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77" r:id="rId5"/>
    <p:sldId id="278" r:id="rId6"/>
    <p:sldId id="260" r:id="rId7"/>
    <p:sldId id="276" r:id="rId8"/>
    <p:sldId id="261" r:id="rId9"/>
    <p:sldId id="275" r:id="rId10"/>
    <p:sldId id="274" r:id="rId11"/>
    <p:sldId id="262" r:id="rId12"/>
    <p:sldId id="281" r:id="rId13"/>
    <p:sldId id="279" r:id="rId14"/>
    <p:sldId id="280" r:id="rId15"/>
    <p:sldId id="258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85" r:id="rId25"/>
    <p:sldId id="283" r:id="rId26"/>
    <p:sldId id="284" r:id="rId27"/>
    <p:sldId id="282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C"/>
    <a:srgbClr val="0099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8589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ly, Rebecca L. (Fed)" userId="0b97e147-e345-49d2-bc51-5908f56794de" providerId="ADAL" clId="{DE1AD907-8BDF-482A-BA98-71255CC5005F}"/>
    <pc:docChg chg="modSld">
      <pc:chgData name="Dally, Rebecca L. (Fed)" userId="0b97e147-e345-49d2-bc51-5908f56794de" providerId="ADAL" clId="{DE1AD907-8BDF-482A-BA98-71255CC5005F}" dt="2023-06-26T19:40:43.099" v="18" actId="20577"/>
      <pc:docMkLst>
        <pc:docMk/>
      </pc:docMkLst>
      <pc:sldChg chg="modSp mod">
        <pc:chgData name="Dally, Rebecca L. (Fed)" userId="0b97e147-e345-49d2-bc51-5908f56794de" providerId="ADAL" clId="{DE1AD907-8BDF-482A-BA98-71255CC5005F}" dt="2023-06-26T19:40:43.099" v="18" actId="20577"/>
        <pc:sldMkLst>
          <pc:docMk/>
          <pc:sldMk cId="712719832" sldId="256"/>
        </pc:sldMkLst>
        <pc:spChg chg="mod">
          <ac:chgData name="Dally, Rebecca L. (Fed)" userId="0b97e147-e345-49d2-bc51-5908f56794de" providerId="ADAL" clId="{DE1AD907-8BDF-482A-BA98-71255CC5005F}" dt="2023-06-26T19:40:43.099" v="18" actId="20577"/>
          <ac:spMkLst>
            <pc:docMk/>
            <pc:sldMk cId="712719832" sldId="256"/>
            <ac:spMk id="3" creationId="{944781D6-F3E5-427A-9E34-870C796B50D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6T16:08:26.184"/>
    </inkml:context>
    <inkml:brush xml:id="br0">
      <inkml:brushProperty name="width" value="0.17639" units="cm"/>
      <inkml:brushProperty name="height" value="0.17639" units="cm"/>
      <inkml:brushProperty name="color" value="#ED7D31"/>
      <inkml:brushProperty name="ignorePressure" value="1"/>
    </inkml:brush>
  </inkml:definitions>
  <inkml:trace contextRef="#ctx0" brushRef="#br0">10409 1,'1'1,"-1"0,1-1,-1 1,1 0,-1 0,0 0,0 0,1 0,-1 0,0 0,0 0,0 0,0 0,0 0,0 0,0 0,-1-1,1 1,0 0,0 0,-1 0,1 0,-1 0,1 0,0 0,-1-1,0 1,1 0,-2 0,0 1,0 0,-1 0,1-1,-1 0,0 1,1-1,-1 0,0 0,0 0,-3 0,-14 2,0-1,-29 0,30-2,-550 13,291 6,-209 6,-72 2,487-22,-35 4,-160 35,201-25,0 2,-98 46,143-55,1 0,0 1,1 2,-22 20,-34 25,0-3,44-32,-60 36,-21-7,-191 66,268-108,-675 195,398-115,224-63,-257 74,-64 21,83-31,52-17,71-17,9 3,-12 4,-437 133,417-123,80-32,-73 26,-345 145,331-109,178-77,-2-2,0-3,-98 28,45-23,1 6,-137 61,118-46,-156 38,9-4,229-71,0-2,-59 7,92-18,10-1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EC06-C912-42B4-8385-4959887B9F4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E9FA5-9553-4667-A4B0-8642A1534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E9FA5-9553-4667-A4B0-8642A1534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E9FA5-9553-4667-A4B0-8642A1534E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E9FA5-9553-4667-A4B0-8642A1534E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A05E-2DC3-48DD-9FD7-5EB92A62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5658E-FF09-44F8-B19C-7B970576B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399C8-7067-4C2B-846E-AA44C87B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96CD6-938E-422B-B26B-C354297C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4A122-957C-435F-B615-1C704274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F7BF-A400-4D02-8A7A-97EC2592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BA624-F633-47FE-8FDE-773BAA515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8B7F-EA19-4517-AAB4-5B8104DD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AD8A1-CB2D-4AB9-B7FC-BFF330CA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8A811-6E58-46B1-AA77-83CE8157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5CE07-2C2B-4500-A0DA-2790CBA53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2407-25E4-47D1-A3CF-E48F5AE13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523B-788B-4B8C-9F90-DA3AF49E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C9C9-070A-4580-8534-80080A0B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B0892-8A67-44A5-816A-306D6C91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8E81-8ED0-42B8-9407-E9B8966A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2E7BE-935E-4F93-BAC9-0DC07389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5F85-4CE6-477B-BDC7-CA88724F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6AB2-DB3D-4F93-8BAE-D0AFDEEC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6B32D-5CF4-42B5-AC90-F3197031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3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D40D-D36F-405E-A713-94062330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44C8E-A03E-4733-80E3-6CB47BCA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BFBF-DF92-4371-8C2F-BF22274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7F54C-7523-4480-AEA2-5E48410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3D4EB-A05B-4091-B109-24299905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5C6B-353E-43C9-B598-05D706D3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FEA9-2D72-49A3-A0A5-A354A23CA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A1B96-7A47-43CF-A50F-DFE87DE6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F2C4C-B648-4261-A71E-BD1830C3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C152C-3358-4BAA-B5D3-DAFA234B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D55C4-42FE-4B68-8370-A39F03E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51BC-3DAC-4680-A458-36FC3EBD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06A42-0E71-4090-8FE5-129D6109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61337-4061-4AE3-8464-B2CAE35D6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764E1-C592-43BC-83AF-8083B130D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FD073-704F-4D98-9977-D6F2E5D80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E3898-E82D-46E1-9BFE-8F777C29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37744-CADF-4B9E-AB94-29D3348F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96A46-BE34-410A-B00F-4C82B269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E466-C431-4047-981C-3DAC787E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50BE2-2368-4CD7-BE38-23B93E26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20706-06AF-4794-9360-B7C53155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71543-92D4-423C-9412-009A7795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0E893-7CD1-488C-B6BA-A7852EF8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CCFF0-6D2B-4F5A-BDF0-95D96143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14CA4-A517-4BB9-9A8C-60E432BC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DBBA-5F5E-4E59-AE10-FD699D41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7523-028C-4F39-AE71-831B466E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1B7C2-E70B-4C42-B86B-160DD96B1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FDD0-D21D-40D9-9901-B825081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0A60B-566B-40E3-A198-272FC459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4ED3C-4209-4EC6-815F-356F67C5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C751-2499-41AF-B90B-0B785E9C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42585F-EE70-4027-B9C4-51EF28AE4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4AD22-C42A-4091-97BE-FBFAFF72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61428-8DB8-4005-ADD0-8ADE7E7E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FF94A-97E3-4CDF-8F20-1BC3EB9D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20712-FD7F-46CD-920C-8326180C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9B5C0-F923-48E8-8B62-9909EC9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FD27F-06BF-4C59-B16C-0C6A5B27A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CD0FE-E96A-428D-B598-EF4F3ED09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7EB6A-2A40-46A9-80A7-C2D90318345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B1A76-47AA-4065-909D-B497ADD0D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1C7D9-BF8C-4334-B42D-46E4651EE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FF8B-9D1F-4EDB-9159-94CFDEE5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2AD8-734E-4661-AC2E-117543ABB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Magnetic Phase Transition and Spin Wave Excitations in the Colossal </a:t>
            </a:r>
            <a:r>
              <a:rPr lang="en-US" sz="4400" b="1" dirty="0" err="1"/>
              <a:t>Magnetoresistive</a:t>
            </a:r>
            <a:r>
              <a:rPr lang="en-US" sz="4400" b="1" dirty="0"/>
              <a:t> </a:t>
            </a:r>
            <a:r>
              <a:rPr lang="en-US" sz="4400" b="1" dirty="0" err="1"/>
              <a:t>Manganites</a:t>
            </a:r>
            <a:r>
              <a:rPr lang="en-US" sz="4400" b="1" dirty="0"/>
              <a:t>: </a:t>
            </a:r>
            <a:br>
              <a:rPr lang="en-US" sz="4400" b="1" dirty="0"/>
            </a:br>
            <a:r>
              <a:rPr lang="en-US" sz="4400" b="1" dirty="0"/>
              <a:t>La</a:t>
            </a:r>
            <a:r>
              <a:rPr lang="en-US" sz="4400" b="1" baseline="-25000" dirty="0"/>
              <a:t>1−</a:t>
            </a:r>
            <a:r>
              <a:rPr lang="en-US" sz="4400" b="1" i="1" baseline="-25000" dirty="0"/>
              <a:t>x</a:t>
            </a:r>
            <a:r>
              <a:rPr lang="en-US" sz="4400" b="1" dirty="0"/>
              <a:t>Sr</a:t>
            </a:r>
            <a:r>
              <a:rPr lang="en-US" sz="4400" b="1" i="1" baseline="-25000" dirty="0"/>
              <a:t>x</a:t>
            </a:r>
            <a:r>
              <a:rPr lang="en-US" sz="4400" b="1" dirty="0"/>
              <a:t>MnO</a:t>
            </a:r>
            <a:r>
              <a:rPr lang="en-US" sz="4400" b="1" baseline="-25000" dirty="0"/>
              <a:t>3</a:t>
            </a:r>
            <a:r>
              <a:rPr lang="en-US" sz="4400" b="1" dirty="0"/>
              <a:t> (</a:t>
            </a:r>
            <a:r>
              <a:rPr lang="en-US" sz="4400" b="1" i="1" dirty="0"/>
              <a:t>x</a:t>
            </a:r>
            <a:r>
              <a:rPr lang="en-US" sz="4400" b="1" dirty="0"/>
              <a:t> = 0.3)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781D6-F3E5-427A-9E34-870C796B5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8846" y="3681169"/>
            <a:ext cx="9554308" cy="1655762"/>
          </a:xfrm>
        </p:spPr>
        <p:txBody>
          <a:bodyPr>
            <a:noAutofit/>
          </a:bodyPr>
          <a:lstStyle/>
          <a:p>
            <a:r>
              <a:rPr lang="en-US" b="1" dirty="0"/>
              <a:t>Rebecca Dally, Yang Zhao, William Ratcliff, Jeffrey Lynn</a:t>
            </a:r>
          </a:p>
          <a:p>
            <a:r>
              <a:rPr lang="en-US" b="1"/>
              <a:t>29</a:t>
            </a:r>
            <a:r>
              <a:rPr lang="en-US" b="1" baseline="30000"/>
              <a:t>th</a:t>
            </a:r>
            <a:r>
              <a:rPr lang="en-US" b="1"/>
              <a:t> </a:t>
            </a:r>
            <a:r>
              <a:rPr lang="en-US" b="1" dirty="0"/>
              <a:t>CHRNS School on Methods and Applications of Neutron Spectroscopy  </a:t>
            </a:r>
          </a:p>
          <a:p>
            <a:r>
              <a:rPr lang="en-US" b="1" dirty="0"/>
              <a:t>July 17-21, 2023</a:t>
            </a:r>
          </a:p>
        </p:txBody>
      </p:sp>
    </p:spTree>
    <p:extLst>
      <p:ext uri="{BB962C8B-B14F-4D97-AF65-F5344CB8AC3E}">
        <p14:creationId xmlns:p14="http://schemas.microsoft.com/office/powerpoint/2010/main" val="71271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8C43-1B95-49B3-B89E-80EE2464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NN isotropic Heisenberg ferromagnet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/>
              <p:nvPr/>
            </p:nvSpPr>
            <p:spPr>
              <a:xfrm>
                <a:off x="745067" y="1463766"/>
                <a:ext cx="6725989" cy="5327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𝐽𝑆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Note: antiferromagnet linear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near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Reality: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𝐽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could be actual field, dipolar interactions, very small anisotropy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≈∆+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7" y="1463766"/>
                <a:ext cx="6725989" cy="5327741"/>
              </a:xfrm>
              <a:prstGeom prst="rect">
                <a:avLst/>
              </a:prstGeom>
              <a:blipFill>
                <a:blip r:embed="rId2"/>
                <a:stretch>
                  <a:fillRect l="-2083" r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 descr="1DHeisenberg">
            <a:extLst>
              <a:ext uri="{FF2B5EF4-FFF2-40B4-BE49-F238E27FC236}">
                <a16:creationId xmlns:a16="http://schemas.microsoft.com/office/drawing/2014/main" id="{269FE955-A649-4E2B-B43C-153E3BED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56" y="1990697"/>
            <a:ext cx="4606070" cy="34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FE2753-146D-45C2-A25C-3B77BC86634D}"/>
                  </a:ext>
                </a:extLst>
              </p:cNvPr>
              <p:cNvSpPr txBox="1"/>
              <p:nvPr/>
            </p:nvSpPr>
            <p:spPr>
              <a:xfrm>
                <a:off x="4562169" y="2327664"/>
                <a:ext cx="23695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FE2753-146D-45C2-A25C-3B77BC866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169" y="2327664"/>
                <a:ext cx="2369574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D540DF56-153A-4E93-95B7-8AE932990D39}"/>
              </a:ext>
            </a:extLst>
          </p:cNvPr>
          <p:cNvSpPr/>
          <p:nvPr/>
        </p:nvSpPr>
        <p:spPr>
          <a:xfrm flipV="1">
            <a:off x="5633885" y="1991375"/>
            <a:ext cx="226142" cy="3887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42D53D-806D-480A-AA5C-84C2BC862079}"/>
              </a:ext>
            </a:extLst>
          </p:cNvPr>
          <p:cNvGrpSpPr/>
          <p:nvPr/>
        </p:nvGrpSpPr>
        <p:grpSpPr>
          <a:xfrm>
            <a:off x="8272083" y="2445332"/>
            <a:ext cx="3683483" cy="2239002"/>
            <a:chOff x="8272083" y="2454442"/>
            <a:chExt cx="3683483" cy="2239002"/>
          </a:xfrm>
        </p:grpSpPr>
        <p:pic>
          <p:nvPicPr>
            <p:cNvPr id="12" name="Picture 11" descr="1DHeisenberg">
              <a:extLst>
                <a:ext uri="{FF2B5EF4-FFF2-40B4-BE49-F238E27FC236}">
                  <a16:creationId xmlns:a16="http://schemas.microsoft.com/office/drawing/2014/main" id="{226B2D34-EDCF-44EC-AAEB-5CEBA4D36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4" t="21618" r="2879" b="12691"/>
            <a:stretch/>
          </p:blipFill>
          <p:spPr bwMode="auto">
            <a:xfrm>
              <a:off x="8272083" y="2454442"/>
              <a:ext cx="3657601" cy="223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DD9B54-D7A2-4139-BCBB-E571699AAD05}"/>
                </a:ext>
              </a:extLst>
            </p:cNvPr>
            <p:cNvSpPr/>
            <p:nvPr/>
          </p:nvSpPr>
          <p:spPr>
            <a:xfrm>
              <a:off x="9283148" y="4577680"/>
              <a:ext cx="2672418" cy="112604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6F0A34-9FC0-49BE-A8E3-87AB39C1B1D8}"/>
                </a:ext>
              </a:extLst>
            </p:cNvPr>
            <p:cNvSpPr/>
            <p:nvPr/>
          </p:nvSpPr>
          <p:spPr>
            <a:xfrm>
              <a:off x="9105889" y="4602956"/>
              <a:ext cx="185750" cy="90488"/>
            </a:xfrm>
            <a:custGeom>
              <a:avLst/>
              <a:gdLst>
                <a:gd name="connsiteX0" fmla="*/ 13 w 185750"/>
                <a:gd name="connsiteY0" fmla="*/ 64294 h 90488"/>
                <a:gd name="connsiteX1" fmla="*/ 11919 w 185750"/>
                <a:gd name="connsiteY1" fmla="*/ 61913 h 90488"/>
                <a:gd name="connsiteX2" fmla="*/ 16681 w 185750"/>
                <a:gd name="connsiteY2" fmla="*/ 54769 h 90488"/>
                <a:gd name="connsiteX3" fmla="*/ 26206 w 185750"/>
                <a:gd name="connsiteY3" fmla="*/ 47625 h 90488"/>
                <a:gd name="connsiteX4" fmla="*/ 30969 w 185750"/>
                <a:gd name="connsiteY4" fmla="*/ 40482 h 90488"/>
                <a:gd name="connsiteX5" fmla="*/ 52400 w 185750"/>
                <a:gd name="connsiteY5" fmla="*/ 26194 h 90488"/>
                <a:gd name="connsiteX6" fmla="*/ 61925 w 185750"/>
                <a:gd name="connsiteY6" fmla="*/ 19050 h 90488"/>
                <a:gd name="connsiteX7" fmla="*/ 73831 w 185750"/>
                <a:gd name="connsiteY7" fmla="*/ 16669 h 90488"/>
                <a:gd name="connsiteX8" fmla="*/ 76213 w 185750"/>
                <a:gd name="connsiteY8" fmla="*/ 9525 h 90488"/>
                <a:gd name="connsiteX9" fmla="*/ 88119 w 185750"/>
                <a:gd name="connsiteY9" fmla="*/ 7144 h 90488"/>
                <a:gd name="connsiteX10" fmla="*/ 119075 w 185750"/>
                <a:gd name="connsiteY10" fmla="*/ 0 h 90488"/>
                <a:gd name="connsiteX11" fmla="*/ 150031 w 185750"/>
                <a:gd name="connsiteY11" fmla="*/ 4763 h 90488"/>
                <a:gd name="connsiteX12" fmla="*/ 161938 w 185750"/>
                <a:gd name="connsiteY12" fmla="*/ 7144 h 90488"/>
                <a:gd name="connsiteX13" fmla="*/ 171463 w 185750"/>
                <a:gd name="connsiteY13" fmla="*/ 21432 h 90488"/>
                <a:gd name="connsiteX14" fmla="*/ 185750 w 185750"/>
                <a:gd name="connsiteY14" fmla="*/ 38100 h 90488"/>
                <a:gd name="connsiteX15" fmla="*/ 178606 w 185750"/>
                <a:gd name="connsiteY15" fmla="*/ 69057 h 90488"/>
                <a:gd name="connsiteX16" fmla="*/ 176225 w 185750"/>
                <a:gd name="connsiteY16" fmla="*/ 76200 h 90488"/>
                <a:gd name="connsiteX17" fmla="*/ 102406 w 185750"/>
                <a:gd name="connsiteY17" fmla="*/ 88107 h 90488"/>
                <a:gd name="connsiteX18" fmla="*/ 76213 w 185750"/>
                <a:gd name="connsiteY18" fmla="*/ 90488 h 90488"/>
                <a:gd name="connsiteX19" fmla="*/ 19063 w 185750"/>
                <a:gd name="connsiteY19" fmla="*/ 88107 h 90488"/>
                <a:gd name="connsiteX20" fmla="*/ 14300 w 185750"/>
                <a:gd name="connsiteY20" fmla="*/ 80963 h 90488"/>
                <a:gd name="connsiteX21" fmla="*/ 13 w 185750"/>
                <a:gd name="connsiteY21" fmla="*/ 64294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5750" h="90488">
                  <a:moveTo>
                    <a:pt x="13" y="64294"/>
                  </a:moveTo>
                  <a:cubicBezTo>
                    <a:pt x="-384" y="61119"/>
                    <a:pt x="8405" y="63921"/>
                    <a:pt x="11919" y="61913"/>
                  </a:cubicBezTo>
                  <a:cubicBezTo>
                    <a:pt x="14404" y="60493"/>
                    <a:pt x="14657" y="56793"/>
                    <a:pt x="16681" y="54769"/>
                  </a:cubicBezTo>
                  <a:cubicBezTo>
                    <a:pt x="19487" y="51963"/>
                    <a:pt x="23400" y="50431"/>
                    <a:pt x="26206" y="47625"/>
                  </a:cubicBezTo>
                  <a:cubicBezTo>
                    <a:pt x="28230" y="45601"/>
                    <a:pt x="28754" y="42294"/>
                    <a:pt x="30969" y="40482"/>
                  </a:cubicBezTo>
                  <a:cubicBezTo>
                    <a:pt x="37614" y="35045"/>
                    <a:pt x="45531" y="31346"/>
                    <a:pt x="52400" y="26194"/>
                  </a:cubicBezTo>
                  <a:cubicBezTo>
                    <a:pt x="55575" y="23813"/>
                    <a:pt x="58298" y="20662"/>
                    <a:pt x="61925" y="19050"/>
                  </a:cubicBezTo>
                  <a:cubicBezTo>
                    <a:pt x="65623" y="17406"/>
                    <a:pt x="69862" y="17463"/>
                    <a:pt x="73831" y="16669"/>
                  </a:cubicBezTo>
                  <a:cubicBezTo>
                    <a:pt x="74625" y="14288"/>
                    <a:pt x="74124" y="10917"/>
                    <a:pt x="76213" y="9525"/>
                  </a:cubicBezTo>
                  <a:cubicBezTo>
                    <a:pt x="79581" y="7280"/>
                    <a:pt x="84279" y="8424"/>
                    <a:pt x="88119" y="7144"/>
                  </a:cubicBezTo>
                  <a:cubicBezTo>
                    <a:pt x="116041" y="-2162"/>
                    <a:pt x="69883" y="5468"/>
                    <a:pt x="119075" y="0"/>
                  </a:cubicBezTo>
                  <a:lnTo>
                    <a:pt x="150031" y="4763"/>
                  </a:lnTo>
                  <a:cubicBezTo>
                    <a:pt x="154024" y="5428"/>
                    <a:pt x="158743" y="4659"/>
                    <a:pt x="161938" y="7144"/>
                  </a:cubicBezTo>
                  <a:cubicBezTo>
                    <a:pt x="166456" y="10658"/>
                    <a:pt x="168029" y="16853"/>
                    <a:pt x="171463" y="21432"/>
                  </a:cubicBezTo>
                  <a:cubicBezTo>
                    <a:pt x="180626" y="33651"/>
                    <a:pt x="175800" y="28151"/>
                    <a:pt x="185750" y="38100"/>
                  </a:cubicBezTo>
                  <a:cubicBezTo>
                    <a:pt x="183369" y="48419"/>
                    <a:pt x="181175" y="58783"/>
                    <a:pt x="178606" y="69057"/>
                  </a:cubicBezTo>
                  <a:cubicBezTo>
                    <a:pt x="177997" y="71492"/>
                    <a:pt x="178131" y="74567"/>
                    <a:pt x="176225" y="76200"/>
                  </a:cubicBezTo>
                  <a:cubicBezTo>
                    <a:pt x="158869" y="91077"/>
                    <a:pt x="112150" y="87295"/>
                    <a:pt x="102406" y="88107"/>
                  </a:cubicBezTo>
                  <a:lnTo>
                    <a:pt x="76213" y="90488"/>
                  </a:lnTo>
                  <a:cubicBezTo>
                    <a:pt x="57163" y="89694"/>
                    <a:pt x="37908" y="91006"/>
                    <a:pt x="19063" y="88107"/>
                  </a:cubicBezTo>
                  <a:cubicBezTo>
                    <a:pt x="16234" y="87672"/>
                    <a:pt x="15580" y="83523"/>
                    <a:pt x="14300" y="80963"/>
                  </a:cubicBezTo>
                  <a:cubicBezTo>
                    <a:pt x="13177" y="78718"/>
                    <a:pt x="410" y="67469"/>
                    <a:pt x="13" y="64294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188712-8874-4A40-A0D3-3FB5BFC037ED}"/>
                </a:ext>
              </a:extLst>
            </p:cNvPr>
            <p:cNvSpPr/>
            <p:nvPr/>
          </p:nvSpPr>
          <p:spPr>
            <a:xfrm>
              <a:off x="8460582" y="4583829"/>
              <a:ext cx="677312" cy="102471"/>
            </a:xfrm>
            <a:custGeom>
              <a:avLst/>
              <a:gdLst>
                <a:gd name="connsiteX0" fmla="*/ 474 w 663499"/>
                <a:gd name="connsiteY0" fmla="*/ 92946 h 102471"/>
                <a:gd name="connsiteX1" fmla="*/ 21905 w 663499"/>
                <a:gd name="connsiteY1" fmla="*/ 88184 h 102471"/>
                <a:gd name="connsiteX2" fmla="*/ 48099 w 663499"/>
                <a:gd name="connsiteY2" fmla="*/ 73896 h 102471"/>
                <a:gd name="connsiteX3" fmla="*/ 57624 w 663499"/>
                <a:gd name="connsiteY3" fmla="*/ 66753 h 102471"/>
                <a:gd name="connsiteX4" fmla="*/ 67149 w 663499"/>
                <a:gd name="connsiteY4" fmla="*/ 61990 h 102471"/>
                <a:gd name="connsiteX5" fmla="*/ 79055 w 663499"/>
                <a:gd name="connsiteY5" fmla="*/ 54846 h 102471"/>
                <a:gd name="connsiteX6" fmla="*/ 86199 w 663499"/>
                <a:gd name="connsiteY6" fmla="*/ 52465 h 102471"/>
                <a:gd name="connsiteX7" fmla="*/ 95724 w 663499"/>
                <a:gd name="connsiteY7" fmla="*/ 47703 h 102471"/>
                <a:gd name="connsiteX8" fmla="*/ 107630 w 663499"/>
                <a:gd name="connsiteY8" fmla="*/ 57228 h 102471"/>
                <a:gd name="connsiteX9" fmla="*/ 143349 w 663499"/>
                <a:gd name="connsiteY9" fmla="*/ 52465 h 102471"/>
                <a:gd name="connsiteX10" fmla="*/ 148111 w 663499"/>
                <a:gd name="connsiteY10" fmla="*/ 45321 h 102471"/>
                <a:gd name="connsiteX11" fmla="*/ 179068 w 663499"/>
                <a:gd name="connsiteY11" fmla="*/ 38178 h 102471"/>
                <a:gd name="connsiteX12" fmla="*/ 210024 w 663499"/>
                <a:gd name="connsiteY12" fmla="*/ 31034 h 102471"/>
                <a:gd name="connsiteX13" fmla="*/ 236218 w 663499"/>
                <a:gd name="connsiteY13" fmla="*/ 28653 h 102471"/>
                <a:gd name="connsiteX14" fmla="*/ 243361 w 663499"/>
                <a:gd name="connsiteY14" fmla="*/ 26271 h 102471"/>
                <a:gd name="connsiteX15" fmla="*/ 274318 w 663499"/>
                <a:gd name="connsiteY15" fmla="*/ 21509 h 102471"/>
                <a:gd name="connsiteX16" fmla="*/ 357661 w 663499"/>
                <a:gd name="connsiteY16" fmla="*/ 19128 h 102471"/>
                <a:gd name="connsiteX17" fmla="*/ 436243 w 663499"/>
                <a:gd name="connsiteY17" fmla="*/ 16746 h 102471"/>
                <a:gd name="connsiteX18" fmla="*/ 414811 w 663499"/>
                <a:gd name="connsiteY18" fmla="*/ 11984 h 102471"/>
                <a:gd name="connsiteX19" fmla="*/ 448149 w 663499"/>
                <a:gd name="connsiteY19" fmla="*/ 9603 h 102471"/>
                <a:gd name="connsiteX20" fmla="*/ 462436 w 663499"/>
                <a:gd name="connsiteY20" fmla="*/ 7221 h 102471"/>
                <a:gd name="connsiteX21" fmla="*/ 474343 w 663499"/>
                <a:gd name="connsiteY21" fmla="*/ 2459 h 102471"/>
                <a:gd name="connsiteX22" fmla="*/ 550543 w 663499"/>
                <a:gd name="connsiteY22" fmla="*/ 7221 h 102471"/>
                <a:gd name="connsiteX23" fmla="*/ 600549 w 663499"/>
                <a:gd name="connsiteY23" fmla="*/ 11984 h 102471"/>
                <a:gd name="connsiteX24" fmla="*/ 645793 w 663499"/>
                <a:gd name="connsiteY24" fmla="*/ 16746 h 102471"/>
                <a:gd name="connsiteX25" fmla="*/ 662461 w 663499"/>
                <a:gd name="connsiteY25" fmla="*/ 9603 h 102471"/>
                <a:gd name="connsiteX26" fmla="*/ 650555 w 663499"/>
                <a:gd name="connsiteY26" fmla="*/ 16746 h 102471"/>
                <a:gd name="connsiteX27" fmla="*/ 629124 w 663499"/>
                <a:gd name="connsiteY27" fmla="*/ 19128 h 102471"/>
                <a:gd name="connsiteX28" fmla="*/ 636268 w 663499"/>
                <a:gd name="connsiteY28" fmla="*/ 21509 h 102471"/>
                <a:gd name="connsiteX29" fmla="*/ 650555 w 663499"/>
                <a:gd name="connsiteY29" fmla="*/ 23890 h 102471"/>
                <a:gd name="connsiteX30" fmla="*/ 645793 w 663499"/>
                <a:gd name="connsiteY30" fmla="*/ 31034 h 102471"/>
                <a:gd name="connsiteX31" fmla="*/ 631505 w 663499"/>
                <a:gd name="connsiteY31" fmla="*/ 35796 h 102471"/>
                <a:gd name="connsiteX32" fmla="*/ 619599 w 663499"/>
                <a:gd name="connsiteY32" fmla="*/ 45321 h 102471"/>
                <a:gd name="connsiteX33" fmla="*/ 612455 w 663499"/>
                <a:gd name="connsiteY33" fmla="*/ 54846 h 102471"/>
                <a:gd name="connsiteX34" fmla="*/ 598168 w 663499"/>
                <a:gd name="connsiteY34" fmla="*/ 59609 h 102471"/>
                <a:gd name="connsiteX35" fmla="*/ 583880 w 663499"/>
                <a:gd name="connsiteY35" fmla="*/ 71515 h 102471"/>
                <a:gd name="connsiteX36" fmla="*/ 569593 w 663499"/>
                <a:gd name="connsiteY36" fmla="*/ 76278 h 102471"/>
                <a:gd name="connsiteX37" fmla="*/ 552924 w 663499"/>
                <a:gd name="connsiteY37" fmla="*/ 85803 h 102471"/>
                <a:gd name="connsiteX38" fmla="*/ 521968 w 663499"/>
                <a:gd name="connsiteY38" fmla="*/ 92946 h 102471"/>
                <a:gd name="connsiteX39" fmla="*/ 500536 w 663499"/>
                <a:gd name="connsiteY39" fmla="*/ 100090 h 102471"/>
                <a:gd name="connsiteX40" fmla="*/ 486249 w 663499"/>
                <a:gd name="connsiteY40" fmla="*/ 102471 h 102471"/>
                <a:gd name="connsiteX41" fmla="*/ 412430 w 663499"/>
                <a:gd name="connsiteY41" fmla="*/ 97709 h 102471"/>
                <a:gd name="connsiteX42" fmla="*/ 371949 w 663499"/>
                <a:gd name="connsiteY42" fmla="*/ 88184 h 102471"/>
                <a:gd name="connsiteX43" fmla="*/ 233836 w 663499"/>
                <a:gd name="connsiteY43" fmla="*/ 95328 h 102471"/>
                <a:gd name="connsiteX44" fmla="*/ 200499 w 663499"/>
                <a:gd name="connsiteY44" fmla="*/ 100090 h 102471"/>
                <a:gd name="connsiteX45" fmla="*/ 43336 w 663499"/>
                <a:gd name="connsiteY45" fmla="*/ 95328 h 102471"/>
                <a:gd name="connsiteX46" fmla="*/ 474 w 663499"/>
                <a:gd name="connsiteY46" fmla="*/ 92946 h 10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63499" h="102471">
                  <a:moveTo>
                    <a:pt x="474" y="92946"/>
                  </a:moveTo>
                  <a:cubicBezTo>
                    <a:pt x="-3098" y="91755"/>
                    <a:pt x="14446" y="91381"/>
                    <a:pt x="21905" y="88184"/>
                  </a:cubicBezTo>
                  <a:cubicBezTo>
                    <a:pt x="28485" y="85364"/>
                    <a:pt x="43976" y="76519"/>
                    <a:pt x="48099" y="73896"/>
                  </a:cubicBezTo>
                  <a:cubicBezTo>
                    <a:pt x="51447" y="71765"/>
                    <a:pt x="54259" y="68856"/>
                    <a:pt x="57624" y="66753"/>
                  </a:cubicBezTo>
                  <a:cubicBezTo>
                    <a:pt x="60634" y="64872"/>
                    <a:pt x="64046" y="63714"/>
                    <a:pt x="67149" y="61990"/>
                  </a:cubicBezTo>
                  <a:cubicBezTo>
                    <a:pt x="71195" y="59742"/>
                    <a:pt x="74915" y="56916"/>
                    <a:pt x="79055" y="54846"/>
                  </a:cubicBezTo>
                  <a:cubicBezTo>
                    <a:pt x="81300" y="53723"/>
                    <a:pt x="83892" y="53454"/>
                    <a:pt x="86199" y="52465"/>
                  </a:cubicBezTo>
                  <a:cubicBezTo>
                    <a:pt x="89462" y="51067"/>
                    <a:pt x="92549" y="49290"/>
                    <a:pt x="95724" y="47703"/>
                  </a:cubicBezTo>
                  <a:cubicBezTo>
                    <a:pt x="99693" y="50878"/>
                    <a:pt x="102635" y="56291"/>
                    <a:pt x="107630" y="57228"/>
                  </a:cubicBezTo>
                  <a:cubicBezTo>
                    <a:pt x="118338" y="59235"/>
                    <a:pt x="132316" y="55223"/>
                    <a:pt x="143349" y="52465"/>
                  </a:cubicBezTo>
                  <a:cubicBezTo>
                    <a:pt x="144936" y="50084"/>
                    <a:pt x="145912" y="47153"/>
                    <a:pt x="148111" y="45321"/>
                  </a:cubicBezTo>
                  <a:cubicBezTo>
                    <a:pt x="156929" y="37973"/>
                    <a:pt x="168559" y="39679"/>
                    <a:pt x="179068" y="38178"/>
                  </a:cubicBezTo>
                  <a:cubicBezTo>
                    <a:pt x="214741" y="33081"/>
                    <a:pt x="158991" y="39091"/>
                    <a:pt x="210024" y="31034"/>
                  </a:cubicBezTo>
                  <a:cubicBezTo>
                    <a:pt x="218684" y="29667"/>
                    <a:pt x="227487" y="29447"/>
                    <a:pt x="236218" y="28653"/>
                  </a:cubicBezTo>
                  <a:cubicBezTo>
                    <a:pt x="238599" y="27859"/>
                    <a:pt x="240911" y="26816"/>
                    <a:pt x="243361" y="26271"/>
                  </a:cubicBezTo>
                  <a:cubicBezTo>
                    <a:pt x="249304" y="24950"/>
                    <a:pt x="269006" y="22268"/>
                    <a:pt x="274318" y="21509"/>
                  </a:cubicBezTo>
                  <a:cubicBezTo>
                    <a:pt x="332989" y="26022"/>
                    <a:pt x="277631" y="23493"/>
                    <a:pt x="357661" y="19128"/>
                  </a:cubicBezTo>
                  <a:cubicBezTo>
                    <a:pt x="383828" y="17701"/>
                    <a:pt x="410049" y="17540"/>
                    <a:pt x="436243" y="16746"/>
                  </a:cubicBezTo>
                  <a:cubicBezTo>
                    <a:pt x="429099" y="15159"/>
                    <a:pt x="408536" y="15749"/>
                    <a:pt x="414811" y="11984"/>
                  </a:cubicBezTo>
                  <a:cubicBezTo>
                    <a:pt x="424365" y="6252"/>
                    <a:pt x="437063" y="10712"/>
                    <a:pt x="448149" y="9603"/>
                  </a:cubicBezTo>
                  <a:cubicBezTo>
                    <a:pt x="452953" y="9123"/>
                    <a:pt x="457674" y="8015"/>
                    <a:pt x="462436" y="7221"/>
                  </a:cubicBezTo>
                  <a:cubicBezTo>
                    <a:pt x="466405" y="5634"/>
                    <a:pt x="470196" y="3496"/>
                    <a:pt x="474343" y="2459"/>
                  </a:cubicBezTo>
                  <a:cubicBezTo>
                    <a:pt x="500484" y="-4076"/>
                    <a:pt x="522161" y="4136"/>
                    <a:pt x="550543" y="7221"/>
                  </a:cubicBezTo>
                  <a:cubicBezTo>
                    <a:pt x="567189" y="9030"/>
                    <a:pt x="583880" y="10396"/>
                    <a:pt x="600549" y="11984"/>
                  </a:cubicBezTo>
                  <a:cubicBezTo>
                    <a:pt x="622263" y="17413"/>
                    <a:pt x="626439" y="22276"/>
                    <a:pt x="645793" y="16746"/>
                  </a:cubicBezTo>
                  <a:cubicBezTo>
                    <a:pt x="651605" y="15085"/>
                    <a:pt x="656416" y="9603"/>
                    <a:pt x="662461" y="9603"/>
                  </a:cubicBezTo>
                  <a:cubicBezTo>
                    <a:pt x="667089" y="9603"/>
                    <a:pt x="655005" y="15475"/>
                    <a:pt x="650555" y="16746"/>
                  </a:cubicBezTo>
                  <a:cubicBezTo>
                    <a:pt x="643644" y="18721"/>
                    <a:pt x="636268" y="18334"/>
                    <a:pt x="629124" y="19128"/>
                  </a:cubicBezTo>
                  <a:cubicBezTo>
                    <a:pt x="631505" y="19922"/>
                    <a:pt x="633818" y="20965"/>
                    <a:pt x="636268" y="21509"/>
                  </a:cubicBezTo>
                  <a:cubicBezTo>
                    <a:pt x="640981" y="22556"/>
                    <a:pt x="647141" y="20476"/>
                    <a:pt x="650555" y="23890"/>
                  </a:cubicBezTo>
                  <a:cubicBezTo>
                    <a:pt x="652579" y="25914"/>
                    <a:pt x="648220" y="29517"/>
                    <a:pt x="645793" y="31034"/>
                  </a:cubicBezTo>
                  <a:cubicBezTo>
                    <a:pt x="641536" y="33695"/>
                    <a:pt x="631505" y="35796"/>
                    <a:pt x="631505" y="35796"/>
                  </a:cubicBezTo>
                  <a:cubicBezTo>
                    <a:pt x="627536" y="38971"/>
                    <a:pt x="623193" y="41727"/>
                    <a:pt x="619599" y="45321"/>
                  </a:cubicBezTo>
                  <a:cubicBezTo>
                    <a:pt x="616793" y="48127"/>
                    <a:pt x="615757" y="52644"/>
                    <a:pt x="612455" y="54846"/>
                  </a:cubicBezTo>
                  <a:cubicBezTo>
                    <a:pt x="608278" y="57631"/>
                    <a:pt x="598168" y="59609"/>
                    <a:pt x="598168" y="59609"/>
                  </a:cubicBezTo>
                  <a:cubicBezTo>
                    <a:pt x="593680" y="64097"/>
                    <a:pt x="589849" y="68862"/>
                    <a:pt x="583880" y="71515"/>
                  </a:cubicBezTo>
                  <a:cubicBezTo>
                    <a:pt x="579293" y="73554"/>
                    <a:pt x="574180" y="74239"/>
                    <a:pt x="569593" y="76278"/>
                  </a:cubicBezTo>
                  <a:cubicBezTo>
                    <a:pt x="548187" y="85792"/>
                    <a:pt x="579035" y="76308"/>
                    <a:pt x="552924" y="85803"/>
                  </a:cubicBezTo>
                  <a:cubicBezTo>
                    <a:pt x="536887" y="91634"/>
                    <a:pt x="537548" y="89830"/>
                    <a:pt x="521968" y="92946"/>
                  </a:cubicBezTo>
                  <a:cubicBezTo>
                    <a:pt x="497678" y="97805"/>
                    <a:pt x="529350" y="92232"/>
                    <a:pt x="500536" y="100090"/>
                  </a:cubicBezTo>
                  <a:cubicBezTo>
                    <a:pt x="495878" y="101360"/>
                    <a:pt x="491011" y="101677"/>
                    <a:pt x="486249" y="102471"/>
                  </a:cubicBezTo>
                  <a:cubicBezTo>
                    <a:pt x="461643" y="100884"/>
                    <a:pt x="436965" y="100163"/>
                    <a:pt x="412430" y="97709"/>
                  </a:cubicBezTo>
                  <a:cubicBezTo>
                    <a:pt x="407287" y="97195"/>
                    <a:pt x="377815" y="89650"/>
                    <a:pt x="371949" y="88184"/>
                  </a:cubicBezTo>
                  <a:lnTo>
                    <a:pt x="233836" y="95328"/>
                  </a:lnTo>
                  <a:cubicBezTo>
                    <a:pt x="222638" y="96106"/>
                    <a:pt x="211724" y="100090"/>
                    <a:pt x="200499" y="100090"/>
                  </a:cubicBezTo>
                  <a:cubicBezTo>
                    <a:pt x="148087" y="100090"/>
                    <a:pt x="95724" y="96915"/>
                    <a:pt x="43336" y="95328"/>
                  </a:cubicBezTo>
                  <a:cubicBezTo>
                    <a:pt x="33041" y="92753"/>
                    <a:pt x="4046" y="94137"/>
                    <a:pt x="474" y="92946"/>
                  </a:cubicBezTo>
                  <a:close/>
                </a:path>
              </a:pathLst>
            </a:custGeom>
            <a:solidFill>
              <a:srgbClr val="FFFFFC"/>
            </a:solidFill>
            <a:ln>
              <a:solidFill>
                <a:srgbClr val="FFF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824707-568B-4F57-A73F-C7854E599D74}"/>
                  </a:ext>
                </a:extLst>
              </p:cNvPr>
              <p:cNvSpPr txBox="1"/>
              <p:nvPr/>
            </p:nvSpPr>
            <p:spPr>
              <a:xfrm>
                <a:off x="6658412" y="4447484"/>
                <a:ext cx="16212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sz="4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824707-568B-4F57-A73F-C7854E59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412" y="4447484"/>
                <a:ext cx="16212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>
            <a:extLst>
              <a:ext uri="{FF2B5EF4-FFF2-40B4-BE49-F238E27FC236}">
                <a16:creationId xmlns:a16="http://schemas.microsoft.com/office/drawing/2014/main" id="{81096B09-3C59-4218-A83F-64448C6ABFEB}"/>
              </a:ext>
            </a:extLst>
          </p:cNvPr>
          <p:cNvSpPr/>
          <p:nvPr/>
        </p:nvSpPr>
        <p:spPr>
          <a:xfrm>
            <a:off x="7758734" y="4624872"/>
            <a:ext cx="341543" cy="356311"/>
          </a:xfrm>
          <a:prstGeom prst="leftBrace">
            <a:avLst>
              <a:gd name="adj1" fmla="val 24319"/>
              <a:gd name="adj2" fmla="val 53377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8E962D-357A-49F1-92DC-1C8C31FC5F8D}"/>
                  </a:ext>
                </a:extLst>
              </p:cNvPr>
              <p:cNvSpPr txBox="1"/>
              <p:nvPr/>
            </p:nvSpPr>
            <p:spPr>
              <a:xfrm>
                <a:off x="6354897" y="6152359"/>
                <a:ext cx="30490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8E962D-357A-49F1-92DC-1C8C31FC5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897" y="6152359"/>
                <a:ext cx="304900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F5AEB3E-98ED-404F-8BDD-BC2B161F3381}"/>
              </a:ext>
            </a:extLst>
          </p:cNvPr>
          <p:cNvGrpSpPr/>
          <p:nvPr/>
        </p:nvGrpSpPr>
        <p:grpSpPr>
          <a:xfrm>
            <a:off x="9956689" y="3561018"/>
            <a:ext cx="274320" cy="479659"/>
            <a:chOff x="9963723" y="6061636"/>
            <a:chExt cx="274320" cy="47965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0C8B137-6E78-4172-8B94-301F601F74B6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883" y="6063916"/>
              <a:ext cx="0" cy="477379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B4A63A-4498-493A-B3F8-63475EED08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100883" y="5924476"/>
              <a:ext cx="0" cy="274320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64790C-67B3-4CD6-8D38-F6E9B5FC26D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100883" y="6402583"/>
              <a:ext cx="0" cy="274320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92085-E677-4961-B0AA-EB08237003BC}"/>
                  </a:ext>
                </a:extLst>
              </p:cNvPr>
              <p:cNvSpPr txBox="1"/>
              <p:nvPr/>
            </p:nvSpPr>
            <p:spPr>
              <a:xfrm>
                <a:off x="10093849" y="3509599"/>
                <a:ext cx="6383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𝛤</m:t>
                      </m:r>
                    </m:oMath>
                  </m:oMathPara>
                </a14:m>
                <a:endParaRPr lang="en-US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92085-E677-4961-B0AA-EB082370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849" y="3509599"/>
                <a:ext cx="6383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8DBD20-B083-4CD5-AF23-5F3E81644DD0}"/>
                  </a:ext>
                </a:extLst>
              </p:cNvPr>
              <p:cNvSpPr txBox="1"/>
              <p:nvPr/>
            </p:nvSpPr>
            <p:spPr>
              <a:xfrm>
                <a:off x="9161890" y="6151443"/>
                <a:ext cx="28438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8DBD20-B083-4CD5-AF23-5F3E81644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890" y="6151443"/>
                <a:ext cx="284387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7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6" grpId="0"/>
      <p:bldP spid="4" grpId="0" animBg="1"/>
      <p:bldP spid="25" grpId="0"/>
      <p:bldP spid="23" grpId="0" animBg="1"/>
      <p:bldP spid="30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5751-4CFD-4F64-8DEF-76E13E76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DE7AA-F815-45D6-9A9A-F9302181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24"/>
          <a:stretch/>
        </p:blipFill>
        <p:spPr>
          <a:xfrm>
            <a:off x="7929350" y="3189474"/>
            <a:ext cx="4100380" cy="3625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3060F6-B967-437B-A961-2EB50489E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3" r="60000"/>
          <a:stretch/>
        </p:blipFill>
        <p:spPr>
          <a:xfrm>
            <a:off x="7929350" y="493837"/>
            <a:ext cx="3084395" cy="30914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EDAA83-5310-4431-925A-AA1CD0803436}"/>
              </a:ext>
            </a:extLst>
          </p:cNvPr>
          <p:cNvGrpSpPr/>
          <p:nvPr/>
        </p:nvGrpSpPr>
        <p:grpSpPr>
          <a:xfrm>
            <a:off x="838200" y="1540560"/>
            <a:ext cx="5793925" cy="4660710"/>
            <a:chOff x="400250" y="1607224"/>
            <a:chExt cx="5793925" cy="46607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B7772E-5BB4-4F92-80E8-84B2A45C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250" y="1607224"/>
              <a:ext cx="5793925" cy="46607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BD9940-43BC-4D37-818D-DB7D0E33201A}"/>
                </a:ext>
              </a:extLst>
            </p:cNvPr>
            <p:cNvSpPr/>
            <p:nvPr/>
          </p:nvSpPr>
          <p:spPr>
            <a:xfrm>
              <a:off x="5786651" y="1607224"/>
              <a:ext cx="407524" cy="385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3B5EAE-98B6-4136-8C6E-3B1748E1CF64}"/>
              </a:ext>
            </a:extLst>
          </p:cNvPr>
          <p:cNvSpPr txBox="1"/>
          <p:nvPr/>
        </p:nvSpPr>
        <p:spPr>
          <a:xfrm>
            <a:off x="1" y="6211669"/>
            <a:ext cx="79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R. L. Dally, et al. Isotropic nature of the metallic </a:t>
            </a:r>
            <a:r>
              <a:rPr lang="en-US" dirty="0" err="1"/>
              <a:t>kagome</a:t>
            </a:r>
            <a:r>
              <a:rPr lang="en-US" dirty="0"/>
              <a:t> ferromagnet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  <a:r>
              <a:rPr lang="en-US" dirty="0"/>
              <a:t> at high temperatures. </a:t>
            </a:r>
            <a:r>
              <a:rPr lang="en-US" i="1" dirty="0"/>
              <a:t>Crystals</a:t>
            </a:r>
            <a:r>
              <a:rPr lang="en-US" dirty="0"/>
              <a:t>, </a:t>
            </a:r>
            <a:r>
              <a:rPr lang="en-US" b="1" dirty="0"/>
              <a:t>11</a:t>
            </a:r>
            <a:r>
              <a:rPr lang="en-US" dirty="0"/>
              <a:t>, 307 (2021). https://doi.org/10.3390/cryst11030307</a:t>
            </a:r>
          </a:p>
        </p:txBody>
      </p:sp>
    </p:spTree>
    <p:extLst>
      <p:ext uri="{BB962C8B-B14F-4D97-AF65-F5344CB8AC3E}">
        <p14:creationId xmlns:p14="http://schemas.microsoft.com/office/powerpoint/2010/main" val="45706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CE892E-BD94-4C8D-AC2B-6F546211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2" y="1269242"/>
            <a:ext cx="6868318" cy="5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FA0AF-B5CD-4031-AA01-D52E9D5747F7}"/>
              </a:ext>
            </a:extLst>
          </p:cNvPr>
          <p:cNvSpPr txBox="1"/>
          <p:nvPr/>
        </p:nvSpPr>
        <p:spPr>
          <a:xfrm>
            <a:off x="651613" y="1690688"/>
            <a:ext cx="4709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INS on powder samples </a:t>
            </a:r>
            <a:r>
              <a:rPr lang="en-US" sz="2800" dirty="0">
                <a:sym typeface="Wingdings" panose="05000000000000000000" pitchFamily="2" charset="2"/>
              </a:rPr>
              <a:t> get </a:t>
            </a:r>
            <a:r>
              <a:rPr lang="en-US" sz="2800" i="1" dirty="0">
                <a:sym typeface="Wingdings" panose="05000000000000000000" pitchFamily="2" charset="2"/>
              </a:rPr>
              <a:t>Q</a:t>
            </a:r>
            <a:r>
              <a:rPr lang="en-US" sz="2800" dirty="0">
                <a:sym typeface="Wingdings" panose="05000000000000000000" pitchFamily="2" charset="2"/>
              </a:rPr>
              <a:t>-integrated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Near </a:t>
            </a:r>
            <a:r>
              <a:rPr lang="en-US" sz="2800" i="1" dirty="0">
                <a:sym typeface="Wingdings" panose="05000000000000000000" pitchFamily="2" charset="2"/>
              </a:rPr>
              <a:t>Q</a:t>
            </a:r>
            <a:r>
              <a:rPr lang="en-US" sz="2800" dirty="0">
                <a:sym typeface="Wingdings" panose="05000000000000000000" pitchFamily="2" charset="2"/>
              </a:rPr>
              <a:t> = 0, only integrating about a single zone center</a:t>
            </a:r>
            <a:endParaRPr lang="en-US" sz="2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39B122-4397-4982-9051-68B6BDE13FD2}"/>
              </a:ext>
            </a:extLst>
          </p:cNvPr>
          <p:cNvGrpSpPr/>
          <p:nvPr/>
        </p:nvGrpSpPr>
        <p:grpSpPr>
          <a:xfrm>
            <a:off x="1934249" y="3920496"/>
            <a:ext cx="2604317" cy="2703935"/>
            <a:chOff x="1312459" y="3920496"/>
            <a:chExt cx="2604317" cy="270393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256E9F3-F253-4A33-B8DD-9002E7E7BBE7}"/>
                </a:ext>
              </a:extLst>
            </p:cNvPr>
            <p:cNvCxnSpPr/>
            <p:nvPr/>
          </p:nvCxnSpPr>
          <p:spPr>
            <a:xfrm>
              <a:off x="1312459" y="5539434"/>
              <a:ext cx="22655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D05834-FC75-4F27-BFD6-EB99CEEC54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312460" y="5491667"/>
              <a:ext cx="22655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6E0D4A-F132-4D31-A231-158B92FCFA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14853" y="4816378"/>
              <a:ext cx="1446109" cy="1446111"/>
              <a:chOff x="1834403" y="4931056"/>
              <a:chExt cx="1221637" cy="122163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D0FF4AF-9447-4D9C-BFD5-B773FF15F534}"/>
                  </a:ext>
                </a:extLst>
              </p:cNvPr>
              <p:cNvGrpSpPr/>
              <p:nvPr/>
            </p:nvGrpSpPr>
            <p:grpSpPr>
              <a:xfrm>
                <a:off x="1834403" y="4931056"/>
                <a:ext cx="1221635" cy="1221637"/>
                <a:chOff x="1305871" y="4931056"/>
                <a:chExt cx="2198110" cy="1221637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377CDB3-0F73-4695-BAD5-5C1A97F3D4B0}"/>
                    </a:ext>
                  </a:extLst>
                </p:cNvPr>
                <p:cNvCxnSpPr/>
                <p:nvPr/>
              </p:nvCxnSpPr>
              <p:spPr>
                <a:xfrm>
                  <a:off x="1312459" y="5239513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03488F4-0A78-4DAB-A561-B712DB74FB15}"/>
                    </a:ext>
                  </a:extLst>
                </p:cNvPr>
                <p:cNvCxnSpPr/>
                <p:nvPr/>
              </p:nvCxnSpPr>
              <p:spPr>
                <a:xfrm>
                  <a:off x="1312459" y="4931056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6E7F283-D362-4414-B56C-AAC6E17E1C04}"/>
                    </a:ext>
                  </a:extLst>
                </p:cNvPr>
                <p:cNvCxnSpPr/>
                <p:nvPr/>
              </p:nvCxnSpPr>
              <p:spPr>
                <a:xfrm>
                  <a:off x="1305871" y="6152693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D2D9F03-553A-429E-BD90-C2927B3EA041}"/>
                    </a:ext>
                  </a:extLst>
                </p:cNvPr>
                <p:cNvCxnSpPr/>
                <p:nvPr/>
              </p:nvCxnSpPr>
              <p:spPr>
                <a:xfrm>
                  <a:off x="1305871" y="5844236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1855D5B-3CC0-4510-8C90-EC7DD254F895}"/>
                  </a:ext>
                </a:extLst>
              </p:cNvPr>
              <p:cNvGrpSpPr/>
              <p:nvPr/>
            </p:nvGrpSpPr>
            <p:grpSpPr>
              <a:xfrm rot="5400000">
                <a:off x="1834403" y="4931058"/>
                <a:ext cx="1221637" cy="1221637"/>
                <a:chOff x="1458271" y="5083456"/>
                <a:chExt cx="2198110" cy="1221637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CF4DC74-99FF-4693-860B-95E4F9D827E5}"/>
                    </a:ext>
                  </a:extLst>
                </p:cNvPr>
                <p:cNvCxnSpPr/>
                <p:nvPr/>
              </p:nvCxnSpPr>
              <p:spPr>
                <a:xfrm>
                  <a:off x="1464859" y="5391913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13D040F-00FD-4192-9EBE-7827395B61DD}"/>
                    </a:ext>
                  </a:extLst>
                </p:cNvPr>
                <p:cNvCxnSpPr/>
                <p:nvPr/>
              </p:nvCxnSpPr>
              <p:spPr>
                <a:xfrm>
                  <a:off x="1464859" y="5083456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BC5C1D8-6E4F-42E3-8BD3-6941ABDAB123}"/>
                    </a:ext>
                  </a:extLst>
                </p:cNvPr>
                <p:cNvCxnSpPr/>
                <p:nvPr/>
              </p:nvCxnSpPr>
              <p:spPr>
                <a:xfrm>
                  <a:off x="1458271" y="6305093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1CF4808-5E5D-4BAE-9EEE-3FAC97F3A2A1}"/>
                    </a:ext>
                  </a:extLst>
                </p:cNvPr>
                <p:cNvCxnSpPr/>
                <p:nvPr/>
              </p:nvCxnSpPr>
              <p:spPr>
                <a:xfrm>
                  <a:off x="1458271" y="5996636"/>
                  <a:ext cx="219152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86492A-2724-47AE-B4BA-50599A0F718D}"/>
                </a:ext>
              </a:extLst>
            </p:cNvPr>
            <p:cNvSpPr txBox="1"/>
            <p:nvPr/>
          </p:nvSpPr>
          <p:spPr>
            <a:xfrm>
              <a:off x="3539750" y="5306434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BD5DB2-BDA0-47AB-8D92-9B4FF5BEEECF}"/>
                </a:ext>
              </a:extLst>
            </p:cNvPr>
            <p:cNvSpPr txBox="1"/>
            <p:nvPr/>
          </p:nvSpPr>
          <p:spPr>
            <a:xfrm>
              <a:off x="2272740" y="39204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D10427A-D2B4-454F-9C90-29DCA7F455CB}"/>
              </a:ext>
            </a:extLst>
          </p:cNvPr>
          <p:cNvSpPr/>
          <p:nvPr/>
        </p:nvSpPr>
        <p:spPr>
          <a:xfrm>
            <a:off x="2561731" y="5040185"/>
            <a:ext cx="1008081" cy="100584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A294DC-A281-488F-9B33-FCEE29CE6FB3}"/>
              </a:ext>
            </a:extLst>
          </p:cNvPr>
          <p:cNvSpPr/>
          <p:nvPr/>
        </p:nvSpPr>
        <p:spPr>
          <a:xfrm>
            <a:off x="2066319" y="4525085"/>
            <a:ext cx="2011680" cy="20116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6ED31C-0664-48EE-8B7F-27551619019C}"/>
              </a:ext>
            </a:extLst>
          </p:cNvPr>
          <p:cNvCxnSpPr>
            <a:endCxn id="27" idx="7"/>
          </p:cNvCxnSpPr>
          <p:nvPr/>
        </p:nvCxnSpPr>
        <p:spPr>
          <a:xfrm flipV="1">
            <a:off x="3065771" y="5187487"/>
            <a:ext cx="356411" cy="34343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B8BF54F-E93F-4402-A93B-3E2AE78C607D}"/>
              </a:ext>
            </a:extLst>
          </p:cNvPr>
          <p:cNvSpPr txBox="1"/>
          <p:nvPr/>
        </p:nvSpPr>
        <p:spPr>
          <a:xfrm>
            <a:off x="2997594" y="4999986"/>
            <a:ext cx="3962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Q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329EA7-EA08-49D4-AE0F-B069C20FA767}"/>
              </a:ext>
            </a:extLst>
          </p:cNvPr>
          <p:cNvSpPr txBox="1"/>
          <p:nvPr/>
        </p:nvSpPr>
        <p:spPr>
          <a:xfrm>
            <a:off x="7215505" y="6488668"/>
            <a:ext cx="4684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B.</a:t>
            </a:r>
            <a:r>
              <a:rPr lang="en-US" b="0" i="0" dirty="0">
                <a:effectLst/>
              </a:rPr>
              <a:t> Yuan, </a:t>
            </a:r>
            <a:r>
              <a:rPr lang="en-US" b="0" i="1" dirty="0">
                <a:effectLst/>
              </a:rPr>
              <a:t>et al.</a:t>
            </a:r>
            <a:r>
              <a:rPr lang="en-US" b="0" i="0" dirty="0">
                <a:effectLst/>
              </a:rPr>
              <a:t> Phys. Rev. B </a:t>
            </a:r>
            <a:r>
              <a:rPr lang="en-US" b="1" i="0" dirty="0">
                <a:effectLst/>
              </a:rPr>
              <a:t>98</a:t>
            </a:r>
            <a:r>
              <a:rPr lang="en-US" b="0" i="0" dirty="0">
                <a:effectLst/>
              </a:rPr>
              <a:t>, 214433 (2018).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65751-4CFD-4F64-8DEF-76E13E76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07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D9C54C-7B2E-48B9-A169-CD59AD6F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15" y="1308689"/>
            <a:ext cx="9807054" cy="5023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A3C25-2654-4B10-B55C-9B101D0A3EC6}"/>
              </a:ext>
            </a:extLst>
          </p:cNvPr>
          <p:cNvSpPr txBox="1"/>
          <p:nvPr/>
        </p:nvSpPr>
        <p:spPr>
          <a:xfrm>
            <a:off x="1" y="6211669"/>
            <a:ext cx="79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R. L. Dally, et al. Isotropic nature of the metallic </a:t>
            </a:r>
            <a:r>
              <a:rPr lang="en-US" dirty="0" err="1"/>
              <a:t>kagome</a:t>
            </a:r>
            <a:r>
              <a:rPr lang="en-US" dirty="0"/>
              <a:t> ferromagnet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  <a:r>
              <a:rPr lang="en-US" dirty="0"/>
              <a:t> at high temperatures. </a:t>
            </a:r>
            <a:r>
              <a:rPr lang="en-US" i="1" dirty="0"/>
              <a:t>Crystals</a:t>
            </a:r>
            <a:r>
              <a:rPr lang="en-US" dirty="0"/>
              <a:t>, </a:t>
            </a:r>
            <a:r>
              <a:rPr lang="en-US" b="1" dirty="0"/>
              <a:t>11</a:t>
            </a:r>
            <a:r>
              <a:rPr lang="en-US" dirty="0"/>
              <a:t>, 307 (2021). https://doi.org/10.3390/cryst11030307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65751-4CFD-4F64-8DEF-76E13E76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53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5751-4CFD-4F64-8DEF-76E13E76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A3C25-2654-4B10-B55C-9B101D0A3EC6}"/>
              </a:ext>
            </a:extLst>
          </p:cNvPr>
          <p:cNvSpPr txBox="1"/>
          <p:nvPr/>
        </p:nvSpPr>
        <p:spPr>
          <a:xfrm>
            <a:off x="1" y="6211669"/>
            <a:ext cx="79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R. L. Dally, et al. Isotropic nature of the metallic </a:t>
            </a:r>
            <a:r>
              <a:rPr lang="en-US" dirty="0" err="1"/>
              <a:t>kagome</a:t>
            </a:r>
            <a:r>
              <a:rPr lang="en-US" dirty="0"/>
              <a:t> ferromagnet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baseline="-25000" dirty="0"/>
              <a:t>2</a:t>
            </a:r>
            <a:r>
              <a:rPr lang="en-US" dirty="0"/>
              <a:t> at high temperatures. </a:t>
            </a:r>
            <a:r>
              <a:rPr lang="en-US" i="1" dirty="0"/>
              <a:t>Crystals</a:t>
            </a:r>
            <a:r>
              <a:rPr lang="en-US" dirty="0"/>
              <a:t>, </a:t>
            </a:r>
            <a:r>
              <a:rPr lang="en-US" b="1" dirty="0"/>
              <a:t>11</a:t>
            </a:r>
            <a:r>
              <a:rPr lang="en-US" dirty="0"/>
              <a:t>, 307 (2021). https://doi.org/10.3390/cryst11030307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4E732-CABF-4423-898B-80EAB63B7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78" y="1368787"/>
            <a:ext cx="5017493" cy="4842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CB0A4-48E3-4164-A6A7-EC4A84F4E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020" y="1477677"/>
            <a:ext cx="6590348" cy="11172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EE31A7-60D7-4811-BA34-9158E27BEFFB}"/>
              </a:ext>
            </a:extLst>
          </p:cNvPr>
          <p:cNvGrpSpPr>
            <a:grpSpLocks noChangeAspect="1"/>
          </p:cNvGrpSpPr>
          <p:nvPr/>
        </p:nvGrpSpPr>
        <p:grpSpPr>
          <a:xfrm>
            <a:off x="5371664" y="3463689"/>
            <a:ext cx="4381519" cy="1117283"/>
            <a:chOff x="8797546" y="2822828"/>
            <a:chExt cx="5154731" cy="1314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3FA211-E837-450E-9853-5339A28A7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3777" y="2847975"/>
              <a:ext cx="3238500" cy="11620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15F9B6-78EA-4B15-8C8E-3282373E1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494"/>
            <a:stretch/>
          </p:blipFill>
          <p:spPr>
            <a:xfrm>
              <a:off x="8797546" y="2822828"/>
              <a:ext cx="1900024" cy="1314450"/>
            </a:xfrm>
            <a:prstGeom prst="rect">
              <a:avLst/>
            </a:prstGeom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5F6E83-4888-4502-A660-098CA8DD6A45}"/>
              </a:ext>
            </a:extLst>
          </p:cNvPr>
          <p:cNvCxnSpPr>
            <a:cxnSpLocks/>
          </p:cNvCxnSpPr>
          <p:nvPr/>
        </p:nvCxnSpPr>
        <p:spPr>
          <a:xfrm flipH="1">
            <a:off x="8704374" y="4709180"/>
            <a:ext cx="103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C9181E-34AE-4D63-A699-9A2DCE19E265}"/>
              </a:ext>
            </a:extLst>
          </p:cNvPr>
          <p:cNvSpPr txBox="1"/>
          <p:nvPr/>
        </p:nvSpPr>
        <p:spPr>
          <a:xfrm>
            <a:off x="9828547" y="4112913"/>
            <a:ext cx="1896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Typical for 3D Heisenberg exchange FM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B3E913-759C-491F-B8DC-626CE7841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706" y="4440705"/>
            <a:ext cx="3257550" cy="571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A5FF34-CA68-46B5-84A7-792162757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535" y="5051710"/>
            <a:ext cx="3752850" cy="657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D76CC8-1AB9-400D-BD46-B8D15857B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4535" y="5670232"/>
            <a:ext cx="3209925" cy="57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72D42B-DD1E-4E6D-9792-03806DA61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585" y="2566554"/>
            <a:ext cx="37147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A4FC-8F86-4483-97EE-521BA48F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</a:t>
            </a:r>
            <a:r>
              <a:rPr lang="en-US" baseline="-25000" dirty="0"/>
              <a:t>1−</a:t>
            </a:r>
            <a:r>
              <a:rPr lang="en-US" i="1" baseline="-25000" dirty="0"/>
              <a:t>x</a:t>
            </a:r>
            <a:r>
              <a:rPr lang="en-US" dirty="0"/>
              <a:t>Sr</a:t>
            </a:r>
            <a:r>
              <a:rPr lang="en-US" i="1" baseline="-25000" dirty="0"/>
              <a:t>x</a:t>
            </a:r>
            <a:r>
              <a:rPr lang="en-US" dirty="0"/>
              <a:t>MnO</a:t>
            </a:r>
            <a:r>
              <a:rPr lang="en-US" baseline="-25000" dirty="0"/>
              <a:t>3</a:t>
            </a:r>
            <a:r>
              <a:rPr lang="en-US" dirty="0"/>
              <a:t> basics</a:t>
            </a:r>
          </a:p>
        </p:txBody>
      </p:sp>
      <p:pic>
        <p:nvPicPr>
          <p:cNvPr id="4" name="Picture 4" descr="Perovskite1">
            <a:extLst>
              <a:ext uri="{FF2B5EF4-FFF2-40B4-BE49-F238E27FC236}">
                <a16:creationId xmlns:a16="http://schemas.microsoft.com/office/drawing/2014/main" id="{F4406491-64CE-4E8E-8C3A-0EA37E28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5" y="2027572"/>
            <a:ext cx="3314700" cy="35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27F66003-EFF6-4DB0-BC41-1A17FA438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206" y="5663030"/>
            <a:ext cx="160011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itchFamily="18" charset="0"/>
              </a:defRPr>
            </a:lvl9pPr>
          </a:lstStyle>
          <a:p>
            <a:r>
              <a:rPr lang="en-US" sz="3300" b="1" dirty="0">
                <a:solidFill>
                  <a:srgbClr val="FFCC00"/>
                </a:solidFill>
                <a:latin typeface="+mn-lt"/>
              </a:rPr>
              <a:t>La</a:t>
            </a:r>
            <a:r>
              <a:rPr lang="en-US" sz="3300" b="1" dirty="0">
                <a:solidFill>
                  <a:srgbClr val="808080"/>
                </a:solidFill>
                <a:latin typeface="+mn-lt"/>
              </a:rPr>
              <a:t>Mn</a:t>
            </a:r>
            <a:r>
              <a:rPr lang="en-US" sz="3300" b="1" dirty="0">
                <a:latin typeface="+mn-lt"/>
              </a:rPr>
              <a:t>O</a:t>
            </a:r>
            <a:r>
              <a:rPr lang="en-US" sz="3300" baseline="-25000" dirty="0">
                <a:latin typeface="+mn-lt"/>
              </a:rPr>
              <a:t>3</a:t>
            </a:r>
            <a:endParaRPr lang="en-US" sz="33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85AA2-0FC5-40E4-8C0B-854BF2619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6" t="14445" b="13010"/>
          <a:stretch/>
        </p:blipFill>
        <p:spPr>
          <a:xfrm rot="5400000">
            <a:off x="4678749" y="3917161"/>
            <a:ext cx="2333458" cy="281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788D8-1020-4600-A5C8-FCC0BB56AB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0" t="7766" r="19769" b="23930"/>
          <a:stretch/>
        </p:blipFill>
        <p:spPr>
          <a:xfrm rot="5400000">
            <a:off x="8648000" y="4053914"/>
            <a:ext cx="2272900" cy="2544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18CCDA-F8D9-4829-9F09-1F84AC2AE9FF}"/>
              </a:ext>
            </a:extLst>
          </p:cNvPr>
          <p:cNvSpPr txBox="1"/>
          <p:nvPr/>
        </p:nvSpPr>
        <p:spPr>
          <a:xfrm>
            <a:off x="4436493" y="1690688"/>
            <a:ext cx="66201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Ideal Perovskite Structure (Pseudo-Cubic)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Colossal </a:t>
            </a:r>
            <a:r>
              <a:rPr lang="en-US" sz="2800" dirty="0" err="1"/>
              <a:t>Magnetoresitive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Colossal &gt;&gt; Giant (GMR HD heads)</a:t>
            </a:r>
          </a:p>
        </p:txBody>
      </p:sp>
    </p:spTree>
    <p:extLst>
      <p:ext uri="{BB962C8B-B14F-4D97-AF65-F5344CB8AC3E}">
        <p14:creationId xmlns:p14="http://schemas.microsoft.com/office/powerpoint/2010/main" val="366974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C1D6-4C23-4666-A05C-33970A2E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"/>
            <a:ext cx="10515600" cy="1325563"/>
          </a:xfrm>
        </p:spPr>
        <p:txBody>
          <a:bodyPr/>
          <a:lstStyle/>
          <a:p>
            <a:r>
              <a:rPr lang="en-US" dirty="0"/>
              <a:t>La</a:t>
            </a:r>
            <a:r>
              <a:rPr lang="en-US" baseline="-25000" dirty="0"/>
              <a:t>1−</a:t>
            </a:r>
            <a:r>
              <a:rPr lang="en-US" i="1" baseline="-25000" dirty="0"/>
              <a:t>x</a:t>
            </a:r>
            <a:r>
              <a:rPr lang="en-US" dirty="0"/>
              <a:t>Sr</a:t>
            </a:r>
            <a:r>
              <a:rPr lang="en-US" i="1" baseline="-25000" dirty="0"/>
              <a:t>x</a:t>
            </a:r>
            <a:r>
              <a:rPr lang="en-US" dirty="0"/>
              <a:t>MnO</a:t>
            </a:r>
            <a:r>
              <a:rPr lang="en-US" baseline="-25000" dirty="0"/>
              <a:t>3</a:t>
            </a:r>
            <a:r>
              <a:rPr lang="en-US" dirty="0"/>
              <a:t> Phase Diagram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1B0879-0DCF-4533-93BB-59178A7BE88B}"/>
              </a:ext>
            </a:extLst>
          </p:cNvPr>
          <p:cNvGrpSpPr/>
          <p:nvPr/>
        </p:nvGrpSpPr>
        <p:grpSpPr>
          <a:xfrm>
            <a:off x="1224709" y="1754373"/>
            <a:ext cx="9742581" cy="4733607"/>
            <a:chOff x="1173203" y="1459374"/>
            <a:chExt cx="9742581" cy="47336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C9E4BD-8BDC-448A-9708-59EC49C65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242" y="1459374"/>
              <a:ext cx="4781542" cy="47336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2A21B6-4A23-4A7E-B2F5-531EBA5AD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203" y="1607127"/>
              <a:ext cx="4922797" cy="458585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9FA2A0-3249-45ED-A2AB-28103CFA3014}"/>
              </a:ext>
            </a:extLst>
          </p:cNvPr>
          <p:cNvSpPr txBox="1"/>
          <p:nvPr/>
        </p:nvSpPr>
        <p:spPr>
          <a:xfrm>
            <a:off x="1031085" y="1095669"/>
            <a:ext cx="10129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F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CN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</a:t>
            </a:r>
            <a:r>
              <a:rPr lang="en-US" sz="2400" dirty="0"/>
              <a:t>, I 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paramagnetic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spin-canted antiferromagnetic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metallic</a:t>
            </a:r>
            <a:r>
              <a:rPr lang="en-US" sz="2400" dirty="0"/>
              <a:t>, insulating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BC5D4-C389-413E-B8C4-BE8F981E5A2E}"/>
              </a:ext>
            </a:extLst>
          </p:cNvPr>
          <p:cNvSpPr txBox="1"/>
          <p:nvPr/>
        </p:nvSpPr>
        <p:spPr>
          <a:xfrm>
            <a:off x="1819929" y="6479321"/>
            <a:ext cx="9042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A. </a:t>
            </a:r>
            <a:r>
              <a:rPr lang="en-US" b="0" i="0" dirty="0" err="1">
                <a:effectLst/>
              </a:rPr>
              <a:t>Urushibara</a:t>
            </a:r>
            <a:r>
              <a:rPr lang="en-US" b="0" i="0" dirty="0">
                <a:effectLst/>
              </a:rPr>
              <a:t>, et al. </a:t>
            </a:r>
            <a:r>
              <a:rPr lang="en-US" b="0" i="1" dirty="0">
                <a:effectLst/>
              </a:rPr>
              <a:t>Phys. Rev. B </a:t>
            </a:r>
            <a:r>
              <a:rPr lang="en-US" b="1" i="0" dirty="0">
                <a:effectLst/>
              </a:rPr>
              <a:t>51</a:t>
            </a:r>
            <a:r>
              <a:rPr lang="en-US" b="0" i="0" dirty="0">
                <a:effectLst/>
              </a:rPr>
              <a:t>, 14103 (1995). https://doi.org/10.1103/PhysRevB.51.14103</a:t>
            </a:r>
          </a:p>
        </p:txBody>
      </p:sp>
    </p:spTree>
    <p:extLst>
      <p:ext uri="{BB962C8B-B14F-4D97-AF65-F5344CB8AC3E}">
        <p14:creationId xmlns:p14="http://schemas.microsoft.com/office/powerpoint/2010/main" val="281413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72418BC-55FD-404B-AD19-2F554A1D7DF1}"/>
              </a:ext>
            </a:extLst>
          </p:cNvPr>
          <p:cNvGrpSpPr/>
          <p:nvPr/>
        </p:nvGrpSpPr>
        <p:grpSpPr>
          <a:xfrm>
            <a:off x="1224709" y="1754373"/>
            <a:ext cx="9742581" cy="4733607"/>
            <a:chOff x="1173203" y="1459374"/>
            <a:chExt cx="9742581" cy="47336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586C6E-5522-4A6B-81D9-A75FE31DA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242" y="1459374"/>
              <a:ext cx="4781542" cy="47336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6B2D2E-DB84-4BB0-8681-DBCB576CC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203" y="1607127"/>
              <a:ext cx="4922797" cy="458585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43D640-66E4-49BE-97DA-16E057543BE3}"/>
                  </a:ext>
                </a:extLst>
              </p14:cNvPr>
              <p14:cNvContentPartPr/>
              <p14:nvPr/>
            </p14:nvContentPartPr>
            <p14:xfrm>
              <a:off x="2065165" y="4851156"/>
              <a:ext cx="3748680" cy="106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43D640-66E4-49BE-97DA-16E057543B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3485" y="4819476"/>
                <a:ext cx="3811680" cy="112572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3C8F20-DAD1-4B86-8351-7F731EEF8800}"/>
              </a:ext>
            </a:extLst>
          </p:cNvPr>
          <p:cNvCxnSpPr/>
          <p:nvPr/>
        </p:nvCxnSpPr>
        <p:spPr>
          <a:xfrm flipV="1">
            <a:off x="8783781" y="1911356"/>
            <a:ext cx="0" cy="398404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D906698-5828-446C-B5D0-C688343353B2}"/>
              </a:ext>
            </a:extLst>
          </p:cNvPr>
          <p:cNvSpPr txBox="1">
            <a:spLocks/>
          </p:cNvSpPr>
          <p:nvPr/>
        </p:nvSpPr>
        <p:spPr>
          <a:xfrm>
            <a:off x="838200" y="49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La</a:t>
            </a:r>
            <a:r>
              <a:rPr lang="en-US" baseline="-25000"/>
              <a:t>1−</a:t>
            </a:r>
            <a:r>
              <a:rPr lang="en-US" i="1" baseline="-25000"/>
              <a:t>x</a:t>
            </a:r>
            <a:r>
              <a:rPr lang="en-US"/>
              <a:t>Sr</a:t>
            </a:r>
            <a:r>
              <a:rPr lang="en-US" i="1" baseline="-25000"/>
              <a:t>x</a:t>
            </a:r>
            <a:r>
              <a:rPr lang="en-US"/>
              <a:t>MnO</a:t>
            </a:r>
            <a:r>
              <a:rPr lang="en-US" baseline="-25000"/>
              <a:t>3</a:t>
            </a:r>
            <a:r>
              <a:rPr lang="en-US"/>
              <a:t> Phase Diagram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1C1360-68EE-43FB-A215-A1BA06F31BAA}"/>
              </a:ext>
            </a:extLst>
          </p:cNvPr>
          <p:cNvSpPr txBox="1"/>
          <p:nvPr/>
        </p:nvSpPr>
        <p:spPr>
          <a:xfrm>
            <a:off x="1031085" y="1095669"/>
            <a:ext cx="10129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F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CN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</a:t>
            </a:r>
            <a:r>
              <a:rPr lang="en-US" sz="2400" dirty="0"/>
              <a:t>, I 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paramagnetic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spin-canted antiferromagnetic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metallic</a:t>
            </a:r>
            <a:r>
              <a:rPr lang="en-US" sz="2400" dirty="0"/>
              <a:t>, insulating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A3988-52B4-4E6B-88DC-0576291DF68C}"/>
              </a:ext>
            </a:extLst>
          </p:cNvPr>
          <p:cNvSpPr txBox="1"/>
          <p:nvPr/>
        </p:nvSpPr>
        <p:spPr>
          <a:xfrm>
            <a:off x="1819929" y="6479321"/>
            <a:ext cx="9042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A. </a:t>
            </a:r>
            <a:r>
              <a:rPr lang="en-US" b="0" i="0" dirty="0" err="1">
                <a:effectLst/>
              </a:rPr>
              <a:t>Urushibara</a:t>
            </a:r>
            <a:r>
              <a:rPr lang="en-US" b="0" i="0" dirty="0">
                <a:effectLst/>
              </a:rPr>
              <a:t>, et al. </a:t>
            </a:r>
            <a:r>
              <a:rPr lang="en-US" b="0" i="1" dirty="0">
                <a:effectLst/>
              </a:rPr>
              <a:t>Phys. Rev. B </a:t>
            </a:r>
            <a:r>
              <a:rPr lang="en-US" b="1" i="0" dirty="0">
                <a:effectLst/>
              </a:rPr>
              <a:t>51</a:t>
            </a:r>
            <a:r>
              <a:rPr lang="en-US" b="0" i="0" dirty="0">
                <a:effectLst/>
              </a:rPr>
              <a:t>, 14103 (1995). https://doi.org/10.1103/PhysRevB.51.14103</a:t>
            </a:r>
          </a:p>
        </p:txBody>
      </p:sp>
    </p:spTree>
    <p:extLst>
      <p:ext uri="{BB962C8B-B14F-4D97-AF65-F5344CB8AC3E}">
        <p14:creationId xmlns:p14="http://schemas.microsoft.com/office/powerpoint/2010/main" val="216757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30DAD88-8EBD-48A9-B308-7A7A9FA230C4}"/>
              </a:ext>
            </a:extLst>
          </p:cNvPr>
          <p:cNvSpPr txBox="1"/>
          <p:nvPr/>
        </p:nvSpPr>
        <p:spPr>
          <a:xfrm>
            <a:off x="378691" y="3429000"/>
            <a:ext cx="5932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Doping Sr</a:t>
            </a:r>
            <a:r>
              <a:rPr lang="en-US" sz="2400" baseline="30000" dirty="0"/>
              <a:t>2+</a:t>
            </a:r>
            <a:r>
              <a:rPr lang="en-US" sz="2400" dirty="0"/>
              <a:t> for La</a:t>
            </a:r>
            <a:r>
              <a:rPr lang="en-US" sz="2400" baseline="30000" dirty="0"/>
              <a:t>3+</a:t>
            </a:r>
            <a:r>
              <a:rPr lang="en-US" sz="2400" dirty="0"/>
              <a:t>: Mn</a:t>
            </a:r>
            <a:r>
              <a:rPr lang="en-US" sz="2400" baseline="30000" dirty="0"/>
              <a:t>3+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Mn</a:t>
            </a:r>
            <a:r>
              <a:rPr lang="en-US" sz="2400" baseline="30000" dirty="0"/>
              <a:t>4+</a:t>
            </a:r>
          </a:p>
          <a:p>
            <a:r>
              <a:rPr lang="en-US" sz="2400" dirty="0"/>
              <a:t>    Antiferromagnetic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Ferromagnetic (spins)</a:t>
            </a:r>
          </a:p>
          <a:p>
            <a:r>
              <a:rPr lang="en-US" sz="2400" dirty="0"/>
              <a:t>    Insulating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Metallic (hole doping)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A649EC-2AA4-46C0-99FE-57BF18A4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748" y="1754373"/>
            <a:ext cx="4781542" cy="473360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60B8D-566B-4834-96DC-44AB559884F1}"/>
              </a:ext>
            </a:extLst>
          </p:cNvPr>
          <p:cNvCxnSpPr/>
          <p:nvPr/>
        </p:nvCxnSpPr>
        <p:spPr>
          <a:xfrm flipV="1">
            <a:off x="8783781" y="1911356"/>
            <a:ext cx="0" cy="398404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F50DB45-E19C-4CDF-A2BE-16ED426549FA}"/>
              </a:ext>
            </a:extLst>
          </p:cNvPr>
          <p:cNvSpPr txBox="1">
            <a:spLocks/>
          </p:cNvSpPr>
          <p:nvPr/>
        </p:nvSpPr>
        <p:spPr>
          <a:xfrm>
            <a:off x="838200" y="49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La</a:t>
            </a:r>
            <a:r>
              <a:rPr lang="en-US" baseline="-25000"/>
              <a:t>1−</a:t>
            </a:r>
            <a:r>
              <a:rPr lang="en-US" i="1" baseline="-25000"/>
              <a:t>x</a:t>
            </a:r>
            <a:r>
              <a:rPr lang="en-US"/>
              <a:t>Sr</a:t>
            </a:r>
            <a:r>
              <a:rPr lang="en-US" i="1" baseline="-25000"/>
              <a:t>x</a:t>
            </a:r>
            <a:r>
              <a:rPr lang="en-US"/>
              <a:t>MnO</a:t>
            </a:r>
            <a:r>
              <a:rPr lang="en-US" baseline="-25000"/>
              <a:t>3</a:t>
            </a:r>
            <a:r>
              <a:rPr lang="en-US"/>
              <a:t> Phase Diagram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251E5-B11C-4C01-969C-57A5794C3963}"/>
              </a:ext>
            </a:extLst>
          </p:cNvPr>
          <p:cNvSpPr txBox="1"/>
          <p:nvPr/>
        </p:nvSpPr>
        <p:spPr>
          <a:xfrm>
            <a:off x="1031085" y="1095669"/>
            <a:ext cx="10129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F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CN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</a:t>
            </a:r>
            <a:r>
              <a:rPr lang="en-US" sz="2400" dirty="0"/>
              <a:t>, I 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paramagnetic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/>
                </a:solidFill>
              </a:rPr>
              <a:t>spin-canted antiferromagnetic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metallic</a:t>
            </a:r>
            <a:r>
              <a:rPr lang="en-US" sz="2400" dirty="0"/>
              <a:t>, insulating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DE447-5FD3-44D2-9F41-3EC5FB3D5FDF}"/>
              </a:ext>
            </a:extLst>
          </p:cNvPr>
          <p:cNvSpPr txBox="1"/>
          <p:nvPr/>
        </p:nvSpPr>
        <p:spPr>
          <a:xfrm>
            <a:off x="1819929" y="6479321"/>
            <a:ext cx="9042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A. </a:t>
            </a:r>
            <a:r>
              <a:rPr lang="en-US" b="0" i="0" dirty="0" err="1">
                <a:effectLst/>
              </a:rPr>
              <a:t>Urushibara</a:t>
            </a:r>
            <a:r>
              <a:rPr lang="en-US" b="0" i="0" dirty="0">
                <a:effectLst/>
              </a:rPr>
              <a:t>, et al. </a:t>
            </a:r>
            <a:r>
              <a:rPr lang="en-US" b="0" i="1" dirty="0">
                <a:effectLst/>
              </a:rPr>
              <a:t>Phys. Rev. B </a:t>
            </a:r>
            <a:r>
              <a:rPr lang="en-US" b="1" i="0" dirty="0">
                <a:effectLst/>
              </a:rPr>
              <a:t>51</a:t>
            </a:r>
            <a:r>
              <a:rPr lang="en-US" b="0" i="0" dirty="0">
                <a:effectLst/>
              </a:rPr>
              <a:t>, 14103 (1995). https://doi.org/10.1103/PhysRevB.51.14103</a:t>
            </a:r>
          </a:p>
        </p:txBody>
      </p:sp>
    </p:spTree>
    <p:extLst>
      <p:ext uri="{BB962C8B-B14F-4D97-AF65-F5344CB8AC3E}">
        <p14:creationId xmlns:p14="http://schemas.microsoft.com/office/powerpoint/2010/main" val="277672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7C2F-9B8C-45AA-9B7D-C6A4146E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between degrees of freedom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C3A2E9D-F302-4801-BD0C-10C793FE1C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3393" y="2247629"/>
            <a:ext cx="4805213" cy="4429974"/>
            <a:chOff x="336" y="768"/>
            <a:chExt cx="3552" cy="345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BC39D17F-384B-4883-B0D5-FCF447DFD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768"/>
              <a:ext cx="1248" cy="124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solidFill>
                  <a:srgbClr val="6666FF"/>
                </a:solidFill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2940083-BCAC-45F4-AC32-0F23BB926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976"/>
              <a:ext cx="1248" cy="124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71A8A5C-2A3A-4358-BEFD-CED58FE3B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976"/>
              <a:ext cx="1248" cy="12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F9BBBD40-D8DF-4B84-9082-324BC7DBAE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101815">
              <a:off x="2001" y="2319"/>
              <a:ext cx="1488" cy="306"/>
            </a:xfrm>
            <a:prstGeom prst="leftRightArrow">
              <a:avLst>
                <a:gd name="adj1" fmla="val 50000"/>
                <a:gd name="adj2" fmla="val 97255"/>
              </a:avLst>
            </a:prstGeom>
            <a:gradFill rotWithShape="0">
              <a:gsLst>
                <a:gs pos="0">
                  <a:srgbClr val="9900FF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EE0DF870-0CB3-4191-A225-677B18DC19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0">
              <a:off x="1488" y="3504"/>
              <a:ext cx="1200" cy="288"/>
            </a:xfrm>
            <a:prstGeom prst="leftRightArrow">
              <a:avLst>
                <a:gd name="adj1" fmla="val 50000"/>
                <a:gd name="adj2" fmla="val 83333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33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8924310D-3992-4138-A315-F27B66D23A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904989">
              <a:off x="705" y="2319"/>
              <a:ext cx="1488" cy="306"/>
            </a:xfrm>
            <a:prstGeom prst="leftRightArrow">
              <a:avLst>
                <a:gd name="adj1" fmla="val 50000"/>
                <a:gd name="adj2" fmla="val 97255"/>
              </a:avLst>
            </a:prstGeom>
            <a:gradFill rotWithShape="0">
              <a:gsLst>
                <a:gs pos="0">
                  <a:srgbClr val="9933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</p:grpSp>
      <p:sp>
        <p:nvSpPr>
          <p:cNvPr id="11" name="Text Box 9">
            <a:extLst>
              <a:ext uri="{FF2B5EF4-FFF2-40B4-BE49-F238E27FC236}">
                <a16:creationId xmlns:a16="http://schemas.microsoft.com/office/drawing/2014/main" id="{21A35899-73AB-4A99-A2A5-9020460A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311" y="5724367"/>
            <a:ext cx="101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Spins</a:t>
            </a:r>
            <a:endParaRPr lang="en-US" altLang="en-US" sz="2800" b="1" dirty="0">
              <a:solidFill>
                <a:srgbClr val="6666FF"/>
              </a:solidFill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0E87AEE-040C-4D23-B29A-AA9B9C826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25" y="5606523"/>
            <a:ext cx="1249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FF3300"/>
                </a:solidFill>
              </a:rPr>
              <a:t>Lattice</a:t>
            </a:r>
            <a:endParaRPr lang="en-US" altLang="en-US" sz="2800" b="1" dirty="0">
              <a:solidFill>
                <a:srgbClr val="6666FF"/>
              </a:solidFill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837B565-E364-4A8F-8760-2793C2AE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307" y="1601327"/>
            <a:ext cx="168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9933FF"/>
                </a:solidFill>
              </a:rPr>
              <a:t>Electron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0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C2D4-AACA-4873-AE8E-6954DE24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A816-5D6B-4572-BCCE-2A8FDD1B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29"/>
            <a:ext cx="10515600" cy="4780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Magnetic structures and excitations</a:t>
            </a:r>
          </a:p>
          <a:p>
            <a:pPr lvl="1"/>
            <a:r>
              <a:rPr lang="en-US" dirty="0"/>
              <a:t>Static: Magnetic structures</a:t>
            </a:r>
          </a:p>
          <a:p>
            <a:pPr lvl="1"/>
            <a:r>
              <a:rPr lang="en-US" dirty="0"/>
              <a:t>Dynamic: Spin Waves </a:t>
            </a:r>
          </a:p>
          <a:p>
            <a:pPr lvl="1"/>
            <a:r>
              <a:rPr lang="en-US" dirty="0"/>
              <a:t>Ideal isotropic ferromagnet</a:t>
            </a:r>
          </a:p>
          <a:p>
            <a:r>
              <a:rPr lang="en-US" dirty="0"/>
              <a:t>Example: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i="1" baseline="-25000" dirty="0"/>
              <a:t>2</a:t>
            </a:r>
            <a:endParaRPr lang="en-US" dirty="0"/>
          </a:p>
          <a:p>
            <a:r>
              <a:rPr lang="en-US" dirty="0"/>
              <a:t>Example: La</a:t>
            </a:r>
            <a:r>
              <a:rPr lang="en-US" baseline="-25000" dirty="0"/>
              <a:t>1−</a:t>
            </a:r>
            <a:r>
              <a:rPr lang="en-US" i="1" baseline="-25000" dirty="0"/>
              <a:t>x</a:t>
            </a:r>
            <a:r>
              <a:rPr lang="en-US" dirty="0"/>
              <a:t>Sr</a:t>
            </a:r>
            <a:r>
              <a:rPr lang="en-US" i="1" baseline="-25000" dirty="0"/>
              <a:t>x</a:t>
            </a:r>
            <a:r>
              <a:rPr lang="en-US" dirty="0"/>
              <a:t>MnO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Colossal Magnetoresistance</a:t>
            </a:r>
          </a:p>
          <a:p>
            <a:pPr lvl="1"/>
            <a:r>
              <a:rPr lang="en-US" dirty="0"/>
              <a:t>Paramagnetic Insulator &lt;-&gt; Ferromagnetic Metal</a:t>
            </a:r>
          </a:p>
          <a:p>
            <a:r>
              <a:rPr lang="en-US" dirty="0"/>
              <a:t>Spin-Wave calculation (</a:t>
            </a:r>
            <a:r>
              <a:rPr lang="en-US" dirty="0" err="1"/>
              <a:t>SpinW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MATLAB package</a:t>
            </a:r>
          </a:p>
          <a:p>
            <a:r>
              <a:rPr lang="en-US" dirty="0"/>
              <a:t>Polarized inelastic neutron scattering: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91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9ACD-378A-4826-AD8E-B64B907B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Interactions (Double exchange)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A952EF8-8913-401C-A289-B90A21BD5D29}"/>
              </a:ext>
            </a:extLst>
          </p:cNvPr>
          <p:cNvGrpSpPr>
            <a:grpSpLocks/>
          </p:cNvGrpSpPr>
          <p:nvPr/>
        </p:nvGrpSpPr>
        <p:grpSpPr bwMode="auto">
          <a:xfrm>
            <a:off x="2753368" y="2392661"/>
            <a:ext cx="7017774" cy="2723433"/>
            <a:chOff x="192" y="842"/>
            <a:chExt cx="3792" cy="1510"/>
          </a:xfrm>
        </p:grpSpPr>
        <p:pic>
          <p:nvPicPr>
            <p:cNvPr id="5" name="Picture 3" descr="les's talk4">
              <a:extLst>
                <a:ext uri="{FF2B5EF4-FFF2-40B4-BE49-F238E27FC236}">
                  <a16:creationId xmlns:a16="http://schemas.microsoft.com/office/drawing/2014/main" id="{3CC16D6D-1D7B-45DF-8306-3F4CD47F3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b="50000"/>
            <a:stretch>
              <a:fillRect/>
            </a:stretch>
          </p:blipFill>
          <p:spPr bwMode="auto">
            <a:xfrm>
              <a:off x="192" y="842"/>
              <a:ext cx="3792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0E332D73-2718-4DD9-AE00-AAFF58637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solidFill>
                    <a:srgbClr val="0000CC"/>
                  </a:solidFill>
                </a:rPr>
                <a:t>d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9C60BC3-37D0-43A3-9431-3A4B1A544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1000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solidFill>
                    <a:srgbClr val="0000CC"/>
                  </a:solidFill>
                </a:rPr>
                <a:t>e</a:t>
              </a:r>
              <a:r>
                <a:rPr lang="en-US" altLang="en-US" sz="2400" b="1" i="1" baseline="-25000">
                  <a:solidFill>
                    <a:srgbClr val="0000CC"/>
                  </a:solidFill>
                </a:rPr>
                <a:t>g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C308EED-1A93-4915-B343-A530E9954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" y="2064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solidFill>
                    <a:srgbClr val="0000CC"/>
                  </a:solidFill>
                </a:rPr>
                <a:t>t</a:t>
              </a:r>
              <a:r>
                <a:rPr lang="en-US" altLang="en-US" sz="2400" b="1" i="1" baseline="-25000">
                  <a:solidFill>
                    <a:srgbClr val="0000CC"/>
                  </a:solidFill>
                </a:rPr>
                <a:t>2g</a:t>
              </a:r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361A55E0-1F9D-49E0-8E17-18F0825E2B9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2004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A0F2301-E919-473A-9AFB-57D69436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113" y="5307526"/>
            <a:ext cx="70177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latin typeface="+mn-lt"/>
              </a:rPr>
              <a:t>Strong Hund’s Rule Coupling</a:t>
            </a:r>
          </a:p>
          <a:p>
            <a:pPr algn="ctr"/>
            <a:r>
              <a:rPr lang="en-US" altLang="en-US" sz="3200" dirty="0">
                <a:latin typeface="+mn-lt"/>
              </a:rPr>
              <a:t>(on-site electrons must be parallel)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F60311D8-C0FB-4910-ADCD-586BCBA72C18}"/>
              </a:ext>
            </a:extLst>
          </p:cNvPr>
          <p:cNvGrpSpPr>
            <a:grpSpLocks/>
          </p:cNvGrpSpPr>
          <p:nvPr/>
        </p:nvGrpSpPr>
        <p:grpSpPr bwMode="auto">
          <a:xfrm>
            <a:off x="8000209" y="4243699"/>
            <a:ext cx="304800" cy="514350"/>
            <a:chOff x="1008" y="2160"/>
            <a:chExt cx="912" cy="148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CA6B2E8-5A28-4642-9858-EC7BA974B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B37505BF-0530-4A7C-9EEC-92BBC30BD9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3FFBA59-6243-4A12-8D99-EAE57035E199}"/>
              </a:ext>
            </a:extLst>
          </p:cNvPr>
          <p:cNvGrpSpPr>
            <a:grpSpLocks/>
          </p:cNvGrpSpPr>
          <p:nvPr/>
        </p:nvGrpSpPr>
        <p:grpSpPr bwMode="auto">
          <a:xfrm>
            <a:off x="8523688" y="4243699"/>
            <a:ext cx="301625" cy="514350"/>
            <a:chOff x="1008" y="2160"/>
            <a:chExt cx="912" cy="1488"/>
          </a:xfrm>
        </p:grpSpPr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5EEDFB55-9B10-4488-BB26-3819B817C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D32290E8-4099-4E70-B71A-E27738EC0B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2CC68404-1791-43D7-9489-1041703DA3B2}"/>
              </a:ext>
            </a:extLst>
          </p:cNvPr>
          <p:cNvGrpSpPr>
            <a:grpSpLocks/>
          </p:cNvGrpSpPr>
          <p:nvPr/>
        </p:nvGrpSpPr>
        <p:grpSpPr bwMode="auto">
          <a:xfrm>
            <a:off x="9043993" y="4243699"/>
            <a:ext cx="301625" cy="514350"/>
            <a:chOff x="1008" y="2160"/>
            <a:chExt cx="912" cy="1488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47AC1AA2-AFE5-4BA8-86CE-69EC9547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FE05548B-17C7-4E63-87A8-C88CA98FE9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7C7C8CC9-733A-4CC8-AB66-7AB438E80015}"/>
              </a:ext>
            </a:extLst>
          </p:cNvPr>
          <p:cNvGrpSpPr>
            <a:grpSpLocks/>
          </p:cNvGrpSpPr>
          <p:nvPr/>
        </p:nvGrpSpPr>
        <p:grpSpPr bwMode="auto">
          <a:xfrm>
            <a:off x="8000209" y="2890776"/>
            <a:ext cx="304800" cy="514350"/>
            <a:chOff x="1008" y="2160"/>
            <a:chExt cx="912" cy="1488"/>
          </a:xfrm>
        </p:grpSpPr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9164D40-4D9F-4EAA-AEC8-7FFD43250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7972CB8B-D18F-4F85-A94E-E6AF03523F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F001637C-4999-486A-B2D8-8A2A0E08C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146" y="1431788"/>
            <a:ext cx="39437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solidFill>
                  <a:srgbClr val="808080"/>
                </a:solidFill>
                <a:latin typeface="+mn-lt"/>
              </a:rPr>
              <a:t>Mn</a:t>
            </a:r>
            <a:r>
              <a:rPr lang="en-US" altLang="en-US" sz="4400" b="1" baseline="30000" dirty="0">
                <a:solidFill>
                  <a:srgbClr val="808080"/>
                </a:solidFill>
                <a:latin typeface="+mn-lt"/>
              </a:rPr>
              <a:t>3+</a:t>
            </a:r>
            <a:r>
              <a:rPr lang="en-US" altLang="en-US" sz="4400" b="1" dirty="0">
                <a:solidFill>
                  <a:srgbClr val="808080"/>
                </a:solidFill>
                <a:latin typeface="+mn-lt"/>
              </a:rPr>
              <a:t> in</a:t>
            </a:r>
            <a:r>
              <a:rPr lang="en-US" altLang="en-US" sz="4400" b="1" dirty="0">
                <a:solidFill>
                  <a:srgbClr val="FFCC00"/>
                </a:solidFill>
                <a:latin typeface="+mn-lt"/>
              </a:rPr>
              <a:t> La</a:t>
            </a:r>
            <a:r>
              <a:rPr lang="en-US" altLang="en-US" sz="4400" b="1" dirty="0">
                <a:solidFill>
                  <a:srgbClr val="808080"/>
                </a:solidFill>
                <a:latin typeface="+mn-lt"/>
              </a:rPr>
              <a:t>Mn</a:t>
            </a:r>
            <a:r>
              <a:rPr lang="en-US" altLang="en-US" sz="4400" b="1" dirty="0">
                <a:latin typeface="+mn-lt"/>
              </a:rPr>
              <a:t>O</a:t>
            </a:r>
            <a:r>
              <a:rPr lang="en-US" altLang="en-US" sz="4400" baseline="-25000" dirty="0">
                <a:latin typeface="+mn-lt"/>
              </a:rPr>
              <a:t>3</a:t>
            </a:r>
            <a:endParaRPr lang="en-US" alt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0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1A6B-90F3-4AEB-9157-201865A8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Interactions (Continue)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266658A-5C8F-4089-8176-F52B96B75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164" y="4866240"/>
            <a:ext cx="75102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9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>
                <a:latin typeface="+mn-lt"/>
              </a:rPr>
              <a:t>e</a:t>
            </a:r>
            <a:r>
              <a:rPr lang="en-US" altLang="en-US" sz="2800" baseline="-25000" dirty="0" err="1">
                <a:latin typeface="+mn-lt"/>
              </a:rPr>
              <a:t>g</a:t>
            </a:r>
            <a:r>
              <a:rPr lang="en-US" altLang="en-US" sz="2800" dirty="0">
                <a:latin typeface="+mn-lt"/>
              </a:rPr>
              <a:t> electron can only hop if core spins are </a:t>
            </a:r>
            <a:r>
              <a:rPr lang="en-US" altLang="en-US" sz="2800" b="1" dirty="0">
                <a:latin typeface="+mn-lt"/>
              </a:rPr>
              <a:t>parallel</a:t>
            </a:r>
            <a:r>
              <a:rPr lang="en-US" altLang="en-US" sz="2800" dirty="0">
                <a:latin typeface="+mn-lt"/>
              </a:rPr>
              <a:t> with nearby empty site</a:t>
            </a:r>
          </a:p>
          <a:p>
            <a:r>
              <a:rPr lang="en-US" altLang="en-US" sz="2800" dirty="0" err="1">
                <a:latin typeface="+mn-lt"/>
              </a:rPr>
              <a:t>Jahn</a:t>
            </a:r>
            <a:r>
              <a:rPr lang="en-US" altLang="en-US" sz="2800" dirty="0">
                <a:latin typeface="+mn-lt"/>
              </a:rPr>
              <a:t>-Teller Distortion couples spins with lattice, i.e. </a:t>
            </a:r>
            <a:r>
              <a:rPr lang="en-US" altLang="en-US" sz="2800" b="1" dirty="0">
                <a:latin typeface="+mn-lt"/>
              </a:rPr>
              <a:t>Ferromagnetic</a:t>
            </a:r>
            <a:r>
              <a:rPr lang="en-US" altLang="en-US" sz="2800" dirty="0">
                <a:latin typeface="+mn-lt"/>
              </a:rPr>
              <a:t> coupling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FA6965-5C9B-413A-8602-9B6F192F8889}"/>
              </a:ext>
            </a:extLst>
          </p:cNvPr>
          <p:cNvGrpSpPr>
            <a:grpSpLocks/>
          </p:cNvGrpSpPr>
          <p:nvPr/>
        </p:nvGrpSpPr>
        <p:grpSpPr bwMode="auto">
          <a:xfrm>
            <a:off x="4871781" y="3822792"/>
            <a:ext cx="301625" cy="514350"/>
            <a:chOff x="1008" y="2160"/>
            <a:chExt cx="912" cy="14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CB227E0-6FE9-45B3-9A9A-59C01F6D9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B1E39541-F437-4E2D-BEF7-72799EAF32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FFA379-3413-4BCB-8CD9-66E96302D1B2}"/>
              </a:ext>
            </a:extLst>
          </p:cNvPr>
          <p:cNvGrpSpPr>
            <a:grpSpLocks/>
          </p:cNvGrpSpPr>
          <p:nvPr/>
        </p:nvGrpSpPr>
        <p:grpSpPr bwMode="auto">
          <a:xfrm>
            <a:off x="4871781" y="3479892"/>
            <a:ext cx="301625" cy="514350"/>
            <a:chOff x="1008" y="2160"/>
            <a:chExt cx="912" cy="148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ADD97A-589F-4F32-8ADC-BE45B4523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4635AF98-177B-4374-884F-8B7B2AC546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FE0E05-BAAF-4558-838D-484ACE41A901}"/>
              </a:ext>
            </a:extLst>
          </p:cNvPr>
          <p:cNvGrpSpPr>
            <a:grpSpLocks/>
          </p:cNvGrpSpPr>
          <p:nvPr/>
        </p:nvGrpSpPr>
        <p:grpSpPr bwMode="auto">
          <a:xfrm>
            <a:off x="4871781" y="3136992"/>
            <a:ext cx="301625" cy="514350"/>
            <a:chOff x="1008" y="2160"/>
            <a:chExt cx="912" cy="14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C4BF20-EC33-49B0-9865-46319981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66B296AC-5FF3-42CE-A052-9BDB6012C1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E2603F-9C1C-4450-85D2-CFA9CA2E97A2}"/>
              </a:ext>
            </a:extLst>
          </p:cNvPr>
          <p:cNvGrpSpPr>
            <a:grpSpLocks/>
          </p:cNvGrpSpPr>
          <p:nvPr/>
        </p:nvGrpSpPr>
        <p:grpSpPr bwMode="auto">
          <a:xfrm>
            <a:off x="2026981" y="2508342"/>
            <a:ext cx="2032000" cy="1314450"/>
            <a:chOff x="480" y="1680"/>
            <a:chExt cx="960" cy="1104"/>
          </a:xfrm>
        </p:grpSpPr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334669D4-FA71-4BE2-A112-813A3927D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08"/>
              <a:ext cx="19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E6F2DD-2D15-4905-A54A-84AA2C16B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960" cy="1104"/>
              <a:chOff x="480" y="1680"/>
              <a:chExt cx="960" cy="1104"/>
            </a:xfrm>
          </p:grpSpPr>
          <p:sp>
            <p:nvSpPr>
              <p:cNvPr id="18" name="Line 17">
                <a:extLst>
                  <a:ext uri="{FF2B5EF4-FFF2-40B4-BE49-F238E27FC236}">
                    <a16:creationId xmlns:a16="http://schemas.microsoft.com/office/drawing/2014/main" id="{5AE02112-F319-4486-9240-542D18F54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4D71B1FE-2C38-4F6A-868C-6970FFBBB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1680"/>
                <a:ext cx="19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FDD2AFC5-8A8D-4CD3-8EB2-396037A12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2DD32477-4E4C-41B1-950E-557F9513E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165078-67F2-4199-97FA-DA3F7BC2BA7F}"/>
              </a:ext>
            </a:extLst>
          </p:cNvPr>
          <p:cNvGrpSpPr>
            <a:grpSpLocks/>
          </p:cNvGrpSpPr>
          <p:nvPr/>
        </p:nvGrpSpPr>
        <p:grpSpPr bwMode="auto">
          <a:xfrm>
            <a:off x="3957381" y="2336892"/>
            <a:ext cx="1016000" cy="285750"/>
            <a:chOff x="1392" y="1536"/>
            <a:chExt cx="480" cy="240"/>
          </a:xfrm>
        </p:grpSpPr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6869521B-88EF-4429-8D79-40612DB71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1536"/>
              <a:ext cx="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795FC1BF-3FB1-4D24-8193-45285298A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680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7498FA2B-7E22-4992-BC57-0A745A0D0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53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6384A210-8025-484A-8606-54DB35276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77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479441-8DF6-4778-AB6A-8D09B552B18F}"/>
              </a:ext>
            </a:extLst>
          </p:cNvPr>
          <p:cNvGrpSpPr>
            <a:grpSpLocks/>
          </p:cNvGrpSpPr>
          <p:nvPr/>
        </p:nvGrpSpPr>
        <p:grpSpPr bwMode="auto">
          <a:xfrm>
            <a:off x="4973381" y="2394042"/>
            <a:ext cx="301625" cy="514350"/>
            <a:chOff x="1008" y="2160"/>
            <a:chExt cx="912" cy="14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41D2EE-C0BA-4023-ABBD-E4C7C6A94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74BF3010-4D36-497C-8259-34CFDB5120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61D50F-2BF8-454F-B484-0FC49161772A}"/>
              </a:ext>
            </a:extLst>
          </p:cNvPr>
          <p:cNvGrpSpPr>
            <a:grpSpLocks/>
          </p:cNvGrpSpPr>
          <p:nvPr/>
        </p:nvGrpSpPr>
        <p:grpSpPr bwMode="auto">
          <a:xfrm>
            <a:off x="9545381" y="3822792"/>
            <a:ext cx="301625" cy="514350"/>
            <a:chOff x="1008" y="2160"/>
            <a:chExt cx="912" cy="148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1A28731-0974-4B41-B9F1-033E43367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60DD490C-9437-4B15-949A-A5F6A3B527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210A56-2378-4B60-A03F-233A20CEB399}"/>
              </a:ext>
            </a:extLst>
          </p:cNvPr>
          <p:cNvGrpSpPr>
            <a:grpSpLocks/>
          </p:cNvGrpSpPr>
          <p:nvPr/>
        </p:nvGrpSpPr>
        <p:grpSpPr bwMode="auto">
          <a:xfrm>
            <a:off x="9545381" y="3479892"/>
            <a:ext cx="301625" cy="514350"/>
            <a:chOff x="1008" y="2160"/>
            <a:chExt cx="912" cy="148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ACF03D-C73F-4FBA-B51A-89E64815F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B174EA04-EC84-4728-A0E2-AA75C334D1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CE168B-F9D5-4D96-ABE4-0DE8652748E5}"/>
              </a:ext>
            </a:extLst>
          </p:cNvPr>
          <p:cNvGrpSpPr>
            <a:grpSpLocks/>
          </p:cNvGrpSpPr>
          <p:nvPr/>
        </p:nvGrpSpPr>
        <p:grpSpPr bwMode="auto">
          <a:xfrm>
            <a:off x="9545381" y="3136992"/>
            <a:ext cx="301625" cy="514350"/>
            <a:chOff x="1008" y="2160"/>
            <a:chExt cx="912" cy="148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749800-E80C-4745-BB30-6B564CB7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912" cy="960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4444A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99F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1DB03137-40F9-4C04-A7A3-EB06AE4ED7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87802" flipV="1">
              <a:off x="1488" y="2160"/>
              <a:ext cx="1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FFF68C-7556-4B71-8CF2-3D4D9FBA4104}"/>
              </a:ext>
            </a:extLst>
          </p:cNvPr>
          <p:cNvGrpSpPr>
            <a:grpSpLocks/>
          </p:cNvGrpSpPr>
          <p:nvPr/>
        </p:nvGrpSpPr>
        <p:grpSpPr bwMode="auto">
          <a:xfrm>
            <a:off x="8529381" y="2336892"/>
            <a:ext cx="1016000" cy="285750"/>
            <a:chOff x="1392" y="1536"/>
            <a:chExt cx="480" cy="240"/>
          </a:xfrm>
        </p:grpSpPr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40E0EA5-CC21-48D4-A3D8-615541862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1536"/>
              <a:ext cx="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E122D297-0B65-46B9-A454-DE7EBAB89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680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A498A6BE-8F6F-476C-A556-2F35B7EBD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53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D76F15D2-48F9-4BCB-BE60-B5F637449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77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90C521-6FC6-49ED-A79D-D164A954928E}"/>
              </a:ext>
            </a:extLst>
          </p:cNvPr>
          <p:cNvGrpSpPr>
            <a:grpSpLocks/>
          </p:cNvGrpSpPr>
          <p:nvPr/>
        </p:nvGrpSpPr>
        <p:grpSpPr bwMode="auto">
          <a:xfrm>
            <a:off x="6598981" y="2508342"/>
            <a:ext cx="2032000" cy="1314450"/>
            <a:chOff x="480" y="1680"/>
            <a:chExt cx="960" cy="1104"/>
          </a:xfrm>
        </p:grpSpPr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28547BB8-C408-47D1-B0A2-94638FE39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08"/>
              <a:ext cx="19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040B1B6-2388-47F3-8E35-AEDE43DE8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960" cy="1104"/>
              <a:chOff x="480" y="1680"/>
              <a:chExt cx="960" cy="1104"/>
            </a:xfrm>
          </p:grpSpPr>
          <p:sp>
            <p:nvSpPr>
              <p:cNvPr id="47" name="Line 46">
                <a:extLst>
                  <a:ext uri="{FF2B5EF4-FFF2-40B4-BE49-F238E27FC236}">
                    <a16:creationId xmlns:a16="http://schemas.microsoft.com/office/drawing/2014/main" id="{681D3269-95EA-4330-ACDD-8E716AA7F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20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7">
                <a:extLst>
                  <a:ext uri="{FF2B5EF4-FFF2-40B4-BE49-F238E27FC236}">
                    <a16:creationId xmlns:a16="http://schemas.microsoft.com/office/drawing/2014/main" id="{7A199A4C-9A5C-4B4F-B6E8-C8644E10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1680"/>
                <a:ext cx="19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8">
                <a:extLst>
                  <a:ext uri="{FF2B5EF4-FFF2-40B4-BE49-F238E27FC236}">
                    <a16:creationId xmlns:a16="http://schemas.microsoft.com/office/drawing/2014/main" id="{58EC23B1-81BD-40F2-9157-F97DDE60A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9">
                <a:extLst>
                  <a:ext uri="{FF2B5EF4-FFF2-40B4-BE49-F238E27FC236}">
                    <a16:creationId xmlns:a16="http://schemas.microsoft.com/office/drawing/2014/main" id="{4247AC38-0344-4FBD-B6B7-F8D9F9985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67FB236-8124-4C18-B3D6-C478DDA6F710}"/>
              </a:ext>
            </a:extLst>
          </p:cNvPr>
          <p:cNvSpPr/>
          <p:nvPr/>
        </p:nvSpPr>
        <p:spPr>
          <a:xfrm>
            <a:off x="4302315" y="1690688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808080"/>
                </a:solidFill>
              </a:rPr>
              <a:t>Mn</a:t>
            </a:r>
            <a:r>
              <a:rPr lang="en-US" altLang="en-US" b="1" baseline="30000" dirty="0">
                <a:solidFill>
                  <a:srgbClr val="808080"/>
                </a:solidFill>
              </a:rPr>
              <a:t>3+</a:t>
            </a:r>
            <a:r>
              <a:rPr lang="en-US" altLang="en-US" b="1" dirty="0">
                <a:solidFill>
                  <a:srgbClr val="808080"/>
                </a:solidFill>
              </a:rPr>
              <a:t> 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03F120-BDA3-44B0-9C2B-BC230F9DD9B6}"/>
              </a:ext>
            </a:extLst>
          </p:cNvPr>
          <p:cNvSpPr/>
          <p:nvPr/>
        </p:nvSpPr>
        <p:spPr>
          <a:xfrm>
            <a:off x="8252512" y="1739583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808080"/>
                </a:solidFill>
              </a:rPr>
              <a:t>Mn</a:t>
            </a:r>
            <a:r>
              <a:rPr lang="en-US" altLang="en-US" b="1" baseline="30000" dirty="0">
                <a:solidFill>
                  <a:srgbClr val="808080"/>
                </a:solidFill>
              </a:rPr>
              <a:t>4+</a:t>
            </a:r>
            <a:r>
              <a:rPr lang="en-US" altLang="en-US" b="1" dirty="0">
                <a:solidFill>
                  <a:srgbClr val="80808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2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6633-CACB-4037-A825-CBB8AEAF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Ferromagnetic Long-Range Ordering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2669FE-8771-4EAA-91EA-FE36BDFBC72D}"/>
              </a:ext>
            </a:extLst>
          </p:cNvPr>
          <p:cNvGrpSpPr/>
          <p:nvPr/>
        </p:nvGrpSpPr>
        <p:grpSpPr>
          <a:xfrm>
            <a:off x="1029399" y="1690688"/>
            <a:ext cx="5531210" cy="4231410"/>
            <a:chOff x="368145" y="1875045"/>
            <a:chExt cx="5531210" cy="42314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25F1E9-449D-43F9-A4F2-F53E517F8458}"/>
                </a:ext>
              </a:extLst>
            </p:cNvPr>
            <p:cNvGrpSpPr/>
            <p:nvPr/>
          </p:nvGrpSpPr>
          <p:grpSpPr>
            <a:xfrm>
              <a:off x="368145" y="1875045"/>
              <a:ext cx="5531210" cy="4231410"/>
              <a:chOff x="382893" y="1690690"/>
              <a:chExt cx="5531210" cy="423141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F5E3DA6-6C02-4473-A54F-900D4E6ED2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295" b="-1"/>
              <a:stretch/>
            </p:blipFill>
            <p:spPr>
              <a:xfrm>
                <a:off x="382893" y="1690690"/>
                <a:ext cx="5531210" cy="3921072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F2EF31-2C83-4831-9725-0CB86BD13832}"/>
                  </a:ext>
                </a:extLst>
              </p:cNvPr>
              <p:cNvSpPr txBox="1"/>
              <p:nvPr/>
            </p:nvSpPr>
            <p:spPr>
              <a:xfrm>
                <a:off x="2766742" y="5552768"/>
                <a:ext cx="763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(K)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9B28C1-75DC-404C-98E4-63293DFDA699}"/>
                </a:ext>
              </a:extLst>
            </p:cNvPr>
            <p:cNvSpPr txBox="1"/>
            <p:nvPr/>
          </p:nvSpPr>
          <p:spPr>
            <a:xfrm>
              <a:off x="3215149" y="2912183"/>
              <a:ext cx="1848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C</a:t>
              </a:r>
              <a:r>
                <a:rPr lang="en-US" dirty="0"/>
                <a:t> = 336.3(5) K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ED55F4-DCEC-40F4-9E4A-D505E5BD134C}"/>
              </a:ext>
            </a:extLst>
          </p:cNvPr>
          <p:cNvSpPr txBox="1"/>
          <p:nvPr/>
        </p:nvSpPr>
        <p:spPr>
          <a:xfrm>
            <a:off x="3851019" y="2022949"/>
            <a:ext cx="192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 = (1, 0, 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16883A-2D5F-4806-B74F-16C1BBF6D758}"/>
              </a:ext>
            </a:extLst>
          </p:cNvPr>
          <p:cNvSpPr/>
          <p:nvPr/>
        </p:nvSpPr>
        <p:spPr>
          <a:xfrm>
            <a:off x="2286544" y="6069693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Bragg Peak: Magnetic + Structural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90B585-4338-4DC9-B9D6-8D1C00FCC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795" y="1507422"/>
            <a:ext cx="4781542" cy="473360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EDF714-2022-495F-BBC3-DADE46B82AF0}"/>
              </a:ext>
            </a:extLst>
          </p:cNvPr>
          <p:cNvCxnSpPr/>
          <p:nvPr/>
        </p:nvCxnSpPr>
        <p:spPr>
          <a:xfrm flipV="1">
            <a:off x="9667828" y="1738302"/>
            <a:ext cx="0" cy="398404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9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C4E7-9F61-43B4-956B-42526B7D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Wave Excitations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A47B1-449F-4396-B269-311912A0FC12}"/>
              </a:ext>
            </a:extLst>
          </p:cNvPr>
          <p:cNvSpPr txBox="1"/>
          <p:nvPr/>
        </p:nvSpPr>
        <p:spPr>
          <a:xfrm>
            <a:off x="1517779" y="5955590"/>
            <a:ext cx="9156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L. </a:t>
            </a:r>
            <a:r>
              <a:rPr lang="en-US" b="0" i="0" dirty="0" err="1">
                <a:effectLst/>
              </a:rPr>
              <a:t>Vasiliu-Doloc</a:t>
            </a:r>
            <a:r>
              <a:rPr lang="en-US" b="0" i="0" dirty="0">
                <a:effectLst/>
              </a:rPr>
              <a:t>, et al. </a:t>
            </a:r>
            <a:r>
              <a:rPr lang="en-US" b="0" i="1" dirty="0">
                <a:effectLst/>
              </a:rPr>
              <a:t>Phys. Rev. B</a:t>
            </a:r>
            <a:r>
              <a:rPr lang="en-US" b="0" i="0" dirty="0">
                <a:effectLst/>
              </a:rPr>
              <a:t> </a:t>
            </a:r>
            <a:r>
              <a:rPr lang="en-US" b="1" i="0" dirty="0">
                <a:effectLst/>
              </a:rPr>
              <a:t>58</a:t>
            </a:r>
            <a:r>
              <a:rPr lang="en-US" b="0" i="0" dirty="0">
                <a:effectLst/>
              </a:rPr>
              <a:t>, 14913 </a:t>
            </a:r>
            <a:r>
              <a:rPr lang="en-US" dirty="0"/>
              <a:t>(1998). </a:t>
            </a:r>
            <a:r>
              <a:rPr lang="en-US" b="0" i="0" dirty="0">
                <a:effectLst/>
              </a:rPr>
              <a:t>https://doi.org/10.1103/PhysRevB.58.14913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ADECC-E38C-446F-B3A9-8E23399B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3332"/>
            <a:ext cx="4749282" cy="3900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101D1-3613-4D16-BF15-F5131E4D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772" y="2147888"/>
            <a:ext cx="4837608" cy="36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3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E009-31E2-435C-B512-1F07D368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SpinW</a:t>
            </a:r>
            <a:r>
              <a:rPr lang="en-US" dirty="0"/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C9E1DD-6631-4C88-A16F-4392A626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64" y="1791067"/>
            <a:ext cx="8180439" cy="45982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Open source MATLAB package</a:t>
            </a:r>
          </a:p>
          <a:p>
            <a:pPr marL="0" indent="0">
              <a:buNone/>
            </a:pPr>
            <a:r>
              <a:rPr lang="en-US" dirty="0"/>
              <a:t>		Developed at HBZ/PSI</a:t>
            </a:r>
          </a:p>
          <a:p>
            <a:r>
              <a:rPr lang="en-US" dirty="0"/>
              <a:t>Numerically solves eigenvalue/vectors of spin Hamiltonians using linear spin-wave theory: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Uses Rotating reference frame </a:t>
            </a:r>
            <a:r>
              <a:rPr lang="mr-IN" dirty="0"/>
              <a:t>–</a:t>
            </a:r>
            <a:r>
              <a:rPr lang="en-US" dirty="0"/>
              <a:t> can do incommensurate structures.</a:t>
            </a:r>
          </a:p>
          <a:p>
            <a:endParaRPr lang="en-US" dirty="0"/>
          </a:p>
          <a:p>
            <a:r>
              <a:rPr lang="en-US" dirty="0"/>
              <a:t>Lots of tools contained within! (energy minimization, diffuse scattering, fitting, etc.)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85A8A-0379-4927-8EE9-17CADA2B8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32" y="3637285"/>
            <a:ext cx="45339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29B60-5935-4EF8-9C44-933D4CD8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04" y="595343"/>
            <a:ext cx="1570578" cy="1015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51FE0-B722-4CEE-B0B5-539E978CB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887" y="5623897"/>
            <a:ext cx="3264113" cy="12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1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4127-9C53-43A9-86A9-85663EF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Wave Excitations and Polarized Neutrons: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32E5C-76D8-4AF8-B66D-B07585F082BB}"/>
              </a:ext>
            </a:extLst>
          </p:cNvPr>
          <p:cNvSpPr txBox="1"/>
          <p:nvPr/>
        </p:nvSpPr>
        <p:spPr>
          <a:xfrm>
            <a:off x="0" y="6211669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</a:rPr>
              <a:t>R. L. Dally, </a:t>
            </a:r>
            <a:r>
              <a:rPr lang="en-US" b="0" i="1" dirty="0">
                <a:solidFill>
                  <a:srgbClr val="222222"/>
                </a:solidFill>
                <a:effectLst/>
              </a:rPr>
              <a:t>et al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Amplitude mode in the planar triangular antiferromagnet Na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0.9</a:t>
            </a:r>
            <a:r>
              <a:rPr lang="en-US" b="0" i="0" dirty="0">
                <a:solidFill>
                  <a:srgbClr val="222222"/>
                </a:solidFill>
                <a:effectLst/>
              </a:rPr>
              <a:t>MnO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2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Nat 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Commun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</a:rPr>
              <a:t>9, </a:t>
            </a:r>
            <a:r>
              <a:rPr lang="en-US" b="0" i="0" dirty="0">
                <a:solidFill>
                  <a:srgbClr val="222222"/>
                </a:solidFill>
                <a:effectLst/>
              </a:rPr>
              <a:t>2188 (2018). https://doi.org/10.1038/s41467-018-04601-1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E03EA-0F99-4EDA-8646-463C52B1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44" y="1690688"/>
            <a:ext cx="4688912" cy="4537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E6CED-9688-46F9-8D06-877736A57298}"/>
              </a:ext>
            </a:extLst>
          </p:cNvPr>
          <p:cNvSpPr txBox="1"/>
          <p:nvPr/>
        </p:nvSpPr>
        <p:spPr>
          <a:xfrm>
            <a:off x="233335" y="4493342"/>
            <a:ext cx="328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 spins || [-1,0,1]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15825C-5DFB-4577-BD25-1E037CD53885}"/>
              </a:ext>
            </a:extLst>
          </p:cNvPr>
          <p:cNvSpPr txBox="1"/>
          <p:nvPr/>
        </p:nvSpPr>
        <p:spPr>
          <a:xfrm>
            <a:off x="8489974" y="2113475"/>
            <a:ext cx="353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quasi-1D excitations</a:t>
            </a:r>
          </a:p>
        </p:txBody>
      </p:sp>
    </p:spTree>
    <p:extLst>
      <p:ext uri="{BB962C8B-B14F-4D97-AF65-F5344CB8AC3E}">
        <p14:creationId xmlns:p14="http://schemas.microsoft.com/office/powerpoint/2010/main" val="1112403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71BD68-829B-4E64-8E2F-1419D05D7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93"/>
          <a:stretch/>
        </p:blipFill>
        <p:spPr>
          <a:xfrm>
            <a:off x="1156260" y="1590258"/>
            <a:ext cx="4551426" cy="438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867F2-C80B-4B33-9376-F28DE6A82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83"/>
          <a:stretch/>
        </p:blipFill>
        <p:spPr>
          <a:xfrm>
            <a:off x="6738737" y="1027906"/>
            <a:ext cx="4551426" cy="5189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E4127-9C53-43A9-86A9-85663EF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Wave Excitations and Polarized Neutrons: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32E5C-76D8-4AF8-B66D-B07585F082BB}"/>
              </a:ext>
            </a:extLst>
          </p:cNvPr>
          <p:cNvSpPr txBox="1"/>
          <p:nvPr/>
        </p:nvSpPr>
        <p:spPr>
          <a:xfrm>
            <a:off x="0" y="6211669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</a:rPr>
              <a:t>R. L. Dally, </a:t>
            </a:r>
            <a:r>
              <a:rPr lang="en-US" b="0" i="1" dirty="0">
                <a:solidFill>
                  <a:srgbClr val="222222"/>
                </a:solidFill>
                <a:effectLst/>
              </a:rPr>
              <a:t>et al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Amplitude mode in the planar triangular antiferromagnet Na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0.9</a:t>
            </a:r>
            <a:r>
              <a:rPr lang="en-US" b="0" i="0" dirty="0">
                <a:solidFill>
                  <a:srgbClr val="222222"/>
                </a:solidFill>
                <a:effectLst/>
              </a:rPr>
              <a:t>MnO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2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Nat 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Commun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</a:rPr>
              <a:t>9, </a:t>
            </a:r>
            <a:r>
              <a:rPr lang="en-US" b="0" i="0" dirty="0">
                <a:solidFill>
                  <a:srgbClr val="222222"/>
                </a:solidFill>
                <a:effectLst/>
              </a:rPr>
              <a:t>2188 (2018). https://doi.org/10.1038/s41467-018-04601-1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96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4127-9C53-43A9-86A9-85663EF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Wave Excitations and Polarized Neutrons: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32E5C-76D8-4AF8-B66D-B07585F082BB}"/>
              </a:ext>
            </a:extLst>
          </p:cNvPr>
          <p:cNvSpPr txBox="1"/>
          <p:nvPr/>
        </p:nvSpPr>
        <p:spPr>
          <a:xfrm>
            <a:off x="0" y="6211669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</a:rPr>
              <a:t>R. L. Dally, </a:t>
            </a:r>
            <a:r>
              <a:rPr lang="en-US" b="0" i="1" dirty="0">
                <a:solidFill>
                  <a:srgbClr val="222222"/>
                </a:solidFill>
                <a:effectLst/>
              </a:rPr>
              <a:t>et al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Amplitude mode in the planar triangular antiferromagnet Na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0.9</a:t>
            </a:r>
            <a:r>
              <a:rPr lang="en-US" b="0" i="0" dirty="0">
                <a:solidFill>
                  <a:srgbClr val="222222"/>
                </a:solidFill>
                <a:effectLst/>
              </a:rPr>
              <a:t>MnO</a:t>
            </a:r>
            <a:r>
              <a:rPr lang="en-US" b="0" i="0" baseline="-25000" dirty="0">
                <a:solidFill>
                  <a:srgbClr val="222222"/>
                </a:solidFill>
                <a:effectLst/>
              </a:rPr>
              <a:t>2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Nat 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Commun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</a:rPr>
              <a:t>9, </a:t>
            </a:r>
            <a:r>
              <a:rPr lang="en-US" b="0" i="0" dirty="0">
                <a:solidFill>
                  <a:srgbClr val="222222"/>
                </a:solidFill>
                <a:effectLst/>
              </a:rPr>
              <a:t>2188 (2018). https://doi.org/10.1038/s41467-018-04601-1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145DB7-1F11-4B8F-BBF8-2FD9FB7156BF}"/>
              </a:ext>
            </a:extLst>
          </p:cNvPr>
          <p:cNvGrpSpPr>
            <a:grpSpLocks noChangeAspect="1"/>
          </p:cNvGrpSpPr>
          <p:nvPr/>
        </p:nvGrpSpPr>
        <p:grpSpPr>
          <a:xfrm>
            <a:off x="6820949" y="1767925"/>
            <a:ext cx="4532851" cy="4380938"/>
            <a:chOff x="5879824" y="2173702"/>
            <a:chExt cx="3741039" cy="36156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F96C19-199B-4949-9F45-6D871D43E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265"/>
            <a:stretch/>
          </p:blipFill>
          <p:spPr>
            <a:xfrm>
              <a:off x="5879824" y="2173702"/>
              <a:ext cx="3686175" cy="31076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8D73BD-E5F5-445E-9D2B-7AB76CB4E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3788" y="5246439"/>
              <a:ext cx="3267075" cy="54292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C2DE51-329A-40A3-8B03-A90D9C7FF9D3}"/>
              </a:ext>
            </a:extLst>
          </p:cNvPr>
          <p:cNvGrpSpPr>
            <a:grpSpLocks noChangeAspect="1"/>
          </p:cNvGrpSpPr>
          <p:nvPr/>
        </p:nvGrpSpPr>
        <p:grpSpPr>
          <a:xfrm>
            <a:off x="1114634" y="1690688"/>
            <a:ext cx="4533879" cy="4512514"/>
            <a:chOff x="1439102" y="2100813"/>
            <a:chExt cx="3741885" cy="37242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47B637-C0D1-4EC5-B748-589016378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9099"/>
            <a:stretch/>
          </p:blipFill>
          <p:spPr>
            <a:xfrm>
              <a:off x="1439102" y="2100813"/>
              <a:ext cx="3686175" cy="31805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A6C0E1-22E8-4BB3-9CB1-9A84909D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3912" y="5282141"/>
              <a:ext cx="3267075" cy="5429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264023-B185-455F-B5AD-7F15DBCE2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265" r="92765"/>
            <a:stretch/>
          </p:blipFill>
          <p:spPr>
            <a:xfrm>
              <a:off x="1442912" y="2164558"/>
              <a:ext cx="266700" cy="3107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43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C2D4-AACA-4873-AE8E-6954DE24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A816-5D6B-4572-BCCE-2A8FDD1B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29"/>
            <a:ext cx="10515600" cy="4780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Magnetic structures and excitations</a:t>
            </a:r>
          </a:p>
          <a:p>
            <a:pPr lvl="1"/>
            <a:r>
              <a:rPr lang="en-US" dirty="0"/>
              <a:t>Static: Magnetic structures</a:t>
            </a:r>
          </a:p>
          <a:p>
            <a:pPr lvl="1"/>
            <a:r>
              <a:rPr lang="en-US" dirty="0"/>
              <a:t>Dynamic: Spin Waves</a:t>
            </a:r>
          </a:p>
          <a:p>
            <a:pPr lvl="1"/>
            <a:r>
              <a:rPr lang="en-US" dirty="0"/>
              <a:t>Ideal isotropic ferromagnet</a:t>
            </a:r>
          </a:p>
          <a:p>
            <a:r>
              <a:rPr lang="en-US" dirty="0"/>
              <a:t>Example: Fe</a:t>
            </a:r>
            <a:r>
              <a:rPr lang="en-US" baseline="-25000" dirty="0"/>
              <a:t>3</a:t>
            </a:r>
            <a:r>
              <a:rPr lang="en-US" dirty="0"/>
              <a:t>Sn</a:t>
            </a:r>
            <a:r>
              <a:rPr lang="en-US" i="1" baseline="-25000" dirty="0"/>
              <a:t>2</a:t>
            </a:r>
            <a:endParaRPr lang="en-US" dirty="0"/>
          </a:p>
          <a:p>
            <a:r>
              <a:rPr lang="en-US" dirty="0"/>
              <a:t>Example: La</a:t>
            </a:r>
            <a:r>
              <a:rPr lang="en-US" baseline="-25000" dirty="0"/>
              <a:t>1−</a:t>
            </a:r>
            <a:r>
              <a:rPr lang="en-US" i="1" baseline="-25000" dirty="0"/>
              <a:t>x</a:t>
            </a:r>
            <a:r>
              <a:rPr lang="en-US" dirty="0"/>
              <a:t>Sr</a:t>
            </a:r>
            <a:r>
              <a:rPr lang="en-US" i="1" baseline="-25000" dirty="0"/>
              <a:t>x</a:t>
            </a:r>
            <a:r>
              <a:rPr lang="en-US" dirty="0"/>
              <a:t>MnO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Colossal Magnetoresistance</a:t>
            </a:r>
          </a:p>
          <a:p>
            <a:pPr lvl="1"/>
            <a:r>
              <a:rPr lang="en-US" dirty="0"/>
              <a:t>Paramagnetic Insulator &lt;-&gt; Ferromagnetic Metal</a:t>
            </a:r>
          </a:p>
          <a:p>
            <a:r>
              <a:rPr lang="en-US" dirty="0"/>
              <a:t>Spin-Wave calculation (</a:t>
            </a:r>
            <a:r>
              <a:rPr lang="en-US" dirty="0" err="1"/>
              <a:t>SpinW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MATLAB package</a:t>
            </a:r>
          </a:p>
          <a:p>
            <a:r>
              <a:rPr lang="en-US" dirty="0"/>
              <a:t>Polarized inelastic neutron scattering: </a:t>
            </a:r>
            <a:r>
              <a:rPr lang="el-GR" dirty="0"/>
              <a:t>α</a:t>
            </a:r>
            <a:r>
              <a:rPr lang="en-US" dirty="0"/>
              <a:t>-NaMnO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38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479E24-1BA8-493B-A463-3ECF0959E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08" b="59502"/>
          <a:stretch/>
        </p:blipFill>
        <p:spPr>
          <a:xfrm>
            <a:off x="721128" y="1796433"/>
            <a:ext cx="7768032" cy="3643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673058-C706-40EE-9544-4CCAF48624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Magnetic Structures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673058-C706-40EE-9544-4CCAF4862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14D4F5-5DB6-4FC0-8199-6C4C29C5A3BF}"/>
              </a:ext>
            </a:extLst>
          </p:cNvPr>
          <p:cNvSpPr/>
          <p:nvPr/>
        </p:nvSpPr>
        <p:spPr>
          <a:xfrm>
            <a:off x="751920" y="1796432"/>
            <a:ext cx="7768032" cy="388925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68431B-4B45-4C66-B36E-17E85EF6526C}"/>
                  </a:ext>
                </a:extLst>
              </p:cNvPr>
              <p:cNvSpPr txBox="1"/>
              <p:nvPr/>
            </p:nvSpPr>
            <p:spPr>
              <a:xfrm>
                <a:off x="8550744" y="2279141"/>
                <a:ext cx="363414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magnetic structures: allowed magnetic Bragg peak locations coincide with allowed positions from nuclear structure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68431B-4B45-4C66-B36E-17E85EF65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744" y="2279141"/>
                <a:ext cx="3634144" cy="2677656"/>
              </a:xfrm>
              <a:prstGeom prst="rect">
                <a:avLst/>
              </a:prstGeom>
              <a:blipFill>
                <a:blip r:embed="rId5"/>
                <a:stretch>
                  <a:fillRect l="-1510" t="-2278" r="-3523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E861639-4B1C-45B1-9EBA-5766844FC7A2}"/>
              </a:ext>
            </a:extLst>
          </p:cNvPr>
          <p:cNvSpPr txBox="1"/>
          <p:nvPr/>
        </p:nvSpPr>
        <p:spPr>
          <a:xfrm>
            <a:off x="690336" y="5754211"/>
            <a:ext cx="779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V. O. Garlea and B. C. Chakoumakos, "Magnetic Structures" in </a:t>
            </a:r>
            <a:r>
              <a:rPr lang="en-US" sz="1400" i="1" dirty="0"/>
              <a:t>Experimental Methods in the Physical Sciences</a:t>
            </a:r>
            <a:r>
              <a:rPr lang="en-US" sz="1400" dirty="0"/>
              <a:t>, ed. F. Fernandez-Alonso and D. L. Price (Academic Press, 2015). https://doi.org/10.1016/B978-0-12-802049-4.00004-X</a:t>
            </a:r>
          </a:p>
        </p:txBody>
      </p:sp>
    </p:spTree>
    <p:extLst>
      <p:ext uri="{BB962C8B-B14F-4D97-AF65-F5344CB8AC3E}">
        <p14:creationId xmlns:p14="http://schemas.microsoft.com/office/powerpoint/2010/main" val="18358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673058-C706-40EE-9544-4CCAF48624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Magnetic Structu</a:t>
                </a:r>
                <a:r>
                  <a:rPr lang="en-US" dirty="0">
                    <a:solidFill>
                      <a:schemeClr val="tx1"/>
                    </a:solidFill>
                  </a:rPr>
                  <a:t>res: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, commensurate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673058-C706-40EE-9544-4CCAF4862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300BA3-35E9-48F9-8A32-D1902D485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63" b="59502"/>
          <a:stretch/>
        </p:blipFill>
        <p:spPr>
          <a:xfrm>
            <a:off x="864806" y="2036866"/>
            <a:ext cx="5569340" cy="3513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14D4F5-5DB6-4FC0-8199-6C4C29C5A3BF}"/>
              </a:ext>
            </a:extLst>
          </p:cNvPr>
          <p:cNvSpPr/>
          <p:nvPr/>
        </p:nvSpPr>
        <p:spPr>
          <a:xfrm>
            <a:off x="838200" y="1846468"/>
            <a:ext cx="5595946" cy="37043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8431B-4B45-4C66-B36E-17E85EF6526C}"/>
              </a:ext>
            </a:extLst>
          </p:cNvPr>
          <p:cNvSpPr txBox="1"/>
          <p:nvPr/>
        </p:nvSpPr>
        <p:spPr>
          <a:xfrm>
            <a:off x="6589704" y="2575243"/>
            <a:ext cx="4058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 order to describe the magnetic structure with respect to the nuclear structure, you may need more than one unit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9F4225-D579-4346-8A9B-927F806298E2}"/>
                  </a:ext>
                </a:extLst>
              </p:cNvPr>
              <p:cNvSpPr txBox="1"/>
              <p:nvPr/>
            </p:nvSpPr>
            <p:spPr>
              <a:xfrm>
                <a:off x="838200" y="1221537"/>
                <a:ext cx="104004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𝑚𝑎𝑔𝑛𝑒𝑡𝑖𝑐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𝐵𝑟𝑎𝑔𝑔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𝑒𝑎𝑘𝑠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𝑛𝑢𝑐𝑙𝑒𝑎𝑟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𝐵𝑟𝑎𝑔𝑔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𝑝𝑒𝑎𝑘𝑠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8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9F4225-D579-4346-8A9B-927F80629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1537"/>
                <a:ext cx="104004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46D262D-6A78-4E94-B019-BA87CCDB9445}"/>
              </a:ext>
            </a:extLst>
          </p:cNvPr>
          <p:cNvSpPr txBox="1"/>
          <p:nvPr/>
        </p:nvSpPr>
        <p:spPr>
          <a:xfrm>
            <a:off x="690336" y="5754211"/>
            <a:ext cx="779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V. O. Garlea and B. C. Chakoumakos, "Magnetic Structures" in </a:t>
            </a:r>
            <a:r>
              <a:rPr lang="en-US" sz="1400" i="1" dirty="0"/>
              <a:t>Experimental Methods in the Physical Sciences</a:t>
            </a:r>
            <a:r>
              <a:rPr lang="en-US" sz="1400" dirty="0"/>
              <a:t>, ed. F. Fernandez-Alonso and D. L. Price (Academic Press, 2015). https://doi.org/10.1016/B978-0-12-802049-4.00004-X</a:t>
            </a:r>
          </a:p>
        </p:txBody>
      </p:sp>
    </p:spTree>
    <p:extLst>
      <p:ext uri="{BB962C8B-B14F-4D97-AF65-F5344CB8AC3E}">
        <p14:creationId xmlns:p14="http://schemas.microsoft.com/office/powerpoint/2010/main" val="156490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B22D1-9103-43A8-ADFC-9B7B77E7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3" y="1561594"/>
            <a:ext cx="10599174" cy="4152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D4ADF1-2DB2-4B0D-A0D0-F33DE520089D}"/>
              </a:ext>
            </a:extLst>
          </p:cNvPr>
          <p:cNvSpPr txBox="1"/>
          <p:nvPr/>
        </p:nvSpPr>
        <p:spPr>
          <a:xfrm>
            <a:off x="690336" y="5754211"/>
            <a:ext cx="779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V. O. Garlea and B. C. Chakoumakos, "Magnetic Structures" in </a:t>
            </a:r>
            <a:r>
              <a:rPr lang="en-US" sz="1400" i="1" dirty="0"/>
              <a:t>Experimental Methods in the Physical Sciences</a:t>
            </a:r>
            <a:r>
              <a:rPr lang="en-US" sz="1400" dirty="0"/>
              <a:t>, ed. F. Fernandez-Alonso and D. L. Price (Academic Press, 2015). https://doi.org/10.1016/B978-0-12-802049-4.00004-X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D23879-F44B-4CC4-861C-589D7551C22F}"/>
                  </a:ext>
                </a:extLst>
              </p:cNvPr>
              <p:cNvSpPr txBox="1"/>
              <p:nvPr/>
            </p:nvSpPr>
            <p:spPr>
              <a:xfrm>
                <a:off x="838200" y="1221537"/>
                <a:ext cx="104004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𝑚𝑎𝑔𝑛𝑒𝑡𝑖𝑐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𝐵𝑟𝑎𝑔𝑔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𝑒𝑎𝑘𝑠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𝑛𝑢𝑐𝑙𝑒𝑎𝑟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𝐵𝑟𝑎𝑔𝑔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𝑝𝑒𝑎𝑘𝑠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8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D23879-F44B-4CC4-861C-589D7551C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1537"/>
                <a:ext cx="104004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BA788698-7433-4D0C-9B17-945A14B4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Magnetic Structu</a:t>
            </a:r>
            <a:r>
              <a:rPr lang="en-US" dirty="0">
                <a:solidFill>
                  <a:schemeClr val="tx1"/>
                </a:solidFill>
              </a:rPr>
              <a:t>res: </a:t>
            </a:r>
            <a:r>
              <a:rPr lang="en-US" sz="4400" dirty="0">
                <a:solidFill>
                  <a:schemeClr val="tx1"/>
                </a:solidFill>
              </a:rPr>
              <a:t>incommensurate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BE8019-02C8-4726-927D-4D9E7344D6DB}"/>
              </a:ext>
            </a:extLst>
          </p:cNvPr>
          <p:cNvSpPr/>
          <p:nvPr/>
        </p:nvSpPr>
        <p:spPr>
          <a:xfrm>
            <a:off x="838200" y="1690688"/>
            <a:ext cx="10663464" cy="406352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3058-C706-40EE-9544-4CCAF486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Structures: multi-</a:t>
            </a:r>
            <a:r>
              <a:rPr lang="en-US" i="1" dirty="0"/>
              <a:t>k</a:t>
            </a:r>
            <a:r>
              <a:rPr lang="en-US" dirty="0"/>
              <a:t> (</a:t>
            </a:r>
            <a:r>
              <a:rPr lang="en-US" i="1" dirty="0"/>
              <a:t>e.g. </a:t>
            </a:r>
            <a:r>
              <a:rPr lang="en-US" dirty="0"/>
              <a:t>skyrmions)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C6D2064-7478-44D4-937E-3ED2A170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" y="1378839"/>
            <a:ext cx="8152745" cy="2106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66DA7C-0DB0-4217-AD9D-A7827855FD57}"/>
              </a:ext>
            </a:extLst>
          </p:cNvPr>
          <p:cNvSpPr txBox="1"/>
          <p:nvPr/>
        </p:nvSpPr>
        <p:spPr>
          <a:xfrm>
            <a:off x="838200" y="3757224"/>
            <a:ext cx="62901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333333"/>
                </a:solidFill>
                <a:effectLst/>
              </a:rPr>
              <a:t>Wang, S., Tang, J., Wang, W. </a:t>
            </a:r>
            <a:r>
              <a:rPr lang="en-US" sz="1600" b="0" i="1" dirty="0">
                <a:solidFill>
                  <a:srgbClr val="333333"/>
                </a:solidFill>
                <a:effectLst/>
              </a:rPr>
              <a:t>et al.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Electrical Detection of Magnetic Skyrmions. </a:t>
            </a:r>
            <a:r>
              <a:rPr lang="en-US" sz="1600" b="0" i="1" dirty="0">
                <a:solidFill>
                  <a:srgbClr val="333333"/>
                </a:solidFill>
                <a:effectLst/>
              </a:rPr>
              <a:t>J Low Temp Phys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197, 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321–336 (2019). https://doi.org/10.1007/s10909-019-02202-w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BE920-1D51-40F2-B05C-F6373B5BA8B7}"/>
              </a:ext>
            </a:extLst>
          </p:cNvPr>
          <p:cNvSpPr/>
          <p:nvPr/>
        </p:nvSpPr>
        <p:spPr>
          <a:xfrm>
            <a:off x="838200" y="1200722"/>
            <a:ext cx="8472948" cy="248637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35F3F-7A5F-45F5-A1DC-E961962A6B53}"/>
              </a:ext>
            </a:extLst>
          </p:cNvPr>
          <p:cNvSpPr txBox="1"/>
          <p:nvPr/>
        </p:nvSpPr>
        <p:spPr>
          <a:xfrm>
            <a:off x="640327" y="6109090"/>
            <a:ext cx="7225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Tokunaga, Y.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Harding"/>
              </a:rPr>
              <a:t>et al.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 A new class of chiral materials hosting magnetic skyrmions beyond room temperature.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Harding"/>
              </a:rPr>
              <a:t>Nat.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Harding"/>
              </a:rPr>
              <a:t>Commun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Harding"/>
              </a:rPr>
              <a:t>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Harding"/>
              </a:rPr>
              <a:t>6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:7638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Harding"/>
              </a:rPr>
              <a:t>doi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Harding"/>
              </a:rPr>
              <a:t>: 10.1038/ncomms8638 (2015).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B6468-4873-48D4-B64D-6080F32A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76" y="3776668"/>
            <a:ext cx="4267200" cy="30616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88EDFC-6776-4392-A6B5-4A0F5C78C27E}"/>
              </a:ext>
            </a:extLst>
          </p:cNvPr>
          <p:cNvSpPr/>
          <p:nvPr/>
        </p:nvSpPr>
        <p:spPr>
          <a:xfrm>
            <a:off x="7821560" y="3727728"/>
            <a:ext cx="4267200" cy="310077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78DC-7D3C-49EA-9528-48BA3CED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excitations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27F68-10A7-4694-8054-15A340699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Magnons (quantized spin waves)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(bosons) quasiparticles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Neutrons can only detect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=0,±1</m:t>
                    </m:r>
                  </m:oMath>
                </a14:m>
                <a:r>
                  <a:rPr lang="en-US" dirty="0"/>
                  <a:t> events</a:t>
                </a:r>
              </a:p>
              <a:p>
                <a:pPr lvl="1"/>
                <a:r>
                  <a:rPr lang="en-US" dirty="0"/>
                  <a:t>Note: neutron studies on </a:t>
                </a:r>
                <a:r>
                  <a:rPr lang="en-US" dirty="0" err="1"/>
                  <a:t>spinons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bosons) are detecting two-</a:t>
                </a:r>
                <a:r>
                  <a:rPr lang="en-US" dirty="0" err="1"/>
                  <a:t>spinon</a:t>
                </a:r>
                <a:r>
                  <a:rPr lang="en-US" dirty="0"/>
                  <a:t> interactions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27F68-10A7-4694-8054-15A340699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E1C1901-4E81-4EED-8859-0AC87ECF109F}"/>
              </a:ext>
            </a:extLst>
          </p:cNvPr>
          <p:cNvGrpSpPr/>
          <p:nvPr/>
        </p:nvGrpSpPr>
        <p:grpSpPr>
          <a:xfrm>
            <a:off x="3340878" y="2298606"/>
            <a:ext cx="5510243" cy="2429322"/>
            <a:chOff x="3340878" y="2190451"/>
            <a:chExt cx="5510243" cy="24293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E570E0-B538-4B2E-B90A-D89EAE37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878" y="2238227"/>
              <a:ext cx="5510243" cy="238154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36C700-76F5-441C-966D-DE355CEE0958}"/>
                </a:ext>
              </a:extLst>
            </p:cNvPr>
            <p:cNvSpPr/>
            <p:nvPr/>
          </p:nvSpPr>
          <p:spPr>
            <a:xfrm>
              <a:off x="3340878" y="2238227"/>
              <a:ext cx="277393" cy="278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0A4A49-AC5E-4ACB-86DE-842AD4584B93}"/>
                </a:ext>
              </a:extLst>
            </p:cNvPr>
            <p:cNvSpPr/>
            <p:nvPr/>
          </p:nvSpPr>
          <p:spPr>
            <a:xfrm>
              <a:off x="6403626" y="2190451"/>
              <a:ext cx="277393" cy="278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D8838F3-494E-4005-94AF-551FC575E919}"/>
              </a:ext>
            </a:extLst>
          </p:cNvPr>
          <p:cNvSpPr/>
          <p:nvPr/>
        </p:nvSpPr>
        <p:spPr>
          <a:xfrm>
            <a:off x="2651816" y="4265815"/>
            <a:ext cx="689062" cy="2788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3134493-48B6-4640-A79C-B225F2780513}"/>
              </a:ext>
            </a:extLst>
          </p:cNvPr>
          <p:cNvSpPr/>
          <p:nvPr/>
        </p:nvSpPr>
        <p:spPr>
          <a:xfrm>
            <a:off x="2651816" y="3035100"/>
            <a:ext cx="689062" cy="2788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572C4-A5F6-4D4B-9D11-5DEE71755798}"/>
              </a:ext>
            </a:extLst>
          </p:cNvPr>
          <p:cNvSpPr txBox="1"/>
          <p:nvPr/>
        </p:nvSpPr>
        <p:spPr>
          <a:xfrm>
            <a:off x="0" y="4082256"/>
            <a:ext cx="265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ground state</a:t>
            </a:r>
          </a:p>
          <a:p>
            <a:pPr algn="ctr"/>
            <a:r>
              <a:rPr lang="en-US" dirty="0"/>
              <a:t>(static magnetic structure)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3E9B5-0A94-45A2-B4A7-29F69ED13C4D}"/>
              </a:ext>
            </a:extLst>
          </p:cNvPr>
          <p:cNvSpPr txBox="1"/>
          <p:nvPr/>
        </p:nvSpPr>
        <p:spPr>
          <a:xfrm>
            <a:off x="1286058" y="2989849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excited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3A0E4-E626-4E6E-B5AD-1CEFF69D9D2C}"/>
              </a:ext>
            </a:extLst>
          </p:cNvPr>
          <p:cNvSpPr txBox="1"/>
          <p:nvPr/>
        </p:nvSpPr>
        <p:spPr>
          <a:xfrm>
            <a:off x="8884429" y="4081597"/>
            <a:ext cx="21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elastic </a:t>
            </a:r>
          </a:p>
          <a:p>
            <a:pPr algn="ctr"/>
            <a:r>
              <a:rPr lang="en-US" dirty="0"/>
              <a:t>(neutron diffraction)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9978D-5DF1-4D3B-9F0B-54BE29065873}"/>
              </a:ext>
            </a:extLst>
          </p:cNvPr>
          <p:cNvSpPr txBox="1"/>
          <p:nvPr/>
        </p:nvSpPr>
        <p:spPr>
          <a:xfrm>
            <a:off x="8794922" y="2989849"/>
            <a:ext cx="324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inelastic neutron scattering (INS)</a:t>
            </a:r>
          </a:p>
        </p:txBody>
      </p:sp>
    </p:spTree>
    <p:extLst>
      <p:ext uri="{BB962C8B-B14F-4D97-AF65-F5344CB8AC3E}">
        <p14:creationId xmlns:p14="http://schemas.microsoft.com/office/powerpoint/2010/main" val="412623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8C43-1B95-49B3-B89E-80EE2464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NN isotropic Heisenberg ferromagnet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8875B-74A7-4C7C-A673-51B4678275A3}"/>
                  </a:ext>
                </a:extLst>
              </p:cNvPr>
              <p:cNvSpPr txBox="1"/>
              <p:nvPr/>
            </p:nvSpPr>
            <p:spPr>
              <a:xfrm>
                <a:off x="832992" y="1820549"/>
                <a:ext cx="7162500" cy="4234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 components of spins interact equally with exchange coupling strength,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Ground state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𝑁𝑧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8875B-74A7-4C7C-A673-51B467827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92" y="1820549"/>
                <a:ext cx="7162500" cy="4234301"/>
              </a:xfrm>
              <a:prstGeom prst="rect">
                <a:avLst/>
              </a:prstGeom>
              <a:blipFill>
                <a:blip r:embed="rId2"/>
                <a:stretch>
                  <a:fillRect l="-3234" t="-2161" r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933D3E64-28D1-40BC-9F63-10F025C7D7B4}"/>
              </a:ext>
            </a:extLst>
          </p:cNvPr>
          <p:cNvGrpSpPr>
            <a:grpSpLocks noChangeAspect="1"/>
          </p:cNvGrpSpPr>
          <p:nvPr/>
        </p:nvGrpSpPr>
        <p:grpSpPr>
          <a:xfrm>
            <a:off x="8492156" y="1945936"/>
            <a:ext cx="3324697" cy="3476661"/>
            <a:chOff x="10201931" y="1558312"/>
            <a:chExt cx="2592780" cy="2711288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4C09D303-FD7F-4704-880D-7644D70F101F}"/>
                </a:ext>
              </a:extLst>
            </p:cNvPr>
            <p:cNvGrpSpPr/>
            <p:nvPr/>
          </p:nvGrpSpPr>
          <p:grpSpPr>
            <a:xfrm>
              <a:off x="10231464" y="1650666"/>
              <a:ext cx="2533344" cy="2618934"/>
              <a:chOff x="10231464" y="1650666"/>
              <a:chExt cx="2533344" cy="2618934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627D2D3-4BF3-418C-AA5A-32863D25897B}"/>
                  </a:ext>
                </a:extLst>
              </p:cNvPr>
              <p:cNvCxnSpPr/>
              <p:nvPr/>
            </p:nvCxnSpPr>
            <p:spPr>
              <a:xfrm>
                <a:off x="10583650" y="1943154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54DB3F1-3966-4CD2-B8EA-52C4F5785211}"/>
                  </a:ext>
                </a:extLst>
              </p:cNvPr>
              <p:cNvCxnSpPr/>
              <p:nvPr/>
            </p:nvCxnSpPr>
            <p:spPr>
              <a:xfrm>
                <a:off x="10483200" y="4267669"/>
                <a:ext cx="0" cy="19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0E8057A-EA86-47CE-BCED-8137CDD5CF7C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523391" y="179767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448CD10F-6F1F-4859-8EB2-608D45C4A18A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439264" y="179767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034CD0F-24C1-4102-9795-F0C8EF878D9D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523392" y="271207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FF4EC9A-EB53-45C7-9C74-F8EFE50570A6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439265" y="271207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90072AE-ED22-4204-BA79-2892C1D8C682}"/>
                  </a:ext>
                </a:extLst>
              </p:cNvPr>
              <p:cNvCxnSpPr/>
              <p:nvPr/>
            </p:nvCxnSpPr>
            <p:spPr>
              <a:xfrm>
                <a:off x="10583650" y="285760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7D8263E7-7640-4EC5-A155-AF72B8B0C6D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041011" y="2400355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B5FB1CC3-80FF-49B9-A433-525253630A7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126948" y="239961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AB64245-603C-49D7-A420-2A4176C4FDE3}"/>
                  </a:ext>
                </a:extLst>
              </p:cNvPr>
              <p:cNvCxnSpPr/>
              <p:nvPr/>
            </p:nvCxnSpPr>
            <p:spPr>
              <a:xfrm>
                <a:off x="10872801" y="1652139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8973D597-F175-4BA8-B1B9-590494DA27A6}"/>
                  </a:ext>
                </a:extLst>
              </p:cNvPr>
              <p:cNvCxnSpPr/>
              <p:nvPr/>
            </p:nvCxnSpPr>
            <p:spPr>
              <a:xfrm>
                <a:off x="10872801" y="256659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56D1B2F-ABD4-43D2-B941-BC83D0DAC8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330162" y="2109340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D6A89F55-58E9-4294-B373-FEDFBE9313B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416099" y="210860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75287DCC-5D06-460E-BFDB-7D4EA42CE1FC}"/>
                  </a:ext>
                </a:extLst>
              </p:cNvPr>
              <p:cNvCxnSpPr/>
              <p:nvPr/>
            </p:nvCxnSpPr>
            <p:spPr>
              <a:xfrm>
                <a:off x="11497713" y="1943227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8C664BB6-A286-4D38-AFC0-F19EC23BAF00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353327" y="1797747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FC87562E-5540-4C2A-BECC-6D9B880D022E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437455" y="2712147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320C4205-9C30-4C1C-816A-F53752A1C30C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353328" y="2712147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A506F6A9-3597-4B95-A99F-9865412324D5}"/>
                  </a:ext>
                </a:extLst>
              </p:cNvPr>
              <p:cNvCxnSpPr/>
              <p:nvPr/>
            </p:nvCxnSpPr>
            <p:spPr>
              <a:xfrm>
                <a:off x="11497713" y="285768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2C88C3A-511E-4C14-B6A2-32D957ACC8B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955074" y="240042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C7524152-251B-4D0B-ACFB-E859E4B823F3}"/>
                  </a:ext>
                </a:extLst>
              </p:cNvPr>
              <p:cNvCxnSpPr/>
              <p:nvPr/>
            </p:nvCxnSpPr>
            <p:spPr>
              <a:xfrm>
                <a:off x="11786864" y="1652212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AA17F52-F4BC-4277-83D6-3FB95D3FE88A}"/>
                  </a:ext>
                </a:extLst>
              </p:cNvPr>
              <p:cNvCxnSpPr/>
              <p:nvPr/>
            </p:nvCxnSpPr>
            <p:spPr>
              <a:xfrm>
                <a:off x="11786864" y="256666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ED4545E0-D482-4093-B565-5197FE2A437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44225" y="210941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F056C6A-FEF7-4640-AE79-701B443CE5A5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521716" y="271309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575BDD20-4776-437F-8A8D-175538DCE10D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521717" y="362749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13E24AA3-0850-4CCE-A2E7-C327275F84E0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437590" y="362749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B694E442-98E2-4593-9039-BD8762F71976}"/>
                  </a:ext>
                </a:extLst>
              </p:cNvPr>
              <p:cNvCxnSpPr/>
              <p:nvPr/>
            </p:nvCxnSpPr>
            <p:spPr>
              <a:xfrm>
                <a:off x="10581975" y="377302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7FABDC46-D05A-4608-B182-17CC205A1D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039336" y="331577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6A9A4CB1-28D5-4199-B695-3802C523C6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125273" y="331503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A0346A4-40D7-4CB4-9D10-8A9C65BD5D25}"/>
                  </a:ext>
                </a:extLst>
              </p:cNvPr>
              <p:cNvCxnSpPr/>
              <p:nvPr/>
            </p:nvCxnSpPr>
            <p:spPr>
              <a:xfrm>
                <a:off x="10871126" y="348201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EC325A85-3461-446D-8906-431CCD8803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328487" y="302475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0A8B5B44-76FE-463B-B86E-5D73964699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414424" y="302402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4BDE9BA-83D3-4B1F-B350-C786D414A945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351652" y="2713165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F51FF997-6298-48E1-8207-E230F1620345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351653" y="3627565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E03EC2C-B6B2-4EE8-8F2A-179240AFCFCD}"/>
                  </a:ext>
                </a:extLst>
              </p:cNvPr>
              <p:cNvCxnSpPr/>
              <p:nvPr/>
            </p:nvCxnSpPr>
            <p:spPr>
              <a:xfrm>
                <a:off x="11496038" y="3773099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22BC9B6-C7AA-4C33-BDB1-80F5C0A7D77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953399" y="331584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801EB4F8-3897-468B-B8CF-4BE2D85EFD29}"/>
                  </a:ext>
                </a:extLst>
              </p:cNvPr>
              <p:cNvCxnSpPr/>
              <p:nvPr/>
            </p:nvCxnSpPr>
            <p:spPr>
              <a:xfrm>
                <a:off x="11785189" y="3482084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7BC8988E-E2FE-4164-9EFE-77A99D9522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42550" y="302483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02F8C089-CD78-45C6-BB23-B3107C3D1AC2}"/>
                  </a:ext>
                </a:extLst>
              </p:cNvPr>
              <p:cNvCxnSpPr/>
              <p:nvPr/>
            </p:nvCxnSpPr>
            <p:spPr>
              <a:xfrm>
                <a:off x="10293398" y="2233891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A158E5A-544A-45C7-8A1F-4A298E5225D5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233139" y="2088411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76DA8B80-9F9C-4A3E-85CF-5399CD89477E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149012" y="2088411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E1EFE1AD-91E6-4C1F-8583-A1A1FF9AE502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233140" y="3002811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8C51D3C6-6B24-41A6-AFC6-EEC29C029FF6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149013" y="3002811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E95E77DA-E8E7-4A6F-93BD-AA3BE4AB35C0}"/>
                  </a:ext>
                </a:extLst>
              </p:cNvPr>
              <p:cNvCxnSpPr/>
              <p:nvPr/>
            </p:nvCxnSpPr>
            <p:spPr>
              <a:xfrm>
                <a:off x="10293398" y="3148345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A7AAC401-A7C4-4C32-A697-B128EB06D9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750759" y="2691092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C4F73713-3FCC-4809-82E5-5BB078CD9A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836696" y="2690355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F6717418-9C22-4D57-97B0-80059EA113C7}"/>
                  </a:ext>
                </a:extLst>
              </p:cNvPr>
              <p:cNvCxnSpPr/>
              <p:nvPr/>
            </p:nvCxnSpPr>
            <p:spPr>
              <a:xfrm>
                <a:off x="11207461" y="2233964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A566B61B-4F98-450F-8628-C9EBDDD4B0F4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063075" y="208848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B84792B2-3A29-4748-8E96-B350CB1A9226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147203" y="300288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E52683C-8B11-4324-9A6D-C0FC10A07C0F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063076" y="3002884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3DE5FA3A-42F9-43A2-B66A-7C501B76BE12}"/>
                  </a:ext>
                </a:extLst>
              </p:cNvPr>
              <p:cNvCxnSpPr/>
              <p:nvPr/>
            </p:nvCxnSpPr>
            <p:spPr>
              <a:xfrm>
                <a:off x="11207461" y="3148418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4A853D17-DDB3-46C7-81A5-2F32B1F2DB5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664822" y="2691165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96DD5299-C358-4BEE-83DD-2686E3A08ABA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231464" y="3003829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80DEAB5F-7161-476B-991A-BE2D73688771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0231465" y="3918229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FD406E4D-0FA2-4ADE-A3F0-FB697B0A48E3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1147338" y="3918229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35933BF6-7A71-469C-8AFD-C86C5EB42414}"/>
                  </a:ext>
                </a:extLst>
              </p:cNvPr>
              <p:cNvCxnSpPr/>
              <p:nvPr/>
            </p:nvCxnSpPr>
            <p:spPr>
              <a:xfrm>
                <a:off x="10291723" y="406376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28F3A229-0BC3-43D4-8857-E8788D44DC7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749084" y="3606510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B67EDFAC-5994-410A-BF9F-F5D1661599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835021" y="360577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816F5A5B-2C38-4CAE-A887-5313ED326DA4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061400" y="300390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47E4FD1F-8CC7-4520-A7A0-F2439E3E4A3D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>
                <a:off x="12061401" y="3918302"/>
                <a:ext cx="4114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19208FD8-E4A6-41BE-B0C9-DF0F1664D46D}"/>
                  </a:ext>
                </a:extLst>
              </p:cNvPr>
              <p:cNvCxnSpPr/>
              <p:nvPr/>
            </p:nvCxnSpPr>
            <p:spPr>
              <a:xfrm>
                <a:off x="11205786" y="4063836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21E5602A-6644-4864-BA29-93168DC2496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663147" y="3606583"/>
                <a:ext cx="9158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D0D662D6-82F9-4750-BF27-FD4500021AE6}"/>
                </a:ext>
              </a:extLst>
            </p:cNvPr>
            <p:cNvSpPr/>
            <p:nvPr/>
          </p:nvSpPr>
          <p:spPr>
            <a:xfrm>
              <a:off x="10496509" y="185149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50C552D5-AD3C-4897-B42D-1A841AE13D49}"/>
                </a:ext>
              </a:extLst>
            </p:cNvPr>
            <p:cNvSpPr/>
            <p:nvPr/>
          </p:nvSpPr>
          <p:spPr>
            <a:xfrm>
              <a:off x="10494774" y="276196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476B2E2A-E4D3-4F06-991D-80F5A08B5DEA}"/>
                </a:ext>
              </a:extLst>
            </p:cNvPr>
            <p:cNvSpPr/>
            <p:nvPr/>
          </p:nvSpPr>
          <p:spPr>
            <a:xfrm>
              <a:off x="11409565" y="185248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BE359035-7FA1-456F-8A31-3401C019D13D}"/>
                </a:ext>
              </a:extLst>
            </p:cNvPr>
            <p:cNvSpPr/>
            <p:nvPr/>
          </p:nvSpPr>
          <p:spPr>
            <a:xfrm>
              <a:off x="11407370" y="276527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D95627DA-6D93-45E9-92F7-1AA7DDCDC2D2}"/>
                </a:ext>
              </a:extLst>
            </p:cNvPr>
            <p:cNvSpPr/>
            <p:nvPr/>
          </p:nvSpPr>
          <p:spPr>
            <a:xfrm>
              <a:off x="10781249" y="24730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A310EACF-43E7-4FBC-90B6-3E38B6A35029}"/>
                </a:ext>
              </a:extLst>
            </p:cNvPr>
            <p:cNvSpPr/>
            <p:nvPr/>
          </p:nvSpPr>
          <p:spPr>
            <a:xfrm>
              <a:off x="10779514" y="338349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BAE7741-75AB-488A-9EC7-600AC2B07024}"/>
                </a:ext>
              </a:extLst>
            </p:cNvPr>
            <p:cNvSpPr/>
            <p:nvPr/>
          </p:nvSpPr>
          <p:spPr>
            <a:xfrm>
              <a:off x="11694305" y="247401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E1D0CCB-0F7F-4758-B5D3-98F70FF0CF50}"/>
                </a:ext>
              </a:extLst>
            </p:cNvPr>
            <p:cNvSpPr/>
            <p:nvPr/>
          </p:nvSpPr>
          <p:spPr>
            <a:xfrm>
              <a:off x="11692110" y="338680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1D49622F-9FC9-4AF1-8BF6-969F3C2C348C}"/>
                </a:ext>
              </a:extLst>
            </p:cNvPr>
            <p:cNvSpPr/>
            <p:nvPr/>
          </p:nvSpPr>
          <p:spPr>
            <a:xfrm>
              <a:off x="10203666" y="214498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DECDE913-E986-4529-8ADC-E7125785C602}"/>
                </a:ext>
              </a:extLst>
            </p:cNvPr>
            <p:cNvSpPr/>
            <p:nvPr/>
          </p:nvSpPr>
          <p:spPr>
            <a:xfrm>
              <a:off x="10201931" y="30554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B5CE42B9-2D2C-4BC7-B85A-A164C4B8C0A5}"/>
                </a:ext>
              </a:extLst>
            </p:cNvPr>
            <p:cNvSpPr/>
            <p:nvPr/>
          </p:nvSpPr>
          <p:spPr>
            <a:xfrm>
              <a:off x="11116722" y="21459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E978BBA-821D-4364-B993-3F7298D90379}"/>
                </a:ext>
              </a:extLst>
            </p:cNvPr>
            <p:cNvSpPr/>
            <p:nvPr/>
          </p:nvSpPr>
          <p:spPr>
            <a:xfrm>
              <a:off x="11114527" y="305876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678EFECE-F3CF-4E81-B33A-32CAF77CADDE}"/>
                </a:ext>
              </a:extLst>
            </p:cNvPr>
            <p:cNvSpPr/>
            <p:nvPr/>
          </p:nvSpPr>
          <p:spPr>
            <a:xfrm>
              <a:off x="12323208" y="276408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BD27AD7-1911-4FCF-B48D-4AF0BEDBF310}"/>
                </a:ext>
              </a:extLst>
            </p:cNvPr>
            <p:cNvSpPr/>
            <p:nvPr/>
          </p:nvSpPr>
          <p:spPr>
            <a:xfrm>
              <a:off x="12610143" y="247283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EE1C24A-879F-447A-AA64-E08D6E2D6BD1}"/>
                </a:ext>
              </a:extLst>
            </p:cNvPr>
            <p:cNvSpPr/>
            <p:nvPr/>
          </p:nvSpPr>
          <p:spPr>
            <a:xfrm>
              <a:off x="12030365" y="305757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5DD036A6-AA50-4B2E-9CA0-C663A0986B12}"/>
                </a:ext>
              </a:extLst>
            </p:cNvPr>
            <p:cNvSpPr/>
            <p:nvPr/>
          </p:nvSpPr>
          <p:spPr>
            <a:xfrm>
              <a:off x="12320428" y="367461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04738510-DC84-4740-A788-392D840CE3CD}"/>
                </a:ext>
              </a:extLst>
            </p:cNvPr>
            <p:cNvSpPr/>
            <p:nvPr/>
          </p:nvSpPr>
          <p:spPr>
            <a:xfrm>
              <a:off x="12607363" y="338336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068B509D-F17A-43C1-B243-BB788497BEC1}"/>
                </a:ext>
              </a:extLst>
            </p:cNvPr>
            <p:cNvSpPr/>
            <p:nvPr/>
          </p:nvSpPr>
          <p:spPr>
            <a:xfrm>
              <a:off x="12027585" y="39681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87ED07C-A813-4E02-BD78-E0BC8CB0A0C6}"/>
                </a:ext>
              </a:extLst>
            </p:cNvPr>
            <p:cNvSpPr/>
            <p:nvPr/>
          </p:nvSpPr>
          <p:spPr>
            <a:xfrm>
              <a:off x="12324896" y="185314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2631D816-03EB-4164-A604-E377353C6CD2}"/>
                </a:ext>
              </a:extLst>
            </p:cNvPr>
            <p:cNvSpPr/>
            <p:nvPr/>
          </p:nvSpPr>
          <p:spPr>
            <a:xfrm>
              <a:off x="12611831" y="156188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F39AE3C5-2837-48E6-BD5B-A25647C6438C}"/>
                </a:ext>
              </a:extLst>
            </p:cNvPr>
            <p:cNvSpPr/>
            <p:nvPr/>
          </p:nvSpPr>
          <p:spPr>
            <a:xfrm>
              <a:off x="12032053" y="214663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8F1C14F-BCB9-480C-8F50-C059B0BE339A}"/>
                </a:ext>
              </a:extLst>
            </p:cNvPr>
            <p:cNvSpPr/>
            <p:nvPr/>
          </p:nvSpPr>
          <p:spPr>
            <a:xfrm>
              <a:off x="10780259" y="155831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741B1FF1-8A2D-4E76-8FFD-27CC866F38CA}"/>
                </a:ext>
              </a:extLst>
            </p:cNvPr>
            <p:cNvSpPr/>
            <p:nvPr/>
          </p:nvSpPr>
          <p:spPr>
            <a:xfrm>
              <a:off x="11693315" y="15593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FFA4C7E-99BB-401A-B5AB-4472370C4AA2}"/>
                </a:ext>
              </a:extLst>
            </p:cNvPr>
            <p:cNvSpPr/>
            <p:nvPr/>
          </p:nvSpPr>
          <p:spPr>
            <a:xfrm>
              <a:off x="10493440" y="367699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248F1A15-1AD1-4105-84F5-D6E8B5F2E6BA}"/>
                </a:ext>
              </a:extLst>
            </p:cNvPr>
            <p:cNvSpPr/>
            <p:nvPr/>
          </p:nvSpPr>
          <p:spPr>
            <a:xfrm>
              <a:off x="11406496" y="367798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BE6FB4AB-0105-4319-AB0A-77553FF7E3F8}"/>
                </a:ext>
              </a:extLst>
            </p:cNvPr>
            <p:cNvSpPr/>
            <p:nvPr/>
          </p:nvSpPr>
          <p:spPr>
            <a:xfrm>
              <a:off x="10203666" y="39720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82F4A8C3-AEE4-427E-8E64-2D7DDE237967}"/>
                </a:ext>
              </a:extLst>
            </p:cNvPr>
            <p:cNvSpPr/>
            <p:nvPr/>
          </p:nvSpPr>
          <p:spPr>
            <a:xfrm>
              <a:off x="11116722" y="397298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F053EF35-1FF5-4CC3-AA55-BB371646D99D}"/>
              </a:ext>
            </a:extLst>
          </p:cNvPr>
          <p:cNvGrpSpPr/>
          <p:nvPr/>
        </p:nvGrpSpPr>
        <p:grpSpPr>
          <a:xfrm>
            <a:off x="8526334" y="1733742"/>
            <a:ext cx="3258054" cy="3761333"/>
            <a:chOff x="7600644" y="1566923"/>
            <a:chExt cx="3258054" cy="3761333"/>
          </a:xfrm>
        </p:grpSpPr>
        <p:sp>
          <p:nvSpPr>
            <p:cNvPr id="342" name="Up Arrow 4">
              <a:extLst>
                <a:ext uri="{FF2B5EF4-FFF2-40B4-BE49-F238E27FC236}">
                  <a16:creationId xmlns:a16="http://schemas.microsoft.com/office/drawing/2014/main" id="{AF3B07AA-CF91-40B2-825C-211152E06328}"/>
                </a:ext>
              </a:extLst>
            </p:cNvPr>
            <p:cNvSpPr/>
            <p:nvPr/>
          </p:nvSpPr>
          <p:spPr>
            <a:xfrm>
              <a:off x="9148584" y="3108629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Up Arrow 4">
              <a:extLst>
                <a:ext uri="{FF2B5EF4-FFF2-40B4-BE49-F238E27FC236}">
                  <a16:creationId xmlns:a16="http://schemas.microsoft.com/office/drawing/2014/main" id="{7525D77B-F74B-469E-B3FE-D919648196EE}"/>
                </a:ext>
              </a:extLst>
            </p:cNvPr>
            <p:cNvSpPr/>
            <p:nvPr/>
          </p:nvSpPr>
          <p:spPr>
            <a:xfrm>
              <a:off x="10322936" y="3111686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Up Arrow 4">
              <a:extLst>
                <a:ext uri="{FF2B5EF4-FFF2-40B4-BE49-F238E27FC236}">
                  <a16:creationId xmlns:a16="http://schemas.microsoft.com/office/drawing/2014/main" id="{08523EB9-E5ED-4ACE-B7D9-8A521D42EDD5}"/>
                </a:ext>
              </a:extLst>
            </p:cNvPr>
            <p:cNvSpPr/>
            <p:nvPr/>
          </p:nvSpPr>
          <p:spPr>
            <a:xfrm>
              <a:off x="7976322" y="3119383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Up Arrow 4">
              <a:extLst>
                <a:ext uri="{FF2B5EF4-FFF2-40B4-BE49-F238E27FC236}">
                  <a16:creationId xmlns:a16="http://schemas.microsoft.com/office/drawing/2014/main" id="{A18C8EBD-3F2E-4E9F-841A-1280B877CD8D}"/>
                </a:ext>
              </a:extLst>
            </p:cNvPr>
            <p:cNvSpPr/>
            <p:nvPr/>
          </p:nvSpPr>
          <p:spPr>
            <a:xfrm>
              <a:off x="9516750" y="2734422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Up Arrow 4">
              <a:extLst>
                <a:ext uri="{FF2B5EF4-FFF2-40B4-BE49-F238E27FC236}">
                  <a16:creationId xmlns:a16="http://schemas.microsoft.com/office/drawing/2014/main" id="{B5394DC9-3922-44F1-8E6F-DC23E129FEA9}"/>
                </a:ext>
              </a:extLst>
            </p:cNvPr>
            <p:cNvSpPr/>
            <p:nvPr/>
          </p:nvSpPr>
          <p:spPr>
            <a:xfrm>
              <a:off x="10691102" y="2737479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Up Arrow 4">
              <a:extLst>
                <a:ext uri="{FF2B5EF4-FFF2-40B4-BE49-F238E27FC236}">
                  <a16:creationId xmlns:a16="http://schemas.microsoft.com/office/drawing/2014/main" id="{DA846998-A624-46BB-92EC-1D5F525E4808}"/>
                </a:ext>
              </a:extLst>
            </p:cNvPr>
            <p:cNvSpPr/>
            <p:nvPr/>
          </p:nvSpPr>
          <p:spPr>
            <a:xfrm>
              <a:off x="8344488" y="2745176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Up Arrow 4">
              <a:extLst>
                <a:ext uri="{FF2B5EF4-FFF2-40B4-BE49-F238E27FC236}">
                  <a16:creationId xmlns:a16="http://schemas.microsoft.com/office/drawing/2014/main" id="{ED938482-15C9-472D-BE72-664754CF7918}"/>
                </a:ext>
              </a:extLst>
            </p:cNvPr>
            <p:cNvSpPr/>
            <p:nvPr/>
          </p:nvSpPr>
          <p:spPr>
            <a:xfrm>
              <a:off x="8774154" y="3477417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Up Arrow 4">
              <a:extLst>
                <a:ext uri="{FF2B5EF4-FFF2-40B4-BE49-F238E27FC236}">
                  <a16:creationId xmlns:a16="http://schemas.microsoft.com/office/drawing/2014/main" id="{29B3BA5E-3CCB-4A12-B1D9-55FC16D2D406}"/>
                </a:ext>
              </a:extLst>
            </p:cNvPr>
            <p:cNvSpPr/>
            <p:nvPr/>
          </p:nvSpPr>
          <p:spPr>
            <a:xfrm>
              <a:off x="9948506" y="3480474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Up Arrow 4">
              <a:extLst>
                <a:ext uri="{FF2B5EF4-FFF2-40B4-BE49-F238E27FC236}">
                  <a16:creationId xmlns:a16="http://schemas.microsoft.com/office/drawing/2014/main" id="{2326C1B4-8294-4411-B3D5-E5B136B91D2C}"/>
                </a:ext>
              </a:extLst>
            </p:cNvPr>
            <p:cNvSpPr/>
            <p:nvPr/>
          </p:nvSpPr>
          <p:spPr>
            <a:xfrm>
              <a:off x="7601892" y="3488171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Up Arrow 4">
              <a:extLst>
                <a:ext uri="{FF2B5EF4-FFF2-40B4-BE49-F238E27FC236}">
                  <a16:creationId xmlns:a16="http://schemas.microsoft.com/office/drawing/2014/main" id="{AED00C9D-4D26-4B1B-BF07-E4059F28AF57}"/>
                </a:ext>
              </a:extLst>
            </p:cNvPr>
            <p:cNvSpPr/>
            <p:nvPr/>
          </p:nvSpPr>
          <p:spPr>
            <a:xfrm>
              <a:off x="9147336" y="1941130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Up Arrow 4">
              <a:extLst>
                <a:ext uri="{FF2B5EF4-FFF2-40B4-BE49-F238E27FC236}">
                  <a16:creationId xmlns:a16="http://schemas.microsoft.com/office/drawing/2014/main" id="{890BD13B-1DC8-449A-9F0E-18CCA83E4067}"/>
                </a:ext>
              </a:extLst>
            </p:cNvPr>
            <p:cNvSpPr/>
            <p:nvPr/>
          </p:nvSpPr>
          <p:spPr>
            <a:xfrm>
              <a:off x="10321688" y="1944187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Up Arrow 4">
              <a:extLst>
                <a:ext uri="{FF2B5EF4-FFF2-40B4-BE49-F238E27FC236}">
                  <a16:creationId xmlns:a16="http://schemas.microsoft.com/office/drawing/2014/main" id="{4766CB49-6022-4224-A49C-8E1C2DED5F09}"/>
                </a:ext>
              </a:extLst>
            </p:cNvPr>
            <p:cNvSpPr/>
            <p:nvPr/>
          </p:nvSpPr>
          <p:spPr>
            <a:xfrm>
              <a:off x="7975074" y="1951884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Up Arrow 4">
              <a:extLst>
                <a:ext uri="{FF2B5EF4-FFF2-40B4-BE49-F238E27FC236}">
                  <a16:creationId xmlns:a16="http://schemas.microsoft.com/office/drawing/2014/main" id="{6B1954C6-3B89-46A9-9F4E-DF7C7F6802F3}"/>
                </a:ext>
              </a:extLst>
            </p:cNvPr>
            <p:cNvSpPr/>
            <p:nvPr/>
          </p:nvSpPr>
          <p:spPr>
            <a:xfrm>
              <a:off x="9515502" y="1566923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Up Arrow 4">
              <a:extLst>
                <a:ext uri="{FF2B5EF4-FFF2-40B4-BE49-F238E27FC236}">
                  <a16:creationId xmlns:a16="http://schemas.microsoft.com/office/drawing/2014/main" id="{311A53B1-35FC-4414-8D46-173A220FDF69}"/>
                </a:ext>
              </a:extLst>
            </p:cNvPr>
            <p:cNvSpPr/>
            <p:nvPr/>
          </p:nvSpPr>
          <p:spPr>
            <a:xfrm>
              <a:off x="10689854" y="1569980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Up Arrow 4">
              <a:extLst>
                <a:ext uri="{FF2B5EF4-FFF2-40B4-BE49-F238E27FC236}">
                  <a16:creationId xmlns:a16="http://schemas.microsoft.com/office/drawing/2014/main" id="{0F2768DC-B406-4925-92D9-58C7111D8D86}"/>
                </a:ext>
              </a:extLst>
            </p:cNvPr>
            <p:cNvSpPr/>
            <p:nvPr/>
          </p:nvSpPr>
          <p:spPr>
            <a:xfrm>
              <a:off x="8343240" y="1577677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Up Arrow 4">
              <a:extLst>
                <a:ext uri="{FF2B5EF4-FFF2-40B4-BE49-F238E27FC236}">
                  <a16:creationId xmlns:a16="http://schemas.microsoft.com/office/drawing/2014/main" id="{D9D17BC6-1910-4D23-BDD9-01A3734ADF37}"/>
                </a:ext>
              </a:extLst>
            </p:cNvPr>
            <p:cNvSpPr/>
            <p:nvPr/>
          </p:nvSpPr>
          <p:spPr>
            <a:xfrm>
              <a:off x="8772906" y="2309918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Up Arrow 4">
              <a:extLst>
                <a:ext uri="{FF2B5EF4-FFF2-40B4-BE49-F238E27FC236}">
                  <a16:creationId xmlns:a16="http://schemas.microsoft.com/office/drawing/2014/main" id="{41ABBF7F-8BF5-44F1-AF78-15DB202D64F1}"/>
                </a:ext>
              </a:extLst>
            </p:cNvPr>
            <p:cNvSpPr/>
            <p:nvPr/>
          </p:nvSpPr>
          <p:spPr>
            <a:xfrm>
              <a:off x="9947258" y="2312975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Up Arrow 4">
              <a:extLst>
                <a:ext uri="{FF2B5EF4-FFF2-40B4-BE49-F238E27FC236}">
                  <a16:creationId xmlns:a16="http://schemas.microsoft.com/office/drawing/2014/main" id="{E8A88C4F-1C19-4A9D-AC2E-860776D2FDEA}"/>
                </a:ext>
              </a:extLst>
            </p:cNvPr>
            <p:cNvSpPr/>
            <p:nvPr/>
          </p:nvSpPr>
          <p:spPr>
            <a:xfrm>
              <a:off x="7600644" y="2320672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Up Arrow 4">
              <a:extLst>
                <a:ext uri="{FF2B5EF4-FFF2-40B4-BE49-F238E27FC236}">
                  <a16:creationId xmlns:a16="http://schemas.microsoft.com/office/drawing/2014/main" id="{3F593275-D02D-4422-B790-58A58E3BD55E}"/>
                </a:ext>
              </a:extLst>
            </p:cNvPr>
            <p:cNvSpPr/>
            <p:nvPr/>
          </p:nvSpPr>
          <p:spPr>
            <a:xfrm>
              <a:off x="9150621" y="4285864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Up Arrow 4">
              <a:extLst>
                <a:ext uri="{FF2B5EF4-FFF2-40B4-BE49-F238E27FC236}">
                  <a16:creationId xmlns:a16="http://schemas.microsoft.com/office/drawing/2014/main" id="{F3551EB9-B84D-4CB1-850C-DC561E98193D}"/>
                </a:ext>
              </a:extLst>
            </p:cNvPr>
            <p:cNvSpPr/>
            <p:nvPr/>
          </p:nvSpPr>
          <p:spPr>
            <a:xfrm>
              <a:off x="10324973" y="4288921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Up Arrow 4">
              <a:extLst>
                <a:ext uri="{FF2B5EF4-FFF2-40B4-BE49-F238E27FC236}">
                  <a16:creationId xmlns:a16="http://schemas.microsoft.com/office/drawing/2014/main" id="{0E6E628B-E3F4-40E7-A3C2-D841D3DFAB70}"/>
                </a:ext>
              </a:extLst>
            </p:cNvPr>
            <p:cNvSpPr/>
            <p:nvPr/>
          </p:nvSpPr>
          <p:spPr>
            <a:xfrm>
              <a:off x="7978359" y="4296618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Up Arrow 4">
              <a:extLst>
                <a:ext uri="{FF2B5EF4-FFF2-40B4-BE49-F238E27FC236}">
                  <a16:creationId xmlns:a16="http://schemas.microsoft.com/office/drawing/2014/main" id="{651E36D5-62A3-48F4-BA90-43B0CAD57BF6}"/>
                </a:ext>
              </a:extLst>
            </p:cNvPr>
            <p:cNvSpPr/>
            <p:nvPr/>
          </p:nvSpPr>
          <p:spPr>
            <a:xfrm>
              <a:off x="9518787" y="3911657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Up Arrow 4">
              <a:extLst>
                <a:ext uri="{FF2B5EF4-FFF2-40B4-BE49-F238E27FC236}">
                  <a16:creationId xmlns:a16="http://schemas.microsoft.com/office/drawing/2014/main" id="{2027603A-8A21-4F2C-AEE7-90251201CE41}"/>
                </a:ext>
              </a:extLst>
            </p:cNvPr>
            <p:cNvSpPr/>
            <p:nvPr/>
          </p:nvSpPr>
          <p:spPr>
            <a:xfrm>
              <a:off x="10693139" y="3914714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Up Arrow 4">
              <a:extLst>
                <a:ext uri="{FF2B5EF4-FFF2-40B4-BE49-F238E27FC236}">
                  <a16:creationId xmlns:a16="http://schemas.microsoft.com/office/drawing/2014/main" id="{EB97B54D-3AD3-4E42-979D-9C0D6B7CF4E8}"/>
                </a:ext>
              </a:extLst>
            </p:cNvPr>
            <p:cNvSpPr/>
            <p:nvPr/>
          </p:nvSpPr>
          <p:spPr>
            <a:xfrm>
              <a:off x="8346525" y="3922411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Up Arrow 4">
              <a:extLst>
                <a:ext uri="{FF2B5EF4-FFF2-40B4-BE49-F238E27FC236}">
                  <a16:creationId xmlns:a16="http://schemas.microsoft.com/office/drawing/2014/main" id="{423AAEC9-283D-4F72-B36B-162A1E1A81DC}"/>
                </a:ext>
              </a:extLst>
            </p:cNvPr>
            <p:cNvSpPr/>
            <p:nvPr/>
          </p:nvSpPr>
          <p:spPr>
            <a:xfrm>
              <a:off x="8776191" y="4654652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Up Arrow 4">
              <a:extLst>
                <a:ext uri="{FF2B5EF4-FFF2-40B4-BE49-F238E27FC236}">
                  <a16:creationId xmlns:a16="http://schemas.microsoft.com/office/drawing/2014/main" id="{30270302-A63E-4F10-A341-7495BB04AAE0}"/>
                </a:ext>
              </a:extLst>
            </p:cNvPr>
            <p:cNvSpPr/>
            <p:nvPr/>
          </p:nvSpPr>
          <p:spPr>
            <a:xfrm>
              <a:off x="9950543" y="4657709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Up Arrow 4">
              <a:extLst>
                <a:ext uri="{FF2B5EF4-FFF2-40B4-BE49-F238E27FC236}">
                  <a16:creationId xmlns:a16="http://schemas.microsoft.com/office/drawing/2014/main" id="{2543E2CA-4833-40CF-9DB1-50D7BA887320}"/>
                </a:ext>
              </a:extLst>
            </p:cNvPr>
            <p:cNvSpPr/>
            <p:nvPr/>
          </p:nvSpPr>
          <p:spPr>
            <a:xfrm>
              <a:off x="7603929" y="4665406"/>
              <a:ext cx="165559" cy="66285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/>
              <p:nvPr/>
            </p:nvSpPr>
            <p:spPr>
              <a:xfrm>
                <a:off x="745066" y="5962517"/>
                <a:ext cx="88023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Dispersion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𝐽𝑆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6" y="5962517"/>
                <a:ext cx="8802311" cy="584775"/>
              </a:xfrm>
              <a:prstGeom prst="rect">
                <a:avLst/>
              </a:prstGeom>
              <a:blipFill>
                <a:blip r:embed="rId3"/>
                <a:stretch>
                  <a:fillRect l="-159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268DAAD8-AC95-4B11-8B97-9CE663169572}"/>
              </a:ext>
            </a:extLst>
          </p:cNvPr>
          <p:cNvGrpSpPr/>
          <p:nvPr/>
        </p:nvGrpSpPr>
        <p:grpSpPr>
          <a:xfrm>
            <a:off x="8951602" y="2427322"/>
            <a:ext cx="2383943" cy="2383943"/>
            <a:chOff x="10384646" y="-936657"/>
            <a:chExt cx="2383943" cy="2383943"/>
          </a:xfrm>
        </p:grpSpPr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57328A6A-99A2-4DD5-9635-F0A7C2120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5165" y="-936657"/>
              <a:ext cx="0" cy="2383943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10829E2A-13C2-4F92-A1A8-8656760ED9D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576618" y="-954797"/>
              <a:ext cx="0" cy="2383943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222A1288-BC71-4787-9F46-907D94E016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4433" y="-130880"/>
              <a:ext cx="751772" cy="74086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CFE50D-D0EC-4B1D-BA23-209AA5DE3C73}"/>
              </a:ext>
            </a:extLst>
          </p:cNvPr>
          <p:cNvCxnSpPr/>
          <p:nvPr/>
        </p:nvCxnSpPr>
        <p:spPr>
          <a:xfrm flipV="1">
            <a:off x="7443019" y="4659654"/>
            <a:ext cx="0" cy="376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32D6FF-B049-4ECF-8EE5-1130B7F3F87A}"/>
              </a:ext>
            </a:extLst>
          </p:cNvPr>
          <p:cNvSpPr txBox="1"/>
          <p:nvPr/>
        </p:nvSpPr>
        <p:spPr>
          <a:xfrm>
            <a:off x="6735782" y="3960225"/>
            <a:ext cx="1431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6"/>
                </a:solidFill>
              </a:rPr>
              <a:t>z</a:t>
            </a:r>
            <a:r>
              <a:rPr lang="en-US" sz="2000" dirty="0">
                <a:solidFill>
                  <a:schemeClr val="accent6"/>
                </a:solidFill>
              </a:rPr>
              <a:t> = # NNs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(6 for cubic)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687663F-7CC2-4CE4-AD08-6856DC88A976}"/>
              </a:ext>
            </a:extLst>
          </p:cNvPr>
          <p:cNvSpPr txBox="1"/>
          <p:nvPr/>
        </p:nvSpPr>
        <p:spPr>
          <a:xfrm>
            <a:off x="6957006" y="5674468"/>
            <a:ext cx="1700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6"/>
                </a:solidFill>
              </a:rPr>
              <a:t>N</a:t>
            </a:r>
            <a:r>
              <a:rPr lang="en-US" sz="2000" dirty="0">
                <a:solidFill>
                  <a:schemeClr val="accent6"/>
                </a:solidFill>
              </a:rPr>
              <a:t> = # unit cells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23DF67F-AE93-4413-8E1A-98840C003454}"/>
              </a:ext>
            </a:extLst>
          </p:cNvPr>
          <p:cNvCxnSpPr>
            <a:cxnSpLocks/>
          </p:cNvCxnSpPr>
          <p:nvPr/>
        </p:nvCxnSpPr>
        <p:spPr>
          <a:xfrm>
            <a:off x="7152968" y="5386122"/>
            <a:ext cx="0" cy="376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6" grpId="0"/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8C43-1B95-49B3-B89E-80EE2464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NN isotropic Heisenberg ferromagnet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8875B-74A7-4C7C-A673-51B4678275A3}"/>
                  </a:ext>
                </a:extLst>
              </p:cNvPr>
              <p:cNvSpPr txBox="1"/>
              <p:nvPr/>
            </p:nvSpPr>
            <p:spPr>
              <a:xfrm>
                <a:off x="832992" y="1820549"/>
                <a:ext cx="7162500" cy="4234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 components of spins interact equally with exchange coupling strength,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Ground state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𝑁𝑧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8875B-74A7-4C7C-A673-51B467827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92" y="1820549"/>
                <a:ext cx="7162500" cy="4234301"/>
              </a:xfrm>
              <a:prstGeom prst="rect">
                <a:avLst/>
              </a:prstGeom>
              <a:blipFill>
                <a:blip r:embed="rId2"/>
                <a:stretch>
                  <a:fillRect l="-3234" t="-2161" r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/>
              <p:nvPr/>
            </p:nvSpPr>
            <p:spPr>
              <a:xfrm>
                <a:off x="745066" y="5962517"/>
                <a:ext cx="88023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Excited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𝐽𝑆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𝑎𝑞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B2118843-2F1D-4A5F-B7D0-5BD3A5550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6" y="5962517"/>
                <a:ext cx="8802311" cy="584775"/>
              </a:xfrm>
              <a:prstGeom prst="rect">
                <a:avLst/>
              </a:prstGeom>
              <a:blipFill>
                <a:blip r:embed="rId3"/>
                <a:stretch>
                  <a:fillRect l="-159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742E5C5-0333-4468-9B35-F76A54ABE4CD}"/>
              </a:ext>
            </a:extLst>
          </p:cNvPr>
          <p:cNvGrpSpPr/>
          <p:nvPr/>
        </p:nvGrpSpPr>
        <p:grpSpPr>
          <a:xfrm>
            <a:off x="6664543" y="3611048"/>
            <a:ext cx="5417454" cy="1558226"/>
            <a:chOff x="381000" y="2257674"/>
            <a:chExt cx="7480300" cy="235855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CEE7892-E548-47C4-8BAB-EE63C790F2CC}"/>
                </a:ext>
              </a:extLst>
            </p:cNvPr>
            <p:cNvGrpSpPr/>
            <p:nvPr/>
          </p:nvGrpSpPr>
          <p:grpSpPr>
            <a:xfrm>
              <a:off x="381000" y="2425700"/>
              <a:ext cx="2743200" cy="1003300"/>
              <a:chOff x="381000" y="1968500"/>
              <a:chExt cx="2743200" cy="1003300"/>
            </a:xfrm>
          </p:grpSpPr>
          <p:sp>
            <p:nvSpPr>
              <p:cNvPr id="140" name="Up Arrow 4">
                <a:extLst>
                  <a:ext uri="{FF2B5EF4-FFF2-40B4-BE49-F238E27FC236}">
                    <a16:creationId xmlns:a16="http://schemas.microsoft.com/office/drawing/2014/main" id="{3B0EE857-7282-4A3E-B7B0-EBC0DF7A9A2E}"/>
                  </a:ext>
                </a:extLst>
              </p:cNvPr>
              <p:cNvSpPr/>
              <p:nvPr/>
            </p:nvSpPr>
            <p:spPr>
              <a:xfrm>
                <a:off x="3810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Up Arrow 5">
                <a:extLst>
                  <a:ext uri="{FF2B5EF4-FFF2-40B4-BE49-F238E27FC236}">
                    <a16:creationId xmlns:a16="http://schemas.microsoft.com/office/drawing/2014/main" id="{5EC228AD-ABD9-4158-AFAD-C26804CDF620}"/>
                  </a:ext>
                </a:extLst>
              </p:cNvPr>
              <p:cNvSpPr/>
              <p:nvPr/>
            </p:nvSpPr>
            <p:spPr>
              <a:xfrm>
                <a:off x="7747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Up Arrow 6">
                <a:extLst>
                  <a:ext uri="{FF2B5EF4-FFF2-40B4-BE49-F238E27FC236}">
                    <a16:creationId xmlns:a16="http://schemas.microsoft.com/office/drawing/2014/main" id="{870BB90B-C947-48DB-BD48-822D48A15392}"/>
                  </a:ext>
                </a:extLst>
              </p:cNvPr>
              <p:cNvSpPr/>
              <p:nvPr/>
            </p:nvSpPr>
            <p:spPr>
              <a:xfrm>
                <a:off x="11684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Up Arrow 7">
                <a:extLst>
                  <a:ext uri="{FF2B5EF4-FFF2-40B4-BE49-F238E27FC236}">
                    <a16:creationId xmlns:a16="http://schemas.microsoft.com/office/drawing/2014/main" id="{CFC90699-6C22-420E-8CA3-C59614E06F59}"/>
                  </a:ext>
                </a:extLst>
              </p:cNvPr>
              <p:cNvSpPr/>
              <p:nvPr/>
            </p:nvSpPr>
            <p:spPr>
              <a:xfrm>
                <a:off x="15748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Up Arrow 8">
                <a:extLst>
                  <a:ext uri="{FF2B5EF4-FFF2-40B4-BE49-F238E27FC236}">
                    <a16:creationId xmlns:a16="http://schemas.microsoft.com/office/drawing/2014/main" id="{928E39D5-C013-4826-B517-331DA8D61569}"/>
                  </a:ext>
                </a:extLst>
              </p:cNvPr>
              <p:cNvSpPr/>
              <p:nvPr/>
            </p:nvSpPr>
            <p:spPr>
              <a:xfrm>
                <a:off x="19812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Up Arrow 9">
                <a:extLst>
                  <a:ext uri="{FF2B5EF4-FFF2-40B4-BE49-F238E27FC236}">
                    <a16:creationId xmlns:a16="http://schemas.microsoft.com/office/drawing/2014/main" id="{8ECC353B-2BF4-4D35-B134-17564142AB71}"/>
                  </a:ext>
                </a:extLst>
              </p:cNvPr>
              <p:cNvSpPr/>
              <p:nvPr/>
            </p:nvSpPr>
            <p:spPr>
              <a:xfrm>
                <a:off x="24257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Up Arrow 10">
                <a:extLst>
                  <a:ext uri="{FF2B5EF4-FFF2-40B4-BE49-F238E27FC236}">
                    <a16:creationId xmlns:a16="http://schemas.microsoft.com/office/drawing/2014/main" id="{45786650-3BA0-411D-8C9C-700DED165C11}"/>
                  </a:ext>
                </a:extLst>
              </p:cNvPr>
              <p:cNvSpPr/>
              <p:nvPr/>
            </p:nvSpPr>
            <p:spPr>
              <a:xfrm>
                <a:off x="28956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Right Arrow 13">
              <a:extLst>
                <a:ext uri="{FF2B5EF4-FFF2-40B4-BE49-F238E27FC236}">
                  <a16:creationId xmlns:a16="http://schemas.microsoft.com/office/drawing/2014/main" id="{F179171A-34F8-43FD-B3DD-4E7156FAF1E2}"/>
                </a:ext>
              </a:extLst>
            </p:cNvPr>
            <p:cNvSpPr/>
            <p:nvPr/>
          </p:nvSpPr>
          <p:spPr>
            <a:xfrm>
              <a:off x="3378200" y="2650531"/>
              <a:ext cx="1371600" cy="57903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30994EF-1B6E-4F24-8D44-78798E786E1B}"/>
                </a:ext>
              </a:extLst>
            </p:cNvPr>
            <p:cNvGrpSpPr/>
            <p:nvPr/>
          </p:nvGrpSpPr>
          <p:grpSpPr>
            <a:xfrm>
              <a:off x="5118100" y="2257674"/>
              <a:ext cx="2743200" cy="2358554"/>
              <a:chOff x="381000" y="1968500"/>
              <a:chExt cx="2743200" cy="2358554"/>
            </a:xfrm>
          </p:grpSpPr>
          <p:sp>
            <p:nvSpPr>
              <p:cNvPr id="131" name="Up Arrow 15">
                <a:extLst>
                  <a:ext uri="{FF2B5EF4-FFF2-40B4-BE49-F238E27FC236}">
                    <a16:creationId xmlns:a16="http://schemas.microsoft.com/office/drawing/2014/main" id="{E35D609E-B3E8-4733-9E2C-1A6198D0D66B}"/>
                  </a:ext>
                </a:extLst>
              </p:cNvPr>
              <p:cNvSpPr/>
              <p:nvPr/>
            </p:nvSpPr>
            <p:spPr>
              <a:xfrm>
                <a:off x="3810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Up Arrow 16">
                <a:extLst>
                  <a:ext uri="{FF2B5EF4-FFF2-40B4-BE49-F238E27FC236}">
                    <a16:creationId xmlns:a16="http://schemas.microsoft.com/office/drawing/2014/main" id="{8149338E-3C13-470D-88C1-8CC640F4DD9F}"/>
                  </a:ext>
                </a:extLst>
              </p:cNvPr>
              <p:cNvSpPr/>
              <p:nvPr/>
            </p:nvSpPr>
            <p:spPr>
              <a:xfrm>
                <a:off x="7747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Up Arrow 17">
                <a:extLst>
                  <a:ext uri="{FF2B5EF4-FFF2-40B4-BE49-F238E27FC236}">
                    <a16:creationId xmlns:a16="http://schemas.microsoft.com/office/drawing/2014/main" id="{36AE4B27-F34A-49A7-A8AC-83C8D86328B9}"/>
                  </a:ext>
                </a:extLst>
              </p:cNvPr>
              <p:cNvSpPr/>
              <p:nvPr/>
            </p:nvSpPr>
            <p:spPr>
              <a:xfrm>
                <a:off x="11684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Up Arrow 18">
                <a:extLst>
                  <a:ext uri="{FF2B5EF4-FFF2-40B4-BE49-F238E27FC236}">
                    <a16:creationId xmlns:a16="http://schemas.microsoft.com/office/drawing/2014/main" id="{82C546E8-7B8B-4CFB-94F0-43E6DECFBE75}"/>
                  </a:ext>
                </a:extLst>
              </p:cNvPr>
              <p:cNvSpPr/>
              <p:nvPr/>
            </p:nvSpPr>
            <p:spPr>
              <a:xfrm rot="600000">
                <a:off x="1574800" y="1968500"/>
                <a:ext cx="228600" cy="1003300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Up Arrow 19">
                <a:extLst>
                  <a:ext uri="{FF2B5EF4-FFF2-40B4-BE49-F238E27FC236}">
                    <a16:creationId xmlns:a16="http://schemas.microsoft.com/office/drawing/2014/main" id="{90332746-5802-4E55-8544-73A84FCEA935}"/>
                  </a:ext>
                </a:extLst>
              </p:cNvPr>
              <p:cNvSpPr/>
              <p:nvPr/>
            </p:nvSpPr>
            <p:spPr>
              <a:xfrm>
                <a:off x="19812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Up Arrow 20">
                <a:extLst>
                  <a:ext uri="{FF2B5EF4-FFF2-40B4-BE49-F238E27FC236}">
                    <a16:creationId xmlns:a16="http://schemas.microsoft.com/office/drawing/2014/main" id="{81C0C75F-DC39-4437-847E-A3C8805DC40F}"/>
                  </a:ext>
                </a:extLst>
              </p:cNvPr>
              <p:cNvSpPr/>
              <p:nvPr/>
            </p:nvSpPr>
            <p:spPr>
              <a:xfrm>
                <a:off x="24257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Up Arrow 21">
                <a:extLst>
                  <a:ext uri="{FF2B5EF4-FFF2-40B4-BE49-F238E27FC236}">
                    <a16:creationId xmlns:a16="http://schemas.microsoft.com/office/drawing/2014/main" id="{7FE34CEE-0601-40FA-936C-2684A157F43F}"/>
                  </a:ext>
                </a:extLst>
              </p:cNvPr>
              <p:cNvSpPr/>
              <p:nvPr/>
            </p:nvSpPr>
            <p:spPr>
              <a:xfrm>
                <a:off x="2895600" y="1968500"/>
                <a:ext cx="228600" cy="10033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427AD4BE-6CD4-402D-9AD1-DF4CC385EC57}"/>
                      </a:ext>
                    </a:extLst>
                  </p:cNvPr>
                  <p:cNvSpPr txBox="1"/>
                  <p:nvPr/>
                </p:nvSpPr>
                <p:spPr>
                  <a:xfrm>
                    <a:off x="712349" y="3628271"/>
                    <a:ext cx="2374438" cy="6987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oMath>
                      </m:oMathPara>
                    </a14:m>
                    <a:endParaRPr lang="en-US" sz="2400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427AD4BE-6CD4-402D-9AD1-DF4CC385EC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349" y="3628271"/>
                    <a:ext cx="2374438" cy="69878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Left Brace 138">
                <a:extLst>
                  <a:ext uri="{FF2B5EF4-FFF2-40B4-BE49-F238E27FC236}">
                    <a16:creationId xmlns:a16="http://schemas.microsoft.com/office/drawing/2014/main" id="{BDA0D661-6AEE-4938-BB5B-A1537CEF337A}"/>
                  </a:ext>
                </a:extLst>
              </p:cNvPr>
              <p:cNvSpPr/>
              <p:nvPr/>
            </p:nvSpPr>
            <p:spPr>
              <a:xfrm rot="16200000">
                <a:off x="1666875" y="3005136"/>
                <a:ext cx="444500" cy="628650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E9D71C-868B-40FF-8964-3C8A90A0892C}"/>
              </a:ext>
            </a:extLst>
          </p:cNvPr>
          <p:cNvCxnSpPr/>
          <p:nvPr/>
        </p:nvCxnSpPr>
        <p:spPr>
          <a:xfrm flipV="1">
            <a:off x="5146221" y="4253150"/>
            <a:ext cx="1344890" cy="6852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AEA53ED-E1D1-431F-B131-C8D28A6BCE12}"/>
              </a:ext>
            </a:extLst>
          </p:cNvPr>
          <p:cNvCxnSpPr>
            <a:cxnSpLocks/>
          </p:cNvCxnSpPr>
          <p:nvPr/>
        </p:nvCxnSpPr>
        <p:spPr>
          <a:xfrm flipV="1">
            <a:off x="5818666" y="4384909"/>
            <a:ext cx="4248730" cy="15776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7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1419</Words>
  <Application>Microsoft Office PowerPoint</Application>
  <PresentationFormat>Widescreen</PresentationFormat>
  <Paragraphs>171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Harding</vt:lpstr>
      <vt:lpstr>Times New Roman</vt:lpstr>
      <vt:lpstr>Office Theme</vt:lpstr>
      <vt:lpstr>Magnetic Phase Transition and Spin Wave Excitations in the Colossal Magnetoresistive Manganites:  La1−xSrxMnO3 (x = 0.3)</vt:lpstr>
      <vt:lpstr>Outline</vt:lpstr>
      <vt:lpstr>Magnetic Structures: k=0  </vt:lpstr>
      <vt:lpstr>Magnetic Structures: k≠0, commensurate  </vt:lpstr>
      <vt:lpstr>Magnetic Structures: incommensurate  </vt:lpstr>
      <vt:lpstr>Magnetic Structures: multi-k (e.g. skyrmions) </vt:lpstr>
      <vt:lpstr>Magnetic excitations</vt:lpstr>
      <vt:lpstr>Ideal NN isotropic Heisenberg ferromagnet</vt:lpstr>
      <vt:lpstr>Ideal NN isotropic Heisenberg ferromagnet</vt:lpstr>
      <vt:lpstr>Ideal NN isotropic Heisenberg ferromagnet</vt:lpstr>
      <vt:lpstr>Magnetic excitations: Fe3Sn2</vt:lpstr>
      <vt:lpstr>Magnetic excitations: Fe3Sn2</vt:lpstr>
      <vt:lpstr>Magnetic excitations: Fe3Sn2</vt:lpstr>
      <vt:lpstr>Magnetic excitations: Fe3Sn2</vt:lpstr>
      <vt:lpstr>La1−xSrxMnO3 basics</vt:lpstr>
      <vt:lpstr>La1−xSrxMnO3 Phase Diagram</vt:lpstr>
      <vt:lpstr>PowerPoint Presentation</vt:lpstr>
      <vt:lpstr>PowerPoint Presentation</vt:lpstr>
      <vt:lpstr>Coupling between degrees of freedom</vt:lpstr>
      <vt:lpstr>Basic Interactions (Double exchange)</vt:lpstr>
      <vt:lpstr>Basic Interactions (Continue)</vt:lpstr>
      <vt:lpstr>Ferromagnetic Long-Range Ordering</vt:lpstr>
      <vt:lpstr>Spin Wave Excitations</vt:lpstr>
      <vt:lpstr>What is SpinW?</vt:lpstr>
      <vt:lpstr>Spin Wave Excitations and Polarized Neutrons: α-NaMnO2</vt:lpstr>
      <vt:lpstr>Spin Wave Excitations and Polarized Neutrons: α-NaMnO2</vt:lpstr>
      <vt:lpstr>Spin Wave Excitations and Polarized Neutrons: α-NaMnO2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Phase Transition and Spin Wave Excitation in Colossal Magnetoresistive Manganites  La1−xSrxMnO3 (x = 0.3)</dc:title>
  <dc:creator>Dally, Rebecca L. (Fed)</dc:creator>
  <cp:lastModifiedBy>Dally, Rebecca L. (Fed)</cp:lastModifiedBy>
  <cp:revision>3</cp:revision>
  <dcterms:created xsi:type="dcterms:W3CDTF">2022-01-25T16:40:50Z</dcterms:created>
  <dcterms:modified xsi:type="dcterms:W3CDTF">2023-06-26T19:40:50Z</dcterms:modified>
</cp:coreProperties>
</file>