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989763" cy="927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E32E10-E096-4E0D-8F34-06F6A076EB86}" type="datetimeFigureOut">
              <a:rPr lang="en-US" smtClean="0"/>
              <a:pPr/>
              <a:t>5/17/2013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7A7189-F45A-4482-BBE1-D20E01E0F29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E32E10-E096-4E0D-8F34-06F6A076EB86}" type="datetimeFigureOut">
              <a:rPr lang="en-US" smtClean="0"/>
              <a:pPr/>
              <a:t>5/17/2013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7A7189-F45A-4482-BBE1-D20E01E0F29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E32E10-E096-4E0D-8F34-06F6A076EB86}" type="datetimeFigureOut">
              <a:rPr lang="en-US" smtClean="0"/>
              <a:pPr/>
              <a:t>5/17/2013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7A7189-F45A-4482-BBE1-D20E01E0F29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E32E10-E096-4E0D-8F34-06F6A076EB86}" type="datetimeFigureOut">
              <a:rPr lang="en-US" smtClean="0"/>
              <a:pPr/>
              <a:t>5/17/2013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7A7189-F45A-4482-BBE1-D20E01E0F29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E32E10-E096-4E0D-8F34-06F6A076EB86}" type="datetimeFigureOut">
              <a:rPr lang="en-US" smtClean="0"/>
              <a:pPr/>
              <a:t>5/17/2013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7A7189-F45A-4482-BBE1-D20E01E0F29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E32E10-E096-4E0D-8F34-06F6A076EB86}" type="datetimeFigureOut">
              <a:rPr lang="en-US" smtClean="0"/>
              <a:pPr/>
              <a:t>5/17/2013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7A7189-F45A-4482-BBE1-D20E01E0F29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E32E10-E096-4E0D-8F34-06F6A076EB86}" type="datetimeFigureOut">
              <a:rPr lang="en-US" smtClean="0"/>
              <a:pPr/>
              <a:t>5/17/2013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7A7189-F45A-4482-BBE1-D20E01E0F29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E32E10-E096-4E0D-8F34-06F6A076EB86}" type="datetimeFigureOut">
              <a:rPr lang="en-US" smtClean="0"/>
              <a:pPr/>
              <a:t>5/17/2013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7A7189-F45A-4482-BBE1-D20E01E0F29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E32E10-E096-4E0D-8F34-06F6A076EB86}" type="datetimeFigureOut">
              <a:rPr lang="en-US" smtClean="0"/>
              <a:pPr/>
              <a:t>5/17/2013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7A7189-F45A-4482-BBE1-D20E01E0F29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E32E10-E096-4E0D-8F34-06F6A076EB86}" type="datetimeFigureOut">
              <a:rPr lang="en-US" smtClean="0"/>
              <a:pPr/>
              <a:t>5/17/2013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7A7189-F45A-4482-BBE1-D20E01E0F29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E32E10-E096-4E0D-8F34-06F6A076EB86}" type="datetimeFigureOut">
              <a:rPr lang="en-US" smtClean="0"/>
              <a:pPr/>
              <a:t>5/17/2013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7A7189-F45A-4482-BBE1-D20E01E0F29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E32E10-E096-4E0D-8F34-06F6A076EB86}" type="datetimeFigureOut">
              <a:rPr lang="en-US" smtClean="0"/>
              <a:pPr/>
              <a:t>5/17/2013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7A7189-F45A-4482-BBE1-D20E01E0F29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268760"/>
            <a:ext cx="7772400" cy="1470025"/>
          </a:xfrm>
        </p:spPr>
        <p:txBody>
          <a:bodyPr>
            <a:noAutofit/>
          </a:bodyPr>
          <a:lstStyle/>
          <a:p>
            <a:r>
              <a:rPr lang="en-US" sz="4800" dirty="0" smtClean="0"/>
              <a:t>Drawings for an </a:t>
            </a:r>
            <a:br>
              <a:rPr lang="en-US" sz="4800" dirty="0" smtClean="0"/>
            </a:br>
            <a:r>
              <a:rPr lang="en-US" sz="4800" dirty="0" smtClean="0"/>
              <a:t>Oyster Strainer and Drain Pan </a:t>
            </a:r>
            <a:endParaRPr lang="en-US" sz="4800" dirty="0"/>
          </a:p>
        </p:txBody>
      </p:sp>
      <p:sp>
        <p:nvSpPr>
          <p:cNvPr id="3" name="Subtitle 2"/>
          <p:cNvSpPr>
            <a:spLocks noGrp="1"/>
          </p:cNvSpPr>
          <p:nvPr>
            <p:ph type="subTitle" idx="1"/>
          </p:nvPr>
        </p:nvSpPr>
        <p:spPr>
          <a:xfrm>
            <a:off x="683568" y="2996952"/>
            <a:ext cx="7560840" cy="1752600"/>
          </a:xfrm>
        </p:spPr>
        <p:txBody>
          <a:bodyPr>
            <a:normAutofit/>
          </a:bodyPr>
          <a:lstStyle/>
          <a:p>
            <a:pPr algn="just"/>
            <a:r>
              <a:rPr lang="en-US" sz="2000" dirty="0" smtClean="0">
                <a:solidFill>
                  <a:schemeClr val="tx1"/>
                </a:solidFill>
              </a:rPr>
              <a:t>This design of strainer is required in AOAC International 35.1.07 (953.11) for use in determining the drained liquid from shucked oysters. The specifications for the diameter of the perforations and their spacing were adopted by the AOAC in 1955.</a:t>
            </a:r>
            <a:endParaRPr lang="en-US" sz="2000" dirty="0">
              <a:solidFill>
                <a:schemeClr val="tx1"/>
              </a:solidFill>
            </a:endParaRPr>
          </a:p>
        </p:txBody>
      </p:sp>
      <p:sp>
        <p:nvSpPr>
          <p:cNvPr id="4" name="Subtitle 2"/>
          <p:cNvSpPr txBox="1">
            <a:spLocks/>
          </p:cNvSpPr>
          <p:nvPr/>
        </p:nvSpPr>
        <p:spPr>
          <a:xfrm>
            <a:off x="755576" y="5229200"/>
            <a:ext cx="7560840" cy="1176536"/>
          </a:xfrm>
          <a:prstGeom prst="rect">
            <a:avLst/>
          </a:prstGeom>
        </p:spPr>
        <p:txBody>
          <a:bodyPr vert="horz" lIns="91440" tIns="45720" rIns="91440" bIns="45720" rtlCol="0">
            <a:normAutofit fontScale="85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a:ln>
                <a:noFill/>
              </a:ln>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1600" cap="all" dirty="0" smtClean="0"/>
              <a:t>These Drawings are Not to Scale</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all" spc="0" normalizeH="0" noProof="0" dirty="0">
              <a:ln>
                <a:noFill/>
              </a:ln>
              <a:effectLst/>
              <a:uLnTx/>
              <a:uFillTx/>
              <a:latin typeface="+mn-lt"/>
              <a:ea typeface="+mn-ea"/>
              <a:cs typeface="+mn-cs"/>
            </a:endParaRPr>
          </a:p>
          <a:p>
            <a:pPr algn="ctr">
              <a:spcBef>
                <a:spcPct val="20000"/>
              </a:spcBef>
            </a:pPr>
            <a:r>
              <a:rPr lang="en-US" sz="1600" dirty="0" smtClean="0"/>
              <a:t>This document based on a drawing (No. 1847 - August 1997) provided by the North Carolina Department of </a:t>
            </a:r>
            <a:r>
              <a:rPr lang="en-US" sz="1600" dirty="0"/>
              <a:t>Agriculture</a:t>
            </a:r>
            <a:r>
              <a:rPr lang="en-US" sz="1600" dirty="0" smtClean="0"/>
              <a:t>, Division of Standards &amp; Division of Marketing’s Engineering Program.</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all" spc="0" normalizeH="0" noProof="0" dirty="0" smtClean="0">
              <a:ln>
                <a:noFill/>
              </a:ln>
              <a:effectLst/>
              <a:uLnTx/>
              <a:uFillTx/>
              <a:latin typeface="+mn-lt"/>
              <a:ea typeface="+mn-ea"/>
              <a:cs typeface="+mn-cs"/>
            </a:endParaRPr>
          </a:p>
        </p:txBody>
      </p:sp>
      <p:sp>
        <p:nvSpPr>
          <p:cNvPr id="5" name="TextBox 4"/>
          <p:cNvSpPr txBox="1"/>
          <p:nvPr/>
        </p:nvSpPr>
        <p:spPr>
          <a:xfrm>
            <a:off x="1187624" y="476672"/>
            <a:ext cx="4608512" cy="369332"/>
          </a:xfrm>
          <a:prstGeom prst="rect">
            <a:avLst/>
          </a:prstGeom>
          <a:noFill/>
        </p:spPr>
        <p:txBody>
          <a:bodyPr wrap="square" rtlCol="0">
            <a:spAutoFit/>
          </a:bodyPr>
          <a:lstStyle/>
          <a:p>
            <a:r>
              <a:rPr lang="en-US" dirty="0" smtClean="0"/>
              <a:t>Issued: May 17, 2013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AOAC Description</a:t>
            </a:r>
            <a:endParaRPr lang="en-US" dirty="0"/>
          </a:p>
        </p:txBody>
      </p:sp>
      <p:sp>
        <p:nvSpPr>
          <p:cNvPr id="3" name="Content Placeholder 2"/>
          <p:cNvSpPr>
            <a:spLocks noGrp="1"/>
          </p:cNvSpPr>
          <p:nvPr>
            <p:ph idx="1"/>
          </p:nvPr>
        </p:nvSpPr>
        <p:spPr>
          <a:xfrm>
            <a:off x="457200" y="1196752"/>
            <a:ext cx="8229600" cy="4929411"/>
          </a:xfrm>
        </p:spPr>
        <p:txBody>
          <a:bodyPr>
            <a:normAutofit fontScale="92500" lnSpcReduction="10000"/>
          </a:bodyPr>
          <a:lstStyle/>
          <a:p>
            <a:r>
              <a:rPr lang="en-US" sz="2800" dirty="0" smtClean="0"/>
              <a:t>Apparatus:</a:t>
            </a:r>
          </a:p>
          <a:p>
            <a:pPr lvl="2"/>
            <a:r>
              <a:rPr lang="en-US" sz="2000" dirty="0" smtClean="0"/>
              <a:t>Strainer (skimmer): flat metal pan with 50.8 mm (2 inches) sides.</a:t>
            </a:r>
          </a:p>
          <a:p>
            <a:pPr lvl="2"/>
            <a:r>
              <a:rPr lang="en-US" sz="2000" dirty="0" smtClean="0"/>
              <a:t>Area: 1,900 square centimeters (300 square inches) for each </a:t>
            </a:r>
          </a:p>
          <a:p>
            <a:pPr lvl="2">
              <a:buNone/>
            </a:pPr>
            <a:r>
              <a:rPr lang="en-US" sz="2000" dirty="0" smtClean="0"/>
              <a:t>	3.785 L  (1 gallon) of oysters to be poured onto the pan. A smaller strainer and pan may be constructed for testing package sizes less than 3.785 L (1 gallon).</a:t>
            </a:r>
          </a:p>
          <a:p>
            <a:pPr lvl="2"/>
            <a:r>
              <a:rPr lang="en-US" sz="2000" dirty="0" smtClean="0"/>
              <a:t>Perforations and Spacing: 6 mm (1/4 inch) diameter and spaced in a 32 mm (1-1/4 inches) square pattern. </a:t>
            </a:r>
          </a:p>
          <a:p>
            <a:pPr lvl="2"/>
            <a:endParaRPr lang="en-US" sz="2000" dirty="0" smtClean="0"/>
          </a:p>
          <a:p>
            <a:r>
              <a:rPr lang="en-US" sz="2800" dirty="0" smtClean="0"/>
              <a:t>Use: Quickly distribute oysters evenly over draining surface with minimum of handling.</a:t>
            </a:r>
          </a:p>
          <a:p>
            <a:pPr lvl="2"/>
            <a:r>
              <a:rPr lang="en-US" sz="2000" dirty="0" smtClean="0"/>
              <a:t>Drain Time: 2 minutes.</a:t>
            </a:r>
          </a:p>
          <a:p>
            <a:pPr lvl="2"/>
            <a:r>
              <a:rPr lang="en-US" sz="2000" dirty="0" smtClean="0"/>
              <a:t>Temperature: 7 °C (± 1 °C) 45 °F (± 2 °F)  </a:t>
            </a:r>
            <a:endParaRPr lang="en-US" dirty="0" smtClean="0"/>
          </a:p>
          <a:p>
            <a:pPr lvl="1">
              <a:buNone/>
            </a:pPr>
            <a:r>
              <a:rPr lang="en-US" dirty="0"/>
              <a:t>	</a:t>
            </a: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Notes</a:t>
            </a:r>
            <a:endParaRPr lang="en-US" dirty="0"/>
          </a:p>
        </p:txBody>
      </p:sp>
      <p:sp>
        <p:nvSpPr>
          <p:cNvPr id="3" name="Content Placeholder 2"/>
          <p:cNvSpPr>
            <a:spLocks noGrp="1"/>
          </p:cNvSpPr>
          <p:nvPr>
            <p:ph idx="1"/>
          </p:nvPr>
        </p:nvSpPr>
        <p:spPr>
          <a:xfrm>
            <a:off x="457200" y="1268760"/>
            <a:ext cx="7859216" cy="4857403"/>
          </a:xfrm>
        </p:spPr>
        <p:txBody>
          <a:bodyPr/>
          <a:lstStyle/>
          <a:p>
            <a:r>
              <a:rPr lang="en-US" sz="2400" dirty="0" smtClean="0"/>
              <a:t>Construct with 12 gage stainless steel (recommended but lighter or heavier gages are permitted). For ease of handling the weight should be kept to a minimum. </a:t>
            </a:r>
          </a:p>
          <a:p>
            <a:r>
              <a:rPr lang="en-US" sz="2400" dirty="0" smtClean="0"/>
              <a:t>The strainer and pan may be one-piece boxes with bent and welded sides or constructed entirely of plate.</a:t>
            </a:r>
          </a:p>
          <a:p>
            <a:r>
              <a:rPr lang="en-US" sz="2400" dirty="0" smtClean="0"/>
              <a:t>Containers will be used to weigh and measure food products so all welds must be watertight for ease of cleaning and to prevent the accumulation of water that may promote bacteria growth. </a:t>
            </a:r>
          </a:p>
          <a:p>
            <a:r>
              <a:rPr lang="en-US" sz="2400" dirty="0" smtClean="0"/>
              <a:t>Grind, smooth and polish all joints, and perforations.</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557808"/>
            <a:ext cx="8229600" cy="1143000"/>
          </a:xfrm>
        </p:spPr>
        <p:txBody>
          <a:bodyPr>
            <a:normAutofit/>
          </a:bodyPr>
          <a:lstStyle/>
          <a:p>
            <a:r>
              <a:rPr lang="en-US" sz="3600" dirty="0" smtClean="0"/>
              <a:t>Typical Layout of Perforations</a:t>
            </a:r>
            <a:endParaRPr lang="en-US" sz="3600" dirty="0"/>
          </a:p>
        </p:txBody>
      </p:sp>
      <p:sp>
        <p:nvSpPr>
          <p:cNvPr id="5" name="Rectangle 4"/>
          <p:cNvSpPr/>
          <p:nvPr/>
        </p:nvSpPr>
        <p:spPr>
          <a:xfrm>
            <a:off x="2339752" y="2204864"/>
            <a:ext cx="3384376" cy="331236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Donut 11"/>
          <p:cNvSpPr/>
          <p:nvPr/>
        </p:nvSpPr>
        <p:spPr>
          <a:xfrm>
            <a:off x="5148064" y="4005064"/>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20" name="Straight Connector 19"/>
          <p:cNvCxnSpPr/>
          <p:nvPr/>
        </p:nvCxnSpPr>
        <p:spPr>
          <a:xfrm rot="5400000">
            <a:off x="5148064" y="2708920"/>
            <a:ext cx="1440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211960" y="2708920"/>
            <a:ext cx="1008112" cy="1588"/>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139952" y="2708920"/>
            <a:ext cx="1440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Donut 36"/>
          <p:cNvSpPr/>
          <p:nvPr/>
        </p:nvSpPr>
        <p:spPr>
          <a:xfrm>
            <a:off x="4139952" y="4005064"/>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8" name="Donut 37"/>
          <p:cNvSpPr/>
          <p:nvPr/>
        </p:nvSpPr>
        <p:spPr>
          <a:xfrm>
            <a:off x="3131840" y="4005064"/>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0" name="Donut 39"/>
          <p:cNvSpPr/>
          <p:nvPr/>
        </p:nvSpPr>
        <p:spPr>
          <a:xfrm>
            <a:off x="3131840" y="2852936"/>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1" name="Donut 40"/>
          <p:cNvSpPr/>
          <p:nvPr/>
        </p:nvSpPr>
        <p:spPr>
          <a:xfrm>
            <a:off x="3131840" y="4941168"/>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2" name="Donut 41"/>
          <p:cNvSpPr/>
          <p:nvPr/>
        </p:nvSpPr>
        <p:spPr>
          <a:xfrm>
            <a:off x="4139952" y="5013176"/>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3" name="Donut 42"/>
          <p:cNvSpPr/>
          <p:nvPr/>
        </p:nvSpPr>
        <p:spPr>
          <a:xfrm>
            <a:off x="5148064" y="2852936"/>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4" name="Donut 43"/>
          <p:cNvSpPr/>
          <p:nvPr/>
        </p:nvSpPr>
        <p:spPr>
          <a:xfrm>
            <a:off x="5148064" y="5013176"/>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6" name="Donut 45"/>
          <p:cNvSpPr/>
          <p:nvPr/>
        </p:nvSpPr>
        <p:spPr>
          <a:xfrm>
            <a:off x="4139952" y="2852936"/>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0" name="TextBox 49"/>
          <p:cNvSpPr txBox="1"/>
          <p:nvPr/>
        </p:nvSpPr>
        <p:spPr>
          <a:xfrm>
            <a:off x="4139952" y="2206025"/>
            <a:ext cx="1152128" cy="430887"/>
          </a:xfrm>
          <a:prstGeom prst="rect">
            <a:avLst/>
          </a:prstGeom>
          <a:noFill/>
        </p:spPr>
        <p:txBody>
          <a:bodyPr wrap="square" rtlCol="0">
            <a:spAutoFit/>
          </a:bodyPr>
          <a:lstStyle/>
          <a:p>
            <a:pPr algn="ctr"/>
            <a:r>
              <a:rPr lang="en-US" sz="1100" dirty="0" smtClean="0"/>
              <a:t>32 mm </a:t>
            </a:r>
          </a:p>
          <a:p>
            <a:pPr algn="ctr"/>
            <a:r>
              <a:rPr lang="en-US" sz="1100" dirty="0" smtClean="0"/>
              <a:t>(1-¼ inches) </a:t>
            </a:r>
            <a:endParaRPr lang="en-US" sz="1100" dirty="0"/>
          </a:p>
        </p:txBody>
      </p:sp>
      <p:cxnSp>
        <p:nvCxnSpPr>
          <p:cNvPr id="52" name="Straight Arrow Connector 51"/>
          <p:cNvCxnSpPr/>
          <p:nvPr/>
        </p:nvCxnSpPr>
        <p:spPr>
          <a:xfrm rot="5400000" flipH="1" flipV="1">
            <a:off x="3347069" y="3500214"/>
            <a:ext cx="1152128" cy="1588"/>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3851920" y="4077072"/>
            <a:ext cx="2160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3851920" y="2924944"/>
            <a:ext cx="2160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rot="16200000">
            <a:off x="3132420" y="3285565"/>
            <a:ext cx="1152128" cy="430887"/>
          </a:xfrm>
          <a:prstGeom prst="rect">
            <a:avLst/>
          </a:prstGeom>
          <a:noFill/>
        </p:spPr>
        <p:txBody>
          <a:bodyPr wrap="square" rtlCol="0">
            <a:spAutoFit/>
          </a:bodyPr>
          <a:lstStyle/>
          <a:p>
            <a:pPr algn="ctr"/>
            <a:r>
              <a:rPr lang="en-US" sz="1100" dirty="0" smtClean="0"/>
              <a:t>32  mm </a:t>
            </a:r>
          </a:p>
          <a:p>
            <a:pPr algn="ctr"/>
            <a:r>
              <a:rPr lang="en-US" sz="1100" dirty="0" smtClean="0"/>
              <a:t>(1- ¼ inches) </a:t>
            </a:r>
            <a:endParaRPr lang="en-US" sz="1100" dirty="0"/>
          </a:p>
        </p:txBody>
      </p:sp>
      <p:sp>
        <p:nvSpPr>
          <p:cNvPr id="68" name="TextBox 67"/>
          <p:cNvSpPr txBox="1"/>
          <p:nvPr/>
        </p:nvSpPr>
        <p:spPr>
          <a:xfrm>
            <a:off x="3923928" y="4293096"/>
            <a:ext cx="1656183" cy="432048"/>
          </a:xfrm>
          <a:prstGeom prst="rect">
            <a:avLst/>
          </a:prstGeom>
          <a:noFill/>
        </p:spPr>
        <p:txBody>
          <a:bodyPr wrap="square" rtlCol="0">
            <a:spAutoFit/>
          </a:bodyPr>
          <a:lstStyle/>
          <a:p>
            <a:pPr algn="ctr"/>
            <a:r>
              <a:rPr lang="en-US" sz="1100" dirty="0" smtClean="0"/>
              <a:t>Perforation Diameter </a:t>
            </a:r>
          </a:p>
          <a:p>
            <a:pPr algn="ctr"/>
            <a:r>
              <a:rPr lang="en-US" sz="1100" dirty="0" smtClean="0"/>
              <a:t>6 mm (1/4 inch) </a:t>
            </a:r>
            <a:endParaRPr lang="en-US" sz="1100" dirty="0"/>
          </a:p>
        </p:txBody>
      </p:sp>
      <p:cxnSp>
        <p:nvCxnSpPr>
          <p:cNvPr id="70" name="Straight Arrow Connector 69"/>
          <p:cNvCxnSpPr>
            <a:stCxn id="68" idx="2"/>
          </p:cNvCxnSpPr>
          <p:nvPr/>
        </p:nvCxnSpPr>
        <p:spPr>
          <a:xfrm rot="5400000">
            <a:off x="4373978" y="4635134"/>
            <a:ext cx="288032" cy="46805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68" idx="2"/>
          </p:cNvCxnSpPr>
          <p:nvPr/>
        </p:nvCxnSpPr>
        <p:spPr>
          <a:xfrm rot="16200000" flipH="1">
            <a:off x="4806027" y="4671137"/>
            <a:ext cx="288030" cy="39604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8" name="Subtitle 2"/>
          <p:cNvSpPr txBox="1">
            <a:spLocks/>
          </p:cNvSpPr>
          <p:nvPr/>
        </p:nvSpPr>
        <p:spPr>
          <a:xfrm>
            <a:off x="6228184" y="260648"/>
            <a:ext cx="2340768" cy="456456"/>
          </a:xfrm>
          <a:prstGeom prst="rect">
            <a:avLst/>
          </a:prstGeom>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en-US" sz="1100" cap="all" dirty="0" smtClean="0">
                <a:solidFill>
                  <a:schemeClr val="tx1">
                    <a:tint val="75000"/>
                  </a:schemeClr>
                </a:solidFill>
              </a:rPr>
              <a:t>This Drawing Not to Scale</a:t>
            </a:r>
            <a:endParaRPr kumimoji="0" lang="en-US" sz="1100" b="0" i="0" u="none" strike="noStrike" kern="1200" cap="all" spc="0" normalizeH="0" noProof="0" dirty="0" smtClean="0">
              <a:ln>
                <a:noFill/>
              </a:ln>
              <a:solidFill>
                <a:schemeClr val="tx1">
                  <a:tint val="75000"/>
                </a:schemeClr>
              </a:solidFill>
              <a:effectLst/>
              <a:uLnTx/>
              <a:uFillTx/>
              <a:latin typeface="+mn-lt"/>
              <a:ea typeface="+mn-ea"/>
              <a:cs typeface="+mn-cs"/>
            </a:endParaRPr>
          </a:p>
        </p:txBody>
      </p:sp>
      <p:sp>
        <p:nvSpPr>
          <p:cNvPr id="80" name="TextBox 79"/>
          <p:cNvSpPr txBox="1"/>
          <p:nvPr/>
        </p:nvSpPr>
        <p:spPr>
          <a:xfrm>
            <a:off x="5868144" y="1844824"/>
            <a:ext cx="2592288" cy="3149580"/>
          </a:xfrm>
          <a:prstGeom prst="rect">
            <a:avLst/>
          </a:prstGeom>
          <a:noFill/>
        </p:spPr>
        <p:txBody>
          <a:bodyPr wrap="square" rtlCol="0">
            <a:spAutoFit/>
          </a:bodyPr>
          <a:lstStyle/>
          <a:p>
            <a:pPr lvl="0"/>
            <a:r>
              <a:rPr lang="en-US" dirty="0" smtClean="0"/>
              <a:t>Locate Hole Grid on Center Line (C</a:t>
            </a:r>
            <a:r>
              <a:rPr lang="en-US" sz="2800" baseline="-25000" dirty="0" smtClean="0"/>
              <a:t>L</a:t>
            </a:r>
            <a:r>
              <a:rPr lang="en-US" dirty="0" smtClean="0"/>
              <a:t> ) of strainer (see next page).  For a strainer with given dimensions there will be 13 holes per row and 13 rows.  For strainers of other dimensions the number of holes per row and number or rows will vary.</a:t>
            </a:r>
            <a:endParaRPr lang="en-US" dirty="0"/>
          </a:p>
        </p:txBody>
      </p:sp>
      <p:sp>
        <p:nvSpPr>
          <p:cNvPr id="81" name="TextBox 80"/>
          <p:cNvSpPr txBox="1"/>
          <p:nvPr/>
        </p:nvSpPr>
        <p:spPr>
          <a:xfrm>
            <a:off x="251520" y="2420888"/>
            <a:ext cx="2016224" cy="2862322"/>
          </a:xfrm>
          <a:prstGeom prst="rect">
            <a:avLst/>
          </a:prstGeom>
          <a:noFill/>
        </p:spPr>
        <p:txBody>
          <a:bodyPr wrap="square" rtlCol="0">
            <a:spAutoFit/>
          </a:bodyPr>
          <a:lstStyle/>
          <a:p>
            <a:r>
              <a:rPr lang="en-US" dirty="0" smtClean="0"/>
              <a:t>Perforation Diameter: 6 mm (1/4  inch).</a:t>
            </a:r>
          </a:p>
          <a:p>
            <a:endParaRPr lang="en-US" dirty="0"/>
          </a:p>
          <a:p>
            <a:r>
              <a:rPr lang="en-US" dirty="0" smtClean="0"/>
              <a:t>Spacing: a 32 mm </a:t>
            </a:r>
          </a:p>
          <a:p>
            <a:r>
              <a:rPr lang="en-US" dirty="0" smtClean="0"/>
              <a:t>(1-1/4 inches) square pattern as show in the detail to left.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Rounded Rectangle 235"/>
          <p:cNvSpPr/>
          <p:nvPr/>
        </p:nvSpPr>
        <p:spPr>
          <a:xfrm>
            <a:off x="2051720" y="3068960"/>
            <a:ext cx="5400600" cy="1080120"/>
          </a:xfrm>
          <a:prstGeom prst="roundRect">
            <a:avLst/>
          </a:prstGeom>
          <a:noFill/>
          <a:ln w="1270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6200000">
            <a:off x="-576571" y="3212976"/>
            <a:ext cx="2448272" cy="504056"/>
          </a:xfrm>
        </p:spPr>
        <p:txBody>
          <a:bodyPr>
            <a:normAutofit/>
          </a:bodyPr>
          <a:lstStyle/>
          <a:p>
            <a:r>
              <a:rPr lang="en-US" sz="2400" dirty="0" smtClean="0"/>
              <a:t>Strainer Plan View</a:t>
            </a:r>
            <a:endParaRPr lang="en-US" sz="2400" dirty="0"/>
          </a:p>
        </p:txBody>
      </p:sp>
      <p:cxnSp>
        <p:nvCxnSpPr>
          <p:cNvPr id="20" name="Straight Connector 19"/>
          <p:cNvCxnSpPr/>
          <p:nvPr/>
        </p:nvCxnSpPr>
        <p:spPr>
          <a:xfrm rot="5400000">
            <a:off x="7020272" y="6453336"/>
            <a:ext cx="2880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2339752" y="6379740"/>
            <a:ext cx="4824536" cy="1588"/>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2195736" y="6453336"/>
            <a:ext cx="2880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rot="5400000" flipH="1" flipV="1">
            <a:off x="-1079834" y="3537012"/>
            <a:ext cx="5399806" cy="794"/>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547664" y="836712"/>
            <a:ext cx="720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rot="5400000">
            <a:off x="598640" y="3069541"/>
            <a:ext cx="1727611" cy="261610"/>
          </a:xfrm>
          <a:prstGeom prst="rect">
            <a:avLst/>
          </a:prstGeom>
          <a:noFill/>
        </p:spPr>
        <p:txBody>
          <a:bodyPr wrap="square" rtlCol="0">
            <a:spAutoFit/>
          </a:bodyPr>
          <a:lstStyle/>
          <a:p>
            <a:pPr algn="ctr"/>
            <a:r>
              <a:rPr lang="en-US" sz="1100" dirty="0" smtClean="0"/>
              <a:t>444.5 mm (17-1/2 inches) </a:t>
            </a:r>
            <a:endParaRPr lang="en-US" sz="1100" dirty="0"/>
          </a:p>
        </p:txBody>
      </p:sp>
      <p:sp>
        <p:nvSpPr>
          <p:cNvPr id="68" name="TextBox 67"/>
          <p:cNvSpPr txBox="1"/>
          <p:nvPr/>
        </p:nvSpPr>
        <p:spPr>
          <a:xfrm>
            <a:off x="7524328" y="908720"/>
            <a:ext cx="1152128" cy="938719"/>
          </a:xfrm>
          <a:prstGeom prst="rect">
            <a:avLst/>
          </a:prstGeom>
          <a:noFill/>
        </p:spPr>
        <p:txBody>
          <a:bodyPr wrap="square" rtlCol="0">
            <a:spAutoFit/>
          </a:bodyPr>
          <a:lstStyle/>
          <a:p>
            <a:pPr algn="ctr"/>
            <a:r>
              <a:rPr lang="en-US" sz="1100" dirty="0" smtClean="0"/>
              <a:t>Provide Handle Each Side</a:t>
            </a:r>
          </a:p>
          <a:p>
            <a:pPr algn="ctr"/>
            <a:r>
              <a:rPr lang="en-US" sz="1100" dirty="0" smtClean="0"/>
              <a:t>(see next page for handle details) </a:t>
            </a:r>
            <a:endParaRPr lang="en-US" sz="1100" dirty="0"/>
          </a:p>
        </p:txBody>
      </p:sp>
      <p:cxnSp>
        <p:nvCxnSpPr>
          <p:cNvPr id="72" name="Straight Arrow Connector 71"/>
          <p:cNvCxnSpPr>
            <a:stCxn id="68" idx="2"/>
          </p:cNvCxnSpPr>
          <p:nvPr/>
        </p:nvCxnSpPr>
        <p:spPr>
          <a:xfrm rot="5400000">
            <a:off x="7165596" y="2134163"/>
            <a:ext cx="1221521" cy="64807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2339752" y="836712"/>
            <a:ext cx="4824536" cy="54006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p:cNvGrpSpPr/>
          <p:nvPr/>
        </p:nvGrpSpPr>
        <p:grpSpPr>
          <a:xfrm>
            <a:off x="2483768" y="2276872"/>
            <a:ext cx="4464496" cy="144016"/>
            <a:chOff x="2483768" y="1916832"/>
            <a:chExt cx="4464496" cy="144016"/>
          </a:xfrm>
        </p:grpSpPr>
        <p:sp>
          <p:nvSpPr>
            <p:cNvPr id="12" name="Donut 11"/>
            <p:cNvSpPr/>
            <p:nvPr/>
          </p:nvSpPr>
          <p:spPr>
            <a:xfrm>
              <a:off x="39239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0" name="Donut 39"/>
            <p:cNvSpPr/>
            <p:nvPr/>
          </p:nvSpPr>
          <p:spPr>
            <a:xfrm>
              <a:off x="28438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3" name="Donut 42"/>
            <p:cNvSpPr/>
            <p:nvPr/>
          </p:nvSpPr>
          <p:spPr>
            <a:xfrm>
              <a:off x="46440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4" name="Donut 43"/>
            <p:cNvSpPr/>
            <p:nvPr/>
          </p:nvSpPr>
          <p:spPr>
            <a:xfrm>
              <a:off x="68042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6" name="Donut 45"/>
            <p:cNvSpPr/>
            <p:nvPr/>
          </p:nvSpPr>
          <p:spPr>
            <a:xfrm>
              <a:off x="24837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Donut 23"/>
            <p:cNvSpPr/>
            <p:nvPr/>
          </p:nvSpPr>
          <p:spPr>
            <a:xfrm>
              <a:off x="32038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Donut 24"/>
            <p:cNvSpPr/>
            <p:nvPr/>
          </p:nvSpPr>
          <p:spPr>
            <a:xfrm>
              <a:off x="35638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27" name="Donut 26"/>
            <p:cNvSpPr/>
            <p:nvPr/>
          </p:nvSpPr>
          <p:spPr>
            <a:xfrm>
              <a:off x="50040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8" name="Donut 27"/>
            <p:cNvSpPr/>
            <p:nvPr/>
          </p:nvSpPr>
          <p:spPr>
            <a:xfrm>
              <a:off x="60841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Donut 28"/>
            <p:cNvSpPr/>
            <p:nvPr/>
          </p:nvSpPr>
          <p:spPr>
            <a:xfrm>
              <a:off x="57241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0" name="Donut 29"/>
            <p:cNvSpPr/>
            <p:nvPr/>
          </p:nvSpPr>
          <p:spPr>
            <a:xfrm>
              <a:off x="64442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1" name="Donut 30"/>
            <p:cNvSpPr/>
            <p:nvPr/>
          </p:nvSpPr>
          <p:spPr>
            <a:xfrm>
              <a:off x="42839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3" name="Donut 32"/>
            <p:cNvSpPr/>
            <p:nvPr/>
          </p:nvSpPr>
          <p:spPr>
            <a:xfrm>
              <a:off x="53640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55" name="Group 54"/>
          <p:cNvGrpSpPr/>
          <p:nvPr/>
        </p:nvGrpSpPr>
        <p:grpSpPr>
          <a:xfrm>
            <a:off x="2483768" y="5949280"/>
            <a:ext cx="4464496" cy="144016"/>
            <a:chOff x="2483768" y="1916832"/>
            <a:chExt cx="4464496" cy="144016"/>
          </a:xfrm>
        </p:grpSpPr>
        <p:sp>
          <p:nvSpPr>
            <p:cNvPr id="56" name="Donut 55"/>
            <p:cNvSpPr/>
            <p:nvPr/>
          </p:nvSpPr>
          <p:spPr>
            <a:xfrm>
              <a:off x="39239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7" name="Donut 56"/>
            <p:cNvSpPr/>
            <p:nvPr/>
          </p:nvSpPr>
          <p:spPr>
            <a:xfrm>
              <a:off x="28438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8" name="Donut 57"/>
            <p:cNvSpPr/>
            <p:nvPr/>
          </p:nvSpPr>
          <p:spPr>
            <a:xfrm>
              <a:off x="46440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9" name="Donut 58"/>
            <p:cNvSpPr/>
            <p:nvPr/>
          </p:nvSpPr>
          <p:spPr>
            <a:xfrm>
              <a:off x="68042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0" name="Donut 59"/>
            <p:cNvSpPr/>
            <p:nvPr/>
          </p:nvSpPr>
          <p:spPr>
            <a:xfrm>
              <a:off x="24837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1" name="Donut 60"/>
            <p:cNvSpPr/>
            <p:nvPr/>
          </p:nvSpPr>
          <p:spPr>
            <a:xfrm>
              <a:off x="32038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2" name="Donut 61"/>
            <p:cNvSpPr/>
            <p:nvPr/>
          </p:nvSpPr>
          <p:spPr>
            <a:xfrm>
              <a:off x="35638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63" name="Donut 62"/>
            <p:cNvSpPr/>
            <p:nvPr/>
          </p:nvSpPr>
          <p:spPr>
            <a:xfrm>
              <a:off x="50040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5" name="Donut 64"/>
            <p:cNvSpPr/>
            <p:nvPr/>
          </p:nvSpPr>
          <p:spPr>
            <a:xfrm>
              <a:off x="60841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9" name="Donut 68"/>
            <p:cNvSpPr/>
            <p:nvPr/>
          </p:nvSpPr>
          <p:spPr>
            <a:xfrm>
              <a:off x="57241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1" name="Donut 70"/>
            <p:cNvSpPr/>
            <p:nvPr/>
          </p:nvSpPr>
          <p:spPr>
            <a:xfrm>
              <a:off x="64442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3" name="Donut 72"/>
            <p:cNvSpPr/>
            <p:nvPr/>
          </p:nvSpPr>
          <p:spPr>
            <a:xfrm>
              <a:off x="42839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4" name="Donut 73"/>
            <p:cNvSpPr/>
            <p:nvPr/>
          </p:nvSpPr>
          <p:spPr>
            <a:xfrm>
              <a:off x="53640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75" name="Group 74"/>
          <p:cNvGrpSpPr/>
          <p:nvPr/>
        </p:nvGrpSpPr>
        <p:grpSpPr>
          <a:xfrm>
            <a:off x="2483768" y="5589240"/>
            <a:ext cx="4464496" cy="144016"/>
            <a:chOff x="2483768" y="1916832"/>
            <a:chExt cx="4464496" cy="144016"/>
          </a:xfrm>
        </p:grpSpPr>
        <p:sp>
          <p:nvSpPr>
            <p:cNvPr id="76" name="Donut 75"/>
            <p:cNvSpPr/>
            <p:nvPr/>
          </p:nvSpPr>
          <p:spPr>
            <a:xfrm>
              <a:off x="39239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7" name="Donut 76"/>
            <p:cNvSpPr/>
            <p:nvPr/>
          </p:nvSpPr>
          <p:spPr>
            <a:xfrm>
              <a:off x="28438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8" name="Donut 77"/>
            <p:cNvSpPr/>
            <p:nvPr/>
          </p:nvSpPr>
          <p:spPr>
            <a:xfrm>
              <a:off x="46440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9" name="Donut 78"/>
            <p:cNvSpPr/>
            <p:nvPr/>
          </p:nvSpPr>
          <p:spPr>
            <a:xfrm>
              <a:off x="68042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0" name="Donut 79"/>
            <p:cNvSpPr/>
            <p:nvPr/>
          </p:nvSpPr>
          <p:spPr>
            <a:xfrm>
              <a:off x="24837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1" name="Donut 80"/>
            <p:cNvSpPr/>
            <p:nvPr/>
          </p:nvSpPr>
          <p:spPr>
            <a:xfrm>
              <a:off x="32038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2" name="Donut 81"/>
            <p:cNvSpPr/>
            <p:nvPr/>
          </p:nvSpPr>
          <p:spPr>
            <a:xfrm>
              <a:off x="35638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83" name="Donut 82"/>
            <p:cNvSpPr/>
            <p:nvPr/>
          </p:nvSpPr>
          <p:spPr>
            <a:xfrm>
              <a:off x="50040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4" name="Donut 83"/>
            <p:cNvSpPr/>
            <p:nvPr/>
          </p:nvSpPr>
          <p:spPr>
            <a:xfrm>
              <a:off x="60841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5" name="Donut 84"/>
            <p:cNvSpPr/>
            <p:nvPr/>
          </p:nvSpPr>
          <p:spPr>
            <a:xfrm>
              <a:off x="57241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6" name="Donut 85"/>
            <p:cNvSpPr/>
            <p:nvPr/>
          </p:nvSpPr>
          <p:spPr>
            <a:xfrm>
              <a:off x="64442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7" name="Donut 86"/>
            <p:cNvSpPr/>
            <p:nvPr/>
          </p:nvSpPr>
          <p:spPr>
            <a:xfrm>
              <a:off x="42839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8" name="Donut 87"/>
            <p:cNvSpPr/>
            <p:nvPr/>
          </p:nvSpPr>
          <p:spPr>
            <a:xfrm>
              <a:off x="53640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89" name="Group 88"/>
          <p:cNvGrpSpPr/>
          <p:nvPr/>
        </p:nvGrpSpPr>
        <p:grpSpPr>
          <a:xfrm>
            <a:off x="2483768" y="5229200"/>
            <a:ext cx="4464496" cy="144016"/>
            <a:chOff x="2483768" y="1916832"/>
            <a:chExt cx="4464496" cy="144016"/>
          </a:xfrm>
        </p:grpSpPr>
        <p:sp>
          <p:nvSpPr>
            <p:cNvPr id="90" name="Donut 89"/>
            <p:cNvSpPr/>
            <p:nvPr/>
          </p:nvSpPr>
          <p:spPr>
            <a:xfrm>
              <a:off x="39239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1" name="Donut 90"/>
            <p:cNvSpPr/>
            <p:nvPr/>
          </p:nvSpPr>
          <p:spPr>
            <a:xfrm>
              <a:off x="28438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2" name="Donut 91"/>
            <p:cNvSpPr/>
            <p:nvPr/>
          </p:nvSpPr>
          <p:spPr>
            <a:xfrm>
              <a:off x="46440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3" name="Donut 92"/>
            <p:cNvSpPr/>
            <p:nvPr/>
          </p:nvSpPr>
          <p:spPr>
            <a:xfrm>
              <a:off x="68042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4" name="Donut 93"/>
            <p:cNvSpPr/>
            <p:nvPr/>
          </p:nvSpPr>
          <p:spPr>
            <a:xfrm>
              <a:off x="24837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5" name="Donut 94"/>
            <p:cNvSpPr/>
            <p:nvPr/>
          </p:nvSpPr>
          <p:spPr>
            <a:xfrm>
              <a:off x="32038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6" name="Donut 95"/>
            <p:cNvSpPr/>
            <p:nvPr/>
          </p:nvSpPr>
          <p:spPr>
            <a:xfrm>
              <a:off x="35638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97" name="Donut 96"/>
            <p:cNvSpPr/>
            <p:nvPr/>
          </p:nvSpPr>
          <p:spPr>
            <a:xfrm>
              <a:off x="50040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8" name="Donut 97"/>
            <p:cNvSpPr/>
            <p:nvPr/>
          </p:nvSpPr>
          <p:spPr>
            <a:xfrm>
              <a:off x="60841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9" name="Donut 98"/>
            <p:cNvSpPr/>
            <p:nvPr/>
          </p:nvSpPr>
          <p:spPr>
            <a:xfrm>
              <a:off x="57241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0" name="Donut 99"/>
            <p:cNvSpPr/>
            <p:nvPr/>
          </p:nvSpPr>
          <p:spPr>
            <a:xfrm>
              <a:off x="64442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1" name="Donut 100"/>
            <p:cNvSpPr/>
            <p:nvPr/>
          </p:nvSpPr>
          <p:spPr>
            <a:xfrm>
              <a:off x="42839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2" name="Donut 101"/>
            <p:cNvSpPr/>
            <p:nvPr/>
          </p:nvSpPr>
          <p:spPr>
            <a:xfrm>
              <a:off x="53640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03" name="Group 102"/>
          <p:cNvGrpSpPr/>
          <p:nvPr/>
        </p:nvGrpSpPr>
        <p:grpSpPr>
          <a:xfrm>
            <a:off x="2483768" y="4437112"/>
            <a:ext cx="4464496" cy="144016"/>
            <a:chOff x="2483768" y="1916832"/>
            <a:chExt cx="4464496" cy="144016"/>
          </a:xfrm>
        </p:grpSpPr>
        <p:sp>
          <p:nvSpPr>
            <p:cNvPr id="104" name="Donut 103"/>
            <p:cNvSpPr/>
            <p:nvPr/>
          </p:nvSpPr>
          <p:spPr>
            <a:xfrm>
              <a:off x="39239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5" name="Donut 104"/>
            <p:cNvSpPr/>
            <p:nvPr/>
          </p:nvSpPr>
          <p:spPr>
            <a:xfrm>
              <a:off x="28438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6" name="Donut 105"/>
            <p:cNvSpPr/>
            <p:nvPr/>
          </p:nvSpPr>
          <p:spPr>
            <a:xfrm>
              <a:off x="46440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7" name="Donut 106"/>
            <p:cNvSpPr/>
            <p:nvPr/>
          </p:nvSpPr>
          <p:spPr>
            <a:xfrm>
              <a:off x="68042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8" name="Donut 107"/>
            <p:cNvSpPr/>
            <p:nvPr/>
          </p:nvSpPr>
          <p:spPr>
            <a:xfrm>
              <a:off x="24837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9" name="Donut 108"/>
            <p:cNvSpPr/>
            <p:nvPr/>
          </p:nvSpPr>
          <p:spPr>
            <a:xfrm>
              <a:off x="32038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0" name="Donut 109"/>
            <p:cNvSpPr/>
            <p:nvPr/>
          </p:nvSpPr>
          <p:spPr>
            <a:xfrm>
              <a:off x="35638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111" name="Donut 110"/>
            <p:cNvSpPr/>
            <p:nvPr/>
          </p:nvSpPr>
          <p:spPr>
            <a:xfrm>
              <a:off x="50040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2" name="Donut 111"/>
            <p:cNvSpPr/>
            <p:nvPr/>
          </p:nvSpPr>
          <p:spPr>
            <a:xfrm>
              <a:off x="60841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3" name="Donut 112"/>
            <p:cNvSpPr/>
            <p:nvPr/>
          </p:nvSpPr>
          <p:spPr>
            <a:xfrm>
              <a:off x="57241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4" name="Donut 113"/>
            <p:cNvSpPr/>
            <p:nvPr/>
          </p:nvSpPr>
          <p:spPr>
            <a:xfrm>
              <a:off x="64442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5" name="Donut 114"/>
            <p:cNvSpPr/>
            <p:nvPr/>
          </p:nvSpPr>
          <p:spPr>
            <a:xfrm>
              <a:off x="42839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6" name="Donut 115"/>
            <p:cNvSpPr/>
            <p:nvPr/>
          </p:nvSpPr>
          <p:spPr>
            <a:xfrm>
              <a:off x="53640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17" name="Group 116"/>
          <p:cNvGrpSpPr/>
          <p:nvPr/>
        </p:nvGrpSpPr>
        <p:grpSpPr>
          <a:xfrm>
            <a:off x="2483768" y="4005064"/>
            <a:ext cx="4464496" cy="144016"/>
            <a:chOff x="2483768" y="1916832"/>
            <a:chExt cx="4464496" cy="144016"/>
          </a:xfrm>
        </p:grpSpPr>
        <p:sp>
          <p:nvSpPr>
            <p:cNvPr id="118" name="Donut 117"/>
            <p:cNvSpPr/>
            <p:nvPr/>
          </p:nvSpPr>
          <p:spPr>
            <a:xfrm>
              <a:off x="39239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9" name="Donut 118"/>
            <p:cNvSpPr/>
            <p:nvPr/>
          </p:nvSpPr>
          <p:spPr>
            <a:xfrm>
              <a:off x="28438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0" name="Donut 119"/>
            <p:cNvSpPr/>
            <p:nvPr/>
          </p:nvSpPr>
          <p:spPr>
            <a:xfrm>
              <a:off x="46440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1" name="Donut 120"/>
            <p:cNvSpPr/>
            <p:nvPr/>
          </p:nvSpPr>
          <p:spPr>
            <a:xfrm>
              <a:off x="68042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2" name="Donut 121"/>
            <p:cNvSpPr/>
            <p:nvPr/>
          </p:nvSpPr>
          <p:spPr>
            <a:xfrm>
              <a:off x="24837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3" name="Donut 122"/>
            <p:cNvSpPr/>
            <p:nvPr/>
          </p:nvSpPr>
          <p:spPr>
            <a:xfrm>
              <a:off x="32038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4" name="Donut 123"/>
            <p:cNvSpPr/>
            <p:nvPr/>
          </p:nvSpPr>
          <p:spPr>
            <a:xfrm>
              <a:off x="35638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125" name="Donut 124"/>
            <p:cNvSpPr/>
            <p:nvPr/>
          </p:nvSpPr>
          <p:spPr>
            <a:xfrm>
              <a:off x="50040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6" name="Donut 125"/>
            <p:cNvSpPr/>
            <p:nvPr/>
          </p:nvSpPr>
          <p:spPr>
            <a:xfrm>
              <a:off x="60841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7" name="Donut 126"/>
            <p:cNvSpPr/>
            <p:nvPr/>
          </p:nvSpPr>
          <p:spPr>
            <a:xfrm>
              <a:off x="57241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8" name="Donut 127"/>
            <p:cNvSpPr/>
            <p:nvPr/>
          </p:nvSpPr>
          <p:spPr>
            <a:xfrm>
              <a:off x="64442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9" name="Donut 128"/>
            <p:cNvSpPr/>
            <p:nvPr/>
          </p:nvSpPr>
          <p:spPr>
            <a:xfrm>
              <a:off x="42839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0" name="Donut 129"/>
            <p:cNvSpPr/>
            <p:nvPr/>
          </p:nvSpPr>
          <p:spPr>
            <a:xfrm>
              <a:off x="53640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32" name="Group 131"/>
          <p:cNvGrpSpPr/>
          <p:nvPr/>
        </p:nvGrpSpPr>
        <p:grpSpPr>
          <a:xfrm>
            <a:off x="2483768" y="1412776"/>
            <a:ext cx="4464496" cy="144016"/>
            <a:chOff x="2483768" y="1916832"/>
            <a:chExt cx="4464496" cy="144016"/>
          </a:xfrm>
        </p:grpSpPr>
        <p:sp>
          <p:nvSpPr>
            <p:cNvPr id="133" name="Donut 132"/>
            <p:cNvSpPr/>
            <p:nvPr/>
          </p:nvSpPr>
          <p:spPr>
            <a:xfrm>
              <a:off x="39239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4" name="Donut 133"/>
            <p:cNvSpPr/>
            <p:nvPr/>
          </p:nvSpPr>
          <p:spPr>
            <a:xfrm>
              <a:off x="28438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5" name="Donut 134"/>
            <p:cNvSpPr/>
            <p:nvPr/>
          </p:nvSpPr>
          <p:spPr>
            <a:xfrm>
              <a:off x="46440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6" name="Donut 135"/>
            <p:cNvSpPr/>
            <p:nvPr/>
          </p:nvSpPr>
          <p:spPr>
            <a:xfrm>
              <a:off x="68042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7" name="Donut 136"/>
            <p:cNvSpPr/>
            <p:nvPr/>
          </p:nvSpPr>
          <p:spPr>
            <a:xfrm>
              <a:off x="24837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8" name="Donut 137"/>
            <p:cNvSpPr/>
            <p:nvPr/>
          </p:nvSpPr>
          <p:spPr>
            <a:xfrm>
              <a:off x="32038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9" name="Donut 138"/>
            <p:cNvSpPr/>
            <p:nvPr/>
          </p:nvSpPr>
          <p:spPr>
            <a:xfrm>
              <a:off x="35638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140" name="Donut 139"/>
            <p:cNvSpPr/>
            <p:nvPr/>
          </p:nvSpPr>
          <p:spPr>
            <a:xfrm>
              <a:off x="50040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1" name="Donut 140"/>
            <p:cNvSpPr/>
            <p:nvPr/>
          </p:nvSpPr>
          <p:spPr>
            <a:xfrm>
              <a:off x="60841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2" name="Donut 141"/>
            <p:cNvSpPr/>
            <p:nvPr/>
          </p:nvSpPr>
          <p:spPr>
            <a:xfrm>
              <a:off x="57241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3" name="Donut 142"/>
            <p:cNvSpPr/>
            <p:nvPr/>
          </p:nvSpPr>
          <p:spPr>
            <a:xfrm>
              <a:off x="64442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4" name="Donut 143"/>
            <p:cNvSpPr/>
            <p:nvPr/>
          </p:nvSpPr>
          <p:spPr>
            <a:xfrm>
              <a:off x="42839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5" name="Donut 144"/>
            <p:cNvSpPr/>
            <p:nvPr/>
          </p:nvSpPr>
          <p:spPr>
            <a:xfrm>
              <a:off x="53640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46" name="Group 145"/>
          <p:cNvGrpSpPr/>
          <p:nvPr/>
        </p:nvGrpSpPr>
        <p:grpSpPr>
          <a:xfrm>
            <a:off x="2483768" y="3573016"/>
            <a:ext cx="4464496" cy="144016"/>
            <a:chOff x="2483768" y="1916832"/>
            <a:chExt cx="4464496" cy="144016"/>
          </a:xfrm>
        </p:grpSpPr>
        <p:sp>
          <p:nvSpPr>
            <p:cNvPr id="147" name="Donut 146"/>
            <p:cNvSpPr/>
            <p:nvPr/>
          </p:nvSpPr>
          <p:spPr>
            <a:xfrm>
              <a:off x="39239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8" name="Donut 147"/>
            <p:cNvSpPr/>
            <p:nvPr/>
          </p:nvSpPr>
          <p:spPr>
            <a:xfrm>
              <a:off x="28438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9" name="Donut 148"/>
            <p:cNvSpPr/>
            <p:nvPr/>
          </p:nvSpPr>
          <p:spPr>
            <a:xfrm>
              <a:off x="46440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0" name="Donut 149"/>
            <p:cNvSpPr/>
            <p:nvPr/>
          </p:nvSpPr>
          <p:spPr>
            <a:xfrm>
              <a:off x="68042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1" name="Donut 150"/>
            <p:cNvSpPr/>
            <p:nvPr/>
          </p:nvSpPr>
          <p:spPr>
            <a:xfrm>
              <a:off x="24837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2" name="Donut 151"/>
            <p:cNvSpPr/>
            <p:nvPr/>
          </p:nvSpPr>
          <p:spPr>
            <a:xfrm>
              <a:off x="32038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3" name="Donut 152"/>
            <p:cNvSpPr/>
            <p:nvPr/>
          </p:nvSpPr>
          <p:spPr>
            <a:xfrm>
              <a:off x="35638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154" name="Donut 153"/>
            <p:cNvSpPr/>
            <p:nvPr/>
          </p:nvSpPr>
          <p:spPr>
            <a:xfrm>
              <a:off x="50040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5" name="Donut 154"/>
            <p:cNvSpPr/>
            <p:nvPr/>
          </p:nvSpPr>
          <p:spPr>
            <a:xfrm>
              <a:off x="60841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6" name="Donut 155"/>
            <p:cNvSpPr/>
            <p:nvPr/>
          </p:nvSpPr>
          <p:spPr>
            <a:xfrm>
              <a:off x="57241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7" name="Donut 156"/>
            <p:cNvSpPr/>
            <p:nvPr/>
          </p:nvSpPr>
          <p:spPr>
            <a:xfrm>
              <a:off x="64442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8" name="Donut 157"/>
            <p:cNvSpPr/>
            <p:nvPr/>
          </p:nvSpPr>
          <p:spPr>
            <a:xfrm>
              <a:off x="42839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9" name="Donut 158"/>
            <p:cNvSpPr/>
            <p:nvPr/>
          </p:nvSpPr>
          <p:spPr>
            <a:xfrm>
              <a:off x="53640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60" name="Group 159"/>
          <p:cNvGrpSpPr/>
          <p:nvPr/>
        </p:nvGrpSpPr>
        <p:grpSpPr>
          <a:xfrm>
            <a:off x="2483768" y="1844824"/>
            <a:ext cx="4464496" cy="144016"/>
            <a:chOff x="2483768" y="1916832"/>
            <a:chExt cx="4464496" cy="144016"/>
          </a:xfrm>
        </p:grpSpPr>
        <p:sp>
          <p:nvSpPr>
            <p:cNvPr id="161" name="Donut 160"/>
            <p:cNvSpPr/>
            <p:nvPr/>
          </p:nvSpPr>
          <p:spPr>
            <a:xfrm>
              <a:off x="39239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2" name="Donut 161"/>
            <p:cNvSpPr/>
            <p:nvPr/>
          </p:nvSpPr>
          <p:spPr>
            <a:xfrm>
              <a:off x="28438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3" name="Donut 162"/>
            <p:cNvSpPr/>
            <p:nvPr/>
          </p:nvSpPr>
          <p:spPr>
            <a:xfrm>
              <a:off x="46440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4" name="Donut 163"/>
            <p:cNvSpPr/>
            <p:nvPr/>
          </p:nvSpPr>
          <p:spPr>
            <a:xfrm>
              <a:off x="68042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5" name="Donut 164"/>
            <p:cNvSpPr/>
            <p:nvPr/>
          </p:nvSpPr>
          <p:spPr>
            <a:xfrm>
              <a:off x="24837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6" name="Donut 165"/>
            <p:cNvSpPr/>
            <p:nvPr/>
          </p:nvSpPr>
          <p:spPr>
            <a:xfrm>
              <a:off x="32038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7" name="Donut 166"/>
            <p:cNvSpPr/>
            <p:nvPr/>
          </p:nvSpPr>
          <p:spPr>
            <a:xfrm>
              <a:off x="35638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168" name="Donut 167"/>
            <p:cNvSpPr/>
            <p:nvPr/>
          </p:nvSpPr>
          <p:spPr>
            <a:xfrm>
              <a:off x="50040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9" name="Donut 168"/>
            <p:cNvSpPr/>
            <p:nvPr/>
          </p:nvSpPr>
          <p:spPr>
            <a:xfrm>
              <a:off x="60841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0" name="Donut 169"/>
            <p:cNvSpPr/>
            <p:nvPr/>
          </p:nvSpPr>
          <p:spPr>
            <a:xfrm>
              <a:off x="57241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1" name="Donut 170"/>
            <p:cNvSpPr/>
            <p:nvPr/>
          </p:nvSpPr>
          <p:spPr>
            <a:xfrm>
              <a:off x="64442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2" name="Donut 171"/>
            <p:cNvSpPr/>
            <p:nvPr/>
          </p:nvSpPr>
          <p:spPr>
            <a:xfrm>
              <a:off x="42839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3" name="Donut 172"/>
            <p:cNvSpPr/>
            <p:nvPr/>
          </p:nvSpPr>
          <p:spPr>
            <a:xfrm>
              <a:off x="53640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74" name="Group 173"/>
          <p:cNvGrpSpPr/>
          <p:nvPr/>
        </p:nvGrpSpPr>
        <p:grpSpPr>
          <a:xfrm>
            <a:off x="2483768" y="3140968"/>
            <a:ext cx="4464496" cy="144016"/>
            <a:chOff x="2483768" y="1916832"/>
            <a:chExt cx="4464496" cy="144016"/>
          </a:xfrm>
        </p:grpSpPr>
        <p:sp>
          <p:nvSpPr>
            <p:cNvPr id="175" name="Donut 174"/>
            <p:cNvSpPr/>
            <p:nvPr/>
          </p:nvSpPr>
          <p:spPr>
            <a:xfrm>
              <a:off x="39239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6" name="Donut 175"/>
            <p:cNvSpPr/>
            <p:nvPr/>
          </p:nvSpPr>
          <p:spPr>
            <a:xfrm>
              <a:off x="28438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7" name="Donut 176"/>
            <p:cNvSpPr/>
            <p:nvPr/>
          </p:nvSpPr>
          <p:spPr>
            <a:xfrm>
              <a:off x="46440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8" name="Donut 177"/>
            <p:cNvSpPr/>
            <p:nvPr/>
          </p:nvSpPr>
          <p:spPr>
            <a:xfrm>
              <a:off x="68042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9" name="Donut 178"/>
            <p:cNvSpPr/>
            <p:nvPr/>
          </p:nvSpPr>
          <p:spPr>
            <a:xfrm>
              <a:off x="24837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0" name="Donut 179"/>
            <p:cNvSpPr/>
            <p:nvPr/>
          </p:nvSpPr>
          <p:spPr>
            <a:xfrm>
              <a:off x="32038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1" name="Donut 180"/>
            <p:cNvSpPr/>
            <p:nvPr/>
          </p:nvSpPr>
          <p:spPr>
            <a:xfrm>
              <a:off x="35638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182" name="Donut 181"/>
            <p:cNvSpPr/>
            <p:nvPr/>
          </p:nvSpPr>
          <p:spPr>
            <a:xfrm>
              <a:off x="50040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3" name="Donut 182"/>
            <p:cNvSpPr/>
            <p:nvPr/>
          </p:nvSpPr>
          <p:spPr>
            <a:xfrm>
              <a:off x="60841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4" name="Donut 183"/>
            <p:cNvSpPr/>
            <p:nvPr/>
          </p:nvSpPr>
          <p:spPr>
            <a:xfrm>
              <a:off x="57241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5" name="Donut 184"/>
            <p:cNvSpPr/>
            <p:nvPr/>
          </p:nvSpPr>
          <p:spPr>
            <a:xfrm>
              <a:off x="64442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6" name="Donut 185"/>
            <p:cNvSpPr/>
            <p:nvPr/>
          </p:nvSpPr>
          <p:spPr>
            <a:xfrm>
              <a:off x="42839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7" name="Donut 186"/>
            <p:cNvSpPr/>
            <p:nvPr/>
          </p:nvSpPr>
          <p:spPr>
            <a:xfrm>
              <a:off x="53640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88" name="Group 187"/>
          <p:cNvGrpSpPr/>
          <p:nvPr/>
        </p:nvGrpSpPr>
        <p:grpSpPr>
          <a:xfrm>
            <a:off x="2483768" y="2708920"/>
            <a:ext cx="4464496" cy="144016"/>
            <a:chOff x="2483768" y="1916832"/>
            <a:chExt cx="4464496" cy="144016"/>
          </a:xfrm>
        </p:grpSpPr>
        <p:sp>
          <p:nvSpPr>
            <p:cNvPr id="189" name="Donut 188"/>
            <p:cNvSpPr/>
            <p:nvPr/>
          </p:nvSpPr>
          <p:spPr>
            <a:xfrm>
              <a:off x="39239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0" name="Donut 189"/>
            <p:cNvSpPr/>
            <p:nvPr/>
          </p:nvSpPr>
          <p:spPr>
            <a:xfrm>
              <a:off x="28438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1" name="Donut 190"/>
            <p:cNvSpPr/>
            <p:nvPr/>
          </p:nvSpPr>
          <p:spPr>
            <a:xfrm>
              <a:off x="46440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2" name="Donut 191"/>
            <p:cNvSpPr/>
            <p:nvPr/>
          </p:nvSpPr>
          <p:spPr>
            <a:xfrm>
              <a:off x="68042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3" name="Donut 192"/>
            <p:cNvSpPr/>
            <p:nvPr/>
          </p:nvSpPr>
          <p:spPr>
            <a:xfrm>
              <a:off x="24837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4" name="Donut 193"/>
            <p:cNvSpPr/>
            <p:nvPr/>
          </p:nvSpPr>
          <p:spPr>
            <a:xfrm>
              <a:off x="32038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5" name="Donut 194"/>
            <p:cNvSpPr/>
            <p:nvPr/>
          </p:nvSpPr>
          <p:spPr>
            <a:xfrm>
              <a:off x="35638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196" name="Donut 195"/>
            <p:cNvSpPr/>
            <p:nvPr/>
          </p:nvSpPr>
          <p:spPr>
            <a:xfrm>
              <a:off x="50040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7" name="Donut 196"/>
            <p:cNvSpPr/>
            <p:nvPr/>
          </p:nvSpPr>
          <p:spPr>
            <a:xfrm>
              <a:off x="60841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8" name="Donut 197"/>
            <p:cNvSpPr/>
            <p:nvPr/>
          </p:nvSpPr>
          <p:spPr>
            <a:xfrm>
              <a:off x="57241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9" name="Donut 198"/>
            <p:cNvSpPr/>
            <p:nvPr/>
          </p:nvSpPr>
          <p:spPr>
            <a:xfrm>
              <a:off x="64442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0" name="Donut 199"/>
            <p:cNvSpPr/>
            <p:nvPr/>
          </p:nvSpPr>
          <p:spPr>
            <a:xfrm>
              <a:off x="42839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1" name="Donut 200"/>
            <p:cNvSpPr/>
            <p:nvPr/>
          </p:nvSpPr>
          <p:spPr>
            <a:xfrm>
              <a:off x="53640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02" name="Group 201"/>
          <p:cNvGrpSpPr/>
          <p:nvPr/>
        </p:nvGrpSpPr>
        <p:grpSpPr>
          <a:xfrm>
            <a:off x="2483768" y="4869160"/>
            <a:ext cx="4464496" cy="144016"/>
            <a:chOff x="2483768" y="1916832"/>
            <a:chExt cx="4464496" cy="144016"/>
          </a:xfrm>
        </p:grpSpPr>
        <p:sp>
          <p:nvSpPr>
            <p:cNvPr id="203" name="Donut 202"/>
            <p:cNvSpPr/>
            <p:nvPr/>
          </p:nvSpPr>
          <p:spPr>
            <a:xfrm>
              <a:off x="39239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4" name="Donut 203"/>
            <p:cNvSpPr/>
            <p:nvPr/>
          </p:nvSpPr>
          <p:spPr>
            <a:xfrm>
              <a:off x="28438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5" name="Donut 204"/>
            <p:cNvSpPr/>
            <p:nvPr/>
          </p:nvSpPr>
          <p:spPr>
            <a:xfrm>
              <a:off x="46440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6" name="Donut 205"/>
            <p:cNvSpPr/>
            <p:nvPr/>
          </p:nvSpPr>
          <p:spPr>
            <a:xfrm>
              <a:off x="68042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7" name="Donut 206"/>
            <p:cNvSpPr/>
            <p:nvPr/>
          </p:nvSpPr>
          <p:spPr>
            <a:xfrm>
              <a:off x="24837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8" name="Donut 207"/>
            <p:cNvSpPr/>
            <p:nvPr/>
          </p:nvSpPr>
          <p:spPr>
            <a:xfrm>
              <a:off x="32038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9" name="Donut 208"/>
            <p:cNvSpPr/>
            <p:nvPr/>
          </p:nvSpPr>
          <p:spPr>
            <a:xfrm>
              <a:off x="35638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210" name="Donut 209"/>
            <p:cNvSpPr/>
            <p:nvPr/>
          </p:nvSpPr>
          <p:spPr>
            <a:xfrm>
              <a:off x="50040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1" name="Donut 210"/>
            <p:cNvSpPr/>
            <p:nvPr/>
          </p:nvSpPr>
          <p:spPr>
            <a:xfrm>
              <a:off x="60841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2" name="Donut 211"/>
            <p:cNvSpPr/>
            <p:nvPr/>
          </p:nvSpPr>
          <p:spPr>
            <a:xfrm>
              <a:off x="57241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3" name="Donut 212"/>
            <p:cNvSpPr/>
            <p:nvPr/>
          </p:nvSpPr>
          <p:spPr>
            <a:xfrm>
              <a:off x="64442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4" name="Donut 213"/>
            <p:cNvSpPr/>
            <p:nvPr/>
          </p:nvSpPr>
          <p:spPr>
            <a:xfrm>
              <a:off x="42839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5" name="Donut 214"/>
            <p:cNvSpPr/>
            <p:nvPr/>
          </p:nvSpPr>
          <p:spPr>
            <a:xfrm>
              <a:off x="53640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16" name="Group 215"/>
          <p:cNvGrpSpPr/>
          <p:nvPr/>
        </p:nvGrpSpPr>
        <p:grpSpPr>
          <a:xfrm>
            <a:off x="2483768" y="1052736"/>
            <a:ext cx="4464496" cy="144016"/>
            <a:chOff x="2483768" y="1916832"/>
            <a:chExt cx="4464496" cy="144016"/>
          </a:xfrm>
        </p:grpSpPr>
        <p:sp>
          <p:nvSpPr>
            <p:cNvPr id="217" name="Donut 216"/>
            <p:cNvSpPr/>
            <p:nvPr/>
          </p:nvSpPr>
          <p:spPr>
            <a:xfrm>
              <a:off x="39239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8" name="Donut 217"/>
            <p:cNvSpPr/>
            <p:nvPr/>
          </p:nvSpPr>
          <p:spPr>
            <a:xfrm>
              <a:off x="28438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9" name="Donut 218"/>
            <p:cNvSpPr/>
            <p:nvPr/>
          </p:nvSpPr>
          <p:spPr>
            <a:xfrm>
              <a:off x="46440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0" name="Donut 219"/>
            <p:cNvSpPr/>
            <p:nvPr/>
          </p:nvSpPr>
          <p:spPr>
            <a:xfrm>
              <a:off x="68042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1" name="Donut 220"/>
            <p:cNvSpPr/>
            <p:nvPr/>
          </p:nvSpPr>
          <p:spPr>
            <a:xfrm>
              <a:off x="24837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2" name="Donut 221"/>
            <p:cNvSpPr/>
            <p:nvPr/>
          </p:nvSpPr>
          <p:spPr>
            <a:xfrm>
              <a:off x="32038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3" name="Donut 222"/>
            <p:cNvSpPr/>
            <p:nvPr/>
          </p:nvSpPr>
          <p:spPr>
            <a:xfrm>
              <a:off x="35638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224" name="Donut 223"/>
            <p:cNvSpPr/>
            <p:nvPr/>
          </p:nvSpPr>
          <p:spPr>
            <a:xfrm>
              <a:off x="500404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5" name="Donut 224"/>
            <p:cNvSpPr/>
            <p:nvPr/>
          </p:nvSpPr>
          <p:spPr>
            <a:xfrm>
              <a:off x="60841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6" name="Donut 225"/>
            <p:cNvSpPr/>
            <p:nvPr/>
          </p:nvSpPr>
          <p:spPr>
            <a:xfrm>
              <a:off x="572412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7" name="Donut 226"/>
            <p:cNvSpPr/>
            <p:nvPr/>
          </p:nvSpPr>
          <p:spPr>
            <a:xfrm>
              <a:off x="644420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8" name="Donut 227"/>
            <p:cNvSpPr/>
            <p:nvPr/>
          </p:nvSpPr>
          <p:spPr>
            <a:xfrm>
              <a:off x="428396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9" name="Donut 228"/>
            <p:cNvSpPr/>
            <p:nvPr/>
          </p:nvSpPr>
          <p:spPr>
            <a:xfrm>
              <a:off x="5364088" y="1916832"/>
              <a:ext cx="144016" cy="144016"/>
            </a:xfrm>
            <a:prstGeom prst="don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30" name="TextBox 229"/>
          <p:cNvSpPr txBox="1"/>
          <p:nvPr/>
        </p:nvSpPr>
        <p:spPr>
          <a:xfrm>
            <a:off x="3923928" y="6407750"/>
            <a:ext cx="1691680" cy="261610"/>
          </a:xfrm>
          <a:prstGeom prst="rect">
            <a:avLst/>
          </a:prstGeom>
          <a:noFill/>
        </p:spPr>
        <p:txBody>
          <a:bodyPr wrap="square" rtlCol="0">
            <a:spAutoFit/>
          </a:bodyPr>
          <a:lstStyle/>
          <a:p>
            <a:pPr algn="ctr"/>
            <a:r>
              <a:rPr lang="en-US" sz="1100" dirty="0" smtClean="0"/>
              <a:t>444.5 mm (17-1/2 inches) </a:t>
            </a:r>
            <a:endParaRPr lang="en-US" sz="1100" dirty="0"/>
          </a:p>
        </p:txBody>
      </p:sp>
      <p:cxnSp>
        <p:nvCxnSpPr>
          <p:cNvPr id="233" name="Straight Connector 232"/>
          <p:cNvCxnSpPr/>
          <p:nvPr/>
        </p:nvCxnSpPr>
        <p:spPr>
          <a:xfrm>
            <a:off x="1547664" y="6237312"/>
            <a:ext cx="720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traight Arrow Connector 236"/>
          <p:cNvCxnSpPr/>
          <p:nvPr/>
        </p:nvCxnSpPr>
        <p:spPr>
          <a:xfrm rot="5400000" flipH="1" flipV="1">
            <a:off x="1870906" y="3537012"/>
            <a:ext cx="5689426" cy="794"/>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38" name="Title 1"/>
          <p:cNvSpPr txBox="1">
            <a:spLocks/>
          </p:cNvSpPr>
          <p:nvPr/>
        </p:nvSpPr>
        <p:spPr>
          <a:xfrm>
            <a:off x="4139952" y="260648"/>
            <a:ext cx="1152128" cy="50405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b="0" i="0" u="none" strike="noStrike" kern="1200" cap="none" spc="0" normalizeH="0" baseline="0" noProof="0" dirty="0" smtClean="0">
                <a:ln>
                  <a:noFill/>
                </a:ln>
                <a:solidFill>
                  <a:schemeClr val="tx1"/>
                </a:solidFill>
                <a:effectLst/>
                <a:uLnTx/>
                <a:uFillTx/>
                <a:latin typeface="+mj-lt"/>
                <a:ea typeface="+mj-ea"/>
                <a:cs typeface="+mj-cs"/>
              </a:rPr>
              <a:t>C</a:t>
            </a:r>
            <a:r>
              <a:rPr lang="en-US" sz="2400" baseline="-25000" dirty="0">
                <a:latin typeface="+mj-lt"/>
                <a:ea typeface="+mj-ea"/>
                <a:cs typeface="+mj-cs"/>
              </a:rPr>
              <a:t>L</a:t>
            </a:r>
            <a:endParaRPr kumimoji="0" lang="en-US" sz="16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241" name="Subtitle 2"/>
          <p:cNvSpPr txBox="1">
            <a:spLocks/>
          </p:cNvSpPr>
          <p:nvPr/>
        </p:nvSpPr>
        <p:spPr>
          <a:xfrm>
            <a:off x="6228184" y="260648"/>
            <a:ext cx="2340768" cy="456456"/>
          </a:xfrm>
          <a:prstGeom prst="rect">
            <a:avLst/>
          </a:prstGeom>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en-US" sz="1100" cap="all" dirty="0" smtClean="0">
                <a:solidFill>
                  <a:schemeClr val="tx1">
                    <a:tint val="75000"/>
                  </a:schemeClr>
                </a:solidFill>
              </a:rPr>
              <a:t>This Drawing Not to Scale</a:t>
            </a:r>
            <a:endParaRPr kumimoji="0" lang="en-US" sz="1100" b="0" i="0" u="none" strike="noStrike" kern="1200" cap="all" spc="0" normalizeH="0" noProof="0" dirty="0" smtClean="0">
              <a:ln>
                <a:noFill/>
              </a:ln>
              <a:solidFill>
                <a:schemeClr val="tx1">
                  <a:tint val="75000"/>
                </a:schemeClr>
              </a:solidFill>
              <a:effectLst/>
              <a:uLnTx/>
              <a:uFillTx/>
              <a:latin typeface="+mn-lt"/>
              <a:ea typeface="+mn-ea"/>
              <a:cs typeface="+mn-cs"/>
            </a:endParaRPr>
          </a:p>
        </p:txBody>
      </p:sp>
      <p:sp>
        <p:nvSpPr>
          <p:cNvPr id="245" name="TextBox 244"/>
          <p:cNvSpPr txBox="1"/>
          <p:nvPr/>
        </p:nvSpPr>
        <p:spPr>
          <a:xfrm>
            <a:off x="1259632" y="404664"/>
            <a:ext cx="3312368" cy="261610"/>
          </a:xfrm>
          <a:prstGeom prst="rect">
            <a:avLst/>
          </a:prstGeom>
          <a:noFill/>
        </p:spPr>
        <p:txBody>
          <a:bodyPr wrap="square" rtlCol="0">
            <a:spAutoFit/>
          </a:bodyPr>
          <a:lstStyle/>
          <a:p>
            <a:pPr lvl="0" algn="ctr"/>
            <a:r>
              <a:rPr lang="en-US" sz="1100" dirty="0" smtClean="0"/>
              <a:t>Locate Hole Grid on Center Lines (C</a:t>
            </a:r>
            <a:r>
              <a:rPr lang="en-US" sz="1600" baseline="-25000" dirty="0" smtClean="0"/>
              <a:t>L</a:t>
            </a:r>
            <a:r>
              <a:rPr lang="en-US" sz="1100" dirty="0"/>
              <a:t> </a:t>
            </a:r>
            <a:r>
              <a:rPr lang="en-US" sz="1100" dirty="0" smtClean="0"/>
              <a:t>) of Strainer</a:t>
            </a:r>
            <a:endParaRPr lang="en-US" sz="1100" dirty="0"/>
          </a:p>
        </p:txBody>
      </p:sp>
      <p:cxnSp>
        <p:nvCxnSpPr>
          <p:cNvPr id="247" name="Straight Arrow Connector 246"/>
          <p:cNvCxnSpPr/>
          <p:nvPr/>
        </p:nvCxnSpPr>
        <p:spPr>
          <a:xfrm rot="10800000">
            <a:off x="1619672" y="3645024"/>
            <a:ext cx="6336704" cy="1588"/>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1" name="Title 1"/>
          <p:cNvSpPr txBox="1">
            <a:spLocks/>
          </p:cNvSpPr>
          <p:nvPr/>
        </p:nvSpPr>
        <p:spPr>
          <a:xfrm>
            <a:off x="7884368" y="3356992"/>
            <a:ext cx="720080" cy="504056"/>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1600" b="0" i="0" u="none" strike="noStrike" kern="1200" cap="none" spc="0" normalizeH="0" baseline="0" noProof="0" dirty="0" smtClean="0">
                <a:ln>
                  <a:noFill/>
                </a:ln>
                <a:solidFill>
                  <a:schemeClr val="tx1"/>
                </a:solidFill>
                <a:effectLst/>
                <a:uLnTx/>
                <a:uFillTx/>
                <a:latin typeface="+mj-lt"/>
                <a:ea typeface="+mj-ea"/>
                <a:cs typeface="+mj-cs"/>
              </a:rPr>
              <a:t>C</a:t>
            </a:r>
            <a:r>
              <a:rPr lang="en-US" sz="2400" baseline="-25000" dirty="0">
                <a:latin typeface="+mj-lt"/>
                <a:ea typeface="+mj-ea"/>
                <a:cs typeface="+mj-cs"/>
              </a:rPr>
              <a:t>L</a:t>
            </a:r>
            <a:endParaRPr kumimoji="0" lang="en-US" sz="16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7904" y="5445224"/>
            <a:ext cx="2448272" cy="504056"/>
          </a:xfrm>
        </p:spPr>
        <p:txBody>
          <a:bodyPr>
            <a:normAutofit/>
          </a:bodyPr>
          <a:lstStyle/>
          <a:p>
            <a:r>
              <a:rPr lang="en-US" sz="1800" dirty="0" smtClean="0"/>
              <a:t>Strainer End View</a:t>
            </a:r>
            <a:endParaRPr lang="en-US" sz="1800" dirty="0"/>
          </a:p>
        </p:txBody>
      </p:sp>
      <p:cxnSp>
        <p:nvCxnSpPr>
          <p:cNvPr id="20" name="Straight Connector 19"/>
          <p:cNvCxnSpPr/>
          <p:nvPr/>
        </p:nvCxnSpPr>
        <p:spPr>
          <a:xfrm rot="5400000">
            <a:off x="7020272" y="5157192"/>
            <a:ext cx="2880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2339752" y="5085184"/>
            <a:ext cx="4824536" cy="1588"/>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2195736" y="5157192"/>
            <a:ext cx="2880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rot="5400000" flipH="1" flipV="1">
            <a:off x="1870906" y="4616338"/>
            <a:ext cx="648072" cy="1588"/>
          </a:xfrm>
          <a:prstGeom prst="straightConnector1">
            <a:avLst/>
          </a:prstGeom>
          <a:ln w="2222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2051720" y="4293096"/>
            <a:ext cx="2160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rot="16200000">
            <a:off x="1318720" y="1426277"/>
            <a:ext cx="1727611" cy="261610"/>
          </a:xfrm>
          <a:prstGeom prst="rect">
            <a:avLst/>
          </a:prstGeom>
          <a:noFill/>
        </p:spPr>
        <p:txBody>
          <a:bodyPr wrap="square" rtlCol="0">
            <a:spAutoFit/>
          </a:bodyPr>
          <a:lstStyle/>
          <a:p>
            <a:pPr algn="ctr"/>
            <a:r>
              <a:rPr lang="en-US" sz="1100" dirty="0" smtClean="0"/>
              <a:t>50.8 mm (2 inches) </a:t>
            </a:r>
            <a:endParaRPr lang="en-US" sz="1100" dirty="0"/>
          </a:p>
        </p:txBody>
      </p:sp>
      <p:sp>
        <p:nvSpPr>
          <p:cNvPr id="68" name="TextBox 67"/>
          <p:cNvSpPr txBox="1"/>
          <p:nvPr/>
        </p:nvSpPr>
        <p:spPr>
          <a:xfrm>
            <a:off x="7308304" y="2924944"/>
            <a:ext cx="1296144" cy="1277273"/>
          </a:xfrm>
          <a:prstGeom prst="rect">
            <a:avLst/>
          </a:prstGeom>
          <a:noFill/>
        </p:spPr>
        <p:txBody>
          <a:bodyPr wrap="square" rtlCol="0">
            <a:spAutoFit/>
          </a:bodyPr>
          <a:lstStyle/>
          <a:p>
            <a:pPr algn="ctr"/>
            <a:r>
              <a:rPr lang="en-US" sz="1100" dirty="0" smtClean="0"/>
              <a:t>Provide Handle Each Side</a:t>
            </a:r>
          </a:p>
          <a:p>
            <a:pPr algn="ctr"/>
            <a:r>
              <a:rPr lang="en-US" sz="1100" dirty="0" smtClean="0"/>
              <a:t>Attach handle at 25.4 mm (1 inch)  from bottom of strainer.  See left of this page for details </a:t>
            </a:r>
            <a:endParaRPr lang="en-US" sz="1100" dirty="0"/>
          </a:p>
        </p:txBody>
      </p:sp>
      <p:sp>
        <p:nvSpPr>
          <p:cNvPr id="5" name="Rectangle 4"/>
          <p:cNvSpPr/>
          <p:nvPr/>
        </p:nvSpPr>
        <p:spPr>
          <a:xfrm>
            <a:off x="2339752" y="2780928"/>
            <a:ext cx="4824536" cy="648072"/>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0" name="TextBox 229"/>
          <p:cNvSpPr txBox="1"/>
          <p:nvPr/>
        </p:nvSpPr>
        <p:spPr>
          <a:xfrm>
            <a:off x="4032448" y="5157192"/>
            <a:ext cx="1691680" cy="261610"/>
          </a:xfrm>
          <a:prstGeom prst="rect">
            <a:avLst/>
          </a:prstGeom>
          <a:noFill/>
        </p:spPr>
        <p:txBody>
          <a:bodyPr wrap="square" rtlCol="0">
            <a:spAutoFit/>
          </a:bodyPr>
          <a:lstStyle/>
          <a:p>
            <a:pPr algn="ctr"/>
            <a:r>
              <a:rPr lang="en-US" sz="1100" dirty="0" smtClean="0"/>
              <a:t>444.5 mm (17-1/2 inches) </a:t>
            </a:r>
            <a:endParaRPr lang="en-US" sz="1100" dirty="0"/>
          </a:p>
        </p:txBody>
      </p:sp>
      <p:cxnSp>
        <p:nvCxnSpPr>
          <p:cNvPr id="233" name="Straight Connector 232"/>
          <p:cNvCxnSpPr/>
          <p:nvPr/>
        </p:nvCxnSpPr>
        <p:spPr>
          <a:xfrm>
            <a:off x="2051720" y="4941168"/>
            <a:ext cx="2160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1" name="Subtitle 2"/>
          <p:cNvSpPr txBox="1">
            <a:spLocks/>
          </p:cNvSpPr>
          <p:nvPr/>
        </p:nvSpPr>
        <p:spPr>
          <a:xfrm>
            <a:off x="6228184" y="260648"/>
            <a:ext cx="2340768" cy="456456"/>
          </a:xfrm>
          <a:prstGeom prst="rect">
            <a:avLst/>
          </a:prstGeom>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en-US" sz="1100" cap="all" dirty="0" smtClean="0">
                <a:solidFill>
                  <a:schemeClr val="tx1">
                    <a:tint val="75000"/>
                  </a:schemeClr>
                </a:solidFill>
              </a:rPr>
              <a:t>This Drawing  is Not to Scale</a:t>
            </a:r>
            <a:endParaRPr kumimoji="0" lang="en-US" sz="1100" b="0" i="0" u="none" strike="noStrike" kern="1200" cap="all" spc="0" normalizeH="0" noProof="0" dirty="0" smtClean="0">
              <a:ln>
                <a:noFill/>
              </a:ln>
              <a:solidFill>
                <a:schemeClr val="tx1">
                  <a:tint val="75000"/>
                </a:schemeClr>
              </a:solidFill>
              <a:effectLst/>
              <a:uLnTx/>
              <a:uFillTx/>
              <a:latin typeface="+mn-lt"/>
              <a:ea typeface="+mn-ea"/>
              <a:cs typeface="+mn-cs"/>
            </a:endParaRPr>
          </a:p>
        </p:txBody>
      </p:sp>
      <p:sp>
        <p:nvSpPr>
          <p:cNvPr id="244" name="Rectangle 243"/>
          <p:cNvSpPr/>
          <p:nvPr/>
        </p:nvSpPr>
        <p:spPr>
          <a:xfrm>
            <a:off x="2339752" y="4293096"/>
            <a:ext cx="4824536" cy="648072"/>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45" name="Straight Arrow Connector 244"/>
          <p:cNvCxnSpPr/>
          <p:nvPr/>
        </p:nvCxnSpPr>
        <p:spPr>
          <a:xfrm>
            <a:off x="2339752" y="2636912"/>
            <a:ext cx="4824536" cy="1588"/>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7020272" y="2564904"/>
            <a:ext cx="2880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5400000">
            <a:off x="2195736" y="2564904"/>
            <a:ext cx="2880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9" name="Title 1"/>
          <p:cNvSpPr txBox="1">
            <a:spLocks/>
          </p:cNvSpPr>
          <p:nvPr/>
        </p:nvSpPr>
        <p:spPr>
          <a:xfrm>
            <a:off x="3563888" y="1772816"/>
            <a:ext cx="2448272" cy="50405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800" b="0" i="0" u="none" strike="noStrike" kern="1200" cap="none" spc="0" normalizeH="0" baseline="0" noProof="0" dirty="0" smtClean="0">
                <a:ln>
                  <a:noFill/>
                </a:ln>
                <a:solidFill>
                  <a:schemeClr val="tx1"/>
                </a:solidFill>
                <a:effectLst/>
                <a:uLnTx/>
                <a:uFillTx/>
                <a:latin typeface="+mj-lt"/>
                <a:ea typeface="+mj-ea"/>
                <a:cs typeface="+mj-cs"/>
              </a:rPr>
              <a:t>Strainer Side View</a:t>
            </a:r>
          </a:p>
        </p:txBody>
      </p:sp>
      <p:sp>
        <p:nvSpPr>
          <p:cNvPr id="250" name="TextBox 249"/>
          <p:cNvSpPr txBox="1"/>
          <p:nvPr/>
        </p:nvSpPr>
        <p:spPr>
          <a:xfrm>
            <a:off x="3995936" y="2375302"/>
            <a:ext cx="1691680" cy="261610"/>
          </a:xfrm>
          <a:prstGeom prst="rect">
            <a:avLst/>
          </a:prstGeom>
          <a:noFill/>
        </p:spPr>
        <p:txBody>
          <a:bodyPr wrap="square" rtlCol="0">
            <a:spAutoFit/>
          </a:bodyPr>
          <a:lstStyle/>
          <a:p>
            <a:pPr algn="ctr"/>
            <a:r>
              <a:rPr lang="en-US" sz="1100" dirty="0" smtClean="0"/>
              <a:t>444.5 mm (17-1/2 inches) </a:t>
            </a:r>
            <a:endParaRPr lang="en-US" sz="1100" dirty="0"/>
          </a:p>
        </p:txBody>
      </p:sp>
      <p:cxnSp>
        <p:nvCxnSpPr>
          <p:cNvPr id="252" name="Straight Connector 251"/>
          <p:cNvCxnSpPr/>
          <p:nvPr/>
        </p:nvCxnSpPr>
        <p:spPr>
          <a:xfrm>
            <a:off x="4427984" y="3068960"/>
            <a:ext cx="792088" cy="0"/>
          </a:xfrm>
          <a:prstGeom prst="line">
            <a:avLst/>
          </a:prstGeom>
          <a:ln w="1270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rot="10800000">
            <a:off x="5292080" y="3068968"/>
            <a:ext cx="2232248" cy="21601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9" name="TextBox 258"/>
          <p:cNvSpPr txBox="1"/>
          <p:nvPr/>
        </p:nvSpPr>
        <p:spPr>
          <a:xfrm>
            <a:off x="539552" y="2348880"/>
            <a:ext cx="1584176" cy="430887"/>
          </a:xfrm>
          <a:prstGeom prst="rect">
            <a:avLst/>
          </a:prstGeom>
          <a:noFill/>
        </p:spPr>
        <p:txBody>
          <a:bodyPr wrap="square" rtlCol="0">
            <a:spAutoFit/>
          </a:bodyPr>
          <a:lstStyle/>
          <a:p>
            <a:pPr algn="ctr"/>
            <a:r>
              <a:rPr lang="en-US" sz="1100" dirty="0" smtClean="0"/>
              <a:t>Typical Handle </a:t>
            </a:r>
          </a:p>
          <a:p>
            <a:pPr algn="ctr"/>
            <a:r>
              <a:rPr lang="en-US" sz="1100" dirty="0" smtClean="0"/>
              <a:t>12.7 mm (1/2 inch) Fillet</a:t>
            </a:r>
            <a:endParaRPr lang="en-US" sz="1100" dirty="0"/>
          </a:p>
        </p:txBody>
      </p:sp>
      <p:sp>
        <p:nvSpPr>
          <p:cNvPr id="260" name="TextBox 259"/>
          <p:cNvSpPr txBox="1"/>
          <p:nvPr/>
        </p:nvSpPr>
        <p:spPr>
          <a:xfrm>
            <a:off x="468125" y="2060848"/>
            <a:ext cx="1727611" cy="261610"/>
          </a:xfrm>
          <a:prstGeom prst="rect">
            <a:avLst/>
          </a:prstGeom>
          <a:noFill/>
        </p:spPr>
        <p:txBody>
          <a:bodyPr wrap="square" rtlCol="0">
            <a:spAutoFit/>
          </a:bodyPr>
          <a:lstStyle/>
          <a:p>
            <a:pPr algn="ctr"/>
            <a:r>
              <a:rPr lang="en-US" sz="1100" dirty="0" smtClean="0"/>
              <a:t>127 mm (5 inches) </a:t>
            </a:r>
            <a:endParaRPr lang="en-US" sz="1100" dirty="0"/>
          </a:p>
        </p:txBody>
      </p:sp>
      <p:sp>
        <p:nvSpPr>
          <p:cNvPr id="261" name="TextBox 260"/>
          <p:cNvSpPr txBox="1"/>
          <p:nvPr/>
        </p:nvSpPr>
        <p:spPr>
          <a:xfrm rot="16200000">
            <a:off x="958680" y="4437112"/>
            <a:ext cx="1727611" cy="261610"/>
          </a:xfrm>
          <a:prstGeom prst="rect">
            <a:avLst/>
          </a:prstGeom>
          <a:noFill/>
        </p:spPr>
        <p:txBody>
          <a:bodyPr wrap="square" rtlCol="0">
            <a:spAutoFit/>
          </a:bodyPr>
          <a:lstStyle/>
          <a:p>
            <a:pPr algn="ctr"/>
            <a:r>
              <a:rPr lang="en-US" sz="1100" dirty="0" smtClean="0"/>
              <a:t>50.8 mm (2 inches) </a:t>
            </a:r>
            <a:endParaRPr lang="en-US" sz="1100" dirty="0"/>
          </a:p>
        </p:txBody>
      </p:sp>
      <p:cxnSp>
        <p:nvCxnSpPr>
          <p:cNvPr id="267" name="Straight Arrow Connector 266"/>
          <p:cNvCxnSpPr/>
          <p:nvPr/>
        </p:nvCxnSpPr>
        <p:spPr>
          <a:xfrm rot="10800000">
            <a:off x="827584" y="1988840"/>
            <a:ext cx="936104" cy="1588"/>
          </a:xfrm>
          <a:prstGeom prst="straightConnector1">
            <a:avLst/>
          </a:prstGeom>
          <a:ln w="2222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69" name="Straight Connector 268"/>
          <p:cNvCxnSpPr/>
          <p:nvPr/>
        </p:nvCxnSpPr>
        <p:spPr>
          <a:xfrm rot="5400000">
            <a:off x="1691680" y="1988840"/>
            <a:ext cx="1440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a:off x="1835696" y="1844824"/>
            <a:ext cx="1440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5400000">
            <a:off x="755576" y="1988840"/>
            <a:ext cx="1440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2" name="Straight Connector 271"/>
          <p:cNvCxnSpPr/>
          <p:nvPr/>
        </p:nvCxnSpPr>
        <p:spPr>
          <a:xfrm>
            <a:off x="1835696" y="1196752"/>
            <a:ext cx="1440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1" name="Straight Arrow Connector 280"/>
          <p:cNvCxnSpPr/>
          <p:nvPr/>
        </p:nvCxnSpPr>
        <p:spPr>
          <a:xfrm rot="5400000" flipH="1" flipV="1">
            <a:off x="1584462" y="1519994"/>
            <a:ext cx="648072" cy="1588"/>
          </a:xfrm>
          <a:prstGeom prst="straightConnector1">
            <a:avLst/>
          </a:prstGeom>
          <a:ln w="2222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5400000">
            <a:off x="4355976" y="3068960"/>
            <a:ext cx="144016" cy="0"/>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0" name="Straight Connector 289"/>
          <p:cNvCxnSpPr/>
          <p:nvPr/>
        </p:nvCxnSpPr>
        <p:spPr>
          <a:xfrm rot="5400000">
            <a:off x="5148064" y="3068960"/>
            <a:ext cx="144016" cy="0"/>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sp>
        <p:nvSpPr>
          <p:cNvPr id="295" name="Rounded Rectangle 294"/>
          <p:cNvSpPr/>
          <p:nvPr/>
        </p:nvSpPr>
        <p:spPr>
          <a:xfrm rot="16200000">
            <a:off x="827584" y="908720"/>
            <a:ext cx="936104" cy="792088"/>
          </a:xfrm>
          <a:prstGeom prst="roundRect">
            <a:avLst/>
          </a:prstGeom>
          <a:noFill/>
          <a:ln w="1270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6" name="Rectangle 295"/>
          <p:cNvSpPr/>
          <p:nvPr/>
        </p:nvSpPr>
        <p:spPr>
          <a:xfrm>
            <a:off x="611560" y="620688"/>
            <a:ext cx="1368152"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Rounded Rectangle 235"/>
          <p:cNvSpPr/>
          <p:nvPr/>
        </p:nvSpPr>
        <p:spPr>
          <a:xfrm>
            <a:off x="2051720" y="2996952"/>
            <a:ext cx="5400600" cy="1080120"/>
          </a:xfrm>
          <a:prstGeom prst="roundRect">
            <a:avLst/>
          </a:prstGeom>
          <a:noFill/>
          <a:ln w="1270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6200000">
            <a:off x="-576571" y="3212976"/>
            <a:ext cx="2448272" cy="504056"/>
          </a:xfrm>
        </p:spPr>
        <p:txBody>
          <a:bodyPr>
            <a:normAutofit/>
          </a:bodyPr>
          <a:lstStyle/>
          <a:p>
            <a:r>
              <a:rPr lang="en-US" sz="2400" dirty="0" smtClean="0"/>
              <a:t>Pan Plan View</a:t>
            </a:r>
            <a:endParaRPr lang="en-US" sz="2400" dirty="0"/>
          </a:p>
        </p:txBody>
      </p:sp>
      <p:cxnSp>
        <p:nvCxnSpPr>
          <p:cNvPr id="20" name="Straight Connector 19"/>
          <p:cNvCxnSpPr/>
          <p:nvPr/>
        </p:nvCxnSpPr>
        <p:spPr>
          <a:xfrm rot="5400000">
            <a:off x="6948264" y="6453336"/>
            <a:ext cx="2880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2267744" y="6379740"/>
            <a:ext cx="4824536" cy="1588"/>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2123728" y="6453336"/>
            <a:ext cx="2880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rot="5400000" flipH="1" flipV="1">
            <a:off x="-792597" y="3537012"/>
            <a:ext cx="5399806" cy="794"/>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835696" y="836712"/>
            <a:ext cx="43204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rot="5400000">
            <a:off x="886672" y="3154469"/>
            <a:ext cx="1727611" cy="261610"/>
          </a:xfrm>
          <a:prstGeom prst="rect">
            <a:avLst/>
          </a:prstGeom>
          <a:noFill/>
        </p:spPr>
        <p:txBody>
          <a:bodyPr wrap="square" rtlCol="0">
            <a:spAutoFit/>
          </a:bodyPr>
          <a:lstStyle/>
          <a:p>
            <a:pPr algn="ctr"/>
            <a:r>
              <a:rPr lang="en-US" sz="1100" dirty="0" smtClean="0"/>
              <a:t>457.2 mm (18 inches) </a:t>
            </a:r>
            <a:endParaRPr lang="en-US" sz="1100" dirty="0"/>
          </a:p>
        </p:txBody>
      </p:sp>
      <p:sp>
        <p:nvSpPr>
          <p:cNvPr id="68" name="TextBox 67"/>
          <p:cNvSpPr txBox="1"/>
          <p:nvPr/>
        </p:nvSpPr>
        <p:spPr>
          <a:xfrm>
            <a:off x="7524328" y="908720"/>
            <a:ext cx="1152128" cy="938719"/>
          </a:xfrm>
          <a:prstGeom prst="rect">
            <a:avLst/>
          </a:prstGeom>
          <a:noFill/>
        </p:spPr>
        <p:txBody>
          <a:bodyPr wrap="square" rtlCol="0">
            <a:spAutoFit/>
          </a:bodyPr>
          <a:lstStyle/>
          <a:p>
            <a:pPr algn="ctr"/>
            <a:r>
              <a:rPr lang="en-US" sz="1100" dirty="0" smtClean="0"/>
              <a:t>Provide Handle Each Side</a:t>
            </a:r>
          </a:p>
          <a:p>
            <a:pPr algn="ctr"/>
            <a:r>
              <a:rPr lang="en-US" sz="1100" dirty="0" smtClean="0"/>
              <a:t>(see next page for handle details) </a:t>
            </a:r>
            <a:endParaRPr lang="en-US" sz="1100" dirty="0"/>
          </a:p>
        </p:txBody>
      </p:sp>
      <p:cxnSp>
        <p:nvCxnSpPr>
          <p:cNvPr id="72" name="Straight Arrow Connector 71"/>
          <p:cNvCxnSpPr>
            <a:stCxn id="68" idx="2"/>
          </p:cNvCxnSpPr>
          <p:nvPr/>
        </p:nvCxnSpPr>
        <p:spPr>
          <a:xfrm rot="5400000">
            <a:off x="7237603" y="2062158"/>
            <a:ext cx="1077508" cy="64807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2267744" y="836712"/>
            <a:ext cx="4824536" cy="54006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0" name="TextBox 229"/>
          <p:cNvSpPr txBox="1"/>
          <p:nvPr/>
        </p:nvSpPr>
        <p:spPr>
          <a:xfrm>
            <a:off x="3923928" y="6407750"/>
            <a:ext cx="1691680" cy="261610"/>
          </a:xfrm>
          <a:prstGeom prst="rect">
            <a:avLst/>
          </a:prstGeom>
          <a:noFill/>
        </p:spPr>
        <p:txBody>
          <a:bodyPr wrap="square" rtlCol="0">
            <a:spAutoFit/>
          </a:bodyPr>
          <a:lstStyle/>
          <a:p>
            <a:pPr algn="ctr"/>
            <a:r>
              <a:rPr lang="en-US" sz="1100" dirty="0" smtClean="0"/>
              <a:t>457.2 mm (18 inches) </a:t>
            </a:r>
            <a:endParaRPr lang="en-US" sz="1100" dirty="0"/>
          </a:p>
        </p:txBody>
      </p:sp>
      <p:cxnSp>
        <p:nvCxnSpPr>
          <p:cNvPr id="233" name="Straight Connector 232"/>
          <p:cNvCxnSpPr/>
          <p:nvPr/>
        </p:nvCxnSpPr>
        <p:spPr>
          <a:xfrm>
            <a:off x="1835696" y="6237312"/>
            <a:ext cx="43204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1" name="Subtitle 2"/>
          <p:cNvSpPr txBox="1">
            <a:spLocks/>
          </p:cNvSpPr>
          <p:nvPr/>
        </p:nvSpPr>
        <p:spPr>
          <a:xfrm>
            <a:off x="6228184" y="260648"/>
            <a:ext cx="2340768" cy="456456"/>
          </a:xfrm>
          <a:prstGeom prst="rect">
            <a:avLst/>
          </a:prstGeom>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en-US" sz="1100" cap="all" dirty="0" smtClean="0">
                <a:solidFill>
                  <a:schemeClr val="tx1">
                    <a:tint val="75000"/>
                  </a:schemeClr>
                </a:solidFill>
              </a:rPr>
              <a:t>This Drawing is Not to Scale</a:t>
            </a:r>
            <a:endParaRPr kumimoji="0" lang="en-US" sz="1100" b="0" i="0" u="none" strike="noStrike" kern="1200" cap="all" spc="0" normalizeH="0" noProof="0" dirty="0" smtClean="0">
              <a:ln>
                <a:noFill/>
              </a:ln>
              <a:solidFill>
                <a:schemeClr val="tx1">
                  <a:tint val="75000"/>
                </a:schemeClr>
              </a:solidFill>
              <a:effectLst/>
              <a:uLnTx/>
              <a:uFillTx/>
              <a:latin typeface="+mn-lt"/>
              <a:ea typeface="+mn-ea"/>
              <a:cs typeface="+mn-cs"/>
            </a:endParaRPr>
          </a:p>
        </p:txBody>
      </p:sp>
      <p:sp>
        <p:nvSpPr>
          <p:cNvPr id="202" name="Rectangle 201"/>
          <p:cNvSpPr/>
          <p:nvPr/>
        </p:nvSpPr>
        <p:spPr>
          <a:xfrm>
            <a:off x="6876256" y="836712"/>
            <a:ext cx="216024" cy="288032"/>
          </a:xfrm>
          <a:prstGeom prst="rect">
            <a:avLst/>
          </a:prstGeom>
          <a:blipFill>
            <a:blip r:embed="rId2" cstate="print"/>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6" name="Rectangle 215"/>
          <p:cNvSpPr/>
          <p:nvPr/>
        </p:nvSpPr>
        <p:spPr>
          <a:xfrm>
            <a:off x="2267744" y="5949280"/>
            <a:ext cx="216024" cy="288032"/>
          </a:xfrm>
          <a:prstGeom prst="rect">
            <a:avLst/>
          </a:prstGeom>
          <a:blipFill>
            <a:blip r:embed="rId2" cstate="print"/>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1" name="Rectangle 230"/>
          <p:cNvSpPr/>
          <p:nvPr/>
        </p:nvSpPr>
        <p:spPr>
          <a:xfrm>
            <a:off x="2267744" y="836712"/>
            <a:ext cx="216024" cy="288032"/>
          </a:xfrm>
          <a:prstGeom prst="rect">
            <a:avLst/>
          </a:prstGeom>
          <a:blipFill>
            <a:blip r:embed="rId2" cstate="print"/>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2" name="Rectangle 231"/>
          <p:cNvSpPr/>
          <p:nvPr/>
        </p:nvSpPr>
        <p:spPr>
          <a:xfrm>
            <a:off x="6876256" y="5949280"/>
            <a:ext cx="216024" cy="288032"/>
          </a:xfrm>
          <a:prstGeom prst="rect">
            <a:avLst/>
          </a:prstGeom>
          <a:blipFill>
            <a:blip r:embed="rId2" cstate="print"/>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44" name="Straight Arrow Connector 243"/>
          <p:cNvCxnSpPr/>
          <p:nvPr/>
        </p:nvCxnSpPr>
        <p:spPr>
          <a:xfrm rot="16200000" flipH="1">
            <a:off x="6012160" y="5157192"/>
            <a:ext cx="864096" cy="7200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7" name="Straight Arrow Connector 246"/>
          <p:cNvCxnSpPr/>
          <p:nvPr/>
        </p:nvCxnSpPr>
        <p:spPr>
          <a:xfrm rot="10800000" flipV="1">
            <a:off x="2555776" y="5085184"/>
            <a:ext cx="1008112" cy="86148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0" name="TextBox 249"/>
          <p:cNvSpPr txBox="1"/>
          <p:nvPr/>
        </p:nvSpPr>
        <p:spPr>
          <a:xfrm>
            <a:off x="3923928" y="1700808"/>
            <a:ext cx="1584176" cy="276999"/>
          </a:xfrm>
          <a:prstGeom prst="rect">
            <a:avLst/>
          </a:prstGeom>
          <a:solidFill>
            <a:schemeClr val="bg1"/>
          </a:solidFill>
        </p:spPr>
        <p:txBody>
          <a:bodyPr wrap="square" rtlCol="0">
            <a:spAutoFit/>
          </a:bodyPr>
          <a:lstStyle/>
          <a:p>
            <a:pPr algn="ctr"/>
            <a:r>
              <a:rPr lang="en-US" sz="1200" dirty="0" smtClean="0"/>
              <a:t>Solid Bottom in Pan.</a:t>
            </a:r>
            <a:endParaRPr lang="en-US" sz="1200" dirty="0"/>
          </a:p>
        </p:txBody>
      </p:sp>
      <p:sp>
        <p:nvSpPr>
          <p:cNvPr id="254" name="TextBox 253"/>
          <p:cNvSpPr txBox="1"/>
          <p:nvPr/>
        </p:nvSpPr>
        <p:spPr>
          <a:xfrm>
            <a:off x="3563888" y="3645024"/>
            <a:ext cx="2520280" cy="1446550"/>
          </a:xfrm>
          <a:prstGeom prst="rect">
            <a:avLst/>
          </a:prstGeom>
          <a:solidFill>
            <a:schemeClr val="bg1"/>
          </a:solidFill>
        </p:spPr>
        <p:txBody>
          <a:bodyPr wrap="square" rtlCol="0">
            <a:spAutoFit/>
          </a:bodyPr>
          <a:lstStyle/>
          <a:p>
            <a:r>
              <a:rPr lang="en-US" sz="1100" dirty="0" smtClean="0"/>
              <a:t>Provide stainless steel bars in each corner of the drain pan to hold the  strainer while it drains.  Bars are attached with a continuous weld on all sides and joints. </a:t>
            </a:r>
          </a:p>
          <a:p>
            <a:endParaRPr lang="en-US" sz="1100" dirty="0" smtClean="0"/>
          </a:p>
          <a:p>
            <a:pPr algn="ctr"/>
            <a:r>
              <a:rPr lang="en-US" sz="1100" dirty="0" smtClean="0"/>
              <a:t>Each bar is 19 mm x 19 mm x 63.5 mm</a:t>
            </a:r>
            <a:endParaRPr lang="en-US" sz="1100" dirty="0"/>
          </a:p>
          <a:p>
            <a:pPr algn="ctr"/>
            <a:r>
              <a:rPr lang="en-US" sz="1100" dirty="0" smtClean="0"/>
              <a:t>(¾ inch x ¾ inch x 2½ inches)</a:t>
            </a:r>
            <a:endParaRPr lang="en-US" sz="1100" dirty="0"/>
          </a:p>
        </p:txBody>
      </p:sp>
      <p:cxnSp>
        <p:nvCxnSpPr>
          <p:cNvPr id="263" name="Straight Arrow Connector 262"/>
          <p:cNvCxnSpPr/>
          <p:nvPr/>
        </p:nvCxnSpPr>
        <p:spPr>
          <a:xfrm rot="5400000" flipH="1" flipV="1">
            <a:off x="5220072" y="2060848"/>
            <a:ext cx="2448272" cy="7200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5" name="Straight Arrow Connector 264"/>
          <p:cNvCxnSpPr/>
          <p:nvPr/>
        </p:nvCxnSpPr>
        <p:spPr>
          <a:xfrm rot="16200000" flipV="1">
            <a:off x="1817694" y="1862826"/>
            <a:ext cx="2448272" cy="11161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2339752" y="2348880"/>
            <a:ext cx="4824536" cy="108012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419872" y="5445224"/>
            <a:ext cx="3168352" cy="504056"/>
          </a:xfrm>
        </p:spPr>
        <p:txBody>
          <a:bodyPr>
            <a:normAutofit/>
          </a:bodyPr>
          <a:lstStyle/>
          <a:p>
            <a:r>
              <a:rPr lang="en-US" sz="1800" dirty="0" smtClean="0"/>
              <a:t>Bottom Drain Pan End View</a:t>
            </a:r>
            <a:endParaRPr lang="en-US" sz="1800" dirty="0"/>
          </a:p>
        </p:txBody>
      </p:sp>
      <p:cxnSp>
        <p:nvCxnSpPr>
          <p:cNvPr id="20" name="Straight Connector 19"/>
          <p:cNvCxnSpPr/>
          <p:nvPr/>
        </p:nvCxnSpPr>
        <p:spPr>
          <a:xfrm rot="5400000">
            <a:off x="7020272" y="5157192"/>
            <a:ext cx="2880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2339752" y="5085184"/>
            <a:ext cx="4824536" cy="1588"/>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2195736" y="5157192"/>
            <a:ext cx="2880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rot="5400000" flipH="1" flipV="1">
            <a:off x="1654882" y="4401108"/>
            <a:ext cx="1080120" cy="1588"/>
          </a:xfrm>
          <a:prstGeom prst="straightConnector1">
            <a:avLst/>
          </a:prstGeom>
          <a:ln w="2222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2123728" y="3861048"/>
            <a:ext cx="1440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rot="16200000">
            <a:off x="1318720" y="1426277"/>
            <a:ext cx="1727611" cy="261610"/>
          </a:xfrm>
          <a:prstGeom prst="rect">
            <a:avLst/>
          </a:prstGeom>
          <a:noFill/>
        </p:spPr>
        <p:txBody>
          <a:bodyPr wrap="square" rtlCol="0">
            <a:spAutoFit/>
          </a:bodyPr>
          <a:lstStyle/>
          <a:p>
            <a:pPr algn="ctr"/>
            <a:r>
              <a:rPr lang="en-US" sz="1100" dirty="0" smtClean="0"/>
              <a:t>50.8 mm (2 inches) </a:t>
            </a:r>
            <a:endParaRPr lang="en-US" sz="1100" dirty="0"/>
          </a:p>
        </p:txBody>
      </p:sp>
      <p:sp>
        <p:nvSpPr>
          <p:cNvPr id="68" name="TextBox 67"/>
          <p:cNvSpPr txBox="1"/>
          <p:nvPr/>
        </p:nvSpPr>
        <p:spPr>
          <a:xfrm>
            <a:off x="395536" y="3573016"/>
            <a:ext cx="1296144" cy="1446550"/>
          </a:xfrm>
          <a:prstGeom prst="rect">
            <a:avLst/>
          </a:prstGeom>
          <a:noFill/>
        </p:spPr>
        <p:txBody>
          <a:bodyPr wrap="square" rtlCol="0">
            <a:spAutoFit/>
          </a:bodyPr>
          <a:lstStyle/>
          <a:p>
            <a:pPr algn="ctr"/>
            <a:r>
              <a:rPr lang="en-US" sz="1100" dirty="0" smtClean="0"/>
              <a:t>Provide Handle Each Side</a:t>
            </a:r>
          </a:p>
          <a:p>
            <a:pPr algn="ctr"/>
            <a:endParaRPr lang="en-US" sz="1100" dirty="0" smtClean="0"/>
          </a:p>
          <a:p>
            <a:pPr algn="ctr"/>
            <a:r>
              <a:rPr lang="en-US" sz="1100" dirty="0" smtClean="0"/>
              <a:t>Attach handle at 50.8 mm (2 inches)  from bottom of drain pan.  See above for details. </a:t>
            </a:r>
            <a:endParaRPr lang="en-US" sz="1100" dirty="0"/>
          </a:p>
        </p:txBody>
      </p:sp>
      <p:cxnSp>
        <p:nvCxnSpPr>
          <p:cNvPr id="233" name="Straight Connector 232"/>
          <p:cNvCxnSpPr/>
          <p:nvPr/>
        </p:nvCxnSpPr>
        <p:spPr>
          <a:xfrm>
            <a:off x="2123728" y="4941168"/>
            <a:ext cx="1440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1" name="Subtitle 2"/>
          <p:cNvSpPr txBox="1">
            <a:spLocks/>
          </p:cNvSpPr>
          <p:nvPr/>
        </p:nvSpPr>
        <p:spPr>
          <a:xfrm>
            <a:off x="6228184" y="260648"/>
            <a:ext cx="2340768" cy="456456"/>
          </a:xfrm>
          <a:prstGeom prst="rect">
            <a:avLst/>
          </a:prstGeom>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en-US" sz="1100" cap="all" dirty="0" smtClean="0">
                <a:solidFill>
                  <a:schemeClr val="tx1">
                    <a:tint val="75000"/>
                  </a:schemeClr>
                </a:solidFill>
              </a:rPr>
              <a:t>This Drawing is Not to Scale</a:t>
            </a:r>
            <a:endParaRPr kumimoji="0" lang="en-US" sz="1100" b="0" i="0" u="none" strike="noStrike" kern="1200" cap="all" spc="0" normalizeH="0" noProof="0" dirty="0" smtClean="0">
              <a:ln>
                <a:noFill/>
              </a:ln>
              <a:solidFill>
                <a:schemeClr val="tx1">
                  <a:tint val="75000"/>
                </a:schemeClr>
              </a:solidFill>
              <a:effectLst/>
              <a:uLnTx/>
              <a:uFillTx/>
              <a:latin typeface="+mn-lt"/>
              <a:ea typeface="+mn-ea"/>
              <a:cs typeface="+mn-cs"/>
            </a:endParaRPr>
          </a:p>
        </p:txBody>
      </p:sp>
      <p:sp>
        <p:nvSpPr>
          <p:cNvPr id="244" name="Rectangle 243"/>
          <p:cNvSpPr/>
          <p:nvPr/>
        </p:nvSpPr>
        <p:spPr>
          <a:xfrm>
            <a:off x="2339752" y="3861048"/>
            <a:ext cx="4824536" cy="108012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45" name="Straight Arrow Connector 244"/>
          <p:cNvCxnSpPr/>
          <p:nvPr/>
        </p:nvCxnSpPr>
        <p:spPr>
          <a:xfrm>
            <a:off x="2339752" y="2204864"/>
            <a:ext cx="4824536" cy="1588"/>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7020272" y="2204864"/>
            <a:ext cx="2880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5400000">
            <a:off x="2195736" y="2204864"/>
            <a:ext cx="2880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9" name="Title 1"/>
          <p:cNvSpPr txBox="1">
            <a:spLocks/>
          </p:cNvSpPr>
          <p:nvPr/>
        </p:nvSpPr>
        <p:spPr>
          <a:xfrm>
            <a:off x="3563888" y="1412776"/>
            <a:ext cx="2664296" cy="504056"/>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800" b="0" i="0" u="none" strike="noStrike" kern="1200" cap="none" spc="0" normalizeH="0" baseline="0" noProof="0" dirty="0" smtClean="0">
                <a:ln>
                  <a:noFill/>
                </a:ln>
                <a:solidFill>
                  <a:schemeClr val="tx1"/>
                </a:solidFill>
                <a:effectLst/>
                <a:uLnTx/>
                <a:uFillTx/>
                <a:latin typeface="+mj-lt"/>
                <a:ea typeface="+mj-ea"/>
                <a:cs typeface="+mj-cs"/>
              </a:rPr>
              <a:t>Bottom</a:t>
            </a:r>
            <a:r>
              <a:rPr kumimoji="0" lang="en-US" sz="1800" b="0" i="0" u="none" strike="noStrike" kern="1200" cap="none" spc="0" normalizeH="0" noProof="0" dirty="0" smtClean="0">
                <a:ln>
                  <a:noFill/>
                </a:ln>
                <a:solidFill>
                  <a:schemeClr val="tx1"/>
                </a:solidFill>
                <a:effectLst/>
                <a:uLnTx/>
                <a:uFillTx/>
                <a:latin typeface="+mj-lt"/>
                <a:ea typeface="+mj-ea"/>
                <a:cs typeface="+mj-cs"/>
              </a:rPr>
              <a:t> Drain Pan </a:t>
            </a:r>
            <a:r>
              <a:rPr kumimoji="0" lang="en-US" sz="1800" b="0" i="0" u="none" strike="noStrike" kern="1200" cap="none" spc="0" normalizeH="0" baseline="0" noProof="0" dirty="0" smtClean="0">
                <a:ln>
                  <a:noFill/>
                </a:ln>
                <a:solidFill>
                  <a:schemeClr val="tx1"/>
                </a:solidFill>
                <a:effectLst/>
                <a:uLnTx/>
                <a:uFillTx/>
                <a:latin typeface="+mj-lt"/>
                <a:ea typeface="+mj-ea"/>
                <a:cs typeface="+mj-cs"/>
              </a:rPr>
              <a:t>Side View</a:t>
            </a:r>
          </a:p>
        </p:txBody>
      </p:sp>
      <p:cxnSp>
        <p:nvCxnSpPr>
          <p:cNvPr id="252" name="Straight Connector 251"/>
          <p:cNvCxnSpPr/>
          <p:nvPr/>
        </p:nvCxnSpPr>
        <p:spPr>
          <a:xfrm>
            <a:off x="4427984" y="2708920"/>
            <a:ext cx="792088" cy="0"/>
          </a:xfrm>
          <a:prstGeom prst="line">
            <a:avLst/>
          </a:prstGeom>
          <a:ln w="1524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flipV="1">
            <a:off x="1547664" y="2780928"/>
            <a:ext cx="2808312" cy="9361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9" name="TextBox 258"/>
          <p:cNvSpPr txBox="1"/>
          <p:nvPr/>
        </p:nvSpPr>
        <p:spPr>
          <a:xfrm>
            <a:off x="539552" y="2348880"/>
            <a:ext cx="1584176" cy="430887"/>
          </a:xfrm>
          <a:prstGeom prst="rect">
            <a:avLst/>
          </a:prstGeom>
          <a:noFill/>
        </p:spPr>
        <p:txBody>
          <a:bodyPr wrap="square" rtlCol="0">
            <a:spAutoFit/>
          </a:bodyPr>
          <a:lstStyle/>
          <a:p>
            <a:pPr algn="ctr"/>
            <a:r>
              <a:rPr lang="en-US" sz="1100" dirty="0" smtClean="0"/>
              <a:t>Typical Handle </a:t>
            </a:r>
          </a:p>
          <a:p>
            <a:pPr algn="ctr"/>
            <a:r>
              <a:rPr lang="en-US" sz="1100" dirty="0" smtClean="0"/>
              <a:t>12.7 mm (1/2 inch) Fillet</a:t>
            </a:r>
            <a:endParaRPr lang="en-US" sz="1100" dirty="0"/>
          </a:p>
        </p:txBody>
      </p:sp>
      <p:sp>
        <p:nvSpPr>
          <p:cNvPr id="260" name="TextBox 259"/>
          <p:cNvSpPr txBox="1"/>
          <p:nvPr/>
        </p:nvSpPr>
        <p:spPr>
          <a:xfrm>
            <a:off x="468125" y="2060848"/>
            <a:ext cx="1727611" cy="261610"/>
          </a:xfrm>
          <a:prstGeom prst="rect">
            <a:avLst/>
          </a:prstGeom>
          <a:noFill/>
        </p:spPr>
        <p:txBody>
          <a:bodyPr wrap="square" rtlCol="0">
            <a:spAutoFit/>
          </a:bodyPr>
          <a:lstStyle/>
          <a:p>
            <a:pPr algn="ctr"/>
            <a:r>
              <a:rPr lang="en-US" sz="1100" dirty="0" smtClean="0"/>
              <a:t>127 mm (5 inches) </a:t>
            </a:r>
            <a:endParaRPr lang="en-US" sz="1100" dirty="0"/>
          </a:p>
        </p:txBody>
      </p:sp>
      <p:sp>
        <p:nvSpPr>
          <p:cNvPr id="261" name="TextBox 260"/>
          <p:cNvSpPr txBox="1"/>
          <p:nvPr/>
        </p:nvSpPr>
        <p:spPr>
          <a:xfrm rot="16200000">
            <a:off x="1129117" y="4234009"/>
            <a:ext cx="1727611" cy="261610"/>
          </a:xfrm>
          <a:prstGeom prst="rect">
            <a:avLst/>
          </a:prstGeom>
          <a:noFill/>
        </p:spPr>
        <p:txBody>
          <a:bodyPr wrap="square" rtlCol="0">
            <a:spAutoFit/>
          </a:bodyPr>
          <a:lstStyle/>
          <a:p>
            <a:pPr algn="ctr"/>
            <a:r>
              <a:rPr lang="en-US" sz="1100" dirty="0" smtClean="0"/>
              <a:t>76.2 mm (3 inches) </a:t>
            </a:r>
            <a:endParaRPr lang="en-US" sz="1100" dirty="0"/>
          </a:p>
        </p:txBody>
      </p:sp>
      <p:cxnSp>
        <p:nvCxnSpPr>
          <p:cNvPr id="267" name="Straight Arrow Connector 266"/>
          <p:cNvCxnSpPr/>
          <p:nvPr/>
        </p:nvCxnSpPr>
        <p:spPr>
          <a:xfrm rot="10800000">
            <a:off x="827584" y="1988840"/>
            <a:ext cx="936104" cy="1588"/>
          </a:xfrm>
          <a:prstGeom prst="straightConnector1">
            <a:avLst/>
          </a:prstGeom>
          <a:ln w="2222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69" name="Straight Connector 268"/>
          <p:cNvCxnSpPr/>
          <p:nvPr/>
        </p:nvCxnSpPr>
        <p:spPr>
          <a:xfrm rot="5400000">
            <a:off x="1691680" y="1988840"/>
            <a:ext cx="1440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a:off x="1835696" y="1844824"/>
            <a:ext cx="1440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5400000">
            <a:off x="755576" y="1988840"/>
            <a:ext cx="1440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2" name="Straight Connector 271"/>
          <p:cNvCxnSpPr/>
          <p:nvPr/>
        </p:nvCxnSpPr>
        <p:spPr>
          <a:xfrm>
            <a:off x="1835696" y="1196752"/>
            <a:ext cx="1440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1" name="Straight Arrow Connector 280"/>
          <p:cNvCxnSpPr/>
          <p:nvPr/>
        </p:nvCxnSpPr>
        <p:spPr>
          <a:xfrm rot="5400000" flipH="1" flipV="1">
            <a:off x="1584462" y="1519994"/>
            <a:ext cx="648072" cy="1588"/>
          </a:xfrm>
          <a:prstGeom prst="straightConnector1">
            <a:avLst/>
          </a:prstGeom>
          <a:ln w="2222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5400000">
            <a:off x="4355976" y="2708920"/>
            <a:ext cx="144016" cy="0"/>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0" name="Straight Connector 289"/>
          <p:cNvCxnSpPr/>
          <p:nvPr/>
        </p:nvCxnSpPr>
        <p:spPr>
          <a:xfrm rot="5400000">
            <a:off x="5148064" y="2708920"/>
            <a:ext cx="144016" cy="0"/>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3923928" y="1916832"/>
            <a:ext cx="1691680" cy="261610"/>
          </a:xfrm>
          <a:prstGeom prst="rect">
            <a:avLst/>
          </a:prstGeom>
          <a:noFill/>
        </p:spPr>
        <p:txBody>
          <a:bodyPr wrap="square" rtlCol="0">
            <a:spAutoFit/>
          </a:bodyPr>
          <a:lstStyle/>
          <a:p>
            <a:pPr algn="ctr"/>
            <a:r>
              <a:rPr lang="en-US" sz="1100" dirty="0" smtClean="0"/>
              <a:t>457.2 mm (18 inches) </a:t>
            </a:r>
            <a:endParaRPr lang="en-US" sz="1100" dirty="0"/>
          </a:p>
        </p:txBody>
      </p:sp>
      <p:sp>
        <p:nvSpPr>
          <p:cNvPr id="39" name="TextBox 38"/>
          <p:cNvSpPr txBox="1"/>
          <p:nvPr/>
        </p:nvSpPr>
        <p:spPr>
          <a:xfrm>
            <a:off x="4076328" y="5085184"/>
            <a:ext cx="1691680" cy="261610"/>
          </a:xfrm>
          <a:prstGeom prst="rect">
            <a:avLst/>
          </a:prstGeom>
          <a:noFill/>
        </p:spPr>
        <p:txBody>
          <a:bodyPr wrap="square" rtlCol="0">
            <a:spAutoFit/>
          </a:bodyPr>
          <a:lstStyle/>
          <a:p>
            <a:pPr algn="ctr"/>
            <a:r>
              <a:rPr lang="en-US" sz="1100" dirty="0" smtClean="0"/>
              <a:t>457.2 mm (18 inches) </a:t>
            </a:r>
            <a:endParaRPr lang="en-US" sz="1100" dirty="0"/>
          </a:p>
        </p:txBody>
      </p:sp>
      <p:sp>
        <p:nvSpPr>
          <p:cNvPr id="45" name="TextBox 44"/>
          <p:cNvSpPr txBox="1"/>
          <p:nvPr/>
        </p:nvSpPr>
        <p:spPr>
          <a:xfrm>
            <a:off x="7308304" y="3645024"/>
            <a:ext cx="1584176" cy="1446550"/>
          </a:xfrm>
          <a:prstGeom prst="rect">
            <a:avLst/>
          </a:prstGeom>
          <a:noFill/>
        </p:spPr>
        <p:txBody>
          <a:bodyPr wrap="square" rtlCol="0">
            <a:spAutoFit/>
          </a:bodyPr>
          <a:lstStyle/>
          <a:p>
            <a:r>
              <a:rPr lang="en-US" sz="1100" dirty="0" smtClean="0"/>
              <a:t>Provide stainless steel bars in each corner of the drain pan to hold the  strainer while it drains.  Bars are attached with a continuous weld on all sides and joints.</a:t>
            </a:r>
            <a:endParaRPr lang="en-US" sz="1100" dirty="0"/>
          </a:p>
        </p:txBody>
      </p:sp>
      <p:sp>
        <p:nvSpPr>
          <p:cNvPr id="48" name="Rectangle 47"/>
          <p:cNvSpPr/>
          <p:nvPr/>
        </p:nvSpPr>
        <p:spPr>
          <a:xfrm>
            <a:off x="6948264" y="2708920"/>
            <a:ext cx="216024" cy="720080"/>
          </a:xfrm>
          <a:prstGeom prst="rect">
            <a:avLst/>
          </a:prstGeom>
          <a:blipFill>
            <a:blip r:embed="rId2" cstate="print"/>
            <a:tile tx="0" ty="0" sx="100000" sy="100000" flip="none" algn="tl"/>
          </a:blip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p:cNvSpPr/>
          <p:nvPr/>
        </p:nvSpPr>
        <p:spPr>
          <a:xfrm>
            <a:off x="6948264" y="4221088"/>
            <a:ext cx="216024" cy="720080"/>
          </a:xfrm>
          <a:prstGeom prst="rect">
            <a:avLst/>
          </a:prstGeom>
          <a:blipFill>
            <a:blip r:embed="rId2" cstate="print"/>
            <a:tile tx="0" ty="0" sx="100000" sy="100000" flip="none" algn="tl"/>
          </a:blip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p:cNvSpPr/>
          <p:nvPr/>
        </p:nvSpPr>
        <p:spPr>
          <a:xfrm>
            <a:off x="2339752" y="4221088"/>
            <a:ext cx="216024" cy="720080"/>
          </a:xfrm>
          <a:prstGeom prst="rect">
            <a:avLst/>
          </a:prstGeom>
          <a:blipFill>
            <a:blip r:embed="rId2" cstate="print"/>
            <a:tile tx="0" ty="0" sx="100000" sy="100000" flip="none" algn="tl"/>
          </a:blip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p:cNvSpPr/>
          <p:nvPr/>
        </p:nvSpPr>
        <p:spPr>
          <a:xfrm>
            <a:off x="2339752" y="2708920"/>
            <a:ext cx="216024" cy="720080"/>
          </a:xfrm>
          <a:prstGeom prst="rect">
            <a:avLst/>
          </a:prstGeom>
          <a:blipFill>
            <a:blip r:embed="rId2" cstate="print"/>
            <a:tile tx="0" ty="0" sx="100000" sy="100000" flip="none" algn="tl"/>
          </a:blip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6" name="Straight Arrow Connector 55"/>
          <p:cNvCxnSpPr/>
          <p:nvPr/>
        </p:nvCxnSpPr>
        <p:spPr>
          <a:xfrm rot="16200000" flipV="1">
            <a:off x="7128284" y="3248980"/>
            <a:ext cx="576064" cy="36004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endCxn id="49" idx="3"/>
          </p:cNvCxnSpPr>
          <p:nvPr/>
        </p:nvCxnSpPr>
        <p:spPr>
          <a:xfrm rot="10800000" flipV="1">
            <a:off x="7164288" y="4437112"/>
            <a:ext cx="216024" cy="14401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rot="16200000">
            <a:off x="6673733" y="2434389"/>
            <a:ext cx="1727611" cy="261610"/>
          </a:xfrm>
          <a:prstGeom prst="rect">
            <a:avLst/>
          </a:prstGeom>
          <a:noFill/>
        </p:spPr>
        <p:txBody>
          <a:bodyPr wrap="square" rtlCol="0">
            <a:spAutoFit/>
          </a:bodyPr>
          <a:lstStyle/>
          <a:p>
            <a:pPr algn="ctr"/>
            <a:r>
              <a:rPr lang="en-US" sz="1100" dirty="0" smtClean="0"/>
              <a:t>12.7 mm (1/2 inch) Typical </a:t>
            </a:r>
            <a:endParaRPr lang="en-US" sz="1100" dirty="0"/>
          </a:p>
        </p:txBody>
      </p:sp>
      <p:cxnSp>
        <p:nvCxnSpPr>
          <p:cNvPr id="92" name="Straight Connector 91"/>
          <p:cNvCxnSpPr/>
          <p:nvPr/>
        </p:nvCxnSpPr>
        <p:spPr>
          <a:xfrm>
            <a:off x="7236296" y="2708920"/>
            <a:ext cx="1440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7236296" y="2348880"/>
            <a:ext cx="1440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rot="5400000" flipH="1" flipV="1">
            <a:off x="7129078" y="2528106"/>
            <a:ext cx="360040" cy="1588"/>
          </a:xfrm>
          <a:prstGeom prst="straightConnector1">
            <a:avLst/>
          </a:prstGeom>
          <a:ln w="2222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a:xfrm>
            <a:off x="2699792" y="5949280"/>
            <a:ext cx="4248472" cy="261610"/>
          </a:xfrm>
          <a:prstGeom prst="rect">
            <a:avLst/>
          </a:prstGeom>
          <a:noFill/>
        </p:spPr>
        <p:txBody>
          <a:bodyPr wrap="square" rtlCol="0">
            <a:spAutoFit/>
          </a:bodyPr>
          <a:lstStyle/>
          <a:p>
            <a:pPr algn="ctr"/>
            <a:r>
              <a:rPr lang="en-US" sz="1100" dirty="0" smtClean="0"/>
              <a:t>Grind smooth and polish all joints and exposed edges.</a:t>
            </a:r>
            <a:endParaRPr lang="en-US" sz="1100" dirty="0"/>
          </a:p>
        </p:txBody>
      </p:sp>
      <p:sp>
        <p:nvSpPr>
          <p:cNvPr id="103" name="Rounded Rectangle 102"/>
          <p:cNvSpPr/>
          <p:nvPr/>
        </p:nvSpPr>
        <p:spPr>
          <a:xfrm rot="16200000">
            <a:off x="827584" y="908721"/>
            <a:ext cx="936104" cy="792088"/>
          </a:xfrm>
          <a:prstGeom prst="roundRect">
            <a:avLst/>
          </a:prstGeom>
          <a:noFill/>
          <a:ln w="1270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p:cNvSpPr/>
          <p:nvPr/>
        </p:nvSpPr>
        <p:spPr>
          <a:xfrm>
            <a:off x="611560" y="620688"/>
            <a:ext cx="1368152"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TextBox 106"/>
          <p:cNvSpPr txBox="1"/>
          <p:nvPr/>
        </p:nvSpPr>
        <p:spPr>
          <a:xfrm>
            <a:off x="3563888" y="4293096"/>
            <a:ext cx="2520280" cy="430887"/>
          </a:xfrm>
          <a:prstGeom prst="rect">
            <a:avLst/>
          </a:prstGeom>
          <a:solidFill>
            <a:schemeClr val="bg1"/>
          </a:solidFill>
        </p:spPr>
        <p:txBody>
          <a:bodyPr wrap="square" rtlCol="0">
            <a:spAutoFit/>
          </a:bodyPr>
          <a:lstStyle/>
          <a:p>
            <a:r>
              <a:rPr lang="en-US" sz="1100" dirty="0" smtClean="0"/>
              <a:t>The bars are 19 mm x 19 mm x 63.5 mm</a:t>
            </a:r>
          </a:p>
          <a:p>
            <a:r>
              <a:rPr lang="en-US" sz="1100" dirty="0" smtClean="0"/>
              <a:t>(¾ inch x ¾ inch x 2½ inches)</a:t>
            </a:r>
            <a:endParaRPr lang="en-US" sz="1100" dirty="0"/>
          </a:p>
        </p:txBody>
      </p:sp>
      <p:cxnSp>
        <p:nvCxnSpPr>
          <p:cNvPr id="108" name="Straight Arrow Connector 107"/>
          <p:cNvCxnSpPr>
            <a:stCxn id="107" idx="3"/>
          </p:cNvCxnSpPr>
          <p:nvPr/>
        </p:nvCxnSpPr>
        <p:spPr>
          <a:xfrm>
            <a:off x="6084168" y="4508540"/>
            <a:ext cx="792088" cy="14459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a:stCxn id="107" idx="1"/>
          </p:cNvCxnSpPr>
          <p:nvPr/>
        </p:nvCxnSpPr>
        <p:spPr>
          <a:xfrm rot="10800000" flipV="1">
            <a:off x="2627784" y="4508540"/>
            <a:ext cx="936104" cy="2166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1736</TotalTime>
  <Words>701</Words>
  <Application>Microsoft Office PowerPoint</Application>
  <PresentationFormat>On-screen Show (4:3)</PresentationFormat>
  <Paragraphs>99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Drawings for an  Oyster Strainer and Drain Pan </vt:lpstr>
      <vt:lpstr>AOAC Description</vt:lpstr>
      <vt:lpstr>General Notes</vt:lpstr>
      <vt:lpstr>Typical Layout of Perforations</vt:lpstr>
      <vt:lpstr>Strainer Plan View</vt:lpstr>
      <vt:lpstr>Strainer End View</vt:lpstr>
      <vt:lpstr>Pan Plan View</vt:lpstr>
      <vt:lpstr>Bottom Drain Pan End View</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kbutcher 2010</dc:creator>
  <cp:lastModifiedBy>Butcher, Kenneth S.</cp:lastModifiedBy>
  <cp:revision>67</cp:revision>
  <dcterms:created xsi:type="dcterms:W3CDTF">2011-06-06T14:15:58Z</dcterms:created>
  <dcterms:modified xsi:type="dcterms:W3CDTF">2013-05-17T15:35:08Z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1236263145</vt:i4>
  </property>
  <property fmtid="{D5CDD505-2E9C-101B-9397-08002B2CF9AE}" pid="3" name="_NewReviewCycle">
    <vt:lpwstr/>
  </property>
  <property fmtid="{D5CDD505-2E9C-101B-9397-08002B2CF9AE}" pid="4" name="_EmailSubject">
    <vt:lpwstr>Section 3.12 Fresh Oysters Labeled by Volume - Technical Omission &amp; Drawings of Strainer</vt:lpwstr>
  </property>
  <property fmtid="{D5CDD505-2E9C-101B-9397-08002B2CF9AE}" pid="5" name="_AuthorEmail">
    <vt:lpwstr>kenneth.butcher@nist.gov</vt:lpwstr>
  </property>
  <property fmtid="{D5CDD505-2E9C-101B-9397-08002B2CF9AE}" pid="6" name="_AuthorEmailDisplayName">
    <vt:lpwstr>Butcher, Kenneth S.</vt:lpwstr>
  </property>
</Properties>
</file>