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 id="2147483756" r:id="rId2"/>
  </p:sldMasterIdLst>
  <p:notesMasterIdLst>
    <p:notesMasterId r:id="rId24"/>
  </p:notesMasterIdLst>
  <p:sldIdLst>
    <p:sldId id="314" r:id="rId3"/>
    <p:sldId id="315" r:id="rId4"/>
    <p:sldId id="316" r:id="rId5"/>
    <p:sldId id="317" r:id="rId6"/>
    <p:sldId id="306" r:id="rId7"/>
    <p:sldId id="259" r:id="rId8"/>
    <p:sldId id="261" r:id="rId9"/>
    <p:sldId id="298" r:id="rId10"/>
    <p:sldId id="299" r:id="rId11"/>
    <p:sldId id="302" r:id="rId12"/>
    <p:sldId id="303" r:id="rId13"/>
    <p:sldId id="300" r:id="rId14"/>
    <p:sldId id="301" r:id="rId15"/>
    <p:sldId id="304" r:id="rId16"/>
    <p:sldId id="305" r:id="rId17"/>
    <p:sldId id="318" r:id="rId18"/>
    <p:sldId id="297" r:id="rId19"/>
    <p:sldId id="296" r:id="rId20"/>
    <p:sldId id="319" r:id="rId21"/>
    <p:sldId id="320" r:id="rId22"/>
    <p:sldId id="31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32" autoAdjust="0"/>
    <p:restoredTop sz="95712" autoAdjust="0"/>
  </p:normalViewPr>
  <p:slideViewPr>
    <p:cSldViewPr snapToGrid="0">
      <p:cViewPr varScale="1">
        <p:scale>
          <a:sx n="70" d="100"/>
          <a:sy n="70" d="100"/>
        </p:scale>
        <p:origin x="1248"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F968FB-6A8E-490B-96F7-F94821EF7824}" type="datetimeFigureOut">
              <a:rPr lang="en-US" smtClean="0"/>
              <a:pPr/>
              <a:t>2/21/2016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75D4B5-821F-4F0E-B451-546E63EB0993}" type="slidenum">
              <a:rPr lang="en-US" smtClean="0"/>
              <a:pPr/>
              <a:t>‹#›</a:t>
            </a:fld>
            <a:endParaRPr lang="en-US"/>
          </a:p>
        </p:txBody>
      </p:sp>
    </p:spTree>
    <p:extLst>
      <p:ext uri="{BB962C8B-B14F-4D97-AF65-F5344CB8AC3E}">
        <p14:creationId xmlns:p14="http://schemas.microsoft.com/office/powerpoint/2010/main" val="40377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75D4B5-821F-4F0E-B451-546E63EB0993}" type="slidenum">
              <a:rPr lang="en-US" smtClean="0"/>
              <a:pPr/>
              <a:t>1</a:t>
            </a:fld>
            <a:endParaRPr lang="en-US" dirty="0"/>
          </a:p>
        </p:txBody>
      </p:sp>
    </p:spTree>
    <p:extLst>
      <p:ext uri="{BB962C8B-B14F-4D97-AF65-F5344CB8AC3E}">
        <p14:creationId xmlns:p14="http://schemas.microsoft.com/office/powerpoint/2010/main" val="1741381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75D4B5-821F-4F0E-B451-546E63EB0993}" type="slidenum">
              <a:rPr lang="en-US" smtClean="0"/>
              <a:pPr/>
              <a:t>20</a:t>
            </a:fld>
            <a:endParaRPr lang="en-US" dirty="0"/>
          </a:p>
        </p:txBody>
      </p:sp>
    </p:spTree>
    <p:extLst>
      <p:ext uri="{BB962C8B-B14F-4D97-AF65-F5344CB8AC3E}">
        <p14:creationId xmlns:p14="http://schemas.microsoft.com/office/powerpoint/2010/main" val="1741381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6599721-290F-448F-9532-FD203A90F1DE}" type="datetime1">
              <a:rPr lang="en-US" smtClean="0"/>
              <a:pPr/>
              <a:t>2/21/2016</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47506271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BCAE26-AD36-43DB-8B5D-CF650303D2CF}" type="datetime1">
              <a:rPr lang="en-US" smtClean="0"/>
              <a:pPr/>
              <a:t>2/21/2016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4C5D2-352A-48FE-9355-62285D06C76A}" type="slidenum">
              <a:rPr lang="en-US" smtClean="0"/>
              <a:pPr/>
              <a:t>‹#›</a:t>
            </a:fld>
            <a:endParaRPr lang="en-US"/>
          </a:p>
        </p:txBody>
      </p:sp>
    </p:spTree>
    <p:extLst>
      <p:ext uri="{BB962C8B-B14F-4D97-AF65-F5344CB8AC3E}">
        <p14:creationId xmlns:p14="http://schemas.microsoft.com/office/powerpoint/2010/main" val="201696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052AA9-333E-4A3A-A97B-3820F0C85A9A}" type="datetime1">
              <a:rPr lang="en-US" smtClean="0"/>
              <a:pPr/>
              <a:t>2/21/2016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4C5D2-352A-48FE-9355-62285D06C76A}" type="slidenum">
              <a:rPr lang="en-US" smtClean="0"/>
              <a:pPr/>
              <a:t>‹#›</a:t>
            </a:fld>
            <a:endParaRPr lang="en-US"/>
          </a:p>
        </p:txBody>
      </p:sp>
    </p:spTree>
    <p:extLst>
      <p:ext uri="{BB962C8B-B14F-4D97-AF65-F5344CB8AC3E}">
        <p14:creationId xmlns:p14="http://schemas.microsoft.com/office/powerpoint/2010/main" val="13164626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74DECC3-CD4C-42DD-A221-9B81B0BCCA94}" type="datetime1">
              <a:rPr lang="en-US" smtClean="0"/>
              <a:pPr/>
              <a:t>2/21/2016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1341F-E75A-4C43-8285-43AAA61E932C}" type="slidenum">
              <a:rPr lang="en-US" smtClean="0"/>
              <a:pPr/>
              <a:t>‹#›</a:t>
            </a:fld>
            <a:endParaRPr lang="en-US"/>
          </a:p>
        </p:txBody>
      </p:sp>
    </p:spTree>
    <p:extLst>
      <p:ext uri="{BB962C8B-B14F-4D97-AF65-F5344CB8AC3E}">
        <p14:creationId xmlns:p14="http://schemas.microsoft.com/office/powerpoint/2010/main" val="32351369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D8F482-2E15-4AE6-9F3D-4E25F34378D6}" type="datetime1">
              <a:rPr lang="en-US" smtClean="0"/>
              <a:pPr/>
              <a:t>2/21/2016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1341F-E75A-4C43-8285-43AAA61E932C}" type="slidenum">
              <a:rPr lang="en-US" smtClean="0"/>
              <a:pPr/>
              <a:t>‹#›</a:t>
            </a:fld>
            <a:endParaRPr lang="en-US"/>
          </a:p>
        </p:txBody>
      </p:sp>
    </p:spTree>
    <p:extLst>
      <p:ext uri="{BB962C8B-B14F-4D97-AF65-F5344CB8AC3E}">
        <p14:creationId xmlns:p14="http://schemas.microsoft.com/office/powerpoint/2010/main" val="40420847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E7DB82-D4F6-40A5-8CEB-BD49488B8D86}" type="datetime1">
              <a:rPr lang="en-US" smtClean="0"/>
              <a:pPr/>
              <a:t>2/21/2016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1341F-E75A-4C43-8285-43AAA61E932C}" type="slidenum">
              <a:rPr lang="en-US" smtClean="0"/>
              <a:pPr/>
              <a:t>‹#›</a:t>
            </a:fld>
            <a:endParaRPr lang="en-US"/>
          </a:p>
        </p:txBody>
      </p:sp>
    </p:spTree>
    <p:extLst>
      <p:ext uri="{BB962C8B-B14F-4D97-AF65-F5344CB8AC3E}">
        <p14:creationId xmlns:p14="http://schemas.microsoft.com/office/powerpoint/2010/main" val="1993692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7349C3-7D9F-47A0-B9FF-113A715E3C59}" type="datetime1">
              <a:rPr lang="en-US" smtClean="0"/>
              <a:pPr/>
              <a:t>2/21/2016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1341F-E75A-4C43-8285-43AAA61E932C}" type="slidenum">
              <a:rPr lang="en-US" smtClean="0"/>
              <a:pPr/>
              <a:t>‹#›</a:t>
            </a:fld>
            <a:endParaRPr lang="en-US"/>
          </a:p>
        </p:txBody>
      </p:sp>
    </p:spTree>
    <p:extLst>
      <p:ext uri="{BB962C8B-B14F-4D97-AF65-F5344CB8AC3E}">
        <p14:creationId xmlns:p14="http://schemas.microsoft.com/office/powerpoint/2010/main" val="241541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ED0D31-4A14-4A3B-8E52-F8B4EC02A77A}" type="datetime1">
              <a:rPr lang="en-US" smtClean="0"/>
              <a:pPr/>
              <a:t>2/21/2016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51341F-E75A-4C43-8285-43AAA61E932C}" type="slidenum">
              <a:rPr lang="en-US" smtClean="0"/>
              <a:pPr/>
              <a:t>‹#›</a:t>
            </a:fld>
            <a:endParaRPr lang="en-US"/>
          </a:p>
        </p:txBody>
      </p:sp>
    </p:spTree>
    <p:extLst>
      <p:ext uri="{BB962C8B-B14F-4D97-AF65-F5344CB8AC3E}">
        <p14:creationId xmlns:p14="http://schemas.microsoft.com/office/powerpoint/2010/main" val="37390485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E07203-C6B4-4605-BA31-E3071C7CFCE5}" type="datetime1">
              <a:rPr lang="en-US" smtClean="0"/>
              <a:pPr/>
              <a:t>2/21/2016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51341F-E75A-4C43-8285-43AAA61E932C}" type="slidenum">
              <a:rPr lang="en-US" smtClean="0"/>
              <a:pPr/>
              <a:t>‹#›</a:t>
            </a:fld>
            <a:endParaRPr lang="en-US"/>
          </a:p>
        </p:txBody>
      </p:sp>
    </p:spTree>
    <p:extLst>
      <p:ext uri="{BB962C8B-B14F-4D97-AF65-F5344CB8AC3E}">
        <p14:creationId xmlns:p14="http://schemas.microsoft.com/office/powerpoint/2010/main" val="17657367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36F7DE-BBFB-43A4-A09D-C633531C4BE0}" type="datetime1">
              <a:rPr lang="en-US" smtClean="0"/>
              <a:pPr/>
              <a:t>2/21/2016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51341F-E75A-4C43-8285-43AAA61E932C}" type="slidenum">
              <a:rPr lang="en-US" smtClean="0"/>
              <a:pPr/>
              <a:t>‹#›</a:t>
            </a:fld>
            <a:endParaRPr lang="en-US"/>
          </a:p>
        </p:txBody>
      </p:sp>
    </p:spTree>
    <p:extLst>
      <p:ext uri="{BB962C8B-B14F-4D97-AF65-F5344CB8AC3E}">
        <p14:creationId xmlns:p14="http://schemas.microsoft.com/office/powerpoint/2010/main" val="27987205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E95553-F7F3-4F88-9E3C-813554E3D381}" type="datetime1">
              <a:rPr lang="en-US" smtClean="0"/>
              <a:pPr/>
              <a:t>2/21/2016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1341F-E75A-4C43-8285-43AAA61E932C}" type="slidenum">
              <a:rPr lang="en-US" smtClean="0"/>
              <a:pPr/>
              <a:t>‹#›</a:t>
            </a:fld>
            <a:endParaRPr lang="en-US"/>
          </a:p>
        </p:txBody>
      </p:sp>
    </p:spTree>
    <p:extLst>
      <p:ext uri="{BB962C8B-B14F-4D97-AF65-F5344CB8AC3E}">
        <p14:creationId xmlns:p14="http://schemas.microsoft.com/office/powerpoint/2010/main" val="1840324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47627" y="499405"/>
            <a:ext cx="7886700" cy="1325563"/>
          </a:xfrm>
        </p:spPr>
        <p:txBody>
          <a:bodyPr/>
          <a:lstStyle>
            <a:lvl1pPr>
              <a:defRPr b="1">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547627" y="1986170"/>
            <a:ext cx="7886700" cy="353833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7DFF698-4F3E-48E9-B01D-6A779E6C2D28}" type="datetime1">
              <a:rPr lang="en-US" smtClean="0"/>
              <a:pPr/>
              <a:t>2/21/2016</a:t>
            </a:fld>
            <a:endParaRPr lang="en-US"/>
          </a:p>
        </p:txBody>
      </p:sp>
      <p:sp>
        <p:nvSpPr>
          <p:cNvPr id="6" name="Slide Number Placeholder 5"/>
          <p:cNvSpPr>
            <a:spLocks noGrp="1"/>
          </p:cNvSpPr>
          <p:nvPr>
            <p:ph type="sldNum" sz="quarter" idx="12"/>
          </p:nvPr>
        </p:nvSpPr>
        <p:spPr>
          <a:xfrm>
            <a:off x="3311083" y="6443655"/>
            <a:ext cx="2057400" cy="365125"/>
          </a:xfrm>
        </p:spPr>
        <p:txBody>
          <a:bodyPr/>
          <a:lstStyle>
            <a:lvl1pPr algn="ctr">
              <a:defRPr sz="1200"/>
            </a:lvl1pPr>
          </a:lstStyle>
          <a:p>
            <a:fld id="{8A6BD0B9-3465-4E0F-AE7F-2EBD7D9D0656}" type="slidenum">
              <a:rPr lang="en-US" smtClean="0"/>
              <a:pPr/>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95629" y="146008"/>
            <a:ext cx="1077396" cy="1152971"/>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617" y="5877897"/>
            <a:ext cx="2041083" cy="937232"/>
          </a:xfrm>
          <a:prstGeom prst="rect">
            <a:avLst/>
          </a:prstGeom>
        </p:spPr>
      </p:pic>
      <p:pic>
        <p:nvPicPr>
          <p:cNvPr id="9" name="Picture 8"/>
          <p:cNvPicPr>
            <a:picLocks noChangeAspect="1"/>
          </p:cNvPicPr>
          <p:nvPr userDrawn="1"/>
        </p:nvPicPr>
        <p:blipFill>
          <a:blip r:embed="rId4" cstate="print"/>
          <a:stretch>
            <a:fillRect/>
          </a:stretch>
        </p:blipFill>
        <p:spPr>
          <a:xfrm>
            <a:off x="7722023" y="6529379"/>
            <a:ext cx="1371600" cy="285750"/>
          </a:xfrm>
          <a:prstGeom prst="rect">
            <a:avLst/>
          </a:prstGeom>
        </p:spPr>
      </p:pic>
    </p:spTree>
    <p:extLst>
      <p:ext uri="{BB962C8B-B14F-4D97-AF65-F5344CB8AC3E}">
        <p14:creationId xmlns:p14="http://schemas.microsoft.com/office/powerpoint/2010/main" val="35458841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096C21-249C-4EA5-9CCD-FD0467696AED}" type="datetime1">
              <a:rPr lang="en-US" smtClean="0"/>
              <a:pPr/>
              <a:t>2/21/2016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1341F-E75A-4C43-8285-43AAA61E932C}" type="slidenum">
              <a:rPr lang="en-US" smtClean="0"/>
              <a:pPr/>
              <a:t>‹#›</a:t>
            </a:fld>
            <a:endParaRPr lang="en-US"/>
          </a:p>
        </p:txBody>
      </p:sp>
    </p:spTree>
    <p:extLst>
      <p:ext uri="{BB962C8B-B14F-4D97-AF65-F5344CB8AC3E}">
        <p14:creationId xmlns:p14="http://schemas.microsoft.com/office/powerpoint/2010/main" val="5764525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304505-F5F8-4740-A5C3-A3B341FA3DC0}" type="datetime1">
              <a:rPr lang="en-US" smtClean="0"/>
              <a:pPr/>
              <a:t>2/21/2016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1341F-E75A-4C43-8285-43AAA61E932C}" type="slidenum">
              <a:rPr lang="en-US" smtClean="0"/>
              <a:pPr/>
              <a:t>‹#›</a:t>
            </a:fld>
            <a:endParaRPr lang="en-US"/>
          </a:p>
        </p:txBody>
      </p:sp>
    </p:spTree>
    <p:extLst>
      <p:ext uri="{BB962C8B-B14F-4D97-AF65-F5344CB8AC3E}">
        <p14:creationId xmlns:p14="http://schemas.microsoft.com/office/powerpoint/2010/main" val="14499805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17CED4-4477-4EF2-8F58-94D728EFF4FD}" type="datetime1">
              <a:rPr lang="en-US" smtClean="0"/>
              <a:pPr/>
              <a:t>2/21/2016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1341F-E75A-4C43-8285-43AAA61E932C}" type="slidenum">
              <a:rPr lang="en-US" smtClean="0"/>
              <a:pPr/>
              <a:t>‹#›</a:t>
            </a:fld>
            <a:endParaRPr lang="en-US"/>
          </a:p>
        </p:txBody>
      </p:sp>
    </p:spTree>
    <p:extLst>
      <p:ext uri="{BB962C8B-B14F-4D97-AF65-F5344CB8AC3E}">
        <p14:creationId xmlns:p14="http://schemas.microsoft.com/office/powerpoint/2010/main" val="2570192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713D90-AF70-4F9D-BCC0-6D7EA6D0D84F}" type="datetime1">
              <a:rPr lang="en-US" smtClean="0"/>
              <a:pPr/>
              <a:t>2/21/2016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4C5D2-352A-48FE-9355-62285D06C76A}" type="slidenum">
              <a:rPr lang="en-US" smtClean="0"/>
              <a:pPr/>
              <a:t>‹#›</a:t>
            </a:fld>
            <a:endParaRPr lang="en-US"/>
          </a:p>
        </p:txBody>
      </p:sp>
    </p:spTree>
    <p:extLst>
      <p:ext uri="{BB962C8B-B14F-4D97-AF65-F5344CB8AC3E}">
        <p14:creationId xmlns:p14="http://schemas.microsoft.com/office/powerpoint/2010/main" val="169994772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2FD696-AF75-408D-8CB0-7CD6E7EDACE0}" type="datetime1">
              <a:rPr lang="en-US" smtClean="0"/>
              <a:pPr/>
              <a:t>2/21/2016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44C5D2-352A-48FE-9355-62285D06C76A}" type="slidenum">
              <a:rPr lang="en-US" smtClean="0"/>
              <a:pPr/>
              <a:t>‹#›</a:t>
            </a:fld>
            <a:endParaRPr lang="en-US"/>
          </a:p>
        </p:txBody>
      </p:sp>
    </p:spTree>
    <p:extLst>
      <p:ext uri="{BB962C8B-B14F-4D97-AF65-F5344CB8AC3E}">
        <p14:creationId xmlns:p14="http://schemas.microsoft.com/office/powerpoint/2010/main" val="1929788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8CB4A57-3E4C-48C0-B16B-FFAF990251D7}" type="datetime1">
              <a:rPr lang="en-US" smtClean="0"/>
              <a:pPr/>
              <a:t>2/21/2016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44C5D2-352A-48FE-9355-62285D06C76A}" type="slidenum">
              <a:rPr lang="en-US" smtClean="0"/>
              <a:pPr/>
              <a:t>‹#›</a:t>
            </a:fld>
            <a:endParaRPr lang="en-US"/>
          </a:p>
        </p:txBody>
      </p:sp>
    </p:spTree>
    <p:extLst>
      <p:ext uri="{BB962C8B-B14F-4D97-AF65-F5344CB8AC3E}">
        <p14:creationId xmlns:p14="http://schemas.microsoft.com/office/powerpoint/2010/main" val="3205002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F47B6E-87D7-407B-9E3F-2812A31F680B}" type="datetime1">
              <a:rPr lang="en-US" smtClean="0"/>
              <a:pPr/>
              <a:t>2/21/2016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44C5D2-352A-48FE-9355-62285D06C76A}" type="slidenum">
              <a:rPr lang="en-US" smtClean="0"/>
              <a:pPr/>
              <a:t>‹#›</a:t>
            </a:fld>
            <a:endParaRPr lang="en-US"/>
          </a:p>
        </p:txBody>
      </p:sp>
    </p:spTree>
    <p:extLst>
      <p:ext uri="{BB962C8B-B14F-4D97-AF65-F5344CB8AC3E}">
        <p14:creationId xmlns:p14="http://schemas.microsoft.com/office/powerpoint/2010/main" val="2788631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2CF1CF-A603-4526-A39A-1749BF910AEE}" type="datetime1">
              <a:rPr lang="en-US" smtClean="0"/>
              <a:pPr/>
              <a:t>2/21/2016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44C5D2-352A-48FE-9355-62285D06C76A}" type="slidenum">
              <a:rPr lang="en-US" smtClean="0"/>
              <a:pPr/>
              <a:t>‹#›</a:t>
            </a:fld>
            <a:endParaRPr lang="en-US"/>
          </a:p>
        </p:txBody>
      </p:sp>
    </p:spTree>
    <p:extLst>
      <p:ext uri="{BB962C8B-B14F-4D97-AF65-F5344CB8AC3E}">
        <p14:creationId xmlns:p14="http://schemas.microsoft.com/office/powerpoint/2010/main" val="65209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4479CA-42F2-4F11-934F-859DC3F42E15}" type="datetime1">
              <a:rPr lang="en-US" smtClean="0"/>
              <a:pPr/>
              <a:t>2/21/2016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44C5D2-352A-48FE-9355-62285D06C76A}" type="slidenum">
              <a:rPr lang="en-US" smtClean="0"/>
              <a:pPr/>
              <a:t>‹#›</a:t>
            </a:fld>
            <a:endParaRPr lang="en-US"/>
          </a:p>
        </p:txBody>
      </p:sp>
    </p:spTree>
    <p:extLst>
      <p:ext uri="{BB962C8B-B14F-4D97-AF65-F5344CB8AC3E}">
        <p14:creationId xmlns:p14="http://schemas.microsoft.com/office/powerpoint/2010/main" val="164959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CFF609-EEC0-498D-AAE4-823A08368FC6}" type="datetime1">
              <a:rPr lang="en-US" smtClean="0"/>
              <a:pPr/>
              <a:t>2/21/2016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44C5D2-352A-48FE-9355-62285D06C76A}" type="slidenum">
              <a:rPr lang="en-US" smtClean="0"/>
              <a:pPr/>
              <a:t>‹#›</a:t>
            </a:fld>
            <a:endParaRPr lang="en-US"/>
          </a:p>
        </p:txBody>
      </p:sp>
    </p:spTree>
    <p:extLst>
      <p:ext uri="{BB962C8B-B14F-4D97-AF65-F5344CB8AC3E}">
        <p14:creationId xmlns:p14="http://schemas.microsoft.com/office/powerpoint/2010/main" val="2965224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3053C72-3206-4BDB-9F43-87319871A008}" type="datetime1">
              <a:rPr lang="en-US" smtClean="0"/>
              <a:pPr/>
              <a:t>2/21/2016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544C5D2-352A-48FE-9355-62285D06C76A}" type="slidenum">
              <a:rPr lang="en-US" smtClean="0"/>
              <a:pPr/>
              <a:t>‹#›</a:t>
            </a:fld>
            <a:endParaRPr lang="en-US"/>
          </a:p>
        </p:txBody>
      </p:sp>
    </p:spTree>
    <p:extLst>
      <p:ext uri="{BB962C8B-B14F-4D97-AF65-F5344CB8AC3E}">
        <p14:creationId xmlns:p14="http://schemas.microsoft.com/office/powerpoint/2010/main" val="1927578580"/>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D11344-DBD8-4D2C-9F77-FECC3FE5F63F}" type="datetime1">
              <a:rPr lang="en-US" smtClean="0"/>
              <a:pPr/>
              <a:t>2/21/2016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51341F-E75A-4C43-8285-43AAA61E932C}" type="slidenum">
              <a:rPr lang="en-US" smtClean="0"/>
              <a:pPr/>
              <a:t>‹#›</a:t>
            </a:fld>
            <a:endParaRPr lang="en-US"/>
          </a:p>
        </p:txBody>
      </p:sp>
    </p:spTree>
    <p:extLst>
      <p:ext uri="{BB962C8B-B14F-4D97-AF65-F5344CB8AC3E}">
        <p14:creationId xmlns:p14="http://schemas.microsoft.com/office/powerpoint/2010/main" val="4090080467"/>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david.kontny@ic.fbi.gov" TargetMode="External"/><Relationship Id="rId2" Type="http://schemas.openxmlformats.org/officeDocument/2006/relationships/hyperlink" Target="mailto:furtonk@fiu.edu"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5.jpeg"/></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mailto:don.roberts@HQ.DHS.GOV" TargetMode="External"/><Relationship Id="rId13" Type="http://schemas.openxmlformats.org/officeDocument/2006/relationships/hyperlink" Target="mailto:morguemom@yahoo.com" TargetMode="External"/><Relationship Id="rId3" Type="http://schemas.openxmlformats.org/officeDocument/2006/relationships/hyperlink" Target="mailto:Yappindogs@aol.com" TargetMode="External"/><Relationship Id="rId7" Type="http://schemas.openxmlformats.org/officeDocument/2006/relationships/hyperlink" Target="mailto:cmotto@vet.upenn.edu" TargetMode="External"/><Relationship Id="rId12" Type="http://schemas.openxmlformats.org/officeDocument/2006/relationships/hyperlink" Target="mailto:waggolp@auburn.edu" TargetMode="External"/><Relationship Id="rId2" Type="http://schemas.openxmlformats.org/officeDocument/2006/relationships/hyperlink" Target="mailto:t_bandit94@hotmail.com" TargetMode="External"/><Relationship Id="rId1" Type="http://schemas.openxmlformats.org/officeDocument/2006/relationships/slideLayout" Target="../slideLayouts/slideLayout2.xml"/><Relationship Id="rId6" Type="http://schemas.openxmlformats.org/officeDocument/2006/relationships/hyperlink" Target="mailto:hik9k@yahoo.com" TargetMode="External"/><Relationship Id="rId11" Type="http://schemas.openxmlformats.org/officeDocument/2006/relationships/hyperlink" Target="mailto:nnddasecretary@yahoo.com" TargetMode="External"/><Relationship Id="rId5" Type="http://schemas.openxmlformats.org/officeDocument/2006/relationships/hyperlink" Target="mailto:william.maccrehan@nist.gov" TargetMode="External"/><Relationship Id="rId10" Type="http://schemas.openxmlformats.org/officeDocument/2006/relationships/hyperlink" Target="mailto:Rex.Stockham@ic.fbi.gov" TargetMode="External"/><Relationship Id="rId4" Type="http://schemas.openxmlformats.org/officeDocument/2006/relationships/hyperlink" Target="mailto:john@amk9academy.com" TargetMode="External"/><Relationship Id="rId9" Type="http://schemas.openxmlformats.org/officeDocument/2006/relationships/hyperlink" Target="mailto:olddominionsar@hotmail.com"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357270"/>
            <a:ext cx="6858000" cy="926356"/>
          </a:xfrm>
        </p:spPr>
        <p:txBody>
          <a:bodyPr>
            <a:normAutofit/>
          </a:bodyPr>
          <a:lstStyle/>
          <a:p>
            <a:r>
              <a:rPr lang="en-US" dirty="0" smtClean="0">
                <a:latin typeface="+mn-lt"/>
              </a:rPr>
              <a:t>Priority Action Report</a:t>
            </a:r>
            <a:endParaRPr lang="en-US" dirty="0">
              <a:latin typeface="+mn-lt"/>
            </a:endParaRPr>
          </a:p>
        </p:txBody>
      </p:sp>
      <p:sp>
        <p:nvSpPr>
          <p:cNvPr id="3" name="Subtitle 2"/>
          <p:cNvSpPr>
            <a:spLocks noGrp="1"/>
          </p:cNvSpPr>
          <p:nvPr>
            <p:ph type="subTitle" idx="1"/>
          </p:nvPr>
        </p:nvSpPr>
        <p:spPr>
          <a:xfrm>
            <a:off x="1143000" y="4479481"/>
            <a:ext cx="6858000" cy="1655762"/>
          </a:xfrm>
        </p:spPr>
        <p:txBody>
          <a:bodyPr/>
          <a:lstStyle/>
          <a:p>
            <a:r>
              <a:rPr lang="en-US" sz="3200" b="1" dirty="0" smtClean="0">
                <a:latin typeface="Arial" panose="020B0604020202020204" pitchFamily="34" charset="0"/>
                <a:cs typeface="Arial" panose="020B0604020202020204" pitchFamily="34" charset="0"/>
              </a:rPr>
              <a:t>Dogs and Sensors</a:t>
            </a:r>
          </a:p>
          <a:p>
            <a:r>
              <a:rPr lang="en-US" dirty="0" smtClean="0"/>
              <a:t>Kenneth G. Furton, Ph.D.</a:t>
            </a:r>
            <a:endParaRPr lang="en-US" dirty="0" smtClean="0"/>
          </a:p>
          <a:p>
            <a:r>
              <a:rPr lang="en-US" dirty="0" smtClean="0"/>
              <a:t>David R. Kontny</a:t>
            </a:r>
          </a:p>
          <a:p>
            <a:r>
              <a:rPr lang="en-US" dirty="0" smtClean="0">
                <a:latin typeface="Arial" panose="020B0604020202020204" pitchFamily="34" charset="0"/>
                <a:cs typeface="Arial" panose="020B0604020202020204" pitchFamily="34" charset="0"/>
              </a:rPr>
              <a:t>February 22, 2016</a:t>
            </a:r>
          </a:p>
          <a:p>
            <a:endParaRPr lang="en-US" dirty="0">
              <a:solidFill>
                <a:schemeClr val="bg2">
                  <a:lumMod val="50000"/>
                </a:schemeClr>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64205" y="503598"/>
            <a:ext cx="2615590" cy="2799064"/>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6135243"/>
            <a:ext cx="1493520" cy="685800"/>
          </a:xfrm>
          <a:prstGeom prst="rect">
            <a:avLst/>
          </a:prstGeom>
        </p:spPr>
      </p:pic>
      <p:pic>
        <p:nvPicPr>
          <p:cNvPr id="6" name="Picture 5"/>
          <p:cNvPicPr>
            <a:picLocks noChangeAspect="1"/>
          </p:cNvPicPr>
          <p:nvPr/>
        </p:nvPicPr>
        <p:blipFill>
          <a:blip r:embed="rId5" cstate="print"/>
          <a:stretch>
            <a:fillRect/>
          </a:stretch>
        </p:blipFill>
        <p:spPr>
          <a:xfrm>
            <a:off x="7702950" y="6535293"/>
            <a:ext cx="1371600" cy="285750"/>
          </a:xfrm>
          <a:prstGeom prst="rect">
            <a:avLst/>
          </a:prstGeom>
        </p:spPr>
      </p:pic>
    </p:spTree>
    <p:extLst>
      <p:ext uri="{BB962C8B-B14F-4D97-AF65-F5344CB8AC3E}">
        <p14:creationId xmlns:p14="http://schemas.microsoft.com/office/powerpoint/2010/main" val="18410359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3 Document</a:t>
            </a:r>
            <a:endParaRPr lang="en-US" dirty="0"/>
          </a:p>
        </p:txBody>
      </p:sp>
      <p:sp>
        <p:nvSpPr>
          <p:cNvPr id="3" name="Content Placeholder 2"/>
          <p:cNvSpPr>
            <a:spLocks noGrp="1"/>
          </p:cNvSpPr>
          <p:nvPr>
            <p:ph idx="1"/>
          </p:nvPr>
        </p:nvSpPr>
        <p:spPr>
          <a:xfrm>
            <a:off x="547626" y="1986170"/>
            <a:ext cx="8106043" cy="2890630"/>
          </a:xfrm>
        </p:spPr>
        <p:txBody>
          <a:bodyPr>
            <a:normAutofit lnSpcReduction="10000"/>
          </a:bodyPr>
          <a:lstStyle/>
          <a:p>
            <a:pPr marL="0" indent="0">
              <a:buNone/>
            </a:pPr>
            <a:r>
              <a:rPr lang="en-US" b="1" dirty="0" smtClean="0"/>
              <a:t>Document Title: </a:t>
            </a:r>
            <a:r>
              <a:rPr lang="en-US" dirty="0" smtClean="0"/>
              <a:t>Canine Career Field Progression</a:t>
            </a:r>
          </a:p>
          <a:p>
            <a:pPr marL="0" indent="0">
              <a:buNone/>
            </a:pPr>
            <a:r>
              <a:rPr lang="en-US" b="1" dirty="0" smtClean="0"/>
              <a:t>Scope: </a:t>
            </a:r>
            <a:r>
              <a:rPr lang="en-US" dirty="0" smtClean="0"/>
              <a:t>Provide recommended best practice guidelines for career progression system to ensure proper training and experience within canine organizations.</a:t>
            </a:r>
          </a:p>
          <a:p>
            <a:pPr marL="0" indent="0">
              <a:buNone/>
            </a:pPr>
            <a:r>
              <a:rPr lang="en-US" b="1" dirty="0" smtClean="0"/>
              <a:t>Objective/rationale:</a:t>
            </a:r>
            <a:r>
              <a:rPr lang="en-US" dirty="0" smtClean="0"/>
              <a:t>  Ensure consistent application of canine career field progression to include, handlers, trainers, certifying officials, supervisors, and executive management that can be used throughout the specific detector dog disciplines. </a:t>
            </a:r>
            <a:endParaRPr lang="en-US" b="1" dirty="0"/>
          </a:p>
          <a:p>
            <a:pPr marL="0" indent="0">
              <a:buNone/>
            </a:pPr>
            <a:r>
              <a:rPr lang="en-US" b="1" dirty="0" smtClean="0"/>
              <a:t>Issues/Concerns: </a:t>
            </a:r>
            <a:r>
              <a:rPr lang="en-US" dirty="0" smtClean="0"/>
              <a:t>None at this Time</a:t>
            </a:r>
            <a:endParaRPr lang="en-US" b="1" dirty="0" smtClean="0"/>
          </a:p>
          <a:p>
            <a:endParaRPr lang="en-US" dirty="0" smtClean="0"/>
          </a:p>
          <a:p>
            <a:endParaRPr lang="en-US" dirty="0" smtClean="0"/>
          </a:p>
          <a:p>
            <a:endParaRPr lang="en-US" dirty="0"/>
          </a:p>
          <a:p>
            <a:endParaRPr lang="en-US" dirty="0" smtClean="0"/>
          </a:p>
          <a:p>
            <a:pPr marL="0" indent="0">
              <a:buNone/>
            </a:pPr>
            <a:endParaRPr lang="en-US" dirty="0" smtClean="0"/>
          </a:p>
          <a:p>
            <a:pPr marL="0" indent="0">
              <a:buNone/>
            </a:pPr>
            <a:endParaRPr lang="en-US" dirty="0"/>
          </a:p>
        </p:txBody>
      </p:sp>
      <p:sp>
        <p:nvSpPr>
          <p:cNvPr id="4" name="TextBox 3"/>
          <p:cNvSpPr txBox="1"/>
          <p:nvPr/>
        </p:nvSpPr>
        <p:spPr>
          <a:xfrm>
            <a:off x="3392555" y="5155095"/>
            <a:ext cx="5751445" cy="1477328"/>
          </a:xfrm>
          <a:prstGeom prst="rect">
            <a:avLst/>
          </a:prstGeom>
          <a:solidFill>
            <a:schemeClr val="bg2">
              <a:lumMod val="90000"/>
            </a:schemeClr>
          </a:solidFill>
        </p:spPr>
        <p:txBody>
          <a:bodyPr wrap="square" rtlCol="0">
            <a:spAutoFit/>
          </a:bodyPr>
          <a:lstStyle/>
          <a:p>
            <a:r>
              <a:rPr lang="en-US" b="1" dirty="0" smtClean="0"/>
              <a:t>Task Group Name: </a:t>
            </a:r>
            <a:r>
              <a:rPr lang="en-US" dirty="0" smtClean="0"/>
              <a:t>Canine Career Field Progression</a:t>
            </a:r>
          </a:p>
          <a:p>
            <a:r>
              <a:rPr lang="en-US" b="1" dirty="0" smtClean="0"/>
              <a:t>Task Group Chair Name: </a:t>
            </a:r>
            <a:r>
              <a:rPr lang="en-US" dirty="0" smtClean="0"/>
              <a:t>John Pearce</a:t>
            </a:r>
          </a:p>
          <a:p>
            <a:r>
              <a:rPr lang="en-US" b="1" dirty="0" smtClean="0"/>
              <a:t>Task Group Chair Contact Information: </a:t>
            </a:r>
            <a:r>
              <a:rPr lang="en-US" dirty="0" smtClean="0"/>
              <a:t>pearcejohn@aol.com</a:t>
            </a:r>
          </a:p>
          <a:p>
            <a:r>
              <a:rPr lang="en-US" b="1" dirty="0" smtClean="0"/>
              <a:t>Date of Last Task Group Meeting:  </a:t>
            </a:r>
            <a:r>
              <a:rPr lang="en-US" dirty="0" smtClean="0"/>
              <a:t>January 28, 2016</a:t>
            </a:r>
          </a:p>
        </p:txBody>
      </p:sp>
      <p:sp>
        <p:nvSpPr>
          <p:cNvPr id="5" name="Slide Number Placeholder 4"/>
          <p:cNvSpPr>
            <a:spLocks noGrp="1"/>
          </p:cNvSpPr>
          <p:nvPr>
            <p:ph type="sldNum" sz="quarter" idx="12"/>
          </p:nvPr>
        </p:nvSpPr>
        <p:spPr/>
        <p:txBody>
          <a:bodyPr/>
          <a:lstStyle/>
          <a:p>
            <a:fld id="{8A6BD0B9-3465-4E0F-AE7F-2EBD7D9D0656}" type="slidenum">
              <a:rPr lang="en-US" smtClean="0"/>
              <a:pPr/>
              <a:t>10</a:t>
            </a:fld>
            <a:endParaRPr lang="en-US" dirty="0"/>
          </a:p>
        </p:txBody>
      </p:sp>
    </p:spTree>
    <p:extLst>
      <p:ext uri="{BB962C8B-B14F-4D97-AF65-F5344CB8AC3E}">
        <p14:creationId xmlns:p14="http://schemas.microsoft.com/office/powerpoint/2010/main" val="9416260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320" y="487912"/>
            <a:ext cx="7886700" cy="1325563"/>
          </a:xfrm>
        </p:spPr>
        <p:txBody>
          <a:bodyPr/>
          <a:lstStyle/>
          <a:p>
            <a:r>
              <a:rPr lang="en-US" dirty="0" smtClean="0"/>
              <a:t>Task Group/Subcommittee Action Plan</a:t>
            </a:r>
            <a:endParaRPr lang="en-US" dirty="0"/>
          </a:p>
        </p:txBody>
      </p:sp>
      <p:graphicFrame>
        <p:nvGraphicFramePr>
          <p:cNvPr id="4" name="Content Placeholder 6"/>
          <p:cNvGraphicFramePr>
            <a:graphicFrameLocks noGrp="1"/>
          </p:cNvGraphicFramePr>
          <p:nvPr>
            <p:ph idx="1"/>
            <p:extLst>
              <p:ext uri="{D42A27DB-BD31-4B8C-83A1-F6EECF244321}">
                <p14:modId xmlns:p14="http://schemas.microsoft.com/office/powerpoint/2010/main" val="3215943002"/>
              </p:ext>
            </p:extLst>
          </p:nvPr>
        </p:nvGraphicFramePr>
        <p:xfrm>
          <a:off x="712788" y="2024063"/>
          <a:ext cx="7477055" cy="3962400"/>
        </p:xfrm>
        <a:graphic>
          <a:graphicData uri="http://schemas.openxmlformats.org/drawingml/2006/table">
            <a:tbl>
              <a:tblPr firstRow="1" bandRow="1">
                <a:tableStyleId>{073A0DAA-6AF3-43AB-8588-CEC1D06C72B9}</a:tableStyleId>
              </a:tblPr>
              <a:tblGrid>
                <a:gridCol w="2657191"/>
                <a:gridCol w="1388774"/>
                <a:gridCol w="1715545"/>
                <a:gridCol w="1715545"/>
              </a:tblGrid>
              <a:tr h="611191">
                <a:tc>
                  <a:txBody>
                    <a:bodyPr/>
                    <a:lstStyle/>
                    <a:p>
                      <a:r>
                        <a:rPr lang="en-US" sz="1600" dirty="0" smtClean="0"/>
                        <a:t>Planned Actions</a:t>
                      </a:r>
                      <a:endParaRPr lang="en-US" sz="1600" dirty="0"/>
                    </a:p>
                  </a:txBody>
                  <a:tcPr anchor="ctr"/>
                </a:tc>
                <a:tc>
                  <a:txBody>
                    <a:bodyPr/>
                    <a:lstStyle/>
                    <a:p>
                      <a:r>
                        <a:rPr lang="en-US" sz="1600" dirty="0" smtClean="0"/>
                        <a:t>OSAC Process Stage (e.g., SDO 100) </a:t>
                      </a:r>
                      <a:endParaRPr lang="en-US" sz="1600" dirty="0"/>
                    </a:p>
                  </a:txBody>
                  <a:tcPr anchor="ctr"/>
                </a:tc>
                <a:tc>
                  <a:txBody>
                    <a:bodyPr/>
                    <a:lstStyle/>
                    <a:p>
                      <a:pPr algn="ctr"/>
                      <a:r>
                        <a:rPr lang="en-US" sz="1600" dirty="0" smtClean="0"/>
                        <a:t>Assignee</a:t>
                      </a:r>
                      <a:endParaRPr lang="en-US" sz="1600" dirty="0"/>
                    </a:p>
                  </a:txBody>
                  <a:tcPr anchor="ctr"/>
                </a:tc>
                <a:tc>
                  <a:txBody>
                    <a:bodyPr/>
                    <a:lstStyle/>
                    <a:p>
                      <a:pPr algn="ctr"/>
                      <a:r>
                        <a:rPr lang="en-US" sz="1600" dirty="0" smtClean="0"/>
                        <a:t>Estimated</a:t>
                      </a:r>
                      <a:r>
                        <a:rPr lang="en-US" sz="1600" baseline="0" dirty="0" smtClean="0"/>
                        <a:t> Completion Date</a:t>
                      </a:r>
                      <a:endParaRPr lang="en-US" sz="1600" dirty="0"/>
                    </a:p>
                  </a:txBody>
                  <a:tcPr anchor="ctr"/>
                </a:tc>
              </a:tr>
              <a:tr h="367029">
                <a:tc>
                  <a:txBody>
                    <a:bodyPr/>
                    <a:lstStyle/>
                    <a:p>
                      <a:r>
                        <a:rPr lang="en-US" sz="1600" dirty="0" smtClean="0"/>
                        <a:t>Reformat</a:t>
                      </a:r>
                      <a:r>
                        <a:rPr lang="en-US" sz="1600" baseline="0" dirty="0" smtClean="0"/>
                        <a:t> Existing SWGDOG Guideline to ASB Style Guide</a:t>
                      </a:r>
                      <a:endParaRPr lang="en-US" sz="1600" dirty="0"/>
                    </a:p>
                  </a:txBody>
                  <a:tcPr/>
                </a:tc>
                <a:tc>
                  <a:txBody>
                    <a:bodyPr/>
                    <a:lstStyle/>
                    <a:p>
                      <a:r>
                        <a:rPr lang="en-US" sz="1600" dirty="0" smtClean="0"/>
                        <a:t>SDO 0</a:t>
                      </a:r>
                      <a:endParaRPr lang="en-US" sz="1600" dirty="0"/>
                    </a:p>
                  </a:txBody>
                  <a:tcPr/>
                </a:tc>
                <a:tc>
                  <a:txBody>
                    <a:bodyPr/>
                    <a:lstStyle/>
                    <a:p>
                      <a:r>
                        <a:rPr lang="en-US" sz="1600" dirty="0" smtClean="0"/>
                        <a:t>Pearce</a:t>
                      </a:r>
                      <a:endParaRPr lang="en-US" sz="1600" dirty="0"/>
                    </a:p>
                  </a:txBody>
                  <a:tcPr/>
                </a:tc>
                <a:tc>
                  <a:txBody>
                    <a:bodyPr/>
                    <a:lstStyle/>
                    <a:p>
                      <a:r>
                        <a:rPr lang="en-US" sz="1600" dirty="0" smtClean="0"/>
                        <a:t>March 30, 2016</a:t>
                      </a:r>
                      <a:endParaRPr lang="en-US" sz="1600" dirty="0"/>
                    </a:p>
                  </a:txBody>
                  <a:tcPr/>
                </a:tc>
              </a:tr>
              <a:tr h="367029">
                <a:tc>
                  <a:txBody>
                    <a:bodyPr/>
                    <a:lstStyle/>
                    <a:p>
                      <a:r>
                        <a:rPr lang="en-US" sz="1600" dirty="0" smtClean="0"/>
                        <a:t>Coordinate Document Review Through OSAC Committees</a:t>
                      </a:r>
                      <a:endParaRPr lang="en-US" sz="1600" dirty="0"/>
                    </a:p>
                  </a:txBody>
                  <a:tcPr/>
                </a:tc>
                <a:tc>
                  <a:txBody>
                    <a:bodyPr/>
                    <a:lstStyle/>
                    <a:p>
                      <a:r>
                        <a:rPr lang="en-US" sz="1600" dirty="0" smtClean="0"/>
                        <a:t>SDO 100</a:t>
                      </a:r>
                      <a:endParaRPr lang="en-US" sz="1600" dirty="0"/>
                    </a:p>
                  </a:txBody>
                  <a:tcPr/>
                </a:tc>
                <a:tc>
                  <a:txBody>
                    <a:bodyPr/>
                    <a:lstStyle/>
                    <a:p>
                      <a:r>
                        <a:rPr lang="en-US" sz="1600" dirty="0" smtClean="0"/>
                        <a:t>Pearce</a:t>
                      </a:r>
                      <a:endParaRPr lang="en-US" sz="1600" dirty="0"/>
                    </a:p>
                  </a:txBody>
                  <a:tcPr/>
                </a:tc>
                <a:tc>
                  <a:txBody>
                    <a:bodyPr/>
                    <a:lstStyle/>
                    <a:p>
                      <a:r>
                        <a:rPr lang="en-US" sz="1600" dirty="0" smtClean="0"/>
                        <a:t>TBD</a:t>
                      </a:r>
                      <a:endParaRPr lang="en-US" sz="1600" dirty="0"/>
                    </a:p>
                  </a:txBody>
                  <a:tcPr/>
                </a:tc>
              </a:tr>
              <a:tr h="367029">
                <a:tc>
                  <a:txBody>
                    <a:bodyPr/>
                    <a:lstStyle/>
                    <a:p>
                      <a:r>
                        <a:rPr lang="en-US" sz="1600" dirty="0" smtClean="0"/>
                        <a:t>Submit Document for</a:t>
                      </a:r>
                      <a:r>
                        <a:rPr lang="en-US" sz="1600" baseline="0" dirty="0" smtClean="0"/>
                        <a:t> SAC approval  and SDO Submission</a:t>
                      </a:r>
                      <a:endParaRPr lang="en-US" sz="1600" dirty="0"/>
                    </a:p>
                  </a:txBody>
                  <a:tcPr/>
                </a:tc>
                <a:tc>
                  <a:txBody>
                    <a:bodyPr/>
                    <a:lstStyle/>
                    <a:p>
                      <a:r>
                        <a:rPr lang="en-US" sz="1600" dirty="0" smtClean="0"/>
                        <a:t>SDO 100</a:t>
                      </a:r>
                      <a:endParaRPr lang="en-US" sz="1600" dirty="0"/>
                    </a:p>
                  </a:txBody>
                  <a:tcPr/>
                </a:tc>
                <a:tc>
                  <a:txBody>
                    <a:bodyPr/>
                    <a:lstStyle/>
                    <a:p>
                      <a:r>
                        <a:rPr lang="en-US" sz="1600" dirty="0" smtClean="0"/>
                        <a:t>Pearce</a:t>
                      </a:r>
                      <a:endParaRPr lang="en-US" sz="1600" dirty="0"/>
                    </a:p>
                  </a:txBody>
                  <a:tcPr/>
                </a:tc>
                <a:tc>
                  <a:txBody>
                    <a:bodyPr/>
                    <a:lstStyle/>
                    <a:p>
                      <a:r>
                        <a:rPr lang="en-US" sz="1600" dirty="0" smtClean="0"/>
                        <a:t>TBD</a:t>
                      </a:r>
                      <a:endParaRPr lang="en-US" sz="1600" dirty="0"/>
                    </a:p>
                  </a:txBody>
                  <a:tcPr/>
                </a:tc>
              </a:tr>
              <a:tr h="367029">
                <a:tc>
                  <a:txBody>
                    <a:bodyPr/>
                    <a:lstStyle/>
                    <a:p>
                      <a:r>
                        <a:rPr lang="en-US" sz="1600" dirty="0" smtClean="0"/>
                        <a:t>Submit Approved</a:t>
                      </a:r>
                      <a:r>
                        <a:rPr lang="en-US" sz="1600" baseline="0" dirty="0" smtClean="0"/>
                        <a:t> SAC Document to SDO</a:t>
                      </a:r>
                      <a:endParaRPr lang="en-US" sz="1600" dirty="0"/>
                    </a:p>
                  </a:txBody>
                  <a:tcPr/>
                </a:tc>
                <a:tc>
                  <a:txBody>
                    <a:bodyPr/>
                    <a:lstStyle/>
                    <a:p>
                      <a:r>
                        <a:rPr lang="en-US" sz="1600" dirty="0" smtClean="0"/>
                        <a:t>SDO 100</a:t>
                      </a:r>
                      <a:endParaRPr lang="en-US" sz="1600" dirty="0"/>
                    </a:p>
                  </a:txBody>
                  <a:tcPr/>
                </a:tc>
                <a:tc>
                  <a:txBody>
                    <a:bodyPr/>
                    <a:lstStyle/>
                    <a:p>
                      <a:r>
                        <a:rPr lang="en-US" sz="1600" dirty="0" smtClean="0"/>
                        <a:t>Pearce</a:t>
                      </a:r>
                      <a:endParaRPr lang="en-US" sz="1600" dirty="0"/>
                    </a:p>
                  </a:txBody>
                  <a:tcPr/>
                </a:tc>
                <a:tc>
                  <a:txBody>
                    <a:bodyPr/>
                    <a:lstStyle/>
                    <a:p>
                      <a:r>
                        <a:rPr lang="en-US" sz="1600" dirty="0" smtClean="0"/>
                        <a:t>TBD</a:t>
                      </a:r>
                      <a:endParaRPr lang="en-US" sz="1600" dirty="0"/>
                    </a:p>
                  </a:txBody>
                  <a:tcPr/>
                </a:tc>
              </a:tr>
              <a:tr h="367029">
                <a:tc>
                  <a:txBody>
                    <a:bodyPr/>
                    <a:lstStyle/>
                    <a:p>
                      <a:r>
                        <a:rPr lang="en-US" sz="1600" dirty="0" smtClean="0"/>
                        <a:t>Reformat</a:t>
                      </a:r>
                      <a:r>
                        <a:rPr lang="en-US" sz="1600" baseline="0" dirty="0" smtClean="0"/>
                        <a:t> Existing SWGDOG Guideline to ASB Style Guide</a:t>
                      </a:r>
                      <a:endParaRPr lang="en-US" sz="1600" dirty="0"/>
                    </a:p>
                  </a:txBody>
                  <a:tcPr/>
                </a:tc>
                <a:tc>
                  <a:txBody>
                    <a:bodyPr/>
                    <a:lstStyle/>
                    <a:p>
                      <a:r>
                        <a:rPr lang="en-US" sz="1600" dirty="0" smtClean="0"/>
                        <a:t>SDO 0</a:t>
                      </a:r>
                      <a:endParaRPr lang="en-US" sz="1600" dirty="0"/>
                    </a:p>
                  </a:txBody>
                  <a:tcPr/>
                </a:tc>
                <a:tc>
                  <a:txBody>
                    <a:bodyPr/>
                    <a:lstStyle/>
                    <a:p>
                      <a:r>
                        <a:rPr lang="en-US" sz="1600" dirty="0" smtClean="0"/>
                        <a:t>Pearce</a:t>
                      </a:r>
                      <a:endParaRPr lang="en-US" sz="1600" dirty="0"/>
                    </a:p>
                  </a:txBody>
                  <a:tcPr/>
                </a:tc>
                <a:tc>
                  <a:txBody>
                    <a:bodyPr/>
                    <a:lstStyle/>
                    <a:p>
                      <a:r>
                        <a:rPr lang="en-US" sz="1600" dirty="0" smtClean="0"/>
                        <a:t>March 16, 2016</a:t>
                      </a:r>
                      <a:endParaRPr lang="en-US" sz="1600" dirty="0"/>
                    </a:p>
                  </a:txBody>
                  <a:tcPr/>
                </a:tc>
              </a:tr>
            </a:tbl>
          </a:graphicData>
        </a:graphic>
      </p:graphicFrame>
      <p:sp>
        <p:nvSpPr>
          <p:cNvPr id="5" name="TextBox 4"/>
          <p:cNvSpPr txBox="1"/>
          <p:nvPr/>
        </p:nvSpPr>
        <p:spPr>
          <a:xfrm>
            <a:off x="311776" y="254590"/>
            <a:ext cx="7353944" cy="523220"/>
          </a:xfrm>
          <a:prstGeom prst="rect">
            <a:avLst/>
          </a:prstGeom>
          <a:noFill/>
        </p:spPr>
        <p:txBody>
          <a:bodyPr wrap="square" rtlCol="0">
            <a:spAutoFit/>
          </a:bodyPr>
          <a:lstStyle/>
          <a:p>
            <a:r>
              <a:rPr lang="en-US" sz="2800" i="1" dirty="0" smtClean="0"/>
              <a:t>Priority 3: </a:t>
            </a:r>
            <a:r>
              <a:rPr lang="en-US" sz="2800" dirty="0" smtClean="0"/>
              <a:t>Canine Career Field Progression</a:t>
            </a:r>
            <a:endParaRPr lang="en-US" sz="2800" i="1" dirty="0"/>
          </a:p>
        </p:txBody>
      </p:sp>
      <p:sp>
        <p:nvSpPr>
          <p:cNvPr id="6" name="Slide Number Placeholder 5"/>
          <p:cNvSpPr>
            <a:spLocks noGrp="1"/>
          </p:cNvSpPr>
          <p:nvPr>
            <p:ph type="sldNum" sz="quarter" idx="12"/>
          </p:nvPr>
        </p:nvSpPr>
        <p:spPr/>
        <p:txBody>
          <a:bodyPr/>
          <a:lstStyle/>
          <a:p>
            <a:fld id="{8A6BD0B9-3465-4E0F-AE7F-2EBD7D9D0656}" type="slidenum">
              <a:rPr lang="en-US" smtClean="0"/>
              <a:pPr/>
              <a:t>11</a:t>
            </a:fld>
            <a:endParaRPr lang="en-US" dirty="0"/>
          </a:p>
        </p:txBody>
      </p:sp>
    </p:spTree>
    <p:extLst>
      <p:ext uri="{BB962C8B-B14F-4D97-AF65-F5344CB8AC3E}">
        <p14:creationId xmlns:p14="http://schemas.microsoft.com/office/powerpoint/2010/main" val="20587563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4 Document</a:t>
            </a:r>
            <a:endParaRPr lang="en-US" dirty="0"/>
          </a:p>
        </p:txBody>
      </p:sp>
      <p:sp>
        <p:nvSpPr>
          <p:cNvPr id="3" name="Content Placeholder 2"/>
          <p:cNvSpPr>
            <a:spLocks noGrp="1"/>
          </p:cNvSpPr>
          <p:nvPr>
            <p:ph idx="1"/>
          </p:nvPr>
        </p:nvSpPr>
        <p:spPr>
          <a:xfrm>
            <a:off x="547626" y="1986170"/>
            <a:ext cx="8106043" cy="2890630"/>
          </a:xfrm>
        </p:spPr>
        <p:txBody>
          <a:bodyPr>
            <a:normAutofit/>
          </a:bodyPr>
          <a:lstStyle/>
          <a:p>
            <a:pPr marL="0" indent="0">
              <a:buNone/>
            </a:pPr>
            <a:r>
              <a:rPr lang="en-US" b="1" dirty="0" smtClean="0"/>
              <a:t>Document Title</a:t>
            </a:r>
            <a:r>
              <a:rPr lang="en-US" dirty="0" smtClean="0"/>
              <a:t>: Canine Narcotics Detection</a:t>
            </a:r>
          </a:p>
          <a:p>
            <a:pPr marL="0" indent="0">
              <a:buNone/>
            </a:pPr>
            <a:r>
              <a:rPr lang="en-US" b="1" dirty="0" smtClean="0"/>
              <a:t>Scope: </a:t>
            </a:r>
            <a:r>
              <a:rPr lang="en-US" dirty="0" smtClean="0"/>
              <a:t>To provide recommended guidelines for training, certification and documentation pertaining to narcotic detector canines.</a:t>
            </a:r>
          </a:p>
          <a:p>
            <a:pPr marL="0" indent="0">
              <a:buNone/>
            </a:pPr>
            <a:r>
              <a:rPr lang="en-US" b="1" dirty="0" smtClean="0"/>
              <a:t>Objective/rationale:</a:t>
            </a:r>
            <a:r>
              <a:rPr lang="en-US" dirty="0" smtClean="0"/>
              <a:t> Ensure consistent application of guidelines for training, assessments, certification and documentation that can be used within the canine narcotics discipline. </a:t>
            </a:r>
            <a:endParaRPr lang="en-US" b="1" dirty="0"/>
          </a:p>
          <a:p>
            <a:pPr marL="0" indent="0">
              <a:buNone/>
            </a:pPr>
            <a:r>
              <a:rPr lang="en-US" b="1" dirty="0" smtClean="0"/>
              <a:t>Issues/Concerns: </a:t>
            </a:r>
            <a:r>
              <a:rPr lang="en-US" dirty="0" smtClean="0"/>
              <a:t>None at this Time</a:t>
            </a:r>
            <a:endParaRPr lang="en-US" b="1" dirty="0" smtClean="0"/>
          </a:p>
          <a:p>
            <a:endParaRPr lang="en-US" dirty="0" smtClean="0"/>
          </a:p>
          <a:p>
            <a:endParaRPr lang="en-US" dirty="0" smtClean="0"/>
          </a:p>
          <a:p>
            <a:endParaRPr lang="en-US" dirty="0"/>
          </a:p>
          <a:p>
            <a:endParaRPr lang="en-US" dirty="0" smtClean="0"/>
          </a:p>
          <a:p>
            <a:pPr marL="0" indent="0">
              <a:buNone/>
            </a:pPr>
            <a:endParaRPr lang="en-US" dirty="0" smtClean="0"/>
          </a:p>
          <a:p>
            <a:pPr marL="0" indent="0">
              <a:buNone/>
            </a:pPr>
            <a:endParaRPr lang="en-US" dirty="0"/>
          </a:p>
        </p:txBody>
      </p:sp>
      <p:sp>
        <p:nvSpPr>
          <p:cNvPr id="4" name="TextBox 3"/>
          <p:cNvSpPr txBox="1"/>
          <p:nvPr/>
        </p:nvSpPr>
        <p:spPr>
          <a:xfrm>
            <a:off x="3392555" y="4949355"/>
            <a:ext cx="5751445" cy="1477328"/>
          </a:xfrm>
          <a:prstGeom prst="rect">
            <a:avLst/>
          </a:prstGeom>
          <a:solidFill>
            <a:schemeClr val="bg2">
              <a:lumMod val="90000"/>
            </a:schemeClr>
          </a:solidFill>
        </p:spPr>
        <p:txBody>
          <a:bodyPr wrap="square" rtlCol="0">
            <a:spAutoFit/>
          </a:bodyPr>
          <a:lstStyle/>
          <a:p>
            <a:r>
              <a:rPr lang="en-US" b="1" dirty="0" smtClean="0"/>
              <a:t>Task Group Name: </a:t>
            </a:r>
            <a:r>
              <a:rPr lang="en-US" dirty="0" smtClean="0"/>
              <a:t>Canine Narcotic Detection</a:t>
            </a:r>
          </a:p>
          <a:p>
            <a:r>
              <a:rPr lang="en-US" b="1" dirty="0" smtClean="0"/>
              <a:t>Task Group Chair Name:  </a:t>
            </a:r>
            <a:r>
              <a:rPr lang="en-US" dirty="0" smtClean="0"/>
              <a:t>Terry Anderson</a:t>
            </a:r>
          </a:p>
          <a:p>
            <a:r>
              <a:rPr lang="en-US" b="1" dirty="0" smtClean="0"/>
              <a:t>Task Group Chair Contact Information: </a:t>
            </a:r>
            <a:r>
              <a:rPr lang="en-US" dirty="0" smtClean="0"/>
              <a:t>t_bandit94@hotmail.com</a:t>
            </a:r>
          </a:p>
          <a:p>
            <a:r>
              <a:rPr lang="en-US" b="1" dirty="0" smtClean="0"/>
              <a:t>Date of Last Task Group Meeting:  </a:t>
            </a:r>
            <a:r>
              <a:rPr lang="en-US" dirty="0" smtClean="0"/>
              <a:t>January 28, 2016</a:t>
            </a:r>
          </a:p>
        </p:txBody>
      </p:sp>
      <p:sp>
        <p:nvSpPr>
          <p:cNvPr id="5" name="Slide Number Placeholder 4"/>
          <p:cNvSpPr>
            <a:spLocks noGrp="1"/>
          </p:cNvSpPr>
          <p:nvPr>
            <p:ph type="sldNum" sz="quarter" idx="12"/>
          </p:nvPr>
        </p:nvSpPr>
        <p:spPr/>
        <p:txBody>
          <a:bodyPr/>
          <a:lstStyle/>
          <a:p>
            <a:fld id="{8A6BD0B9-3465-4E0F-AE7F-2EBD7D9D0656}" type="slidenum">
              <a:rPr lang="en-US" smtClean="0"/>
              <a:pPr/>
              <a:t>12</a:t>
            </a:fld>
            <a:endParaRPr lang="en-US" dirty="0"/>
          </a:p>
        </p:txBody>
      </p:sp>
    </p:spTree>
    <p:extLst>
      <p:ext uri="{BB962C8B-B14F-4D97-AF65-F5344CB8AC3E}">
        <p14:creationId xmlns:p14="http://schemas.microsoft.com/office/powerpoint/2010/main" val="9416260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320" y="487912"/>
            <a:ext cx="7886700" cy="1325563"/>
          </a:xfrm>
        </p:spPr>
        <p:txBody>
          <a:bodyPr/>
          <a:lstStyle/>
          <a:p>
            <a:r>
              <a:rPr lang="en-US" dirty="0" smtClean="0"/>
              <a:t>Task Group/Subcommittee Action Plan</a:t>
            </a:r>
            <a:endParaRPr lang="en-US" dirty="0"/>
          </a:p>
        </p:txBody>
      </p:sp>
      <p:graphicFrame>
        <p:nvGraphicFramePr>
          <p:cNvPr id="4" name="Content Placeholder 6"/>
          <p:cNvGraphicFramePr>
            <a:graphicFrameLocks noGrp="1"/>
          </p:cNvGraphicFramePr>
          <p:nvPr>
            <p:ph idx="1"/>
            <p:extLst>
              <p:ext uri="{D42A27DB-BD31-4B8C-83A1-F6EECF244321}">
                <p14:modId xmlns:p14="http://schemas.microsoft.com/office/powerpoint/2010/main" val="3215943002"/>
              </p:ext>
            </p:extLst>
          </p:nvPr>
        </p:nvGraphicFramePr>
        <p:xfrm>
          <a:off x="712788" y="2024063"/>
          <a:ext cx="7477055" cy="3750309"/>
        </p:xfrm>
        <a:graphic>
          <a:graphicData uri="http://schemas.openxmlformats.org/drawingml/2006/table">
            <a:tbl>
              <a:tblPr firstRow="1" bandRow="1">
                <a:tableStyleId>{073A0DAA-6AF3-43AB-8588-CEC1D06C72B9}</a:tableStyleId>
              </a:tblPr>
              <a:tblGrid>
                <a:gridCol w="2657191"/>
                <a:gridCol w="1388774"/>
                <a:gridCol w="1715545"/>
                <a:gridCol w="1715545"/>
              </a:tblGrid>
              <a:tr h="611191">
                <a:tc>
                  <a:txBody>
                    <a:bodyPr/>
                    <a:lstStyle/>
                    <a:p>
                      <a:r>
                        <a:rPr lang="en-US" sz="1600" dirty="0" smtClean="0"/>
                        <a:t>Planned Actions</a:t>
                      </a:r>
                      <a:endParaRPr lang="en-US" sz="1600" dirty="0"/>
                    </a:p>
                  </a:txBody>
                  <a:tcPr anchor="ctr"/>
                </a:tc>
                <a:tc>
                  <a:txBody>
                    <a:bodyPr/>
                    <a:lstStyle/>
                    <a:p>
                      <a:r>
                        <a:rPr lang="en-US" sz="1600" dirty="0" smtClean="0"/>
                        <a:t>OSAC Process Stage (e.g., SDO 100) </a:t>
                      </a:r>
                      <a:endParaRPr lang="en-US" sz="1600" dirty="0"/>
                    </a:p>
                  </a:txBody>
                  <a:tcPr anchor="ctr"/>
                </a:tc>
                <a:tc>
                  <a:txBody>
                    <a:bodyPr/>
                    <a:lstStyle/>
                    <a:p>
                      <a:pPr algn="ctr"/>
                      <a:r>
                        <a:rPr lang="en-US" sz="1600" dirty="0" smtClean="0"/>
                        <a:t>Assignee</a:t>
                      </a:r>
                      <a:endParaRPr lang="en-US" sz="1600" dirty="0"/>
                    </a:p>
                  </a:txBody>
                  <a:tcPr anchor="ctr"/>
                </a:tc>
                <a:tc>
                  <a:txBody>
                    <a:bodyPr/>
                    <a:lstStyle/>
                    <a:p>
                      <a:pPr algn="ctr"/>
                      <a:r>
                        <a:rPr lang="en-US" sz="1600" dirty="0" smtClean="0"/>
                        <a:t>Estimated</a:t>
                      </a:r>
                      <a:r>
                        <a:rPr lang="en-US" sz="1600" baseline="0" dirty="0" smtClean="0"/>
                        <a:t> Completion Date</a:t>
                      </a:r>
                      <a:endParaRPr lang="en-US" sz="1600" dirty="0"/>
                    </a:p>
                  </a:txBody>
                  <a:tcPr anchor="ctr"/>
                </a:tc>
              </a:tr>
              <a:tr h="367029">
                <a:tc>
                  <a:txBody>
                    <a:bodyPr/>
                    <a:lstStyle/>
                    <a:p>
                      <a:r>
                        <a:rPr lang="en-US" sz="1600" dirty="0" smtClean="0"/>
                        <a:t>Reformat</a:t>
                      </a:r>
                      <a:r>
                        <a:rPr lang="en-US" sz="1600" baseline="0" dirty="0" smtClean="0"/>
                        <a:t> Existing SWGDOG Guideline to ASB Style Guide</a:t>
                      </a:r>
                      <a:endParaRPr lang="en-US" sz="1600" dirty="0"/>
                    </a:p>
                  </a:txBody>
                  <a:tcPr/>
                </a:tc>
                <a:tc>
                  <a:txBody>
                    <a:bodyPr/>
                    <a:lstStyle/>
                    <a:p>
                      <a:r>
                        <a:rPr lang="en-US" sz="1600" dirty="0" smtClean="0"/>
                        <a:t>SDO 0</a:t>
                      </a:r>
                      <a:endParaRPr lang="en-US" sz="1600" dirty="0"/>
                    </a:p>
                  </a:txBody>
                  <a:tcPr/>
                </a:tc>
                <a:tc>
                  <a:txBody>
                    <a:bodyPr/>
                    <a:lstStyle/>
                    <a:p>
                      <a:r>
                        <a:rPr lang="en-US" sz="1600" dirty="0" smtClean="0"/>
                        <a:t>Anderson </a:t>
                      </a:r>
                      <a:endParaRPr lang="en-US" sz="1600" dirty="0"/>
                    </a:p>
                  </a:txBody>
                  <a:tcPr/>
                </a:tc>
                <a:tc>
                  <a:txBody>
                    <a:bodyPr/>
                    <a:lstStyle/>
                    <a:p>
                      <a:r>
                        <a:rPr lang="en-US" sz="1600" dirty="0" smtClean="0"/>
                        <a:t>March 30, 2016</a:t>
                      </a:r>
                      <a:endParaRPr lang="en-US" sz="1600" dirty="0"/>
                    </a:p>
                  </a:txBody>
                  <a:tcPr/>
                </a:tc>
              </a:tr>
              <a:tr h="367029">
                <a:tc>
                  <a:txBody>
                    <a:bodyPr/>
                    <a:lstStyle/>
                    <a:p>
                      <a:r>
                        <a:rPr lang="en-US" sz="1600" dirty="0" smtClean="0"/>
                        <a:t>Coordinate Document Review Through OSAC Committees</a:t>
                      </a:r>
                      <a:endParaRPr lang="en-US" sz="1600" dirty="0"/>
                    </a:p>
                  </a:txBody>
                  <a:tcPr/>
                </a:tc>
                <a:tc>
                  <a:txBody>
                    <a:bodyPr/>
                    <a:lstStyle/>
                    <a:p>
                      <a:r>
                        <a:rPr lang="en-US" sz="1600" dirty="0" smtClean="0"/>
                        <a:t>SDO 100</a:t>
                      </a:r>
                      <a:endParaRPr lang="en-US" sz="1600" dirty="0"/>
                    </a:p>
                  </a:txBody>
                  <a:tcPr/>
                </a:tc>
                <a:tc>
                  <a:txBody>
                    <a:bodyPr/>
                    <a:lstStyle/>
                    <a:p>
                      <a:r>
                        <a:rPr lang="en-US" sz="1600" dirty="0" smtClean="0"/>
                        <a:t>Anderson </a:t>
                      </a:r>
                      <a:endParaRPr lang="en-US" sz="1600" dirty="0"/>
                    </a:p>
                  </a:txBody>
                  <a:tcPr/>
                </a:tc>
                <a:tc>
                  <a:txBody>
                    <a:bodyPr/>
                    <a:lstStyle/>
                    <a:p>
                      <a:r>
                        <a:rPr lang="en-US" sz="1600" dirty="0" smtClean="0"/>
                        <a:t>TBD</a:t>
                      </a:r>
                      <a:endParaRPr lang="en-US" sz="1600" dirty="0"/>
                    </a:p>
                  </a:txBody>
                  <a:tcPr/>
                </a:tc>
              </a:tr>
              <a:tr h="367029">
                <a:tc>
                  <a:txBody>
                    <a:bodyPr/>
                    <a:lstStyle/>
                    <a:p>
                      <a:r>
                        <a:rPr lang="en-US" sz="1600" dirty="0" smtClean="0"/>
                        <a:t>Submit Document for</a:t>
                      </a:r>
                      <a:r>
                        <a:rPr lang="en-US" sz="1600" baseline="0" dirty="0" smtClean="0"/>
                        <a:t> SAC approval  and SDO Submission</a:t>
                      </a:r>
                      <a:endParaRPr lang="en-US" sz="1600" dirty="0"/>
                    </a:p>
                  </a:txBody>
                  <a:tcPr/>
                </a:tc>
                <a:tc>
                  <a:txBody>
                    <a:bodyPr/>
                    <a:lstStyle/>
                    <a:p>
                      <a:r>
                        <a:rPr lang="en-US" sz="1600" dirty="0" smtClean="0"/>
                        <a:t>SDO 100</a:t>
                      </a:r>
                      <a:endParaRPr lang="en-US" sz="1600" dirty="0"/>
                    </a:p>
                  </a:txBody>
                  <a:tcPr/>
                </a:tc>
                <a:tc>
                  <a:txBody>
                    <a:bodyPr/>
                    <a:lstStyle/>
                    <a:p>
                      <a:r>
                        <a:rPr lang="en-US" sz="1600" dirty="0" smtClean="0"/>
                        <a:t>Anderson </a:t>
                      </a:r>
                      <a:endParaRPr lang="en-US" sz="1600" dirty="0"/>
                    </a:p>
                  </a:txBody>
                  <a:tcPr/>
                </a:tc>
                <a:tc>
                  <a:txBody>
                    <a:bodyPr/>
                    <a:lstStyle/>
                    <a:p>
                      <a:r>
                        <a:rPr lang="en-US" sz="1600" dirty="0" smtClean="0"/>
                        <a:t>TBD</a:t>
                      </a:r>
                      <a:endParaRPr lang="en-US" sz="1600" dirty="0"/>
                    </a:p>
                  </a:txBody>
                  <a:tcPr/>
                </a:tc>
              </a:tr>
              <a:tr h="367029">
                <a:tc>
                  <a:txBody>
                    <a:bodyPr/>
                    <a:lstStyle/>
                    <a:p>
                      <a:r>
                        <a:rPr lang="en-US" sz="1600" dirty="0" smtClean="0"/>
                        <a:t>Submit Approved</a:t>
                      </a:r>
                      <a:r>
                        <a:rPr lang="en-US" sz="1600" baseline="0" dirty="0" smtClean="0"/>
                        <a:t> SAC Document to SDO</a:t>
                      </a:r>
                      <a:endParaRPr lang="en-US" sz="1600" dirty="0"/>
                    </a:p>
                  </a:txBody>
                  <a:tcPr/>
                </a:tc>
                <a:tc>
                  <a:txBody>
                    <a:bodyPr/>
                    <a:lstStyle/>
                    <a:p>
                      <a:r>
                        <a:rPr lang="en-US" sz="1600" dirty="0" smtClean="0"/>
                        <a:t>SDO 100</a:t>
                      </a:r>
                      <a:endParaRPr lang="en-US" sz="1600" dirty="0"/>
                    </a:p>
                  </a:txBody>
                  <a:tcPr/>
                </a:tc>
                <a:tc>
                  <a:txBody>
                    <a:bodyPr/>
                    <a:lstStyle/>
                    <a:p>
                      <a:r>
                        <a:rPr lang="en-US" sz="1600" dirty="0" smtClean="0"/>
                        <a:t>Anderson </a:t>
                      </a:r>
                      <a:endParaRPr lang="en-US" sz="1600" dirty="0"/>
                    </a:p>
                  </a:txBody>
                  <a:tcPr/>
                </a:tc>
                <a:tc>
                  <a:txBody>
                    <a:bodyPr/>
                    <a:lstStyle/>
                    <a:p>
                      <a:r>
                        <a:rPr lang="en-US" sz="1600" dirty="0" smtClean="0"/>
                        <a:t>TBD</a:t>
                      </a:r>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bl>
          </a:graphicData>
        </a:graphic>
      </p:graphicFrame>
      <p:sp>
        <p:nvSpPr>
          <p:cNvPr id="5" name="TextBox 4"/>
          <p:cNvSpPr txBox="1"/>
          <p:nvPr/>
        </p:nvSpPr>
        <p:spPr>
          <a:xfrm>
            <a:off x="346381" y="248970"/>
            <a:ext cx="6930719" cy="523220"/>
          </a:xfrm>
          <a:prstGeom prst="rect">
            <a:avLst/>
          </a:prstGeom>
          <a:noFill/>
        </p:spPr>
        <p:txBody>
          <a:bodyPr wrap="square" rtlCol="0">
            <a:spAutoFit/>
          </a:bodyPr>
          <a:lstStyle/>
          <a:p>
            <a:r>
              <a:rPr lang="en-US" sz="2800" i="1" dirty="0" smtClean="0"/>
              <a:t>Priority 4: </a:t>
            </a:r>
            <a:r>
              <a:rPr lang="en-US" sz="2800" dirty="0" smtClean="0"/>
              <a:t>Canine Narcotic Detection</a:t>
            </a:r>
            <a:endParaRPr lang="en-US" sz="2800" i="1" dirty="0"/>
          </a:p>
        </p:txBody>
      </p:sp>
      <p:sp>
        <p:nvSpPr>
          <p:cNvPr id="6" name="Slide Number Placeholder 5"/>
          <p:cNvSpPr>
            <a:spLocks noGrp="1"/>
          </p:cNvSpPr>
          <p:nvPr>
            <p:ph type="sldNum" sz="quarter" idx="12"/>
          </p:nvPr>
        </p:nvSpPr>
        <p:spPr/>
        <p:txBody>
          <a:bodyPr/>
          <a:lstStyle/>
          <a:p>
            <a:fld id="{8A6BD0B9-3465-4E0F-AE7F-2EBD7D9D0656}" type="slidenum">
              <a:rPr lang="en-US" smtClean="0"/>
              <a:pPr/>
              <a:t>13</a:t>
            </a:fld>
            <a:endParaRPr lang="en-US" dirty="0"/>
          </a:p>
        </p:txBody>
      </p:sp>
    </p:spTree>
    <p:extLst>
      <p:ext uri="{BB962C8B-B14F-4D97-AF65-F5344CB8AC3E}">
        <p14:creationId xmlns:p14="http://schemas.microsoft.com/office/powerpoint/2010/main" val="20587563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5 Document</a:t>
            </a:r>
            <a:endParaRPr lang="en-US" dirty="0"/>
          </a:p>
        </p:txBody>
      </p:sp>
      <p:sp>
        <p:nvSpPr>
          <p:cNvPr id="3" name="Content Placeholder 2"/>
          <p:cNvSpPr>
            <a:spLocks noGrp="1"/>
          </p:cNvSpPr>
          <p:nvPr>
            <p:ph idx="1"/>
          </p:nvPr>
        </p:nvSpPr>
        <p:spPr>
          <a:xfrm>
            <a:off x="547626" y="1986170"/>
            <a:ext cx="8106043" cy="2890630"/>
          </a:xfrm>
        </p:spPr>
        <p:txBody>
          <a:bodyPr>
            <a:normAutofit fontScale="77500" lnSpcReduction="20000"/>
          </a:bodyPr>
          <a:lstStyle/>
          <a:p>
            <a:pPr marL="0" indent="0">
              <a:buNone/>
            </a:pPr>
            <a:r>
              <a:rPr lang="en-US" b="1" dirty="0" smtClean="0"/>
              <a:t>Document Title: </a:t>
            </a:r>
            <a:r>
              <a:rPr lang="en-US" dirty="0" smtClean="0"/>
              <a:t>Tracking/Trailing People Based on Last Known Position</a:t>
            </a:r>
          </a:p>
          <a:p>
            <a:pPr marL="0" indent="0">
              <a:buNone/>
            </a:pPr>
            <a:r>
              <a:rPr lang="en-US" b="1" dirty="0" smtClean="0"/>
              <a:t>Scope: </a:t>
            </a:r>
            <a:r>
              <a:rPr lang="en-US" dirty="0" smtClean="0"/>
              <a:t>Provide recommended best practice guidelines for training, certifications and documentation pertaining to tracking/trailing people based on last known.  Tracking or trailing people based on their last know position is the area of canine scent detection that utilizes a canine team to search for and follow a specific person’s track or trail after the canine has been started on the person’s last known position or a scented article associated with that person. </a:t>
            </a:r>
          </a:p>
          <a:p>
            <a:pPr marL="0" indent="0">
              <a:buNone/>
            </a:pPr>
            <a:r>
              <a:rPr lang="en-US" b="1" dirty="0" smtClean="0"/>
              <a:t>Objective/rationale:</a:t>
            </a:r>
            <a:r>
              <a:rPr lang="en-US" dirty="0" smtClean="0"/>
              <a:t> The primary goal is for the canine to detect and follow the track or trail to the exclusion of all other tracks or trails, leading to a specific person, location, and/or article associated with that person. This is done within the canine team’s mission-specific environment. A secondary goal of this task may be to locate articles left by this specific person along the track or trail.</a:t>
            </a:r>
            <a:endParaRPr lang="en-US" b="1" dirty="0"/>
          </a:p>
          <a:p>
            <a:pPr marL="0" indent="0">
              <a:buNone/>
            </a:pPr>
            <a:r>
              <a:rPr lang="en-US" b="1" dirty="0" smtClean="0"/>
              <a:t>Issues/Concerns: </a:t>
            </a:r>
            <a:r>
              <a:rPr lang="en-US" dirty="0" smtClean="0"/>
              <a:t>None at this Time</a:t>
            </a:r>
            <a:endParaRPr lang="en-US" b="1" dirty="0" smtClean="0"/>
          </a:p>
          <a:p>
            <a:endParaRPr lang="en-US" dirty="0" smtClean="0"/>
          </a:p>
          <a:p>
            <a:endParaRPr lang="en-US" dirty="0" smtClean="0"/>
          </a:p>
          <a:p>
            <a:endParaRPr lang="en-US" dirty="0"/>
          </a:p>
          <a:p>
            <a:endParaRPr lang="en-US" dirty="0" smtClean="0"/>
          </a:p>
          <a:p>
            <a:pPr marL="0" indent="0">
              <a:buNone/>
            </a:pPr>
            <a:endParaRPr lang="en-US" dirty="0" smtClean="0"/>
          </a:p>
          <a:p>
            <a:pPr marL="0" indent="0">
              <a:buNone/>
            </a:pPr>
            <a:endParaRPr lang="en-US" dirty="0"/>
          </a:p>
        </p:txBody>
      </p:sp>
      <p:sp>
        <p:nvSpPr>
          <p:cNvPr id="4" name="TextBox 3"/>
          <p:cNvSpPr txBox="1"/>
          <p:nvPr/>
        </p:nvSpPr>
        <p:spPr>
          <a:xfrm>
            <a:off x="3392555" y="4949355"/>
            <a:ext cx="5751445" cy="1754326"/>
          </a:xfrm>
          <a:prstGeom prst="rect">
            <a:avLst/>
          </a:prstGeom>
          <a:solidFill>
            <a:schemeClr val="bg2">
              <a:lumMod val="90000"/>
            </a:schemeClr>
          </a:solidFill>
        </p:spPr>
        <p:txBody>
          <a:bodyPr wrap="square" rtlCol="0">
            <a:spAutoFit/>
          </a:bodyPr>
          <a:lstStyle/>
          <a:p>
            <a:r>
              <a:rPr lang="en-US" b="1" dirty="0" smtClean="0"/>
              <a:t>Task Group Name: </a:t>
            </a:r>
            <a:r>
              <a:rPr lang="en-US" dirty="0"/>
              <a:t>Tracking/Trailing People Based on Last Known Position</a:t>
            </a:r>
          </a:p>
          <a:p>
            <a:r>
              <a:rPr lang="en-US" b="1" dirty="0" smtClean="0"/>
              <a:t>Task </a:t>
            </a:r>
            <a:r>
              <a:rPr lang="en-US" b="1" dirty="0" smtClean="0"/>
              <a:t>Group Chair Name: Sara (Suzy) Perry</a:t>
            </a:r>
          </a:p>
          <a:p>
            <a:r>
              <a:rPr lang="en-US" b="1" dirty="0" smtClean="0"/>
              <a:t>Task Group Chair Contact Information: </a:t>
            </a:r>
            <a:r>
              <a:rPr lang="en-US" dirty="0" smtClean="0"/>
              <a:t>olddominionsar@hotmail.com</a:t>
            </a:r>
          </a:p>
          <a:p>
            <a:r>
              <a:rPr lang="en-US" b="1" dirty="0" smtClean="0"/>
              <a:t>Date of Last Task Group Meeting: </a:t>
            </a:r>
            <a:r>
              <a:rPr lang="en-US" dirty="0" smtClean="0"/>
              <a:t>January 28, 2016 </a:t>
            </a:r>
          </a:p>
        </p:txBody>
      </p:sp>
      <p:sp>
        <p:nvSpPr>
          <p:cNvPr id="5" name="Slide Number Placeholder 4"/>
          <p:cNvSpPr>
            <a:spLocks noGrp="1"/>
          </p:cNvSpPr>
          <p:nvPr>
            <p:ph type="sldNum" sz="quarter" idx="12"/>
          </p:nvPr>
        </p:nvSpPr>
        <p:spPr/>
        <p:txBody>
          <a:bodyPr/>
          <a:lstStyle/>
          <a:p>
            <a:fld id="{8A6BD0B9-3465-4E0F-AE7F-2EBD7D9D0656}" type="slidenum">
              <a:rPr lang="en-US" smtClean="0"/>
              <a:pPr/>
              <a:t>14</a:t>
            </a:fld>
            <a:endParaRPr lang="en-US" dirty="0"/>
          </a:p>
        </p:txBody>
      </p:sp>
    </p:spTree>
    <p:extLst>
      <p:ext uri="{BB962C8B-B14F-4D97-AF65-F5344CB8AC3E}">
        <p14:creationId xmlns:p14="http://schemas.microsoft.com/office/powerpoint/2010/main" val="9416260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0" y="480292"/>
            <a:ext cx="7886700" cy="1325563"/>
          </a:xfrm>
        </p:spPr>
        <p:txBody>
          <a:bodyPr/>
          <a:lstStyle/>
          <a:p>
            <a:r>
              <a:rPr lang="en-US" dirty="0" smtClean="0"/>
              <a:t>Task Group/Subcommittee Action Plan</a:t>
            </a:r>
            <a:endParaRPr lang="en-US" dirty="0"/>
          </a:p>
        </p:txBody>
      </p:sp>
      <p:graphicFrame>
        <p:nvGraphicFramePr>
          <p:cNvPr id="4" name="Content Placeholder 6"/>
          <p:cNvGraphicFramePr>
            <a:graphicFrameLocks noGrp="1"/>
          </p:cNvGraphicFramePr>
          <p:nvPr>
            <p:ph idx="1"/>
            <p:extLst>
              <p:ext uri="{D42A27DB-BD31-4B8C-83A1-F6EECF244321}">
                <p14:modId xmlns:p14="http://schemas.microsoft.com/office/powerpoint/2010/main" val="3215943002"/>
              </p:ext>
            </p:extLst>
          </p:nvPr>
        </p:nvGraphicFramePr>
        <p:xfrm>
          <a:off x="712788" y="2024063"/>
          <a:ext cx="7477055" cy="3750309"/>
        </p:xfrm>
        <a:graphic>
          <a:graphicData uri="http://schemas.openxmlformats.org/drawingml/2006/table">
            <a:tbl>
              <a:tblPr firstRow="1" bandRow="1">
                <a:tableStyleId>{073A0DAA-6AF3-43AB-8588-CEC1D06C72B9}</a:tableStyleId>
              </a:tblPr>
              <a:tblGrid>
                <a:gridCol w="2657191"/>
                <a:gridCol w="1388774"/>
                <a:gridCol w="1715545"/>
                <a:gridCol w="1715545"/>
              </a:tblGrid>
              <a:tr h="611191">
                <a:tc>
                  <a:txBody>
                    <a:bodyPr/>
                    <a:lstStyle/>
                    <a:p>
                      <a:r>
                        <a:rPr lang="en-US" sz="1600" dirty="0" smtClean="0"/>
                        <a:t>Planned Actions</a:t>
                      </a:r>
                      <a:endParaRPr lang="en-US" sz="1600" dirty="0"/>
                    </a:p>
                  </a:txBody>
                  <a:tcPr anchor="ctr"/>
                </a:tc>
                <a:tc>
                  <a:txBody>
                    <a:bodyPr/>
                    <a:lstStyle/>
                    <a:p>
                      <a:r>
                        <a:rPr lang="en-US" sz="1600" dirty="0" smtClean="0"/>
                        <a:t>OSAC Process Stage (e.g., SDO 100) </a:t>
                      </a:r>
                      <a:endParaRPr lang="en-US" sz="1600" dirty="0"/>
                    </a:p>
                  </a:txBody>
                  <a:tcPr anchor="ctr"/>
                </a:tc>
                <a:tc>
                  <a:txBody>
                    <a:bodyPr/>
                    <a:lstStyle/>
                    <a:p>
                      <a:pPr algn="ctr"/>
                      <a:r>
                        <a:rPr lang="en-US" sz="1600" dirty="0" smtClean="0"/>
                        <a:t>Assignee</a:t>
                      </a:r>
                      <a:endParaRPr lang="en-US" sz="1600" dirty="0"/>
                    </a:p>
                  </a:txBody>
                  <a:tcPr anchor="ctr"/>
                </a:tc>
                <a:tc>
                  <a:txBody>
                    <a:bodyPr/>
                    <a:lstStyle/>
                    <a:p>
                      <a:pPr algn="ctr"/>
                      <a:r>
                        <a:rPr lang="en-US" sz="1600" dirty="0" smtClean="0"/>
                        <a:t>Estimated</a:t>
                      </a:r>
                      <a:r>
                        <a:rPr lang="en-US" sz="1600" baseline="0" dirty="0" smtClean="0"/>
                        <a:t> Completion Date</a:t>
                      </a:r>
                      <a:endParaRPr lang="en-US" sz="1600" dirty="0"/>
                    </a:p>
                  </a:txBody>
                  <a:tcPr anchor="ctr"/>
                </a:tc>
              </a:tr>
              <a:tr h="367029">
                <a:tc>
                  <a:txBody>
                    <a:bodyPr/>
                    <a:lstStyle/>
                    <a:p>
                      <a:r>
                        <a:rPr lang="en-US" sz="1600" dirty="0" smtClean="0"/>
                        <a:t>Reformat</a:t>
                      </a:r>
                      <a:r>
                        <a:rPr lang="en-US" sz="1600" baseline="0" dirty="0" smtClean="0"/>
                        <a:t> Existing SWGDOG Guideline to ASB Style Guide</a:t>
                      </a:r>
                      <a:endParaRPr lang="en-US" sz="1600" dirty="0"/>
                    </a:p>
                  </a:txBody>
                  <a:tcPr/>
                </a:tc>
                <a:tc>
                  <a:txBody>
                    <a:bodyPr/>
                    <a:lstStyle/>
                    <a:p>
                      <a:r>
                        <a:rPr lang="en-US" sz="1600" dirty="0" smtClean="0"/>
                        <a:t>SDO 0</a:t>
                      </a:r>
                      <a:endParaRPr lang="en-US" sz="1600" dirty="0"/>
                    </a:p>
                  </a:txBody>
                  <a:tcPr/>
                </a:tc>
                <a:tc>
                  <a:txBody>
                    <a:bodyPr/>
                    <a:lstStyle/>
                    <a:p>
                      <a:r>
                        <a:rPr lang="en-US" sz="1600" dirty="0" smtClean="0"/>
                        <a:t>Perry</a:t>
                      </a:r>
                      <a:endParaRPr lang="en-US" sz="1600" dirty="0"/>
                    </a:p>
                  </a:txBody>
                  <a:tcPr/>
                </a:tc>
                <a:tc>
                  <a:txBody>
                    <a:bodyPr/>
                    <a:lstStyle/>
                    <a:p>
                      <a:r>
                        <a:rPr lang="en-US" sz="1600" dirty="0" smtClean="0"/>
                        <a:t>March 30, 2016</a:t>
                      </a:r>
                      <a:endParaRPr lang="en-US" sz="1600" dirty="0"/>
                    </a:p>
                  </a:txBody>
                  <a:tcPr/>
                </a:tc>
              </a:tr>
              <a:tr h="367029">
                <a:tc>
                  <a:txBody>
                    <a:bodyPr/>
                    <a:lstStyle/>
                    <a:p>
                      <a:r>
                        <a:rPr lang="en-US" sz="1600" dirty="0" smtClean="0"/>
                        <a:t>Coordinate Document Review Through OSAC Committees</a:t>
                      </a:r>
                      <a:endParaRPr lang="en-US" sz="1600" dirty="0"/>
                    </a:p>
                  </a:txBody>
                  <a:tcPr/>
                </a:tc>
                <a:tc>
                  <a:txBody>
                    <a:bodyPr/>
                    <a:lstStyle/>
                    <a:p>
                      <a:r>
                        <a:rPr lang="en-US" sz="1600" dirty="0" smtClean="0"/>
                        <a:t>SDO 100</a:t>
                      </a:r>
                      <a:endParaRPr lang="en-US" sz="1600" dirty="0"/>
                    </a:p>
                  </a:txBody>
                  <a:tcPr/>
                </a:tc>
                <a:tc>
                  <a:txBody>
                    <a:bodyPr/>
                    <a:lstStyle/>
                    <a:p>
                      <a:r>
                        <a:rPr lang="en-US" sz="1600" dirty="0" smtClean="0"/>
                        <a:t>Perry </a:t>
                      </a:r>
                      <a:endParaRPr lang="en-US" sz="1600" dirty="0"/>
                    </a:p>
                  </a:txBody>
                  <a:tcPr/>
                </a:tc>
                <a:tc>
                  <a:txBody>
                    <a:bodyPr/>
                    <a:lstStyle/>
                    <a:p>
                      <a:r>
                        <a:rPr lang="en-US" sz="1600" dirty="0" smtClean="0"/>
                        <a:t>TBD</a:t>
                      </a:r>
                      <a:endParaRPr lang="en-US" sz="1600" dirty="0"/>
                    </a:p>
                  </a:txBody>
                  <a:tcPr/>
                </a:tc>
              </a:tr>
              <a:tr h="367029">
                <a:tc>
                  <a:txBody>
                    <a:bodyPr/>
                    <a:lstStyle/>
                    <a:p>
                      <a:r>
                        <a:rPr lang="en-US" sz="1600" dirty="0" smtClean="0"/>
                        <a:t>Submit Document for</a:t>
                      </a:r>
                      <a:r>
                        <a:rPr lang="en-US" sz="1600" baseline="0" dirty="0" smtClean="0"/>
                        <a:t> SAC approval  and SDO Submission</a:t>
                      </a:r>
                      <a:endParaRPr lang="en-US" sz="1600" dirty="0"/>
                    </a:p>
                  </a:txBody>
                  <a:tcPr/>
                </a:tc>
                <a:tc>
                  <a:txBody>
                    <a:bodyPr/>
                    <a:lstStyle/>
                    <a:p>
                      <a:r>
                        <a:rPr lang="en-US" sz="1600" dirty="0" smtClean="0"/>
                        <a:t>SDO 100</a:t>
                      </a:r>
                      <a:endParaRPr lang="en-US" sz="1600" dirty="0"/>
                    </a:p>
                  </a:txBody>
                  <a:tcPr/>
                </a:tc>
                <a:tc>
                  <a:txBody>
                    <a:bodyPr/>
                    <a:lstStyle/>
                    <a:p>
                      <a:r>
                        <a:rPr lang="en-US" sz="1600" dirty="0" smtClean="0"/>
                        <a:t>Perry</a:t>
                      </a:r>
                      <a:endParaRPr lang="en-US" sz="1600" dirty="0"/>
                    </a:p>
                  </a:txBody>
                  <a:tcPr/>
                </a:tc>
                <a:tc>
                  <a:txBody>
                    <a:bodyPr/>
                    <a:lstStyle/>
                    <a:p>
                      <a:r>
                        <a:rPr lang="en-US" sz="1600" dirty="0" smtClean="0"/>
                        <a:t>TBD</a:t>
                      </a:r>
                      <a:endParaRPr lang="en-US" sz="1600" dirty="0"/>
                    </a:p>
                  </a:txBody>
                  <a:tcPr/>
                </a:tc>
              </a:tr>
              <a:tr h="367029">
                <a:tc>
                  <a:txBody>
                    <a:bodyPr/>
                    <a:lstStyle/>
                    <a:p>
                      <a:r>
                        <a:rPr lang="en-US" sz="1600" dirty="0" smtClean="0"/>
                        <a:t>Submit Approved</a:t>
                      </a:r>
                      <a:r>
                        <a:rPr lang="en-US" sz="1600" baseline="0" dirty="0" smtClean="0"/>
                        <a:t> SAC Document to SDO</a:t>
                      </a:r>
                      <a:endParaRPr lang="en-US" sz="1600" dirty="0"/>
                    </a:p>
                  </a:txBody>
                  <a:tcPr/>
                </a:tc>
                <a:tc>
                  <a:txBody>
                    <a:bodyPr/>
                    <a:lstStyle/>
                    <a:p>
                      <a:r>
                        <a:rPr lang="en-US" sz="1600" dirty="0" smtClean="0"/>
                        <a:t>SDO 100</a:t>
                      </a:r>
                      <a:endParaRPr lang="en-US" sz="1600" dirty="0"/>
                    </a:p>
                  </a:txBody>
                  <a:tcPr/>
                </a:tc>
                <a:tc>
                  <a:txBody>
                    <a:bodyPr/>
                    <a:lstStyle/>
                    <a:p>
                      <a:r>
                        <a:rPr lang="en-US" sz="1600" dirty="0" smtClean="0"/>
                        <a:t>Perry</a:t>
                      </a:r>
                      <a:endParaRPr lang="en-US" sz="1600" dirty="0"/>
                    </a:p>
                  </a:txBody>
                  <a:tcPr/>
                </a:tc>
                <a:tc>
                  <a:txBody>
                    <a:bodyPr/>
                    <a:lstStyle/>
                    <a:p>
                      <a:r>
                        <a:rPr lang="en-US" sz="1600" dirty="0" smtClean="0"/>
                        <a:t>TBD</a:t>
                      </a:r>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bl>
          </a:graphicData>
        </a:graphic>
      </p:graphicFrame>
      <p:sp>
        <p:nvSpPr>
          <p:cNvPr id="5" name="TextBox 4"/>
          <p:cNvSpPr txBox="1"/>
          <p:nvPr/>
        </p:nvSpPr>
        <p:spPr>
          <a:xfrm>
            <a:off x="176364" y="138417"/>
            <a:ext cx="8182776" cy="892552"/>
          </a:xfrm>
          <a:prstGeom prst="rect">
            <a:avLst/>
          </a:prstGeom>
          <a:noFill/>
        </p:spPr>
        <p:txBody>
          <a:bodyPr wrap="square" rtlCol="0">
            <a:spAutoFit/>
          </a:bodyPr>
          <a:lstStyle/>
          <a:p>
            <a:r>
              <a:rPr lang="en-US" sz="2400" i="1" dirty="0" smtClean="0"/>
              <a:t>Priority 5: </a:t>
            </a:r>
            <a:r>
              <a:rPr lang="en-US" sz="2400" dirty="0" smtClean="0"/>
              <a:t>Tracking/Trailing People Based on Last Known Position</a:t>
            </a:r>
          </a:p>
          <a:p>
            <a:endParaRPr lang="en-US" sz="2800" i="1" dirty="0"/>
          </a:p>
        </p:txBody>
      </p:sp>
      <p:sp>
        <p:nvSpPr>
          <p:cNvPr id="6" name="Slide Number Placeholder 5"/>
          <p:cNvSpPr>
            <a:spLocks noGrp="1"/>
          </p:cNvSpPr>
          <p:nvPr>
            <p:ph type="sldNum" sz="quarter" idx="12"/>
          </p:nvPr>
        </p:nvSpPr>
        <p:spPr/>
        <p:txBody>
          <a:bodyPr/>
          <a:lstStyle/>
          <a:p>
            <a:fld id="{8A6BD0B9-3465-4E0F-AE7F-2EBD7D9D0656}" type="slidenum">
              <a:rPr lang="en-US" smtClean="0"/>
              <a:pPr/>
              <a:t>15</a:t>
            </a:fld>
            <a:endParaRPr lang="en-US" dirty="0"/>
          </a:p>
        </p:txBody>
      </p:sp>
    </p:spTree>
    <p:extLst>
      <p:ext uri="{BB962C8B-B14F-4D97-AF65-F5344CB8AC3E}">
        <p14:creationId xmlns:p14="http://schemas.microsoft.com/office/powerpoint/2010/main" val="20587563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110" y="315510"/>
            <a:ext cx="7886700" cy="1325563"/>
          </a:xfrm>
        </p:spPr>
        <p:txBody>
          <a:bodyPr/>
          <a:lstStyle/>
          <a:p>
            <a:r>
              <a:rPr lang="en-US" dirty="0" smtClean="0"/>
              <a:t>Summary of Standards/Guidelines  Priority Actions</a:t>
            </a:r>
            <a:endParaRPr lang="en-US" dirty="0"/>
          </a:p>
        </p:txBody>
      </p:sp>
      <p:graphicFrame>
        <p:nvGraphicFramePr>
          <p:cNvPr id="4" name="Content Placeholder 6"/>
          <p:cNvGraphicFramePr>
            <a:graphicFrameLocks noGrp="1"/>
          </p:cNvGraphicFramePr>
          <p:nvPr>
            <p:ph idx="1"/>
            <p:extLst>
              <p:ext uri="{D42A27DB-BD31-4B8C-83A1-F6EECF244321}">
                <p14:modId xmlns:p14="http://schemas.microsoft.com/office/powerpoint/2010/main" val="3883335246"/>
              </p:ext>
            </p:extLst>
          </p:nvPr>
        </p:nvGraphicFramePr>
        <p:xfrm>
          <a:off x="132522" y="1600505"/>
          <a:ext cx="8301805" cy="3969147"/>
        </p:xfrm>
        <a:graphic>
          <a:graphicData uri="http://schemas.openxmlformats.org/drawingml/2006/table">
            <a:tbl>
              <a:tblPr firstRow="1" bandRow="1">
                <a:tableStyleId>{073A0DAA-6AF3-43AB-8588-CEC1D06C72B9}</a:tableStyleId>
              </a:tblPr>
              <a:tblGrid>
                <a:gridCol w="1988803"/>
                <a:gridCol w="6313002"/>
              </a:tblGrid>
              <a:tr h="651532">
                <a:tc>
                  <a:txBody>
                    <a:bodyPr/>
                    <a:lstStyle/>
                    <a:p>
                      <a:r>
                        <a:rPr lang="en-US" sz="2000" baseline="0" dirty="0" smtClean="0"/>
                        <a:t>Priority</a:t>
                      </a:r>
                      <a:endParaRPr lang="en-US" sz="2000" dirty="0"/>
                    </a:p>
                  </a:txBody>
                  <a:tcPr anchor="ctr"/>
                </a:tc>
                <a:tc>
                  <a:txBody>
                    <a:bodyPr/>
                    <a:lstStyle/>
                    <a:p>
                      <a:r>
                        <a:rPr lang="en-US" sz="2000" dirty="0" smtClean="0"/>
                        <a:t>Working</a:t>
                      </a:r>
                      <a:r>
                        <a:rPr lang="en-US" sz="2000" baseline="0" dirty="0" smtClean="0"/>
                        <a:t> Title of Document</a:t>
                      </a:r>
                      <a:endParaRPr lang="en-US" sz="2000" dirty="0"/>
                    </a:p>
                  </a:txBody>
                  <a:tcPr anchor="ctr"/>
                </a:tc>
              </a:tr>
              <a:tr h="663523">
                <a:tc>
                  <a:txBody>
                    <a:bodyPr/>
                    <a:lstStyle/>
                    <a:p>
                      <a:r>
                        <a:rPr lang="en-US" dirty="0" smtClean="0"/>
                        <a:t>HIGH</a:t>
                      </a:r>
                      <a:endParaRPr lang="en-US" dirty="0"/>
                    </a:p>
                  </a:txBody>
                  <a:tcPr/>
                </a:tc>
                <a:tc>
                  <a:txBody>
                    <a:bodyPr/>
                    <a:lstStyle/>
                    <a:p>
                      <a:r>
                        <a:rPr lang="en-US" dirty="0" smtClean="0"/>
                        <a:t>General Guidelines</a:t>
                      </a:r>
                      <a:endParaRPr lang="en-US" dirty="0"/>
                    </a:p>
                  </a:txBody>
                  <a:tcPr/>
                </a:tc>
              </a:tr>
              <a:tr h="663523">
                <a:tc>
                  <a:txBody>
                    <a:bodyPr/>
                    <a:lstStyle/>
                    <a:p>
                      <a:r>
                        <a:rPr lang="en-US" dirty="0" smtClean="0"/>
                        <a:t>HIGH</a:t>
                      </a:r>
                      <a:endParaRPr lang="en-US" dirty="0"/>
                    </a:p>
                  </a:txBody>
                  <a:tcPr/>
                </a:tc>
                <a:tc>
                  <a:txBody>
                    <a:bodyPr/>
                    <a:lstStyle/>
                    <a:p>
                      <a:r>
                        <a:rPr lang="en-US" dirty="0" smtClean="0"/>
                        <a:t>Terminology </a:t>
                      </a:r>
                      <a:endParaRPr lang="en-US" dirty="0"/>
                    </a:p>
                  </a:txBody>
                  <a:tcPr/>
                </a:tc>
              </a:tr>
              <a:tr h="663523">
                <a:tc>
                  <a:txBody>
                    <a:bodyPr/>
                    <a:lstStyle/>
                    <a:p>
                      <a:r>
                        <a:rPr lang="en-US" dirty="0" smtClean="0"/>
                        <a:t>HIGH</a:t>
                      </a:r>
                      <a:endParaRPr lang="en-US" dirty="0"/>
                    </a:p>
                  </a:txBody>
                  <a:tcPr/>
                </a:tc>
                <a:tc>
                  <a:txBody>
                    <a:bodyPr/>
                    <a:lstStyle/>
                    <a:p>
                      <a:r>
                        <a:rPr lang="en-US" dirty="0" smtClean="0"/>
                        <a:t>Canine</a:t>
                      </a:r>
                      <a:r>
                        <a:rPr lang="en-US" baseline="0" dirty="0" smtClean="0"/>
                        <a:t> Career Field Progression</a:t>
                      </a:r>
                      <a:endParaRPr lang="en-US" dirty="0"/>
                    </a:p>
                  </a:txBody>
                  <a:tcPr/>
                </a:tc>
              </a:tr>
              <a:tr h="663523">
                <a:tc>
                  <a:txBody>
                    <a:bodyPr/>
                    <a:lstStyle/>
                    <a:p>
                      <a:r>
                        <a:rPr lang="en-US" dirty="0" smtClean="0"/>
                        <a:t>MEDIUM </a:t>
                      </a:r>
                      <a:endParaRPr lang="en-US" dirty="0"/>
                    </a:p>
                  </a:txBody>
                  <a:tcPr/>
                </a:tc>
                <a:tc>
                  <a:txBody>
                    <a:bodyPr/>
                    <a:lstStyle/>
                    <a:p>
                      <a:r>
                        <a:rPr lang="en-US" dirty="0" smtClean="0"/>
                        <a:t>Narcotics</a:t>
                      </a:r>
                      <a:endParaRPr lang="en-US" dirty="0"/>
                    </a:p>
                  </a:txBody>
                  <a:tcPr/>
                </a:tc>
              </a:tr>
              <a:tr h="663523">
                <a:tc>
                  <a:txBody>
                    <a:bodyPr/>
                    <a:lstStyle/>
                    <a:p>
                      <a:r>
                        <a:rPr lang="en-US" dirty="0" smtClean="0"/>
                        <a:t>MEDIUM</a:t>
                      </a:r>
                      <a:endParaRPr lang="en-US" dirty="0"/>
                    </a:p>
                  </a:txBody>
                  <a:tcPr/>
                </a:tc>
                <a:tc>
                  <a:txBody>
                    <a:bodyPr/>
                    <a:lstStyle/>
                    <a:p>
                      <a:r>
                        <a:rPr lang="en-US" dirty="0" smtClean="0"/>
                        <a:t>Tracking/Trailing People Based on Last Known Position</a:t>
                      </a:r>
                      <a:endParaRPr lang="en-US" dirty="0"/>
                    </a:p>
                  </a:txBody>
                  <a:tcPr/>
                </a:tc>
              </a:tr>
            </a:tbl>
          </a:graphicData>
        </a:graphic>
      </p:graphicFrame>
      <p:sp>
        <p:nvSpPr>
          <p:cNvPr id="7" name="Slide Number Placeholder 6"/>
          <p:cNvSpPr>
            <a:spLocks noGrp="1"/>
          </p:cNvSpPr>
          <p:nvPr>
            <p:ph type="sldNum" sz="quarter" idx="12"/>
          </p:nvPr>
        </p:nvSpPr>
        <p:spPr/>
        <p:txBody>
          <a:bodyPr/>
          <a:lstStyle/>
          <a:p>
            <a:fld id="{8A6BD0B9-3465-4E0F-AE7F-2EBD7D9D0656}" type="slidenum">
              <a:rPr lang="en-US" smtClean="0"/>
              <a:pPr/>
              <a:t>16</a:t>
            </a:fld>
            <a:endParaRPr lang="en-US" dirty="0"/>
          </a:p>
        </p:txBody>
      </p:sp>
    </p:spTree>
    <p:extLst>
      <p:ext uri="{BB962C8B-B14F-4D97-AF65-F5344CB8AC3E}">
        <p14:creationId xmlns:p14="http://schemas.microsoft.com/office/powerpoint/2010/main" val="12592787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827" y="539633"/>
            <a:ext cx="7886700" cy="1325563"/>
          </a:xfrm>
        </p:spPr>
        <p:txBody>
          <a:bodyPr/>
          <a:lstStyle/>
          <a:p>
            <a:r>
              <a:rPr lang="en-US" dirty="0" smtClean="0"/>
              <a:t>Standards/Guidelines Reviewed For Technical Merit</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04510427"/>
              </p:ext>
            </p:extLst>
          </p:nvPr>
        </p:nvGraphicFramePr>
        <p:xfrm>
          <a:off x="248477" y="1977887"/>
          <a:ext cx="8303852" cy="3180080"/>
        </p:xfrm>
        <a:graphic>
          <a:graphicData uri="http://schemas.openxmlformats.org/drawingml/2006/table">
            <a:tbl>
              <a:tblPr firstRow="1" bandRow="1">
                <a:tableStyleId>{073A0DAA-6AF3-43AB-8588-CEC1D06C72B9}</a:tableStyleId>
              </a:tblPr>
              <a:tblGrid>
                <a:gridCol w="3948548"/>
                <a:gridCol w="1451768"/>
                <a:gridCol w="1451768"/>
                <a:gridCol w="1451768"/>
              </a:tblGrid>
              <a:tr h="625613">
                <a:tc>
                  <a:txBody>
                    <a:bodyPr/>
                    <a:lstStyle/>
                    <a:p>
                      <a:r>
                        <a:rPr lang="en-US" sz="1600" dirty="0" smtClean="0"/>
                        <a:t>Title</a:t>
                      </a:r>
                      <a:endParaRPr lang="en-US" sz="1600" dirty="0"/>
                    </a:p>
                  </a:txBody>
                  <a:tcPr anchor="ctr"/>
                </a:tc>
                <a:tc>
                  <a:txBody>
                    <a:bodyPr/>
                    <a:lstStyle/>
                    <a:p>
                      <a:r>
                        <a:rPr lang="en-US" sz="1600" dirty="0" smtClean="0"/>
                        <a:t>Developing Organization</a:t>
                      </a:r>
                      <a:endParaRPr lang="en-US" sz="1600" dirty="0"/>
                    </a:p>
                  </a:txBody>
                  <a:tcPr anchor="ctr"/>
                </a:tc>
                <a:tc>
                  <a:txBody>
                    <a:bodyPr/>
                    <a:lstStyle/>
                    <a:p>
                      <a:r>
                        <a:rPr lang="en-US" sz="1600" dirty="0" smtClean="0"/>
                        <a:t>Status*</a:t>
                      </a:r>
                      <a:endParaRPr lang="en-US" sz="1600" dirty="0"/>
                    </a:p>
                  </a:txBody>
                  <a:tcPr anchor="ctr"/>
                </a:tc>
                <a:tc>
                  <a:txBody>
                    <a:bodyPr/>
                    <a:lstStyle/>
                    <a:p>
                      <a:r>
                        <a:rPr lang="en-US" sz="1600" dirty="0" smtClean="0"/>
                        <a:t>OSAC</a:t>
                      </a:r>
                      <a:r>
                        <a:rPr lang="en-US" sz="1600" baseline="0" dirty="0" smtClean="0"/>
                        <a:t> Process Stage (e.g., RA 100)</a:t>
                      </a:r>
                      <a:endParaRPr lang="en-US" sz="1600" dirty="0"/>
                    </a:p>
                  </a:txBody>
                  <a:tcPr anchor="ctr"/>
                </a:tc>
              </a:tr>
              <a:tr h="370840">
                <a:tc>
                  <a:txBody>
                    <a:bodyPr/>
                    <a:lstStyle/>
                    <a:p>
                      <a:r>
                        <a:rPr lang="en-US" dirty="0" smtClean="0"/>
                        <a:t>General Guidelines</a:t>
                      </a:r>
                      <a:endParaRPr lang="en-US" dirty="0"/>
                    </a:p>
                  </a:txBody>
                  <a:tcPr/>
                </a:tc>
                <a:tc>
                  <a:txBody>
                    <a:bodyPr/>
                    <a:lstStyle/>
                    <a:p>
                      <a:r>
                        <a:rPr lang="en-US" sz="1600" dirty="0" smtClean="0"/>
                        <a:t>SWGDOG</a:t>
                      </a:r>
                      <a:endParaRPr lang="en-US" sz="1600" dirty="0"/>
                    </a:p>
                  </a:txBody>
                  <a:tcPr/>
                </a:tc>
                <a:tc>
                  <a:txBody>
                    <a:bodyPr/>
                    <a:lstStyle/>
                    <a:p>
                      <a:r>
                        <a:rPr lang="en-US" sz="1600" dirty="0" smtClean="0"/>
                        <a:t>Evaluation</a:t>
                      </a:r>
                      <a:endParaRPr lang="en-US" sz="1600" dirty="0"/>
                    </a:p>
                  </a:txBody>
                  <a:tcPr/>
                </a:tc>
                <a:tc>
                  <a:txBody>
                    <a:bodyPr/>
                    <a:lstStyle/>
                    <a:p>
                      <a:endParaRPr lang="en-US" sz="1600"/>
                    </a:p>
                  </a:txBody>
                  <a:tcPr/>
                </a:tc>
              </a:tr>
              <a:tr h="370840">
                <a:tc>
                  <a:txBody>
                    <a:bodyPr/>
                    <a:lstStyle/>
                    <a:p>
                      <a:r>
                        <a:rPr lang="en-US" dirty="0" smtClean="0"/>
                        <a:t>Terminology </a:t>
                      </a:r>
                      <a:endParaRPr lang="en-US" dirty="0"/>
                    </a:p>
                  </a:txBody>
                  <a:tcPr/>
                </a:tc>
                <a:tc>
                  <a:txBody>
                    <a:bodyPr/>
                    <a:lstStyle/>
                    <a:p>
                      <a:r>
                        <a:rPr lang="en-US" sz="1600" dirty="0" smtClean="0"/>
                        <a:t>SWGDOG</a:t>
                      </a:r>
                      <a:endParaRPr lang="en-US" sz="16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600" dirty="0" smtClean="0"/>
                        <a:t>Evaluation</a:t>
                      </a:r>
                      <a:endParaRPr lang="en-US" sz="1600" dirty="0"/>
                    </a:p>
                  </a:txBody>
                  <a:tcPr/>
                </a:tc>
                <a:tc>
                  <a:txBody>
                    <a:bodyPr/>
                    <a:lstStyle/>
                    <a:p>
                      <a:endParaRPr lang="en-US" sz="1600"/>
                    </a:p>
                  </a:txBody>
                  <a:tcPr/>
                </a:tc>
              </a:tr>
              <a:tr h="370840">
                <a:tc>
                  <a:txBody>
                    <a:bodyPr/>
                    <a:lstStyle/>
                    <a:p>
                      <a:r>
                        <a:rPr lang="en-US" dirty="0" smtClean="0"/>
                        <a:t>Canine</a:t>
                      </a:r>
                      <a:r>
                        <a:rPr lang="en-US" baseline="0" dirty="0" smtClean="0"/>
                        <a:t> Career Field Progression</a:t>
                      </a:r>
                      <a:endParaRPr lang="en-US" dirty="0"/>
                    </a:p>
                  </a:txBody>
                  <a:tcPr/>
                </a:tc>
                <a:tc>
                  <a:txBody>
                    <a:bodyPr/>
                    <a:lstStyle/>
                    <a:p>
                      <a:r>
                        <a:rPr lang="en-US" sz="1600" dirty="0" smtClean="0"/>
                        <a:t>SWGDOG</a:t>
                      </a:r>
                      <a:endParaRPr lang="en-US" sz="16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600" dirty="0" smtClean="0"/>
                        <a:t>Evaluation</a:t>
                      </a:r>
                      <a:endParaRPr lang="en-US" sz="1600" dirty="0"/>
                    </a:p>
                  </a:txBody>
                  <a:tcPr/>
                </a:tc>
                <a:tc>
                  <a:txBody>
                    <a:bodyPr/>
                    <a:lstStyle/>
                    <a:p>
                      <a:endParaRPr lang="en-US" sz="1600" dirty="0"/>
                    </a:p>
                  </a:txBody>
                  <a:tcPr/>
                </a:tc>
              </a:tr>
              <a:tr h="370840">
                <a:tc>
                  <a:txBody>
                    <a:bodyPr/>
                    <a:lstStyle/>
                    <a:p>
                      <a:r>
                        <a:rPr lang="en-US" dirty="0" smtClean="0"/>
                        <a:t>Narcotics</a:t>
                      </a:r>
                      <a:endParaRPr lang="en-US" dirty="0"/>
                    </a:p>
                  </a:txBody>
                  <a:tcPr/>
                </a:tc>
                <a:tc>
                  <a:txBody>
                    <a:bodyPr/>
                    <a:lstStyle/>
                    <a:p>
                      <a:r>
                        <a:rPr lang="en-US" sz="1600" dirty="0" smtClean="0"/>
                        <a:t>SWGDOG</a:t>
                      </a:r>
                      <a:endParaRPr lang="en-US" sz="16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600" dirty="0" smtClean="0"/>
                        <a:t>Evaluation</a:t>
                      </a:r>
                      <a:endParaRPr lang="en-US" sz="1600" dirty="0"/>
                    </a:p>
                  </a:txBody>
                  <a:tcPr/>
                </a:tc>
                <a:tc>
                  <a:txBody>
                    <a:bodyPr/>
                    <a:lstStyle/>
                    <a:p>
                      <a:endParaRPr lang="en-US" sz="1600" dirty="0"/>
                    </a:p>
                  </a:txBody>
                  <a:tcPr/>
                </a:tc>
              </a:tr>
              <a:tr h="370840">
                <a:tc>
                  <a:txBody>
                    <a:bodyPr/>
                    <a:lstStyle/>
                    <a:p>
                      <a:r>
                        <a:rPr lang="en-US" dirty="0" smtClean="0"/>
                        <a:t>Tracking/Trailing People Based on Last Known Position</a:t>
                      </a:r>
                      <a:endParaRPr lang="en-US" dirty="0"/>
                    </a:p>
                  </a:txBody>
                  <a:tcPr/>
                </a:tc>
                <a:tc>
                  <a:txBody>
                    <a:bodyPr/>
                    <a:lstStyle/>
                    <a:p>
                      <a:r>
                        <a:rPr lang="en-US" sz="1600" dirty="0" smtClean="0"/>
                        <a:t>SWGDOG</a:t>
                      </a:r>
                      <a:endParaRPr lang="en-US" sz="16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600" dirty="0" smtClean="0"/>
                        <a:t>Evaluation</a:t>
                      </a:r>
                      <a:endParaRPr lang="en-US" sz="1600" dirty="0"/>
                    </a:p>
                  </a:txBody>
                  <a:tcPr/>
                </a:tc>
                <a:tc>
                  <a:txBody>
                    <a:bodyPr/>
                    <a:lstStyle/>
                    <a:p>
                      <a:endParaRPr lang="en-US" sz="1600" dirty="0"/>
                    </a:p>
                  </a:txBody>
                  <a:tcPr/>
                </a:tc>
              </a:tr>
              <a:tr h="37084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bl>
          </a:graphicData>
        </a:graphic>
      </p:graphicFrame>
      <p:sp>
        <p:nvSpPr>
          <p:cNvPr id="10" name="Slide Number Placeholder 9"/>
          <p:cNvSpPr>
            <a:spLocks noGrp="1"/>
          </p:cNvSpPr>
          <p:nvPr>
            <p:ph type="sldNum" sz="quarter" idx="12"/>
          </p:nvPr>
        </p:nvSpPr>
        <p:spPr/>
        <p:txBody>
          <a:bodyPr/>
          <a:lstStyle/>
          <a:p>
            <a:fld id="{8A6BD0B9-3465-4E0F-AE7F-2EBD7D9D0656}" type="slidenum">
              <a:rPr lang="en-US" smtClean="0"/>
              <a:pPr/>
              <a:t>17</a:t>
            </a:fld>
            <a:endParaRPr lang="en-US" dirty="0"/>
          </a:p>
        </p:txBody>
      </p:sp>
    </p:spTree>
    <p:extLst>
      <p:ext uri="{BB962C8B-B14F-4D97-AF65-F5344CB8AC3E}">
        <p14:creationId xmlns:p14="http://schemas.microsoft.com/office/powerpoint/2010/main" val="22306768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7" y="254613"/>
            <a:ext cx="7886700" cy="892849"/>
          </a:xfrm>
        </p:spPr>
        <p:txBody>
          <a:bodyPr>
            <a:normAutofit/>
          </a:bodyPr>
          <a:lstStyle/>
          <a:p>
            <a:r>
              <a:rPr lang="en-US" dirty="0" smtClean="0"/>
              <a:t>Research Gaps Identified </a:t>
            </a:r>
            <a:r>
              <a:rPr lang="en-US" sz="1600" b="0" dirty="0" smtClean="0"/>
              <a:t>(Priorities)</a:t>
            </a:r>
            <a:endParaRPr lang="en-US" sz="1600" b="0" dirty="0"/>
          </a:p>
        </p:txBody>
      </p:sp>
      <p:sp>
        <p:nvSpPr>
          <p:cNvPr id="4" name="Slide Number Placeholder 3"/>
          <p:cNvSpPr>
            <a:spLocks noGrp="1"/>
          </p:cNvSpPr>
          <p:nvPr>
            <p:ph type="sldNum" sz="quarter" idx="12"/>
          </p:nvPr>
        </p:nvSpPr>
        <p:spPr/>
        <p:txBody>
          <a:bodyPr/>
          <a:lstStyle/>
          <a:p>
            <a:fld id="{8A6BD0B9-3465-4E0F-AE7F-2EBD7D9D0656}" type="slidenum">
              <a:rPr lang="en-US" smtClean="0"/>
              <a:pPr/>
              <a:t>18</a:t>
            </a:fld>
            <a:endParaRPr lang="en-US" dirty="0"/>
          </a:p>
        </p:txBody>
      </p:sp>
      <p:sp>
        <p:nvSpPr>
          <p:cNvPr id="11265" name="Rectangle 1"/>
          <p:cNvSpPr>
            <a:spLocks noChangeArrowheads="1"/>
          </p:cNvSpPr>
          <p:nvPr/>
        </p:nvSpPr>
        <p:spPr bwMode="auto">
          <a:xfrm>
            <a:off x="472441" y="1246331"/>
            <a:ext cx="805434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tab pos="1028700" algn="l"/>
              </a:tabLst>
            </a:pPr>
            <a:r>
              <a:rPr kumimoji="0" lang="en-US" sz="140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Identification of odorant chemicals present in and above targets (particularly </a:t>
            </a:r>
            <a:r>
              <a:rPr kumimoji="0" lang="en-US" sz="140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human remains</a:t>
            </a:r>
            <a:r>
              <a:rPr kumimoji="0" lang="en-US" sz="140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explosives and drugs) </a:t>
            </a:r>
          </a:p>
          <a:p>
            <a:pPr lvl="0" fontAlgn="base">
              <a:spcBef>
                <a:spcPct val="0"/>
              </a:spcBef>
              <a:spcAft>
                <a:spcPct val="0"/>
              </a:spcAft>
              <a:tabLst>
                <a:tab pos="1028700" algn="l"/>
              </a:tabLst>
            </a:pPr>
            <a:r>
              <a:rPr kumimoji="0" lang="en-US" sz="140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including novel applications (chemical, microbes, etc.). </a:t>
            </a:r>
          </a:p>
          <a:p>
            <a:pPr lvl="0" fontAlgn="base">
              <a:spcBef>
                <a:spcPct val="0"/>
              </a:spcBef>
              <a:spcAft>
                <a:spcPct val="0"/>
              </a:spcAft>
              <a:tabLst>
                <a:tab pos="1028700" algn="l"/>
              </a:tabLst>
            </a:pPr>
            <a:endParaRPr lang="en-US" sz="1400" b="1" dirty="0" smtClean="0">
              <a:latin typeface="Arial" pitchFamily="34" charset="0"/>
              <a:cs typeface="Arial" pitchFamily="34" charset="0"/>
            </a:endParaRPr>
          </a:p>
          <a:p>
            <a:pPr fontAlgn="base">
              <a:spcBef>
                <a:spcPct val="0"/>
              </a:spcBef>
              <a:spcAft>
                <a:spcPct val="0"/>
              </a:spcAft>
              <a:buFont typeface="Wingdings" pitchFamily="2" charset="2"/>
              <a:buChar char="§"/>
              <a:tabLst>
                <a:tab pos="1028700" algn="l"/>
              </a:tabLst>
            </a:pPr>
            <a:r>
              <a:rPr lang="en-US" sz="1400" dirty="0" smtClean="0">
                <a:latin typeface="Arial" pitchFamily="34" charset="0"/>
                <a:ea typeface="Times New Roman" pitchFamily="18" charset="0"/>
                <a:cs typeface="Arial" pitchFamily="34" charset="0"/>
              </a:rPr>
              <a:t>  Development of methods for monitoring levels of contamination of aids. Identify when training aids are contaminated, how long it takes to dissipate the contamination odor off  the pure odor training aid. </a:t>
            </a:r>
          </a:p>
          <a:p>
            <a:pPr fontAlgn="base">
              <a:spcBef>
                <a:spcPct val="0"/>
              </a:spcBef>
              <a:spcAft>
                <a:spcPct val="0"/>
              </a:spcAft>
              <a:buFont typeface="Wingdings" pitchFamily="2" charset="2"/>
              <a:buChar char="§"/>
              <a:tabLst>
                <a:tab pos="1028700" algn="l"/>
              </a:tabLst>
            </a:pPr>
            <a:endParaRPr lang="en-US" sz="1400" dirty="0" smtClean="0">
              <a:latin typeface="Arial" pitchFamily="34" charset="0"/>
              <a:ea typeface="Times New Roman" pitchFamily="18" charset="0"/>
              <a:cs typeface="Arial" pitchFamily="34" charset="0"/>
            </a:endParaRPr>
          </a:p>
          <a:p>
            <a:pPr fontAlgn="base">
              <a:spcBef>
                <a:spcPct val="0"/>
              </a:spcBef>
              <a:spcAft>
                <a:spcPct val="0"/>
              </a:spcAft>
              <a:buFont typeface="Wingdings" pitchFamily="2" charset="2"/>
              <a:buChar char="§"/>
              <a:tabLst>
                <a:tab pos="1028700" algn="l"/>
              </a:tabLst>
            </a:pPr>
            <a:r>
              <a:rPr lang="en-US" sz="1400" dirty="0" smtClean="0">
                <a:latin typeface="Arial" pitchFamily="34" charset="0"/>
                <a:ea typeface="Times New Roman" pitchFamily="18" charset="0"/>
                <a:cs typeface="Arial" pitchFamily="34" charset="0"/>
              </a:rPr>
              <a:t>  Development of reliable surrogate continuation aids (particularly for drugs, explosives and human remains). These must provide controlled delivery of chemicals to allow for an assessment of threshold variance, but not to be used for certification purposes.  (canine and possibly equipment calibration). This also pertains to emerging threats.</a:t>
            </a:r>
          </a:p>
          <a:p>
            <a:pPr fontAlgn="base">
              <a:spcBef>
                <a:spcPct val="0"/>
              </a:spcBef>
              <a:spcAft>
                <a:spcPct val="0"/>
              </a:spcAft>
              <a:buFont typeface="Wingdings" pitchFamily="2" charset="2"/>
              <a:buChar char="§"/>
              <a:tabLst>
                <a:tab pos="1028700" algn="l"/>
              </a:tabLst>
            </a:pPr>
            <a:endParaRPr lang="en-US" sz="1400" dirty="0" smtClean="0">
              <a:latin typeface="Arial" pitchFamily="34" charset="0"/>
              <a:ea typeface="Times New Roman" pitchFamily="18" charset="0"/>
              <a:cs typeface="Arial" pitchFamily="34" charset="0"/>
            </a:endParaRPr>
          </a:p>
          <a:p>
            <a:pPr>
              <a:buFont typeface="Wingdings" pitchFamily="2" charset="2"/>
              <a:buChar char="§"/>
            </a:pPr>
            <a:r>
              <a:rPr lang="en-US" sz="1400" dirty="0" smtClean="0">
                <a:latin typeface="Arial" pitchFamily="34" charset="0"/>
                <a:ea typeface="Times New Roman" pitchFamily="18" charset="0"/>
                <a:cs typeface="Arial" pitchFamily="34" charset="0"/>
              </a:rPr>
              <a:t>  Comparison of detectors: Critical comparisons of capabilities of certified detector dogs and electronic noses to reliably detect target odors in the presence of interfering (</a:t>
            </a:r>
            <a:r>
              <a:rPr lang="en-US" sz="1400" dirty="0" err="1" smtClean="0">
                <a:latin typeface="Arial" pitchFamily="34" charset="0"/>
                <a:ea typeface="Times New Roman" pitchFamily="18" charset="0"/>
                <a:cs typeface="Arial" pitchFamily="34" charset="0"/>
              </a:rPr>
              <a:t>distractor</a:t>
            </a:r>
            <a:r>
              <a:rPr lang="en-US" sz="1400" dirty="0" smtClean="0">
                <a:latin typeface="Arial" pitchFamily="34" charset="0"/>
                <a:ea typeface="Times New Roman" pitchFamily="18" charset="0"/>
                <a:cs typeface="Arial" pitchFamily="34" charset="0"/>
              </a:rPr>
              <a:t>) odors;  Quantifying cost effectiveness of canine search teams over human searchers (with and without using instruments);  Comparison of standoff capabilities of canines and instrumentation; Listing of complementary instrumentation for application with canines; Comparison of dogs to other biological detection entities.</a:t>
            </a:r>
          </a:p>
          <a:p>
            <a:pPr fontAlgn="base">
              <a:spcBef>
                <a:spcPct val="0"/>
              </a:spcBef>
              <a:spcAft>
                <a:spcPct val="0"/>
              </a:spcAft>
              <a:buFont typeface="Wingdings" pitchFamily="2" charset="2"/>
              <a:buChar char="§"/>
              <a:tabLst>
                <a:tab pos="1028700" algn="l"/>
              </a:tabLst>
            </a:pPr>
            <a:endParaRPr lang="en-US" sz="1400" dirty="0" smtClean="0">
              <a:latin typeface="Arial" pitchFamily="34" charset="0"/>
              <a:ea typeface="Times New Roman" pitchFamily="18" charset="0"/>
              <a:cs typeface="Arial" pitchFamily="34" charset="0"/>
            </a:endParaRPr>
          </a:p>
        </p:txBody>
      </p:sp>
    </p:spTree>
    <p:extLst>
      <p:ext uri="{BB962C8B-B14F-4D97-AF65-F5344CB8AC3E}">
        <p14:creationId xmlns:p14="http://schemas.microsoft.com/office/powerpoint/2010/main" val="3621514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587" y="254613"/>
            <a:ext cx="7886700" cy="892849"/>
          </a:xfrm>
        </p:spPr>
        <p:txBody>
          <a:bodyPr>
            <a:normAutofit/>
          </a:bodyPr>
          <a:lstStyle/>
          <a:p>
            <a:r>
              <a:rPr lang="en-US" dirty="0" smtClean="0"/>
              <a:t>Research Gaps Identified</a:t>
            </a:r>
            <a:r>
              <a:rPr lang="en-US" sz="1600" b="0" dirty="0" smtClean="0"/>
              <a:t>(Additional Considerations) </a:t>
            </a:r>
            <a:endParaRPr lang="en-US" b="0" dirty="0"/>
          </a:p>
        </p:txBody>
      </p:sp>
      <p:sp>
        <p:nvSpPr>
          <p:cNvPr id="4" name="Slide Number Placeholder 3"/>
          <p:cNvSpPr>
            <a:spLocks noGrp="1"/>
          </p:cNvSpPr>
          <p:nvPr>
            <p:ph type="sldNum" sz="quarter" idx="12"/>
          </p:nvPr>
        </p:nvSpPr>
        <p:spPr/>
        <p:txBody>
          <a:bodyPr/>
          <a:lstStyle/>
          <a:p>
            <a:fld id="{8A6BD0B9-3465-4E0F-AE7F-2EBD7D9D0656}" type="slidenum">
              <a:rPr lang="en-US" smtClean="0"/>
              <a:pPr/>
              <a:t>19</a:t>
            </a:fld>
            <a:endParaRPr lang="en-US" dirty="0"/>
          </a:p>
        </p:txBody>
      </p:sp>
      <p:sp>
        <p:nvSpPr>
          <p:cNvPr id="11265" name="Rectangle 1"/>
          <p:cNvSpPr>
            <a:spLocks noChangeArrowheads="1"/>
          </p:cNvSpPr>
          <p:nvPr/>
        </p:nvSpPr>
        <p:spPr bwMode="auto">
          <a:xfrm>
            <a:off x="289561" y="799167"/>
            <a:ext cx="8054340" cy="54784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buFont typeface="Wingdings" pitchFamily="2" charset="2"/>
              <a:buChar char="§"/>
              <a:tabLst>
                <a:tab pos="1028700" algn="l"/>
              </a:tabLst>
            </a:pPr>
            <a:r>
              <a:rPr kumimoji="0" lang="en-US" sz="140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400" dirty="0" smtClean="0"/>
              <a:t>Evaluation of optimal storage and handling practices (including containers) to prevent cross-contamination of training aids. </a:t>
            </a:r>
          </a:p>
          <a:p>
            <a:pPr lvl="0" fontAlgn="base">
              <a:spcBef>
                <a:spcPct val="0"/>
              </a:spcBef>
              <a:spcAft>
                <a:spcPct val="0"/>
              </a:spcAft>
              <a:tabLst>
                <a:tab pos="1028700" algn="l"/>
              </a:tabLst>
            </a:pPr>
            <a:r>
              <a:rPr kumimoji="0" lang="en-US" sz="140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a:buFont typeface="Wingdings" pitchFamily="2" charset="2"/>
              <a:buChar char="§"/>
            </a:pPr>
            <a:r>
              <a:rPr lang="en-US" sz="1400" dirty="0" smtClean="0"/>
              <a:t>   Evaluation of dissipation of odorant(s) after removal of targets. How soon can you reuse an area – time for dissipation/ decomposition of residual odors?  </a:t>
            </a:r>
          </a:p>
          <a:p>
            <a:pPr>
              <a:buFont typeface="Wingdings" pitchFamily="2" charset="2"/>
              <a:buChar char="§"/>
            </a:pPr>
            <a:endParaRPr lang="en-US" sz="1400" dirty="0" smtClean="0"/>
          </a:p>
          <a:p>
            <a:pPr>
              <a:buFont typeface="Wingdings" pitchFamily="2" charset="2"/>
              <a:buChar char="§"/>
            </a:pPr>
            <a:r>
              <a:rPr lang="en-US" sz="1400" dirty="0" smtClean="0"/>
              <a:t>   Develop a scientifically valid odor list for testing detector dogs (particularly explosives). </a:t>
            </a:r>
          </a:p>
          <a:p>
            <a:pPr>
              <a:buFont typeface="Wingdings" pitchFamily="2" charset="2"/>
              <a:buChar char="§"/>
            </a:pPr>
            <a:endParaRPr lang="en-US" sz="1400" dirty="0" smtClean="0"/>
          </a:p>
          <a:p>
            <a:pPr>
              <a:buFont typeface="Wingdings" pitchFamily="2" charset="2"/>
              <a:buChar char="§"/>
            </a:pPr>
            <a:r>
              <a:rPr lang="en-US" sz="1400" dirty="0" smtClean="0"/>
              <a:t>  Research on the effectiveness of training aids. Does extensive experience with the training aid help or hinder the later detection of the real odor? </a:t>
            </a:r>
          </a:p>
          <a:p>
            <a:pPr>
              <a:buFont typeface="Wingdings" pitchFamily="2" charset="2"/>
              <a:buChar char="§"/>
            </a:pPr>
            <a:endParaRPr lang="en-US" sz="1400" dirty="0" smtClean="0"/>
          </a:p>
          <a:p>
            <a:pPr>
              <a:buFont typeface="Wingdings" pitchFamily="2" charset="2"/>
              <a:buChar char="§"/>
            </a:pPr>
            <a:r>
              <a:rPr lang="en-US" sz="1400" dirty="0" smtClean="0"/>
              <a:t>  Physical and physiological function of the dog as related to performance. </a:t>
            </a:r>
          </a:p>
          <a:p>
            <a:r>
              <a:rPr lang="en-US" sz="1400" dirty="0" smtClean="0"/>
              <a:t>Identifying genetic markers associated with success. </a:t>
            </a:r>
          </a:p>
          <a:p>
            <a:endParaRPr lang="en-US" sz="1400" dirty="0" smtClean="0"/>
          </a:p>
          <a:p>
            <a:pPr>
              <a:buFont typeface="Wingdings" pitchFamily="2" charset="2"/>
              <a:buChar char="§"/>
            </a:pPr>
            <a:r>
              <a:rPr lang="en-US" sz="1400" dirty="0" smtClean="0"/>
              <a:t>  Conduct critical evaluations of the limitation of human scent dogs (aged trails, versus fresh trails, no scent article, large contamination) </a:t>
            </a:r>
          </a:p>
          <a:p>
            <a:pPr>
              <a:buFont typeface="Wingdings" pitchFamily="2" charset="2"/>
              <a:buChar char="§"/>
            </a:pPr>
            <a:endParaRPr lang="en-US" sz="1400" dirty="0" smtClean="0"/>
          </a:p>
          <a:p>
            <a:pPr>
              <a:buFont typeface="Wingdings" pitchFamily="2" charset="2"/>
              <a:buChar char="§"/>
            </a:pPr>
            <a:r>
              <a:rPr lang="en-US" sz="1400" dirty="0" smtClean="0"/>
              <a:t>  REST/RASCO (RASCARGO)/MEDDS/Alternative Remote Sampling, etc. (Remote Explosive Scent Tracing). Need independent scientific evaluations of the capabilities and limitations of the REST systems</a:t>
            </a:r>
          </a:p>
          <a:p>
            <a:endParaRPr lang="en-US" sz="1400" dirty="0" smtClean="0"/>
          </a:p>
          <a:p>
            <a:pPr>
              <a:buFont typeface="Wingdings" pitchFamily="2" charset="2"/>
              <a:buChar char="§"/>
            </a:pPr>
            <a:r>
              <a:rPr lang="en-US" sz="1400" dirty="0" smtClean="0"/>
              <a:t>  Use of bio-physiological sensors for detecting and correlating changes in dog physiology and behavior in the presence of specific environmental cues for the purpose of supporting canine training and operation. </a:t>
            </a:r>
          </a:p>
          <a:p>
            <a:pPr>
              <a:buFont typeface="Wingdings" pitchFamily="2" charset="2"/>
              <a:buChar char="§"/>
            </a:pPr>
            <a:endParaRPr lang="en-US" sz="1400" dirty="0" smtClean="0"/>
          </a:p>
          <a:p>
            <a:pPr>
              <a:buFont typeface="Wingdings" pitchFamily="2" charset="2"/>
              <a:buChar char="§"/>
            </a:pPr>
            <a:r>
              <a:rPr lang="en-US" sz="1400" dirty="0" smtClean="0"/>
              <a:t>  Devices used for the collection of scent in canine operational environments. </a:t>
            </a:r>
          </a:p>
          <a:p>
            <a:pPr lvl="0" fontAlgn="base">
              <a:spcBef>
                <a:spcPct val="0"/>
              </a:spcBef>
              <a:spcAft>
                <a:spcPct val="0"/>
              </a:spcAft>
              <a:buFont typeface="Wingdings" pitchFamily="2" charset="2"/>
              <a:buChar char="§"/>
              <a:tabLst>
                <a:tab pos="1028700" algn="l"/>
              </a:tabLst>
            </a:pPr>
            <a:endParaRPr lang="en-US" sz="1400" dirty="0" smtClean="0">
              <a:latin typeface="Arial" pitchFamily="34" charset="0"/>
              <a:ea typeface="Times New Roman" pitchFamily="18" charset="0"/>
              <a:cs typeface="Arial" pitchFamily="34" charset="0"/>
            </a:endParaRPr>
          </a:p>
        </p:txBody>
      </p:sp>
    </p:spTree>
    <p:extLst>
      <p:ext uri="{BB962C8B-B14F-4D97-AF65-F5344CB8AC3E}">
        <p14:creationId xmlns:p14="http://schemas.microsoft.com/office/powerpoint/2010/main" val="3621514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Subcommittee Leadership</a:t>
            </a:r>
            <a:endParaRPr lang="en-US" b="1" dirty="0">
              <a:latin typeface="Arial" panose="020B0604020202020204" pitchFamily="34" charset="0"/>
              <a:cs typeface="Arial" panose="020B0604020202020204"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976794950"/>
              </p:ext>
            </p:extLst>
          </p:nvPr>
        </p:nvGraphicFramePr>
        <p:xfrm>
          <a:off x="128732" y="2017451"/>
          <a:ext cx="8795096" cy="1833880"/>
        </p:xfrm>
        <a:graphic>
          <a:graphicData uri="http://schemas.openxmlformats.org/drawingml/2006/table">
            <a:tbl>
              <a:tblPr firstRow="1" bandRow="1">
                <a:tableStyleId>{073A0DAA-6AF3-43AB-8588-CEC1D06C72B9}</a:tableStyleId>
              </a:tblPr>
              <a:tblGrid>
                <a:gridCol w="1431820"/>
                <a:gridCol w="2008166"/>
                <a:gridCol w="1938439"/>
                <a:gridCol w="878573"/>
                <a:gridCol w="2538098"/>
              </a:tblGrid>
              <a:tr h="370840">
                <a:tc>
                  <a:txBody>
                    <a:bodyPr/>
                    <a:lstStyle/>
                    <a:p>
                      <a:r>
                        <a:rPr lang="en-US" sz="1200" dirty="0" smtClean="0"/>
                        <a:t>Position</a:t>
                      </a:r>
                      <a:endParaRPr lang="en-US" sz="1200" dirty="0"/>
                    </a:p>
                  </a:txBody>
                  <a:tcPr/>
                </a:tc>
                <a:tc>
                  <a:txBody>
                    <a:bodyPr/>
                    <a:lstStyle/>
                    <a:p>
                      <a:r>
                        <a:rPr lang="en-US" sz="1200" dirty="0" smtClean="0"/>
                        <a:t>Name</a:t>
                      </a:r>
                      <a:endParaRPr lang="en-US" sz="1200" dirty="0"/>
                    </a:p>
                  </a:txBody>
                  <a:tcPr/>
                </a:tc>
                <a:tc>
                  <a:txBody>
                    <a:bodyPr/>
                    <a:lstStyle/>
                    <a:p>
                      <a:r>
                        <a:rPr lang="en-US" sz="1200" dirty="0" smtClean="0"/>
                        <a:t>Organization</a:t>
                      </a:r>
                      <a:endParaRPr lang="en-US" sz="1200" dirty="0"/>
                    </a:p>
                  </a:txBody>
                  <a:tcPr/>
                </a:tc>
                <a:tc>
                  <a:txBody>
                    <a:bodyPr/>
                    <a:lstStyle/>
                    <a:p>
                      <a:r>
                        <a:rPr lang="en-US" sz="1200" dirty="0" smtClean="0"/>
                        <a:t>Term</a:t>
                      </a:r>
                      <a:endParaRPr lang="en-US" sz="12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200" dirty="0" smtClean="0"/>
                        <a:t>Email</a:t>
                      </a:r>
                    </a:p>
                  </a:txBody>
                  <a:tcPr/>
                </a:tc>
              </a:tr>
              <a:tr h="370840">
                <a:tc>
                  <a:txBody>
                    <a:bodyPr/>
                    <a:lstStyle/>
                    <a:p>
                      <a:r>
                        <a:rPr lang="en-US" sz="1100" dirty="0" smtClean="0"/>
                        <a:t>Chair</a:t>
                      </a:r>
                      <a:endParaRPr lang="en-US" sz="1100" dirty="0"/>
                    </a:p>
                  </a:txBody>
                  <a:tcPr/>
                </a:tc>
                <a:tc>
                  <a:txBody>
                    <a:bodyPr/>
                    <a:lstStyle/>
                    <a:p>
                      <a:r>
                        <a:rPr lang="en-US" sz="1100" dirty="0" smtClean="0"/>
                        <a:t>Kenneth Furton, Ph.D.</a:t>
                      </a:r>
                      <a:endParaRPr lang="en-US" sz="1100" dirty="0"/>
                    </a:p>
                  </a:txBody>
                  <a:tcPr/>
                </a:tc>
                <a:tc>
                  <a:txBody>
                    <a:bodyPr/>
                    <a:lstStyle/>
                    <a:p>
                      <a:r>
                        <a:rPr lang="en-US" sz="1100" dirty="0" smtClean="0"/>
                        <a:t>Florida International University</a:t>
                      </a:r>
                      <a:endParaRPr lang="en-US" sz="1100" dirty="0"/>
                    </a:p>
                  </a:txBody>
                  <a:tcPr/>
                </a:tc>
                <a:tc>
                  <a:txBody>
                    <a:bodyPr/>
                    <a:lstStyle/>
                    <a:p>
                      <a:pPr algn="ctr"/>
                      <a:r>
                        <a:rPr lang="en-US" sz="1100" dirty="0" smtClean="0"/>
                        <a:t>3</a:t>
                      </a:r>
                      <a:endParaRPr lang="en-US" sz="11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hlinkClick r:id="rId2"/>
                        </a:rPr>
                        <a:t>furtonk@fiu.edu</a:t>
                      </a:r>
                      <a:endParaRPr lang="en-US" sz="1100" kern="1200" dirty="0" smtClean="0">
                        <a:solidFill>
                          <a:schemeClr val="dk1"/>
                        </a:solidFill>
                        <a:latin typeface="+mn-lt"/>
                        <a:ea typeface="+mn-ea"/>
                        <a:cs typeface="+mn-cs"/>
                      </a:endParaRPr>
                    </a:p>
                    <a:p>
                      <a:endParaRPr lang="en-US" sz="1200" dirty="0"/>
                    </a:p>
                  </a:txBody>
                  <a:tcPr/>
                </a:tc>
              </a:tr>
              <a:tr h="370840">
                <a:tc>
                  <a:txBody>
                    <a:bodyPr/>
                    <a:lstStyle/>
                    <a:p>
                      <a:r>
                        <a:rPr lang="en-US" sz="1100" dirty="0" smtClean="0"/>
                        <a:t>Vice Chair</a:t>
                      </a:r>
                    </a:p>
                  </a:txBody>
                  <a:tcPr/>
                </a:tc>
                <a:tc>
                  <a:txBody>
                    <a:bodyPr/>
                    <a:lstStyle/>
                    <a:p>
                      <a:r>
                        <a:rPr lang="en-US" sz="1100" dirty="0" smtClean="0"/>
                        <a:t>David Kontny</a:t>
                      </a:r>
                      <a:endParaRPr lang="en-US" sz="1100" dirty="0"/>
                    </a:p>
                  </a:txBody>
                  <a:tcPr/>
                </a:tc>
                <a:tc>
                  <a:txBody>
                    <a:bodyPr/>
                    <a:lstStyle/>
                    <a:p>
                      <a:r>
                        <a:rPr lang="en-US" sz="1100" dirty="0" smtClean="0"/>
                        <a:t>U.S. Department of Justice – Joint</a:t>
                      </a:r>
                      <a:r>
                        <a:rPr lang="en-US" sz="1100" baseline="0" dirty="0" smtClean="0"/>
                        <a:t> Program Office for Countering IEDs</a:t>
                      </a:r>
                      <a:endParaRPr lang="en-US" sz="1100" dirty="0"/>
                    </a:p>
                  </a:txBody>
                  <a:tcPr/>
                </a:tc>
                <a:tc>
                  <a:txBody>
                    <a:bodyPr/>
                    <a:lstStyle/>
                    <a:p>
                      <a:pPr algn="ctr"/>
                      <a:r>
                        <a:rPr lang="en-US" sz="1100" dirty="0" smtClean="0"/>
                        <a:t>3</a:t>
                      </a:r>
                      <a:endParaRPr lang="en-US" sz="11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100" kern="1200" dirty="0" smtClean="0">
                        <a:solidFill>
                          <a:schemeClr val="dk1"/>
                        </a:solidFill>
                        <a:latin typeface="+mn-lt"/>
                        <a:ea typeface="+mn-ea"/>
                        <a:cs typeface="+mn-cs"/>
                        <a:hlinkClick r:id="rId3"/>
                      </a:endParaRPr>
                    </a:p>
                    <a:p>
                      <a:pPr marL="0" marR="0" indent="0" algn="l" defTabSz="6858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hlinkClick r:id="rId3"/>
                        </a:rPr>
                        <a:t>david.kontny@ic.fbi.gov</a:t>
                      </a:r>
                      <a:endParaRPr lang="en-US" sz="1100" kern="1200" dirty="0" smtClean="0">
                        <a:solidFill>
                          <a:schemeClr val="dk1"/>
                        </a:solidFill>
                        <a:latin typeface="+mn-lt"/>
                        <a:ea typeface="+mn-ea"/>
                        <a:cs typeface="+mn-cs"/>
                      </a:endParaRPr>
                    </a:p>
                    <a:p>
                      <a:pPr marL="0" marR="0" indent="0" algn="l" defTabSz="6858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tr>
              <a:tr h="370840">
                <a:tc>
                  <a:txBody>
                    <a:bodyPr/>
                    <a:lstStyle/>
                    <a:p>
                      <a:r>
                        <a:rPr lang="en-US" sz="1100" dirty="0" smtClean="0"/>
                        <a:t>Executive Secretary</a:t>
                      </a:r>
                      <a:endParaRPr lang="en-US" sz="1100" dirty="0"/>
                    </a:p>
                  </a:txBody>
                  <a:tcPr/>
                </a:tc>
                <a:tc>
                  <a:txBody>
                    <a:bodyPr/>
                    <a:lstStyle/>
                    <a:p>
                      <a:r>
                        <a:rPr lang="en-US" sz="1100" dirty="0" smtClean="0"/>
                        <a:t>Susan Stejskal, Ph.D.</a:t>
                      </a:r>
                      <a:endParaRPr lang="en-US" sz="1100" dirty="0"/>
                    </a:p>
                  </a:txBody>
                  <a:tcPr/>
                </a:tc>
                <a:tc>
                  <a:txBody>
                    <a:bodyPr/>
                    <a:lstStyle/>
                    <a:p>
                      <a:r>
                        <a:rPr lang="en-US" sz="1100" dirty="0" smtClean="0"/>
                        <a:t>St. Joseph County (Michigan) Sheriff's Department</a:t>
                      </a:r>
                      <a:endParaRPr lang="en-US" sz="1100" dirty="0"/>
                    </a:p>
                  </a:txBody>
                  <a:tcPr/>
                </a:tc>
                <a:tc>
                  <a:txBody>
                    <a:bodyPr/>
                    <a:lstStyle/>
                    <a:p>
                      <a:pPr algn="ctr"/>
                      <a:r>
                        <a:rPr lang="en-US" sz="1100" dirty="0" smtClean="0"/>
                        <a:t>3</a:t>
                      </a:r>
                      <a:endParaRPr lang="en-US" sz="1100" dirty="0"/>
                    </a:p>
                  </a:txBody>
                  <a:tcPr/>
                </a:tc>
                <a:tc>
                  <a:txBody>
                    <a:bodyPr/>
                    <a:lstStyle/>
                    <a:p>
                      <a:r>
                        <a:rPr lang="en-US" sz="1100" kern="1200" dirty="0" smtClean="0">
                          <a:solidFill>
                            <a:schemeClr val="dk1"/>
                          </a:solidFill>
                          <a:latin typeface="+mn-lt"/>
                          <a:ea typeface="+mn-ea"/>
                          <a:cs typeface="+mn-cs"/>
                          <a:hlinkClick r:id="rId2"/>
                        </a:rPr>
                        <a:t>sue.stejskal@gmail.com</a:t>
                      </a:r>
                      <a:endParaRPr lang="en-US" sz="1100" kern="1200" dirty="0">
                        <a:solidFill>
                          <a:schemeClr val="dk1"/>
                        </a:solidFill>
                        <a:latin typeface="+mn-lt"/>
                        <a:ea typeface="+mn-ea"/>
                        <a:cs typeface="+mn-cs"/>
                        <a:hlinkClick r:id="rId2"/>
                      </a:endParaRPr>
                    </a:p>
                  </a:txBody>
                  <a:tcPr/>
                </a:tc>
              </a:tr>
            </a:tbl>
          </a:graphicData>
        </a:graphic>
      </p:graphicFrame>
      <p:sp>
        <p:nvSpPr>
          <p:cNvPr id="10" name="Slide Number Placeholder 9"/>
          <p:cNvSpPr>
            <a:spLocks noGrp="1"/>
          </p:cNvSpPr>
          <p:nvPr>
            <p:ph type="sldNum" sz="quarter" idx="12"/>
          </p:nvPr>
        </p:nvSpPr>
        <p:spPr/>
        <p:txBody>
          <a:bodyPr/>
          <a:lstStyle/>
          <a:p>
            <a:fld id="{8A6BD0B9-3465-4E0F-AE7F-2EBD7D9D0656}" type="slidenum">
              <a:rPr lang="en-US" smtClean="0"/>
              <a:pPr/>
              <a:t>2</a:t>
            </a:fld>
            <a:endParaRPr lang="en-US" dirty="0"/>
          </a:p>
        </p:txBody>
      </p:sp>
    </p:spTree>
    <p:extLst>
      <p:ext uri="{BB962C8B-B14F-4D97-AF65-F5344CB8AC3E}">
        <p14:creationId xmlns:p14="http://schemas.microsoft.com/office/powerpoint/2010/main" val="6341702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357270"/>
            <a:ext cx="6858000" cy="926356"/>
          </a:xfrm>
        </p:spPr>
        <p:txBody>
          <a:bodyPr>
            <a:normAutofit/>
          </a:bodyPr>
          <a:lstStyle/>
          <a:p>
            <a:r>
              <a:rPr lang="en-US" dirty="0" smtClean="0">
                <a:latin typeface="+mn-lt"/>
              </a:rPr>
              <a:t>Priority Action Report</a:t>
            </a:r>
            <a:endParaRPr lang="en-US" dirty="0">
              <a:latin typeface="+mn-lt"/>
            </a:endParaRPr>
          </a:p>
        </p:txBody>
      </p:sp>
      <p:sp>
        <p:nvSpPr>
          <p:cNvPr id="3" name="Subtitle 2"/>
          <p:cNvSpPr>
            <a:spLocks noGrp="1"/>
          </p:cNvSpPr>
          <p:nvPr>
            <p:ph type="subTitle" idx="1"/>
          </p:nvPr>
        </p:nvSpPr>
        <p:spPr>
          <a:xfrm>
            <a:off x="1143000" y="4479481"/>
            <a:ext cx="6858000" cy="1655762"/>
          </a:xfrm>
        </p:spPr>
        <p:txBody>
          <a:bodyPr/>
          <a:lstStyle/>
          <a:p>
            <a:r>
              <a:rPr lang="en-US" sz="3200" b="1" dirty="0" smtClean="0">
                <a:latin typeface="Arial" panose="020B0604020202020204" pitchFamily="34" charset="0"/>
                <a:cs typeface="Arial" panose="020B0604020202020204" pitchFamily="34" charset="0"/>
              </a:rPr>
              <a:t>Dogs and Sensors</a:t>
            </a:r>
          </a:p>
          <a:p>
            <a:r>
              <a:rPr lang="en-US" dirty="0" smtClean="0"/>
              <a:t>Kenneth G. Furton, Ph.D.</a:t>
            </a:r>
            <a:endParaRPr lang="en-US" dirty="0" smtClean="0"/>
          </a:p>
          <a:p>
            <a:r>
              <a:rPr lang="en-US" dirty="0" smtClean="0"/>
              <a:t>David R. Kontny</a:t>
            </a:r>
          </a:p>
          <a:p>
            <a:r>
              <a:rPr lang="en-US" dirty="0" smtClean="0">
                <a:latin typeface="Arial" panose="020B0604020202020204" pitchFamily="34" charset="0"/>
                <a:cs typeface="Arial" panose="020B0604020202020204" pitchFamily="34" charset="0"/>
              </a:rPr>
              <a:t>February 22, 2016</a:t>
            </a:r>
          </a:p>
          <a:p>
            <a:endParaRPr lang="en-US" dirty="0">
              <a:solidFill>
                <a:schemeClr val="bg2">
                  <a:lumMod val="50000"/>
                </a:schemeClr>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64205" y="503598"/>
            <a:ext cx="2615590" cy="2799064"/>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6135243"/>
            <a:ext cx="1493520" cy="685800"/>
          </a:xfrm>
          <a:prstGeom prst="rect">
            <a:avLst/>
          </a:prstGeom>
        </p:spPr>
      </p:pic>
      <p:pic>
        <p:nvPicPr>
          <p:cNvPr id="6" name="Picture 5"/>
          <p:cNvPicPr>
            <a:picLocks noChangeAspect="1"/>
          </p:cNvPicPr>
          <p:nvPr/>
        </p:nvPicPr>
        <p:blipFill>
          <a:blip r:embed="rId5" cstate="print"/>
          <a:stretch>
            <a:fillRect/>
          </a:stretch>
        </p:blipFill>
        <p:spPr>
          <a:xfrm>
            <a:off x="7702950" y="6535293"/>
            <a:ext cx="1371600" cy="285750"/>
          </a:xfrm>
          <a:prstGeom prst="rect">
            <a:avLst/>
          </a:prstGeom>
        </p:spPr>
      </p:pic>
    </p:spTree>
    <p:extLst>
      <p:ext uri="{BB962C8B-B14F-4D97-AF65-F5344CB8AC3E}">
        <p14:creationId xmlns:p14="http://schemas.microsoft.com/office/powerpoint/2010/main" val="18410359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A6BD0B9-3465-4E0F-AE7F-2EBD7D9D0656}" type="slidenum">
              <a:rPr lang="en-US" smtClean="0"/>
              <a:pPr/>
              <a:t>21</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2385" y="632012"/>
            <a:ext cx="5658812" cy="5405718"/>
          </a:xfrm>
          <a:prstGeom prst="rect">
            <a:avLst/>
          </a:prstGeom>
        </p:spPr>
      </p:pic>
    </p:spTree>
    <p:extLst>
      <p:ext uri="{BB962C8B-B14F-4D97-AF65-F5344CB8AC3E}">
        <p14:creationId xmlns:p14="http://schemas.microsoft.com/office/powerpoint/2010/main" val="1537065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479" y="139147"/>
            <a:ext cx="7165138" cy="745435"/>
          </a:xfrm>
        </p:spPr>
        <p:txBody>
          <a:bodyPr/>
          <a:lstStyle/>
          <a:p>
            <a:r>
              <a:rPr lang="en-US" b="1" dirty="0" smtClean="0">
                <a:latin typeface="Arial" panose="020B0604020202020204" pitchFamily="34" charset="0"/>
                <a:cs typeface="Arial" panose="020B0604020202020204" pitchFamily="34" charset="0"/>
              </a:rPr>
              <a:t>Subcommittee Members</a:t>
            </a:r>
            <a:endParaRPr lang="en-US" b="1" dirty="0">
              <a:latin typeface="Arial" panose="020B0604020202020204" pitchFamily="34" charset="0"/>
              <a:cs typeface="Arial" panose="020B0604020202020204"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876367247"/>
              </p:ext>
            </p:extLst>
          </p:nvPr>
        </p:nvGraphicFramePr>
        <p:xfrm>
          <a:off x="100486" y="1307176"/>
          <a:ext cx="8973178" cy="4899615"/>
        </p:xfrm>
        <a:graphic>
          <a:graphicData uri="http://schemas.openxmlformats.org/drawingml/2006/table">
            <a:tbl>
              <a:tblPr firstRow="1" bandRow="1">
                <a:tableStyleId>{073A0DAA-6AF3-43AB-8588-CEC1D06C72B9}</a:tableStyleId>
              </a:tblPr>
              <a:tblGrid>
                <a:gridCol w="635972"/>
                <a:gridCol w="2317741"/>
                <a:gridCol w="2747993"/>
                <a:gridCol w="623314"/>
                <a:gridCol w="2648158"/>
              </a:tblGrid>
              <a:tr h="209151">
                <a:tc>
                  <a:txBody>
                    <a:bodyPr/>
                    <a:lstStyle/>
                    <a:p>
                      <a:pPr algn="ctr"/>
                      <a:r>
                        <a:rPr lang="en-US" sz="800" dirty="0" smtClean="0"/>
                        <a:t>#</a:t>
                      </a:r>
                      <a:endParaRPr lang="en-US" sz="800" dirty="0"/>
                    </a:p>
                  </a:txBody>
                  <a:tcPr/>
                </a:tc>
                <a:tc>
                  <a:txBody>
                    <a:bodyPr/>
                    <a:lstStyle/>
                    <a:p>
                      <a:r>
                        <a:rPr lang="en-US" sz="800" dirty="0" smtClean="0"/>
                        <a:t>Name</a:t>
                      </a:r>
                      <a:endParaRPr lang="en-US" sz="800" dirty="0"/>
                    </a:p>
                  </a:txBody>
                  <a:tcPr/>
                </a:tc>
                <a:tc>
                  <a:txBody>
                    <a:bodyPr/>
                    <a:lstStyle/>
                    <a:p>
                      <a:r>
                        <a:rPr lang="en-US" sz="800" dirty="0" smtClean="0"/>
                        <a:t>Organization</a:t>
                      </a:r>
                      <a:endParaRPr lang="en-US" sz="800" dirty="0"/>
                    </a:p>
                  </a:txBody>
                  <a:tcPr/>
                </a:tc>
                <a:tc>
                  <a:txBody>
                    <a:bodyPr/>
                    <a:lstStyle/>
                    <a:p>
                      <a:r>
                        <a:rPr lang="en-US" sz="800" dirty="0" smtClean="0"/>
                        <a:t>Term</a:t>
                      </a:r>
                      <a:endParaRPr lang="en-US" sz="8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800" dirty="0" smtClean="0"/>
                        <a:t>Email</a:t>
                      </a:r>
                    </a:p>
                  </a:txBody>
                  <a:tcPr/>
                </a:tc>
              </a:tr>
              <a:tr h="328665">
                <a:tc>
                  <a:txBody>
                    <a:bodyPr/>
                    <a:lstStyle/>
                    <a:p>
                      <a:pPr algn="ctr"/>
                      <a:r>
                        <a:rPr lang="en-US" sz="800" dirty="0" smtClean="0"/>
                        <a:t>1</a:t>
                      </a:r>
                      <a:endParaRPr lang="en-US" sz="800" dirty="0"/>
                    </a:p>
                  </a:txBody>
                  <a:tcPr/>
                </a:tc>
                <a:tc>
                  <a:txBody>
                    <a:bodyPr/>
                    <a:lstStyle/>
                    <a:p>
                      <a:r>
                        <a:rPr lang="en-US" sz="800" dirty="0" smtClean="0"/>
                        <a:t>Terry Anderson</a:t>
                      </a:r>
                      <a:endParaRPr lang="en-US" sz="8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800" kern="1200" dirty="0" smtClean="0">
                          <a:solidFill>
                            <a:schemeClr val="dk1"/>
                          </a:solidFill>
                          <a:latin typeface="+mn-lt"/>
                          <a:ea typeface="+mn-ea"/>
                          <a:cs typeface="+mn-cs"/>
                        </a:rPr>
                        <a:t>Retired -</a:t>
                      </a:r>
                      <a:r>
                        <a:rPr lang="en-US" sz="800" kern="1200" baseline="0" dirty="0" smtClean="0">
                          <a:solidFill>
                            <a:schemeClr val="dk1"/>
                          </a:solidFill>
                          <a:latin typeface="+mn-lt"/>
                          <a:ea typeface="+mn-ea"/>
                          <a:cs typeface="+mn-cs"/>
                        </a:rPr>
                        <a:t> </a:t>
                      </a:r>
                      <a:r>
                        <a:rPr lang="en-US" sz="800" kern="1200" dirty="0" smtClean="0">
                          <a:solidFill>
                            <a:schemeClr val="dk1"/>
                          </a:solidFill>
                          <a:latin typeface="+mn-lt"/>
                          <a:ea typeface="+mn-ea"/>
                          <a:cs typeface="+mn-cs"/>
                        </a:rPr>
                        <a:t>City of Pasadena (Texas) Police Department and President of National Police Canine Association</a:t>
                      </a:r>
                      <a:endParaRPr lang="en-US" sz="800" dirty="0"/>
                    </a:p>
                  </a:txBody>
                  <a:tcPr/>
                </a:tc>
                <a:tc>
                  <a:txBody>
                    <a:bodyPr/>
                    <a:lstStyle/>
                    <a:p>
                      <a:pPr algn="ctr"/>
                      <a:r>
                        <a:rPr lang="en-US" sz="800" dirty="0" smtClean="0"/>
                        <a:t>2</a:t>
                      </a:r>
                      <a:endParaRPr lang="en-US" sz="800" dirty="0"/>
                    </a:p>
                  </a:txBody>
                  <a:tcPr/>
                </a:tc>
                <a:tc>
                  <a:txBody>
                    <a:bodyPr/>
                    <a:lstStyle/>
                    <a:p>
                      <a:r>
                        <a:rPr lang="en-US" sz="800" dirty="0" smtClean="0">
                          <a:hlinkClick r:id="rId2"/>
                        </a:rPr>
                        <a:t>t_bandit94@hotmail.com</a:t>
                      </a:r>
                      <a:endParaRPr lang="en-US" sz="800" dirty="0" smtClean="0"/>
                    </a:p>
                    <a:p>
                      <a:endParaRPr lang="en-US" sz="800" dirty="0"/>
                    </a:p>
                  </a:txBody>
                  <a:tcPr/>
                </a:tc>
              </a:tr>
              <a:tr h="328665">
                <a:tc>
                  <a:txBody>
                    <a:bodyPr/>
                    <a:lstStyle/>
                    <a:p>
                      <a:pPr algn="ctr"/>
                      <a:r>
                        <a:rPr lang="en-US" sz="800" dirty="0" smtClean="0"/>
                        <a:t>2</a:t>
                      </a:r>
                      <a:endParaRPr lang="en-US" sz="800" dirty="0"/>
                    </a:p>
                  </a:txBody>
                  <a:tcPr/>
                </a:tc>
                <a:tc>
                  <a:txBody>
                    <a:bodyPr/>
                    <a:lstStyle/>
                    <a:p>
                      <a:r>
                        <a:rPr lang="en-US" sz="800" dirty="0" smtClean="0"/>
                        <a:t>Deborah Burnett</a:t>
                      </a:r>
                      <a:endParaRPr lang="en-US" sz="8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800" kern="1200" dirty="0" smtClean="0">
                          <a:solidFill>
                            <a:schemeClr val="dk1"/>
                          </a:solidFill>
                          <a:latin typeface="+mn-lt"/>
                          <a:ea typeface="+mn-ea"/>
                          <a:cs typeface="+mn-cs"/>
                        </a:rPr>
                        <a:t>Federal Emergency Management Agency Task Force TNTF1 and Fayette County (Tennessee) Sheriff's Department</a:t>
                      </a:r>
                      <a:endParaRPr lang="en-US" sz="800" dirty="0"/>
                    </a:p>
                  </a:txBody>
                  <a:tcPr/>
                </a:tc>
                <a:tc>
                  <a:txBody>
                    <a:bodyPr/>
                    <a:lstStyle/>
                    <a:p>
                      <a:pPr algn="ctr"/>
                      <a:r>
                        <a:rPr lang="en-US" sz="800" dirty="0" smtClean="0"/>
                        <a:t>4</a:t>
                      </a:r>
                      <a:endParaRPr lang="en-US" sz="800" dirty="0"/>
                    </a:p>
                  </a:txBody>
                  <a:tcPr/>
                </a:tc>
                <a:tc>
                  <a:txBody>
                    <a:bodyPr/>
                    <a:lstStyle/>
                    <a:p>
                      <a:r>
                        <a:rPr lang="en-US" sz="800" dirty="0" smtClean="0">
                          <a:hlinkClick r:id="rId3"/>
                        </a:rPr>
                        <a:t>Yappindogs@aol.com</a:t>
                      </a:r>
                      <a:endParaRPr lang="en-US" sz="800" dirty="0" smtClean="0"/>
                    </a:p>
                    <a:p>
                      <a:endParaRPr lang="en-US" sz="800" dirty="0"/>
                    </a:p>
                  </a:txBody>
                  <a:tcPr/>
                </a:tc>
              </a:tr>
              <a:tr h="331535">
                <a:tc>
                  <a:txBody>
                    <a:bodyPr/>
                    <a:lstStyle/>
                    <a:p>
                      <a:pPr algn="ctr"/>
                      <a:r>
                        <a:rPr lang="en-US" sz="800" dirty="0" smtClean="0"/>
                        <a:t>3</a:t>
                      </a:r>
                      <a:endParaRPr lang="en-US" sz="8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800" kern="1200" dirty="0" smtClean="0">
                          <a:solidFill>
                            <a:schemeClr val="dk1"/>
                          </a:solidFill>
                          <a:latin typeface="+mn-lt"/>
                          <a:ea typeface="+mn-ea"/>
                          <a:cs typeface="+mn-cs"/>
                        </a:rPr>
                        <a:t>Frederick Helfers III</a:t>
                      </a:r>
                      <a:endParaRPr lang="en-US" sz="8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800" kern="1200" dirty="0" smtClean="0">
                          <a:solidFill>
                            <a:schemeClr val="dk1"/>
                          </a:solidFill>
                          <a:latin typeface="+mn-lt"/>
                          <a:ea typeface="+mn-ea"/>
                          <a:cs typeface="+mn-cs"/>
                        </a:rPr>
                        <a:t>Retired Police Detective for City of Everett (Washington) and Pacific Northwest Police Detection Dog Association</a:t>
                      </a:r>
                      <a:endParaRPr lang="en-US" sz="800" dirty="0"/>
                    </a:p>
                  </a:txBody>
                  <a:tcPr/>
                </a:tc>
                <a:tc>
                  <a:txBody>
                    <a:bodyPr/>
                    <a:lstStyle/>
                    <a:p>
                      <a:pPr algn="ctr"/>
                      <a:r>
                        <a:rPr lang="en-US" sz="800" dirty="0" smtClean="0"/>
                        <a:t>3</a:t>
                      </a:r>
                      <a:endParaRPr lang="en-US" sz="8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800" kern="1200" dirty="0" smtClean="0">
                          <a:solidFill>
                            <a:schemeClr val="dk1"/>
                          </a:solidFill>
                          <a:latin typeface="+mn-lt"/>
                          <a:ea typeface="+mn-ea"/>
                          <a:cs typeface="+mn-cs"/>
                          <a:hlinkClick r:id="rId4"/>
                        </a:rPr>
                        <a:t>helfers@arczip.com</a:t>
                      </a:r>
                    </a:p>
                    <a:p>
                      <a:endParaRPr lang="en-US" sz="800" dirty="0"/>
                    </a:p>
                  </a:txBody>
                  <a:tcPr/>
                </a:tc>
              </a:tr>
              <a:tr h="209151">
                <a:tc>
                  <a:txBody>
                    <a:bodyPr/>
                    <a:lstStyle/>
                    <a:p>
                      <a:pPr algn="ctr"/>
                      <a:r>
                        <a:rPr lang="en-US" sz="800" dirty="0" smtClean="0"/>
                        <a:t>4</a:t>
                      </a:r>
                      <a:endParaRPr lang="en-US" sz="800" dirty="0"/>
                    </a:p>
                  </a:txBody>
                  <a:tcPr/>
                </a:tc>
                <a:tc>
                  <a:txBody>
                    <a:bodyPr/>
                    <a:lstStyle/>
                    <a:p>
                      <a:r>
                        <a:rPr lang="en-US" sz="800" dirty="0" smtClean="0"/>
                        <a:t>William MacCrehan, Ph.D.</a:t>
                      </a:r>
                      <a:endParaRPr lang="en-US" sz="8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800" kern="1200" dirty="0" smtClean="0">
                          <a:solidFill>
                            <a:schemeClr val="dk1"/>
                          </a:solidFill>
                          <a:latin typeface="+mn-lt"/>
                          <a:ea typeface="+mn-ea"/>
                          <a:cs typeface="+mn-cs"/>
                        </a:rPr>
                        <a:t>U.S. National Institute of Standards and Technology</a:t>
                      </a:r>
                      <a:endParaRPr lang="en-US" sz="800" dirty="0"/>
                    </a:p>
                  </a:txBody>
                  <a:tcPr/>
                </a:tc>
                <a:tc>
                  <a:txBody>
                    <a:bodyPr/>
                    <a:lstStyle/>
                    <a:p>
                      <a:pPr algn="ctr"/>
                      <a:r>
                        <a:rPr lang="en-US" sz="800" dirty="0" smtClean="0"/>
                        <a:t>2</a:t>
                      </a:r>
                      <a:endParaRPr lang="en-US" sz="8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800" dirty="0" smtClean="0">
                          <a:hlinkClick r:id="rId5"/>
                        </a:rPr>
                        <a:t>william.maccrehan@nist.gov</a:t>
                      </a:r>
                      <a:endParaRPr lang="en-US" sz="800" dirty="0"/>
                    </a:p>
                  </a:txBody>
                  <a:tcPr/>
                </a:tc>
              </a:tr>
              <a:tr h="209151">
                <a:tc>
                  <a:txBody>
                    <a:bodyPr/>
                    <a:lstStyle/>
                    <a:p>
                      <a:pPr algn="ctr"/>
                      <a:r>
                        <a:rPr lang="en-US" sz="800" dirty="0" smtClean="0"/>
                        <a:t>5</a:t>
                      </a:r>
                      <a:endParaRPr lang="en-US" sz="800" dirty="0"/>
                    </a:p>
                  </a:txBody>
                  <a:tcPr/>
                </a:tc>
                <a:tc>
                  <a:txBody>
                    <a:bodyPr/>
                    <a:lstStyle/>
                    <a:p>
                      <a:r>
                        <a:rPr lang="en-US" sz="800" dirty="0" smtClean="0"/>
                        <a:t>Herbert Nakamura</a:t>
                      </a:r>
                      <a:endParaRPr lang="en-US" sz="800" dirty="0"/>
                    </a:p>
                  </a:txBody>
                  <a:tcPr/>
                </a:tc>
                <a:tc>
                  <a:txBody>
                    <a:bodyPr/>
                    <a:lstStyle/>
                    <a:p>
                      <a:r>
                        <a:rPr lang="en-US" sz="800" kern="1200" dirty="0" smtClean="0">
                          <a:solidFill>
                            <a:schemeClr val="dk1"/>
                          </a:solidFill>
                          <a:latin typeface="+mn-lt"/>
                          <a:ea typeface="+mn-ea"/>
                          <a:cs typeface="+mn-cs"/>
                        </a:rPr>
                        <a:t>Retired Honolulu Police Department and Hawaii K-9 Koncepts</a:t>
                      </a:r>
                      <a:endParaRPr lang="en-US" sz="800" kern="1200" dirty="0">
                        <a:solidFill>
                          <a:schemeClr val="dk1"/>
                        </a:solidFill>
                        <a:latin typeface="+mn-lt"/>
                        <a:ea typeface="+mn-ea"/>
                        <a:cs typeface="+mn-cs"/>
                      </a:endParaRPr>
                    </a:p>
                  </a:txBody>
                  <a:tcPr/>
                </a:tc>
                <a:tc>
                  <a:txBody>
                    <a:bodyPr/>
                    <a:lstStyle/>
                    <a:p>
                      <a:pPr algn="ctr"/>
                      <a:r>
                        <a:rPr lang="en-US" sz="800" dirty="0" smtClean="0"/>
                        <a:t>4</a:t>
                      </a:r>
                      <a:endParaRPr lang="en-US" sz="800" dirty="0"/>
                    </a:p>
                  </a:txBody>
                  <a:tcPr/>
                </a:tc>
                <a:tc>
                  <a:txBody>
                    <a:bodyPr/>
                    <a:lstStyle/>
                    <a:p>
                      <a:r>
                        <a:rPr lang="en-US" sz="800" dirty="0" smtClean="0">
                          <a:hlinkClick r:id="rId6"/>
                        </a:rPr>
                        <a:t>hik9k@yahoo.com</a:t>
                      </a:r>
                      <a:endParaRPr lang="en-US" sz="800" dirty="0"/>
                    </a:p>
                  </a:txBody>
                  <a:tcPr/>
                </a:tc>
              </a:tr>
              <a:tr h="328665">
                <a:tc>
                  <a:txBody>
                    <a:bodyPr/>
                    <a:lstStyle/>
                    <a:p>
                      <a:pPr algn="ctr"/>
                      <a:r>
                        <a:rPr lang="en-US" sz="800" dirty="0" smtClean="0"/>
                        <a:t>6</a:t>
                      </a:r>
                      <a:endParaRPr lang="en-US" sz="800" dirty="0"/>
                    </a:p>
                  </a:txBody>
                  <a:tcPr/>
                </a:tc>
                <a:tc>
                  <a:txBody>
                    <a:bodyPr/>
                    <a:lstStyle/>
                    <a:p>
                      <a:r>
                        <a:rPr lang="en-US" sz="800" dirty="0" smtClean="0"/>
                        <a:t>Cynthia Otto, </a:t>
                      </a:r>
                      <a:r>
                        <a:rPr lang="en-US" sz="800" kern="1200" dirty="0" smtClean="0">
                          <a:solidFill>
                            <a:schemeClr val="dk1"/>
                          </a:solidFill>
                          <a:latin typeface="+mn-lt"/>
                          <a:ea typeface="+mn-ea"/>
                          <a:cs typeface="+mn-cs"/>
                        </a:rPr>
                        <a:t>D.V.M., Ph.D.</a:t>
                      </a:r>
                      <a:endParaRPr lang="en-US" sz="800" dirty="0"/>
                    </a:p>
                  </a:txBody>
                  <a:tcPr/>
                </a:tc>
                <a:tc>
                  <a:txBody>
                    <a:bodyPr/>
                    <a:lstStyle/>
                    <a:p>
                      <a:r>
                        <a:rPr lang="en-US" sz="800" kern="1200" dirty="0" smtClean="0">
                          <a:solidFill>
                            <a:schemeClr val="dk1"/>
                          </a:solidFill>
                          <a:latin typeface="+mn-lt"/>
                          <a:ea typeface="+mn-ea"/>
                          <a:cs typeface="+mn-cs"/>
                        </a:rPr>
                        <a:t>University of Pennsylvania and Executive Director of Penn Vet Working Dog Center</a:t>
                      </a:r>
                      <a:endParaRPr lang="en-US" sz="800" dirty="0"/>
                    </a:p>
                  </a:txBody>
                  <a:tcPr/>
                </a:tc>
                <a:tc>
                  <a:txBody>
                    <a:bodyPr/>
                    <a:lstStyle/>
                    <a:p>
                      <a:pPr algn="ctr"/>
                      <a:r>
                        <a:rPr lang="en-US" sz="800" dirty="0" smtClean="0"/>
                        <a:t>3</a:t>
                      </a:r>
                      <a:endParaRPr lang="en-US" sz="800" dirty="0"/>
                    </a:p>
                  </a:txBody>
                  <a:tcPr/>
                </a:tc>
                <a:tc>
                  <a:txBody>
                    <a:bodyPr/>
                    <a:lstStyle/>
                    <a:p>
                      <a:r>
                        <a:rPr lang="en-US" sz="800" dirty="0" smtClean="0">
                          <a:hlinkClick r:id="rId7"/>
                        </a:rPr>
                        <a:t>cmotto@vet.upenn.edu</a:t>
                      </a:r>
                      <a:endParaRPr lang="en-US" sz="800" dirty="0" smtClean="0"/>
                    </a:p>
                    <a:p>
                      <a:endParaRPr lang="en-US" sz="800" dirty="0"/>
                    </a:p>
                  </a:txBody>
                  <a:tcPr/>
                </a:tc>
              </a:tr>
              <a:tr h="209151">
                <a:tc>
                  <a:txBody>
                    <a:bodyPr/>
                    <a:lstStyle/>
                    <a:p>
                      <a:pPr algn="ctr"/>
                      <a:r>
                        <a:rPr lang="en-US" sz="800" dirty="0" smtClean="0"/>
                        <a:t>7</a:t>
                      </a:r>
                      <a:endParaRPr lang="en-US" sz="800" dirty="0"/>
                    </a:p>
                  </a:txBody>
                  <a:tcPr/>
                </a:tc>
                <a:tc>
                  <a:txBody>
                    <a:bodyPr/>
                    <a:lstStyle/>
                    <a:p>
                      <a:r>
                        <a:rPr lang="en-US" sz="800" dirty="0" smtClean="0"/>
                        <a:t>John Pearce</a:t>
                      </a:r>
                      <a:endParaRPr lang="en-US" sz="800" dirty="0"/>
                    </a:p>
                  </a:txBody>
                  <a:tcPr/>
                </a:tc>
                <a:tc>
                  <a:txBody>
                    <a:bodyPr/>
                    <a:lstStyle/>
                    <a:p>
                      <a:r>
                        <a:rPr lang="en-US" sz="800" kern="1200" dirty="0" smtClean="0">
                          <a:solidFill>
                            <a:schemeClr val="dk1"/>
                          </a:solidFill>
                          <a:latin typeface="+mn-lt"/>
                          <a:ea typeface="+mn-ea"/>
                          <a:cs typeface="+mn-cs"/>
                        </a:rPr>
                        <a:t>Director of Education, AMK9 Academy</a:t>
                      </a:r>
                      <a:endParaRPr lang="en-US" sz="800" dirty="0"/>
                    </a:p>
                  </a:txBody>
                  <a:tcPr/>
                </a:tc>
                <a:tc>
                  <a:txBody>
                    <a:bodyPr/>
                    <a:lstStyle/>
                    <a:p>
                      <a:pPr algn="ctr"/>
                      <a:r>
                        <a:rPr lang="en-US" sz="800" dirty="0" smtClean="0"/>
                        <a:t>3</a:t>
                      </a:r>
                      <a:endParaRPr lang="en-US" sz="800" dirty="0"/>
                    </a:p>
                  </a:txBody>
                  <a:tcPr/>
                </a:tc>
                <a:tc>
                  <a:txBody>
                    <a:bodyPr/>
                    <a:lstStyle/>
                    <a:p>
                      <a:r>
                        <a:rPr lang="en-US" sz="800" kern="1200" dirty="0" smtClean="0">
                          <a:solidFill>
                            <a:schemeClr val="dk1"/>
                          </a:solidFill>
                          <a:latin typeface="+mn-lt"/>
                          <a:ea typeface="+mn-ea"/>
                          <a:cs typeface="+mn-cs"/>
                          <a:hlinkClick r:id="rId4"/>
                        </a:rPr>
                        <a:t>john@amk9academy.com</a:t>
                      </a:r>
                      <a:endParaRPr lang="en-US" sz="800" kern="1200" dirty="0">
                        <a:solidFill>
                          <a:schemeClr val="dk1"/>
                        </a:solidFill>
                        <a:latin typeface="+mn-lt"/>
                        <a:ea typeface="+mn-ea"/>
                        <a:cs typeface="+mn-cs"/>
                      </a:endParaRPr>
                    </a:p>
                  </a:txBody>
                  <a:tcPr/>
                </a:tc>
              </a:tr>
              <a:tr h="328665">
                <a:tc>
                  <a:txBody>
                    <a:bodyPr/>
                    <a:lstStyle/>
                    <a:p>
                      <a:pPr algn="ctr"/>
                      <a:r>
                        <a:rPr lang="en-US" sz="800" dirty="0" smtClean="0"/>
                        <a:t>8</a:t>
                      </a:r>
                      <a:endParaRPr lang="en-US" sz="800" dirty="0"/>
                    </a:p>
                  </a:txBody>
                  <a:tcPr/>
                </a:tc>
                <a:tc>
                  <a:txBody>
                    <a:bodyPr/>
                    <a:lstStyle/>
                    <a:p>
                      <a:r>
                        <a:rPr lang="en-US" sz="800" dirty="0" smtClean="0"/>
                        <a:t>Donald Roberts</a:t>
                      </a:r>
                      <a:endParaRPr lang="en-US" sz="8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800" kern="1200" dirty="0" smtClean="0">
                          <a:solidFill>
                            <a:schemeClr val="dk1"/>
                          </a:solidFill>
                          <a:latin typeface="+mn-lt"/>
                          <a:ea typeface="+mn-ea"/>
                          <a:cs typeface="+mn-cs"/>
                        </a:rPr>
                        <a:t>U.S. Department of Homeland Security Science and Technology</a:t>
                      </a:r>
                      <a:endParaRPr lang="en-US" sz="800" dirty="0"/>
                    </a:p>
                  </a:txBody>
                  <a:tcPr/>
                </a:tc>
                <a:tc>
                  <a:txBody>
                    <a:bodyPr/>
                    <a:lstStyle/>
                    <a:p>
                      <a:pPr algn="ctr"/>
                      <a:r>
                        <a:rPr lang="en-US" sz="800" dirty="0" smtClean="0"/>
                        <a:t>2</a:t>
                      </a:r>
                      <a:endParaRPr lang="en-US" sz="800" dirty="0"/>
                    </a:p>
                  </a:txBody>
                  <a:tcPr/>
                </a:tc>
                <a:tc>
                  <a:txBody>
                    <a:bodyPr/>
                    <a:lstStyle/>
                    <a:p>
                      <a:r>
                        <a:rPr lang="en-US" sz="800" dirty="0" smtClean="0">
                          <a:hlinkClick r:id="rId8"/>
                        </a:rPr>
                        <a:t>don.roberts@HQ.DHS.GOV</a:t>
                      </a:r>
                      <a:endParaRPr lang="en-US" sz="800" dirty="0" smtClean="0"/>
                    </a:p>
                    <a:p>
                      <a:endParaRPr lang="en-US" sz="800" dirty="0"/>
                    </a:p>
                  </a:txBody>
                  <a:tcPr/>
                </a:tc>
              </a:tr>
              <a:tr h="328665">
                <a:tc>
                  <a:txBody>
                    <a:bodyPr/>
                    <a:lstStyle/>
                    <a:p>
                      <a:pPr algn="ctr"/>
                      <a:r>
                        <a:rPr lang="en-US" sz="800" dirty="0" smtClean="0"/>
                        <a:t>9</a:t>
                      </a:r>
                      <a:endParaRPr lang="en-US" sz="800" dirty="0"/>
                    </a:p>
                  </a:txBody>
                  <a:tcPr/>
                </a:tc>
                <a:tc>
                  <a:txBody>
                    <a:bodyPr/>
                    <a:lstStyle/>
                    <a:p>
                      <a:r>
                        <a:rPr lang="en-US" sz="800" dirty="0" smtClean="0"/>
                        <a:t>Suzy Perry</a:t>
                      </a:r>
                      <a:endParaRPr lang="en-US" sz="800" dirty="0"/>
                    </a:p>
                  </a:txBody>
                  <a:tcPr/>
                </a:tc>
                <a:tc>
                  <a:txBody>
                    <a:bodyPr/>
                    <a:lstStyle/>
                    <a:p>
                      <a:r>
                        <a:rPr lang="en-US" sz="800" kern="1200" dirty="0" smtClean="0">
                          <a:solidFill>
                            <a:schemeClr val="dk1"/>
                          </a:solidFill>
                          <a:latin typeface="+mn-lt"/>
                          <a:ea typeface="+mn-ea"/>
                          <a:cs typeface="+mn-cs"/>
                        </a:rPr>
                        <a:t>Perry, Sumner County (Tennessee) Emergency Management Agency</a:t>
                      </a:r>
                      <a:endParaRPr lang="en-US" sz="800" dirty="0"/>
                    </a:p>
                  </a:txBody>
                  <a:tcPr/>
                </a:tc>
                <a:tc>
                  <a:txBody>
                    <a:bodyPr/>
                    <a:lstStyle/>
                    <a:p>
                      <a:pPr algn="ctr"/>
                      <a:r>
                        <a:rPr lang="en-US" sz="800" dirty="0" smtClean="0"/>
                        <a:t>2</a:t>
                      </a:r>
                      <a:endParaRPr lang="en-US" sz="800" dirty="0"/>
                    </a:p>
                  </a:txBody>
                  <a:tcPr/>
                </a:tc>
                <a:tc>
                  <a:txBody>
                    <a:bodyPr/>
                    <a:lstStyle/>
                    <a:p>
                      <a:r>
                        <a:rPr lang="en-US" sz="800" dirty="0" smtClean="0">
                          <a:hlinkClick r:id="rId9"/>
                        </a:rPr>
                        <a:t>olddominionsar@hotmail.com</a:t>
                      </a:r>
                      <a:endParaRPr lang="en-US" sz="800" dirty="0" smtClean="0"/>
                    </a:p>
                    <a:p>
                      <a:endParaRPr lang="en-US" sz="800" dirty="0"/>
                    </a:p>
                  </a:txBody>
                  <a:tcPr/>
                </a:tc>
              </a:tr>
              <a:tr h="209151">
                <a:tc>
                  <a:txBody>
                    <a:bodyPr/>
                    <a:lstStyle/>
                    <a:p>
                      <a:pPr algn="ctr"/>
                      <a:r>
                        <a:rPr lang="en-US" sz="800" dirty="0" smtClean="0"/>
                        <a:t>10</a:t>
                      </a:r>
                      <a:endParaRPr lang="en-US" sz="800" dirty="0"/>
                    </a:p>
                  </a:txBody>
                  <a:tcPr/>
                </a:tc>
                <a:tc>
                  <a:txBody>
                    <a:bodyPr/>
                    <a:lstStyle/>
                    <a:p>
                      <a:r>
                        <a:rPr lang="en-US" sz="800" dirty="0" smtClean="0"/>
                        <a:t>Craig Schultz</a:t>
                      </a:r>
                      <a:endParaRPr lang="en-US" sz="800" dirty="0"/>
                    </a:p>
                  </a:txBody>
                  <a:tcPr/>
                </a:tc>
                <a:tc>
                  <a:txBody>
                    <a:bodyPr/>
                    <a:lstStyle/>
                    <a:p>
                      <a:r>
                        <a:rPr lang="en-US" sz="800" kern="1200" dirty="0" smtClean="0">
                          <a:solidFill>
                            <a:schemeClr val="dk1"/>
                          </a:solidFill>
                          <a:latin typeface="+mn-lt"/>
                          <a:ea typeface="+mn-ea"/>
                          <a:cs typeface="+mn-cs"/>
                        </a:rPr>
                        <a:t>U.S. Federal Bureau of Investigation</a:t>
                      </a:r>
                      <a:endParaRPr lang="en-US" sz="800" dirty="0"/>
                    </a:p>
                  </a:txBody>
                  <a:tcPr/>
                </a:tc>
                <a:tc>
                  <a:txBody>
                    <a:bodyPr/>
                    <a:lstStyle/>
                    <a:p>
                      <a:pPr marL="0" algn="ctr" defTabSz="685800" rtl="0" eaLnBrk="1" latinLnBrk="0" hangingPunct="1"/>
                      <a:r>
                        <a:rPr lang="en-US" sz="800" kern="1200" dirty="0" smtClean="0">
                          <a:solidFill>
                            <a:schemeClr val="dk1"/>
                          </a:solidFill>
                          <a:latin typeface="+mn-lt"/>
                          <a:ea typeface="+mn-ea"/>
                          <a:cs typeface="+mn-cs"/>
                          <a:hlinkClick r:id="rId4"/>
                        </a:rPr>
                        <a:t>4</a:t>
                      </a:r>
                      <a:endParaRPr lang="en-US" sz="800" kern="1200" dirty="0">
                        <a:solidFill>
                          <a:schemeClr val="dk1"/>
                        </a:solidFill>
                        <a:latin typeface="+mn-lt"/>
                        <a:ea typeface="+mn-ea"/>
                        <a:cs typeface="+mn-cs"/>
                        <a:hlinkClick r:id="rId4"/>
                      </a:endParaRPr>
                    </a:p>
                  </a:txBody>
                  <a:tcPr/>
                </a:tc>
                <a:tc>
                  <a:txBody>
                    <a:bodyPr/>
                    <a:lstStyle/>
                    <a:p>
                      <a:pPr marL="0" algn="l" defTabSz="685800" rtl="0" eaLnBrk="1" latinLnBrk="0" hangingPunct="1"/>
                      <a:r>
                        <a:rPr lang="en-US" sz="800" kern="1200" dirty="0" smtClean="0">
                          <a:solidFill>
                            <a:schemeClr val="dk1"/>
                          </a:solidFill>
                          <a:latin typeface="+mn-lt"/>
                          <a:ea typeface="+mn-ea"/>
                          <a:cs typeface="+mn-cs"/>
                          <a:hlinkClick r:id="rId4"/>
                        </a:rPr>
                        <a:t>craig.schultz@ic.fbi.gov</a:t>
                      </a:r>
                      <a:endParaRPr lang="en-US" sz="800" kern="1200" dirty="0">
                        <a:solidFill>
                          <a:schemeClr val="dk1"/>
                        </a:solidFill>
                        <a:latin typeface="+mn-lt"/>
                        <a:ea typeface="+mn-ea"/>
                        <a:cs typeface="+mn-cs"/>
                        <a:hlinkClick r:id="rId4"/>
                      </a:endParaRPr>
                    </a:p>
                  </a:txBody>
                  <a:tcPr/>
                </a:tc>
              </a:tr>
              <a:tr h="209151">
                <a:tc>
                  <a:txBody>
                    <a:bodyPr/>
                    <a:lstStyle/>
                    <a:p>
                      <a:pPr algn="ctr"/>
                      <a:r>
                        <a:rPr lang="en-US" sz="800" dirty="0" smtClean="0"/>
                        <a:t>11</a:t>
                      </a:r>
                      <a:endParaRPr lang="en-US" sz="800" dirty="0"/>
                    </a:p>
                  </a:txBody>
                  <a:tcPr/>
                </a:tc>
                <a:tc>
                  <a:txBody>
                    <a:bodyPr/>
                    <a:lstStyle/>
                    <a:p>
                      <a:r>
                        <a:rPr lang="en-US" sz="800" dirty="0" smtClean="0"/>
                        <a:t>Rex Stockham</a:t>
                      </a:r>
                      <a:endParaRPr lang="en-US" sz="800" dirty="0"/>
                    </a:p>
                  </a:txBody>
                  <a:tcPr/>
                </a:tc>
                <a:tc>
                  <a:txBody>
                    <a:bodyPr/>
                    <a:lstStyle/>
                    <a:p>
                      <a:r>
                        <a:rPr lang="en-US" sz="800" kern="1200" dirty="0" smtClean="0">
                          <a:solidFill>
                            <a:schemeClr val="dk1"/>
                          </a:solidFill>
                          <a:latin typeface="+mn-lt"/>
                          <a:ea typeface="+mn-ea"/>
                          <a:cs typeface="+mn-cs"/>
                        </a:rPr>
                        <a:t>U.S. Federal Bureau of Investigation</a:t>
                      </a:r>
                      <a:endParaRPr lang="en-US" sz="800" dirty="0"/>
                    </a:p>
                  </a:txBody>
                  <a:tcPr/>
                </a:tc>
                <a:tc>
                  <a:txBody>
                    <a:bodyPr/>
                    <a:lstStyle/>
                    <a:p>
                      <a:pPr marL="0" algn="ctr" defTabSz="685800" rtl="0" eaLnBrk="1" latinLnBrk="0" hangingPunct="1"/>
                      <a:r>
                        <a:rPr lang="en-US" sz="800" kern="1200" dirty="0" smtClean="0">
                          <a:solidFill>
                            <a:schemeClr val="dk1"/>
                          </a:solidFill>
                          <a:latin typeface="+mn-lt"/>
                          <a:ea typeface="+mn-ea"/>
                          <a:cs typeface="+mn-cs"/>
                        </a:rPr>
                        <a:t>2</a:t>
                      </a:r>
                      <a:endParaRPr lang="en-US" sz="800" kern="1200" dirty="0">
                        <a:solidFill>
                          <a:schemeClr val="dk1"/>
                        </a:solidFill>
                        <a:latin typeface="+mn-lt"/>
                        <a:ea typeface="+mn-ea"/>
                        <a:cs typeface="+mn-cs"/>
                      </a:endParaRPr>
                    </a:p>
                  </a:txBody>
                  <a:tcPr/>
                </a:tc>
                <a:tc>
                  <a:txBody>
                    <a:bodyPr/>
                    <a:lstStyle/>
                    <a:p>
                      <a:r>
                        <a:rPr lang="en-US" sz="800" dirty="0" smtClean="0">
                          <a:hlinkClick r:id="rId10"/>
                        </a:rPr>
                        <a:t>Rex.Stockham@ic.fbi.gov</a:t>
                      </a:r>
                      <a:endParaRPr lang="en-US" sz="800" dirty="0"/>
                    </a:p>
                  </a:txBody>
                  <a:tcPr/>
                </a:tc>
              </a:tr>
              <a:tr h="328665">
                <a:tc>
                  <a:txBody>
                    <a:bodyPr/>
                    <a:lstStyle/>
                    <a:p>
                      <a:pPr algn="ctr"/>
                      <a:r>
                        <a:rPr lang="en-US" sz="800" dirty="0" smtClean="0"/>
                        <a:t>12</a:t>
                      </a:r>
                      <a:endParaRPr lang="en-US" sz="800" dirty="0"/>
                    </a:p>
                  </a:txBody>
                  <a:tcPr/>
                </a:tc>
                <a:tc>
                  <a:txBody>
                    <a:bodyPr/>
                    <a:lstStyle/>
                    <a:p>
                      <a:r>
                        <a:rPr lang="en-US" sz="800" dirty="0" smtClean="0"/>
                        <a:t>Terry Uetrecht</a:t>
                      </a:r>
                      <a:endParaRPr lang="en-US" sz="800" dirty="0"/>
                    </a:p>
                  </a:txBody>
                  <a:tcPr/>
                </a:tc>
                <a:tc>
                  <a:txBody>
                    <a:bodyPr/>
                    <a:lstStyle/>
                    <a:p>
                      <a:r>
                        <a:rPr lang="en-US" sz="800" kern="1200" dirty="0" smtClean="0">
                          <a:solidFill>
                            <a:schemeClr val="dk1"/>
                          </a:solidFill>
                          <a:latin typeface="+mn-lt"/>
                          <a:ea typeface="+mn-ea"/>
                          <a:cs typeface="+mn-cs"/>
                        </a:rPr>
                        <a:t>Retired - Union Pacific Railroad police officer and Secretary of the National Narcotic Detector Dog Association</a:t>
                      </a:r>
                      <a:endParaRPr lang="en-US" sz="800" dirty="0"/>
                    </a:p>
                  </a:txBody>
                  <a:tcPr/>
                </a:tc>
                <a:tc>
                  <a:txBody>
                    <a:bodyPr/>
                    <a:lstStyle/>
                    <a:p>
                      <a:pPr algn="ctr"/>
                      <a:r>
                        <a:rPr lang="en-US" sz="800" dirty="0" smtClean="0"/>
                        <a:t>3</a:t>
                      </a:r>
                      <a:endParaRPr lang="en-US" sz="800" dirty="0"/>
                    </a:p>
                  </a:txBody>
                  <a:tcPr/>
                </a:tc>
                <a:tc>
                  <a:txBody>
                    <a:bodyPr/>
                    <a:lstStyle/>
                    <a:p>
                      <a:r>
                        <a:rPr lang="en-US" sz="800" dirty="0" smtClean="0">
                          <a:hlinkClick r:id="rId11"/>
                        </a:rPr>
                        <a:t>nnddasecretary@yahoo.com</a:t>
                      </a:r>
                      <a:endParaRPr lang="en-US" sz="800" dirty="0" smtClean="0"/>
                    </a:p>
                    <a:p>
                      <a:endParaRPr lang="en-US" sz="800" dirty="0"/>
                    </a:p>
                  </a:txBody>
                  <a:tcPr/>
                </a:tc>
              </a:tr>
              <a:tr h="209151">
                <a:tc>
                  <a:txBody>
                    <a:bodyPr/>
                    <a:lstStyle/>
                    <a:p>
                      <a:pPr algn="ctr"/>
                      <a:r>
                        <a:rPr lang="en-US" sz="800" dirty="0" smtClean="0"/>
                        <a:t>13</a:t>
                      </a:r>
                      <a:endParaRPr lang="en-US" sz="800" dirty="0"/>
                    </a:p>
                  </a:txBody>
                  <a:tcPr/>
                </a:tc>
                <a:tc>
                  <a:txBody>
                    <a:bodyPr/>
                    <a:lstStyle/>
                    <a:p>
                      <a:r>
                        <a:rPr lang="en-US" sz="800" dirty="0" smtClean="0"/>
                        <a:t>Paul Waggoner, Ph.D., </a:t>
                      </a:r>
                      <a:endParaRPr lang="en-US" sz="800" dirty="0"/>
                    </a:p>
                  </a:txBody>
                  <a:tcPr/>
                </a:tc>
                <a:tc>
                  <a:txBody>
                    <a:bodyPr/>
                    <a:lstStyle/>
                    <a:p>
                      <a:r>
                        <a:rPr lang="en-US" sz="800" kern="1200" dirty="0" smtClean="0">
                          <a:solidFill>
                            <a:schemeClr val="dk1"/>
                          </a:solidFill>
                          <a:latin typeface="+mn-lt"/>
                          <a:ea typeface="+mn-ea"/>
                          <a:cs typeface="+mn-cs"/>
                        </a:rPr>
                        <a:t>Auburn University</a:t>
                      </a:r>
                      <a:endParaRPr lang="en-US" sz="800" dirty="0"/>
                    </a:p>
                  </a:txBody>
                  <a:tcPr/>
                </a:tc>
                <a:tc>
                  <a:txBody>
                    <a:bodyPr/>
                    <a:lstStyle/>
                    <a:p>
                      <a:pPr algn="ctr"/>
                      <a:r>
                        <a:rPr lang="en-US" sz="800" dirty="0" smtClean="0"/>
                        <a:t>4</a:t>
                      </a:r>
                      <a:endParaRPr lang="en-US" sz="800" dirty="0"/>
                    </a:p>
                  </a:txBody>
                  <a:tcPr/>
                </a:tc>
                <a:tc>
                  <a:txBody>
                    <a:bodyPr/>
                    <a:lstStyle/>
                    <a:p>
                      <a:r>
                        <a:rPr lang="en-US" sz="800" dirty="0" smtClean="0">
                          <a:hlinkClick r:id="rId12"/>
                        </a:rPr>
                        <a:t>waggolp@auburn.edu</a:t>
                      </a:r>
                      <a:endParaRPr lang="en-US" sz="800" dirty="0"/>
                    </a:p>
                  </a:txBody>
                  <a:tcPr/>
                </a:tc>
              </a:tr>
              <a:tr h="328665">
                <a:tc>
                  <a:txBody>
                    <a:bodyPr/>
                    <a:lstStyle/>
                    <a:p>
                      <a:pPr algn="ctr"/>
                      <a:r>
                        <a:rPr lang="en-US" sz="800" dirty="0" smtClean="0"/>
                        <a:t>14</a:t>
                      </a:r>
                      <a:endParaRPr lang="en-US" sz="800" dirty="0"/>
                    </a:p>
                  </a:txBody>
                  <a:tcPr/>
                </a:tc>
                <a:tc>
                  <a:txBody>
                    <a:bodyPr/>
                    <a:lstStyle/>
                    <a:p>
                      <a:r>
                        <a:rPr lang="en-US" sz="800" kern="1200" dirty="0" smtClean="0">
                          <a:solidFill>
                            <a:schemeClr val="dk1"/>
                          </a:solidFill>
                          <a:latin typeface="+mn-lt"/>
                          <a:ea typeface="+mn-ea"/>
                          <a:cs typeface="+mn-cs"/>
                        </a:rPr>
                        <a:t>Barbara Weakley-Jones, M.D.</a:t>
                      </a:r>
                      <a:endParaRPr lang="en-US" sz="8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800" kern="1200" dirty="0" smtClean="0">
                          <a:solidFill>
                            <a:schemeClr val="dk1"/>
                          </a:solidFill>
                          <a:latin typeface="+mn-lt"/>
                          <a:ea typeface="+mn-ea"/>
                          <a:cs typeface="+mn-cs"/>
                        </a:rPr>
                        <a:t>Retired State Medical Examiner and Jefferson County (Kentucky) Coroner</a:t>
                      </a:r>
                      <a:endParaRPr lang="en-US" sz="800" dirty="0"/>
                    </a:p>
                  </a:txBody>
                  <a:tcPr/>
                </a:tc>
                <a:tc>
                  <a:txBody>
                    <a:bodyPr/>
                    <a:lstStyle/>
                    <a:p>
                      <a:pPr algn="ctr"/>
                      <a:r>
                        <a:rPr lang="en-US" sz="800" dirty="0" smtClean="0"/>
                        <a:t>3</a:t>
                      </a:r>
                      <a:endParaRPr lang="en-US" sz="800" dirty="0"/>
                    </a:p>
                  </a:txBody>
                  <a:tcPr/>
                </a:tc>
                <a:tc>
                  <a:txBody>
                    <a:bodyPr/>
                    <a:lstStyle/>
                    <a:p>
                      <a:r>
                        <a:rPr lang="en-US" sz="800" dirty="0" smtClean="0">
                          <a:hlinkClick r:id="rId13"/>
                        </a:rPr>
                        <a:t>morguemom@yahoo.com</a:t>
                      </a:r>
                      <a:endParaRPr lang="en-US" sz="800" dirty="0" smtClean="0"/>
                    </a:p>
                    <a:p>
                      <a:endParaRPr lang="en-US" sz="800" dirty="0"/>
                    </a:p>
                  </a:txBody>
                  <a:tcPr/>
                </a:tc>
              </a:tr>
              <a:tr h="209151">
                <a:tc>
                  <a:txBody>
                    <a:bodyPr/>
                    <a:lstStyle/>
                    <a:p>
                      <a:pPr algn="ctr"/>
                      <a:r>
                        <a:rPr lang="en-US" sz="800" dirty="0" smtClean="0"/>
                        <a:t>15</a:t>
                      </a:r>
                      <a:endParaRPr lang="en-US" sz="800" dirty="0"/>
                    </a:p>
                  </a:txBody>
                  <a:tcPr/>
                </a:tc>
                <a:tc>
                  <a:txBody>
                    <a:bodyPr/>
                    <a:lstStyle/>
                    <a:p>
                      <a:r>
                        <a:rPr lang="en-US" sz="800" dirty="0" smtClean="0"/>
                        <a:t>Vacant</a:t>
                      </a:r>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r>
              <a:tr h="209151">
                <a:tc>
                  <a:txBody>
                    <a:bodyPr/>
                    <a:lstStyle/>
                    <a:p>
                      <a:pPr algn="ctr"/>
                      <a:r>
                        <a:rPr lang="en-US" sz="800" dirty="0" smtClean="0"/>
                        <a:t>16</a:t>
                      </a:r>
                      <a:endParaRPr lang="en-US" sz="800" dirty="0"/>
                    </a:p>
                  </a:txBody>
                  <a:tcPr/>
                </a:tc>
                <a:tc>
                  <a:txBody>
                    <a:bodyPr/>
                    <a:lstStyle/>
                    <a:p>
                      <a:r>
                        <a:rPr lang="en-US" sz="800" dirty="0" smtClean="0"/>
                        <a:t>Vacant</a:t>
                      </a:r>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r>
              <a:tr h="297135">
                <a:tc>
                  <a:txBody>
                    <a:bodyPr/>
                    <a:lstStyle/>
                    <a:p>
                      <a:pPr algn="ctr"/>
                      <a:r>
                        <a:rPr lang="en-US" sz="800" dirty="0" smtClean="0"/>
                        <a:t>17 </a:t>
                      </a:r>
                      <a:endParaRPr lang="en-US" sz="800" dirty="0"/>
                    </a:p>
                  </a:txBody>
                  <a:tcPr/>
                </a:tc>
                <a:tc>
                  <a:txBody>
                    <a:bodyPr/>
                    <a:lstStyle/>
                    <a:p>
                      <a:r>
                        <a:rPr lang="en-US" sz="800" dirty="0" smtClean="0"/>
                        <a:t>Vacant</a:t>
                      </a:r>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r>
            </a:tbl>
          </a:graphicData>
        </a:graphic>
      </p:graphicFrame>
      <p:sp>
        <p:nvSpPr>
          <p:cNvPr id="10" name="Slide Number Placeholder 9"/>
          <p:cNvSpPr>
            <a:spLocks noGrp="1"/>
          </p:cNvSpPr>
          <p:nvPr>
            <p:ph type="sldNum" sz="quarter" idx="12"/>
          </p:nvPr>
        </p:nvSpPr>
        <p:spPr/>
        <p:txBody>
          <a:bodyPr/>
          <a:lstStyle/>
          <a:p>
            <a:fld id="{8A6BD0B9-3465-4E0F-AE7F-2EBD7D9D0656}" type="slidenum">
              <a:rPr lang="en-US" smtClean="0"/>
              <a:pPr/>
              <a:t>3</a:t>
            </a:fld>
            <a:endParaRPr lang="en-US" dirty="0"/>
          </a:p>
        </p:txBody>
      </p:sp>
    </p:spTree>
    <p:extLst>
      <p:ext uri="{BB962C8B-B14F-4D97-AF65-F5344CB8AC3E}">
        <p14:creationId xmlns:p14="http://schemas.microsoft.com/office/powerpoint/2010/main" val="58581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Discipline Description</a:t>
            </a:r>
            <a:endParaRPr lang="en-US" dirty="0"/>
          </a:p>
        </p:txBody>
      </p:sp>
      <p:sp>
        <p:nvSpPr>
          <p:cNvPr id="3" name="Content Placeholder 2"/>
          <p:cNvSpPr>
            <a:spLocks noGrp="1"/>
          </p:cNvSpPr>
          <p:nvPr>
            <p:ph idx="1"/>
          </p:nvPr>
        </p:nvSpPr>
        <p:spPr>
          <a:xfrm>
            <a:off x="3515349" y="2045653"/>
            <a:ext cx="5138523" cy="3538330"/>
          </a:xfrm>
        </p:spPr>
        <p:txBody>
          <a:bodyPr/>
          <a:lstStyle/>
          <a:p>
            <a:pPr>
              <a:buNone/>
            </a:pPr>
            <a:r>
              <a:rPr lang="en-US" dirty="0" smtClean="0"/>
              <a:t>  The Subcommittee on Dogs and Sensors will focus on standards and guidelines resulting in continual improvement of consistency, performance, and legal acceptance of deployed detection teams. Focus areas will include the optimal integration with other sensors designed to improve overall detection capabilities.</a:t>
            </a:r>
            <a:endParaRPr lang="en-US" dirty="0"/>
          </a:p>
        </p:txBody>
      </p:sp>
      <p:sp>
        <p:nvSpPr>
          <p:cNvPr id="4" name="Slide Number Placeholder 3"/>
          <p:cNvSpPr>
            <a:spLocks noGrp="1"/>
          </p:cNvSpPr>
          <p:nvPr>
            <p:ph type="sldNum" sz="quarter" idx="12"/>
          </p:nvPr>
        </p:nvSpPr>
        <p:spPr/>
        <p:txBody>
          <a:bodyPr/>
          <a:lstStyle/>
          <a:p>
            <a:fld id="{8A6BD0B9-3465-4E0F-AE7F-2EBD7D9D0656}" type="slidenum">
              <a:rPr lang="en-US" smtClean="0"/>
              <a:pPr/>
              <a:t>4</a:t>
            </a:fld>
            <a:endParaRPr lang="en-US" dirty="0"/>
          </a:p>
        </p:txBody>
      </p:sp>
      <p:pic>
        <p:nvPicPr>
          <p:cNvPr id="8" name="Picture 6" descr="crime-scene-slice-we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6341" y="1825853"/>
            <a:ext cx="2969766" cy="341183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14677972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110" y="315510"/>
            <a:ext cx="7886700" cy="1325563"/>
          </a:xfrm>
        </p:spPr>
        <p:txBody>
          <a:bodyPr/>
          <a:lstStyle/>
          <a:p>
            <a:r>
              <a:rPr lang="en-US" dirty="0" smtClean="0"/>
              <a:t>Summary of Standards/Guidelines  Priority Actions</a:t>
            </a:r>
            <a:endParaRPr lang="en-US" dirty="0"/>
          </a:p>
        </p:txBody>
      </p:sp>
      <p:graphicFrame>
        <p:nvGraphicFramePr>
          <p:cNvPr id="4" name="Content Placeholder 6"/>
          <p:cNvGraphicFramePr>
            <a:graphicFrameLocks noGrp="1"/>
          </p:cNvGraphicFramePr>
          <p:nvPr>
            <p:ph idx="1"/>
            <p:extLst>
              <p:ext uri="{D42A27DB-BD31-4B8C-83A1-F6EECF244321}">
                <p14:modId xmlns:p14="http://schemas.microsoft.com/office/powerpoint/2010/main" val="3883335246"/>
              </p:ext>
            </p:extLst>
          </p:nvPr>
        </p:nvGraphicFramePr>
        <p:xfrm>
          <a:off x="132522" y="1600505"/>
          <a:ext cx="8301805" cy="3969147"/>
        </p:xfrm>
        <a:graphic>
          <a:graphicData uri="http://schemas.openxmlformats.org/drawingml/2006/table">
            <a:tbl>
              <a:tblPr firstRow="1" bandRow="1">
                <a:tableStyleId>{073A0DAA-6AF3-43AB-8588-CEC1D06C72B9}</a:tableStyleId>
              </a:tblPr>
              <a:tblGrid>
                <a:gridCol w="1988803"/>
                <a:gridCol w="6313002"/>
              </a:tblGrid>
              <a:tr h="651532">
                <a:tc>
                  <a:txBody>
                    <a:bodyPr/>
                    <a:lstStyle/>
                    <a:p>
                      <a:r>
                        <a:rPr lang="en-US" sz="2000" baseline="0" dirty="0" smtClean="0"/>
                        <a:t>Priority</a:t>
                      </a:r>
                      <a:endParaRPr lang="en-US" sz="2000" dirty="0"/>
                    </a:p>
                  </a:txBody>
                  <a:tcPr anchor="ctr"/>
                </a:tc>
                <a:tc>
                  <a:txBody>
                    <a:bodyPr/>
                    <a:lstStyle/>
                    <a:p>
                      <a:r>
                        <a:rPr lang="en-US" sz="2000" dirty="0" smtClean="0"/>
                        <a:t>Working</a:t>
                      </a:r>
                      <a:r>
                        <a:rPr lang="en-US" sz="2000" baseline="0" dirty="0" smtClean="0"/>
                        <a:t> Title of Document</a:t>
                      </a:r>
                      <a:endParaRPr lang="en-US" sz="2000" dirty="0"/>
                    </a:p>
                  </a:txBody>
                  <a:tcPr anchor="ctr"/>
                </a:tc>
              </a:tr>
              <a:tr h="663523">
                <a:tc>
                  <a:txBody>
                    <a:bodyPr/>
                    <a:lstStyle/>
                    <a:p>
                      <a:r>
                        <a:rPr lang="en-US" dirty="0" smtClean="0"/>
                        <a:t>HIGH</a:t>
                      </a:r>
                      <a:endParaRPr lang="en-US" dirty="0"/>
                    </a:p>
                  </a:txBody>
                  <a:tcPr/>
                </a:tc>
                <a:tc>
                  <a:txBody>
                    <a:bodyPr/>
                    <a:lstStyle/>
                    <a:p>
                      <a:r>
                        <a:rPr lang="en-US" dirty="0" smtClean="0"/>
                        <a:t>General Guidelines</a:t>
                      </a:r>
                      <a:endParaRPr lang="en-US" dirty="0"/>
                    </a:p>
                  </a:txBody>
                  <a:tcPr/>
                </a:tc>
              </a:tr>
              <a:tr h="663523">
                <a:tc>
                  <a:txBody>
                    <a:bodyPr/>
                    <a:lstStyle/>
                    <a:p>
                      <a:r>
                        <a:rPr lang="en-US" dirty="0" smtClean="0"/>
                        <a:t>HIGH</a:t>
                      </a:r>
                      <a:endParaRPr lang="en-US" dirty="0"/>
                    </a:p>
                  </a:txBody>
                  <a:tcPr/>
                </a:tc>
                <a:tc>
                  <a:txBody>
                    <a:bodyPr/>
                    <a:lstStyle/>
                    <a:p>
                      <a:r>
                        <a:rPr lang="en-US" dirty="0" smtClean="0"/>
                        <a:t>Terminology </a:t>
                      </a:r>
                      <a:endParaRPr lang="en-US" dirty="0"/>
                    </a:p>
                  </a:txBody>
                  <a:tcPr/>
                </a:tc>
              </a:tr>
              <a:tr h="663523">
                <a:tc>
                  <a:txBody>
                    <a:bodyPr/>
                    <a:lstStyle/>
                    <a:p>
                      <a:r>
                        <a:rPr lang="en-US" dirty="0" smtClean="0"/>
                        <a:t>HIGH</a:t>
                      </a:r>
                      <a:endParaRPr lang="en-US" dirty="0"/>
                    </a:p>
                  </a:txBody>
                  <a:tcPr/>
                </a:tc>
                <a:tc>
                  <a:txBody>
                    <a:bodyPr/>
                    <a:lstStyle/>
                    <a:p>
                      <a:r>
                        <a:rPr lang="en-US" dirty="0" smtClean="0"/>
                        <a:t>Canine</a:t>
                      </a:r>
                      <a:r>
                        <a:rPr lang="en-US" baseline="0" dirty="0" smtClean="0"/>
                        <a:t> Career Field Progression</a:t>
                      </a:r>
                      <a:endParaRPr lang="en-US" dirty="0"/>
                    </a:p>
                  </a:txBody>
                  <a:tcPr/>
                </a:tc>
              </a:tr>
              <a:tr h="663523">
                <a:tc>
                  <a:txBody>
                    <a:bodyPr/>
                    <a:lstStyle/>
                    <a:p>
                      <a:r>
                        <a:rPr lang="en-US" dirty="0" smtClean="0"/>
                        <a:t>MEDIUM </a:t>
                      </a:r>
                      <a:endParaRPr lang="en-US" dirty="0"/>
                    </a:p>
                  </a:txBody>
                  <a:tcPr/>
                </a:tc>
                <a:tc>
                  <a:txBody>
                    <a:bodyPr/>
                    <a:lstStyle/>
                    <a:p>
                      <a:r>
                        <a:rPr lang="en-US" dirty="0" smtClean="0"/>
                        <a:t>Narcotics</a:t>
                      </a:r>
                      <a:endParaRPr lang="en-US" dirty="0"/>
                    </a:p>
                  </a:txBody>
                  <a:tcPr/>
                </a:tc>
              </a:tr>
              <a:tr h="663523">
                <a:tc>
                  <a:txBody>
                    <a:bodyPr/>
                    <a:lstStyle/>
                    <a:p>
                      <a:r>
                        <a:rPr lang="en-US" dirty="0" smtClean="0"/>
                        <a:t>MEDIUM</a:t>
                      </a:r>
                      <a:endParaRPr lang="en-US" dirty="0"/>
                    </a:p>
                  </a:txBody>
                  <a:tcPr/>
                </a:tc>
                <a:tc>
                  <a:txBody>
                    <a:bodyPr/>
                    <a:lstStyle/>
                    <a:p>
                      <a:r>
                        <a:rPr lang="en-US" dirty="0" smtClean="0"/>
                        <a:t>Tracking/Trailing People Based on Last Known Position</a:t>
                      </a:r>
                      <a:endParaRPr lang="en-US" dirty="0"/>
                    </a:p>
                  </a:txBody>
                  <a:tcPr/>
                </a:tc>
              </a:tr>
            </a:tbl>
          </a:graphicData>
        </a:graphic>
      </p:graphicFrame>
      <p:sp>
        <p:nvSpPr>
          <p:cNvPr id="7" name="Slide Number Placeholder 6"/>
          <p:cNvSpPr>
            <a:spLocks noGrp="1"/>
          </p:cNvSpPr>
          <p:nvPr>
            <p:ph type="sldNum" sz="quarter" idx="12"/>
          </p:nvPr>
        </p:nvSpPr>
        <p:spPr/>
        <p:txBody>
          <a:bodyPr/>
          <a:lstStyle/>
          <a:p>
            <a:fld id="{8A6BD0B9-3465-4E0F-AE7F-2EBD7D9D0656}" type="slidenum">
              <a:rPr lang="en-US" smtClean="0"/>
              <a:pPr/>
              <a:t>5</a:t>
            </a:fld>
            <a:endParaRPr lang="en-US" dirty="0"/>
          </a:p>
        </p:txBody>
      </p:sp>
    </p:spTree>
    <p:extLst>
      <p:ext uri="{BB962C8B-B14F-4D97-AF65-F5344CB8AC3E}">
        <p14:creationId xmlns:p14="http://schemas.microsoft.com/office/powerpoint/2010/main" val="12592787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1 Document</a:t>
            </a:r>
            <a:endParaRPr lang="en-US" dirty="0"/>
          </a:p>
        </p:txBody>
      </p:sp>
      <p:sp>
        <p:nvSpPr>
          <p:cNvPr id="3" name="Content Placeholder 2"/>
          <p:cNvSpPr>
            <a:spLocks noGrp="1"/>
          </p:cNvSpPr>
          <p:nvPr>
            <p:ph idx="1"/>
          </p:nvPr>
        </p:nvSpPr>
        <p:spPr>
          <a:xfrm>
            <a:off x="547626" y="1986170"/>
            <a:ext cx="8106043" cy="2890630"/>
          </a:xfrm>
        </p:spPr>
        <p:txBody>
          <a:bodyPr>
            <a:normAutofit lnSpcReduction="10000"/>
          </a:bodyPr>
          <a:lstStyle/>
          <a:p>
            <a:pPr marL="0" indent="0">
              <a:buNone/>
            </a:pPr>
            <a:r>
              <a:rPr lang="en-US" b="1" dirty="0" smtClean="0"/>
              <a:t>Document Title: </a:t>
            </a:r>
            <a:r>
              <a:rPr lang="en-US" dirty="0" smtClean="0"/>
              <a:t>General Canine Guidelines</a:t>
            </a:r>
          </a:p>
          <a:p>
            <a:pPr>
              <a:buNone/>
            </a:pPr>
            <a:r>
              <a:rPr lang="en-US" b="1" dirty="0" smtClean="0"/>
              <a:t>Scope: </a:t>
            </a:r>
            <a:r>
              <a:rPr lang="en-US" dirty="0" smtClean="0"/>
              <a:t>To establish consensus-based best practice general guidelines for training, certification, and documentation pertaining to all canine disciplines. Discipline specific guidelines are found within the corresponding subcommittee documents.</a:t>
            </a:r>
          </a:p>
          <a:p>
            <a:pPr marL="0" indent="0">
              <a:buNone/>
            </a:pPr>
            <a:r>
              <a:rPr lang="en-US" b="1" dirty="0" smtClean="0"/>
              <a:t>Objective/rationale:  </a:t>
            </a:r>
            <a:r>
              <a:rPr lang="en-US" dirty="0" smtClean="0"/>
              <a:t>Ensure consistent application of guidelines for training, assessments, certification and documentation that can be used throughout the specific detector dog disciplines.  </a:t>
            </a:r>
            <a:endParaRPr lang="en-US" dirty="0"/>
          </a:p>
          <a:p>
            <a:pPr marL="0" indent="0">
              <a:buNone/>
            </a:pPr>
            <a:r>
              <a:rPr lang="en-US" b="1" dirty="0" smtClean="0"/>
              <a:t>Issues/Concerns: </a:t>
            </a:r>
            <a:r>
              <a:rPr lang="en-US" dirty="0" smtClean="0"/>
              <a:t>None at this Time</a:t>
            </a:r>
            <a:endParaRPr lang="en-US" b="1" dirty="0" smtClean="0"/>
          </a:p>
          <a:p>
            <a:endParaRPr lang="en-US" dirty="0" smtClean="0"/>
          </a:p>
          <a:p>
            <a:endParaRPr lang="en-US" dirty="0" smtClean="0"/>
          </a:p>
          <a:p>
            <a:endParaRPr lang="en-US" dirty="0"/>
          </a:p>
          <a:p>
            <a:endParaRPr lang="en-US" dirty="0" smtClean="0"/>
          </a:p>
          <a:p>
            <a:pPr marL="0" indent="0">
              <a:buNone/>
            </a:pPr>
            <a:endParaRPr lang="en-US" dirty="0" smtClean="0"/>
          </a:p>
          <a:p>
            <a:pPr marL="0" indent="0">
              <a:buNone/>
            </a:pPr>
            <a:endParaRPr lang="en-US" dirty="0"/>
          </a:p>
        </p:txBody>
      </p:sp>
      <p:sp>
        <p:nvSpPr>
          <p:cNvPr id="4" name="TextBox 3"/>
          <p:cNvSpPr txBox="1"/>
          <p:nvPr/>
        </p:nvSpPr>
        <p:spPr>
          <a:xfrm>
            <a:off x="3311083" y="4921563"/>
            <a:ext cx="5751445" cy="1477328"/>
          </a:xfrm>
          <a:prstGeom prst="rect">
            <a:avLst/>
          </a:prstGeom>
          <a:solidFill>
            <a:schemeClr val="bg2">
              <a:lumMod val="90000"/>
            </a:schemeClr>
          </a:solidFill>
        </p:spPr>
        <p:txBody>
          <a:bodyPr wrap="square" rtlCol="0">
            <a:spAutoFit/>
          </a:bodyPr>
          <a:lstStyle/>
          <a:p>
            <a:r>
              <a:rPr lang="en-US" b="1" dirty="0" smtClean="0"/>
              <a:t>Task Group Name: General Canine Guidelines </a:t>
            </a:r>
            <a:endParaRPr lang="en-US" dirty="0" smtClean="0"/>
          </a:p>
          <a:p>
            <a:r>
              <a:rPr lang="en-US" b="1" dirty="0" smtClean="0"/>
              <a:t>Task Group Chair Name:  David R. Kontny</a:t>
            </a:r>
          </a:p>
          <a:p>
            <a:r>
              <a:rPr lang="en-US" b="1" dirty="0" smtClean="0"/>
              <a:t>Task Group Chair Contact Information: david.kontny@ic.fbi.gov</a:t>
            </a:r>
          </a:p>
          <a:p>
            <a:r>
              <a:rPr lang="en-US" b="1" dirty="0" smtClean="0"/>
              <a:t>Date of Last Task Group Meeting: January 28, 2016</a:t>
            </a:r>
          </a:p>
        </p:txBody>
      </p:sp>
      <p:sp>
        <p:nvSpPr>
          <p:cNvPr id="5" name="Slide Number Placeholder 4"/>
          <p:cNvSpPr>
            <a:spLocks noGrp="1"/>
          </p:cNvSpPr>
          <p:nvPr>
            <p:ph type="sldNum" sz="quarter" idx="12"/>
          </p:nvPr>
        </p:nvSpPr>
        <p:spPr/>
        <p:txBody>
          <a:bodyPr/>
          <a:lstStyle/>
          <a:p>
            <a:fld id="{8A6BD0B9-3465-4E0F-AE7F-2EBD7D9D0656}" type="slidenum">
              <a:rPr lang="en-US" smtClean="0"/>
              <a:pPr/>
              <a:t>6</a:t>
            </a:fld>
            <a:endParaRPr lang="en-US" dirty="0"/>
          </a:p>
        </p:txBody>
      </p:sp>
    </p:spTree>
    <p:extLst>
      <p:ext uri="{BB962C8B-B14F-4D97-AF65-F5344CB8AC3E}">
        <p14:creationId xmlns:p14="http://schemas.microsoft.com/office/powerpoint/2010/main" val="39288321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320" y="487912"/>
            <a:ext cx="7886700" cy="1325563"/>
          </a:xfrm>
        </p:spPr>
        <p:txBody>
          <a:bodyPr/>
          <a:lstStyle/>
          <a:p>
            <a:r>
              <a:rPr lang="en-US" dirty="0" smtClean="0"/>
              <a:t>Task Group/Subcommittee Action Plan</a:t>
            </a:r>
            <a:endParaRPr lang="en-US" dirty="0"/>
          </a:p>
        </p:txBody>
      </p:sp>
      <p:graphicFrame>
        <p:nvGraphicFramePr>
          <p:cNvPr id="4" name="Content Placeholder 6"/>
          <p:cNvGraphicFramePr>
            <a:graphicFrameLocks noGrp="1"/>
          </p:cNvGraphicFramePr>
          <p:nvPr>
            <p:ph idx="1"/>
            <p:extLst>
              <p:ext uri="{D42A27DB-BD31-4B8C-83A1-F6EECF244321}">
                <p14:modId xmlns:p14="http://schemas.microsoft.com/office/powerpoint/2010/main" val="2155231528"/>
              </p:ext>
            </p:extLst>
          </p:nvPr>
        </p:nvGraphicFramePr>
        <p:xfrm>
          <a:off x="712788" y="2024063"/>
          <a:ext cx="7477055" cy="3750309"/>
        </p:xfrm>
        <a:graphic>
          <a:graphicData uri="http://schemas.openxmlformats.org/drawingml/2006/table">
            <a:tbl>
              <a:tblPr firstRow="1" bandRow="1">
                <a:tableStyleId>{073A0DAA-6AF3-43AB-8588-CEC1D06C72B9}</a:tableStyleId>
              </a:tblPr>
              <a:tblGrid>
                <a:gridCol w="2657191"/>
                <a:gridCol w="1388774"/>
                <a:gridCol w="1715545"/>
                <a:gridCol w="1715545"/>
              </a:tblGrid>
              <a:tr h="611191">
                <a:tc>
                  <a:txBody>
                    <a:bodyPr/>
                    <a:lstStyle/>
                    <a:p>
                      <a:r>
                        <a:rPr lang="en-US" sz="1600" dirty="0" smtClean="0"/>
                        <a:t>Planned Actions</a:t>
                      </a:r>
                      <a:endParaRPr lang="en-US" sz="1600" dirty="0"/>
                    </a:p>
                  </a:txBody>
                  <a:tcPr anchor="ctr"/>
                </a:tc>
                <a:tc>
                  <a:txBody>
                    <a:bodyPr/>
                    <a:lstStyle/>
                    <a:p>
                      <a:r>
                        <a:rPr lang="en-US" sz="1600" dirty="0" smtClean="0"/>
                        <a:t>OSAC Process Stage (e.g., SDO 100) </a:t>
                      </a:r>
                      <a:endParaRPr lang="en-US" sz="1600" dirty="0"/>
                    </a:p>
                  </a:txBody>
                  <a:tcPr anchor="ctr"/>
                </a:tc>
                <a:tc>
                  <a:txBody>
                    <a:bodyPr/>
                    <a:lstStyle/>
                    <a:p>
                      <a:pPr algn="ctr"/>
                      <a:r>
                        <a:rPr lang="en-US" sz="1600" dirty="0" smtClean="0"/>
                        <a:t>Assignee</a:t>
                      </a:r>
                      <a:endParaRPr lang="en-US" sz="1600" dirty="0"/>
                    </a:p>
                  </a:txBody>
                  <a:tcPr anchor="ctr"/>
                </a:tc>
                <a:tc>
                  <a:txBody>
                    <a:bodyPr/>
                    <a:lstStyle/>
                    <a:p>
                      <a:pPr algn="ctr"/>
                      <a:r>
                        <a:rPr lang="en-US" sz="1600" dirty="0" smtClean="0"/>
                        <a:t>Estimated</a:t>
                      </a:r>
                      <a:r>
                        <a:rPr lang="en-US" sz="1600" baseline="0" dirty="0" smtClean="0"/>
                        <a:t> Completion Date</a:t>
                      </a:r>
                      <a:endParaRPr lang="en-US" sz="1600" dirty="0"/>
                    </a:p>
                  </a:txBody>
                  <a:tcPr anchor="ctr"/>
                </a:tc>
              </a:tr>
              <a:tr h="367029">
                <a:tc>
                  <a:txBody>
                    <a:bodyPr/>
                    <a:lstStyle/>
                    <a:p>
                      <a:r>
                        <a:rPr lang="en-US" sz="1600" dirty="0" smtClean="0"/>
                        <a:t>Reformat</a:t>
                      </a:r>
                      <a:r>
                        <a:rPr lang="en-US" sz="1600" baseline="0" dirty="0" smtClean="0"/>
                        <a:t> Existing SWGDOG Guideline to ASB Style Guide</a:t>
                      </a:r>
                      <a:endParaRPr lang="en-US" sz="1600" dirty="0"/>
                    </a:p>
                  </a:txBody>
                  <a:tcPr/>
                </a:tc>
                <a:tc>
                  <a:txBody>
                    <a:bodyPr/>
                    <a:lstStyle/>
                    <a:p>
                      <a:r>
                        <a:rPr lang="en-US" sz="1600" dirty="0" smtClean="0"/>
                        <a:t>SDO 0</a:t>
                      </a:r>
                      <a:endParaRPr lang="en-US" sz="1600" dirty="0"/>
                    </a:p>
                  </a:txBody>
                  <a:tcPr/>
                </a:tc>
                <a:tc>
                  <a:txBody>
                    <a:bodyPr/>
                    <a:lstStyle/>
                    <a:p>
                      <a:r>
                        <a:rPr lang="en-US" sz="1600" dirty="0" smtClean="0"/>
                        <a:t>Kontny</a:t>
                      </a:r>
                      <a:endParaRPr lang="en-US" sz="1600" dirty="0"/>
                    </a:p>
                  </a:txBody>
                  <a:tcPr/>
                </a:tc>
                <a:tc>
                  <a:txBody>
                    <a:bodyPr/>
                    <a:lstStyle/>
                    <a:p>
                      <a:r>
                        <a:rPr lang="en-US" sz="1600" dirty="0" smtClean="0"/>
                        <a:t>March 30, 2016</a:t>
                      </a:r>
                      <a:endParaRPr lang="en-US" sz="1600" dirty="0"/>
                    </a:p>
                  </a:txBody>
                  <a:tcPr/>
                </a:tc>
              </a:tr>
              <a:tr h="367029">
                <a:tc>
                  <a:txBody>
                    <a:bodyPr/>
                    <a:lstStyle/>
                    <a:p>
                      <a:r>
                        <a:rPr lang="en-US" sz="1600" dirty="0" smtClean="0"/>
                        <a:t>Coordinate Document Review Through OSAC Committees</a:t>
                      </a:r>
                      <a:endParaRPr lang="en-US" sz="1600" dirty="0"/>
                    </a:p>
                  </a:txBody>
                  <a:tcPr/>
                </a:tc>
                <a:tc>
                  <a:txBody>
                    <a:bodyPr/>
                    <a:lstStyle/>
                    <a:p>
                      <a:r>
                        <a:rPr lang="en-US" sz="1600" dirty="0" smtClean="0"/>
                        <a:t>SDO 100</a:t>
                      </a:r>
                      <a:endParaRPr lang="en-US" sz="1600" dirty="0"/>
                    </a:p>
                  </a:txBody>
                  <a:tcPr/>
                </a:tc>
                <a:tc>
                  <a:txBody>
                    <a:bodyPr/>
                    <a:lstStyle/>
                    <a:p>
                      <a:r>
                        <a:rPr lang="en-US" sz="1600" dirty="0" smtClean="0"/>
                        <a:t>Kontny</a:t>
                      </a:r>
                      <a:endParaRPr lang="en-US" sz="1600" dirty="0"/>
                    </a:p>
                  </a:txBody>
                  <a:tcPr/>
                </a:tc>
                <a:tc>
                  <a:txBody>
                    <a:bodyPr/>
                    <a:lstStyle/>
                    <a:p>
                      <a:r>
                        <a:rPr lang="en-US" sz="1600" dirty="0" smtClean="0"/>
                        <a:t>TBD</a:t>
                      </a:r>
                      <a:endParaRPr lang="en-US" sz="1600" dirty="0"/>
                    </a:p>
                  </a:txBody>
                  <a:tcPr/>
                </a:tc>
              </a:tr>
              <a:tr h="367029">
                <a:tc>
                  <a:txBody>
                    <a:bodyPr/>
                    <a:lstStyle/>
                    <a:p>
                      <a:r>
                        <a:rPr lang="en-US" sz="1600" dirty="0" smtClean="0"/>
                        <a:t>Submit Document for</a:t>
                      </a:r>
                      <a:r>
                        <a:rPr lang="en-US" sz="1600" baseline="0" dirty="0" smtClean="0"/>
                        <a:t> SAC approval  and SDO Submission</a:t>
                      </a:r>
                      <a:endParaRPr lang="en-US" sz="1600" dirty="0"/>
                    </a:p>
                  </a:txBody>
                  <a:tcPr/>
                </a:tc>
                <a:tc>
                  <a:txBody>
                    <a:bodyPr/>
                    <a:lstStyle/>
                    <a:p>
                      <a:r>
                        <a:rPr lang="en-US" sz="1600" dirty="0" smtClean="0"/>
                        <a:t>SDO 100</a:t>
                      </a:r>
                      <a:endParaRPr lang="en-US" sz="1600" dirty="0"/>
                    </a:p>
                  </a:txBody>
                  <a:tcPr/>
                </a:tc>
                <a:tc>
                  <a:txBody>
                    <a:bodyPr/>
                    <a:lstStyle/>
                    <a:p>
                      <a:r>
                        <a:rPr lang="en-US" sz="1600" dirty="0" smtClean="0"/>
                        <a:t>Kontny</a:t>
                      </a:r>
                      <a:endParaRPr lang="en-US" sz="1600" dirty="0"/>
                    </a:p>
                  </a:txBody>
                  <a:tcPr/>
                </a:tc>
                <a:tc>
                  <a:txBody>
                    <a:bodyPr/>
                    <a:lstStyle/>
                    <a:p>
                      <a:r>
                        <a:rPr lang="en-US" sz="1600" dirty="0" smtClean="0"/>
                        <a:t>TBD</a:t>
                      </a:r>
                      <a:endParaRPr lang="en-US" sz="1600" dirty="0"/>
                    </a:p>
                  </a:txBody>
                  <a:tcPr/>
                </a:tc>
              </a:tr>
              <a:tr h="367029">
                <a:tc>
                  <a:txBody>
                    <a:bodyPr/>
                    <a:lstStyle/>
                    <a:p>
                      <a:r>
                        <a:rPr lang="en-US" sz="1600" dirty="0" smtClean="0"/>
                        <a:t>Submit Approved</a:t>
                      </a:r>
                      <a:r>
                        <a:rPr lang="en-US" sz="1600" baseline="0" dirty="0" smtClean="0"/>
                        <a:t> SAC Document to SDO</a:t>
                      </a:r>
                      <a:endParaRPr lang="en-US" sz="1600" dirty="0"/>
                    </a:p>
                  </a:txBody>
                  <a:tcPr/>
                </a:tc>
                <a:tc>
                  <a:txBody>
                    <a:bodyPr/>
                    <a:lstStyle/>
                    <a:p>
                      <a:r>
                        <a:rPr lang="en-US" sz="1600" dirty="0" smtClean="0"/>
                        <a:t>SDO 100</a:t>
                      </a:r>
                      <a:endParaRPr lang="en-US" sz="1600" dirty="0"/>
                    </a:p>
                  </a:txBody>
                  <a:tcPr/>
                </a:tc>
                <a:tc>
                  <a:txBody>
                    <a:bodyPr/>
                    <a:lstStyle/>
                    <a:p>
                      <a:r>
                        <a:rPr lang="en-US" sz="1600" dirty="0" smtClean="0"/>
                        <a:t>Kontny</a:t>
                      </a:r>
                      <a:endParaRPr lang="en-US" sz="1600" dirty="0"/>
                    </a:p>
                  </a:txBody>
                  <a:tcPr/>
                </a:tc>
                <a:tc>
                  <a:txBody>
                    <a:bodyPr/>
                    <a:lstStyle/>
                    <a:p>
                      <a:r>
                        <a:rPr lang="en-US" sz="1600" dirty="0" smtClean="0"/>
                        <a:t>TBD</a:t>
                      </a:r>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bl>
          </a:graphicData>
        </a:graphic>
      </p:graphicFrame>
      <p:sp>
        <p:nvSpPr>
          <p:cNvPr id="5" name="TextBox 4"/>
          <p:cNvSpPr txBox="1"/>
          <p:nvPr/>
        </p:nvSpPr>
        <p:spPr>
          <a:xfrm>
            <a:off x="288791" y="239350"/>
            <a:ext cx="6995929" cy="523220"/>
          </a:xfrm>
          <a:prstGeom prst="rect">
            <a:avLst/>
          </a:prstGeom>
          <a:noFill/>
        </p:spPr>
        <p:txBody>
          <a:bodyPr wrap="square" rtlCol="0">
            <a:spAutoFit/>
          </a:bodyPr>
          <a:lstStyle/>
          <a:p>
            <a:r>
              <a:rPr lang="en-US" sz="2800" i="1" dirty="0" smtClean="0"/>
              <a:t>Priority 1: </a:t>
            </a:r>
            <a:r>
              <a:rPr lang="en-US" sz="2800" dirty="0" smtClean="0"/>
              <a:t>General Canine Guidelines </a:t>
            </a:r>
          </a:p>
        </p:txBody>
      </p:sp>
      <p:sp>
        <p:nvSpPr>
          <p:cNvPr id="6" name="Slide Number Placeholder 5"/>
          <p:cNvSpPr>
            <a:spLocks noGrp="1"/>
          </p:cNvSpPr>
          <p:nvPr>
            <p:ph type="sldNum" sz="quarter" idx="12"/>
          </p:nvPr>
        </p:nvSpPr>
        <p:spPr/>
        <p:txBody>
          <a:bodyPr/>
          <a:lstStyle/>
          <a:p>
            <a:fld id="{8A6BD0B9-3465-4E0F-AE7F-2EBD7D9D0656}" type="slidenum">
              <a:rPr lang="en-US" smtClean="0"/>
              <a:pPr/>
              <a:t>7</a:t>
            </a:fld>
            <a:endParaRPr lang="en-US" dirty="0"/>
          </a:p>
        </p:txBody>
      </p:sp>
    </p:spTree>
    <p:extLst>
      <p:ext uri="{BB962C8B-B14F-4D97-AF65-F5344CB8AC3E}">
        <p14:creationId xmlns:p14="http://schemas.microsoft.com/office/powerpoint/2010/main" val="41942405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2 Document</a:t>
            </a:r>
            <a:endParaRPr lang="en-US" dirty="0"/>
          </a:p>
        </p:txBody>
      </p:sp>
      <p:sp>
        <p:nvSpPr>
          <p:cNvPr id="3" name="Content Placeholder 2"/>
          <p:cNvSpPr>
            <a:spLocks noGrp="1"/>
          </p:cNvSpPr>
          <p:nvPr>
            <p:ph idx="1"/>
          </p:nvPr>
        </p:nvSpPr>
        <p:spPr>
          <a:xfrm>
            <a:off x="547626" y="1986170"/>
            <a:ext cx="8106043" cy="2890630"/>
          </a:xfrm>
        </p:spPr>
        <p:txBody>
          <a:bodyPr>
            <a:normAutofit fontScale="92500" lnSpcReduction="20000"/>
          </a:bodyPr>
          <a:lstStyle/>
          <a:p>
            <a:pPr marL="0" indent="0">
              <a:buNone/>
            </a:pPr>
            <a:r>
              <a:rPr lang="en-US" b="1" dirty="0" smtClean="0"/>
              <a:t>Document Title</a:t>
            </a:r>
            <a:r>
              <a:rPr lang="en-US" dirty="0" smtClean="0"/>
              <a:t>: Working Canine Terminology</a:t>
            </a:r>
          </a:p>
          <a:p>
            <a:pPr marL="0" indent="0">
              <a:buNone/>
            </a:pPr>
            <a:r>
              <a:rPr lang="en-US" b="1" dirty="0" smtClean="0"/>
              <a:t>Scope: </a:t>
            </a:r>
            <a:r>
              <a:rPr lang="en-US" dirty="0" smtClean="0"/>
              <a:t>To provide the industry with a comprehensive terminology list as it pertains to the working canine industry at large to ensure consistency and understanding of terms and the vernacular most commonly used across canine disciplines. This will benefit the forensic science community through consolidation of terms and definitions used for operational reports, testimony, report documentation, certification procedures, and training records documentation. </a:t>
            </a:r>
          </a:p>
          <a:p>
            <a:pPr marL="0" indent="0">
              <a:buNone/>
            </a:pPr>
            <a:r>
              <a:rPr lang="en-US" b="1" dirty="0" smtClean="0"/>
              <a:t>Objective/rationale: </a:t>
            </a:r>
            <a:r>
              <a:rPr lang="en-US" dirty="0" smtClean="0"/>
              <a:t>Ensure consistent application of terminology that can be used throughout the specific detector dog disciplines. </a:t>
            </a:r>
            <a:endParaRPr lang="en-US" b="1" dirty="0"/>
          </a:p>
          <a:p>
            <a:pPr marL="0" indent="0">
              <a:buNone/>
            </a:pPr>
            <a:r>
              <a:rPr lang="en-US" b="1" dirty="0" smtClean="0"/>
              <a:t>Issues/Concerns:  </a:t>
            </a:r>
            <a:r>
              <a:rPr lang="en-US" dirty="0" smtClean="0"/>
              <a:t>None at this Time</a:t>
            </a:r>
          </a:p>
          <a:p>
            <a:endParaRPr lang="en-US" dirty="0" smtClean="0"/>
          </a:p>
          <a:p>
            <a:endParaRPr lang="en-US" dirty="0" smtClean="0"/>
          </a:p>
          <a:p>
            <a:endParaRPr lang="en-US" dirty="0"/>
          </a:p>
          <a:p>
            <a:endParaRPr lang="en-US" dirty="0" smtClean="0"/>
          </a:p>
          <a:p>
            <a:pPr marL="0" indent="0">
              <a:buNone/>
            </a:pPr>
            <a:endParaRPr lang="en-US" dirty="0" smtClean="0"/>
          </a:p>
          <a:p>
            <a:pPr marL="0" indent="0">
              <a:buNone/>
            </a:pPr>
            <a:endParaRPr lang="en-US" dirty="0"/>
          </a:p>
        </p:txBody>
      </p:sp>
      <p:sp>
        <p:nvSpPr>
          <p:cNvPr id="4" name="TextBox 3"/>
          <p:cNvSpPr txBox="1"/>
          <p:nvPr/>
        </p:nvSpPr>
        <p:spPr>
          <a:xfrm>
            <a:off x="3392555" y="5155095"/>
            <a:ext cx="5751445" cy="1477328"/>
          </a:xfrm>
          <a:prstGeom prst="rect">
            <a:avLst/>
          </a:prstGeom>
          <a:solidFill>
            <a:schemeClr val="bg2">
              <a:lumMod val="90000"/>
            </a:schemeClr>
          </a:solidFill>
        </p:spPr>
        <p:txBody>
          <a:bodyPr wrap="square" rtlCol="0">
            <a:spAutoFit/>
          </a:bodyPr>
          <a:lstStyle/>
          <a:p>
            <a:r>
              <a:rPr lang="en-US" b="1" dirty="0" smtClean="0"/>
              <a:t>Task Group Name: </a:t>
            </a:r>
            <a:r>
              <a:rPr lang="en-US" dirty="0" smtClean="0"/>
              <a:t>Canine Terminology</a:t>
            </a:r>
          </a:p>
          <a:p>
            <a:r>
              <a:rPr lang="en-US" b="1" dirty="0" smtClean="0"/>
              <a:t>Task Group Chair Name: </a:t>
            </a:r>
            <a:r>
              <a:rPr lang="en-US" dirty="0" smtClean="0"/>
              <a:t>Craig Schultz</a:t>
            </a:r>
          </a:p>
          <a:p>
            <a:r>
              <a:rPr lang="en-US" b="1" dirty="0" smtClean="0"/>
              <a:t>Task Group Chair Contact Information: </a:t>
            </a:r>
            <a:r>
              <a:rPr lang="en-US" dirty="0" smtClean="0"/>
              <a:t>craig.schultz@ic.fbi.gov</a:t>
            </a:r>
            <a:endParaRPr lang="en-US" b="1" dirty="0" smtClean="0"/>
          </a:p>
          <a:p>
            <a:r>
              <a:rPr lang="en-US" b="1" dirty="0" smtClean="0"/>
              <a:t>Date of Last Task Group Meeting:  </a:t>
            </a:r>
            <a:r>
              <a:rPr lang="en-US" dirty="0" smtClean="0"/>
              <a:t>January 28, 2016</a:t>
            </a:r>
          </a:p>
        </p:txBody>
      </p:sp>
      <p:sp>
        <p:nvSpPr>
          <p:cNvPr id="5" name="Slide Number Placeholder 4"/>
          <p:cNvSpPr>
            <a:spLocks noGrp="1"/>
          </p:cNvSpPr>
          <p:nvPr>
            <p:ph type="sldNum" sz="quarter" idx="12"/>
          </p:nvPr>
        </p:nvSpPr>
        <p:spPr/>
        <p:txBody>
          <a:bodyPr/>
          <a:lstStyle/>
          <a:p>
            <a:fld id="{8A6BD0B9-3465-4E0F-AE7F-2EBD7D9D0656}" type="slidenum">
              <a:rPr lang="en-US" smtClean="0"/>
              <a:pPr/>
              <a:t>8</a:t>
            </a:fld>
            <a:endParaRPr lang="en-US" dirty="0"/>
          </a:p>
        </p:txBody>
      </p:sp>
    </p:spTree>
    <p:extLst>
      <p:ext uri="{BB962C8B-B14F-4D97-AF65-F5344CB8AC3E}">
        <p14:creationId xmlns:p14="http://schemas.microsoft.com/office/powerpoint/2010/main" val="9416260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320" y="487912"/>
            <a:ext cx="7886700" cy="1325563"/>
          </a:xfrm>
        </p:spPr>
        <p:txBody>
          <a:bodyPr/>
          <a:lstStyle/>
          <a:p>
            <a:r>
              <a:rPr lang="en-US" dirty="0" smtClean="0"/>
              <a:t>Task Group/Subcommittee Action Plan</a:t>
            </a:r>
            <a:endParaRPr lang="en-US" dirty="0"/>
          </a:p>
        </p:txBody>
      </p:sp>
      <p:graphicFrame>
        <p:nvGraphicFramePr>
          <p:cNvPr id="4" name="Content Placeholder 6"/>
          <p:cNvGraphicFramePr>
            <a:graphicFrameLocks noGrp="1"/>
          </p:cNvGraphicFramePr>
          <p:nvPr>
            <p:ph idx="1"/>
            <p:extLst>
              <p:ext uri="{D42A27DB-BD31-4B8C-83A1-F6EECF244321}">
                <p14:modId xmlns:p14="http://schemas.microsoft.com/office/powerpoint/2010/main" val="3215943002"/>
              </p:ext>
            </p:extLst>
          </p:nvPr>
        </p:nvGraphicFramePr>
        <p:xfrm>
          <a:off x="712788" y="2024063"/>
          <a:ext cx="7477055" cy="3750309"/>
        </p:xfrm>
        <a:graphic>
          <a:graphicData uri="http://schemas.openxmlformats.org/drawingml/2006/table">
            <a:tbl>
              <a:tblPr firstRow="1" bandRow="1">
                <a:tableStyleId>{073A0DAA-6AF3-43AB-8588-CEC1D06C72B9}</a:tableStyleId>
              </a:tblPr>
              <a:tblGrid>
                <a:gridCol w="2657191"/>
                <a:gridCol w="1388774"/>
                <a:gridCol w="1715545"/>
                <a:gridCol w="1715545"/>
              </a:tblGrid>
              <a:tr h="611191">
                <a:tc>
                  <a:txBody>
                    <a:bodyPr/>
                    <a:lstStyle/>
                    <a:p>
                      <a:r>
                        <a:rPr lang="en-US" sz="1600" dirty="0" smtClean="0"/>
                        <a:t>Planned Actions</a:t>
                      </a:r>
                      <a:endParaRPr lang="en-US" sz="1600" dirty="0"/>
                    </a:p>
                  </a:txBody>
                  <a:tcPr anchor="ctr"/>
                </a:tc>
                <a:tc>
                  <a:txBody>
                    <a:bodyPr/>
                    <a:lstStyle/>
                    <a:p>
                      <a:r>
                        <a:rPr lang="en-US" sz="1600" dirty="0" smtClean="0"/>
                        <a:t>OSAC Process Stage (e.g., SDO 100) </a:t>
                      </a:r>
                      <a:endParaRPr lang="en-US" sz="1600" dirty="0"/>
                    </a:p>
                  </a:txBody>
                  <a:tcPr anchor="ctr"/>
                </a:tc>
                <a:tc>
                  <a:txBody>
                    <a:bodyPr/>
                    <a:lstStyle/>
                    <a:p>
                      <a:pPr algn="ctr"/>
                      <a:r>
                        <a:rPr lang="en-US" sz="1600" dirty="0" smtClean="0"/>
                        <a:t>Assignee</a:t>
                      </a:r>
                      <a:endParaRPr lang="en-US" sz="1600" dirty="0"/>
                    </a:p>
                  </a:txBody>
                  <a:tcPr anchor="ctr"/>
                </a:tc>
                <a:tc>
                  <a:txBody>
                    <a:bodyPr/>
                    <a:lstStyle/>
                    <a:p>
                      <a:pPr algn="ctr"/>
                      <a:r>
                        <a:rPr lang="en-US" sz="1600" dirty="0" smtClean="0"/>
                        <a:t>Estimated</a:t>
                      </a:r>
                      <a:r>
                        <a:rPr lang="en-US" sz="1600" baseline="0" dirty="0" smtClean="0"/>
                        <a:t> Completion Date</a:t>
                      </a:r>
                      <a:endParaRPr lang="en-US" sz="1600" dirty="0"/>
                    </a:p>
                  </a:txBody>
                  <a:tcPr anchor="ctr"/>
                </a:tc>
              </a:tr>
              <a:tr h="367029">
                <a:tc>
                  <a:txBody>
                    <a:bodyPr/>
                    <a:lstStyle/>
                    <a:p>
                      <a:r>
                        <a:rPr lang="en-US" sz="1600" dirty="0" smtClean="0"/>
                        <a:t>Reformat</a:t>
                      </a:r>
                      <a:r>
                        <a:rPr lang="en-US" sz="1600" baseline="0" dirty="0" smtClean="0"/>
                        <a:t> Existing SWGDOG Guideline to ASB Style Guide</a:t>
                      </a:r>
                      <a:endParaRPr lang="en-US" sz="1600" dirty="0"/>
                    </a:p>
                  </a:txBody>
                  <a:tcPr/>
                </a:tc>
                <a:tc>
                  <a:txBody>
                    <a:bodyPr/>
                    <a:lstStyle/>
                    <a:p>
                      <a:r>
                        <a:rPr lang="en-US" sz="1600" dirty="0" smtClean="0"/>
                        <a:t>SDO 0</a:t>
                      </a:r>
                      <a:endParaRPr lang="en-US" sz="1600" dirty="0"/>
                    </a:p>
                  </a:txBody>
                  <a:tcPr/>
                </a:tc>
                <a:tc>
                  <a:txBody>
                    <a:bodyPr/>
                    <a:lstStyle/>
                    <a:p>
                      <a:r>
                        <a:rPr lang="en-US" sz="1600" dirty="0" smtClean="0"/>
                        <a:t>Schultz</a:t>
                      </a:r>
                      <a:endParaRPr lang="en-US" sz="1600" dirty="0"/>
                    </a:p>
                  </a:txBody>
                  <a:tcPr/>
                </a:tc>
                <a:tc>
                  <a:txBody>
                    <a:bodyPr/>
                    <a:lstStyle/>
                    <a:p>
                      <a:r>
                        <a:rPr lang="en-US" sz="1600" dirty="0" smtClean="0"/>
                        <a:t>March 30, 2016</a:t>
                      </a:r>
                      <a:endParaRPr lang="en-US" sz="1600" dirty="0"/>
                    </a:p>
                  </a:txBody>
                  <a:tcPr/>
                </a:tc>
              </a:tr>
              <a:tr h="367029">
                <a:tc>
                  <a:txBody>
                    <a:bodyPr/>
                    <a:lstStyle/>
                    <a:p>
                      <a:r>
                        <a:rPr lang="en-US" sz="1600" dirty="0" smtClean="0"/>
                        <a:t>Coordinate Document Review Through OSAC Committees</a:t>
                      </a:r>
                      <a:endParaRPr lang="en-US" sz="1600" dirty="0"/>
                    </a:p>
                  </a:txBody>
                  <a:tcPr/>
                </a:tc>
                <a:tc>
                  <a:txBody>
                    <a:bodyPr/>
                    <a:lstStyle/>
                    <a:p>
                      <a:r>
                        <a:rPr lang="en-US" sz="1600" dirty="0" smtClean="0"/>
                        <a:t>SDO 100</a:t>
                      </a:r>
                      <a:endParaRPr lang="en-US" sz="1600" dirty="0"/>
                    </a:p>
                  </a:txBody>
                  <a:tcPr/>
                </a:tc>
                <a:tc>
                  <a:txBody>
                    <a:bodyPr/>
                    <a:lstStyle/>
                    <a:p>
                      <a:r>
                        <a:rPr lang="en-US" sz="1600" dirty="0" smtClean="0"/>
                        <a:t>Schultz</a:t>
                      </a:r>
                      <a:endParaRPr lang="en-US" sz="1600" dirty="0"/>
                    </a:p>
                  </a:txBody>
                  <a:tcPr/>
                </a:tc>
                <a:tc>
                  <a:txBody>
                    <a:bodyPr/>
                    <a:lstStyle/>
                    <a:p>
                      <a:r>
                        <a:rPr lang="en-US" sz="1600" dirty="0" smtClean="0"/>
                        <a:t>TBD</a:t>
                      </a:r>
                      <a:endParaRPr lang="en-US" sz="1600" dirty="0"/>
                    </a:p>
                  </a:txBody>
                  <a:tcPr/>
                </a:tc>
              </a:tr>
              <a:tr h="367029">
                <a:tc>
                  <a:txBody>
                    <a:bodyPr/>
                    <a:lstStyle/>
                    <a:p>
                      <a:r>
                        <a:rPr lang="en-US" sz="1600" dirty="0" smtClean="0"/>
                        <a:t>Submit Document for</a:t>
                      </a:r>
                      <a:r>
                        <a:rPr lang="en-US" sz="1600" baseline="0" dirty="0" smtClean="0"/>
                        <a:t> SAC approval  and SDO Submission</a:t>
                      </a:r>
                      <a:endParaRPr lang="en-US" sz="1600" dirty="0"/>
                    </a:p>
                  </a:txBody>
                  <a:tcPr/>
                </a:tc>
                <a:tc>
                  <a:txBody>
                    <a:bodyPr/>
                    <a:lstStyle/>
                    <a:p>
                      <a:r>
                        <a:rPr lang="en-US" sz="1600" dirty="0" smtClean="0"/>
                        <a:t>SDO 100</a:t>
                      </a:r>
                      <a:endParaRPr lang="en-US" sz="1600" dirty="0"/>
                    </a:p>
                  </a:txBody>
                  <a:tcPr/>
                </a:tc>
                <a:tc>
                  <a:txBody>
                    <a:bodyPr/>
                    <a:lstStyle/>
                    <a:p>
                      <a:r>
                        <a:rPr lang="en-US" sz="1600" dirty="0" smtClean="0"/>
                        <a:t>Schultz</a:t>
                      </a:r>
                      <a:endParaRPr lang="en-US" sz="1600" dirty="0"/>
                    </a:p>
                  </a:txBody>
                  <a:tcPr/>
                </a:tc>
                <a:tc>
                  <a:txBody>
                    <a:bodyPr/>
                    <a:lstStyle/>
                    <a:p>
                      <a:r>
                        <a:rPr lang="en-US" sz="1600" dirty="0" smtClean="0"/>
                        <a:t>TBD</a:t>
                      </a:r>
                      <a:endParaRPr lang="en-US" sz="1600" dirty="0"/>
                    </a:p>
                  </a:txBody>
                  <a:tcPr/>
                </a:tc>
              </a:tr>
              <a:tr h="367029">
                <a:tc>
                  <a:txBody>
                    <a:bodyPr/>
                    <a:lstStyle/>
                    <a:p>
                      <a:r>
                        <a:rPr lang="en-US" sz="1600" dirty="0" smtClean="0"/>
                        <a:t>Submit Approved</a:t>
                      </a:r>
                      <a:r>
                        <a:rPr lang="en-US" sz="1600" baseline="0" dirty="0" smtClean="0"/>
                        <a:t> SAC Document to SDO</a:t>
                      </a:r>
                      <a:endParaRPr lang="en-US" sz="1600" dirty="0"/>
                    </a:p>
                  </a:txBody>
                  <a:tcPr/>
                </a:tc>
                <a:tc>
                  <a:txBody>
                    <a:bodyPr/>
                    <a:lstStyle/>
                    <a:p>
                      <a:r>
                        <a:rPr lang="en-US" sz="1600" dirty="0" smtClean="0"/>
                        <a:t>SDO 100</a:t>
                      </a:r>
                      <a:endParaRPr lang="en-US" sz="1600" dirty="0"/>
                    </a:p>
                  </a:txBody>
                  <a:tcPr/>
                </a:tc>
                <a:tc>
                  <a:txBody>
                    <a:bodyPr/>
                    <a:lstStyle/>
                    <a:p>
                      <a:r>
                        <a:rPr lang="en-US" sz="1600" dirty="0" smtClean="0"/>
                        <a:t>Schultz</a:t>
                      </a:r>
                      <a:endParaRPr lang="en-US" sz="1600" dirty="0"/>
                    </a:p>
                  </a:txBody>
                  <a:tcPr/>
                </a:tc>
                <a:tc>
                  <a:txBody>
                    <a:bodyPr/>
                    <a:lstStyle/>
                    <a:p>
                      <a:r>
                        <a:rPr lang="en-US" sz="1600" dirty="0" smtClean="0"/>
                        <a:t>TBD</a:t>
                      </a:r>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bl>
          </a:graphicData>
        </a:graphic>
      </p:graphicFrame>
      <p:sp>
        <p:nvSpPr>
          <p:cNvPr id="5" name="TextBox 4"/>
          <p:cNvSpPr txBox="1"/>
          <p:nvPr/>
        </p:nvSpPr>
        <p:spPr>
          <a:xfrm>
            <a:off x="306030" y="241350"/>
            <a:ext cx="7092990" cy="523220"/>
          </a:xfrm>
          <a:prstGeom prst="rect">
            <a:avLst/>
          </a:prstGeom>
          <a:noFill/>
        </p:spPr>
        <p:txBody>
          <a:bodyPr wrap="square" rtlCol="0">
            <a:spAutoFit/>
          </a:bodyPr>
          <a:lstStyle/>
          <a:p>
            <a:r>
              <a:rPr lang="en-US" sz="2800" i="1" dirty="0" smtClean="0"/>
              <a:t>Priority 2: </a:t>
            </a:r>
            <a:r>
              <a:rPr lang="en-US" sz="2800" dirty="0" smtClean="0"/>
              <a:t>Working Canine Terminology</a:t>
            </a:r>
            <a:endParaRPr lang="en-US" sz="2800" i="1" dirty="0"/>
          </a:p>
        </p:txBody>
      </p:sp>
      <p:sp>
        <p:nvSpPr>
          <p:cNvPr id="6" name="Slide Number Placeholder 5"/>
          <p:cNvSpPr>
            <a:spLocks noGrp="1"/>
          </p:cNvSpPr>
          <p:nvPr>
            <p:ph type="sldNum" sz="quarter" idx="12"/>
          </p:nvPr>
        </p:nvSpPr>
        <p:spPr/>
        <p:txBody>
          <a:bodyPr/>
          <a:lstStyle/>
          <a:p>
            <a:fld id="{8A6BD0B9-3465-4E0F-AE7F-2EBD7D9D0656}" type="slidenum">
              <a:rPr lang="en-US" smtClean="0"/>
              <a:pPr/>
              <a:t>9</a:t>
            </a:fld>
            <a:endParaRPr lang="en-US" dirty="0"/>
          </a:p>
        </p:txBody>
      </p:sp>
    </p:spTree>
    <p:extLst>
      <p:ext uri="{BB962C8B-B14F-4D97-AF65-F5344CB8AC3E}">
        <p14:creationId xmlns:p14="http://schemas.microsoft.com/office/powerpoint/2010/main" val="20587563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579</TotalTime>
  <Words>1909</Words>
  <Application>Microsoft Office PowerPoint</Application>
  <PresentationFormat>On-screen Show (4:3)</PresentationFormat>
  <Paragraphs>390</Paragraphs>
  <Slides>21</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21</vt:i4>
      </vt:variant>
    </vt:vector>
  </HeadingPairs>
  <TitlesOfParts>
    <vt:vector size="28" baseType="lpstr">
      <vt:lpstr>Arial</vt:lpstr>
      <vt:lpstr>Calibri</vt:lpstr>
      <vt:lpstr>Calibri Light</vt:lpstr>
      <vt:lpstr>Times New Roman</vt:lpstr>
      <vt:lpstr>Wingdings</vt:lpstr>
      <vt:lpstr>Office Theme</vt:lpstr>
      <vt:lpstr>Custom Design</vt:lpstr>
      <vt:lpstr>Priority Action Report</vt:lpstr>
      <vt:lpstr>Subcommittee Leadership</vt:lpstr>
      <vt:lpstr>Subcommittee Members</vt:lpstr>
      <vt:lpstr>Discipline Description</vt:lpstr>
      <vt:lpstr>Summary of Standards/Guidelines  Priority Actions</vt:lpstr>
      <vt:lpstr>Standards/Guidelines Development Priority 1 Document</vt:lpstr>
      <vt:lpstr>Task Group/Subcommittee Action Plan</vt:lpstr>
      <vt:lpstr>Standards/Guidelines Development Priority 2 Document</vt:lpstr>
      <vt:lpstr>Task Group/Subcommittee Action Plan</vt:lpstr>
      <vt:lpstr>Standards/Guidelines Development Priority 3 Document</vt:lpstr>
      <vt:lpstr>Task Group/Subcommittee Action Plan</vt:lpstr>
      <vt:lpstr>Standards/Guidelines Development Priority 4 Document</vt:lpstr>
      <vt:lpstr>Task Group/Subcommittee Action Plan</vt:lpstr>
      <vt:lpstr>Standards/Guidelines Development Priority 5 Document</vt:lpstr>
      <vt:lpstr>Task Group/Subcommittee Action Plan</vt:lpstr>
      <vt:lpstr>Summary of Standards/Guidelines  Priority Actions</vt:lpstr>
      <vt:lpstr>Standards/Guidelines Reviewed For Technical Merit</vt:lpstr>
      <vt:lpstr>Research Gaps Identified (Priorities)</vt:lpstr>
      <vt:lpstr>Research Gaps Identified(Additional Considerations) </vt:lpstr>
      <vt:lpstr>Priority Action Report</vt:lpstr>
      <vt:lpstr>PowerPoint Presentation</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Subcommittee Name</dc:title>
  <dc:creator>Williams, Shannan</dc:creator>
  <cp:lastModifiedBy>Howard Holness</cp:lastModifiedBy>
  <cp:revision>60</cp:revision>
  <dcterms:created xsi:type="dcterms:W3CDTF">2015-01-08T21:26:20Z</dcterms:created>
  <dcterms:modified xsi:type="dcterms:W3CDTF">2016-02-21T22:58:55Z</dcterms:modified>
</cp:coreProperties>
</file>