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307" r:id="rId5"/>
    <p:sldId id="350" r:id="rId6"/>
    <p:sldId id="348" r:id="rId7"/>
    <p:sldId id="310" r:id="rId8"/>
    <p:sldId id="311" r:id="rId9"/>
    <p:sldId id="312" r:id="rId10"/>
    <p:sldId id="313" r:id="rId11"/>
    <p:sldId id="317" r:id="rId12"/>
    <p:sldId id="318" r:id="rId13"/>
    <p:sldId id="319" r:id="rId14"/>
    <p:sldId id="354" r:id="rId15"/>
    <p:sldId id="351" r:id="rId16"/>
    <p:sldId id="352" r:id="rId17"/>
    <p:sldId id="363" r:id="rId18"/>
    <p:sldId id="349" r:id="rId19"/>
    <p:sldId id="355" r:id="rId20"/>
    <p:sldId id="358" r:id="rId21"/>
    <p:sldId id="322" r:id="rId22"/>
    <p:sldId id="323" r:id="rId23"/>
    <p:sldId id="324" r:id="rId24"/>
    <p:sldId id="357"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59" r:id="rId38"/>
    <p:sldId id="338" r:id="rId39"/>
    <p:sldId id="339" r:id="rId40"/>
    <p:sldId id="340" r:id="rId41"/>
    <p:sldId id="360" r:id="rId42"/>
    <p:sldId id="341" r:id="rId43"/>
    <p:sldId id="342" r:id="rId44"/>
    <p:sldId id="361" r:id="rId45"/>
    <p:sldId id="343" r:id="rId46"/>
    <p:sldId id="344" r:id="rId47"/>
    <p:sldId id="345" r:id="rId48"/>
    <p:sldId id="362" r:id="rId49"/>
    <p:sldId id="364" r:id="rId50"/>
    <p:sldId id="347" r:id="rId5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 Department of Commerce OIG" initials="DOCOIG" lastIdx="32" clrIdx="0"/>
  <p:cmAuthor id="1" name="James, Amanda" initials="JA" lastIdx="32" clrIdx="1"/>
  <p:cmAuthor id="2" name="Michele Klatka, Program Specialist" initials="MK" lastIdx="1" clrIdx="2"/>
  <p:cmAuthor id="3" name="Office of Counsel" initials="OC" lastIdx="7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6C8"/>
    <a:srgbClr val="0091CA"/>
    <a:srgbClr val="142138"/>
    <a:srgbClr val="753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7" autoAdjust="0"/>
    <p:restoredTop sz="99182" autoAdjust="0"/>
  </p:normalViewPr>
  <p:slideViewPr>
    <p:cSldViewPr snapToObjects="1">
      <p:cViewPr varScale="1">
        <p:scale>
          <a:sx n="107" d="100"/>
          <a:sy n="107" d="100"/>
        </p:scale>
        <p:origin x="210" y="114"/>
      </p:cViewPr>
      <p:guideLst>
        <p:guide orient="horz" pos="2160"/>
        <p:guide pos="2880"/>
      </p:guideLst>
    </p:cSldViewPr>
  </p:slideViewPr>
  <p:outlineViewPr>
    <p:cViewPr>
      <p:scale>
        <a:sx n="33" d="100"/>
        <a:sy n="33" d="100"/>
      </p:scale>
      <p:origin x="0" y="768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2" tIns="46587" rIns="93172" bIns="46587" numCol="1" anchor="t" anchorCtr="0" compatLnSpc="1">
            <a:prstTxWarp prst="textNoShape">
              <a:avLst/>
            </a:prstTxWarp>
          </a:bodyPr>
          <a:lstStyle>
            <a:lvl1pPr>
              <a:defRPr sz="1200">
                <a:latin typeface="Calibri" pitchFamily="34" charset="0"/>
              </a:defRPr>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2" tIns="46587" rIns="93172" bIns="46587" numCol="1" anchor="t" anchorCtr="0" compatLnSpc="1">
            <a:prstTxWarp prst="textNoShape">
              <a:avLst/>
            </a:prstTxWarp>
          </a:bodyPr>
          <a:lstStyle>
            <a:lvl1pPr algn="r">
              <a:defRPr sz="1200">
                <a:latin typeface="Calibri" pitchFamily="34" charset="0"/>
              </a:defRPr>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2" tIns="46587" rIns="93172" bIns="46587" numCol="1" anchor="b" anchorCtr="0" compatLnSpc="1">
            <a:prstTxWarp prst="textNoShape">
              <a:avLst/>
            </a:prstTxWarp>
          </a:bodyPr>
          <a:lstStyle>
            <a:lvl1pPr>
              <a:defRPr sz="1200">
                <a:latin typeface="Calibri" pitchFamily="34" charset="0"/>
              </a:defRPr>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2" tIns="46587" rIns="93172" bIns="46587" numCol="1" anchor="b" anchorCtr="0" compatLnSpc="1">
            <a:prstTxWarp prst="textNoShape">
              <a:avLst/>
            </a:prstTxWarp>
          </a:bodyPr>
          <a:lstStyle>
            <a:lvl1pPr algn="r">
              <a:defRPr sz="1200">
                <a:latin typeface="Calibri" pitchFamily="34" charset="0"/>
              </a:defRPr>
            </a:lvl1pPr>
          </a:lstStyle>
          <a:p>
            <a:fld id="{D1F0EC05-7E36-4BD7-B451-033BCF46E197}" type="slidenum">
              <a:rPr lang="en-US"/>
              <a:pPr/>
              <a:t>‹#›</a:t>
            </a:fld>
            <a:endParaRPr lang="en-US" dirty="0"/>
          </a:p>
        </p:txBody>
      </p:sp>
    </p:spTree>
    <p:extLst>
      <p:ext uri="{BB962C8B-B14F-4D97-AF65-F5344CB8AC3E}">
        <p14:creationId xmlns:p14="http://schemas.microsoft.com/office/powerpoint/2010/main" val="341067564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2" tIns="46587" rIns="93172" bIns="46587" numCol="1" anchor="t" anchorCtr="0" compatLnSpc="1">
            <a:prstTxWarp prst="textNoShape">
              <a:avLst/>
            </a:prstTxWarp>
          </a:bodyPr>
          <a:lstStyle>
            <a:lvl1pPr>
              <a:defRPr sz="1200">
                <a:latin typeface="Calibri"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2" tIns="46587" rIns="93172" bIns="46587" numCol="1" anchor="t" anchorCtr="0" compatLnSpc="1">
            <a:prstTxWarp prst="textNoShape">
              <a:avLst/>
            </a:prstTxWarp>
          </a:bodyPr>
          <a:lstStyle>
            <a:lvl1pPr algn="r">
              <a:defRPr sz="1200">
                <a:latin typeface="Calibri" pitchFamily="34" charset="0"/>
              </a:defRPr>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2" tIns="46587" rIns="93172" bIns="46587"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2" tIns="46587" rIns="93172" bIns="46587"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2" tIns="46587" rIns="93172" bIns="46587" numCol="1" anchor="b" anchorCtr="0" compatLnSpc="1">
            <a:prstTxWarp prst="textNoShape">
              <a:avLst/>
            </a:prstTxWarp>
          </a:bodyPr>
          <a:lstStyle>
            <a:lvl1pPr>
              <a:defRPr sz="1200">
                <a:latin typeface="Calibri"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2" tIns="46587" rIns="93172" bIns="46587" numCol="1" anchor="b" anchorCtr="0" compatLnSpc="1">
            <a:prstTxWarp prst="textNoShape">
              <a:avLst/>
            </a:prstTxWarp>
          </a:bodyPr>
          <a:lstStyle>
            <a:lvl1pPr algn="r">
              <a:defRPr sz="1200">
                <a:latin typeface="Calibri" pitchFamily="34" charset="0"/>
              </a:defRPr>
            </a:lvl1pPr>
          </a:lstStyle>
          <a:p>
            <a:fld id="{8648EF06-5F36-4E6D-B688-3CD37AC92B57}" type="slidenum">
              <a:rPr lang="en-US"/>
              <a:pPr/>
              <a:t>‹#›</a:t>
            </a:fld>
            <a:endParaRPr lang="en-US" dirty="0"/>
          </a:p>
        </p:txBody>
      </p:sp>
    </p:spTree>
    <p:extLst>
      <p:ext uri="{BB962C8B-B14F-4D97-AF65-F5344CB8AC3E}">
        <p14:creationId xmlns:p14="http://schemas.microsoft.com/office/powerpoint/2010/main" val="1558081829"/>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t>1</a:t>
            </a:fld>
            <a:endParaRPr lang="en-US" dirty="0"/>
          </a:p>
        </p:txBody>
      </p:sp>
    </p:spTree>
    <p:extLst>
      <p:ext uri="{BB962C8B-B14F-4D97-AF65-F5344CB8AC3E}">
        <p14:creationId xmlns:p14="http://schemas.microsoft.com/office/powerpoint/2010/main" val="3675740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11</a:t>
            </a:fld>
            <a:endParaRPr lang="en-US" dirty="0"/>
          </a:p>
        </p:txBody>
      </p:sp>
    </p:spTree>
    <p:extLst>
      <p:ext uri="{BB962C8B-B14F-4D97-AF65-F5344CB8AC3E}">
        <p14:creationId xmlns:p14="http://schemas.microsoft.com/office/powerpoint/2010/main" val="1530218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12</a:t>
            </a:fld>
            <a:endParaRPr lang="en-US" dirty="0"/>
          </a:p>
        </p:txBody>
      </p:sp>
    </p:spTree>
    <p:extLst>
      <p:ext uri="{BB962C8B-B14F-4D97-AF65-F5344CB8AC3E}">
        <p14:creationId xmlns:p14="http://schemas.microsoft.com/office/powerpoint/2010/main" val="401831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13</a:t>
            </a:fld>
            <a:endParaRPr lang="en-US" dirty="0"/>
          </a:p>
        </p:txBody>
      </p:sp>
    </p:spTree>
    <p:extLst>
      <p:ext uri="{BB962C8B-B14F-4D97-AF65-F5344CB8AC3E}">
        <p14:creationId xmlns:p14="http://schemas.microsoft.com/office/powerpoint/2010/main" val="3482176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14</a:t>
            </a:fld>
            <a:endParaRPr lang="en-US" dirty="0"/>
          </a:p>
        </p:txBody>
      </p:sp>
    </p:spTree>
    <p:extLst>
      <p:ext uri="{BB962C8B-B14F-4D97-AF65-F5344CB8AC3E}">
        <p14:creationId xmlns:p14="http://schemas.microsoft.com/office/powerpoint/2010/main" val="334199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15</a:t>
            </a:fld>
            <a:endParaRPr lang="en-US" dirty="0"/>
          </a:p>
        </p:txBody>
      </p:sp>
    </p:spTree>
    <p:extLst>
      <p:ext uri="{BB962C8B-B14F-4D97-AF65-F5344CB8AC3E}">
        <p14:creationId xmlns:p14="http://schemas.microsoft.com/office/powerpoint/2010/main" val="107025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16</a:t>
            </a:fld>
            <a:endParaRPr lang="en-US" dirty="0"/>
          </a:p>
        </p:txBody>
      </p:sp>
    </p:spTree>
    <p:extLst>
      <p:ext uri="{BB962C8B-B14F-4D97-AF65-F5344CB8AC3E}">
        <p14:creationId xmlns:p14="http://schemas.microsoft.com/office/powerpoint/2010/main" val="1227231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17</a:t>
            </a:fld>
            <a:endParaRPr lang="en-US" dirty="0"/>
          </a:p>
        </p:txBody>
      </p:sp>
    </p:spTree>
    <p:extLst>
      <p:ext uri="{BB962C8B-B14F-4D97-AF65-F5344CB8AC3E}">
        <p14:creationId xmlns:p14="http://schemas.microsoft.com/office/powerpoint/2010/main" val="3402781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2</a:t>
            </a:fld>
            <a:endParaRPr lang="en-US" dirty="0"/>
          </a:p>
        </p:txBody>
      </p:sp>
    </p:spTree>
    <p:extLst>
      <p:ext uri="{BB962C8B-B14F-4D97-AF65-F5344CB8AC3E}">
        <p14:creationId xmlns:p14="http://schemas.microsoft.com/office/powerpoint/2010/main" val="2516254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21</a:t>
            </a:fld>
            <a:endParaRPr lang="en-US" dirty="0"/>
          </a:p>
        </p:txBody>
      </p:sp>
    </p:spTree>
    <p:extLst>
      <p:ext uri="{BB962C8B-B14F-4D97-AF65-F5344CB8AC3E}">
        <p14:creationId xmlns:p14="http://schemas.microsoft.com/office/powerpoint/2010/main" val="3454264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3</a:t>
            </a:fld>
            <a:endParaRPr lang="en-US" dirty="0"/>
          </a:p>
        </p:txBody>
      </p:sp>
    </p:spTree>
    <p:extLst>
      <p:ext uri="{BB962C8B-B14F-4D97-AF65-F5344CB8AC3E}">
        <p14:creationId xmlns:p14="http://schemas.microsoft.com/office/powerpoint/2010/main" val="723887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30</a:t>
            </a:fld>
            <a:endParaRPr lang="en-US" dirty="0"/>
          </a:p>
        </p:txBody>
      </p:sp>
    </p:spTree>
    <p:extLst>
      <p:ext uri="{BB962C8B-B14F-4D97-AF65-F5344CB8AC3E}">
        <p14:creationId xmlns:p14="http://schemas.microsoft.com/office/powerpoint/2010/main" val="2096640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31</a:t>
            </a:fld>
            <a:endParaRPr lang="en-US" dirty="0"/>
          </a:p>
        </p:txBody>
      </p:sp>
    </p:spTree>
    <p:extLst>
      <p:ext uri="{BB962C8B-B14F-4D97-AF65-F5344CB8AC3E}">
        <p14:creationId xmlns:p14="http://schemas.microsoft.com/office/powerpoint/2010/main" val="2279735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34</a:t>
            </a:fld>
            <a:endParaRPr lang="en-US" dirty="0"/>
          </a:p>
        </p:txBody>
      </p:sp>
    </p:spTree>
    <p:extLst>
      <p:ext uri="{BB962C8B-B14F-4D97-AF65-F5344CB8AC3E}">
        <p14:creationId xmlns:p14="http://schemas.microsoft.com/office/powerpoint/2010/main" val="4085839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38</a:t>
            </a:fld>
            <a:endParaRPr lang="en-US" dirty="0"/>
          </a:p>
        </p:txBody>
      </p:sp>
    </p:spTree>
    <p:extLst>
      <p:ext uri="{BB962C8B-B14F-4D97-AF65-F5344CB8AC3E}">
        <p14:creationId xmlns:p14="http://schemas.microsoft.com/office/powerpoint/2010/main" val="73525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4</a:t>
            </a:fld>
            <a:endParaRPr lang="en-US" dirty="0"/>
          </a:p>
        </p:txBody>
      </p:sp>
    </p:spTree>
    <p:extLst>
      <p:ext uri="{BB962C8B-B14F-4D97-AF65-F5344CB8AC3E}">
        <p14:creationId xmlns:p14="http://schemas.microsoft.com/office/powerpoint/2010/main" val="993256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41</a:t>
            </a:fld>
            <a:endParaRPr lang="en-US" dirty="0"/>
          </a:p>
        </p:txBody>
      </p:sp>
    </p:spTree>
    <p:extLst>
      <p:ext uri="{BB962C8B-B14F-4D97-AF65-F5344CB8AC3E}">
        <p14:creationId xmlns:p14="http://schemas.microsoft.com/office/powerpoint/2010/main" val="980731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45</a:t>
            </a:fld>
            <a:endParaRPr lang="en-US" dirty="0"/>
          </a:p>
        </p:txBody>
      </p:sp>
    </p:spTree>
    <p:extLst>
      <p:ext uri="{BB962C8B-B14F-4D97-AF65-F5344CB8AC3E}">
        <p14:creationId xmlns:p14="http://schemas.microsoft.com/office/powerpoint/2010/main" val="2842786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48EF06-5F36-4E6D-B688-3CD37AC92B57}" type="slidenum">
              <a:rPr lang="en-US" smtClean="0"/>
              <a:pPr/>
              <a:t>46</a:t>
            </a:fld>
            <a:endParaRPr lang="en-US" dirty="0"/>
          </a:p>
        </p:txBody>
      </p:sp>
    </p:spTree>
    <p:extLst>
      <p:ext uri="{BB962C8B-B14F-4D97-AF65-F5344CB8AC3E}">
        <p14:creationId xmlns:p14="http://schemas.microsoft.com/office/powerpoint/2010/main" val="683390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E9A2C6A8-D92E-4314-A204-F1225FEF84E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83062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2004218" y="0"/>
            <a:ext cx="46037" cy="6858000"/>
          </a:xfrm>
          <a:prstGeom prst="rect">
            <a:avLst/>
          </a:prstGeom>
          <a:solidFill>
            <a:srgbClr val="753F00"/>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ヒラギノ角ゴ Pro W3" charset="-128"/>
            </a:endParaRPr>
          </a:p>
        </p:txBody>
      </p:sp>
      <p:pic>
        <p:nvPicPr>
          <p:cNvPr id="7" name="Picture 15" descr="OIG_logo_GEAR_WHITE.eps"/>
          <p:cNvPicPr>
            <a:picLocks noChangeAspect="1"/>
          </p:cNvPicPr>
          <p:nvPr userDrawn="1"/>
        </p:nvPicPr>
        <p:blipFill>
          <a:blip r:embed="rId2"/>
          <a:srcRect/>
          <a:stretch>
            <a:fillRect/>
          </a:stretch>
        </p:blipFill>
        <p:spPr bwMode="auto">
          <a:xfrm>
            <a:off x="396875" y="5029200"/>
            <a:ext cx="1050925" cy="1050925"/>
          </a:xfrm>
          <a:prstGeom prst="rect">
            <a:avLst/>
          </a:prstGeom>
          <a:noFill/>
          <a:ln w="9525">
            <a:noFill/>
            <a:miter lim="800000"/>
            <a:headEnd/>
            <a:tailEnd/>
          </a:ln>
        </p:spPr>
      </p:pic>
      <p:pic>
        <p:nvPicPr>
          <p:cNvPr id="8" name="Picture 16" descr="CommerceOIG_white.eps"/>
          <p:cNvPicPr>
            <a:picLocks noChangeAspect="1"/>
          </p:cNvPicPr>
          <p:nvPr userDrawn="1"/>
        </p:nvPicPr>
        <p:blipFill>
          <a:blip r:embed="rId3"/>
          <a:srcRect/>
          <a:stretch>
            <a:fillRect/>
          </a:stretch>
        </p:blipFill>
        <p:spPr bwMode="auto">
          <a:xfrm>
            <a:off x="396875" y="228600"/>
            <a:ext cx="1042988" cy="1050925"/>
          </a:xfrm>
          <a:prstGeom prst="rect">
            <a:avLst/>
          </a:prstGeom>
          <a:noFill/>
          <a:ln w="9525">
            <a:noFill/>
            <a:miter lim="800000"/>
            <a:headEnd/>
            <a:tailEnd/>
          </a:ln>
        </p:spPr>
      </p:pic>
      <p:sp>
        <p:nvSpPr>
          <p:cNvPr id="3" name="Subtitle 2"/>
          <p:cNvSpPr>
            <a:spLocks noGrp="1"/>
          </p:cNvSpPr>
          <p:nvPr>
            <p:ph type="subTitle" idx="1"/>
          </p:nvPr>
        </p:nvSpPr>
        <p:spPr>
          <a:xfrm>
            <a:off x="2514600" y="2819400"/>
            <a:ext cx="6096000" cy="762000"/>
          </a:xfrm>
          <a:noFill/>
        </p:spPr>
        <p:txBody>
          <a:bodyPr>
            <a:normAutofit/>
          </a:bodyPr>
          <a:lstStyle>
            <a:lvl1pPr marL="0" indent="0" algn="l">
              <a:buNone/>
              <a:defRPr sz="2000">
                <a:solidFill>
                  <a:srgbClr val="1421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514600" y="1676400"/>
            <a:ext cx="6096000" cy="1143000"/>
          </a:xfrm>
        </p:spPr>
        <p:txBody>
          <a:bodyPr>
            <a:normAutofit/>
          </a:bodyPr>
          <a:lstStyle>
            <a:lvl1pPr>
              <a:defRPr sz="3600">
                <a:solidFill>
                  <a:srgbClr val="753F00"/>
                </a:solidFill>
              </a:defRPr>
            </a:lvl1pPr>
          </a:lstStyle>
          <a:p>
            <a:r>
              <a:rPr lang="en-US" dirty="0"/>
              <a:t>Click to edit Master title style</a:t>
            </a:r>
          </a:p>
        </p:txBody>
      </p:sp>
      <p:pic>
        <p:nvPicPr>
          <p:cNvPr id="10" name="Picture 12" descr="182_blue.jpg"/>
          <p:cNvPicPr>
            <a:picLocks noChangeAspect="1"/>
          </p:cNvPicPr>
          <p:nvPr userDrawn="1"/>
        </p:nvPicPr>
        <p:blipFill>
          <a:blip r:embed="rId4"/>
          <a:stretch>
            <a:fillRect/>
          </a:stretch>
        </p:blipFill>
        <p:spPr bwMode="auto">
          <a:xfrm>
            <a:off x="0" y="0"/>
            <a:ext cx="1960082" cy="6858000"/>
          </a:xfrm>
          <a:prstGeom prst="rect">
            <a:avLst/>
          </a:prstGeom>
          <a:noFill/>
          <a:ln w="9525">
            <a:noFill/>
            <a:miter lim="800000"/>
            <a:headEnd/>
            <a:tailEnd/>
          </a:ln>
        </p:spPr>
      </p:pic>
      <p:pic>
        <p:nvPicPr>
          <p:cNvPr id="11" name="Picture 16" descr="CommerceOIG_white.eps"/>
          <p:cNvPicPr>
            <a:picLocks noChangeAspect="1"/>
          </p:cNvPicPr>
          <p:nvPr userDrawn="1"/>
        </p:nvPicPr>
        <p:blipFill>
          <a:blip r:embed="rId3"/>
          <a:srcRect/>
          <a:stretch>
            <a:fillRect/>
          </a:stretch>
        </p:blipFill>
        <p:spPr bwMode="auto">
          <a:xfrm>
            <a:off x="396875" y="625475"/>
            <a:ext cx="1042988" cy="1050925"/>
          </a:xfrm>
          <a:prstGeom prst="rect">
            <a:avLst/>
          </a:prstGeom>
          <a:noFill/>
          <a:ln w="9525">
            <a:noFill/>
            <a:miter lim="800000"/>
            <a:headEnd/>
            <a:tailEnd/>
          </a:ln>
        </p:spPr>
      </p:pic>
      <p:pic>
        <p:nvPicPr>
          <p:cNvPr id="12" name="Picture 15" descr="OIG_logo_GEAR_WHITE.eps"/>
          <p:cNvPicPr>
            <a:picLocks noChangeAspect="1"/>
          </p:cNvPicPr>
          <p:nvPr userDrawn="1"/>
        </p:nvPicPr>
        <p:blipFill>
          <a:blip r:embed="rId2"/>
          <a:srcRect/>
          <a:stretch>
            <a:fillRect/>
          </a:stretch>
        </p:blipFill>
        <p:spPr bwMode="auto">
          <a:xfrm>
            <a:off x="396875" y="5257800"/>
            <a:ext cx="1050925" cy="10509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r>
              <a:rPr lang="en-US"/>
              <a:t>7/31/2017</a:t>
            </a:r>
            <a:endParaRPr lang="en-US" dirty="0"/>
          </a:p>
        </p:txBody>
      </p:sp>
      <p:sp>
        <p:nvSpPr>
          <p:cNvPr id="5" name="Footer Placeholder 4"/>
          <p:cNvSpPr>
            <a:spLocks noGrp="1"/>
          </p:cNvSpPr>
          <p:nvPr>
            <p:ph type="ftr" sz="quarter" idx="11"/>
          </p:nvPr>
        </p:nvSpPr>
        <p:spPr/>
        <p:txBody>
          <a:bodyPr/>
          <a:lstStyle>
            <a:lvl1pPr>
              <a:defRPr/>
            </a:lvl1p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lvl1pPr>
              <a:defRPr/>
            </a:lvl1pPr>
          </a:lstStyle>
          <a:p>
            <a:fld id="{788A201E-7C5C-4310-A111-9F4915E230C2}"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r>
              <a:rPr lang="en-US"/>
              <a:t>7/31/2017</a:t>
            </a:r>
            <a:endParaRPr lang="en-US" dirty="0"/>
          </a:p>
        </p:txBody>
      </p:sp>
      <p:sp>
        <p:nvSpPr>
          <p:cNvPr id="5" name="Footer Placeholder 4"/>
          <p:cNvSpPr>
            <a:spLocks noGrp="1"/>
          </p:cNvSpPr>
          <p:nvPr>
            <p:ph type="ftr" sz="quarter" idx="11"/>
          </p:nvPr>
        </p:nvSpPr>
        <p:spPr/>
        <p:txBody>
          <a:bodyPr/>
          <a:lstStyle>
            <a:lvl1pPr>
              <a:defRPr/>
            </a:lvl1p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lvl1pPr>
              <a:defRPr/>
            </a:lvl1pPr>
          </a:lstStyle>
          <a:p>
            <a:fld id="{EFA52DB3-003C-4E40-9556-56B79B79C287}"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7/31/2017</a:t>
            </a:r>
            <a:endParaRPr lang="en-US" dirty="0"/>
          </a:p>
        </p:txBody>
      </p:sp>
      <p:sp>
        <p:nvSpPr>
          <p:cNvPr id="5" name="Footer Placeholder 4"/>
          <p:cNvSpPr>
            <a:spLocks noGrp="1"/>
          </p:cNvSpPr>
          <p:nvPr>
            <p:ph type="ftr" sz="quarter" idx="11"/>
          </p:nvPr>
        </p:nvSpPr>
        <p:spPr>
          <a:xfrm>
            <a:off x="2209800" y="6400800"/>
            <a:ext cx="4572000" cy="457200"/>
          </a:xfrm>
        </p:spPr>
        <p:txBody>
          <a:bodyPr/>
          <a:lstStyle>
            <a:lvl1pPr>
              <a:defRPr/>
            </a:lvl1p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lvl1pPr>
              <a:defRPr/>
            </a:lvl1pPr>
          </a:lstStyle>
          <a:p>
            <a:fld id="{84058800-ACB3-4700-9BB8-2051D7478447}"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7/31/2017</a:t>
            </a:r>
            <a:endParaRPr lang="en-US" dirty="0"/>
          </a:p>
        </p:txBody>
      </p:sp>
      <p:sp>
        <p:nvSpPr>
          <p:cNvPr id="5" name="Footer Placeholder 4"/>
          <p:cNvSpPr>
            <a:spLocks noGrp="1"/>
          </p:cNvSpPr>
          <p:nvPr>
            <p:ph type="ftr" sz="quarter" idx="11"/>
          </p:nvPr>
        </p:nvSpPr>
        <p:spPr/>
        <p:txBody>
          <a:bodyPr/>
          <a:lstStyle>
            <a:lvl1pPr>
              <a:defRPr/>
            </a:lvl1p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lvl1pPr>
              <a:defRPr/>
            </a:lvl1pPr>
          </a:lstStyle>
          <a:p>
            <a:fld id="{E694BE9D-FA5D-491E-83BE-BAB5FFE8C70E}"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r>
              <a:rPr lang="en-US"/>
              <a:t>7/31/2017</a:t>
            </a:r>
            <a:endParaRPr lang="en-US" dirty="0"/>
          </a:p>
        </p:txBody>
      </p:sp>
      <p:sp>
        <p:nvSpPr>
          <p:cNvPr id="6" name="Footer Placeholder 5"/>
          <p:cNvSpPr>
            <a:spLocks noGrp="1"/>
          </p:cNvSpPr>
          <p:nvPr>
            <p:ph type="ftr" sz="quarter" idx="11"/>
          </p:nvPr>
        </p:nvSpPr>
        <p:spPr/>
        <p:txBody>
          <a:bodyPr/>
          <a:lstStyle>
            <a:lvl1pPr>
              <a:defRPr/>
            </a:lvl1pPr>
          </a:lstStyle>
          <a:p>
            <a:r>
              <a:rPr lang="en-US" dirty="0"/>
              <a:t>U.S. Department of Commerce | Office of Inspector General</a:t>
            </a:r>
          </a:p>
        </p:txBody>
      </p:sp>
      <p:sp>
        <p:nvSpPr>
          <p:cNvPr id="7" name="Slide Number Placeholder 6"/>
          <p:cNvSpPr>
            <a:spLocks noGrp="1"/>
          </p:cNvSpPr>
          <p:nvPr>
            <p:ph type="sldNum" sz="quarter" idx="12"/>
          </p:nvPr>
        </p:nvSpPr>
        <p:spPr/>
        <p:txBody>
          <a:bodyPr/>
          <a:lstStyle>
            <a:lvl1pPr>
              <a:defRPr/>
            </a:lvl1pPr>
          </a:lstStyle>
          <a:p>
            <a:fld id="{66208F8A-E261-4DB4-801D-E6B96B6AFB5E}"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r>
              <a:rPr lang="en-US"/>
              <a:t>7/31/2017</a:t>
            </a:r>
            <a:endParaRPr lang="en-US" dirty="0"/>
          </a:p>
        </p:txBody>
      </p:sp>
      <p:sp>
        <p:nvSpPr>
          <p:cNvPr id="8" name="Footer Placeholder 7"/>
          <p:cNvSpPr>
            <a:spLocks noGrp="1"/>
          </p:cNvSpPr>
          <p:nvPr>
            <p:ph type="ftr" sz="quarter" idx="11"/>
          </p:nvPr>
        </p:nvSpPr>
        <p:spPr/>
        <p:txBody>
          <a:bodyPr/>
          <a:lstStyle>
            <a:lvl1pPr>
              <a:defRPr/>
            </a:lvl1pPr>
          </a:lstStyle>
          <a:p>
            <a:r>
              <a:rPr lang="en-US" dirty="0"/>
              <a:t>U.S. Department of Commerce | Office of Inspector General</a:t>
            </a:r>
          </a:p>
        </p:txBody>
      </p:sp>
      <p:sp>
        <p:nvSpPr>
          <p:cNvPr id="9" name="Slide Number Placeholder 8"/>
          <p:cNvSpPr>
            <a:spLocks noGrp="1"/>
          </p:cNvSpPr>
          <p:nvPr>
            <p:ph type="sldNum" sz="quarter" idx="12"/>
          </p:nvPr>
        </p:nvSpPr>
        <p:spPr/>
        <p:txBody>
          <a:bodyPr/>
          <a:lstStyle>
            <a:lvl1pPr>
              <a:defRPr/>
            </a:lvl1pPr>
          </a:lstStyle>
          <a:p>
            <a:fld id="{A4F37F34-A9D1-4A12-95F4-9D8FED088634}"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r>
              <a:rPr lang="en-US"/>
              <a:t>7/31/2017</a:t>
            </a:r>
            <a:endParaRPr lang="en-US" dirty="0"/>
          </a:p>
        </p:txBody>
      </p:sp>
      <p:sp>
        <p:nvSpPr>
          <p:cNvPr id="4" name="Footer Placeholder 3"/>
          <p:cNvSpPr>
            <a:spLocks noGrp="1"/>
          </p:cNvSpPr>
          <p:nvPr>
            <p:ph type="ftr" sz="quarter" idx="11"/>
          </p:nvPr>
        </p:nvSpPr>
        <p:spPr/>
        <p:txBody>
          <a:bodyPr/>
          <a:lstStyle>
            <a:lvl1pPr>
              <a:defRPr/>
            </a:lvl1pPr>
          </a:lstStyle>
          <a:p>
            <a:r>
              <a:rPr lang="en-US" dirty="0"/>
              <a:t>U.S. Department of Commerce | Office of Inspector General</a:t>
            </a:r>
          </a:p>
        </p:txBody>
      </p:sp>
      <p:sp>
        <p:nvSpPr>
          <p:cNvPr id="5" name="Slide Number Placeholder 4"/>
          <p:cNvSpPr>
            <a:spLocks noGrp="1"/>
          </p:cNvSpPr>
          <p:nvPr>
            <p:ph type="sldNum" sz="quarter" idx="12"/>
          </p:nvPr>
        </p:nvSpPr>
        <p:spPr/>
        <p:txBody>
          <a:bodyPr/>
          <a:lstStyle>
            <a:lvl1pPr>
              <a:defRPr/>
            </a:lvl1pPr>
          </a:lstStyle>
          <a:p>
            <a:fld id="{E7C71F5C-A2CA-4004-A4E4-27D284B6B6FF}"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r>
              <a:rPr lang="en-US"/>
              <a:t>7/31/2017</a:t>
            </a:r>
            <a:endParaRPr lang="en-US" dirty="0"/>
          </a:p>
        </p:txBody>
      </p:sp>
      <p:sp>
        <p:nvSpPr>
          <p:cNvPr id="3" name="Footer Placeholder 2"/>
          <p:cNvSpPr>
            <a:spLocks noGrp="1"/>
          </p:cNvSpPr>
          <p:nvPr>
            <p:ph type="ftr" sz="quarter" idx="11"/>
          </p:nvPr>
        </p:nvSpPr>
        <p:spPr/>
        <p:txBody>
          <a:bodyPr/>
          <a:lstStyle>
            <a:lvl1pPr>
              <a:defRPr/>
            </a:lvl1pPr>
          </a:lstStyle>
          <a:p>
            <a:r>
              <a:rPr lang="en-US" dirty="0"/>
              <a:t>U.S. Department of Commerce | Office of Inspector General</a:t>
            </a:r>
          </a:p>
        </p:txBody>
      </p:sp>
      <p:sp>
        <p:nvSpPr>
          <p:cNvPr id="4" name="Slide Number Placeholder 3"/>
          <p:cNvSpPr>
            <a:spLocks noGrp="1"/>
          </p:cNvSpPr>
          <p:nvPr>
            <p:ph type="sldNum" sz="quarter" idx="12"/>
          </p:nvPr>
        </p:nvSpPr>
        <p:spPr/>
        <p:txBody>
          <a:bodyPr/>
          <a:lstStyle>
            <a:lvl1pPr>
              <a:defRPr/>
            </a:lvl1pPr>
          </a:lstStyle>
          <a:p>
            <a:fld id="{3B237EB0-30B9-485D-B06D-E118BFD0D4B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ctr">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r>
              <a:rPr lang="en-US"/>
              <a:t>7/31/2017</a:t>
            </a:r>
            <a:endParaRPr lang="en-US" dirty="0"/>
          </a:p>
        </p:txBody>
      </p:sp>
      <p:sp>
        <p:nvSpPr>
          <p:cNvPr id="6" name="Footer Placeholder 5"/>
          <p:cNvSpPr>
            <a:spLocks noGrp="1"/>
          </p:cNvSpPr>
          <p:nvPr>
            <p:ph type="ftr" sz="quarter" idx="11"/>
          </p:nvPr>
        </p:nvSpPr>
        <p:spPr/>
        <p:txBody>
          <a:bodyPr/>
          <a:lstStyle>
            <a:lvl1pPr>
              <a:defRPr/>
            </a:lvl1pPr>
          </a:lstStyle>
          <a:p>
            <a:r>
              <a:rPr lang="en-US" dirty="0"/>
              <a:t>U.S. Department of Commerce | Office of Inspector General</a:t>
            </a:r>
          </a:p>
        </p:txBody>
      </p:sp>
      <p:sp>
        <p:nvSpPr>
          <p:cNvPr id="7" name="Slide Number Placeholder 6"/>
          <p:cNvSpPr>
            <a:spLocks noGrp="1"/>
          </p:cNvSpPr>
          <p:nvPr>
            <p:ph type="sldNum" sz="quarter" idx="12"/>
          </p:nvPr>
        </p:nvSpPr>
        <p:spPr/>
        <p:txBody>
          <a:bodyPr/>
          <a:lstStyle>
            <a:lvl1pPr>
              <a:defRPr/>
            </a:lvl1pPr>
          </a:lstStyle>
          <a:p>
            <a:fld id="{1DED91CC-2765-4D34-BE5F-3259670F70F2}"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r>
              <a:rPr lang="en-US"/>
              <a:t>7/31/2017</a:t>
            </a:r>
            <a:endParaRPr lang="en-US" dirty="0"/>
          </a:p>
        </p:txBody>
      </p:sp>
      <p:sp>
        <p:nvSpPr>
          <p:cNvPr id="6" name="Footer Placeholder 5"/>
          <p:cNvSpPr>
            <a:spLocks noGrp="1"/>
          </p:cNvSpPr>
          <p:nvPr>
            <p:ph type="ftr" sz="quarter" idx="11"/>
          </p:nvPr>
        </p:nvSpPr>
        <p:spPr/>
        <p:txBody>
          <a:bodyPr/>
          <a:lstStyle>
            <a:lvl1pPr>
              <a:defRPr/>
            </a:lvl1pPr>
          </a:lstStyle>
          <a:p>
            <a:r>
              <a:rPr lang="en-US" dirty="0"/>
              <a:t>U.S. Department of Commerce | Office of Inspector General</a:t>
            </a:r>
          </a:p>
        </p:txBody>
      </p:sp>
      <p:sp>
        <p:nvSpPr>
          <p:cNvPr id="7" name="Slide Number Placeholder 6"/>
          <p:cNvSpPr>
            <a:spLocks noGrp="1"/>
          </p:cNvSpPr>
          <p:nvPr>
            <p:ph type="sldNum" sz="quarter" idx="12"/>
          </p:nvPr>
        </p:nvSpPr>
        <p:spPr/>
        <p:txBody>
          <a:bodyPr/>
          <a:lstStyle>
            <a:lvl1pPr>
              <a:defRPr/>
            </a:lvl1pPr>
          </a:lstStyle>
          <a:p>
            <a:fld id="{55B842AF-1E92-4A84-B0AF-063CC75631A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1.pd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400800"/>
            <a:ext cx="9144000" cy="457200"/>
          </a:xfrm>
          <a:prstGeom prst="rect">
            <a:avLst/>
          </a:prstGeom>
          <a:solidFill>
            <a:srgbClr val="5096C8"/>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ヒラギノ角ゴ Pro W3" charset="-128"/>
            </a:endParaRPr>
          </a:p>
        </p:txBody>
      </p:sp>
      <p:sp>
        <p:nvSpPr>
          <p:cNvPr id="10" name="Rectangle 9"/>
          <p:cNvSpPr/>
          <p:nvPr/>
        </p:nvSpPr>
        <p:spPr>
          <a:xfrm>
            <a:off x="0" y="0"/>
            <a:ext cx="9144000" cy="1143000"/>
          </a:xfrm>
          <a:prstGeom prst="rect">
            <a:avLst/>
          </a:prstGeom>
          <a:solidFill>
            <a:srgbClr val="5096C8"/>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ヒラギノ角ゴ Pro W3" charset="-128"/>
            </a:endParaRPr>
          </a:p>
        </p:txBody>
      </p:sp>
      <p:sp>
        <p:nvSpPr>
          <p:cNvPr id="1028" name="Title Placeholder 1"/>
          <p:cNvSpPr>
            <a:spLocks noGrp="1"/>
          </p:cNvSpPr>
          <p:nvPr>
            <p:ph type="title"/>
          </p:nvPr>
        </p:nvSpPr>
        <p:spPr bwMode="auto">
          <a:xfrm>
            <a:off x="457200" y="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00800"/>
            <a:ext cx="1524000" cy="457200"/>
          </a:xfrm>
          <a:prstGeom prst="rect">
            <a:avLst/>
          </a:prstGeom>
        </p:spPr>
        <p:txBody>
          <a:bodyPr vert="horz" wrap="square" lIns="91440" tIns="45720" rIns="91440" bIns="45720" numCol="1" anchor="ctr" anchorCtr="0" compatLnSpc="1">
            <a:prstTxWarp prst="textNoShape">
              <a:avLst/>
            </a:prstTxWarp>
          </a:bodyPr>
          <a:lstStyle>
            <a:lvl1pPr>
              <a:defRPr sz="1000">
                <a:solidFill>
                  <a:srgbClr val="FFFFFF"/>
                </a:solidFill>
                <a:latin typeface="Gill Sans" charset="0"/>
              </a:defRPr>
            </a:lvl1pPr>
          </a:lstStyle>
          <a:p>
            <a:r>
              <a:rPr lang="en-US"/>
              <a:t>7/31/2017</a:t>
            </a:r>
            <a:endParaRPr lang="en-US" dirty="0"/>
          </a:p>
        </p:txBody>
      </p:sp>
      <p:sp>
        <p:nvSpPr>
          <p:cNvPr id="5" name="Footer Placeholder 4"/>
          <p:cNvSpPr>
            <a:spLocks noGrp="1"/>
          </p:cNvSpPr>
          <p:nvPr>
            <p:ph type="ftr" sz="quarter" idx="3"/>
          </p:nvPr>
        </p:nvSpPr>
        <p:spPr>
          <a:xfrm>
            <a:off x="2209800" y="6400800"/>
            <a:ext cx="4572000" cy="457200"/>
          </a:xfrm>
          <a:prstGeom prst="rect">
            <a:avLst/>
          </a:prstGeom>
        </p:spPr>
        <p:txBody>
          <a:bodyPr vert="horz" wrap="square" lIns="91440" tIns="45720" rIns="91440" bIns="45720" numCol="1" anchor="ctr" anchorCtr="0" compatLnSpc="1">
            <a:prstTxWarp prst="textNoShape">
              <a:avLst/>
            </a:prstTxWarp>
          </a:bodyPr>
          <a:lstStyle>
            <a:lvl1pPr>
              <a:defRPr sz="1000">
                <a:solidFill>
                  <a:srgbClr val="FFFFFF"/>
                </a:solidFill>
                <a:latin typeface="Gill Sans" charset="0"/>
              </a:defRPr>
            </a:lvl1pPr>
          </a:lstStyle>
          <a:p>
            <a:r>
              <a:rPr lang="en-US" dirty="0"/>
              <a:t>U.S. Department of Commerce | Office of Inspector General</a:t>
            </a:r>
          </a:p>
        </p:txBody>
      </p:sp>
      <p:sp>
        <p:nvSpPr>
          <p:cNvPr id="6" name="Slide Number Placeholder 5"/>
          <p:cNvSpPr>
            <a:spLocks noGrp="1"/>
          </p:cNvSpPr>
          <p:nvPr>
            <p:ph type="sldNum" sz="quarter" idx="4"/>
          </p:nvPr>
        </p:nvSpPr>
        <p:spPr>
          <a:xfrm>
            <a:off x="6553200" y="6400800"/>
            <a:ext cx="2133600" cy="4572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Gill Sans" charset="0"/>
              </a:defRPr>
            </a:lvl1pPr>
          </a:lstStyle>
          <a:p>
            <a:fld id="{863022FF-3F53-4745-A093-87BFA7CCA6FB}" type="slidenum">
              <a:rPr lang="en-US" smtClean="0"/>
              <a:pPr/>
              <a:t>‹#›</a:t>
            </a:fld>
            <a:endParaRPr lang="en-US" dirty="0"/>
          </a:p>
        </p:txBody>
      </p:sp>
      <p:sp>
        <p:nvSpPr>
          <p:cNvPr id="8" name="Rectangle 3"/>
          <p:cNvSpPr>
            <a:spLocks/>
          </p:cNvSpPr>
          <p:nvPr/>
        </p:nvSpPr>
        <p:spPr bwMode="auto">
          <a:xfrm>
            <a:off x="0" y="9245600"/>
            <a:ext cx="13004800" cy="508000"/>
          </a:xfrm>
          <a:prstGeom prst="rect">
            <a:avLst/>
          </a:prstGeom>
          <a:solidFill>
            <a:schemeClr val="accent1"/>
          </a:solidFill>
          <a:ln w="25400" cap="flat">
            <a:noFill/>
            <a:miter lim="800000"/>
            <a:headEnd type="none" w="med" len="med"/>
            <a:tailEnd type="none" w="med" len="med"/>
          </a:ln>
        </p:spPr>
        <p:txBody>
          <a:bodyPr lIns="0" tIns="0" rIns="0" bIns="0"/>
          <a:lstStyle/>
          <a:p>
            <a:endParaRPr lang="en-US" dirty="0">
              <a:latin typeface="Calibri" pitchFamily="34" charset="0"/>
            </a:endParaRPr>
          </a:p>
        </p:txBody>
      </p:sp>
      <p:sp>
        <p:nvSpPr>
          <p:cNvPr id="9" name="Rectangle 3"/>
          <p:cNvSpPr>
            <a:spLocks/>
          </p:cNvSpPr>
          <p:nvPr/>
        </p:nvSpPr>
        <p:spPr bwMode="auto">
          <a:xfrm>
            <a:off x="152400" y="9398000"/>
            <a:ext cx="13004800" cy="508000"/>
          </a:xfrm>
          <a:prstGeom prst="rect">
            <a:avLst/>
          </a:prstGeom>
          <a:solidFill>
            <a:schemeClr val="accent1"/>
          </a:solidFill>
          <a:ln w="25400" cap="flat">
            <a:noFill/>
            <a:miter lim="800000"/>
            <a:headEnd type="none" w="med" len="med"/>
            <a:tailEnd type="none" w="med" len="med"/>
          </a:ln>
        </p:spPr>
        <p:txBody>
          <a:bodyPr lIns="0" tIns="0" rIns="0" bIns="0"/>
          <a:lstStyle/>
          <a:p>
            <a:endParaRPr lang="en-US" dirty="0">
              <a:latin typeface="Calibri" pitchFamily="34" charset="0"/>
            </a:endParaRPr>
          </a:p>
        </p:txBody>
      </p:sp>
      <p:pic>
        <p:nvPicPr>
          <p:cNvPr id="13" name="Picture 12" descr="OIG_logo_GEAR_WHITE.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6"/>
              <a:stretch>
                <a:fillRect/>
              </a:stretch>
            </p:blipFill>
          </mc:Choice>
          <mc:Fallback>
            <p:blipFill>
              <a:blip r:embed="rId17"/>
              <a:stretch>
                <a:fillRect/>
              </a:stretch>
            </p:blipFill>
          </mc:Fallback>
        </mc:AlternateContent>
        <p:spPr>
          <a:xfrm>
            <a:off x="7772400" y="152400"/>
            <a:ext cx="914400" cy="91440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p:txStyles>
    <p:titleStyle>
      <a:lvl1pPr algn="ctr" defTabSz="457200" rtl="0" eaLnBrk="1" fontAlgn="base" hangingPunct="1">
        <a:spcBef>
          <a:spcPct val="0"/>
        </a:spcBef>
        <a:spcAft>
          <a:spcPct val="0"/>
        </a:spcAft>
        <a:defRPr sz="2400" kern="1200">
          <a:solidFill>
            <a:srgbClr val="FFFFFF"/>
          </a:solidFill>
          <a:latin typeface="Times New Roman" panose="02020603050405020304" pitchFamily="18" charset="0"/>
          <a:ea typeface="ヒラギノ角ゴ Pro W3" charset="-128"/>
          <a:cs typeface="Times New Roman" panose="02020603050405020304" pitchFamily="18" charset="0"/>
        </a:defRPr>
      </a:lvl1pPr>
      <a:lvl2pPr algn="l" defTabSz="457200" rtl="0" eaLnBrk="1" fontAlgn="base" hangingPunct="1">
        <a:spcBef>
          <a:spcPct val="0"/>
        </a:spcBef>
        <a:spcAft>
          <a:spcPct val="0"/>
        </a:spcAft>
        <a:defRPr sz="2400">
          <a:solidFill>
            <a:schemeClr val="bg1"/>
          </a:solidFill>
          <a:latin typeface="Gill Sans" charset="0"/>
          <a:ea typeface="ヒラギノ角ゴ Pro W3" charset="-128"/>
        </a:defRPr>
      </a:lvl2pPr>
      <a:lvl3pPr algn="l" defTabSz="457200" rtl="0" eaLnBrk="1" fontAlgn="base" hangingPunct="1">
        <a:spcBef>
          <a:spcPct val="0"/>
        </a:spcBef>
        <a:spcAft>
          <a:spcPct val="0"/>
        </a:spcAft>
        <a:defRPr sz="2400">
          <a:solidFill>
            <a:schemeClr val="bg1"/>
          </a:solidFill>
          <a:latin typeface="Gill Sans" charset="0"/>
          <a:ea typeface="ヒラギノ角ゴ Pro W3" charset="-128"/>
        </a:defRPr>
      </a:lvl3pPr>
      <a:lvl4pPr algn="l" defTabSz="457200" rtl="0" eaLnBrk="1" fontAlgn="base" hangingPunct="1">
        <a:spcBef>
          <a:spcPct val="0"/>
        </a:spcBef>
        <a:spcAft>
          <a:spcPct val="0"/>
        </a:spcAft>
        <a:defRPr sz="2400">
          <a:solidFill>
            <a:schemeClr val="bg1"/>
          </a:solidFill>
          <a:latin typeface="Gill Sans" charset="0"/>
          <a:ea typeface="ヒラギノ角ゴ Pro W3" charset="-128"/>
        </a:defRPr>
      </a:lvl4pPr>
      <a:lvl5pPr algn="l" defTabSz="457200" rtl="0" eaLnBrk="1" fontAlgn="base" hangingPunct="1">
        <a:spcBef>
          <a:spcPct val="0"/>
        </a:spcBef>
        <a:spcAft>
          <a:spcPct val="0"/>
        </a:spcAft>
        <a:defRPr sz="2400">
          <a:solidFill>
            <a:schemeClr val="bg1"/>
          </a:solidFill>
          <a:latin typeface="Gill Sans" charset="0"/>
          <a:ea typeface="ヒラギノ角ゴ Pro W3" charset="-128"/>
        </a:defRPr>
      </a:lvl5pPr>
      <a:lvl6pPr marL="457200" algn="l" defTabSz="457200" rtl="0" eaLnBrk="1" fontAlgn="base" hangingPunct="1">
        <a:spcBef>
          <a:spcPct val="0"/>
        </a:spcBef>
        <a:spcAft>
          <a:spcPct val="0"/>
        </a:spcAft>
        <a:defRPr sz="2400">
          <a:solidFill>
            <a:schemeClr val="bg1"/>
          </a:solidFill>
          <a:latin typeface="Gill Sans" charset="0"/>
          <a:ea typeface="ヒラギノ角ゴ Pro W3" charset="-128"/>
        </a:defRPr>
      </a:lvl6pPr>
      <a:lvl7pPr marL="914400" algn="l" defTabSz="457200" rtl="0" eaLnBrk="1" fontAlgn="base" hangingPunct="1">
        <a:spcBef>
          <a:spcPct val="0"/>
        </a:spcBef>
        <a:spcAft>
          <a:spcPct val="0"/>
        </a:spcAft>
        <a:defRPr sz="2400">
          <a:solidFill>
            <a:schemeClr val="bg1"/>
          </a:solidFill>
          <a:latin typeface="Gill Sans" charset="0"/>
          <a:ea typeface="ヒラギノ角ゴ Pro W3" charset="-128"/>
        </a:defRPr>
      </a:lvl7pPr>
      <a:lvl8pPr marL="1371600" algn="l" defTabSz="457200" rtl="0" eaLnBrk="1" fontAlgn="base" hangingPunct="1">
        <a:spcBef>
          <a:spcPct val="0"/>
        </a:spcBef>
        <a:spcAft>
          <a:spcPct val="0"/>
        </a:spcAft>
        <a:defRPr sz="2400">
          <a:solidFill>
            <a:schemeClr val="bg1"/>
          </a:solidFill>
          <a:latin typeface="Gill Sans" charset="0"/>
          <a:ea typeface="ヒラギノ角ゴ Pro W3" charset="-128"/>
        </a:defRPr>
      </a:lvl8pPr>
      <a:lvl9pPr marL="1828800" algn="l" defTabSz="457200" rtl="0" eaLnBrk="1" fontAlgn="base" hangingPunct="1">
        <a:spcBef>
          <a:spcPct val="0"/>
        </a:spcBef>
        <a:spcAft>
          <a:spcPct val="0"/>
        </a:spcAft>
        <a:defRPr sz="2400">
          <a:solidFill>
            <a:schemeClr val="bg1"/>
          </a:solidFill>
          <a:latin typeface="Gill Sans" charset="0"/>
          <a:ea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Times New Roman" panose="02020603050405020304" pitchFamily="18" charset="0"/>
          <a:ea typeface="ヒラギノ角ゴ Pro W3" charset="-128"/>
          <a:cs typeface="Times New Roman" panose="02020603050405020304" pitchFamily="18"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Times New Roman" panose="02020603050405020304" pitchFamily="18" charset="0"/>
          <a:ea typeface="ヒラギノ角ゴ Pro W3" charset="-128"/>
          <a:cs typeface="Times New Roman" panose="02020603050405020304" pitchFamily="18"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Times New Roman" panose="02020603050405020304" pitchFamily="18" charset="0"/>
          <a:ea typeface="ヒラギノ角ゴ Pro W3"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Times New Roman" panose="02020603050405020304" pitchFamily="18" charset="0"/>
          <a:ea typeface="ヒラギノ角ゴ Pro W3" charset="-128"/>
          <a:cs typeface="Times New Roman" panose="02020603050405020304" pitchFamily="18"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Times New Roman" panose="02020603050405020304" pitchFamily="18" charset="0"/>
          <a:ea typeface="ヒラギノ角ゴ Pro W3" charset="-128"/>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wpo@oig.doc.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oig.doc.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pmddtc.state.gov/regulations_laws/itar.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sbir.gov/" TargetMode="External"/><Relationship Id="rId7" Type="http://schemas.openxmlformats.org/officeDocument/2006/relationships/hyperlink" Target="https://www.sbir.gov/sites/default/files/sbir_pd_with_1-8-14_amendments_2-24-14.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nist.gov/tpo/small-business-innovation-research-program" TargetMode="External"/><Relationship Id="rId5" Type="http://schemas.openxmlformats.org/officeDocument/2006/relationships/hyperlink" Target="http://techpartnerships.noaa.gov/SBIR.aspx" TargetMode="External"/><Relationship Id="rId4" Type="http://schemas.openxmlformats.org/officeDocument/2006/relationships/hyperlink" Target="http://www.sba.gov/"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1322" y="914400"/>
            <a:ext cx="6950277" cy="2308324"/>
          </a:xfrm>
          <a:prstGeom prst="rect">
            <a:avLst/>
          </a:prstGeom>
          <a:noFill/>
        </p:spPr>
        <p:txBody>
          <a:bodyPr wrap="square" rtlCol="0">
            <a:spAutoFit/>
          </a:bodyPr>
          <a:lstStyle/>
          <a:p>
            <a:pPr algn="ctr"/>
            <a:r>
              <a:rPr lang="en-US" sz="3200" b="1" dirty="0">
                <a:solidFill>
                  <a:schemeClr val="tx2"/>
                </a:solidFill>
                <a:latin typeface="Times New Roman" panose="02020603050405020304" pitchFamily="18" charset="0"/>
                <a:cs typeface="Times New Roman" panose="02020603050405020304" pitchFamily="18" charset="0"/>
              </a:rPr>
              <a:t>Compliance with Small Business Innovation Research (SBIR) Program Requirements</a:t>
            </a:r>
          </a:p>
          <a:p>
            <a:pPr algn="ctr"/>
            <a:endParaRPr lang="en-US" sz="3200" b="1" dirty="0">
              <a:solidFill>
                <a:schemeClr val="tx2"/>
              </a:solidFill>
              <a:latin typeface="Times New Roman" panose="02020603050405020304" pitchFamily="18" charset="0"/>
              <a:cs typeface="Times New Roman" panose="02020603050405020304" pitchFamily="18" charset="0"/>
            </a:endParaRPr>
          </a:p>
          <a:p>
            <a:pPr algn="ctr"/>
            <a:r>
              <a:rPr lang="en-US" sz="1600" b="1" dirty="0">
                <a:solidFill>
                  <a:schemeClr val="tx2"/>
                </a:solidFill>
                <a:latin typeface="Times New Roman" panose="02020603050405020304" pitchFamily="18" charset="0"/>
                <a:cs typeface="Times New Roman" panose="02020603050405020304" pitchFamily="18" charset="0"/>
              </a:rPr>
              <a:t>Applicant Fraud Awareness Training</a:t>
            </a:r>
            <a:endParaRPr lang="en-US" sz="1400" b="1"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1"/>
          <p:cNvSpPr txBox="1">
            <a:spLocks/>
          </p:cNvSpPr>
          <p:nvPr/>
        </p:nvSpPr>
        <p:spPr bwMode="auto">
          <a:xfrm>
            <a:off x="2061115" y="5334000"/>
            <a:ext cx="6818376"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defTabSz="457200" rtl="0" eaLnBrk="1" fontAlgn="base" hangingPunct="1">
              <a:spcBef>
                <a:spcPct val="20000"/>
              </a:spcBef>
              <a:spcAft>
                <a:spcPct val="0"/>
              </a:spcAft>
              <a:buFont typeface="Arial" pitchFamily="34" charset="0"/>
              <a:buNone/>
              <a:defRPr sz="2000" kern="1200">
                <a:solidFill>
                  <a:srgbClr val="142138"/>
                </a:solidFill>
                <a:latin typeface="Gill Sans"/>
                <a:ea typeface="ヒラギノ角ゴ Pro W3" charset="-128"/>
                <a:cs typeface="Gill Sans"/>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Gill Sans"/>
                <a:ea typeface="ヒラギノ角ゴ Pro W3" charset="-128"/>
                <a:cs typeface="Gill San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Gill Sans"/>
                <a:ea typeface="ヒラギノ角ゴ Pro W3" charset="-128"/>
                <a:cs typeface="Gill San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Gill Sans"/>
                <a:ea typeface="ヒラギノ角ゴ Pro W3" charset="-128"/>
                <a:cs typeface="Gill San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Gill Sans"/>
                <a:ea typeface="ヒラギノ角ゴ Pro W3" charset="-128"/>
                <a:cs typeface="Gill San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endParaRPr lang="en-US" sz="1400" b="1" dirty="0">
              <a:solidFill>
                <a:schemeClr val="tx2"/>
              </a:solidFill>
            </a:endParaRPr>
          </a:p>
          <a:p>
            <a:pPr algn="ctr"/>
            <a:r>
              <a:rPr lang="en-US" sz="1600" b="1" dirty="0">
                <a:solidFill>
                  <a:schemeClr val="tx2"/>
                </a:solidFill>
              </a:rPr>
              <a:t>You </a:t>
            </a:r>
            <a:r>
              <a:rPr lang="en-US" sz="1600" b="1" u="sng" dirty="0">
                <a:solidFill>
                  <a:srgbClr val="FF0000"/>
                </a:solidFill>
              </a:rPr>
              <a:t>must</a:t>
            </a:r>
            <a:r>
              <a:rPr lang="en-US" sz="1600" b="1" dirty="0">
                <a:solidFill>
                  <a:srgbClr val="FF0000"/>
                </a:solidFill>
              </a:rPr>
              <a:t> </a:t>
            </a:r>
            <a:r>
              <a:rPr lang="en-US" sz="1600" b="1" dirty="0">
                <a:solidFill>
                  <a:schemeClr val="tx2"/>
                </a:solidFill>
              </a:rPr>
              <a:t>successfully complete this training and </a:t>
            </a:r>
            <a:r>
              <a:rPr lang="en-US" sz="1600" b="1" u="sng" dirty="0">
                <a:solidFill>
                  <a:srgbClr val="FF0000"/>
                </a:solidFill>
              </a:rPr>
              <a:t>attach the signed completion certificate</a:t>
            </a:r>
            <a:r>
              <a:rPr lang="en-US" sz="1600" b="1" dirty="0">
                <a:solidFill>
                  <a:srgbClr val="FF0000"/>
                </a:solidFill>
              </a:rPr>
              <a:t> </a:t>
            </a:r>
            <a:r>
              <a:rPr lang="en-US" sz="1600" b="1" dirty="0">
                <a:solidFill>
                  <a:schemeClr val="tx2"/>
                </a:solidFill>
              </a:rPr>
              <a:t>to your proposal. </a:t>
            </a:r>
          </a:p>
        </p:txBody>
      </p:sp>
      <p:pic>
        <p:nvPicPr>
          <p:cNvPr id="5122" name="Picture 2" descr="C:\Users\ajames1\Desktop\150150p1273EDNthumb12071NOA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24145"/>
            <a:ext cx="1371602" cy="137160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james1\Desktop\logo-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199" y="4236173"/>
            <a:ext cx="4164235" cy="54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538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chemeClr val="bg1"/>
                </a:solidFill>
              </a:rPr>
              <a:t>SBIR Three-Phase Process </a:t>
            </a:r>
          </a:p>
        </p:txBody>
      </p:sp>
      <p:sp>
        <p:nvSpPr>
          <p:cNvPr id="4" name="Slide Number Placeholder 3"/>
          <p:cNvSpPr>
            <a:spLocks noGrp="1"/>
          </p:cNvSpPr>
          <p:nvPr>
            <p:ph type="sldNum" sz="quarter" idx="12"/>
          </p:nvPr>
        </p:nvSpPr>
        <p:spPr/>
        <p:txBody>
          <a:bodyPr/>
          <a:lstStyle/>
          <a:p>
            <a:fld id="{CB34A0BB-BCBF-4EF5-A8A5-577FA1113D64}" type="slidenum">
              <a:rPr lang="en-US" smtClean="0"/>
              <a:t>10</a:t>
            </a:fld>
            <a:endParaRPr lang="en-US" dirty="0"/>
          </a:p>
        </p:txBody>
      </p:sp>
      <p:sp>
        <p:nvSpPr>
          <p:cNvPr id="2" name="TextBox 1"/>
          <p:cNvSpPr txBox="1"/>
          <p:nvPr/>
        </p:nvSpPr>
        <p:spPr>
          <a:xfrm>
            <a:off x="228600" y="1219200"/>
            <a:ext cx="8627012" cy="5047536"/>
          </a:xfrm>
          <a:prstGeom prst="rect">
            <a:avLst/>
          </a:prstGeom>
          <a:noFill/>
        </p:spPr>
        <p:txBody>
          <a:bodyPr wrap="square" rtlCol="0">
            <a:spAutoFit/>
          </a:bodyPr>
          <a:lstStyle/>
          <a:p>
            <a:r>
              <a:rPr lang="en-US" sz="2200" b="1" u="sng" dirty="0">
                <a:solidFill>
                  <a:schemeClr val="tx2"/>
                </a:solidFill>
                <a:latin typeface="Times New Roman" panose="02020603050405020304" pitchFamily="18" charset="0"/>
                <a:cs typeface="Times New Roman" panose="02020603050405020304" pitchFamily="18" charset="0"/>
              </a:rPr>
              <a:t>Phase</a:t>
            </a:r>
            <a:r>
              <a:rPr lang="en-US" sz="2400" b="1" u="sng" dirty="0">
                <a:solidFill>
                  <a:schemeClr val="tx2"/>
                </a:solidFill>
                <a:latin typeface="Times New Roman" panose="02020603050405020304" pitchFamily="18" charset="0"/>
                <a:cs typeface="Times New Roman" panose="02020603050405020304" pitchFamily="18" charset="0"/>
              </a:rPr>
              <a:t> III</a:t>
            </a:r>
          </a:p>
          <a:p>
            <a:endParaRPr lang="en-US" sz="2400"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Commercializing work that derives from, extends, or completes an effort performed under prior SBIR agreements</a:t>
            </a:r>
          </a:p>
          <a:p>
            <a:pPr marL="342900" indent="-342900">
              <a:buFont typeface="Arial" panose="020B0604020202020204" pitchFamily="34" charset="0"/>
              <a:buChar char="•"/>
            </a:pPr>
            <a:endParaRPr lang="en-US" sz="2200"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Phase III is the ultimate goal of each SBIR effort</a:t>
            </a:r>
          </a:p>
          <a:p>
            <a:pPr marL="342900" indent="-342900">
              <a:buFont typeface="Arial" panose="020B0604020202020204" pitchFamily="34" charset="0"/>
              <a:buChar char="•"/>
            </a:pPr>
            <a:endParaRPr lang="en-US" sz="2200"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Phase III contracts may be awarded on a sole-source basis </a:t>
            </a:r>
          </a:p>
          <a:p>
            <a:pPr marL="342900" indent="-342900">
              <a:buFont typeface="Arial" panose="020B0604020202020204" pitchFamily="34" charset="0"/>
              <a:buChar char="•"/>
            </a:pPr>
            <a:endParaRPr lang="en-US" sz="2200"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No limit on the number, award amount, or duration of Phase III contracts</a:t>
            </a:r>
          </a:p>
          <a:p>
            <a:pPr marL="342900" indent="-342900">
              <a:buFont typeface="Arial" panose="020B0604020202020204" pitchFamily="34" charset="0"/>
              <a:buChar char="•"/>
            </a:pPr>
            <a:endParaRPr lang="en-US" sz="2200"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Small business size standards do not apply to Phase III contracts</a:t>
            </a:r>
          </a:p>
          <a:p>
            <a:pPr marL="800100" lvl="1" indent="-342900">
              <a:buFont typeface="Arial" panose="020B0604020202020204" pitchFamily="34" charset="0"/>
              <a:buChar char="•"/>
            </a:pPr>
            <a:endParaRPr lang="en-US" sz="1600" b="1" dirty="0">
              <a:solidFill>
                <a:schemeClr val="tx2"/>
              </a:solidFill>
              <a:latin typeface="Times New Roman" panose="02020603050405020304" pitchFamily="18" charset="0"/>
              <a:cs typeface="Times New Roman" panose="02020603050405020304" pitchFamily="18" charset="0"/>
            </a:endParaRPr>
          </a:p>
          <a:p>
            <a:endParaRPr lang="en-US" sz="1600" b="1" dirty="0">
              <a:solidFill>
                <a:schemeClr val="tx2"/>
              </a:solidFill>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402852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05000"/>
            <a:ext cx="7772400" cy="1500187"/>
          </a:xfrm>
        </p:spPr>
        <p:txBody>
          <a:bodyPr/>
          <a:lstStyle/>
          <a:p>
            <a:pPr algn="ctr"/>
            <a:r>
              <a:rPr lang="en-US" sz="3200" b="1" u="sng" dirty="0">
                <a:solidFill>
                  <a:schemeClr val="tx2"/>
                </a:solidFill>
              </a:rPr>
              <a:t>The DOC OIG</a:t>
            </a:r>
          </a:p>
          <a:p>
            <a:endParaRPr lang="en-US" dirty="0">
              <a:solidFill>
                <a:schemeClr val="tx2"/>
              </a:solidFill>
            </a:endParaRPr>
          </a:p>
        </p:txBody>
      </p:sp>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a:xfrm>
            <a:off x="2209800" y="6400800"/>
            <a:ext cx="4572000" cy="457200"/>
          </a:xfrm>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E694BE9D-FA5D-491E-83BE-BAB5FFE8C70E}" type="slidenum">
              <a:rPr lang="en-US" smtClean="0"/>
              <a:pPr/>
              <a:t>11</a:t>
            </a:fld>
            <a:endParaRPr lang="en-US" dirty="0"/>
          </a:p>
        </p:txBody>
      </p:sp>
    </p:spTree>
    <p:extLst>
      <p:ext uri="{BB962C8B-B14F-4D97-AF65-F5344CB8AC3E}">
        <p14:creationId xmlns:p14="http://schemas.microsoft.com/office/powerpoint/2010/main" val="2423758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DOC OIG</a:t>
            </a:r>
          </a:p>
        </p:txBody>
      </p:sp>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84058800-ACB3-4700-9BB8-2051D7478447}" type="slidenum">
              <a:rPr lang="en-US" smtClean="0"/>
              <a:pPr/>
              <a:t>12</a:t>
            </a:fld>
            <a:endParaRPr lang="en-US" dirty="0"/>
          </a:p>
        </p:txBody>
      </p:sp>
      <p:sp>
        <p:nvSpPr>
          <p:cNvPr id="7" name="Content Placeholder 2"/>
          <p:cNvSpPr>
            <a:spLocks noGrp="1"/>
          </p:cNvSpPr>
          <p:nvPr>
            <p:ph idx="1"/>
          </p:nvPr>
        </p:nvSpPr>
        <p:spPr>
          <a:xfrm>
            <a:off x="152400" y="1295400"/>
            <a:ext cx="8839200" cy="5029200"/>
          </a:xfrm>
        </p:spPr>
        <p:txBody>
          <a:bodyPr/>
          <a:lstStyle/>
          <a:p>
            <a:r>
              <a:rPr lang="en-US" dirty="0">
                <a:solidFill>
                  <a:schemeClr val="tx2"/>
                </a:solidFill>
              </a:rPr>
              <a:t>Created by IG Act of 1978 to:</a:t>
            </a:r>
          </a:p>
          <a:p>
            <a:pPr lvl="5"/>
            <a:endParaRPr lang="en-US" sz="1100" dirty="0">
              <a:solidFill>
                <a:schemeClr val="tx2"/>
              </a:solidFill>
            </a:endParaRPr>
          </a:p>
          <a:p>
            <a:pPr lvl="1"/>
            <a:r>
              <a:rPr lang="en-US" sz="2400" dirty="0">
                <a:solidFill>
                  <a:schemeClr val="tx2"/>
                </a:solidFill>
              </a:rPr>
              <a:t>Combat fraud, waste, and abuse within the DOC</a:t>
            </a:r>
          </a:p>
          <a:p>
            <a:pPr lvl="1"/>
            <a:r>
              <a:rPr lang="en-US" sz="2400" dirty="0">
                <a:solidFill>
                  <a:schemeClr val="tx2"/>
                </a:solidFill>
              </a:rPr>
              <a:t>Conduct audits and investigations</a:t>
            </a:r>
          </a:p>
          <a:p>
            <a:pPr lvl="1"/>
            <a:r>
              <a:rPr lang="en-US" sz="2400" dirty="0">
                <a:solidFill>
                  <a:schemeClr val="tx2"/>
                </a:solidFill>
              </a:rPr>
              <a:t>Keep the DOC and Congress informed</a:t>
            </a:r>
          </a:p>
          <a:p>
            <a:pPr marL="457200" lvl="1" indent="0">
              <a:buNone/>
            </a:pPr>
            <a:endParaRPr lang="en-US" sz="1100" dirty="0">
              <a:solidFill>
                <a:schemeClr val="tx2"/>
              </a:solidFill>
            </a:endParaRPr>
          </a:p>
          <a:p>
            <a:r>
              <a:rPr lang="en-US" dirty="0">
                <a:solidFill>
                  <a:schemeClr val="tx2"/>
                </a:solidFill>
              </a:rPr>
              <a:t>Mission</a:t>
            </a:r>
          </a:p>
          <a:p>
            <a:pPr lvl="4"/>
            <a:endParaRPr lang="en-US" sz="1100" dirty="0">
              <a:solidFill>
                <a:schemeClr val="tx2"/>
              </a:solidFill>
            </a:endParaRPr>
          </a:p>
          <a:p>
            <a:pPr lvl="1"/>
            <a:r>
              <a:rPr lang="en-US" sz="2400" dirty="0">
                <a:solidFill>
                  <a:schemeClr val="tx2"/>
                </a:solidFill>
              </a:rPr>
              <a:t>To improve the programs and operations of the Department of Commerce through independent and objective oversight</a:t>
            </a:r>
          </a:p>
          <a:p>
            <a:pPr lvl="2"/>
            <a:endParaRPr lang="en-US" sz="1100" dirty="0">
              <a:solidFill>
                <a:schemeClr val="tx2"/>
              </a:solidFill>
            </a:endParaRPr>
          </a:p>
          <a:p>
            <a:pPr marL="0" indent="0" algn="ctr">
              <a:buNone/>
            </a:pPr>
            <a:r>
              <a:rPr lang="en-US" dirty="0">
                <a:solidFill>
                  <a:srgbClr val="FF0000"/>
                </a:solidFill>
              </a:rPr>
              <a:t>This includes oversight of the SBIR Program</a:t>
            </a:r>
          </a:p>
        </p:txBody>
      </p:sp>
    </p:spTree>
    <p:extLst>
      <p:ext uri="{BB962C8B-B14F-4D97-AF65-F5344CB8AC3E}">
        <p14:creationId xmlns:p14="http://schemas.microsoft.com/office/powerpoint/2010/main" val="1007700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DOC OIG Does</a:t>
            </a:r>
          </a:p>
        </p:txBody>
      </p:sp>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84058800-ACB3-4700-9BB8-2051D7478447}" type="slidenum">
              <a:rPr lang="en-US" smtClean="0"/>
              <a:pPr/>
              <a:t>13</a:t>
            </a:fld>
            <a:endParaRPr lang="en-US" dirty="0"/>
          </a:p>
        </p:txBody>
      </p:sp>
      <p:sp>
        <p:nvSpPr>
          <p:cNvPr id="7" name="Content Placeholder 2"/>
          <p:cNvSpPr>
            <a:spLocks noGrp="1"/>
          </p:cNvSpPr>
          <p:nvPr>
            <p:ph idx="1"/>
          </p:nvPr>
        </p:nvSpPr>
        <p:spPr>
          <a:xfrm>
            <a:off x="466725" y="1295400"/>
            <a:ext cx="8229600" cy="4800600"/>
          </a:xfrm>
        </p:spPr>
        <p:txBody>
          <a:bodyPr/>
          <a:lstStyle/>
          <a:p>
            <a:r>
              <a:rPr lang="en-US" dirty="0">
                <a:solidFill>
                  <a:schemeClr val="tx2"/>
                </a:solidFill>
              </a:rPr>
              <a:t>Audits</a:t>
            </a:r>
          </a:p>
          <a:p>
            <a:pPr lvl="1"/>
            <a:r>
              <a:rPr lang="en-US" sz="1800" dirty="0">
                <a:solidFill>
                  <a:schemeClr val="tx2"/>
                </a:solidFill>
              </a:rPr>
              <a:t>Acquisition and Special Program Audits</a:t>
            </a:r>
          </a:p>
          <a:p>
            <a:pPr lvl="1"/>
            <a:r>
              <a:rPr lang="en-US" sz="1800" dirty="0">
                <a:solidFill>
                  <a:schemeClr val="tx2"/>
                </a:solidFill>
              </a:rPr>
              <a:t>Economic and Statistical Program Assessment</a:t>
            </a:r>
          </a:p>
          <a:p>
            <a:pPr lvl="1"/>
            <a:r>
              <a:rPr lang="en-US" sz="1800" dirty="0">
                <a:solidFill>
                  <a:schemeClr val="tx2"/>
                </a:solidFill>
              </a:rPr>
              <a:t>Financial and Intellectual Property Audits</a:t>
            </a:r>
          </a:p>
          <a:p>
            <a:pPr lvl="1"/>
            <a:r>
              <a:rPr lang="en-US" sz="1800" dirty="0">
                <a:solidFill>
                  <a:schemeClr val="tx2"/>
                </a:solidFill>
              </a:rPr>
              <a:t>System Acquisition and Information Technology Security</a:t>
            </a:r>
          </a:p>
          <a:p>
            <a:pPr lvl="1"/>
            <a:r>
              <a:rPr lang="en-US" sz="1800" dirty="0">
                <a:solidFill>
                  <a:schemeClr val="tx2"/>
                </a:solidFill>
              </a:rPr>
              <a:t>Audit Quality and Broadband </a:t>
            </a:r>
          </a:p>
          <a:p>
            <a:r>
              <a:rPr lang="en-US" baseline="0" dirty="0">
                <a:solidFill>
                  <a:schemeClr val="tx2"/>
                </a:solidFill>
              </a:rPr>
              <a:t>Investigations</a:t>
            </a:r>
          </a:p>
          <a:p>
            <a:pPr lvl="1"/>
            <a:r>
              <a:rPr lang="en-US" sz="1800" dirty="0">
                <a:solidFill>
                  <a:schemeClr val="tx2"/>
                </a:solidFill>
              </a:rPr>
              <a:t>Office of Special Investigations </a:t>
            </a:r>
          </a:p>
          <a:p>
            <a:pPr lvl="2"/>
            <a:r>
              <a:rPr lang="en-US" sz="1400" dirty="0">
                <a:solidFill>
                  <a:schemeClr val="tx2"/>
                </a:solidFill>
              </a:rPr>
              <a:t>Investigative Attorneys – Conduct  Administrative Investigations</a:t>
            </a:r>
          </a:p>
          <a:p>
            <a:pPr lvl="2"/>
            <a:r>
              <a:rPr lang="en-US" sz="1400" dirty="0">
                <a:solidFill>
                  <a:schemeClr val="tx2"/>
                </a:solidFill>
              </a:rPr>
              <a:t>General Investigators – Conduct Administrative Investigations </a:t>
            </a:r>
          </a:p>
          <a:p>
            <a:pPr lvl="1"/>
            <a:r>
              <a:rPr lang="en-US" sz="1800" dirty="0">
                <a:solidFill>
                  <a:schemeClr val="tx2"/>
                </a:solidFill>
              </a:rPr>
              <a:t>Office of Criminal Investigations </a:t>
            </a:r>
          </a:p>
          <a:p>
            <a:pPr lvl="2"/>
            <a:r>
              <a:rPr lang="en-US" sz="1400" dirty="0">
                <a:solidFill>
                  <a:schemeClr val="tx2"/>
                </a:solidFill>
              </a:rPr>
              <a:t>Special Agents―Conduct Criminal Investigations</a:t>
            </a:r>
          </a:p>
          <a:p>
            <a:pPr lvl="1"/>
            <a:r>
              <a:rPr lang="en-US" sz="1800" dirty="0">
                <a:solidFill>
                  <a:schemeClr val="tx2"/>
                </a:solidFill>
              </a:rPr>
              <a:t>Office of Compliance and Ethics</a:t>
            </a:r>
          </a:p>
          <a:p>
            <a:pPr lvl="2"/>
            <a:r>
              <a:rPr lang="en-US" sz="1400" dirty="0">
                <a:solidFill>
                  <a:schemeClr val="tx2"/>
                </a:solidFill>
              </a:rPr>
              <a:t>Oversees Hotline Complaints</a:t>
            </a:r>
          </a:p>
          <a:p>
            <a:pPr marL="457200" lvl="1" indent="0">
              <a:buNone/>
            </a:pPr>
            <a:endParaRPr lang="en-US" sz="2400" baseline="0" dirty="0"/>
          </a:p>
        </p:txBody>
      </p:sp>
    </p:spTree>
    <p:extLst>
      <p:ext uri="{BB962C8B-B14F-4D97-AF65-F5344CB8AC3E}">
        <p14:creationId xmlns:p14="http://schemas.microsoft.com/office/powerpoint/2010/main" val="273901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Whistleblower Protections</a:t>
            </a:r>
          </a:p>
        </p:txBody>
      </p:sp>
      <p:sp>
        <p:nvSpPr>
          <p:cNvPr id="3" name="Content Placeholder 2"/>
          <p:cNvSpPr>
            <a:spLocks noGrp="1"/>
          </p:cNvSpPr>
          <p:nvPr>
            <p:ph idx="1"/>
          </p:nvPr>
        </p:nvSpPr>
        <p:spPr>
          <a:xfrm>
            <a:off x="457200" y="1295400"/>
            <a:ext cx="8229600" cy="5257800"/>
          </a:xfrm>
        </p:spPr>
        <p:txBody>
          <a:bodyPr/>
          <a:lstStyle/>
          <a:p>
            <a:r>
              <a:rPr lang="en-US" sz="2000" dirty="0">
                <a:solidFill>
                  <a:schemeClr val="tx2"/>
                </a:solidFill>
              </a:rPr>
              <a:t>Federal employees, applicants, and employees of federal contractors and grantees who make certain disclosures―to OIG or elsewhere―are protected under the law from suffering retaliation because of those disclosures.</a:t>
            </a:r>
          </a:p>
          <a:p>
            <a:endParaRPr lang="en-US" sz="1400" dirty="0">
              <a:solidFill>
                <a:schemeClr val="tx2"/>
              </a:solidFill>
            </a:endParaRPr>
          </a:p>
          <a:p>
            <a:r>
              <a:rPr lang="en-US" sz="2000" dirty="0">
                <a:solidFill>
                  <a:schemeClr val="tx2"/>
                </a:solidFill>
              </a:rPr>
              <a:t>Basic elements of whistleblower protection law: (1) you make a protected disclosure; (2) you are subject to certain retaliatory acts; and (3) there is a causal connection between your protected disclosure and the retaliatory act.</a:t>
            </a:r>
          </a:p>
          <a:p>
            <a:endParaRPr lang="en-US" sz="1400" dirty="0">
              <a:solidFill>
                <a:schemeClr val="tx2"/>
              </a:solidFill>
            </a:endParaRPr>
          </a:p>
          <a:p>
            <a:r>
              <a:rPr lang="en-US" sz="2000" dirty="0">
                <a:solidFill>
                  <a:schemeClr val="tx2"/>
                </a:solidFill>
              </a:rPr>
              <a:t>OIG receives, reviews, and where appropriate, investigates allegations of whistleblower reprisal.</a:t>
            </a:r>
          </a:p>
          <a:p>
            <a:endParaRPr lang="en-US" sz="1400" dirty="0">
              <a:solidFill>
                <a:schemeClr val="tx2"/>
              </a:solidFill>
            </a:endParaRPr>
          </a:p>
          <a:p>
            <a:r>
              <a:rPr lang="en-US" sz="2000" dirty="0">
                <a:solidFill>
                  <a:schemeClr val="tx2"/>
                </a:solidFill>
              </a:rPr>
              <a:t>Whistleblower Protection Ombudsperson Contact Information:</a:t>
            </a:r>
          </a:p>
          <a:p>
            <a:pPr lvl="1"/>
            <a:endParaRPr lang="en-US" sz="500" dirty="0"/>
          </a:p>
          <a:p>
            <a:pPr marL="0" indent="0" algn="ctr">
              <a:buNone/>
            </a:pPr>
            <a:r>
              <a:rPr lang="en-US" sz="2000" dirty="0">
                <a:solidFill>
                  <a:schemeClr val="tx2"/>
                </a:solidFill>
              </a:rPr>
              <a:t>Email: </a:t>
            </a:r>
            <a:r>
              <a:rPr lang="en-US" sz="2000" dirty="0">
                <a:solidFill>
                  <a:schemeClr val="tx2"/>
                </a:solidFill>
                <a:hlinkClick r:id="rId3"/>
              </a:rPr>
              <a:t>wpo@oig.doc.gov</a:t>
            </a:r>
            <a:r>
              <a:rPr lang="en-US" sz="2000" dirty="0">
                <a:solidFill>
                  <a:schemeClr val="tx2"/>
                </a:solidFill>
              </a:rPr>
              <a:t> 		Phone: 202-482-1099 </a:t>
            </a:r>
          </a:p>
          <a:p>
            <a:pPr marL="0" indent="0">
              <a:buNone/>
            </a:pPr>
            <a:r>
              <a:rPr lang="en-US" sz="2000" dirty="0"/>
              <a:t>					</a:t>
            </a:r>
            <a:r>
              <a:rPr lang="en-US" sz="1800" dirty="0"/>
              <a:t>Hotline: </a:t>
            </a:r>
            <a:r>
              <a:rPr lang="en-US" sz="1800" dirty="0">
                <a:hlinkClick r:id="rId4"/>
              </a:rPr>
              <a:t>http://www.oig.doc.gov/</a:t>
            </a:r>
            <a:endParaRPr lang="en-US" sz="1800" dirty="0"/>
          </a:p>
          <a:p>
            <a:endParaRPr lang="en-US" sz="2400" dirty="0"/>
          </a:p>
          <a:p>
            <a:endParaRPr lang="en-US" dirty="0"/>
          </a:p>
        </p:txBody>
      </p:sp>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84058800-ACB3-4700-9BB8-2051D7478447}" type="slidenum">
              <a:rPr lang="en-US" smtClean="0"/>
              <a:pPr/>
              <a:t>14</a:t>
            </a:fld>
            <a:endParaRPr lang="en-US" dirty="0"/>
          </a:p>
        </p:txBody>
      </p:sp>
    </p:spTree>
    <p:extLst>
      <p:ext uri="{BB962C8B-B14F-4D97-AF65-F5344CB8AC3E}">
        <p14:creationId xmlns:p14="http://schemas.microsoft.com/office/powerpoint/2010/main" val="416112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E694BE9D-FA5D-491E-83BE-BAB5FFE8C70E}" type="slidenum">
              <a:rPr lang="en-US" smtClean="0"/>
              <a:pPr/>
              <a:t>15</a:t>
            </a:fld>
            <a:endParaRPr lang="en-US" dirty="0"/>
          </a:p>
        </p:txBody>
      </p:sp>
      <p:sp>
        <p:nvSpPr>
          <p:cNvPr id="12" name="Text Placeholder 2"/>
          <p:cNvSpPr txBox="1">
            <a:spLocks/>
          </p:cNvSpPr>
          <p:nvPr/>
        </p:nvSpPr>
        <p:spPr bwMode="auto">
          <a:xfrm>
            <a:off x="722313" y="1905000"/>
            <a:ext cx="7772400" cy="150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Gill Sans"/>
                <a:ea typeface="ヒラギノ角ゴ Pro W3" charset="-128"/>
                <a:cs typeface="Gill San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Gill Sans"/>
                <a:ea typeface="ヒラギノ角ゴ Pro W3" charset="-128"/>
                <a:cs typeface="Gill San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Gill Sans"/>
                <a:ea typeface="ヒラギノ角ゴ Pro W3" charset="-128"/>
                <a:cs typeface="Gill San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u="sng" dirty="0">
                <a:solidFill>
                  <a:schemeClr val="tx2"/>
                </a:solidFill>
                <a:latin typeface="Times New Roman" panose="02020603050405020304" pitchFamily="18" charset="0"/>
                <a:cs typeface="Times New Roman" panose="02020603050405020304" pitchFamily="18" charset="0"/>
              </a:rPr>
              <a:t>Fraud in the SBIR Program</a:t>
            </a:r>
          </a:p>
        </p:txBody>
      </p:sp>
    </p:spTree>
    <p:extLst>
      <p:ext uri="{BB962C8B-B14F-4D97-AF65-F5344CB8AC3E}">
        <p14:creationId xmlns:p14="http://schemas.microsoft.com/office/powerpoint/2010/main" val="403552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a:t>Fraud in the SBIR Program: Overview</a:t>
            </a:r>
          </a:p>
        </p:txBody>
      </p:sp>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84058800-ACB3-4700-9BB8-2051D7478447}" type="slidenum">
              <a:rPr lang="en-US" smtClean="0"/>
              <a:pPr/>
              <a:t>16</a:t>
            </a:fld>
            <a:endParaRPr lang="en-US" dirty="0"/>
          </a:p>
        </p:txBody>
      </p:sp>
      <p:sp>
        <p:nvSpPr>
          <p:cNvPr id="7" name="Text Placeholder 2"/>
          <p:cNvSpPr txBox="1">
            <a:spLocks/>
          </p:cNvSpPr>
          <p:nvPr/>
        </p:nvSpPr>
        <p:spPr bwMode="auto">
          <a:xfrm>
            <a:off x="457200" y="16764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Gill Sans"/>
                <a:ea typeface="ヒラギノ角ゴ Pro W3" charset="-128"/>
                <a:cs typeface="Gill San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Gill Sans"/>
                <a:ea typeface="ヒラギノ角ゴ Pro W3" charset="-128"/>
                <a:cs typeface="Gill San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Gill Sans"/>
                <a:ea typeface="ヒラギノ角ゴ Pro W3" charset="-128"/>
                <a:cs typeface="Gill San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chemeClr val="tx2"/>
                </a:solidFill>
                <a:latin typeface="Times New Roman" panose="02020603050405020304" pitchFamily="18" charset="0"/>
                <a:cs typeface="Times New Roman" panose="02020603050405020304" pitchFamily="18" charset="0"/>
              </a:rPr>
              <a:t>Fraud Defined</a:t>
            </a:r>
          </a:p>
          <a:p>
            <a:endParaRPr lang="en-US" sz="2400" b="1" dirty="0">
              <a:solidFill>
                <a:schemeClr val="tx2"/>
              </a:solidFill>
              <a:latin typeface="Times New Roman" panose="02020603050405020304" pitchFamily="18" charset="0"/>
              <a:cs typeface="Times New Roman" panose="02020603050405020304" pitchFamily="18" charset="0"/>
            </a:endParaRPr>
          </a:p>
          <a:p>
            <a:r>
              <a:rPr lang="en-US" sz="2400" b="1" dirty="0">
                <a:solidFill>
                  <a:schemeClr val="tx2"/>
                </a:solidFill>
                <a:latin typeface="Times New Roman" panose="02020603050405020304" pitchFamily="18" charset="0"/>
                <a:cs typeface="Times New Roman" panose="02020603050405020304" pitchFamily="18" charset="0"/>
              </a:rPr>
              <a:t>Compliance Requirements</a:t>
            </a:r>
          </a:p>
          <a:p>
            <a:pPr lvl="1"/>
            <a:r>
              <a:rPr lang="en-US" sz="2000" b="1" dirty="0">
                <a:solidFill>
                  <a:schemeClr val="tx2"/>
                </a:solidFill>
                <a:latin typeface="Times New Roman" panose="02020603050405020304" pitchFamily="18" charset="0"/>
                <a:cs typeface="Times New Roman" panose="02020603050405020304" pitchFamily="18" charset="0"/>
              </a:rPr>
              <a:t>Essentially Equivalent Work Prohibited</a:t>
            </a:r>
          </a:p>
          <a:p>
            <a:pPr lvl="1"/>
            <a:r>
              <a:rPr lang="en-US" sz="2000" b="1" dirty="0">
                <a:solidFill>
                  <a:schemeClr val="tx2"/>
                </a:solidFill>
                <a:latin typeface="Times New Roman" panose="02020603050405020304" pitchFamily="18" charset="0"/>
                <a:cs typeface="Times New Roman" panose="02020603050405020304" pitchFamily="18" charset="0"/>
              </a:rPr>
              <a:t>Primary Employment of Principal Investigator</a:t>
            </a:r>
          </a:p>
          <a:p>
            <a:pPr lvl="1"/>
            <a:r>
              <a:rPr lang="en-US" sz="2000" b="1" dirty="0">
                <a:solidFill>
                  <a:schemeClr val="tx2"/>
                </a:solidFill>
                <a:latin typeface="Times New Roman" panose="02020603050405020304" pitchFamily="18" charset="0"/>
                <a:cs typeface="Times New Roman" panose="02020603050405020304" pitchFamily="18" charset="0"/>
              </a:rPr>
              <a:t>Compliance Certifications</a:t>
            </a:r>
          </a:p>
          <a:p>
            <a:endParaRPr lang="en-US" sz="2000" b="1" dirty="0">
              <a:solidFill>
                <a:schemeClr val="tx2"/>
              </a:solidFill>
              <a:latin typeface="Times New Roman" panose="02020603050405020304" pitchFamily="18" charset="0"/>
              <a:cs typeface="Times New Roman" panose="02020603050405020304" pitchFamily="18" charset="0"/>
            </a:endParaRPr>
          </a:p>
          <a:p>
            <a:r>
              <a:rPr lang="en-US" sz="2400" b="1" dirty="0">
                <a:solidFill>
                  <a:schemeClr val="tx2"/>
                </a:solidFill>
                <a:latin typeface="Times New Roman" panose="02020603050405020304" pitchFamily="18" charset="0"/>
                <a:cs typeface="Times New Roman" panose="02020603050405020304" pitchFamily="18" charset="0"/>
              </a:rPr>
              <a:t>Consequences of Fraud</a:t>
            </a:r>
          </a:p>
          <a:p>
            <a:endParaRPr lang="en-US" sz="2400" b="1" dirty="0">
              <a:solidFill>
                <a:schemeClr val="tx2"/>
              </a:solidFill>
              <a:latin typeface="Times New Roman" panose="02020603050405020304" pitchFamily="18" charset="0"/>
              <a:cs typeface="Times New Roman" panose="02020603050405020304" pitchFamily="18" charset="0"/>
            </a:endParaRPr>
          </a:p>
          <a:p>
            <a:r>
              <a:rPr lang="en-US" sz="2400" b="1" dirty="0">
                <a:solidFill>
                  <a:schemeClr val="tx2"/>
                </a:solidFill>
                <a:latin typeface="Times New Roman" panose="02020603050405020304" pitchFamily="18" charset="0"/>
                <a:cs typeface="Times New Roman" panose="02020603050405020304" pitchFamily="18" charset="0"/>
              </a:rPr>
              <a:t>Recommendations/Best Practices</a:t>
            </a:r>
          </a:p>
          <a:p>
            <a:endParaRPr lang="en-US" b="1" dirty="0">
              <a:solidFill>
                <a:schemeClr val="tx2"/>
              </a:solidFill>
            </a:endParaRPr>
          </a:p>
        </p:txBody>
      </p:sp>
    </p:spTree>
    <p:extLst>
      <p:ext uri="{BB962C8B-B14F-4D97-AF65-F5344CB8AC3E}">
        <p14:creationId xmlns:p14="http://schemas.microsoft.com/office/powerpoint/2010/main" val="412388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E694BE9D-FA5D-491E-83BE-BAB5FFE8C70E}" type="slidenum">
              <a:rPr lang="en-US" smtClean="0"/>
              <a:pPr/>
              <a:t>17</a:t>
            </a:fld>
            <a:endParaRPr lang="en-US" dirty="0"/>
          </a:p>
        </p:txBody>
      </p:sp>
      <p:sp>
        <p:nvSpPr>
          <p:cNvPr id="12" name="Text Placeholder 2"/>
          <p:cNvSpPr txBox="1">
            <a:spLocks/>
          </p:cNvSpPr>
          <p:nvPr/>
        </p:nvSpPr>
        <p:spPr bwMode="auto">
          <a:xfrm>
            <a:off x="722313" y="1904999"/>
            <a:ext cx="7772400" cy="150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Gill Sans"/>
                <a:ea typeface="ヒラギノ角ゴ Pro W3" charset="-128"/>
                <a:cs typeface="Gill San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Gill Sans"/>
                <a:ea typeface="ヒラギノ角ゴ Pro W3" charset="-128"/>
                <a:cs typeface="Gill San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Gill Sans"/>
                <a:ea typeface="ヒラギノ角ゴ Pro W3" charset="-128"/>
                <a:cs typeface="Gill San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solidFill>
                  <a:schemeClr val="tx2"/>
                </a:solidFill>
                <a:latin typeface="Times New Roman" panose="02020603050405020304" pitchFamily="18" charset="0"/>
                <a:cs typeface="Times New Roman" panose="02020603050405020304" pitchFamily="18" charset="0"/>
              </a:rPr>
              <a:t>Fraud in the SBIR Program:</a:t>
            </a:r>
          </a:p>
          <a:p>
            <a:pPr marL="0" indent="0" algn="ctr">
              <a:buNone/>
            </a:pPr>
            <a:r>
              <a:rPr lang="en-US" b="1" dirty="0">
                <a:solidFill>
                  <a:schemeClr val="tx2"/>
                </a:solidFill>
                <a:latin typeface="Times New Roman" panose="02020603050405020304" pitchFamily="18" charset="0"/>
                <a:cs typeface="Times New Roman" panose="02020603050405020304" pitchFamily="18" charset="0"/>
              </a:rPr>
              <a:t>Fraud Defined</a:t>
            </a:r>
          </a:p>
        </p:txBody>
      </p:sp>
    </p:spTree>
    <p:extLst>
      <p:ext uri="{BB962C8B-B14F-4D97-AF65-F5344CB8AC3E}">
        <p14:creationId xmlns:p14="http://schemas.microsoft.com/office/powerpoint/2010/main" val="2370485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chemeClr val="bg1"/>
                </a:solidFill>
              </a:rPr>
              <a:t>Fraud defined</a:t>
            </a:r>
          </a:p>
        </p:txBody>
      </p:sp>
      <p:sp>
        <p:nvSpPr>
          <p:cNvPr id="4" name="Slide Number Placeholder 3"/>
          <p:cNvSpPr>
            <a:spLocks noGrp="1"/>
          </p:cNvSpPr>
          <p:nvPr>
            <p:ph type="sldNum" sz="quarter" idx="12"/>
          </p:nvPr>
        </p:nvSpPr>
        <p:spPr/>
        <p:txBody>
          <a:bodyPr/>
          <a:lstStyle/>
          <a:p>
            <a:fld id="{CB34A0BB-BCBF-4EF5-A8A5-577FA1113D64}" type="slidenum">
              <a:rPr lang="en-US" smtClean="0"/>
              <a:t>18</a:t>
            </a:fld>
            <a:endParaRPr lang="en-US" dirty="0"/>
          </a:p>
        </p:txBody>
      </p:sp>
      <p:sp>
        <p:nvSpPr>
          <p:cNvPr id="2" name="TextBox 1"/>
          <p:cNvSpPr txBox="1"/>
          <p:nvPr/>
        </p:nvSpPr>
        <p:spPr>
          <a:xfrm>
            <a:off x="457200" y="1828800"/>
            <a:ext cx="8382000" cy="1754326"/>
          </a:xfrm>
          <a:prstGeom prst="rect">
            <a:avLst/>
          </a:prstGeom>
          <a:noFill/>
        </p:spPr>
        <p:txBody>
          <a:bodyPr wrap="square" rtlCol="0">
            <a:spAutoFit/>
          </a:bodyPr>
          <a:lstStyle/>
          <a:p>
            <a:pPr marL="800100" lvl="1" indent="-342900">
              <a:buFont typeface="Arial" panose="020B0604020202020204" pitchFamily="34" charset="0"/>
              <a:buChar char="•"/>
            </a:pPr>
            <a:endParaRPr lang="en-US" sz="2400" b="1" dirty="0">
              <a:solidFill>
                <a:srgbClr val="C6E7FC">
                  <a:lumMod val="25000"/>
                </a:srgbClr>
              </a:solidFill>
            </a:endParaRPr>
          </a:p>
          <a:p>
            <a:r>
              <a:rPr lang="en-US" sz="2800" dirty="0">
                <a:solidFill>
                  <a:schemeClr val="tx2"/>
                </a:solidFill>
                <a:latin typeface="Times New Roman" panose="02020603050405020304" pitchFamily="18" charset="0"/>
                <a:cs typeface="Times New Roman" panose="02020603050405020304" pitchFamily="18" charset="0"/>
              </a:rPr>
              <a:t>Although it can take many forms, fraud, at its core, is </a:t>
            </a:r>
            <a:r>
              <a:rPr lang="en-US" sz="2800" b="1" dirty="0">
                <a:solidFill>
                  <a:schemeClr val="tx2"/>
                </a:solidFill>
                <a:latin typeface="Times New Roman" panose="02020603050405020304" pitchFamily="18" charset="0"/>
                <a:cs typeface="Times New Roman" panose="02020603050405020304" pitchFamily="18" charset="0"/>
              </a:rPr>
              <a:t>deception </a:t>
            </a:r>
            <a:r>
              <a:rPr lang="en-US" sz="2800" dirty="0">
                <a:solidFill>
                  <a:schemeClr val="tx2"/>
                </a:solidFill>
                <a:latin typeface="Times New Roman" panose="02020603050405020304" pitchFamily="18" charset="0"/>
                <a:cs typeface="Times New Roman" panose="02020603050405020304" pitchFamily="18" charset="0"/>
              </a:rPr>
              <a:t>through the </a:t>
            </a:r>
            <a:r>
              <a:rPr lang="en-US" sz="2800" b="1" dirty="0">
                <a:solidFill>
                  <a:schemeClr val="tx2"/>
                </a:solidFill>
                <a:latin typeface="Times New Roman" panose="02020603050405020304" pitchFamily="18" charset="0"/>
                <a:cs typeface="Times New Roman" panose="02020603050405020304" pitchFamily="18" charset="0"/>
              </a:rPr>
              <a:t>misrepresentation </a:t>
            </a:r>
            <a:r>
              <a:rPr lang="en-US" sz="2800" dirty="0">
                <a:solidFill>
                  <a:schemeClr val="tx2"/>
                </a:solidFill>
                <a:latin typeface="Times New Roman" panose="02020603050405020304" pitchFamily="18" charset="0"/>
                <a:cs typeface="Times New Roman" panose="02020603050405020304" pitchFamily="18" charset="0"/>
              </a:rPr>
              <a:t>or </a:t>
            </a:r>
            <a:r>
              <a:rPr lang="en-US" sz="2800" b="1" dirty="0">
                <a:solidFill>
                  <a:schemeClr val="tx2"/>
                </a:solidFill>
                <a:latin typeface="Times New Roman" panose="02020603050405020304" pitchFamily="18" charset="0"/>
                <a:cs typeface="Times New Roman" panose="02020603050405020304" pitchFamily="18" charset="0"/>
              </a:rPr>
              <a:t>omission</a:t>
            </a:r>
            <a:r>
              <a:rPr lang="en-US" sz="2800" dirty="0">
                <a:solidFill>
                  <a:schemeClr val="tx2"/>
                </a:solidFill>
                <a:latin typeface="Times New Roman" panose="02020603050405020304" pitchFamily="18" charset="0"/>
                <a:cs typeface="Times New Roman" panose="02020603050405020304" pitchFamily="18" charset="0"/>
              </a:rPr>
              <a:t> of </a:t>
            </a:r>
            <a:r>
              <a:rPr lang="en-US" sz="2800" b="1" dirty="0">
                <a:solidFill>
                  <a:schemeClr val="tx2"/>
                </a:solidFill>
                <a:latin typeface="Times New Roman" panose="02020603050405020304" pitchFamily="18" charset="0"/>
                <a:cs typeface="Times New Roman" panose="02020603050405020304" pitchFamily="18" charset="0"/>
              </a:rPr>
              <a:t>material facts </a:t>
            </a:r>
            <a:r>
              <a:rPr lang="en-US" sz="2800" dirty="0">
                <a:solidFill>
                  <a:schemeClr val="tx2"/>
                </a:solidFill>
                <a:latin typeface="Times New Roman" panose="02020603050405020304" pitchFamily="18" charset="0"/>
                <a:cs typeface="Times New Roman" panose="02020603050405020304" pitchFamily="18" charset="0"/>
              </a:rPr>
              <a:t>for the purpose of </a:t>
            </a:r>
            <a:r>
              <a:rPr lang="en-US" sz="2800" b="1" dirty="0">
                <a:solidFill>
                  <a:schemeClr val="tx2"/>
                </a:solidFill>
                <a:latin typeface="Times New Roman" panose="02020603050405020304" pitchFamily="18" charset="0"/>
                <a:cs typeface="Times New Roman" panose="02020603050405020304" pitchFamily="18" charset="0"/>
              </a:rPr>
              <a:t>illegitimate</a:t>
            </a:r>
            <a:r>
              <a:rPr lang="en-US" sz="2800" dirty="0">
                <a:solidFill>
                  <a:schemeClr val="tx2"/>
                </a:solidFill>
                <a:latin typeface="Times New Roman" panose="02020603050405020304" pitchFamily="18" charset="0"/>
                <a:cs typeface="Times New Roman" panose="02020603050405020304" pitchFamily="18" charset="0"/>
              </a:rPr>
              <a:t> </a:t>
            </a:r>
            <a:r>
              <a:rPr lang="en-US" sz="2800" b="1" dirty="0">
                <a:solidFill>
                  <a:schemeClr val="tx2"/>
                </a:solidFill>
                <a:latin typeface="Times New Roman" panose="02020603050405020304" pitchFamily="18" charset="0"/>
                <a:cs typeface="Times New Roman" panose="02020603050405020304" pitchFamily="18" charset="0"/>
              </a:rPr>
              <a:t>gain</a:t>
            </a: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1435864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chemeClr val="bg1"/>
                </a:solidFill>
              </a:rPr>
              <a:t>Fraud Examples</a:t>
            </a:r>
          </a:p>
        </p:txBody>
      </p:sp>
      <p:sp>
        <p:nvSpPr>
          <p:cNvPr id="4" name="Slide Number Placeholder 3"/>
          <p:cNvSpPr>
            <a:spLocks noGrp="1"/>
          </p:cNvSpPr>
          <p:nvPr>
            <p:ph type="sldNum" sz="quarter" idx="12"/>
          </p:nvPr>
        </p:nvSpPr>
        <p:spPr/>
        <p:txBody>
          <a:bodyPr/>
          <a:lstStyle/>
          <a:p>
            <a:fld id="{CB34A0BB-BCBF-4EF5-A8A5-577FA1113D64}" type="slidenum">
              <a:rPr lang="en-US" smtClean="0"/>
              <a:t>19</a:t>
            </a:fld>
            <a:endParaRPr lang="en-US" dirty="0"/>
          </a:p>
        </p:txBody>
      </p:sp>
      <p:sp>
        <p:nvSpPr>
          <p:cNvPr id="2" name="TextBox 1"/>
          <p:cNvSpPr txBox="1"/>
          <p:nvPr/>
        </p:nvSpPr>
        <p:spPr>
          <a:xfrm>
            <a:off x="283464" y="1295400"/>
            <a:ext cx="8628887" cy="5755422"/>
          </a:xfrm>
          <a:prstGeom prst="rect">
            <a:avLst/>
          </a:prstGeom>
          <a:noFill/>
        </p:spPr>
        <p:txBody>
          <a:bodyPr wrap="square" rtlCol="0">
            <a:spAutoFit/>
          </a:bodyPr>
          <a:lstStyle/>
          <a:p>
            <a:r>
              <a:rPr lang="en-US" sz="2100" b="1" u="sng" dirty="0">
                <a:solidFill>
                  <a:schemeClr val="tx2"/>
                </a:solidFill>
                <a:latin typeface="Times New Roman" panose="02020603050405020304" pitchFamily="18" charset="0"/>
                <a:cs typeface="Times New Roman" panose="02020603050405020304" pitchFamily="18" charset="0"/>
              </a:rPr>
              <a:t>Examples of fraud on SBIR contracts include, but are not limited to:</a:t>
            </a:r>
          </a:p>
          <a:p>
            <a:endParaRPr lang="en-US" b="1" u="sng"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b="1" dirty="0">
                <a:solidFill>
                  <a:schemeClr val="tx2"/>
                </a:solidFill>
                <a:latin typeface="Times New Roman" panose="02020603050405020304" pitchFamily="18" charset="0"/>
                <a:cs typeface="Times New Roman" panose="02020603050405020304" pitchFamily="18" charset="0"/>
              </a:rPr>
              <a:t>Accepting federal funding on more than one SBIR contract/grant for essentially equivalent work</a:t>
            </a:r>
          </a:p>
          <a:p>
            <a:pPr marL="342900" indent="-342900">
              <a:buFont typeface="Arial" panose="020B0604020202020204" pitchFamily="34" charset="0"/>
              <a:buChar char="•"/>
            </a:pPr>
            <a:endParaRPr lang="en-US"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b="1" dirty="0">
                <a:solidFill>
                  <a:schemeClr val="tx2"/>
                </a:solidFill>
                <a:latin typeface="Times New Roman" panose="02020603050405020304" pitchFamily="18" charset="0"/>
                <a:cs typeface="Times New Roman" panose="02020603050405020304" pitchFamily="18" charset="0"/>
              </a:rPr>
              <a:t>Misrepresentations regarding the primary employer of the PI</a:t>
            </a:r>
          </a:p>
          <a:p>
            <a:pPr marL="342900" indent="-342900">
              <a:buFont typeface="Arial" panose="020B0604020202020204" pitchFamily="34" charset="0"/>
              <a:buChar char="•"/>
            </a:pPr>
            <a:endParaRPr lang="en-US"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b="1" dirty="0">
                <a:solidFill>
                  <a:schemeClr val="tx2"/>
                </a:solidFill>
                <a:latin typeface="Times New Roman" panose="02020603050405020304" pitchFamily="18" charset="0"/>
                <a:cs typeface="Times New Roman" panose="02020603050405020304" pitchFamily="18" charset="0"/>
              </a:rPr>
              <a:t>Misrepresentations or omissions about the SBC’s facilities, number of employees, or percentage of work to be performed by the SBC</a:t>
            </a:r>
          </a:p>
          <a:p>
            <a:pPr marL="342900" indent="-342900">
              <a:buFont typeface="Arial" panose="020B0604020202020204" pitchFamily="34" charset="0"/>
              <a:buChar char="•"/>
            </a:pPr>
            <a:endParaRPr lang="en-US"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b="1" dirty="0">
                <a:solidFill>
                  <a:schemeClr val="tx2"/>
                </a:solidFill>
                <a:latin typeface="Times New Roman" panose="02020603050405020304" pitchFamily="18" charset="0"/>
                <a:cs typeface="Times New Roman" panose="02020603050405020304" pitchFamily="18" charset="0"/>
              </a:rPr>
              <a:t>Providing falsified letters of reference</a:t>
            </a:r>
          </a:p>
          <a:p>
            <a:pPr marL="342900" indent="-342900">
              <a:buFont typeface="Arial" panose="020B0604020202020204" pitchFamily="34" charset="0"/>
              <a:buChar char="•"/>
            </a:pPr>
            <a:endParaRPr lang="en-US"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b="1" dirty="0">
                <a:solidFill>
                  <a:schemeClr val="tx2"/>
                </a:solidFill>
                <a:latin typeface="Times New Roman" panose="02020603050405020304" pitchFamily="18" charset="0"/>
                <a:cs typeface="Times New Roman" panose="02020603050405020304" pitchFamily="18" charset="0"/>
              </a:rPr>
              <a:t>Misrepresentations concerning the use of funds expended, work performed, results achieved, or compliance with program requirements under a SBIR award </a:t>
            </a:r>
          </a:p>
          <a:p>
            <a:pPr marL="800100" lvl="1" indent="-342900">
              <a:buFont typeface="Arial" panose="020B0604020202020204" pitchFamily="34" charset="0"/>
              <a:buChar char="•"/>
            </a:pPr>
            <a:endParaRPr lang="en-US" sz="2000" b="1" dirty="0">
              <a:solidFill>
                <a:schemeClr val="tx2"/>
              </a:solidFill>
            </a:endParaRPr>
          </a:p>
          <a:p>
            <a:pPr marL="800100" lvl="1" indent="-342900">
              <a:buFont typeface="Arial" panose="020B0604020202020204" pitchFamily="34" charset="0"/>
              <a:buChar char="•"/>
            </a:pPr>
            <a:endParaRPr lang="en-US" sz="2400" b="1" dirty="0">
              <a:solidFill>
                <a:schemeClr val="tx2"/>
              </a:solidFill>
            </a:endParaRPr>
          </a:p>
          <a:p>
            <a:endParaRPr lang="en-US" sz="2400" dirty="0">
              <a:solidFill>
                <a:schemeClr val="tx2"/>
              </a:solidFill>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285537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solidFill>
                  <a:schemeClr val="tx2"/>
                </a:solidFill>
              </a:rPr>
              <a:t>Overview of the SBIR Program </a:t>
            </a:r>
          </a:p>
          <a:p>
            <a:pPr marL="457200" lvl="1" indent="0">
              <a:buNone/>
            </a:pPr>
            <a:r>
              <a:rPr lang="en-US" sz="1100" i="1" dirty="0">
                <a:solidFill>
                  <a:schemeClr val="tx2"/>
                </a:solidFill>
              </a:rPr>
              <a:t>(if familiar, skip to slide 11)</a:t>
            </a:r>
          </a:p>
          <a:p>
            <a:endParaRPr lang="en-US" sz="1100" dirty="0">
              <a:solidFill>
                <a:schemeClr val="tx2"/>
              </a:solidFill>
            </a:endParaRPr>
          </a:p>
          <a:p>
            <a:r>
              <a:rPr lang="en-US" dirty="0">
                <a:solidFill>
                  <a:schemeClr val="tx2"/>
                </a:solidFill>
              </a:rPr>
              <a:t>The Department of Commerce (DOC)</a:t>
            </a:r>
            <a:br>
              <a:rPr lang="en-US" dirty="0">
                <a:solidFill>
                  <a:schemeClr val="tx2"/>
                </a:solidFill>
              </a:rPr>
            </a:br>
            <a:r>
              <a:rPr lang="en-US" dirty="0">
                <a:solidFill>
                  <a:schemeClr val="tx2"/>
                </a:solidFill>
              </a:rPr>
              <a:t>Office of Inspector General (OIG)</a:t>
            </a:r>
          </a:p>
          <a:p>
            <a:endParaRPr lang="en-US" sz="1400" dirty="0">
              <a:solidFill>
                <a:schemeClr val="tx2"/>
              </a:solidFill>
            </a:endParaRPr>
          </a:p>
          <a:p>
            <a:r>
              <a:rPr lang="en-US" dirty="0">
                <a:solidFill>
                  <a:schemeClr val="tx2"/>
                </a:solidFill>
              </a:rPr>
              <a:t>Fraud in the SBIR Program</a:t>
            </a:r>
          </a:p>
          <a:p>
            <a:endParaRPr lang="en-US" sz="1400" dirty="0">
              <a:solidFill>
                <a:schemeClr val="tx2"/>
              </a:solidFill>
            </a:endParaRPr>
          </a:p>
          <a:p>
            <a:r>
              <a:rPr lang="en-US" dirty="0">
                <a:solidFill>
                  <a:schemeClr val="tx2"/>
                </a:solidFill>
              </a:rPr>
              <a:t>Additional Items</a:t>
            </a:r>
          </a:p>
          <a:p>
            <a:endParaRPr lang="en-US" sz="1400" dirty="0">
              <a:solidFill>
                <a:schemeClr val="tx2"/>
              </a:solidFill>
            </a:endParaRPr>
          </a:p>
          <a:p>
            <a:r>
              <a:rPr lang="en-US" dirty="0">
                <a:solidFill>
                  <a:schemeClr val="tx2"/>
                </a:solidFill>
              </a:rPr>
              <a:t>Certificate</a:t>
            </a:r>
          </a:p>
        </p:txBody>
      </p:sp>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84058800-ACB3-4700-9BB8-2051D7478447}" type="slidenum">
              <a:rPr lang="en-US" smtClean="0"/>
              <a:pPr/>
              <a:t>2</a:t>
            </a:fld>
            <a:endParaRPr lang="en-US" dirty="0"/>
          </a:p>
        </p:txBody>
      </p:sp>
    </p:spTree>
    <p:extLst>
      <p:ext uri="{BB962C8B-B14F-4D97-AF65-F5344CB8AC3E}">
        <p14:creationId xmlns:p14="http://schemas.microsoft.com/office/powerpoint/2010/main" val="2164456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chemeClr val="bg1"/>
                </a:solidFill>
              </a:rPr>
              <a:t>Fraud Examples (continued)</a:t>
            </a:r>
          </a:p>
        </p:txBody>
      </p:sp>
      <p:sp>
        <p:nvSpPr>
          <p:cNvPr id="4" name="Slide Number Placeholder 3"/>
          <p:cNvSpPr>
            <a:spLocks noGrp="1"/>
          </p:cNvSpPr>
          <p:nvPr>
            <p:ph type="sldNum" sz="quarter" idx="12"/>
          </p:nvPr>
        </p:nvSpPr>
        <p:spPr/>
        <p:txBody>
          <a:bodyPr/>
          <a:lstStyle/>
          <a:p>
            <a:fld id="{CB34A0BB-BCBF-4EF5-A8A5-577FA1113D64}" type="slidenum">
              <a:rPr lang="en-US" smtClean="0"/>
              <a:t>20</a:t>
            </a:fld>
            <a:endParaRPr lang="en-US" dirty="0"/>
          </a:p>
        </p:txBody>
      </p:sp>
      <p:sp>
        <p:nvSpPr>
          <p:cNvPr id="2" name="TextBox 1"/>
          <p:cNvSpPr txBox="1"/>
          <p:nvPr/>
        </p:nvSpPr>
        <p:spPr>
          <a:xfrm>
            <a:off x="782512" y="1676400"/>
            <a:ext cx="8178605" cy="4693593"/>
          </a:xfrm>
          <a:prstGeom prst="rect">
            <a:avLst/>
          </a:prstGeom>
          <a:noFill/>
        </p:spPr>
        <p:txBody>
          <a:bodyPr wrap="square" rtlCol="0">
            <a:spAutoFit/>
          </a:bodyPr>
          <a:lstStyle/>
          <a:p>
            <a:pPr marL="342900" indent="-342900">
              <a:buFont typeface="Arial" panose="020B0604020202020204" pitchFamily="34" charset="0"/>
              <a:buChar char="•"/>
            </a:pPr>
            <a:r>
              <a:rPr lang="en-US" sz="2100" b="1" dirty="0">
                <a:solidFill>
                  <a:srgbClr val="C6E7FC">
                    <a:lumMod val="25000"/>
                  </a:srgbClr>
                </a:solidFill>
                <a:latin typeface="Times New Roman" panose="02020603050405020304" pitchFamily="18" charset="0"/>
                <a:cs typeface="Times New Roman" panose="02020603050405020304" pitchFamily="18" charset="0"/>
              </a:rPr>
              <a:t>Misuse or conversion of SBIR award funds (</a:t>
            </a:r>
            <a:r>
              <a:rPr lang="en-US" sz="2100" b="1" i="1" dirty="0">
                <a:solidFill>
                  <a:srgbClr val="C6E7FC">
                    <a:lumMod val="25000"/>
                  </a:srgbClr>
                </a:solidFill>
                <a:latin typeface="Times New Roman" panose="02020603050405020304" pitchFamily="18" charset="0"/>
                <a:cs typeface="Times New Roman" panose="02020603050405020304" pitchFamily="18" charset="0"/>
              </a:rPr>
              <a:t>e.g.</a:t>
            </a:r>
            <a:r>
              <a:rPr lang="en-US" sz="2100" b="1" dirty="0">
                <a:solidFill>
                  <a:srgbClr val="C6E7FC">
                    <a:lumMod val="25000"/>
                  </a:srgbClr>
                </a:solidFill>
                <a:latin typeface="Times New Roman" panose="02020603050405020304" pitchFamily="18" charset="0"/>
                <a:cs typeface="Times New Roman" panose="02020603050405020304" pitchFamily="18" charset="0"/>
              </a:rPr>
              <a:t> using funds for personal expenses)</a:t>
            </a:r>
          </a:p>
          <a:p>
            <a:pPr marL="342900" indent="-342900">
              <a:buFont typeface="Arial" panose="020B0604020202020204" pitchFamily="34" charset="0"/>
              <a:buChar char="•"/>
            </a:pPr>
            <a:endParaRPr lang="en-US" sz="21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b="1" dirty="0">
                <a:solidFill>
                  <a:srgbClr val="C6E7FC">
                    <a:lumMod val="25000"/>
                  </a:srgbClr>
                </a:solidFill>
                <a:latin typeface="Times New Roman" panose="02020603050405020304" pitchFamily="18" charset="0"/>
                <a:cs typeface="Times New Roman" panose="02020603050405020304" pitchFamily="18" charset="0"/>
              </a:rPr>
              <a:t>Fabrication, falsification, or plagiarism in applying for, carrying out, or reporting results from a SBIR award</a:t>
            </a:r>
          </a:p>
          <a:p>
            <a:pPr marL="342900" indent="-342900">
              <a:buFont typeface="Arial" panose="020B0604020202020204" pitchFamily="34" charset="0"/>
              <a:buChar char="•"/>
            </a:pPr>
            <a:endParaRPr lang="en-US" sz="21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b="1" dirty="0">
                <a:solidFill>
                  <a:srgbClr val="C6E7FC">
                    <a:lumMod val="25000"/>
                  </a:srgbClr>
                </a:solidFill>
                <a:latin typeface="Times New Roman" panose="02020603050405020304" pitchFamily="18" charset="0"/>
                <a:cs typeface="Times New Roman" panose="02020603050405020304" pitchFamily="18" charset="0"/>
              </a:rPr>
              <a:t>Failure to comply with applicable federal cost principles governing SBIR awards</a:t>
            </a:r>
          </a:p>
          <a:p>
            <a:pPr marL="342900" indent="-342900">
              <a:buFont typeface="Arial" panose="020B0604020202020204" pitchFamily="34" charset="0"/>
              <a:buChar char="•"/>
            </a:pPr>
            <a:endParaRPr lang="en-US" sz="21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100" b="1" dirty="0">
                <a:solidFill>
                  <a:srgbClr val="C6E7FC">
                    <a:lumMod val="25000"/>
                  </a:srgbClr>
                </a:solidFill>
                <a:latin typeface="Times New Roman" panose="02020603050405020304" pitchFamily="18" charset="0"/>
                <a:cs typeface="Times New Roman" panose="02020603050405020304" pitchFamily="18" charset="0"/>
              </a:rPr>
              <a:t>Undisclosed self-dealing, such as a sub-award to an entity in which the PI or one of the PI’s family members has a financial interest</a:t>
            </a:r>
          </a:p>
          <a:p>
            <a:pPr marL="800100" lvl="1" indent="-342900">
              <a:buFont typeface="Arial" panose="020B0604020202020204" pitchFamily="34" charset="0"/>
              <a:buChar char="•"/>
            </a:pPr>
            <a:endParaRPr lang="en-US" sz="2000" b="1" dirty="0">
              <a:solidFill>
                <a:srgbClr val="C6E7FC">
                  <a:lumMod val="25000"/>
                </a:srgbClr>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US" sz="2400" b="1" dirty="0">
              <a:solidFill>
                <a:srgbClr val="C6E7FC">
                  <a:lumMod val="25000"/>
                </a:srgbClr>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996970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E694BE9D-FA5D-491E-83BE-BAB5FFE8C70E}" type="slidenum">
              <a:rPr lang="en-US" smtClean="0"/>
              <a:pPr/>
              <a:t>21</a:t>
            </a:fld>
            <a:endParaRPr lang="en-US" dirty="0"/>
          </a:p>
        </p:txBody>
      </p:sp>
      <p:sp>
        <p:nvSpPr>
          <p:cNvPr id="12" name="Text Placeholder 2"/>
          <p:cNvSpPr txBox="1">
            <a:spLocks/>
          </p:cNvSpPr>
          <p:nvPr/>
        </p:nvSpPr>
        <p:spPr bwMode="auto">
          <a:xfrm>
            <a:off x="722313" y="1904999"/>
            <a:ext cx="7772400" cy="150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Gill Sans"/>
                <a:ea typeface="ヒラギノ角ゴ Pro W3" charset="-128"/>
                <a:cs typeface="Gill San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Gill Sans"/>
                <a:ea typeface="ヒラギノ角ゴ Pro W3" charset="-128"/>
                <a:cs typeface="Gill San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Gill Sans"/>
                <a:ea typeface="ヒラギノ角ゴ Pro W3" charset="-128"/>
                <a:cs typeface="Gill San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solidFill>
                  <a:schemeClr val="tx2"/>
                </a:solidFill>
                <a:latin typeface="Times New Roman" panose="02020603050405020304" pitchFamily="18" charset="0"/>
                <a:cs typeface="Times New Roman" panose="02020603050405020304" pitchFamily="18" charset="0"/>
              </a:rPr>
              <a:t>Fraud in the SBIR Program:</a:t>
            </a:r>
          </a:p>
          <a:p>
            <a:pPr marL="0" indent="0" algn="ctr">
              <a:buNone/>
            </a:pPr>
            <a:r>
              <a:rPr lang="en-US" b="1" dirty="0">
                <a:solidFill>
                  <a:schemeClr val="tx2"/>
                </a:solidFill>
                <a:latin typeface="Times New Roman" panose="02020603050405020304" pitchFamily="18" charset="0"/>
                <a:cs typeface="Times New Roman" panose="02020603050405020304" pitchFamily="18" charset="0"/>
              </a:rPr>
              <a:t>Compliance Requirements</a:t>
            </a:r>
          </a:p>
        </p:txBody>
      </p:sp>
    </p:spTree>
    <p:extLst>
      <p:ext uri="{BB962C8B-B14F-4D97-AF65-F5344CB8AC3E}">
        <p14:creationId xmlns:p14="http://schemas.microsoft.com/office/powerpoint/2010/main" val="161055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2192"/>
            <a:ext cx="6302189" cy="1143000"/>
          </a:xfrm>
        </p:spPr>
        <p:txBody>
          <a:bodyPr>
            <a:normAutofit/>
          </a:bodyPr>
          <a:lstStyle/>
          <a:p>
            <a:r>
              <a:rPr lang="en-US" sz="3600" b="1" dirty="0">
                <a:solidFill>
                  <a:schemeClr val="bg1"/>
                </a:solidFill>
              </a:rPr>
              <a:t>Compliance Requirements</a:t>
            </a:r>
          </a:p>
        </p:txBody>
      </p:sp>
      <p:sp>
        <p:nvSpPr>
          <p:cNvPr id="4" name="Slide Number Placeholder 3"/>
          <p:cNvSpPr>
            <a:spLocks noGrp="1"/>
          </p:cNvSpPr>
          <p:nvPr>
            <p:ph type="sldNum" sz="quarter" idx="12"/>
          </p:nvPr>
        </p:nvSpPr>
        <p:spPr/>
        <p:txBody>
          <a:bodyPr/>
          <a:lstStyle/>
          <a:p>
            <a:fld id="{CB34A0BB-BCBF-4EF5-A8A5-577FA1113D64}" type="slidenum">
              <a:rPr lang="en-US" smtClean="0"/>
              <a:t>22</a:t>
            </a:fld>
            <a:endParaRPr lang="en-US" dirty="0"/>
          </a:p>
        </p:txBody>
      </p:sp>
      <p:sp>
        <p:nvSpPr>
          <p:cNvPr id="2" name="TextBox 1"/>
          <p:cNvSpPr txBox="1"/>
          <p:nvPr/>
        </p:nvSpPr>
        <p:spPr>
          <a:xfrm>
            <a:off x="609600" y="1447800"/>
            <a:ext cx="7844119" cy="3200876"/>
          </a:xfrm>
          <a:prstGeom prst="rect">
            <a:avLst/>
          </a:prstGeom>
          <a:noFill/>
        </p:spPr>
        <p:txBody>
          <a:bodyPr wrap="square" rtlCol="0">
            <a:spAutoFit/>
          </a:bodyPr>
          <a:lstStyle/>
          <a:p>
            <a:pPr algn="ctr"/>
            <a:r>
              <a:rPr lang="en-US" sz="2200" b="1" u="sng" dirty="0">
                <a:solidFill>
                  <a:srgbClr val="C6E7FC">
                    <a:lumMod val="25000"/>
                  </a:srgbClr>
                </a:solidFill>
                <a:latin typeface="Times New Roman" panose="02020603050405020304" pitchFamily="18" charset="0"/>
                <a:cs typeface="Times New Roman" panose="02020603050405020304" pitchFamily="18" charset="0"/>
              </a:rPr>
              <a:t>Essentially Equivalent Work is Prohibited</a:t>
            </a:r>
          </a:p>
          <a:p>
            <a:pPr algn="ctr"/>
            <a:endParaRPr lang="en-US" sz="2200" b="1" u="sng" dirty="0">
              <a:solidFill>
                <a:srgbClr val="C6E7FC">
                  <a:lumMod val="25000"/>
                </a:srgbClr>
              </a:solidFill>
              <a:latin typeface="Times New Roman" panose="02020603050405020304" pitchFamily="18" charset="0"/>
              <a:cs typeface="Times New Roman" panose="02020603050405020304" pitchFamily="18" charset="0"/>
            </a:endParaRPr>
          </a:p>
          <a:p>
            <a:r>
              <a:rPr lang="en-US" sz="2200" b="1" dirty="0">
                <a:solidFill>
                  <a:srgbClr val="C6E7FC">
                    <a:lumMod val="25000"/>
                  </a:srgbClr>
                </a:solidFill>
                <a:latin typeface="Times New Roman" panose="02020603050405020304" pitchFamily="18" charset="0"/>
                <a:cs typeface="Times New Roman" panose="02020603050405020304" pitchFamily="18" charset="0"/>
              </a:rPr>
              <a:t>IMPORTANT</a:t>
            </a:r>
            <a:r>
              <a:rPr lang="en-US" sz="2400" dirty="0">
                <a:solidFill>
                  <a:schemeClr val="tx2"/>
                </a:solidFill>
              </a:rPr>
              <a:t>―</a:t>
            </a:r>
            <a:r>
              <a:rPr lang="en-US" sz="2200" b="1" dirty="0">
                <a:solidFill>
                  <a:srgbClr val="C6E7FC">
                    <a:lumMod val="25000"/>
                  </a:srgbClr>
                </a:solidFill>
                <a:latin typeface="Times New Roman" panose="02020603050405020304" pitchFamily="18" charset="0"/>
                <a:cs typeface="Times New Roman" panose="02020603050405020304" pitchFamily="18" charset="0"/>
              </a:rPr>
              <a:t> It is </a:t>
            </a:r>
            <a:r>
              <a:rPr lang="en-US" sz="2200" b="1" u="sng" dirty="0">
                <a:solidFill>
                  <a:srgbClr val="C6E7FC">
                    <a:lumMod val="25000"/>
                  </a:srgbClr>
                </a:solidFill>
                <a:latin typeface="Times New Roman" panose="02020603050405020304" pitchFamily="18" charset="0"/>
                <a:cs typeface="Times New Roman" panose="02020603050405020304" pitchFamily="18" charset="0"/>
              </a:rPr>
              <a:t>unlawful </a:t>
            </a:r>
            <a:r>
              <a:rPr lang="en-US" sz="2200" b="1" dirty="0">
                <a:solidFill>
                  <a:srgbClr val="C6E7FC">
                    <a:lumMod val="25000"/>
                  </a:srgbClr>
                </a:solidFill>
                <a:latin typeface="Times New Roman" panose="02020603050405020304" pitchFamily="18" charset="0"/>
                <a:cs typeface="Times New Roman" panose="02020603050405020304" pitchFamily="18" charset="0"/>
              </a:rPr>
              <a:t>to enter into multiple contracts or grants requiring essentially equivalent work. SBIR awardees must certify at the time of proposal submission and during the lifecycle of the award that they do not have any essentially equivalent work funded by the federal government.</a:t>
            </a:r>
          </a:p>
          <a:p>
            <a:pPr lvl="1"/>
            <a:endParaRPr lang="en-US" sz="2400" b="1" dirty="0">
              <a:solidFill>
                <a:srgbClr val="C6E7FC">
                  <a:lumMod val="25000"/>
                </a:srgbClr>
              </a:solidFill>
            </a:endParaRPr>
          </a:p>
          <a:p>
            <a:endParaRPr lang="en-US" sz="2400" dirty="0">
              <a:solidFill>
                <a:prstClr val="black"/>
              </a:solidFill>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3245960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696200" cy="1143000"/>
          </a:xfrm>
        </p:spPr>
        <p:txBody>
          <a:bodyP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Compliance</a:t>
            </a:r>
            <a:r>
              <a:rPr lang="en-US" b="1" dirty="0">
                <a:solidFill>
                  <a:schemeClr val="bg1"/>
                </a:solidFill>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Requirements</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B34A0BB-BCBF-4EF5-A8A5-577FA1113D64}" type="slidenum">
              <a:rPr lang="en-US" smtClean="0"/>
              <a:t>23</a:t>
            </a:fld>
            <a:endParaRPr lang="en-US" dirty="0"/>
          </a:p>
        </p:txBody>
      </p:sp>
      <p:sp>
        <p:nvSpPr>
          <p:cNvPr id="2" name="TextBox 1"/>
          <p:cNvSpPr txBox="1"/>
          <p:nvPr/>
        </p:nvSpPr>
        <p:spPr>
          <a:xfrm>
            <a:off x="618565" y="988142"/>
            <a:ext cx="7808260" cy="5232202"/>
          </a:xfrm>
          <a:prstGeom prst="rect">
            <a:avLst/>
          </a:prstGeom>
          <a:noFill/>
        </p:spPr>
        <p:txBody>
          <a:bodyPr wrap="square" rtlCol="0">
            <a:spAutoFit/>
          </a:bodyPr>
          <a:lstStyle/>
          <a:p>
            <a:endParaRPr lang="en-US" sz="2200" b="1" dirty="0">
              <a:solidFill>
                <a:schemeClr val="tx2"/>
              </a:solidFill>
            </a:endParaRPr>
          </a:p>
          <a:p>
            <a:r>
              <a:rPr lang="en-US" sz="2200" b="1" u="sng" dirty="0">
                <a:solidFill>
                  <a:schemeClr val="tx2"/>
                </a:solidFill>
                <a:latin typeface="Times New Roman" panose="02020603050405020304" pitchFamily="18" charset="0"/>
                <a:cs typeface="Times New Roman" panose="02020603050405020304" pitchFamily="18" charset="0"/>
              </a:rPr>
              <a:t>“Essentially Equivalent Work” defined</a:t>
            </a:r>
            <a:r>
              <a:rPr lang="en-US" sz="2200" b="1" dirty="0">
                <a:solidFill>
                  <a:schemeClr val="tx2"/>
                </a:solidFill>
                <a:latin typeface="Times New Roman" panose="02020603050405020304" pitchFamily="18" charset="0"/>
                <a:cs typeface="Times New Roman" panose="02020603050405020304" pitchFamily="18" charset="0"/>
              </a:rPr>
              <a:t>:</a:t>
            </a:r>
            <a:r>
              <a:rPr lang="en-US" sz="2200" b="1" u="sng" dirty="0">
                <a:solidFill>
                  <a:schemeClr val="tx2"/>
                </a:solidFill>
                <a:latin typeface="Times New Roman" panose="02020603050405020304" pitchFamily="18" charset="0"/>
                <a:cs typeface="Times New Roman" panose="02020603050405020304" pitchFamily="18" charset="0"/>
              </a:rPr>
              <a:t> </a:t>
            </a:r>
          </a:p>
          <a:p>
            <a:endParaRPr lang="en-US" sz="2200" b="1" u="sng"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Work that is substantially the same research, which is proposed for funding in more than one contract proposal or grant application submitted to the same federal agency or submitted to two or more different federal agencies for review and funding consideration; or </a:t>
            </a:r>
          </a:p>
          <a:p>
            <a:pPr marL="342900" indent="-342900">
              <a:buFont typeface="Arial" panose="020B0604020202020204" pitchFamily="34" charset="0"/>
              <a:buChar char="•"/>
            </a:pPr>
            <a:endParaRPr lang="en-US" sz="2200"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Work where a specific research objective and the research design for accomplishing the objective are the same or closely related to another proposal or award, regardless of the funding source</a:t>
            </a:r>
          </a:p>
          <a:p>
            <a:pPr lvl="1"/>
            <a:endParaRPr lang="en-US" sz="2400" b="1" dirty="0">
              <a:solidFill>
                <a:schemeClr val="tx2"/>
              </a:solidFill>
            </a:endParaRPr>
          </a:p>
          <a:p>
            <a:endParaRPr lang="en-US" sz="2400" dirty="0">
              <a:solidFill>
                <a:schemeClr val="tx2"/>
              </a:solidFill>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3718734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620000" cy="1143000"/>
          </a:xfrm>
        </p:spPr>
        <p:txBody>
          <a:bodyP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Compliance</a:t>
            </a:r>
            <a:r>
              <a:rPr lang="en-US" b="1" dirty="0">
                <a:solidFill>
                  <a:schemeClr val="bg1"/>
                </a:solidFill>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Requirements</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B34A0BB-BCBF-4EF5-A8A5-577FA1113D64}" type="slidenum">
              <a:rPr lang="en-US" smtClean="0"/>
              <a:t>24</a:t>
            </a:fld>
            <a:endParaRPr lang="en-US" dirty="0"/>
          </a:p>
        </p:txBody>
      </p:sp>
      <p:sp>
        <p:nvSpPr>
          <p:cNvPr id="2" name="TextBox 1"/>
          <p:cNvSpPr txBox="1"/>
          <p:nvPr/>
        </p:nvSpPr>
        <p:spPr>
          <a:xfrm>
            <a:off x="618565" y="1185933"/>
            <a:ext cx="7754470" cy="4124206"/>
          </a:xfrm>
          <a:prstGeom prst="rect">
            <a:avLst/>
          </a:prstGeom>
          <a:noFill/>
        </p:spPr>
        <p:txBody>
          <a:bodyPr wrap="square" rtlCol="0">
            <a:spAutoFit/>
          </a:bodyPr>
          <a:lstStyle/>
          <a:p>
            <a:pPr algn="ctr"/>
            <a:r>
              <a:rPr lang="en-US" sz="2200" b="1" u="sng" dirty="0">
                <a:solidFill>
                  <a:schemeClr val="tx2"/>
                </a:solidFill>
                <a:latin typeface="Times New Roman" panose="02020603050405020304" pitchFamily="18" charset="0"/>
                <a:cs typeface="Times New Roman" panose="02020603050405020304" pitchFamily="18" charset="0"/>
              </a:rPr>
              <a:t>Similar Proposals or Awards</a:t>
            </a:r>
          </a:p>
          <a:p>
            <a:pPr algn="ctr"/>
            <a:endParaRPr lang="en-US" sz="1600" b="1" u="sng"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Submitting similar or even identical proposals for consideration by multiple federal agencies is permissible; however:</a:t>
            </a:r>
          </a:p>
          <a:p>
            <a:pPr marL="342900" indent="-342900">
              <a:buFont typeface="Arial" panose="020B0604020202020204" pitchFamily="34" charset="0"/>
              <a:buChar char="•"/>
            </a:pPr>
            <a:endParaRPr lang="en-US" sz="1200" b="1" dirty="0">
              <a:solidFill>
                <a:schemeClr val="tx2"/>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It is unlawful to enter into multiple funding agreements for essentially equivalent work</a:t>
            </a:r>
          </a:p>
          <a:p>
            <a:pPr marL="800100" lvl="1" indent="-342900">
              <a:buFont typeface="Arial" panose="020B0604020202020204" pitchFamily="34" charset="0"/>
              <a:buChar char="•"/>
            </a:pPr>
            <a:endParaRPr lang="en-US" sz="1200" b="1" dirty="0">
              <a:solidFill>
                <a:schemeClr val="tx2"/>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Submission of proposals involving essentially equivalent work must be fully disclosed to the soliciting agency or agencies before award </a:t>
            </a:r>
          </a:p>
          <a:p>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2000" y="5105400"/>
            <a:ext cx="8080248" cy="1200329"/>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Bottom Line: Absent specific authorization, it is fraud to accept payment from multiple agencies for the same or essentially equivalent work</a:t>
            </a:r>
          </a:p>
        </p:txBody>
      </p:sp>
      <p:sp>
        <p:nvSpPr>
          <p:cNvPr id="6" name="Date Placeholder 5"/>
          <p:cNvSpPr>
            <a:spLocks noGrp="1"/>
          </p:cNvSpPr>
          <p:nvPr>
            <p:ph type="dt" sz="half" idx="10"/>
          </p:nvPr>
        </p:nvSpPr>
        <p:spPr/>
        <p:txBody>
          <a:bodyPr/>
          <a:lstStyle/>
          <a:p>
            <a:r>
              <a:rPr lang="en-US"/>
              <a:t>7/31/2017</a:t>
            </a:r>
            <a:endParaRPr lang="en-US" dirty="0"/>
          </a:p>
        </p:txBody>
      </p:sp>
      <p:sp>
        <p:nvSpPr>
          <p:cNvPr id="7" name="Footer Placeholder 6"/>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1764134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772400" cy="1143000"/>
          </a:xfrm>
        </p:spPr>
        <p:txBody>
          <a:bodyP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Compliance Requirements</a:t>
            </a:r>
          </a:p>
        </p:txBody>
      </p:sp>
      <p:sp>
        <p:nvSpPr>
          <p:cNvPr id="4" name="Slide Number Placeholder 3"/>
          <p:cNvSpPr>
            <a:spLocks noGrp="1"/>
          </p:cNvSpPr>
          <p:nvPr>
            <p:ph type="sldNum" sz="quarter" idx="12"/>
          </p:nvPr>
        </p:nvSpPr>
        <p:spPr/>
        <p:txBody>
          <a:bodyPr/>
          <a:lstStyle/>
          <a:p>
            <a:fld id="{CB34A0BB-BCBF-4EF5-A8A5-577FA1113D64}" type="slidenum">
              <a:rPr lang="en-US" smtClean="0"/>
              <a:t>25</a:t>
            </a:fld>
            <a:endParaRPr lang="en-US" dirty="0"/>
          </a:p>
        </p:txBody>
      </p:sp>
      <p:sp>
        <p:nvSpPr>
          <p:cNvPr id="2" name="TextBox 1"/>
          <p:cNvSpPr txBox="1"/>
          <p:nvPr/>
        </p:nvSpPr>
        <p:spPr>
          <a:xfrm>
            <a:off x="754732" y="1143000"/>
            <a:ext cx="8169812" cy="5924699"/>
          </a:xfrm>
          <a:prstGeom prst="rect">
            <a:avLst/>
          </a:prstGeom>
          <a:noFill/>
        </p:spPr>
        <p:txBody>
          <a:bodyPr wrap="square" rtlCol="0">
            <a:spAutoFit/>
          </a:bodyPr>
          <a:lstStyle/>
          <a:p>
            <a:pPr algn="ctr"/>
            <a:r>
              <a:rPr lang="en-US" sz="2200" b="1" u="sng" dirty="0">
                <a:solidFill>
                  <a:srgbClr val="C6E7FC">
                    <a:lumMod val="25000"/>
                  </a:srgbClr>
                </a:solidFill>
                <a:latin typeface="Times New Roman" panose="02020603050405020304" pitchFamily="18" charset="0"/>
                <a:cs typeface="Times New Roman" panose="02020603050405020304" pitchFamily="18" charset="0"/>
              </a:rPr>
              <a:t>Disclosure of Similar Proposals or Awards</a:t>
            </a:r>
          </a:p>
          <a:p>
            <a:pPr algn="ctr"/>
            <a:endParaRPr lang="en-US" sz="1050" b="1" u="sng" dirty="0">
              <a:solidFill>
                <a:srgbClr val="C6E7FC">
                  <a:lumMod val="25000"/>
                </a:srgbClr>
              </a:solidFill>
              <a:latin typeface="Times New Roman" panose="02020603050405020304" pitchFamily="18" charset="0"/>
              <a:cs typeface="Times New Roman" panose="02020603050405020304" pitchFamily="18" charset="0"/>
            </a:endParaRPr>
          </a:p>
          <a:p>
            <a:r>
              <a:rPr lang="en-US" b="1" dirty="0">
                <a:solidFill>
                  <a:srgbClr val="C6E7FC">
                    <a:lumMod val="25000"/>
                  </a:srgbClr>
                </a:solidFill>
                <a:latin typeface="Times New Roman" panose="02020603050405020304" pitchFamily="18" charset="0"/>
                <a:cs typeface="Times New Roman" panose="02020603050405020304" pitchFamily="18" charset="0"/>
              </a:rPr>
              <a:t>If an applicant elects to submit multiple proposals describing duplicate or essentially equivalent work, a statement must be included in each such proposal indicating:</a:t>
            </a:r>
          </a:p>
          <a:p>
            <a:endParaRPr lang="en-US" sz="105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Name and address of each agency to which proposals were submitted or from which awards were received</a:t>
            </a:r>
          </a:p>
          <a:p>
            <a:pPr marL="342900" indent="-342900">
              <a:buFont typeface="Arial" panose="020B0604020202020204" pitchFamily="34" charset="0"/>
              <a:buChar char="•"/>
            </a:pPr>
            <a:endParaRPr lang="en-US" sz="105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Date of proposal submission or date of award</a:t>
            </a:r>
          </a:p>
          <a:p>
            <a:pPr marL="342900" indent="-342900">
              <a:buFont typeface="Arial" panose="020B0604020202020204" pitchFamily="34" charset="0"/>
              <a:buChar char="•"/>
            </a:pPr>
            <a:endParaRPr lang="en-US" sz="105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Title, number, and date of solicitations under which each proposal was submitted or awards received</a:t>
            </a:r>
          </a:p>
          <a:p>
            <a:pPr marL="342900" indent="-342900">
              <a:buFont typeface="Arial" panose="020B0604020202020204" pitchFamily="34" charset="0"/>
              <a:buChar char="•"/>
            </a:pPr>
            <a:endParaRPr lang="en-US" sz="105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Specific applicable research topics for each proposal submitted or award received</a:t>
            </a:r>
          </a:p>
          <a:p>
            <a:pPr marL="342900" indent="-342900">
              <a:buFont typeface="Arial" panose="020B0604020202020204" pitchFamily="34" charset="0"/>
              <a:buChar char="•"/>
            </a:pPr>
            <a:endParaRPr lang="en-US" sz="105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Titles of research projects; and</a:t>
            </a:r>
          </a:p>
          <a:p>
            <a:pPr marL="342900" indent="-342900">
              <a:buFont typeface="Arial" panose="020B0604020202020204" pitchFamily="34" charset="0"/>
              <a:buChar char="•"/>
            </a:pPr>
            <a:endParaRPr lang="en-US" sz="105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Name and title of principal investigator or project manager for each proposal submitted or award received</a:t>
            </a:r>
          </a:p>
          <a:p>
            <a:pPr lvl="1"/>
            <a:endParaRPr lang="en-US" sz="2400" b="1" dirty="0">
              <a:solidFill>
                <a:srgbClr val="C6E7FC">
                  <a:lumMod val="25000"/>
                </a:srgbClr>
              </a:solidFill>
            </a:endParaRPr>
          </a:p>
          <a:p>
            <a:endParaRPr lang="en-US" sz="2400" dirty="0">
              <a:solidFill>
                <a:prstClr val="black"/>
              </a:solidFill>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2725924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7315200" cy="1143000"/>
          </a:xfrm>
        </p:spPr>
        <p:txBody>
          <a:bodyP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Essentially Equivalent Work </a:t>
            </a:r>
            <a:br>
              <a:rPr lang="en-US" b="1"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Case Example</a:t>
            </a:r>
          </a:p>
        </p:txBody>
      </p:sp>
      <p:sp>
        <p:nvSpPr>
          <p:cNvPr id="4" name="Slide Number Placeholder 3"/>
          <p:cNvSpPr>
            <a:spLocks noGrp="1"/>
          </p:cNvSpPr>
          <p:nvPr>
            <p:ph type="sldNum" sz="quarter" idx="12"/>
          </p:nvPr>
        </p:nvSpPr>
        <p:spPr/>
        <p:txBody>
          <a:bodyPr/>
          <a:lstStyle/>
          <a:p>
            <a:fld id="{CB34A0BB-BCBF-4EF5-A8A5-577FA1113D64}" type="slidenum">
              <a:rPr lang="en-US" smtClean="0"/>
              <a:t>26</a:t>
            </a:fld>
            <a:endParaRPr lang="en-US" dirty="0"/>
          </a:p>
        </p:txBody>
      </p:sp>
      <p:sp>
        <p:nvSpPr>
          <p:cNvPr id="2" name="TextBox 1"/>
          <p:cNvSpPr txBox="1"/>
          <p:nvPr/>
        </p:nvSpPr>
        <p:spPr>
          <a:xfrm>
            <a:off x="737499" y="1371600"/>
            <a:ext cx="6435969" cy="5047536"/>
          </a:xfrm>
          <a:prstGeom prst="rect">
            <a:avLst/>
          </a:prstGeom>
          <a:noFill/>
        </p:spPr>
        <p:txBody>
          <a:bodyPr wrap="square" rtlCol="0">
            <a:spAutoFit/>
          </a:bodyPr>
          <a:lstStyle/>
          <a:p>
            <a:endParaRPr lang="en-US" sz="2000" b="1" dirty="0">
              <a:solidFill>
                <a:srgbClr val="C6E7FC">
                  <a:lumMod val="25000"/>
                </a:srgbClr>
              </a:solidFill>
            </a:endParaRPr>
          </a:p>
          <a:p>
            <a:r>
              <a:rPr lang="en-US" sz="2000" b="1" u="sng" dirty="0">
                <a:solidFill>
                  <a:srgbClr val="C6E7FC">
                    <a:lumMod val="25000"/>
                  </a:srgbClr>
                </a:solidFill>
                <a:latin typeface="Times New Roman" panose="02020603050405020304" pitchFamily="18" charset="0"/>
                <a:cs typeface="Times New Roman" panose="02020603050405020304" pitchFamily="18" charset="0"/>
              </a:rPr>
              <a:t>Allegations Included:</a:t>
            </a:r>
          </a:p>
          <a:p>
            <a:endParaRPr lang="en-US" sz="1100" b="1" u="sng"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SBC owner applied for funding from NASA for a proposal for which he had already received funding from the Air Force</a:t>
            </a:r>
          </a:p>
          <a:p>
            <a:pPr marL="342900" indent="-342900">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Owner subcontracted out major portions of the grants and contracts, violating their terms</a:t>
            </a:r>
          </a:p>
          <a:p>
            <a:pPr marL="342900" indent="-342900">
              <a:buFont typeface="Arial" panose="020B0604020202020204" pitchFamily="34" charset="0"/>
              <a:buChar char="•"/>
            </a:pPr>
            <a:endParaRPr lang="en-US" sz="16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600" b="1" dirty="0">
              <a:solidFill>
                <a:srgbClr val="C6E7FC">
                  <a:lumMod val="25000"/>
                </a:srgbClr>
              </a:solidFill>
              <a:latin typeface="Times New Roman" panose="02020603050405020304" pitchFamily="18" charset="0"/>
              <a:cs typeface="Times New Roman" panose="02020603050405020304" pitchFamily="18" charset="0"/>
            </a:endParaRPr>
          </a:p>
          <a:p>
            <a:r>
              <a:rPr lang="en-US" sz="2000" b="1" u="sng" dirty="0">
                <a:solidFill>
                  <a:srgbClr val="C6E7FC">
                    <a:lumMod val="25000"/>
                  </a:srgbClr>
                </a:solidFill>
                <a:latin typeface="Times New Roman" panose="02020603050405020304" pitchFamily="18" charset="0"/>
                <a:cs typeface="Times New Roman" panose="02020603050405020304" pitchFamily="18" charset="0"/>
              </a:rPr>
              <a:t>Outcome:</a:t>
            </a:r>
          </a:p>
          <a:p>
            <a:endParaRPr lang="en-US" sz="1100" b="1" u="sng"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SBC owner pled guilty to mail fraud and tax evasion</a:t>
            </a:r>
          </a:p>
          <a:p>
            <a:pPr marL="342900" indent="-342900">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False Claims Act settlement</a:t>
            </a:r>
          </a:p>
          <a:p>
            <a:pPr marL="342900" indent="-342900">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Sentenced to twelve months of home confinement and five years of probation</a:t>
            </a:r>
          </a:p>
          <a:p>
            <a:pPr marL="342900" indent="-342900">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Paid $1.4 million in restitution to the government</a:t>
            </a:r>
          </a:p>
          <a:p>
            <a:pPr marL="342900" indent="-342900">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Five-year ban on receiving federal grants or contracts</a:t>
            </a:r>
          </a:p>
          <a:p>
            <a:pPr marL="800100" lvl="1" indent="-342900">
              <a:buFont typeface="Arial" panose="020B0604020202020204" pitchFamily="34" charset="0"/>
              <a:buChar char="•"/>
            </a:pPr>
            <a:endParaRPr lang="en-US" sz="2400" b="1" dirty="0">
              <a:solidFill>
                <a:srgbClr val="C6E7FC">
                  <a:lumMod val="25000"/>
                </a:srgbClr>
              </a:solidFill>
            </a:endParaRPr>
          </a:p>
          <a:p>
            <a:endParaRPr lang="en-US" sz="2400" dirty="0">
              <a:solidFill>
                <a:prstClr val="black"/>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540023229"/>
              </p:ext>
            </p:extLst>
          </p:nvPr>
        </p:nvGraphicFramePr>
        <p:xfrm>
          <a:off x="7082166" y="2540977"/>
          <a:ext cx="2061833" cy="2668500"/>
        </p:xfrm>
        <a:graphic>
          <a:graphicData uri="http://schemas.openxmlformats.org/presentationml/2006/ole">
            <mc:AlternateContent xmlns:mc="http://schemas.openxmlformats.org/markup-compatibility/2006">
              <mc:Choice xmlns:v="urn:schemas-microsoft-com:vml" Requires="v">
                <p:oleObj spid="_x0000_s1188" name="Acrobat Document" r:id="rId4" imgW="5829199" imgH="7543800" progId="Acrobat.Document.11">
                  <p:embed/>
                </p:oleObj>
              </mc:Choice>
              <mc:Fallback>
                <p:oleObj name="Acrobat Document" r:id="rId4" imgW="5829199" imgH="7543800" progId="Acrobat.Document.11">
                  <p:embed/>
                  <p:pic>
                    <p:nvPicPr>
                      <p:cNvPr id="0" name=""/>
                      <p:cNvPicPr/>
                      <p:nvPr/>
                    </p:nvPicPr>
                    <p:blipFill>
                      <a:blip r:embed="rId5"/>
                      <a:stretch>
                        <a:fillRect/>
                      </a:stretch>
                    </p:blipFill>
                    <p:spPr>
                      <a:xfrm>
                        <a:off x="7082166" y="2540977"/>
                        <a:ext cx="2061833" cy="2668500"/>
                      </a:xfrm>
                      <a:prstGeom prst="rect">
                        <a:avLst/>
                      </a:prstGeom>
                    </p:spPr>
                  </p:pic>
                </p:oleObj>
              </mc:Fallback>
            </mc:AlternateContent>
          </a:graphicData>
        </a:graphic>
      </p:graphicFrame>
      <p:sp>
        <p:nvSpPr>
          <p:cNvPr id="12" name="TextBox 11"/>
          <p:cNvSpPr txBox="1"/>
          <p:nvPr/>
        </p:nvSpPr>
        <p:spPr>
          <a:xfrm>
            <a:off x="7200900" y="1213338"/>
            <a:ext cx="1872761" cy="830997"/>
          </a:xfrm>
          <a:prstGeom prst="rect">
            <a:avLst/>
          </a:prstGeom>
          <a:noFill/>
        </p:spPr>
        <p:txBody>
          <a:bodyPr wrap="square" rtlCol="0">
            <a:spAutoFit/>
          </a:bodyPr>
          <a:lstStyle/>
          <a:p>
            <a:pPr algn="ctr"/>
            <a:r>
              <a:rPr lang="en-US" sz="1600" b="1" dirty="0">
                <a:solidFill>
                  <a:srgbClr val="C6E7FC">
                    <a:lumMod val="25000"/>
                  </a:srgbClr>
                </a:solidFill>
                <a:latin typeface="Times New Roman" panose="02020603050405020304" pitchFamily="18" charset="0"/>
                <a:cs typeface="Times New Roman" panose="02020603050405020304" pitchFamily="18" charset="0"/>
              </a:rPr>
              <a:t>Double-click below for more information</a:t>
            </a: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1656567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696200" cy="1143000"/>
          </a:xfrm>
        </p:spPr>
        <p:txBody>
          <a:bodyP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Compliance Requirements</a:t>
            </a:r>
          </a:p>
        </p:txBody>
      </p:sp>
      <p:sp>
        <p:nvSpPr>
          <p:cNvPr id="4" name="Slide Number Placeholder 3"/>
          <p:cNvSpPr>
            <a:spLocks noGrp="1"/>
          </p:cNvSpPr>
          <p:nvPr>
            <p:ph type="sldNum" sz="quarter" idx="12"/>
          </p:nvPr>
        </p:nvSpPr>
        <p:spPr/>
        <p:txBody>
          <a:bodyPr/>
          <a:lstStyle/>
          <a:p>
            <a:fld id="{CB34A0BB-BCBF-4EF5-A8A5-577FA1113D64}" type="slidenum">
              <a:rPr lang="en-US" smtClean="0"/>
              <a:t>27</a:t>
            </a:fld>
            <a:endParaRPr lang="en-US" dirty="0"/>
          </a:p>
        </p:txBody>
      </p:sp>
      <p:sp>
        <p:nvSpPr>
          <p:cNvPr id="2" name="TextBox 1"/>
          <p:cNvSpPr txBox="1"/>
          <p:nvPr/>
        </p:nvSpPr>
        <p:spPr>
          <a:xfrm>
            <a:off x="381000" y="1828800"/>
            <a:ext cx="8236951" cy="3693319"/>
          </a:xfrm>
          <a:prstGeom prst="rect">
            <a:avLst/>
          </a:prstGeom>
          <a:noFill/>
        </p:spPr>
        <p:txBody>
          <a:bodyPr wrap="square" rtlCol="0">
            <a:spAutoFit/>
          </a:bodyPr>
          <a:lstStyle/>
          <a:p>
            <a:pPr algn="ctr"/>
            <a:r>
              <a:rPr lang="en-US" sz="2400" b="1" u="sng" dirty="0">
                <a:solidFill>
                  <a:srgbClr val="C6E7FC">
                    <a:lumMod val="25000"/>
                  </a:srgbClr>
                </a:solidFill>
                <a:latin typeface="Times New Roman" panose="02020603050405020304" pitchFamily="18" charset="0"/>
                <a:cs typeface="Times New Roman" panose="02020603050405020304" pitchFamily="18" charset="0"/>
              </a:rPr>
              <a:t>The Primary Employer of the Principal Investigator (PI)</a:t>
            </a:r>
          </a:p>
          <a:p>
            <a:pPr algn="ctr"/>
            <a:endParaRPr lang="en-US" sz="2200" b="1" u="sng" dirty="0">
              <a:solidFill>
                <a:srgbClr val="C6E7FC">
                  <a:lumMod val="25000"/>
                </a:srgbClr>
              </a:solidFill>
              <a:latin typeface="Times New Roman" panose="02020603050405020304" pitchFamily="18" charset="0"/>
              <a:cs typeface="Times New Roman" panose="02020603050405020304" pitchFamily="18" charset="0"/>
            </a:endParaRPr>
          </a:p>
          <a:p>
            <a:pPr algn="ctr"/>
            <a:endParaRPr lang="en-US" sz="2400" b="1" u="sng"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C6E7FC">
                    <a:lumMod val="25000"/>
                  </a:srgbClr>
                </a:solidFill>
                <a:latin typeface="Times New Roman" panose="02020603050405020304" pitchFamily="18" charset="0"/>
                <a:cs typeface="Times New Roman" panose="02020603050405020304" pitchFamily="18" charset="0"/>
              </a:rPr>
              <a:t>The PI’s primary employer must be the SBC</a:t>
            </a:r>
          </a:p>
          <a:p>
            <a:pPr marL="342900" indent="-342900">
              <a:buFont typeface="Arial" panose="020B0604020202020204" pitchFamily="34" charset="0"/>
              <a:buChar char="•"/>
            </a:pPr>
            <a:endParaRPr lang="en-US" sz="22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2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C6E7FC">
                    <a:lumMod val="25000"/>
                  </a:srgbClr>
                </a:solidFill>
                <a:latin typeface="Times New Roman" panose="02020603050405020304" pitchFamily="18" charset="0"/>
                <a:cs typeface="Times New Roman" panose="02020603050405020304" pitchFamily="18" charset="0"/>
              </a:rPr>
              <a:t>SBC cannot change the PI without the prior written consent of the government</a:t>
            </a:r>
          </a:p>
          <a:p>
            <a:pPr marL="342900" indent="-342900">
              <a:buFont typeface="Arial" panose="020B0604020202020204" pitchFamily="34" charset="0"/>
              <a:buChar char="•"/>
            </a:pPr>
            <a:endParaRPr lang="en-US" sz="2400" b="1" dirty="0">
              <a:solidFill>
                <a:srgbClr val="C6E7FC">
                  <a:lumMod val="25000"/>
                </a:srgbClr>
              </a:solidFill>
            </a:endParaRPr>
          </a:p>
          <a:p>
            <a:pPr marL="342900" indent="-342900">
              <a:buFont typeface="Arial" panose="020B0604020202020204" pitchFamily="34" charset="0"/>
              <a:buChar char="•"/>
            </a:pPr>
            <a:endParaRPr lang="en-US" sz="2400" dirty="0">
              <a:solidFill>
                <a:prstClr val="black"/>
              </a:solidFill>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2045511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86800" cy="1143000"/>
          </a:xfrm>
        </p:spPr>
        <p:txBody>
          <a:bodyP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Employment of PI </a:t>
            </a:r>
            <a:br>
              <a:rPr lang="en-US" b="1"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Case Example</a:t>
            </a:r>
          </a:p>
        </p:txBody>
      </p:sp>
      <p:sp>
        <p:nvSpPr>
          <p:cNvPr id="4" name="Slide Number Placeholder 3"/>
          <p:cNvSpPr>
            <a:spLocks noGrp="1"/>
          </p:cNvSpPr>
          <p:nvPr>
            <p:ph type="sldNum" sz="quarter" idx="12"/>
          </p:nvPr>
        </p:nvSpPr>
        <p:spPr/>
        <p:txBody>
          <a:bodyPr/>
          <a:lstStyle/>
          <a:p>
            <a:fld id="{CB34A0BB-BCBF-4EF5-A8A5-577FA1113D64}" type="slidenum">
              <a:rPr lang="en-US" smtClean="0"/>
              <a:t>28</a:t>
            </a:fld>
            <a:endParaRPr lang="en-US" dirty="0"/>
          </a:p>
        </p:txBody>
      </p:sp>
      <p:sp>
        <p:nvSpPr>
          <p:cNvPr id="2" name="TextBox 1"/>
          <p:cNvSpPr txBox="1"/>
          <p:nvPr/>
        </p:nvSpPr>
        <p:spPr>
          <a:xfrm>
            <a:off x="800099" y="1371600"/>
            <a:ext cx="5861957" cy="4724370"/>
          </a:xfrm>
          <a:prstGeom prst="rect">
            <a:avLst/>
          </a:prstGeom>
          <a:noFill/>
        </p:spPr>
        <p:txBody>
          <a:bodyPr wrap="square" rtlCol="0">
            <a:spAutoFit/>
          </a:bodyPr>
          <a:lstStyle/>
          <a:p>
            <a:pPr marL="342900" indent="-342900">
              <a:buFont typeface="Arial" panose="020B0604020202020204" pitchFamily="34" charset="0"/>
              <a:buChar char="•"/>
            </a:pPr>
            <a:endParaRPr lang="en-US" b="1" dirty="0">
              <a:solidFill>
                <a:srgbClr val="C6E7FC">
                  <a:lumMod val="25000"/>
                </a:srgbClr>
              </a:solidFill>
            </a:endParaRPr>
          </a:p>
          <a:p>
            <a:r>
              <a:rPr lang="en-US" sz="2000" b="1" u="sng" dirty="0">
                <a:solidFill>
                  <a:srgbClr val="C6E7FC">
                    <a:lumMod val="25000"/>
                  </a:srgbClr>
                </a:solidFill>
                <a:latin typeface="Times New Roman" panose="02020603050405020304" pitchFamily="18" charset="0"/>
                <a:cs typeface="Times New Roman" panose="02020603050405020304" pitchFamily="18" charset="0"/>
              </a:rPr>
              <a:t>Allegations:</a:t>
            </a:r>
          </a:p>
          <a:p>
            <a:endParaRPr lang="en-US" sz="1100" b="1" u="sng"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NASA SBIR contract was available only to those who worked on the project full-time</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Subject ineligible to receive the contract due to having a full-time job outside the firm he operated (employed full-time at a university)</a:t>
            </a:r>
          </a:p>
          <a:p>
            <a:pPr lvl="1"/>
            <a:endParaRPr lang="en-US" sz="1400" b="1" dirty="0">
              <a:solidFill>
                <a:srgbClr val="C6E7FC">
                  <a:lumMod val="25000"/>
                </a:srgbClr>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US" sz="1400" b="1" dirty="0">
              <a:solidFill>
                <a:srgbClr val="C6E7FC">
                  <a:lumMod val="25000"/>
                </a:srgbClr>
              </a:solidFill>
              <a:latin typeface="Times New Roman" panose="02020603050405020304" pitchFamily="18" charset="0"/>
              <a:cs typeface="Times New Roman" panose="02020603050405020304" pitchFamily="18" charset="0"/>
            </a:endParaRPr>
          </a:p>
          <a:p>
            <a:r>
              <a:rPr lang="en-US" sz="2000" b="1" u="sng" dirty="0">
                <a:solidFill>
                  <a:srgbClr val="C6E7FC">
                    <a:lumMod val="25000"/>
                  </a:srgbClr>
                </a:solidFill>
                <a:latin typeface="Times New Roman" panose="02020603050405020304" pitchFamily="18" charset="0"/>
                <a:cs typeface="Times New Roman" panose="02020603050405020304" pitchFamily="18" charset="0"/>
              </a:rPr>
              <a:t>Outcome:</a:t>
            </a:r>
          </a:p>
          <a:p>
            <a:endParaRPr lang="en-US" sz="1100" b="1" u="sng"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Subject pled guilty to one count of wire fraud</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Sentenced to three years of probation</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Ordered to pay $133,333 in restitution to the government</a:t>
            </a:r>
            <a:endParaRPr lang="en-US" sz="2000" b="1" dirty="0">
              <a:solidFill>
                <a:srgbClr val="C6E7FC">
                  <a:lumMod val="25000"/>
                </a:srgbClr>
              </a:solidFill>
              <a:latin typeface="Times New Roman" panose="02020603050405020304" pitchFamily="18" charset="0"/>
              <a:cs typeface="Times New Roman" panose="02020603050405020304" pitchFamily="18" charset="0"/>
            </a:endParaRPr>
          </a:p>
          <a:p>
            <a:endParaRPr lang="en-US" sz="2400" dirty="0">
              <a:solidFill>
                <a:prstClr val="black"/>
              </a:solidFill>
            </a:endParaRPr>
          </a:p>
        </p:txBody>
      </p:sp>
      <p:sp>
        <p:nvSpPr>
          <p:cNvPr id="7" name="TextBox 6"/>
          <p:cNvSpPr txBox="1"/>
          <p:nvPr/>
        </p:nvSpPr>
        <p:spPr>
          <a:xfrm>
            <a:off x="6752490" y="1183418"/>
            <a:ext cx="2311121" cy="830997"/>
          </a:xfrm>
          <a:prstGeom prst="rect">
            <a:avLst/>
          </a:prstGeom>
          <a:noFill/>
        </p:spPr>
        <p:txBody>
          <a:bodyPr wrap="square" rtlCol="0">
            <a:spAutoFit/>
          </a:bodyPr>
          <a:lstStyle/>
          <a:p>
            <a:r>
              <a:rPr lang="en-US" b="1" dirty="0">
                <a:solidFill>
                  <a:srgbClr val="C6E7FC">
                    <a:lumMod val="25000"/>
                  </a:srgbClr>
                </a:solidFill>
                <a:latin typeface="Times New Roman" panose="02020603050405020304" pitchFamily="18" charset="0"/>
                <a:cs typeface="Times New Roman" panose="02020603050405020304" pitchFamily="18" charset="0"/>
              </a:rPr>
              <a:t>Click below for more information:</a:t>
            </a:r>
          </a:p>
          <a:p>
            <a:endParaRPr lang="en-US" sz="1200"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graphicFrame>
        <p:nvGraphicFramePr>
          <p:cNvPr id="8" name="Object 7"/>
          <p:cNvGraphicFramePr>
            <a:graphicFrameLocks noChangeAspect="1"/>
          </p:cNvGraphicFramePr>
          <p:nvPr>
            <p:extLst>
              <p:ext uri="{D42A27DB-BD31-4B8C-83A1-F6EECF244321}">
                <p14:modId xmlns:p14="http://schemas.microsoft.com/office/powerpoint/2010/main" val="2859338448"/>
              </p:ext>
            </p:extLst>
          </p:nvPr>
        </p:nvGraphicFramePr>
        <p:xfrm>
          <a:off x="7315200" y="1905000"/>
          <a:ext cx="914400" cy="771525"/>
        </p:xfrm>
        <a:graphic>
          <a:graphicData uri="http://schemas.openxmlformats.org/presentationml/2006/ole">
            <mc:AlternateContent xmlns:mc="http://schemas.openxmlformats.org/markup-compatibility/2006">
              <mc:Choice xmlns:v="urn:schemas-microsoft-com:vml" Requires="v">
                <p:oleObj spid="_x0000_s5157" name="Acrobat Document" showAsIcon="1" r:id="rId4" imgW="914400" imgH="771480" progId="Acrobat.Document.11">
                  <p:embed/>
                </p:oleObj>
              </mc:Choice>
              <mc:Fallback>
                <p:oleObj name="Acrobat Document" showAsIcon="1" r:id="rId4" imgW="914400" imgH="771480" progId="Acrobat.Document.11">
                  <p:embed/>
                  <p:pic>
                    <p:nvPicPr>
                      <p:cNvPr id="0" name=""/>
                      <p:cNvPicPr/>
                      <p:nvPr/>
                    </p:nvPicPr>
                    <p:blipFill>
                      <a:blip r:embed="rId5"/>
                      <a:stretch>
                        <a:fillRect/>
                      </a:stretch>
                    </p:blipFill>
                    <p:spPr>
                      <a:xfrm>
                        <a:off x="7315200" y="1905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158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7784" y="0"/>
            <a:ext cx="6756679" cy="1143000"/>
          </a:xfrm>
        </p:spPr>
        <p:txBody>
          <a:bodyP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Certifications</a:t>
            </a:r>
          </a:p>
        </p:txBody>
      </p:sp>
      <p:sp>
        <p:nvSpPr>
          <p:cNvPr id="4" name="Slide Number Placeholder 3"/>
          <p:cNvSpPr>
            <a:spLocks noGrp="1"/>
          </p:cNvSpPr>
          <p:nvPr>
            <p:ph type="sldNum" sz="quarter" idx="12"/>
          </p:nvPr>
        </p:nvSpPr>
        <p:spPr/>
        <p:txBody>
          <a:bodyPr/>
          <a:lstStyle/>
          <a:p>
            <a:fld id="{CB34A0BB-BCBF-4EF5-A8A5-577FA1113D64}" type="slidenum">
              <a:rPr lang="en-US" smtClean="0"/>
              <a:t>29</a:t>
            </a:fld>
            <a:endParaRPr lang="en-US" dirty="0"/>
          </a:p>
        </p:txBody>
      </p:sp>
      <p:sp>
        <p:nvSpPr>
          <p:cNvPr id="2" name="TextBox 1"/>
          <p:cNvSpPr txBox="1"/>
          <p:nvPr/>
        </p:nvSpPr>
        <p:spPr>
          <a:xfrm>
            <a:off x="304800" y="1239298"/>
            <a:ext cx="8656319" cy="5483552"/>
          </a:xfrm>
          <a:prstGeom prst="rect">
            <a:avLst/>
          </a:prstGeom>
          <a:noFill/>
        </p:spPr>
        <p:txBody>
          <a:bodyPr wrap="square" rtlCol="0">
            <a:spAutoFit/>
          </a:bodyPr>
          <a:lstStyle/>
          <a:p>
            <a:pPr algn="ctr">
              <a:lnSpc>
                <a:spcPts val="3400"/>
              </a:lnSpc>
            </a:pPr>
            <a:r>
              <a:rPr lang="en-US" sz="2200" b="1" u="sng" dirty="0">
                <a:solidFill>
                  <a:srgbClr val="C6E7FC">
                    <a:lumMod val="25000"/>
                  </a:srgbClr>
                </a:solidFill>
                <a:latin typeface="Times New Roman" panose="02020603050405020304" pitchFamily="18" charset="0"/>
                <a:cs typeface="Times New Roman" panose="02020603050405020304" pitchFamily="18" charset="0"/>
              </a:rPr>
              <a:t>You Must Certify When You Submit Your Proposal</a:t>
            </a:r>
            <a:r>
              <a:rPr lang="en-US" sz="2200" b="1" dirty="0">
                <a:solidFill>
                  <a:srgbClr val="C6E7FC">
                    <a:lumMod val="25000"/>
                  </a:srgbClr>
                </a:solidFill>
                <a:latin typeface="Times New Roman" panose="02020603050405020304" pitchFamily="18" charset="0"/>
                <a:cs typeface="Times New Roman" panose="02020603050405020304" pitchFamily="18" charset="0"/>
              </a:rPr>
              <a:t>:</a:t>
            </a:r>
            <a:endParaRPr lang="en-US" sz="105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lnSpc>
                <a:spcPts val="3000"/>
              </a:lnSpc>
              <a:buFont typeface="Arial" panose="020B0604020202020204" pitchFamily="34" charset="0"/>
              <a:buChar char="•"/>
            </a:pPr>
            <a:r>
              <a:rPr lang="en-US" sz="2100" b="1" dirty="0">
                <a:solidFill>
                  <a:srgbClr val="C6E7FC">
                    <a:lumMod val="25000"/>
                  </a:srgbClr>
                </a:solidFill>
                <a:latin typeface="Times New Roman" panose="02020603050405020304" pitchFamily="18" charset="0"/>
                <a:cs typeface="Times New Roman" panose="02020603050405020304" pitchFamily="18" charset="0"/>
              </a:rPr>
              <a:t>The awardee is an SBC meeting the size eligibility provisions </a:t>
            </a:r>
          </a:p>
          <a:p>
            <a:pPr marL="342900" indent="-342900">
              <a:lnSpc>
                <a:spcPts val="3000"/>
              </a:lnSpc>
              <a:buFont typeface="Arial" panose="020B0604020202020204" pitchFamily="34" charset="0"/>
              <a:buChar char="•"/>
            </a:pPr>
            <a:r>
              <a:rPr lang="en-US" sz="2100" b="1" dirty="0">
                <a:solidFill>
                  <a:srgbClr val="C6E7FC">
                    <a:lumMod val="25000"/>
                  </a:srgbClr>
                </a:solidFill>
                <a:latin typeface="Times New Roman" panose="02020603050405020304" pitchFamily="18" charset="0"/>
                <a:cs typeface="Times New Roman" panose="02020603050405020304" pitchFamily="18" charset="0"/>
              </a:rPr>
              <a:t>The SBC is &gt; 50% owned by U.S. citizens or permanent resident aliens of the U.S.</a:t>
            </a:r>
          </a:p>
          <a:p>
            <a:pPr marL="342900" indent="-342900">
              <a:lnSpc>
                <a:spcPts val="3000"/>
              </a:lnSpc>
              <a:buFont typeface="Arial" panose="020B0604020202020204" pitchFamily="34" charset="0"/>
              <a:buChar char="•"/>
            </a:pPr>
            <a:r>
              <a:rPr lang="en-US" sz="2100" b="1" dirty="0">
                <a:solidFill>
                  <a:srgbClr val="C6E7FC">
                    <a:lumMod val="25000"/>
                  </a:srgbClr>
                </a:solidFill>
                <a:latin typeface="Times New Roman" panose="02020603050405020304" pitchFamily="18" charset="0"/>
                <a:cs typeface="Times New Roman" panose="02020603050405020304" pitchFamily="18" charset="0"/>
              </a:rPr>
              <a:t>At least 2/3 of the work will take place in the SBC’s facilities with the SBC’s employees (Phase I)</a:t>
            </a:r>
            <a:endParaRPr lang="en-US" sz="12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lnSpc>
                <a:spcPts val="3000"/>
              </a:lnSpc>
              <a:buFont typeface="Arial" panose="020B0604020202020204" pitchFamily="34" charset="0"/>
              <a:buChar char="•"/>
            </a:pPr>
            <a:r>
              <a:rPr lang="en-US" sz="2100" b="1" dirty="0">
                <a:solidFill>
                  <a:srgbClr val="C6E7FC">
                    <a:lumMod val="25000"/>
                  </a:srgbClr>
                </a:solidFill>
                <a:latin typeface="Times New Roman" panose="02020603050405020304" pitchFamily="18" charset="0"/>
                <a:cs typeface="Times New Roman" panose="02020603050405020304" pitchFamily="18" charset="0"/>
              </a:rPr>
              <a:t>PI is primarily employed by the SBC</a:t>
            </a:r>
            <a:endParaRPr lang="en-US" sz="12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lnSpc>
                <a:spcPts val="3000"/>
              </a:lnSpc>
              <a:buFont typeface="Arial" panose="020B0604020202020204" pitchFamily="34" charset="0"/>
              <a:buChar char="•"/>
            </a:pPr>
            <a:r>
              <a:rPr lang="en-US" sz="2100" b="1" dirty="0">
                <a:solidFill>
                  <a:srgbClr val="C6E7FC">
                    <a:lumMod val="25000"/>
                  </a:srgbClr>
                </a:solidFill>
                <a:latin typeface="Times New Roman" panose="02020603050405020304" pitchFamily="18" charset="0"/>
                <a:cs typeface="Times New Roman" panose="02020603050405020304" pitchFamily="18" charset="0"/>
              </a:rPr>
              <a:t>Physical address of the SBC is located in the U.S.</a:t>
            </a:r>
            <a:r>
              <a:rPr lang="es-ES" sz="2100" b="1" dirty="0">
                <a:solidFill>
                  <a:srgbClr val="C6E7FC">
                    <a:lumMod val="25000"/>
                  </a:srgbClr>
                </a:solidFill>
                <a:latin typeface="Times New Roman" panose="02020603050405020304" pitchFamily="18" charset="0"/>
                <a:cs typeface="Times New Roman" panose="02020603050405020304" pitchFamily="18" charset="0"/>
              </a:rPr>
              <a:t> (includes Puerto Rico and other U.S. territories)</a:t>
            </a:r>
            <a:endParaRPr lang="en-US" sz="12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lnSpc>
                <a:spcPts val="3000"/>
              </a:lnSpc>
              <a:buFont typeface="Arial" panose="020B0604020202020204" pitchFamily="34" charset="0"/>
              <a:buChar char="•"/>
            </a:pPr>
            <a:r>
              <a:rPr lang="en-US" sz="2100" b="1" dirty="0">
                <a:solidFill>
                  <a:srgbClr val="C6E7FC">
                    <a:lumMod val="25000"/>
                  </a:srgbClr>
                </a:solidFill>
                <a:latin typeface="Times New Roman" panose="02020603050405020304" pitchFamily="18" charset="0"/>
                <a:cs typeface="Times New Roman" panose="02020603050405020304" pitchFamily="18" charset="0"/>
              </a:rPr>
              <a:t>The SBC has not been awarded any other federal government contracts/grants for essentially equivalent work</a:t>
            </a:r>
            <a:endParaRPr lang="en-US" sz="12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lnSpc>
                <a:spcPts val="3000"/>
              </a:lnSpc>
              <a:buFont typeface="Arial" panose="020B0604020202020204" pitchFamily="34" charset="0"/>
              <a:buChar char="•"/>
            </a:pPr>
            <a:r>
              <a:rPr lang="en-US" sz="2100" b="1" dirty="0">
                <a:solidFill>
                  <a:srgbClr val="C6E7FC">
                    <a:lumMod val="25000"/>
                  </a:srgbClr>
                </a:solidFill>
                <a:latin typeface="Times New Roman" panose="02020603050405020304" pitchFamily="18" charset="0"/>
                <a:cs typeface="Times New Roman" panose="02020603050405020304" pitchFamily="18" charset="0"/>
              </a:rPr>
              <a:t>Disclosure of family or academic relationships with company owners or employees, subcontractors, etc.</a:t>
            </a:r>
            <a:r>
              <a:rPr lang="en-US" sz="2200" b="1" dirty="0">
                <a:solidFill>
                  <a:srgbClr val="C6E7FC">
                    <a:lumMod val="25000"/>
                  </a:srgbClr>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US" sz="2200" b="1" dirty="0">
              <a:solidFill>
                <a:srgbClr val="C6E7FC">
                  <a:lumMod val="25000"/>
                </a:srgbClr>
              </a:solidFill>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46250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05000"/>
            <a:ext cx="7772400" cy="1500187"/>
          </a:xfrm>
        </p:spPr>
        <p:txBody>
          <a:bodyPr/>
          <a:lstStyle/>
          <a:p>
            <a:pPr algn="ctr"/>
            <a:r>
              <a:rPr lang="en-US" sz="3200" b="1" u="sng" dirty="0">
                <a:solidFill>
                  <a:schemeClr val="tx2"/>
                </a:solidFill>
              </a:rPr>
              <a:t>Overview of the SBIR Program</a:t>
            </a:r>
          </a:p>
          <a:p>
            <a:endParaRPr lang="en-US" dirty="0">
              <a:solidFill>
                <a:schemeClr val="tx2"/>
              </a:solidFill>
            </a:endParaRPr>
          </a:p>
        </p:txBody>
      </p:sp>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a:xfrm>
            <a:off x="2209800" y="6400800"/>
            <a:ext cx="4572000" cy="457200"/>
          </a:xfrm>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E694BE9D-FA5D-491E-83BE-BAB5FFE8C70E}" type="slidenum">
              <a:rPr lang="en-US" smtClean="0"/>
              <a:pPr/>
              <a:t>3</a:t>
            </a:fld>
            <a:endParaRPr lang="en-US" dirty="0"/>
          </a:p>
        </p:txBody>
      </p:sp>
    </p:spTree>
    <p:extLst>
      <p:ext uri="{BB962C8B-B14F-4D97-AF65-F5344CB8AC3E}">
        <p14:creationId xmlns:p14="http://schemas.microsoft.com/office/powerpoint/2010/main" val="188167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772400" cy="1143000"/>
          </a:xfrm>
        </p:spPr>
        <p:txBody>
          <a:bodyPr/>
          <a:lstStyle/>
          <a:p>
            <a:pPr algn="ctr"/>
            <a:r>
              <a:rPr lang="en-US" sz="3600" b="1" dirty="0">
                <a:solidFill>
                  <a:schemeClr val="bg1"/>
                </a:solidFill>
                <a:latin typeface="Times New Roman" panose="02020603050405020304" pitchFamily="18" charset="0"/>
                <a:cs typeface="Times New Roman" panose="02020603050405020304" pitchFamily="18" charset="0"/>
              </a:rPr>
              <a:t>Certifications </a:t>
            </a:r>
            <a:br>
              <a:rPr lang="en-US" sz="3600" b="1" dirty="0">
                <a:solidFill>
                  <a:schemeClr val="bg1"/>
                </a:solidFill>
                <a:latin typeface="Times New Roman" panose="02020603050405020304" pitchFamily="18" charset="0"/>
                <a:cs typeface="Times New Roman" panose="02020603050405020304" pitchFamily="18" charset="0"/>
              </a:rPr>
            </a:br>
            <a:r>
              <a:rPr lang="en-US" sz="3600" b="1" dirty="0">
                <a:solidFill>
                  <a:schemeClr val="bg1"/>
                </a:solidFill>
                <a:latin typeface="Times New Roman" panose="02020603050405020304" pitchFamily="18" charset="0"/>
                <a:cs typeface="Times New Roman" panose="02020603050405020304" pitchFamily="18" charset="0"/>
              </a:rPr>
              <a:t>(Continued)</a:t>
            </a:r>
          </a:p>
        </p:txBody>
      </p:sp>
      <p:sp>
        <p:nvSpPr>
          <p:cNvPr id="2" name="Content Placeholder 1"/>
          <p:cNvSpPr>
            <a:spLocks noGrp="1"/>
          </p:cNvSpPr>
          <p:nvPr>
            <p:ph idx="1"/>
          </p:nvPr>
        </p:nvSpPr>
        <p:spPr>
          <a:xfrm>
            <a:off x="762000" y="1905000"/>
            <a:ext cx="7924800" cy="3463857"/>
          </a:xfrm>
        </p:spPr>
        <p:txBody>
          <a:bodyPr>
            <a:noAutofit/>
          </a:bodyPr>
          <a:lstStyle/>
          <a:p>
            <a:pPr marL="0" indent="0" algn="ctr">
              <a:lnSpc>
                <a:spcPct val="80000"/>
              </a:lnSpc>
              <a:buNone/>
            </a:pPr>
            <a:r>
              <a:rPr lang="en-US" sz="2100" b="1" u="sng" dirty="0">
                <a:solidFill>
                  <a:srgbClr val="C6E7FC">
                    <a:lumMod val="25000"/>
                  </a:srgbClr>
                </a:solidFill>
              </a:rPr>
              <a:t>Phase I And II Certifications – Award and Life Cycle Submissions</a:t>
            </a:r>
          </a:p>
          <a:p>
            <a:pPr marL="0" indent="0" algn="ctr">
              <a:lnSpc>
                <a:spcPct val="80000"/>
              </a:lnSpc>
              <a:buNone/>
            </a:pPr>
            <a:endParaRPr lang="en-US" sz="2100" b="1" u="sng" dirty="0">
              <a:solidFill>
                <a:srgbClr val="C6E7FC">
                  <a:lumMod val="25000"/>
                </a:srgbClr>
              </a:solidFill>
            </a:endParaRPr>
          </a:p>
          <a:p>
            <a:pPr marL="0" indent="0">
              <a:lnSpc>
                <a:spcPct val="80000"/>
              </a:lnSpc>
              <a:buNone/>
            </a:pPr>
            <a:r>
              <a:rPr lang="en-US" sz="2100" b="1" dirty="0">
                <a:solidFill>
                  <a:srgbClr val="C6E7FC">
                    <a:lumMod val="25000"/>
                  </a:srgbClr>
                </a:solidFill>
              </a:rPr>
              <a:t>All SBIR Phase I and II awardees must submit certifications at the following times:</a:t>
            </a:r>
          </a:p>
          <a:p>
            <a:pPr marL="0" indent="0">
              <a:lnSpc>
                <a:spcPct val="80000"/>
              </a:lnSpc>
              <a:buNone/>
            </a:pPr>
            <a:endParaRPr lang="en-US" sz="2100" b="1" dirty="0">
              <a:solidFill>
                <a:srgbClr val="C6E7FC">
                  <a:lumMod val="25000"/>
                </a:srgbClr>
              </a:solidFill>
            </a:endParaRPr>
          </a:p>
          <a:p>
            <a:pPr marL="342900" lvl="1" indent="-342900">
              <a:lnSpc>
                <a:spcPct val="80000"/>
              </a:lnSpc>
              <a:buFont typeface="Arial" panose="020B0604020202020204" pitchFamily="34" charset="0"/>
              <a:buChar char="•"/>
            </a:pPr>
            <a:r>
              <a:rPr lang="en-US" sz="2000" b="1" dirty="0">
                <a:solidFill>
                  <a:srgbClr val="C6E7FC">
                    <a:lumMod val="25000"/>
                  </a:srgbClr>
                </a:solidFill>
              </a:rPr>
              <a:t>Phase I and Phase II awardees</a:t>
            </a:r>
            <a:r>
              <a:rPr lang="en-US" sz="2000" dirty="0">
                <a:solidFill>
                  <a:schemeClr val="tx2"/>
                </a:solidFill>
              </a:rPr>
              <a:t>―</a:t>
            </a:r>
            <a:r>
              <a:rPr lang="en-US" sz="2000" b="1" dirty="0">
                <a:solidFill>
                  <a:srgbClr val="C6E7FC">
                    <a:lumMod val="25000"/>
                  </a:srgbClr>
                </a:solidFill>
              </a:rPr>
              <a:t>at time of award</a:t>
            </a:r>
          </a:p>
          <a:p>
            <a:pPr marL="342900" lvl="1" indent="-342900">
              <a:lnSpc>
                <a:spcPct val="80000"/>
              </a:lnSpc>
              <a:buFont typeface="Arial" panose="020B0604020202020204" pitchFamily="34" charset="0"/>
              <a:buChar char="•"/>
            </a:pPr>
            <a:r>
              <a:rPr lang="en-US" sz="2000" b="1" dirty="0">
                <a:solidFill>
                  <a:srgbClr val="C6E7FC">
                    <a:lumMod val="25000"/>
                  </a:srgbClr>
                </a:solidFill>
              </a:rPr>
              <a:t>Phase I awardees</a:t>
            </a:r>
            <a:r>
              <a:rPr lang="en-US" sz="2000" dirty="0">
                <a:solidFill>
                  <a:schemeClr val="tx2"/>
                </a:solidFill>
              </a:rPr>
              <a:t>―</a:t>
            </a:r>
            <a:r>
              <a:rPr lang="en-US" sz="2000" b="1" dirty="0">
                <a:solidFill>
                  <a:srgbClr val="C6E7FC">
                    <a:lumMod val="25000"/>
                  </a:srgbClr>
                </a:solidFill>
              </a:rPr>
              <a:t>prior to receipt of final payment</a:t>
            </a:r>
          </a:p>
          <a:p>
            <a:pPr marL="342900" lvl="1" indent="-342900">
              <a:lnSpc>
                <a:spcPct val="80000"/>
              </a:lnSpc>
              <a:buFont typeface="Arial" panose="020B0604020202020204" pitchFamily="34" charset="0"/>
              <a:buChar char="•"/>
            </a:pPr>
            <a:r>
              <a:rPr lang="en-US" sz="2000" b="1" dirty="0">
                <a:solidFill>
                  <a:srgbClr val="C6E7FC">
                    <a:lumMod val="25000"/>
                  </a:srgbClr>
                </a:solidFill>
              </a:rPr>
              <a:t>Phase II awardees</a:t>
            </a:r>
            <a:r>
              <a:rPr lang="en-US" sz="2000" dirty="0">
                <a:solidFill>
                  <a:schemeClr val="tx2"/>
                </a:solidFill>
              </a:rPr>
              <a:t>―</a:t>
            </a:r>
            <a:r>
              <a:rPr lang="en-US" sz="2000" b="1" dirty="0">
                <a:solidFill>
                  <a:srgbClr val="C6E7FC">
                    <a:lumMod val="25000"/>
                  </a:srgbClr>
                </a:solidFill>
              </a:rPr>
              <a:t>prior to receipt of more than half the total contract/grant award amount AND before receipt of final payment</a:t>
            </a:r>
          </a:p>
          <a:p>
            <a:pPr marL="342900" lvl="1" indent="-342900">
              <a:lnSpc>
                <a:spcPct val="80000"/>
              </a:lnSpc>
              <a:buFont typeface="Arial" panose="020B0604020202020204" pitchFamily="34" charset="0"/>
              <a:buChar char="•"/>
            </a:pPr>
            <a:endParaRPr lang="en-US" sz="2100" b="1" dirty="0">
              <a:solidFill>
                <a:srgbClr val="C6E7FC">
                  <a:lumMod val="25000"/>
                </a:srgbClr>
              </a:solidFill>
            </a:endParaRPr>
          </a:p>
          <a:p>
            <a:pPr marL="0" indent="0">
              <a:buNone/>
            </a:pPr>
            <a:endParaRPr lang="en-US" sz="1400" dirty="0"/>
          </a:p>
        </p:txBody>
      </p:sp>
      <p:sp>
        <p:nvSpPr>
          <p:cNvPr id="3" name="Slide Number Placeholder 2"/>
          <p:cNvSpPr>
            <a:spLocks noGrp="1"/>
          </p:cNvSpPr>
          <p:nvPr>
            <p:ph type="sldNum" sz="quarter" idx="12"/>
          </p:nvPr>
        </p:nvSpPr>
        <p:spPr/>
        <p:txBody>
          <a:bodyPr/>
          <a:lstStyle/>
          <a:p>
            <a:fld id="{CB34A0BB-BCBF-4EF5-A8A5-577FA1113D64}" type="slidenum">
              <a:rPr lang="en-US" smtClean="0"/>
              <a:t>30</a:t>
            </a:fld>
            <a:endParaRPr lang="en-US" dirty="0"/>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444033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696200" cy="1143000"/>
          </a:xfrm>
        </p:spPr>
        <p:txBody>
          <a:bodyPr/>
          <a:lstStyle/>
          <a:p>
            <a:pPr algn="ctr"/>
            <a:r>
              <a:rPr lang="en-US" sz="3600" b="1" dirty="0">
                <a:solidFill>
                  <a:schemeClr val="bg1"/>
                </a:solidFill>
                <a:latin typeface="Times New Roman" panose="02020603050405020304" pitchFamily="18" charset="0"/>
                <a:cs typeface="Times New Roman" panose="02020603050405020304" pitchFamily="18" charset="0"/>
              </a:rPr>
              <a:t>Certifications </a:t>
            </a:r>
            <a:br>
              <a:rPr lang="en-US" sz="3600" b="1" dirty="0">
                <a:solidFill>
                  <a:schemeClr val="bg1"/>
                </a:solidFill>
                <a:latin typeface="Times New Roman" panose="02020603050405020304" pitchFamily="18" charset="0"/>
                <a:cs typeface="Times New Roman" panose="02020603050405020304" pitchFamily="18" charset="0"/>
              </a:rPr>
            </a:br>
            <a:r>
              <a:rPr lang="en-US" sz="3600" b="1" dirty="0">
                <a:solidFill>
                  <a:schemeClr val="bg1"/>
                </a:solidFill>
                <a:latin typeface="Times New Roman" panose="02020603050405020304" pitchFamily="18" charset="0"/>
                <a:cs typeface="Times New Roman" panose="02020603050405020304" pitchFamily="18" charset="0"/>
              </a:rPr>
              <a:t>(Continued)</a:t>
            </a:r>
          </a:p>
        </p:txBody>
      </p:sp>
      <p:sp>
        <p:nvSpPr>
          <p:cNvPr id="2" name="Content Placeholder 1"/>
          <p:cNvSpPr>
            <a:spLocks noGrp="1"/>
          </p:cNvSpPr>
          <p:nvPr>
            <p:ph idx="1"/>
          </p:nvPr>
        </p:nvSpPr>
        <p:spPr>
          <a:xfrm>
            <a:off x="381000" y="1371600"/>
            <a:ext cx="8508023" cy="3446272"/>
          </a:xfrm>
        </p:spPr>
        <p:txBody>
          <a:bodyPr>
            <a:noAutofit/>
          </a:bodyPr>
          <a:lstStyle/>
          <a:p>
            <a:pPr marL="0" indent="0" algn="ctr">
              <a:lnSpc>
                <a:spcPct val="80000"/>
              </a:lnSpc>
              <a:buNone/>
            </a:pPr>
            <a:r>
              <a:rPr lang="en-US" sz="2400" b="1" u="sng" dirty="0">
                <a:solidFill>
                  <a:srgbClr val="C6E7FC">
                    <a:lumMod val="25000"/>
                  </a:srgbClr>
                </a:solidFill>
                <a:latin typeface="Times New Roman" panose="02020603050405020304" pitchFamily="18" charset="0"/>
                <a:cs typeface="Times New Roman" panose="02020603050405020304" pitchFamily="18" charset="0"/>
              </a:rPr>
              <a:t>Phase I And II Certifications – Award and Life Cycle Submissions</a:t>
            </a:r>
          </a:p>
          <a:p>
            <a:pPr marL="342900" lvl="1" indent="-342900">
              <a:lnSpc>
                <a:spcPct val="80000"/>
              </a:lnSpc>
              <a:buFont typeface="Arial" panose="020B0604020202020204" pitchFamily="34" charset="0"/>
              <a:buChar char="•"/>
            </a:pPr>
            <a:endParaRPr lang="en-US" sz="1050" b="1" dirty="0">
              <a:solidFill>
                <a:srgbClr val="C6E7FC">
                  <a:lumMod val="25000"/>
                </a:srgbClr>
              </a:solidFill>
              <a:latin typeface="Times New Roman" panose="02020603050405020304" pitchFamily="18" charset="0"/>
              <a:cs typeface="Times New Roman" panose="02020603050405020304" pitchFamily="18" charset="0"/>
            </a:endParaRPr>
          </a:p>
          <a:p>
            <a:pPr marL="0" indent="0">
              <a:lnSpc>
                <a:spcPct val="80000"/>
              </a:lnSpc>
              <a:spcAft>
                <a:spcPts val="500"/>
              </a:spcAft>
              <a:buNone/>
            </a:pPr>
            <a:r>
              <a:rPr lang="en-US" sz="1700" b="1" dirty="0">
                <a:solidFill>
                  <a:srgbClr val="C6E7FC">
                    <a:lumMod val="25000"/>
                  </a:srgbClr>
                </a:solidFill>
                <a:latin typeface="Times New Roman" panose="02020603050405020304" pitchFamily="18" charset="0"/>
                <a:cs typeface="Times New Roman" panose="02020603050405020304" pitchFamily="18" charset="0"/>
              </a:rPr>
              <a:t>Certifications include:</a:t>
            </a:r>
          </a:p>
          <a:p>
            <a:pPr marL="0" indent="0">
              <a:lnSpc>
                <a:spcPct val="80000"/>
              </a:lnSpc>
              <a:spcAft>
                <a:spcPts val="500"/>
              </a:spcAft>
              <a:buNone/>
            </a:pPr>
            <a:endParaRPr lang="en-US" sz="1050" b="1" dirty="0">
              <a:solidFill>
                <a:srgbClr val="C6E7FC">
                  <a:lumMod val="25000"/>
                </a:srgbClr>
              </a:solidFill>
              <a:latin typeface="Times New Roman" panose="02020603050405020304" pitchFamily="18" charset="0"/>
              <a:cs typeface="Times New Roman" panose="02020603050405020304" pitchFamily="18" charset="0"/>
            </a:endParaRPr>
          </a:p>
          <a:p>
            <a:pPr marL="342900" lvl="1" indent="-342900">
              <a:lnSpc>
                <a:spcPct val="80000"/>
              </a:lnSpc>
              <a:spcAft>
                <a:spcPts val="500"/>
              </a:spcAft>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PI’s primary employment is with the SBC</a:t>
            </a:r>
          </a:p>
          <a:p>
            <a:pPr marL="342900" lvl="1" indent="-342900">
              <a:lnSpc>
                <a:spcPct val="80000"/>
              </a:lnSpc>
              <a:spcAft>
                <a:spcPts val="500"/>
              </a:spcAft>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Essentially equivalent work has not been funded by another federal agency</a:t>
            </a:r>
          </a:p>
          <a:p>
            <a:pPr marL="342900" lvl="1" indent="-342900">
              <a:lnSpc>
                <a:spcPct val="80000"/>
              </a:lnSpc>
              <a:spcAft>
                <a:spcPts val="500"/>
              </a:spcAft>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PHASE II MID-EFFORT CERTIFICATION</a:t>
            </a:r>
            <a:r>
              <a:rPr lang="en-US" sz="1600" dirty="0">
                <a:solidFill>
                  <a:schemeClr val="tx2"/>
                </a:solidFill>
              </a:rPr>
              <a:t>―</a:t>
            </a:r>
            <a:r>
              <a:rPr lang="en-US" sz="1600" b="1" dirty="0">
                <a:solidFill>
                  <a:srgbClr val="C6E7FC">
                    <a:lumMod val="25000"/>
                  </a:srgbClr>
                </a:solidFill>
                <a:latin typeface="Times New Roman" panose="02020603050405020304" pitchFamily="18" charset="0"/>
                <a:cs typeface="Times New Roman" panose="02020603050405020304" pitchFamily="18" charset="0"/>
              </a:rPr>
              <a:t>Upon completion of the effort, the SBC will have performed the required portion of the work</a:t>
            </a:r>
          </a:p>
          <a:p>
            <a:pPr marL="342900" lvl="1" indent="-342900">
              <a:lnSpc>
                <a:spcPct val="80000"/>
              </a:lnSpc>
              <a:spcAft>
                <a:spcPts val="500"/>
              </a:spcAft>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PHASE I AND II FINAL CERTIFICATION</a:t>
            </a:r>
            <a:r>
              <a:rPr lang="en-US" sz="1600" dirty="0">
                <a:solidFill>
                  <a:schemeClr val="tx2"/>
                </a:solidFill>
              </a:rPr>
              <a:t>―</a:t>
            </a:r>
            <a:r>
              <a:rPr lang="en-US" sz="1600" b="1" dirty="0">
                <a:solidFill>
                  <a:srgbClr val="C6E7FC">
                    <a:lumMod val="25000"/>
                  </a:srgbClr>
                </a:solidFill>
                <a:latin typeface="Times New Roman" panose="02020603050405020304" pitchFamily="18" charset="0"/>
                <a:cs typeface="Times New Roman" panose="02020603050405020304" pitchFamily="18" charset="0"/>
              </a:rPr>
              <a:t>Work is completed and the SBC has performed the required portion of the work</a:t>
            </a:r>
          </a:p>
          <a:p>
            <a:pPr marL="342900" lvl="1" indent="-342900">
              <a:lnSpc>
                <a:spcPct val="80000"/>
              </a:lnSpc>
              <a:spcAft>
                <a:spcPts val="500"/>
              </a:spcAft>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The awarded R&amp;D is being/has been performed in the U.S.</a:t>
            </a:r>
          </a:p>
          <a:p>
            <a:pPr marL="342900" lvl="1" indent="-342900">
              <a:lnSpc>
                <a:spcPct val="80000"/>
              </a:lnSpc>
              <a:spcAft>
                <a:spcPts val="500"/>
              </a:spcAft>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Performance is taking/has taken place at the SBC’s facilities with the SBC’s employees</a:t>
            </a:r>
          </a:p>
          <a:p>
            <a:pPr marL="342900" lvl="1" indent="-342900">
              <a:lnSpc>
                <a:spcPct val="80000"/>
              </a:lnSpc>
              <a:spcAft>
                <a:spcPts val="500"/>
              </a:spcAft>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The SBC understands information submitted may be provided to federal, state, and/or local agencies to be used for determining violations of law and other purposes</a:t>
            </a:r>
          </a:p>
        </p:txBody>
      </p:sp>
      <p:sp>
        <p:nvSpPr>
          <p:cNvPr id="3" name="Slide Number Placeholder 2"/>
          <p:cNvSpPr>
            <a:spLocks noGrp="1"/>
          </p:cNvSpPr>
          <p:nvPr>
            <p:ph type="sldNum" sz="quarter" idx="12"/>
          </p:nvPr>
        </p:nvSpPr>
        <p:spPr/>
        <p:txBody>
          <a:bodyPr/>
          <a:lstStyle/>
          <a:p>
            <a:fld id="{CB34A0BB-BCBF-4EF5-A8A5-577FA1113D64}" type="slidenum">
              <a:rPr lang="en-US" smtClean="0"/>
              <a:t>31</a:t>
            </a:fld>
            <a:endParaRPr lang="en-US" dirty="0"/>
          </a:p>
        </p:txBody>
      </p:sp>
      <p:sp>
        <p:nvSpPr>
          <p:cNvPr id="5" name="TextBox 4"/>
          <p:cNvSpPr txBox="1"/>
          <p:nvPr/>
        </p:nvSpPr>
        <p:spPr>
          <a:xfrm>
            <a:off x="127994" y="5416446"/>
            <a:ext cx="8761028" cy="1231106"/>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Falsely certifying to any material fact or representation contained in a certification is fraud</a:t>
            </a:r>
          </a:p>
          <a:p>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r>
              <a:rPr lang="en-US"/>
              <a:t>7/31/2017</a:t>
            </a:r>
            <a:endParaRPr lang="en-US" dirty="0"/>
          </a:p>
        </p:txBody>
      </p:sp>
      <p:sp>
        <p:nvSpPr>
          <p:cNvPr id="7" name="Footer Placeholder 6"/>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1408491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chemeClr val="bg1"/>
                </a:solidFill>
                <a:latin typeface="Times New Roman" panose="02020603050405020304" pitchFamily="18" charset="0"/>
                <a:cs typeface="Times New Roman" panose="02020603050405020304" pitchFamily="18" charset="0"/>
              </a:rPr>
              <a:t>False Certifications </a:t>
            </a:r>
            <a:r>
              <a:rPr lang="en-US" dirty="0">
                <a:solidFill>
                  <a:schemeClr val="bg1"/>
                </a:solidFill>
                <a:latin typeface="Times New Roman" panose="02020603050405020304" pitchFamily="18" charset="0"/>
                <a:cs typeface="Times New Roman" panose="02020603050405020304" pitchFamily="18" charset="0"/>
              </a:rPr>
              <a:t>Case Example</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B34A0BB-BCBF-4EF5-A8A5-577FA1113D64}" type="slidenum">
              <a:rPr lang="en-US" smtClean="0"/>
              <a:t>32</a:t>
            </a:fld>
            <a:endParaRPr lang="en-US" dirty="0"/>
          </a:p>
        </p:txBody>
      </p:sp>
      <p:sp>
        <p:nvSpPr>
          <p:cNvPr id="2" name="TextBox 1"/>
          <p:cNvSpPr txBox="1"/>
          <p:nvPr/>
        </p:nvSpPr>
        <p:spPr>
          <a:xfrm>
            <a:off x="609601" y="1676400"/>
            <a:ext cx="6855068" cy="4154984"/>
          </a:xfrm>
          <a:prstGeom prst="rect">
            <a:avLst/>
          </a:prstGeom>
          <a:noFill/>
        </p:spPr>
        <p:txBody>
          <a:bodyPr wrap="square" rtlCol="0">
            <a:spAutoFit/>
          </a:bodyPr>
          <a:lstStyle/>
          <a:p>
            <a:r>
              <a:rPr lang="en-US" sz="2000" b="1" dirty="0">
                <a:solidFill>
                  <a:srgbClr val="C6E7FC">
                    <a:lumMod val="25000"/>
                  </a:srgbClr>
                </a:solidFill>
                <a:latin typeface="Times New Roman" panose="02020603050405020304" pitchFamily="18" charset="0"/>
                <a:cs typeface="Times New Roman" panose="02020603050405020304" pitchFamily="18" charset="0"/>
              </a:rPr>
              <a:t>Subject was the Director of the Innovation Nuclear Space Power and Propulsion Institute at a university, and Subject’s wife was president of an SBC</a:t>
            </a:r>
          </a:p>
          <a:p>
            <a:pPr marL="342900" indent="-342900">
              <a:buFont typeface="Arial" panose="020B0604020202020204" pitchFamily="34" charset="0"/>
              <a:buChar char="•"/>
            </a:pPr>
            <a:endParaRPr lang="en-US" sz="2000" b="1" dirty="0">
              <a:solidFill>
                <a:srgbClr val="C6E7FC">
                  <a:lumMod val="25000"/>
                </a:srgbClr>
              </a:solidFill>
              <a:latin typeface="Times New Roman" panose="02020603050405020304" pitchFamily="18" charset="0"/>
              <a:cs typeface="Times New Roman" panose="02020603050405020304" pitchFamily="18" charset="0"/>
            </a:endParaRPr>
          </a:p>
          <a:p>
            <a:r>
              <a:rPr lang="en-US" sz="2000" b="1" u="sng" dirty="0">
                <a:solidFill>
                  <a:srgbClr val="C6E7FC">
                    <a:lumMod val="25000"/>
                  </a:srgbClr>
                </a:solidFill>
                <a:latin typeface="Times New Roman" panose="02020603050405020304" pitchFamily="18" charset="0"/>
                <a:cs typeface="Times New Roman" panose="02020603050405020304" pitchFamily="18" charset="0"/>
              </a:rPr>
              <a:t>Allegations:</a:t>
            </a:r>
          </a:p>
          <a:p>
            <a:endParaRPr lang="en-US" sz="1100" b="1" u="sng"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Falsely represented the SBC would provide research services of scientists, engineers and laboratory assistants working in a state-of-the-art analysis and data communication laboratory</a:t>
            </a:r>
          </a:p>
          <a:p>
            <a:pPr marL="342900" indent="-342900">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Submitted false claim forms and invoices that misrepresented the identities of persons who performed actual work </a:t>
            </a:r>
          </a:p>
          <a:p>
            <a:pPr marL="342900" indent="-342900">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Falsely represented that PI described in the proposal was primarily employed by SBC</a:t>
            </a:r>
          </a:p>
          <a:p>
            <a:pPr marL="342900" indent="-342900">
              <a:buFont typeface="Arial" panose="020B0604020202020204" pitchFamily="34" charset="0"/>
              <a:buChar char="•"/>
            </a:pPr>
            <a:r>
              <a:rPr lang="en-US" sz="1600" b="1" dirty="0">
                <a:solidFill>
                  <a:srgbClr val="C6E7FC">
                    <a:lumMod val="25000"/>
                  </a:srgbClr>
                </a:solidFill>
                <a:latin typeface="Times New Roman" panose="02020603050405020304" pitchFamily="18" charset="0"/>
                <a:cs typeface="Times New Roman" panose="02020603050405020304" pitchFamily="18" charset="0"/>
              </a:rPr>
              <a:t>Used work product of university research assistant and adjunct professor without their knowledge or consent</a:t>
            </a:r>
          </a:p>
        </p:txBody>
      </p:sp>
      <p:sp>
        <p:nvSpPr>
          <p:cNvPr id="7" name="TextBox 6"/>
          <p:cNvSpPr txBox="1"/>
          <p:nvPr/>
        </p:nvSpPr>
        <p:spPr>
          <a:xfrm>
            <a:off x="7464669" y="1066110"/>
            <a:ext cx="1679330" cy="830997"/>
          </a:xfrm>
          <a:prstGeom prst="rect">
            <a:avLst/>
          </a:prstGeom>
          <a:noFill/>
        </p:spPr>
        <p:txBody>
          <a:bodyPr wrap="square" rtlCol="0">
            <a:spAutoFit/>
          </a:bodyPr>
          <a:lstStyle/>
          <a:p>
            <a:pPr algn="ctr"/>
            <a:r>
              <a:rPr lang="en-US" sz="1600" b="1" dirty="0">
                <a:solidFill>
                  <a:srgbClr val="C6E7FC">
                    <a:lumMod val="25000"/>
                  </a:srgbClr>
                </a:solidFill>
                <a:latin typeface="Times New Roman" panose="02020603050405020304" pitchFamily="18" charset="0"/>
                <a:cs typeface="Times New Roman" panose="02020603050405020304" pitchFamily="18" charset="0"/>
              </a:rPr>
              <a:t>Double-click below for more information</a:t>
            </a:r>
          </a:p>
        </p:txBody>
      </p:sp>
      <p:sp>
        <p:nvSpPr>
          <p:cNvPr id="6" name="Date Placeholder 5"/>
          <p:cNvSpPr>
            <a:spLocks noGrp="1"/>
          </p:cNvSpPr>
          <p:nvPr>
            <p:ph type="dt" sz="half" idx="10"/>
          </p:nvPr>
        </p:nvSpPr>
        <p:spPr/>
        <p:txBody>
          <a:bodyPr/>
          <a:lstStyle/>
          <a:p>
            <a:r>
              <a:rPr lang="en-US"/>
              <a:t>7/31/2017</a:t>
            </a:r>
            <a:endParaRPr lang="en-US" dirty="0"/>
          </a:p>
        </p:txBody>
      </p:sp>
      <p:sp>
        <p:nvSpPr>
          <p:cNvPr id="8" name="Footer Placeholder 7"/>
          <p:cNvSpPr>
            <a:spLocks noGrp="1"/>
          </p:cNvSpPr>
          <p:nvPr>
            <p:ph type="ftr" sz="quarter" idx="11"/>
          </p:nvPr>
        </p:nvSpPr>
        <p:spPr/>
        <p:txBody>
          <a:bodyPr/>
          <a:lstStyle/>
          <a:p>
            <a:r>
              <a:rPr lang="en-US" dirty="0"/>
              <a:t>U.S. Department of Commerce | Office of Inspector General</a:t>
            </a:r>
          </a:p>
        </p:txBody>
      </p:sp>
      <p:graphicFrame>
        <p:nvGraphicFramePr>
          <p:cNvPr id="9" name="Object 8" title="Univ of FL Professor Convicted of Federal Contract Fraud"/>
          <p:cNvGraphicFramePr>
            <a:graphicFrameLocks noChangeAspect="1"/>
          </p:cNvGraphicFramePr>
          <p:nvPr>
            <p:extLst>
              <p:ext uri="{D42A27DB-BD31-4B8C-83A1-F6EECF244321}">
                <p14:modId xmlns:p14="http://schemas.microsoft.com/office/powerpoint/2010/main" val="1615794835"/>
              </p:ext>
            </p:extLst>
          </p:nvPr>
        </p:nvGraphicFramePr>
        <p:xfrm>
          <a:off x="7847134" y="2209800"/>
          <a:ext cx="914400" cy="771525"/>
        </p:xfrm>
        <a:graphic>
          <a:graphicData uri="http://schemas.openxmlformats.org/presentationml/2006/ole">
            <mc:AlternateContent xmlns:mc="http://schemas.openxmlformats.org/markup-compatibility/2006">
              <mc:Choice xmlns:v="urn:schemas-microsoft-com:vml" Requires="v">
                <p:oleObj spid="_x0000_s3234" name="Acrobat Document" showAsIcon="1" r:id="rId4" imgW="914400" imgH="771480" progId="Acrobat.Document.11">
                  <p:embed/>
                </p:oleObj>
              </mc:Choice>
              <mc:Fallback>
                <p:oleObj name="Acrobat Document" showAsIcon="1" r:id="rId4" imgW="914400" imgH="771480" progId="Acrobat.Document.11">
                  <p:embed/>
                  <p:pic>
                    <p:nvPicPr>
                      <p:cNvPr id="0" name=""/>
                      <p:cNvPicPr/>
                      <p:nvPr/>
                    </p:nvPicPr>
                    <p:blipFill>
                      <a:blip r:embed="rId5"/>
                      <a:stretch>
                        <a:fillRect/>
                      </a:stretch>
                    </p:blipFill>
                    <p:spPr>
                      <a:xfrm>
                        <a:off x="7847134" y="2209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76121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82" y="0"/>
            <a:ext cx="8229600" cy="1143000"/>
          </a:xfrm>
        </p:spPr>
        <p:txBody>
          <a:bodyP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False Certifications </a:t>
            </a:r>
            <a:r>
              <a:rPr lang="en-US" dirty="0">
                <a:solidFill>
                  <a:schemeClr val="bg1"/>
                </a:solidFill>
                <a:latin typeface="Times New Roman" panose="02020603050405020304" pitchFamily="18" charset="0"/>
                <a:cs typeface="Times New Roman" panose="02020603050405020304" pitchFamily="18" charset="0"/>
              </a:rPr>
              <a:t>Case Example</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(Continued)</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B34A0BB-BCBF-4EF5-A8A5-577FA1113D64}" type="slidenum">
              <a:rPr lang="en-US" smtClean="0"/>
              <a:t>33</a:t>
            </a:fld>
            <a:endParaRPr lang="en-US" dirty="0"/>
          </a:p>
        </p:txBody>
      </p:sp>
      <p:sp>
        <p:nvSpPr>
          <p:cNvPr id="2" name="TextBox 1"/>
          <p:cNvSpPr txBox="1"/>
          <p:nvPr/>
        </p:nvSpPr>
        <p:spPr>
          <a:xfrm>
            <a:off x="609600" y="1525680"/>
            <a:ext cx="6738528" cy="2893100"/>
          </a:xfrm>
          <a:prstGeom prst="rect">
            <a:avLst/>
          </a:prstGeom>
          <a:noFill/>
        </p:spPr>
        <p:txBody>
          <a:bodyPr wrap="square" rtlCol="0">
            <a:spAutoFit/>
          </a:bodyPr>
          <a:lstStyle/>
          <a:p>
            <a:endParaRPr lang="en-US" sz="2400" b="1" dirty="0">
              <a:solidFill>
                <a:srgbClr val="C6E7FC">
                  <a:lumMod val="25000"/>
                </a:srgbClr>
              </a:solidFill>
            </a:endParaRPr>
          </a:p>
          <a:p>
            <a:r>
              <a:rPr lang="en-US" sz="2400" b="1" u="sng" dirty="0">
                <a:solidFill>
                  <a:srgbClr val="C6E7FC">
                    <a:lumMod val="25000"/>
                  </a:srgbClr>
                </a:solidFill>
                <a:latin typeface="Times New Roman" panose="02020603050405020304" pitchFamily="18" charset="0"/>
                <a:cs typeface="Times New Roman" panose="02020603050405020304" pitchFamily="18" charset="0"/>
              </a:rPr>
              <a:t>Outcome:</a:t>
            </a:r>
          </a:p>
          <a:p>
            <a:endParaRPr lang="en-US" sz="14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solidFill>
                  <a:srgbClr val="C6E7FC">
                    <a:lumMod val="25000"/>
                  </a:srgbClr>
                </a:solidFill>
                <a:latin typeface="Times New Roman" panose="02020603050405020304" pitchFamily="18" charset="0"/>
                <a:cs typeface="Times New Roman" panose="02020603050405020304" pitchFamily="18" charset="0"/>
              </a:rPr>
              <a:t>Subject and wife convicted of conspiracy to commit wire fraud and more than two dozen counts of wire fraud</a:t>
            </a:r>
          </a:p>
          <a:p>
            <a:pPr marL="342900" indent="-342900">
              <a:buFont typeface="Arial" panose="020B0604020202020204" pitchFamily="34" charset="0"/>
              <a:buChar char="•"/>
            </a:pPr>
            <a:r>
              <a:rPr lang="en-US" sz="2000" b="1" dirty="0">
                <a:solidFill>
                  <a:srgbClr val="C6E7FC">
                    <a:lumMod val="25000"/>
                  </a:srgbClr>
                </a:solidFill>
                <a:latin typeface="Times New Roman" panose="02020603050405020304" pitchFamily="18" charset="0"/>
                <a:cs typeface="Times New Roman" panose="02020603050405020304" pitchFamily="18" charset="0"/>
              </a:rPr>
              <a:t>Subject was sentenced to 6 months in prison, 3 years supervised release, $390,252 forfeiture and $100,000 fine</a:t>
            </a:r>
          </a:p>
          <a:p>
            <a:pPr marL="342900" indent="-342900">
              <a:buFont typeface="Arial" panose="020B0604020202020204" pitchFamily="34" charset="0"/>
              <a:buChar char="•"/>
            </a:pPr>
            <a:r>
              <a:rPr lang="en-US" sz="2000" b="1" dirty="0">
                <a:solidFill>
                  <a:srgbClr val="C6E7FC">
                    <a:lumMod val="25000"/>
                  </a:srgbClr>
                </a:solidFill>
                <a:latin typeface="Times New Roman" panose="02020603050405020304" pitchFamily="18" charset="0"/>
                <a:cs typeface="Times New Roman" panose="02020603050405020304" pitchFamily="18" charset="0"/>
              </a:rPr>
              <a:t>Wife was sentenced to 6 months of home confinement with similar financial penalties </a:t>
            </a:r>
          </a:p>
        </p:txBody>
      </p:sp>
      <p:graphicFrame>
        <p:nvGraphicFramePr>
          <p:cNvPr id="5" name="Object 4"/>
          <p:cNvGraphicFramePr>
            <a:graphicFrameLocks noChangeAspect="1"/>
          </p:cNvGraphicFramePr>
          <p:nvPr>
            <p:extLst>
              <p:ext uri="{D42A27DB-BD31-4B8C-83A1-F6EECF244321}">
                <p14:modId xmlns:p14="http://schemas.microsoft.com/office/powerpoint/2010/main" val="1890298779"/>
              </p:ext>
            </p:extLst>
          </p:nvPr>
        </p:nvGraphicFramePr>
        <p:xfrm>
          <a:off x="7271809" y="2453054"/>
          <a:ext cx="1891719" cy="2448332"/>
        </p:xfrm>
        <a:graphic>
          <a:graphicData uri="http://schemas.openxmlformats.org/presentationml/2006/ole">
            <mc:AlternateContent xmlns:mc="http://schemas.openxmlformats.org/markup-compatibility/2006">
              <mc:Choice xmlns:v="urn:schemas-microsoft-com:vml" Requires="v">
                <p:oleObj spid="_x0000_s4263" name="Acrobat Document" r:id="rId4" imgW="5829199" imgH="7543800" progId="Acrobat.Document.11">
                  <p:embed/>
                </p:oleObj>
              </mc:Choice>
              <mc:Fallback>
                <p:oleObj name="Acrobat Document" r:id="rId4" imgW="5829199" imgH="7543800" progId="Acrobat.Document.11">
                  <p:embed/>
                  <p:pic>
                    <p:nvPicPr>
                      <p:cNvPr id="0" name=""/>
                      <p:cNvPicPr/>
                      <p:nvPr/>
                    </p:nvPicPr>
                    <p:blipFill>
                      <a:blip r:embed="rId5"/>
                      <a:stretch>
                        <a:fillRect/>
                      </a:stretch>
                    </p:blipFill>
                    <p:spPr>
                      <a:xfrm>
                        <a:off x="7271809" y="2453054"/>
                        <a:ext cx="1891719" cy="2448332"/>
                      </a:xfrm>
                      <a:prstGeom prst="rect">
                        <a:avLst/>
                      </a:prstGeom>
                    </p:spPr>
                  </p:pic>
                </p:oleObj>
              </mc:Fallback>
            </mc:AlternateContent>
          </a:graphicData>
        </a:graphic>
      </p:graphicFrame>
      <p:sp>
        <p:nvSpPr>
          <p:cNvPr id="7" name="TextBox 6"/>
          <p:cNvSpPr txBox="1"/>
          <p:nvPr/>
        </p:nvSpPr>
        <p:spPr>
          <a:xfrm>
            <a:off x="7464669" y="1066110"/>
            <a:ext cx="1679330" cy="830997"/>
          </a:xfrm>
          <a:prstGeom prst="rect">
            <a:avLst/>
          </a:prstGeom>
          <a:noFill/>
        </p:spPr>
        <p:txBody>
          <a:bodyPr wrap="square" rtlCol="0">
            <a:spAutoFit/>
          </a:bodyPr>
          <a:lstStyle/>
          <a:p>
            <a:pPr algn="ctr"/>
            <a:r>
              <a:rPr lang="en-US" sz="1600" b="1" dirty="0">
                <a:solidFill>
                  <a:srgbClr val="C6E7FC">
                    <a:lumMod val="25000"/>
                  </a:srgbClr>
                </a:solidFill>
                <a:latin typeface="Times New Roman" panose="02020603050405020304" pitchFamily="18" charset="0"/>
                <a:cs typeface="Times New Roman" panose="02020603050405020304" pitchFamily="18" charset="0"/>
              </a:rPr>
              <a:t>Double-click below for more information</a:t>
            </a:r>
          </a:p>
        </p:txBody>
      </p:sp>
      <p:sp>
        <p:nvSpPr>
          <p:cNvPr id="6" name="Date Placeholder 5"/>
          <p:cNvSpPr>
            <a:spLocks noGrp="1"/>
          </p:cNvSpPr>
          <p:nvPr>
            <p:ph type="dt" sz="half" idx="10"/>
          </p:nvPr>
        </p:nvSpPr>
        <p:spPr/>
        <p:txBody>
          <a:bodyPr/>
          <a:lstStyle/>
          <a:p>
            <a:r>
              <a:rPr lang="en-US"/>
              <a:t>7/31/2017</a:t>
            </a:r>
            <a:endParaRPr lang="en-US" dirty="0"/>
          </a:p>
        </p:txBody>
      </p:sp>
      <p:sp>
        <p:nvSpPr>
          <p:cNvPr id="8" name="Footer Placeholder 7"/>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652769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E694BE9D-FA5D-491E-83BE-BAB5FFE8C70E}" type="slidenum">
              <a:rPr lang="en-US" smtClean="0"/>
              <a:pPr/>
              <a:t>34</a:t>
            </a:fld>
            <a:endParaRPr lang="en-US" dirty="0"/>
          </a:p>
        </p:txBody>
      </p:sp>
      <p:sp>
        <p:nvSpPr>
          <p:cNvPr id="12" name="Text Placeholder 2"/>
          <p:cNvSpPr txBox="1">
            <a:spLocks/>
          </p:cNvSpPr>
          <p:nvPr/>
        </p:nvSpPr>
        <p:spPr bwMode="auto">
          <a:xfrm>
            <a:off x="722313" y="1904999"/>
            <a:ext cx="7772400" cy="150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Gill Sans"/>
                <a:ea typeface="ヒラギノ角ゴ Pro W3" charset="-128"/>
                <a:cs typeface="Gill San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Gill Sans"/>
                <a:ea typeface="ヒラギノ角ゴ Pro W3" charset="-128"/>
                <a:cs typeface="Gill San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Gill Sans"/>
                <a:ea typeface="ヒラギノ角ゴ Pro W3" charset="-128"/>
                <a:cs typeface="Gill San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solidFill>
                  <a:schemeClr val="tx2"/>
                </a:solidFill>
                <a:latin typeface="Times New Roman" panose="02020603050405020304" pitchFamily="18" charset="0"/>
                <a:cs typeface="Times New Roman" panose="02020603050405020304" pitchFamily="18" charset="0"/>
              </a:rPr>
              <a:t>Fraud in the SBIR Program:</a:t>
            </a:r>
          </a:p>
          <a:p>
            <a:pPr marL="0" indent="0" algn="ctr">
              <a:buNone/>
            </a:pPr>
            <a:r>
              <a:rPr lang="en-US" b="1" dirty="0">
                <a:solidFill>
                  <a:schemeClr val="tx2"/>
                </a:solidFill>
                <a:latin typeface="Times New Roman" panose="02020603050405020304" pitchFamily="18" charset="0"/>
                <a:cs typeface="Times New Roman" panose="02020603050405020304" pitchFamily="18" charset="0"/>
              </a:rPr>
              <a:t>Consequences of Fraud </a:t>
            </a:r>
          </a:p>
        </p:txBody>
      </p:sp>
    </p:spTree>
    <p:extLst>
      <p:ext uri="{BB962C8B-B14F-4D97-AF65-F5344CB8AC3E}">
        <p14:creationId xmlns:p14="http://schemas.microsoft.com/office/powerpoint/2010/main" val="2370485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 y="76200"/>
            <a:ext cx="7757160" cy="988142"/>
          </a:xfrm>
        </p:spPr>
        <p:txBody>
          <a:bodyPr>
            <a:no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Consequences of Committing Fraud</a:t>
            </a:r>
          </a:p>
        </p:txBody>
      </p:sp>
      <p:sp>
        <p:nvSpPr>
          <p:cNvPr id="4" name="Slide Number Placeholder 3"/>
          <p:cNvSpPr>
            <a:spLocks noGrp="1"/>
          </p:cNvSpPr>
          <p:nvPr>
            <p:ph type="sldNum" sz="quarter" idx="12"/>
          </p:nvPr>
        </p:nvSpPr>
        <p:spPr/>
        <p:txBody>
          <a:bodyPr/>
          <a:lstStyle/>
          <a:p>
            <a:fld id="{CB34A0BB-BCBF-4EF5-A8A5-577FA1113D64}" type="slidenum">
              <a:rPr lang="en-US" smtClean="0"/>
              <a:t>35</a:t>
            </a:fld>
            <a:endParaRPr lang="en-US" dirty="0"/>
          </a:p>
        </p:txBody>
      </p:sp>
      <p:sp>
        <p:nvSpPr>
          <p:cNvPr id="2" name="TextBox 1"/>
          <p:cNvSpPr txBox="1"/>
          <p:nvPr/>
        </p:nvSpPr>
        <p:spPr>
          <a:xfrm>
            <a:off x="632389" y="1385768"/>
            <a:ext cx="8328731" cy="3816429"/>
          </a:xfrm>
          <a:prstGeom prst="rect">
            <a:avLst/>
          </a:prstGeom>
          <a:noFill/>
        </p:spPr>
        <p:txBody>
          <a:bodyPr wrap="square" rtlCol="0">
            <a:spAutoFit/>
          </a:bodyPr>
          <a:lstStyle/>
          <a:p>
            <a:pPr algn="ctr"/>
            <a:r>
              <a:rPr lang="en-US" sz="2400" b="1" u="sng" dirty="0">
                <a:solidFill>
                  <a:srgbClr val="C6E7FC">
                    <a:lumMod val="25000"/>
                  </a:srgbClr>
                </a:solidFill>
                <a:latin typeface="Times New Roman" panose="02020603050405020304" pitchFamily="18" charset="0"/>
                <a:cs typeface="Times New Roman" panose="02020603050405020304" pitchFamily="18" charset="0"/>
              </a:rPr>
              <a:t>Criminal Prosecution</a:t>
            </a:r>
          </a:p>
          <a:p>
            <a:pPr algn="ctr"/>
            <a:endParaRPr lang="en-US" sz="1600" b="1" u="sng" dirty="0">
              <a:solidFill>
                <a:srgbClr val="C6E7FC">
                  <a:lumMod val="25000"/>
                </a:srgbClr>
              </a:solidFill>
              <a:latin typeface="Times New Roman" panose="02020603050405020304" pitchFamily="18" charset="0"/>
              <a:cs typeface="Times New Roman" panose="02020603050405020304" pitchFamily="18" charset="0"/>
            </a:endParaRPr>
          </a:p>
          <a:p>
            <a:r>
              <a:rPr lang="en-US" sz="2400" b="1" dirty="0">
                <a:solidFill>
                  <a:srgbClr val="C6E7FC">
                    <a:lumMod val="25000"/>
                  </a:srgbClr>
                </a:solidFill>
                <a:latin typeface="Times New Roman" panose="02020603050405020304" pitchFamily="18" charset="0"/>
                <a:cs typeface="Times New Roman" panose="02020603050405020304" pitchFamily="18" charset="0"/>
              </a:rPr>
              <a:t>Lying to obtain a SBIR contract/grant, or lying about the work performed may </a:t>
            </a:r>
            <a:r>
              <a:rPr lang="en-US" sz="2400" b="1" u="sng" dirty="0">
                <a:solidFill>
                  <a:srgbClr val="FF0000"/>
                </a:solidFill>
                <a:latin typeface="Times New Roman" panose="02020603050405020304" pitchFamily="18" charset="0"/>
                <a:cs typeface="Times New Roman" panose="02020603050405020304" pitchFamily="18" charset="0"/>
              </a:rPr>
              <a:t>violate several criminal laws</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C6E7FC">
                    <a:lumMod val="25000"/>
                  </a:srgbClr>
                </a:solidFill>
                <a:latin typeface="Times New Roman" panose="02020603050405020304" pitchFamily="18" charset="0"/>
                <a:cs typeface="Times New Roman" panose="02020603050405020304" pitchFamily="18" charset="0"/>
              </a:rPr>
              <a:t> </a:t>
            </a:r>
          </a:p>
          <a:p>
            <a:endParaRPr lang="en-US" sz="16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solidFill>
                  <a:srgbClr val="C6E7FC">
                    <a:lumMod val="25000"/>
                  </a:srgbClr>
                </a:solidFill>
                <a:latin typeface="Times New Roman" panose="02020603050405020304" pitchFamily="18" charset="0"/>
                <a:cs typeface="Times New Roman" panose="02020603050405020304" pitchFamily="18" charset="0"/>
              </a:rPr>
              <a:t>False Statements, 18 U.S.C. § 1001 (up to 5 years in prison, forfeiture and $250K fine)</a:t>
            </a:r>
          </a:p>
          <a:p>
            <a:pPr marL="342900" indent="-342900">
              <a:buFont typeface="Arial" panose="020B0604020202020204" pitchFamily="34" charset="0"/>
              <a:buChar char="•"/>
            </a:pPr>
            <a:r>
              <a:rPr lang="en-US" sz="2000" b="1" dirty="0">
                <a:solidFill>
                  <a:srgbClr val="C6E7FC">
                    <a:lumMod val="25000"/>
                  </a:srgbClr>
                </a:solidFill>
                <a:latin typeface="Times New Roman" panose="02020603050405020304" pitchFamily="18" charset="0"/>
                <a:cs typeface="Times New Roman" panose="02020603050405020304" pitchFamily="18" charset="0"/>
              </a:rPr>
              <a:t>Theft of Federal Property, 18 U.S.C. § 641 (up to 10 years in prison, forfeiture and $250K fine)</a:t>
            </a:r>
          </a:p>
          <a:p>
            <a:pPr marL="342900" indent="-342900">
              <a:buFont typeface="Arial" panose="020B0604020202020204" pitchFamily="34" charset="0"/>
              <a:buChar char="•"/>
            </a:pPr>
            <a:r>
              <a:rPr lang="en-US" sz="2000" b="1" dirty="0">
                <a:solidFill>
                  <a:srgbClr val="C6E7FC">
                    <a:lumMod val="25000"/>
                  </a:srgbClr>
                </a:solidFill>
                <a:latin typeface="Times New Roman" panose="02020603050405020304" pitchFamily="18" charset="0"/>
                <a:cs typeface="Times New Roman" panose="02020603050405020304" pitchFamily="18" charset="0"/>
              </a:rPr>
              <a:t>Wire Fraud, 18 U.S.C. </a:t>
            </a:r>
            <a:r>
              <a:rPr lang="en-US" sz="2000" b="1" dirty="0">
                <a:solidFill>
                  <a:srgbClr val="C6E7FC">
                    <a:lumMod val="25000"/>
                  </a:srgbClr>
                </a:solidFill>
                <a:latin typeface="Times New Roman"/>
                <a:cs typeface="Times New Roman"/>
              </a:rPr>
              <a:t>§</a:t>
            </a:r>
            <a:r>
              <a:rPr lang="en-US" sz="2000" b="1" dirty="0">
                <a:solidFill>
                  <a:srgbClr val="C6E7FC">
                    <a:lumMod val="25000"/>
                  </a:srgbClr>
                </a:solidFill>
                <a:latin typeface="Times New Roman" panose="02020603050405020304" pitchFamily="18" charset="0"/>
                <a:cs typeface="Times New Roman" panose="02020603050405020304" pitchFamily="18" charset="0"/>
              </a:rPr>
              <a:t> 1343 (up to 20 years in prison, forfeiture and $250K fine)</a:t>
            </a:r>
          </a:p>
          <a:p>
            <a:pPr marL="800100" lvl="1" indent="-342900">
              <a:buFont typeface="Arial" panose="020B0604020202020204" pitchFamily="34" charset="0"/>
              <a:buChar char="•"/>
            </a:pPr>
            <a:endParaRPr lang="en-US" sz="1400" b="1" dirty="0">
              <a:solidFill>
                <a:srgbClr val="C6E7FC">
                  <a:lumMod val="25000"/>
                </a:srgb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41960" y="5479197"/>
            <a:ext cx="8620281"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Criminal forfeiture = full amount of contract/grant; personal assets can be seized to satisfy forfeiture or fine </a:t>
            </a:r>
          </a:p>
        </p:txBody>
      </p:sp>
      <p:sp>
        <p:nvSpPr>
          <p:cNvPr id="6" name="Date Placeholder 5"/>
          <p:cNvSpPr>
            <a:spLocks noGrp="1"/>
          </p:cNvSpPr>
          <p:nvPr>
            <p:ph type="dt" sz="half" idx="10"/>
          </p:nvPr>
        </p:nvSpPr>
        <p:spPr/>
        <p:txBody>
          <a:bodyPr/>
          <a:lstStyle/>
          <a:p>
            <a:r>
              <a:rPr lang="en-US"/>
              <a:t>7/31/2017</a:t>
            </a:r>
            <a:endParaRPr lang="en-US" dirty="0"/>
          </a:p>
        </p:txBody>
      </p:sp>
      <p:sp>
        <p:nvSpPr>
          <p:cNvPr id="7" name="Footer Placeholder 6"/>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792433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924800" cy="1143000"/>
          </a:xfrm>
        </p:spPr>
        <p:txBody>
          <a:bodyPr>
            <a:no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Consequences of Committing Fraud (continued)</a:t>
            </a:r>
          </a:p>
        </p:txBody>
      </p:sp>
      <p:sp>
        <p:nvSpPr>
          <p:cNvPr id="4" name="Slide Number Placeholder 3"/>
          <p:cNvSpPr>
            <a:spLocks noGrp="1"/>
          </p:cNvSpPr>
          <p:nvPr>
            <p:ph type="sldNum" sz="quarter" idx="12"/>
          </p:nvPr>
        </p:nvSpPr>
        <p:spPr/>
        <p:txBody>
          <a:bodyPr/>
          <a:lstStyle/>
          <a:p>
            <a:fld id="{CB34A0BB-BCBF-4EF5-A8A5-577FA1113D64}" type="slidenum">
              <a:rPr lang="en-US" smtClean="0"/>
              <a:t>36</a:t>
            </a:fld>
            <a:endParaRPr lang="en-US" dirty="0"/>
          </a:p>
        </p:txBody>
      </p:sp>
      <p:sp>
        <p:nvSpPr>
          <p:cNvPr id="2" name="TextBox 1"/>
          <p:cNvSpPr txBox="1"/>
          <p:nvPr/>
        </p:nvSpPr>
        <p:spPr>
          <a:xfrm>
            <a:off x="461682" y="838200"/>
            <a:ext cx="8251802" cy="5647700"/>
          </a:xfrm>
          <a:prstGeom prst="rect">
            <a:avLst/>
          </a:prstGeom>
          <a:noFill/>
        </p:spPr>
        <p:txBody>
          <a:bodyPr wrap="square" rtlCol="0">
            <a:spAutoFit/>
          </a:bodyPr>
          <a:lstStyle/>
          <a:p>
            <a:pPr marL="342900" indent="-342900">
              <a:buFont typeface="Arial" panose="020B0604020202020204" pitchFamily="34" charset="0"/>
              <a:buChar char="•"/>
            </a:pPr>
            <a:endParaRPr lang="en-US" b="1" dirty="0">
              <a:solidFill>
                <a:srgbClr val="C6E7FC">
                  <a:lumMod val="25000"/>
                </a:srgbClr>
              </a:solidFill>
            </a:endParaRPr>
          </a:p>
          <a:p>
            <a:pPr algn="ctr"/>
            <a:r>
              <a:rPr lang="en-US" sz="2400" b="1" u="sng" dirty="0">
                <a:solidFill>
                  <a:srgbClr val="C6E7FC">
                    <a:lumMod val="25000"/>
                  </a:srgbClr>
                </a:solidFill>
                <a:latin typeface="Times New Roman" panose="02020603050405020304" pitchFamily="18" charset="0"/>
                <a:cs typeface="Times New Roman" panose="02020603050405020304" pitchFamily="18" charset="0"/>
              </a:rPr>
              <a:t>Civil Liability </a:t>
            </a:r>
          </a:p>
          <a:p>
            <a:pPr algn="ctr"/>
            <a:endParaRPr lang="en-US" sz="2400" b="1" u="sng"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rgbClr val="C6E7FC">
                    <a:lumMod val="25000"/>
                  </a:srgbClr>
                </a:solidFill>
                <a:latin typeface="Times New Roman" panose="02020603050405020304" pitchFamily="18" charset="0"/>
                <a:cs typeface="Times New Roman" panose="02020603050405020304" pitchFamily="18" charset="0"/>
              </a:rPr>
              <a:t>May be imposed in addition to or in lieu of criminal prosecution</a:t>
            </a:r>
          </a:p>
          <a:p>
            <a:pPr marL="342900" indent="-342900">
              <a:buFont typeface="Arial" panose="020B0604020202020204" pitchFamily="34" charset="0"/>
              <a:buChar char="•"/>
            </a:pPr>
            <a:endParaRPr lang="en-US" sz="11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000" b="1" dirty="0">
              <a:solidFill>
                <a:srgbClr val="C6E7FC">
                  <a:lumMod val="25000"/>
                </a:srgbClr>
              </a:solidFill>
              <a:latin typeface="Times New Roman" panose="02020603050405020304" pitchFamily="18" charset="0"/>
              <a:cs typeface="Times New Roman" panose="02020603050405020304" pitchFamily="18" charset="0"/>
            </a:endParaRPr>
          </a:p>
          <a:p>
            <a:r>
              <a:rPr lang="en-US" sz="2200" b="1" dirty="0">
                <a:solidFill>
                  <a:srgbClr val="C6E7FC">
                    <a:lumMod val="25000"/>
                  </a:srgbClr>
                </a:solidFill>
                <a:latin typeface="Times New Roman" panose="02020603050405020304" pitchFamily="18" charset="0"/>
                <a:cs typeface="Times New Roman" panose="02020603050405020304" pitchFamily="18" charset="0"/>
              </a:rPr>
              <a:t>Civil False Claims Act, 31 U.S.C. §§3729-3733</a:t>
            </a:r>
          </a:p>
          <a:p>
            <a:endParaRPr lang="en-US" sz="8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Liability includes up to treble damages (3x actual damages) and a civil penalty of up to $21,916 for each false claim</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False claims liability includes payments received when the government relied upon false information in the SBIR proposal, in a certification of current cost or pricing data, in a request for payment, or in progress reports</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Although the statute requires knowledge that the claim was false, the term “</a:t>
            </a:r>
            <a:r>
              <a:rPr lang="en-US" b="1" u="sng" dirty="0">
                <a:solidFill>
                  <a:srgbClr val="C6E7FC">
                    <a:lumMod val="25000"/>
                  </a:srgbClr>
                </a:solidFill>
                <a:latin typeface="Times New Roman" panose="02020603050405020304" pitchFamily="18" charset="0"/>
                <a:cs typeface="Times New Roman" panose="02020603050405020304" pitchFamily="18" charset="0"/>
              </a:rPr>
              <a:t>knowledge</a:t>
            </a:r>
            <a:r>
              <a:rPr lang="en-US" b="1" dirty="0">
                <a:solidFill>
                  <a:srgbClr val="C6E7FC">
                    <a:lumMod val="25000"/>
                  </a:srgbClr>
                </a:solidFill>
                <a:latin typeface="Times New Roman" panose="02020603050405020304" pitchFamily="18" charset="0"/>
                <a:cs typeface="Times New Roman" panose="02020603050405020304" pitchFamily="18" charset="0"/>
              </a:rPr>
              <a:t>” includes “</a:t>
            </a:r>
            <a:r>
              <a:rPr lang="en-US" b="1" u="sng" dirty="0">
                <a:solidFill>
                  <a:srgbClr val="C6E7FC">
                    <a:lumMod val="25000"/>
                  </a:srgbClr>
                </a:solidFill>
                <a:latin typeface="Times New Roman" panose="02020603050405020304" pitchFamily="18" charset="0"/>
                <a:cs typeface="Times New Roman" panose="02020603050405020304" pitchFamily="18" charset="0"/>
              </a:rPr>
              <a:t>deliberate ignorance</a:t>
            </a:r>
            <a:r>
              <a:rPr lang="en-US" b="1" dirty="0">
                <a:solidFill>
                  <a:srgbClr val="C6E7FC">
                    <a:lumMod val="25000"/>
                  </a:srgbClr>
                </a:solidFill>
                <a:latin typeface="Times New Roman" panose="02020603050405020304" pitchFamily="18" charset="0"/>
                <a:cs typeface="Times New Roman" panose="02020603050405020304" pitchFamily="18" charset="0"/>
              </a:rPr>
              <a:t>” or “</a:t>
            </a:r>
            <a:r>
              <a:rPr lang="en-US" b="1" u="sng" dirty="0">
                <a:solidFill>
                  <a:srgbClr val="C6E7FC">
                    <a:lumMod val="25000"/>
                  </a:srgbClr>
                </a:solidFill>
                <a:latin typeface="Times New Roman" panose="02020603050405020304" pitchFamily="18" charset="0"/>
                <a:cs typeface="Times New Roman" panose="02020603050405020304" pitchFamily="18" charset="0"/>
              </a:rPr>
              <a:t>reckless disregard of the truth</a:t>
            </a:r>
            <a:r>
              <a:rPr lang="en-US" b="1" dirty="0">
                <a:solidFill>
                  <a:srgbClr val="C6E7FC">
                    <a:lumMod val="25000"/>
                  </a:srgbClr>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Whistleblowers can receive up to 30% of the recovery amount for reporting fraud via </a:t>
            </a:r>
            <a:r>
              <a:rPr lang="en-US" b="1" i="1" dirty="0">
                <a:solidFill>
                  <a:srgbClr val="C6E7FC">
                    <a:lumMod val="25000"/>
                  </a:srgbClr>
                </a:solidFill>
                <a:latin typeface="Times New Roman" panose="02020603050405020304" pitchFamily="18" charset="0"/>
                <a:cs typeface="Times New Roman" panose="02020603050405020304" pitchFamily="18" charset="0"/>
              </a:rPr>
              <a:t>qui tam </a:t>
            </a:r>
            <a:r>
              <a:rPr lang="en-US" b="1" dirty="0">
                <a:solidFill>
                  <a:srgbClr val="C6E7FC">
                    <a:lumMod val="25000"/>
                  </a:srgbClr>
                </a:solidFill>
                <a:latin typeface="Times New Roman" panose="02020603050405020304" pitchFamily="18" charset="0"/>
                <a:cs typeface="Times New Roman" panose="02020603050405020304" pitchFamily="18" charset="0"/>
              </a:rPr>
              <a:t>provision of False Claims Act</a:t>
            </a:r>
          </a:p>
          <a:p>
            <a:pPr lvl="1"/>
            <a:endParaRPr lang="en-US" b="1" dirty="0">
              <a:solidFill>
                <a:srgbClr val="C6E7FC">
                  <a:lumMod val="25000"/>
                </a:srgbClr>
              </a:solidFill>
            </a:endParaRPr>
          </a:p>
          <a:p>
            <a:pPr marL="342900" indent="-342900">
              <a:buFont typeface="Arial" panose="020B0604020202020204" pitchFamily="34" charset="0"/>
              <a:buChar char="•"/>
            </a:pPr>
            <a:endParaRPr lang="en-US" sz="2400" b="1" dirty="0">
              <a:solidFill>
                <a:srgbClr val="C6E7FC">
                  <a:lumMod val="25000"/>
                </a:srgbClr>
              </a:solidFill>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1982554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 y="0"/>
            <a:ext cx="7644384" cy="1143000"/>
          </a:xfrm>
        </p:spPr>
        <p:txBody>
          <a:bodyPr>
            <a:no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Consequences of Committing Fraud (continued)</a:t>
            </a:r>
          </a:p>
        </p:txBody>
      </p:sp>
      <p:sp>
        <p:nvSpPr>
          <p:cNvPr id="4" name="Slide Number Placeholder 3"/>
          <p:cNvSpPr>
            <a:spLocks noGrp="1"/>
          </p:cNvSpPr>
          <p:nvPr>
            <p:ph type="sldNum" sz="quarter" idx="12"/>
          </p:nvPr>
        </p:nvSpPr>
        <p:spPr/>
        <p:txBody>
          <a:bodyPr/>
          <a:lstStyle/>
          <a:p>
            <a:fld id="{CB34A0BB-BCBF-4EF5-A8A5-577FA1113D64}" type="slidenum">
              <a:rPr lang="en-US" smtClean="0"/>
              <a:t>37</a:t>
            </a:fld>
            <a:endParaRPr lang="en-US" dirty="0"/>
          </a:p>
        </p:txBody>
      </p:sp>
      <p:sp>
        <p:nvSpPr>
          <p:cNvPr id="2" name="TextBox 1"/>
          <p:cNvSpPr txBox="1"/>
          <p:nvPr/>
        </p:nvSpPr>
        <p:spPr>
          <a:xfrm>
            <a:off x="470020" y="1371600"/>
            <a:ext cx="8255236" cy="4139595"/>
          </a:xfrm>
          <a:prstGeom prst="rect">
            <a:avLst/>
          </a:prstGeom>
          <a:noFill/>
        </p:spPr>
        <p:txBody>
          <a:bodyPr wrap="square" rtlCol="0">
            <a:spAutoFit/>
          </a:bodyPr>
          <a:lstStyle/>
          <a:p>
            <a:pPr marL="342900" indent="-342900">
              <a:buFont typeface="Arial" panose="020B0604020202020204" pitchFamily="34" charset="0"/>
              <a:buChar char="•"/>
            </a:pPr>
            <a:endParaRPr lang="en-US" b="1" dirty="0">
              <a:solidFill>
                <a:srgbClr val="C6E7FC">
                  <a:lumMod val="25000"/>
                </a:srgbClr>
              </a:solidFill>
            </a:endParaRPr>
          </a:p>
          <a:p>
            <a:pPr algn="ctr"/>
            <a:r>
              <a:rPr lang="en-US" sz="2400" b="1" u="sng" dirty="0">
                <a:solidFill>
                  <a:srgbClr val="C6E7FC">
                    <a:lumMod val="25000"/>
                  </a:srgbClr>
                </a:solidFill>
                <a:latin typeface="Times New Roman" panose="02020603050405020304" pitchFamily="18" charset="0"/>
                <a:cs typeface="Times New Roman" panose="02020603050405020304" pitchFamily="18" charset="0"/>
              </a:rPr>
              <a:t>Administrative Remedies</a:t>
            </a:r>
          </a:p>
          <a:p>
            <a:pPr algn="ctr"/>
            <a:endParaRPr lang="en-US" sz="1600" b="1" u="sng"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rgbClr val="C6E7FC">
                    <a:lumMod val="25000"/>
                  </a:srgbClr>
                </a:solidFill>
                <a:latin typeface="Times New Roman" panose="02020603050405020304" pitchFamily="18" charset="0"/>
                <a:cs typeface="Times New Roman" panose="02020603050405020304" pitchFamily="18" charset="0"/>
              </a:rPr>
              <a:t>Government can terminate contracts/grants tainted by fraud </a:t>
            </a:r>
          </a:p>
          <a:p>
            <a:pPr marL="342900" indent="-342900">
              <a:buFont typeface="Arial" panose="020B0604020202020204" pitchFamily="34" charset="0"/>
              <a:buChar char="•"/>
            </a:pPr>
            <a:endParaRPr lang="en-US" sz="16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rgbClr val="C6E7FC">
                    <a:lumMod val="25000"/>
                  </a:srgbClr>
                </a:solidFill>
                <a:latin typeface="Times New Roman" panose="02020603050405020304" pitchFamily="18" charset="0"/>
                <a:cs typeface="Times New Roman" panose="02020603050405020304" pitchFamily="18" charset="0"/>
              </a:rPr>
              <a:t>Government can suspend/debar SBC, owner, and/or employees</a:t>
            </a:r>
          </a:p>
          <a:p>
            <a:pPr marL="342900" indent="-342900">
              <a:buFont typeface="Arial" panose="020B0604020202020204" pitchFamily="34" charset="0"/>
              <a:buChar char="•"/>
            </a:pPr>
            <a:r>
              <a:rPr lang="en-US" sz="500" b="1" dirty="0">
                <a:solidFill>
                  <a:srgbClr val="C6E7FC">
                    <a:lumMod val="25000"/>
                  </a:srgbClr>
                </a:solidFill>
                <a:latin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Results in prohibition from receiving any federal contracts/grants or working as a subcontractor/subgrantee on federal contracts</a:t>
            </a:r>
          </a:p>
          <a:p>
            <a:pPr marL="800100" lvl="1"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Debarment is typically for three years, but can be for a longer period</a:t>
            </a:r>
          </a:p>
          <a:p>
            <a:pPr marL="800100" lvl="1" indent="-342900">
              <a:buFont typeface="Arial" panose="020B0604020202020204" pitchFamily="34" charset="0"/>
              <a:buChar char="•"/>
            </a:pPr>
            <a:endParaRPr lang="en-US"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rgbClr val="C6E7FC">
                    <a:lumMod val="25000"/>
                  </a:srgbClr>
                </a:solidFill>
                <a:latin typeface="Times New Roman" panose="02020603050405020304" pitchFamily="18" charset="0"/>
                <a:cs typeface="Times New Roman" panose="02020603050405020304" pitchFamily="18" charset="0"/>
              </a:rPr>
              <a:t>Administrative remedies are in addition to or in lieu of criminal and civil liability</a:t>
            </a:r>
          </a:p>
          <a:p>
            <a:pPr marL="342900" indent="-342900">
              <a:buFont typeface="Arial" panose="020B0604020202020204" pitchFamily="34" charset="0"/>
              <a:buChar char="•"/>
            </a:pPr>
            <a:endParaRPr lang="en-US" sz="2400" b="1" dirty="0">
              <a:solidFill>
                <a:srgbClr val="C6E7FC">
                  <a:lumMod val="25000"/>
                </a:srgbClr>
              </a:solidFill>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3180828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E694BE9D-FA5D-491E-83BE-BAB5FFE8C70E}" type="slidenum">
              <a:rPr lang="en-US" smtClean="0"/>
              <a:pPr/>
              <a:t>38</a:t>
            </a:fld>
            <a:endParaRPr lang="en-US" dirty="0"/>
          </a:p>
        </p:txBody>
      </p:sp>
      <p:sp>
        <p:nvSpPr>
          <p:cNvPr id="12" name="Text Placeholder 2"/>
          <p:cNvSpPr txBox="1">
            <a:spLocks/>
          </p:cNvSpPr>
          <p:nvPr/>
        </p:nvSpPr>
        <p:spPr bwMode="auto">
          <a:xfrm>
            <a:off x="722313" y="1904999"/>
            <a:ext cx="7772400" cy="150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Gill Sans"/>
                <a:ea typeface="ヒラギノ角ゴ Pro W3" charset="-128"/>
                <a:cs typeface="Gill San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Gill Sans"/>
                <a:ea typeface="ヒラギノ角ゴ Pro W3" charset="-128"/>
                <a:cs typeface="Gill San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Gill Sans"/>
                <a:ea typeface="ヒラギノ角ゴ Pro W3" charset="-128"/>
                <a:cs typeface="Gill San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solidFill>
                  <a:schemeClr val="tx2"/>
                </a:solidFill>
                <a:latin typeface="Times New Roman" panose="02020603050405020304" pitchFamily="18" charset="0"/>
                <a:cs typeface="Times New Roman" panose="02020603050405020304" pitchFamily="18" charset="0"/>
              </a:rPr>
              <a:t>Fraud in the SBIR Program:</a:t>
            </a:r>
          </a:p>
          <a:p>
            <a:pPr marL="0" indent="0" algn="ctr">
              <a:buNone/>
            </a:pPr>
            <a:r>
              <a:rPr lang="en-US" b="1" dirty="0">
                <a:solidFill>
                  <a:schemeClr val="tx2"/>
                </a:solidFill>
                <a:latin typeface="Times New Roman" panose="02020603050405020304" pitchFamily="18" charset="0"/>
                <a:cs typeface="Times New Roman" panose="02020603050405020304" pitchFamily="18" charset="0"/>
              </a:rPr>
              <a:t>Recommendations</a:t>
            </a:r>
          </a:p>
        </p:txBody>
      </p:sp>
    </p:spTree>
    <p:extLst>
      <p:ext uri="{BB962C8B-B14F-4D97-AF65-F5344CB8AC3E}">
        <p14:creationId xmlns:p14="http://schemas.microsoft.com/office/powerpoint/2010/main" val="178839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592" y="0"/>
            <a:ext cx="8796528" cy="1143000"/>
          </a:xfrm>
        </p:spPr>
        <p:txBody>
          <a:bodyPr>
            <a:normAutofit/>
          </a:bodyPr>
          <a:lstStyle/>
          <a:p>
            <a:r>
              <a:rPr lang="en-US" sz="3600" b="1" dirty="0">
                <a:solidFill>
                  <a:schemeClr val="bg1"/>
                </a:solidFill>
                <a:latin typeface="Times New Roman" panose="02020603050405020304" pitchFamily="18" charset="0"/>
                <a:cs typeface="Times New Roman" panose="02020603050405020304" pitchFamily="18" charset="0"/>
              </a:rPr>
              <a:t>Remember</a:t>
            </a:r>
          </a:p>
        </p:txBody>
      </p:sp>
      <p:sp>
        <p:nvSpPr>
          <p:cNvPr id="4" name="Slide Number Placeholder 3"/>
          <p:cNvSpPr>
            <a:spLocks noGrp="1"/>
          </p:cNvSpPr>
          <p:nvPr>
            <p:ph type="sldNum" sz="quarter" idx="12"/>
          </p:nvPr>
        </p:nvSpPr>
        <p:spPr/>
        <p:txBody>
          <a:bodyPr/>
          <a:lstStyle/>
          <a:p>
            <a:fld id="{CB34A0BB-BCBF-4EF5-A8A5-577FA1113D64}" type="slidenum">
              <a:rPr lang="en-US" smtClean="0"/>
              <a:t>39</a:t>
            </a:fld>
            <a:endParaRPr lang="en-US" dirty="0"/>
          </a:p>
        </p:txBody>
      </p:sp>
      <p:sp>
        <p:nvSpPr>
          <p:cNvPr id="2" name="TextBox 1"/>
          <p:cNvSpPr txBox="1"/>
          <p:nvPr/>
        </p:nvSpPr>
        <p:spPr>
          <a:xfrm>
            <a:off x="791308" y="1371600"/>
            <a:ext cx="8169812" cy="4924425"/>
          </a:xfrm>
          <a:prstGeom prst="rect">
            <a:avLst/>
          </a:prstGeom>
          <a:noFill/>
        </p:spPr>
        <p:txBody>
          <a:bodyPr wrap="square" rtlCol="0">
            <a:spAutoFit/>
          </a:bodyPr>
          <a:lstStyle/>
          <a:p>
            <a:pPr marL="342900" indent="-342900">
              <a:buFont typeface="Arial" panose="020B0604020202020204" pitchFamily="34" charset="0"/>
              <a:buChar char="•"/>
            </a:pPr>
            <a:endParaRPr lang="en-US" b="1" dirty="0">
              <a:solidFill>
                <a:srgbClr val="C6E7FC">
                  <a:lumMod val="25000"/>
                </a:srgbClr>
              </a:solidFill>
            </a:endParaRPr>
          </a:p>
          <a:p>
            <a:r>
              <a:rPr lang="en-US" sz="2400" b="1" dirty="0">
                <a:solidFill>
                  <a:srgbClr val="C6E7FC">
                    <a:lumMod val="25000"/>
                  </a:srgbClr>
                </a:solidFill>
                <a:latin typeface="Times New Roman" panose="02020603050405020304" pitchFamily="18" charset="0"/>
                <a:cs typeface="Times New Roman" panose="02020603050405020304" pitchFamily="18" charset="0"/>
              </a:rPr>
              <a:t>The government retains the right to examine the status of a SBIR contract/grant at any time</a:t>
            </a:r>
          </a:p>
          <a:p>
            <a:endParaRPr lang="en-US" sz="2400" b="1" dirty="0">
              <a:solidFill>
                <a:srgbClr val="C6E7FC">
                  <a:lumMod val="25000"/>
                </a:srgbClr>
              </a:solidFill>
              <a:latin typeface="Times New Roman" panose="02020603050405020304" pitchFamily="18" charset="0"/>
              <a:cs typeface="Times New Roman" panose="02020603050405020304" pitchFamily="18" charset="0"/>
            </a:endParaRPr>
          </a:p>
          <a:p>
            <a:endParaRPr lang="en-US" sz="2400" b="1" dirty="0">
              <a:solidFill>
                <a:srgbClr val="C6E7FC">
                  <a:lumMod val="25000"/>
                </a:srgbClr>
              </a:solidFill>
              <a:latin typeface="Times New Roman" panose="02020603050405020304" pitchFamily="18" charset="0"/>
              <a:cs typeface="Times New Roman" panose="02020603050405020304" pitchFamily="18" charset="0"/>
            </a:endParaRPr>
          </a:p>
          <a:p>
            <a:r>
              <a:rPr lang="en-US" sz="2400" b="1" dirty="0">
                <a:solidFill>
                  <a:srgbClr val="C6E7FC">
                    <a:lumMod val="25000"/>
                  </a:srgbClr>
                </a:solidFill>
                <a:latin typeface="Times New Roman" panose="02020603050405020304" pitchFamily="18" charset="0"/>
                <a:cs typeface="Times New Roman" panose="02020603050405020304" pitchFamily="18" charset="0"/>
              </a:rPr>
              <a:t>Status checks include:</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Site visits</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Requests for records including financial documents and timesheets</a:t>
            </a:r>
            <a:br>
              <a:rPr lang="en-US" b="1" dirty="0">
                <a:solidFill>
                  <a:srgbClr val="C6E7FC">
                    <a:lumMod val="25000"/>
                  </a:srgbClr>
                </a:solidFill>
                <a:latin typeface="Times New Roman" panose="02020603050405020304" pitchFamily="18" charset="0"/>
                <a:cs typeface="Times New Roman" panose="02020603050405020304" pitchFamily="18" charset="0"/>
              </a:rPr>
            </a:br>
            <a:endParaRPr lang="en-US"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b="1" dirty="0">
              <a:solidFill>
                <a:srgbClr val="C6E7FC">
                  <a:lumMod val="25000"/>
                </a:srgbClr>
              </a:solidFill>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Good recordkeeping will help ensure successful status checks and eliminate potential issues</a:t>
            </a:r>
          </a:p>
          <a:p>
            <a:endParaRPr lang="en-US" sz="24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solidFill>
                <a:srgbClr val="C6E7FC">
                  <a:lumMod val="25000"/>
                </a:srgbClr>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345931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solidFill>
                  <a:schemeClr val="bg1"/>
                </a:solidFill>
              </a:rPr>
              <a:t>Introduction: SBIR</a:t>
            </a:r>
          </a:p>
        </p:txBody>
      </p:sp>
      <p:sp>
        <p:nvSpPr>
          <p:cNvPr id="2" name="Content Placeholder 1"/>
          <p:cNvSpPr>
            <a:spLocks noGrp="1"/>
          </p:cNvSpPr>
          <p:nvPr>
            <p:ph idx="1"/>
          </p:nvPr>
        </p:nvSpPr>
        <p:spPr>
          <a:xfrm>
            <a:off x="914400" y="1828800"/>
            <a:ext cx="7480300" cy="3846350"/>
          </a:xfrm>
        </p:spPr>
        <p:txBody>
          <a:bodyPr>
            <a:normAutofit/>
          </a:bodyPr>
          <a:lstStyle/>
          <a:p>
            <a:pPr>
              <a:buFont typeface="Arial" panose="020B0604020202020204" pitchFamily="34" charset="0"/>
              <a:buChar char="•"/>
            </a:pPr>
            <a:r>
              <a:rPr lang="en-US" sz="2400" b="1" dirty="0">
                <a:solidFill>
                  <a:schemeClr val="tx2"/>
                </a:solidFill>
              </a:rPr>
              <a:t>Federal program to foster and encourage participation by small business concerns in research and development</a:t>
            </a:r>
          </a:p>
          <a:p>
            <a:pPr>
              <a:buFont typeface="Arial" panose="020B0604020202020204" pitchFamily="34" charset="0"/>
              <a:buChar char="•"/>
            </a:pPr>
            <a:endParaRPr lang="en-US" sz="2400" b="1" dirty="0">
              <a:solidFill>
                <a:schemeClr val="tx2"/>
              </a:solidFill>
            </a:endParaRPr>
          </a:p>
          <a:p>
            <a:pPr>
              <a:buFont typeface="Arial" panose="020B0604020202020204" pitchFamily="34" charset="0"/>
              <a:buChar char="•"/>
            </a:pPr>
            <a:r>
              <a:rPr lang="en-US" sz="2400" b="1" dirty="0">
                <a:solidFill>
                  <a:schemeClr val="tx2"/>
                </a:solidFill>
              </a:rPr>
              <a:t>Three-phased process encompassing </a:t>
            </a:r>
            <a:br>
              <a:rPr lang="en-US" sz="2400" b="1" dirty="0">
                <a:solidFill>
                  <a:schemeClr val="tx2"/>
                </a:solidFill>
              </a:rPr>
            </a:br>
            <a:r>
              <a:rPr lang="en-US" sz="2400" b="1" dirty="0">
                <a:solidFill>
                  <a:schemeClr val="tx2"/>
                </a:solidFill>
              </a:rPr>
              <a:t>(1) technology feasibility, (2) demonstration </a:t>
            </a:r>
            <a:br>
              <a:rPr lang="en-US" sz="2400" b="1" dirty="0">
                <a:solidFill>
                  <a:schemeClr val="tx2"/>
                </a:solidFill>
              </a:rPr>
            </a:br>
            <a:r>
              <a:rPr lang="en-US" sz="2400" b="1" dirty="0">
                <a:solidFill>
                  <a:schemeClr val="tx2"/>
                </a:solidFill>
              </a:rPr>
              <a:t>and evaluation of commercial potential, and </a:t>
            </a:r>
            <a:br>
              <a:rPr lang="en-US" sz="2400" b="1" dirty="0">
                <a:solidFill>
                  <a:schemeClr val="tx2"/>
                </a:solidFill>
              </a:rPr>
            </a:br>
            <a:r>
              <a:rPr lang="en-US" sz="2400" b="1" dirty="0">
                <a:solidFill>
                  <a:schemeClr val="tx2"/>
                </a:solidFill>
              </a:rPr>
              <a:t>(3) transition to the marketplace</a:t>
            </a:r>
          </a:p>
          <a:p>
            <a:pPr>
              <a:buFont typeface="Arial" panose="020B0604020202020204" pitchFamily="34" charset="0"/>
              <a:buChar char="•"/>
            </a:pPr>
            <a:endParaRPr lang="en-US" sz="2400" dirty="0">
              <a:solidFill>
                <a:schemeClr val="tx2"/>
              </a:solidFill>
            </a:endParaRPr>
          </a:p>
        </p:txBody>
      </p:sp>
      <p:sp>
        <p:nvSpPr>
          <p:cNvPr id="3" name="Slide Number Placeholder 2"/>
          <p:cNvSpPr>
            <a:spLocks noGrp="1"/>
          </p:cNvSpPr>
          <p:nvPr>
            <p:ph type="sldNum" sz="quarter" idx="12"/>
          </p:nvPr>
        </p:nvSpPr>
        <p:spPr/>
        <p:txBody>
          <a:bodyPr/>
          <a:lstStyle/>
          <a:p>
            <a:fld id="{CB34A0BB-BCBF-4EF5-A8A5-577FA1113D64}" type="slidenum">
              <a:rPr lang="en-US" smtClean="0"/>
              <a:t>4</a:t>
            </a:fld>
            <a:endParaRPr lang="en-US" dirty="0"/>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4218300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592" y="0"/>
            <a:ext cx="8796528" cy="1143000"/>
          </a:xfrm>
        </p:spPr>
        <p:txBody>
          <a:bodyPr>
            <a:normAutofit/>
          </a:bodyPr>
          <a:lstStyle/>
          <a:p>
            <a:r>
              <a:rPr lang="en-US" sz="3600" b="1" dirty="0">
                <a:solidFill>
                  <a:schemeClr val="bg1"/>
                </a:solidFill>
                <a:latin typeface="Times New Roman" panose="02020603050405020304" pitchFamily="18" charset="0"/>
                <a:cs typeface="Times New Roman" panose="02020603050405020304" pitchFamily="18" charset="0"/>
              </a:rPr>
              <a:t>Recommendations</a:t>
            </a:r>
          </a:p>
        </p:txBody>
      </p:sp>
      <p:sp>
        <p:nvSpPr>
          <p:cNvPr id="4" name="Slide Number Placeholder 3"/>
          <p:cNvSpPr>
            <a:spLocks noGrp="1"/>
          </p:cNvSpPr>
          <p:nvPr>
            <p:ph type="sldNum" sz="quarter" idx="12"/>
          </p:nvPr>
        </p:nvSpPr>
        <p:spPr/>
        <p:txBody>
          <a:bodyPr/>
          <a:lstStyle/>
          <a:p>
            <a:fld id="{CB34A0BB-BCBF-4EF5-A8A5-577FA1113D64}" type="slidenum">
              <a:rPr lang="en-US" smtClean="0"/>
              <a:t>40</a:t>
            </a:fld>
            <a:endParaRPr lang="en-US" dirty="0"/>
          </a:p>
        </p:txBody>
      </p:sp>
      <p:sp>
        <p:nvSpPr>
          <p:cNvPr id="2" name="TextBox 1"/>
          <p:cNvSpPr txBox="1"/>
          <p:nvPr/>
        </p:nvSpPr>
        <p:spPr>
          <a:xfrm>
            <a:off x="466165" y="988142"/>
            <a:ext cx="8494955" cy="5016758"/>
          </a:xfrm>
          <a:prstGeom prst="rect">
            <a:avLst/>
          </a:prstGeom>
          <a:noFill/>
        </p:spPr>
        <p:txBody>
          <a:bodyPr wrap="square" rtlCol="0">
            <a:spAutoFit/>
          </a:bodyPr>
          <a:lstStyle/>
          <a:p>
            <a:pPr marL="342900" indent="-342900">
              <a:buFont typeface="Arial" panose="020B0604020202020204" pitchFamily="34" charset="0"/>
              <a:buChar char="•"/>
            </a:pPr>
            <a:endParaRPr lang="en-US" b="1" dirty="0">
              <a:solidFill>
                <a:srgbClr val="C6E7FC">
                  <a:lumMod val="25000"/>
                </a:srgbClr>
              </a:solidFill>
            </a:endParaRPr>
          </a:p>
          <a:p>
            <a:pPr algn="ctr"/>
            <a:r>
              <a:rPr lang="en-US" sz="2800" b="1" u="sng" dirty="0">
                <a:solidFill>
                  <a:srgbClr val="C6E7FC">
                    <a:lumMod val="25000"/>
                  </a:srgbClr>
                </a:solidFill>
                <a:latin typeface="Times New Roman" panose="02020603050405020304" pitchFamily="18" charset="0"/>
                <a:cs typeface="Times New Roman" panose="02020603050405020304" pitchFamily="18" charset="0"/>
              </a:rPr>
              <a:t>Good Records: Key to Protecting Yourself</a:t>
            </a:r>
          </a:p>
          <a:p>
            <a:pPr marL="342900" indent="-342900">
              <a:buFont typeface="Arial" panose="020B0604020202020204" pitchFamily="34" charset="0"/>
              <a:buChar char="•"/>
            </a:pPr>
            <a:endParaRPr lang="en-US" sz="1600" b="1" dirty="0">
              <a:solidFill>
                <a:srgbClr val="C6E7FC">
                  <a:lumMod val="25000"/>
                </a:srgbClr>
              </a:solidFill>
              <a:latin typeface="Times New Roman" panose="02020603050405020304" pitchFamily="18" charset="0"/>
              <a:cs typeface="Times New Roman" panose="02020603050405020304" pitchFamily="18" charset="0"/>
            </a:endParaRPr>
          </a:p>
          <a:p>
            <a:r>
              <a:rPr lang="en-US" sz="2400" b="1" dirty="0">
                <a:solidFill>
                  <a:srgbClr val="C6E7FC">
                    <a:lumMod val="25000"/>
                  </a:srgbClr>
                </a:solidFill>
                <a:latin typeface="Times New Roman" panose="02020603050405020304" pitchFamily="18" charset="0"/>
                <a:cs typeface="Times New Roman" panose="02020603050405020304" pitchFamily="18" charset="0"/>
              </a:rPr>
              <a:t>Documentation</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Timesheets for hours worked by ALL involved employees</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All financial receipts, invoices and statements for expenses related to the project</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Laboratory notebooks</a:t>
            </a:r>
          </a:p>
          <a:p>
            <a:pPr marL="342900" indent="-342900">
              <a:buFont typeface="Arial" panose="020B0604020202020204" pitchFamily="34" charset="0"/>
              <a:buChar char="•"/>
            </a:pPr>
            <a:endParaRPr lang="en-US" b="1" dirty="0">
              <a:solidFill>
                <a:srgbClr val="C6E7FC">
                  <a:lumMod val="25000"/>
                </a:srgbClr>
              </a:solidFill>
              <a:latin typeface="Times New Roman" panose="02020603050405020304" pitchFamily="18" charset="0"/>
              <a:cs typeface="Times New Roman" panose="02020603050405020304" pitchFamily="18" charset="0"/>
            </a:endParaRPr>
          </a:p>
          <a:p>
            <a:r>
              <a:rPr lang="en-US" sz="2400" b="1" dirty="0">
                <a:solidFill>
                  <a:srgbClr val="C6E7FC">
                    <a:lumMod val="25000"/>
                  </a:srgbClr>
                </a:solidFill>
                <a:latin typeface="Times New Roman" panose="02020603050405020304" pitchFamily="18" charset="0"/>
                <a:cs typeface="Times New Roman" panose="02020603050405020304" pitchFamily="18" charset="0"/>
              </a:rPr>
              <a:t>Research Institutions (if applicable)</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Agreements for use of research facilities</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Personnel logs for assistance from institution’s staff and/or students</a:t>
            </a:r>
          </a:p>
          <a:p>
            <a:pPr marL="342900" indent="-342900">
              <a:buFont typeface="Arial" panose="020B0604020202020204" pitchFamily="34" charset="0"/>
              <a:buChar char="•"/>
            </a:pPr>
            <a:endParaRPr lang="en-US" b="1" dirty="0">
              <a:solidFill>
                <a:srgbClr val="C6E7FC">
                  <a:lumMod val="25000"/>
                </a:srgbClr>
              </a:solidFill>
              <a:latin typeface="Times New Roman" panose="02020603050405020304" pitchFamily="18" charset="0"/>
              <a:cs typeface="Times New Roman" panose="02020603050405020304" pitchFamily="18" charset="0"/>
            </a:endParaRPr>
          </a:p>
          <a:p>
            <a:r>
              <a:rPr lang="en-US" sz="2400" b="1" dirty="0">
                <a:solidFill>
                  <a:srgbClr val="C6E7FC">
                    <a:lumMod val="25000"/>
                  </a:srgbClr>
                </a:solidFill>
                <a:latin typeface="Times New Roman" panose="02020603050405020304" pitchFamily="18" charset="0"/>
                <a:cs typeface="Times New Roman" panose="02020603050405020304" pitchFamily="18" charset="0"/>
              </a:rPr>
              <a:t>Updates on the project’s status, including successes/failures</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Keep regular records at the business-level so you have all facts on hand if needed/requested by the government</a:t>
            </a:r>
          </a:p>
          <a:p>
            <a:pPr marL="342900" indent="-342900">
              <a:buFont typeface="Arial" panose="020B0604020202020204" pitchFamily="34" charset="0"/>
              <a:buChar char="•"/>
            </a:pPr>
            <a:endParaRPr lang="en-US" sz="2400" b="1" dirty="0">
              <a:solidFill>
                <a:srgbClr val="C6E7FC">
                  <a:lumMod val="25000"/>
                </a:srgbClr>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110625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E694BE9D-FA5D-491E-83BE-BAB5FFE8C70E}" type="slidenum">
              <a:rPr lang="en-US" smtClean="0"/>
              <a:pPr/>
              <a:t>41</a:t>
            </a:fld>
            <a:endParaRPr lang="en-US" dirty="0"/>
          </a:p>
        </p:txBody>
      </p:sp>
      <p:sp>
        <p:nvSpPr>
          <p:cNvPr id="12" name="Text Placeholder 2"/>
          <p:cNvSpPr txBox="1">
            <a:spLocks/>
          </p:cNvSpPr>
          <p:nvPr/>
        </p:nvSpPr>
        <p:spPr bwMode="auto">
          <a:xfrm>
            <a:off x="722313" y="1904999"/>
            <a:ext cx="7772400" cy="150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Gill Sans"/>
                <a:ea typeface="ヒラギノ角ゴ Pro W3" charset="-128"/>
                <a:cs typeface="Gill San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Gill Sans"/>
                <a:ea typeface="ヒラギノ角ゴ Pro W3" charset="-128"/>
                <a:cs typeface="Gill San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Gill Sans"/>
                <a:ea typeface="ヒラギノ角ゴ Pro W3" charset="-128"/>
                <a:cs typeface="Gill San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u="sng" dirty="0">
                <a:solidFill>
                  <a:schemeClr val="tx2"/>
                </a:solidFill>
                <a:latin typeface="Times New Roman" panose="02020603050405020304" pitchFamily="18" charset="0"/>
                <a:cs typeface="Times New Roman" panose="02020603050405020304" pitchFamily="18" charset="0"/>
              </a:rPr>
              <a:t>Additional Items</a:t>
            </a:r>
          </a:p>
        </p:txBody>
      </p:sp>
    </p:spTree>
    <p:extLst>
      <p:ext uri="{BB962C8B-B14F-4D97-AF65-F5344CB8AC3E}">
        <p14:creationId xmlns:p14="http://schemas.microsoft.com/office/powerpoint/2010/main" val="178839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592" y="0"/>
            <a:ext cx="8796528" cy="1143000"/>
          </a:xfrm>
        </p:spPr>
        <p:txBody>
          <a:bodyP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Important to Remember!</a:t>
            </a:r>
          </a:p>
        </p:txBody>
      </p:sp>
      <p:sp>
        <p:nvSpPr>
          <p:cNvPr id="4" name="Slide Number Placeholder 3"/>
          <p:cNvSpPr>
            <a:spLocks noGrp="1"/>
          </p:cNvSpPr>
          <p:nvPr>
            <p:ph type="sldNum" sz="quarter" idx="12"/>
          </p:nvPr>
        </p:nvSpPr>
        <p:spPr/>
        <p:txBody>
          <a:bodyPr/>
          <a:lstStyle/>
          <a:p>
            <a:fld id="{CB34A0BB-BCBF-4EF5-A8A5-577FA1113D64}" type="slidenum">
              <a:rPr lang="en-US" smtClean="0"/>
              <a:t>42</a:t>
            </a:fld>
            <a:endParaRPr lang="en-US" dirty="0"/>
          </a:p>
        </p:txBody>
      </p:sp>
      <p:sp>
        <p:nvSpPr>
          <p:cNvPr id="2" name="TextBox 1"/>
          <p:cNvSpPr txBox="1"/>
          <p:nvPr/>
        </p:nvSpPr>
        <p:spPr>
          <a:xfrm>
            <a:off x="533400" y="1600200"/>
            <a:ext cx="8418575" cy="4431983"/>
          </a:xfrm>
          <a:prstGeom prst="rect">
            <a:avLst/>
          </a:prstGeom>
          <a:noFill/>
        </p:spPr>
        <p:txBody>
          <a:bodyPr wrap="square" rtlCol="0">
            <a:spAutoFit/>
          </a:bodyPr>
          <a:lstStyle/>
          <a:p>
            <a:pPr marL="342900" indent="-342900">
              <a:buFont typeface="Arial" panose="020B0604020202020204" pitchFamily="34" charset="0"/>
              <a:buChar char="•"/>
            </a:pPr>
            <a:endParaRPr lang="en-US" b="1" dirty="0">
              <a:solidFill>
                <a:srgbClr val="C6E7FC">
                  <a:lumMod val="25000"/>
                </a:srgbClr>
              </a:solidFill>
            </a:endParaRPr>
          </a:p>
          <a:p>
            <a:r>
              <a:rPr lang="en-US" sz="2400" b="1" dirty="0">
                <a:solidFill>
                  <a:srgbClr val="C6E7FC">
                    <a:lumMod val="25000"/>
                  </a:srgbClr>
                </a:solidFill>
                <a:latin typeface="Times New Roman" panose="02020603050405020304" pitchFamily="18" charset="0"/>
                <a:cs typeface="Times New Roman" panose="02020603050405020304" pitchFamily="18" charset="0"/>
              </a:rPr>
              <a:t>If you are unsure about any of the requirements relating to the award of a SBIR contract/grant:</a:t>
            </a:r>
          </a:p>
          <a:p>
            <a:endParaRPr lang="en-US" sz="24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C6E7FC">
                    <a:lumMod val="25000"/>
                  </a:srgbClr>
                </a:solidFill>
                <a:latin typeface="Times New Roman" panose="02020603050405020304" pitchFamily="18" charset="0"/>
                <a:cs typeface="Times New Roman" panose="02020603050405020304" pitchFamily="18" charset="0"/>
              </a:rPr>
              <a:t>Contact the appropriate Contracting/Grant Officer and provide all relevant facts</a:t>
            </a:r>
          </a:p>
          <a:p>
            <a:pPr marL="342900" indent="-342900">
              <a:buFont typeface="Arial" panose="020B0604020202020204" pitchFamily="34" charset="0"/>
              <a:buChar char="•"/>
            </a:pPr>
            <a:endParaRPr lang="en-US" sz="24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C6E7FC">
                    <a:lumMod val="25000"/>
                  </a:srgbClr>
                </a:solidFill>
                <a:latin typeface="Times New Roman" panose="02020603050405020304" pitchFamily="18" charset="0"/>
                <a:cs typeface="Times New Roman" panose="02020603050405020304" pitchFamily="18" charset="0"/>
              </a:rPr>
              <a:t>Request written guidance from the Contracting/Grant Officer, and</a:t>
            </a:r>
          </a:p>
          <a:p>
            <a:pPr marL="342900" indent="-342900">
              <a:buFont typeface="Arial" panose="020B0604020202020204" pitchFamily="34" charset="0"/>
              <a:buChar char="•"/>
            </a:pPr>
            <a:endParaRPr lang="en-US" sz="24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C6E7FC">
                    <a:lumMod val="25000"/>
                  </a:srgbClr>
                </a:solidFill>
                <a:latin typeface="Times New Roman" panose="02020603050405020304" pitchFamily="18" charset="0"/>
                <a:cs typeface="Times New Roman" panose="02020603050405020304" pitchFamily="18" charset="0"/>
              </a:rPr>
              <a:t>Follow it!</a:t>
            </a:r>
          </a:p>
          <a:p>
            <a:pPr marL="342900" indent="-342900">
              <a:buFont typeface="Arial" panose="020B0604020202020204" pitchFamily="34" charset="0"/>
              <a:buChar char="•"/>
            </a:pPr>
            <a:endParaRPr lang="en-US" sz="2400" b="1" dirty="0">
              <a:solidFill>
                <a:srgbClr val="C6E7FC">
                  <a:lumMod val="25000"/>
                </a:srgbClr>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2742050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680960" cy="1143000"/>
          </a:xfrm>
        </p:spPr>
        <p:txBody>
          <a:bodyPr>
            <a:no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International Traffic in Arms Regulation (ITAR)  22 C.F.R</a:t>
            </a:r>
            <a:r>
              <a:rPr lang="en-US" sz="2800" dirty="0">
                <a:solidFill>
                  <a:schemeClr val="bg1"/>
                </a:solidFill>
                <a:latin typeface="Times New Roman" panose="02020603050405020304" pitchFamily="18" charset="0"/>
                <a:cs typeface="Times New Roman" panose="02020603050405020304" pitchFamily="18" charset="0"/>
              </a:rPr>
              <a:t>. §§ </a:t>
            </a:r>
            <a:r>
              <a:rPr lang="en-US" sz="2800" b="1" dirty="0">
                <a:solidFill>
                  <a:schemeClr val="bg1"/>
                </a:solidFill>
                <a:latin typeface="Times New Roman" panose="02020603050405020304" pitchFamily="18" charset="0"/>
                <a:cs typeface="Times New Roman" panose="02020603050405020304" pitchFamily="18" charset="0"/>
              </a:rPr>
              <a:t>120.1-130.17</a:t>
            </a:r>
            <a:endParaRPr lang="en-US" sz="2800" b="1" i="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B34A0BB-BCBF-4EF5-A8A5-577FA1113D64}" type="slidenum">
              <a:rPr lang="en-US" smtClean="0"/>
              <a:t>43</a:t>
            </a:fld>
            <a:endParaRPr lang="en-US" dirty="0"/>
          </a:p>
        </p:txBody>
      </p:sp>
      <p:sp>
        <p:nvSpPr>
          <p:cNvPr id="2" name="TextBox 1"/>
          <p:cNvSpPr txBox="1"/>
          <p:nvPr/>
        </p:nvSpPr>
        <p:spPr>
          <a:xfrm>
            <a:off x="609600" y="924904"/>
            <a:ext cx="8351520" cy="5755422"/>
          </a:xfrm>
          <a:prstGeom prst="rect">
            <a:avLst/>
          </a:prstGeom>
          <a:noFill/>
        </p:spPr>
        <p:txBody>
          <a:bodyPr wrap="square" rtlCol="0">
            <a:spAutoFit/>
          </a:bodyPr>
          <a:lstStyle/>
          <a:p>
            <a:pPr marL="342900" indent="-342900">
              <a:buFont typeface="Arial" panose="020B0604020202020204" pitchFamily="34" charset="0"/>
              <a:buChar char="•"/>
            </a:pPr>
            <a:endParaRPr lang="en-US" sz="1600" b="1" dirty="0">
              <a:solidFill>
                <a:srgbClr val="C6E7FC">
                  <a:lumMod val="25000"/>
                </a:srgbClr>
              </a:solidFill>
            </a:endParaRPr>
          </a:p>
          <a:p>
            <a:r>
              <a:rPr lang="en-US" sz="2400" b="1" dirty="0">
                <a:solidFill>
                  <a:srgbClr val="C6E7FC">
                    <a:lumMod val="25000"/>
                  </a:srgbClr>
                </a:solidFill>
                <a:latin typeface="Times New Roman" panose="02020603050405020304" pitchFamily="18" charset="0"/>
                <a:cs typeface="Times New Roman" panose="02020603050405020304" pitchFamily="18" charset="0"/>
              </a:rPr>
              <a:t>What is the intent of ITAR?</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Restricts exports of goods and technology that could contribute to the military potential of adversaries</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Prevent proliferation of weapons of mass destruction</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Prevent terrorism</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Comply with U.S. trade agreements and trade sanctions against other nations</a:t>
            </a:r>
          </a:p>
          <a:p>
            <a:pPr marL="342900" indent="-342900">
              <a:buFont typeface="Arial" panose="020B0604020202020204" pitchFamily="34" charset="0"/>
              <a:buChar char="•"/>
            </a:pPr>
            <a:endParaRPr lang="en-US" b="1" dirty="0">
              <a:solidFill>
                <a:srgbClr val="C6E7FC">
                  <a:lumMod val="25000"/>
                </a:srgbClr>
              </a:solidFill>
              <a:latin typeface="Times New Roman" panose="02020603050405020304" pitchFamily="18" charset="0"/>
              <a:cs typeface="Times New Roman" panose="02020603050405020304" pitchFamily="18" charset="0"/>
            </a:endParaRPr>
          </a:p>
          <a:p>
            <a:r>
              <a:rPr lang="en-US" sz="2400" b="1" dirty="0">
                <a:solidFill>
                  <a:srgbClr val="C6E7FC">
                    <a:lumMod val="25000"/>
                  </a:srgbClr>
                </a:solidFill>
                <a:latin typeface="Times New Roman" panose="02020603050405020304" pitchFamily="18" charset="0"/>
                <a:cs typeface="Times New Roman" panose="02020603050405020304" pitchFamily="18" charset="0"/>
              </a:rPr>
              <a:t>ITAR restrictions may apply to SBIR awardees</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Ensure you and your subcontractors/subgrantees/research institutions have policies/processes in place to protect ITAR information</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Disclosure of defense-related technical data to unauthorized person (</a:t>
            </a:r>
            <a:r>
              <a:rPr lang="en-US" b="1" i="1" dirty="0">
                <a:solidFill>
                  <a:srgbClr val="C6E7FC">
                    <a:lumMod val="25000"/>
                  </a:srgbClr>
                </a:solidFill>
                <a:latin typeface="Times New Roman" panose="02020603050405020304" pitchFamily="18" charset="0"/>
                <a:cs typeface="Times New Roman" panose="02020603050405020304" pitchFamily="18" charset="0"/>
              </a:rPr>
              <a:t>e.g.</a:t>
            </a:r>
            <a:r>
              <a:rPr lang="en-US" b="1" dirty="0">
                <a:solidFill>
                  <a:srgbClr val="C6E7FC">
                    <a:lumMod val="25000"/>
                  </a:srgbClr>
                </a:solidFill>
                <a:latin typeface="Times New Roman" panose="02020603050405020304" pitchFamily="18" charset="0"/>
                <a:cs typeface="Times New Roman" panose="02020603050405020304" pitchFamily="18" charset="0"/>
              </a:rPr>
              <a:t>, foreign student) may violate ITAR</a:t>
            </a:r>
          </a:p>
          <a:p>
            <a:pPr marL="342900" indent="-342900">
              <a:buFont typeface="Arial" panose="020B0604020202020204" pitchFamily="34" charset="0"/>
              <a:buChar char="•"/>
            </a:pPr>
            <a:endParaRPr lang="en-US" b="1" dirty="0">
              <a:solidFill>
                <a:srgbClr val="C6E7FC">
                  <a:lumMod val="25000"/>
                </a:srgbClr>
              </a:solidFill>
              <a:latin typeface="Times New Roman" panose="02020603050405020304" pitchFamily="18" charset="0"/>
              <a:cs typeface="Times New Roman" panose="02020603050405020304" pitchFamily="18" charset="0"/>
            </a:endParaRPr>
          </a:p>
          <a:p>
            <a:r>
              <a:rPr lang="en-US" sz="2400" b="1" dirty="0">
                <a:solidFill>
                  <a:srgbClr val="C6E7FC">
                    <a:lumMod val="25000"/>
                  </a:srgbClr>
                </a:solidFill>
                <a:latin typeface="Times New Roman" panose="02020603050405020304" pitchFamily="18" charset="0"/>
                <a:cs typeface="Times New Roman" panose="02020603050405020304" pitchFamily="18" charset="0"/>
              </a:rPr>
              <a:t>References</a:t>
            </a:r>
          </a:p>
          <a:p>
            <a:pPr marL="342900" indent="-342900">
              <a:buFont typeface="Arial" panose="020B0604020202020204" pitchFamily="34" charset="0"/>
              <a:buChar char="•"/>
            </a:pPr>
            <a:r>
              <a:rPr lang="en-US" b="1" dirty="0">
                <a:solidFill>
                  <a:srgbClr val="C6E7FC">
                    <a:lumMod val="25000"/>
                  </a:srgbClr>
                </a:solidFill>
                <a:latin typeface="Times New Roman" panose="02020603050405020304" pitchFamily="18" charset="0"/>
                <a:cs typeface="Times New Roman" panose="02020603050405020304" pitchFamily="18" charset="0"/>
              </a:rPr>
              <a:t>U.S. Department of State, Directorate of Defense Trade Controls </a:t>
            </a:r>
            <a:r>
              <a:rPr lang="en-US" sz="1600" dirty="0">
                <a:latin typeface="Times New Roman" panose="02020603050405020304" pitchFamily="18" charset="0"/>
                <a:cs typeface="Times New Roman" panose="02020603050405020304" pitchFamily="18" charset="0"/>
                <a:hlinkClick r:id="rId3"/>
              </a:rPr>
              <a:t>https://www.pmddtc.state.gov/regulations_laws/itar.html</a:t>
            </a:r>
            <a:endParaRPr lang="en-US" sz="16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sz="2400" b="1" dirty="0">
              <a:solidFill>
                <a:srgbClr val="C6E7FC">
                  <a:lumMod val="25000"/>
                </a:srgbClr>
              </a:solidFill>
            </a:endParaRPr>
          </a:p>
          <a:p>
            <a:pPr marL="342900" indent="-342900">
              <a:buFont typeface="Arial" panose="020B0604020202020204" pitchFamily="34" charset="0"/>
              <a:buChar char="•"/>
            </a:pPr>
            <a:endParaRPr lang="en-US" sz="2400" b="1" dirty="0">
              <a:solidFill>
                <a:srgbClr val="C6E7FC">
                  <a:lumMod val="25000"/>
                </a:srgbClr>
              </a:solidFill>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2645622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8806" y="0"/>
            <a:ext cx="6682154" cy="1143000"/>
          </a:xfrm>
        </p:spPr>
        <p:txBody>
          <a:bodyP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Additional Resources</a:t>
            </a:r>
            <a:endParaRPr lang="en-US" sz="3600" b="1" i="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B34A0BB-BCBF-4EF5-A8A5-577FA1113D64}" type="slidenum">
              <a:rPr lang="en-US" smtClean="0"/>
              <a:t>44</a:t>
            </a:fld>
            <a:endParaRPr lang="en-US" dirty="0"/>
          </a:p>
        </p:txBody>
      </p:sp>
      <p:sp>
        <p:nvSpPr>
          <p:cNvPr id="2" name="TextBox 1"/>
          <p:cNvSpPr txBox="1"/>
          <p:nvPr/>
        </p:nvSpPr>
        <p:spPr>
          <a:xfrm>
            <a:off x="770553" y="1524000"/>
            <a:ext cx="8161020" cy="4924425"/>
          </a:xfrm>
          <a:prstGeom prst="rect">
            <a:avLst/>
          </a:prstGeom>
          <a:noFill/>
        </p:spPr>
        <p:txBody>
          <a:bodyPr wrap="square" rtlCol="0">
            <a:spAutoFit/>
          </a:bodyPr>
          <a:lstStyle/>
          <a:p>
            <a:pPr marL="342900" indent="-342900">
              <a:buFont typeface="Arial" panose="020B0604020202020204" pitchFamily="34" charset="0"/>
              <a:buChar char="•"/>
            </a:pPr>
            <a:endParaRPr lang="en-US" sz="1600" b="1" dirty="0">
              <a:solidFill>
                <a:srgbClr val="C6E7FC">
                  <a:lumMod val="25000"/>
                </a:srgbClr>
              </a:solidFill>
            </a:endParaRPr>
          </a:p>
          <a:p>
            <a:r>
              <a:rPr lang="en-US" sz="2000" b="1" dirty="0">
                <a:solidFill>
                  <a:srgbClr val="C6E7FC">
                    <a:lumMod val="25000"/>
                  </a:srgbClr>
                </a:solidFill>
                <a:latin typeface="Times New Roman" panose="02020603050405020304" pitchFamily="18" charset="0"/>
                <a:cs typeface="Times New Roman" panose="02020603050405020304" pitchFamily="18" charset="0"/>
              </a:rPr>
              <a:t>U.S. Government SBIR/STTR website</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3"/>
              </a:rPr>
              <a:t>http://www.sbir.gov/</a:t>
            </a:r>
            <a:endParaRPr lang="en-US" dirty="0">
              <a:latin typeface="Times New Roman" panose="02020603050405020304" pitchFamily="18" charset="0"/>
              <a:cs typeface="Times New Roman" panose="02020603050405020304" pitchFamily="18" charset="0"/>
            </a:endParaRPr>
          </a:p>
          <a:p>
            <a:pPr lvl="1"/>
            <a:endParaRPr lang="en-US" b="1" dirty="0">
              <a:solidFill>
                <a:srgbClr val="C6E7FC">
                  <a:lumMod val="25000"/>
                </a:srgbClr>
              </a:solidFill>
              <a:latin typeface="Times New Roman" panose="02020603050405020304" pitchFamily="18" charset="0"/>
              <a:cs typeface="Times New Roman" panose="02020603050405020304" pitchFamily="18" charset="0"/>
            </a:endParaRPr>
          </a:p>
          <a:p>
            <a:r>
              <a:rPr lang="en-US" sz="2000" b="1" dirty="0">
                <a:solidFill>
                  <a:srgbClr val="C6E7FC">
                    <a:lumMod val="25000"/>
                  </a:srgbClr>
                </a:solidFill>
                <a:latin typeface="Times New Roman" panose="02020603050405020304" pitchFamily="18" charset="0"/>
                <a:cs typeface="Times New Roman" panose="02020603050405020304" pitchFamily="18" charset="0"/>
              </a:rPr>
              <a:t>Small Business Administration website</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4"/>
              </a:rPr>
              <a:t>http://www.sba.gov/</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NOAA SBIR website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5"/>
              </a:rPr>
              <a:t>http://techpartnerships.noaa.gov/SBIR.aspx</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NIST SBIR website</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6"/>
              </a:rPr>
              <a:t>https://www.nist.gov/tpo/small-business-innovation-research-program</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b="1" dirty="0">
                <a:solidFill>
                  <a:srgbClr val="C6E7FC">
                    <a:lumMod val="25000"/>
                  </a:srgbClr>
                </a:solidFill>
                <a:latin typeface="Times New Roman" panose="02020603050405020304" pitchFamily="18" charset="0"/>
                <a:cs typeface="Times New Roman" panose="02020603050405020304" pitchFamily="18" charset="0"/>
              </a:rPr>
              <a:t>SBIR Policy Directive</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7"/>
              </a:rPr>
              <a:t>https://www.sbir.gov/sites/default/files/sbir_pd_with_1-8-14_amendments_2-24-14.pdf</a:t>
            </a:r>
            <a:r>
              <a:rPr lang="en-US"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US" sz="2400" b="1" dirty="0">
              <a:solidFill>
                <a:srgbClr val="C6E7FC">
                  <a:lumMod val="25000"/>
                </a:srgbClr>
              </a:solidFill>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r>
              <a:rPr lang="en-US"/>
              <a:t>7/31/2017</a:t>
            </a:r>
            <a:endParaRPr lang="en-US" dirty="0"/>
          </a:p>
        </p:txBody>
      </p:sp>
      <p:sp>
        <p:nvSpPr>
          <p:cNvPr id="7" name="Footer Placeholder 6"/>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1966102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E694BE9D-FA5D-491E-83BE-BAB5FFE8C70E}" type="slidenum">
              <a:rPr lang="en-US" smtClean="0"/>
              <a:pPr/>
              <a:t>45</a:t>
            </a:fld>
            <a:endParaRPr lang="en-US" dirty="0"/>
          </a:p>
        </p:txBody>
      </p:sp>
      <p:sp>
        <p:nvSpPr>
          <p:cNvPr id="12" name="Text Placeholder 2"/>
          <p:cNvSpPr txBox="1">
            <a:spLocks/>
          </p:cNvSpPr>
          <p:nvPr/>
        </p:nvSpPr>
        <p:spPr bwMode="auto">
          <a:xfrm>
            <a:off x="722313" y="1904999"/>
            <a:ext cx="7772400" cy="150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Gill Sans"/>
                <a:ea typeface="ヒラギノ角ゴ Pro W3" charset="-128"/>
                <a:cs typeface="Gill San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Gill Sans"/>
                <a:ea typeface="ヒラギノ角ゴ Pro W3" charset="-128"/>
                <a:cs typeface="Gill San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Gill Sans"/>
                <a:ea typeface="ヒラギノ角ゴ Pro W3" charset="-128"/>
                <a:cs typeface="Gill San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Gill Sans"/>
                <a:ea typeface="ヒラギノ角ゴ Pro W3"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u="sng" dirty="0">
                <a:solidFill>
                  <a:schemeClr val="tx2"/>
                </a:solidFill>
                <a:latin typeface="Times New Roman" panose="02020603050405020304" pitchFamily="18" charset="0"/>
                <a:cs typeface="Times New Roman" panose="02020603050405020304" pitchFamily="18" charset="0"/>
              </a:rPr>
              <a:t>Certificate</a:t>
            </a:r>
          </a:p>
        </p:txBody>
      </p:sp>
    </p:spTree>
    <p:extLst>
      <p:ext uri="{BB962C8B-B14F-4D97-AF65-F5344CB8AC3E}">
        <p14:creationId xmlns:p14="http://schemas.microsoft.com/office/powerpoint/2010/main" val="178839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solidFill>
                  <a:srgbClr val="C6E7FC">
                    <a:lumMod val="25000"/>
                  </a:srgbClr>
                </a:solidFill>
              </a:rPr>
              <a:t>You must successfully complete this training and attach the completion certificate to your proposal. </a:t>
            </a:r>
          </a:p>
          <a:p>
            <a:pPr marL="0" indent="0">
              <a:buNone/>
            </a:pPr>
            <a:endParaRPr lang="en-US" b="1" dirty="0">
              <a:solidFill>
                <a:srgbClr val="C6E7FC">
                  <a:lumMod val="25000"/>
                </a:srgbClr>
              </a:solidFill>
            </a:endParaRPr>
          </a:p>
          <a:p>
            <a:pPr marL="0" indent="0">
              <a:buNone/>
            </a:pPr>
            <a:endParaRPr lang="en-US" dirty="0"/>
          </a:p>
        </p:txBody>
      </p:sp>
      <p:sp>
        <p:nvSpPr>
          <p:cNvPr id="4" name="Date Placeholder 3"/>
          <p:cNvSpPr>
            <a:spLocks noGrp="1"/>
          </p:cNvSpPr>
          <p:nvPr>
            <p:ph type="dt" sz="half" idx="10"/>
          </p:nvPr>
        </p:nvSpPr>
        <p:spPr/>
        <p:txBody>
          <a:bodyPr/>
          <a:lstStyle/>
          <a:p>
            <a:r>
              <a:rPr lang="en-US"/>
              <a:t>7/31/2017</a:t>
            </a:r>
            <a:endParaRPr lang="en-US" dirty="0"/>
          </a:p>
        </p:txBody>
      </p:sp>
      <p:sp>
        <p:nvSpPr>
          <p:cNvPr id="5" name="Footer Placeholder 4"/>
          <p:cNvSpPr>
            <a:spLocks noGrp="1"/>
          </p:cNvSpPr>
          <p:nvPr>
            <p:ph type="ftr" sz="quarter" idx="11"/>
          </p:nvPr>
        </p:nvSpPr>
        <p:spPr/>
        <p:txBody>
          <a:bodyPr/>
          <a:lstStyle/>
          <a:p>
            <a:r>
              <a:rPr lang="en-US" dirty="0"/>
              <a:t>U.S. Department of Commerce | Office of Inspector General</a:t>
            </a:r>
          </a:p>
        </p:txBody>
      </p:sp>
      <p:sp>
        <p:nvSpPr>
          <p:cNvPr id="6" name="Slide Number Placeholder 5"/>
          <p:cNvSpPr>
            <a:spLocks noGrp="1"/>
          </p:cNvSpPr>
          <p:nvPr>
            <p:ph type="sldNum" sz="quarter" idx="12"/>
          </p:nvPr>
        </p:nvSpPr>
        <p:spPr/>
        <p:txBody>
          <a:bodyPr/>
          <a:lstStyle/>
          <a:p>
            <a:fld id="{84058800-ACB3-4700-9BB8-2051D7478447}" type="slidenum">
              <a:rPr lang="en-US" smtClean="0"/>
              <a:pPr/>
              <a:t>46</a:t>
            </a:fld>
            <a:endParaRPr lang="en-US" dirty="0"/>
          </a:p>
        </p:txBody>
      </p:sp>
    </p:spTree>
    <p:extLst>
      <p:ext uri="{BB962C8B-B14F-4D97-AF65-F5344CB8AC3E}">
        <p14:creationId xmlns:p14="http://schemas.microsoft.com/office/powerpoint/2010/main" val="1240054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680960" cy="1143000"/>
          </a:xfrm>
        </p:spPr>
        <p:txBody>
          <a:bodyPr>
            <a:no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Certificate of Training Completion</a:t>
            </a:r>
            <a:endParaRPr lang="en-US" sz="3600" b="1" i="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B34A0BB-BCBF-4EF5-A8A5-577FA1113D64}" type="slidenum">
              <a:rPr lang="en-US" smtClean="0"/>
              <a:t>47</a:t>
            </a:fld>
            <a:endParaRPr lang="en-US" dirty="0"/>
          </a:p>
        </p:txBody>
      </p:sp>
      <p:sp>
        <p:nvSpPr>
          <p:cNvPr id="2" name="TextBox 1"/>
          <p:cNvSpPr txBox="1"/>
          <p:nvPr/>
        </p:nvSpPr>
        <p:spPr>
          <a:xfrm>
            <a:off x="230736" y="988142"/>
            <a:ext cx="8528703" cy="5970865"/>
          </a:xfrm>
          <a:prstGeom prst="rect">
            <a:avLst/>
          </a:prstGeom>
          <a:noFill/>
        </p:spPr>
        <p:txBody>
          <a:bodyPr wrap="square" rtlCol="0">
            <a:spAutoFit/>
          </a:bodyPr>
          <a:lstStyle/>
          <a:p>
            <a:pPr marL="342900" indent="-342900">
              <a:buFont typeface="Arial" panose="020B0604020202020204" pitchFamily="34" charset="0"/>
              <a:buChar char="•"/>
            </a:pPr>
            <a:endParaRPr lang="en-US" sz="1400" b="1" dirty="0">
              <a:solidFill>
                <a:srgbClr val="C6E7FC">
                  <a:lumMod val="25000"/>
                </a:srgbClr>
              </a:solidFill>
              <a:latin typeface="Times New Roman" panose="02020603050405020304" pitchFamily="18" charset="0"/>
              <a:cs typeface="Times New Roman" panose="02020603050405020304" pitchFamily="18" charset="0"/>
            </a:endParaRPr>
          </a:p>
          <a:p>
            <a:pPr algn="ctr"/>
            <a:r>
              <a:rPr lang="en-US" sz="1200" b="1" dirty="0">
                <a:solidFill>
                  <a:srgbClr val="C6E7FC">
                    <a:lumMod val="25000"/>
                  </a:srgbClr>
                </a:solidFill>
                <a:latin typeface="Times New Roman" panose="02020603050405020304" pitchFamily="18" charset="0"/>
                <a:cs typeface="Times New Roman" panose="02020603050405020304" pitchFamily="18" charset="0"/>
              </a:rPr>
              <a:t>The undersigned has fully and completely reviewed this training on behalf of the proposer/awardee, understands the information presented in this training, and has the authority to make this certification on behalf of the proposer/awardee. The undersigned understands providing false or misleading information during any part of the proposal, award, or performance phase of a SBIR contract or grant may result in criminal, civil or administrative sanctions, including but not limited to: fines, restitution, and/or imprisonment under 18 U.S.C. 1001; treble damages and civil penalties under the False Claims Act, 31 U.S.C. 3729 </a:t>
            </a:r>
            <a:r>
              <a:rPr lang="en-US" sz="1200" b="1" i="1" dirty="0">
                <a:solidFill>
                  <a:srgbClr val="C6E7FC">
                    <a:lumMod val="25000"/>
                  </a:srgbClr>
                </a:solidFill>
                <a:latin typeface="Times New Roman" panose="02020603050405020304" pitchFamily="18" charset="0"/>
                <a:cs typeface="Times New Roman" panose="02020603050405020304" pitchFamily="18" charset="0"/>
              </a:rPr>
              <a:t>et seq.</a:t>
            </a:r>
            <a:r>
              <a:rPr lang="en-US" sz="1200" b="1" dirty="0">
                <a:solidFill>
                  <a:srgbClr val="C6E7FC">
                    <a:lumMod val="25000"/>
                  </a:srgbClr>
                </a:solidFill>
                <a:latin typeface="Times New Roman" panose="02020603050405020304" pitchFamily="18" charset="0"/>
                <a:cs typeface="Times New Roman" panose="02020603050405020304" pitchFamily="18" charset="0"/>
              </a:rPr>
              <a:t>; double damages and civil penalties under the Program Fraud Civil Remedies Act, 31 U.S.C. 3801 </a:t>
            </a:r>
            <a:r>
              <a:rPr lang="en-US" sz="1200" b="1" i="1" dirty="0">
                <a:solidFill>
                  <a:srgbClr val="C6E7FC">
                    <a:lumMod val="25000"/>
                  </a:srgbClr>
                </a:solidFill>
                <a:latin typeface="Times New Roman" panose="02020603050405020304" pitchFamily="18" charset="0"/>
                <a:cs typeface="Times New Roman" panose="02020603050405020304" pitchFamily="18" charset="0"/>
              </a:rPr>
              <a:t>et seq.</a:t>
            </a:r>
            <a:r>
              <a:rPr lang="en-US" sz="1200" b="1" dirty="0">
                <a:solidFill>
                  <a:srgbClr val="C6E7FC">
                    <a:lumMod val="25000"/>
                  </a:srgbClr>
                </a:solidFill>
                <a:latin typeface="Times New Roman" panose="02020603050405020304" pitchFamily="18" charset="0"/>
                <a:cs typeface="Times New Roman" panose="02020603050405020304" pitchFamily="18" charset="0"/>
              </a:rPr>
              <a:t>; civil recovery of award funds; suspension and/or debarment from all federal procurement and non-procurement transactions, FAR Part 9.4 or 2 C.F.R. Part 180; and other administrative remedies including termination of active SBIR awards. </a:t>
            </a:r>
          </a:p>
          <a:p>
            <a:endParaRPr lang="en-US" b="1" dirty="0">
              <a:solidFill>
                <a:srgbClr val="C6E7FC">
                  <a:lumMod val="25000"/>
                </a:srgbClr>
              </a:solidFill>
              <a:latin typeface="Times New Roman" panose="02020603050405020304" pitchFamily="18" charset="0"/>
              <a:cs typeface="Times New Roman" panose="02020603050405020304" pitchFamily="18" charset="0"/>
            </a:endParaRPr>
          </a:p>
          <a:p>
            <a:r>
              <a:rPr lang="en-US" b="1" dirty="0">
                <a:solidFill>
                  <a:srgbClr val="C6E7FC">
                    <a:lumMod val="25000"/>
                  </a:srgbClr>
                </a:solidFill>
                <a:latin typeface="Times New Roman" panose="02020603050405020304" pitchFamily="18" charset="0"/>
                <a:cs typeface="Times New Roman" panose="02020603050405020304" pitchFamily="18" charset="0"/>
              </a:rPr>
              <a:t>________________________		_______________</a:t>
            </a:r>
          </a:p>
          <a:p>
            <a:r>
              <a:rPr lang="en-US" b="1" dirty="0">
                <a:solidFill>
                  <a:srgbClr val="C6E7FC">
                    <a:lumMod val="25000"/>
                  </a:srgbClr>
                </a:solidFill>
                <a:latin typeface="Times New Roman" panose="02020603050405020304" pitchFamily="18" charset="0"/>
                <a:cs typeface="Times New Roman" panose="02020603050405020304" pitchFamily="18" charset="0"/>
              </a:rPr>
              <a:t>Signature						Date</a:t>
            </a:r>
          </a:p>
          <a:p>
            <a:r>
              <a:rPr lang="en-US" b="1" dirty="0">
                <a:solidFill>
                  <a:srgbClr val="C6E7FC">
                    <a:lumMod val="25000"/>
                  </a:srgbClr>
                </a:solidFill>
                <a:latin typeface="Times New Roman" panose="02020603050405020304" pitchFamily="18" charset="0"/>
                <a:cs typeface="Times New Roman" panose="02020603050405020304" pitchFamily="18" charset="0"/>
              </a:rPr>
              <a:t>	</a:t>
            </a:r>
          </a:p>
          <a:p>
            <a:r>
              <a:rPr lang="en-US" b="1" dirty="0">
                <a:solidFill>
                  <a:srgbClr val="C6E7FC">
                    <a:lumMod val="25000"/>
                  </a:srgbClr>
                </a:solidFill>
                <a:latin typeface="Times New Roman" panose="02020603050405020304" pitchFamily="18" charset="0"/>
                <a:cs typeface="Times New Roman" panose="02020603050405020304" pitchFamily="18" charset="0"/>
              </a:rPr>
              <a:t>________________________</a:t>
            </a:r>
          </a:p>
          <a:p>
            <a:r>
              <a:rPr lang="en-US" b="1" dirty="0">
                <a:solidFill>
                  <a:srgbClr val="C6E7FC">
                    <a:lumMod val="25000"/>
                  </a:srgbClr>
                </a:solidFill>
                <a:latin typeface="Times New Roman" panose="02020603050405020304" pitchFamily="18" charset="0"/>
                <a:cs typeface="Times New Roman" panose="02020603050405020304" pitchFamily="18" charset="0"/>
              </a:rPr>
              <a:t>Name</a:t>
            </a:r>
          </a:p>
          <a:p>
            <a:r>
              <a:rPr lang="en-US" b="1" dirty="0">
                <a:solidFill>
                  <a:srgbClr val="C6E7FC">
                    <a:lumMod val="25000"/>
                  </a:srgbClr>
                </a:solidFill>
                <a:latin typeface="Times New Roman" panose="02020603050405020304" pitchFamily="18" charset="0"/>
                <a:cs typeface="Times New Roman" panose="02020603050405020304" pitchFamily="18" charset="0"/>
              </a:rPr>
              <a:t>	</a:t>
            </a:r>
          </a:p>
          <a:p>
            <a:r>
              <a:rPr lang="en-US" b="1" dirty="0">
                <a:solidFill>
                  <a:srgbClr val="C6E7FC">
                    <a:lumMod val="25000"/>
                  </a:srgbClr>
                </a:solidFill>
                <a:latin typeface="Times New Roman" panose="02020603050405020304" pitchFamily="18" charset="0"/>
                <a:cs typeface="Times New Roman" panose="02020603050405020304" pitchFamily="18" charset="0"/>
              </a:rPr>
              <a:t>________________________</a:t>
            </a:r>
          </a:p>
          <a:p>
            <a:r>
              <a:rPr lang="en-US" b="1" dirty="0">
                <a:solidFill>
                  <a:srgbClr val="C6E7FC">
                    <a:lumMod val="25000"/>
                  </a:srgbClr>
                </a:solidFill>
                <a:latin typeface="Times New Roman" panose="02020603050405020304" pitchFamily="18" charset="0"/>
                <a:cs typeface="Times New Roman" panose="02020603050405020304" pitchFamily="18" charset="0"/>
              </a:rPr>
              <a:t>Firm Name </a:t>
            </a:r>
          </a:p>
          <a:p>
            <a:endParaRPr lang="en-US" b="1" dirty="0">
              <a:solidFill>
                <a:srgbClr val="C6E7FC">
                  <a:lumMod val="25000"/>
                </a:srgbClr>
              </a:solidFill>
              <a:latin typeface="Times New Roman" panose="02020603050405020304" pitchFamily="18" charset="0"/>
              <a:cs typeface="Times New Roman" panose="02020603050405020304" pitchFamily="18" charset="0"/>
            </a:endParaRPr>
          </a:p>
          <a:p>
            <a:r>
              <a:rPr lang="en-US" b="1" dirty="0">
                <a:solidFill>
                  <a:srgbClr val="C6E7FC">
                    <a:lumMod val="25000"/>
                  </a:srgbClr>
                </a:solidFill>
                <a:latin typeface="Times New Roman" panose="02020603050405020304" pitchFamily="18" charset="0"/>
                <a:cs typeface="Times New Roman" panose="02020603050405020304" pitchFamily="18" charset="0"/>
              </a:rPr>
              <a:t>________________________</a:t>
            </a:r>
          </a:p>
          <a:p>
            <a:r>
              <a:rPr lang="en-US" b="1" dirty="0">
                <a:solidFill>
                  <a:srgbClr val="C6E7FC">
                    <a:lumMod val="25000"/>
                  </a:srgbClr>
                </a:solidFill>
                <a:latin typeface="Times New Roman" panose="02020603050405020304" pitchFamily="18" charset="0"/>
                <a:cs typeface="Times New Roman" panose="02020603050405020304" pitchFamily="18" charset="0"/>
              </a:rPr>
              <a:t>Position Title</a:t>
            </a:r>
          </a:p>
          <a:p>
            <a:pPr lvl="1"/>
            <a:endParaRPr lang="en-US" sz="2000" b="1" dirty="0">
              <a:solidFill>
                <a:srgbClr val="C6E7FC">
                  <a:lumMod val="25000"/>
                </a:srgb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b="1" dirty="0">
              <a:solidFill>
                <a:srgbClr val="C6E7FC">
                  <a:lumMod val="25000"/>
                </a:srgbClr>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18697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chemeClr val="bg1"/>
                </a:solidFill>
              </a:rPr>
              <a:t>SBIR Program Goals</a:t>
            </a:r>
          </a:p>
        </p:txBody>
      </p:sp>
      <p:sp>
        <p:nvSpPr>
          <p:cNvPr id="4" name="Slide Number Placeholder 3"/>
          <p:cNvSpPr>
            <a:spLocks noGrp="1"/>
          </p:cNvSpPr>
          <p:nvPr>
            <p:ph type="sldNum" sz="quarter" idx="12"/>
          </p:nvPr>
        </p:nvSpPr>
        <p:spPr/>
        <p:txBody>
          <a:bodyPr/>
          <a:lstStyle/>
          <a:p>
            <a:fld id="{CB34A0BB-BCBF-4EF5-A8A5-577FA1113D64}" type="slidenum">
              <a:rPr lang="en-US" smtClean="0"/>
              <a:t>5</a:t>
            </a:fld>
            <a:endParaRPr lang="en-US" dirty="0"/>
          </a:p>
        </p:txBody>
      </p:sp>
      <p:sp>
        <p:nvSpPr>
          <p:cNvPr id="2" name="TextBox 1"/>
          <p:cNvSpPr txBox="1"/>
          <p:nvPr/>
        </p:nvSpPr>
        <p:spPr>
          <a:xfrm>
            <a:off x="438912" y="1828800"/>
            <a:ext cx="8247888" cy="3785652"/>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tx2"/>
                </a:solidFill>
                <a:latin typeface="Times New Roman" panose="02020603050405020304" pitchFamily="18" charset="0"/>
                <a:cs typeface="Times New Roman" panose="02020603050405020304" pitchFamily="18" charset="0"/>
              </a:rPr>
              <a:t>Stimulate technological innovation</a:t>
            </a:r>
          </a:p>
          <a:p>
            <a:pPr marL="342900" indent="-342900">
              <a:buFont typeface="Arial" panose="020B0604020202020204" pitchFamily="34" charset="0"/>
              <a:buChar char="•"/>
            </a:pPr>
            <a:endParaRPr lang="en-US" sz="2400"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chemeClr val="tx2"/>
                </a:solidFill>
                <a:latin typeface="Times New Roman" panose="02020603050405020304" pitchFamily="18" charset="0"/>
                <a:cs typeface="Times New Roman" panose="02020603050405020304" pitchFamily="18" charset="0"/>
              </a:rPr>
              <a:t>Meet Federal research and development needs</a:t>
            </a:r>
          </a:p>
          <a:p>
            <a:pPr marL="342900" indent="-342900">
              <a:buFont typeface="Arial" panose="020B0604020202020204" pitchFamily="34" charset="0"/>
              <a:buChar char="•"/>
            </a:pPr>
            <a:endParaRPr lang="en-US" sz="2400"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chemeClr val="tx2"/>
                </a:solidFill>
                <a:latin typeface="Times New Roman" panose="02020603050405020304" pitchFamily="18" charset="0"/>
                <a:cs typeface="Times New Roman" panose="02020603050405020304" pitchFamily="18" charset="0"/>
              </a:rPr>
              <a:t>Increase private sector commercialization of innovations derived from federal R&amp;D</a:t>
            </a:r>
          </a:p>
          <a:p>
            <a:pPr marL="342900" indent="-342900">
              <a:buFont typeface="Arial" panose="020B0604020202020204" pitchFamily="34" charset="0"/>
              <a:buChar char="•"/>
            </a:pPr>
            <a:endParaRPr lang="en-US" sz="2400"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chemeClr val="tx2"/>
                </a:solidFill>
                <a:latin typeface="Times New Roman" panose="02020603050405020304" pitchFamily="18" charset="0"/>
                <a:cs typeface="Times New Roman" panose="02020603050405020304" pitchFamily="18" charset="0"/>
              </a:rPr>
              <a:t>Foster and encourage participation by socially and economically disadvantaged and women-owned small businesses</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12193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chemeClr val="bg1"/>
                </a:solidFill>
              </a:rPr>
              <a:t>SBIR Program Eligibility</a:t>
            </a:r>
          </a:p>
        </p:txBody>
      </p:sp>
      <p:sp>
        <p:nvSpPr>
          <p:cNvPr id="4" name="Slide Number Placeholder 3"/>
          <p:cNvSpPr>
            <a:spLocks noGrp="1"/>
          </p:cNvSpPr>
          <p:nvPr>
            <p:ph type="sldNum" sz="quarter" idx="12"/>
          </p:nvPr>
        </p:nvSpPr>
        <p:spPr/>
        <p:txBody>
          <a:bodyPr/>
          <a:lstStyle/>
          <a:p>
            <a:fld id="{CB34A0BB-BCBF-4EF5-A8A5-577FA1113D64}" type="slidenum">
              <a:rPr lang="en-US" smtClean="0"/>
              <a:t>6</a:t>
            </a:fld>
            <a:endParaRPr lang="en-US" dirty="0"/>
          </a:p>
        </p:txBody>
      </p:sp>
      <p:sp>
        <p:nvSpPr>
          <p:cNvPr id="2" name="TextBox 1"/>
          <p:cNvSpPr txBox="1"/>
          <p:nvPr/>
        </p:nvSpPr>
        <p:spPr>
          <a:xfrm>
            <a:off x="313765" y="1447800"/>
            <a:ext cx="8677835" cy="4893647"/>
          </a:xfrm>
          <a:prstGeom prst="rect">
            <a:avLst/>
          </a:prstGeom>
          <a:noFill/>
        </p:spPr>
        <p:txBody>
          <a:bodyPr wrap="square" rtlCol="0">
            <a:spAutoFit/>
          </a:bodyPr>
          <a:lstStyle/>
          <a:p>
            <a:r>
              <a:rPr lang="en-US" sz="2200" b="1" u="sng" dirty="0">
                <a:solidFill>
                  <a:schemeClr val="tx2"/>
                </a:solidFill>
                <a:latin typeface="Times New Roman" panose="02020603050405020304" pitchFamily="18" charset="0"/>
                <a:cs typeface="Times New Roman" panose="02020603050405020304" pitchFamily="18" charset="0"/>
              </a:rPr>
              <a:t>SBIR participation requirements:</a:t>
            </a:r>
          </a:p>
          <a:p>
            <a:endParaRPr lang="en-US" sz="2200"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For-profit Small Business Concern (SBC) of 500 or fewer employees</a:t>
            </a: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SBC &gt; 50% owned by U.S. </a:t>
            </a:r>
            <a:r>
              <a:rPr lang="en-US" sz="2400" b="1" dirty="0">
                <a:solidFill>
                  <a:srgbClr val="C6E7FC">
                    <a:lumMod val="25000"/>
                  </a:srgbClr>
                </a:solidFill>
                <a:latin typeface="Times New Roman" panose="02020603050405020304" pitchFamily="18" charset="0"/>
                <a:cs typeface="Times New Roman" panose="02020603050405020304" pitchFamily="18" charset="0"/>
              </a:rPr>
              <a:t>citizens or permanent resident aliens of the U.S. </a:t>
            </a: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“Principal Investigator”―individual designated by the SBC to provide scientific and technical direction to the project </a:t>
            </a:r>
          </a:p>
          <a:p>
            <a:pPr marL="800100" lvl="1" indent="-342900">
              <a:buFont typeface="Times New Roman" panose="02020603050405020304" pitchFamily="18" charset="0"/>
              <a:buChar char="‒"/>
            </a:pPr>
            <a:r>
              <a:rPr lang="en-US" sz="2200" b="1" dirty="0">
                <a:solidFill>
                  <a:schemeClr val="tx2"/>
                </a:solidFill>
                <a:latin typeface="Times New Roman" panose="02020603050405020304" pitchFamily="18" charset="0"/>
                <a:cs typeface="Times New Roman" panose="02020603050405020304" pitchFamily="18" charset="0"/>
              </a:rPr>
              <a:t>Primary employment (&gt; 50%) must be with the SBC</a:t>
            </a:r>
          </a:p>
          <a:p>
            <a:pPr marL="800100" lvl="1" indent="-342900">
              <a:buFont typeface="Times New Roman" panose="02020603050405020304" pitchFamily="18" charset="0"/>
              <a:buChar char="‒"/>
            </a:pPr>
            <a:r>
              <a:rPr lang="en-US" sz="2200" b="1" dirty="0">
                <a:solidFill>
                  <a:schemeClr val="tx2"/>
                </a:solidFill>
                <a:latin typeface="Times New Roman" panose="02020603050405020304" pitchFamily="18" charset="0"/>
                <a:cs typeface="Times New Roman" panose="02020603050405020304" pitchFamily="18" charset="0"/>
              </a:rPr>
              <a:t>Precludes full-time employment by another organization</a:t>
            </a: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Work must be performed in the U.S.</a:t>
            </a:r>
            <a:r>
              <a:rPr lang="en-US" sz="2200" b="1" baseline="30000" dirty="0">
                <a:solidFill>
                  <a:schemeClr val="tx2"/>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SBC cannot receive funding for a SBIR project essentially equivalent to other work they have performed or are performing for the federal government</a:t>
            </a:r>
          </a:p>
          <a:p>
            <a:pPr marL="342900" indent="-342900">
              <a:buFont typeface="Arial" panose="020B0604020202020204" pitchFamily="34" charset="0"/>
              <a:buChar char="•"/>
            </a:pPr>
            <a:endParaRPr lang="en-US" sz="2200" b="1" dirty="0">
              <a:solidFill>
                <a:schemeClr val="tx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6067378"/>
            <a:ext cx="5040351" cy="338554"/>
          </a:xfrm>
          <a:prstGeom prst="rect">
            <a:avLst/>
          </a:prstGeom>
          <a:noFill/>
        </p:spPr>
        <p:txBody>
          <a:bodyPr wrap="square" rtlCol="0">
            <a:spAutoFit/>
          </a:bodyPr>
          <a:lstStyle/>
          <a:p>
            <a:r>
              <a:rPr lang="en-US" sz="1600" b="1" baseline="30000" dirty="0">
                <a:solidFill>
                  <a:srgbClr val="C6E7FC">
                    <a:lumMod val="25000"/>
                  </a:srgbClr>
                </a:solidFill>
                <a:latin typeface="Times New Roman" panose="02020603050405020304" pitchFamily="18" charset="0"/>
                <a:cs typeface="Times New Roman" panose="02020603050405020304" pitchFamily="18" charset="0"/>
              </a:rPr>
              <a:t>*</a:t>
            </a:r>
            <a:r>
              <a:rPr lang="en-US" sz="1600" b="1" dirty="0">
                <a:solidFill>
                  <a:srgbClr val="C6E7FC">
                    <a:lumMod val="25000"/>
                  </a:srgbClr>
                </a:solidFill>
                <a:latin typeface="Times New Roman" panose="02020603050405020304" pitchFamily="18" charset="0"/>
                <a:cs typeface="Times New Roman" panose="02020603050405020304" pitchFamily="18" charset="0"/>
              </a:rPr>
              <a:t> Includes Puerto Rico and other U.S. Territories</a:t>
            </a:r>
          </a:p>
        </p:txBody>
      </p:sp>
      <p:sp>
        <p:nvSpPr>
          <p:cNvPr id="6" name="Date Placeholder 5"/>
          <p:cNvSpPr>
            <a:spLocks noGrp="1"/>
          </p:cNvSpPr>
          <p:nvPr>
            <p:ph type="dt" sz="half" idx="10"/>
          </p:nvPr>
        </p:nvSpPr>
        <p:spPr/>
        <p:txBody>
          <a:bodyPr/>
          <a:lstStyle/>
          <a:p>
            <a:r>
              <a:rPr lang="en-US"/>
              <a:t>7/31/2017</a:t>
            </a:r>
            <a:endParaRPr lang="en-US" dirty="0"/>
          </a:p>
        </p:txBody>
      </p:sp>
      <p:sp>
        <p:nvSpPr>
          <p:cNvPr id="7" name="Footer Placeholder 6"/>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2770620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chemeClr val="bg1"/>
                </a:solidFill>
              </a:rPr>
              <a:t>SBIR Program Eligibility</a:t>
            </a:r>
          </a:p>
        </p:txBody>
      </p:sp>
      <p:sp>
        <p:nvSpPr>
          <p:cNvPr id="4" name="Slide Number Placeholder 3"/>
          <p:cNvSpPr>
            <a:spLocks noGrp="1"/>
          </p:cNvSpPr>
          <p:nvPr>
            <p:ph type="sldNum" sz="quarter" idx="12"/>
          </p:nvPr>
        </p:nvSpPr>
        <p:spPr/>
        <p:txBody>
          <a:bodyPr/>
          <a:lstStyle/>
          <a:p>
            <a:fld id="{CB34A0BB-BCBF-4EF5-A8A5-577FA1113D64}" type="slidenum">
              <a:rPr lang="en-US" smtClean="0"/>
              <a:t>7</a:t>
            </a:fld>
            <a:endParaRPr lang="en-US" dirty="0"/>
          </a:p>
        </p:txBody>
      </p:sp>
      <p:sp>
        <p:nvSpPr>
          <p:cNvPr id="2" name="TextBox 1"/>
          <p:cNvSpPr txBox="1"/>
          <p:nvPr/>
        </p:nvSpPr>
        <p:spPr>
          <a:xfrm>
            <a:off x="270734" y="1828800"/>
            <a:ext cx="8602532" cy="3139321"/>
          </a:xfrm>
          <a:prstGeom prst="rect">
            <a:avLst/>
          </a:prstGeom>
          <a:noFill/>
        </p:spPr>
        <p:txBody>
          <a:bodyPr wrap="square" rtlCol="0">
            <a:spAutoFit/>
          </a:bodyPr>
          <a:lstStyle/>
          <a:p>
            <a:r>
              <a:rPr lang="en-US" sz="2200" b="1" u="sng" dirty="0">
                <a:solidFill>
                  <a:schemeClr val="tx2"/>
                </a:solidFill>
                <a:latin typeface="Times New Roman" panose="02020603050405020304" pitchFamily="18" charset="0"/>
                <a:cs typeface="Times New Roman" panose="02020603050405020304" pitchFamily="18" charset="0"/>
              </a:rPr>
              <a:t>SBIR participation requirements:</a:t>
            </a:r>
          </a:p>
          <a:p>
            <a:endParaRPr lang="en-US" sz="2200" b="1" u="sng" dirty="0">
              <a:solidFill>
                <a:schemeClr val="tx2"/>
              </a:solidFill>
              <a:latin typeface="Times New Roman" panose="02020603050405020304" pitchFamily="18" charset="0"/>
              <a:cs typeface="Times New Roman" panose="02020603050405020304" pitchFamily="18" charset="0"/>
            </a:endParaRPr>
          </a:p>
          <a:p>
            <a:endParaRPr lang="en-US" sz="2200"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During Phase I, a minimum of 2/3 of the effort must be performed by SBC</a:t>
            </a:r>
          </a:p>
          <a:p>
            <a:pPr marL="342900" indent="-342900">
              <a:buFont typeface="Arial" panose="020B0604020202020204" pitchFamily="34" charset="0"/>
              <a:buChar char="•"/>
            </a:pPr>
            <a:endParaRPr lang="en-US" sz="2200"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200" b="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During Phase II, a minimum of 1/2 of the effort must be performed by SBC</a:t>
            </a: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318629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chemeClr val="bg1"/>
                </a:solidFill>
              </a:rPr>
              <a:t>SBIR Three-Phase Process</a:t>
            </a:r>
          </a:p>
        </p:txBody>
      </p:sp>
      <p:sp>
        <p:nvSpPr>
          <p:cNvPr id="4" name="Slide Number Placeholder 3"/>
          <p:cNvSpPr>
            <a:spLocks noGrp="1"/>
          </p:cNvSpPr>
          <p:nvPr>
            <p:ph type="sldNum" sz="quarter" idx="12"/>
          </p:nvPr>
        </p:nvSpPr>
        <p:spPr/>
        <p:txBody>
          <a:bodyPr/>
          <a:lstStyle/>
          <a:p>
            <a:fld id="{CB34A0BB-BCBF-4EF5-A8A5-577FA1113D64}" type="slidenum">
              <a:rPr lang="en-US" smtClean="0"/>
              <a:t>8</a:t>
            </a:fld>
            <a:endParaRPr lang="en-US" dirty="0"/>
          </a:p>
        </p:txBody>
      </p:sp>
      <p:sp>
        <p:nvSpPr>
          <p:cNvPr id="2" name="TextBox 1"/>
          <p:cNvSpPr txBox="1"/>
          <p:nvPr/>
        </p:nvSpPr>
        <p:spPr>
          <a:xfrm>
            <a:off x="775716" y="1752600"/>
            <a:ext cx="8161020" cy="4062651"/>
          </a:xfrm>
          <a:prstGeom prst="rect">
            <a:avLst/>
          </a:prstGeom>
          <a:noFill/>
        </p:spPr>
        <p:txBody>
          <a:bodyPr wrap="square" rtlCol="0">
            <a:spAutoFit/>
          </a:bodyPr>
          <a:lstStyle/>
          <a:p>
            <a:r>
              <a:rPr lang="en-US" sz="2200" b="1" u="sng" dirty="0">
                <a:solidFill>
                  <a:schemeClr val="tx2"/>
                </a:solidFill>
                <a:latin typeface="Times New Roman" panose="02020603050405020304" pitchFamily="18" charset="0"/>
                <a:cs typeface="Times New Roman" panose="02020603050405020304" pitchFamily="18" charset="0"/>
              </a:rPr>
              <a:t>Phase I</a:t>
            </a:r>
          </a:p>
          <a:p>
            <a:endParaRPr lang="en-US" sz="2200" b="1" dirty="0">
              <a:solidFill>
                <a:schemeClr val="tx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The purpose of Phase I is to determine the scientific, technical, and commercial merit and feasibility of ideas proposed by SBCs pursuant to the solicitation</a:t>
            </a:r>
          </a:p>
          <a:p>
            <a:pPr marL="285750" indent="-285750">
              <a:buFont typeface="Arial" panose="020B0604020202020204" pitchFamily="34" charset="0"/>
              <a:buChar char="•"/>
            </a:pPr>
            <a:endParaRPr lang="en-US" sz="2200" b="1" dirty="0">
              <a:solidFill>
                <a:schemeClr val="tx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Phase I awards are normally up to $150K, but agencies may issue awards of up to $225K</a:t>
            </a:r>
          </a:p>
          <a:p>
            <a:pPr marL="285750" indent="-285750">
              <a:buFont typeface="Arial" panose="020B0604020202020204" pitchFamily="34" charset="0"/>
              <a:buChar char="•"/>
            </a:pPr>
            <a:endParaRPr lang="en-US" sz="2200" b="1" dirty="0">
              <a:solidFill>
                <a:schemeClr val="tx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Normally should not exceed 6 months in duration for SBIR awards</a:t>
            </a:r>
            <a:endParaRPr lang="en-US" sz="1600" b="1" dirty="0">
              <a:solidFill>
                <a:schemeClr val="tx2"/>
              </a:solidFill>
              <a:latin typeface="Times New Roman" panose="02020603050405020304" pitchFamily="18" charset="0"/>
              <a:cs typeface="Times New Roman" panose="02020603050405020304" pitchFamily="18" charset="0"/>
            </a:endParaRPr>
          </a:p>
          <a:p>
            <a:endParaRPr lang="en-US" sz="1600" b="1" dirty="0">
              <a:solidFill>
                <a:schemeClr val="tx2"/>
              </a:solidFill>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254833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chemeClr val="bg1"/>
                </a:solidFill>
              </a:rPr>
              <a:t>SBIR Three-Phase Process</a:t>
            </a:r>
          </a:p>
        </p:txBody>
      </p:sp>
      <p:sp>
        <p:nvSpPr>
          <p:cNvPr id="4" name="Slide Number Placeholder 3"/>
          <p:cNvSpPr>
            <a:spLocks noGrp="1"/>
          </p:cNvSpPr>
          <p:nvPr>
            <p:ph type="sldNum" sz="quarter" idx="12"/>
          </p:nvPr>
        </p:nvSpPr>
        <p:spPr/>
        <p:txBody>
          <a:bodyPr/>
          <a:lstStyle/>
          <a:p>
            <a:fld id="{CB34A0BB-BCBF-4EF5-A8A5-577FA1113D64}" type="slidenum">
              <a:rPr lang="en-US" smtClean="0"/>
              <a:t>9</a:t>
            </a:fld>
            <a:endParaRPr lang="en-US" dirty="0"/>
          </a:p>
        </p:txBody>
      </p:sp>
      <p:sp>
        <p:nvSpPr>
          <p:cNvPr id="2" name="TextBox 1"/>
          <p:cNvSpPr txBox="1"/>
          <p:nvPr/>
        </p:nvSpPr>
        <p:spPr>
          <a:xfrm>
            <a:off x="377952" y="1191863"/>
            <a:ext cx="8580120" cy="5663089"/>
          </a:xfrm>
          <a:prstGeom prst="rect">
            <a:avLst/>
          </a:prstGeom>
          <a:noFill/>
        </p:spPr>
        <p:txBody>
          <a:bodyPr wrap="square" rtlCol="0">
            <a:spAutoFit/>
          </a:bodyPr>
          <a:lstStyle/>
          <a:p>
            <a:r>
              <a:rPr lang="en-US" sz="2200" b="1" u="sng" dirty="0">
                <a:solidFill>
                  <a:schemeClr val="tx2"/>
                </a:solidFill>
                <a:latin typeface="Times New Roman" panose="02020603050405020304" pitchFamily="18" charset="0"/>
                <a:cs typeface="Times New Roman" panose="02020603050405020304" pitchFamily="18" charset="0"/>
              </a:rPr>
              <a:t>Phase II</a:t>
            </a:r>
          </a:p>
          <a:p>
            <a:endParaRPr lang="en-US" sz="2200" b="1" dirty="0">
              <a:solidFill>
                <a:schemeClr val="tx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Continuation of the R&amp;D effort, funding the most promising Phase I projects</a:t>
            </a:r>
          </a:p>
          <a:p>
            <a:pPr marL="285750" indent="-285750">
              <a:buFont typeface="Arial" panose="020B0604020202020204" pitchFamily="34" charset="0"/>
              <a:buChar char="•"/>
            </a:pPr>
            <a:endParaRPr lang="en-US" sz="2200" b="1" dirty="0">
              <a:solidFill>
                <a:schemeClr val="tx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Expect that Phase II awardees will be able to produce a well-defined, deliverable prototype (where applicable)</a:t>
            </a:r>
          </a:p>
          <a:p>
            <a:pPr marL="285750" indent="-285750">
              <a:buFont typeface="Arial" panose="020B0604020202020204" pitchFamily="34" charset="0"/>
              <a:buChar char="•"/>
            </a:pPr>
            <a:endParaRPr lang="en-US" sz="2200" b="1" dirty="0">
              <a:solidFill>
                <a:schemeClr val="tx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Only those firms that were awarded Phase I contracts are eligible to submit a Phase II proposal</a:t>
            </a:r>
          </a:p>
          <a:p>
            <a:pPr marL="285750" indent="-285750">
              <a:buFont typeface="Arial" panose="020B0604020202020204" pitchFamily="34" charset="0"/>
              <a:buChar char="•"/>
            </a:pPr>
            <a:endParaRPr lang="en-US" sz="2200" b="1" dirty="0">
              <a:solidFill>
                <a:schemeClr val="tx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Phase II awards are generally up to $1M, but agencies may issue awards of up to $1.5M</a:t>
            </a:r>
          </a:p>
          <a:p>
            <a:pPr marL="285750" indent="-285750">
              <a:buFont typeface="Arial" panose="020B0604020202020204" pitchFamily="34" charset="0"/>
              <a:buChar char="•"/>
            </a:pPr>
            <a:endParaRPr lang="en-US" sz="2200" b="1" dirty="0">
              <a:solidFill>
                <a:schemeClr val="tx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b="1" dirty="0">
                <a:solidFill>
                  <a:schemeClr val="tx2"/>
                </a:solidFill>
                <a:latin typeface="Times New Roman" panose="02020603050405020304" pitchFamily="18" charset="0"/>
                <a:cs typeface="Times New Roman" panose="02020603050405020304" pitchFamily="18" charset="0"/>
              </a:rPr>
              <a:t>Normally should not exceed 2 years in duration</a:t>
            </a:r>
          </a:p>
          <a:p>
            <a:pPr marL="800100" lvl="1" indent="-342900">
              <a:buFont typeface="Arial" panose="020B0604020202020204" pitchFamily="34" charset="0"/>
              <a:buChar char="•"/>
            </a:pPr>
            <a:endParaRPr lang="en-US" sz="1600" b="1" dirty="0">
              <a:solidFill>
                <a:schemeClr val="tx2"/>
              </a:solidFill>
            </a:endParaRPr>
          </a:p>
          <a:p>
            <a:endParaRPr lang="en-US" sz="1600" b="1" dirty="0">
              <a:solidFill>
                <a:schemeClr val="tx2"/>
              </a:solidFill>
            </a:endParaRPr>
          </a:p>
        </p:txBody>
      </p:sp>
      <p:sp>
        <p:nvSpPr>
          <p:cNvPr id="5" name="Date Placeholder 4"/>
          <p:cNvSpPr>
            <a:spLocks noGrp="1"/>
          </p:cNvSpPr>
          <p:nvPr>
            <p:ph type="dt" sz="half" idx="10"/>
          </p:nvPr>
        </p:nvSpPr>
        <p:spPr/>
        <p:txBody>
          <a:bodyPr/>
          <a:lstStyle/>
          <a:p>
            <a:r>
              <a:rPr lang="en-US"/>
              <a:t>7/31/2017</a:t>
            </a:r>
            <a:endParaRPr lang="en-US" dirty="0"/>
          </a:p>
        </p:txBody>
      </p:sp>
      <p:sp>
        <p:nvSpPr>
          <p:cNvPr id="6" name="Footer Placeholder 5"/>
          <p:cNvSpPr>
            <a:spLocks noGrp="1"/>
          </p:cNvSpPr>
          <p:nvPr>
            <p:ph type="ftr" sz="quarter" idx="11"/>
          </p:nvPr>
        </p:nvSpPr>
        <p:spPr/>
        <p:txBody>
          <a:bodyPr/>
          <a:lstStyle/>
          <a:p>
            <a:r>
              <a:rPr lang="en-US" dirty="0"/>
              <a:t>U.S. Department of Commerce | Office of Inspector General</a:t>
            </a:r>
          </a:p>
        </p:txBody>
      </p:sp>
    </p:spTree>
    <p:extLst>
      <p:ext uri="{BB962C8B-B14F-4D97-AF65-F5344CB8AC3E}">
        <p14:creationId xmlns:p14="http://schemas.microsoft.com/office/powerpoint/2010/main" val="2490635701"/>
      </p:ext>
    </p:extLst>
  </p:cSld>
  <p:clrMapOvr>
    <a:masterClrMapping/>
  </p:clrMapOvr>
</p:sld>
</file>

<file path=ppt/theme/theme1.xml><?xml version="1.0" encoding="utf-8"?>
<a:theme xmlns:a="http://schemas.openxmlformats.org/drawingml/2006/main" name="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204340E4038C4BB6F91B88B423C97F" ma:contentTypeVersion="4" ma:contentTypeDescription="Create a new document." ma:contentTypeScope="" ma:versionID="c9e01630c88c443f1a38daf1a447ba6c">
  <xsd:schema xmlns:xsd="http://www.w3.org/2001/XMLSchema" xmlns:xs="http://www.w3.org/2001/XMLSchema" xmlns:p="http://schemas.microsoft.com/office/2006/metadata/properties" xmlns:ns1="http://schemas.microsoft.com/sharepoint/v3" xmlns:ns3="72a67791-ec9d-4745-96ce-d56d4a94eae1" targetNamespace="http://schemas.microsoft.com/office/2006/metadata/properties" ma:root="true" ma:fieldsID="7fde049135839e81e17b932d48a5259d" ns1:_="" ns3:_="">
    <xsd:import namespace="http://schemas.microsoft.com/sharepoint/v3"/>
    <xsd:import namespace="72a67791-ec9d-4745-96ce-d56d4a94eae1"/>
    <xsd:element name="properties">
      <xsd:complexType>
        <xsd:sequence>
          <xsd:element name="documentManagement">
            <xsd:complexType>
              <xsd:all>
                <xsd:element ref="ns1:PublishingStartDate" minOccurs="0"/>
                <xsd:element ref="ns1:PublishingExpirationDate" minOccurs="0"/>
                <xsd:element ref="ns3:OIGUnit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a67791-ec9d-4745-96ce-d56d4a94eae1" elementFormDefault="qualified">
    <xsd:import namespace="http://schemas.microsoft.com/office/2006/documentManagement/types"/>
    <xsd:import namespace="http://schemas.microsoft.com/office/infopath/2007/PartnerControls"/>
    <xsd:element name="OIGUnitArea" ma:index="11" nillable="true" ma:displayName="Office" ma:format="Dropdown" ma:internalName="OIGUnitArea">
      <xsd:simpleType>
        <xsd:restriction base="dms:Choice">
          <xsd:enumeration value="Policy Management"/>
          <xsd:enumeration value="Front Office"/>
          <xsd:enumeration value="OA"/>
          <xsd:enumeration value="OC"/>
          <xsd:enumeration value="OAE"/>
          <xsd:enumeration value="OI"/>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OIGUnitArea xmlns="72a67791-ec9d-4745-96ce-d56d4a94eae1">OA</OIGUnitArea>
  </documentManagement>
</p:properties>
</file>

<file path=customXml/itemProps1.xml><?xml version="1.0" encoding="utf-8"?>
<ds:datastoreItem xmlns:ds="http://schemas.openxmlformats.org/officeDocument/2006/customXml" ds:itemID="{5EA1D9F5-EDC2-4585-9E96-8139E65177FF}">
  <ds:schemaRefs>
    <ds:schemaRef ds:uri="http://schemas.microsoft.com/sharepoint/v3/contenttype/forms"/>
  </ds:schemaRefs>
</ds:datastoreItem>
</file>

<file path=customXml/itemProps2.xml><?xml version="1.0" encoding="utf-8"?>
<ds:datastoreItem xmlns:ds="http://schemas.openxmlformats.org/officeDocument/2006/customXml" ds:itemID="{A2FE5D88-C8B9-4962-8939-4A99FC9DA2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2a67791-ec9d-4745-96ce-d56d4a94ea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3D9A9A-5366-42EC-8FA1-9DCC78514026}">
  <ds:schemaRefs>
    <ds:schemaRef ds:uri="http://schemas.microsoft.com/office/2006/metadata/properties"/>
    <ds:schemaRef ds:uri="72a67791-ec9d-4745-96ce-d56d4a94eae1"/>
    <ds:schemaRef ds:uri="http://www.w3.org/XML/1998/namespace"/>
    <ds:schemaRef ds:uri="http://schemas.microsoft.com/sharepoint/v3"/>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5680</TotalTime>
  <Words>3389</Words>
  <Application>Microsoft Office PowerPoint</Application>
  <PresentationFormat>On-screen Show (4:3)</PresentationFormat>
  <Paragraphs>587</Paragraphs>
  <Slides>47</Slides>
  <Notes>47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4" baseType="lpstr">
      <vt:lpstr>Arial</vt:lpstr>
      <vt:lpstr>Calibri</vt:lpstr>
      <vt:lpstr>Gill Sans</vt:lpstr>
      <vt:lpstr>Times New Roman</vt:lpstr>
      <vt:lpstr>ヒラギノ角ゴ Pro W3</vt:lpstr>
      <vt:lpstr>PowerPoint-Template</vt:lpstr>
      <vt:lpstr>Acrobat Document</vt:lpstr>
      <vt:lpstr>PowerPoint Presentation</vt:lpstr>
      <vt:lpstr>Overview</vt:lpstr>
      <vt:lpstr>PowerPoint Presentation</vt:lpstr>
      <vt:lpstr>Introduction: SBIR</vt:lpstr>
      <vt:lpstr>SBIR Program Goals</vt:lpstr>
      <vt:lpstr>SBIR Program Eligibility</vt:lpstr>
      <vt:lpstr>SBIR Program Eligibility</vt:lpstr>
      <vt:lpstr>SBIR Three-Phase Process</vt:lpstr>
      <vt:lpstr>SBIR Three-Phase Process</vt:lpstr>
      <vt:lpstr>SBIR Three-Phase Process </vt:lpstr>
      <vt:lpstr>PowerPoint Presentation</vt:lpstr>
      <vt:lpstr>The DOC OIG</vt:lpstr>
      <vt:lpstr>What the DOC OIG Does</vt:lpstr>
      <vt:lpstr>Whistleblower Protections</vt:lpstr>
      <vt:lpstr>PowerPoint Presentation</vt:lpstr>
      <vt:lpstr>Fraud in the SBIR Program: Overview</vt:lpstr>
      <vt:lpstr>PowerPoint Presentation</vt:lpstr>
      <vt:lpstr>Fraud defined</vt:lpstr>
      <vt:lpstr>Fraud Examples</vt:lpstr>
      <vt:lpstr>Fraud Examples (continued)</vt:lpstr>
      <vt:lpstr>PowerPoint Presentation</vt:lpstr>
      <vt:lpstr>Compliance Requirements</vt:lpstr>
      <vt:lpstr>Compliance Requirements</vt:lpstr>
      <vt:lpstr>Compliance Requirements</vt:lpstr>
      <vt:lpstr>Compliance Requirements</vt:lpstr>
      <vt:lpstr>Essentially Equivalent Work  Case Example</vt:lpstr>
      <vt:lpstr>Compliance Requirements</vt:lpstr>
      <vt:lpstr>Employment of PI  Case Example</vt:lpstr>
      <vt:lpstr>Certifications</vt:lpstr>
      <vt:lpstr>Certifications  (Continued)</vt:lpstr>
      <vt:lpstr>Certifications  (Continued)</vt:lpstr>
      <vt:lpstr>False Certifications Case Example</vt:lpstr>
      <vt:lpstr>False Certifications Case Example (Continued)</vt:lpstr>
      <vt:lpstr>PowerPoint Presentation</vt:lpstr>
      <vt:lpstr>Consequences of Committing Fraud</vt:lpstr>
      <vt:lpstr>Consequences of Committing Fraud (continued)</vt:lpstr>
      <vt:lpstr>Consequences of Committing Fraud (continued)</vt:lpstr>
      <vt:lpstr>PowerPoint Presentation</vt:lpstr>
      <vt:lpstr>Remember</vt:lpstr>
      <vt:lpstr>Recommendations</vt:lpstr>
      <vt:lpstr>PowerPoint Presentation</vt:lpstr>
      <vt:lpstr>Important to Remember!</vt:lpstr>
      <vt:lpstr>International Traffic in Arms Regulation (ITAR)  22 C.F.R. §§ 120.1-130.17</vt:lpstr>
      <vt:lpstr>Additional Resources</vt:lpstr>
      <vt:lpstr>PowerPoint Presentation</vt:lpstr>
      <vt:lpstr>PowerPoint Presentation</vt:lpstr>
      <vt:lpstr>Certificate of Training Completion</vt:lpstr>
    </vt:vector>
  </TitlesOfParts>
  <Company>OIG/U.S.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PowerPoint-Template</dc:title>
  <dc:creator>ACarper</dc:creator>
  <cp:lastModifiedBy>Clague, Mary P. (Fed)</cp:lastModifiedBy>
  <cp:revision>247</cp:revision>
  <cp:lastPrinted>2017-05-22T13:20:38Z</cp:lastPrinted>
  <dcterms:created xsi:type="dcterms:W3CDTF">2011-12-12T20:50:38Z</dcterms:created>
  <dcterms:modified xsi:type="dcterms:W3CDTF">2017-09-21T13:08:46Z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0x010100C4204340E4038C4BB6F91B88B423C97F</vt:lpwstr>
  </property>
  <property fmtid="{D5CDD505-2E9C-101B-9397-08002B2CF9AE}" pid="3" name="_MarkAsFinal">
    <vt:bool>true</vt:bool>
  </property>
</Properties>
</file>