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Nunito"/>
      <p:regular r:id="rId18"/>
      <p:bold r:id="rId19"/>
      <p:italic r:id="rId20"/>
      <p:boldItalic r:id="rId21"/>
    </p:embeddedFont>
    <p:embeddedFont>
      <p:font typeface="Maven Pro"/>
      <p:regular r:id="rId22"/>
      <p:bold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Nunito-italic.fntdata"/><Relationship Id="rId11" Type="http://schemas.openxmlformats.org/officeDocument/2006/relationships/slide" Target="slides/slide6.xml"/><Relationship Id="rId22" Type="http://schemas.openxmlformats.org/officeDocument/2006/relationships/font" Target="fonts/MavenPro-regular.fntdata"/><Relationship Id="rId10" Type="http://schemas.openxmlformats.org/officeDocument/2006/relationships/slide" Target="slides/slide5.xml"/><Relationship Id="rId21" Type="http://schemas.openxmlformats.org/officeDocument/2006/relationships/font" Target="fonts/Nunito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font" Target="fonts/MavenPro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Nunito-bold.fntdata"/><Relationship Id="rId6" Type="http://schemas.openxmlformats.org/officeDocument/2006/relationships/slide" Target="slides/slide1.xml"/><Relationship Id="rId18" Type="http://schemas.openxmlformats.org/officeDocument/2006/relationships/font" Target="fonts/Nunit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div099.github.io/web_reductus/" TargetMode="Externa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13c261bfd82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13c261bfd82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13fc7884f87_1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13fc7884f87_1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13fc7884f87_1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13fc7884f87_1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13fc7884f87_1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13fc7884f87_1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https://div099.github.io/web_reductus/</a:t>
            </a:r>
            <a:r>
              <a:rPr lang="en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13c261bfd82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13c261bfd82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Talk abt PH example 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1432c1c2334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1432c1c2334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13decbfccff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13decbfccff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13decbfccf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13decbfccf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13c261bfd82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13c261bfd82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problem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13decbfccff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13decbfccff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13decbfccff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13decbfccff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142ca014a6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142ca014a6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3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7343003" y="4453711"/>
              <a:ext cx="316800" cy="688513"/>
              <a:chOff x="7343003" y="4453711"/>
              <a:chExt cx="316800" cy="688513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0" name="Google Shape;30;p2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2" name="Google Shape;32;p2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2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fmla="val 8244818" name="adj1"/>
                  <a:gd fmla="val 16246175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6" name="Google Shape;36;p2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fmla="val 8801158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fmla="val 1255410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" name="Google Shape;46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8" name="Google Shape;48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1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1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8" name="Google Shape;148;p11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1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9" name="Google Shape;169;p11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1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4" name="Google Shape;174;p11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1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1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4" name="Google Shape;184;p11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1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9" name="Google Shape;189;p11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1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1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8" name="Google Shape;198;p11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1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1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1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1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1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1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1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1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9" name="Google Shape;239;p11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1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1" name="Google Shape;241;p11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1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1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4" name="Google Shape;254;p11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1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9" name="Google Shape;259;p11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1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1" name="Google Shape;261;p11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1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68" name="Google Shape;268;p11"/>
          <p:cNvSpPr txBox="1"/>
          <p:nvPr>
            <p:ph hasCustomPrompt="1" type="title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1"/>
          <p:cNvSpPr txBox="1"/>
          <p:nvPr>
            <p:ph idx="1" type="body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0" name="Google Shape;270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>
            <a:off x="146769" y="3406"/>
            <a:ext cx="1233215" cy="1384535"/>
            <a:chOff x="146769" y="3406"/>
            <a:chExt cx="1233215" cy="1384535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2" name="Google Shape;52;p3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5" name="Google Shape;55;p3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8" name="Google Shape;58;p3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59" name="Google Shape;59;p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3" name="Google Shape;63;p3"/>
          <p:cNvGrpSpPr/>
          <p:nvPr/>
        </p:nvGrpSpPr>
        <p:grpSpPr>
          <a:xfrm>
            <a:off x="6775084" y="2904008"/>
            <a:ext cx="2186148" cy="2239500"/>
            <a:chOff x="6775084" y="2904008"/>
            <a:chExt cx="2186148" cy="2239500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" name="Google Shape;67;p3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1" name="Google Shape;71;p3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82" name="Google Shape;82;p3"/>
          <p:cNvSpPr txBox="1"/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3" name="Google Shape;83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86" name="Google Shape;86;p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" name="Google Shape;88;p4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9" name="Google Shape;89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0" name="Google Shape;90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5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6" name="Google Shape;96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7" name="Google Shape;97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6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4" name="Google Shape;104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9" name="Google Shape;109;p7"/>
          <p:cNvSpPr txBox="1"/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0" name="Google Shape;110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1" name="Google Shape;111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6866714" y="1306"/>
            <a:ext cx="2267451" cy="2601690"/>
            <a:chOff x="6790514" y="1306"/>
            <a:chExt cx="2267451" cy="2601690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25" name="Google Shape;125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6" name="Google Shape;126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1" name="Google Shape;131;p9"/>
          <p:cNvSpPr txBox="1"/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2" name="Google Shape;13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3" name="Google Shape;133;p9"/>
          <p:cNvSpPr txBox="1"/>
          <p:nvPr>
            <p:ph idx="2" type="body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34" name="Google Shape;13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9" name="Google Shape;139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40" name="Google Shape;140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Relationship Id="rId4" Type="http://schemas.openxmlformats.org/officeDocument/2006/relationships/image" Target="../media/image4.png"/><Relationship Id="rId5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 txBox="1"/>
          <p:nvPr>
            <p:ph type="ctrTitle"/>
          </p:nvPr>
        </p:nvSpPr>
        <p:spPr>
          <a:xfrm>
            <a:off x="311708" y="896975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/>
              <a:t>Python Data Reduction in the Browser</a:t>
            </a:r>
            <a:endParaRPr sz="4200"/>
          </a:p>
        </p:txBody>
      </p:sp>
      <p:sp>
        <p:nvSpPr>
          <p:cNvPr id="278" name="Google Shape;278;p13"/>
          <p:cNvSpPr txBox="1"/>
          <p:nvPr>
            <p:ph idx="1" type="subTitle"/>
          </p:nvPr>
        </p:nvSpPr>
        <p:spPr>
          <a:xfrm>
            <a:off x="311700" y="30627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By: Divija Katakam </a:t>
            </a:r>
            <a:endParaRPr sz="2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Mentor: Dr. </a:t>
            </a:r>
            <a:r>
              <a:rPr lang="en" sz="2300"/>
              <a:t>Brian Maranville</a:t>
            </a:r>
            <a:endParaRPr sz="2300"/>
          </a:p>
        </p:txBody>
      </p:sp>
      <p:pic>
        <p:nvPicPr>
          <p:cNvPr id="279" name="Google Shape;27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25825" y="3804125"/>
            <a:ext cx="4690000" cy="120180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1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2"/>
          <p:cNvSpPr txBox="1"/>
          <p:nvPr>
            <p:ph type="ctrTitle"/>
          </p:nvPr>
        </p:nvSpPr>
        <p:spPr>
          <a:xfrm>
            <a:off x="1357400" y="187500"/>
            <a:ext cx="6256500" cy="99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New Reductus Application</a:t>
            </a:r>
            <a:endParaRPr/>
          </a:p>
        </p:txBody>
      </p:sp>
      <p:pic>
        <p:nvPicPr>
          <p:cNvPr id="347" name="Google Shape;347;p22"/>
          <p:cNvPicPr preferRelativeResize="0"/>
          <p:nvPr/>
        </p:nvPicPr>
        <p:blipFill rotWithShape="1">
          <a:blip r:embed="rId3">
            <a:alphaModFix/>
          </a:blip>
          <a:srcRect b="0" l="0" r="58672" t="0"/>
          <a:stretch/>
        </p:blipFill>
        <p:spPr>
          <a:xfrm>
            <a:off x="537318" y="1184100"/>
            <a:ext cx="2658673" cy="357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09000" y="2772913"/>
            <a:ext cx="1086800" cy="40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22"/>
          <p:cNvPicPr preferRelativeResize="0"/>
          <p:nvPr/>
        </p:nvPicPr>
        <p:blipFill rotWithShape="1">
          <a:blip r:embed="rId5">
            <a:alphaModFix/>
          </a:blip>
          <a:srcRect b="0" l="0" r="32641" t="0"/>
          <a:stretch/>
        </p:blipFill>
        <p:spPr>
          <a:xfrm>
            <a:off x="4711875" y="1121625"/>
            <a:ext cx="3929349" cy="3702826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2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Google Shape;35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769613" cy="4838702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2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4"/>
          <p:cNvSpPr txBox="1"/>
          <p:nvPr>
            <p:ph type="ctrTitle"/>
          </p:nvPr>
        </p:nvSpPr>
        <p:spPr>
          <a:xfrm>
            <a:off x="673350" y="882100"/>
            <a:ext cx="5890800" cy="149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Running Reductus on the Browser</a:t>
            </a:r>
            <a:endParaRPr/>
          </a:p>
        </p:txBody>
      </p:sp>
      <p:pic>
        <p:nvPicPr>
          <p:cNvPr id="362" name="Google Shape;362;p24"/>
          <p:cNvPicPr preferRelativeResize="0"/>
          <p:nvPr/>
        </p:nvPicPr>
        <p:blipFill rotWithShape="1">
          <a:blip r:embed="rId3">
            <a:alphaModFix/>
          </a:blip>
          <a:srcRect b="35613" l="17149" r="49858" t="53483"/>
          <a:stretch/>
        </p:blipFill>
        <p:spPr>
          <a:xfrm>
            <a:off x="880725" y="2856675"/>
            <a:ext cx="7038224" cy="57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25825" y="3804125"/>
            <a:ext cx="4690000" cy="1201800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2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4"/>
          <p:cNvSpPr txBox="1"/>
          <p:nvPr>
            <p:ph type="ctrTitle"/>
          </p:nvPr>
        </p:nvSpPr>
        <p:spPr>
          <a:xfrm>
            <a:off x="311700" y="191425"/>
            <a:ext cx="8520600" cy="109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Reductus Application</a:t>
            </a:r>
            <a:endParaRPr/>
          </a:p>
        </p:txBody>
      </p:sp>
      <p:sp>
        <p:nvSpPr>
          <p:cNvPr id="286" name="Google Shape;286;p14"/>
          <p:cNvSpPr txBox="1"/>
          <p:nvPr>
            <p:ph idx="1" type="subTitle"/>
          </p:nvPr>
        </p:nvSpPr>
        <p:spPr>
          <a:xfrm>
            <a:off x="160650" y="1474350"/>
            <a:ext cx="3709200" cy="298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/>
              <a:t>What does the program do?</a:t>
            </a:r>
            <a:endParaRPr sz="2300"/>
          </a:p>
          <a:p>
            <a:pPr indent="-374650" lvl="1" marL="914400" rtl="0" algn="l"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/>
              <a:t>Observed Data -&gt; Meaningful Data</a:t>
            </a:r>
            <a:endParaRPr sz="2300"/>
          </a:p>
          <a:p>
            <a:pPr indent="-374650" lvl="1" marL="914400" rtl="0" algn="l"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" sz="2300"/>
              <a:t>Calculates Uncertainties, Background Subtraction, etc.</a:t>
            </a:r>
            <a:endParaRPr sz="2300"/>
          </a:p>
        </p:txBody>
      </p:sp>
      <p:pic>
        <p:nvPicPr>
          <p:cNvPr id="287" name="Google Shape;28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5300" y="1172500"/>
            <a:ext cx="4957174" cy="3712326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14"/>
          <p:cNvSpPr txBox="1"/>
          <p:nvPr>
            <p:ph idx="12" type="sldNum"/>
          </p:nvPr>
        </p:nvSpPr>
        <p:spPr>
          <a:xfrm>
            <a:off x="85272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5"/>
          <p:cNvSpPr txBox="1"/>
          <p:nvPr>
            <p:ph type="ctrTitle"/>
          </p:nvPr>
        </p:nvSpPr>
        <p:spPr>
          <a:xfrm>
            <a:off x="311700" y="259575"/>
            <a:ext cx="8520600" cy="937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/>
              <a:t>Example Data File</a:t>
            </a:r>
            <a:endParaRPr sz="4600"/>
          </a:p>
        </p:txBody>
      </p:sp>
      <p:pic>
        <p:nvPicPr>
          <p:cNvPr id="294" name="Google Shape;29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9350" y="1197075"/>
            <a:ext cx="5124532" cy="3794025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15"/>
          <p:cNvSpPr txBox="1"/>
          <p:nvPr/>
        </p:nvSpPr>
        <p:spPr>
          <a:xfrm>
            <a:off x="5821550" y="1756600"/>
            <a:ext cx="2787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Char char="-"/>
            </a:pPr>
            <a:r>
              <a:rPr lang="en" sz="2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Num. of neutrons reflected </a:t>
            </a:r>
            <a:endParaRPr sz="20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Char char="-"/>
            </a:pPr>
            <a:r>
              <a:rPr lang="en" sz="2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Angle of Reflectance</a:t>
            </a:r>
            <a:endParaRPr sz="20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Char char="-"/>
            </a:pPr>
            <a:r>
              <a:rPr lang="en" sz="2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Wavelength</a:t>
            </a:r>
            <a:endParaRPr sz="20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96" name="Google Shape;296;p1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6"/>
          <p:cNvSpPr txBox="1"/>
          <p:nvPr>
            <p:ph type="ctrTitle"/>
          </p:nvPr>
        </p:nvSpPr>
        <p:spPr>
          <a:xfrm>
            <a:off x="311700" y="183275"/>
            <a:ext cx="8520600" cy="91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/>
              <a:t>Original Reductus Application</a:t>
            </a:r>
            <a:endParaRPr sz="4100"/>
          </a:p>
        </p:txBody>
      </p:sp>
      <p:pic>
        <p:nvPicPr>
          <p:cNvPr id="302" name="Google Shape;30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1313" y="1096175"/>
            <a:ext cx="6961377" cy="3854599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1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7"/>
          <p:cNvSpPr txBox="1"/>
          <p:nvPr>
            <p:ph type="ctrTitle"/>
          </p:nvPr>
        </p:nvSpPr>
        <p:spPr>
          <a:xfrm>
            <a:off x="316500" y="353967"/>
            <a:ext cx="4255500" cy="73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Model:</a:t>
            </a:r>
            <a:endParaRPr/>
          </a:p>
        </p:txBody>
      </p:sp>
      <p:pic>
        <p:nvPicPr>
          <p:cNvPr id="309" name="Google Shape;30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5700" y="1218017"/>
            <a:ext cx="6812599" cy="3676233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1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8"/>
          <p:cNvSpPr txBox="1"/>
          <p:nvPr>
            <p:ph type="ctrTitle"/>
          </p:nvPr>
        </p:nvSpPr>
        <p:spPr>
          <a:xfrm>
            <a:off x="540300" y="689000"/>
            <a:ext cx="5606700" cy="1283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Extending to work on non-NCNR data</a:t>
            </a:r>
            <a:endParaRPr/>
          </a:p>
        </p:txBody>
      </p:sp>
      <p:sp>
        <p:nvSpPr>
          <p:cNvPr id="316" name="Google Shape;316;p18"/>
          <p:cNvSpPr txBox="1"/>
          <p:nvPr>
            <p:ph idx="1" type="subTitle"/>
          </p:nvPr>
        </p:nvSpPr>
        <p:spPr>
          <a:xfrm>
            <a:off x="387900" y="2358650"/>
            <a:ext cx="5466000" cy="22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AutoNum type="arabicPeriod"/>
            </a:pPr>
            <a:r>
              <a:rPr lang="en" sz="2200"/>
              <a:t>Users who don’t use NCNR instruments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AutoNum type="arabicPeriod"/>
            </a:pPr>
            <a:r>
              <a:rPr lang="en" sz="2200"/>
              <a:t>Difficulty downloading Python packages </a:t>
            </a:r>
            <a:endParaRPr sz="2200"/>
          </a:p>
        </p:txBody>
      </p:sp>
      <p:pic>
        <p:nvPicPr>
          <p:cNvPr id="317" name="Google Shape;317;p18"/>
          <p:cNvPicPr preferRelativeResize="0"/>
          <p:nvPr/>
        </p:nvPicPr>
        <p:blipFill rotWithShape="1">
          <a:blip r:embed="rId3">
            <a:alphaModFix/>
          </a:blip>
          <a:srcRect b="0" l="0" r="0" t="12510"/>
          <a:stretch/>
        </p:blipFill>
        <p:spPr>
          <a:xfrm>
            <a:off x="5821625" y="720725"/>
            <a:ext cx="2744450" cy="3860926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18"/>
          <p:cNvSpPr txBox="1"/>
          <p:nvPr>
            <p:ph idx="1" type="subTitle"/>
          </p:nvPr>
        </p:nvSpPr>
        <p:spPr>
          <a:xfrm>
            <a:off x="5835450" y="4658225"/>
            <a:ext cx="2744400" cy="41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Arial"/>
                <a:ea typeface="Arial"/>
                <a:cs typeface="Arial"/>
                <a:sym typeface="Arial"/>
              </a:rPr>
              <a:t>All Registered NCNR Data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1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9"/>
          <p:cNvSpPr txBox="1"/>
          <p:nvPr>
            <p:ph type="ctrTitle"/>
          </p:nvPr>
        </p:nvSpPr>
        <p:spPr>
          <a:xfrm>
            <a:off x="544225" y="484475"/>
            <a:ext cx="4255500" cy="106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/>
              <a:t>Solution</a:t>
            </a:r>
            <a:endParaRPr sz="4200"/>
          </a:p>
        </p:txBody>
      </p:sp>
      <p:sp>
        <p:nvSpPr>
          <p:cNvPr id="325" name="Google Shape;325;p19"/>
          <p:cNvSpPr txBox="1"/>
          <p:nvPr>
            <p:ph idx="1" type="subTitle"/>
          </p:nvPr>
        </p:nvSpPr>
        <p:spPr>
          <a:xfrm>
            <a:off x="204575" y="1550375"/>
            <a:ext cx="3163500" cy="321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Pyodide</a:t>
            </a:r>
            <a:endParaRPr sz="2200"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" sz="2200"/>
              <a:t>Loads Python code in the browser</a:t>
            </a:r>
            <a:endParaRPr sz="2200"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" sz="2200"/>
              <a:t>No user installation required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Web Workers</a:t>
            </a:r>
            <a:endParaRPr sz="2200"/>
          </a:p>
        </p:txBody>
      </p:sp>
      <p:pic>
        <p:nvPicPr>
          <p:cNvPr id="326" name="Google Shape;326;p19"/>
          <p:cNvPicPr preferRelativeResize="0"/>
          <p:nvPr/>
        </p:nvPicPr>
        <p:blipFill rotWithShape="1">
          <a:blip r:embed="rId3">
            <a:alphaModFix/>
          </a:blip>
          <a:srcRect b="0" l="5517" r="4172" t="0"/>
          <a:stretch/>
        </p:blipFill>
        <p:spPr>
          <a:xfrm>
            <a:off x="3291950" y="1034225"/>
            <a:ext cx="5595449" cy="3443325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1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0"/>
          <p:cNvSpPr txBox="1"/>
          <p:nvPr>
            <p:ph type="ctrTitle"/>
          </p:nvPr>
        </p:nvSpPr>
        <p:spPr>
          <a:xfrm>
            <a:off x="382825" y="135250"/>
            <a:ext cx="4255500" cy="95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New Model</a:t>
            </a:r>
            <a:endParaRPr/>
          </a:p>
        </p:txBody>
      </p:sp>
      <p:pic>
        <p:nvPicPr>
          <p:cNvPr id="333" name="Google Shape;33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6888" y="1020050"/>
            <a:ext cx="5770224" cy="3909024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2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1"/>
          <p:cNvSpPr txBox="1"/>
          <p:nvPr>
            <p:ph type="ctrTitle"/>
          </p:nvPr>
        </p:nvSpPr>
        <p:spPr>
          <a:xfrm>
            <a:off x="873450" y="-99700"/>
            <a:ext cx="73971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Reductus Application QR Code</a:t>
            </a:r>
            <a:endParaRPr/>
          </a:p>
        </p:txBody>
      </p:sp>
      <p:sp>
        <p:nvSpPr>
          <p:cNvPr id="340" name="Google Shape;340;p2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41" name="Google Shape;34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98450" y="1410150"/>
            <a:ext cx="2659519" cy="3447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