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notesMasterIdLst>
    <p:notesMasterId r:id="rId28"/>
  </p:notesMasterIdLst>
  <p:sldIdLst>
    <p:sldId id="256" r:id="rId3"/>
    <p:sldId id="257" r:id="rId4"/>
    <p:sldId id="274" r:id="rId5"/>
    <p:sldId id="258" r:id="rId6"/>
    <p:sldId id="306" r:id="rId7"/>
    <p:sldId id="259" r:id="rId8"/>
    <p:sldId id="308" r:id="rId9"/>
    <p:sldId id="261" r:id="rId10"/>
    <p:sldId id="298" r:id="rId11"/>
    <p:sldId id="309" r:id="rId12"/>
    <p:sldId id="299" r:id="rId13"/>
    <p:sldId id="300" r:id="rId14"/>
    <p:sldId id="310" r:id="rId15"/>
    <p:sldId id="301" r:id="rId16"/>
    <p:sldId id="302" r:id="rId17"/>
    <p:sldId id="312" r:id="rId18"/>
    <p:sldId id="303" r:id="rId19"/>
    <p:sldId id="290" r:id="rId20"/>
    <p:sldId id="297" r:id="rId21"/>
    <p:sldId id="313" r:id="rId22"/>
    <p:sldId id="314" r:id="rId23"/>
    <p:sldId id="296" r:id="rId24"/>
    <p:sldId id="291" r:id="rId25"/>
    <p:sldId id="307" r:id="rId26"/>
    <p:sldId id="31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5712" autoAdjust="0"/>
  </p:normalViewPr>
  <p:slideViewPr>
    <p:cSldViewPr snapToGrid="0">
      <p:cViewPr varScale="1">
        <p:scale>
          <a:sx n="94" d="100"/>
          <a:sy n="94" d="100"/>
        </p:scale>
        <p:origin x="2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968FB-6A8E-490B-96F7-F94821EF7824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5D4B5-821F-4F0E-B451-546E63EB0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1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9721-290F-448F-9532-FD203A90F1DE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62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E26-AD36-43DB-8B5D-CF650303D2CF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2AA9-333E-4A3A-A97B-3820F0C85A9A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62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ECC3-CD4C-42DD-A221-9B81B0BCCA94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36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F482-2E15-4AE6-9F3D-4E25F34378D6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84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DB82-D4F6-40A5-8CEB-BD49488B8D86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69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49C3-7D9F-47A0-B9FF-113A715E3C59}" type="datetime1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0D31-4A14-4A3B-8E52-F8B4EC02A77A}" type="datetime1">
              <a:rPr lang="en-US" smtClean="0"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48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07203-C6B4-4605-BA31-E3071C7CFCE5}" type="datetime1">
              <a:rPr lang="en-US" smtClean="0"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36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F7DE-BBFB-43A4-A09D-C633531C4BE0}" type="datetime1">
              <a:rPr lang="en-US" smtClean="0"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20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5553-F7F3-4F88-9E3C-813554E3D381}" type="datetime1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2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499405"/>
            <a:ext cx="78867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7" y="1986170"/>
            <a:ext cx="7886700" cy="353833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F698-4F3E-48E9-B01D-6A779E6C2D28}" type="datetime1">
              <a:rPr lang="en-US" smtClean="0"/>
              <a:t>2/18/2016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1083" y="6443655"/>
            <a:ext cx="2057400" cy="365125"/>
          </a:xfrm>
        </p:spPr>
        <p:txBody>
          <a:bodyPr/>
          <a:lstStyle>
            <a:lvl1pPr algn="ctr">
              <a:defRPr sz="1200"/>
            </a:lvl1pPr>
          </a:lstStyle>
          <a:p>
            <a:fld id="{8A6BD0B9-3465-4E0F-AE7F-2EBD7D9D065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629" y="146008"/>
            <a:ext cx="1077396" cy="11529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" y="5877897"/>
            <a:ext cx="2041083" cy="9372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22023" y="6529379"/>
            <a:ext cx="137160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6C21-249C-4EA5-9CCD-FD0467696AED}" type="datetime1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52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4505-F5F8-4740-A5C3-A3B341FA3DC0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80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CED4-4477-4EF2-8F58-94D728EFF4FD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9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D90-AF70-4F9D-BCC0-6D7EA6D0D84F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4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D696-AF75-408D-8CB0-7CD6E7EDACE0}" type="datetime1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8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4A57-3E4C-48C0-B16B-FFAF990251D7}" type="datetime1">
              <a:rPr lang="en-US" smtClean="0"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0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7B6E-87D7-407B-9E3F-2812A31F680B}" type="datetime1">
              <a:rPr lang="en-US" smtClean="0"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3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F1CF-A603-4526-A39A-1749BF910AEE}" type="datetime1">
              <a:rPr lang="en-US" smtClean="0"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CA-42F2-4F11-934F-859DC3F42E15}" type="datetime1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F609-EEC0-498D-AAE4-823A08368FC6}" type="datetime1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2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53C72-3206-4BDB-9F43-87319871A008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C5D2-352A-48FE-9355-62285D06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7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11344-DBD8-4D2C-9F77-FECC3FE5F63F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341F-E75A-4C43-8285-43AAA61E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8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357270"/>
            <a:ext cx="6858000" cy="92635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Priority Action Report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79481"/>
            <a:ext cx="6858000" cy="1655762"/>
          </a:xfrm>
        </p:spPr>
        <p:txBody>
          <a:bodyPr/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 Evidence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Digital / Multimedia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James Darnell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2/1/2016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205" y="503598"/>
            <a:ext cx="2615590" cy="2799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5243"/>
            <a:ext cx="1493520" cy="68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2950" y="6535293"/>
            <a:ext cx="137160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6" y="539162"/>
            <a:ext cx="7886700" cy="1325563"/>
          </a:xfrm>
        </p:spPr>
        <p:txBody>
          <a:bodyPr/>
          <a:lstStyle/>
          <a:p>
            <a:r>
              <a:rPr lang="en-US" dirty="0" smtClean="0"/>
              <a:t>Standards/Guidelines Development</a:t>
            </a:r>
            <a:br>
              <a:rPr lang="en-US" dirty="0" smtClean="0"/>
            </a:br>
            <a:r>
              <a:rPr lang="en-US" dirty="0" smtClean="0"/>
              <a:t>Priority 2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Key Components of Standard: </a:t>
            </a:r>
          </a:p>
          <a:p>
            <a:r>
              <a:rPr lang="en-US" dirty="0" smtClean="0"/>
              <a:t>Qualifications</a:t>
            </a:r>
          </a:p>
          <a:p>
            <a:r>
              <a:rPr lang="en-US" dirty="0" smtClean="0"/>
              <a:t>Core Competencies</a:t>
            </a:r>
          </a:p>
          <a:p>
            <a:r>
              <a:rPr lang="en-US" dirty="0" smtClean="0"/>
              <a:t>Model curriculum</a:t>
            </a:r>
          </a:p>
          <a:p>
            <a:r>
              <a:rPr lang="en-US" dirty="0" smtClean="0"/>
              <a:t>Implementation including assessment, faculty, and facilities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1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20" y="487912"/>
            <a:ext cx="7886700" cy="1325563"/>
          </a:xfrm>
        </p:spPr>
        <p:txBody>
          <a:bodyPr/>
          <a:lstStyle/>
          <a:p>
            <a:r>
              <a:rPr lang="en-US" dirty="0" smtClean="0"/>
              <a:t>Task Group/Subcommittee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731563"/>
              </p:ext>
            </p:extLst>
          </p:nvPr>
        </p:nvGraphicFramePr>
        <p:xfrm>
          <a:off x="712788" y="2024063"/>
          <a:ext cx="7477055" cy="28701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57191"/>
                <a:gridCol w="1388774"/>
                <a:gridCol w="1715545"/>
                <a:gridCol w="1715545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OSAC Process Stage (e.g., SDO 100)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Estimated</a:t>
                      </a:r>
                      <a:r>
                        <a:rPr lang="en-US" sz="1600" baseline="0" dirty="0" smtClean="0"/>
                        <a:t> Completion Date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Complete registry approval process for existing standard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RA-100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Mark Rogers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4/1/2016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6506"/>
            <a:ext cx="7788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Priority 2: </a:t>
            </a:r>
            <a:r>
              <a:rPr lang="en-US" i="1" dirty="0"/>
              <a:t>Standard Guide for Education and Training in Computer Forensics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5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6" y="539162"/>
            <a:ext cx="7886700" cy="1325563"/>
          </a:xfrm>
        </p:spPr>
        <p:txBody>
          <a:bodyPr/>
          <a:lstStyle/>
          <a:p>
            <a:r>
              <a:rPr lang="en-US" dirty="0" smtClean="0"/>
              <a:t>Standards/Guidelines Development</a:t>
            </a:r>
            <a:br>
              <a:rPr lang="en-US" dirty="0" smtClean="0"/>
            </a:br>
            <a:r>
              <a:rPr lang="en-US" dirty="0" smtClean="0"/>
              <a:t>Priority 3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Document Title: Forensic Audio Examination, Retrieval, Workflow,  three new standards derived from SWGDE Best Practices for Forensics Audio.</a:t>
            </a:r>
          </a:p>
          <a:p>
            <a:pPr marL="0" indent="0">
              <a:buNone/>
            </a:pPr>
            <a:r>
              <a:rPr lang="en-US" dirty="0" smtClean="0"/>
              <a:t>Scope: This document will comment on only those matters that may effect the audio forensic examination process.</a:t>
            </a:r>
          </a:p>
          <a:p>
            <a:pPr marL="0" indent="0">
              <a:buNone/>
            </a:pPr>
            <a:r>
              <a:rPr lang="en-US" dirty="0" smtClean="0"/>
              <a:t>Objective/rationale: Provide forensic audio practitioners recommendations for the handling and examination of forensic audio evidence.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Issues/Concerns: None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92555" y="5155095"/>
            <a:ext cx="5751445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</a:t>
            </a:r>
            <a:r>
              <a:rPr lang="en-US" dirty="0" smtClean="0"/>
              <a:t>Audio</a:t>
            </a:r>
          </a:p>
          <a:p>
            <a:r>
              <a:rPr lang="en-US" b="1" dirty="0" smtClean="0"/>
              <a:t>Task Group Chair Name: David Hallimore</a:t>
            </a:r>
          </a:p>
          <a:p>
            <a:r>
              <a:rPr lang="en-US" b="1" dirty="0" smtClean="0"/>
              <a:t>Task Group Chair Contact Information: </a:t>
            </a:r>
            <a:r>
              <a:rPr lang="en-US" dirty="0"/>
              <a:t>forensicaudio@gmail.com</a:t>
            </a:r>
          </a:p>
          <a:p>
            <a:r>
              <a:rPr lang="en-US" b="1" dirty="0" smtClean="0"/>
              <a:t>Date of Last Task Group Meeting: 1/29/2016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2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6" y="539162"/>
            <a:ext cx="7886700" cy="1325563"/>
          </a:xfrm>
        </p:spPr>
        <p:txBody>
          <a:bodyPr/>
          <a:lstStyle/>
          <a:p>
            <a:r>
              <a:rPr lang="en-US" dirty="0" smtClean="0"/>
              <a:t>Standards/Guidelines Development</a:t>
            </a:r>
            <a:br>
              <a:rPr lang="en-US" dirty="0" smtClean="0"/>
            </a:br>
            <a:r>
              <a:rPr lang="en-US" dirty="0" smtClean="0"/>
              <a:t>Priority 3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Key Components of Standard: </a:t>
            </a:r>
          </a:p>
          <a:p>
            <a:r>
              <a:rPr lang="en-US" dirty="0" smtClean="0"/>
              <a:t>Audio Laboratory Considerations</a:t>
            </a:r>
          </a:p>
          <a:p>
            <a:r>
              <a:rPr lang="en-US" dirty="0" smtClean="0"/>
              <a:t>Evidence Retrieval</a:t>
            </a:r>
          </a:p>
          <a:p>
            <a:r>
              <a:rPr lang="en-US" dirty="0" smtClean="0"/>
              <a:t>Receiving Evidence</a:t>
            </a:r>
          </a:p>
          <a:p>
            <a:r>
              <a:rPr lang="en-US" dirty="0" smtClean="0"/>
              <a:t>Examination</a:t>
            </a:r>
          </a:p>
          <a:p>
            <a:r>
              <a:rPr lang="en-US" dirty="0" smtClean="0"/>
              <a:t>Administrative and Technical Review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25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20" y="487912"/>
            <a:ext cx="7886700" cy="1325563"/>
          </a:xfrm>
        </p:spPr>
        <p:txBody>
          <a:bodyPr/>
          <a:lstStyle/>
          <a:p>
            <a:r>
              <a:rPr lang="en-US" dirty="0" smtClean="0"/>
              <a:t>Task Group/Subcommittee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66155"/>
              </p:ext>
            </p:extLst>
          </p:nvPr>
        </p:nvGraphicFramePr>
        <p:xfrm>
          <a:off x="712788" y="2024063"/>
          <a:ext cx="7477055" cy="36017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57191"/>
                <a:gridCol w="1388774"/>
                <a:gridCol w="1715545"/>
                <a:gridCol w="1715545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OSAC Process Stage (e.g., SDO 100)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Estimated</a:t>
                      </a:r>
                      <a:r>
                        <a:rPr lang="en-US" sz="1600" baseline="0" dirty="0" smtClean="0"/>
                        <a:t> Completion Date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Original document broken into three sections; complete AAFS template for each and submit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SD-100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David Hallimore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8/1/2016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7552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Priority 3: Audio Examination</a:t>
            </a:r>
            <a:r>
              <a:rPr lang="en-US" i="1" dirty="0"/>
              <a:t>, Retrieval, Workflow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5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6" y="539162"/>
            <a:ext cx="7886700" cy="1325563"/>
          </a:xfrm>
        </p:spPr>
        <p:txBody>
          <a:bodyPr/>
          <a:lstStyle/>
          <a:p>
            <a:r>
              <a:rPr lang="en-US" dirty="0" smtClean="0"/>
              <a:t>Standards/Guidelines Development</a:t>
            </a:r>
            <a:br>
              <a:rPr lang="en-US" dirty="0" smtClean="0"/>
            </a:br>
            <a:r>
              <a:rPr lang="en-US" dirty="0" smtClean="0"/>
              <a:t>Priority 4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Document Title: Best Practices for Preservation, Isolation, Acquisition of Mobile and other Embedded Systems, three new guidelines derived from NIST 800-101</a:t>
            </a:r>
          </a:p>
          <a:p>
            <a:pPr marL="0" indent="0">
              <a:buNone/>
            </a:pPr>
            <a:r>
              <a:rPr lang="en-US" dirty="0" smtClean="0"/>
              <a:t>Scope: Organizations should find these documents helpful in establishing their policies and procedures.</a:t>
            </a:r>
          </a:p>
          <a:p>
            <a:pPr marL="0" indent="0">
              <a:buNone/>
            </a:pPr>
            <a:r>
              <a:rPr lang="en-US" dirty="0" smtClean="0"/>
              <a:t>Objective/rationale: Help organizations evolve appropriate policies and procedures for dealing with mobile devices and to prepare forensic specialists to conduct forensically sound examinations involving mobile devices.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Issues/Concerns: None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92555" y="5155095"/>
            <a:ext cx="5751445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</a:t>
            </a:r>
            <a:r>
              <a:rPr lang="en-US" dirty="0" smtClean="0"/>
              <a:t>Mobile Devices</a:t>
            </a:r>
          </a:p>
          <a:p>
            <a:r>
              <a:rPr lang="en-US" b="1" dirty="0" smtClean="0"/>
              <a:t>Task Group Chair Name: Steve Watson</a:t>
            </a:r>
          </a:p>
          <a:p>
            <a:r>
              <a:rPr lang="en-US" b="1" dirty="0" smtClean="0"/>
              <a:t>Task Group Chair Contact Information</a:t>
            </a:r>
            <a:r>
              <a:rPr lang="en-US" b="1" dirty="0"/>
              <a:t>: forensics@stevewatson.net</a:t>
            </a:r>
            <a:endParaRPr lang="en-US" b="1" dirty="0" smtClean="0"/>
          </a:p>
          <a:p>
            <a:r>
              <a:rPr lang="en-US" b="1" dirty="0" smtClean="0"/>
              <a:t>Date of Last Task Group Meeting: 1/29/2016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2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6" y="539162"/>
            <a:ext cx="7886700" cy="1325563"/>
          </a:xfrm>
        </p:spPr>
        <p:txBody>
          <a:bodyPr/>
          <a:lstStyle/>
          <a:p>
            <a:r>
              <a:rPr lang="en-US" dirty="0" smtClean="0"/>
              <a:t>Standards/Guidelines Development</a:t>
            </a:r>
            <a:br>
              <a:rPr lang="en-US" dirty="0" smtClean="0"/>
            </a:br>
            <a:r>
              <a:rPr lang="en-US" dirty="0" smtClean="0"/>
              <a:t>Priority </a:t>
            </a:r>
            <a:r>
              <a:rPr lang="en-US" dirty="0"/>
              <a:t>4</a:t>
            </a:r>
            <a:r>
              <a:rPr lang="en-US" dirty="0" smtClean="0"/>
              <a:t>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Key Components of Standard: </a:t>
            </a:r>
          </a:p>
          <a:p>
            <a:r>
              <a:rPr lang="en-US" dirty="0" smtClean="0"/>
              <a:t>Forensic tools and classification system</a:t>
            </a:r>
          </a:p>
          <a:p>
            <a:r>
              <a:rPr lang="en-US" dirty="0" smtClean="0"/>
              <a:t>Preservation</a:t>
            </a:r>
          </a:p>
          <a:p>
            <a:r>
              <a:rPr lang="en-US" dirty="0" smtClean="0"/>
              <a:t>Acquisition</a:t>
            </a:r>
          </a:p>
          <a:p>
            <a:r>
              <a:rPr lang="en-US" dirty="0" smtClean="0"/>
              <a:t>Examination and analysis</a:t>
            </a:r>
          </a:p>
          <a:p>
            <a:r>
              <a:rPr lang="en-US" dirty="0" smtClean="0"/>
              <a:t>Reporting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4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20" y="487912"/>
            <a:ext cx="7886700" cy="1325563"/>
          </a:xfrm>
        </p:spPr>
        <p:txBody>
          <a:bodyPr/>
          <a:lstStyle/>
          <a:p>
            <a:r>
              <a:rPr lang="en-US" dirty="0" smtClean="0"/>
              <a:t>Task Group/Subcommittee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090382"/>
              </p:ext>
            </p:extLst>
          </p:nvPr>
        </p:nvGraphicFramePr>
        <p:xfrm>
          <a:off x="712788" y="2024063"/>
          <a:ext cx="7477055" cy="33578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57191"/>
                <a:gridCol w="1388774"/>
                <a:gridCol w="1715545"/>
                <a:gridCol w="1715545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OSAC Process Stage (e.g., SDO 100)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Estimated</a:t>
                      </a:r>
                      <a:r>
                        <a:rPr lang="en-US" sz="1600" baseline="0" dirty="0" smtClean="0"/>
                        <a:t> Completion Date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Original document broken into three sections; complete AAFS template for each and submit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SD-100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Steve Watson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8/1/2016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8196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Priority 4: </a:t>
            </a:r>
            <a:r>
              <a:rPr lang="en-US" i="1" dirty="0"/>
              <a:t>Preservation, Isolation, Acquisition of Mobile and other Embedded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5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138" y="395964"/>
            <a:ext cx="7886700" cy="1325563"/>
          </a:xfrm>
        </p:spPr>
        <p:txBody>
          <a:bodyPr/>
          <a:lstStyle/>
          <a:p>
            <a:r>
              <a:rPr lang="en-US" dirty="0" smtClean="0"/>
              <a:t>Summary of Standards/Guidelines  Priority Actions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300913"/>
              </p:ext>
            </p:extLst>
          </p:nvPr>
        </p:nvGraphicFramePr>
        <p:xfrm>
          <a:off x="132522" y="1600505"/>
          <a:ext cx="8301805" cy="33056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88803"/>
                <a:gridCol w="6313002"/>
              </a:tblGrid>
              <a:tr h="651532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Priority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Working</a:t>
                      </a:r>
                      <a:r>
                        <a:rPr lang="en-US" sz="2000" baseline="0" dirty="0" smtClean="0"/>
                        <a:t> Title of Document</a:t>
                      </a:r>
                      <a:endParaRPr lang="en-US" sz="2000" dirty="0"/>
                    </a:p>
                  </a:txBody>
                  <a:tcPr anchor="ctr"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Minimum Requirements for Quality Assurance in the Processing of Digital and Multimedia Evidence</a:t>
                      </a:r>
                      <a:endParaRPr lang="en-US" dirty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ASTM E2678-09 Standard Guide for Education and Training in Computer Forensics</a:t>
                      </a:r>
                      <a:endParaRPr lang="en-US" dirty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/>
                        <a:t>Forensic Audio Examination, Retrieval, Workflow;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new standards derived from SWGDE Best Practices for Forensics Audio</a:t>
                      </a:r>
                      <a:r>
                        <a:rPr lang="en-US" baseline="0" dirty="0" smtClean="0"/>
                        <a:t> (3 new documents)</a:t>
                      </a:r>
                      <a:endParaRPr lang="en-US" dirty="0" smtClean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/>
                        <a:t>Best Practices for Preservation, Isolation, Acquisition of Mobile and other Embedded Systems; new guidelines derived from NIST 800-101 (3 new documents)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1325563"/>
          </a:xfrm>
        </p:spPr>
        <p:txBody>
          <a:bodyPr/>
          <a:lstStyle/>
          <a:p>
            <a:r>
              <a:rPr lang="en-US" dirty="0" smtClean="0"/>
              <a:t>Standards/Guidelines Reviewed For Technical Merit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693011"/>
              </p:ext>
            </p:extLst>
          </p:nvPr>
        </p:nvGraphicFramePr>
        <p:xfrm>
          <a:off x="16625" y="1337807"/>
          <a:ext cx="9127375" cy="349073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48548"/>
                <a:gridCol w="1451768"/>
                <a:gridCol w="1451768"/>
                <a:gridCol w="2275291"/>
              </a:tblGrid>
              <a:tr h="6256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Developing Organization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Status*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OSAC</a:t>
                      </a:r>
                      <a:r>
                        <a:rPr lang="en-US" sz="1600" baseline="0" dirty="0" smtClean="0"/>
                        <a:t> Process Stage (e.g., RA 100)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Minimum Requirements for Quality Assurance in the Processing of Digital and Multimedia Evidence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AAFS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Complete AAFS template and move through SDO Process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SD-100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ASTM E2678-09 Standard Guide for Education and Training in Computer Forensics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ASTM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Complete registry approval process for existing standard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RA-100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7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Subcommittee Leadership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6360084"/>
              </p:ext>
            </p:extLst>
          </p:nvPr>
        </p:nvGraphicFramePr>
        <p:xfrm>
          <a:off x="157993" y="2105233"/>
          <a:ext cx="8795096" cy="2804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1820"/>
                <a:gridCol w="2008166"/>
                <a:gridCol w="1938439"/>
                <a:gridCol w="878573"/>
                <a:gridCol w="25380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Position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Organization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Term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Email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Chair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James Darnell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U.S. Secret Service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james.darnell@usss.dhs.gov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Sam Brothers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Customs and Border Protection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sam.i.brothers@cbd.dhs.gov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Executive Secretary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Andrew Neal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TransPerfect</a:t>
                      </a:r>
                      <a:r>
                        <a:rPr lang="en-US" sz="2000" dirty="0" smtClean="0"/>
                        <a:t> Legal Solutions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aneal@transperfect.com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7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1325563"/>
          </a:xfrm>
        </p:spPr>
        <p:txBody>
          <a:bodyPr/>
          <a:lstStyle/>
          <a:p>
            <a:r>
              <a:rPr lang="en-US" dirty="0" smtClean="0"/>
              <a:t>Standards/Guidelines Reviewed For Technical Merit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385222"/>
              </p:ext>
            </p:extLst>
          </p:nvPr>
        </p:nvGraphicFramePr>
        <p:xfrm>
          <a:off x="16625" y="1429789"/>
          <a:ext cx="9127375" cy="286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48548"/>
                <a:gridCol w="1451768"/>
                <a:gridCol w="1451768"/>
                <a:gridCol w="2275291"/>
              </a:tblGrid>
              <a:tr h="40455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Developing Organization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Status*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OSAC</a:t>
                      </a:r>
                      <a:r>
                        <a:rPr lang="en-US" sz="1600" baseline="0" dirty="0" smtClean="0"/>
                        <a:t> Process Stage (e.g., RA 100)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/>
                        <a:t>Forensic Audio Examination, Retrieval, Workflow;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new standards derived from SWGDE Best Practices for Forensics Audio</a:t>
                      </a:r>
                      <a:r>
                        <a:rPr lang="en-US" baseline="0" dirty="0" smtClean="0"/>
                        <a:t> (3 new documents)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AAFS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Original document broken into three sections; complete AAFS template for each and submit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SD-100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6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1325563"/>
          </a:xfrm>
        </p:spPr>
        <p:txBody>
          <a:bodyPr/>
          <a:lstStyle/>
          <a:p>
            <a:r>
              <a:rPr lang="en-US" dirty="0" smtClean="0"/>
              <a:t>Standards/Guidelines Reviewed For Technical Merit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945033"/>
              </p:ext>
            </p:extLst>
          </p:nvPr>
        </p:nvGraphicFramePr>
        <p:xfrm>
          <a:off x="16625" y="1255222"/>
          <a:ext cx="9127375" cy="286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48548"/>
                <a:gridCol w="1451768"/>
                <a:gridCol w="1451768"/>
                <a:gridCol w="2275291"/>
              </a:tblGrid>
              <a:tr h="53201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Developing Organization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Status*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OSAC</a:t>
                      </a:r>
                      <a:r>
                        <a:rPr lang="en-US" sz="1600" baseline="0" dirty="0" smtClean="0"/>
                        <a:t> Process Stage (e.g., RA 100)</a:t>
                      </a:r>
                      <a:endParaRPr lang="en-US" sz="1600" dirty="0"/>
                    </a:p>
                  </a:txBody>
                  <a:tcPr anchor="ctr"/>
                </a:tc>
              </a:tr>
              <a:tr h="206986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/>
                        <a:t>Best Practices for Preservation, Isolation, Acquisition of Mobile and other Embedded Systems; new guidelines derived from NIST 800-101 (3 new documents)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AAFS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Original document broken into three sections; complete AAFS template for each and submit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SD-100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76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254613"/>
            <a:ext cx="7886700" cy="892849"/>
          </a:xfrm>
        </p:spPr>
        <p:txBody>
          <a:bodyPr/>
          <a:lstStyle/>
          <a:p>
            <a:r>
              <a:rPr lang="en-US" dirty="0" smtClean="0"/>
              <a:t>Research Gaps 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98" y="1578846"/>
            <a:ext cx="7886700" cy="3538330"/>
          </a:xfrm>
        </p:spPr>
        <p:txBody>
          <a:bodyPr/>
          <a:lstStyle/>
          <a:p>
            <a:r>
              <a:rPr lang="en-US" dirty="0" smtClean="0"/>
              <a:t>The digital evidence community uses file hashing as a means to determine if files, be they image or user, are a match. A research project was requested that examines the underlying scientific principles of using the file hash algorithms in such a manner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5148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254613"/>
            <a:ext cx="7886700" cy="892849"/>
          </a:xfrm>
        </p:spPr>
        <p:txBody>
          <a:bodyPr/>
          <a:lstStyle/>
          <a:p>
            <a:r>
              <a:rPr lang="en-US" dirty="0" smtClean="0"/>
              <a:t>Additional Items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Term</a:t>
            </a:r>
          </a:p>
          <a:p>
            <a:pPr lvl="1"/>
            <a:r>
              <a:rPr lang="en-US" dirty="0" smtClean="0"/>
              <a:t>SDO and tech merit forms completed</a:t>
            </a:r>
          </a:p>
          <a:p>
            <a:pPr lvl="1"/>
            <a:r>
              <a:rPr lang="en-US" dirty="0" smtClean="0"/>
              <a:t>TGs working into appropriate SDO templates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Long Term</a:t>
            </a:r>
          </a:p>
          <a:p>
            <a:pPr lvl="1"/>
            <a:r>
              <a:rPr lang="en-US" dirty="0" smtClean="0"/>
              <a:t>Lab accreditation</a:t>
            </a:r>
          </a:p>
          <a:p>
            <a:pPr lvl="2"/>
            <a:r>
              <a:rPr lang="en-US" dirty="0" smtClean="0"/>
              <a:t>Mandatory; Minimum requirements; Possibly </a:t>
            </a:r>
            <a:r>
              <a:rPr lang="en-US" dirty="0" err="1" smtClean="0"/>
              <a:t>addessed</a:t>
            </a:r>
            <a:r>
              <a:rPr lang="en-US" dirty="0" smtClean="0"/>
              <a:t> in a DE specific supplemental</a:t>
            </a:r>
          </a:p>
          <a:p>
            <a:pPr lvl="1"/>
            <a:r>
              <a:rPr lang="en-US" dirty="0" smtClean="0"/>
              <a:t>Method / process validation</a:t>
            </a:r>
          </a:p>
          <a:p>
            <a:pPr lvl="1"/>
            <a:r>
              <a:rPr lang="en-US" dirty="0" smtClean="0"/>
              <a:t>Effects of long term exposure of examiners to questionable material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178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357270"/>
            <a:ext cx="6858000" cy="92635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Priority Action Report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79481"/>
            <a:ext cx="6858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Digital Evidence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Digital / Multimedia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James Darnell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2/1/2016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205" y="503598"/>
            <a:ext cx="2615590" cy="2799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5243"/>
            <a:ext cx="1493520" cy="68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2950" y="6535293"/>
            <a:ext cx="137160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0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760" y="325120"/>
            <a:ext cx="5996832" cy="569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06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479" y="139147"/>
            <a:ext cx="7165138" cy="745435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Subcommittee Members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728401"/>
              </p:ext>
            </p:extLst>
          </p:nvPr>
        </p:nvGraphicFramePr>
        <p:xfrm>
          <a:off x="100486" y="1336436"/>
          <a:ext cx="8973178" cy="57051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5972"/>
                <a:gridCol w="2317741"/>
                <a:gridCol w="2747993"/>
                <a:gridCol w="623314"/>
                <a:gridCol w="264815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Organization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Email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Bill Eber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Department of Defense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buzzbill@gmail.com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Mark Phillips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Johnson County Sheriffs Office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mark.phillips@jocogov.org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Mary Horvath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Federal Bureau of Investigation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mary.horvath@ic.fbi.gov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Ryan Pittman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NASA, OIG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ryan.d.pittman@nasa.gov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Sabrina </a:t>
                      </a:r>
                      <a:r>
                        <a:rPr lang="en-US" sz="1400" dirty="0" err="1" smtClean="0"/>
                        <a:t>Feve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U.S. </a:t>
                      </a:r>
                      <a:r>
                        <a:rPr lang="en-US" sz="1400" dirty="0" err="1" smtClean="0"/>
                        <a:t>Atty</a:t>
                      </a:r>
                      <a:r>
                        <a:rPr lang="en-US" sz="1400" dirty="0" smtClean="0"/>
                        <a:t> Office, San Diego, CA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sabrina.feve@usdoj.gov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Ovie</a:t>
                      </a:r>
                      <a:r>
                        <a:rPr lang="en-US" sz="1400" dirty="0" smtClean="0"/>
                        <a:t> Carroll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Department of Justice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ovie.carroll@usdoj.gov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Dave Hallimore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Houston Forensic Science Center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forensicaudio@gmail.com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Jeff Taylor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Arkansas State Crime Laboratory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jeff.taylor@crimelab.arkansas.gov</a:t>
                      </a:r>
                      <a:endParaRPr lang="en-US" sz="1400" dirty="0"/>
                    </a:p>
                  </a:txBody>
                  <a:tcPr/>
                </a:tc>
              </a:tr>
              <a:tr h="14141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Jim Lyle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NIST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Jlyle@nist.gov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Marcus Rogers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Purdue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rogersmk@purdue.edu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Joshua </a:t>
                      </a:r>
                      <a:r>
                        <a:rPr lang="en-US" sz="1400" dirty="0" err="1" smtClean="0"/>
                        <a:t>Brunty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Marshall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josh.brunty@marshall.edu</a:t>
                      </a:r>
                    </a:p>
                  </a:txBody>
                  <a:tcPr/>
                </a:tc>
              </a:tr>
              <a:tr h="1452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Adam</a:t>
                      </a:r>
                      <a:r>
                        <a:rPr lang="en-US" sz="1400" baseline="0" dirty="0" smtClean="0"/>
                        <a:t> Holland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Wal-Mart Stores, Inc.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James.A.Holland@walmart.com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David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Papagiris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Iron 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David.Papargiris@ironmountain.com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Joseph </a:t>
                      </a:r>
                      <a:r>
                        <a:rPr lang="en-US" sz="1400" dirty="0" err="1" smtClean="0"/>
                        <a:t>Cassilly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State’s </a:t>
                      </a:r>
                      <a:r>
                        <a:rPr lang="en-US" sz="1400" dirty="0" err="1" smtClean="0"/>
                        <a:t>Atty</a:t>
                      </a:r>
                      <a:r>
                        <a:rPr lang="en-US" sz="1400" dirty="0" smtClean="0"/>
                        <a:t>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Harford County, MD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jicassilly@harfordcountymd.gov</a:t>
                      </a:r>
                      <a:endParaRPr lang="en-US" sz="1400" dirty="0"/>
                    </a:p>
                  </a:txBody>
                  <a:tcPr/>
                </a:tc>
              </a:tr>
              <a:tr h="20868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Daren</a:t>
                      </a:r>
                      <a:r>
                        <a:rPr lang="en-US" sz="1400" baseline="0" dirty="0" smtClean="0"/>
                        <a:t> Ford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Weld County Sheriff's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dford@co.weld.co.us</a:t>
                      </a:r>
                      <a:endParaRPr lang="en-US" sz="1400" dirty="0"/>
                    </a:p>
                  </a:txBody>
                  <a:tcPr/>
                </a:tc>
              </a:tr>
              <a:tr h="2066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Paul Reedy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Washington D.C. Consolidated Lab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paul.reedy@dc.gov</a:t>
                      </a:r>
                      <a:endParaRPr lang="en-US" sz="1400" dirty="0"/>
                    </a:p>
                  </a:txBody>
                  <a:tcPr/>
                </a:tc>
              </a:tr>
              <a:tr h="3101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 Watson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Intel Corporation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forensics@stevewatson.net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Discipline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9600" y="2045653"/>
            <a:ext cx="5284727" cy="353833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Digital Evidence </a:t>
            </a:r>
            <a:r>
              <a:rPr lang="en-US" dirty="0" smtClean="0"/>
              <a:t>Subcommittee focuses </a:t>
            </a:r>
            <a:r>
              <a:rPr lang="en-US" dirty="0"/>
              <a:t>on standards and guidelines related to information of probative value that is stored or transmitted in binary form.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87" y="1692888"/>
            <a:ext cx="211455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79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110" y="315510"/>
            <a:ext cx="7886700" cy="1325563"/>
          </a:xfrm>
        </p:spPr>
        <p:txBody>
          <a:bodyPr/>
          <a:lstStyle/>
          <a:p>
            <a:r>
              <a:rPr lang="en-US" dirty="0" smtClean="0"/>
              <a:t>Summary of Standards/Guidelines  Priority Actions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030249"/>
              </p:ext>
            </p:extLst>
          </p:nvPr>
        </p:nvGraphicFramePr>
        <p:xfrm>
          <a:off x="132522" y="1600505"/>
          <a:ext cx="8301805" cy="33056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88803"/>
                <a:gridCol w="6313002"/>
              </a:tblGrid>
              <a:tr h="651532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Priority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Working</a:t>
                      </a:r>
                      <a:r>
                        <a:rPr lang="en-US" sz="2000" baseline="0" dirty="0" smtClean="0"/>
                        <a:t> Title of Document</a:t>
                      </a:r>
                      <a:endParaRPr lang="en-US" sz="2000" dirty="0"/>
                    </a:p>
                  </a:txBody>
                  <a:tcPr anchor="ctr"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Minimum Requirements for Quality Assurance in the Processing of Digital and Multimedia Evidence</a:t>
                      </a:r>
                      <a:endParaRPr lang="en-US" dirty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ASTM E2678-09 Standard Guide for Education and Training in Computer Forensics</a:t>
                      </a:r>
                      <a:endParaRPr lang="en-US" dirty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/>
                        <a:t>Forensic Audio Examination, Retrieval, Workflow;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new standards derived from SWGDE Best Practices for Forensics Audio</a:t>
                      </a:r>
                      <a:r>
                        <a:rPr lang="en-US" baseline="0" dirty="0" smtClean="0"/>
                        <a:t> (3 new documents)</a:t>
                      </a:r>
                      <a:endParaRPr lang="en-US" dirty="0" smtClean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/>
                        <a:t>Best Practices for Preservation, Isolation, Acquisition of Mobile and other Embedded Systems; new guidelines derived from NIST 800-101 (3 new documents)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7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6" y="539162"/>
            <a:ext cx="7886700" cy="1325563"/>
          </a:xfrm>
        </p:spPr>
        <p:txBody>
          <a:bodyPr/>
          <a:lstStyle/>
          <a:p>
            <a:r>
              <a:rPr lang="en-US" dirty="0" smtClean="0"/>
              <a:t>Standards/Guidelines Development</a:t>
            </a:r>
            <a:br>
              <a:rPr lang="en-US" dirty="0" smtClean="0"/>
            </a:br>
            <a:r>
              <a:rPr lang="en-US" dirty="0" smtClean="0"/>
              <a:t>Priority 1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Document Title: Minimum Requirements for Quality Assurance in the Processing of Digital and Multimedia Evidence</a:t>
            </a:r>
          </a:p>
          <a:p>
            <a:pPr marL="0" indent="0">
              <a:buNone/>
            </a:pPr>
            <a:r>
              <a:rPr lang="en-US" dirty="0" smtClean="0"/>
              <a:t>Scope: This document proposes minimum requirements regarding training/education, examiner certification, examination requirements and lab requirements</a:t>
            </a:r>
          </a:p>
          <a:p>
            <a:pPr marL="0" indent="0">
              <a:buNone/>
            </a:pPr>
            <a:r>
              <a:rPr lang="en-US" dirty="0" smtClean="0"/>
              <a:t>Objective/rationale: Describe the minimum requirements necessary to achieve quality assurance in regard to completing digital evidence forensic examinations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Issues/Concerns: The minimum bar may be too high for some to achieve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11083" y="4921563"/>
            <a:ext cx="5751445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</a:t>
            </a:r>
            <a:r>
              <a:rPr lang="en-US" dirty="0" smtClean="0"/>
              <a:t>Training/Certification</a:t>
            </a:r>
          </a:p>
          <a:p>
            <a:r>
              <a:rPr lang="en-US" b="1" dirty="0" smtClean="0"/>
              <a:t>Task Group Chair Name: Andrew Neal</a:t>
            </a:r>
          </a:p>
          <a:p>
            <a:r>
              <a:rPr lang="en-US" b="1" dirty="0" smtClean="0"/>
              <a:t>Task Group Chair Contact Information: </a:t>
            </a:r>
            <a:r>
              <a:rPr lang="en-US" dirty="0" smtClean="0"/>
              <a:t>aneal@transperfect.com</a:t>
            </a:r>
            <a:endParaRPr lang="en-US" b="1" dirty="0" smtClean="0"/>
          </a:p>
          <a:p>
            <a:r>
              <a:rPr lang="en-US" b="1" dirty="0" smtClean="0"/>
              <a:t>Date of Last Task Group Meeting: 1/29/2016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83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6" y="539162"/>
            <a:ext cx="7886700" cy="1325563"/>
          </a:xfrm>
        </p:spPr>
        <p:txBody>
          <a:bodyPr/>
          <a:lstStyle/>
          <a:p>
            <a:r>
              <a:rPr lang="en-US" dirty="0" smtClean="0"/>
              <a:t>Standards/Guidelines Development</a:t>
            </a:r>
            <a:br>
              <a:rPr lang="en-US" dirty="0" smtClean="0"/>
            </a:br>
            <a:r>
              <a:rPr lang="en-US" dirty="0" smtClean="0"/>
              <a:t>Priority 1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Key Components of Standard: </a:t>
            </a:r>
          </a:p>
          <a:p>
            <a:r>
              <a:rPr lang="en-US" dirty="0" smtClean="0"/>
              <a:t>Employment Qualifications</a:t>
            </a:r>
          </a:p>
          <a:p>
            <a:r>
              <a:rPr lang="en-US" dirty="0" smtClean="0"/>
              <a:t>DME Training / Certification</a:t>
            </a:r>
          </a:p>
          <a:p>
            <a:r>
              <a:rPr lang="en-US" dirty="0" smtClean="0"/>
              <a:t>Apprenticeship</a:t>
            </a:r>
          </a:p>
          <a:p>
            <a:r>
              <a:rPr lang="en-US" dirty="0" smtClean="0"/>
              <a:t>Ongoing Training</a:t>
            </a:r>
          </a:p>
          <a:p>
            <a:r>
              <a:rPr lang="en-US" dirty="0" smtClean="0"/>
              <a:t>Competency and Proficiency Assessments</a:t>
            </a:r>
          </a:p>
          <a:p>
            <a:r>
              <a:rPr lang="en-US" dirty="0" smtClean="0"/>
              <a:t>Laboratory Standards</a:t>
            </a:r>
          </a:p>
          <a:p>
            <a:r>
              <a:rPr lang="en-US" dirty="0" smtClean="0"/>
              <a:t>Examination Procedures</a:t>
            </a:r>
          </a:p>
          <a:p>
            <a:r>
              <a:rPr lang="en-US" dirty="0" smtClean="0"/>
              <a:t>Review</a:t>
            </a:r>
          </a:p>
          <a:p>
            <a:r>
              <a:rPr lang="en-US" dirty="0" smtClean="0"/>
              <a:t>Reporting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20" y="487912"/>
            <a:ext cx="7886700" cy="1325563"/>
          </a:xfrm>
        </p:spPr>
        <p:txBody>
          <a:bodyPr/>
          <a:lstStyle/>
          <a:p>
            <a:r>
              <a:rPr lang="en-US" dirty="0" smtClean="0"/>
              <a:t>Task Group/Subcommittee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083467"/>
              </p:ext>
            </p:extLst>
          </p:nvPr>
        </p:nvGraphicFramePr>
        <p:xfrm>
          <a:off x="712788" y="2024063"/>
          <a:ext cx="7477055" cy="28701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57191"/>
                <a:gridCol w="1388774"/>
                <a:gridCol w="1715545"/>
                <a:gridCol w="1715545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OSAC Process Stage (e.g., SDO 100)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Estimated</a:t>
                      </a:r>
                      <a:r>
                        <a:rPr lang="en-US" sz="1600" baseline="0" dirty="0" smtClean="0"/>
                        <a:t> Completion Date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Complete AAFS template and move through SDO Process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SDO 100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Andrew Neal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8/1/2016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255" y="27041"/>
            <a:ext cx="8772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Priority 1: </a:t>
            </a:r>
            <a:r>
              <a:rPr lang="en-US" i="1" dirty="0"/>
              <a:t>Minimum Requirements for Quality Assurance in the Processing </a:t>
            </a:r>
            <a:endParaRPr lang="en-US" i="1" dirty="0" smtClean="0"/>
          </a:p>
          <a:p>
            <a:r>
              <a:rPr lang="en-US" i="1" dirty="0" smtClean="0"/>
              <a:t>of </a:t>
            </a:r>
            <a:r>
              <a:rPr lang="en-US" i="1" dirty="0"/>
              <a:t>Digital and Multimedia Evidence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4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6" y="539162"/>
            <a:ext cx="7886700" cy="1325563"/>
          </a:xfrm>
        </p:spPr>
        <p:txBody>
          <a:bodyPr/>
          <a:lstStyle/>
          <a:p>
            <a:r>
              <a:rPr lang="en-US" dirty="0" smtClean="0"/>
              <a:t>Standards/Guidelines Development</a:t>
            </a:r>
            <a:br>
              <a:rPr lang="en-US" dirty="0" smtClean="0"/>
            </a:br>
            <a:r>
              <a:rPr lang="en-US" dirty="0" smtClean="0"/>
              <a:t>Priority 2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Document Title: ASTM E2678-09 Standard Guide for Education and Training in Computer Forensics</a:t>
            </a:r>
          </a:p>
          <a:p>
            <a:pPr marL="0" indent="0">
              <a:buNone/>
            </a:pPr>
            <a:r>
              <a:rPr lang="en-US" dirty="0" smtClean="0"/>
              <a:t>Scope: This standard is specific to the computer forensics sub discipline of digital and multimedia evidence.</a:t>
            </a:r>
          </a:p>
          <a:p>
            <a:pPr marL="0" indent="0">
              <a:buNone/>
            </a:pPr>
            <a:r>
              <a:rPr lang="en-US" dirty="0"/>
              <a:t>Objective/rationale: Improve and advance computer forensics through the development of model curricula consistent with other forensics science </a:t>
            </a:r>
            <a:r>
              <a:rPr lang="en-US" dirty="0" smtClean="0"/>
              <a:t>programs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Issues/Concerns: Work with organizations to adopt the model curricula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92555" y="5155095"/>
            <a:ext cx="5751445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</a:t>
            </a:r>
            <a:r>
              <a:rPr lang="en-US" dirty="0" smtClean="0"/>
              <a:t>Education	</a:t>
            </a:r>
          </a:p>
          <a:p>
            <a:r>
              <a:rPr lang="en-US" b="1" dirty="0" smtClean="0"/>
              <a:t>Task Group Chair Name: Marcus Rogers</a:t>
            </a:r>
          </a:p>
          <a:p>
            <a:r>
              <a:rPr lang="en-US" b="1" dirty="0" smtClean="0"/>
              <a:t>Task Group Chair Contact Information: </a:t>
            </a:r>
            <a:r>
              <a:rPr lang="en-US" dirty="0"/>
              <a:t>rogersmk@purdue.edu</a:t>
            </a:r>
          </a:p>
          <a:p>
            <a:r>
              <a:rPr lang="en-US" b="1" dirty="0" smtClean="0"/>
              <a:t>Date of Last Task Group Meeting: 1/29/2016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2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1342</Words>
  <Application>Microsoft Office PowerPoint</Application>
  <PresentationFormat>On-screen Show (4:3)</PresentationFormat>
  <Paragraphs>351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Custom Design</vt:lpstr>
      <vt:lpstr>Priority Action Report</vt:lpstr>
      <vt:lpstr>Subcommittee Leadership</vt:lpstr>
      <vt:lpstr>Subcommittee Members</vt:lpstr>
      <vt:lpstr>Discipline Description</vt:lpstr>
      <vt:lpstr>Summary of Standards/Guidelines  Priority Actions</vt:lpstr>
      <vt:lpstr>Standards/Guidelines Development Priority 1 Document</vt:lpstr>
      <vt:lpstr>Standards/Guidelines Development Priority 1 Document</vt:lpstr>
      <vt:lpstr>Task Group/Subcommittee Action Plan</vt:lpstr>
      <vt:lpstr>Standards/Guidelines Development Priority 2 Document</vt:lpstr>
      <vt:lpstr>Standards/Guidelines Development Priority 2 Document</vt:lpstr>
      <vt:lpstr>Task Group/Subcommittee Action Plan</vt:lpstr>
      <vt:lpstr>Standards/Guidelines Development Priority 3 Documents</vt:lpstr>
      <vt:lpstr>Standards/Guidelines Development Priority 3 Documents</vt:lpstr>
      <vt:lpstr>Task Group/Subcommittee Action Plan</vt:lpstr>
      <vt:lpstr>Standards/Guidelines Development Priority 4 Document</vt:lpstr>
      <vt:lpstr>Standards/Guidelines Development Priority 4 Document</vt:lpstr>
      <vt:lpstr>Task Group/Subcommittee Action Plan</vt:lpstr>
      <vt:lpstr>Summary of Standards/Guidelines  Priority Actions</vt:lpstr>
      <vt:lpstr>Standards/Guidelines Reviewed For Technical Merit</vt:lpstr>
      <vt:lpstr>Standards/Guidelines Reviewed For Technical Merit</vt:lpstr>
      <vt:lpstr>Standards/Guidelines Reviewed For Technical Merit</vt:lpstr>
      <vt:lpstr>Research Gaps Identified</vt:lpstr>
      <vt:lpstr>Additional Items of Interest</vt:lpstr>
      <vt:lpstr>Priority Action Report</vt:lpstr>
      <vt:lpstr>PowerPoint Presentation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Subcommittee Name</dc:title>
  <dc:creator>Williams, Shannan</dc:creator>
  <cp:lastModifiedBy>Nakich, Sharon</cp:lastModifiedBy>
  <cp:revision>61</cp:revision>
  <dcterms:created xsi:type="dcterms:W3CDTF">2015-01-08T21:26:20Z</dcterms:created>
  <dcterms:modified xsi:type="dcterms:W3CDTF">2016-02-18T16:23:00Z</dcterms:modified>
</cp:coreProperties>
</file>