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286" r:id="rId3"/>
    <p:sldId id="287" r:id="rId4"/>
    <p:sldId id="299" r:id="rId5"/>
    <p:sldId id="288" r:id="rId6"/>
    <p:sldId id="290" r:id="rId7"/>
    <p:sldId id="292" r:id="rId8"/>
    <p:sldId id="293" r:id="rId9"/>
    <p:sldId id="294" r:id="rId10"/>
    <p:sldId id="295" r:id="rId11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3429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0287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17145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2057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24003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2743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8"/>
  </p:normalViewPr>
  <p:slideViewPr>
    <p:cSldViewPr snapToGrid="0" snapToObjects="1">
      <p:cViewPr varScale="1">
        <p:scale>
          <a:sx n="68" d="100"/>
          <a:sy n="68" d="100"/>
        </p:scale>
        <p:origin x="-1568" y="-104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32848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NIST_Master_Slide.jpg" descr="NIST_Master_Slide.jpg"/>
          <p:cNvPicPr>
            <a:picLocks noChangeAspect="1"/>
          </p:cNvPicPr>
          <p:nvPr/>
        </p:nvPicPr>
        <p:blipFill>
          <a:blip r:embed="rId2">
            <a:extLst/>
          </a:blip>
          <a:srcRect l="10059" t="2073" r="6963" b="8064"/>
          <a:stretch>
            <a:fillRect/>
          </a:stretch>
        </p:blipFill>
        <p:spPr>
          <a:xfrm>
            <a:off x="-1069" y="364"/>
            <a:ext cx="10158394" cy="761927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990600" y="368300"/>
            <a:ext cx="8178800" cy="1905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defTabSz="457200">
              <a:defRPr sz="5500" u="sng"/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76300" y="1752600"/>
            <a:ext cx="8178800" cy="3079899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341312" indent="-277812" defTabSz="4572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‣"/>
              <a:defRPr>
                <a:latin typeface="+mn-lt"/>
                <a:ea typeface="+mn-ea"/>
                <a:cs typeface="+mn-cs"/>
                <a:sym typeface="Times New Roman"/>
              </a:defRPr>
            </a:lvl1pPr>
            <a:lvl2pPr marL="658812" indent="-277812" defTabSz="4572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ct val="100000"/>
              <a:defRPr>
                <a:latin typeface="+mn-lt"/>
                <a:ea typeface="+mn-ea"/>
                <a:cs typeface="+mn-cs"/>
                <a:sym typeface="Times New Roman"/>
              </a:defRPr>
            </a:lvl2pPr>
            <a:lvl3pPr marL="976312" indent="-277812" defTabSz="4572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-"/>
              <a:defRPr>
                <a:latin typeface="+mn-lt"/>
                <a:ea typeface="+mn-ea"/>
                <a:cs typeface="+mn-cs"/>
                <a:sym typeface="Times New Roman"/>
              </a:defRPr>
            </a:lvl3pPr>
            <a:lvl4pPr marL="1293812" indent="-277812" defTabSz="4572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-"/>
              <a:defRPr>
                <a:latin typeface="+mn-lt"/>
                <a:ea typeface="+mn-ea"/>
                <a:cs typeface="+mn-cs"/>
                <a:sym typeface="Times New Roman"/>
              </a:defRPr>
            </a:lvl4pPr>
            <a:lvl5pPr marL="1752600" indent="-355600" defTabSz="457200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SzPct val="100000"/>
              <a:buChar char="-"/>
              <a:defRPr>
                <a:latin typeface="+mn-lt"/>
                <a:ea typeface="+mn-ea"/>
                <a:cs typeface="+mn-cs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27600" y="7226300"/>
            <a:ext cx="292100" cy="297247"/>
          </a:xfrm>
          <a:prstGeom prst="rect">
            <a:avLst/>
          </a:prstGeom>
        </p:spPr>
        <p:txBody>
          <a:bodyPr lIns="50800" tIns="50800" rIns="50800" bIns="50800"/>
          <a:lstStyle>
            <a:lvl1pPr defTabSz="457200">
              <a:defRPr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NIST_Master_Slide.jpg" descr="NIST_Master_Slide.jpg"/>
          <p:cNvPicPr>
            <a:picLocks noChangeAspect="1"/>
          </p:cNvPicPr>
          <p:nvPr/>
        </p:nvPicPr>
        <p:blipFill>
          <a:blip r:embed="rId2">
            <a:extLst/>
          </a:blip>
          <a:srcRect l="10059" t="2073" r="6963" b="8064"/>
          <a:stretch>
            <a:fillRect/>
          </a:stretch>
        </p:blipFill>
        <p:spPr>
          <a:xfrm>
            <a:off x="-1069" y="364"/>
            <a:ext cx="10158394" cy="7619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NISTlogo_oneline_white.png" descr="NISTlogo_oneline_whit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4000" y="7277100"/>
            <a:ext cx="3378200" cy="11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whitenist.png" descr="whitenist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1132" y="7215683"/>
            <a:ext cx="927101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-6350" y="-11460"/>
            <a:ext cx="10160001" cy="109096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defTabSz="457200">
              <a:defRPr sz="4000" u="sng"/>
            </a:lvl1pPr>
          </a:lstStyle>
          <a:p>
            <a:r>
              <a:t>Title Text</a:t>
            </a:r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40299" y="7226300"/>
            <a:ext cx="266701" cy="285626"/>
          </a:xfrm>
          <a:prstGeom prst="rect">
            <a:avLst/>
          </a:prstGeom>
        </p:spPr>
        <p:txBody>
          <a:bodyPr lIns="50800" tIns="50800" rIns="50800" bIns="50800"/>
          <a:lstStyle>
            <a:lvl1pPr defTabSz="469900">
              <a:defRPr sz="1200" b="1"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4" y="-1"/>
            <a:ext cx="10181168" cy="7628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1" y="7281333"/>
            <a:ext cx="3559506" cy="1253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90918" y="7262283"/>
            <a:ext cx="230164" cy="228601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1016000">
              <a:defRPr sz="1000">
                <a:solidFill>
                  <a:srgbClr val="80808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4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999" y="7250210"/>
            <a:ext cx="785019" cy="20917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507999" y="305153"/>
            <a:ext cx="9144002" cy="1270001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762000">
              <a:defRPr sz="1200" b="0" cap="all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idx="1"/>
          </p:nvPr>
        </p:nvSpPr>
        <p:spPr>
          <a:xfrm>
            <a:off x="507999" y="1778002"/>
            <a:ext cx="9144002" cy="5028849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0" indent="0" defTabSz="762000">
              <a:spcBef>
                <a:spcPts val="20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  <a:lvl2pPr marL="576696" indent="-233796" defTabSz="762000">
              <a:spcBef>
                <a:spcPts val="200"/>
              </a:spcBef>
              <a:buSzPct val="100000"/>
              <a:defRPr sz="1200">
                <a:latin typeface="Helvetica"/>
                <a:ea typeface="Helvetica"/>
                <a:cs typeface="Helvetica"/>
                <a:sym typeface="Helvetica"/>
              </a:defRPr>
            </a:lvl2pPr>
            <a:lvl3pPr marL="919596" indent="-233796" defTabSz="762000">
              <a:spcBef>
                <a:spcPts val="200"/>
              </a:spcBef>
              <a:buSzPct val="100000"/>
              <a:buChar char="o"/>
              <a:defRPr sz="1200">
                <a:latin typeface="Helvetica"/>
                <a:ea typeface="Helvetica"/>
                <a:cs typeface="Helvetica"/>
                <a:sym typeface="Helvetica"/>
              </a:defRPr>
            </a:lvl3pPr>
            <a:lvl4pPr marL="1215736" indent="-187036" defTabSz="762000">
              <a:spcBef>
                <a:spcPts val="200"/>
              </a:spcBef>
              <a:buSzPct val="100000"/>
              <a:buChar char="–"/>
              <a:defRPr sz="1200">
                <a:latin typeface="Helvetica"/>
                <a:ea typeface="Helvetica"/>
                <a:cs typeface="Helvetica"/>
                <a:sym typeface="Helvetica"/>
              </a:defRPr>
            </a:lvl4pPr>
            <a:lvl5pPr marL="1605396" indent="-233796" defTabSz="762000">
              <a:spcBef>
                <a:spcPts val="200"/>
              </a:spcBef>
              <a:buSzPct val="100000"/>
              <a:buChar char="▪"/>
              <a:defRPr sz="12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4" y="-1"/>
            <a:ext cx="10181168" cy="7628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1" y="7281333"/>
            <a:ext cx="3559506" cy="12531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790918" y="7262283"/>
            <a:ext cx="230164" cy="228601"/>
          </a:xfrm>
          <a:prstGeom prst="rect">
            <a:avLst/>
          </a:prstGeom>
        </p:spPr>
        <p:txBody>
          <a:bodyPr lIns="38100" tIns="38100" rIns="38100" bIns="38100" anchor="ctr"/>
          <a:lstStyle>
            <a:lvl1pPr defTabSz="1016000">
              <a:defRPr sz="1000">
                <a:solidFill>
                  <a:srgbClr val="80808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6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999" y="7250210"/>
            <a:ext cx="785019" cy="20917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xfrm>
            <a:off x="507999" y="305153"/>
            <a:ext cx="9144002" cy="1270001"/>
          </a:xfrm>
          <a:prstGeom prst="rect">
            <a:avLst/>
          </a:prstGeom>
        </p:spPr>
        <p:txBody>
          <a:bodyPr lIns="50800" tIns="50800" rIns="50800" bIns="50800"/>
          <a:lstStyle>
            <a:lvl1pPr algn="l" defTabSz="762000">
              <a:defRPr sz="1200" b="0" cap="all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IST_Master_Slide.jpg" descr="NIST_Master_Slide.jpg"/>
          <p:cNvPicPr>
            <a:picLocks noChangeAspect="1"/>
          </p:cNvPicPr>
          <p:nvPr/>
        </p:nvPicPr>
        <p:blipFill>
          <a:blip r:embed="rId6">
            <a:extLst/>
          </a:blip>
          <a:srcRect l="10059" t="2073" r="6963" b="8064"/>
          <a:stretch>
            <a:fillRect/>
          </a:stretch>
        </p:blipFill>
        <p:spPr>
          <a:xfrm>
            <a:off x="-1069" y="364"/>
            <a:ext cx="10158394" cy="761927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44140" y="347265"/>
            <a:ext cx="8671720" cy="168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687" tIns="39687" rIns="39687" bIns="3968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744140" y="2033984"/>
            <a:ext cx="8671720" cy="491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687" tIns="39687" rIns="39687" bIns="3968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30144" y="7228085"/>
            <a:ext cx="289790" cy="295276"/>
          </a:xfrm>
          <a:prstGeom prst="rect">
            <a:avLst/>
          </a:prstGeom>
          <a:ln w="12700">
            <a:miter lim="400000"/>
          </a:ln>
        </p:spPr>
        <p:txBody>
          <a:bodyPr wrap="none" lIns="39687" tIns="39687" rIns="39687" bIns="39687">
            <a:spAutoFit/>
          </a:bodyPr>
          <a:lstStyle>
            <a:lvl1pPr defTabSz="456406">
              <a:defRPr sz="14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2" r:id="rId3"/>
    <p:sldLayoutId id="2147483663" r:id="rId4"/>
  </p:sldLayoutIdLst>
  <p:transition xmlns:p14="http://schemas.microsoft.com/office/powerpoint/2010/main" spd="med"/>
  <p:txStyles>
    <p:titleStyle>
      <a:lvl1pPr marL="0" marR="0" indent="0" algn="ctr" defTabSz="4564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228600" algn="ctr" defTabSz="4564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457200" algn="ctr" defTabSz="4564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685800" algn="ctr" defTabSz="4564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914400" algn="ctr" defTabSz="4564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1143000" algn="ctr" defTabSz="4564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1371600" algn="ctr" defTabSz="4564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600200" algn="ctr" defTabSz="4564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45640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45722" marR="0" indent="-345722" algn="l" defTabSz="456406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790222" marR="0" indent="-345722" algn="l" defTabSz="456406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234722" marR="0" indent="-345722" algn="l" defTabSz="456406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679222" marR="0" indent="-345722" algn="l" defTabSz="456406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123722" marR="0" indent="-345722" algn="l" defTabSz="456406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568222" marR="0" indent="-345722" algn="l" defTabSz="456406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012722" marR="0" indent="-345722" algn="l" defTabSz="456406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457222" marR="0" indent="-345722" algn="l" defTabSz="456406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3901722" marR="0" indent="-345722" algn="l" defTabSz="456406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4564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4564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4564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4564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4564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4564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4564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4564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4564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u="none" dirty="0" smtClean="0">
                <a:latin typeface="Garamond"/>
                <a:cs typeface="Garamond"/>
              </a:rPr>
              <a:t>Accessible Diffusion Data</a:t>
            </a:r>
            <a:endParaRPr lang="en-US" b="0" u="none" dirty="0">
              <a:latin typeface="Garamond"/>
              <a:cs typeface="Garamond"/>
            </a:endParaRPr>
          </a:p>
        </p:txBody>
      </p:sp>
      <p:sp>
        <p:nvSpPr>
          <p:cNvPr id="5" name="Kil-Won Moon, Greta Lindwall, Peisheng Wang,…"/>
          <p:cNvSpPr txBox="1">
            <a:spLocks noGrp="1"/>
          </p:cNvSpPr>
          <p:nvPr>
            <p:ph type="body" sz="half" idx="4294967295"/>
          </p:nvPr>
        </p:nvSpPr>
        <p:spPr>
          <a:xfrm>
            <a:off x="441448" y="2710562"/>
            <a:ext cx="9426822" cy="2653919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pPr marL="0" indent="0" algn="ctr" defTabSz="457200">
              <a:spcBef>
                <a:spcPts val="0"/>
              </a:spcBef>
              <a:buSzTx/>
              <a:buNone/>
              <a:defRPr sz="2400" b="1">
                <a:latin typeface="+mn-lt"/>
                <a:ea typeface="+mn-ea"/>
                <a:cs typeface="+mn-cs"/>
                <a:sym typeface="Times New Roman"/>
              </a:defRPr>
            </a:pPr>
            <a:r>
              <a:rPr lang="sv-SE" dirty="0" smtClean="0">
                <a:latin typeface="Garamond"/>
                <a:cs typeface="Garamond"/>
              </a:rPr>
              <a:t>Online Self- and </a:t>
            </a:r>
            <a:r>
              <a:rPr lang="sv-SE" dirty="0" err="1" smtClean="0">
                <a:latin typeface="Garamond"/>
                <a:cs typeface="Garamond"/>
              </a:rPr>
              <a:t>Impurity</a:t>
            </a:r>
            <a:r>
              <a:rPr lang="sv-SE" dirty="0" smtClean="0">
                <a:latin typeface="Garamond"/>
                <a:cs typeface="Garamond"/>
              </a:rPr>
              <a:t> Diffusion </a:t>
            </a:r>
            <a:r>
              <a:rPr lang="sv-SE" dirty="0" err="1" smtClean="0">
                <a:latin typeface="Garamond"/>
                <a:cs typeface="Garamond"/>
              </a:rPr>
              <a:t>Coefficients</a:t>
            </a:r>
            <a:endParaRPr dirty="0">
              <a:latin typeface="Garamond"/>
              <a:cs typeface="Garamond"/>
            </a:endParaRPr>
          </a:p>
          <a:p>
            <a:pPr marL="0" indent="0" algn="ctr" defTabSz="457200">
              <a:spcBef>
                <a:spcPts val="0"/>
              </a:spcBef>
              <a:buSzTx/>
              <a:buNone/>
              <a:defRPr sz="2400" b="1">
                <a:latin typeface="+mn-lt"/>
                <a:ea typeface="+mn-ea"/>
                <a:cs typeface="+mn-cs"/>
                <a:sym typeface="Times New Roman"/>
              </a:defRPr>
            </a:pPr>
            <a:endParaRPr dirty="0">
              <a:latin typeface="Garamond"/>
              <a:cs typeface="Garamond"/>
            </a:endParaRPr>
          </a:p>
          <a:p>
            <a:pPr marL="0" indent="0" algn="ctr" defTabSz="457200">
              <a:spcBef>
                <a:spcPts val="0"/>
              </a:spcBef>
              <a:buSzTx/>
              <a:buNone/>
              <a:defRPr sz="2400" b="1">
                <a:latin typeface="+mn-lt"/>
                <a:ea typeface="+mn-ea"/>
                <a:cs typeface="+mn-cs"/>
                <a:sym typeface="Times New Roman"/>
              </a:defRPr>
            </a:pPr>
            <a:r>
              <a:rPr dirty="0">
                <a:latin typeface="Garamond"/>
                <a:cs typeface="Garamond"/>
              </a:rPr>
              <a:t>NIST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400" b="1">
                <a:latin typeface="+mn-lt"/>
                <a:ea typeface="+mn-ea"/>
                <a:cs typeface="+mn-cs"/>
                <a:sym typeface="Times New Roman"/>
              </a:defRPr>
            </a:pPr>
            <a:r>
              <a:rPr dirty="0">
                <a:latin typeface="Garamond"/>
                <a:cs typeface="Garamond"/>
              </a:rPr>
              <a:t>Materials Science and Engineering Division</a:t>
            </a:r>
          </a:p>
          <a:p>
            <a:pPr marL="0" indent="0" algn="ctr" defTabSz="457200">
              <a:spcBef>
                <a:spcPts val="0"/>
              </a:spcBef>
              <a:buSzTx/>
              <a:buNone/>
              <a:defRPr sz="2400" b="1">
                <a:latin typeface="+mn-lt"/>
                <a:ea typeface="+mn-ea"/>
                <a:cs typeface="+mn-cs"/>
                <a:sym typeface="Times New Roman"/>
              </a:defRPr>
            </a:pPr>
            <a:r>
              <a:rPr dirty="0">
                <a:latin typeface="Garamond"/>
                <a:cs typeface="Garamond"/>
              </a:rPr>
              <a:t>Gaithersburg, MD</a:t>
            </a:r>
          </a:p>
        </p:txBody>
      </p:sp>
      <p:sp>
        <p:nvSpPr>
          <p:cNvPr id="6" name="NIST Diffusion Workshop, Sep. 11-12, 2017…"/>
          <p:cNvSpPr txBox="1"/>
          <p:nvPr/>
        </p:nvSpPr>
        <p:spPr>
          <a:xfrm>
            <a:off x="1625132" y="5422126"/>
            <a:ext cx="7059455" cy="1400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357187">
              <a:defRPr sz="2300">
                <a:solidFill>
                  <a:srgbClr val="FF2600"/>
                </a:solidFill>
              </a:defRPr>
            </a:pPr>
            <a:r>
              <a:rPr dirty="0">
                <a:solidFill>
                  <a:schemeClr val="accent1"/>
                </a:solidFill>
                <a:latin typeface="Garamond"/>
                <a:cs typeface="Garamond"/>
              </a:rPr>
              <a:t>NIST Diffusion Workshop, Sep. 11-12, 2017</a:t>
            </a:r>
          </a:p>
          <a:p>
            <a:pPr defTabSz="357187">
              <a:defRPr sz="2300">
                <a:solidFill>
                  <a:srgbClr val="FF2600"/>
                </a:solidFill>
              </a:defRPr>
            </a:pPr>
            <a:r>
              <a:rPr dirty="0">
                <a:solidFill>
                  <a:schemeClr val="accent1"/>
                </a:solidFill>
                <a:latin typeface="Garamond"/>
                <a:cs typeface="Garamond"/>
              </a:rPr>
              <a:t>NIST, Gaithersburg, MD USA</a:t>
            </a:r>
          </a:p>
        </p:txBody>
      </p:sp>
      <p:pic>
        <p:nvPicPr>
          <p:cNvPr id="7" name="NISTlogo_stacked_PMS655.png" descr="NISTlogo_stacked_PMS655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9827" y="6556183"/>
            <a:ext cx="1727201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nistident_fleft_vec [Converted].png" descr="nistident_fleft_vec [Converted]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291" y="6486333"/>
            <a:ext cx="1917701" cy="838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73981960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09 at 22.57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135"/>
            <a:ext cx="10160000" cy="64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10323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9-09 at 21.52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1"/>
          <a:stretch/>
        </p:blipFill>
        <p:spPr>
          <a:xfrm>
            <a:off x="0" y="1297098"/>
            <a:ext cx="10160000" cy="6304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13640" y="6513456"/>
            <a:ext cx="45030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/>
              <a:t>https://</a:t>
            </a:r>
            <a:r>
              <a:rPr lang="en-US" sz="3000" dirty="0" err="1"/>
              <a:t>phasedata.nist.gov</a:t>
            </a:r>
            <a:r>
              <a:rPr lang="en-US" sz="3000" dirty="0"/>
              <a:t>/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93380"/>
            <a:ext cx="10160000" cy="1176636"/>
            <a:chOff x="0" y="93380"/>
            <a:chExt cx="10160000" cy="1176636"/>
          </a:xfrm>
        </p:grpSpPr>
        <p:pic>
          <p:nvPicPr>
            <p:cNvPr id="4" name="Picture 3" descr="Screen Shot 2017-09-09 at 21.53.1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3380"/>
              <a:ext cx="10160000" cy="117663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361714" y="93380"/>
              <a:ext cx="798286" cy="450906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Times New Roman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4644572" y="1215587"/>
            <a:ext cx="1560285" cy="689413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7671481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latin typeface="Garamond"/>
                <a:cs typeface="Garamond"/>
              </a:rPr>
              <a:t>Content</a:t>
            </a:r>
            <a:endParaRPr lang="en-US" u="none" dirty="0">
              <a:latin typeface="Garamond"/>
              <a:cs typeface="Garamond"/>
            </a:endParaRPr>
          </a:p>
        </p:txBody>
      </p:sp>
      <p:sp>
        <p:nvSpPr>
          <p:cNvPr id="10" name="To calculate diffusivity, needed to reduce composition variance…"/>
          <p:cNvSpPr txBox="1">
            <a:spLocks/>
          </p:cNvSpPr>
          <p:nvPr/>
        </p:nvSpPr>
        <p:spPr>
          <a:xfrm>
            <a:off x="1100666" y="1421682"/>
            <a:ext cx="8178801" cy="5563317"/>
          </a:xfrm>
          <a:prstGeom prst="rect">
            <a:avLst/>
          </a:prstGeom>
        </p:spPr>
        <p:txBody>
          <a:bodyPr anchor="t"/>
          <a:lstStyle>
            <a:lvl1pPr marL="345722" marR="0" indent="-345722" algn="l" defTabSz="456406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90222" marR="0" indent="-345722" algn="l" defTabSz="456406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34722" marR="0" indent="-345722" algn="l" defTabSz="456406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79222" marR="0" indent="-345722" algn="l" defTabSz="456406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123722" marR="0" indent="-345722" algn="l" defTabSz="456406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68222" marR="0" indent="-345722" algn="l" defTabSz="456406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012722" marR="0" indent="-345722" algn="l" defTabSz="456406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57222" marR="0" indent="-345722" algn="l" defTabSz="456406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901722" marR="0" indent="-345722" algn="l" defTabSz="456406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508000" indent="-317500">
              <a:buSzPct val="100000"/>
              <a:defRPr u="none"/>
            </a:pPr>
            <a:r>
              <a:rPr lang="en-US" sz="3000" dirty="0" smtClean="0">
                <a:latin typeface="Garamond"/>
                <a:cs typeface="Garamond"/>
              </a:rPr>
              <a:t>Collection of self- and impurity diffusion coefficients collected from the literature</a:t>
            </a:r>
          </a:p>
          <a:p>
            <a:pPr marL="508000" indent="-317500">
              <a:buSzPct val="100000"/>
              <a:defRPr u="none"/>
            </a:pPr>
            <a:r>
              <a:rPr lang="en-US" sz="3000" dirty="0" smtClean="0">
                <a:latin typeface="Garamond"/>
                <a:cs typeface="Garamond"/>
              </a:rPr>
              <a:t>Tabulate diffusion coefficient data for selected elements</a:t>
            </a:r>
          </a:p>
          <a:p>
            <a:pPr marL="952500" lvl="1" indent="-317500">
              <a:buSzPct val="100000"/>
              <a:defRPr u="none"/>
            </a:pPr>
            <a:r>
              <a:rPr lang="en-US" sz="3000" dirty="0" smtClean="0">
                <a:latin typeface="Garamond"/>
                <a:cs typeface="Garamond"/>
              </a:rPr>
              <a:t>D</a:t>
            </a:r>
            <a:r>
              <a:rPr lang="en-US" sz="3000" baseline="-25000" dirty="0" smtClean="0">
                <a:latin typeface="Garamond"/>
                <a:cs typeface="Garamond"/>
              </a:rPr>
              <a:t>0</a:t>
            </a:r>
            <a:r>
              <a:rPr lang="en-US" sz="3000" dirty="0" smtClean="0">
                <a:latin typeface="Garamond"/>
                <a:cs typeface="Garamond"/>
              </a:rPr>
              <a:t> and Q values, experimental/computational details</a:t>
            </a:r>
            <a:endParaRPr lang="en-US" sz="3000" dirty="0">
              <a:latin typeface="Garamond"/>
              <a:cs typeface="Garamond"/>
            </a:endParaRPr>
          </a:p>
          <a:p>
            <a:pPr marL="952500" lvl="1" indent="-317500">
              <a:buSzPct val="100000"/>
              <a:defRPr u="none"/>
            </a:pPr>
            <a:r>
              <a:rPr lang="en-US" sz="3000" dirty="0" smtClean="0">
                <a:latin typeface="Garamond"/>
                <a:cs typeface="Garamond"/>
              </a:rPr>
              <a:t>Links </a:t>
            </a:r>
            <a:r>
              <a:rPr lang="en-US" sz="3000" dirty="0">
                <a:latin typeface="Garamond"/>
                <a:cs typeface="Garamond"/>
              </a:rPr>
              <a:t>to </a:t>
            </a:r>
            <a:r>
              <a:rPr lang="en-US" sz="3000" dirty="0" smtClean="0">
                <a:latin typeface="Garamond"/>
                <a:cs typeface="Garamond"/>
              </a:rPr>
              <a:t>references,  </a:t>
            </a:r>
            <a:r>
              <a:rPr lang="en-US" sz="3000" dirty="0" smtClean="0">
                <a:latin typeface="Garamond"/>
                <a:cs typeface="Garamond"/>
              </a:rPr>
              <a:t>(links </a:t>
            </a:r>
            <a:r>
              <a:rPr lang="en-US" sz="3000" dirty="0" smtClean="0">
                <a:latin typeface="Garamond"/>
                <a:cs typeface="Garamond"/>
              </a:rPr>
              <a:t>to </a:t>
            </a:r>
            <a:r>
              <a:rPr lang="en-US" sz="3000" dirty="0" smtClean="0">
                <a:latin typeface="Garamond"/>
                <a:cs typeface="Garamond"/>
              </a:rPr>
              <a:t>MDCS)</a:t>
            </a:r>
            <a:endParaRPr lang="en-US" sz="3000" dirty="0" smtClean="0">
              <a:latin typeface="Garamond"/>
              <a:cs typeface="Garamond"/>
            </a:endParaRPr>
          </a:p>
          <a:p>
            <a:pPr marL="508000" indent="-317500">
              <a:buSzPct val="100000"/>
              <a:defRPr u="none"/>
            </a:pPr>
            <a:r>
              <a:rPr lang="en-US" sz="3000" dirty="0" smtClean="0">
                <a:latin typeface="Garamond"/>
                <a:cs typeface="Garamond"/>
              </a:rPr>
              <a:t>Plot </a:t>
            </a:r>
            <a:r>
              <a:rPr lang="en-US" sz="3000" dirty="0" smtClean="0">
                <a:latin typeface="Garamond"/>
                <a:cs typeface="Garamond"/>
              </a:rPr>
              <a:t>selected diffusion coefficients in Arrhenius diagram format for comparisons</a:t>
            </a:r>
            <a:endParaRPr lang="en-US" sz="3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44451469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latin typeface="Garamond"/>
                <a:cs typeface="Garamond"/>
              </a:rPr>
              <a:t>Added Data</a:t>
            </a:r>
            <a:endParaRPr lang="en-US" u="none" dirty="0">
              <a:latin typeface="Garamond"/>
              <a:cs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530" y="1563948"/>
            <a:ext cx="9496382" cy="55810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800" b="0" dirty="0" smtClean="0">
                <a:latin typeface="Garamond"/>
                <a:cs typeface="Garamond"/>
              </a:rPr>
              <a:t>Self- and impurity diffusion coefficients from the reference collection by </a:t>
            </a:r>
            <a:r>
              <a:rPr lang="en-US" sz="2800" b="0" dirty="0" err="1" smtClean="0">
                <a:latin typeface="Garamond"/>
                <a:cs typeface="Garamond"/>
              </a:rPr>
              <a:t>Neuman</a:t>
            </a:r>
            <a:r>
              <a:rPr lang="en-US" sz="2800" b="0" dirty="0" smtClean="0">
                <a:latin typeface="Garamond"/>
                <a:cs typeface="Garamond"/>
              </a:rPr>
              <a:t> and </a:t>
            </a:r>
            <a:r>
              <a:rPr lang="en-US" sz="2800" b="0" dirty="0" err="1" smtClean="0">
                <a:latin typeface="Garamond"/>
                <a:cs typeface="Garamond"/>
              </a:rPr>
              <a:t>Tujin</a:t>
            </a:r>
            <a:r>
              <a:rPr lang="en-US" sz="2800" b="0" dirty="0" smtClean="0">
                <a:latin typeface="Garamond"/>
                <a:cs typeface="Garamond"/>
              </a:rPr>
              <a:t> (2008) </a:t>
            </a:r>
          </a:p>
          <a:p>
            <a:pPr algn="l"/>
            <a:r>
              <a:rPr lang="en-US" sz="3000" b="0" dirty="0" smtClean="0">
                <a:latin typeface="Garamond"/>
                <a:cs typeface="Garamond"/>
              </a:rPr>
              <a:t>			- </a:t>
            </a:r>
            <a:r>
              <a:rPr lang="en-US" sz="2600" b="0" dirty="0" smtClean="0">
                <a:latin typeface="Garamond"/>
                <a:cs typeface="Garamond"/>
              </a:rPr>
              <a:t>Al, Co, Cu, Fe, Ni, Mg, </a:t>
            </a:r>
            <a:r>
              <a:rPr lang="en-US" sz="2600" b="0" dirty="0" err="1" smtClean="0">
                <a:latin typeface="Garamond"/>
                <a:cs typeface="Garamond"/>
              </a:rPr>
              <a:t>Pb</a:t>
            </a:r>
            <a:r>
              <a:rPr lang="en-US" sz="2600" b="0" dirty="0" smtClean="0">
                <a:latin typeface="Garamond"/>
                <a:cs typeface="Garamond"/>
              </a:rPr>
              <a:t>, </a:t>
            </a:r>
            <a:r>
              <a:rPr lang="en-US" sz="2600" b="0" dirty="0" err="1" smtClean="0">
                <a:latin typeface="Garamond"/>
                <a:cs typeface="Garamond"/>
              </a:rPr>
              <a:t>Pt</a:t>
            </a:r>
            <a:r>
              <a:rPr lang="en-US" sz="2600" b="0" dirty="0" smtClean="0">
                <a:latin typeface="Garamond"/>
                <a:cs typeface="Garamond"/>
              </a:rPr>
              <a:t> and Ti systems</a:t>
            </a:r>
          </a:p>
          <a:p>
            <a:pPr marL="342900" indent="-342900" algn="l">
              <a:buFont typeface="Arial"/>
              <a:buChar char="•"/>
            </a:pPr>
            <a:endParaRPr lang="en-US" sz="3000" b="0" dirty="0" smtClean="0">
              <a:latin typeface="Garamond"/>
              <a:cs typeface="Garamond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800" b="0" dirty="0" smtClean="0">
                <a:latin typeface="Garamond"/>
                <a:cs typeface="Garamond"/>
              </a:rPr>
              <a:t>First</a:t>
            </a:r>
            <a:r>
              <a:rPr lang="en-US" sz="2800" b="0" dirty="0">
                <a:latin typeface="Garamond"/>
                <a:cs typeface="Garamond"/>
              </a:rPr>
              <a:t>-principles calculations </a:t>
            </a:r>
            <a:r>
              <a:rPr lang="en-US" sz="2800" b="0" dirty="0" smtClean="0">
                <a:latin typeface="Garamond"/>
                <a:cs typeface="Garamond"/>
              </a:rPr>
              <a:t>collections</a:t>
            </a:r>
            <a:r>
              <a:rPr lang="en-US" sz="3000" b="0" dirty="0" smtClean="0">
                <a:latin typeface="Garamond"/>
                <a:cs typeface="Garamond"/>
              </a:rPr>
              <a:t/>
            </a:r>
            <a:br>
              <a:rPr lang="en-US" sz="3000" b="0" dirty="0" smtClean="0">
                <a:latin typeface="Garamond"/>
                <a:cs typeface="Garamond"/>
              </a:rPr>
            </a:br>
            <a:r>
              <a:rPr lang="en-US" sz="3000" b="0" dirty="0" smtClean="0">
                <a:latin typeface="Garamond"/>
                <a:cs typeface="Garamond"/>
              </a:rPr>
              <a:t>	</a:t>
            </a:r>
            <a:r>
              <a:rPr lang="en-US" sz="2600" b="0" dirty="0" smtClean="0">
                <a:latin typeface="Garamond"/>
                <a:cs typeface="Garamond"/>
              </a:rPr>
              <a:t>		- Self-diffusion coefficients</a:t>
            </a:r>
            <a:br>
              <a:rPr lang="en-US" sz="2600" b="0" dirty="0" smtClean="0">
                <a:latin typeface="Garamond"/>
                <a:cs typeface="Garamond"/>
              </a:rPr>
            </a:br>
            <a:r>
              <a:rPr lang="en-US" sz="2600" b="0" dirty="0" smtClean="0">
                <a:latin typeface="Garamond"/>
                <a:cs typeface="Garamond"/>
              </a:rPr>
              <a:t>				</a:t>
            </a:r>
            <a:r>
              <a:rPr lang="en-US" sz="2200" b="0" dirty="0" smtClean="0">
                <a:latin typeface="Garamond"/>
                <a:cs typeface="Garamond"/>
              </a:rPr>
              <a:t>Shang et al., </a:t>
            </a:r>
            <a:r>
              <a:rPr lang="en-US" sz="2200" b="0" dirty="0" err="1" smtClean="0">
                <a:latin typeface="Garamond"/>
                <a:cs typeface="Garamond"/>
              </a:rPr>
              <a:t>Acta</a:t>
            </a:r>
            <a:r>
              <a:rPr lang="en-US" sz="2200" b="0" dirty="0" smtClean="0">
                <a:latin typeface="Garamond"/>
                <a:cs typeface="Garamond"/>
              </a:rPr>
              <a:t> </a:t>
            </a:r>
            <a:r>
              <a:rPr lang="en-US" sz="2200" b="0" dirty="0" err="1" smtClean="0">
                <a:latin typeface="Garamond"/>
                <a:cs typeface="Garamond"/>
              </a:rPr>
              <a:t>Materalia</a:t>
            </a:r>
            <a:r>
              <a:rPr lang="en-US" sz="2200" b="0" dirty="0" smtClean="0">
                <a:latin typeface="Garamond"/>
                <a:cs typeface="Garamond"/>
              </a:rPr>
              <a:t> 109 2016</a:t>
            </a:r>
            <a:r>
              <a:rPr lang="en-US" sz="3000" b="0" dirty="0" smtClean="0">
                <a:latin typeface="Garamond"/>
                <a:cs typeface="Garamond"/>
              </a:rPr>
              <a:t>		</a:t>
            </a:r>
            <a:br>
              <a:rPr lang="en-US" sz="3000" b="0" dirty="0" smtClean="0">
                <a:latin typeface="Garamond"/>
                <a:cs typeface="Garamond"/>
              </a:rPr>
            </a:br>
            <a:r>
              <a:rPr lang="en-US" sz="3000" b="0" dirty="0" smtClean="0">
                <a:latin typeface="Garamond"/>
                <a:cs typeface="Garamond"/>
              </a:rPr>
              <a:t>			- </a:t>
            </a:r>
            <a:r>
              <a:rPr lang="en-US" sz="2800" b="0" dirty="0" smtClean="0">
                <a:latin typeface="Garamond"/>
                <a:cs typeface="Garamond"/>
              </a:rPr>
              <a:t>Impurity diffusion coefficients; e.g.</a:t>
            </a:r>
            <a:br>
              <a:rPr lang="en-US" sz="2800" b="0" dirty="0" smtClean="0">
                <a:latin typeface="Garamond"/>
                <a:cs typeface="Garamond"/>
              </a:rPr>
            </a:br>
            <a:r>
              <a:rPr lang="en-US" sz="3000" b="0" dirty="0" smtClean="0">
                <a:latin typeface="Garamond"/>
                <a:cs typeface="Garamond"/>
              </a:rPr>
              <a:t>				</a:t>
            </a:r>
            <a:r>
              <a:rPr lang="en-US" sz="2200" b="0" dirty="0" err="1" smtClean="0">
                <a:latin typeface="Garamond"/>
                <a:cs typeface="Garamond"/>
              </a:rPr>
              <a:t>Naghavi</a:t>
            </a:r>
            <a:r>
              <a:rPr lang="en-US" sz="2200" b="0" dirty="0" smtClean="0">
                <a:latin typeface="Garamond"/>
                <a:cs typeface="Garamond"/>
              </a:rPr>
              <a:t> et al., </a:t>
            </a:r>
            <a:r>
              <a:rPr lang="en-US" sz="2200" b="0" dirty="0" err="1" smtClean="0">
                <a:latin typeface="Garamond"/>
                <a:cs typeface="Garamond"/>
              </a:rPr>
              <a:t>Acta</a:t>
            </a:r>
            <a:r>
              <a:rPr lang="en-US" sz="2200" b="0" dirty="0" smtClean="0">
                <a:latin typeface="Garamond"/>
                <a:cs typeface="Garamond"/>
              </a:rPr>
              <a:t> </a:t>
            </a:r>
            <a:r>
              <a:rPr lang="en-US" sz="2200" b="0" dirty="0" err="1" smtClean="0">
                <a:latin typeface="Garamond"/>
                <a:cs typeface="Garamond"/>
              </a:rPr>
              <a:t>Materalia</a:t>
            </a:r>
            <a:r>
              <a:rPr lang="en-US" sz="2200" b="0" dirty="0" smtClean="0">
                <a:latin typeface="Garamond"/>
                <a:cs typeface="Garamond"/>
              </a:rPr>
              <a:t> 135 2017 (Co systems)</a:t>
            </a:r>
          </a:p>
          <a:p>
            <a:pPr algn="l"/>
            <a:r>
              <a:rPr lang="en-US" sz="2200" b="0" dirty="0" smtClean="0">
                <a:latin typeface="Garamond"/>
                <a:cs typeface="Garamond"/>
              </a:rPr>
              <a:t>				</a:t>
            </a:r>
            <a:r>
              <a:rPr lang="en-US" sz="2200" b="0" dirty="0" err="1" smtClean="0">
                <a:latin typeface="Garamond"/>
                <a:cs typeface="Garamond"/>
              </a:rPr>
              <a:t>Xu</a:t>
            </a:r>
            <a:r>
              <a:rPr lang="en-US" sz="2200" b="0" dirty="0" smtClean="0">
                <a:latin typeface="Garamond"/>
                <a:cs typeface="Garamond"/>
              </a:rPr>
              <a:t> et al., Phys. Chem. </a:t>
            </a:r>
            <a:r>
              <a:rPr lang="en-US" sz="2200" b="0" dirty="0" err="1" smtClean="0">
                <a:latin typeface="Garamond"/>
                <a:cs typeface="Garamond"/>
              </a:rPr>
              <a:t>Chem</a:t>
            </a:r>
            <a:r>
              <a:rPr lang="en-US" sz="2200" b="0" dirty="0" smtClean="0">
                <a:latin typeface="Garamond"/>
                <a:cs typeface="Garamond"/>
              </a:rPr>
              <a:t>,. Phys. 25 2016</a:t>
            </a:r>
            <a:r>
              <a:rPr lang="en-US" sz="2200" b="0" dirty="0">
                <a:latin typeface="Garamond"/>
                <a:cs typeface="Garamond"/>
              </a:rPr>
              <a:t> </a:t>
            </a:r>
            <a:r>
              <a:rPr lang="en-US" sz="2200" b="0" dirty="0" smtClean="0">
                <a:latin typeface="Garamond"/>
                <a:cs typeface="Garamond"/>
              </a:rPr>
              <a:t>(Ti systems)	</a:t>
            </a:r>
            <a:r>
              <a:rPr lang="en-US" sz="2200" b="0" dirty="0">
                <a:latin typeface="Garamond"/>
                <a:cs typeface="Garamond"/>
              </a:rPr>
              <a:t/>
            </a:r>
            <a:br>
              <a:rPr lang="en-US" sz="2200" b="0" dirty="0">
                <a:latin typeface="Garamond"/>
                <a:cs typeface="Garamond"/>
              </a:rPr>
            </a:br>
            <a:r>
              <a:rPr lang="en-US" sz="2200" b="0" dirty="0" smtClean="0">
                <a:latin typeface="Garamond"/>
                <a:cs typeface="Garamond"/>
              </a:rPr>
              <a:t>				Wu et al., Scientific Data 3 2016  (Al, Cu. </a:t>
            </a:r>
            <a:r>
              <a:rPr lang="en-US" sz="2200" b="0" dirty="0">
                <a:latin typeface="Garamond"/>
                <a:cs typeface="Garamond"/>
              </a:rPr>
              <a:t>M</a:t>
            </a:r>
            <a:r>
              <a:rPr lang="en-US" sz="2200" b="0" dirty="0" smtClean="0">
                <a:latin typeface="Garamond"/>
                <a:cs typeface="Garamond"/>
              </a:rPr>
              <a:t>g, Ni, </a:t>
            </a:r>
            <a:r>
              <a:rPr lang="en-US" sz="2200" b="0" dirty="0" err="1" smtClean="0">
                <a:latin typeface="Garamond"/>
                <a:cs typeface="Garamond"/>
              </a:rPr>
              <a:t>Pd</a:t>
            </a:r>
            <a:r>
              <a:rPr lang="en-US" sz="2200" b="0" dirty="0" smtClean="0">
                <a:latin typeface="Garamond"/>
                <a:cs typeface="Garamond"/>
              </a:rPr>
              <a:t> and </a:t>
            </a:r>
            <a:r>
              <a:rPr lang="en-US" sz="2200" b="0" dirty="0" err="1" smtClean="0">
                <a:latin typeface="Garamond"/>
                <a:cs typeface="Garamond"/>
              </a:rPr>
              <a:t>Pt</a:t>
            </a:r>
            <a:r>
              <a:rPr lang="en-US" sz="2200" b="0" dirty="0" smtClean="0">
                <a:latin typeface="Garamond"/>
                <a:cs typeface="Garamond"/>
              </a:rPr>
              <a:t> systems</a:t>
            </a:r>
            <a:r>
              <a:rPr lang="en-US" sz="2200" b="0" dirty="0" smtClean="0">
                <a:latin typeface="Garamond"/>
                <a:cs typeface="Garamond"/>
              </a:rPr>
              <a:t>)</a:t>
            </a:r>
          </a:p>
          <a:p>
            <a:pPr algn="l"/>
            <a:r>
              <a:rPr lang="en-US" sz="2200" b="0" dirty="0">
                <a:latin typeface="Garamond"/>
                <a:cs typeface="Garamond"/>
              </a:rPr>
              <a:t>	</a:t>
            </a:r>
            <a:r>
              <a:rPr lang="en-US" sz="2200" b="0" dirty="0" smtClean="0">
                <a:latin typeface="Garamond"/>
                <a:cs typeface="Garamond"/>
              </a:rPr>
              <a:t>			Zhou et al., </a:t>
            </a:r>
            <a:r>
              <a:rPr lang="en-US" sz="2200" b="0" dirty="0" err="1" smtClean="0">
                <a:latin typeface="Garamond"/>
                <a:cs typeface="Garamond"/>
              </a:rPr>
              <a:t>Acta</a:t>
            </a:r>
            <a:r>
              <a:rPr lang="en-US" sz="2200" b="0" dirty="0" smtClean="0">
                <a:latin typeface="Garamond"/>
                <a:cs typeface="Garamond"/>
              </a:rPr>
              <a:t> </a:t>
            </a:r>
            <a:r>
              <a:rPr lang="en-US" sz="2200" b="0" dirty="0" err="1" smtClean="0">
                <a:latin typeface="Garamond"/>
                <a:cs typeface="Garamond"/>
              </a:rPr>
              <a:t>Materalia</a:t>
            </a:r>
            <a:r>
              <a:rPr lang="en-US" sz="2200" b="0" dirty="0" smtClean="0">
                <a:latin typeface="Garamond"/>
                <a:cs typeface="Garamond"/>
              </a:rPr>
              <a:t> 103 (2016) (Mg systems)</a:t>
            </a:r>
            <a:endParaRPr lang="en-US" sz="2200" b="0" dirty="0" smtClean="0">
              <a:latin typeface="Garamond"/>
              <a:cs typeface="Garamond"/>
            </a:endParaRP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ramond"/>
              <a:cs typeface="Garamond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4651764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9-09 at 22.24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4"/>
          <a:stretch/>
        </p:blipFill>
        <p:spPr>
          <a:xfrm>
            <a:off x="290288" y="445409"/>
            <a:ext cx="9579429" cy="481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953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09 at 22.26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6"/>
          <a:stretch/>
        </p:blipFill>
        <p:spPr>
          <a:xfrm>
            <a:off x="304085" y="402866"/>
            <a:ext cx="9587607" cy="4812104"/>
          </a:xfrm>
          <a:prstGeom prst="rect">
            <a:avLst/>
          </a:prstGeom>
        </p:spPr>
      </p:pic>
      <p:pic>
        <p:nvPicPr>
          <p:cNvPr id="6" name="Picture 5" descr="Screen Shot 2017-09-09 at 22.30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1424"/>
            <a:ext cx="10160000" cy="24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735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9-09 at 22.36.3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"/>
          <a:stretch/>
        </p:blipFill>
        <p:spPr>
          <a:xfrm>
            <a:off x="286198" y="427111"/>
            <a:ext cx="9855915" cy="4772314"/>
          </a:xfrm>
          <a:prstGeom prst="rect">
            <a:avLst/>
          </a:prstGeom>
        </p:spPr>
      </p:pic>
      <p:pic>
        <p:nvPicPr>
          <p:cNvPr id="7" name="Picture 6" descr="Screen Shot 2017-09-09 at 22.38.3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9"/>
          <a:stretch/>
        </p:blipFill>
        <p:spPr>
          <a:xfrm>
            <a:off x="0" y="5329684"/>
            <a:ext cx="10160000" cy="11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318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9-09 at 22.46.5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7" r="53521"/>
          <a:stretch/>
        </p:blipFill>
        <p:spPr>
          <a:xfrm>
            <a:off x="1359439" y="203093"/>
            <a:ext cx="7423241" cy="73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6169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9-09 at 22.49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/>
          <a:stretch/>
        </p:blipFill>
        <p:spPr>
          <a:xfrm>
            <a:off x="100672" y="576687"/>
            <a:ext cx="10023554" cy="650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52021"/>
      </p:ext>
    </p:extLst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109</Words>
  <Application>Microsoft Macintosh PowerPoint</Application>
  <PresentationFormat>Custom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White</vt:lpstr>
      <vt:lpstr>Accessible Diffusion Data</vt:lpstr>
      <vt:lpstr>PowerPoint Presentation</vt:lpstr>
      <vt:lpstr>Content</vt:lpstr>
      <vt:lpstr>Added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the Development of Co-base Diffusion Mobility Database</dc:title>
  <cp:lastModifiedBy>Greta Lindwall</cp:lastModifiedBy>
  <cp:revision>34</cp:revision>
  <dcterms:modified xsi:type="dcterms:W3CDTF">2017-09-12T15:12:53Z</dcterms:modified>
</cp:coreProperties>
</file>