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5" r:id="rId2"/>
    <p:sldId id="286" r:id="rId3"/>
    <p:sldId id="287" r:id="rId4"/>
    <p:sldId id="299" r:id="rId5"/>
    <p:sldId id="288" r:id="rId6"/>
    <p:sldId id="290" r:id="rId7"/>
    <p:sldId id="292" r:id="rId8"/>
    <p:sldId id="293" r:id="rId9"/>
    <p:sldId id="294" r:id="rId10"/>
    <p:sldId id="295" r:id="rId11"/>
  </p:sldIdLst>
  <p:sldSz cx="10160000" cy="7620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1pPr>
    <a:lvl2pPr marL="0" marR="0" indent="3429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2pPr>
    <a:lvl3pPr marL="0" marR="0" indent="6858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3pPr>
    <a:lvl4pPr marL="0" marR="0" indent="10287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4pPr>
    <a:lvl5pPr marL="0" marR="0" indent="13716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5pPr>
    <a:lvl6pPr marL="0" marR="0" indent="17145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6pPr>
    <a:lvl7pPr marL="0" marR="0" indent="20574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7pPr>
    <a:lvl8pPr marL="0" marR="0" indent="24003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8pPr>
    <a:lvl9pPr marL="0" marR="0" indent="274320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Times New Roman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8"/>
  </p:normalViewPr>
  <p:slideViewPr>
    <p:cSldViewPr snapToGrid="0" snapToObjects="1">
      <p:cViewPr varScale="1">
        <p:scale>
          <a:sx n="68" d="100"/>
          <a:sy n="68" d="100"/>
        </p:scale>
        <p:origin x="-1568" y="-104"/>
      </p:cViewPr>
      <p:guideLst>
        <p:guide orient="horz" pos="2400"/>
        <p:guide pos="32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4" name="Shape 16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6328482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457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457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457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457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457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457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457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457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NIST_Master_Slide.jpg" descr="NIST_Master_Slide.jpg"/>
          <p:cNvPicPr>
            <a:picLocks noChangeAspect="1"/>
          </p:cNvPicPr>
          <p:nvPr/>
        </p:nvPicPr>
        <p:blipFill>
          <a:blip r:embed="rId2">
            <a:extLst/>
          </a:blip>
          <a:srcRect l="10059" t="2073" r="6963" b="8064"/>
          <a:stretch>
            <a:fillRect/>
          </a:stretch>
        </p:blipFill>
        <p:spPr>
          <a:xfrm>
            <a:off x="-1069" y="364"/>
            <a:ext cx="10158394" cy="7619273"/>
          </a:xfrm>
          <a:prstGeom prst="rect">
            <a:avLst/>
          </a:prstGeom>
          <a:ln w="12700">
            <a:miter lim="400000"/>
          </a:ln>
        </p:spPr>
      </p:pic>
      <p:sp>
        <p:nvSpPr>
          <p:cNvPr id="23" name="Title Text"/>
          <p:cNvSpPr txBox="1">
            <a:spLocks noGrp="1"/>
          </p:cNvSpPr>
          <p:nvPr>
            <p:ph type="title"/>
          </p:nvPr>
        </p:nvSpPr>
        <p:spPr>
          <a:xfrm>
            <a:off x="990600" y="368300"/>
            <a:ext cx="8178800" cy="1905000"/>
          </a:xfrm>
          <a:prstGeom prst="rect">
            <a:avLst/>
          </a:prstGeom>
        </p:spPr>
        <p:txBody>
          <a:bodyPr lIns="50800" tIns="50800" rIns="50800" bIns="50800">
            <a:noAutofit/>
          </a:bodyPr>
          <a:lstStyle>
            <a:lvl1pPr defTabSz="457200">
              <a:defRPr sz="5500" u="sng"/>
            </a:lvl1pPr>
          </a:lstStyle>
          <a:p>
            <a:r>
              <a:t>Title Text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76300" y="1752600"/>
            <a:ext cx="8178800" cy="3079899"/>
          </a:xfrm>
          <a:prstGeom prst="rect">
            <a:avLst/>
          </a:prstGeom>
        </p:spPr>
        <p:txBody>
          <a:bodyPr lIns="50800" tIns="50800" rIns="50800" bIns="50800">
            <a:noAutofit/>
          </a:bodyPr>
          <a:lstStyle>
            <a:lvl1pPr marL="341312" indent="-277812" defTabSz="457200">
              <a:lnSpc>
                <a:spcPct val="80000"/>
              </a:lnSpc>
              <a:spcBef>
                <a:spcPts val="1000"/>
              </a:spcBef>
              <a:buClr>
                <a:srgbClr val="000000"/>
              </a:buClr>
              <a:buSzPct val="100000"/>
              <a:buChar char="‣"/>
              <a:defRPr>
                <a:latin typeface="+mn-lt"/>
                <a:ea typeface="+mn-ea"/>
                <a:cs typeface="+mn-cs"/>
                <a:sym typeface="Times New Roman"/>
              </a:defRPr>
            </a:lvl1pPr>
            <a:lvl2pPr marL="658812" indent="-277812" defTabSz="457200">
              <a:lnSpc>
                <a:spcPct val="80000"/>
              </a:lnSpc>
              <a:spcBef>
                <a:spcPts val="1000"/>
              </a:spcBef>
              <a:buClr>
                <a:srgbClr val="000000"/>
              </a:buClr>
              <a:buSzPct val="100000"/>
              <a:defRPr>
                <a:latin typeface="+mn-lt"/>
                <a:ea typeface="+mn-ea"/>
                <a:cs typeface="+mn-cs"/>
                <a:sym typeface="Times New Roman"/>
              </a:defRPr>
            </a:lvl2pPr>
            <a:lvl3pPr marL="976312" indent="-277812" defTabSz="457200">
              <a:lnSpc>
                <a:spcPct val="80000"/>
              </a:lnSpc>
              <a:spcBef>
                <a:spcPts val="1000"/>
              </a:spcBef>
              <a:buClr>
                <a:srgbClr val="000000"/>
              </a:buClr>
              <a:buSzPct val="100000"/>
              <a:buChar char="-"/>
              <a:defRPr>
                <a:latin typeface="+mn-lt"/>
                <a:ea typeface="+mn-ea"/>
                <a:cs typeface="+mn-cs"/>
                <a:sym typeface="Times New Roman"/>
              </a:defRPr>
            </a:lvl3pPr>
            <a:lvl4pPr marL="1293812" indent="-277812" defTabSz="457200">
              <a:lnSpc>
                <a:spcPct val="80000"/>
              </a:lnSpc>
              <a:spcBef>
                <a:spcPts val="1000"/>
              </a:spcBef>
              <a:buClr>
                <a:srgbClr val="000000"/>
              </a:buClr>
              <a:buSzPct val="100000"/>
              <a:buChar char="-"/>
              <a:defRPr>
                <a:latin typeface="+mn-lt"/>
                <a:ea typeface="+mn-ea"/>
                <a:cs typeface="+mn-cs"/>
                <a:sym typeface="Times New Roman"/>
              </a:defRPr>
            </a:lvl4pPr>
            <a:lvl5pPr marL="1752600" indent="-355600" defTabSz="457200">
              <a:lnSpc>
                <a:spcPct val="80000"/>
              </a:lnSpc>
              <a:spcBef>
                <a:spcPts val="1000"/>
              </a:spcBef>
              <a:buClr>
                <a:srgbClr val="000000"/>
              </a:buClr>
              <a:buSzPct val="100000"/>
              <a:buChar char="-"/>
              <a:defRPr>
                <a:latin typeface="+mn-lt"/>
                <a:ea typeface="+mn-ea"/>
                <a:cs typeface="+mn-cs"/>
                <a:sym typeface="Times New Roman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927600" y="7226300"/>
            <a:ext cx="292100" cy="297247"/>
          </a:xfrm>
          <a:prstGeom prst="rect">
            <a:avLst/>
          </a:prstGeom>
        </p:spPr>
        <p:txBody>
          <a:bodyPr lIns="50800" tIns="50800" rIns="50800" bIns="50800"/>
          <a:lstStyle>
            <a:lvl1pPr defTabSz="457200">
              <a:defRPr b="1">
                <a:latin typeface="+mn-lt"/>
                <a:ea typeface="+mn-ea"/>
                <a:cs typeface="+mn-cs"/>
                <a:sym typeface="Times New Roma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NIST_Master_Slide.jpg" descr="NIST_Master_Slide.jpg"/>
          <p:cNvPicPr>
            <a:picLocks noChangeAspect="1"/>
          </p:cNvPicPr>
          <p:nvPr/>
        </p:nvPicPr>
        <p:blipFill>
          <a:blip r:embed="rId2">
            <a:extLst/>
          </a:blip>
          <a:srcRect l="10059" t="2073" r="6963" b="8064"/>
          <a:stretch>
            <a:fillRect/>
          </a:stretch>
        </p:blipFill>
        <p:spPr>
          <a:xfrm>
            <a:off x="-1069" y="364"/>
            <a:ext cx="10158394" cy="761927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NISTlogo_oneline_white.png" descr="NISTlogo_oneline_white.png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604000" y="7277100"/>
            <a:ext cx="3378200" cy="114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whitenist.png" descr="whitenist.png"/>
          <p:cNvPicPr>
            <a:picLocks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91132" y="7215683"/>
            <a:ext cx="927101" cy="254001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Title Text"/>
          <p:cNvSpPr txBox="1">
            <a:spLocks noGrp="1"/>
          </p:cNvSpPr>
          <p:nvPr>
            <p:ph type="title"/>
          </p:nvPr>
        </p:nvSpPr>
        <p:spPr>
          <a:xfrm>
            <a:off x="-6350" y="-11460"/>
            <a:ext cx="10160001" cy="1090960"/>
          </a:xfrm>
          <a:prstGeom prst="rect">
            <a:avLst/>
          </a:prstGeom>
        </p:spPr>
        <p:txBody>
          <a:bodyPr lIns="50800" tIns="50800" rIns="50800" bIns="50800">
            <a:noAutofit/>
          </a:bodyPr>
          <a:lstStyle>
            <a:lvl1pPr defTabSz="457200">
              <a:defRPr sz="4000" u="sng"/>
            </a:lvl1pPr>
          </a:lstStyle>
          <a:p>
            <a:r>
              <a:t>Title Text</a:t>
            </a:r>
          </a:p>
        </p:txBody>
      </p:sp>
      <p:sp>
        <p:nvSpPr>
          <p:cNvPr id="13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940299" y="7226300"/>
            <a:ext cx="266701" cy="285626"/>
          </a:xfrm>
          <a:prstGeom prst="rect">
            <a:avLst/>
          </a:prstGeom>
        </p:spPr>
        <p:txBody>
          <a:bodyPr lIns="50800" tIns="50800" rIns="50800" bIns="50800"/>
          <a:lstStyle>
            <a:lvl1pPr defTabSz="469900">
              <a:defRPr sz="1200" b="1">
                <a:latin typeface="+mn-lt"/>
                <a:ea typeface="+mn-ea"/>
                <a:cs typeface="+mn-cs"/>
                <a:sym typeface="Times New Roma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584" y="-1"/>
            <a:ext cx="10181168" cy="76289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Picture 9" descr="Picture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34001" y="7281333"/>
            <a:ext cx="3559506" cy="125312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790918" y="7262283"/>
            <a:ext cx="230164" cy="228601"/>
          </a:xfrm>
          <a:prstGeom prst="rect">
            <a:avLst/>
          </a:prstGeom>
        </p:spPr>
        <p:txBody>
          <a:bodyPr lIns="38100" tIns="38100" rIns="38100" bIns="38100" anchor="ctr"/>
          <a:lstStyle>
            <a:lvl1pPr defTabSz="1016000">
              <a:defRPr sz="1000">
                <a:solidFill>
                  <a:srgbClr val="80808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144" name="Picture 8" descr="Picture 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7999" y="7250210"/>
            <a:ext cx="785019" cy="209177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Title Text"/>
          <p:cNvSpPr txBox="1">
            <a:spLocks noGrp="1"/>
          </p:cNvSpPr>
          <p:nvPr>
            <p:ph type="title"/>
          </p:nvPr>
        </p:nvSpPr>
        <p:spPr>
          <a:xfrm>
            <a:off x="507999" y="305153"/>
            <a:ext cx="9144002" cy="1270001"/>
          </a:xfrm>
          <a:prstGeom prst="rect">
            <a:avLst/>
          </a:prstGeom>
        </p:spPr>
        <p:txBody>
          <a:bodyPr lIns="50800" tIns="50800" rIns="50800" bIns="50800"/>
          <a:lstStyle>
            <a:lvl1pPr algn="l" defTabSz="762000">
              <a:defRPr sz="1200" b="0" cap="all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Title Text</a:t>
            </a:r>
          </a:p>
        </p:txBody>
      </p:sp>
      <p:sp>
        <p:nvSpPr>
          <p:cNvPr id="146" name="Body Level One…"/>
          <p:cNvSpPr txBox="1">
            <a:spLocks noGrp="1"/>
          </p:cNvSpPr>
          <p:nvPr>
            <p:ph type="body" idx="1"/>
          </p:nvPr>
        </p:nvSpPr>
        <p:spPr>
          <a:xfrm>
            <a:off x="507999" y="1778002"/>
            <a:ext cx="9144002" cy="5028849"/>
          </a:xfrm>
          <a:prstGeom prst="rect">
            <a:avLst/>
          </a:prstGeom>
        </p:spPr>
        <p:txBody>
          <a:bodyPr lIns="50800" tIns="50800" rIns="50800" bIns="50800" anchor="t"/>
          <a:lstStyle>
            <a:lvl1pPr marL="0" indent="0" defTabSz="762000">
              <a:spcBef>
                <a:spcPts val="200"/>
              </a:spcBef>
              <a:buSzTx/>
              <a:buNone/>
              <a:defRPr sz="1200">
                <a:latin typeface="Helvetica"/>
                <a:ea typeface="Helvetica"/>
                <a:cs typeface="Helvetica"/>
                <a:sym typeface="Helvetica"/>
              </a:defRPr>
            </a:lvl1pPr>
            <a:lvl2pPr marL="576696" indent="-233796" defTabSz="762000">
              <a:spcBef>
                <a:spcPts val="200"/>
              </a:spcBef>
              <a:buSzPct val="100000"/>
              <a:defRPr sz="1200">
                <a:latin typeface="Helvetica"/>
                <a:ea typeface="Helvetica"/>
                <a:cs typeface="Helvetica"/>
                <a:sym typeface="Helvetica"/>
              </a:defRPr>
            </a:lvl2pPr>
            <a:lvl3pPr marL="919596" indent="-233796" defTabSz="762000">
              <a:spcBef>
                <a:spcPts val="200"/>
              </a:spcBef>
              <a:buSzPct val="100000"/>
              <a:buChar char="o"/>
              <a:defRPr sz="1200">
                <a:latin typeface="Helvetica"/>
                <a:ea typeface="Helvetica"/>
                <a:cs typeface="Helvetica"/>
                <a:sym typeface="Helvetica"/>
              </a:defRPr>
            </a:lvl3pPr>
            <a:lvl4pPr marL="1215736" indent="-187036" defTabSz="762000">
              <a:spcBef>
                <a:spcPts val="200"/>
              </a:spcBef>
              <a:buSzPct val="100000"/>
              <a:buChar char="–"/>
              <a:defRPr sz="1200">
                <a:latin typeface="Helvetica"/>
                <a:ea typeface="Helvetica"/>
                <a:cs typeface="Helvetica"/>
                <a:sym typeface="Helvetica"/>
              </a:defRPr>
            </a:lvl4pPr>
            <a:lvl5pPr marL="1605396" indent="-233796" defTabSz="762000">
              <a:spcBef>
                <a:spcPts val="200"/>
              </a:spcBef>
              <a:buSzPct val="100000"/>
              <a:buChar char="▪"/>
              <a:defRPr sz="1200">
                <a:latin typeface="Helvetica"/>
                <a:ea typeface="Helvetica"/>
                <a:cs typeface="Helvetica"/>
                <a:sym typeface="Helvetica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584" y="-1"/>
            <a:ext cx="10181168" cy="76289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Picture 9" descr="Picture 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34001" y="7281333"/>
            <a:ext cx="3559506" cy="125312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790918" y="7262283"/>
            <a:ext cx="230164" cy="228601"/>
          </a:xfrm>
          <a:prstGeom prst="rect">
            <a:avLst/>
          </a:prstGeom>
        </p:spPr>
        <p:txBody>
          <a:bodyPr lIns="38100" tIns="38100" rIns="38100" bIns="38100" anchor="ctr"/>
          <a:lstStyle>
            <a:lvl1pPr defTabSz="1016000">
              <a:defRPr sz="1000">
                <a:solidFill>
                  <a:srgbClr val="80808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156" name="Picture 8" descr="Picture 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7999" y="7250210"/>
            <a:ext cx="785019" cy="209177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Title Text"/>
          <p:cNvSpPr txBox="1">
            <a:spLocks noGrp="1"/>
          </p:cNvSpPr>
          <p:nvPr>
            <p:ph type="title"/>
          </p:nvPr>
        </p:nvSpPr>
        <p:spPr>
          <a:xfrm>
            <a:off x="507999" y="305153"/>
            <a:ext cx="9144002" cy="1270001"/>
          </a:xfrm>
          <a:prstGeom prst="rect">
            <a:avLst/>
          </a:prstGeom>
        </p:spPr>
        <p:txBody>
          <a:bodyPr lIns="50800" tIns="50800" rIns="50800" bIns="50800"/>
          <a:lstStyle>
            <a:lvl1pPr algn="l" defTabSz="762000">
              <a:defRPr sz="1200" b="0" cap="all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IST_Master_Slide.jpg" descr="NIST_Master_Slide.jpg"/>
          <p:cNvPicPr>
            <a:picLocks noChangeAspect="1"/>
          </p:cNvPicPr>
          <p:nvPr/>
        </p:nvPicPr>
        <p:blipFill>
          <a:blip r:embed="rId6">
            <a:extLst/>
          </a:blip>
          <a:srcRect l="10059" t="2073" r="6963" b="8064"/>
          <a:stretch>
            <a:fillRect/>
          </a:stretch>
        </p:blipFill>
        <p:spPr>
          <a:xfrm>
            <a:off x="-1069" y="364"/>
            <a:ext cx="10158394" cy="7619273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744140" y="347265"/>
            <a:ext cx="8671720" cy="16867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9687" tIns="39687" rIns="39687" bIns="39687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744140" y="2033984"/>
            <a:ext cx="8671720" cy="4911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9687" tIns="39687" rIns="39687" bIns="39687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930144" y="7228085"/>
            <a:ext cx="289790" cy="295276"/>
          </a:xfrm>
          <a:prstGeom prst="rect">
            <a:avLst/>
          </a:prstGeom>
          <a:ln w="12700">
            <a:miter lim="400000"/>
          </a:ln>
        </p:spPr>
        <p:txBody>
          <a:bodyPr wrap="none" lIns="39687" tIns="39687" rIns="39687" bIns="39687">
            <a:spAutoFit/>
          </a:bodyPr>
          <a:lstStyle>
            <a:lvl1pPr defTabSz="456406">
              <a:defRPr sz="1400" b="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1" r:id="rId2"/>
    <p:sldLayoutId id="2147483662" r:id="rId3"/>
    <p:sldLayoutId id="2147483663" r:id="rId4"/>
  </p:sldLayoutIdLst>
  <p:transition xmlns:p14="http://schemas.microsoft.com/office/powerpoint/2010/main" spd="med"/>
  <p:txStyles>
    <p:titleStyle>
      <a:lvl1pPr marL="0" marR="0" indent="0" algn="ctr" defTabSz="45640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2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1pPr>
      <a:lvl2pPr marL="0" marR="0" indent="228600" algn="ctr" defTabSz="45640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2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2pPr>
      <a:lvl3pPr marL="0" marR="0" indent="457200" algn="ctr" defTabSz="45640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2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3pPr>
      <a:lvl4pPr marL="0" marR="0" indent="685800" algn="ctr" defTabSz="45640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2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4pPr>
      <a:lvl5pPr marL="0" marR="0" indent="914400" algn="ctr" defTabSz="45640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2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5pPr>
      <a:lvl6pPr marL="0" marR="0" indent="1143000" algn="ctr" defTabSz="45640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2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6pPr>
      <a:lvl7pPr marL="0" marR="0" indent="1371600" algn="ctr" defTabSz="45640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2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7pPr>
      <a:lvl8pPr marL="0" marR="0" indent="1600200" algn="ctr" defTabSz="45640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2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8pPr>
      <a:lvl9pPr marL="0" marR="0" indent="1828800" algn="ctr" defTabSz="456406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2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Times New Roman"/>
        </a:defRPr>
      </a:lvl9pPr>
    </p:titleStyle>
    <p:bodyStyle>
      <a:lvl1pPr marL="345722" marR="0" indent="-345722" algn="l" defTabSz="456406" rtl="0" latinLnBrk="0">
        <a:lnSpc>
          <a:spcPct val="10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790222" marR="0" indent="-345722" algn="l" defTabSz="456406" rtl="0" latinLnBrk="0">
        <a:lnSpc>
          <a:spcPct val="10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234722" marR="0" indent="-345722" algn="l" defTabSz="456406" rtl="0" latinLnBrk="0">
        <a:lnSpc>
          <a:spcPct val="10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1679222" marR="0" indent="-345722" algn="l" defTabSz="456406" rtl="0" latinLnBrk="0">
        <a:lnSpc>
          <a:spcPct val="10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2123722" marR="0" indent="-345722" algn="l" defTabSz="456406" rtl="0" latinLnBrk="0">
        <a:lnSpc>
          <a:spcPct val="10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2568222" marR="0" indent="-345722" algn="l" defTabSz="456406" rtl="0" latinLnBrk="0">
        <a:lnSpc>
          <a:spcPct val="10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3012722" marR="0" indent="-345722" algn="l" defTabSz="456406" rtl="0" latinLnBrk="0">
        <a:lnSpc>
          <a:spcPct val="10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3457222" marR="0" indent="-345722" algn="l" defTabSz="456406" rtl="0" latinLnBrk="0">
        <a:lnSpc>
          <a:spcPct val="10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3901722" marR="0" indent="-345722" algn="l" defTabSz="456406" rtl="0" latinLnBrk="0">
        <a:lnSpc>
          <a:spcPct val="100000"/>
        </a:lnSpc>
        <a:spcBef>
          <a:spcPts val="3200"/>
        </a:spcBef>
        <a:spcAft>
          <a:spcPts val="0"/>
        </a:spcAft>
        <a:buClrTx/>
        <a:buSzPct val="75000"/>
        <a:buFontTx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4564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4564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4564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4564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4564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4564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4564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4564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456406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u="none" dirty="0" smtClean="0">
                <a:latin typeface="Garamond"/>
                <a:cs typeface="Garamond"/>
              </a:rPr>
              <a:t>Accessible Diffusion Data</a:t>
            </a:r>
            <a:endParaRPr lang="en-US" b="0" u="none" dirty="0">
              <a:latin typeface="Garamond"/>
              <a:cs typeface="Garamond"/>
            </a:endParaRPr>
          </a:p>
        </p:txBody>
      </p:sp>
      <p:sp>
        <p:nvSpPr>
          <p:cNvPr id="5" name="Kil-Won Moon, Greta Lindwall, Peisheng Wang,…"/>
          <p:cNvSpPr txBox="1">
            <a:spLocks noGrp="1"/>
          </p:cNvSpPr>
          <p:nvPr>
            <p:ph type="body" sz="half" idx="4294967295"/>
          </p:nvPr>
        </p:nvSpPr>
        <p:spPr>
          <a:xfrm>
            <a:off x="441448" y="2710562"/>
            <a:ext cx="9426822" cy="2653919"/>
          </a:xfrm>
          <a:prstGeom prst="rect">
            <a:avLst/>
          </a:prstGeom>
        </p:spPr>
        <p:txBody>
          <a:bodyPr lIns="50800" tIns="50800" rIns="50800" bIns="50800" anchor="t">
            <a:noAutofit/>
          </a:bodyPr>
          <a:lstStyle/>
          <a:p>
            <a:pPr marL="0" indent="0" algn="ctr" defTabSz="457200">
              <a:spcBef>
                <a:spcPts val="0"/>
              </a:spcBef>
              <a:buSzTx/>
              <a:buNone/>
              <a:defRPr sz="2400" b="1">
                <a:latin typeface="+mn-lt"/>
                <a:ea typeface="+mn-ea"/>
                <a:cs typeface="+mn-cs"/>
                <a:sym typeface="Times New Roman"/>
              </a:defRPr>
            </a:pPr>
            <a:r>
              <a:rPr lang="sv-SE" dirty="0" smtClean="0">
                <a:latin typeface="Garamond"/>
                <a:cs typeface="Garamond"/>
              </a:rPr>
              <a:t>Online Self- and </a:t>
            </a:r>
            <a:r>
              <a:rPr lang="sv-SE" dirty="0" err="1" smtClean="0">
                <a:latin typeface="Garamond"/>
                <a:cs typeface="Garamond"/>
              </a:rPr>
              <a:t>Impurity</a:t>
            </a:r>
            <a:r>
              <a:rPr lang="sv-SE" dirty="0" smtClean="0">
                <a:latin typeface="Garamond"/>
                <a:cs typeface="Garamond"/>
              </a:rPr>
              <a:t> Diffusion </a:t>
            </a:r>
            <a:r>
              <a:rPr lang="sv-SE" dirty="0" err="1" smtClean="0">
                <a:latin typeface="Garamond"/>
                <a:cs typeface="Garamond"/>
              </a:rPr>
              <a:t>Coefficients</a:t>
            </a:r>
            <a:endParaRPr dirty="0">
              <a:latin typeface="Garamond"/>
              <a:cs typeface="Garamond"/>
            </a:endParaRPr>
          </a:p>
          <a:p>
            <a:pPr marL="0" indent="0" algn="ctr" defTabSz="457200">
              <a:spcBef>
                <a:spcPts val="0"/>
              </a:spcBef>
              <a:buSzTx/>
              <a:buNone/>
              <a:defRPr sz="2400" b="1">
                <a:latin typeface="+mn-lt"/>
                <a:ea typeface="+mn-ea"/>
                <a:cs typeface="+mn-cs"/>
                <a:sym typeface="Times New Roman"/>
              </a:defRPr>
            </a:pPr>
            <a:endParaRPr dirty="0">
              <a:latin typeface="Garamond"/>
              <a:cs typeface="Garamond"/>
            </a:endParaRPr>
          </a:p>
          <a:p>
            <a:pPr marL="0" indent="0" algn="ctr" defTabSz="457200">
              <a:spcBef>
                <a:spcPts val="0"/>
              </a:spcBef>
              <a:buSzTx/>
              <a:buNone/>
              <a:defRPr sz="2400" b="1">
                <a:latin typeface="+mn-lt"/>
                <a:ea typeface="+mn-ea"/>
                <a:cs typeface="+mn-cs"/>
                <a:sym typeface="Times New Roman"/>
              </a:defRPr>
            </a:pPr>
            <a:r>
              <a:rPr dirty="0">
                <a:latin typeface="Garamond"/>
                <a:cs typeface="Garamond"/>
              </a:rPr>
              <a:t>NIST</a:t>
            </a:r>
          </a:p>
          <a:p>
            <a:pPr marL="0" indent="0" algn="ctr" defTabSz="457200">
              <a:spcBef>
                <a:spcPts val="0"/>
              </a:spcBef>
              <a:buSzTx/>
              <a:buNone/>
              <a:defRPr sz="2400" b="1">
                <a:latin typeface="+mn-lt"/>
                <a:ea typeface="+mn-ea"/>
                <a:cs typeface="+mn-cs"/>
                <a:sym typeface="Times New Roman"/>
              </a:defRPr>
            </a:pPr>
            <a:r>
              <a:rPr dirty="0">
                <a:latin typeface="Garamond"/>
                <a:cs typeface="Garamond"/>
              </a:rPr>
              <a:t>Materials Science and Engineering Division</a:t>
            </a:r>
          </a:p>
          <a:p>
            <a:pPr marL="0" indent="0" algn="ctr" defTabSz="457200">
              <a:spcBef>
                <a:spcPts val="0"/>
              </a:spcBef>
              <a:buSzTx/>
              <a:buNone/>
              <a:defRPr sz="2400" b="1">
                <a:latin typeface="+mn-lt"/>
                <a:ea typeface="+mn-ea"/>
                <a:cs typeface="+mn-cs"/>
                <a:sym typeface="Times New Roman"/>
              </a:defRPr>
            </a:pPr>
            <a:r>
              <a:rPr dirty="0">
                <a:latin typeface="Garamond"/>
                <a:cs typeface="Garamond"/>
              </a:rPr>
              <a:t>Gaithersburg, MD</a:t>
            </a:r>
          </a:p>
        </p:txBody>
      </p:sp>
      <p:sp>
        <p:nvSpPr>
          <p:cNvPr id="6" name="NIST Diffusion Workshop, Sep. 11-12, 2017…"/>
          <p:cNvSpPr txBox="1"/>
          <p:nvPr/>
        </p:nvSpPr>
        <p:spPr>
          <a:xfrm>
            <a:off x="1625132" y="5422126"/>
            <a:ext cx="7059455" cy="1400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357187">
              <a:defRPr sz="2300">
                <a:solidFill>
                  <a:srgbClr val="FF2600"/>
                </a:solidFill>
              </a:defRPr>
            </a:pPr>
            <a:r>
              <a:rPr dirty="0">
                <a:solidFill>
                  <a:schemeClr val="accent1"/>
                </a:solidFill>
                <a:latin typeface="Garamond"/>
                <a:cs typeface="Garamond"/>
              </a:rPr>
              <a:t>NIST Diffusion Workshop, Sep. 11-12, 2017</a:t>
            </a:r>
          </a:p>
          <a:p>
            <a:pPr defTabSz="357187">
              <a:defRPr sz="2300">
                <a:solidFill>
                  <a:srgbClr val="FF2600"/>
                </a:solidFill>
              </a:defRPr>
            </a:pPr>
            <a:r>
              <a:rPr dirty="0">
                <a:solidFill>
                  <a:schemeClr val="accent1"/>
                </a:solidFill>
                <a:latin typeface="Garamond"/>
                <a:cs typeface="Garamond"/>
              </a:rPr>
              <a:t>NIST, Gaithersburg, MD USA</a:t>
            </a:r>
          </a:p>
        </p:txBody>
      </p:sp>
      <p:pic>
        <p:nvPicPr>
          <p:cNvPr id="7" name="NISTlogo_stacked_PMS655.png" descr="NISTlogo_stacked_PMS655.png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79827" y="6556183"/>
            <a:ext cx="1727201" cy="698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nistident_fleft_vec [Converted].png" descr="nistident_fleft_vec [Converted].png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6291" y="6486333"/>
            <a:ext cx="1917701" cy="83820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473981960"/>
      </p:ext>
    </p:extLst>
  </p:cSld>
  <p:clrMapOvr>
    <a:masterClrMapping/>
  </p:clrMapOvr>
  <p:transition xmlns:p14="http://schemas.microsoft.com/office/powerpoint/2010/main"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7-09-09 at 22.57.4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135"/>
            <a:ext cx="10160000" cy="6498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010323"/>
      </p:ext>
    </p:extLst>
  </p:cSld>
  <p:clrMapOvr>
    <a:masterClrMapping/>
  </p:clrMapOvr>
  <p:transition xmlns:p14="http://schemas.microsoft.com/office/powerpoint/2010/main"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7-09-09 at 21.52.53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1"/>
          <a:stretch/>
        </p:blipFill>
        <p:spPr>
          <a:xfrm>
            <a:off x="0" y="1297098"/>
            <a:ext cx="10160000" cy="630421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513640" y="6513456"/>
            <a:ext cx="450300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dirty="0"/>
              <a:t>https://</a:t>
            </a:r>
            <a:r>
              <a:rPr lang="en-US" sz="3000" dirty="0" err="1"/>
              <a:t>phasedata.nist.gov</a:t>
            </a:r>
            <a:r>
              <a:rPr lang="en-US" sz="3000" dirty="0"/>
              <a:t>/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0" y="93380"/>
            <a:ext cx="10160000" cy="1176636"/>
            <a:chOff x="0" y="93380"/>
            <a:chExt cx="10160000" cy="1176636"/>
          </a:xfrm>
        </p:grpSpPr>
        <p:pic>
          <p:nvPicPr>
            <p:cNvPr id="4" name="Picture 3" descr="Screen Shot 2017-09-09 at 21.53.10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93380"/>
              <a:ext cx="10160000" cy="1176636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9361714" y="93380"/>
              <a:ext cx="798286" cy="450906"/>
            </a:xfrm>
            <a:prstGeom prst="rect">
              <a:avLst/>
            </a:prstGeom>
            <a:solidFill>
              <a:schemeClr val="bg1"/>
            </a:solidFill>
            <a:ln w="25400" cap="flat">
              <a:solidFill>
                <a:schemeClr val="bg1"/>
              </a:solidFill>
              <a:prstDash val="solid"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4572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Times New Roman"/>
              </a:endParaRPr>
            </a:p>
          </p:txBody>
        </p:sp>
      </p:grpSp>
      <p:sp>
        <p:nvSpPr>
          <p:cNvPr id="8" name="Oval 7"/>
          <p:cNvSpPr/>
          <p:nvPr/>
        </p:nvSpPr>
        <p:spPr>
          <a:xfrm>
            <a:off x="4644572" y="1215587"/>
            <a:ext cx="1560285" cy="689413"/>
          </a:xfrm>
          <a:prstGeom prst="ellipse">
            <a:avLst/>
          </a:prstGeom>
          <a:noFill/>
          <a:ln w="38100" cap="flat">
            <a:solidFill>
              <a:srgbClr val="FF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FillTx/>
              <a:latin typeface="+mn-lt"/>
              <a:ea typeface="+mn-ea"/>
              <a:cs typeface="+mn-cs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37671481"/>
      </p:ext>
    </p:extLst>
  </p:cSld>
  <p:clrMapOvr>
    <a:masterClrMapping/>
  </p:clrMapOvr>
  <p:transition xmlns:p14="http://schemas.microsoft.com/office/powerpoint/2010/main"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none" dirty="0" smtClean="0">
                <a:latin typeface="Garamond"/>
                <a:cs typeface="Garamond"/>
              </a:rPr>
              <a:t>Content</a:t>
            </a:r>
            <a:endParaRPr lang="en-US" u="none" dirty="0">
              <a:latin typeface="Garamond"/>
              <a:cs typeface="Garamond"/>
            </a:endParaRPr>
          </a:p>
        </p:txBody>
      </p:sp>
      <p:sp>
        <p:nvSpPr>
          <p:cNvPr id="10" name="To calculate diffusivity, needed to reduce composition variance…"/>
          <p:cNvSpPr txBox="1">
            <a:spLocks/>
          </p:cNvSpPr>
          <p:nvPr/>
        </p:nvSpPr>
        <p:spPr>
          <a:xfrm>
            <a:off x="1100666" y="1421682"/>
            <a:ext cx="8178801" cy="5563317"/>
          </a:xfrm>
          <a:prstGeom prst="rect">
            <a:avLst/>
          </a:prstGeom>
        </p:spPr>
        <p:txBody>
          <a:bodyPr anchor="t"/>
          <a:lstStyle>
            <a:lvl1pPr marL="345722" marR="0" indent="-345722" algn="l" defTabSz="456406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1pPr>
            <a:lvl2pPr marL="790222" marR="0" indent="-345722" algn="l" defTabSz="456406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2pPr>
            <a:lvl3pPr marL="1234722" marR="0" indent="-345722" algn="l" defTabSz="456406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3pPr>
            <a:lvl4pPr marL="1679222" marR="0" indent="-345722" algn="l" defTabSz="456406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4pPr>
            <a:lvl5pPr marL="2123722" marR="0" indent="-345722" algn="l" defTabSz="456406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5pPr>
            <a:lvl6pPr marL="2568222" marR="0" indent="-345722" algn="l" defTabSz="456406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6pPr>
            <a:lvl7pPr marL="3012722" marR="0" indent="-345722" algn="l" defTabSz="456406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7pPr>
            <a:lvl8pPr marL="3457222" marR="0" indent="-345722" algn="l" defTabSz="456406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8pPr>
            <a:lvl9pPr marL="3901722" marR="0" indent="-345722" algn="l" defTabSz="456406" rtl="0" latinLnBrk="0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2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Light"/>
                <a:ea typeface="Helvetica Light"/>
                <a:cs typeface="Helvetica Light"/>
                <a:sym typeface="Helvetica Light"/>
              </a:defRPr>
            </a:lvl9pPr>
          </a:lstStyle>
          <a:p>
            <a:pPr marL="508000" indent="-317500">
              <a:buSzPct val="100000"/>
              <a:defRPr u="none"/>
            </a:pPr>
            <a:r>
              <a:rPr lang="en-US" sz="3000" dirty="0" smtClean="0">
                <a:latin typeface="Garamond"/>
                <a:cs typeface="Garamond"/>
              </a:rPr>
              <a:t>Collection of self- and impurity diffusion coefficients collected from the literature</a:t>
            </a:r>
          </a:p>
          <a:p>
            <a:pPr marL="508000" indent="-317500">
              <a:buSzPct val="100000"/>
              <a:defRPr u="none"/>
            </a:pPr>
            <a:r>
              <a:rPr lang="en-US" sz="3000" dirty="0" smtClean="0">
                <a:latin typeface="Garamond"/>
                <a:cs typeface="Garamond"/>
              </a:rPr>
              <a:t>Tabulate diffusion coefficient data for selected elements</a:t>
            </a:r>
          </a:p>
          <a:p>
            <a:pPr marL="952500" lvl="1" indent="-317500">
              <a:buSzPct val="100000"/>
              <a:defRPr u="none"/>
            </a:pPr>
            <a:r>
              <a:rPr lang="en-US" sz="3000" dirty="0" smtClean="0">
                <a:latin typeface="Garamond"/>
                <a:cs typeface="Garamond"/>
              </a:rPr>
              <a:t>D</a:t>
            </a:r>
            <a:r>
              <a:rPr lang="en-US" sz="3000" baseline="-25000" dirty="0" smtClean="0">
                <a:latin typeface="Garamond"/>
                <a:cs typeface="Garamond"/>
              </a:rPr>
              <a:t>0</a:t>
            </a:r>
            <a:r>
              <a:rPr lang="en-US" sz="3000" dirty="0" smtClean="0">
                <a:latin typeface="Garamond"/>
                <a:cs typeface="Garamond"/>
              </a:rPr>
              <a:t> and Q values, experimental/computational details</a:t>
            </a:r>
            <a:endParaRPr lang="en-US" sz="3000" dirty="0">
              <a:latin typeface="Garamond"/>
              <a:cs typeface="Garamond"/>
            </a:endParaRPr>
          </a:p>
          <a:p>
            <a:pPr marL="952500" lvl="1" indent="-317500">
              <a:buSzPct val="100000"/>
              <a:defRPr u="none"/>
            </a:pPr>
            <a:r>
              <a:rPr lang="en-US" sz="3000" dirty="0" smtClean="0">
                <a:latin typeface="Garamond"/>
                <a:cs typeface="Garamond"/>
              </a:rPr>
              <a:t>Links </a:t>
            </a:r>
            <a:r>
              <a:rPr lang="en-US" sz="3000" dirty="0">
                <a:latin typeface="Garamond"/>
                <a:cs typeface="Garamond"/>
              </a:rPr>
              <a:t>to </a:t>
            </a:r>
            <a:r>
              <a:rPr lang="en-US" sz="3000" dirty="0" smtClean="0">
                <a:latin typeface="Garamond"/>
                <a:cs typeface="Garamond"/>
              </a:rPr>
              <a:t>references,  </a:t>
            </a:r>
            <a:r>
              <a:rPr lang="en-US" sz="3000" dirty="0" smtClean="0">
                <a:latin typeface="Garamond"/>
                <a:cs typeface="Garamond"/>
              </a:rPr>
              <a:t>(links </a:t>
            </a:r>
            <a:r>
              <a:rPr lang="en-US" sz="3000" dirty="0" smtClean="0">
                <a:latin typeface="Garamond"/>
                <a:cs typeface="Garamond"/>
              </a:rPr>
              <a:t>to </a:t>
            </a:r>
            <a:r>
              <a:rPr lang="en-US" sz="3000" dirty="0" smtClean="0">
                <a:latin typeface="Garamond"/>
                <a:cs typeface="Garamond"/>
              </a:rPr>
              <a:t>MDCS)</a:t>
            </a:r>
            <a:endParaRPr lang="en-US" sz="3000" dirty="0" smtClean="0">
              <a:latin typeface="Garamond"/>
              <a:cs typeface="Garamond"/>
            </a:endParaRPr>
          </a:p>
          <a:p>
            <a:pPr marL="508000" indent="-317500">
              <a:buSzPct val="100000"/>
              <a:defRPr u="none"/>
            </a:pPr>
            <a:r>
              <a:rPr lang="en-US" sz="3000" dirty="0" smtClean="0">
                <a:latin typeface="Garamond"/>
                <a:cs typeface="Garamond"/>
              </a:rPr>
              <a:t>Plot </a:t>
            </a:r>
            <a:r>
              <a:rPr lang="en-US" sz="3000" dirty="0" smtClean="0">
                <a:latin typeface="Garamond"/>
                <a:cs typeface="Garamond"/>
              </a:rPr>
              <a:t>selected diffusion coefficients in Arrhenius diagram format for comparisons</a:t>
            </a:r>
            <a:endParaRPr lang="en-US" sz="3000" dirty="0">
              <a:latin typeface="Garamond"/>
              <a:cs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2644451469"/>
      </p:ext>
    </p:extLst>
  </p:cSld>
  <p:clrMapOvr>
    <a:masterClrMapping/>
  </p:clrMapOvr>
  <p:transition xmlns:p14="http://schemas.microsoft.com/office/powerpoint/2010/main"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none" dirty="0" smtClean="0">
                <a:latin typeface="Garamond"/>
                <a:cs typeface="Garamond"/>
              </a:rPr>
              <a:t>Added Data</a:t>
            </a:r>
            <a:endParaRPr lang="en-US" u="none" dirty="0">
              <a:latin typeface="Garamond"/>
              <a:cs typeface="Garamond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5530" y="1563948"/>
            <a:ext cx="9496382" cy="558101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indent="-342900" algn="l">
              <a:buFont typeface="Arial"/>
              <a:buChar char="•"/>
            </a:pPr>
            <a:r>
              <a:rPr lang="en-US" sz="2800" b="0" dirty="0" smtClean="0">
                <a:latin typeface="Garamond"/>
                <a:cs typeface="Garamond"/>
              </a:rPr>
              <a:t>Self- and impurity diffusion coefficients from the reference collection by </a:t>
            </a:r>
            <a:r>
              <a:rPr lang="en-US" sz="2800" b="0" dirty="0" err="1" smtClean="0">
                <a:latin typeface="Garamond"/>
                <a:cs typeface="Garamond"/>
              </a:rPr>
              <a:t>Neuman</a:t>
            </a:r>
            <a:r>
              <a:rPr lang="en-US" sz="2800" b="0" dirty="0" smtClean="0">
                <a:latin typeface="Garamond"/>
                <a:cs typeface="Garamond"/>
              </a:rPr>
              <a:t> and </a:t>
            </a:r>
            <a:r>
              <a:rPr lang="en-US" sz="2800" b="0" dirty="0" err="1" smtClean="0">
                <a:latin typeface="Garamond"/>
                <a:cs typeface="Garamond"/>
              </a:rPr>
              <a:t>Tujin</a:t>
            </a:r>
            <a:r>
              <a:rPr lang="en-US" sz="2800" b="0" dirty="0" smtClean="0">
                <a:latin typeface="Garamond"/>
                <a:cs typeface="Garamond"/>
              </a:rPr>
              <a:t> (2008) </a:t>
            </a:r>
          </a:p>
          <a:p>
            <a:pPr algn="l"/>
            <a:r>
              <a:rPr lang="en-US" sz="3000" b="0" dirty="0" smtClean="0">
                <a:latin typeface="Garamond"/>
                <a:cs typeface="Garamond"/>
              </a:rPr>
              <a:t>			- </a:t>
            </a:r>
            <a:r>
              <a:rPr lang="en-US" sz="2600" b="0" dirty="0" smtClean="0">
                <a:latin typeface="Garamond"/>
                <a:cs typeface="Garamond"/>
              </a:rPr>
              <a:t>Al, Co, Cu, Fe, Ni, Mg, </a:t>
            </a:r>
            <a:r>
              <a:rPr lang="en-US" sz="2600" b="0" dirty="0" err="1" smtClean="0">
                <a:latin typeface="Garamond"/>
                <a:cs typeface="Garamond"/>
              </a:rPr>
              <a:t>Pb</a:t>
            </a:r>
            <a:r>
              <a:rPr lang="en-US" sz="2600" b="0" dirty="0" smtClean="0">
                <a:latin typeface="Garamond"/>
                <a:cs typeface="Garamond"/>
              </a:rPr>
              <a:t>, </a:t>
            </a:r>
            <a:r>
              <a:rPr lang="en-US" sz="2600" b="0" dirty="0" err="1" smtClean="0">
                <a:latin typeface="Garamond"/>
                <a:cs typeface="Garamond"/>
              </a:rPr>
              <a:t>Pt</a:t>
            </a:r>
            <a:r>
              <a:rPr lang="en-US" sz="2600" b="0" dirty="0" smtClean="0">
                <a:latin typeface="Garamond"/>
                <a:cs typeface="Garamond"/>
              </a:rPr>
              <a:t> and Ti systems</a:t>
            </a:r>
          </a:p>
          <a:p>
            <a:pPr marL="342900" indent="-342900" algn="l">
              <a:buFont typeface="Arial"/>
              <a:buChar char="•"/>
            </a:pPr>
            <a:endParaRPr lang="en-US" sz="3000" b="0" dirty="0" smtClean="0">
              <a:latin typeface="Garamond"/>
              <a:cs typeface="Garamond"/>
            </a:endParaRPr>
          </a:p>
          <a:p>
            <a:pPr marL="342900" indent="-342900" algn="l">
              <a:buFont typeface="Arial"/>
              <a:buChar char="•"/>
            </a:pPr>
            <a:r>
              <a:rPr lang="en-US" sz="2800" b="0" dirty="0" smtClean="0">
                <a:latin typeface="Garamond"/>
                <a:cs typeface="Garamond"/>
              </a:rPr>
              <a:t>First</a:t>
            </a:r>
            <a:r>
              <a:rPr lang="en-US" sz="2800" b="0" dirty="0">
                <a:latin typeface="Garamond"/>
                <a:cs typeface="Garamond"/>
              </a:rPr>
              <a:t>-principles calculations </a:t>
            </a:r>
            <a:r>
              <a:rPr lang="en-US" sz="2800" b="0" dirty="0" smtClean="0">
                <a:latin typeface="Garamond"/>
                <a:cs typeface="Garamond"/>
              </a:rPr>
              <a:t>collections</a:t>
            </a:r>
            <a:r>
              <a:rPr lang="en-US" sz="3000" b="0" dirty="0" smtClean="0">
                <a:latin typeface="Garamond"/>
                <a:cs typeface="Garamond"/>
              </a:rPr>
              <a:t/>
            </a:r>
            <a:br>
              <a:rPr lang="en-US" sz="3000" b="0" dirty="0" smtClean="0">
                <a:latin typeface="Garamond"/>
                <a:cs typeface="Garamond"/>
              </a:rPr>
            </a:br>
            <a:r>
              <a:rPr lang="en-US" sz="3000" b="0" dirty="0" smtClean="0">
                <a:latin typeface="Garamond"/>
                <a:cs typeface="Garamond"/>
              </a:rPr>
              <a:t>	</a:t>
            </a:r>
            <a:r>
              <a:rPr lang="en-US" sz="2600" b="0" dirty="0" smtClean="0">
                <a:latin typeface="Garamond"/>
                <a:cs typeface="Garamond"/>
              </a:rPr>
              <a:t>		- Self-diffusion coefficients</a:t>
            </a:r>
            <a:br>
              <a:rPr lang="en-US" sz="2600" b="0" dirty="0" smtClean="0">
                <a:latin typeface="Garamond"/>
                <a:cs typeface="Garamond"/>
              </a:rPr>
            </a:br>
            <a:r>
              <a:rPr lang="en-US" sz="2600" b="0" dirty="0" smtClean="0">
                <a:latin typeface="Garamond"/>
                <a:cs typeface="Garamond"/>
              </a:rPr>
              <a:t>				</a:t>
            </a:r>
            <a:r>
              <a:rPr lang="en-US" sz="2200" b="0" dirty="0" smtClean="0">
                <a:latin typeface="Garamond"/>
                <a:cs typeface="Garamond"/>
              </a:rPr>
              <a:t>Shang et al., </a:t>
            </a:r>
            <a:r>
              <a:rPr lang="en-US" sz="2200" b="0" dirty="0" err="1" smtClean="0">
                <a:latin typeface="Garamond"/>
                <a:cs typeface="Garamond"/>
              </a:rPr>
              <a:t>Acta</a:t>
            </a:r>
            <a:r>
              <a:rPr lang="en-US" sz="2200" b="0" dirty="0" smtClean="0">
                <a:latin typeface="Garamond"/>
                <a:cs typeface="Garamond"/>
              </a:rPr>
              <a:t> </a:t>
            </a:r>
            <a:r>
              <a:rPr lang="en-US" sz="2200" b="0" dirty="0" err="1" smtClean="0">
                <a:latin typeface="Garamond"/>
                <a:cs typeface="Garamond"/>
              </a:rPr>
              <a:t>Materalia</a:t>
            </a:r>
            <a:r>
              <a:rPr lang="en-US" sz="2200" b="0" dirty="0" smtClean="0">
                <a:latin typeface="Garamond"/>
                <a:cs typeface="Garamond"/>
              </a:rPr>
              <a:t> 109 2016</a:t>
            </a:r>
            <a:r>
              <a:rPr lang="en-US" sz="3000" b="0" dirty="0" smtClean="0">
                <a:latin typeface="Garamond"/>
                <a:cs typeface="Garamond"/>
              </a:rPr>
              <a:t>		</a:t>
            </a:r>
            <a:br>
              <a:rPr lang="en-US" sz="3000" b="0" dirty="0" smtClean="0">
                <a:latin typeface="Garamond"/>
                <a:cs typeface="Garamond"/>
              </a:rPr>
            </a:br>
            <a:r>
              <a:rPr lang="en-US" sz="3000" b="0" dirty="0" smtClean="0">
                <a:latin typeface="Garamond"/>
                <a:cs typeface="Garamond"/>
              </a:rPr>
              <a:t>			- </a:t>
            </a:r>
            <a:r>
              <a:rPr lang="en-US" sz="2800" b="0" dirty="0" smtClean="0">
                <a:latin typeface="Garamond"/>
                <a:cs typeface="Garamond"/>
              </a:rPr>
              <a:t>Impurity diffusion coefficients; e.g.</a:t>
            </a:r>
            <a:br>
              <a:rPr lang="en-US" sz="2800" b="0" dirty="0" smtClean="0">
                <a:latin typeface="Garamond"/>
                <a:cs typeface="Garamond"/>
              </a:rPr>
            </a:br>
            <a:r>
              <a:rPr lang="en-US" sz="3000" b="0" dirty="0" smtClean="0">
                <a:latin typeface="Garamond"/>
                <a:cs typeface="Garamond"/>
              </a:rPr>
              <a:t>				</a:t>
            </a:r>
            <a:r>
              <a:rPr lang="en-US" sz="2200" b="0" dirty="0" err="1" smtClean="0">
                <a:latin typeface="Garamond"/>
                <a:cs typeface="Garamond"/>
              </a:rPr>
              <a:t>Naghavi</a:t>
            </a:r>
            <a:r>
              <a:rPr lang="en-US" sz="2200" b="0" dirty="0" smtClean="0">
                <a:latin typeface="Garamond"/>
                <a:cs typeface="Garamond"/>
              </a:rPr>
              <a:t> et al., </a:t>
            </a:r>
            <a:r>
              <a:rPr lang="en-US" sz="2200" b="0" dirty="0" err="1" smtClean="0">
                <a:latin typeface="Garamond"/>
                <a:cs typeface="Garamond"/>
              </a:rPr>
              <a:t>Acta</a:t>
            </a:r>
            <a:r>
              <a:rPr lang="en-US" sz="2200" b="0" dirty="0" smtClean="0">
                <a:latin typeface="Garamond"/>
                <a:cs typeface="Garamond"/>
              </a:rPr>
              <a:t> </a:t>
            </a:r>
            <a:r>
              <a:rPr lang="en-US" sz="2200" b="0" dirty="0" err="1" smtClean="0">
                <a:latin typeface="Garamond"/>
                <a:cs typeface="Garamond"/>
              </a:rPr>
              <a:t>Materalia</a:t>
            </a:r>
            <a:r>
              <a:rPr lang="en-US" sz="2200" b="0" dirty="0" smtClean="0">
                <a:latin typeface="Garamond"/>
                <a:cs typeface="Garamond"/>
              </a:rPr>
              <a:t> 135 2017 (Co systems)</a:t>
            </a:r>
          </a:p>
          <a:p>
            <a:pPr algn="l"/>
            <a:r>
              <a:rPr lang="en-US" sz="2200" b="0" dirty="0" smtClean="0">
                <a:latin typeface="Garamond"/>
                <a:cs typeface="Garamond"/>
              </a:rPr>
              <a:t>				</a:t>
            </a:r>
            <a:r>
              <a:rPr lang="en-US" sz="2200" b="0" dirty="0" err="1" smtClean="0">
                <a:latin typeface="Garamond"/>
                <a:cs typeface="Garamond"/>
              </a:rPr>
              <a:t>Xu</a:t>
            </a:r>
            <a:r>
              <a:rPr lang="en-US" sz="2200" b="0" dirty="0" smtClean="0">
                <a:latin typeface="Garamond"/>
                <a:cs typeface="Garamond"/>
              </a:rPr>
              <a:t> et al., Phys. Chem. </a:t>
            </a:r>
            <a:r>
              <a:rPr lang="en-US" sz="2200" b="0" dirty="0" err="1" smtClean="0">
                <a:latin typeface="Garamond"/>
                <a:cs typeface="Garamond"/>
              </a:rPr>
              <a:t>Chem</a:t>
            </a:r>
            <a:r>
              <a:rPr lang="en-US" sz="2200" b="0" dirty="0" smtClean="0">
                <a:latin typeface="Garamond"/>
                <a:cs typeface="Garamond"/>
              </a:rPr>
              <a:t>,. Phys. 25 2016</a:t>
            </a:r>
            <a:r>
              <a:rPr lang="en-US" sz="2200" b="0" dirty="0">
                <a:latin typeface="Garamond"/>
                <a:cs typeface="Garamond"/>
              </a:rPr>
              <a:t> </a:t>
            </a:r>
            <a:r>
              <a:rPr lang="en-US" sz="2200" b="0" dirty="0" smtClean="0">
                <a:latin typeface="Garamond"/>
                <a:cs typeface="Garamond"/>
              </a:rPr>
              <a:t>(Ti systems)	</a:t>
            </a:r>
            <a:r>
              <a:rPr lang="en-US" sz="2200" b="0" dirty="0">
                <a:latin typeface="Garamond"/>
                <a:cs typeface="Garamond"/>
              </a:rPr>
              <a:t/>
            </a:r>
            <a:br>
              <a:rPr lang="en-US" sz="2200" b="0" dirty="0">
                <a:latin typeface="Garamond"/>
                <a:cs typeface="Garamond"/>
              </a:rPr>
            </a:br>
            <a:r>
              <a:rPr lang="en-US" sz="2200" b="0" dirty="0" smtClean="0">
                <a:latin typeface="Garamond"/>
                <a:cs typeface="Garamond"/>
              </a:rPr>
              <a:t>				Wu et al., Scientific Data 3 2016  (Al, Cu. </a:t>
            </a:r>
            <a:r>
              <a:rPr lang="en-US" sz="2200" b="0" dirty="0">
                <a:latin typeface="Garamond"/>
                <a:cs typeface="Garamond"/>
              </a:rPr>
              <a:t>M</a:t>
            </a:r>
            <a:r>
              <a:rPr lang="en-US" sz="2200" b="0" dirty="0" smtClean="0">
                <a:latin typeface="Garamond"/>
                <a:cs typeface="Garamond"/>
              </a:rPr>
              <a:t>g, Ni, </a:t>
            </a:r>
            <a:r>
              <a:rPr lang="en-US" sz="2200" b="0" dirty="0" err="1" smtClean="0">
                <a:latin typeface="Garamond"/>
                <a:cs typeface="Garamond"/>
              </a:rPr>
              <a:t>Pd</a:t>
            </a:r>
            <a:r>
              <a:rPr lang="en-US" sz="2200" b="0" dirty="0" smtClean="0">
                <a:latin typeface="Garamond"/>
                <a:cs typeface="Garamond"/>
              </a:rPr>
              <a:t> and </a:t>
            </a:r>
            <a:r>
              <a:rPr lang="en-US" sz="2200" b="0" dirty="0" err="1" smtClean="0">
                <a:latin typeface="Garamond"/>
                <a:cs typeface="Garamond"/>
              </a:rPr>
              <a:t>Pt</a:t>
            </a:r>
            <a:r>
              <a:rPr lang="en-US" sz="2200" b="0" dirty="0" smtClean="0">
                <a:latin typeface="Garamond"/>
                <a:cs typeface="Garamond"/>
              </a:rPr>
              <a:t> systems</a:t>
            </a:r>
            <a:r>
              <a:rPr lang="en-US" sz="2200" b="0" dirty="0" smtClean="0">
                <a:latin typeface="Garamond"/>
                <a:cs typeface="Garamond"/>
              </a:rPr>
              <a:t>)</a:t>
            </a:r>
          </a:p>
          <a:p>
            <a:pPr algn="l"/>
            <a:r>
              <a:rPr lang="en-US" sz="2200" b="0" dirty="0">
                <a:latin typeface="Garamond"/>
                <a:cs typeface="Garamond"/>
              </a:rPr>
              <a:t>	</a:t>
            </a:r>
            <a:r>
              <a:rPr lang="en-US" sz="2200" b="0" dirty="0" smtClean="0">
                <a:latin typeface="Garamond"/>
                <a:cs typeface="Garamond"/>
              </a:rPr>
              <a:t>			Zhou et al., </a:t>
            </a:r>
            <a:r>
              <a:rPr lang="en-US" sz="2200" b="0" dirty="0" err="1" smtClean="0">
                <a:latin typeface="Garamond"/>
                <a:cs typeface="Garamond"/>
              </a:rPr>
              <a:t>Acta</a:t>
            </a:r>
            <a:r>
              <a:rPr lang="en-US" sz="2200" b="0" dirty="0" smtClean="0">
                <a:latin typeface="Garamond"/>
                <a:cs typeface="Garamond"/>
              </a:rPr>
              <a:t> </a:t>
            </a:r>
            <a:r>
              <a:rPr lang="en-US" sz="2200" b="0" dirty="0" err="1" smtClean="0">
                <a:latin typeface="Garamond"/>
                <a:cs typeface="Garamond"/>
              </a:rPr>
              <a:t>Materalia</a:t>
            </a:r>
            <a:r>
              <a:rPr lang="en-US" sz="2200" b="0" dirty="0" smtClean="0">
                <a:latin typeface="Garamond"/>
                <a:cs typeface="Garamond"/>
              </a:rPr>
              <a:t> 103 (2016) (Mg systems)</a:t>
            </a:r>
            <a:endParaRPr lang="en-US" sz="2200" b="0" dirty="0" smtClean="0">
              <a:latin typeface="Garamond"/>
              <a:cs typeface="Garamond"/>
            </a:endParaRPr>
          </a:p>
          <a:p>
            <a:pPr marL="342900" marR="0" indent="-3429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</a:pPr>
            <a:endParaRPr kumimoji="0" lang="en-US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Garamond"/>
              <a:cs typeface="Garamond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84651764"/>
      </p:ext>
    </p:extLst>
  </p:cSld>
  <p:clrMapOvr>
    <a:masterClrMapping/>
  </p:clrMapOvr>
  <p:transition xmlns:p14="http://schemas.microsoft.com/office/powerpoint/2010/main"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7-09-09 at 22.24.2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14"/>
          <a:stretch/>
        </p:blipFill>
        <p:spPr>
          <a:xfrm>
            <a:off x="290288" y="445409"/>
            <a:ext cx="9579429" cy="4814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595398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09-09 at 22.26.1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66"/>
          <a:stretch/>
        </p:blipFill>
        <p:spPr>
          <a:xfrm>
            <a:off x="304085" y="402866"/>
            <a:ext cx="9587607" cy="4812104"/>
          </a:xfrm>
          <a:prstGeom prst="rect">
            <a:avLst/>
          </a:prstGeom>
        </p:spPr>
      </p:pic>
      <p:pic>
        <p:nvPicPr>
          <p:cNvPr id="6" name="Picture 5" descr="Screen Shot 2017-09-09 at 22.30.5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1424"/>
            <a:ext cx="10160000" cy="244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073561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09-09 at 22.36.3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34"/>
          <a:stretch/>
        </p:blipFill>
        <p:spPr>
          <a:xfrm>
            <a:off x="286198" y="427111"/>
            <a:ext cx="9855915" cy="4772314"/>
          </a:xfrm>
          <a:prstGeom prst="rect">
            <a:avLst/>
          </a:prstGeom>
        </p:spPr>
      </p:pic>
      <p:pic>
        <p:nvPicPr>
          <p:cNvPr id="7" name="Picture 6" descr="Screen Shot 2017-09-09 at 22.38.37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69"/>
          <a:stretch/>
        </p:blipFill>
        <p:spPr>
          <a:xfrm>
            <a:off x="0" y="5329684"/>
            <a:ext cx="10160000" cy="117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031885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7-09-09 at 22.46.5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97" r="53521"/>
          <a:stretch/>
        </p:blipFill>
        <p:spPr>
          <a:xfrm>
            <a:off x="1359439" y="203093"/>
            <a:ext cx="7423241" cy="732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296169"/>
      </p:ext>
    </p:extLst>
  </p:cSld>
  <p:clrMapOvr>
    <a:masterClrMapping/>
  </p:clrMapOvr>
  <p:transition xmlns:p14="http://schemas.microsoft.com/office/powerpoint/2010/main"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7-09-09 at 22.49.07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"/>
          <a:stretch/>
        </p:blipFill>
        <p:spPr>
          <a:xfrm>
            <a:off x="100672" y="576687"/>
            <a:ext cx="10023554" cy="650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052021"/>
      </p:ext>
    </p:extLst>
  </p:cSld>
  <p:clrMapOvr>
    <a:masterClrMapping/>
  </p:clrMapOvr>
  <p:transition xmlns:p14="http://schemas.microsoft.com/office/powerpoint/2010/main"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Times New Roman"/>
        <a:ea typeface="Times New Roman"/>
        <a:cs typeface="Times New Roman"/>
      </a:majorFont>
      <a:minorFont>
        <a:latin typeface="Times New Roman"/>
        <a:ea typeface="Times New Roman"/>
        <a:cs typeface="Times New Roman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Times New Roman"/>
        <a:ea typeface="Times New Roman"/>
        <a:cs typeface="Times New Roman"/>
      </a:majorFont>
      <a:minorFont>
        <a:latin typeface="Times New Roman"/>
        <a:ea typeface="Times New Roman"/>
        <a:cs typeface="Times New Roman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>
              <a:outerShdw blurRad="38100" dist="12700" dir="5400000" rotWithShape="0">
                <a:srgbClr val="000000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109</Words>
  <Application>Microsoft Macintosh PowerPoint</Application>
  <PresentationFormat>Custom</PresentationFormat>
  <Paragraphs>22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White</vt:lpstr>
      <vt:lpstr>Accessible Diffusion Data</vt:lpstr>
      <vt:lpstr>PowerPoint Presentation</vt:lpstr>
      <vt:lpstr>Content</vt:lpstr>
      <vt:lpstr>Added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Towards the Development of Co-base Diffusion Mobility Database</dc:title>
  <cp:lastModifiedBy>Greta Lindwall</cp:lastModifiedBy>
  <cp:revision>34</cp:revision>
  <dcterms:modified xsi:type="dcterms:W3CDTF">2017-09-12T15:12:53Z</dcterms:modified>
</cp:coreProperties>
</file>