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60" r:id="rId5"/>
    <p:sldId id="262" r:id="rId6"/>
    <p:sldId id="263" r:id="rId7"/>
    <p:sldId id="264" r:id="rId8"/>
    <p:sldId id="265" r:id="rId9"/>
    <p:sldId id="271" r:id="rId10"/>
    <p:sldId id="266" r:id="rId11"/>
    <p:sldId id="267" r:id="rId12"/>
    <p:sldId id="273" r:id="rId13"/>
    <p:sldId id="269" r:id="rId14"/>
    <p:sldId id="270" r:id="rId15"/>
    <p:sldId id="272" r:id="rId16"/>
    <p:sldId id="274" r:id="rId17"/>
    <p:sldId id="268" r:id="rId18"/>
    <p:sldId id="26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59" d="100"/>
          <a:sy n="59" d="100"/>
        </p:scale>
        <p:origin x="-690"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image" Target="../media/image7.wmf"/><Relationship Id="rId7" Type="http://schemas.openxmlformats.org/officeDocument/2006/relationships/image" Target="../media/image11.wmf"/><Relationship Id="rId2" Type="http://schemas.openxmlformats.org/officeDocument/2006/relationships/image" Target="../media/image6.wmf"/><Relationship Id="rId1" Type="http://schemas.openxmlformats.org/officeDocument/2006/relationships/image" Target="../media/image5.wmf"/><Relationship Id="rId6" Type="http://schemas.openxmlformats.org/officeDocument/2006/relationships/image" Target="../media/image10.wmf"/><Relationship Id="rId5" Type="http://schemas.openxmlformats.org/officeDocument/2006/relationships/image" Target="../media/image9.wmf"/><Relationship Id="rId10" Type="http://schemas.openxmlformats.org/officeDocument/2006/relationships/image" Target="../media/image14.wmf"/><Relationship Id="rId4" Type="http://schemas.openxmlformats.org/officeDocument/2006/relationships/image" Target="../media/image8.wmf"/><Relationship Id="rId9" Type="http://schemas.openxmlformats.org/officeDocument/2006/relationships/image" Target="../media/image1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5CE399-3930-49A2-ABE2-0BFE95A0E68F}" type="datetimeFigureOut">
              <a:rPr lang="en-US" smtClean="0"/>
              <a:t>5/3/2012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37F37F-E470-4FC7-8076-1BBF0311A25C}" type="slidenum">
              <a:rPr lang="en-US" smtClean="0"/>
              <a:t>‹#›</a:t>
            </a:fld>
            <a:endParaRPr lang="en-US"/>
          </a:p>
        </p:txBody>
      </p:sp>
    </p:spTree>
    <p:extLst>
      <p:ext uri="{BB962C8B-B14F-4D97-AF65-F5344CB8AC3E}">
        <p14:creationId xmlns:p14="http://schemas.microsoft.com/office/powerpoint/2010/main" val="4294717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The specific part of the materials design challenge we would like to tackle first.  DATA!!!  (This is experimental and calculated data).  How can we make better use of the data available and avoid having repeat data reviews everytime we want to change a model or add new experimental.   What is the best data for a given system?    </a:t>
            </a:r>
          </a:p>
          <a:p>
            <a:endParaRPr lang="en-US" smtClean="0"/>
          </a:p>
          <a:p>
            <a:r>
              <a:rPr lang="en-US" smtClean="0"/>
              <a:t>Additional goals: making CALPHAD, Atomistic simulations, and first principles calculations more self-consistent.  </a:t>
            </a:r>
          </a:p>
          <a:p>
            <a:endParaRPr lang="en-US" smtClean="0"/>
          </a:p>
          <a:p>
            <a:endParaRPr lang="en-US" smtClean="0"/>
          </a:p>
        </p:txBody>
      </p:sp>
      <p:sp>
        <p:nvSpPr>
          <p:cNvPr id="4" name="Slide Number Placeholder 3"/>
          <p:cNvSpPr>
            <a:spLocks noGrp="1"/>
          </p:cNvSpPr>
          <p:nvPr>
            <p:ph type="sldNum" sz="quarter" idx="5"/>
          </p:nvPr>
        </p:nvSpPr>
        <p:spPr/>
        <p:txBody>
          <a:bodyPr/>
          <a:lstStyle/>
          <a:p>
            <a:pPr>
              <a:defRPr/>
            </a:pPr>
            <a:fld id="{172509FC-524E-4AA3-9388-57F3522EA5BB}" type="slidenum">
              <a:rPr lang="en-US" smtClean="0"/>
              <a:pPr>
                <a:defRPr/>
              </a:pPr>
              <a:t>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Types of files used in CALPHAD assessment process.</a:t>
            </a:r>
          </a:p>
          <a:p>
            <a:endParaRPr lang="en-US" smtClean="0"/>
          </a:p>
          <a:p>
            <a:r>
              <a:rPr lang="en-US" smtClean="0"/>
              <a:t>The TDB file is an ASCII file describing the composition, temperature, pressure dependent Gibbs energy functions (for a phase diagram description). It could also be an ASCII file describing the composition and temperature dependence of the diffusion mobilities.</a:t>
            </a:r>
          </a:p>
          <a:p>
            <a:endParaRPr lang="en-US" smtClean="0"/>
          </a:p>
          <a:p>
            <a:r>
              <a:rPr lang="en-US" smtClean="0"/>
              <a:t>The POP and DOP files are text files that describe the experimental data used in assessment.  The format is specific to the optimizing software.  </a:t>
            </a:r>
          </a:p>
          <a:p>
            <a:endParaRPr lang="en-US" smtClean="0"/>
          </a:p>
          <a:p>
            <a:r>
              <a:rPr lang="en-US" smtClean="0"/>
              <a:t>The EXP (experimental files) files used when plotting the experimental results.   The MACRO files are just text files used to run a simulation for a particular calculation. </a:t>
            </a:r>
          </a:p>
          <a:p>
            <a:r>
              <a:rPr lang="en-US" smtClean="0"/>
              <a:t> </a:t>
            </a:r>
          </a:p>
        </p:txBody>
      </p:sp>
      <p:sp>
        <p:nvSpPr>
          <p:cNvPr id="4" name="Slide Number Placeholder 3"/>
          <p:cNvSpPr>
            <a:spLocks noGrp="1"/>
          </p:cNvSpPr>
          <p:nvPr>
            <p:ph type="sldNum" sz="quarter" idx="5"/>
          </p:nvPr>
        </p:nvSpPr>
        <p:spPr/>
        <p:txBody>
          <a:bodyPr/>
          <a:lstStyle/>
          <a:p>
            <a:pPr>
              <a:defRPr/>
            </a:pPr>
            <a:fld id="{C1FB5004-6BFE-46C4-AD38-9D1A208C5E4B}" type="slidenum">
              <a:rPr lang="en-US" smtClean="0"/>
              <a:pPr>
                <a:defRPr/>
              </a:pPr>
              <a:t>7</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The specific part of the materials design challenge we would like to tackle first.  DATA!!!  (This is experimental and calculated data).  How can we make better use of the data available and avoid having repeat data reviews everytime we want to change a model or add new experimental.   What is the best data for a given system?    </a:t>
            </a:r>
          </a:p>
          <a:p>
            <a:endParaRPr lang="en-US" smtClean="0"/>
          </a:p>
          <a:p>
            <a:r>
              <a:rPr lang="en-US" smtClean="0"/>
              <a:t>Additional goals: making CALPHAD, Atomistic simulations, and first principles calculations more self-consistent.  </a:t>
            </a:r>
          </a:p>
          <a:p>
            <a:endParaRPr lang="en-US" smtClean="0"/>
          </a:p>
          <a:p>
            <a:endParaRPr lang="en-US" smtClean="0"/>
          </a:p>
        </p:txBody>
      </p:sp>
      <p:sp>
        <p:nvSpPr>
          <p:cNvPr id="4" name="Slide Number Placeholder 3"/>
          <p:cNvSpPr>
            <a:spLocks noGrp="1"/>
          </p:cNvSpPr>
          <p:nvPr>
            <p:ph type="sldNum" sz="quarter" idx="5"/>
          </p:nvPr>
        </p:nvSpPr>
        <p:spPr/>
        <p:txBody>
          <a:bodyPr/>
          <a:lstStyle/>
          <a:p>
            <a:pPr>
              <a:defRPr/>
            </a:pPr>
            <a:fld id="{172509FC-524E-4AA3-9388-57F3522EA5BB}" type="slidenum">
              <a:rPr lang="en-US" smtClean="0"/>
              <a:pPr>
                <a:defRPr/>
              </a:pPr>
              <a:t>8</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The specific part of the materials design challenge we would like to tackle first.  DATA!!!  (This is experimental and calculated data).  How can we make better use of the data available and avoid having repeat data reviews everytime we want to change a model or add new experimental.   What is the best data for a given system?    </a:t>
            </a:r>
          </a:p>
          <a:p>
            <a:endParaRPr lang="en-US" smtClean="0"/>
          </a:p>
          <a:p>
            <a:r>
              <a:rPr lang="en-US" smtClean="0"/>
              <a:t>Additional goals: making CALPHAD, Atomistic simulations, and first principles calculations more self-consistent.  </a:t>
            </a:r>
          </a:p>
          <a:p>
            <a:endParaRPr lang="en-US" smtClean="0"/>
          </a:p>
          <a:p>
            <a:endParaRPr lang="en-US" smtClean="0"/>
          </a:p>
        </p:txBody>
      </p:sp>
      <p:sp>
        <p:nvSpPr>
          <p:cNvPr id="4" name="Slide Number Placeholder 3"/>
          <p:cNvSpPr>
            <a:spLocks noGrp="1"/>
          </p:cNvSpPr>
          <p:nvPr>
            <p:ph type="sldNum" sz="quarter" idx="5"/>
          </p:nvPr>
        </p:nvSpPr>
        <p:spPr/>
        <p:txBody>
          <a:bodyPr/>
          <a:lstStyle/>
          <a:p>
            <a:pPr>
              <a:defRPr/>
            </a:pPr>
            <a:fld id="{172509FC-524E-4AA3-9388-57F3522EA5BB}" type="slidenum">
              <a:rPr lang="en-US" smtClean="0"/>
              <a:pPr>
                <a:defRPr/>
              </a:pPr>
              <a:t>9</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2D6FEB-560A-4DCE-982C-428293438841}" type="slidenum">
              <a:rPr lang="en-US" smtClean="0"/>
              <a:t>11</a:t>
            </a:fld>
            <a:endParaRPr lang="en-US" dirty="0"/>
          </a:p>
        </p:txBody>
      </p:sp>
    </p:spTree>
    <p:extLst>
      <p:ext uri="{BB962C8B-B14F-4D97-AF65-F5344CB8AC3E}">
        <p14:creationId xmlns:p14="http://schemas.microsoft.com/office/powerpoint/2010/main" val="36911195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35A6D9-C764-4FA0-B282-61D58178FDD6}" type="datetimeFigureOut">
              <a:rPr lang="en-US" smtClean="0"/>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1D0612-237D-4969-9A73-2FA92A770CA5}" type="slidenum">
              <a:rPr lang="en-US" smtClean="0"/>
              <a:t>‹#›</a:t>
            </a:fld>
            <a:endParaRPr lang="en-US"/>
          </a:p>
        </p:txBody>
      </p:sp>
    </p:spTree>
    <p:extLst>
      <p:ext uri="{BB962C8B-B14F-4D97-AF65-F5344CB8AC3E}">
        <p14:creationId xmlns:p14="http://schemas.microsoft.com/office/powerpoint/2010/main" val="3849316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35A6D9-C764-4FA0-B282-61D58178FDD6}" type="datetimeFigureOut">
              <a:rPr lang="en-US" smtClean="0"/>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1D0612-237D-4969-9A73-2FA92A770CA5}" type="slidenum">
              <a:rPr lang="en-US" smtClean="0"/>
              <a:t>‹#›</a:t>
            </a:fld>
            <a:endParaRPr lang="en-US"/>
          </a:p>
        </p:txBody>
      </p:sp>
    </p:spTree>
    <p:extLst>
      <p:ext uri="{BB962C8B-B14F-4D97-AF65-F5344CB8AC3E}">
        <p14:creationId xmlns:p14="http://schemas.microsoft.com/office/powerpoint/2010/main" val="885246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35A6D9-C764-4FA0-B282-61D58178FDD6}" type="datetimeFigureOut">
              <a:rPr lang="en-US" smtClean="0"/>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1D0612-237D-4969-9A73-2FA92A770CA5}" type="slidenum">
              <a:rPr lang="en-US" smtClean="0"/>
              <a:t>‹#›</a:t>
            </a:fld>
            <a:endParaRPr lang="en-US"/>
          </a:p>
        </p:txBody>
      </p:sp>
    </p:spTree>
    <p:extLst>
      <p:ext uri="{BB962C8B-B14F-4D97-AF65-F5344CB8AC3E}">
        <p14:creationId xmlns:p14="http://schemas.microsoft.com/office/powerpoint/2010/main" val="600408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35A6D9-C764-4FA0-B282-61D58178FDD6}" type="datetimeFigureOut">
              <a:rPr lang="en-US" smtClean="0"/>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1D0612-237D-4969-9A73-2FA92A770CA5}" type="slidenum">
              <a:rPr lang="en-US" smtClean="0"/>
              <a:t>‹#›</a:t>
            </a:fld>
            <a:endParaRPr lang="en-US"/>
          </a:p>
        </p:txBody>
      </p:sp>
    </p:spTree>
    <p:extLst>
      <p:ext uri="{BB962C8B-B14F-4D97-AF65-F5344CB8AC3E}">
        <p14:creationId xmlns:p14="http://schemas.microsoft.com/office/powerpoint/2010/main" val="863626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35A6D9-C764-4FA0-B282-61D58178FDD6}" type="datetimeFigureOut">
              <a:rPr lang="en-US" smtClean="0"/>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1D0612-237D-4969-9A73-2FA92A770CA5}" type="slidenum">
              <a:rPr lang="en-US" smtClean="0"/>
              <a:t>‹#›</a:t>
            </a:fld>
            <a:endParaRPr lang="en-US"/>
          </a:p>
        </p:txBody>
      </p:sp>
    </p:spTree>
    <p:extLst>
      <p:ext uri="{BB962C8B-B14F-4D97-AF65-F5344CB8AC3E}">
        <p14:creationId xmlns:p14="http://schemas.microsoft.com/office/powerpoint/2010/main" val="1928489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35A6D9-C764-4FA0-B282-61D58178FDD6}" type="datetimeFigureOut">
              <a:rPr lang="en-US" smtClean="0"/>
              <a:t>5/3/2012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1D0612-237D-4969-9A73-2FA92A770CA5}" type="slidenum">
              <a:rPr lang="en-US" smtClean="0"/>
              <a:t>‹#›</a:t>
            </a:fld>
            <a:endParaRPr lang="en-US"/>
          </a:p>
        </p:txBody>
      </p:sp>
    </p:spTree>
    <p:extLst>
      <p:ext uri="{BB962C8B-B14F-4D97-AF65-F5344CB8AC3E}">
        <p14:creationId xmlns:p14="http://schemas.microsoft.com/office/powerpoint/2010/main" val="4259036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35A6D9-C764-4FA0-B282-61D58178FDD6}" type="datetimeFigureOut">
              <a:rPr lang="en-US" smtClean="0"/>
              <a:t>5/3/2012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1D0612-237D-4969-9A73-2FA92A770CA5}" type="slidenum">
              <a:rPr lang="en-US" smtClean="0"/>
              <a:t>‹#›</a:t>
            </a:fld>
            <a:endParaRPr lang="en-US"/>
          </a:p>
        </p:txBody>
      </p:sp>
    </p:spTree>
    <p:extLst>
      <p:ext uri="{BB962C8B-B14F-4D97-AF65-F5344CB8AC3E}">
        <p14:creationId xmlns:p14="http://schemas.microsoft.com/office/powerpoint/2010/main" val="3765513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35A6D9-C764-4FA0-B282-61D58178FDD6}" type="datetimeFigureOut">
              <a:rPr lang="en-US" smtClean="0"/>
              <a:t>5/3/2012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1D0612-237D-4969-9A73-2FA92A770CA5}" type="slidenum">
              <a:rPr lang="en-US" smtClean="0"/>
              <a:t>‹#›</a:t>
            </a:fld>
            <a:endParaRPr lang="en-US"/>
          </a:p>
        </p:txBody>
      </p:sp>
    </p:spTree>
    <p:extLst>
      <p:ext uri="{BB962C8B-B14F-4D97-AF65-F5344CB8AC3E}">
        <p14:creationId xmlns:p14="http://schemas.microsoft.com/office/powerpoint/2010/main" val="2275015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5A6D9-C764-4FA0-B282-61D58178FDD6}" type="datetimeFigureOut">
              <a:rPr lang="en-US" smtClean="0"/>
              <a:t>5/3/2012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1D0612-237D-4969-9A73-2FA92A770CA5}" type="slidenum">
              <a:rPr lang="en-US" smtClean="0"/>
              <a:t>‹#›</a:t>
            </a:fld>
            <a:endParaRPr lang="en-US"/>
          </a:p>
        </p:txBody>
      </p:sp>
    </p:spTree>
    <p:extLst>
      <p:ext uri="{BB962C8B-B14F-4D97-AF65-F5344CB8AC3E}">
        <p14:creationId xmlns:p14="http://schemas.microsoft.com/office/powerpoint/2010/main" val="173443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35A6D9-C764-4FA0-B282-61D58178FDD6}" type="datetimeFigureOut">
              <a:rPr lang="en-US" smtClean="0"/>
              <a:t>5/3/2012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1D0612-237D-4969-9A73-2FA92A770CA5}" type="slidenum">
              <a:rPr lang="en-US" smtClean="0"/>
              <a:t>‹#›</a:t>
            </a:fld>
            <a:endParaRPr lang="en-US"/>
          </a:p>
        </p:txBody>
      </p:sp>
    </p:spTree>
    <p:extLst>
      <p:ext uri="{BB962C8B-B14F-4D97-AF65-F5344CB8AC3E}">
        <p14:creationId xmlns:p14="http://schemas.microsoft.com/office/powerpoint/2010/main" val="805961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35A6D9-C764-4FA0-B282-61D58178FDD6}" type="datetimeFigureOut">
              <a:rPr lang="en-US" smtClean="0"/>
              <a:t>5/3/2012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1D0612-237D-4969-9A73-2FA92A770CA5}" type="slidenum">
              <a:rPr lang="en-US" smtClean="0"/>
              <a:t>‹#›</a:t>
            </a:fld>
            <a:endParaRPr lang="en-US"/>
          </a:p>
        </p:txBody>
      </p:sp>
    </p:spTree>
    <p:extLst>
      <p:ext uri="{BB962C8B-B14F-4D97-AF65-F5344CB8AC3E}">
        <p14:creationId xmlns:p14="http://schemas.microsoft.com/office/powerpoint/2010/main" val="1764209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35A6D9-C764-4FA0-B282-61D58178FDD6}" type="datetimeFigureOut">
              <a:rPr lang="en-US" smtClean="0"/>
              <a:t>5/3/2012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1D0612-237D-4969-9A73-2FA92A770CA5}" type="slidenum">
              <a:rPr lang="en-US" smtClean="0"/>
              <a:t>‹#›</a:t>
            </a:fld>
            <a:endParaRPr lang="en-US"/>
          </a:p>
        </p:txBody>
      </p:sp>
    </p:spTree>
    <p:extLst>
      <p:ext uri="{BB962C8B-B14F-4D97-AF65-F5344CB8AC3E}">
        <p14:creationId xmlns:p14="http://schemas.microsoft.com/office/powerpoint/2010/main" val="14149812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19.wmf"/></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image" Target="../media/image7.wmf"/><Relationship Id="rId13" Type="http://schemas.openxmlformats.org/officeDocument/2006/relationships/oleObject" Target="../embeddings/oleObject6.bin"/><Relationship Id="rId18" Type="http://schemas.openxmlformats.org/officeDocument/2006/relationships/image" Target="../media/image12.wmf"/><Relationship Id="rId3" Type="http://schemas.openxmlformats.org/officeDocument/2006/relationships/oleObject" Target="../embeddings/oleObject1.bin"/><Relationship Id="rId21" Type="http://schemas.openxmlformats.org/officeDocument/2006/relationships/oleObject" Target="../embeddings/oleObject10.bin"/><Relationship Id="rId7" Type="http://schemas.openxmlformats.org/officeDocument/2006/relationships/oleObject" Target="../embeddings/oleObject3.bin"/><Relationship Id="rId12" Type="http://schemas.openxmlformats.org/officeDocument/2006/relationships/image" Target="../media/image9.wmf"/><Relationship Id="rId17" Type="http://schemas.openxmlformats.org/officeDocument/2006/relationships/oleObject" Target="../embeddings/oleObject8.bin"/><Relationship Id="rId25" Type="http://schemas.openxmlformats.org/officeDocument/2006/relationships/image" Target="../media/image17.tiff"/><Relationship Id="rId2" Type="http://schemas.openxmlformats.org/officeDocument/2006/relationships/slideLayout" Target="../slideLayouts/slideLayout6.xml"/><Relationship Id="rId16" Type="http://schemas.openxmlformats.org/officeDocument/2006/relationships/image" Target="../media/image11.wmf"/><Relationship Id="rId20" Type="http://schemas.openxmlformats.org/officeDocument/2006/relationships/image" Target="../media/image13.wmf"/><Relationship Id="rId1" Type="http://schemas.openxmlformats.org/officeDocument/2006/relationships/vmlDrawing" Target="../drawings/vmlDrawing1.vml"/><Relationship Id="rId6" Type="http://schemas.openxmlformats.org/officeDocument/2006/relationships/image" Target="../media/image6.wmf"/><Relationship Id="rId11" Type="http://schemas.openxmlformats.org/officeDocument/2006/relationships/oleObject" Target="../embeddings/oleObject5.bin"/><Relationship Id="rId24" Type="http://schemas.openxmlformats.org/officeDocument/2006/relationships/image" Target="../media/image16.gif"/><Relationship Id="rId5" Type="http://schemas.openxmlformats.org/officeDocument/2006/relationships/oleObject" Target="../embeddings/oleObject2.bin"/><Relationship Id="rId15" Type="http://schemas.openxmlformats.org/officeDocument/2006/relationships/oleObject" Target="../embeddings/oleObject7.bin"/><Relationship Id="rId23" Type="http://schemas.openxmlformats.org/officeDocument/2006/relationships/image" Target="../media/image15.png"/><Relationship Id="rId10" Type="http://schemas.openxmlformats.org/officeDocument/2006/relationships/image" Target="../media/image8.wmf"/><Relationship Id="rId19" Type="http://schemas.openxmlformats.org/officeDocument/2006/relationships/oleObject" Target="../embeddings/oleObject9.bin"/><Relationship Id="rId4" Type="http://schemas.openxmlformats.org/officeDocument/2006/relationships/image" Target="../media/image5.wmf"/><Relationship Id="rId9" Type="http://schemas.openxmlformats.org/officeDocument/2006/relationships/oleObject" Target="../embeddings/oleObject4.bin"/><Relationship Id="rId14" Type="http://schemas.openxmlformats.org/officeDocument/2006/relationships/image" Target="../media/image10.wmf"/><Relationship Id="rId22" Type="http://schemas.openxmlformats.org/officeDocument/2006/relationships/image" Target="../media/image14.w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276600"/>
            <a:ext cx="8839200" cy="1470025"/>
          </a:xfrm>
        </p:spPr>
        <p:txBody>
          <a:bodyPr/>
          <a:lstStyle/>
          <a:p>
            <a:r>
              <a:rPr lang="en-US" dirty="0" smtClean="0"/>
              <a:t>MGI: Putting an End to Alloy Oops:*</a:t>
            </a:r>
            <a:br>
              <a:rPr lang="en-US" dirty="0" smtClean="0"/>
            </a:br>
            <a:r>
              <a:rPr lang="en-US" dirty="0" smtClean="0"/>
              <a:t>NEED DATA</a:t>
            </a:r>
            <a:endParaRPr lang="en-US" dirty="0"/>
          </a:p>
        </p:txBody>
      </p:sp>
      <p:sp>
        <p:nvSpPr>
          <p:cNvPr id="3" name="Subtitle 2"/>
          <p:cNvSpPr>
            <a:spLocks noGrp="1"/>
          </p:cNvSpPr>
          <p:nvPr>
            <p:ph type="subTitle" idx="1"/>
          </p:nvPr>
        </p:nvSpPr>
        <p:spPr>
          <a:xfrm>
            <a:off x="1371600" y="4495800"/>
            <a:ext cx="6400800" cy="1752600"/>
          </a:xfrm>
        </p:spPr>
        <p:txBody>
          <a:bodyPr>
            <a:normAutofit fontScale="70000" lnSpcReduction="20000"/>
          </a:bodyPr>
          <a:lstStyle/>
          <a:p>
            <a:endParaRPr lang="en-US" dirty="0" smtClean="0"/>
          </a:p>
          <a:p>
            <a:r>
              <a:rPr lang="en-US" b="1" dirty="0" smtClean="0">
                <a:solidFill>
                  <a:srgbClr val="00B050"/>
                </a:solidFill>
              </a:rPr>
              <a:t>C. E. Campbell, U.R. </a:t>
            </a:r>
            <a:r>
              <a:rPr lang="en-US" b="1" dirty="0" err="1" smtClean="0">
                <a:solidFill>
                  <a:srgbClr val="00B050"/>
                </a:solidFill>
              </a:rPr>
              <a:t>Kattner</a:t>
            </a:r>
            <a:r>
              <a:rPr lang="en-US" b="1" dirty="0" smtClean="0">
                <a:solidFill>
                  <a:srgbClr val="00B050"/>
                </a:solidFill>
              </a:rPr>
              <a:t>, E. Lass,</a:t>
            </a:r>
          </a:p>
          <a:p>
            <a:r>
              <a:rPr lang="en-US" b="1" dirty="0" smtClean="0">
                <a:solidFill>
                  <a:srgbClr val="00B050"/>
                </a:solidFill>
              </a:rPr>
              <a:t>Metallurgy Division, NIST</a:t>
            </a:r>
          </a:p>
          <a:p>
            <a:r>
              <a:rPr lang="en-US" b="1" dirty="0" smtClean="0">
                <a:solidFill>
                  <a:srgbClr val="00B050"/>
                </a:solidFill>
              </a:rPr>
              <a:t>And </a:t>
            </a:r>
          </a:p>
          <a:p>
            <a:r>
              <a:rPr lang="en-US" b="1" dirty="0" smtClean="0">
                <a:solidFill>
                  <a:srgbClr val="00B050"/>
                </a:solidFill>
              </a:rPr>
              <a:t>Laura </a:t>
            </a:r>
            <a:r>
              <a:rPr lang="en-US" b="1" dirty="0" err="1" smtClean="0">
                <a:solidFill>
                  <a:srgbClr val="00B050"/>
                </a:solidFill>
              </a:rPr>
              <a:t>Bartolo</a:t>
            </a:r>
            <a:r>
              <a:rPr lang="en-US" b="1" dirty="0" smtClean="0">
                <a:solidFill>
                  <a:srgbClr val="00B050"/>
                </a:solidFill>
              </a:rPr>
              <a:t>, Kent State University</a:t>
            </a:r>
            <a:endParaRPr lang="en-US" b="1" dirty="0">
              <a:solidFill>
                <a:srgbClr val="00B050"/>
              </a:solidFill>
            </a:endParaRPr>
          </a:p>
        </p:txBody>
      </p:sp>
      <p:pic>
        <p:nvPicPr>
          <p:cNvPr id="3074" name="c1fd7f7d-d502-4432-9009-156a4882dd0c" descr="55D92FAE-330D-4C47-B345-CEEDF70383F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466090"/>
            <a:ext cx="8763000" cy="2658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7057224" y="6336268"/>
            <a:ext cx="1934376" cy="369332"/>
          </a:xfrm>
          <a:prstGeom prst="rect">
            <a:avLst/>
          </a:prstGeom>
          <a:noFill/>
        </p:spPr>
        <p:txBody>
          <a:bodyPr wrap="none" rtlCol="0">
            <a:spAutoFit/>
          </a:bodyPr>
          <a:lstStyle/>
          <a:p>
            <a:r>
              <a:rPr lang="en-US" dirty="0" smtClean="0"/>
              <a:t>*Doug Foxvog, ITL </a:t>
            </a:r>
            <a:endParaRPr lang="en-US" dirty="0"/>
          </a:p>
        </p:txBody>
      </p:sp>
    </p:spTree>
    <p:extLst>
      <p:ext uri="{BB962C8B-B14F-4D97-AF65-F5344CB8AC3E}">
        <p14:creationId xmlns:p14="http://schemas.microsoft.com/office/powerpoint/2010/main" val="2891997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p:cNvSpPr/>
          <p:nvPr/>
        </p:nvSpPr>
        <p:spPr>
          <a:xfrm>
            <a:off x="381640" y="1219200"/>
            <a:ext cx="8382000" cy="53340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2" name="Title 1"/>
          <p:cNvSpPr>
            <a:spLocks noGrp="1"/>
          </p:cNvSpPr>
          <p:nvPr>
            <p:ph type="title"/>
          </p:nvPr>
        </p:nvSpPr>
        <p:spPr>
          <a:xfrm>
            <a:off x="449836" y="228600"/>
            <a:ext cx="8229600" cy="990600"/>
          </a:xfrm>
        </p:spPr>
        <p:txBody>
          <a:bodyPr/>
          <a:lstStyle/>
          <a:p>
            <a:r>
              <a:rPr lang="en-US" dirty="0" smtClean="0"/>
              <a:t>Computational Methods and Data</a:t>
            </a:r>
            <a:endParaRPr lang="en-US" dirty="0"/>
          </a:p>
        </p:txBody>
      </p:sp>
      <p:sp>
        <p:nvSpPr>
          <p:cNvPr id="3" name="Rounded Rectangle 2"/>
          <p:cNvSpPr/>
          <p:nvPr/>
        </p:nvSpPr>
        <p:spPr>
          <a:xfrm>
            <a:off x="838200" y="3200400"/>
            <a:ext cx="1905000" cy="1371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Input data for parameter development</a:t>
            </a:r>
            <a:endParaRPr lang="en-US" sz="2000" dirty="0"/>
          </a:p>
        </p:txBody>
      </p:sp>
      <p:sp>
        <p:nvSpPr>
          <p:cNvPr id="4" name="Rectangle 3"/>
          <p:cNvSpPr/>
          <p:nvPr/>
        </p:nvSpPr>
        <p:spPr>
          <a:xfrm>
            <a:off x="3535936" y="1828800"/>
            <a:ext cx="2057400" cy="1371600"/>
          </a:xfrm>
          <a:prstGeom prst="rect">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000" dirty="0" smtClean="0"/>
              <a:t>First principles</a:t>
            </a:r>
            <a:endParaRPr lang="en-US" sz="2000" dirty="0"/>
          </a:p>
        </p:txBody>
      </p:sp>
      <p:sp>
        <p:nvSpPr>
          <p:cNvPr id="5" name="Rectangle 4"/>
          <p:cNvSpPr/>
          <p:nvPr/>
        </p:nvSpPr>
        <p:spPr>
          <a:xfrm>
            <a:off x="3535936" y="3200400"/>
            <a:ext cx="2057400" cy="137160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dirty="0" smtClean="0"/>
              <a:t>Atomistic simulations</a:t>
            </a:r>
            <a:endParaRPr lang="en-US" sz="2000" dirty="0"/>
          </a:p>
        </p:txBody>
      </p:sp>
      <p:sp>
        <p:nvSpPr>
          <p:cNvPr id="6" name="Rectangle 5"/>
          <p:cNvSpPr/>
          <p:nvPr/>
        </p:nvSpPr>
        <p:spPr>
          <a:xfrm>
            <a:off x="3535936" y="4572000"/>
            <a:ext cx="2057400" cy="137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dirty="0" smtClean="0"/>
              <a:t>CALPHAD</a:t>
            </a:r>
            <a:endParaRPr lang="en-US" sz="2000" dirty="0"/>
          </a:p>
        </p:txBody>
      </p:sp>
      <p:sp>
        <p:nvSpPr>
          <p:cNvPr id="7" name="Rounded Rectangle 6"/>
          <p:cNvSpPr/>
          <p:nvPr/>
        </p:nvSpPr>
        <p:spPr>
          <a:xfrm>
            <a:off x="6400800" y="3185032"/>
            <a:ext cx="1828800" cy="1371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Data for verification</a:t>
            </a:r>
            <a:endParaRPr lang="en-US" sz="2000" dirty="0"/>
          </a:p>
        </p:txBody>
      </p:sp>
      <p:sp>
        <p:nvSpPr>
          <p:cNvPr id="9" name="Bent Arrow 8"/>
          <p:cNvSpPr/>
          <p:nvPr/>
        </p:nvSpPr>
        <p:spPr>
          <a:xfrm flipV="1">
            <a:off x="1664554" y="4572000"/>
            <a:ext cx="1871382" cy="914400"/>
          </a:xfrm>
          <a:prstGeom prst="bentArrow">
            <a:avLst>
              <a:gd name="adj1" fmla="val 25000"/>
              <a:gd name="adj2" fmla="val 24440"/>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Bent Arrow 9"/>
          <p:cNvSpPr/>
          <p:nvPr/>
        </p:nvSpPr>
        <p:spPr>
          <a:xfrm>
            <a:off x="1664554" y="2270632"/>
            <a:ext cx="1871382" cy="914400"/>
          </a:xfrm>
          <a:prstGeom prst="bentArrow">
            <a:avLst>
              <a:gd name="adj1" fmla="val 25000"/>
              <a:gd name="adj2" fmla="val 24440"/>
              <a:gd name="adj3" fmla="val 25000"/>
              <a:gd name="adj4" fmla="val 43750"/>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solidFill>
                <a:schemeClr val="tx1"/>
              </a:solidFill>
            </a:endParaRPr>
          </a:p>
        </p:txBody>
      </p:sp>
      <p:sp>
        <p:nvSpPr>
          <p:cNvPr id="11" name="Bent Arrow 10"/>
          <p:cNvSpPr/>
          <p:nvPr/>
        </p:nvSpPr>
        <p:spPr>
          <a:xfrm flipH="1">
            <a:off x="5593336" y="2262948"/>
            <a:ext cx="1871382" cy="914400"/>
          </a:xfrm>
          <a:prstGeom prst="bentArrow">
            <a:avLst>
              <a:gd name="adj1" fmla="val 25000"/>
              <a:gd name="adj2" fmla="val 24440"/>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Bent Arrow 11"/>
          <p:cNvSpPr/>
          <p:nvPr/>
        </p:nvSpPr>
        <p:spPr>
          <a:xfrm flipH="1" flipV="1">
            <a:off x="5593336" y="4560474"/>
            <a:ext cx="1871382" cy="914400"/>
          </a:xfrm>
          <a:prstGeom prst="bentArrow">
            <a:avLst>
              <a:gd name="adj1" fmla="val 25000"/>
              <a:gd name="adj2" fmla="val 24440"/>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Right Arrow 13"/>
          <p:cNvSpPr/>
          <p:nvPr/>
        </p:nvSpPr>
        <p:spPr>
          <a:xfrm>
            <a:off x="2743200" y="3657600"/>
            <a:ext cx="792736"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ight Arrow 14"/>
          <p:cNvSpPr/>
          <p:nvPr/>
        </p:nvSpPr>
        <p:spPr>
          <a:xfrm flipH="1">
            <a:off x="5600380" y="3657600"/>
            <a:ext cx="792736"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448191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390" y="76200"/>
            <a:ext cx="8229600" cy="762000"/>
          </a:xfrm>
        </p:spPr>
        <p:txBody>
          <a:bodyPr>
            <a:normAutofit fontScale="90000"/>
          </a:bodyPr>
          <a:lstStyle/>
          <a:p>
            <a:r>
              <a:rPr lang="en-US" sz="3200" b="1" dirty="0" smtClean="0"/>
              <a:t>Information Need to Describe General Data Entry</a:t>
            </a:r>
          </a:p>
        </p:txBody>
      </p:sp>
      <p:sp>
        <p:nvSpPr>
          <p:cNvPr id="3" name="TextBox 2"/>
          <p:cNvSpPr txBox="1"/>
          <p:nvPr/>
        </p:nvSpPr>
        <p:spPr>
          <a:xfrm>
            <a:off x="457200" y="762000"/>
            <a:ext cx="8160657" cy="5940088"/>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dirty="0" smtClean="0">
                <a:solidFill>
                  <a:srgbClr val="0D951A"/>
                </a:solidFill>
              </a:rPr>
              <a:t>Data </a:t>
            </a:r>
          </a:p>
          <a:p>
            <a:pPr marL="171450" lvl="0" indent="-171450">
              <a:buFont typeface="Arial" pitchFamily="34" charset="0"/>
              <a:buChar char="•"/>
            </a:pPr>
            <a:r>
              <a:rPr lang="en-US" sz="1200" dirty="0" smtClean="0"/>
              <a:t>Elements present</a:t>
            </a:r>
          </a:p>
          <a:p>
            <a:pPr marL="171450" lvl="0" indent="-171450">
              <a:buFont typeface="Arial" pitchFamily="34" charset="0"/>
              <a:buChar char="•"/>
            </a:pPr>
            <a:r>
              <a:rPr lang="en-US" sz="1200" dirty="0" smtClean="0"/>
              <a:t>Type of value  (e.g. enthalpy, heat of formation, phase boundary, diffusivity, lattice parameter, bulk moduli)</a:t>
            </a:r>
          </a:p>
          <a:p>
            <a:pPr marL="628650" lvl="1" indent="-171450">
              <a:buFont typeface="Arial" pitchFamily="34" charset="0"/>
              <a:buChar char="•"/>
            </a:pPr>
            <a:r>
              <a:rPr lang="en-US" sz="1200" dirty="0" smtClean="0"/>
              <a:t>Experimental or computational method</a:t>
            </a:r>
          </a:p>
          <a:p>
            <a:pPr marL="628650" lvl="1" indent="-171450">
              <a:buFont typeface="Arial" pitchFamily="34" charset="0"/>
              <a:buChar char="•"/>
            </a:pPr>
            <a:r>
              <a:rPr lang="en-US" sz="1200" dirty="0" smtClean="0"/>
              <a:t>Type of measurement (direct or indirect)</a:t>
            </a:r>
          </a:p>
          <a:p>
            <a:pPr marL="171450" lvl="0" indent="-171450">
              <a:buFont typeface="Arial" pitchFamily="34" charset="0"/>
              <a:buChar char="•"/>
            </a:pPr>
            <a:r>
              <a:rPr lang="en-US" sz="1200" dirty="0" smtClean="0"/>
              <a:t>Number of phases present</a:t>
            </a:r>
          </a:p>
          <a:p>
            <a:pPr marL="171450" lvl="0" indent="-171450">
              <a:buFont typeface="Arial" pitchFamily="34" charset="0"/>
              <a:buChar char="•"/>
            </a:pPr>
            <a:r>
              <a:rPr lang="en-US" sz="1200" dirty="0" smtClean="0"/>
              <a:t>Datum value and error</a:t>
            </a:r>
          </a:p>
          <a:p>
            <a:pPr marL="628650" lvl="1" indent="-171450">
              <a:buFont typeface="Arial" pitchFamily="34" charset="0"/>
              <a:buChar char="•"/>
            </a:pPr>
            <a:r>
              <a:rPr lang="en-US" sz="1200" dirty="0" smtClean="0"/>
              <a:t>Type (single value or series)</a:t>
            </a:r>
          </a:p>
          <a:p>
            <a:pPr marL="628650" lvl="1" indent="-171450">
              <a:buFont typeface="Arial" pitchFamily="34" charset="0"/>
              <a:buChar char="•"/>
            </a:pPr>
            <a:r>
              <a:rPr lang="en-US" sz="1200" dirty="0" smtClean="0"/>
              <a:t>Units</a:t>
            </a:r>
          </a:p>
          <a:p>
            <a:pPr marL="628650" lvl="1" indent="-171450">
              <a:buFont typeface="Arial" pitchFamily="34" charset="0"/>
              <a:buChar char="•"/>
            </a:pPr>
            <a:r>
              <a:rPr lang="en-US" sz="1200" dirty="0" smtClean="0"/>
              <a:t>Actual value(s) and error(s)</a:t>
            </a:r>
          </a:p>
          <a:p>
            <a:pPr marL="171450" lvl="0" indent="-171450">
              <a:buFont typeface="Arial" pitchFamily="34" charset="0"/>
              <a:buChar char="•"/>
            </a:pPr>
            <a:r>
              <a:rPr lang="en-US" sz="1200" dirty="0" smtClean="0"/>
              <a:t>For each phase present</a:t>
            </a:r>
          </a:p>
          <a:p>
            <a:pPr marL="628650" lvl="1" indent="-171450">
              <a:buFont typeface="Arial" pitchFamily="34" charset="0"/>
              <a:buChar char="•"/>
            </a:pPr>
            <a:r>
              <a:rPr lang="en-US" sz="1200" dirty="0" smtClean="0"/>
              <a:t>Phase name</a:t>
            </a:r>
          </a:p>
          <a:p>
            <a:pPr marL="628650" lvl="1" indent="-171450">
              <a:buFont typeface="Arial" pitchFamily="34" charset="0"/>
              <a:buChar char="•"/>
            </a:pPr>
            <a:r>
              <a:rPr lang="en-US" sz="1200" dirty="0" smtClean="0"/>
              <a:t>Composition and fraction and errors</a:t>
            </a:r>
          </a:p>
          <a:p>
            <a:pPr marL="628650" lvl="1" indent="-171450">
              <a:buFont typeface="Arial" pitchFamily="34" charset="0"/>
              <a:buChar char="•"/>
            </a:pPr>
            <a:r>
              <a:rPr lang="en-US" sz="1200" dirty="0" smtClean="0"/>
              <a:t>Crystal structure  (this input will follow the format prescribed by the CCN) or amorphous </a:t>
            </a:r>
          </a:p>
          <a:p>
            <a:pPr marL="628650" lvl="1" indent="-171450">
              <a:buFont typeface="Arial" pitchFamily="34" charset="0"/>
              <a:buChar char="•"/>
            </a:pPr>
            <a:r>
              <a:rPr lang="en-US" sz="1200" dirty="0" smtClean="0"/>
              <a:t>Lattice parameter </a:t>
            </a:r>
          </a:p>
          <a:p>
            <a:pPr marL="171450" lvl="0" indent="-171450">
              <a:buFont typeface="Arial" pitchFamily="34" charset="0"/>
              <a:buChar char="•"/>
            </a:pPr>
            <a:r>
              <a:rPr lang="en-US" sz="1200" dirty="0" smtClean="0"/>
              <a:t>Temperature and error</a:t>
            </a:r>
          </a:p>
          <a:p>
            <a:pPr marL="171450" lvl="0" indent="-171450">
              <a:buFont typeface="Arial" pitchFamily="34" charset="0"/>
              <a:buChar char="•"/>
            </a:pPr>
            <a:r>
              <a:rPr lang="en-US" sz="1200" dirty="0" smtClean="0"/>
              <a:t>Pressure and error</a:t>
            </a:r>
            <a:endParaRPr lang="en-US" sz="1200" b="1" dirty="0" smtClean="0"/>
          </a:p>
          <a:p>
            <a:pPr lvl="0"/>
            <a:r>
              <a:rPr lang="en-US" sz="2000" b="1" dirty="0" smtClean="0">
                <a:solidFill>
                  <a:schemeClr val="accent2">
                    <a:lumMod val="75000"/>
                  </a:schemeClr>
                </a:solidFill>
              </a:rPr>
              <a:t>Metadata</a:t>
            </a:r>
          </a:p>
          <a:p>
            <a:pPr marL="171450" lvl="0" indent="-171450">
              <a:buFont typeface="Arial" pitchFamily="34" charset="0"/>
              <a:buChar char="•"/>
            </a:pPr>
            <a:r>
              <a:rPr lang="en-US" sz="1200" dirty="0" smtClean="0"/>
              <a:t>Type of material</a:t>
            </a:r>
          </a:p>
          <a:p>
            <a:pPr marL="628650" lvl="1" indent="-171450">
              <a:buFont typeface="Arial" pitchFamily="34" charset="0"/>
              <a:buChar char="•"/>
            </a:pPr>
            <a:r>
              <a:rPr lang="en-US" sz="1200" dirty="0" smtClean="0"/>
              <a:t>Bulk composition</a:t>
            </a:r>
          </a:p>
          <a:p>
            <a:pPr marL="628650" lvl="1" indent="-171450">
              <a:buFont typeface="Arial" pitchFamily="34" charset="0"/>
              <a:buChar char="•"/>
            </a:pPr>
            <a:r>
              <a:rPr lang="en-US" sz="1200" dirty="0" smtClean="0"/>
              <a:t>Material purity </a:t>
            </a:r>
          </a:p>
          <a:p>
            <a:pPr marL="628650" lvl="1" indent="-171450">
              <a:buFont typeface="Arial" pitchFamily="34" charset="0"/>
              <a:buChar char="•"/>
            </a:pPr>
            <a:r>
              <a:rPr lang="en-US" sz="1200" dirty="0" smtClean="0"/>
              <a:t>Sample preparation</a:t>
            </a:r>
          </a:p>
          <a:p>
            <a:pPr marL="628650" lvl="1" indent="-171450">
              <a:buFont typeface="Arial" pitchFamily="34" charset="0"/>
              <a:buChar char="•"/>
            </a:pPr>
            <a:r>
              <a:rPr lang="en-US" sz="1200" dirty="0" smtClean="0"/>
              <a:t>Microstructure information </a:t>
            </a:r>
          </a:p>
          <a:p>
            <a:pPr marL="1085850" lvl="2" indent="-171450">
              <a:buFont typeface="Arial" pitchFamily="34" charset="0"/>
              <a:buChar char="•"/>
            </a:pPr>
            <a:r>
              <a:rPr lang="en-US" sz="1200" dirty="0" smtClean="0"/>
              <a:t>Single crystal</a:t>
            </a:r>
          </a:p>
          <a:p>
            <a:pPr marL="1085850" lvl="2" indent="-171450">
              <a:buFont typeface="Arial" pitchFamily="34" charset="0"/>
              <a:buChar char="•"/>
            </a:pPr>
            <a:r>
              <a:rPr lang="en-US" sz="1200" dirty="0" smtClean="0"/>
              <a:t>Polycrystalline (grain size, dislocation density)</a:t>
            </a:r>
          </a:p>
          <a:p>
            <a:pPr marL="1085850" lvl="2" indent="-171450">
              <a:buFont typeface="Arial" pitchFamily="34" charset="0"/>
              <a:buChar char="•"/>
            </a:pPr>
            <a:r>
              <a:rPr lang="en-US" sz="1200" dirty="0" smtClean="0"/>
              <a:t>Non-crystalline </a:t>
            </a:r>
          </a:p>
          <a:p>
            <a:pPr marL="171450" lvl="0" indent="-171450">
              <a:buFont typeface="Arial" pitchFamily="34" charset="0"/>
              <a:buChar char="•"/>
            </a:pPr>
            <a:r>
              <a:rPr lang="en-US" sz="1200" dirty="0" smtClean="0"/>
              <a:t>Data manipulation details (if any,  e.g. reference state corrections, analysis method to determine </a:t>
            </a:r>
            <a:r>
              <a:rPr lang="en-US" sz="1200" dirty="0" err="1" smtClean="0"/>
              <a:t>interdiffusion</a:t>
            </a:r>
            <a:r>
              <a:rPr lang="en-US" sz="1200" dirty="0" smtClean="0"/>
              <a:t> coefficient) </a:t>
            </a:r>
          </a:p>
          <a:p>
            <a:pPr marL="171450" lvl="0" indent="-171450">
              <a:buFont typeface="Arial" pitchFamily="34" charset="0"/>
              <a:buChar char="•"/>
            </a:pPr>
            <a:r>
              <a:rPr lang="en-US" sz="1200" dirty="0" smtClean="0"/>
              <a:t>Reporting format (raw data, digitized data, other) </a:t>
            </a:r>
          </a:p>
          <a:p>
            <a:pPr marL="171450" lvl="0" indent="-171450">
              <a:buFont typeface="Arial" pitchFamily="34" charset="0"/>
              <a:buChar char="•"/>
            </a:pPr>
            <a:r>
              <a:rPr lang="en-US" sz="1200" dirty="0" smtClean="0"/>
              <a:t>Reference (DOI or text ; one must be present)</a:t>
            </a:r>
          </a:p>
          <a:p>
            <a:pPr marL="171450" lvl="0" indent="-171450">
              <a:buFont typeface="Arial" pitchFamily="34" charset="0"/>
              <a:buChar char="•"/>
            </a:pPr>
            <a:r>
              <a:rPr lang="en-US" sz="1200" dirty="0" smtClean="0"/>
              <a:t>Additional information</a:t>
            </a:r>
          </a:p>
        </p:txBody>
      </p:sp>
      <p:sp>
        <p:nvSpPr>
          <p:cNvPr id="6" name="Rectangle 5"/>
          <p:cNvSpPr>
            <a:spLocks noChangeAspect="1"/>
          </p:cNvSpPr>
          <p:nvPr/>
        </p:nvSpPr>
        <p:spPr>
          <a:xfrm rot="20883440">
            <a:off x="1765749" y="2256080"/>
            <a:ext cx="6629399" cy="2775755"/>
          </a:xfrm>
          <a:prstGeom prst="rect">
            <a:avLst/>
          </a:prstGeom>
          <a:gradFill>
            <a:gsLst>
              <a:gs pos="0">
                <a:schemeClr val="dk1">
                  <a:tint val="50000"/>
                  <a:satMod val="300000"/>
                </a:schemeClr>
              </a:gs>
              <a:gs pos="30000">
                <a:schemeClr val="dk1">
                  <a:tint val="37000"/>
                  <a:satMod val="300000"/>
                  <a:alpha val="43000"/>
                  <a:lumMod val="97000"/>
                  <a:lumOff val="3000"/>
                </a:schemeClr>
              </a:gs>
              <a:gs pos="100000">
                <a:schemeClr val="dk1">
                  <a:tint val="15000"/>
                  <a:satMod val="350000"/>
                </a:schemeClr>
              </a:gs>
            </a:gsLst>
            <a:lin ang="16200000" scaled="1"/>
          </a:gradFill>
        </p:spPr>
        <p:txBody>
          <a:bodyPr wrap="square" lIns="91440" tIns="45720" rIns="91440" bIns="45720">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Need flexible formats that can evolve with changing data needs!</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833094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0" end="0"/>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nodeType="clickEffect">
                                  <p:stCondLst>
                                    <p:cond delay="0"/>
                                  </p:stCondLst>
                                  <p:childTnLst>
                                    <p:animScale>
                                      <p:cBhvr>
                                        <p:cTn id="10" dur="2000" fill="hold"/>
                                        <p:tgtEl>
                                          <p:spTgt spid="3">
                                            <p:txEl>
                                              <p:pRg st="17" end="17"/>
                                            </p:txEl>
                                          </p:spTgt>
                                        </p:tgtEl>
                                      </p:cBhvr>
                                      <p:by x="150000" y="150000"/>
                                    </p:animScale>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500" fill="hold"/>
                                        <p:tgtEl>
                                          <p:spTgt spid="6"/>
                                        </p:tgtEl>
                                        <p:attrNameLst>
                                          <p:attrName>ppt_w</p:attrName>
                                        </p:attrNameLst>
                                      </p:cBhvr>
                                      <p:tavLst>
                                        <p:tav tm="0">
                                          <p:val>
                                            <p:fltVal val="0"/>
                                          </p:val>
                                        </p:tav>
                                        <p:tav tm="100000">
                                          <p:val>
                                            <p:strVal val="#ppt_w"/>
                                          </p:val>
                                        </p:tav>
                                      </p:tavLst>
                                    </p:anim>
                                    <p:anim calcmode="lin" valueType="num">
                                      <p:cBhvr>
                                        <p:cTn id="16" dur="500" fill="hold"/>
                                        <p:tgtEl>
                                          <p:spTgt spid="6"/>
                                        </p:tgtEl>
                                        <p:attrNameLst>
                                          <p:attrName>ppt_h</p:attrName>
                                        </p:attrNameLst>
                                      </p:cBhvr>
                                      <p:tavLst>
                                        <p:tav tm="0">
                                          <p:val>
                                            <p:fltVal val="0"/>
                                          </p:val>
                                        </p:tav>
                                        <p:tav tm="100000">
                                          <p:val>
                                            <p:strVal val="#ppt_h"/>
                                          </p:val>
                                        </p:tav>
                                      </p:tavLst>
                                    </p:anim>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715962"/>
          </a:xfrm>
        </p:spPr>
        <p:txBody>
          <a:bodyPr>
            <a:normAutofit fontScale="90000"/>
          </a:bodyPr>
          <a:lstStyle/>
          <a:p>
            <a:r>
              <a:rPr lang="en-US" dirty="0" smtClean="0"/>
              <a:t>Identifiers </a:t>
            </a:r>
            <a:endParaRPr lang="en-US" dirty="0"/>
          </a:p>
        </p:txBody>
      </p:sp>
      <p:sp>
        <p:nvSpPr>
          <p:cNvPr id="4" name="Content Placeholder 3"/>
          <p:cNvSpPr>
            <a:spLocks noGrp="1"/>
          </p:cNvSpPr>
          <p:nvPr>
            <p:ph idx="1"/>
          </p:nvPr>
        </p:nvSpPr>
        <p:spPr>
          <a:xfrm>
            <a:off x="457200" y="914400"/>
            <a:ext cx="8229600" cy="5638800"/>
          </a:xfrm>
        </p:spPr>
        <p:txBody>
          <a:bodyPr>
            <a:normAutofit fontScale="92500" lnSpcReduction="20000"/>
          </a:bodyPr>
          <a:lstStyle/>
          <a:p>
            <a:pPr lvl="0"/>
            <a:r>
              <a:rPr lang="en-US" b="1" dirty="0" smtClean="0">
                <a:solidFill>
                  <a:srgbClr val="0070C0"/>
                </a:solidFill>
              </a:rPr>
              <a:t>Crystal Structure</a:t>
            </a:r>
          </a:p>
          <a:p>
            <a:pPr lvl="1"/>
            <a:r>
              <a:rPr lang="en-US" dirty="0" smtClean="0"/>
              <a:t>Materials </a:t>
            </a:r>
            <a:r>
              <a:rPr lang="en-US" dirty="0"/>
              <a:t>consist of distinct phases which are characterized by their crystal structures. </a:t>
            </a:r>
            <a:endParaRPr lang="en-US" dirty="0" smtClean="0"/>
          </a:p>
          <a:p>
            <a:pPr lvl="1"/>
            <a:r>
              <a:rPr lang="en-US" dirty="0"/>
              <a:t>Crystallographic data </a:t>
            </a:r>
            <a:r>
              <a:rPr lang="en-US" i="1" dirty="0"/>
              <a:t>(lattice parameter(s), space group symmetry, positional parameters)</a:t>
            </a:r>
            <a:r>
              <a:rPr lang="en-US" dirty="0"/>
              <a:t> for a phase convey the identities of constituent atoms as well as their exact positions in space. </a:t>
            </a:r>
          </a:p>
          <a:p>
            <a:pPr lvl="1"/>
            <a:r>
              <a:rPr lang="en-US" dirty="0"/>
              <a:t>Information on the identities and arrangement of constituent atoms (crystallographic data) provide the initial critical input for modeling materials behavior</a:t>
            </a:r>
            <a:r>
              <a:rPr lang="en-US" dirty="0" smtClean="0"/>
              <a:t>.</a:t>
            </a:r>
          </a:p>
          <a:p>
            <a:pPr lvl="1">
              <a:buClr>
                <a:srgbClr val="C00000"/>
              </a:buClr>
              <a:buFont typeface="Wingdings" pitchFamily="2" charset="2"/>
              <a:buChar char="Ø"/>
            </a:pPr>
            <a:r>
              <a:rPr lang="en-US" dirty="0" smtClean="0">
                <a:solidFill>
                  <a:srgbClr val="C00000"/>
                </a:solidFill>
              </a:rPr>
              <a:t> Use the </a:t>
            </a:r>
            <a:r>
              <a:rPr lang="en-US" dirty="0" err="1" smtClean="0">
                <a:solidFill>
                  <a:srgbClr val="C00000"/>
                </a:solidFill>
              </a:rPr>
              <a:t>InChI</a:t>
            </a:r>
            <a:r>
              <a:rPr lang="en-US" dirty="0" smtClean="0">
                <a:solidFill>
                  <a:srgbClr val="C00000"/>
                </a:solidFill>
              </a:rPr>
              <a:t> identifier  (Space group &amp; </a:t>
            </a:r>
            <a:r>
              <a:rPr lang="en-US" dirty="0" err="1" smtClean="0">
                <a:solidFill>
                  <a:srgbClr val="C00000"/>
                </a:solidFill>
              </a:rPr>
              <a:t>wycoft</a:t>
            </a:r>
            <a:r>
              <a:rPr lang="en-US" dirty="0" smtClean="0">
                <a:solidFill>
                  <a:srgbClr val="C00000"/>
                </a:solidFill>
              </a:rPr>
              <a:t> sites)</a:t>
            </a:r>
          </a:p>
          <a:p>
            <a:pPr lvl="1"/>
            <a:endParaRPr lang="en-US" dirty="0" smtClean="0"/>
          </a:p>
          <a:p>
            <a:r>
              <a:rPr lang="en-US" dirty="0" smtClean="0">
                <a:solidFill>
                  <a:srgbClr val="00B050"/>
                </a:solidFill>
              </a:rPr>
              <a:t>Material </a:t>
            </a:r>
            <a:r>
              <a:rPr lang="en-US" dirty="0" smtClean="0"/>
              <a:t> (Composition, Heat Treatment, +  ???</a:t>
            </a:r>
          </a:p>
          <a:p>
            <a:pPr lvl="1"/>
            <a:r>
              <a:rPr lang="en-US" dirty="0" err="1" smtClean="0"/>
              <a:t>InChI</a:t>
            </a:r>
            <a:r>
              <a:rPr lang="en-US" dirty="0" smtClean="0"/>
              <a:t> type identifier</a:t>
            </a:r>
          </a:p>
          <a:p>
            <a:pPr lvl="1"/>
            <a:endParaRPr lang="en-US" dirty="0"/>
          </a:p>
          <a:p>
            <a:pPr lvl="1"/>
            <a:endParaRPr lang="en-US" dirty="0"/>
          </a:p>
          <a:p>
            <a:endParaRPr lang="en-US" dirty="0"/>
          </a:p>
        </p:txBody>
      </p:sp>
    </p:spTree>
    <p:extLst>
      <p:ext uri="{BB962C8B-B14F-4D97-AF65-F5344CB8AC3E}">
        <p14:creationId xmlns:p14="http://schemas.microsoft.com/office/powerpoint/2010/main" val="3427922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3600" dirty="0" smtClean="0"/>
              <a:t>Diffusion Data Types</a:t>
            </a:r>
            <a:endParaRPr lang="en-US" sz="3600" dirty="0"/>
          </a:p>
        </p:txBody>
      </p:sp>
      <p:sp>
        <p:nvSpPr>
          <p:cNvPr id="3" name="Content Placeholder 2"/>
          <p:cNvSpPr>
            <a:spLocks noGrp="1"/>
          </p:cNvSpPr>
          <p:nvPr>
            <p:ph idx="1"/>
          </p:nvPr>
        </p:nvSpPr>
        <p:spPr>
          <a:xfrm>
            <a:off x="457200" y="762000"/>
            <a:ext cx="8229600" cy="2667000"/>
          </a:xfrm>
        </p:spPr>
        <p:style>
          <a:lnRef idx="1">
            <a:schemeClr val="accent1"/>
          </a:lnRef>
          <a:fillRef idx="2">
            <a:schemeClr val="accent1"/>
          </a:fillRef>
          <a:effectRef idx="1">
            <a:schemeClr val="accent1"/>
          </a:effectRef>
          <a:fontRef idx="minor">
            <a:schemeClr val="dk1"/>
          </a:fontRef>
        </p:style>
        <p:txBody>
          <a:bodyPr>
            <a:normAutofit/>
          </a:bodyPr>
          <a:lstStyle/>
          <a:p>
            <a:r>
              <a:rPr lang="en-US" sz="2000" dirty="0" smtClean="0"/>
              <a:t>Tracer Diffusivity</a:t>
            </a:r>
          </a:p>
          <a:p>
            <a:r>
              <a:rPr lang="en-US" sz="2000" dirty="0" smtClean="0"/>
              <a:t>Intrinsic Diffusivity</a:t>
            </a:r>
          </a:p>
          <a:p>
            <a:r>
              <a:rPr lang="en-US" sz="2000" dirty="0" err="1" smtClean="0"/>
              <a:t>Interdiffusion</a:t>
            </a:r>
            <a:endParaRPr lang="en-US" sz="2000" dirty="0" smtClean="0"/>
          </a:p>
          <a:p>
            <a:r>
              <a:rPr lang="en-US" sz="2000" dirty="0" smtClean="0"/>
              <a:t>Grain boundary diffusion</a:t>
            </a:r>
          </a:p>
          <a:p>
            <a:r>
              <a:rPr lang="en-US" sz="2000" dirty="0" smtClean="0"/>
              <a:t>Activation Energies</a:t>
            </a:r>
          </a:p>
          <a:p>
            <a:r>
              <a:rPr lang="en-US" sz="2000" dirty="0" smtClean="0"/>
              <a:t>Diffusion Couple Composition Profiles</a:t>
            </a:r>
          </a:p>
          <a:p>
            <a:r>
              <a:rPr lang="en-US" sz="2000" dirty="0" smtClean="0"/>
              <a:t>Layer widths</a:t>
            </a:r>
            <a:endParaRPr lang="en-US" sz="2000" dirty="0"/>
          </a:p>
        </p:txBody>
      </p:sp>
      <p:sp>
        <p:nvSpPr>
          <p:cNvPr id="4" name="TextBox 3"/>
          <p:cNvSpPr txBox="1"/>
          <p:nvPr/>
        </p:nvSpPr>
        <p:spPr>
          <a:xfrm>
            <a:off x="4800600" y="912674"/>
            <a:ext cx="3810000" cy="175432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dirty="0" smtClean="0"/>
              <a:t>Could  be reported as a function or individual determined  </a:t>
            </a:r>
            <a:r>
              <a:rPr lang="en-US" dirty="0" err="1" smtClean="0"/>
              <a:t>diffusivites</a:t>
            </a:r>
            <a:r>
              <a:rPr lang="en-US" dirty="0" smtClean="0"/>
              <a:t> .</a:t>
            </a:r>
          </a:p>
          <a:p>
            <a:endParaRPr lang="en-US" dirty="0"/>
          </a:p>
          <a:p>
            <a:r>
              <a:rPr lang="en-US" dirty="0" smtClean="0"/>
              <a:t>Need to know temperature, composition, phases, present, and diffusing species</a:t>
            </a:r>
            <a:endParaRPr lang="en-US" dirty="0"/>
          </a:p>
        </p:txBody>
      </p:sp>
      <p:sp>
        <p:nvSpPr>
          <p:cNvPr id="6" name="TextBox 5"/>
          <p:cNvSpPr txBox="1"/>
          <p:nvPr/>
        </p:nvSpPr>
        <p:spPr>
          <a:xfrm>
            <a:off x="164701" y="3352800"/>
            <a:ext cx="8903099" cy="332398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lvl="0"/>
            <a:r>
              <a:rPr lang="en-US" sz="2400" b="1" dirty="0" smtClean="0">
                <a:solidFill>
                  <a:schemeClr val="accent2"/>
                </a:solidFill>
              </a:rPr>
              <a:t>Metadata Need:  </a:t>
            </a:r>
          </a:p>
          <a:p>
            <a:pPr marL="171450" lvl="0" indent="-171450">
              <a:buFont typeface="Arial" pitchFamily="34" charset="0"/>
              <a:buChar char="•"/>
            </a:pPr>
            <a:r>
              <a:rPr lang="en-US" dirty="0" smtClean="0"/>
              <a:t> </a:t>
            </a:r>
            <a:r>
              <a:rPr lang="en-US" sz="1400" dirty="0"/>
              <a:t>Type of material</a:t>
            </a:r>
          </a:p>
          <a:p>
            <a:pPr marL="628650" lvl="1" indent="-171450">
              <a:buFont typeface="Arial" pitchFamily="34" charset="0"/>
              <a:buChar char="•"/>
            </a:pPr>
            <a:r>
              <a:rPr lang="en-US" sz="1400" dirty="0"/>
              <a:t>Bulk composition</a:t>
            </a:r>
          </a:p>
          <a:p>
            <a:pPr marL="628650" lvl="1" indent="-171450">
              <a:buFont typeface="Arial" pitchFamily="34" charset="0"/>
              <a:buChar char="•"/>
            </a:pPr>
            <a:r>
              <a:rPr lang="en-US" sz="1400" dirty="0"/>
              <a:t>Material purity </a:t>
            </a:r>
          </a:p>
          <a:p>
            <a:pPr marL="628650" lvl="1" indent="-171450">
              <a:buFont typeface="Arial" pitchFamily="34" charset="0"/>
              <a:buChar char="•"/>
            </a:pPr>
            <a:r>
              <a:rPr lang="en-US" sz="1400" dirty="0"/>
              <a:t>Sample preparation</a:t>
            </a:r>
          </a:p>
          <a:p>
            <a:pPr marL="628650" lvl="1" indent="-171450">
              <a:buFont typeface="Arial" pitchFamily="34" charset="0"/>
              <a:buChar char="•"/>
            </a:pPr>
            <a:r>
              <a:rPr lang="en-US" sz="1400" dirty="0"/>
              <a:t>Microstructure information </a:t>
            </a:r>
          </a:p>
          <a:p>
            <a:pPr marL="1085850" lvl="2" indent="-171450">
              <a:buFont typeface="Arial" pitchFamily="34" charset="0"/>
              <a:buChar char="•"/>
            </a:pPr>
            <a:r>
              <a:rPr lang="en-US" sz="1400" dirty="0"/>
              <a:t>Single crystal</a:t>
            </a:r>
          </a:p>
          <a:p>
            <a:pPr marL="1085850" lvl="2" indent="-171450">
              <a:buFont typeface="Arial" pitchFamily="34" charset="0"/>
              <a:buChar char="•"/>
            </a:pPr>
            <a:r>
              <a:rPr lang="en-US" sz="1400" dirty="0"/>
              <a:t>Polycrystalline (grain size, dislocation density)</a:t>
            </a:r>
          </a:p>
          <a:p>
            <a:pPr marL="1085850" lvl="2" indent="-171450">
              <a:buFont typeface="Arial" pitchFamily="34" charset="0"/>
              <a:buChar char="•"/>
            </a:pPr>
            <a:r>
              <a:rPr lang="en-US" sz="1400" dirty="0"/>
              <a:t>Non-crystalline </a:t>
            </a:r>
          </a:p>
          <a:p>
            <a:pPr marL="171450" lvl="0" indent="-171450">
              <a:buFont typeface="Arial" pitchFamily="34" charset="0"/>
              <a:buChar char="•"/>
            </a:pPr>
            <a:r>
              <a:rPr lang="en-US" sz="1400" dirty="0"/>
              <a:t>Data manipulation details (if any,  e.g. reference state corrections, analysis method to determine </a:t>
            </a:r>
            <a:r>
              <a:rPr lang="en-US" sz="1400" dirty="0" err="1"/>
              <a:t>interdiffusion</a:t>
            </a:r>
            <a:r>
              <a:rPr lang="en-US" sz="1400" dirty="0"/>
              <a:t> coefficient) </a:t>
            </a:r>
          </a:p>
          <a:p>
            <a:pPr marL="171450" lvl="0" indent="-171450">
              <a:buFont typeface="Arial" pitchFamily="34" charset="0"/>
              <a:buChar char="•"/>
            </a:pPr>
            <a:r>
              <a:rPr lang="en-US" sz="1400" dirty="0"/>
              <a:t>Reporting format (raw data, digitized data, other) </a:t>
            </a:r>
          </a:p>
          <a:p>
            <a:pPr marL="171450" lvl="0" indent="-171450">
              <a:buFont typeface="Arial" pitchFamily="34" charset="0"/>
              <a:buChar char="•"/>
            </a:pPr>
            <a:r>
              <a:rPr lang="en-US" sz="1400" dirty="0"/>
              <a:t>Reference (DOI or text ; one must be present)</a:t>
            </a:r>
          </a:p>
          <a:p>
            <a:pPr marL="171450" lvl="0" indent="-171450">
              <a:buFont typeface="Arial" pitchFamily="34" charset="0"/>
              <a:buChar char="•"/>
            </a:pPr>
            <a:r>
              <a:rPr lang="en-US" sz="1400" dirty="0"/>
              <a:t>Additional </a:t>
            </a:r>
            <a:r>
              <a:rPr lang="en-US" sz="1400" dirty="0" smtClean="0"/>
              <a:t>information</a:t>
            </a:r>
            <a:endParaRPr lang="en-US" sz="1400" dirty="0"/>
          </a:p>
        </p:txBody>
      </p:sp>
    </p:spTree>
    <p:extLst>
      <p:ext uri="{BB962C8B-B14F-4D97-AF65-F5344CB8AC3E}">
        <p14:creationId xmlns:p14="http://schemas.microsoft.com/office/powerpoint/2010/main" val="20999820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Things to Consider</a:t>
            </a:r>
            <a:endParaRPr lang="en-US" dirty="0"/>
          </a:p>
        </p:txBody>
      </p:sp>
      <p:sp>
        <p:nvSpPr>
          <p:cNvPr id="3" name="Content Placeholder 2"/>
          <p:cNvSpPr>
            <a:spLocks noGrp="1"/>
          </p:cNvSpPr>
          <p:nvPr>
            <p:ph idx="1"/>
          </p:nvPr>
        </p:nvSpPr>
        <p:spPr/>
        <p:txBody>
          <a:bodyPr/>
          <a:lstStyle/>
          <a:p>
            <a:r>
              <a:rPr lang="en-US" dirty="0" smtClean="0"/>
              <a:t>Naming conventions for files</a:t>
            </a:r>
          </a:p>
          <a:p>
            <a:pPr lvl="1"/>
            <a:r>
              <a:rPr lang="en-US" dirty="0" smtClean="0"/>
              <a:t>ABC_Smith05.xxx</a:t>
            </a:r>
            <a:endParaRPr lang="en-US" dirty="0"/>
          </a:p>
          <a:p>
            <a:r>
              <a:rPr lang="en-US" dirty="0" smtClean="0"/>
              <a:t>Files to reproduce a specific DICTRA simulation store together in a zip or separate linked files in workspace</a:t>
            </a:r>
            <a:endParaRPr lang="en-US" dirty="0"/>
          </a:p>
        </p:txBody>
      </p:sp>
    </p:spTree>
    <p:extLst>
      <p:ext uri="{BB962C8B-B14F-4D97-AF65-F5344CB8AC3E}">
        <p14:creationId xmlns:p14="http://schemas.microsoft.com/office/powerpoint/2010/main" val="1270241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b="1" dirty="0" smtClean="0">
                <a:solidFill>
                  <a:schemeClr val="tx2">
                    <a:lumMod val="75000"/>
                  </a:schemeClr>
                </a:solidFill>
              </a:rPr>
              <a:t>Concepts for Workspace/Workflow </a:t>
            </a:r>
            <a:endParaRPr lang="en-US" b="1" dirty="0">
              <a:solidFill>
                <a:schemeClr val="tx2">
                  <a:lumMod val="75000"/>
                </a:schemeClr>
              </a:solidFill>
            </a:endParaRPr>
          </a:p>
        </p:txBody>
      </p:sp>
      <p:sp>
        <p:nvSpPr>
          <p:cNvPr id="3" name="Content Placeholder 2"/>
          <p:cNvSpPr>
            <a:spLocks noGrp="1"/>
          </p:cNvSpPr>
          <p:nvPr>
            <p:ph idx="1"/>
          </p:nvPr>
        </p:nvSpPr>
        <p:spPr>
          <a:xfrm>
            <a:off x="457200" y="1295400"/>
            <a:ext cx="8229600" cy="5105400"/>
          </a:xfrm>
        </p:spPr>
        <p:txBody>
          <a:bodyPr>
            <a:normAutofit fontScale="77500" lnSpcReduction="20000"/>
          </a:bodyPr>
          <a:lstStyle/>
          <a:p>
            <a:r>
              <a:rPr lang="en-US" dirty="0" smtClean="0"/>
              <a:t>An individuals can have multiple different workspaces.  </a:t>
            </a:r>
          </a:p>
          <a:p>
            <a:pPr lvl="1"/>
            <a:r>
              <a:rPr lang="en-US" dirty="0" err="1" smtClean="0"/>
              <a:t>AlCu</a:t>
            </a:r>
            <a:r>
              <a:rPr lang="en-US" dirty="0" smtClean="0"/>
              <a:t>-Thermodynamics;  </a:t>
            </a:r>
            <a:r>
              <a:rPr lang="en-US" dirty="0" err="1" smtClean="0"/>
              <a:t>CoNi</a:t>
            </a:r>
            <a:r>
              <a:rPr lang="en-US" dirty="0" smtClean="0"/>
              <a:t>-Diffusion,  </a:t>
            </a:r>
            <a:r>
              <a:rPr lang="en-US" dirty="0" err="1" smtClean="0"/>
              <a:t>ReNi</a:t>
            </a:r>
            <a:r>
              <a:rPr lang="en-US" dirty="0" smtClean="0"/>
              <a:t>-Experimental. </a:t>
            </a:r>
            <a:r>
              <a:rPr lang="en-US" dirty="0" err="1" smtClean="0"/>
              <a:t>AlTi-FirstPrinciples</a:t>
            </a:r>
            <a:endParaRPr lang="en-US" dirty="0" smtClean="0"/>
          </a:p>
          <a:p>
            <a:pPr lvl="1"/>
            <a:endParaRPr lang="en-US" dirty="0" smtClean="0"/>
          </a:p>
          <a:p>
            <a:r>
              <a:rPr lang="en-US" dirty="0" smtClean="0"/>
              <a:t>Owner of the workspace defines who has access to the workspace and what the level of access is.</a:t>
            </a:r>
          </a:p>
          <a:p>
            <a:endParaRPr lang="en-US" dirty="0" smtClean="0"/>
          </a:p>
          <a:p>
            <a:r>
              <a:rPr lang="en-US" dirty="0" smtClean="0"/>
              <a:t>Workspaces can be shared between different groups/</a:t>
            </a:r>
            <a:r>
              <a:rPr lang="en-US" dirty="0" err="1" smtClean="0"/>
              <a:t>worskspaces</a:t>
            </a:r>
            <a:endParaRPr lang="en-US" dirty="0" smtClean="0"/>
          </a:p>
          <a:p>
            <a:endParaRPr lang="en-US" dirty="0" smtClean="0"/>
          </a:p>
          <a:p>
            <a:r>
              <a:rPr lang="en-US" dirty="0" smtClean="0"/>
              <a:t>Workspaces would have some basic structure elements specific to the type of workspace.  </a:t>
            </a:r>
          </a:p>
          <a:p>
            <a:pPr lvl="1"/>
            <a:r>
              <a:rPr lang="en-US" dirty="0" smtClean="0"/>
              <a:t>Thermodynamics, Diffusion,  Experiments  (types of workspace)</a:t>
            </a:r>
          </a:p>
          <a:p>
            <a:pPr lvl="1"/>
            <a:r>
              <a:rPr lang="en-US" dirty="0" smtClean="0"/>
              <a:t>Common structural elements: People, Types of Resources, Systems </a:t>
            </a:r>
          </a:p>
        </p:txBody>
      </p:sp>
    </p:spTree>
    <p:extLst>
      <p:ext uri="{BB962C8B-B14F-4D97-AF65-F5344CB8AC3E}">
        <p14:creationId xmlns:p14="http://schemas.microsoft.com/office/powerpoint/2010/main" val="2560531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Discussion Points – What’s workable?</a:t>
            </a:r>
            <a:endParaRPr lang="en-US" dirty="0"/>
          </a:p>
        </p:txBody>
      </p:sp>
      <p:sp>
        <p:nvSpPr>
          <p:cNvPr id="3" name="Content Placeholder 2"/>
          <p:cNvSpPr>
            <a:spLocks noGrp="1"/>
          </p:cNvSpPr>
          <p:nvPr>
            <p:ph idx="1"/>
          </p:nvPr>
        </p:nvSpPr>
        <p:spPr/>
        <p:txBody>
          <a:bodyPr/>
          <a:lstStyle/>
          <a:p>
            <a:r>
              <a:rPr lang="en-US" dirty="0"/>
              <a:t>- Naming conventions for files &amp; workspaces</a:t>
            </a:r>
          </a:p>
          <a:p>
            <a:r>
              <a:rPr lang="en-US" dirty="0"/>
              <a:t>- Files to reproduce a specific DICTRA </a:t>
            </a:r>
          </a:p>
          <a:p>
            <a:r>
              <a:rPr lang="en-US" dirty="0"/>
              <a:t>- Some files stored in zip; others as separate linked files</a:t>
            </a:r>
          </a:p>
          <a:p>
            <a:r>
              <a:rPr lang="en-US" dirty="0"/>
              <a:t>- Start with 8 categories: </a:t>
            </a:r>
            <a:endParaRPr lang="en-US" dirty="0" smtClean="0"/>
          </a:p>
          <a:p>
            <a:pPr lvl="1"/>
            <a:r>
              <a:rPr lang="en-US" dirty="0" smtClean="0"/>
              <a:t>People</a:t>
            </a:r>
            <a:r>
              <a:rPr lang="en-US" dirty="0"/>
              <a:t>; Phased Based Materials Properties; Phases; Software; Systems; Techniques; Treatments; Types of </a:t>
            </a:r>
            <a:r>
              <a:rPr lang="en-US" dirty="0" smtClean="0"/>
              <a:t>Resources</a:t>
            </a:r>
            <a:endParaRPr lang="en-US" dirty="0"/>
          </a:p>
        </p:txBody>
      </p:sp>
    </p:spTree>
    <p:extLst>
      <p:ext uri="{BB962C8B-B14F-4D97-AF65-F5344CB8AC3E}">
        <p14:creationId xmlns:p14="http://schemas.microsoft.com/office/powerpoint/2010/main" val="33806472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715962"/>
          </a:xfrm>
        </p:spPr>
        <p:txBody>
          <a:bodyPr>
            <a:normAutofit/>
          </a:bodyPr>
          <a:lstStyle/>
          <a:p>
            <a:r>
              <a:rPr lang="en-US" sz="3600" dirty="0" smtClean="0"/>
              <a:t>File Repository for ATAT-MAPS Data Structure</a:t>
            </a:r>
            <a:endParaRPr lang="en-US" sz="3600" dirty="0"/>
          </a:p>
        </p:txBody>
      </p:sp>
      <p:sp>
        <p:nvSpPr>
          <p:cNvPr id="13" name="TextBox 12"/>
          <p:cNvSpPr txBox="1"/>
          <p:nvPr/>
        </p:nvSpPr>
        <p:spPr>
          <a:xfrm>
            <a:off x="1304771" y="1219200"/>
            <a:ext cx="6359946" cy="1077218"/>
          </a:xfrm>
          <a:prstGeom prst="rect">
            <a:avLst/>
          </a:prstGeom>
          <a:noFill/>
        </p:spPr>
        <p:txBody>
          <a:bodyPr wrap="none" rtlCol="0">
            <a:spAutoFit/>
          </a:bodyPr>
          <a:lstStyle/>
          <a:p>
            <a:pPr algn="ctr"/>
            <a:r>
              <a:rPr lang="en-US" sz="3200" dirty="0" smtClean="0">
                <a:solidFill>
                  <a:schemeClr val="tx1">
                    <a:lumMod val="65000"/>
                    <a:lumOff val="35000"/>
                  </a:schemeClr>
                </a:solidFill>
              </a:rPr>
              <a:t>Chemical Systems:</a:t>
            </a:r>
          </a:p>
          <a:p>
            <a:pPr algn="ctr"/>
            <a:r>
              <a:rPr lang="en-US" sz="3200" dirty="0" smtClean="0">
                <a:solidFill>
                  <a:schemeClr val="tx1">
                    <a:lumMod val="65000"/>
                    <a:lumOff val="35000"/>
                  </a:schemeClr>
                </a:solidFill>
              </a:rPr>
              <a:t> </a:t>
            </a:r>
            <a:r>
              <a:rPr lang="en-US" sz="2800" dirty="0" smtClean="0">
                <a:solidFill>
                  <a:schemeClr val="tx1">
                    <a:lumMod val="65000"/>
                    <a:lumOff val="35000"/>
                  </a:schemeClr>
                </a:solidFill>
              </a:rPr>
              <a:t>Au-Cu, NaCl-KCL, SiC-AlN, AlN-GaN-InN, …</a:t>
            </a:r>
          </a:p>
        </p:txBody>
      </p:sp>
      <p:sp>
        <p:nvSpPr>
          <p:cNvPr id="33" name="Rectangle 32"/>
          <p:cNvSpPr/>
          <p:nvPr/>
        </p:nvSpPr>
        <p:spPr>
          <a:xfrm>
            <a:off x="342900" y="2256195"/>
            <a:ext cx="2584174" cy="2107405"/>
          </a:xfrm>
          <a:prstGeom prst="rect">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r>
              <a:rPr lang="en-US" sz="2800" b="1" dirty="0" smtClean="0"/>
              <a:t>System</a:t>
            </a:r>
            <a:endParaRPr lang="en-US" sz="800" dirty="0"/>
          </a:p>
          <a:p>
            <a:pPr marL="285750" indent="-285750">
              <a:buFont typeface="Arial" pitchFamily="34" charset="0"/>
              <a:buChar char="•"/>
              <a:defRPr/>
            </a:pPr>
            <a:r>
              <a:rPr lang="en-US" sz="2400" dirty="0" smtClean="0"/>
              <a:t>Notes</a:t>
            </a:r>
          </a:p>
          <a:p>
            <a:pPr marL="285750" indent="-285750">
              <a:buFont typeface="Arial" pitchFamily="34" charset="0"/>
              <a:buChar char="•"/>
              <a:defRPr/>
            </a:pPr>
            <a:r>
              <a:rPr lang="en-US" sz="2400" dirty="0" smtClean="0"/>
              <a:t>Figures</a:t>
            </a:r>
          </a:p>
          <a:p>
            <a:pPr marL="285750" indent="-285750">
              <a:buFont typeface="Arial" pitchFamily="34" charset="0"/>
              <a:buChar char="•"/>
              <a:defRPr/>
            </a:pPr>
            <a:r>
              <a:rPr lang="en-US" sz="2400" dirty="0" smtClean="0"/>
              <a:t>Structures</a:t>
            </a:r>
            <a:endParaRPr lang="en-US" sz="2400" dirty="0"/>
          </a:p>
        </p:txBody>
      </p:sp>
      <p:sp>
        <p:nvSpPr>
          <p:cNvPr id="34" name="Rectangle 33"/>
          <p:cNvSpPr/>
          <p:nvPr/>
        </p:nvSpPr>
        <p:spPr>
          <a:xfrm>
            <a:off x="2781300" y="2547898"/>
            <a:ext cx="2057400" cy="1524000"/>
          </a:xfrm>
          <a:prstGeom prst="rect">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endParaRPr lang="en-US" sz="2000" b="1" dirty="0" smtClean="0"/>
          </a:p>
          <a:p>
            <a:pPr algn="ctr">
              <a:defRPr/>
            </a:pPr>
            <a:r>
              <a:rPr lang="en-US" sz="2400" b="1" dirty="0" smtClean="0"/>
              <a:t>Figures</a:t>
            </a:r>
            <a:endParaRPr lang="en-US" sz="800" dirty="0" smtClean="0"/>
          </a:p>
          <a:p>
            <a:pPr marL="285750" indent="-285750">
              <a:buFont typeface="Arial" pitchFamily="34" charset="0"/>
              <a:buChar char="•"/>
              <a:defRPr/>
            </a:pPr>
            <a:r>
              <a:rPr lang="en-US" sz="2000" dirty="0" smtClean="0"/>
              <a:t>Figure 1</a:t>
            </a:r>
          </a:p>
          <a:p>
            <a:pPr marL="285750" indent="-285750">
              <a:buFont typeface="Arial" pitchFamily="34" charset="0"/>
              <a:buChar char="•"/>
              <a:defRPr/>
            </a:pPr>
            <a:r>
              <a:rPr lang="en-US" sz="2000" dirty="0" smtClean="0"/>
              <a:t>Figure 2</a:t>
            </a:r>
          </a:p>
          <a:p>
            <a:pPr marL="285750" indent="-285750">
              <a:buFont typeface="Arial" pitchFamily="34" charset="0"/>
              <a:buChar char="•"/>
              <a:defRPr/>
            </a:pPr>
            <a:r>
              <a:rPr lang="en-US" sz="2000" dirty="0" smtClean="0"/>
              <a:t>…</a:t>
            </a:r>
          </a:p>
          <a:p>
            <a:pPr>
              <a:defRPr/>
            </a:pPr>
            <a:endParaRPr lang="en-US" sz="1200" dirty="0"/>
          </a:p>
          <a:p>
            <a:pPr>
              <a:defRPr/>
            </a:pPr>
            <a:endParaRPr lang="en-US" sz="1000" dirty="0" smtClean="0"/>
          </a:p>
        </p:txBody>
      </p:sp>
      <p:sp>
        <p:nvSpPr>
          <p:cNvPr id="35" name="Rectangle 34"/>
          <p:cNvSpPr/>
          <p:nvPr/>
        </p:nvSpPr>
        <p:spPr>
          <a:xfrm>
            <a:off x="2927074" y="3953114"/>
            <a:ext cx="2584174" cy="1795184"/>
          </a:xfrm>
          <a:prstGeom prst="rect">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endParaRPr lang="en-US" dirty="0" smtClean="0"/>
          </a:p>
          <a:p>
            <a:pPr algn="ctr">
              <a:defRPr/>
            </a:pPr>
            <a:r>
              <a:rPr lang="en-US" sz="2400" b="1" dirty="0" smtClean="0"/>
              <a:t>Structures</a:t>
            </a:r>
            <a:endParaRPr lang="en-US" sz="2400" dirty="0" smtClean="0"/>
          </a:p>
          <a:p>
            <a:pPr marL="285750" indent="-285750">
              <a:buFont typeface="Arial" pitchFamily="34" charset="0"/>
              <a:buChar char="•"/>
              <a:defRPr/>
            </a:pPr>
            <a:r>
              <a:rPr lang="en-US" sz="2000" dirty="0" smtClean="0"/>
              <a:t>Structure 1</a:t>
            </a:r>
          </a:p>
          <a:p>
            <a:pPr marL="285750" indent="-285750">
              <a:buFont typeface="Arial" pitchFamily="34" charset="0"/>
              <a:buChar char="•"/>
              <a:defRPr/>
            </a:pPr>
            <a:r>
              <a:rPr lang="en-US" sz="2000" dirty="0" smtClean="0"/>
              <a:t>Structure 2</a:t>
            </a:r>
          </a:p>
          <a:p>
            <a:pPr marL="285750" indent="-285750">
              <a:buFont typeface="Arial" pitchFamily="34" charset="0"/>
              <a:buChar char="•"/>
              <a:defRPr/>
            </a:pPr>
            <a:r>
              <a:rPr lang="en-US" sz="2000" dirty="0" smtClean="0"/>
              <a:t>...</a:t>
            </a:r>
          </a:p>
          <a:p>
            <a:pPr marL="285750" indent="-285750">
              <a:buFont typeface="Arial" pitchFamily="34" charset="0"/>
              <a:buChar char="•"/>
              <a:defRPr/>
            </a:pPr>
            <a:r>
              <a:rPr lang="en-US" sz="2000" dirty="0" smtClean="0"/>
              <a:t>Structure </a:t>
            </a:r>
            <a:r>
              <a:rPr lang="en-US" sz="2000" i="1" dirty="0" smtClean="0"/>
              <a:t>n</a:t>
            </a:r>
          </a:p>
          <a:p>
            <a:pPr>
              <a:defRPr/>
            </a:pPr>
            <a:endParaRPr lang="en-US" sz="1200" dirty="0"/>
          </a:p>
          <a:p>
            <a:pPr>
              <a:defRPr/>
            </a:pPr>
            <a:endParaRPr lang="en-US" sz="1000" dirty="0" smtClean="0"/>
          </a:p>
        </p:txBody>
      </p:sp>
      <p:sp>
        <p:nvSpPr>
          <p:cNvPr id="7" name="Rectangle 6"/>
          <p:cNvSpPr/>
          <p:nvPr/>
        </p:nvSpPr>
        <p:spPr>
          <a:xfrm>
            <a:off x="0" y="990600"/>
            <a:ext cx="4800600" cy="124225"/>
          </a:xfrm>
          <a:prstGeom prst="rect">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219700" y="3309898"/>
            <a:ext cx="2057400" cy="1219200"/>
          </a:xfrm>
          <a:prstGeom prst="rect">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endParaRPr lang="en-US" dirty="0" smtClean="0"/>
          </a:p>
          <a:p>
            <a:pPr algn="ctr">
              <a:defRPr/>
            </a:pPr>
            <a:r>
              <a:rPr lang="en-US" sz="2000" b="1" dirty="0" smtClean="0"/>
              <a:t>Structure 1</a:t>
            </a:r>
            <a:endParaRPr lang="en-US" sz="2000" dirty="0" smtClean="0"/>
          </a:p>
          <a:p>
            <a:pPr marL="285750" indent="-285750">
              <a:buFont typeface="Arial" pitchFamily="34" charset="0"/>
              <a:buChar char="•"/>
              <a:defRPr/>
            </a:pPr>
            <a:r>
              <a:rPr lang="en-US" dirty="0" smtClean="0"/>
              <a:t>Condition 1</a:t>
            </a:r>
          </a:p>
          <a:p>
            <a:pPr marL="285750" indent="-285750">
              <a:buFont typeface="Arial" pitchFamily="34" charset="0"/>
              <a:buChar char="•"/>
              <a:defRPr/>
            </a:pPr>
            <a:r>
              <a:rPr lang="en-US" dirty="0" smtClean="0"/>
              <a:t>Condition 2</a:t>
            </a:r>
          </a:p>
          <a:p>
            <a:pPr marL="285750" indent="-285750">
              <a:buFont typeface="Arial" pitchFamily="34" charset="0"/>
              <a:buChar char="•"/>
              <a:defRPr/>
            </a:pPr>
            <a:r>
              <a:rPr lang="en-US" dirty="0" smtClean="0"/>
              <a:t>…</a:t>
            </a:r>
          </a:p>
          <a:p>
            <a:pPr>
              <a:defRPr/>
            </a:pPr>
            <a:endParaRPr lang="en-US" sz="1200" dirty="0"/>
          </a:p>
          <a:p>
            <a:pPr>
              <a:defRPr/>
            </a:pPr>
            <a:endParaRPr lang="en-US" sz="1000" dirty="0" smtClean="0"/>
          </a:p>
        </p:txBody>
      </p:sp>
      <p:sp>
        <p:nvSpPr>
          <p:cNvPr id="11" name="Rectangle 10"/>
          <p:cNvSpPr/>
          <p:nvPr/>
        </p:nvSpPr>
        <p:spPr>
          <a:xfrm>
            <a:off x="5829300" y="4191000"/>
            <a:ext cx="2057400" cy="1219200"/>
          </a:xfrm>
          <a:prstGeom prst="rect">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endParaRPr lang="en-US" dirty="0" smtClean="0"/>
          </a:p>
          <a:p>
            <a:pPr algn="ctr">
              <a:defRPr/>
            </a:pPr>
            <a:r>
              <a:rPr lang="en-US" sz="2000" b="1" dirty="0" smtClean="0"/>
              <a:t>Structure 2</a:t>
            </a:r>
            <a:endParaRPr lang="en-US" sz="2000" dirty="0" smtClean="0"/>
          </a:p>
          <a:p>
            <a:pPr marL="285750" indent="-285750">
              <a:buFont typeface="Arial" pitchFamily="34" charset="0"/>
              <a:buChar char="•"/>
              <a:defRPr/>
            </a:pPr>
            <a:r>
              <a:rPr lang="en-US" dirty="0" smtClean="0"/>
              <a:t>Condition 1</a:t>
            </a:r>
          </a:p>
          <a:p>
            <a:pPr marL="285750" indent="-285750">
              <a:buFont typeface="Arial" pitchFamily="34" charset="0"/>
              <a:buChar char="•"/>
              <a:defRPr/>
            </a:pPr>
            <a:r>
              <a:rPr lang="en-US" dirty="0" smtClean="0"/>
              <a:t>Condition 2</a:t>
            </a:r>
          </a:p>
          <a:p>
            <a:pPr marL="285750" indent="-285750">
              <a:buFont typeface="Arial" pitchFamily="34" charset="0"/>
              <a:buChar char="•"/>
              <a:defRPr/>
            </a:pPr>
            <a:r>
              <a:rPr lang="en-US" dirty="0" smtClean="0"/>
              <a:t>…</a:t>
            </a:r>
          </a:p>
          <a:p>
            <a:pPr>
              <a:defRPr/>
            </a:pPr>
            <a:endParaRPr lang="en-US" sz="1200" dirty="0"/>
          </a:p>
          <a:p>
            <a:pPr>
              <a:defRPr/>
            </a:pPr>
            <a:endParaRPr lang="en-US" sz="1000" dirty="0" smtClean="0"/>
          </a:p>
        </p:txBody>
      </p:sp>
      <p:sp>
        <p:nvSpPr>
          <p:cNvPr id="12" name="Rectangle 11"/>
          <p:cNvSpPr/>
          <p:nvPr/>
        </p:nvSpPr>
        <p:spPr>
          <a:xfrm>
            <a:off x="6438900" y="5049690"/>
            <a:ext cx="1752600" cy="416220"/>
          </a:xfrm>
          <a:prstGeom prst="rect">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endParaRPr lang="en-US" dirty="0" smtClean="0"/>
          </a:p>
          <a:p>
            <a:pPr algn="ctr">
              <a:defRPr/>
            </a:pPr>
            <a:r>
              <a:rPr lang="en-US" sz="3200" dirty="0" smtClean="0"/>
              <a:t>…</a:t>
            </a:r>
          </a:p>
          <a:p>
            <a:pPr algn="ctr">
              <a:defRPr/>
            </a:pPr>
            <a:endParaRPr lang="en-US" sz="1200" dirty="0"/>
          </a:p>
          <a:p>
            <a:pPr>
              <a:defRPr/>
            </a:pPr>
            <a:endParaRPr lang="en-US" sz="1000" dirty="0" smtClean="0"/>
          </a:p>
        </p:txBody>
      </p:sp>
      <p:sp>
        <p:nvSpPr>
          <p:cNvPr id="14" name="Rectangle 13"/>
          <p:cNvSpPr/>
          <p:nvPr/>
        </p:nvSpPr>
        <p:spPr>
          <a:xfrm>
            <a:off x="6858000" y="5410200"/>
            <a:ext cx="2057400" cy="1219200"/>
          </a:xfrm>
          <a:prstGeom prst="rect">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endParaRPr lang="en-US" dirty="0" smtClean="0"/>
          </a:p>
          <a:p>
            <a:pPr algn="ctr">
              <a:defRPr/>
            </a:pPr>
            <a:r>
              <a:rPr lang="en-US" sz="2000" b="1" dirty="0" smtClean="0"/>
              <a:t>Structure </a:t>
            </a:r>
            <a:r>
              <a:rPr lang="en-US" sz="2000" b="1" i="1" dirty="0" smtClean="0"/>
              <a:t>n</a:t>
            </a:r>
            <a:endParaRPr lang="en-US" sz="2000" i="1" dirty="0" smtClean="0"/>
          </a:p>
          <a:p>
            <a:pPr marL="285750" indent="-285750">
              <a:buFont typeface="Arial" pitchFamily="34" charset="0"/>
              <a:buChar char="•"/>
              <a:defRPr/>
            </a:pPr>
            <a:r>
              <a:rPr lang="en-US" dirty="0" smtClean="0"/>
              <a:t>Condition 1</a:t>
            </a:r>
          </a:p>
          <a:p>
            <a:pPr marL="285750" indent="-285750">
              <a:buFont typeface="Arial" pitchFamily="34" charset="0"/>
              <a:buChar char="•"/>
              <a:defRPr/>
            </a:pPr>
            <a:r>
              <a:rPr lang="en-US" dirty="0" smtClean="0"/>
              <a:t>Condition 2</a:t>
            </a:r>
          </a:p>
          <a:p>
            <a:pPr marL="285750" indent="-285750">
              <a:buFont typeface="Arial" pitchFamily="34" charset="0"/>
              <a:buChar char="•"/>
              <a:defRPr/>
            </a:pPr>
            <a:r>
              <a:rPr lang="en-US" dirty="0" smtClean="0"/>
              <a:t>…</a:t>
            </a:r>
          </a:p>
          <a:p>
            <a:pPr>
              <a:defRPr/>
            </a:pPr>
            <a:endParaRPr lang="en-US" sz="1200" dirty="0"/>
          </a:p>
          <a:p>
            <a:pPr>
              <a:defRPr/>
            </a:pPr>
            <a:endParaRPr lang="en-US" sz="1000" dirty="0" smtClean="0"/>
          </a:p>
        </p:txBody>
      </p:sp>
      <p:cxnSp>
        <p:nvCxnSpPr>
          <p:cNvPr id="5" name="Curved Connector 4"/>
          <p:cNvCxnSpPr/>
          <p:nvPr/>
        </p:nvCxnSpPr>
        <p:spPr>
          <a:xfrm flipV="1">
            <a:off x="1790700" y="2852698"/>
            <a:ext cx="1447800" cy="685800"/>
          </a:xfrm>
          <a:prstGeom prst="curvedConnector3">
            <a:avLst/>
          </a:prstGeom>
          <a:ln w="38100" cmpd="dbl">
            <a:solidFill>
              <a:schemeClr val="accent6">
                <a:lumMod val="50000"/>
              </a:schemeClr>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7" name="Curved Connector 16"/>
          <p:cNvCxnSpPr/>
          <p:nvPr/>
        </p:nvCxnSpPr>
        <p:spPr>
          <a:xfrm>
            <a:off x="2095500" y="3919498"/>
            <a:ext cx="1371600" cy="304800"/>
          </a:xfrm>
          <a:prstGeom prst="curvedConnector3">
            <a:avLst>
              <a:gd name="adj1" fmla="val 39916"/>
            </a:avLst>
          </a:prstGeom>
          <a:ln w="38100" cmpd="dbl">
            <a:solidFill>
              <a:schemeClr val="accent6">
                <a:lumMod val="50000"/>
              </a:schemeClr>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2" name="Curved Connector 21"/>
          <p:cNvCxnSpPr/>
          <p:nvPr/>
        </p:nvCxnSpPr>
        <p:spPr>
          <a:xfrm>
            <a:off x="4533900" y="5465910"/>
            <a:ext cx="2667000" cy="141194"/>
          </a:xfrm>
          <a:prstGeom prst="curvedConnector3">
            <a:avLst>
              <a:gd name="adj1" fmla="val 50000"/>
            </a:avLst>
          </a:prstGeom>
          <a:ln w="19050" cmpd="dbl">
            <a:solidFill>
              <a:schemeClr val="accent6">
                <a:lumMod val="50000"/>
              </a:schemeClr>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4" name="Curved Connector 23"/>
          <p:cNvCxnSpPr/>
          <p:nvPr/>
        </p:nvCxnSpPr>
        <p:spPr>
          <a:xfrm flipV="1">
            <a:off x="4540303" y="3493034"/>
            <a:ext cx="1060397" cy="1050792"/>
          </a:xfrm>
          <a:prstGeom prst="curvedConnector3">
            <a:avLst>
              <a:gd name="adj1" fmla="val 50000"/>
            </a:avLst>
          </a:prstGeom>
          <a:ln w="19050" cmpd="dbl">
            <a:solidFill>
              <a:schemeClr val="accent6">
                <a:lumMod val="50000"/>
              </a:schemeClr>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1" name="Curved Connector 40"/>
          <p:cNvCxnSpPr/>
          <p:nvPr/>
        </p:nvCxnSpPr>
        <p:spPr>
          <a:xfrm flipV="1">
            <a:off x="4533900" y="4363600"/>
            <a:ext cx="1676400" cy="524886"/>
          </a:xfrm>
          <a:prstGeom prst="curvedConnector3">
            <a:avLst>
              <a:gd name="adj1" fmla="val 50000"/>
            </a:avLst>
          </a:prstGeom>
          <a:ln w="19050" cmpd="dbl">
            <a:solidFill>
              <a:schemeClr val="accent6">
                <a:lumMod val="50000"/>
              </a:schemeClr>
            </a:solidFill>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8877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457200" y="152400"/>
            <a:ext cx="8229600" cy="762000"/>
          </a:xfrm>
        </p:spPr>
        <p:txBody>
          <a:bodyPr/>
          <a:lstStyle/>
          <a:p>
            <a:r>
              <a:rPr lang="en-US" dirty="0" smtClean="0"/>
              <a:t>Original CALPHAD Approach</a:t>
            </a:r>
          </a:p>
        </p:txBody>
      </p:sp>
      <p:sp>
        <p:nvSpPr>
          <p:cNvPr id="4100" name="Rectangle 4"/>
          <p:cNvSpPr>
            <a:spLocks noChangeArrowheads="1"/>
          </p:cNvSpPr>
          <p:nvPr/>
        </p:nvSpPr>
        <p:spPr bwMode="auto">
          <a:xfrm>
            <a:off x="538163" y="1143000"/>
            <a:ext cx="2357437"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r>
              <a:rPr lang="en-US" sz="1800"/>
              <a:t>Experimental phase diagram and thermochemical data</a:t>
            </a:r>
          </a:p>
        </p:txBody>
      </p:sp>
      <p:sp>
        <p:nvSpPr>
          <p:cNvPr id="4101" name="Rectangle 5"/>
          <p:cNvSpPr>
            <a:spLocks noChangeArrowheads="1"/>
          </p:cNvSpPr>
          <p:nvPr/>
        </p:nvSpPr>
        <p:spPr bwMode="auto">
          <a:xfrm>
            <a:off x="3505200" y="1143000"/>
            <a:ext cx="2792413"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r>
              <a:rPr lang="en-US" sz="1800" dirty="0"/>
              <a:t>Determine Gibbs energy functions for each phase: </a:t>
            </a:r>
            <a:r>
              <a:rPr lang="en-US" sz="1800" i="1" dirty="0"/>
              <a:t>G</a:t>
            </a:r>
            <a:r>
              <a:rPr lang="en-US" sz="1800" dirty="0"/>
              <a:t> = f (</a:t>
            </a:r>
            <a:r>
              <a:rPr lang="en-US" sz="1800" i="1" dirty="0" err="1"/>
              <a:t>x,T,P</a:t>
            </a:r>
            <a:r>
              <a:rPr lang="en-US" sz="1800" dirty="0">
                <a:latin typeface="Symbol" pitchFamily="18" charset="2"/>
              </a:rPr>
              <a:t>)</a:t>
            </a:r>
          </a:p>
        </p:txBody>
      </p:sp>
      <p:sp>
        <p:nvSpPr>
          <p:cNvPr id="4102" name="AutoShape 6"/>
          <p:cNvSpPr>
            <a:spLocks noChangeArrowheads="1"/>
          </p:cNvSpPr>
          <p:nvPr/>
        </p:nvSpPr>
        <p:spPr bwMode="auto">
          <a:xfrm>
            <a:off x="6353175" y="1433513"/>
            <a:ext cx="434975" cy="319087"/>
          </a:xfrm>
          <a:prstGeom prst="rightArrow">
            <a:avLst>
              <a:gd name="adj1" fmla="val 50000"/>
              <a:gd name="adj2" fmla="val 68166"/>
            </a:avLst>
          </a:prstGeom>
          <a:solidFill>
            <a:schemeClr val="accent2"/>
          </a:solidFill>
          <a:ln w="12700">
            <a:solidFill>
              <a:schemeClr val="tx1"/>
            </a:solidFill>
            <a:miter lim="800000"/>
            <a:headEnd/>
            <a:tailEnd/>
          </a:ln>
        </p:spPr>
        <p:txBody>
          <a:bodyPr wrap="none" anchor="ctr"/>
          <a:lstStyle/>
          <a:p>
            <a:endParaRPr lang="en-US"/>
          </a:p>
        </p:txBody>
      </p:sp>
      <p:sp>
        <p:nvSpPr>
          <p:cNvPr id="4103" name="Rectangle 7"/>
          <p:cNvSpPr>
            <a:spLocks noChangeArrowheads="1"/>
          </p:cNvSpPr>
          <p:nvPr/>
        </p:nvSpPr>
        <p:spPr bwMode="auto">
          <a:xfrm>
            <a:off x="6846888" y="1189038"/>
            <a:ext cx="19494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800"/>
              <a:t>Calculated phase</a:t>
            </a:r>
          </a:p>
          <a:p>
            <a:r>
              <a:rPr lang="en-US" sz="1800"/>
              <a:t>diagram</a:t>
            </a:r>
          </a:p>
        </p:txBody>
      </p:sp>
      <p:sp>
        <p:nvSpPr>
          <p:cNvPr id="4104" name="AutoShape 8"/>
          <p:cNvSpPr>
            <a:spLocks noChangeArrowheads="1"/>
          </p:cNvSpPr>
          <p:nvPr/>
        </p:nvSpPr>
        <p:spPr bwMode="auto">
          <a:xfrm>
            <a:off x="2971800" y="1447800"/>
            <a:ext cx="434975" cy="319088"/>
          </a:xfrm>
          <a:prstGeom prst="rightArrow">
            <a:avLst>
              <a:gd name="adj1" fmla="val 50000"/>
              <a:gd name="adj2" fmla="val 68165"/>
            </a:avLst>
          </a:prstGeom>
          <a:solidFill>
            <a:schemeClr val="accent2"/>
          </a:solidFill>
          <a:ln w="12700">
            <a:solidFill>
              <a:schemeClr val="tx1"/>
            </a:solidFill>
            <a:miter lim="800000"/>
            <a:headEnd/>
            <a:tailEnd/>
          </a:ln>
        </p:spPr>
        <p:txBody>
          <a:bodyPr wrap="none" anchor="ctr"/>
          <a:lstStyle/>
          <a:p>
            <a:endParaRPr lang="en-US"/>
          </a:p>
        </p:txBody>
      </p:sp>
      <p:graphicFrame>
        <p:nvGraphicFramePr>
          <p:cNvPr id="4098" name="Object 2"/>
          <p:cNvGraphicFramePr>
            <a:graphicFrameLocks/>
          </p:cNvGraphicFramePr>
          <p:nvPr/>
        </p:nvGraphicFramePr>
        <p:xfrm>
          <a:off x="1957388" y="3810000"/>
          <a:ext cx="5219700" cy="639763"/>
        </p:xfrm>
        <a:graphic>
          <a:graphicData uri="http://schemas.openxmlformats.org/presentationml/2006/ole">
            <mc:AlternateContent xmlns:mc="http://schemas.openxmlformats.org/markup-compatibility/2006">
              <mc:Choice xmlns:v="urn:schemas-microsoft-com:vml" Requires="v">
                <p:oleObj spid="_x0000_s2062" name="Equation" r:id="rId3" imgW="1560240" imgH="201600" progId="Equation.2">
                  <p:embed/>
                </p:oleObj>
              </mc:Choice>
              <mc:Fallback>
                <p:oleObj name="Equation" r:id="rId3" imgW="1560240" imgH="201600" progId="Equation.2">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57388" y="3810000"/>
                        <a:ext cx="5219700"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4105" name="Group 10"/>
          <p:cNvGrpSpPr>
            <a:grpSpLocks/>
          </p:cNvGrpSpPr>
          <p:nvPr/>
        </p:nvGrpSpPr>
        <p:grpSpPr bwMode="auto">
          <a:xfrm>
            <a:off x="460375" y="2106613"/>
            <a:ext cx="2474913" cy="1677987"/>
            <a:chOff x="290" y="1942"/>
            <a:chExt cx="1559" cy="1057"/>
          </a:xfrm>
        </p:grpSpPr>
        <p:sp>
          <p:nvSpPr>
            <p:cNvPr id="4181" name="Line 11"/>
            <p:cNvSpPr>
              <a:spLocks noChangeShapeType="1"/>
            </p:cNvSpPr>
            <p:nvPr/>
          </p:nvSpPr>
          <p:spPr bwMode="auto">
            <a:xfrm>
              <a:off x="567" y="1942"/>
              <a:ext cx="0" cy="88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82" name="Line 12"/>
            <p:cNvSpPr>
              <a:spLocks noChangeShapeType="1"/>
            </p:cNvSpPr>
            <p:nvPr/>
          </p:nvSpPr>
          <p:spPr bwMode="auto">
            <a:xfrm>
              <a:off x="566" y="2822"/>
              <a:ext cx="121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83" name="Line 13"/>
            <p:cNvSpPr>
              <a:spLocks noChangeShapeType="1"/>
            </p:cNvSpPr>
            <p:nvPr/>
          </p:nvSpPr>
          <p:spPr bwMode="auto">
            <a:xfrm>
              <a:off x="1782" y="1942"/>
              <a:ext cx="0" cy="88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84" name="Line 14"/>
            <p:cNvSpPr>
              <a:spLocks noChangeShapeType="1"/>
            </p:cNvSpPr>
            <p:nvPr/>
          </p:nvSpPr>
          <p:spPr bwMode="auto">
            <a:xfrm flipH="1">
              <a:off x="596" y="2398"/>
              <a:ext cx="151" cy="426"/>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85" name="Line 15"/>
            <p:cNvSpPr>
              <a:spLocks noChangeShapeType="1"/>
            </p:cNvSpPr>
            <p:nvPr/>
          </p:nvSpPr>
          <p:spPr bwMode="auto">
            <a:xfrm>
              <a:off x="1599" y="2398"/>
              <a:ext cx="152" cy="426"/>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86" name="Line 16"/>
            <p:cNvSpPr>
              <a:spLocks noChangeShapeType="1"/>
            </p:cNvSpPr>
            <p:nvPr/>
          </p:nvSpPr>
          <p:spPr bwMode="auto">
            <a:xfrm>
              <a:off x="749" y="2398"/>
              <a:ext cx="8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87" name="Line 17"/>
            <p:cNvSpPr>
              <a:spLocks noChangeShapeType="1"/>
            </p:cNvSpPr>
            <p:nvPr/>
          </p:nvSpPr>
          <p:spPr bwMode="auto">
            <a:xfrm>
              <a:off x="566" y="2003"/>
              <a:ext cx="182" cy="395"/>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88" name="Line 18"/>
            <p:cNvSpPr>
              <a:spLocks noChangeShapeType="1"/>
            </p:cNvSpPr>
            <p:nvPr/>
          </p:nvSpPr>
          <p:spPr bwMode="auto">
            <a:xfrm>
              <a:off x="565" y="2003"/>
              <a:ext cx="699" cy="395"/>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89" name="Line 19"/>
            <p:cNvSpPr>
              <a:spLocks noChangeShapeType="1"/>
            </p:cNvSpPr>
            <p:nvPr/>
          </p:nvSpPr>
          <p:spPr bwMode="auto">
            <a:xfrm flipH="1">
              <a:off x="1265" y="2133"/>
              <a:ext cx="514" cy="265"/>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90" name="Line 20"/>
            <p:cNvSpPr>
              <a:spLocks noChangeShapeType="1"/>
            </p:cNvSpPr>
            <p:nvPr/>
          </p:nvSpPr>
          <p:spPr bwMode="auto">
            <a:xfrm flipV="1">
              <a:off x="1599" y="2133"/>
              <a:ext cx="174" cy="265"/>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91" name="Rectangle 21"/>
            <p:cNvSpPr>
              <a:spLocks noChangeArrowheads="1"/>
            </p:cNvSpPr>
            <p:nvPr/>
          </p:nvSpPr>
          <p:spPr bwMode="auto">
            <a:xfrm>
              <a:off x="487" y="2827"/>
              <a:ext cx="135"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0325" tIns="28575" rIns="60325" bIns="28575">
              <a:spAutoFit/>
            </a:bodyPr>
            <a:lstStyle/>
            <a:p>
              <a:pPr defTabSz="366713"/>
              <a:r>
                <a:rPr lang="en-US" sz="1100"/>
                <a:t>A</a:t>
              </a:r>
            </a:p>
          </p:txBody>
        </p:sp>
        <p:sp>
          <p:nvSpPr>
            <p:cNvPr id="4192" name="Rectangle 22"/>
            <p:cNvSpPr>
              <a:spLocks noChangeArrowheads="1"/>
            </p:cNvSpPr>
            <p:nvPr/>
          </p:nvSpPr>
          <p:spPr bwMode="auto">
            <a:xfrm>
              <a:off x="1714" y="2815"/>
              <a:ext cx="135"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0325" tIns="28575" rIns="60325" bIns="28575">
              <a:spAutoFit/>
            </a:bodyPr>
            <a:lstStyle/>
            <a:p>
              <a:pPr defTabSz="366713"/>
              <a:r>
                <a:rPr lang="en-US" sz="1100"/>
                <a:t>B</a:t>
              </a:r>
            </a:p>
          </p:txBody>
        </p:sp>
        <p:sp>
          <p:nvSpPr>
            <p:cNvPr id="4193" name="Line 23"/>
            <p:cNvSpPr>
              <a:spLocks noChangeShapeType="1"/>
            </p:cNvSpPr>
            <p:nvPr/>
          </p:nvSpPr>
          <p:spPr bwMode="auto">
            <a:xfrm flipH="1">
              <a:off x="566" y="2398"/>
              <a:ext cx="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94" name="Rectangle 24"/>
            <p:cNvSpPr>
              <a:spLocks noChangeArrowheads="1"/>
            </p:cNvSpPr>
            <p:nvPr/>
          </p:nvSpPr>
          <p:spPr bwMode="auto">
            <a:xfrm>
              <a:off x="408" y="2328"/>
              <a:ext cx="1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0325" tIns="28575" rIns="60325" bIns="28575">
              <a:spAutoFit/>
            </a:bodyPr>
            <a:lstStyle/>
            <a:p>
              <a:pPr defTabSz="366713"/>
              <a:r>
                <a:rPr lang="en-US" sz="1100"/>
                <a:t>T</a:t>
              </a:r>
              <a:r>
                <a:rPr lang="en-US" sz="1100" baseline="-25000"/>
                <a:t>E</a:t>
              </a:r>
            </a:p>
          </p:txBody>
        </p:sp>
        <p:sp>
          <p:nvSpPr>
            <p:cNvPr id="4195" name="Rectangle 25"/>
            <p:cNvSpPr>
              <a:spLocks noChangeArrowheads="1"/>
            </p:cNvSpPr>
            <p:nvPr/>
          </p:nvSpPr>
          <p:spPr bwMode="auto">
            <a:xfrm>
              <a:off x="560" y="2450"/>
              <a:ext cx="132"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0325" tIns="28575" rIns="60325" bIns="28575">
              <a:spAutoFit/>
            </a:bodyPr>
            <a:lstStyle/>
            <a:p>
              <a:pPr defTabSz="366713"/>
              <a:r>
                <a:rPr lang="en-US" sz="1100">
                  <a:latin typeface="Symbol" pitchFamily="18" charset="2"/>
                </a:rPr>
                <a:t>a</a:t>
              </a:r>
            </a:p>
          </p:txBody>
        </p:sp>
        <p:sp>
          <p:nvSpPr>
            <p:cNvPr id="4196" name="Rectangle 26"/>
            <p:cNvSpPr>
              <a:spLocks noChangeArrowheads="1"/>
            </p:cNvSpPr>
            <p:nvPr/>
          </p:nvSpPr>
          <p:spPr bwMode="auto">
            <a:xfrm>
              <a:off x="1016" y="2025"/>
              <a:ext cx="312"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0325" tIns="28575" rIns="60325" bIns="28575">
              <a:spAutoFit/>
            </a:bodyPr>
            <a:lstStyle/>
            <a:p>
              <a:pPr defTabSz="366713"/>
              <a:r>
                <a:rPr lang="en-US" sz="1100"/>
                <a:t>Liquid</a:t>
              </a:r>
            </a:p>
          </p:txBody>
        </p:sp>
        <p:sp>
          <p:nvSpPr>
            <p:cNvPr id="4197" name="Rectangle 27"/>
            <p:cNvSpPr>
              <a:spLocks noChangeArrowheads="1"/>
            </p:cNvSpPr>
            <p:nvPr/>
          </p:nvSpPr>
          <p:spPr bwMode="auto">
            <a:xfrm>
              <a:off x="1671" y="2376"/>
              <a:ext cx="124"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0325" tIns="28575" rIns="60325" bIns="28575">
              <a:spAutoFit/>
            </a:bodyPr>
            <a:lstStyle/>
            <a:p>
              <a:pPr defTabSz="366713"/>
              <a:r>
                <a:rPr lang="en-US" sz="1100">
                  <a:latin typeface="Symbol" pitchFamily="18" charset="2"/>
                </a:rPr>
                <a:t>b</a:t>
              </a:r>
            </a:p>
          </p:txBody>
        </p:sp>
        <p:sp>
          <p:nvSpPr>
            <p:cNvPr id="4198" name="Rectangle 28"/>
            <p:cNvSpPr>
              <a:spLocks noChangeArrowheads="1"/>
            </p:cNvSpPr>
            <p:nvPr/>
          </p:nvSpPr>
          <p:spPr bwMode="auto">
            <a:xfrm rot="-5400000">
              <a:off x="71" y="2426"/>
              <a:ext cx="579"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0325" tIns="28575" rIns="60325" bIns="28575">
              <a:spAutoFit/>
            </a:bodyPr>
            <a:lstStyle/>
            <a:p>
              <a:pPr defTabSz="366713"/>
              <a:r>
                <a:rPr lang="en-US" sz="1100"/>
                <a:t>Temperature</a:t>
              </a:r>
            </a:p>
          </p:txBody>
        </p:sp>
        <p:sp>
          <p:nvSpPr>
            <p:cNvPr id="4199" name="Rectangle 29"/>
            <p:cNvSpPr>
              <a:spLocks noChangeArrowheads="1"/>
            </p:cNvSpPr>
            <p:nvPr/>
          </p:nvSpPr>
          <p:spPr bwMode="auto">
            <a:xfrm>
              <a:off x="894" y="2857"/>
              <a:ext cx="566"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0325" tIns="28575" rIns="60325" bIns="28575">
              <a:spAutoFit/>
            </a:bodyPr>
            <a:lstStyle/>
            <a:p>
              <a:pPr defTabSz="366713"/>
              <a:r>
                <a:rPr lang="en-US" sz="1100"/>
                <a:t>Composition</a:t>
              </a:r>
            </a:p>
          </p:txBody>
        </p:sp>
      </p:grpSp>
      <p:sp>
        <p:nvSpPr>
          <p:cNvPr id="4106" name="AutoShape 47"/>
          <p:cNvSpPr>
            <a:spLocks noChangeArrowheads="1"/>
          </p:cNvSpPr>
          <p:nvPr/>
        </p:nvSpPr>
        <p:spPr bwMode="auto">
          <a:xfrm>
            <a:off x="1309688" y="2395538"/>
            <a:ext cx="88900" cy="103187"/>
          </a:xfrm>
          <a:prstGeom prst="diamond">
            <a:avLst/>
          </a:prstGeom>
          <a:noFill/>
          <a:ln w="12700">
            <a:solidFill>
              <a:srgbClr val="A5002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07" name="AutoShape 48"/>
          <p:cNvSpPr>
            <a:spLocks noChangeArrowheads="1"/>
          </p:cNvSpPr>
          <p:nvPr/>
        </p:nvSpPr>
        <p:spPr bwMode="auto">
          <a:xfrm>
            <a:off x="1114425" y="2298700"/>
            <a:ext cx="88900" cy="103188"/>
          </a:xfrm>
          <a:prstGeom prst="diamond">
            <a:avLst/>
          </a:prstGeom>
          <a:noFill/>
          <a:ln w="12700">
            <a:solidFill>
              <a:srgbClr val="A5002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4108" name="Group 49"/>
          <p:cNvGrpSpPr>
            <a:grpSpLocks/>
          </p:cNvGrpSpPr>
          <p:nvPr/>
        </p:nvGrpSpPr>
        <p:grpSpPr bwMode="auto">
          <a:xfrm>
            <a:off x="6251575" y="2097088"/>
            <a:ext cx="2478088" cy="1695450"/>
            <a:chOff x="3938" y="1911"/>
            <a:chExt cx="1561" cy="1068"/>
          </a:xfrm>
        </p:grpSpPr>
        <p:sp>
          <p:nvSpPr>
            <p:cNvPr id="4162" name="Line 50"/>
            <p:cNvSpPr>
              <a:spLocks noChangeShapeType="1"/>
            </p:cNvSpPr>
            <p:nvPr/>
          </p:nvSpPr>
          <p:spPr bwMode="auto">
            <a:xfrm>
              <a:off x="4217" y="1911"/>
              <a:ext cx="0" cy="88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63" name="Line 51"/>
            <p:cNvSpPr>
              <a:spLocks noChangeShapeType="1"/>
            </p:cNvSpPr>
            <p:nvPr/>
          </p:nvSpPr>
          <p:spPr bwMode="auto">
            <a:xfrm>
              <a:off x="4216" y="2791"/>
              <a:ext cx="121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64" name="Line 52"/>
            <p:cNvSpPr>
              <a:spLocks noChangeShapeType="1"/>
            </p:cNvSpPr>
            <p:nvPr/>
          </p:nvSpPr>
          <p:spPr bwMode="auto">
            <a:xfrm>
              <a:off x="5432" y="1911"/>
              <a:ext cx="0" cy="88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65" name="Line 53"/>
            <p:cNvSpPr>
              <a:spLocks noChangeShapeType="1"/>
            </p:cNvSpPr>
            <p:nvPr/>
          </p:nvSpPr>
          <p:spPr bwMode="auto">
            <a:xfrm flipH="1">
              <a:off x="4246" y="2367"/>
              <a:ext cx="151" cy="426"/>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66" name="Line 54"/>
            <p:cNvSpPr>
              <a:spLocks noChangeShapeType="1"/>
            </p:cNvSpPr>
            <p:nvPr/>
          </p:nvSpPr>
          <p:spPr bwMode="auto">
            <a:xfrm>
              <a:off x="5249" y="2367"/>
              <a:ext cx="152" cy="426"/>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67" name="Line 55"/>
            <p:cNvSpPr>
              <a:spLocks noChangeShapeType="1"/>
            </p:cNvSpPr>
            <p:nvPr/>
          </p:nvSpPr>
          <p:spPr bwMode="auto">
            <a:xfrm>
              <a:off x="4399" y="2367"/>
              <a:ext cx="8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68" name="Line 56"/>
            <p:cNvSpPr>
              <a:spLocks noChangeShapeType="1"/>
            </p:cNvSpPr>
            <p:nvPr/>
          </p:nvSpPr>
          <p:spPr bwMode="auto">
            <a:xfrm>
              <a:off x="4216" y="1972"/>
              <a:ext cx="182" cy="395"/>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69" name="Line 57"/>
            <p:cNvSpPr>
              <a:spLocks noChangeShapeType="1"/>
            </p:cNvSpPr>
            <p:nvPr/>
          </p:nvSpPr>
          <p:spPr bwMode="auto">
            <a:xfrm>
              <a:off x="4215" y="1972"/>
              <a:ext cx="699" cy="395"/>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70" name="Line 58"/>
            <p:cNvSpPr>
              <a:spLocks noChangeShapeType="1"/>
            </p:cNvSpPr>
            <p:nvPr/>
          </p:nvSpPr>
          <p:spPr bwMode="auto">
            <a:xfrm flipH="1">
              <a:off x="4915" y="2102"/>
              <a:ext cx="514" cy="265"/>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71" name="Line 59"/>
            <p:cNvSpPr>
              <a:spLocks noChangeShapeType="1"/>
            </p:cNvSpPr>
            <p:nvPr/>
          </p:nvSpPr>
          <p:spPr bwMode="auto">
            <a:xfrm flipV="1">
              <a:off x="5249" y="2102"/>
              <a:ext cx="174" cy="265"/>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72" name="Rectangle 60"/>
            <p:cNvSpPr>
              <a:spLocks noChangeArrowheads="1"/>
            </p:cNvSpPr>
            <p:nvPr/>
          </p:nvSpPr>
          <p:spPr bwMode="auto">
            <a:xfrm>
              <a:off x="4137" y="2796"/>
              <a:ext cx="140"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0325" tIns="28575" rIns="60325" bIns="28575">
              <a:spAutoFit/>
            </a:bodyPr>
            <a:lstStyle/>
            <a:p>
              <a:pPr defTabSz="366713"/>
              <a:r>
                <a:rPr lang="en-US" sz="1100">
                  <a:latin typeface="Times New Roman" pitchFamily="18" charset="0"/>
                </a:rPr>
                <a:t>A</a:t>
              </a:r>
            </a:p>
          </p:txBody>
        </p:sp>
        <p:sp>
          <p:nvSpPr>
            <p:cNvPr id="4173" name="Rectangle 61"/>
            <p:cNvSpPr>
              <a:spLocks noChangeArrowheads="1"/>
            </p:cNvSpPr>
            <p:nvPr/>
          </p:nvSpPr>
          <p:spPr bwMode="auto">
            <a:xfrm>
              <a:off x="5364" y="2784"/>
              <a:ext cx="135"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0325" tIns="28575" rIns="60325" bIns="28575">
              <a:spAutoFit/>
            </a:bodyPr>
            <a:lstStyle/>
            <a:p>
              <a:pPr defTabSz="366713"/>
              <a:r>
                <a:rPr lang="en-US" sz="1100"/>
                <a:t>B</a:t>
              </a:r>
            </a:p>
          </p:txBody>
        </p:sp>
        <p:sp>
          <p:nvSpPr>
            <p:cNvPr id="4174" name="Line 62"/>
            <p:cNvSpPr>
              <a:spLocks noChangeShapeType="1"/>
            </p:cNvSpPr>
            <p:nvPr/>
          </p:nvSpPr>
          <p:spPr bwMode="auto">
            <a:xfrm flipH="1">
              <a:off x="4216" y="2367"/>
              <a:ext cx="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75" name="Rectangle 63"/>
            <p:cNvSpPr>
              <a:spLocks noChangeArrowheads="1"/>
            </p:cNvSpPr>
            <p:nvPr/>
          </p:nvSpPr>
          <p:spPr bwMode="auto">
            <a:xfrm>
              <a:off x="4058" y="2297"/>
              <a:ext cx="16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0325" tIns="28575" rIns="60325" bIns="28575">
              <a:spAutoFit/>
            </a:bodyPr>
            <a:lstStyle/>
            <a:p>
              <a:pPr defTabSz="366713"/>
              <a:r>
                <a:rPr lang="en-US" sz="1100"/>
                <a:t>T</a:t>
              </a:r>
              <a:r>
                <a:rPr lang="en-US" sz="1100" baseline="-25000"/>
                <a:t>E</a:t>
              </a:r>
            </a:p>
          </p:txBody>
        </p:sp>
        <p:sp>
          <p:nvSpPr>
            <p:cNvPr id="4176" name="Rectangle 64"/>
            <p:cNvSpPr>
              <a:spLocks noChangeArrowheads="1"/>
            </p:cNvSpPr>
            <p:nvPr/>
          </p:nvSpPr>
          <p:spPr bwMode="auto">
            <a:xfrm>
              <a:off x="4210" y="2419"/>
              <a:ext cx="132"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0325" tIns="28575" rIns="60325" bIns="28575">
              <a:spAutoFit/>
            </a:bodyPr>
            <a:lstStyle/>
            <a:p>
              <a:pPr defTabSz="366713"/>
              <a:r>
                <a:rPr lang="en-US" sz="1100">
                  <a:latin typeface="Symbol" pitchFamily="18" charset="2"/>
                </a:rPr>
                <a:t>a</a:t>
              </a:r>
            </a:p>
          </p:txBody>
        </p:sp>
        <p:sp>
          <p:nvSpPr>
            <p:cNvPr id="4177" name="Rectangle 65"/>
            <p:cNvSpPr>
              <a:spLocks noChangeArrowheads="1"/>
            </p:cNvSpPr>
            <p:nvPr/>
          </p:nvSpPr>
          <p:spPr bwMode="auto">
            <a:xfrm>
              <a:off x="4666" y="1994"/>
              <a:ext cx="312"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0325" tIns="28575" rIns="60325" bIns="28575">
              <a:spAutoFit/>
            </a:bodyPr>
            <a:lstStyle/>
            <a:p>
              <a:pPr defTabSz="366713"/>
              <a:r>
                <a:rPr lang="en-US" sz="1100"/>
                <a:t>Liquid</a:t>
              </a:r>
            </a:p>
          </p:txBody>
        </p:sp>
        <p:sp>
          <p:nvSpPr>
            <p:cNvPr id="4178" name="Rectangle 66"/>
            <p:cNvSpPr>
              <a:spLocks noChangeArrowheads="1"/>
            </p:cNvSpPr>
            <p:nvPr/>
          </p:nvSpPr>
          <p:spPr bwMode="auto">
            <a:xfrm>
              <a:off x="5321" y="2345"/>
              <a:ext cx="124"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0325" tIns="28575" rIns="60325" bIns="28575">
              <a:spAutoFit/>
            </a:bodyPr>
            <a:lstStyle/>
            <a:p>
              <a:pPr defTabSz="366713"/>
              <a:r>
                <a:rPr lang="en-US" sz="1100">
                  <a:latin typeface="Symbol" pitchFamily="18" charset="2"/>
                </a:rPr>
                <a:t>b</a:t>
              </a:r>
            </a:p>
          </p:txBody>
        </p:sp>
        <p:sp>
          <p:nvSpPr>
            <p:cNvPr id="4179" name="Rectangle 67"/>
            <p:cNvSpPr>
              <a:spLocks noChangeArrowheads="1"/>
            </p:cNvSpPr>
            <p:nvPr/>
          </p:nvSpPr>
          <p:spPr bwMode="auto">
            <a:xfrm rot="-5400000">
              <a:off x="3719" y="2395"/>
              <a:ext cx="579"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0325" tIns="28575" rIns="60325" bIns="28575">
              <a:spAutoFit/>
            </a:bodyPr>
            <a:lstStyle/>
            <a:p>
              <a:pPr defTabSz="366713"/>
              <a:r>
                <a:rPr lang="en-US" sz="1100"/>
                <a:t>Temperature</a:t>
              </a:r>
            </a:p>
          </p:txBody>
        </p:sp>
        <p:sp>
          <p:nvSpPr>
            <p:cNvPr id="4180" name="Rectangle 68"/>
            <p:cNvSpPr>
              <a:spLocks noChangeArrowheads="1"/>
            </p:cNvSpPr>
            <p:nvPr/>
          </p:nvSpPr>
          <p:spPr bwMode="auto">
            <a:xfrm>
              <a:off x="4544" y="2837"/>
              <a:ext cx="566"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0325" tIns="28575" rIns="60325" bIns="28575">
              <a:spAutoFit/>
            </a:bodyPr>
            <a:lstStyle/>
            <a:p>
              <a:pPr defTabSz="366713"/>
              <a:r>
                <a:rPr lang="en-US" sz="1100"/>
                <a:t>Composition</a:t>
              </a:r>
            </a:p>
          </p:txBody>
        </p:sp>
      </p:grpSp>
      <p:sp>
        <p:nvSpPr>
          <p:cNvPr id="4109" name="AutoShape 69"/>
          <p:cNvSpPr>
            <a:spLocks noChangeArrowheads="1"/>
          </p:cNvSpPr>
          <p:nvPr/>
        </p:nvSpPr>
        <p:spPr bwMode="auto">
          <a:xfrm>
            <a:off x="1462088" y="2490788"/>
            <a:ext cx="88900" cy="103187"/>
          </a:xfrm>
          <a:prstGeom prst="diamond">
            <a:avLst/>
          </a:prstGeom>
          <a:noFill/>
          <a:ln w="12700">
            <a:solidFill>
              <a:srgbClr val="A5002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0" name="AutoShape 70"/>
          <p:cNvSpPr>
            <a:spLocks noChangeArrowheads="1"/>
          </p:cNvSpPr>
          <p:nvPr/>
        </p:nvSpPr>
        <p:spPr bwMode="auto">
          <a:xfrm>
            <a:off x="1614488" y="2586038"/>
            <a:ext cx="88900" cy="103187"/>
          </a:xfrm>
          <a:prstGeom prst="diamond">
            <a:avLst/>
          </a:prstGeom>
          <a:noFill/>
          <a:ln w="12700">
            <a:solidFill>
              <a:srgbClr val="A5002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1" name="AutoShape 71"/>
          <p:cNvSpPr>
            <a:spLocks noChangeArrowheads="1"/>
          </p:cNvSpPr>
          <p:nvPr/>
        </p:nvSpPr>
        <p:spPr bwMode="auto">
          <a:xfrm>
            <a:off x="1766888" y="2667000"/>
            <a:ext cx="88900" cy="103188"/>
          </a:xfrm>
          <a:prstGeom prst="diamond">
            <a:avLst/>
          </a:prstGeom>
          <a:noFill/>
          <a:ln w="12700">
            <a:solidFill>
              <a:srgbClr val="A5002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2" name="AutoShape 72"/>
          <p:cNvSpPr>
            <a:spLocks noChangeArrowheads="1"/>
          </p:cNvSpPr>
          <p:nvPr/>
        </p:nvSpPr>
        <p:spPr bwMode="auto">
          <a:xfrm>
            <a:off x="1919288" y="2760663"/>
            <a:ext cx="88900" cy="103187"/>
          </a:xfrm>
          <a:prstGeom prst="diamond">
            <a:avLst/>
          </a:prstGeom>
          <a:noFill/>
          <a:ln w="12700">
            <a:solidFill>
              <a:srgbClr val="A5002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3" name="AutoShape 73"/>
          <p:cNvSpPr>
            <a:spLocks noChangeArrowheads="1"/>
          </p:cNvSpPr>
          <p:nvPr/>
        </p:nvSpPr>
        <p:spPr bwMode="auto">
          <a:xfrm>
            <a:off x="873125" y="2178050"/>
            <a:ext cx="88900" cy="103188"/>
          </a:xfrm>
          <a:prstGeom prst="diamond">
            <a:avLst/>
          </a:prstGeom>
          <a:noFill/>
          <a:ln w="12700">
            <a:solidFill>
              <a:srgbClr val="A5002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4" name="AutoShape 74"/>
          <p:cNvSpPr>
            <a:spLocks noChangeArrowheads="1"/>
          </p:cNvSpPr>
          <p:nvPr/>
        </p:nvSpPr>
        <p:spPr bwMode="auto">
          <a:xfrm>
            <a:off x="2108200" y="2705100"/>
            <a:ext cx="88900" cy="103188"/>
          </a:xfrm>
          <a:prstGeom prst="diamond">
            <a:avLst/>
          </a:prstGeom>
          <a:noFill/>
          <a:ln w="12700">
            <a:solidFill>
              <a:srgbClr val="A5002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5" name="AutoShape 75"/>
          <p:cNvSpPr>
            <a:spLocks noChangeArrowheads="1"/>
          </p:cNvSpPr>
          <p:nvPr/>
        </p:nvSpPr>
        <p:spPr bwMode="auto">
          <a:xfrm>
            <a:off x="2246313" y="2611438"/>
            <a:ext cx="88900" cy="103187"/>
          </a:xfrm>
          <a:prstGeom prst="diamond">
            <a:avLst/>
          </a:prstGeom>
          <a:noFill/>
          <a:ln w="12700">
            <a:solidFill>
              <a:srgbClr val="A5002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6" name="AutoShape 76"/>
          <p:cNvSpPr>
            <a:spLocks noChangeArrowheads="1"/>
          </p:cNvSpPr>
          <p:nvPr/>
        </p:nvSpPr>
        <p:spPr bwMode="auto">
          <a:xfrm>
            <a:off x="2373313" y="2565400"/>
            <a:ext cx="88900" cy="103188"/>
          </a:xfrm>
          <a:prstGeom prst="diamond">
            <a:avLst/>
          </a:prstGeom>
          <a:noFill/>
          <a:ln w="12700">
            <a:solidFill>
              <a:srgbClr val="A5002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7" name="AutoShape 77"/>
          <p:cNvSpPr>
            <a:spLocks noChangeArrowheads="1"/>
          </p:cNvSpPr>
          <p:nvPr/>
        </p:nvSpPr>
        <p:spPr bwMode="auto">
          <a:xfrm>
            <a:off x="2741613" y="2386013"/>
            <a:ext cx="88900" cy="103187"/>
          </a:xfrm>
          <a:prstGeom prst="diamond">
            <a:avLst/>
          </a:prstGeom>
          <a:noFill/>
          <a:ln w="12700">
            <a:solidFill>
              <a:srgbClr val="A5002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8" name="AutoShape 78"/>
          <p:cNvSpPr>
            <a:spLocks noChangeArrowheads="1"/>
          </p:cNvSpPr>
          <p:nvPr/>
        </p:nvSpPr>
        <p:spPr bwMode="auto">
          <a:xfrm>
            <a:off x="2517775" y="2479675"/>
            <a:ext cx="88900" cy="103188"/>
          </a:xfrm>
          <a:prstGeom prst="diamond">
            <a:avLst/>
          </a:prstGeom>
          <a:noFill/>
          <a:ln w="12700">
            <a:solidFill>
              <a:srgbClr val="A5002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9" name="AutoShape 79"/>
          <p:cNvSpPr>
            <a:spLocks noChangeArrowheads="1"/>
          </p:cNvSpPr>
          <p:nvPr/>
        </p:nvSpPr>
        <p:spPr bwMode="auto">
          <a:xfrm>
            <a:off x="2541588" y="2705100"/>
            <a:ext cx="88900" cy="103188"/>
          </a:xfrm>
          <a:prstGeom prst="diamond">
            <a:avLst/>
          </a:prstGeom>
          <a:noFill/>
          <a:ln w="12700">
            <a:solidFill>
              <a:srgbClr val="A5002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0" name="AutoShape 80"/>
          <p:cNvSpPr>
            <a:spLocks noChangeArrowheads="1"/>
          </p:cNvSpPr>
          <p:nvPr/>
        </p:nvSpPr>
        <p:spPr bwMode="auto">
          <a:xfrm>
            <a:off x="2635250" y="2540000"/>
            <a:ext cx="88900" cy="103188"/>
          </a:xfrm>
          <a:prstGeom prst="diamond">
            <a:avLst/>
          </a:prstGeom>
          <a:noFill/>
          <a:ln w="12700">
            <a:solidFill>
              <a:srgbClr val="A5002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1" name="AutoShape 81"/>
          <p:cNvSpPr>
            <a:spLocks noChangeArrowheads="1"/>
          </p:cNvSpPr>
          <p:nvPr/>
        </p:nvSpPr>
        <p:spPr bwMode="auto">
          <a:xfrm>
            <a:off x="938213" y="2371725"/>
            <a:ext cx="88900" cy="103188"/>
          </a:xfrm>
          <a:prstGeom prst="diamond">
            <a:avLst/>
          </a:prstGeom>
          <a:noFill/>
          <a:ln w="12700">
            <a:solidFill>
              <a:srgbClr val="A5002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2" name="AutoShape 82"/>
          <p:cNvSpPr>
            <a:spLocks noChangeArrowheads="1"/>
          </p:cNvSpPr>
          <p:nvPr/>
        </p:nvSpPr>
        <p:spPr bwMode="auto">
          <a:xfrm>
            <a:off x="1046163" y="2609850"/>
            <a:ext cx="88900" cy="103188"/>
          </a:xfrm>
          <a:prstGeom prst="diamond">
            <a:avLst/>
          </a:prstGeom>
          <a:noFill/>
          <a:ln w="12700">
            <a:solidFill>
              <a:srgbClr val="A5002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3" name="AutoShape 83"/>
          <p:cNvSpPr>
            <a:spLocks noChangeArrowheads="1"/>
          </p:cNvSpPr>
          <p:nvPr/>
        </p:nvSpPr>
        <p:spPr bwMode="auto">
          <a:xfrm>
            <a:off x="1141413" y="2790825"/>
            <a:ext cx="88900" cy="103188"/>
          </a:xfrm>
          <a:prstGeom prst="diamond">
            <a:avLst/>
          </a:prstGeom>
          <a:noFill/>
          <a:ln w="12700">
            <a:solidFill>
              <a:srgbClr val="A5002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4" name="AutoShape 84"/>
          <p:cNvSpPr>
            <a:spLocks noChangeArrowheads="1"/>
          </p:cNvSpPr>
          <p:nvPr/>
        </p:nvSpPr>
        <p:spPr bwMode="auto">
          <a:xfrm>
            <a:off x="2592388" y="3087688"/>
            <a:ext cx="88900" cy="103187"/>
          </a:xfrm>
          <a:prstGeom prst="diamond">
            <a:avLst/>
          </a:prstGeom>
          <a:noFill/>
          <a:ln w="12700">
            <a:solidFill>
              <a:srgbClr val="A5002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5" name="AutoShape 85"/>
          <p:cNvSpPr>
            <a:spLocks noChangeArrowheads="1"/>
          </p:cNvSpPr>
          <p:nvPr/>
        </p:nvSpPr>
        <p:spPr bwMode="auto">
          <a:xfrm>
            <a:off x="1038225" y="2978150"/>
            <a:ext cx="88900" cy="103188"/>
          </a:xfrm>
          <a:prstGeom prst="diamond">
            <a:avLst/>
          </a:prstGeom>
          <a:noFill/>
          <a:ln w="12700">
            <a:solidFill>
              <a:srgbClr val="A5002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6" name="AutoShape 86"/>
          <p:cNvSpPr>
            <a:spLocks noChangeArrowheads="1"/>
          </p:cNvSpPr>
          <p:nvPr/>
        </p:nvSpPr>
        <p:spPr bwMode="auto">
          <a:xfrm>
            <a:off x="946150" y="3317875"/>
            <a:ext cx="88900" cy="103188"/>
          </a:xfrm>
          <a:prstGeom prst="diamond">
            <a:avLst/>
          </a:prstGeom>
          <a:noFill/>
          <a:ln w="12700">
            <a:solidFill>
              <a:srgbClr val="A5002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7" name="AutoShape 87"/>
          <p:cNvSpPr>
            <a:spLocks noChangeArrowheads="1"/>
          </p:cNvSpPr>
          <p:nvPr/>
        </p:nvSpPr>
        <p:spPr bwMode="auto">
          <a:xfrm>
            <a:off x="2527300" y="2892425"/>
            <a:ext cx="88900" cy="103188"/>
          </a:xfrm>
          <a:prstGeom prst="diamond">
            <a:avLst/>
          </a:prstGeom>
          <a:noFill/>
          <a:ln w="12700">
            <a:solidFill>
              <a:srgbClr val="A5002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8" name="AutoShape 88"/>
          <p:cNvSpPr>
            <a:spLocks noChangeArrowheads="1"/>
          </p:cNvSpPr>
          <p:nvPr/>
        </p:nvSpPr>
        <p:spPr bwMode="auto">
          <a:xfrm>
            <a:off x="2678113" y="3275013"/>
            <a:ext cx="88900" cy="103187"/>
          </a:xfrm>
          <a:prstGeom prst="diamond">
            <a:avLst/>
          </a:prstGeom>
          <a:noFill/>
          <a:ln w="12700">
            <a:solidFill>
              <a:srgbClr val="A5002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9" name="Line 89"/>
          <p:cNvSpPr>
            <a:spLocks noChangeShapeType="1"/>
          </p:cNvSpPr>
          <p:nvPr/>
        </p:nvSpPr>
        <p:spPr bwMode="auto">
          <a:xfrm>
            <a:off x="1138238" y="2957513"/>
            <a:ext cx="1412875" cy="0"/>
          </a:xfrm>
          <a:prstGeom prst="line">
            <a:avLst/>
          </a:prstGeom>
          <a:noFill/>
          <a:ln w="12700">
            <a:solidFill>
              <a:schemeClr val="tx2"/>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30" name="Line 90"/>
          <p:cNvSpPr>
            <a:spLocks noChangeShapeType="1"/>
          </p:cNvSpPr>
          <p:nvPr/>
        </p:nvSpPr>
        <p:spPr bwMode="auto">
          <a:xfrm>
            <a:off x="1065213" y="3130550"/>
            <a:ext cx="1530350" cy="0"/>
          </a:xfrm>
          <a:prstGeom prst="line">
            <a:avLst/>
          </a:prstGeom>
          <a:noFill/>
          <a:ln w="12700">
            <a:solidFill>
              <a:schemeClr val="tx2"/>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31" name="Line 91"/>
          <p:cNvSpPr>
            <a:spLocks noChangeShapeType="1"/>
          </p:cNvSpPr>
          <p:nvPr/>
        </p:nvSpPr>
        <p:spPr bwMode="auto">
          <a:xfrm>
            <a:off x="1022350" y="3275013"/>
            <a:ext cx="1616075" cy="0"/>
          </a:xfrm>
          <a:prstGeom prst="line">
            <a:avLst/>
          </a:prstGeom>
          <a:noFill/>
          <a:ln w="12700">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grpSp>
        <p:nvGrpSpPr>
          <p:cNvPr id="4132" name="Group 99"/>
          <p:cNvGrpSpPr>
            <a:grpSpLocks/>
          </p:cNvGrpSpPr>
          <p:nvPr/>
        </p:nvGrpSpPr>
        <p:grpSpPr bwMode="auto">
          <a:xfrm>
            <a:off x="573088" y="4435475"/>
            <a:ext cx="7996237" cy="831850"/>
            <a:chOff x="573088" y="4435475"/>
            <a:chExt cx="7995500" cy="831639"/>
          </a:xfrm>
        </p:grpSpPr>
        <p:sp>
          <p:nvSpPr>
            <p:cNvPr id="4155" name="Rectangle 93"/>
            <p:cNvSpPr>
              <a:spLocks noChangeArrowheads="1"/>
            </p:cNvSpPr>
            <p:nvPr/>
          </p:nvSpPr>
          <p:spPr bwMode="auto">
            <a:xfrm>
              <a:off x="573088" y="4618038"/>
              <a:ext cx="1285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a:t>Binaries</a:t>
              </a:r>
            </a:p>
          </p:txBody>
        </p:sp>
        <p:sp>
          <p:nvSpPr>
            <p:cNvPr id="4156" name="AutoShape 94"/>
            <p:cNvSpPr>
              <a:spLocks noChangeArrowheads="1"/>
            </p:cNvSpPr>
            <p:nvPr/>
          </p:nvSpPr>
          <p:spPr bwMode="auto">
            <a:xfrm>
              <a:off x="1909763" y="4703763"/>
              <a:ext cx="520700" cy="284162"/>
            </a:xfrm>
            <a:prstGeom prst="rightArrow">
              <a:avLst>
                <a:gd name="adj1" fmla="val 50000"/>
                <a:gd name="adj2" fmla="val 91629"/>
              </a:avLst>
            </a:prstGeom>
            <a:solidFill>
              <a:srgbClr val="FF0033"/>
            </a:solidFill>
            <a:ln w="12700">
              <a:solidFill>
                <a:schemeClr val="tx1"/>
              </a:solidFill>
              <a:miter lim="800000"/>
              <a:headEnd/>
              <a:tailEnd/>
            </a:ln>
          </p:spPr>
          <p:txBody>
            <a:bodyPr wrap="none" anchor="ctr"/>
            <a:lstStyle/>
            <a:p>
              <a:endParaRPr lang="en-US"/>
            </a:p>
          </p:txBody>
        </p:sp>
        <p:sp>
          <p:nvSpPr>
            <p:cNvPr id="4157" name="Rectangle 95"/>
            <p:cNvSpPr>
              <a:spLocks noChangeArrowheads="1"/>
            </p:cNvSpPr>
            <p:nvPr/>
          </p:nvSpPr>
          <p:spPr bwMode="auto">
            <a:xfrm>
              <a:off x="2506663" y="4618038"/>
              <a:ext cx="14716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a:t>Ternaries</a:t>
              </a:r>
            </a:p>
          </p:txBody>
        </p:sp>
        <p:sp>
          <p:nvSpPr>
            <p:cNvPr id="4158" name="Rectangle 96"/>
            <p:cNvSpPr>
              <a:spLocks noChangeArrowheads="1"/>
            </p:cNvSpPr>
            <p:nvPr/>
          </p:nvSpPr>
          <p:spPr bwMode="auto">
            <a:xfrm>
              <a:off x="4629150" y="4618038"/>
              <a:ext cx="1946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a:t>Quaternaries</a:t>
              </a:r>
            </a:p>
          </p:txBody>
        </p:sp>
        <p:sp>
          <p:nvSpPr>
            <p:cNvPr id="4159" name="Rectangle 97"/>
            <p:cNvSpPr>
              <a:spLocks noChangeArrowheads="1"/>
            </p:cNvSpPr>
            <p:nvPr/>
          </p:nvSpPr>
          <p:spPr bwMode="auto">
            <a:xfrm>
              <a:off x="7167563" y="4435475"/>
              <a:ext cx="1401025" cy="831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a:t>n</a:t>
              </a:r>
              <a:r>
                <a:rPr lang="en-US" baseline="30000"/>
                <a:t>th</a:t>
              </a:r>
              <a:r>
                <a:rPr lang="en-US"/>
                <a:t> Order</a:t>
              </a:r>
            </a:p>
            <a:p>
              <a:r>
                <a:rPr lang="en-US"/>
                <a:t>Systems</a:t>
              </a:r>
            </a:p>
          </p:txBody>
        </p:sp>
        <p:sp>
          <p:nvSpPr>
            <p:cNvPr id="4160" name="AutoShape 98"/>
            <p:cNvSpPr>
              <a:spLocks noChangeArrowheads="1"/>
            </p:cNvSpPr>
            <p:nvPr/>
          </p:nvSpPr>
          <p:spPr bwMode="auto">
            <a:xfrm>
              <a:off x="4060825" y="4714875"/>
              <a:ext cx="520700" cy="284163"/>
            </a:xfrm>
            <a:prstGeom prst="rightArrow">
              <a:avLst>
                <a:gd name="adj1" fmla="val 50000"/>
                <a:gd name="adj2" fmla="val 91628"/>
              </a:avLst>
            </a:prstGeom>
            <a:solidFill>
              <a:srgbClr val="FF0033"/>
            </a:solidFill>
            <a:ln w="12700">
              <a:solidFill>
                <a:schemeClr val="tx1"/>
              </a:solidFill>
              <a:miter lim="800000"/>
              <a:headEnd/>
              <a:tailEnd/>
            </a:ln>
          </p:spPr>
          <p:txBody>
            <a:bodyPr wrap="none" anchor="ctr"/>
            <a:lstStyle/>
            <a:p>
              <a:endParaRPr lang="en-US"/>
            </a:p>
          </p:txBody>
        </p:sp>
        <p:sp>
          <p:nvSpPr>
            <p:cNvPr id="4161" name="AutoShape 99"/>
            <p:cNvSpPr>
              <a:spLocks noChangeArrowheads="1"/>
            </p:cNvSpPr>
            <p:nvPr/>
          </p:nvSpPr>
          <p:spPr bwMode="auto">
            <a:xfrm>
              <a:off x="6618288" y="4703763"/>
              <a:ext cx="520700" cy="284162"/>
            </a:xfrm>
            <a:prstGeom prst="rightArrow">
              <a:avLst>
                <a:gd name="adj1" fmla="val 50000"/>
                <a:gd name="adj2" fmla="val 91629"/>
              </a:avLst>
            </a:prstGeom>
            <a:solidFill>
              <a:srgbClr val="FF0033"/>
            </a:solidFill>
            <a:ln w="12700">
              <a:solidFill>
                <a:schemeClr val="tx1"/>
              </a:solidFill>
              <a:miter lim="800000"/>
              <a:headEnd/>
              <a:tailEnd/>
            </a:ln>
          </p:spPr>
          <p:txBody>
            <a:bodyPr wrap="none" anchor="ctr"/>
            <a:lstStyle/>
            <a:p>
              <a:endParaRPr lang="en-US"/>
            </a:p>
          </p:txBody>
        </p:sp>
      </p:grpSp>
      <p:sp>
        <p:nvSpPr>
          <p:cNvPr id="4133" name="Rectangle 19"/>
          <p:cNvSpPr>
            <a:spLocks noChangeArrowheads="1"/>
          </p:cNvSpPr>
          <p:nvPr/>
        </p:nvSpPr>
        <p:spPr bwMode="auto">
          <a:xfrm>
            <a:off x="228600" y="5257800"/>
            <a:ext cx="86868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a:r>
              <a:rPr lang="en-US" sz="2000" dirty="0">
                <a:solidFill>
                  <a:srgbClr val="0070C0"/>
                </a:solidFill>
              </a:rPr>
              <a:t>True quaternary compounds are rare in metallic systems</a:t>
            </a:r>
          </a:p>
          <a:p>
            <a:pPr algn="ctr">
              <a:buFont typeface="Wingdings 3" pitchFamily="18" charset="2"/>
              <a:buChar char="_"/>
            </a:pPr>
            <a:r>
              <a:rPr lang="en-US" sz="2000" b="1" dirty="0">
                <a:solidFill>
                  <a:srgbClr val="00B050"/>
                </a:solidFill>
              </a:rPr>
              <a:t>Assessment of ternary systems is usually sufficient for the description of a multicomponent system</a:t>
            </a:r>
          </a:p>
          <a:p>
            <a:pPr algn="ctr">
              <a:buFont typeface="Wingdings 3" pitchFamily="18" charset="2"/>
              <a:buChar char="_"/>
            </a:pPr>
            <a:r>
              <a:rPr lang="en-US" sz="2000" b="1" u="sng" dirty="0">
                <a:solidFill>
                  <a:srgbClr val="FF0000"/>
                </a:solidFill>
              </a:rPr>
              <a:t>Same </a:t>
            </a:r>
            <a:r>
              <a:rPr lang="en-US" sz="2000" b="1" u="sng" dirty="0" smtClean="0">
                <a:solidFill>
                  <a:srgbClr val="FF0000"/>
                </a:solidFill>
              </a:rPr>
              <a:t>methodology </a:t>
            </a:r>
            <a:r>
              <a:rPr lang="en-US" sz="2000" b="1" u="sng" dirty="0">
                <a:solidFill>
                  <a:srgbClr val="FF0000"/>
                </a:solidFill>
              </a:rPr>
              <a:t>can be applied to the description of other property data</a:t>
            </a:r>
          </a:p>
        </p:txBody>
      </p:sp>
      <p:grpSp>
        <p:nvGrpSpPr>
          <p:cNvPr id="4134" name="Group 104"/>
          <p:cNvGrpSpPr>
            <a:grpSpLocks/>
          </p:cNvGrpSpPr>
          <p:nvPr/>
        </p:nvGrpSpPr>
        <p:grpSpPr bwMode="auto">
          <a:xfrm>
            <a:off x="3570288" y="2127250"/>
            <a:ext cx="2327275" cy="1666875"/>
            <a:chOff x="3570288" y="2127250"/>
            <a:chExt cx="2327208" cy="1667382"/>
          </a:xfrm>
        </p:grpSpPr>
        <p:sp>
          <p:nvSpPr>
            <p:cNvPr id="4135" name="Arc 35"/>
            <p:cNvSpPr>
              <a:spLocks/>
            </p:cNvSpPr>
            <p:nvPr/>
          </p:nvSpPr>
          <p:spPr bwMode="auto">
            <a:xfrm>
              <a:off x="4140200" y="2192337"/>
              <a:ext cx="850900" cy="563563"/>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2700" cap="rnd">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36" name="Line 30"/>
            <p:cNvSpPr>
              <a:spLocks noChangeShapeType="1"/>
            </p:cNvSpPr>
            <p:nvPr/>
          </p:nvSpPr>
          <p:spPr bwMode="auto">
            <a:xfrm>
              <a:off x="3951288" y="2127250"/>
              <a:ext cx="1587" cy="1368425"/>
            </a:xfrm>
            <a:prstGeom prst="line">
              <a:avLst/>
            </a:prstGeom>
            <a:noFill/>
            <a:ln w="12700">
              <a:solidFill>
                <a:schemeClr val="tx1"/>
              </a:solidFill>
              <a:round/>
              <a:headEnd type="stealth" w="med" len="lg"/>
              <a:tailEnd type="none" w="sm" len="sm"/>
            </a:ln>
            <a:extLst>
              <a:ext uri="{909E8E84-426E-40DD-AFC4-6F175D3DCCD1}">
                <a14:hiddenFill xmlns:a14="http://schemas.microsoft.com/office/drawing/2010/main">
                  <a:noFill/>
                </a14:hiddenFill>
              </a:ext>
            </a:extLst>
          </p:spPr>
          <p:txBody>
            <a:bodyPr/>
            <a:lstStyle/>
            <a:p>
              <a:endParaRPr lang="en-US"/>
            </a:p>
          </p:txBody>
        </p:sp>
        <p:sp>
          <p:nvSpPr>
            <p:cNvPr id="4137" name="Line 31"/>
            <p:cNvSpPr>
              <a:spLocks noChangeShapeType="1"/>
            </p:cNvSpPr>
            <p:nvPr/>
          </p:nvSpPr>
          <p:spPr bwMode="auto">
            <a:xfrm flipV="1">
              <a:off x="3948112" y="3500434"/>
              <a:ext cx="1843087" cy="3"/>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38" name="Arc 32"/>
            <p:cNvSpPr>
              <a:spLocks/>
            </p:cNvSpPr>
            <p:nvPr/>
          </p:nvSpPr>
          <p:spPr bwMode="auto">
            <a:xfrm>
              <a:off x="5221288" y="2500312"/>
              <a:ext cx="563562" cy="376238"/>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2700" cap="rnd">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39" name="Line 33"/>
            <p:cNvSpPr>
              <a:spLocks noChangeShapeType="1"/>
            </p:cNvSpPr>
            <p:nvPr/>
          </p:nvSpPr>
          <p:spPr bwMode="auto">
            <a:xfrm>
              <a:off x="5784850" y="2170112"/>
              <a:ext cx="0" cy="132715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40" name="Arc 34"/>
            <p:cNvSpPr>
              <a:spLocks/>
            </p:cNvSpPr>
            <p:nvPr/>
          </p:nvSpPr>
          <p:spPr bwMode="auto">
            <a:xfrm>
              <a:off x="4813300" y="2224087"/>
              <a:ext cx="417513" cy="649288"/>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2700" cap="rnd">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41" name="Arc 36"/>
            <p:cNvSpPr>
              <a:spLocks/>
            </p:cNvSpPr>
            <p:nvPr/>
          </p:nvSpPr>
          <p:spPr bwMode="auto">
            <a:xfrm>
              <a:off x="4932363" y="2198687"/>
              <a:ext cx="822325" cy="461963"/>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2700" cap="rnd">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42" name="Arc 37"/>
            <p:cNvSpPr>
              <a:spLocks/>
            </p:cNvSpPr>
            <p:nvPr/>
          </p:nvSpPr>
          <p:spPr bwMode="auto">
            <a:xfrm>
              <a:off x="3968750" y="2298700"/>
              <a:ext cx="360363" cy="433387"/>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2700" cap="rnd">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43" name="Arc 38"/>
            <p:cNvSpPr>
              <a:spLocks/>
            </p:cNvSpPr>
            <p:nvPr/>
          </p:nvSpPr>
          <p:spPr bwMode="auto">
            <a:xfrm>
              <a:off x="4283075" y="2400300"/>
              <a:ext cx="779463" cy="331787"/>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2700" cap="rnd">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44" name="Line 39"/>
            <p:cNvSpPr>
              <a:spLocks noChangeShapeType="1"/>
            </p:cNvSpPr>
            <p:nvPr/>
          </p:nvSpPr>
          <p:spPr bwMode="auto">
            <a:xfrm>
              <a:off x="4019550" y="2689225"/>
              <a:ext cx="1524000" cy="234950"/>
            </a:xfrm>
            <a:prstGeom prst="line">
              <a:avLst/>
            </a:prstGeom>
            <a:noFill/>
            <a:ln w="12700">
              <a:solidFill>
                <a:schemeClr val="accent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45" name="Rectangle 40"/>
            <p:cNvSpPr>
              <a:spLocks noChangeArrowheads="1"/>
            </p:cNvSpPr>
            <p:nvPr/>
          </p:nvSpPr>
          <p:spPr bwMode="auto">
            <a:xfrm>
              <a:off x="4003675" y="2349500"/>
              <a:ext cx="28098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200">
                  <a:latin typeface="Symbol" pitchFamily="18" charset="2"/>
                </a:rPr>
                <a:t>a</a:t>
              </a:r>
            </a:p>
          </p:txBody>
        </p:sp>
        <p:sp>
          <p:nvSpPr>
            <p:cNvPr id="4146" name="Rectangle 41"/>
            <p:cNvSpPr>
              <a:spLocks noChangeArrowheads="1"/>
            </p:cNvSpPr>
            <p:nvPr/>
          </p:nvSpPr>
          <p:spPr bwMode="auto">
            <a:xfrm>
              <a:off x="5375275" y="2551112"/>
              <a:ext cx="2682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200">
                  <a:latin typeface="Symbol" pitchFamily="18" charset="2"/>
                </a:rPr>
                <a:t>b</a:t>
              </a:r>
            </a:p>
          </p:txBody>
        </p:sp>
        <p:sp>
          <p:nvSpPr>
            <p:cNvPr id="4147" name="Rectangle 42"/>
            <p:cNvSpPr>
              <a:spLocks noChangeArrowheads="1"/>
            </p:cNvSpPr>
            <p:nvPr/>
          </p:nvSpPr>
          <p:spPr bwMode="auto">
            <a:xfrm>
              <a:off x="4306888" y="2162175"/>
              <a:ext cx="2682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200"/>
                <a:t>L</a:t>
              </a:r>
            </a:p>
          </p:txBody>
        </p:sp>
        <p:sp>
          <p:nvSpPr>
            <p:cNvPr id="4148" name="Line 43"/>
            <p:cNvSpPr>
              <a:spLocks noChangeShapeType="1"/>
            </p:cNvSpPr>
            <p:nvPr/>
          </p:nvSpPr>
          <p:spPr bwMode="auto">
            <a:xfrm>
              <a:off x="4286250" y="2732087"/>
              <a:ext cx="0" cy="750888"/>
            </a:xfrm>
            <a:prstGeom prst="line">
              <a:avLst/>
            </a:prstGeom>
            <a:noFill/>
            <a:ln w="12700">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49" name="Line 44"/>
            <p:cNvSpPr>
              <a:spLocks noChangeShapeType="1"/>
            </p:cNvSpPr>
            <p:nvPr/>
          </p:nvSpPr>
          <p:spPr bwMode="auto">
            <a:xfrm>
              <a:off x="5181600" y="2876550"/>
              <a:ext cx="0" cy="620712"/>
            </a:xfrm>
            <a:prstGeom prst="line">
              <a:avLst/>
            </a:prstGeom>
            <a:noFill/>
            <a:ln w="12700">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50" name="Rectangle 45"/>
            <p:cNvSpPr>
              <a:spLocks noChangeArrowheads="1"/>
            </p:cNvSpPr>
            <p:nvPr/>
          </p:nvSpPr>
          <p:spPr bwMode="auto">
            <a:xfrm rot="-5400000">
              <a:off x="3155157" y="2724943"/>
              <a:ext cx="11049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200"/>
                <a:t>Gibbs Energy</a:t>
              </a:r>
            </a:p>
          </p:txBody>
        </p:sp>
        <p:sp>
          <p:nvSpPr>
            <p:cNvPr id="4151" name="Rectangle 46"/>
            <p:cNvSpPr>
              <a:spLocks noChangeArrowheads="1"/>
            </p:cNvSpPr>
            <p:nvPr/>
          </p:nvSpPr>
          <p:spPr bwMode="auto">
            <a:xfrm>
              <a:off x="4386263" y="3569207"/>
              <a:ext cx="896937"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0325" tIns="28575" rIns="60325" bIns="28575">
              <a:spAutoFit/>
            </a:bodyPr>
            <a:lstStyle/>
            <a:p>
              <a:pPr defTabSz="366713"/>
              <a:r>
                <a:rPr lang="en-US" sz="1100"/>
                <a:t>Composition</a:t>
              </a:r>
            </a:p>
          </p:txBody>
        </p:sp>
        <p:sp>
          <p:nvSpPr>
            <p:cNvPr id="4152" name="Rectangle 92"/>
            <p:cNvSpPr>
              <a:spLocks noChangeArrowheads="1"/>
            </p:cNvSpPr>
            <p:nvPr/>
          </p:nvSpPr>
          <p:spPr bwMode="auto">
            <a:xfrm>
              <a:off x="5086350" y="2155825"/>
              <a:ext cx="527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200"/>
                <a:t>T&lt;T</a:t>
              </a:r>
              <a:r>
                <a:rPr lang="en-US" sz="1200" baseline="-25000"/>
                <a:t>E</a:t>
              </a:r>
            </a:p>
          </p:txBody>
        </p:sp>
        <p:sp>
          <p:nvSpPr>
            <p:cNvPr id="4153" name="Rectangle 60"/>
            <p:cNvSpPr>
              <a:spLocks noChangeArrowheads="1"/>
            </p:cNvSpPr>
            <p:nvPr/>
          </p:nvSpPr>
          <p:spPr bwMode="auto">
            <a:xfrm>
              <a:off x="3833052" y="3505200"/>
              <a:ext cx="222250" cy="226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0325" tIns="28575" rIns="60325" bIns="28575">
              <a:spAutoFit/>
            </a:bodyPr>
            <a:lstStyle/>
            <a:p>
              <a:pPr defTabSz="366713"/>
              <a:r>
                <a:rPr lang="en-US" sz="1100">
                  <a:latin typeface="Times New Roman" pitchFamily="18" charset="0"/>
                </a:rPr>
                <a:t>A</a:t>
              </a:r>
            </a:p>
          </p:txBody>
        </p:sp>
        <p:sp>
          <p:nvSpPr>
            <p:cNvPr id="4154" name="Rectangle 60"/>
            <p:cNvSpPr>
              <a:spLocks noChangeArrowheads="1"/>
            </p:cNvSpPr>
            <p:nvPr/>
          </p:nvSpPr>
          <p:spPr bwMode="auto">
            <a:xfrm>
              <a:off x="5675246" y="3505200"/>
              <a:ext cx="222250" cy="226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0325" tIns="28575" rIns="60325" bIns="28575">
              <a:spAutoFit/>
            </a:bodyPr>
            <a:lstStyle/>
            <a:p>
              <a:pPr defTabSz="366713"/>
              <a:r>
                <a:rPr lang="en-US" sz="1100">
                  <a:latin typeface="Times New Roman" pitchFamily="18" charset="0"/>
                </a:rPr>
                <a:t>B</a:t>
              </a:r>
            </a:p>
          </p:txBody>
        </p:sp>
      </p:grpSp>
      <p:sp>
        <p:nvSpPr>
          <p:cNvPr id="104" name="Rectangle 103"/>
          <p:cNvSpPr/>
          <p:nvPr/>
        </p:nvSpPr>
        <p:spPr>
          <a:xfrm>
            <a:off x="0" y="914400"/>
            <a:ext cx="4800600" cy="124225"/>
          </a:xfrm>
          <a:prstGeom prst="rect">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25017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3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Oval 39"/>
          <p:cNvSpPr/>
          <p:nvPr/>
        </p:nvSpPr>
        <p:spPr>
          <a:xfrm rot="16200000">
            <a:off x="899220" y="1066205"/>
            <a:ext cx="3190024" cy="4683662"/>
          </a:xfrm>
          <a:prstGeom prst="ellipse">
            <a:avLst/>
          </a:prstGeom>
          <a:solidFill>
            <a:schemeClr val="accent1">
              <a:lumMod val="60000"/>
              <a:lumOff val="40000"/>
            </a:schemeClr>
          </a:solidFill>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dirty="0"/>
          </a:p>
        </p:txBody>
      </p:sp>
      <p:sp>
        <p:nvSpPr>
          <p:cNvPr id="13314" name="Title 1"/>
          <p:cNvSpPr>
            <a:spLocks noGrp="1"/>
          </p:cNvSpPr>
          <p:nvPr>
            <p:ph type="title"/>
          </p:nvPr>
        </p:nvSpPr>
        <p:spPr>
          <a:xfrm>
            <a:off x="457200" y="0"/>
            <a:ext cx="8229600" cy="891959"/>
          </a:xfrm>
        </p:spPr>
        <p:txBody>
          <a:bodyPr>
            <a:normAutofit/>
          </a:bodyPr>
          <a:lstStyle/>
          <a:p>
            <a:r>
              <a:rPr lang="en-US" sz="3600" b="1" dirty="0" smtClean="0">
                <a:latin typeface="Arial" pitchFamily="34" charset="0"/>
                <a:cs typeface="Arial" pitchFamily="34" charset="0"/>
              </a:rPr>
              <a:t>Materials Data for the MGI</a:t>
            </a:r>
          </a:p>
        </p:txBody>
      </p:sp>
      <p:sp>
        <p:nvSpPr>
          <p:cNvPr id="11" name="Content Placeholder 10"/>
          <p:cNvSpPr>
            <a:spLocks noGrp="1"/>
          </p:cNvSpPr>
          <p:nvPr>
            <p:ph sz="half" idx="1"/>
          </p:nvPr>
        </p:nvSpPr>
        <p:spPr>
          <a:xfrm>
            <a:off x="3886200" y="4721082"/>
            <a:ext cx="5181601" cy="3213714"/>
          </a:xfrm>
        </p:spPr>
        <p:txBody>
          <a:bodyPr>
            <a:normAutofit/>
          </a:bodyPr>
          <a:lstStyle/>
          <a:p>
            <a:pPr>
              <a:buClr>
                <a:srgbClr val="0D951A"/>
              </a:buClr>
              <a:buSzPct val="125000"/>
              <a:buFont typeface="Wingdings" pitchFamily="2" charset="2"/>
              <a:buChar char="Ø"/>
            </a:pPr>
            <a:r>
              <a:rPr lang="en-US" sz="2200" dirty="0" smtClean="0"/>
              <a:t>Initial </a:t>
            </a:r>
            <a:r>
              <a:rPr lang="en-US" sz="2200" b="1" i="1" dirty="0" smtClean="0">
                <a:solidFill>
                  <a:schemeClr val="accent2">
                    <a:lumMod val="75000"/>
                  </a:schemeClr>
                </a:solidFill>
                <a:latin typeface="Cambria" pitchFamily="18" charset="0"/>
              </a:rPr>
              <a:t>Data &amp;Tools </a:t>
            </a:r>
            <a:r>
              <a:rPr lang="en-US" sz="2200" dirty="0" smtClean="0"/>
              <a:t>development will focus on thermodynamics, kinetics and other phase-based material properties.</a:t>
            </a:r>
          </a:p>
          <a:p>
            <a:pPr>
              <a:buClr>
                <a:srgbClr val="0D951A"/>
              </a:buClr>
              <a:buSzPct val="125000"/>
              <a:buFont typeface="Wingdings" pitchFamily="2" charset="2"/>
              <a:buChar char="Ø"/>
              <a:tabLst>
                <a:tab pos="228600" algn="l"/>
              </a:tabLst>
            </a:pPr>
            <a:r>
              <a:rPr lang="en-US" sz="2200" dirty="0" smtClean="0"/>
              <a:t>Future work will build on this experience and expand into other areas.</a:t>
            </a:r>
            <a:endParaRPr lang="en-US" sz="2200" dirty="0"/>
          </a:p>
        </p:txBody>
      </p:sp>
      <p:sp>
        <p:nvSpPr>
          <p:cNvPr id="25" name="Oval 24"/>
          <p:cNvSpPr/>
          <p:nvPr/>
        </p:nvSpPr>
        <p:spPr>
          <a:xfrm rot="16200000">
            <a:off x="1257339" y="1784447"/>
            <a:ext cx="2626093" cy="3247176"/>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sz="1600" dirty="0"/>
          </a:p>
        </p:txBody>
      </p:sp>
      <p:sp>
        <p:nvSpPr>
          <p:cNvPr id="26" name="Rounded Rectangle 25"/>
          <p:cNvSpPr/>
          <p:nvPr/>
        </p:nvSpPr>
        <p:spPr>
          <a:xfrm>
            <a:off x="946797" y="3190203"/>
            <a:ext cx="1207215" cy="611318"/>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a:r>
              <a:rPr lang="en-US" sz="1200" dirty="0">
                <a:solidFill>
                  <a:srgbClr val="000000"/>
                </a:solidFill>
              </a:rPr>
              <a:t>Microstructure </a:t>
            </a:r>
            <a:r>
              <a:rPr lang="en-US" sz="1200" dirty="0" smtClean="0">
                <a:solidFill>
                  <a:srgbClr val="000000"/>
                </a:solidFill>
              </a:rPr>
              <a:t>Prediction Tools</a:t>
            </a:r>
            <a:endParaRPr lang="en-US" sz="1200" dirty="0">
              <a:solidFill>
                <a:srgbClr val="000000"/>
              </a:solidFill>
            </a:endParaRPr>
          </a:p>
        </p:txBody>
      </p:sp>
      <p:sp>
        <p:nvSpPr>
          <p:cNvPr id="27" name="Rounded Rectangle 26"/>
          <p:cNvSpPr/>
          <p:nvPr/>
        </p:nvSpPr>
        <p:spPr>
          <a:xfrm>
            <a:off x="2931062" y="3064978"/>
            <a:ext cx="1154484" cy="736543"/>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a:r>
              <a:rPr lang="en-US" sz="1400" dirty="0">
                <a:solidFill>
                  <a:srgbClr val="000000"/>
                </a:solidFill>
              </a:rPr>
              <a:t>Processing Modeling Tools</a:t>
            </a:r>
          </a:p>
        </p:txBody>
      </p:sp>
      <p:sp>
        <p:nvSpPr>
          <p:cNvPr id="29" name="Rounded Rectangle 28"/>
          <p:cNvSpPr/>
          <p:nvPr/>
        </p:nvSpPr>
        <p:spPr>
          <a:xfrm>
            <a:off x="1737549" y="2252580"/>
            <a:ext cx="1407381" cy="644650"/>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algn="ctr"/>
            <a:r>
              <a:rPr lang="en-US" sz="1400" dirty="0">
                <a:solidFill>
                  <a:srgbClr val="000000"/>
                </a:solidFill>
              </a:rPr>
              <a:t>Materials Properties</a:t>
            </a:r>
          </a:p>
          <a:p>
            <a:pPr algn="ctr"/>
            <a:r>
              <a:rPr lang="en-US" sz="1400" dirty="0">
                <a:solidFill>
                  <a:srgbClr val="000000"/>
                </a:solidFill>
              </a:rPr>
              <a:t>Prediction Tools</a:t>
            </a:r>
          </a:p>
        </p:txBody>
      </p:sp>
      <p:sp>
        <p:nvSpPr>
          <p:cNvPr id="30" name="Rounded Rectangle 29"/>
          <p:cNvSpPr/>
          <p:nvPr/>
        </p:nvSpPr>
        <p:spPr>
          <a:xfrm>
            <a:off x="1855137" y="823978"/>
            <a:ext cx="1421463" cy="762000"/>
          </a:xfrm>
          <a:prstGeom prst="roundRect">
            <a:avLst/>
          </a:prstGeom>
        </p:spPr>
        <p:style>
          <a:lnRef idx="1">
            <a:schemeClr val="accent4"/>
          </a:lnRef>
          <a:fillRef idx="3">
            <a:schemeClr val="accent4"/>
          </a:fillRef>
          <a:effectRef idx="2">
            <a:schemeClr val="accent4"/>
          </a:effectRef>
          <a:fontRef idx="minor">
            <a:schemeClr val="lt1"/>
          </a:fontRef>
        </p:style>
        <p:txBody>
          <a:bodyPr anchor="ctr"/>
          <a:lstStyle/>
          <a:p>
            <a:pPr algn="ctr" fontAlgn="auto">
              <a:spcBef>
                <a:spcPts val="0"/>
              </a:spcBef>
              <a:spcAft>
                <a:spcPts val="0"/>
              </a:spcAft>
              <a:defRPr/>
            </a:pPr>
            <a:r>
              <a:rPr lang="en-US" sz="1600" b="1" dirty="0" smtClean="0"/>
              <a:t>Designed New Material</a:t>
            </a:r>
            <a:endParaRPr lang="en-US" sz="1600" b="1" dirty="0"/>
          </a:p>
        </p:txBody>
      </p:sp>
      <p:sp>
        <p:nvSpPr>
          <p:cNvPr id="31" name="Bent Arrow 30"/>
          <p:cNvSpPr/>
          <p:nvPr/>
        </p:nvSpPr>
        <p:spPr>
          <a:xfrm rot="16200000">
            <a:off x="1588647" y="3680973"/>
            <a:ext cx="467164" cy="693666"/>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dirty="0">
              <a:solidFill>
                <a:schemeClr val="tx1"/>
              </a:solidFill>
            </a:endParaRPr>
          </a:p>
        </p:txBody>
      </p:sp>
      <p:sp>
        <p:nvSpPr>
          <p:cNvPr id="32" name="Bent Arrow 31"/>
          <p:cNvSpPr/>
          <p:nvPr/>
        </p:nvSpPr>
        <p:spPr>
          <a:xfrm rot="16200000" flipV="1">
            <a:off x="3010110" y="3532886"/>
            <a:ext cx="467164" cy="837439"/>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dirty="0">
              <a:solidFill>
                <a:schemeClr val="tx1"/>
              </a:solidFill>
            </a:endParaRPr>
          </a:p>
        </p:txBody>
      </p:sp>
      <p:sp>
        <p:nvSpPr>
          <p:cNvPr id="33" name="Up-Down Arrow 32"/>
          <p:cNvSpPr/>
          <p:nvPr/>
        </p:nvSpPr>
        <p:spPr>
          <a:xfrm rot="16200000">
            <a:off x="2440103" y="3025332"/>
            <a:ext cx="225511" cy="99091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dirty="0"/>
          </a:p>
        </p:txBody>
      </p:sp>
      <p:sp>
        <p:nvSpPr>
          <p:cNvPr id="34" name="Down Arrow 33"/>
          <p:cNvSpPr>
            <a:spLocks noChangeArrowheads="1"/>
          </p:cNvSpPr>
          <p:nvPr/>
        </p:nvSpPr>
        <p:spPr bwMode="auto">
          <a:xfrm rot="12615465">
            <a:off x="1507245" y="2723657"/>
            <a:ext cx="334640" cy="431635"/>
          </a:xfrm>
          <a:prstGeom prst="downArrow">
            <a:avLst>
              <a:gd name="adj1" fmla="val 50000"/>
              <a:gd name="adj2" fmla="val 40875"/>
            </a:avLst>
          </a:prstGeom>
          <a:solidFill>
            <a:schemeClr val="accent1"/>
          </a:solidFill>
          <a:ln w="25400" algn="ctr">
            <a:solidFill>
              <a:srgbClr val="385D8A"/>
            </a:solidFill>
            <a:miter lim="800000"/>
            <a:headEnd/>
            <a:tailEnd/>
          </a:ln>
        </p:spPr>
        <p:txBody>
          <a:bodyPr vert="eaVert" anchor="ctr"/>
          <a:lstStyle/>
          <a:p>
            <a:pPr algn="ctr" fontAlgn="auto">
              <a:spcBef>
                <a:spcPts val="0"/>
              </a:spcBef>
              <a:spcAft>
                <a:spcPts val="0"/>
              </a:spcAft>
              <a:defRPr/>
            </a:pPr>
            <a:endParaRPr lang="en-US" sz="1600" dirty="0">
              <a:solidFill>
                <a:schemeClr val="lt1"/>
              </a:solidFill>
              <a:latin typeface="+mn-lt"/>
            </a:endParaRPr>
          </a:p>
        </p:txBody>
      </p:sp>
      <p:sp>
        <p:nvSpPr>
          <p:cNvPr id="35" name="Down Arrow 34"/>
          <p:cNvSpPr>
            <a:spLocks noChangeArrowheads="1"/>
          </p:cNvSpPr>
          <p:nvPr/>
        </p:nvSpPr>
        <p:spPr bwMode="auto">
          <a:xfrm rot="7515282">
            <a:off x="3151178" y="2586032"/>
            <a:ext cx="334640" cy="489934"/>
          </a:xfrm>
          <a:prstGeom prst="downArrow">
            <a:avLst>
              <a:gd name="adj1" fmla="val 50000"/>
              <a:gd name="adj2" fmla="val 39586"/>
            </a:avLst>
          </a:prstGeom>
          <a:solidFill>
            <a:schemeClr val="accent1"/>
          </a:solidFill>
          <a:ln w="25400" algn="ctr">
            <a:solidFill>
              <a:srgbClr val="385D8A"/>
            </a:solidFill>
            <a:miter lim="800000"/>
            <a:headEnd/>
            <a:tailEnd/>
          </a:ln>
        </p:spPr>
        <p:txBody>
          <a:bodyPr vert="eaVert" anchor="ctr"/>
          <a:lstStyle/>
          <a:p>
            <a:pPr algn="ctr" fontAlgn="auto">
              <a:spcBef>
                <a:spcPts val="0"/>
              </a:spcBef>
              <a:spcAft>
                <a:spcPts val="0"/>
              </a:spcAft>
              <a:defRPr/>
            </a:pPr>
            <a:endParaRPr lang="en-US" sz="1600" baseline="-25000" dirty="0">
              <a:solidFill>
                <a:schemeClr val="lt1"/>
              </a:solidFill>
              <a:latin typeface="+mn-lt"/>
            </a:endParaRPr>
          </a:p>
        </p:txBody>
      </p:sp>
      <p:sp>
        <p:nvSpPr>
          <p:cNvPr id="36" name="TextBox 16"/>
          <p:cNvSpPr txBox="1">
            <a:spLocks noChangeArrowheads="1"/>
          </p:cNvSpPr>
          <p:nvPr/>
        </p:nvSpPr>
        <p:spPr bwMode="auto">
          <a:xfrm rot="16200000">
            <a:off x="37338" y="3102226"/>
            <a:ext cx="1234142" cy="584775"/>
          </a:xfrm>
          <a:prstGeom prst="rect">
            <a:avLst/>
          </a:prstGeom>
          <a:noFill/>
          <a:ln w="9525">
            <a:noFill/>
            <a:miter lim="800000"/>
            <a:headEnd/>
            <a:tailEnd/>
          </a:ln>
        </p:spPr>
        <p:txBody>
          <a:bodyPr wrap="square">
            <a:spAutoFit/>
          </a:bodyPr>
          <a:lstStyle/>
          <a:p>
            <a:r>
              <a:rPr lang="en-US" sz="1600" dirty="0">
                <a:latin typeface="Calibri" pitchFamily="34" charset="0"/>
              </a:rPr>
              <a:t>Material Optimizer</a:t>
            </a:r>
          </a:p>
        </p:txBody>
      </p:sp>
      <p:sp>
        <p:nvSpPr>
          <p:cNvPr id="37" name="TextBox 20"/>
          <p:cNvSpPr txBox="1">
            <a:spLocks noChangeArrowheads="1"/>
          </p:cNvSpPr>
          <p:nvPr/>
        </p:nvSpPr>
        <p:spPr bwMode="auto">
          <a:xfrm rot="16200000">
            <a:off x="3497276" y="3156628"/>
            <a:ext cx="1761316" cy="553998"/>
          </a:xfrm>
          <a:prstGeom prst="rect">
            <a:avLst/>
          </a:prstGeom>
          <a:noFill/>
          <a:ln w="9525">
            <a:noFill/>
            <a:miter lim="800000"/>
            <a:headEnd/>
            <a:tailEnd/>
          </a:ln>
        </p:spPr>
        <p:txBody>
          <a:bodyPr wrap="none">
            <a:spAutoFit/>
          </a:bodyPr>
          <a:lstStyle/>
          <a:p>
            <a:r>
              <a:rPr lang="en-US" sz="1400" dirty="0">
                <a:latin typeface="Calibri" pitchFamily="34" charset="0"/>
              </a:rPr>
              <a:t>Error propagation</a:t>
            </a:r>
            <a:r>
              <a:rPr lang="en-US" sz="1400" dirty="0" smtClean="0">
                <a:latin typeface="Calibri" pitchFamily="34" charset="0"/>
              </a:rPr>
              <a:t>/</a:t>
            </a:r>
          </a:p>
          <a:p>
            <a:r>
              <a:rPr lang="en-US" sz="1400" dirty="0" smtClean="0">
                <a:latin typeface="Calibri" pitchFamily="34" charset="0"/>
              </a:rPr>
              <a:t> </a:t>
            </a:r>
            <a:r>
              <a:rPr lang="en-US" sz="1400" dirty="0">
                <a:latin typeface="Calibri" pitchFamily="34" charset="0"/>
              </a:rPr>
              <a:t>Uncertainty Analysis</a:t>
            </a:r>
            <a:r>
              <a:rPr lang="en-US" sz="1600" dirty="0">
                <a:latin typeface="Calibri" pitchFamily="34" charset="0"/>
              </a:rPr>
              <a:t> </a:t>
            </a:r>
          </a:p>
        </p:txBody>
      </p:sp>
      <p:sp>
        <p:nvSpPr>
          <p:cNvPr id="38" name="Rounded Rectangle 37"/>
          <p:cNvSpPr/>
          <p:nvPr/>
        </p:nvSpPr>
        <p:spPr>
          <a:xfrm>
            <a:off x="1492320" y="5318223"/>
            <a:ext cx="2200742" cy="701577"/>
          </a:xfrm>
          <a:prstGeom prst="roundRect">
            <a:avLst/>
          </a:prstGeom>
          <a:solidFill>
            <a:srgbClr val="00B050"/>
          </a:solidFill>
        </p:spPr>
        <p:style>
          <a:lnRef idx="1">
            <a:schemeClr val="accent4"/>
          </a:lnRef>
          <a:fillRef idx="3">
            <a:schemeClr val="accent4"/>
          </a:fillRef>
          <a:effectRef idx="2">
            <a:schemeClr val="accent4"/>
          </a:effectRef>
          <a:fontRef idx="minor">
            <a:schemeClr val="lt1"/>
          </a:fontRef>
        </p:style>
        <p:txBody>
          <a:bodyPr anchor="ctr"/>
          <a:lstStyle/>
          <a:p>
            <a:pPr algn="ctr" fontAlgn="auto">
              <a:spcBef>
                <a:spcPts val="0"/>
              </a:spcBef>
              <a:spcAft>
                <a:spcPts val="0"/>
              </a:spcAft>
              <a:defRPr/>
            </a:pPr>
            <a:r>
              <a:rPr lang="en-US" sz="1600" b="1" dirty="0" smtClean="0"/>
              <a:t>Material Performance Criteria </a:t>
            </a:r>
            <a:endParaRPr lang="en-US" sz="1600" b="1" dirty="0"/>
          </a:p>
        </p:txBody>
      </p:sp>
      <p:sp>
        <p:nvSpPr>
          <p:cNvPr id="39" name="Right Arrow 38"/>
          <p:cNvSpPr/>
          <p:nvPr/>
        </p:nvSpPr>
        <p:spPr>
          <a:xfrm rot="16200000">
            <a:off x="2321760" y="4801755"/>
            <a:ext cx="467164" cy="584356"/>
          </a:xfrm>
          <a:prstGeom prst="rightArrow">
            <a:avLst/>
          </a:prstGeom>
          <a:solidFill>
            <a:srgbClr val="00B050"/>
          </a:solidFill>
          <a:ln>
            <a:solidFill>
              <a:schemeClr val="tx1"/>
            </a:solidFill>
          </a:ln>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endParaRPr lang="en-US" sz="1600" dirty="0"/>
          </a:p>
        </p:txBody>
      </p:sp>
      <p:sp>
        <p:nvSpPr>
          <p:cNvPr id="28" name="Rounded Rectangle 27"/>
          <p:cNvSpPr/>
          <p:nvPr/>
        </p:nvSpPr>
        <p:spPr>
          <a:xfrm>
            <a:off x="1996262" y="3902562"/>
            <a:ext cx="1239600" cy="706273"/>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a:r>
              <a:rPr lang="en-US" sz="1400" dirty="0">
                <a:solidFill>
                  <a:srgbClr val="000000"/>
                </a:solidFill>
              </a:rPr>
              <a:t>Data Generation &amp; Storage Tools</a:t>
            </a:r>
          </a:p>
        </p:txBody>
      </p:sp>
      <p:sp>
        <p:nvSpPr>
          <p:cNvPr id="23" name="Right Arrow 22"/>
          <p:cNvSpPr/>
          <p:nvPr/>
        </p:nvSpPr>
        <p:spPr>
          <a:xfrm rot="16200000" flipV="1">
            <a:off x="2304813" y="1465405"/>
            <a:ext cx="467164" cy="584356"/>
          </a:xfrm>
          <a:prstGeom prst="rightArrow">
            <a:avLst/>
          </a:prstGeom>
          <a:ln/>
        </p:spPr>
        <p:style>
          <a:lnRef idx="0">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endParaRPr lang="en-US" sz="1600" dirty="0"/>
          </a:p>
        </p:txBody>
      </p:sp>
      <p:grpSp>
        <p:nvGrpSpPr>
          <p:cNvPr id="5" name="Group 4"/>
          <p:cNvGrpSpPr/>
          <p:nvPr/>
        </p:nvGrpSpPr>
        <p:grpSpPr>
          <a:xfrm>
            <a:off x="3173787" y="838200"/>
            <a:ext cx="5817812" cy="3813338"/>
            <a:chOff x="3173787" y="838200"/>
            <a:chExt cx="5817812" cy="3813338"/>
          </a:xfrm>
        </p:grpSpPr>
        <p:grpSp>
          <p:nvGrpSpPr>
            <p:cNvPr id="2" name="Group 1"/>
            <p:cNvGrpSpPr/>
            <p:nvPr/>
          </p:nvGrpSpPr>
          <p:grpSpPr>
            <a:xfrm>
              <a:off x="5181600" y="838200"/>
              <a:ext cx="3809999" cy="3770636"/>
              <a:chOff x="5181600" y="838200"/>
              <a:chExt cx="3809999" cy="3770636"/>
            </a:xfrm>
          </p:grpSpPr>
          <p:sp>
            <p:nvSpPr>
              <p:cNvPr id="4" name="Rounded Rectangle 3"/>
              <p:cNvSpPr/>
              <p:nvPr/>
            </p:nvSpPr>
            <p:spPr>
              <a:xfrm>
                <a:off x="5181600" y="943870"/>
                <a:ext cx="3809999" cy="3664966"/>
              </a:xfrm>
              <a:prstGeom prst="roundRect">
                <a:avLst>
                  <a:gd name="adj" fmla="val 5982"/>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2600" y="2743200"/>
                <a:ext cx="762000" cy="108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3161552"/>
                <a:ext cx="774720" cy="1007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43800" y="3466924"/>
                <a:ext cx="7620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5257800" y="838200"/>
                <a:ext cx="3733799" cy="1846659"/>
              </a:xfrm>
              <a:prstGeom prst="rect">
                <a:avLst/>
              </a:prstGeom>
              <a:noFill/>
            </p:spPr>
            <p:txBody>
              <a:bodyPr wrap="square" rtlCol="0">
                <a:spAutoFit/>
              </a:bodyPr>
              <a:lstStyle/>
              <a:p>
                <a:pPr marL="342900" indent="-342900">
                  <a:buClr>
                    <a:schemeClr val="accent2"/>
                  </a:buClr>
                  <a:buSzPct val="150000"/>
                  <a:buFont typeface="Wingdings" pitchFamily="2" charset="2"/>
                  <a:buChar char="Ø"/>
                </a:pPr>
                <a:endParaRPr lang="en-US" dirty="0" smtClean="0"/>
              </a:p>
              <a:p>
                <a:pPr marL="342900" indent="-342900">
                  <a:buClr>
                    <a:schemeClr val="tx2"/>
                  </a:buClr>
                  <a:buSzPct val="125000"/>
                  <a:buFont typeface="Wingdings" pitchFamily="2" charset="2"/>
                  <a:buChar char="Ø"/>
                </a:pPr>
                <a:r>
                  <a:rPr lang="en-US" sz="2400" dirty="0"/>
                  <a:t> </a:t>
                </a:r>
                <a:r>
                  <a:rPr lang="en-US" sz="2400" dirty="0" smtClean="0"/>
                  <a:t>Need to develop and curate materials information databases is well established.</a:t>
                </a:r>
                <a:endParaRPr lang="en-US" sz="2400" dirty="0"/>
              </a:p>
            </p:txBody>
          </p:sp>
        </p:grpSp>
        <p:sp>
          <p:nvSpPr>
            <p:cNvPr id="6" name="Right Arrow 5"/>
            <p:cNvSpPr/>
            <p:nvPr/>
          </p:nvSpPr>
          <p:spPr>
            <a:xfrm>
              <a:off x="3173787" y="4191000"/>
              <a:ext cx="2007814" cy="460538"/>
            </a:xfrm>
            <a:prstGeom prst="rightArrow">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grpSp>
    </p:spTree>
    <p:extLst>
      <p:ext uri="{BB962C8B-B14F-4D97-AF65-F5344CB8AC3E}">
        <p14:creationId xmlns:p14="http://schemas.microsoft.com/office/powerpoint/2010/main" val="2865191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1">
                                            <p:txEl>
                                              <p:pRg st="0" end="0"/>
                                            </p:txEl>
                                          </p:spTgt>
                                        </p:tgtEl>
                                        <p:attrNameLst>
                                          <p:attrName>style.visibility</p:attrName>
                                        </p:attrNameLst>
                                      </p:cBhvr>
                                      <p:to>
                                        <p:strVal val="visible"/>
                                      </p:to>
                                    </p:set>
                                    <p:animEffect transition="in" filter="fade">
                                      <p:cBhvr>
                                        <p:cTn id="13" dur="1000"/>
                                        <p:tgtEl>
                                          <p:spTgt spid="11">
                                            <p:txEl>
                                              <p:pRg st="0" end="0"/>
                                            </p:txEl>
                                          </p:spTgt>
                                        </p:tgtEl>
                                      </p:cBhvr>
                                    </p:animEffect>
                                    <p:anim calcmode="lin" valueType="num">
                                      <p:cBhvr>
                                        <p:cTn id="14"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1">
                                            <p:txEl>
                                              <p:pRg st="1" end="1"/>
                                            </p:txEl>
                                          </p:spTgt>
                                        </p:tgtEl>
                                        <p:attrNameLst>
                                          <p:attrName>style.visibility</p:attrName>
                                        </p:attrNameLst>
                                      </p:cBhvr>
                                      <p:to>
                                        <p:strVal val="visible"/>
                                      </p:to>
                                    </p:set>
                                    <p:animEffect transition="in" filter="fade">
                                      <p:cBhvr>
                                        <p:cTn id="20" dur="1000"/>
                                        <p:tgtEl>
                                          <p:spTgt spid="11">
                                            <p:txEl>
                                              <p:pRg st="1" end="1"/>
                                            </p:txEl>
                                          </p:spTgt>
                                        </p:tgtEl>
                                      </p:cBhvr>
                                    </p:animEffect>
                                    <p:anim calcmode="lin" valueType="num">
                                      <p:cBhvr>
                                        <p:cTn id="21"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6" presetClass="emph" presetSubtype="0" fill="hold" grpId="0" nodeType="clickEffect">
                                  <p:stCondLst>
                                    <p:cond delay="0"/>
                                  </p:stCondLst>
                                  <p:childTnLst>
                                    <p:animScale>
                                      <p:cBhvr>
                                        <p:cTn id="26" dur="2000" fill="hold"/>
                                        <p:tgtEl>
                                          <p:spTgt spid="28"/>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P spid="2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 y="117453"/>
            <a:ext cx="8915400" cy="868362"/>
          </a:xfrm>
        </p:spPr>
        <p:txBody>
          <a:bodyPr>
            <a:normAutofit fontScale="90000"/>
          </a:bodyPr>
          <a:lstStyle/>
          <a:p>
            <a:r>
              <a:rPr lang="en-US" sz="3200" dirty="0" smtClean="0"/>
              <a:t>Why Start with Thermodynamics, Kinetics and </a:t>
            </a:r>
            <a:br>
              <a:rPr lang="en-US" sz="3200" dirty="0" smtClean="0"/>
            </a:br>
            <a:r>
              <a:rPr lang="en-US" sz="3200" dirty="0" smtClean="0"/>
              <a:t>Phase-based Material Properties</a:t>
            </a:r>
            <a:endParaRPr lang="en-US" sz="3200" dirty="0"/>
          </a:p>
        </p:txBody>
      </p:sp>
      <p:graphicFrame>
        <p:nvGraphicFramePr>
          <p:cNvPr id="4" name="Table 3"/>
          <p:cNvGraphicFramePr>
            <a:graphicFrameLocks noGrp="1"/>
          </p:cNvGraphicFramePr>
          <p:nvPr>
            <p:extLst>
              <p:ext uri="{D42A27DB-BD31-4B8C-83A1-F6EECF244321}">
                <p14:modId xmlns:p14="http://schemas.microsoft.com/office/powerpoint/2010/main" val="496482589"/>
              </p:ext>
            </p:extLst>
          </p:nvPr>
        </p:nvGraphicFramePr>
        <p:xfrm>
          <a:off x="3886200" y="1409968"/>
          <a:ext cx="4953000" cy="5029200"/>
        </p:xfrm>
        <a:graphic>
          <a:graphicData uri="http://schemas.openxmlformats.org/drawingml/2006/table">
            <a:tbl>
              <a:tblPr firstRow="1" bandRow="1">
                <a:tableStyleId>{C083E6E3-FA7D-4D7B-A595-EF9225AFEA82}</a:tableStyleId>
              </a:tblPr>
              <a:tblGrid>
                <a:gridCol w="2743200"/>
                <a:gridCol w="2209800"/>
              </a:tblGrid>
              <a:tr h="502920">
                <a:tc>
                  <a:txBody>
                    <a:bodyPr/>
                    <a:lstStyle/>
                    <a:p>
                      <a:r>
                        <a:rPr lang="en-US" b="0" dirty="0" smtClean="0"/>
                        <a:t>Gibbs energy</a:t>
                      </a:r>
                      <a:endParaRPr lang="en-US" b="0" dirty="0"/>
                    </a:p>
                  </a:txBody>
                  <a:tcPr>
                    <a:lnL>
                      <a:noFill/>
                    </a:lnL>
                    <a:lnR>
                      <a:noFill/>
                    </a:lnR>
                    <a:lnT w="12700" cap="flat" cmpd="sng" algn="ctr">
                      <a:solidFill>
                        <a:schemeClr val="accent3"/>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en-US" dirty="0"/>
                    </a:p>
                  </a:txBody>
                  <a:tcPr>
                    <a:lnL>
                      <a:noFill/>
                    </a:lnL>
                    <a:lnR>
                      <a:noFill/>
                    </a:lnR>
                    <a:lnT w="12700" cap="flat" cmpd="sng" algn="ctr">
                      <a:solidFill>
                        <a:schemeClr val="accent3"/>
                      </a:solidFill>
                      <a:prstDash val="solid"/>
                      <a:round/>
                      <a:headEnd type="none" w="med" len="med"/>
                      <a:tailEnd type="none" w="med" len="med"/>
                    </a:lnT>
                    <a:lnB w="12700" cmpd="sng">
                      <a:noFill/>
                    </a:lnB>
                    <a:lnTlToBr w="12700" cmpd="sng">
                      <a:noFill/>
                      <a:prstDash val="solid"/>
                    </a:lnTlToBr>
                    <a:lnBlToTr w="12700" cmpd="sng">
                      <a:noFill/>
                      <a:prstDash val="solid"/>
                    </a:lnBlToTr>
                  </a:tcPr>
                </a:tc>
              </a:tr>
              <a:tr h="502920">
                <a:tc>
                  <a:txBody>
                    <a:bodyPr/>
                    <a:lstStyle/>
                    <a:p>
                      <a:r>
                        <a:rPr lang="en-US" dirty="0" smtClean="0"/>
                        <a:t>Entropy</a:t>
                      </a:r>
                      <a:endParaRPr lang="en-US" dirty="0"/>
                    </a:p>
                  </a:txBody>
                  <a:tcPr>
                    <a:lnT w="12700" cmpd="sng">
                      <a:noFill/>
                    </a:lnT>
                  </a:tcPr>
                </a:tc>
                <a:tc>
                  <a:txBody>
                    <a:bodyPr/>
                    <a:lstStyle/>
                    <a:p>
                      <a:endParaRPr lang="en-US" dirty="0"/>
                    </a:p>
                  </a:txBody>
                  <a:tcPr>
                    <a:lnT w="12700" cmpd="sng">
                      <a:noFill/>
                    </a:lnT>
                  </a:tcPr>
                </a:tc>
              </a:tr>
              <a:tr h="502920">
                <a:tc>
                  <a:txBody>
                    <a:bodyPr/>
                    <a:lstStyle/>
                    <a:p>
                      <a:r>
                        <a:rPr lang="en-US" dirty="0" smtClean="0"/>
                        <a:t>Enthalpy</a:t>
                      </a:r>
                      <a:endParaRPr lang="en-US" dirty="0"/>
                    </a:p>
                  </a:txBody>
                  <a:tcPr/>
                </a:tc>
                <a:tc>
                  <a:txBody>
                    <a:bodyPr/>
                    <a:lstStyle/>
                    <a:p>
                      <a:endParaRPr lang="en-US" dirty="0"/>
                    </a:p>
                  </a:txBody>
                  <a:tcPr/>
                </a:tc>
              </a:tr>
              <a:tr h="502920">
                <a:tc>
                  <a:txBody>
                    <a:bodyPr/>
                    <a:lstStyle/>
                    <a:p>
                      <a:r>
                        <a:rPr lang="en-US" dirty="0" smtClean="0"/>
                        <a:t>Heat capacity</a:t>
                      </a:r>
                      <a:endParaRPr lang="en-US" dirty="0"/>
                    </a:p>
                  </a:txBody>
                  <a:tcPr/>
                </a:tc>
                <a:tc>
                  <a:txBody>
                    <a:bodyPr/>
                    <a:lstStyle/>
                    <a:p>
                      <a:endParaRPr lang="en-US" dirty="0"/>
                    </a:p>
                  </a:txBody>
                  <a:tcPr/>
                </a:tc>
              </a:tr>
              <a:tr h="502920">
                <a:tc>
                  <a:txBody>
                    <a:bodyPr/>
                    <a:lstStyle/>
                    <a:p>
                      <a:r>
                        <a:rPr lang="en-US" dirty="0" smtClean="0"/>
                        <a:t>Chemical potential</a:t>
                      </a:r>
                      <a:endParaRPr lang="en-US" dirty="0"/>
                    </a:p>
                  </a:txBody>
                  <a:tcPr/>
                </a:tc>
                <a:tc>
                  <a:txBody>
                    <a:bodyPr/>
                    <a:lstStyle/>
                    <a:p>
                      <a:endParaRPr lang="en-US" dirty="0"/>
                    </a:p>
                  </a:txBody>
                  <a:tcPr/>
                </a:tc>
              </a:tr>
              <a:tr h="502920">
                <a:tc>
                  <a:txBody>
                    <a:bodyPr/>
                    <a:lstStyle/>
                    <a:p>
                      <a:r>
                        <a:rPr lang="en-US" dirty="0" smtClean="0"/>
                        <a:t>Volume</a:t>
                      </a:r>
                      <a:endParaRPr lang="en-US" dirty="0"/>
                    </a:p>
                  </a:txBody>
                  <a:tcPr/>
                </a:tc>
                <a:tc>
                  <a:txBody>
                    <a:bodyPr/>
                    <a:lstStyle/>
                    <a:p>
                      <a:endParaRPr lang="en-US" dirty="0"/>
                    </a:p>
                  </a:txBody>
                  <a:tcPr/>
                </a:tc>
              </a:tr>
              <a:tr h="502920">
                <a:tc>
                  <a:txBody>
                    <a:bodyPr/>
                    <a:lstStyle/>
                    <a:p>
                      <a:r>
                        <a:rPr lang="en-US" dirty="0" smtClean="0"/>
                        <a:t>Thermal expansion</a:t>
                      </a:r>
                      <a:endParaRPr lang="en-US" dirty="0"/>
                    </a:p>
                  </a:txBody>
                  <a:tcPr/>
                </a:tc>
                <a:tc>
                  <a:txBody>
                    <a:bodyPr/>
                    <a:lstStyle/>
                    <a:p>
                      <a:endParaRPr lang="en-US" dirty="0"/>
                    </a:p>
                  </a:txBody>
                  <a:tcPr/>
                </a:tc>
              </a:tr>
              <a:tr h="502920">
                <a:tc>
                  <a:txBody>
                    <a:bodyPr/>
                    <a:lstStyle/>
                    <a:p>
                      <a:r>
                        <a:rPr lang="en-US" dirty="0" smtClean="0"/>
                        <a:t>Isothermal compressibility</a:t>
                      </a:r>
                      <a:endParaRPr lang="en-US" dirty="0"/>
                    </a:p>
                  </a:txBody>
                  <a:tcPr/>
                </a:tc>
                <a:tc>
                  <a:txBody>
                    <a:bodyPr/>
                    <a:lstStyle/>
                    <a:p>
                      <a:endParaRPr lang="en-US" dirty="0"/>
                    </a:p>
                  </a:txBody>
                  <a:tcPr/>
                </a:tc>
              </a:tr>
              <a:tr h="502920">
                <a:tc>
                  <a:txBody>
                    <a:bodyPr/>
                    <a:lstStyle/>
                    <a:p>
                      <a:r>
                        <a:rPr lang="en-US" dirty="0" smtClean="0"/>
                        <a:t>Bulk modulus</a:t>
                      </a:r>
                      <a:endParaRPr lang="en-US" dirty="0"/>
                    </a:p>
                  </a:txBody>
                  <a:tcPr>
                    <a:lnB w="12700" cap="flat" cmpd="sng" algn="ctr">
                      <a:solidFill>
                        <a:schemeClr val="accent3"/>
                      </a:solidFill>
                      <a:prstDash val="solid"/>
                      <a:round/>
                      <a:headEnd type="none" w="med" len="med"/>
                      <a:tailEnd type="none" w="med" len="med"/>
                    </a:lnB>
                  </a:tcPr>
                </a:tc>
                <a:tc>
                  <a:txBody>
                    <a:bodyPr/>
                    <a:lstStyle/>
                    <a:p>
                      <a:endParaRPr lang="en-US" dirty="0"/>
                    </a:p>
                  </a:txBody>
                  <a:tcPr>
                    <a:lnB w="12700" cap="flat" cmpd="sng" algn="ctr">
                      <a:solidFill>
                        <a:schemeClr val="accent3"/>
                      </a:solidFill>
                      <a:prstDash val="solid"/>
                      <a:round/>
                      <a:headEnd type="none" w="med" len="med"/>
                      <a:tailEnd type="none" w="med" len="med"/>
                    </a:lnB>
                  </a:tcPr>
                </a:tc>
              </a:tr>
              <a:tr h="502920">
                <a:tc>
                  <a:txBody>
                    <a:bodyPr/>
                    <a:lstStyle/>
                    <a:p>
                      <a:r>
                        <a:rPr lang="en-US" dirty="0" smtClean="0"/>
                        <a:t>Intrinsic diffusivity</a:t>
                      </a:r>
                      <a:endParaRPr lang="en-US" dirty="0"/>
                    </a:p>
                  </a:txBody>
                  <a:tcPr>
                    <a:lnL>
                      <a:noFill/>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a:noFill/>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4118533350"/>
              </p:ext>
            </p:extLst>
          </p:nvPr>
        </p:nvGraphicFramePr>
        <p:xfrm>
          <a:off x="6924675" y="1493788"/>
          <a:ext cx="1254708" cy="297180"/>
        </p:xfrm>
        <a:graphic>
          <a:graphicData uri="http://schemas.openxmlformats.org/presentationml/2006/ole">
            <mc:AlternateContent xmlns:mc="http://schemas.openxmlformats.org/markup-compatibility/2006">
              <mc:Choice xmlns:v="urn:schemas-microsoft-com:vml" Requires="v">
                <p:oleObj spid="_x0000_s1146" name="Equation" r:id="rId3" imgW="965160" imgH="228600" progId="Equation.3">
                  <p:embed/>
                </p:oleObj>
              </mc:Choice>
              <mc:Fallback>
                <p:oleObj name="Equation" r:id="rId3" imgW="965160" imgH="228600" progId="Equation.3">
                  <p:embed/>
                  <p:pic>
                    <p:nvPicPr>
                      <p:cNvPr id="0" name=""/>
                      <p:cNvPicPr/>
                      <p:nvPr/>
                    </p:nvPicPr>
                    <p:blipFill>
                      <a:blip r:embed="rId4"/>
                      <a:stretch>
                        <a:fillRect/>
                      </a:stretch>
                    </p:blipFill>
                    <p:spPr>
                      <a:xfrm>
                        <a:off x="6924675" y="1493788"/>
                        <a:ext cx="1254708" cy="29718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462211123"/>
              </p:ext>
            </p:extLst>
          </p:nvPr>
        </p:nvGraphicFramePr>
        <p:xfrm>
          <a:off x="6924675" y="1897640"/>
          <a:ext cx="1127520" cy="563760"/>
        </p:xfrm>
        <a:graphic>
          <a:graphicData uri="http://schemas.openxmlformats.org/presentationml/2006/ole">
            <mc:AlternateContent xmlns:mc="http://schemas.openxmlformats.org/markup-compatibility/2006">
              <mc:Choice xmlns:v="urn:schemas-microsoft-com:vml" Requires="v">
                <p:oleObj spid="_x0000_s1147" name="Equation" r:id="rId5" imgW="939600" imgH="469800" progId="Equation.3">
                  <p:embed/>
                </p:oleObj>
              </mc:Choice>
              <mc:Fallback>
                <p:oleObj name="Equation" r:id="rId5" imgW="939600" imgH="469800" progId="Equation.3">
                  <p:embed/>
                  <p:pic>
                    <p:nvPicPr>
                      <p:cNvPr id="0" name=""/>
                      <p:cNvPicPr>
                        <a:picLocks noChangeAspect="1" noChangeArrowheads="1"/>
                      </p:cNvPicPr>
                      <p:nvPr/>
                    </p:nvPicPr>
                    <p:blipFill>
                      <a:blip r:embed="rId6"/>
                      <a:srcRect/>
                      <a:stretch>
                        <a:fillRect/>
                      </a:stretch>
                    </p:blipFill>
                    <p:spPr bwMode="auto">
                      <a:xfrm>
                        <a:off x="6924675" y="1897640"/>
                        <a:ext cx="1127520" cy="563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71000271"/>
              </p:ext>
            </p:extLst>
          </p:nvPr>
        </p:nvGraphicFramePr>
        <p:xfrm>
          <a:off x="6916924" y="2400568"/>
          <a:ext cx="1477963" cy="563563"/>
        </p:xfrm>
        <a:graphic>
          <a:graphicData uri="http://schemas.openxmlformats.org/presentationml/2006/ole">
            <mc:AlternateContent xmlns:mc="http://schemas.openxmlformats.org/markup-compatibility/2006">
              <mc:Choice xmlns:v="urn:schemas-microsoft-com:vml" Requires="v">
                <p:oleObj spid="_x0000_s1148" name="Equation" r:id="rId7" imgW="1231560" imgH="469800" progId="Equation.3">
                  <p:embed/>
                </p:oleObj>
              </mc:Choice>
              <mc:Fallback>
                <p:oleObj name="Equation" r:id="rId7" imgW="1231560" imgH="469800" progId="Equation.3">
                  <p:embed/>
                  <p:pic>
                    <p:nvPicPr>
                      <p:cNvPr id="0" name=""/>
                      <p:cNvPicPr>
                        <a:picLocks noChangeAspect="1" noChangeArrowheads="1"/>
                      </p:cNvPicPr>
                      <p:nvPr/>
                    </p:nvPicPr>
                    <p:blipFill>
                      <a:blip r:embed="rId8"/>
                      <a:srcRect/>
                      <a:stretch>
                        <a:fillRect/>
                      </a:stretch>
                    </p:blipFill>
                    <p:spPr bwMode="auto">
                      <a:xfrm>
                        <a:off x="6916924" y="2400568"/>
                        <a:ext cx="1477963"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4122926525"/>
              </p:ext>
            </p:extLst>
          </p:nvPr>
        </p:nvGraphicFramePr>
        <p:xfrm>
          <a:off x="6924675" y="2873136"/>
          <a:ext cx="1295400" cy="609600"/>
        </p:xfrm>
        <a:graphic>
          <a:graphicData uri="http://schemas.openxmlformats.org/presentationml/2006/ole">
            <mc:AlternateContent xmlns:mc="http://schemas.openxmlformats.org/markup-compatibility/2006">
              <mc:Choice xmlns:v="urn:schemas-microsoft-com:vml" Requires="v">
                <p:oleObj spid="_x0000_s1149" name="Equation" r:id="rId9" imgW="1079280" imgH="507960" progId="Equation.3">
                  <p:embed/>
                </p:oleObj>
              </mc:Choice>
              <mc:Fallback>
                <p:oleObj name="Equation" r:id="rId9" imgW="1079280" imgH="507960" progId="Equation.3">
                  <p:embed/>
                  <p:pic>
                    <p:nvPicPr>
                      <p:cNvPr id="0" name=""/>
                      <p:cNvPicPr>
                        <a:picLocks noChangeAspect="1" noChangeArrowheads="1"/>
                      </p:cNvPicPr>
                      <p:nvPr/>
                    </p:nvPicPr>
                    <p:blipFill>
                      <a:blip r:embed="rId10"/>
                      <a:srcRect/>
                      <a:stretch>
                        <a:fillRect/>
                      </a:stretch>
                    </p:blipFill>
                    <p:spPr bwMode="auto">
                      <a:xfrm>
                        <a:off x="6924675" y="2873136"/>
                        <a:ext cx="1295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695215616"/>
              </p:ext>
            </p:extLst>
          </p:nvPr>
        </p:nvGraphicFramePr>
        <p:xfrm>
          <a:off x="6970713" y="3360738"/>
          <a:ext cx="1295400" cy="623887"/>
        </p:xfrm>
        <a:graphic>
          <a:graphicData uri="http://schemas.openxmlformats.org/presentationml/2006/ole">
            <mc:AlternateContent xmlns:mc="http://schemas.openxmlformats.org/markup-compatibility/2006">
              <mc:Choice xmlns:v="urn:schemas-microsoft-com:vml" Requires="v">
                <p:oleObj spid="_x0000_s1150" name="Equation" r:id="rId11" imgW="1079280" imgH="520560" progId="Equation.3">
                  <p:embed/>
                </p:oleObj>
              </mc:Choice>
              <mc:Fallback>
                <p:oleObj name="Equation" r:id="rId11" imgW="1079280" imgH="520560" progId="Equation.3">
                  <p:embed/>
                  <p:pic>
                    <p:nvPicPr>
                      <p:cNvPr id="0" name=""/>
                      <p:cNvPicPr>
                        <a:picLocks noChangeAspect="1" noChangeArrowheads="1"/>
                      </p:cNvPicPr>
                      <p:nvPr/>
                    </p:nvPicPr>
                    <p:blipFill>
                      <a:blip r:embed="rId12"/>
                      <a:srcRect/>
                      <a:stretch>
                        <a:fillRect/>
                      </a:stretch>
                    </p:blipFill>
                    <p:spPr bwMode="auto">
                      <a:xfrm>
                        <a:off x="6970713" y="3360738"/>
                        <a:ext cx="1295400" cy="62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3562766960"/>
              </p:ext>
            </p:extLst>
          </p:nvPr>
        </p:nvGraphicFramePr>
        <p:xfrm>
          <a:off x="6925182" y="3924568"/>
          <a:ext cx="1127125" cy="563562"/>
        </p:xfrm>
        <a:graphic>
          <a:graphicData uri="http://schemas.openxmlformats.org/presentationml/2006/ole">
            <mc:AlternateContent xmlns:mc="http://schemas.openxmlformats.org/markup-compatibility/2006">
              <mc:Choice xmlns:v="urn:schemas-microsoft-com:vml" Requires="v">
                <p:oleObj spid="_x0000_s1151" name="Equation" r:id="rId13" imgW="939600" imgH="469800" progId="Equation.3">
                  <p:embed/>
                </p:oleObj>
              </mc:Choice>
              <mc:Fallback>
                <p:oleObj name="Equation" r:id="rId13" imgW="939600" imgH="469800" progId="Equation.3">
                  <p:embed/>
                  <p:pic>
                    <p:nvPicPr>
                      <p:cNvPr id="0" name=""/>
                      <p:cNvPicPr>
                        <a:picLocks noChangeAspect="1" noChangeArrowheads="1"/>
                      </p:cNvPicPr>
                      <p:nvPr/>
                    </p:nvPicPr>
                    <p:blipFill>
                      <a:blip r:embed="rId14"/>
                      <a:srcRect/>
                      <a:stretch>
                        <a:fillRect/>
                      </a:stretch>
                    </p:blipFill>
                    <p:spPr bwMode="auto">
                      <a:xfrm>
                        <a:off x="6925182" y="3924568"/>
                        <a:ext cx="1127125"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050337174"/>
              </p:ext>
            </p:extLst>
          </p:nvPr>
        </p:nvGraphicFramePr>
        <p:xfrm>
          <a:off x="6925182" y="4383355"/>
          <a:ext cx="1279525" cy="608013"/>
        </p:xfrm>
        <a:graphic>
          <a:graphicData uri="http://schemas.openxmlformats.org/presentationml/2006/ole">
            <mc:AlternateContent xmlns:mc="http://schemas.openxmlformats.org/markup-compatibility/2006">
              <mc:Choice xmlns:v="urn:schemas-microsoft-com:vml" Requires="v">
                <p:oleObj spid="_x0000_s1152" name="Equation" r:id="rId15" imgW="1066680" imgH="507960" progId="Equation.3">
                  <p:embed/>
                </p:oleObj>
              </mc:Choice>
              <mc:Fallback>
                <p:oleObj name="Equation" r:id="rId15" imgW="1066680" imgH="507960" progId="Equation.3">
                  <p:embed/>
                  <p:pic>
                    <p:nvPicPr>
                      <p:cNvPr id="0" name=""/>
                      <p:cNvPicPr>
                        <a:picLocks noChangeAspect="1" noChangeArrowheads="1"/>
                      </p:cNvPicPr>
                      <p:nvPr/>
                    </p:nvPicPr>
                    <p:blipFill>
                      <a:blip r:embed="rId16"/>
                      <a:srcRect/>
                      <a:stretch>
                        <a:fillRect/>
                      </a:stretch>
                    </p:blipFill>
                    <p:spPr bwMode="auto">
                      <a:xfrm>
                        <a:off x="6925182" y="4383355"/>
                        <a:ext cx="1279525" cy="60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709531511"/>
              </p:ext>
            </p:extLst>
          </p:nvPr>
        </p:nvGraphicFramePr>
        <p:xfrm>
          <a:off x="6924168" y="4891356"/>
          <a:ext cx="1387475" cy="608012"/>
        </p:xfrm>
        <a:graphic>
          <a:graphicData uri="http://schemas.openxmlformats.org/presentationml/2006/ole">
            <mc:AlternateContent xmlns:mc="http://schemas.openxmlformats.org/markup-compatibility/2006">
              <mc:Choice xmlns:v="urn:schemas-microsoft-com:vml" Requires="v">
                <p:oleObj spid="_x0000_s1153" name="Equation" r:id="rId17" imgW="1155600" imgH="507960" progId="Equation.3">
                  <p:embed/>
                </p:oleObj>
              </mc:Choice>
              <mc:Fallback>
                <p:oleObj name="Equation" r:id="rId17" imgW="1155600" imgH="507960" progId="Equation.3">
                  <p:embed/>
                  <p:pic>
                    <p:nvPicPr>
                      <p:cNvPr id="0" name=""/>
                      <p:cNvPicPr>
                        <a:picLocks noChangeAspect="1" noChangeArrowheads="1"/>
                      </p:cNvPicPr>
                      <p:nvPr/>
                    </p:nvPicPr>
                    <p:blipFill>
                      <a:blip r:embed="rId18"/>
                      <a:srcRect/>
                      <a:stretch>
                        <a:fillRect/>
                      </a:stretch>
                    </p:blipFill>
                    <p:spPr bwMode="auto">
                      <a:xfrm>
                        <a:off x="6924168" y="4891356"/>
                        <a:ext cx="1387475" cy="60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4123764361"/>
              </p:ext>
            </p:extLst>
          </p:nvPr>
        </p:nvGraphicFramePr>
        <p:xfrm>
          <a:off x="6924675" y="5418406"/>
          <a:ext cx="577850" cy="511175"/>
        </p:xfrm>
        <a:graphic>
          <a:graphicData uri="http://schemas.openxmlformats.org/presentationml/2006/ole">
            <mc:AlternateContent xmlns:mc="http://schemas.openxmlformats.org/markup-compatibility/2006">
              <mc:Choice xmlns:v="urn:schemas-microsoft-com:vml" Requires="v">
                <p:oleObj spid="_x0000_s1154" name="Equation" r:id="rId19" imgW="444240" imgH="393480" progId="Equation.3">
                  <p:embed/>
                </p:oleObj>
              </mc:Choice>
              <mc:Fallback>
                <p:oleObj name="Equation" r:id="rId19" imgW="444240" imgH="393480" progId="Equation.3">
                  <p:embed/>
                  <p:pic>
                    <p:nvPicPr>
                      <p:cNvPr id="0" name=""/>
                      <p:cNvPicPr>
                        <a:picLocks noChangeAspect="1" noChangeArrowheads="1"/>
                      </p:cNvPicPr>
                      <p:nvPr/>
                    </p:nvPicPr>
                    <p:blipFill>
                      <a:blip r:embed="rId20"/>
                      <a:srcRect/>
                      <a:stretch>
                        <a:fillRect/>
                      </a:stretch>
                    </p:blipFill>
                    <p:spPr bwMode="auto">
                      <a:xfrm>
                        <a:off x="6924675" y="5418406"/>
                        <a:ext cx="577850"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 name="Oval 14"/>
          <p:cNvSpPr/>
          <p:nvPr/>
        </p:nvSpPr>
        <p:spPr>
          <a:xfrm>
            <a:off x="7709087" y="5981968"/>
            <a:ext cx="345781" cy="397008"/>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graphicFrame>
        <p:nvGraphicFramePr>
          <p:cNvPr id="14" name="Object 4"/>
          <p:cNvGraphicFramePr>
            <a:graphicFrameLocks noChangeAspect="1"/>
          </p:cNvGraphicFramePr>
          <p:nvPr>
            <p:extLst>
              <p:ext uri="{D42A27DB-BD31-4B8C-83A1-F6EECF244321}">
                <p14:modId xmlns:p14="http://schemas.microsoft.com/office/powerpoint/2010/main" val="846133273"/>
              </p:ext>
            </p:extLst>
          </p:nvPr>
        </p:nvGraphicFramePr>
        <p:xfrm>
          <a:off x="6924675" y="5905768"/>
          <a:ext cx="1533525" cy="593725"/>
        </p:xfrm>
        <a:graphic>
          <a:graphicData uri="http://schemas.openxmlformats.org/presentationml/2006/ole">
            <mc:AlternateContent xmlns:mc="http://schemas.openxmlformats.org/markup-compatibility/2006">
              <mc:Choice xmlns:v="urn:schemas-microsoft-com:vml" Requires="v">
                <p:oleObj spid="_x0000_s1155" name="Equation" r:id="rId21" imgW="1180800" imgH="457200" progId="Equation.3">
                  <p:embed/>
                </p:oleObj>
              </mc:Choice>
              <mc:Fallback>
                <p:oleObj name="Equation" r:id="rId21" imgW="1180800" imgH="457200" progId="Equation.3">
                  <p:embed/>
                  <p:pic>
                    <p:nvPicPr>
                      <p:cNvPr id="0" name=""/>
                      <p:cNvPicPr>
                        <a:picLocks noChangeAspect="1" noChangeArrowheads="1"/>
                      </p:cNvPicPr>
                      <p:nvPr/>
                    </p:nvPicPr>
                    <p:blipFill>
                      <a:blip r:embed="rId22"/>
                      <a:srcRect/>
                      <a:stretch>
                        <a:fillRect/>
                      </a:stretch>
                    </p:blipFill>
                    <p:spPr bwMode="auto">
                      <a:xfrm>
                        <a:off x="6924675" y="5905768"/>
                        <a:ext cx="1533525" cy="593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7" name="Group 104"/>
          <p:cNvGrpSpPr>
            <a:grpSpLocks/>
          </p:cNvGrpSpPr>
          <p:nvPr/>
        </p:nvGrpSpPr>
        <p:grpSpPr bwMode="auto">
          <a:xfrm>
            <a:off x="304800" y="914400"/>
            <a:ext cx="2327275" cy="1666875"/>
            <a:chOff x="3570288" y="2127250"/>
            <a:chExt cx="2327208" cy="1667382"/>
          </a:xfrm>
        </p:grpSpPr>
        <p:sp>
          <p:nvSpPr>
            <p:cNvPr id="18" name="Arc 35"/>
            <p:cNvSpPr>
              <a:spLocks/>
            </p:cNvSpPr>
            <p:nvPr/>
          </p:nvSpPr>
          <p:spPr bwMode="auto">
            <a:xfrm>
              <a:off x="4140200" y="2192337"/>
              <a:ext cx="850900" cy="563563"/>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2700" cap="rnd">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9" name="Line 30"/>
            <p:cNvSpPr>
              <a:spLocks noChangeShapeType="1"/>
            </p:cNvSpPr>
            <p:nvPr/>
          </p:nvSpPr>
          <p:spPr bwMode="auto">
            <a:xfrm>
              <a:off x="3951288" y="2127250"/>
              <a:ext cx="1587" cy="1368425"/>
            </a:xfrm>
            <a:prstGeom prst="line">
              <a:avLst/>
            </a:prstGeom>
            <a:noFill/>
            <a:ln w="12700">
              <a:solidFill>
                <a:schemeClr val="tx1"/>
              </a:solidFill>
              <a:round/>
              <a:headEnd type="stealth" w="med" len="lg"/>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20" name="Line 31"/>
            <p:cNvSpPr>
              <a:spLocks noChangeShapeType="1"/>
            </p:cNvSpPr>
            <p:nvPr/>
          </p:nvSpPr>
          <p:spPr bwMode="auto">
            <a:xfrm flipV="1">
              <a:off x="3948112" y="3500434"/>
              <a:ext cx="1843087" cy="3"/>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21" name="Arc 32"/>
            <p:cNvSpPr>
              <a:spLocks/>
            </p:cNvSpPr>
            <p:nvPr/>
          </p:nvSpPr>
          <p:spPr bwMode="auto">
            <a:xfrm>
              <a:off x="5221288" y="2500312"/>
              <a:ext cx="563562" cy="376238"/>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2700" cap="rnd">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22" name="Line 33"/>
            <p:cNvSpPr>
              <a:spLocks noChangeShapeType="1"/>
            </p:cNvSpPr>
            <p:nvPr/>
          </p:nvSpPr>
          <p:spPr bwMode="auto">
            <a:xfrm>
              <a:off x="5784850" y="2170112"/>
              <a:ext cx="0" cy="132715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23" name="Arc 34"/>
            <p:cNvSpPr>
              <a:spLocks/>
            </p:cNvSpPr>
            <p:nvPr/>
          </p:nvSpPr>
          <p:spPr bwMode="auto">
            <a:xfrm>
              <a:off x="4813300" y="2224087"/>
              <a:ext cx="417513" cy="649288"/>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2700" cap="rnd">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24" name="Arc 36"/>
            <p:cNvSpPr>
              <a:spLocks/>
            </p:cNvSpPr>
            <p:nvPr/>
          </p:nvSpPr>
          <p:spPr bwMode="auto">
            <a:xfrm>
              <a:off x="4932363" y="2198687"/>
              <a:ext cx="822325" cy="461963"/>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2700" cap="rnd">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25" name="Arc 37"/>
            <p:cNvSpPr>
              <a:spLocks/>
            </p:cNvSpPr>
            <p:nvPr/>
          </p:nvSpPr>
          <p:spPr bwMode="auto">
            <a:xfrm>
              <a:off x="3968750" y="2298700"/>
              <a:ext cx="360363" cy="433387"/>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2700" cap="rnd">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26" name="Arc 38"/>
            <p:cNvSpPr>
              <a:spLocks/>
            </p:cNvSpPr>
            <p:nvPr/>
          </p:nvSpPr>
          <p:spPr bwMode="auto">
            <a:xfrm>
              <a:off x="4283075" y="2400300"/>
              <a:ext cx="779463" cy="331787"/>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2700" cap="rnd">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27" name="Line 39"/>
            <p:cNvSpPr>
              <a:spLocks noChangeShapeType="1"/>
            </p:cNvSpPr>
            <p:nvPr/>
          </p:nvSpPr>
          <p:spPr bwMode="auto">
            <a:xfrm>
              <a:off x="4019550" y="2689225"/>
              <a:ext cx="1524000" cy="234950"/>
            </a:xfrm>
            <a:prstGeom prst="line">
              <a:avLst/>
            </a:prstGeom>
            <a:noFill/>
            <a:ln w="12700">
              <a:solidFill>
                <a:schemeClr val="accent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28" name="Rectangle 40"/>
            <p:cNvSpPr>
              <a:spLocks noChangeArrowheads="1"/>
            </p:cNvSpPr>
            <p:nvPr/>
          </p:nvSpPr>
          <p:spPr bwMode="auto">
            <a:xfrm>
              <a:off x="4003675" y="2349500"/>
              <a:ext cx="28098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200" dirty="0">
                  <a:latin typeface="Symbol" pitchFamily="18" charset="2"/>
                </a:rPr>
                <a:t>a</a:t>
              </a:r>
            </a:p>
          </p:txBody>
        </p:sp>
        <p:sp>
          <p:nvSpPr>
            <p:cNvPr id="29" name="Rectangle 41"/>
            <p:cNvSpPr>
              <a:spLocks noChangeArrowheads="1"/>
            </p:cNvSpPr>
            <p:nvPr/>
          </p:nvSpPr>
          <p:spPr bwMode="auto">
            <a:xfrm>
              <a:off x="5375275" y="2551112"/>
              <a:ext cx="2682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200" dirty="0">
                  <a:latin typeface="Symbol" pitchFamily="18" charset="2"/>
                </a:rPr>
                <a:t>b</a:t>
              </a:r>
            </a:p>
          </p:txBody>
        </p:sp>
        <p:sp>
          <p:nvSpPr>
            <p:cNvPr id="30" name="Rectangle 42"/>
            <p:cNvSpPr>
              <a:spLocks noChangeArrowheads="1"/>
            </p:cNvSpPr>
            <p:nvPr/>
          </p:nvSpPr>
          <p:spPr bwMode="auto">
            <a:xfrm>
              <a:off x="4306888" y="2162175"/>
              <a:ext cx="2682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200" dirty="0"/>
                <a:t>L</a:t>
              </a:r>
            </a:p>
          </p:txBody>
        </p:sp>
        <p:sp>
          <p:nvSpPr>
            <p:cNvPr id="31" name="Line 43"/>
            <p:cNvSpPr>
              <a:spLocks noChangeShapeType="1"/>
            </p:cNvSpPr>
            <p:nvPr/>
          </p:nvSpPr>
          <p:spPr bwMode="auto">
            <a:xfrm>
              <a:off x="4286250" y="2732087"/>
              <a:ext cx="0" cy="750888"/>
            </a:xfrm>
            <a:prstGeom prst="line">
              <a:avLst/>
            </a:prstGeom>
            <a:noFill/>
            <a:ln w="12700">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32" name="Line 44"/>
            <p:cNvSpPr>
              <a:spLocks noChangeShapeType="1"/>
            </p:cNvSpPr>
            <p:nvPr/>
          </p:nvSpPr>
          <p:spPr bwMode="auto">
            <a:xfrm>
              <a:off x="5181600" y="2876550"/>
              <a:ext cx="0" cy="620712"/>
            </a:xfrm>
            <a:prstGeom prst="line">
              <a:avLst/>
            </a:prstGeom>
            <a:noFill/>
            <a:ln w="12700">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33" name="Rectangle 45"/>
            <p:cNvSpPr>
              <a:spLocks noChangeArrowheads="1"/>
            </p:cNvSpPr>
            <p:nvPr/>
          </p:nvSpPr>
          <p:spPr bwMode="auto">
            <a:xfrm rot="-5400000">
              <a:off x="3155157" y="2724943"/>
              <a:ext cx="11049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200" dirty="0"/>
                <a:t>Gibbs Energy</a:t>
              </a:r>
            </a:p>
          </p:txBody>
        </p:sp>
        <p:sp>
          <p:nvSpPr>
            <p:cNvPr id="34" name="Rectangle 46"/>
            <p:cNvSpPr>
              <a:spLocks noChangeArrowheads="1"/>
            </p:cNvSpPr>
            <p:nvPr/>
          </p:nvSpPr>
          <p:spPr bwMode="auto">
            <a:xfrm>
              <a:off x="4386263" y="3569207"/>
              <a:ext cx="896937"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0325" tIns="28575" rIns="60325" bIns="28575">
              <a:spAutoFit/>
            </a:bodyPr>
            <a:lstStyle/>
            <a:p>
              <a:pPr defTabSz="366713"/>
              <a:r>
                <a:rPr lang="en-US" sz="1100" dirty="0"/>
                <a:t>Composition</a:t>
              </a:r>
            </a:p>
          </p:txBody>
        </p:sp>
        <p:sp>
          <p:nvSpPr>
            <p:cNvPr id="35" name="Rectangle 92"/>
            <p:cNvSpPr>
              <a:spLocks noChangeArrowheads="1"/>
            </p:cNvSpPr>
            <p:nvPr/>
          </p:nvSpPr>
          <p:spPr bwMode="auto">
            <a:xfrm>
              <a:off x="5086350" y="2155825"/>
              <a:ext cx="527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200" dirty="0"/>
                <a:t>T&lt;T</a:t>
              </a:r>
              <a:r>
                <a:rPr lang="en-US" sz="1200" baseline="-25000" dirty="0"/>
                <a:t>E</a:t>
              </a:r>
            </a:p>
          </p:txBody>
        </p:sp>
        <p:sp>
          <p:nvSpPr>
            <p:cNvPr id="36" name="Rectangle 60"/>
            <p:cNvSpPr>
              <a:spLocks noChangeArrowheads="1"/>
            </p:cNvSpPr>
            <p:nvPr/>
          </p:nvSpPr>
          <p:spPr bwMode="auto">
            <a:xfrm>
              <a:off x="3833052" y="3505200"/>
              <a:ext cx="222250" cy="226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0325" tIns="28575" rIns="60325" bIns="28575">
              <a:spAutoFit/>
            </a:bodyPr>
            <a:lstStyle/>
            <a:p>
              <a:pPr defTabSz="366713"/>
              <a:r>
                <a:rPr lang="en-US" sz="1100" dirty="0">
                  <a:latin typeface="Times New Roman" pitchFamily="18" charset="0"/>
                </a:rPr>
                <a:t>A</a:t>
              </a:r>
            </a:p>
          </p:txBody>
        </p:sp>
        <p:sp>
          <p:nvSpPr>
            <p:cNvPr id="37" name="Rectangle 60"/>
            <p:cNvSpPr>
              <a:spLocks noChangeArrowheads="1"/>
            </p:cNvSpPr>
            <p:nvPr/>
          </p:nvSpPr>
          <p:spPr bwMode="auto">
            <a:xfrm>
              <a:off x="5675246" y="3505200"/>
              <a:ext cx="222250" cy="226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0325" tIns="28575" rIns="60325" bIns="28575">
              <a:spAutoFit/>
            </a:bodyPr>
            <a:lstStyle/>
            <a:p>
              <a:pPr defTabSz="366713"/>
              <a:r>
                <a:rPr lang="en-US" sz="1100" dirty="0">
                  <a:latin typeface="Times New Roman" pitchFamily="18" charset="0"/>
                </a:rPr>
                <a:t>B</a:t>
              </a:r>
            </a:p>
          </p:txBody>
        </p:sp>
      </p:grpSp>
      <p:grpSp>
        <p:nvGrpSpPr>
          <p:cNvPr id="68" name="Group 67"/>
          <p:cNvGrpSpPr/>
          <p:nvPr/>
        </p:nvGrpSpPr>
        <p:grpSpPr>
          <a:xfrm>
            <a:off x="1459141" y="2640440"/>
            <a:ext cx="2122259" cy="2083960"/>
            <a:chOff x="2286000" y="2871260"/>
            <a:chExt cx="3092451" cy="3036646"/>
          </a:xfrm>
        </p:grpSpPr>
        <p:pic>
          <p:nvPicPr>
            <p:cNvPr id="69" name="Picture 2" descr="D:\cec-work\B2\alni.tif"/>
            <p:cNvPicPr>
              <a:picLocks noChangeAspect="1" noChangeArrowheads="1"/>
            </p:cNvPicPr>
            <p:nvPr/>
          </p:nvPicPr>
          <p:blipFill rotWithShape="1">
            <a:blip r:embed="rId23" cstate="print"/>
            <a:srcRect l="1" r="-1458" b="9091"/>
            <a:stretch/>
          </p:blipFill>
          <p:spPr bwMode="auto">
            <a:xfrm>
              <a:off x="2286000" y="2871260"/>
              <a:ext cx="3092451" cy="2938462"/>
            </a:xfrm>
            <a:prstGeom prst="rect">
              <a:avLst/>
            </a:prstGeom>
            <a:noFill/>
            <a:ln w="9525">
              <a:noFill/>
              <a:miter lim="800000"/>
              <a:headEnd/>
              <a:tailEnd/>
            </a:ln>
          </p:spPr>
        </p:pic>
        <p:sp>
          <p:nvSpPr>
            <p:cNvPr id="70" name="Freeform 4"/>
            <p:cNvSpPr>
              <a:spLocks noChangeAspect="1"/>
            </p:cNvSpPr>
            <p:nvPr/>
          </p:nvSpPr>
          <p:spPr bwMode="auto">
            <a:xfrm>
              <a:off x="3821460" y="3161097"/>
              <a:ext cx="689068" cy="2195810"/>
            </a:xfrm>
            <a:custGeom>
              <a:avLst/>
              <a:gdLst>
                <a:gd name="T0" fmla="*/ 2147483647 w 644"/>
                <a:gd name="T1" fmla="*/ 2147483647 h 2016"/>
                <a:gd name="T2" fmla="*/ 2147483647 w 644"/>
                <a:gd name="T3" fmla="*/ 2147483647 h 2016"/>
                <a:gd name="T4" fmla="*/ 2147483647 w 644"/>
                <a:gd name="T5" fmla="*/ 2147483647 h 2016"/>
                <a:gd name="T6" fmla="*/ 2147483647 w 644"/>
                <a:gd name="T7" fmla="*/ 2147483647 h 2016"/>
                <a:gd name="T8" fmla="*/ 2147483647 w 644"/>
                <a:gd name="T9" fmla="*/ 2147483647 h 2016"/>
                <a:gd name="T10" fmla="*/ 0 w 644"/>
                <a:gd name="T11" fmla="*/ 2147483647 h 2016"/>
                <a:gd name="T12" fmla="*/ 2147483647 w 644"/>
                <a:gd name="T13" fmla="*/ 2147483647 h 2016"/>
                <a:gd name="T14" fmla="*/ 2147483647 w 644"/>
                <a:gd name="T15" fmla="*/ 2147483647 h 2016"/>
                <a:gd name="T16" fmla="*/ 2147483647 w 644"/>
                <a:gd name="T17" fmla="*/ 2147483647 h 2016"/>
                <a:gd name="T18" fmla="*/ 2147483647 w 644"/>
                <a:gd name="T19" fmla="*/ 0 h 2016"/>
                <a:gd name="T20" fmla="*/ 2147483647 w 644"/>
                <a:gd name="T21" fmla="*/ 2147483647 h 2016"/>
                <a:gd name="T22" fmla="*/ 2147483647 w 644"/>
                <a:gd name="T23" fmla="*/ 2147483647 h 2016"/>
                <a:gd name="T24" fmla="*/ 2147483647 w 644"/>
                <a:gd name="T25" fmla="*/ 2147483647 h 2016"/>
                <a:gd name="T26" fmla="*/ 2147483647 w 644"/>
                <a:gd name="T27" fmla="*/ 2147483647 h 2016"/>
                <a:gd name="T28" fmla="*/ 2147483647 w 644"/>
                <a:gd name="T29" fmla="*/ 2147483647 h 2016"/>
                <a:gd name="T30" fmla="*/ 2147483647 w 644"/>
                <a:gd name="T31" fmla="*/ 2147483647 h 2016"/>
                <a:gd name="T32" fmla="*/ 2147483647 w 644"/>
                <a:gd name="T33" fmla="*/ 2147483647 h 2016"/>
                <a:gd name="T34" fmla="*/ 2147483647 w 644"/>
                <a:gd name="T35" fmla="*/ 2147483647 h 2016"/>
                <a:gd name="T36" fmla="*/ 2147483647 w 644"/>
                <a:gd name="T37" fmla="*/ 2147483647 h 2016"/>
                <a:gd name="T38" fmla="*/ 2147483647 w 644"/>
                <a:gd name="T39" fmla="*/ 2147483647 h 2016"/>
                <a:gd name="T40" fmla="*/ 2147483647 w 644"/>
                <a:gd name="T41" fmla="*/ 2147483647 h 2016"/>
                <a:gd name="T42" fmla="*/ 2147483647 w 644"/>
                <a:gd name="T43" fmla="*/ 2147483647 h 2016"/>
                <a:gd name="T44" fmla="*/ 2147483647 w 644"/>
                <a:gd name="T45" fmla="*/ 2147483647 h 2016"/>
                <a:gd name="T46" fmla="*/ 2147483647 w 644"/>
                <a:gd name="T47" fmla="*/ 2147483647 h 201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644"/>
                <a:gd name="T73" fmla="*/ 0 h 2016"/>
                <a:gd name="T74" fmla="*/ 644 w 644"/>
                <a:gd name="T75" fmla="*/ 2016 h 201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644" h="2016">
                  <a:moveTo>
                    <a:pt x="292" y="2012"/>
                  </a:moveTo>
                  <a:lnTo>
                    <a:pt x="132" y="2016"/>
                  </a:lnTo>
                  <a:lnTo>
                    <a:pt x="112" y="1692"/>
                  </a:lnTo>
                  <a:lnTo>
                    <a:pt x="88" y="1316"/>
                  </a:lnTo>
                  <a:lnTo>
                    <a:pt x="40" y="972"/>
                  </a:lnTo>
                  <a:lnTo>
                    <a:pt x="0" y="840"/>
                  </a:lnTo>
                  <a:lnTo>
                    <a:pt x="36" y="668"/>
                  </a:lnTo>
                  <a:lnTo>
                    <a:pt x="96" y="332"/>
                  </a:lnTo>
                  <a:lnTo>
                    <a:pt x="148" y="76"/>
                  </a:lnTo>
                  <a:lnTo>
                    <a:pt x="180" y="0"/>
                  </a:lnTo>
                  <a:lnTo>
                    <a:pt x="212" y="8"/>
                  </a:lnTo>
                  <a:lnTo>
                    <a:pt x="272" y="104"/>
                  </a:lnTo>
                  <a:lnTo>
                    <a:pt x="372" y="232"/>
                  </a:lnTo>
                  <a:lnTo>
                    <a:pt x="504" y="372"/>
                  </a:lnTo>
                  <a:lnTo>
                    <a:pt x="616" y="452"/>
                  </a:lnTo>
                  <a:lnTo>
                    <a:pt x="644" y="480"/>
                  </a:lnTo>
                  <a:lnTo>
                    <a:pt x="588" y="692"/>
                  </a:lnTo>
                  <a:lnTo>
                    <a:pt x="536" y="920"/>
                  </a:lnTo>
                  <a:lnTo>
                    <a:pt x="480" y="1156"/>
                  </a:lnTo>
                  <a:lnTo>
                    <a:pt x="444" y="1384"/>
                  </a:lnTo>
                  <a:lnTo>
                    <a:pt x="420" y="1536"/>
                  </a:lnTo>
                  <a:lnTo>
                    <a:pt x="364" y="1644"/>
                  </a:lnTo>
                  <a:lnTo>
                    <a:pt x="316" y="1844"/>
                  </a:lnTo>
                  <a:lnTo>
                    <a:pt x="292" y="2012"/>
                  </a:lnTo>
                  <a:close/>
                </a:path>
              </a:pathLst>
            </a:custGeom>
            <a:solidFill>
              <a:srgbClr val="C00000"/>
            </a:solidFill>
            <a:ln w="9525">
              <a:solidFill>
                <a:sysClr val="windowText" lastClr="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latin typeface="Calibri" pitchFamily="34" charset="0"/>
              </a:endParaRPr>
            </a:p>
          </p:txBody>
        </p:sp>
        <p:sp>
          <p:nvSpPr>
            <p:cNvPr id="71" name="Freeform 6"/>
            <p:cNvSpPr>
              <a:spLocks noChangeAspect="1"/>
            </p:cNvSpPr>
            <p:nvPr/>
          </p:nvSpPr>
          <p:spPr bwMode="auto">
            <a:xfrm>
              <a:off x="4553052" y="3696000"/>
              <a:ext cx="101384" cy="1655570"/>
            </a:xfrm>
            <a:custGeom>
              <a:avLst/>
              <a:gdLst>
                <a:gd name="T0" fmla="*/ 2147483647 w 96"/>
                <a:gd name="T1" fmla="*/ 2147483647 h 1540"/>
                <a:gd name="T2" fmla="*/ 2147483647 w 96"/>
                <a:gd name="T3" fmla="*/ 2147483647 h 1540"/>
                <a:gd name="T4" fmla="*/ 2147483647 w 96"/>
                <a:gd name="T5" fmla="*/ 2147483647 h 1540"/>
                <a:gd name="T6" fmla="*/ 0 w 96"/>
                <a:gd name="T7" fmla="*/ 2147483647 h 1540"/>
                <a:gd name="T8" fmla="*/ 2147483647 w 96"/>
                <a:gd name="T9" fmla="*/ 2147483647 h 1540"/>
                <a:gd name="T10" fmla="*/ 2147483647 w 96"/>
                <a:gd name="T11" fmla="*/ 2147483647 h 1540"/>
                <a:gd name="T12" fmla="*/ 2147483647 w 96"/>
                <a:gd name="T13" fmla="*/ 0 h 1540"/>
                <a:gd name="T14" fmla="*/ 2147483647 w 96"/>
                <a:gd name="T15" fmla="*/ 0 h 1540"/>
                <a:gd name="T16" fmla="*/ 2147483647 w 96"/>
                <a:gd name="T17" fmla="*/ 2147483647 h 1540"/>
                <a:gd name="T18" fmla="*/ 2147483647 w 96"/>
                <a:gd name="T19" fmla="*/ 2147483647 h 1540"/>
                <a:gd name="T20" fmla="*/ 2147483647 w 96"/>
                <a:gd name="T21" fmla="*/ 2147483647 h 1540"/>
                <a:gd name="T22" fmla="*/ 2147483647 w 96"/>
                <a:gd name="T23" fmla="*/ 2147483647 h 1540"/>
                <a:gd name="T24" fmla="*/ 2147483647 w 96"/>
                <a:gd name="T25" fmla="*/ 2147483647 h 1540"/>
                <a:gd name="T26" fmla="*/ 2147483647 w 96"/>
                <a:gd name="T27" fmla="*/ 2147483647 h 154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6"/>
                <a:gd name="T43" fmla="*/ 0 h 1540"/>
                <a:gd name="T44" fmla="*/ 96 w 96"/>
                <a:gd name="T45" fmla="*/ 1540 h 154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6" h="1540">
                  <a:moveTo>
                    <a:pt x="60" y="1536"/>
                  </a:moveTo>
                  <a:lnTo>
                    <a:pt x="28" y="1540"/>
                  </a:lnTo>
                  <a:lnTo>
                    <a:pt x="12" y="1096"/>
                  </a:lnTo>
                  <a:lnTo>
                    <a:pt x="0" y="728"/>
                  </a:lnTo>
                  <a:lnTo>
                    <a:pt x="16" y="368"/>
                  </a:lnTo>
                  <a:lnTo>
                    <a:pt x="32" y="116"/>
                  </a:lnTo>
                  <a:lnTo>
                    <a:pt x="56" y="0"/>
                  </a:lnTo>
                  <a:lnTo>
                    <a:pt x="84" y="0"/>
                  </a:lnTo>
                  <a:lnTo>
                    <a:pt x="96" y="288"/>
                  </a:lnTo>
                  <a:lnTo>
                    <a:pt x="96" y="656"/>
                  </a:lnTo>
                  <a:lnTo>
                    <a:pt x="96" y="908"/>
                  </a:lnTo>
                  <a:lnTo>
                    <a:pt x="76" y="1168"/>
                  </a:lnTo>
                  <a:lnTo>
                    <a:pt x="64" y="1444"/>
                  </a:lnTo>
                  <a:lnTo>
                    <a:pt x="60" y="1536"/>
                  </a:lnTo>
                  <a:close/>
                </a:path>
              </a:pathLst>
            </a:custGeom>
            <a:solidFill>
              <a:srgbClr val="00B050"/>
            </a:solidFill>
            <a:ln w="9525">
              <a:solidFill>
                <a:sysClr val="windowText" lastClr="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latin typeface="Calibri" pitchFamily="34" charset="0"/>
              </a:endParaRPr>
            </a:p>
          </p:txBody>
        </p:sp>
        <p:sp>
          <p:nvSpPr>
            <p:cNvPr id="72" name="TextBox 12"/>
            <p:cNvSpPr txBox="1">
              <a:spLocks noChangeArrowheads="1"/>
            </p:cNvSpPr>
            <p:nvPr/>
          </p:nvSpPr>
          <p:spPr bwMode="auto">
            <a:xfrm>
              <a:off x="3918624" y="3639476"/>
              <a:ext cx="426881" cy="376105"/>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Calibri" pitchFamily="34" charset="0"/>
                </a:rPr>
                <a:t>B2</a:t>
              </a:r>
            </a:p>
          </p:txBody>
        </p:sp>
        <p:sp>
          <p:nvSpPr>
            <p:cNvPr id="73" name="Freeform 72"/>
            <p:cNvSpPr>
              <a:spLocks noChangeAspect="1"/>
            </p:cNvSpPr>
            <p:nvPr/>
          </p:nvSpPr>
          <p:spPr bwMode="auto">
            <a:xfrm>
              <a:off x="4726175" y="3541627"/>
              <a:ext cx="477837" cy="1801813"/>
            </a:xfrm>
            <a:custGeom>
              <a:avLst/>
              <a:gdLst>
                <a:gd name="connsiteX0" fmla="*/ 736271 w 736271"/>
                <a:gd name="connsiteY0" fmla="*/ 2642260 h 2642260"/>
                <a:gd name="connsiteX1" fmla="*/ 362198 w 736271"/>
                <a:gd name="connsiteY1" fmla="*/ 2642260 h 2642260"/>
                <a:gd name="connsiteX2" fmla="*/ 332510 w 736271"/>
                <a:gd name="connsiteY2" fmla="*/ 2398816 h 2642260"/>
                <a:gd name="connsiteX3" fmla="*/ 255320 w 736271"/>
                <a:gd name="connsiteY3" fmla="*/ 1793174 h 2642260"/>
                <a:gd name="connsiteX4" fmla="*/ 178130 w 736271"/>
                <a:gd name="connsiteY4" fmla="*/ 1193470 h 2642260"/>
                <a:gd name="connsiteX5" fmla="*/ 65315 w 736271"/>
                <a:gd name="connsiteY5" fmla="*/ 475013 h 2642260"/>
                <a:gd name="connsiteX6" fmla="*/ 0 w 736271"/>
                <a:gd name="connsiteY6" fmla="*/ 201881 h 2642260"/>
                <a:gd name="connsiteX7" fmla="*/ 166255 w 736271"/>
                <a:gd name="connsiteY7" fmla="*/ 100940 h 2642260"/>
                <a:gd name="connsiteX8" fmla="*/ 320634 w 736271"/>
                <a:gd name="connsiteY8" fmla="*/ 35626 h 2642260"/>
                <a:gd name="connsiteX9" fmla="*/ 451263 w 736271"/>
                <a:gd name="connsiteY9" fmla="*/ 5938 h 2642260"/>
                <a:gd name="connsiteX10" fmla="*/ 587829 w 736271"/>
                <a:gd name="connsiteY10" fmla="*/ 0 h 2642260"/>
                <a:gd name="connsiteX11" fmla="*/ 736271 w 736271"/>
                <a:gd name="connsiteY11" fmla="*/ 0 h 2642260"/>
                <a:gd name="connsiteX12" fmla="*/ 736271 w 736271"/>
                <a:gd name="connsiteY12" fmla="*/ 2642260 h 2642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36271" h="2642260">
                  <a:moveTo>
                    <a:pt x="736271" y="2642260"/>
                  </a:moveTo>
                  <a:lnTo>
                    <a:pt x="362198" y="2642260"/>
                  </a:lnTo>
                  <a:lnTo>
                    <a:pt x="332510" y="2398816"/>
                  </a:lnTo>
                  <a:cubicBezTo>
                    <a:pt x="306529" y="2196967"/>
                    <a:pt x="255320" y="1996688"/>
                    <a:pt x="255320" y="1793174"/>
                  </a:cubicBezTo>
                  <a:lnTo>
                    <a:pt x="178130" y="1193470"/>
                  </a:lnTo>
                  <a:lnTo>
                    <a:pt x="65315" y="475013"/>
                  </a:lnTo>
                  <a:lnTo>
                    <a:pt x="0" y="201881"/>
                  </a:lnTo>
                  <a:lnTo>
                    <a:pt x="166255" y="100940"/>
                  </a:lnTo>
                  <a:lnTo>
                    <a:pt x="320634" y="35626"/>
                  </a:lnTo>
                  <a:lnTo>
                    <a:pt x="451263" y="5938"/>
                  </a:lnTo>
                  <a:lnTo>
                    <a:pt x="587829" y="0"/>
                  </a:lnTo>
                  <a:lnTo>
                    <a:pt x="736271" y="0"/>
                  </a:lnTo>
                  <a:cubicBezTo>
                    <a:pt x="734292" y="878774"/>
                    <a:pt x="732312" y="1757548"/>
                    <a:pt x="736271" y="2642260"/>
                  </a:cubicBezTo>
                  <a:close/>
                </a:path>
              </a:pathLst>
            </a:custGeom>
            <a:solidFill>
              <a:srgbClr val="002060"/>
            </a:solidFill>
            <a:ln w="25400" cap="flat" cmpd="sng" algn="ctr">
              <a:solidFill>
                <a:sysClr val="windowText" lastClr="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ysClr val="windowText" lastClr="000000"/>
                  </a:solidFill>
                  <a:effectLst/>
                  <a:uLnTx/>
                  <a:uFillTx/>
                  <a:latin typeface="Symbol" pitchFamily="18" charset="2"/>
                  <a:ea typeface="+mn-ea"/>
                  <a:cs typeface="+mn-cs"/>
                </a:rPr>
                <a:t>g</a:t>
              </a:r>
            </a:p>
          </p:txBody>
        </p:sp>
        <p:sp>
          <p:nvSpPr>
            <p:cNvPr id="74" name="TextBox 73"/>
            <p:cNvSpPr txBox="1"/>
            <p:nvPr/>
          </p:nvSpPr>
          <p:spPr>
            <a:xfrm>
              <a:off x="2771588" y="5562587"/>
              <a:ext cx="2585964" cy="215444"/>
            </a:xfrm>
            <a:prstGeom prst="rect">
              <a:avLst/>
            </a:prstGeom>
            <a:solidFill>
              <a:schemeClr val="bg1"/>
            </a:solidFill>
          </p:spPr>
          <p:txBody>
            <a:bodyPr wrap="none" rtlCol="0">
              <a:spAutoFit/>
            </a:bodyPr>
            <a:lstStyle/>
            <a:p>
              <a:r>
                <a:rPr lang="en-US" sz="800" dirty="0" smtClean="0"/>
                <a:t>                                                                                                            </a:t>
              </a:r>
              <a:endParaRPr lang="en-US" sz="800" dirty="0"/>
            </a:p>
          </p:txBody>
        </p:sp>
        <p:sp>
          <p:nvSpPr>
            <p:cNvPr id="75" name="TextBox 74"/>
            <p:cNvSpPr txBox="1"/>
            <p:nvPr/>
          </p:nvSpPr>
          <p:spPr>
            <a:xfrm>
              <a:off x="2684828" y="5504276"/>
              <a:ext cx="2693622" cy="403630"/>
            </a:xfrm>
            <a:prstGeom prst="rect">
              <a:avLst/>
            </a:prstGeom>
            <a:noFill/>
          </p:spPr>
          <p:txBody>
            <a:bodyPr wrap="square" rtlCol="0">
              <a:spAutoFit/>
            </a:bodyPr>
            <a:lstStyle/>
            <a:p>
              <a:r>
                <a:rPr lang="en-US" sz="1200" dirty="0" smtClean="0"/>
                <a:t>Al      Mole Fraction Ni    </a:t>
              </a:r>
              <a:r>
                <a:rPr lang="en-US" sz="1200" dirty="0" err="1" smtClean="0"/>
                <a:t>Ni</a:t>
              </a:r>
              <a:endParaRPr lang="en-US" sz="1200" dirty="0"/>
            </a:p>
          </p:txBody>
        </p:sp>
        <p:sp>
          <p:nvSpPr>
            <p:cNvPr id="76" name="TextBox 75"/>
            <p:cNvSpPr txBox="1"/>
            <p:nvPr/>
          </p:nvSpPr>
          <p:spPr>
            <a:xfrm>
              <a:off x="4719699" y="3851336"/>
              <a:ext cx="420308" cy="276999"/>
            </a:xfrm>
            <a:prstGeom prst="rect">
              <a:avLst/>
            </a:prstGeom>
            <a:noFill/>
          </p:spPr>
          <p:txBody>
            <a:bodyPr wrap="none" rtlCol="0">
              <a:spAutoFit/>
            </a:bodyPr>
            <a:lstStyle/>
            <a:p>
              <a:r>
                <a:rPr lang="en-US" sz="1200" b="1" dirty="0" smtClean="0">
                  <a:solidFill>
                    <a:schemeClr val="bg1"/>
                  </a:solidFill>
                </a:rPr>
                <a:t>(Ni)</a:t>
              </a:r>
              <a:endParaRPr lang="en-US" sz="1200" b="1" dirty="0">
                <a:solidFill>
                  <a:schemeClr val="bg1"/>
                </a:solidFill>
              </a:endParaRPr>
            </a:p>
          </p:txBody>
        </p:sp>
        <p:sp>
          <p:nvSpPr>
            <p:cNvPr id="77" name="TextBox 76"/>
            <p:cNvSpPr txBox="1"/>
            <p:nvPr/>
          </p:nvSpPr>
          <p:spPr>
            <a:xfrm rot="16200000">
              <a:off x="4437362" y="5036924"/>
              <a:ext cx="506870" cy="276999"/>
            </a:xfrm>
            <a:prstGeom prst="rect">
              <a:avLst/>
            </a:prstGeom>
            <a:noFill/>
          </p:spPr>
          <p:txBody>
            <a:bodyPr wrap="none" rtlCol="0">
              <a:spAutoFit/>
            </a:bodyPr>
            <a:lstStyle/>
            <a:p>
              <a:r>
                <a:rPr lang="en-US" sz="1200" b="1" dirty="0" smtClean="0">
                  <a:solidFill>
                    <a:srgbClr val="00B050"/>
                  </a:solidFill>
                </a:rPr>
                <a:t>Ni</a:t>
              </a:r>
              <a:r>
                <a:rPr lang="en-US" sz="1200" b="1" baseline="-15000" dirty="0" smtClean="0">
                  <a:solidFill>
                    <a:srgbClr val="00B050"/>
                  </a:solidFill>
                </a:rPr>
                <a:t>3</a:t>
              </a:r>
              <a:r>
                <a:rPr lang="en-US" sz="1200" b="1" dirty="0" smtClean="0">
                  <a:solidFill>
                    <a:srgbClr val="00B050"/>
                  </a:solidFill>
                </a:rPr>
                <a:t>Al</a:t>
              </a:r>
              <a:endParaRPr lang="en-US" sz="1200" b="1" dirty="0">
                <a:solidFill>
                  <a:srgbClr val="00B050"/>
                </a:solidFill>
              </a:endParaRPr>
            </a:p>
          </p:txBody>
        </p:sp>
      </p:grpSp>
      <p:sp>
        <p:nvSpPr>
          <p:cNvPr id="79" name="TextBox 78"/>
          <p:cNvSpPr txBox="1"/>
          <p:nvPr/>
        </p:nvSpPr>
        <p:spPr>
          <a:xfrm>
            <a:off x="1985884" y="6324600"/>
            <a:ext cx="1342475" cy="523220"/>
          </a:xfrm>
          <a:prstGeom prst="rect">
            <a:avLst/>
          </a:prstGeom>
          <a:noFill/>
        </p:spPr>
        <p:txBody>
          <a:bodyPr wrap="square" rtlCol="0">
            <a:spAutoFit/>
          </a:bodyPr>
          <a:lstStyle/>
          <a:p>
            <a:r>
              <a:rPr lang="en-US" sz="1400" dirty="0" smtClean="0"/>
              <a:t>Annealed microstructure</a:t>
            </a:r>
            <a:endParaRPr lang="en-US" sz="1400" dirty="0"/>
          </a:p>
        </p:txBody>
      </p:sp>
      <p:pic>
        <p:nvPicPr>
          <p:cNvPr id="3" name="Picture 2"/>
          <p:cNvPicPr>
            <a:picLocks noChangeAspect="1"/>
          </p:cNvPicPr>
          <p:nvPr/>
        </p:nvPicPr>
        <p:blipFill rotWithShape="1">
          <a:blip r:embed="rId24">
            <a:extLst>
              <a:ext uri="{28A0092B-C50C-407E-A947-70E740481C1C}">
                <a14:useLocalDpi xmlns:a14="http://schemas.microsoft.com/office/drawing/2010/main" val="0"/>
              </a:ext>
            </a:extLst>
          </a:blip>
          <a:srcRect l="48454" t="27438"/>
          <a:stretch/>
        </p:blipFill>
        <p:spPr>
          <a:xfrm>
            <a:off x="156783" y="4635271"/>
            <a:ext cx="1657078" cy="1658780"/>
          </a:xfrm>
          <a:prstGeom prst="rect">
            <a:avLst/>
          </a:prstGeom>
        </p:spPr>
      </p:pic>
      <p:sp>
        <p:nvSpPr>
          <p:cNvPr id="78" name="TextBox 77"/>
          <p:cNvSpPr txBox="1"/>
          <p:nvPr/>
        </p:nvSpPr>
        <p:spPr>
          <a:xfrm>
            <a:off x="150128" y="6062990"/>
            <a:ext cx="1307434" cy="523220"/>
          </a:xfrm>
          <a:prstGeom prst="rect">
            <a:avLst/>
          </a:prstGeom>
          <a:noFill/>
        </p:spPr>
        <p:txBody>
          <a:bodyPr wrap="square" rtlCol="0">
            <a:spAutoFit/>
          </a:bodyPr>
          <a:lstStyle/>
          <a:p>
            <a:r>
              <a:rPr lang="en-US" sz="1400" dirty="0" smtClean="0"/>
              <a:t>As cast microstructure</a:t>
            </a:r>
            <a:endParaRPr lang="en-US" sz="1400" dirty="0"/>
          </a:p>
        </p:txBody>
      </p:sp>
      <p:pic>
        <p:nvPicPr>
          <p:cNvPr id="16" name="Picture 15"/>
          <p:cNvPicPr>
            <a:picLocks noChangeAspect="1"/>
          </p:cNvPicPr>
          <p:nvPr/>
        </p:nvPicPr>
        <p:blipFill rotWithShape="1">
          <a:blip r:embed="rId25" cstate="print">
            <a:extLst>
              <a:ext uri="{28A0092B-C50C-407E-A947-70E740481C1C}">
                <a14:useLocalDpi xmlns:a14="http://schemas.microsoft.com/office/drawing/2010/main" val="0"/>
              </a:ext>
            </a:extLst>
          </a:blip>
          <a:srcRect l="55642" t="50971" r="-1059" b="-1581"/>
          <a:stretch/>
        </p:blipFill>
        <p:spPr>
          <a:xfrm>
            <a:off x="1942923" y="4932651"/>
            <a:ext cx="1665498" cy="1391949"/>
          </a:xfrm>
          <a:prstGeom prst="rect">
            <a:avLst/>
          </a:prstGeom>
        </p:spPr>
      </p:pic>
    </p:spTree>
    <p:extLst>
      <p:ext uri="{BB962C8B-B14F-4D97-AF65-F5344CB8AC3E}">
        <p14:creationId xmlns:p14="http://schemas.microsoft.com/office/powerpoint/2010/main" val="121731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289113" y="609600"/>
            <a:ext cx="8657665" cy="598842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9218" name="Title 3"/>
          <p:cNvSpPr>
            <a:spLocks noGrp="1"/>
          </p:cNvSpPr>
          <p:nvPr>
            <p:ph type="title"/>
          </p:nvPr>
        </p:nvSpPr>
        <p:spPr>
          <a:xfrm>
            <a:off x="481412" y="362667"/>
            <a:ext cx="8229600" cy="1143000"/>
          </a:xfrm>
        </p:spPr>
        <p:txBody>
          <a:bodyPr>
            <a:normAutofit/>
          </a:bodyPr>
          <a:lstStyle/>
          <a:p>
            <a:r>
              <a:rPr lang="en-US" sz="4000" dirty="0">
                <a:solidFill>
                  <a:srgbClr val="000000"/>
                </a:solidFill>
              </a:rPr>
              <a:t>Data Generation &amp; Storage </a:t>
            </a:r>
            <a:r>
              <a:rPr lang="en-US" sz="4000" dirty="0" smtClean="0">
                <a:solidFill>
                  <a:srgbClr val="000000"/>
                </a:solidFill>
              </a:rPr>
              <a:t>Tools</a:t>
            </a:r>
            <a:endParaRPr lang="en-US" sz="4000" dirty="0" smtClean="0"/>
          </a:p>
        </p:txBody>
      </p:sp>
      <p:sp>
        <p:nvSpPr>
          <p:cNvPr id="5" name="Rectangle 4"/>
          <p:cNvSpPr/>
          <p:nvPr/>
        </p:nvSpPr>
        <p:spPr>
          <a:xfrm>
            <a:off x="621428" y="4692477"/>
            <a:ext cx="2540872" cy="1429871"/>
          </a:xfrm>
          <a:prstGeom prst="rect">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r>
              <a:rPr lang="en-US" sz="2800" dirty="0"/>
              <a:t>First Principles</a:t>
            </a:r>
          </a:p>
        </p:txBody>
      </p:sp>
      <p:sp>
        <p:nvSpPr>
          <p:cNvPr id="6" name="Rectangle 5"/>
          <p:cNvSpPr/>
          <p:nvPr/>
        </p:nvSpPr>
        <p:spPr>
          <a:xfrm>
            <a:off x="6111241" y="1763789"/>
            <a:ext cx="2476947" cy="1499347"/>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r>
              <a:rPr lang="en-US" sz="3200" dirty="0"/>
              <a:t>CALPHAD</a:t>
            </a:r>
          </a:p>
        </p:txBody>
      </p:sp>
      <p:sp>
        <p:nvSpPr>
          <p:cNvPr id="7" name="Rectangle 6"/>
          <p:cNvSpPr/>
          <p:nvPr/>
        </p:nvSpPr>
        <p:spPr>
          <a:xfrm>
            <a:off x="621428" y="1451879"/>
            <a:ext cx="3810000" cy="26140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lgn="ctr">
              <a:defRPr/>
            </a:pPr>
            <a:endParaRPr lang="en-US" sz="1600" dirty="0" smtClean="0"/>
          </a:p>
          <a:p>
            <a:pPr algn="ctr">
              <a:defRPr/>
            </a:pPr>
            <a:r>
              <a:rPr lang="en-US" sz="3200" dirty="0" smtClean="0"/>
              <a:t>DATA</a:t>
            </a:r>
            <a:endParaRPr lang="en-US" sz="3200" dirty="0"/>
          </a:p>
          <a:p>
            <a:pPr algn="ctr">
              <a:defRPr/>
            </a:pPr>
            <a:r>
              <a:rPr lang="en-US" sz="3200" dirty="0"/>
              <a:t>(Experimental and Calculated)</a:t>
            </a:r>
          </a:p>
        </p:txBody>
      </p:sp>
      <p:sp>
        <p:nvSpPr>
          <p:cNvPr id="8" name="Rectangle 7"/>
          <p:cNvSpPr/>
          <p:nvPr/>
        </p:nvSpPr>
        <p:spPr>
          <a:xfrm>
            <a:off x="3415503" y="5049914"/>
            <a:ext cx="2695738" cy="1296520"/>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r>
              <a:rPr lang="en-US" sz="2800" dirty="0"/>
              <a:t>Atomistic Simulations</a:t>
            </a:r>
          </a:p>
        </p:txBody>
      </p:sp>
      <p:sp>
        <p:nvSpPr>
          <p:cNvPr id="3" name="Down Arrow 2"/>
          <p:cNvSpPr/>
          <p:nvPr/>
        </p:nvSpPr>
        <p:spPr>
          <a:xfrm>
            <a:off x="1143000" y="3930478"/>
            <a:ext cx="228600" cy="762000"/>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4" name="Up Arrow 3"/>
          <p:cNvSpPr/>
          <p:nvPr/>
        </p:nvSpPr>
        <p:spPr>
          <a:xfrm>
            <a:off x="1447800" y="3839991"/>
            <a:ext cx="304800" cy="942975"/>
          </a:xfrm>
          <a:prstGeom prst="up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10" name="Right Arrow 9"/>
          <p:cNvSpPr/>
          <p:nvPr/>
        </p:nvSpPr>
        <p:spPr>
          <a:xfrm>
            <a:off x="4412067" y="2209800"/>
            <a:ext cx="1699174" cy="609600"/>
          </a:xfrm>
          <a:prstGeom prst="right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11" name="Right Arrow 10"/>
          <p:cNvSpPr/>
          <p:nvPr/>
        </p:nvSpPr>
        <p:spPr>
          <a:xfrm rot="5400000">
            <a:off x="3237732" y="4459063"/>
            <a:ext cx="1047751" cy="170939"/>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3" name="Right Arrow 12"/>
          <p:cNvSpPr/>
          <p:nvPr/>
        </p:nvSpPr>
        <p:spPr>
          <a:xfrm rot="16200000">
            <a:off x="3558938" y="4383570"/>
            <a:ext cx="1066801" cy="340974"/>
          </a:xfrm>
          <a:prstGeom prst="right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2" name="Rounded Rectangle 1"/>
          <p:cNvSpPr/>
          <p:nvPr/>
        </p:nvSpPr>
        <p:spPr>
          <a:xfrm>
            <a:off x="1676400" y="3213014"/>
            <a:ext cx="1638300" cy="43197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Tools: e.g. CMS</a:t>
            </a:r>
            <a:endParaRPr lang="en-US" dirty="0"/>
          </a:p>
        </p:txBody>
      </p:sp>
      <p:sp>
        <p:nvSpPr>
          <p:cNvPr id="15" name="Right Arrow 14"/>
          <p:cNvSpPr/>
          <p:nvPr/>
        </p:nvSpPr>
        <p:spPr>
          <a:xfrm rot="10800000">
            <a:off x="4442652" y="2133600"/>
            <a:ext cx="1645920" cy="11974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baseline="-25000" dirty="0"/>
          </a:p>
        </p:txBody>
      </p:sp>
      <p:sp>
        <p:nvSpPr>
          <p:cNvPr id="16" name="Oval 15"/>
          <p:cNvSpPr/>
          <p:nvPr/>
        </p:nvSpPr>
        <p:spPr>
          <a:xfrm>
            <a:off x="3429000" y="2743200"/>
            <a:ext cx="1869349" cy="878995"/>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solidFill>
                  <a:schemeClr val="tx1"/>
                </a:solidFill>
              </a:rPr>
              <a:t>Reference </a:t>
            </a:r>
            <a:r>
              <a:rPr lang="en-US" dirty="0" smtClean="0">
                <a:solidFill>
                  <a:schemeClr val="tx1"/>
                </a:solidFill>
              </a:rPr>
              <a:t>Data</a:t>
            </a:r>
            <a:endParaRPr lang="en-US" dirty="0">
              <a:solidFill>
                <a:schemeClr val="tx1"/>
              </a:solidFill>
            </a:endParaRPr>
          </a:p>
        </p:txBody>
      </p:sp>
    </p:spTree>
    <p:extLst>
      <p:ext uri="{BB962C8B-B14F-4D97-AF65-F5344CB8AC3E}">
        <p14:creationId xmlns:p14="http://schemas.microsoft.com/office/powerpoint/2010/main" val="2146107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0750"/>
            <a:ext cx="8229600" cy="563562"/>
          </a:xfrm>
        </p:spPr>
        <p:txBody>
          <a:bodyPr>
            <a:normAutofit fontScale="90000"/>
          </a:bodyPr>
          <a:lstStyle/>
          <a:p>
            <a:r>
              <a:rPr lang="en-US" dirty="0" smtClean="0"/>
              <a:t>Need for File Repository</a:t>
            </a:r>
            <a:endParaRPr lang="en-US" dirty="0"/>
          </a:p>
        </p:txBody>
      </p:sp>
      <p:sp>
        <p:nvSpPr>
          <p:cNvPr id="3" name="Rounded Rectangle 2"/>
          <p:cNvSpPr/>
          <p:nvPr/>
        </p:nvSpPr>
        <p:spPr>
          <a:xfrm>
            <a:off x="3086100" y="1066800"/>
            <a:ext cx="2895600" cy="9906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3200" b="1" dirty="0" smtClean="0"/>
              <a:t>A-B-C-D-E-F</a:t>
            </a:r>
          </a:p>
          <a:p>
            <a:pPr algn="ctr"/>
            <a:r>
              <a:rPr lang="en-US" dirty="0" smtClean="0"/>
              <a:t>(ABCDEF.TDB)</a:t>
            </a:r>
            <a:endParaRPr lang="en-US" dirty="0"/>
          </a:p>
        </p:txBody>
      </p:sp>
      <p:grpSp>
        <p:nvGrpSpPr>
          <p:cNvPr id="63" name="Group 62"/>
          <p:cNvGrpSpPr/>
          <p:nvPr/>
        </p:nvGrpSpPr>
        <p:grpSpPr>
          <a:xfrm>
            <a:off x="265544" y="2367968"/>
            <a:ext cx="8610600" cy="1485900"/>
            <a:chOff x="228600" y="2247900"/>
            <a:chExt cx="8610600" cy="1485900"/>
          </a:xfrm>
        </p:grpSpPr>
        <p:sp>
          <p:nvSpPr>
            <p:cNvPr id="4" name="Rounded Rectangle 3"/>
            <p:cNvSpPr/>
            <p:nvPr/>
          </p:nvSpPr>
          <p:spPr>
            <a:xfrm>
              <a:off x="228600" y="2247900"/>
              <a:ext cx="8610600" cy="14859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5" name="Rectangle 4"/>
            <p:cNvSpPr/>
            <p:nvPr/>
          </p:nvSpPr>
          <p:spPr>
            <a:xfrm>
              <a:off x="304800" y="2438400"/>
              <a:ext cx="731520"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A-B-C</a:t>
              </a:r>
              <a:endParaRPr lang="en-US" dirty="0"/>
            </a:p>
          </p:txBody>
        </p:sp>
        <p:sp>
          <p:nvSpPr>
            <p:cNvPr id="8" name="Rectangle 7"/>
            <p:cNvSpPr/>
            <p:nvPr/>
          </p:nvSpPr>
          <p:spPr>
            <a:xfrm>
              <a:off x="7117080" y="2438400"/>
              <a:ext cx="731520"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A-D-E</a:t>
              </a:r>
              <a:endParaRPr lang="en-US" dirty="0"/>
            </a:p>
          </p:txBody>
        </p:sp>
        <p:sp>
          <p:nvSpPr>
            <p:cNvPr id="9" name="Rectangle 8"/>
            <p:cNvSpPr/>
            <p:nvPr/>
          </p:nvSpPr>
          <p:spPr>
            <a:xfrm>
              <a:off x="8001000" y="2449946"/>
              <a:ext cx="731520"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A-D-F</a:t>
              </a:r>
              <a:endParaRPr lang="en-US" dirty="0"/>
            </a:p>
          </p:txBody>
        </p:sp>
        <p:sp>
          <p:nvSpPr>
            <p:cNvPr id="11" name="Rectangle 10"/>
            <p:cNvSpPr/>
            <p:nvPr/>
          </p:nvSpPr>
          <p:spPr>
            <a:xfrm>
              <a:off x="5430520" y="3043382"/>
              <a:ext cx="731520"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C-D-E</a:t>
              </a:r>
              <a:endParaRPr lang="en-US" dirty="0"/>
            </a:p>
          </p:txBody>
        </p:sp>
        <p:sp>
          <p:nvSpPr>
            <p:cNvPr id="12" name="Rectangle 11"/>
            <p:cNvSpPr/>
            <p:nvPr/>
          </p:nvSpPr>
          <p:spPr>
            <a:xfrm>
              <a:off x="4592320" y="3043382"/>
              <a:ext cx="731520"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B-E-F</a:t>
              </a:r>
              <a:endParaRPr lang="en-US" dirty="0"/>
            </a:p>
          </p:txBody>
        </p:sp>
        <p:sp>
          <p:nvSpPr>
            <p:cNvPr id="13" name="Rectangle 12"/>
            <p:cNvSpPr/>
            <p:nvPr/>
          </p:nvSpPr>
          <p:spPr>
            <a:xfrm>
              <a:off x="3754120" y="3043382"/>
              <a:ext cx="731520"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B-D-E</a:t>
              </a:r>
              <a:endParaRPr lang="en-US" dirty="0"/>
            </a:p>
          </p:txBody>
        </p:sp>
        <p:sp>
          <p:nvSpPr>
            <p:cNvPr id="14" name="Rectangle 13"/>
            <p:cNvSpPr/>
            <p:nvPr/>
          </p:nvSpPr>
          <p:spPr>
            <a:xfrm>
              <a:off x="2946400" y="3043382"/>
              <a:ext cx="731520"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B-D-E</a:t>
              </a:r>
              <a:endParaRPr lang="en-US" dirty="0"/>
            </a:p>
          </p:txBody>
        </p:sp>
        <p:sp>
          <p:nvSpPr>
            <p:cNvPr id="17" name="Rectangle 16"/>
            <p:cNvSpPr/>
            <p:nvPr/>
          </p:nvSpPr>
          <p:spPr>
            <a:xfrm>
              <a:off x="339437" y="3043382"/>
              <a:ext cx="731520"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B-C-D</a:t>
              </a:r>
              <a:endParaRPr lang="en-US" dirty="0"/>
            </a:p>
          </p:txBody>
        </p:sp>
        <p:sp>
          <p:nvSpPr>
            <p:cNvPr id="18" name="Rectangle 17"/>
            <p:cNvSpPr/>
            <p:nvPr/>
          </p:nvSpPr>
          <p:spPr>
            <a:xfrm>
              <a:off x="2895600" y="2448791"/>
              <a:ext cx="731520"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A-B-E</a:t>
              </a:r>
              <a:endParaRPr lang="en-US" dirty="0"/>
            </a:p>
          </p:txBody>
        </p:sp>
        <p:sp>
          <p:nvSpPr>
            <p:cNvPr id="19" name="Rectangle 18"/>
            <p:cNvSpPr/>
            <p:nvPr/>
          </p:nvSpPr>
          <p:spPr>
            <a:xfrm>
              <a:off x="1247140" y="3043382"/>
              <a:ext cx="731520"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B-C-E</a:t>
              </a:r>
              <a:endParaRPr lang="en-US" dirty="0"/>
            </a:p>
          </p:txBody>
        </p:sp>
        <p:sp>
          <p:nvSpPr>
            <p:cNvPr id="20" name="Rectangle 19"/>
            <p:cNvSpPr/>
            <p:nvPr/>
          </p:nvSpPr>
          <p:spPr>
            <a:xfrm>
              <a:off x="2108200" y="3043382"/>
              <a:ext cx="731520"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B-C-F</a:t>
              </a:r>
              <a:endParaRPr lang="en-US" dirty="0"/>
            </a:p>
          </p:txBody>
        </p:sp>
        <p:sp>
          <p:nvSpPr>
            <p:cNvPr id="21" name="Rectangle 20"/>
            <p:cNvSpPr/>
            <p:nvPr/>
          </p:nvSpPr>
          <p:spPr>
            <a:xfrm>
              <a:off x="6278880" y="2438400"/>
              <a:ext cx="731520"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A-C-F</a:t>
              </a:r>
              <a:endParaRPr lang="en-US" dirty="0"/>
            </a:p>
          </p:txBody>
        </p:sp>
        <p:sp>
          <p:nvSpPr>
            <p:cNvPr id="22" name="Rectangle 21"/>
            <p:cNvSpPr/>
            <p:nvPr/>
          </p:nvSpPr>
          <p:spPr>
            <a:xfrm>
              <a:off x="1173480" y="2448791"/>
              <a:ext cx="731520"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A-B-D</a:t>
              </a:r>
              <a:endParaRPr lang="en-US" dirty="0"/>
            </a:p>
          </p:txBody>
        </p:sp>
        <p:sp>
          <p:nvSpPr>
            <p:cNvPr id="23" name="Rectangle 22"/>
            <p:cNvSpPr/>
            <p:nvPr/>
          </p:nvSpPr>
          <p:spPr>
            <a:xfrm>
              <a:off x="2011680" y="2448791"/>
              <a:ext cx="731520"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A-B-E</a:t>
              </a:r>
              <a:endParaRPr lang="en-US" dirty="0"/>
            </a:p>
          </p:txBody>
        </p:sp>
        <p:sp>
          <p:nvSpPr>
            <p:cNvPr id="24" name="Rectangle 23"/>
            <p:cNvSpPr/>
            <p:nvPr/>
          </p:nvSpPr>
          <p:spPr>
            <a:xfrm>
              <a:off x="3733800" y="2449946"/>
              <a:ext cx="731520"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A-B-F</a:t>
              </a:r>
              <a:endParaRPr lang="en-US" dirty="0"/>
            </a:p>
          </p:txBody>
        </p:sp>
        <p:sp>
          <p:nvSpPr>
            <p:cNvPr id="25" name="Rectangle 24"/>
            <p:cNvSpPr/>
            <p:nvPr/>
          </p:nvSpPr>
          <p:spPr>
            <a:xfrm>
              <a:off x="4572000" y="2448791"/>
              <a:ext cx="731520"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A-C-D</a:t>
              </a:r>
              <a:endParaRPr lang="en-US" dirty="0"/>
            </a:p>
          </p:txBody>
        </p:sp>
        <p:sp>
          <p:nvSpPr>
            <p:cNvPr id="26" name="Rectangle 25"/>
            <p:cNvSpPr/>
            <p:nvPr/>
          </p:nvSpPr>
          <p:spPr>
            <a:xfrm>
              <a:off x="5410200" y="2439555"/>
              <a:ext cx="731520"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A-C-E</a:t>
              </a:r>
              <a:endParaRPr lang="en-US" dirty="0"/>
            </a:p>
          </p:txBody>
        </p:sp>
        <p:sp>
          <p:nvSpPr>
            <p:cNvPr id="27" name="Rectangle 26"/>
            <p:cNvSpPr/>
            <p:nvPr/>
          </p:nvSpPr>
          <p:spPr>
            <a:xfrm>
              <a:off x="6278880" y="3043382"/>
              <a:ext cx="731520"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C-D-F</a:t>
              </a:r>
              <a:endParaRPr lang="en-US" dirty="0"/>
            </a:p>
          </p:txBody>
        </p:sp>
        <p:sp>
          <p:nvSpPr>
            <p:cNvPr id="28" name="Rectangle 27"/>
            <p:cNvSpPr/>
            <p:nvPr/>
          </p:nvSpPr>
          <p:spPr>
            <a:xfrm>
              <a:off x="7101840" y="3073400"/>
              <a:ext cx="731520"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C-E-F</a:t>
              </a:r>
              <a:endParaRPr lang="en-US" dirty="0"/>
            </a:p>
          </p:txBody>
        </p:sp>
        <p:sp>
          <p:nvSpPr>
            <p:cNvPr id="29" name="Rectangle 28"/>
            <p:cNvSpPr/>
            <p:nvPr/>
          </p:nvSpPr>
          <p:spPr>
            <a:xfrm>
              <a:off x="7955280" y="3048000"/>
              <a:ext cx="731520"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D-E-F</a:t>
              </a:r>
              <a:endParaRPr lang="en-US" dirty="0"/>
            </a:p>
          </p:txBody>
        </p:sp>
      </p:grpSp>
      <p:grpSp>
        <p:nvGrpSpPr>
          <p:cNvPr id="54" name="Group 53"/>
          <p:cNvGrpSpPr/>
          <p:nvPr/>
        </p:nvGrpSpPr>
        <p:grpSpPr>
          <a:xfrm>
            <a:off x="1748790" y="4172528"/>
            <a:ext cx="5570220" cy="1289627"/>
            <a:chOff x="571500" y="4381500"/>
            <a:chExt cx="5570220" cy="1289627"/>
          </a:xfrm>
        </p:grpSpPr>
        <p:sp>
          <p:nvSpPr>
            <p:cNvPr id="6" name="Rounded Rectangle 5"/>
            <p:cNvSpPr/>
            <p:nvPr/>
          </p:nvSpPr>
          <p:spPr>
            <a:xfrm>
              <a:off x="571500" y="4381500"/>
              <a:ext cx="5570220" cy="128962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0" name="Rectangle 9"/>
            <p:cNvSpPr/>
            <p:nvPr/>
          </p:nvSpPr>
          <p:spPr>
            <a:xfrm>
              <a:off x="734752" y="4495800"/>
              <a:ext cx="566928"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A-B</a:t>
              </a:r>
              <a:endParaRPr lang="en-US" dirty="0"/>
            </a:p>
          </p:txBody>
        </p:sp>
        <p:sp>
          <p:nvSpPr>
            <p:cNvPr id="15" name="Rectangle 14"/>
            <p:cNvSpPr/>
            <p:nvPr/>
          </p:nvSpPr>
          <p:spPr>
            <a:xfrm>
              <a:off x="1981200" y="4495800"/>
              <a:ext cx="567944"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A-D</a:t>
              </a:r>
              <a:endParaRPr lang="en-US" dirty="0"/>
            </a:p>
          </p:txBody>
        </p:sp>
        <p:sp>
          <p:nvSpPr>
            <p:cNvPr id="16" name="Rectangle 15"/>
            <p:cNvSpPr/>
            <p:nvPr/>
          </p:nvSpPr>
          <p:spPr>
            <a:xfrm>
              <a:off x="1356868" y="4495800"/>
              <a:ext cx="566928"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A-C</a:t>
              </a:r>
              <a:endParaRPr lang="en-US" dirty="0"/>
            </a:p>
          </p:txBody>
        </p:sp>
        <p:sp>
          <p:nvSpPr>
            <p:cNvPr id="33" name="Rectangle 32"/>
            <p:cNvSpPr/>
            <p:nvPr/>
          </p:nvSpPr>
          <p:spPr>
            <a:xfrm>
              <a:off x="1600708" y="5029200"/>
              <a:ext cx="566928"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C-D</a:t>
              </a:r>
              <a:endParaRPr lang="en-US" dirty="0"/>
            </a:p>
          </p:txBody>
        </p:sp>
        <p:sp>
          <p:nvSpPr>
            <p:cNvPr id="34" name="Rectangle 33"/>
            <p:cNvSpPr/>
            <p:nvPr/>
          </p:nvSpPr>
          <p:spPr>
            <a:xfrm>
              <a:off x="2853070" y="5029200"/>
              <a:ext cx="567944"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C-F</a:t>
              </a:r>
              <a:endParaRPr lang="en-US" dirty="0"/>
            </a:p>
          </p:txBody>
        </p:sp>
        <p:sp>
          <p:nvSpPr>
            <p:cNvPr id="35" name="Rectangle 34"/>
            <p:cNvSpPr/>
            <p:nvPr/>
          </p:nvSpPr>
          <p:spPr>
            <a:xfrm>
              <a:off x="2222824" y="5029200"/>
              <a:ext cx="566928"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C-E</a:t>
              </a:r>
              <a:endParaRPr lang="en-US" dirty="0"/>
            </a:p>
          </p:txBody>
        </p:sp>
        <p:sp>
          <p:nvSpPr>
            <p:cNvPr id="36" name="Rectangle 35"/>
            <p:cNvSpPr/>
            <p:nvPr/>
          </p:nvSpPr>
          <p:spPr>
            <a:xfrm>
              <a:off x="4570615" y="4495800"/>
              <a:ext cx="566928"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B-D</a:t>
              </a:r>
              <a:endParaRPr lang="en-US" dirty="0"/>
            </a:p>
          </p:txBody>
        </p:sp>
        <p:sp>
          <p:nvSpPr>
            <p:cNvPr id="37" name="Rectangle 36"/>
            <p:cNvSpPr/>
            <p:nvPr/>
          </p:nvSpPr>
          <p:spPr>
            <a:xfrm>
              <a:off x="990600" y="5029200"/>
              <a:ext cx="567944"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B-F</a:t>
              </a:r>
              <a:endParaRPr lang="en-US" dirty="0"/>
            </a:p>
          </p:txBody>
        </p:sp>
        <p:sp>
          <p:nvSpPr>
            <p:cNvPr id="38" name="Rectangle 37"/>
            <p:cNvSpPr/>
            <p:nvPr/>
          </p:nvSpPr>
          <p:spPr>
            <a:xfrm>
              <a:off x="5210880" y="4495800"/>
              <a:ext cx="566928"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B-E</a:t>
              </a:r>
              <a:endParaRPr lang="en-US" dirty="0"/>
            </a:p>
          </p:txBody>
        </p:sp>
        <p:sp>
          <p:nvSpPr>
            <p:cNvPr id="39" name="Rectangle 38"/>
            <p:cNvSpPr/>
            <p:nvPr/>
          </p:nvSpPr>
          <p:spPr>
            <a:xfrm>
              <a:off x="2624236" y="4495800"/>
              <a:ext cx="566928"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A-E</a:t>
              </a:r>
              <a:endParaRPr lang="en-US" dirty="0"/>
            </a:p>
          </p:txBody>
        </p:sp>
        <p:sp>
          <p:nvSpPr>
            <p:cNvPr id="40" name="Rectangle 39"/>
            <p:cNvSpPr/>
            <p:nvPr/>
          </p:nvSpPr>
          <p:spPr>
            <a:xfrm>
              <a:off x="3913863" y="4495800"/>
              <a:ext cx="567944"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B-C</a:t>
              </a:r>
              <a:endParaRPr lang="en-US" dirty="0"/>
            </a:p>
          </p:txBody>
        </p:sp>
        <p:sp>
          <p:nvSpPr>
            <p:cNvPr id="41" name="Rectangle 40"/>
            <p:cNvSpPr/>
            <p:nvPr/>
          </p:nvSpPr>
          <p:spPr>
            <a:xfrm>
              <a:off x="3271059" y="4495800"/>
              <a:ext cx="566928"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A-F</a:t>
              </a:r>
              <a:endParaRPr lang="en-US" dirty="0"/>
            </a:p>
          </p:txBody>
        </p:sp>
        <p:sp>
          <p:nvSpPr>
            <p:cNvPr id="42" name="Rectangle 41"/>
            <p:cNvSpPr/>
            <p:nvPr/>
          </p:nvSpPr>
          <p:spPr>
            <a:xfrm>
              <a:off x="3512177" y="5029200"/>
              <a:ext cx="566928"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D-E</a:t>
              </a:r>
              <a:endParaRPr lang="en-US" dirty="0"/>
            </a:p>
          </p:txBody>
        </p:sp>
        <p:sp>
          <p:nvSpPr>
            <p:cNvPr id="43" name="Rectangle 42"/>
            <p:cNvSpPr/>
            <p:nvPr/>
          </p:nvSpPr>
          <p:spPr>
            <a:xfrm>
              <a:off x="4817458" y="5029200"/>
              <a:ext cx="567944"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E-F</a:t>
              </a:r>
              <a:endParaRPr lang="en-US" dirty="0"/>
            </a:p>
          </p:txBody>
        </p:sp>
        <p:sp>
          <p:nvSpPr>
            <p:cNvPr id="44" name="Rectangle 43"/>
            <p:cNvSpPr/>
            <p:nvPr/>
          </p:nvSpPr>
          <p:spPr>
            <a:xfrm>
              <a:off x="4162185" y="5029200"/>
              <a:ext cx="566928"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D-F</a:t>
              </a:r>
              <a:endParaRPr lang="en-US" dirty="0"/>
            </a:p>
          </p:txBody>
        </p:sp>
      </p:grpSp>
      <p:grpSp>
        <p:nvGrpSpPr>
          <p:cNvPr id="61" name="Group 60"/>
          <p:cNvGrpSpPr/>
          <p:nvPr/>
        </p:nvGrpSpPr>
        <p:grpSpPr>
          <a:xfrm>
            <a:off x="2154380" y="5779654"/>
            <a:ext cx="4798748" cy="713509"/>
            <a:chOff x="611452" y="5779654"/>
            <a:chExt cx="4798748" cy="713509"/>
          </a:xfrm>
        </p:grpSpPr>
        <p:sp>
          <p:nvSpPr>
            <p:cNvPr id="7" name="Rounded Rectangle 6"/>
            <p:cNvSpPr/>
            <p:nvPr/>
          </p:nvSpPr>
          <p:spPr>
            <a:xfrm>
              <a:off x="611452" y="5779654"/>
              <a:ext cx="4798748" cy="713509"/>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ounded Rectangle 54"/>
            <p:cNvSpPr/>
            <p:nvPr/>
          </p:nvSpPr>
          <p:spPr>
            <a:xfrm>
              <a:off x="969125" y="5872594"/>
              <a:ext cx="556029" cy="527627"/>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b="1" dirty="0" smtClean="0"/>
                <a:t>A</a:t>
              </a:r>
              <a:endParaRPr lang="en-US" sz="2400" b="1" dirty="0"/>
            </a:p>
          </p:txBody>
        </p:sp>
        <p:sp>
          <p:nvSpPr>
            <p:cNvPr id="56" name="Rounded Rectangle 55"/>
            <p:cNvSpPr/>
            <p:nvPr/>
          </p:nvSpPr>
          <p:spPr>
            <a:xfrm>
              <a:off x="1700645" y="5872593"/>
              <a:ext cx="556029" cy="527627"/>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b="1" dirty="0"/>
                <a:t>B</a:t>
              </a:r>
            </a:p>
          </p:txBody>
        </p:sp>
        <p:sp>
          <p:nvSpPr>
            <p:cNvPr id="57" name="Rounded Rectangle 56"/>
            <p:cNvSpPr/>
            <p:nvPr/>
          </p:nvSpPr>
          <p:spPr>
            <a:xfrm>
              <a:off x="2389978" y="5872592"/>
              <a:ext cx="556029" cy="527627"/>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b="1" dirty="0" smtClean="0"/>
                <a:t>C</a:t>
              </a:r>
              <a:endParaRPr lang="en-US" sz="2400" b="1" dirty="0"/>
            </a:p>
          </p:txBody>
        </p:sp>
        <p:sp>
          <p:nvSpPr>
            <p:cNvPr id="58" name="Rounded Rectangle 57"/>
            <p:cNvSpPr/>
            <p:nvPr/>
          </p:nvSpPr>
          <p:spPr>
            <a:xfrm>
              <a:off x="3086100" y="5872594"/>
              <a:ext cx="556029" cy="527627"/>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b="1" dirty="0"/>
                <a:t>D</a:t>
              </a:r>
            </a:p>
          </p:txBody>
        </p:sp>
        <p:sp>
          <p:nvSpPr>
            <p:cNvPr id="59" name="Rounded Rectangle 58"/>
            <p:cNvSpPr/>
            <p:nvPr/>
          </p:nvSpPr>
          <p:spPr>
            <a:xfrm>
              <a:off x="3754120" y="5872594"/>
              <a:ext cx="556029" cy="527627"/>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b="1" dirty="0" smtClean="0"/>
                <a:t>E</a:t>
              </a:r>
              <a:endParaRPr lang="en-US" sz="2400" b="1" dirty="0"/>
            </a:p>
          </p:txBody>
        </p:sp>
        <p:sp>
          <p:nvSpPr>
            <p:cNvPr id="60" name="Rounded Rectangle 59"/>
            <p:cNvSpPr/>
            <p:nvPr/>
          </p:nvSpPr>
          <p:spPr>
            <a:xfrm>
              <a:off x="4465320" y="5872594"/>
              <a:ext cx="556029" cy="527627"/>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b="1" dirty="0" smtClean="0"/>
                <a:t>F</a:t>
              </a:r>
              <a:endParaRPr lang="en-US" sz="2400" b="1" dirty="0"/>
            </a:p>
          </p:txBody>
        </p:sp>
      </p:grpSp>
      <p:sp>
        <p:nvSpPr>
          <p:cNvPr id="62" name="Rectangle 61"/>
          <p:cNvSpPr/>
          <p:nvPr/>
        </p:nvSpPr>
        <p:spPr>
          <a:xfrm>
            <a:off x="0" y="840512"/>
            <a:ext cx="4800600" cy="124225"/>
          </a:xfrm>
          <a:prstGeom prst="rect">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Down Arrow 64"/>
          <p:cNvSpPr/>
          <p:nvPr/>
        </p:nvSpPr>
        <p:spPr>
          <a:xfrm rot="10800000">
            <a:off x="4311438" y="5383388"/>
            <a:ext cx="484632" cy="396266"/>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66" name="Down Arrow 65"/>
          <p:cNvSpPr/>
          <p:nvPr/>
        </p:nvSpPr>
        <p:spPr>
          <a:xfrm rot="10800000">
            <a:off x="4280268" y="3776262"/>
            <a:ext cx="484632" cy="396266"/>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67" name="Down Arrow 66"/>
          <p:cNvSpPr/>
          <p:nvPr/>
        </p:nvSpPr>
        <p:spPr>
          <a:xfrm rot="10800000">
            <a:off x="4329684" y="1988315"/>
            <a:ext cx="484632" cy="396266"/>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71" name="Oval 70"/>
          <p:cNvSpPr/>
          <p:nvPr/>
        </p:nvSpPr>
        <p:spPr>
          <a:xfrm>
            <a:off x="3951218" y="5808259"/>
            <a:ext cx="541943" cy="625764"/>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nvGrpSpPr>
          <p:cNvPr id="84" name="Group 83"/>
          <p:cNvGrpSpPr/>
          <p:nvPr/>
        </p:nvGrpSpPr>
        <p:grpSpPr>
          <a:xfrm>
            <a:off x="350518" y="2459173"/>
            <a:ext cx="7535026" cy="2924215"/>
            <a:chOff x="350518" y="2459173"/>
            <a:chExt cx="7535026" cy="2924215"/>
          </a:xfrm>
        </p:grpSpPr>
        <p:sp>
          <p:nvSpPr>
            <p:cNvPr id="68" name="Oval 67"/>
            <p:cNvSpPr/>
            <p:nvPr/>
          </p:nvSpPr>
          <p:spPr>
            <a:xfrm>
              <a:off x="2781969" y="4757624"/>
              <a:ext cx="541943" cy="625764"/>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69" name="Oval 68"/>
            <p:cNvSpPr/>
            <p:nvPr/>
          </p:nvSpPr>
          <p:spPr>
            <a:xfrm>
              <a:off x="2559143" y="4202546"/>
              <a:ext cx="541943" cy="625764"/>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70" name="Oval 69"/>
            <p:cNvSpPr/>
            <p:nvPr/>
          </p:nvSpPr>
          <p:spPr>
            <a:xfrm>
              <a:off x="5080996" y="4174833"/>
              <a:ext cx="541943" cy="625764"/>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72" name="Oval 71"/>
            <p:cNvSpPr/>
            <p:nvPr/>
          </p:nvSpPr>
          <p:spPr>
            <a:xfrm>
              <a:off x="3393092" y="4757624"/>
              <a:ext cx="541943" cy="625764"/>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73" name="Oval 72"/>
            <p:cNvSpPr/>
            <p:nvPr/>
          </p:nvSpPr>
          <p:spPr>
            <a:xfrm>
              <a:off x="4056361" y="4719523"/>
              <a:ext cx="541943" cy="625764"/>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74" name="Oval 73"/>
            <p:cNvSpPr/>
            <p:nvPr/>
          </p:nvSpPr>
          <p:spPr>
            <a:xfrm>
              <a:off x="350518" y="2485732"/>
              <a:ext cx="722746" cy="625764"/>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75" name="Oval 74"/>
            <p:cNvSpPr/>
            <p:nvPr/>
          </p:nvSpPr>
          <p:spPr>
            <a:xfrm>
              <a:off x="396237" y="3104564"/>
              <a:ext cx="722746" cy="625764"/>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76" name="Oval 75"/>
            <p:cNvSpPr/>
            <p:nvPr/>
          </p:nvSpPr>
          <p:spPr>
            <a:xfrm>
              <a:off x="1276693" y="3079168"/>
              <a:ext cx="722746" cy="625764"/>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77" name="Oval 76"/>
            <p:cNvSpPr/>
            <p:nvPr/>
          </p:nvSpPr>
          <p:spPr>
            <a:xfrm>
              <a:off x="2107368" y="3104564"/>
              <a:ext cx="722746" cy="625764"/>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78" name="Oval 77"/>
            <p:cNvSpPr/>
            <p:nvPr/>
          </p:nvSpPr>
          <p:spPr>
            <a:xfrm>
              <a:off x="4653904" y="2485732"/>
              <a:ext cx="722746" cy="625764"/>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79" name="Oval 78"/>
            <p:cNvSpPr/>
            <p:nvPr/>
          </p:nvSpPr>
          <p:spPr>
            <a:xfrm>
              <a:off x="5447144" y="2478800"/>
              <a:ext cx="722746" cy="625764"/>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80" name="Oval 79"/>
            <p:cNvSpPr/>
            <p:nvPr/>
          </p:nvSpPr>
          <p:spPr>
            <a:xfrm>
              <a:off x="6373484" y="2459173"/>
              <a:ext cx="722746" cy="625764"/>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81" name="Oval 80"/>
            <p:cNvSpPr/>
            <p:nvPr/>
          </p:nvSpPr>
          <p:spPr>
            <a:xfrm>
              <a:off x="5491704" y="3073394"/>
              <a:ext cx="722746" cy="625764"/>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82" name="Oval 81"/>
            <p:cNvSpPr/>
            <p:nvPr/>
          </p:nvSpPr>
          <p:spPr>
            <a:xfrm>
              <a:off x="6264034" y="3052605"/>
              <a:ext cx="722746" cy="625764"/>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83" name="Oval 82"/>
            <p:cNvSpPr/>
            <p:nvPr/>
          </p:nvSpPr>
          <p:spPr>
            <a:xfrm>
              <a:off x="7162798" y="3082619"/>
              <a:ext cx="722746" cy="625764"/>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spTree>
    <p:extLst>
      <p:ext uri="{BB962C8B-B14F-4D97-AF65-F5344CB8AC3E}">
        <p14:creationId xmlns:p14="http://schemas.microsoft.com/office/powerpoint/2010/main" val="933842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nodeType="clickEffect">
                                  <p:stCondLst>
                                    <p:cond delay="0"/>
                                  </p:stCondLst>
                                  <p:childTnLst>
                                    <p:set>
                                      <p:cBhvr>
                                        <p:cTn id="10" dur="1" fill="hold">
                                          <p:stCondLst>
                                            <p:cond delay="0"/>
                                          </p:stCondLst>
                                        </p:cTn>
                                        <p:tgtEl>
                                          <p:spTgt spid="84"/>
                                        </p:tgtEl>
                                        <p:attrNameLst>
                                          <p:attrName>style.visibility</p:attrName>
                                        </p:attrNameLst>
                                      </p:cBhvr>
                                      <p:to>
                                        <p:strVal val="visible"/>
                                      </p:to>
                                    </p:set>
                                    <p:animEffect transition="in" filter="circle(in)">
                                      <p:cBhvr>
                                        <p:cTn id="11" dur="20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Structure of CALPHAD Database Files</a:t>
            </a:r>
            <a:endParaRPr lang="en-US" dirty="0"/>
          </a:p>
        </p:txBody>
      </p:sp>
      <p:sp>
        <p:nvSpPr>
          <p:cNvPr id="17" name="TextBox 16"/>
          <p:cNvSpPr txBox="1"/>
          <p:nvPr/>
        </p:nvSpPr>
        <p:spPr>
          <a:xfrm>
            <a:off x="3839819" y="1737433"/>
            <a:ext cx="2631298" cy="707886"/>
          </a:xfrm>
          <a:prstGeom prst="rect">
            <a:avLst/>
          </a:prstGeom>
          <a:noFill/>
        </p:spPr>
        <p:txBody>
          <a:bodyPr wrap="none" rtlCol="0">
            <a:spAutoFit/>
          </a:bodyPr>
          <a:lstStyle/>
          <a:p>
            <a:pPr algn="ctr"/>
            <a:r>
              <a:rPr lang="en-US" sz="2000" dirty="0" smtClean="0"/>
              <a:t>Functional Descriptions</a:t>
            </a:r>
          </a:p>
          <a:p>
            <a:pPr algn="ctr"/>
            <a:r>
              <a:rPr lang="en-US" sz="2000" dirty="0" smtClean="0"/>
              <a:t>(e.g. TDB files)</a:t>
            </a:r>
            <a:endParaRPr lang="en-US" sz="2000" dirty="0"/>
          </a:p>
        </p:txBody>
      </p:sp>
      <p:sp>
        <p:nvSpPr>
          <p:cNvPr id="19" name="TextBox 18"/>
          <p:cNvSpPr txBox="1"/>
          <p:nvPr/>
        </p:nvSpPr>
        <p:spPr>
          <a:xfrm>
            <a:off x="1190646" y="1737433"/>
            <a:ext cx="2267352" cy="707886"/>
          </a:xfrm>
          <a:prstGeom prst="rect">
            <a:avLst/>
          </a:prstGeom>
          <a:noFill/>
        </p:spPr>
        <p:txBody>
          <a:bodyPr wrap="none" rtlCol="0">
            <a:spAutoFit/>
          </a:bodyPr>
          <a:lstStyle/>
          <a:p>
            <a:pPr algn="ctr"/>
            <a:r>
              <a:rPr lang="en-US" sz="2000" dirty="0" smtClean="0"/>
              <a:t>Evaluated Data Files</a:t>
            </a:r>
          </a:p>
          <a:p>
            <a:pPr algn="ctr"/>
            <a:r>
              <a:rPr lang="en-US" sz="2000" dirty="0" smtClean="0"/>
              <a:t>(e.g. POP, DOP)</a:t>
            </a:r>
            <a:endParaRPr lang="en-US" sz="2000" dirty="0"/>
          </a:p>
        </p:txBody>
      </p:sp>
      <p:grpSp>
        <p:nvGrpSpPr>
          <p:cNvPr id="6" name="Group 5"/>
          <p:cNvGrpSpPr/>
          <p:nvPr/>
        </p:nvGrpSpPr>
        <p:grpSpPr>
          <a:xfrm>
            <a:off x="533400" y="2469034"/>
            <a:ext cx="8140831" cy="3703165"/>
            <a:chOff x="1003169" y="2469035"/>
            <a:chExt cx="7302631" cy="3216148"/>
          </a:xfrm>
        </p:grpSpPr>
        <p:sp>
          <p:nvSpPr>
            <p:cNvPr id="9" name="Rectangle 8"/>
            <p:cNvSpPr/>
            <p:nvPr/>
          </p:nvSpPr>
          <p:spPr>
            <a:xfrm>
              <a:off x="4252618" y="2497317"/>
              <a:ext cx="1905000" cy="3187865"/>
            </a:xfrm>
            <a:prstGeom prst="rect">
              <a:avLst/>
            </a:prstGeom>
          </p:spPr>
          <p:style>
            <a:lnRef idx="1">
              <a:schemeClr val="accent1"/>
            </a:lnRef>
            <a:fillRef idx="2">
              <a:schemeClr val="accent1"/>
            </a:fillRef>
            <a:effectRef idx="1">
              <a:schemeClr val="accent1"/>
            </a:effectRef>
            <a:fontRef idx="minor">
              <a:schemeClr val="dk1"/>
            </a:fontRef>
          </p:style>
          <p:txBody>
            <a:bodyPr tIns="182880" rtlCol="0" anchor="t"/>
            <a:lstStyle/>
            <a:p>
              <a:pPr algn="ctr"/>
              <a:r>
                <a:rPr lang="en-US" dirty="0" smtClean="0"/>
                <a:t>Thermodynamic</a:t>
              </a:r>
            </a:p>
            <a:p>
              <a:pPr algn="ctr"/>
              <a:r>
                <a:rPr lang="en-US" dirty="0" smtClean="0"/>
                <a:t>Descriptions</a:t>
              </a:r>
              <a:endParaRPr lang="en-US" dirty="0"/>
            </a:p>
          </p:txBody>
        </p:sp>
        <p:sp>
          <p:nvSpPr>
            <p:cNvPr id="16" name="Rectangle 15"/>
            <p:cNvSpPr/>
            <p:nvPr/>
          </p:nvSpPr>
          <p:spPr>
            <a:xfrm>
              <a:off x="4229494" y="2469035"/>
              <a:ext cx="1943492" cy="3216148"/>
            </a:xfrm>
            <a:prstGeom prst="rect">
              <a:avLst/>
            </a:prstGeom>
            <a:noFill/>
            <a:ln w="571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 name="Rectangle 2"/>
            <p:cNvSpPr/>
            <p:nvPr/>
          </p:nvSpPr>
          <p:spPr>
            <a:xfrm>
              <a:off x="1296187" y="2514600"/>
              <a:ext cx="2460396" cy="6096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b="1" dirty="0" smtClean="0"/>
                <a:t>Thermodynamic Data</a:t>
              </a:r>
            </a:p>
          </p:txBody>
        </p:sp>
        <p:sp>
          <p:nvSpPr>
            <p:cNvPr id="5" name="Rectangle 4"/>
            <p:cNvSpPr/>
            <p:nvPr/>
          </p:nvSpPr>
          <p:spPr>
            <a:xfrm>
              <a:off x="6577038" y="2743200"/>
              <a:ext cx="1728762" cy="22860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000" dirty="0" smtClean="0"/>
                <a:t>Database(s)</a:t>
              </a:r>
            </a:p>
            <a:p>
              <a:pPr marL="285750" indent="-285750">
                <a:buFont typeface="Arial" pitchFamily="34" charset="0"/>
                <a:buChar char="•"/>
              </a:pPr>
              <a:r>
                <a:rPr lang="en-US" sz="2000" dirty="0" smtClean="0"/>
                <a:t>Unary</a:t>
              </a:r>
            </a:p>
            <a:p>
              <a:pPr marL="285750" indent="-285750">
                <a:buFont typeface="Arial" pitchFamily="34" charset="0"/>
                <a:buChar char="•"/>
              </a:pPr>
              <a:r>
                <a:rPr lang="en-US" sz="2000" dirty="0" smtClean="0"/>
                <a:t>Binary</a:t>
              </a:r>
            </a:p>
            <a:p>
              <a:pPr marL="285750" indent="-285750">
                <a:buFont typeface="Arial" pitchFamily="34" charset="0"/>
                <a:buChar char="•"/>
              </a:pPr>
              <a:r>
                <a:rPr lang="en-US" sz="2000" dirty="0" smtClean="0"/>
                <a:t>Ternary</a:t>
              </a:r>
            </a:p>
            <a:p>
              <a:pPr marL="285750" indent="-285750">
                <a:buFont typeface="Arial" pitchFamily="34" charset="0"/>
                <a:buChar char="•"/>
              </a:pPr>
              <a:r>
                <a:rPr lang="en-US" sz="2000" dirty="0" smtClean="0"/>
                <a:t>…</a:t>
              </a:r>
            </a:p>
            <a:p>
              <a:pPr marL="285750" indent="-285750">
                <a:buFont typeface="Arial" pitchFamily="34" charset="0"/>
                <a:buChar char="•"/>
              </a:pPr>
              <a:r>
                <a:rPr lang="en-US" sz="2000" dirty="0" smtClean="0"/>
                <a:t>Multi-</a:t>
              </a:r>
              <a:r>
                <a:rPr lang="en-US" sz="2000" dirty="0" err="1" smtClean="0"/>
                <a:t>comoponent</a:t>
              </a:r>
              <a:endParaRPr lang="en-US" sz="2000" dirty="0"/>
            </a:p>
          </p:txBody>
        </p:sp>
        <p:sp>
          <p:nvSpPr>
            <p:cNvPr id="8" name="Rectangle 7"/>
            <p:cNvSpPr/>
            <p:nvPr/>
          </p:nvSpPr>
          <p:spPr>
            <a:xfrm>
              <a:off x="4413342" y="3259318"/>
              <a:ext cx="1600200" cy="81779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smtClean="0"/>
                <a:t>Diffusion Mobility Descriptions</a:t>
              </a:r>
              <a:endParaRPr lang="en-US" sz="1600" dirty="0"/>
            </a:p>
          </p:txBody>
        </p:sp>
        <p:sp>
          <p:nvSpPr>
            <p:cNvPr id="10" name="Down Arrow 9"/>
            <p:cNvSpPr/>
            <p:nvPr/>
          </p:nvSpPr>
          <p:spPr>
            <a:xfrm rot="16200000">
              <a:off x="3865776" y="2626936"/>
              <a:ext cx="260808" cy="47919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4413982" y="4077108"/>
              <a:ext cx="1600200" cy="79969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Molar Volume</a:t>
              </a:r>
            </a:p>
            <a:p>
              <a:pPr algn="ctr"/>
              <a:r>
                <a:rPr lang="en-US" dirty="0" smtClean="0"/>
                <a:t>Descriptions</a:t>
              </a:r>
              <a:endParaRPr lang="en-US" dirty="0"/>
            </a:p>
          </p:txBody>
        </p:sp>
        <p:sp>
          <p:nvSpPr>
            <p:cNvPr id="12" name="Down Arrow 11"/>
            <p:cNvSpPr/>
            <p:nvPr/>
          </p:nvSpPr>
          <p:spPr>
            <a:xfrm rot="16200000">
              <a:off x="3508737" y="3092384"/>
              <a:ext cx="260808" cy="1180710"/>
            </a:xfrm>
            <a:prstGeom prst="down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3" name="Rectangle 12"/>
            <p:cNvSpPr/>
            <p:nvPr/>
          </p:nvSpPr>
          <p:spPr>
            <a:xfrm>
              <a:off x="1003169" y="3429000"/>
              <a:ext cx="2045616" cy="511691"/>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Diffusion Data</a:t>
              </a:r>
              <a:endParaRPr lang="en-US" dirty="0"/>
            </a:p>
          </p:txBody>
        </p:sp>
        <p:sp>
          <p:nvSpPr>
            <p:cNvPr id="14" name="Rectangle 13"/>
            <p:cNvSpPr/>
            <p:nvPr/>
          </p:nvSpPr>
          <p:spPr>
            <a:xfrm>
              <a:off x="1003169" y="4222423"/>
              <a:ext cx="2045616" cy="50197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Molar Volume Data</a:t>
              </a:r>
            </a:p>
          </p:txBody>
        </p:sp>
        <p:sp>
          <p:nvSpPr>
            <p:cNvPr id="15" name="Down Arrow 14"/>
            <p:cNvSpPr/>
            <p:nvPr/>
          </p:nvSpPr>
          <p:spPr>
            <a:xfrm rot="16200000">
              <a:off x="3511878" y="3886757"/>
              <a:ext cx="260808" cy="1186992"/>
            </a:xfrm>
            <a:prstGeom prst="down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18" name="Right Arrow 17"/>
            <p:cNvSpPr/>
            <p:nvPr/>
          </p:nvSpPr>
          <p:spPr>
            <a:xfrm>
              <a:off x="6037082" y="3791040"/>
              <a:ext cx="442275" cy="445416"/>
            </a:xfrm>
            <a:prstGeom prst="rightArrow">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p>
          </p:txBody>
        </p:sp>
        <p:sp>
          <p:nvSpPr>
            <p:cNvPr id="4" name="TextBox 3"/>
            <p:cNvSpPr txBox="1"/>
            <p:nvPr/>
          </p:nvSpPr>
          <p:spPr>
            <a:xfrm>
              <a:off x="4953786" y="5009322"/>
              <a:ext cx="433132" cy="523220"/>
            </a:xfrm>
            <a:prstGeom prst="rect">
              <a:avLst/>
            </a:prstGeom>
            <a:noFill/>
          </p:spPr>
          <p:txBody>
            <a:bodyPr wrap="none" rtlCol="0">
              <a:spAutoFit/>
            </a:bodyPr>
            <a:lstStyle/>
            <a:p>
              <a:r>
                <a:rPr lang="en-US" sz="2800" dirty="0" smtClean="0"/>
                <a:t>…</a:t>
              </a:r>
              <a:endParaRPr lang="en-US" sz="2800" dirty="0"/>
            </a:p>
          </p:txBody>
        </p:sp>
        <p:sp>
          <p:nvSpPr>
            <p:cNvPr id="21" name="Rectangle 20"/>
            <p:cNvSpPr/>
            <p:nvPr/>
          </p:nvSpPr>
          <p:spPr>
            <a:xfrm>
              <a:off x="1003169" y="5009322"/>
              <a:ext cx="2045616" cy="521855"/>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Other </a:t>
              </a:r>
              <a:r>
                <a:rPr lang="en-US" dirty="0"/>
                <a:t>D</a:t>
              </a:r>
              <a:r>
                <a:rPr lang="en-US" dirty="0" smtClean="0"/>
                <a:t>ata</a:t>
              </a:r>
            </a:p>
          </p:txBody>
        </p:sp>
        <p:sp>
          <p:nvSpPr>
            <p:cNvPr id="22" name="Down Arrow 21"/>
            <p:cNvSpPr/>
            <p:nvPr/>
          </p:nvSpPr>
          <p:spPr>
            <a:xfrm rot="16200000">
              <a:off x="3508737" y="4653977"/>
              <a:ext cx="260808" cy="1180710"/>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grpSp>
      <p:sp>
        <p:nvSpPr>
          <p:cNvPr id="20" name="Rectangle 19"/>
          <p:cNvSpPr/>
          <p:nvPr/>
        </p:nvSpPr>
        <p:spPr>
          <a:xfrm>
            <a:off x="0" y="1247375"/>
            <a:ext cx="4800600" cy="124225"/>
          </a:xfrm>
          <a:prstGeom prst="rect">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82453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32522" y="1467204"/>
            <a:ext cx="5135514" cy="4380791"/>
          </a:xfrm>
          <a:prstGeom prst="roundRect">
            <a:avLst>
              <a:gd name="adj" fmla="val 11229"/>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11266" name="Title 1"/>
          <p:cNvSpPr>
            <a:spLocks noGrp="1"/>
          </p:cNvSpPr>
          <p:nvPr>
            <p:ph type="title"/>
          </p:nvPr>
        </p:nvSpPr>
        <p:spPr>
          <a:xfrm>
            <a:off x="259676" y="12032"/>
            <a:ext cx="8229600" cy="1102881"/>
          </a:xfrm>
        </p:spPr>
        <p:txBody>
          <a:bodyPr>
            <a:normAutofit/>
          </a:bodyPr>
          <a:lstStyle/>
          <a:p>
            <a:r>
              <a:rPr lang="en-US" sz="3200" dirty="0" smtClean="0"/>
              <a:t>Examples of Files for a CALPHAD</a:t>
            </a:r>
            <a:br>
              <a:rPr lang="en-US" sz="3200" dirty="0" smtClean="0"/>
            </a:br>
            <a:r>
              <a:rPr lang="en-US" sz="3200" dirty="0" smtClean="0"/>
              <a:t>Diffusion Mobility Assessment</a:t>
            </a:r>
          </a:p>
        </p:txBody>
      </p:sp>
      <p:sp>
        <p:nvSpPr>
          <p:cNvPr id="3" name="Rectangle 2"/>
          <p:cNvSpPr/>
          <p:nvPr/>
        </p:nvSpPr>
        <p:spPr>
          <a:xfrm>
            <a:off x="1421320" y="1779343"/>
            <a:ext cx="2133600" cy="575779"/>
          </a:xfrm>
          <a:prstGeom prst="rect">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r>
              <a:rPr lang="en-US" dirty="0" smtClean="0"/>
              <a:t>Database </a:t>
            </a:r>
            <a:r>
              <a:rPr lang="en-US" dirty="0"/>
              <a:t>files</a:t>
            </a:r>
          </a:p>
        </p:txBody>
      </p:sp>
      <p:sp>
        <p:nvSpPr>
          <p:cNvPr id="5" name="Rectangle 4"/>
          <p:cNvSpPr/>
          <p:nvPr/>
        </p:nvSpPr>
        <p:spPr>
          <a:xfrm>
            <a:off x="5505266" y="1179081"/>
            <a:ext cx="3152632" cy="240231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en-US" dirty="0" smtClean="0"/>
          </a:p>
          <a:p>
            <a:pPr algn="ctr">
              <a:defRPr/>
            </a:pPr>
            <a:r>
              <a:rPr lang="en-US" dirty="0" smtClean="0"/>
              <a:t>Evaluated Data Files</a:t>
            </a:r>
            <a:r>
              <a:rPr lang="en-US" dirty="0"/>
              <a:t> </a:t>
            </a:r>
            <a:r>
              <a:rPr lang="en-US" dirty="0" smtClean="0"/>
              <a:t> (</a:t>
            </a:r>
            <a:r>
              <a:rPr lang="en-US" dirty="0" err="1" smtClean="0"/>
              <a:t>e.g.DOP</a:t>
            </a:r>
            <a:r>
              <a:rPr lang="en-US" dirty="0" smtClean="0"/>
              <a:t>)</a:t>
            </a:r>
          </a:p>
          <a:p>
            <a:pPr marL="225425" indent="-165100">
              <a:buFont typeface="Arial" pitchFamily="34" charset="0"/>
              <a:buChar char="•"/>
              <a:defRPr/>
            </a:pPr>
            <a:r>
              <a:rPr lang="en-US" sz="1000" dirty="0"/>
              <a:t>Link to associated TDB file </a:t>
            </a:r>
          </a:p>
          <a:p>
            <a:pPr marL="225425" indent="-165100">
              <a:buFont typeface="Arial" pitchFamily="34" charset="0"/>
              <a:buChar char="•"/>
              <a:defRPr/>
            </a:pPr>
            <a:r>
              <a:rPr lang="en-US" sz="1000" dirty="0"/>
              <a:t>Elements: e.g. A,B</a:t>
            </a:r>
          </a:p>
          <a:p>
            <a:pPr marL="225425" indent="-165100">
              <a:buFont typeface="Arial" pitchFamily="34" charset="0"/>
              <a:buChar char="•"/>
              <a:defRPr/>
            </a:pPr>
            <a:r>
              <a:rPr lang="en-US" sz="1000" dirty="0"/>
              <a:t>Phases: e.g. FCC_A1 and BCC_A2 </a:t>
            </a:r>
            <a:r>
              <a:rPr lang="en-US" sz="1000" dirty="0" smtClean="0"/>
              <a:t>(crystal </a:t>
            </a:r>
            <a:r>
              <a:rPr lang="en-US" sz="1000" dirty="0"/>
              <a:t>s</a:t>
            </a:r>
            <a:r>
              <a:rPr lang="en-US" sz="1000" dirty="0" smtClean="0"/>
              <a:t>tructure</a:t>
            </a:r>
            <a:r>
              <a:rPr lang="en-US" sz="1000" dirty="0"/>
              <a:t>)</a:t>
            </a:r>
          </a:p>
          <a:p>
            <a:pPr marL="225425" indent="-165100">
              <a:buFont typeface="Arial" pitchFamily="34" charset="0"/>
              <a:buChar char="•"/>
              <a:defRPr/>
            </a:pPr>
            <a:r>
              <a:rPr lang="en-US" sz="1000" dirty="0"/>
              <a:t>Software/version used (e.g. TC-PARROT, </a:t>
            </a:r>
            <a:r>
              <a:rPr lang="en-US" sz="1000" dirty="0" err="1"/>
              <a:t>ver</a:t>
            </a:r>
            <a:r>
              <a:rPr lang="en-US" sz="1000" dirty="0"/>
              <a:t> S)</a:t>
            </a:r>
          </a:p>
          <a:p>
            <a:pPr marL="225425" indent="-165100">
              <a:buFont typeface="Arial" pitchFamily="34" charset="0"/>
              <a:buChar char="•"/>
              <a:defRPr/>
            </a:pPr>
            <a:r>
              <a:rPr lang="en-US" sz="1000" dirty="0"/>
              <a:t>Reference </a:t>
            </a:r>
            <a:r>
              <a:rPr lang="en-US" sz="1000" dirty="0" smtClean="0"/>
              <a:t>info for data</a:t>
            </a:r>
            <a:endParaRPr lang="en-US" sz="1000" dirty="0"/>
          </a:p>
          <a:p>
            <a:pPr marL="344488" lvl="2" indent="-119063">
              <a:buFont typeface="Arial" pitchFamily="34" charset="0"/>
              <a:buChar char="•"/>
              <a:defRPr/>
            </a:pPr>
            <a:r>
              <a:rPr lang="en-US" sz="1000" dirty="0" smtClean="0"/>
              <a:t>Bibliographic info, DOI </a:t>
            </a:r>
            <a:r>
              <a:rPr lang="en-US" sz="1000" dirty="0"/>
              <a:t>link</a:t>
            </a:r>
          </a:p>
          <a:p>
            <a:pPr marL="225425" indent="-165100">
              <a:buFont typeface="Arial" pitchFamily="34" charset="0"/>
              <a:buChar char="•"/>
              <a:defRPr/>
            </a:pPr>
            <a:r>
              <a:rPr lang="en-US" sz="1000" dirty="0"/>
              <a:t>Author </a:t>
            </a:r>
            <a:r>
              <a:rPr lang="en-US" sz="1000" dirty="0" smtClean="0"/>
              <a:t>info</a:t>
            </a:r>
            <a:r>
              <a:rPr lang="en-US" sz="1000" dirty="0"/>
              <a:t>	</a:t>
            </a:r>
          </a:p>
          <a:p>
            <a:pPr marL="346075" lvl="1" indent="-115888">
              <a:buFont typeface="Arial" pitchFamily="34" charset="0"/>
              <a:buChar char="•"/>
              <a:defRPr/>
            </a:pPr>
            <a:r>
              <a:rPr lang="en-US" sz="1000" dirty="0"/>
              <a:t>Name</a:t>
            </a:r>
          </a:p>
          <a:p>
            <a:pPr marL="346075" lvl="1" indent="-115888">
              <a:buFont typeface="Arial" pitchFamily="34" charset="0"/>
              <a:buChar char="•"/>
              <a:defRPr/>
            </a:pPr>
            <a:r>
              <a:rPr lang="en-US" sz="1000" dirty="0"/>
              <a:t>Reference </a:t>
            </a:r>
            <a:r>
              <a:rPr lang="en-US" sz="1000" dirty="0" smtClean="0"/>
              <a:t>info</a:t>
            </a:r>
            <a:endParaRPr lang="en-US" sz="1000" dirty="0"/>
          </a:p>
          <a:p>
            <a:pPr marL="460375" lvl="2" indent="-114300">
              <a:buFont typeface="Arial" pitchFamily="34" charset="0"/>
              <a:buChar char="•"/>
              <a:defRPr/>
            </a:pPr>
            <a:r>
              <a:rPr lang="en-US" sz="1000" dirty="0"/>
              <a:t>Bibliographic </a:t>
            </a:r>
            <a:r>
              <a:rPr lang="en-US" sz="1000" dirty="0" smtClean="0"/>
              <a:t>info, DOI </a:t>
            </a:r>
            <a:r>
              <a:rPr lang="en-US" sz="1000" dirty="0"/>
              <a:t>link</a:t>
            </a:r>
          </a:p>
          <a:p>
            <a:pPr marL="225425" indent="-165100">
              <a:buFont typeface="Arial" pitchFamily="34" charset="0"/>
              <a:buChar char="•"/>
              <a:defRPr/>
            </a:pPr>
            <a:r>
              <a:rPr lang="en-US" sz="1000" dirty="0" smtClean="0"/>
              <a:t>Author info</a:t>
            </a:r>
            <a:r>
              <a:rPr lang="en-US" sz="1000" dirty="0"/>
              <a:t>	</a:t>
            </a:r>
          </a:p>
          <a:p>
            <a:pPr marL="344488" lvl="2" indent="-119063">
              <a:buFont typeface="Arial" pitchFamily="34" charset="0"/>
              <a:buChar char="•"/>
              <a:defRPr/>
            </a:pPr>
            <a:r>
              <a:rPr lang="en-US" sz="1000" dirty="0" smtClean="0"/>
              <a:t>Name, e-mail</a:t>
            </a:r>
            <a:endParaRPr lang="en-US" sz="1000" dirty="0"/>
          </a:p>
          <a:p>
            <a:pPr marL="225425" lvl="1" indent="-165100">
              <a:buFont typeface="Arial" pitchFamily="34" charset="0"/>
              <a:buChar char="•"/>
              <a:defRPr/>
            </a:pPr>
            <a:r>
              <a:rPr lang="en-US" sz="1000" dirty="0"/>
              <a:t>User Comments</a:t>
            </a:r>
          </a:p>
          <a:p>
            <a:pPr marL="225425" lvl="1" indent="-165100">
              <a:buFont typeface="Arial" pitchFamily="34" charset="0"/>
              <a:buChar char="•"/>
              <a:defRPr/>
            </a:pPr>
            <a:r>
              <a:rPr lang="en-US" sz="1000" dirty="0"/>
              <a:t>Links to other files</a:t>
            </a:r>
          </a:p>
          <a:p>
            <a:pPr algn="ctr">
              <a:defRPr/>
            </a:pPr>
            <a:endParaRPr lang="en-US" dirty="0"/>
          </a:p>
        </p:txBody>
      </p:sp>
      <p:sp>
        <p:nvSpPr>
          <p:cNvPr id="6" name="Rectangle 5"/>
          <p:cNvSpPr/>
          <p:nvPr/>
        </p:nvSpPr>
        <p:spPr>
          <a:xfrm>
            <a:off x="5659073" y="3657600"/>
            <a:ext cx="2570527" cy="13716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600" dirty="0" smtClean="0"/>
              <a:t>MACRO/Script files (e.g. to run simulations , DCM)</a:t>
            </a:r>
          </a:p>
          <a:p>
            <a:pPr marL="171450" indent="-171450">
              <a:buFont typeface="Arial" pitchFamily="34" charset="0"/>
              <a:buChar char="•"/>
              <a:defRPr/>
            </a:pPr>
            <a:r>
              <a:rPr lang="en-US" sz="1000" dirty="0" smtClean="0"/>
              <a:t>Elements</a:t>
            </a:r>
          </a:p>
          <a:p>
            <a:pPr marL="171450" indent="-171450">
              <a:buFont typeface="Arial" pitchFamily="34" charset="0"/>
              <a:buChar char="•"/>
              <a:defRPr/>
            </a:pPr>
            <a:r>
              <a:rPr lang="en-US" sz="1000" dirty="0" smtClean="0"/>
              <a:t>Phases</a:t>
            </a:r>
          </a:p>
          <a:p>
            <a:pPr marL="171450" indent="-171450">
              <a:buFont typeface="Arial" pitchFamily="34" charset="0"/>
              <a:buChar char="•"/>
              <a:defRPr/>
            </a:pPr>
            <a:r>
              <a:rPr lang="en-US" sz="1000" dirty="0" smtClean="0"/>
              <a:t>Reference</a:t>
            </a:r>
          </a:p>
          <a:p>
            <a:pPr marL="171450" indent="-171450">
              <a:buFont typeface="Arial" pitchFamily="34" charset="0"/>
              <a:buChar char="•"/>
              <a:defRPr/>
            </a:pPr>
            <a:r>
              <a:rPr lang="en-US" sz="1000" dirty="0" smtClean="0"/>
              <a:t>Author</a:t>
            </a:r>
          </a:p>
          <a:p>
            <a:pPr marL="171450" indent="-171450">
              <a:buFont typeface="Arial" pitchFamily="34" charset="0"/>
              <a:buChar char="•"/>
              <a:defRPr/>
            </a:pPr>
            <a:r>
              <a:rPr lang="en-US" sz="1000" dirty="0" smtClean="0"/>
              <a:t>Links to other files (grid data, start values)</a:t>
            </a:r>
            <a:endParaRPr lang="en-US" sz="1000" dirty="0"/>
          </a:p>
          <a:p>
            <a:pPr marL="171450" indent="-171450">
              <a:buFont typeface="Arial" pitchFamily="34" charset="0"/>
              <a:buChar char="•"/>
              <a:defRPr/>
            </a:pPr>
            <a:r>
              <a:rPr lang="en-US" sz="1000" dirty="0" smtClean="0"/>
              <a:t>User comments</a:t>
            </a:r>
            <a:endParaRPr lang="en-US" sz="1000" dirty="0"/>
          </a:p>
        </p:txBody>
      </p:sp>
      <p:sp>
        <p:nvSpPr>
          <p:cNvPr id="11272" name="TextBox 3"/>
          <p:cNvSpPr txBox="1">
            <a:spLocks noChangeArrowheads="1"/>
          </p:cNvSpPr>
          <p:nvPr/>
        </p:nvSpPr>
        <p:spPr bwMode="auto">
          <a:xfrm>
            <a:off x="45171" y="6389846"/>
            <a:ext cx="56139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dirty="0"/>
              <a:t>Note: Thermo-</a:t>
            </a:r>
            <a:r>
              <a:rPr lang="en-US" sz="1200" dirty="0" err="1"/>
              <a:t>Calc</a:t>
            </a:r>
            <a:r>
              <a:rPr lang="en-US" sz="1200" dirty="0"/>
              <a:t> based file extensions used, but information on file types should also be included</a:t>
            </a:r>
          </a:p>
        </p:txBody>
      </p:sp>
      <p:sp>
        <p:nvSpPr>
          <p:cNvPr id="9" name="Rectangle 8"/>
          <p:cNvSpPr/>
          <p:nvPr/>
        </p:nvSpPr>
        <p:spPr>
          <a:xfrm>
            <a:off x="255351" y="3246782"/>
            <a:ext cx="2133600" cy="143123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b="1" dirty="0" smtClean="0"/>
              <a:t>Thermodynamic  Description</a:t>
            </a:r>
          </a:p>
          <a:p>
            <a:pPr algn="ctr">
              <a:defRPr/>
            </a:pPr>
            <a:endParaRPr lang="en-US" sz="800" b="1" dirty="0" smtClean="0"/>
          </a:p>
          <a:p>
            <a:pPr>
              <a:defRPr/>
            </a:pPr>
            <a:r>
              <a:rPr lang="en-US" dirty="0" smtClean="0"/>
              <a:t>Link to TDB file or</a:t>
            </a:r>
          </a:p>
          <a:p>
            <a:pPr>
              <a:defRPr/>
            </a:pPr>
            <a:r>
              <a:rPr lang="en-US" dirty="0" smtClean="0"/>
              <a:t>reference</a:t>
            </a:r>
            <a:endParaRPr lang="en-US" dirty="0"/>
          </a:p>
        </p:txBody>
      </p:sp>
      <p:sp>
        <p:nvSpPr>
          <p:cNvPr id="10" name="Rectangle 9"/>
          <p:cNvSpPr/>
          <p:nvPr/>
        </p:nvSpPr>
        <p:spPr>
          <a:xfrm>
            <a:off x="2488120" y="2611379"/>
            <a:ext cx="2584174" cy="3120196"/>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en-US" dirty="0" smtClean="0"/>
          </a:p>
          <a:p>
            <a:pPr algn="ctr">
              <a:defRPr/>
            </a:pPr>
            <a:r>
              <a:rPr lang="en-US" b="1" dirty="0" smtClean="0"/>
              <a:t>Diffusion Mobility Description</a:t>
            </a:r>
          </a:p>
          <a:p>
            <a:pPr algn="ctr">
              <a:defRPr/>
            </a:pPr>
            <a:endParaRPr lang="en-US" sz="800" dirty="0"/>
          </a:p>
          <a:p>
            <a:pPr marL="285750" indent="-285750">
              <a:buFont typeface="Arial" pitchFamily="34" charset="0"/>
              <a:buChar char="•"/>
              <a:defRPr/>
            </a:pPr>
            <a:r>
              <a:rPr lang="en-US" sz="1200" dirty="0"/>
              <a:t>Elements: e.g. A,B</a:t>
            </a:r>
          </a:p>
          <a:p>
            <a:pPr marL="285750" indent="-285750">
              <a:buFont typeface="Arial" pitchFamily="34" charset="0"/>
              <a:buChar char="•"/>
              <a:defRPr/>
            </a:pPr>
            <a:r>
              <a:rPr lang="en-US" sz="1200" dirty="0"/>
              <a:t>Phases: e.g. FCC_A1 and BCC_A2 </a:t>
            </a:r>
            <a:r>
              <a:rPr lang="en-US" sz="1200" dirty="0" smtClean="0"/>
              <a:t>(crystal structure</a:t>
            </a:r>
            <a:r>
              <a:rPr lang="en-US" sz="1200" dirty="0"/>
              <a:t>)</a:t>
            </a:r>
          </a:p>
          <a:p>
            <a:pPr marL="285750" indent="-285750">
              <a:buFont typeface="Arial" pitchFamily="34" charset="0"/>
              <a:buChar char="•"/>
              <a:defRPr/>
            </a:pPr>
            <a:r>
              <a:rPr lang="en-US" sz="1200" dirty="0" smtClean="0"/>
              <a:t>Software/version </a:t>
            </a:r>
            <a:r>
              <a:rPr lang="en-US" sz="1200" dirty="0"/>
              <a:t>used </a:t>
            </a:r>
          </a:p>
          <a:p>
            <a:pPr marL="285750" indent="-285750">
              <a:buFont typeface="Arial" pitchFamily="34" charset="0"/>
              <a:buChar char="•"/>
              <a:defRPr/>
            </a:pPr>
            <a:r>
              <a:rPr lang="en-US" sz="1200" dirty="0"/>
              <a:t>Reference </a:t>
            </a:r>
            <a:r>
              <a:rPr lang="en-US" sz="1200" dirty="0" smtClean="0"/>
              <a:t>info</a:t>
            </a:r>
            <a:endParaRPr lang="en-US" sz="1200" dirty="0"/>
          </a:p>
          <a:p>
            <a:pPr marL="688975" lvl="2" indent="-225425">
              <a:buFont typeface="Arial" pitchFamily="34" charset="0"/>
              <a:buChar char="•"/>
              <a:defRPr/>
            </a:pPr>
            <a:r>
              <a:rPr lang="en-US" sz="1200" dirty="0"/>
              <a:t>Bibliographic </a:t>
            </a:r>
            <a:r>
              <a:rPr lang="en-US" sz="1200" dirty="0" smtClean="0"/>
              <a:t>info</a:t>
            </a:r>
            <a:endParaRPr lang="en-US" sz="1200" dirty="0"/>
          </a:p>
          <a:p>
            <a:pPr marL="688975" lvl="2" indent="-225425">
              <a:buFont typeface="Arial" pitchFamily="34" charset="0"/>
              <a:buChar char="•"/>
              <a:defRPr/>
            </a:pPr>
            <a:r>
              <a:rPr lang="en-US" sz="1200" dirty="0"/>
              <a:t>DOI link</a:t>
            </a:r>
          </a:p>
          <a:p>
            <a:pPr marL="53975" indent="-285750">
              <a:buFont typeface="Arial" pitchFamily="34" charset="0"/>
              <a:buChar char="•"/>
              <a:defRPr/>
            </a:pPr>
            <a:r>
              <a:rPr lang="en-US" sz="1200" dirty="0" smtClean="0"/>
              <a:t>Contributor info	</a:t>
            </a:r>
          </a:p>
          <a:p>
            <a:pPr marL="688975" lvl="2" indent="-171450">
              <a:buFont typeface="Arial" pitchFamily="34" charset="0"/>
              <a:buChar char="•"/>
              <a:defRPr/>
            </a:pPr>
            <a:r>
              <a:rPr lang="en-US" sz="1200" dirty="0" smtClean="0"/>
              <a:t>Name</a:t>
            </a:r>
          </a:p>
          <a:p>
            <a:pPr marL="688975" lvl="2" indent="-171450">
              <a:buFont typeface="Arial" pitchFamily="34" charset="0"/>
              <a:buChar char="•"/>
              <a:defRPr/>
            </a:pPr>
            <a:r>
              <a:rPr lang="en-US" sz="1200" dirty="0" smtClean="0"/>
              <a:t>E-mail</a:t>
            </a:r>
          </a:p>
          <a:p>
            <a:pPr marL="231775" lvl="1" indent="-171450">
              <a:buFont typeface="Arial" pitchFamily="34" charset="0"/>
              <a:buChar char="•"/>
              <a:defRPr/>
            </a:pPr>
            <a:r>
              <a:rPr lang="en-US" sz="1200" dirty="0" smtClean="0"/>
              <a:t>User </a:t>
            </a:r>
            <a:r>
              <a:rPr lang="en-US" sz="1200" dirty="0"/>
              <a:t>Comments</a:t>
            </a:r>
          </a:p>
          <a:p>
            <a:pPr marL="231775" lvl="1" indent="-171450">
              <a:buFont typeface="Arial" pitchFamily="34" charset="0"/>
              <a:buChar char="•"/>
              <a:defRPr/>
            </a:pPr>
            <a:r>
              <a:rPr lang="en-US" sz="1200" dirty="0"/>
              <a:t>Links to other files</a:t>
            </a:r>
          </a:p>
          <a:p>
            <a:pPr>
              <a:defRPr/>
            </a:pPr>
            <a:endParaRPr lang="en-US" sz="1200" dirty="0"/>
          </a:p>
          <a:p>
            <a:pPr>
              <a:defRPr/>
            </a:pPr>
            <a:endParaRPr lang="en-US" sz="1000" dirty="0" smtClean="0"/>
          </a:p>
        </p:txBody>
      </p:sp>
      <p:pic>
        <p:nvPicPr>
          <p:cNvPr id="1028" name="Picture 4" descr="C:\Users\cecamp\AppData\Local\Microsoft\Windows\Temporary Internet Files\Content.IE5\U7Y6XK4N\MC90032993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05450" y="3867770"/>
            <a:ext cx="765341" cy="303707"/>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5"/>
          <p:cNvSpPr/>
          <p:nvPr/>
        </p:nvSpPr>
        <p:spPr>
          <a:xfrm>
            <a:off x="6436527" y="5124455"/>
            <a:ext cx="2507975" cy="167895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400" dirty="0" smtClean="0"/>
              <a:t>Auxiliary data </a:t>
            </a:r>
            <a:r>
              <a:rPr lang="en-US" sz="1400" dirty="0"/>
              <a:t>files</a:t>
            </a:r>
          </a:p>
          <a:p>
            <a:pPr algn="ctr">
              <a:defRPr/>
            </a:pPr>
            <a:r>
              <a:rPr lang="en-US" sz="1400" dirty="0" smtClean="0"/>
              <a:t>(e.g. *.EXP)</a:t>
            </a:r>
          </a:p>
          <a:p>
            <a:pPr marL="285750" indent="-285750">
              <a:buFont typeface="Arial" pitchFamily="34" charset="0"/>
              <a:buChar char="•"/>
              <a:defRPr/>
            </a:pPr>
            <a:r>
              <a:rPr lang="en-US" sz="1200" dirty="0" smtClean="0"/>
              <a:t>Link to POP and/or TDB</a:t>
            </a:r>
          </a:p>
          <a:p>
            <a:pPr marL="285750" indent="-285750">
              <a:buFont typeface="Arial" pitchFamily="34" charset="0"/>
              <a:buChar char="•"/>
              <a:defRPr/>
            </a:pPr>
            <a:r>
              <a:rPr lang="en-US" sz="1200" dirty="0" smtClean="0"/>
              <a:t>Elements</a:t>
            </a:r>
          </a:p>
          <a:p>
            <a:pPr marL="285750" indent="-285750">
              <a:buFont typeface="Arial" pitchFamily="34" charset="0"/>
              <a:buChar char="•"/>
              <a:defRPr/>
            </a:pPr>
            <a:r>
              <a:rPr lang="en-US" sz="1200" dirty="0" smtClean="0"/>
              <a:t>Phases</a:t>
            </a:r>
          </a:p>
          <a:p>
            <a:pPr marL="285750" indent="-285750">
              <a:buFont typeface="Arial" pitchFamily="34" charset="0"/>
              <a:buChar char="•"/>
              <a:defRPr/>
            </a:pPr>
            <a:r>
              <a:rPr lang="en-US" sz="1200" dirty="0" smtClean="0"/>
              <a:t>Reference info</a:t>
            </a:r>
          </a:p>
          <a:p>
            <a:pPr marL="285750" indent="-285750">
              <a:buFont typeface="Arial" pitchFamily="34" charset="0"/>
              <a:buChar char="•"/>
              <a:defRPr/>
            </a:pPr>
            <a:r>
              <a:rPr lang="en-US" sz="1200" dirty="0" smtClean="0"/>
              <a:t>Author</a:t>
            </a:r>
          </a:p>
          <a:p>
            <a:pPr marL="285750" indent="-285750">
              <a:buFont typeface="Arial" pitchFamily="34" charset="0"/>
              <a:buChar char="•"/>
              <a:defRPr/>
            </a:pPr>
            <a:r>
              <a:rPr lang="en-US" sz="1200" dirty="0" smtClean="0"/>
              <a:t>User comments</a:t>
            </a:r>
          </a:p>
          <a:p>
            <a:pPr marL="285750" indent="-285750">
              <a:buFont typeface="Arial" pitchFamily="34" charset="0"/>
              <a:buChar char="•"/>
              <a:defRPr/>
            </a:pPr>
            <a:r>
              <a:rPr lang="en-US" sz="1200" dirty="0" smtClean="0"/>
              <a:t>Links to other files</a:t>
            </a:r>
            <a:endParaRPr lang="en-US" sz="1200" dirty="0"/>
          </a:p>
        </p:txBody>
      </p:sp>
      <p:sp>
        <p:nvSpPr>
          <p:cNvPr id="11" name="Left-Right Arrow 10"/>
          <p:cNvSpPr/>
          <p:nvPr/>
        </p:nvSpPr>
        <p:spPr>
          <a:xfrm rot="19551677">
            <a:off x="4869009" y="2938567"/>
            <a:ext cx="786847" cy="295068"/>
          </a:xfrm>
          <a:prstGeom prst="leftRight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19" name="Left-Right Arrow 18"/>
          <p:cNvSpPr/>
          <p:nvPr/>
        </p:nvSpPr>
        <p:spPr>
          <a:xfrm rot="16200000">
            <a:off x="7890811" y="3422551"/>
            <a:ext cx="500638" cy="152830"/>
          </a:xfrm>
          <a:prstGeom prst="leftRight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20" name="Left-Right Arrow 19"/>
          <p:cNvSpPr/>
          <p:nvPr/>
        </p:nvSpPr>
        <p:spPr>
          <a:xfrm rot="16200000" flipV="1">
            <a:off x="7530399" y="4207158"/>
            <a:ext cx="2009030" cy="92007"/>
          </a:xfrm>
          <a:prstGeom prst="leftRight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21" name="Left-Right Arrow 20"/>
          <p:cNvSpPr/>
          <p:nvPr/>
        </p:nvSpPr>
        <p:spPr>
          <a:xfrm rot="10800000">
            <a:off x="4854007" y="4345379"/>
            <a:ext cx="834502" cy="152832"/>
          </a:xfrm>
          <a:prstGeom prst="leftRight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22" name="Left-Right Arrow 21"/>
          <p:cNvSpPr/>
          <p:nvPr/>
        </p:nvSpPr>
        <p:spPr>
          <a:xfrm rot="10800000">
            <a:off x="4854007" y="5257676"/>
            <a:ext cx="1783682" cy="152833"/>
          </a:xfrm>
          <a:prstGeom prst="leftRight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17" name="Rectangle 16"/>
          <p:cNvSpPr/>
          <p:nvPr/>
        </p:nvSpPr>
        <p:spPr>
          <a:xfrm>
            <a:off x="0" y="1171175"/>
            <a:ext cx="4800600" cy="124225"/>
          </a:xfrm>
          <a:prstGeom prst="rect">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Up-Down Arrow 3"/>
          <p:cNvSpPr/>
          <p:nvPr/>
        </p:nvSpPr>
        <p:spPr>
          <a:xfrm rot="20447889">
            <a:off x="395811" y="314790"/>
            <a:ext cx="752185" cy="2235067"/>
          </a:xfrm>
          <a:prstGeom prst="upDownArrow">
            <a:avLst>
              <a:gd name="adj1" fmla="val 50000"/>
              <a:gd name="adj2" fmla="val 43849"/>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1200" dirty="0" smtClean="0"/>
              <a:t>Linked  to </a:t>
            </a:r>
          </a:p>
          <a:p>
            <a:pPr algn="ctr"/>
            <a:r>
              <a:rPr lang="en-US" sz="1200" dirty="0" smtClean="0"/>
              <a:t>Searchable interface </a:t>
            </a:r>
            <a:endParaRPr lang="en-US" sz="1200" dirty="0"/>
          </a:p>
        </p:txBody>
      </p:sp>
    </p:spTree>
    <p:extLst>
      <p:ext uri="{BB962C8B-B14F-4D97-AF65-F5344CB8AC3E}">
        <p14:creationId xmlns:p14="http://schemas.microsoft.com/office/powerpoint/2010/main" val="19786097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289113" y="609600"/>
            <a:ext cx="8657665" cy="598842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9218" name="Title 3"/>
          <p:cNvSpPr>
            <a:spLocks noGrp="1"/>
          </p:cNvSpPr>
          <p:nvPr>
            <p:ph type="title"/>
          </p:nvPr>
        </p:nvSpPr>
        <p:spPr>
          <a:xfrm>
            <a:off x="481412" y="362667"/>
            <a:ext cx="8229600" cy="1143000"/>
          </a:xfrm>
        </p:spPr>
        <p:txBody>
          <a:bodyPr>
            <a:normAutofit/>
          </a:bodyPr>
          <a:lstStyle/>
          <a:p>
            <a:r>
              <a:rPr lang="en-US" sz="4000" dirty="0">
                <a:solidFill>
                  <a:srgbClr val="000000"/>
                </a:solidFill>
              </a:rPr>
              <a:t>Data Generation &amp; Storage </a:t>
            </a:r>
            <a:r>
              <a:rPr lang="en-US" sz="4000" dirty="0" smtClean="0">
                <a:solidFill>
                  <a:srgbClr val="000000"/>
                </a:solidFill>
              </a:rPr>
              <a:t>Tools</a:t>
            </a:r>
            <a:endParaRPr lang="en-US" sz="4000" dirty="0" smtClean="0"/>
          </a:p>
        </p:txBody>
      </p:sp>
      <p:sp>
        <p:nvSpPr>
          <p:cNvPr id="5" name="Rectangle 4"/>
          <p:cNvSpPr/>
          <p:nvPr/>
        </p:nvSpPr>
        <p:spPr>
          <a:xfrm>
            <a:off x="621428" y="4692477"/>
            <a:ext cx="2540872" cy="1429871"/>
          </a:xfrm>
          <a:prstGeom prst="rect">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r>
              <a:rPr lang="en-US" sz="2800" dirty="0"/>
              <a:t>First Principles</a:t>
            </a:r>
          </a:p>
        </p:txBody>
      </p:sp>
      <p:sp>
        <p:nvSpPr>
          <p:cNvPr id="6" name="Rectangle 5"/>
          <p:cNvSpPr/>
          <p:nvPr/>
        </p:nvSpPr>
        <p:spPr>
          <a:xfrm>
            <a:off x="6111241" y="1763789"/>
            <a:ext cx="2476947" cy="1499347"/>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r>
              <a:rPr lang="en-US" sz="3200" dirty="0"/>
              <a:t>CALPHAD</a:t>
            </a:r>
          </a:p>
        </p:txBody>
      </p:sp>
      <p:sp>
        <p:nvSpPr>
          <p:cNvPr id="8" name="Rectangle 7"/>
          <p:cNvSpPr/>
          <p:nvPr/>
        </p:nvSpPr>
        <p:spPr>
          <a:xfrm>
            <a:off x="3415503" y="5049914"/>
            <a:ext cx="2695738" cy="1296520"/>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r>
              <a:rPr lang="en-US" sz="2800" dirty="0"/>
              <a:t>Atomistic Simulations</a:t>
            </a:r>
          </a:p>
        </p:txBody>
      </p:sp>
      <p:sp>
        <p:nvSpPr>
          <p:cNvPr id="3" name="Down Arrow 2"/>
          <p:cNvSpPr/>
          <p:nvPr/>
        </p:nvSpPr>
        <p:spPr>
          <a:xfrm>
            <a:off x="1143000" y="3930478"/>
            <a:ext cx="228600" cy="762000"/>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4" name="Up Arrow 3"/>
          <p:cNvSpPr/>
          <p:nvPr/>
        </p:nvSpPr>
        <p:spPr>
          <a:xfrm>
            <a:off x="1447800" y="3839991"/>
            <a:ext cx="304800" cy="942975"/>
          </a:xfrm>
          <a:prstGeom prst="up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10" name="Right Arrow 9"/>
          <p:cNvSpPr/>
          <p:nvPr/>
        </p:nvSpPr>
        <p:spPr>
          <a:xfrm>
            <a:off x="4412067" y="2209800"/>
            <a:ext cx="1699174" cy="609600"/>
          </a:xfrm>
          <a:prstGeom prst="right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11" name="Right Arrow 10"/>
          <p:cNvSpPr/>
          <p:nvPr/>
        </p:nvSpPr>
        <p:spPr>
          <a:xfrm rot="5400000">
            <a:off x="3237732" y="4459063"/>
            <a:ext cx="1047751" cy="170939"/>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3" name="Right Arrow 12"/>
          <p:cNvSpPr/>
          <p:nvPr/>
        </p:nvSpPr>
        <p:spPr>
          <a:xfrm rot="16200000">
            <a:off x="3558938" y="4383570"/>
            <a:ext cx="1066801" cy="340974"/>
          </a:xfrm>
          <a:prstGeom prst="right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15" name="Right Arrow 14"/>
          <p:cNvSpPr/>
          <p:nvPr/>
        </p:nvSpPr>
        <p:spPr>
          <a:xfrm rot="10800000">
            <a:off x="4442652" y="2133600"/>
            <a:ext cx="1645920" cy="11974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baseline="-25000" dirty="0"/>
          </a:p>
        </p:txBody>
      </p:sp>
      <p:grpSp>
        <p:nvGrpSpPr>
          <p:cNvPr id="12" name="Group 11"/>
          <p:cNvGrpSpPr/>
          <p:nvPr/>
        </p:nvGrpSpPr>
        <p:grpSpPr>
          <a:xfrm>
            <a:off x="621428" y="1451879"/>
            <a:ext cx="4676921" cy="2614052"/>
            <a:chOff x="621428" y="1451879"/>
            <a:chExt cx="4676921" cy="2614052"/>
          </a:xfrm>
        </p:grpSpPr>
        <p:sp>
          <p:nvSpPr>
            <p:cNvPr id="7" name="Rectangle 6"/>
            <p:cNvSpPr/>
            <p:nvPr/>
          </p:nvSpPr>
          <p:spPr>
            <a:xfrm>
              <a:off x="621428" y="1451879"/>
              <a:ext cx="3810000" cy="26140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lgn="ctr">
                <a:defRPr/>
              </a:pPr>
              <a:endParaRPr lang="en-US" sz="1600" dirty="0" smtClean="0"/>
            </a:p>
            <a:p>
              <a:pPr algn="ctr">
                <a:defRPr/>
              </a:pPr>
              <a:r>
                <a:rPr lang="en-US" sz="3200" dirty="0" smtClean="0"/>
                <a:t>DATA</a:t>
              </a:r>
              <a:endParaRPr lang="en-US" sz="3200" dirty="0"/>
            </a:p>
            <a:p>
              <a:pPr algn="ctr">
                <a:defRPr/>
              </a:pPr>
              <a:r>
                <a:rPr lang="en-US" sz="3200" dirty="0"/>
                <a:t>(Experimental and Calculated)</a:t>
              </a:r>
            </a:p>
          </p:txBody>
        </p:sp>
        <p:sp>
          <p:nvSpPr>
            <p:cNvPr id="2" name="Rounded Rectangle 1"/>
            <p:cNvSpPr/>
            <p:nvPr/>
          </p:nvSpPr>
          <p:spPr>
            <a:xfrm>
              <a:off x="1676400" y="3213014"/>
              <a:ext cx="1638300" cy="43197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Tools: e.g. CMS</a:t>
              </a:r>
              <a:endParaRPr lang="en-US" dirty="0"/>
            </a:p>
          </p:txBody>
        </p:sp>
        <p:sp>
          <p:nvSpPr>
            <p:cNvPr id="16" name="Oval 15"/>
            <p:cNvSpPr/>
            <p:nvPr/>
          </p:nvSpPr>
          <p:spPr>
            <a:xfrm>
              <a:off x="3429000" y="2743200"/>
              <a:ext cx="1869349" cy="878995"/>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solidFill>
                    <a:schemeClr val="tx1"/>
                  </a:solidFill>
                </a:rPr>
                <a:t>Reference </a:t>
              </a:r>
              <a:r>
                <a:rPr lang="en-US" dirty="0" smtClean="0">
                  <a:solidFill>
                    <a:schemeClr val="tx1"/>
                  </a:solidFill>
                </a:rPr>
                <a:t>Data</a:t>
              </a:r>
              <a:endParaRPr lang="en-US" dirty="0">
                <a:solidFill>
                  <a:schemeClr val="tx1"/>
                </a:solidFill>
              </a:endParaRPr>
            </a:p>
          </p:txBody>
        </p:sp>
      </p:grpSp>
      <p:grpSp>
        <p:nvGrpSpPr>
          <p:cNvPr id="17" name="Group 16"/>
          <p:cNvGrpSpPr/>
          <p:nvPr/>
        </p:nvGrpSpPr>
        <p:grpSpPr>
          <a:xfrm>
            <a:off x="2438177" y="2912142"/>
            <a:ext cx="4504697" cy="2914022"/>
            <a:chOff x="2438177" y="2912142"/>
            <a:chExt cx="4504697" cy="2914022"/>
          </a:xfrm>
        </p:grpSpPr>
        <p:sp>
          <p:nvSpPr>
            <p:cNvPr id="14" name="Left-Right Arrow 13"/>
            <p:cNvSpPr/>
            <p:nvPr/>
          </p:nvSpPr>
          <p:spPr>
            <a:xfrm>
              <a:off x="3057781" y="5452748"/>
              <a:ext cx="513838" cy="245426"/>
            </a:xfrm>
            <a:prstGeom prst="leftRightArrow">
              <a:avLst/>
            </a:prstGeom>
            <a:gradFill>
              <a:gsLst>
                <a:gs pos="0">
                  <a:schemeClr val="accent3">
                    <a:tint val="50000"/>
                    <a:satMod val="300000"/>
                  </a:schemeClr>
                </a:gs>
                <a:gs pos="35000">
                  <a:schemeClr val="accent3">
                    <a:tint val="37000"/>
                    <a:satMod val="300000"/>
                    <a:alpha val="76000"/>
                  </a:schemeClr>
                </a:gs>
                <a:gs pos="100000">
                  <a:schemeClr val="accent3">
                    <a:tint val="15000"/>
                    <a:satMod val="350000"/>
                  </a:schemeClr>
                </a:gs>
              </a:gsLst>
            </a:gra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8" name="Left-Right Arrow 17"/>
            <p:cNvSpPr/>
            <p:nvPr/>
          </p:nvSpPr>
          <p:spPr>
            <a:xfrm rot="18121415">
              <a:off x="5257368" y="4207243"/>
              <a:ext cx="2914022" cy="323820"/>
            </a:xfrm>
            <a:prstGeom prst="leftRightArrow">
              <a:avLst/>
            </a:prstGeom>
            <a:gradFill>
              <a:gsLst>
                <a:gs pos="0">
                  <a:schemeClr val="accent3">
                    <a:tint val="50000"/>
                    <a:satMod val="300000"/>
                  </a:schemeClr>
                </a:gs>
                <a:gs pos="35000">
                  <a:schemeClr val="accent3">
                    <a:tint val="37000"/>
                    <a:satMod val="300000"/>
                    <a:alpha val="49000"/>
                  </a:schemeClr>
                </a:gs>
                <a:gs pos="100000">
                  <a:schemeClr val="accent3">
                    <a:tint val="15000"/>
                    <a:satMod val="350000"/>
                  </a:schemeClr>
                </a:gs>
              </a:gsLst>
            </a:gra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9" name="Left-Right Arrow 18"/>
            <p:cNvSpPr/>
            <p:nvPr/>
          </p:nvSpPr>
          <p:spPr>
            <a:xfrm rot="8612245">
              <a:off x="2438177" y="3721501"/>
              <a:ext cx="4504697" cy="236980"/>
            </a:xfrm>
            <a:prstGeom prst="leftRightArrow">
              <a:avLst/>
            </a:prstGeom>
            <a:gradFill>
              <a:gsLst>
                <a:gs pos="0">
                  <a:schemeClr val="accent3">
                    <a:tint val="50000"/>
                    <a:satMod val="300000"/>
                  </a:schemeClr>
                </a:gs>
                <a:gs pos="87000">
                  <a:schemeClr val="accent3">
                    <a:tint val="37000"/>
                    <a:satMod val="300000"/>
                    <a:alpha val="19000"/>
                  </a:schemeClr>
                </a:gs>
                <a:gs pos="100000">
                  <a:schemeClr val="accent3">
                    <a:tint val="15000"/>
                    <a:satMod val="350000"/>
                  </a:schemeClr>
                </a:gs>
              </a:gsLst>
            </a:gra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grpSp>
    </p:spTree>
    <p:extLst>
      <p:ext uri="{BB962C8B-B14F-4D97-AF65-F5344CB8AC3E}">
        <p14:creationId xmlns:p14="http://schemas.microsoft.com/office/powerpoint/2010/main" val="1149903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anim calcmode="lin" valueType="num">
                                      <p:cBhvr>
                                        <p:cTn id="8" dur="1000" fill="hold"/>
                                        <p:tgtEl>
                                          <p:spTgt spid="17"/>
                                        </p:tgtEl>
                                        <p:attrNameLst>
                                          <p:attrName>ppt_x</p:attrName>
                                        </p:attrNameLst>
                                      </p:cBhvr>
                                      <p:tavLst>
                                        <p:tav tm="0">
                                          <p:val>
                                            <p:strVal val="#ppt_x"/>
                                          </p:val>
                                        </p:tav>
                                        <p:tav tm="100000">
                                          <p:val>
                                            <p:strVal val="#ppt_x"/>
                                          </p:val>
                                        </p:tav>
                                      </p:tavLst>
                                    </p:anim>
                                    <p:anim calcmode="lin" valueType="num">
                                      <p:cBhvr>
                                        <p:cTn id="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289113" y="609600"/>
            <a:ext cx="8657665" cy="598842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9218" name="Title 3"/>
          <p:cNvSpPr>
            <a:spLocks noGrp="1"/>
          </p:cNvSpPr>
          <p:nvPr>
            <p:ph type="title"/>
          </p:nvPr>
        </p:nvSpPr>
        <p:spPr>
          <a:xfrm>
            <a:off x="481412" y="362667"/>
            <a:ext cx="8229600" cy="1143000"/>
          </a:xfrm>
        </p:spPr>
        <p:txBody>
          <a:bodyPr>
            <a:normAutofit/>
          </a:bodyPr>
          <a:lstStyle/>
          <a:p>
            <a:r>
              <a:rPr lang="en-US" sz="4000" dirty="0">
                <a:solidFill>
                  <a:srgbClr val="000000"/>
                </a:solidFill>
              </a:rPr>
              <a:t>Data Generation &amp; Storage </a:t>
            </a:r>
            <a:r>
              <a:rPr lang="en-US" sz="4000" dirty="0" smtClean="0">
                <a:solidFill>
                  <a:srgbClr val="000000"/>
                </a:solidFill>
              </a:rPr>
              <a:t>Tools</a:t>
            </a:r>
            <a:endParaRPr lang="en-US" sz="4000" dirty="0" smtClean="0"/>
          </a:p>
        </p:txBody>
      </p:sp>
      <p:sp>
        <p:nvSpPr>
          <p:cNvPr id="5" name="Rectangle 4"/>
          <p:cNvSpPr/>
          <p:nvPr/>
        </p:nvSpPr>
        <p:spPr>
          <a:xfrm>
            <a:off x="621428" y="4692477"/>
            <a:ext cx="2540872" cy="1429871"/>
          </a:xfrm>
          <a:prstGeom prst="rect">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r>
              <a:rPr lang="en-US" sz="2800" dirty="0"/>
              <a:t>First Principles</a:t>
            </a:r>
          </a:p>
        </p:txBody>
      </p:sp>
      <p:sp>
        <p:nvSpPr>
          <p:cNvPr id="6" name="Rectangle 5"/>
          <p:cNvSpPr/>
          <p:nvPr/>
        </p:nvSpPr>
        <p:spPr>
          <a:xfrm>
            <a:off x="6111241" y="1763789"/>
            <a:ext cx="2476947" cy="1499347"/>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r>
              <a:rPr lang="en-US" sz="3200" dirty="0"/>
              <a:t>CALPHAD</a:t>
            </a:r>
          </a:p>
        </p:txBody>
      </p:sp>
      <p:sp>
        <p:nvSpPr>
          <p:cNvPr id="8" name="Rectangle 7"/>
          <p:cNvSpPr/>
          <p:nvPr/>
        </p:nvSpPr>
        <p:spPr>
          <a:xfrm>
            <a:off x="3415503" y="5049914"/>
            <a:ext cx="2695738" cy="1296520"/>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r>
              <a:rPr lang="en-US" sz="2800" dirty="0"/>
              <a:t>Atomistic Simulations</a:t>
            </a:r>
          </a:p>
        </p:txBody>
      </p:sp>
      <p:sp>
        <p:nvSpPr>
          <p:cNvPr id="3" name="Down Arrow 2"/>
          <p:cNvSpPr/>
          <p:nvPr/>
        </p:nvSpPr>
        <p:spPr>
          <a:xfrm>
            <a:off x="1143000" y="3930478"/>
            <a:ext cx="228600" cy="762000"/>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4" name="Up Arrow 3"/>
          <p:cNvSpPr/>
          <p:nvPr/>
        </p:nvSpPr>
        <p:spPr>
          <a:xfrm>
            <a:off x="1447800" y="3839991"/>
            <a:ext cx="304800" cy="942975"/>
          </a:xfrm>
          <a:prstGeom prst="up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10" name="Right Arrow 9"/>
          <p:cNvSpPr/>
          <p:nvPr/>
        </p:nvSpPr>
        <p:spPr>
          <a:xfrm>
            <a:off x="4412067" y="2209800"/>
            <a:ext cx="1699174" cy="609600"/>
          </a:xfrm>
          <a:prstGeom prst="right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11" name="Right Arrow 10"/>
          <p:cNvSpPr/>
          <p:nvPr/>
        </p:nvSpPr>
        <p:spPr>
          <a:xfrm rot="5400000">
            <a:off x="3237732" y="4459063"/>
            <a:ext cx="1047751" cy="170939"/>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3" name="Right Arrow 12"/>
          <p:cNvSpPr/>
          <p:nvPr/>
        </p:nvSpPr>
        <p:spPr>
          <a:xfrm rot="16200000">
            <a:off x="3558938" y="4383570"/>
            <a:ext cx="1066801" cy="340974"/>
          </a:xfrm>
          <a:prstGeom prst="right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15" name="Right Arrow 14"/>
          <p:cNvSpPr/>
          <p:nvPr/>
        </p:nvSpPr>
        <p:spPr>
          <a:xfrm rot="10800000">
            <a:off x="4442652" y="2133600"/>
            <a:ext cx="1645920" cy="11974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baseline="-25000" dirty="0"/>
          </a:p>
        </p:txBody>
      </p:sp>
      <p:grpSp>
        <p:nvGrpSpPr>
          <p:cNvPr id="12" name="Group 11"/>
          <p:cNvGrpSpPr/>
          <p:nvPr/>
        </p:nvGrpSpPr>
        <p:grpSpPr>
          <a:xfrm>
            <a:off x="621428" y="1451879"/>
            <a:ext cx="4676921" cy="2614052"/>
            <a:chOff x="621428" y="1451879"/>
            <a:chExt cx="4676921" cy="2614052"/>
          </a:xfrm>
        </p:grpSpPr>
        <p:sp>
          <p:nvSpPr>
            <p:cNvPr id="7" name="Rectangle 6"/>
            <p:cNvSpPr/>
            <p:nvPr/>
          </p:nvSpPr>
          <p:spPr>
            <a:xfrm>
              <a:off x="621428" y="1451879"/>
              <a:ext cx="3810000" cy="26140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lgn="ctr">
                <a:defRPr/>
              </a:pPr>
              <a:endParaRPr lang="en-US" sz="1600" dirty="0" smtClean="0"/>
            </a:p>
            <a:p>
              <a:pPr algn="ctr">
                <a:defRPr/>
              </a:pPr>
              <a:r>
                <a:rPr lang="en-US" sz="3200" dirty="0" smtClean="0"/>
                <a:t>DATA</a:t>
              </a:r>
              <a:endParaRPr lang="en-US" sz="3200" dirty="0"/>
            </a:p>
            <a:p>
              <a:pPr algn="ctr">
                <a:defRPr/>
              </a:pPr>
              <a:r>
                <a:rPr lang="en-US" sz="3200" dirty="0"/>
                <a:t>(Experimental and Calculated)</a:t>
              </a:r>
            </a:p>
          </p:txBody>
        </p:sp>
        <p:sp>
          <p:nvSpPr>
            <p:cNvPr id="2" name="Rounded Rectangle 1"/>
            <p:cNvSpPr/>
            <p:nvPr/>
          </p:nvSpPr>
          <p:spPr>
            <a:xfrm>
              <a:off x="1676400" y="3213014"/>
              <a:ext cx="1638300" cy="43197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Tools: e.g. CMS</a:t>
              </a:r>
              <a:endParaRPr lang="en-US" dirty="0"/>
            </a:p>
          </p:txBody>
        </p:sp>
        <p:sp>
          <p:nvSpPr>
            <p:cNvPr id="16" name="Oval 15"/>
            <p:cNvSpPr/>
            <p:nvPr/>
          </p:nvSpPr>
          <p:spPr>
            <a:xfrm>
              <a:off x="3429000" y="2743200"/>
              <a:ext cx="1869349" cy="878995"/>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solidFill>
                    <a:schemeClr val="tx1"/>
                  </a:solidFill>
                </a:rPr>
                <a:t>Reference </a:t>
              </a:r>
              <a:r>
                <a:rPr lang="en-US" dirty="0" smtClean="0">
                  <a:solidFill>
                    <a:schemeClr val="tx1"/>
                  </a:solidFill>
                </a:rPr>
                <a:t>Data</a:t>
              </a:r>
              <a:endParaRPr lang="en-US" dirty="0">
                <a:solidFill>
                  <a:schemeClr val="tx1"/>
                </a:solidFill>
              </a:endParaRPr>
            </a:p>
          </p:txBody>
        </p:sp>
      </p:grpSp>
      <p:grpSp>
        <p:nvGrpSpPr>
          <p:cNvPr id="17" name="Group 16"/>
          <p:cNvGrpSpPr/>
          <p:nvPr/>
        </p:nvGrpSpPr>
        <p:grpSpPr>
          <a:xfrm>
            <a:off x="2438177" y="2912142"/>
            <a:ext cx="4504697" cy="2914022"/>
            <a:chOff x="2438177" y="2912142"/>
            <a:chExt cx="4504697" cy="2914022"/>
          </a:xfrm>
        </p:grpSpPr>
        <p:sp>
          <p:nvSpPr>
            <p:cNvPr id="14" name="Left-Right Arrow 13"/>
            <p:cNvSpPr/>
            <p:nvPr/>
          </p:nvSpPr>
          <p:spPr>
            <a:xfrm>
              <a:off x="3057781" y="5452748"/>
              <a:ext cx="513838" cy="245426"/>
            </a:xfrm>
            <a:prstGeom prst="leftRightArrow">
              <a:avLst/>
            </a:prstGeom>
            <a:gradFill>
              <a:gsLst>
                <a:gs pos="0">
                  <a:schemeClr val="accent3">
                    <a:tint val="50000"/>
                    <a:satMod val="300000"/>
                  </a:schemeClr>
                </a:gs>
                <a:gs pos="35000">
                  <a:schemeClr val="accent3">
                    <a:tint val="37000"/>
                    <a:satMod val="300000"/>
                    <a:alpha val="76000"/>
                  </a:schemeClr>
                </a:gs>
                <a:gs pos="100000">
                  <a:schemeClr val="accent3">
                    <a:tint val="15000"/>
                    <a:satMod val="350000"/>
                  </a:schemeClr>
                </a:gs>
              </a:gsLst>
            </a:gra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8" name="Left-Right Arrow 17"/>
            <p:cNvSpPr/>
            <p:nvPr/>
          </p:nvSpPr>
          <p:spPr>
            <a:xfrm rot="18121415">
              <a:off x="5257368" y="4207243"/>
              <a:ext cx="2914022" cy="323820"/>
            </a:xfrm>
            <a:prstGeom prst="leftRightArrow">
              <a:avLst/>
            </a:prstGeom>
            <a:gradFill>
              <a:gsLst>
                <a:gs pos="0">
                  <a:schemeClr val="accent3">
                    <a:tint val="50000"/>
                    <a:satMod val="300000"/>
                  </a:schemeClr>
                </a:gs>
                <a:gs pos="35000">
                  <a:schemeClr val="accent3">
                    <a:tint val="37000"/>
                    <a:satMod val="300000"/>
                    <a:alpha val="49000"/>
                  </a:schemeClr>
                </a:gs>
                <a:gs pos="100000">
                  <a:schemeClr val="accent3">
                    <a:tint val="15000"/>
                    <a:satMod val="350000"/>
                  </a:schemeClr>
                </a:gs>
              </a:gsLst>
            </a:gra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9" name="Left-Right Arrow 18"/>
            <p:cNvSpPr/>
            <p:nvPr/>
          </p:nvSpPr>
          <p:spPr>
            <a:xfrm rot="8612245">
              <a:off x="2438177" y="3721501"/>
              <a:ext cx="4504697" cy="236980"/>
            </a:xfrm>
            <a:prstGeom prst="leftRightArrow">
              <a:avLst/>
            </a:prstGeom>
            <a:gradFill>
              <a:gsLst>
                <a:gs pos="0">
                  <a:schemeClr val="accent3">
                    <a:tint val="50000"/>
                    <a:satMod val="300000"/>
                  </a:schemeClr>
                </a:gs>
                <a:gs pos="87000">
                  <a:schemeClr val="accent3">
                    <a:tint val="37000"/>
                    <a:satMod val="300000"/>
                    <a:alpha val="19000"/>
                  </a:schemeClr>
                </a:gs>
                <a:gs pos="100000">
                  <a:schemeClr val="accent3">
                    <a:tint val="15000"/>
                    <a:satMod val="350000"/>
                  </a:schemeClr>
                </a:gs>
              </a:gsLst>
            </a:gra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grpSp>
    </p:spTree>
    <p:extLst>
      <p:ext uri="{BB962C8B-B14F-4D97-AF65-F5344CB8AC3E}">
        <p14:creationId xmlns:p14="http://schemas.microsoft.com/office/powerpoint/2010/main" val="3457563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12"/>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1000"/>
                                        <p:tgtEl>
                                          <p:spTgt spid="17"/>
                                        </p:tgtEl>
                                      </p:cBhvr>
                                    </p:animEffect>
                                    <p:anim calcmode="lin" valueType="num">
                                      <p:cBhvr>
                                        <p:cTn id="12" dur="1000" fill="hold"/>
                                        <p:tgtEl>
                                          <p:spTgt spid="17"/>
                                        </p:tgtEl>
                                        <p:attrNameLst>
                                          <p:attrName>ppt_x</p:attrName>
                                        </p:attrNameLst>
                                      </p:cBhvr>
                                      <p:tavLst>
                                        <p:tav tm="0">
                                          <p:val>
                                            <p:strVal val="#ppt_x"/>
                                          </p:val>
                                        </p:tav>
                                        <p:tav tm="100000">
                                          <p:val>
                                            <p:strVal val="#ppt_x"/>
                                          </p:val>
                                        </p:tav>
                                      </p:tavLst>
                                    </p:anim>
                                    <p:anim calcmode="lin" valueType="num">
                                      <p:cBhvr>
                                        <p:cTn id="1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TotalTime>
  <Words>1451</Words>
  <Application>Microsoft Office PowerPoint</Application>
  <PresentationFormat>On-screen Show (4:3)</PresentationFormat>
  <Paragraphs>383</Paragraphs>
  <Slides>18</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Office Theme</vt:lpstr>
      <vt:lpstr>Equation</vt:lpstr>
      <vt:lpstr>MGI: Putting an End to Alloy Oops:* NEED DATA</vt:lpstr>
      <vt:lpstr>Materials Data for the MGI</vt:lpstr>
      <vt:lpstr>Why Start with Thermodynamics, Kinetics and  Phase-based Material Properties</vt:lpstr>
      <vt:lpstr>Data Generation &amp; Storage Tools</vt:lpstr>
      <vt:lpstr>Need for File Repository</vt:lpstr>
      <vt:lpstr>Structure of CALPHAD Database Files</vt:lpstr>
      <vt:lpstr>Examples of Files for a CALPHAD Diffusion Mobility Assessment</vt:lpstr>
      <vt:lpstr>Data Generation &amp; Storage Tools</vt:lpstr>
      <vt:lpstr>Data Generation &amp; Storage Tools</vt:lpstr>
      <vt:lpstr>Computational Methods and Data</vt:lpstr>
      <vt:lpstr>Information Need to Describe General Data Entry</vt:lpstr>
      <vt:lpstr>Identifiers </vt:lpstr>
      <vt:lpstr>Diffusion Data Types</vt:lpstr>
      <vt:lpstr>Things to Consider</vt:lpstr>
      <vt:lpstr>Concepts for Workspace/Workflow </vt:lpstr>
      <vt:lpstr>Discussion Points – What’s workable?</vt:lpstr>
      <vt:lpstr>File Repository for ATAT-MAPS Data Structure</vt:lpstr>
      <vt:lpstr>Original CALPHAD Approach</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Campbell, Carelyn E.</dc:creator>
  <cp:lastModifiedBy>Campbell, Carelyn E.</cp:lastModifiedBy>
  <cp:revision>13</cp:revision>
  <dcterms:created xsi:type="dcterms:W3CDTF">2012-04-27T02:34:11Z</dcterms:created>
  <dcterms:modified xsi:type="dcterms:W3CDTF">2012-05-03T12:01:29Z</dcterms:modified>
</cp:coreProperties>
</file>