
<file path=[Content_Types].xml><?xml version="1.0" encoding="utf-8"?>
<Types xmlns="http://schemas.openxmlformats.org/package/2006/content-types">
  <Override PartName="/ppt/slides/slide17.xml" ContentType="application/vnd.openxmlformats-officedocument.presentationml.slide+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theme/theme3.xml" ContentType="application/vnd.openxmlformats-officedocument.theme+xml"/>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s/slide15.xml" ContentType="application/vnd.openxmlformats-officedocument.presentationml.slide+xml"/>
  <Override PartName="/ppt/viewProps.xml" ContentType="application/vnd.openxmlformats-officedocument.presentationml.viewProps+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19.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autoCompressPictures="0">
  <p:sldMasterIdLst>
    <p:sldMasterId id="2147483768" r:id="rId1"/>
  </p:sldMasterIdLst>
  <p:notesMasterIdLst>
    <p:notesMasterId r:id="rId21"/>
  </p:notesMasterIdLst>
  <p:handoutMasterIdLst>
    <p:handoutMasterId r:id="rId22"/>
  </p:handoutMasterIdLst>
  <p:sldIdLst>
    <p:sldId id="256" r:id="rId2"/>
    <p:sldId id="257" r:id="rId3"/>
    <p:sldId id="258" r:id="rId4"/>
    <p:sldId id="272" r:id="rId5"/>
    <p:sldId id="273" r:id="rId6"/>
    <p:sldId id="274" r:id="rId7"/>
    <p:sldId id="259" r:id="rId8"/>
    <p:sldId id="261" r:id="rId9"/>
    <p:sldId id="262" r:id="rId10"/>
    <p:sldId id="263" r:id="rId11"/>
    <p:sldId id="264" r:id="rId12"/>
    <p:sldId id="265" r:id="rId13"/>
    <p:sldId id="266" r:id="rId14"/>
    <p:sldId id="267" r:id="rId15"/>
    <p:sldId id="276" r:id="rId16"/>
    <p:sldId id="277" r:id="rId17"/>
    <p:sldId id="270" r:id="rId18"/>
    <p:sldId id="268" r:id="rId19"/>
    <p:sldId id="269"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34594" autoAdjust="0"/>
    <p:restoredTop sz="86398" autoAdjust="0"/>
  </p:normalViewPr>
  <p:slideViewPr>
    <p:cSldViewPr snapToGrid="0" snapToObjects="1">
      <p:cViewPr varScale="1">
        <p:scale>
          <a:sx n="142" d="100"/>
          <a:sy n="142" d="100"/>
        </p:scale>
        <p:origin x="-1040" y="-11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Lst>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7" Type="http://schemas.openxmlformats.org/officeDocument/2006/relationships/slide" Target="slides/slide6.xml"/><Relationship Id="rId1" Type="http://schemas.openxmlformats.org/officeDocument/2006/relationships/slideMaster" Target="slideMasters/slideMaster1.xml"/><Relationship Id="rId24" Type="http://schemas.openxmlformats.org/officeDocument/2006/relationships/presProps" Target="presProps.xml"/><Relationship Id="rId25" Type="http://schemas.openxmlformats.org/officeDocument/2006/relationships/viewProps" Target="viewProps.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tableStyles" Target="tableStyles.xml"/><Relationship Id="rId14" Type="http://schemas.openxmlformats.org/officeDocument/2006/relationships/slide" Target="slides/slide13.xml"/><Relationship Id="rId23" Type="http://schemas.openxmlformats.org/officeDocument/2006/relationships/printerSettings" Target="printerSettings/printerSettings1.bin"/><Relationship Id="rId4" Type="http://schemas.openxmlformats.org/officeDocument/2006/relationships/slide" Target="slides/slide3.xml"/><Relationship Id="rId26" Type="http://schemas.openxmlformats.org/officeDocument/2006/relationships/theme" Target="theme/theme1.xml"/><Relationship Id="rId11" Type="http://schemas.openxmlformats.org/officeDocument/2006/relationships/slide" Target="slides/slide10.xml"/><Relationship Id="rId6" Type="http://schemas.openxmlformats.org/officeDocument/2006/relationships/slide" Target="slides/slide5.xml"/><Relationship Id="rId16" Type="http://schemas.openxmlformats.org/officeDocument/2006/relationships/slide" Target="slides/slide15.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20" Type="http://schemas.openxmlformats.org/officeDocument/2006/relationships/slide" Target="slides/slide19.xml"/><Relationship Id="rId22" Type="http://schemas.openxmlformats.org/officeDocument/2006/relationships/handoutMaster" Target="handoutMasters/handoutMaster1.xml"/><Relationship Id="rId21" Type="http://schemas.openxmlformats.org/officeDocument/2006/relationships/notesMaster" Target="notesMasters/notesMaster1.xml"/><Relationship Id="rId2" Type="http://schemas.openxmlformats.org/officeDocument/2006/relationships/slide" Target="slides/slide1.xml"/></Relationships>
</file>

<file path=ppt/_rels/viewProps.xml.rels><?xml version="1.0" encoding="UTF-8" standalone="yes"?>
<Relationships xmlns="http://schemas.openxmlformats.org/package/2006/relationships"><Relationship Id="rId8" Type="http://schemas.openxmlformats.org/officeDocument/2006/relationships/slide" Target="slides/slide11.xml"/><Relationship Id="rId4" Type="http://schemas.openxmlformats.org/officeDocument/2006/relationships/slide" Target="slides/slide7.xml"/><Relationship Id="rId10" Type="http://schemas.openxmlformats.org/officeDocument/2006/relationships/slide" Target="slides/slide13.xml"/><Relationship Id="rId5" Type="http://schemas.openxmlformats.org/officeDocument/2006/relationships/slide" Target="slides/slide8.xml"/><Relationship Id="rId7" Type="http://schemas.openxmlformats.org/officeDocument/2006/relationships/slide" Target="slides/slide10.xml"/><Relationship Id="rId11" Type="http://schemas.openxmlformats.org/officeDocument/2006/relationships/slide" Target="slides/slide14.xml"/><Relationship Id="rId1" Type="http://schemas.openxmlformats.org/officeDocument/2006/relationships/slide" Target="slides/slide1.xml"/><Relationship Id="rId2" Type="http://schemas.openxmlformats.org/officeDocument/2006/relationships/slide" Target="slides/slide2.xml"/><Relationship Id="rId9" Type="http://schemas.openxmlformats.org/officeDocument/2006/relationships/slide" Target="slides/slide12.xml"/><Relationship Id="rId3" Type="http://schemas.openxmlformats.org/officeDocument/2006/relationships/slide" Target="slides/slide3.xml"/><Relationship Id="rId6"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0795205-31A0-9E41-8B83-C0E538D83456}" type="datetimeFigureOut">
              <a:rPr lang="en-US" smtClean="0"/>
              <a:pPr/>
              <a:t>8/4/10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E7CFA5-8FAB-A742-924B-ECA218F4947F}"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94226B-C470-D54F-A374-BD305414C5FB}" type="datetimeFigureOut">
              <a:rPr lang="en-US" smtClean="0"/>
              <a:pPr/>
              <a:t>8/4/10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270147-BFFF-744F-93FD-2B6037D54896}"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71FE90F-89AB-CC41-BFB3-7CA234DF8A9F}" type="slidenum">
              <a:rPr lang="en-US">
                <a:ea typeface="ＭＳ Ｐゴシック" pitchFamily="-112" charset="-128"/>
                <a:cs typeface="ＭＳ Ｐゴシック" pitchFamily="-112" charset="-128"/>
              </a:rPr>
              <a:pPr fontAlgn="base">
                <a:spcBef>
                  <a:spcPct val="0"/>
                </a:spcBef>
                <a:spcAft>
                  <a:spcPct val="0"/>
                </a:spcAft>
                <a:defRPr/>
              </a:pPr>
              <a:t>18</a:t>
            </a:fld>
            <a:endParaRPr lang="en-US">
              <a:ea typeface="ＭＳ Ｐゴシック" pitchFamily="-112" charset="-128"/>
              <a:cs typeface="ＭＳ Ｐゴシック" pitchFamily="-112" charset="-128"/>
            </a:endParaRPr>
          </a:p>
        </p:txBody>
      </p:sp>
      <p:sp>
        <p:nvSpPr>
          <p:cNvPr id="389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891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ea typeface="ＭＳ Ｐゴシック" pitchFamily="34" charset="-128"/>
              <a:cs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r>
              <a:rPr lang="en-US" smtClean="0"/>
              <a:t>8/4/10</a:t>
            </a:r>
            <a:endParaRPr lang="en-US"/>
          </a:p>
        </p:txBody>
      </p:sp>
      <p:sp>
        <p:nvSpPr>
          <p:cNvPr id="19" name="Footer Placeholder 18"/>
          <p:cNvSpPr>
            <a:spLocks noGrp="1"/>
          </p:cNvSpPr>
          <p:nvPr>
            <p:ph type="ftr" sz="quarter" idx="11"/>
          </p:nvPr>
        </p:nvSpPr>
        <p:spPr/>
        <p:txBody>
          <a:bodyPr/>
          <a:lstStyle/>
          <a:p>
            <a:r>
              <a:rPr lang="en-US" smtClean="0"/>
              <a:t>DFRWS Portland, Oregon</a:t>
            </a:r>
            <a:endParaRPr lang="en-US"/>
          </a:p>
        </p:txBody>
      </p:sp>
      <p:sp>
        <p:nvSpPr>
          <p:cNvPr id="27" name="Slide Number Placeholder 26"/>
          <p:cNvSpPr>
            <a:spLocks noGrp="1"/>
          </p:cNvSpPr>
          <p:nvPr>
            <p:ph type="sldNum" sz="quarter" idx="12"/>
          </p:nvPr>
        </p:nvSpPr>
        <p:spPr/>
        <p:txBody>
          <a:bodyPr/>
          <a:lstStyle/>
          <a:p>
            <a:fld id="{805A2BD8-5B67-3042-8B66-BDD8679F465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8/4/10</a:t>
            </a:r>
            <a:endParaRPr lang="en-US"/>
          </a:p>
        </p:txBody>
      </p:sp>
      <p:sp>
        <p:nvSpPr>
          <p:cNvPr id="5" name="Footer Placeholder 4"/>
          <p:cNvSpPr>
            <a:spLocks noGrp="1"/>
          </p:cNvSpPr>
          <p:nvPr>
            <p:ph type="ftr" sz="quarter" idx="11"/>
          </p:nvPr>
        </p:nvSpPr>
        <p:spPr/>
        <p:txBody>
          <a:bodyPr/>
          <a:lstStyle/>
          <a:p>
            <a:r>
              <a:rPr lang="en-US" smtClean="0"/>
              <a:t>DFRWS Portland, Oregon</a:t>
            </a:r>
            <a:endParaRPr lang="en-US"/>
          </a:p>
        </p:txBody>
      </p:sp>
      <p:sp>
        <p:nvSpPr>
          <p:cNvPr id="6" name="Slide Number Placeholder 5"/>
          <p:cNvSpPr>
            <a:spLocks noGrp="1"/>
          </p:cNvSpPr>
          <p:nvPr>
            <p:ph type="sldNum" sz="quarter" idx="12"/>
          </p:nvPr>
        </p:nvSpPr>
        <p:spPr/>
        <p:txBody>
          <a:bodyPr/>
          <a:lstStyle/>
          <a:p>
            <a:fld id="{805A2BD8-5B67-3042-8B66-BDD8679F46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8/4/10</a:t>
            </a:r>
            <a:endParaRPr lang="en-US"/>
          </a:p>
        </p:txBody>
      </p:sp>
      <p:sp>
        <p:nvSpPr>
          <p:cNvPr id="5" name="Footer Placeholder 4"/>
          <p:cNvSpPr>
            <a:spLocks noGrp="1"/>
          </p:cNvSpPr>
          <p:nvPr>
            <p:ph type="ftr" sz="quarter" idx="11"/>
          </p:nvPr>
        </p:nvSpPr>
        <p:spPr/>
        <p:txBody>
          <a:bodyPr/>
          <a:lstStyle/>
          <a:p>
            <a:r>
              <a:rPr lang="en-US" smtClean="0"/>
              <a:t>DFRWS Portland, Oregon</a:t>
            </a:r>
            <a:endParaRPr lang="en-US"/>
          </a:p>
        </p:txBody>
      </p:sp>
      <p:sp>
        <p:nvSpPr>
          <p:cNvPr id="6" name="Slide Number Placeholder 5"/>
          <p:cNvSpPr>
            <a:spLocks noGrp="1"/>
          </p:cNvSpPr>
          <p:nvPr>
            <p:ph type="sldNum" sz="quarter" idx="12"/>
          </p:nvPr>
        </p:nvSpPr>
        <p:spPr/>
        <p:txBody>
          <a:bodyPr/>
          <a:lstStyle/>
          <a:p>
            <a:fld id="{805A2BD8-5B67-3042-8B66-BDD8679F46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8/4/10</a:t>
            </a:r>
            <a:endParaRPr lang="en-US"/>
          </a:p>
        </p:txBody>
      </p:sp>
      <p:sp>
        <p:nvSpPr>
          <p:cNvPr id="5" name="Footer Placeholder 4"/>
          <p:cNvSpPr>
            <a:spLocks noGrp="1"/>
          </p:cNvSpPr>
          <p:nvPr>
            <p:ph type="ftr" sz="quarter" idx="11"/>
          </p:nvPr>
        </p:nvSpPr>
        <p:spPr/>
        <p:txBody>
          <a:bodyPr/>
          <a:lstStyle/>
          <a:p>
            <a:r>
              <a:rPr lang="en-US" smtClean="0"/>
              <a:t>DFRWS Portland, Oregon</a:t>
            </a:r>
            <a:endParaRPr lang="en-US"/>
          </a:p>
        </p:txBody>
      </p:sp>
      <p:sp>
        <p:nvSpPr>
          <p:cNvPr id="6" name="Slide Number Placeholder 5"/>
          <p:cNvSpPr>
            <a:spLocks noGrp="1"/>
          </p:cNvSpPr>
          <p:nvPr>
            <p:ph type="sldNum" sz="quarter" idx="12"/>
          </p:nvPr>
        </p:nvSpPr>
        <p:spPr/>
        <p:txBody>
          <a:bodyPr/>
          <a:lstStyle/>
          <a:p>
            <a:fld id="{805A2BD8-5B67-3042-8B66-BDD8679F465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r>
              <a:rPr lang="en-US" smtClean="0"/>
              <a:t>8/4/10</a:t>
            </a:r>
            <a:endParaRPr lang="en-US"/>
          </a:p>
        </p:txBody>
      </p:sp>
      <p:sp>
        <p:nvSpPr>
          <p:cNvPr id="5" name="Footer Placeholder 4"/>
          <p:cNvSpPr>
            <a:spLocks noGrp="1"/>
          </p:cNvSpPr>
          <p:nvPr>
            <p:ph type="ftr" sz="quarter" idx="11"/>
          </p:nvPr>
        </p:nvSpPr>
        <p:spPr/>
        <p:txBody>
          <a:bodyPr/>
          <a:lstStyle/>
          <a:p>
            <a:r>
              <a:rPr lang="en-US" smtClean="0"/>
              <a:t>DFRWS Portland, Oregon</a:t>
            </a:r>
            <a:endParaRPr lang="en-US"/>
          </a:p>
        </p:txBody>
      </p:sp>
      <p:sp>
        <p:nvSpPr>
          <p:cNvPr id="6" name="Slide Number Placeholder 5"/>
          <p:cNvSpPr>
            <a:spLocks noGrp="1"/>
          </p:cNvSpPr>
          <p:nvPr>
            <p:ph type="sldNum" sz="quarter" idx="12"/>
          </p:nvPr>
        </p:nvSpPr>
        <p:spPr/>
        <p:txBody>
          <a:bodyPr/>
          <a:lstStyle/>
          <a:p>
            <a:fld id="{805A2BD8-5B67-3042-8B66-BDD8679F465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r>
              <a:rPr lang="en-US" smtClean="0"/>
              <a:t>8/4/10</a:t>
            </a:r>
            <a:endParaRPr lang="en-US"/>
          </a:p>
        </p:txBody>
      </p:sp>
      <p:sp>
        <p:nvSpPr>
          <p:cNvPr id="6" name="Footer Placeholder 5"/>
          <p:cNvSpPr>
            <a:spLocks noGrp="1"/>
          </p:cNvSpPr>
          <p:nvPr>
            <p:ph type="ftr" sz="quarter" idx="11"/>
          </p:nvPr>
        </p:nvSpPr>
        <p:spPr/>
        <p:txBody>
          <a:bodyPr/>
          <a:lstStyle/>
          <a:p>
            <a:r>
              <a:rPr lang="en-US" smtClean="0"/>
              <a:t>DFRWS Portland, Oregon</a:t>
            </a:r>
            <a:endParaRPr lang="en-US"/>
          </a:p>
        </p:txBody>
      </p:sp>
      <p:sp>
        <p:nvSpPr>
          <p:cNvPr id="7" name="Slide Number Placeholder 6"/>
          <p:cNvSpPr>
            <a:spLocks noGrp="1"/>
          </p:cNvSpPr>
          <p:nvPr>
            <p:ph type="sldNum" sz="quarter" idx="12"/>
          </p:nvPr>
        </p:nvSpPr>
        <p:spPr/>
        <p:txBody>
          <a:bodyPr/>
          <a:lstStyle/>
          <a:p>
            <a:fld id="{805A2BD8-5B67-3042-8B66-BDD8679F465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r>
              <a:rPr lang="en-US" smtClean="0"/>
              <a:t>8/4/10</a:t>
            </a:r>
            <a:endParaRPr lang="en-US"/>
          </a:p>
        </p:txBody>
      </p:sp>
      <p:sp>
        <p:nvSpPr>
          <p:cNvPr id="8" name="Footer Placeholder 7"/>
          <p:cNvSpPr>
            <a:spLocks noGrp="1"/>
          </p:cNvSpPr>
          <p:nvPr>
            <p:ph type="ftr" sz="quarter" idx="11"/>
          </p:nvPr>
        </p:nvSpPr>
        <p:spPr/>
        <p:txBody>
          <a:bodyPr/>
          <a:lstStyle/>
          <a:p>
            <a:r>
              <a:rPr lang="en-US" smtClean="0"/>
              <a:t>DFRWS Portland, Oregon</a:t>
            </a:r>
            <a:endParaRPr lang="en-US"/>
          </a:p>
        </p:txBody>
      </p:sp>
      <p:sp>
        <p:nvSpPr>
          <p:cNvPr id="9" name="Slide Number Placeholder 8"/>
          <p:cNvSpPr>
            <a:spLocks noGrp="1"/>
          </p:cNvSpPr>
          <p:nvPr>
            <p:ph type="sldNum" sz="quarter" idx="12"/>
          </p:nvPr>
        </p:nvSpPr>
        <p:spPr/>
        <p:txBody>
          <a:bodyPr/>
          <a:lstStyle/>
          <a:p>
            <a:fld id="{805A2BD8-5B67-3042-8B66-BDD8679F465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en-US" smtClean="0"/>
              <a:t>8/4/10</a:t>
            </a:r>
            <a:endParaRPr lang="en-US"/>
          </a:p>
        </p:txBody>
      </p:sp>
      <p:sp>
        <p:nvSpPr>
          <p:cNvPr id="4" name="Footer Placeholder 3"/>
          <p:cNvSpPr>
            <a:spLocks noGrp="1"/>
          </p:cNvSpPr>
          <p:nvPr>
            <p:ph type="ftr" sz="quarter" idx="11"/>
          </p:nvPr>
        </p:nvSpPr>
        <p:spPr/>
        <p:txBody>
          <a:bodyPr/>
          <a:lstStyle/>
          <a:p>
            <a:r>
              <a:rPr lang="en-US" smtClean="0"/>
              <a:t>DFRWS Portland, Oregon</a:t>
            </a:r>
            <a:endParaRPr lang="en-US"/>
          </a:p>
        </p:txBody>
      </p:sp>
      <p:sp>
        <p:nvSpPr>
          <p:cNvPr id="5" name="Slide Number Placeholder 4"/>
          <p:cNvSpPr>
            <a:spLocks noGrp="1"/>
          </p:cNvSpPr>
          <p:nvPr>
            <p:ph type="sldNum" sz="quarter" idx="12"/>
          </p:nvPr>
        </p:nvSpPr>
        <p:spPr/>
        <p:txBody>
          <a:bodyPr/>
          <a:lstStyle/>
          <a:p>
            <a:fld id="{805A2BD8-5B67-3042-8B66-BDD8679F46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8/4/10</a:t>
            </a:r>
            <a:endParaRPr lang="en-US"/>
          </a:p>
        </p:txBody>
      </p:sp>
      <p:sp>
        <p:nvSpPr>
          <p:cNvPr id="3" name="Footer Placeholder 2"/>
          <p:cNvSpPr>
            <a:spLocks noGrp="1"/>
          </p:cNvSpPr>
          <p:nvPr>
            <p:ph type="ftr" sz="quarter" idx="11"/>
          </p:nvPr>
        </p:nvSpPr>
        <p:spPr/>
        <p:txBody>
          <a:bodyPr/>
          <a:lstStyle/>
          <a:p>
            <a:r>
              <a:rPr lang="en-US" smtClean="0"/>
              <a:t>DFRWS Portland, Oregon</a:t>
            </a:r>
            <a:endParaRPr lang="en-US"/>
          </a:p>
        </p:txBody>
      </p:sp>
      <p:sp>
        <p:nvSpPr>
          <p:cNvPr id="4" name="Slide Number Placeholder 3"/>
          <p:cNvSpPr>
            <a:spLocks noGrp="1"/>
          </p:cNvSpPr>
          <p:nvPr>
            <p:ph type="sldNum" sz="quarter" idx="12"/>
          </p:nvPr>
        </p:nvSpPr>
        <p:spPr/>
        <p:txBody>
          <a:bodyPr/>
          <a:lstStyle/>
          <a:p>
            <a:fld id="{805A2BD8-5B67-3042-8B66-BDD8679F46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r>
              <a:rPr lang="en-US" smtClean="0"/>
              <a:t>8/4/10</a:t>
            </a:r>
            <a:endParaRPr lang="en-US"/>
          </a:p>
        </p:txBody>
      </p:sp>
      <p:sp>
        <p:nvSpPr>
          <p:cNvPr id="6" name="Footer Placeholder 5"/>
          <p:cNvSpPr>
            <a:spLocks noGrp="1"/>
          </p:cNvSpPr>
          <p:nvPr>
            <p:ph type="ftr" sz="quarter" idx="11"/>
          </p:nvPr>
        </p:nvSpPr>
        <p:spPr/>
        <p:txBody>
          <a:bodyPr/>
          <a:lstStyle/>
          <a:p>
            <a:r>
              <a:rPr lang="en-US" smtClean="0"/>
              <a:t>DFRWS Portland, Oregon</a:t>
            </a:r>
            <a:endParaRPr lang="en-US"/>
          </a:p>
        </p:txBody>
      </p:sp>
      <p:sp>
        <p:nvSpPr>
          <p:cNvPr id="7" name="Slide Number Placeholder 6"/>
          <p:cNvSpPr>
            <a:spLocks noGrp="1"/>
          </p:cNvSpPr>
          <p:nvPr>
            <p:ph type="sldNum" sz="quarter" idx="12"/>
          </p:nvPr>
        </p:nvSpPr>
        <p:spPr/>
        <p:txBody>
          <a:bodyPr/>
          <a:lstStyle/>
          <a:p>
            <a:fld id="{805A2BD8-5B67-3042-8B66-BDD8679F465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en-US" smtClean="0"/>
              <a:t>8/4/10</a:t>
            </a:r>
            <a:endParaRPr lang="en-US"/>
          </a:p>
        </p:txBody>
      </p:sp>
      <p:sp>
        <p:nvSpPr>
          <p:cNvPr id="6" name="Footer Placeholder 5"/>
          <p:cNvSpPr>
            <a:spLocks noGrp="1"/>
          </p:cNvSpPr>
          <p:nvPr>
            <p:ph type="ftr" sz="quarter" idx="11"/>
          </p:nvPr>
        </p:nvSpPr>
        <p:spPr/>
        <p:txBody>
          <a:bodyPr/>
          <a:lstStyle/>
          <a:p>
            <a:r>
              <a:rPr lang="en-US" smtClean="0"/>
              <a:t>DFRWS Portland, Oregon</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05A2BD8-5B67-3042-8B66-BDD8679F465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8/4/10</a:t>
            </a: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DFRWS Portland, Oregon</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05A2BD8-5B67-3042-8B66-BDD8679F465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mailto:jlyle@nist.gov" TargetMode="External"/><Relationship Id="rId3" Type="http://schemas.openxmlformats.org/officeDocument/2006/relationships/hyperlink" Target="http://www.cftt.nist.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71004"/>
            <a:ext cx="7772400" cy="1970915"/>
          </a:xfrm>
        </p:spPr>
        <p:txBody>
          <a:bodyPr>
            <a:normAutofit fontScale="90000"/>
          </a:bodyPr>
          <a:lstStyle/>
          <a:p>
            <a:r>
              <a:rPr lang="en-US" dirty="0" smtClean="0"/>
              <a:t>If Error Rate is Such a Simple Concept, Why Don’t I Have One for my Forensic Tool Yet?</a:t>
            </a:r>
            <a:endParaRPr lang="en-US" dirty="0"/>
          </a:p>
        </p:txBody>
      </p:sp>
      <p:sp>
        <p:nvSpPr>
          <p:cNvPr id="3" name="Subtitle 2"/>
          <p:cNvSpPr>
            <a:spLocks noGrp="1"/>
          </p:cNvSpPr>
          <p:nvPr>
            <p:ph type="subTitle" idx="1"/>
          </p:nvPr>
        </p:nvSpPr>
        <p:spPr/>
        <p:txBody>
          <a:bodyPr>
            <a:normAutofit/>
          </a:bodyPr>
          <a:lstStyle/>
          <a:p>
            <a:r>
              <a:rPr lang="en-US" dirty="0" smtClean="0"/>
              <a:t>Jim Lyle</a:t>
            </a:r>
          </a:p>
          <a:p>
            <a:r>
              <a:rPr lang="en-US" dirty="0" smtClean="0"/>
              <a:t>National Institute of Standards and Technology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Title 1"/>
          <p:cNvSpPr>
            <a:spLocks noGrp="1"/>
          </p:cNvSpPr>
          <p:nvPr>
            <p:ph type="title"/>
          </p:nvPr>
        </p:nvSpPr>
        <p:spPr>
          <a:xfrm>
            <a:off x="457200" y="304800"/>
            <a:ext cx="8229600" cy="1143000"/>
          </a:xfrm>
        </p:spPr>
        <p:txBody>
          <a:bodyPr>
            <a:normAutofit fontScale="90000"/>
          </a:bodyPr>
          <a:lstStyle/>
          <a:p>
            <a:pPr eaLnBrk="1" hangingPunct="1"/>
            <a:r>
              <a:rPr lang="en-US" smtClean="0"/>
              <a:t>An Algorithm To Compare A Pair Of Files With Only One File</a:t>
            </a:r>
          </a:p>
        </p:txBody>
      </p:sp>
      <p:sp>
        <p:nvSpPr>
          <p:cNvPr id="3" name="Content Placeholder 2"/>
          <p:cNvSpPr>
            <a:spLocks noGrp="1"/>
          </p:cNvSpPr>
          <p:nvPr>
            <p:ph idx="1"/>
          </p:nvPr>
        </p:nvSpPr>
        <p:spPr>
          <a:xfrm>
            <a:off x="685800" y="1600200"/>
            <a:ext cx="7772400" cy="4495800"/>
          </a:xfrm>
        </p:spPr>
        <p:txBody>
          <a:bodyPr>
            <a:normAutofit lnSpcReduction="10000"/>
          </a:bodyPr>
          <a:lstStyle/>
          <a:p>
            <a:pPr eaLnBrk="1" hangingPunct="1"/>
            <a:r>
              <a:rPr lang="en-US" sz="2000" dirty="0" smtClean="0"/>
              <a:t>A hash or checksum can be used to determine if any file in a set of files match a given file.</a:t>
            </a:r>
          </a:p>
          <a:p>
            <a:pPr eaLnBrk="1" hangingPunct="1">
              <a:buFontTx/>
              <a:buAutoNum type="arabicPeriod"/>
            </a:pPr>
            <a:r>
              <a:rPr lang="en-US" sz="2000" dirty="0" smtClean="0"/>
              <a:t>Let </a:t>
            </a:r>
            <a:r>
              <a:rPr lang="en-US" sz="2000" dirty="0" err="1" smtClean="0"/>
              <a:t>c</a:t>
            </a:r>
            <a:r>
              <a:rPr lang="en-US" sz="2000" dirty="0" smtClean="0"/>
              <a:t> be the hash of the given file</a:t>
            </a:r>
          </a:p>
          <a:p>
            <a:pPr eaLnBrk="1" hangingPunct="1">
              <a:buFontTx/>
              <a:buAutoNum type="arabicPeriod"/>
            </a:pPr>
            <a:r>
              <a:rPr lang="en-US" sz="2000" dirty="0" smtClean="0"/>
              <a:t>For each file, </a:t>
            </a:r>
            <a:r>
              <a:rPr lang="en-US" sz="2000" dirty="0" err="1" smtClean="0"/>
              <a:t>f</a:t>
            </a:r>
            <a:r>
              <a:rPr lang="en-US" sz="2000" dirty="0" smtClean="0"/>
              <a:t>, in the set …</a:t>
            </a:r>
          </a:p>
          <a:p>
            <a:pPr marL="914400" lvl="1" indent="-514350" eaLnBrk="1" hangingPunct="1">
              <a:buFontTx/>
              <a:buAutoNum type="romanLcPeriod"/>
            </a:pPr>
            <a:r>
              <a:rPr lang="en-US" sz="2000" dirty="0" smtClean="0"/>
              <a:t>Compute, </a:t>
            </a:r>
            <a:r>
              <a:rPr lang="en-US" sz="2000" dirty="0" err="1" smtClean="0"/>
              <a:t>h</a:t>
            </a:r>
            <a:r>
              <a:rPr lang="en-US" sz="2000" dirty="0" smtClean="0"/>
              <a:t>,  the hash of </a:t>
            </a:r>
            <a:r>
              <a:rPr lang="en-US" sz="2000" dirty="0" err="1" smtClean="0"/>
              <a:t>f</a:t>
            </a:r>
            <a:endParaRPr lang="en-US" sz="2000" dirty="0" smtClean="0"/>
          </a:p>
          <a:p>
            <a:pPr marL="914400" lvl="1" indent="-514350" eaLnBrk="1" hangingPunct="1">
              <a:buFontTx/>
              <a:buAutoNum type="romanLcPeriod"/>
            </a:pPr>
            <a:r>
              <a:rPr lang="en-US" sz="2000" dirty="0" smtClean="0"/>
              <a:t>Compare </a:t>
            </a:r>
            <a:r>
              <a:rPr lang="en-US" sz="2000" dirty="0" err="1" smtClean="0"/>
              <a:t>c</a:t>
            </a:r>
            <a:r>
              <a:rPr lang="en-US" sz="2000" dirty="0" smtClean="0"/>
              <a:t> to </a:t>
            </a:r>
            <a:r>
              <a:rPr lang="en-US" sz="2000" dirty="0" err="1" smtClean="0"/>
              <a:t>h</a:t>
            </a:r>
            <a:endParaRPr lang="en-US" sz="2000" dirty="0" smtClean="0"/>
          </a:p>
          <a:p>
            <a:pPr marL="914400" lvl="1" indent="-514350" eaLnBrk="1" hangingPunct="1">
              <a:buFontTx/>
              <a:buAutoNum type="romanLcPeriod"/>
            </a:pPr>
            <a:r>
              <a:rPr lang="en-US" sz="2000" dirty="0" smtClean="0"/>
              <a:t>If </a:t>
            </a:r>
            <a:r>
              <a:rPr lang="en-US" sz="2000" dirty="0" err="1" smtClean="0"/>
              <a:t>c</a:t>
            </a:r>
            <a:r>
              <a:rPr lang="en-US" sz="2000" dirty="0" smtClean="0"/>
              <a:t> matches </a:t>
            </a:r>
            <a:r>
              <a:rPr lang="en-US" sz="2000" dirty="0" err="1" smtClean="0"/>
              <a:t>h</a:t>
            </a:r>
            <a:r>
              <a:rPr lang="en-US" sz="2000" dirty="0" smtClean="0"/>
              <a:t>, then declare </a:t>
            </a:r>
            <a:r>
              <a:rPr lang="en-US" sz="2000" dirty="0" err="1" smtClean="0"/>
              <a:t>c</a:t>
            </a:r>
            <a:r>
              <a:rPr lang="en-US" sz="2000" dirty="0" smtClean="0"/>
              <a:t> equals </a:t>
            </a:r>
            <a:r>
              <a:rPr lang="en-US" sz="2000" dirty="0" err="1" smtClean="0"/>
              <a:t>h</a:t>
            </a:r>
            <a:endParaRPr lang="en-US" sz="2000" dirty="0" smtClean="0"/>
          </a:p>
          <a:p>
            <a:pPr eaLnBrk="1" hangingPunct="1"/>
            <a:r>
              <a:rPr lang="en-US" sz="2400" dirty="0" smtClean="0"/>
              <a:t>Hashes can collide (two different files with same hash)</a:t>
            </a:r>
          </a:p>
          <a:p>
            <a:pPr eaLnBrk="1" hangingPunct="1"/>
            <a:r>
              <a:rPr lang="en-US" sz="2400" dirty="0" smtClean="0"/>
              <a:t>The error rate (type I) of file matches is related to the size of the hash (number of bits)</a:t>
            </a:r>
          </a:p>
          <a:p>
            <a:pPr eaLnBrk="1" hangingPunct="1"/>
            <a:r>
              <a:rPr lang="en-US" sz="2400" dirty="0" smtClean="0"/>
              <a:t>The error rate (type II) for identifying two identical files as different is zero.</a:t>
            </a:r>
          </a:p>
        </p:txBody>
      </p:sp>
      <p:sp>
        <p:nvSpPr>
          <p:cNvPr id="7" name="Date Placeholder 6"/>
          <p:cNvSpPr>
            <a:spLocks noGrp="1"/>
          </p:cNvSpPr>
          <p:nvPr>
            <p:ph type="dt" sz="half" idx="10"/>
          </p:nvPr>
        </p:nvSpPr>
        <p:spPr/>
        <p:txBody>
          <a:bodyPr/>
          <a:lstStyle/>
          <a:p>
            <a:r>
              <a:rPr lang="en-US" smtClean="0"/>
              <a:t>8/4/10</a:t>
            </a:r>
            <a:endParaRPr lang="en-US"/>
          </a:p>
        </p:txBody>
      </p:sp>
      <p:sp>
        <p:nvSpPr>
          <p:cNvPr id="8" name="Slide Number Placeholder 7"/>
          <p:cNvSpPr>
            <a:spLocks noGrp="1"/>
          </p:cNvSpPr>
          <p:nvPr>
            <p:ph type="sldNum" sz="quarter" idx="12"/>
          </p:nvPr>
        </p:nvSpPr>
        <p:spPr/>
        <p:txBody>
          <a:bodyPr/>
          <a:lstStyle/>
          <a:p>
            <a:fld id="{805A2BD8-5B67-3042-8B66-BDD8679F4654}" type="slidenum">
              <a:rPr lang="en-US" smtClean="0"/>
              <a:pPr/>
              <a:t>10</a:t>
            </a:fld>
            <a:endParaRPr lang="en-US"/>
          </a:p>
        </p:txBody>
      </p:sp>
      <p:sp>
        <p:nvSpPr>
          <p:cNvPr id="9" name="Footer Placeholder 8"/>
          <p:cNvSpPr>
            <a:spLocks noGrp="1"/>
          </p:cNvSpPr>
          <p:nvPr>
            <p:ph type="ftr" sz="quarter" idx="11"/>
          </p:nvPr>
        </p:nvSpPr>
        <p:spPr/>
        <p:txBody>
          <a:bodyPr/>
          <a:lstStyle/>
          <a:p>
            <a:r>
              <a:rPr lang="en-US" smtClean="0"/>
              <a:t>DFRWS Portland, Oregon</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Title 1"/>
          <p:cNvSpPr>
            <a:spLocks noGrp="1"/>
          </p:cNvSpPr>
          <p:nvPr>
            <p:ph type="title"/>
          </p:nvPr>
        </p:nvSpPr>
        <p:spPr>
          <a:xfrm>
            <a:off x="457200" y="704088"/>
            <a:ext cx="8415130" cy="1143000"/>
          </a:xfrm>
        </p:spPr>
        <p:txBody>
          <a:bodyPr>
            <a:normAutofit fontScale="90000"/>
          </a:bodyPr>
          <a:lstStyle/>
          <a:p>
            <a:pPr eaLnBrk="1" hangingPunct="1"/>
            <a:r>
              <a:rPr lang="en-US" dirty="0" smtClean="0"/>
              <a:t>Comparing Randomly Selected Files</a:t>
            </a:r>
          </a:p>
        </p:txBody>
      </p:sp>
      <p:sp>
        <p:nvSpPr>
          <p:cNvPr id="54275" name="Content Placeholder 2"/>
          <p:cNvSpPr>
            <a:spLocks noGrp="1"/>
          </p:cNvSpPr>
          <p:nvPr>
            <p:ph idx="1"/>
          </p:nvPr>
        </p:nvSpPr>
        <p:spPr/>
        <p:txBody>
          <a:bodyPr/>
          <a:lstStyle/>
          <a:p>
            <a:pPr eaLnBrk="1" hangingPunct="1">
              <a:buNone/>
            </a:pPr>
            <a:r>
              <a:rPr lang="en-US" sz="2800" dirty="0" smtClean="0"/>
              <a:t>Chance of hash or checksum for a random file matching a given value</a:t>
            </a:r>
          </a:p>
        </p:txBody>
      </p:sp>
      <p:graphicFrame>
        <p:nvGraphicFramePr>
          <p:cNvPr id="7" name="Table 6"/>
          <p:cNvGraphicFramePr>
            <a:graphicFrameLocks noGrp="1"/>
          </p:cNvGraphicFramePr>
          <p:nvPr/>
        </p:nvGraphicFramePr>
        <p:xfrm>
          <a:off x="685800" y="3407757"/>
          <a:ext cx="7696201" cy="2225040"/>
        </p:xfrm>
        <a:graphic>
          <a:graphicData uri="http://schemas.openxmlformats.org/drawingml/2006/table">
            <a:tbl>
              <a:tblPr firstRow="1" bandRow="1">
                <a:tableStyleId>{9DCAF9ED-07DC-4A11-8D7F-57B35C25682E}</a:tableStyleId>
              </a:tblPr>
              <a:tblGrid>
                <a:gridCol w="1981200"/>
                <a:gridCol w="5715001"/>
              </a:tblGrid>
              <a:tr h="370840">
                <a:tc>
                  <a:txBody>
                    <a:bodyPr/>
                    <a:lstStyle/>
                    <a:p>
                      <a:r>
                        <a:rPr lang="en-US" dirty="0" smtClean="0"/>
                        <a:t> Algorithm</a:t>
                      </a:r>
                      <a:endParaRPr lang="en-US" dirty="0"/>
                    </a:p>
                  </a:txBody>
                  <a:tcPr/>
                </a:tc>
                <a:tc>
                  <a:txBody>
                    <a:bodyPr/>
                    <a:lstStyle/>
                    <a:p>
                      <a:r>
                        <a:rPr lang="en-US" dirty="0" smtClean="0"/>
                        <a:t>Chance of Collision</a:t>
                      </a:r>
                      <a:endParaRPr lang="en-US" dirty="0"/>
                    </a:p>
                  </a:txBody>
                  <a:tcPr/>
                </a:tc>
              </a:tr>
              <a:tr h="370840">
                <a:tc>
                  <a:txBody>
                    <a:bodyPr/>
                    <a:lstStyle/>
                    <a:p>
                      <a:r>
                        <a:rPr lang="en-US" dirty="0" smtClean="0"/>
                        <a:t>CRC-16</a:t>
                      </a:r>
                      <a:endParaRPr lang="en-US" dirty="0"/>
                    </a:p>
                  </a:txBody>
                  <a:tcPr/>
                </a:tc>
                <a:tc>
                  <a:txBody>
                    <a:bodyPr/>
                    <a:lstStyle/>
                    <a:p>
                      <a:r>
                        <a:rPr lang="en-US" dirty="0" smtClean="0"/>
                        <a:t>1 in 32,768</a:t>
                      </a:r>
                      <a:endParaRPr lang="en-US" dirty="0"/>
                    </a:p>
                  </a:txBody>
                  <a:tcPr/>
                </a:tc>
              </a:tr>
              <a:tr h="370840">
                <a:tc>
                  <a:txBody>
                    <a:bodyPr/>
                    <a:lstStyle/>
                    <a:p>
                      <a:r>
                        <a:rPr lang="en-US" dirty="0" smtClean="0"/>
                        <a:t>CRC-32</a:t>
                      </a:r>
                      <a:endParaRPr lang="en-US" dirty="0"/>
                    </a:p>
                  </a:txBody>
                  <a:tcPr/>
                </a:tc>
                <a:tc>
                  <a:txBody>
                    <a:bodyPr/>
                    <a:lstStyle/>
                    <a:p>
                      <a:r>
                        <a:rPr lang="en-US" dirty="0" smtClean="0"/>
                        <a:t>1 in 2,147,483,648</a:t>
                      </a:r>
                      <a:endParaRPr lang="en-US" dirty="0"/>
                    </a:p>
                  </a:txBody>
                  <a:tcPr/>
                </a:tc>
              </a:tr>
              <a:tr h="370840">
                <a:tc>
                  <a:txBody>
                    <a:bodyPr/>
                    <a:lstStyle/>
                    <a:p>
                      <a:r>
                        <a:rPr lang="en-US" dirty="0" smtClean="0"/>
                        <a:t>MD5 (128 bits)</a:t>
                      </a:r>
                      <a:endParaRPr lang="en-US" dirty="0"/>
                    </a:p>
                  </a:txBody>
                  <a:tcPr/>
                </a:tc>
                <a:tc>
                  <a:txBody>
                    <a:bodyPr/>
                    <a:lstStyle/>
                    <a:p>
                      <a:r>
                        <a:rPr lang="en-US" dirty="0" smtClean="0"/>
                        <a:t>1 in 170141183460469231731687303715884105728</a:t>
                      </a:r>
                      <a:endParaRPr lang="en-US" dirty="0"/>
                    </a:p>
                  </a:txBody>
                  <a:tcPr/>
                </a:tc>
              </a:tr>
              <a:tr h="370840">
                <a:tc>
                  <a:txBody>
                    <a:bodyPr/>
                    <a:lstStyle/>
                    <a:p>
                      <a:r>
                        <a:rPr lang="en-US" dirty="0" smtClean="0"/>
                        <a:t>SHA-1</a:t>
                      </a:r>
                      <a:endParaRPr lang="en-US" dirty="0"/>
                    </a:p>
                  </a:txBody>
                  <a:tcPr/>
                </a:tc>
                <a:tc>
                  <a:txBody>
                    <a:bodyPr/>
                    <a:lstStyle/>
                    <a:p>
                      <a:r>
                        <a:rPr lang="en-US" dirty="0" smtClean="0"/>
                        <a:t>1 in 2</a:t>
                      </a:r>
                      <a:r>
                        <a:rPr lang="en-US" baseline="30000" dirty="0" smtClean="0"/>
                        <a:t>159</a:t>
                      </a:r>
                      <a:endParaRPr lang="en-US" baseline="30000" dirty="0"/>
                    </a:p>
                  </a:txBody>
                  <a:tcPr/>
                </a:tc>
              </a:tr>
              <a:tr h="370840">
                <a:tc>
                  <a:txBody>
                    <a:bodyPr/>
                    <a:lstStyle/>
                    <a:p>
                      <a:r>
                        <a:rPr lang="en-US" dirty="0" smtClean="0"/>
                        <a:t>SHA-256</a:t>
                      </a:r>
                      <a:endParaRPr lang="en-US" dirty="0"/>
                    </a:p>
                  </a:txBody>
                  <a:tcPr/>
                </a:tc>
                <a:tc>
                  <a:txBody>
                    <a:bodyPr/>
                    <a:lstStyle/>
                    <a:p>
                      <a:r>
                        <a:rPr lang="en-US" dirty="0" smtClean="0"/>
                        <a:t>1 in 2</a:t>
                      </a:r>
                      <a:r>
                        <a:rPr lang="en-US" baseline="30000" dirty="0" smtClean="0"/>
                        <a:t>255</a:t>
                      </a:r>
                      <a:endParaRPr lang="en-US" baseline="30000" dirty="0"/>
                    </a:p>
                  </a:txBody>
                  <a:tcPr/>
                </a:tc>
              </a:tr>
            </a:tbl>
          </a:graphicData>
        </a:graphic>
      </p:graphicFrame>
      <p:sp>
        <p:nvSpPr>
          <p:cNvPr id="8" name="Date Placeholder 7"/>
          <p:cNvSpPr>
            <a:spLocks noGrp="1"/>
          </p:cNvSpPr>
          <p:nvPr>
            <p:ph type="dt" sz="half" idx="10"/>
          </p:nvPr>
        </p:nvSpPr>
        <p:spPr/>
        <p:txBody>
          <a:bodyPr/>
          <a:lstStyle/>
          <a:p>
            <a:r>
              <a:rPr lang="en-US" smtClean="0"/>
              <a:t>8/4/10</a:t>
            </a:r>
            <a:endParaRPr lang="en-US"/>
          </a:p>
        </p:txBody>
      </p:sp>
      <p:sp>
        <p:nvSpPr>
          <p:cNvPr id="9" name="Slide Number Placeholder 8"/>
          <p:cNvSpPr>
            <a:spLocks noGrp="1"/>
          </p:cNvSpPr>
          <p:nvPr>
            <p:ph type="sldNum" sz="quarter" idx="12"/>
          </p:nvPr>
        </p:nvSpPr>
        <p:spPr/>
        <p:txBody>
          <a:bodyPr/>
          <a:lstStyle/>
          <a:p>
            <a:fld id="{805A2BD8-5B67-3042-8B66-BDD8679F4654}" type="slidenum">
              <a:rPr lang="en-US" smtClean="0"/>
              <a:pPr/>
              <a:t>11</a:t>
            </a:fld>
            <a:endParaRPr lang="en-US"/>
          </a:p>
        </p:txBody>
      </p:sp>
      <p:sp>
        <p:nvSpPr>
          <p:cNvPr id="10" name="Footer Placeholder 9"/>
          <p:cNvSpPr>
            <a:spLocks noGrp="1"/>
          </p:cNvSpPr>
          <p:nvPr>
            <p:ph type="ftr" sz="quarter" idx="11"/>
          </p:nvPr>
        </p:nvSpPr>
        <p:spPr/>
        <p:txBody>
          <a:bodyPr/>
          <a:lstStyle/>
          <a:p>
            <a:r>
              <a:rPr lang="en-US" smtClean="0"/>
              <a:t>DFRWS Portland, Oregon</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Title 1"/>
          <p:cNvSpPr>
            <a:spLocks noGrp="1"/>
          </p:cNvSpPr>
          <p:nvPr>
            <p:ph type="title"/>
          </p:nvPr>
        </p:nvSpPr>
        <p:spPr>
          <a:xfrm>
            <a:off x="685800" y="457200"/>
            <a:ext cx="7772400" cy="1143000"/>
          </a:xfrm>
        </p:spPr>
        <p:txBody>
          <a:bodyPr>
            <a:normAutofit/>
          </a:bodyPr>
          <a:lstStyle/>
          <a:p>
            <a:pPr eaLnBrk="1" hangingPunct="1"/>
            <a:r>
              <a:rPr lang="en-US" dirty="0" smtClean="0"/>
              <a:t>Implementation Errors</a:t>
            </a:r>
          </a:p>
        </p:txBody>
      </p:sp>
      <p:sp>
        <p:nvSpPr>
          <p:cNvPr id="55299" name="Content Placeholder 2"/>
          <p:cNvSpPr>
            <a:spLocks noGrp="1"/>
          </p:cNvSpPr>
          <p:nvPr>
            <p:ph idx="1"/>
          </p:nvPr>
        </p:nvSpPr>
        <p:spPr>
          <a:xfrm>
            <a:off x="685800" y="1752600"/>
            <a:ext cx="7772400" cy="4114800"/>
          </a:xfrm>
        </p:spPr>
        <p:txBody>
          <a:bodyPr/>
          <a:lstStyle/>
          <a:p>
            <a:pPr eaLnBrk="1" hangingPunct="1"/>
            <a:r>
              <a:rPr lang="en-US" smtClean="0"/>
              <a:t>A variety of implementation errors are possible, some are quite subtle.</a:t>
            </a:r>
          </a:p>
          <a:p>
            <a:pPr lvl="1" eaLnBrk="1" hangingPunct="1"/>
            <a:r>
              <a:rPr lang="en-US" smtClean="0"/>
              <a:t>One common error occurs as follows:</a:t>
            </a:r>
          </a:p>
          <a:p>
            <a:pPr lvl="2" eaLnBrk="1" hangingPunct="1"/>
            <a:r>
              <a:rPr lang="en-US" smtClean="0"/>
              <a:t>Hash algorithm is implemented in a UNIX environment. It works for any file.</a:t>
            </a:r>
          </a:p>
          <a:p>
            <a:pPr lvl="2" eaLnBrk="1" hangingPunct="1"/>
            <a:r>
              <a:rPr lang="en-US" smtClean="0"/>
              <a:t>Same program is moved to MS Windows environment. It works fine for any </a:t>
            </a:r>
            <a:r>
              <a:rPr lang="en-US" i="1" smtClean="0"/>
              <a:t>binary</a:t>
            </a:r>
            <a:r>
              <a:rPr lang="en-US" smtClean="0"/>
              <a:t> file, but computes a different (wrong) value for any </a:t>
            </a:r>
            <a:r>
              <a:rPr lang="en-US" i="1" smtClean="0"/>
              <a:t>text</a:t>
            </a:r>
            <a:r>
              <a:rPr lang="en-US" smtClean="0"/>
              <a:t> file (Windows adds a character to the end of each line of text). </a:t>
            </a:r>
          </a:p>
        </p:txBody>
      </p:sp>
      <p:sp>
        <p:nvSpPr>
          <p:cNvPr id="7" name="Date Placeholder 6"/>
          <p:cNvSpPr>
            <a:spLocks noGrp="1"/>
          </p:cNvSpPr>
          <p:nvPr>
            <p:ph type="dt" sz="half" idx="10"/>
          </p:nvPr>
        </p:nvSpPr>
        <p:spPr/>
        <p:txBody>
          <a:bodyPr/>
          <a:lstStyle/>
          <a:p>
            <a:r>
              <a:rPr lang="en-US" smtClean="0"/>
              <a:t>8/4/10</a:t>
            </a:r>
            <a:endParaRPr lang="en-US"/>
          </a:p>
        </p:txBody>
      </p:sp>
      <p:sp>
        <p:nvSpPr>
          <p:cNvPr id="8" name="Slide Number Placeholder 7"/>
          <p:cNvSpPr>
            <a:spLocks noGrp="1"/>
          </p:cNvSpPr>
          <p:nvPr>
            <p:ph type="sldNum" sz="quarter" idx="12"/>
          </p:nvPr>
        </p:nvSpPr>
        <p:spPr/>
        <p:txBody>
          <a:bodyPr/>
          <a:lstStyle/>
          <a:p>
            <a:fld id="{805A2BD8-5B67-3042-8B66-BDD8679F4654}" type="slidenum">
              <a:rPr lang="en-US" smtClean="0"/>
              <a:pPr/>
              <a:t>12</a:t>
            </a:fld>
            <a:endParaRPr lang="en-US"/>
          </a:p>
        </p:txBody>
      </p:sp>
      <p:sp>
        <p:nvSpPr>
          <p:cNvPr id="9" name="Footer Placeholder 8"/>
          <p:cNvSpPr>
            <a:spLocks noGrp="1"/>
          </p:cNvSpPr>
          <p:nvPr>
            <p:ph type="ftr" sz="quarter" idx="11"/>
          </p:nvPr>
        </p:nvSpPr>
        <p:spPr/>
        <p:txBody>
          <a:bodyPr/>
          <a:lstStyle/>
          <a:p>
            <a:r>
              <a:rPr lang="en-US" smtClean="0"/>
              <a:t>DFRWS Portland, Oregon</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2" name="Title 1"/>
          <p:cNvSpPr>
            <a:spLocks noGrp="1"/>
          </p:cNvSpPr>
          <p:nvPr>
            <p:ph type="title"/>
          </p:nvPr>
        </p:nvSpPr>
        <p:spPr>
          <a:xfrm>
            <a:off x="685800" y="381000"/>
            <a:ext cx="7772400" cy="1143000"/>
          </a:xfrm>
        </p:spPr>
        <p:txBody>
          <a:bodyPr/>
          <a:lstStyle/>
          <a:p>
            <a:pPr eaLnBrk="1" hangingPunct="1"/>
            <a:r>
              <a:rPr lang="en-US" smtClean="0"/>
              <a:t>What is the error rate?</a:t>
            </a:r>
          </a:p>
        </p:txBody>
      </p:sp>
      <p:sp>
        <p:nvSpPr>
          <p:cNvPr id="56323" name="Content Placeholder 2"/>
          <p:cNvSpPr>
            <a:spLocks noGrp="1"/>
          </p:cNvSpPr>
          <p:nvPr>
            <p:ph idx="1"/>
          </p:nvPr>
        </p:nvSpPr>
        <p:spPr>
          <a:xfrm>
            <a:off x="762000" y="1447800"/>
            <a:ext cx="7772400" cy="4114800"/>
          </a:xfrm>
        </p:spPr>
        <p:txBody>
          <a:bodyPr>
            <a:normAutofit fontScale="85000" lnSpcReduction="20000"/>
          </a:bodyPr>
          <a:lstStyle/>
          <a:p>
            <a:pPr eaLnBrk="1" hangingPunct="1"/>
            <a:r>
              <a:rPr lang="en-US" sz="2800" dirty="0" smtClean="0"/>
              <a:t>In the science of measurement error analysis an implementation error is called a </a:t>
            </a:r>
            <a:r>
              <a:rPr lang="en-US" sz="2800" i="1" dirty="0" smtClean="0"/>
              <a:t>systematic error.</a:t>
            </a:r>
            <a:endParaRPr lang="en-US" sz="2800" dirty="0" smtClean="0"/>
          </a:p>
          <a:p>
            <a:pPr eaLnBrk="1" hangingPunct="1"/>
            <a:r>
              <a:rPr lang="en-US" sz="2800" dirty="0" smtClean="0"/>
              <a:t>The distribution of text and binary files varies from computer to computer.</a:t>
            </a:r>
          </a:p>
          <a:p>
            <a:pPr eaLnBrk="1" hangingPunct="1"/>
            <a:r>
              <a:rPr lang="en-US" sz="2800" dirty="0" smtClean="0"/>
              <a:t>There is no random distribution to the manifestation of the error. </a:t>
            </a:r>
          </a:p>
          <a:p>
            <a:pPr eaLnBrk="1" hangingPunct="1"/>
            <a:r>
              <a:rPr lang="en-US" sz="2800" dirty="0" smtClean="0"/>
              <a:t>The implementation error is triggered only under some set of conditions.</a:t>
            </a:r>
          </a:p>
          <a:p>
            <a:pPr eaLnBrk="1" hangingPunct="1"/>
            <a:r>
              <a:rPr lang="en-US" sz="2800" dirty="0" smtClean="0"/>
              <a:t>A tool may have implementation errors, but the algorithm being implemented has a statistical error rate.</a:t>
            </a:r>
          </a:p>
          <a:p>
            <a:pPr eaLnBrk="1" hangingPunct="1">
              <a:buFontTx/>
              <a:buNone/>
            </a:pPr>
            <a:r>
              <a:rPr lang="en-US" sz="2800" dirty="0" smtClean="0"/>
              <a:t> </a:t>
            </a:r>
          </a:p>
        </p:txBody>
      </p:sp>
      <p:sp>
        <p:nvSpPr>
          <p:cNvPr id="7" name="Date Placeholder 6"/>
          <p:cNvSpPr>
            <a:spLocks noGrp="1"/>
          </p:cNvSpPr>
          <p:nvPr>
            <p:ph type="dt" sz="half" idx="10"/>
          </p:nvPr>
        </p:nvSpPr>
        <p:spPr/>
        <p:txBody>
          <a:bodyPr/>
          <a:lstStyle/>
          <a:p>
            <a:r>
              <a:rPr lang="en-US" smtClean="0"/>
              <a:t>8/4/10</a:t>
            </a:r>
            <a:endParaRPr lang="en-US"/>
          </a:p>
        </p:txBody>
      </p:sp>
      <p:sp>
        <p:nvSpPr>
          <p:cNvPr id="8" name="Slide Number Placeholder 7"/>
          <p:cNvSpPr>
            <a:spLocks noGrp="1"/>
          </p:cNvSpPr>
          <p:nvPr>
            <p:ph type="sldNum" sz="quarter" idx="12"/>
          </p:nvPr>
        </p:nvSpPr>
        <p:spPr/>
        <p:txBody>
          <a:bodyPr/>
          <a:lstStyle/>
          <a:p>
            <a:fld id="{805A2BD8-5B67-3042-8B66-BDD8679F4654}" type="slidenum">
              <a:rPr lang="en-US" smtClean="0"/>
              <a:pPr/>
              <a:t>13</a:t>
            </a:fld>
            <a:endParaRPr lang="en-US"/>
          </a:p>
        </p:txBody>
      </p:sp>
      <p:sp>
        <p:nvSpPr>
          <p:cNvPr id="9" name="Footer Placeholder 8"/>
          <p:cNvSpPr>
            <a:spLocks noGrp="1"/>
          </p:cNvSpPr>
          <p:nvPr>
            <p:ph type="ftr" sz="quarter" idx="11"/>
          </p:nvPr>
        </p:nvSpPr>
        <p:spPr/>
        <p:txBody>
          <a:bodyPr/>
          <a:lstStyle/>
          <a:p>
            <a:r>
              <a:rPr lang="en-US" smtClean="0"/>
              <a:t>DFRWS Portland, Oregon</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pPr eaLnBrk="1" hangingPunct="1"/>
            <a:r>
              <a:rPr lang="en-US" smtClean="0"/>
              <a:t>Human Errors</a:t>
            </a:r>
          </a:p>
        </p:txBody>
      </p:sp>
      <p:sp>
        <p:nvSpPr>
          <p:cNvPr id="57347" name="Content Placeholder 2"/>
          <p:cNvSpPr>
            <a:spLocks noGrp="1"/>
          </p:cNvSpPr>
          <p:nvPr>
            <p:ph idx="1"/>
          </p:nvPr>
        </p:nvSpPr>
        <p:spPr/>
        <p:txBody>
          <a:bodyPr/>
          <a:lstStyle/>
          <a:p>
            <a:pPr eaLnBrk="1" hangingPunct="1"/>
            <a:r>
              <a:rPr lang="en-US" dirty="0" smtClean="0"/>
              <a:t>Human errors (blunders) occur</a:t>
            </a:r>
          </a:p>
          <a:p>
            <a:pPr eaLnBrk="1" hangingPunct="1"/>
            <a:r>
              <a:rPr lang="en-US" dirty="0" smtClean="0"/>
              <a:t>Difficult to quantify</a:t>
            </a:r>
          </a:p>
          <a:p>
            <a:pPr eaLnBrk="1" hangingPunct="1"/>
            <a:r>
              <a:rPr lang="en-US" dirty="0" smtClean="0"/>
              <a:t>Good processes have built in checks to detect blunders</a:t>
            </a:r>
          </a:p>
        </p:txBody>
      </p:sp>
      <p:sp>
        <p:nvSpPr>
          <p:cNvPr id="7" name="Date Placeholder 6"/>
          <p:cNvSpPr>
            <a:spLocks noGrp="1"/>
          </p:cNvSpPr>
          <p:nvPr>
            <p:ph type="dt" sz="half" idx="10"/>
          </p:nvPr>
        </p:nvSpPr>
        <p:spPr/>
        <p:txBody>
          <a:bodyPr/>
          <a:lstStyle/>
          <a:p>
            <a:r>
              <a:rPr lang="en-US" smtClean="0"/>
              <a:t>8/4/10</a:t>
            </a:r>
            <a:endParaRPr lang="en-US"/>
          </a:p>
        </p:txBody>
      </p:sp>
      <p:sp>
        <p:nvSpPr>
          <p:cNvPr id="8" name="Slide Number Placeholder 7"/>
          <p:cNvSpPr>
            <a:spLocks noGrp="1"/>
          </p:cNvSpPr>
          <p:nvPr>
            <p:ph type="sldNum" sz="quarter" idx="12"/>
          </p:nvPr>
        </p:nvSpPr>
        <p:spPr/>
        <p:txBody>
          <a:bodyPr/>
          <a:lstStyle/>
          <a:p>
            <a:fld id="{805A2BD8-5B67-3042-8B66-BDD8679F4654}" type="slidenum">
              <a:rPr lang="en-US" smtClean="0"/>
              <a:pPr/>
              <a:t>14</a:t>
            </a:fld>
            <a:endParaRPr lang="en-US"/>
          </a:p>
        </p:txBody>
      </p:sp>
      <p:sp>
        <p:nvSpPr>
          <p:cNvPr id="9" name="Footer Placeholder 8"/>
          <p:cNvSpPr>
            <a:spLocks noGrp="1"/>
          </p:cNvSpPr>
          <p:nvPr>
            <p:ph type="ftr" sz="quarter" idx="11"/>
          </p:nvPr>
        </p:nvSpPr>
        <p:spPr/>
        <p:txBody>
          <a:bodyPr/>
          <a:lstStyle/>
          <a:p>
            <a:r>
              <a:rPr lang="en-US" smtClean="0"/>
              <a:t>DFRWS Portland, Oregon</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Error Rate for Disk Imaging</a:t>
            </a:r>
            <a:endParaRPr lang="en-US" dirty="0"/>
          </a:p>
        </p:txBody>
      </p:sp>
      <p:sp>
        <p:nvSpPr>
          <p:cNvPr id="3" name="Content Placeholder 2"/>
          <p:cNvSpPr>
            <a:spLocks noGrp="1"/>
          </p:cNvSpPr>
          <p:nvPr>
            <p:ph idx="1"/>
          </p:nvPr>
        </p:nvSpPr>
        <p:spPr/>
        <p:txBody>
          <a:bodyPr>
            <a:normAutofit lnSpcReduction="10000"/>
          </a:bodyPr>
          <a:lstStyle/>
          <a:p>
            <a:r>
              <a:rPr lang="en-US" dirty="0" smtClean="0"/>
              <a:t>Forensic tools often have multiple requirements.</a:t>
            </a:r>
          </a:p>
          <a:p>
            <a:r>
              <a:rPr lang="en-US" dirty="0" smtClean="0"/>
              <a:t>Each requirement may generate a separate error rate.</a:t>
            </a:r>
          </a:p>
          <a:p>
            <a:r>
              <a:rPr lang="en-US" dirty="0" smtClean="0"/>
              <a:t>Separate the algorithm from the implementation.</a:t>
            </a:r>
          </a:p>
          <a:p>
            <a:r>
              <a:rPr lang="en-US" dirty="0" smtClean="0"/>
              <a:t>Algorithm is . . . Read and make a copy of every accessible sector on the drive. The error rate is zero.</a:t>
            </a:r>
          </a:p>
          <a:p>
            <a:r>
              <a:rPr lang="en-US" dirty="0" smtClean="0"/>
              <a:t>The implementation may have a many different systematic errors.</a:t>
            </a:r>
          </a:p>
          <a:p>
            <a:r>
              <a:rPr lang="en-US" dirty="0" smtClean="0"/>
              <a:t>Alternate algorithm . . . Add an attempt to read additional (not accessible) sectors – Unknown error rate.</a:t>
            </a:r>
            <a:endParaRPr lang="en-US" dirty="0"/>
          </a:p>
        </p:txBody>
      </p:sp>
      <p:sp>
        <p:nvSpPr>
          <p:cNvPr id="4" name="Date Placeholder 3"/>
          <p:cNvSpPr>
            <a:spLocks noGrp="1"/>
          </p:cNvSpPr>
          <p:nvPr>
            <p:ph type="dt" sz="half" idx="10"/>
          </p:nvPr>
        </p:nvSpPr>
        <p:spPr/>
        <p:txBody>
          <a:bodyPr/>
          <a:lstStyle/>
          <a:p>
            <a:r>
              <a:rPr lang="en-US" smtClean="0"/>
              <a:t>8/4/10</a:t>
            </a:r>
            <a:endParaRPr lang="en-US"/>
          </a:p>
        </p:txBody>
      </p:sp>
      <p:sp>
        <p:nvSpPr>
          <p:cNvPr id="5" name="Footer Placeholder 4"/>
          <p:cNvSpPr>
            <a:spLocks noGrp="1"/>
          </p:cNvSpPr>
          <p:nvPr>
            <p:ph type="ftr" sz="quarter" idx="11"/>
          </p:nvPr>
        </p:nvSpPr>
        <p:spPr/>
        <p:txBody>
          <a:bodyPr/>
          <a:lstStyle/>
          <a:p>
            <a:r>
              <a:rPr lang="en-US" smtClean="0"/>
              <a:t>DFRWS Portland, Oregon</a:t>
            </a:r>
            <a:endParaRPr lang="en-US"/>
          </a:p>
        </p:txBody>
      </p:sp>
      <p:sp>
        <p:nvSpPr>
          <p:cNvPr id="6" name="Slide Number Placeholder 5"/>
          <p:cNvSpPr>
            <a:spLocks noGrp="1"/>
          </p:cNvSpPr>
          <p:nvPr>
            <p:ph type="sldNum" sz="quarter" idx="12"/>
          </p:nvPr>
        </p:nvSpPr>
        <p:spPr/>
        <p:txBody>
          <a:bodyPr/>
          <a:lstStyle/>
          <a:p>
            <a:fld id="{805A2BD8-5B67-3042-8B66-BDD8679F4654}"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Error Rates</a:t>
            </a:r>
            <a:endParaRPr lang="en-US" dirty="0"/>
          </a:p>
        </p:txBody>
      </p:sp>
      <p:sp>
        <p:nvSpPr>
          <p:cNvPr id="3" name="Content Placeholder 2"/>
          <p:cNvSpPr>
            <a:spLocks noGrp="1"/>
          </p:cNvSpPr>
          <p:nvPr>
            <p:ph idx="1"/>
          </p:nvPr>
        </p:nvSpPr>
        <p:spPr/>
        <p:txBody>
          <a:bodyPr/>
          <a:lstStyle/>
          <a:p>
            <a:r>
              <a:rPr lang="en-US" dirty="0" smtClean="0"/>
              <a:t>Write blocking </a:t>
            </a:r>
          </a:p>
          <a:p>
            <a:r>
              <a:rPr lang="en-US" dirty="0" smtClean="0"/>
              <a:t>String Searching </a:t>
            </a:r>
          </a:p>
          <a:p>
            <a:r>
              <a:rPr lang="en-US" dirty="0" smtClean="0"/>
              <a:t>File Recovery and Carving</a:t>
            </a:r>
            <a:endParaRPr lang="en-US" dirty="0"/>
          </a:p>
        </p:txBody>
      </p:sp>
      <p:sp>
        <p:nvSpPr>
          <p:cNvPr id="4" name="Date Placeholder 3"/>
          <p:cNvSpPr>
            <a:spLocks noGrp="1"/>
          </p:cNvSpPr>
          <p:nvPr>
            <p:ph type="dt" sz="half" idx="10"/>
          </p:nvPr>
        </p:nvSpPr>
        <p:spPr/>
        <p:txBody>
          <a:bodyPr/>
          <a:lstStyle/>
          <a:p>
            <a:r>
              <a:rPr lang="en-US" smtClean="0"/>
              <a:t>8/4/10</a:t>
            </a:r>
            <a:endParaRPr lang="en-US"/>
          </a:p>
        </p:txBody>
      </p:sp>
      <p:sp>
        <p:nvSpPr>
          <p:cNvPr id="5" name="Footer Placeholder 4"/>
          <p:cNvSpPr>
            <a:spLocks noGrp="1"/>
          </p:cNvSpPr>
          <p:nvPr>
            <p:ph type="ftr" sz="quarter" idx="11"/>
          </p:nvPr>
        </p:nvSpPr>
        <p:spPr/>
        <p:txBody>
          <a:bodyPr/>
          <a:lstStyle/>
          <a:p>
            <a:r>
              <a:rPr lang="en-US" smtClean="0"/>
              <a:t>DFRWS Portland, Oregon</a:t>
            </a:r>
            <a:endParaRPr lang="en-US"/>
          </a:p>
        </p:txBody>
      </p:sp>
      <p:sp>
        <p:nvSpPr>
          <p:cNvPr id="6" name="Slide Number Placeholder 5"/>
          <p:cNvSpPr>
            <a:spLocks noGrp="1"/>
          </p:cNvSpPr>
          <p:nvPr>
            <p:ph type="sldNum" sz="quarter" idx="12"/>
          </p:nvPr>
        </p:nvSpPr>
        <p:spPr/>
        <p:txBody>
          <a:bodyPr/>
          <a:lstStyle/>
          <a:p>
            <a:fld id="{805A2BD8-5B67-3042-8B66-BDD8679F4654}"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pPr eaLnBrk="1" hangingPunct="1"/>
            <a:r>
              <a:rPr lang="en-US" smtClean="0"/>
              <a:t>Summary &amp; Observations</a:t>
            </a:r>
          </a:p>
        </p:txBody>
      </p:sp>
      <p:sp>
        <p:nvSpPr>
          <p:cNvPr id="59395" name="Content Placeholder 2"/>
          <p:cNvSpPr>
            <a:spLocks noGrp="1"/>
          </p:cNvSpPr>
          <p:nvPr>
            <p:ph idx="1"/>
          </p:nvPr>
        </p:nvSpPr>
        <p:spPr/>
        <p:txBody>
          <a:bodyPr/>
          <a:lstStyle/>
          <a:p>
            <a:pPr eaLnBrk="1" hangingPunct="1"/>
            <a:r>
              <a:rPr lang="en-US" sz="1800" dirty="0" smtClean="0"/>
              <a:t>Distinguish between intended algorithm and actual implementation</a:t>
            </a:r>
          </a:p>
          <a:p>
            <a:pPr eaLnBrk="1" hangingPunct="1"/>
            <a:r>
              <a:rPr lang="en-US" sz="1800" dirty="0" smtClean="0"/>
              <a:t>Algorithm may have an error rate (statistical in nature)</a:t>
            </a:r>
          </a:p>
          <a:p>
            <a:pPr eaLnBrk="1" hangingPunct="1"/>
            <a:r>
              <a:rPr lang="en-US" sz="1800" dirty="0" smtClean="0"/>
              <a:t>Implementations have systematic errors</a:t>
            </a:r>
          </a:p>
          <a:p>
            <a:r>
              <a:rPr lang="en-US" sz="1800" dirty="0" smtClean="0"/>
              <a:t>Most digital forensic tool functions are simple collection, extraction or searching operations with a zero error rate for the algorithm.</a:t>
            </a:r>
          </a:p>
          <a:p>
            <a:pPr eaLnBrk="1" hangingPunct="1"/>
            <a:r>
              <a:rPr lang="en-US" sz="1800" dirty="0" smtClean="0"/>
              <a:t>Tools tend to have minor problems, usually omitting data, sometimes duplicating existing data.</a:t>
            </a:r>
          </a:p>
          <a:p>
            <a:pPr eaLnBrk="1" hangingPunct="1"/>
            <a:r>
              <a:rPr lang="en-US" sz="1800" dirty="0" smtClean="0"/>
              <a:t>An implementation’s systematic errors can be revealed by tool testing.</a:t>
            </a:r>
          </a:p>
          <a:p>
            <a:pPr eaLnBrk="1" hangingPunct="1"/>
            <a:r>
              <a:rPr lang="en-US" sz="1800" dirty="0" smtClean="0"/>
              <a:t>To satisfy the intent of </a:t>
            </a:r>
            <a:r>
              <a:rPr lang="en-US" sz="1800" dirty="0" err="1" smtClean="0"/>
              <a:t>Daubert</a:t>
            </a:r>
            <a:r>
              <a:rPr lang="en-US" sz="1800" dirty="0" smtClean="0"/>
              <a:t>, tools should have the types of failures and triggering conditions characterized.</a:t>
            </a:r>
          </a:p>
          <a:p>
            <a:pPr eaLnBrk="1" hangingPunct="1"/>
            <a:endParaRPr lang="en-US" sz="1800" dirty="0" smtClean="0"/>
          </a:p>
        </p:txBody>
      </p:sp>
      <p:sp>
        <p:nvSpPr>
          <p:cNvPr id="59396" name="Date Placeholder 3"/>
          <p:cNvSpPr>
            <a:spLocks noGrp="1"/>
          </p:cNvSpPr>
          <p:nvPr>
            <p:ph type="dt" sz="quarter" idx="10"/>
          </p:nvPr>
        </p:nvSpPr>
        <p:spPr>
          <a:noFill/>
        </p:spPr>
        <p:txBody>
          <a:bodyPr/>
          <a:lstStyle/>
          <a:p>
            <a:r>
              <a:rPr lang="en-US" smtClean="0">
                <a:latin typeface="Arial" pitchFamily="34" charset="0"/>
                <a:ea typeface="ＭＳ Ｐゴシック" pitchFamily="34" charset="-128"/>
                <a:cs typeface="ＭＳ Ｐゴシック" pitchFamily="34" charset="-128"/>
              </a:rPr>
              <a:t>8/4/10</a:t>
            </a:r>
            <a:endParaRPr lang="en-US">
              <a:latin typeface="Arial" pitchFamily="34" charset="0"/>
              <a:ea typeface="ＭＳ Ｐゴシック" pitchFamily="34" charset="-128"/>
              <a:cs typeface="ＭＳ Ｐゴシック" pitchFamily="34" charset="-128"/>
            </a:endParaRPr>
          </a:p>
        </p:txBody>
      </p:sp>
      <p:sp>
        <p:nvSpPr>
          <p:cNvPr id="59397" name="Footer Placeholder 4"/>
          <p:cNvSpPr>
            <a:spLocks noGrp="1"/>
          </p:cNvSpPr>
          <p:nvPr>
            <p:ph type="ftr" sz="quarter" idx="11"/>
          </p:nvPr>
        </p:nvSpPr>
        <p:spPr>
          <a:noFill/>
        </p:spPr>
        <p:txBody>
          <a:bodyPr/>
          <a:lstStyle/>
          <a:p>
            <a:r>
              <a:rPr lang="en-US" smtClean="0">
                <a:latin typeface="Arial" pitchFamily="34" charset="0"/>
                <a:ea typeface="ＭＳ Ｐゴシック" pitchFamily="34" charset="-128"/>
                <a:cs typeface="ＭＳ Ｐゴシック" pitchFamily="34" charset="-128"/>
              </a:rPr>
              <a:t>DFRWS Portland, Oregon</a:t>
            </a:r>
            <a:endParaRPr lang="en-US">
              <a:latin typeface="Arial" pitchFamily="34" charset="0"/>
              <a:ea typeface="ＭＳ Ｐゴシック" pitchFamily="34" charset="-128"/>
              <a:cs typeface="ＭＳ Ｐゴシック" pitchFamily="34" charset="-128"/>
            </a:endParaRPr>
          </a:p>
        </p:txBody>
      </p:sp>
      <p:sp>
        <p:nvSpPr>
          <p:cNvPr id="59398" name="Slide Number Placeholder 5"/>
          <p:cNvSpPr>
            <a:spLocks noGrp="1"/>
          </p:cNvSpPr>
          <p:nvPr>
            <p:ph type="sldNum" sz="quarter" idx="12"/>
          </p:nvPr>
        </p:nvSpPr>
        <p:spPr>
          <a:noFill/>
        </p:spPr>
        <p:txBody>
          <a:bodyPr/>
          <a:lstStyle/>
          <a:p>
            <a:fld id="{624AEFE7-4305-7648-85AB-A1A597639E24}" type="slidenum">
              <a:rPr lang="en-US" smtClean="0">
                <a:latin typeface="Arial" pitchFamily="34" charset="0"/>
                <a:ea typeface="ＭＳ Ｐゴシック" pitchFamily="34" charset="-128"/>
                <a:cs typeface="ＭＳ Ｐゴシック" pitchFamily="34" charset="-128"/>
              </a:rPr>
              <a:pPr/>
              <a:t>17</a:t>
            </a:fld>
            <a:endParaRPr lang="en-US" smtClean="0">
              <a:latin typeface="Arial" pitchFamily="34" charset="0"/>
              <a:ea typeface="ＭＳ Ｐゴシック" pitchFamily="34" charset="-128"/>
              <a:cs typeface="ＭＳ Ｐゴシック" pitchFamily="34" charset="-12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8/4/10</a:t>
            </a:r>
            <a:endParaRPr lang="en-US"/>
          </a:p>
        </p:txBody>
      </p:sp>
      <p:sp>
        <p:nvSpPr>
          <p:cNvPr id="5" name="Footer Placeholder 4"/>
          <p:cNvSpPr>
            <a:spLocks noGrp="1"/>
          </p:cNvSpPr>
          <p:nvPr>
            <p:ph type="ftr" sz="quarter" idx="11"/>
          </p:nvPr>
        </p:nvSpPr>
        <p:spPr/>
        <p:txBody>
          <a:bodyPr/>
          <a:lstStyle/>
          <a:p>
            <a:pPr>
              <a:defRPr/>
            </a:pPr>
            <a:r>
              <a:rPr lang="en-US" smtClean="0"/>
              <a:t>DFRWS Portland, Oregon</a:t>
            </a:r>
            <a:endParaRPr lang="en-US"/>
          </a:p>
        </p:txBody>
      </p:sp>
      <p:sp>
        <p:nvSpPr>
          <p:cNvPr id="6" name="Slide Number Placeholder 5"/>
          <p:cNvSpPr>
            <a:spLocks noGrp="1"/>
          </p:cNvSpPr>
          <p:nvPr>
            <p:ph type="sldNum" sz="quarter" idx="12"/>
          </p:nvPr>
        </p:nvSpPr>
        <p:spPr/>
        <p:txBody>
          <a:bodyPr/>
          <a:lstStyle/>
          <a:p>
            <a:pPr>
              <a:defRPr/>
            </a:pPr>
            <a:fld id="{9C086A95-8610-EE4D-9AB9-9505BF842EC6}" type="slidenum">
              <a:rPr lang="en-US"/>
              <a:pPr>
                <a:defRPr/>
              </a:pPr>
              <a:t>18</a:t>
            </a:fld>
            <a:endParaRPr lang="en-US"/>
          </a:p>
        </p:txBody>
      </p:sp>
      <p:sp>
        <p:nvSpPr>
          <p:cNvPr id="147458"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a:solidFill>
                  <a:schemeClr val="tx1">
                    <a:lumMod val="75000"/>
                    <a:lumOff val="25000"/>
                  </a:schemeClr>
                </a:solidFill>
                <a:ea typeface="+mj-ea"/>
                <a:cs typeface="+mj-cs"/>
              </a:rPr>
              <a:t>Project Sponsors (aka Steering Committee)</a:t>
            </a:r>
          </a:p>
        </p:txBody>
      </p:sp>
      <p:sp>
        <p:nvSpPr>
          <p:cNvPr id="37894" name="Rectangle 3"/>
          <p:cNvSpPr>
            <a:spLocks noGrp="1" noChangeArrowheads="1"/>
          </p:cNvSpPr>
          <p:nvPr>
            <p:ph type="body" idx="1"/>
          </p:nvPr>
        </p:nvSpPr>
        <p:spPr/>
        <p:txBody>
          <a:bodyPr/>
          <a:lstStyle/>
          <a:p>
            <a:pPr eaLnBrk="1" hangingPunct="1">
              <a:lnSpc>
                <a:spcPct val="80000"/>
              </a:lnSpc>
            </a:pPr>
            <a:r>
              <a:rPr lang="en-US" sz="2600">
                <a:ea typeface="ＭＳ Ｐゴシック" pitchFamily="34" charset="-128"/>
                <a:cs typeface="ＭＳ Ｐゴシック" pitchFamily="34" charset="-128"/>
              </a:rPr>
              <a:t>National Institute of Justice (Major funding)</a:t>
            </a:r>
          </a:p>
          <a:p>
            <a:pPr eaLnBrk="1" hangingPunct="1">
              <a:lnSpc>
                <a:spcPct val="80000"/>
              </a:lnSpc>
            </a:pPr>
            <a:r>
              <a:rPr lang="en-US" sz="2600">
                <a:ea typeface="ＭＳ Ｐゴシック" pitchFamily="34" charset="-128"/>
                <a:cs typeface="ＭＳ Ｐゴシック" pitchFamily="34" charset="-128"/>
              </a:rPr>
              <a:t>FBI (Additional funding)</a:t>
            </a:r>
          </a:p>
          <a:p>
            <a:pPr eaLnBrk="1" hangingPunct="1">
              <a:lnSpc>
                <a:spcPct val="80000"/>
              </a:lnSpc>
            </a:pPr>
            <a:r>
              <a:rPr lang="en-US" sz="2600">
                <a:ea typeface="ＭＳ Ｐゴシック" pitchFamily="34" charset="-128"/>
                <a:cs typeface="ＭＳ Ｐゴシック" pitchFamily="34" charset="-128"/>
              </a:rPr>
              <a:t>Department of Defense, DCCI (Equipment and support)</a:t>
            </a:r>
          </a:p>
          <a:p>
            <a:pPr eaLnBrk="1" hangingPunct="1">
              <a:lnSpc>
                <a:spcPct val="80000"/>
              </a:lnSpc>
            </a:pPr>
            <a:r>
              <a:rPr lang="en-US" sz="2600">
                <a:ea typeface="ＭＳ Ｐゴシック" pitchFamily="34" charset="-128"/>
                <a:cs typeface="ＭＳ Ｐゴシック" pitchFamily="34" charset="-128"/>
              </a:rPr>
              <a:t>Homeland Security (Major funding)</a:t>
            </a:r>
          </a:p>
          <a:p>
            <a:pPr eaLnBrk="1" hangingPunct="1">
              <a:lnSpc>
                <a:spcPct val="80000"/>
              </a:lnSpc>
            </a:pPr>
            <a:r>
              <a:rPr lang="en-US" sz="2600">
                <a:ea typeface="ＭＳ Ｐゴシック" pitchFamily="34" charset="-128"/>
                <a:cs typeface="ＭＳ Ｐゴシック" pitchFamily="34" charset="-128"/>
              </a:rPr>
              <a:t>State &amp; Local agencies (Technical input)</a:t>
            </a:r>
          </a:p>
          <a:p>
            <a:pPr eaLnBrk="1" hangingPunct="1">
              <a:lnSpc>
                <a:spcPct val="80000"/>
              </a:lnSpc>
            </a:pPr>
            <a:r>
              <a:rPr lang="en-US" sz="2600">
                <a:ea typeface="ＭＳ Ｐゴシック" pitchFamily="34" charset="-128"/>
                <a:cs typeface="ＭＳ Ｐゴシック" pitchFamily="34" charset="-128"/>
              </a:rPr>
              <a:t>Internal Revenue, IRS (Technical input)</a:t>
            </a:r>
          </a:p>
          <a:p>
            <a:pPr eaLnBrk="1" hangingPunct="1">
              <a:lnSpc>
                <a:spcPct val="80000"/>
              </a:lnSpc>
            </a:pPr>
            <a:r>
              <a:rPr lang="en-US" sz="2600">
                <a:ea typeface="ＭＳ Ｐゴシック" pitchFamily="34" charset="-128"/>
                <a:cs typeface="ＭＳ Ｐゴシック" pitchFamily="34" charset="-128"/>
              </a:rPr>
              <a:t>NIST/OLES (Program management)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pPr eaLnBrk="1" hangingPunct="1"/>
            <a:r>
              <a:rPr lang="en-US" smtClean="0"/>
              <a:t>Contact Information</a:t>
            </a:r>
          </a:p>
        </p:txBody>
      </p:sp>
      <p:sp>
        <p:nvSpPr>
          <p:cNvPr id="61443" name="Date Placeholder 3"/>
          <p:cNvSpPr>
            <a:spLocks noGrp="1"/>
          </p:cNvSpPr>
          <p:nvPr>
            <p:ph type="dt" sz="quarter" idx="10"/>
          </p:nvPr>
        </p:nvSpPr>
        <p:spPr>
          <a:noFill/>
        </p:spPr>
        <p:txBody>
          <a:bodyPr/>
          <a:lstStyle/>
          <a:p>
            <a:r>
              <a:rPr lang="en-US" smtClean="0">
                <a:latin typeface="Arial" pitchFamily="34" charset="0"/>
                <a:ea typeface="ＭＳ Ｐゴシック" pitchFamily="34" charset="-128"/>
                <a:cs typeface="ＭＳ Ｐゴシック" pitchFamily="34" charset="-128"/>
              </a:rPr>
              <a:t>8/4/10</a:t>
            </a:r>
            <a:endParaRPr lang="en-US">
              <a:latin typeface="Arial" pitchFamily="34" charset="0"/>
              <a:ea typeface="ＭＳ Ｐゴシック" pitchFamily="34" charset="-128"/>
              <a:cs typeface="ＭＳ Ｐゴシック" pitchFamily="34" charset="-128"/>
            </a:endParaRPr>
          </a:p>
        </p:txBody>
      </p:sp>
      <p:sp>
        <p:nvSpPr>
          <p:cNvPr id="61444" name="Footer Placeholder 4"/>
          <p:cNvSpPr>
            <a:spLocks noGrp="1"/>
          </p:cNvSpPr>
          <p:nvPr>
            <p:ph type="ftr" sz="quarter" idx="11"/>
          </p:nvPr>
        </p:nvSpPr>
        <p:spPr>
          <a:noFill/>
        </p:spPr>
        <p:txBody>
          <a:bodyPr/>
          <a:lstStyle/>
          <a:p>
            <a:r>
              <a:rPr lang="en-US" smtClean="0">
                <a:latin typeface="Arial" pitchFamily="34" charset="0"/>
                <a:ea typeface="ＭＳ Ｐゴシック" pitchFamily="34" charset="-128"/>
                <a:cs typeface="ＭＳ Ｐゴシック" pitchFamily="34" charset="-128"/>
              </a:rPr>
              <a:t>DFRWS Portland, Oregon</a:t>
            </a:r>
            <a:endParaRPr lang="en-US">
              <a:latin typeface="Arial" pitchFamily="34" charset="0"/>
              <a:ea typeface="ＭＳ Ｐゴシック" pitchFamily="34" charset="-128"/>
              <a:cs typeface="ＭＳ Ｐゴシック" pitchFamily="34" charset="-128"/>
            </a:endParaRPr>
          </a:p>
        </p:txBody>
      </p:sp>
      <p:sp>
        <p:nvSpPr>
          <p:cNvPr id="61445" name="Slide Number Placeholder 5"/>
          <p:cNvSpPr>
            <a:spLocks noGrp="1"/>
          </p:cNvSpPr>
          <p:nvPr>
            <p:ph type="sldNum" sz="quarter" idx="12"/>
          </p:nvPr>
        </p:nvSpPr>
        <p:spPr>
          <a:noFill/>
        </p:spPr>
        <p:txBody>
          <a:bodyPr/>
          <a:lstStyle/>
          <a:p>
            <a:fld id="{F7A7EC5E-4A21-1A47-977A-B767DDA5428D}" type="slidenum">
              <a:rPr lang="en-US">
                <a:latin typeface="Arial" pitchFamily="34" charset="0"/>
                <a:ea typeface="ＭＳ Ｐゴシック" pitchFamily="34" charset="-128"/>
                <a:cs typeface="ＭＳ Ｐゴシック" pitchFamily="34" charset="-128"/>
              </a:rPr>
              <a:pPr/>
              <a:t>19</a:t>
            </a:fld>
            <a:endParaRPr lang="en-US">
              <a:latin typeface="Arial" pitchFamily="34" charset="0"/>
              <a:ea typeface="ＭＳ Ｐゴシック" pitchFamily="34" charset="-128"/>
              <a:cs typeface="ＭＳ Ｐゴシック" pitchFamily="34" charset="-128"/>
            </a:endParaRPr>
          </a:p>
        </p:txBody>
      </p:sp>
      <p:sp>
        <p:nvSpPr>
          <p:cNvPr id="61446" name="TextBox 6"/>
          <p:cNvSpPr txBox="1">
            <a:spLocks noChangeArrowheads="1"/>
          </p:cNvSpPr>
          <p:nvPr/>
        </p:nvSpPr>
        <p:spPr bwMode="auto">
          <a:xfrm>
            <a:off x="914400" y="4275138"/>
            <a:ext cx="6905625" cy="922338"/>
          </a:xfrm>
          <a:prstGeom prst="rect">
            <a:avLst/>
          </a:prstGeom>
          <a:noFill/>
          <a:ln w="9525">
            <a:noFill/>
            <a:miter lim="800000"/>
            <a:headEnd/>
            <a:tailEnd/>
          </a:ln>
        </p:spPr>
        <p:txBody>
          <a:bodyPr>
            <a:prstTxWarp prst="textNoShape">
              <a:avLst/>
            </a:prstTxWarp>
            <a:spAutoFit/>
          </a:bodyPr>
          <a:lstStyle/>
          <a:p>
            <a:r>
              <a:rPr lang="en-US" dirty="0">
                <a:latin typeface="Candara" pitchFamily="34" charset="0"/>
              </a:rPr>
              <a:t>Sue </a:t>
            </a:r>
            <a:r>
              <a:rPr lang="en-US" dirty="0" err="1">
                <a:latin typeface="Candara" pitchFamily="34" charset="0"/>
              </a:rPr>
              <a:t>Ballou</a:t>
            </a:r>
            <a:r>
              <a:rPr lang="en-US" dirty="0">
                <a:latin typeface="Candara" pitchFamily="34" charset="0"/>
              </a:rPr>
              <a:t>, Office of Law Enforcement Standards</a:t>
            </a:r>
          </a:p>
          <a:p>
            <a:r>
              <a:rPr lang="en-US" dirty="0">
                <a:latin typeface="Candara" pitchFamily="34" charset="0"/>
              </a:rPr>
              <a:t>Steering Committee representative for State/Local Law Enforcement</a:t>
            </a:r>
          </a:p>
          <a:p>
            <a:r>
              <a:rPr lang="en-US" dirty="0" err="1">
                <a:latin typeface="Candara" pitchFamily="34" charset="0"/>
              </a:rPr>
              <a:t>Susan.ballou@nist.gov</a:t>
            </a:r>
            <a:endParaRPr lang="en-US" dirty="0">
              <a:latin typeface="Candara" pitchFamily="34" charset="0"/>
            </a:endParaRPr>
          </a:p>
        </p:txBody>
      </p:sp>
      <p:sp>
        <p:nvSpPr>
          <p:cNvPr id="61447" name="TextBox 7"/>
          <p:cNvSpPr txBox="1">
            <a:spLocks noChangeArrowheads="1"/>
          </p:cNvSpPr>
          <p:nvPr/>
        </p:nvSpPr>
        <p:spPr bwMode="auto">
          <a:xfrm>
            <a:off x="1109663" y="2071688"/>
            <a:ext cx="6586537" cy="1384995"/>
          </a:xfrm>
          <a:prstGeom prst="rect">
            <a:avLst/>
          </a:prstGeom>
          <a:noFill/>
          <a:ln w="9525">
            <a:noFill/>
            <a:miter lim="800000"/>
            <a:headEnd/>
            <a:tailEnd/>
          </a:ln>
        </p:spPr>
        <p:txBody>
          <a:bodyPr>
            <a:prstTxWarp prst="textNoShape">
              <a:avLst/>
            </a:prstTxWarp>
            <a:spAutoFit/>
          </a:bodyPr>
          <a:lstStyle/>
          <a:p>
            <a:pPr algn="ctr"/>
            <a:r>
              <a:rPr lang="en-US" sz="2800" dirty="0">
                <a:latin typeface="Candara" pitchFamily="34" charset="0"/>
              </a:rPr>
              <a:t>Jim Lyle</a:t>
            </a:r>
          </a:p>
          <a:p>
            <a:pPr algn="ctr"/>
            <a:r>
              <a:rPr lang="en-US" sz="2800" dirty="0">
                <a:latin typeface="Candara" pitchFamily="34" charset="0"/>
                <a:hlinkClick r:id="rId2"/>
              </a:rPr>
              <a:t>jlyle@nist.</a:t>
            </a:r>
            <a:r>
              <a:rPr lang="en-US" sz="2800" dirty="0" smtClean="0">
                <a:latin typeface="Candara" pitchFamily="34" charset="0"/>
                <a:hlinkClick r:id="rId2"/>
              </a:rPr>
              <a:t>gov</a:t>
            </a:r>
            <a:endParaRPr lang="en-US" sz="2800" dirty="0" smtClean="0">
              <a:latin typeface="Candara" pitchFamily="34" charset="0"/>
            </a:endParaRPr>
          </a:p>
          <a:p>
            <a:pPr algn="ctr"/>
            <a:r>
              <a:rPr lang="en-US" sz="2800" dirty="0" smtClean="0">
                <a:latin typeface="Candara" pitchFamily="34" charset="0"/>
                <a:hlinkClick r:id="rId3"/>
              </a:rPr>
              <a:t>http://</a:t>
            </a:r>
            <a:r>
              <a:rPr lang="en-US" sz="2800" dirty="0" err="1" smtClean="0">
                <a:latin typeface="Candara" pitchFamily="34" charset="0"/>
                <a:hlinkClick r:id="rId3"/>
              </a:rPr>
              <a:t>www.cftt.nist.gov</a:t>
            </a:r>
            <a:endParaRPr lang="en-US" sz="2800" dirty="0">
              <a:latin typeface="Candar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p>
            <a:r>
              <a:rPr lang="en-US" dirty="0" smtClean="0"/>
              <a:t>Disclaimer</a:t>
            </a:r>
            <a:endParaRPr lang="en-US" dirty="0"/>
          </a:p>
        </p:txBody>
      </p:sp>
      <p:sp>
        <p:nvSpPr>
          <p:cNvPr id="3" name="Content Placeholder 2"/>
          <p:cNvSpPr>
            <a:spLocks noGrp="1"/>
          </p:cNvSpPr>
          <p:nvPr>
            <p:ph idx="1"/>
          </p:nvPr>
        </p:nvSpPr>
        <p:spPr>
          <a:xfrm>
            <a:off x="457200" y="1935480"/>
            <a:ext cx="8229600" cy="2492990"/>
          </a:xfrm>
        </p:spPr>
        <p:txBody>
          <a:bodyPr numCol="1">
            <a:spAutoFit/>
          </a:bodyPr>
          <a:lstStyle/>
          <a:p>
            <a:pPr>
              <a:buNone/>
            </a:pPr>
            <a:r>
              <a:rPr lang="en-US" dirty="0" smtClean="0">
                <a:ea typeface="ＭＳ Ｐゴシック" charset="-128"/>
                <a:cs typeface="ＭＳ Ｐゴシック" charset="-128"/>
              </a:rPr>
              <a:t> Certain trade names and company products are mentioned in the text or identified. In no case does such identification imply recommendation or endorsement by the National Institute of Standards and Technology, nor does it imply that the products are necessarily the best available for the purpose.</a:t>
            </a:r>
            <a:endParaRPr lang="en-US" dirty="0"/>
          </a:p>
        </p:txBody>
      </p:sp>
      <p:sp>
        <p:nvSpPr>
          <p:cNvPr id="7" name="Date Placeholder 6"/>
          <p:cNvSpPr>
            <a:spLocks noGrp="1"/>
          </p:cNvSpPr>
          <p:nvPr>
            <p:ph type="dt" sz="half" idx="10"/>
          </p:nvPr>
        </p:nvSpPr>
        <p:spPr/>
        <p:txBody>
          <a:bodyPr/>
          <a:lstStyle/>
          <a:p>
            <a:r>
              <a:rPr lang="en-US" smtClean="0"/>
              <a:t>8/4/10</a:t>
            </a:r>
            <a:endParaRPr lang="en-US"/>
          </a:p>
        </p:txBody>
      </p:sp>
      <p:sp>
        <p:nvSpPr>
          <p:cNvPr id="8" name="Slide Number Placeholder 7"/>
          <p:cNvSpPr>
            <a:spLocks noGrp="1"/>
          </p:cNvSpPr>
          <p:nvPr>
            <p:ph type="sldNum" sz="quarter" idx="12"/>
          </p:nvPr>
        </p:nvSpPr>
        <p:spPr/>
        <p:txBody>
          <a:bodyPr/>
          <a:lstStyle/>
          <a:p>
            <a:fld id="{805A2BD8-5B67-3042-8B66-BDD8679F4654}" type="slidenum">
              <a:rPr lang="en-US" smtClean="0"/>
              <a:pPr/>
              <a:t>2</a:t>
            </a:fld>
            <a:endParaRPr lang="en-US"/>
          </a:p>
        </p:txBody>
      </p:sp>
      <p:sp>
        <p:nvSpPr>
          <p:cNvPr id="9" name="Footer Placeholder 8"/>
          <p:cNvSpPr>
            <a:spLocks noGrp="1"/>
          </p:cNvSpPr>
          <p:nvPr>
            <p:ph type="ftr" sz="quarter" idx="11"/>
          </p:nvPr>
        </p:nvSpPr>
        <p:spPr/>
        <p:txBody>
          <a:bodyPr/>
          <a:lstStyle/>
          <a:p>
            <a:r>
              <a:rPr lang="en-US" smtClean="0"/>
              <a:t>DFRWS Portland, Oregon</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err="1" smtClean="0"/>
              <a:t>Daubert</a:t>
            </a:r>
            <a:r>
              <a:rPr lang="en-US" dirty="0" smtClean="0"/>
              <a:t> – criteria to assess admissibility of scientific testimony</a:t>
            </a:r>
          </a:p>
          <a:p>
            <a:pPr lvl="2">
              <a:buFont typeface="Courier New"/>
              <a:buChar char="o"/>
            </a:pPr>
            <a:r>
              <a:rPr lang="en-US" dirty="0" smtClean="0"/>
              <a:t>Tested</a:t>
            </a:r>
          </a:p>
          <a:p>
            <a:pPr lvl="2">
              <a:buFont typeface="Courier New"/>
              <a:buChar char="o"/>
            </a:pPr>
            <a:r>
              <a:rPr lang="en-US" dirty="0" smtClean="0"/>
              <a:t>Peer review</a:t>
            </a:r>
          </a:p>
          <a:p>
            <a:pPr lvl="2">
              <a:buFont typeface="Courier New"/>
              <a:buChar char="o"/>
            </a:pPr>
            <a:r>
              <a:rPr lang="en-US" dirty="0" smtClean="0"/>
              <a:t>Error rate &amp; controls</a:t>
            </a:r>
          </a:p>
          <a:p>
            <a:pPr lvl="2">
              <a:buFont typeface="Courier New"/>
              <a:buChar char="o"/>
            </a:pPr>
            <a:r>
              <a:rPr lang="en-US" dirty="0" smtClean="0"/>
              <a:t>General acceptance</a:t>
            </a:r>
          </a:p>
          <a:p>
            <a:r>
              <a:rPr lang="en-US" dirty="0" smtClean="0"/>
              <a:t>The first idea (using tool test results) for establishing an error rate doesn't work. </a:t>
            </a:r>
          </a:p>
          <a:p>
            <a:endParaRPr lang="en-US" dirty="0"/>
          </a:p>
        </p:txBody>
      </p:sp>
      <p:sp>
        <p:nvSpPr>
          <p:cNvPr id="7" name="Date Placeholder 6"/>
          <p:cNvSpPr>
            <a:spLocks noGrp="1"/>
          </p:cNvSpPr>
          <p:nvPr>
            <p:ph type="dt" sz="half" idx="10"/>
          </p:nvPr>
        </p:nvSpPr>
        <p:spPr/>
        <p:txBody>
          <a:bodyPr/>
          <a:lstStyle/>
          <a:p>
            <a:r>
              <a:rPr lang="en-US" smtClean="0"/>
              <a:t>8/4/10</a:t>
            </a:r>
            <a:endParaRPr lang="en-US"/>
          </a:p>
        </p:txBody>
      </p:sp>
      <p:sp>
        <p:nvSpPr>
          <p:cNvPr id="8" name="Slide Number Placeholder 7"/>
          <p:cNvSpPr>
            <a:spLocks noGrp="1"/>
          </p:cNvSpPr>
          <p:nvPr>
            <p:ph type="sldNum" sz="quarter" idx="12"/>
          </p:nvPr>
        </p:nvSpPr>
        <p:spPr/>
        <p:txBody>
          <a:bodyPr/>
          <a:lstStyle/>
          <a:p>
            <a:fld id="{805A2BD8-5B67-3042-8B66-BDD8679F4654}" type="slidenum">
              <a:rPr lang="en-US" smtClean="0"/>
              <a:pPr/>
              <a:t>3</a:t>
            </a:fld>
            <a:endParaRPr lang="en-US"/>
          </a:p>
        </p:txBody>
      </p:sp>
      <p:sp>
        <p:nvSpPr>
          <p:cNvPr id="9" name="Footer Placeholder 8"/>
          <p:cNvSpPr>
            <a:spLocks noGrp="1"/>
          </p:cNvSpPr>
          <p:nvPr>
            <p:ph type="ftr" sz="quarter" idx="11"/>
          </p:nvPr>
        </p:nvSpPr>
        <p:spPr/>
        <p:txBody>
          <a:bodyPr/>
          <a:lstStyle/>
          <a:p>
            <a:r>
              <a:rPr lang="en-US" smtClean="0"/>
              <a:t>DFRWS Portland, Oregon</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try for an Error Rate Fails</a:t>
            </a:r>
            <a:endParaRPr lang="en-US" dirty="0"/>
          </a:p>
        </p:txBody>
      </p:sp>
      <p:sp>
        <p:nvSpPr>
          <p:cNvPr id="3" name="Content Placeholder 2"/>
          <p:cNvSpPr>
            <a:spLocks noGrp="1"/>
          </p:cNvSpPr>
          <p:nvPr>
            <p:ph idx="1"/>
          </p:nvPr>
        </p:nvSpPr>
        <p:spPr/>
        <p:txBody>
          <a:bodyPr/>
          <a:lstStyle/>
          <a:p>
            <a:r>
              <a:rPr lang="en-US" dirty="0" smtClean="0"/>
              <a:t>Consider disk imaging . . .</a:t>
            </a:r>
          </a:p>
          <a:p>
            <a:pPr lvl="1"/>
            <a:r>
              <a:rPr lang="en-US" dirty="0" smtClean="0"/>
              <a:t>Let </a:t>
            </a:r>
            <a:r>
              <a:rPr lang="en-US" dirty="0" err="1" smtClean="0"/>
              <a:t>n</a:t>
            </a:r>
            <a:r>
              <a:rPr lang="en-US" dirty="0" smtClean="0"/>
              <a:t> be total bits acquired</a:t>
            </a:r>
          </a:p>
          <a:p>
            <a:pPr lvl="1"/>
            <a:r>
              <a:rPr lang="en-US" dirty="0" smtClean="0"/>
              <a:t>Let </a:t>
            </a:r>
            <a:r>
              <a:rPr lang="en-US" dirty="0" err="1" smtClean="0"/>
              <a:t>k</a:t>
            </a:r>
            <a:r>
              <a:rPr lang="en-US" dirty="0" smtClean="0"/>
              <a:t> be number of incorrectly acquired bits</a:t>
            </a:r>
          </a:p>
          <a:p>
            <a:pPr lvl="1"/>
            <a:r>
              <a:rPr lang="en-US" dirty="0" smtClean="0"/>
              <a:t>Then </a:t>
            </a:r>
            <a:r>
              <a:rPr lang="en-US" dirty="0" err="1" smtClean="0"/>
              <a:t>k/n</a:t>
            </a:r>
            <a:r>
              <a:rPr lang="en-US" dirty="0" smtClean="0"/>
              <a:t> looks like an error rate. </a:t>
            </a:r>
          </a:p>
          <a:p>
            <a:r>
              <a:rPr lang="en-US" dirty="0" smtClean="0"/>
              <a:t>But, how to determine </a:t>
            </a:r>
            <a:r>
              <a:rPr lang="en-US" dirty="0" err="1" smtClean="0"/>
              <a:t>n</a:t>
            </a:r>
            <a:r>
              <a:rPr lang="en-US" dirty="0" smtClean="0"/>
              <a:t> &amp; </a:t>
            </a:r>
            <a:r>
              <a:rPr lang="en-US" dirty="0" err="1" smtClean="0"/>
              <a:t>k</a:t>
            </a:r>
            <a:r>
              <a:rPr lang="en-US" dirty="0" smtClean="0"/>
              <a:t> is hard.</a:t>
            </a:r>
          </a:p>
          <a:p>
            <a:r>
              <a:rPr lang="en-US" dirty="0" smtClean="0"/>
              <a:t>Doing lots of acquires may not get a representative sample of drives that might be imaged.</a:t>
            </a:r>
            <a:endParaRPr lang="en-US" dirty="0"/>
          </a:p>
        </p:txBody>
      </p:sp>
      <p:sp>
        <p:nvSpPr>
          <p:cNvPr id="4" name="Date Placeholder 3"/>
          <p:cNvSpPr>
            <a:spLocks noGrp="1"/>
          </p:cNvSpPr>
          <p:nvPr>
            <p:ph type="dt" sz="half" idx="10"/>
          </p:nvPr>
        </p:nvSpPr>
        <p:spPr/>
        <p:txBody>
          <a:bodyPr/>
          <a:lstStyle/>
          <a:p>
            <a:r>
              <a:rPr lang="en-US" smtClean="0"/>
              <a:t>8/4/10</a:t>
            </a:r>
            <a:endParaRPr lang="en-US"/>
          </a:p>
        </p:txBody>
      </p:sp>
      <p:sp>
        <p:nvSpPr>
          <p:cNvPr id="5" name="Footer Placeholder 4"/>
          <p:cNvSpPr>
            <a:spLocks noGrp="1"/>
          </p:cNvSpPr>
          <p:nvPr>
            <p:ph type="ftr" sz="quarter" idx="11"/>
          </p:nvPr>
        </p:nvSpPr>
        <p:spPr/>
        <p:txBody>
          <a:bodyPr/>
          <a:lstStyle/>
          <a:p>
            <a:r>
              <a:rPr lang="en-US" smtClean="0"/>
              <a:t>DFRWS Portland, Oregon</a:t>
            </a:r>
            <a:endParaRPr lang="en-US"/>
          </a:p>
        </p:txBody>
      </p:sp>
      <p:sp>
        <p:nvSpPr>
          <p:cNvPr id="6" name="Slide Number Placeholder 5"/>
          <p:cNvSpPr>
            <a:spLocks noGrp="1"/>
          </p:cNvSpPr>
          <p:nvPr>
            <p:ph type="sldNum" sz="quarter" idx="12"/>
          </p:nvPr>
        </p:nvSpPr>
        <p:spPr/>
        <p:txBody>
          <a:bodyPr/>
          <a:lstStyle/>
          <a:p>
            <a:fld id="{805A2BD8-5B67-3042-8B66-BDD8679F4654}"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Typical errors seen during testing</a:t>
            </a:r>
          </a:p>
          <a:p>
            <a:r>
              <a:rPr lang="en-US" dirty="0" smtClean="0"/>
              <a:t>Measurement &amp; Statistical Errors</a:t>
            </a:r>
          </a:p>
          <a:p>
            <a:r>
              <a:rPr lang="en-US" dirty="0" smtClean="0"/>
              <a:t>Sources of Errors</a:t>
            </a:r>
          </a:p>
          <a:p>
            <a:r>
              <a:rPr lang="en-US" dirty="0" smtClean="0"/>
              <a:t>An Example</a:t>
            </a:r>
          </a:p>
          <a:p>
            <a:r>
              <a:rPr lang="en-US" dirty="0" smtClean="0"/>
              <a:t>Establishing Error Rates</a:t>
            </a:r>
          </a:p>
          <a:p>
            <a:r>
              <a:rPr lang="en-US" dirty="0" smtClean="0"/>
              <a:t>Summary</a:t>
            </a:r>
            <a:endParaRPr lang="en-US" dirty="0"/>
          </a:p>
        </p:txBody>
      </p:sp>
      <p:sp>
        <p:nvSpPr>
          <p:cNvPr id="4" name="Date Placeholder 3"/>
          <p:cNvSpPr>
            <a:spLocks noGrp="1"/>
          </p:cNvSpPr>
          <p:nvPr>
            <p:ph type="dt" sz="half" idx="10"/>
          </p:nvPr>
        </p:nvSpPr>
        <p:spPr/>
        <p:txBody>
          <a:bodyPr/>
          <a:lstStyle/>
          <a:p>
            <a:r>
              <a:rPr lang="en-US" smtClean="0"/>
              <a:t>8/4/10</a:t>
            </a:r>
            <a:endParaRPr lang="en-US"/>
          </a:p>
        </p:txBody>
      </p:sp>
      <p:sp>
        <p:nvSpPr>
          <p:cNvPr id="5" name="Footer Placeholder 4"/>
          <p:cNvSpPr>
            <a:spLocks noGrp="1"/>
          </p:cNvSpPr>
          <p:nvPr>
            <p:ph type="ftr" sz="quarter" idx="11"/>
          </p:nvPr>
        </p:nvSpPr>
        <p:spPr/>
        <p:txBody>
          <a:bodyPr/>
          <a:lstStyle/>
          <a:p>
            <a:r>
              <a:rPr lang="en-US" smtClean="0"/>
              <a:t>DFRWS Portland, Oregon</a:t>
            </a:r>
            <a:endParaRPr lang="en-US"/>
          </a:p>
        </p:txBody>
      </p:sp>
      <p:sp>
        <p:nvSpPr>
          <p:cNvPr id="6" name="Slide Number Placeholder 5"/>
          <p:cNvSpPr>
            <a:spLocks noGrp="1"/>
          </p:cNvSpPr>
          <p:nvPr>
            <p:ph type="sldNum" sz="quarter" idx="12"/>
          </p:nvPr>
        </p:nvSpPr>
        <p:spPr/>
        <p:txBody>
          <a:bodyPr/>
          <a:lstStyle/>
          <a:p>
            <a:fld id="{805A2BD8-5B67-3042-8B66-BDD8679F4654}"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Disk Imaging Behaviors</a:t>
            </a:r>
            <a:endParaRPr lang="en-US" dirty="0"/>
          </a:p>
        </p:txBody>
      </p:sp>
      <p:sp>
        <p:nvSpPr>
          <p:cNvPr id="3" name="Content Placeholder 2"/>
          <p:cNvSpPr>
            <a:spLocks noGrp="1"/>
          </p:cNvSpPr>
          <p:nvPr>
            <p:ph idx="1"/>
          </p:nvPr>
        </p:nvSpPr>
        <p:spPr/>
        <p:txBody>
          <a:bodyPr>
            <a:normAutofit lnSpcReduction="10000"/>
          </a:bodyPr>
          <a:lstStyle/>
          <a:p>
            <a:r>
              <a:rPr lang="en-US" dirty="0" smtClean="0"/>
              <a:t>Some sectors omitted</a:t>
            </a:r>
          </a:p>
          <a:p>
            <a:pPr lvl="1"/>
            <a:r>
              <a:rPr lang="en-US" dirty="0" smtClean="0"/>
              <a:t>1024 sectors for Quantum Sirocco (</a:t>
            </a:r>
            <a:r>
              <a:rPr lang="en-US" dirty="0" err="1" smtClean="0"/>
              <a:t>SafeBack</a:t>
            </a:r>
            <a:r>
              <a:rPr lang="en-US" dirty="0" smtClean="0"/>
              <a:t>)</a:t>
            </a:r>
          </a:p>
          <a:p>
            <a:pPr lvl="1"/>
            <a:r>
              <a:rPr lang="en-US" dirty="0" smtClean="0"/>
              <a:t>5040 sectors for Quantum Sirocco (EnCase 3)</a:t>
            </a:r>
          </a:p>
          <a:p>
            <a:pPr lvl="1"/>
            <a:r>
              <a:rPr lang="en-US" dirty="0" smtClean="0"/>
              <a:t>1 sector if drive has an odd number of sectors (</a:t>
            </a:r>
            <a:r>
              <a:rPr lang="en-US" dirty="0" err="1" smtClean="0"/>
              <a:t>dd</a:t>
            </a:r>
            <a:r>
              <a:rPr lang="en-US" dirty="0" smtClean="0"/>
              <a:t> Linux)</a:t>
            </a:r>
          </a:p>
          <a:p>
            <a:pPr lvl="1"/>
            <a:r>
              <a:rPr lang="en-US" dirty="0" smtClean="0"/>
              <a:t>Last 8 sectors of NTFS logical drive (FTK)</a:t>
            </a:r>
          </a:p>
          <a:p>
            <a:pPr lvl="1"/>
            <a:r>
              <a:rPr lang="en-US" dirty="0" smtClean="0"/>
              <a:t>Last sector of NTFS logical drive (EnCase 4, 5 &amp; 6) and seven sectors prior to last sector are a repeat from earlier in the image.</a:t>
            </a:r>
          </a:p>
          <a:p>
            <a:pPr lvl="1"/>
            <a:r>
              <a:rPr lang="en-US" dirty="0" smtClean="0"/>
              <a:t>Sectors around a faulty sectors replaced by zeros </a:t>
            </a:r>
          </a:p>
          <a:p>
            <a:pPr lvl="1"/>
            <a:r>
              <a:rPr lang="en-US" dirty="0" smtClean="0"/>
              <a:t>HPA &amp; DCO</a:t>
            </a:r>
            <a:endParaRPr lang="en-US" dirty="0"/>
          </a:p>
        </p:txBody>
      </p:sp>
      <p:sp>
        <p:nvSpPr>
          <p:cNvPr id="4" name="Date Placeholder 3"/>
          <p:cNvSpPr>
            <a:spLocks noGrp="1"/>
          </p:cNvSpPr>
          <p:nvPr>
            <p:ph type="dt" sz="half" idx="10"/>
          </p:nvPr>
        </p:nvSpPr>
        <p:spPr/>
        <p:txBody>
          <a:bodyPr/>
          <a:lstStyle/>
          <a:p>
            <a:r>
              <a:rPr lang="en-US" smtClean="0"/>
              <a:t>8/4/10</a:t>
            </a:r>
            <a:endParaRPr lang="en-US"/>
          </a:p>
        </p:txBody>
      </p:sp>
      <p:sp>
        <p:nvSpPr>
          <p:cNvPr id="5" name="Footer Placeholder 4"/>
          <p:cNvSpPr>
            <a:spLocks noGrp="1"/>
          </p:cNvSpPr>
          <p:nvPr>
            <p:ph type="ftr" sz="quarter" idx="11"/>
          </p:nvPr>
        </p:nvSpPr>
        <p:spPr/>
        <p:txBody>
          <a:bodyPr/>
          <a:lstStyle/>
          <a:p>
            <a:r>
              <a:rPr lang="en-US" smtClean="0"/>
              <a:t>DFRWS Portland, Oregon</a:t>
            </a:r>
            <a:endParaRPr lang="en-US"/>
          </a:p>
        </p:txBody>
      </p:sp>
      <p:sp>
        <p:nvSpPr>
          <p:cNvPr id="6" name="Slide Number Placeholder 5"/>
          <p:cNvSpPr>
            <a:spLocks noGrp="1"/>
          </p:cNvSpPr>
          <p:nvPr>
            <p:ph type="sldNum" sz="quarter" idx="12"/>
          </p:nvPr>
        </p:nvSpPr>
        <p:spPr/>
        <p:txBody>
          <a:bodyPr/>
          <a:lstStyle/>
          <a:p>
            <a:fld id="{805A2BD8-5B67-3042-8B66-BDD8679F4654}"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Testing a Hypothesis –</a:t>
            </a:r>
            <a:br>
              <a:rPr lang="en-US" dirty="0" smtClean="0"/>
            </a:br>
            <a:r>
              <a:rPr lang="en-US" dirty="0" smtClean="0"/>
              <a:t>Does entity X have attribute A?</a:t>
            </a:r>
            <a:endParaRPr lang="en-US" dirty="0"/>
          </a:p>
        </p:txBody>
      </p:sp>
      <p:sp>
        <p:nvSpPr>
          <p:cNvPr id="3" name="Content Placeholder 2"/>
          <p:cNvSpPr>
            <a:spLocks noGrp="1"/>
          </p:cNvSpPr>
          <p:nvPr>
            <p:ph idx="1"/>
          </p:nvPr>
        </p:nvSpPr>
        <p:spPr>
          <a:xfrm>
            <a:off x="457200" y="1935480"/>
            <a:ext cx="8229600" cy="1068227"/>
          </a:xfrm>
        </p:spPr>
        <p:txBody>
          <a:bodyPr/>
          <a:lstStyle/>
          <a:p>
            <a:r>
              <a:rPr lang="en-US" dirty="0" smtClean="0"/>
              <a:t>Statistical process</a:t>
            </a:r>
          </a:p>
          <a:p>
            <a:r>
              <a:rPr lang="en-US" dirty="0" smtClean="0"/>
              <a:t>A Matrix of possibilities</a:t>
            </a:r>
          </a:p>
          <a:p>
            <a:endParaRPr lang="en-US" dirty="0"/>
          </a:p>
        </p:txBody>
      </p:sp>
      <p:graphicFrame>
        <p:nvGraphicFramePr>
          <p:cNvPr id="4" name="Table 3"/>
          <p:cNvGraphicFramePr>
            <a:graphicFrameLocks noGrp="1"/>
          </p:cNvGraphicFramePr>
          <p:nvPr/>
        </p:nvGraphicFramePr>
        <p:xfrm>
          <a:off x="1524000" y="3263286"/>
          <a:ext cx="6096000" cy="2021840"/>
        </p:xfrm>
        <a:graphic>
          <a:graphicData uri="http://schemas.openxmlformats.org/drawingml/2006/table">
            <a:tbl>
              <a:tblPr firstRow="1" bandRow="1">
                <a:tableStyleId>{5C22544A-7EE6-4342-B048-85BDC9FD1C3A}</a:tableStyleId>
              </a:tblPr>
              <a:tblGrid>
                <a:gridCol w="2032000"/>
                <a:gridCol w="2032000"/>
                <a:gridCol w="2032000"/>
              </a:tblGrid>
              <a:tr h="370840">
                <a:tc rowSpan="2">
                  <a:txBody>
                    <a:bodyPr/>
                    <a:lstStyle/>
                    <a:p>
                      <a:pPr algn="ctr"/>
                      <a:r>
                        <a:rPr lang="en-US" dirty="0" smtClean="0"/>
                        <a:t>Test</a:t>
                      </a:r>
                    </a:p>
                    <a:p>
                      <a:pPr algn="ctr"/>
                      <a:r>
                        <a:rPr lang="en-US" dirty="0" smtClean="0"/>
                        <a:t>Result</a:t>
                      </a:r>
                      <a:endParaRPr lang="en-US" dirty="0"/>
                    </a:p>
                  </a:txBody>
                  <a:tcPr/>
                </a:tc>
                <a:tc gridSpan="2">
                  <a:txBody>
                    <a:bodyPr/>
                    <a:lstStyle/>
                    <a:p>
                      <a:pPr algn="ctr"/>
                      <a:r>
                        <a:rPr lang="en-US" dirty="0" smtClean="0"/>
                        <a:t>Reality</a:t>
                      </a:r>
                      <a:endParaRPr lang="en-US" dirty="0"/>
                    </a:p>
                  </a:txBody>
                  <a:tcPr/>
                </a:tc>
                <a:tc hMerge="1">
                  <a:txBody>
                    <a:bodyPr/>
                    <a:lstStyle/>
                    <a:p>
                      <a:endParaRPr lang="en-US" dirty="0"/>
                    </a:p>
                  </a:txBody>
                  <a:tcPr/>
                </a:tc>
              </a:tr>
              <a:tr h="370840">
                <a:tc vMerge="1">
                  <a:txBody>
                    <a:bodyPr/>
                    <a:lstStyle/>
                    <a:p>
                      <a:endParaRPr lang="en-US" dirty="0"/>
                    </a:p>
                  </a:txBody>
                  <a:tcPr/>
                </a:tc>
                <a:tc>
                  <a:txBody>
                    <a:bodyPr/>
                    <a:lstStyle/>
                    <a:p>
                      <a:r>
                        <a:rPr lang="en-US" dirty="0" smtClean="0">
                          <a:solidFill>
                            <a:schemeClr val="bg1"/>
                          </a:solidFill>
                        </a:rPr>
                        <a:t>X has A</a:t>
                      </a:r>
                      <a:endParaRPr lang="en-US" dirty="0">
                        <a:solidFill>
                          <a:schemeClr val="bg1"/>
                        </a:solidFill>
                      </a:endParaRPr>
                    </a:p>
                  </a:txBody>
                  <a:tcPr>
                    <a:solidFill>
                      <a:schemeClr val="accent1"/>
                    </a:solidFill>
                  </a:tcPr>
                </a:tc>
                <a:tc>
                  <a:txBody>
                    <a:bodyPr/>
                    <a:lstStyle/>
                    <a:p>
                      <a:r>
                        <a:rPr lang="en-US" dirty="0" smtClean="0">
                          <a:solidFill>
                            <a:schemeClr val="bg1"/>
                          </a:solidFill>
                        </a:rPr>
                        <a:t>X does not have A</a:t>
                      </a:r>
                      <a:endParaRPr lang="en-US" dirty="0">
                        <a:solidFill>
                          <a:schemeClr val="bg1"/>
                        </a:solidFill>
                      </a:endParaRPr>
                    </a:p>
                  </a:txBody>
                  <a:tcPr>
                    <a:solidFill>
                      <a:schemeClr val="accent1"/>
                    </a:solidFill>
                  </a:tcPr>
                </a:tc>
              </a:tr>
              <a:tr h="370840">
                <a:tc>
                  <a:txBody>
                    <a:bodyPr/>
                    <a:lstStyle/>
                    <a:p>
                      <a:r>
                        <a:rPr lang="en-US" dirty="0" smtClean="0">
                          <a:solidFill>
                            <a:schemeClr val="bg1"/>
                          </a:solidFill>
                        </a:rPr>
                        <a:t>X has A</a:t>
                      </a:r>
                      <a:endParaRPr lang="en-US" dirty="0">
                        <a:solidFill>
                          <a:schemeClr val="bg1"/>
                        </a:solidFill>
                      </a:endParaRPr>
                    </a:p>
                  </a:txBody>
                  <a:tcPr>
                    <a:solidFill>
                      <a:schemeClr val="accent1"/>
                    </a:solidFill>
                  </a:tcPr>
                </a:tc>
                <a:tc>
                  <a:txBody>
                    <a:bodyPr/>
                    <a:lstStyle/>
                    <a:p>
                      <a:r>
                        <a:rPr lang="en-US" dirty="0" smtClean="0"/>
                        <a:t>Accept</a:t>
                      </a:r>
                      <a:endParaRPr lang="en-US" dirty="0"/>
                    </a:p>
                  </a:txBody>
                  <a:tcPr/>
                </a:tc>
                <a:tc>
                  <a:txBody>
                    <a:bodyPr/>
                    <a:lstStyle/>
                    <a:p>
                      <a:r>
                        <a:rPr lang="en-US" dirty="0" smtClean="0"/>
                        <a:t>False Positive aka</a:t>
                      </a:r>
                    </a:p>
                    <a:p>
                      <a:r>
                        <a:rPr lang="en-US" dirty="0" smtClean="0"/>
                        <a:t>Type I Error</a:t>
                      </a:r>
                      <a:endParaRPr lang="en-US" dirty="0"/>
                    </a:p>
                  </a:txBody>
                  <a:tcPr/>
                </a:tc>
              </a:tr>
              <a:tr h="370840">
                <a:tc>
                  <a:txBody>
                    <a:bodyPr/>
                    <a:lstStyle/>
                    <a:p>
                      <a:r>
                        <a:rPr lang="en-US" dirty="0" smtClean="0">
                          <a:solidFill>
                            <a:schemeClr val="bg1"/>
                          </a:solidFill>
                        </a:rPr>
                        <a:t>X does not have A</a:t>
                      </a:r>
                      <a:endParaRPr lang="en-US" dirty="0">
                        <a:solidFill>
                          <a:schemeClr val="bg1"/>
                        </a:solidFill>
                      </a:endParaRPr>
                    </a:p>
                  </a:txBody>
                  <a:tcPr>
                    <a:solidFill>
                      <a:schemeClr val="accent1"/>
                    </a:solidFill>
                  </a:tcPr>
                </a:tc>
                <a:tc>
                  <a:txBody>
                    <a:bodyPr/>
                    <a:lstStyle/>
                    <a:p>
                      <a:r>
                        <a:rPr lang="en-US" dirty="0" smtClean="0"/>
                        <a:t>False Negative aka</a:t>
                      </a:r>
                    </a:p>
                    <a:p>
                      <a:r>
                        <a:rPr lang="en-US" dirty="0" smtClean="0"/>
                        <a:t>Type II Error</a:t>
                      </a:r>
                      <a:endParaRPr lang="en-US" dirty="0"/>
                    </a:p>
                  </a:txBody>
                  <a:tcPr/>
                </a:tc>
                <a:tc>
                  <a:txBody>
                    <a:bodyPr/>
                    <a:lstStyle/>
                    <a:p>
                      <a:r>
                        <a:rPr lang="en-US" dirty="0" smtClean="0"/>
                        <a:t>Reject</a:t>
                      </a:r>
                      <a:endParaRPr lang="en-US" dirty="0"/>
                    </a:p>
                  </a:txBody>
                  <a:tcPr/>
                </a:tc>
              </a:tr>
            </a:tbl>
          </a:graphicData>
        </a:graphic>
      </p:graphicFrame>
      <p:sp>
        <p:nvSpPr>
          <p:cNvPr id="6" name="TextBox 5"/>
          <p:cNvSpPr txBox="1"/>
          <p:nvPr/>
        </p:nvSpPr>
        <p:spPr>
          <a:xfrm>
            <a:off x="1186599" y="5692210"/>
            <a:ext cx="5450941" cy="646331"/>
          </a:xfrm>
          <a:prstGeom prst="rect">
            <a:avLst/>
          </a:prstGeom>
          <a:noFill/>
        </p:spPr>
        <p:txBody>
          <a:bodyPr wrap="square" rtlCol="0">
            <a:spAutoFit/>
          </a:bodyPr>
          <a:lstStyle/>
          <a:p>
            <a:r>
              <a:rPr lang="en-US" dirty="0" smtClean="0"/>
              <a:t>Error rate for each type of error is the probability of the error occurring.</a:t>
            </a:r>
            <a:endParaRPr lang="en-US" dirty="0"/>
          </a:p>
        </p:txBody>
      </p:sp>
      <p:sp>
        <p:nvSpPr>
          <p:cNvPr id="10" name="Date Placeholder 9"/>
          <p:cNvSpPr>
            <a:spLocks noGrp="1"/>
          </p:cNvSpPr>
          <p:nvPr>
            <p:ph type="dt" sz="half" idx="10"/>
          </p:nvPr>
        </p:nvSpPr>
        <p:spPr/>
        <p:txBody>
          <a:bodyPr/>
          <a:lstStyle/>
          <a:p>
            <a:r>
              <a:rPr lang="en-US" smtClean="0"/>
              <a:t>8/4/10</a:t>
            </a:r>
            <a:endParaRPr lang="en-US"/>
          </a:p>
        </p:txBody>
      </p:sp>
      <p:sp>
        <p:nvSpPr>
          <p:cNvPr id="11" name="Slide Number Placeholder 10"/>
          <p:cNvSpPr>
            <a:spLocks noGrp="1"/>
          </p:cNvSpPr>
          <p:nvPr>
            <p:ph type="sldNum" sz="quarter" idx="12"/>
          </p:nvPr>
        </p:nvSpPr>
        <p:spPr/>
        <p:txBody>
          <a:bodyPr/>
          <a:lstStyle/>
          <a:p>
            <a:fld id="{805A2BD8-5B67-3042-8B66-BDD8679F4654}" type="slidenum">
              <a:rPr lang="en-US" smtClean="0"/>
              <a:pPr/>
              <a:t>7</a:t>
            </a:fld>
            <a:endParaRPr lang="en-US"/>
          </a:p>
        </p:txBody>
      </p:sp>
      <p:sp>
        <p:nvSpPr>
          <p:cNvPr id="12" name="Footer Placeholder 11"/>
          <p:cNvSpPr>
            <a:spLocks noGrp="1"/>
          </p:cNvSpPr>
          <p:nvPr>
            <p:ph type="ftr" sz="quarter" idx="11"/>
          </p:nvPr>
        </p:nvSpPr>
        <p:spPr/>
        <p:txBody>
          <a:bodyPr/>
          <a:lstStyle/>
          <a:p>
            <a:r>
              <a:rPr lang="en-US" smtClean="0"/>
              <a:t>DFRWS Portland, Oregon</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5" name="Rectangle 2"/>
          <p:cNvSpPr>
            <a:spLocks noGrp="1" noChangeArrowheads="1"/>
          </p:cNvSpPr>
          <p:nvPr>
            <p:ph type="title"/>
          </p:nvPr>
        </p:nvSpPr>
        <p:spPr/>
        <p:txBody>
          <a:bodyPr/>
          <a:lstStyle/>
          <a:p>
            <a:pPr eaLnBrk="1" hangingPunct="1"/>
            <a:r>
              <a:rPr lang="en-US"/>
              <a:t>Sources of Error</a:t>
            </a:r>
          </a:p>
        </p:txBody>
      </p:sp>
      <p:sp>
        <p:nvSpPr>
          <p:cNvPr id="51206" name="Rectangle 3"/>
          <p:cNvSpPr>
            <a:spLocks noGrp="1" noChangeArrowheads="1"/>
          </p:cNvSpPr>
          <p:nvPr>
            <p:ph type="body" idx="1"/>
          </p:nvPr>
        </p:nvSpPr>
        <p:spPr/>
        <p:txBody>
          <a:bodyPr>
            <a:normAutofit fontScale="92500"/>
          </a:bodyPr>
          <a:lstStyle/>
          <a:p>
            <a:pPr marL="514350" indent="-514350"/>
            <a:r>
              <a:rPr lang="en-US" dirty="0" smtClean="0"/>
              <a:t>The theory of measurement error identifies two classes of errors: measurement (random process) &amp; systematic (non-random) </a:t>
            </a:r>
          </a:p>
          <a:p>
            <a:pPr marL="514350" indent="-514350"/>
            <a:r>
              <a:rPr lang="en-US" dirty="0" smtClean="0"/>
              <a:t>For forensic tools that implement some algorithm . . .</a:t>
            </a:r>
          </a:p>
          <a:p>
            <a:pPr marL="880110" lvl="1" indent="-514350">
              <a:buFont typeface="+mj-lt"/>
              <a:buAutoNum type="arabicPeriod"/>
            </a:pPr>
            <a:r>
              <a:rPr lang="en-US" dirty="0" smtClean="0"/>
              <a:t>An </a:t>
            </a:r>
            <a:r>
              <a:rPr lang="en-US" dirty="0"/>
              <a:t>algorithm may have a theoretical</a:t>
            </a:r>
            <a:r>
              <a:rPr lang="en-US" dirty="0" smtClean="0"/>
              <a:t> (random process) error </a:t>
            </a:r>
            <a:r>
              <a:rPr lang="en-US" dirty="0"/>
              <a:t>rate</a:t>
            </a:r>
          </a:p>
          <a:p>
            <a:pPr marL="880110" lvl="1" indent="-514350">
              <a:buFont typeface="+mj-lt"/>
              <a:buAutoNum type="arabicPeriod"/>
            </a:pPr>
            <a:r>
              <a:rPr lang="en-US" dirty="0"/>
              <a:t>An implementation of an algorithm may have</a:t>
            </a:r>
            <a:r>
              <a:rPr lang="en-US" dirty="0" smtClean="0"/>
              <a:t> systematic (non-random) errors</a:t>
            </a:r>
            <a:endParaRPr lang="en-US" dirty="0"/>
          </a:p>
          <a:p>
            <a:pPr marL="880110" lvl="1" indent="-514350">
              <a:buFont typeface="+mj-lt"/>
              <a:buAutoNum type="arabicPeriod"/>
            </a:pPr>
            <a:r>
              <a:rPr lang="en-US" dirty="0"/>
              <a:t>The execution of a procedure may have a blunder that affects the result</a:t>
            </a:r>
            <a:r>
              <a:rPr lang="en-US" dirty="0" smtClean="0"/>
              <a:t> </a:t>
            </a:r>
          </a:p>
          <a:p>
            <a:pPr marL="514350" indent="-514350"/>
            <a:r>
              <a:rPr lang="en-US" dirty="0" err="1" smtClean="0"/>
              <a:t>Daubert</a:t>
            </a:r>
            <a:r>
              <a:rPr lang="en-US" dirty="0" smtClean="0"/>
              <a:t> is mostly interested in the first two.</a:t>
            </a:r>
            <a:endParaRPr lang="en-US" dirty="0"/>
          </a:p>
        </p:txBody>
      </p:sp>
      <p:sp>
        <p:nvSpPr>
          <p:cNvPr id="7" name="Date Placeholder 6"/>
          <p:cNvSpPr>
            <a:spLocks noGrp="1"/>
          </p:cNvSpPr>
          <p:nvPr>
            <p:ph type="dt" sz="half" idx="10"/>
          </p:nvPr>
        </p:nvSpPr>
        <p:spPr/>
        <p:txBody>
          <a:bodyPr/>
          <a:lstStyle/>
          <a:p>
            <a:r>
              <a:rPr lang="en-US" smtClean="0"/>
              <a:t>8/4/10</a:t>
            </a:r>
            <a:endParaRPr lang="en-US"/>
          </a:p>
        </p:txBody>
      </p:sp>
      <p:sp>
        <p:nvSpPr>
          <p:cNvPr id="8" name="Slide Number Placeholder 7"/>
          <p:cNvSpPr>
            <a:spLocks noGrp="1"/>
          </p:cNvSpPr>
          <p:nvPr>
            <p:ph type="sldNum" sz="quarter" idx="12"/>
          </p:nvPr>
        </p:nvSpPr>
        <p:spPr/>
        <p:txBody>
          <a:bodyPr/>
          <a:lstStyle/>
          <a:p>
            <a:fld id="{805A2BD8-5B67-3042-8B66-BDD8679F4654}" type="slidenum">
              <a:rPr lang="en-US" smtClean="0"/>
              <a:pPr/>
              <a:t>8</a:t>
            </a:fld>
            <a:endParaRPr lang="en-US"/>
          </a:p>
        </p:txBody>
      </p:sp>
      <p:sp>
        <p:nvSpPr>
          <p:cNvPr id="9" name="Footer Placeholder 8"/>
          <p:cNvSpPr>
            <a:spLocks noGrp="1"/>
          </p:cNvSpPr>
          <p:nvPr>
            <p:ph type="ftr" sz="quarter" idx="11"/>
          </p:nvPr>
        </p:nvSpPr>
        <p:spPr/>
        <p:txBody>
          <a:bodyPr/>
          <a:lstStyle/>
          <a:p>
            <a:r>
              <a:rPr lang="en-US" smtClean="0"/>
              <a:t>DFRWS Portland, Oregon</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pPr eaLnBrk="1" hangingPunct="1"/>
            <a:r>
              <a:rPr lang="en-US" dirty="0" smtClean="0"/>
              <a:t>Error Source Example</a:t>
            </a:r>
          </a:p>
        </p:txBody>
      </p:sp>
      <p:sp>
        <p:nvSpPr>
          <p:cNvPr id="52227" name="Content Placeholder 2"/>
          <p:cNvSpPr>
            <a:spLocks noGrp="1"/>
          </p:cNvSpPr>
          <p:nvPr>
            <p:ph idx="1"/>
          </p:nvPr>
        </p:nvSpPr>
        <p:spPr/>
        <p:txBody>
          <a:bodyPr/>
          <a:lstStyle/>
          <a:p>
            <a:pPr eaLnBrk="1" hangingPunct="1"/>
            <a:r>
              <a:rPr lang="en-US" sz="2400" dirty="0" smtClean="0"/>
              <a:t>Hashes or checksums (with useful attributes) can be computed for a file. </a:t>
            </a:r>
          </a:p>
          <a:p>
            <a:pPr lvl="1" eaLnBrk="1" hangingPunct="1"/>
            <a:r>
              <a:rPr lang="en-US" sz="2400" dirty="0" smtClean="0"/>
              <a:t>Same files have the same hash</a:t>
            </a:r>
          </a:p>
          <a:p>
            <a:pPr lvl="1" eaLnBrk="1" hangingPunct="1"/>
            <a:r>
              <a:rPr lang="en-US" dirty="0" smtClean="0"/>
              <a:t>A d</a:t>
            </a:r>
            <a:r>
              <a:rPr lang="en-US" sz="2400" dirty="0" smtClean="0"/>
              <a:t>ifferent hash means files are different </a:t>
            </a:r>
          </a:p>
          <a:p>
            <a:pPr lvl="1" eaLnBrk="1" hangingPunct="1"/>
            <a:r>
              <a:rPr lang="en-US" sz="2400" dirty="0" smtClean="0"/>
              <a:t>However, the same hash is possible for different files</a:t>
            </a:r>
          </a:p>
          <a:p>
            <a:pPr eaLnBrk="1" hangingPunct="1"/>
            <a:r>
              <a:rPr lang="en-US" sz="2400" dirty="0" smtClean="0"/>
              <a:t>Hashes or checksums can be used to determine if:</a:t>
            </a:r>
          </a:p>
          <a:p>
            <a:pPr lvl="1" eaLnBrk="1" hangingPunct="1"/>
            <a:r>
              <a:rPr lang="en-US" sz="2400" dirty="0" smtClean="0"/>
              <a:t>A file has changed, or</a:t>
            </a:r>
          </a:p>
          <a:p>
            <a:pPr lvl="1" eaLnBrk="1" hangingPunct="1"/>
            <a:r>
              <a:rPr lang="en-US" sz="2400" dirty="0" smtClean="0"/>
              <a:t>If two files might be the same with some error rate.</a:t>
            </a:r>
          </a:p>
        </p:txBody>
      </p:sp>
      <p:sp>
        <p:nvSpPr>
          <p:cNvPr id="7" name="Date Placeholder 6"/>
          <p:cNvSpPr>
            <a:spLocks noGrp="1"/>
          </p:cNvSpPr>
          <p:nvPr>
            <p:ph type="dt" sz="half" idx="10"/>
          </p:nvPr>
        </p:nvSpPr>
        <p:spPr/>
        <p:txBody>
          <a:bodyPr/>
          <a:lstStyle/>
          <a:p>
            <a:r>
              <a:rPr lang="en-US" smtClean="0"/>
              <a:t>8/4/10</a:t>
            </a:r>
            <a:endParaRPr lang="en-US"/>
          </a:p>
        </p:txBody>
      </p:sp>
      <p:sp>
        <p:nvSpPr>
          <p:cNvPr id="8" name="Slide Number Placeholder 7"/>
          <p:cNvSpPr>
            <a:spLocks noGrp="1"/>
          </p:cNvSpPr>
          <p:nvPr>
            <p:ph type="sldNum" sz="quarter" idx="12"/>
          </p:nvPr>
        </p:nvSpPr>
        <p:spPr/>
        <p:txBody>
          <a:bodyPr/>
          <a:lstStyle/>
          <a:p>
            <a:fld id="{805A2BD8-5B67-3042-8B66-BDD8679F4654}" type="slidenum">
              <a:rPr lang="en-US" smtClean="0"/>
              <a:pPr/>
              <a:t>9</a:t>
            </a:fld>
            <a:endParaRPr lang="en-US"/>
          </a:p>
        </p:txBody>
      </p:sp>
      <p:sp>
        <p:nvSpPr>
          <p:cNvPr id="9" name="Footer Placeholder 8"/>
          <p:cNvSpPr>
            <a:spLocks noGrp="1"/>
          </p:cNvSpPr>
          <p:nvPr>
            <p:ph type="ftr" sz="quarter" idx="11"/>
          </p:nvPr>
        </p:nvSpPr>
        <p:spPr/>
        <p:txBody>
          <a:bodyPr/>
          <a:lstStyle/>
          <a:p>
            <a:r>
              <a:rPr lang="en-US" smtClean="0"/>
              <a:t>DFRWS Portland, Oregon</a:t>
            </a:r>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ＭＳ Ｐ明朝"/>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Flow.thmx</Template>
  <TotalTime>383</TotalTime>
  <Words>1336</Words>
  <Application>Microsoft Macintosh PowerPoint</Application>
  <PresentationFormat>On-screen Show (4:3)</PresentationFormat>
  <Paragraphs>196</Paragraphs>
  <Slides>19</Slides>
  <Notes>1</Notes>
  <HiddenSlides>0</HiddenSlides>
  <MMClips>0</MMClips>
  <ScaleCrop>false</ScaleCrop>
  <HeadingPairs>
    <vt:vector size="4" baseType="variant">
      <vt:variant>
        <vt:lpstr>Design Template</vt:lpstr>
      </vt:variant>
      <vt:variant>
        <vt:i4>1</vt:i4>
      </vt:variant>
      <vt:variant>
        <vt:lpstr>Slide Titles</vt:lpstr>
      </vt:variant>
      <vt:variant>
        <vt:i4>19</vt:i4>
      </vt:variant>
    </vt:vector>
  </HeadingPairs>
  <TitlesOfParts>
    <vt:vector size="20" baseType="lpstr">
      <vt:lpstr>Flow</vt:lpstr>
      <vt:lpstr>If Error Rate is Such a Simple Concept, Why Don’t I Have One for my Forensic Tool Yet?</vt:lpstr>
      <vt:lpstr>Disclaimer</vt:lpstr>
      <vt:lpstr>Introduction</vt:lpstr>
      <vt:lpstr>First try for an Error Rate Fails</vt:lpstr>
      <vt:lpstr>Outline</vt:lpstr>
      <vt:lpstr>Disk Imaging Behaviors</vt:lpstr>
      <vt:lpstr>Testing a Hypothesis – Does entity X have attribute A?</vt:lpstr>
      <vt:lpstr>Sources of Error</vt:lpstr>
      <vt:lpstr>Error Source Example</vt:lpstr>
      <vt:lpstr>An Algorithm To Compare A Pair Of Files With Only One File</vt:lpstr>
      <vt:lpstr>Comparing Randomly Selected Files</vt:lpstr>
      <vt:lpstr>Implementation Errors</vt:lpstr>
      <vt:lpstr>What is the error rate?</vt:lpstr>
      <vt:lpstr>Human Errors</vt:lpstr>
      <vt:lpstr>Error Rate for Disk Imaging</vt:lpstr>
      <vt:lpstr>Other Error Rates</vt:lpstr>
      <vt:lpstr>Summary &amp; Observations</vt:lpstr>
      <vt:lpstr>Project Sponsors (aka Steering Committee)</vt:lpstr>
      <vt:lpstr>Contact Information</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If Error Rate is Such a Simple Concept, Why Don’t I Have One for my Forensic Tool Yet?</dc:title>
  <dc:creator>James Lyle</dc:creator>
  <cp:lastModifiedBy>James Lyle</cp:lastModifiedBy>
  <cp:revision>8</cp:revision>
  <dcterms:created xsi:type="dcterms:W3CDTF">2010-08-04T05:03:47Z</dcterms:created>
  <dcterms:modified xsi:type="dcterms:W3CDTF">2010-08-04T06:02:39Z</dcterms:modified>
</cp:coreProperties>
</file>