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TI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10"/>
  </p:notesMasterIdLst>
  <p:handoutMasterIdLst>
    <p:handoutMasterId r:id="rId11"/>
  </p:handoutMasterIdLst>
  <p:sldIdLst>
    <p:sldId id="287" r:id="rId2"/>
    <p:sldId id="288" r:id="rId3"/>
    <p:sldId id="289" r:id="rId4"/>
    <p:sldId id="296" r:id="rId5"/>
    <p:sldId id="292" r:id="rId6"/>
    <p:sldId id="295" r:id="rId7"/>
    <p:sldId id="294" r:id="rId8"/>
    <p:sldId id="297" r:id="rId9"/>
  </p:sldIdLst>
  <p:sldSz cx="12192000" cy="6858000"/>
  <p:notesSz cx="9236075" cy="7010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FF"/>
    <a:srgbClr val="FFFF00"/>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00" autoAdjust="0"/>
    <p:restoredTop sz="73975" autoAdjust="0"/>
  </p:normalViewPr>
  <p:slideViewPr>
    <p:cSldViewPr>
      <p:cViewPr varScale="1">
        <p:scale>
          <a:sx n="81" d="100"/>
          <a:sy n="81" d="100"/>
        </p:scale>
        <p:origin x="1422" y="96"/>
      </p:cViewPr>
      <p:guideLst>
        <p:guide orient="horz" pos="2160"/>
        <p:guide pos="3840"/>
      </p:guideLst>
    </p:cSldViewPr>
  </p:slideViewPr>
  <p:outlineViewPr>
    <p:cViewPr>
      <p:scale>
        <a:sx n="33" d="100"/>
        <a:sy n="33" d="100"/>
      </p:scale>
      <p:origin x="0" y="-5304"/>
    </p:cViewPr>
  </p:outlineViewPr>
  <p:notesTextViewPr>
    <p:cViewPr>
      <p:scale>
        <a:sx n="3" d="2"/>
        <a:sy n="3" d="2"/>
      </p:scale>
      <p:origin x="0" y="0"/>
    </p:cViewPr>
  </p:notesTextViewPr>
  <p:sorterViewPr>
    <p:cViewPr varScale="1">
      <p:scale>
        <a:sx n="100" d="100"/>
        <a:sy n="100" d="100"/>
      </p:scale>
      <p:origin x="0" y="0"/>
    </p:cViewPr>
  </p:sorterViewPr>
  <p:notesViewPr>
    <p:cSldViewPr>
      <p:cViewPr varScale="1">
        <p:scale>
          <a:sx n="99" d="100"/>
          <a:sy n="99" d="100"/>
        </p:scale>
        <p:origin x="352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3675" cy="352425"/>
          </a:xfrm>
          <a:prstGeom prst="rect">
            <a:avLst/>
          </a:prstGeom>
        </p:spPr>
        <p:txBody>
          <a:bodyPr vert="horz" lIns="91440" tIns="45720" rIns="91440" bIns="45720" rtlCol="0"/>
          <a:lstStyle>
            <a:lvl1pPr algn="l" eaLnBrk="0" hangingPunct="0">
              <a:defRPr sz="1200">
                <a:cs typeface="+mn-cs"/>
              </a:defRPr>
            </a:lvl1pPr>
          </a:lstStyle>
          <a:p>
            <a:pPr>
              <a:defRPr/>
            </a:pPr>
            <a:endParaRPr lang="en-US"/>
          </a:p>
        </p:txBody>
      </p:sp>
      <p:sp>
        <p:nvSpPr>
          <p:cNvPr id="3" name="Date Placeholder 2"/>
          <p:cNvSpPr>
            <a:spLocks noGrp="1"/>
          </p:cNvSpPr>
          <p:nvPr>
            <p:ph type="dt" sz="quarter" idx="1"/>
          </p:nvPr>
        </p:nvSpPr>
        <p:spPr>
          <a:xfrm>
            <a:off x="5230813" y="0"/>
            <a:ext cx="4003675" cy="352425"/>
          </a:xfrm>
          <a:prstGeom prst="rect">
            <a:avLst/>
          </a:prstGeom>
        </p:spPr>
        <p:txBody>
          <a:bodyPr vert="horz" lIns="91440" tIns="45720" rIns="91440" bIns="45720" rtlCol="0"/>
          <a:lstStyle>
            <a:lvl1pPr algn="r" eaLnBrk="0" hangingPunct="0">
              <a:defRPr sz="1200">
                <a:cs typeface="+mn-cs"/>
              </a:defRPr>
            </a:lvl1pPr>
          </a:lstStyle>
          <a:p>
            <a:pPr>
              <a:defRPr/>
            </a:pPr>
            <a:fld id="{1CAEB39F-132A-449E-8204-0E5ACB300B8F}" type="datetimeFigureOut">
              <a:rPr lang="en-US"/>
              <a:pPr>
                <a:defRPr/>
              </a:pPr>
              <a:t>9/21/2017</a:t>
            </a:fld>
            <a:endParaRPr lang="en-US"/>
          </a:p>
        </p:txBody>
      </p:sp>
      <p:sp>
        <p:nvSpPr>
          <p:cNvPr id="4" name="Footer Placeholder 3"/>
          <p:cNvSpPr>
            <a:spLocks noGrp="1"/>
          </p:cNvSpPr>
          <p:nvPr>
            <p:ph type="ftr" sz="quarter" idx="2"/>
          </p:nvPr>
        </p:nvSpPr>
        <p:spPr>
          <a:xfrm>
            <a:off x="0" y="6657975"/>
            <a:ext cx="4003675" cy="352425"/>
          </a:xfrm>
          <a:prstGeom prst="rect">
            <a:avLst/>
          </a:prstGeom>
        </p:spPr>
        <p:txBody>
          <a:bodyPr vert="horz" lIns="91440" tIns="45720" rIns="91440" bIns="45720" rtlCol="0" anchor="b"/>
          <a:lstStyle>
            <a:lvl1pPr algn="l" eaLnBrk="0" hangingPunct="0">
              <a:defRPr sz="1200">
                <a:cs typeface="+mn-cs"/>
              </a:defRPr>
            </a:lvl1pPr>
          </a:lstStyle>
          <a:p>
            <a:pPr>
              <a:defRPr/>
            </a:pPr>
            <a:endParaRPr lang="en-US"/>
          </a:p>
        </p:txBody>
      </p:sp>
      <p:sp>
        <p:nvSpPr>
          <p:cNvPr id="5" name="Slide Number Placeholder 4"/>
          <p:cNvSpPr>
            <a:spLocks noGrp="1"/>
          </p:cNvSpPr>
          <p:nvPr>
            <p:ph type="sldNum" sz="quarter" idx="3"/>
          </p:nvPr>
        </p:nvSpPr>
        <p:spPr>
          <a:xfrm>
            <a:off x="5230813" y="6657975"/>
            <a:ext cx="4003675" cy="352425"/>
          </a:xfrm>
          <a:prstGeom prst="rect">
            <a:avLst/>
          </a:prstGeom>
        </p:spPr>
        <p:txBody>
          <a:bodyPr vert="horz" lIns="91440" tIns="45720" rIns="91440" bIns="45720" rtlCol="0" anchor="b"/>
          <a:lstStyle>
            <a:lvl1pPr algn="r" eaLnBrk="0" hangingPunct="0">
              <a:defRPr sz="1200">
                <a:cs typeface="+mn-cs"/>
              </a:defRPr>
            </a:lvl1pPr>
          </a:lstStyle>
          <a:p>
            <a:pPr>
              <a:defRPr/>
            </a:pPr>
            <a:fld id="{A53F9863-D673-40C3-9A97-2D55807AC8C0}" type="slidenum">
              <a:rPr lang="en-US"/>
              <a:pPr>
                <a:defRPr/>
              </a:pPr>
              <a:t>‹#›</a:t>
            </a:fld>
            <a:endParaRPr lang="en-US"/>
          </a:p>
        </p:txBody>
      </p:sp>
    </p:spTree>
    <p:extLst>
      <p:ext uri="{BB962C8B-B14F-4D97-AF65-F5344CB8AC3E}">
        <p14:creationId xmlns:p14="http://schemas.microsoft.com/office/powerpoint/2010/main" val="2703029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3675" cy="352425"/>
          </a:xfrm>
          <a:prstGeom prst="rect">
            <a:avLst/>
          </a:prstGeom>
        </p:spPr>
        <p:txBody>
          <a:bodyPr vert="horz" lIns="91440" tIns="45720" rIns="91440" bIns="45720" rtlCol="0"/>
          <a:lstStyle>
            <a:lvl1pPr algn="l" eaLnBrk="0" hangingPunct="0">
              <a:defRPr sz="1200">
                <a:cs typeface="+mn-cs"/>
              </a:defRPr>
            </a:lvl1pPr>
          </a:lstStyle>
          <a:p>
            <a:pPr>
              <a:defRPr/>
            </a:pPr>
            <a:endParaRPr lang="en-US"/>
          </a:p>
        </p:txBody>
      </p:sp>
      <p:sp>
        <p:nvSpPr>
          <p:cNvPr id="3" name="Date Placeholder 2"/>
          <p:cNvSpPr>
            <a:spLocks noGrp="1"/>
          </p:cNvSpPr>
          <p:nvPr>
            <p:ph type="dt" idx="1"/>
          </p:nvPr>
        </p:nvSpPr>
        <p:spPr>
          <a:xfrm>
            <a:off x="5230813" y="0"/>
            <a:ext cx="4003675" cy="352425"/>
          </a:xfrm>
          <a:prstGeom prst="rect">
            <a:avLst/>
          </a:prstGeom>
        </p:spPr>
        <p:txBody>
          <a:bodyPr vert="horz" lIns="91440" tIns="45720" rIns="91440" bIns="45720" rtlCol="0"/>
          <a:lstStyle>
            <a:lvl1pPr algn="r" eaLnBrk="0" hangingPunct="0">
              <a:defRPr sz="1200">
                <a:cs typeface="+mn-cs"/>
              </a:defRPr>
            </a:lvl1pPr>
          </a:lstStyle>
          <a:p>
            <a:pPr>
              <a:defRPr/>
            </a:pPr>
            <a:fld id="{1459C329-087E-487A-911D-C0C56CFA8290}" type="datetimeFigureOut">
              <a:rPr lang="en-US"/>
              <a:pPr>
                <a:defRPr/>
              </a:pPr>
              <a:t>9/21/2017</a:t>
            </a:fld>
            <a:endParaRPr lang="en-US"/>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3925" y="3373438"/>
            <a:ext cx="7388225"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657975"/>
            <a:ext cx="4003675" cy="352425"/>
          </a:xfrm>
          <a:prstGeom prst="rect">
            <a:avLst/>
          </a:prstGeom>
        </p:spPr>
        <p:txBody>
          <a:bodyPr vert="horz" lIns="91440" tIns="45720" rIns="91440" bIns="45720" rtlCol="0" anchor="b"/>
          <a:lstStyle>
            <a:lvl1pPr algn="l" eaLnBrk="0" hangingPunct="0">
              <a:defRPr sz="1200">
                <a:cs typeface="+mn-cs"/>
              </a:defRPr>
            </a:lvl1pPr>
          </a:lstStyle>
          <a:p>
            <a:pPr>
              <a:defRPr/>
            </a:pPr>
            <a:endParaRPr lang="en-US"/>
          </a:p>
        </p:txBody>
      </p:sp>
      <p:sp>
        <p:nvSpPr>
          <p:cNvPr id="7" name="Slide Number Placeholder 6"/>
          <p:cNvSpPr>
            <a:spLocks noGrp="1"/>
          </p:cNvSpPr>
          <p:nvPr>
            <p:ph type="sldNum" sz="quarter" idx="5"/>
          </p:nvPr>
        </p:nvSpPr>
        <p:spPr>
          <a:xfrm>
            <a:off x="5230813" y="6657975"/>
            <a:ext cx="4003675" cy="352425"/>
          </a:xfrm>
          <a:prstGeom prst="rect">
            <a:avLst/>
          </a:prstGeom>
        </p:spPr>
        <p:txBody>
          <a:bodyPr vert="horz" lIns="91440" tIns="45720" rIns="91440" bIns="45720" rtlCol="0" anchor="b"/>
          <a:lstStyle>
            <a:lvl1pPr algn="r" eaLnBrk="0" hangingPunct="0">
              <a:defRPr sz="1200">
                <a:cs typeface="+mn-cs"/>
              </a:defRPr>
            </a:lvl1pPr>
          </a:lstStyle>
          <a:p>
            <a:pPr>
              <a:defRPr/>
            </a:pPr>
            <a:fld id="{887A1B6B-39E7-4CB5-8238-33ECE885BB57}" type="slidenum">
              <a:rPr lang="en-US"/>
              <a:pPr>
                <a:defRPr/>
              </a:pPr>
              <a:t>‹#›</a:t>
            </a:fld>
            <a:endParaRPr lang="en-US"/>
          </a:p>
        </p:txBody>
      </p:sp>
    </p:spTree>
    <p:extLst>
      <p:ext uri="{BB962C8B-B14F-4D97-AF65-F5344CB8AC3E}">
        <p14:creationId xmlns:p14="http://schemas.microsoft.com/office/powerpoint/2010/main" val="42936120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The determination of solution density is required for conversion of solution quantities from a mass fraction basis to a volume fraction basis.  This presentation will provide information about approaches in common use for the determination of densities for liquids.</a:t>
            </a:r>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C72E50C-9906-4A4B-948D-B530771A437C}" type="slidenum">
              <a:rPr lang="en-US" altLang="en-US" smtClean="0"/>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Density is defined by mass divided by volume.</a:t>
            </a:r>
          </a:p>
          <a:p>
            <a:pPr lvl="1">
              <a:buFont typeface="+mj-lt"/>
              <a:buNone/>
              <a:defRPr/>
            </a:pPr>
            <a:endParaRPr lang="en-US" dirty="0"/>
          </a:p>
          <a:p>
            <a:pPr marL="685800" lvl="1" indent="-228600">
              <a:buFont typeface="+mj-lt"/>
              <a:buAutoNum type="alphaLcParenR"/>
              <a:defRPr/>
            </a:pPr>
            <a:r>
              <a:rPr lang="en-US" dirty="0"/>
              <a:t>To determine density, mass and volume are measured simultaneously</a:t>
            </a:r>
          </a:p>
          <a:p>
            <a:pPr marL="685800" lvl="1" indent="-228600">
              <a:buFont typeface="+mj-lt"/>
              <a:buAutoNum type="alphaLcParenR"/>
              <a:defRPr/>
            </a:pPr>
            <a:endParaRPr lang="en-US" dirty="0"/>
          </a:p>
          <a:p>
            <a:pPr marL="685800" lvl="1" indent="-228600">
              <a:buFont typeface="+mj-lt"/>
              <a:buAutoNum type="alphaLcParenR"/>
              <a:defRPr/>
            </a:pPr>
            <a:r>
              <a:rPr lang="en-US" dirty="0"/>
              <a:t>Because the volume of liquids change with temperature, density must be determined for a specific temperature.  </a:t>
            </a:r>
          </a:p>
          <a:p>
            <a:pPr marL="685800" lvl="1" indent="-228600">
              <a:buFont typeface="+mj-lt"/>
              <a:buAutoNum type="alphaLcParenR"/>
              <a:defRPr/>
            </a:pPr>
            <a:endParaRPr lang="en-US" dirty="0"/>
          </a:p>
          <a:p>
            <a:pPr marL="685800" lvl="1" indent="-228600">
              <a:buFont typeface="+mj-lt"/>
              <a:buAutoNum type="alphaLcParenR"/>
              <a:defRPr/>
            </a:pPr>
            <a:r>
              <a:rPr lang="en-US" dirty="0"/>
              <a:t>Because of the temperature dependence, densities are reported for a specific temperature or temperature interval, with expanded uncertainties that include temperature effects.</a:t>
            </a:r>
          </a:p>
          <a:p>
            <a:pPr marL="685800" lvl="1" indent="-228600">
              <a:buFont typeface="+mj-lt"/>
              <a:buAutoNum type="alphaLcParenR"/>
              <a:defRPr/>
            </a:pPr>
            <a:endParaRPr lang="en-US" dirty="0"/>
          </a:p>
          <a:p>
            <a:pPr marL="228600" indent="-228600">
              <a:buFont typeface="+mj-lt"/>
              <a:buAutoNum type="arabicPeriod"/>
              <a:defRPr/>
            </a:pPr>
            <a:r>
              <a:rPr lang="en-US" dirty="0"/>
              <a:t>Several approaches can be used for the measurement of solution density</a:t>
            </a:r>
          </a:p>
          <a:p>
            <a:pPr marL="228600" indent="-228600">
              <a:buFont typeface="+mj-lt"/>
              <a:buAutoNum type="arabicPeriod"/>
              <a:defRPr/>
            </a:pPr>
            <a:endParaRPr lang="en-US" dirty="0"/>
          </a:p>
          <a:p>
            <a:pPr marL="685800" lvl="1" indent="-228600">
              <a:buFont typeface="+mj-lt"/>
              <a:buAutoNum type="arabicPeriod"/>
              <a:defRPr/>
            </a:pPr>
            <a:r>
              <a:rPr lang="en-US" dirty="0"/>
              <a:t>The </a:t>
            </a:r>
            <a:r>
              <a:rPr lang="en-US" dirty="0" err="1"/>
              <a:t>micropipete</a:t>
            </a:r>
            <a:r>
              <a:rPr lang="en-US" dirty="0"/>
              <a:t> method utilizes a precision glass pipette to accurately determine a set volume.  The mass of the pipette is determined before and after filling with the solution</a:t>
            </a:r>
          </a:p>
          <a:p>
            <a:pPr marL="685800" lvl="1" indent="-228600">
              <a:buFont typeface="+mj-lt"/>
              <a:buAutoNum type="arabicPeriod"/>
              <a:defRPr/>
            </a:pPr>
            <a:endParaRPr lang="en-US" dirty="0"/>
          </a:p>
          <a:p>
            <a:pPr marL="685800" lvl="1" indent="-228600">
              <a:buFont typeface="+mj-lt"/>
              <a:buAutoNum type="arabicPeriod"/>
              <a:defRPr/>
            </a:pPr>
            <a:r>
              <a:rPr lang="en-US" dirty="0"/>
              <a:t>Instrumentation exists to determine liquid solution density in an automated fashion.  The principle of operation is based on an oscillating tube that is filled with the liquid to be characterized.  The oscillation frequency changes with the mass of the liquid, and thus provides an indication of density.</a:t>
            </a:r>
          </a:p>
          <a:p>
            <a:pPr marL="685800" lvl="1" indent="-228600">
              <a:buFont typeface="+mj-lt"/>
              <a:buAutoNum type="arabicPeriod"/>
              <a:defRPr/>
            </a:pPr>
            <a:endParaRPr lang="en-US" dirty="0"/>
          </a:p>
          <a:p>
            <a:pPr marL="685800" lvl="1" indent="-228600">
              <a:buFont typeface="+mj-lt"/>
              <a:buAutoNum type="arabicPeriod"/>
              <a:defRPr/>
            </a:pPr>
            <a:r>
              <a:rPr lang="en-US" dirty="0"/>
              <a:t>The classical approach to measurement of density is by used of specialized glassware called a pycnometer.  This glassware is calibrated for a specific volume, and permits direct determination of the temperature of the liquid.  As with the Lang Levey method, the mass of the glassware is measured before and after filling.</a:t>
            </a:r>
          </a:p>
          <a:p>
            <a:pPr marL="228600" indent="-228600">
              <a:buFont typeface="+mj-lt"/>
              <a:buAutoNum type="arabicPeriod"/>
              <a:defRPr/>
            </a:pPr>
            <a:endParaRPr lang="en-US" dirty="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2CF21197-C03B-4536-B963-88B2B8C15EB3}"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228600" indent="-228600">
              <a:buFont typeface="+mj-lt"/>
              <a:buAutoNum type="arabicPeriod"/>
              <a:defRPr/>
            </a:pPr>
            <a:r>
              <a:rPr lang="en-US" dirty="0"/>
              <a:t>The construction of Lang Levy pipettes differs from other types of glass pipettes by an internal constriction that facilitates reproducible filling.  Liquid is introduced into the pipette by a micropipette suction device, that permits controlled filling by manipulating</a:t>
            </a:r>
            <a:r>
              <a:rPr lang="en-US" baseline="0" dirty="0"/>
              <a:t> </a:t>
            </a:r>
            <a:r>
              <a:rPr lang="en-US" dirty="0"/>
              <a:t>a screw driven plunger.</a:t>
            </a:r>
          </a:p>
          <a:p>
            <a:pPr marL="228600" indent="-228600">
              <a:buFont typeface="+mj-lt"/>
              <a:buAutoNum type="arabicPeriod"/>
              <a:defRPr/>
            </a:pPr>
            <a:endParaRPr lang="en-US" dirty="0"/>
          </a:p>
          <a:p>
            <a:pPr marL="228600" indent="-228600">
              <a:buFont typeface="+mj-lt"/>
              <a:buAutoNum type="arabicPeriod"/>
              <a:defRPr/>
            </a:pPr>
            <a:r>
              <a:rPr lang="en-US" dirty="0"/>
              <a:t>Several advantages are apparent with this method</a:t>
            </a:r>
          </a:p>
          <a:p>
            <a:pPr marL="685800" lvl="1" indent="-228600">
              <a:buFont typeface="+mj-lt"/>
              <a:buAutoNum type="alphaLcParenR"/>
              <a:defRPr/>
            </a:pPr>
            <a:r>
              <a:rPr lang="en-US" dirty="0"/>
              <a:t>With care, high accuracy results can be obtained</a:t>
            </a:r>
          </a:p>
          <a:p>
            <a:pPr marL="685800" lvl="1" indent="-228600">
              <a:buFont typeface="+mj-lt"/>
              <a:buAutoNum type="alphaLcParenR"/>
              <a:defRPr/>
            </a:pPr>
            <a:r>
              <a:rPr lang="en-US" dirty="0"/>
              <a:t>Relatively small sample volumes are needed for the measurement.  Of course, uncertainty of the measurement increases with decreased sample volume, and the analyst must consider the level of uncertainty that is needed to be fit for purpose.  Lang Levy micropipettes have been available in sizes as small as 1 </a:t>
            </a:r>
            <a:r>
              <a:rPr lang="el-GR" dirty="0"/>
              <a:t>μ</a:t>
            </a:r>
            <a:r>
              <a:rPr lang="en-US" dirty="0"/>
              <a:t>L; however 0.5 mL or 1.0 mL sizes provide a good balance between limited sample volume and excellent precision</a:t>
            </a:r>
          </a:p>
          <a:p>
            <a:pPr marL="228600" indent="-228600">
              <a:buFont typeface="+mj-lt"/>
              <a:buAutoNum type="arabicPeriod"/>
              <a:defRPr/>
            </a:pPr>
            <a:endParaRPr lang="en-US" dirty="0"/>
          </a:p>
          <a:p>
            <a:pPr marL="228600" indent="-228600">
              <a:buFont typeface="+mj-lt"/>
              <a:buAutoNum type="arabicPeriod"/>
              <a:defRPr/>
            </a:pPr>
            <a:r>
              <a:rPr lang="en-US" dirty="0"/>
              <a:t>The primary disadvantage for this method is lack of widespread availability of Lang Levy pipettes.  If a source</a:t>
            </a:r>
            <a:r>
              <a:rPr lang="en-US" baseline="0" dirty="0"/>
              <a:t> of the pipettes cannot be identified, it should be possible for a glassblower to produce similar pipettes </a:t>
            </a:r>
            <a:r>
              <a:rPr lang="en-US" dirty="0"/>
              <a:t>on a custom basis.  It is not essential for a custom pipette to be produced with a specific volume.  Rather, the</a:t>
            </a:r>
            <a:r>
              <a:rPr lang="en-US" baseline="0" dirty="0"/>
              <a:t> volume can be c</a:t>
            </a:r>
            <a:r>
              <a:rPr lang="en-US" dirty="0"/>
              <a:t>alibrated by filling with water, the same </a:t>
            </a:r>
            <a:r>
              <a:rPr lang="en-US" baseline="0" dirty="0"/>
              <a:t>as with other pipettes.</a:t>
            </a:r>
          </a:p>
          <a:p>
            <a:pPr marL="228600" indent="-228600">
              <a:buFont typeface="+mj-lt"/>
              <a:buAutoNum type="arabicPeriod"/>
              <a:defRPr/>
            </a:pPr>
            <a:endParaRPr lang="en-US" dirty="0"/>
          </a:p>
          <a:p>
            <a:pPr marL="228600" indent="-228600">
              <a:buFont typeface="+mj-lt"/>
              <a:buAutoNum type="arabicPeriod"/>
              <a:defRPr/>
            </a:pPr>
            <a:r>
              <a:rPr lang="en-US" dirty="0"/>
              <a:t>The following video illustrates how density can be measured by the micropipette approach.</a:t>
            </a:r>
          </a:p>
          <a:p>
            <a:pPr>
              <a:defRPr/>
            </a:pPr>
            <a:endParaRPr lang="en-US" dirty="0"/>
          </a:p>
          <a:p>
            <a:pPr>
              <a:defRPr/>
            </a:pPr>
            <a:endParaRPr lang="en-US" dirty="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EFEF209-580B-4DD4-BD65-FF520C0FD13C}"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55000" lnSpcReduction="20000"/>
          </a:bodyPr>
          <a:lstStyle/>
          <a:p>
            <a:pPr>
              <a:defRPr/>
            </a:pPr>
            <a:r>
              <a:rPr lang="en-US" dirty="0"/>
              <a:t>This close-up shows the parts required for the micropipette density method.  The Lang Levy micropipette shown has a constriction at the center of the tube to facilitate reproducible filling.  The tip is often ground to aid in drop removal.  </a:t>
            </a:r>
          </a:p>
          <a:p>
            <a:pPr>
              <a:defRPr/>
            </a:pPr>
            <a:endParaRPr lang="en-US" dirty="0"/>
          </a:p>
          <a:p>
            <a:pPr>
              <a:defRPr/>
            </a:pPr>
            <a:r>
              <a:rPr lang="en-US" dirty="0"/>
              <a:t>The micropipette aspirator uses a thumbscrew-positioned plunger to permit fine control for pipette filling.  </a:t>
            </a:r>
          </a:p>
          <a:p>
            <a:pPr>
              <a:defRPr/>
            </a:pPr>
            <a:endParaRPr lang="en-US" dirty="0"/>
          </a:p>
          <a:p>
            <a:pPr>
              <a:defRPr/>
            </a:pPr>
            <a:r>
              <a:rPr lang="en-US" dirty="0"/>
              <a:t>The suction adaptor is used to connect the pipette to a suction source for rinsing and drying the pipette between measurements.</a:t>
            </a:r>
          </a:p>
          <a:p>
            <a:pPr>
              <a:defRPr/>
            </a:pPr>
            <a:endParaRPr lang="en-US" dirty="0"/>
          </a:p>
          <a:p>
            <a:pPr>
              <a:defRPr/>
            </a:pPr>
            <a:r>
              <a:rPr lang="en-US" dirty="0"/>
              <a:t>Finally, the weighing cradle shown was made as a convenient way of holding the micropipette on the balance for weighing operations.</a:t>
            </a:r>
          </a:p>
          <a:p>
            <a:pPr>
              <a:defRPr/>
            </a:pPr>
            <a:endParaRPr lang="en-US" dirty="0"/>
          </a:p>
          <a:p>
            <a:pPr>
              <a:defRPr/>
            </a:pPr>
            <a:r>
              <a:rPr lang="en-US" dirty="0"/>
              <a:t>Before starting, allow the sample to equilibrate to the laboratory temperature.  Record the temperature.</a:t>
            </a:r>
          </a:p>
          <a:p>
            <a:pPr>
              <a:defRPr/>
            </a:pPr>
            <a:endParaRPr lang="en-US" dirty="0"/>
          </a:p>
          <a:p>
            <a:pPr>
              <a:defRPr/>
            </a:pPr>
            <a:r>
              <a:rPr lang="en-US" dirty="0"/>
              <a:t>Begin by weighing the clean and dry empty micropipette.  The outside of the pipette can be wiped with a cloth that is slightly dampened with water, to minimize static interferences. Be certain that the ends of the </a:t>
            </a:r>
            <a:r>
              <a:rPr lang="en-US" dirty="0" err="1"/>
              <a:t>pipet</a:t>
            </a:r>
            <a:r>
              <a:rPr lang="en-US" dirty="0"/>
              <a:t> do not touch the balance enclosure.  When the readings stabilize, record the tare mass, or alternatively, tare the balance.  </a:t>
            </a:r>
          </a:p>
          <a:p>
            <a:pPr>
              <a:defRPr/>
            </a:pPr>
            <a:endParaRPr lang="en-US" dirty="0"/>
          </a:p>
          <a:p>
            <a:pPr>
              <a:defRPr/>
            </a:pPr>
            <a:r>
              <a:rPr lang="en-US" dirty="0"/>
              <a:t>Remove the pipette and cradle, and fill the pipette using the micropipette suction device.  When the fluid reaches the middle of the constriction, remove the tip from the fluid and dab the tip end against the wall of the container.  Pull a little air into the micropipette and remove the micropipette aspirator.  Wipe the exterior of the </a:t>
            </a:r>
            <a:r>
              <a:rPr lang="en-US" dirty="0" err="1"/>
              <a:t>pipet</a:t>
            </a:r>
            <a:r>
              <a:rPr lang="en-US" dirty="0"/>
              <a:t> to remove any remaining fluid, taking care not to remove fluid from inside the tip.  Reweigh the filled micropipette using the weighing cradle.  </a:t>
            </a:r>
          </a:p>
          <a:p>
            <a:pPr>
              <a:defRPr/>
            </a:pPr>
            <a:endParaRPr lang="en-US" dirty="0"/>
          </a:p>
          <a:p>
            <a:pPr>
              <a:defRPr/>
            </a:pPr>
            <a:r>
              <a:rPr lang="en-US" dirty="0"/>
              <a:t>Between replicate measurements, clean the micropipette first with water, and then with ethanol.  Empty the pipette and then attach it to suction source, with a trap for the aspirated liquids.  Rinse the pipette with water, particularly if the previous liquid was a biological fluid, such as serum.  This will minimize residues that might form as precipitates in the presence of ethanol.  After the water rinse, aspirate a few milliliters of ethanol, and continue to aspirate air to thoroughly dry the </a:t>
            </a:r>
            <a:r>
              <a:rPr lang="en-US" dirty="0" err="1"/>
              <a:t>pipet</a:t>
            </a:r>
            <a:r>
              <a:rPr lang="en-US" dirty="0"/>
              <a:t>.  This will take several minutes.  The clean and dry pipette can then be used for a replicate measurement.</a:t>
            </a:r>
          </a:p>
          <a:p>
            <a:pPr>
              <a:defRPr/>
            </a:pPr>
            <a:endParaRPr lang="en-US" dirty="0"/>
          </a:p>
          <a:p>
            <a:pPr>
              <a:defRPr/>
            </a:pPr>
            <a:r>
              <a:rPr lang="en-US" dirty="0"/>
              <a:t>To calibrate the volume of the micropipette, repeat this process using water.  Using the known density of water at the laboratory temperature, calculate the volume of the pipette.</a:t>
            </a:r>
          </a:p>
          <a:p>
            <a:pPr>
              <a:defRPr/>
            </a:pPr>
            <a:endParaRPr 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FE8571D0-DD3C-490C-91B9-516DFA701821}"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Commercial instruments are available to automatically measure fluid densities.  Operation is based on the characteristic resonance of a tube that is filled with the sample.  </a:t>
            </a:r>
          </a:p>
          <a:p>
            <a:endParaRPr lang="en-US" dirty="0"/>
          </a:p>
          <a:p>
            <a:r>
              <a:rPr lang="en-US" dirty="0"/>
              <a:t>Once calibrated, the instrument automatically displays the density after the sample is introduced and temperature equilibrated.  The temperature can be adjusted over a wide range to permit density measurements at elevated or </a:t>
            </a:r>
            <a:r>
              <a:rPr lang="en-US" dirty="0" err="1"/>
              <a:t>subambient</a:t>
            </a:r>
            <a:r>
              <a:rPr lang="en-US" dirty="0"/>
              <a:t> conditions.</a:t>
            </a:r>
          </a:p>
          <a:p>
            <a:endParaRPr lang="en-US" dirty="0"/>
          </a:p>
          <a:p>
            <a:r>
              <a:rPr lang="en-US" dirty="0"/>
              <a:t>There are few disadvantages to oscillating tube apparatus, except cost and fixed sample size.</a:t>
            </a:r>
          </a:p>
          <a:p>
            <a:endParaRPr lang="en-US" dirty="0"/>
          </a:p>
          <a:p>
            <a:r>
              <a:rPr lang="en-US" dirty="0"/>
              <a:t>The following video illustrates one example using a commercial instrument.</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3C0181ED-AE0F-4DED-AB57-43C3ABB1DED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Begin by introducing the sample into the sample tube.  A video display on the front panel shows an image of the sample tube, and passage of the sample into this tube is usually evident.  The tube volume (in this case 1 mL)  should be overfilled.  It is also essential that the sample be miscible with the previous fluid in the tube.  If this is not the case, intermediate solvents must be used to flush the sample tube.  With the sample introduced, set the desired temperature and activate the measurement process.  Measurements may require appreciable equilibration time, particularly for elevated temperatures.</a:t>
            </a:r>
          </a:p>
          <a:p>
            <a:endParaRPr lang="en-US" dirty="0"/>
          </a:p>
          <a:p>
            <a:r>
              <a:rPr lang="en-US" dirty="0"/>
              <a:t>After use, thoroughly rinse the sample tube with appropriate solvents, ending with water.  Do not allow the tube to dry during any of the rinse steps, and fill the tube with water during periods of nonuse.</a:t>
            </a:r>
          </a:p>
          <a:p>
            <a:endParaRPr lang="en-US" dirty="0"/>
          </a:p>
        </p:txBody>
      </p:sp>
      <p:sp>
        <p:nvSpPr>
          <p:cNvPr id="163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DCC689AC-5A9F-4D56-857F-564A74AE78E4}"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A pycnometer is another type of vessel, specifically designed for determination of fluid density.  The vessel usually incorporates a capillary to facilitate accurate filling, and, as with the example shown in the photograph, it may incorporate an integral thermometer.</a:t>
            </a:r>
          </a:p>
          <a:p>
            <a:endParaRPr lang="en-US" dirty="0"/>
          </a:p>
          <a:p>
            <a:r>
              <a:rPr lang="en-US" dirty="0"/>
              <a:t>As with the micropipette method, this approach is simple and low cost.  </a:t>
            </a:r>
          </a:p>
          <a:p>
            <a:endParaRPr lang="en-US" dirty="0"/>
          </a:p>
          <a:p>
            <a:r>
              <a:rPr lang="en-US" dirty="0"/>
              <a:t>However, unlike the micropipette method, relatively large samples are needed.  Additional variability is potentially introduced by the inclusion of ground glass joints in the design, and care must be taken to eliminate fluids from the exterior of the glassware after filling.</a:t>
            </a:r>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fld id="{C9E17032-6A82-427C-8880-992CB79B5C85}" type="slidenum">
              <a:rPr lang="en-US" smtClean="0"/>
              <a:pPr/>
              <a:t>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11684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cs typeface="+mn-cs"/>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a:noFill/>
              </a:ln>
              <a:effectLs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cs typeface="+mn-cs"/>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cs typeface="+mn-cs"/>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p:spPr>
            <p:txBody>
              <a:bodyPr/>
              <a:lstStyle/>
              <a:p>
                <a:pPr eaLnBrk="0" hangingPunct="0">
                  <a:defRPr/>
                </a:pPr>
                <a:endParaRPr lang="en-US">
                  <a:cs typeface="+mn-cs"/>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cs typeface="+mn-cs"/>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p:spPr>
            <p:txBody>
              <a:bodyPr/>
              <a:lstStyle/>
              <a:p>
                <a:pPr eaLnBrk="0" hangingPunct="0">
                  <a:defRPr/>
                </a:pPr>
                <a:endParaRPr lang="en-US">
                  <a:cs typeface="+mn-cs"/>
                </a:endParaRPr>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613"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1988"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pPr>
              <a:defRPr/>
            </a:pPr>
            <a:fld id="{2BE6E1A4-6FC3-4A14-ADA1-BBB71097460B}" type="slidenum">
              <a:rPr lang="en-US" altLang="en-US"/>
              <a:pPr>
                <a:defRPr/>
              </a:pPr>
              <a:t>‹#›</a:t>
            </a:fld>
            <a:endParaRPr lang="en-US" altLang="en-US"/>
          </a:p>
        </p:txBody>
      </p:sp>
    </p:spTree>
    <p:extLst>
      <p:ext uri="{BB962C8B-B14F-4D97-AF65-F5344CB8AC3E}">
        <p14:creationId xmlns:p14="http://schemas.microsoft.com/office/powerpoint/2010/main" val="4264108802"/>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E84B3AF-A6A2-4658-8419-0F3FD683A72E}" type="slidenum">
              <a:rPr lang="en-US" altLang="en-US"/>
              <a:pPr>
                <a:defRPr/>
              </a:pPr>
              <a:t>‹#›</a:t>
            </a:fld>
            <a:endParaRPr lang="en-US" altLang="en-US"/>
          </a:p>
        </p:txBody>
      </p:sp>
    </p:spTree>
    <p:extLst>
      <p:ext uri="{BB962C8B-B14F-4D97-AF65-F5344CB8AC3E}">
        <p14:creationId xmlns:p14="http://schemas.microsoft.com/office/powerpoint/2010/main" val="2698819109"/>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EFC2DAE8-7DAF-4B55-9C49-8E86F87EDEFF}" type="slidenum">
              <a:rPr lang="en-US" altLang="en-US"/>
              <a:pPr>
                <a:defRPr/>
              </a:pPr>
              <a:t>‹#›</a:t>
            </a:fld>
            <a:endParaRPr lang="en-US" altLang="en-US"/>
          </a:p>
        </p:txBody>
      </p:sp>
    </p:spTree>
    <p:extLst>
      <p:ext uri="{BB962C8B-B14F-4D97-AF65-F5344CB8AC3E}">
        <p14:creationId xmlns:p14="http://schemas.microsoft.com/office/powerpoint/2010/main" val="1908556183"/>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2985F6EC-B84A-4016-B1C7-FD123A957B20}" type="slidenum">
              <a:rPr lang="en-US" altLang="en-US"/>
              <a:pPr>
                <a:defRPr/>
              </a:pPr>
              <a:t>‹#›</a:t>
            </a:fld>
            <a:endParaRPr lang="en-US" altLang="en-US"/>
          </a:p>
        </p:txBody>
      </p:sp>
    </p:spTree>
    <p:extLst>
      <p:ext uri="{BB962C8B-B14F-4D97-AF65-F5344CB8AC3E}">
        <p14:creationId xmlns:p14="http://schemas.microsoft.com/office/powerpoint/2010/main" val="1295848531"/>
      </p:ext>
    </p:extLst>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pPr>
              <a:defRPr/>
            </a:pPr>
            <a:fld id="{15184300-04F5-41C3-A4AA-97BEF477F744}" type="slidenum">
              <a:rPr lang="en-US" altLang="en-US"/>
              <a:pPr>
                <a:defRPr/>
              </a:pPr>
              <a:t>‹#›</a:t>
            </a:fld>
            <a:endParaRPr lang="en-US" altLang="en-US"/>
          </a:p>
        </p:txBody>
      </p:sp>
    </p:spTree>
    <p:extLst>
      <p:ext uri="{BB962C8B-B14F-4D97-AF65-F5344CB8AC3E}">
        <p14:creationId xmlns:p14="http://schemas.microsoft.com/office/powerpoint/2010/main" val="3520875304"/>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1E5F4C5F-5C45-4D69-BBCE-CFD48C9E8E13}" type="slidenum">
              <a:rPr lang="en-US" altLang="en-US"/>
              <a:pPr>
                <a:defRPr/>
              </a:pPr>
              <a:t>‹#›</a:t>
            </a:fld>
            <a:endParaRPr lang="en-US" altLang="en-US"/>
          </a:p>
        </p:txBody>
      </p:sp>
    </p:spTree>
    <p:extLst>
      <p:ext uri="{BB962C8B-B14F-4D97-AF65-F5344CB8AC3E}">
        <p14:creationId xmlns:p14="http://schemas.microsoft.com/office/powerpoint/2010/main" val="2548670871"/>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pPr>
              <a:defRPr/>
            </a:pPr>
            <a:fld id="{CA162E44-873E-4743-AEB6-E6A63FE2B8C2}" type="slidenum">
              <a:rPr lang="en-US" altLang="en-US"/>
              <a:pPr>
                <a:defRPr/>
              </a:pPr>
              <a:t>‹#›</a:t>
            </a:fld>
            <a:endParaRPr lang="en-US" altLang="en-US"/>
          </a:p>
        </p:txBody>
      </p:sp>
    </p:spTree>
    <p:extLst>
      <p:ext uri="{BB962C8B-B14F-4D97-AF65-F5344CB8AC3E}">
        <p14:creationId xmlns:p14="http://schemas.microsoft.com/office/powerpoint/2010/main" val="427663820"/>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794D3A84-06F7-47A2-BBE7-B0E0D0F9FE7B}" type="slidenum">
              <a:rPr lang="en-US" altLang="en-US"/>
              <a:pPr>
                <a:defRPr/>
              </a:pPr>
              <a:t>‹#›</a:t>
            </a:fld>
            <a:endParaRPr lang="en-US" altLang="en-US"/>
          </a:p>
        </p:txBody>
      </p:sp>
    </p:spTree>
    <p:extLst>
      <p:ext uri="{BB962C8B-B14F-4D97-AF65-F5344CB8AC3E}">
        <p14:creationId xmlns:p14="http://schemas.microsoft.com/office/powerpoint/2010/main" val="2209166410"/>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5684F7D5-D03D-4426-8ACC-C07B18092579}" type="slidenum">
              <a:rPr lang="en-US" altLang="en-US"/>
              <a:pPr>
                <a:defRPr/>
              </a:pPr>
              <a:t>‹#›</a:t>
            </a:fld>
            <a:endParaRPr lang="en-US" altLang="en-US"/>
          </a:p>
        </p:txBody>
      </p:sp>
    </p:spTree>
    <p:extLst>
      <p:ext uri="{BB962C8B-B14F-4D97-AF65-F5344CB8AC3E}">
        <p14:creationId xmlns:p14="http://schemas.microsoft.com/office/powerpoint/2010/main" val="884531799"/>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A860E80D-075A-4B65-9F6C-A81A4E726A7E}" type="slidenum">
              <a:rPr lang="en-US" altLang="en-US"/>
              <a:pPr>
                <a:defRPr/>
              </a:pPr>
              <a:t>‹#›</a:t>
            </a:fld>
            <a:endParaRPr lang="en-US" altLang="en-US"/>
          </a:p>
        </p:txBody>
      </p:sp>
    </p:spTree>
    <p:extLst>
      <p:ext uri="{BB962C8B-B14F-4D97-AF65-F5344CB8AC3E}">
        <p14:creationId xmlns:p14="http://schemas.microsoft.com/office/powerpoint/2010/main" val="169385376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A741FA7F-361C-4FF5-B00B-C7E3151C9750}" type="slidenum">
              <a:rPr lang="en-US" altLang="en-US"/>
              <a:pPr>
                <a:defRPr/>
              </a:pPr>
              <a:t>‹#›</a:t>
            </a:fld>
            <a:endParaRPr lang="en-US" altLang="en-US"/>
          </a:p>
        </p:txBody>
      </p:sp>
    </p:spTree>
    <p:extLst>
      <p:ext uri="{BB962C8B-B14F-4D97-AF65-F5344CB8AC3E}">
        <p14:creationId xmlns:p14="http://schemas.microsoft.com/office/powerpoint/2010/main" val="1359513733"/>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CC7F1C27-A694-4B07-A2C9-8F01D2A10641}" type="slidenum">
              <a:rPr lang="en-US" altLang="en-US"/>
              <a:pPr>
                <a:defRPr/>
              </a:pPr>
              <a:t>‹#›</a:t>
            </a:fld>
            <a:endParaRPr lang="en-US" altLang="en-US"/>
          </a:p>
        </p:txBody>
      </p:sp>
    </p:spTree>
    <p:extLst>
      <p:ext uri="{BB962C8B-B14F-4D97-AF65-F5344CB8AC3E}">
        <p14:creationId xmlns:p14="http://schemas.microsoft.com/office/powerpoint/2010/main" val="266195866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32F2F08C-3CA5-4229-BB51-DC84E746F2F1}" type="slidenum">
              <a:rPr lang="en-US" altLang="en-US"/>
              <a:pPr>
                <a:defRPr/>
              </a:pPr>
              <a:t>‹#›</a:t>
            </a:fld>
            <a:endParaRPr lang="en-US" altLang="en-US"/>
          </a:p>
        </p:txBody>
      </p:sp>
    </p:spTree>
    <p:extLst>
      <p:ext uri="{BB962C8B-B14F-4D97-AF65-F5344CB8AC3E}">
        <p14:creationId xmlns:p14="http://schemas.microsoft.com/office/powerpoint/2010/main" val="4148497952"/>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D14D488E-B0B7-4012-86F8-7721FEF8B8F6}" type="slidenum">
              <a:rPr lang="en-US" altLang="en-US"/>
              <a:pPr>
                <a:defRPr/>
              </a:pPr>
              <a:t>‹#›</a:t>
            </a:fld>
            <a:endParaRPr lang="en-US" altLang="en-US"/>
          </a:p>
        </p:txBody>
      </p:sp>
    </p:spTree>
    <p:extLst>
      <p:ext uri="{BB962C8B-B14F-4D97-AF65-F5344CB8AC3E}">
        <p14:creationId xmlns:p14="http://schemas.microsoft.com/office/powerpoint/2010/main" val="14709779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43349346-7C0D-49C4-9FD4-D5843F147F1C}" type="slidenum">
              <a:rPr lang="en-US" altLang="en-US"/>
              <a:pPr>
                <a:defRPr/>
              </a:pPr>
              <a:t>‹#›</a:t>
            </a:fld>
            <a:endParaRPr lang="en-US" altLang="en-US"/>
          </a:p>
        </p:txBody>
      </p:sp>
    </p:spTree>
    <p:extLst>
      <p:ext uri="{BB962C8B-B14F-4D97-AF65-F5344CB8AC3E}">
        <p14:creationId xmlns:p14="http://schemas.microsoft.com/office/powerpoint/2010/main" val="2890122006"/>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cs typeface="+mn-cs"/>
            </a:endParaRPr>
          </a:p>
        </p:txBody>
      </p:sp>
      <p:grpSp>
        <p:nvGrpSpPr>
          <p:cNvPr id="1027" name="Group 4"/>
          <p:cNvGrpSpPr>
            <a:grpSpLocks/>
          </p:cNvGrpSpPr>
          <p:nvPr/>
        </p:nvGrpSpPr>
        <p:grpSpPr bwMode="auto">
          <a:xfrm>
            <a:off x="508000" y="990600"/>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cs typeface="+mn-cs"/>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p:spPr>
          <p:txBody>
            <a:bodyPr/>
            <a:lstStyle/>
            <a:p>
              <a:pPr eaLnBrk="0" hangingPunct="0">
                <a:defRPr/>
              </a:pPr>
              <a:endParaRPr lang="en-US">
                <a:cs typeface="+mn-cs"/>
              </a:endParaRPr>
            </a:p>
          </p:txBody>
        </p:sp>
      </p:grpSp>
      <p:sp>
        <p:nvSpPr>
          <p:cNvPr id="1028" name="Rectangle 7"/>
          <p:cNvSpPr>
            <a:spLocks noGrp="1" noChangeArrowheads="1"/>
          </p:cNvSpPr>
          <p:nvPr>
            <p:ph type="title"/>
          </p:nvPr>
        </p:nvSpPr>
        <p:spPr bwMode="auto">
          <a:xfrm>
            <a:off x="1219200" y="277813"/>
            <a:ext cx="103632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0"/>
            <a:ext cx="103632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eaLnBrk="1" hangingPunct="1">
              <a:defRPr sz="1000">
                <a:latin typeface="Arial" charset="0"/>
                <a:cs typeface="+mn-cs"/>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cs typeface="+mn-cs"/>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000">
                <a:cs typeface="+mn-cs"/>
              </a:defRPr>
            </a:lvl1pPr>
          </a:lstStyle>
          <a:p>
            <a:pPr>
              <a:defRPr/>
            </a:pPr>
            <a:fld id="{61684EC3-B9C4-4AA8-8D11-F166527C6D2F}" type="slidenum">
              <a:rPr lang="en-US" altLang="en-US"/>
              <a:pPr>
                <a:defRPr/>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p:spPr>
        <p:txBody>
          <a:bodyPr/>
          <a:lstStyle/>
          <a:p>
            <a:pPr eaLnBrk="0" hangingPunct="0">
              <a:defRPr/>
            </a:pPr>
            <a:endParaRPr lang="en-US">
              <a:cs typeface="+mn-cs"/>
            </a:endParaRPr>
          </a:p>
        </p:txBody>
      </p:sp>
    </p:spTree>
  </p:cSld>
  <p:clrMap bg1="lt1" tx1="dk1" bg2="lt2" tx2="dk2" accent1="accent1" accent2="accent2" accent3="accent3" accent4="accent4" accent5="accent5" accent6="accent6" hlink="hlink" folHlink="folHlink"/>
  <p:sldLayoutIdLst>
    <p:sldLayoutId id="2147483914"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Lst>
  <p:transition spd="med">
    <p:fade/>
  </p:transition>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TIF"/><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7" Type="http://schemas.openxmlformats.org/officeDocument/2006/relationships/image" Target="../media/image5.TIF"/><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7" Type="http://schemas.openxmlformats.org/officeDocument/2006/relationships/image" Target="../media/image6.TIF"/><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8.TIF"/><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4.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7" Type="http://schemas.openxmlformats.org/officeDocument/2006/relationships/image" Target="../media/image10.TIF"/><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12.TI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1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82475" y="6858000"/>
            <a:ext cx="609600" cy="609600"/>
          </a:xfrm>
          <a:prstGeom prst="rect">
            <a:avLst/>
          </a:prstGeom>
        </p:spPr>
      </p:pic>
      <p:pic>
        <p:nvPicPr>
          <p:cNvPr id="4" name="Picture 3">
            <a:extLst>
              <a:ext uri="{FF2B5EF4-FFF2-40B4-BE49-F238E27FC236}">
                <a16:creationId xmlns:a16="http://schemas.microsoft.com/office/drawing/2014/main" id="{6D6E0C48-FFA7-4C6F-A448-2AFECE896C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transition spd="med" advTm="2043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2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039600" y="6705600"/>
            <a:ext cx="609600" cy="609600"/>
          </a:xfrm>
          <a:prstGeom prst="rect">
            <a:avLst/>
          </a:prstGeom>
        </p:spPr>
      </p:pic>
      <p:pic>
        <p:nvPicPr>
          <p:cNvPr id="10" name="Picture 9">
            <a:extLst>
              <a:ext uri="{FF2B5EF4-FFF2-40B4-BE49-F238E27FC236}">
                <a16:creationId xmlns:a16="http://schemas.microsoft.com/office/drawing/2014/main" id="{B4010657-7B80-4394-B3EC-F9850CCB93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cSld>
  <p:clrMapOvr>
    <a:masterClrMapping/>
  </p:clrMapOvr>
  <p:transition spd="med" advTm="9514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469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6"/>
        <p14:stopEvt time="94791" objId="6"/>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de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076977" y="6794500"/>
            <a:ext cx="609600" cy="609600"/>
          </a:xfrm>
          <a:prstGeom prst="rect">
            <a:avLst/>
          </a:prstGeom>
        </p:spPr>
      </p:pic>
      <p:pic>
        <p:nvPicPr>
          <p:cNvPr id="11" name="Picture 10">
            <a:extLst>
              <a:ext uri="{FF2B5EF4-FFF2-40B4-BE49-F238E27FC236}">
                <a16:creationId xmlns:a16="http://schemas.microsoft.com/office/drawing/2014/main" id="{D369D274-B4E0-4352-9525-C70B0733CB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cSld>
  <p:clrMapOvr>
    <a:masterClrMapping/>
  </p:clrMapOvr>
  <p:transition spd="med" advTm="102600">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996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extLst mod="1">
    <p:ext uri="{E180D4A7-C9FB-4DFB-919C-405C955672EB}">
      <p14:showEvtLst xmlns:p14="http://schemas.microsoft.com/office/powerpoint/2010/main">
        <p14:playEvt time="0" objId="11"/>
        <p14:stopEvt time="102001" objId="11"/>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ensity lang levy normalize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cSld>
  <p:clrMapOvr>
    <a:masterClrMapping/>
  </p:clrMapOvr>
  <p:transition spd="med" advTm="23634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44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mod="1">
    <p:ext uri="{E180D4A7-C9FB-4DFB-919C-405C955672EB}">
      <p14:showEvtLst xmlns:p14="http://schemas.microsoft.com/office/powerpoint/2010/main">
        <p14:playEvt time="0" objId="2"/>
        <p14:stopEvt time="234723" objId="2"/>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5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039600" y="6705600"/>
            <a:ext cx="609600" cy="609600"/>
          </a:xfrm>
          <a:prstGeom prst="rect">
            <a:avLst/>
          </a:prstGeom>
        </p:spPr>
      </p:pic>
      <p:pic>
        <p:nvPicPr>
          <p:cNvPr id="9" name="Picture 8">
            <a:extLst>
              <a:ext uri="{FF2B5EF4-FFF2-40B4-BE49-F238E27FC236}">
                <a16:creationId xmlns:a16="http://schemas.microsoft.com/office/drawing/2014/main" id="{F6EDB092-7C4F-4F8B-AA6B-1D872BC326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cSld>
  <p:clrMapOvr>
    <a:masterClrMapping/>
  </p:clrMapOvr>
  <p:transition spd="med" advTm="55031">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544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4"/>
        <p14:stopEvt time="54603"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ensity instrument normalized">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cSld>
  <p:clrMapOvr>
    <a:masterClrMapping/>
  </p:clrMapOvr>
  <p:transition spd="med" advTm="8248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7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extLst mod="1">
    <p:ext uri="{E180D4A7-C9FB-4DFB-919C-405C955672EB}">
      <p14:showEvtLst xmlns:p14="http://schemas.microsoft.com/office/powerpoint/2010/main">
        <p14:playEvt time="0" objId="2"/>
        <p14:stopEvt time="80234" objId="2"/>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6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cstate="print"/>
          <a:stretch>
            <a:fillRect/>
          </a:stretch>
        </p:blipFill>
        <p:spPr>
          <a:xfrm>
            <a:off x="12344400" y="6477000"/>
            <a:ext cx="609600" cy="609600"/>
          </a:xfrm>
          <a:prstGeom prst="rect">
            <a:avLst/>
          </a:prstGeom>
        </p:spPr>
      </p:pic>
      <p:pic>
        <p:nvPicPr>
          <p:cNvPr id="10" name="Picture 9">
            <a:extLst>
              <a:ext uri="{FF2B5EF4-FFF2-40B4-BE49-F238E27FC236}">
                <a16:creationId xmlns:a16="http://schemas.microsoft.com/office/drawing/2014/main" id="{04D30D15-33E0-4A40-A08B-C60C41B246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ustDataLst>
      <p:tags r:id="rId1"/>
    </p:custDataLst>
  </p:cSld>
  <p:clrMapOvr>
    <a:masterClrMapping/>
  </p:clrMapOvr>
  <p:transition spd="med" advTm="48197">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withEffect">
                                  <p:stCondLst>
                                    <p:cond delay="0"/>
                                  </p:stCondLst>
                                  <p:childTnLst>
                                    <p:cmd type="call" cmd="playFrom(0.0)">
                                      <p:cBhvr>
                                        <p:cTn id="6" dur="467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extLst mod="1">
    <p:ext uri="{E180D4A7-C9FB-4DFB-919C-405C955672EB}">
      <p14:showEvtLst xmlns:p14="http://schemas.microsoft.com/office/powerpoint/2010/main">
        <p14:playEvt time="0" objId="5"/>
        <p14:stopEvt time="46967" objId="5"/>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de12a.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12365567" y="5772150"/>
            <a:ext cx="228600" cy="228600"/>
          </a:xfrm>
          <a:prstGeom prst="rect">
            <a:avLst/>
          </a:prstGeom>
        </p:spPr>
      </p:pic>
      <p:pic>
        <p:nvPicPr>
          <p:cNvPr id="8" name="Picture 7">
            <a:extLst>
              <a:ext uri="{FF2B5EF4-FFF2-40B4-BE49-F238E27FC236}">
                <a16:creationId xmlns:a16="http://schemas.microsoft.com/office/drawing/2014/main" id="{49A372A8-5BCB-4A0B-9E8B-517661C0F6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4589223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27.7"/>
</p:tagLst>
</file>

<file path=ppt/tags/tag2.xml><?xml version="1.0" encoding="utf-8"?>
<p:tagLst xmlns:a="http://schemas.openxmlformats.org/drawingml/2006/main" xmlns:r="http://schemas.openxmlformats.org/officeDocument/2006/relationships" xmlns:p="http://schemas.openxmlformats.org/presentationml/2006/main">
  <p:tag name="TIMING" val="|25.1|40.3"/>
</p:tagLst>
</file>

<file path=ppt/tags/tag3.xml><?xml version="1.0" encoding="utf-8"?>
<p:tagLst xmlns:a="http://schemas.openxmlformats.org/drawingml/2006/main" xmlns:r="http://schemas.openxmlformats.org/officeDocument/2006/relationships" xmlns:p="http://schemas.openxmlformats.org/presentationml/2006/main">
  <p:tag name="TIMING" val="|5.9|18.4|8"/>
</p:tagLst>
</file>

<file path=ppt/tags/tag4.xml><?xml version="1.0" encoding="utf-8"?>
<p:tagLst xmlns:a="http://schemas.openxmlformats.org/drawingml/2006/main" xmlns:r="http://schemas.openxmlformats.org/officeDocument/2006/relationships" xmlns:p="http://schemas.openxmlformats.org/presentationml/2006/main">
  <p:tag name="TIMING" val="|5.1|16.5|4.8"/>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59903</TotalTime>
  <Words>1251</Words>
  <Application>Microsoft Office PowerPoint</Application>
  <PresentationFormat>Widescreen</PresentationFormat>
  <Paragraphs>64</Paragraphs>
  <Slides>8</Slides>
  <Notes>7</Notes>
  <HiddenSlides>0</HiddenSlides>
  <MMClips>8</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Times New Roman</vt:lpstr>
      <vt:lpstr>Wingdings</vt:lpstr>
      <vt:lpstr>Layers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NIST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Quantitation</dc:title>
  <dc:creator>Lane Sander</dc:creator>
  <cp:lastModifiedBy>Sander, Lane C. Dr. (Fed)</cp:lastModifiedBy>
  <cp:revision>566</cp:revision>
  <cp:lastPrinted>2015-08-19T19:06:14Z</cp:lastPrinted>
  <dcterms:created xsi:type="dcterms:W3CDTF">2003-06-25T13:09:07Z</dcterms:created>
  <dcterms:modified xsi:type="dcterms:W3CDTF">2017-09-21T19:22:17Z</dcterms:modified>
</cp:coreProperties>
</file>