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288" r:id="rId5"/>
    <p:sldId id="1003" r:id="rId6"/>
    <p:sldId id="1004" r:id="rId7"/>
    <p:sldId id="1005" r:id="rId8"/>
    <p:sldId id="961" r:id="rId9"/>
    <p:sldId id="966" r:id="rId10"/>
    <p:sldId id="995" r:id="rId11"/>
    <p:sldId id="1006" r:id="rId12"/>
    <p:sldId id="1007" r:id="rId13"/>
    <p:sldId id="999" r:id="rId14"/>
    <p:sldId id="993" r:id="rId15"/>
    <p:sldId id="28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12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orient="horz" pos="949" userDrawn="1">
          <p15:clr>
            <a:srgbClr val="A4A3A4"/>
          </p15:clr>
        </p15:guide>
        <p15:guide id="4" pos="360" userDrawn="1">
          <p15:clr>
            <a:srgbClr val="A4A3A4"/>
          </p15:clr>
        </p15:guide>
        <p15:guide id="5" pos="7272" userDrawn="1">
          <p15:clr>
            <a:srgbClr val="A4A3A4"/>
          </p15:clr>
        </p15:guide>
        <p15:guide id="6" orient="horz" pos="347" userDrawn="1">
          <p15:clr>
            <a:srgbClr val="A4A3A4"/>
          </p15:clr>
        </p15:guide>
        <p15:guide id="7" orient="horz" pos="744" userDrawn="1">
          <p15:clr>
            <a:srgbClr val="A4A3A4"/>
          </p15:clr>
        </p15:guide>
        <p15:guide id="8" orient="horz" pos="37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0B517B"/>
    <a:srgbClr val="073050"/>
    <a:srgbClr val="24607A"/>
    <a:srgbClr val="B2D5E1"/>
    <a:srgbClr val="B1EEEE"/>
    <a:srgbClr val="0E79A5"/>
    <a:srgbClr val="3C76AA"/>
    <a:srgbClr val="157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10" autoAdjust="0"/>
    <p:restoredTop sz="80109" autoAdjust="0"/>
  </p:normalViewPr>
  <p:slideViewPr>
    <p:cSldViewPr snapToGrid="0" snapToObjects="1" showGuides="1">
      <p:cViewPr varScale="1">
        <p:scale>
          <a:sx n="55" d="100"/>
          <a:sy n="55" d="100"/>
        </p:scale>
        <p:origin x="1248" y="48"/>
      </p:cViewPr>
      <p:guideLst>
        <p:guide orient="horz" pos="3312"/>
        <p:guide pos="3864"/>
        <p:guide orient="horz" pos="949"/>
        <p:guide pos="360"/>
        <p:guide pos="7272"/>
        <p:guide orient="horz" pos="347"/>
        <p:guide orient="horz" pos="744"/>
        <p:guide orient="horz" pos="37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05" d="100"/>
          <a:sy n="105" d="100"/>
        </p:scale>
        <p:origin x="309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DCD054-F9F0-2A44-B5A6-DB315E3E317E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0C026-B9ED-2F4B-9D2A-0294D00AC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92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0C026-B9ED-2F4B-9D2A-0294D00ACE0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3023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0C026-B9ED-2F4B-9D2A-0294D00ACE0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183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0C026-B9ED-2F4B-9D2A-0294D00ACE0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95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0C026-B9ED-2F4B-9D2A-0294D00ACE0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46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0C026-B9ED-2F4B-9D2A-0294D00ACE0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249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0C026-B9ED-2F4B-9D2A-0294D00ACE0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918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0C026-B9ED-2F4B-9D2A-0294D00ACE0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047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0C026-B9ED-2F4B-9D2A-0294D00ACE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225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0C026-B9ED-2F4B-9D2A-0294D00ACE0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58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0C026-B9ED-2F4B-9D2A-0294D00ACE0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48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0C026-B9ED-2F4B-9D2A-0294D00ACE0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073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0C026-B9ED-2F4B-9D2A-0294D00ACE0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967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6138CF-12D6-4F45-98B1-14E74009B36A}"/>
              </a:ext>
            </a:extLst>
          </p:cNvPr>
          <p:cNvSpPr>
            <a:spLocks/>
          </p:cNvSpPr>
          <p:nvPr userDrawn="1"/>
        </p:nvSpPr>
        <p:spPr>
          <a:xfrm>
            <a:off x="-1" y="-1"/>
            <a:ext cx="12188952" cy="4754881"/>
          </a:xfrm>
          <a:prstGeom prst="rect">
            <a:avLst/>
          </a:prstGeom>
          <a:solidFill>
            <a:schemeClr val="bg1">
              <a:lumMod val="9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DBF558-8300-42F2-8E89-8E2CF1B3D7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/>
          <a:stretch/>
        </p:blipFill>
        <p:spPr>
          <a:xfrm>
            <a:off x="-1" y="4754880"/>
            <a:ext cx="12202160" cy="2103119"/>
          </a:xfrm>
          <a:prstGeom prst="rect">
            <a:avLst/>
          </a:prstGeom>
        </p:spPr>
      </p:pic>
      <p:sp>
        <p:nvSpPr>
          <p:cNvPr id="42" name="Rectangle 41"/>
          <p:cNvSpPr/>
          <p:nvPr userDrawn="1"/>
        </p:nvSpPr>
        <p:spPr>
          <a:xfrm>
            <a:off x="-7112" y="4893833"/>
            <a:ext cx="12188952" cy="0"/>
          </a:xfrm>
          <a:prstGeom prst="rect">
            <a:avLst/>
          </a:prstGeom>
          <a:solidFill>
            <a:schemeClr val="bg1">
              <a:lumMod val="95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0528" y="0"/>
            <a:ext cx="1906329" cy="190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8970" y="365125"/>
            <a:ext cx="579482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Oval 5"/>
          <p:cNvSpPr/>
          <p:nvPr userDrawn="1"/>
        </p:nvSpPr>
        <p:spPr>
          <a:xfrm>
            <a:off x="5741894" y="2921439"/>
            <a:ext cx="1020264" cy="102026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5741894" y="4403248"/>
            <a:ext cx="1020264" cy="1020264"/>
          </a:xfrm>
          <a:prstGeom prst="ellipse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716652" y="4162705"/>
            <a:ext cx="5611906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C1DA1A8-CF16-4348-B069-4E1DEFFA02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9" y="725545"/>
            <a:ext cx="4191001" cy="519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37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fld id="{7B4815E7-029E-6945-878E-738A5C96D660}" type="datetimeFigureOut">
              <a:rPr lang="en-US" smtClean="0"/>
              <a:pPr/>
              <a:t>10/15/2019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fld id="{A80616F9-FE95-834F-B80C-D4174256B18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813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5" y="0"/>
            <a:ext cx="12178082" cy="6858000"/>
          </a:xfrm>
          <a:prstGeom prst="rect">
            <a:avLst/>
          </a:prstGeom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D1A0F7-A84B-4E50-8B1C-2710253E77D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8376" y="0"/>
            <a:ext cx="6639119" cy="24812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640080"/>
            <a:ext cx="6146800" cy="1168400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0424C0-7CB7-4BFC-A1C0-55AFE50321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6358" y="4682"/>
            <a:ext cx="612648" cy="6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11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5EF1A3-1BD0-490B-9FB0-C99E09BAC0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73615" y="4682"/>
            <a:ext cx="612648" cy="6126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A1408E-C981-463F-9D1B-68AA4250698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08376" y="0"/>
            <a:ext cx="6639119" cy="248128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F36CA05-1471-4F91-8093-BF1D08886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640080"/>
            <a:ext cx="6144768" cy="1170432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4093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" y="0"/>
            <a:ext cx="12188952" cy="6858000"/>
          </a:xfrm>
          <a:prstGeom prst="rect">
            <a:avLst/>
          </a:prstGeom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511718E-5123-4AD1-B3FE-7FCF57F78D4A}"/>
              </a:ext>
            </a:extLst>
          </p:cNvPr>
          <p:cNvSpPr/>
          <p:nvPr userDrawn="1"/>
        </p:nvSpPr>
        <p:spPr>
          <a:xfrm>
            <a:off x="3008376" y="0"/>
            <a:ext cx="6636139" cy="2480873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640080"/>
            <a:ext cx="6146800" cy="1168400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ACBE82-2A70-476C-9654-A0C998D2C1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14208" y="-2636482"/>
            <a:ext cx="612648" cy="6126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866B55-37C2-456D-8917-4B296A7ACE3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76251" y="0"/>
            <a:ext cx="615749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51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"/>
          <a:stretch/>
        </p:blipFill>
        <p:spPr>
          <a:xfrm>
            <a:off x="0" y="0"/>
            <a:ext cx="12191030" cy="6858000"/>
          </a:xfrm>
          <a:prstGeom prst="rect">
            <a:avLst/>
          </a:prstGeom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6162E6-1E01-4BAA-918F-8021B5B9B5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08376" y="0"/>
            <a:ext cx="6639119" cy="24812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B46F9D-D10A-43A3-929B-F4DA1C1C67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6358" y="4682"/>
            <a:ext cx="612648" cy="6126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399" y="640080"/>
            <a:ext cx="6144768" cy="1168400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8408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69841" y="668214"/>
            <a:ext cx="3646921" cy="104726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284504" y="668214"/>
            <a:ext cx="3646921" cy="104726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369841" y="1842634"/>
            <a:ext cx="3646921" cy="35754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4284504" y="1842634"/>
            <a:ext cx="3646921" cy="35754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369841" y="5584991"/>
            <a:ext cx="3646921" cy="104726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4284504" y="5584991"/>
            <a:ext cx="3646921" cy="104726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8199167" y="668214"/>
            <a:ext cx="3646921" cy="104726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8199167" y="1842634"/>
            <a:ext cx="3646921" cy="35754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8199167" y="5584991"/>
            <a:ext cx="3646921" cy="104726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976628" y="2820327"/>
            <a:ext cx="2428605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4912523" y="2820327"/>
            <a:ext cx="2428605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8808662" y="2820327"/>
            <a:ext cx="2428605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9979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7391404" cy="6858001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6906637" y="298585"/>
            <a:ext cx="1161827" cy="1138539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6906637" y="1584271"/>
            <a:ext cx="1161827" cy="113853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>
            <a:off x="6906637" y="2869957"/>
            <a:ext cx="1161827" cy="1138539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8405766" y="1437124"/>
            <a:ext cx="3138534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>
            <a:off x="8405766" y="2722810"/>
            <a:ext cx="3138534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8405766" y="4008496"/>
            <a:ext cx="3138534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3FC2D36-28B6-C646-8F07-1405E9C2D69E}"/>
              </a:ext>
            </a:extLst>
          </p:cNvPr>
          <p:cNvSpPr/>
          <p:nvPr userDrawn="1"/>
        </p:nvSpPr>
        <p:spPr>
          <a:xfrm>
            <a:off x="6906637" y="4155643"/>
            <a:ext cx="1161827" cy="113853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AE3158-6983-CF47-A9D8-9298B96CE20D}"/>
              </a:ext>
            </a:extLst>
          </p:cNvPr>
          <p:cNvSpPr/>
          <p:nvPr userDrawn="1"/>
        </p:nvSpPr>
        <p:spPr>
          <a:xfrm>
            <a:off x="6906637" y="5441329"/>
            <a:ext cx="1161827" cy="1138539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8CB2BE5-F53F-AD41-A450-69337DFBE660}"/>
              </a:ext>
            </a:extLst>
          </p:cNvPr>
          <p:cNvCxnSpPr/>
          <p:nvPr userDrawn="1"/>
        </p:nvCxnSpPr>
        <p:spPr>
          <a:xfrm>
            <a:off x="8405766" y="5294182"/>
            <a:ext cx="3138534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A6BEF3A-BDBA-4342-BEC5-1E3E3C061A2C}"/>
              </a:ext>
            </a:extLst>
          </p:cNvPr>
          <p:cNvCxnSpPr/>
          <p:nvPr userDrawn="1"/>
        </p:nvCxnSpPr>
        <p:spPr>
          <a:xfrm>
            <a:off x="8405766" y="6513317"/>
            <a:ext cx="3138534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9141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600865" y="613356"/>
            <a:ext cx="6189674" cy="5742994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7113494" y="778371"/>
            <a:ext cx="4706471" cy="10181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7113494" y="2205069"/>
            <a:ext cx="4706471" cy="10938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7113494" y="3677846"/>
            <a:ext cx="4706471" cy="10938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7113494" y="5180216"/>
            <a:ext cx="4706471" cy="10938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994856" y="948134"/>
            <a:ext cx="1811322" cy="17750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 userDrawn="1"/>
        </p:nvSpPr>
        <p:spPr>
          <a:xfrm>
            <a:off x="7325108" y="894346"/>
            <a:ext cx="522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73050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1.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7325108" y="2400417"/>
            <a:ext cx="522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73050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2.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7325108" y="3893040"/>
            <a:ext cx="522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73050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3.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7325108" y="5412558"/>
            <a:ext cx="522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73050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4.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744EBC-9D7B-4B69-BE89-59BBF8B9D8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7160" y="1"/>
            <a:ext cx="612648" cy="6096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27373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71499" y="3560876"/>
            <a:ext cx="5373755" cy="2808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571499" y="804672"/>
            <a:ext cx="5373755" cy="2554754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170545" y="3560876"/>
            <a:ext cx="5373755" cy="2808563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6170545" y="804672"/>
            <a:ext cx="5373755" cy="255475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973179" y="1090382"/>
            <a:ext cx="0" cy="194109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1973179" y="4026318"/>
            <a:ext cx="0" cy="1941095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7555832" y="1090382"/>
            <a:ext cx="0" cy="1941095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7555832" y="4026318"/>
            <a:ext cx="0" cy="194109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93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" name="Rectangle 36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/>
          <p:cNvSpPr/>
          <p:nvPr userDrawn="1"/>
        </p:nvSpPr>
        <p:spPr>
          <a:xfrm>
            <a:off x="-2032" y="4939883"/>
            <a:ext cx="12194032" cy="1918118"/>
          </a:xfrm>
          <a:prstGeom prst="rect">
            <a:avLst/>
          </a:prstGeom>
          <a:solidFill>
            <a:schemeClr val="bg1">
              <a:lumMod val="95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86C12E-12D0-4D46-8CB3-384556E333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2080" y="0"/>
            <a:ext cx="1911096" cy="191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5162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77780" y="1883802"/>
            <a:ext cx="1111590" cy="1152671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686" y="3271524"/>
            <a:ext cx="4968071" cy="279454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1985210" y="2272631"/>
            <a:ext cx="362362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6422741" y="1883802"/>
            <a:ext cx="1111590" cy="1152671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>
            <a:cxnSpLocks/>
          </p:cNvCxnSpPr>
          <p:nvPr userDrawn="1"/>
        </p:nvCxnSpPr>
        <p:spPr>
          <a:xfrm>
            <a:off x="7730171" y="2272631"/>
            <a:ext cx="375788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341ED48-F353-44F3-959A-E67DD012BC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20408" y="3271524"/>
            <a:ext cx="5356335" cy="279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094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77780" y="1883802"/>
            <a:ext cx="1111590" cy="1152671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/>
          </p:cNvPicPr>
          <p:nvPr userDrawn="1"/>
        </p:nvPicPr>
        <p:blipFill rotWithShape="1"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73"/>
          <a:stretch/>
        </p:blipFill>
        <p:spPr>
          <a:xfrm>
            <a:off x="565355" y="3271524"/>
            <a:ext cx="5303520" cy="27432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1985210" y="2272631"/>
            <a:ext cx="362362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6422741" y="1883802"/>
            <a:ext cx="1111590" cy="1152671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>
            <a:cxnSpLocks/>
          </p:cNvCxnSpPr>
          <p:nvPr userDrawn="1"/>
        </p:nvCxnSpPr>
        <p:spPr>
          <a:xfrm>
            <a:off x="7730171" y="2272631"/>
            <a:ext cx="375788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341ED48-F353-44F3-959A-E67DD012BC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334" b="-1"/>
          <a:stretch/>
        </p:blipFill>
        <p:spPr>
          <a:xfrm>
            <a:off x="6422741" y="2875284"/>
            <a:ext cx="5303520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205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18" y="-1693"/>
            <a:ext cx="12198018" cy="6861385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152691" y="1073426"/>
            <a:ext cx="9880600" cy="5057790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751528" y="1127138"/>
            <a:ext cx="87447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0" dirty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STAYING IN TOUCH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23F8363-E064-4FA8-901E-380DDDD73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7160" y="1"/>
            <a:ext cx="612648" cy="609600"/>
          </a:xfrm>
          <a:prstGeom prst="rect">
            <a:avLst/>
          </a:prstGeom>
          <a:effectLst/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18" y="-1693"/>
            <a:ext cx="12198018" cy="6861385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152691" y="1084613"/>
            <a:ext cx="9880600" cy="5057790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0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3534848" y="2269884"/>
            <a:ext cx="49185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QUESTIONS ?</a:t>
            </a:r>
            <a:endParaRPr lang="en-US" sz="4800" dirty="0">
              <a:solidFill>
                <a:schemeClr val="bg1"/>
              </a:solidFill>
              <a:latin typeface="+mj-lt"/>
              <a:ea typeface="Arial" charset="0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165506-867B-49F6-BF0F-DAF62D385A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7160" y="1"/>
            <a:ext cx="612648" cy="6096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70200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electronics&#10;&#10;Description generated with high confidence">
            <a:extLst>
              <a:ext uri="{FF2B5EF4-FFF2-40B4-BE49-F238E27FC236}">
                <a16:creationId xmlns:a16="http://schemas.microsoft.com/office/drawing/2014/main" id="{A59970B5-2F6D-47C0-9C0C-5D0410BF2B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" y="6126480"/>
            <a:ext cx="12188952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1790947"/>
            <a:ext cx="12192000" cy="509336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4587688" y="2810435"/>
            <a:ext cx="3007659" cy="1290918"/>
          </a:xfrm>
          <a:prstGeom prst="rect">
            <a:avLst/>
          </a:prstGeom>
          <a:solidFill>
            <a:srgbClr val="30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8113059" y="2810435"/>
            <a:ext cx="3007659" cy="1290918"/>
          </a:xfrm>
          <a:prstGeom prst="rect">
            <a:avLst/>
          </a:prstGeom>
          <a:solidFill>
            <a:srgbClr val="30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>
            <a:off x="1062317" y="4583392"/>
            <a:ext cx="3007659" cy="129091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 userDrawn="1"/>
        </p:nvSpPr>
        <p:spPr>
          <a:xfrm>
            <a:off x="4587688" y="4583392"/>
            <a:ext cx="3007659" cy="129091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>
            <a:off x="8113059" y="4583392"/>
            <a:ext cx="3007659" cy="129091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 userDrawn="1"/>
        </p:nvSpPr>
        <p:spPr>
          <a:xfrm>
            <a:off x="4578723" y="2810435"/>
            <a:ext cx="3007659" cy="129091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 userDrawn="1"/>
        </p:nvSpPr>
        <p:spPr>
          <a:xfrm>
            <a:off x="8104094" y="2810435"/>
            <a:ext cx="3007659" cy="129091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E078F7-8360-3840-93FE-F084D1D81CCC}"/>
              </a:ext>
            </a:extLst>
          </p:cNvPr>
          <p:cNvSpPr/>
          <p:nvPr userDrawn="1"/>
        </p:nvSpPr>
        <p:spPr>
          <a:xfrm>
            <a:off x="1053352" y="2810435"/>
            <a:ext cx="3007659" cy="129091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361765"/>
            <a:ext cx="12192000" cy="34962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066799" y="2810435"/>
            <a:ext cx="3007659" cy="129091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4592170" y="2810435"/>
            <a:ext cx="3007659" cy="129091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8117541" y="2810435"/>
            <a:ext cx="3007659" cy="129091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1963270"/>
            <a:ext cx="3155576" cy="3013844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6096001" y="1963270"/>
            <a:ext cx="3155576" cy="30138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930" userDrawn="1">
          <p15:clr>
            <a:srgbClr val="FBAE40"/>
          </p15:clr>
        </p15:guide>
        <p15:guide id="3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3361765"/>
            <a:ext cx="12192000" cy="3496235"/>
          </a:xfrm>
          <a:prstGeom prst="rect">
            <a:avLst/>
          </a:prstGeom>
          <a:solidFill>
            <a:schemeClr val="bg2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838200" y="2089482"/>
            <a:ext cx="2166729" cy="2111774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3581400" y="2089482"/>
            <a:ext cx="2166729" cy="21117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6361250" y="2089482"/>
            <a:ext cx="2166729" cy="2111774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9141101" y="2089482"/>
            <a:ext cx="2166729" cy="21117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98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625642" y="4682"/>
            <a:ext cx="4427621" cy="150653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25642" y="1506539"/>
            <a:ext cx="10956758" cy="4669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 userDrawn="1"/>
        </p:nvSpPr>
        <p:spPr>
          <a:xfrm>
            <a:off x="1066800" y="2118434"/>
            <a:ext cx="1452525" cy="1452525"/>
          </a:xfrm>
          <a:prstGeom prst="ellipse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1066800" y="4043487"/>
            <a:ext cx="1452525" cy="145252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541FCE-086D-48BD-8C1D-B13A8F79E4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7160" y="1"/>
            <a:ext cx="612648" cy="6096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824753" y="4192484"/>
            <a:ext cx="4870194" cy="5700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824753" y="2155068"/>
            <a:ext cx="4870194" cy="5700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470159" y="4192484"/>
            <a:ext cx="4870194" cy="5700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6470159" y="2155068"/>
            <a:ext cx="4870194" cy="5700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24754" y="4192484"/>
            <a:ext cx="624698" cy="57009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824754" y="2155068"/>
            <a:ext cx="624698" cy="57009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32" name="Rectangle 31"/>
          <p:cNvSpPr/>
          <p:nvPr userDrawn="1"/>
        </p:nvSpPr>
        <p:spPr>
          <a:xfrm>
            <a:off x="6470160" y="4192484"/>
            <a:ext cx="624698" cy="57009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33" name="Rectangle 32"/>
          <p:cNvSpPr/>
          <p:nvPr userDrawn="1"/>
        </p:nvSpPr>
        <p:spPr>
          <a:xfrm>
            <a:off x="6470160" y="2155068"/>
            <a:ext cx="624698" cy="570098"/>
          </a:xfrm>
          <a:prstGeom prst="rect">
            <a:avLst/>
          </a:prstGeom>
          <a:solidFill>
            <a:srgbClr val="073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951202" y="2195408"/>
            <a:ext cx="5227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chemeClr val="bg1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6612414" y="2195408"/>
            <a:ext cx="5227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chemeClr val="bg1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2</a:t>
            </a:r>
          </a:p>
        </p:txBody>
      </p:sp>
      <p:sp>
        <p:nvSpPr>
          <p:cNvPr id="36" name="TextBox 35"/>
          <p:cNvSpPr txBox="1"/>
          <p:nvPr userDrawn="1"/>
        </p:nvSpPr>
        <p:spPr>
          <a:xfrm>
            <a:off x="951202" y="4239361"/>
            <a:ext cx="5227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chemeClr val="bg1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3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6612414" y="4239361"/>
            <a:ext cx="5227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chemeClr val="bg1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4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microsoft.com/office/2007/relationships/hdphoto" Target="../media/hdphoto1.wdp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E40173-E1B4-4515-8D70-BDBB1DE5D1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screen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7160" y="1"/>
            <a:ext cx="612648" cy="6096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395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5" r:id="rId2"/>
    <p:sldLayoutId id="2147483651" r:id="rId3"/>
    <p:sldLayoutId id="2147483656" r:id="rId4"/>
    <p:sldLayoutId id="2147483650" r:id="rId5"/>
    <p:sldLayoutId id="2147483654" r:id="rId6"/>
    <p:sldLayoutId id="2147483672" r:id="rId7"/>
    <p:sldLayoutId id="2147483657" r:id="rId8"/>
    <p:sldLayoutId id="2147483667" r:id="rId9"/>
    <p:sldLayoutId id="2147483668" r:id="rId10"/>
    <p:sldLayoutId id="2147483675" r:id="rId11"/>
    <p:sldLayoutId id="2147483662" r:id="rId12"/>
    <p:sldLayoutId id="2147483681" r:id="rId13"/>
    <p:sldLayoutId id="2147483682" r:id="rId14"/>
    <p:sldLayoutId id="2147483683" r:id="rId15"/>
    <p:sldLayoutId id="2147483663" r:id="rId16"/>
    <p:sldLayoutId id="2147483679" r:id="rId17"/>
    <p:sldLayoutId id="2147483665" r:id="rId18"/>
    <p:sldLayoutId id="2147483666" r:id="rId19"/>
    <p:sldLayoutId id="2147483669" r:id="rId20"/>
    <p:sldLayoutId id="2147483684" r:id="rId21"/>
    <p:sldLayoutId id="2147483673" r:id="rId22"/>
    <p:sldLayoutId id="2147483680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csrc.nist.gov/cyberframework/documents/csf-manufacturing-profile-draft.pdf" TargetMode="External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hyperlink" Target="https://www.uscg.mil/hq/cg5/cg544/docs/Maritime_BLT_CSF.pdf" TargetMode="Externa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tiff"/><Relationship Id="rId3" Type="http://schemas.openxmlformats.org/officeDocument/2006/relationships/image" Target="../media/image32.png"/><Relationship Id="rId7" Type="http://schemas.openxmlformats.org/officeDocument/2006/relationships/image" Target="../media/image50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tiff"/><Relationship Id="rId5" Type="http://schemas.openxmlformats.org/officeDocument/2006/relationships/image" Target="../media/image48.png"/><Relationship Id="rId4" Type="http://schemas.openxmlformats.org/officeDocument/2006/relationships/image" Target="../media/image4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tiff"/><Relationship Id="rId3" Type="http://schemas.openxmlformats.org/officeDocument/2006/relationships/image" Target="../media/image30.png"/><Relationship Id="rId7" Type="http://schemas.openxmlformats.org/officeDocument/2006/relationships/image" Target="../media/image34.gif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8.jp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Relationship Id="rId14" Type="http://schemas.openxmlformats.org/officeDocument/2006/relationships/image" Target="../media/image4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942109" y="2161309"/>
            <a:ext cx="10307781" cy="41563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en-US" sz="4800" b="1" dirty="0">
                <a:latin typeface="+mj-lt"/>
              </a:rPr>
              <a:t>The Cybersecurity Framework Version 1.1</a:t>
            </a:r>
            <a:endParaRPr lang="en-US" sz="4000" b="1" dirty="0">
              <a:latin typeface="+mj-lt"/>
            </a:endParaRPr>
          </a:p>
          <a:p>
            <a:pPr algn="ctr">
              <a:spcBef>
                <a:spcPts val="1000"/>
              </a:spcBef>
              <a:spcAft>
                <a:spcPts val="1000"/>
              </a:spcAft>
            </a:pPr>
            <a:endParaRPr lang="en-US" sz="2400" dirty="0">
              <a:latin typeface="+mj-lt"/>
            </a:endParaRPr>
          </a:p>
          <a:p>
            <a:pPr algn="ctr">
              <a:spcBef>
                <a:spcPts val="1000"/>
              </a:spcBef>
              <a:spcAft>
                <a:spcPts val="1000"/>
              </a:spcAft>
            </a:pPr>
            <a:r>
              <a:rPr lang="en-US" sz="2400" dirty="0" smtClean="0">
                <a:latin typeface="+mj-lt"/>
              </a:rPr>
              <a:t>October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283023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378C83-DAF8-8543-98DB-17AA2CF44F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382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z="3600" b="1" dirty="0"/>
              <a:t>Sample Resources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2400" i="1" dirty="0" err="1"/>
              <a:t>www.nist.gov</a:t>
            </a:r>
            <a:r>
              <a:rPr lang="en-US" sz="2400" i="1" dirty="0"/>
              <a:t>/</a:t>
            </a:r>
            <a:r>
              <a:rPr lang="en-US" sz="2400" i="1" dirty="0" err="1"/>
              <a:t>cyberframework</a:t>
            </a:r>
            <a:r>
              <a:rPr lang="en-US" sz="2400" i="1" dirty="0"/>
              <a:t>/framework-resources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9247F3-24C3-BB4E-9255-0C1838E969BF}"/>
              </a:ext>
            </a:extLst>
          </p:cNvPr>
          <p:cNvSpPr/>
          <p:nvPr/>
        </p:nvSpPr>
        <p:spPr>
          <a:xfrm>
            <a:off x="1850502" y="4577827"/>
            <a:ext cx="8501165" cy="10917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AC3C1C-D017-6741-A3CF-F200507CA457}"/>
              </a:ext>
            </a:extLst>
          </p:cNvPr>
          <p:cNvSpPr/>
          <p:nvPr/>
        </p:nvSpPr>
        <p:spPr>
          <a:xfrm>
            <a:off x="1850502" y="1416086"/>
            <a:ext cx="8501165" cy="10917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A0167F-5594-6942-939B-88F0DE55C62C}"/>
              </a:ext>
            </a:extLst>
          </p:cNvPr>
          <p:cNvSpPr txBox="1"/>
          <p:nvPr/>
        </p:nvSpPr>
        <p:spPr>
          <a:xfrm>
            <a:off x="968188" y="3028153"/>
            <a:ext cx="68669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Financial Services Profile</a:t>
            </a:r>
          </a:p>
          <a:p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Financial Services Sector Specific Cybersecurity “Profile”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C9C0ED-B868-7E49-AC5D-8B97164E348F}"/>
              </a:ext>
            </a:extLst>
          </p:cNvPr>
          <p:cNvSpPr txBox="1"/>
          <p:nvPr/>
        </p:nvSpPr>
        <p:spPr>
          <a:xfrm>
            <a:off x="6284140" y="1396439"/>
            <a:ext cx="40675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Manufacturing Profile</a:t>
            </a:r>
            <a:br>
              <a:rPr lang="en-US" sz="24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2000" i="1" dirty="0">
                <a:latin typeface="Arial" charset="0"/>
                <a:ea typeface="Arial" charset="0"/>
                <a:cs typeface="Arial" charset="0"/>
                <a:hlinkClick r:id="rId3"/>
              </a:rPr>
              <a:t>NIST Discrete Manufacturing Cybersecurity Framework Profile 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6D0F915-2EDD-A740-8E22-4879F34F11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823" b="5375"/>
          <a:stretch/>
        </p:blipFill>
        <p:spPr>
          <a:xfrm>
            <a:off x="1863718" y="1416086"/>
            <a:ext cx="4174046" cy="10994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E589501-F847-E747-AD48-1E129B552912}"/>
              </a:ext>
            </a:extLst>
          </p:cNvPr>
          <p:cNvSpPr txBox="1"/>
          <p:nvPr/>
        </p:nvSpPr>
        <p:spPr>
          <a:xfrm>
            <a:off x="6235781" y="4738961"/>
            <a:ext cx="34542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Maritime Profile</a:t>
            </a:r>
          </a:p>
          <a:p>
            <a:r>
              <a:rPr lang="en-US" sz="2000" i="1" dirty="0">
                <a:latin typeface="Arial" charset="0"/>
                <a:ea typeface="Arial" charset="0"/>
                <a:cs typeface="Arial" charset="0"/>
                <a:hlinkClick r:id="rId5"/>
              </a:rPr>
              <a:t>Bulk Liquid Transport Profile</a:t>
            </a:r>
            <a:endParaRPr lang="en-US" sz="2000" i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04216D7-9B81-BA44-9741-EAF155FF57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330" r="9236"/>
          <a:stretch/>
        </p:blipFill>
        <p:spPr>
          <a:xfrm>
            <a:off x="1871799" y="4577826"/>
            <a:ext cx="4165965" cy="10917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25A0A7-948C-6945-BCE6-617D7895833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26"/>
          <a:stretch/>
        </p:blipFill>
        <p:spPr>
          <a:xfrm>
            <a:off x="8301318" y="2634791"/>
            <a:ext cx="1616141" cy="178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120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61D3940-E1AC-4028-8B51-5016DAF4B68E}"/>
              </a:ext>
            </a:extLst>
          </p:cNvPr>
          <p:cNvSpPr txBox="1">
            <a:spLocks/>
          </p:cNvSpPr>
          <p:nvPr/>
        </p:nvSpPr>
        <p:spPr>
          <a:xfrm>
            <a:off x="838200" y="33821"/>
            <a:ext cx="10515600" cy="8500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cs typeface="Arial" panose="020B0604020202020204" pitchFamily="34" charset="0"/>
              </a:rPr>
              <a:t>Success Stories</a:t>
            </a:r>
          </a:p>
          <a:p>
            <a:r>
              <a:rPr lang="en-US" sz="2400" i="1" dirty="0">
                <a:cs typeface="Arial" panose="020B0604020202020204" pitchFamily="34" charset="0"/>
              </a:rPr>
              <a:t>https://</a:t>
            </a:r>
            <a:r>
              <a:rPr lang="en-US" sz="2400" i="1" dirty="0" err="1">
                <a:cs typeface="Arial" panose="020B0604020202020204" pitchFamily="34" charset="0"/>
              </a:rPr>
              <a:t>www.nist.gov</a:t>
            </a:r>
            <a:r>
              <a:rPr lang="en-US" sz="2400" i="1" dirty="0">
                <a:cs typeface="Arial" panose="020B0604020202020204" pitchFamily="34" charset="0"/>
              </a:rPr>
              <a:t>/</a:t>
            </a:r>
            <a:r>
              <a:rPr lang="en-US" sz="2400" i="1" dirty="0" err="1">
                <a:cs typeface="Arial" panose="020B0604020202020204" pitchFamily="34" charset="0"/>
              </a:rPr>
              <a:t>cyberframework</a:t>
            </a:r>
            <a:r>
              <a:rPr lang="en-US" sz="2400" i="1" dirty="0">
                <a:cs typeface="Arial" panose="020B0604020202020204" pitchFamily="34" charset="0"/>
              </a:rPr>
              <a:t>/success-stories</a:t>
            </a:r>
          </a:p>
          <a:p>
            <a:endParaRPr lang="en-US" sz="1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90EE4C-BBC5-A34E-83FB-D0C322CDF3D7}"/>
              </a:ext>
            </a:extLst>
          </p:cNvPr>
          <p:cNvSpPr/>
          <p:nvPr/>
        </p:nvSpPr>
        <p:spPr>
          <a:xfrm>
            <a:off x="2413464" y="802557"/>
            <a:ext cx="9412638" cy="5142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200000"/>
              </a:lnSpc>
            </a:pPr>
            <a:r>
              <a:rPr lang="en-US" sz="2800" dirty="0">
                <a:ea typeface="Times New Roman" panose="02020603050405020304" pitchFamily="18" charset="0"/>
              </a:rPr>
              <a:t>University of Chicago Biological Sciences Division</a:t>
            </a:r>
          </a:p>
          <a:p>
            <a:pPr marR="0" lvl="1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a typeface="Times New Roman" panose="02020603050405020304" pitchFamily="18" charset="0"/>
              </a:rPr>
              <a:t>Japan’s Cross-Sector Forum</a:t>
            </a:r>
          </a:p>
          <a:p>
            <a:pPr lvl="1" algn="just">
              <a:lnSpc>
                <a:spcPct val="200000"/>
              </a:lnSpc>
            </a:pPr>
            <a:r>
              <a:rPr lang="en-US" sz="2800" dirty="0">
                <a:ea typeface="Times New Roman" panose="02020603050405020304" pitchFamily="18" charset="0"/>
              </a:rPr>
              <a:t>ISACA</a:t>
            </a:r>
          </a:p>
          <a:p>
            <a:pPr marR="0" lvl="1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a typeface="Times New Roman" panose="02020603050405020304" pitchFamily="18" charset="0"/>
              </a:rPr>
              <a:t>University of Pittsburgh</a:t>
            </a:r>
          </a:p>
          <a:p>
            <a:pPr marR="0" lvl="1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a typeface="Times New Roman" panose="02020603050405020304" pitchFamily="18" charset="0"/>
              </a:rPr>
              <a:t>University of Kansas Medical Center</a:t>
            </a:r>
          </a:p>
          <a:p>
            <a:pPr marR="0" lvl="1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ea typeface="Times New Roman" panose="02020603050405020304" pitchFamily="18" charset="0"/>
              </a:rPr>
              <a:t>Multi-State Information Sharing &amp; Analysis Center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72FE49-C7A7-2C40-82BF-B216BC16B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273" y="1934865"/>
            <a:ext cx="822960" cy="5760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5D416C-86F1-9744-B9AC-7C28EA36ED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433" y="1151463"/>
            <a:ext cx="1828800" cy="3901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D711E8-2D85-0249-9034-3017CCFC21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6137" y="3524676"/>
            <a:ext cx="768096" cy="7680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2FADFE-D63B-1343-9509-2A14F8D83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8468" y="4436566"/>
            <a:ext cx="885765" cy="7086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5F8AB3-F5FB-3A47-A1A3-0F6D77F52C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3467" y="5250302"/>
            <a:ext cx="770766" cy="7707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AB6585-370A-9742-80C1-D631E67FBA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7605" y="2759776"/>
            <a:ext cx="1846033" cy="62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23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42ED466-FA6D-2A4E-825F-FE6551C04BE7}"/>
              </a:ext>
            </a:extLst>
          </p:cNvPr>
          <p:cNvSpPr txBox="1"/>
          <p:nvPr/>
        </p:nvSpPr>
        <p:spPr>
          <a:xfrm>
            <a:off x="7343611" y="2847180"/>
            <a:ext cx="2856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cyberframework@nist.gov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CF1325-F3C1-FA4D-B60F-E97CF10B9799}"/>
              </a:ext>
            </a:extLst>
          </p:cNvPr>
          <p:cNvSpPr txBox="1"/>
          <p:nvPr/>
        </p:nvSpPr>
        <p:spPr>
          <a:xfrm>
            <a:off x="2932781" y="2847180"/>
            <a:ext cx="3252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err="1">
                <a:solidFill>
                  <a:schemeClr val="bg1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NIST.gov</a:t>
            </a:r>
            <a:r>
              <a:rPr lang="en-US" sz="1800" b="0" dirty="0">
                <a:solidFill>
                  <a:schemeClr val="bg1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/</a:t>
            </a:r>
            <a:r>
              <a:rPr lang="en-US" sz="1800" b="0" dirty="0" err="1">
                <a:solidFill>
                  <a:schemeClr val="bg1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cyberframework</a:t>
            </a:r>
            <a:endParaRPr lang="en-US" sz="1800" b="0" dirty="0">
              <a:solidFill>
                <a:schemeClr val="bg1"/>
              </a:solidFill>
              <a:latin typeface="Cambria" panose="02040503050406030204" pitchFamily="18" charset="0"/>
              <a:ea typeface="Arial" charset="0"/>
              <a:cs typeface="Arial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D600F24-1CD5-DB41-BDE4-3A3FB2751403}"/>
              </a:ext>
            </a:extLst>
          </p:cNvPr>
          <p:cNvSpPr/>
          <p:nvPr/>
        </p:nvSpPr>
        <p:spPr>
          <a:xfrm>
            <a:off x="2045756" y="2615198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81BBC74-F7CD-E54C-BE9D-A2414063CA0E}"/>
              </a:ext>
            </a:extLst>
          </p:cNvPr>
          <p:cNvSpPr/>
          <p:nvPr/>
        </p:nvSpPr>
        <p:spPr>
          <a:xfrm>
            <a:off x="6477511" y="2615198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70C0"/>
                </a:solidFill>
              </a:rPr>
              <a:t>@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9C1E1D-8E31-644F-9118-1EF8E77907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127" y="2578069"/>
            <a:ext cx="974555" cy="9075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77E21A-E4BB-BA40-AD21-FD0B644B5324}"/>
              </a:ext>
            </a:extLst>
          </p:cNvPr>
          <p:cNvSpPr txBox="1"/>
          <p:nvPr/>
        </p:nvSpPr>
        <p:spPr>
          <a:xfrm>
            <a:off x="7343611" y="5367908"/>
            <a:ext cx="1563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@</a:t>
            </a:r>
            <a:r>
              <a:rPr lang="en-US" dirty="0" err="1">
                <a:solidFill>
                  <a:schemeClr val="bg1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NISTcyber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Arial" charset="0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1AB912-3938-6C4B-8500-AAAFCFDC0809}"/>
              </a:ext>
            </a:extLst>
          </p:cNvPr>
          <p:cNvSpPr txBox="1"/>
          <p:nvPr/>
        </p:nvSpPr>
        <p:spPr>
          <a:xfrm>
            <a:off x="2932781" y="5367908"/>
            <a:ext cx="3252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err="1">
                <a:solidFill>
                  <a:schemeClr val="bg1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NIST.gov</a:t>
            </a:r>
            <a:r>
              <a:rPr lang="en-US" sz="1800" b="0" dirty="0">
                <a:solidFill>
                  <a:schemeClr val="bg1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/topics/cybersecurity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4366317-5E82-AA4F-8DDB-BA444B713BC0}"/>
              </a:ext>
            </a:extLst>
          </p:cNvPr>
          <p:cNvSpPr/>
          <p:nvPr/>
        </p:nvSpPr>
        <p:spPr>
          <a:xfrm>
            <a:off x="2045756" y="5135926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64EC490-BEEA-3F46-B2D5-F626E4225CA3}"/>
              </a:ext>
            </a:extLst>
          </p:cNvPr>
          <p:cNvSpPr/>
          <p:nvPr/>
        </p:nvSpPr>
        <p:spPr>
          <a:xfrm>
            <a:off x="6477511" y="5135926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B6BE82-91AF-8243-A3DE-699E871BC6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4630" y="5189824"/>
            <a:ext cx="779059" cy="725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0E0F91-B3DE-264E-86DB-8820550CA4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127" y="5098797"/>
            <a:ext cx="974555" cy="9075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B65652E-CE1B-1E4A-BE90-7EE5F920280D}"/>
              </a:ext>
            </a:extLst>
          </p:cNvPr>
          <p:cNvSpPr txBox="1"/>
          <p:nvPr/>
        </p:nvSpPr>
        <p:spPr>
          <a:xfrm>
            <a:off x="7343611" y="4083409"/>
            <a:ext cx="176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NCCoE.NIST.gov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Arial" charset="0"/>
              <a:cs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D17E72-FDCD-FF4B-B0F3-F6342AA7D5A7}"/>
              </a:ext>
            </a:extLst>
          </p:cNvPr>
          <p:cNvSpPr txBox="1"/>
          <p:nvPr/>
        </p:nvSpPr>
        <p:spPr>
          <a:xfrm>
            <a:off x="2932781" y="4083409"/>
            <a:ext cx="3252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err="1">
                <a:solidFill>
                  <a:schemeClr val="bg1"/>
                </a:solidFill>
                <a:latin typeface="Cambria" panose="02040503050406030204" pitchFamily="18" charset="0"/>
                <a:ea typeface="Arial" charset="0"/>
                <a:cs typeface="Arial" charset="0"/>
              </a:rPr>
              <a:t>CSRC.NIST.gov</a:t>
            </a:r>
            <a:endParaRPr lang="en-US" sz="1800" b="0" dirty="0">
              <a:solidFill>
                <a:schemeClr val="bg1"/>
              </a:solidFill>
              <a:latin typeface="Cambria" panose="02040503050406030204" pitchFamily="18" charset="0"/>
              <a:ea typeface="Arial" charset="0"/>
              <a:cs typeface="Arial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6BD234F-12D5-A941-84D0-C7E28DB59844}"/>
              </a:ext>
            </a:extLst>
          </p:cNvPr>
          <p:cNvSpPr/>
          <p:nvPr/>
        </p:nvSpPr>
        <p:spPr>
          <a:xfrm>
            <a:off x="2045756" y="3851427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0D63265-0203-0743-A9D6-A1A8BBF50043}"/>
              </a:ext>
            </a:extLst>
          </p:cNvPr>
          <p:cNvSpPr/>
          <p:nvPr/>
        </p:nvSpPr>
        <p:spPr>
          <a:xfrm>
            <a:off x="6477511" y="3851427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9FDB6BE-3948-FC4D-A6BC-11B406AF8E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127" y="3814298"/>
            <a:ext cx="974555" cy="9075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6832DDE-08DF-CB41-858C-63EFF70A03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6882" y="3814298"/>
            <a:ext cx="974555" cy="90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330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378C83-DAF8-8543-98DB-17AA2CF44F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382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z="4000" b="1" dirty="0"/>
              <a:t>Cybersecurity Framework History </a:t>
            </a:r>
            <a:r>
              <a:rPr lang="en-US" sz="3600" dirty="0"/>
              <a:t/>
            </a:r>
            <a:br>
              <a:rPr lang="en-US" sz="3600" dirty="0"/>
            </a:br>
            <a:endParaRPr lang="en-US" sz="1100" i="1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1F2988E-5606-D244-BBE3-2D2D3DA1A76A}"/>
              </a:ext>
            </a:extLst>
          </p:cNvPr>
          <p:cNvSpPr txBox="1">
            <a:spLocks/>
          </p:cNvSpPr>
          <p:nvPr/>
        </p:nvSpPr>
        <p:spPr>
          <a:xfrm>
            <a:off x="501444" y="943897"/>
            <a:ext cx="8598311" cy="4572000"/>
          </a:xfrm>
          <a:prstGeom prst="rect">
            <a:avLst/>
          </a:prstGeom>
          <a:ln w="28575">
            <a:noFill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900" i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200" i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February 2013 - Executive Order 13636: </a:t>
            </a:r>
            <a:r>
              <a:rPr lang="en-US" i="1" dirty="0"/>
              <a:t>Improving Critical Infrastructure Cybersecurity</a:t>
            </a:r>
          </a:p>
          <a:p>
            <a:pPr marL="0" indent="0">
              <a:buNone/>
            </a:pPr>
            <a:endParaRPr 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December 2014 - </a:t>
            </a:r>
            <a:r>
              <a:rPr lang="en-US" i="1" dirty="0"/>
              <a:t>Cybersecurity Enhancement Act of 2014 (P.L. 113-274)</a:t>
            </a:r>
          </a:p>
          <a:p>
            <a:pPr marL="0" indent="0">
              <a:buNone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May 2017 - Executive Order 13800: </a:t>
            </a:r>
            <a:r>
              <a:rPr lang="en-US" i="1" dirty="0"/>
              <a:t>Strengthening the Cybersecurity of Federal Networks and Critical Infrastructure</a:t>
            </a:r>
            <a:endParaRPr lang="en-US" dirty="0"/>
          </a:p>
          <a:p>
            <a:pPr marL="0" indent="0" algn="ctr">
              <a:buNone/>
            </a:pPr>
            <a:endParaRPr lang="en-US" sz="1200" i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200" i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1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2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BBF3FD8-9D8A-3542-9677-118C85591D87}"/>
              </a:ext>
            </a:extLst>
          </p:cNvPr>
          <p:cNvSpPr>
            <a:spLocks noChangeAspect="1"/>
          </p:cNvSpPr>
          <p:nvPr/>
        </p:nvSpPr>
        <p:spPr>
          <a:xfrm>
            <a:off x="9672791" y="3915379"/>
            <a:ext cx="1463040" cy="1463040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ln w="57150" cmpd="thickThin">
            <a:solidFill>
              <a:schemeClr val="accent5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22AF6AF-E8B9-3147-97E3-B4F3F9A70994}"/>
              </a:ext>
            </a:extLst>
          </p:cNvPr>
          <p:cNvSpPr>
            <a:spLocks noChangeAspect="1"/>
          </p:cNvSpPr>
          <p:nvPr/>
        </p:nvSpPr>
        <p:spPr>
          <a:xfrm>
            <a:off x="9642895" y="1243080"/>
            <a:ext cx="1463040" cy="1463040"/>
          </a:xfrm>
          <a:prstGeom prst="ellipse">
            <a:avLst/>
          </a:prstGeom>
          <a:blipFill>
            <a:blip r:embed="rId4"/>
            <a:srcRect/>
            <a:stretch>
              <a:fillRect l="-25000" r="-25000"/>
            </a:stretch>
          </a:blipFill>
          <a:ln w="57150" cmpd="thickThin">
            <a:solidFill>
              <a:schemeClr val="accent5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845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378C83-DAF8-8543-98DB-17AA2CF44F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3822"/>
            <a:ext cx="10515600" cy="603778"/>
          </a:xfrm>
          <a:prstGeom prst="rect">
            <a:avLst/>
          </a:prstGeom>
        </p:spPr>
        <p:txBody>
          <a:bodyPr/>
          <a:lstStyle/>
          <a:p>
            <a:r>
              <a:rPr lang="en-US" sz="3600" b="1" dirty="0"/>
              <a:t>The Cybersecurity Framework</a:t>
            </a:r>
            <a:br>
              <a:rPr lang="en-US" sz="3600" b="1" dirty="0"/>
            </a:br>
            <a:r>
              <a:rPr lang="en-US" sz="2400" i="1" dirty="0"/>
              <a:t>Three Primary Components</a:t>
            </a:r>
            <a:endParaRPr lang="en-US" sz="1100" i="1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90024A-34C5-4DF2-B333-73D110327966}"/>
              </a:ext>
            </a:extLst>
          </p:cNvPr>
          <p:cNvSpPr txBox="1">
            <a:spLocks/>
          </p:cNvSpPr>
          <p:nvPr/>
        </p:nvSpPr>
        <p:spPr>
          <a:xfrm>
            <a:off x="1156562" y="1059810"/>
            <a:ext cx="6781800" cy="4738379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42950" marR="0" indent="-28575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▪"/>
              <a:tabLst/>
              <a:defRPr sz="20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168400" marR="0" indent="-254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625600" marR="0" indent="-254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0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57400" marR="0" indent="-2286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20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US" sz="2400" dirty="0">
                <a:solidFill>
                  <a:schemeClr val="tx1"/>
                </a:solidFill>
              </a:rPr>
              <a:t>Core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tx1"/>
                </a:solidFill>
              </a:rPr>
              <a:t>Desired cybersecurity outcomes organized in a hierarchy and aligned to more detailed guidance and controls</a:t>
            </a:r>
          </a:p>
          <a:p>
            <a:pPr marL="0" indent="0"/>
            <a:endParaRPr lang="en-US" sz="2400" dirty="0">
              <a:solidFill>
                <a:schemeClr val="tx1"/>
              </a:solidFill>
            </a:endParaRPr>
          </a:p>
          <a:p>
            <a:pPr marL="0" indent="0"/>
            <a:r>
              <a:rPr lang="en-US" sz="2400" dirty="0">
                <a:solidFill>
                  <a:schemeClr val="tx1"/>
                </a:solidFill>
              </a:rPr>
              <a:t>Profiles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tx1"/>
                </a:solidFill>
              </a:rPr>
              <a:t>Alignment of an organization’s requirements and objectives, risk appetite and resources </a:t>
            </a:r>
            <a:r>
              <a:rPr lang="en-US" b="1" i="1" dirty="0">
                <a:solidFill>
                  <a:schemeClr val="tx1"/>
                </a:solidFill>
              </a:rPr>
              <a:t>using</a:t>
            </a:r>
            <a:r>
              <a:rPr lang="en-US" dirty="0">
                <a:solidFill>
                  <a:schemeClr val="tx1"/>
                </a:solidFill>
              </a:rPr>
              <a:t> the desired outcomes of the Framework Core</a:t>
            </a:r>
          </a:p>
          <a:p>
            <a:pPr marL="0" indent="0"/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 marL="0" indent="0"/>
            <a:r>
              <a:rPr lang="en-US" sz="2400" dirty="0">
                <a:solidFill>
                  <a:schemeClr val="tx1"/>
                </a:solidFill>
                <a:latin typeface="+mn-lt"/>
              </a:rPr>
              <a:t>Implementation Tiers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tx1"/>
                </a:solidFill>
              </a:rPr>
              <a:t>A qualitative measure of organizational cybersecurity risk management practices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8B060E-18BA-4FC7-BA86-3AF40CDE0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0913" y="755788"/>
            <a:ext cx="5997847" cy="463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458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09C971AD-48FC-4B46-87B0-A03A5C2568F0}"/>
              </a:ext>
            </a:extLst>
          </p:cNvPr>
          <p:cNvSpPr txBox="1">
            <a:spLocks/>
          </p:cNvSpPr>
          <p:nvPr/>
        </p:nvSpPr>
        <p:spPr>
          <a:xfrm>
            <a:off x="843116" y="1359384"/>
            <a:ext cx="6662285" cy="4765238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spcBef>
                <a:spcPts val="60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Common and accessible language</a:t>
            </a:r>
          </a:p>
          <a:p>
            <a:pPr marL="257175" indent="-257175">
              <a:spcBef>
                <a:spcPts val="60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Adaptable to many technologies, lifecycle phases, sectors and uses</a:t>
            </a:r>
          </a:p>
          <a:p>
            <a:pPr marL="257175" indent="-257175">
              <a:spcBef>
                <a:spcPts val="60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Risk-based</a:t>
            </a:r>
          </a:p>
          <a:p>
            <a:pPr marL="257175" indent="-257175">
              <a:spcBef>
                <a:spcPts val="60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Based on international standards</a:t>
            </a:r>
          </a:p>
          <a:p>
            <a:pPr marL="257175" indent="-257175">
              <a:spcBef>
                <a:spcPts val="60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Living document</a:t>
            </a:r>
          </a:p>
          <a:p>
            <a:pPr marL="257175" indent="-257175">
              <a:spcBef>
                <a:spcPts val="60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Guided by many perspectives – private sector, academia, public sector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3172BB24-5754-4940-A25D-AF8010B8A39F}"/>
              </a:ext>
            </a:extLst>
          </p:cNvPr>
          <p:cNvSpPr txBox="1">
            <a:spLocks/>
          </p:cNvSpPr>
          <p:nvPr/>
        </p:nvSpPr>
        <p:spPr>
          <a:xfrm>
            <a:off x="838200" y="3382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Key Framework Attributes</a:t>
            </a:r>
          </a:p>
          <a:p>
            <a:r>
              <a:rPr lang="en-US" sz="2400" i="1" dirty="0"/>
              <a:t>Principles of Current and Future Versions of the Framework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0FFA4C-C2EE-1741-9DB3-2DF1DEE7123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38219" y="1359384"/>
            <a:ext cx="3995925" cy="392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20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378C83-DAF8-8543-98DB-17AA2CF44F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382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z="36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The Framework Core</a:t>
            </a:r>
            <a:br>
              <a:rPr lang="en-US" sz="36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2400" i="1" dirty="0"/>
              <a:t>Establishes a Common Language</a:t>
            </a:r>
            <a:endParaRPr lang="en-US"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E8686A3-D383-0B4A-8825-4C8138EAF06E}"/>
              </a:ext>
            </a:extLst>
          </p:cNvPr>
          <p:cNvSpPr txBox="1">
            <a:spLocks/>
          </p:cNvSpPr>
          <p:nvPr/>
        </p:nvSpPr>
        <p:spPr>
          <a:xfrm>
            <a:off x="4031064" y="1392835"/>
            <a:ext cx="6005022" cy="463583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42950" marR="0" indent="-28575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▪"/>
              <a:tabLst/>
              <a:defRPr sz="20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168400" marR="0" indent="-254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20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625600" marR="0" indent="-2540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0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57400" marR="0" indent="-2286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20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14600" marR="0" indent="-2286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971800" marR="0" indent="-2286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0" marR="0" indent="-2286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86200" marR="0" indent="-22860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333375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+mn-lt"/>
              </a:rPr>
              <a:t>Describes desired outcomes</a:t>
            </a:r>
          </a:p>
          <a:p>
            <a:pPr indent="-333375">
              <a:spcBef>
                <a:spcPts val="3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+mn-lt"/>
                <a:ea typeface="Times New Roman"/>
              </a:rPr>
              <a:t>Understandable by everyone</a:t>
            </a:r>
          </a:p>
          <a:p>
            <a:pPr indent="-333375">
              <a:spcBef>
                <a:spcPts val="3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1"/>
                </a:solidFill>
                <a:latin typeface="+mn-lt"/>
                <a:ea typeface="Times New Roman"/>
              </a:rPr>
              <a:t>Applies to any type of risk management</a:t>
            </a:r>
          </a:p>
          <a:p>
            <a:pPr indent="-333375">
              <a:spcBef>
                <a:spcPts val="3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+mn-lt"/>
                <a:ea typeface="Times New Roman"/>
              </a:rPr>
              <a:t>Defines the entire breadth of cybersecurity</a:t>
            </a:r>
          </a:p>
          <a:p>
            <a:pPr indent="-333375">
              <a:spcBef>
                <a:spcPts val="3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+mn-lt"/>
                <a:ea typeface="Times New Roman"/>
              </a:rPr>
              <a:t>Spans both prevention and reaction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8EA7CE2-1DF4-BB46-A70A-63DB143025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297"/>
              </p:ext>
            </p:extLst>
          </p:nvPr>
        </p:nvGraphicFramePr>
        <p:xfrm>
          <a:off x="2155914" y="1251322"/>
          <a:ext cx="1416864" cy="4267200"/>
        </p:xfrm>
        <a:graphic>
          <a:graphicData uri="http://schemas.openxmlformats.org/drawingml/2006/table">
            <a:tbl>
              <a:tblPr firstRow="1" firstCol="1" bandRow="1"/>
              <a:tblGrid>
                <a:gridCol w="14168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 b="1" dirty="0">
                          <a:effectLst/>
                          <a:latin typeface="+mn-lt"/>
                          <a:ea typeface="Times New Roman"/>
                        </a:rPr>
                        <a:t>Function</a:t>
                      </a:r>
                      <a:endParaRPr lang="en-US" sz="20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9204" marR="29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02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dirty="0">
                          <a:effectLst/>
                          <a:latin typeface="+mn-lt"/>
                          <a:ea typeface="Times New Roman"/>
                        </a:rPr>
                        <a:t>Identify</a:t>
                      </a:r>
                    </a:p>
                  </a:txBody>
                  <a:tcPr marL="29204" marR="29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02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Protect</a:t>
                      </a:r>
                    </a:p>
                  </a:txBody>
                  <a:tcPr marL="29204" marR="29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802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dirty="0">
                          <a:effectLst/>
                          <a:latin typeface="+mn-lt"/>
                          <a:ea typeface="Times New Roman"/>
                        </a:rPr>
                        <a:t>Detect</a:t>
                      </a:r>
                    </a:p>
                  </a:txBody>
                  <a:tcPr marL="29204" marR="29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7802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dirty="0">
                          <a:effectLst/>
                          <a:latin typeface="+mn-lt"/>
                          <a:ea typeface="Times New Roman"/>
                        </a:rPr>
                        <a:t>Respond</a:t>
                      </a:r>
                    </a:p>
                  </a:txBody>
                  <a:tcPr marL="29204" marR="29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7802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b="1" dirty="0">
                          <a:effectLst/>
                          <a:latin typeface="+mn-lt"/>
                          <a:ea typeface="Times New Roman"/>
                        </a:rPr>
                        <a:t>Recover</a:t>
                      </a:r>
                    </a:p>
                  </a:txBody>
                  <a:tcPr marL="29204" marR="292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6613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378C83-DAF8-8543-98DB-17AA2CF44F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382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z="36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An Excerpt from the Framework Core</a:t>
            </a:r>
            <a:br>
              <a:rPr lang="en-US" sz="3600" b="1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2400" i="1" dirty="0"/>
              <a:t>The Connected Path of Framework Outcomes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D13795-54E8-584C-96C3-0DC7A679144B}"/>
              </a:ext>
            </a:extLst>
          </p:cNvPr>
          <p:cNvSpPr txBox="1"/>
          <p:nvPr/>
        </p:nvSpPr>
        <p:spPr>
          <a:xfrm>
            <a:off x="1426030" y="5426101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5 Functions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84ADAD-8132-134C-8E47-B340F86D8B18}"/>
              </a:ext>
            </a:extLst>
          </p:cNvPr>
          <p:cNvSpPr txBox="1"/>
          <p:nvPr/>
        </p:nvSpPr>
        <p:spPr>
          <a:xfrm>
            <a:off x="3009579" y="5426101"/>
            <a:ext cx="1460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23 Categories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591322-E677-AC47-BAB7-6D6E0CCDC11B}"/>
              </a:ext>
            </a:extLst>
          </p:cNvPr>
          <p:cNvSpPr txBox="1"/>
          <p:nvPr/>
        </p:nvSpPr>
        <p:spPr>
          <a:xfrm>
            <a:off x="5302730" y="5426101"/>
            <a:ext cx="1899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108 Subcategories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E3E8E7-C617-7B40-AD87-BB86F4621E04}"/>
              </a:ext>
            </a:extLst>
          </p:cNvPr>
          <p:cNvSpPr txBox="1"/>
          <p:nvPr/>
        </p:nvSpPr>
        <p:spPr>
          <a:xfrm>
            <a:off x="7595024" y="5426101"/>
            <a:ext cx="2783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 Informative References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E81B6C-F471-5F45-9BBC-C053E431E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378" y="1338096"/>
            <a:ext cx="5685198" cy="28425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625FA0-6E84-4F47-8CC2-42A0DF2D9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7548" y="4179856"/>
            <a:ext cx="5673026" cy="11386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6F9556-E61F-FB4D-A957-8848BAE1D0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7460" y="1343155"/>
            <a:ext cx="3470974" cy="39753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36EB99D-7A5B-614C-ABA0-9A30E3422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7460" y="999384"/>
            <a:ext cx="9144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42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378C83-DAF8-8543-98DB-17AA2CF44F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3822"/>
            <a:ext cx="10515600" cy="603778"/>
          </a:xfrm>
          <a:prstGeom prst="rect">
            <a:avLst/>
          </a:prstGeom>
        </p:spPr>
        <p:txBody>
          <a:bodyPr/>
          <a:lstStyle/>
          <a:p>
            <a:r>
              <a:rPr lang="en-US" sz="3600" b="1" dirty="0"/>
              <a:t>Implementation Tiers</a:t>
            </a:r>
            <a:br>
              <a:rPr lang="en-US" sz="3600" b="1" dirty="0"/>
            </a:br>
            <a:r>
              <a:rPr lang="en-US" sz="2400" i="1" dirty="0"/>
              <a:t>The Cybersecurity Framework Version 1.1</a:t>
            </a:r>
            <a:endParaRPr lang="en-US" sz="1100" i="1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76D2DFF-787C-5549-93DB-C8221F36A3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647522"/>
              </p:ext>
            </p:extLst>
          </p:nvPr>
        </p:nvGraphicFramePr>
        <p:xfrm>
          <a:off x="1962683" y="1175354"/>
          <a:ext cx="8112930" cy="457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32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18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93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5143">
                  <a:extLst>
                    <a:ext uri="{9D8B030D-6E8A-4147-A177-3AD203B41FA5}">
                      <a16:colId xmlns:a16="http://schemas.microsoft.com/office/drawing/2014/main" val="3196966239"/>
                    </a:ext>
                  </a:extLst>
                </a:gridCol>
                <a:gridCol w="13937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96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Partial</a:t>
                      </a: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Risk Informed</a:t>
                      </a: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Repeatable</a:t>
                      </a:r>
                      <a:endParaRPr lang="en-US" dirty="0"/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Adaptive</a:t>
                      </a: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Risk Management Process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344488" indent="0"/>
                      <a:r>
                        <a:rPr lang="en-US" sz="2000" dirty="0"/>
                        <a:t>The functionality and repeatability of cybersecurity</a:t>
                      </a:r>
                      <a:r>
                        <a:rPr lang="en-US" sz="2000" baseline="0" dirty="0"/>
                        <a:t> risk management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Integrated Risk Management Program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344488" indent="0"/>
                      <a:r>
                        <a:rPr lang="en-US" sz="2000" dirty="0"/>
                        <a:t>The</a:t>
                      </a:r>
                      <a:r>
                        <a:rPr lang="en-US" sz="2000" baseline="0" dirty="0"/>
                        <a:t> extent to which cybersecurity is considered in broader risk management decisions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/>
                        <a:t>External Participation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344488" indent="0"/>
                      <a:r>
                        <a:rPr lang="en-US" sz="2000" dirty="0"/>
                        <a:t>The degree</a:t>
                      </a:r>
                      <a:r>
                        <a:rPr lang="en-US" sz="2000" baseline="0" dirty="0"/>
                        <a:t> to which the organization:</a:t>
                      </a:r>
                    </a:p>
                    <a:p>
                      <a:pPr marL="630238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baseline="0" dirty="0"/>
                        <a:t>monitors and manages supply chain risk</a:t>
                      </a:r>
                      <a:r>
                        <a:rPr lang="en-US" sz="2000" b="1" baseline="30000" dirty="0"/>
                        <a:t>1.1</a:t>
                      </a:r>
                    </a:p>
                    <a:p>
                      <a:pPr marL="630238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/>
                        <a:t>benefits my sharing or receiving information from outside parties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9936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378C83-DAF8-8543-98DB-17AA2CF44F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3770" y="-54821"/>
            <a:ext cx="10515600" cy="1325563"/>
          </a:xfrm>
          <a:prstGeom prst="rect">
            <a:avLst/>
          </a:prstGeom>
        </p:spPr>
        <p:txBody>
          <a:bodyPr/>
          <a:lstStyle/>
          <a:p>
            <a:pPr defTabSz="685783">
              <a:lnSpc>
                <a:spcPct val="100000"/>
              </a:lnSpc>
            </a:pPr>
            <a:r>
              <a:rPr lang="en-US" sz="3600" b="1" dirty="0"/>
              <a:t>Framework Update</a:t>
            </a:r>
            <a:br>
              <a:rPr lang="en-US" sz="3600" b="1" dirty="0"/>
            </a:br>
            <a:r>
              <a:rPr lang="en-US" sz="2400" i="1" dirty="0"/>
              <a:t>The Cybersecurity Framework Version 1.1</a:t>
            </a:r>
            <a:endParaRPr lang="en-US" sz="4800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08F13B51-7F88-2B4C-96E4-97658474C0E1}"/>
              </a:ext>
            </a:extLst>
          </p:cNvPr>
          <p:cNvSpPr txBox="1">
            <a:spLocks/>
          </p:cNvSpPr>
          <p:nvPr/>
        </p:nvSpPr>
        <p:spPr>
          <a:xfrm>
            <a:off x="206477" y="766916"/>
            <a:ext cx="11401754" cy="602284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Applicability for all system lifecycle phases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Enhanced guidance for managing cybersecurity within supply chains and for buying decisions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New guidance for self-assessment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Better accounts for Authorization, Authentication, and Identity Proofing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Incorporates emerging vulnerability information (a.k.a., Coordinated Vulnerability Disclosure)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Administratively updates the Informative References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926478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378C83-DAF8-8543-98DB-17AA2CF44F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3821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z="3600" b="1" dirty="0"/>
              <a:t>International Use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2400" i="1" dirty="0"/>
              <a:t>Translations, Adaptations, and Other References World-Wide</a:t>
            </a:r>
            <a:endParaRPr lang="en-US" sz="1600" i="1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9818896-0A95-C647-88F1-0F518ED36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691" y="2289630"/>
            <a:ext cx="0" cy="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EA33DC8-FCA7-EC44-870D-D2C63A6E7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71" y="2521798"/>
            <a:ext cx="1230421" cy="86129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E5CA291-1A69-4045-9E1C-CD97F4098A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658" y="1111780"/>
            <a:ext cx="1295557" cy="90688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DC4AEA4-3947-314F-AADD-C9DC377073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883" y="4997059"/>
            <a:ext cx="1343503" cy="94045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8786D3F-A2B6-604E-89AD-A6842BDCE8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522" y="1335649"/>
            <a:ext cx="1361812" cy="95326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ABED0DD-97B0-0E4E-AA11-2ECF1FD61E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696" y="3821906"/>
            <a:ext cx="1409327" cy="9464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412DC9A-695E-2345-80C1-AE82A096F9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201" y="4550960"/>
            <a:ext cx="1424148" cy="125730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521A087-22E8-EC4E-BB77-E701FA12C5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83278" y="1636026"/>
            <a:ext cx="1530727" cy="102048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EEBC41D-B259-C040-A223-BF6DD8B3C1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7262" y="3246831"/>
            <a:ext cx="1930992" cy="89791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C3F9909-E97F-9E44-B397-87D4474E58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73657" y="4761216"/>
            <a:ext cx="1463040" cy="146304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2CF861C-7400-C94B-8CD3-44A028E75C8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03895" y="3750069"/>
            <a:ext cx="2947381" cy="85039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906DD32-FF96-E84A-B6C1-2F018FC7355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2500" b="11612"/>
          <a:stretch/>
        </p:blipFill>
        <p:spPr>
          <a:xfrm>
            <a:off x="3882462" y="1210830"/>
            <a:ext cx="1400743" cy="85039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D6708C0-4680-F540-B7C5-A077C96AE112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318" y="2525386"/>
            <a:ext cx="1234440" cy="85770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BF8451F-27EA-DF40-9968-50A09B352EB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635" y="2367092"/>
            <a:ext cx="10160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277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B517B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D PowerPoint Template DRAFT" id="{7AABC728-7246-4144-9335-36FA4BBEF1B6}" vid="{3BFFB42D-61DB-4BFA-BCEB-6E70CD9E89A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884782EBE0AC40B79C4ABBCC18EF29" ma:contentTypeVersion="5" ma:contentTypeDescription="Create a new document." ma:contentTypeScope="" ma:versionID="f900ea23fd44dd800ee16a114301d1f5">
  <xsd:schema xmlns:xsd="http://www.w3.org/2001/XMLSchema" xmlns:xs="http://www.w3.org/2001/XMLSchema" xmlns:p="http://schemas.microsoft.com/office/2006/metadata/properties" xmlns:ns2="0a005485-acef-47eb-9797-706c3edc0723" targetNamespace="http://schemas.microsoft.com/office/2006/metadata/properties" ma:root="true" ma:fieldsID="cfd6986052abc2f12661a7582eddd758" ns2:_="">
    <xsd:import namespace="0a005485-acef-47eb-9797-706c3edc07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005485-acef-47eb-9797-706c3edc07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7A9EE54-AB2E-438A-9391-83236BF0D4A4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0a005485-acef-47eb-9797-706c3edc072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B2D1E57-BE01-45A3-805A-71862529CE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005485-acef-47eb-9797-706c3edc07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5CEF5D8-BE80-4CDC-828D-18508E773FF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ACD PowerPoint Template DRAFT</Template>
  <TotalTime>2102</TotalTime>
  <Words>379</Words>
  <Application>Microsoft Office PowerPoint</Application>
  <PresentationFormat>Widescreen</PresentationFormat>
  <Paragraphs>107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Cambria</vt:lpstr>
      <vt:lpstr>Times New Roman</vt:lpstr>
      <vt:lpstr>Office Theme</vt:lpstr>
      <vt:lpstr>PowerPoint Presentation</vt:lpstr>
      <vt:lpstr>Cybersecurity Framework History  </vt:lpstr>
      <vt:lpstr>The Cybersecurity Framework Three Primary Components</vt:lpstr>
      <vt:lpstr>PowerPoint Presentation</vt:lpstr>
      <vt:lpstr>The Framework Core Establishes a Common Language</vt:lpstr>
      <vt:lpstr>An Excerpt from the Framework Core The Connected Path of Framework Outcomes</vt:lpstr>
      <vt:lpstr>Implementation Tiers The Cybersecurity Framework Version 1.1</vt:lpstr>
      <vt:lpstr>Framework Update The Cybersecurity Framework Version 1.1</vt:lpstr>
      <vt:lpstr>International Use Translations, Adaptations, and Other References World-Wide</vt:lpstr>
      <vt:lpstr>Sample Resources www.nist.gov/cyberframework/framework-resources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avm1</cp:lastModifiedBy>
  <cp:revision>237</cp:revision>
  <dcterms:created xsi:type="dcterms:W3CDTF">2018-08-01T13:56:07Z</dcterms:created>
  <dcterms:modified xsi:type="dcterms:W3CDTF">2019-10-15T16:33:15Z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0x010100B5884782EBE0AC40B79C4ABBCC18EF29</vt:lpwstr>
  </property>
</Properties>
</file>