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28" r:id="rId5"/>
    <p:sldMasterId id="2147483648" r:id="rId6"/>
    <p:sldMasterId id="2147484590" r:id="rId7"/>
    <p:sldMasterId id="2147485038" r:id="rId8"/>
  </p:sldMasterIdLst>
  <p:notesMasterIdLst>
    <p:notesMasterId r:id="rId20"/>
  </p:notesMasterIdLst>
  <p:handoutMasterIdLst>
    <p:handoutMasterId r:id="rId21"/>
  </p:handoutMasterIdLst>
  <p:sldIdLst>
    <p:sldId id="280" r:id="rId9"/>
    <p:sldId id="326" r:id="rId10"/>
    <p:sldId id="311" r:id="rId11"/>
    <p:sldId id="336" r:id="rId12"/>
    <p:sldId id="342" r:id="rId13"/>
    <p:sldId id="343" r:id="rId14"/>
    <p:sldId id="312" r:id="rId15"/>
    <p:sldId id="337" r:id="rId16"/>
    <p:sldId id="309" r:id="rId17"/>
    <p:sldId id="338" r:id="rId18"/>
    <p:sldId id="339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5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31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47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63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797" algn="l" defTabSz="45715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956" algn="l" defTabSz="45715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115" algn="l" defTabSz="45715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274" algn="l" defTabSz="457159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  <a:srgbClr val="707276"/>
    <a:srgbClr val="737373"/>
    <a:srgbClr val="B2B2B2"/>
    <a:srgbClr val="A83C0F"/>
    <a:srgbClr val="D57500"/>
    <a:srgbClr val="C0C0C0"/>
    <a:srgbClr val="2BD333"/>
    <a:srgbClr val="AFD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7" autoAdjust="0"/>
    <p:restoredTop sz="92837" autoAdjust="0"/>
  </p:normalViewPr>
  <p:slideViewPr>
    <p:cSldViewPr snapToObjects="1">
      <p:cViewPr varScale="1">
        <p:scale>
          <a:sx n="165" d="100"/>
          <a:sy n="165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uij708:Google%20Drive:16_softmag_EERE:motor-cost-breakdow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40kW </a:t>
            </a:r>
            <a:r>
              <a:rPr lang="en-US" dirty="0"/>
              <a:t>Al </a:t>
            </a:r>
            <a:r>
              <a:rPr lang="en-US" dirty="0" smtClean="0"/>
              <a:t>Induction </a:t>
            </a:r>
            <a:r>
              <a:rPr lang="en-US" dirty="0"/>
              <a:t>motor, $450</a:t>
            </a:r>
          </a:p>
        </c:rich>
      </c:tx>
      <c:layout>
        <c:manualLayout>
          <c:xMode val="edge"/>
          <c:yMode val="edge"/>
          <c:x val="0.219973464018854"/>
          <c:y val="0.09809750297265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394592185411"/>
          <c:y val="0.220663786866855"/>
          <c:w val="0.585236220472441"/>
          <c:h val="0.619524361219162"/>
        </c:manualLayout>
      </c:layout>
      <c:pieChart>
        <c:varyColors val="1"/>
        <c:ser>
          <c:idx val="0"/>
          <c:order val="0"/>
          <c:tx>
            <c:strRef>
              <c:f>'AC-40kW'!$C$2</c:f>
              <c:strCache>
                <c:ptCount val="1"/>
                <c:pt idx="0">
                  <c:v>Cost breakdown of a 82.5kW motor, $399 each assuming 100k annual production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3366FF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9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3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'AC-40kW'!$B$3:$B$16</c:f>
              <c:strCache>
                <c:ptCount val="8"/>
                <c:pt idx="0">
                  <c:v>Rotor Laminate</c:v>
                </c:pt>
                <c:pt idx="1">
                  <c:v>Stator Laminate</c:v>
                </c:pt>
                <c:pt idx="2">
                  <c:v>Field Winding (Cu)</c:v>
                </c:pt>
                <c:pt idx="3">
                  <c:v>Housing (Mg)</c:v>
                </c:pt>
                <c:pt idx="4">
                  <c:v>Shaft</c:v>
                </c:pt>
                <c:pt idx="5">
                  <c:v>Rotor Conductor (Al)</c:v>
                </c:pt>
                <c:pt idx="6">
                  <c:v>Misc</c:v>
                </c:pt>
                <c:pt idx="7">
                  <c:v>Assembly and Testing</c:v>
                </c:pt>
              </c:strCache>
            </c:strRef>
          </c:cat>
          <c:val>
            <c:numRef>
              <c:f>'AC-40kW'!$C$3:$C$16</c:f>
              <c:numCache>
                <c:formatCode>0%</c:formatCode>
                <c:ptCount val="14"/>
                <c:pt idx="0">
                  <c:v>0.133333333333333</c:v>
                </c:pt>
                <c:pt idx="1">
                  <c:v>0.244444444444444</c:v>
                </c:pt>
                <c:pt idx="2">
                  <c:v>0.0555555555555555</c:v>
                </c:pt>
                <c:pt idx="3">
                  <c:v>0.0555555555555555</c:v>
                </c:pt>
                <c:pt idx="4">
                  <c:v>0.00777777777777778</c:v>
                </c:pt>
                <c:pt idx="5">
                  <c:v>0.0166666666666667</c:v>
                </c:pt>
                <c:pt idx="6">
                  <c:v>0.133333333333333</c:v>
                </c:pt>
                <c:pt idx="7">
                  <c:v>0.353333333333333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9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01678B4-1CF9-A74F-AA5B-56959DDAC318}" type="datetime1">
              <a:rPr lang="en-US" smtClean="0"/>
              <a:t>9/2/14</a:t>
            </a:fld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AECD0AE-9637-3B41-A14D-509628A03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2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19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0937C1-4C21-624E-9140-AD33F2363CC5}" type="datetime1">
              <a:rPr lang="en-US" smtClean="0"/>
              <a:t>9/2/14</a:t>
            </a:fld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2" y="3330419"/>
            <a:ext cx="6816518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19" y="6659641"/>
            <a:ext cx="4029282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D7B040-3CE2-684A-BFD6-6926E392A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885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ＭＳ Ｐゴシック" charset="0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3pPr>
    <a:lvl4pPr marL="13714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5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DF65058-AB0E-B44C-9408-F7142424C011}" type="datetime1">
              <a:rPr lang="en-US" smtClean="0"/>
              <a:t>9/2/14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D7B040-3CE2-684A-BFD6-6926E392A8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159" tIns="457159" rIns="457159" bIns="457159" anchor="ctr"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000000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B5E988-6B3A-A04A-9FF5-5842AE453C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45588"/>
          </a:xfrm>
        </p:spPr>
        <p:txBody>
          <a:bodyPr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0CDFA5A-46A8-6848-AA85-9433BC0D1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057400"/>
            <a:ext cx="3886200" cy="1445588"/>
          </a:xfrm>
        </p:spPr>
        <p:txBody>
          <a:bodyPr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97502" y="2057401"/>
            <a:ext cx="3886200" cy="1445588"/>
          </a:xfrm>
        </p:spPr>
        <p:txBody>
          <a:bodyPr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A3C3707-12AE-8244-99ED-B62A29EDE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8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38862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57401"/>
            <a:ext cx="38862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738863"/>
            <a:ext cx="3886200" cy="1445588"/>
          </a:xfrm>
        </p:spPr>
        <p:txBody>
          <a:bodyPr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738864"/>
            <a:ext cx="3886200" cy="1445588"/>
          </a:xfrm>
        </p:spPr>
        <p:txBody>
          <a:bodyPr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D98038B-205E-3346-8ED8-98B0DD661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6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519101"/>
            <a:ext cx="8229600" cy="276999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216405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25846F-6403-F143-B248-63C9FF6AD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3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52C0D1A-8969-4244-9545-8944DDD91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5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7937" y="-28575"/>
            <a:ext cx="9161463" cy="6877050"/>
            <a:chOff x="-7938" y="-28194"/>
            <a:chExt cx="9161463" cy="6877050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-7938" y="-28194"/>
              <a:ext cx="9161463" cy="1339469"/>
              <a:chOff x="-7938" y="-28194"/>
              <a:chExt cx="9161463" cy="133946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-7938" y="-28194"/>
                <a:ext cx="9161463" cy="369888"/>
              </a:xfrm>
              <a:custGeom>
                <a:avLst/>
                <a:gdLst>
                  <a:gd name="T0" fmla="*/ 2147483647 w 5771"/>
                  <a:gd name="T1" fmla="*/ 2147483647 h 383"/>
                  <a:gd name="T2" fmla="*/ 2147483647 w 5771"/>
                  <a:gd name="T3" fmla="*/ 2147483647 h 383"/>
                  <a:gd name="T4" fmla="*/ 2147483647 w 5771"/>
                  <a:gd name="T5" fmla="*/ 2147483647 h 383"/>
                  <a:gd name="T6" fmla="*/ 2147483647 w 5771"/>
                  <a:gd name="T7" fmla="*/ 2147483647 h 383"/>
                  <a:gd name="T8" fmla="*/ 2147483647 w 5771"/>
                  <a:gd name="T9" fmla="*/ 2147483647 h 383"/>
                  <a:gd name="T10" fmla="*/ 0 w 5771"/>
                  <a:gd name="T11" fmla="*/ 0 h 383"/>
                  <a:gd name="T12" fmla="*/ 2147483647 w 5771"/>
                  <a:gd name="T13" fmla="*/ 2147483647 h 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71"/>
                  <a:gd name="T22" fmla="*/ 0 h 383"/>
                  <a:gd name="T23" fmla="*/ 5771 w 5771"/>
                  <a:gd name="T24" fmla="*/ 383 h 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71" h="383">
                    <a:moveTo>
                      <a:pt x="3" y="117"/>
                    </a:moveTo>
                    <a:lnTo>
                      <a:pt x="4634" y="116"/>
                    </a:lnTo>
                    <a:lnTo>
                      <a:pt x="4877" y="382"/>
                    </a:lnTo>
                    <a:lnTo>
                      <a:pt x="5771" y="383"/>
                    </a:lnTo>
                    <a:lnTo>
                      <a:pt x="5769" y="6"/>
                    </a:lnTo>
                    <a:lnTo>
                      <a:pt x="0" y="0"/>
                    </a:lnTo>
                    <a:lnTo>
                      <a:pt x="3" y="11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4" name="Picture 5" descr="PNW-SGDPlogo_reverse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050" y="112713"/>
                <a:ext cx="1631950" cy="1198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0" y="392494"/>
              <a:ext cx="128588" cy="6456362"/>
              <a:chOff x="0" y="392494"/>
              <a:chExt cx="128588" cy="6456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392494"/>
                <a:ext cx="128588" cy="1327150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1675194"/>
                <a:ext cx="128588" cy="1325562"/>
              </a:xfrm>
              <a:prstGeom prst="rect">
                <a:avLst/>
              </a:prstGeom>
              <a:solidFill>
                <a:srgbClr val="27AA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2957894"/>
                <a:ext cx="128588" cy="1325562"/>
              </a:xfrm>
              <a:prstGeom prst="rect">
                <a:avLst/>
              </a:prstGeom>
              <a:solidFill>
                <a:srgbClr val="9E1F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4240594"/>
                <a:ext cx="128588" cy="1325562"/>
              </a:xfrm>
              <a:prstGeom prst="rect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5523294"/>
                <a:ext cx="128588" cy="1325562"/>
              </a:xfrm>
              <a:prstGeom prst="rect">
                <a:avLst/>
              </a:prstGeom>
              <a:solidFill>
                <a:srgbClr val="FFD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sz="18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366"/>
            <a:ext cx="6867144" cy="490519"/>
          </a:xfrm>
        </p:spPr>
        <p:txBody>
          <a:bodyPr/>
          <a:lstStyle>
            <a:lvl1pPr algn="l">
              <a:defRPr sz="3200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80" indent="-228580">
              <a:defRPr sz="2400">
                <a:latin typeface="Adobe Garamond Pro" pitchFamily="18" charset="0"/>
              </a:defRPr>
            </a:lvl1pPr>
            <a:lvl2pPr>
              <a:defRPr sz="2000">
                <a:latin typeface="Adobe Garamond Pro" pitchFamily="18" charset="0"/>
              </a:defRPr>
            </a:lvl2pPr>
            <a:lvl3pPr>
              <a:defRPr sz="1800">
                <a:latin typeface="Adobe Garamond Pro" pitchFamily="18" charset="0"/>
              </a:defRPr>
            </a:lvl3pPr>
            <a:lvl4pPr>
              <a:defRPr sz="1600">
                <a:latin typeface="Adobe Garamond Pro" pitchFamily="18" charset="0"/>
              </a:defRPr>
            </a:lvl4pPr>
            <a:lvl5pPr>
              <a:defRPr sz="1600">
                <a:latin typeface="Adobe Garamond Pro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01776" y="6242057"/>
            <a:ext cx="6870700" cy="250825"/>
          </a:xfrm>
        </p:spPr>
        <p:txBody>
          <a:bodyPr/>
          <a:lstStyle>
            <a:lvl3pPr>
              <a:buNone/>
              <a:defRPr sz="1200" baseline="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9B4A95F-4228-8A45-987F-53D157FD9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6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_Classified_Markings_B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1" y="1831975"/>
            <a:ext cx="8212138" cy="906463"/>
          </a:xfrm>
        </p:spPr>
        <p:txBody>
          <a:bodyPr lIns="91432" tIns="45716" rIns="91432" bIns="45716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9"/>
            <a:ext cx="8208962" cy="2279650"/>
          </a:xfrm>
        </p:spPr>
        <p:txBody>
          <a:bodyPr lIns="91432" tIns="45716" rIns="91432" bIns="45716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1006-2DD2-AE42-B5EE-8AFBE44A1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87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D9F11-2474-3548-A810-20427A2A2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63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5819-D88E-4F49-8BCC-9AD1AEF85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5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6026"/>
            <a:ext cx="9144000" cy="564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85217"/>
            <a:ext cx="6629400" cy="384721"/>
          </a:xfrm>
        </p:spPr>
        <p:txBody>
          <a:bodyPr/>
          <a:lstStyle>
            <a:lvl1pPr algn="l">
              <a:defRPr sz="25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4445DB6-B0CC-444D-8726-0984B7115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7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09FE-CA9C-1949-90FE-986EA1099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83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8311"/>
            <a:ext cx="5111750" cy="49751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0360"/>
            <a:ext cx="3008313" cy="4243401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9E32-2C8E-1A4F-97E9-8F116ED10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9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3155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4372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9829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C16C-995B-BF41-B706-F071ED86E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8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9228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2DE6-499F-AD48-9269-249621525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4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4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5EA5-B9AC-8842-8CA3-4A94916D6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91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8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38F2-6B7F-EF41-BB13-E5EB3CFA2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3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PowerPoint_Classified_Markings_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A423-EB71-4042-BBA1-C3BE835B0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5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2FC9B-91AF-F64B-9939-6B07F6513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6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F4F5-C0A7-C64A-831C-8D907BE4E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75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7084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7084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D387-8765-6E47-829C-112769BD4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6026"/>
            <a:ext cx="9144000" cy="564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B8D3CE6-D5F8-F94E-A722-CE203E000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4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"/>
            <a:ext cx="9144000" cy="1311275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7C9E-0181-7344-8A2A-198392D5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25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"/>
            <a:ext cx="9144000" cy="1311275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C2821-50E2-7642-BA35-E42917773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2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"/>
            <a:ext cx="9144000" cy="1311275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0135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0135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4D9DD-DE04-C244-B929-3ED2BB569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10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8A671-73C6-6B48-A5BC-E80D163A9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36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buFontTx/>
              <a:buBlip>
                <a:blip r:embed="rId5"/>
              </a:buBlip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buFontTx/>
              <a:buBlip>
                <a:blip r:embed="rId6"/>
              </a:buBlip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9CE37E-32F8-E94E-AAEB-47C40E51B6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rgbClr val="000000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82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4440" y="1599560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7906" y="1598279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2F7184-8552-B046-854F-3F167F41F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5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9072" y="2306491"/>
            <a:ext cx="4033772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2" y="2305210"/>
            <a:ext cx="4041648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2E3119-AAFF-4F42-816A-69174A530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5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97CBB2-0C66-AC48-86E5-C20EBDCF1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12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1389" y="1607244"/>
            <a:ext cx="4041648" cy="3575050"/>
          </a:xfrm>
        </p:spPr>
        <p:txBody>
          <a:bodyPr/>
          <a:lstStyle>
            <a:lvl1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0223" y="1607244"/>
            <a:ext cx="4041648" cy="3575050"/>
          </a:xfrm>
        </p:spPr>
        <p:txBody>
          <a:bodyPr/>
          <a:lstStyle>
            <a:lvl1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AB2608-9F2F-874B-A5E1-3854F7529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0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 sz="1800"/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1389" y="2321857"/>
            <a:ext cx="4041648" cy="3348961"/>
          </a:xfrm>
        </p:spPr>
        <p:txBody>
          <a:bodyPr/>
          <a:lstStyle>
            <a:lvl1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21857"/>
            <a:ext cx="4041648" cy="3348961"/>
          </a:xfrm>
        </p:spPr>
        <p:txBody>
          <a:bodyPr/>
          <a:lstStyle>
            <a:lvl1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8BE418-C524-1940-A234-5262D01FE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6026"/>
            <a:ext cx="9144000" cy="564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38862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1"/>
            <a:ext cx="38862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2860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5E9BB98-244D-384F-A84D-9BDC231EB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04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5670551"/>
            <a:ext cx="2651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6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werPoint_Classified_Markings_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0"/>
            <a:ext cx="3886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69228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1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0229-7A18-DC44-816D-99E385C40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228600"/>
          </a:xfrm>
          <a:prstGeom prst="rect">
            <a:avLst/>
          </a:prstGeom>
        </p:spPr>
        <p:txBody>
          <a:bodyPr lIns="91432" tIns="45716" rIns="91432" bIns="45716"/>
          <a:lstStyle>
            <a:lvl1pPr algn="ctr">
              <a:defRPr sz="1200" b="1" cap="all" baseline="0" dirty="0">
                <a:solidFill>
                  <a:schemeClr val="bg1"/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 pitchFamily="-8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11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1FF4-80E9-E94A-88E7-44F903AE5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88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9D51-2CB3-C341-B22F-474DB32BF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656B-6AB5-7A42-B30C-3E1D970CD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60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2CC9-2131-8049-B467-F42E1E6C6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04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B0C4-B366-8A4D-A5E3-696E9044B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89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7CD5-91BA-5C4F-8B15-AA3AEBCD1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88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FD019D-A075-D041-8F49-F31A4E140D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5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3130-DB37-2B44-817C-61038BF58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96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B7A2-6D7D-284C-8392-C2468D02B7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6026"/>
            <a:ext cx="9144000" cy="564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290501"/>
            <a:ext cx="8229600" cy="276999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216405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611481A7-CBE9-E946-B71C-0CD4601C8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5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89F5-481C-874D-A98C-009DE7B2E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8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BA73-1318-D648-8087-7AE480549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87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7426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82296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43758B0-5DE3-0A42-9834-3D6D93CBB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8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159" tIns="457159" rIns="457159" bIns="457159" anchor="ctr">
            <a:spAutoFit/>
          </a:bodyPr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000000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4051303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3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82296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3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3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9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79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3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3886200" cy="307777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886200" cy="307777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2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4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14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3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176201"/>
            <a:ext cx="8229600" cy="2769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21640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8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3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8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3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6026"/>
            <a:ext cx="9144000" cy="5641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5217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CB14B83-DD5F-1744-89E2-BC2FBD3C4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41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1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6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45715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3886200" cy="307777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800"/>
            <a:ext cx="3886200" cy="307777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1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3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53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8"/>
            <a:ext cx="82296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86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8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1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47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307777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307777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5"/>
            <a:ext cx="3886200" cy="1445588"/>
          </a:xfrm>
        </p:spPr>
        <p:txBody>
          <a:bodyPr lIns="0" tIns="0" rIns="0" bIns="0">
            <a:spAutoFit/>
          </a:bodyPr>
          <a:lstStyle>
            <a:lvl1pPr marL="342870" indent="-34287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883" indent="-285724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2898" indent="-22858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057" indent="-22858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217" indent="-22858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63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04801"/>
            <a:ext cx="8229600" cy="2769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216405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8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5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smtClean="0"/>
              <a:t>Page </a:t>
            </a:r>
            <a:fld id="{FC541139-C701-9243-8039-AA77A18FC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32F77BE-97C2-F042-9F8A-62469EB5B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7304B986-80FC-FF41-8570-B8E4D4E72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384721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38862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57401"/>
            <a:ext cx="38862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743201"/>
            <a:ext cx="3886200" cy="1445588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EB29592-9E69-404A-8443-F623CC923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0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theme" Target="../theme/theme4.xml"/><Relationship Id="rId17" Type="http://schemas.openxmlformats.org/officeDocument/2006/relationships/image" Target="../media/image27.emf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5789"/>
            <a:ext cx="6629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1686A30-37DD-1144-A9E8-0044EC77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571232" y="128017"/>
            <a:ext cx="1444752" cy="728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  <p:sldLayoutId id="2147485008" r:id="rId12"/>
    <p:sldLayoutId id="2147485009" r:id="rId13"/>
    <p:sldLayoutId id="2147485010" r:id="rId14"/>
    <p:sldLayoutId id="2147485011" r:id="rId15"/>
    <p:sldLayoutId id="2147485012" r:id="rId16"/>
  </p:sldLayoutIdLst>
  <p:hf hdr="0" ftr="0" dt="0"/>
  <p:txStyles>
    <p:titleStyle>
      <a:lvl1pPr algn="l" defTabSz="457159" rtl="0" eaLnBrk="1" fontAlgn="base" hangingPunct="1"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5pPr>
      <a:lvl6pPr marL="457159"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6pPr>
      <a:lvl7pPr marL="914318"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7pPr>
      <a:lvl8pPr marL="1371477"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8pPr>
      <a:lvl9pPr marL="1828637" algn="l" defTabSz="457159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870" indent="-342870" algn="l" defTabSz="457159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9"/>
        </a:buBlip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883" indent="-285724" algn="l" defTabSz="457159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20"/>
        </a:buBlip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2898" indent="-228580" algn="l" defTabSz="457159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21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057" indent="-228580" algn="l" defTabSz="457159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22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217" indent="-228580" algn="l" defTabSz="457159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376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6"/>
            <a:ext cx="8204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1"/>
            <a:ext cx="818673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9" y="6453189"/>
            <a:ext cx="509587" cy="268287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714AC62C-5B1F-7A4A-A093-509D6AC06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  <p:sldLayoutId id="2147485024" r:id="rId12"/>
    <p:sldLayoutId id="2147485025" r:id="rId13"/>
    <p:sldLayoutId id="2147485026" r:id="rId14"/>
    <p:sldLayoutId id="2147485027" r:id="rId15"/>
    <p:sldLayoutId id="2147485028" r:id="rId16"/>
    <p:sldLayoutId id="2147485029" r:id="rId17"/>
    <p:sldLayoutId id="2147485030" r:id="rId18"/>
    <p:sldLayoutId id="2147485031" r:id="rId19"/>
    <p:sldLayoutId id="2147485032" r:id="rId20"/>
    <p:sldLayoutId id="2147485033" r:id="rId21"/>
    <p:sldLayoutId id="2147485034" r:id="rId22"/>
    <p:sldLayoutId id="2147485035" r:id="rId23"/>
    <p:sldLayoutId id="2147485036" r:id="rId24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ＭＳ Ｐゴシック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0"/>
        </a:defRPr>
      </a:lvl5pPr>
      <a:lvl6pPr marL="45715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31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4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63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870" indent="-34287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6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charset="0"/>
        </a:defRPr>
      </a:lvl1pPr>
      <a:lvl2pPr marL="742883" indent="-285724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27"/>
        </a:buBlip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2898" indent="-22858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28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057" indent="-228580" algn="l" rtl="0" fontAlgn="base">
        <a:lnSpc>
          <a:spcPct val="85000"/>
        </a:lnSpc>
        <a:spcBef>
          <a:spcPct val="30000"/>
        </a:spcBef>
        <a:spcAft>
          <a:spcPct val="0"/>
        </a:spcAft>
        <a:buBlip>
          <a:blip r:embed="rId29"/>
        </a:buBlip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217" indent="-228580" algn="l" rtl="0" fontAlgn="base">
        <a:spcBef>
          <a:spcPct val="20000"/>
        </a:spcBef>
        <a:spcAft>
          <a:spcPct val="0"/>
        </a:spcAft>
        <a:buBlip>
          <a:blip r:embed="rId26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376" indent="-22858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6pPr>
      <a:lvl7pPr marL="2971535" indent="-22858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7pPr>
      <a:lvl8pPr marL="3428695" indent="-22858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8pPr>
      <a:lvl9pPr marL="3885854" indent="-228580" algn="l" rtl="0" eaLnBrk="1" fontAlgn="base" hangingPunct="1">
        <a:spcBef>
          <a:spcPct val="20000"/>
        </a:spcBef>
        <a:spcAft>
          <a:spcPct val="0"/>
        </a:spcAft>
        <a:buBlip>
          <a:blip r:embed="rId2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9/1/14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6F2582-6B6D-F84E-8494-8F65F7FF2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503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0" indent="-3428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83" indent="-2857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898" indent="-228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057" indent="-228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17" indent="-228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159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9/1/14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159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159"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defTabSz="4571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0482" y="128767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52" r:id="rId14"/>
    <p:sldLayoutId id="2147485053" r:id="rId15"/>
  </p:sldLayoutIdLst>
  <p:hf hdr="0" ftr="0" dt="0"/>
  <p:txStyles>
    <p:titleStyle>
      <a:lvl1pPr algn="l" defTabSz="457159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870" indent="-342870" algn="l" defTabSz="457159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883" indent="-285724" algn="l" defTabSz="457159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898" indent="-228580" algn="l" defTabSz="457159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057" indent="-228580" algn="l" defTabSz="457159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217" indent="-228580" algn="l" defTabSz="457159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376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4571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4571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Fausto-Fiorillo/e/B0034OZLIA/ref=dp_byline_cont_book_1" TargetMode="Externa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6.png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hyperlink" Target="http://www.arnoldmagnetics.com/Alnico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hyperlink" Target="http://www.jfe-steel.co.jp/en/products/electrical/supercore/jnex/04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58240"/>
            <a:ext cx="9144000" cy="1415689"/>
          </a:xfrm>
        </p:spPr>
        <p:txBody>
          <a:bodyPr/>
          <a:lstStyle/>
          <a:p>
            <a:pPr algn="ctr"/>
            <a:r>
              <a:rPr lang="en-US" sz="3200" dirty="0" smtClean="0"/>
              <a:t>Magnetic Materials for Motors</a:t>
            </a:r>
            <a:endParaRPr lang="en-US" sz="3200" b="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Jun Cui, PhD</a:t>
            </a:r>
            <a:endParaRPr lang="en-US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5613" y="5257801"/>
            <a:ext cx="8229600" cy="1098550"/>
          </a:xfrm>
        </p:spPr>
        <p:txBody>
          <a:bodyPr/>
          <a:lstStyle/>
          <a:p>
            <a:pPr algn="ctr"/>
            <a:r>
              <a:rPr lang="en-US" dirty="0" smtClean="0"/>
              <a:t>Chief Scientist</a:t>
            </a:r>
          </a:p>
          <a:p>
            <a:pPr algn="ctr"/>
            <a:r>
              <a:rPr lang="en-US" dirty="0" smtClean="0"/>
              <a:t>Pacific Northwest National Laboratory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82" y="128767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77906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High Si content electrical steel promises more efficient motor at high base frequency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8" y="3810000"/>
            <a:ext cx="8458200" cy="196977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Increasing Si wt.% improves magnetic/electric properties (6.5% Si is the optimum, lower Eddy current, smaller hysteresis loss, near zero noise) 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advantage of higher Si content is more appreciable at higher base frequency </a:t>
            </a:r>
          </a:p>
          <a:p>
            <a:pPr>
              <a:buFont typeface="Arial"/>
              <a:buChar char="•"/>
            </a:pPr>
            <a:r>
              <a:rPr lang="en-US" dirty="0" smtClean="0"/>
              <a:t>At 360 Hz, a motor with 6.5% Si steel is 3% more  efficient than the one with 3.2% Si.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45DB6-B0CC-444D-8726-0984B7115C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87547"/>
            <a:ext cx="7451598" cy="76942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100" dirty="0"/>
              <a:t>[1] </a:t>
            </a:r>
            <a:r>
              <a:rPr lang="en-US" sz="1100" b="1" dirty="0"/>
              <a:t>Characterization and Measurement of Magnetic Materials (Electromagnetism) </a:t>
            </a:r>
            <a:r>
              <a:rPr lang="en-US" sz="1100" dirty="0"/>
              <a:t>January 5, 2005</a:t>
            </a:r>
            <a:r>
              <a:rPr lang="en-US" sz="1100" b="1" dirty="0"/>
              <a:t> </a:t>
            </a:r>
            <a:r>
              <a:rPr lang="en-US" sz="1100" dirty="0"/>
              <a:t>by </a:t>
            </a:r>
            <a:r>
              <a:rPr lang="en-US" sz="1100" dirty="0">
                <a:hlinkClick r:id="rId3"/>
              </a:rPr>
              <a:t>Fausto Fiorillo</a:t>
            </a:r>
            <a:r>
              <a:rPr lang="en-US" sz="1100" dirty="0"/>
              <a:t>, ISBN-13: 978-0122572517</a:t>
            </a:r>
          </a:p>
          <a:p>
            <a:r>
              <a:rPr lang="en-US" sz="1100" dirty="0"/>
              <a:t>[2] JFE-STEEL, http://</a:t>
            </a:r>
            <a:r>
              <a:rPr lang="en-US" sz="1100" dirty="0" err="1"/>
              <a:t>www.jfe-steel.co.jp</a:t>
            </a:r>
            <a:r>
              <a:rPr lang="en-US" sz="1100" dirty="0"/>
              <a:t>/en/products/electrical/</a:t>
            </a:r>
            <a:r>
              <a:rPr lang="en-US" sz="1100" dirty="0" err="1"/>
              <a:t>supercore</a:t>
            </a:r>
            <a:r>
              <a:rPr lang="en-US" sz="1100" dirty="0"/>
              <a:t>/</a:t>
            </a:r>
            <a:r>
              <a:rPr lang="en-US" sz="1100" dirty="0" err="1"/>
              <a:t>jnex</a:t>
            </a:r>
            <a:r>
              <a:rPr lang="en-US" sz="1100" dirty="0"/>
              <a:t>/03.html  </a:t>
            </a:r>
            <a:endParaRPr lang="en-US" sz="1100" dirty="0" smtClean="0"/>
          </a:p>
          <a:p>
            <a:r>
              <a:rPr lang="en-US" sz="1100" dirty="0" smtClean="0"/>
              <a:t>[3] M. </a:t>
            </a:r>
            <a:r>
              <a:rPr lang="en-US" sz="1100" dirty="0" err="1" smtClean="0"/>
              <a:t>Mochizuhi</a:t>
            </a:r>
            <a:r>
              <a:rPr lang="en-US" sz="1100" dirty="0" smtClean="0"/>
              <a:t>, S. Hibino, F. </a:t>
            </a:r>
            <a:r>
              <a:rPr lang="en-US" sz="1100" dirty="0" err="1" smtClean="0"/>
              <a:t>Ishibashi</a:t>
            </a:r>
            <a:r>
              <a:rPr lang="en-US" sz="1100" dirty="0" smtClean="0"/>
              <a:t>, Elec. Machine </a:t>
            </a:r>
            <a:r>
              <a:rPr lang="en-US" sz="1100" dirty="0" err="1" smtClean="0"/>
              <a:t>Powr</a:t>
            </a:r>
            <a:r>
              <a:rPr lang="en-US" sz="1100" dirty="0" smtClean="0"/>
              <a:t> Syst. (1994) 22:1, 17-29</a:t>
            </a:r>
            <a:endParaRPr lang="en-US" sz="11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29316"/>
              </p:ext>
            </p:extLst>
          </p:nvPr>
        </p:nvGraphicFramePr>
        <p:xfrm>
          <a:off x="228600" y="1674008"/>
          <a:ext cx="4343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4" imgW="5626100" imgH="2146300" progId="Word.Document.12">
                  <p:embed/>
                </p:oleObj>
              </mc:Choice>
              <mc:Fallback>
                <p:oleObj name="Document" r:id="rId4" imgW="56261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674008"/>
                        <a:ext cx="43434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303" y="1269997"/>
            <a:ext cx="4006594" cy="23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728"/>
          <a:stretch/>
        </p:blipFill>
        <p:spPr>
          <a:xfrm>
            <a:off x="4343400" y="3354163"/>
            <a:ext cx="4114800" cy="35038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994749" y="3475179"/>
            <a:ext cx="0" cy="2927352"/>
          </a:xfrm>
          <a:prstGeom prst="straightConnector1">
            <a:avLst/>
          </a:prstGeom>
          <a:ln w="9525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86476" y="1518049"/>
            <a:ext cx="8200326" cy="1772793"/>
          </a:xfrm>
        </p:spPr>
        <p:txBody>
          <a:bodyPr/>
          <a:lstStyle/>
          <a:p>
            <a:r>
              <a:rPr lang="en-US" sz="1800" dirty="0" smtClean="0"/>
              <a:t>Heterogeneous </a:t>
            </a:r>
            <a:r>
              <a:rPr lang="en-US" sz="1800" dirty="0"/>
              <a:t>formation of α-FeSi and Fe</a:t>
            </a:r>
            <a:r>
              <a:rPr lang="en-US" sz="1800" baseline="-25000" dirty="0"/>
              <a:t>3</a:t>
            </a:r>
            <a:r>
              <a:rPr lang="en-US" sz="1800" dirty="0"/>
              <a:t>Si(α</a:t>
            </a:r>
            <a:r>
              <a:rPr lang="en-US" sz="1800" baseline="-25000" dirty="0"/>
              <a:t>1</a:t>
            </a:r>
            <a:r>
              <a:rPr lang="en-US" sz="1800" dirty="0"/>
              <a:t>) ordered phases is responsible for severe materials </a:t>
            </a:r>
            <a:r>
              <a:rPr lang="en-US" sz="1800" dirty="0" err="1"/>
              <a:t>embrittlement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Surface </a:t>
            </a:r>
            <a:r>
              <a:rPr lang="en-US" sz="1800" dirty="0"/>
              <a:t>diffusion: </a:t>
            </a:r>
            <a:r>
              <a:rPr lang="en-US" sz="1800" dirty="0" smtClean="0"/>
              <a:t>CVD</a:t>
            </a:r>
            <a:r>
              <a:rPr lang="en-US" sz="1800" dirty="0"/>
              <a:t>, PVD, or a hot dipping process followed by diffusion annealing. </a:t>
            </a:r>
          </a:p>
          <a:p>
            <a:r>
              <a:rPr lang="en-US" sz="1800" dirty="0"/>
              <a:t>Thermo-mechanical treatments to avoid processing the alloy with ordered </a:t>
            </a:r>
            <a:r>
              <a:rPr lang="en-US" sz="1800" dirty="0" smtClean="0"/>
              <a:t>phases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19"/>
            <a:ext cx="8153400" cy="769441"/>
          </a:xfrm>
        </p:spPr>
        <p:txBody>
          <a:bodyPr/>
          <a:lstStyle/>
          <a:p>
            <a:r>
              <a:rPr lang="en-US" b="0" dirty="0" smtClean="0">
                <a:solidFill>
                  <a:srgbClr val="000000"/>
                </a:solidFill>
              </a:rPr>
              <a:t>Manufacturing </a:t>
            </a:r>
            <a:r>
              <a:rPr lang="en-US" b="0" dirty="0">
                <a:solidFill>
                  <a:srgbClr val="000000"/>
                </a:solidFill>
              </a:rPr>
              <a:t>6.5% Si steel </a:t>
            </a:r>
            <a:r>
              <a:rPr lang="en-US" b="0" dirty="0" smtClean="0">
                <a:solidFill>
                  <a:srgbClr val="000000"/>
                </a:solidFill>
              </a:rPr>
              <a:t>is expensive</a:t>
            </a:r>
            <a:br>
              <a:rPr lang="en-US" b="0" dirty="0" smtClean="0">
                <a:solidFill>
                  <a:srgbClr val="000000"/>
                </a:solidFill>
              </a:rPr>
            </a:br>
            <a:r>
              <a:rPr lang="en-US" b="0" dirty="0" smtClean="0">
                <a:solidFill>
                  <a:srgbClr val="000000"/>
                </a:solidFill>
              </a:rPr>
              <a:t>The </a:t>
            </a:r>
            <a:r>
              <a:rPr lang="en-US" b="0" dirty="0">
                <a:solidFill>
                  <a:srgbClr val="000000"/>
                </a:solidFill>
              </a:rPr>
              <a:t>product has limited </a:t>
            </a:r>
            <a:r>
              <a:rPr lang="en-US" b="0" dirty="0" smtClean="0">
                <a:solidFill>
                  <a:srgbClr val="000000"/>
                </a:solidFill>
              </a:rPr>
              <a:t>applications due to the brittleness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45DB6-B0CC-444D-8726-0984B7115C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27358"/>
            <a:ext cx="1905106" cy="18923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221713" y="3308492"/>
            <a:ext cx="0" cy="3094039"/>
          </a:xfrm>
          <a:prstGeom prst="straightConnector1">
            <a:avLst/>
          </a:prstGeom>
          <a:ln w="9525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60720" y="3176799"/>
            <a:ext cx="707236" cy="264624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3.2wt.%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5680" y="3026143"/>
            <a:ext cx="707236" cy="264624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6.5wt.%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72947"/>
              </p:ext>
            </p:extLst>
          </p:nvPr>
        </p:nvGraphicFramePr>
        <p:xfrm>
          <a:off x="739094" y="5059902"/>
          <a:ext cx="3147106" cy="17780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2203"/>
                <a:gridCol w="431955"/>
                <a:gridCol w="1912948"/>
              </a:tblGrid>
              <a:tr h="27717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5189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α- </a:t>
                      </a:r>
                      <a:r>
                        <a:rPr lang="en-US" sz="1200" dirty="0" err="1" smtClean="0"/>
                        <a:t>FeSi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A2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All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sites </a:t>
                      </a:r>
                      <a:r>
                        <a:rPr lang="en-US" sz="1200" baseline="0" dirty="0" smtClean="0"/>
                        <a:t>are randomly occupied by Fe or Si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9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α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- </a:t>
                      </a:r>
                      <a:r>
                        <a:rPr lang="en-US" sz="1200" dirty="0" err="1" smtClean="0"/>
                        <a:t>FeSi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B2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C, B sites </a:t>
                      </a:r>
                      <a:r>
                        <a:rPr lang="en-US" sz="1200" dirty="0" smtClean="0"/>
                        <a:t>are randomly</a:t>
                      </a:r>
                      <a:r>
                        <a:rPr lang="en-US" sz="1200" baseline="0" dirty="0" smtClean="0"/>
                        <a:t> occupied by Fe or Si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α</a:t>
                      </a:r>
                      <a:r>
                        <a:rPr lang="en-US" sz="1200" baseline="-25000" dirty="0" smtClean="0"/>
                        <a:t>1</a:t>
                      </a:r>
                      <a:r>
                        <a:rPr lang="en-US" sz="1200" dirty="0" smtClean="0"/>
                        <a:t>- </a:t>
                      </a:r>
                      <a:r>
                        <a:rPr lang="en-US" sz="1200" dirty="0" err="1" smtClean="0"/>
                        <a:t>FeSi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D0</a:t>
                      </a:r>
                      <a:r>
                        <a:rPr lang="en-US" sz="1200" baseline="-25000" dirty="0" smtClean="0"/>
                        <a:t>3</a:t>
                      </a:r>
                      <a:endParaRPr lang="en-US" sz="1200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sites </a:t>
                      </a:r>
                      <a:r>
                        <a:rPr lang="en-US" sz="1200" baseline="0" dirty="0" smtClean="0"/>
                        <a:t>are randomly occupied by Fe or Si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09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384721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Basics of Magnetic Materials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1066800" y="3091291"/>
            <a:ext cx="7610618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Hc</a:t>
            </a:r>
            <a:r>
              <a:rPr lang="en-US" sz="1600" dirty="0" smtClean="0"/>
              <a:t>: 	</a:t>
            </a:r>
            <a:r>
              <a:rPr lang="en-US" sz="1600" dirty="0" err="1" smtClean="0"/>
              <a:t>Coercivity</a:t>
            </a:r>
            <a:r>
              <a:rPr lang="en-US" sz="1600" dirty="0" smtClean="0"/>
              <a:t>, the </a:t>
            </a:r>
            <a:r>
              <a:rPr lang="en-US" sz="1600" dirty="0"/>
              <a:t>field required to demagnetize magnet</a:t>
            </a:r>
          </a:p>
          <a:p>
            <a:r>
              <a:rPr lang="en-US" sz="1600" dirty="0" err="1" smtClean="0"/>
              <a:t>Ms</a:t>
            </a:r>
            <a:r>
              <a:rPr lang="en-US" sz="1600" dirty="0" smtClean="0"/>
              <a:t>: 	Saturation magnetization, the saturated magnetization</a:t>
            </a:r>
          </a:p>
          <a:p>
            <a:r>
              <a:rPr lang="en-US" sz="1600" dirty="0" smtClean="0"/>
              <a:t>Br: 	</a:t>
            </a:r>
            <a:r>
              <a:rPr lang="en-US" sz="1600" dirty="0" err="1" smtClean="0"/>
              <a:t>Remanent</a:t>
            </a:r>
            <a:r>
              <a:rPr lang="en-US" sz="1600" dirty="0" smtClean="0"/>
              <a:t> magnetization when </a:t>
            </a:r>
            <a:r>
              <a:rPr lang="en-US" sz="1600" dirty="0"/>
              <a:t>applied field is reduced to zero</a:t>
            </a:r>
          </a:p>
          <a:p>
            <a:r>
              <a:rPr lang="el-GR" sz="1600" dirty="0" smtClean="0">
                <a:latin typeface="Symbol" charset="2"/>
                <a:cs typeface="Symbol" charset="2"/>
              </a:rPr>
              <a:t>μ</a:t>
            </a:r>
            <a:r>
              <a:rPr lang="en-US" sz="1600" dirty="0" smtClean="0"/>
              <a:t>: 	Permeability, </a:t>
            </a:r>
            <a:r>
              <a:rPr lang="en-US" sz="1600" dirty="0"/>
              <a:t>the ratio of magnetization </a:t>
            </a:r>
            <a:r>
              <a:rPr lang="en-US" sz="1600" dirty="0" err="1" smtClean="0"/>
              <a:t>v.s</a:t>
            </a:r>
            <a:r>
              <a:rPr lang="en-US" sz="1600" dirty="0" smtClean="0"/>
              <a:t> the applied </a:t>
            </a:r>
            <a:r>
              <a:rPr lang="en-US" sz="1600" dirty="0" smtClean="0"/>
              <a:t>field</a:t>
            </a:r>
          </a:p>
          <a:p>
            <a:r>
              <a:rPr lang="en-US" sz="1600" dirty="0" smtClean="0"/>
              <a:t>BH:	Energy product of 2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quadrant, B=H+4πM, BH=H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+4πMH, </a:t>
            </a:r>
            <a:endParaRPr lang="en-US" sz="16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073530" y="2000147"/>
            <a:ext cx="1875730" cy="125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5045226" y="2000147"/>
            <a:ext cx="1839154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550193" y="1949245"/>
            <a:ext cx="1875730" cy="125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1521889" y="1949245"/>
            <a:ext cx="1839154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 rot="16200000">
            <a:off x="2114644" y="1548953"/>
            <a:ext cx="203608" cy="35270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66" name="Straight Connector 65"/>
          <p:cNvCxnSpPr>
            <a:stCxn id="65" idx="2"/>
          </p:cNvCxnSpPr>
          <p:nvPr/>
        </p:nvCxnSpPr>
        <p:spPr>
          <a:xfrm>
            <a:off x="2216448" y="1623497"/>
            <a:ext cx="1063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990222" y="1725306"/>
            <a:ext cx="43198" cy="4254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550193" y="2252528"/>
            <a:ext cx="263982" cy="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Arc 68"/>
          <p:cNvSpPr/>
          <p:nvPr/>
        </p:nvSpPr>
        <p:spPr>
          <a:xfrm rot="5400000">
            <a:off x="1712678" y="1974367"/>
            <a:ext cx="203608" cy="35270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0" name="Arc 69"/>
          <p:cNvSpPr/>
          <p:nvPr/>
        </p:nvSpPr>
        <p:spPr>
          <a:xfrm rot="16200000">
            <a:off x="3007113" y="1556302"/>
            <a:ext cx="203608" cy="35270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Arc 70"/>
          <p:cNvSpPr/>
          <p:nvPr/>
        </p:nvSpPr>
        <p:spPr>
          <a:xfrm rot="5400000">
            <a:off x="2600208" y="1974543"/>
            <a:ext cx="203608" cy="35270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2" name="Straight Connector 71"/>
          <p:cNvCxnSpPr/>
          <p:nvPr/>
        </p:nvCxnSpPr>
        <p:spPr>
          <a:xfrm>
            <a:off x="1747542" y="2255280"/>
            <a:ext cx="972553" cy="52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548698" y="1029667"/>
            <a:ext cx="88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Hard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5073301" y="1128343"/>
            <a:ext cx="82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Soft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3411943" y="1810384"/>
            <a:ext cx="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434953" y="1323534"/>
            <a:ext cx="50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r</a:t>
            </a:r>
            <a:endParaRPr lang="en-US" sz="1200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3069973" y="2028285"/>
            <a:ext cx="388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</a:t>
            </a:r>
            <a:r>
              <a:rPr lang="en-US" sz="1200" baseline="-25000" dirty="0" err="1" smtClean="0"/>
              <a:t>c</a:t>
            </a:r>
            <a:endParaRPr lang="en-US" sz="12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6134195" y="2060677"/>
            <a:ext cx="58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</a:t>
            </a:r>
            <a:r>
              <a:rPr lang="en-US" sz="1200" baseline="-25000" dirty="0" err="1" smtClean="0"/>
              <a:t>c</a:t>
            </a:r>
            <a:endParaRPr lang="en-US" sz="12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3098100" y="1311530"/>
            <a:ext cx="65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</a:t>
            </a:r>
            <a:r>
              <a:rPr lang="en-US" sz="1200" baseline="-25000" dirty="0" err="1" smtClean="0"/>
              <a:t>s</a:t>
            </a:r>
            <a:endParaRPr lang="en-US" sz="12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6949302" y="1852925"/>
            <a:ext cx="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</a:t>
            </a:r>
            <a:endParaRPr lang="en-US" sz="1200" dirty="0"/>
          </a:p>
        </p:txBody>
      </p:sp>
      <p:cxnSp>
        <p:nvCxnSpPr>
          <p:cNvPr id="81" name="Straight Connector 80"/>
          <p:cNvCxnSpPr>
            <a:stCxn id="70" idx="0"/>
          </p:cNvCxnSpPr>
          <p:nvPr/>
        </p:nvCxnSpPr>
        <p:spPr>
          <a:xfrm flipH="1">
            <a:off x="2881676" y="1732655"/>
            <a:ext cx="50889" cy="4341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012893" y="2024491"/>
            <a:ext cx="194026" cy="158676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932564" y="1989128"/>
            <a:ext cx="177170" cy="125214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265936" y="1814059"/>
            <a:ext cx="189736" cy="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298728" y="1277029"/>
            <a:ext cx="1265227" cy="1511600"/>
            <a:chOff x="4648200" y="4300904"/>
            <a:chExt cx="1265227" cy="1511600"/>
          </a:xfrm>
        </p:grpSpPr>
        <p:cxnSp>
          <p:nvCxnSpPr>
            <p:cNvPr id="86" name="Straight Connector 85"/>
            <p:cNvCxnSpPr/>
            <p:nvPr/>
          </p:nvCxnSpPr>
          <p:spPr>
            <a:xfrm flipH="1">
              <a:off x="5223277" y="4544006"/>
              <a:ext cx="131756" cy="10234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648200" y="5812499"/>
              <a:ext cx="436601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>
            <a:xfrm rot="5400000">
              <a:off x="4840005" y="5435951"/>
              <a:ext cx="490048" cy="263057"/>
            </a:xfrm>
            <a:prstGeom prst="arc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5500750" y="4303079"/>
              <a:ext cx="412677" cy="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Arc 89"/>
            <p:cNvSpPr/>
            <p:nvPr/>
          </p:nvSpPr>
          <p:spPr>
            <a:xfrm rot="16200000">
              <a:off x="5223493" y="4431285"/>
              <a:ext cx="571663" cy="310901"/>
            </a:xfrm>
            <a:prstGeom prst="arc">
              <a:avLst>
                <a:gd name="adj1" fmla="val 1686524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91" name="Straight Connector 90"/>
          <p:cNvCxnSpPr/>
          <p:nvPr/>
        </p:nvCxnSpPr>
        <p:spPr>
          <a:xfrm flipH="1">
            <a:off x="6265937" y="1548125"/>
            <a:ext cx="38099" cy="270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>
            <a:off x="6210900" y="1729393"/>
            <a:ext cx="158818" cy="152400"/>
          </a:xfrm>
          <a:prstGeom prst="arc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304036" y="1456290"/>
            <a:ext cx="911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μ= tan(</a:t>
            </a:r>
            <a:r>
              <a:rPr lang="en-US" sz="1400" dirty="0" err="1" smtClean="0"/>
              <a:t>θ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5343503" y="1279205"/>
            <a:ext cx="1265227" cy="1511600"/>
            <a:chOff x="4648200" y="4300904"/>
            <a:chExt cx="1265227" cy="1511600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5223277" y="4544006"/>
              <a:ext cx="131756" cy="10234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648200" y="5812499"/>
              <a:ext cx="436601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c 96"/>
            <p:cNvSpPr/>
            <p:nvPr/>
          </p:nvSpPr>
          <p:spPr>
            <a:xfrm rot="5400000">
              <a:off x="4840005" y="5435951"/>
              <a:ext cx="490048" cy="263057"/>
            </a:xfrm>
            <a:prstGeom prst="arc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5500750" y="4303079"/>
              <a:ext cx="412677" cy="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/>
            <p:cNvSpPr/>
            <p:nvPr/>
          </p:nvSpPr>
          <p:spPr>
            <a:xfrm rot="16200000">
              <a:off x="5223493" y="4431285"/>
              <a:ext cx="571663" cy="310901"/>
            </a:xfrm>
            <a:prstGeom prst="arc">
              <a:avLst>
                <a:gd name="adj1" fmla="val 1686524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275311" y="1462033"/>
            <a:ext cx="50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r</a:t>
            </a:r>
            <a:endParaRPr lang="en-US" sz="1200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265936" y="942070"/>
            <a:ext cx="655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</a:t>
            </a:r>
            <a:r>
              <a:rPr lang="en-US" sz="1200" baseline="-25000" dirty="0" err="1" smtClean="0"/>
              <a:t>s</a:t>
            </a:r>
            <a:endParaRPr lang="en-US" sz="1200" baseline="-25000" dirty="0"/>
          </a:p>
        </p:txBody>
      </p:sp>
      <p:cxnSp>
        <p:nvCxnSpPr>
          <p:cNvPr id="102" name="Straight Connector 101"/>
          <p:cNvCxnSpPr>
            <a:stCxn id="100" idx="2"/>
          </p:cNvCxnSpPr>
          <p:nvPr/>
        </p:nvCxnSpPr>
        <p:spPr>
          <a:xfrm>
            <a:off x="5527708" y="1739032"/>
            <a:ext cx="437095" cy="142762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/>
          <p:cNvSpPr txBox="1">
            <a:spLocks/>
          </p:cNvSpPr>
          <p:nvPr/>
        </p:nvSpPr>
        <p:spPr bwMode="auto">
          <a:xfrm>
            <a:off x="525901" y="4800600"/>
            <a:ext cx="3733800" cy="1280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Ideal hard magnetic materials:</a:t>
            </a:r>
          </a:p>
          <a:p>
            <a:r>
              <a:rPr lang="en-US" sz="1400" dirty="0" err="1" smtClean="0"/>
              <a:t>Hc</a:t>
            </a:r>
            <a:r>
              <a:rPr lang="en-US" sz="1400" dirty="0" smtClean="0"/>
              <a:t> </a:t>
            </a:r>
            <a:r>
              <a:rPr lang="en-US" sz="1400" dirty="0"/>
              <a:t>&gt; </a:t>
            </a:r>
            <a:r>
              <a:rPr lang="en-US" sz="1400" dirty="0" smtClean="0"/>
              <a:t>15 </a:t>
            </a:r>
            <a:r>
              <a:rPr lang="en-US" sz="1400" dirty="0" err="1"/>
              <a:t>kOe</a:t>
            </a:r>
            <a:endParaRPr lang="en-US" sz="1400" dirty="0"/>
          </a:p>
          <a:p>
            <a:r>
              <a:rPr lang="en-US" sz="1400" dirty="0" smtClean="0"/>
              <a:t>Br </a:t>
            </a:r>
            <a:r>
              <a:rPr lang="en-US" sz="1400" dirty="0"/>
              <a:t>&gt; </a:t>
            </a:r>
            <a:r>
              <a:rPr lang="en-US" sz="1400" dirty="0" smtClean="0"/>
              <a:t>1.5 </a:t>
            </a:r>
            <a:r>
              <a:rPr lang="en-US" sz="1400" dirty="0"/>
              <a:t>T</a:t>
            </a:r>
          </a:p>
          <a:p>
            <a:r>
              <a:rPr lang="en-US" sz="1400" dirty="0" smtClean="0"/>
              <a:t>(BH)</a:t>
            </a:r>
            <a:r>
              <a:rPr lang="en-US" sz="1400" baseline="-25000" dirty="0" smtClean="0"/>
              <a:t>max</a:t>
            </a:r>
            <a:r>
              <a:rPr lang="en-US" sz="1400" dirty="0" smtClean="0"/>
              <a:t> </a:t>
            </a:r>
            <a:r>
              <a:rPr lang="en-US" sz="1400" dirty="0"/>
              <a:t>&gt; </a:t>
            </a:r>
            <a:r>
              <a:rPr lang="en-US" sz="1400" dirty="0" smtClean="0"/>
              <a:t>40 </a:t>
            </a:r>
            <a:r>
              <a:rPr lang="en-US" sz="1400" dirty="0"/>
              <a:t>MGOe</a:t>
            </a:r>
          </a:p>
          <a:p>
            <a:r>
              <a:rPr lang="en-US" sz="1400" dirty="0"/>
              <a:t>Small temperature dependence</a:t>
            </a: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5014135" y="4797508"/>
            <a:ext cx="3332271" cy="1280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Ideal soft magnetic materials:</a:t>
            </a:r>
          </a:p>
          <a:p>
            <a:r>
              <a:rPr lang="en-US" sz="1400" dirty="0" err="1" smtClean="0"/>
              <a:t>Hc</a:t>
            </a:r>
            <a:r>
              <a:rPr lang="en-US" sz="1400" dirty="0" smtClean="0"/>
              <a:t> </a:t>
            </a:r>
            <a:r>
              <a:rPr lang="en-US" sz="1400" dirty="0"/>
              <a:t>&lt; 0.1 </a:t>
            </a:r>
            <a:r>
              <a:rPr lang="en-US" sz="1400" dirty="0" err="1"/>
              <a:t>Oe</a:t>
            </a:r>
            <a:endParaRPr lang="en-US" sz="1400" dirty="0"/>
          </a:p>
          <a:p>
            <a:r>
              <a:rPr lang="en-US" sz="1400" dirty="0" err="1" smtClean="0"/>
              <a:t>ρ</a:t>
            </a:r>
            <a:r>
              <a:rPr lang="en-US" sz="1400" dirty="0" smtClean="0"/>
              <a:t> </a:t>
            </a:r>
            <a:r>
              <a:rPr lang="en-US" sz="1400" dirty="0"/>
              <a:t>&gt; 1000 </a:t>
            </a:r>
            <a:r>
              <a:rPr lang="en-US" sz="1400" dirty="0" err="1"/>
              <a:t>μΩ</a:t>
            </a:r>
            <a:r>
              <a:rPr lang="en-US" sz="1400" dirty="0"/>
              <a:t>-cm</a:t>
            </a:r>
          </a:p>
          <a:p>
            <a:r>
              <a:rPr lang="en-US" sz="1400" dirty="0" smtClean="0"/>
              <a:t>Br </a:t>
            </a:r>
            <a:r>
              <a:rPr lang="en-US" sz="1400" dirty="0"/>
              <a:t>&gt; 2 T</a:t>
            </a:r>
          </a:p>
          <a:p>
            <a:r>
              <a:rPr lang="en-US" sz="1400" dirty="0" smtClean="0"/>
              <a:t>μ </a:t>
            </a:r>
            <a:r>
              <a:rPr lang="en-US" sz="1400" dirty="0"/>
              <a:t>&gt; 10</a:t>
            </a:r>
            <a:r>
              <a:rPr lang="en-US" sz="1400" baseline="30000" dirty="0"/>
              <a:t>5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3200" dirty="0" smtClean="0"/>
              <a:t>Permanent Magnetic Materials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/>
          <a:srcRect b="2221"/>
          <a:stretch/>
        </p:blipFill>
        <p:spPr>
          <a:xfrm>
            <a:off x="381000" y="3481828"/>
            <a:ext cx="5181600" cy="287375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28" y="3581400"/>
            <a:ext cx="27432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7772400" cy="384721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The most popular PM is </a:t>
            </a:r>
            <a:r>
              <a:rPr lang="en-US" b="0" dirty="0" err="1" smtClean="0">
                <a:solidFill>
                  <a:schemeClr val="tx1"/>
                </a:solidFill>
              </a:rPr>
              <a:t>Nd</a:t>
            </a:r>
            <a:r>
              <a:rPr lang="en-US" b="0" dirty="0" smtClean="0">
                <a:solidFill>
                  <a:schemeClr val="tx1"/>
                </a:solidFill>
              </a:rPr>
              <a:t>-Fe-B based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81" name="Picture 8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90" y="152400"/>
            <a:ext cx="2743200" cy="320040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>
          <a:xfrm flipV="1">
            <a:off x="7833564" y="219548"/>
            <a:ext cx="0" cy="2761323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826061" y="3630011"/>
            <a:ext cx="0" cy="2761323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352534" y="4490337"/>
            <a:ext cx="1206500" cy="1496786"/>
          </a:xfrm>
          <a:custGeom>
            <a:avLst/>
            <a:gdLst>
              <a:gd name="connsiteX0" fmla="*/ 0 w 1206500"/>
              <a:gd name="connsiteY0" fmla="*/ 0 h 1496786"/>
              <a:gd name="connsiteX1" fmla="*/ 117929 w 1206500"/>
              <a:gd name="connsiteY1" fmla="*/ 226786 h 1496786"/>
              <a:gd name="connsiteX2" fmla="*/ 480786 w 1206500"/>
              <a:gd name="connsiteY2" fmla="*/ 798286 h 1496786"/>
              <a:gd name="connsiteX3" fmla="*/ 725714 w 1206500"/>
              <a:gd name="connsiteY3" fmla="*/ 1088572 h 1496786"/>
              <a:gd name="connsiteX4" fmla="*/ 970643 w 1206500"/>
              <a:gd name="connsiteY4" fmla="*/ 1360715 h 1496786"/>
              <a:gd name="connsiteX5" fmla="*/ 1206500 w 1206500"/>
              <a:gd name="connsiteY5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500" h="1496786">
                <a:moveTo>
                  <a:pt x="0" y="0"/>
                </a:moveTo>
                <a:cubicBezTo>
                  <a:pt x="18899" y="46869"/>
                  <a:pt x="37798" y="93738"/>
                  <a:pt x="117929" y="226786"/>
                </a:cubicBezTo>
                <a:cubicBezTo>
                  <a:pt x="198060" y="359834"/>
                  <a:pt x="379488" y="654655"/>
                  <a:pt x="480786" y="798286"/>
                </a:cubicBezTo>
                <a:cubicBezTo>
                  <a:pt x="582084" y="941917"/>
                  <a:pt x="644071" y="994834"/>
                  <a:pt x="725714" y="1088572"/>
                </a:cubicBezTo>
                <a:cubicBezTo>
                  <a:pt x="807357" y="1182310"/>
                  <a:pt x="890512" y="1292679"/>
                  <a:pt x="970643" y="1360715"/>
                </a:cubicBezTo>
                <a:cubicBezTo>
                  <a:pt x="1050774" y="1428751"/>
                  <a:pt x="1206500" y="1496786"/>
                  <a:pt x="1206500" y="1496786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473779" y="3806913"/>
            <a:ext cx="1107996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b="1" dirty="0" err="1" smtClean="0">
                <a:solidFill>
                  <a:srgbClr val="FFFF00"/>
                </a:solidFill>
              </a:rPr>
              <a:t>Nd</a:t>
            </a:r>
            <a:r>
              <a:rPr lang="en-US" sz="800" b="1" dirty="0" smtClean="0">
                <a:solidFill>
                  <a:srgbClr val="FFFF00"/>
                </a:solidFill>
              </a:rPr>
              <a:t>-</a:t>
            </a:r>
            <a:r>
              <a:rPr lang="en-US" sz="800" b="1" dirty="0" err="1" smtClean="0">
                <a:solidFill>
                  <a:srgbClr val="FFFF00"/>
                </a:solidFill>
              </a:rPr>
              <a:t>Dy</a:t>
            </a:r>
            <a:r>
              <a:rPr lang="en-US" sz="800" b="1" dirty="0" smtClean="0">
                <a:solidFill>
                  <a:srgbClr val="FFFF00"/>
                </a:solidFill>
              </a:rPr>
              <a:t>-Fe-Co-B(30)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33471" y="6217955"/>
            <a:ext cx="567811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/>
              <a:t>REF: </a:t>
            </a:r>
          </a:p>
          <a:p>
            <a:r>
              <a:rPr lang="pt-BR" sz="800" dirty="0" smtClean="0"/>
              <a:t>[1]. M</a:t>
            </a:r>
            <a:r>
              <a:rPr lang="pt-BR" sz="800" dirty="0"/>
              <a:t>. S. </a:t>
            </a:r>
            <a:r>
              <a:rPr lang="pt-BR" sz="800" dirty="0" err="1"/>
              <a:t>Walmer</a:t>
            </a:r>
            <a:r>
              <a:rPr lang="pt-BR" sz="800" dirty="0"/>
              <a:t>, C. H. Chen, M. H. </a:t>
            </a:r>
            <a:r>
              <a:rPr lang="pt-BR" sz="800" dirty="0" err="1"/>
              <a:t>Walmer</a:t>
            </a:r>
            <a:r>
              <a:rPr lang="pt-BR" sz="800" dirty="0"/>
              <a:t>, IEEE Trans. Magn. 2000, 36, 3376</a:t>
            </a:r>
            <a:r>
              <a:rPr lang="pt-BR" sz="800" dirty="0" smtClean="0"/>
              <a:t>.</a:t>
            </a:r>
          </a:p>
          <a:p>
            <a:r>
              <a:rPr lang="en-US" sz="800" dirty="0" smtClean="0"/>
              <a:t>[2]. O</a:t>
            </a:r>
            <a:r>
              <a:rPr lang="en-US" sz="800" dirty="0"/>
              <a:t>. </a:t>
            </a:r>
            <a:r>
              <a:rPr lang="en-US" sz="800" dirty="0" err="1"/>
              <a:t>Gutfleisch</a:t>
            </a:r>
            <a:r>
              <a:rPr lang="en-US" sz="800" dirty="0"/>
              <a:t>, M. Willard, E. </a:t>
            </a:r>
            <a:r>
              <a:rPr lang="en-US" sz="800" dirty="0" err="1"/>
              <a:t>Bruck</a:t>
            </a:r>
            <a:r>
              <a:rPr lang="en-US" sz="800" dirty="0"/>
              <a:t>, C. Chen, S.G. </a:t>
            </a:r>
            <a:r>
              <a:rPr lang="en-US" sz="800" dirty="0" err="1"/>
              <a:t>Sankar</a:t>
            </a:r>
            <a:r>
              <a:rPr lang="en-US" sz="800" dirty="0"/>
              <a:t>, J.P. Liu, Advanced Mats. (2011), 23, 821-</a:t>
            </a:r>
            <a:r>
              <a:rPr lang="en-US" sz="800" dirty="0" smtClean="0"/>
              <a:t>842</a:t>
            </a:r>
          </a:p>
          <a:p>
            <a:r>
              <a:rPr lang="en-US" sz="800" dirty="0" smtClean="0"/>
              <a:t>[3]. S. </a:t>
            </a:r>
            <a:r>
              <a:rPr lang="en-US" sz="800" dirty="0" err="1" smtClean="0"/>
              <a:t>Consentinides</a:t>
            </a:r>
            <a:r>
              <a:rPr lang="en-US" sz="800" dirty="0" smtClean="0"/>
              <a:t>, RERC, 2012</a:t>
            </a:r>
            <a:endParaRPr lang="en-US" sz="800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642" y="1066800"/>
            <a:ext cx="3944155" cy="2286000"/>
          </a:xfrm>
          <a:prstGeom prst="rect">
            <a:avLst/>
          </a:prstGeom>
        </p:spPr>
      </p:pic>
      <p:sp>
        <p:nvSpPr>
          <p:cNvPr id="99" name="Slide Number Placeholder 9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650182" y="261697"/>
            <a:ext cx="1870363" cy="2470727"/>
          </a:xfrm>
          <a:custGeom>
            <a:avLst/>
            <a:gdLst>
              <a:gd name="connsiteX0" fmla="*/ 0 w 1870363"/>
              <a:gd name="connsiteY0" fmla="*/ 0 h 2470727"/>
              <a:gd name="connsiteX1" fmla="*/ 246303 w 1870363"/>
              <a:gd name="connsiteY1" fmla="*/ 61576 h 2470727"/>
              <a:gd name="connsiteX2" fmla="*/ 477212 w 1870363"/>
              <a:gd name="connsiteY2" fmla="*/ 207818 h 2470727"/>
              <a:gd name="connsiteX3" fmla="*/ 731212 w 1870363"/>
              <a:gd name="connsiteY3" fmla="*/ 423333 h 2470727"/>
              <a:gd name="connsiteX4" fmla="*/ 823576 w 1870363"/>
              <a:gd name="connsiteY4" fmla="*/ 492606 h 2470727"/>
              <a:gd name="connsiteX5" fmla="*/ 1185333 w 1870363"/>
              <a:gd name="connsiteY5" fmla="*/ 892848 h 2470727"/>
              <a:gd name="connsiteX6" fmla="*/ 1423939 w 1870363"/>
              <a:gd name="connsiteY6" fmla="*/ 1485515 h 2470727"/>
              <a:gd name="connsiteX7" fmla="*/ 1670242 w 1870363"/>
              <a:gd name="connsiteY7" fmla="*/ 2093576 h 2470727"/>
              <a:gd name="connsiteX8" fmla="*/ 1870363 w 1870363"/>
              <a:gd name="connsiteY8" fmla="*/ 2470727 h 247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363" h="2470727">
                <a:moveTo>
                  <a:pt x="0" y="0"/>
                </a:moveTo>
                <a:cubicBezTo>
                  <a:pt x="83384" y="13470"/>
                  <a:pt x="166768" y="26940"/>
                  <a:pt x="246303" y="61576"/>
                </a:cubicBezTo>
                <a:cubicBezTo>
                  <a:pt x="325838" y="96212"/>
                  <a:pt x="396394" y="147525"/>
                  <a:pt x="477212" y="207818"/>
                </a:cubicBezTo>
                <a:cubicBezTo>
                  <a:pt x="558030" y="268111"/>
                  <a:pt x="673485" y="375868"/>
                  <a:pt x="731212" y="423333"/>
                </a:cubicBezTo>
                <a:cubicBezTo>
                  <a:pt x="788939" y="470798"/>
                  <a:pt x="747889" y="414354"/>
                  <a:pt x="823576" y="492606"/>
                </a:cubicBezTo>
                <a:cubicBezTo>
                  <a:pt x="899263" y="570859"/>
                  <a:pt x="1085273" y="727363"/>
                  <a:pt x="1185333" y="892848"/>
                </a:cubicBezTo>
                <a:cubicBezTo>
                  <a:pt x="1285393" y="1058333"/>
                  <a:pt x="1423939" y="1485515"/>
                  <a:pt x="1423939" y="1485515"/>
                </a:cubicBezTo>
                <a:cubicBezTo>
                  <a:pt x="1504757" y="1685636"/>
                  <a:pt x="1595838" y="1929374"/>
                  <a:pt x="1670242" y="2093576"/>
                </a:cubicBezTo>
                <a:cubicBezTo>
                  <a:pt x="1744646" y="2257778"/>
                  <a:pt x="1870363" y="2470727"/>
                  <a:pt x="1870363" y="2470727"/>
                </a:cubicBezTo>
              </a:path>
            </a:pathLst>
          </a:custGeom>
          <a:ln w="28575" cmpd="sng">
            <a:solidFill>
              <a:srgbClr val="00FF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691091" y="945245"/>
            <a:ext cx="1134970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rgbClr val="FFFF00"/>
                </a:solidFill>
              </a:rPr>
              <a:t>Nd</a:t>
            </a:r>
            <a:r>
              <a:rPr lang="en-US" sz="800" b="1" dirty="0" smtClean="0">
                <a:solidFill>
                  <a:srgbClr val="FFFF00"/>
                </a:solidFill>
              </a:rPr>
              <a:t>-</a:t>
            </a:r>
            <a:r>
              <a:rPr lang="en-US" sz="800" b="1" dirty="0" err="1" smtClean="0">
                <a:solidFill>
                  <a:srgbClr val="FFFF00"/>
                </a:solidFill>
              </a:rPr>
              <a:t>Dy</a:t>
            </a:r>
            <a:r>
              <a:rPr lang="en-US" sz="800" b="1" dirty="0" smtClean="0">
                <a:solidFill>
                  <a:srgbClr val="FFFF00"/>
                </a:solidFill>
              </a:rPr>
              <a:t>-Fe-Co-B(30)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6023" y="344300"/>
            <a:ext cx="851503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rgbClr val="00FFFF"/>
                </a:solidFill>
              </a:rPr>
              <a:t>Nd</a:t>
            </a:r>
            <a:r>
              <a:rPr lang="en-US" sz="800" b="1" dirty="0" smtClean="0">
                <a:solidFill>
                  <a:srgbClr val="00FFFF"/>
                </a:solidFill>
              </a:rPr>
              <a:t>-</a:t>
            </a:r>
            <a:r>
              <a:rPr lang="en-US" sz="800" b="1" dirty="0" smtClean="0">
                <a:solidFill>
                  <a:srgbClr val="00FFFF"/>
                </a:solidFill>
              </a:rPr>
              <a:t>Fe</a:t>
            </a:r>
            <a:r>
              <a:rPr lang="en-US" sz="800" b="1" dirty="0" smtClean="0">
                <a:solidFill>
                  <a:srgbClr val="00FFFF"/>
                </a:solidFill>
              </a:rPr>
              <a:t>-B(45)</a:t>
            </a:r>
            <a:endParaRPr lang="en-US" sz="800" b="1" dirty="0">
              <a:solidFill>
                <a:srgbClr val="00FFFF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7360033" y="1427843"/>
            <a:ext cx="1170214" cy="1179286"/>
          </a:xfrm>
          <a:custGeom>
            <a:avLst/>
            <a:gdLst>
              <a:gd name="connsiteX0" fmla="*/ 0 w 1170214"/>
              <a:gd name="connsiteY0" fmla="*/ 0 h 1179286"/>
              <a:gd name="connsiteX1" fmla="*/ 127000 w 1170214"/>
              <a:gd name="connsiteY1" fmla="*/ 63500 h 1179286"/>
              <a:gd name="connsiteX2" fmla="*/ 462643 w 1170214"/>
              <a:gd name="connsiteY2" fmla="*/ 254000 h 1179286"/>
              <a:gd name="connsiteX3" fmla="*/ 707571 w 1170214"/>
              <a:gd name="connsiteY3" fmla="*/ 399143 h 1179286"/>
              <a:gd name="connsiteX4" fmla="*/ 943428 w 1170214"/>
              <a:gd name="connsiteY4" fmla="*/ 752928 h 1179286"/>
              <a:gd name="connsiteX5" fmla="*/ 1170214 w 1170214"/>
              <a:gd name="connsiteY5" fmla="*/ 1179286 h 117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214" h="1179286">
                <a:moveTo>
                  <a:pt x="0" y="0"/>
                </a:moveTo>
                <a:cubicBezTo>
                  <a:pt x="24946" y="10583"/>
                  <a:pt x="49893" y="21167"/>
                  <a:pt x="127000" y="63500"/>
                </a:cubicBezTo>
                <a:cubicBezTo>
                  <a:pt x="204107" y="105833"/>
                  <a:pt x="365881" y="198059"/>
                  <a:pt x="462643" y="254000"/>
                </a:cubicBezTo>
                <a:cubicBezTo>
                  <a:pt x="559405" y="309941"/>
                  <a:pt x="627440" y="315988"/>
                  <a:pt x="707571" y="399143"/>
                </a:cubicBezTo>
                <a:cubicBezTo>
                  <a:pt x="787702" y="482298"/>
                  <a:pt x="866321" y="622904"/>
                  <a:pt x="943428" y="752928"/>
                </a:cubicBezTo>
                <a:cubicBezTo>
                  <a:pt x="1020535" y="882952"/>
                  <a:pt x="1170214" y="1179286"/>
                  <a:pt x="1170214" y="1179286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26410" y="4052700"/>
            <a:ext cx="765699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rgbClr val="00FFFF"/>
                </a:solidFill>
              </a:rPr>
              <a:t>Nd</a:t>
            </a:r>
            <a:r>
              <a:rPr lang="en-US" sz="800" b="1" dirty="0" smtClean="0">
                <a:solidFill>
                  <a:srgbClr val="00FFFF"/>
                </a:solidFill>
              </a:rPr>
              <a:t>-</a:t>
            </a:r>
            <a:r>
              <a:rPr lang="en-US" sz="800" b="1" dirty="0" smtClean="0">
                <a:solidFill>
                  <a:srgbClr val="00FFFF"/>
                </a:solidFill>
              </a:rPr>
              <a:t>Fe</a:t>
            </a:r>
            <a:r>
              <a:rPr lang="en-US" sz="800" b="1" dirty="0" smtClean="0">
                <a:solidFill>
                  <a:srgbClr val="00FFFF"/>
                </a:solidFill>
              </a:rPr>
              <a:t>-B(45)</a:t>
            </a:r>
            <a:endParaRPr lang="en-US" sz="800" b="1" dirty="0">
              <a:solidFill>
                <a:srgbClr val="00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112000" y="4495030"/>
            <a:ext cx="1439333" cy="1585576"/>
          </a:xfrm>
          <a:custGeom>
            <a:avLst/>
            <a:gdLst>
              <a:gd name="connsiteX0" fmla="*/ 0 w 1439333"/>
              <a:gd name="connsiteY0" fmla="*/ 0 h 1585576"/>
              <a:gd name="connsiteX1" fmla="*/ 246303 w 1439333"/>
              <a:gd name="connsiteY1" fmla="*/ 538788 h 1585576"/>
              <a:gd name="connsiteX2" fmla="*/ 369455 w 1439333"/>
              <a:gd name="connsiteY2" fmla="*/ 777394 h 1585576"/>
              <a:gd name="connsiteX3" fmla="*/ 723515 w 1439333"/>
              <a:gd name="connsiteY3" fmla="*/ 1270000 h 1585576"/>
              <a:gd name="connsiteX4" fmla="*/ 962121 w 1439333"/>
              <a:gd name="connsiteY4" fmla="*/ 1431637 h 1585576"/>
              <a:gd name="connsiteX5" fmla="*/ 1193030 w 1439333"/>
              <a:gd name="connsiteY5" fmla="*/ 1554788 h 1585576"/>
              <a:gd name="connsiteX6" fmla="*/ 1439333 w 1439333"/>
              <a:gd name="connsiteY6" fmla="*/ 1585576 h 158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333" h="1585576">
                <a:moveTo>
                  <a:pt x="0" y="0"/>
                </a:moveTo>
                <a:cubicBezTo>
                  <a:pt x="92363" y="204611"/>
                  <a:pt x="184727" y="409222"/>
                  <a:pt x="246303" y="538788"/>
                </a:cubicBezTo>
                <a:cubicBezTo>
                  <a:pt x="307879" y="668354"/>
                  <a:pt x="289920" y="655525"/>
                  <a:pt x="369455" y="777394"/>
                </a:cubicBezTo>
                <a:cubicBezTo>
                  <a:pt x="448990" y="899263"/>
                  <a:pt x="624737" y="1160960"/>
                  <a:pt x="723515" y="1270000"/>
                </a:cubicBezTo>
                <a:cubicBezTo>
                  <a:pt x="822293" y="1379041"/>
                  <a:pt x="883869" y="1384172"/>
                  <a:pt x="962121" y="1431637"/>
                </a:cubicBezTo>
                <a:cubicBezTo>
                  <a:pt x="1040373" y="1479102"/>
                  <a:pt x="1113495" y="1529132"/>
                  <a:pt x="1193030" y="1554788"/>
                </a:cubicBezTo>
                <a:cubicBezTo>
                  <a:pt x="1272565" y="1580444"/>
                  <a:pt x="1355949" y="1583010"/>
                  <a:pt x="1439333" y="1585576"/>
                </a:cubicBezTo>
              </a:path>
            </a:pathLst>
          </a:cu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3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430887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0000"/>
                </a:solidFill>
              </a:rPr>
              <a:t>There was a rare earth supply crisis 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175389"/>
            <a:ext cx="8059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[1]. US </a:t>
            </a:r>
            <a:r>
              <a:rPr lang="en-US" sz="800" dirty="0"/>
              <a:t>geology Survey </a:t>
            </a:r>
            <a:r>
              <a:rPr lang="en-US" sz="800" dirty="0" smtClean="0"/>
              <a:t>2011</a:t>
            </a:r>
            <a:endParaRPr lang="en-US" sz="800" dirty="0"/>
          </a:p>
          <a:p>
            <a:r>
              <a:rPr lang="en-US" sz="800" dirty="0" smtClean="0"/>
              <a:t>[2]. L. Lewis, F. Jimenez-</a:t>
            </a:r>
            <a:r>
              <a:rPr lang="en-US" sz="800" dirty="0" err="1" smtClean="0"/>
              <a:t>villacorta</a:t>
            </a:r>
            <a:r>
              <a:rPr lang="en-US" sz="800" dirty="0" smtClean="0"/>
              <a:t>, </a:t>
            </a:r>
            <a:r>
              <a:rPr lang="en-US" sz="800" dirty="0"/>
              <a:t>METALLURGICAL AND MATERIALS TRANSACTIONS A S2—VOLUME 44A, JANUARY 2013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139" y="4865167"/>
            <a:ext cx="7391400" cy="969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The crisis is over, for now</a:t>
            </a:r>
            <a:r>
              <a:rPr lang="en-US" sz="1900" dirty="0" smtClean="0"/>
              <a:t>…</a:t>
            </a:r>
          </a:p>
          <a:p>
            <a:r>
              <a:rPr lang="en-US" sz="1900" dirty="0" smtClean="0"/>
              <a:t>The price of </a:t>
            </a:r>
            <a:r>
              <a:rPr lang="en-US" sz="1900" dirty="0" err="1" smtClean="0"/>
              <a:t>Nd</a:t>
            </a:r>
            <a:r>
              <a:rPr lang="en-US" sz="1900" dirty="0" smtClean="0"/>
              <a:t> is 5x the 2009 price, and </a:t>
            </a:r>
            <a:endParaRPr lang="en-US" sz="1900" dirty="0"/>
          </a:p>
          <a:p>
            <a:r>
              <a:rPr lang="en-US" sz="1900" dirty="0" smtClean="0"/>
              <a:t>It appears that only China can mass produce Dy oxide.</a:t>
            </a:r>
            <a:endParaRPr lang="en-US" sz="19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62" y="1861900"/>
            <a:ext cx="3968624" cy="2487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8" y="1295400"/>
            <a:ext cx="4482103" cy="33689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386" y="6492875"/>
            <a:ext cx="2133600" cy="365125"/>
          </a:xfrm>
        </p:spPr>
        <p:txBody>
          <a:bodyPr/>
          <a:lstStyle/>
          <a:p>
            <a:fld id="{FC541139-C701-9243-8039-AA77A18FC66A}" type="slidenum">
              <a:rPr lang="en-US" sz="800" smtClean="0"/>
              <a:pPr/>
              <a:t>5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6547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430887"/>
          </a:xfrm>
        </p:spPr>
        <p:txBody>
          <a:bodyPr/>
          <a:lstStyle/>
          <a:p>
            <a:r>
              <a:rPr lang="en-US" sz="2800" b="0" dirty="0" smtClean="0">
                <a:solidFill>
                  <a:srgbClr val="000000"/>
                </a:solidFill>
              </a:rPr>
              <a:t>Candidates for REE replacement</a:t>
            </a:r>
            <a:endParaRPr lang="en-US" sz="2800" b="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72311"/>
              </p:ext>
            </p:extLst>
          </p:nvPr>
        </p:nvGraphicFramePr>
        <p:xfrm>
          <a:off x="457200" y="1447800"/>
          <a:ext cx="7891728" cy="3789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15288"/>
                <a:gridCol w="1199312"/>
                <a:gridCol w="1143000"/>
                <a:gridCol w="1371600"/>
                <a:gridCol w="1547240"/>
                <a:gridCol w="1315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Materials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Ms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Hc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kOe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Curie</a:t>
                      </a:r>
                    </a:p>
                    <a:p>
                      <a:r>
                        <a:rPr lang="en-US" sz="1600" dirty="0" smtClean="0"/>
                        <a:t>(K)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BH_max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(MGOe) </a:t>
                      </a:r>
                      <a:r>
                        <a:rPr lang="en-US" sz="1600" b="0" dirty="0" smtClean="0"/>
                        <a:t>demonstrated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Raw Mat’s cost ($/kg)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MnBi-Co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613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dirty="0" smtClean="0"/>
                        <a:t>C/Co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</a:t>
                      </a:r>
                      <a:r>
                        <a:rPr lang="en-US" sz="1600" baseline="-25000" dirty="0" smtClean="0"/>
                        <a:t>16</a:t>
                      </a:r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HfCo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$$$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Zr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Co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FeNi</a:t>
                      </a:r>
                      <a:r>
                        <a:rPr lang="en-US" sz="1600" baseline="0" dirty="0" smtClean="0"/>
                        <a:t> (L10)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AlNiCo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$$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114" y="5532934"/>
            <a:ext cx="885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800" dirty="0" smtClean="0"/>
              <a:t>L. Lewis, F. Jimenez-</a:t>
            </a:r>
            <a:r>
              <a:rPr lang="en-US" sz="800" dirty="0" err="1" smtClean="0"/>
              <a:t>villacorta</a:t>
            </a:r>
            <a:r>
              <a:rPr lang="en-US" sz="800" dirty="0" smtClean="0"/>
              <a:t>, </a:t>
            </a:r>
            <a:r>
              <a:rPr lang="en-US" sz="800" dirty="0"/>
              <a:t>Perspectives on Permanent Magnetic Materials for Energy Conversion and Power </a:t>
            </a:r>
            <a:r>
              <a:rPr lang="en-US" sz="800" dirty="0" smtClean="0"/>
              <a:t>Generation, </a:t>
            </a:r>
            <a:r>
              <a:rPr lang="en-US" sz="800" dirty="0"/>
              <a:t>METALLURGICAL AND MATERIALS TRANSACTIONS A S2—VOLUME 44A, JANUARY 2013 </a:t>
            </a:r>
          </a:p>
          <a:p>
            <a:pPr marL="171450" indent="-171450">
              <a:buFont typeface="Arial"/>
              <a:buChar char="•"/>
            </a:pPr>
            <a:r>
              <a:rPr lang="en-US" sz="800" b="1" dirty="0"/>
              <a:t>L H Lewis</a:t>
            </a:r>
            <a:r>
              <a:rPr lang="en-US" sz="800" dirty="0"/>
              <a:t>, et, al. </a:t>
            </a:r>
            <a:r>
              <a:rPr lang="en-US" sz="800" dirty="0" smtClean="0"/>
              <a:t>, </a:t>
            </a:r>
            <a:r>
              <a:rPr lang="en-US" sz="800" b="1" dirty="0" smtClean="0"/>
              <a:t>Inspired </a:t>
            </a:r>
            <a:r>
              <a:rPr lang="en-US" sz="800" b="1" dirty="0"/>
              <a:t>by nature: investigating </a:t>
            </a:r>
            <a:r>
              <a:rPr lang="en-US" sz="800" b="1" dirty="0" err="1"/>
              <a:t>tetrataenite</a:t>
            </a:r>
            <a:r>
              <a:rPr lang="en-US" sz="800" b="1" dirty="0"/>
              <a:t> for permanent magnet </a:t>
            </a:r>
            <a:r>
              <a:rPr lang="en-US" sz="800" b="1" dirty="0" smtClean="0"/>
              <a:t>applications, </a:t>
            </a:r>
            <a:r>
              <a:rPr lang="en-US" sz="800" dirty="0"/>
              <a:t>J. Phys.: </a:t>
            </a:r>
            <a:r>
              <a:rPr lang="en-US" sz="800" dirty="0" err="1"/>
              <a:t>Condens</a:t>
            </a:r>
            <a:r>
              <a:rPr lang="en-US" sz="800" dirty="0"/>
              <a:t>. Matter </a:t>
            </a:r>
            <a:r>
              <a:rPr lang="en-US" sz="800" b="1" dirty="0"/>
              <a:t>26 </a:t>
            </a:r>
            <a:r>
              <a:rPr lang="en-US" sz="800" dirty="0"/>
              <a:t>(2014) 064213 (10pp</a:t>
            </a:r>
            <a:r>
              <a:rPr lang="en-US" sz="8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en-US" sz="800" dirty="0" err="1" smtClean="0"/>
              <a:t>Anurag</a:t>
            </a:r>
            <a:r>
              <a:rPr lang="en-US" sz="800" dirty="0" smtClean="0"/>
              <a:t> </a:t>
            </a:r>
            <a:r>
              <a:rPr lang="en-US" sz="800" dirty="0" err="1"/>
              <a:t>Chaturvedi</a:t>
            </a:r>
            <a:r>
              <a:rPr lang="en-US" sz="800" dirty="0"/>
              <a:t>, </a:t>
            </a:r>
            <a:r>
              <a:rPr lang="en-US" sz="800" dirty="0" err="1"/>
              <a:t>Rumana</a:t>
            </a:r>
            <a:r>
              <a:rPr lang="en-US" sz="800" dirty="0"/>
              <a:t> </a:t>
            </a:r>
            <a:r>
              <a:rPr lang="en-US" sz="800" dirty="0" err="1"/>
              <a:t>Yaqub</a:t>
            </a:r>
            <a:r>
              <a:rPr lang="en-US" sz="800" dirty="0"/>
              <a:t> and Ian </a:t>
            </a:r>
            <a:r>
              <a:rPr lang="en-US" sz="800" dirty="0" smtClean="0"/>
              <a:t>Baker, </a:t>
            </a:r>
            <a:r>
              <a:rPr lang="en-US" sz="800" dirty="0"/>
              <a:t>Microstructure and Magnetic Properties of Bulk </a:t>
            </a:r>
            <a:r>
              <a:rPr lang="en-US" sz="800" dirty="0" err="1"/>
              <a:t>Nanocrystalline</a:t>
            </a:r>
            <a:r>
              <a:rPr lang="en-US" sz="800" dirty="0"/>
              <a:t> </a:t>
            </a:r>
            <a:r>
              <a:rPr lang="en-US" sz="800" dirty="0" err="1" smtClean="0"/>
              <a:t>MnAl</a:t>
            </a:r>
            <a:r>
              <a:rPr lang="en-US" sz="800" dirty="0" smtClean="0"/>
              <a:t>, Metals </a:t>
            </a:r>
            <a:r>
              <a:rPr lang="en-US" sz="800" dirty="0"/>
              <a:t>2014, 4(1), 20-27; doi:10.3390/</a:t>
            </a:r>
            <a:r>
              <a:rPr lang="en-US" sz="800" dirty="0" smtClean="0"/>
              <a:t>met4010020</a:t>
            </a:r>
          </a:p>
          <a:p>
            <a:pPr marL="171450" indent="-171450">
              <a:buFont typeface="Arial"/>
              <a:buChar char="•"/>
            </a:pPr>
            <a:r>
              <a:rPr lang="en-US" sz="800" dirty="0" smtClean="0"/>
              <a:t>J. Cui, et. </a:t>
            </a:r>
            <a:r>
              <a:rPr lang="en-US" sz="800" dirty="0"/>
              <a:t>a</a:t>
            </a:r>
            <a:r>
              <a:rPr lang="en-US" sz="800" dirty="0" smtClean="0"/>
              <a:t>l. Thermal stability of </a:t>
            </a:r>
            <a:r>
              <a:rPr lang="en-US" sz="800" dirty="0" err="1" smtClean="0"/>
              <a:t>MnBi</a:t>
            </a:r>
            <a:r>
              <a:rPr lang="en-US" sz="800" dirty="0" smtClean="0"/>
              <a:t> magnetic materials, </a:t>
            </a:r>
            <a:r>
              <a:rPr lang="nb-NO" sz="800" dirty="0"/>
              <a:t>J. </a:t>
            </a:r>
            <a:r>
              <a:rPr lang="nb-NO" sz="800" dirty="0" err="1"/>
              <a:t>Phys</a:t>
            </a:r>
            <a:r>
              <a:rPr lang="nb-NO" sz="800" dirty="0"/>
              <a:t>.: </a:t>
            </a:r>
            <a:r>
              <a:rPr lang="nb-NO" sz="800" dirty="0" err="1"/>
              <a:t>Condens</a:t>
            </a:r>
            <a:r>
              <a:rPr lang="nb-NO" sz="800" dirty="0"/>
              <a:t>. Matter 26 (2014) 064212 (10pp</a:t>
            </a:r>
            <a:r>
              <a:rPr lang="nb-NO" sz="800" dirty="0" smtClean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nb-NO" sz="800" dirty="0">
                <a:hlinkClick r:id="rId2"/>
              </a:rPr>
              <a:t>http://www.arnoldmagnetics.com/</a:t>
            </a:r>
            <a:r>
              <a:rPr lang="nb-NO" sz="800" dirty="0" smtClean="0">
                <a:hlinkClick r:id="rId2"/>
              </a:rPr>
              <a:t>Alnico.aspx</a:t>
            </a:r>
            <a:endParaRPr lang="nb-NO" sz="800" dirty="0" smtClean="0"/>
          </a:p>
          <a:p>
            <a:pPr marL="171450" indent="-171450">
              <a:buFont typeface="Arial"/>
              <a:buChar char="•"/>
            </a:pPr>
            <a:r>
              <a:rPr lang="nb-NO" sz="800" dirty="0"/>
              <a:t>B </a:t>
            </a:r>
            <a:r>
              <a:rPr lang="nb-NO" sz="800" dirty="0" err="1"/>
              <a:t>Balamurugan</a:t>
            </a:r>
            <a:r>
              <a:rPr lang="nb-NO" sz="800" dirty="0"/>
              <a:t>, B </a:t>
            </a:r>
            <a:r>
              <a:rPr lang="nb-NO" sz="800" dirty="0" err="1"/>
              <a:t>Das</a:t>
            </a:r>
            <a:r>
              <a:rPr lang="nb-NO" sz="800" dirty="0"/>
              <a:t>, W Y Zhang, R </a:t>
            </a:r>
            <a:r>
              <a:rPr lang="nb-NO" sz="800" dirty="0" err="1"/>
              <a:t>Skomski</a:t>
            </a:r>
            <a:r>
              <a:rPr lang="nb-NO" sz="800" dirty="0"/>
              <a:t> and D J </a:t>
            </a:r>
            <a:r>
              <a:rPr lang="nb-NO" sz="800" dirty="0" err="1" smtClean="0"/>
              <a:t>Sellmyer</a:t>
            </a:r>
            <a:r>
              <a:rPr lang="nb-NO" sz="800" dirty="0" smtClean="0"/>
              <a:t>, </a:t>
            </a:r>
            <a:r>
              <a:rPr lang="nb-NO" sz="800" b="1" dirty="0" err="1"/>
              <a:t>Hf</a:t>
            </a:r>
            <a:r>
              <a:rPr lang="nb-NO" sz="800" b="1" dirty="0"/>
              <a:t>–Co and </a:t>
            </a:r>
            <a:r>
              <a:rPr lang="nb-NO" sz="800" b="1" dirty="0" err="1"/>
              <a:t>Zr</a:t>
            </a:r>
            <a:r>
              <a:rPr lang="nb-NO" sz="800" b="1" dirty="0"/>
              <a:t>–Co </a:t>
            </a:r>
            <a:r>
              <a:rPr lang="nb-NO" sz="800" b="1" dirty="0" err="1"/>
              <a:t>alloys</a:t>
            </a:r>
            <a:r>
              <a:rPr lang="nb-NO" sz="800" b="1" dirty="0"/>
              <a:t> for rare-</a:t>
            </a:r>
            <a:r>
              <a:rPr lang="nb-NO" sz="800" b="1" dirty="0" err="1"/>
              <a:t>earth</a:t>
            </a:r>
            <a:r>
              <a:rPr lang="nb-NO" sz="800" b="1" dirty="0"/>
              <a:t>-</a:t>
            </a:r>
            <a:r>
              <a:rPr lang="nb-NO" sz="800" b="1" dirty="0" err="1"/>
              <a:t>free</a:t>
            </a:r>
            <a:r>
              <a:rPr lang="nb-NO" sz="800" b="1" dirty="0"/>
              <a:t> permanent </a:t>
            </a:r>
            <a:r>
              <a:rPr lang="nb-NO" sz="800" b="1" dirty="0" smtClean="0"/>
              <a:t>magnets, </a:t>
            </a:r>
            <a:r>
              <a:rPr lang="nb-NO" sz="800" dirty="0"/>
              <a:t>J. </a:t>
            </a:r>
            <a:r>
              <a:rPr lang="nb-NO" sz="800" dirty="0" err="1"/>
              <a:t>Phys</a:t>
            </a:r>
            <a:r>
              <a:rPr lang="nb-NO" sz="800" dirty="0"/>
              <a:t>.: </a:t>
            </a:r>
            <a:r>
              <a:rPr lang="nb-NO" sz="800" dirty="0" err="1"/>
              <a:t>Condens</a:t>
            </a:r>
            <a:r>
              <a:rPr lang="nb-NO" sz="800" dirty="0"/>
              <a:t>. Matter </a:t>
            </a:r>
            <a:r>
              <a:rPr lang="nb-NO" sz="800" b="1" dirty="0"/>
              <a:t>26 </a:t>
            </a:r>
            <a:r>
              <a:rPr lang="nb-NO" sz="800" dirty="0"/>
              <a:t>(2014) 064204 (8pp)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828800" cy="365125"/>
          </a:xfrm>
        </p:spPr>
        <p:txBody>
          <a:bodyPr/>
          <a:lstStyle/>
          <a:p>
            <a:fld id="{FC541139-C701-9243-8039-AA77A18FC66A}" type="slidenum">
              <a:rPr lang="en-US" sz="800" smtClean="0"/>
              <a:pPr/>
              <a:t>6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0375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Soft </a:t>
            </a:r>
            <a:r>
              <a:rPr lang="en-US" sz="3200" dirty="0" smtClean="0"/>
              <a:t>Magnetic Materials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4876800" y="1828800"/>
            <a:ext cx="2224865" cy="11633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Br	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dirty="0"/>
          </a:p>
          <a:p>
            <a:r>
              <a:rPr lang="en-US" sz="1400" dirty="0" err="1" smtClean="0"/>
              <a:t>Hc</a:t>
            </a:r>
            <a:r>
              <a:rPr lang="en-US" sz="1400" dirty="0" smtClean="0"/>
              <a:t>	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400" dirty="0" smtClean="0"/>
          </a:p>
          <a:p>
            <a:r>
              <a:rPr lang="en-US" sz="1400" dirty="0" smtClean="0"/>
              <a:t>μ		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baseline="30000" dirty="0" smtClean="0"/>
          </a:p>
          <a:p>
            <a:r>
              <a:rPr lang="en-US" sz="1400" dirty="0" err="1" smtClean="0"/>
              <a:t>ρ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1400" dirty="0"/>
          </a:p>
          <a:p>
            <a:pPr marL="0" indent="0">
              <a:buNone/>
            </a:pPr>
            <a:endParaRPr lang="en-US" sz="14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50" y="1371600"/>
            <a:ext cx="2146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6615"/>
            <a:ext cx="8313857" cy="769441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The most popular soft magnetic material is FeSi (3.2wt.%)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37457" y="6492875"/>
            <a:ext cx="2133600" cy="365125"/>
          </a:xfrm>
        </p:spPr>
        <p:txBody>
          <a:bodyPr/>
          <a:lstStyle/>
          <a:p>
            <a:fld id="{03722D57-58D6-9447-A6D5-A97F6C35A8F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15916"/>
              </p:ext>
            </p:extLst>
          </p:nvPr>
        </p:nvGraphicFramePr>
        <p:xfrm>
          <a:off x="914400" y="1341703"/>
          <a:ext cx="7045975" cy="4315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423"/>
                <a:gridCol w="1389318"/>
                <a:gridCol w="672090"/>
                <a:gridCol w="672090"/>
                <a:gridCol w="607970"/>
                <a:gridCol w="639286"/>
                <a:gridCol w="526797"/>
                <a:gridCol w="588499"/>
                <a:gridCol w="588499"/>
                <a:gridCol w="541003"/>
              </a:tblGrid>
              <a:tr h="2721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Type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Materials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Ms</a:t>
                      </a:r>
                      <a:endParaRPr lang="en-US" sz="1000" dirty="0" smtClean="0"/>
                    </a:p>
                    <a:p>
                      <a:r>
                        <a:rPr lang="en-US" sz="1000" dirty="0" smtClean="0"/>
                        <a:t>(T)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Hc</a:t>
                      </a:r>
                      <a:endParaRPr lang="en-US" sz="1000" dirty="0" smtClean="0"/>
                    </a:p>
                    <a:p>
                      <a:r>
                        <a:rPr lang="en-US" sz="1000" dirty="0" smtClean="0"/>
                        <a:t>(A/m)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10</a:t>
                      </a:r>
                      <a:r>
                        <a:rPr lang="en-US" sz="1000" baseline="30000" dirty="0" smtClean="0">
                          <a:effectLst/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μ</a:t>
                      </a:r>
                      <a:r>
                        <a:rPr lang="en-US" sz="1000" baseline="-25000" dirty="0" smtClean="0">
                          <a:effectLst/>
                          <a:latin typeface="Cambria"/>
                          <a:cs typeface="Cambria"/>
                        </a:rPr>
                        <a:t>r</a:t>
                      </a: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 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(1 kHz)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Cambria"/>
                          <a:cs typeface="Cambria"/>
                        </a:rPr>
                        <a:t>ρ</a:t>
                      </a:r>
                      <a:endParaRPr lang="en-US" sz="1000" dirty="0" smtClean="0">
                        <a:effectLst/>
                        <a:latin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sz="1000" dirty="0" err="1" smtClean="0">
                          <a:effectLst/>
                          <a:latin typeface="Cambria"/>
                          <a:cs typeface="Cambria"/>
                        </a:rPr>
                        <a:t>μΩ</a:t>
                      </a: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-cm)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λ</a:t>
                      </a:r>
                      <a:endParaRPr lang="en-US" sz="1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(ppm)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W</a:t>
                      </a:r>
                      <a:r>
                        <a:rPr lang="en-US" sz="1000" baseline="-25000" dirty="0" smtClean="0">
                          <a:effectLst/>
                          <a:latin typeface="Cambria"/>
                          <a:cs typeface="Cambria"/>
                        </a:rPr>
                        <a:t>1.5/50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(W/kg)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W</a:t>
                      </a:r>
                      <a:r>
                        <a:rPr lang="en-US" sz="1000" baseline="-25000" dirty="0" smtClean="0">
                          <a:effectLst/>
                          <a:latin typeface="Cambria"/>
                          <a:cs typeface="Cambria"/>
                        </a:rPr>
                        <a:t>10/400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(W/kg)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Ref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69">
                <a:tc rowSpan="4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Crystalline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Electrical Steel</a:t>
                      </a:r>
                      <a:r>
                        <a:rPr lang="en-US" sz="1000" b="0" baseline="0" dirty="0" smtClean="0">
                          <a:effectLst/>
                          <a:latin typeface="Cambria"/>
                          <a:cs typeface="Cambria"/>
                        </a:rPr>
                        <a:t> 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0.2mm,</a:t>
                      </a:r>
                      <a:r>
                        <a:rPr lang="en-US" sz="1000" b="0" baseline="0" dirty="0" smtClean="0">
                          <a:effectLst/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NGO,</a:t>
                      </a:r>
                      <a:r>
                        <a:rPr lang="en-US" sz="1000" b="0" baseline="0" dirty="0" smtClean="0">
                          <a:effectLst/>
                          <a:latin typeface="Cambria"/>
                          <a:cs typeface="Cambria"/>
                        </a:rPr>
                        <a:t> 3.2% Si</a:t>
                      </a:r>
                      <a:endParaRPr lang="en-US" sz="10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57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0.7-1.2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[1,5]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124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Electrical Steel</a:t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0.2mm,</a:t>
                      </a:r>
                      <a:r>
                        <a:rPr lang="en-US" sz="1000" b="0" baseline="0" dirty="0" smtClean="0">
                          <a:effectLst/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NGO, </a:t>
                      </a:r>
                      <a:r>
                        <a:rPr lang="en-US" sz="1000" b="0" baseline="0" dirty="0" smtClean="0">
                          <a:effectLst/>
                          <a:latin typeface="Cambria"/>
                          <a:cs typeface="Cambria"/>
                        </a:rPr>
                        <a:t>6.5% Si</a:t>
                      </a:r>
                      <a:endParaRPr lang="en-US" sz="10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1.4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19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82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0.01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5.7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[1, 2]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effectLst/>
                          <a:latin typeface="Cambria"/>
                          <a:cs typeface="Cambria"/>
                        </a:rPr>
                        <a:t>Supermalloy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/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0.5mm,</a:t>
                      </a:r>
                      <a:r>
                        <a:rPr lang="en-US" sz="1000" b="0" baseline="0" dirty="0" smtClean="0">
                          <a:effectLst/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Ni78Fe17Mo5</a:t>
                      </a:r>
                      <a:endParaRPr lang="en-US" sz="1000" b="0" baseline="-25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0.65-0.82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0.25-0.64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100-800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2-3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0.07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[3,4]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Hiperco</a:t>
                      </a: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 50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Fe49Co49V2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2.4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16-400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5-50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rowSpan="3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Nano-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crystalline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FINEMET</a:t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Fe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73.5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Si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13.5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Nb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3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B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6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Cu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lang="en-US" sz="1000" b="0" baseline="-25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1.2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0.5-1.4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0-2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1.1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[4-6]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NANOPERM</a:t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Fe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88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B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Zr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7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Cu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lang="en-US" sz="1000" b="0" baseline="-25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1.5-1.6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2.4-4.5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48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56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[4-6]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HITPERM</a:t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sz="1000" b="0" dirty="0" err="1" smtClean="0">
                          <a:effectLst/>
                          <a:latin typeface="Cambria"/>
                          <a:cs typeface="Cambria"/>
                        </a:rPr>
                        <a:t>FeCo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)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Zr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7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B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4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Cu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lang="en-US" sz="1000" b="0" baseline="-25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1.6-2.0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80-200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1-10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36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[4-6]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rowSpan="2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Amorphous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effectLst/>
                          <a:latin typeface="Cambria"/>
                          <a:cs typeface="Cambria"/>
                        </a:rPr>
                        <a:t>Metglas</a:t>
                      </a: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/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Fe78Si9B13</a:t>
                      </a:r>
                      <a:endParaRPr lang="en-US" sz="10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1.54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2.1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0.7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2-5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[7]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49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Metglas</a:t>
                      </a: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 2650CO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Fe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67</a:t>
                      </a: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Co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18</a:t>
                      </a: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B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14</a:t>
                      </a: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Si</a:t>
                      </a:r>
                      <a:r>
                        <a:rPr lang="en-US" sz="1000" b="0" baseline="-25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1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1.8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3.5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123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35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[4,8]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Ferrite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  <a:t>Ferrite</a:t>
                      </a:r>
                      <a:br>
                        <a:rPr lang="en-US" sz="1000" b="0" dirty="0" smtClean="0">
                          <a:effectLst/>
                          <a:latin typeface="Cambria"/>
                          <a:cs typeface="Cambria"/>
                        </a:rPr>
                      </a:br>
                      <a:r>
                        <a:rPr lang="en-US" sz="1000" b="0" dirty="0" err="1" smtClean="0">
                          <a:effectLst/>
                          <a:latin typeface="Cambria"/>
                          <a:cs typeface="Cambria"/>
                        </a:rPr>
                        <a:t>MnZnFeO</a:t>
                      </a:r>
                      <a:endParaRPr lang="en-US" sz="10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0.36-0.5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10-100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0.5-10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10</a:t>
                      </a:r>
                      <a:r>
                        <a:rPr lang="en-US" sz="1000" baseline="30000" dirty="0" smtClean="0">
                          <a:effectLst/>
                          <a:latin typeface="Cambria"/>
                          <a:cs typeface="Cambria"/>
                        </a:rPr>
                        <a:t>7</a:t>
                      </a:r>
                      <a:r>
                        <a:rPr lang="en-US" sz="1000" baseline="0" dirty="0" smtClean="0">
                          <a:effectLst/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10</a:t>
                      </a:r>
                      <a:r>
                        <a:rPr lang="en-US" sz="1000" baseline="30000" dirty="0" smtClean="0">
                          <a:effectLst/>
                          <a:latin typeface="Cambria"/>
                          <a:cs typeface="Cambria"/>
                        </a:rPr>
                        <a:t>8</a:t>
                      </a:r>
                      <a:endParaRPr lang="en-US" sz="1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5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4">
                <a:tc vMerge="1"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Ferrite</a:t>
                      </a:r>
                    </a:p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NiZnFeO</a:t>
                      </a:r>
                      <a:endParaRPr lang="en-US" sz="1000" b="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0.25-0.42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14-1600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0.01-1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cs typeface="Cambria"/>
                        </a:rPr>
                        <a:t>10</a:t>
                      </a:r>
                      <a:r>
                        <a:rPr lang="en-US" sz="1000" baseline="30000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en-US" sz="1000" dirty="0" smtClean="0">
                        <a:effectLst/>
                        <a:latin typeface="Cambria"/>
                        <a:ea typeface="ＭＳ 明朝"/>
                        <a:cs typeface="Cambria"/>
                      </a:endParaRP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Cambria"/>
                          <a:ea typeface="ＭＳ 明朝"/>
                          <a:cs typeface="Cambria"/>
                        </a:rPr>
                        <a:t>-20</a:t>
                      </a:r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[4]</a:t>
                      </a:r>
                      <a:endParaRPr lang="en-US" sz="1000" dirty="0"/>
                    </a:p>
                  </a:txBody>
                  <a:tcPr marT="27432" marB="2743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261672" y="5657671"/>
            <a:ext cx="7052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[</a:t>
            </a:r>
            <a:r>
              <a:rPr lang="en-US" sz="900" dirty="0" smtClean="0"/>
              <a:t>1] </a:t>
            </a:r>
            <a:r>
              <a:rPr lang="en-US" sz="900" dirty="0" smtClean="0">
                <a:hlinkClick r:id="rId2"/>
              </a:rPr>
              <a:t>http://www.jfe-steel.co.jp/en/products/electrical/supercore/jnex/04.html</a:t>
            </a:r>
            <a:endParaRPr lang="en-US" sz="900" dirty="0" smtClean="0"/>
          </a:p>
          <a:p>
            <a:r>
              <a:rPr lang="en-US" sz="900" dirty="0" smtClean="0"/>
              <a:t>[2] H. </a:t>
            </a:r>
            <a:r>
              <a:rPr lang="en-US" sz="900" dirty="0" err="1" smtClean="0"/>
              <a:t>Haiji</a:t>
            </a:r>
            <a:r>
              <a:rPr lang="en-US" sz="900" dirty="0" smtClean="0"/>
              <a:t>, K. Okada, T. </a:t>
            </a:r>
            <a:r>
              <a:rPr lang="en-US" sz="900" dirty="0" err="1" smtClean="0"/>
              <a:t>Hiratani</a:t>
            </a:r>
            <a:r>
              <a:rPr lang="en-US" sz="900" dirty="0" smtClean="0"/>
              <a:t>, M. Abe, M. </a:t>
            </a:r>
            <a:r>
              <a:rPr lang="en-US" sz="900" dirty="0" err="1" smtClean="0"/>
              <a:t>Ninomiya</a:t>
            </a:r>
            <a:r>
              <a:rPr lang="en-US" sz="900" dirty="0" smtClean="0"/>
              <a:t>, J. MMM, 160 (1996) 109-114</a:t>
            </a:r>
          </a:p>
          <a:p>
            <a:r>
              <a:rPr lang="en-US" sz="900" dirty="0" smtClean="0"/>
              <a:t>[3] G. </a:t>
            </a:r>
            <a:r>
              <a:rPr lang="en-US" sz="900" dirty="0" err="1" smtClean="0"/>
              <a:t>Herzer</a:t>
            </a:r>
            <a:r>
              <a:rPr lang="en-US" sz="900" dirty="0" smtClean="0"/>
              <a:t>, Ch. 3. </a:t>
            </a:r>
            <a:r>
              <a:rPr lang="en-US" sz="900" dirty="0" err="1" smtClean="0"/>
              <a:t>Nanocrystalline</a:t>
            </a:r>
            <a:r>
              <a:rPr lang="en-US" sz="900" dirty="0" smtClean="0"/>
              <a:t> soft magnetic alloys, Handbook of Magnetic Materials, V.10, 1997</a:t>
            </a:r>
          </a:p>
          <a:p>
            <a:r>
              <a:rPr lang="en-US" sz="900" dirty="0" smtClean="0"/>
              <a:t>[4] O. </a:t>
            </a:r>
            <a:r>
              <a:rPr lang="en-US" sz="900" dirty="0" err="1" smtClean="0"/>
              <a:t>Gutfleisch</a:t>
            </a:r>
            <a:r>
              <a:rPr lang="en-US" sz="900" dirty="0" smtClean="0"/>
              <a:t>, M. Willard, E. </a:t>
            </a:r>
            <a:r>
              <a:rPr lang="en-US" sz="900" dirty="0" err="1" smtClean="0"/>
              <a:t>Bruck</a:t>
            </a:r>
            <a:r>
              <a:rPr lang="en-US" sz="900" dirty="0" smtClean="0"/>
              <a:t>, C. Chen, S.G. </a:t>
            </a:r>
            <a:r>
              <a:rPr lang="en-US" sz="900" dirty="0" err="1" smtClean="0"/>
              <a:t>Sankar</a:t>
            </a:r>
            <a:r>
              <a:rPr lang="en-US" sz="900" dirty="0" smtClean="0"/>
              <a:t>, J.P. Liu, Advanced Mats. (2011), 23, 821-842</a:t>
            </a:r>
          </a:p>
          <a:p>
            <a:r>
              <a:rPr lang="en-US" sz="900" dirty="0" smtClean="0"/>
              <a:t>[5] M. A. Willard, D.E. Laughlin, M.E. McHenry, D. </a:t>
            </a:r>
            <a:r>
              <a:rPr lang="en-US" sz="900" dirty="0" err="1" smtClean="0"/>
              <a:t>Thoma</a:t>
            </a:r>
            <a:r>
              <a:rPr lang="en-US" sz="900" dirty="0" smtClean="0"/>
              <a:t>, K. </a:t>
            </a:r>
            <a:r>
              <a:rPr lang="en-US" sz="900" dirty="0" err="1" smtClean="0"/>
              <a:t>Sickafus</a:t>
            </a:r>
            <a:r>
              <a:rPr lang="en-US" sz="900" dirty="0" smtClean="0"/>
              <a:t>, </a:t>
            </a:r>
            <a:r>
              <a:rPr lang="en-US" sz="900" dirty="0" err="1" smtClean="0"/>
              <a:t>J.O.Cross</a:t>
            </a:r>
            <a:r>
              <a:rPr lang="en-US" sz="900" dirty="0" smtClean="0"/>
              <a:t>, V.G. Harris, J. Appl. Phys. Vo. 84 (1998), 6773-6777</a:t>
            </a:r>
          </a:p>
          <a:p>
            <a:r>
              <a:rPr lang="en-US" sz="900" dirty="0" smtClean="0"/>
              <a:t>[6] M. McHenry, M. Willard, D. Laughlin, </a:t>
            </a:r>
            <a:r>
              <a:rPr lang="en-US" sz="900" dirty="0" err="1" smtClean="0"/>
              <a:t>Prog</a:t>
            </a:r>
            <a:r>
              <a:rPr lang="en-US" sz="900" dirty="0" smtClean="0"/>
              <a:t>. Mats </a:t>
            </a:r>
            <a:r>
              <a:rPr lang="en-US" sz="900" dirty="0" err="1" smtClean="0"/>
              <a:t>Sci</a:t>
            </a:r>
            <a:r>
              <a:rPr lang="en-US" sz="900" dirty="0" smtClean="0"/>
              <a:t>, 44 (1999(, 291-433</a:t>
            </a:r>
          </a:p>
          <a:p>
            <a:r>
              <a:rPr lang="en-US" sz="900" dirty="0" smtClean="0"/>
              <a:t>[7] A. Makino, IEEE Trans. Mag. (2012) V. 48, 1331-1335</a:t>
            </a:r>
          </a:p>
          <a:p>
            <a:r>
              <a:rPr lang="en-US" sz="900" dirty="0" smtClean="0"/>
              <a:t>[8] </a:t>
            </a:r>
            <a:r>
              <a:rPr lang="en-US" sz="900" dirty="0"/>
              <a:t>C. D. </a:t>
            </a:r>
            <a:r>
              <a:rPr lang="en-US" sz="900" dirty="0" err="1"/>
              <a:t>Jiles</a:t>
            </a:r>
            <a:r>
              <a:rPr lang="en-US" sz="900" dirty="0"/>
              <a:t>, Introduction to Magnetism and Magnetic Materials, Chapman and Hall, London </a:t>
            </a:r>
            <a:r>
              <a:rPr lang="en-US" sz="900" dirty="0" smtClean="0"/>
              <a:t>(</a:t>
            </a:r>
            <a:r>
              <a:rPr lang="en-US" sz="900" dirty="0"/>
              <a:t>1990)</a:t>
            </a:r>
            <a:r>
              <a:rPr lang="en-US" sz="900" dirty="0" smtClean="0"/>
              <a:t>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7200" y="810866"/>
            <a:ext cx="7857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 smtClean="0"/>
              <a:t>In 2010, global sales of FeSi is $14B, according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industry Analysts,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Inc.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MCP-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1488)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7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Stator and Rotor Lamination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45DB6-B0CC-444D-8726-0984B7115C1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6" t="1764" r="3082" b="43440"/>
          <a:stretch/>
        </p:blipFill>
        <p:spPr>
          <a:xfrm>
            <a:off x="914400" y="1905000"/>
            <a:ext cx="4428583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958081"/>
            <a:ext cx="4121625" cy="64632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marL="342870" indent="-342870">
              <a:buFont typeface="Arial"/>
              <a:buChar char="•"/>
            </a:pPr>
            <a:r>
              <a:rPr lang="en-US" sz="1800" dirty="0" err="1"/>
              <a:t>FeSi</a:t>
            </a:r>
            <a:r>
              <a:rPr lang="en-US" sz="1800" dirty="0"/>
              <a:t> raw materials is about $1.3/kg</a:t>
            </a:r>
          </a:p>
          <a:p>
            <a:pPr marL="342870" indent="-342870">
              <a:buFont typeface="Arial"/>
              <a:buChar char="•"/>
            </a:pPr>
            <a:r>
              <a:rPr lang="en-US" sz="1800" dirty="0"/>
              <a:t>Stamped laminate is about $2.1/</a:t>
            </a:r>
            <a:r>
              <a:rPr lang="en-US" sz="1800" dirty="0" smtClean="0"/>
              <a:t>kg</a:t>
            </a:r>
            <a:endParaRPr lang="en-US" sz="1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016662"/>
              </p:ext>
            </p:extLst>
          </p:nvPr>
        </p:nvGraphicFramePr>
        <p:xfrm>
          <a:off x="5105400" y="1143001"/>
          <a:ext cx="4038600" cy="38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274532"/>
            <a:ext cx="861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[1]. http://</a:t>
            </a:r>
            <a:r>
              <a:rPr lang="en-US" sz="1000" dirty="0" err="1"/>
              <a:t>www.mitsuihightec.com</a:t>
            </a:r>
            <a:r>
              <a:rPr lang="en-US" sz="1000" dirty="0"/>
              <a:t>/precision-</a:t>
            </a:r>
            <a:r>
              <a:rPr lang="en-US" sz="1000" dirty="0" err="1"/>
              <a:t>tooling.htm</a:t>
            </a:r>
            <a:endParaRPr lang="en-US" sz="1000" dirty="0"/>
          </a:p>
          <a:p>
            <a:r>
              <a:rPr lang="en-US" sz="1000" dirty="0" smtClean="0"/>
              <a:t>[2]. </a:t>
            </a:r>
            <a:r>
              <a:rPr lang="en-US" sz="1000" b="1" dirty="0" smtClean="0"/>
              <a:t>Evaluation </a:t>
            </a:r>
            <a:r>
              <a:rPr lang="en-US" sz="1000" b="1" dirty="0"/>
              <a:t>of Electric Vehicle Production and Operating Costs </a:t>
            </a:r>
            <a:r>
              <a:rPr lang="en-US" sz="1000" dirty="0"/>
              <a:t> by R.M. Cuenca, L.L. Gaines, and A.D. </a:t>
            </a:r>
            <a:r>
              <a:rPr lang="en-US" sz="1000" dirty="0" err="1" smtClean="0"/>
              <a:t>Vyas</a:t>
            </a:r>
            <a:r>
              <a:rPr lang="en-US" sz="1000" dirty="0"/>
              <a:t>,</a:t>
            </a:r>
            <a:r>
              <a:rPr lang="en-US" sz="1000" dirty="0" smtClean="0"/>
              <a:t> </a:t>
            </a:r>
            <a:r>
              <a:rPr lang="en-US" sz="1000" dirty="0"/>
              <a:t>Center for Transportation Research, Energy Systems Division, Argonne National </a:t>
            </a:r>
            <a:r>
              <a:rPr lang="en-US" sz="1000" dirty="0" smtClean="0"/>
              <a:t>Laboratory, Nov</a:t>
            </a:r>
            <a:r>
              <a:rPr lang="en-US" sz="1000" dirty="0"/>
              <a:t>-</a:t>
            </a:r>
            <a:r>
              <a:rPr lang="en-US" sz="1000" dirty="0" smtClean="0"/>
              <a:t>99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5187213"/>
      </p:ext>
    </p:extLst>
  </p:cSld>
  <p:clrMapOvr>
    <a:masterClrMapping/>
  </p:clrMapOvr>
</p:sld>
</file>

<file path=ppt/theme/theme1.xml><?xml version="1.0" encoding="utf-8"?>
<a:theme xmlns:a="http://schemas.openxmlformats.org/drawingml/2006/main" name="S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_PowerPoint_Template_Sen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b64d12-b04d-40b5-bff2-f6b53b85d70a">56VM76ZPDDCF-5-3</_dlc_DocId>
    <_dlc_DocIdUrl xmlns="deb64d12-b04d-40b5-bff2-f6b53b85d70a">
      <Url>https://enterprise.pnl.gov/sites/controls/_layouts/DocIdRedir.aspx?ID=56VM76ZPDDCF-5-3</Url>
      <Description>56VM76ZPDDCF-5-3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67C685194784CABFA4FDDF71390B8" ma:contentTypeVersion="0" ma:contentTypeDescription="Create a new document." ma:contentTypeScope="" ma:versionID="7ecd00dbb208b40c17f413d43121a3b3">
  <xsd:schema xmlns:xsd="http://www.w3.org/2001/XMLSchema" xmlns:xs="http://www.w3.org/2001/XMLSchema" xmlns:p="http://schemas.microsoft.com/office/2006/metadata/properties" xmlns:ns2="deb64d12-b04d-40b5-bff2-f6b53b85d70a" targetNamespace="http://schemas.microsoft.com/office/2006/metadata/properties" ma:root="true" ma:fieldsID="2f23bf7229878d823bb54a8fe3bb6103" ns2:_="">
    <xsd:import namespace="deb64d12-b04d-40b5-bff2-f6b53b85d70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64d12-b04d-40b5-bff2-f6b53b85d70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5C60E-C66B-4F9F-ABAE-E47B29E2BA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F6DB68F-B81B-4F8D-8C63-D204F3121622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deb64d12-b04d-40b5-bff2-f6b53b85d7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4C1BE9-4C12-4FF1-8D8B-C096DA9EEF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D0AAAF8-58D7-4890-B253-B3B027C09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64d12-b04d-40b5-bff2-f6b53b85d7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STC.pot</Template>
  <TotalTime>18039</TotalTime>
  <Words>1478</Words>
  <Application>Microsoft Macintosh PowerPoint</Application>
  <PresentationFormat>On-screen Show (4:3)</PresentationFormat>
  <Paragraphs>296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STC</vt:lpstr>
      <vt:lpstr>PNNL_PowerPoint_Template_Sensitive</vt:lpstr>
      <vt:lpstr>Office Theme</vt:lpstr>
      <vt:lpstr>PNNL Silver Theme</vt:lpstr>
      <vt:lpstr>Document</vt:lpstr>
      <vt:lpstr>Magnetic Materials for Motors</vt:lpstr>
      <vt:lpstr>Basics of Magnetic Materials</vt:lpstr>
      <vt:lpstr>PowerPoint Presentation</vt:lpstr>
      <vt:lpstr>The most popular PM is Nd-Fe-B based</vt:lpstr>
      <vt:lpstr>There was a rare earth supply crisis </vt:lpstr>
      <vt:lpstr>Candidates for REE replacement</vt:lpstr>
      <vt:lpstr>PowerPoint Presentation</vt:lpstr>
      <vt:lpstr>The most popular soft magnetic material is FeSi (3.2wt.%)</vt:lpstr>
      <vt:lpstr>Cost of Stator and Rotor Lamination</vt:lpstr>
      <vt:lpstr>High Si content electrical steel promises more efficient motor at high base frequency</vt:lpstr>
      <vt:lpstr>Manufacturing 6.5% Si steel is expensive The product has limited applications due to the brittleness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Complex Systems</dc:title>
  <dc:creator>Meredith Willingham</dc:creator>
  <cp:lastModifiedBy>Cui, Jun</cp:lastModifiedBy>
  <cp:revision>1246</cp:revision>
  <cp:lastPrinted>2013-09-18T21:26:25Z</cp:lastPrinted>
  <dcterms:created xsi:type="dcterms:W3CDTF">2009-01-16T00:58:11Z</dcterms:created>
  <dcterms:modified xsi:type="dcterms:W3CDTF">2014-09-02T17:34:32Z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0x0101002FB67C685194784CABFA4FDDF71390B8</vt:lpwstr>
  </property>
  <property fmtid="{D5CDD505-2E9C-101B-9397-08002B2CF9AE}" pid="3" name="_dlc_DocIdItemGuid">
    <vt:lpwstr>4ae0d6e6-072f-4064-b0f5-a66c4d977f3e</vt:lpwstr>
  </property>
</Properties>
</file>