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5"/>
    <p:sldMasterId id="2147483936" r:id="rId6"/>
  </p:sldMasterIdLst>
  <p:notesMasterIdLst>
    <p:notesMasterId r:id="rId17"/>
  </p:notesMasterIdLst>
  <p:handoutMasterIdLst>
    <p:handoutMasterId r:id="rId18"/>
  </p:handoutMasterIdLst>
  <p:sldIdLst>
    <p:sldId id="629" r:id="rId7"/>
    <p:sldId id="707" r:id="rId8"/>
    <p:sldId id="704" r:id="rId9"/>
    <p:sldId id="702" r:id="rId10"/>
    <p:sldId id="696" r:id="rId11"/>
    <p:sldId id="677" r:id="rId12"/>
    <p:sldId id="700" r:id="rId13"/>
    <p:sldId id="706" r:id="rId14"/>
    <p:sldId id="705" r:id="rId15"/>
    <p:sldId id="703" r:id="rId16"/>
  </p:sldIdLst>
  <p:sldSz cx="12188825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Faith" initials="JF" lastIdx="1" clrIdx="0">
    <p:extLst>
      <p:ext uri="{19B8F6BF-5375-455C-9EA6-DF929625EA0E}">
        <p15:presenceInfo xmlns:p15="http://schemas.microsoft.com/office/powerpoint/2012/main" userId="Jennifer Fa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5865" autoAdjust="0"/>
  </p:normalViewPr>
  <p:slideViewPr>
    <p:cSldViewPr>
      <p:cViewPr varScale="1">
        <p:scale>
          <a:sx n="99" d="100"/>
          <a:sy n="99" d="100"/>
        </p:scale>
        <p:origin x="288" y="8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1" Type="http://schemas.openxmlformats.org/officeDocument/2006/relationships/slide" Target="slides/slide5.xml"/><Relationship Id="rId6" Type="http://schemas.openxmlformats.org/officeDocument/2006/relationships/slideMaster" Target="slideMasters/slideMaster2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zeus\XimenaS\My%20Documents\Workbooks\Geroge%20request%20on%20COVID-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zeus\XimenaS\My%20Documents\Workbooks\Geroge%20request%20on%20COVID-1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86248717868894E-2"/>
          <c:y val="4.9208442694663172E-2"/>
          <c:w val="0.90179623490412086"/>
          <c:h val="0.6912143482064740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Redmond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3F873F"/>
              </a:solidFill>
            </a:ln>
            <a:effectLst/>
          </c:spPr>
          <c:invertIfNegative val="0"/>
          <c:dLbls>
            <c:dLbl>
              <c:idx val="39"/>
              <c:layout>
                <c:manualLayout>
                  <c:x val="2.3980815347721821E-3"/>
                  <c:y val="-1.0582010582010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95-498D-BC28-9C5F9389AE9F}"/>
                </c:ext>
              </c:extLst>
            </c:dLbl>
            <c:dLbl>
              <c:idx val="40"/>
              <c:layout>
                <c:manualLayout>
                  <c:x val="2.39808153477218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495-498D-BC28-9C5F9389AE9F}"/>
                </c:ext>
              </c:extLst>
            </c:dLbl>
            <c:dLbl>
              <c:idx val="61"/>
              <c:layout>
                <c:manualLayout>
                  <c:x val="7.1942446043163711E-3"/>
                  <c:y val="1.3227513227513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95-498D-BC28-9C5F9389A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Sheet1!$A$2:$A$68</c:f>
              <c:strCache>
                <c:ptCount val="67"/>
                <c:pt idx="0">
                  <c:v>3/1-3/7</c:v>
                </c:pt>
                <c:pt idx="1">
                  <c:v>3/8-3/14</c:v>
                </c:pt>
                <c:pt idx="2">
                  <c:v>3/15-3/21</c:v>
                </c:pt>
                <c:pt idx="3">
                  <c:v>3/22-3/28</c:v>
                </c:pt>
                <c:pt idx="4">
                  <c:v>3/29-4/4</c:v>
                </c:pt>
                <c:pt idx="5">
                  <c:v>4/5-4/11</c:v>
                </c:pt>
                <c:pt idx="6">
                  <c:v>4/12-4/18</c:v>
                </c:pt>
                <c:pt idx="7">
                  <c:v>4/19-4/25</c:v>
                </c:pt>
                <c:pt idx="8">
                  <c:v>4/26-5/2</c:v>
                </c:pt>
                <c:pt idx="9">
                  <c:v>5/3-5/9</c:v>
                </c:pt>
                <c:pt idx="10">
                  <c:v>5/10-5/16</c:v>
                </c:pt>
                <c:pt idx="11">
                  <c:v>5/17-5/23</c:v>
                </c:pt>
                <c:pt idx="12">
                  <c:v>5/24-5/30</c:v>
                </c:pt>
                <c:pt idx="13">
                  <c:v>5/31-6/6</c:v>
                </c:pt>
                <c:pt idx="14">
                  <c:v>6/7-6/13</c:v>
                </c:pt>
                <c:pt idx="15">
                  <c:v>6/14-6/20</c:v>
                </c:pt>
                <c:pt idx="16">
                  <c:v>6/21-6/27</c:v>
                </c:pt>
                <c:pt idx="17">
                  <c:v>6/28-7/4</c:v>
                </c:pt>
                <c:pt idx="18">
                  <c:v>7/5-7/11</c:v>
                </c:pt>
                <c:pt idx="19">
                  <c:v>7/12-7/18</c:v>
                </c:pt>
                <c:pt idx="20">
                  <c:v>7/19-7/25</c:v>
                </c:pt>
                <c:pt idx="21">
                  <c:v>7/26-8/1</c:v>
                </c:pt>
                <c:pt idx="22">
                  <c:v>8/2-8/8</c:v>
                </c:pt>
                <c:pt idx="23">
                  <c:v>8/9-8/15</c:v>
                </c:pt>
                <c:pt idx="24">
                  <c:v>8/16-8/22</c:v>
                </c:pt>
                <c:pt idx="25">
                  <c:v>8/23-8/29</c:v>
                </c:pt>
                <c:pt idx="26">
                  <c:v>8/30-9/5</c:v>
                </c:pt>
                <c:pt idx="27">
                  <c:v>9/6-9/12</c:v>
                </c:pt>
                <c:pt idx="28">
                  <c:v>9/13-9/19</c:v>
                </c:pt>
                <c:pt idx="29">
                  <c:v>9/20-9/26</c:v>
                </c:pt>
                <c:pt idx="30">
                  <c:v>9/27-10/3</c:v>
                </c:pt>
                <c:pt idx="31">
                  <c:v>10/4-10/10</c:v>
                </c:pt>
                <c:pt idx="32">
                  <c:v>10/11-10/17</c:v>
                </c:pt>
                <c:pt idx="33">
                  <c:v>10/18-10/24</c:v>
                </c:pt>
                <c:pt idx="34">
                  <c:v>10/25-10/31</c:v>
                </c:pt>
                <c:pt idx="35">
                  <c:v>11/1-11/7</c:v>
                </c:pt>
                <c:pt idx="36">
                  <c:v>11/8-11/14</c:v>
                </c:pt>
                <c:pt idx="37">
                  <c:v>11/15-11/21</c:v>
                </c:pt>
                <c:pt idx="38">
                  <c:v>11/22-11/28</c:v>
                </c:pt>
                <c:pt idx="39">
                  <c:v>11/29-12/5</c:v>
                </c:pt>
                <c:pt idx="40">
                  <c:v>12/6-12/12</c:v>
                </c:pt>
                <c:pt idx="41">
                  <c:v>12/13-12/19</c:v>
                </c:pt>
                <c:pt idx="42">
                  <c:v>12/20-12/26</c:v>
                </c:pt>
                <c:pt idx="43">
                  <c:v>12/27-1/2</c:v>
                </c:pt>
                <c:pt idx="44">
                  <c:v>1/3-1/9</c:v>
                </c:pt>
                <c:pt idx="45">
                  <c:v>1/10-1/16</c:v>
                </c:pt>
                <c:pt idx="46">
                  <c:v>1/17-1/23</c:v>
                </c:pt>
                <c:pt idx="47">
                  <c:v>1/24-1/30</c:v>
                </c:pt>
                <c:pt idx="48">
                  <c:v>1/31-2/6</c:v>
                </c:pt>
                <c:pt idx="49">
                  <c:v>2/7-2/13</c:v>
                </c:pt>
                <c:pt idx="50">
                  <c:v>2/14-2/20</c:v>
                </c:pt>
                <c:pt idx="51">
                  <c:v>2/21-2/27</c:v>
                </c:pt>
                <c:pt idx="52">
                  <c:v>2/28-3/6</c:v>
                </c:pt>
                <c:pt idx="53">
                  <c:v>3/7-3/13</c:v>
                </c:pt>
                <c:pt idx="54">
                  <c:v>3/14-3/20</c:v>
                </c:pt>
                <c:pt idx="55">
                  <c:v>3/21-3/27</c:v>
                </c:pt>
                <c:pt idx="56">
                  <c:v>3/28-4/3</c:v>
                </c:pt>
                <c:pt idx="57">
                  <c:v>4/4-4/10</c:v>
                </c:pt>
                <c:pt idx="58">
                  <c:v>4/11-4/17</c:v>
                </c:pt>
                <c:pt idx="59">
                  <c:v>4/18-4/24</c:v>
                </c:pt>
                <c:pt idx="60">
                  <c:v>4/25-5/1</c:v>
                </c:pt>
                <c:pt idx="61">
                  <c:v>5/2-5/8</c:v>
                </c:pt>
                <c:pt idx="62">
                  <c:v>5/9-5/15</c:v>
                </c:pt>
                <c:pt idx="63">
                  <c:v>5/16-5/22</c:v>
                </c:pt>
                <c:pt idx="64">
                  <c:v>5/23-5/29</c:v>
                </c:pt>
                <c:pt idx="65">
                  <c:v>5/30-6/5</c:v>
                </c:pt>
                <c:pt idx="66">
                  <c:v>6/6-6/12</c:v>
                </c:pt>
              </c:strCache>
            </c:strRef>
          </c:cat>
          <c:val>
            <c:numRef>
              <c:f>Sheet1!$C$2:$C$68</c:f>
              <c:numCache>
                <c:formatCode>General</c:formatCode>
                <c:ptCount val="6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4</c:v>
                </c:pt>
                <c:pt idx="11">
                  <c:v>11</c:v>
                </c:pt>
                <c:pt idx="12">
                  <c:v>2</c:v>
                </c:pt>
                <c:pt idx="13">
                  <c:v>8</c:v>
                </c:pt>
                <c:pt idx="14">
                  <c:v>0</c:v>
                </c:pt>
                <c:pt idx="15">
                  <c:v>1</c:v>
                </c:pt>
                <c:pt idx="16">
                  <c:v>2</c:v>
                </c:pt>
                <c:pt idx="17">
                  <c:v>9</c:v>
                </c:pt>
                <c:pt idx="18">
                  <c:v>3</c:v>
                </c:pt>
                <c:pt idx="19">
                  <c:v>12</c:v>
                </c:pt>
                <c:pt idx="20">
                  <c:v>16</c:v>
                </c:pt>
                <c:pt idx="21">
                  <c:v>13</c:v>
                </c:pt>
                <c:pt idx="22">
                  <c:v>15</c:v>
                </c:pt>
                <c:pt idx="23">
                  <c:v>6</c:v>
                </c:pt>
                <c:pt idx="24">
                  <c:v>9</c:v>
                </c:pt>
                <c:pt idx="25">
                  <c:v>5</c:v>
                </c:pt>
                <c:pt idx="26">
                  <c:v>5</c:v>
                </c:pt>
                <c:pt idx="27">
                  <c:v>8</c:v>
                </c:pt>
                <c:pt idx="28">
                  <c:v>7</c:v>
                </c:pt>
                <c:pt idx="29">
                  <c:v>11</c:v>
                </c:pt>
                <c:pt idx="30">
                  <c:v>20</c:v>
                </c:pt>
                <c:pt idx="31">
                  <c:v>17</c:v>
                </c:pt>
                <c:pt idx="32">
                  <c:v>11</c:v>
                </c:pt>
                <c:pt idx="33">
                  <c:v>18</c:v>
                </c:pt>
                <c:pt idx="34">
                  <c:v>28</c:v>
                </c:pt>
                <c:pt idx="35">
                  <c:v>28</c:v>
                </c:pt>
                <c:pt idx="36">
                  <c:v>37</c:v>
                </c:pt>
                <c:pt idx="37">
                  <c:v>62</c:v>
                </c:pt>
                <c:pt idx="38">
                  <c:v>125</c:v>
                </c:pt>
                <c:pt idx="39">
                  <c:v>127</c:v>
                </c:pt>
                <c:pt idx="40">
                  <c:v>109</c:v>
                </c:pt>
                <c:pt idx="41">
                  <c:v>95</c:v>
                </c:pt>
                <c:pt idx="42">
                  <c:v>76</c:v>
                </c:pt>
                <c:pt idx="43">
                  <c:v>93</c:v>
                </c:pt>
                <c:pt idx="44">
                  <c:v>95</c:v>
                </c:pt>
                <c:pt idx="45">
                  <c:v>161</c:v>
                </c:pt>
                <c:pt idx="46">
                  <c:v>82</c:v>
                </c:pt>
                <c:pt idx="47">
                  <c:v>57</c:v>
                </c:pt>
                <c:pt idx="48">
                  <c:v>62</c:v>
                </c:pt>
                <c:pt idx="49">
                  <c:v>35</c:v>
                </c:pt>
                <c:pt idx="50">
                  <c:v>37</c:v>
                </c:pt>
                <c:pt idx="51">
                  <c:v>30</c:v>
                </c:pt>
                <c:pt idx="52">
                  <c:v>21</c:v>
                </c:pt>
                <c:pt idx="53">
                  <c:v>26</c:v>
                </c:pt>
                <c:pt idx="54">
                  <c:v>18</c:v>
                </c:pt>
                <c:pt idx="55">
                  <c:v>30</c:v>
                </c:pt>
                <c:pt idx="56">
                  <c:v>38</c:v>
                </c:pt>
                <c:pt idx="57">
                  <c:v>82</c:v>
                </c:pt>
                <c:pt idx="58">
                  <c:v>117</c:v>
                </c:pt>
                <c:pt idx="59">
                  <c:v>159</c:v>
                </c:pt>
                <c:pt idx="60">
                  <c:v>145</c:v>
                </c:pt>
                <c:pt idx="61">
                  <c:v>138</c:v>
                </c:pt>
                <c:pt idx="62">
                  <c:v>99</c:v>
                </c:pt>
                <c:pt idx="63">
                  <c:v>47</c:v>
                </c:pt>
                <c:pt idx="64">
                  <c:v>54</c:v>
                </c:pt>
                <c:pt idx="65">
                  <c:v>33</c:v>
                </c:pt>
                <c:pt idx="6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B4-4F9B-B774-D3EC7878D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63"/>
        <c:axId val="528891544"/>
        <c:axId val="528895808"/>
      </c:barChart>
      <c:catAx>
        <c:axId val="528891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Week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95808"/>
        <c:crosses val="autoZero"/>
        <c:auto val="1"/>
        <c:lblAlgn val="ctr"/>
        <c:lblOffset val="100"/>
        <c:noMultiLvlLbl val="0"/>
      </c:catAx>
      <c:valAx>
        <c:axId val="52889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Number of cases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9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Redmond Wastewater </a:t>
            </a:r>
            <a:r>
              <a:rPr lang="en-US" sz="1400" b="1" dirty="0" smtClean="0">
                <a:solidFill>
                  <a:schemeClr val="tx1"/>
                </a:solidFill>
              </a:rPr>
              <a:t>Influent 12/7/20- 6/2/21 </a:t>
            </a:r>
            <a:r>
              <a:rPr lang="en-US" sz="1600" b="0" dirty="0">
                <a:solidFill>
                  <a:schemeClr val="tx1"/>
                </a:solidFill>
              </a:rPr>
              <a:t>(Dashed</a:t>
            </a:r>
            <a:r>
              <a:rPr lang="en-US" sz="1600" b="0" baseline="0" dirty="0">
                <a:solidFill>
                  <a:schemeClr val="tx1"/>
                </a:solidFill>
              </a:rPr>
              <a:t> lines = 95% Confidence Intervals)</a:t>
            </a:r>
            <a:endParaRPr lang="en-US" sz="16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134097039953339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70406824146981"/>
          <c:y val="0.20046332750072907"/>
          <c:w val="0.72375437445319335"/>
          <c:h val="0.66635717410323714"/>
        </c:manualLayout>
      </c:layout>
      <c:scatterChart>
        <c:scatterStyle val="smoothMarker"/>
        <c:varyColors val="0"/>
        <c:ser>
          <c:idx val="1"/>
          <c:order val="1"/>
          <c:tx>
            <c:v>Redmond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'[Bend-Redmond-Sunriver-Summary of Results (1-5-2021) (00A).xlsx]Sheet2'!$G$3:$G$100</c:f>
              <c:numCache>
                <c:formatCode>m/d/yyyy</c:formatCode>
                <c:ptCount val="98"/>
                <c:pt idx="0">
                  <c:v>44172</c:v>
                </c:pt>
                <c:pt idx="1">
                  <c:v>44174</c:v>
                </c:pt>
                <c:pt idx="2">
                  <c:v>44176</c:v>
                </c:pt>
                <c:pt idx="3">
                  <c:v>44179</c:v>
                </c:pt>
                <c:pt idx="4">
                  <c:v>44181</c:v>
                </c:pt>
                <c:pt idx="5">
                  <c:v>44183</c:v>
                </c:pt>
                <c:pt idx="6">
                  <c:v>44184</c:v>
                </c:pt>
                <c:pt idx="7">
                  <c:v>44185</c:v>
                </c:pt>
                <c:pt idx="8">
                  <c:v>44186</c:v>
                </c:pt>
                <c:pt idx="9">
                  <c:v>44192</c:v>
                </c:pt>
                <c:pt idx="10">
                  <c:v>44193</c:v>
                </c:pt>
                <c:pt idx="11">
                  <c:v>44201</c:v>
                </c:pt>
                <c:pt idx="12">
                  <c:v>44202</c:v>
                </c:pt>
                <c:pt idx="13">
                  <c:v>44206</c:v>
                </c:pt>
                <c:pt idx="14">
                  <c:v>44209</c:v>
                </c:pt>
                <c:pt idx="15">
                  <c:v>44214</c:v>
                </c:pt>
                <c:pt idx="16">
                  <c:v>44215</c:v>
                </c:pt>
                <c:pt idx="17">
                  <c:v>44220</c:v>
                </c:pt>
                <c:pt idx="18">
                  <c:v>44222</c:v>
                </c:pt>
                <c:pt idx="19">
                  <c:v>44224</c:v>
                </c:pt>
                <c:pt idx="20">
                  <c:v>44227</c:v>
                </c:pt>
                <c:pt idx="21">
                  <c:v>44229</c:v>
                </c:pt>
                <c:pt idx="22">
                  <c:v>44234</c:v>
                </c:pt>
                <c:pt idx="23">
                  <c:v>44236</c:v>
                </c:pt>
                <c:pt idx="24">
                  <c:v>44243</c:v>
                </c:pt>
                <c:pt idx="25">
                  <c:v>44249</c:v>
                </c:pt>
                <c:pt idx="26">
                  <c:v>44251</c:v>
                </c:pt>
                <c:pt idx="27">
                  <c:v>44256</c:v>
                </c:pt>
                <c:pt idx="28">
                  <c:v>44258</c:v>
                </c:pt>
                <c:pt idx="29">
                  <c:v>44263</c:v>
                </c:pt>
                <c:pt idx="30">
                  <c:v>44265</c:v>
                </c:pt>
                <c:pt idx="31">
                  <c:v>44270</c:v>
                </c:pt>
                <c:pt idx="32">
                  <c:v>44272</c:v>
                </c:pt>
                <c:pt idx="33">
                  <c:v>44277</c:v>
                </c:pt>
                <c:pt idx="34">
                  <c:v>44279</c:v>
                </c:pt>
                <c:pt idx="35">
                  <c:v>44284</c:v>
                </c:pt>
                <c:pt idx="36">
                  <c:v>44286</c:v>
                </c:pt>
                <c:pt idx="37">
                  <c:v>44291</c:v>
                </c:pt>
                <c:pt idx="38">
                  <c:v>44293</c:v>
                </c:pt>
                <c:pt idx="39">
                  <c:v>44300</c:v>
                </c:pt>
                <c:pt idx="40">
                  <c:v>44305</c:v>
                </c:pt>
                <c:pt idx="41">
                  <c:v>44307</c:v>
                </c:pt>
                <c:pt idx="42">
                  <c:v>44314</c:v>
                </c:pt>
                <c:pt idx="43">
                  <c:v>44319</c:v>
                </c:pt>
                <c:pt idx="44">
                  <c:v>44321</c:v>
                </c:pt>
                <c:pt idx="45">
                  <c:v>44334</c:v>
                </c:pt>
                <c:pt idx="46">
                  <c:v>44335</c:v>
                </c:pt>
                <c:pt idx="47">
                  <c:v>44340</c:v>
                </c:pt>
                <c:pt idx="48">
                  <c:v>44342</c:v>
                </c:pt>
                <c:pt idx="49">
                  <c:v>44347</c:v>
                </c:pt>
                <c:pt idx="50">
                  <c:v>44349</c:v>
                </c:pt>
              </c:numCache>
            </c:numRef>
          </c:xVal>
          <c:yVal>
            <c:numRef>
              <c:f>'[Bend-Redmond-Sunriver-Summary of Results (1-5-2021) (00A).xlsx]Sheet2'!$H$3:$H$100</c:f>
              <c:numCache>
                <c:formatCode>0.00</c:formatCode>
                <c:ptCount val="98"/>
                <c:pt idx="0">
                  <c:v>4.8780000000000001</c:v>
                </c:pt>
                <c:pt idx="1">
                  <c:v>5.3150000000000004</c:v>
                </c:pt>
                <c:pt idx="2">
                  <c:v>4.8360000000000003</c:v>
                </c:pt>
                <c:pt idx="3">
                  <c:v>4.6130000000000004</c:v>
                </c:pt>
                <c:pt idx="4">
                  <c:v>4.633</c:v>
                </c:pt>
                <c:pt idx="5">
                  <c:v>4.4989999999999997</c:v>
                </c:pt>
                <c:pt idx="6">
                  <c:v>4.6559999999999997</c:v>
                </c:pt>
                <c:pt idx="7">
                  <c:v>4.6580000000000004</c:v>
                </c:pt>
                <c:pt idx="8">
                  <c:v>5.351</c:v>
                </c:pt>
                <c:pt idx="9">
                  <c:v>5.5679999999999996</c:v>
                </c:pt>
                <c:pt idx="10">
                  <c:v>5.3810000000000002</c:v>
                </c:pt>
                <c:pt idx="11">
                  <c:v>4.9649999999999999</c:v>
                </c:pt>
                <c:pt idx="12">
                  <c:v>4.0229999999999997</c:v>
                </c:pt>
                <c:pt idx="13">
                  <c:v>5.2489999999999997</c:v>
                </c:pt>
                <c:pt idx="14">
                  <c:v>5.7990000000000004</c:v>
                </c:pt>
                <c:pt idx="15">
                  <c:v>5.351</c:v>
                </c:pt>
                <c:pt idx="16">
                  <c:v>5.2949999999999999</c:v>
                </c:pt>
                <c:pt idx="17">
                  <c:v>5.1580000000000004</c:v>
                </c:pt>
                <c:pt idx="18">
                  <c:v>5.0670000000000002</c:v>
                </c:pt>
                <c:pt idx="19">
                  <c:v>4.7510000000000003</c:v>
                </c:pt>
                <c:pt idx="20">
                  <c:v>5.0069999999999997</c:v>
                </c:pt>
                <c:pt idx="21">
                  <c:v>4.7640000000000002</c:v>
                </c:pt>
                <c:pt idx="22">
                  <c:v>4.931</c:v>
                </c:pt>
                <c:pt idx="23">
                  <c:v>4.5460000000000003</c:v>
                </c:pt>
                <c:pt idx="24">
                  <c:v>4.7110000000000003</c:v>
                </c:pt>
                <c:pt idx="25">
                  <c:v>4.7270000000000003</c:v>
                </c:pt>
                <c:pt idx="26">
                  <c:v>4.827</c:v>
                </c:pt>
                <c:pt idx="27">
                  <c:v>5.3140000000000001</c:v>
                </c:pt>
                <c:pt idx="28">
                  <c:v>4.819</c:v>
                </c:pt>
                <c:pt idx="29">
                  <c:v>4.6520000000000001</c:v>
                </c:pt>
                <c:pt idx="30">
                  <c:v>4.34</c:v>
                </c:pt>
                <c:pt idx="31">
                  <c:v>4.2240000000000002</c:v>
                </c:pt>
                <c:pt idx="32">
                  <c:v>4.1559999999999997</c:v>
                </c:pt>
                <c:pt idx="33">
                  <c:v>4.2869999999999999</c:v>
                </c:pt>
                <c:pt idx="34">
                  <c:v>4.1139999999999999</c:v>
                </c:pt>
                <c:pt idx="35">
                  <c:v>4.3739999999999997</c:v>
                </c:pt>
                <c:pt idx="36">
                  <c:v>4.149</c:v>
                </c:pt>
                <c:pt idx="37">
                  <c:v>4.492</c:v>
                </c:pt>
                <c:pt idx="38">
                  <c:v>4.7939999999999996</c:v>
                </c:pt>
                <c:pt idx="39">
                  <c:v>5.5789999999999997</c:v>
                </c:pt>
                <c:pt idx="40">
                  <c:v>5.22</c:v>
                </c:pt>
                <c:pt idx="41">
                  <c:v>5.4610000000000003</c:v>
                </c:pt>
                <c:pt idx="42">
                  <c:v>5.3010000000000002</c:v>
                </c:pt>
                <c:pt idx="43">
                  <c:v>4.7229999999999999</c:v>
                </c:pt>
                <c:pt idx="44">
                  <c:v>5.383</c:v>
                </c:pt>
                <c:pt idx="45">
                  <c:v>5.1189999999999998</c:v>
                </c:pt>
                <c:pt idx="46">
                  <c:v>4.601</c:v>
                </c:pt>
                <c:pt idx="47">
                  <c:v>4.9320000000000004</c:v>
                </c:pt>
                <c:pt idx="48">
                  <c:v>4.5990000000000002</c:v>
                </c:pt>
                <c:pt idx="49">
                  <c:v>4.907</c:v>
                </c:pt>
                <c:pt idx="50">
                  <c:v>4.1790000000000003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0-4CDB-47F7-9063-7E22E7E3A245}"/>
            </c:ext>
          </c:extLst>
        </c:ser>
        <c:ser>
          <c:idx val="5"/>
          <c:order val="5"/>
          <c:tx>
            <c:v>Redmond UCI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'[Bend-Redmond-Sunriver-Summary of Results (1-5-2021) (00A).xlsx]Sheet2'!$G$3:$G$100</c:f>
              <c:numCache>
                <c:formatCode>m/d/yyyy</c:formatCode>
                <c:ptCount val="98"/>
                <c:pt idx="0">
                  <c:v>44172</c:v>
                </c:pt>
                <c:pt idx="1">
                  <c:v>44174</c:v>
                </c:pt>
                <c:pt idx="2">
                  <c:v>44176</c:v>
                </c:pt>
                <c:pt idx="3">
                  <c:v>44179</c:v>
                </c:pt>
                <c:pt idx="4">
                  <c:v>44181</c:v>
                </c:pt>
                <c:pt idx="5">
                  <c:v>44183</c:v>
                </c:pt>
                <c:pt idx="6">
                  <c:v>44184</c:v>
                </c:pt>
                <c:pt idx="7">
                  <c:v>44185</c:v>
                </c:pt>
                <c:pt idx="8">
                  <c:v>44186</c:v>
                </c:pt>
                <c:pt idx="9">
                  <c:v>44192</c:v>
                </c:pt>
                <c:pt idx="10">
                  <c:v>44193</c:v>
                </c:pt>
                <c:pt idx="11">
                  <c:v>44201</c:v>
                </c:pt>
                <c:pt idx="12">
                  <c:v>44202</c:v>
                </c:pt>
                <c:pt idx="13">
                  <c:v>44206</c:v>
                </c:pt>
                <c:pt idx="14">
                  <c:v>44209</c:v>
                </c:pt>
                <c:pt idx="15">
                  <c:v>44214</c:v>
                </c:pt>
                <c:pt idx="16">
                  <c:v>44215</c:v>
                </c:pt>
                <c:pt idx="17">
                  <c:v>44220</c:v>
                </c:pt>
                <c:pt idx="18">
                  <c:v>44222</c:v>
                </c:pt>
                <c:pt idx="19">
                  <c:v>44224</c:v>
                </c:pt>
                <c:pt idx="20">
                  <c:v>44227</c:v>
                </c:pt>
                <c:pt idx="21">
                  <c:v>44229</c:v>
                </c:pt>
                <c:pt idx="22">
                  <c:v>44234</c:v>
                </c:pt>
                <c:pt idx="23">
                  <c:v>44236</c:v>
                </c:pt>
                <c:pt idx="24">
                  <c:v>44243</c:v>
                </c:pt>
                <c:pt idx="25">
                  <c:v>44249</c:v>
                </c:pt>
                <c:pt idx="26">
                  <c:v>44251</c:v>
                </c:pt>
                <c:pt idx="27">
                  <c:v>44256</c:v>
                </c:pt>
                <c:pt idx="28">
                  <c:v>44258</c:v>
                </c:pt>
                <c:pt idx="29">
                  <c:v>44263</c:v>
                </c:pt>
                <c:pt idx="30">
                  <c:v>44265</c:v>
                </c:pt>
                <c:pt idx="31">
                  <c:v>44270</c:v>
                </c:pt>
                <c:pt idx="32">
                  <c:v>44272</c:v>
                </c:pt>
                <c:pt idx="33">
                  <c:v>44277</c:v>
                </c:pt>
                <c:pt idx="34">
                  <c:v>44279</c:v>
                </c:pt>
                <c:pt idx="35">
                  <c:v>44284</c:v>
                </c:pt>
                <c:pt idx="36">
                  <c:v>44286</c:v>
                </c:pt>
                <c:pt idx="37">
                  <c:v>44291</c:v>
                </c:pt>
                <c:pt idx="38">
                  <c:v>44293</c:v>
                </c:pt>
                <c:pt idx="39">
                  <c:v>44300</c:v>
                </c:pt>
                <c:pt idx="40">
                  <c:v>44305</c:v>
                </c:pt>
                <c:pt idx="41">
                  <c:v>44307</c:v>
                </c:pt>
                <c:pt idx="42">
                  <c:v>44314</c:v>
                </c:pt>
                <c:pt idx="43">
                  <c:v>44319</c:v>
                </c:pt>
                <c:pt idx="44">
                  <c:v>44321</c:v>
                </c:pt>
                <c:pt idx="45">
                  <c:v>44334</c:v>
                </c:pt>
                <c:pt idx="46">
                  <c:v>44335</c:v>
                </c:pt>
                <c:pt idx="47">
                  <c:v>44340</c:v>
                </c:pt>
                <c:pt idx="48">
                  <c:v>44342</c:v>
                </c:pt>
                <c:pt idx="49">
                  <c:v>44347</c:v>
                </c:pt>
                <c:pt idx="50">
                  <c:v>44349</c:v>
                </c:pt>
              </c:numCache>
            </c:numRef>
          </c:xVal>
          <c:yVal>
            <c:numRef>
              <c:f>'[Bend-Redmond-Sunriver-Summary of Results (1-5-2021) (00A).xlsx]Sheet2'!$I$3:$I$100</c:f>
              <c:numCache>
                <c:formatCode>0.00</c:formatCode>
                <c:ptCount val="98"/>
                <c:pt idx="0">
                  <c:v>5.0090000000000003</c:v>
                </c:pt>
                <c:pt idx="1">
                  <c:v>5.3620000000000001</c:v>
                </c:pt>
                <c:pt idx="2">
                  <c:v>4.9870000000000001</c:v>
                </c:pt>
                <c:pt idx="3">
                  <c:v>4.7679999999999998</c:v>
                </c:pt>
                <c:pt idx="4">
                  <c:v>4.7069999999999999</c:v>
                </c:pt>
                <c:pt idx="5">
                  <c:v>4.6559999999999997</c:v>
                </c:pt>
                <c:pt idx="6">
                  <c:v>4.766</c:v>
                </c:pt>
                <c:pt idx="7">
                  <c:v>4.9320000000000004</c:v>
                </c:pt>
                <c:pt idx="8">
                  <c:v>5.4349999999999996</c:v>
                </c:pt>
                <c:pt idx="9">
                  <c:v>5.7240000000000002</c:v>
                </c:pt>
                <c:pt idx="10">
                  <c:v>5.5590000000000002</c:v>
                </c:pt>
                <c:pt idx="11">
                  <c:v>5.077</c:v>
                </c:pt>
                <c:pt idx="12">
                  <c:v>4.3449999999999998</c:v>
                </c:pt>
                <c:pt idx="13">
                  <c:v>5.399</c:v>
                </c:pt>
                <c:pt idx="14">
                  <c:v>5.8380000000000001</c:v>
                </c:pt>
                <c:pt idx="15">
                  <c:v>5.44</c:v>
                </c:pt>
                <c:pt idx="16">
                  <c:v>5.3650000000000002</c:v>
                </c:pt>
                <c:pt idx="17">
                  <c:v>5.2489999999999997</c:v>
                </c:pt>
                <c:pt idx="18">
                  <c:v>5.3710000000000004</c:v>
                </c:pt>
                <c:pt idx="19">
                  <c:v>4.8789999999999996</c:v>
                </c:pt>
                <c:pt idx="20">
                  <c:v>5.1319999999999997</c:v>
                </c:pt>
                <c:pt idx="21">
                  <c:v>4.8739999999999997</c:v>
                </c:pt>
                <c:pt idx="22">
                  <c:v>5.0940000000000003</c:v>
                </c:pt>
                <c:pt idx="23">
                  <c:v>4.7569999999999997</c:v>
                </c:pt>
                <c:pt idx="24">
                  <c:v>4.7380000000000004</c:v>
                </c:pt>
                <c:pt idx="25">
                  <c:v>4.8929999999999998</c:v>
                </c:pt>
                <c:pt idx="26">
                  <c:v>4.9329999999999998</c:v>
                </c:pt>
                <c:pt idx="27">
                  <c:v>5.468</c:v>
                </c:pt>
                <c:pt idx="28">
                  <c:v>4.9370000000000003</c:v>
                </c:pt>
                <c:pt idx="29">
                  <c:v>4.8090000000000002</c:v>
                </c:pt>
                <c:pt idx="30">
                  <c:v>4.5890000000000004</c:v>
                </c:pt>
                <c:pt idx="31">
                  <c:v>4.2690000000000001</c:v>
                </c:pt>
                <c:pt idx="32">
                  <c:v>4.9630000000000001</c:v>
                </c:pt>
                <c:pt idx="33">
                  <c:v>4.5119999999999996</c:v>
                </c:pt>
                <c:pt idx="34">
                  <c:v>4.7960000000000003</c:v>
                </c:pt>
                <c:pt idx="35">
                  <c:v>4.6120000000000001</c:v>
                </c:pt>
                <c:pt idx="36">
                  <c:v>4.2249999999999996</c:v>
                </c:pt>
                <c:pt idx="37">
                  <c:v>4.7560000000000002</c:v>
                </c:pt>
                <c:pt idx="38">
                  <c:v>5.0839999999999996</c:v>
                </c:pt>
                <c:pt idx="39">
                  <c:v>5.6059999999999999</c:v>
                </c:pt>
                <c:pt idx="40">
                  <c:v>5.3550000000000004</c:v>
                </c:pt>
                <c:pt idx="41">
                  <c:v>5.4889999999999999</c:v>
                </c:pt>
                <c:pt idx="42">
                  <c:v>5.3319999999999999</c:v>
                </c:pt>
                <c:pt idx="43">
                  <c:v>5.1239999999999997</c:v>
                </c:pt>
                <c:pt idx="44">
                  <c:v>5.4260000000000002</c:v>
                </c:pt>
                <c:pt idx="45">
                  <c:v>5.181</c:v>
                </c:pt>
                <c:pt idx="46">
                  <c:v>4.6959999999999997</c:v>
                </c:pt>
                <c:pt idx="47">
                  <c:v>4.9530000000000003</c:v>
                </c:pt>
                <c:pt idx="48">
                  <c:v>4.7619999999999996</c:v>
                </c:pt>
                <c:pt idx="49">
                  <c:v>5.0990000000000002</c:v>
                </c:pt>
                <c:pt idx="50">
                  <c:v>4.944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4CDB-47F7-9063-7E22E7E3A245}"/>
            </c:ext>
          </c:extLst>
        </c:ser>
        <c:ser>
          <c:idx val="6"/>
          <c:order val="6"/>
          <c:tx>
            <c:v>Redmond LCI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'[Bend-Redmond-Sunriver-Summary of Results (1-5-2021) (00A).xlsx]Sheet2'!$G$3:$G$100</c:f>
              <c:numCache>
                <c:formatCode>m/d/yyyy</c:formatCode>
                <c:ptCount val="98"/>
                <c:pt idx="0">
                  <c:v>44172</c:v>
                </c:pt>
                <c:pt idx="1">
                  <c:v>44174</c:v>
                </c:pt>
                <c:pt idx="2">
                  <c:v>44176</c:v>
                </c:pt>
                <c:pt idx="3">
                  <c:v>44179</c:v>
                </c:pt>
                <c:pt idx="4">
                  <c:v>44181</c:v>
                </c:pt>
                <c:pt idx="5">
                  <c:v>44183</c:v>
                </c:pt>
                <c:pt idx="6">
                  <c:v>44184</c:v>
                </c:pt>
                <c:pt idx="7">
                  <c:v>44185</c:v>
                </c:pt>
                <c:pt idx="8">
                  <c:v>44186</c:v>
                </c:pt>
                <c:pt idx="9">
                  <c:v>44192</c:v>
                </c:pt>
                <c:pt idx="10">
                  <c:v>44193</c:v>
                </c:pt>
                <c:pt idx="11">
                  <c:v>44201</c:v>
                </c:pt>
                <c:pt idx="12">
                  <c:v>44202</c:v>
                </c:pt>
                <c:pt idx="13">
                  <c:v>44206</c:v>
                </c:pt>
                <c:pt idx="14">
                  <c:v>44209</c:v>
                </c:pt>
                <c:pt idx="15">
                  <c:v>44214</c:v>
                </c:pt>
                <c:pt idx="16">
                  <c:v>44215</c:v>
                </c:pt>
                <c:pt idx="17">
                  <c:v>44220</c:v>
                </c:pt>
                <c:pt idx="18">
                  <c:v>44222</c:v>
                </c:pt>
                <c:pt idx="19">
                  <c:v>44224</c:v>
                </c:pt>
                <c:pt idx="20">
                  <c:v>44227</c:v>
                </c:pt>
                <c:pt idx="21">
                  <c:v>44229</c:v>
                </c:pt>
                <c:pt idx="22">
                  <c:v>44234</c:v>
                </c:pt>
                <c:pt idx="23">
                  <c:v>44236</c:v>
                </c:pt>
                <c:pt idx="24">
                  <c:v>44243</c:v>
                </c:pt>
                <c:pt idx="25">
                  <c:v>44249</c:v>
                </c:pt>
                <c:pt idx="26">
                  <c:v>44251</c:v>
                </c:pt>
                <c:pt idx="27">
                  <c:v>44256</c:v>
                </c:pt>
                <c:pt idx="28">
                  <c:v>44258</c:v>
                </c:pt>
                <c:pt idx="29">
                  <c:v>44263</c:v>
                </c:pt>
                <c:pt idx="30">
                  <c:v>44265</c:v>
                </c:pt>
                <c:pt idx="31">
                  <c:v>44270</c:v>
                </c:pt>
                <c:pt idx="32">
                  <c:v>44272</c:v>
                </c:pt>
                <c:pt idx="33">
                  <c:v>44277</c:v>
                </c:pt>
                <c:pt idx="34">
                  <c:v>44279</c:v>
                </c:pt>
                <c:pt idx="35">
                  <c:v>44284</c:v>
                </c:pt>
                <c:pt idx="36">
                  <c:v>44286</c:v>
                </c:pt>
                <c:pt idx="37">
                  <c:v>44291</c:v>
                </c:pt>
                <c:pt idx="38">
                  <c:v>44293</c:v>
                </c:pt>
                <c:pt idx="39">
                  <c:v>44300</c:v>
                </c:pt>
                <c:pt idx="40">
                  <c:v>44305</c:v>
                </c:pt>
                <c:pt idx="41">
                  <c:v>44307</c:v>
                </c:pt>
                <c:pt idx="42">
                  <c:v>44314</c:v>
                </c:pt>
                <c:pt idx="43">
                  <c:v>44319</c:v>
                </c:pt>
                <c:pt idx="44">
                  <c:v>44321</c:v>
                </c:pt>
                <c:pt idx="45">
                  <c:v>44334</c:v>
                </c:pt>
                <c:pt idx="46">
                  <c:v>44335</c:v>
                </c:pt>
                <c:pt idx="47">
                  <c:v>44340</c:v>
                </c:pt>
                <c:pt idx="48">
                  <c:v>44342</c:v>
                </c:pt>
                <c:pt idx="49">
                  <c:v>44347</c:v>
                </c:pt>
                <c:pt idx="50">
                  <c:v>44349</c:v>
                </c:pt>
              </c:numCache>
            </c:numRef>
          </c:xVal>
          <c:yVal>
            <c:numRef>
              <c:f>'[Bend-Redmond-Sunriver-Summary of Results (1-5-2021) (00A).xlsx]Sheet2'!$J$3:$J$100</c:f>
              <c:numCache>
                <c:formatCode>0.00</c:formatCode>
                <c:ptCount val="98"/>
                <c:pt idx="0">
                  <c:v>4.7460000000000004</c:v>
                </c:pt>
                <c:pt idx="1">
                  <c:v>5.2679999999999998</c:v>
                </c:pt>
                <c:pt idx="2">
                  <c:v>4.6840000000000002</c:v>
                </c:pt>
                <c:pt idx="3">
                  <c:v>4.4569999999999999</c:v>
                </c:pt>
                <c:pt idx="4">
                  <c:v>4.5579999999999998</c:v>
                </c:pt>
                <c:pt idx="5">
                  <c:v>4.3419999999999996</c:v>
                </c:pt>
                <c:pt idx="6">
                  <c:v>4.5469999999999997</c:v>
                </c:pt>
                <c:pt idx="7">
                  <c:v>4.3849999999999998</c:v>
                </c:pt>
                <c:pt idx="8">
                  <c:v>5.266</c:v>
                </c:pt>
                <c:pt idx="9">
                  <c:v>5.4109999999999996</c:v>
                </c:pt>
                <c:pt idx="10">
                  <c:v>5.2039999999999997</c:v>
                </c:pt>
                <c:pt idx="11">
                  <c:v>4.8529999999999998</c:v>
                </c:pt>
                <c:pt idx="12">
                  <c:v>3.7</c:v>
                </c:pt>
                <c:pt idx="13">
                  <c:v>5.0990000000000002</c:v>
                </c:pt>
                <c:pt idx="14">
                  <c:v>5.76</c:v>
                </c:pt>
                <c:pt idx="15">
                  <c:v>5.2619999999999996</c:v>
                </c:pt>
                <c:pt idx="16">
                  <c:v>5.2249999999999996</c:v>
                </c:pt>
                <c:pt idx="17">
                  <c:v>5.0670000000000002</c:v>
                </c:pt>
                <c:pt idx="18">
                  <c:v>4.7629999999999999</c:v>
                </c:pt>
                <c:pt idx="19">
                  <c:v>4.6219999999999999</c:v>
                </c:pt>
                <c:pt idx="20">
                  <c:v>4.883</c:v>
                </c:pt>
                <c:pt idx="21">
                  <c:v>4.6550000000000002</c:v>
                </c:pt>
                <c:pt idx="22">
                  <c:v>4.7679999999999998</c:v>
                </c:pt>
                <c:pt idx="23">
                  <c:v>4.3360000000000003</c:v>
                </c:pt>
                <c:pt idx="24">
                  <c:v>4.6829999999999998</c:v>
                </c:pt>
                <c:pt idx="25">
                  <c:v>4.5620000000000003</c:v>
                </c:pt>
                <c:pt idx="26">
                  <c:v>4.7210000000000001</c:v>
                </c:pt>
                <c:pt idx="27">
                  <c:v>5.1589999999999998</c:v>
                </c:pt>
                <c:pt idx="28">
                  <c:v>4.7009999999999996</c:v>
                </c:pt>
                <c:pt idx="29">
                  <c:v>4.4950000000000001</c:v>
                </c:pt>
                <c:pt idx="30">
                  <c:v>4.09</c:v>
                </c:pt>
                <c:pt idx="31">
                  <c:v>4.1790000000000003</c:v>
                </c:pt>
                <c:pt idx="32">
                  <c:v>3.3490000000000002</c:v>
                </c:pt>
                <c:pt idx="33">
                  <c:v>4.0620000000000003</c:v>
                </c:pt>
                <c:pt idx="34">
                  <c:v>3.4329999999999998</c:v>
                </c:pt>
                <c:pt idx="35">
                  <c:v>4.1369999999999996</c:v>
                </c:pt>
                <c:pt idx="36">
                  <c:v>4.0730000000000004</c:v>
                </c:pt>
                <c:pt idx="37">
                  <c:v>4.2290000000000001</c:v>
                </c:pt>
                <c:pt idx="38">
                  <c:v>4.5049999999999999</c:v>
                </c:pt>
                <c:pt idx="39">
                  <c:v>5.5519999999999996</c:v>
                </c:pt>
                <c:pt idx="40">
                  <c:v>5.085</c:v>
                </c:pt>
                <c:pt idx="41">
                  <c:v>5.4320000000000004</c:v>
                </c:pt>
                <c:pt idx="42">
                  <c:v>5.2690000000000001</c:v>
                </c:pt>
                <c:pt idx="43">
                  <c:v>4.3230000000000004</c:v>
                </c:pt>
                <c:pt idx="44">
                  <c:v>5.3390000000000004</c:v>
                </c:pt>
                <c:pt idx="45">
                  <c:v>5.0570000000000004</c:v>
                </c:pt>
                <c:pt idx="46">
                  <c:v>4.5049999999999999</c:v>
                </c:pt>
                <c:pt idx="47">
                  <c:v>4.9109999999999996</c:v>
                </c:pt>
                <c:pt idx="48">
                  <c:v>4.4370000000000003</c:v>
                </c:pt>
                <c:pt idx="49">
                  <c:v>4.7160000000000002</c:v>
                </c:pt>
                <c:pt idx="50">
                  <c:v>3.415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2-4CDB-47F7-9063-7E22E7E3A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687080"/>
        <c:axId val="100168412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Bend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'[Bend-Redmond-Sunriver-Summary of Results (1-5-2021) (00A).xlsx]Sheet2'!$A$3:$A$23</c15:sqref>
                        </c15:formulaRef>
                      </c:ext>
                    </c:extLst>
                    <c:numCache>
                      <c:formatCode>m/d/yyyy</c:formatCode>
                      <c:ptCount val="21"/>
                      <c:pt idx="0">
                        <c:v>44138</c:v>
                      </c:pt>
                      <c:pt idx="1">
                        <c:v>44146</c:v>
                      </c:pt>
                      <c:pt idx="2">
                        <c:v>44148</c:v>
                      </c:pt>
                      <c:pt idx="3">
                        <c:v>44152</c:v>
                      </c:pt>
                      <c:pt idx="4">
                        <c:v>44155</c:v>
                      </c:pt>
                      <c:pt idx="5">
                        <c:v>44159</c:v>
                      </c:pt>
                      <c:pt idx="6">
                        <c:v>44160</c:v>
                      </c:pt>
                      <c:pt idx="7">
                        <c:v>44161</c:v>
                      </c:pt>
                      <c:pt idx="8">
                        <c:v>44162</c:v>
                      </c:pt>
                      <c:pt idx="9">
                        <c:v>44163</c:v>
                      </c:pt>
                      <c:pt idx="10">
                        <c:v>44164</c:v>
                      </c:pt>
                      <c:pt idx="11">
                        <c:v>44165</c:v>
                      </c:pt>
                      <c:pt idx="12">
                        <c:v>44168</c:v>
                      </c:pt>
                      <c:pt idx="13">
                        <c:v>44170</c:v>
                      </c:pt>
                      <c:pt idx="14">
                        <c:v>44172</c:v>
                      </c:pt>
                      <c:pt idx="15">
                        <c:v>44175</c:v>
                      </c:pt>
                      <c:pt idx="16">
                        <c:v>44177</c:v>
                      </c:pt>
                      <c:pt idx="17">
                        <c:v>44179</c:v>
                      </c:pt>
                      <c:pt idx="18">
                        <c:v>44182</c:v>
                      </c:pt>
                      <c:pt idx="19">
                        <c:v>44184</c:v>
                      </c:pt>
                      <c:pt idx="20">
                        <c:v>44187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'[Bend-Redmond-Sunriver-Summary of Results (1-5-2021) (00A).xlsx]Sheet2'!$B$3:$B$23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>
                        <c:v>4.4989999999999997</c:v>
                      </c:pt>
                      <c:pt idx="1">
                        <c:v>4.3730000000000002</c:v>
                      </c:pt>
                      <c:pt idx="2">
                        <c:v>4.8819999999999997</c:v>
                      </c:pt>
                      <c:pt idx="3">
                        <c:v>5.6440000000000001</c:v>
                      </c:pt>
                      <c:pt idx="4">
                        <c:v>5.2089999999999996</c:v>
                      </c:pt>
                      <c:pt idx="5">
                        <c:v>5.3330000000000002</c:v>
                      </c:pt>
                      <c:pt idx="6">
                        <c:v>4.9249999999999998</c:v>
                      </c:pt>
                      <c:pt idx="7">
                        <c:v>4.883</c:v>
                      </c:pt>
                      <c:pt idx="8">
                        <c:v>5.1909999999999998</c:v>
                      </c:pt>
                      <c:pt idx="9">
                        <c:v>4.7329999999999997</c:v>
                      </c:pt>
                      <c:pt idx="10">
                        <c:v>4.7149999999999999</c:v>
                      </c:pt>
                      <c:pt idx="11">
                        <c:v>5.1470000000000002</c:v>
                      </c:pt>
                      <c:pt idx="12">
                        <c:v>4.6980000000000004</c:v>
                      </c:pt>
                      <c:pt idx="13">
                        <c:v>4.7220000000000004</c:v>
                      </c:pt>
                      <c:pt idx="14">
                        <c:v>4.7130000000000001</c:v>
                      </c:pt>
                      <c:pt idx="15">
                        <c:v>3.512</c:v>
                      </c:pt>
                      <c:pt idx="16">
                        <c:v>4.5869999999999997</c:v>
                      </c:pt>
                      <c:pt idx="17">
                        <c:v>4.4770000000000003</c:v>
                      </c:pt>
                      <c:pt idx="18">
                        <c:v>4.5129999999999999</c:v>
                      </c:pt>
                      <c:pt idx="19">
                        <c:v>4.8780000000000001</c:v>
                      </c:pt>
                      <c:pt idx="20">
                        <c:v>4.7030000000000003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4CDB-47F7-9063-7E22E7E3A24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Sunriver</c:v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(00A).xlsx]Sheet2'!$N$3:$N$8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3.355</c:v>
                      </c:pt>
                      <c:pt idx="1">
                        <c:v>3.9529999999999998</c:v>
                      </c:pt>
                      <c:pt idx="2">
                        <c:v>4.5090000000000003</c:v>
                      </c:pt>
                      <c:pt idx="3">
                        <c:v>4.8760000000000003</c:v>
                      </c:pt>
                      <c:pt idx="4">
                        <c:v>4.4939999999999998</c:v>
                      </c:pt>
                      <c:pt idx="5">
                        <c:v>4.6349999999999998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CDB-47F7-9063-7E22E7E3A24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Bend UCI</c:v>
                </c:tx>
                <c:spPr>
                  <a:ln w="19050" cap="rnd">
                    <a:solidFill>
                      <a:schemeClr val="accent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(00A).xlsx]Sheet2'!$A$3:$A$23</c15:sqref>
                        </c15:formulaRef>
                      </c:ext>
                    </c:extLst>
                    <c:numCache>
                      <c:formatCode>m/d/yyyy</c:formatCode>
                      <c:ptCount val="21"/>
                      <c:pt idx="0">
                        <c:v>44138</c:v>
                      </c:pt>
                      <c:pt idx="1">
                        <c:v>44146</c:v>
                      </c:pt>
                      <c:pt idx="2">
                        <c:v>44148</c:v>
                      </c:pt>
                      <c:pt idx="3">
                        <c:v>44152</c:v>
                      </c:pt>
                      <c:pt idx="4">
                        <c:v>44155</c:v>
                      </c:pt>
                      <c:pt idx="5">
                        <c:v>44159</c:v>
                      </c:pt>
                      <c:pt idx="6">
                        <c:v>44160</c:v>
                      </c:pt>
                      <c:pt idx="7">
                        <c:v>44161</c:v>
                      </c:pt>
                      <c:pt idx="8">
                        <c:v>44162</c:v>
                      </c:pt>
                      <c:pt idx="9">
                        <c:v>44163</c:v>
                      </c:pt>
                      <c:pt idx="10">
                        <c:v>44164</c:v>
                      </c:pt>
                      <c:pt idx="11">
                        <c:v>44165</c:v>
                      </c:pt>
                      <c:pt idx="12">
                        <c:v>44168</c:v>
                      </c:pt>
                      <c:pt idx="13">
                        <c:v>44170</c:v>
                      </c:pt>
                      <c:pt idx="14">
                        <c:v>44172</c:v>
                      </c:pt>
                      <c:pt idx="15">
                        <c:v>44175</c:v>
                      </c:pt>
                      <c:pt idx="16">
                        <c:v>44177</c:v>
                      </c:pt>
                      <c:pt idx="17">
                        <c:v>44179</c:v>
                      </c:pt>
                      <c:pt idx="18">
                        <c:v>44182</c:v>
                      </c:pt>
                      <c:pt idx="19">
                        <c:v>44184</c:v>
                      </c:pt>
                      <c:pt idx="20">
                        <c:v>44187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(00A).xlsx]Sheet2'!$C$3:$C$23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>
                        <c:v>4.6580000000000004</c:v>
                      </c:pt>
                      <c:pt idx="1">
                        <c:v>4.508</c:v>
                      </c:pt>
                      <c:pt idx="2">
                        <c:v>4.9470000000000001</c:v>
                      </c:pt>
                      <c:pt idx="3">
                        <c:v>5.6849999999999996</c:v>
                      </c:pt>
                      <c:pt idx="4">
                        <c:v>5.2519999999999998</c:v>
                      </c:pt>
                      <c:pt idx="5">
                        <c:v>5.3620000000000001</c:v>
                      </c:pt>
                      <c:pt idx="6">
                        <c:v>5</c:v>
                      </c:pt>
                      <c:pt idx="7">
                        <c:v>4.9400000000000004</c:v>
                      </c:pt>
                      <c:pt idx="8">
                        <c:v>5.2629999999999999</c:v>
                      </c:pt>
                      <c:pt idx="9">
                        <c:v>4.8479999999999999</c:v>
                      </c:pt>
                      <c:pt idx="10">
                        <c:v>4.7960000000000003</c:v>
                      </c:pt>
                      <c:pt idx="11">
                        <c:v>5.2430000000000003</c:v>
                      </c:pt>
                      <c:pt idx="12">
                        <c:v>4.9480000000000004</c:v>
                      </c:pt>
                      <c:pt idx="13">
                        <c:v>4.9119999999999999</c:v>
                      </c:pt>
                      <c:pt idx="14">
                        <c:v>5.0469999999999997</c:v>
                      </c:pt>
                      <c:pt idx="15">
                        <c:v>4.1420000000000003</c:v>
                      </c:pt>
                      <c:pt idx="16">
                        <c:v>4.7439999999999998</c:v>
                      </c:pt>
                      <c:pt idx="17">
                        <c:v>4.593</c:v>
                      </c:pt>
                      <c:pt idx="18">
                        <c:v>4.6909999999999998</c:v>
                      </c:pt>
                      <c:pt idx="19">
                        <c:v>5.0839999999999996</c:v>
                      </c:pt>
                      <c:pt idx="20">
                        <c:v>4.8970000000000002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CDB-47F7-9063-7E22E7E3A245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Bend LCI</c:v>
                </c:tx>
                <c:spPr>
                  <a:ln w="19050" cap="rnd">
                    <a:solidFill>
                      <a:schemeClr val="accent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(00A).xlsx]Sheet2'!$A$3:$A$23</c15:sqref>
                        </c15:formulaRef>
                      </c:ext>
                    </c:extLst>
                    <c:numCache>
                      <c:formatCode>m/d/yyyy</c:formatCode>
                      <c:ptCount val="21"/>
                      <c:pt idx="0">
                        <c:v>44138</c:v>
                      </c:pt>
                      <c:pt idx="1">
                        <c:v>44146</c:v>
                      </c:pt>
                      <c:pt idx="2">
                        <c:v>44148</c:v>
                      </c:pt>
                      <c:pt idx="3">
                        <c:v>44152</c:v>
                      </c:pt>
                      <c:pt idx="4">
                        <c:v>44155</c:v>
                      </c:pt>
                      <c:pt idx="5">
                        <c:v>44159</c:v>
                      </c:pt>
                      <c:pt idx="6">
                        <c:v>44160</c:v>
                      </c:pt>
                      <c:pt idx="7">
                        <c:v>44161</c:v>
                      </c:pt>
                      <c:pt idx="8">
                        <c:v>44162</c:v>
                      </c:pt>
                      <c:pt idx="9">
                        <c:v>44163</c:v>
                      </c:pt>
                      <c:pt idx="10">
                        <c:v>44164</c:v>
                      </c:pt>
                      <c:pt idx="11">
                        <c:v>44165</c:v>
                      </c:pt>
                      <c:pt idx="12">
                        <c:v>44168</c:v>
                      </c:pt>
                      <c:pt idx="13">
                        <c:v>44170</c:v>
                      </c:pt>
                      <c:pt idx="14">
                        <c:v>44172</c:v>
                      </c:pt>
                      <c:pt idx="15">
                        <c:v>44175</c:v>
                      </c:pt>
                      <c:pt idx="16">
                        <c:v>44177</c:v>
                      </c:pt>
                      <c:pt idx="17">
                        <c:v>44179</c:v>
                      </c:pt>
                      <c:pt idx="18">
                        <c:v>44182</c:v>
                      </c:pt>
                      <c:pt idx="19">
                        <c:v>44184</c:v>
                      </c:pt>
                      <c:pt idx="20">
                        <c:v>44187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(00A).xlsx]Sheet2'!$D$3:$D$23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>
                        <c:v>4.3390000000000004</c:v>
                      </c:pt>
                      <c:pt idx="1">
                        <c:v>4.2389999999999999</c:v>
                      </c:pt>
                      <c:pt idx="2">
                        <c:v>4.8170000000000002</c:v>
                      </c:pt>
                      <c:pt idx="3">
                        <c:v>5.6020000000000003</c:v>
                      </c:pt>
                      <c:pt idx="4">
                        <c:v>5.165</c:v>
                      </c:pt>
                      <c:pt idx="5">
                        <c:v>5.3029999999999999</c:v>
                      </c:pt>
                      <c:pt idx="6">
                        <c:v>4.8499999999999996</c:v>
                      </c:pt>
                      <c:pt idx="7">
                        <c:v>4.8259999999999996</c:v>
                      </c:pt>
                      <c:pt idx="8">
                        <c:v>5.1189999999999998</c:v>
                      </c:pt>
                      <c:pt idx="9">
                        <c:v>4.617</c:v>
                      </c:pt>
                      <c:pt idx="10">
                        <c:v>4.6340000000000003</c:v>
                      </c:pt>
                      <c:pt idx="11">
                        <c:v>5.05</c:v>
                      </c:pt>
                      <c:pt idx="12">
                        <c:v>4.4489999999999998</c:v>
                      </c:pt>
                      <c:pt idx="13">
                        <c:v>4.532</c:v>
                      </c:pt>
                      <c:pt idx="14">
                        <c:v>4.38</c:v>
                      </c:pt>
                      <c:pt idx="15">
                        <c:v>2.883</c:v>
                      </c:pt>
                      <c:pt idx="16">
                        <c:v>4.43</c:v>
                      </c:pt>
                      <c:pt idx="17">
                        <c:v>4.3620000000000001</c:v>
                      </c:pt>
                      <c:pt idx="18">
                        <c:v>4.335</c:v>
                      </c:pt>
                      <c:pt idx="19">
                        <c:v>4.6719999999999997</c:v>
                      </c:pt>
                      <c:pt idx="20">
                        <c:v>4.5090000000000003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CDB-47F7-9063-7E22E7E3A245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Sunriver UCI</c:v>
                </c:tx>
                <c:spPr>
                  <a:ln w="19050" cap="rnd">
                    <a:solidFill>
                      <a:srgbClr val="00B05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(00A).xlsx]Sheet2'!$O$3:$O$8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3.9260000000000002</c:v>
                      </c:pt>
                      <c:pt idx="1">
                        <c:v>4.0750000000000002</c:v>
                      </c:pt>
                      <c:pt idx="2">
                        <c:v>4.5750000000000002</c:v>
                      </c:pt>
                      <c:pt idx="3">
                        <c:v>4.9089999999999998</c:v>
                      </c:pt>
                      <c:pt idx="4">
                        <c:v>4.6139999999999999</c:v>
                      </c:pt>
                      <c:pt idx="5">
                        <c:v>4.9619999999999997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CDB-47F7-9063-7E22E7E3A245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Sunriver LCI</c:v>
                </c:tx>
                <c:spPr>
                  <a:ln w="19050" cap="rnd">
                    <a:solidFill>
                      <a:srgbClr val="00B05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(00A).xlsx]Sheet2'!$P$3:$P$8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2.7850000000000001</c:v>
                      </c:pt>
                      <c:pt idx="1">
                        <c:v>3.83</c:v>
                      </c:pt>
                      <c:pt idx="2">
                        <c:v>4.4429999999999996</c:v>
                      </c:pt>
                      <c:pt idx="3">
                        <c:v>4.8440000000000003</c:v>
                      </c:pt>
                      <c:pt idx="4">
                        <c:v>4.3739999999999997</c:v>
                      </c:pt>
                      <c:pt idx="5">
                        <c:v>4.3079999999999998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CDB-47F7-9063-7E22E7E3A245}"/>
                  </c:ext>
                </c:extLst>
              </c15:ser>
            </c15:filteredScatterSeries>
          </c:ext>
        </c:extLst>
      </c:scatterChart>
      <c:valAx>
        <c:axId val="1001687080"/>
        <c:scaling>
          <c:orientation val="minMax"/>
          <c:min val="44165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684128"/>
        <c:crosses val="autoZero"/>
        <c:crossBetween val="midCat"/>
      </c:valAx>
      <c:valAx>
        <c:axId val="1001684128"/>
        <c:scaling>
          <c:orientation val="minMax"/>
          <c:min val="2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Log gc/L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336489136774569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687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454260109687231"/>
          <c:y val="0.21840186643336254"/>
          <c:w val="0.24408377077865268"/>
          <c:h val="0.17592592592592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654873869932919E-2"/>
          <c:y val="6.9342220380347208E-2"/>
          <c:w val="0.91899861475648881"/>
          <c:h val="0.716212414237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3F873F"/>
              </a:solidFill>
            </a:ln>
            <a:effectLst/>
          </c:spPr>
          <c:invertIfNegative val="0"/>
          <c:dLbls>
            <c:dLbl>
              <c:idx val="35"/>
              <c:layout>
                <c:manualLayout>
                  <c:x val="-4.6296296296297144E-3"/>
                  <c:y val="-2.6315789473684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D60-42CA-90A6-7F5AFB04ACB1}"/>
                </c:ext>
              </c:extLst>
            </c:dLbl>
            <c:dLbl>
              <c:idx val="36"/>
              <c:layout>
                <c:manualLayout>
                  <c:x val="-3.472222222222307E-3"/>
                  <c:y val="2.9239766081871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D60-42CA-90A6-7F5AFB04ACB1}"/>
                </c:ext>
              </c:extLst>
            </c:dLbl>
            <c:dLbl>
              <c:idx val="37"/>
              <c:layout>
                <c:manualLayout>
                  <c:x val="-8.1018518518518514E-3"/>
                  <c:y val="-5.36056185600841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D60-42CA-90A6-7F5AFB04ACB1}"/>
                </c:ext>
              </c:extLst>
            </c:dLbl>
            <c:dLbl>
              <c:idx val="39"/>
              <c:layout>
                <c:manualLayout>
                  <c:x val="3.472222222222222E-3"/>
                  <c:y val="-2.6315789473684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D60-42CA-90A6-7F5AFB04ACB1}"/>
                </c:ext>
              </c:extLst>
            </c:dLbl>
            <c:dLbl>
              <c:idx val="40"/>
              <c:layout>
                <c:manualLayout>
                  <c:x val="1.0416666666666666E-2"/>
                  <c:y val="-8.771929824561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D60-42CA-90A6-7F5AFB04ACB1}"/>
                </c:ext>
              </c:extLst>
            </c:dLbl>
            <c:dLbl>
              <c:idx val="41"/>
              <c:layout>
                <c:manualLayout>
                  <c:x val="3.472222222222222E-3"/>
                  <c:y val="-2.6315789473684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D60-42CA-90A6-7F5AFB04ACB1}"/>
                </c:ext>
              </c:extLst>
            </c:dLbl>
            <c:dLbl>
              <c:idx val="42"/>
              <c:layout>
                <c:manualLayout>
                  <c:x val="-2.3148148148148997E-3"/>
                  <c:y val="-8.77192982456145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60-42CA-90A6-7F5AFB04ACB1}"/>
                </c:ext>
              </c:extLst>
            </c:dLbl>
            <c:dLbl>
              <c:idx val="43"/>
              <c:layout>
                <c:manualLayout>
                  <c:x val="-2.31481481481489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D60-42CA-90A6-7F5AFB04ACB1}"/>
                </c:ext>
              </c:extLst>
            </c:dLbl>
            <c:dLbl>
              <c:idx val="45"/>
              <c:layout>
                <c:manualLayout>
                  <c:x val="4.6296296296296294E-3"/>
                  <c:y val="-1.754385964912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D60-42CA-90A6-7F5AFB04ACB1}"/>
                </c:ext>
              </c:extLst>
            </c:dLbl>
            <c:dLbl>
              <c:idx val="46"/>
              <c:layout>
                <c:manualLayout>
                  <c:x val="-1.1574074074074923E-3"/>
                  <c:y val="-3.8011695906432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60-42CA-90A6-7F5AFB04ACB1}"/>
                </c:ext>
              </c:extLst>
            </c:dLbl>
            <c:dLbl>
              <c:idx val="57"/>
              <c:layout>
                <c:manualLayout>
                  <c:x val="-5.7870370370370367E-3"/>
                  <c:y val="-1.754385964912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D60-42CA-90A6-7F5AFB04ACB1}"/>
                </c:ext>
              </c:extLst>
            </c:dLbl>
            <c:dLbl>
              <c:idx val="58"/>
              <c:layout>
                <c:manualLayout>
                  <c:x val="-1.2731481481481481E-2"/>
                  <c:y val="-1.1695906432748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D60-42CA-90A6-7F5AFB04ACB1}"/>
                </c:ext>
              </c:extLst>
            </c:dLbl>
            <c:dLbl>
              <c:idx val="59"/>
              <c:layout>
                <c:manualLayout>
                  <c:x val="-1.2731481481481651E-2"/>
                  <c:y val="-8.771929824561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60-42CA-90A6-7F5AFB04ACB1}"/>
                </c:ext>
              </c:extLst>
            </c:dLbl>
            <c:dLbl>
              <c:idx val="64"/>
              <c:layout>
                <c:manualLayout>
                  <c:x val="8.1018518518518514E-3"/>
                  <c:y val="-1.169590643274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D60-42CA-90A6-7F5AFB04AC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Sheet1!$A$2:$A$68</c:f>
              <c:strCache>
                <c:ptCount val="67"/>
                <c:pt idx="0">
                  <c:v>3/1-3/7</c:v>
                </c:pt>
                <c:pt idx="1">
                  <c:v>3/8-3/14</c:v>
                </c:pt>
                <c:pt idx="2">
                  <c:v>3/15-3/21</c:v>
                </c:pt>
                <c:pt idx="3">
                  <c:v>3/22-3/28</c:v>
                </c:pt>
                <c:pt idx="4">
                  <c:v>3/29-4/4</c:v>
                </c:pt>
                <c:pt idx="5">
                  <c:v>4/5-4/11</c:v>
                </c:pt>
                <c:pt idx="6">
                  <c:v>4/12-4/18</c:v>
                </c:pt>
                <c:pt idx="7">
                  <c:v>4/19-4/25</c:v>
                </c:pt>
                <c:pt idx="8">
                  <c:v>4/26-5/2</c:v>
                </c:pt>
                <c:pt idx="9">
                  <c:v>5/3-5/9</c:v>
                </c:pt>
                <c:pt idx="10">
                  <c:v>5/10-5/16</c:v>
                </c:pt>
                <c:pt idx="11">
                  <c:v>5/17-5/23</c:v>
                </c:pt>
                <c:pt idx="12">
                  <c:v>5/24-5/30</c:v>
                </c:pt>
                <c:pt idx="13">
                  <c:v>5/31-6/6</c:v>
                </c:pt>
                <c:pt idx="14">
                  <c:v>6/7-6/13</c:v>
                </c:pt>
                <c:pt idx="15">
                  <c:v>6/14-6/20</c:v>
                </c:pt>
                <c:pt idx="16">
                  <c:v>6/21-6/27</c:v>
                </c:pt>
                <c:pt idx="17">
                  <c:v>6/28-7/4</c:v>
                </c:pt>
                <c:pt idx="18">
                  <c:v>7/5-7/11</c:v>
                </c:pt>
                <c:pt idx="19">
                  <c:v>7/12-7/18</c:v>
                </c:pt>
                <c:pt idx="20">
                  <c:v>7/19-7/25</c:v>
                </c:pt>
                <c:pt idx="21">
                  <c:v>7/26-8/1</c:v>
                </c:pt>
                <c:pt idx="22">
                  <c:v>8/2-8/8</c:v>
                </c:pt>
                <c:pt idx="23">
                  <c:v>8/9-8/15</c:v>
                </c:pt>
                <c:pt idx="24">
                  <c:v>8/16-8/22</c:v>
                </c:pt>
                <c:pt idx="25">
                  <c:v>8/23-8/29</c:v>
                </c:pt>
                <c:pt idx="26">
                  <c:v>8/30-9/5</c:v>
                </c:pt>
                <c:pt idx="27">
                  <c:v>9/6-9/12</c:v>
                </c:pt>
                <c:pt idx="28">
                  <c:v>9/13-9/19</c:v>
                </c:pt>
                <c:pt idx="29">
                  <c:v>9/20-9/26</c:v>
                </c:pt>
                <c:pt idx="30">
                  <c:v>9/27-10/3</c:v>
                </c:pt>
                <c:pt idx="31">
                  <c:v>10/4-10/10</c:v>
                </c:pt>
                <c:pt idx="32">
                  <c:v>10/11-10/17</c:v>
                </c:pt>
                <c:pt idx="33">
                  <c:v>10/18-10/24</c:v>
                </c:pt>
                <c:pt idx="34">
                  <c:v>10/25-10/31</c:v>
                </c:pt>
                <c:pt idx="35">
                  <c:v>11/1-11/7</c:v>
                </c:pt>
                <c:pt idx="36">
                  <c:v>11/8-11/14</c:v>
                </c:pt>
                <c:pt idx="37">
                  <c:v>11/15-11/21</c:v>
                </c:pt>
                <c:pt idx="38">
                  <c:v>11/22-11/28</c:v>
                </c:pt>
                <c:pt idx="39">
                  <c:v>11/29-12/5</c:v>
                </c:pt>
                <c:pt idx="40">
                  <c:v>12/6-12/12</c:v>
                </c:pt>
                <c:pt idx="41">
                  <c:v>12/13-12/19</c:v>
                </c:pt>
                <c:pt idx="42">
                  <c:v>12/20-12/26</c:v>
                </c:pt>
                <c:pt idx="43">
                  <c:v>12/27-1/2</c:v>
                </c:pt>
                <c:pt idx="44">
                  <c:v>1/3-1/9</c:v>
                </c:pt>
                <c:pt idx="45">
                  <c:v>1/10-1/16</c:v>
                </c:pt>
                <c:pt idx="46">
                  <c:v>1/17-1/23</c:v>
                </c:pt>
                <c:pt idx="47">
                  <c:v>1/24-1/30</c:v>
                </c:pt>
                <c:pt idx="48">
                  <c:v>1/31-2/6</c:v>
                </c:pt>
                <c:pt idx="49">
                  <c:v>2/7-2/13</c:v>
                </c:pt>
                <c:pt idx="50">
                  <c:v>2/14-2/20</c:v>
                </c:pt>
                <c:pt idx="51">
                  <c:v>2/21-2/27</c:v>
                </c:pt>
                <c:pt idx="52">
                  <c:v>2/28-3/6</c:v>
                </c:pt>
                <c:pt idx="53">
                  <c:v>3/7-3/13</c:v>
                </c:pt>
                <c:pt idx="54">
                  <c:v>3/14-3/20</c:v>
                </c:pt>
                <c:pt idx="55">
                  <c:v>3/21-3/27</c:v>
                </c:pt>
                <c:pt idx="56">
                  <c:v>3/28-4/3</c:v>
                </c:pt>
                <c:pt idx="57">
                  <c:v>4/4-4/10</c:v>
                </c:pt>
                <c:pt idx="58">
                  <c:v>4/11-4/17</c:v>
                </c:pt>
                <c:pt idx="59">
                  <c:v>4/18-4/24</c:v>
                </c:pt>
                <c:pt idx="60">
                  <c:v>4/25-5/1</c:v>
                </c:pt>
                <c:pt idx="61">
                  <c:v>5/2-5/8</c:v>
                </c:pt>
                <c:pt idx="62">
                  <c:v>5/9-5/15</c:v>
                </c:pt>
                <c:pt idx="63">
                  <c:v>5/16-5/22</c:v>
                </c:pt>
                <c:pt idx="64">
                  <c:v>5/23-5/29</c:v>
                </c:pt>
                <c:pt idx="65">
                  <c:v>5/30-6/5</c:v>
                </c:pt>
                <c:pt idx="66">
                  <c:v>6/6-6/12</c:v>
                </c:pt>
              </c:strCache>
            </c:strRef>
          </c:cat>
          <c:val>
            <c:numRef>
              <c:f>Sheet1!$B$2:$B$68</c:f>
              <c:numCache>
                <c:formatCode>General</c:formatCode>
                <c:ptCount val="6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16</c:v>
                </c:pt>
                <c:pt idx="5">
                  <c:v>13</c:v>
                </c:pt>
                <c:pt idx="6">
                  <c:v>10</c:v>
                </c:pt>
                <c:pt idx="7">
                  <c:v>9</c:v>
                </c:pt>
                <c:pt idx="8">
                  <c:v>4</c:v>
                </c:pt>
                <c:pt idx="9">
                  <c:v>5</c:v>
                </c:pt>
                <c:pt idx="10">
                  <c:v>3</c:v>
                </c:pt>
                <c:pt idx="11">
                  <c:v>12</c:v>
                </c:pt>
                <c:pt idx="12">
                  <c:v>3</c:v>
                </c:pt>
                <c:pt idx="13">
                  <c:v>2</c:v>
                </c:pt>
                <c:pt idx="14">
                  <c:v>1</c:v>
                </c:pt>
                <c:pt idx="15">
                  <c:v>3</c:v>
                </c:pt>
                <c:pt idx="16">
                  <c:v>24</c:v>
                </c:pt>
                <c:pt idx="17">
                  <c:v>37</c:v>
                </c:pt>
                <c:pt idx="18">
                  <c:v>40</c:v>
                </c:pt>
                <c:pt idx="19">
                  <c:v>68</c:v>
                </c:pt>
                <c:pt idx="20">
                  <c:v>81</c:v>
                </c:pt>
                <c:pt idx="21">
                  <c:v>55</c:v>
                </c:pt>
                <c:pt idx="22">
                  <c:v>52</c:v>
                </c:pt>
                <c:pt idx="23">
                  <c:v>24</c:v>
                </c:pt>
                <c:pt idx="24">
                  <c:v>19</c:v>
                </c:pt>
                <c:pt idx="25">
                  <c:v>12</c:v>
                </c:pt>
                <c:pt idx="26">
                  <c:v>8</c:v>
                </c:pt>
                <c:pt idx="27">
                  <c:v>12</c:v>
                </c:pt>
                <c:pt idx="28">
                  <c:v>39</c:v>
                </c:pt>
                <c:pt idx="29">
                  <c:v>48</c:v>
                </c:pt>
                <c:pt idx="30">
                  <c:v>44</c:v>
                </c:pt>
                <c:pt idx="31">
                  <c:v>65</c:v>
                </c:pt>
                <c:pt idx="32">
                  <c:v>38</c:v>
                </c:pt>
                <c:pt idx="33">
                  <c:v>54</c:v>
                </c:pt>
                <c:pt idx="34">
                  <c:v>106</c:v>
                </c:pt>
                <c:pt idx="35">
                  <c:v>145</c:v>
                </c:pt>
                <c:pt idx="36">
                  <c:v>136</c:v>
                </c:pt>
                <c:pt idx="37">
                  <c:v>185</c:v>
                </c:pt>
                <c:pt idx="38">
                  <c:v>294</c:v>
                </c:pt>
                <c:pt idx="39">
                  <c:v>265</c:v>
                </c:pt>
                <c:pt idx="40">
                  <c:v>240</c:v>
                </c:pt>
                <c:pt idx="41">
                  <c:v>179</c:v>
                </c:pt>
                <c:pt idx="42">
                  <c:v>171</c:v>
                </c:pt>
                <c:pt idx="43">
                  <c:v>218</c:v>
                </c:pt>
                <c:pt idx="44">
                  <c:v>259</c:v>
                </c:pt>
                <c:pt idx="45">
                  <c:v>261</c:v>
                </c:pt>
                <c:pt idx="46">
                  <c:v>131</c:v>
                </c:pt>
                <c:pt idx="47">
                  <c:v>129</c:v>
                </c:pt>
                <c:pt idx="48">
                  <c:v>80</c:v>
                </c:pt>
                <c:pt idx="49">
                  <c:v>94</c:v>
                </c:pt>
                <c:pt idx="50">
                  <c:v>82</c:v>
                </c:pt>
                <c:pt idx="51">
                  <c:v>58</c:v>
                </c:pt>
                <c:pt idx="52">
                  <c:v>52</c:v>
                </c:pt>
                <c:pt idx="53">
                  <c:v>48</c:v>
                </c:pt>
                <c:pt idx="54">
                  <c:v>38</c:v>
                </c:pt>
                <c:pt idx="55">
                  <c:v>86</c:v>
                </c:pt>
                <c:pt idx="56">
                  <c:v>105</c:v>
                </c:pt>
                <c:pt idx="57">
                  <c:v>176</c:v>
                </c:pt>
                <c:pt idx="58">
                  <c:v>247</c:v>
                </c:pt>
                <c:pt idx="59">
                  <c:v>299</c:v>
                </c:pt>
                <c:pt idx="60">
                  <c:v>330</c:v>
                </c:pt>
                <c:pt idx="61">
                  <c:v>297</c:v>
                </c:pt>
                <c:pt idx="62">
                  <c:v>257</c:v>
                </c:pt>
                <c:pt idx="63">
                  <c:v>154</c:v>
                </c:pt>
                <c:pt idx="64">
                  <c:v>127</c:v>
                </c:pt>
                <c:pt idx="65">
                  <c:v>71</c:v>
                </c:pt>
                <c:pt idx="6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F-42E2-97BE-BF52DFFF3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63"/>
        <c:axId val="528892528"/>
        <c:axId val="528891872"/>
      </c:barChart>
      <c:catAx>
        <c:axId val="528892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Week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91872"/>
        <c:crosses val="autoZero"/>
        <c:auto val="1"/>
        <c:lblAlgn val="ctr"/>
        <c:lblOffset val="100"/>
        <c:noMultiLvlLbl val="0"/>
      </c:catAx>
      <c:valAx>
        <c:axId val="52889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cases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89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Bend Wastewater </a:t>
            </a:r>
            <a:r>
              <a:rPr lang="en-US" sz="1800" b="1" dirty="0" smtClean="0">
                <a:solidFill>
                  <a:schemeClr val="tx1"/>
                </a:solidFill>
              </a:rPr>
              <a:t>Influent 10/31/20-</a:t>
            </a:r>
            <a:r>
              <a:rPr lang="en-US" sz="1800" b="1" baseline="0" dirty="0" smtClean="0">
                <a:solidFill>
                  <a:schemeClr val="tx1"/>
                </a:solidFill>
              </a:rPr>
              <a:t> 6/6/21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</a:t>
            </a:r>
            <a:r>
              <a:rPr lang="en-US" sz="1600" b="0" dirty="0">
                <a:solidFill>
                  <a:schemeClr val="tx1"/>
                </a:solidFill>
              </a:rPr>
              <a:t>(Dashed</a:t>
            </a:r>
            <a:r>
              <a:rPr lang="en-US" sz="1600" b="0" baseline="0" dirty="0">
                <a:solidFill>
                  <a:schemeClr val="tx1"/>
                </a:solidFill>
              </a:rPr>
              <a:t> lines = 95% Confidence Intervals)</a:t>
            </a:r>
            <a:endParaRPr lang="en-US" sz="16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043410224233846"/>
          <c:y val="9.633911368015413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70406824146981"/>
          <c:y val="0.20046332750072907"/>
          <c:w val="0.72375437445319335"/>
          <c:h val="0.66635717410323714"/>
        </c:manualLayout>
      </c:layout>
      <c:scatterChart>
        <c:scatterStyle val="smoothMarker"/>
        <c:varyColors val="0"/>
        <c:ser>
          <c:idx val="0"/>
          <c:order val="0"/>
          <c:tx>
            <c:v>Bend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'[Bend-Redmond-Sunriver-Summary of Results (1-5-2021) (00A).xlsx]Sheet2'!$A$3:$A$100</c:f>
              <c:numCache>
                <c:formatCode>m/d/yyyy</c:formatCode>
                <c:ptCount val="98"/>
                <c:pt idx="0">
                  <c:v>44138</c:v>
                </c:pt>
                <c:pt idx="1">
                  <c:v>44146</c:v>
                </c:pt>
                <c:pt idx="2">
                  <c:v>44148</c:v>
                </c:pt>
                <c:pt idx="3">
                  <c:v>44152</c:v>
                </c:pt>
                <c:pt idx="4">
                  <c:v>44155</c:v>
                </c:pt>
                <c:pt idx="5">
                  <c:v>44159</c:v>
                </c:pt>
                <c:pt idx="6">
                  <c:v>44160</c:v>
                </c:pt>
                <c:pt idx="7">
                  <c:v>44161</c:v>
                </c:pt>
                <c:pt idx="8">
                  <c:v>44162</c:v>
                </c:pt>
                <c:pt idx="9">
                  <c:v>44163</c:v>
                </c:pt>
                <c:pt idx="10">
                  <c:v>44164</c:v>
                </c:pt>
                <c:pt idx="11">
                  <c:v>44165</c:v>
                </c:pt>
                <c:pt idx="12">
                  <c:v>44168</c:v>
                </c:pt>
                <c:pt idx="13">
                  <c:v>44170</c:v>
                </c:pt>
                <c:pt idx="14">
                  <c:v>44172</c:v>
                </c:pt>
                <c:pt idx="15">
                  <c:v>44175</c:v>
                </c:pt>
                <c:pt idx="16">
                  <c:v>44177</c:v>
                </c:pt>
                <c:pt idx="17">
                  <c:v>44179</c:v>
                </c:pt>
                <c:pt idx="18">
                  <c:v>44182</c:v>
                </c:pt>
                <c:pt idx="19">
                  <c:v>44184</c:v>
                </c:pt>
                <c:pt idx="20">
                  <c:v>44187</c:v>
                </c:pt>
                <c:pt idx="21">
                  <c:v>44189</c:v>
                </c:pt>
                <c:pt idx="22">
                  <c:v>44193</c:v>
                </c:pt>
                <c:pt idx="23">
                  <c:v>44197</c:v>
                </c:pt>
                <c:pt idx="24">
                  <c:v>44201</c:v>
                </c:pt>
                <c:pt idx="25">
                  <c:v>44203</c:v>
                </c:pt>
                <c:pt idx="26">
                  <c:v>44207</c:v>
                </c:pt>
                <c:pt idx="27">
                  <c:v>44210</c:v>
                </c:pt>
                <c:pt idx="28">
                  <c:v>44215</c:v>
                </c:pt>
                <c:pt idx="29">
                  <c:v>44217</c:v>
                </c:pt>
                <c:pt idx="30">
                  <c:v>44221</c:v>
                </c:pt>
                <c:pt idx="31">
                  <c:v>44224</c:v>
                </c:pt>
                <c:pt idx="32">
                  <c:v>44228</c:v>
                </c:pt>
                <c:pt idx="33">
                  <c:v>44231</c:v>
                </c:pt>
                <c:pt idx="34">
                  <c:v>44235</c:v>
                </c:pt>
                <c:pt idx="35">
                  <c:v>44238</c:v>
                </c:pt>
                <c:pt idx="36">
                  <c:v>44242</c:v>
                </c:pt>
                <c:pt idx="37">
                  <c:v>44245</c:v>
                </c:pt>
                <c:pt idx="38">
                  <c:v>44249</c:v>
                </c:pt>
                <c:pt idx="39">
                  <c:v>44252</c:v>
                </c:pt>
                <c:pt idx="40">
                  <c:v>44256</c:v>
                </c:pt>
                <c:pt idx="41">
                  <c:v>44260</c:v>
                </c:pt>
                <c:pt idx="42">
                  <c:v>44264</c:v>
                </c:pt>
                <c:pt idx="43">
                  <c:v>44266</c:v>
                </c:pt>
                <c:pt idx="44">
                  <c:v>44270</c:v>
                </c:pt>
                <c:pt idx="45">
                  <c:v>44273</c:v>
                </c:pt>
                <c:pt idx="46">
                  <c:v>44277</c:v>
                </c:pt>
                <c:pt idx="47">
                  <c:v>44281</c:v>
                </c:pt>
                <c:pt idx="48">
                  <c:v>44285</c:v>
                </c:pt>
                <c:pt idx="49">
                  <c:v>44287</c:v>
                </c:pt>
                <c:pt idx="50">
                  <c:v>44290</c:v>
                </c:pt>
                <c:pt idx="51">
                  <c:v>44295</c:v>
                </c:pt>
                <c:pt idx="52">
                  <c:v>44297</c:v>
                </c:pt>
                <c:pt idx="53">
                  <c:v>44301</c:v>
                </c:pt>
                <c:pt idx="54">
                  <c:v>44304</c:v>
                </c:pt>
                <c:pt idx="55">
                  <c:v>44308</c:v>
                </c:pt>
                <c:pt idx="56">
                  <c:v>44311</c:v>
                </c:pt>
                <c:pt idx="57">
                  <c:v>44315</c:v>
                </c:pt>
                <c:pt idx="58">
                  <c:v>44318</c:v>
                </c:pt>
                <c:pt idx="59">
                  <c:v>44322</c:v>
                </c:pt>
                <c:pt idx="60">
                  <c:v>44325</c:v>
                </c:pt>
                <c:pt idx="61">
                  <c:v>44329</c:v>
                </c:pt>
                <c:pt idx="62">
                  <c:v>44332</c:v>
                </c:pt>
                <c:pt idx="63">
                  <c:v>44336</c:v>
                </c:pt>
                <c:pt idx="64">
                  <c:v>44339</c:v>
                </c:pt>
                <c:pt idx="65">
                  <c:v>44344</c:v>
                </c:pt>
                <c:pt idx="66">
                  <c:v>44347</c:v>
                </c:pt>
                <c:pt idx="67">
                  <c:v>44350</c:v>
                </c:pt>
                <c:pt idx="68">
                  <c:v>44353</c:v>
                </c:pt>
              </c:numCache>
            </c:numRef>
          </c:xVal>
          <c:yVal>
            <c:numRef>
              <c:f>'[Bend-Redmond-Sunriver-Summary of Results (1-5-2021) (00A).xlsx]Sheet2'!$B$3:$B$100</c:f>
              <c:numCache>
                <c:formatCode>0.00</c:formatCode>
                <c:ptCount val="98"/>
                <c:pt idx="0">
                  <c:v>4.4989999999999997</c:v>
                </c:pt>
                <c:pt idx="1">
                  <c:v>4.3730000000000002</c:v>
                </c:pt>
                <c:pt idx="2">
                  <c:v>4.8819999999999997</c:v>
                </c:pt>
                <c:pt idx="3">
                  <c:v>5.6440000000000001</c:v>
                </c:pt>
                <c:pt idx="4">
                  <c:v>5.2089999999999996</c:v>
                </c:pt>
                <c:pt idx="5">
                  <c:v>5.3330000000000002</c:v>
                </c:pt>
                <c:pt idx="6">
                  <c:v>4.9249999999999998</c:v>
                </c:pt>
                <c:pt idx="7">
                  <c:v>4.883</c:v>
                </c:pt>
                <c:pt idx="8">
                  <c:v>5.1909999999999998</c:v>
                </c:pt>
                <c:pt idx="9">
                  <c:v>4.7329999999999997</c:v>
                </c:pt>
                <c:pt idx="10">
                  <c:v>4.7149999999999999</c:v>
                </c:pt>
                <c:pt idx="11">
                  <c:v>5.1470000000000002</c:v>
                </c:pt>
                <c:pt idx="12">
                  <c:v>4.6980000000000004</c:v>
                </c:pt>
                <c:pt idx="13">
                  <c:v>4.7220000000000004</c:v>
                </c:pt>
                <c:pt idx="14">
                  <c:v>4.7130000000000001</c:v>
                </c:pt>
                <c:pt idx="15">
                  <c:v>3.512</c:v>
                </c:pt>
                <c:pt idx="16">
                  <c:v>4.5869999999999997</c:v>
                </c:pt>
                <c:pt idx="17">
                  <c:v>4.4770000000000003</c:v>
                </c:pt>
                <c:pt idx="18">
                  <c:v>4.5129999999999999</c:v>
                </c:pt>
                <c:pt idx="19">
                  <c:v>4.8780000000000001</c:v>
                </c:pt>
                <c:pt idx="20">
                  <c:v>4.7030000000000003</c:v>
                </c:pt>
                <c:pt idx="21">
                  <c:v>4.9539999999999997</c:v>
                </c:pt>
                <c:pt idx="22">
                  <c:v>4.984</c:v>
                </c:pt>
                <c:pt idx="23">
                  <c:v>4.9279999999999999</c:v>
                </c:pt>
                <c:pt idx="24">
                  <c:v>5.173</c:v>
                </c:pt>
                <c:pt idx="25">
                  <c:v>4.7839999999999998</c:v>
                </c:pt>
                <c:pt idx="26">
                  <c:v>5.2350000000000003</c:v>
                </c:pt>
                <c:pt idx="27">
                  <c:v>4.4130000000000003</c:v>
                </c:pt>
                <c:pt idx="28">
                  <c:v>5.1680000000000001</c:v>
                </c:pt>
                <c:pt idx="29">
                  <c:v>4.1909999999999998</c:v>
                </c:pt>
                <c:pt idx="30">
                  <c:v>4.3979999999999997</c:v>
                </c:pt>
                <c:pt idx="31">
                  <c:v>4.4779999999999998</c:v>
                </c:pt>
                <c:pt idx="32">
                  <c:v>4.1319999999999997</c:v>
                </c:pt>
                <c:pt idx="33">
                  <c:v>4.1239999999999997</c:v>
                </c:pt>
                <c:pt idx="34">
                  <c:v>4.585</c:v>
                </c:pt>
                <c:pt idx="35">
                  <c:v>4.3179999999999996</c:v>
                </c:pt>
                <c:pt idx="36">
                  <c:v>4.242</c:v>
                </c:pt>
                <c:pt idx="37">
                  <c:v>4.0250000000000004</c:v>
                </c:pt>
                <c:pt idx="38">
                  <c:v>4.4489999999999998</c:v>
                </c:pt>
                <c:pt idx="39">
                  <c:v>4.016</c:v>
                </c:pt>
                <c:pt idx="40">
                  <c:v>4.5999999999999996</c:v>
                </c:pt>
                <c:pt idx="41">
                  <c:v>4.0549999999999997</c:v>
                </c:pt>
                <c:pt idx="42">
                  <c:v>4.1059999999999999</c:v>
                </c:pt>
                <c:pt idx="43">
                  <c:v>3.5249999999999999</c:v>
                </c:pt>
                <c:pt idx="44">
                  <c:v>3.85</c:v>
                </c:pt>
                <c:pt idx="45">
                  <c:v>3.3660000000000001</c:v>
                </c:pt>
                <c:pt idx="46">
                  <c:v>4.3650000000000002</c:v>
                </c:pt>
                <c:pt idx="47">
                  <c:v>4.3090000000000002</c:v>
                </c:pt>
                <c:pt idx="48">
                  <c:v>4.282</c:v>
                </c:pt>
                <c:pt idx="49">
                  <c:v>4.6989999999999998</c:v>
                </c:pt>
                <c:pt idx="50">
                  <c:v>5.1550000000000002</c:v>
                </c:pt>
                <c:pt idx="51">
                  <c:v>4.992</c:v>
                </c:pt>
                <c:pt idx="52">
                  <c:v>5.0570000000000004</c:v>
                </c:pt>
                <c:pt idx="53">
                  <c:v>5.1269999999999998</c:v>
                </c:pt>
                <c:pt idx="54">
                  <c:v>5.4260000000000002</c:v>
                </c:pt>
                <c:pt idx="55">
                  <c:v>5.335</c:v>
                </c:pt>
                <c:pt idx="56">
                  <c:v>5.2439999999999998</c:v>
                </c:pt>
                <c:pt idx="57">
                  <c:v>5.1559999999999997</c:v>
                </c:pt>
                <c:pt idx="58">
                  <c:v>4.9530000000000003</c:v>
                </c:pt>
                <c:pt idx="59" formatCode="General">
                  <c:v>5.1100000000000003</c:v>
                </c:pt>
                <c:pt idx="60" formatCode="General">
                  <c:v>5.0199999999999996</c:v>
                </c:pt>
                <c:pt idx="61">
                  <c:v>4.8049999999999997</c:v>
                </c:pt>
                <c:pt idx="62">
                  <c:v>4.6470000000000002</c:v>
                </c:pt>
                <c:pt idx="63">
                  <c:v>4.9390000000000001</c:v>
                </c:pt>
                <c:pt idx="64">
                  <c:v>5.1360000000000001</c:v>
                </c:pt>
                <c:pt idx="65">
                  <c:v>4.992</c:v>
                </c:pt>
                <c:pt idx="66">
                  <c:v>4.6929999999999996</c:v>
                </c:pt>
                <c:pt idx="67">
                  <c:v>5.0590000000000002</c:v>
                </c:pt>
                <c:pt idx="68">
                  <c:v>4.7859999999999996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C5-4F96-BB09-E7E1BE9B940A}"/>
            </c:ext>
          </c:extLst>
        </c:ser>
        <c:ser>
          <c:idx val="3"/>
          <c:order val="3"/>
          <c:tx>
            <c:v>Bend UCI</c:v>
          </c:tx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'[Bend-Redmond-Sunriver-Summary of Results (1-5-2021) (00A).xlsx]Sheet2'!$A$3:$A$100</c:f>
              <c:numCache>
                <c:formatCode>m/d/yyyy</c:formatCode>
                <c:ptCount val="98"/>
                <c:pt idx="0">
                  <c:v>44138</c:v>
                </c:pt>
                <c:pt idx="1">
                  <c:v>44146</c:v>
                </c:pt>
                <c:pt idx="2">
                  <c:v>44148</c:v>
                </c:pt>
                <c:pt idx="3">
                  <c:v>44152</c:v>
                </c:pt>
                <c:pt idx="4">
                  <c:v>44155</c:v>
                </c:pt>
                <c:pt idx="5">
                  <c:v>44159</c:v>
                </c:pt>
                <c:pt idx="6">
                  <c:v>44160</c:v>
                </c:pt>
                <c:pt idx="7">
                  <c:v>44161</c:v>
                </c:pt>
                <c:pt idx="8">
                  <c:v>44162</c:v>
                </c:pt>
                <c:pt idx="9">
                  <c:v>44163</c:v>
                </c:pt>
                <c:pt idx="10">
                  <c:v>44164</c:v>
                </c:pt>
                <c:pt idx="11">
                  <c:v>44165</c:v>
                </c:pt>
                <c:pt idx="12">
                  <c:v>44168</c:v>
                </c:pt>
                <c:pt idx="13">
                  <c:v>44170</c:v>
                </c:pt>
                <c:pt idx="14">
                  <c:v>44172</c:v>
                </c:pt>
                <c:pt idx="15">
                  <c:v>44175</c:v>
                </c:pt>
                <c:pt idx="16">
                  <c:v>44177</c:v>
                </c:pt>
                <c:pt idx="17">
                  <c:v>44179</c:v>
                </c:pt>
                <c:pt idx="18">
                  <c:v>44182</c:v>
                </c:pt>
                <c:pt idx="19">
                  <c:v>44184</c:v>
                </c:pt>
                <c:pt idx="20">
                  <c:v>44187</c:v>
                </c:pt>
                <c:pt idx="21">
                  <c:v>44189</c:v>
                </c:pt>
                <c:pt idx="22">
                  <c:v>44193</c:v>
                </c:pt>
                <c:pt idx="23">
                  <c:v>44197</c:v>
                </c:pt>
                <c:pt idx="24">
                  <c:v>44201</c:v>
                </c:pt>
                <c:pt idx="25">
                  <c:v>44203</c:v>
                </c:pt>
                <c:pt idx="26">
                  <c:v>44207</c:v>
                </c:pt>
                <c:pt idx="27">
                  <c:v>44210</c:v>
                </c:pt>
                <c:pt idx="28">
                  <c:v>44215</c:v>
                </c:pt>
                <c:pt idx="29">
                  <c:v>44217</c:v>
                </c:pt>
                <c:pt idx="30">
                  <c:v>44221</c:v>
                </c:pt>
                <c:pt idx="31">
                  <c:v>44224</c:v>
                </c:pt>
                <c:pt idx="32">
                  <c:v>44228</c:v>
                </c:pt>
                <c:pt idx="33">
                  <c:v>44231</c:v>
                </c:pt>
                <c:pt idx="34">
                  <c:v>44235</c:v>
                </c:pt>
                <c:pt idx="35">
                  <c:v>44238</c:v>
                </c:pt>
                <c:pt idx="36">
                  <c:v>44242</c:v>
                </c:pt>
                <c:pt idx="37">
                  <c:v>44245</c:v>
                </c:pt>
                <c:pt idx="38">
                  <c:v>44249</c:v>
                </c:pt>
                <c:pt idx="39">
                  <c:v>44252</c:v>
                </c:pt>
                <c:pt idx="40">
                  <c:v>44256</c:v>
                </c:pt>
                <c:pt idx="41">
                  <c:v>44260</c:v>
                </c:pt>
                <c:pt idx="42">
                  <c:v>44264</c:v>
                </c:pt>
                <c:pt idx="43">
                  <c:v>44266</c:v>
                </c:pt>
                <c:pt idx="44">
                  <c:v>44270</c:v>
                </c:pt>
                <c:pt idx="45">
                  <c:v>44273</c:v>
                </c:pt>
                <c:pt idx="46">
                  <c:v>44277</c:v>
                </c:pt>
                <c:pt idx="47">
                  <c:v>44281</c:v>
                </c:pt>
                <c:pt idx="48">
                  <c:v>44285</c:v>
                </c:pt>
                <c:pt idx="49">
                  <c:v>44287</c:v>
                </c:pt>
                <c:pt idx="50">
                  <c:v>44290</c:v>
                </c:pt>
                <c:pt idx="51">
                  <c:v>44295</c:v>
                </c:pt>
                <c:pt idx="52">
                  <c:v>44297</c:v>
                </c:pt>
                <c:pt idx="53">
                  <c:v>44301</c:v>
                </c:pt>
                <c:pt idx="54">
                  <c:v>44304</c:v>
                </c:pt>
                <c:pt idx="55">
                  <c:v>44308</c:v>
                </c:pt>
                <c:pt idx="56">
                  <c:v>44311</c:v>
                </c:pt>
                <c:pt idx="57">
                  <c:v>44315</c:v>
                </c:pt>
                <c:pt idx="58">
                  <c:v>44318</c:v>
                </c:pt>
                <c:pt idx="59">
                  <c:v>44322</c:v>
                </c:pt>
                <c:pt idx="60">
                  <c:v>44325</c:v>
                </c:pt>
                <c:pt idx="61">
                  <c:v>44329</c:v>
                </c:pt>
                <c:pt idx="62">
                  <c:v>44332</c:v>
                </c:pt>
                <c:pt idx="63">
                  <c:v>44336</c:v>
                </c:pt>
                <c:pt idx="64">
                  <c:v>44339</c:v>
                </c:pt>
                <c:pt idx="65">
                  <c:v>44344</c:v>
                </c:pt>
                <c:pt idx="66">
                  <c:v>44347</c:v>
                </c:pt>
                <c:pt idx="67">
                  <c:v>44350</c:v>
                </c:pt>
                <c:pt idx="68">
                  <c:v>44353</c:v>
                </c:pt>
              </c:numCache>
            </c:numRef>
          </c:xVal>
          <c:yVal>
            <c:numRef>
              <c:f>'[Bend-Redmond-Sunriver-Summary of Results (1-5-2021) (00A).xlsx]Sheet2'!$C$3:$C$100</c:f>
              <c:numCache>
                <c:formatCode>0.00</c:formatCode>
                <c:ptCount val="98"/>
                <c:pt idx="0">
                  <c:v>4.6580000000000004</c:v>
                </c:pt>
                <c:pt idx="1">
                  <c:v>4.508</c:v>
                </c:pt>
                <c:pt idx="2">
                  <c:v>4.9470000000000001</c:v>
                </c:pt>
                <c:pt idx="3">
                  <c:v>5.6849999999999996</c:v>
                </c:pt>
                <c:pt idx="4">
                  <c:v>5.2519999999999998</c:v>
                </c:pt>
                <c:pt idx="5">
                  <c:v>5.3620000000000001</c:v>
                </c:pt>
                <c:pt idx="6">
                  <c:v>5</c:v>
                </c:pt>
                <c:pt idx="7">
                  <c:v>4.9400000000000004</c:v>
                </c:pt>
                <c:pt idx="8">
                  <c:v>5.2629999999999999</c:v>
                </c:pt>
                <c:pt idx="9">
                  <c:v>4.8479999999999999</c:v>
                </c:pt>
                <c:pt idx="10">
                  <c:v>4.7960000000000003</c:v>
                </c:pt>
                <c:pt idx="11">
                  <c:v>5.2430000000000003</c:v>
                </c:pt>
                <c:pt idx="12">
                  <c:v>4.9480000000000004</c:v>
                </c:pt>
                <c:pt idx="13">
                  <c:v>4.9119999999999999</c:v>
                </c:pt>
                <c:pt idx="14">
                  <c:v>5.0469999999999997</c:v>
                </c:pt>
                <c:pt idx="15">
                  <c:v>4.1420000000000003</c:v>
                </c:pt>
                <c:pt idx="16">
                  <c:v>4.7439999999999998</c:v>
                </c:pt>
                <c:pt idx="17">
                  <c:v>4.593</c:v>
                </c:pt>
                <c:pt idx="18">
                  <c:v>4.6909999999999998</c:v>
                </c:pt>
                <c:pt idx="19">
                  <c:v>5.0839999999999996</c:v>
                </c:pt>
                <c:pt idx="20">
                  <c:v>4.8970000000000002</c:v>
                </c:pt>
                <c:pt idx="21">
                  <c:v>4.99</c:v>
                </c:pt>
                <c:pt idx="22">
                  <c:v>5.069</c:v>
                </c:pt>
                <c:pt idx="23">
                  <c:v>5.0490000000000004</c:v>
                </c:pt>
                <c:pt idx="24">
                  <c:v>5.2069999999999999</c:v>
                </c:pt>
                <c:pt idx="25">
                  <c:v>4.8170000000000002</c:v>
                </c:pt>
                <c:pt idx="26">
                  <c:v>5.2549999999999999</c:v>
                </c:pt>
                <c:pt idx="27">
                  <c:v>4.6749999999999998</c:v>
                </c:pt>
                <c:pt idx="28">
                  <c:v>5.2889999999999997</c:v>
                </c:pt>
                <c:pt idx="29">
                  <c:v>4.4429999999999996</c:v>
                </c:pt>
                <c:pt idx="30">
                  <c:v>4.5350000000000001</c:v>
                </c:pt>
                <c:pt idx="31">
                  <c:v>4.5910000000000002</c:v>
                </c:pt>
                <c:pt idx="32">
                  <c:v>5.1470000000000002</c:v>
                </c:pt>
                <c:pt idx="33">
                  <c:v>4.5140000000000002</c:v>
                </c:pt>
                <c:pt idx="34">
                  <c:v>4.7519999999999998</c:v>
                </c:pt>
                <c:pt idx="35">
                  <c:v>4.4740000000000002</c:v>
                </c:pt>
                <c:pt idx="36">
                  <c:v>4.3949999999999996</c:v>
                </c:pt>
                <c:pt idx="37">
                  <c:v>4.2389999999999999</c:v>
                </c:pt>
                <c:pt idx="38">
                  <c:v>4.6950000000000003</c:v>
                </c:pt>
                <c:pt idx="39">
                  <c:v>4.3230000000000004</c:v>
                </c:pt>
                <c:pt idx="40">
                  <c:v>4.7430000000000003</c:v>
                </c:pt>
                <c:pt idx="41">
                  <c:v>4.3470000000000004</c:v>
                </c:pt>
                <c:pt idx="42">
                  <c:v>4.3259999999999996</c:v>
                </c:pt>
                <c:pt idx="43">
                  <c:v>4.1660000000000004</c:v>
                </c:pt>
                <c:pt idx="44">
                  <c:v>4.5679999999999996</c:v>
                </c:pt>
                <c:pt idx="45">
                  <c:v>3.9049999999999998</c:v>
                </c:pt>
                <c:pt idx="46">
                  <c:v>4.4969999999999999</c:v>
                </c:pt>
                <c:pt idx="47">
                  <c:v>4.4390000000000001</c:v>
                </c:pt>
                <c:pt idx="48">
                  <c:v>4.4829999999999997</c:v>
                </c:pt>
                <c:pt idx="49">
                  <c:v>4.8760000000000003</c:v>
                </c:pt>
                <c:pt idx="50">
                  <c:v>5.2779999999999996</c:v>
                </c:pt>
                <c:pt idx="51">
                  <c:v>5.1150000000000002</c:v>
                </c:pt>
                <c:pt idx="52">
                  <c:v>5.141</c:v>
                </c:pt>
                <c:pt idx="53">
                  <c:v>5.2220000000000004</c:v>
                </c:pt>
                <c:pt idx="54">
                  <c:v>5.524</c:v>
                </c:pt>
                <c:pt idx="55">
                  <c:v>5.45</c:v>
                </c:pt>
                <c:pt idx="56">
                  <c:v>5.375</c:v>
                </c:pt>
                <c:pt idx="57">
                  <c:v>5.218</c:v>
                </c:pt>
                <c:pt idx="58">
                  <c:v>5.0090000000000003</c:v>
                </c:pt>
                <c:pt idx="59">
                  <c:v>5.2080000000000002</c:v>
                </c:pt>
                <c:pt idx="60">
                  <c:v>5.0750000000000002</c:v>
                </c:pt>
                <c:pt idx="61">
                  <c:v>4.8470000000000004</c:v>
                </c:pt>
                <c:pt idx="62">
                  <c:v>4.9130000000000003</c:v>
                </c:pt>
                <c:pt idx="63">
                  <c:v>5.0739999999999998</c:v>
                </c:pt>
                <c:pt idx="64">
                  <c:v>5.258</c:v>
                </c:pt>
                <c:pt idx="65">
                  <c:v>5.1059999999999999</c:v>
                </c:pt>
                <c:pt idx="66">
                  <c:v>4.8070000000000004</c:v>
                </c:pt>
                <c:pt idx="67">
                  <c:v>5.1769999999999996</c:v>
                </c:pt>
                <c:pt idx="68">
                  <c:v>4.875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C5-4F96-BB09-E7E1BE9B940A}"/>
            </c:ext>
          </c:extLst>
        </c:ser>
        <c:ser>
          <c:idx val="4"/>
          <c:order val="4"/>
          <c:tx>
            <c:v>Bend LCI</c:v>
          </c:tx>
          <c:spPr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'[Bend-Redmond-Sunriver-Summary of Results (1-5-2021) (00A).xlsx]Sheet2'!$A$3:$A$100</c:f>
              <c:numCache>
                <c:formatCode>m/d/yyyy</c:formatCode>
                <c:ptCount val="98"/>
                <c:pt idx="0">
                  <c:v>44138</c:v>
                </c:pt>
                <c:pt idx="1">
                  <c:v>44146</c:v>
                </c:pt>
                <c:pt idx="2">
                  <c:v>44148</c:v>
                </c:pt>
                <c:pt idx="3">
                  <c:v>44152</c:v>
                </c:pt>
                <c:pt idx="4">
                  <c:v>44155</c:v>
                </c:pt>
                <c:pt idx="5">
                  <c:v>44159</c:v>
                </c:pt>
                <c:pt idx="6">
                  <c:v>44160</c:v>
                </c:pt>
                <c:pt idx="7">
                  <c:v>44161</c:v>
                </c:pt>
                <c:pt idx="8">
                  <c:v>44162</c:v>
                </c:pt>
                <c:pt idx="9">
                  <c:v>44163</c:v>
                </c:pt>
                <c:pt idx="10">
                  <c:v>44164</c:v>
                </c:pt>
                <c:pt idx="11">
                  <c:v>44165</c:v>
                </c:pt>
                <c:pt idx="12">
                  <c:v>44168</c:v>
                </c:pt>
                <c:pt idx="13">
                  <c:v>44170</c:v>
                </c:pt>
                <c:pt idx="14">
                  <c:v>44172</c:v>
                </c:pt>
                <c:pt idx="15">
                  <c:v>44175</c:v>
                </c:pt>
                <c:pt idx="16">
                  <c:v>44177</c:v>
                </c:pt>
                <c:pt idx="17">
                  <c:v>44179</c:v>
                </c:pt>
                <c:pt idx="18">
                  <c:v>44182</c:v>
                </c:pt>
                <c:pt idx="19">
                  <c:v>44184</c:v>
                </c:pt>
                <c:pt idx="20">
                  <c:v>44187</c:v>
                </c:pt>
                <c:pt idx="21">
                  <c:v>44189</c:v>
                </c:pt>
                <c:pt idx="22">
                  <c:v>44193</c:v>
                </c:pt>
                <c:pt idx="23">
                  <c:v>44197</c:v>
                </c:pt>
                <c:pt idx="24">
                  <c:v>44201</c:v>
                </c:pt>
                <c:pt idx="25">
                  <c:v>44203</c:v>
                </c:pt>
                <c:pt idx="26">
                  <c:v>44207</c:v>
                </c:pt>
                <c:pt idx="27">
                  <c:v>44210</c:v>
                </c:pt>
                <c:pt idx="28">
                  <c:v>44215</c:v>
                </c:pt>
                <c:pt idx="29">
                  <c:v>44217</c:v>
                </c:pt>
                <c:pt idx="30">
                  <c:v>44221</c:v>
                </c:pt>
                <c:pt idx="31">
                  <c:v>44224</c:v>
                </c:pt>
                <c:pt idx="32">
                  <c:v>44228</c:v>
                </c:pt>
                <c:pt idx="33">
                  <c:v>44231</c:v>
                </c:pt>
                <c:pt idx="34">
                  <c:v>44235</c:v>
                </c:pt>
                <c:pt idx="35">
                  <c:v>44238</c:v>
                </c:pt>
                <c:pt idx="36">
                  <c:v>44242</c:v>
                </c:pt>
                <c:pt idx="37">
                  <c:v>44245</c:v>
                </c:pt>
                <c:pt idx="38">
                  <c:v>44249</c:v>
                </c:pt>
                <c:pt idx="39">
                  <c:v>44252</c:v>
                </c:pt>
                <c:pt idx="40">
                  <c:v>44256</c:v>
                </c:pt>
                <c:pt idx="41">
                  <c:v>44260</c:v>
                </c:pt>
                <c:pt idx="42">
                  <c:v>44264</c:v>
                </c:pt>
                <c:pt idx="43">
                  <c:v>44266</c:v>
                </c:pt>
                <c:pt idx="44">
                  <c:v>44270</c:v>
                </c:pt>
                <c:pt idx="45">
                  <c:v>44273</c:v>
                </c:pt>
                <c:pt idx="46">
                  <c:v>44277</c:v>
                </c:pt>
                <c:pt idx="47">
                  <c:v>44281</c:v>
                </c:pt>
                <c:pt idx="48">
                  <c:v>44285</c:v>
                </c:pt>
                <c:pt idx="49">
                  <c:v>44287</c:v>
                </c:pt>
                <c:pt idx="50">
                  <c:v>44290</c:v>
                </c:pt>
                <c:pt idx="51">
                  <c:v>44295</c:v>
                </c:pt>
                <c:pt idx="52">
                  <c:v>44297</c:v>
                </c:pt>
                <c:pt idx="53">
                  <c:v>44301</c:v>
                </c:pt>
                <c:pt idx="54">
                  <c:v>44304</c:v>
                </c:pt>
                <c:pt idx="55">
                  <c:v>44308</c:v>
                </c:pt>
                <c:pt idx="56">
                  <c:v>44311</c:v>
                </c:pt>
                <c:pt idx="57">
                  <c:v>44315</c:v>
                </c:pt>
                <c:pt idx="58">
                  <c:v>44318</c:v>
                </c:pt>
                <c:pt idx="59">
                  <c:v>44322</c:v>
                </c:pt>
                <c:pt idx="60">
                  <c:v>44325</c:v>
                </c:pt>
                <c:pt idx="61">
                  <c:v>44329</c:v>
                </c:pt>
                <c:pt idx="62">
                  <c:v>44332</c:v>
                </c:pt>
                <c:pt idx="63">
                  <c:v>44336</c:v>
                </c:pt>
                <c:pt idx="64">
                  <c:v>44339</c:v>
                </c:pt>
                <c:pt idx="65">
                  <c:v>44344</c:v>
                </c:pt>
                <c:pt idx="66">
                  <c:v>44347</c:v>
                </c:pt>
                <c:pt idx="67">
                  <c:v>44350</c:v>
                </c:pt>
                <c:pt idx="68">
                  <c:v>44353</c:v>
                </c:pt>
              </c:numCache>
            </c:numRef>
          </c:xVal>
          <c:yVal>
            <c:numRef>
              <c:f>'[Bend-Redmond-Sunriver-Summary of Results (1-5-2021) (00A).xlsx]Sheet2'!$D$3:$D$100</c:f>
              <c:numCache>
                <c:formatCode>0.00</c:formatCode>
                <c:ptCount val="98"/>
                <c:pt idx="0">
                  <c:v>4.3390000000000004</c:v>
                </c:pt>
                <c:pt idx="1">
                  <c:v>4.2389999999999999</c:v>
                </c:pt>
                <c:pt idx="2">
                  <c:v>4.8170000000000002</c:v>
                </c:pt>
                <c:pt idx="3">
                  <c:v>5.6020000000000003</c:v>
                </c:pt>
                <c:pt idx="4">
                  <c:v>5.165</c:v>
                </c:pt>
                <c:pt idx="5">
                  <c:v>5.3029999999999999</c:v>
                </c:pt>
                <c:pt idx="6">
                  <c:v>4.8499999999999996</c:v>
                </c:pt>
                <c:pt idx="7">
                  <c:v>4.8259999999999996</c:v>
                </c:pt>
                <c:pt idx="8">
                  <c:v>5.1189999999999998</c:v>
                </c:pt>
                <c:pt idx="9">
                  <c:v>4.617</c:v>
                </c:pt>
                <c:pt idx="10">
                  <c:v>4.6340000000000003</c:v>
                </c:pt>
                <c:pt idx="11">
                  <c:v>5.05</c:v>
                </c:pt>
                <c:pt idx="12">
                  <c:v>4.4489999999999998</c:v>
                </c:pt>
                <c:pt idx="13">
                  <c:v>4.532</c:v>
                </c:pt>
                <c:pt idx="14">
                  <c:v>4.38</c:v>
                </c:pt>
                <c:pt idx="15">
                  <c:v>2.883</c:v>
                </c:pt>
                <c:pt idx="16">
                  <c:v>4.43</c:v>
                </c:pt>
                <c:pt idx="17">
                  <c:v>4.3620000000000001</c:v>
                </c:pt>
                <c:pt idx="18">
                  <c:v>4.335</c:v>
                </c:pt>
                <c:pt idx="19">
                  <c:v>4.6719999999999997</c:v>
                </c:pt>
                <c:pt idx="20">
                  <c:v>4.5090000000000003</c:v>
                </c:pt>
                <c:pt idx="21">
                  <c:v>4.9169999999999998</c:v>
                </c:pt>
                <c:pt idx="22">
                  <c:v>4.899</c:v>
                </c:pt>
                <c:pt idx="23">
                  <c:v>4.8070000000000004</c:v>
                </c:pt>
                <c:pt idx="24">
                  <c:v>5.14</c:v>
                </c:pt>
                <c:pt idx="25">
                  <c:v>4.7510000000000003</c:v>
                </c:pt>
                <c:pt idx="26">
                  <c:v>5.2160000000000002</c:v>
                </c:pt>
                <c:pt idx="27">
                  <c:v>4.1500000000000004</c:v>
                </c:pt>
                <c:pt idx="28">
                  <c:v>5.048</c:v>
                </c:pt>
                <c:pt idx="29">
                  <c:v>3.9390000000000001</c:v>
                </c:pt>
                <c:pt idx="30">
                  <c:v>4.2610000000000001</c:v>
                </c:pt>
                <c:pt idx="31">
                  <c:v>4.3639999999999999</c:v>
                </c:pt>
                <c:pt idx="32">
                  <c:v>3.117</c:v>
                </c:pt>
                <c:pt idx="33">
                  <c:v>3.734</c:v>
                </c:pt>
                <c:pt idx="34">
                  <c:v>4.4169999999999998</c:v>
                </c:pt>
                <c:pt idx="35">
                  <c:v>4.1630000000000003</c:v>
                </c:pt>
                <c:pt idx="36">
                  <c:v>4.0890000000000004</c:v>
                </c:pt>
                <c:pt idx="37">
                  <c:v>3.8119999999999998</c:v>
                </c:pt>
                <c:pt idx="38">
                  <c:v>4.2039999999999997</c:v>
                </c:pt>
                <c:pt idx="39">
                  <c:v>3.71</c:v>
                </c:pt>
                <c:pt idx="40">
                  <c:v>4.4560000000000004</c:v>
                </c:pt>
                <c:pt idx="41">
                  <c:v>3.7629999999999999</c:v>
                </c:pt>
                <c:pt idx="42">
                  <c:v>3.8860000000000001</c:v>
                </c:pt>
                <c:pt idx="43">
                  <c:v>2.8839999999999999</c:v>
                </c:pt>
                <c:pt idx="44">
                  <c:v>3.1320000000000001</c:v>
                </c:pt>
                <c:pt idx="45">
                  <c:v>2.827</c:v>
                </c:pt>
                <c:pt idx="46">
                  <c:v>4.234</c:v>
                </c:pt>
                <c:pt idx="47">
                  <c:v>4.1779999999999999</c:v>
                </c:pt>
                <c:pt idx="48">
                  <c:v>4.0810000000000004</c:v>
                </c:pt>
                <c:pt idx="49">
                  <c:v>4.5229999999999997</c:v>
                </c:pt>
                <c:pt idx="50">
                  <c:v>5.0330000000000004</c:v>
                </c:pt>
                <c:pt idx="51">
                  <c:v>4.8689999999999998</c:v>
                </c:pt>
                <c:pt idx="52">
                  <c:v>4.9720000000000004</c:v>
                </c:pt>
                <c:pt idx="53">
                  <c:v>5.0330000000000004</c:v>
                </c:pt>
                <c:pt idx="54">
                  <c:v>5.327</c:v>
                </c:pt>
                <c:pt idx="55">
                  <c:v>5.22</c:v>
                </c:pt>
                <c:pt idx="56">
                  <c:v>5.1120000000000001</c:v>
                </c:pt>
                <c:pt idx="57">
                  <c:v>5.0940000000000003</c:v>
                </c:pt>
                <c:pt idx="58">
                  <c:v>4.8979999999999997</c:v>
                </c:pt>
                <c:pt idx="59">
                  <c:v>5.0119999999999996</c:v>
                </c:pt>
                <c:pt idx="60">
                  <c:v>4.9649999999999999</c:v>
                </c:pt>
                <c:pt idx="61">
                  <c:v>4.7629999999999999</c:v>
                </c:pt>
                <c:pt idx="62">
                  <c:v>4.3810000000000002</c:v>
                </c:pt>
                <c:pt idx="63">
                  <c:v>4.8029999999999999</c:v>
                </c:pt>
                <c:pt idx="64">
                  <c:v>5.0140000000000002</c:v>
                </c:pt>
                <c:pt idx="65">
                  <c:v>4.8780000000000001</c:v>
                </c:pt>
                <c:pt idx="66">
                  <c:v>4.58</c:v>
                </c:pt>
                <c:pt idx="67">
                  <c:v>4.9409999999999998</c:v>
                </c:pt>
                <c:pt idx="68">
                  <c:v>4.6970000000000001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0C5-4F96-BB09-E7E1BE9B9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687080"/>
        <c:axId val="100168412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Redmond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'[Bend-Redmond-Sunriver-Summary of Results (1-5-2021) (00A).xlsx]Sheet2'!$G$3:$G$11</c15:sqref>
                        </c15:formulaRef>
                      </c:ext>
                    </c:extLst>
                    <c:numCache>
                      <c:formatCode>m/d/yyyy</c:formatCode>
                      <c:ptCount val="9"/>
                      <c:pt idx="0">
                        <c:v>44172</c:v>
                      </c:pt>
                      <c:pt idx="1">
                        <c:v>44174</c:v>
                      </c:pt>
                      <c:pt idx="2">
                        <c:v>44176</c:v>
                      </c:pt>
                      <c:pt idx="3">
                        <c:v>44179</c:v>
                      </c:pt>
                      <c:pt idx="4">
                        <c:v>44181</c:v>
                      </c:pt>
                      <c:pt idx="5">
                        <c:v>44183</c:v>
                      </c:pt>
                      <c:pt idx="6">
                        <c:v>44184</c:v>
                      </c:pt>
                      <c:pt idx="7">
                        <c:v>44185</c:v>
                      </c:pt>
                      <c:pt idx="8">
                        <c:v>44186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'[Bend-Redmond-Sunriver-Summary of Results (1-5-2021) (00A).xlsx]Sheet2'!$H$3:$H$11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4.8780000000000001</c:v>
                      </c:pt>
                      <c:pt idx="1">
                        <c:v>5.3150000000000004</c:v>
                      </c:pt>
                      <c:pt idx="2">
                        <c:v>4.8360000000000003</c:v>
                      </c:pt>
                      <c:pt idx="3">
                        <c:v>4.6130000000000004</c:v>
                      </c:pt>
                      <c:pt idx="4">
                        <c:v>4.633</c:v>
                      </c:pt>
                      <c:pt idx="5">
                        <c:v>4.4989999999999997</c:v>
                      </c:pt>
                      <c:pt idx="6">
                        <c:v>4.6559999999999997</c:v>
                      </c:pt>
                      <c:pt idx="7">
                        <c:v>4.6580000000000004</c:v>
                      </c:pt>
                      <c:pt idx="8">
                        <c:v>5.351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40C5-4F96-BB09-E7E1BE9B940A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Sunriver</c:v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(00A).xlsx]Sheet2'!$N$3:$N$8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3.355</c:v>
                      </c:pt>
                      <c:pt idx="1">
                        <c:v>3.9529999999999998</c:v>
                      </c:pt>
                      <c:pt idx="2">
                        <c:v>4.5090000000000003</c:v>
                      </c:pt>
                      <c:pt idx="3">
                        <c:v>4.8760000000000003</c:v>
                      </c:pt>
                      <c:pt idx="4">
                        <c:v>4.4939999999999998</c:v>
                      </c:pt>
                      <c:pt idx="5">
                        <c:v>4.6349999999999998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0C5-4F96-BB09-E7E1BE9B940A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Redmond UCI</c:v>
                </c:tx>
                <c:spPr>
                  <a:ln w="19050" cap="rnd">
                    <a:solidFill>
                      <a:schemeClr val="accent2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(00A).xlsx]Sheet2'!$G$3:$G$11</c15:sqref>
                        </c15:formulaRef>
                      </c:ext>
                    </c:extLst>
                    <c:numCache>
                      <c:formatCode>m/d/yyyy</c:formatCode>
                      <c:ptCount val="9"/>
                      <c:pt idx="0">
                        <c:v>44172</c:v>
                      </c:pt>
                      <c:pt idx="1">
                        <c:v>44174</c:v>
                      </c:pt>
                      <c:pt idx="2">
                        <c:v>44176</c:v>
                      </c:pt>
                      <c:pt idx="3">
                        <c:v>44179</c:v>
                      </c:pt>
                      <c:pt idx="4">
                        <c:v>44181</c:v>
                      </c:pt>
                      <c:pt idx="5">
                        <c:v>44183</c:v>
                      </c:pt>
                      <c:pt idx="6">
                        <c:v>44184</c:v>
                      </c:pt>
                      <c:pt idx="7">
                        <c:v>44185</c:v>
                      </c:pt>
                      <c:pt idx="8">
                        <c:v>44186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(00A).xlsx]Sheet2'!$I$3:$I$11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5.0090000000000003</c:v>
                      </c:pt>
                      <c:pt idx="1">
                        <c:v>5.3620000000000001</c:v>
                      </c:pt>
                      <c:pt idx="2">
                        <c:v>4.9870000000000001</c:v>
                      </c:pt>
                      <c:pt idx="3">
                        <c:v>4.7679999999999998</c:v>
                      </c:pt>
                      <c:pt idx="4">
                        <c:v>4.7069999999999999</c:v>
                      </c:pt>
                      <c:pt idx="5">
                        <c:v>4.6559999999999997</c:v>
                      </c:pt>
                      <c:pt idx="6">
                        <c:v>4.766</c:v>
                      </c:pt>
                      <c:pt idx="7">
                        <c:v>4.9320000000000004</c:v>
                      </c:pt>
                      <c:pt idx="8">
                        <c:v>5.4349999999999996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0C5-4F96-BB09-E7E1BE9B940A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Redmond LCI</c:v>
                </c:tx>
                <c:spPr>
                  <a:ln w="19050" cap="rnd">
                    <a:solidFill>
                      <a:schemeClr val="accent2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(00A).xlsx]Sheet2'!$G$3:$G$11</c15:sqref>
                        </c15:formulaRef>
                      </c:ext>
                    </c:extLst>
                    <c:numCache>
                      <c:formatCode>m/d/yyyy</c:formatCode>
                      <c:ptCount val="9"/>
                      <c:pt idx="0">
                        <c:v>44172</c:v>
                      </c:pt>
                      <c:pt idx="1">
                        <c:v>44174</c:v>
                      </c:pt>
                      <c:pt idx="2">
                        <c:v>44176</c:v>
                      </c:pt>
                      <c:pt idx="3">
                        <c:v>44179</c:v>
                      </c:pt>
                      <c:pt idx="4">
                        <c:v>44181</c:v>
                      </c:pt>
                      <c:pt idx="5">
                        <c:v>44183</c:v>
                      </c:pt>
                      <c:pt idx="6">
                        <c:v>44184</c:v>
                      </c:pt>
                      <c:pt idx="7">
                        <c:v>44185</c:v>
                      </c:pt>
                      <c:pt idx="8">
                        <c:v>44186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(00A).xlsx]Sheet2'!$J$3:$J$11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4.7460000000000004</c:v>
                      </c:pt>
                      <c:pt idx="1">
                        <c:v>5.2679999999999998</c:v>
                      </c:pt>
                      <c:pt idx="2">
                        <c:v>4.6840000000000002</c:v>
                      </c:pt>
                      <c:pt idx="3">
                        <c:v>4.4569999999999999</c:v>
                      </c:pt>
                      <c:pt idx="4">
                        <c:v>4.5579999999999998</c:v>
                      </c:pt>
                      <c:pt idx="5">
                        <c:v>4.3419999999999996</c:v>
                      </c:pt>
                      <c:pt idx="6">
                        <c:v>4.5469999999999997</c:v>
                      </c:pt>
                      <c:pt idx="7">
                        <c:v>4.3849999999999998</c:v>
                      </c:pt>
                      <c:pt idx="8">
                        <c:v>5.266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0C5-4F96-BB09-E7E1BE9B940A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Sunriver UCI</c:v>
                </c:tx>
                <c:spPr>
                  <a:ln w="19050" cap="rnd">
                    <a:solidFill>
                      <a:srgbClr val="00B05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(00A).xlsx]Sheet2'!$O$3:$O$8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3.9260000000000002</c:v>
                      </c:pt>
                      <c:pt idx="1">
                        <c:v>4.0750000000000002</c:v>
                      </c:pt>
                      <c:pt idx="2">
                        <c:v>4.5750000000000002</c:v>
                      </c:pt>
                      <c:pt idx="3">
                        <c:v>4.9089999999999998</c:v>
                      </c:pt>
                      <c:pt idx="4">
                        <c:v>4.6139999999999999</c:v>
                      </c:pt>
                      <c:pt idx="5">
                        <c:v>4.9619999999999997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0C5-4F96-BB09-E7E1BE9B940A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Sunriver LCI</c:v>
                </c:tx>
                <c:spPr>
                  <a:ln w="19050" cap="rnd">
                    <a:solidFill>
                      <a:srgbClr val="00B05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(00A).xlsx]Sheet2'!$M$3:$M$8</c15:sqref>
                        </c15:formulaRef>
                      </c:ext>
                    </c:extLst>
                    <c:numCache>
                      <c:formatCode>m/d/yyyy</c:formatCode>
                      <c:ptCount val="6"/>
                      <c:pt idx="0">
                        <c:v>44172</c:v>
                      </c:pt>
                      <c:pt idx="1">
                        <c:v>44173</c:v>
                      </c:pt>
                      <c:pt idx="2">
                        <c:v>44178</c:v>
                      </c:pt>
                      <c:pt idx="3">
                        <c:v>44181</c:v>
                      </c:pt>
                      <c:pt idx="4">
                        <c:v>44183</c:v>
                      </c:pt>
                      <c:pt idx="5">
                        <c:v>44184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'[Bend-Redmond-Sunriver-Summary of Results (1-5-2021) (00A).xlsx]Sheet2'!$P$3:$P$8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2.7850000000000001</c:v>
                      </c:pt>
                      <c:pt idx="1">
                        <c:v>3.83</c:v>
                      </c:pt>
                      <c:pt idx="2">
                        <c:v>4.4429999999999996</c:v>
                      </c:pt>
                      <c:pt idx="3">
                        <c:v>4.8440000000000003</c:v>
                      </c:pt>
                      <c:pt idx="4">
                        <c:v>4.3739999999999997</c:v>
                      </c:pt>
                      <c:pt idx="5">
                        <c:v>4.3079999999999998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0C5-4F96-BB09-E7E1BE9B940A}"/>
                  </c:ext>
                </c:extLst>
              </c15:ser>
            </c15:filteredScatterSeries>
          </c:ext>
        </c:extLst>
      </c:scatterChart>
      <c:valAx>
        <c:axId val="1001687080"/>
        <c:scaling>
          <c:orientation val="minMax"/>
          <c:max val="44362"/>
          <c:min val="44135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684128"/>
        <c:crosses val="autoZero"/>
        <c:crossBetween val="midCat"/>
        <c:majorUnit val="75"/>
      </c:valAx>
      <c:valAx>
        <c:axId val="1001684128"/>
        <c:scaling>
          <c:orientation val="minMax"/>
          <c:min val="2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Log gc/L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336489136774569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687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120295636036405"/>
          <c:y val="0.6165500145815106"/>
          <c:w val="0.24408377077865268"/>
          <c:h val="0.21296296296296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0.10791</cdr:x>
      <cdr:y>0.08078</cdr:y>
    </cdr:from>
    <cdr:to>
      <cdr:x>0.25528</cdr:x>
      <cdr:y>0.22215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1560914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COVID19 cases</a:t>
          </a:r>
          <a:endParaRPr lang="en-US" sz="2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0.08526</cdr:x>
      <cdr:y>0</cdr:y>
    </cdr:from>
    <cdr:to>
      <cdr:x>0.32639</cdr:x>
      <cdr:y>0.16585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5541" y="0"/>
          <a:ext cx="2645859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COVID19 cases</a:t>
          </a:r>
          <a:endParaRPr lang="en-US" sz="3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en-US"/>
              <a:t>6/18/2021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en-US"/>
              <a:t>6/18/2021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05DB2-FD3E-441D-8B7E-7AE83ECE27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1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05DB2-FD3E-441D-8B7E-7AE83ECE27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2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4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8952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0" y="5943600"/>
            <a:ext cx="12188825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522414" y="1905000"/>
            <a:ext cx="9143998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700" b="1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2414" y="2985342"/>
            <a:ext cx="8229598" cy="2667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400" spc="3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  <a:p>
            <a:r>
              <a:rPr lang="en-US" dirty="0"/>
              <a:t>AND DESCRIPTION</a:t>
            </a:r>
            <a:endParaRPr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2606139" y="6165927"/>
            <a:ext cx="6062145" cy="425373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PUBLIC HEARING  |  MARCH 15, 2018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4071B-1400-4B6E-9CD1-9A62DC707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2" y="692073"/>
            <a:ext cx="8534398" cy="509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Department of Community Justice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1A658-45CF-4759-8D20-EC1484438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4114" y="4142547"/>
            <a:ext cx="2468880" cy="22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headlin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956E4B-7181-449F-A5DF-48BC9CB39EBE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6B1B88-2261-4EEF-AD6B-87A2D93507F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213" y="381000"/>
            <a:ext cx="11201399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8074" y="470916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A420024-032F-4D17-AA5C-D2C0401CB4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413" y="2211769"/>
            <a:ext cx="4419600" cy="2077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sed.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4A2D6-CCA1-40B7-BF98-668E31CD9AD6}"/>
              </a:ext>
            </a:extLst>
          </p:cNvPr>
          <p:cNvSpPr/>
          <p:nvPr userDrawn="1"/>
        </p:nvSpPr>
        <p:spPr>
          <a:xfrm>
            <a:off x="1065213" y="1905000"/>
            <a:ext cx="4572000" cy="10058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2957AB-0167-41E2-B389-CFA6CB427C48}"/>
              </a:ext>
            </a:extLst>
          </p:cNvPr>
          <p:cNvSpPr/>
          <p:nvPr userDrawn="1"/>
        </p:nvSpPr>
        <p:spPr>
          <a:xfrm>
            <a:off x="1065213" y="4435728"/>
            <a:ext cx="4572000" cy="10058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982DC41-E846-4450-AEC6-31E78686A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2" y="1922310"/>
            <a:ext cx="4876800" cy="3520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•  Important information</a:t>
            </a:r>
          </a:p>
          <a:p>
            <a:pPr lvl="0"/>
            <a:r>
              <a:rPr lang="en-US" dirty="0"/>
              <a:t>•  a list or bullet points</a:t>
            </a:r>
          </a:p>
          <a:p>
            <a:pPr lvl="0"/>
            <a:r>
              <a:rPr lang="en-US" dirty="0"/>
              <a:t>•  can go in this area.</a:t>
            </a:r>
          </a:p>
          <a:p>
            <a:pPr lvl="0"/>
            <a:r>
              <a:rPr lang="en-US" dirty="0"/>
              <a:t>• 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  <a:p>
            <a:pPr lvl="0"/>
            <a:r>
              <a:rPr lang="en-US" dirty="0"/>
              <a:t>• 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  <a:p>
            <a:pPr lvl="0"/>
            <a:r>
              <a:rPr lang="en-US" dirty="0"/>
              <a:t>• 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04364-1563-46D6-902E-95C3DDC08795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8DC033-8C08-47AD-AC4C-2F7BA43576AC}"/>
              </a:ext>
            </a:extLst>
          </p:cNvPr>
          <p:cNvSpPr/>
          <p:nvPr userDrawn="1"/>
        </p:nvSpPr>
        <p:spPr>
          <a:xfrm>
            <a:off x="1142873" y="2743200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84970C-D28D-49FD-9C73-008EE84CA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873" y="3048000"/>
            <a:ext cx="9144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CA50374-208E-423E-89D8-955A6BBCF3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873" y="3913351"/>
            <a:ext cx="738994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4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everse headlin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624AD7-FCC4-4A8A-B531-A3EB03604198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everse headlin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20620A-3410-4649-8647-63664E2BB7F5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0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8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7612" y="1649673"/>
            <a:ext cx="9144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EBB096-AF6F-443A-95B8-D42F03458B84}"/>
              </a:ext>
            </a:extLst>
          </p:cNvPr>
          <p:cNvSpPr/>
          <p:nvPr userDrawn="1"/>
        </p:nvSpPr>
        <p:spPr>
          <a:xfrm>
            <a:off x="1293812" y="2400300"/>
            <a:ext cx="10895013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29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8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43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9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29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6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89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08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u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1D0358-C7A8-4CBA-A948-510E16AABB05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D4A064-E46F-4AB5-874D-4FABB2F55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8712" y="2379631"/>
            <a:ext cx="4572000" cy="118265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FontTx/>
              <a:buNone/>
              <a:defRPr sz="23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dolore.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70B6C-E4B6-4174-8EEB-17374EFD9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5213" y="1955800"/>
            <a:ext cx="4572000" cy="3520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3" y="1955800"/>
            <a:ext cx="4876800" cy="374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 one goes here.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9E21BA1-457F-41C8-9C35-E048B8C3E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787" y="3611593"/>
            <a:ext cx="4876800" cy="374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 two goes here.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9FB22FD-BB42-4ED1-9B4E-F5CE631801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8712" y="4041648"/>
            <a:ext cx="4572000" cy="18288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FontTx/>
              <a:buNone/>
              <a:defRPr sz="23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48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9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87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 plu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0AA42E-8BD0-42AC-9B80-49F7B41DF61C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799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9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4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 baseline="-25000" dirty="0" err="1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70B6C-E4B6-4174-8EEB-17374EFD9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5213" y="1955800"/>
            <a:ext cx="4572000" cy="35204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3" y="1955800"/>
            <a:ext cx="4876800" cy="3520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7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•  Important information</a:t>
            </a:r>
          </a:p>
          <a:p>
            <a:pPr lvl="0"/>
            <a:r>
              <a:rPr lang="en-US" dirty="0"/>
              <a:t>•  a list or bullet points</a:t>
            </a:r>
          </a:p>
          <a:p>
            <a:pPr lvl="0"/>
            <a:r>
              <a:rPr lang="en-US" dirty="0"/>
              <a:t>•  can go in this area.</a:t>
            </a:r>
          </a:p>
          <a:p>
            <a:pPr lvl="0"/>
            <a:r>
              <a:rPr lang="en-US" dirty="0"/>
              <a:t>• 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  <a:p>
            <a:pPr lvl="0"/>
            <a:r>
              <a:rPr lang="en-US" dirty="0"/>
              <a:t>• 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  <a:p>
            <a:pPr lvl="0"/>
            <a:r>
              <a:rPr lang="en-US" dirty="0"/>
              <a:t>• 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plu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0AA42E-8BD0-42AC-9B80-49F7B41DF61C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70B6C-E4B6-4174-8EEB-17374EFD9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5213" y="1955800"/>
            <a:ext cx="4572000" cy="35204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3" y="1955800"/>
            <a:ext cx="4876800" cy="3520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•  Important information</a:t>
            </a:r>
          </a:p>
          <a:p>
            <a:pPr lvl="0"/>
            <a:r>
              <a:rPr lang="en-US" dirty="0"/>
              <a:t>•  a list or bullet points</a:t>
            </a:r>
          </a:p>
          <a:p>
            <a:pPr lvl="0"/>
            <a:r>
              <a:rPr lang="en-US" dirty="0"/>
              <a:t>•  can go in this area.</a:t>
            </a:r>
          </a:p>
          <a:p>
            <a:pPr lvl="0"/>
            <a:r>
              <a:rPr lang="en-US" dirty="0"/>
              <a:t>• 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  <a:p>
            <a:pPr lvl="0"/>
            <a:r>
              <a:rPr lang="en-US" dirty="0"/>
              <a:t>• 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  <a:p>
            <a:pPr lvl="0"/>
            <a:r>
              <a:rPr lang="en-US" dirty="0"/>
              <a:t>• 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702247-DAEE-4303-B3D6-14549170C2CC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873" y="1828800"/>
            <a:ext cx="3656139" cy="3520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3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sed.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3C749B-1DF7-41B9-B5F5-30A7A216B8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4813" y="1828800"/>
            <a:ext cx="5561012" cy="3521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BC93E0-2593-4D4A-9680-EFB69A30E478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872" y="1965072"/>
            <a:ext cx="4722939" cy="3384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sed.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D883F5-5159-4631-97ED-16C0625A5B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9649" y="2271841"/>
            <a:ext cx="4419600" cy="2077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sed.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D822A-98D9-498B-8FAC-99B791FC08C7}"/>
              </a:ext>
            </a:extLst>
          </p:cNvPr>
          <p:cNvSpPr/>
          <p:nvPr userDrawn="1"/>
        </p:nvSpPr>
        <p:spPr>
          <a:xfrm>
            <a:off x="6513449" y="1965072"/>
            <a:ext cx="4572000" cy="10058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DE268A-D2C7-4063-BB59-2027BBACBD28}"/>
              </a:ext>
            </a:extLst>
          </p:cNvPr>
          <p:cNvSpPr/>
          <p:nvPr userDrawn="1"/>
        </p:nvSpPr>
        <p:spPr>
          <a:xfrm>
            <a:off x="6513449" y="4495800"/>
            <a:ext cx="4572000" cy="10058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2264D7-73D7-44EA-9EDF-264CA6F1D5C7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872" y="2590800"/>
            <a:ext cx="3063239" cy="3505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A6BF76-211C-4DE5-AFE9-1EA00E704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871" y="1897121"/>
            <a:ext cx="3063240" cy="4448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A45EAF-C59D-4EC6-8A3F-2347DF302E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2792" y="1897122"/>
            <a:ext cx="3063240" cy="4448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8D96BF0-3DC1-4E43-9DF3-9E91EE4932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8715" y="1897121"/>
            <a:ext cx="3063239" cy="444869"/>
          </a:xfrm>
          <a:prstGeom prst="rect">
            <a:avLst/>
          </a:prstGeom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71EA2706-9AD7-453F-9DDB-36AA70525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2793" y="2590800"/>
            <a:ext cx="3063239" cy="3505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110D944-AC68-49E1-AA02-20F9ADD734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2210" y="2589875"/>
            <a:ext cx="3063239" cy="3505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D402533-8ED0-46C3-8EAF-E4E6F4B92C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5982" y="1932292"/>
            <a:ext cx="3040129" cy="374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EF919D-0BD2-43FF-AD60-3EDA297A57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2792" y="1928877"/>
            <a:ext cx="3066734" cy="374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50AB8CF-1E31-494F-BAB1-866D60B769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5320" y="1918529"/>
            <a:ext cx="3040129" cy="374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Three</a:t>
            </a:r>
          </a:p>
        </p:txBody>
      </p:sp>
    </p:spTree>
    <p:extLst>
      <p:ext uri="{BB962C8B-B14F-4D97-AF65-F5344CB8AC3E}">
        <p14:creationId xmlns:p14="http://schemas.microsoft.com/office/powerpoint/2010/main" val="26711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3E5C92-94B8-4636-B754-02B27BE4C3D8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674" y="381000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3C023-5C38-4E33-9030-FF6B403E9AC3}"/>
              </a:ext>
            </a:extLst>
          </p:cNvPr>
          <p:cNvSpPr/>
          <p:nvPr userDrawn="1"/>
        </p:nvSpPr>
        <p:spPr>
          <a:xfrm>
            <a:off x="1142873" y="1140589"/>
            <a:ext cx="11045952" cy="10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6812" y="2175707"/>
            <a:ext cx="8622209" cy="7390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D402533-8ED0-46C3-8EAF-E4E6F4B92C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36812" y="1751686"/>
            <a:ext cx="7503327" cy="374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A249D50-C9C7-4A81-BB81-5EC85D5BC3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36812" y="3118981"/>
            <a:ext cx="7503327" cy="374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CA889AF-7246-41D1-AAAF-7FDDEEC4B2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36811" y="4441943"/>
            <a:ext cx="7503327" cy="374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 THREE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02DF76B9-ABFE-4CDA-B728-B073EFFDCD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6811" y="3510588"/>
            <a:ext cx="8622209" cy="7390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A726CA-9082-4C4D-9835-C2C3C7F0AB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8829" y="4871905"/>
            <a:ext cx="8660191" cy="7390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divghot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DACCE3-C148-47B5-9EDD-229EDD2CB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804" y="1679394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AA4A0-FF09-470E-A5E2-6F0B99DD1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5512" y="3071116"/>
            <a:ext cx="913695" cy="914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A2224F0-F75F-4FE3-AD15-C5F90574C5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5159" y="44253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head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7FB57-53B4-44E7-B7C6-9E708C11A4D4}"/>
              </a:ext>
            </a:extLst>
          </p:cNvPr>
          <p:cNvSpPr/>
          <p:nvPr userDrawn="1"/>
        </p:nvSpPr>
        <p:spPr>
          <a:xfrm>
            <a:off x="687" y="6574536"/>
            <a:ext cx="12188138" cy="28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 dirty="0" err="1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6B1B88-2261-4EEF-AD6B-87A2D93507F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213" y="381000"/>
            <a:ext cx="11201399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90006-DE5D-4EC6-A64B-D587FE1C8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8074" y="470916"/>
            <a:ext cx="9143538" cy="824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8778D-4687-4A44-AF59-F50FE4D988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1612" y="5687007"/>
            <a:ext cx="1143000" cy="102468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3878FB-9970-4ED9-9033-570A1F0A42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8074" y="1828800"/>
            <a:ext cx="9753139" cy="434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The hearing will be conducted as follows:</a:t>
            </a:r>
          </a:p>
          <a:p>
            <a:pPr lvl="0"/>
            <a:r>
              <a:rPr lang="en-US" dirty="0"/>
              <a:t>• Staff will provide a brief report.</a:t>
            </a:r>
          </a:p>
          <a:p>
            <a:pPr lvl="0"/>
            <a:r>
              <a:rPr lang="en-US" dirty="0"/>
              <a:t>• Applicant will present evidence and testimony.</a:t>
            </a:r>
          </a:p>
          <a:p>
            <a:pPr lvl="0"/>
            <a:r>
              <a:rPr lang="en-US" dirty="0"/>
              <a:t>• Opponents will present evidence and testimony.</a:t>
            </a:r>
          </a:p>
          <a:p>
            <a:pPr lvl="0"/>
            <a:r>
              <a:rPr lang="en-US" dirty="0"/>
              <a:t>• Applicant will present rebuttal testimony.</a:t>
            </a:r>
          </a:p>
          <a:p>
            <a:pPr lvl="0"/>
            <a:r>
              <a:rPr lang="en-US" dirty="0"/>
              <a:t>• Staff is afforded an opportunity to make</a:t>
            </a:r>
          </a:p>
          <a:p>
            <a:pPr lvl="0"/>
            <a:r>
              <a:rPr lang="en-US" dirty="0"/>
              <a:t>  closing comments.</a:t>
            </a:r>
          </a:p>
        </p:txBody>
      </p:sp>
    </p:spTree>
    <p:extLst>
      <p:ext uri="{BB962C8B-B14F-4D97-AF65-F5344CB8AC3E}">
        <p14:creationId xmlns:p14="http://schemas.microsoft.com/office/powerpoint/2010/main" val="40234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8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  <p:sldLayoutId id="2147483924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14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2DA96-189A-47D7-941B-CF85FAEA314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B4C0-0399-4791-B3B1-946200E5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hyperlink" Target="../AOC%20AQ%20pres%202018%20GAC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2" y="1905000"/>
            <a:ext cx="10134598" cy="165239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Enduring Capability </a:t>
            </a:r>
            <a:r>
              <a:rPr lang="en-US" sz="4000" dirty="0" smtClean="0">
                <a:solidFill>
                  <a:schemeClr val="tx2"/>
                </a:solidFill>
              </a:rPr>
              <a:t>for Wastewater Surveillance for COVID19: </a:t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A </a:t>
            </a:r>
            <a:r>
              <a:rPr lang="en-US" sz="4000" dirty="0">
                <a:solidFill>
                  <a:schemeClr val="tx2"/>
                </a:solidFill>
              </a:rPr>
              <a:t>Local Health Department </a:t>
            </a:r>
            <a:r>
              <a:rPr lang="en-US" sz="4000" dirty="0" smtClean="0">
                <a:solidFill>
                  <a:schemeClr val="tx2"/>
                </a:solidFill>
              </a:rPr>
              <a:t>Perspective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3557396"/>
            <a:ext cx="8229598" cy="2310004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800" dirty="0" smtClean="0"/>
              <a:t>George A. Conway</a:t>
            </a:r>
            <a:r>
              <a:rPr lang="en-US" sz="2800" dirty="0"/>
              <a:t>, </a:t>
            </a:r>
            <a:r>
              <a:rPr lang="en-US" sz="2800" dirty="0" smtClean="0"/>
              <a:t>MD, MPH</a:t>
            </a:r>
            <a:endParaRPr lang="en-US" sz="2800" dirty="0"/>
          </a:p>
          <a:p>
            <a:r>
              <a:rPr lang="en-US" sz="2800" dirty="0"/>
              <a:t>Health Services Director </a:t>
            </a:r>
          </a:p>
          <a:p>
            <a:endParaRPr lang="en-US" sz="2000" dirty="0" smtClean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0FA6F-0A6D-4C7D-B717-96051BEDAF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7012" y="457200"/>
            <a:ext cx="11353800" cy="509587"/>
          </a:xfrm>
        </p:spPr>
        <p:txBody>
          <a:bodyPr/>
          <a:lstStyle/>
          <a:p>
            <a:r>
              <a:rPr lang="en-US" sz="5000" b="1" dirty="0"/>
              <a:t>Deschutes County Health Services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AEEC81CF-2458-46C5-BB51-8217BCE0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139" y="6165927"/>
            <a:ext cx="6841073" cy="425373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SWWS Workshop June 18, </a:t>
            </a:r>
            <a:r>
              <a:rPr lang="en-US" dirty="0"/>
              <a:t>2021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2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06">
        <p:fade/>
      </p:transition>
    </mc:Choice>
    <mc:Fallback>
      <p:transition spd="med" advTm="15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17260" y="304800"/>
            <a:ext cx="10512862" cy="997504"/>
          </a:xfrm>
        </p:spPr>
        <p:txBody>
          <a:bodyPr>
            <a:normAutofit fontScale="90000"/>
          </a:bodyPr>
          <a:lstStyle/>
          <a:p>
            <a:r>
              <a:rPr lang="en-US" altLang="zh-CN" sz="2799" dirty="0" smtClean="0"/>
              <a:t/>
            </a:r>
            <a:br>
              <a:rPr lang="en-US" altLang="zh-CN" sz="2799" dirty="0" smtClean="0"/>
            </a:br>
            <a:r>
              <a:rPr lang="en-US" altLang="zh-CN" sz="2799" dirty="0" smtClean="0"/>
              <a:t>Acknowledgements: </a:t>
            </a:r>
            <a:br>
              <a:rPr lang="en-US" altLang="zh-CN" sz="2799" dirty="0" smtClean="0"/>
            </a:br>
            <a:r>
              <a:rPr lang="en-US" altLang="zh-CN" sz="2799" dirty="0" smtClean="0"/>
              <a:t>Jeff Buystedt, Christina Davenport, and </a:t>
            </a:r>
            <a:r>
              <a:rPr lang="en-US" altLang="zh-CN" sz="2799" dirty="0"/>
              <a:t>Nick </a:t>
            </a:r>
            <a:r>
              <a:rPr lang="en-US" altLang="zh-CN" sz="2799" dirty="0" smtClean="0"/>
              <a:t>Jenness</a:t>
            </a:r>
            <a:r>
              <a:rPr lang="en-US" altLang="zh-CN" sz="2799" dirty="0"/>
              <a:t>, </a:t>
            </a:r>
            <a:r>
              <a:rPr lang="en-US" altLang="zh-CN" sz="2799" dirty="0" smtClean="0"/>
              <a:t>City of Bend; </a:t>
            </a:r>
            <a:br>
              <a:rPr lang="en-US" altLang="zh-CN" sz="2799" dirty="0" smtClean="0"/>
            </a:br>
            <a:r>
              <a:rPr lang="en-US" altLang="zh-CN" sz="2799" dirty="0" err="1" smtClean="0"/>
              <a:t>Corissa</a:t>
            </a:r>
            <a:r>
              <a:rPr lang="en-US" altLang="zh-CN" sz="2799" dirty="0" smtClean="0"/>
              <a:t> Holmes, City of Redmond; and </a:t>
            </a:r>
            <a:r>
              <a:rPr lang="en-US" altLang="zh-CN" sz="2799" dirty="0"/>
              <a:t>Dr. Tyler Radniecki, </a:t>
            </a:r>
            <a:r>
              <a:rPr lang="en-US" altLang="zh-CN" sz="2799" dirty="0" smtClean="0"/>
              <a:t>OSU.</a:t>
            </a:r>
            <a:br>
              <a:rPr lang="en-US" altLang="zh-CN" sz="2799" dirty="0" smtClean="0"/>
            </a:br>
            <a:r>
              <a:rPr lang="en-US" altLang="zh-CN" sz="2799" dirty="0" smtClean="0"/>
              <a:t/>
            </a:r>
            <a:br>
              <a:rPr lang="en-US" altLang="zh-CN" sz="2799" dirty="0" smtClean="0"/>
            </a:br>
            <a:r>
              <a:rPr lang="en-US" altLang="zh-CN" sz="2799" dirty="0" smtClean="0"/>
              <a:t>Thanks</a:t>
            </a:r>
            <a:r>
              <a:rPr lang="en-US" altLang="zh-CN" sz="2799" dirty="0"/>
              <a:t>!  </a:t>
            </a:r>
            <a:r>
              <a:rPr lang="en-US" altLang="zh-CN" sz="2799" dirty="0">
                <a:hlinkClick r:id="rId4" action="ppaction://hlinkpres?slideindex=1&amp;slidetitle="/>
              </a:rPr>
              <a:t>George.Conway@Deschutes.org</a:t>
            </a:r>
            <a:endParaRPr lang="en-US" altLang="zh-CN" sz="2799" dirty="0"/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2" y="1981200"/>
            <a:ext cx="10512862" cy="456422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1"/>
    </mc:Choice>
    <mc:Fallback>
      <p:transition spd="slow" advTm="2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8012" y="1143000"/>
            <a:ext cx="11125200" cy="436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Wastewater Surveillance for SARS-CoV2 in Deschutes County, Oregon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Bend,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 100,000,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helped pilot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wastewater surveillance for SARS-CoV-2 from very early in the Pandemic.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second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 in Bend, Oregon State University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planned for broad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screening for students, faculty and staff at the campus, and approached Deschutes County about hosting the second pilot of the TRACE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 entails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cross-sectional community prevalence estimation for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COVID-19, using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model obtaining samples of residents from randomly-selected, voluntary households in 30 neighborhoods. 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sampling of wastewater from manholes in some of those neighborhoods was added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May, the Bend Pilot was completed, with a relatively modest infection rate estimated.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COVID19 infections spread rapidly in Long-Term Care facilities in the County, additional sampling points were added immediately downstream from the largest facilities.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January, 2021, TRACE came back, this time to Redmond (population 30,000+ and rapidly growing), estimating a substantial prevalence of COVID-19 infection.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377">
        <p:fade/>
      </p:transition>
    </mc:Choice>
    <mc:Fallback>
      <p:transition spd="med" advTm="88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2" y="-304800"/>
            <a:ext cx="11099415" cy="716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0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22">
        <p:fade/>
      </p:transition>
    </mc:Choice>
    <mc:Fallback>
      <p:transition spd="med" advTm="26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812" y="1371600"/>
            <a:ext cx="7554913" cy="46409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856">
        <p:fade/>
      </p:transition>
    </mc:Choice>
    <mc:Fallback>
      <p:transition spd="med" advTm="46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5612" y="471488"/>
            <a:ext cx="11733213" cy="8239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Confirmatory and possibly predictive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146488"/>
              </p:ext>
            </p:extLst>
          </p:nvPr>
        </p:nvGraphicFramePr>
        <p:xfrm>
          <a:off x="455612" y="2743200"/>
          <a:ext cx="10591800" cy="377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29" y="6516368"/>
            <a:ext cx="22628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Data as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6/11/21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227182"/>
              </p:ext>
            </p:extLst>
          </p:nvPr>
        </p:nvGraphicFramePr>
        <p:xfrm>
          <a:off x="5637212" y="521742"/>
          <a:ext cx="5791200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884">
        <p:fade/>
      </p:transition>
    </mc:Choice>
    <mc:Fallback>
      <p:transition spd="med" advTm="40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612" y="6544068"/>
            <a:ext cx="204915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Data as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6/11/21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0412" y="457200"/>
            <a:ext cx="11428413" cy="82391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Which recent data is correct?</a:t>
            </a:r>
            <a:endParaRPr lang="en-US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413755"/>
              </p:ext>
            </p:extLst>
          </p:nvPr>
        </p:nvGraphicFramePr>
        <p:xfrm>
          <a:off x="379412" y="3048000"/>
          <a:ext cx="10972800" cy="367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816431"/>
              </p:ext>
            </p:extLst>
          </p:nvPr>
        </p:nvGraphicFramePr>
        <p:xfrm>
          <a:off x="5027612" y="609600"/>
          <a:ext cx="6934200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168">
        <p:fade/>
      </p:transition>
    </mc:Choice>
    <mc:Fallback>
      <p:transition spd="med" advTm="76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61" y="6541446"/>
            <a:ext cx="64754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Data </a:t>
            </a:r>
            <a:r>
              <a:rPr lang="en-US" dirty="0" smtClean="0">
                <a:solidFill>
                  <a:prstClr val="white"/>
                </a:solidFill>
                <a:latin typeface="Open Sans"/>
              </a:rPr>
              <a:t>current as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6/10/2021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612" y="381000"/>
            <a:ext cx="10744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chemeClr val="tx2"/>
                </a:solidFill>
              </a:rPr>
              <a:t>The way forward?</a:t>
            </a:r>
          </a:p>
          <a:p>
            <a:endParaRPr lang="en-US" sz="2800" u="sng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We </a:t>
            </a:r>
            <a:r>
              <a:rPr lang="en-US" sz="2400" b="1" dirty="0">
                <a:solidFill>
                  <a:schemeClr val="tx2"/>
                </a:solidFill>
              </a:rPr>
              <a:t>have piloted and now routinely use wastewater sampling for supplemental SARS-CoV2 (COVID-19) </a:t>
            </a:r>
            <a:r>
              <a:rPr lang="en-US" sz="2400" b="1" dirty="0" smtClean="0">
                <a:solidFill>
                  <a:schemeClr val="tx2"/>
                </a:solidFill>
              </a:rPr>
              <a:t>surveillance</a:t>
            </a:r>
            <a:r>
              <a:rPr lang="en-US" sz="2400" b="1" dirty="0">
                <a:solidFill>
                  <a:schemeClr val="tx2"/>
                </a:solidFill>
              </a:rPr>
              <a:t>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This </a:t>
            </a:r>
            <a:r>
              <a:rPr lang="en-US" sz="2400" b="1" dirty="0">
                <a:solidFill>
                  <a:schemeClr val="tx2"/>
                </a:solidFill>
              </a:rPr>
              <a:t>method is promising for early detection of arrival or re-emergence of pathogens, and also adds to our local screening for variants of interest (more pathogenic or more readily transmissible strains).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To </a:t>
            </a:r>
            <a:r>
              <a:rPr lang="en-US" sz="2400" b="1" dirty="0">
                <a:solidFill>
                  <a:schemeClr val="tx2"/>
                </a:solidFill>
              </a:rPr>
              <a:t>become a generally effective, reliable surveillance tool for early warning for this and other </a:t>
            </a:r>
            <a:r>
              <a:rPr lang="en-US" sz="2400" b="1" dirty="0" smtClean="0">
                <a:solidFill>
                  <a:schemeClr val="tx2"/>
                </a:solidFill>
              </a:rPr>
              <a:t>pathogens: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Methods </a:t>
            </a:r>
            <a:r>
              <a:rPr lang="en-US" sz="2400" b="1" dirty="0">
                <a:solidFill>
                  <a:schemeClr val="tx2"/>
                </a:solidFill>
              </a:rPr>
              <a:t>used for concentrating and testing samples will need to be better </a:t>
            </a:r>
            <a:r>
              <a:rPr lang="en-US" sz="2400" b="1" dirty="0" smtClean="0">
                <a:solidFill>
                  <a:schemeClr val="tx2"/>
                </a:solidFill>
              </a:rPr>
              <a:t>standardized.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O</a:t>
            </a:r>
            <a:r>
              <a:rPr lang="en-US" sz="2400" b="1" dirty="0" smtClean="0">
                <a:solidFill>
                  <a:schemeClr val="tx2"/>
                </a:solidFill>
              </a:rPr>
              <a:t>verall </a:t>
            </a:r>
            <a:r>
              <a:rPr lang="en-US" sz="2400" b="1" dirty="0">
                <a:solidFill>
                  <a:schemeClr val="tx2"/>
                </a:solidFill>
              </a:rPr>
              <a:t>detection level made more sensitive, reliable</a:t>
            </a:r>
            <a:r>
              <a:rPr lang="en-US" sz="2400" b="1" dirty="0" smtClean="0">
                <a:solidFill>
                  <a:schemeClr val="tx2"/>
                </a:solidFill>
              </a:rPr>
              <a:t>, </a:t>
            </a:r>
            <a:r>
              <a:rPr lang="en-US" sz="2400" b="1" dirty="0">
                <a:solidFill>
                  <a:schemeClr val="tx2"/>
                </a:solidFill>
              </a:rPr>
              <a:t>reproducible in different </a:t>
            </a:r>
            <a:r>
              <a:rPr lang="en-US" sz="2400" b="1" dirty="0" smtClean="0">
                <a:solidFill>
                  <a:schemeClr val="tx2"/>
                </a:solidFill>
              </a:rPr>
              <a:t>laboratories, and directly comparable to results gathered and tested in other locales and states.</a:t>
            </a:r>
          </a:p>
          <a:p>
            <a:pPr lvl="1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918">
        <p:fade/>
      </p:transition>
    </mc:Choice>
    <mc:Fallback>
      <p:transition spd="med" advTm="51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1412" y="838200"/>
            <a:ext cx="9906000" cy="566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believe we can shed light on the green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ares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these questions posed to the panel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Friday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Q1: POLL: Starter question - Do you think standards are needed to support the development of an enduring capability for wastewater surveillance?  (Yes, No, Not sure)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primary barriers to achieving an enduring capability for wastewater surveillance?</a:t>
            </a:r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standards help overcome these barriers and realize the vision for an enduring capability?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Friday Q2: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hinders the development and/or implementation of standards for wastewater surveillance?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(POLL?)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funding/support mechanisms are needed to create a robust network for wastewater surveillance? 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role could funding mechanisms play in supporting the development and use of standards?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mechanisms are available to support and coordinate standards development activities?  Who should be involved?  Where could resources come from?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(extra - if time permits)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What is preferable: fewer testing laboratories with highly standardized protocols, or many laboratories with excellent controls?  Discuss the value of accreditation and/or certification of testing laboratories.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10">
        <p:fade/>
      </p:transition>
    </mc:Choice>
    <mc:Fallback>
      <p:transition spd="med" advTm="12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412" y="228600"/>
            <a:ext cx="11506200" cy="655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 primary barriers to achieving an enduring capability for wastewater surveillance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Availability of funds and expert personnel for sampling and testing, specialized equipment, transportation costs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(start-up companies) costs after pilots are prohibitive</a:t>
            </a: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What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funding/support mechanisms are needed to create a robust network for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wastewater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surveillance? 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base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partnered: local utilities, county health department, and a high-level laboratory capability at state land-grant university.  Even at direct cost, these operations were far beyond typical ongoing funding.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Ongoing funding is challenging for utility operations, personnel, local health departments, and reliable/comparable PCR sample testing laboratories</a:t>
            </a:r>
          </a:p>
          <a:p>
            <a:pPr marL="800100" lvl="1" indent="-342900" fontAlgn="base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among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ongoing funding, and technical support by federal and state wastewater, environmental, and health agencies will be key.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1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5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519">
        <p:fade/>
      </p:transition>
    </mc:Choice>
    <mc:Fallback>
      <p:transition spd="med" advTm="102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schutes County layout">
  <a:themeElements>
    <a:clrScheme name="Custom 1">
      <a:dk1>
        <a:srgbClr val="6AAAE4"/>
      </a:dk1>
      <a:lt1>
        <a:sysClr val="window" lastClr="FFFFFF"/>
      </a:lt1>
      <a:dk2>
        <a:srgbClr val="415364"/>
      </a:dk2>
      <a:lt2>
        <a:srgbClr val="EAEAEA"/>
      </a:lt2>
      <a:accent1>
        <a:srgbClr val="3F873F"/>
      </a:accent1>
      <a:accent2>
        <a:srgbClr val="0047BA"/>
      </a:accent2>
      <a:accent3>
        <a:srgbClr val="FFDA00"/>
      </a:accent3>
      <a:accent4>
        <a:srgbClr val="C10230"/>
      </a:accent4>
      <a:accent5>
        <a:srgbClr val="FF8300"/>
      </a:accent5>
      <a:accent6>
        <a:srgbClr val="80BC00"/>
      </a:accent6>
      <a:hlink>
        <a:srgbClr val="00B0F0"/>
      </a:hlink>
      <a:folHlink>
        <a:srgbClr val="B2B2B2"/>
      </a:folHlink>
    </a:clrScheme>
    <a:fontScheme name="Deschutes County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riped black border presentation (widescreen).potx" id="{96522838-024F-4A04-A543-9EF396F770C0}" vid="{BD969DAD-256A-4182-ABA2-1577ED7D3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2392A3D1A52740A94F2B66AEE0A0B0" ma:contentTypeVersion="3" ma:contentTypeDescription="Create a new document." ma:contentTypeScope="" ma:versionID="c03f71b06d170fb79445dd9688d72651">
  <xsd:schema xmlns:xsd="http://www.w3.org/2001/XMLSchema" xmlns:xs="http://www.w3.org/2001/XMLSchema" xmlns:p="http://schemas.microsoft.com/office/2006/metadata/properties" xmlns:ns2="75f3b77a-8dcb-4b3f-b7d3-a013d604eba5" xmlns:ns3="7029a3c3-0bd3-4a00-950a-3c3808140944" targetNamespace="http://schemas.microsoft.com/office/2006/metadata/properties" ma:root="true" ma:fieldsID="911325acb3d426656a108dbcc2f900ef" ns2:_="" ns3:_="">
    <xsd:import namespace="75f3b77a-8dcb-4b3f-b7d3-a013d604eba5"/>
    <xsd:import namespace="7029a3c3-0bd3-4a00-950a-3c380814094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3b77a-8dcb-4b3f-b7d3-a013d604eba5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9a3c3-0bd3-4a00-950a-3c3808140944" elementFormDefault="qualified">
    <xsd:import namespace="http://schemas.microsoft.com/office/2006/documentManagement/types"/>
    <xsd:import namespace="http://schemas.microsoft.com/office/infopath/2007/PartnerControls"/>
    <xsd:element name="Category" ma:index="12" nillable="true" ma:displayName="Category" ma:default="Other Resources" ma:format="Dropdown" ma:internalName="Category">
      <xsd:simpleType>
        <xsd:restriction base="dms:Choice">
          <xsd:enumeration value="Brand Guide"/>
          <xsd:enumeration value="Templates"/>
          <xsd:enumeration value="Logos"/>
          <xsd:enumeration value="Other Resourc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C406A5A9E3A4AB3E2F283CDE17502" ma:contentTypeVersion="13" ma:contentTypeDescription="Create a new document." ma:contentTypeScope="" ma:versionID="6e7d69dfc57528c0b9fc35d683505241">
  <xsd:schema xmlns:xsd="http://www.w3.org/2001/XMLSchema" xmlns:xs="http://www.w3.org/2001/XMLSchema" xmlns:p="http://schemas.microsoft.com/office/2006/metadata/properties" xmlns:ns1="http://schemas.microsoft.com/sharepoint/v3" xmlns:ns2="0e9f4e3a-3c14-4d41-9da6-15112a1c93f6" xmlns:ns3="edf6046d-36ec-443d-85c9-111ea065df61" targetNamespace="http://schemas.microsoft.com/office/2006/metadata/properties" ma:root="true" ma:fieldsID="8a7319064ea105e871defe97494aa897" ns1:_="" ns2:_="" ns3:_="">
    <xsd:import namespace="http://schemas.microsoft.com/sharepoint/v3"/>
    <xsd:import namespace="0e9f4e3a-3c14-4d41-9da6-15112a1c93f6"/>
    <xsd:import namespace="edf6046d-36ec-443d-85c9-111ea065d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f4e3a-3c14-4d41-9da6-15112a1c9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046d-36ec-443d-85c9-111ea065d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8A6D82-7805-4979-A99E-5B4B41B2F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3b77a-8dcb-4b3f-b7d3-a013d604eba5"/>
    <ds:schemaRef ds:uri="7029a3c3-0bd3-4a00-950a-3c38081409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1CB381-22D2-4252-8537-961DE4B08AA9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7029a3c3-0bd3-4a00-950a-3c3808140944"/>
    <ds:schemaRef ds:uri="http://purl.org/dc/elements/1.1/"/>
    <ds:schemaRef ds:uri="75f3b77a-8dcb-4b3f-b7d3-a013d604eba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3BEADB-7060-4FF4-971E-C0B6A4E50F19}"/>
</file>

<file path=customXml/itemProps4.xml><?xml version="1.0" encoding="utf-8"?>
<ds:datastoreItem xmlns:ds="http://schemas.openxmlformats.org/officeDocument/2006/customXml" ds:itemID="{AA417414-F3A8-49D6-80FF-718525CF5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23020</TotalTime>
  <Words>788</Words>
  <Application>Microsoft Office PowerPoint</Application>
  <PresentationFormat>Custom</PresentationFormat>
  <Paragraphs>75</Paragraphs>
  <Slides>10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等线 Light</vt:lpstr>
      <vt:lpstr>Euphemia</vt:lpstr>
      <vt:lpstr>Open Sans</vt:lpstr>
      <vt:lpstr>Open Sans Semibold</vt:lpstr>
      <vt:lpstr>Times New Roman</vt:lpstr>
      <vt:lpstr>Deschutes County layout</vt:lpstr>
      <vt:lpstr>Office Theme</vt:lpstr>
      <vt:lpstr>Enduring Capability for Wastewater Surveillance for COVID19:  A Local Health Department Perspective</vt:lpstr>
      <vt:lpstr>PowerPoint Presentation</vt:lpstr>
      <vt:lpstr>PowerPoint Presentation</vt:lpstr>
      <vt:lpstr>PowerPoint Presentation</vt:lpstr>
      <vt:lpstr>Confirmatory and possibly predictive</vt:lpstr>
      <vt:lpstr>Which recent data is correct?</vt:lpstr>
      <vt:lpstr>PowerPoint Presentation</vt:lpstr>
      <vt:lpstr>PowerPoint Presentation</vt:lpstr>
      <vt:lpstr>PowerPoint Presentation</vt:lpstr>
      <vt:lpstr> Acknowledgements:  Jeff Buystedt, Christina Davenport, and Nick Jenness, City of Bend;  Corissa Holmes, City of Redmond; and Dr. Tyler Radniecki, OSU.  Thanks!  George.Conway@Deschutes.org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Christine Michaelis</dc:creator>
  <cp:lastModifiedBy>George Conway</cp:lastModifiedBy>
  <cp:revision>1324</cp:revision>
  <cp:lastPrinted>2021-03-31T15:44:49Z</cp:lastPrinted>
  <dcterms:created xsi:type="dcterms:W3CDTF">2018-02-23T17:43:47Z</dcterms:created>
  <dcterms:modified xsi:type="dcterms:W3CDTF">2021-06-18T23:44:47Z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0x01010051BC406A5A9E3A4AB3E2F283CDE17502</vt:lpwstr>
  </property>
  <property fmtid="{D5CDD505-2E9C-101B-9397-08002B2CF9AE}" pid="3" name="_dlc_DocIdItemGuid">
    <vt:lpwstr>b13f68a6-0495-48fa-99d7-fc3c9a460fda</vt:lpwstr>
  </property>
</Properties>
</file>