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4"/>
  </p:sldMasterIdLst>
  <p:notesMasterIdLst>
    <p:notesMasterId r:id="rId11"/>
  </p:notesMasterIdLst>
  <p:sldIdLst>
    <p:sldId id="625" r:id="rId5"/>
    <p:sldId id="909" r:id="rId6"/>
    <p:sldId id="910" r:id="rId7"/>
    <p:sldId id="914" r:id="rId8"/>
    <p:sldId id="908" r:id="rId9"/>
    <p:sldId id="91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SSEA - Innovative Solutions slide" id="{906D6C8D-53ED-45D2-A8E3-8FAB8B6A4947}">
          <p14:sldIdLst>
            <p14:sldId id="625"/>
            <p14:sldId id="909"/>
            <p14:sldId id="910"/>
            <p14:sldId id="914"/>
            <p14:sldId id="908"/>
            <p14:sldId id="9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D966"/>
    <a:srgbClr val="084A9C"/>
    <a:srgbClr val="FFD004"/>
    <a:srgbClr val="A5A5A5"/>
    <a:srgbClr val="FCAE22"/>
    <a:srgbClr val="4D4D4D"/>
    <a:srgbClr val="418AB3"/>
    <a:srgbClr val="BA9218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878F2-F18D-48D7-9DA7-729BDFB3CA05}" v="4" dt="2021-06-30T12:54:30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8084" autoAdjust="0"/>
  </p:normalViewPr>
  <p:slideViewPr>
    <p:cSldViewPr snapToGrid="0">
      <p:cViewPr varScale="1">
        <p:scale>
          <a:sx n="69" d="100"/>
          <a:sy n="69" d="100"/>
        </p:scale>
        <p:origin x="60" y="212"/>
      </p:cViewPr>
      <p:guideLst>
        <p:guide orient="horz" pos="4248"/>
        <p:guide pos="2891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-15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20" cy="458139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122" y="0"/>
            <a:ext cx="2972320" cy="458139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r">
              <a:defRPr sz="1200"/>
            </a:lvl1pPr>
          </a:lstStyle>
          <a:p>
            <a:fld id="{71E00802-F1D4-4B9C-9ACD-99AE061A3270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9" tIns="45030" rIns="90059" bIns="450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003"/>
            <a:ext cx="5486400" cy="3600998"/>
          </a:xfrm>
          <a:prstGeom prst="rect">
            <a:avLst/>
          </a:prstGeom>
        </p:spPr>
        <p:txBody>
          <a:bodyPr vert="horz" lIns="90059" tIns="45030" rIns="90059" bIns="4503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64"/>
            <a:ext cx="2972320" cy="458138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122" y="8685864"/>
            <a:ext cx="2972320" cy="458138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r">
              <a:defRPr sz="1200"/>
            </a:lvl1pPr>
          </a:lstStyle>
          <a:p>
            <a:fld id="{0327C27D-BA56-4262-A1D4-88021A72A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>
              <a:defRPr/>
            </a:pPr>
            <a:endParaRPr lang="en-US" sz="1000" b="0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4BDDF-6235-4F77-BA63-72C44C8401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Image of man using mous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200"/>
            <a:ext cx="509791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066800"/>
          </a:xfrm>
          <a:solidFill>
            <a:srgbClr val="0F4B9A"/>
          </a:solidFill>
          <a:effectLst>
            <a:outerShdw dist="76200" dir="5400000" algn="tl" rotWithShape="0">
              <a:srgbClr val="FDC825"/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064712"/>
            <a:ext cx="3200400" cy="89768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F4B9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4504321"/>
            <a:ext cx="2133600" cy="365125"/>
          </a:xfrm>
        </p:spPr>
        <p:txBody>
          <a:bodyPr/>
          <a:lstStyle>
            <a:lvl1pPr>
              <a:defRPr sz="2400" i="1">
                <a:solidFill>
                  <a:srgbClr val="0F4B9A"/>
                </a:solidFill>
              </a:defRPr>
            </a:lvl1pPr>
          </a:lstStyle>
          <a:p>
            <a:r>
              <a:rPr lang="en-US" dirty="0"/>
              <a:t>August 2016</a:t>
            </a:r>
          </a:p>
        </p:txBody>
      </p:sp>
      <p:pic>
        <p:nvPicPr>
          <p:cNvPr id="5" name="Picture 4" descr="CM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" y="97537"/>
            <a:ext cx="2279142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5390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Image of people reading over documen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62200"/>
            <a:ext cx="5050328" cy="451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066800"/>
          </a:xfrm>
          <a:solidFill>
            <a:srgbClr val="0F4B9A"/>
          </a:solidFill>
          <a:effectLst>
            <a:outerShdw dist="76200" dir="5400000" algn="tl" rotWithShape="0">
              <a:srgbClr val="FDC825"/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064712"/>
            <a:ext cx="3200400" cy="89768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F4B9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4504321"/>
            <a:ext cx="2133600" cy="365125"/>
          </a:xfrm>
        </p:spPr>
        <p:txBody>
          <a:bodyPr/>
          <a:lstStyle>
            <a:lvl1pPr>
              <a:defRPr sz="2400" i="1">
                <a:solidFill>
                  <a:srgbClr val="0F4B9A"/>
                </a:solidFill>
              </a:defRPr>
            </a:lvl1pPr>
          </a:lstStyle>
          <a:p>
            <a:r>
              <a:rPr lang="en-US" dirty="0"/>
              <a:t>August 2016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" y="97537"/>
            <a:ext cx="2279142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Image of enter key on keybo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62200"/>
            <a:ext cx="546989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066800"/>
          </a:xfrm>
          <a:solidFill>
            <a:srgbClr val="0F4B9A"/>
          </a:solidFill>
          <a:effectLst>
            <a:outerShdw dist="76200" dir="5400000" algn="tl" rotWithShape="0">
              <a:srgbClr val="FDC825"/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064712"/>
            <a:ext cx="3200400" cy="89768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F4B9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4504321"/>
            <a:ext cx="2133600" cy="365125"/>
          </a:xfrm>
        </p:spPr>
        <p:txBody>
          <a:bodyPr/>
          <a:lstStyle>
            <a:lvl1pPr>
              <a:defRPr sz="2400" i="1">
                <a:solidFill>
                  <a:srgbClr val="0F4B9A"/>
                </a:solidFill>
              </a:defRPr>
            </a:lvl1pPr>
          </a:lstStyle>
          <a:p>
            <a:r>
              <a:rPr lang="en-US" dirty="0"/>
              <a:t>August 2016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" y="97537"/>
            <a:ext cx="2279142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6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75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2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89815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6212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56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412694"/>
            <a:ext cx="9144000" cy="77121"/>
          </a:xfrm>
          <a:prstGeom prst="rect">
            <a:avLst/>
          </a:prstGeom>
          <a:solidFill>
            <a:srgbClr val="FFD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2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2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57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2971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9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3" y="2074246"/>
            <a:ext cx="6787081" cy="35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6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92" r:id="rId6"/>
    <p:sldLayoutId id="2147483688" r:id="rId7"/>
    <p:sldLayoutId id="2147483689" r:id="rId8"/>
    <p:sldLayoutId id="2147483690" r:id="rId9"/>
    <p:sldLayoutId id="2147483693" r:id="rId10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https://www.blooke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FISSEA – Innovative Solutions </a:t>
            </a:r>
            <a:br>
              <a:rPr lang="en-US" dirty="0"/>
            </a:br>
            <a:r>
              <a:rPr lang="en-US" dirty="0"/>
              <a:t>CFACTS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1391-8F18-4BE4-8235-DD4396AD9DF3}"/>
              </a:ext>
            </a:extLst>
          </p:cNvPr>
          <p:cNvSpPr txBox="1"/>
          <p:nvPr/>
        </p:nvSpPr>
        <p:spPr>
          <a:xfrm>
            <a:off x="5150839" y="3014724"/>
            <a:ext cx="34394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 a traditional 2-day lecture-style format course during the pandemic led to predictable results: students were not engaged. The course was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suffering from Zoom fatigue.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But when we spiced things up using the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Blooket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application, all that changed. 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58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C256-C24B-42DC-96FC-A4D52FCF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FEB90-0618-4ADA-ADD1-C9CC688A0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-Innovative Solutions </a:t>
            </a:r>
            <a:br>
              <a:rPr lang="en-US" dirty="0"/>
            </a:br>
            <a:r>
              <a:rPr lang="en-US" dirty="0"/>
              <a:t>CFACTS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20655-E3A0-439D-AFF7-4D4BE714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FISSEA Contest Entry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2591BF-644C-49F2-AFE3-8FB66E82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A4653-D340-4211-A805-21D72101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instructor teaches the learning module.</a:t>
            </a:r>
          </a:p>
          <a:p>
            <a:r>
              <a:rPr lang="en-US" sz="2400" dirty="0"/>
              <a:t>Students go to the </a:t>
            </a:r>
            <a:r>
              <a:rPr lang="en-US" sz="2400" dirty="0" err="1"/>
              <a:t>Blooket</a:t>
            </a:r>
            <a:r>
              <a:rPr lang="en-US" sz="2400" dirty="0"/>
              <a:t> app on their mobile phones or computers and enter a code provided by instructor.</a:t>
            </a:r>
          </a:p>
          <a:p>
            <a:r>
              <a:rPr lang="en-US" sz="2400" dirty="0"/>
              <a:t>Students answer review questions on </a:t>
            </a:r>
            <a:r>
              <a:rPr lang="en-US" sz="2400" dirty="0" err="1"/>
              <a:t>Blooket</a:t>
            </a:r>
            <a:r>
              <a:rPr lang="en-US" sz="2400" dirty="0"/>
              <a:t>, earning gold for each right answer.</a:t>
            </a:r>
          </a:p>
          <a:p>
            <a:r>
              <a:rPr lang="en-US" sz="2400" dirty="0"/>
              <a:t>Students can swap or steal gold from others.</a:t>
            </a:r>
          </a:p>
          <a:p>
            <a:r>
              <a:rPr lang="en-US" sz="2400" dirty="0"/>
              <a:t>Results are tracked on a collective game board.</a:t>
            </a:r>
          </a:p>
          <a:p>
            <a:r>
              <a:rPr lang="en-US" sz="2400" dirty="0"/>
              <a:t>The instructor reviews any questions answered incorrectly with the students.</a:t>
            </a:r>
          </a:p>
          <a:p>
            <a:r>
              <a:rPr lang="en-US" sz="2400" dirty="0"/>
              <a:t>The instructor teaches the next learning module and repeats the cycle.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05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C256-C24B-42DC-96FC-A4D52FCF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FEB90-0618-4ADA-ADD1-C9CC688A0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-Innovative Solutions </a:t>
            </a:r>
            <a:br>
              <a:rPr lang="en-US" dirty="0"/>
            </a:br>
            <a:r>
              <a:rPr lang="en-US" dirty="0"/>
              <a:t>CFACTS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20655-E3A0-439D-AFF7-4D4BE714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FISSEA Contest Entry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2591BF-644C-49F2-AFE3-8FB66E82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a Game 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A4653-D340-4211-A805-21D72101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next slide includes a video demonstrating a round of the </a:t>
            </a:r>
            <a:r>
              <a:rPr lang="en-US" sz="2400" dirty="0" err="1"/>
              <a:t>Blooket</a:t>
            </a:r>
            <a:r>
              <a:rPr lang="en-US" sz="2400" dirty="0"/>
              <a:t> game from the instructor view.</a:t>
            </a:r>
          </a:p>
          <a:p>
            <a:r>
              <a:rPr lang="en-US" sz="2400" dirty="0"/>
              <a:t>View this presentation in “Slide Show” mode.</a:t>
            </a:r>
          </a:p>
          <a:p>
            <a:r>
              <a:rPr lang="en-US" sz="2400" dirty="0"/>
              <a:t>Advance to the next slide.</a:t>
            </a:r>
          </a:p>
          <a:p>
            <a:r>
              <a:rPr lang="en-US" sz="2400" dirty="0"/>
              <a:t>Click “Enter” to begin the video.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17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6506C38-6C22-4641-869A-7ABB50553418">
            <a:hlinkClick r:id="" action="ppaction://media"/>
            <a:extLst>
              <a:ext uri="{FF2B5EF4-FFF2-40B4-BE49-F238E27FC236}">
                <a16:creationId xmlns:a16="http://schemas.microsoft.com/office/drawing/2014/main" id="{BF211213-C410-4EA5-9102-3A9E331C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63" y="1226292"/>
            <a:ext cx="9144000" cy="4168775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88CF8F4B-45E5-45AF-9863-A38CF8E7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148"/>
            <a:ext cx="8229600" cy="1143000"/>
          </a:xfrm>
        </p:spPr>
        <p:txBody>
          <a:bodyPr/>
          <a:lstStyle/>
          <a:p>
            <a:r>
              <a:rPr lang="en-US" dirty="0"/>
              <a:t>Player View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DE2B16C-1B4B-41C9-994C-7E766306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</p:spPr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A3EFD22-2E7B-4A05-89AC-8FF80B9C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</p:spPr>
        <p:txBody>
          <a:bodyPr/>
          <a:lstStyle/>
          <a:p>
            <a:r>
              <a:rPr lang="en-US" dirty="0"/>
              <a:t>CMS -Innovative Solutions </a:t>
            </a:r>
            <a:br>
              <a:rPr lang="en-US" dirty="0"/>
            </a:br>
            <a:r>
              <a:rPr lang="en-US" dirty="0"/>
              <a:t>CFACTS Game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3C8A4FD-0488-41AD-959A-0A1DB37C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r>
              <a:rPr lang="en-US" dirty="0"/>
              <a:t>FISSEA Contest Entry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9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230C9-F30C-45CC-8706-88F9E26C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92DAF-8E45-4A92-99E8-994A4BDDB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131" y="6356356"/>
            <a:ext cx="3583458" cy="365125"/>
          </a:xfrm>
        </p:spPr>
        <p:txBody>
          <a:bodyPr/>
          <a:lstStyle/>
          <a:p>
            <a:r>
              <a:rPr lang="en-US" dirty="0"/>
              <a:t>CMS -Innovative Solutions </a:t>
            </a:r>
            <a:br>
              <a:rPr lang="en-US" dirty="0"/>
            </a:br>
            <a:r>
              <a:rPr lang="en-US" dirty="0"/>
              <a:t>CFACTS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84904-8731-48B4-BAD5-C2734730B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1568" y="6356356"/>
            <a:ext cx="1705232" cy="365125"/>
          </a:xfrm>
        </p:spPr>
        <p:txBody>
          <a:bodyPr/>
          <a:lstStyle/>
          <a:p>
            <a:r>
              <a:rPr lang="en-US" dirty="0"/>
              <a:t>FISSEA Contest Entry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B62867D-AA55-4C00-8D14-F0F153206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9855"/>
            <a:ext cx="8229600" cy="1143000"/>
          </a:xfrm>
        </p:spPr>
        <p:txBody>
          <a:bodyPr/>
          <a:lstStyle/>
          <a:p>
            <a:r>
              <a:rPr lang="en-US" dirty="0"/>
              <a:t>Instructor 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939CE-37F4-44ED-99C4-3F5F6C0B8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0124"/>
            <a:ext cx="9226193" cy="5356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2021-06-23_14-01-26">
            <a:hlinkClick r:id="" action="ppaction://media"/>
            <a:extLst>
              <a:ext uri="{FF2B5EF4-FFF2-40B4-BE49-F238E27FC236}">
                <a16:creationId xmlns:a16="http://schemas.microsoft.com/office/drawing/2014/main" id="{4203342B-4B87-4F92-AD76-A1BEFDB53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13" y="1000125"/>
            <a:ext cx="9144000" cy="485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4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D71D3-B544-4B3D-895A-6CD2A80E1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3F0D4-F4BB-4219-A488-4B3DF2B3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CMS -Innovative Solutions </a:t>
            </a:r>
            <a:br>
              <a:rPr lang="en-US" dirty="0"/>
            </a:br>
            <a:r>
              <a:rPr lang="en-US" dirty="0"/>
              <a:t>CFACTS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7505-1EFC-406B-B6BB-4AAD7633D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FISSEA Contest Entry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01EC09-EDD3-42A5-AA58-441C1E21D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005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MS MASTER TEMPLATE" val="eYW5e5YG"/>
  <p:tag name="ARTICULATE_SLIDE_THUMBNAIL_REFRESH" val="1"/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MS Master Template">
  <a:themeElements>
    <a:clrScheme name="Custom 5">
      <a:dk1>
        <a:sysClr val="windowText" lastClr="000000"/>
      </a:dk1>
      <a:lt1>
        <a:sysClr val="window" lastClr="FFFFFF"/>
      </a:lt1>
      <a:dk2>
        <a:srgbClr val="0F4B9A"/>
      </a:dk2>
      <a:lt2>
        <a:srgbClr val="F2F2F2"/>
      </a:lt2>
      <a:accent1>
        <a:srgbClr val="448DEC"/>
      </a:accent1>
      <a:accent2>
        <a:srgbClr val="FDC825"/>
      </a:accent2>
      <a:accent3>
        <a:srgbClr val="FFFFFF"/>
      </a:accent3>
      <a:accent4>
        <a:srgbClr val="152069"/>
      </a:accent4>
      <a:accent5>
        <a:srgbClr val="64A3C6"/>
      </a:accent5>
      <a:accent6>
        <a:srgbClr val="3A085E"/>
      </a:accent6>
      <a:hlink>
        <a:srgbClr val="193B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FE2FEF-75FD-4C10-A9BF-8C8261071408}" vid="{80C19FC7-B1F2-4A85-9593-AF1FAA97C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FC4001FE5CA4680386C3FB325C1BD" ma:contentTypeVersion="16" ma:contentTypeDescription="Create a new document." ma:contentTypeScope="" ma:versionID="6ce5c54f142f77168526ce208390b83f">
  <xsd:schema xmlns:xsd="http://www.w3.org/2001/XMLSchema" xmlns:xs="http://www.w3.org/2001/XMLSchema" xmlns:p="http://schemas.microsoft.com/office/2006/metadata/properties" xmlns:ns1="http://schemas.microsoft.com/sharepoint/v3" xmlns:ns2="b6be93ec-c8eb-408e-bda9-98e85ed96629" xmlns:ns3="b0af2475-d320-42a9-846e-935ddcd3534b" targetNamespace="http://schemas.microsoft.com/office/2006/metadata/properties" ma:root="true" ma:fieldsID="b3c3157aaefb90fd0a42134cd4cedada" ns1:_="" ns2:_="" ns3:_="">
    <xsd:import namespace="http://schemas.microsoft.com/sharepoint/v3"/>
    <xsd:import namespace="b6be93ec-c8eb-408e-bda9-98e85ed96629"/>
    <xsd:import namespace="b0af2475-d320-42a9-846e-935ddcd353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FileDescription" minOccurs="0"/>
                <xsd:element ref="ns2:FileKeywords" minOccurs="0"/>
                <xsd:element ref="ns2:Comme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Pro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e93ec-c8eb-408e-bda9-98e85ed96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ileDescription" ma:index="15" nillable="true" ma:displayName="File Description" ma:format="Dropdown" ma:internalName="FileDescription">
      <xsd:simpleType>
        <xsd:restriction base="dms:Note">
          <xsd:maxLength value="255"/>
        </xsd:restriction>
      </xsd:simpleType>
    </xsd:element>
    <xsd:element name="FileKeywords" ma:index="16" nillable="true" ma:displayName="File Keywords" ma:format="Dropdown" ma:internalName="FileKeywords">
      <xsd:simpleType>
        <xsd:restriction base="dms:Note">
          <xsd:maxLength value="255"/>
        </xsd:restriction>
      </xsd:simpleType>
    </xsd:element>
    <xsd:element name="Comments" ma:index="17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Progress" ma:index="23" nillable="true" ma:displayName="Progress" ma:description="Working on it" ma:format="Dropdown" ma:internalName="Progres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f2475-d320-42a9-846e-935ddcd35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ileKeywords xmlns="b6be93ec-c8eb-408e-bda9-98e85ed96629" xsi:nil="true"/>
    <_ip_UnifiedCompliancePolicyProperties xmlns="http://schemas.microsoft.com/sharepoint/v3" xsi:nil="true"/>
    <Progress xmlns="b6be93ec-c8eb-408e-bda9-98e85ed96629" xsi:nil="true"/>
    <Comments xmlns="b6be93ec-c8eb-408e-bda9-98e85ed96629" xsi:nil="true"/>
    <FileDescription xmlns="b6be93ec-c8eb-408e-bda9-98e85ed96629" xsi:nil="true"/>
  </documentManagement>
</p:properties>
</file>

<file path=customXml/itemProps1.xml><?xml version="1.0" encoding="utf-8"?>
<ds:datastoreItem xmlns:ds="http://schemas.openxmlformats.org/officeDocument/2006/customXml" ds:itemID="{4D075FE3-D462-4F42-97B8-537D956FB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9BD8E1-7BA0-41F2-B6C3-E1926718F46A}"/>
</file>

<file path=customXml/itemProps3.xml><?xml version="1.0" encoding="utf-8"?>
<ds:datastoreItem xmlns:ds="http://schemas.openxmlformats.org/officeDocument/2006/customXml" ds:itemID="{96DF62BE-5492-40DF-B6CA-45BB7FBBFB09}">
  <ds:schemaRefs>
    <ds:schemaRef ds:uri="http://purl.org/dc/elements/1.1/"/>
    <ds:schemaRef ds:uri="http://schemas.microsoft.com/office/2006/metadata/properties"/>
    <ds:schemaRef ds:uri="29f923cc-4a1b-4929-9c17-3b9b7dc570c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c994a8b-e597-41fb-8546-1d232d28dd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On-screen Show (4:3)</PresentationFormat>
  <Paragraphs>34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CMS Master Template</vt:lpstr>
      <vt:lpstr>FISSEA – Innovative Solutions  CFACTS Game</vt:lpstr>
      <vt:lpstr>How It Works</vt:lpstr>
      <vt:lpstr>Watch a Game Round</vt:lpstr>
      <vt:lpstr>Player View</vt:lpstr>
      <vt:lpstr>Instructor View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 3.0 Changes - CSCOUT 2017</dc:title>
  <dc:subject/>
  <dc:creator/>
  <cp:keywords/>
  <dc:description/>
  <cp:lastModifiedBy/>
  <cp:revision>1</cp:revision>
  <dcterms:created xsi:type="dcterms:W3CDTF">2016-03-10T13:22:38Z</dcterms:created>
  <dcterms:modified xsi:type="dcterms:W3CDTF">2021-09-03T18:45:10Z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ArticulateGUID">
    <vt:lpwstr>CC1BD159-11E1-430C-B335-88D40797D586</vt:lpwstr>
  </property>
  <property fmtid="{D5CDD505-2E9C-101B-9397-08002B2CF9AE}" pid="4" name="ArticulatePath">
    <vt:lpwstr>Privacy Webinar Iron Vine CCIC V 3_1 MAR 2018_NOTES</vt:lpwstr>
  </property>
  <property fmtid="{D5CDD505-2E9C-101B-9397-08002B2CF9AE}" pid="5" name="ContentTypeId">
    <vt:lpwstr>0x01010017CFC4001FE5CA4680386C3FB325C1BD</vt:lpwstr>
  </property>
</Properties>
</file>