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59" r:id="rId4"/>
    <p:sldId id="260" r:id="rId5"/>
    <p:sldId id="261" r:id="rId6"/>
    <p:sldId id="267" r:id="rId7"/>
    <p:sldId id="266" r:id="rId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66FF33"/>
    <a:srgbClr val="FFAFAF"/>
    <a:srgbClr val="FFFFCC"/>
    <a:srgbClr val="C8C8DA"/>
    <a:srgbClr val="FFFF00"/>
    <a:srgbClr val="3BF600"/>
    <a:srgbClr val="EA5F00"/>
    <a:srgbClr val="FE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76" autoAdjust="0"/>
  </p:normalViewPr>
  <p:slideViewPr>
    <p:cSldViewPr showGuides="1">
      <p:cViewPr varScale="1">
        <p:scale>
          <a:sx n="129" d="100"/>
          <a:sy n="129" d="100"/>
        </p:scale>
        <p:origin x="111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2120"/>
          </a:xfrm>
          <a:prstGeom prst="rect">
            <a:avLst/>
          </a:prstGeom>
        </p:spPr>
        <p:txBody>
          <a:bodyPr vert="horz" lIns="90032" tIns="45016" rIns="90032" bIns="450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2120"/>
          </a:xfrm>
          <a:prstGeom prst="rect">
            <a:avLst/>
          </a:prstGeom>
        </p:spPr>
        <p:txBody>
          <a:bodyPr vert="horz" lIns="90032" tIns="45016" rIns="90032" bIns="45016" rtlCol="0"/>
          <a:lstStyle>
            <a:lvl1pPr algn="r">
              <a:defRPr sz="1200"/>
            </a:lvl1pPr>
          </a:lstStyle>
          <a:p>
            <a:fld id="{016CBA0A-A0F6-45C9-A1CC-40218D423BB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8"/>
            <a:ext cx="3038475" cy="462120"/>
          </a:xfrm>
          <a:prstGeom prst="rect">
            <a:avLst/>
          </a:prstGeom>
        </p:spPr>
        <p:txBody>
          <a:bodyPr vert="horz" lIns="90032" tIns="45016" rIns="90032" bIns="450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378"/>
            <a:ext cx="3038475" cy="462120"/>
          </a:xfrm>
          <a:prstGeom prst="rect">
            <a:avLst/>
          </a:prstGeom>
        </p:spPr>
        <p:txBody>
          <a:bodyPr vert="horz" lIns="90032" tIns="45016" rIns="90032" bIns="45016" rtlCol="0" anchor="b"/>
          <a:lstStyle>
            <a:lvl1pPr algn="r">
              <a:defRPr sz="1200"/>
            </a:lvl1pPr>
          </a:lstStyle>
          <a:p>
            <a:fld id="{975189B8-106F-4419-AA7B-9338DDEF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413" cy="461168"/>
          </a:xfrm>
          <a:prstGeom prst="rect">
            <a:avLst/>
          </a:prstGeom>
        </p:spPr>
        <p:txBody>
          <a:bodyPr vert="horz" lIns="90806" tIns="45403" rIns="90806" bIns="454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87" y="0"/>
            <a:ext cx="3037413" cy="461168"/>
          </a:xfrm>
          <a:prstGeom prst="rect">
            <a:avLst/>
          </a:prstGeom>
        </p:spPr>
        <p:txBody>
          <a:bodyPr vert="horz" lIns="90806" tIns="45403" rIns="90806" bIns="454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3E170A-A5BD-4BB4-9FC6-2F41375E0EB8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6" tIns="45403" rIns="90806" bIns="454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387456"/>
            <a:ext cx="5607038" cy="4155279"/>
          </a:xfrm>
          <a:prstGeom prst="rect">
            <a:avLst/>
          </a:prstGeom>
        </p:spPr>
        <p:txBody>
          <a:bodyPr vert="horz" lIns="90806" tIns="45403" rIns="90806" bIns="4540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3318"/>
            <a:ext cx="3037413" cy="461168"/>
          </a:xfrm>
          <a:prstGeom prst="rect">
            <a:avLst/>
          </a:prstGeom>
        </p:spPr>
        <p:txBody>
          <a:bodyPr vert="horz" lIns="90806" tIns="45403" rIns="90806" bIns="454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87" y="8773318"/>
            <a:ext cx="3037413" cy="461168"/>
          </a:xfrm>
          <a:prstGeom prst="rect">
            <a:avLst/>
          </a:prstGeom>
        </p:spPr>
        <p:txBody>
          <a:bodyPr vert="horz" lIns="90806" tIns="45403" rIns="90806" bIns="454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30C411-8E5A-4C20-B5C8-1182CC6BE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89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53175A-13FF-4DBC-8ACB-0BE3FEB8D61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1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2589" r="15482"/>
            <a:stretch>
              <a:fillRect/>
            </a:stretch>
          </p:blipFill>
          <p:spPr bwMode="auto">
            <a:xfrm>
              <a:off x="0" y="2514600"/>
              <a:ext cx="914400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31213"/>
            <a:stretch>
              <a:fillRect/>
            </a:stretch>
          </p:blipFill>
          <p:spPr bwMode="auto">
            <a:xfrm>
              <a:off x="0" y="0"/>
              <a:ext cx="9144000" cy="2532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Z:\Graphics\CNST Horztl Color Logo_rgb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5030174"/>
              <a:ext cx="3657600" cy="70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14443" y="6515100"/>
              <a:ext cx="6515114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14601"/>
            <a:ext cx="8382000" cy="1219200"/>
          </a:xfrm>
        </p:spPr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620000" cy="646331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3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906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990600"/>
            <a:ext cx="6477000" cy="5410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E80B-1769-4391-812F-0F7F01B8A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4pPr marL="914400" indent="-17145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52F9D9-DCDF-4BF9-A686-1947BB2927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BA37-DF6E-465D-B0B4-1D758811F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1"/>
            <a:ext cx="4268788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571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1"/>
            <a:ext cx="4270375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270375" cy="4571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E9D2-8D9F-4DA9-BF78-92E5E2040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65E5-48B1-4E1A-877D-423AA1415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E12A-AB50-4A9C-89D2-0759A950F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32369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340350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05000"/>
            <a:ext cx="3236913" cy="449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324D-C669-461A-AB1B-4B9DA1C13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953000"/>
            <a:ext cx="632777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990601"/>
            <a:ext cx="6327776" cy="38893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519738"/>
            <a:ext cx="632777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F895-1E70-48BB-B9C2-5A817B94F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7829-DE6F-4E54-8088-76FDF7B70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2286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228600" y="9906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0"/>
            <a:ext cx="9144055" cy="839787"/>
            <a:chOff x="0" y="0"/>
            <a:chExt cx="9144055" cy="83978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0" y="0"/>
              <a:ext cx="9144055" cy="822960"/>
            </a:xfrm>
            <a:prstGeom prst="rect">
              <a:avLst/>
            </a:prstGeom>
            <a:gradFill flip="none" rotWithShape="1">
              <a:gsLst>
                <a:gs pos="33000">
                  <a:srgbClr val="084CA1">
                    <a:alpha val="0"/>
                  </a:srgbClr>
                </a:gs>
                <a:gs pos="100000">
                  <a:srgbClr val="084CA1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0" y="838200"/>
              <a:ext cx="9144000" cy="1587"/>
            </a:xfrm>
            <a:prstGeom prst="line">
              <a:avLst/>
            </a:prstGeom>
            <a:ln w="57150">
              <a:solidFill>
                <a:srgbClr val="009B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 userDrawn="1"/>
        </p:nvGrpSpPr>
        <p:grpSpPr>
          <a:xfrm>
            <a:off x="-1" y="6484620"/>
            <a:ext cx="9144055" cy="373380"/>
            <a:chOff x="-1" y="6484620"/>
            <a:chExt cx="9144055" cy="373380"/>
          </a:xfrm>
        </p:grpSpPr>
        <p:sp>
          <p:nvSpPr>
            <p:cNvPr id="14" name="Rectangle 13"/>
            <p:cNvSpPr/>
            <p:nvPr/>
          </p:nvSpPr>
          <p:spPr bwMode="auto">
            <a:xfrm rot="10800000">
              <a:off x="-1" y="6492240"/>
              <a:ext cx="9144055" cy="365760"/>
            </a:xfrm>
            <a:prstGeom prst="rect">
              <a:avLst/>
            </a:prstGeom>
            <a:gradFill flip="none" rotWithShape="1">
              <a:gsLst>
                <a:gs pos="33000">
                  <a:srgbClr val="084CA1">
                    <a:alpha val="0"/>
                  </a:srgbClr>
                </a:gs>
                <a:gs pos="100000">
                  <a:srgbClr val="084CA1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Picture 11" descr="NIST_logo_300dpi.tif"/>
            <p:cNvPicPr>
              <a:picLocks noChangeAspect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300" y="6586992"/>
              <a:ext cx="640080" cy="170688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 userDrawn="1"/>
          </p:nvGrpSpPr>
          <p:grpSpPr>
            <a:xfrm>
              <a:off x="777240" y="6530340"/>
              <a:ext cx="3553460" cy="304800"/>
              <a:chOff x="152400" y="6477000"/>
              <a:chExt cx="3553460" cy="304800"/>
            </a:xfrm>
          </p:grpSpPr>
          <p:grpSp>
            <p:nvGrpSpPr>
              <p:cNvPr id="21" name="Group 20"/>
              <p:cNvGrpSpPr/>
              <p:nvPr userDrawn="1"/>
            </p:nvGrpSpPr>
            <p:grpSpPr>
              <a:xfrm>
                <a:off x="434340" y="6507480"/>
                <a:ext cx="3271520" cy="274320"/>
                <a:chOff x="609600" y="5715000"/>
                <a:chExt cx="2453640" cy="182880"/>
              </a:xfrm>
            </p:grpSpPr>
            <p:pic>
              <p:nvPicPr>
                <p:cNvPr id="19" name="Picture 7" descr="Z:\Graphics\CNST Horztl Color Logo_rgb.jpg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50734" t="51667" r="-2744" b="10000"/>
                <a:stretch>
                  <a:fillRect/>
                </a:stretch>
              </p:blipFill>
              <p:spPr bwMode="auto">
                <a:xfrm>
                  <a:off x="1821180" y="5722620"/>
                  <a:ext cx="1242060" cy="175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7" descr="Z:\Graphics\CNST Horztl Color Logo_rgb.jpg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50734" t="21667" r="-2744" b="48333"/>
                <a:stretch>
                  <a:fillRect/>
                </a:stretch>
              </p:blipFill>
              <p:spPr bwMode="auto">
                <a:xfrm>
                  <a:off x="609600" y="5715000"/>
                  <a:ext cx="1242060" cy="137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2" name="Picture 7" descr="Z:\Graphics\CNST Horztl Color Logo_rgb.jpg"/>
              <p:cNvPicPr>
                <a:picLocks noChangeAspect="1" noChangeArrowheads="1"/>
              </p:cNvPicPr>
              <p:nvPr userDrawn="1"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80855"/>
              <a:stretch>
                <a:fillRect/>
              </a:stretch>
            </p:blipFill>
            <p:spPr bwMode="auto">
              <a:xfrm>
                <a:off x="152400" y="6477000"/>
                <a:ext cx="274320" cy="27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7" name="Straight Connector 16"/>
            <p:cNvCxnSpPr/>
            <p:nvPr userDrawn="1"/>
          </p:nvCxnSpPr>
          <p:spPr>
            <a:xfrm>
              <a:off x="0" y="6484620"/>
              <a:ext cx="9144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7D72A34-97B5-4C7D-AFC7-5C4FDC9CC3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8" r:id="rId11"/>
    <p:sldLayoutId id="2147483739" r:id="rId12"/>
    <p:sldLayoutId id="2147483740" r:id="rId13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17462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171450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§"/>
        <a:defRPr sz="1800" kern="1200">
          <a:solidFill>
            <a:schemeClr val="bg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1714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89025" indent="-1174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21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Center For Nanoscale Science and Technology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209800" y="3581400"/>
            <a:ext cx="4724400" cy="646331"/>
          </a:xfrm>
        </p:spPr>
        <p:txBody>
          <a:bodyPr/>
          <a:lstStyle/>
          <a:p>
            <a:pPr eaLnBrk="1" hangingPunct="1"/>
            <a:r>
              <a:rPr lang="en-US" sz="4400" i="1" dirty="0" smtClean="0">
                <a:latin typeface="Arial" charset="0"/>
                <a:cs typeface="Arial" charset="0"/>
              </a:rPr>
              <a:t>Opportunities For Businesses</a:t>
            </a:r>
          </a:p>
        </p:txBody>
      </p:sp>
      <p:sp>
        <p:nvSpPr>
          <p:cNvPr id="4100" name="Text Placeholder 12"/>
          <p:cNvSpPr txBox="1">
            <a:spLocks/>
          </p:cNvSpPr>
          <p:nvPr/>
        </p:nvSpPr>
        <p:spPr bwMode="auto">
          <a:xfrm>
            <a:off x="685800" y="5867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February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10, 2016</a:t>
            </a:r>
            <a:endParaRPr lang="en-US" i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L:\Public_Info_Photos\NanoFab Interior\DSC_0165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045156" y="3657600"/>
            <a:ext cx="1641644" cy="2468880"/>
          </a:xfrm>
          <a:prstGeom prst="rect">
            <a:avLst/>
          </a:prstGeom>
          <a:noFill/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CNST NanoFab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 national, state-of-the-art, shared resource for the fabrication and measurement of nanostructures</a:t>
            </a:r>
          </a:p>
          <a:p>
            <a:pPr indent="-228600"/>
            <a:r>
              <a:rPr lang="en-US" sz="2000" dirty="0" smtClean="0"/>
              <a:t>60,000 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(5600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of labs and cleanroom</a:t>
            </a:r>
          </a:p>
          <a:p>
            <a:pPr lvl="1"/>
            <a:r>
              <a:rPr lang="en-US" sz="1800" dirty="0" smtClean="0"/>
              <a:t>19,000 ft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(1800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cleanroom;</a:t>
            </a:r>
            <a:br>
              <a:rPr lang="en-US" sz="1800" dirty="0" smtClean="0"/>
            </a:br>
            <a:r>
              <a:rPr lang="en-US" sz="1800" dirty="0" smtClean="0"/>
              <a:t>8,000 ft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(750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at class 100</a:t>
            </a:r>
          </a:p>
          <a:p>
            <a:r>
              <a:rPr lang="en-US" sz="2000" dirty="0"/>
              <a:t>Over </a:t>
            </a:r>
            <a:r>
              <a:rPr lang="en-US" sz="2000" dirty="0" smtClean="0"/>
              <a:t>80 </a:t>
            </a:r>
            <a:r>
              <a:rPr lang="en-US" sz="2000" dirty="0"/>
              <a:t>major tools (~$40M), including</a:t>
            </a:r>
            <a:br>
              <a:rPr lang="en-US" sz="2000" dirty="0"/>
            </a:br>
            <a:r>
              <a:rPr lang="en-US" sz="2000" dirty="0"/>
              <a:t>advanced lithography (e-beam) and microscopy (TEM)</a:t>
            </a:r>
            <a:endParaRPr lang="en-US" sz="2000" dirty="0" smtClean="0"/>
          </a:p>
          <a:p>
            <a:pPr indent="-228600"/>
            <a:r>
              <a:rPr lang="en-US" sz="2000" dirty="0" smtClean="0"/>
              <a:t>Talented staff to train users or operate the tools</a:t>
            </a:r>
          </a:p>
          <a:p>
            <a:pPr lvl="1"/>
            <a:r>
              <a:rPr lang="en-US" sz="1800" dirty="0" smtClean="0"/>
              <a:t>240+ staff-years of process development experience</a:t>
            </a:r>
          </a:p>
          <a:p>
            <a:pPr indent="-228600"/>
            <a:r>
              <a:rPr lang="en-US" sz="2000" dirty="0" smtClean="0"/>
              <a:t>Links to extensive measurement resources in the NIST</a:t>
            </a:r>
            <a:br>
              <a:rPr lang="en-US" sz="2000" dirty="0" smtClean="0"/>
            </a:br>
            <a:r>
              <a:rPr lang="en-US" sz="2000" dirty="0" smtClean="0"/>
              <a:t>Laboratories and Centers</a:t>
            </a:r>
          </a:p>
          <a:p>
            <a:pPr indent="-228600"/>
            <a:r>
              <a:rPr lang="en-US" sz="2000" dirty="0" smtClean="0"/>
              <a:t>Leverages the expensive tools needed for</a:t>
            </a:r>
            <a:br>
              <a:rPr lang="en-US" sz="2000" dirty="0" smtClean="0"/>
            </a:br>
            <a:r>
              <a:rPr lang="en-US" sz="2000" dirty="0" smtClean="0"/>
              <a:t>nanotechnology through cost sharing</a:t>
            </a:r>
          </a:p>
        </p:txBody>
      </p:sp>
      <p:pic>
        <p:nvPicPr>
          <p:cNvPr id="141313" name="Picture 1" descr="L:\Public_Info_Photos\NanoFab Interior\DSC_0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46860"/>
            <a:ext cx="2468880" cy="164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1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We Buy:  Laboratory Instruments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57D9A7-C030-4A7C-AFF4-817901B78B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" y="914400"/>
            <a:ext cx="2705100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62279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High Vacuum Systems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3732965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Wet Processing Stations</a:t>
            </a:r>
            <a:endParaRPr lang="en-US" sz="2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48" y="3422993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70320" y="5562600"/>
            <a:ext cx="259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Microscopes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</a:t>
            </a:r>
            <a:r>
              <a:rPr lang="en-US" dirty="0"/>
              <a:t>We Buy: Laboratory </a:t>
            </a:r>
            <a:r>
              <a:rPr lang="en-US" dirty="0" smtClean="0"/>
              <a:t>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172200" cy="5334000"/>
          </a:xfrm>
        </p:spPr>
        <p:txBody>
          <a:bodyPr/>
          <a:lstStyle/>
          <a:p>
            <a:r>
              <a:rPr lang="en-US" dirty="0" smtClean="0"/>
              <a:t>Chemicals</a:t>
            </a:r>
          </a:p>
          <a:p>
            <a:pPr lvl="1"/>
            <a:r>
              <a:rPr lang="en-US" dirty="0" smtClean="0"/>
              <a:t>High purity gases, Electronic Grade acids, bases and solvents</a:t>
            </a:r>
          </a:p>
          <a:p>
            <a:r>
              <a:rPr lang="en-US" dirty="0" smtClean="0"/>
              <a:t>Substrates</a:t>
            </a:r>
          </a:p>
          <a:p>
            <a:pPr lvl="1"/>
            <a:r>
              <a:rPr lang="en-US" dirty="0" smtClean="0"/>
              <a:t>Silicon, </a:t>
            </a:r>
            <a:r>
              <a:rPr lang="en-US" dirty="0" err="1" smtClean="0"/>
              <a:t>GaAs</a:t>
            </a:r>
            <a:r>
              <a:rPr lang="en-US" dirty="0" smtClean="0"/>
              <a:t>, </a:t>
            </a:r>
            <a:r>
              <a:rPr lang="en-US" dirty="0" err="1" smtClean="0"/>
              <a:t>InP</a:t>
            </a:r>
            <a:r>
              <a:rPr lang="en-US" dirty="0" smtClean="0"/>
              <a:t>, Silicon Carbide, Quartz</a:t>
            </a:r>
            <a:endParaRPr lang="en-US" dirty="0"/>
          </a:p>
          <a:p>
            <a:r>
              <a:rPr lang="en-US" dirty="0" smtClean="0"/>
              <a:t>Precious Metals</a:t>
            </a:r>
          </a:p>
          <a:p>
            <a:pPr lvl="1"/>
            <a:r>
              <a:rPr lang="en-US" dirty="0" smtClean="0"/>
              <a:t>Evaporation sources, Sputtering targets</a:t>
            </a:r>
            <a:endParaRPr lang="en-US" dirty="0"/>
          </a:p>
          <a:p>
            <a:r>
              <a:rPr lang="en-US" dirty="0" smtClean="0"/>
              <a:t>Laboratory Safety Products</a:t>
            </a:r>
          </a:p>
          <a:p>
            <a:pPr lvl="1"/>
            <a:r>
              <a:rPr lang="en-US" dirty="0" smtClean="0"/>
              <a:t>Gloves, Aprons, </a:t>
            </a:r>
            <a:r>
              <a:rPr lang="en-US" dirty="0"/>
              <a:t>F</a:t>
            </a:r>
            <a:r>
              <a:rPr lang="en-US" dirty="0" smtClean="0"/>
              <a:t>ace shields etc.</a:t>
            </a:r>
            <a:endParaRPr lang="en-US" dirty="0"/>
          </a:p>
          <a:p>
            <a:r>
              <a:rPr lang="en-US" dirty="0" smtClean="0"/>
              <a:t>Cleanroom </a:t>
            </a:r>
            <a:r>
              <a:rPr lang="en-US" dirty="0" err="1" smtClean="0"/>
              <a:t>Labware</a:t>
            </a:r>
            <a:endParaRPr lang="en-US" dirty="0" smtClean="0"/>
          </a:p>
          <a:p>
            <a:pPr lvl="1"/>
            <a:r>
              <a:rPr lang="en-US" dirty="0" err="1" smtClean="0"/>
              <a:t>Quartzware</a:t>
            </a:r>
            <a:r>
              <a:rPr lang="en-US" dirty="0" smtClean="0"/>
              <a:t>, Glassware, </a:t>
            </a:r>
            <a:r>
              <a:rPr lang="en-US" dirty="0" err="1" smtClean="0"/>
              <a:t>cleanwipes</a:t>
            </a:r>
            <a:r>
              <a:rPr lang="en-US" dirty="0" smtClean="0"/>
              <a:t>, Graduated cylinders,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2F9D9-DCDF-4BF9-A686-1947BB2927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777162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197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</a:t>
            </a:r>
            <a:r>
              <a:rPr lang="en-US" dirty="0"/>
              <a:t>We </a:t>
            </a:r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8537"/>
            <a:ext cx="8686800" cy="5334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Rapid </a:t>
            </a:r>
            <a:r>
              <a:rPr lang="en-US" dirty="0" smtClean="0"/>
              <a:t>Turn Electronic Repairs</a:t>
            </a:r>
          </a:p>
          <a:p>
            <a:pPr lvl="1"/>
            <a:r>
              <a:rPr lang="en-US" dirty="0" smtClean="0"/>
              <a:t>RF Power Supplies, DC power </a:t>
            </a:r>
            <a:r>
              <a:rPr lang="en-US" dirty="0" smtClean="0"/>
              <a:t>supplies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Vacuum Pump Repairs</a:t>
            </a:r>
          </a:p>
          <a:p>
            <a:pPr lvl="1"/>
            <a:r>
              <a:rPr lang="en-US" dirty="0" smtClean="0"/>
              <a:t>Loaners</a:t>
            </a:r>
          </a:p>
          <a:p>
            <a:pPr lvl="1"/>
            <a:r>
              <a:rPr lang="en-US" dirty="0" smtClean="0"/>
              <a:t>Equipped to handle Toxic service pumps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2F9D9-DCDF-4BF9-A686-1947BB2927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152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495800"/>
            <a:ext cx="2783691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81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value to your product or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Staging </a:t>
            </a:r>
            <a:r>
              <a:rPr lang="en-US" dirty="0"/>
              <a:t>of </a:t>
            </a:r>
            <a:r>
              <a:rPr lang="en-US" dirty="0" smtClean="0"/>
              <a:t>supplies with regular shipments.</a:t>
            </a:r>
          </a:p>
          <a:p>
            <a:r>
              <a:rPr lang="en-US" dirty="0" smtClean="0"/>
              <a:t>Volume pricing</a:t>
            </a:r>
          </a:p>
          <a:p>
            <a:r>
              <a:rPr lang="en-US" dirty="0" smtClean="0"/>
              <a:t>Knowledge of government buying practices</a:t>
            </a:r>
          </a:p>
          <a:p>
            <a:r>
              <a:rPr lang="en-US" dirty="0" smtClean="0"/>
              <a:t>Responsive </a:t>
            </a:r>
            <a:r>
              <a:rPr lang="en-US" dirty="0"/>
              <a:t>C</a:t>
            </a:r>
            <a:r>
              <a:rPr lang="en-US" dirty="0" smtClean="0"/>
              <a:t>ustomer Service</a:t>
            </a:r>
          </a:p>
          <a:p>
            <a:r>
              <a:rPr lang="en-US" dirty="0" smtClean="0"/>
              <a:t>Have references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2F9D9-DCDF-4BF9-A686-1947BB2927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8141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30707" y="0"/>
            <a:ext cx="9144000" cy="6858000"/>
            <a:chOff x="0" y="0"/>
            <a:chExt cx="9144000" cy="6858000"/>
          </a:xfrm>
        </p:grpSpPr>
        <p:pic>
          <p:nvPicPr>
            <p:cNvPr id="2129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24" b="42183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997" name="Picture 5" descr="Z:\CNST\PR\Tri_fold_brochure_09\DSC_0026_crop_filtered.jpg"/>
            <p:cNvPicPr>
              <a:picLocks noChangeAspect="1" noChangeArrowheads="1"/>
            </p:cNvPicPr>
            <p:nvPr/>
          </p:nvPicPr>
          <p:blipFill>
            <a:blip r:embed="rId3" cstate="print"/>
            <a:srcRect l="15768" t="16667" r="-296" b="27998"/>
            <a:stretch>
              <a:fillRect/>
            </a:stretch>
          </p:blipFill>
          <p:spPr bwMode="auto">
            <a:xfrm>
              <a:off x="15240" y="3954780"/>
              <a:ext cx="2956560" cy="2903220"/>
            </a:xfrm>
            <a:prstGeom prst="rect">
              <a:avLst/>
            </a:prstGeom>
            <a:noFill/>
          </p:spPr>
        </p:pic>
      </p:grpSp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4114800"/>
            <a:ext cx="6172200" cy="1219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Thank you for your attention!</a:t>
            </a:r>
            <a:br>
              <a:rPr lang="en-US" sz="28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28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Vincent.luciani@nist.gov</a:t>
            </a:r>
            <a:br>
              <a:rPr lang="en-US" sz="28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28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www.nist.gov/cnst</a:t>
            </a:r>
            <a:endParaRPr lang="en-US" sz="2400" b="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9922" name="Picture 2" descr="L:\Public_Info_Photos\Web_Photos_091109\DSC_0048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8247" t="2621" r="6016"/>
          <a:stretch>
            <a:fillRect/>
          </a:stretch>
        </p:blipFill>
        <p:spPr bwMode="auto">
          <a:xfrm>
            <a:off x="8313" y="3958521"/>
            <a:ext cx="2955532" cy="2907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7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NST">
      <a:dk1>
        <a:sysClr val="windowText" lastClr="000000"/>
      </a:dk1>
      <a:lt1>
        <a:srgbClr val="FFFFFF"/>
      </a:lt1>
      <a:dk2>
        <a:srgbClr val="004EA2"/>
      </a:dk2>
      <a:lt2>
        <a:srgbClr val="009BC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</a:spPr>
      <a:bodyPr rtlCol="0" anchor="ctr"/>
      <a:lstStyle>
        <a:defPPr algn="ctr">
          <a:defRPr dirty="0" smtClean="0">
            <a:solidFill>
              <a:srgbClr val="0000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18307</TotalTime>
  <Words>180</Words>
  <Application>Microsoft Office PowerPoint</Application>
  <PresentationFormat>On-screen Show (4:3)</PresentationFormat>
  <Paragraphs>52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Center For Nanoscale Science and Technology</vt:lpstr>
      <vt:lpstr>The CNST NanoFab</vt:lpstr>
      <vt:lpstr>Thing We Buy:  Laboratory Instruments</vt:lpstr>
      <vt:lpstr>Things We Buy: Laboratory Supplies</vt:lpstr>
      <vt:lpstr>Services We Need</vt:lpstr>
      <vt:lpstr>Adding value to your product or service</vt:lpstr>
      <vt:lpstr>Thank you for your attention! Vincent.luciani@nist.gov www.nist.gov/cnst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Luciani</dc:creator>
  <cp:lastModifiedBy>Luciani, Vincent</cp:lastModifiedBy>
  <cp:revision>906</cp:revision>
  <cp:lastPrinted>2012-02-07T23:03:52Z</cp:lastPrinted>
  <dcterms:created xsi:type="dcterms:W3CDTF">2009-02-03T19:39:22Z</dcterms:created>
  <dcterms:modified xsi:type="dcterms:W3CDTF">2016-02-09T17:10:06Z</dcterms:modified>
</cp:coreProperties>
</file>