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0" r:id="rId4"/>
    <p:sldId id="272" r:id="rId5"/>
    <p:sldId id="271" r:id="rId6"/>
    <p:sldId id="276" r:id="rId7"/>
    <p:sldId id="262" r:id="rId8"/>
    <p:sldId id="273" r:id="rId9"/>
    <p:sldId id="267" r:id="rId10"/>
    <p:sldId id="269" r:id="rId11"/>
    <p:sldId id="274" r:id="rId12"/>
    <p:sldId id="277" r:id="rId13"/>
    <p:sldId id="275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es7\Documents\final_theory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es7\Documents\final_theory_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Inner Layer of Membrane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Actual SLD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Sheet1!$A$3:$A$13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Sheet1!$B$3:$B$13</c:f>
              <c:numCache>
                <c:formatCode>General</c:formatCode>
                <c:ptCount val="11"/>
                <c:pt idx="0">
                  <c:v>5.4</c:v>
                </c:pt>
                <c:pt idx="1">
                  <c:v>4.6640489608888496</c:v>
                </c:pt>
                <c:pt idx="2">
                  <c:v>4.01838410736325</c:v>
                </c:pt>
                <c:pt idx="3">
                  <c:v>3.6001204953953398</c:v>
                </c:pt>
                <c:pt idx="4">
                  <c:v>3.3303061498855699</c:v>
                </c:pt>
                <c:pt idx="5">
                  <c:v>3.15626575107343</c:v>
                </c:pt>
                <c:pt idx="6">
                  <c:v>3.0440032205131802</c:v>
                </c:pt>
                <c:pt idx="7">
                  <c:v>2.97158966808612</c:v>
                </c:pt>
                <c:pt idx="8">
                  <c:v>2.9248802588910601</c:v>
                </c:pt>
                <c:pt idx="9">
                  <c:v>2.8947509547068102</c:v>
                </c:pt>
                <c:pt idx="10">
                  <c:v>2.8753164324381499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A7-4A0D-874E-0EF4C78A2D74}"/>
            </c:ext>
          </c:extLst>
        </c:ser>
        <c:ser>
          <c:idx val="1"/>
          <c:order val="1"/>
          <c:tx>
            <c:v>Fitted SLD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Sheet1!$D$3:$D$13</c:f>
              <c:numCache>
                <c:formatCode>General</c:formatCode>
                <c:ptCount val="11"/>
                <c:pt idx="0">
                  <c:v>5.4017732039141801</c:v>
                </c:pt>
                <c:pt idx="1">
                  <c:v>4.6439078238299896</c:v>
                </c:pt>
                <c:pt idx="2">
                  <c:v>3.7897724566173099</c:v>
                </c:pt>
                <c:pt idx="3">
                  <c:v>3.4196585415145302</c:v>
                </c:pt>
                <c:pt idx="4">
                  <c:v>3.2497862468737999</c:v>
                </c:pt>
                <c:pt idx="5">
                  <c:v>3.1715307287297501</c:v>
                </c:pt>
                <c:pt idx="6">
                  <c:v>3.05862777523688</c:v>
                </c:pt>
                <c:pt idx="7">
                  <c:v>2.9634895280368898</c:v>
                </c:pt>
                <c:pt idx="8">
                  <c:v>2.9376558646176401</c:v>
                </c:pt>
                <c:pt idx="9">
                  <c:v>2.8910315545759602</c:v>
                </c:pt>
                <c:pt idx="10">
                  <c:v>2.86729145127426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A7-4A0D-874E-0EF4C78A2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35616"/>
        <c:axId val="403036272"/>
      </c:lineChart>
      <c:catAx>
        <c:axId val="403035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36272"/>
        <c:crosses val="autoZero"/>
        <c:auto val="1"/>
        <c:lblAlgn val="ctr"/>
        <c:lblOffset val="100"/>
        <c:noMultiLvlLbl val="0"/>
      </c:catAx>
      <c:valAx>
        <c:axId val="403036272"/>
        <c:scaling>
          <c:orientation val="minMax"/>
          <c:max val="5.75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/>
                  <a:t>Scattering Length Density </a:t>
                </a:r>
              </a:p>
              <a:p>
                <a:pPr>
                  <a:defRPr/>
                </a:pPr>
                <a:r>
                  <a:rPr lang="en-US" sz="1000" dirty="0"/>
                  <a:t>(10</a:t>
                </a:r>
                <a:r>
                  <a:rPr lang="en-US" sz="1000" baseline="30000" dirty="0"/>
                  <a:t>-10</a:t>
                </a:r>
                <a:r>
                  <a:rPr lang="en-US" sz="1000" baseline="-25000" dirty="0"/>
                  <a:t> </a:t>
                </a:r>
                <a:r>
                  <a:rPr lang="en-US" sz="1000" baseline="0" dirty="0"/>
                  <a:t>cm</a:t>
                </a:r>
                <a:r>
                  <a:rPr lang="en-US" sz="1000" baseline="30000" dirty="0"/>
                  <a:t>-2</a:t>
                </a:r>
                <a:r>
                  <a:rPr lang="en-US" sz="1000" baseline="0" dirty="0"/>
                  <a:t>)</a:t>
                </a:r>
                <a:endParaRPr lang="en-US" sz="1000" dirty="0"/>
              </a:p>
            </c:rich>
          </c:tx>
          <c:layout>
            <c:manualLayout>
              <c:xMode val="edge"/>
              <c:yMode val="edge"/>
              <c:x val="3.0555589722801431E-2"/>
              <c:y val="0.200171323103008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3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Outer Layer of Membrane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Actual SLD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Sheet1!$A$3:$A$13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Sheet1!$C$3:$C$13</c:f>
              <c:numCache>
                <c:formatCode>General</c:formatCode>
                <c:ptCount val="11"/>
                <c:pt idx="0">
                  <c:v>5.4</c:v>
                </c:pt>
                <c:pt idx="1">
                  <c:v>3.0879999941934901</c:v>
                </c:pt>
                <c:pt idx="2">
                  <c:v>2.98531066648246</c:v>
                </c:pt>
                <c:pt idx="3">
                  <c:v>2.93357767378575</c:v>
                </c:pt>
                <c:pt idx="4">
                  <c:v>2.9003594791254601</c:v>
                </c:pt>
                <c:pt idx="5">
                  <c:v>2.8789340837471902</c:v>
                </c:pt>
                <c:pt idx="6">
                  <c:v>2.8651139056900901</c:v>
                </c:pt>
                <c:pt idx="7">
                  <c:v>2.8561994276664402</c:v>
                </c:pt>
                <c:pt idx="8">
                  <c:v>2.85044926699821</c:v>
                </c:pt>
                <c:pt idx="9">
                  <c:v>2.8467400919158101</c:v>
                </c:pt>
                <c:pt idx="10">
                  <c:v>2.84434764679829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38-42C1-AA6D-821805655A79}"/>
            </c:ext>
          </c:extLst>
        </c:ser>
        <c:ser>
          <c:idx val="1"/>
          <c:order val="1"/>
          <c:tx>
            <c:v>Fitted SLD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Sheet1!$A$3:$A$13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Sheet1!$E$3:$E$13</c:f>
              <c:numCache>
                <c:formatCode>General</c:formatCode>
                <c:ptCount val="11"/>
                <c:pt idx="0">
                  <c:v>5.4944568645772298</c:v>
                </c:pt>
                <c:pt idx="1">
                  <c:v>3.1500001082318301</c:v>
                </c:pt>
                <c:pt idx="2">
                  <c:v>3.0925496558968302</c:v>
                </c:pt>
                <c:pt idx="3">
                  <c:v>3.0520234443661098</c:v>
                </c:pt>
                <c:pt idx="4">
                  <c:v>2.96822714968541</c:v>
                </c:pt>
                <c:pt idx="5">
                  <c:v>2.8714518004695502</c:v>
                </c:pt>
                <c:pt idx="6">
                  <c:v>2.85228965668276</c:v>
                </c:pt>
                <c:pt idx="7">
                  <c:v>2.8622030459105199</c:v>
                </c:pt>
                <c:pt idx="8">
                  <c:v>2.83965202931256</c:v>
                </c:pt>
                <c:pt idx="9">
                  <c:v>2.8487780700566199</c:v>
                </c:pt>
                <c:pt idx="10">
                  <c:v>2.8502573495235599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38-42C1-AA6D-821805655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0088192"/>
        <c:axId val="400090488"/>
      </c:lineChart>
      <c:catAx>
        <c:axId val="400088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090488"/>
        <c:crosses val="autoZero"/>
        <c:auto val="1"/>
        <c:lblAlgn val="ctr"/>
        <c:lblOffset val="100"/>
        <c:noMultiLvlLbl val="0"/>
      </c:catAx>
      <c:valAx>
        <c:axId val="400090488"/>
        <c:scaling>
          <c:orientation val="minMax"/>
          <c:max val="5.75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 dirty="0">
                    <a:effectLst/>
                  </a:rPr>
                  <a:t>Scattering Length Density </a:t>
                </a:r>
                <a:endParaRPr lang="en-US" sz="1000" dirty="0">
                  <a:effectLst/>
                </a:endParaRPr>
              </a:p>
              <a:p>
                <a:pPr>
                  <a:defRPr/>
                </a:pPr>
                <a:r>
                  <a:rPr lang="en-US" sz="1000" b="0" i="0" baseline="0" dirty="0">
                    <a:effectLst/>
                  </a:rPr>
                  <a:t>(10</a:t>
                </a:r>
                <a:r>
                  <a:rPr lang="en-US" sz="1000" b="0" i="0" baseline="30000" dirty="0">
                    <a:effectLst/>
                  </a:rPr>
                  <a:t>-10</a:t>
                </a:r>
                <a:r>
                  <a:rPr lang="en-US" sz="1000" b="0" i="0" baseline="-25000" dirty="0">
                    <a:effectLst/>
                  </a:rPr>
                  <a:t> </a:t>
                </a:r>
                <a:r>
                  <a:rPr lang="en-US" sz="1000" b="0" i="0" baseline="0" dirty="0">
                    <a:effectLst/>
                  </a:rPr>
                  <a:t>cm</a:t>
                </a:r>
                <a:r>
                  <a:rPr lang="en-US" sz="1000" b="0" i="0" baseline="30000" dirty="0">
                    <a:effectLst/>
                  </a:rPr>
                  <a:t>-2</a:t>
                </a:r>
                <a:r>
                  <a:rPr lang="en-US" sz="1000" b="0" i="0" baseline="0" dirty="0">
                    <a:effectLst/>
                  </a:rPr>
                  <a:t>)</a:t>
                </a:r>
                <a:endParaRPr lang="en-US" sz="1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3.0555501334307456E-2"/>
              <c:y val="0.131453264832127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08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DAB7CF-0CE5-46B1-A995-8F12B3A5E20F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D4018D-4834-4C5D-B103-CAE26903A3BB}">
      <dgm:prSet/>
      <dgm:spPr/>
      <dgm:t>
        <a:bodyPr/>
        <a:lstStyle/>
        <a:p>
          <a:r>
            <a:rPr lang="en-US" dirty="0"/>
            <a:t>My Setup</a:t>
          </a:r>
        </a:p>
      </dgm:t>
    </dgm:pt>
    <dgm:pt modelId="{F3654BB9-7249-4994-B9C7-26538C651C62}" type="parTrans" cxnId="{46D8162F-C236-4C90-B068-A9E573114D76}">
      <dgm:prSet/>
      <dgm:spPr/>
      <dgm:t>
        <a:bodyPr/>
        <a:lstStyle/>
        <a:p>
          <a:endParaRPr lang="en-US"/>
        </a:p>
      </dgm:t>
    </dgm:pt>
    <dgm:pt modelId="{5802AC97-6F13-45BA-9C6E-617FD2A0BDEF}" type="sibTrans" cxnId="{46D8162F-C236-4C90-B068-A9E573114D76}">
      <dgm:prSet/>
      <dgm:spPr/>
      <dgm:t>
        <a:bodyPr/>
        <a:lstStyle/>
        <a:p>
          <a:endParaRPr lang="en-US"/>
        </a:p>
      </dgm:t>
    </dgm:pt>
    <dgm:pt modelId="{C09B1CEE-E19B-47FF-A1BC-7FED9AFAE18B}">
      <dgm:prSet/>
      <dgm:spPr/>
      <dgm:t>
        <a:bodyPr/>
        <a:lstStyle/>
        <a:p>
          <a:r>
            <a:rPr lang="en-US" dirty="0"/>
            <a:t>One Python program which controls pumps, valves, &amp; UV-Vis</a:t>
          </a:r>
        </a:p>
      </dgm:t>
    </dgm:pt>
    <dgm:pt modelId="{937A66ED-19AC-480D-9310-974C03DEA8C5}" type="parTrans" cxnId="{022456D6-02F1-47A8-8E06-6561B6422319}">
      <dgm:prSet/>
      <dgm:spPr/>
      <dgm:t>
        <a:bodyPr/>
        <a:lstStyle/>
        <a:p>
          <a:endParaRPr lang="en-US"/>
        </a:p>
      </dgm:t>
    </dgm:pt>
    <dgm:pt modelId="{1764036B-E5EB-4B82-8908-FB6361C89129}" type="sibTrans" cxnId="{022456D6-02F1-47A8-8E06-6561B6422319}">
      <dgm:prSet/>
      <dgm:spPr/>
      <dgm:t>
        <a:bodyPr/>
        <a:lstStyle/>
        <a:p>
          <a:endParaRPr lang="en-US"/>
        </a:p>
      </dgm:t>
    </dgm:pt>
    <dgm:pt modelId="{2BC7E886-65D2-4C67-825D-E967FB9288A9}">
      <dgm:prSet/>
      <dgm:spPr/>
      <dgm:t>
        <a:bodyPr/>
        <a:lstStyle/>
        <a:p>
          <a:r>
            <a:rPr lang="en-US" dirty="0"/>
            <a:t>Custom Python script for each different configuration controlling pumps/valves</a:t>
          </a:r>
        </a:p>
      </dgm:t>
    </dgm:pt>
    <dgm:pt modelId="{233B240E-5487-498A-8E4B-0F988AE80B3F}" type="parTrans" cxnId="{22ED0671-BB14-445E-B1E0-99B0ED47D2FC}">
      <dgm:prSet/>
      <dgm:spPr/>
      <dgm:t>
        <a:bodyPr/>
        <a:lstStyle/>
        <a:p>
          <a:endParaRPr lang="en-US"/>
        </a:p>
      </dgm:t>
    </dgm:pt>
    <dgm:pt modelId="{354A7C73-5936-46CD-846B-3335FD866852}" type="sibTrans" cxnId="{22ED0671-BB14-445E-B1E0-99B0ED47D2FC}">
      <dgm:prSet/>
      <dgm:spPr/>
      <dgm:t>
        <a:bodyPr/>
        <a:lstStyle/>
        <a:p>
          <a:endParaRPr lang="en-US"/>
        </a:p>
      </dgm:t>
    </dgm:pt>
    <dgm:pt modelId="{81BA7585-79E5-4FC3-B354-9F7FAF5943A5}">
      <dgm:prSet/>
      <dgm:spPr/>
      <dgm:t>
        <a:bodyPr/>
        <a:lstStyle/>
        <a:p>
          <a:r>
            <a:rPr lang="en-US" dirty="0"/>
            <a:t>Previous Setup</a:t>
          </a:r>
        </a:p>
      </dgm:t>
    </dgm:pt>
    <dgm:pt modelId="{B493E795-CEDB-4AFD-B6AF-137A37E08761}" type="sibTrans" cxnId="{FE8B9D16-6B08-4EC8-9B58-323B5BAA97C1}">
      <dgm:prSet/>
      <dgm:spPr/>
      <dgm:t>
        <a:bodyPr/>
        <a:lstStyle/>
        <a:p>
          <a:endParaRPr lang="en-US"/>
        </a:p>
      </dgm:t>
    </dgm:pt>
    <dgm:pt modelId="{22EDCCAB-CA6F-46DA-AC6D-19597296C966}" type="parTrans" cxnId="{FE8B9D16-6B08-4EC8-9B58-323B5BAA97C1}">
      <dgm:prSet/>
      <dgm:spPr/>
      <dgm:t>
        <a:bodyPr/>
        <a:lstStyle/>
        <a:p>
          <a:endParaRPr lang="en-US"/>
        </a:p>
      </dgm:t>
    </dgm:pt>
    <dgm:pt modelId="{C5DFCE41-CB00-4350-8BBD-3A59AC3C965C}">
      <dgm:prSet/>
      <dgm:spPr/>
      <dgm:t>
        <a:bodyPr/>
        <a:lstStyle/>
        <a:p>
          <a:r>
            <a:rPr lang="en-US" dirty="0"/>
            <a:t>Optional graphical status display</a:t>
          </a:r>
        </a:p>
      </dgm:t>
    </dgm:pt>
    <dgm:pt modelId="{5EFEF450-BF9B-47D2-8B39-59B00496AFEB}" type="parTrans" cxnId="{F53FFAC1-2607-49A1-A2D1-417C2EA7A0A7}">
      <dgm:prSet/>
      <dgm:spPr/>
      <dgm:t>
        <a:bodyPr/>
        <a:lstStyle/>
        <a:p>
          <a:endParaRPr lang="en-US"/>
        </a:p>
      </dgm:t>
    </dgm:pt>
    <dgm:pt modelId="{2D585DCB-7F38-4D75-A358-5EA70C55ED6C}" type="sibTrans" cxnId="{F53FFAC1-2607-49A1-A2D1-417C2EA7A0A7}">
      <dgm:prSet/>
      <dgm:spPr/>
      <dgm:t>
        <a:bodyPr/>
        <a:lstStyle/>
        <a:p>
          <a:endParaRPr lang="en-US"/>
        </a:p>
      </dgm:t>
    </dgm:pt>
    <dgm:pt modelId="{F963DF39-0D2F-4AB5-B9B8-F37E6D8E44AC}">
      <dgm:prSet/>
      <dgm:spPr/>
      <dgm:t>
        <a:bodyPr/>
        <a:lstStyle/>
        <a:p>
          <a:r>
            <a:rPr lang="en-US" dirty="0"/>
            <a:t>Configurations are specified in JSON files and the software will adapt to any reasonable configuration</a:t>
          </a:r>
        </a:p>
      </dgm:t>
    </dgm:pt>
    <dgm:pt modelId="{EA5C5E5D-190C-43FA-88B9-A3730EBE4C37}" type="parTrans" cxnId="{E91FD825-A3E6-4878-84A3-D5A3E9009F1B}">
      <dgm:prSet/>
      <dgm:spPr/>
      <dgm:t>
        <a:bodyPr/>
        <a:lstStyle/>
        <a:p>
          <a:endParaRPr lang="en-US"/>
        </a:p>
      </dgm:t>
    </dgm:pt>
    <dgm:pt modelId="{725010FE-8E00-4EA4-B8D3-18D8C26D51D5}" type="sibTrans" cxnId="{E91FD825-A3E6-4878-84A3-D5A3E9009F1B}">
      <dgm:prSet/>
      <dgm:spPr/>
      <dgm:t>
        <a:bodyPr/>
        <a:lstStyle/>
        <a:p>
          <a:endParaRPr lang="en-US"/>
        </a:p>
      </dgm:t>
    </dgm:pt>
    <dgm:pt modelId="{CAC13705-6ABE-4551-983C-C09BB90B2344}">
      <dgm:prSet/>
      <dgm:spPr/>
      <dgm:t>
        <a:bodyPr/>
        <a:lstStyle/>
        <a:p>
          <a:r>
            <a:rPr lang="en-US" dirty="0"/>
            <a:t>Proprietary, specialized software for UV-Vis control</a:t>
          </a:r>
        </a:p>
      </dgm:t>
    </dgm:pt>
    <dgm:pt modelId="{000370D3-75F8-4E60-8605-0892ED8F7938}" type="parTrans" cxnId="{53F789B1-92E5-4412-8520-89B6A182196B}">
      <dgm:prSet/>
      <dgm:spPr/>
      <dgm:t>
        <a:bodyPr/>
        <a:lstStyle/>
        <a:p>
          <a:endParaRPr lang="en-US"/>
        </a:p>
      </dgm:t>
    </dgm:pt>
    <dgm:pt modelId="{228054F1-0C29-476C-A60D-6DF6F9458731}" type="sibTrans" cxnId="{53F789B1-92E5-4412-8520-89B6A182196B}">
      <dgm:prSet/>
      <dgm:spPr/>
      <dgm:t>
        <a:bodyPr/>
        <a:lstStyle/>
        <a:p>
          <a:endParaRPr lang="en-US"/>
        </a:p>
      </dgm:t>
    </dgm:pt>
    <dgm:pt modelId="{1F580F93-AE15-49EC-8778-744D895DDCB2}">
      <dgm:prSet/>
      <dgm:spPr/>
      <dgm:t>
        <a:bodyPr/>
        <a:lstStyle/>
        <a:p>
          <a:r>
            <a:rPr lang="en-US" dirty="0"/>
            <a:t>No path to integration with NICE (Neutron Instrument Control Environment)</a:t>
          </a:r>
        </a:p>
      </dgm:t>
    </dgm:pt>
    <dgm:pt modelId="{6D701929-0922-49CF-832C-211B2CD0F1D0}" type="parTrans" cxnId="{2BAC0847-86C9-4B8D-8A52-6BC25202DE6F}">
      <dgm:prSet/>
      <dgm:spPr/>
      <dgm:t>
        <a:bodyPr/>
        <a:lstStyle/>
        <a:p>
          <a:endParaRPr lang="en-US"/>
        </a:p>
      </dgm:t>
    </dgm:pt>
    <dgm:pt modelId="{518DA2EA-A620-4AFC-9B77-48062D7E7835}" type="sibTrans" cxnId="{2BAC0847-86C9-4B8D-8A52-6BC25202DE6F}">
      <dgm:prSet/>
      <dgm:spPr/>
      <dgm:t>
        <a:bodyPr/>
        <a:lstStyle/>
        <a:p>
          <a:endParaRPr lang="en-US"/>
        </a:p>
      </dgm:t>
    </dgm:pt>
    <dgm:pt modelId="{4686AA8A-393C-4525-8443-195DFF6541C0}">
      <dgm:prSet/>
      <dgm:spPr/>
      <dgm:t>
        <a:bodyPr/>
        <a:lstStyle/>
        <a:p>
          <a:r>
            <a:rPr lang="en-US" dirty="0"/>
            <a:t>Asynchronous operation for parallel control/monitoring</a:t>
          </a:r>
        </a:p>
      </dgm:t>
    </dgm:pt>
    <dgm:pt modelId="{0689B545-4F78-49B4-A58D-6B8AEDCECBE5}" type="parTrans" cxnId="{774DA23D-910A-4758-9C13-3F121199B383}">
      <dgm:prSet/>
      <dgm:spPr/>
      <dgm:t>
        <a:bodyPr/>
        <a:lstStyle/>
        <a:p>
          <a:endParaRPr lang="en-US"/>
        </a:p>
      </dgm:t>
    </dgm:pt>
    <dgm:pt modelId="{60A9BC7E-1214-47D9-8016-1D76A2FD7D90}" type="sibTrans" cxnId="{774DA23D-910A-4758-9C13-3F121199B383}">
      <dgm:prSet/>
      <dgm:spPr/>
      <dgm:t>
        <a:bodyPr/>
        <a:lstStyle/>
        <a:p>
          <a:endParaRPr lang="en-US"/>
        </a:p>
      </dgm:t>
    </dgm:pt>
    <dgm:pt modelId="{8BBD76DA-2426-4B98-942A-8FBD5EF7BB29}" type="pres">
      <dgm:prSet presAssocID="{49DAB7CF-0CE5-46B1-A995-8F12B3A5E20F}" presName="linear" presStyleCnt="0">
        <dgm:presLayoutVars>
          <dgm:dir/>
          <dgm:animLvl val="lvl"/>
          <dgm:resizeHandles val="exact"/>
        </dgm:presLayoutVars>
      </dgm:prSet>
      <dgm:spPr/>
    </dgm:pt>
    <dgm:pt modelId="{EAD59954-8FF5-479D-A23B-D0B4A565B02C}" type="pres">
      <dgm:prSet presAssocID="{B6D4018D-4834-4C5D-B103-CAE26903A3BB}" presName="parentLin" presStyleCnt="0"/>
      <dgm:spPr/>
    </dgm:pt>
    <dgm:pt modelId="{B1B939B3-5778-4075-AAF0-27CECE4FC7C0}" type="pres">
      <dgm:prSet presAssocID="{B6D4018D-4834-4C5D-B103-CAE26903A3BB}" presName="parentLeftMargin" presStyleLbl="node1" presStyleIdx="0" presStyleCnt="2"/>
      <dgm:spPr/>
    </dgm:pt>
    <dgm:pt modelId="{C7D3C1A9-7622-4F3A-9A7A-3C33EE9537E6}" type="pres">
      <dgm:prSet presAssocID="{B6D4018D-4834-4C5D-B103-CAE26903A3BB}" presName="parentText" presStyleLbl="node1" presStyleIdx="0" presStyleCnt="2" custLinFactY="200000" custLinFactNeighborX="-17335" custLinFactNeighborY="269729">
        <dgm:presLayoutVars>
          <dgm:chMax val="0"/>
          <dgm:bulletEnabled val="1"/>
        </dgm:presLayoutVars>
      </dgm:prSet>
      <dgm:spPr/>
    </dgm:pt>
    <dgm:pt modelId="{57809716-6AFE-4C49-B36D-ECE3DEEC9C21}" type="pres">
      <dgm:prSet presAssocID="{B6D4018D-4834-4C5D-B103-CAE26903A3BB}" presName="negativeSpace" presStyleCnt="0"/>
      <dgm:spPr/>
    </dgm:pt>
    <dgm:pt modelId="{4DA2F00F-E171-4C0B-A3D1-5B4D96AD62A4}" type="pres">
      <dgm:prSet presAssocID="{B6D4018D-4834-4C5D-B103-CAE26903A3BB}" presName="childText" presStyleLbl="conFgAcc1" presStyleIdx="0" presStyleCnt="2" custScaleY="98306" custLinFactY="118002" custLinFactNeighborY="200000">
        <dgm:presLayoutVars>
          <dgm:bulletEnabled val="1"/>
        </dgm:presLayoutVars>
      </dgm:prSet>
      <dgm:spPr/>
    </dgm:pt>
    <dgm:pt modelId="{A4FA5265-B630-401E-941D-C7FC7E0D6F0F}" type="pres">
      <dgm:prSet presAssocID="{5802AC97-6F13-45BA-9C6E-617FD2A0BDEF}" presName="spaceBetweenRectangles" presStyleCnt="0"/>
      <dgm:spPr/>
    </dgm:pt>
    <dgm:pt modelId="{3C549481-9882-4097-B2F7-06A41FE3C0A8}" type="pres">
      <dgm:prSet presAssocID="{81BA7585-79E5-4FC3-B354-9F7FAF5943A5}" presName="parentLin" presStyleCnt="0"/>
      <dgm:spPr/>
    </dgm:pt>
    <dgm:pt modelId="{E68B0225-3F05-4455-80B8-0E347B74C5CB}" type="pres">
      <dgm:prSet presAssocID="{81BA7585-79E5-4FC3-B354-9F7FAF5943A5}" presName="parentLeftMargin" presStyleLbl="node1" presStyleIdx="0" presStyleCnt="2"/>
      <dgm:spPr/>
    </dgm:pt>
    <dgm:pt modelId="{27D54EED-478E-4A97-8CA4-E49F7C5006DE}" type="pres">
      <dgm:prSet presAssocID="{81BA7585-79E5-4FC3-B354-9F7FAF5943A5}" presName="parentText" presStyleLbl="node1" presStyleIdx="1" presStyleCnt="2" custLinFactY="-200000" custLinFactNeighborX="-30514" custLinFactNeighborY="-249468">
        <dgm:presLayoutVars>
          <dgm:chMax val="0"/>
          <dgm:bulletEnabled val="1"/>
        </dgm:presLayoutVars>
      </dgm:prSet>
      <dgm:spPr/>
    </dgm:pt>
    <dgm:pt modelId="{15933E8D-8C82-40B0-A751-13849943535D}" type="pres">
      <dgm:prSet presAssocID="{81BA7585-79E5-4FC3-B354-9F7FAF5943A5}" presName="negativeSpace" presStyleCnt="0"/>
      <dgm:spPr/>
    </dgm:pt>
    <dgm:pt modelId="{4299DDAD-FA0D-407C-A343-2123388E48A7}" type="pres">
      <dgm:prSet presAssocID="{81BA7585-79E5-4FC3-B354-9F7FAF5943A5}" presName="childText" presStyleLbl="conFgAcc1" presStyleIdx="1" presStyleCnt="2" custLinFactY="-100104" custLinFactNeighborY="-200000">
        <dgm:presLayoutVars>
          <dgm:bulletEnabled val="1"/>
        </dgm:presLayoutVars>
      </dgm:prSet>
      <dgm:spPr/>
    </dgm:pt>
  </dgm:ptLst>
  <dgm:cxnLst>
    <dgm:cxn modelId="{15DD8710-7712-489F-B970-05825BED8FDD}" type="presOf" srcId="{81BA7585-79E5-4FC3-B354-9F7FAF5943A5}" destId="{E68B0225-3F05-4455-80B8-0E347B74C5CB}" srcOrd="0" destOrd="0" presId="urn:microsoft.com/office/officeart/2005/8/layout/list1"/>
    <dgm:cxn modelId="{FE8B9D16-6B08-4EC8-9B58-323B5BAA97C1}" srcId="{49DAB7CF-0CE5-46B1-A995-8F12B3A5E20F}" destId="{81BA7585-79E5-4FC3-B354-9F7FAF5943A5}" srcOrd="1" destOrd="0" parTransId="{22EDCCAB-CA6F-46DA-AC6D-19597296C966}" sibTransId="{B493E795-CEDB-4AFD-B6AF-137A37E08761}"/>
    <dgm:cxn modelId="{E91FD825-A3E6-4878-84A3-D5A3E9009F1B}" srcId="{B6D4018D-4834-4C5D-B103-CAE26903A3BB}" destId="{F963DF39-0D2F-4AB5-B9B8-F37E6D8E44AC}" srcOrd="3" destOrd="0" parTransId="{EA5C5E5D-190C-43FA-88B9-A3730EBE4C37}" sibTransId="{725010FE-8E00-4EA4-B8D3-18D8C26D51D5}"/>
    <dgm:cxn modelId="{46D8162F-C236-4C90-B068-A9E573114D76}" srcId="{49DAB7CF-0CE5-46B1-A995-8F12B3A5E20F}" destId="{B6D4018D-4834-4C5D-B103-CAE26903A3BB}" srcOrd="0" destOrd="0" parTransId="{F3654BB9-7249-4994-B9C7-26538C651C62}" sibTransId="{5802AC97-6F13-45BA-9C6E-617FD2A0BDEF}"/>
    <dgm:cxn modelId="{7CD0FC30-4890-4194-AF36-09A456B19DDC}" type="presOf" srcId="{C5DFCE41-CB00-4350-8BBD-3A59AC3C965C}" destId="{4DA2F00F-E171-4C0B-A3D1-5B4D96AD62A4}" srcOrd="0" destOrd="2" presId="urn:microsoft.com/office/officeart/2005/8/layout/list1"/>
    <dgm:cxn modelId="{774DA23D-910A-4758-9C13-3F121199B383}" srcId="{B6D4018D-4834-4C5D-B103-CAE26903A3BB}" destId="{4686AA8A-393C-4525-8443-195DFF6541C0}" srcOrd="1" destOrd="0" parTransId="{0689B545-4F78-49B4-A58D-6B8AEDCECBE5}" sibTransId="{60A9BC7E-1214-47D9-8016-1D76A2FD7D90}"/>
    <dgm:cxn modelId="{BE546B5E-7998-415C-82AD-12E9677C2076}" type="presOf" srcId="{CAC13705-6ABE-4551-983C-C09BB90B2344}" destId="{4299DDAD-FA0D-407C-A343-2123388E48A7}" srcOrd="0" destOrd="1" presId="urn:microsoft.com/office/officeart/2005/8/layout/list1"/>
    <dgm:cxn modelId="{93158B44-63EA-4888-AD61-FF5039F89E74}" type="presOf" srcId="{4686AA8A-393C-4525-8443-195DFF6541C0}" destId="{4DA2F00F-E171-4C0B-A3D1-5B4D96AD62A4}" srcOrd="0" destOrd="1" presId="urn:microsoft.com/office/officeart/2005/8/layout/list1"/>
    <dgm:cxn modelId="{2BAC0847-86C9-4B8D-8A52-6BC25202DE6F}" srcId="{81BA7585-79E5-4FC3-B354-9F7FAF5943A5}" destId="{1F580F93-AE15-49EC-8778-744D895DDCB2}" srcOrd="2" destOrd="0" parTransId="{6D701929-0922-49CF-832C-211B2CD0F1D0}" sibTransId="{518DA2EA-A620-4AFC-9B77-48062D7E7835}"/>
    <dgm:cxn modelId="{01F56049-6ADF-4779-A871-14D1D2BB1F08}" type="presOf" srcId="{C09B1CEE-E19B-47FF-A1BC-7FED9AFAE18B}" destId="{4DA2F00F-E171-4C0B-A3D1-5B4D96AD62A4}" srcOrd="0" destOrd="0" presId="urn:microsoft.com/office/officeart/2005/8/layout/list1"/>
    <dgm:cxn modelId="{9414406D-B5BD-4BE1-9D9D-130B79B1EDCE}" type="presOf" srcId="{F963DF39-0D2F-4AB5-B9B8-F37E6D8E44AC}" destId="{4DA2F00F-E171-4C0B-A3D1-5B4D96AD62A4}" srcOrd="0" destOrd="3" presId="urn:microsoft.com/office/officeart/2005/8/layout/list1"/>
    <dgm:cxn modelId="{22ED0671-BB14-445E-B1E0-99B0ED47D2FC}" srcId="{81BA7585-79E5-4FC3-B354-9F7FAF5943A5}" destId="{2BC7E886-65D2-4C67-825D-E967FB9288A9}" srcOrd="0" destOrd="0" parTransId="{233B240E-5487-498A-8E4B-0F988AE80B3F}" sibTransId="{354A7C73-5936-46CD-846B-3335FD866852}"/>
    <dgm:cxn modelId="{6C581784-B8DA-49DE-92F1-BCBB5D85438F}" type="presOf" srcId="{1F580F93-AE15-49EC-8778-744D895DDCB2}" destId="{4299DDAD-FA0D-407C-A343-2123388E48A7}" srcOrd="0" destOrd="2" presId="urn:microsoft.com/office/officeart/2005/8/layout/list1"/>
    <dgm:cxn modelId="{ADDD4090-85CF-45C4-8C37-2F894A75852F}" type="presOf" srcId="{81BA7585-79E5-4FC3-B354-9F7FAF5943A5}" destId="{27D54EED-478E-4A97-8CA4-E49F7C5006DE}" srcOrd="1" destOrd="0" presId="urn:microsoft.com/office/officeart/2005/8/layout/list1"/>
    <dgm:cxn modelId="{75997098-1039-479C-85DB-B151DA4D7263}" type="presOf" srcId="{2BC7E886-65D2-4C67-825D-E967FB9288A9}" destId="{4299DDAD-FA0D-407C-A343-2123388E48A7}" srcOrd="0" destOrd="0" presId="urn:microsoft.com/office/officeart/2005/8/layout/list1"/>
    <dgm:cxn modelId="{8F2CA3AB-B124-43AF-9B66-53A112456EAB}" type="presOf" srcId="{49DAB7CF-0CE5-46B1-A995-8F12B3A5E20F}" destId="{8BBD76DA-2426-4B98-942A-8FBD5EF7BB29}" srcOrd="0" destOrd="0" presId="urn:microsoft.com/office/officeart/2005/8/layout/list1"/>
    <dgm:cxn modelId="{53F789B1-92E5-4412-8520-89B6A182196B}" srcId="{81BA7585-79E5-4FC3-B354-9F7FAF5943A5}" destId="{CAC13705-6ABE-4551-983C-C09BB90B2344}" srcOrd="1" destOrd="0" parTransId="{000370D3-75F8-4E60-8605-0892ED8F7938}" sibTransId="{228054F1-0C29-476C-A60D-6DF6F9458731}"/>
    <dgm:cxn modelId="{AF0228B8-C71E-454C-915F-7A7E1E97F148}" type="presOf" srcId="{B6D4018D-4834-4C5D-B103-CAE26903A3BB}" destId="{B1B939B3-5778-4075-AAF0-27CECE4FC7C0}" srcOrd="0" destOrd="0" presId="urn:microsoft.com/office/officeart/2005/8/layout/list1"/>
    <dgm:cxn modelId="{F53FFAC1-2607-49A1-A2D1-417C2EA7A0A7}" srcId="{B6D4018D-4834-4C5D-B103-CAE26903A3BB}" destId="{C5DFCE41-CB00-4350-8BBD-3A59AC3C965C}" srcOrd="2" destOrd="0" parTransId="{5EFEF450-BF9B-47D2-8B39-59B00496AFEB}" sibTransId="{2D585DCB-7F38-4D75-A358-5EA70C55ED6C}"/>
    <dgm:cxn modelId="{5B8C8AD3-9F0D-4EA3-AA67-C52424507470}" type="presOf" srcId="{B6D4018D-4834-4C5D-B103-CAE26903A3BB}" destId="{C7D3C1A9-7622-4F3A-9A7A-3C33EE9537E6}" srcOrd="1" destOrd="0" presId="urn:microsoft.com/office/officeart/2005/8/layout/list1"/>
    <dgm:cxn modelId="{022456D6-02F1-47A8-8E06-6561B6422319}" srcId="{B6D4018D-4834-4C5D-B103-CAE26903A3BB}" destId="{C09B1CEE-E19B-47FF-A1BC-7FED9AFAE18B}" srcOrd="0" destOrd="0" parTransId="{937A66ED-19AC-480D-9310-974C03DEA8C5}" sibTransId="{1764036B-E5EB-4B82-8908-FB6361C89129}"/>
    <dgm:cxn modelId="{1270CB93-A210-4909-BE41-D5F5BA7C9389}" type="presParOf" srcId="{8BBD76DA-2426-4B98-942A-8FBD5EF7BB29}" destId="{EAD59954-8FF5-479D-A23B-D0B4A565B02C}" srcOrd="0" destOrd="0" presId="urn:microsoft.com/office/officeart/2005/8/layout/list1"/>
    <dgm:cxn modelId="{F30C104D-D4DF-4DF2-BD96-64B71BF11D78}" type="presParOf" srcId="{EAD59954-8FF5-479D-A23B-D0B4A565B02C}" destId="{B1B939B3-5778-4075-AAF0-27CECE4FC7C0}" srcOrd="0" destOrd="0" presId="urn:microsoft.com/office/officeart/2005/8/layout/list1"/>
    <dgm:cxn modelId="{4DD517F5-E791-45D7-AD6F-7FF8021E72B3}" type="presParOf" srcId="{EAD59954-8FF5-479D-A23B-D0B4A565B02C}" destId="{C7D3C1A9-7622-4F3A-9A7A-3C33EE9537E6}" srcOrd="1" destOrd="0" presId="urn:microsoft.com/office/officeart/2005/8/layout/list1"/>
    <dgm:cxn modelId="{5FA9EABA-773F-4AD0-9AAB-9FD7AE05FE41}" type="presParOf" srcId="{8BBD76DA-2426-4B98-942A-8FBD5EF7BB29}" destId="{57809716-6AFE-4C49-B36D-ECE3DEEC9C21}" srcOrd="1" destOrd="0" presId="urn:microsoft.com/office/officeart/2005/8/layout/list1"/>
    <dgm:cxn modelId="{55D7BB78-CEA1-4386-BE9E-E9339523000C}" type="presParOf" srcId="{8BBD76DA-2426-4B98-942A-8FBD5EF7BB29}" destId="{4DA2F00F-E171-4C0B-A3D1-5B4D96AD62A4}" srcOrd="2" destOrd="0" presId="urn:microsoft.com/office/officeart/2005/8/layout/list1"/>
    <dgm:cxn modelId="{722473D4-3FB1-4DE3-9725-1ABF916C2353}" type="presParOf" srcId="{8BBD76DA-2426-4B98-942A-8FBD5EF7BB29}" destId="{A4FA5265-B630-401E-941D-C7FC7E0D6F0F}" srcOrd="3" destOrd="0" presId="urn:microsoft.com/office/officeart/2005/8/layout/list1"/>
    <dgm:cxn modelId="{3B44A6DD-2A75-45AD-A93A-75353FA7E9AE}" type="presParOf" srcId="{8BBD76DA-2426-4B98-942A-8FBD5EF7BB29}" destId="{3C549481-9882-4097-B2F7-06A41FE3C0A8}" srcOrd="4" destOrd="0" presId="urn:microsoft.com/office/officeart/2005/8/layout/list1"/>
    <dgm:cxn modelId="{34D286FF-B5C4-4443-9D83-CB50AEBCF892}" type="presParOf" srcId="{3C549481-9882-4097-B2F7-06A41FE3C0A8}" destId="{E68B0225-3F05-4455-80B8-0E347B74C5CB}" srcOrd="0" destOrd="0" presId="urn:microsoft.com/office/officeart/2005/8/layout/list1"/>
    <dgm:cxn modelId="{CC8240BA-847C-40E0-B2B9-49D0996541A4}" type="presParOf" srcId="{3C549481-9882-4097-B2F7-06A41FE3C0A8}" destId="{27D54EED-478E-4A97-8CA4-E49F7C5006DE}" srcOrd="1" destOrd="0" presId="urn:microsoft.com/office/officeart/2005/8/layout/list1"/>
    <dgm:cxn modelId="{E2AB5DCA-899C-4B7D-A5EC-FFC87D87CDF0}" type="presParOf" srcId="{8BBD76DA-2426-4B98-942A-8FBD5EF7BB29}" destId="{15933E8D-8C82-40B0-A751-13849943535D}" srcOrd="5" destOrd="0" presId="urn:microsoft.com/office/officeart/2005/8/layout/list1"/>
    <dgm:cxn modelId="{6720DC65-16D8-45C3-A644-ED05275A1518}" type="presParOf" srcId="{8BBD76DA-2426-4B98-942A-8FBD5EF7BB29}" destId="{4299DDAD-FA0D-407C-A343-2123388E48A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2F00F-E171-4C0B-A3D1-5B4D96AD62A4}">
      <dsp:nvSpPr>
        <dsp:cNvPr id="0" name=""/>
        <dsp:cNvSpPr/>
      </dsp:nvSpPr>
      <dsp:spPr>
        <a:xfrm>
          <a:off x="0" y="3165021"/>
          <a:ext cx="6666833" cy="2235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74904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One Python program which controls pumps, valves, &amp; UV-Vis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Asynchronous operation for parallel control/monitoring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Optional graphical status display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Configurations are specified in JSON files and the software will adapt to any reasonable configuration</a:t>
          </a:r>
        </a:p>
      </dsp:txBody>
      <dsp:txXfrm>
        <a:off x="0" y="3165021"/>
        <a:ext cx="6666833" cy="2235773"/>
      </dsp:txXfrm>
    </dsp:sp>
    <dsp:sp modelId="{C7D3C1A9-7622-4F3A-9A7A-3C33EE9537E6}">
      <dsp:nvSpPr>
        <dsp:cNvPr id="0" name=""/>
        <dsp:cNvSpPr/>
      </dsp:nvSpPr>
      <dsp:spPr>
        <a:xfrm>
          <a:off x="275556" y="2897861"/>
          <a:ext cx="4666783" cy="5608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My Setup</a:t>
          </a:r>
        </a:p>
      </dsp:txBody>
      <dsp:txXfrm>
        <a:off x="302936" y="2925241"/>
        <a:ext cx="4612023" cy="506119"/>
      </dsp:txXfrm>
    </dsp:sp>
    <dsp:sp modelId="{4299DDAD-FA0D-407C-A343-2123388E48A7}">
      <dsp:nvSpPr>
        <dsp:cNvPr id="0" name=""/>
        <dsp:cNvSpPr/>
      </dsp:nvSpPr>
      <dsp:spPr>
        <a:xfrm>
          <a:off x="0" y="624515"/>
          <a:ext cx="6666833" cy="1975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74904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Custom Python script for each different configuration controlling pumps/valves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Proprietary, specialized software for UV-Vis control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 path to integration with NICE (Neutron Instrument Control Environment)</a:t>
          </a:r>
        </a:p>
      </dsp:txBody>
      <dsp:txXfrm>
        <a:off x="0" y="624515"/>
        <a:ext cx="6666833" cy="1975050"/>
      </dsp:txXfrm>
    </dsp:sp>
    <dsp:sp modelId="{27D54EED-478E-4A97-8CA4-E49F7C5006DE}">
      <dsp:nvSpPr>
        <dsp:cNvPr id="0" name=""/>
        <dsp:cNvSpPr/>
      </dsp:nvSpPr>
      <dsp:spPr>
        <a:xfrm>
          <a:off x="231625" y="361083"/>
          <a:ext cx="4666783" cy="56087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Previous Setup</a:t>
          </a:r>
        </a:p>
      </dsp:txBody>
      <dsp:txXfrm>
        <a:off x="259005" y="388463"/>
        <a:ext cx="4612023" cy="506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05598-2EBE-4C48-8BC7-934038480E96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82F2-F730-4ADD-A13B-AA669D952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7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2BC0-7B8A-4131-8239-350B167A2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C5B9B-2E36-4F31-BF9E-DE55F0464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D7250-E063-44D8-B763-2D7697C7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6C9E2-8BC8-4F21-8B8F-0A3A0E2C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DAD20-65B8-464E-BC84-ABDEFAD0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3577-988B-498B-9C21-E35BD96F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66C12-0AC3-40C8-B170-46323A8CA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34E-104D-4950-AE7C-8D8FF38BD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3CFE8-A510-44F7-8A24-3307AEF3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E4DA5-49CB-4354-BFF1-914F087B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98661-EF0C-48B8-AF76-E22802603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566B6-ADDA-4F3F-B63D-1FD06EC99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44802-B151-4B5B-9B92-3CEA5E41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2E192-CC08-4A4A-AEED-9F5A93DF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A8F78-1384-4917-A2DC-99EE3DE8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6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FC38-A29D-4603-A7D3-19BC11F6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8D5C2-B805-49C0-B2BC-E98D20A98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4A6D3-835E-415D-9BD9-18E07599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5F6F-4030-41C1-A7AF-92E71426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6961-B902-4F5B-9BF5-BDF30893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8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AFAE-CEA7-4CCF-B834-9D906D5C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02D2C-B124-48E8-9670-61BBBDB21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9DE9A-5243-47F1-91EA-18B0D3C8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A0A2-CBE6-4E8A-9AF5-BE3227E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FD92-43DB-46E9-9114-51229960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4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0277-1475-422F-B936-83D01659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48B51-2BF6-48E4-8546-E1379B0B1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3A24F-4183-40F0-825C-FF9C23548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5B63E-5683-4F5B-90D2-3372B4590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39BBF-6ABE-4D3E-9AEE-F5B62D66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D7616-0DD4-476B-B1E4-3C3DAA73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4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B11D-4C1A-47C3-AD3F-DB85BACBD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A4C5F-2DF1-4532-AB04-B7DC6CDA8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D39A8-E6F1-4F7C-B022-E43A49415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BD477-DE4A-49B7-A601-D2A910816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CB244A-619E-412E-82C0-A9160C8F80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D81FD1-6AE7-4C72-AC0E-A059F21B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7CE2F-04D8-44E1-A45F-72F4D9AF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4E5DD2-A687-4410-AC06-63C86310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6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E94C-831D-460A-9B55-29703BA5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9E269-2A6A-4F30-9445-0E0A84C3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C237B-3FBC-4DFC-A335-D6FB0EF86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1E9DB-5A8C-48F2-AAB8-EC743F18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BF18B-7EE1-4937-B48D-0C566EAC9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B7FCC6-2C9A-4622-AB68-27E59BC8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88582-0D28-4000-9A5F-34FEFD78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566A9-A9AC-482D-98F8-1AEC39C3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D154-79B0-43C7-AD64-1B9EE656F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5DE18-69A4-43CF-BB9B-CBD6D5B6A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0FDF2-F340-4517-AF86-74A4C5DE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E9A83-B782-4156-AB11-C4E1FF6EF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810E5-2C97-4EC3-A09B-A64A3A4FB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5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F44F-8690-445E-AE43-E568213A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93A60-D93D-4CA7-8ECE-2A4E4B81F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06CF7-8DDD-4611-A96F-4F9BD0C9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2B10D-26A2-4BC1-B382-E71AAB34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C0A39-EA75-4420-AEA7-A321B879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70B0-14AA-419A-871F-EA26C3DF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5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7EB73-0EB4-4701-B677-DFE0A9C7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BB9CD-31BE-405F-909C-537FFFEEA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D62F3-DD47-4EA2-8159-5BC3E0E30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9E33-6B03-4D21-8C07-A00426809A6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02A69-0E69-40BF-8D43-F0B029396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95E9B-A703-4292-AEB2-DFE0BA465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68EFA-3876-4823-B155-F72869B8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9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doi.org/10.1021/acsomega.8b03461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doi.org/10.1039/B819196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doi.org/10.1016/j.bpj.2019.01.021" TargetMode="External"/><Relationship Id="rId4" Type="http://schemas.openxmlformats.org/officeDocument/2006/relationships/hyperlink" Target="https://doi.org/10.1038/srep40948" TargetMode="Externa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23AA5-3CDD-4CC1-82DB-563CD4BB3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279" y="1297332"/>
            <a:ext cx="7134971" cy="2184962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Developing a User-Friendly Framework for Stopped Flow SANS at the NCNR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2C47C-DA8E-45A8-9C47-6F7F40D8C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265" y="3629296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Christopher Stallard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Mentor: Ryan Murphy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5A5326F-EDBB-4CF9-B2A9-B7C6688AA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92" y="5306947"/>
            <a:ext cx="4390787" cy="1125961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8906E87-2846-4BE6-8FCB-ABD00958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" y="3700205"/>
            <a:ext cx="4339446" cy="433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79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A24411B-B584-4E73-AFF6-2C263D158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013429"/>
              </p:ext>
            </p:extLst>
          </p:nvPr>
        </p:nvGraphicFramePr>
        <p:xfrm>
          <a:off x="161668" y="4131988"/>
          <a:ext cx="3739774" cy="237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460577A-381C-4BF3-8B0A-C6E52243D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204471"/>
              </p:ext>
            </p:extLst>
          </p:nvPr>
        </p:nvGraphicFramePr>
        <p:xfrm>
          <a:off x="4302935" y="4113727"/>
          <a:ext cx="3586130" cy="237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4AD227A4-30E4-464B-9C49-0A224470F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8" y="1068092"/>
            <a:ext cx="3739774" cy="2804831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579255D7-AAFE-463B-A017-6E2136230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751" y="1068091"/>
            <a:ext cx="3739775" cy="2804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FC9334-A6C6-46F3-8118-D338D0E06886}"/>
              </a:ext>
            </a:extLst>
          </p:cNvPr>
          <p:cNvSpPr txBox="1"/>
          <p:nvPr/>
        </p:nvSpPr>
        <p:spPr>
          <a:xfrm>
            <a:off x="130155" y="1067664"/>
            <a:ext cx="1789044" cy="37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t=0s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1B7B5-35BA-4DE5-AD86-FD290C89FF40}"/>
              </a:ext>
            </a:extLst>
          </p:cNvPr>
          <p:cNvSpPr txBox="1"/>
          <p:nvPr/>
        </p:nvSpPr>
        <p:spPr>
          <a:xfrm>
            <a:off x="4231497" y="1067664"/>
            <a:ext cx="1099930" cy="37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50s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6F077046-508C-4566-87AF-29BC0032A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89" y="1068092"/>
            <a:ext cx="3739777" cy="28048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E68B21-B50B-4A21-993C-B85F6D3C33BB}"/>
              </a:ext>
            </a:extLst>
          </p:cNvPr>
          <p:cNvSpPr txBox="1"/>
          <p:nvPr/>
        </p:nvSpPr>
        <p:spPr>
          <a:xfrm>
            <a:off x="8271329" y="1072678"/>
            <a:ext cx="86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43A0F-0620-4AC6-94A9-8231606D5E71}"/>
              </a:ext>
            </a:extLst>
          </p:cNvPr>
          <p:cNvSpPr txBox="1"/>
          <p:nvPr/>
        </p:nvSpPr>
        <p:spPr>
          <a:xfrm>
            <a:off x="8284889" y="4131988"/>
            <a:ext cx="3470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Fitter uncertainty &lt;.01, so error bars not shown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procedure should be generally applicable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D42C2-FB7F-4226-AACD-C32205980993}"/>
              </a:ext>
            </a:extLst>
          </p:cNvPr>
          <p:cNvSpPr txBox="1"/>
          <p:nvPr/>
        </p:nvSpPr>
        <p:spPr>
          <a:xfrm>
            <a:off x="828346" y="172728"/>
            <a:ext cx="5266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Simulation</a:t>
            </a:r>
            <a:r>
              <a:rPr lang="en-US" sz="4000" dirty="0">
                <a:solidFill>
                  <a:schemeClr val="bg1"/>
                </a:solidFill>
              </a:rPr>
              <a:t> Results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F1561-0E29-4768-A258-6CD7F1FE4C08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7381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2E439-6818-48A5-8D1C-D60DE44A2F88}"/>
              </a:ext>
            </a:extLst>
          </p:cNvPr>
          <p:cNvSpPr txBox="1"/>
          <p:nvPr/>
        </p:nvSpPr>
        <p:spPr>
          <a:xfrm>
            <a:off x="1533378" y="98474"/>
            <a:ext cx="7244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Video Demo</a:t>
            </a:r>
          </a:p>
        </p:txBody>
      </p:sp>
      <p:pic>
        <p:nvPicPr>
          <p:cNvPr id="2" name="final_render_v1.3">
            <a:hlinkClick r:id="" action="ppaction://media"/>
            <a:extLst>
              <a:ext uri="{FF2B5EF4-FFF2-40B4-BE49-F238E27FC236}">
                <a16:creationId xmlns:a16="http://schemas.microsoft.com/office/drawing/2014/main" id="{D7C27DC0-78F2-46F7-8893-80E154B7F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326" y="806360"/>
            <a:ext cx="10251347" cy="5766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2AA870-2EEE-4517-B239-E52BB715B34B}"/>
              </a:ext>
            </a:extLst>
          </p:cNvPr>
          <p:cNvSpPr txBox="1"/>
          <p:nvPr/>
        </p:nvSpPr>
        <p:spPr>
          <a:xfrm>
            <a:off x="17919" y="6540085"/>
            <a:ext cx="451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941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4F798-0982-48C6-8617-4B60B5BB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4B2D8-35AF-4848-A755-360B2743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2" y="679401"/>
            <a:ext cx="8151126" cy="6589901"/>
          </a:xfrm>
        </p:spPr>
        <p:txBody>
          <a:bodyPr anchor="ctr">
            <a:noAutofit/>
          </a:bodyPr>
          <a:lstStyle/>
          <a:p>
            <a:r>
              <a:rPr lang="en-US" dirty="0"/>
              <a:t>SANS is a useful technique for measuring nano- to microscale structural properties</a:t>
            </a:r>
          </a:p>
          <a:p>
            <a:r>
              <a:rPr lang="en-US" dirty="0"/>
              <a:t>Kinetic SANS experiments have many potential applications</a:t>
            </a:r>
          </a:p>
          <a:p>
            <a:r>
              <a:rPr lang="en-US" dirty="0"/>
              <a:t>Stopped-flow: valuable for experiments @100ms-10s time scale </a:t>
            </a:r>
          </a:p>
          <a:p>
            <a:r>
              <a:rPr lang="en-US" dirty="0"/>
              <a:t>This Summer:</a:t>
            </a:r>
          </a:p>
          <a:p>
            <a:pPr lvl="1"/>
            <a:r>
              <a:rPr lang="en-US" dirty="0"/>
              <a:t>Added Python control for UV-Vis Spectrometer</a:t>
            </a:r>
          </a:p>
          <a:p>
            <a:pPr lvl="1"/>
            <a:r>
              <a:rPr lang="en-US" dirty="0"/>
              <a:t>Collected control code into a single script</a:t>
            </a:r>
          </a:p>
          <a:p>
            <a:pPr lvl="1"/>
            <a:r>
              <a:rPr lang="en-US" dirty="0"/>
              <a:t>Added an intuitive interface</a:t>
            </a:r>
          </a:p>
          <a:p>
            <a:pPr lvl="2"/>
            <a:r>
              <a:rPr lang="en-US" sz="2400" dirty="0"/>
              <a:t>Increases accessibility for remote users</a:t>
            </a:r>
          </a:p>
          <a:p>
            <a:pPr lvl="1"/>
            <a:r>
              <a:rPr lang="en-US" dirty="0"/>
              <a:t>Explored analysis of kinetic SANS data, using the whole 1D spectrum</a:t>
            </a:r>
          </a:p>
          <a:p>
            <a:endParaRPr lang="en-US" sz="3200" dirty="0"/>
          </a:p>
          <a:p>
            <a:pPr lvl="1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45CB9-B5AF-4476-A4C4-20284BC2EBFD}"/>
              </a:ext>
            </a:extLst>
          </p:cNvPr>
          <p:cNvSpPr txBox="1"/>
          <p:nvPr/>
        </p:nvSpPr>
        <p:spPr>
          <a:xfrm>
            <a:off x="17919" y="6540085"/>
            <a:ext cx="451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830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4F798-0982-48C6-8617-4B60B5BB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Next Steps/Ideas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4B2D8-35AF-4848-A755-360B2743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629765"/>
            <a:ext cx="8151126" cy="5492739"/>
          </a:xfrm>
        </p:spPr>
        <p:txBody>
          <a:bodyPr anchor="ctr">
            <a:noAutofit/>
          </a:bodyPr>
          <a:lstStyle/>
          <a:p>
            <a:r>
              <a:rPr lang="en-US" dirty="0"/>
              <a:t>NICE Integration</a:t>
            </a:r>
          </a:p>
          <a:p>
            <a:r>
              <a:rPr lang="en-US" dirty="0"/>
              <a:t>Temperature control from Python</a:t>
            </a:r>
          </a:p>
          <a:p>
            <a:pPr lvl="1"/>
            <a:r>
              <a:rPr lang="en-US" dirty="0"/>
              <a:t>This summer, acquired documentation for our temperature controller</a:t>
            </a:r>
          </a:p>
          <a:p>
            <a:r>
              <a:rPr lang="en-US" dirty="0"/>
              <a:t>Integration of event stream from VSANS for live SANS data plotting</a:t>
            </a:r>
          </a:p>
          <a:p>
            <a:pPr lvl="1"/>
            <a:r>
              <a:rPr lang="en-US" dirty="0"/>
              <a:t>Only possible once event stream goes live (currently planned for late 2022)</a:t>
            </a:r>
          </a:p>
          <a:p>
            <a:r>
              <a:rPr lang="en-US" dirty="0"/>
              <a:t>Using stronger UV light sources (UV lamps, lasers, etc.)</a:t>
            </a:r>
          </a:p>
          <a:p>
            <a:r>
              <a:rPr lang="en-US" dirty="0"/>
              <a:t>Expanding possibilities for data analysis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06C38-1A49-4DE2-8BCC-377F8866FBB9}"/>
              </a:ext>
            </a:extLst>
          </p:cNvPr>
          <p:cNvSpPr txBox="1"/>
          <p:nvPr/>
        </p:nvSpPr>
        <p:spPr>
          <a:xfrm>
            <a:off x="17919" y="6540085"/>
            <a:ext cx="451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2779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4F798-0982-48C6-8617-4B60B5BB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1901" y="-30418"/>
            <a:ext cx="4489723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800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4B2D8-35AF-4848-A755-360B2743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751079"/>
            <a:ext cx="8151126" cy="4541087"/>
          </a:xfrm>
        </p:spPr>
        <p:txBody>
          <a:bodyPr anchor="ctr">
            <a:noAutofit/>
          </a:bodyPr>
          <a:lstStyle/>
          <a:p>
            <a:r>
              <a:rPr lang="en-US" dirty="0"/>
              <a:t>Ryan Murphy</a:t>
            </a:r>
          </a:p>
          <a:p>
            <a:r>
              <a:rPr lang="en-US" dirty="0"/>
              <a:t>Julie Borchers</a:t>
            </a:r>
          </a:p>
          <a:p>
            <a:r>
              <a:rPr lang="en-US" dirty="0"/>
              <a:t>Joe Dura</a:t>
            </a:r>
          </a:p>
          <a:p>
            <a:r>
              <a:rPr lang="en-US" dirty="0"/>
              <a:t>Susana Teixeira</a:t>
            </a:r>
          </a:p>
          <a:p>
            <a:r>
              <a:rPr lang="en-US" dirty="0"/>
              <a:t>SURF interns (particularly those in the NCNR)</a:t>
            </a:r>
          </a:p>
          <a:p>
            <a:r>
              <a:rPr lang="en-US" dirty="0"/>
              <a:t>CHRNS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F684017-5E2E-40A2-BA38-63AE55A8B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90" y="5806328"/>
            <a:ext cx="3639844" cy="933391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BC0663A-8DF6-47F9-B828-FA1B5F28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72" y="5136567"/>
            <a:ext cx="2323069" cy="232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CB7207-8487-4BA0-820D-0C5E64DC888D}"/>
              </a:ext>
            </a:extLst>
          </p:cNvPr>
          <p:cNvSpPr txBox="1"/>
          <p:nvPr/>
        </p:nvSpPr>
        <p:spPr>
          <a:xfrm>
            <a:off x="17919" y="6540085"/>
            <a:ext cx="451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40758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C532C-3D01-45AF-8263-DD2A94AA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82" y="456345"/>
            <a:ext cx="3111690" cy="35560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Why SANS?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EDD4D-43AC-4877-9219-812AE29E6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361" y="47409"/>
            <a:ext cx="7887113" cy="2311316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SANS – Small Angle Neutron Scattering</a:t>
            </a:r>
          </a:p>
          <a:p>
            <a:r>
              <a:rPr lang="en-US" dirty="0"/>
              <a:t>Probes structure of materials at many length scales (nanometer to micrometer) at once</a:t>
            </a:r>
          </a:p>
          <a:p>
            <a:r>
              <a:rPr lang="en-US" dirty="0"/>
              <a:t>Complementary to Small Angle X-Ray Scattering</a:t>
            </a:r>
          </a:p>
          <a:p>
            <a:r>
              <a:rPr lang="en-US" dirty="0"/>
              <a:t>Hydrogen-Deuterium contrast matching</a:t>
            </a:r>
          </a:p>
        </p:txBody>
      </p:sp>
      <p:pic>
        <p:nvPicPr>
          <p:cNvPr id="1030" name="Picture 6" descr="2018 NIST Center for Neutron Research Summer School on Small Angle Neutron  Scattering and Neutron Reflectometry NGB30 SANS Measu">
            <a:extLst>
              <a:ext uri="{FF2B5EF4-FFF2-40B4-BE49-F238E27FC236}">
                <a16:creationId xmlns:a16="http://schemas.microsoft.com/office/drawing/2014/main" id="{D2B76758-BE1D-4BF1-BD65-FDDC3C91B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r="5048" b="-3"/>
          <a:stretch/>
        </p:blipFill>
        <p:spPr bwMode="auto">
          <a:xfrm>
            <a:off x="8232431" y="4500611"/>
            <a:ext cx="3860043" cy="231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F22CCB06-72D5-4B4A-A4FF-FE8255D79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r="-1" b="4391"/>
          <a:stretch/>
        </p:blipFill>
        <p:spPr bwMode="auto">
          <a:xfrm>
            <a:off x="4258016" y="2308410"/>
            <a:ext cx="3759549" cy="22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4351B83-1077-472A-9636-BBC248267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5" r="8014" b="2"/>
          <a:stretch/>
        </p:blipFill>
        <p:spPr bwMode="auto">
          <a:xfrm>
            <a:off x="8175235" y="2234393"/>
            <a:ext cx="3658977" cy="219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5561361-2343-420B-8EF6-4DFCB9BD1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04" y="4535424"/>
            <a:ext cx="3621392" cy="2414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DA605-7CD0-4271-AB4A-1A785FC025B9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721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CD4F13-E1FF-4819-8790-C3743D0D053E}"/>
              </a:ext>
            </a:extLst>
          </p:cNvPr>
          <p:cNvSpPr txBox="1">
            <a:spLocks/>
          </p:cNvSpPr>
          <p:nvPr/>
        </p:nvSpPr>
        <p:spPr>
          <a:xfrm>
            <a:off x="414953" y="51607"/>
            <a:ext cx="6486729" cy="68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Measuring Kinetics with SANS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E01672-CF54-4D20-8E1B-8E119A1F4371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B97FB-9233-46FF-B0B5-CCD8231DFEF2}"/>
              </a:ext>
            </a:extLst>
          </p:cNvPr>
          <p:cNvSpPr txBox="1"/>
          <p:nvPr/>
        </p:nvSpPr>
        <p:spPr>
          <a:xfrm>
            <a:off x="610446" y="864066"/>
            <a:ext cx="64571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Lamellar phase evolution into a microemulsion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https://doi.org/10.1039/B819196D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Microgel Formation during Polymerization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https://doi.org/10.1021/acsomega.8b03461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Protein Substrate Processing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https://doi.org/10.1038/srep40948 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Lipid Exchange Dynamics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https://doi.org/10.1016/j.bpj.2019.01.021</a:t>
            </a:r>
            <a:endParaRPr lang="en-US" sz="20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93D03C5-4726-4F60-B8A2-9754EC677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837" y="734840"/>
            <a:ext cx="3923215" cy="16233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01D41B-A880-4152-94BD-8B8A68A10A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39" r="4814" b="29809"/>
          <a:stretch/>
        </p:blipFill>
        <p:spPr>
          <a:xfrm>
            <a:off x="521087" y="3603641"/>
            <a:ext cx="3592258" cy="3089911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0B5CD94-0C8B-41EF-A092-79B09B4C50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74" b="14756"/>
          <a:stretch/>
        </p:blipFill>
        <p:spPr>
          <a:xfrm>
            <a:off x="9333549" y="2543888"/>
            <a:ext cx="2563611" cy="267290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921E4F2-B925-4D1F-BB4A-666B23E590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56" y="4381008"/>
            <a:ext cx="4774221" cy="16448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BB6D24-A6AF-49BC-9AB1-E66BD8C5471D}"/>
              </a:ext>
            </a:extLst>
          </p:cNvPr>
          <p:cNvSpPr txBox="1"/>
          <p:nvPr/>
        </p:nvSpPr>
        <p:spPr>
          <a:xfrm>
            <a:off x="6264837" y="709754"/>
            <a:ext cx="37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7596E8-EE8C-4A2D-B581-42D2C54E2A15}"/>
              </a:ext>
            </a:extLst>
          </p:cNvPr>
          <p:cNvSpPr txBox="1"/>
          <p:nvPr/>
        </p:nvSpPr>
        <p:spPr>
          <a:xfrm>
            <a:off x="9303655" y="2461098"/>
            <a:ext cx="37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8470B0-03DC-4009-8938-610509F2B6A4}"/>
              </a:ext>
            </a:extLst>
          </p:cNvPr>
          <p:cNvSpPr txBox="1"/>
          <p:nvPr/>
        </p:nvSpPr>
        <p:spPr>
          <a:xfrm>
            <a:off x="4562552" y="5457241"/>
            <a:ext cx="37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BB132B-1A9B-4F6F-8578-C6E95712AD8A}"/>
              </a:ext>
            </a:extLst>
          </p:cNvPr>
          <p:cNvSpPr txBox="1"/>
          <p:nvPr/>
        </p:nvSpPr>
        <p:spPr>
          <a:xfrm>
            <a:off x="3804574" y="3606185"/>
            <a:ext cx="37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938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C532C-3D01-45AF-8263-DD2A94AA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456345"/>
            <a:ext cx="3558802" cy="35560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Why      Stopped-Flow?</a:t>
            </a:r>
          </a:p>
        </p:txBody>
      </p:sp>
      <p:pic>
        <p:nvPicPr>
          <p:cNvPr id="15" name="Picture 14" descr="Diagram, schematic&#10;&#10;Description automatically generated">
            <a:extLst>
              <a:ext uri="{FF2B5EF4-FFF2-40B4-BE49-F238E27FC236}">
                <a16:creationId xmlns:a16="http://schemas.microsoft.com/office/drawing/2014/main" id="{311D337F-B575-438D-A7A6-F592D771E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51"/>
          <a:stretch/>
        </p:blipFill>
        <p:spPr>
          <a:xfrm>
            <a:off x="7885043" y="2707079"/>
            <a:ext cx="4306957" cy="4161059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43F96-78D1-409D-904D-4E66095B73FC}"/>
              </a:ext>
            </a:extLst>
          </p:cNvPr>
          <p:cNvSpPr txBox="1"/>
          <p:nvPr/>
        </p:nvSpPr>
        <p:spPr>
          <a:xfrm>
            <a:off x="4253948" y="132522"/>
            <a:ext cx="772601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Stopped-flow is a technique which rapidly mixes two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Can observe faster processes than manual mixing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Post-mixing, the flow of both components is stopped to observe changes in the mixture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Our setup also includes solvent-filled syringes for automatic rinsing</a:t>
            </a:r>
          </a:p>
          <a:p>
            <a:endParaRPr lang="en-US" dirty="0"/>
          </a:p>
        </p:txBody>
      </p:sp>
      <p:pic>
        <p:nvPicPr>
          <p:cNvPr id="36" name="Picture 3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ECBD302-8A5B-4BE5-896A-05CC422E4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4608" y="3338710"/>
            <a:ext cx="3742353" cy="2806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607532-883D-4D49-BBFE-AC8D8A053905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28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95873-6266-4FE1-BC4C-6013F0D2D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79" y="933668"/>
            <a:ext cx="11626483" cy="5613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35565C-FBB4-4033-BC1F-B512715737E3}"/>
              </a:ext>
            </a:extLst>
          </p:cNvPr>
          <p:cNvSpPr txBox="1"/>
          <p:nvPr/>
        </p:nvSpPr>
        <p:spPr>
          <a:xfrm>
            <a:off x="583364" y="128077"/>
            <a:ext cx="796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Example Use Cases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F21F4-E98B-4C0A-BD6D-71FBACEC5917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322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DB045-2AD7-4286-8C7B-647A6B17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Experimental Setup: Basics</a:t>
            </a:r>
          </a:p>
        </p:txBody>
      </p:sp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E1FCA16B-C9AA-455A-B445-11E180445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51"/>
          <a:stretch/>
        </p:blipFill>
        <p:spPr>
          <a:xfrm>
            <a:off x="7509031" y="225083"/>
            <a:ext cx="4443818" cy="4293284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0688C-A65B-48AD-970D-938A94431E10}"/>
              </a:ext>
            </a:extLst>
          </p:cNvPr>
          <p:cNvSpPr txBox="1"/>
          <p:nvPr/>
        </p:nvSpPr>
        <p:spPr>
          <a:xfrm>
            <a:off x="4064221" y="1683756"/>
            <a:ext cx="3562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Temperature-controlled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2-4 Syringe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High-speed mixer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Selector valves for fluid path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1-2 sample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UV-Vis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C463E-0F73-4301-AB90-D7F9C34B4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535"/>
          <a:stretch/>
        </p:blipFill>
        <p:spPr>
          <a:xfrm>
            <a:off x="7535428" y="4516392"/>
            <a:ext cx="4323638" cy="2181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AF33FE-F208-4A7E-940C-EFADF077819F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37533-2116-4112-B599-24637DC06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7" b="8742"/>
          <a:stretch/>
        </p:blipFill>
        <p:spPr>
          <a:xfrm>
            <a:off x="10066789" y="4571007"/>
            <a:ext cx="1792277" cy="1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9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DB045-2AD7-4286-8C7B-647A6B17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73" y="1717964"/>
            <a:ext cx="3115265" cy="1983460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Experimental Setup: Control Code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962E7A-7FC4-257D-5F8E-7EDB1EE4B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996383"/>
              </p:ext>
            </p:extLst>
          </p:nvPr>
        </p:nvGraphicFramePr>
        <p:xfrm>
          <a:off x="4905052" y="803564"/>
          <a:ext cx="6666833" cy="540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B450289-58FC-4FAA-A19B-CA8587B7A242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2853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080188D1-99B9-4678-9BD2-CD1F8C127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317" r="1939" b="3352"/>
          <a:stretch/>
        </p:blipFill>
        <p:spPr>
          <a:xfrm>
            <a:off x="2213113" y="1132771"/>
            <a:ext cx="9541566" cy="5109003"/>
          </a:xfrm>
          <a:prstGeom prst="rect">
            <a:avLst/>
          </a:prstGeom>
        </p:spPr>
      </p:pic>
      <p:pic>
        <p:nvPicPr>
          <p:cNvPr id="16" name="Picture 15" descr="A close-up of a server room&#10;&#10;Description automatically generated with low confidence">
            <a:extLst>
              <a:ext uri="{FF2B5EF4-FFF2-40B4-BE49-F238E27FC236}">
                <a16:creationId xmlns:a16="http://schemas.microsoft.com/office/drawing/2014/main" id="{97D5F412-55F2-4C69-ABF1-216AE788A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155123" y="137133"/>
            <a:ext cx="1621856" cy="3957789"/>
          </a:xfrm>
          <a:prstGeom prst="rect">
            <a:avLst/>
          </a:prstGeom>
        </p:spPr>
      </p:pic>
      <p:pic>
        <p:nvPicPr>
          <p:cNvPr id="17" name="Picture 16" descr="A picture containing control panel&#10;&#10;Description automatically generated">
            <a:extLst>
              <a:ext uri="{FF2B5EF4-FFF2-40B4-BE49-F238E27FC236}">
                <a16:creationId xmlns:a16="http://schemas.microsoft.com/office/drawing/2014/main" id="{7C2493C8-1990-4176-BB56-E3A281B4CB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r="14434" b="16288"/>
          <a:stretch/>
        </p:blipFill>
        <p:spPr>
          <a:xfrm>
            <a:off x="6481286" y="3776266"/>
            <a:ext cx="2705160" cy="2372742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CDD0578-E0FE-4E13-9C7E-E03C49880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/>
          <a:stretch/>
        </p:blipFill>
        <p:spPr>
          <a:xfrm>
            <a:off x="306591" y="4165401"/>
            <a:ext cx="1654399" cy="2555466"/>
          </a:xfrm>
          <a:prstGeom prst="rect">
            <a:avLst/>
          </a:prstGeom>
        </p:spPr>
      </p:pic>
      <p:sp>
        <p:nvSpPr>
          <p:cNvPr id="19" name="Arrow: Left 18">
            <a:extLst>
              <a:ext uri="{FF2B5EF4-FFF2-40B4-BE49-F238E27FC236}">
                <a16:creationId xmlns:a16="http://schemas.microsoft.com/office/drawing/2014/main" id="{21D9FD04-4B57-4E1C-8ACC-7E29614B5BEC}"/>
              </a:ext>
            </a:extLst>
          </p:cNvPr>
          <p:cNvSpPr/>
          <p:nvPr/>
        </p:nvSpPr>
        <p:spPr>
          <a:xfrm>
            <a:off x="1277037" y="2654018"/>
            <a:ext cx="1367908" cy="818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Pumps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2DBD861E-5311-4BD7-A325-51BF5A909DF0}"/>
              </a:ext>
            </a:extLst>
          </p:cNvPr>
          <p:cNvSpPr/>
          <p:nvPr/>
        </p:nvSpPr>
        <p:spPr>
          <a:xfrm>
            <a:off x="1277037" y="4165401"/>
            <a:ext cx="1367907" cy="658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Valves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F7FF80A-658C-482D-8BAE-E189E15303E9}"/>
              </a:ext>
            </a:extLst>
          </p:cNvPr>
          <p:cNvSpPr/>
          <p:nvPr/>
        </p:nvSpPr>
        <p:spPr>
          <a:xfrm>
            <a:off x="5586812" y="4233167"/>
            <a:ext cx="1192696" cy="658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Mixer</a:t>
            </a:r>
          </a:p>
        </p:txBody>
      </p:sp>
      <p:pic>
        <p:nvPicPr>
          <p:cNvPr id="24" name="Picture 23" descr="A close-up of a bicycle handlebar&#10;&#10;Description automatically generated with low confidence">
            <a:extLst>
              <a:ext uri="{FF2B5EF4-FFF2-40B4-BE49-F238E27FC236}">
                <a16:creationId xmlns:a16="http://schemas.microsoft.com/office/drawing/2014/main" id="{F6C209D8-AD42-45E7-8AD2-23856A11B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47" y="1132771"/>
            <a:ext cx="2697499" cy="2536282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950D9A97-91B4-41BB-AE78-54C94F13794B}"/>
              </a:ext>
            </a:extLst>
          </p:cNvPr>
          <p:cNvSpPr/>
          <p:nvPr/>
        </p:nvSpPr>
        <p:spPr>
          <a:xfrm>
            <a:off x="5803615" y="2141372"/>
            <a:ext cx="1192696" cy="658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33729-669D-4931-A043-811D40071CE9}"/>
              </a:ext>
            </a:extLst>
          </p:cNvPr>
          <p:cNvSpPr txBox="1"/>
          <p:nvPr/>
        </p:nvSpPr>
        <p:spPr>
          <a:xfrm>
            <a:off x="2213113" y="215601"/>
            <a:ext cx="6240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Experimental Setup: Interface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87BD5A-F773-40CB-8B16-C6934D6FA7B8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0711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4F798-0982-48C6-8617-4B60B5BB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Simulation of Kinetic SANS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4B2D8-35AF-4848-A755-360B2743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23221"/>
            <a:ext cx="8003468" cy="2818453"/>
          </a:xfrm>
        </p:spPr>
        <p:txBody>
          <a:bodyPr anchor="ctr">
            <a:noAutofit/>
          </a:bodyPr>
          <a:lstStyle/>
          <a:p>
            <a:r>
              <a:rPr lang="en-US" sz="2400" dirty="0"/>
              <a:t>Used lipid bilayer “flip-flop” experiment as a model</a:t>
            </a:r>
          </a:p>
          <a:p>
            <a:r>
              <a:rPr lang="en-US" sz="2400" dirty="0"/>
              <a:t>Original paper fitted total number of scattering counts rather than full q/I(q) spectra</a:t>
            </a:r>
          </a:p>
          <a:p>
            <a:r>
              <a:rPr lang="en-US" sz="2400" dirty="0"/>
              <a:t>Developed code based on bumps/</a:t>
            </a:r>
            <a:r>
              <a:rPr lang="en-US" sz="2400" dirty="0" err="1"/>
              <a:t>sasmodels</a:t>
            </a:r>
            <a:r>
              <a:rPr lang="en-US" sz="2400" dirty="0"/>
              <a:t> (common packages) to fit full 1D spectrum at each timestamp</a:t>
            </a:r>
          </a:p>
          <a:p>
            <a:r>
              <a:rPr lang="en-US" sz="2400" dirty="0"/>
              <a:t>Fed fitted kinetic parameters forward into initial conditions for next time interval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6E3F9-FB21-463D-B59B-C9C272328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9" r="4814"/>
          <a:stretch/>
        </p:blipFill>
        <p:spPr>
          <a:xfrm>
            <a:off x="4265300" y="2841674"/>
            <a:ext cx="3274983" cy="4056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6A1F0-78F9-4B9E-ADC6-E27E52925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968" b="29702"/>
          <a:stretch/>
        </p:blipFill>
        <p:spPr>
          <a:xfrm>
            <a:off x="7878302" y="3418860"/>
            <a:ext cx="3972631" cy="3360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A102EC-F851-4DAA-A7A5-8AF4D89B98B9}"/>
              </a:ext>
            </a:extLst>
          </p:cNvPr>
          <p:cNvSpPr txBox="1"/>
          <p:nvPr/>
        </p:nvSpPr>
        <p:spPr>
          <a:xfrm>
            <a:off x="17920" y="6540085"/>
            <a:ext cx="25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09056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3507</TotalTime>
  <Words>549</Words>
  <Application>Microsoft Office PowerPoint</Application>
  <PresentationFormat>Widescreen</PresentationFormat>
  <Paragraphs>109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Developing a User-Friendly Framework for Stopped Flow SANS at the NCNR</vt:lpstr>
      <vt:lpstr>Why SANS?</vt:lpstr>
      <vt:lpstr>PowerPoint Presentation</vt:lpstr>
      <vt:lpstr>Why      Stopped-Flow?</vt:lpstr>
      <vt:lpstr>PowerPoint Presentation</vt:lpstr>
      <vt:lpstr>Experimental Setup: Basics</vt:lpstr>
      <vt:lpstr>Experimental Setup: Control Code</vt:lpstr>
      <vt:lpstr>PowerPoint Presentation</vt:lpstr>
      <vt:lpstr>Simulation of Kinetic SANS Data</vt:lpstr>
      <vt:lpstr>PowerPoint Presentation</vt:lpstr>
      <vt:lpstr>PowerPoint Presentation</vt:lpstr>
      <vt:lpstr>Summary</vt:lpstr>
      <vt:lpstr>Next Steps/Ideas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Stopped-Flow SANS: Applications &amp; Implementation</dc:title>
  <dc:creator>Stallard, Christopher E. (Assoc)</dc:creator>
  <cp:lastModifiedBy>Stallard, Christopher E. (Assoc)</cp:lastModifiedBy>
  <cp:revision>38</cp:revision>
  <dcterms:created xsi:type="dcterms:W3CDTF">2022-07-05T16:25:12Z</dcterms:created>
  <dcterms:modified xsi:type="dcterms:W3CDTF">2022-07-26T19:58:05Z</dcterms:modified>
</cp:coreProperties>
</file>