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tiff" ContentType="image/tiff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43" r:id="rId2"/>
    <p:sldId id="528" r:id="rId3"/>
    <p:sldId id="495" r:id="rId4"/>
    <p:sldId id="499" r:id="rId5"/>
    <p:sldId id="520" r:id="rId6"/>
    <p:sldId id="523" r:id="rId7"/>
    <p:sldId id="541" r:id="rId8"/>
    <p:sldId id="501" r:id="rId9"/>
    <p:sldId id="529" r:id="rId10"/>
    <p:sldId id="544" r:id="rId11"/>
    <p:sldId id="543" r:id="rId12"/>
    <p:sldId id="530" r:id="rId13"/>
    <p:sldId id="521" r:id="rId14"/>
    <p:sldId id="531" r:id="rId15"/>
    <p:sldId id="537" r:id="rId16"/>
    <p:sldId id="491" r:id="rId17"/>
    <p:sldId id="534" r:id="rId18"/>
    <p:sldId id="536" r:id="rId19"/>
    <p:sldId id="532" r:id="rId20"/>
    <p:sldId id="535" r:id="rId21"/>
    <p:sldId id="506" r:id="rId22"/>
    <p:sldId id="538" r:id="rId23"/>
    <p:sldId id="539" r:id="rId24"/>
    <p:sldId id="489" r:id="rId25"/>
    <p:sldId id="542" r:id="rId26"/>
  </p:sldIdLst>
  <p:sldSz cx="9144000" cy="6858000" type="screen4x3"/>
  <p:notesSz cx="7315200" cy="9601200"/>
  <p:embeddedFontLst>
    <p:embeddedFont>
      <p:font typeface="Arial Unicode MS" pitchFamily="34" charset="-128"/>
      <p:regular r:id="rId2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C00000"/>
    <a:srgbClr val="FF9900"/>
    <a:srgbClr val="FFCC00"/>
    <a:srgbClr val="FFFF00"/>
    <a:srgbClr val="CC6600"/>
    <a:srgbClr val="3333CC"/>
    <a:srgbClr val="9900CC"/>
    <a:srgbClr val="660066"/>
    <a:srgbClr val="66FFFF"/>
    <a:srgbClr val="CC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849" autoAdjust="0"/>
    <p:restoredTop sz="79907" autoAdjust="0"/>
  </p:normalViewPr>
  <p:slideViewPr>
    <p:cSldViewPr>
      <p:cViewPr>
        <p:scale>
          <a:sx n="100" d="100"/>
          <a:sy n="100" d="100"/>
        </p:scale>
        <p:origin x="-75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-816" y="162"/>
      </p:cViewPr>
      <p:guideLst>
        <p:guide orient="horz" pos="3025"/>
        <p:guide pos="2303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496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46" tIns="47673" rIns="95346" bIns="47673" numCol="1" anchor="t" anchorCtr="0" compatLnSpc="1">
            <a:prstTxWarp prst="textNoShape">
              <a:avLst/>
            </a:prstTxWarp>
          </a:bodyPr>
          <a:lstStyle>
            <a:lvl1pPr algn="l" defTabSz="953265"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511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46" tIns="47673" rIns="95346" bIns="47673" numCol="1" anchor="t" anchorCtr="0" compatLnSpc="1">
            <a:prstTxWarp prst="textNoShape">
              <a:avLst/>
            </a:prstTxWarp>
          </a:bodyPr>
          <a:lstStyle>
            <a:lvl1pPr algn="r" defTabSz="953265"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37650"/>
            <a:ext cx="31496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46" tIns="47673" rIns="95346" bIns="47673" numCol="1" anchor="b" anchorCtr="0" compatLnSpc="1">
            <a:prstTxWarp prst="textNoShape">
              <a:avLst/>
            </a:prstTxWarp>
          </a:bodyPr>
          <a:lstStyle>
            <a:lvl1pPr algn="l" defTabSz="953265"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37650"/>
            <a:ext cx="315118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46" tIns="47673" rIns="95346" bIns="47673" numCol="1" anchor="b" anchorCtr="0" compatLnSpc="1">
            <a:prstTxWarp prst="textNoShape">
              <a:avLst/>
            </a:prstTxWarp>
          </a:bodyPr>
          <a:lstStyle>
            <a:lvl1pPr algn="r" defTabSz="953265" eaLnBrk="0" hangingPunct="0">
              <a:defRPr sz="1300"/>
            </a:lvl1pPr>
          </a:lstStyle>
          <a:p>
            <a:pPr>
              <a:defRPr/>
            </a:pPr>
            <a:fld id="{3B31D912-816F-407E-9699-CB374A56F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706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61" tIns="48130" rIns="96261" bIns="48130" numCol="1" anchor="t" anchorCtr="0" compatLnSpc="1">
            <a:prstTxWarp prst="textNoShape">
              <a:avLst/>
            </a:prstTxWarp>
          </a:bodyPr>
          <a:lstStyle>
            <a:lvl1pPr algn="l" defTabSz="963126" eaLnBrk="0" hangingPunct="0"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8138" y="0"/>
            <a:ext cx="3167062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61" tIns="48130" rIns="96261" bIns="48130" numCol="1" anchor="t" anchorCtr="0" compatLnSpc="1">
            <a:prstTxWarp prst="textNoShape">
              <a:avLst/>
            </a:prstTxWarp>
          </a:bodyPr>
          <a:lstStyle>
            <a:lvl1pPr algn="r" defTabSz="963126" eaLnBrk="0" hangingPunct="0"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5713" y="720725"/>
            <a:ext cx="4802187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04813" y="4557713"/>
            <a:ext cx="6505575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61" tIns="48130" rIns="96261" bIns="481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706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61" tIns="48130" rIns="96261" bIns="48130" numCol="1" anchor="b" anchorCtr="0" compatLnSpc="1">
            <a:prstTxWarp prst="textNoShape">
              <a:avLst/>
            </a:prstTxWarp>
          </a:bodyPr>
          <a:lstStyle>
            <a:lvl1pPr algn="l" defTabSz="963126" eaLnBrk="0" hangingPunct="0"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8138" y="9121775"/>
            <a:ext cx="3167062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61" tIns="48130" rIns="96261" bIns="48130" numCol="1" anchor="b" anchorCtr="0" compatLnSpc="1">
            <a:prstTxWarp prst="textNoShape">
              <a:avLst/>
            </a:prstTxWarp>
          </a:bodyPr>
          <a:lstStyle>
            <a:lvl1pPr algn="r" defTabSz="963126" eaLnBrk="0" hangingPunct="0">
              <a:defRPr sz="1300" b="0"/>
            </a:lvl1pPr>
          </a:lstStyle>
          <a:p>
            <a:pPr>
              <a:defRPr/>
            </a:pPr>
            <a:fld id="{C7AD174D-B164-4412-8709-1A8066838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50000"/>
      </a:spcAft>
      <a:defRPr sz="11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0000"/>
      </a:lnSpc>
      <a:spcBef>
        <a:spcPct val="0"/>
      </a:spcBef>
      <a:spcAft>
        <a:spcPct val="70000"/>
      </a:spcAft>
      <a:buChar char="•"/>
      <a:defRPr sz="11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0000"/>
      </a:lnSpc>
      <a:spcBef>
        <a:spcPct val="0"/>
      </a:spcBef>
      <a:spcAft>
        <a:spcPct val="70000"/>
      </a:spcAft>
      <a:buChar char="•"/>
      <a:defRPr sz="11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0000"/>
      </a:lnSpc>
      <a:spcBef>
        <a:spcPct val="0"/>
      </a:spcBef>
      <a:spcAft>
        <a:spcPct val="70000"/>
      </a:spcAft>
      <a:buChar char="•"/>
      <a:defRPr sz="11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0000"/>
      </a:lnSpc>
      <a:spcBef>
        <a:spcPct val="0"/>
      </a:spcBef>
      <a:spcAft>
        <a:spcPct val="70000"/>
      </a:spcAft>
      <a:buChar char="•"/>
      <a:defRPr sz="1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0438"/>
            <a:fld id="{FEFDB4BE-C33A-43A5-9A26-50181DCBBD54}" type="slidenum">
              <a:rPr lang="en-US" smtClean="0"/>
              <a:pPr defTabSz="960438"/>
              <a:t>1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300" b="0" dirty="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0438"/>
            <a:fld id="{500CDA31-B978-46F3-8780-54621126CBC1}" type="slidenum">
              <a:rPr lang="en-US" smtClean="0"/>
              <a:pPr defTabSz="960438"/>
              <a:t>13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500" b="0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0438"/>
            <a:fld id="{26DA5FFC-45E1-481B-82DF-73D7C90C1807}" type="slidenum">
              <a:rPr lang="en-US" smtClean="0"/>
              <a:pPr defTabSz="960438"/>
              <a:t>15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500" b="0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0438"/>
            <a:fld id="{5185E8D2-0DEB-408F-9882-5EA8118417E5}" type="slidenum">
              <a:rPr lang="en-US" smtClean="0"/>
              <a:pPr defTabSz="960438"/>
              <a:t>16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500" b="0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0438"/>
            <a:fld id="{F679B580-7A1F-4169-ACB2-0A63B7F01246}" type="slidenum">
              <a:rPr lang="en-US" smtClean="0"/>
              <a:pPr defTabSz="960438"/>
              <a:t>17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500" b="0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0438"/>
            <a:fld id="{453081C0-4D9E-47A0-9817-8D8D4450D9CE}" type="slidenum">
              <a:rPr lang="en-US" smtClean="0"/>
              <a:pPr defTabSz="960438"/>
              <a:t>18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500" b="0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0438"/>
            <a:fld id="{4A3898CC-0837-45E3-9563-7EE08CB94A49}" type="slidenum">
              <a:rPr lang="en-US" smtClean="0"/>
              <a:pPr defTabSz="960438"/>
              <a:t>20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500" b="0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0438"/>
            <a:fld id="{83F9C297-9EC3-487D-BD68-A2E0325B4926}" type="slidenum">
              <a:rPr lang="en-US" smtClean="0"/>
              <a:pPr defTabSz="960438"/>
              <a:t>21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500" b="0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0438"/>
            <a:fld id="{6630D239-ADB8-4B9E-868A-4A97234E0479}" type="slidenum">
              <a:rPr lang="en-US" smtClean="0"/>
              <a:pPr defTabSz="960438"/>
              <a:t>22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Aft>
                <a:spcPct val="0"/>
              </a:spcAft>
            </a:pPr>
            <a:endParaRPr lang="en-US" sz="1500" b="0" dirty="0" smtClean="0">
              <a:cs typeface="Times New Roman" pitchFamily="18" charset="0"/>
            </a:endParaRPr>
          </a:p>
          <a:p>
            <a:endParaRPr lang="en-US" sz="1500" b="0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0438"/>
            <a:fld id="{3E8340CB-DA6B-4F27-BF9A-EBC14201C873}" type="slidenum">
              <a:rPr lang="en-US" smtClean="0"/>
              <a:pPr defTabSz="960438"/>
              <a:t>23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Aft>
                <a:spcPct val="0"/>
              </a:spcAft>
            </a:pPr>
            <a:endParaRPr lang="en-US" sz="1500" b="0" dirty="0" smtClean="0">
              <a:cs typeface="Times New Roman" pitchFamily="18" charset="0"/>
            </a:endParaRPr>
          </a:p>
          <a:p>
            <a:endParaRPr lang="en-US" sz="1500" b="0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0438"/>
            <a:fld id="{E6FC60CD-2A6F-47C1-9654-D04AA1501373}" type="slidenum">
              <a:rPr lang="en-US" smtClean="0"/>
              <a:pPr defTabSz="960438"/>
              <a:t>24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Aft>
                <a:spcPct val="0"/>
              </a:spcAft>
              <a:buClr>
                <a:srgbClr val="A50021"/>
              </a:buClr>
            </a:pPr>
            <a:endParaRPr lang="en-US" sz="1000" b="0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0438"/>
            <a:fld id="{576F2650-9347-4057-AE16-B73C3ECA2018}" type="slidenum">
              <a:rPr lang="en-US" smtClean="0"/>
              <a:pPr defTabSz="960438"/>
              <a:t>2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000" b="0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0438"/>
            <a:fld id="{E6FC60CD-2A6F-47C1-9654-D04AA1501373}" type="slidenum">
              <a:rPr lang="en-US" smtClean="0"/>
              <a:pPr defTabSz="960438"/>
              <a:t>25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Aft>
                <a:spcPct val="0"/>
              </a:spcAft>
              <a:buClr>
                <a:srgbClr val="A50021"/>
              </a:buClr>
            </a:pPr>
            <a:endParaRPr lang="en-US" sz="1000" b="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0438"/>
            <a:fld id="{2D9C8C56-0552-47CF-A9AC-4017AFD814A9}" type="slidenum">
              <a:rPr lang="en-US" smtClean="0"/>
              <a:pPr defTabSz="960438"/>
              <a:t>3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0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0438"/>
            <a:fld id="{A26324AE-E468-4361-98E7-01D4DD1D9203}" type="slidenum">
              <a:rPr lang="en-US" smtClean="0"/>
              <a:pPr defTabSz="960438"/>
              <a:t>4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500" b="0" dirty="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0438"/>
            <a:fld id="{248B1A0F-848F-4480-82C6-47C98E749C75}" type="slidenum">
              <a:rPr lang="en-US" smtClean="0"/>
              <a:pPr defTabSz="960438"/>
              <a:t>5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300" b="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0438"/>
            <a:fld id="{48500586-4987-4F0D-853C-7042C31B2322}" type="slidenum">
              <a:rPr lang="en-US" smtClean="0"/>
              <a:pPr defTabSz="960438"/>
              <a:t>6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300" b="0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0438"/>
            <a:fld id="{A26324AE-E468-4361-98E7-01D4DD1D9203}" type="slidenum">
              <a:rPr lang="en-US" smtClean="0"/>
              <a:pPr defTabSz="960438"/>
              <a:t>7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500" b="0" dirty="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0438"/>
            <a:fld id="{6EE221C2-2FD9-4A62-8B2B-A82E0626926C}" type="slidenum">
              <a:rPr lang="en-US" smtClean="0"/>
              <a:pPr defTabSz="960438"/>
              <a:t>8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300" b="0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0438"/>
            <a:fld id="{D1231BA5-6A4E-4B9B-875D-9924A3A98AB6}" type="slidenum">
              <a:rPr lang="en-US" smtClean="0"/>
              <a:pPr defTabSz="960438"/>
              <a:t>12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500" b="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3"/>
          <p:cNvSpPr>
            <a:spLocks noChangeArrowheads="1"/>
          </p:cNvSpPr>
          <p:nvPr userDrawn="1"/>
        </p:nvSpPr>
        <p:spPr bwMode="auto">
          <a:xfrm>
            <a:off x="8763000" y="0"/>
            <a:ext cx="381000" cy="6858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39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54"/>
          <p:cNvSpPr>
            <a:spLocks noChangeArrowheads="1"/>
          </p:cNvSpPr>
          <p:nvPr userDrawn="1"/>
        </p:nvSpPr>
        <p:spPr bwMode="auto">
          <a:xfrm rot="16200000">
            <a:off x="4381500" y="-4381500"/>
            <a:ext cx="381000" cy="9144000"/>
          </a:xfrm>
          <a:prstGeom prst="rect">
            <a:avLst/>
          </a:prstGeom>
          <a:gradFill rotWithShape="0">
            <a:gsLst>
              <a:gs pos="0">
                <a:srgbClr val="003399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tangle 55"/>
          <p:cNvSpPr>
            <a:spLocks noChangeArrowheads="1"/>
          </p:cNvSpPr>
          <p:nvPr userDrawn="1"/>
        </p:nvSpPr>
        <p:spPr bwMode="auto">
          <a:xfrm rot="10800000">
            <a:off x="0" y="0"/>
            <a:ext cx="381000" cy="6858000"/>
          </a:xfrm>
          <a:prstGeom prst="rect">
            <a:avLst/>
          </a:prstGeom>
          <a:gradFill rotWithShape="0">
            <a:gsLst>
              <a:gs pos="0">
                <a:srgbClr val="003399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tangle 56"/>
          <p:cNvSpPr>
            <a:spLocks noChangeArrowheads="1"/>
          </p:cNvSpPr>
          <p:nvPr userDrawn="1"/>
        </p:nvSpPr>
        <p:spPr bwMode="auto">
          <a:xfrm rot="5400000">
            <a:off x="5022850" y="2736850"/>
            <a:ext cx="393700" cy="7848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399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115" name="Rectangle 43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371600" y="2895600"/>
            <a:ext cx="5715000" cy="381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 b="1">
                <a:solidFill>
                  <a:srgbClr val="008E9F"/>
                </a:solidFill>
              </a:defRPr>
            </a:lvl1pPr>
          </a:lstStyle>
          <a:p>
            <a:endParaRPr lang="en-US"/>
          </a:p>
        </p:txBody>
      </p:sp>
      <p:sp>
        <p:nvSpPr>
          <p:cNvPr id="3118" name="Rectangle 46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371600" y="1143000"/>
            <a:ext cx="62484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>
                <a:effectLst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CFDFE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Text Box 62"/>
          <p:cNvSpPr txBox="1">
            <a:spLocks noChangeArrowheads="1"/>
          </p:cNvSpPr>
          <p:nvPr/>
        </p:nvSpPr>
        <p:spPr bwMode="auto">
          <a:xfrm>
            <a:off x="2651125" y="269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92" name="Rectangle 68"/>
          <p:cNvSpPr>
            <a:spLocks noChangeArrowheads="1"/>
          </p:cNvSpPr>
          <p:nvPr/>
        </p:nvSpPr>
        <p:spPr bwMode="auto">
          <a:xfrm>
            <a:off x="8763000" y="0"/>
            <a:ext cx="381000" cy="6858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39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96" name="Rectangle 72"/>
          <p:cNvSpPr>
            <a:spLocks noChangeArrowheads="1"/>
          </p:cNvSpPr>
          <p:nvPr userDrawn="1"/>
        </p:nvSpPr>
        <p:spPr bwMode="auto">
          <a:xfrm rot="-5400000">
            <a:off x="4381500" y="-4381500"/>
            <a:ext cx="381000" cy="9144000"/>
          </a:xfrm>
          <a:prstGeom prst="rect">
            <a:avLst/>
          </a:prstGeom>
          <a:gradFill rotWithShape="0">
            <a:gsLst>
              <a:gs pos="0">
                <a:srgbClr val="003399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97" name="Rectangle 73"/>
          <p:cNvSpPr>
            <a:spLocks noChangeArrowheads="1"/>
          </p:cNvSpPr>
          <p:nvPr userDrawn="1"/>
        </p:nvSpPr>
        <p:spPr bwMode="auto">
          <a:xfrm rot="-10800000">
            <a:off x="0" y="0"/>
            <a:ext cx="381000" cy="6858000"/>
          </a:xfrm>
          <a:prstGeom prst="rect">
            <a:avLst/>
          </a:prstGeom>
          <a:gradFill rotWithShape="0">
            <a:gsLst>
              <a:gs pos="0">
                <a:srgbClr val="003399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98" name="Rectangle 74"/>
          <p:cNvSpPr>
            <a:spLocks noChangeArrowheads="1"/>
          </p:cNvSpPr>
          <p:nvPr userDrawn="1"/>
        </p:nvSpPr>
        <p:spPr bwMode="auto">
          <a:xfrm rot="-16200000">
            <a:off x="5022850" y="2736850"/>
            <a:ext cx="393700" cy="7848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399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1031" name="Picture 70" descr="logo_dkgray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1000" y="6464300"/>
            <a:ext cx="11430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BFFFE2"/>
        </a:buClr>
        <a:buSzPct val="85000"/>
        <a:buFont typeface="Wingdings" pitchFamily="2" charset="2"/>
        <a:defRPr sz="2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rgbClr val="003366"/>
        </a:buClr>
        <a:buFont typeface="Wingdings" pitchFamily="2" charset="2"/>
        <a:buChar char="q"/>
        <a:defRPr sz="22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20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rgbClr val="003366"/>
        </a:buClr>
        <a:buFont typeface="Wingdings" pitchFamily="2" charset="2"/>
        <a:buChar char="§"/>
        <a:defRPr sz="1900">
          <a:solidFill>
            <a:srgbClr val="0099CC"/>
          </a:solidFill>
          <a:latin typeface="+mn-lt"/>
        </a:defRPr>
      </a:lvl4pPr>
      <a:lvl5pPr marL="2057400" indent="-22860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rgbClr val="003366"/>
        </a:buClr>
        <a:buChar char="o"/>
        <a:defRPr sz="1900">
          <a:solidFill>
            <a:schemeClr val="tx2"/>
          </a:solidFill>
          <a:latin typeface="+mn-lt"/>
        </a:defRPr>
      </a:lvl5pPr>
      <a:lvl6pPr marL="2514600" indent="-22860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rgbClr val="003366"/>
        </a:buClr>
        <a:buChar char="o"/>
        <a:defRPr sz="19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rgbClr val="003366"/>
        </a:buClr>
        <a:buChar char="o"/>
        <a:defRPr sz="19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rgbClr val="003366"/>
        </a:buClr>
        <a:buChar char="o"/>
        <a:defRPr sz="19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rgbClr val="003366"/>
        </a:buClr>
        <a:buChar char="o"/>
        <a:defRPr sz="19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newman\Local%20Settings\Temporary%20Internet%20Files\Content.Outlook\KH4T9LW0\base_temp.wmv" TargetMode="Externa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newman\Local%20Settings\Temporary%20Internet%20Files\Content.Outlook\KH4T9LW0\base_smoke.wmv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newman\Local%20Settings\Temporary%20Internet%20Files\Content.Outlook\KH4T9LW0\base_O2.wmv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Documents%20and%20Settings\newman\Local%20Settings\Temporary%20Internet%20Files\Content.Outlook\KH4T9LW0\sprink_temp.wmv" TargetMode="External"/><Relationship Id="rId1" Type="http://schemas.openxmlformats.org/officeDocument/2006/relationships/video" Target="file:///C:\Documents%20and%20Settings\newman\Local%20Settings\Temporary%20Internet%20Files\Content.Outlook\KH4T9LW0\base_temp.wmv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511175" y="4114800"/>
            <a:ext cx="81216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/>
            <a:r>
              <a:rPr lang="en-US" sz="2000" b="0">
                <a:solidFill>
                  <a:srgbClr val="000000"/>
                </a:solidFill>
              </a:rPr>
              <a:t>Dr. William Grosshandler</a:t>
            </a:r>
          </a:p>
          <a:p>
            <a:pPr marL="342900" indent="-342900" algn="ctr" eaLnBrk="0" hangingPunct="0"/>
            <a:r>
              <a:rPr lang="en-US" sz="2000" b="0">
                <a:solidFill>
                  <a:srgbClr val="000000"/>
                </a:solidFill>
              </a:rPr>
              <a:t>Mr. Nelson Bryner</a:t>
            </a:r>
          </a:p>
          <a:p>
            <a:pPr marL="342900" indent="-342900" algn="ctr" eaLnBrk="0" hangingPunct="0"/>
            <a:endParaRPr lang="en-US" sz="2000" b="0">
              <a:solidFill>
                <a:srgbClr val="000000"/>
              </a:solidFill>
            </a:endParaRP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BFFFE2"/>
              </a:buClr>
              <a:buSzPct val="85000"/>
              <a:buFont typeface="Wingdings" pitchFamily="2" charset="2"/>
              <a:buNone/>
            </a:pPr>
            <a:r>
              <a:rPr lang="en-US">
                <a:solidFill>
                  <a:srgbClr val="000066"/>
                </a:solidFill>
              </a:rPr>
              <a:t> National Institute of Standards and Technology</a:t>
            </a:r>
            <a:r>
              <a:rPr lang="en-US" sz="2000">
                <a:solidFill>
                  <a:srgbClr val="000066"/>
                </a:solidFill>
              </a:rPr>
              <a:t>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BFFFE2"/>
              </a:buClr>
              <a:buSzPct val="85000"/>
              <a:buFont typeface="Wingdings" pitchFamily="2" charset="2"/>
              <a:buNone/>
            </a:pPr>
            <a:r>
              <a:rPr lang="en-US" sz="2000">
                <a:solidFill>
                  <a:srgbClr val="000066"/>
                </a:solidFill>
              </a:rPr>
              <a:t>U.S. Department of Commerce</a:t>
            </a:r>
            <a:endParaRPr lang="en-US" sz="1800"/>
          </a:p>
        </p:txBody>
      </p:sp>
      <p:sp>
        <p:nvSpPr>
          <p:cNvPr id="728068" name="Text Box 4"/>
          <p:cNvSpPr txBox="1">
            <a:spLocks noChangeArrowheads="1"/>
          </p:cNvSpPr>
          <p:nvPr/>
        </p:nvSpPr>
        <p:spPr bwMode="auto">
          <a:xfrm>
            <a:off x="609600" y="457200"/>
            <a:ext cx="79248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NIST Technical Study</a:t>
            </a:r>
          </a:p>
          <a:p>
            <a:pPr algn="ctr">
              <a:defRPr/>
            </a:pPr>
            <a:endParaRPr lang="en-US" sz="2000" u="sng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3600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Sofa Super Store Fire</a:t>
            </a:r>
          </a:p>
          <a:p>
            <a:pPr algn="ctr">
              <a:defRPr/>
            </a:pPr>
            <a:endParaRPr lang="en-US" sz="3600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2800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Draft Report for Public Comment</a:t>
            </a:r>
            <a:endParaRPr lang="en-US" sz="28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2687638" y="2971800"/>
            <a:ext cx="38846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0"/>
              <a:t>Charleston, South Carolina</a:t>
            </a:r>
          </a:p>
          <a:p>
            <a:pPr algn="ctr" eaLnBrk="0" hangingPunct="0"/>
            <a:r>
              <a:rPr lang="en-US" b="0"/>
              <a:t>October 28, 2010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457200"/>
            <a:ext cx="822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Sofa Super Store Fire Technical Study</a:t>
            </a:r>
            <a:endParaRPr lang="en-US" sz="2800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3400" y="1143000"/>
            <a:ext cx="815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Computer 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Simulation – overall structure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" name="Picture 5" descr="SSS_CompDomain_10914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752600"/>
            <a:ext cx="7543800" cy="36839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457200"/>
            <a:ext cx="822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Sofa Super Store Fire Technical Study</a:t>
            </a:r>
            <a:endParaRPr lang="en-US" sz="2800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3400" y="1143000"/>
            <a:ext cx="815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Computer 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Simulation -  Floor Plan with merchandise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5" name="Picture 4" descr="Overhead_SnF_0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1676400"/>
            <a:ext cx="7010400" cy="394335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867400" y="4648200"/>
            <a:ext cx="981075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     West </a:t>
            </a:r>
          </a:p>
          <a:p>
            <a:r>
              <a:rPr lang="en-US" sz="1200" dirty="0"/>
              <a:t>Showroom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57400" y="4648200"/>
            <a:ext cx="981075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      East </a:t>
            </a:r>
          </a:p>
          <a:p>
            <a:r>
              <a:rPr lang="en-US" sz="1200" dirty="0"/>
              <a:t>Showroom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86200" y="3886200"/>
            <a:ext cx="1244600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     Main</a:t>
            </a:r>
          </a:p>
          <a:p>
            <a:r>
              <a:rPr lang="en-US" sz="1600" dirty="0"/>
              <a:t>Showroom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91200" y="2209800"/>
            <a:ext cx="842963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Loading </a:t>
            </a:r>
          </a:p>
          <a:p>
            <a:r>
              <a:rPr lang="en-US" sz="1200" dirty="0"/>
              <a:t>   Dock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267200" y="2209800"/>
            <a:ext cx="1295400" cy="533400"/>
            <a:chOff x="4267200" y="2209800"/>
            <a:chExt cx="1295400" cy="533400"/>
          </a:xfrm>
        </p:grpSpPr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4267200" y="2209800"/>
              <a:ext cx="1137556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Holding Area</a:t>
              </a:r>
              <a:endParaRPr lang="en-US" sz="1200" dirty="0"/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>
              <a:off x="5257800" y="2514600"/>
              <a:ext cx="3048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ase_temp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8200" y="1143000"/>
            <a:ext cx="6934200" cy="4622800"/>
          </a:xfrm>
          <a:prstGeom prst="rect">
            <a:avLst/>
          </a:prstGeom>
        </p:spPr>
      </p:pic>
      <p:sp>
        <p:nvSpPr>
          <p:cNvPr id="839685" name="Text Box 5"/>
          <p:cNvSpPr txBox="1">
            <a:spLocks noChangeArrowheads="1"/>
          </p:cNvSpPr>
          <p:nvPr/>
        </p:nvSpPr>
        <p:spPr bwMode="auto">
          <a:xfrm>
            <a:off x="609600" y="4572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Temperature in the Sofa Super Store</a:t>
            </a:r>
          </a:p>
        </p:txBody>
      </p:sp>
      <p:sp>
        <p:nvSpPr>
          <p:cNvPr id="13315" name="Text Box 9"/>
          <p:cNvSpPr txBox="1">
            <a:spLocks noChangeArrowheads="1"/>
          </p:cNvSpPr>
          <p:nvPr/>
        </p:nvSpPr>
        <p:spPr bwMode="auto">
          <a:xfrm>
            <a:off x="990600" y="6019800"/>
            <a:ext cx="480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/>
              <a:t>Temperature Slice - 5 ft above floor</a:t>
            </a:r>
          </a:p>
        </p:txBody>
      </p:sp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6096000" y="544512"/>
            <a:ext cx="2519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dirty="0"/>
              <a:t>Computer Simulation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6200" y="1524000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1510 </a:t>
            </a:r>
            <a:r>
              <a:rPr lang="en-US" sz="1400" b="0" baseline="30000" dirty="0" err="1" smtClean="0"/>
              <a:t>o</a:t>
            </a:r>
            <a:r>
              <a:rPr lang="en-US" sz="1400" b="0" dirty="0" err="1" smtClean="0"/>
              <a:t>F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696200" y="4495800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70 </a:t>
            </a:r>
            <a:r>
              <a:rPr lang="en-US" sz="1400" b="0" baseline="30000" dirty="0" err="1" smtClean="0"/>
              <a:t>o</a:t>
            </a:r>
            <a:r>
              <a:rPr lang="en-US" sz="1400" b="0" dirty="0" err="1" smtClean="0"/>
              <a:t>F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248400" y="6000690"/>
            <a:ext cx="1805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 x real time</a:t>
            </a:r>
            <a:endParaRPr lang="en-US" sz="2000" dirty="0"/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5181600" y="4343400"/>
            <a:ext cx="981075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     West </a:t>
            </a:r>
          </a:p>
          <a:p>
            <a:r>
              <a:rPr lang="en-US" sz="1200"/>
              <a:t>Showroom</a:t>
            </a: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1600200" y="4343400"/>
            <a:ext cx="981075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      East </a:t>
            </a:r>
          </a:p>
          <a:p>
            <a:r>
              <a:rPr lang="en-US" sz="1200" dirty="0"/>
              <a:t>Showroom</a:t>
            </a: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3200400" y="3886200"/>
            <a:ext cx="1244600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     Main</a:t>
            </a:r>
          </a:p>
          <a:p>
            <a:r>
              <a:rPr lang="en-US" sz="1600"/>
              <a:t>Showroom</a:t>
            </a:r>
          </a:p>
        </p:txBody>
      </p:sp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5257800" y="1981200"/>
            <a:ext cx="842963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Loading </a:t>
            </a:r>
          </a:p>
          <a:p>
            <a:r>
              <a:rPr lang="en-US" sz="1200" dirty="0"/>
              <a:t>   Dock</a:t>
            </a:r>
          </a:p>
        </p:txBody>
      </p: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6248400" y="5257800"/>
            <a:ext cx="12049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Front of Store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ase_smok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43000" y="1295400"/>
            <a:ext cx="6858000" cy="4572000"/>
          </a:xfrm>
          <a:prstGeom prst="rect">
            <a:avLst/>
          </a:prstGeom>
        </p:spPr>
      </p:pic>
      <p:sp>
        <p:nvSpPr>
          <p:cNvPr id="839685" name="Text Box 5"/>
          <p:cNvSpPr txBox="1">
            <a:spLocks noChangeArrowheads="1"/>
          </p:cNvSpPr>
          <p:nvPr/>
        </p:nvSpPr>
        <p:spPr bwMode="auto">
          <a:xfrm>
            <a:off x="609600" y="4572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Smoke and Fire Spread in the Sofa Super Store</a:t>
            </a:r>
          </a:p>
        </p:txBody>
      </p:sp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76200" y="5943600"/>
            <a:ext cx="678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/>
              <a:t>Smoke &amp; Fire Slice Elevation - 5 ft above floor</a:t>
            </a:r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5181600" y="838200"/>
            <a:ext cx="2519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dirty="0"/>
              <a:t>Computer Simulation</a:t>
            </a: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5943600" y="4267200"/>
            <a:ext cx="981075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     West </a:t>
            </a:r>
          </a:p>
          <a:p>
            <a:r>
              <a:rPr lang="en-US" sz="1200"/>
              <a:t>Showroom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2209800" y="4495800"/>
            <a:ext cx="981075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      East </a:t>
            </a:r>
          </a:p>
          <a:p>
            <a:r>
              <a:rPr lang="en-US" sz="1200"/>
              <a:t>Showroom</a:t>
            </a:r>
          </a:p>
        </p:txBody>
      </p:sp>
      <p:sp>
        <p:nvSpPr>
          <p:cNvPr id="12296" name="TextBox 7"/>
          <p:cNvSpPr txBox="1">
            <a:spLocks noChangeArrowheads="1"/>
          </p:cNvSpPr>
          <p:nvPr/>
        </p:nvSpPr>
        <p:spPr bwMode="auto">
          <a:xfrm>
            <a:off x="3962400" y="3581400"/>
            <a:ext cx="1244600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     Main</a:t>
            </a:r>
          </a:p>
          <a:p>
            <a:r>
              <a:rPr lang="en-US" sz="1600"/>
              <a:t>Showroom</a:t>
            </a:r>
          </a:p>
        </p:txBody>
      </p:sp>
      <p:sp>
        <p:nvSpPr>
          <p:cNvPr id="12297" name="TextBox 8"/>
          <p:cNvSpPr txBox="1">
            <a:spLocks noChangeArrowheads="1"/>
          </p:cNvSpPr>
          <p:nvPr/>
        </p:nvSpPr>
        <p:spPr bwMode="auto">
          <a:xfrm>
            <a:off x="5715000" y="2133600"/>
            <a:ext cx="842963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Loading </a:t>
            </a:r>
          </a:p>
          <a:p>
            <a:r>
              <a:rPr lang="en-US" sz="1200" dirty="0"/>
              <a:t>   Dock</a:t>
            </a:r>
          </a:p>
        </p:txBody>
      </p:sp>
      <p:sp>
        <p:nvSpPr>
          <p:cNvPr id="12298" name="TextBox 9"/>
          <p:cNvSpPr txBox="1">
            <a:spLocks noChangeArrowheads="1"/>
          </p:cNvSpPr>
          <p:nvPr/>
        </p:nvSpPr>
        <p:spPr bwMode="auto">
          <a:xfrm>
            <a:off x="6248400" y="5514975"/>
            <a:ext cx="12049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Front of Store</a:t>
            </a:r>
          </a:p>
        </p:txBody>
      </p:sp>
      <p:pic>
        <p:nvPicPr>
          <p:cNvPr id="12" name="Picture 11" descr="Overhead_SnF_0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1295400"/>
            <a:ext cx="7315200" cy="4114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05298" y="5943600"/>
            <a:ext cx="1805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 x real time</a:t>
            </a:r>
            <a:endParaRPr lang="en-US" sz="2000" dirty="0"/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5791200" y="4343400"/>
            <a:ext cx="981075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     West </a:t>
            </a:r>
          </a:p>
          <a:p>
            <a:r>
              <a:rPr lang="en-US" sz="1200" dirty="0"/>
              <a:t>Showroom</a:t>
            </a: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1752600" y="4343400"/>
            <a:ext cx="981075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      East </a:t>
            </a:r>
          </a:p>
          <a:p>
            <a:r>
              <a:rPr lang="en-US" sz="1200" dirty="0"/>
              <a:t>Showroom</a:t>
            </a: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3733800" y="3810000"/>
            <a:ext cx="1244600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     Main</a:t>
            </a:r>
          </a:p>
          <a:p>
            <a:r>
              <a:rPr lang="en-US" sz="1600" dirty="0"/>
              <a:t>Showroom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5257800" y="1981200"/>
            <a:ext cx="842963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Loading </a:t>
            </a:r>
          </a:p>
          <a:p>
            <a:r>
              <a:rPr lang="en-US" sz="1200" dirty="0"/>
              <a:t>   Dock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se_O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09600" y="1143000"/>
            <a:ext cx="6972300" cy="4648200"/>
          </a:xfrm>
          <a:prstGeom prst="rect">
            <a:avLst/>
          </a:prstGeom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09600" y="4572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Oxygen in the Sofa Super Store</a:t>
            </a:r>
          </a:p>
        </p:txBody>
      </p:sp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1066800" y="5791200"/>
            <a:ext cx="441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/>
              <a:t>Oxygen Elevation - 5 ft above floor</a:t>
            </a:r>
          </a:p>
        </p:txBody>
      </p:sp>
      <p:sp>
        <p:nvSpPr>
          <p:cNvPr id="14342" name="TextBox 3"/>
          <p:cNvSpPr txBox="1">
            <a:spLocks noChangeArrowheads="1"/>
          </p:cNvSpPr>
          <p:nvPr/>
        </p:nvSpPr>
        <p:spPr bwMode="auto">
          <a:xfrm>
            <a:off x="5867400" y="533400"/>
            <a:ext cx="2519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dirty="0"/>
              <a:t>Computer Simulation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43800" y="1524000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21 %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543800" y="4264223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12 %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65125" y="725488"/>
            <a:ext cx="8474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806915" name="Text Box 3"/>
          <p:cNvSpPr txBox="1">
            <a:spLocks noChangeArrowheads="1"/>
          </p:cNvSpPr>
          <p:nvPr/>
        </p:nvSpPr>
        <p:spPr bwMode="auto">
          <a:xfrm>
            <a:off x="609600" y="533400"/>
            <a:ext cx="8763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Key Findings </a:t>
            </a:r>
            <a:r>
              <a:rPr lang="en-US" sz="28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 Initial Conditions </a:t>
            </a:r>
            <a:endParaRPr lang="en-US" sz="2800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0" hangingPunct="0">
              <a:defRPr/>
            </a:pPr>
            <a:r>
              <a:rPr lang="en-US" b="0" dirty="0">
                <a:cs typeface="Times New Roman" pitchFamily="18" charset="0"/>
              </a:rPr>
              <a:t>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1524000"/>
            <a:ext cx="8001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1) Large amount of foam-filled furniture in showrooms (480 GJ), </a:t>
            </a:r>
          </a:p>
          <a:p>
            <a:r>
              <a:rPr lang="en-US" sz="2000" dirty="0" smtClean="0"/>
              <a:t>     loading dock (130 GJ),  and warehouse (840 GJ)*</a:t>
            </a:r>
          </a:p>
          <a:p>
            <a:endParaRPr lang="en-US" sz="2000" dirty="0" smtClean="0"/>
          </a:p>
          <a:p>
            <a:r>
              <a:rPr lang="en-US" sz="2000" dirty="0" smtClean="0"/>
              <a:t>2) Large open areas </a:t>
            </a:r>
          </a:p>
          <a:p>
            <a:endParaRPr lang="en-US" sz="2000" dirty="0" smtClean="0"/>
          </a:p>
          <a:p>
            <a:r>
              <a:rPr lang="en-US" sz="2000" dirty="0" smtClean="0"/>
              <a:t>        Showroom                    Warehouse                 Loading Dock</a:t>
            </a:r>
          </a:p>
          <a:p>
            <a:r>
              <a:rPr lang="en-US" sz="2000" dirty="0" smtClean="0"/>
              <a:t>   Main     17100 ft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                15800 ft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                      2220 ft</a:t>
            </a:r>
            <a:r>
              <a:rPr lang="en-US" sz="2000" baseline="30000" dirty="0" smtClean="0"/>
              <a:t>2</a:t>
            </a:r>
          </a:p>
          <a:p>
            <a:r>
              <a:rPr lang="en-US" sz="2000" dirty="0" smtClean="0"/>
              <a:t>   West       7020 ft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                  </a:t>
            </a:r>
          </a:p>
          <a:p>
            <a:r>
              <a:rPr lang="en-US" sz="2000" dirty="0" smtClean="0"/>
              <a:t>   East        6940 ft</a:t>
            </a:r>
            <a:r>
              <a:rPr lang="en-US" sz="2000" baseline="30000" dirty="0" smtClean="0"/>
              <a:t>2</a:t>
            </a:r>
          </a:p>
          <a:p>
            <a:endParaRPr lang="en-US" sz="2000" dirty="0" smtClean="0"/>
          </a:p>
          <a:p>
            <a:r>
              <a:rPr lang="en-US" sz="2000" dirty="0" smtClean="0"/>
              <a:t>3) No automatic water sprinklers anywhere in store</a:t>
            </a:r>
          </a:p>
          <a:p>
            <a:pPr marL="457200" indent="-457200"/>
            <a:endParaRPr lang="en-US" sz="2000" dirty="0" smtClean="0"/>
          </a:p>
          <a:p>
            <a:pPr marL="457200" indent="-457200">
              <a:buAutoNum type="arabicParenR" startAt="4"/>
            </a:pPr>
            <a:endParaRPr lang="en-US" sz="2000" dirty="0" smtClean="0"/>
          </a:p>
          <a:p>
            <a:pPr marL="457200" indent="-457200"/>
            <a:r>
              <a:rPr lang="en-US" sz="2000" dirty="0" smtClean="0"/>
              <a:t>*  </a:t>
            </a:r>
            <a:r>
              <a:rPr lang="en-US" sz="2000" b="0" dirty="0" smtClean="0"/>
              <a:t>100 gallons of gasoline contains about 12 GJ of energy</a:t>
            </a:r>
            <a:endParaRPr lang="en-US" sz="20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65125" y="725488"/>
            <a:ext cx="8474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806915" name="Text Box 3"/>
          <p:cNvSpPr txBox="1">
            <a:spLocks noChangeArrowheads="1"/>
          </p:cNvSpPr>
          <p:nvPr/>
        </p:nvSpPr>
        <p:spPr bwMode="auto">
          <a:xfrm>
            <a:off x="609600" y="533400"/>
            <a:ext cx="8763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Key Findings – Fire Spread into Showrooms </a:t>
            </a:r>
          </a:p>
          <a:p>
            <a:pPr eaLnBrk="0" hangingPunct="0">
              <a:defRPr/>
            </a:pPr>
            <a:r>
              <a:rPr lang="en-US" b="0" dirty="0">
                <a:cs typeface="Times New Roman" pitchFamily="18" charset="0"/>
              </a:rPr>
              <a:t>    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1143000" y="1752600"/>
            <a:ext cx="772519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1)  Smoke </a:t>
            </a:r>
            <a:r>
              <a:rPr lang="en-US" sz="1800" dirty="0"/>
              <a:t>and flames entered the holding area through</a:t>
            </a:r>
          </a:p>
          <a:p>
            <a:r>
              <a:rPr lang="en-US" sz="1800" dirty="0"/>
              <a:t>         the open roll-up door (non-fire activated). </a:t>
            </a:r>
          </a:p>
          <a:p>
            <a:endParaRPr lang="en-US" sz="1800" dirty="0"/>
          </a:p>
          <a:p>
            <a:pPr marL="342900" indent="-342900">
              <a:buAutoNum type="arabicParenR" startAt="2"/>
            </a:pPr>
            <a:r>
              <a:rPr lang="en-US" sz="1800" dirty="0" smtClean="0"/>
              <a:t>Fire </a:t>
            </a:r>
            <a:r>
              <a:rPr lang="en-US" sz="1800" dirty="0"/>
              <a:t>spread was </a:t>
            </a:r>
            <a:r>
              <a:rPr lang="en-US" sz="1800" dirty="0" smtClean="0"/>
              <a:t>not </a:t>
            </a:r>
            <a:r>
              <a:rPr lang="en-US" sz="1800" dirty="0"/>
              <a:t>visible from the main </a:t>
            </a:r>
            <a:r>
              <a:rPr lang="en-US" sz="1800" dirty="0" smtClean="0"/>
              <a:t>and west </a:t>
            </a:r>
          </a:p>
          <a:p>
            <a:pPr marL="342900" indent="-342900"/>
            <a:r>
              <a:rPr lang="en-US" sz="1800" dirty="0" smtClean="0"/>
              <a:t>      showroom during </a:t>
            </a:r>
            <a:r>
              <a:rPr lang="en-US" sz="1800" dirty="0"/>
              <a:t>the early stages (5 to 10 minutes </a:t>
            </a:r>
            <a:r>
              <a:rPr lang="en-US" sz="1800" dirty="0" smtClean="0"/>
              <a:t>after</a:t>
            </a:r>
          </a:p>
          <a:p>
            <a:pPr marL="342900" indent="-342900"/>
            <a:r>
              <a:rPr lang="en-US" sz="1800" dirty="0" smtClean="0"/>
              <a:t>      </a:t>
            </a:r>
            <a:r>
              <a:rPr lang="en-US" sz="1800" dirty="0"/>
              <a:t>fire department </a:t>
            </a:r>
            <a:r>
              <a:rPr lang="en-US" sz="1800" dirty="0" smtClean="0"/>
              <a:t>arrived).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 smtClean="0"/>
              <a:t>3)  Smoke </a:t>
            </a:r>
            <a:r>
              <a:rPr lang="en-US" sz="1800" dirty="0"/>
              <a:t>and flames flowed from the holding area</a:t>
            </a:r>
          </a:p>
          <a:p>
            <a:r>
              <a:rPr lang="en-US" sz="1800" dirty="0"/>
              <a:t>         into the space above the main showroom drop ceiling.  </a:t>
            </a:r>
          </a:p>
          <a:p>
            <a:endParaRPr lang="en-US" sz="1800" dirty="0"/>
          </a:p>
          <a:p>
            <a:r>
              <a:rPr lang="en-US" sz="1800" dirty="0" smtClean="0"/>
              <a:t>4)  Fire </a:t>
            </a:r>
            <a:r>
              <a:rPr lang="en-US" sz="1800" dirty="0"/>
              <a:t>spread into rear of main showroom.   Fire spread slowed</a:t>
            </a:r>
          </a:p>
          <a:p>
            <a:r>
              <a:rPr lang="en-US" sz="1800" dirty="0"/>
              <a:t>         by limited oxygen, ventilation limited. </a:t>
            </a:r>
          </a:p>
          <a:p>
            <a:endParaRPr lang="en-US" sz="1800" dirty="0"/>
          </a:p>
          <a:p>
            <a:r>
              <a:rPr lang="en-US" sz="1800" dirty="0" smtClean="0"/>
              <a:t>5)  Layer </a:t>
            </a:r>
            <a:r>
              <a:rPr lang="en-US" sz="1800" dirty="0"/>
              <a:t>of smoke and unburned fuel collected under ceiling in main</a:t>
            </a:r>
          </a:p>
          <a:p>
            <a:r>
              <a:rPr lang="en-US" sz="1800" dirty="0"/>
              <a:t>        and west showrooms;  smoke </a:t>
            </a:r>
            <a:r>
              <a:rPr lang="en-US" sz="1800" dirty="0" smtClean="0"/>
              <a:t>filled floor </a:t>
            </a:r>
            <a:r>
              <a:rPr lang="en-US" sz="1800" dirty="0"/>
              <a:t>to ceiling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65125" y="725488"/>
            <a:ext cx="8474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806915" name="Text Box 3"/>
          <p:cNvSpPr txBox="1">
            <a:spLocks noChangeArrowheads="1"/>
          </p:cNvSpPr>
          <p:nvPr/>
        </p:nvSpPr>
        <p:spPr bwMode="auto">
          <a:xfrm>
            <a:off x="609600" y="533400"/>
            <a:ext cx="8763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Key Findings – Fire Spread into Showrooms </a:t>
            </a:r>
          </a:p>
          <a:p>
            <a:pPr eaLnBrk="0" hangingPunct="0">
              <a:defRPr/>
            </a:pPr>
            <a:r>
              <a:rPr lang="en-US" b="0" dirty="0">
                <a:cs typeface="Times New Roman" pitchFamily="18" charset="0"/>
              </a:rPr>
              <a:t>    </a:t>
            </a:r>
          </a:p>
        </p:txBody>
      </p:sp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1143000" y="1676400"/>
            <a:ext cx="7148111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6)  Fire </a:t>
            </a:r>
            <a:r>
              <a:rPr lang="en-US" sz="1800" dirty="0"/>
              <a:t>began to slowly move towards front of </a:t>
            </a:r>
            <a:r>
              <a:rPr lang="en-US" sz="1800" dirty="0" smtClean="0"/>
              <a:t>store.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 smtClean="0"/>
              <a:t>7)  Front </a:t>
            </a:r>
            <a:r>
              <a:rPr lang="en-US" sz="1800" dirty="0"/>
              <a:t>windows broken </a:t>
            </a:r>
            <a:r>
              <a:rPr lang="en-US" sz="1800" dirty="0" smtClean="0"/>
              <a:t>out. 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 smtClean="0"/>
              <a:t>8)  Additional </a:t>
            </a:r>
            <a:r>
              <a:rPr lang="en-US" sz="1800" dirty="0"/>
              <a:t>oxygen flowed in through broken windows and </a:t>
            </a:r>
          </a:p>
          <a:p>
            <a:r>
              <a:rPr lang="en-US" sz="1800" dirty="0"/>
              <a:t>      fire spread rapidly to front of main showroom (west side).</a:t>
            </a:r>
          </a:p>
          <a:p>
            <a:endParaRPr lang="en-US" sz="1800" dirty="0"/>
          </a:p>
          <a:p>
            <a:r>
              <a:rPr lang="en-US" sz="1800" dirty="0" smtClean="0"/>
              <a:t>9)  Fire </a:t>
            </a:r>
            <a:r>
              <a:rPr lang="en-US" sz="1800" dirty="0"/>
              <a:t>quickly spread across front of store, moved toward east</a:t>
            </a:r>
          </a:p>
          <a:p>
            <a:r>
              <a:rPr lang="en-US" sz="1800" dirty="0"/>
              <a:t>      showroom, into west showroom, and then rear of main </a:t>
            </a:r>
          </a:p>
          <a:p>
            <a:r>
              <a:rPr lang="en-US" sz="1800" dirty="0"/>
              <a:t>      showroom (east side</a:t>
            </a:r>
            <a:r>
              <a:rPr lang="en-US" sz="1800" dirty="0" smtClean="0"/>
              <a:t>).</a:t>
            </a:r>
            <a:endParaRPr lang="en-US" sz="1800" dirty="0"/>
          </a:p>
          <a:p>
            <a:endParaRPr lang="en-U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65125" y="725488"/>
            <a:ext cx="8474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806915" name="Text Box 3"/>
          <p:cNvSpPr txBox="1">
            <a:spLocks noChangeArrowheads="1"/>
          </p:cNvSpPr>
          <p:nvPr/>
        </p:nvSpPr>
        <p:spPr bwMode="auto">
          <a:xfrm>
            <a:off x="609600" y="533400"/>
            <a:ext cx="8763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Key Findings – Showroom </a:t>
            </a:r>
            <a:r>
              <a:rPr lang="en-US" sz="28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Conditions</a:t>
            </a:r>
            <a:endParaRPr lang="en-US" sz="2800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0" hangingPunct="0">
              <a:defRPr/>
            </a:pPr>
            <a:r>
              <a:rPr lang="en-US" b="0" dirty="0">
                <a:cs typeface="Times New Roman" pitchFamily="18" charset="0"/>
              </a:rPr>
              <a:t>    </a:t>
            </a:r>
          </a:p>
        </p:txBody>
      </p:sp>
      <p:sp>
        <p:nvSpPr>
          <p:cNvPr id="19460" name="TextBox 6"/>
          <p:cNvSpPr txBox="1">
            <a:spLocks noChangeArrowheads="1"/>
          </p:cNvSpPr>
          <p:nvPr/>
        </p:nvSpPr>
        <p:spPr bwMode="auto">
          <a:xfrm>
            <a:off x="1143000" y="1828800"/>
            <a:ext cx="6994222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Time until                                     </a:t>
            </a:r>
            <a:r>
              <a:rPr lang="en-US" sz="1800" dirty="0"/>
              <a:t>Temperature            Oxygen</a:t>
            </a:r>
          </a:p>
          <a:p>
            <a:r>
              <a:rPr lang="en-US" sz="1800" dirty="0"/>
              <a:t>  </a:t>
            </a:r>
            <a:r>
              <a:rPr lang="en-US" sz="1800" dirty="0">
                <a:solidFill>
                  <a:schemeClr val="bg1"/>
                </a:solidFill>
              </a:rPr>
              <a:t>Untenable Conditions                   </a:t>
            </a:r>
            <a:r>
              <a:rPr lang="en-US" sz="1400" dirty="0"/>
              <a:t>greater than                   less than </a:t>
            </a:r>
          </a:p>
          <a:p>
            <a:r>
              <a:rPr lang="en-US" sz="1400" dirty="0"/>
              <a:t>                                                                          120 C or 250 F                      0.12</a:t>
            </a:r>
          </a:p>
          <a:p>
            <a:endParaRPr lang="en-US" sz="1400" dirty="0"/>
          </a:p>
          <a:p>
            <a:r>
              <a:rPr lang="en-US" sz="1800" dirty="0"/>
              <a:t>West Showroom -  </a:t>
            </a:r>
          </a:p>
          <a:p>
            <a:r>
              <a:rPr lang="en-US" sz="1800" dirty="0"/>
              <a:t>			Front     </a:t>
            </a:r>
            <a:r>
              <a:rPr lang="en-US" sz="1800" dirty="0" smtClean="0"/>
              <a:t>     23.3 min              26.6 min</a:t>
            </a:r>
            <a:endParaRPr lang="en-US" sz="1800" dirty="0"/>
          </a:p>
          <a:p>
            <a:r>
              <a:rPr lang="en-US" sz="1800" dirty="0"/>
              <a:t>			Rear           </a:t>
            </a:r>
            <a:r>
              <a:rPr lang="en-US" sz="1800" dirty="0" smtClean="0"/>
              <a:t>22.5 min              25 min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West Main Showroom -  </a:t>
            </a:r>
          </a:p>
          <a:p>
            <a:r>
              <a:rPr lang="en-US" sz="1800" dirty="0"/>
              <a:t>			Front          </a:t>
            </a:r>
            <a:r>
              <a:rPr lang="en-US" sz="1800" dirty="0" smtClean="0"/>
              <a:t>15 min                 21 min</a:t>
            </a:r>
            <a:endParaRPr lang="en-US" sz="1800" dirty="0"/>
          </a:p>
          <a:p>
            <a:r>
              <a:rPr lang="en-US" sz="1800" dirty="0"/>
              <a:t>			Rear           </a:t>
            </a:r>
            <a:r>
              <a:rPr lang="en-US" sz="1800" dirty="0" smtClean="0"/>
              <a:t>15 min                 21 min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East Main Showroom -  </a:t>
            </a:r>
          </a:p>
          <a:p>
            <a:r>
              <a:rPr lang="en-US" sz="1800" dirty="0"/>
              <a:t>			Front          </a:t>
            </a:r>
            <a:r>
              <a:rPr lang="en-US" sz="1800" dirty="0" smtClean="0"/>
              <a:t> 22.5 min              23.3 min</a:t>
            </a:r>
            <a:endParaRPr lang="en-US" sz="1800" dirty="0"/>
          </a:p>
          <a:p>
            <a:r>
              <a:rPr lang="en-US" sz="1800" dirty="0"/>
              <a:t>			Rear             </a:t>
            </a:r>
            <a:r>
              <a:rPr lang="en-US" sz="1800" dirty="0" smtClean="0"/>
              <a:t>21 min                23.3 min</a:t>
            </a:r>
          </a:p>
          <a:p>
            <a:endParaRPr lang="en-US" sz="1800" dirty="0" smtClean="0"/>
          </a:p>
          <a:p>
            <a:r>
              <a:rPr lang="en-US" sz="1800" dirty="0" smtClean="0"/>
              <a:t>* </a:t>
            </a:r>
            <a:r>
              <a:rPr lang="en-US" sz="1400" b="0" dirty="0" smtClean="0"/>
              <a:t>Ability to escape unassisted</a:t>
            </a:r>
            <a:endParaRPr lang="en-US" sz="1400" b="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38200" y="1295400"/>
            <a:ext cx="8763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Simulation time when conditions became untenable *-</a:t>
            </a:r>
            <a:endParaRPr lang="en-US" sz="2000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0" hangingPunct="0">
              <a:defRPr/>
            </a:pPr>
            <a:r>
              <a:rPr lang="en-US" b="0" dirty="0">
                <a:cs typeface="Times New Roman" pitchFamily="18" charset="0"/>
              </a:rPr>
              <a:t>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09600" y="457200"/>
            <a:ext cx="8382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Non-</a:t>
            </a:r>
            <a:r>
              <a:rPr lang="en-US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Sprinklered</a:t>
            </a:r>
            <a:r>
              <a:rPr lang="en-US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</a:t>
            </a:r>
            <a:r>
              <a:rPr lang="en-US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Sprinklered</a:t>
            </a:r>
            <a:r>
              <a:rPr lang="en-US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Simulations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 sprinklers were present in Sofa Super Store</a:t>
            </a:r>
            <a:endParaRPr lang="en-US" b="0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3" name="Text Box 9"/>
          <p:cNvSpPr txBox="1">
            <a:spLocks noChangeArrowheads="1"/>
          </p:cNvSpPr>
          <p:nvPr/>
        </p:nvSpPr>
        <p:spPr bwMode="auto">
          <a:xfrm>
            <a:off x="4038600" y="1524000"/>
            <a:ext cx="449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dirty="0"/>
              <a:t>Temperature Slice - 5 ft above floor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762000" y="1524000"/>
            <a:ext cx="2646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dirty="0"/>
              <a:t>Computer Simulations</a:t>
            </a:r>
          </a:p>
        </p:txBody>
      </p: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5410200" y="5562600"/>
            <a:ext cx="30575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/>
              <a:t>Sprinklers activate at </a:t>
            </a:r>
          </a:p>
          <a:p>
            <a:r>
              <a:rPr lang="en-US" sz="1800" b="0"/>
              <a:t>50 seconds and 75 seconds</a:t>
            </a:r>
          </a:p>
        </p:txBody>
      </p:sp>
      <p:sp>
        <p:nvSpPr>
          <p:cNvPr id="15369" name="TextBox 8"/>
          <p:cNvSpPr txBox="1">
            <a:spLocks noChangeArrowheads="1"/>
          </p:cNvSpPr>
          <p:nvPr/>
        </p:nvSpPr>
        <p:spPr bwMode="auto">
          <a:xfrm>
            <a:off x="5334000" y="4724400"/>
            <a:ext cx="26622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Sprinklers inside</a:t>
            </a:r>
          </a:p>
          <a:p>
            <a:r>
              <a:rPr lang="en-US" dirty="0" smtClean="0"/>
              <a:t>   Loading Dock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4400" y="5105400"/>
            <a:ext cx="259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Non-</a:t>
            </a:r>
            <a:r>
              <a:rPr lang="en-US" dirty="0" err="1" smtClean="0"/>
              <a:t>sprinklered</a:t>
            </a:r>
            <a:endParaRPr lang="en-US" dirty="0" smtClean="0"/>
          </a:p>
        </p:txBody>
      </p:sp>
      <p:pic>
        <p:nvPicPr>
          <p:cNvPr id="12" name="base_temp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81000" y="2057400"/>
            <a:ext cx="3886200" cy="2590800"/>
          </a:xfrm>
          <a:prstGeom prst="rect">
            <a:avLst/>
          </a:prstGeom>
        </p:spPr>
      </p:pic>
      <p:pic>
        <p:nvPicPr>
          <p:cNvPr id="13" name="sprink_temp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572000" y="2057400"/>
            <a:ext cx="3886200" cy="2590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859" name="Text Box 3"/>
          <p:cNvSpPr txBox="1">
            <a:spLocks noChangeArrowheads="1"/>
          </p:cNvSpPr>
          <p:nvPr/>
        </p:nvSpPr>
        <p:spPr bwMode="auto">
          <a:xfrm>
            <a:off x="533400" y="1371600"/>
            <a:ext cx="815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Objectives - Technical Study Team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685800" y="2057400"/>
            <a:ext cx="777240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buFontTx/>
              <a:buAutoNum type="arabicParenR"/>
            </a:pPr>
            <a:r>
              <a:rPr lang="en-US" sz="2000" dirty="0" smtClean="0"/>
              <a:t>  To </a:t>
            </a:r>
            <a:r>
              <a:rPr lang="en-US" sz="2000" dirty="0"/>
              <a:t>determine why and how the fire spread so quickly</a:t>
            </a:r>
          </a:p>
          <a:p>
            <a:pPr marL="342900" indent="-342900" eaLnBrk="0" hangingPunct="0">
              <a:buFontTx/>
              <a:buAutoNum type="arabicParenR"/>
            </a:pPr>
            <a:endParaRPr lang="en-US" sz="2000" dirty="0"/>
          </a:p>
          <a:p>
            <a:pPr marL="457200" indent="-457200" eaLnBrk="0" hangingPunct="0">
              <a:buAutoNum type="arabicParenR" startAt="2"/>
            </a:pPr>
            <a:r>
              <a:rPr lang="en-US" sz="2000" dirty="0" smtClean="0"/>
              <a:t>To study conditions within structure, in terms of temperature, oxygen concentration, smoke movement, &amp; tenability*</a:t>
            </a:r>
          </a:p>
          <a:p>
            <a:pPr marL="457200" indent="-457200" eaLnBrk="0" hangingPunct="0">
              <a:buAutoNum type="arabicParenR" startAt="2"/>
            </a:pPr>
            <a:endParaRPr lang="en-US" sz="2000" dirty="0"/>
          </a:p>
          <a:p>
            <a:pPr marL="457200" indent="-457200" eaLnBrk="0" hangingPunct="0">
              <a:buAutoNum type="arabicParenR" startAt="3"/>
            </a:pPr>
            <a:r>
              <a:rPr lang="en-US" sz="2000" dirty="0" smtClean="0"/>
              <a:t>To </a:t>
            </a:r>
            <a:r>
              <a:rPr lang="en-US" sz="2000" dirty="0"/>
              <a:t>identify specific areas </a:t>
            </a:r>
            <a:r>
              <a:rPr lang="en-US" sz="2000" dirty="0" smtClean="0"/>
              <a:t>in model </a:t>
            </a:r>
            <a:r>
              <a:rPr lang="en-US" sz="2000" dirty="0"/>
              <a:t>building and fire </a:t>
            </a:r>
            <a:r>
              <a:rPr lang="en-US" sz="2000" dirty="0" smtClean="0"/>
              <a:t>codes**, standards </a:t>
            </a:r>
            <a:r>
              <a:rPr lang="en-US" sz="2000" dirty="0"/>
              <a:t>and practices that warrant revision</a:t>
            </a:r>
            <a:r>
              <a:rPr lang="en-US" sz="2000" dirty="0" smtClean="0"/>
              <a:t>.</a:t>
            </a:r>
          </a:p>
          <a:p>
            <a:pPr marL="457200" indent="-457200" eaLnBrk="0" hangingPunct="0">
              <a:buAutoNum type="arabicParenR" startAt="3"/>
            </a:pPr>
            <a:endParaRPr lang="en-US" sz="2000" dirty="0" smtClean="0"/>
          </a:p>
          <a:p>
            <a:pPr marL="457200" indent="-457200" eaLnBrk="0" hangingPunct="0">
              <a:buAutoNum type="arabicParenR" startAt="3"/>
            </a:pPr>
            <a:endParaRPr lang="en-US" sz="2000" dirty="0" smtClean="0"/>
          </a:p>
          <a:p>
            <a:pPr marL="457200" indent="-457200" eaLnBrk="0" hangingPunct="0"/>
            <a:r>
              <a:rPr lang="en-US" sz="1600" b="0" dirty="0" smtClean="0"/>
              <a:t>*  Ability to escape unassisted</a:t>
            </a:r>
          </a:p>
          <a:p>
            <a:pPr marL="457200" indent="-457200" eaLnBrk="0" hangingPunct="0"/>
            <a:r>
              <a:rPr lang="en-US" sz="1600" b="0" dirty="0" smtClean="0"/>
              <a:t>**Codes used as national models for building and fire regulations.  State and local jurisdictions have the option of incorporating some or all of model code provisions</a:t>
            </a:r>
          </a:p>
          <a:p>
            <a:pPr marL="457200" indent="-457200" eaLnBrk="0" hangingPunct="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57200" y="457200"/>
            <a:ext cx="822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Sofa Super Store Fire Technical Study</a:t>
            </a:r>
            <a:endParaRPr lang="en-US" sz="2800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65125" y="725488"/>
            <a:ext cx="8474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806915" name="Text Box 3"/>
          <p:cNvSpPr txBox="1">
            <a:spLocks noChangeArrowheads="1"/>
          </p:cNvSpPr>
          <p:nvPr/>
        </p:nvSpPr>
        <p:spPr bwMode="auto">
          <a:xfrm>
            <a:off x="609600" y="533400"/>
            <a:ext cx="8763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Key Findings – Fire Spread</a:t>
            </a:r>
          </a:p>
          <a:p>
            <a:pPr eaLnBrk="0" hangingPunct="0">
              <a:defRPr/>
            </a:pPr>
            <a:r>
              <a:rPr lang="en-US" b="0" dirty="0">
                <a:cs typeface="Times New Roman" pitchFamily="18" charset="0"/>
              </a:rPr>
              <a:t>    </a:t>
            </a:r>
          </a:p>
        </p:txBody>
      </p:sp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1143000" y="1981200"/>
            <a:ext cx="634019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1)  Sprinklers </a:t>
            </a:r>
            <a:r>
              <a:rPr lang="en-US" sz="1800" dirty="0"/>
              <a:t>controlled fire on loading dock</a:t>
            </a:r>
          </a:p>
          <a:p>
            <a:endParaRPr lang="en-US" sz="1800" dirty="0"/>
          </a:p>
          <a:p>
            <a:r>
              <a:rPr lang="en-US" sz="1800" dirty="0" smtClean="0"/>
              <a:t>2)  Sprinklers </a:t>
            </a:r>
            <a:r>
              <a:rPr lang="en-US" sz="1800" dirty="0"/>
              <a:t>activated at 50 s and 75 s</a:t>
            </a:r>
          </a:p>
          <a:p>
            <a:endParaRPr lang="en-US" sz="1800" dirty="0"/>
          </a:p>
          <a:p>
            <a:r>
              <a:rPr lang="en-US" sz="1800" dirty="0" smtClean="0"/>
              <a:t>3)  Conditions </a:t>
            </a:r>
            <a:r>
              <a:rPr lang="en-US" sz="1800" dirty="0"/>
              <a:t>remained tenable throughout showrooms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219200"/>
            <a:ext cx="45593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Sprinkler Scenario Simulation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Text Box 2"/>
          <p:cNvSpPr txBox="1">
            <a:spLocks noChangeArrowheads="1"/>
          </p:cNvSpPr>
          <p:nvPr/>
        </p:nvSpPr>
        <p:spPr bwMode="auto">
          <a:xfrm>
            <a:off x="495300" y="381000"/>
            <a:ext cx="8153400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Study Reco</a:t>
            </a:r>
            <a:r>
              <a:rPr lang="en-US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mmendations:  </a:t>
            </a:r>
          </a:p>
          <a:p>
            <a:pPr eaLnBrk="0" hangingPunct="0">
              <a:defRPr/>
            </a:pPr>
            <a:endParaRPr lang="en-US" sz="1800" b="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457200" indent="-457200" eaLnBrk="0" hangingPunct="0">
              <a:defRPr/>
            </a:pPr>
            <a:r>
              <a:rPr lang="en-US" sz="1800" dirty="0" smtClean="0">
                <a:cs typeface="Times New Roman" pitchFamily="18" charset="0"/>
              </a:rPr>
              <a:t>Furniture Stores represent unique fire hazards:</a:t>
            </a:r>
          </a:p>
          <a:p>
            <a:pPr marL="457200" indent="-457200" eaLnBrk="0" hangingPunct="0">
              <a:defRPr/>
            </a:pPr>
            <a:r>
              <a:rPr lang="en-US" sz="1800" dirty="0" smtClean="0">
                <a:cs typeface="Times New Roman" pitchFamily="18" charset="0"/>
              </a:rPr>
              <a:t>		</a:t>
            </a:r>
            <a:r>
              <a:rPr lang="en-US" sz="1800" b="0" dirty="0" smtClean="0">
                <a:cs typeface="Times New Roman" pitchFamily="18" charset="0"/>
              </a:rPr>
              <a:t>a)  large quantities of foam-filled furniture</a:t>
            </a:r>
          </a:p>
          <a:p>
            <a:pPr marL="457200" indent="-457200" eaLnBrk="0" hangingPunct="0">
              <a:defRPr/>
            </a:pPr>
            <a:r>
              <a:rPr lang="en-US" sz="1800" b="0" dirty="0" smtClean="0">
                <a:cs typeface="Times New Roman" pitchFamily="18" charset="0"/>
              </a:rPr>
              <a:t>		b)  large open space</a:t>
            </a:r>
          </a:p>
          <a:p>
            <a:pPr marL="457200" indent="-457200" eaLnBrk="0" hangingPunct="0">
              <a:defRPr/>
            </a:pPr>
            <a:endParaRPr lang="en-US" sz="1800" b="0" dirty="0" smtClean="0">
              <a:cs typeface="Times New Roman" pitchFamily="18" charset="0"/>
            </a:endParaRPr>
          </a:p>
          <a:p>
            <a:pPr marL="457200" indent="-457200" eaLnBrk="0" hangingPunct="0">
              <a:defRPr/>
            </a:pPr>
            <a:r>
              <a:rPr lang="en-US" sz="1800" b="0" dirty="0" smtClean="0">
                <a:cs typeface="Times New Roman" pitchFamily="18" charset="0"/>
              </a:rPr>
              <a:t>        1) NIST recommends: </a:t>
            </a:r>
            <a:r>
              <a:rPr lang="en-US" sz="1800" b="0" i="1" dirty="0" smtClean="0"/>
              <a:t>All </a:t>
            </a:r>
            <a:r>
              <a:rPr lang="en-US" sz="1800" b="0" i="1" dirty="0"/>
              <a:t>state and local jurisdictions </a:t>
            </a:r>
            <a:r>
              <a:rPr lang="en-US" sz="1800" b="0" i="1" dirty="0" smtClean="0"/>
              <a:t>should adopt model building </a:t>
            </a:r>
            <a:r>
              <a:rPr lang="en-US" sz="1800" b="0" i="1" dirty="0"/>
              <a:t>and fire code covering new and existing high fuel-load mercantile </a:t>
            </a:r>
            <a:r>
              <a:rPr lang="en-US" sz="1800" b="0" i="1" dirty="0" smtClean="0"/>
              <a:t>occupancies.</a:t>
            </a:r>
            <a:endParaRPr lang="en-US" sz="1800" b="0" i="1" dirty="0"/>
          </a:p>
          <a:p>
            <a:pPr marL="457200" indent="-457200" eaLnBrk="0" hangingPunct="0">
              <a:buFontTx/>
              <a:buAutoNum type="arabicParenR"/>
              <a:defRPr/>
            </a:pPr>
            <a:endParaRPr lang="en-US" sz="1800" b="0" dirty="0" smtClean="0"/>
          </a:p>
          <a:p>
            <a:pPr marL="457200" indent="-457200" eaLnBrk="0" hangingPunct="0">
              <a:buFontTx/>
              <a:buAutoNum type="arabicParenR"/>
              <a:defRPr/>
            </a:pPr>
            <a:endParaRPr lang="en-US" sz="1800" b="0" dirty="0"/>
          </a:p>
          <a:p>
            <a:pPr marL="457200" indent="-457200">
              <a:defRPr/>
            </a:pPr>
            <a:r>
              <a:rPr lang="en-US" sz="1800" dirty="0" smtClean="0"/>
              <a:t>Hazardous conditions identified by routine inspections by skilled inspectors with appropriate follow –up</a:t>
            </a:r>
          </a:p>
          <a:p>
            <a:pPr marL="457200" indent="-457200">
              <a:defRPr/>
            </a:pPr>
            <a:r>
              <a:rPr lang="en-US" sz="1800" dirty="0" smtClean="0"/>
              <a:t>	</a:t>
            </a:r>
            <a:r>
              <a:rPr lang="en-US" sz="1800" b="0" dirty="0" smtClean="0"/>
              <a:t>	a)  lack of sprinklers</a:t>
            </a:r>
          </a:p>
          <a:p>
            <a:pPr marL="457200" indent="-457200">
              <a:defRPr/>
            </a:pPr>
            <a:r>
              <a:rPr lang="en-US" sz="1800" b="0" dirty="0" smtClean="0"/>
              <a:t>		b)  non-fire roll-up door</a:t>
            </a:r>
          </a:p>
          <a:p>
            <a:pPr marL="457200" indent="-457200">
              <a:defRPr/>
            </a:pPr>
            <a:r>
              <a:rPr lang="en-US" sz="1800" b="0" dirty="0" smtClean="0"/>
              <a:t>		c)  wood framing of loading dock</a:t>
            </a:r>
          </a:p>
          <a:p>
            <a:pPr marL="457200" indent="-457200">
              <a:defRPr/>
            </a:pPr>
            <a:endParaRPr lang="en-US" sz="1800" b="0" dirty="0" smtClean="0"/>
          </a:p>
          <a:p>
            <a:pPr marL="457200" indent="-457200">
              <a:defRPr/>
            </a:pPr>
            <a:r>
              <a:rPr lang="en-US" sz="1800" b="0" dirty="0" smtClean="0"/>
              <a:t>	 2) NIST recommends: </a:t>
            </a:r>
            <a:r>
              <a:rPr lang="en-US" sz="1800" b="0" i="1" dirty="0" smtClean="0"/>
              <a:t>All </a:t>
            </a:r>
            <a:r>
              <a:rPr lang="en-US" sz="1800" b="0" i="1" dirty="0"/>
              <a:t>state and local </a:t>
            </a:r>
            <a:r>
              <a:rPr lang="en-US" sz="1800" b="0" i="1" dirty="0" smtClean="0"/>
              <a:t>jurisdictions implement aggressive fire inspection and enforcement programs and ensure </a:t>
            </a:r>
            <a:r>
              <a:rPr lang="en-US" sz="1800" b="0" i="1" dirty="0"/>
              <a:t>that </a:t>
            </a:r>
            <a:r>
              <a:rPr lang="en-US" sz="1800" b="0" i="1" dirty="0" smtClean="0"/>
              <a:t>inspectors </a:t>
            </a:r>
            <a:r>
              <a:rPr lang="en-US" sz="1800" b="0" i="1" dirty="0"/>
              <a:t>are </a:t>
            </a:r>
            <a:r>
              <a:rPr lang="en-US" sz="1800" b="0" i="1" dirty="0" smtClean="0"/>
              <a:t>professionally qualified </a:t>
            </a:r>
            <a:r>
              <a:rPr lang="en-US" sz="1800" b="0" i="1" dirty="0"/>
              <a:t>to a national standard.</a:t>
            </a:r>
          </a:p>
          <a:p>
            <a:pPr marL="457200" indent="-457200">
              <a:defRPr/>
            </a:pPr>
            <a:endParaRPr lang="en-US" sz="1800" b="0" dirty="0">
              <a:cs typeface="Times New Roman" pitchFamily="18" charset="0"/>
            </a:endParaRPr>
          </a:p>
          <a:p>
            <a:pPr eaLnBrk="0" hangingPunct="0">
              <a:defRPr/>
            </a:pPr>
            <a:endParaRPr lang="en-US" b="0" dirty="0"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Text Box 2"/>
          <p:cNvSpPr txBox="1">
            <a:spLocks noChangeArrowheads="1"/>
          </p:cNvSpPr>
          <p:nvPr/>
        </p:nvSpPr>
        <p:spPr bwMode="auto">
          <a:xfrm>
            <a:off x="495300" y="381000"/>
            <a:ext cx="81534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Study Reco</a:t>
            </a:r>
            <a:r>
              <a:rPr lang="en-US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mmendations:  </a:t>
            </a:r>
          </a:p>
          <a:p>
            <a:pPr eaLnBrk="0" hangingPunct="0">
              <a:defRPr/>
            </a:pPr>
            <a:endParaRPr lang="en-US" sz="2800" b="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457200" indent="-457200">
              <a:defRPr/>
            </a:pPr>
            <a:r>
              <a:rPr lang="en-US" sz="1800" dirty="0" smtClean="0"/>
              <a:t>Lack of sprinklers </a:t>
            </a:r>
          </a:p>
          <a:p>
            <a:pPr marL="457200" indent="-457200">
              <a:defRPr/>
            </a:pPr>
            <a:r>
              <a:rPr lang="en-US" sz="1800" b="0" dirty="0" smtClean="0"/>
              <a:t>		a)  no sprinklers in loading dock, showrooms, or warehouse.</a:t>
            </a:r>
          </a:p>
          <a:p>
            <a:pPr marL="457200" indent="-457200">
              <a:defRPr/>
            </a:pPr>
            <a:r>
              <a:rPr lang="en-US" sz="1800" b="0" dirty="0" smtClean="0"/>
              <a:t>		b)  sprinklers inside loading dock controlled fire in less than</a:t>
            </a:r>
          </a:p>
          <a:p>
            <a:pPr marL="457200" indent="-457200">
              <a:defRPr/>
            </a:pPr>
            <a:r>
              <a:rPr lang="en-US" sz="1800" b="0" dirty="0" smtClean="0"/>
              <a:t>		      1.5 minutes</a:t>
            </a:r>
          </a:p>
          <a:p>
            <a:pPr marL="457200" indent="-457200">
              <a:defRPr/>
            </a:pPr>
            <a:endParaRPr lang="en-US" sz="1800" b="0" dirty="0" smtClean="0"/>
          </a:p>
          <a:p>
            <a:pPr marL="457200" indent="-457200">
              <a:defRPr/>
            </a:pPr>
            <a:r>
              <a:rPr lang="en-US" sz="1800" b="0" dirty="0" smtClean="0"/>
              <a:t>	3) NIST recommends: </a:t>
            </a:r>
            <a:r>
              <a:rPr lang="en-US" sz="1800" b="0" i="1" dirty="0" smtClean="0"/>
              <a:t>All state and local authorities adopt and enforce model code requirements for sprinkler systems</a:t>
            </a:r>
            <a:endParaRPr lang="en-US" sz="1800" b="0" i="1" dirty="0"/>
          </a:p>
          <a:p>
            <a:pPr marL="457200" indent="-457200">
              <a:defRPr/>
            </a:pPr>
            <a:r>
              <a:rPr lang="en-US" sz="1800" b="0" i="1" dirty="0"/>
              <a:t>		a) for all new commercial retail furniture stores regardless of </a:t>
            </a:r>
            <a:r>
              <a:rPr lang="en-US" sz="1800" b="0" i="1" dirty="0" smtClean="0"/>
              <a:t>size</a:t>
            </a:r>
            <a:r>
              <a:rPr lang="en-US" sz="1800" b="0" i="1" dirty="0"/>
              <a:t>; and</a:t>
            </a:r>
          </a:p>
          <a:p>
            <a:pPr>
              <a:defRPr/>
            </a:pPr>
            <a:r>
              <a:rPr lang="en-US" sz="1800" b="0" i="1" dirty="0"/>
              <a:t>	b) for existing retail furniture stores with any single display </a:t>
            </a:r>
          </a:p>
          <a:p>
            <a:pPr>
              <a:defRPr/>
            </a:pPr>
            <a:r>
              <a:rPr lang="en-US" sz="1800" b="0" i="1" dirty="0"/>
              <a:t>                </a:t>
            </a:r>
            <a:r>
              <a:rPr lang="en-US" sz="1800" b="0" i="1" dirty="0" smtClean="0"/>
              <a:t>    </a:t>
            </a:r>
            <a:r>
              <a:rPr lang="en-US" sz="1800" b="0" i="1" dirty="0"/>
              <a:t>area of greater than 190 m</a:t>
            </a:r>
            <a:r>
              <a:rPr lang="en-US" sz="1800" b="0" i="1" baseline="30000" dirty="0"/>
              <a:t>2</a:t>
            </a:r>
            <a:r>
              <a:rPr lang="en-US" sz="1800" b="0" i="1" dirty="0"/>
              <a:t>  (2000 ft</a:t>
            </a:r>
            <a:r>
              <a:rPr lang="en-US" sz="1800" b="0" i="1" baseline="30000" dirty="0"/>
              <a:t>2</a:t>
            </a:r>
            <a:r>
              <a:rPr lang="en-US" sz="1800" b="0" i="1" dirty="0" smtClean="0"/>
              <a:t>).</a:t>
            </a:r>
          </a:p>
          <a:p>
            <a:pPr marL="457200" indent="-457200">
              <a:defRPr/>
            </a:pPr>
            <a:endParaRPr lang="en-US" sz="2000" b="0" dirty="0"/>
          </a:p>
          <a:p>
            <a:pPr>
              <a:defRPr/>
            </a:pPr>
            <a:endParaRPr lang="en-US" sz="2000" u="sng" dirty="0"/>
          </a:p>
          <a:p>
            <a:pPr marL="457200" indent="-457200">
              <a:defRPr/>
            </a:pPr>
            <a:endParaRPr lang="en-US" sz="2000" b="0" dirty="0"/>
          </a:p>
          <a:p>
            <a:pPr marL="457200" indent="-457200">
              <a:defRPr/>
            </a:pPr>
            <a:endParaRPr lang="en-US" sz="2000" b="0" dirty="0">
              <a:cs typeface="Times New Roman" pitchFamily="18" charset="0"/>
            </a:endParaRPr>
          </a:p>
          <a:p>
            <a:pPr eaLnBrk="0" hangingPunct="0">
              <a:defRPr/>
            </a:pPr>
            <a:endParaRPr lang="en-US" b="0" dirty="0"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Text Box 2"/>
          <p:cNvSpPr txBox="1">
            <a:spLocks noChangeArrowheads="1"/>
          </p:cNvSpPr>
          <p:nvPr/>
        </p:nvSpPr>
        <p:spPr bwMode="auto">
          <a:xfrm>
            <a:off x="495300" y="381000"/>
            <a:ext cx="8153400" cy="763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Study Reco</a:t>
            </a:r>
            <a:r>
              <a:rPr lang="en-US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mmendations:  </a:t>
            </a:r>
          </a:p>
          <a:p>
            <a:pPr marL="457200" indent="-457200">
              <a:defRPr/>
            </a:pPr>
            <a:r>
              <a:rPr lang="en-US" sz="1800" b="0" dirty="0" smtClean="0"/>
              <a:t>Research </a:t>
            </a:r>
            <a:r>
              <a:rPr lang="en-US" sz="1800" b="0" dirty="0"/>
              <a:t>Recommendations</a:t>
            </a:r>
          </a:p>
          <a:p>
            <a:pPr marL="457200" indent="-457200">
              <a:defRPr/>
            </a:pPr>
            <a:endParaRPr lang="en-US" sz="1800" b="0" dirty="0"/>
          </a:p>
          <a:p>
            <a:pPr marL="457200" indent="-457200">
              <a:buAutoNum type="arabicParenR"/>
              <a:defRPr/>
            </a:pPr>
            <a:r>
              <a:rPr lang="en-US" sz="1800" b="0" dirty="0" smtClean="0"/>
              <a:t>Upholstered Furniture Flame Spread –</a:t>
            </a:r>
          </a:p>
          <a:p>
            <a:pPr marL="914400" lvl="1" indent="-457200">
              <a:defRPr/>
            </a:pPr>
            <a:r>
              <a:rPr lang="en-US" sz="1800" b="0" dirty="0" smtClean="0"/>
              <a:t>	</a:t>
            </a:r>
            <a:r>
              <a:rPr lang="en-US" sz="1600" b="0" dirty="0" smtClean="0"/>
              <a:t>a)  prediction of ignition,</a:t>
            </a:r>
          </a:p>
          <a:p>
            <a:pPr marL="457200" indent="-457200">
              <a:defRPr/>
            </a:pPr>
            <a:r>
              <a:rPr lang="en-US" sz="1600" b="0" dirty="0" smtClean="0"/>
              <a:t>		b)  prediction of fire spread, and </a:t>
            </a:r>
          </a:p>
          <a:p>
            <a:pPr marL="457200" indent="-457200">
              <a:defRPr/>
            </a:pPr>
            <a:r>
              <a:rPr lang="en-US" sz="1600" b="0" dirty="0" smtClean="0"/>
              <a:t>       		c)   smoke and toxic gas generation</a:t>
            </a:r>
          </a:p>
          <a:p>
            <a:pPr marL="457200" indent="-457200">
              <a:buAutoNum type="arabicParenR" startAt="2"/>
              <a:defRPr/>
            </a:pPr>
            <a:r>
              <a:rPr lang="en-US" sz="1800" b="0" dirty="0" smtClean="0"/>
              <a:t>Improving Fire Barriers – </a:t>
            </a:r>
          </a:p>
          <a:p>
            <a:pPr marL="914400" lvl="1" indent="-457200">
              <a:defRPr/>
            </a:pPr>
            <a:r>
              <a:rPr lang="en-US" sz="1800" b="0" dirty="0" smtClean="0"/>
              <a:t>	</a:t>
            </a:r>
            <a:r>
              <a:rPr lang="en-US" sz="1600" b="0" dirty="0" smtClean="0"/>
              <a:t>a)  fire spread through walls</a:t>
            </a:r>
          </a:p>
          <a:p>
            <a:pPr marL="914400" lvl="1" indent="-457200">
              <a:defRPr/>
            </a:pPr>
            <a:r>
              <a:rPr lang="en-US" sz="1600" b="0" dirty="0" smtClean="0"/>
              <a:t>	b)  fire spread through doors, glass, wood, &amp; metal</a:t>
            </a:r>
          </a:p>
          <a:p>
            <a:pPr marL="914400" lvl="1" indent="-457200">
              <a:defRPr/>
            </a:pPr>
            <a:r>
              <a:rPr lang="en-US" sz="1600" b="0" dirty="0" smtClean="0"/>
              <a:t>	c)  </a:t>
            </a:r>
            <a:r>
              <a:rPr lang="en-US" sz="1600" b="0" dirty="0" err="1" smtClean="0"/>
              <a:t>perf</a:t>
            </a:r>
            <a:r>
              <a:rPr lang="en-US" sz="1600" b="0" dirty="0" smtClean="0"/>
              <a:t>. of roll-up doors in actual fires and extended service</a:t>
            </a:r>
          </a:p>
          <a:p>
            <a:pPr marL="457200" indent="-457200">
              <a:buAutoNum type="arabicParenR" startAt="3"/>
              <a:defRPr/>
            </a:pPr>
            <a:r>
              <a:rPr lang="en-US" sz="1800" b="0" dirty="0" smtClean="0"/>
              <a:t>Decision aids for resource allocation</a:t>
            </a:r>
          </a:p>
          <a:p>
            <a:pPr marL="914400" lvl="1" indent="-457200">
              <a:defRPr/>
            </a:pPr>
            <a:r>
              <a:rPr lang="en-US" sz="1600" b="0" dirty="0" smtClean="0"/>
              <a:t>	a)  computer-aided decision tools</a:t>
            </a:r>
          </a:p>
          <a:p>
            <a:pPr marL="914400" lvl="1" indent="-457200">
              <a:defRPr/>
            </a:pPr>
            <a:r>
              <a:rPr lang="en-US" sz="1600" b="0" dirty="0" smtClean="0"/>
              <a:t>	b)  computer models to assist communities in allocating resources</a:t>
            </a:r>
          </a:p>
          <a:p>
            <a:pPr marL="457200" indent="-457200">
              <a:defRPr/>
            </a:pPr>
            <a:r>
              <a:rPr lang="en-US" sz="1800" b="0" dirty="0" smtClean="0"/>
              <a:t>4)   Ventilation of Burning Structures</a:t>
            </a:r>
          </a:p>
          <a:p>
            <a:pPr marL="914400" lvl="1" indent="-457200">
              <a:defRPr/>
            </a:pPr>
            <a:r>
              <a:rPr lang="en-US" sz="1800" b="0" dirty="0" smtClean="0"/>
              <a:t>	</a:t>
            </a:r>
            <a:r>
              <a:rPr lang="en-US" sz="1600" b="0" dirty="0" smtClean="0"/>
              <a:t>a) characterize how vent. affects growth and spread of fire </a:t>
            </a:r>
          </a:p>
          <a:p>
            <a:pPr marL="914400" lvl="1" indent="-457200">
              <a:defRPr/>
            </a:pPr>
            <a:r>
              <a:rPr lang="en-US" sz="1600" b="0" dirty="0" smtClean="0"/>
              <a:t>	b)  provide fire service with guidance on when and how to</a:t>
            </a:r>
          </a:p>
          <a:p>
            <a:pPr marL="914400" lvl="1" indent="-457200">
              <a:defRPr/>
            </a:pPr>
            <a:r>
              <a:rPr lang="en-US" sz="1600" b="0" dirty="0" smtClean="0"/>
              <a:t>           use ventilation to improve fire conditions</a:t>
            </a:r>
          </a:p>
          <a:p>
            <a:pPr marL="457200" indent="-457200">
              <a:buAutoNum type="arabicParenR" startAt="5"/>
              <a:defRPr/>
            </a:pPr>
            <a:r>
              <a:rPr lang="en-US" sz="1800" b="0" dirty="0" smtClean="0"/>
              <a:t>Performance Metrics for Fire Protection</a:t>
            </a:r>
          </a:p>
          <a:p>
            <a:pPr marL="914400" lvl="1" indent="-457200">
              <a:defRPr/>
            </a:pPr>
            <a:r>
              <a:rPr lang="en-US" sz="1800" b="0" dirty="0" smtClean="0"/>
              <a:t>	</a:t>
            </a:r>
            <a:r>
              <a:rPr lang="en-US" sz="1600" b="0" dirty="0" smtClean="0"/>
              <a:t>a) performance and effectiveness metrics for community fire</a:t>
            </a:r>
          </a:p>
          <a:p>
            <a:pPr marL="914400" lvl="1" indent="-457200">
              <a:defRPr/>
            </a:pPr>
            <a:r>
              <a:rPr lang="en-US" sz="1600" b="0" dirty="0" smtClean="0"/>
              <a:t>           protections</a:t>
            </a:r>
          </a:p>
          <a:p>
            <a:pPr marL="914400" lvl="1" indent="-457200">
              <a:defRPr/>
            </a:pPr>
            <a:r>
              <a:rPr lang="en-US" sz="1600" b="0" dirty="0" smtClean="0"/>
              <a:t>	b) survey effectiveness of existing fire services</a:t>
            </a:r>
          </a:p>
          <a:p>
            <a:pPr marL="914400" lvl="1" indent="-457200">
              <a:buAutoNum type="arabicParenR" startAt="5"/>
              <a:defRPr/>
            </a:pPr>
            <a:endParaRPr lang="en-US" sz="1800" b="0" dirty="0"/>
          </a:p>
          <a:p>
            <a:pPr marL="457200" indent="-457200">
              <a:defRPr/>
            </a:pPr>
            <a:endParaRPr lang="en-US" sz="2000" b="0" dirty="0"/>
          </a:p>
          <a:p>
            <a:pPr marL="457200" indent="-457200">
              <a:defRPr/>
            </a:pPr>
            <a:endParaRPr lang="en-US" sz="2000" b="0" dirty="0"/>
          </a:p>
          <a:p>
            <a:pPr marL="457200" indent="-457200">
              <a:defRPr/>
            </a:pPr>
            <a:endParaRPr lang="en-US" sz="2000" b="0" dirty="0">
              <a:cs typeface="Times New Roman" pitchFamily="18" charset="0"/>
            </a:endParaRPr>
          </a:p>
          <a:p>
            <a:pPr eaLnBrk="0" hangingPunct="0">
              <a:defRPr/>
            </a:pPr>
            <a:endParaRPr lang="en-US" b="0" dirty="0"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42" name="Text Box 1026"/>
          <p:cNvSpPr txBox="1">
            <a:spLocks noChangeArrowheads="1"/>
          </p:cNvSpPr>
          <p:nvPr/>
        </p:nvSpPr>
        <p:spPr bwMode="auto">
          <a:xfrm>
            <a:off x="381000" y="381000"/>
            <a:ext cx="853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NIST welcomes comments on Draft Report </a:t>
            </a:r>
          </a:p>
        </p:txBody>
      </p:sp>
      <p:sp>
        <p:nvSpPr>
          <p:cNvPr id="25603" name="Text Box 1027"/>
          <p:cNvSpPr txBox="1">
            <a:spLocks noChangeArrowheads="1"/>
          </p:cNvSpPr>
          <p:nvPr/>
        </p:nvSpPr>
        <p:spPr bwMode="auto">
          <a:xfrm>
            <a:off x="609600" y="1524000"/>
            <a:ext cx="792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5604" name="Text Box 1028"/>
          <p:cNvSpPr txBox="1">
            <a:spLocks noChangeArrowheads="1"/>
          </p:cNvSpPr>
          <p:nvPr/>
        </p:nvSpPr>
        <p:spPr bwMode="auto">
          <a:xfrm>
            <a:off x="685800" y="1219200"/>
            <a:ext cx="74676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Clr>
                <a:srgbClr val="A50021"/>
              </a:buClr>
            </a:pPr>
            <a:r>
              <a:rPr lang="en-US" sz="2000" b="0" dirty="0"/>
              <a:t>Web site to view draft final report: </a:t>
            </a:r>
            <a:r>
              <a:rPr lang="en-US" sz="2000" u="sng" dirty="0">
                <a:solidFill>
                  <a:srgbClr val="3333CC"/>
                </a:solidFill>
              </a:rPr>
              <a:t>http://www.nist.gov/el/investigations/bfrl-investigations.cfm</a:t>
            </a:r>
            <a:r>
              <a:rPr lang="en-US" sz="2000" dirty="0">
                <a:solidFill>
                  <a:srgbClr val="3333CC"/>
                </a:solidFill>
              </a:rPr>
              <a:t> </a:t>
            </a:r>
            <a:endParaRPr lang="en-US" sz="2000" dirty="0" smtClean="0">
              <a:solidFill>
                <a:srgbClr val="3333CC"/>
              </a:solidFill>
            </a:endParaRPr>
          </a:p>
          <a:p>
            <a:pPr eaLnBrk="0" hangingPunct="0">
              <a:buClr>
                <a:srgbClr val="A50021"/>
              </a:buClr>
            </a:pPr>
            <a:endParaRPr lang="en-US" sz="2000" b="0" dirty="0">
              <a:solidFill>
                <a:srgbClr val="3333CC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1800" b="0" dirty="0"/>
              <a:t>(All comments received by </a:t>
            </a:r>
            <a:r>
              <a:rPr lang="en-US" sz="1800" b="0" dirty="0" smtClean="0"/>
              <a:t>December 2, 2010 will </a:t>
            </a:r>
            <a:r>
              <a:rPr lang="en-US" sz="1800" b="0" dirty="0"/>
              <a:t>be </a:t>
            </a:r>
            <a:r>
              <a:rPr lang="en-US" sz="1800" b="0" dirty="0" smtClean="0"/>
              <a:t>considered prior </a:t>
            </a:r>
            <a:r>
              <a:rPr lang="en-US" sz="1800" b="0" dirty="0"/>
              <a:t>to issuing the NIST Final Report)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0" dirty="0"/>
              <a:t>Submit comments to:</a:t>
            </a:r>
          </a:p>
          <a:p>
            <a:pPr eaLnBrk="0" hangingPunct="0">
              <a:buClr>
                <a:srgbClr val="A50021"/>
              </a:buClr>
            </a:pPr>
            <a:r>
              <a:rPr lang="en-US" sz="2000" b="0" dirty="0"/>
              <a:t>	E-mail:	</a:t>
            </a:r>
            <a:r>
              <a:rPr lang="en-US" sz="2000" b="0" dirty="0" smtClean="0">
                <a:solidFill>
                  <a:srgbClr val="3333CC"/>
                </a:solidFill>
              </a:rPr>
              <a:t>firesafety@nist.gov</a:t>
            </a:r>
            <a:endParaRPr lang="en-US" sz="2000" b="0" dirty="0">
              <a:solidFill>
                <a:srgbClr val="3333CC"/>
              </a:solidFill>
            </a:endParaRPr>
          </a:p>
          <a:p>
            <a:pPr eaLnBrk="0" hangingPunct="0">
              <a:buClr>
                <a:srgbClr val="A50021"/>
              </a:buClr>
            </a:pPr>
            <a:endParaRPr lang="en-US" sz="2000" b="0" dirty="0">
              <a:solidFill>
                <a:srgbClr val="3333CC"/>
              </a:solidFill>
            </a:endParaRPr>
          </a:p>
          <a:p>
            <a:pPr eaLnBrk="0" hangingPunct="0">
              <a:buClr>
                <a:srgbClr val="A50021"/>
              </a:buClr>
            </a:pPr>
            <a:r>
              <a:rPr lang="en-US" sz="2000" b="0" dirty="0"/>
              <a:t>	FAX: </a:t>
            </a:r>
            <a:r>
              <a:rPr lang="en-US" sz="2000" dirty="0">
                <a:solidFill>
                  <a:srgbClr val="3333CC"/>
                </a:solidFill>
              </a:rPr>
              <a:t> </a:t>
            </a:r>
            <a:r>
              <a:rPr lang="en-US" sz="2000" b="0" dirty="0">
                <a:solidFill>
                  <a:srgbClr val="3333CC"/>
                </a:solidFill>
              </a:rPr>
              <a:t>(301) 975-4052</a:t>
            </a:r>
          </a:p>
          <a:p>
            <a:pPr eaLnBrk="0" hangingPunct="0">
              <a:buClr>
                <a:srgbClr val="A50021"/>
              </a:buClr>
            </a:pPr>
            <a:r>
              <a:rPr lang="en-US" sz="2000" b="0" dirty="0"/>
              <a:t>	</a:t>
            </a:r>
          </a:p>
          <a:p>
            <a:pPr eaLnBrk="0" hangingPunct="0">
              <a:buClr>
                <a:srgbClr val="A50021"/>
              </a:buClr>
            </a:pPr>
            <a:r>
              <a:rPr lang="en-US" sz="2000" b="0" dirty="0"/>
              <a:t>	Mail address:	</a:t>
            </a:r>
          </a:p>
          <a:p>
            <a:pPr eaLnBrk="0" hangingPunct="0">
              <a:buClr>
                <a:srgbClr val="A50021"/>
              </a:buClr>
            </a:pPr>
            <a:r>
              <a:rPr lang="en-US" sz="2000" b="0" dirty="0"/>
              <a:t>		</a:t>
            </a:r>
            <a:r>
              <a:rPr lang="en-US" sz="2000" b="0" dirty="0">
                <a:solidFill>
                  <a:srgbClr val="3333CC"/>
                </a:solidFill>
              </a:rPr>
              <a:t>NIST  Technical Study:  Sofa Super Store</a:t>
            </a:r>
          </a:p>
          <a:p>
            <a:pPr eaLnBrk="0" hangingPunct="0">
              <a:buClr>
                <a:srgbClr val="A50021"/>
              </a:buClr>
            </a:pPr>
            <a:r>
              <a:rPr lang="en-US" sz="2000" b="0" dirty="0">
                <a:solidFill>
                  <a:srgbClr val="3333CC"/>
                </a:solidFill>
              </a:rPr>
              <a:t>		National Institute of Standards and Technology</a:t>
            </a:r>
          </a:p>
          <a:p>
            <a:pPr eaLnBrk="0" hangingPunct="0">
              <a:buClr>
                <a:srgbClr val="A50021"/>
              </a:buClr>
            </a:pPr>
            <a:r>
              <a:rPr lang="en-US" sz="2000" b="0" dirty="0">
                <a:solidFill>
                  <a:srgbClr val="3333CC"/>
                </a:solidFill>
              </a:rPr>
              <a:t>		100 Bureau Drive, Stop 8660</a:t>
            </a:r>
          </a:p>
          <a:p>
            <a:pPr eaLnBrk="0" hangingPunct="0">
              <a:buClr>
                <a:srgbClr val="A50021"/>
              </a:buClr>
            </a:pPr>
            <a:r>
              <a:rPr lang="en-US" sz="2000" b="0" dirty="0">
                <a:solidFill>
                  <a:srgbClr val="3333CC"/>
                </a:solidFill>
              </a:rPr>
              <a:t>		Gaithersburg, MD 20899-8660	</a:t>
            </a:r>
            <a:r>
              <a:rPr lang="en-US" sz="2000" b="0" dirty="0"/>
              <a:t>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42" name="Text Box 1026"/>
          <p:cNvSpPr txBox="1">
            <a:spLocks noChangeArrowheads="1"/>
          </p:cNvSpPr>
          <p:nvPr/>
        </p:nvSpPr>
        <p:spPr bwMode="auto">
          <a:xfrm>
            <a:off x="381000" y="381000"/>
            <a:ext cx="853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 Steps-</a:t>
            </a:r>
            <a:endParaRPr lang="en-US" sz="2800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603" name="Text Box 1027"/>
          <p:cNvSpPr txBox="1">
            <a:spLocks noChangeArrowheads="1"/>
          </p:cNvSpPr>
          <p:nvPr/>
        </p:nvSpPr>
        <p:spPr bwMode="auto">
          <a:xfrm>
            <a:off x="609600" y="1524000"/>
            <a:ext cx="792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5604" name="Text Box 1028"/>
          <p:cNvSpPr txBox="1">
            <a:spLocks noChangeArrowheads="1"/>
          </p:cNvSpPr>
          <p:nvPr/>
        </p:nvSpPr>
        <p:spPr bwMode="auto">
          <a:xfrm>
            <a:off x="381000" y="1295400"/>
            <a:ext cx="8458200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buClr>
                <a:srgbClr val="A50021"/>
              </a:buClr>
            </a:pPr>
            <a:r>
              <a:rPr lang="en-US" sz="1800" b="0" dirty="0" smtClean="0"/>
              <a:t>1)  Consider and incorporate public comments</a:t>
            </a:r>
          </a:p>
          <a:p>
            <a:pPr marL="457200" indent="-457200" eaLnBrk="0" hangingPunct="0">
              <a:buClr>
                <a:srgbClr val="A50021"/>
              </a:buClr>
            </a:pPr>
            <a:endParaRPr lang="en-US" sz="1800" b="0" dirty="0" smtClean="0"/>
          </a:p>
          <a:p>
            <a:pPr marL="457200" indent="-457200" eaLnBrk="0" hangingPunct="0">
              <a:buClr>
                <a:srgbClr val="A50021"/>
              </a:buClr>
            </a:pPr>
            <a:r>
              <a:rPr lang="en-US" sz="1800" b="0" dirty="0" smtClean="0"/>
              <a:t>2)   NIST will work with model code organizations to incorporate</a:t>
            </a:r>
          </a:p>
          <a:p>
            <a:pPr marL="457200" indent="-457200" eaLnBrk="0" hangingPunct="0">
              <a:buClr>
                <a:srgbClr val="A50021"/>
              </a:buClr>
            </a:pPr>
            <a:r>
              <a:rPr lang="en-US" sz="1800" b="0" dirty="0" smtClean="0"/>
              <a:t>       recommendations in national model code</a:t>
            </a:r>
          </a:p>
          <a:p>
            <a:pPr marL="457200" indent="-457200" eaLnBrk="0" hangingPunct="0">
              <a:buClr>
                <a:srgbClr val="A50021"/>
              </a:buClr>
            </a:pPr>
            <a:endParaRPr lang="en-US" sz="1800" b="0" dirty="0" smtClean="0"/>
          </a:p>
          <a:p>
            <a:pPr marL="457200" indent="-457200" eaLnBrk="0" hangingPunct="0">
              <a:buClr>
                <a:srgbClr val="A50021"/>
              </a:buClr>
            </a:pPr>
            <a:r>
              <a:rPr lang="en-US" sz="1800" b="0" dirty="0" smtClean="0"/>
              <a:t>3)   NIST will work with the major organizations representing state</a:t>
            </a:r>
          </a:p>
          <a:p>
            <a:pPr marL="457200" indent="-457200" eaLnBrk="0" hangingPunct="0">
              <a:buClr>
                <a:srgbClr val="A50021"/>
              </a:buClr>
            </a:pPr>
            <a:r>
              <a:rPr lang="en-US" sz="1800" b="0" dirty="0" smtClean="0"/>
              <a:t>       and local governments, including building and fire officials, and fire </a:t>
            </a:r>
          </a:p>
          <a:p>
            <a:pPr marL="457200" indent="-457200" eaLnBrk="0" hangingPunct="0">
              <a:buClr>
                <a:srgbClr val="A50021"/>
              </a:buClr>
            </a:pPr>
            <a:r>
              <a:rPr lang="en-US" sz="1800" b="0" dirty="0" smtClean="0"/>
              <a:t>       fighters to incorporate recommendations</a:t>
            </a:r>
          </a:p>
          <a:p>
            <a:pPr marL="457200" indent="-457200" eaLnBrk="0" hangingPunct="0">
              <a:buClr>
                <a:srgbClr val="A50021"/>
              </a:buClr>
            </a:pPr>
            <a:endParaRPr lang="en-US" sz="1800" b="0" dirty="0" smtClean="0"/>
          </a:p>
          <a:p>
            <a:pPr marL="457200" indent="-457200" eaLnBrk="0" hangingPunct="0">
              <a:buClr>
                <a:srgbClr val="A50021"/>
              </a:buClr>
            </a:pPr>
            <a:r>
              <a:rPr lang="en-US" sz="1800" b="0" dirty="0" smtClean="0"/>
              <a:t>4)   Develop new performance standards and test protocols for</a:t>
            </a:r>
          </a:p>
          <a:p>
            <a:pPr marL="457200" indent="-457200" eaLnBrk="0" hangingPunct="0">
              <a:buClr>
                <a:srgbClr val="A50021"/>
              </a:buClr>
            </a:pPr>
            <a:r>
              <a:rPr lang="en-US" sz="1800" b="0" dirty="0" smtClean="0"/>
              <a:t>       fire protection systems</a:t>
            </a:r>
          </a:p>
          <a:p>
            <a:pPr marL="457200" indent="-457200">
              <a:defRPr/>
            </a:pPr>
            <a:endParaRPr lang="en-US" sz="1800" b="0" dirty="0" smtClean="0"/>
          </a:p>
          <a:p>
            <a:pPr marL="457200" indent="-457200">
              <a:defRPr/>
            </a:pPr>
            <a:r>
              <a:rPr lang="en-US" sz="1800" b="0" dirty="0" smtClean="0"/>
              <a:t>5)    Conduct additional research in</a:t>
            </a:r>
          </a:p>
          <a:p>
            <a:pPr marL="457200" indent="-457200">
              <a:defRPr/>
            </a:pPr>
            <a:r>
              <a:rPr lang="en-US" sz="1600" b="0" dirty="0" smtClean="0"/>
              <a:t>		a)  Upholstered Furniture Flame Spread –</a:t>
            </a:r>
          </a:p>
          <a:p>
            <a:pPr marL="457200" indent="-457200">
              <a:defRPr/>
            </a:pPr>
            <a:r>
              <a:rPr lang="en-US" sz="1600" b="0" dirty="0" smtClean="0"/>
              <a:t>		b)  Improving Fire Barriers</a:t>
            </a:r>
          </a:p>
          <a:p>
            <a:pPr marL="457200" indent="-457200">
              <a:defRPr/>
            </a:pPr>
            <a:r>
              <a:rPr lang="en-US" sz="1600" b="0" dirty="0" smtClean="0"/>
              <a:t>            	c)  Decision aids for resource allocation</a:t>
            </a:r>
          </a:p>
          <a:p>
            <a:pPr marL="457200" indent="-457200">
              <a:defRPr/>
            </a:pPr>
            <a:r>
              <a:rPr lang="en-US" sz="1600" b="0" dirty="0" smtClean="0"/>
              <a:t> 		d)  Ventilation of Burning Structures</a:t>
            </a:r>
          </a:p>
          <a:p>
            <a:pPr marL="457200" indent="-457200">
              <a:defRPr/>
            </a:pPr>
            <a:r>
              <a:rPr lang="en-US" sz="1600" b="0" dirty="0" smtClean="0"/>
              <a:t>		e)  Performance Metrics for Fire Protection</a:t>
            </a:r>
          </a:p>
          <a:p>
            <a:pPr marL="914400" lvl="1" indent="-457200">
              <a:defRPr/>
            </a:pPr>
            <a:endParaRPr lang="en-US" sz="2000" b="0" dirty="0" smtClean="0"/>
          </a:p>
          <a:p>
            <a:pPr marL="914400" lvl="1" indent="-457200">
              <a:defRPr/>
            </a:pPr>
            <a:endParaRPr lang="en-US" sz="2000" b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447800" y="1752600"/>
            <a:ext cx="7086600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 smtClean="0"/>
              <a:t>1) Identification </a:t>
            </a:r>
            <a:r>
              <a:rPr lang="en-US" sz="2000" dirty="0"/>
              <a:t>of technical issues </a:t>
            </a:r>
            <a:r>
              <a:rPr lang="en-US" sz="2000" dirty="0" smtClean="0"/>
              <a:t>(why rapid fire spread) and </a:t>
            </a:r>
            <a:r>
              <a:rPr lang="en-US" sz="2000" dirty="0"/>
              <a:t>major hypotheses requiring examination.</a:t>
            </a:r>
          </a:p>
          <a:p>
            <a:pPr eaLnBrk="0" hangingPunct="0">
              <a:buClr>
                <a:srgbClr val="A50021"/>
              </a:buClr>
              <a:buFont typeface="Arial" charset="0"/>
              <a:buChar char="•"/>
            </a:pPr>
            <a:endParaRPr lang="en-US" sz="2000" dirty="0">
              <a:latin typeface="Arial Unicode MS" pitchFamily="34" charset="-128"/>
              <a:cs typeface="Times New Roman" pitchFamily="18" charset="0"/>
            </a:endParaRPr>
          </a:p>
          <a:p>
            <a:pPr eaLnBrk="0" hangingPunct="0"/>
            <a:r>
              <a:rPr lang="en-US" sz="2000" dirty="0" smtClean="0"/>
              <a:t>2) Data </a:t>
            </a:r>
            <a:r>
              <a:rPr lang="en-US" sz="2000" dirty="0"/>
              <a:t>collection </a:t>
            </a:r>
            <a:r>
              <a:rPr lang="en-US" sz="2000" dirty="0" smtClean="0"/>
              <a:t>- design records, </a:t>
            </a:r>
            <a:r>
              <a:rPr lang="en-US" sz="2000" dirty="0"/>
              <a:t>video and photographic data, radio transmissions, field data, and </a:t>
            </a:r>
            <a:r>
              <a:rPr lang="en-US" sz="2000" dirty="0" smtClean="0"/>
              <a:t>interviews.</a:t>
            </a:r>
            <a:endParaRPr lang="en-US" sz="2000" dirty="0"/>
          </a:p>
          <a:p>
            <a:pPr eaLnBrk="0" hangingPunct="0">
              <a:buClr>
                <a:srgbClr val="A50021"/>
              </a:buClr>
              <a:buFont typeface="Arial" charset="0"/>
              <a:buChar char="•"/>
            </a:pPr>
            <a:endParaRPr lang="en-US" sz="2000" dirty="0">
              <a:latin typeface="Arial Unicode MS" pitchFamily="34" charset="-128"/>
              <a:cs typeface="Times New Roman" pitchFamily="18" charset="0"/>
            </a:endParaRPr>
          </a:p>
          <a:p>
            <a:pPr eaLnBrk="0" hangingPunct="0"/>
            <a:r>
              <a:rPr lang="en-US" sz="2000" dirty="0" smtClean="0"/>
              <a:t>3) Analysis </a:t>
            </a:r>
            <a:r>
              <a:rPr lang="en-US" sz="2000" dirty="0"/>
              <a:t>and comparison of building and fire codes and practices, and review and analysis of practices used in operation of the building.</a:t>
            </a:r>
          </a:p>
          <a:p>
            <a:pPr eaLnBrk="0" hangingPunct="0">
              <a:buClr>
                <a:srgbClr val="A50021"/>
              </a:buClr>
              <a:buFont typeface="Arial" charset="0"/>
              <a:buChar char="•"/>
            </a:pPr>
            <a:endParaRPr lang="en-US" sz="2000" dirty="0">
              <a:latin typeface="Arial Unicode MS" pitchFamily="34" charset="-128"/>
              <a:cs typeface="Times New Roman" pitchFamily="18" charset="0"/>
            </a:endParaRPr>
          </a:p>
          <a:p>
            <a:pPr eaLnBrk="0" hangingPunct="0"/>
            <a:r>
              <a:rPr lang="en-US" sz="2000" dirty="0" smtClean="0"/>
              <a:t>4) Simulation </a:t>
            </a:r>
            <a:r>
              <a:rPr lang="en-US" sz="2000" dirty="0"/>
              <a:t>and analysis of phenomena, including fire spread, smoke movement, tenability, and operation of active and passive fire protection systems.</a:t>
            </a:r>
          </a:p>
          <a:p>
            <a:pPr eaLnBrk="0" hangingPunct="0">
              <a:buClr>
                <a:srgbClr val="A50021"/>
              </a:buClr>
              <a:buFont typeface="Arial" charset="0"/>
              <a:buChar char="•"/>
            </a:pPr>
            <a:endParaRPr lang="en-US" sz="1800" b="0" dirty="0">
              <a:latin typeface="Arial Unicode MS" pitchFamily="34" charset="-128"/>
              <a:cs typeface="Times New Roman" pitchFamily="18" charset="0"/>
            </a:endParaRPr>
          </a:p>
          <a:p>
            <a:pPr eaLnBrk="0" hangingPunct="0">
              <a:buClr>
                <a:srgbClr val="A50021"/>
              </a:buClr>
            </a:pPr>
            <a:endParaRPr lang="en-US" sz="2000" b="0" dirty="0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812035" name="Text Box 3"/>
          <p:cNvSpPr txBox="1">
            <a:spLocks noChangeArrowheads="1"/>
          </p:cNvSpPr>
          <p:nvPr/>
        </p:nvSpPr>
        <p:spPr bwMode="auto">
          <a:xfrm>
            <a:off x="457200" y="457200"/>
            <a:ext cx="822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Sofa Super Store Fire Technical Study</a:t>
            </a:r>
            <a:endParaRPr lang="en-US" sz="2800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219200"/>
            <a:ext cx="58674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Tasks-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sofa_north_view_rotated_clipped_100919b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429000"/>
            <a:ext cx="40640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19"/>
          <p:cNvSpPr txBox="1">
            <a:spLocks noChangeArrowheads="1"/>
          </p:cNvSpPr>
          <p:nvPr/>
        </p:nvSpPr>
        <p:spPr bwMode="auto">
          <a:xfrm>
            <a:off x="1752600" y="57150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0"/>
              <a:t>(main entrance)</a:t>
            </a:r>
          </a:p>
        </p:txBody>
      </p:sp>
      <p:pic>
        <p:nvPicPr>
          <p:cNvPr id="6148" name="Picture 12" descr="Charleston_5f_1b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295400"/>
            <a:ext cx="3908425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3" descr="FrontViewStore_Fox_5729_100927b_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066800"/>
            <a:ext cx="350520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7157" name="Text Box 5"/>
          <p:cNvSpPr txBox="1">
            <a:spLocks noChangeArrowheads="1"/>
          </p:cNvSpPr>
          <p:nvPr/>
        </p:nvSpPr>
        <p:spPr bwMode="auto">
          <a:xfrm>
            <a:off x="609600" y="762000"/>
            <a:ext cx="2057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Views of Building</a:t>
            </a:r>
            <a:endParaRPr lang="en-US" sz="2800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685800" y="1828800"/>
            <a:ext cx="79629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b="0" dirty="0">
                <a:solidFill>
                  <a:srgbClr val="000000"/>
                </a:solidFill>
                <a:cs typeface="Arial" charset="0"/>
              </a:rPr>
              <a:t>6:56 pm      -  </a:t>
            </a:r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Fire observed at rear of store</a:t>
            </a:r>
            <a:endParaRPr lang="en-US" sz="1800" b="0" dirty="0">
              <a:cs typeface="Times New Roman" pitchFamily="18" charset="0"/>
            </a:endParaRPr>
          </a:p>
          <a:p>
            <a:pPr eaLnBrk="0" hangingPunct="0"/>
            <a:r>
              <a:rPr lang="en-US" sz="2000" b="0" dirty="0">
                <a:cs typeface="Times New Roman" pitchFamily="18" charset="0"/>
              </a:rPr>
              <a:t>	      -  </a:t>
            </a:r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store employee discharges port. fire </a:t>
            </a:r>
            <a:r>
              <a:rPr lang="en-US" sz="1800" b="0" dirty="0" smtClean="0">
                <a:solidFill>
                  <a:srgbClr val="000000"/>
                </a:solidFill>
                <a:cs typeface="Arial" charset="0"/>
              </a:rPr>
              <a:t>extinguisher</a:t>
            </a:r>
            <a:endParaRPr lang="en-US" sz="1800" b="0" dirty="0">
              <a:solidFill>
                <a:srgbClr val="000000"/>
              </a:solidFill>
              <a:cs typeface="Arial" charset="0"/>
            </a:endParaRPr>
          </a:p>
          <a:p>
            <a:pPr eaLnBrk="0" hangingPunct="0"/>
            <a:r>
              <a:rPr lang="en-US" sz="2000" b="0" dirty="0">
                <a:solidFill>
                  <a:srgbClr val="000000"/>
                </a:solidFill>
                <a:cs typeface="Arial" charset="0"/>
              </a:rPr>
              <a:t>	      -  </a:t>
            </a:r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fire reported to 911 Center</a:t>
            </a:r>
            <a:endParaRPr lang="en-US" sz="1800" b="0" dirty="0">
              <a:cs typeface="Times New Roman" pitchFamily="18" charset="0"/>
            </a:endParaRPr>
          </a:p>
          <a:p>
            <a:pPr eaLnBrk="0" hangingPunct="0"/>
            <a:r>
              <a:rPr lang="en-US" sz="2000" b="0" dirty="0">
                <a:solidFill>
                  <a:srgbClr val="000000"/>
                </a:solidFill>
                <a:cs typeface="Arial" charset="0"/>
              </a:rPr>
              <a:t>7:08	      -  </a:t>
            </a:r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Dispatch receives report of fire behind store</a:t>
            </a:r>
            <a:endParaRPr lang="en-US" sz="1800" b="0" dirty="0">
              <a:cs typeface="Times New Roman" pitchFamily="18" charset="0"/>
            </a:endParaRPr>
          </a:p>
          <a:p>
            <a:pPr eaLnBrk="0" hangingPunct="0"/>
            <a:r>
              <a:rPr lang="en-US" sz="2000" b="0" dirty="0">
                <a:cs typeface="Times New Roman" pitchFamily="18" charset="0"/>
              </a:rPr>
              <a:t>7:09	      -  </a:t>
            </a:r>
            <a:r>
              <a:rPr lang="en-US" sz="1800" b="0" dirty="0">
                <a:cs typeface="Times New Roman" pitchFamily="18" charset="0"/>
              </a:rPr>
              <a:t>Engines 10 &amp; 11, Ladder 5, &amp; Battalion Chief dispatched</a:t>
            </a:r>
          </a:p>
          <a:p>
            <a:pPr eaLnBrk="0" hangingPunct="0"/>
            <a:r>
              <a:rPr lang="en-US" sz="2000" b="0" dirty="0">
                <a:solidFill>
                  <a:srgbClr val="000000"/>
                </a:solidFill>
                <a:cs typeface="Arial" charset="0"/>
              </a:rPr>
              <a:t>7:12	      -  </a:t>
            </a:r>
            <a:r>
              <a:rPr lang="en-US" sz="1800" b="0" dirty="0" smtClean="0">
                <a:solidFill>
                  <a:srgbClr val="000000"/>
                </a:solidFill>
                <a:cs typeface="Arial" charset="0"/>
              </a:rPr>
              <a:t>Engines </a:t>
            </a:r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10 &amp; 11, Ladder 5, Assistant &amp; Battalion Chief 			on scene</a:t>
            </a:r>
            <a:endParaRPr lang="en-US" sz="1800" b="0" dirty="0">
              <a:cs typeface="Times New Roman" pitchFamily="18" charset="0"/>
            </a:endParaRPr>
          </a:p>
          <a:p>
            <a:pPr eaLnBrk="0" hangingPunct="0"/>
            <a:r>
              <a:rPr lang="en-US" sz="2000" b="0" dirty="0">
                <a:solidFill>
                  <a:srgbClr val="000000"/>
                </a:solidFill>
                <a:cs typeface="Arial" charset="0"/>
              </a:rPr>
              <a:t>7:13            -  </a:t>
            </a:r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Assistant Chief opens door and locates fire on</a:t>
            </a:r>
          </a:p>
          <a:p>
            <a:pPr eaLnBrk="0" hangingPunct="0"/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                      	 loading dock</a:t>
            </a:r>
          </a:p>
          <a:p>
            <a:pPr eaLnBrk="0" hangingPunct="0"/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	    </a:t>
            </a:r>
            <a:r>
              <a:rPr lang="en-US" sz="1800" b="0" dirty="0" smtClean="0">
                <a:solidFill>
                  <a:srgbClr val="000000"/>
                </a:solidFill>
                <a:cs typeface="Arial" charset="0"/>
              </a:rPr>
              <a:t>   </a:t>
            </a:r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-  Loading  dock fully involved with fire </a:t>
            </a:r>
            <a:endParaRPr lang="en-US" sz="1800" b="0" dirty="0">
              <a:cs typeface="Times New Roman" pitchFamily="18" charset="0"/>
            </a:endParaRPr>
          </a:p>
          <a:p>
            <a:pPr eaLnBrk="0" hangingPunct="0"/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	     </a:t>
            </a:r>
            <a:r>
              <a:rPr lang="en-US" sz="1800" b="0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-  Fire spreads to holding area  and  warehouse</a:t>
            </a:r>
            <a:endParaRPr lang="en-US" sz="1800" b="0" dirty="0">
              <a:cs typeface="Times New Roman" pitchFamily="18" charset="0"/>
            </a:endParaRPr>
          </a:p>
          <a:p>
            <a:pPr eaLnBrk="0" hangingPunct="0"/>
            <a:r>
              <a:rPr lang="en-US" sz="2000" b="0" dirty="0">
                <a:solidFill>
                  <a:srgbClr val="000000"/>
                </a:solidFill>
                <a:cs typeface="Arial" charset="0"/>
              </a:rPr>
              <a:t>7:16	      -  </a:t>
            </a:r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Fire Chief arrives on scene</a:t>
            </a:r>
            <a:endParaRPr lang="en-US" sz="1800" b="0" dirty="0">
              <a:cs typeface="Times New Roman" pitchFamily="18" charset="0"/>
            </a:endParaRPr>
          </a:p>
          <a:p>
            <a:pPr eaLnBrk="0" hangingPunct="0"/>
            <a:r>
              <a:rPr lang="en-US" sz="2000" b="0" dirty="0">
                <a:solidFill>
                  <a:srgbClr val="000000"/>
                </a:solidFill>
                <a:cs typeface="Arial" charset="0"/>
              </a:rPr>
              <a:t>7:20            - </a:t>
            </a:r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 Engine </a:t>
            </a:r>
            <a:r>
              <a:rPr lang="en-US" sz="1800" b="0" dirty="0" smtClean="0">
                <a:solidFill>
                  <a:srgbClr val="000000"/>
                </a:solidFill>
                <a:cs typeface="Arial" charset="0"/>
              </a:rPr>
              <a:t>10 at loading dock receives water from Engine-12</a:t>
            </a:r>
            <a:endParaRPr lang="en-US" sz="1800" b="0" dirty="0">
              <a:cs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762000" y="1447800"/>
            <a:ext cx="6819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0" u="sng"/>
              <a:t>Time</a:t>
            </a:r>
            <a:r>
              <a:rPr lang="en-US" sz="2000" b="0"/>
              <a:t>			</a:t>
            </a:r>
            <a:r>
              <a:rPr lang="en-US" sz="2000" b="0" u="sng"/>
              <a:t>Event</a:t>
            </a:r>
          </a:p>
        </p:txBody>
      </p:sp>
      <p:sp>
        <p:nvSpPr>
          <p:cNvPr id="838660" name="Text Box 4"/>
          <p:cNvSpPr txBox="1">
            <a:spLocks noChangeArrowheads="1"/>
          </p:cNvSpPr>
          <p:nvPr/>
        </p:nvSpPr>
        <p:spPr bwMode="auto">
          <a:xfrm>
            <a:off x="685800" y="685800"/>
            <a:ext cx="7924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Overall Time Line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609600" y="1828800"/>
            <a:ext cx="826770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b="0" dirty="0">
                <a:solidFill>
                  <a:srgbClr val="000000"/>
                </a:solidFill>
                <a:cs typeface="Arial" charset="0"/>
              </a:rPr>
              <a:t>7:27  pm     -  </a:t>
            </a:r>
            <a:r>
              <a:rPr lang="en-US" sz="1800" b="0" dirty="0" smtClean="0">
                <a:solidFill>
                  <a:srgbClr val="000000"/>
                </a:solidFill>
                <a:cs typeface="Arial" charset="0"/>
              </a:rPr>
              <a:t>Engine-11 at </a:t>
            </a:r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store </a:t>
            </a:r>
            <a:r>
              <a:rPr lang="en-US" sz="1800" b="0" dirty="0" smtClean="0">
                <a:solidFill>
                  <a:srgbClr val="000000"/>
                </a:solidFill>
                <a:cs typeface="Arial" charset="0"/>
              </a:rPr>
              <a:t>front receives water from Engine-16</a:t>
            </a:r>
            <a:endParaRPr lang="en-US" sz="1800" b="0" dirty="0">
              <a:cs typeface="Times New Roman" pitchFamily="18" charset="0"/>
            </a:endParaRPr>
          </a:p>
          <a:p>
            <a:pPr eaLnBrk="0" hangingPunct="0"/>
            <a:r>
              <a:rPr lang="en-US" sz="2000" b="0" dirty="0">
                <a:solidFill>
                  <a:srgbClr val="000000"/>
                </a:solidFill>
                <a:cs typeface="Arial" charset="0"/>
              </a:rPr>
              <a:t>                   -  </a:t>
            </a:r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Trapped employee calls 911</a:t>
            </a:r>
          </a:p>
          <a:p>
            <a:pPr eaLnBrk="0" hangingPunct="0"/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                     -  “Lost or trapped inside “ radio call </a:t>
            </a:r>
          </a:p>
          <a:p>
            <a:pPr eaLnBrk="0" hangingPunct="0"/>
            <a:r>
              <a:rPr lang="en-US" sz="2000" b="0" dirty="0">
                <a:solidFill>
                  <a:srgbClr val="000000"/>
                </a:solidFill>
                <a:cs typeface="Arial" charset="0"/>
              </a:rPr>
              <a:t>7:31            -   </a:t>
            </a:r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Employee rescued</a:t>
            </a:r>
          </a:p>
          <a:p>
            <a:pPr eaLnBrk="0" hangingPunct="0"/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                     -   “Mayday”</a:t>
            </a:r>
          </a:p>
          <a:p>
            <a:pPr eaLnBrk="0" hangingPunct="0"/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	     </a:t>
            </a:r>
            <a:r>
              <a:rPr lang="en-US" sz="1800" b="0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-   Fire Chief “….we need to evacuate building</a:t>
            </a:r>
            <a:r>
              <a:rPr lang="en-US" sz="1800" b="0" dirty="0" smtClean="0">
                <a:solidFill>
                  <a:srgbClr val="000000"/>
                </a:solidFill>
                <a:cs typeface="Arial" charset="0"/>
              </a:rPr>
              <a:t>”</a:t>
            </a:r>
          </a:p>
          <a:p>
            <a:pPr eaLnBrk="0" hangingPunct="0"/>
            <a:r>
              <a:rPr lang="en-US" sz="1800" b="0" dirty="0" smtClean="0">
                <a:solidFill>
                  <a:srgbClr val="000000"/>
                </a:solidFill>
                <a:cs typeface="Arial" charset="0"/>
              </a:rPr>
              <a:t>	       -   Engine air horns sounded to evacuate building</a:t>
            </a:r>
            <a:endParaRPr lang="en-US" sz="1800" b="0" dirty="0">
              <a:solidFill>
                <a:srgbClr val="000000"/>
              </a:solidFill>
              <a:cs typeface="Arial" charset="0"/>
            </a:endParaRPr>
          </a:p>
          <a:p>
            <a:pPr eaLnBrk="0" hangingPunct="0"/>
            <a:r>
              <a:rPr lang="en-US" sz="2000" b="0" dirty="0">
                <a:solidFill>
                  <a:srgbClr val="000000"/>
                </a:solidFill>
                <a:cs typeface="Arial" charset="0"/>
              </a:rPr>
              <a:t>7:35            -  </a:t>
            </a:r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front windows vented</a:t>
            </a:r>
            <a:endParaRPr lang="en-US" sz="1800" b="0" dirty="0">
              <a:cs typeface="Times New Roman" pitchFamily="18" charset="0"/>
            </a:endParaRPr>
          </a:p>
          <a:p>
            <a:pPr eaLnBrk="0" hangingPunct="0"/>
            <a:r>
              <a:rPr lang="en-US" sz="2000" b="0" dirty="0">
                <a:cs typeface="Times New Roman" pitchFamily="18" charset="0"/>
              </a:rPr>
              <a:t>	      -  </a:t>
            </a:r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brown smoke pours out of broken windows</a:t>
            </a:r>
            <a:endParaRPr lang="en-US" sz="1800" b="0" dirty="0">
              <a:cs typeface="Times New Roman" pitchFamily="18" charset="0"/>
            </a:endParaRPr>
          </a:p>
          <a:p>
            <a:pPr eaLnBrk="0" hangingPunct="0"/>
            <a:r>
              <a:rPr lang="en-US" sz="2000" b="0" dirty="0">
                <a:solidFill>
                  <a:srgbClr val="000000"/>
                </a:solidFill>
                <a:cs typeface="Arial" charset="0"/>
              </a:rPr>
              <a:t>7:36	      -  </a:t>
            </a:r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black smoke rolls out front windows</a:t>
            </a:r>
            <a:endParaRPr lang="en-US" sz="1800" b="0" dirty="0">
              <a:cs typeface="Times New Roman" pitchFamily="18" charset="0"/>
            </a:endParaRPr>
          </a:p>
          <a:p>
            <a:pPr eaLnBrk="0" hangingPunct="0"/>
            <a:r>
              <a:rPr lang="en-US" sz="2000" b="0" dirty="0">
                <a:cs typeface="Times New Roman" pitchFamily="18" charset="0"/>
              </a:rPr>
              <a:t>7:37	      -  </a:t>
            </a:r>
            <a:r>
              <a:rPr lang="en-US" sz="1800" b="0" dirty="0">
                <a:cs typeface="Times New Roman" pitchFamily="18" charset="0"/>
              </a:rPr>
              <a:t>fire rolls out front windows</a:t>
            </a:r>
          </a:p>
          <a:p>
            <a:pPr eaLnBrk="0" hangingPunct="0"/>
            <a:endParaRPr lang="en-US" sz="2000" b="0" dirty="0">
              <a:solidFill>
                <a:srgbClr val="000000"/>
              </a:solidFill>
              <a:cs typeface="Arial" charset="0"/>
            </a:endParaRPr>
          </a:p>
          <a:p>
            <a:pPr eaLnBrk="0" hangingPunct="0"/>
            <a:r>
              <a:rPr lang="en-US" sz="2000" b="0" dirty="0">
                <a:solidFill>
                  <a:srgbClr val="000000"/>
                </a:solidFill>
                <a:cs typeface="Arial" charset="0"/>
              </a:rPr>
              <a:t>7:51            -  </a:t>
            </a:r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Portion of main showroom roof collapses</a:t>
            </a:r>
            <a:endParaRPr lang="en-US" sz="1800" b="0" dirty="0">
              <a:cs typeface="Times New Roman" pitchFamily="18" charset="0"/>
            </a:endParaRPr>
          </a:p>
          <a:p>
            <a:pPr eaLnBrk="0" hangingPunct="0"/>
            <a:endParaRPr lang="en-US" sz="2000" b="0" dirty="0">
              <a:solidFill>
                <a:srgbClr val="000000"/>
              </a:solidFill>
              <a:cs typeface="Arial" charset="0"/>
            </a:endParaRPr>
          </a:p>
          <a:p>
            <a:pPr eaLnBrk="0" hangingPunct="0"/>
            <a:r>
              <a:rPr lang="en-US" sz="2000" b="0" dirty="0">
                <a:solidFill>
                  <a:srgbClr val="000000"/>
                </a:solidFill>
                <a:cs typeface="Arial" charset="0"/>
              </a:rPr>
              <a:t>10:00          -  </a:t>
            </a:r>
            <a:r>
              <a:rPr lang="en-US" sz="1800" b="0" dirty="0">
                <a:solidFill>
                  <a:srgbClr val="000000"/>
                </a:solidFill>
                <a:cs typeface="Arial" charset="0"/>
              </a:rPr>
              <a:t>Fire under control</a:t>
            </a:r>
            <a:endParaRPr lang="en-US" sz="1800" b="0" dirty="0">
              <a:cs typeface="Times New Roman" pitchFamily="18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85800" y="1295400"/>
            <a:ext cx="6819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0" u="sng"/>
              <a:t>Time</a:t>
            </a:r>
            <a:r>
              <a:rPr lang="en-US" sz="2000" b="0"/>
              <a:t>			</a:t>
            </a:r>
            <a:r>
              <a:rPr lang="en-US" sz="2000" b="0" u="sng"/>
              <a:t>Event</a:t>
            </a:r>
          </a:p>
        </p:txBody>
      </p:sp>
      <p:sp>
        <p:nvSpPr>
          <p:cNvPr id="838660" name="Text Box 4"/>
          <p:cNvSpPr txBox="1">
            <a:spLocks noChangeArrowheads="1"/>
          </p:cNvSpPr>
          <p:nvPr/>
        </p:nvSpPr>
        <p:spPr bwMode="auto">
          <a:xfrm>
            <a:off x="685800" y="6096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Overall Timeline  </a:t>
            </a:r>
            <a:r>
              <a:rPr lang="en-US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continued</a:t>
            </a:r>
            <a:endParaRPr lang="en-US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9"/>
          <p:cNvSpPr txBox="1">
            <a:spLocks noChangeArrowheads="1"/>
          </p:cNvSpPr>
          <p:nvPr/>
        </p:nvSpPr>
        <p:spPr bwMode="auto">
          <a:xfrm>
            <a:off x="1752600" y="57150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0"/>
              <a:t>(main entrance)</a:t>
            </a:r>
          </a:p>
        </p:txBody>
      </p:sp>
      <p:pic>
        <p:nvPicPr>
          <p:cNvPr id="6148" name="Picture 12" descr="Charleston_5f_1b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1000"/>
            <a:ext cx="5334000" cy="591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7157" name="Text Box 5"/>
          <p:cNvSpPr txBox="1">
            <a:spLocks noChangeArrowheads="1"/>
          </p:cNvSpPr>
          <p:nvPr/>
        </p:nvSpPr>
        <p:spPr bwMode="auto">
          <a:xfrm>
            <a:off x="5562600" y="609600"/>
            <a:ext cx="3810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Fire Starts Outside Loading Dock</a:t>
            </a:r>
            <a:endParaRPr lang="en-US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4648200" y="2971800"/>
            <a:ext cx="304800" cy="381000"/>
            <a:chOff x="6324600" y="2743200"/>
            <a:chExt cx="626409" cy="857117"/>
          </a:xfrm>
        </p:grpSpPr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6553200" y="2924175"/>
              <a:ext cx="397809" cy="676142"/>
            </a:xfrm>
            <a:custGeom>
              <a:avLst/>
              <a:gdLst>
                <a:gd name="T0" fmla="*/ 209550 w 397809"/>
                <a:gd name="T1" fmla="*/ 0 h 676142"/>
                <a:gd name="T2" fmla="*/ 209550 w 397809"/>
                <a:gd name="T3" fmla="*/ 0 h 676142"/>
                <a:gd name="T4" fmla="*/ 247650 w 397809"/>
                <a:gd name="T5" fmla="*/ 104775 h 676142"/>
                <a:gd name="T6" fmla="*/ 257175 w 397809"/>
                <a:gd name="T7" fmla="*/ 142875 h 676142"/>
                <a:gd name="T8" fmla="*/ 238125 w 397809"/>
                <a:gd name="T9" fmla="*/ 228600 h 676142"/>
                <a:gd name="T10" fmla="*/ 180975 w 397809"/>
                <a:gd name="T11" fmla="*/ 285750 h 676142"/>
                <a:gd name="T12" fmla="*/ 152400 w 397809"/>
                <a:gd name="T13" fmla="*/ 314325 h 676142"/>
                <a:gd name="T14" fmla="*/ 133350 w 397809"/>
                <a:gd name="T15" fmla="*/ 371475 h 676142"/>
                <a:gd name="T16" fmla="*/ 123825 w 397809"/>
                <a:gd name="T17" fmla="*/ 400050 h 676142"/>
                <a:gd name="T18" fmla="*/ 85725 w 397809"/>
                <a:gd name="T19" fmla="*/ 457200 h 676142"/>
                <a:gd name="T20" fmla="*/ 57150 w 397809"/>
                <a:gd name="T21" fmla="*/ 523875 h 676142"/>
                <a:gd name="T22" fmla="*/ 38100 w 397809"/>
                <a:gd name="T23" fmla="*/ 581025 h 676142"/>
                <a:gd name="T24" fmla="*/ 0 w 397809"/>
                <a:gd name="T25" fmla="*/ 638175 h 676142"/>
                <a:gd name="T26" fmla="*/ 28575 w 397809"/>
                <a:gd name="T27" fmla="*/ 657225 h 676142"/>
                <a:gd name="T28" fmla="*/ 228600 w 397809"/>
                <a:gd name="T29" fmla="*/ 657225 h 676142"/>
                <a:gd name="T30" fmla="*/ 257175 w 397809"/>
                <a:gd name="T31" fmla="*/ 638175 h 676142"/>
                <a:gd name="T32" fmla="*/ 276225 w 397809"/>
                <a:gd name="T33" fmla="*/ 609600 h 676142"/>
                <a:gd name="T34" fmla="*/ 304800 w 397809"/>
                <a:gd name="T35" fmla="*/ 600075 h 676142"/>
                <a:gd name="T36" fmla="*/ 323850 w 397809"/>
                <a:gd name="T37" fmla="*/ 571500 h 676142"/>
                <a:gd name="T38" fmla="*/ 352425 w 397809"/>
                <a:gd name="T39" fmla="*/ 476250 h 676142"/>
                <a:gd name="T40" fmla="*/ 371475 w 397809"/>
                <a:gd name="T41" fmla="*/ 419100 h 676142"/>
                <a:gd name="T42" fmla="*/ 381000 w 397809"/>
                <a:gd name="T43" fmla="*/ 390525 h 676142"/>
                <a:gd name="T44" fmla="*/ 381000 w 397809"/>
                <a:gd name="T45" fmla="*/ 209550 h 676142"/>
                <a:gd name="T46" fmla="*/ 361950 w 397809"/>
                <a:gd name="T47" fmla="*/ 161925 h 676142"/>
                <a:gd name="T48" fmla="*/ 323850 w 397809"/>
                <a:gd name="T49" fmla="*/ 123825 h 676142"/>
                <a:gd name="T50" fmla="*/ 314325 w 397809"/>
                <a:gd name="T51" fmla="*/ 95250 h 676142"/>
                <a:gd name="T52" fmla="*/ 257175 w 397809"/>
                <a:gd name="T53" fmla="*/ 38100 h 676142"/>
                <a:gd name="T54" fmla="*/ 228600 w 397809"/>
                <a:gd name="T55" fmla="*/ 19050 h 676142"/>
                <a:gd name="T56" fmla="*/ 209550 w 397809"/>
                <a:gd name="T57" fmla="*/ 0 h 67614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7809"/>
                <a:gd name="T88" fmla="*/ 0 h 676142"/>
                <a:gd name="T89" fmla="*/ 397809 w 397809"/>
                <a:gd name="T90" fmla="*/ 676142 h 67614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7809" h="676142">
                  <a:moveTo>
                    <a:pt x="209550" y="0"/>
                  </a:moveTo>
                  <a:lnTo>
                    <a:pt x="209550" y="0"/>
                  </a:lnTo>
                  <a:cubicBezTo>
                    <a:pt x="212303" y="7341"/>
                    <a:pt x="240409" y="79430"/>
                    <a:pt x="247650" y="104775"/>
                  </a:cubicBezTo>
                  <a:cubicBezTo>
                    <a:pt x="251246" y="117362"/>
                    <a:pt x="254000" y="130175"/>
                    <a:pt x="257175" y="142875"/>
                  </a:cubicBezTo>
                  <a:cubicBezTo>
                    <a:pt x="250825" y="171450"/>
                    <a:pt x="251900" y="202772"/>
                    <a:pt x="238125" y="228600"/>
                  </a:cubicBezTo>
                  <a:cubicBezTo>
                    <a:pt x="225447" y="252371"/>
                    <a:pt x="200025" y="266700"/>
                    <a:pt x="180975" y="285750"/>
                  </a:cubicBezTo>
                  <a:lnTo>
                    <a:pt x="152400" y="314325"/>
                  </a:lnTo>
                  <a:lnTo>
                    <a:pt x="133350" y="371475"/>
                  </a:lnTo>
                  <a:cubicBezTo>
                    <a:pt x="130175" y="381000"/>
                    <a:pt x="129394" y="391696"/>
                    <a:pt x="123825" y="400050"/>
                  </a:cubicBezTo>
                  <a:cubicBezTo>
                    <a:pt x="111125" y="419100"/>
                    <a:pt x="92965" y="435480"/>
                    <a:pt x="85725" y="457200"/>
                  </a:cubicBezTo>
                  <a:cubicBezTo>
                    <a:pt x="55064" y="549182"/>
                    <a:pt x="104230" y="406174"/>
                    <a:pt x="57150" y="523875"/>
                  </a:cubicBezTo>
                  <a:cubicBezTo>
                    <a:pt x="49692" y="542519"/>
                    <a:pt x="44450" y="561975"/>
                    <a:pt x="38100" y="581025"/>
                  </a:cubicBezTo>
                  <a:cubicBezTo>
                    <a:pt x="30860" y="602745"/>
                    <a:pt x="0" y="638175"/>
                    <a:pt x="0" y="638175"/>
                  </a:cubicBezTo>
                  <a:cubicBezTo>
                    <a:pt x="9525" y="644525"/>
                    <a:pt x="17283" y="655343"/>
                    <a:pt x="28575" y="657225"/>
                  </a:cubicBezTo>
                  <a:cubicBezTo>
                    <a:pt x="142076" y="676142"/>
                    <a:pt x="144051" y="671317"/>
                    <a:pt x="228600" y="657225"/>
                  </a:cubicBezTo>
                  <a:cubicBezTo>
                    <a:pt x="238125" y="650875"/>
                    <a:pt x="249080" y="646270"/>
                    <a:pt x="257175" y="638175"/>
                  </a:cubicBezTo>
                  <a:cubicBezTo>
                    <a:pt x="265270" y="630080"/>
                    <a:pt x="267286" y="616751"/>
                    <a:pt x="276225" y="609600"/>
                  </a:cubicBezTo>
                  <a:cubicBezTo>
                    <a:pt x="284065" y="603328"/>
                    <a:pt x="295275" y="603250"/>
                    <a:pt x="304800" y="600075"/>
                  </a:cubicBezTo>
                  <a:cubicBezTo>
                    <a:pt x="311150" y="590550"/>
                    <a:pt x="319201" y="581961"/>
                    <a:pt x="323850" y="571500"/>
                  </a:cubicBezTo>
                  <a:cubicBezTo>
                    <a:pt x="344574" y="524872"/>
                    <a:pt x="339637" y="518875"/>
                    <a:pt x="352425" y="476250"/>
                  </a:cubicBezTo>
                  <a:cubicBezTo>
                    <a:pt x="358195" y="457016"/>
                    <a:pt x="365125" y="438150"/>
                    <a:pt x="371475" y="419100"/>
                  </a:cubicBezTo>
                  <a:lnTo>
                    <a:pt x="381000" y="390525"/>
                  </a:lnTo>
                  <a:cubicBezTo>
                    <a:pt x="390063" y="308959"/>
                    <a:pt x="397809" y="293597"/>
                    <a:pt x="381000" y="209550"/>
                  </a:cubicBezTo>
                  <a:cubicBezTo>
                    <a:pt x="377647" y="192784"/>
                    <a:pt x="371434" y="176151"/>
                    <a:pt x="361950" y="161925"/>
                  </a:cubicBezTo>
                  <a:cubicBezTo>
                    <a:pt x="351987" y="146981"/>
                    <a:pt x="336550" y="136525"/>
                    <a:pt x="323850" y="123825"/>
                  </a:cubicBezTo>
                  <a:cubicBezTo>
                    <a:pt x="320675" y="114300"/>
                    <a:pt x="320489" y="103175"/>
                    <a:pt x="314325" y="95250"/>
                  </a:cubicBezTo>
                  <a:cubicBezTo>
                    <a:pt x="297785" y="73984"/>
                    <a:pt x="276225" y="57150"/>
                    <a:pt x="257175" y="38100"/>
                  </a:cubicBezTo>
                  <a:cubicBezTo>
                    <a:pt x="249080" y="30005"/>
                    <a:pt x="237758" y="25919"/>
                    <a:pt x="228600" y="19050"/>
                  </a:cubicBezTo>
                  <a:cubicBezTo>
                    <a:pt x="225008" y="16356"/>
                    <a:pt x="212725" y="3175"/>
                    <a:pt x="209550" y="0"/>
                  </a:cubicBezTo>
                  <a:close/>
                </a:path>
              </a:pathLst>
            </a:custGeom>
            <a:solidFill>
              <a:srgbClr val="FF9900"/>
            </a:solidFill>
            <a:ln w="9525" cap="flat" cmpd="sng" algn="ctr">
              <a:solidFill>
                <a:srgbClr val="CC66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6477000" y="2743200"/>
              <a:ext cx="324860" cy="733534"/>
            </a:xfrm>
            <a:custGeom>
              <a:avLst/>
              <a:gdLst>
                <a:gd name="T0" fmla="*/ 147745 w 324860"/>
                <a:gd name="T1" fmla="*/ 95250 h 733534"/>
                <a:gd name="T2" fmla="*/ 147745 w 324860"/>
                <a:gd name="T3" fmla="*/ 95250 h 733534"/>
                <a:gd name="T4" fmla="*/ 176320 w 324860"/>
                <a:gd name="T5" fmla="*/ 171450 h 733534"/>
                <a:gd name="T6" fmla="*/ 214420 w 324860"/>
                <a:gd name="T7" fmla="*/ 257175 h 733534"/>
                <a:gd name="T8" fmla="*/ 242995 w 324860"/>
                <a:gd name="T9" fmla="*/ 266700 h 733534"/>
                <a:gd name="T10" fmla="*/ 262045 w 324860"/>
                <a:gd name="T11" fmla="*/ 323850 h 733534"/>
                <a:gd name="T12" fmla="*/ 281095 w 324860"/>
                <a:gd name="T13" fmla="*/ 352425 h 733534"/>
                <a:gd name="T14" fmla="*/ 300145 w 324860"/>
                <a:gd name="T15" fmla="*/ 409575 h 733534"/>
                <a:gd name="T16" fmla="*/ 309670 w 324860"/>
                <a:gd name="T17" fmla="*/ 438150 h 733534"/>
                <a:gd name="T18" fmla="*/ 309670 w 324860"/>
                <a:gd name="T19" fmla="*/ 657225 h 733534"/>
                <a:gd name="T20" fmla="*/ 300145 w 324860"/>
                <a:gd name="T21" fmla="*/ 685800 h 733534"/>
                <a:gd name="T22" fmla="*/ 214420 w 324860"/>
                <a:gd name="T23" fmla="*/ 723900 h 733534"/>
                <a:gd name="T24" fmla="*/ 185845 w 324860"/>
                <a:gd name="T25" fmla="*/ 733425 h 733534"/>
                <a:gd name="T26" fmla="*/ 81070 w 324860"/>
                <a:gd name="T27" fmla="*/ 723900 h 733534"/>
                <a:gd name="T28" fmla="*/ 52495 w 324860"/>
                <a:gd name="T29" fmla="*/ 695325 h 733534"/>
                <a:gd name="T30" fmla="*/ 4870 w 324860"/>
                <a:gd name="T31" fmla="*/ 609600 h 733534"/>
                <a:gd name="T32" fmla="*/ 23920 w 324860"/>
                <a:gd name="T33" fmla="*/ 542925 h 733534"/>
                <a:gd name="T34" fmla="*/ 33445 w 324860"/>
                <a:gd name="T35" fmla="*/ 514350 h 733534"/>
                <a:gd name="T36" fmla="*/ 81070 w 324860"/>
                <a:gd name="T37" fmla="*/ 447675 h 733534"/>
                <a:gd name="T38" fmla="*/ 90595 w 324860"/>
                <a:gd name="T39" fmla="*/ 419100 h 733534"/>
                <a:gd name="T40" fmla="*/ 81070 w 324860"/>
                <a:gd name="T41" fmla="*/ 390525 h 733534"/>
                <a:gd name="T42" fmla="*/ 90595 w 324860"/>
                <a:gd name="T43" fmla="*/ 352425 h 733534"/>
                <a:gd name="T44" fmla="*/ 119170 w 324860"/>
                <a:gd name="T45" fmla="*/ 266700 h 733534"/>
                <a:gd name="T46" fmla="*/ 138220 w 324860"/>
                <a:gd name="T47" fmla="*/ 200025 h 733534"/>
                <a:gd name="T48" fmla="*/ 147745 w 324860"/>
                <a:gd name="T49" fmla="*/ 171450 h 733534"/>
                <a:gd name="T50" fmla="*/ 157270 w 324860"/>
                <a:gd name="T51" fmla="*/ 114300 h 733534"/>
                <a:gd name="T52" fmla="*/ 176320 w 324860"/>
                <a:gd name="T53" fmla="*/ 47625 h 733534"/>
                <a:gd name="T54" fmla="*/ 176320 w 324860"/>
                <a:gd name="T55" fmla="*/ 0 h 733534"/>
                <a:gd name="T56" fmla="*/ 166795 w 324860"/>
                <a:gd name="T57" fmla="*/ 47625 h 7335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24860"/>
                <a:gd name="T88" fmla="*/ 0 h 733534"/>
                <a:gd name="T89" fmla="*/ 324860 w 324860"/>
                <a:gd name="T90" fmla="*/ 733534 h 7335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24860" h="733534">
                  <a:moveTo>
                    <a:pt x="147745" y="95250"/>
                  </a:moveTo>
                  <a:lnTo>
                    <a:pt x="147745" y="95250"/>
                  </a:lnTo>
                  <a:cubicBezTo>
                    <a:pt x="157270" y="120650"/>
                    <a:pt x="167196" y="145903"/>
                    <a:pt x="176320" y="171450"/>
                  </a:cubicBezTo>
                  <a:cubicBezTo>
                    <a:pt x="182723" y="189378"/>
                    <a:pt x="193505" y="240443"/>
                    <a:pt x="214420" y="257175"/>
                  </a:cubicBezTo>
                  <a:cubicBezTo>
                    <a:pt x="222260" y="263447"/>
                    <a:pt x="233470" y="263525"/>
                    <a:pt x="242995" y="266700"/>
                  </a:cubicBezTo>
                  <a:cubicBezTo>
                    <a:pt x="249345" y="285750"/>
                    <a:pt x="250906" y="307142"/>
                    <a:pt x="262045" y="323850"/>
                  </a:cubicBezTo>
                  <a:cubicBezTo>
                    <a:pt x="268395" y="333375"/>
                    <a:pt x="276446" y="341964"/>
                    <a:pt x="281095" y="352425"/>
                  </a:cubicBezTo>
                  <a:cubicBezTo>
                    <a:pt x="289250" y="370775"/>
                    <a:pt x="293795" y="390525"/>
                    <a:pt x="300145" y="409575"/>
                  </a:cubicBezTo>
                  <a:lnTo>
                    <a:pt x="309670" y="438150"/>
                  </a:lnTo>
                  <a:cubicBezTo>
                    <a:pt x="322990" y="544711"/>
                    <a:pt x="324860" y="520511"/>
                    <a:pt x="309670" y="657225"/>
                  </a:cubicBezTo>
                  <a:cubicBezTo>
                    <a:pt x="308561" y="667204"/>
                    <a:pt x="306417" y="677960"/>
                    <a:pt x="300145" y="685800"/>
                  </a:cubicBezTo>
                  <a:cubicBezTo>
                    <a:pt x="283678" y="706383"/>
                    <a:pt x="231883" y="718079"/>
                    <a:pt x="214420" y="723900"/>
                  </a:cubicBezTo>
                  <a:lnTo>
                    <a:pt x="185845" y="733425"/>
                  </a:lnTo>
                  <a:cubicBezTo>
                    <a:pt x="150920" y="730250"/>
                    <a:pt x="114790" y="733534"/>
                    <a:pt x="81070" y="723900"/>
                  </a:cubicBezTo>
                  <a:cubicBezTo>
                    <a:pt x="68118" y="720199"/>
                    <a:pt x="60765" y="705958"/>
                    <a:pt x="52495" y="695325"/>
                  </a:cubicBezTo>
                  <a:cubicBezTo>
                    <a:pt x="14284" y="646197"/>
                    <a:pt x="19241" y="652714"/>
                    <a:pt x="4870" y="609600"/>
                  </a:cubicBezTo>
                  <a:cubicBezTo>
                    <a:pt x="27708" y="541087"/>
                    <a:pt x="0" y="626646"/>
                    <a:pt x="23920" y="542925"/>
                  </a:cubicBezTo>
                  <a:cubicBezTo>
                    <a:pt x="26678" y="533271"/>
                    <a:pt x="28464" y="523067"/>
                    <a:pt x="33445" y="514350"/>
                  </a:cubicBezTo>
                  <a:cubicBezTo>
                    <a:pt x="50703" y="484149"/>
                    <a:pt x="66328" y="477159"/>
                    <a:pt x="81070" y="447675"/>
                  </a:cubicBezTo>
                  <a:cubicBezTo>
                    <a:pt x="85560" y="438695"/>
                    <a:pt x="87420" y="428625"/>
                    <a:pt x="90595" y="419100"/>
                  </a:cubicBezTo>
                  <a:cubicBezTo>
                    <a:pt x="87420" y="409575"/>
                    <a:pt x="81070" y="400565"/>
                    <a:pt x="81070" y="390525"/>
                  </a:cubicBezTo>
                  <a:cubicBezTo>
                    <a:pt x="81070" y="377434"/>
                    <a:pt x="86833" y="364964"/>
                    <a:pt x="90595" y="352425"/>
                  </a:cubicBezTo>
                  <a:lnTo>
                    <a:pt x="119170" y="266700"/>
                  </a:lnTo>
                  <a:cubicBezTo>
                    <a:pt x="142008" y="198187"/>
                    <a:pt x="114300" y="283746"/>
                    <a:pt x="138220" y="200025"/>
                  </a:cubicBezTo>
                  <a:cubicBezTo>
                    <a:pt x="140978" y="190371"/>
                    <a:pt x="145567" y="181251"/>
                    <a:pt x="147745" y="171450"/>
                  </a:cubicBezTo>
                  <a:cubicBezTo>
                    <a:pt x="151935" y="152597"/>
                    <a:pt x="153080" y="133153"/>
                    <a:pt x="157270" y="114300"/>
                  </a:cubicBezTo>
                  <a:cubicBezTo>
                    <a:pt x="165297" y="78177"/>
                    <a:pt x="171710" y="89115"/>
                    <a:pt x="176320" y="47625"/>
                  </a:cubicBezTo>
                  <a:cubicBezTo>
                    <a:pt x="178073" y="31847"/>
                    <a:pt x="176320" y="15875"/>
                    <a:pt x="176320" y="0"/>
                  </a:cubicBezTo>
                  <a:lnTo>
                    <a:pt x="166795" y="47625"/>
                  </a:lnTo>
                </a:path>
              </a:pathLst>
            </a:custGeom>
            <a:solidFill>
              <a:srgbClr val="FF9900"/>
            </a:solidFill>
            <a:ln w="9525" cap="flat" cmpd="sng" algn="ctr">
              <a:solidFill>
                <a:srgbClr val="CC66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6"/>
            <p:cNvSpPr>
              <a:spLocks/>
            </p:cNvSpPr>
            <p:nvPr/>
          </p:nvSpPr>
          <p:spPr bwMode="auto">
            <a:xfrm>
              <a:off x="6324600" y="2886075"/>
              <a:ext cx="295275" cy="685800"/>
            </a:xfrm>
            <a:custGeom>
              <a:avLst/>
              <a:gdLst>
                <a:gd name="T0" fmla="*/ 114344 w 371475"/>
                <a:gd name="T1" fmla="*/ 38100 h 685800"/>
                <a:gd name="T2" fmla="*/ 114344 w 371475"/>
                <a:gd name="T3" fmla="*/ 38100 h 685800"/>
                <a:gd name="T4" fmla="*/ 126380 w 371475"/>
                <a:gd name="T5" fmla="*/ 228600 h 685800"/>
                <a:gd name="T6" fmla="*/ 150453 w 371475"/>
                <a:gd name="T7" fmla="*/ 247650 h 685800"/>
                <a:gd name="T8" fmla="*/ 180543 w 371475"/>
                <a:gd name="T9" fmla="*/ 304800 h 685800"/>
                <a:gd name="T10" fmla="*/ 198597 w 371475"/>
                <a:gd name="T11" fmla="*/ 323850 h 685800"/>
                <a:gd name="T12" fmla="*/ 222670 w 371475"/>
                <a:gd name="T13" fmla="*/ 409575 h 685800"/>
                <a:gd name="T14" fmla="*/ 234706 w 371475"/>
                <a:gd name="T15" fmla="*/ 542925 h 685800"/>
                <a:gd name="T16" fmla="*/ 228688 w 371475"/>
                <a:gd name="T17" fmla="*/ 638175 h 685800"/>
                <a:gd name="T18" fmla="*/ 192579 w 371475"/>
                <a:gd name="T19" fmla="*/ 685800 h 685800"/>
                <a:gd name="T20" fmla="*/ 138417 w 371475"/>
                <a:gd name="T21" fmla="*/ 657225 h 685800"/>
                <a:gd name="T22" fmla="*/ 120362 w 371475"/>
                <a:gd name="T23" fmla="*/ 647700 h 685800"/>
                <a:gd name="T24" fmla="*/ 90271 w 371475"/>
                <a:gd name="T25" fmla="*/ 628650 h 685800"/>
                <a:gd name="T26" fmla="*/ 72217 w 371475"/>
                <a:gd name="T27" fmla="*/ 619125 h 685800"/>
                <a:gd name="T28" fmla="*/ 42127 w 371475"/>
                <a:gd name="T29" fmla="*/ 600075 h 685800"/>
                <a:gd name="T30" fmla="*/ 24073 w 371475"/>
                <a:gd name="T31" fmla="*/ 609600 h 685800"/>
                <a:gd name="T32" fmla="*/ 12036 w 371475"/>
                <a:gd name="T33" fmla="*/ 571500 h 685800"/>
                <a:gd name="T34" fmla="*/ 0 w 371475"/>
                <a:gd name="T35" fmla="*/ 542925 h 685800"/>
                <a:gd name="T36" fmla="*/ 6018 w 371475"/>
                <a:gd name="T37" fmla="*/ 514350 h 685800"/>
                <a:gd name="T38" fmla="*/ 18054 w 371475"/>
                <a:gd name="T39" fmla="*/ 447675 h 685800"/>
                <a:gd name="T40" fmla="*/ 6018 w 371475"/>
                <a:gd name="T41" fmla="*/ 390525 h 685800"/>
                <a:gd name="T42" fmla="*/ 12036 w 371475"/>
                <a:gd name="T43" fmla="*/ 361950 h 685800"/>
                <a:gd name="T44" fmla="*/ 6018 w 371475"/>
                <a:gd name="T45" fmla="*/ 333375 h 685800"/>
                <a:gd name="T46" fmla="*/ 0 w 371475"/>
                <a:gd name="T47" fmla="*/ 295275 h 685800"/>
                <a:gd name="T48" fmla="*/ 12036 w 371475"/>
                <a:gd name="T49" fmla="*/ 228600 h 685800"/>
                <a:gd name="T50" fmla="*/ 24073 w 371475"/>
                <a:gd name="T51" fmla="*/ 200025 h 685800"/>
                <a:gd name="T52" fmla="*/ 54163 w 371475"/>
                <a:gd name="T53" fmla="*/ 104775 h 685800"/>
                <a:gd name="T54" fmla="*/ 72217 w 371475"/>
                <a:gd name="T55" fmla="*/ 85725 h 685800"/>
                <a:gd name="T56" fmla="*/ 84253 w 371475"/>
                <a:gd name="T57" fmla="*/ 57150 h 685800"/>
                <a:gd name="T58" fmla="*/ 96289 w 371475"/>
                <a:gd name="T59" fmla="*/ 0 h 685800"/>
                <a:gd name="T60" fmla="*/ 114344 w 371475"/>
                <a:gd name="T61" fmla="*/ 38100 h 6858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71475"/>
                <a:gd name="T94" fmla="*/ 0 h 685800"/>
                <a:gd name="T95" fmla="*/ 371475 w 371475"/>
                <a:gd name="T96" fmla="*/ 685800 h 68580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71475" h="685800">
                  <a:moveTo>
                    <a:pt x="180975" y="38100"/>
                  </a:moveTo>
                  <a:lnTo>
                    <a:pt x="180975" y="38100"/>
                  </a:lnTo>
                  <a:cubicBezTo>
                    <a:pt x="187325" y="101600"/>
                    <a:pt x="183234" y="167032"/>
                    <a:pt x="200025" y="228600"/>
                  </a:cubicBezTo>
                  <a:cubicBezTo>
                    <a:pt x="203761" y="242299"/>
                    <a:pt x="226571" y="239397"/>
                    <a:pt x="238125" y="247650"/>
                  </a:cubicBezTo>
                  <a:cubicBezTo>
                    <a:pt x="292740" y="286660"/>
                    <a:pt x="243978" y="263028"/>
                    <a:pt x="285750" y="304800"/>
                  </a:cubicBezTo>
                  <a:cubicBezTo>
                    <a:pt x="293845" y="312895"/>
                    <a:pt x="304800" y="317500"/>
                    <a:pt x="314325" y="323850"/>
                  </a:cubicBezTo>
                  <a:cubicBezTo>
                    <a:pt x="336995" y="391860"/>
                    <a:pt x="322236" y="364292"/>
                    <a:pt x="352425" y="409575"/>
                  </a:cubicBezTo>
                  <a:cubicBezTo>
                    <a:pt x="365247" y="460862"/>
                    <a:pt x="371475" y="477959"/>
                    <a:pt x="371475" y="542925"/>
                  </a:cubicBezTo>
                  <a:cubicBezTo>
                    <a:pt x="371475" y="574833"/>
                    <a:pt x="371334" y="607678"/>
                    <a:pt x="361950" y="638175"/>
                  </a:cubicBezTo>
                  <a:cubicBezTo>
                    <a:pt x="357218" y="653553"/>
                    <a:pt x="317441" y="677373"/>
                    <a:pt x="304800" y="685800"/>
                  </a:cubicBezTo>
                  <a:cubicBezTo>
                    <a:pt x="240959" y="669840"/>
                    <a:pt x="290810" y="684126"/>
                    <a:pt x="219075" y="657225"/>
                  </a:cubicBezTo>
                  <a:cubicBezTo>
                    <a:pt x="209674" y="653700"/>
                    <a:pt x="199901" y="651225"/>
                    <a:pt x="190500" y="647700"/>
                  </a:cubicBezTo>
                  <a:cubicBezTo>
                    <a:pt x="174491" y="641697"/>
                    <a:pt x="158884" y="634653"/>
                    <a:pt x="142875" y="628650"/>
                  </a:cubicBezTo>
                  <a:cubicBezTo>
                    <a:pt x="133474" y="625125"/>
                    <a:pt x="123701" y="622650"/>
                    <a:pt x="114300" y="619125"/>
                  </a:cubicBezTo>
                  <a:cubicBezTo>
                    <a:pt x="98291" y="613122"/>
                    <a:pt x="82550" y="606425"/>
                    <a:pt x="66675" y="600075"/>
                  </a:cubicBezTo>
                  <a:cubicBezTo>
                    <a:pt x="57150" y="603250"/>
                    <a:pt x="46709" y="614766"/>
                    <a:pt x="38100" y="609600"/>
                  </a:cubicBezTo>
                  <a:cubicBezTo>
                    <a:pt x="25924" y="602295"/>
                    <a:pt x="26095" y="583828"/>
                    <a:pt x="19050" y="571500"/>
                  </a:cubicBezTo>
                  <a:cubicBezTo>
                    <a:pt x="13370" y="561561"/>
                    <a:pt x="6350" y="552450"/>
                    <a:pt x="0" y="542925"/>
                  </a:cubicBezTo>
                  <a:cubicBezTo>
                    <a:pt x="3175" y="533400"/>
                    <a:pt x="6767" y="524004"/>
                    <a:pt x="9525" y="514350"/>
                  </a:cubicBezTo>
                  <a:cubicBezTo>
                    <a:pt x="33445" y="430629"/>
                    <a:pt x="5737" y="516188"/>
                    <a:pt x="28575" y="447675"/>
                  </a:cubicBezTo>
                  <a:cubicBezTo>
                    <a:pt x="22225" y="428625"/>
                    <a:pt x="11743" y="410483"/>
                    <a:pt x="9525" y="390525"/>
                  </a:cubicBezTo>
                  <a:cubicBezTo>
                    <a:pt x="8416" y="380546"/>
                    <a:pt x="19050" y="371990"/>
                    <a:pt x="19050" y="361950"/>
                  </a:cubicBezTo>
                  <a:cubicBezTo>
                    <a:pt x="19050" y="351910"/>
                    <a:pt x="12283" y="343029"/>
                    <a:pt x="9525" y="333375"/>
                  </a:cubicBezTo>
                  <a:cubicBezTo>
                    <a:pt x="5929" y="320788"/>
                    <a:pt x="3175" y="307975"/>
                    <a:pt x="0" y="295275"/>
                  </a:cubicBezTo>
                  <a:cubicBezTo>
                    <a:pt x="3052" y="283068"/>
                    <a:pt x="12218" y="242265"/>
                    <a:pt x="19050" y="228600"/>
                  </a:cubicBezTo>
                  <a:cubicBezTo>
                    <a:pt x="24170" y="218361"/>
                    <a:pt x="33451" y="210486"/>
                    <a:pt x="38100" y="200025"/>
                  </a:cubicBezTo>
                  <a:cubicBezTo>
                    <a:pt x="62910" y="144203"/>
                    <a:pt x="44517" y="145983"/>
                    <a:pt x="85725" y="104775"/>
                  </a:cubicBezTo>
                  <a:cubicBezTo>
                    <a:pt x="93820" y="96680"/>
                    <a:pt x="104775" y="92075"/>
                    <a:pt x="114300" y="85725"/>
                  </a:cubicBezTo>
                  <a:cubicBezTo>
                    <a:pt x="120650" y="76200"/>
                    <a:pt x="128701" y="67611"/>
                    <a:pt x="133350" y="57150"/>
                  </a:cubicBezTo>
                  <a:cubicBezTo>
                    <a:pt x="141505" y="38800"/>
                    <a:pt x="152400" y="0"/>
                    <a:pt x="152400" y="0"/>
                  </a:cubicBezTo>
                  <a:lnTo>
                    <a:pt x="180975" y="38100"/>
                  </a:lnTo>
                  <a:close/>
                </a:path>
              </a:pathLst>
            </a:custGeom>
            <a:solidFill>
              <a:srgbClr val="FF9900"/>
            </a:solidFill>
            <a:ln w="9525" cap="flat" cmpd="sng" algn="ctr">
              <a:solidFill>
                <a:srgbClr val="CC66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2" name="Straight Arrow Connector 11"/>
          <p:cNvCxnSpPr/>
          <p:nvPr/>
        </p:nvCxnSpPr>
        <p:spPr bwMode="auto">
          <a:xfrm rot="5400000">
            <a:off x="5105400" y="1524000"/>
            <a:ext cx="1600200" cy="1600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Charleston_5e_HoldingArea_withoutdoors_2a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838200"/>
            <a:ext cx="6423025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172200" y="2667000"/>
            <a:ext cx="457200" cy="628650"/>
            <a:chOff x="6324600" y="2743200"/>
            <a:chExt cx="626409" cy="857117"/>
          </a:xfrm>
        </p:grpSpPr>
        <p:sp>
          <p:nvSpPr>
            <p:cNvPr id="10267" name="Freeform 11"/>
            <p:cNvSpPr>
              <a:spLocks/>
            </p:cNvSpPr>
            <p:nvPr/>
          </p:nvSpPr>
          <p:spPr bwMode="auto">
            <a:xfrm>
              <a:off x="6553200" y="2924175"/>
              <a:ext cx="397809" cy="676142"/>
            </a:xfrm>
            <a:custGeom>
              <a:avLst/>
              <a:gdLst>
                <a:gd name="T0" fmla="*/ 209550 w 397809"/>
                <a:gd name="T1" fmla="*/ 0 h 676142"/>
                <a:gd name="T2" fmla="*/ 209550 w 397809"/>
                <a:gd name="T3" fmla="*/ 0 h 676142"/>
                <a:gd name="T4" fmla="*/ 247650 w 397809"/>
                <a:gd name="T5" fmla="*/ 104775 h 676142"/>
                <a:gd name="T6" fmla="*/ 257175 w 397809"/>
                <a:gd name="T7" fmla="*/ 142875 h 676142"/>
                <a:gd name="T8" fmla="*/ 238125 w 397809"/>
                <a:gd name="T9" fmla="*/ 228600 h 676142"/>
                <a:gd name="T10" fmla="*/ 180975 w 397809"/>
                <a:gd name="T11" fmla="*/ 285750 h 676142"/>
                <a:gd name="T12" fmla="*/ 152400 w 397809"/>
                <a:gd name="T13" fmla="*/ 314325 h 676142"/>
                <a:gd name="T14" fmla="*/ 133350 w 397809"/>
                <a:gd name="T15" fmla="*/ 371475 h 676142"/>
                <a:gd name="T16" fmla="*/ 123825 w 397809"/>
                <a:gd name="T17" fmla="*/ 400050 h 676142"/>
                <a:gd name="T18" fmla="*/ 85725 w 397809"/>
                <a:gd name="T19" fmla="*/ 457200 h 676142"/>
                <a:gd name="T20" fmla="*/ 57150 w 397809"/>
                <a:gd name="T21" fmla="*/ 523875 h 676142"/>
                <a:gd name="T22" fmla="*/ 38100 w 397809"/>
                <a:gd name="T23" fmla="*/ 581025 h 676142"/>
                <a:gd name="T24" fmla="*/ 0 w 397809"/>
                <a:gd name="T25" fmla="*/ 638175 h 676142"/>
                <a:gd name="T26" fmla="*/ 28575 w 397809"/>
                <a:gd name="T27" fmla="*/ 657225 h 676142"/>
                <a:gd name="T28" fmla="*/ 228600 w 397809"/>
                <a:gd name="T29" fmla="*/ 657225 h 676142"/>
                <a:gd name="T30" fmla="*/ 257175 w 397809"/>
                <a:gd name="T31" fmla="*/ 638175 h 676142"/>
                <a:gd name="T32" fmla="*/ 276225 w 397809"/>
                <a:gd name="T33" fmla="*/ 609600 h 676142"/>
                <a:gd name="T34" fmla="*/ 304800 w 397809"/>
                <a:gd name="T35" fmla="*/ 600075 h 676142"/>
                <a:gd name="T36" fmla="*/ 323850 w 397809"/>
                <a:gd name="T37" fmla="*/ 571500 h 676142"/>
                <a:gd name="T38" fmla="*/ 352425 w 397809"/>
                <a:gd name="T39" fmla="*/ 476250 h 676142"/>
                <a:gd name="T40" fmla="*/ 371475 w 397809"/>
                <a:gd name="T41" fmla="*/ 419100 h 676142"/>
                <a:gd name="T42" fmla="*/ 381000 w 397809"/>
                <a:gd name="T43" fmla="*/ 390525 h 676142"/>
                <a:gd name="T44" fmla="*/ 381000 w 397809"/>
                <a:gd name="T45" fmla="*/ 209550 h 676142"/>
                <a:gd name="T46" fmla="*/ 361950 w 397809"/>
                <a:gd name="T47" fmla="*/ 161925 h 676142"/>
                <a:gd name="T48" fmla="*/ 323850 w 397809"/>
                <a:gd name="T49" fmla="*/ 123825 h 676142"/>
                <a:gd name="T50" fmla="*/ 314325 w 397809"/>
                <a:gd name="T51" fmla="*/ 95250 h 676142"/>
                <a:gd name="T52" fmla="*/ 257175 w 397809"/>
                <a:gd name="T53" fmla="*/ 38100 h 676142"/>
                <a:gd name="T54" fmla="*/ 228600 w 397809"/>
                <a:gd name="T55" fmla="*/ 19050 h 676142"/>
                <a:gd name="T56" fmla="*/ 209550 w 397809"/>
                <a:gd name="T57" fmla="*/ 0 h 67614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7809"/>
                <a:gd name="T88" fmla="*/ 0 h 676142"/>
                <a:gd name="T89" fmla="*/ 397809 w 397809"/>
                <a:gd name="T90" fmla="*/ 676142 h 67614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7809" h="676142">
                  <a:moveTo>
                    <a:pt x="209550" y="0"/>
                  </a:moveTo>
                  <a:lnTo>
                    <a:pt x="209550" y="0"/>
                  </a:lnTo>
                  <a:cubicBezTo>
                    <a:pt x="212303" y="7341"/>
                    <a:pt x="240409" y="79430"/>
                    <a:pt x="247650" y="104775"/>
                  </a:cubicBezTo>
                  <a:cubicBezTo>
                    <a:pt x="251246" y="117362"/>
                    <a:pt x="254000" y="130175"/>
                    <a:pt x="257175" y="142875"/>
                  </a:cubicBezTo>
                  <a:cubicBezTo>
                    <a:pt x="250825" y="171450"/>
                    <a:pt x="251900" y="202772"/>
                    <a:pt x="238125" y="228600"/>
                  </a:cubicBezTo>
                  <a:cubicBezTo>
                    <a:pt x="225447" y="252371"/>
                    <a:pt x="200025" y="266700"/>
                    <a:pt x="180975" y="285750"/>
                  </a:cubicBezTo>
                  <a:lnTo>
                    <a:pt x="152400" y="314325"/>
                  </a:lnTo>
                  <a:lnTo>
                    <a:pt x="133350" y="371475"/>
                  </a:lnTo>
                  <a:cubicBezTo>
                    <a:pt x="130175" y="381000"/>
                    <a:pt x="129394" y="391696"/>
                    <a:pt x="123825" y="400050"/>
                  </a:cubicBezTo>
                  <a:cubicBezTo>
                    <a:pt x="111125" y="419100"/>
                    <a:pt x="92965" y="435480"/>
                    <a:pt x="85725" y="457200"/>
                  </a:cubicBezTo>
                  <a:cubicBezTo>
                    <a:pt x="55064" y="549182"/>
                    <a:pt x="104230" y="406174"/>
                    <a:pt x="57150" y="523875"/>
                  </a:cubicBezTo>
                  <a:cubicBezTo>
                    <a:pt x="49692" y="542519"/>
                    <a:pt x="44450" y="561975"/>
                    <a:pt x="38100" y="581025"/>
                  </a:cubicBezTo>
                  <a:cubicBezTo>
                    <a:pt x="30860" y="602745"/>
                    <a:pt x="0" y="638175"/>
                    <a:pt x="0" y="638175"/>
                  </a:cubicBezTo>
                  <a:cubicBezTo>
                    <a:pt x="9525" y="644525"/>
                    <a:pt x="17283" y="655343"/>
                    <a:pt x="28575" y="657225"/>
                  </a:cubicBezTo>
                  <a:cubicBezTo>
                    <a:pt x="142076" y="676142"/>
                    <a:pt x="144051" y="671317"/>
                    <a:pt x="228600" y="657225"/>
                  </a:cubicBezTo>
                  <a:cubicBezTo>
                    <a:pt x="238125" y="650875"/>
                    <a:pt x="249080" y="646270"/>
                    <a:pt x="257175" y="638175"/>
                  </a:cubicBezTo>
                  <a:cubicBezTo>
                    <a:pt x="265270" y="630080"/>
                    <a:pt x="267286" y="616751"/>
                    <a:pt x="276225" y="609600"/>
                  </a:cubicBezTo>
                  <a:cubicBezTo>
                    <a:pt x="284065" y="603328"/>
                    <a:pt x="295275" y="603250"/>
                    <a:pt x="304800" y="600075"/>
                  </a:cubicBezTo>
                  <a:cubicBezTo>
                    <a:pt x="311150" y="590550"/>
                    <a:pt x="319201" y="581961"/>
                    <a:pt x="323850" y="571500"/>
                  </a:cubicBezTo>
                  <a:cubicBezTo>
                    <a:pt x="344574" y="524872"/>
                    <a:pt x="339637" y="518875"/>
                    <a:pt x="352425" y="476250"/>
                  </a:cubicBezTo>
                  <a:cubicBezTo>
                    <a:pt x="358195" y="457016"/>
                    <a:pt x="365125" y="438150"/>
                    <a:pt x="371475" y="419100"/>
                  </a:cubicBezTo>
                  <a:lnTo>
                    <a:pt x="381000" y="390525"/>
                  </a:lnTo>
                  <a:cubicBezTo>
                    <a:pt x="390063" y="308959"/>
                    <a:pt x="397809" y="293597"/>
                    <a:pt x="381000" y="209550"/>
                  </a:cubicBezTo>
                  <a:cubicBezTo>
                    <a:pt x="377647" y="192784"/>
                    <a:pt x="371434" y="176151"/>
                    <a:pt x="361950" y="161925"/>
                  </a:cubicBezTo>
                  <a:cubicBezTo>
                    <a:pt x="351987" y="146981"/>
                    <a:pt x="336550" y="136525"/>
                    <a:pt x="323850" y="123825"/>
                  </a:cubicBezTo>
                  <a:cubicBezTo>
                    <a:pt x="320675" y="114300"/>
                    <a:pt x="320489" y="103175"/>
                    <a:pt x="314325" y="95250"/>
                  </a:cubicBezTo>
                  <a:cubicBezTo>
                    <a:pt x="297785" y="73984"/>
                    <a:pt x="276225" y="57150"/>
                    <a:pt x="257175" y="38100"/>
                  </a:cubicBezTo>
                  <a:cubicBezTo>
                    <a:pt x="249080" y="30005"/>
                    <a:pt x="237758" y="25919"/>
                    <a:pt x="228600" y="19050"/>
                  </a:cubicBezTo>
                  <a:cubicBezTo>
                    <a:pt x="225008" y="16356"/>
                    <a:pt x="212725" y="3175"/>
                    <a:pt x="209550" y="0"/>
                  </a:cubicBezTo>
                  <a:close/>
                </a:path>
              </a:pathLst>
            </a:custGeom>
            <a:solidFill>
              <a:srgbClr val="FF9900"/>
            </a:solidFill>
            <a:ln w="9525" cap="flat" cmpd="sng" algn="ctr">
              <a:solidFill>
                <a:srgbClr val="CC66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8" name="Freeform 12"/>
            <p:cNvSpPr>
              <a:spLocks/>
            </p:cNvSpPr>
            <p:nvPr/>
          </p:nvSpPr>
          <p:spPr bwMode="auto">
            <a:xfrm>
              <a:off x="6477000" y="2743200"/>
              <a:ext cx="324860" cy="733534"/>
            </a:xfrm>
            <a:custGeom>
              <a:avLst/>
              <a:gdLst>
                <a:gd name="T0" fmla="*/ 147745 w 324860"/>
                <a:gd name="T1" fmla="*/ 95250 h 733534"/>
                <a:gd name="T2" fmla="*/ 147745 w 324860"/>
                <a:gd name="T3" fmla="*/ 95250 h 733534"/>
                <a:gd name="T4" fmla="*/ 176320 w 324860"/>
                <a:gd name="T5" fmla="*/ 171450 h 733534"/>
                <a:gd name="T6" fmla="*/ 214420 w 324860"/>
                <a:gd name="T7" fmla="*/ 257175 h 733534"/>
                <a:gd name="T8" fmla="*/ 242995 w 324860"/>
                <a:gd name="T9" fmla="*/ 266700 h 733534"/>
                <a:gd name="T10" fmla="*/ 262045 w 324860"/>
                <a:gd name="T11" fmla="*/ 323850 h 733534"/>
                <a:gd name="T12" fmla="*/ 281095 w 324860"/>
                <a:gd name="T13" fmla="*/ 352425 h 733534"/>
                <a:gd name="T14" fmla="*/ 300145 w 324860"/>
                <a:gd name="T15" fmla="*/ 409575 h 733534"/>
                <a:gd name="T16" fmla="*/ 309670 w 324860"/>
                <a:gd name="T17" fmla="*/ 438150 h 733534"/>
                <a:gd name="T18" fmla="*/ 309670 w 324860"/>
                <a:gd name="T19" fmla="*/ 657225 h 733534"/>
                <a:gd name="T20" fmla="*/ 300145 w 324860"/>
                <a:gd name="T21" fmla="*/ 685800 h 733534"/>
                <a:gd name="T22" fmla="*/ 214420 w 324860"/>
                <a:gd name="T23" fmla="*/ 723900 h 733534"/>
                <a:gd name="T24" fmla="*/ 185845 w 324860"/>
                <a:gd name="T25" fmla="*/ 733425 h 733534"/>
                <a:gd name="T26" fmla="*/ 81070 w 324860"/>
                <a:gd name="T27" fmla="*/ 723900 h 733534"/>
                <a:gd name="T28" fmla="*/ 52495 w 324860"/>
                <a:gd name="T29" fmla="*/ 695325 h 733534"/>
                <a:gd name="T30" fmla="*/ 4870 w 324860"/>
                <a:gd name="T31" fmla="*/ 609600 h 733534"/>
                <a:gd name="T32" fmla="*/ 23920 w 324860"/>
                <a:gd name="T33" fmla="*/ 542925 h 733534"/>
                <a:gd name="T34" fmla="*/ 33445 w 324860"/>
                <a:gd name="T35" fmla="*/ 514350 h 733534"/>
                <a:gd name="T36" fmla="*/ 81070 w 324860"/>
                <a:gd name="T37" fmla="*/ 447675 h 733534"/>
                <a:gd name="T38" fmla="*/ 90595 w 324860"/>
                <a:gd name="T39" fmla="*/ 419100 h 733534"/>
                <a:gd name="T40" fmla="*/ 81070 w 324860"/>
                <a:gd name="T41" fmla="*/ 390525 h 733534"/>
                <a:gd name="T42" fmla="*/ 90595 w 324860"/>
                <a:gd name="T43" fmla="*/ 352425 h 733534"/>
                <a:gd name="T44" fmla="*/ 119170 w 324860"/>
                <a:gd name="T45" fmla="*/ 266700 h 733534"/>
                <a:gd name="T46" fmla="*/ 138220 w 324860"/>
                <a:gd name="T47" fmla="*/ 200025 h 733534"/>
                <a:gd name="T48" fmla="*/ 147745 w 324860"/>
                <a:gd name="T49" fmla="*/ 171450 h 733534"/>
                <a:gd name="T50" fmla="*/ 157270 w 324860"/>
                <a:gd name="T51" fmla="*/ 114300 h 733534"/>
                <a:gd name="T52" fmla="*/ 176320 w 324860"/>
                <a:gd name="T53" fmla="*/ 47625 h 733534"/>
                <a:gd name="T54" fmla="*/ 176320 w 324860"/>
                <a:gd name="T55" fmla="*/ 0 h 733534"/>
                <a:gd name="T56" fmla="*/ 166795 w 324860"/>
                <a:gd name="T57" fmla="*/ 47625 h 7335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24860"/>
                <a:gd name="T88" fmla="*/ 0 h 733534"/>
                <a:gd name="T89" fmla="*/ 324860 w 324860"/>
                <a:gd name="T90" fmla="*/ 733534 h 7335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24860" h="733534">
                  <a:moveTo>
                    <a:pt x="147745" y="95250"/>
                  </a:moveTo>
                  <a:lnTo>
                    <a:pt x="147745" y="95250"/>
                  </a:lnTo>
                  <a:cubicBezTo>
                    <a:pt x="157270" y="120650"/>
                    <a:pt x="167196" y="145903"/>
                    <a:pt x="176320" y="171450"/>
                  </a:cubicBezTo>
                  <a:cubicBezTo>
                    <a:pt x="182723" y="189378"/>
                    <a:pt x="193505" y="240443"/>
                    <a:pt x="214420" y="257175"/>
                  </a:cubicBezTo>
                  <a:cubicBezTo>
                    <a:pt x="222260" y="263447"/>
                    <a:pt x="233470" y="263525"/>
                    <a:pt x="242995" y="266700"/>
                  </a:cubicBezTo>
                  <a:cubicBezTo>
                    <a:pt x="249345" y="285750"/>
                    <a:pt x="250906" y="307142"/>
                    <a:pt x="262045" y="323850"/>
                  </a:cubicBezTo>
                  <a:cubicBezTo>
                    <a:pt x="268395" y="333375"/>
                    <a:pt x="276446" y="341964"/>
                    <a:pt x="281095" y="352425"/>
                  </a:cubicBezTo>
                  <a:cubicBezTo>
                    <a:pt x="289250" y="370775"/>
                    <a:pt x="293795" y="390525"/>
                    <a:pt x="300145" y="409575"/>
                  </a:cubicBezTo>
                  <a:lnTo>
                    <a:pt x="309670" y="438150"/>
                  </a:lnTo>
                  <a:cubicBezTo>
                    <a:pt x="322990" y="544711"/>
                    <a:pt x="324860" y="520511"/>
                    <a:pt x="309670" y="657225"/>
                  </a:cubicBezTo>
                  <a:cubicBezTo>
                    <a:pt x="308561" y="667204"/>
                    <a:pt x="306417" y="677960"/>
                    <a:pt x="300145" y="685800"/>
                  </a:cubicBezTo>
                  <a:cubicBezTo>
                    <a:pt x="283678" y="706383"/>
                    <a:pt x="231883" y="718079"/>
                    <a:pt x="214420" y="723900"/>
                  </a:cubicBezTo>
                  <a:lnTo>
                    <a:pt x="185845" y="733425"/>
                  </a:lnTo>
                  <a:cubicBezTo>
                    <a:pt x="150920" y="730250"/>
                    <a:pt x="114790" y="733534"/>
                    <a:pt x="81070" y="723900"/>
                  </a:cubicBezTo>
                  <a:cubicBezTo>
                    <a:pt x="68118" y="720199"/>
                    <a:pt x="60765" y="705958"/>
                    <a:pt x="52495" y="695325"/>
                  </a:cubicBezTo>
                  <a:cubicBezTo>
                    <a:pt x="14284" y="646197"/>
                    <a:pt x="19241" y="652714"/>
                    <a:pt x="4870" y="609600"/>
                  </a:cubicBezTo>
                  <a:cubicBezTo>
                    <a:pt x="27708" y="541087"/>
                    <a:pt x="0" y="626646"/>
                    <a:pt x="23920" y="542925"/>
                  </a:cubicBezTo>
                  <a:cubicBezTo>
                    <a:pt x="26678" y="533271"/>
                    <a:pt x="28464" y="523067"/>
                    <a:pt x="33445" y="514350"/>
                  </a:cubicBezTo>
                  <a:cubicBezTo>
                    <a:pt x="50703" y="484149"/>
                    <a:pt x="66328" y="477159"/>
                    <a:pt x="81070" y="447675"/>
                  </a:cubicBezTo>
                  <a:cubicBezTo>
                    <a:pt x="85560" y="438695"/>
                    <a:pt x="87420" y="428625"/>
                    <a:pt x="90595" y="419100"/>
                  </a:cubicBezTo>
                  <a:cubicBezTo>
                    <a:pt x="87420" y="409575"/>
                    <a:pt x="81070" y="400565"/>
                    <a:pt x="81070" y="390525"/>
                  </a:cubicBezTo>
                  <a:cubicBezTo>
                    <a:pt x="81070" y="377434"/>
                    <a:pt x="86833" y="364964"/>
                    <a:pt x="90595" y="352425"/>
                  </a:cubicBezTo>
                  <a:lnTo>
                    <a:pt x="119170" y="266700"/>
                  </a:lnTo>
                  <a:cubicBezTo>
                    <a:pt x="142008" y="198187"/>
                    <a:pt x="114300" y="283746"/>
                    <a:pt x="138220" y="200025"/>
                  </a:cubicBezTo>
                  <a:cubicBezTo>
                    <a:pt x="140978" y="190371"/>
                    <a:pt x="145567" y="181251"/>
                    <a:pt x="147745" y="171450"/>
                  </a:cubicBezTo>
                  <a:cubicBezTo>
                    <a:pt x="151935" y="152597"/>
                    <a:pt x="153080" y="133153"/>
                    <a:pt x="157270" y="114300"/>
                  </a:cubicBezTo>
                  <a:cubicBezTo>
                    <a:pt x="165297" y="78177"/>
                    <a:pt x="171710" y="89115"/>
                    <a:pt x="176320" y="47625"/>
                  </a:cubicBezTo>
                  <a:cubicBezTo>
                    <a:pt x="178073" y="31847"/>
                    <a:pt x="176320" y="15875"/>
                    <a:pt x="176320" y="0"/>
                  </a:cubicBezTo>
                  <a:lnTo>
                    <a:pt x="166795" y="47625"/>
                  </a:lnTo>
                </a:path>
              </a:pathLst>
            </a:custGeom>
            <a:solidFill>
              <a:srgbClr val="FF9900"/>
            </a:solidFill>
            <a:ln w="9525" cap="flat" cmpd="sng" algn="ctr">
              <a:solidFill>
                <a:srgbClr val="CC66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9" name="Freeform 16"/>
            <p:cNvSpPr>
              <a:spLocks/>
            </p:cNvSpPr>
            <p:nvPr/>
          </p:nvSpPr>
          <p:spPr bwMode="auto">
            <a:xfrm>
              <a:off x="6324600" y="2886075"/>
              <a:ext cx="295275" cy="685800"/>
            </a:xfrm>
            <a:custGeom>
              <a:avLst/>
              <a:gdLst>
                <a:gd name="T0" fmla="*/ 114344 w 371475"/>
                <a:gd name="T1" fmla="*/ 38100 h 685800"/>
                <a:gd name="T2" fmla="*/ 114344 w 371475"/>
                <a:gd name="T3" fmla="*/ 38100 h 685800"/>
                <a:gd name="T4" fmla="*/ 126380 w 371475"/>
                <a:gd name="T5" fmla="*/ 228600 h 685800"/>
                <a:gd name="T6" fmla="*/ 150453 w 371475"/>
                <a:gd name="T7" fmla="*/ 247650 h 685800"/>
                <a:gd name="T8" fmla="*/ 180543 w 371475"/>
                <a:gd name="T9" fmla="*/ 304800 h 685800"/>
                <a:gd name="T10" fmla="*/ 198597 w 371475"/>
                <a:gd name="T11" fmla="*/ 323850 h 685800"/>
                <a:gd name="T12" fmla="*/ 222670 w 371475"/>
                <a:gd name="T13" fmla="*/ 409575 h 685800"/>
                <a:gd name="T14" fmla="*/ 234706 w 371475"/>
                <a:gd name="T15" fmla="*/ 542925 h 685800"/>
                <a:gd name="T16" fmla="*/ 228688 w 371475"/>
                <a:gd name="T17" fmla="*/ 638175 h 685800"/>
                <a:gd name="T18" fmla="*/ 192579 w 371475"/>
                <a:gd name="T19" fmla="*/ 685800 h 685800"/>
                <a:gd name="T20" fmla="*/ 138417 w 371475"/>
                <a:gd name="T21" fmla="*/ 657225 h 685800"/>
                <a:gd name="T22" fmla="*/ 120362 w 371475"/>
                <a:gd name="T23" fmla="*/ 647700 h 685800"/>
                <a:gd name="T24" fmla="*/ 90271 w 371475"/>
                <a:gd name="T25" fmla="*/ 628650 h 685800"/>
                <a:gd name="T26" fmla="*/ 72217 w 371475"/>
                <a:gd name="T27" fmla="*/ 619125 h 685800"/>
                <a:gd name="T28" fmla="*/ 42127 w 371475"/>
                <a:gd name="T29" fmla="*/ 600075 h 685800"/>
                <a:gd name="T30" fmla="*/ 24073 w 371475"/>
                <a:gd name="T31" fmla="*/ 609600 h 685800"/>
                <a:gd name="T32" fmla="*/ 12036 w 371475"/>
                <a:gd name="T33" fmla="*/ 571500 h 685800"/>
                <a:gd name="T34" fmla="*/ 0 w 371475"/>
                <a:gd name="T35" fmla="*/ 542925 h 685800"/>
                <a:gd name="T36" fmla="*/ 6018 w 371475"/>
                <a:gd name="T37" fmla="*/ 514350 h 685800"/>
                <a:gd name="T38" fmla="*/ 18054 w 371475"/>
                <a:gd name="T39" fmla="*/ 447675 h 685800"/>
                <a:gd name="T40" fmla="*/ 6018 w 371475"/>
                <a:gd name="T41" fmla="*/ 390525 h 685800"/>
                <a:gd name="T42" fmla="*/ 12036 w 371475"/>
                <a:gd name="T43" fmla="*/ 361950 h 685800"/>
                <a:gd name="T44" fmla="*/ 6018 w 371475"/>
                <a:gd name="T45" fmla="*/ 333375 h 685800"/>
                <a:gd name="T46" fmla="*/ 0 w 371475"/>
                <a:gd name="T47" fmla="*/ 295275 h 685800"/>
                <a:gd name="T48" fmla="*/ 12036 w 371475"/>
                <a:gd name="T49" fmla="*/ 228600 h 685800"/>
                <a:gd name="T50" fmla="*/ 24073 w 371475"/>
                <a:gd name="T51" fmla="*/ 200025 h 685800"/>
                <a:gd name="T52" fmla="*/ 54163 w 371475"/>
                <a:gd name="T53" fmla="*/ 104775 h 685800"/>
                <a:gd name="T54" fmla="*/ 72217 w 371475"/>
                <a:gd name="T55" fmla="*/ 85725 h 685800"/>
                <a:gd name="T56" fmla="*/ 84253 w 371475"/>
                <a:gd name="T57" fmla="*/ 57150 h 685800"/>
                <a:gd name="T58" fmla="*/ 96289 w 371475"/>
                <a:gd name="T59" fmla="*/ 0 h 685800"/>
                <a:gd name="T60" fmla="*/ 114344 w 371475"/>
                <a:gd name="T61" fmla="*/ 38100 h 6858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71475"/>
                <a:gd name="T94" fmla="*/ 0 h 685800"/>
                <a:gd name="T95" fmla="*/ 371475 w 371475"/>
                <a:gd name="T96" fmla="*/ 685800 h 68580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71475" h="685800">
                  <a:moveTo>
                    <a:pt x="180975" y="38100"/>
                  </a:moveTo>
                  <a:lnTo>
                    <a:pt x="180975" y="38100"/>
                  </a:lnTo>
                  <a:cubicBezTo>
                    <a:pt x="187325" y="101600"/>
                    <a:pt x="183234" y="167032"/>
                    <a:pt x="200025" y="228600"/>
                  </a:cubicBezTo>
                  <a:cubicBezTo>
                    <a:pt x="203761" y="242299"/>
                    <a:pt x="226571" y="239397"/>
                    <a:pt x="238125" y="247650"/>
                  </a:cubicBezTo>
                  <a:cubicBezTo>
                    <a:pt x="292740" y="286660"/>
                    <a:pt x="243978" y="263028"/>
                    <a:pt x="285750" y="304800"/>
                  </a:cubicBezTo>
                  <a:cubicBezTo>
                    <a:pt x="293845" y="312895"/>
                    <a:pt x="304800" y="317500"/>
                    <a:pt x="314325" y="323850"/>
                  </a:cubicBezTo>
                  <a:cubicBezTo>
                    <a:pt x="336995" y="391860"/>
                    <a:pt x="322236" y="364292"/>
                    <a:pt x="352425" y="409575"/>
                  </a:cubicBezTo>
                  <a:cubicBezTo>
                    <a:pt x="365247" y="460862"/>
                    <a:pt x="371475" y="477959"/>
                    <a:pt x="371475" y="542925"/>
                  </a:cubicBezTo>
                  <a:cubicBezTo>
                    <a:pt x="371475" y="574833"/>
                    <a:pt x="371334" y="607678"/>
                    <a:pt x="361950" y="638175"/>
                  </a:cubicBezTo>
                  <a:cubicBezTo>
                    <a:pt x="357218" y="653553"/>
                    <a:pt x="317441" y="677373"/>
                    <a:pt x="304800" y="685800"/>
                  </a:cubicBezTo>
                  <a:cubicBezTo>
                    <a:pt x="240959" y="669840"/>
                    <a:pt x="290810" y="684126"/>
                    <a:pt x="219075" y="657225"/>
                  </a:cubicBezTo>
                  <a:cubicBezTo>
                    <a:pt x="209674" y="653700"/>
                    <a:pt x="199901" y="651225"/>
                    <a:pt x="190500" y="647700"/>
                  </a:cubicBezTo>
                  <a:cubicBezTo>
                    <a:pt x="174491" y="641697"/>
                    <a:pt x="158884" y="634653"/>
                    <a:pt x="142875" y="628650"/>
                  </a:cubicBezTo>
                  <a:cubicBezTo>
                    <a:pt x="133474" y="625125"/>
                    <a:pt x="123701" y="622650"/>
                    <a:pt x="114300" y="619125"/>
                  </a:cubicBezTo>
                  <a:cubicBezTo>
                    <a:pt x="98291" y="613122"/>
                    <a:pt x="82550" y="606425"/>
                    <a:pt x="66675" y="600075"/>
                  </a:cubicBezTo>
                  <a:cubicBezTo>
                    <a:pt x="57150" y="603250"/>
                    <a:pt x="46709" y="614766"/>
                    <a:pt x="38100" y="609600"/>
                  </a:cubicBezTo>
                  <a:cubicBezTo>
                    <a:pt x="25924" y="602295"/>
                    <a:pt x="26095" y="583828"/>
                    <a:pt x="19050" y="571500"/>
                  </a:cubicBezTo>
                  <a:cubicBezTo>
                    <a:pt x="13370" y="561561"/>
                    <a:pt x="6350" y="552450"/>
                    <a:pt x="0" y="542925"/>
                  </a:cubicBezTo>
                  <a:cubicBezTo>
                    <a:pt x="3175" y="533400"/>
                    <a:pt x="6767" y="524004"/>
                    <a:pt x="9525" y="514350"/>
                  </a:cubicBezTo>
                  <a:cubicBezTo>
                    <a:pt x="33445" y="430629"/>
                    <a:pt x="5737" y="516188"/>
                    <a:pt x="28575" y="447675"/>
                  </a:cubicBezTo>
                  <a:cubicBezTo>
                    <a:pt x="22225" y="428625"/>
                    <a:pt x="11743" y="410483"/>
                    <a:pt x="9525" y="390525"/>
                  </a:cubicBezTo>
                  <a:cubicBezTo>
                    <a:pt x="8416" y="380546"/>
                    <a:pt x="19050" y="371990"/>
                    <a:pt x="19050" y="361950"/>
                  </a:cubicBezTo>
                  <a:cubicBezTo>
                    <a:pt x="19050" y="351910"/>
                    <a:pt x="12283" y="343029"/>
                    <a:pt x="9525" y="333375"/>
                  </a:cubicBezTo>
                  <a:cubicBezTo>
                    <a:pt x="5929" y="320788"/>
                    <a:pt x="3175" y="307975"/>
                    <a:pt x="0" y="295275"/>
                  </a:cubicBezTo>
                  <a:cubicBezTo>
                    <a:pt x="3052" y="283068"/>
                    <a:pt x="12218" y="242265"/>
                    <a:pt x="19050" y="228600"/>
                  </a:cubicBezTo>
                  <a:cubicBezTo>
                    <a:pt x="24170" y="218361"/>
                    <a:pt x="33451" y="210486"/>
                    <a:pt x="38100" y="200025"/>
                  </a:cubicBezTo>
                  <a:cubicBezTo>
                    <a:pt x="62910" y="144203"/>
                    <a:pt x="44517" y="145983"/>
                    <a:pt x="85725" y="104775"/>
                  </a:cubicBezTo>
                  <a:cubicBezTo>
                    <a:pt x="93820" y="96680"/>
                    <a:pt x="104775" y="92075"/>
                    <a:pt x="114300" y="85725"/>
                  </a:cubicBezTo>
                  <a:cubicBezTo>
                    <a:pt x="120650" y="76200"/>
                    <a:pt x="128701" y="67611"/>
                    <a:pt x="133350" y="57150"/>
                  </a:cubicBezTo>
                  <a:cubicBezTo>
                    <a:pt x="141505" y="38800"/>
                    <a:pt x="152400" y="0"/>
                    <a:pt x="152400" y="0"/>
                  </a:cubicBezTo>
                  <a:lnTo>
                    <a:pt x="180975" y="38100"/>
                  </a:lnTo>
                  <a:close/>
                </a:path>
              </a:pathLst>
            </a:custGeom>
            <a:solidFill>
              <a:srgbClr val="FF9900"/>
            </a:solidFill>
            <a:ln w="9525" cap="flat" cmpd="sng" algn="ctr">
              <a:solidFill>
                <a:srgbClr val="CC66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204" name="Text Box 4"/>
          <p:cNvSpPr txBox="1">
            <a:spLocks noChangeArrowheads="1"/>
          </p:cNvSpPr>
          <p:nvPr/>
        </p:nvSpPr>
        <p:spPr bwMode="auto">
          <a:xfrm>
            <a:off x="457200" y="533400"/>
            <a:ext cx="822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Fire Spread </a:t>
            </a:r>
            <a:endParaRPr lang="en-US" sz="2800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rot="10800000">
            <a:off x="5562600" y="2971800"/>
            <a:ext cx="609600" cy="762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5400000">
            <a:off x="4876800" y="3124200"/>
            <a:ext cx="533400" cy="5334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 rot="10800000">
            <a:off x="4953000" y="2590800"/>
            <a:ext cx="533400" cy="3810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3275013" y="3733800"/>
            <a:ext cx="2211387" cy="2516188"/>
            <a:chOff x="3275806" y="3733800"/>
            <a:chExt cx="2210594" cy="2515394"/>
          </a:xfrm>
        </p:grpSpPr>
        <p:cxnSp>
          <p:nvCxnSpPr>
            <p:cNvPr id="10262" name="Straight Arrow Connector 25"/>
            <p:cNvCxnSpPr>
              <a:cxnSpLocks noChangeShapeType="1"/>
            </p:cNvCxnSpPr>
            <p:nvPr/>
          </p:nvCxnSpPr>
          <p:spPr bwMode="auto">
            <a:xfrm rot="5400000">
              <a:off x="4229100" y="3924300"/>
              <a:ext cx="762000" cy="381000"/>
            </a:xfrm>
            <a:prstGeom prst="straightConnector1">
              <a:avLst/>
            </a:prstGeom>
            <a:noFill/>
            <a:ln w="38100" algn="ctr">
              <a:solidFill>
                <a:srgbClr val="FF9900"/>
              </a:solidFill>
              <a:round/>
              <a:headEnd/>
              <a:tailEnd type="arrow" w="med" len="med"/>
            </a:ln>
          </p:spPr>
        </p:cxnSp>
        <p:cxnSp>
          <p:nvCxnSpPr>
            <p:cNvPr id="10263" name="Straight Arrow Connector 27"/>
            <p:cNvCxnSpPr>
              <a:cxnSpLocks noChangeShapeType="1"/>
            </p:cNvCxnSpPr>
            <p:nvPr/>
          </p:nvCxnSpPr>
          <p:spPr bwMode="auto">
            <a:xfrm rot="5400000">
              <a:off x="3886200" y="5181600"/>
              <a:ext cx="1066800" cy="1588"/>
            </a:xfrm>
            <a:prstGeom prst="straightConnector1">
              <a:avLst/>
            </a:prstGeom>
            <a:noFill/>
            <a:ln w="38100" algn="ctr">
              <a:solidFill>
                <a:srgbClr val="FF9900"/>
              </a:solidFill>
              <a:round/>
              <a:headEnd/>
              <a:tailEnd type="arrow" w="med" len="med"/>
            </a:ln>
          </p:spPr>
        </p:cxnSp>
        <p:cxnSp>
          <p:nvCxnSpPr>
            <p:cNvPr id="10264" name="Straight Arrow Connector 29"/>
            <p:cNvCxnSpPr>
              <a:cxnSpLocks noChangeShapeType="1"/>
            </p:cNvCxnSpPr>
            <p:nvPr/>
          </p:nvCxnSpPr>
          <p:spPr bwMode="auto">
            <a:xfrm>
              <a:off x="4495800" y="4800600"/>
              <a:ext cx="990600" cy="457200"/>
            </a:xfrm>
            <a:prstGeom prst="straightConnector1">
              <a:avLst/>
            </a:prstGeom>
            <a:noFill/>
            <a:ln w="38100" algn="ctr">
              <a:solidFill>
                <a:srgbClr val="FF9900"/>
              </a:solidFill>
              <a:round/>
              <a:headEnd/>
              <a:tailEnd type="arrow" w="med" len="med"/>
            </a:ln>
          </p:spPr>
        </p:cxnSp>
        <p:cxnSp>
          <p:nvCxnSpPr>
            <p:cNvPr id="10265" name="Straight Arrow Connector 31"/>
            <p:cNvCxnSpPr>
              <a:cxnSpLocks noChangeShapeType="1"/>
            </p:cNvCxnSpPr>
            <p:nvPr/>
          </p:nvCxnSpPr>
          <p:spPr bwMode="auto">
            <a:xfrm rot="10800000">
              <a:off x="3429000" y="5867400"/>
              <a:ext cx="914400" cy="1588"/>
            </a:xfrm>
            <a:prstGeom prst="straightConnector1">
              <a:avLst/>
            </a:prstGeom>
            <a:noFill/>
            <a:ln w="38100" algn="ctr">
              <a:solidFill>
                <a:srgbClr val="FF9900"/>
              </a:solidFill>
              <a:round/>
              <a:headEnd/>
              <a:tailEnd type="arrow" w="med" len="med"/>
            </a:ln>
          </p:spPr>
        </p:cxnSp>
        <p:cxnSp>
          <p:nvCxnSpPr>
            <p:cNvPr id="10266" name="Straight Arrow Connector 33"/>
            <p:cNvCxnSpPr>
              <a:cxnSpLocks noChangeShapeType="1"/>
            </p:cNvCxnSpPr>
            <p:nvPr/>
          </p:nvCxnSpPr>
          <p:spPr bwMode="auto">
            <a:xfrm rot="5400000">
              <a:off x="3086100" y="6057900"/>
              <a:ext cx="381000" cy="1588"/>
            </a:xfrm>
            <a:prstGeom prst="straightConnector1">
              <a:avLst/>
            </a:prstGeom>
            <a:noFill/>
            <a:ln w="38100" algn="ctr">
              <a:solidFill>
                <a:srgbClr val="FF99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5103813" y="4192588"/>
            <a:ext cx="384175" cy="762000"/>
            <a:chOff x="5104606" y="4191794"/>
            <a:chExt cx="382588" cy="762000"/>
          </a:xfrm>
        </p:grpSpPr>
        <p:cxnSp>
          <p:nvCxnSpPr>
            <p:cNvPr id="10260" name="Straight Arrow Connector 36"/>
            <p:cNvCxnSpPr>
              <a:cxnSpLocks noChangeShapeType="1"/>
            </p:cNvCxnSpPr>
            <p:nvPr/>
          </p:nvCxnSpPr>
          <p:spPr bwMode="auto">
            <a:xfrm rot="5400000">
              <a:off x="5105400" y="4572000"/>
              <a:ext cx="762000" cy="1588"/>
            </a:xfrm>
            <a:prstGeom prst="straightConnector1">
              <a:avLst/>
            </a:prstGeom>
            <a:noFill/>
            <a:ln w="38100" algn="ctr">
              <a:solidFill>
                <a:srgbClr val="FF9900"/>
              </a:solidFill>
              <a:round/>
              <a:headEnd/>
              <a:tailEnd type="arrow" w="med" len="med"/>
            </a:ln>
          </p:spPr>
        </p:cxnSp>
        <p:cxnSp>
          <p:nvCxnSpPr>
            <p:cNvPr id="10261" name="Straight Arrow Connector 38"/>
            <p:cNvCxnSpPr>
              <a:cxnSpLocks noChangeShapeType="1"/>
            </p:cNvCxnSpPr>
            <p:nvPr/>
          </p:nvCxnSpPr>
          <p:spPr bwMode="auto">
            <a:xfrm rot="5400000">
              <a:off x="4724400" y="4572000"/>
              <a:ext cx="762000" cy="1588"/>
            </a:xfrm>
            <a:prstGeom prst="straightConnector1">
              <a:avLst/>
            </a:prstGeom>
            <a:noFill/>
            <a:ln w="38100" algn="ctr">
              <a:solidFill>
                <a:srgbClr val="FF99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5103813" y="1677988"/>
            <a:ext cx="307975" cy="838200"/>
            <a:chOff x="5104606" y="1677194"/>
            <a:chExt cx="306388" cy="838200"/>
          </a:xfrm>
        </p:grpSpPr>
        <p:cxnSp>
          <p:nvCxnSpPr>
            <p:cNvPr id="10258" name="Straight Arrow Connector 40"/>
            <p:cNvCxnSpPr>
              <a:cxnSpLocks noChangeShapeType="1"/>
            </p:cNvCxnSpPr>
            <p:nvPr/>
          </p:nvCxnSpPr>
          <p:spPr bwMode="auto">
            <a:xfrm rot="5400000" flipH="1" flipV="1">
              <a:off x="4991100" y="2095500"/>
              <a:ext cx="838200" cy="1588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10259" name="Straight Arrow Connector 42"/>
            <p:cNvCxnSpPr>
              <a:cxnSpLocks noChangeShapeType="1"/>
            </p:cNvCxnSpPr>
            <p:nvPr/>
          </p:nvCxnSpPr>
          <p:spPr bwMode="auto">
            <a:xfrm rot="5400000" flipH="1" flipV="1">
              <a:off x="4686300" y="2095500"/>
              <a:ext cx="838200" cy="1588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6" name="Group 48"/>
          <p:cNvGrpSpPr>
            <a:grpSpLocks/>
          </p:cNvGrpSpPr>
          <p:nvPr/>
        </p:nvGrpSpPr>
        <p:grpSpPr bwMode="auto">
          <a:xfrm>
            <a:off x="3732213" y="1676400"/>
            <a:ext cx="992187" cy="2287588"/>
            <a:chOff x="3733006" y="1676400"/>
            <a:chExt cx="991394" cy="2286794"/>
          </a:xfrm>
        </p:grpSpPr>
        <p:cxnSp>
          <p:nvCxnSpPr>
            <p:cNvPr id="10256" name="Straight Arrow Connector 45"/>
            <p:cNvCxnSpPr>
              <a:cxnSpLocks noChangeShapeType="1"/>
            </p:cNvCxnSpPr>
            <p:nvPr/>
          </p:nvCxnSpPr>
          <p:spPr bwMode="auto">
            <a:xfrm rot="10800000" flipV="1">
              <a:off x="3733800" y="1676400"/>
              <a:ext cx="990600" cy="381000"/>
            </a:xfrm>
            <a:prstGeom prst="straightConnector1">
              <a:avLst/>
            </a:prstGeom>
            <a:noFill/>
            <a:ln w="38100" algn="ctr">
              <a:solidFill>
                <a:srgbClr val="FF9900"/>
              </a:solidFill>
              <a:round/>
              <a:headEnd/>
              <a:tailEnd type="arrow" w="med" len="med"/>
            </a:ln>
          </p:spPr>
        </p:cxnSp>
        <p:cxnSp>
          <p:nvCxnSpPr>
            <p:cNvPr id="10257" name="Straight Arrow Connector 47"/>
            <p:cNvCxnSpPr>
              <a:cxnSpLocks noChangeShapeType="1"/>
            </p:cNvCxnSpPr>
            <p:nvPr/>
          </p:nvCxnSpPr>
          <p:spPr bwMode="auto">
            <a:xfrm rot="5400000">
              <a:off x="3048000" y="3276600"/>
              <a:ext cx="1371600" cy="1588"/>
            </a:xfrm>
            <a:prstGeom prst="straightConnector1">
              <a:avLst/>
            </a:prstGeom>
            <a:noFill/>
            <a:ln w="38100" algn="ctr">
              <a:solidFill>
                <a:srgbClr val="FF99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7" name="Group 57"/>
          <p:cNvGrpSpPr>
            <a:grpSpLocks/>
          </p:cNvGrpSpPr>
          <p:nvPr/>
        </p:nvGrpSpPr>
        <p:grpSpPr bwMode="auto">
          <a:xfrm>
            <a:off x="2819400" y="3733800"/>
            <a:ext cx="1676400" cy="2133600"/>
            <a:chOff x="2819400" y="3733800"/>
            <a:chExt cx="1676400" cy="2133600"/>
          </a:xfrm>
        </p:grpSpPr>
        <p:cxnSp>
          <p:nvCxnSpPr>
            <p:cNvPr id="10253" name="Straight Arrow Connector 51"/>
            <p:cNvCxnSpPr>
              <a:cxnSpLocks noChangeShapeType="1"/>
            </p:cNvCxnSpPr>
            <p:nvPr/>
          </p:nvCxnSpPr>
          <p:spPr bwMode="auto">
            <a:xfrm rot="10800000" flipV="1">
              <a:off x="3733800" y="3733800"/>
              <a:ext cx="762000" cy="2286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10254" name="Straight Arrow Connector 53"/>
            <p:cNvCxnSpPr>
              <a:cxnSpLocks noChangeShapeType="1"/>
            </p:cNvCxnSpPr>
            <p:nvPr/>
          </p:nvCxnSpPr>
          <p:spPr bwMode="auto">
            <a:xfrm rot="10800000" flipV="1">
              <a:off x="2895600" y="3962400"/>
              <a:ext cx="685800" cy="2286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10255" name="Straight Arrow Connector 56"/>
            <p:cNvCxnSpPr>
              <a:cxnSpLocks noChangeShapeType="1"/>
            </p:cNvCxnSpPr>
            <p:nvPr/>
          </p:nvCxnSpPr>
          <p:spPr bwMode="auto">
            <a:xfrm rot="5400000">
              <a:off x="2095500" y="5067300"/>
              <a:ext cx="1524000" cy="762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457200"/>
            <a:ext cx="822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Sofa Super Store Fire Technical Study</a:t>
            </a:r>
            <a:endParaRPr lang="en-US" sz="2800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3400" y="1143000"/>
            <a:ext cx="815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Computer Simulation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685800" y="1676400"/>
            <a:ext cx="77724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buFontTx/>
              <a:buAutoNum type="arabicParenR"/>
            </a:pPr>
            <a:r>
              <a:rPr lang="en-US" sz="1800" b="0" dirty="0"/>
              <a:t>Uses data on floor plan, materials of construction, opening of doors and windows, fuel load, weather, etc.</a:t>
            </a:r>
          </a:p>
          <a:p>
            <a:pPr marL="342900" indent="-342900" eaLnBrk="0" hangingPunct="0">
              <a:buFontTx/>
              <a:buAutoNum type="arabicParenR"/>
            </a:pPr>
            <a:endParaRPr lang="en-US" sz="1800" b="0" dirty="0"/>
          </a:p>
          <a:p>
            <a:pPr marL="342900" indent="-342900" eaLnBrk="0" hangingPunct="0">
              <a:buFontTx/>
              <a:buAutoNum type="arabicParenR" startAt="2"/>
            </a:pPr>
            <a:r>
              <a:rPr lang="en-US" sz="1800" b="0" dirty="0"/>
              <a:t>Each computer simulation requires about 4 days to run  </a:t>
            </a:r>
          </a:p>
          <a:p>
            <a:pPr marL="342900" indent="-342900" eaLnBrk="0" hangingPunct="0"/>
            <a:r>
              <a:rPr lang="en-US" sz="1800" b="0" dirty="0"/>
              <a:t>		(required &gt; 250 runs)</a:t>
            </a:r>
          </a:p>
          <a:p>
            <a:pPr marL="342900" indent="-342900" eaLnBrk="0" hangingPunct="0"/>
            <a:endParaRPr lang="en-US" sz="1800" b="0" dirty="0"/>
          </a:p>
          <a:p>
            <a:pPr marL="342900" indent="-342900" eaLnBrk="0" hangingPunct="0">
              <a:buFontTx/>
              <a:buAutoNum type="arabicParenR" startAt="3"/>
            </a:pPr>
            <a:r>
              <a:rPr lang="en-US" sz="1800" b="0" dirty="0" smtClean="0"/>
              <a:t>Compared simulation results to photographs, observations, interviews, and data.    Most consistent simulation = most probable fire sequence</a:t>
            </a:r>
          </a:p>
          <a:p>
            <a:pPr marL="342900" indent="-342900" eaLnBrk="0" hangingPunct="0">
              <a:buFontTx/>
              <a:buAutoNum type="arabicParenR" startAt="3"/>
            </a:pPr>
            <a:endParaRPr lang="en-US" sz="1800" b="0" dirty="0" smtClean="0"/>
          </a:p>
          <a:p>
            <a:pPr marL="342900" indent="-342900" eaLnBrk="0" hangingPunct="0">
              <a:buFontTx/>
              <a:buAutoNum type="arabicParenR" startAt="3"/>
            </a:pPr>
            <a:r>
              <a:rPr lang="en-US" sz="1800" b="0" dirty="0" smtClean="0"/>
              <a:t>Multiple scenarios including impact of sprinklers, front windows intact, and roof openings</a:t>
            </a:r>
            <a:endParaRPr lang="en-US" sz="1800" b="0" dirty="0"/>
          </a:p>
          <a:p>
            <a:pPr marL="342900" indent="-342900" eaLnBrk="0" hangingPunct="0"/>
            <a:endParaRPr lang="en-US" sz="1800" b="0" dirty="0"/>
          </a:p>
          <a:p>
            <a:pPr marL="342900" indent="-342900" eaLnBrk="0" hangingPunct="0"/>
            <a:r>
              <a:rPr lang="en-US" sz="1800" b="0" dirty="0" smtClean="0"/>
              <a:t>5)  Output temperatures, oxygen concentrations, and smoke </a:t>
            </a:r>
            <a:r>
              <a:rPr lang="en-US" sz="1800" b="0" dirty="0"/>
              <a:t>&amp; </a:t>
            </a:r>
            <a:r>
              <a:rPr lang="en-US" sz="1800" b="0" dirty="0" smtClean="0"/>
              <a:t>flame within structure</a:t>
            </a:r>
            <a:endParaRPr lang="en-US" sz="1800" b="0" dirty="0"/>
          </a:p>
          <a:p>
            <a:pPr marL="342900" indent="-342900" eaLnBrk="0" hangingPunct="0"/>
            <a:endParaRPr lang="en-US" sz="18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0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990000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99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82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99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820000"/>
        </a:accent4>
        <a:accent5>
          <a:srgbClr val="AAE2CA"/>
        </a:accent5>
        <a:accent6>
          <a:srgbClr val="2D2DB9"/>
        </a:accent6>
        <a:hlink>
          <a:srgbClr val="99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99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18522</TotalTime>
  <Words>1035</Words>
  <Application>Microsoft Office PowerPoint</Application>
  <PresentationFormat>On-screen Show (4:3)</PresentationFormat>
  <Paragraphs>324</Paragraphs>
  <Slides>25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Wingdings</vt:lpstr>
      <vt:lpstr>Times New Roman</vt:lpstr>
      <vt:lpstr>Arial Unicode MS</vt:lpstr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NIST, Public &amp; Business Affairs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Mark Bello</dc:creator>
  <cp:lastModifiedBy>tester</cp:lastModifiedBy>
  <cp:revision>794</cp:revision>
  <cp:lastPrinted>2002-06-21T13:02:29Z</cp:lastPrinted>
  <dcterms:created xsi:type="dcterms:W3CDTF">1999-12-22T17:24:42Z</dcterms:created>
  <dcterms:modified xsi:type="dcterms:W3CDTF">2010-10-26T21:41:11Z</dcterms:modified>
</cp:coreProperties>
</file>