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1"/>
  </p:notesMasterIdLst>
  <p:handoutMasterIdLst>
    <p:handoutMasterId r:id="rId42"/>
  </p:handoutMasterIdLst>
  <p:sldIdLst>
    <p:sldId id="306" r:id="rId2"/>
    <p:sldId id="257" r:id="rId3"/>
    <p:sldId id="293" r:id="rId4"/>
    <p:sldId id="291" r:id="rId5"/>
    <p:sldId id="283" r:id="rId6"/>
    <p:sldId id="307" r:id="rId7"/>
    <p:sldId id="294" r:id="rId8"/>
    <p:sldId id="258" r:id="rId9"/>
    <p:sldId id="295" r:id="rId10"/>
    <p:sldId id="296" r:id="rId11"/>
    <p:sldId id="259" r:id="rId12"/>
    <p:sldId id="316" r:id="rId13"/>
    <p:sldId id="297" r:id="rId14"/>
    <p:sldId id="318" r:id="rId15"/>
    <p:sldId id="308" r:id="rId16"/>
    <p:sldId id="309" r:id="rId17"/>
    <p:sldId id="310" r:id="rId18"/>
    <p:sldId id="311" r:id="rId19"/>
    <p:sldId id="298" r:id="rId20"/>
    <p:sldId id="261" r:id="rId21"/>
    <p:sldId id="299" r:id="rId22"/>
    <p:sldId id="312" r:id="rId23"/>
    <p:sldId id="313" r:id="rId24"/>
    <p:sldId id="314" r:id="rId25"/>
    <p:sldId id="315" r:id="rId26"/>
    <p:sldId id="300" r:id="rId27"/>
    <p:sldId id="301" r:id="rId28"/>
    <p:sldId id="260" r:id="rId29"/>
    <p:sldId id="286" r:id="rId30"/>
    <p:sldId id="317" r:id="rId31"/>
    <p:sldId id="319" r:id="rId32"/>
    <p:sldId id="320" r:id="rId33"/>
    <p:sldId id="304" r:id="rId34"/>
    <p:sldId id="281" r:id="rId35"/>
    <p:sldId id="282" r:id="rId36"/>
    <p:sldId id="265" r:id="rId37"/>
    <p:sldId id="285" r:id="rId38"/>
    <p:sldId id="284" r:id="rId39"/>
    <p:sldId id="305"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61" userDrawn="1">
          <p15:clr>
            <a:srgbClr val="A4A3A4"/>
          </p15:clr>
        </p15:guide>
        <p15:guide id="2" pos="782" userDrawn="1">
          <p15:clr>
            <a:srgbClr val="A4A3A4"/>
          </p15:clr>
        </p15:guide>
        <p15:guide id="3" orient="horz" pos="108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D1CC"/>
    <a:srgbClr val="D6EEEC"/>
    <a:srgbClr val="6BC2BB"/>
    <a:srgbClr val="EEECEA"/>
    <a:srgbClr val="FFFFFF"/>
    <a:srgbClr val="24303B"/>
    <a:srgbClr val="051B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291E73-349F-364B-A10D-D41531099AB5}" v="1" dt="2021-10-19T12:43:27.751"/>
    <p1510:client id="{B6AE6949-C935-D148-93D5-25D12F14C7A1}" v="17" dt="2021-10-19T00:36:58.4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41" autoAdjust="0"/>
    <p:restoredTop sz="82177" autoAdjust="0"/>
  </p:normalViewPr>
  <p:slideViewPr>
    <p:cSldViewPr showGuides="1">
      <p:cViewPr varScale="1">
        <p:scale>
          <a:sx n="104" d="100"/>
          <a:sy n="104" d="100"/>
        </p:scale>
        <p:origin x="2320" y="192"/>
      </p:cViewPr>
      <p:guideLst>
        <p:guide orient="horz" pos="3861"/>
        <p:guide pos="782"/>
        <p:guide orient="horz" pos="1083"/>
      </p:guideLst>
    </p:cSldViewPr>
  </p:slideViewPr>
  <p:outlineViewPr>
    <p:cViewPr>
      <p:scale>
        <a:sx n="33" d="100"/>
        <a:sy n="33" d="100"/>
      </p:scale>
      <p:origin x="0" y="-48624"/>
    </p:cViewPr>
  </p:outlineViewPr>
  <p:notesTextViewPr>
    <p:cViewPr>
      <p:scale>
        <a:sx n="1" d="1"/>
        <a:sy n="1" d="1"/>
      </p:scale>
      <p:origin x="0" y="0"/>
    </p:cViewPr>
  </p:notesTextViewPr>
  <p:sorterViewPr>
    <p:cViewPr>
      <p:scale>
        <a:sx n="80" d="100"/>
        <a:sy n="80" d="100"/>
      </p:scale>
      <p:origin x="0" y="0"/>
    </p:cViewPr>
  </p:sorterViewPr>
  <p:notesViewPr>
    <p:cSldViewPr showGuides="1">
      <p:cViewPr varScale="1">
        <p:scale>
          <a:sx n="133" d="100"/>
          <a:sy n="133" d="100"/>
        </p:scale>
        <p:origin x="3552" y="19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2ACEADB-9383-41F3-AE20-0578A49EDC45}" type="datetimeFigureOut">
              <a:rPr lang="en-GB" smtClean="0"/>
              <a:t>07/01/2022</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C328C3E-0F33-4796-8FCF-9FA1139B2191}" type="slidenum">
              <a:rPr lang="en-GB" smtClean="0"/>
              <a:t>‹#›</a:t>
            </a:fld>
            <a:endParaRPr lang="en-GB"/>
          </a:p>
        </p:txBody>
      </p:sp>
    </p:spTree>
    <p:extLst>
      <p:ext uri="{BB962C8B-B14F-4D97-AF65-F5344CB8AC3E}">
        <p14:creationId xmlns:p14="http://schemas.microsoft.com/office/powerpoint/2010/main" val="37953713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2E25AC-EFDC-429F-A596-63AB2339D9F9}" type="datetimeFigureOut">
              <a:rPr lang="en-GB" smtClean="0"/>
              <a:t>07/01/2022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49854A-FED2-4495-B567-1859074471A7}" type="slidenum">
              <a:rPr lang="en-GB" smtClean="0"/>
              <a:t>‹#›</a:t>
            </a:fld>
            <a:endParaRPr lang="en-GB"/>
          </a:p>
        </p:txBody>
      </p:sp>
    </p:spTree>
    <p:extLst>
      <p:ext uri="{BB962C8B-B14F-4D97-AF65-F5344CB8AC3E}">
        <p14:creationId xmlns:p14="http://schemas.microsoft.com/office/powerpoint/2010/main" val="157904136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Good afternoon. Thank you for attending this talk.</a:t>
            </a:r>
          </a:p>
        </p:txBody>
      </p:sp>
      <p:sp>
        <p:nvSpPr>
          <p:cNvPr id="4" name="Slide Number Placeholder 3"/>
          <p:cNvSpPr>
            <a:spLocks noGrp="1"/>
          </p:cNvSpPr>
          <p:nvPr>
            <p:ph type="sldNum" sz="quarter" idx="10"/>
          </p:nvPr>
        </p:nvSpPr>
        <p:spPr/>
        <p:txBody>
          <a:bodyPr/>
          <a:lstStyle/>
          <a:p>
            <a:fld id="{6B49854A-FED2-4495-B567-1859074471A7}" type="slidenum">
              <a:rPr lang="en-GB" smtClean="0"/>
              <a:t>1</a:t>
            </a:fld>
            <a:endParaRPr lang="en-GB"/>
          </a:p>
        </p:txBody>
      </p:sp>
    </p:spTree>
    <p:extLst>
      <p:ext uri="{BB962C8B-B14F-4D97-AF65-F5344CB8AC3E}">
        <p14:creationId xmlns:p14="http://schemas.microsoft.com/office/powerpoint/2010/main" val="40255619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Trying for a match between two items has four possible outcomes, two that reflect reality and two that don’t.</a:t>
            </a:r>
          </a:p>
          <a:p>
            <a:endParaRPr lang="en-US" dirty="0"/>
          </a:p>
          <a:p>
            <a:r>
              <a:rPr lang="en-US" dirty="0"/>
              <a:t> A test for matching two items is a natural task for using statistics to get error rates. The test reports either a match or not and the result is either correct or not. </a:t>
            </a:r>
          </a:p>
          <a:p>
            <a:endParaRPr lang="en-US" dirty="0"/>
          </a:p>
          <a:p>
            <a:r>
              <a:rPr lang="en-US" dirty="0"/>
              <a:t> Keep in mind that there is often an assumption (and requirement for valid statistics) that the population of test values follows a Normal, or in other words a Gaussian distribution.</a:t>
            </a:r>
          </a:p>
        </p:txBody>
      </p:sp>
      <p:sp>
        <p:nvSpPr>
          <p:cNvPr id="4" name="Slide Number Placeholder 3"/>
          <p:cNvSpPr>
            <a:spLocks noGrp="1"/>
          </p:cNvSpPr>
          <p:nvPr>
            <p:ph type="sldNum" sz="quarter" idx="10"/>
          </p:nvPr>
        </p:nvSpPr>
        <p:spPr/>
        <p:txBody>
          <a:bodyPr/>
          <a:lstStyle/>
          <a:p>
            <a:fld id="{A71BDE02-C4FE-DA42-ADC7-0E490B5E3C91}" type="slidenum">
              <a:rPr lang="en-US" smtClean="0"/>
              <a:t>10</a:t>
            </a:fld>
            <a:endParaRPr lang="en-US"/>
          </a:p>
        </p:txBody>
      </p:sp>
      <p:sp>
        <p:nvSpPr>
          <p:cNvPr id="5" name="Date Placeholder 4">
            <a:extLst>
              <a:ext uri="{FF2B5EF4-FFF2-40B4-BE49-F238E27FC236}">
                <a16:creationId xmlns:a16="http://schemas.microsoft.com/office/drawing/2014/main" id="{7852581A-BF09-BD45-85B0-7986874A6449}"/>
              </a:ext>
            </a:extLst>
          </p:cNvPr>
          <p:cNvSpPr>
            <a:spLocks noGrp="1"/>
          </p:cNvSpPr>
          <p:nvPr>
            <p:ph type="dt" idx="1"/>
          </p:nvPr>
        </p:nvSpPr>
        <p:spPr/>
        <p:txBody>
          <a:bodyPr/>
          <a:lstStyle/>
          <a:p>
            <a:r>
              <a:rPr lang="en-US"/>
              <a:t>Feb 15, 2021</a:t>
            </a:r>
          </a:p>
        </p:txBody>
      </p:sp>
      <p:sp>
        <p:nvSpPr>
          <p:cNvPr id="6" name="Footer Placeholder 5">
            <a:extLst>
              <a:ext uri="{FF2B5EF4-FFF2-40B4-BE49-F238E27FC236}">
                <a16:creationId xmlns:a16="http://schemas.microsoft.com/office/drawing/2014/main" id="{AFCC3920-46F1-E64E-BC7E-F4D4FBEB2F60}"/>
              </a:ext>
            </a:extLst>
          </p:cNvPr>
          <p:cNvSpPr>
            <a:spLocks noGrp="1"/>
          </p:cNvSpPr>
          <p:nvPr>
            <p:ph type="ftr" sz="quarter" idx="4"/>
          </p:nvPr>
        </p:nvSpPr>
        <p:spPr/>
        <p:txBody>
          <a:bodyPr/>
          <a:lstStyle/>
          <a:p>
            <a:r>
              <a:rPr lang="en-US"/>
              <a:t>Demonstrating Confidence in the Reliability of Digital Forensic Tools</a:t>
            </a:r>
          </a:p>
        </p:txBody>
      </p:sp>
      <p:sp>
        <p:nvSpPr>
          <p:cNvPr id="7" name="Header Placeholder 6">
            <a:extLst>
              <a:ext uri="{FF2B5EF4-FFF2-40B4-BE49-F238E27FC236}">
                <a16:creationId xmlns:a16="http://schemas.microsoft.com/office/drawing/2014/main" id="{749935CD-5E8A-E84A-A1E1-6CC1C5C656E6}"/>
              </a:ext>
            </a:extLst>
          </p:cNvPr>
          <p:cNvSpPr>
            <a:spLocks noGrp="1"/>
          </p:cNvSpPr>
          <p:nvPr>
            <p:ph type="hdr" sz="quarter"/>
          </p:nvPr>
        </p:nvSpPr>
        <p:spPr/>
        <p:txBody>
          <a:bodyPr/>
          <a:lstStyle/>
          <a:p>
            <a:r>
              <a:rPr lang="en-US"/>
              <a:t>SWGDE &amp; DE: The Look of Modern Criminal Investigation</a:t>
            </a:r>
          </a:p>
        </p:txBody>
      </p:sp>
    </p:spTree>
    <p:extLst>
      <p:ext uri="{BB962C8B-B14F-4D97-AF65-F5344CB8AC3E}">
        <p14:creationId xmlns:p14="http://schemas.microsoft.com/office/powerpoint/2010/main" val="2235131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Matching is like a hypothesis test. Reliability can be measured with probability and then you can make statements about uncertainty. Some property is measured in each sample and then compared.</a:t>
            </a:r>
          </a:p>
          <a:p>
            <a:endParaRPr lang="en-US" dirty="0"/>
          </a:p>
          <a:p>
            <a:r>
              <a:rPr lang="en-US" dirty="0"/>
              <a:t>It is often tempting to use the average of the distribution, but this can give misleading results. For example, an error rate for a deleted file recovery tool might depend on some parameter like degree of file fragmentation and we could measure fragmentation of a large population of storage devices from SD cards to 5TB drives. The distribution of fragmentation rates across all the storage devices might show small devices have high rates of fragmentation and large drives have a small rate. The distribution likely looks like the two humps of a Bactrian camel, with the average falling in the valley between the two humps and would be misleading if used.</a:t>
            </a:r>
          </a:p>
        </p:txBody>
      </p:sp>
      <p:sp>
        <p:nvSpPr>
          <p:cNvPr id="4" name="Slide Number Placeholder 3"/>
          <p:cNvSpPr>
            <a:spLocks noGrp="1"/>
          </p:cNvSpPr>
          <p:nvPr>
            <p:ph type="sldNum" sz="quarter" idx="10"/>
          </p:nvPr>
        </p:nvSpPr>
        <p:spPr/>
        <p:txBody>
          <a:bodyPr/>
          <a:lstStyle/>
          <a:p>
            <a:fld id="{A71BDE02-C4FE-DA42-ADC7-0E490B5E3C91}" type="slidenum">
              <a:rPr lang="en-US" smtClean="0"/>
              <a:t>11</a:t>
            </a:fld>
            <a:endParaRPr lang="en-US"/>
          </a:p>
        </p:txBody>
      </p:sp>
      <p:sp>
        <p:nvSpPr>
          <p:cNvPr id="5" name="Date Placeholder 4">
            <a:extLst>
              <a:ext uri="{FF2B5EF4-FFF2-40B4-BE49-F238E27FC236}">
                <a16:creationId xmlns:a16="http://schemas.microsoft.com/office/drawing/2014/main" id="{2699BABE-E2FA-B24D-A92A-7ABA0B7C83CF}"/>
              </a:ext>
            </a:extLst>
          </p:cNvPr>
          <p:cNvSpPr>
            <a:spLocks noGrp="1"/>
          </p:cNvSpPr>
          <p:nvPr>
            <p:ph type="dt" idx="1"/>
          </p:nvPr>
        </p:nvSpPr>
        <p:spPr/>
        <p:txBody>
          <a:bodyPr/>
          <a:lstStyle/>
          <a:p>
            <a:r>
              <a:rPr lang="en-US"/>
              <a:t>Feb 15, 2021</a:t>
            </a:r>
          </a:p>
        </p:txBody>
      </p:sp>
      <p:sp>
        <p:nvSpPr>
          <p:cNvPr id="6" name="Footer Placeholder 5">
            <a:extLst>
              <a:ext uri="{FF2B5EF4-FFF2-40B4-BE49-F238E27FC236}">
                <a16:creationId xmlns:a16="http://schemas.microsoft.com/office/drawing/2014/main" id="{29FB0FF6-160E-0C4E-8604-03D45E732B36}"/>
              </a:ext>
            </a:extLst>
          </p:cNvPr>
          <p:cNvSpPr>
            <a:spLocks noGrp="1"/>
          </p:cNvSpPr>
          <p:nvPr>
            <p:ph type="ftr" sz="quarter" idx="4"/>
          </p:nvPr>
        </p:nvSpPr>
        <p:spPr/>
        <p:txBody>
          <a:bodyPr/>
          <a:lstStyle/>
          <a:p>
            <a:r>
              <a:rPr lang="en-US"/>
              <a:t>Demonstrating Confidence in the Reliability of Digital Forensic Tools</a:t>
            </a:r>
          </a:p>
        </p:txBody>
      </p:sp>
      <p:sp>
        <p:nvSpPr>
          <p:cNvPr id="7" name="Header Placeholder 6">
            <a:extLst>
              <a:ext uri="{FF2B5EF4-FFF2-40B4-BE49-F238E27FC236}">
                <a16:creationId xmlns:a16="http://schemas.microsoft.com/office/drawing/2014/main" id="{325C93CF-FC2B-9D47-9D06-141BFAC7FD96}"/>
              </a:ext>
            </a:extLst>
          </p:cNvPr>
          <p:cNvSpPr>
            <a:spLocks noGrp="1"/>
          </p:cNvSpPr>
          <p:nvPr>
            <p:ph type="hdr" sz="quarter"/>
          </p:nvPr>
        </p:nvSpPr>
        <p:spPr/>
        <p:txBody>
          <a:bodyPr/>
          <a:lstStyle/>
          <a:p>
            <a:r>
              <a:rPr lang="en-US"/>
              <a:t>SWGDE &amp; DE: The Look of Modern Criminal Investigation</a:t>
            </a:r>
          </a:p>
        </p:txBody>
      </p:sp>
    </p:spTree>
    <p:extLst>
      <p:ext uri="{BB962C8B-B14F-4D97-AF65-F5344CB8AC3E}">
        <p14:creationId xmlns:p14="http://schemas.microsoft.com/office/powerpoint/2010/main" val="22998902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First we need some background about digital investigations.</a:t>
            </a:r>
          </a:p>
        </p:txBody>
      </p:sp>
      <p:sp>
        <p:nvSpPr>
          <p:cNvPr id="4" name="Slide Number Placeholder 3"/>
          <p:cNvSpPr>
            <a:spLocks noGrp="1"/>
          </p:cNvSpPr>
          <p:nvPr>
            <p:ph type="sldNum" sz="quarter" idx="10"/>
          </p:nvPr>
        </p:nvSpPr>
        <p:spPr/>
        <p:txBody>
          <a:bodyPr/>
          <a:lstStyle/>
          <a:p>
            <a:fld id="{6B49854A-FED2-4495-B567-1859074471A7}" type="slidenum">
              <a:rPr lang="en-GB" smtClean="0"/>
              <a:t>12</a:t>
            </a:fld>
            <a:endParaRPr lang="en-GB"/>
          </a:p>
        </p:txBody>
      </p:sp>
    </p:spTree>
    <p:extLst>
      <p:ext uri="{BB962C8B-B14F-4D97-AF65-F5344CB8AC3E}">
        <p14:creationId xmlns:p14="http://schemas.microsoft.com/office/powerpoint/2010/main" val="17284316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As the investigator tries to assemble a narrative of events, there are many other unrelated tasks involved, each with varying risks to the reliability of the results. </a:t>
            </a:r>
            <a:endParaRPr lang="en-US" dirty="0"/>
          </a:p>
        </p:txBody>
      </p:sp>
      <p:sp>
        <p:nvSpPr>
          <p:cNvPr id="4" name="Slide Number Placeholder 3"/>
          <p:cNvSpPr>
            <a:spLocks noGrp="1"/>
          </p:cNvSpPr>
          <p:nvPr>
            <p:ph type="sldNum" sz="quarter" idx="10"/>
          </p:nvPr>
        </p:nvSpPr>
        <p:spPr/>
        <p:txBody>
          <a:bodyPr/>
          <a:lstStyle/>
          <a:p>
            <a:fld id="{A71BDE02-C4FE-DA42-ADC7-0E490B5E3C91}" type="slidenum">
              <a:rPr lang="en-US" smtClean="0"/>
              <a:t>13</a:t>
            </a:fld>
            <a:endParaRPr lang="en-US"/>
          </a:p>
        </p:txBody>
      </p:sp>
      <p:sp>
        <p:nvSpPr>
          <p:cNvPr id="5" name="Date Placeholder 4">
            <a:extLst>
              <a:ext uri="{FF2B5EF4-FFF2-40B4-BE49-F238E27FC236}">
                <a16:creationId xmlns:a16="http://schemas.microsoft.com/office/drawing/2014/main" id="{EB032F6E-5F48-FB4F-A12F-522639ABB2E3}"/>
              </a:ext>
            </a:extLst>
          </p:cNvPr>
          <p:cNvSpPr>
            <a:spLocks noGrp="1"/>
          </p:cNvSpPr>
          <p:nvPr>
            <p:ph type="dt" idx="1"/>
          </p:nvPr>
        </p:nvSpPr>
        <p:spPr/>
        <p:txBody>
          <a:bodyPr/>
          <a:lstStyle/>
          <a:p>
            <a:r>
              <a:rPr lang="en-US"/>
              <a:t>Feb 15, 2021</a:t>
            </a:r>
          </a:p>
        </p:txBody>
      </p:sp>
      <p:sp>
        <p:nvSpPr>
          <p:cNvPr id="6" name="Footer Placeholder 5">
            <a:extLst>
              <a:ext uri="{FF2B5EF4-FFF2-40B4-BE49-F238E27FC236}">
                <a16:creationId xmlns:a16="http://schemas.microsoft.com/office/drawing/2014/main" id="{E3C264F4-5C29-814B-B4B2-1D79C6901C0C}"/>
              </a:ext>
            </a:extLst>
          </p:cNvPr>
          <p:cNvSpPr>
            <a:spLocks noGrp="1"/>
          </p:cNvSpPr>
          <p:nvPr>
            <p:ph type="ftr" sz="quarter" idx="4"/>
          </p:nvPr>
        </p:nvSpPr>
        <p:spPr/>
        <p:txBody>
          <a:bodyPr/>
          <a:lstStyle/>
          <a:p>
            <a:r>
              <a:rPr lang="en-US"/>
              <a:t>Demonstrating Confidence in the Reliability of Digital Forensic Tools</a:t>
            </a:r>
          </a:p>
        </p:txBody>
      </p:sp>
      <p:sp>
        <p:nvSpPr>
          <p:cNvPr id="7" name="Header Placeholder 6">
            <a:extLst>
              <a:ext uri="{FF2B5EF4-FFF2-40B4-BE49-F238E27FC236}">
                <a16:creationId xmlns:a16="http://schemas.microsoft.com/office/drawing/2014/main" id="{A45BCA6E-B52F-444B-BC8D-B167DF44F203}"/>
              </a:ext>
            </a:extLst>
          </p:cNvPr>
          <p:cNvSpPr>
            <a:spLocks noGrp="1"/>
          </p:cNvSpPr>
          <p:nvPr>
            <p:ph type="hdr" sz="quarter"/>
          </p:nvPr>
        </p:nvSpPr>
        <p:spPr/>
        <p:txBody>
          <a:bodyPr/>
          <a:lstStyle/>
          <a:p>
            <a:r>
              <a:rPr lang="en-US"/>
              <a:t>SWGDE &amp; DE: The Look of Modern Criminal Investigation</a:t>
            </a:r>
          </a:p>
        </p:txBody>
      </p:sp>
    </p:spTree>
    <p:extLst>
      <p:ext uri="{BB962C8B-B14F-4D97-AF65-F5344CB8AC3E}">
        <p14:creationId xmlns:p14="http://schemas.microsoft.com/office/powerpoint/2010/main" val="13752073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Most people are not computer experts even though almost everyone has to frequently interact with a computer. Digital evidence is often daunting at first, too many new terms, too much jargon, but a digital investigation isn’t really very different from a not-digital investigation. Many concepts and digital objects have analogs in the real world. </a:t>
            </a:r>
          </a:p>
          <a:p>
            <a:endParaRPr lang="en-US" dirty="0"/>
          </a:p>
          <a:p>
            <a:r>
              <a:rPr lang="en-US" dirty="0"/>
              <a:t>Some differences are actually very convenient, such as a real world crime scene stays in place for a short </a:t>
            </a:r>
            <a:r>
              <a:rPr lang="en-US" dirty="0" err="1"/>
              <a:t>wlile</a:t>
            </a:r>
            <a:r>
              <a:rPr lang="en-US" dirty="0"/>
              <a:t> and then is cleaned up, </a:t>
            </a:r>
          </a:p>
          <a:p>
            <a:endParaRPr lang="en-US" dirty="0"/>
          </a:p>
          <a:p>
            <a:r>
              <a:rPr lang="en-US" dirty="0"/>
              <a:t>but you can make a copy of the digital crime scene (the digital data) and take it back to the lab. </a:t>
            </a:r>
          </a:p>
          <a:p>
            <a:endParaRPr lang="en-US" dirty="0"/>
          </a:p>
          <a:p>
            <a:r>
              <a:rPr lang="en-US" dirty="0"/>
              <a:t>Not just the items that caught your eye as you strolled through. At the lab you can revisit as often as you want. </a:t>
            </a:r>
          </a:p>
        </p:txBody>
      </p:sp>
      <p:sp>
        <p:nvSpPr>
          <p:cNvPr id="4" name="Slide Number Placeholder 3"/>
          <p:cNvSpPr>
            <a:spLocks noGrp="1"/>
          </p:cNvSpPr>
          <p:nvPr>
            <p:ph type="sldNum" sz="quarter" idx="5"/>
          </p:nvPr>
        </p:nvSpPr>
        <p:spPr/>
        <p:txBody>
          <a:bodyPr/>
          <a:lstStyle/>
          <a:p>
            <a:fld id="{6B49854A-FED2-4495-B567-1859074471A7}" type="slidenum">
              <a:rPr lang="en-GB" smtClean="0"/>
              <a:t>14</a:t>
            </a:fld>
            <a:endParaRPr lang="en-GB"/>
          </a:p>
        </p:txBody>
      </p:sp>
    </p:spTree>
    <p:extLst>
      <p:ext uri="{BB962C8B-B14F-4D97-AF65-F5344CB8AC3E}">
        <p14:creationId xmlns:p14="http://schemas.microsoft.com/office/powerpoint/2010/main" val="10137476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You need to make an accurate copy of any relevant digital data without changing the original. If possible you want to acquire all the space on the storage device even if it is not currently used.</a:t>
            </a:r>
          </a:p>
          <a:p>
            <a:endParaRPr lang="en-US" dirty="0"/>
          </a:p>
          <a:p>
            <a:r>
              <a:rPr lang="en-US" dirty="0"/>
              <a:t>You can then examine the acquired data, but you may need to check that you don't accidently change anything.</a:t>
            </a:r>
          </a:p>
          <a:p>
            <a:endParaRPr lang="en-US" dirty="0"/>
          </a:p>
          <a:p>
            <a:r>
              <a:rPr lang="en-US" dirty="0"/>
              <a:t>The reason you want the unused space too is that computers are lazy and don't overwrite deleted data immediately and the deleted data can sometimes be recovered.</a:t>
            </a:r>
          </a:p>
          <a:p>
            <a:endParaRPr lang="en-US" dirty="0"/>
          </a:p>
          <a:p>
            <a:r>
              <a:rPr lang="en-US" dirty="0"/>
              <a:t>It is easy to search a digital file if you know what you want to find.</a:t>
            </a:r>
          </a:p>
          <a:p>
            <a:endParaRPr lang="en-US" dirty="0"/>
          </a:p>
          <a:p>
            <a:r>
              <a:rPr lang="en-US" dirty="0"/>
              <a:t>But then you have to understand what you got.</a:t>
            </a:r>
          </a:p>
          <a:p>
            <a:endParaRPr lang="en-US" dirty="0"/>
          </a:p>
        </p:txBody>
      </p:sp>
      <p:sp>
        <p:nvSpPr>
          <p:cNvPr id="4" name="Slide Number Placeholder 3"/>
          <p:cNvSpPr>
            <a:spLocks noGrp="1"/>
          </p:cNvSpPr>
          <p:nvPr>
            <p:ph type="sldNum" sz="quarter" idx="5"/>
          </p:nvPr>
        </p:nvSpPr>
        <p:spPr/>
        <p:txBody>
          <a:bodyPr/>
          <a:lstStyle/>
          <a:p>
            <a:fld id="{6B49854A-FED2-4495-B567-1859074471A7}" type="slidenum">
              <a:rPr lang="en-GB" smtClean="0"/>
              <a:t>15</a:t>
            </a:fld>
            <a:endParaRPr lang="en-GB"/>
          </a:p>
        </p:txBody>
      </p:sp>
    </p:spTree>
    <p:extLst>
      <p:ext uri="{BB962C8B-B14F-4D97-AF65-F5344CB8AC3E}">
        <p14:creationId xmlns:p14="http://schemas.microsoft.com/office/powerpoint/2010/main" val="14226580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hardware write blocker device is installed on the data/command path between a computer and a storage device. The blocker monitors all commands sent to the device and intercepts any commands that could change data contents on the device.</a:t>
            </a:r>
          </a:p>
          <a:p>
            <a:endParaRPr lang="en-US" dirty="0"/>
          </a:p>
          <a:p>
            <a:r>
              <a:rPr lang="en-US" dirty="0"/>
              <a:t>Software write blockers are also available.</a:t>
            </a:r>
          </a:p>
        </p:txBody>
      </p:sp>
      <p:sp>
        <p:nvSpPr>
          <p:cNvPr id="4" name="Slide Number Placeholder 3"/>
          <p:cNvSpPr>
            <a:spLocks noGrp="1"/>
          </p:cNvSpPr>
          <p:nvPr>
            <p:ph type="sldNum" sz="quarter" idx="5"/>
          </p:nvPr>
        </p:nvSpPr>
        <p:spPr/>
        <p:txBody>
          <a:bodyPr/>
          <a:lstStyle/>
          <a:p>
            <a:fld id="{6B49854A-FED2-4495-B567-1859074471A7}" type="slidenum">
              <a:rPr lang="en-GB" smtClean="0"/>
              <a:t>16</a:t>
            </a:fld>
            <a:endParaRPr lang="en-GB"/>
          </a:p>
        </p:txBody>
      </p:sp>
    </p:spTree>
    <p:extLst>
      <p:ext uri="{BB962C8B-B14F-4D97-AF65-F5344CB8AC3E}">
        <p14:creationId xmlns:p14="http://schemas.microsoft.com/office/powerpoint/2010/main" val="1438820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task is simple in concept, just make a copy of the data, but subtle in execution. There is a short list of considerations that must be addressed to succeed in data acquisition without changes.</a:t>
            </a:r>
          </a:p>
          <a:p>
            <a:endParaRPr lang="en-US" dirty="0"/>
          </a:p>
          <a:p>
            <a:r>
              <a:rPr lang="en-US" dirty="0"/>
              <a:t>Copying data accurately is not a problem, but a tool may acquire the wrong data (you ask for user “john’s” files and you get “Natasha’s” instead), or  the device may have an unreadable area and has to return something. It just won't be something that was on the storage device.</a:t>
            </a:r>
          </a:p>
        </p:txBody>
      </p:sp>
      <p:sp>
        <p:nvSpPr>
          <p:cNvPr id="4" name="Slide Number Placeholder 3"/>
          <p:cNvSpPr>
            <a:spLocks noGrp="1"/>
          </p:cNvSpPr>
          <p:nvPr>
            <p:ph type="sldNum" sz="quarter" idx="5"/>
          </p:nvPr>
        </p:nvSpPr>
        <p:spPr/>
        <p:txBody>
          <a:bodyPr/>
          <a:lstStyle/>
          <a:p>
            <a:fld id="{6B49854A-FED2-4495-B567-1859074471A7}" type="slidenum">
              <a:rPr lang="en-GB" smtClean="0"/>
              <a:t>17</a:t>
            </a:fld>
            <a:endParaRPr lang="en-GB"/>
          </a:p>
        </p:txBody>
      </p:sp>
    </p:spTree>
    <p:extLst>
      <p:ext uri="{BB962C8B-B14F-4D97-AF65-F5344CB8AC3E}">
        <p14:creationId xmlns:p14="http://schemas.microsoft.com/office/powerpoint/2010/main" val="27038426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simple way to check if a working copy of a file has changed is to have a backup copy in addition to the working copy. The working copy can be examined and if there is any change it can be detected by comparison to the backup copy. </a:t>
            </a:r>
          </a:p>
          <a:p>
            <a:endParaRPr lang="en-US" dirty="0"/>
          </a:p>
          <a:p>
            <a:r>
              <a:rPr lang="en-US" dirty="0"/>
              <a:t>But, it may be inconvenient to devote all the storage space required to keep two copies of any acquired data. Instead, keep one copy and a checksum or hash that is just a small number (less than 200 digits or so) rather than GB or TB of extra data.</a:t>
            </a:r>
          </a:p>
          <a:p>
            <a:endParaRPr lang="en-US" dirty="0"/>
          </a:p>
          <a:p>
            <a:r>
              <a:rPr lang="en-US" dirty="0"/>
              <a:t>It is always possible for two unrelated files to have the same hash value, the more digits in the hash value to smaller the chance of a random "hash collision." </a:t>
            </a:r>
          </a:p>
        </p:txBody>
      </p:sp>
      <p:sp>
        <p:nvSpPr>
          <p:cNvPr id="4" name="Slide Number Placeholder 3"/>
          <p:cNvSpPr>
            <a:spLocks noGrp="1"/>
          </p:cNvSpPr>
          <p:nvPr>
            <p:ph type="sldNum" sz="quarter" idx="5"/>
          </p:nvPr>
        </p:nvSpPr>
        <p:spPr/>
        <p:txBody>
          <a:bodyPr/>
          <a:lstStyle/>
          <a:p>
            <a:fld id="{6B49854A-FED2-4495-B567-1859074471A7}" type="slidenum">
              <a:rPr lang="en-GB" smtClean="0"/>
              <a:t>18</a:t>
            </a:fld>
            <a:endParaRPr lang="en-GB"/>
          </a:p>
        </p:txBody>
      </p:sp>
    </p:spTree>
    <p:extLst>
      <p:ext uri="{BB962C8B-B14F-4D97-AF65-F5344CB8AC3E}">
        <p14:creationId xmlns:p14="http://schemas.microsoft.com/office/powerpoint/2010/main" val="41225590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Hashing algorithms have a built-in chance of a false positive error that is unimaginably small. A false positive occurs if two files have the same hash value. It is always possible to occur, but so unlikely that it never occurs by chance. </a:t>
            </a:r>
          </a:p>
          <a:p>
            <a:endParaRPr lang="en-US" dirty="0"/>
          </a:p>
          <a:p>
            <a:r>
              <a:rPr lang="en-US" dirty="0"/>
              <a:t>A false negative occurs when two identical files have different hash values. If this seems to happen when two different programs compute hash values, then one of the programs is faulty. </a:t>
            </a:r>
          </a:p>
          <a:p>
            <a:endParaRPr lang="en-US" dirty="0"/>
          </a:p>
          <a:p>
            <a:r>
              <a:rPr lang="en-US" dirty="0"/>
              <a:t>The algorithm is immune</a:t>
            </a:r>
            <a:r>
              <a:rPr lang="en-US" baseline="0" dirty="0"/>
              <a:t> to false negative errors, but an implementation can compute the wrong value.  </a:t>
            </a:r>
            <a:endParaRPr lang="en-US" dirty="0"/>
          </a:p>
        </p:txBody>
      </p:sp>
      <p:sp>
        <p:nvSpPr>
          <p:cNvPr id="4" name="Slide Number Placeholder 3"/>
          <p:cNvSpPr>
            <a:spLocks noGrp="1"/>
          </p:cNvSpPr>
          <p:nvPr>
            <p:ph type="sldNum" sz="quarter" idx="10"/>
          </p:nvPr>
        </p:nvSpPr>
        <p:spPr/>
        <p:txBody>
          <a:bodyPr/>
          <a:lstStyle/>
          <a:p>
            <a:fld id="{A71BDE02-C4FE-DA42-ADC7-0E490B5E3C91}" type="slidenum">
              <a:rPr lang="en-US" smtClean="0"/>
              <a:t>19</a:t>
            </a:fld>
            <a:endParaRPr lang="en-US"/>
          </a:p>
        </p:txBody>
      </p:sp>
      <p:sp>
        <p:nvSpPr>
          <p:cNvPr id="5" name="Date Placeholder 4">
            <a:extLst>
              <a:ext uri="{FF2B5EF4-FFF2-40B4-BE49-F238E27FC236}">
                <a16:creationId xmlns:a16="http://schemas.microsoft.com/office/drawing/2014/main" id="{E15D921E-8A8E-7A42-B3AE-1D6DA227B4BE}"/>
              </a:ext>
            </a:extLst>
          </p:cNvPr>
          <p:cNvSpPr>
            <a:spLocks noGrp="1"/>
          </p:cNvSpPr>
          <p:nvPr>
            <p:ph type="dt" idx="1"/>
          </p:nvPr>
        </p:nvSpPr>
        <p:spPr/>
        <p:txBody>
          <a:bodyPr/>
          <a:lstStyle/>
          <a:p>
            <a:r>
              <a:rPr lang="en-US"/>
              <a:t>Feb 15, 2021</a:t>
            </a:r>
          </a:p>
        </p:txBody>
      </p:sp>
      <p:sp>
        <p:nvSpPr>
          <p:cNvPr id="6" name="Footer Placeholder 5">
            <a:extLst>
              <a:ext uri="{FF2B5EF4-FFF2-40B4-BE49-F238E27FC236}">
                <a16:creationId xmlns:a16="http://schemas.microsoft.com/office/drawing/2014/main" id="{B438F481-0546-7341-A6A3-606B6DA1D5F3}"/>
              </a:ext>
            </a:extLst>
          </p:cNvPr>
          <p:cNvSpPr>
            <a:spLocks noGrp="1"/>
          </p:cNvSpPr>
          <p:nvPr>
            <p:ph type="ftr" sz="quarter" idx="4"/>
          </p:nvPr>
        </p:nvSpPr>
        <p:spPr/>
        <p:txBody>
          <a:bodyPr/>
          <a:lstStyle/>
          <a:p>
            <a:r>
              <a:rPr lang="en-US"/>
              <a:t>Demonstrating Confidence in the Reliability of Digital Forensic Tools</a:t>
            </a:r>
          </a:p>
        </p:txBody>
      </p:sp>
      <p:sp>
        <p:nvSpPr>
          <p:cNvPr id="7" name="Header Placeholder 6">
            <a:extLst>
              <a:ext uri="{FF2B5EF4-FFF2-40B4-BE49-F238E27FC236}">
                <a16:creationId xmlns:a16="http://schemas.microsoft.com/office/drawing/2014/main" id="{403B7D63-84FC-5441-90E4-F267DF4573F2}"/>
              </a:ext>
            </a:extLst>
          </p:cNvPr>
          <p:cNvSpPr>
            <a:spLocks noGrp="1"/>
          </p:cNvSpPr>
          <p:nvPr>
            <p:ph type="hdr" sz="quarter"/>
          </p:nvPr>
        </p:nvSpPr>
        <p:spPr/>
        <p:txBody>
          <a:bodyPr/>
          <a:lstStyle/>
          <a:p>
            <a:r>
              <a:rPr lang="en-US"/>
              <a:t>SWGDE &amp; DE: The Look of Modern Criminal Investigation</a:t>
            </a:r>
          </a:p>
        </p:txBody>
      </p:sp>
    </p:spTree>
    <p:extLst>
      <p:ext uri="{BB962C8B-B14F-4D97-AF65-F5344CB8AC3E}">
        <p14:creationId xmlns:p14="http://schemas.microsoft.com/office/powerpoint/2010/main" val="742039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will try not to mention any specific products in my talk. If I do mention something I do not have any financial interest in these products.</a:t>
            </a:r>
          </a:p>
        </p:txBody>
      </p:sp>
      <p:sp>
        <p:nvSpPr>
          <p:cNvPr id="4" name="Slide Number Placeholder 3"/>
          <p:cNvSpPr>
            <a:spLocks noGrp="1"/>
          </p:cNvSpPr>
          <p:nvPr>
            <p:ph type="sldNum" sz="quarter" idx="10"/>
          </p:nvPr>
        </p:nvSpPr>
        <p:spPr/>
        <p:txBody>
          <a:bodyPr/>
          <a:lstStyle/>
          <a:p>
            <a:fld id="{A71BDE02-C4FE-DA42-ADC7-0E490B5E3C91}" type="slidenum">
              <a:rPr lang="en-US" smtClean="0"/>
              <a:t>2</a:t>
            </a:fld>
            <a:endParaRPr lang="en-US"/>
          </a:p>
        </p:txBody>
      </p:sp>
      <p:sp>
        <p:nvSpPr>
          <p:cNvPr id="5" name="Date Placeholder 4">
            <a:extLst>
              <a:ext uri="{FF2B5EF4-FFF2-40B4-BE49-F238E27FC236}">
                <a16:creationId xmlns:a16="http://schemas.microsoft.com/office/drawing/2014/main" id="{4766B866-F6AF-C344-BBA9-2CE25D30EA76}"/>
              </a:ext>
            </a:extLst>
          </p:cNvPr>
          <p:cNvSpPr>
            <a:spLocks noGrp="1"/>
          </p:cNvSpPr>
          <p:nvPr>
            <p:ph type="dt" idx="1"/>
          </p:nvPr>
        </p:nvSpPr>
        <p:spPr/>
        <p:txBody>
          <a:bodyPr/>
          <a:lstStyle/>
          <a:p>
            <a:r>
              <a:rPr lang="en-US"/>
              <a:t>Feb 15, 2021</a:t>
            </a:r>
          </a:p>
        </p:txBody>
      </p:sp>
      <p:sp>
        <p:nvSpPr>
          <p:cNvPr id="6" name="Footer Placeholder 5">
            <a:extLst>
              <a:ext uri="{FF2B5EF4-FFF2-40B4-BE49-F238E27FC236}">
                <a16:creationId xmlns:a16="http://schemas.microsoft.com/office/drawing/2014/main" id="{8C139F19-F2F7-D34F-9AA0-6032209F0F42}"/>
              </a:ext>
            </a:extLst>
          </p:cNvPr>
          <p:cNvSpPr>
            <a:spLocks noGrp="1"/>
          </p:cNvSpPr>
          <p:nvPr>
            <p:ph type="ftr" sz="quarter" idx="4"/>
          </p:nvPr>
        </p:nvSpPr>
        <p:spPr/>
        <p:txBody>
          <a:bodyPr/>
          <a:lstStyle/>
          <a:p>
            <a:r>
              <a:rPr lang="en-US"/>
              <a:t>Demonstrating Confidence in the Reliability of Digital Forensic Tools</a:t>
            </a:r>
          </a:p>
        </p:txBody>
      </p:sp>
      <p:sp>
        <p:nvSpPr>
          <p:cNvPr id="7" name="Header Placeholder 6">
            <a:extLst>
              <a:ext uri="{FF2B5EF4-FFF2-40B4-BE49-F238E27FC236}">
                <a16:creationId xmlns:a16="http://schemas.microsoft.com/office/drawing/2014/main" id="{69E37DC2-3375-C643-A53F-4CB765C936A8}"/>
              </a:ext>
            </a:extLst>
          </p:cNvPr>
          <p:cNvSpPr>
            <a:spLocks noGrp="1"/>
          </p:cNvSpPr>
          <p:nvPr>
            <p:ph type="hdr" sz="quarter"/>
          </p:nvPr>
        </p:nvSpPr>
        <p:spPr/>
        <p:txBody>
          <a:bodyPr/>
          <a:lstStyle/>
          <a:p>
            <a:r>
              <a:rPr lang="en-US"/>
              <a:t>SWGDE &amp; DE: The Look of Modern Criminal Investigation</a:t>
            </a:r>
          </a:p>
        </p:txBody>
      </p:sp>
    </p:spTree>
    <p:extLst>
      <p:ext uri="{BB962C8B-B14F-4D97-AF65-F5344CB8AC3E}">
        <p14:creationId xmlns:p14="http://schemas.microsoft.com/office/powerpoint/2010/main" val="9606295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One in two billion looks like pretty good odds, why don’t we use CRC-32?</a:t>
            </a:r>
          </a:p>
          <a:p>
            <a:r>
              <a:rPr lang="en-US" baseline="0" dirty="0"/>
              <a:t>You might be asked if you have validated your tool. Validation means “show that it is suitable for the task.”</a:t>
            </a:r>
          </a:p>
          <a:p>
            <a:endParaRPr lang="en-US" baseline="0" dirty="0"/>
          </a:p>
          <a:p>
            <a:r>
              <a:rPr lang="en-US" baseline="0" dirty="0"/>
              <a:t>Now if you want to use CRC you might have looked at the CRC formula for CRC and tested your implementation to see if your tool calculates the expected values. </a:t>
            </a:r>
          </a:p>
          <a:p>
            <a:endParaRPr lang="en-US" baseline="0" dirty="0"/>
          </a:p>
          <a:p>
            <a:r>
              <a:rPr lang="en-US" baseline="0" dirty="0"/>
              <a:t>But even if all the calculations are correct you haven’t validated the tool (shown it fit for purpose) you have only verified that the implementation is correct; you built the tool right. </a:t>
            </a:r>
          </a:p>
          <a:p>
            <a:endParaRPr lang="en-US" baseline="0" dirty="0"/>
          </a:p>
          <a:p>
            <a:r>
              <a:rPr lang="en-US" baseline="0" dirty="0"/>
              <a:t>Validation is showing that you built the right tool. You need to show that CFC meets additional criteria to be fit for purpose. Spoiler alert: CRC fails.</a:t>
            </a:r>
            <a:endParaRPr lang="en-US" dirty="0"/>
          </a:p>
          <a:p>
            <a:endParaRPr lang="en-US" dirty="0"/>
          </a:p>
          <a:p>
            <a:r>
              <a:rPr lang="en-US" dirty="0"/>
              <a:t>The CRC checksums lack</a:t>
            </a:r>
            <a:r>
              <a:rPr lang="en-US" baseline="0" dirty="0"/>
              <a:t> some desirable properties of the cryptographic hash algorithms like randomization of the output so that CRC values for similar files might be similar, but for a cryptographic hash, similar files (even one bit different) produce very different cryptographic hashes.</a:t>
            </a:r>
          </a:p>
          <a:p>
            <a:endParaRPr lang="en-US" dirty="0"/>
          </a:p>
        </p:txBody>
      </p:sp>
      <p:sp>
        <p:nvSpPr>
          <p:cNvPr id="4" name="Slide Number Placeholder 3"/>
          <p:cNvSpPr>
            <a:spLocks noGrp="1"/>
          </p:cNvSpPr>
          <p:nvPr>
            <p:ph type="sldNum" sz="quarter" idx="10"/>
          </p:nvPr>
        </p:nvSpPr>
        <p:spPr/>
        <p:txBody>
          <a:bodyPr/>
          <a:lstStyle/>
          <a:p>
            <a:fld id="{A71BDE02-C4FE-DA42-ADC7-0E490B5E3C91}" type="slidenum">
              <a:rPr lang="en-US" smtClean="0"/>
              <a:t>20</a:t>
            </a:fld>
            <a:endParaRPr lang="en-US"/>
          </a:p>
        </p:txBody>
      </p:sp>
      <p:sp>
        <p:nvSpPr>
          <p:cNvPr id="5" name="Date Placeholder 4">
            <a:extLst>
              <a:ext uri="{FF2B5EF4-FFF2-40B4-BE49-F238E27FC236}">
                <a16:creationId xmlns:a16="http://schemas.microsoft.com/office/drawing/2014/main" id="{4A4E9CC8-A802-7D42-A3A8-495452024A0C}"/>
              </a:ext>
            </a:extLst>
          </p:cNvPr>
          <p:cNvSpPr>
            <a:spLocks noGrp="1"/>
          </p:cNvSpPr>
          <p:nvPr>
            <p:ph type="dt" idx="1"/>
          </p:nvPr>
        </p:nvSpPr>
        <p:spPr/>
        <p:txBody>
          <a:bodyPr/>
          <a:lstStyle/>
          <a:p>
            <a:r>
              <a:rPr lang="en-US"/>
              <a:t>Feb 15, 2021</a:t>
            </a:r>
          </a:p>
        </p:txBody>
      </p:sp>
      <p:sp>
        <p:nvSpPr>
          <p:cNvPr id="6" name="Footer Placeholder 5">
            <a:extLst>
              <a:ext uri="{FF2B5EF4-FFF2-40B4-BE49-F238E27FC236}">
                <a16:creationId xmlns:a16="http://schemas.microsoft.com/office/drawing/2014/main" id="{9DA3DB02-CB06-9E47-92EC-13D3B904BC45}"/>
              </a:ext>
            </a:extLst>
          </p:cNvPr>
          <p:cNvSpPr>
            <a:spLocks noGrp="1"/>
          </p:cNvSpPr>
          <p:nvPr>
            <p:ph type="ftr" sz="quarter" idx="4"/>
          </p:nvPr>
        </p:nvSpPr>
        <p:spPr/>
        <p:txBody>
          <a:bodyPr/>
          <a:lstStyle/>
          <a:p>
            <a:r>
              <a:rPr lang="en-US"/>
              <a:t>Demonstrating Confidence in the Reliability of Digital Forensic Tools</a:t>
            </a:r>
          </a:p>
        </p:txBody>
      </p:sp>
      <p:sp>
        <p:nvSpPr>
          <p:cNvPr id="7" name="Header Placeholder 6">
            <a:extLst>
              <a:ext uri="{FF2B5EF4-FFF2-40B4-BE49-F238E27FC236}">
                <a16:creationId xmlns:a16="http://schemas.microsoft.com/office/drawing/2014/main" id="{D0F97286-7199-4646-A989-D31FB34D20E3}"/>
              </a:ext>
            </a:extLst>
          </p:cNvPr>
          <p:cNvSpPr>
            <a:spLocks noGrp="1"/>
          </p:cNvSpPr>
          <p:nvPr>
            <p:ph type="hdr" sz="quarter"/>
          </p:nvPr>
        </p:nvSpPr>
        <p:spPr/>
        <p:txBody>
          <a:bodyPr/>
          <a:lstStyle/>
          <a:p>
            <a:r>
              <a:rPr lang="en-US"/>
              <a:t>SWGDE &amp; DE: The Look of Modern Criminal Investigation</a:t>
            </a:r>
          </a:p>
        </p:txBody>
      </p:sp>
    </p:spTree>
    <p:extLst>
      <p:ext uri="{BB962C8B-B14F-4D97-AF65-F5344CB8AC3E}">
        <p14:creationId xmlns:p14="http://schemas.microsoft.com/office/powerpoint/2010/main" val="16097332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probability of a hash collision is unimaginably small. MD5, considered</a:t>
            </a:r>
            <a:r>
              <a:rPr lang="en-US" baseline="0" dirty="0"/>
              <a:t> “not good enough” by some, has a chance of hash collision better than one in the number of people that there would be if every star in the milky way galaxy had 10 planets with earth size populations (10**9 x 10**13 x 10 is only 10**23, this is far less than 10**38).</a:t>
            </a:r>
          </a:p>
          <a:p>
            <a:endParaRPr lang="en-US" baseline="0" dirty="0"/>
          </a:p>
          <a:p>
            <a:r>
              <a:rPr lang="en-US" baseline="0" dirty="0"/>
              <a:t>SHA512 is just overkill that’s been overkilled.</a:t>
            </a:r>
          </a:p>
          <a:p>
            <a:endParaRPr lang="en-US" baseline="0" dirty="0"/>
          </a:p>
          <a:p>
            <a:r>
              <a:rPr lang="en-US" baseline="0" dirty="0"/>
              <a:t>The objection to MD5 &amp; SHA-1 is just making sure because Wang </a:t>
            </a:r>
            <a:r>
              <a:rPr lang="en-US" baseline="0" dirty="0" err="1"/>
              <a:t>Xiaoyun</a:t>
            </a:r>
            <a:r>
              <a:rPr lang="en-US" baseline="0" dirty="0"/>
              <a:t> (</a:t>
            </a:r>
            <a:r>
              <a:rPr lang="en-US" baseline="0" dirty="0" err="1"/>
              <a:t>王小云</a:t>
            </a:r>
            <a:r>
              <a:rPr lang="en-US" baseline="0" dirty="0"/>
              <a:t>)  showed it is possible to create two different files with the same hash. This is a serious risk for some applications like a digital signature, but for most forensic applications such as verification that a file is unchanged, this is not a significant risk because of the limitations of her technique. While she can create two files that have the same hash value she can’t pick what the hash value is and the two files must be almost identical and can only differ by about 16 bits.</a:t>
            </a:r>
          </a:p>
          <a:p>
            <a:endParaRPr lang="en-US" baseline="0" dirty="0"/>
          </a:p>
        </p:txBody>
      </p:sp>
      <p:sp>
        <p:nvSpPr>
          <p:cNvPr id="4" name="Slide Number Placeholder 3"/>
          <p:cNvSpPr>
            <a:spLocks noGrp="1"/>
          </p:cNvSpPr>
          <p:nvPr>
            <p:ph type="sldNum" sz="quarter" idx="10"/>
          </p:nvPr>
        </p:nvSpPr>
        <p:spPr/>
        <p:txBody>
          <a:bodyPr/>
          <a:lstStyle/>
          <a:p>
            <a:fld id="{A71BDE02-C4FE-DA42-ADC7-0E490B5E3C91}" type="slidenum">
              <a:rPr lang="en-US" smtClean="0"/>
              <a:t>21</a:t>
            </a:fld>
            <a:endParaRPr lang="en-US"/>
          </a:p>
        </p:txBody>
      </p:sp>
      <p:sp>
        <p:nvSpPr>
          <p:cNvPr id="5" name="Date Placeholder 4">
            <a:extLst>
              <a:ext uri="{FF2B5EF4-FFF2-40B4-BE49-F238E27FC236}">
                <a16:creationId xmlns:a16="http://schemas.microsoft.com/office/drawing/2014/main" id="{E48E3F23-B0A1-3D4E-8CF7-8D130A9D9787}"/>
              </a:ext>
            </a:extLst>
          </p:cNvPr>
          <p:cNvSpPr>
            <a:spLocks noGrp="1"/>
          </p:cNvSpPr>
          <p:nvPr>
            <p:ph type="dt" idx="1"/>
          </p:nvPr>
        </p:nvSpPr>
        <p:spPr/>
        <p:txBody>
          <a:bodyPr/>
          <a:lstStyle/>
          <a:p>
            <a:r>
              <a:rPr lang="en-US"/>
              <a:t>Feb 15, 2021</a:t>
            </a:r>
          </a:p>
        </p:txBody>
      </p:sp>
      <p:sp>
        <p:nvSpPr>
          <p:cNvPr id="6" name="Footer Placeholder 5">
            <a:extLst>
              <a:ext uri="{FF2B5EF4-FFF2-40B4-BE49-F238E27FC236}">
                <a16:creationId xmlns:a16="http://schemas.microsoft.com/office/drawing/2014/main" id="{D38D319E-DC89-304F-86E2-51AEB7825C7E}"/>
              </a:ext>
            </a:extLst>
          </p:cNvPr>
          <p:cNvSpPr>
            <a:spLocks noGrp="1"/>
          </p:cNvSpPr>
          <p:nvPr>
            <p:ph type="ftr" sz="quarter" idx="4"/>
          </p:nvPr>
        </p:nvSpPr>
        <p:spPr/>
        <p:txBody>
          <a:bodyPr/>
          <a:lstStyle/>
          <a:p>
            <a:r>
              <a:rPr lang="en-US"/>
              <a:t>Demonstrating Confidence in the Reliability of Digital Forensic Tools</a:t>
            </a:r>
          </a:p>
        </p:txBody>
      </p:sp>
      <p:sp>
        <p:nvSpPr>
          <p:cNvPr id="7" name="Header Placeholder 6">
            <a:extLst>
              <a:ext uri="{FF2B5EF4-FFF2-40B4-BE49-F238E27FC236}">
                <a16:creationId xmlns:a16="http://schemas.microsoft.com/office/drawing/2014/main" id="{8176DBFC-6ED2-9341-89F2-04236075201C}"/>
              </a:ext>
            </a:extLst>
          </p:cNvPr>
          <p:cNvSpPr>
            <a:spLocks noGrp="1"/>
          </p:cNvSpPr>
          <p:nvPr>
            <p:ph type="hdr" sz="quarter"/>
          </p:nvPr>
        </p:nvSpPr>
        <p:spPr/>
        <p:txBody>
          <a:bodyPr/>
          <a:lstStyle/>
          <a:p>
            <a:r>
              <a:rPr lang="en-US"/>
              <a:t>SWGDE &amp; DE: The Look of Modern Criminal Investigation</a:t>
            </a:r>
          </a:p>
        </p:txBody>
      </p:sp>
    </p:spTree>
    <p:extLst>
      <p:ext uri="{BB962C8B-B14F-4D97-AF65-F5344CB8AC3E}">
        <p14:creationId xmlns:p14="http://schemas.microsoft.com/office/powerpoint/2010/main" val="33960381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Keyword search tools usually offer as a basic function “search for files with the string you provide.” The tool then returns the names of files with the given string.</a:t>
            </a:r>
          </a:p>
          <a:p>
            <a:endParaRPr lang="en-US" dirty="0"/>
          </a:p>
          <a:p>
            <a:r>
              <a:rPr lang="en-US" dirty="0"/>
              <a:t>These tools often offer functions like “find files with social security numbers.” </a:t>
            </a:r>
          </a:p>
          <a:p>
            <a:endParaRPr lang="en-US" dirty="0"/>
          </a:p>
          <a:p>
            <a:r>
              <a:rPr lang="en-US" baseline="0" dirty="0"/>
              <a:t>Another question to consider when testing a tool is to ask: does the algorithm the tool implements do what I want?</a:t>
            </a:r>
          </a:p>
          <a:p>
            <a:endParaRPr lang="en-US" baseline="0" dirty="0"/>
          </a:p>
          <a:p>
            <a:r>
              <a:rPr lang="en-US" baseline="0" dirty="0"/>
              <a:t>For example, string search tools often have a built-in feature to look for social security numbers. When we tested one string search tool, the tool offered two ways to do the search: live search and indexed search. We found that the two search methods gave different results. For a good reason, but the tool user should be aware. </a:t>
            </a:r>
          </a:p>
          <a:p>
            <a:endParaRPr lang="en-US" baseline="0" dirty="0"/>
          </a:p>
          <a:p>
            <a:r>
              <a:rPr lang="en-US" baseline="0" dirty="0"/>
              <a:t>It is possible to owe US income tax, but not owe social security tax. So you don't have a social security number.  The IRS is very helpful and will give you an invalid social security number with a nine as the first digit to use as a tax payer ID number. Valid social security numbers never begin with an eight or nine.</a:t>
            </a:r>
          </a:p>
          <a:p>
            <a:endParaRPr lang="en-US" baseline="0" dirty="0"/>
          </a:p>
          <a:p>
            <a:r>
              <a:rPr lang="en-US" baseline="0" dirty="0"/>
              <a:t>The indexed method looks for three digits, a hyphen, two digits, another hyphen and four digits, but the live search adds the criteria that if the first digit is an eight or nine, the string is not reported.</a:t>
            </a:r>
          </a:p>
          <a:p>
            <a:endParaRPr lang="en-US" baseline="0" dirty="0"/>
          </a:p>
          <a:p>
            <a:r>
              <a:rPr lang="en-US" baseline="0" dirty="0"/>
              <a:t>You need to know what the algorithm does, so you know if the tool addresses what you need.</a:t>
            </a:r>
            <a:endParaRPr lang="en-US" dirty="0"/>
          </a:p>
          <a:p>
            <a:endParaRPr lang="en-US" dirty="0"/>
          </a:p>
        </p:txBody>
      </p:sp>
      <p:sp>
        <p:nvSpPr>
          <p:cNvPr id="4" name="Slide Number Placeholder 3"/>
          <p:cNvSpPr>
            <a:spLocks noGrp="1"/>
          </p:cNvSpPr>
          <p:nvPr>
            <p:ph type="sldNum" sz="quarter" idx="5"/>
          </p:nvPr>
        </p:nvSpPr>
        <p:spPr/>
        <p:txBody>
          <a:bodyPr/>
          <a:lstStyle/>
          <a:p>
            <a:fld id="{6B49854A-FED2-4495-B567-1859074471A7}" type="slidenum">
              <a:rPr lang="en-GB" smtClean="0"/>
              <a:t>23</a:t>
            </a:fld>
            <a:endParaRPr lang="en-GB"/>
          </a:p>
        </p:txBody>
      </p:sp>
    </p:spTree>
    <p:extLst>
      <p:ext uri="{BB962C8B-B14F-4D97-AF65-F5344CB8AC3E}">
        <p14:creationId xmlns:p14="http://schemas.microsoft.com/office/powerpoint/2010/main" val="667418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have to know what the binary bits of the object are supposed to represent. </a:t>
            </a:r>
          </a:p>
          <a:p>
            <a:endParaRPr lang="en-US" dirty="0"/>
          </a:p>
          <a:p>
            <a:r>
              <a:rPr lang="en-US" dirty="0"/>
              <a:t>It could be a count of times a web site was visited or the time of the web site visit or the pixels of a picture or anything else that could be stored in  computer.</a:t>
            </a:r>
          </a:p>
        </p:txBody>
      </p:sp>
      <p:sp>
        <p:nvSpPr>
          <p:cNvPr id="4" name="Slide Number Placeholder 3"/>
          <p:cNvSpPr>
            <a:spLocks noGrp="1"/>
          </p:cNvSpPr>
          <p:nvPr>
            <p:ph type="sldNum" sz="quarter" idx="5"/>
          </p:nvPr>
        </p:nvSpPr>
        <p:spPr/>
        <p:txBody>
          <a:bodyPr/>
          <a:lstStyle/>
          <a:p>
            <a:fld id="{6B49854A-FED2-4495-B567-1859074471A7}" type="slidenum">
              <a:rPr lang="en-GB" smtClean="0"/>
              <a:t>24</a:t>
            </a:fld>
            <a:endParaRPr lang="en-GB"/>
          </a:p>
        </p:txBody>
      </p:sp>
    </p:spTree>
    <p:extLst>
      <p:ext uri="{BB962C8B-B14F-4D97-AF65-F5344CB8AC3E}">
        <p14:creationId xmlns:p14="http://schemas.microsoft.com/office/powerpoint/2010/main" val="1825801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critical step.</a:t>
            </a:r>
          </a:p>
        </p:txBody>
      </p:sp>
      <p:sp>
        <p:nvSpPr>
          <p:cNvPr id="4" name="Slide Number Placeholder 3"/>
          <p:cNvSpPr>
            <a:spLocks noGrp="1"/>
          </p:cNvSpPr>
          <p:nvPr>
            <p:ph type="sldNum" sz="quarter" idx="5"/>
          </p:nvPr>
        </p:nvSpPr>
        <p:spPr/>
        <p:txBody>
          <a:bodyPr/>
          <a:lstStyle/>
          <a:p>
            <a:fld id="{6B49854A-FED2-4495-B567-1859074471A7}" type="slidenum">
              <a:rPr lang="en-GB" smtClean="0"/>
              <a:t>25</a:t>
            </a:fld>
            <a:endParaRPr lang="en-GB"/>
          </a:p>
        </p:txBody>
      </p:sp>
    </p:spTree>
    <p:extLst>
      <p:ext uri="{BB962C8B-B14F-4D97-AF65-F5344CB8AC3E}">
        <p14:creationId xmlns:p14="http://schemas.microsoft.com/office/powerpoint/2010/main" val="9591941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Here comes the rub,</a:t>
            </a:r>
            <a:r>
              <a:rPr lang="en-US" sz="1600" baseline="0" dirty="0"/>
              <a:t> and it applies to any forensic process that uses computer software to calculate a result. A hypothesis test or a probability value depends on a random variable with a known probability distribution (usually Gaussian, aka Normal). The (random) error rate is a measure of uncertainty.</a:t>
            </a:r>
          </a:p>
          <a:p>
            <a:endParaRPr lang="en-US" sz="1600" baseline="0" dirty="0"/>
          </a:p>
          <a:p>
            <a:r>
              <a:rPr lang="en-US" sz="1600" baseline="0" dirty="0"/>
              <a:t>The software that makes the calculation can have a software error that is not random in nature. This is a systematic error, nothing random here. Same input yields same output. The intended formula of a calculation might be x+27, but if the program calculates x-27 the answer will be wrong every time.</a:t>
            </a:r>
          </a:p>
          <a:p>
            <a:endParaRPr lang="en-US" sz="1600" baseline="0" dirty="0"/>
          </a:p>
          <a:p>
            <a:r>
              <a:rPr lang="en-US" sz="1600" baseline="0" dirty="0"/>
              <a:t>BTW, I wrote this program on Linux and moved the software to windows. The software error quickly showed up in just a few test cases and was promptly fixed.</a:t>
            </a:r>
            <a:endParaRPr lang="en-US" sz="1600" dirty="0"/>
          </a:p>
        </p:txBody>
      </p:sp>
      <p:sp>
        <p:nvSpPr>
          <p:cNvPr id="4" name="Slide Number Placeholder 3"/>
          <p:cNvSpPr>
            <a:spLocks noGrp="1"/>
          </p:cNvSpPr>
          <p:nvPr>
            <p:ph type="sldNum" sz="quarter" idx="10"/>
          </p:nvPr>
        </p:nvSpPr>
        <p:spPr/>
        <p:txBody>
          <a:bodyPr/>
          <a:lstStyle/>
          <a:p>
            <a:fld id="{A71BDE02-C4FE-DA42-ADC7-0E490B5E3C91}" type="slidenum">
              <a:rPr lang="en-US" smtClean="0"/>
              <a:t>26</a:t>
            </a:fld>
            <a:endParaRPr lang="en-US"/>
          </a:p>
        </p:txBody>
      </p:sp>
      <p:sp>
        <p:nvSpPr>
          <p:cNvPr id="5" name="Date Placeholder 4">
            <a:extLst>
              <a:ext uri="{FF2B5EF4-FFF2-40B4-BE49-F238E27FC236}">
                <a16:creationId xmlns:a16="http://schemas.microsoft.com/office/drawing/2014/main" id="{02FC2F2C-6611-FC40-A5C3-FF21BD7D08BA}"/>
              </a:ext>
            </a:extLst>
          </p:cNvPr>
          <p:cNvSpPr>
            <a:spLocks noGrp="1"/>
          </p:cNvSpPr>
          <p:nvPr>
            <p:ph type="dt" idx="1"/>
          </p:nvPr>
        </p:nvSpPr>
        <p:spPr/>
        <p:txBody>
          <a:bodyPr/>
          <a:lstStyle/>
          <a:p>
            <a:r>
              <a:rPr lang="en-US"/>
              <a:t>Feb 15, 2021</a:t>
            </a:r>
          </a:p>
        </p:txBody>
      </p:sp>
      <p:sp>
        <p:nvSpPr>
          <p:cNvPr id="6" name="Footer Placeholder 5">
            <a:extLst>
              <a:ext uri="{FF2B5EF4-FFF2-40B4-BE49-F238E27FC236}">
                <a16:creationId xmlns:a16="http://schemas.microsoft.com/office/drawing/2014/main" id="{8BA08089-1F59-604E-975B-86D78D729469}"/>
              </a:ext>
            </a:extLst>
          </p:cNvPr>
          <p:cNvSpPr>
            <a:spLocks noGrp="1"/>
          </p:cNvSpPr>
          <p:nvPr>
            <p:ph type="ftr" sz="quarter" idx="4"/>
          </p:nvPr>
        </p:nvSpPr>
        <p:spPr/>
        <p:txBody>
          <a:bodyPr/>
          <a:lstStyle/>
          <a:p>
            <a:r>
              <a:rPr lang="en-US"/>
              <a:t>Demonstrating Confidence in the Reliability of Digital Forensic Tools</a:t>
            </a:r>
          </a:p>
        </p:txBody>
      </p:sp>
      <p:sp>
        <p:nvSpPr>
          <p:cNvPr id="7" name="Header Placeholder 6">
            <a:extLst>
              <a:ext uri="{FF2B5EF4-FFF2-40B4-BE49-F238E27FC236}">
                <a16:creationId xmlns:a16="http://schemas.microsoft.com/office/drawing/2014/main" id="{88DD9302-9643-1E45-A4B1-367FA928EF6F}"/>
              </a:ext>
            </a:extLst>
          </p:cNvPr>
          <p:cNvSpPr>
            <a:spLocks noGrp="1"/>
          </p:cNvSpPr>
          <p:nvPr>
            <p:ph type="hdr" sz="quarter"/>
          </p:nvPr>
        </p:nvSpPr>
        <p:spPr/>
        <p:txBody>
          <a:bodyPr/>
          <a:lstStyle/>
          <a:p>
            <a:r>
              <a:rPr lang="en-US"/>
              <a:t>SWGDE &amp; DE: The Look of Modern Criminal Investigation</a:t>
            </a:r>
          </a:p>
        </p:txBody>
      </p:sp>
    </p:spTree>
    <p:extLst>
      <p:ext uri="{BB962C8B-B14F-4D97-AF65-F5344CB8AC3E}">
        <p14:creationId xmlns:p14="http://schemas.microsoft.com/office/powerpoint/2010/main" val="12040623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algorithm may have an error rate, but the tool implementing the algorithm may have systematic</a:t>
            </a:r>
            <a:r>
              <a:rPr lang="en-US" baseline="0" dirty="0"/>
              <a:t> software</a:t>
            </a:r>
            <a:r>
              <a:rPr lang="en-US" dirty="0"/>
              <a:t> errors and there are other broad</a:t>
            </a:r>
            <a:r>
              <a:rPr lang="en-US" baseline="0" dirty="0"/>
              <a:t> paths to perdition. </a:t>
            </a:r>
          </a:p>
          <a:p>
            <a:endParaRPr lang="en-US" baseline="0" dirty="0"/>
          </a:p>
          <a:p>
            <a:r>
              <a:rPr lang="en-US" baseline="0" dirty="0"/>
              <a:t>A practitioner might not follow the best practice and wind up comingling data from two cases. </a:t>
            </a:r>
          </a:p>
          <a:p>
            <a:endParaRPr lang="en-US" baseline="0" dirty="0"/>
          </a:p>
          <a:p>
            <a:r>
              <a:rPr lang="en-US" baseline="0" dirty="0"/>
              <a:t>Or a practitioner may think that a file was accessed at 00:00 (midnight), but in reality it was zero because the “access” field was never updated by that particular OS.</a:t>
            </a:r>
            <a:endParaRPr lang="en-US" dirty="0"/>
          </a:p>
        </p:txBody>
      </p:sp>
      <p:sp>
        <p:nvSpPr>
          <p:cNvPr id="4" name="Slide Number Placeholder 3"/>
          <p:cNvSpPr>
            <a:spLocks noGrp="1"/>
          </p:cNvSpPr>
          <p:nvPr>
            <p:ph type="sldNum" sz="quarter" idx="10"/>
          </p:nvPr>
        </p:nvSpPr>
        <p:spPr/>
        <p:txBody>
          <a:bodyPr/>
          <a:lstStyle/>
          <a:p>
            <a:fld id="{A71BDE02-C4FE-DA42-ADC7-0E490B5E3C91}" type="slidenum">
              <a:rPr lang="en-US" smtClean="0"/>
              <a:t>27</a:t>
            </a:fld>
            <a:endParaRPr lang="en-US"/>
          </a:p>
        </p:txBody>
      </p:sp>
      <p:sp>
        <p:nvSpPr>
          <p:cNvPr id="5" name="Date Placeholder 4">
            <a:extLst>
              <a:ext uri="{FF2B5EF4-FFF2-40B4-BE49-F238E27FC236}">
                <a16:creationId xmlns:a16="http://schemas.microsoft.com/office/drawing/2014/main" id="{3C757952-4EC7-D34C-8DAE-BE079F13243A}"/>
              </a:ext>
            </a:extLst>
          </p:cNvPr>
          <p:cNvSpPr>
            <a:spLocks noGrp="1"/>
          </p:cNvSpPr>
          <p:nvPr>
            <p:ph type="dt" idx="1"/>
          </p:nvPr>
        </p:nvSpPr>
        <p:spPr/>
        <p:txBody>
          <a:bodyPr/>
          <a:lstStyle/>
          <a:p>
            <a:r>
              <a:rPr lang="en-US"/>
              <a:t>Feb 15, 2021</a:t>
            </a:r>
          </a:p>
        </p:txBody>
      </p:sp>
      <p:sp>
        <p:nvSpPr>
          <p:cNvPr id="6" name="Footer Placeholder 5">
            <a:extLst>
              <a:ext uri="{FF2B5EF4-FFF2-40B4-BE49-F238E27FC236}">
                <a16:creationId xmlns:a16="http://schemas.microsoft.com/office/drawing/2014/main" id="{614EEA45-A35B-E04C-AD91-165A12A4BE98}"/>
              </a:ext>
            </a:extLst>
          </p:cNvPr>
          <p:cNvSpPr>
            <a:spLocks noGrp="1"/>
          </p:cNvSpPr>
          <p:nvPr>
            <p:ph type="ftr" sz="quarter" idx="4"/>
          </p:nvPr>
        </p:nvSpPr>
        <p:spPr/>
        <p:txBody>
          <a:bodyPr/>
          <a:lstStyle/>
          <a:p>
            <a:r>
              <a:rPr lang="en-US"/>
              <a:t>Demonstrating Confidence in the Reliability of Digital Forensic Tools</a:t>
            </a:r>
          </a:p>
        </p:txBody>
      </p:sp>
      <p:sp>
        <p:nvSpPr>
          <p:cNvPr id="7" name="Header Placeholder 6">
            <a:extLst>
              <a:ext uri="{FF2B5EF4-FFF2-40B4-BE49-F238E27FC236}">
                <a16:creationId xmlns:a16="http://schemas.microsoft.com/office/drawing/2014/main" id="{C1307E6A-CE9D-DB48-AD2A-C347F31C0BE4}"/>
              </a:ext>
            </a:extLst>
          </p:cNvPr>
          <p:cNvSpPr>
            <a:spLocks noGrp="1"/>
          </p:cNvSpPr>
          <p:nvPr>
            <p:ph type="hdr" sz="quarter"/>
          </p:nvPr>
        </p:nvSpPr>
        <p:spPr/>
        <p:txBody>
          <a:bodyPr/>
          <a:lstStyle/>
          <a:p>
            <a:r>
              <a:rPr lang="en-US"/>
              <a:t>SWGDE &amp; DE: The Look of Modern Criminal Investigation</a:t>
            </a:r>
          </a:p>
        </p:txBody>
      </p:sp>
    </p:spTree>
    <p:extLst>
      <p:ext uri="{BB962C8B-B14F-4D97-AF65-F5344CB8AC3E}">
        <p14:creationId xmlns:p14="http://schemas.microsoft.com/office/powerpoint/2010/main" val="2754011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little clarification on the word error </a:t>
            </a:r>
          </a:p>
          <a:p>
            <a:endParaRPr lang="en-US" dirty="0"/>
          </a:p>
          <a:p>
            <a:r>
              <a:rPr lang="en-US" dirty="0"/>
              <a:t>Statistical </a:t>
            </a:r>
            <a:r>
              <a:rPr lang="en-US" dirty="0" err="1"/>
              <a:t>vs</a:t>
            </a:r>
            <a:r>
              <a:rPr lang="en-US" dirty="0"/>
              <a:t> systematic</a:t>
            </a:r>
          </a:p>
          <a:p>
            <a:endParaRPr lang="en-US" dirty="0"/>
          </a:p>
          <a:p>
            <a:r>
              <a:rPr lang="en-US" dirty="0"/>
              <a:t>Again, the court wants to know the result is reliable</a:t>
            </a:r>
          </a:p>
        </p:txBody>
      </p:sp>
      <p:sp>
        <p:nvSpPr>
          <p:cNvPr id="4" name="Slide Number Placeholder 3"/>
          <p:cNvSpPr>
            <a:spLocks noGrp="1"/>
          </p:cNvSpPr>
          <p:nvPr>
            <p:ph type="sldNum" sz="quarter" idx="10"/>
          </p:nvPr>
        </p:nvSpPr>
        <p:spPr/>
        <p:txBody>
          <a:bodyPr/>
          <a:lstStyle/>
          <a:p>
            <a:fld id="{A71BDE02-C4FE-DA42-ADC7-0E490B5E3C91}" type="slidenum">
              <a:rPr lang="en-US" smtClean="0"/>
              <a:t>28</a:t>
            </a:fld>
            <a:endParaRPr lang="en-US"/>
          </a:p>
        </p:txBody>
      </p:sp>
      <p:sp>
        <p:nvSpPr>
          <p:cNvPr id="5" name="Date Placeholder 4">
            <a:extLst>
              <a:ext uri="{FF2B5EF4-FFF2-40B4-BE49-F238E27FC236}">
                <a16:creationId xmlns:a16="http://schemas.microsoft.com/office/drawing/2014/main" id="{5B3D1C8D-C09C-2646-A95B-FD116E0D1E00}"/>
              </a:ext>
            </a:extLst>
          </p:cNvPr>
          <p:cNvSpPr>
            <a:spLocks noGrp="1"/>
          </p:cNvSpPr>
          <p:nvPr>
            <p:ph type="dt" idx="1"/>
          </p:nvPr>
        </p:nvSpPr>
        <p:spPr/>
        <p:txBody>
          <a:bodyPr/>
          <a:lstStyle/>
          <a:p>
            <a:r>
              <a:rPr lang="en-US"/>
              <a:t>Feb 15, 2021</a:t>
            </a:r>
          </a:p>
        </p:txBody>
      </p:sp>
      <p:sp>
        <p:nvSpPr>
          <p:cNvPr id="6" name="Footer Placeholder 5">
            <a:extLst>
              <a:ext uri="{FF2B5EF4-FFF2-40B4-BE49-F238E27FC236}">
                <a16:creationId xmlns:a16="http://schemas.microsoft.com/office/drawing/2014/main" id="{23851A56-152C-9A4A-B602-B2D464383606}"/>
              </a:ext>
            </a:extLst>
          </p:cNvPr>
          <p:cNvSpPr>
            <a:spLocks noGrp="1"/>
          </p:cNvSpPr>
          <p:nvPr>
            <p:ph type="ftr" sz="quarter" idx="4"/>
          </p:nvPr>
        </p:nvSpPr>
        <p:spPr/>
        <p:txBody>
          <a:bodyPr/>
          <a:lstStyle/>
          <a:p>
            <a:r>
              <a:rPr lang="en-US"/>
              <a:t>Demonstrating Confidence in the Reliability of Digital Forensic Tools</a:t>
            </a:r>
          </a:p>
        </p:txBody>
      </p:sp>
      <p:sp>
        <p:nvSpPr>
          <p:cNvPr id="7" name="Header Placeholder 6">
            <a:extLst>
              <a:ext uri="{FF2B5EF4-FFF2-40B4-BE49-F238E27FC236}">
                <a16:creationId xmlns:a16="http://schemas.microsoft.com/office/drawing/2014/main" id="{518B8470-C57B-2F43-836C-4BCF38DB8D9C}"/>
              </a:ext>
            </a:extLst>
          </p:cNvPr>
          <p:cNvSpPr>
            <a:spLocks noGrp="1"/>
          </p:cNvSpPr>
          <p:nvPr>
            <p:ph type="hdr" sz="quarter"/>
          </p:nvPr>
        </p:nvSpPr>
        <p:spPr/>
        <p:txBody>
          <a:bodyPr/>
          <a:lstStyle/>
          <a:p>
            <a:r>
              <a:rPr lang="en-US"/>
              <a:t>SWGDE &amp; DE: The Look of Modern Criminal Investigation</a:t>
            </a:r>
          </a:p>
        </p:txBody>
      </p:sp>
    </p:spTree>
    <p:extLst>
      <p:ext uri="{BB962C8B-B14F-4D97-AF65-F5344CB8AC3E}">
        <p14:creationId xmlns:p14="http://schemas.microsoft.com/office/powerpoint/2010/main" val="253403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helps to find errors if you can</a:t>
            </a:r>
            <a:r>
              <a:rPr lang="en-US" baseline="0" dirty="0"/>
              <a:t> identify likely errors and then test for them.</a:t>
            </a:r>
          </a:p>
          <a:p>
            <a:endParaRPr lang="en-US" baseline="0" dirty="0"/>
          </a:p>
          <a:p>
            <a:r>
              <a:rPr lang="en-US" baseline="0" dirty="0"/>
              <a:t>These are the kinds of errors we have seen at the NIST Computer Forensic Tool Testing Project (CFTT) while testing digital forensic tools</a:t>
            </a:r>
            <a:endParaRPr lang="en-US" dirty="0"/>
          </a:p>
        </p:txBody>
      </p:sp>
      <p:sp>
        <p:nvSpPr>
          <p:cNvPr id="4" name="Slide Number Placeholder 3"/>
          <p:cNvSpPr>
            <a:spLocks noGrp="1"/>
          </p:cNvSpPr>
          <p:nvPr>
            <p:ph type="sldNum" sz="quarter" idx="10"/>
          </p:nvPr>
        </p:nvSpPr>
        <p:spPr/>
        <p:txBody>
          <a:bodyPr/>
          <a:lstStyle/>
          <a:p>
            <a:fld id="{A71BDE02-C4FE-DA42-ADC7-0E490B5E3C91}" type="slidenum">
              <a:rPr lang="en-US" smtClean="0"/>
              <a:t>29</a:t>
            </a:fld>
            <a:endParaRPr lang="en-US"/>
          </a:p>
        </p:txBody>
      </p:sp>
      <p:sp>
        <p:nvSpPr>
          <p:cNvPr id="5" name="Date Placeholder 4">
            <a:extLst>
              <a:ext uri="{FF2B5EF4-FFF2-40B4-BE49-F238E27FC236}">
                <a16:creationId xmlns:a16="http://schemas.microsoft.com/office/drawing/2014/main" id="{34D0CD15-82FC-E948-9395-030A3529E7FE}"/>
              </a:ext>
            </a:extLst>
          </p:cNvPr>
          <p:cNvSpPr>
            <a:spLocks noGrp="1"/>
          </p:cNvSpPr>
          <p:nvPr>
            <p:ph type="dt" idx="1"/>
          </p:nvPr>
        </p:nvSpPr>
        <p:spPr/>
        <p:txBody>
          <a:bodyPr/>
          <a:lstStyle/>
          <a:p>
            <a:r>
              <a:rPr lang="en-US"/>
              <a:t>Feb 15, 2021</a:t>
            </a:r>
          </a:p>
        </p:txBody>
      </p:sp>
      <p:sp>
        <p:nvSpPr>
          <p:cNvPr id="6" name="Footer Placeholder 5">
            <a:extLst>
              <a:ext uri="{FF2B5EF4-FFF2-40B4-BE49-F238E27FC236}">
                <a16:creationId xmlns:a16="http://schemas.microsoft.com/office/drawing/2014/main" id="{40D26D9F-ABC1-9444-A387-C8F8F91004C6}"/>
              </a:ext>
            </a:extLst>
          </p:cNvPr>
          <p:cNvSpPr>
            <a:spLocks noGrp="1"/>
          </p:cNvSpPr>
          <p:nvPr>
            <p:ph type="ftr" sz="quarter" idx="4"/>
          </p:nvPr>
        </p:nvSpPr>
        <p:spPr/>
        <p:txBody>
          <a:bodyPr/>
          <a:lstStyle/>
          <a:p>
            <a:r>
              <a:rPr lang="en-US"/>
              <a:t>Demonstrating Confidence in the Reliability of Digital Forensic Tools</a:t>
            </a:r>
          </a:p>
        </p:txBody>
      </p:sp>
      <p:sp>
        <p:nvSpPr>
          <p:cNvPr id="7" name="Header Placeholder 6">
            <a:extLst>
              <a:ext uri="{FF2B5EF4-FFF2-40B4-BE49-F238E27FC236}">
                <a16:creationId xmlns:a16="http://schemas.microsoft.com/office/drawing/2014/main" id="{43B663CA-792A-C842-9D02-0900D8E0E2C9}"/>
              </a:ext>
            </a:extLst>
          </p:cNvPr>
          <p:cNvSpPr>
            <a:spLocks noGrp="1"/>
          </p:cNvSpPr>
          <p:nvPr>
            <p:ph type="hdr" sz="quarter"/>
          </p:nvPr>
        </p:nvSpPr>
        <p:spPr/>
        <p:txBody>
          <a:bodyPr/>
          <a:lstStyle/>
          <a:p>
            <a:r>
              <a:rPr lang="en-US"/>
              <a:t>SWGDE &amp; DE: The Look of Modern Criminal Investigation</a:t>
            </a:r>
          </a:p>
        </p:txBody>
      </p:sp>
    </p:spTree>
    <p:extLst>
      <p:ext uri="{BB962C8B-B14F-4D97-AF65-F5344CB8AC3E}">
        <p14:creationId xmlns:p14="http://schemas.microsoft.com/office/powerpoint/2010/main" val="265575237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First we need some background for digital investigations.</a:t>
            </a:r>
          </a:p>
        </p:txBody>
      </p:sp>
      <p:sp>
        <p:nvSpPr>
          <p:cNvPr id="4" name="Slide Number Placeholder 3"/>
          <p:cNvSpPr>
            <a:spLocks noGrp="1"/>
          </p:cNvSpPr>
          <p:nvPr>
            <p:ph type="sldNum" sz="quarter" idx="10"/>
          </p:nvPr>
        </p:nvSpPr>
        <p:spPr/>
        <p:txBody>
          <a:bodyPr/>
          <a:lstStyle/>
          <a:p>
            <a:fld id="{6B49854A-FED2-4495-B567-1859074471A7}" type="slidenum">
              <a:rPr lang="en-GB" smtClean="0"/>
              <a:t>30</a:t>
            </a:fld>
            <a:endParaRPr lang="en-GB"/>
          </a:p>
        </p:txBody>
      </p:sp>
    </p:spTree>
    <p:extLst>
      <p:ext uri="{BB962C8B-B14F-4D97-AF65-F5344CB8AC3E}">
        <p14:creationId xmlns:p14="http://schemas.microsoft.com/office/powerpoint/2010/main" val="1459767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t>This talk is based on the ASTM E3016-18 “Standard Guide for establishing confidence in</a:t>
            </a:r>
            <a:r>
              <a:rPr lang="en-US" sz="1800" baseline="0" dirty="0"/>
              <a:t> digital and Multimedia Evidence Forensic Results </a:t>
            </a:r>
            <a:r>
              <a:rPr lang="en-US" sz="1800" dirty="0"/>
              <a:t>by Error Mitigation Analysis.“ The document was originally written as a SWGDE guideline and then submitted to ASTM.</a:t>
            </a:r>
            <a:endParaRPr lang="en-US" dirty="0"/>
          </a:p>
        </p:txBody>
      </p:sp>
      <p:sp>
        <p:nvSpPr>
          <p:cNvPr id="4" name="Header Placeholder 3"/>
          <p:cNvSpPr>
            <a:spLocks noGrp="1"/>
          </p:cNvSpPr>
          <p:nvPr>
            <p:ph type="hdr" sz="quarter"/>
          </p:nvPr>
        </p:nvSpPr>
        <p:spPr/>
        <p:txBody>
          <a:bodyPr/>
          <a:lstStyle/>
          <a:p>
            <a:pPr algn="ctr"/>
            <a:r>
              <a:rPr lang="en-US"/>
              <a:t>SWGDE &amp; DE: The Look of Modern Criminal Investigation</a:t>
            </a:r>
            <a:endParaRPr lang="en-US" dirty="0"/>
          </a:p>
        </p:txBody>
      </p:sp>
      <p:sp>
        <p:nvSpPr>
          <p:cNvPr id="5" name="Date Placeholder 4"/>
          <p:cNvSpPr>
            <a:spLocks noGrp="1"/>
          </p:cNvSpPr>
          <p:nvPr>
            <p:ph type="dt" idx="1"/>
          </p:nvPr>
        </p:nvSpPr>
        <p:spPr/>
        <p:txBody>
          <a:bodyPr/>
          <a:lstStyle/>
          <a:p>
            <a:r>
              <a:rPr lang="en-US"/>
              <a:t>Feb 15, 2021</a:t>
            </a:r>
          </a:p>
        </p:txBody>
      </p:sp>
      <p:sp>
        <p:nvSpPr>
          <p:cNvPr id="6" name="Footer Placeholder 5"/>
          <p:cNvSpPr>
            <a:spLocks noGrp="1"/>
          </p:cNvSpPr>
          <p:nvPr>
            <p:ph type="ftr" sz="quarter" idx="4"/>
          </p:nvPr>
        </p:nvSpPr>
        <p:spPr/>
        <p:txBody>
          <a:bodyPr/>
          <a:lstStyle/>
          <a:p>
            <a:pPr algn="ctr"/>
            <a:r>
              <a:rPr lang="en-US"/>
              <a:t>Demonstrating Confidence in the Reliability of Digital Forensic Tools</a:t>
            </a:r>
            <a:endParaRPr lang="en-US" dirty="0"/>
          </a:p>
        </p:txBody>
      </p:sp>
      <p:sp>
        <p:nvSpPr>
          <p:cNvPr id="7" name="Slide Number Placeholder 6"/>
          <p:cNvSpPr>
            <a:spLocks noGrp="1"/>
          </p:cNvSpPr>
          <p:nvPr>
            <p:ph type="sldNum" sz="quarter" idx="5"/>
          </p:nvPr>
        </p:nvSpPr>
        <p:spPr/>
        <p:txBody>
          <a:bodyPr/>
          <a:lstStyle/>
          <a:p>
            <a:fld id="{A71BDE02-C4FE-DA42-ADC7-0E490B5E3C91}" type="slidenum">
              <a:rPr lang="en-US" smtClean="0"/>
              <a:t>3</a:t>
            </a:fld>
            <a:endParaRPr lang="en-US"/>
          </a:p>
        </p:txBody>
      </p:sp>
    </p:spTree>
    <p:extLst>
      <p:ext uri="{BB962C8B-B14F-4D97-AF65-F5344CB8AC3E}">
        <p14:creationId xmlns:p14="http://schemas.microsoft.com/office/powerpoint/2010/main" val="20954509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Here is an example of what testing can reveal </a:t>
            </a:r>
          </a:p>
          <a:p>
            <a:endParaRPr lang="en-US" sz="1600" dirty="0"/>
          </a:p>
          <a:p>
            <a:r>
              <a:rPr lang="en-US" sz="1600" dirty="0"/>
              <a:t>There are are about 5 write commands that a disk driver can choose from. A disk driver (software to access a storage</a:t>
            </a:r>
            <a:r>
              <a:rPr lang="en-US" sz="1600" baseline="0" dirty="0"/>
              <a:t> device) usually has a preferred instruction for a given type of drive. In this case, on Windows XP, the write 10 command is preferred unless a disk address greater than 1.2TB is accessed. The “write 10” command has an address limit at that point and a different command, like “write 16”, with a larger address range must be used.</a:t>
            </a:r>
          </a:p>
          <a:p>
            <a:endParaRPr lang="en-US" sz="1600" dirty="0"/>
          </a:p>
          <a:p>
            <a:r>
              <a:rPr lang="en-US" sz="1600" dirty="0"/>
              <a:t>Note that this</a:t>
            </a:r>
            <a:r>
              <a:rPr lang="en-US" sz="1600" baseline="0" dirty="0"/>
              <a:t> particular write block device works just fine except for “write 16” over the USB interface. “Write 16” is blocked on the firewire interface, but not the USB interface. The problem arose when a chip maker implemented, without informing the write block vendor, what from the </a:t>
            </a:r>
            <a:r>
              <a:rPr lang="en-US" sz="1600" baseline="0"/>
              <a:t>chip maker’s </a:t>
            </a:r>
            <a:r>
              <a:rPr lang="en-US" sz="1600" baseline="0" dirty="0"/>
              <a:t>perspective was a trivial change, but from the vendor’s perspective it was a significant change.</a:t>
            </a:r>
            <a:endParaRPr lang="en-US" sz="1600" dirty="0"/>
          </a:p>
        </p:txBody>
      </p:sp>
      <p:sp>
        <p:nvSpPr>
          <p:cNvPr id="4" name="Slide Number Placeholder 3"/>
          <p:cNvSpPr>
            <a:spLocks noGrp="1"/>
          </p:cNvSpPr>
          <p:nvPr>
            <p:ph type="sldNum" sz="quarter" idx="10"/>
          </p:nvPr>
        </p:nvSpPr>
        <p:spPr/>
        <p:txBody>
          <a:bodyPr/>
          <a:lstStyle/>
          <a:p>
            <a:fld id="{A71BDE02-C4FE-DA42-ADC7-0E490B5E3C91}" type="slidenum">
              <a:rPr lang="en-US" smtClean="0"/>
              <a:t>33</a:t>
            </a:fld>
            <a:endParaRPr lang="en-US"/>
          </a:p>
        </p:txBody>
      </p:sp>
      <p:sp>
        <p:nvSpPr>
          <p:cNvPr id="5" name="Date Placeholder 4">
            <a:extLst>
              <a:ext uri="{FF2B5EF4-FFF2-40B4-BE49-F238E27FC236}">
                <a16:creationId xmlns:a16="http://schemas.microsoft.com/office/drawing/2014/main" id="{D3336F78-6A0B-4C40-88A7-E2DA5EA20308}"/>
              </a:ext>
            </a:extLst>
          </p:cNvPr>
          <p:cNvSpPr>
            <a:spLocks noGrp="1"/>
          </p:cNvSpPr>
          <p:nvPr>
            <p:ph type="dt" idx="1"/>
          </p:nvPr>
        </p:nvSpPr>
        <p:spPr/>
        <p:txBody>
          <a:bodyPr/>
          <a:lstStyle/>
          <a:p>
            <a:r>
              <a:rPr lang="en-US"/>
              <a:t>Feb 15, 2021</a:t>
            </a:r>
          </a:p>
        </p:txBody>
      </p:sp>
      <p:sp>
        <p:nvSpPr>
          <p:cNvPr id="6" name="Footer Placeholder 5">
            <a:extLst>
              <a:ext uri="{FF2B5EF4-FFF2-40B4-BE49-F238E27FC236}">
                <a16:creationId xmlns:a16="http://schemas.microsoft.com/office/drawing/2014/main" id="{52880E40-E211-4542-838D-B9EE9E026277}"/>
              </a:ext>
            </a:extLst>
          </p:cNvPr>
          <p:cNvSpPr>
            <a:spLocks noGrp="1"/>
          </p:cNvSpPr>
          <p:nvPr>
            <p:ph type="ftr" sz="quarter" idx="4"/>
          </p:nvPr>
        </p:nvSpPr>
        <p:spPr/>
        <p:txBody>
          <a:bodyPr/>
          <a:lstStyle/>
          <a:p>
            <a:r>
              <a:rPr lang="en-US"/>
              <a:t>Demonstrating Confidence in the Reliability of Digital Forensic Tools</a:t>
            </a:r>
          </a:p>
        </p:txBody>
      </p:sp>
      <p:sp>
        <p:nvSpPr>
          <p:cNvPr id="7" name="Header Placeholder 6">
            <a:extLst>
              <a:ext uri="{FF2B5EF4-FFF2-40B4-BE49-F238E27FC236}">
                <a16:creationId xmlns:a16="http://schemas.microsoft.com/office/drawing/2014/main" id="{0E3F28A8-666A-3A43-BB4B-F6F39D201763}"/>
              </a:ext>
            </a:extLst>
          </p:cNvPr>
          <p:cNvSpPr>
            <a:spLocks noGrp="1"/>
          </p:cNvSpPr>
          <p:nvPr>
            <p:ph type="hdr" sz="quarter"/>
          </p:nvPr>
        </p:nvSpPr>
        <p:spPr/>
        <p:txBody>
          <a:bodyPr/>
          <a:lstStyle/>
          <a:p>
            <a:r>
              <a:rPr lang="en-US"/>
              <a:t>SWGDE &amp; DE: The Look of Modern Criminal Investigation</a:t>
            </a:r>
          </a:p>
        </p:txBody>
      </p:sp>
    </p:spTree>
    <p:extLst>
      <p:ext uri="{BB962C8B-B14F-4D97-AF65-F5344CB8AC3E}">
        <p14:creationId xmlns:p14="http://schemas.microsoft.com/office/powerpoint/2010/main" val="17893446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File recovery is one of the more challenging tasks. You need to test your tool so that you understand what results you can expect. Perfect file recovery is unlikely so you need to know what imperfections you might encounter.</a:t>
            </a:r>
          </a:p>
          <a:p>
            <a:endParaRPr lang="en-US" dirty="0"/>
          </a:p>
          <a:p>
            <a:r>
              <a:rPr lang="en-US" dirty="0"/>
              <a:t>For example, recovered files need to be checked for mixing data clusters from multiple files together</a:t>
            </a:r>
          </a:p>
        </p:txBody>
      </p:sp>
      <p:sp>
        <p:nvSpPr>
          <p:cNvPr id="4" name="Slide Number Placeholder 3"/>
          <p:cNvSpPr>
            <a:spLocks noGrp="1"/>
          </p:cNvSpPr>
          <p:nvPr>
            <p:ph type="sldNum" sz="quarter" idx="10"/>
          </p:nvPr>
        </p:nvSpPr>
        <p:spPr/>
        <p:txBody>
          <a:bodyPr/>
          <a:lstStyle/>
          <a:p>
            <a:fld id="{A71BDE02-C4FE-DA42-ADC7-0E490B5E3C91}" type="slidenum">
              <a:rPr lang="en-US" smtClean="0"/>
              <a:t>34</a:t>
            </a:fld>
            <a:endParaRPr lang="en-US"/>
          </a:p>
        </p:txBody>
      </p:sp>
      <p:sp>
        <p:nvSpPr>
          <p:cNvPr id="5" name="Date Placeholder 4">
            <a:extLst>
              <a:ext uri="{FF2B5EF4-FFF2-40B4-BE49-F238E27FC236}">
                <a16:creationId xmlns:a16="http://schemas.microsoft.com/office/drawing/2014/main" id="{358BAEF1-3BA8-8D4E-85FA-523B42E44617}"/>
              </a:ext>
            </a:extLst>
          </p:cNvPr>
          <p:cNvSpPr>
            <a:spLocks noGrp="1"/>
          </p:cNvSpPr>
          <p:nvPr>
            <p:ph type="dt" idx="1"/>
          </p:nvPr>
        </p:nvSpPr>
        <p:spPr/>
        <p:txBody>
          <a:bodyPr/>
          <a:lstStyle/>
          <a:p>
            <a:r>
              <a:rPr lang="en-US"/>
              <a:t>Feb 15, 2021</a:t>
            </a:r>
          </a:p>
        </p:txBody>
      </p:sp>
      <p:sp>
        <p:nvSpPr>
          <p:cNvPr id="6" name="Footer Placeholder 5">
            <a:extLst>
              <a:ext uri="{FF2B5EF4-FFF2-40B4-BE49-F238E27FC236}">
                <a16:creationId xmlns:a16="http://schemas.microsoft.com/office/drawing/2014/main" id="{A30547CB-DF61-DB43-9691-DF321849D51A}"/>
              </a:ext>
            </a:extLst>
          </p:cNvPr>
          <p:cNvSpPr>
            <a:spLocks noGrp="1"/>
          </p:cNvSpPr>
          <p:nvPr>
            <p:ph type="ftr" sz="quarter" idx="4"/>
          </p:nvPr>
        </p:nvSpPr>
        <p:spPr/>
        <p:txBody>
          <a:bodyPr/>
          <a:lstStyle/>
          <a:p>
            <a:r>
              <a:rPr lang="en-US"/>
              <a:t>Demonstrating Confidence in the Reliability of Digital Forensic Tools</a:t>
            </a:r>
          </a:p>
        </p:txBody>
      </p:sp>
      <p:sp>
        <p:nvSpPr>
          <p:cNvPr id="7" name="Header Placeholder 6">
            <a:extLst>
              <a:ext uri="{FF2B5EF4-FFF2-40B4-BE49-F238E27FC236}">
                <a16:creationId xmlns:a16="http://schemas.microsoft.com/office/drawing/2014/main" id="{B842E7EE-4B70-4B49-9C94-EB0C1FD17D4C}"/>
              </a:ext>
            </a:extLst>
          </p:cNvPr>
          <p:cNvSpPr>
            <a:spLocks noGrp="1"/>
          </p:cNvSpPr>
          <p:nvPr>
            <p:ph type="hdr" sz="quarter"/>
          </p:nvPr>
        </p:nvSpPr>
        <p:spPr/>
        <p:txBody>
          <a:bodyPr/>
          <a:lstStyle/>
          <a:p>
            <a:r>
              <a:rPr lang="en-US"/>
              <a:t>SWGDE &amp; DE: The Look of Modern Criminal Investigation</a:t>
            </a:r>
          </a:p>
        </p:txBody>
      </p:sp>
    </p:spTree>
    <p:extLst>
      <p:ext uri="{BB962C8B-B14F-4D97-AF65-F5344CB8AC3E}">
        <p14:creationId xmlns:p14="http://schemas.microsoft.com/office/powerpoint/2010/main" val="209253769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see a number of different behaviors with different file carving tools.</a:t>
            </a:r>
          </a:p>
          <a:p>
            <a:endParaRPr lang="en-US" dirty="0"/>
          </a:p>
          <a:p>
            <a:endParaRPr lang="en-US" baseline="0" dirty="0"/>
          </a:p>
          <a:p>
            <a:r>
              <a:rPr lang="en-US" baseline="0" dirty="0"/>
              <a:t>If you get a viewable result, the imperfections are often easy to identify.</a:t>
            </a:r>
          </a:p>
          <a:p>
            <a:endParaRPr lang="en-US" baseline="0"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Viewing a file usually makes any</a:t>
            </a:r>
            <a:r>
              <a:rPr lang="en-US" baseline="0" dirty="0"/>
              <a:t> mixing of data from multiple sources stand out and easy to identify.</a:t>
            </a:r>
          </a:p>
          <a:p>
            <a:endParaRPr lang="en-US" dirty="0"/>
          </a:p>
        </p:txBody>
      </p:sp>
      <p:sp>
        <p:nvSpPr>
          <p:cNvPr id="4" name="Slide Number Placeholder 3"/>
          <p:cNvSpPr>
            <a:spLocks noGrp="1"/>
          </p:cNvSpPr>
          <p:nvPr>
            <p:ph type="sldNum" sz="quarter" idx="10"/>
          </p:nvPr>
        </p:nvSpPr>
        <p:spPr/>
        <p:txBody>
          <a:bodyPr/>
          <a:lstStyle/>
          <a:p>
            <a:fld id="{A71BDE02-C4FE-DA42-ADC7-0E490B5E3C91}" type="slidenum">
              <a:rPr lang="en-US" smtClean="0"/>
              <a:t>35</a:t>
            </a:fld>
            <a:endParaRPr lang="en-US"/>
          </a:p>
        </p:txBody>
      </p:sp>
      <p:sp>
        <p:nvSpPr>
          <p:cNvPr id="5" name="Date Placeholder 4">
            <a:extLst>
              <a:ext uri="{FF2B5EF4-FFF2-40B4-BE49-F238E27FC236}">
                <a16:creationId xmlns:a16="http://schemas.microsoft.com/office/drawing/2014/main" id="{8FF53A28-4E65-E941-88EE-011DF1DBF9C5}"/>
              </a:ext>
            </a:extLst>
          </p:cNvPr>
          <p:cNvSpPr>
            <a:spLocks noGrp="1"/>
          </p:cNvSpPr>
          <p:nvPr>
            <p:ph type="dt" idx="1"/>
          </p:nvPr>
        </p:nvSpPr>
        <p:spPr/>
        <p:txBody>
          <a:bodyPr/>
          <a:lstStyle/>
          <a:p>
            <a:r>
              <a:rPr lang="en-US"/>
              <a:t>Feb 15, 2021</a:t>
            </a:r>
          </a:p>
        </p:txBody>
      </p:sp>
      <p:sp>
        <p:nvSpPr>
          <p:cNvPr id="6" name="Footer Placeholder 5">
            <a:extLst>
              <a:ext uri="{FF2B5EF4-FFF2-40B4-BE49-F238E27FC236}">
                <a16:creationId xmlns:a16="http://schemas.microsoft.com/office/drawing/2014/main" id="{AE38303E-989C-D04D-8615-ACF822B958AA}"/>
              </a:ext>
            </a:extLst>
          </p:cNvPr>
          <p:cNvSpPr>
            <a:spLocks noGrp="1"/>
          </p:cNvSpPr>
          <p:nvPr>
            <p:ph type="ftr" sz="quarter" idx="4"/>
          </p:nvPr>
        </p:nvSpPr>
        <p:spPr/>
        <p:txBody>
          <a:bodyPr/>
          <a:lstStyle/>
          <a:p>
            <a:r>
              <a:rPr lang="en-US"/>
              <a:t>Demonstrating Confidence in the Reliability of Digital Forensic Tools</a:t>
            </a:r>
          </a:p>
        </p:txBody>
      </p:sp>
      <p:sp>
        <p:nvSpPr>
          <p:cNvPr id="7" name="Header Placeholder 6">
            <a:extLst>
              <a:ext uri="{FF2B5EF4-FFF2-40B4-BE49-F238E27FC236}">
                <a16:creationId xmlns:a16="http://schemas.microsoft.com/office/drawing/2014/main" id="{95C304C0-9C6C-C84E-9100-BC0C6DB587E4}"/>
              </a:ext>
            </a:extLst>
          </p:cNvPr>
          <p:cNvSpPr>
            <a:spLocks noGrp="1"/>
          </p:cNvSpPr>
          <p:nvPr>
            <p:ph type="hdr" sz="quarter"/>
          </p:nvPr>
        </p:nvSpPr>
        <p:spPr/>
        <p:txBody>
          <a:bodyPr/>
          <a:lstStyle/>
          <a:p>
            <a:r>
              <a:rPr lang="en-US"/>
              <a:t>SWGDE &amp; DE: The Look of Modern Criminal Investigation</a:t>
            </a:r>
          </a:p>
        </p:txBody>
      </p:sp>
    </p:spTree>
    <p:extLst>
      <p:ext uri="{BB962C8B-B14F-4D97-AF65-F5344CB8AC3E}">
        <p14:creationId xmlns:p14="http://schemas.microsoft.com/office/powerpoint/2010/main" val="284985263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key message from the Standard is to look at Error holistically – examine what kinds of errors can occur, which ones are likely.</a:t>
            </a:r>
            <a:r>
              <a:rPr lang="en-US" baseline="0" dirty="0"/>
              <a:t>  Then systematically take steps to address and reduce error and to describe where potential errors (especially the likely ones) remain.</a:t>
            </a:r>
            <a:endParaRPr lang="en-US" dirty="0"/>
          </a:p>
        </p:txBody>
      </p:sp>
      <p:sp>
        <p:nvSpPr>
          <p:cNvPr id="4" name="Slide Number Placeholder 3"/>
          <p:cNvSpPr>
            <a:spLocks noGrp="1"/>
          </p:cNvSpPr>
          <p:nvPr>
            <p:ph type="sldNum" sz="quarter" idx="10"/>
          </p:nvPr>
        </p:nvSpPr>
        <p:spPr/>
        <p:txBody>
          <a:bodyPr/>
          <a:lstStyle/>
          <a:p>
            <a:fld id="{A71BDE02-C4FE-DA42-ADC7-0E490B5E3C91}" type="slidenum">
              <a:rPr lang="en-US" smtClean="0"/>
              <a:t>36</a:t>
            </a:fld>
            <a:endParaRPr lang="en-US"/>
          </a:p>
        </p:txBody>
      </p:sp>
      <p:sp>
        <p:nvSpPr>
          <p:cNvPr id="5" name="Date Placeholder 4">
            <a:extLst>
              <a:ext uri="{FF2B5EF4-FFF2-40B4-BE49-F238E27FC236}">
                <a16:creationId xmlns:a16="http://schemas.microsoft.com/office/drawing/2014/main" id="{E36A0EBB-6621-C44B-ACCD-AFB26B4AFE8D}"/>
              </a:ext>
            </a:extLst>
          </p:cNvPr>
          <p:cNvSpPr>
            <a:spLocks noGrp="1"/>
          </p:cNvSpPr>
          <p:nvPr>
            <p:ph type="dt" idx="1"/>
          </p:nvPr>
        </p:nvSpPr>
        <p:spPr/>
        <p:txBody>
          <a:bodyPr/>
          <a:lstStyle/>
          <a:p>
            <a:r>
              <a:rPr lang="en-US"/>
              <a:t>Feb 15, 2021</a:t>
            </a:r>
          </a:p>
        </p:txBody>
      </p:sp>
      <p:sp>
        <p:nvSpPr>
          <p:cNvPr id="6" name="Footer Placeholder 5">
            <a:extLst>
              <a:ext uri="{FF2B5EF4-FFF2-40B4-BE49-F238E27FC236}">
                <a16:creationId xmlns:a16="http://schemas.microsoft.com/office/drawing/2014/main" id="{99DD0BB8-5004-E744-8D42-8CD501B5AC4D}"/>
              </a:ext>
            </a:extLst>
          </p:cNvPr>
          <p:cNvSpPr>
            <a:spLocks noGrp="1"/>
          </p:cNvSpPr>
          <p:nvPr>
            <p:ph type="ftr" sz="quarter" idx="4"/>
          </p:nvPr>
        </p:nvSpPr>
        <p:spPr/>
        <p:txBody>
          <a:bodyPr/>
          <a:lstStyle/>
          <a:p>
            <a:r>
              <a:rPr lang="en-US"/>
              <a:t>Demonstrating Confidence in the Reliability of Digital Forensic Tools</a:t>
            </a:r>
          </a:p>
        </p:txBody>
      </p:sp>
      <p:sp>
        <p:nvSpPr>
          <p:cNvPr id="7" name="Header Placeholder 6">
            <a:extLst>
              <a:ext uri="{FF2B5EF4-FFF2-40B4-BE49-F238E27FC236}">
                <a16:creationId xmlns:a16="http://schemas.microsoft.com/office/drawing/2014/main" id="{409C8601-6D0A-CC47-ACA0-6C5738B16541}"/>
              </a:ext>
            </a:extLst>
          </p:cNvPr>
          <p:cNvSpPr>
            <a:spLocks noGrp="1"/>
          </p:cNvSpPr>
          <p:nvPr>
            <p:ph type="hdr" sz="quarter"/>
          </p:nvPr>
        </p:nvSpPr>
        <p:spPr/>
        <p:txBody>
          <a:bodyPr/>
          <a:lstStyle/>
          <a:p>
            <a:r>
              <a:rPr lang="en-US"/>
              <a:t>SWGDE &amp; DE: The Look of Modern Criminal Investigation</a:t>
            </a:r>
          </a:p>
        </p:txBody>
      </p:sp>
    </p:spTree>
    <p:extLst>
      <p:ext uri="{BB962C8B-B14F-4D97-AF65-F5344CB8AC3E}">
        <p14:creationId xmlns:p14="http://schemas.microsoft.com/office/powerpoint/2010/main" val="225895047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link to the SWGDE web site.</a:t>
            </a:r>
          </a:p>
        </p:txBody>
      </p:sp>
      <p:sp>
        <p:nvSpPr>
          <p:cNvPr id="4" name="Slide Number Placeholder 3"/>
          <p:cNvSpPr>
            <a:spLocks noGrp="1"/>
          </p:cNvSpPr>
          <p:nvPr>
            <p:ph type="sldNum" sz="quarter" idx="10"/>
          </p:nvPr>
        </p:nvSpPr>
        <p:spPr/>
        <p:txBody>
          <a:bodyPr/>
          <a:lstStyle/>
          <a:p>
            <a:fld id="{A71BDE02-C4FE-DA42-ADC7-0E490B5E3C91}" type="slidenum">
              <a:rPr lang="en-US" smtClean="0"/>
              <a:t>37</a:t>
            </a:fld>
            <a:endParaRPr lang="en-US"/>
          </a:p>
        </p:txBody>
      </p:sp>
      <p:sp>
        <p:nvSpPr>
          <p:cNvPr id="5" name="Date Placeholder 4">
            <a:extLst>
              <a:ext uri="{FF2B5EF4-FFF2-40B4-BE49-F238E27FC236}">
                <a16:creationId xmlns:a16="http://schemas.microsoft.com/office/drawing/2014/main" id="{293143F0-9618-AD40-B990-C731C44AD6E5}"/>
              </a:ext>
            </a:extLst>
          </p:cNvPr>
          <p:cNvSpPr>
            <a:spLocks noGrp="1"/>
          </p:cNvSpPr>
          <p:nvPr>
            <p:ph type="dt" idx="1"/>
          </p:nvPr>
        </p:nvSpPr>
        <p:spPr/>
        <p:txBody>
          <a:bodyPr/>
          <a:lstStyle/>
          <a:p>
            <a:r>
              <a:rPr lang="en-US"/>
              <a:t>Feb 15, 2021</a:t>
            </a:r>
          </a:p>
        </p:txBody>
      </p:sp>
      <p:sp>
        <p:nvSpPr>
          <p:cNvPr id="6" name="Footer Placeholder 5">
            <a:extLst>
              <a:ext uri="{FF2B5EF4-FFF2-40B4-BE49-F238E27FC236}">
                <a16:creationId xmlns:a16="http://schemas.microsoft.com/office/drawing/2014/main" id="{EA42E411-B781-2F43-9DCE-9E366275DA20}"/>
              </a:ext>
            </a:extLst>
          </p:cNvPr>
          <p:cNvSpPr>
            <a:spLocks noGrp="1"/>
          </p:cNvSpPr>
          <p:nvPr>
            <p:ph type="ftr" sz="quarter" idx="4"/>
          </p:nvPr>
        </p:nvSpPr>
        <p:spPr/>
        <p:txBody>
          <a:bodyPr/>
          <a:lstStyle/>
          <a:p>
            <a:r>
              <a:rPr lang="en-US"/>
              <a:t>Demonstrating Confidence in the Reliability of Digital Forensic Tools</a:t>
            </a:r>
          </a:p>
        </p:txBody>
      </p:sp>
      <p:sp>
        <p:nvSpPr>
          <p:cNvPr id="7" name="Header Placeholder 6">
            <a:extLst>
              <a:ext uri="{FF2B5EF4-FFF2-40B4-BE49-F238E27FC236}">
                <a16:creationId xmlns:a16="http://schemas.microsoft.com/office/drawing/2014/main" id="{6A0D2E3A-05AC-844F-B30A-EC589E0D7B28}"/>
              </a:ext>
            </a:extLst>
          </p:cNvPr>
          <p:cNvSpPr>
            <a:spLocks noGrp="1"/>
          </p:cNvSpPr>
          <p:nvPr>
            <p:ph type="hdr" sz="quarter"/>
          </p:nvPr>
        </p:nvSpPr>
        <p:spPr/>
        <p:txBody>
          <a:bodyPr/>
          <a:lstStyle/>
          <a:p>
            <a:r>
              <a:rPr lang="en-US"/>
              <a:t>SWGDE &amp; DE: The Look of Modern Criminal Investigation</a:t>
            </a:r>
          </a:p>
        </p:txBody>
      </p:sp>
    </p:spTree>
    <p:extLst>
      <p:ext uri="{BB962C8B-B14F-4D97-AF65-F5344CB8AC3E}">
        <p14:creationId xmlns:p14="http://schemas.microsoft.com/office/powerpoint/2010/main" val="180209714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D1EACF-572A-C346-8DAF-D723D53B9E6E}" type="slidenum">
              <a:rPr lang="en-US" smtClean="0"/>
              <a:t>39</a:t>
            </a:fld>
            <a:endParaRPr lang="en-US"/>
          </a:p>
        </p:txBody>
      </p:sp>
      <p:sp>
        <p:nvSpPr>
          <p:cNvPr id="5" name="Date Placeholder 4">
            <a:extLst>
              <a:ext uri="{FF2B5EF4-FFF2-40B4-BE49-F238E27FC236}">
                <a16:creationId xmlns:a16="http://schemas.microsoft.com/office/drawing/2014/main" id="{1FE3336C-4307-7E4B-9524-63F1FC96549F}"/>
              </a:ext>
            </a:extLst>
          </p:cNvPr>
          <p:cNvSpPr>
            <a:spLocks noGrp="1"/>
          </p:cNvSpPr>
          <p:nvPr>
            <p:ph type="dt" idx="1"/>
          </p:nvPr>
        </p:nvSpPr>
        <p:spPr/>
        <p:txBody>
          <a:bodyPr/>
          <a:lstStyle/>
          <a:p>
            <a:r>
              <a:rPr lang="en-US"/>
              <a:t>Feb 15, 2021</a:t>
            </a:r>
          </a:p>
        </p:txBody>
      </p:sp>
      <p:sp>
        <p:nvSpPr>
          <p:cNvPr id="6" name="Footer Placeholder 5">
            <a:extLst>
              <a:ext uri="{FF2B5EF4-FFF2-40B4-BE49-F238E27FC236}">
                <a16:creationId xmlns:a16="http://schemas.microsoft.com/office/drawing/2014/main" id="{029F48AC-A269-1E48-8E1C-839653AFFE0F}"/>
              </a:ext>
            </a:extLst>
          </p:cNvPr>
          <p:cNvSpPr>
            <a:spLocks noGrp="1"/>
          </p:cNvSpPr>
          <p:nvPr>
            <p:ph type="ftr" sz="quarter" idx="4"/>
          </p:nvPr>
        </p:nvSpPr>
        <p:spPr/>
        <p:txBody>
          <a:bodyPr/>
          <a:lstStyle/>
          <a:p>
            <a:r>
              <a:rPr lang="en-US"/>
              <a:t>Demonstrating Confidence in the Reliability of Digital Forensic Tools</a:t>
            </a:r>
          </a:p>
        </p:txBody>
      </p:sp>
      <p:sp>
        <p:nvSpPr>
          <p:cNvPr id="7" name="Header Placeholder 6">
            <a:extLst>
              <a:ext uri="{FF2B5EF4-FFF2-40B4-BE49-F238E27FC236}">
                <a16:creationId xmlns:a16="http://schemas.microsoft.com/office/drawing/2014/main" id="{B03F4BB4-2FAD-F949-BEFB-6F4D6D2B54D4}"/>
              </a:ext>
            </a:extLst>
          </p:cNvPr>
          <p:cNvSpPr>
            <a:spLocks noGrp="1"/>
          </p:cNvSpPr>
          <p:nvPr>
            <p:ph type="hdr" sz="quarter"/>
          </p:nvPr>
        </p:nvSpPr>
        <p:spPr/>
        <p:txBody>
          <a:bodyPr/>
          <a:lstStyle/>
          <a:p>
            <a:r>
              <a:rPr lang="en-US"/>
              <a:t>SWGDE &amp; DE: The Look of Modern Criminal Investigation</a:t>
            </a:r>
          </a:p>
        </p:txBody>
      </p:sp>
    </p:spTree>
    <p:extLst>
      <p:ext uri="{BB962C8B-B14F-4D97-AF65-F5344CB8AC3E}">
        <p14:creationId xmlns:p14="http://schemas.microsoft.com/office/powerpoint/2010/main" val="7070711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an outline of today’s talk.</a:t>
            </a:r>
          </a:p>
          <a:p>
            <a:endParaRPr lang="en-US" dirty="0"/>
          </a:p>
          <a:p>
            <a:r>
              <a:rPr lang="en-US" dirty="0"/>
              <a:t>I’ll talk about ways to characterize reliability of results</a:t>
            </a:r>
          </a:p>
          <a:p>
            <a:endParaRPr lang="en-US" dirty="0"/>
          </a:p>
          <a:p>
            <a:r>
              <a:rPr lang="en-US" dirty="0"/>
              <a:t>I’ll talk about some tasks in other fields that focus on a single technique that can be described by an error rate, however digital forensics needs more than an error rate because so many different tasks make up a digital investigation. For example, DNA forensics may focus on a small set of questions like Does a sample from the crime scene match a sample from the suspect? Another important question for DNA is treatment of a sample that is a mixture. This is a current topic of research.</a:t>
            </a:r>
          </a:p>
          <a:p>
            <a:endParaRPr lang="en-US" dirty="0"/>
          </a:p>
          <a:p>
            <a:r>
              <a:rPr lang="en-US" dirty="0"/>
              <a:t>For digital, you might need to use several independent techniques, e.g., use a hash to identify a file of interest, a keyword search to locate a file about a topic of interest, recover a deleted file, etc. Of course, you can state an error rate for each one, but there can be quite a few independent tasks that makes in difficult to aggregate an error rate for the entire investigation.</a:t>
            </a:r>
          </a:p>
          <a:p>
            <a:endParaRPr lang="en-US" dirty="0"/>
          </a:p>
          <a:p>
            <a:r>
              <a:rPr lang="en-US" dirty="0"/>
              <a:t>Each digital tool is based on an algorithm designed to do a task that often can be characterized by an error rate. Sometimes these error rates for digital algorithms are so small as to be essentially zero. However, there is a hitch, the algorithm must be implemented in software and in the process systematic errors can be introduced. </a:t>
            </a:r>
          </a:p>
          <a:p>
            <a:endParaRPr lang="en-US" dirty="0"/>
          </a:p>
          <a:p>
            <a:r>
              <a:rPr lang="en-US" dirty="0"/>
              <a:t>I’ll talk about some examples.</a:t>
            </a:r>
          </a:p>
        </p:txBody>
      </p:sp>
      <p:sp>
        <p:nvSpPr>
          <p:cNvPr id="4" name="Header Placeholder 3"/>
          <p:cNvSpPr>
            <a:spLocks noGrp="1"/>
          </p:cNvSpPr>
          <p:nvPr>
            <p:ph type="hdr" sz="quarter"/>
          </p:nvPr>
        </p:nvSpPr>
        <p:spPr/>
        <p:txBody>
          <a:bodyPr/>
          <a:lstStyle/>
          <a:p>
            <a:pPr algn="ctr"/>
            <a:r>
              <a:rPr lang="en-US"/>
              <a:t>SWGDE &amp; DE: The Look of Modern Criminal Investigation</a:t>
            </a:r>
            <a:endParaRPr lang="en-US" dirty="0"/>
          </a:p>
        </p:txBody>
      </p:sp>
      <p:sp>
        <p:nvSpPr>
          <p:cNvPr id="5" name="Date Placeholder 4"/>
          <p:cNvSpPr>
            <a:spLocks noGrp="1"/>
          </p:cNvSpPr>
          <p:nvPr>
            <p:ph type="dt" idx="1"/>
          </p:nvPr>
        </p:nvSpPr>
        <p:spPr/>
        <p:txBody>
          <a:bodyPr/>
          <a:lstStyle/>
          <a:p>
            <a:r>
              <a:rPr lang="en-US"/>
              <a:t>Feb 15, 2021</a:t>
            </a:r>
          </a:p>
        </p:txBody>
      </p:sp>
      <p:sp>
        <p:nvSpPr>
          <p:cNvPr id="6" name="Footer Placeholder 5"/>
          <p:cNvSpPr>
            <a:spLocks noGrp="1"/>
          </p:cNvSpPr>
          <p:nvPr>
            <p:ph type="ftr" sz="quarter" idx="4"/>
          </p:nvPr>
        </p:nvSpPr>
        <p:spPr/>
        <p:txBody>
          <a:bodyPr/>
          <a:lstStyle/>
          <a:p>
            <a:pPr algn="ctr"/>
            <a:r>
              <a:rPr lang="en-US"/>
              <a:t>Demonstrating Confidence in the Reliability of Digital Forensic Tools</a:t>
            </a:r>
            <a:endParaRPr lang="en-US" dirty="0"/>
          </a:p>
        </p:txBody>
      </p:sp>
      <p:sp>
        <p:nvSpPr>
          <p:cNvPr id="7" name="Slide Number Placeholder 6"/>
          <p:cNvSpPr>
            <a:spLocks noGrp="1"/>
          </p:cNvSpPr>
          <p:nvPr>
            <p:ph type="sldNum" sz="quarter" idx="5"/>
          </p:nvPr>
        </p:nvSpPr>
        <p:spPr/>
        <p:txBody>
          <a:bodyPr/>
          <a:lstStyle/>
          <a:p>
            <a:fld id="{A71BDE02-C4FE-DA42-ADC7-0E490B5E3C91}" type="slidenum">
              <a:rPr lang="en-US" smtClean="0"/>
              <a:t>4</a:t>
            </a:fld>
            <a:endParaRPr lang="en-US"/>
          </a:p>
        </p:txBody>
      </p:sp>
    </p:spTree>
    <p:extLst>
      <p:ext uri="{BB962C8B-B14F-4D97-AF65-F5344CB8AC3E}">
        <p14:creationId xmlns:p14="http://schemas.microsoft.com/office/powerpoint/2010/main" val="26307096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First we need some background for digital investigations.</a:t>
            </a:r>
          </a:p>
        </p:txBody>
      </p:sp>
      <p:sp>
        <p:nvSpPr>
          <p:cNvPr id="4" name="Slide Number Placeholder 3"/>
          <p:cNvSpPr>
            <a:spLocks noGrp="1"/>
          </p:cNvSpPr>
          <p:nvPr>
            <p:ph type="sldNum" sz="quarter" idx="10"/>
          </p:nvPr>
        </p:nvSpPr>
        <p:spPr/>
        <p:txBody>
          <a:bodyPr/>
          <a:lstStyle/>
          <a:p>
            <a:fld id="{6B49854A-FED2-4495-B567-1859074471A7}" type="slidenum">
              <a:rPr lang="en-GB" smtClean="0"/>
              <a:t>5</a:t>
            </a:fld>
            <a:endParaRPr lang="en-GB"/>
          </a:p>
        </p:txBody>
      </p:sp>
    </p:spTree>
    <p:extLst>
      <p:ext uri="{BB962C8B-B14F-4D97-AF65-F5344CB8AC3E}">
        <p14:creationId xmlns:p14="http://schemas.microsoft.com/office/powerpoint/2010/main" val="29393553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Lord Kelvin had a lot to say about what was science and how it ought to be done. What we need to do is measure reliability. Often some one will ask how reliable is what you do. In many cases if you can answer that you have an error rate then everything is fine. It shows that you understand the limits of your technique. But, as Lord Kelvin cautions in the second quote, don’t over rely on the same measuring stick for everything.</a:t>
            </a:r>
          </a:p>
        </p:txBody>
      </p:sp>
      <p:sp>
        <p:nvSpPr>
          <p:cNvPr id="4" name="Slide Number Placeholder 3"/>
          <p:cNvSpPr>
            <a:spLocks noGrp="1"/>
          </p:cNvSpPr>
          <p:nvPr>
            <p:ph type="sldNum" sz="quarter" idx="5"/>
          </p:nvPr>
        </p:nvSpPr>
        <p:spPr/>
        <p:txBody>
          <a:bodyPr/>
          <a:lstStyle/>
          <a:p>
            <a:fld id="{6B49854A-FED2-4495-B567-1859074471A7}" type="slidenum">
              <a:rPr lang="en-GB" smtClean="0"/>
              <a:t>6</a:t>
            </a:fld>
            <a:endParaRPr lang="en-GB"/>
          </a:p>
        </p:txBody>
      </p:sp>
    </p:spTree>
    <p:extLst>
      <p:ext uri="{BB962C8B-B14F-4D97-AF65-F5344CB8AC3E}">
        <p14:creationId xmlns:p14="http://schemas.microsoft.com/office/powerpoint/2010/main" val="406238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t>The court wants to know if results presented are reliable. </a:t>
            </a:r>
          </a:p>
          <a:p>
            <a:endParaRPr lang="en-US" sz="1800" dirty="0"/>
          </a:p>
          <a:p>
            <a:r>
              <a:rPr lang="en-US" sz="1800" dirty="0"/>
              <a:t>We know that our results are reliable, but how can we communicate this to the court. </a:t>
            </a:r>
          </a:p>
          <a:p>
            <a:endParaRPr lang="en-US" sz="1800" dirty="0"/>
          </a:p>
          <a:p>
            <a:r>
              <a:rPr lang="en-US" sz="1800" dirty="0"/>
              <a:t>Other disciplines can often use error</a:t>
            </a:r>
            <a:r>
              <a:rPr lang="en-US" sz="1800" baseline="0" dirty="0"/>
              <a:t> rates</a:t>
            </a:r>
            <a:r>
              <a:rPr lang="en-US" sz="1800" dirty="0"/>
              <a:t> to describe the chance of false positives or false negatives or otherwise inaccurate results, but we do not always have that. The term error often causes a problem because the statistical meaning is a measure of uncertainty while the day-to-day usage is a blunder or mistake. </a:t>
            </a:r>
          </a:p>
        </p:txBody>
      </p:sp>
      <p:sp>
        <p:nvSpPr>
          <p:cNvPr id="4" name="Slide Number Placeholder 3"/>
          <p:cNvSpPr>
            <a:spLocks noGrp="1"/>
          </p:cNvSpPr>
          <p:nvPr>
            <p:ph type="sldNum" sz="quarter" idx="10"/>
          </p:nvPr>
        </p:nvSpPr>
        <p:spPr/>
        <p:txBody>
          <a:bodyPr/>
          <a:lstStyle/>
          <a:p>
            <a:fld id="{A71BDE02-C4FE-DA42-ADC7-0E490B5E3C91}" type="slidenum">
              <a:rPr lang="en-US" smtClean="0"/>
              <a:t>7</a:t>
            </a:fld>
            <a:endParaRPr lang="en-US"/>
          </a:p>
        </p:txBody>
      </p:sp>
      <p:sp>
        <p:nvSpPr>
          <p:cNvPr id="5" name="Date Placeholder 4">
            <a:extLst>
              <a:ext uri="{FF2B5EF4-FFF2-40B4-BE49-F238E27FC236}">
                <a16:creationId xmlns:a16="http://schemas.microsoft.com/office/drawing/2014/main" id="{8E2309C8-812B-D348-A149-781E05D3FF5A}"/>
              </a:ext>
            </a:extLst>
          </p:cNvPr>
          <p:cNvSpPr>
            <a:spLocks noGrp="1"/>
          </p:cNvSpPr>
          <p:nvPr>
            <p:ph type="dt" idx="1"/>
          </p:nvPr>
        </p:nvSpPr>
        <p:spPr/>
        <p:txBody>
          <a:bodyPr/>
          <a:lstStyle/>
          <a:p>
            <a:r>
              <a:rPr lang="en-US"/>
              <a:t>Feb 15, 2021</a:t>
            </a:r>
          </a:p>
        </p:txBody>
      </p:sp>
      <p:sp>
        <p:nvSpPr>
          <p:cNvPr id="6" name="Footer Placeholder 5">
            <a:extLst>
              <a:ext uri="{FF2B5EF4-FFF2-40B4-BE49-F238E27FC236}">
                <a16:creationId xmlns:a16="http://schemas.microsoft.com/office/drawing/2014/main" id="{29F05ED7-FA06-D54D-BA10-F10F2BA8A861}"/>
              </a:ext>
            </a:extLst>
          </p:cNvPr>
          <p:cNvSpPr>
            <a:spLocks noGrp="1"/>
          </p:cNvSpPr>
          <p:nvPr>
            <p:ph type="ftr" sz="quarter" idx="4"/>
          </p:nvPr>
        </p:nvSpPr>
        <p:spPr/>
        <p:txBody>
          <a:bodyPr/>
          <a:lstStyle/>
          <a:p>
            <a:r>
              <a:rPr lang="en-US"/>
              <a:t>Demonstrating Confidence in the Reliability of Digital Forensic Tools</a:t>
            </a:r>
          </a:p>
        </p:txBody>
      </p:sp>
      <p:sp>
        <p:nvSpPr>
          <p:cNvPr id="7" name="Header Placeholder 6">
            <a:extLst>
              <a:ext uri="{FF2B5EF4-FFF2-40B4-BE49-F238E27FC236}">
                <a16:creationId xmlns:a16="http://schemas.microsoft.com/office/drawing/2014/main" id="{D7A41696-21FB-0241-9F59-3395489775B5}"/>
              </a:ext>
            </a:extLst>
          </p:cNvPr>
          <p:cNvSpPr>
            <a:spLocks noGrp="1"/>
          </p:cNvSpPr>
          <p:nvPr>
            <p:ph type="hdr" sz="quarter"/>
          </p:nvPr>
        </p:nvSpPr>
        <p:spPr/>
        <p:txBody>
          <a:bodyPr/>
          <a:lstStyle/>
          <a:p>
            <a:r>
              <a:rPr lang="en-US"/>
              <a:t>SWGDE &amp; DE: The Look of Modern Criminal Investigation</a:t>
            </a:r>
          </a:p>
        </p:txBody>
      </p:sp>
    </p:spTree>
    <p:extLst>
      <p:ext uri="{BB962C8B-B14F-4D97-AF65-F5344CB8AC3E}">
        <p14:creationId xmlns:p14="http://schemas.microsoft.com/office/powerpoint/2010/main" val="22133321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guidelines for reporting reliability of a technique, but Remember these are guidelines and not rules. It’s nice to be able to meet all of them but you don’t have to. However, this is not legal advice, always check with your attorney.</a:t>
            </a:r>
          </a:p>
        </p:txBody>
      </p:sp>
      <p:sp>
        <p:nvSpPr>
          <p:cNvPr id="4" name="Slide Number Placeholder 3"/>
          <p:cNvSpPr>
            <a:spLocks noGrp="1"/>
          </p:cNvSpPr>
          <p:nvPr>
            <p:ph type="sldNum" sz="quarter" idx="10"/>
          </p:nvPr>
        </p:nvSpPr>
        <p:spPr/>
        <p:txBody>
          <a:bodyPr/>
          <a:lstStyle/>
          <a:p>
            <a:fld id="{A71BDE02-C4FE-DA42-ADC7-0E490B5E3C91}" type="slidenum">
              <a:rPr lang="en-US" smtClean="0"/>
              <a:t>8</a:t>
            </a:fld>
            <a:endParaRPr lang="en-US"/>
          </a:p>
        </p:txBody>
      </p:sp>
      <p:sp>
        <p:nvSpPr>
          <p:cNvPr id="5" name="Date Placeholder 4">
            <a:extLst>
              <a:ext uri="{FF2B5EF4-FFF2-40B4-BE49-F238E27FC236}">
                <a16:creationId xmlns:a16="http://schemas.microsoft.com/office/drawing/2014/main" id="{E48145DA-EEEA-A245-ACFA-C839B9A4A068}"/>
              </a:ext>
            </a:extLst>
          </p:cNvPr>
          <p:cNvSpPr>
            <a:spLocks noGrp="1"/>
          </p:cNvSpPr>
          <p:nvPr>
            <p:ph type="dt" idx="1"/>
          </p:nvPr>
        </p:nvSpPr>
        <p:spPr/>
        <p:txBody>
          <a:bodyPr/>
          <a:lstStyle/>
          <a:p>
            <a:r>
              <a:rPr lang="en-US"/>
              <a:t>Feb 15, 2021</a:t>
            </a:r>
          </a:p>
        </p:txBody>
      </p:sp>
      <p:sp>
        <p:nvSpPr>
          <p:cNvPr id="6" name="Footer Placeholder 5">
            <a:extLst>
              <a:ext uri="{FF2B5EF4-FFF2-40B4-BE49-F238E27FC236}">
                <a16:creationId xmlns:a16="http://schemas.microsoft.com/office/drawing/2014/main" id="{8D11CA78-EA05-8548-8483-5F510F4E4EC1}"/>
              </a:ext>
            </a:extLst>
          </p:cNvPr>
          <p:cNvSpPr>
            <a:spLocks noGrp="1"/>
          </p:cNvSpPr>
          <p:nvPr>
            <p:ph type="ftr" sz="quarter" idx="4"/>
          </p:nvPr>
        </p:nvSpPr>
        <p:spPr/>
        <p:txBody>
          <a:bodyPr/>
          <a:lstStyle/>
          <a:p>
            <a:r>
              <a:rPr lang="en-US"/>
              <a:t>Demonstrating Confidence in the Reliability of Digital Forensic Tools</a:t>
            </a:r>
          </a:p>
        </p:txBody>
      </p:sp>
      <p:sp>
        <p:nvSpPr>
          <p:cNvPr id="7" name="Header Placeholder 6">
            <a:extLst>
              <a:ext uri="{FF2B5EF4-FFF2-40B4-BE49-F238E27FC236}">
                <a16:creationId xmlns:a16="http://schemas.microsoft.com/office/drawing/2014/main" id="{31BC481D-1E14-604A-AD35-31DEF6ED8427}"/>
              </a:ext>
            </a:extLst>
          </p:cNvPr>
          <p:cNvSpPr>
            <a:spLocks noGrp="1"/>
          </p:cNvSpPr>
          <p:nvPr>
            <p:ph type="hdr" sz="quarter"/>
          </p:nvPr>
        </p:nvSpPr>
        <p:spPr/>
        <p:txBody>
          <a:bodyPr/>
          <a:lstStyle/>
          <a:p>
            <a:r>
              <a:rPr lang="en-US"/>
              <a:t>SWGDE &amp; DE: The Look of Modern Criminal Investigation</a:t>
            </a:r>
          </a:p>
        </p:txBody>
      </p:sp>
    </p:spTree>
    <p:extLst>
      <p:ext uri="{BB962C8B-B14F-4D97-AF65-F5344CB8AC3E}">
        <p14:creationId xmlns:p14="http://schemas.microsoft.com/office/powerpoint/2010/main" val="31396003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Other</a:t>
            </a:r>
            <a:r>
              <a:rPr lang="en-US" baseline="0" dirty="0"/>
              <a:t> disciplines often focus on a single task such as matching one sample from the crime scene and a sample from a suspect. A simple straight forward question with a "yes" or "no" answer. Digital sometimes does this too, say to check if a suspect machine has any files from a set of known files that are of interest. Digital is not a single test, but many (dozens to hundreds) independent tests, that together form a narrative of events.</a:t>
            </a:r>
            <a:endParaRPr lang="en-US" dirty="0"/>
          </a:p>
        </p:txBody>
      </p:sp>
      <p:sp>
        <p:nvSpPr>
          <p:cNvPr id="4" name="Slide Number Placeholder 3"/>
          <p:cNvSpPr>
            <a:spLocks noGrp="1"/>
          </p:cNvSpPr>
          <p:nvPr>
            <p:ph type="sldNum" sz="quarter" idx="10"/>
          </p:nvPr>
        </p:nvSpPr>
        <p:spPr/>
        <p:txBody>
          <a:bodyPr/>
          <a:lstStyle/>
          <a:p>
            <a:fld id="{A71BDE02-C4FE-DA42-ADC7-0E490B5E3C91}" type="slidenum">
              <a:rPr lang="en-US" smtClean="0"/>
              <a:t>9</a:t>
            </a:fld>
            <a:endParaRPr lang="en-US"/>
          </a:p>
        </p:txBody>
      </p:sp>
      <p:sp>
        <p:nvSpPr>
          <p:cNvPr id="5" name="Date Placeholder 4">
            <a:extLst>
              <a:ext uri="{FF2B5EF4-FFF2-40B4-BE49-F238E27FC236}">
                <a16:creationId xmlns:a16="http://schemas.microsoft.com/office/drawing/2014/main" id="{98842401-290E-5844-9045-F90F2A481D26}"/>
              </a:ext>
            </a:extLst>
          </p:cNvPr>
          <p:cNvSpPr>
            <a:spLocks noGrp="1"/>
          </p:cNvSpPr>
          <p:nvPr>
            <p:ph type="dt" idx="1"/>
          </p:nvPr>
        </p:nvSpPr>
        <p:spPr/>
        <p:txBody>
          <a:bodyPr/>
          <a:lstStyle/>
          <a:p>
            <a:r>
              <a:rPr lang="en-US"/>
              <a:t>Feb 15, 2021</a:t>
            </a:r>
          </a:p>
        </p:txBody>
      </p:sp>
      <p:sp>
        <p:nvSpPr>
          <p:cNvPr id="6" name="Footer Placeholder 5">
            <a:extLst>
              <a:ext uri="{FF2B5EF4-FFF2-40B4-BE49-F238E27FC236}">
                <a16:creationId xmlns:a16="http://schemas.microsoft.com/office/drawing/2014/main" id="{0DB1A80B-193C-DC49-B171-B7F871092BAF}"/>
              </a:ext>
            </a:extLst>
          </p:cNvPr>
          <p:cNvSpPr>
            <a:spLocks noGrp="1"/>
          </p:cNvSpPr>
          <p:nvPr>
            <p:ph type="ftr" sz="quarter" idx="4"/>
          </p:nvPr>
        </p:nvSpPr>
        <p:spPr/>
        <p:txBody>
          <a:bodyPr/>
          <a:lstStyle/>
          <a:p>
            <a:r>
              <a:rPr lang="en-US"/>
              <a:t>Demonstrating Confidence in the Reliability of Digital Forensic Tools</a:t>
            </a:r>
          </a:p>
        </p:txBody>
      </p:sp>
      <p:sp>
        <p:nvSpPr>
          <p:cNvPr id="7" name="Header Placeholder 6">
            <a:extLst>
              <a:ext uri="{FF2B5EF4-FFF2-40B4-BE49-F238E27FC236}">
                <a16:creationId xmlns:a16="http://schemas.microsoft.com/office/drawing/2014/main" id="{CEF15024-5359-414C-88CD-9B386B7902AE}"/>
              </a:ext>
            </a:extLst>
          </p:cNvPr>
          <p:cNvSpPr>
            <a:spLocks noGrp="1"/>
          </p:cNvSpPr>
          <p:nvPr>
            <p:ph type="hdr" sz="quarter"/>
          </p:nvPr>
        </p:nvSpPr>
        <p:spPr/>
        <p:txBody>
          <a:bodyPr/>
          <a:lstStyle/>
          <a:p>
            <a:r>
              <a:rPr lang="en-US"/>
              <a:t>SWGDE &amp; DE: The Look of Modern Criminal Investigation</a:t>
            </a:r>
          </a:p>
        </p:txBody>
      </p:sp>
    </p:spTree>
    <p:extLst>
      <p:ext uri="{BB962C8B-B14F-4D97-AF65-F5344CB8AC3E}">
        <p14:creationId xmlns:p14="http://schemas.microsoft.com/office/powerpoint/2010/main" val="776748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imag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13856" y="-13856"/>
            <a:ext cx="9175856" cy="6871855"/>
          </a:xfrm>
          <a:solidFill>
            <a:schemeClr val="bg2">
              <a:lumMod val="95000"/>
            </a:schemeClr>
          </a:solidFill>
          <a:ln>
            <a:noFill/>
          </a:ln>
        </p:spPr>
        <p:txBody>
          <a:bodyPr anchor="ctr"/>
          <a:lstStyle>
            <a:lvl1pPr marL="0" indent="0" algn="ctr">
              <a:buNone/>
              <a:defRPr baseline="0">
                <a:solidFill>
                  <a:schemeClr val="tx1"/>
                </a:solidFill>
              </a:defRPr>
            </a:lvl1pPr>
          </a:lstStyle>
          <a:p>
            <a:r>
              <a:rPr lang="en-GB" dirty="0"/>
              <a:t>Click to add an image</a:t>
            </a:r>
          </a:p>
        </p:txBody>
      </p:sp>
    </p:spTree>
    <p:extLst>
      <p:ext uri="{BB962C8B-B14F-4D97-AF65-F5344CB8AC3E}">
        <p14:creationId xmlns:p14="http://schemas.microsoft.com/office/powerpoint/2010/main" val="111431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ree images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Title</a:t>
            </a:r>
            <a:endParaRPr lang="en-GB" dirty="0"/>
          </a:p>
        </p:txBody>
      </p:sp>
      <p:sp>
        <p:nvSpPr>
          <p:cNvPr id="3" name="Date Placeholder 2"/>
          <p:cNvSpPr>
            <a:spLocks noGrp="1"/>
          </p:cNvSpPr>
          <p:nvPr>
            <p:ph type="dt" sz="half" idx="10"/>
          </p:nvPr>
        </p:nvSpPr>
        <p:spPr/>
        <p:txBody>
          <a:bodyPr/>
          <a:lstStyle/>
          <a:p>
            <a:r>
              <a:rPr lang="en-US"/>
              <a:t>October 19, 2021 at 3:00 PM</a:t>
            </a:r>
            <a:endParaRPr lang="en-GB" dirty="0"/>
          </a:p>
        </p:txBody>
      </p:sp>
      <p:sp>
        <p:nvSpPr>
          <p:cNvPr id="4" name="Footer Placeholder 3"/>
          <p:cNvSpPr>
            <a:spLocks noGrp="1"/>
          </p:cNvSpPr>
          <p:nvPr>
            <p:ph type="ftr" sz="quarter" idx="11"/>
          </p:nvPr>
        </p:nvSpPr>
        <p:spPr/>
        <p:txBody>
          <a:bodyPr/>
          <a:lstStyle/>
          <a:p>
            <a:r>
              <a:rPr lang="en-GB"/>
              <a:t>E3016-18 Confidence in Digital Forensic Results</a:t>
            </a:r>
            <a:endParaRPr lang="en-GB" dirty="0"/>
          </a:p>
        </p:txBody>
      </p:sp>
      <p:sp>
        <p:nvSpPr>
          <p:cNvPr id="5" name="Slide Number Placeholder 4"/>
          <p:cNvSpPr>
            <a:spLocks noGrp="1"/>
          </p:cNvSpPr>
          <p:nvPr>
            <p:ph type="sldNum" sz="quarter" idx="12"/>
          </p:nvPr>
        </p:nvSpPr>
        <p:spPr/>
        <p:txBody>
          <a:bodyPr/>
          <a:lstStyle/>
          <a:p>
            <a:fld id="{AD3FAF27-8B82-4449-B01B-BEC948125F21}" type="slidenum">
              <a:rPr lang="en-GB" smtClean="0"/>
              <a:pPr/>
              <a:t>‹#›</a:t>
            </a:fld>
            <a:endParaRPr lang="en-GB"/>
          </a:p>
        </p:txBody>
      </p:sp>
      <p:sp>
        <p:nvSpPr>
          <p:cNvPr id="6" name="Picture Placeholder 7"/>
          <p:cNvSpPr>
            <a:spLocks noGrp="1"/>
          </p:cNvSpPr>
          <p:nvPr>
            <p:ph type="pic" sz="quarter" idx="14" hasCustomPrompt="1"/>
          </p:nvPr>
        </p:nvSpPr>
        <p:spPr>
          <a:xfrm>
            <a:off x="357963" y="1508068"/>
            <a:ext cx="2700000" cy="2700000"/>
          </a:xfrm>
          <a:solidFill>
            <a:schemeClr val="bg2">
              <a:lumMod val="95000"/>
            </a:schemeClr>
          </a:solidFill>
        </p:spPr>
        <p:txBody>
          <a:bodyPr anchor="ctr"/>
          <a:lstStyle>
            <a:lvl1pPr marL="0" indent="0" algn="ctr">
              <a:buNone/>
              <a:defRPr/>
            </a:lvl1pPr>
          </a:lstStyle>
          <a:p>
            <a:r>
              <a:rPr lang="en-GB" dirty="0"/>
              <a:t>Click to add an image</a:t>
            </a:r>
          </a:p>
        </p:txBody>
      </p:sp>
      <p:sp>
        <p:nvSpPr>
          <p:cNvPr id="7" name="Picture Placeholder 7"/>
          <p:cNvSpPr>
            <a:spLocks noGrp="1"/>
          </p:cNvSpPr>
          <p:nvPr>
            <p:ph type="pic" sz="quarter" idx="15" hasCustomPrompt="1"/>
          </p:nvPr>
        </p:nvSpPr>
        <p:spPr>
          <a:xfrm>
            <a:off x="6102688" y="1508068"/>
            <a:ext cx="2700000" cy="2700000"/>
          </a:xfrm>
          <a:solidFill>
            <a:schemeClr val="bg2">
              <a:lumMod val="95000"/>
            </a:schemeClr>
          </a:solidFill>
        </p:spPr>
        <p:txBody>
          <a:bodyPr anchor="ctr"/>
          <a:lstStyle>
            <a:lvl1pPr marL="0" indent="0" algn="ctr">
              <a:buNone/>
              <a:defRPr/>
            </a:lvl1pPr>
          </a:lstStyle>
          <a:p>
            <a:r>
              <a:rPr lang="en-GB" dirty="0"/>
              <a:t>Click to add an image</a:t>
            </a:r>
          </a:p>
        </p:txBody>
      </p:sp>
      <p:sp>
        <p:nvSpPr>
          <p:cNvPr id="8" name="Picture Placeholder 7"/>
          <p:cNvSpPr>
            <a:spLocks noGrp="1"/>
          </p:cNvSpPr>
          <p:nvPr>
            <p:ph type="pic" sz="quarter" idx="16" hasCustomPrompt="1"/>
          </p:nvPr>
        </p:nvSpPr>
        <p:spPr>
          <a:xfrm>
            <a:off x="3230325" y="1508068"/>
            <a:ext cx="2700000" cy="2700000"/>
          </a:xfrm>
          <a:solidFill>
            <a:schemeClr val="bg2">
              <a:lumMod val="95000"/>
            </a:schemeClr>
          </a:solidFill>
        </p:spPr>
        <p:txBody>
          <a:bodyPr anchor="ctr"/>
          <a:lstStyle>
            <a:lvl1pPr marL="0" indent="0" algn="ctr">
              <a:buNone/>
              <a:defRPr/>
            </a:lvl1pPr>
          </a:lstStyle>
          <a:p>
            <a:r>
              <a:rPr lang="en-GB" dirty="0"/>
              <a:t>Click to add an image</a:t>
            </a:r>
          </a:p>
        </p:txBody>
      </p:sp>
      <p:sp>
        <p:nvSpPr>
          <p:cNvPr id="9" name="Text Placeholder 7"/>
          <p:cNvSpPr>
            <a:spLocks noGrp="1"/>
          </p:cNvSpPr>
          <p:nvPr>
            <p:ph type="body" sz="quarter" idx="13" hasCustomPrompt="1"/>
          </p:nvPr>
        </p:nvSpPr>
        <p:spPr>
          <a:xfrm>
            <a:off x="363539" y="4571791"/>
            <a:ext cx="2694424" cy="1633141"/>
          </a:xfrm>
        </p:spPr>
        <p:txBody>
          <a:bodyPr>
            <a:normAutofit/>
          </a:bodyPr>
          <a:lstStyle>
            <a:lvl1pPr marL="0" indent="0">
              <a:spcAft>
                <a:spcPts val="600"/>
              </a:spcAft>
              <a:buNone/>
              <a:defRPr sz="1200" baseline="0"/>
            </a:lvl1pPr>
          </a:lstStyle>
          <a:p>
            <a:pPr lvl="0"/>
            <a:r>
              <a:rPr lang="en-US" dirty="0"/>
              <a:t>Click to edit text</a:t>
            </a:r>
            <a:endParaRPr lang="en-GB" dirty="0"/>
          </a:p>
        </p:txBody>
      </p:sp>
      <p:sp>
        <p:nvSpPr>
          <p:cNvPr id="10" name="Text Placeholder 8"/>
          <p:cNvSpPr>
            <a:spLocks noGrp="1"/>
          </p:cNvSpPr>
          <p:nvPr>
            <p:ph type="body" sz="quarter" idx="17" hasCustomPrompt="1"/>
          </p:nvPr>
        </p:nvSpPr>
        <p:spPr>
          <a:xfrm>
            <a:off x="350475" y="4284000"/>
            <a:ext cx="2707488" cy="253136"/>
          </a:xfrm>
        </p:spPr>
        <p:txBody>
          <a:bodyPr>
            <a:normAutofit/>
          </a:bodyPr>
          <a:lstStyle>
            <a:lvl1pPr marL="0" indent="0">
              <a:buNone/>
              <a:defRPr sz="1400">
                <a:solidFill>
                  <a:schemeClr val="accent2"/>
                </a:solidFill>
              </a:defRPr>
            </a:lvl1pPr>
          </a:lstStyle>
          <a:p>
            <a:pPr lvl="0"/>
            <a:r>
              <a:rPr lang="en-US" dirty="0"/>
              <a:t>Click to edit subhead</a:t>
            </a:r>
          </a:p>
        </p:txBody>
      </p:sp>
      <p:sp>
        <p:nvSpPr>
          <p:cNvPr id="11" name="Text Placeholder 7"/>
          <p:cNvSpPr>
            <a:spLocks noGrp="1"/>
          </p:cNvSpPr>
          <p:nvPr>
            <p:ph type="body" sz="quarter" idx="18" hasCustomPrompt="1"/>
          </p:nvPr>
        </p:nvSpPr>
        <p:spPr>
          <a:xfrm>
            <a:off x="3249897" y="4571791"/>
            <a:ext cx="2694424" cy="1633141"/>
          </a:xfrm>
        </p:spPr>
        <p:txBody>
          <a:bodyPr>
            <a:normAutofit/>
          </a:bodyPr>
          <a:lstStyle>
            <a:lvl1pPr marL="0" indent="0">
              <a:spcAft>
                <a:spcPts val="600"/>
              </a:spcAft>
              <a:buNone/>
              <a:defRPr sz="1200" baseline="0"/>
            </a:lvl1pPr>
          </a:lstStyle>
          <a:p>
            <a:pPr lvl="0"/>
            <a:r>
              <a:rPr lang="en-US" dirty="0"/>
              <a:t>Click to edit text</a:t>
            </a:r>
            <a:endParaRPr lang="en-GB" dirty="0"/>
          </a:p>
        </p:txBody>
      </p:sp>
      <p:sp>
        <p:nvSpPr>
          <p:cNvPr id="12" name="Text Placeholder 8"/>
          <p:cNvSpPr>
            <a:spLocks noGrp="1"/>
          </p:cNvSpPr>
          <p:nvPr>
            <p:ph type="body" sz="quarter" idx="19" hasCustomPrompt="1"/>
          </p:nvPr>
        </p:nvSpPr>
        <p:spPr>
          <a:xfrm>
            <a:off x="3230325" y="4284000"/>
            <a:ext cx="2713996" cy="253136"/>
          </a:xfrm>
        </p:spPr>
        <p:txBody>
          <a:bodyPr>
            <a:normAutofit/>
          </a:bodyPr>
          <a:lstStyle>
            <a:lvl1pPr marL="0" indent="0">
              <a:buNone/>
              <a:defRPr sz="1400">
                <a:solidFill>
                  <a:schemeClr val="accent2"/>
                </a:solidFill>
              </a:defRPr>
            </a:lvl1pPr>
          </a:lstStyle>
          <a:p>
            <a:pPr lvl="0"/>
            <a:r>
              <a:rPr lang="en-US" dirty="0"/>
              <a:t>Click to edit subhead</a:t>
            </a:r>
          </a:p>
        </p:txBody>
      </p:sp>
      <p:sp>
        <p:nvSpPr>
          <p:cNvPr id="13" name="Text Placeholder 7"/>
          <p:cNvSpPr>
            <a:spLocks noGrp="1"/>
          </p:cNvSpPr>
          <p:nvPr>
            <p:ph type="body" sz="quarter" idx="20" hasCustomPrompt="1"/>
          </p:nvPr>
        </p:nvSpPr>
        <p:spPr>
          <a:xfrm>
            <a:off x="6108264" y="4571791"/>
            <a:ext cx="2694424" cy="1633141"/>
          </a:xfrm>
        </p:spPr>
        <p:txBody>
          <a:bodyPr>
            <a:normAutofit/>
          </a:bodyPr>
          <a:lstStyle>
            <a:lvl1pPr marL="0" indent="0">
              <a:spcAft>
                <a:spcPts val="600"/>
              </a:spcAft>
              <a:buNone/>
              <a:defRPr sz="1200" baseline="0"/>
            </a:lvl1pPr>
          </a:lstStyle>
          <a:p>
            <a:pPr lvl="0"/>
            <a:r>
              <a:rPr lang="en-US" dirty="0"/>
              <a:t>Click to edit text</a:t>
            </a:r>
            <a:endParaRPr lang="en-GB" dirty="0"/>
          </a:p>
        </p:txBody>
      </p:sp>
      <p:sp>
        <p:nvSpPr>
          <p:cNvPr id="14" name="Text Placeholder 8"/>
          <p:cNvSpPr>
            <a:spLocks noGrp="1"/>
          </p:cNvSpPr>
          <p:nvPr>
            <p:ph type="body" sz="quarter" idx="21" hasCustomPrompt="1"/>
          </p:nvPr>
        </p:nvSpPr>
        <p:spPr>
          <a:xfrm>
            <a:off x="6102688" y="4284000"/>
            <a:ext cx="2700000" cy="253136"/>
          </a:xfrm>
        </p:spPr>
        <p:txBody>
          <a:bodyPr>
            <a:normAutofit/>
          </a:bodyPr>
          <a:lstStyle>
            <a:lvl1pPr marL="0" indent="0">
              <a:buNone/>
              <a:defRPr sz="1400">
                <a:solidFill>
                  <a:schemeClr val="accent2"/>
                </a:solidFill>
              </a:defRPr>
            </a:lvl1pPr>
          </a:lstStyle>
          <a:p>
            <a:pPr lvl="0"/>
            <a:r>
              <a:rPr lang="en-US" dirty="0"/>
              <a:t>Click to edit subhead</a:t>
            </a:r>
          </a:p>
        </p:txBody>
      </p:sp>
    </p:spTree>
    <p:extLst>
      <p:ext uri="{BB962C8B-B14F-4D97-AF65-F5344CB8AC3E}">
        <p14:creationId xmlns:p14="http://schemas.microsoft.com/office/powerpoint/2010/main" val="3152013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age, text and quot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a:t>October 19, 2021 at 3:00 PM</a:t>
            </a:r>
            <a:endParaRPr lang="en-GB" dirty="0"/>
          </a:p>
        </p:txBody>
      </p:sp>
      <p:sp>
        <p:nvSpPr>
          <p:cNvPr id="4" name="Footer Placeholder 3"/>
          <p:cNvSpPr>
            <a:spLocks noGrp="1"/>
          </p:cNvSpPr>
          <p:nvPr>
            <p:ph type="ftr" sz="quarter" idx="11"/>
          </p:nvPr>
        </p:nvSpPr>
        <p:spPr/>
        <p:txBody>
          <a:bodyPr/>
          <a:lstStyle/>
          <a:p>
            <a:r>
              <a:rPr lang="en-GB"/>
              <a:t>E3016-18 Confidence in Digital Forensic Results</a:t>
            </a:r>
            <a:endParaRPr lang="en-GB" dirty="0"/>
          </a:p>
        </p:txBody>
      </p:sp>
      <p:sp>
        <p:nvSpPr>
          <p:cNvPr id="5" name="Slide Number Placeholder 4"/>
          <p:cNvSpPr>
            <a:spLocks noGrp="1"/>
          </p:cNvSpPr>
          <p:nvPr>
            <p:ph type="sldNum" sz="quarter" idx="12"/>
          </p:nvPr>
        </p:nvSpPr>
        <p:spPr/>
        <p:txBody>
          <a:bodyPr/>
          <a:lstStyle/>
          <a:p>
            <a:fld id="{AD3FAF27-8B82-4449-B01B-BEC948125F21}" type="slidenum">
              <a:rPr lang="en-GB" smtClean="0"/>
              <a:pPr/>
              <a:t>‹#›</a:t>
            </a:fld>
            <a:endParaRPr lang="en-GB"/>
          </a:p>
        </p:txBody>
      </p:sp>
      <p:sp>
        <p:nvSpPr>
          <p:cNvPr id="6" name="Picture Placeholder 5"/>
          <p:cNvSpPr>
            <a:spLocks noGrp="1"/>
          </p:cNvSpPr>
          <p:nvPr>
            <p:ph type="pic" sz="quarter" idx="13" hasCustomPrompt="1"/>
          </p:nvPr>
        </p:nvSpPr>
        <p:spPr>
          <a:xfrm>
            <a:off x="4110331" y="1506195"/>
            <a:ext cx="4680000" cy="4680000"/>
          </a:xfrm>
          <a:solidFill>
            <a:schemeClr val="bg2">
              <a:lumMod val="95000"/>
            </a:schemeClr>
          </a:solidFill>
        </p:spPr>
        <p:txBody>
          <a:bodyPr anchor="ctr"/>
          <a:lstStyle>
            <a:lvl1pPr marL="0" indent="0" algn="ctr">
              <a:buNone/>
              <a:defRPr baseline="0"/>
            </a:lvl1pPr>
          </a:lstStyle>
          <a:p>
            <a:r>
              <a:rPr lang="en-GB" dirty="0"/>
              <a:t>Click to add an image</a:t>
            </a:r>
          </a:p>
        </p:txBody>
      </p:sp>
      <p:sp>
        <p:nvSpPr>
          <p:cNvPr id="2" name="Title 1"/>
          <p:cNvSpPr>
            <a:spLocks noGrp="1"/>
          </p:cNvSpPr>
          <p:nvPr>
            <p:ph type="title" hasCustomPrompt="1"/>
          </p:nvPr>
        </p:nvSpPr>
        <p:spPr/>
        <p:txBody>
          <a:bodyPr/>
          <a:lstStyle>
            <a:lvl1pPr>
              <a:defRPr/>
            </a:lvl1pPr>
          </a:lstStyle>
          <a:p>
            <a:r>
              <a:rPr lang="en-US" dirty="0"/>
              <a:t>Click to Edit Title</a:t>
            </a:r>
            <a:endParaRPr lang="en-GB" dirty="0"/>
          </a:p>
        </p:txBody>
      </p:sp>
      <p:sp>
        <p:nvSpPr>
          <p:cNvPr id="7" name="Text Placeholder 8"/>
          <p:cNvSpPr>
            <a:spLocks noGrp="1"/>
          </p:cNvSpPr>
          <p:nvPr>
            <p:ph type="body" sz="quarter" idx="14" hasCustomPrompt="1"/>
          </p:nvPr>
        </p:nvSpPr>
        <p:spPr>
          <a:xfrm>
            <a:off x="346015" y="1507066"/>
            <a:ext cx="3558314" cy="301934"/>
          </a:xfrm>
        </p:spPr>
        <p:txBody>
          <a:bodyPr>
            <a:normAutofit/>
          </a:bodyPr>
          <a:lstStyle>
            <a:lvl1pPr marL="0" indent="0">
              <a:buNone/>
              <a:defRPr sz="1800">
                <a:solidFill>
                  <a:schemeClr val="accent2"/>
                </a:solidFill>
              </a:defRPr>
            </a:lvl1pPr>
          </a:lstStyle>
          <a:p>
            <a:pPr lvl="0"/>
            <a:r>
              <a:rPr lang="en-US" dirty="0"/>
              <a:t>Click to edit subhead</a:t>
            </a:r>
          </a:p>
        </p:txBody>
      </p:sp>
      <p:sp>
        <p:nvSpPr>
          <p:cNvPr id="8" name="Content Placeholder 21"/>
          <p:cNvSpPr>
            <a:spLocks noGrp="1"/>
          </p:cNvSpPr>
          <p:nvPr>
            <p:ph sz="quarter" idx="15" hasCustomPrompt="1"/>
          </p:nvPr>
        </p:nvSpPr>
        <p:spPr>
          <a:xfrm>
            <a:off x="357657" y="1910526"/>
            <a:ext cx="3551700" cy="3008708"/>
          </a:xfrm>
        </p:spPr>
        <p:txBody>
          <a:bodyPr>
            <a:normAutofit/>
          </a:bodyPr>
          <a:lstStyle>
            <a:lvl1pPr marL="180975" indent="-180975">
              <a:lnSpc>
                <a:spcPct val="100000"/>
              </a:lnSpc>
              <a:spcBef>
                <a:spcPts val="0"/>
              </a:spcBef>
              <a:spcAft>
                <a:spcPts val="600"/>
              </a:spcAft>
              <a:buFont typeface="Symbol" panose="05050102010706020507" pitchFamily="18" charset="2"/>
              <a:buChar char="-"/>
              <a:defRPr sz="1600"/>
            </a:lvl1pPr>
            <a:lvl2pPr marL="361950" indent="-180975">
              <a:lnSpc>
                <a:spcPct val="100000"/>
              </a:lnSpc>
              <a:spcBef>
                <a:spcPts val="0"/>
              </a:spcBef>
              <a:spcAft>
                <a:spcPts val="600"/>
              </a:spcAft>
              <a:buClr>
                <a:schemeClr val="tx2"/>
              </a:buClr>
              <a:defRPr sz="1400"/>
            </a:lvl2pPr>
            <a:lvl3pPr marL="180975" indent="-180975">
              <a:lnSpc>
                <a:spcPct val="100000"/>
              </a:lnSpc>
              <a:spcBef>
                <a:spcPts val="0"/>
              </a:spcBef>
              <a:spcAft>
                <a:spcPts val="600"/>
              </a:spcAft>
              <a:defRPr sz="1600" baseline="0"/>
            </a:lvl3pPr>
            <a:lvl4pPr marL="361950" indent="-180975">
              <a:lnSpc>
                <a:spcPct val="100000"/>
              </a:lnSpc>
              <a:spcBef>
                <a:spcPts val="0"/>
              </a:spcBef>
              <a:spcAft>
                <a:spcPts val="600"/>
              </a:spcAft>
              <a:buFont typeface="Symbol" panose="05050102010706020507" pitchFamily="18" charset="2"/>
              <a:buChar char="-"/>
              <a:defRPr sz="1400" baseline="0"/>
            </a:lvl4pPr>
            <a:lvl5pPr marL="180975" indent="-180975">
              <a:lnSpc>
                <a:spcPct val="100000"/>
              </a:lnSpc>
              <a:spcBef>
                <a:spcPts val="0"/>
              </a:spcBef>
              <a:spcAft>
                <a:spcPts val="600"/>
              </a:spcAft>
              <a:buFont typeface="Symbol" panose="05050102010706020507" pitchFamily="18" charset="2"/>
              <a:buChar char="-"/>
              <a:defRPr sz="1600"/>
            </a:lvl5pPr>
            <a:lvl6pPr marL="361950" indent="-180975">
              <a:lnSpc>
                <a:spcPct val="100000"/>
              </a:lnSpc>
              <a:spcBef>
                <a:spcPts val="0"/>
              </a:spcBef>
              <a:spcAft>
                <a:spcPts val="600"/>
              </a:spcAft>
              <a:buFont typeface="Symbol" panose="05050102010706020507" pitchFamily="18" charset="2"/>
              <a:buChar char="-"/>
              <a:defRPr sz="1400"/>
            </a:lvl6pPr>
            <a:lvl7pPr marL="179388" indent="-179388">
              <a:lnSpc>
                <a:spcPct val="100000"/>
              </a:lnSpc>
              <a:spcBef>
                <a:spcPts val="0"/>
              </a:spcBef>
              <a:spcAft>
                <a:spcPts val="600"/>
              </a:spcAft>
              <a:buFont typeface="Symbol" panose="05050102010706020507" pitchFamily="18" charset="2"/>
              <a:buChar char="-"/>
              <a:defRPr sz="1600"/>
            </a:lvl7pPr>
            <a:lvl8pPr marL="360363" indent="-180975">
              <a:lnSpc>
                <a:spcPct val="100000"/>
              </a:lnSpc>
              <a:spcBef>
                <a:spcPts val="0"/>
              </a:spcBef>
              <a:buFont typeface="Symbol" panose="05050102010706020507" pitchFamily="18" charset="2"/>
              <a:buChar char="-"/>
              <a:defRPr sz="1400"/>
            </a:lvl8pPr>
          </a:lstStyle>
          <a:p>
            <a:pPr lvl="0"/>
            <a:r>
              <a:rPr lang="en-US" dirty="0"/>
              <a:t>Primary bullet level</a:t>
            </a:r>
          </a:p>
          <a:p>
            <a:pPr lvl="1"/>
            <a:r>
              <a:rPr lang="en-US" dirty="0"/>
              <a:t>Secondary bullet level</a:t>
            </a:r>
          </a:p>
          <a:p>
            <a:pPr lvl="2"/>
            <a:r>
              <a:rPr lang="en-US" dirty="0"/>
              <a:t>Primary bullet level</a:t>
            </a:r>
          </a:p>
          <a:p>
            <a:pPr lvl="3"/>
            <a:r>
              <a:rPr lang="en-US" dirty="0"/>
              <a:t>Secondary bullet level</a:t>
            </a:r>
          </a:p>
          <a:p>
            <a:pPr lvl="4"/>
            <a:r>
              <a:rPr lang="en-US" dirty="0"/>
              <a:t>Primary bullet level</a:t>
            </a:r>
          </a:p>
          <a:p>
            <a:pPr lvl="5"/>
            <a:r>
              <a:rPr lang="en-US" dirty="0"/>
              <a:t>Secondary bullet level</a:t>
            </a:r>
          </a:p>
          <a:p>
            <a:pPr lvl="6"/>
            <a:r>
              <a:rPr lang="en-US" dirty="0"/>
              <a:t>Primary bullet level</a:t>
            </a:r>
          </a:p>
          <a:p>
            <a:pPr lvl="7"/>
            <a:r>
              <a:rPr lang="en-US" dirty="0"/>
              <a:t>Secondary bullet level</a:t>
            </a:r>
          </a:p>
        </p:txBody>
      </p:sp>
      <p:sp>
        <p:nvSpPr>
          <p:cNvPr id="9" name="Content Placeholder 21"/>
          <p:cNvSpPr>
            <a:spLocks noGrp="1"/>
          </p:cNvSpPr>
          <p:nvPr>
            <p:ph sz="quarter" idx="16" hasCustomPrompt="1"/>
          </p:nvPr>
        </p:nvSpPr>
        <p:spPr>
          <a:xfrm>
            <a:off x="357657" y="5020760"/>
            <a:ext cx="3551700" cy="1186713"/>
          </a:xfrm>
        </p:spPr>
        <p:txBody>
          <a:bodyPr>
            <a:normAutofit/>
          </a:bodyPr>
          <a:lstStyle>
            <a:lvl1pPr marL="0" indent="0">
              <a:lnSpc>
                <a:spcPct val="100000"/>
              </a:lnSpc>
              <a:spcBef>
                <a:spcPts val="0"/>
              </a:spcBef>
              <a:buFont typeface="Symbol" panose="05050102010706020507" pitchFamily="18" charset="2"/>
              <a:buNone/>
              <a:defRPr sz="1800" i="1" baseline="0">
                <a:solidFill>
                  <a:schemeClr val="accent5"/>
                </a:solidFill>
              </a:defRPr>
            </a:lvl1pPr>
            <a:lvl2pPr marL="361950" indent="-180975">
              <a:lnSpc>
                <a:spcPct val="100000"/>
              </a:lnSpc>
              <a:spcBef>
                <a:spcPts val="0"/>
              </a:spcBef>
              <a:buClr>
                <a:schemeClr val="tx2"/>
              </a:buClr>
              <a:defRPr sz="1600"/>
            </a:lvl2pPr>
            <a:lvl3pPr marL="180975" indent="-180975">
              <a:lnSpc>
                <a:spcPct val="100000"/>
              </a:lnSpc>
              <a:spcBef>
                <a:spcPts val="0"/>
              </a:spcBef>
              <a:defRPr sz="1600" baseline="0"/>
            </a:lvl3pPr>
            <a:lvl4pPr marL="361950" indent="-180975">
              <a:lnSpc>
                <a:spcPct val="100000"/>
              </a:lnSpc>
              <a:spcBef>
                <a:spcPts val="0"/>
              </a:spcBef>
              <a:buFont typeface="Symbol" panose="05050102010706020507" pitchFamily="18" charset="2"/>
              <a:buChar char="-"/>
              <a:defRPr sz="1600" baseline="0"/>
            </a:lvl4pPr>
            <a:lvl5pPr marL="180975" indent="-180975">
              <a:lnSpc>
                <a:spcPct val="100000"/>
              </a:lnSpc>
              <a:spcBef>
                <a:spcPts val="0"/>
              </a:spcBef>
              <a:buFont typeface="Symbol" panose="05050102010706020507" pitchFamily="18" charset="2"/>
              <a:buChar char="-"/>
              <a:defRPr sz="1600"/>
            </a:lvl5pPr>
            <a:lvl6pPr marL="361950" indent="-180975">
              <a:lnSpc>
                <a:spcPct val="100000"/>
              </a:lnSpc>
              <a:spcBef>
                <a:spcPts val="0"/>
              </a:spcBef>
              <a:buFont typeface="Symbol" panose="05050102010706020507" pitchFamily="18" charset="2"/>
              <a:buChar char="-"/>
              <a:defRPr sz="1600"/>
            </a:lvl6pPr>
            <a:lvl7pPr marL="179388" indent="-179388">
              <a:lnSpc>
                <a:spcPct val="100000"/>
              </a:lnSpc>
              <a:spcBef>
                <a:spcPts val="0"/>
              </a:spcBef>
              <a:buFont typeface="Symbol" panose="05050102010706020507" pitchFamily="18" charset="2"/>
              <a:buChar char="-"/>
              <a:defRPr sz="1600"/>
            </a:lvl7pPr>
            <a:lvl8pPr marL="360363" indent="-180975">
              <a:lnSpc>
                <a:spcPct val="100000"/>
              </a:lnSpc>
              <a:spcBef>
                <a:spcPts val="0"/>
              </a:spcBef>
              <a:buFont typeface="Symbol" panose="05050102010706020507" pitchFamily="18" charset="2"/>
              <a:buChar char="-"/>
              <a:defRPr sz="1600"/>
            </a:lvl8pPr>
          </a:lstStyle>
          <a:p>
            <a:pPr lvl="0"/>
            <a:r>
              <a:rPr lang="en-US" dirty="0"/>
              <a:t>Click to edit quote</a:t>
            </a:r>
          </a:p>
        </p:txBody>
      </p:sp>
    </p:spTree>
    <p:extLst>
      <p:ext uri="{BB962C8B-B14F-4D97-AF65-F5344CB8AC3E}">
        <p14:creationId xmlns:p14="http://schemas.microsoft.com/office/powerpoint/2010/main" val="41016211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nd images">
    <p:spTree>
      <p:nvGrpSpPr>
        <p:cNvPr id="1" name=""/>
        <p:cNvGrpSpPr/>
        <p:nvPr/>
      </p:nvGrpSpPr>
      <p:grpSpPr>
        <a:xfrm>
          <a:off x="0" y="0"/>
          <a:ext cx="0" cy="0"/>
          <a:chOff x="0" y="0"/>
          <a:chExt cx="0" cy="0"/>
        </a:xfrm>
      </p:grpSpPr>
      <p:sp>
        <p:nvSpPr>
          <p:cNvPr id="6" name="Picture Placeholder 5"/>
          <p:cNvSpPr>
            <a:spLocks noGrp="1"/>
          </p:cNvSpPr>
          <p:nvPr>
            <p:ph type="pic" sz="quarter" idx="13" hasCustomPrompt="1"/>
          </p:nvPr>
        </p:nvSpPr>
        <p:spPr>
          <a:xfrm>
            <a:off x="4110331" y="1506195"/>
            <a:ext cx="2273028" cy="2276943"/>
          </a:xfrm>
          <a:solidFill>
            <a:schemeClr val="bg2">
              <a:lumMod val="95000"/>
            </a:schemeClr>
          </a:solidFill>
        </p:spPr>
        <p:txBody>
          <a:bodyPr anchor="ctr"/>
          <a:lstStyle>
            <a:lvl1pPr marL="0" indent="0" algn="ctr">
              <a:buNone/>
              <a:defRPr baseline="0"/>
            </a:lvl1pPr>
          </a:lstStyle>
          <a:p>
            <a:r>
              <a:rPr lang="en-GB" dirty="0"/>
              <a:t>Click to add an image</a:t>
            </a:r>
          </a:p>
        </p:txBody>
      </p:sp>
      <p:sp>
        <p:nvSpPr>
          <p:cNvPr id="16" name="Picture Placeholder 5"/>
          <p:cNvSpPr>
            <a:spLocks noGrp="1"/>
          </p:cNvSpPr>
          <p:nvPr>
            <p:ph type="pic" sz="quarter" idx="16" hasCustomPrompt="1"/>
          </p:nvPr>
        </p:nvSpPr>
        <p:spPr>
          <a:xfrm>
            <a:off x="6529660" y="1506195"/>
            <a:ext cx="2273028" cy="2276943"/>
          </a:xfrm>
          <a:solidFill>
            <a:schemeClr val="bg2">
              <a:lumMod val="95000"/>
            </a:schemeClr>
          </a:solidFill>
        </p:spPr>
        <p:txBody>
          <a:bodyPr anchor="ctr"/>
          <a:lstStyle>
            <a:lvl1pPr marL="0" indent="0" algn="ctr">
              <a:buNone/>
              <a:defRPr baseline="0"/>
            </a:lvl1pPr>
          </a:lstStyle>
          <a:p>
            <a:r>
              <a:rPr lang="en-GB" dirty="0"/>
              <a:t>Click to add an image</a:t>
            </a:r>
          </a:p>
        </p:txBody>
      </p:sp>
      <p:sp>
        <p:nvSpPr>
          <p:cNvPr id="18" name="Picture Placeholder 5"/>
          <p:cNvSpPr>
            <a:spLocks noGrp="1"/>
          </p:cNvSpPr>
          <p:nvPr>
            <p:ph type="pic" sz="quarter" idx="18" hasCustomPrompt="1"/>
          </p:nvPr>
        </p:nvSpPr>
        <p:spPr>
          <a:xfrm>
            <a:off x="4110331" y="3940755"/>
            <a:ext cx="2273028" cy="2276943"/>
          </a:xfrm>
          <a:solidFill>
            <a:schemeClr val="bg2">
              <a:lumMod val="95000"/>
            </a:schemeClr>
          </a:solidFill>
        </p:spPr>
        <p:txBody>
          <a:bodyPr anchor="ctr"/>
          <a:lstStyle>
            <a:lvl1pPr marL="0" indent="0" algn="ctr">
              <a:buNone/>
              <a:defRPr baseline="0"/>
            </a:lvl1pPr>
          </a:lstStyle>
          <a:p>
            <a:r>
              <a:rPr lang="en-GB" dirty="0"/>
              <a:t>Click to add an image</a:t>
            </a:r>
          </a:p>
        </p:txBody>
      </p:sp>
      <p:sp>
        <p:nvSpPr>
          <p:cNvPr id="3" name="Date Placeholder 2"/>
          <p:cNvSpPr>
            <a:spLocks noGrp="1"/>
          </p:cNvSpPr>
          <p:nvPr>
            <p:ph type="dt" sz="half" idx="10"/>
          </p:nvPr>
        </p:nvSpPr>
        <p:spPr/>
        <p:txBody>
          <a:bodyPr/>
          <a:lstStyle/>
          <a:p>
            <a:r>
              <a:rPr lang="en-US"/>
              <a:t>October 19, 2021 at 3:00 PM</a:t>
            </a:r>
            <a:endParaRPr lang="en-GB" dirty="0"/>
          </a:p>
        </p:txBody>
      </p:sp>
      <p:sp>
        <p:nvSpPr>
          <p:cNvPr id="4" name="Footer Placeholder 3"/>
          <p:cNvSpPr>
            <a:spLocks noGrp="1"/>
          </p:cNvSpPr>
          <p:nvPr>
            <p:ph type="ftr" sz="quarter" idx="11"/>
          </p:nvPr>
        </p:nvSpPr>
        <p:spPr/>
        <p:txBody>
          <a:bodyPr/>
          <a:lstStyle/>
          <a:p>
            <a:r>
              <a:rPr lang="en-GB"/>
              <a:t>E3016-18 Confidence in Digital Forensic Results</a:t>
            </a:r>
            <a:endParaRPr lang="en-GB" dirty="0"/>
          </a:p>
        </p:txBody>
      </p:sp>
      <p:sp>
        <p:nvSpPr>
          <p:cNvPr id="5" name="Slide Number Placeholder 4"/>
          <p:cNvSpPr>
            <a:spLocks noGrp="1"/>
          </p:cNvSpPr>
          <p:nvPr>
            <p:ph type="sldNum" sz="quarter" idx="12"/>
          </p:nvPr>
        </p:nvSpPr>
        <p:spPr/>
        <p:txBody>
          <a:bodyPr/>
          <a:lstStyle/>
          <a:p>
            <a:fld id="{AD3FAF27-8B82-4449-B01B-BEC948125F21}" type="slidenum">
              <a:rPr lang="en-GB" smtClean="0"/>
              <a:pPr/>
              <a:t>‹#›</a:t>
            </a:fld>
            <a:endParaRPr lang="en-GB"/>
          </a:p>
        </p:txBody>
      </p:sp>
      <p:sp>
        <p:nvSpPr>
          <p:cNvPr id="2" name="Title 1"/>
          <p:cNvSpPr>
            <a:spLocks noGrp="1"/>
          </p:cNvSpPr>
          <p:nvPr>
            <p:ph type="title" hasCustomPrompt="1"/>
          </p:nvPr>
        </p:nvSpPr>
        <p:spPr/>
        <p:txBody>
          <a:bodyPr/>
          <a:lstStyle>
            <a:lvl1pPr>
              <a:defRPr/>
            </a:lvl1pPr>
          </a:lstStyle>
          <a:p>
            <a:r>
              <a:rPr lang="en-US" dirty="0"/>
              <a:t>Click to Edit Title</a:t>
            </a:r>
            <a:endParaRPr lang="en-GB" dirty="0"/>
          </a:p>
        </p:txBody>
      </p:sp>
      <p:sp>
        <p:nvSpPr>
          <p:cNvPr id="7" name="Text Placeholder 8"/>
          <p:cNvSpPr>
            <a:spLocks noGrp="1"/>
          </p:cNvSpPr>
          <p:nvPr>
            <p:ph type="body" sz="quarter" idx="14" hasCustomPrompt="1"/>
          </p:nvPr>
        </p:nvSpPr>
        <p:spPr>
          <a:xfrm>
            <a:off x="346015" y="1507066"/>
            <a:ext cx="3558314" cy="301934"/>
          </a:xfrm>
        </p:spPr>
        <p:txBody>
          <a:bodyPr>
            <a:normAutofit/>
          </a:bodyPr>
          <a:lstStyle>
            <a:lvl1pPr marL="0" indent="0">
              <a:buNone/>
              <a:defRPr sz="1800">
                <a:solidFill>
                  <a:schemeClr val="accent2"/>
                </a:solidFill>
              </a:defRPr>
            </a:lvl1pPr>
          </a:lstStyle>
          <a:p>
            <a:pPr lvl="0"/>
            <a:r>
              <a:rPr lang="en-US" dirty="0"/>
              <a:t>Click to edit subhead</a:t>
            </a:r>
          </a:p>
        </p:txBody>
      </p:sp>
      <p:sp>
        <p:nvSpPr>
          <p:cNvPr id="8" name="Content Placeholder 21"/>
          <p:cNvSpPr>
            <a:spLocks noGrp="1"/>
          </p:cNvSpPr>
          <p:nvPr>
            <p:ph sz="quarter" idx="15" hasCustomPrompt="1"/>
          </p:nvPr>
        </p:nvSpPr>
        <p:spPr>
          <a:xfrm>
            <a:off x="357657" y="1910525"/>
            <a:ext cx="3551700" cy="4275669"/>
          </a:xfrm>
        </p:spPr>
        <p:txBody>
          <a:bodyPr>
            <a:normAutofit/>
          </a:bodyPr>
          <a:lstStyle>
            <a:lvl1pPr marL="180975" indent="-180975">
              <a:lnSpc>
                <a:spcPct val="100000"/>
              </a:lnSpc>
              <a:spcBef>
                <a:spcPts val="0"/>
              </a:spcBef>
              <a:spcAft>
                <a:spcPts val="600"/>
              </a:spcAft>
              <a:buFont typeface="Symbol" panose="05050102010706020507" pitchFamily="18" charset="2"/>
              <a:buChar char="-"/>
              <a:defRPr sz="1600"/>
            </a:lvl1pPr>
            <a:lvl2pPr marL="361950" indent="-180975">
              <a:lnSpc>
                <a:spcPct val="100000"/>
              </a:lnSpc>
              <a:spcBef>
                <a:spcPts val="0"/>
              </a:spcBef>
              <a:spcAft>
                <a:spcPts val="600"/>
              </a:spcAft>
              <a:buClr>
                <a:schemeClr val="tx2"/>
              </a:buClr>
              <a:defRPr sz="1400"/>
            </a:lvl2pPr>
            <a:lvl3pPr marL="180975" indent="-180975">
              <a:lnSpc>
                <a:spcPct val="100000"/>
              </a:lnSpc>
              <a:spcBef>
                <a:spcPts val="0"/>
              </a:spcBef>
              <a:spcAft>
                <a:spcPts val="600"/>
              </a:spcAft>
              <a:defRPr sz="1600" baseline="0"/>
            </a:lvl3pPr>
            <a:lvl4pPr marL="361950" indent="-180975">
              <a:lnSpc>
                <a:spcPct val="100000"/>
              </a:lnSpc>
              <a:spcBef>
                <a:spcPts val="0"/>
              </a:spcBef>
              <a:spcAft>
                <a:spcPts val="600"/>
              </a:spcAft>
              <a:buFont typeface="Symbol" panose="05050102010706020507" pitchFamily="18" charset="2"/>
              <a:buChar char="-"/>
              <a:defRPr sz="1400" baseline="0"/>
            </a:lvl4pPr>
            <a:lvl5pPr marL="180975" indent="-180975">
              <a:lnSpc>
                <a:spcPct val="100000"/>
              </a:lnSpc>
              <a:spcBef>
                <a:spcPts val="0"/>
              </a:spcBef>
              <a:spcAft>
                <a:spcPts val="600"/>
              </a:spcAft>
              <a:buFont typeface="Symbol" panose="05050102010706020507" pitchFamily="18" charset="2"/>
              <a:buChar char="-"/>
              <a:defRPr sz="1600"/>
            </a:lvl5pPr>
            <a:lvl6pPr marL="361950" indent="-180975">
              <a:lnSpc>
                <a:spcPct val="100000"/>
              </a:lnSpc>
              <a:spcBef>
                <a:spcPts val="0"/>
              </a:spcBef>
              <a:spcAft>
                <a:spcPts val="600"/>
              </a:spcAft>
              <a:buFont typeface="Symbol" panose="05050102010706020507" pitchFamily="18" charset="2"/>
              <a:buChar char="-"/>
              <a:defRPr sz="1400"/>
            </a:lvl6pPr>
            <a:lvl7pPr marL="179388" indent="-179388">
              <a:lnSpc>
                <a:spcPct val="100000"/>
              </a:lnSpc>
              <a:spcBef>
                <a:spcPts val="0"/>
              </a:spcBef>
              <a:spcAft>
                <a:spcPts val="600"/>
              </a:spcAft>
              <a:buFont typeface="Symbol" panose="05050102010706020507" pitchFamily="18" charset="2"/>
              <a:buChar char="-"/>
              <a:defRPr sz="1600"/>
            </a:lvl7pPr>
            <a:lvl8pPr marL="360363" indent="-180975">
              <a:lnSpc>
                <a:spcPct val="100000"/>
              </a:lnSpc>
              <a:spcBef>
                <a:spcPts val="0"/>
              </a:spcBef>
              <a:spcAft>
                <a:spcPts val="600"/>
              </a:spcAft>
              <a:buFont typeface="Symbol" panose="05050102010706020507" pitchFamily="18" charset="2"/>
              <a:buChar char="-"/>
              <a:defRPr sz="1400"/>
            </a:lvl8pPr>
          </a:lstStyle>
          <a:p>
            <a:pPr lvl="0"/>
            <a:r>
              <a:rPr lang="en-US" dirty="0"/>
              <a:t>Primary bullet level</a:t>
            </a:r>
          </a:p>
          <a:p>
            <a:pPr lvl="1"/>
            <a:r>
              <a:rPr lang="en-US" dirty="0"/>
              <a:t>Secondary bullet level </a:t>
            </a:r>
          </a:p>
          <a:p>
            <a:pPr lvl="2"/>
            <a:r>
              <a:rPr lang="en-US" dirty="0"/>
              <a:t>Primary bullet level</a:t>
            </a:r>
          </a:p>
          <a:p>
            <a:pPr lvl="3"/>
            <a:r>
              <a:rPr lang="en-US" dirty="0"/>
              <a:t>Secondary bullet level</a:t>
            </a:r>
          </a:p>
          <a:p>
            <a:pPr lvl="4"/>
            <a:r>
              <a:rPr lang="en-US" dirty="0"/>
              <a:t>Primary bullet level</a:t>
            </a:r>
          </a:p>
          <a:p>
            <a:pPr lvl="5"/>
            <a:r>
              <a:rPr lang="en-US" dirty="0"/>
              <a:t>Secondary bullet level</a:t>
            </a:r>
          </a:p>
          <a:p>
            <a:pPr lvl="6"/>
            <a:r>
              <a:rPr lang="en-US" dirty="0"/>
              <a:t>Primary bullet level</a:t>
            </a:r>
          </a:p>
          <a:p>
            <a:pPr lvl="7"/>
            <a:r>
              <a:rPr lang="en-US" dirty="0"/>
              <a:t>Secondary bullet level</a:t>
            </a:r>
          </a:p>
        </p:txBody>
      </p:sp>
    </p:spTree>
    <p:extLst>
      <p:ext uri="{BB962C8B-B14F-4D97-AF65-F5344CB8AC3E}">
        <p14:creationId xmlns:p14="http://schemas.microsoft.com/office/powerpoint/2010/main" val="19390112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ne image slid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a:t>October 19, 2021 at 3:00 PM</a:t>
            </a:r>
            <a:endParaRPr lang="en-GB" dirty="0"/>
          </a:p>
        </p:txBody>
      </p:sp>
      <p:sp>
        <p:nvSpPr>
          <p:cNvPr id="4" name="Footer Placeholder 3"/>
          <p:cNvSpPr>
            <a:spLocks noGrp="1"/>
          </p:cNvSpPr>
          <p:nvPr>
            <p:ph type="ftr" sz="quarter" idx="11"/>
          </p:nvPr>
        </p:nvSpPr>
        <p:spPr/>
        <p:txBody>
          <a:bodyPr/>
          <a:lstStyle/>
          <a:p>
            <a:r>
              <a:rPr lang="en-GB"/>
              <a:t>E3016-18 Confidence in Digital Forensic Results</a:t>
            </a:r>
            <a:endParaRPr lang="en-GB" dirty="0"/>
          </a:p>
        </p:txBody>
      </p:sp>
      <p:sp>
        <p:nvSpPr>
          <p:cNvPr id="5" name="Slide Number Placeholder 4"/>
          <p:cNvSpPr>
            <a:spLocks noGrp="1"/>
          </p:cNvSpPr>
          <p:nvPr>
            <p:ph type="sldNum" sz="quarter" idx="12"/>
          </p:nvPr>
        </p:nvSpPr>
        <p:spPr/>
        <p:txBody>
          <a:bodyPr/>
          <a:lstStyle/>
          <a:p>
            <a:fld id="{AD3FAF27-8B82-4449-B01B-BEC948125F21}" type="slidenum">
              <a:rPr lang="en-GB" smtClean="0"/>
              <a:pPr/>
              <a:t>‹#›</a:t>
            </a:fld>
            <a:endParaRPr lang="en-GB"/>
          </a:p>
        </p:txBody>
      </p:sp>
      <p:sp>
        <p:nvSpPr>
          <p:cNvPr id="6" name="Picture Placeholder 5"/>
          <p:cNvSpPr>
            <a:spLocks noGrp="1"/>
          </p:cNvSpPr>
          <p:nvPr>
            <p:ph type="pic" sz="quarter" idx="13" hasCustomPrompt="1"/>
          </p:nvPr>
        </p:nvSpPr>
        <p:spPr>
          <a:xfrm>
            <a:off x="349470" y="1279816"/>
            <a:ext cx="8453218" cy="5040000"/>
          </a:xfrm>
          <a:solidFill>
            <a:schemeClr val="bg2">
              <a:lumMod val="95000"/>
            </a:schemeClr>
          </a:solidFill>
        </p:spPr>
        <p:txBody>
          <a:bodyPr anchor="ctr"/>
          <a:lstStyle>
            <a:lvl1pPr marL="0" indent="0" algn="ctr">
              <a:buNone/>
              <a:defRPr baseline="0"/>
            </a:lvl1pPr>
          </a:lstStyle>
          <a:p>
            <a:r>
              <a:rPr lang="en-GB" dirty="0"/>
              <a:t>Click to add an image</a:t>
            </a:r>
          </a:p>
        </p:txBody>
      </p:sp>
      <p:sp>
        <p:nvSpPr>
          <p:cNvPr id="2" name="Title 1"/>
          <p:cNvSpPr>
            <a:spLocks noGrp="1"/>
          </p:cNvSpPr>
          <p:nvPr>
            <p:ph type="title" hasCustomPrompt="1"/>
          </p:nvPr>
        </p:nvSpPr>
        <p:spPr/>
        <p:txBody>
          <a:bodyPr/>
          <a:lstStyle>
            <a:lvl1pPr>
              <a:defRPr/>
            </a:lvl1pPr>
          </a:lstStyle>
          <a:p>
            <a:r>
              <a:rPr lang="en-US" dirty="0"/>
              <a:t>Click to Edit Title</a:t>
            </a:r>
            <a:endParaRPr lang="en-GB" dirty="0"/>
          </a:p>
        </p:txBody>
      </p:sp>
    </p:spTree>
    <p:extLst>
      <p:ext uri="{BB962C8B-B14F-4D97-AF65-F5344CB8AC3E}">
        <p14:creationId xmlns:p14="http://schemas.microsoft.com/office/powerpoint/2010/main" val="29120991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only slide">
    <p:spTree>
      <p:nvGrpSpPr>
        <p:cNvPr id="1" name=""/>
        <p:cNvGrpSpPr/>
        <p:nvPr/>
      </p:nvGrpSpPr>
      <p:grpSpPr>
        <a:xfrm>
          <a:off x="0" y="0"/>
          <a:ext cx="0" cy="0"/>
          <a:chOff x="0" y="0"/>
          <a:chExt cx="0" cy="0"/>
        </a:xfrm>
      </p:grpSpPr>
      <p:sp>
        <p:nvSpPr>
          <p:cNvPr id="7" name="Content Placeholder 21"/>
          <p:cNvSpPr>
            <a:spLocks noGrp="1"/>
          </p:cNvSpPr>
          <p:nvPr>
            <p:ph sz="quarter" idx="15" hasCustomPrompt="1"/>
          </p:nvPr>
        </p:nvSpPr>
        <p:spPr>
          <a:xfrm>
            <a:off x="345299" y="1499265"/>
            <a:ext cx="7050197" cy="4809460"/>
          </a:xfrm>
        </p:spPr>
        <p:txBody>
          <a:bodyPr>
            <a:normAutofit/>
          </a:bodyPr>
          <a:lstStyle>
            <a:lvl1pPr marL="180975" indent="-180975">
              <a:lnSpc>
                <a:spcPct val="100000"/>
              </a:lnSpc>
              <a:spcBef>
                <a:spcPts val="0"/>
              </a:spcBef>
              <a:spcAft>
                <a:spcPts val="600"/>
              </a:spcAft>
              <a:buFont typeface="Symbol" panose="05050102010706020507" pitchFamily="18" charset="2"/>
              <a:buChar char="-"/>
              <a:defRPr sz="1600"/>
            </a:lvl1pPr>
            <a:lvl2pPr marL="361950" indent="-180975">
              <a:lnSpc>
                <a:spcPct val="100000"/>
              </a:lnSpc>
              <a:spcBef>
                <a:spcPts val="0"/>
              </a:spcBef>
              <a:spcAft>
                <a:spcPts val="600"/>
              </a:spcAft>
              <a:buClr>
                <a:schemeClr val="tx2"/>
              </a:buClr>
              <a:defRPr sz="1400"/>
            </a:lvl2pPr>
            <a:lvl3pPr marL="180975" indent="-180975">
              <a:lnSpc>
                <a:spcPct val="100000"/>
              </a:lnSpc>
              <a:spcBef>
                <a:spcPts val="0"/>
              </a:spcBef>
              <a:spcAft>
                <a:spcPts val="600"/>
              </a:spcAft>
              <a:defRPr sz="1600" baseline="0"/>
            </a:lvl3pPr>
            <a:lvl4pPr marL="361950" indent="-180975">
              <a:lnSpc>
                <a:spcPct val="100000"/>
              </a:lnSpc>
              <a:spcBef>
                <a:spcPts val="0"/>
              </a:spcBef>
              <a:spcAft>
                <a:spcPts val="600"/>
              </a:spcAft>
              <a:buFont typeface="Symbol" panose="05050102010706020507" pitchFamily="18" charset="2"/>
              <a:buChar char="-"/>
              <a:defRPr sz="1400" baseline="0"/>
            </a:lvl4pPr>
            <a:lvl5pPr marL="0" indent="0">
              <a:lnSpc>
                <a:spcPct val="100000"/>
              </a:lnSpc>
              <a:spcBef>
                <a:spcPts val="0"/>
              </a:spcBef>
              <a:buFont typeface="Symbol" panose="05050102010706020507" pitchFamily="18" charset="2"/>
              <a:buNone/>
              <a:defRPr sz="1600"/>
            </a:lvl5pPr>
            <a:lvl6pPr marL="361950" indent="-180975">
              <a:lnSpc>
                <a:spcPct val="100000"/>
              </a:lnSpc>
              <a:spcBef>
                <a:spcPts val="0"/>
              </a:spcBef>
              <a:spcAft>
                <a:spcPts val="600"/>
              </a:spcAft>
              <a:buFont typeface="Symbol" panose="05050102010706020507" pitchFamily="18" charset="2"/>
              <a:buChar char="-"/>
              <a:defRPr sz="1400"/>
            </a:lvl6pPr>
            <a:lvl7pPr marL="179388" indent="-179388">
              <a:lnSpc>
                <a:spcPct val="100000"/>
              </a:lnSpc>
              <a:spcBef>
                <a:spcPts val="0"/>
              </a:spcBef>
              <a:spcAft>
                <a:spcPts val="600"/>
              </a:spcAft>
              <a:buFont typeface="Symbol" panose="05050102010706020507" pitchFamily="18" charset="2"/>
              <a:buChar char="-"/>
              <a:defRPr sz="1600"/>
            </a:lvl7pPr>
            <a:lvl8pPr marL="360363" indent="-180975">
              <a:lnSpc>
                <a:spcPct val="100000"/>
              </a:lnSpc>
              <a:spcBef>
                <a:spcPts val="0"/>
              </a:spcBef>
              <a:spcAft>
                <a:spcPts val="600"/>
              </a:spcAft>
              <a:buFont typeface="Symbol" panose="05050102010706020507" pitchFamily="18" charset="2"/>
              <a:buChar char="-"/>
              <a:defRPr sz="1400"/>
            </a:lvl8pPr>
          </a:lstStyle>
          <a:p>
            <a:pPr lvl="0"/>
            <a:r>
              <a:rPr lang="en-US" dirty="0"/>
              <a:t>Primary bullet level</a:t>
            </a:r>
          </a:p>
          <a:p>
            <a:pPr lvl="1"/>
            <a:r>
              <a:rPr lang="en-US" dirty="0"/>
              <a:t>Secondary bullet level</a:t>
            </a:r>
          </a:p>
          <a:p>
            <a:pPr lvl="2"/>
            <a:r>
              <a:rPr lang="en-US" dirty="0"/>
              <a:t>Primary bullet level</a:t>
            </a:r>
          </a:p>
          <a:p>
            <a:pPr lvl="3"/>
            <a:r>
              <a:rPr lang="en-US" dirty="0"/>
              <a:t>Secondary bullet level</a:t>
            </a:r>
          </a:p>
          <a:p>
            <a:pPr lvl="2"/>
            <a:r>
              <a:rPr lang="en-US" dirty="0"/>
              <a:t>Primary bullet level</a:t>
            </a:r>
          </a:p>
          <a:p>
            <a:pPr lvl="5"/>
            <a:r>
              <a:rPr lang="en-US" dirty="0"/>
              <a:t>Secondary bullet level</a:t>
            </a:r>
          </a:p>
          <a:p>
            <a:pPr lvl="6"/>
            <a:r>
              <a:rPr lang="en-US" dirty="0"/>
              <a:t>Primary bullet level</a:t>
            </a:r>
          </a:p>
          <a:p>
            <a:pPr lvl="7"/>
            <a:r>
              <a:rPr lang="en-US" dirty="0"/>
              <a:t>Secondary bullet level</a:t>
            </a:r>
          </a:p>
        </p:txBody>
      </p:sp>
      <p:sp>
        <p:nvSpPr>
          <p:cNvPr id="3" name="Date Placeholder 2"/>
          <p:cNvSpPr>
            <a:spLocks noGrp="1"/>
          </p:cNvSpPr>
          <p:nvPr>
            <p:ph type="dt" sz="half" idx="10"/>
          </p:nvPr>
        </p:nvSpPr>
        <p:spPr/>
        <p:txBody>
          <a:bodyPr/>
          <a:lstStyle/>
          <a:p>
            <a:r>
              <a:rPr lang="en-US"/>
              <a:t>October 19, 2021 at 3:00 PM</a:t>
            </a:r>
            <a:endParaRPr lang="en-GB"/>
          </a:p>
        </p:txBody>
      </p:sp>
      <p:sp>
        <p:nvSpPr>
          <p:cNvPr id="4" name="Footer Placeholder 3"/>
          <p:cNvSpPr>
            <a:spLocks noGrp="1"/>
          </p:cNvSpPr>
          <p:nvPr>
            <p:ph type="ftr" sz="quarter" idx="11"/>
          </p:nvPr>
        </p:nvSpPr>
        <p:spPr/>
        <p:txBody>
          <a:bodyPr/>
          <a:lstStyle/>
          <a:p>
            <a:r>
              <a:rPr lang="en-GB"/>
              <a:t>E3016-18 Confidence in Digital Forensic Results</a:t>
            </a:r>
            <a:endParaRPr lang="en-GB" dirty="0"/>
          </a:p>
        </p:txBody>
      </p:sp>
      <p:sp>
        <p:nvSpPr>
          <p:cNvPr id="5" name="Slide Number Placeholder 4"/>
          <p:cNvSpPr>
            <a:spLocks noGrp="1"/>
          </p:cNvSpPr>
          <p:nvPr>
            <p:ph type="sldNum" sz="quarter" idx="12"/>
          </p:nvPr>
        </p:nvSpPr>
        <p:spPr/>
        <p:txBody>
          <a:bodyPr/>
          <a:lstStyle/>
          <a:p>
            <a:fld id="{AD3FAF27-8B82-4449-B01B-BEC948125F21}" type="slidenum">
              <a:rPr lang="en-GB" smtClean="0"/>
              <a:t>‹#›</a:t>
            </a:fld>
            <a:endParaRPr lang="en-GB"/>
          </a:p>
        </p:txBody>
      </p:sp>
      <p:sp>
        <p:nvSpPr>
          <p:cNvPr id="2" name="Title 1"/>
          <p:cNvSpPr>
            <a:spLocks noGrp="1"/>
          </p:cNvSpPr>
          <p:nvPr>
            <p:ph type="title" hasCustomPrompt="1"/>
          </p:nvPr>
        </p:nvSpPr>
        <p:spPr/>
        <p:txBody>
          <a:bodyPr/>
          <a:lstStyle>
            <a:lvl1pPr>
              <a:defRPr/>
            </a:lvl1pPr>
          </a:lstStyle>
          <a:p>
            <a:r>
              <a:rPr lang="en-US" dirty="0"/>
              <a:t>Click to Edit Title</a:t>
            </a:r>
            <a:endParaRPr lang="en-GB" dirty="0"/>
          </a:p>
        </p:txBody>
      </p:sp>
    </p:spTree>
    <p:extLst>
      <p:ext uri="{BB962C8B-B14F-4D97-AF65-F5344CB8AC3E}">
        <p14:creationId xmlns:p14="http://schemas.microsoft.com/office/powerpoint/2010/main" val="23287891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sp>
        <p:nvSpPr>
          <p:cNvPr id="6" name="Rectangle 5"/>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p:cNvSpPr/>
          <p:nvPr userDrawn="1"/>
        </p:nvSpPr>
        <p:spPr>
          <a:xfrm>
            <a:off x="0" y="5822850"/>
            <a:ext cx="1035150" cy="10351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p:cNvSpPr/>
          <p:nvPr userDrawn="1"/>
        </p:nvSpPr>
        <p:spPr>
          <a:xfrm>
            <a:off x="7776000" y="0"/>
            <a:ext cx="1368000" cy="136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p:cNvSpPr/>
          <p:nvPr userDrawn="1"/>
        </p:nvSpPr>
        <p:spPr>
          <a:xfrm>
            <a:off x="2070300" y="5282850"/>
            <a:ext cx="540000" cy="54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p:cNvSpPr/>
          <p:nvPr userDrawn="1"/>
        </p:nvSpPr>
        <p:spPr>
          <a:xfrm>
            <a:off x="1035150" y="5822850"/>
            <a:ext cx="1035150" cy="10351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p:cNvSpPr/>
          <p:nvPr userDrawn="1"/>
        </p:nvSpPr>
        <p:spPr>
          <a:xfrm>
            <a:off x="6408000" y="5490000"/>
            <a:ext cx="1368000" cy="1368000"/>
          </a:xfrm>
          <a:prstGeom prst="rect">
            <a:avLst/>
          </a:prstGeom>
          <a:solidFill>
            <a:srgbClr val="D7D1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p:cNvSpPr/>
          <p:nvPr userDrawn="1"/>
        </p:nvSpPr>
        <p:spPr>
          <a:xfrm>
            <a:off x="7776000" y="4122000"/>
            <a:ext cx="1368000" cy="1368000"/>
          </a:xfrm>
          <a:prstGeom prst="rect">
            <a:avLst/>
          </a:prstGeom>
          <a:solidFill>
            <a:srgbClr val="6BC2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p:cNvSpPr/>
          <p:nvPr userDrawn="1"/>
        </p:nvSpPr>
        <p:spPr>
          <a:xfrm>
            <a:off x="5868000" y="4955207"/>
            <a:ext cx="540000" cy="540000"/>
          </a:xfrm>
          <a:prstGeom prst="rect">
            <a:avLst/>
          </a:prstGeom>
          <a:solidFill>
            <a:srgbClr val="6BC2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p:cNvSpPr/>
          <p:nvPr userDrawn="1"/>
        </p:nvSpPr>
        <p:spPr>
          <a:xfrm>
            <a:off x="5328007" y="5490000"/>
            <a:ext cx="540000" cy="540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angle 27"/>
          <p:cNvSpPr/>
          <p:nvPr userDrawn="1"/>
        </p:nvSpPr>
        <p:spPr>
          <a:xfrm>
            <a:off x="7236000" y="1368000"/>
            <a:ext cx="540000" cy="540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p:cNvSpPr/>
          <p:nvPr userDrawn="1"/>
        </p:nvSpPr>
        <p:spPr>
          <a:xfrm>
            <a:off x="4248011" y="4946718"/>
            <a:ext cx="540000" cy="54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 Placeholder 33"/>
          <p:cNvSpPr>
            <a:spLocks noGrp="1"/>
          </p:cNvSpPr>
          <p:nvPr>
            <p:ph type="body" sz="quarter" idx="10" hasCustomPrompt="1"/>
          </p:nvPr>
        </p:nvSpPr>
        <p:spPr>
          <a:xfrm>
            <a:off x="1269271" y="2435495"/>
            <a:ext cx="4697729" cy="503386"/>
          </a:xfrm>
        </p:spPr>
        <p:txBody>
          <a:bodyPr>
            <a:noAutofit/>
          </a:bodyPr>
          <a:lstStyle>
            <a:lvl1pPr>
              <a:defRPr sz="2800" baseline="0">
                <a:solidFill>
                  <a:schemeClr val="accent1"/>
                </a:solidFill>
              </a:defRPr>
            </a:lvl1pPr>
          </a:lstStyle>
          <a:p>
            <a:pPr lvl="0"/>
            <a:r>
              <a:rPr lang="en-US" dirty="0"/>
              <a:t>Click to Edit Text</a:t>
            </a:r>
          </a:p>
        </p:txBody>
      </p: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9282" y="343457"/>
            <a:ext cx="1152000" cy="904872"/>
          </a:xfrm>
          <a:prstGeom prst="rect">
            <a:avLst/>
          </a:prstGeom>
        </p:spPr>
      </p:pic>
      <p:pic>
        <p:nvPicPr>
          <p:cNvPr id="18" name="Picture 17" descr="ASTM_Logo_Name_Strapline_Blue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242000" y="1720739"/>
            <a:ext cx="1845000" cy="313261"/>
          </a:xfrm>
          <a:prstGeom prst="rect">
            <a:avLst/>
          </a:prstGeom>
        </p:spPr>
      </p:pic>
      <p:sp>
        <p:nvSpPr>
          <p:cNvPr id="30" name="TextBox 29"/>
          <p:cNvSpPr txBox="1"/>
          <p:nvPr userDrawn="1"/>
        </p:nvSpPr>
        <p:spPr>
          <a:xfrm>
            <a:off x="1284515" y="4599464"/>
            <a:ext cx="1186340" cy="179536"/>
          </a:xfrm>
          <a:prstGeom prst="rect">
            <a:avLst/>
          </a:prstGeom>
          <a:noFill/>
        </p:spPr>
        <p:txBody>
          <a:bodyPr wrap="square" lIns="0" tIns="0" rIns="0" bIns="0" rtlCol="0">
            <a:spAutoFit/>
          </a:bodyPr>
          <a:lstStyle/>
          <a:p>
            <a:pPr>
              <a:lnSpc>
                <a:spcPts val="1400"/>
              </a:lnSpc>
            </a:pPr>
            <a:r>
              <a:rPr lang="en-GB" sz="1400" b="0" dirty="0">
                <a:solidFill>
                  <a:schemeClr val="accent1"/>
                </a:solidFill>
              </a:rPr>
              <a:t>www.astm.org</a:t>
            </a:r>
          </a:p>
        </p:txBody>
      </p:sp>
    </p:spTree>
    <p:extLst>
      <p:ext uri="{BB962C8B-B14F-4D97-AF65-F5344CB8AC3E}">
        <p14:creationId xmlns:p14="http://schemas.microsoft.com/office/powerpoint/2010/main" val="33651564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r>
              <a:rPr lang="en-US"/>
              <a:t>October 19, 2021 at 3:00 PM</a:t>
            </a:r>
          </a:p>
        </p:txBody>
      </p:sp>
      <p:sp>
        <p:nvSpPr>
          <p:cNvPr id="5" name="Footer Placeholder 4"/>
          <p:cNvSpPr>
            <a:spLocks noGrp="1"/>
          </p:cNvSpPr>
          <p:nvPr>
            <p:ph type="ftr" sz="quarter" idx="11"/>
          </p:nvPr>
        </p:nvSpPr>
        <p:spPr/>
        <p:txBody>
          <a:bodyPr/>
          <a:lstStyle/>
          <a:p>
            <a:r>
              <a:rPr lang="en-US"/>
              <a:t>E3016-18 Confidence in Digital Forensic Results</a:t>
            </a:r>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extLst>
      <p:ext uri="{BB962C8B-B14F-4D97-AF65-F5344CB8AC3E}">
        <p14:creationId xmlns:p14="http://schemas.microsoft.com/office/powerpoint/2010/main" val="1084848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slide-graphic">
    <p:spTree>
      <p:nvGrpSpPr>
        <p:cNvPr id="1" name=""/>
        <p:cNvGrpSpPr/>
        <p:nvPr/>
      </p:nvGrpSpPr>
      <p:grpSpPr>
        <a:xfrm>
          <a:off x="0" y="0"/>
          <a:ext cx="0" cy="0"/>
          <a:chOff x="0" y="0"/>
          <a:chExt cx="0" cy="0"/>
        </a:xfrm>
      </p:grpSpPr>
      <p:sp>
        <p:nvSpPr>
          <p:cNvPr id="6" name="Rectangle 5"/>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Box 18"/>
          <p:cNvSpPr txBox="1"/>
          <p:nvPr userDrawn="1"/>
        </p:nvSpPr>
        <p:spPr>
          <a:xfrm>
            <a:off x="1253371" y="4777086"/>
            <a:ext cx="1186340" cy="179536"/>
          </a:xfrm>
          <a:prstGeom prst="rect">
            <a:avLst/>
          </a:prstGeom>
          <a:noFill/>
        </p:spPr>
        <p:txBody>
          <a:bodyPr wrap="square" lIns="0" tIns="0" rIns="0" bIns="0" rtlCol="0">
            <a:spAutoFit/>
          </a:bodyPr>
          <a:lstStyle/>
          <a:p>
            <a:pPr>
              <a:lnSpc>
                <a:spcPts val="1400"/>
              </a:lnSpc>
            </a:pPr>
            <a:r>
              <a:rPr lang="en-GB" sz="1400" dirty="0">
                <a:solidFill>
                  <a:schemeClr val="accent1"/>
                </a:solidFill>
              </a:rPr>
              <a:t>www.astm.org</a:t>
            </a:r>
          </a:p>
        </p:txBody>
      </p:sp>
      <p:sp>
        <p:nvSpPr>
          <p:cNvPr id="8" name="Rectangle 7"/>
          <p:cNvSpPr/>
          <p:nvPr userDrawn="1"/>
        </p:nvSpPr>
        <p:spPr>
          <a:xfrm>
            <a:off x="0" y="5822850"/>
            <a:ext cx="1035150" cy="10351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7776000" y="0"/>
            <a:ext cx="1368000" cy="136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userDrawn="1"/>
        </p:nvSpPr>
        <p:spPr>
          <a:xfrm>
            <a:off x="2070300" y="5290666"/>
            <a:ext cx="531150" cy="5311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userDrawn="1"/>
        </p:nvSpPr>
        <p:spPr>
          <a:xfrm>
            <a:off x="1035150" y="5822850"/>
            <a:ext cx="1035150" cy="10351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userDrawn="1"/>
        </p:nvSpPr>
        <p:spPr>
          <a:xfrm>
            <a:off x="6408000" y="5490000"/>
            <a:ext cx="1368000" cy="1368000"/>
          </a:xfrm>
          <a:prstGeom prst="rect">
            <a:avLst/>
          </a:prstGeom>
          <a:solidFill>
            <a:srgbClr val="D7D1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userDrawn="1"/>
        </p:nvSpPr>
        <p:spPr>
          <a:xfrm>
            <a:off x="7776000" y="4122000"/>
            <a:ext cx="1368000" cy="1368000"/>
          </a:xfrm>
          <a:prstGeom prst="rect">
            <a:avLst/>
          </a:prstGeom>
          <a:solidFill>
            <a:srgbClr val="6BC2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userDrawn="1"/>
        </p:nvSpPr>
        <p:spPr>
          <a:xfrm>
            <a:off x="5876850" y="4958850"/>
            <a:ext cx="531150" cy="531150"/>
          </a:xfrm>
          <a:prstGeom prst="rect">
            <a:avLst/>
          </a:prstGeom>
          <a:solidFill>
            <a:srgbClr val="6BC2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userDrawn="1"/>
        </p:nvSpPr>
        <p:spPr>
          <a:xfrm>
            <a:off x="5348196" y="5489486"/>
            <a:ext cx="531150" cy="5311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userDrawn="1"/>
        </p:nvSpPr>
        <p:spPr>
          <a:xfrm>
            <a:off x="7244850" y="1368000"/>
            <a:ext cx="531150" cy="5311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p:cNvSpPr/>
          <p:nvPr userDrawn="1"/>
        </p:nvSpPr>
        <p:spPr>
          <a:xfrm>
            <a:off x="4289214" y="4958850"/>
            <a:ext cx="531150" cy="5311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2" name="Picture 2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9282" y="343457"/>
            <a:ext cx="1152000" cy="904872"/>
          </a:xfrm>
          <a:prstGeom prst="rect">
            <a:avLst/>
          </a:prstGeom>
        </p:spPr>
      </p:pic>
      <p:pic>
        <p:nvPicPr>
          <p:cNvPr id="20" name="Picture 19" descr="ASTM_Logo_Name_Strapline_Blue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242000" y="1720739"/>
            <a:ext cx="1845000" cy="313261"/>
          </a:xfrm>
          <a:prstGeom prst="rect">
            <a:avLst/>
          </a:prstGeom>
        </p:spPr>
      </p:pic>
    </p:spTree>
    <p:extLst>
      <p:ext uri="{BB962C8B-B14F-4D97-AF65-F5344CB8AC3E}">
        <p14:creationId xmlns:p14="http://schemas.microsoft.com/office/powerpoint/2010/main" val="2168892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slide">
    <p:spTree>
      <p:nvGrpSpPr>
        <p:cNvPr id="1" name=""/>
        <p:cNvGrpSpPr/>
        <p:nvPr/>
      </p:nvGrpSpPr>
      <p:grpSpPr>
        <a:xfrm>
          <a:off x="0" y="0"/>
          <a:ext cx="0" cy="0"/>
          <a:chOff x="0" y="0"/>
          <a:chExt cx="0" cy="0"/>
        </a:xfrm>
      </p:grpSpPr>
      <p:sp>
        <p:nvSpPr>
          <p:cNvPr id="15" name="Rectangle 14"/>
          <p:cNvSpPr/>
          <p:nvPr userDrawn="1"/>
        </p:nvSpPr>
        <p:spPr>
          <a:xfrm>
            <a:off x="0" y="1192064"/>
            <a:ext cx="9144000" cy="567899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hasCustomPrompt="1"/>
          </p:nvPr>
        </p:nvSpPr>
        <p:spPr>
          <a:xfrm>
            <a:off x="1267557" y="2725812"/>
            <a:ext cx="4812771" cy="855150"/>
          </a:xfrm>
        </p:spPr>
        <p:txBody>
          <a:bodyPr anchor="t"/>
          <a:lstStyle>
            <a:lvl1pPr>
              <a:defRPr/>
            </a:lvl1pPr>
          </a:lstStyle>
          <a:p>
            <a:r>
              <a:rPr lang="en-US" dirty="0"/>
              <a:t>Click to Edit Section Title</a:t>
            </a:r>
            <a:endParaRPr lang="en-GB" dirty="0"/>
          </a:p>
        </p:txBody>
      </p:sp>
      <p:sp>
        <p:nvSpPr>
          <p:cNvPr id="6" name="Rectangle 5"/>
          <p:cNvSpPr/>
          <p:nvPr userDrawn="1"/>
        </p:nvSpPr>
        <p:spPr>
          <a:xfrm>
            <a:off x="0" y="4020953"/>
            <a:ext cx="1035150" cy="1035150"/>
          </a:xfrm>
          <a:prstGeom prst="rect">
            <a:avLst/>
          </a:prstGeom>
          <a:solidFill>
            <a:srgbClr val="D7D1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1035150" y="5041114"/>
            <a:ext cx="1035150" cy="10351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userDrawn="1"/>
        </p:nvSpPr>
        <p:spPr>
          <a:xfrm>
            <a:off x="5037119" y="6324090"/>
            <a:ext cx="540000" cy="540000"/>
          </a:xfrm>
          <a:prstGeom prst="rect">
            <a:avLst/>
          </a:prstGeom>
          <a:solidFill>
            <a:srgbClr val="6BC2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5577119" y="5784090"/>
            <a:ext cx="540000" cy="540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userDrawn="1"/>
        </p:nvSpPr>
        <p:spPr>
          <a:xfrm>
            <a:off x="6597000" y="1368000"/>
            <a:ext cx="540000" cy="540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userDrawn="1"/>
        </p:nvSpPr>
        <p:spPr>
          <a:xfrm>
            <a:off x="4306425" y="5041114"/>
            <a:ext cx="540000" cy="54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userDrawn="1"/>
        </p:nvSpPr>
        <p:spPr>
          <a:xfrm>
            <a:off x="4572000" y="220350"/>
            <a:ext cx="540000" cy="540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userDrawn="1"/>
        </p:nvSpPr>
        <p:spPr>
          <a:xfrm>
            <a:off x="7440163" y="4642458"/>
            <a:ext cx="1711542" cy="171154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6" name="Picture 15" descr="ASTM_Logo_Name_Strapline_Blue_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42000" y="1720739"/>
            <a:ext cx="1845000" cy="313261"/>
          </a:xfrm>
          <a:prstGeom prst="rect">
            <a:avLst/>
          </a:prstGeom>
        </p:spPr>
      </p:pic>
    </p:spTree>
    <p:extLst>
      <p:ext uri="{BB962C8B-B14F-4D97-AF65-F5344CB8AC3E}">
        <p14:creationId xmlns:p14="http://schemas.microsoft.com/office/powerpoint/2010/main" val="843395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Title </a:t>
            </a:r>
            <a:endParaRPr lang="en-GB" dirty="0"/>
          </a:p>
        </p:txBody>
      </p:sp>
      <p:sp>
        <p:nvSpPr>
          <p:cNvPr id="3" name="Date Placeholder 2"/>
          <p:cNvSpPr>
            <a:spLocks noGrp="1"/>
          </p:cNvSpPr>
          <p:nvPr>
            <p:ph type="dt" sz="half" idx="10"/>
          </p:nvPr>
        </p:nvSpPr>
        <p:spPr/>
        <p:txBody>
          <a:bodyPr/>
          <a:lstStyle/>
          <a:p>
            <a:r>
              <a:rPr lang="en-US"/>
              <a:t>October 19, 2021 at 3:00 PM</a:t>
            </a:r>
            <a:endParaRPr lang="en-GB" dirty="0"/>
          </a:p>
        </p:txBody>
      </p:sp>
      <p:sp>
        <p:nvSpPr>
          <p:cNvPr id="4" name="Footer Placeholder 3"/>
          <p:cNvSpPr>
            <a:spLocks noGrp="1"/>
          </p:cNvSpPr>
          <p:nvPr>
            <p:ph type="ftr" sz="quarter" idx="11"/>
          </p:nvPr>
        </p:nvSpPr>
        <p:spPr/>
        <p:txBody>
          <a:bodyPr/>
          <a:lstStyle/>
          <a:p>
            <a:r>
              <a:rPr lang="en-GB"/>
              <a:t>E3016-18 Confidence in Digital Forensic Results</a:t>
            </a:r>
            <a:endParaRPr lang="en-GB" dirty="0"/>
          </a:p>
        </p:txBody>
      </p:sp>
      <p:sp>
        <p:nvSpPr>
          <p:cNvPr id="5" name="Slide Number Placeholder 4"/>
          <p:cNvSpPr>
            <a:spLocks noGrp="1"/>
          </p:cNvSpPr>
          <p:nvPr>
            <p:ph type="sldNum" sz="quarter" idx="12"/>
          </p:nvPr>
        </p:nvSpPr>
        <p:spPr/>
        <p:txBody>
          <a:bodyPr/>
          <a:lstStyle/>
          <a:p>
            <a:fld id="{AD3FAF27-8B82-4449-B01B-BEC948125F21}" type="slidenum">
              <a:rPr lang="en-GB" smtClean="0"/>
              <a:pPr/>
              <a:t>‹#›</a:t>
            </a:fld>
            <a:endParaRPr lang="en-GB"/>
          </a:p>
        </p:txBody>
      </p:sp>
    </p:spTree>
    <p:extLst>
      <p:ext uri="{BB962C8B-B14F-4D97-AF65-F5344CB8AC3E}">
        <p14:creationId xmlns:p14="http://schemas.microsoft.com/office/powerpoint/2010/main" val="3487867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2 pt tex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a:t>October 19, 2021 at 3:00 PM</a:t>
            </a:r>
            <a:endParaRPr lang="en-GB"/>
          </a:p>
        </p:txBody>
      </p:sp>
      <p:sp>
        <p:nvSpPr>
          <p:cNvPr id="4" name="Footer Placeholder 3"/>
          <p:cNvSpPr>
            <a:spLocks noGrp="1"/>
          </p:cNvSpPr>
          <p:nvPr>
            <p:ph type="ftr" sz="quarter" idx="11"/>
          </p:nvPr>
        </p:nvSpPr>
        <p:spPr/>
        <p:txBody>
          <a:bodyPr/>
          <a:lstStyle/>
          <a:p>
            <a:r>
              <a:rPr lang="en-GB"/>
              <a:t>E3016-18 Confidence in Digital Forensic Results</a:t>
            </a:r>
            <a:endParaRPr lang="en-GB" dirty="0"/>
          </a:p>
        </p:txBody>
      </p:sp>
      <p:sp>
        <p:nvSpPr>
          <p:cNvPr id="5" name="Slide Number Placeholder 4"/>
          <p:cNvSpPr>
            <a:spLocks noGrp="1"/>
          </p:cNvSpPr>
          <p:nvPr>
            <p:ph type="sldNum" sz="quarter" idx="12"/>
          </p:nvPr>
        </p:nvSpPr>
        <p:spPr/>
        <p:txBody>
          <a:bodyPr/>
          <a:lstStyle/>
          <a:p>
            <a:fld id="{AD3FAF27-8B82-4449-B01B-BEC948125F21}" type="slidenum">
              <a:rPr lang="en-GB" smtClean="0"/>
              <a:t>‹#›</a:t>
            </a:fld>
            <a:endParaRPr lang="en-GB"/>
          </a:p>
        </p:txBody>
      </p:sp>
      <p:sp>
        <p:nvSpPr>
          <p:cNvPr id="2" name="Title 1"/>
          <p:cNvSpPr>
            <a:spLocks noGrp="1"/>
          </p:cNvSpPr>
          <p:nvPr>
            <p:ph type="title" hasCustomPrompt="1"/>
          </p:nvPr>
        </p:nvSpPr>
        <p:spPr/>
        <p:txBody>
          <a:bodyPr/>
          <a:lstStyle>
            <a:lvl1pPr>
              <a:defRPr/>
            </a:lvl1pPr>
          </a:lstStyle>
          <a:p>
            <a:r>
              <a:rPr lang="en-US" dirty="0"/>
              <a:t>Click to Edit Title</a:t>
            </a:r>
            <a:endParaRPr lang="en-GB" dirty="0"/>
          </a:p>
        </p:txBody>
      </p:sp>
      <p:sp>
        <p:nvSpPr>
          <p:cNvPr id="8" name="Content Placeholder 21"/>
          <p:cNvSpPr>
            <a:spLocks noGrp="1"/>
          </p:cNvSpPr>
          <p:nvPr>
            <p:ph sz="quarter" idx="15" hasCustomPrompt="1"/>
          </p:nvPr>
        </p:nvSpPr>
        <p:spPr>
          <a:xfrm>
            <a:off x="345300" y="1493839"/>
            <a:ext cx="4020974" cy="4725162"/>
          </a:xfrm>
        </p:spPr>
        <p:txBody>
          <a:bodyPr>
            <a:normAutofit/>
          </a:bodyPr>
          <a:lstStyle>
            <a:lvl1pPr marL="180975" indent="-180975">
              <a:lnSpc>
                <a:spcPct val="100000"/>
              </a:lnSpc>
              <a:spcBef>
                <a:spcPts val="0"/>
              </a:spcBef>
              <a:spcAft>
                <a:spcPts val="600"/>
              </a:spcAft>
              <a:buFont typeface="Symbol" panose="05050102010706020507" pitchFamily="18" charset="2"/>
              <a:buChar char="-"/>
              <a:defRPr sz="1600"/>
            </a:lvl1pPr>
            <a:lvl2pPr marL="361950" indent="-180975">
              <a:lnSpc>
                <a:spcPct val="100000"/>
              </a:lnSpc>
              <a:spcBef>
                <a:spcPts val="0"/>
              </a:spcBef>
              <a:spcAft>
                <a:spcPts val="600"/>
              </a:spcAft>
              <a:buClr>
                <a:schemeClr val="tx2"/>
              </a:buClr>
              <a:defRPr sz="1400"/>
            </a:lvl2pPr>
            <a:lvl3pPr marL="180975" indent="-180975">
              <a:lnSpc>
                <a:spcPct val="100000"/>
              </a:lnSpc>
              <a:spcBef>
                <a:spcPts val="0"/>
              </a:spcBef>
              <a:spcAft>
                <a:spcPts val="600"/>
              </a:spcAft>
              <a:defRPr sz="1600" baseline="0"/>
            </a:lvl3pPr>
            <a:lvl4pPr marL="361950" indent="-180975">
              <a:lnSpc>
                <a:spcPct val="100000"/>
              </a:lnSpc>
              <a:spcBef>
                <a:spcPts val="0"/>
              </a:spcBef>
              <a:spcAft>
                <a:spcPts val="600"/>
              </a:spcAft>
              <a:buFont typeface="Symbol" panose="05050102010706020507" pitchFamily="18" charset="2"/>
              <a:buChar char="-"/>
              <a:defRPr sz="1400" baseline="0"/>
            </a:lvl4pPr>
            <a:lvl5pPr marL="0" indent="0">
              <a:lnSpc>
                <a:spcPct val="100000"/>
              </a:lnSpc>
              <a:spcBef>
                <a:spcPts val="0"/>
              </a:spcBef>
              <a:buFont typeface="Symbol" panose="05050102010706020507" pitchFamily="18" charset="2"/>
              <a:buNone/>
              <a:defRPr sz="1600"/>
            </a:lvl5pPr>
            <a:lvl6pPr marL="361950" indent="-180975">
              <a:lnSpc>
                <a:spcPct val="100000"/>
              </a:lnSpc>
              <a:spcBef>
                <a:spcPts val="0"/>
              </a:spcBef>
              <a:spcAft>
                <a:spcPts val="600"/>
              </a:spcAft>
              <a:buFont typeface="Symbol" panose="05050102010706020507" pitchFamily="18" charset="2"/>
              <a:buChar char="-"/>
              <a:defRPr sz="1400"/>
            </a:lvl6pPr>
            <a:lvl7pPr marL="179388" indent="-179388">
              <a:lnSpc>
                <a:spcPct val="100000"/>
              </a:lnSpc>
              <a:spcBef>
                <a:spcPts val="0"/>
              </a:spcBef>
              <a:spcAft>
                <a:spcPts val="600"/>
              </a:spcAft>
              <a:buFont typeface="Symbol" panose="05050102010706020507" pitchFamily="18" charset="2"/>
              <a:buChar char="-"/>
              <a:defRPr sz="1600"/>
            </a:lvl7pPr>
            <a:lvl8pPr marL="360363" indent="-180975">
              <a:lnSpc>
                <a:spcPct val="100000"/>
              </a:lnSpc>
              <a:spcBef>
                <a:spcPts val="0"/>
              </a:spcBef>
              <a:spcAft>
                <a:spcPts val="600"/>
              </a:spcAft>
              <a:buFont typeface="Symbol" panose="05050102010706020507" pitchFamily="18" charset="2"/>
              <a:buChar char="-"/>
              <a:defRPr sz="1400"/>
            </a:lvl8pPr>
          </a:lstStyle>
          <a:p>
            <a:pPr lvl="0"/>
            <a:r>
              <a:rPr lang="en-US" dirty="0"/>
              <a:t>Primary bullet level</a:t>
            </a:r>
          </a:p>
          <a:p>
            <a:pPr lvl="1"/>
            <a:r>
              <a:rPr lang="en-US" dirty="0"/>
              <a:t>Secondary bullet level</a:t>
            </a:r>
          </a:p>
          <a:p>
            <a:pPr lvl="2"/>
            <a:r>
              <a:rPr lang="en-US" dirty="0"/>
              <a:t>Primary bullet level</a:t>
            </a:r>
          </a:p>
          <a:p>
            <a:pPr lvl="3"/>
            <a:r>
              <a:rPr lang="en-US" dirty="0"/>
              <a:t>Secondary bullet level</a:t>
            </a:r>
          </a:p>
          <a:p>
            <a:pPr lvl="2"/>
            <a:r>
              <a:rPr lang="en-US" dirty="0"/>
              <a:t>Primary bullet level</a:t>
            </a:r>
          </a:p>
          <a:p>
            <a:pPr lvl="5"/>
            <a:r>
              <a:rPr lang="en-US" dirty="0"/>
              <a:t>Secondary bullet level</a:t>
            </a:r>
          </a:p>
          <a:p>
            <a:pPr lvl="6"/>
            <a:r>
              <a:rPr lang="en-US" dirty="0"/>
              <a:t>Primary bullet level</a:t>
            </a:r>
          </a:p>
          <a:p>
            <a:pPr lvl="7"/>
            <a:r>
              <a:rPr lang="en-US" dirty="0"/>
              <a:t>Secondary bullet level</a:t>
            </a:r>
          </a:p>
        </p:txBody>
      </p:sp>
      <p:sp>
        <p:nvSpPr>
          <p:cNvPr id="9" name="Content Placeholder 21"/>
          <p:cNvSpPr>
            <a:spLocks noGrp="1"/>
          </p:cNvSpPr>
          <p:nvPr>
            <p:ph sz="quarter" idx="16" hasCustomPrompt="1"/>
          </p:nvPr>
        </p:nvSpPr>
        <p:spPr>
          <a:xfrm>
            <a:off x="4781714" y="1493839"/>
            <a:ext cx="4020974" cy="4725162"/>
          </a:xfrm>
        </p:spPr>
        <p:txBody>
          <a:bodyPr>
            <a:normAutofit/>
          </a:bodyPr>
          <a:lstStyle>
            <a:lvl1pPr marL="180975" indent="-180975">
              <a:lnSpc>
                <a:spcPct val="100000"/>
              </a:lnSpc>
              <a:spcBef>
                <a:spcPts val="0"/>
              </a:spcBef>
              <a:spcAft>
                <a:spcPts val="600"/>
              </a:spcAft>
              <a:buFont typeface="Symbol" panose="05050102010706020507" pitchFamily="18" charset="2"/>
              <a:buChar char="-"/>
              <a:defRPr sz="1600"/>
            </a:lvl1pPr>
            <a:lvl2pPr marL="361950" indent="-180975">
              <a:lnSpc>
                <a:spcPct val="100000"/>
              </a:lnSpc>
              <a:spcBef>
                <a:spcPts val="0"/>
              </a:spcBef>
              <a:spcAft>
                <a:spcPts val="600"/>
              </a:spcAft>
              <a:buClr>
                <a:schemeClr val="tx2"/>
              </a:buClr>
              <a:defRPr sz="1400"/>
            </a:lvl2pPr>
            <a:lvl3pPr marL="180975" indent="-180975">
              <a:lnSpc>
                <a:spcPct val="100000"/>
              </a:lnSpc>
              <a:spcBef>
                <a:spcPts val="0"/>
              </a:spcBef>
              <a:spcAft>
                <a:spcPts val="600"/>
              </a:spcAft>
              <a:defRPr sz="1600" baseline="0"/>
            </a:lvl3pPr>
            <a:lvl4pPr marL="361950" indent="-180975">
              <a:lnSpc>
                <a:spcPct val="100000"/>
              </a:lnSpc>
              <a:spcBef>
                <a:spcPts val="0"/>
              </a:spcBef>
              <a:spcAft>
                <a:spcPts val="600"/>
              </a:spcAft>
              <a:buFont typeface="Symbol" panose="05050102010706020507" pitchFamily="18" charset="2"/>
              <a:buChar char="-"/>
              <a:defRPr sz="1400" baseline="0"/>
            </a:lvl4pPr>
            <a:lvl5pPr marL="0" indent="0">
              <a:lnSpc>
                <a:spcPct val="100000"/>
              </a:lnSpc>
              <a:spcBef>
                <a:spcPts val="0"/>
              </a:spcBef>
              <a:buFont typeface="Symbol" panose="05050102010706020507" pitchFamily="18" charset="2"/>
              <a:buNone/>
              <a:defRPr sz="1600"/>
            </a:lvl5pPr>
            <a:lvl6pPr marL="361950" indent="-180975">
              <a:lnSpc>
                <a:spcPct val="100000"/>
              </a:lnSpc>
              <a:spcBef>
                <a:spcPts val="0"/>
              </a:spcBef>
              <a:spcAft>
                <a:spcPts val="600"/>
              </a:spcAft>
              <a:buFont typeface="Symbol" panose="05050102010706020507" pitchFamily="18" charset="2"/>
              <a:buChar char="-"/>
              <a:defRPr sz="1400"/>
            </a:lvl6pPr>
            <a:lvl7pPr marL="179388" indent="-179388">
              <a:lnSpc>
                <a:spcPct val="100000"/>
              </a:lnSpc>
              <a:spcBef>
                <a:spcPts val="0"/>
              </a:spcBef>
              <a:spcAft>
                <a:spcPts val="600"/>
              </a:spcAft>
              <a:buFont typeface="Symbol" panose="05050102010706020507" pitchFamily="18" charset="2"/>
              <a:buChar char="-"/>
              <a:defRPr sz="1600"/>
            </a:lvl7pPr>
            <a:lvl8pPr marL="360363" indent="-180975">
              <a:lnSpc>
                <a:spcPct val="100000"/>
              </a:lnSpc>
              <a:spcBef>
                <a:spcPts val="0"/>
              </a:spcBef>
              <a:spcAft>
                <a:spcPts val="600"/>
              </a:spcAft>
              <a:buFont typeface="Symbol" panose="05050102010706020507" pitchFamily="18" charset="2"/>
              <a:buChar char="-"/>
              <a:defRPr sz="1400"/>
            </a:lvl8pPr>
          </a:lstStyle>
          <a:p>
            <a:pPr lvl="0"/>
            <a:r>
              <a:rPr lang="en-US" dirty="0"/>
              <a:t>Primary bullet level</a:t>
            </a:r>
          </a:p>
          <a:p>
            <a:pPr lvl="1"/>
            <a:r>
              <a:rPr lang="en-US" dirty="0"/>
              <a:t>Secondary bullet level</a:t>
            </a:r>
          </a:p>
          <a:p>
            <a:pPr lvl="2"/>
            <a:r>
              <a:rPr lang="en-US" dirty="0"/>
              <a:t>Primary bullet level</a:t>
            </a:r>
          </a:p>
          <a:p>
            <a:pPr lvl="3"/>
            <a:r>
              <a:rPr lang="en-US" dirty="0"/>
              <a:t>Secondary bullet level</a:t>
            </a:r>
          </a:p>
          <a:p>
            <a:pPr lvl="2"/>
            <a:r>
              <a:rPr lang="en-US" dirty="0"/>
              <a:t>Primary bullet level</a:t>
            </a:r>
          </a:p>
          <a:p>
            <a:pPr lvl="5"/>
            <a:r>
              <a:rPr lang="en-US" dirty="0"/>
              <a:t>Secondary bullet level</a:t>
            </a:r>
          </a:p>
          <a:p>
            <a:pPr lvl="6"/>
            <a:r>
              <a:rPr lang="en-US" dirty="0"/>
              <a:t>Primary bullet level</a:t>
            </a:r>
          </a:p>
          <a:p>
            <a:pPr lvl="7"/>
            <a:r>
              <a:rPr lang="en-US" dirty="0"/>
              <a:t>Secondary bullet level</a:t>
            </a:r>
          </a:p>
        </p:txBody>
      </p:sp>
    </p:spTree>
    <p:extLst>
      <p:ext uri="{BB962C8B-B14F-4D97-AF65-F5344CB8AC3E}">
        <p14:creationId xmlns:p14="http://schemas.microsoft.com/office/powerpoint/2010/main" val="1829994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tex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a:t>October 19, 2021 at 3:00 PM</a:t>
            </a:r>
            <a:endParaRPr lang="en-GB"/>
          </a:p>
        </p:txBody>
      </p:sp>
      <p:sp>
        <p:nvSpPr>
          <p:cNvPr id="4" name="Footer Placeholder 3"/>
          <p:cNvSpPr>
            <a:spLocks noGrp="1"/>
          </p:cNvSpPr>
          <p:nvPr>
            <p:ph type="ftr" sz="quarter" idx="11"/>
          </p:nvPr>
        </p:nvSpPr>
        <p:spPr/>
        <p:txBody>
          <a:bodyPr/>
          <a:lstStyle/>
          <a:p>
            <a:r>
              <a:rPr lang="en-GB"/>
              <a:t>E3016-18 Confidence in Digital Forensic Results</a:t>
            </a:r>
            <a:endParaRPr lang="en-GB" dirty="0"/>
          </a:p>
        </p:txBody>
      </p:sp>
      <p:sp>
        <p:nvSpPr>
          <p:cNvPr id="5" name="Slide Number Placeholder 4"/>
          <p:cNvSpPr>
            <a:spLocks noGrp="1"/>
          </p:cNvSpPr>
          <p:nvPr>
            <p:ph type="sldNum" sz="quarter" idx="12"/>
          </p:nvPr>
        </p:nvSpPr>
        <p:spPr/>
        <p:txBody>
          <a:bodyPr/>
          <a:lstStyle/>
          <a:p>
            <a:fld id="{AD3FAF27-8B82-4449-B01B-BEC948125F21}" type="slidenum">
              <a:rPr lang="en-GB" smtClean="0"/>
              <a:t>‹#›</a:t>
            </a:fld>
            <a:endParaRPr lang="en-GB"/>
          </a:p>
        </p:txBody>
      </p:sp>
      <p:sp>
        <p:nvSpPr>
          <p:cNvPr id="11" name="Text Placeholder 8"/>
          <p:cNvSpPr>
            <a:spLocks noGrp="1"/>
          </p:cNvSpPr>
          <p:nvPr>
            <p:ph type="body" sz="quarter" idx="13" hasCustomPrompt="1"/>
          </p:nvPr>
        </p:nvSpPr>
        <p:spPr>
          <a:xfrm>
            <a:off x="346015" y="1507066"/>
            <a:ext cx="4028462" cy="301934"/>
          </a:xfrm>
        </p:spPr>
        <p:txBody>
          <a:bodyPr>
            <a:normAutofit/>
          </a:bodyPr>
          <a:lstStyle>
            <a:lvl1pPr marL="0" indent="0">
              <a:buNone/>
              <a:defRPr sz="1800">
                <a:solidFill>
                  <a:schemeClr val="accent2"/>
                </a:solidFill>
              </a:defRPr>
            </a:lvl1pPr>
          </a:lstStyle>
          <a:p>
            <a:pPr lvl="0"/>
            <a:r>
              <a:rPr lang="en-US" dirty="0"/>
              <a:t>Click to edit subhead</a:t>
            </a:r>
          </a:p>
        </p:txBody>
      </p:sp>
      <p:sp>
        <p:nvSpPr>
          <p:cNvPr id="23" name="Content Placeholder 21"/>
          <p:cNvSpPr>
            <a:spLocks noGrp="1"/>
          </p:cNvSpPr>
          <p:nvPr>
            <p:ph sz="quarter" idx="15" hasCustomPrompt="1"/>
          </p:nvPr>
        </p:nvSpPr>
        <p:spPr>
          <a:xfrm>
            <a:off x="345300" y="1910525"/>
            <a:ext cx="4020974" cy="4308475"/>
          </a:xfrm>
        </p:spPr>
        <p:txBody>
          <a:bodyPr>
            <a:normAutofit/>
          </a:bodyPr>
          <a:lstStyle>
            <a:lvl1pPr marL="180975" indent="-180975">
              <a:lnSpc>
                <a:spcPct val="100000"/>
              </a:lnSpc>
              <a:spcBef>
                <a:spcPts val="0"/>
              </a:spcBef>
              <a:spcAft>
                <a:spcPts val="600"/>
              </a:spcAft>
              <a:buFont typeface="Symbol" panose="05050102010706020507" pitchFamily="18" charset="2"/>
              <a:buChar char="-"/>
              <a:defRPr sz="1600"/>
            </a:lvl1pPr>
            <a:lvl2pPr marL="361950" indent="-180975">
              <a:lnSpc>
                <a:spcPct val="100000"/>
              </a:lnSpc>
              <a:spcBef>
                <a:spcPts val="0"/>
              </a:spcBef>
              <a:spcAft>
                <a:spcPts val="600"/>
              </a:spcAft>
              <a:buClr>
                <a:schemeClr val="tx2"/>
              </a:buClr>
              <a:defRPr sz="1400"/>
            </a:lvl2pPr>
            <a:lvl3pPr marL="180975" indent="-180975">
              <a:lnSpc>
                <a:spcPct val="100000"/>
              </a:lnSpc>
              <a:spcBef>
                <a:spcPts val="0"/>
              </a:spcBef>
              <a:spcAft>
                <a:spcPts val="600"/>
              </a:spcAft>
              <a:defRPr sz="1600" baseline="0"/>
            </a:lvl3pPr>
            <a:lvl4pPr marL="361950" indent="-180975">
              <a:lnSpc>
                <a:spcPct val="100000"/>
              </a:lnSpc>
              <a:spcBef>
                <a:spcPts val="0"/>
              </a:spcBef>
              <a:spcAft>
                <a:spcPts val="600"/>
              </a:spcAft>
              <a:buFont typeface="Symbol" panose="05050102010706020507" pitchFamily="18" charset="2"/>
              <a:buChar char="-"/>
              <a:defRPr sz="1400" baseline="0"/>
            </a:lvl4pPr>
            <a:lvl5pPr marL="0" indent="0">
              <a:lnSpc>
                <a:spcPct val="100000"/>
              </a:lnSpc>
              <a:spcBef>
                <a:spcPts val="0"/>
              </a:spcBef>
              <a:buFont typeface="Symbol" panose="05050102010706020507" pitchFamily="18" charset="2"/>
              <a:buNone/>
              <a:defRPr sz="1600"/>
            </a:lvl5pPr>
            <a:lvl6pPr marL="361950" indent="-180975">
              <a:lnSpc>
                <a:spcPct val="100000"/>
              </a:lnSpc>
              <a:spcBef>
                <a:spcPts val="0"/>
              </a:spcBef>
              <a:spcAft>
                <a:spcPts val="600"/>
              </a:spcAft>
              <a:buFont typeface="Symbol" panose="05050102010706020507" pitchFamily="18" charset="2"/>
              <a:buChar char="-"/>
              <a:defRPr sz="1400"/>
            </a:lvl6pPr>
            <a:lvl7pPr marL="179388" indent="-179388">
              <a:lnSpc>
                <a:spcPct val="100000"/>
              </a:lnSpc>
              <a:spcBef>
                <a:spcPts val="0"/>
              </a:spcBef>
              <a:spcAft>
                <a:spcPts val="600"/>
              </a:spcAft>
              <a:buFont typeface="Symbol" panose="05050102010706020507" pitchFamily="18" charset="2"/>
              <a:buChar char="-"/>
              <a:defRPr sz="1600"/>
            </a:lvl7pPr>
            <a:lvl8pPr marL="360363" indent="-180975">
              <a:lnSpc>
                <a:spcPct val="100000"/>
              </a:lnSpc>
              <a:spcBef>
                <a:spcPts val="0"/>
              </a:spcBef>
              <a:spcAft>
                <a:spcPts val="600"/>
              </a:spcAft>
              <a:buFont typeface="Symbol" panose="05050102010706020507" pitchFamily="18" charset="2"/>
              <a:buChar char="-"/>
              <a:defRPr sz="1400"/>
            </a:lvl8pPr>
          </a:lstStyle>
          <a:p>
            <a:pPr lvl="0"/>
            <a:r>
              <a:rPr lang="en-US" dirty="0"/>
              <a:t>Primary bullet level</a:t>
            </a:r>
          </a:p>
          <a:p>
            <a:pPr lvl="1"/>
            <a:r>
              <a:rPr lang="en-US" dirty="0"/>
              <a:t>Secondary bullet level</a:t>
            </a:r>
          </a:p>
          <a:p>
            <a:pPr lvl="2"/>
            <a:r>
              <a:rPr lang="en-US" dirty="0"/>
              <a:t>Primary bullet level</a:t>
            </a:r>
          </a:p>
          <a:p>
            <a:pPr lvl="3"/>
            <a:r>
              <a:rPr lang="en-US" dirty="0"/>
              <a:t>Secondary bullet level</a:t>
            </a:r>
          </a:p>
          <a:p>
            <a:pPr lvl="2"/>
            <a:r>
              <a:rPr lang="en-US" dirty="0"/>
              <a:t>Primary bullet level</a:t>
            </a:r>
          </a:p>
          <a:p>
            <a:pPr lvl="5"/>
            <a:r>
              <a:rPr lang="en-US" dirty="0"/>
              <a:t>Secondary bullet level</a:t>
            </a:r>
          </a:p>
          <a:p>
            <a:pPr lvl="6"/>
            <a:r>
              <a:rPr lang="en-US" dirty="0"/>
              <a:t>Primary bullet level</a:t>
            </a:r>
          </a:p>
          <a:p>
            <a:pPr lvl="7"/>
            <a:r>
              <a:rPr lang="en-US" dirty="0"/>
              <a:t>Secondary bullet level</a:t>
            </a:r>
          </a:p>
        </p:txBody>
      </p:sp>
      <p:sp>
        <p:nvSpPr>
          <p:cNvPr id="24" name="Title 23"/>
          <p:cNvSpPr>
            <a:spLocks noGrp="1"/>
          </p:cNvSpPr>
          <p:nvPr>
            <p:ph type="title" hasCustomPrompt="1"/>
          </p:nvPr>
        </p:nvSpPr>
        <p:spPr/>
        <p:txBody>
          <a:bodyPr/>
          <a:lstStyle>
            <a:lvl1pPr>
              <a:defRPr/>
            </a:lvl1pPr>
          </a:lstStyle>
          <a:p>
            <a:r>
              <a:rPr lang="en-US" dirty="0"/>
              <a:t>Click to Edit Title </a:t>
            </a:r>
            <a:endParaRPr lang="en-GB" dirty="0"/>
          </a:p>
        </p:txBody>
      </p:sp>
    </p:spTree>
    <p:extLst>
      <p:ext uri="{BB962C8B-B14F-4D97-AF65-F5344CB8AC3E}">
        <p14:creationId xmlns:p14="http://schemas.microsoft.com/office/powerpoint/2010/main" val="2971385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tex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a:t>October 19, 2021 at 3:00 PM</a:t>
            </a:r>
            <a:endParaRPr lang="en-GB"/>
          </a:p>
        </p:txBody>
      </p:sp>
      <p:sp>
        <p:nvSpPr>
          <p:cNvPr id="4" name="Footer Placeholder 3"/>
          <p:cNvSpPr>
            <a:spLocks noGrp="1"/>
          </p:cNvSpPr>
          <p:nvPr>
            <p:ph type="ftr" sz="quarter" idx="11"/>
          </p:nvPr>
        </p:nvSpPr>
        <p:spPr/>
        <p:txBody>
          <a:bodyPr/>
          <a:lstStyle/>
          <a:p>
            <a:r>
              <a:rPr lang="en-GB"/>
              <a:t>E3016-18 Confidence in Digital Forensic Results</a:t>
            </a:r>
            <a:endParaRPr lang="en-GB" dirty="0"/>
          </a:p>
        </p:txBody>
      </p:sp>
      <p:sp>
        <p:nvSpPr>
          <p:cNvPr id="5" name="Slide Number Placeholder 4"/>
          <p:cNvSpPr>
            <a:spLocks noGrp="1"/>
          </p:cNvSpPr>
          <p:nvPr>
            <p:ph type="sldNum" sz="quarter" idx="12"/>
          </p:nvPr>
        </p:nvSpPr>
        <p:spPr/>
        <p:txBody>
          <a:bodyPr/>
          <a:lstStyle/>
          <a:p>
            <a:fld id="{AD3FAF27-8B82-4449-B01B-BEC948125F21}" type="slidenum">
              <a:rPr lang="en-GB" smtClean="0"/>
              <a:t>‹#›</a:t>
            </a:fld>
            <a:endParaRPr lang="en-GB"/>
          </a:p>
        </p:txBody>
      </p:sp>
      <p:sp>
        <p:nvSpPr>
          <p:cNvPr id="11" name="Text Placeholder 8"/>
          <p:cNvSpPr>
            <a:spLocks noGrp="1"/>
          </p:cNvSpPr>
          <p:nvPr>
            <p:ph type="body" sz="quarter" idx="13" hasCustomPrompt="1"/>
          </p:nvPr>
        </p:nvSpPr>
        <p:spPr>
          <a:xfrm>
            <a:off x="346015" y="1507065"/>
            <a:ext cx="4028462" cy="301935"/>
          </a:xfrm>
        </p:spPr>
        <p:txBody>
          <a:bodyPr>
            <a:normAutofit/>
          </a:bodyPr>
          <a:lstStyle>
            <a:lvl1pPr marL="0" indent="0">
              <a:buNone/>
              <a:defRPr sz="1800">
                <a:solidFill>
                  <a:schemeClr val="accent2"/>
                </a:solidFill>
              </a:defRPr>
            </a:lvl1pPr>
          </a:lstStyle>
          <a:p>
            <a:pPr lvl="0"/>
            <a:r>
              <a:rPr lang="en-US" dirty="0"/>
              <a:t>Click to edit subhead</a:t>
            </a:r>
          </a:p>
        </p:txBody>
      </p:sp>
      <p:sp>
        <p:nvSpPr>
          <p:cNvPr id="23" name="Content Placeholder 21"/>
          <p:cNvSpPr>
            <a:spLocks noGrp="1"/>
          </p:cNvSpPr>
          <p:nvPr>
            <p:ph sz="quarter" idx="15" hasCustomPrompt="1"/>
          </p:nvPr>
        </p:nvSpPr>
        <p:spPr>
          <a:xfrm>
            <a:off x="345300" y="1910525"/>
            <a:ext cx="4020974" cy="4308475"/>
          </a:xfrm>
        </p:spPr>
        <p:txBody>
          <a:bodyPr>
            <a:normAutofit/>
          </a:bodyPr>
          <a:lstStyle>
            <a:lvl1pPr marL="180975" indent="-180975">
              <a:lnSpc>
                <a:spcPct val="100000"/>
              </a:lnSpc>
              <a:spcBef>
                <a:spcPts val="0"/>
              </a:spcBef>
              <a:spcAft>
                <a:spcPts val="600"/>
              </a:spcAft>
              <a:buFont typeface="Symbol" panose="05050102010706020507" pitchFamily="18" charset="2"/>
              <a:buChar char="-"/>
              <a:defRPr sz="1600"/>
            </a:lvl1pPr>
            <a:lvl2pPr marL="361950" indent="-180975">
              <a:lnSpc>
                <a:spcPct val="100000"/>
              </a:lnSpc>
              <a:spcBef>
                <a:spcPts val="0"/>
              </a:spcBef>
              <a:spcAft>
                <a:spcPts val="600"/>
              </a:spcAft>
              <a:buClr>
                <a:schemeClr val="tx2"/>
              </a:buClr>
              <a:defRPr sz="1400"/>
            </a:lvl2pPr>
            <a:lvl3pPr marL="180975" indent="-180975">
              <a:lnSpc>
                <a:spcPct val="100000"/>
              </a:lnSpc>
              <a:spcBef>
                <a:spcPts val="0"/>
              </a:spcBef>
              <a:spcAft>
                <a:spcPts val="600"/>
              </a:spcAft>
              <a:defRPr sz="1600" baseline="0"/>
            </a:lvl3pPr>
            <a:lvl4pPr marL="361950" indent="-180975">
              <a:lnSpc>
                <a:spcPct val="100000"/>
              </a:lnSpc>
              <a:spcBef>
                <a:spcPts val="0"/>
              </a:spcBef>
              <a:spcAft>
                <a:spcPts val="600"/>
              </a:spcAft>
              <a:buFont typeface="Symbol" panose="05050102010706020507" pitchFamily="18" charset="2"/>
              <a:buChar char="-"/>
              <a:defRPr sz="1400" baseline="0"/>
            </a:lvl4pPr>
            <a:lvl5pPr marL="180975" indent="-180975">
              <a:lnSpc>
                <a:spcPct val="100000"/>
              </a:lnSpc>
              <a:spcBef>
                <a:spcPts val="0"/>
              </a:spcBef>
              <a:spcAft>
                <a:spcPts val="600"/>
              </a:spcAft>
              <a:buFont typeface="Symbol" panose="05050102010706020507" pitchFamily="18" charset="2"/>
              <a:buChar char="-"/>
              <a:defRPr sz="1600"/>
            </a:lvl5pPr>
            <a:lvl6pPr marL="361950" indent="-180975">
              <a:lnSpc>
                <a:spcPct val="100000"/>
              </a:lnSpc>
              <a:spcBef>
                <a:spcPts val="0"/>
              </a:spcBef>
              <a:spcAft>
                <a:spcPts val="600"/>
              </a:spcAft>
              <a:buFont typeface="Symbol" panose="05050102010706020507" pitchFamily="18" charset="2"/>
              <a:buChar char="-"/>
              <a:defRPr sz="1400"/>
            </a:lvl6pPr>
            <a:lvl7pPr marL="179388" indent="-179388">
              <a:lnSpc>
                <a:spcPct val="100000"/>
              </a:lnSpc>
              <a:spcBef>
                <a:spcPts val="0"/>
              </a:spcBef>
              <a:spcAft>
                <a:spcPts val="600"/>
              </a:spcAft>
              <a:buFont typeface="Symbol" panose="05050102010706020507" pitchFamily="18" charset="2"/>
              <a:buChar char="-"/>
              <a:defRPr sz="1600"/>
            </a:lvl7pPr>
            <a:lvl8pPr marL="360363" indent="-180975">
              <a:lnSpc>
                <a:spcPct val="100000"/>
              </a:lnSpc>
              <a:spcBef>
                <a:spcPts val="0"/>
              </a:spcBef>
              <a:spcAft>
                <a:spcPts val="600"/>
              </a:spcAft>
              <a:buFont typeface="Symbol" panose="05050102010706020507" pitchFamily="18" charset="2"/>
              <a:buChar char="-"/>
              <a:defRPr sz="1400"/>
            </a:lvl8pPr>
          </a:lstStyle>
          <a:p>
            <a:pPr lvl="0"/>
            <a:r>
              <a:rPr lang="en-US" dirty="0"/>
              <a:t>Primary bullet level</a:t>
            </a:r>
          </a:p>
          <a:p>
            <a:pPr lvl="1"/>
            <a:r>
              <a:rPr lang="en-US" dirty="0"/>
              <a:t>Secondary bullet level</a:t>
            </a:r>
          </a:p>
          <a:p>
            <a:pPr lvl="2"/>
            <a:r>
              <a:rPr lang="en-US" dirty="0"/>
              <a:t>Primary bullet level</a:t>
            </a:r>
          </a:p>
          <a:p>
            <a:pPr lvl="3"/>
            <a:r>
              <a:rPr lang="en-US" dirty="0"/>
              <a:t>Secondary bullet level</a:t>
            </a:r>
          </a:p>
          <a:p>
            <a:pPr lvl="4"/>
            <a:r>
              <a:rPr lang="en-US" dirty="0"/>
              <a:t>Primary bullet level</a:t>
            </a:r>
          </a:p>
          <a:p>
            <a:pPr lvl="5"/>
            <a:r>
              <a:rPr lang="en-US" dirty="0"/>
              <a:t>Secondary bullet level</a:t>
            </a:r>
          </a:p>
          <a:p>
            <a:pPr lvl="6"/>
            <a:r>
              <a:rPr lang="en-US" dirty="0"/>
              <a:t>Primary bullet level</a:t>
            </a:r>
          </a:p>
          <a:p>
            <a:pPr lvl="7"/>
            <a:r>
              <a:rPr lang="en-US" dirty="0"/>
              <a:t>Secondary bullet level</a:t>
            </a:r>
          </a:p>
        </p:txBody>
      </p:sp>
      <p:sp>
        <p:nvSpPr>
          <p:cNvPr id="24" name="Title 23"/>
          <p:cNvSpPr>
            <a:spLocks noGrp="1"/>
          </p:cNvSpPr>
          <p:nvPr>
            <p:ph type="title" hasCustomPrompt="1"/>
          </p:nvPr>
        </p:nvSpPr>
        <p:spPr/>
        <p:txBody>
          <a:bodyPr/>
          <a:lstStyle>
            <a:lvl1pPr>
              <a:defRPr/>
            </a:lvl1pPr>
          </a:lstStyle>
          <a:p>
            <a:r>
              <a:rPr lang="en-US" dirty="0"/>
              <a:t>Click to Edit Title </a:t>
            </a:r>
            <a:endParaRPr lang="en-GB" dirty="0"/>
          </a:p>
        </p:txBody>
      </p:sp>
      <p:sp>
        <p:nvSpPr>
          <p:cNvPr id="8" name="Content Placeholder 21"/>
          <p:cNvSpPr>
            <a:spLocks noGrp="1"/>
          </p:cNvSpPr>
          <p:nvPr>
            <p:ph sz="quarter" idx="16" hasCustomPrompt="1"/>
          </p:nvPr>
        </p:nvSpPr>
        <p:spPr>
          <a:xfrm>
            <a:off x="4781714" y="1910525"/>
            <a:ext cx="4020974" cy="4308475"/>
          </a:xfrm>
        </p:spPr>
        <p:txBody>
          <a:bodyPr>
            <a:normAutofit/>
          </a:bodyPr>
          <a:lstStyle>
            <a:lvl1pPr marL="180975" indent="-180975">
              <a:lnSpc>
                <a:spcPct val="100000"/>
              </a:lnSpc>
              <a:spcBef>
                <a:spcPts val="0"/>
              </a:spcBef>
              <a:spcAft>
                <a:spcPts val="600"/>
              </a:spcAft>
              <a:buFont typeface="Symbol" panose="05050102010706020507" pitchFamily="18" charset="2"/>
              <a:buChar char="-"/>
              <a:defRPr sz="1600"/>
            </a:lvl1pPr>
            <a:lvl2pPr marL="361950" indent="-180975">
              <a:lnSpc>
                <a:spcPct val="100000"/>
              </a:lnSpc>
              <a:spcBef>
                <a:spcPts val="0"/>
              </a:spcBef>
              <a:spcAft>
                <a:spcPts val="600"/>
              </a:spcAft>
              <a:buClr>
                <a:schemeClr val="tx2"/>
              </a:buClr>
              <a:defRPr sz="1400"/>
            </a:lvl2pPr>
            <a:lvl3pPr marL="180975" indent="-180975">
              <a:lnSpc>
                <a:spcPct val="100000"/>
              </a:lnSpc>
              <a:spcBef>
                <a:spcPts val="0"/>
              </a:spcBef>
              <a:spcAft>
                <a:spcPts val="600"/>
              </a:spcAft>
              <a:defRPr sz="1600" baseline="0"/>
            </a:lvl3pPr>
            <a:lvl4pPr marL="361950" indent="-180975">
              <a:lnSpc>
                <a:spcPct val="100000"/>
              </a:lnSpc>
              <a:spcBef>
                <a:spcPts val="0"/>
              </a:spcBef>
              <a:spcAft>
                <a:spcPts val="600"/>
              </a:spcAft>
              <a:buFont typeface="Symbol" panose="05050102010706020507" pitchFamily="18" charset="2"/>
              <a:buChar char="-"/>
              <a:defRPr sz="1400" baseline="0"/>
            </a:lvl4pPr>
            <a:lvl5pPr marL="180975" indent="-180975">
              <a:lnSpc>
                <a:spcPct val="100000"/>
              </a:lnSpc>
              <a:spcBef>
                <a:spcPts val="0"/>
              </a:spcBef>
              <a:spcAft>
                <a:spcPts val="600"/>
              </a:spcAft>
              <a:buFont typeface="Symbol" panose="05050102010706020507" pitchFamily="18" charset="2"/>
              <a:buChar char="-"/>
              <a:defRPr sz="1600"/>
            </a:lvl5pPr>
            <a:lvl6pPr marL="361950" indent="-180975">
              <a:lnSpc>
                <a:spcPct val="100000"/>
              </a:lnSpc>
              <a:spcBef>
                <a:spcPts val="0"/>
              </a:spcBef>
              <a:spcAft>
                <a:spcPts val="600"/>
              </a:spcAft>
              <a:buFont typeface="Symbol" panose="05050102010706020507" pitchFamily="18" charset="2"/>
              <a:buChar char="-"/>
              <a:defRPr sz="1400"/>
            </a:lvl6pPr>
            <a:lvl7pPr marL="179388" indent="-179388">
              <a:lnSpc>
                <a:spcPct val="100000"/>
              </a:lnSpc>
              <a:spcBef>
                <a:spcPts val="0"/>
              </a:spcBef>
              <a:spcAft>
                <a:spcPts val="600"/>
              </a:spcAft>
              <a:buFont typeface="Symbol" panose="05050102010706020507" pitchFamily="18" charset="2"/>
              <a:buChar char="-"/>
              <a:defRPr sz="1600"/>
            </a:lvl7pPr>
            <a:lvl8pPr marL="360363" indent="-180975">
              <a:lnSpc>
                <a:spcPct val="100000"/>
              </a:lnSpc>
              <a:spcBef>
                <a:spcPts val="0"/>
              </a:spcBef>
              <a:spcAft>
                <a:spcPts val="600"/>
              </a:spcAft>
              <a:buFont typeface="Symbol" panose="05050102010706020507" pitchFamily="18" charset="2"/>
              <a:buChar char="-"/>
              <a:defRPr sz="1400"/>
            </a:lvl8pPr>
          </a:lstStyle>
          <a:p>
            <a:pPr lvl="0"/>
            <a:r>
              <a:rPr lang="en-US" dirty="0"/>
              <a:t>Primary bullet</a:t>
            </a:r>
          </a:p>
          <a:p>
            <a:pPr lvl="1"/>
            <a:r>
              <a:rPr lang="en-US" dirty="0"/>
              <a:t>Secondary bullet</a:t>
            </a:r>
          </a:p>
          <a:p>
            <a:pPr lvl="2"/>
            <a:r>
              <a:rPr lang="en-US" dirty="0"/>
              <a:t>Primary bullet</a:t>
            </a:r>
          </a:p>
          <a:p>
            <a:pPr lvl="3"/>
            <a:r>
              <a:rPr lang="en-US" dirty="0"/>
              <a:t>Secondary bullet</a:t>
            </a:r>
          </a:p>
          <a:p>
            <a:pPr lvl="4"/>
            <a:r>
              <a:rPr lang="en-US" dirty="0"/>
              <a:t>Primary bullet</a:t>
            </a:r>
          </a:p>
          <a:p>
            <a:pPr lvl="5"/>
            <a:r>
              <a:rPr lang="en-US" dirty="0"/>
              <a:t>Secondary bullet</a:t>
            </a:r>
          </a:p>
          <a:p>
            <a:pPr lvl="6"/>
            <a:r>
              <a:rPr lang="en-US" dirty="0"/>
              <a:t>Primary bullet</a:t>
            </a:r>
          </a:p>
          <a:p>
            <a:pPr lvl="7"/>
            <a:r>
              <a:rPr lang="en-US" dirty="0"/>
              <a:t>Secondary bullet</a:t>
            </a:r>
          </a:p>
        </p:txBody>
      </p:sp>
      <p:sp>
        <p:nvSpPr>
          <p:cNvPr id="9" name="Text Placeholder 8"/>
          <p:cNvSpPr>
            <a:spLocks noGrp="1"/>
          </p:cNvSpPr>
          <p:nvPr>
            <p:ph type="body" sz="quarter" idx="17" hasCustomPrompt="1"/>
          </p:nvPr>
        </p:nvSpPr>
        <p:spPr>
          <a:xfrm>
            <a:off x="4774226" y="1507065"/>
            <a:ext cx="4028462" cy="301935"/>
          </a:xfrm>
        </p:spPr>
        <p:txBody>
          <a:bodyPr>
            <a:normAutofit/>
          </a:bodyPr>
          <a:lstStyle>
            <a:lvl1pPr marL="0" indent="0">
              <a:buNone/>
              <a:defRPr sz="1800">
                <a:solidFill>
                  <a:schemeClr val="accent2"/>
                </a:solidFill>
              </a:defRPr>
            </a:lvl1pPr>
          </a:lstStyle>
          <a:p>
            <a:pPr lvl="0"/>
            <a:r>
              <a:rPr lang="en-US" dirty="0"/>
              <a:t>Click to edit subhead</a:t>
            </a:r>
          </a:p>
        </p:txBody>
      </p:sp>
    </p:spTree>
    <p:extLst>
      <p:ext uri="{BB962C8B-B14F-4D97-AF65-F5344CB8AC3E}">
        <p14:creationId xmlns:p14="http://schemas.microsoft.com/office/powerpoint/2010/main" val="1804573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ubhead and text">
    <p:spTree>
      <p:nvGrpSpPr>
        <p:cNvPr id="1" name=""/>
        <p:cNvGrpSpPr/>
        <p:nvPr/>
      </p:nvGrpSpPr>
      <p:grpSpPr>
        <a:xfrm>
          <a:off x="0" y="0"/>
          <a:ext cx="0" cy="0"/>
          <a:chOff x="0" y="0"/>
          <a:chExt cx="0" cy="0"/>
        </a:xfrm>
      </p:grpSpPr>
      <p:sp>
        <p:nvSpPr>
          <p:cNvPr id="10" name="Content Placeholder 21"/>
          <p:cNvSpPr>
            <a:spLocks noGrp="1"/>
          </p:cNvSpPr>
          <p:nvPr>
            <p:ph sz="quarter" idx="15" hasCustomPrompt="1"/>
          </p:nvPr>
        </p:nvSpPr>
        <p:spPr>
          <a:xfrm>
            <a:off x="341312" y="1916372"/>
            <a:ext cx="7054185" cy="4308475"/>
          </a:xfrm>
        </p:spPr>
        <p:txBody>
          <a:bodyPr>
            <a:normAutofit/>
          </a:bodyPr>
          <a:lstStyle>
            <a:lvl1pPr marL="180975" indent="-180975">
              <a:lnSpc>
                <a:spcPct val="100000"/>
              </a:lnSpc>
              <a:spcBef>
                <a:spcPts val="0"/>
              </a:spcBef>
              <a:spcAft>
                <a:spcPts val="600"/>
              </a:spcAft>
              <a:buFont typeface="Symbol" panose="05050102010706020507" pitchFamily="18" charset="2"/>
              <a:buChar char="-"/>
              <a:defRPr sz="1600"/>
            </a:lvl1pPr>
            <a:lvl2pPr marL="361950" indent="-180975">
              <a:lnSpc>
                <a:spcPct val="100000"/>
              </a:lnSpc>
              <a:spcBef>
                <a:spcPts val="0"/>
              </a:spcBef>
              <a:spcAft>
                <a:spcPts val="600"/>
              </a:spcAft>
              <a:buClr>
                <a:schemeClr val="tx2"/>
              </a:buClr>
              <a:defRPr sz="1400"/>
            </a:lvl2pPr>
            <a:lvl3pPr marL="180975" indent="-180975">
              <a:lnSpc>
                <a:spcPct val="100000"/>
              </a:lnSpc>
              <a:spcBef>
                <a:spcPts val="0"/>
              </a:spcBef>
              <a:spcAft>
                <a:spcPts val="600"/>
              </a:spcAft>
              <a:defRPr sz="1600" baseline="0"/>
            </a:lvl3pPr>
            <a:lvl4pPr marL="361950" indent="-180975">
              <a:lnSpc>
                <a:spcPct val="100000"/>
              </a:lnSpc>
              <a:spcBef>
                <a:spcPts val="0"/>
              </a:spcBef>
              <a:spcAft>
                <a:spcPts val="600"/>
              </a:spcAft>
              <a:buFont typeface="Symbol" panose="05050102010706020507" pitchFamily="18" charset="2"/>
              <a:buChar char="-"/>
              <a:defRPr sz="1400" baseline="0"/>
            </a:lvl4pPr>
            <a:lvl5pPr marL="0" indent="0">
              <a:lnSpc>
                <a:spcPct val="100000"/>
              </a:lnSpc>
              <a:spcBef>
                <a:spcPts val="0"/>
              </a:spcBef>
              <a:buFont typeface="Symbol" panose="05050102010706020507" pitchFamily="18" charset="2"/>
              <a:buNone/>
              <a:defRPr sz="1600"/>
            </a:lvl5pPr>
            <a:lvl6pPr marL="361950" indent="-180975">
              <a:lnSpc>
                <a:spcPct val="100000"/>
              </a:lnSpc>
              <a:spcBef>
                <a:spcPts val="0"/>
              </a:spcBef>
              <a:spcAft>
                <a:spcPts val="600"/>
              </a:spcAft>
              <a:buFont typeface="Symbol" panose="05050102010706020507" pitchFamily="18" charset="2"/>
              <a:buChar char="-"/>
              <a:defRPr sz="1400"/>
            </a:lvl6pPr>
            <a:lvl7pPr marL="179388" indent="-179388">
              <a:lnSpc>
                <a:spcPct val="100000"/>
              </a:lnSpc>
              <a:spcBef>
                <a:spcPts val="0"/>
              </a:spcBef>
              <a:spcAft>
                <a:spcPts val="600"/>
              </a:spcAft>
              <a:buFont typeface="Symbol" panose="05050102010706020507" pitchFamily="18" charset="2"/>
              <a:buChar char="-"/>
              <a:defRPr sz="1600"/>
            </a:lvl7pPr>
            <a:lvl8pPr marL="360363" indent="-180975">
              <a:lnSpc>
                <a:spcPct val="100000"/>
              </a:lnSpc>
              <a:spcBef>
                <a:spcPts val="0"/>
              </a:spcBef>
              <a:spcAft>
                <a:spcPts val="600"/>
              </a:spcAft>
              <a:buFont typeface="Symbol" panose="05050102010706020507" pitchFamily="18" charset="2"/>
              <a:buChar char="-"/>
              <a:defRPr sz="1400"/>
            </a:lvl8pPr>
          </a:lstStyle>
          <a:p>
            <a:pPr lvl="0"/>
            <a:r>
              <a:rPr lang="en-US" dirty="0"/>
              <a:t>Primary bullet level</a:t>
            </a:r>
          </a:p>
          <a:p>
            <a:pPr lvl="1"/>
            <a:r>
              <a:rPr lang="en-US" dirty="0"/>
              <a:t>Secondary bullet level</a:t>
            </a:r>
          </a:p>
          <a:p>
            <a:pPr lvl="2"/>
            <a:r>
              <a:rPr lang="en-US" dirty="0"/>
              <a:t>Primary bullet level</a:t>
            </a:r>
          </a:p>
          <a:p>
            <a:pPr lvl="3"/>
            <a:r>
              <a:rPr lang="en-US" dirty="0"/>
              <a:t>Secondary bullet level</a:t>
            </a:r>
          </a:p>
          <a:p>
            <a:pPr lvl="2"/>
            <a:r>
              <a:rPr lang="en-US" dirty="0"/>
              <a:t>Primary bullet level</a:t>
            </a:r>
          </a:p>
          <a:p>
            <a:pPr lvl="5"/>
            <a:r>
              <a:rPr lang="en-US" dirty="0"/>
              <a:t>Secondary bullet level</a:t>
            </a:r>
          </a:p>
          <a:p>
            <a:pPr lvl="6"/>
            <a:r>
              <a:rPr lang="en-US" dirty="0"/>
              <a:t>Primary bullet level</a:t>
            </a:r>
          </a:p>
          <a:p>
            <a:pPr lvl="7"/>
            <a:r>
              <a:rPr lang="en-US" dirty="0"/>
              <a:t>Secondary bullet level</a:t>
            </a:r>
          </a:p>
        </p:txBody>
      </p:sp>
      <p:sp>
        <p:nvSpPr>
          <p:cNvPr id="3" name="Date Placeholder 2"/>
          <p:cNvSpPr>
            <a:spLocks noGrp="1"/>
          </p:cNvSpPr>
          <p:nvPr>
            <p:ph type="dt" sz="half" idx="10"/>
          </p:nvPr>
        </p:nvSpPr>
        <p:spPr/>
        <p:txBody>
          <a:bodyPr/>
          <a:lstStyle/>
          <a:p>
            <a:r>
              <a:rPr lang="en-US"/>
              <a:t>October 19, 2021 at 3:00 PM</a:t>
            </a:r>
            <a:endParaRPr lang="en-GB"/>
          </a:p>
        </p:txBody>
      </p:sp>
      <p:sp>
        <p:nvSpPr>
          <p:cNvPr id="4" name="Footer Placeholder 3"/>
          <p:cNvSpPr>
            <a:spLocks noGrp="1"/>
          </p:cNvSpPr>
          <p:nvPr>
            <p:ph type="ftr" sz="quarter" idx="11"/>
          </p:nvPr>
        </p:nvSpPr>
        <p:spPr/>
        <p:txBody>
          <a:bodyPr/>
          <a:lstStyle/>
          <a:p>
            <a:r>
              <a:rPr lang="en-GB"/>
              <a:t>E3016-18 Confidence in Digital Forensic Results</a:t>
            </a:r>
            <a:endParaRPr lang="en-GB" dirty="0"/>
          </a:p>
        </p:txBody>
      </p:sp>
      <p:sp>
        <p:nvSpPr>
          <p:cNvPr id="5" name="Slide Number Placeholder 4"/>
          <p:cNvSpPr>
            <a:spLocks noGrp="1"/>
          </p:cNvSpPr>
          <p:nvPr>
            <p:ph type="sldNum" sz="quarter" idx="12"/>
          </p:nvPr>
        </p:nvSpPr>
        <p:spPr/>
        <p:txBody>
          <a:bodyPr/>
          <a:lstStyle/>
          <a:p>
            <a:fld id="{AD3FAF27-8B82-4449-B01B-BEC948125F21}" type="slidenum">
              <a:rPr lang="en-GB" smtClean="0"/>
              <a:t>‹#›</a:t>
            </a:fld>
            <a:endParaRPr lang="en-GB"/>
          </a:p>
        </p:txBody>
      </p:sp>
      <p:sp>
        <p:nvSpPr>
          <p:cNvPr id="2" name="Title 1"/>
          <p:cNvSpPr>
            <a:spLocks noGrp="1"/>
          </p:cNvSpPr>
          <p:nvPr>
            <p:ph type="title" hasCustomPrompt="1"/>
          </p:nvPr>
        </p:nvSpPr>
        <p:spPr/>
        <p:txBody>
          <a:bodyPr/>
          <a:lstStyle>
            <a:lvl1pPr>
              <a:defRPr/>
            </a:lvl1pPr>
          </a:lstStyle>
          <a:p>
            <a:r>
              <a:rPr lang="en-US" dirty="0"/>
              <a:t>Click to Edit Title</a:t>
            </a:r>
            <a:endParaRPr lang="en-GB" dirty="0"/>
          </a:p>
        </p:txBody>
      </p:sp>
      <p:sp>
        <p:nvSpPr>
          <p:cNvPr id="9" name="Text Placeholder 8"/>
          <p:cNvSpPr>
            <a:spLocks noGrp="1"/>
          </p:cNvSpPr>
          <p:nvPr>
            <p:ph type="body" sz="quarter" idx="14" hasCustomPrompt="1"/>
          </p:nvPr>
        </p:nvSpPr>
        <p:spPr>
          <a:xfrm>
            <a:off x="346015" y="1507066"/>
            <a:ext cx="4028462" cy="301934"/>
          </a:xfrm>
        </p:spPr>
        <p:txBody>
          <a:bodyPr>
            <a:normAutofit/>
          </a:bodyPr>
          <a:lstStyle>
            <a:lvl1pPr marL="0" indent="0">
              <a:buNone/>
              <a:defRPr sz="1800">
                <a:solidFill>
                  <a:schemeClr val="accent2"/>
                </a:solidFill>
              </a:defRPr>
            </a:lvl1pPr>
          </a:lstStyle>
          <a:p>
            <a:pPr lvl="0"/>
            <a:r>
              <a:rPr lang="en-US" dirty="0"/>
              <a:t>Click to edit subhead</a:t>
            </a:r>
          </a:p>
        </p:txBody>
      </p:sp>
    </p:spTree>
    <p:extLst>
      <p:ext uri="{BB962C8B-B14F-4D97-AF65-F5344CB8AC3E}">
        <p14:creationId xmlns:p14="http://schemas.microsoft.com/office/powerpoint/2010/main" val="1376635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nd image slid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a:t>October 19, 2021 at 3:00 PM</a:t>
            </a:r>
            <a:endParaRPr lang="en-GB"/>
          </a:p>
        </p:txBody>
      </p:sp>
      <p:sp>
        <p:nvSpPr>
          <p:cNvPr id="4" name="Footer Placeholder 3"/>
          <p:cNvSpPr>
            <a:spLocks noGrp="1"/>
          </p:cNvSpPr>
          <p:nvPr>
            <p:ph type="ftr" sz="quarter" idx="11"/>
          </p:nvPr>
        </p:nvSpPr>
        <p:spPr/>
        <p:txBody>
          <a:bodyPr/>
          <a:lstStyle/>
          <a:p>
            <a:r>
              <a:rPr lang="en-GB"/>
              <a:t>E3016-18 Confidence in Digital Forensic Results</a:t>
            </a:r>
            <a:endParaRPr lang="en-GB" dirty="0"/>
          </a:p>
        </p:txBody>
      </p:sp>
      <p:sp>
        <p:nvSpPr>
          <p:cNvPr id="5" name="Slide Number Placeholder 4"/>
          <p:cNvSpPr>
            <a:spLocks noGrp="1"/>
          </p:cNvSpPr>
          <p:nvPr>
            <p:ph type="sldNum" sz="quarter" idx="12"/>
          </p:nvPr>
        </p:nvSpPr>
        <p:spPr/>
        <p:txBody>
          <a:bodyPr/>
          <a:lstStyle/>
          <a:p>
            <a:fld id="{AD3FAF27-8B82-4449-B01B-BEC948125F21}" type="slidenum">
              <a:rPr lang="en-GB" smtClean="0"/>
              <a:t>‹#›</a:t>
            </a:fld>
            <a:endParaRPr lang="en-GB"/>
          </a:p>
        </p:txBody>
      </p:sp>
      <p:sp>
        <p:nvSpPr>
          <p:cNvPr id="8" name="Picture Placeholder 7"/>
          <p:cNvSpPr>
            <a:spLocks noGrp="1"/>
          </p:cNvSpPr>
          <p:nvPr>
            <p:ph type="pic" sz="quarter" idx="14" hasCustomPrompt="1"/>
          </p:nvPr>
        </p:nvSpPr>
        <p:spPr>
          <a:xfrm>
            <a:off x="4617688" y="1508068"/>
            <a:ext cx="4176000" cy="4176000"/>
          </a:xfrm>
          <a:solidFill>
            <a:schemeClr val="bg2">
              <a:lumMod val="95000"/>
            </a:schemeClr>
          </a:solidFill>
        </p:spPr>
        <p:txBody>
          <a:bodyPr anchor="ctr"/>
          <a:lstStyle>
            <a:lvl1pPr marL="0" indent="0" algn="ctr">
              <a:buNone/>
              <a:defRPr/>
            </a:lvl1pPr>
          </a:lstStyle>
          <a:p>
            <a:r>
              <a:rPr lang="en-GB" dirty="0"/>
              <a:t>Click to add an image</a:t>
            </a:r>
          </a:p>
        </p:txBody>
      </p:sp>
      <p:sp>
        <p:nvSpPr>
          <p:cNvPr id="2" name="Title 1"/>
          <p:cNvSpPr>
            <a:spLocks noGrp="1"/>
          </p:cNvSpPr>
          <p:nvPr>
            <p:ph type="title" hasCustomPrompt="1"/>
          </p:nvPr>
        </p:nvSpPr>
        <p:spPr/>
        <p:txBody>
          <a:bodyPr/>
          <a:lstStyle>
            <a:lvl1pPr>
              <a:defRPr baseline="0"/>
            </a:lvl1pPr>
          </a:lstStyle>
          <a:p>
            <a:r>
              <a:rPr lang="en-US" dirty="0"/>
              <a:t>Click to Edit Title</a:t>
            </a:r>
            <a:endParaRPr lang="en-GB" dirty="0"/>
          </a:p>
        </p:txBody>
      </p:sp>
      <p:sp>
        <p:nvSpPr>
          <p:cNvPr id="12" name="Text Placeholder 8"/>
          <p:cNvSpPr>
            <a:spLocks noGrp="1"/>
          </p:cNvSpPr>
          <p:nvPr>
            <p:ph type="body" sz="quarter" idx="13" hasCustomPrompt="1"/>
          </p:nvPr>
        </p:nvSpPr>
        <p:spPr>
          <a:xfrm>
            <a:off x="346015" y="1498146"/>
            <a:ext cx="4028462" cy="301934"/>
          </a:xfrm>
        </p:spPr>
        <p:txBody>
          <a:bodyPr>
            <a:normAutofit/>
          </a:bodyPr>
          <a:lstStyle>
            <a:lvl1pPr marL="0" indent="0">
              <a:buNone/>
              <a:defRPr sz="1800">
                <a:solidFill>
                  <a:schemeClr val="accent2"/>
                </a:solidFill>
              </a:defRPr>
            </a:lvl1pPr>
          </a:lstStyle>
          <a:p>
            <a:pPr lvl="0"/>
            <a:r>
              <a:rPr lang="en-US" dirty="0"/>
              <a:t>Click to edit subhead</a:t>
            </a:r>
          </a:p>
        </p:txBody>
      </p:sp>
      <p:sp>
        <p:nvSpPr>
          <p:cNvPr id="13" name="Content Placeholder 21"/>
          <p:cNvSpPr>
            <a:spLocks noGrp="1"/>
          </p:cNvSpPr>
          <p:nvPr>
            <p:ph sz="quarter" idx="15" hasCustomPrompt="1"/>
          </p:nvPr>
        </p:nvSpPr>
        <p:spPr>
          <a:xfrm>
            <a:off x="345300" y="1910525"/>
            <a:ext cx="4020974" cy="3773543"/>
          </a:xfrm>
        </p:spPr>
        <p:txBody>
          <a:bodyPr>
            <a:normAutofit/>
          </a:bodyPr>
          <a:lstStyle>
            <a:lvl1pPr marL="180975" indent="-180975">
              <a:lnSpc>
                <a:spcPct val="100000"/>
              </a:lnSpc>
              <a:spcBef>
                <a:spcPts val="0"/>
              </a:spcBef>
              <a:spcAft>
                <a:spcPts val="600"/>
              </a:spcAft>
              <a:buFont typeface="Symbol" panose="05050102010706020507" pitchFamily="18" charset="2"/>
              <a:buChar char="-"/>
              <a:defRPr sz="1600"/>
            </a:lvl1pPr>
            <a:lvl2pPr marL="361950" indent="-180975">
              <a:lnSpc>
                <a:spcPct val="100000"/>
              </a:lnSpc>
              <a:spcBef>
                <a:spcPts val="0"/>
              </a:spcBef>
              <a:spcAft>
                <a:spcPts val="600"/>
              </a:spcAft>
              <a:buClr>
                <a:schemeClr val="tx2"/>
              </a:buClr>
              <a:defRPr sz="1400" baseline="0"/>
            </a:lvl2pPr>
            <a:lvl3pPr marL="180975" indent="-180975">
              <a:lnSpc>
                <a:spcPct val="100000"/>
              </a:lnSpc>
              <a:spcBef>
                <a:spcPts val="0"/>
              </a:spcBef>
              <a:spcAft>
                <a:spcPts val="600"/>
              </a:spcAft>
              <a:defRPr sz="1600" baseline="0"/>
            </a:lvl3pPr>
            <a:lvl4pPr marL="361950" indent="-180975">
              <a:lnSpc>
                <a:spcPct val="100000"/>
              </a:lnSpc>
              <a:spcBef>
                <a:spcPts val="0"/>
              </a:spcBef>
              <a:spcAft>
                <a:spcPts val="600"/>
              </a:spcAft>
              <a:buFont typeface="Symbol" panose="05050102010706020507" pitchFamily="18" charset="2"/>
              <a:buChar char="-"/>
              <a:defRPr sz="1400" baseline="0"/>
            </a:lvl4pPr>
            <a:lvl5pPr marL="180975" indent="-180975">
              <a:lnSpc>
                <a:spcPct val="100000"/>
              </a:lnSpc>
              <a:spcBef>
                <a:spcPts val="0"/>
              </a:spcBef>
              <a:spcAft>
                <a:spcPts val="600"/>
              </a:spcAft>
              <a:buFont typeface="Symbol" panose="05050102010706020507" pitchFamily="18" charset="2"/>
              <a:buChar char="-"/>
              <a:defRPr sz="1600"/>
            </a:lvl5pPr>
            <a:lvl6pPr marL="361950" indent="-180975">
              <a:lnSpc>
                <a:spcPct val="100000"/>
              </a:lnSpc>
              <a:spcBef>
                <a:spcPts val="0"/>
              </a:spcBef>
              <a:spcAft>
                <a:spcPts val="600"/>
              </a:spcAft>
              <a:buFont typeface="Symbol" panose="05050102010706020507" pitchFamily="18" charset="2"/>
              <a:buChar char="-"/>
              <a:defRPr sz="1400"/>
            </a:lvl6pPr>
            <a:lvl7pPr marL="179388" indent="-179388">
              <a:lnSpc>
                <a:spcPct val="100000"/>
              </a:lnSpc>
              <a:spcBef>
                <a:spcPts val="0"/>
              </a:spcBef>
              <a:spcAft>
                <a:spcPts val="600"/>
              </a:spcAft>
              <a:buFont typeface="Symbol" panose="05050102010706020507" pitchFamily="18" charset="2"/>
              <a:buChar char="-"/>
              <a:defRPr sz="1600"/>
            </a:lvl7pPr>
            <a:lvl8pPr marL="360363" indent="-180975">
              <a:lnSpc>
                <a:spcPct val="100000"/>
              </a:lnSpc>
              <a:spcBef>
                <a:spcPts val="0"/>
              </a:spcBef>
              <a:spcAft>
                <a:spcPts val="600"/>
              </a:spcAft>
              <a:buFont typeface="Symbol" panose="05050102010706020507" pitchFamily="18" charset="2"/>
              <a:buChar char="-"/>
              <a:defRPr sz="1400"/>
            </a:lvl8pPr>
          </a:lstStyle>
          <a:p>
            <a:pPr lvl="0"/>
            <a:r>
              <a:rPr lang="en-US" dirty="0"/>
              <a:t>Primary bullet level</a:t>
            </a:r>
          </a:p>
          <a:p>
            <a:pPr lvl="1"/>
            <a:r>
              <a:rPr lang="en-US" dirty="0"/>
              <a:t>Secondary bullet level</a:t>
            </a:r>
          </a:p>
          <a:p>
            <a:pPr lvl="2"/>
            <a:r>
              <a:rPr lang="en-US" dirty="0"/>
              <a:t>Primary bullet level</a:t>
            </a:r>
          </a:p>
          <a:p>
            <a:pPr lvl="3"/>
            <a:r>
              <a:rPr lang="en-US" dirty="0"/>
              <a:t>Secondary bullet level</a:t>
            </a:r>
          </a:p>
          <a:p>
            <a:pPr lvl="4"/>
            <a:r>
              <a:rPr lang="en-US" dirty="0"/>
              <a:t>Primary bullet level</a:t>
            </a:r>
          </a:p>
          <a:p>
            <a:pPr lvl="5"/>
            <a:r>
              <a:rPr lang="en-US" dirty="0"/>
              <a:t>Secondary bullet level</a:t>
            </a:r>
          </a:p>
          <a:p>
            <a:pPr lvl="6"/>
            <a:r>
              <a:rPr lang="en-US" dirty="0"/>
              <a:t>Primary bullet level</a:t>
            </a:r>
          </a:p>
          <a:p>
            <a:pPr lvl="7"/>
            <a:r>
              <a:rPr lang="en-US" dirty="0"/>
              <a:t>Secondary bullet level</a:t>
            </a:r>
          </a:p>
        </p:txBody>
      </p:sp>
    </p:spTree>
    <p:extLst>
      <p:ext uri="{BB962C8B-B14F-4D97-AF65-F5344CB8AC3E}">
        <p14:creationId xmlns:p14="http://schemas.microsoft.com/office/powerpoint/2010/main" val="2639134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9"/>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8000130" y="435404"/>
            <a:ext cx="801870" cy="629852"/>
          </a:xfrm>
          <a:prstGeom prst="rect">
            <a:avLst/>
          </a:prstGeom>
        </p:spPr>
      </p:pic>
      <p:sp>
        <p:nvSpPr>
          <p:cNvPr id="2" name="Title Placeholder 1"/>
          <p:cNvSpPr>
            <a:spLocks noGrp="1"/>
          </p:cNvSpPr>
          <p:nvPr>
            <p:ph type="title"/>
          </p:nvPr>
        </p:nvSpPr>
        <p:spPr>
          <a:xfrm>
            <a:off x="346460" y="323850"/>
            <a:ext cx="7049037" cy="855150"/>
          </a:xfrm>
          <a:prstGeom prst="rect">
            <a:avLst/>
          </a:prstGeom>
        </p:spPr>
        <p:txBody>
          <a:bodyPr vert="horz" lIns="0" tIns="0" rIns="0" bIns="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49043" y="1497981"/>
            <a:ext cx="8452957" cy="4801824"/>
          </a:xfrm>
          <a:prstGeom prst="rect">
            <a:avLst/>
          </a:prstGeom>
        </p:spPr>
        <p:txBody>
          <a:bodyPr vert="horz" lIns="0" tIns="0" rIns="0" bIns="0" rtlCol="0">
            <a:normAutofit/>
          </a:bodyPr>
          <a:lstStyle/>
          <a:p>
            <a:pPr lvl="1"/>
            <a:r>
              <a:rPr lang="en-US" dirty="0"/>
              <a:t>First level</a:t>
            </a:r>
          </a:p>
          <a:p>
            <a:pPr lvl="2"/>
            <a:r>
              <a:rPr lang="en-US" dirty="0"/>
              <a:t>Second level</a:t>
            </a:r>
          </a:p>
        </p:txBody>
      </p:sp>
      <p:sp>
        <p:nvSpPr>
          <p:cNvPr id="4" name="Date Placeholder 3"/>
          <p:cNvSpPr>
            <a:spLocks noGrp="1"/>
          </p:cNvSpPr>
          <p:nvPr>
            <p:ph type="dt" sz="half" idx="2"/>
          </p:nvPr>
        </p:nvSpPr>
        <p:spPr>
          <a:xfrm>
            <a:off x="5247001" y="6539235"/>
            <a:ext cx="2835000" cy="122744"/>
          </a:xfrm>
          <a:prstGeom prst="rect">
            <a:avLst/>
          </a:prstGeom>
        </p:spPr>
        <p:txBody>
          <a:bodyPr vert="horz" lIns="0" tIns="0" rIns="0" bIns="0" rtlCol="0" anchor="ctr"/>
          <a:lstStyle>
            <a:lvl1pPr algn="ctr">
              <a:defRPr sz="700">
                <a:solidFill>
                  <a:schemeClr val="tx1"/>
                </a:solidFill>
              </a:defRPr>
            </a:lvl1pPr>
          </a:lstStyle>
          <a:p>
            <a:r>
              <a:rPr lang="en-US"/>
              <a:t>October 19, 2021 at 3:00 PM</a:t>
            </a:r>
            <a:endParaRPr lang="en-GB" dirty="0"/>
          </a:p>
        </p:txBody>
      </p:sp>
      <p:sp>
        <p:nvSpPr>
          <p:cNvPr id="5" name="Footer Placeholder 4"/>
          <p:cNvSpPr>
            <a:spLocks noGrp="1"/>
          </p:cNvSpPr>
          <p:nvPr>
            <p:ph type="ftr" sz="quarter" idx="3"/>
          </p:nvPr>
        </p:nvSpPr>
        <p:spPr>
          <a:xfrm>
            <a:off x="1872000" y="6539368"/>
            <a:ext cx="3150000" cy="122611"/>
          </a:xfrm>
          <a:prstGeom prst="rect">
            <a:avLst/>
          </a:prstGeom>
        </p:spPr>
        <p:txBody>
          <a:bodyPr vert="horz" lIns="0" tIns="0" rIns="0" bIns="0" rtlCol="0" anchor="ctr"/>
          <a:lstStyle>
            <a:lvl1pPr algn="ctr">
              <a:defRPr sz="700">
                <a:solidFill>
                  <a:schemeClr val="tx1"/>
                </a:solidFill>
              </a:defRPr>
            </a:lvl1pPr>
          </a:lstStyle>
          <a:p>
            <a:r>
              <a:rPr lang="en-GB"/>
              <a:t>E3016-18 Confidence in Digital Forensic Results</a:t>
            </a:r>
            <a:endParaRPr lang="en-GB" dirty="0"/>
          </a:p>
        </p:txBody>
      </p:sp>
      <p:sp>
        <p:nvSpPr>
          <p:cNvPr id="6" name="Slide Number Placeholder 5"/>
          <p:cNvSpPr>
            <a:spLocks noGrp="1"/>
          </p:cNvSpPr>
          <p:nvPr>
            <p:ph type="sldNum" sz="quarter" idx="4"/>
          </p:nvPr>
        </p:nvSpPr>
        <p:spPr>
          <a:xfrm>
            <a:off x="8352000" y="6540439"/>
            <a:ext cx="450688" cy="121540"/>
          </a:xfrm>
          <a:prstGeom prst="rect">
            <a:avLst/>
          </a:prstGeom>
        </p:spPr>
        <p:txBody>
          <a:bodyPr vert="horz" lIns="0" tIns="0" rIns="0" bIns="0" rtlCol="0" anchor="ctr"/>
          <a:lstStyle>
            <a:lvl1pPr algn="r">
              <a:defRPr sz="700">
                <a:solidFill>
                  <a:schemeClr val="tx1"/>
                </a:solidFill>
              </a:defRPr>
            </a:lvl1pPr>
          </a:lstStyle>
          <a:p>
            <a:fld id="{AD3FAF27-8B82-4449-B01B-BEC948125F21}" type="slidenum">
              <a:rPr lang="en-GB" smtClean="0"/>
              <a:pPr/>
              <a:t>‹#›</a:t>
            </a:fld>
            <a:endParaRPr lang="en-GB"/>
          </a:p>
        </p:txBody>
      </p:sp>
      <p:sp>
        <p:nvSpPr>
          <p:cNvPr id="15" name="TextBox 14"/>
          <p:cNvSpPr txBox="1"/>
          <p:nvPr/>
        </p:nvSpPr>
        <p:spPr>
          <a:xfrm>
            <a:off x="341313" y="6538868"/>
            <a:ext cx="1035687" cy="107722"/>
          </a:xfrm>
          <a:prstGeom prst="rect">
            <a:avLst/>
          </a:prstGeom>
          <a:noFill/>
        </p:spPr>
        <p:txBody>
          <a:bodyPr wrap="square" lIns="0" tIns="0" rIns="0" bIns="0" rtlCol="0">
            <a:spAutoFit/>
          </a:bodyPr>
          <a:lstStyle/>
          <a:p>
            <a:r>
              <a:rPr lang="en-GB" sz="700" b="0" dirty="0">
                <a:solidFill>
                  <a:schemeClr val="tx1"/>
                </a:solidFill>
                <a:latin typeface="+mn-lt"/>
              </a:rPr>
              <a:t>© ASTM International </a:t>
            </a:r>
          </a:p>
        </p:txBody>
      </p:sp>
      <p:cxnSp>
        <p:nvCxnSpPr>
          <p:cNvPr id="9" name="Straight Connector 8"/>
          <p:cNvCxnSpPr/>
          <p:nvPr/>
        </p:nvCxnSpPr>
        <p:spPr>
          <a:xfrm>
            <a:off x="341313" y="1269000"/>
            <a:ext cx="8461375"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6278042"/>
      </p:ext>
    </p:extLst>
  </p:cSld>
  <p:clrMap bg1="lt1" tx1="dk1" bg2="lt2" tx2="dk2" accent1="accent1" accent2="accent2" accent3="accent3" accent4="accent4" accent5="accent5" accent6="accent6" hlink="hlink" folHlink="folHlink"/>
  <p:sldLayoutIdLst>
    <p:sldLayoutId id="2147483673" r:id="rId1"/>
    <p:sldLayoutId id="2147483682" r:id="rId2"/>
    <p:sldLayoutId id="2147483689" r:id="rId3"/>
    <p:sldLayoutId id="2147483687" r:id="rId4"/>
    <p:sldLayoutId id="2147483678" r:id="rId5"/>
    <p:sldLayoutId id="2147483674" r:id="rId6"/>
    <p:sldLayoutId id="2147483681" r:id="rId7"/>
    <p:sldLayoutId id="2147483675" r:id="rId8"/>
    <p:sldLayoutId id="2147483677" r:id="rId9"/>
    <p:sldLayoutId id="2147483683" r:id="rId10"/>
    <p:sldLayoutId id="2147483684" r:id="rId11"/>
    <p:sldLayoutId id="2147483685" r:id="rId12"/>
    <p:sldLayoutId id="2147483680" r:id="rId13"/>
    <p:sldLayoutId id="2147483686" r:id="rId14"/>
    <p:sldLayoutId id="2147483688" r:id="rId15"/>
    <p:sldLayoutId id="2147483691" r:id="rId16"/>
  </p:sldLayoutIdLst>
  <p:hf hdr="0"/>
  <p:txStyles>
    <p:titleStyle>
      <a:lvl1pPr algn="l" defTabSz="914400" rtl="0" eaLnBrk="1" latinLnBrk="0" hangingPunct="1">
        <a:lnSpc>
          <a:spcPts val="3000"/>
        </a:lnSpc>
        <a:spcBef>
          <a:spcPct val="0"/>
        </a:spcBef>
        <a:buNone/>
        <a:defRPr sz="2800" kern="1200">
          <a:solidFill>
            <a:schemeClr val="accent1"/>
          </a:solidFill>
          <a:latin typeface="+mj-lt"/>
          <a:ea typeface="+mj-ea"/>
          <a:cs typeface="+mj-cs"/>
        </a:defRPr>
      </a:lvl1pPr>
    </p:titleStyle>
    <p:bodyStyle>
      <a:lvl1pPr marL="0" indent="0" algn="l" defTabSz="914400" rtl="0" eaLnBrk="1" latinLnBrk="0" hangingPunct="1">
        <a:lnSpc>
          <a:spcPct val="100000"/>
        </a:lnSpc>
        <a:spcBef>
          <a:spcPts val="0"/>
        </a:spcBef>
        <a:buFont typeface="Arial" panose="020B0604020202020204" pitchFamily="34" charset="0"/>
        <a:buNone/>
        <a:defRPr sz="1200" kern="1200">
          <a:solidFill>
            <a:schemeClr val="tx1"/>
          </a:solidFill>
          <a:latin typeface="+mn-lt"/>
          <a:ea typeface="+mn-ea"/>
          <a:cs typeface="+mn-cs"/>
        </a:defRPr>
      </a:lvl1pPr>
      <a:lvl2pPr marL="182563" indent="-182563" algn="l" defTabSz="914400" rtl="0" eaLnBrk="1" latinLnBrk="0" hangingPunct="1">
        <a:lnSpc>
          <a:spcPct val="100000"/>
        </a:lnSpc>
        <a:spcBef>
          <a:spcPts val="0"/>
        </a:spcBef>
        <a:spcAft>
          <a:spcPts val="600"/>
        </a:spcAft>
        <a:buFont typeface="Symbol" panose="05050102010706020507" pitchFamily="18" charset="2"/>
        <a:buChar char=""/>
        <a:defRPr sz="1600" kern="1200">
          <a:solidFill>
            <a:schemeClr val="tx1"/>
          </a:solidFill>
          <a:latin typeface="+mn-lt"/>
          <a:ea typeface="+mn-ea"/>
          <a:cs typeface="+mn-cs"/>
        </a:defRPr>
      </a:lvl2pPr>
      <a:lvl3pPr marL="444500" indent="-169863" algn="l" defTabSz="914400" rtl="0" eaLnBrk="1" latinLnBrk="0" hangingPunct="1">
        <a:lnSpc>
          <a:spcPct val="100000"/>
        </a:lnSpc>
        <a:spcBef>
          <a:spcPts val="0"/>
        </a:spcBef>
        <a:spcAft>
          <a:spcPts val="600"/>
        </a:spcAft>
        <a:buFont typeface="Symbol" panose="05050102010706020507" pitchFamily="18" charset="2"/>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04" userDrawn="1">
          <p15:clr>
            <a:srgbClr val="F26B43"/>
          </p15:clr>
        </p15:guide>
        <p15:guide id="2" pos="215" userDrawn="1">
          <p15:clr>
            <a:srgbClr val="F26B43"/>
          </p15:clr>
        </p15:guide>
        <p15:guide id="3" pos="5545" userDrawn="1">
          <p15:clr>
            <a:srgbClr val="F26B43"/>
          </p15:clr>
        </p15:guide>
        <p15:guide id="4" orient="horz" pos="4116" userDrawn="1">
          <p15:clr>
            <a:srgbClr val="F26B43"/>
          </p15:clr>
        </p15:guide>
        <p15:guide id="5" orient="horz" pos="941" userDrawn="1">
          <p15:clr>
            <a:srgbClr val="F26B43"/>
          </p15:clr>
        </p15:guide>
        <p15:guide id="6" orient="horz" pos="397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1.xml"/><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6.xml"/></Relationships>
</file>

<file path=ppt/slides/_rels/slide37.xml.rels><?xml version="1.0" encoding="UTF-8" standalone="yes"?>
<Relationships xmlns="http://schemas.openxmlformats.org/package/2006/relationships"><Relationship Id="rId3" Type="http://schemas.openxmlformats.org/officeDocument/2006/relationships/hyperlink" Target="http://www.swgde.org/" TargetMode="External"/><Relationship Id="rId2" Type="http://schemas.openxmlformats.org/officeDocument/2006/relationships/notesSlide" Target="../notesSlides/notesSlide34.xml"/><Relationship Id="rId1"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9.xml.rels><?xml version="1.0" encoding="UTF-8" standalone="yes"?>
<Relationships xmlns="http://schemas.openxmlformats.org/package/2006/relationships"><Relationship Id="rId3" Type="http://schemas.openxmlformats.org/officeDocument/2006/relationships/hyperlink" Target="mailto:bguttman@nist.gov" TargetMode="External"/><Relationship Id="rId2" Type="http://schemas.openxmlformats.org/officeDocument/2006/relationships/notesSlide" Target="../notesSlides/notesSlide35.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057400" y="2286379"/>
            <a:ext cx="4506139" cy="2285241"/>
          </a:xfrm>
          <a:prstGeom prst="rect">
            <a:avLst/>
          </a:prstGeom>
          <a:noFill/>
        </p:spPr>
        <p:txBody>
          <a:bodyPr wrap="square" lIns="0" tIns="0" rIns="0" bIns="0" rtlCol="0">
            <a:spAutoFit/>
          </a:bodyPr>
          <a:lstStyle/>
          <a:p>
            <a:r>
              <a:rPr lang="en-US" sz="1350" b="1" dirty="0"/>
              <a:t>E30.12 Digital Multi-media: Training on E3016-18 </a:t>
            </a:r>
            <a:r>
              <a:rPr lang="en-US" sz="1350" b="1" i="1" dirty="0"/>
              <a:t>Standard Guide for Establishing Confidence in Digital and Multimedia Evidence Forensic Results by Error Mitigation Analysis</a:t>
            </a:r>
          </a:p>
          <a:p>
            <a:endParaRPr lang="en-US" sz="1350" b="1" i="1" dirty="0"/>
          </a:p>
          <a:p>
            <a:r>
              <a:rPr lang="en-US" sz="1350" b="1" dirty="0"/>
              <a:t>E30.12 Digital Multi-media</a:t>
            </a:r>
          </a:p>
          <a:p>
            <a:endParaRPr lang="en-US" sz="1350" b="1" i="1" dirty="0"/>
          </a:p>
          <a:p>
            <a:r>
              <a:rPr lang="en-US" sz="1350" b="1" dirty="0"/>
              <a:t>TUESDAY, OCTOBER 19, 2021 </a:t>
            </a:r>
            <a:endParaRPr lang="en-US" sz="1350" dirty="0"/>
          </a:p>
          <a:p>
            <a:br>
              <a:rPr lang="en-US" sz="1350" b="1" i="1" dirty="0"/>
            </a:br>
            <a:r>
              <a:rPr lang="en-US" sz="1350" dirty="0"/>
              <a:t>Barbara Guttman and James Lyle, </a:t>
            </a:r>
          </a:p>
          <a:p>
            <a:r>
              <a:rPr lang="en-US" sz="1350" dirty="0"/>
              <a:t>National Institute of Standards and Technology </a:t>
            </a:r>
            <a:endParaRPr lang="en-US" sz="2100" dirty="0"/>
          </a:p>
        </p:txBody>
      </p:sp>
    </p:spTree>
    <p:extLst>
      <p:ext uri="{BB962C8B-B14F-4D97-AF65-F5344CB8AC3E}">
        <p14:creationId xmlns:p14="http://schemas.microsoft.com/office/powerpoint/2010/main" val="2043078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Trying for a Match</a:t>
            </a:r>
          </a:p>
        </p:txBody>
      </p:sp>
      <p:sp>
        <p:nvSpPr>
          <p:cNvPr id="3" name="Content Placeholder 2"/>
          <p:cNvSpPr>
            <a:spLocks noGrp="1"/>
          </p:cNvSpPr>
          <p:nvPr>
            <p:ph idx="1"/>
          </p:nvPr>
        </p:nvSpPr>
        <p:spPr/>
        <p:txBody>
          <a:bodyPr>
            <a:normAutofit/>
          </a:bodyPr>
          <a:lstStyle/>
          <a:p>
            <a:r>
              <a:rPr lang="en-US" sz="2400" dirty="0"/>
              <a:t>A technique declares a match or not</a:t>
            </a:r>
          </a:p>
          <a:p>
            <a:r>
              <a:rPr lang="en-US" sz="2400" dirty="0"/>
              <a:t>The result and reality agree or not </a:t>
            </a:r>
          </a:p>
          <a:p>
            <a:pPr marL="0" indent="0">
              <a:buNone/>
            </a:pPr>
            <a:endParaRPr lang="en-US" sz="2400" dirty="0"/>
          </a:p>
          <a:p>
            <a:pPr marL="0" indent="0">
              <a:buNone/>
            </a:pPr>
            <a:r>
              <a:rPr lang="en-US" sz="2400" dirty="0"/>
              <a:t>And we get the usual 2x2 result table with type I and type II errors</a:t>
            </a:r>
          </a:p>
          <a:p>
            <a:pPr marL="0" indent="0">
              <a:buNone/>
            </a:pPr>
            <a:r>
              <a:rPr lang="en-US" sz="2400" dirty="0"/>
              <a:t>Statistical analysis can give error rates</a:t>
            </a:r>
          </a:p>
        </p:txBody>
      </p:sp>
      <p:sp>
        <p:nvSpPr>
          <p:cNvPr id="4" name="Date Placeholder 3"/>
          <p:cNvSpPr>
            <a:spLocks noGrp="1"/>
          </p:cNvSpPr>
          <p:nvPr>
            <p:ph type="dt" sz="half" idx="10"/>
          </p:nvPr>
        </p:nvSpPr>
        <p:spPr/>
        <p:txBody>
          <a:bodyPr/>
          <a:lstStyle/>
          <a:p>
            <a:r>
              <a:rPr lang="en-US"/>
              <a:t>October 19, 2021 at 3:00 PM</a:t>
            </a:r>
          </a:p>
        </p:txBody>
      </p:sp>
      <p:sp>
        <p:nvSpPr>
          <p:cNvPr id="5" name="Footer Placeholder 4"/>
          <p:cNvSpPr>
            <a:spLocks noGrp="1"/>
          </p:cNvSpPr>
          <p:nvPr>
            <p:ph type="ftr" sz="quarter" idx="11"/>
          </p:nvPr>
        </p:nvSpPr>
        <p:spPr/>
        <p:txBody>
          <a:bodyPr/>
          <a:lstStyle/>
          <a:p>
            <a:r>
              <a:rPr lang="en-US"/>
              <a:t>E3016-18 Confidence in Digital Forensic Results</a:t>
            </a:r>
          </a:p>
        </p:txBody>
      </p:sp>
      <p:sp>
        <p:nvSpPr>
          <p:cNvPr id="6" name="Slide Number Placeholder 5"/>
          <p:cNvSpPr>
            <a:spLocks noGrp="1"/>
          </p:cNvSpPr>
          <p:nvPr>
            <p:ph type="sldNum" sz="quarter" idx="12"/>
          </p:nvPr>
        </p:nvSpPr>
        <p:spPr/>
        <p:txBody>
          <a:bodyPr/>
          <a:lstStyle/>
          <a:p>
            <a:fld id="{0FB56013-B943-42BA-886F-6F9D4EB85E9D}" type="slidenum">
              <a:rPr lang="en-US" smtClean="0"/>
              <a:t>10</a:t>
            </a:fld>
            <a:endParaRPr lang="en-US"/>
          </a:p>
        </p:txBody>
      </p:sp>
    </p:spTree>
    <p:extLst>
      <p:ext uri="{BB962C8B-B14F-4D97-AF65-F5344CB8AC3E}">
        <p14:creationId xmlns:p14="http://schemas.microsoft.com/office/powerpoint/2010/main" val="2609524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Testing a Hypothesis –</a:t>
            </a:r>
            <a:br>
              <a:rPr lang="en-US" dirty="0"/>
            </a:br>
            <a:r>
              <a:rPr lang="en-US" dirty="0"/>
              <a:t>Does entity X have attribute A?</a:t>
            </a:r>
          </a:p>
        </p:txBody>
      </p:sp>
      <p:sp>
        <p:nvSpPr>
          <p:cNvPr id="3" name="Content Placeholder 2"/>
          <p:cNvSpPr>
            <a:spLocks noGrp="1"/>
          </p:cNvSpPr>
          <p:nvPr>
            <p:ph idx="1"/>
          </p:nvPr>
        </p:nvSpPr>
        <p:spPr>
          <a:xfrm>
            <a:off x="457200" y="1935480"/>
            <a:ext cx="8229600" cy="1068227"/>
          </a:xfrm>
        </p:spPr>
        <p:txBody>
          <a:bodyPr>
            <a:normAutofit/>
          </a:bodyPr>
          <a:lstStyle/>
          <a:p>
            <a:r>
              <a:rPr lang="en-US" dirty="0"/>
              <a:t>Statistical process, assumptions about randomness</a:t>
            </a:r>
          </a:p>
          <a:p>
            <a:r>
              <a:rPr lang="en-US" dirty="0"/>
              <a:t>A Matrix of possibilities</a:t>
            </a:r>
          </a:p>
          <a:p>
            <a:endParaRPr lang="en-US" dirty="0"/>
          </a:p>
        </p:txBody>
      </p:sp>
      <p:sp>
        <p:nvSpPr>
          <p:cNvPr id="10" name="Date Placeholder 9"/>
          <p:cNvSpPr>
            <a:spLocks noGrp="1"/>
          </p:cNvSpPr>
          <p:nvPr>
            <p:ph type="dt" sz="half" idx="10"/>
          </p:nvPr>
        </p:nvSpPr>
        <p:spPr/>
        <p:txBody>
          <a:bodyPr/>
          <a:lstStyle/>
          <a:p>
            <a:r>
              <a:rPr lang="en-US"/>
              <a:t>October 19, 2021 at 3:00 PM</a:t>
            </a:r>
          </a:p>
        </p:txBody>
      </p:sp>
      <p:sp>
        <p:nvSpPr>
          <p:cNvPr id="12" name="Footer Placeholder 11"/>
          <p:cNvSpPr>
            <a:spLocks noGrp="1"/>
          </p:cNvSpPr>
          <p:nvPr>
            <p:ph type="ftr" sz="quarter" idx="11"/>
          </p:nvPr>
        </p:nvSpPr>
        <p:spPr/>
        <p:txBody>
          <a:bodyPr/>
          <a:lstStyle/>
          <a:p>
            <a:r>
              <a:rPr lang="en-US"/>
              <a:t>E3016-18 Confidence in Digital Forensic Results</a:t>
            </a:r>
          </a:p>
        </p:txBody>
      </p:sp>
      <p:sp>
        <p:nvSpPr>
          <p:cNvPr id="11" name="Slide Number Placeholder 10"/>
          <p:cNvSpPr>
            <a:spLocks noGrp="1"/>
          </p:cNvSpPr>
          <p:nvPr>
            <p:ph type="sldNum" sz="quarter" idx="12"/>
          </p:nvPr>
        </p:nvSpPr>
        <p:spPr/>
        <p:txBody>
          <a:bodyPr/>
          <a:lstStyle/>
          <a:p>
            <a:fld id="{805A2BD8-5B67-3042-8B66-BDD8679F4654}" type="slidenum">
              <a:rPr lang="en-US" smtClean="0"/>
              <a:pPr/>
              <a:t>11</a:t>
            </a:fld>
            <a:endParaRPr lang="en-US"/>
          </a:p>
        </p:txBody>
      </p:sp>
      <p:graphicFrame>
        <p:nvGraphicFramePr>
          <p:cNvPr id="4" name="Table 3"/>
          <p:cNvGraphicFramePr>
            <a:graphicFrameLocks noGrp="1"/>
          </p:cNvGraphicFramePr>
          <p:nvPr>
            <p:extLst>
              <p:ext uri="{D42A27DB-BD31-4B8C-83A1-F6EECF244321}">
                <p14:modId xmlns:p14="http://schemas.microsoft.com/office/powerpoint/2010/main" val="3775465021"/>
              </p:ext>
            </p:extLst>
          </p:nvPr>
        </p:nvGraphicFramePr>
        <p:xfrm>
          <a:off x="1524000" y="2434434"/>
          <a:ext cx="6096000" cy="283972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rowSpan="2">
                  <a:txBody>
                    <a:bodyPr/>
                    <a:lstStyle/>
                    <a:p>
                      <a:pPr algn="ctr"/>
                      <a:r>
                        <a:rPr lang="en-US" dirty="0"/>
                        <a:t>Test</a:t>
                      </a:r>
                    </a:p>
                    <a:p>
                      <a:pPr algn="ctr"/>
                      <a:r>
                        <a:rPr lang="en-US" dirty="0"/>
                        <a:t>Result</a:t>
                      </a:r>
                    </a:p>
                  </a:txBody>
                  <a:tcPr/>
                </a:tc>
                <a:tc gridSpan="2">
                  <a:txBody>
                    <a:bodyPr/>
                    <a:lstStyle/>
                    <a:p>
                      <a:pPr algn="ctr"/>
                      <a:r>
                        <a:rPr lang="en-US" dirty="0"/>
                        <a:t>Reality</a:t>
                      </a:r>
                    </a:p>
                  </a:txBody>
                  <a:tcPr/>
                </a:tc>
                <a:tc hMerge="1">
                  <a:txBody>
                    <a:bodyPr/>
                    <a:lstStyle/>
                    <a:p>
                      <a:endParaRPr lang="en-US" dirty="0"/>
                    </a:p>
                  </a:txBody>
                  <a:tcPr/>
                </a:tc>
                <a:extLst>
                  <a:ext uri="{0D108BD9-81ED-4DB2-BD59-A6C34878D82A}">
                    <a16:rowId xmlns:a16="http://schemas.microsoft.com/office/drawing/2014/main" val="10000"/>
                  </a:ext>
                </a:extLst>
              </a:tr>
              <a:tr h="370840">
                <a:tc vMerge="1">
                  <a:txBody>
                    <a:bodyPr/>
                    <a:lstStyle/>
                    <a:p>
                      <a:endParaRPr lang="en-US" dirty="0"/>
                    </a:p>
                  </a:txBody>
                  <a:tcPr/>
                </a:tc>
                <a:tc>
                  <a:txBody>
                    <a:bodyPr/>
                    <a:lstStyle/>
                    <a:p>
                      <a:r>
                        <a:rPr lang="en-US" dirty="0">
                          <a:solidFill>
                            <a:schemeClr val="bg1"/>
                          </a:solidFill>
                        </a:rPr>
                        <a:t>X has A</a:t>
                      </a:r>
                    </a:p>
                  </a:txBody>
                  <a:tcPr>
                    <a:solidFill>
                      <a:schemeClr val="accent1"/>
                    </a:solidFill>
                  </a:tcPr>
                </a:tc>
                <a:tc>
                  <a:txBody>
                    <a:bodyPr/>
                    <a:lstStyle/>
                    <a:p>
                      <a:r>
                        <a:rPr lang="en-US" dirty="0">
                          <a:solidFill>
                            <a:schemeClr val="bg1"/>
                          </a:solidFill>
                        </a:rPr>
                        <a:t>X does not have A</a:t>
                      </a:r>
                    </a:p>
                  </a:txBody>
                  <a:tcPr>
                    <a:solidFill>
                      <a:schemeClr val="accent1"/>
                    </a:solidFill>
                  </a:tcPr>
                </a:tc>
                <a:extLst>
                  <a:ext uri="{0D108BD9-81ED-4DB2-BD59-A6C34878D82A}">
                    <a16:rowId xmlns:a16="http://schemas.microsoft.com/office/drawing/2014/main" val="10001"/>
                  </a:ext>
                </a:extLst>
              </a:tr>
              <a:tr h="370840">
                <a:tc>
                  <a:txBody>
                    <a:bodyPr/>
                    <a:lstStyle/>
                    <a:p>
                      <a:r>
                        <a:rPr lang="en-US" dirty="0">
                          <a:solidFill>
                            <a:schemeClr val="bg1"/>
                          </a:solidFill>
                        </a:rPr>
                        <a:t>X has A</a:t>
                      </a:r>
                    </a:p>
                  </a:txBody>
                  <a:tcPr>
                    <a:solidFill>
                      <a:schemeClr val="accent1"/>
                    </a:solidFill>
                  </a:tcPr>
                </a:tc>
                <a:tc>
                  <a:txBody>
                    <a:bodyPr/>
                    <a:lstStyle/>
                    <a:p>
                      <a:r>
                        <a:rPr lang="en-US" dirty="0"/>
                        <a:t>Accept</a:t>
                      </a:r>
                    </a:p>
                  </a:txBody>
                  <a:tcPr/>
                </a:tc>
                <a:tc>
                  <a:txBody>
                    <a:bodyPr/>
                    <a:lstStyle/>
                    <a:p>
                      <a:r>
                        <a:rPr lang="en-US" dirty="0"/>
                        <a:t>False Positive aka</a:t>
                      </a:r>
                    </a:p>
                    <a:p>
                      <a:r>
                        <a:rPr lang="en-US" dirty="0"/>
                        <a:t>Type I Error</a:t>
                      </a:r>
                    </a:p>
                  </a:txBody>
                  <a:tcPr/>
                </a:tc>
                <a:extLst>
                  <a:ext uri="{0D108BD9-81ED-4DB2-BD59-A6C34878D82A}">
                    <a16:rowId xmlns:a16="http://schemas.microsoft.com/office/drawing/2014/main" val="10002"/>
                  </a:ext>
                </a:extLst>
              </a:tr>
              <a:tr h="370840">
                <a:tc>
                  <a:txBody>
                    <a:bodyPr/>
                    <a:lstStyle/>
                    <a:p>
                      <a:r>
                        <a:rPr lang="en-US" dirty="0">
                          <a:solidFill>
                            <a:schemeClr val="bg1"/>
                          </a:solidFill>
                        </a:rPr>
                        <a:t>X does not have A</a:t>
                      </a:r>
                    </a:p>
                  </a:txBody>
                  <a:tcPr>
                    <a:solidFill>
                      <a:schemeClr val="accent1"/>
                    </a:solidFill>
                  </a:tcPr>
                </a:tc>
                <a:tc>
                  <a:txBody>
                    <a:bodyPr/>
                    <a:lstStyle/>
                    <a:p>
                      <a:r>
                        <a:rPr lang="en-US" dirty="0"/>
                        <a:t>False Negative aka</a:t>
                      </a:r>
                    </a:p>
                    <a:p>
                      <a:r>
                        <a:rPr lang="en-US" dirty="0"/>
                        <a:t>Type II Error</a:t>
                      </a:r>
                    </a:p>
                  </a:txBody>
                  <a:tcPr/>
                </a:tc>
                <a:tc>
                  <a:txBody>
                    <a:bodyPr/>
                    <a:lstStyle/>
                    <a:p>
                      <a:r>
                        <a:rPr lang="en-US" dirty="0"/>
                        <a:t>Reject</a:t>
                      </a:r>
                    </a:p>
                  </a:txBody>
                  <a:tcPr/>
                </a:tc>
                <a:extLst>
                  <a:ext uri="{0D108BD9-81ED-4DB2-BD59-A6C34878D82A}">
                    <a16:rowId xmlns:a16="http://schemas.microsoft.com/office/drawing/2014/main" val="10003"/>
                  </a:ext>
                </a:extLst>
              </a:tr>
            </a:tbl>
          </a:graphicData>
        </a:graphic>
      </p:graphicFrame>
      <p:sp>
        <p:nvSpPr>
          <p:cNvPr id="6" name="TextBox 5"/>
          <p:cNvSpPr txBox="1"/>
          <p:nvPr/>
        </p:nvSpPr>
        <p:spPr>
          <a:xfrm>
            <a:off x="1186599" y="5692210"/>
            <a:ext cx="5450941" cy="646331"/>
          </a:xfrm>
          <a:prstGeom prst="rect">
            <a:avLst/>
          </a:prstGeom>
          <a:noFill/>
        </p:spPr>
        <p:txBody>
          <a:bodyPr wrap="square" rtlCol="0">
            <a:spAutoFit/>
          </a:bodyPr>
          <a:lstStyle/>
          <a:p>
            <a:r>
              <a:rPr lang="en-US" dirty="0"/>
              <a:t>Error rate for each type of error is the probability of the error occurring.</a:t>
            </a:r>
          </a:p>
        </p:txBody>
      </p:sp>
    </p:spTree>
    <p:extLst>
      <p:ext uri="{BB962C8B-B14F-4D97-AF65-F5344CB8AC3E}">
        <p14:creationId xmlns:p14="http://schemas.microsoft.com/office/powerpoint/2010/main" val="4265082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67557" y="2725812"/>
            <a:ext cx="5959443" cy="1963188"/>
          </a:xfrm>
        </p:spPr>
        <p:txBody>
          <a:bodyPr>
            <a:normAutofit/>
          </a:bodyPr>
          <a:lstStyle/>
          <a:p>
            <a:r>
              <a:rPr lang="en-GB" dirty="0">
                <a:solidFill>
                  <a:schemeClr val="accent2"/>
                </a:solidFill>
              </a:rPr>
              <a:t>Section 2</a:t>
            </a:r>
            <a:br>
              <a:rPr lang="en-GB" dirty="0"/>
            </a:br>
            <a:r>
              <a:rPr lang="en-GB" dirty="0"/>
              <a:t>Digital Tasks &amp; </a:t>
            </a:r>
            <a:br>
              <a:rPr lang="en-GB" dirty="0"/>
            </a:br>
            <a:r>
              <a:rPr lang="en-GB" dirty="0"/>
              <a:t>Where They Can Go Wrong</a:t>
            </a:r>
          </a:p>
        </p:txBody>
      </p:sp>
    </p:spTree>
    <p:extLst>
      <p:ext uri="{BB962C8B-B14F-4D97-AF65-F5344CB8AC3E}">
        <p14:creationId xmlns:p14="http://schemas.microsoft.com/office/powerpoint/2010/main" val="220245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Digital Usually Has Lots of Questions</a:t>
            </a:r>
          </a:p>
        </p:txBody>
      </p:sp>
      <p:sp>
        <p:nvSpPr>
          <p:cNvPr id="3" name="Content Placeholder 2"/>
          <p:cNvSpPr>
            <a:spLocks noGrp="1"/>
          </p:cNvSpPr>
          <p:nvPr>
            <p:ph idx="1"/>
          </p:nvPr>
        </p:nvSpPr>
        <p:spPr/>
        <p:txBody>
          <a:bodyPr>
            <a:normAutofit/>
          </a:bodyPr>
          <a:lstStyle/>
          <a:p>
            <a:r>
              <a:rPr lang="en-US" sz="2400" dirty="0"/>
              <a:t>Simplest question is: do two files match?</a:t>
            </a:r>
          </a:p>
          <a:p>
            <a:endParaRPr lang="en-US" sz="2400" dirty="0"/>
          </a:p>
          <a:p>
            <a:r>
              <a:rPr lang="en-US" sz="2400" dirty="0"/>
              <a:t>Other questions:</a:t>
            </a:r>
          </a:p>
          <a:p>
            <a:pPr lvl="1"/>
            <a:r>
              <a:rPr lang="en-US" sz="2400" dirty="0"/>
              <a:t>Time line of events</a:t>
            </a:r>
          </a:p>
          <a:p>
            <a:pPr lvl="1"/>
            <a:r>
              <a:rPr lang="en-US" sz="2400" dirty="0"/>
              <a:t>Event reconstruction</a:t>
            </a:r>
          </a:p>
          <a:p>
            <a:pPr lvl="1"/>
            <a:r>
              <a:rPr lang="en-US" sz="2400" dirty="0"/>
              <a:t>Searching for strings</a:t>
            </a:r>
          </a:p>
          <a:p>
            <a:pPr lvl="1"/>
            <a:r>
              <a:rPr lang="en-US" sz="2400" dirty="0"/>
              <a:t>Document retrieval</a:t>
            </a:r>
          </a:p>
          <a:p>
            <a:pPr lvl="1"/>
            <a:r>
              <a:rPr lang="en-US" sz="2400" dirty="0"/>
              <a:t>Identifying file types</a:t>
            </a:r>
          </a:p>
          <a:p>
            <a:pPr lvl="1"/>
            <a:r>
              <a:rPr lang="en-US" sz="2400" dirty="0"/>
              <a:t>Recovering deleted files</a:t>
            </a:r>
          </a:p>
          <a:p>
            <a:pPr lvl="1"/>
            <a:r>
              <a:rPr lang="en-US" sz="2400" dirty="0"/>
              <a:t>Identifying deleted software </a:t>
            </a:r>
            <a:r>
              <a:rPr lang="en-US" dirty="0"/>
              <a:t>  </a:t>
            </a:r>
          </a:p>
        </p:txBody>
      </p:sp>
      <p:sp>
        <p:nvSpPr>
          <p:cNvPr id="4" name="Date Placeholder 3"/>
          <p:cNvSpPr>
            <a:spLocks noGrp="1"/>
          </p:cNvSpPr>
          <p:nvPr>
            <p:ph type="dt" sz="half" idx="10"/>
          </p:nvPr>
        </p:nvSpPr>
        <p:spPr/>
        <p:txBody>
          <a:bodyPr/>
          <a:lstStyle/>
          <a:p>
            <a:r>
              <a:rPr lang="en-US"/>
              <a:t>October 19, 2021 at 3:00 PM</a:t>
            </a:r>
          </a:p>
        </p:txBody>
      </p:sp>
      <p:sp>
        <p:nvSpPr>
          <p:cNvPr id="5" name="Footer Placeholder 4"/>
          <p:cNvSpPr>
            <a:spLocks noGrp="1"/>
          </p:cNvSpPr>
          <p:nvPr>
            <p:ph type="ftr" sz="quarter" idx="11"/>
          </p:nvPr>
        </p:nvSpPr>
        <p:spPr/>
        <p:txBody>
          <a:bodyPr/>
          <a:lstStyle/>
          <a:p>
            <a:r>
              <a:rPr lang="en-US"/>
              <a:t>E3016-18 Confidence in Digital Forensic Results</a:t>
            </a:r>
          </a:p>
        </p:txBody>
      </p:sp>
      <p:sp>
        <p:nvSpPr>
          <p:cNvPr id="6" name="Slide Number Placeholder 5"/>
          <p:cNvSpPr>
            <a:spLocks noGrp="1"/>
          </p:cNvSpPr>
          <p:nvPr>
            <p:ph type="sldNum" sz="quarter" idx="12"/>
          </p:nvPr>
        </p:nvSpPr>
        <p:spPr/>
        <p:txBody>
          <a:bodyPr/>
          <a:lstStyle/>
          <a:p>
            <a:fld id="{0FB56013-B943-42BA-886F-6F9D4EB85E9D}" type="slidenum">
              <a:rPr lang="en-US" smtClean="0"/>
              <a:t>13</a:t>
            </a:fld>
            <a:endParaRPr lang="en-US"/>
          </a:p>
        </p:txBody>
      </p:sp>
    </p:spTree>
    <p:extLst>
      <p:ext uri="{BB962C8B-B14F-4D97-AF65-F5344CB8AC3E}">
        <p14:creationId xmlns:p14="http://schemas.microsoft.com/office/powerpoint/2010/main" val="41283459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FA0F2098-7B43-9349-B517-77376071B094}"/>
              </a:ext>
            </a:extLst>
          </p:cNvPr>
          <p:cNvGraphicFramePr>
            <a:graphicFrameLocks noGrp="1"/>
          </p:cNvGraphicFramePr>
          <p:nvPr>
            <p:ph sz="quarter" idx="15"/>
          </p:nvPr>
        </p:nvGraphicFramePr>
        <p:xfrm>
          <a:off x="1014413" y="2515870"/>
          <a:ext cx="5708650" cy="3474720"/>
        </p:xfrm>
        <a:graphic>
          <a:graphicData uri="http://schemas.openxmlformats.org/drawingml/2006/table">
            <a:tbl>
              <a:tblPr firstRow="1" firstCol="1" bandRow="1">
                <a:tableStyleId>{5C22544A-7EE6-4342-B048-85BDC9FD1C3A}</a:tableStyleId>
              </a:tblPr>
              <a:tblGrid>
                <a:gridCol w="2856230">
                  <a:extLst>
                    <a:ext uri="{9D8B030D-6E8A-4147-A177-3AD203B41FA5}">
                      <a16:colId xmlns:a16="http://schemas.microsoft.com/office/drawing/2014/main" val="134962879"/>
                    </a:ext>
                  </a:extLst>
                </a:gridCol>
                <a:gridCol w="2852420">
                  <a:extLst>
                    <a:ext uri="{9D8B030D-6E8A-4147-A177-3AD203B41FA5}">
                      <a16:colId xmlns:a16="http://schemas.microsoft.com/office/drawing/2014/main" val="899098088"/>
                    </a:ext>
                  </a:extLst>
                </a:gridCol>
              </a:tblGrid>
              <a:tr h="0">
                <a:tc gridSpan="2">
                  <a:txBody>
                    <a:bodyPr/>
                    <a:lstStyle/>
                    <a:p>
                      <a:pPr marL="0" marR="0" algn="ctr">
                        <a:spcBef>
                          <a:spcPts val="0"/>
                        </a:spcBef>
                        <a:spcAft>
                          <a:spcPts val="0"/>
                        </a:spcAft>
                      </a:pPr>
                      <a:r>
                        <a:rPr lang="en-US" sz="1200">
                          <a:effectLst/>
                        </a:rPr>
                        <a:t>Correspondence of Real (non-digital) World to Digital World Evidence</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US"/>
                    </a:p>
                  </a:txBody>
                  <a:tcPr/>
                </a:tc>
                <a:extLst>
                  <a:ext uri="{0D108BD9-81ED-4DB2-BD59-A6C34878D82A}">
                    <a16:rowId xmlns:a16="http://schemas.microsoft.com/office/drawing/2014/main" val="4082514639"/>
                  </a:ext>
                </a:extLst>
              </a:tr>
              <a:tr h="0">
                <a:tc>
                  <a:txBody>
                    <a:bodyPr/>
                    <a:lstStyle/>
                    <a:p>
                      <a:pPr marL="0" marR="0" algn="ctr">
                        <a:spcBef>
                          <a:spcPts val="0"/>
                        </a:spcBef>
                        <a:spcAft>
                          <a:spcPts val="0"/>
                        </a:spcAft>
                      </a:pPr>
                      <a:r>
                        <a:rPr lang="en-US" sz="1200">
                          <a:effectLst/>
                        </a:rPr>
                        <a:t>Real-World</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spcBef>
                          <a:spcPts val="0"/>
                        </a:spcBef>
                        <a:spcAft>
                          <a:spcPts val="0"/>
                        </a:spcAft>
                      </a:pPr>
                      <a:r>
                        <a:rPr lang="en-US" sz="1200">
                          <a:effectLst/>
                        </a:rPr>
                        <a:t>Digital-World</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048376495"/>
                  </a:ext>
                </a:extLst>
              </a:tr>
              <a:tr h="0">
                <a:tc>
                  <a:txBody>
                    <a:bodyPr/>
                    <a:lstStyle/>
                    <a:p>
                      <a:pPr marL="0" marR="0">
                        <a:spcBef>
                          <a:spcPts val="0"/>
                        </a:spcBef>
                        <a:spcAft>
                          <a:spcPts val="0"/>
                        </a:spcAft>
                      </a:pPr>
                      <a:r>
                        <a:rPr lang="en-US" sz="1200">
                          <a:effectLst/>
                        </a:rPr>
                        <a:t>Crime scene or a place to search for evidence: could be a small site like an apartment or a large site like a farm or business.</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Computer, mobile device, storage device: a device to be examined; a server farm with many computers</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534819442"/>
                  </a:ext>
                </a:extLst>
              </a:tr>
              <a:tr h="0">
                <a:tc>
                  <a:txBody>
                    <a:bodyPr/>
                    <a:lstStyle/>
                    <a:p>
                      <a:pPr marL="0" marR="0">
                        <a:spcBef>
                          <a:spcPts val="0"/>
                        </a:spcBef>
                        <a:spcAft>
                          <a:spcPts val="0"/>
                        </a:spcAft>
                      </a:pPr>
                      <a:r>
                        <a:rPr lang="en-US" sz="1200">
                          <a:effectLst/>
                        </a:rPr>
                        <a:t>An item of evidence that is fragmented: shredded document, buried body</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Deleted data: evidence that isn’t apparent with the usual computer user tools and can’t be examined without some reassembly</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401936943"/>
                  </a:ext>
                </a:extLst>
              </a:tr>
              <a:tr h="0">
                <a:tc>
                  <a:txBody>
                    <a:bodyPr/>
                    <a:lstStyle/>
                    <a:p>
                      <a:pPr marL="0" marR="0">
                        <a:spcBef>
                          <a:spcPts val="0"/>
                        </a:spcBef>
                        <a:spcAft>
                          <a:spcPts val="0"/>
                        </a:spcAft>
                      </a:pPr>
                      <a:r>
                        <a:rPr lang="en-US" sz="1200">
                          <a:effectLst/>
                        </a:rPr>
                        <a:t>On site records such as a filing cabinet or desk</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Files stored on the computer hard drive, removable media.</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060598598"/>
                  </a:ext>
                </a:extLst>
              </a:tr>
              <a:tr h="0">
                <a:tc>
                  <a:txBody>
                    <a:bodyPr/>
                    <a:lstStyle/>
                    <a:p>
                      <a:pPr marL="0" marR="0">
                        <a:spcBef>
                          <a:spcPts val="0"/>
                        </a:spcBef>
                        <a:spcAft>
                          <a:spcPts val="0"/>
                        </a:spcAft>
                      </a:pPr>
                      <a:r>
                        <a:rPr lang="en-US" sz="1200">
                          <a:effectLst/>
                        </a:rPr>
                        <a:t>Offsite records such as at a business branch office, a summer home, or a storage locker</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Files stored on a cloud server, or off-line on removable media</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876694895"/>
                  </a:ext>
                </a:extLst>
              </a:tr>
              <a:tr h="0">
                <a:tc>
                  <a:txBody>
                    <a:bodyPr/>
                    <a:lstStyle/>
                    <a:p>
                      <a:pPr marL="0" marR="0">
                        <a:spcBef>
                          <a:spcPts val="0"/>
                        </a:spcBef>
                        <a:spcAft>
                          <a:spcPts val="0"/>
                        </a:spcAft>
                      </a:pPr>
                      <a:r>
                        <a:rPr lang="en-US" sz="1200">
                          <a:effectLst/>
                        </a:rPr>
                        <a:t>Burglar tools or weapons</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Hacking tools</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2251539662"/>
                  </a:ext>
                </a:extLst>
              </a:tr>
              <a:tr h="0">
                <a:tc>
                  <a:txBody>
                    <a:bodyPr/>
                    <a:lstStyle/>
                    <a:p>
                      <a:pPr marL="0" marR="0">
                        <a:spcBef>
                          <a:spcPts val="0"/>
                        </a:spcBef>
                        <a:spcAft>
                          <a:spcPts val="0"/>
                        </a:spcAft>
                      </a:pPr>
                      <a:r>
                        <a:rPr lang="en-US" sz="1200">
                          <a:effectLst/>
                        </a:rPr>
                        <a:t>Names, phone numbers and addresses from a list of contacts, e.g., address book on paper.</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dirty="0">
                          <a:effectLst/>
                        </a:rPr>
                        <a:t>Contact list from a mobile device</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2319382147"/>
                  </a:ext>
                </a:extLst>
              </a:tr>
            </a:tbl>
          </a:graphicData>
        </a:graphic>
      </p:graphicFrame>
      <p:sp>
        <p:nvSpPr>
          <p:cNvPr id="3" name="Date Placeholder 2">
            <a:extLst>
              <a:ext uri="{FF2B5EF4-FFF2-40B4-BE49-F238E27FC236}">
                <a16:creationId xmlns:a16="http://schemas.microsoft.com/office/drawing/2014/main" id="{1CA7E7F1-39D1-CB43-9243-EE1E4A5A2BF7}"/>
              </a:ext>
            </a:extLst>
          </p:cNvPr>
          <p:cNvSpPr>
            <a:spLocks noGrp="1"/>
          </p:cNvSpPr>
          <p:nvPr>
            <p:ph type="dt" sz="half" idx="10"/>
          </p:nvPr>
        </p:nvSpPr>
        <p:spPr/>
        <p:txBody>
          <a:bodyPr/>
          <a:lstStyle/>
          <a:p>
            <a:r>
              <a:rPr lang="en-US"/>
              <a:t>October 19, 2021 at 3:00 PM</a:t>
            </a:r>
            <a:endParaRPr lang="en-GB"/>
          </a:p>
        </p:txBody>
      </p:sp>
      <p:sp>
        <p:nvSpPr>
          <p:cNvPr id="4" name="Footer Placeholder 3">
            <a:extLst>
              <a:ext uri="{FF2B5EF4-FFF2-40B4-BE49-F238E27FC236}">
                <a16:creationId xmlns:a16="http://schemas.microsoft.com/office/drawing/2014/main" id="{1260BAD3-2867-D247-BEB1-6EA433D45A0B}"/>
              </a:ext>
            </a:extLst>
          </p:cNvPr>
          <p:cNvSpPr>
            <a:spLocks noGrp="1"/>
          </p:cNvSpPr>
          <p:nvPr>
            <p:ph type="ftr" sz="quarter" idx="11"/>
          </p:nvPr>
        </p:nvSpPr>
        <p:spPr/>
        <p:txBody>
          <a:bodyPr/>
          <a:lstStyle/>
          <a:p>
            <a:r>
              <a:rPr lang="en-GB"/>
              <a:t>E3016-18 Confidence in Digital Forensic Results</a:t>
            </a:r>
            <a:endParaRPr lang="en-GB" dirty="0"/>
          </a:p>
        </p:txBody>
      </p:sp>
      <p:sp>
        <p:nvSpPr>
          <p:cNvPr id="5" name="Slide Number Placeholder 4">
            <a:extLst>
              <a:ext uri="{FF2B5EF4-FFF2-40B4-BE49-F238E27FC236}">
                <a16:creationId xmlns:a16="http://schemas.microsoft.com/office/drawing/2014/main" id="{F0D770BD-3B77-F547-B8B0-B483A70E0F2C}"/>
              </a:ext>
            </a:extLst>
          </p:cNvPr>
          <p:cNvSpPr>
            <a:spLocks noGrp="1"/>
          </p:cNvSpPr>
          <p:nvPr>
            <p:ph type="sldNum" sz="quarter" idx="12"/>
          </p:nvPr>
        </p:nvSpPr>
        <p:spPr/>
        <p:txBody>
          <a:bodyPr/>
          <a:lstStyle/>
          <a:p>
            <a:fld id="{AD3FAF27-8B82-4449-B01B-BEC948125F21}" type="slidenum">
              <a:rPr lang="en-GB" smtClean="0"/>
              <a:t>14</a:t>
            </a:fld>
            <a:endParaRPr lang="en-GB"/>
          </a:p>
        </p:txBody>
      </p:sp>
      <p:sp>
        <p:nvSpPr>
          <p:cNvPr id="6" name="Title 5">
            <a:extLst>
              <a:ext uri="{FF2B5EF4-FFF2-40B4-BE49-F238E27FC236}">
                <a16:creationId xmlns:a16="http://schemas.microsoft.com/office/drawing/2014/main" id="{7C730336-F3D9-534C-8B93-D6BD5E02F0CA}"/>
              </a:ext>
            </a:extLst>
          </p:cNvPr>
          <p:cNvSpPr>
            <a:spLocks noGrp="1"/>
          </p:cNvSpPr>
          <p:nvPr>
            <p:ph type="title"/>
          </p:nvPr>
        </p:nvSpPr>
        <p:spPr/>
        <p:txBody>
          <a:bodyPr/>
          <a:lstStyle/>
          <a:p>
            <a:r>
              <a:rPr lang="en-US" dirty="0"/>
              <a:t>Digital-World vs Real-World</a:t>
            </a:r>
          </a:p>
        </p:txBody>
      </p:sp>
      <p:sp>
        <p:nvSpPr>
          <p:cNvPr id="7" name="Text Placeholder 6">
            <a:extLst>
              <a:ext uri="{FF2B5EF4-FFF2-40B4-BE49-F238E27FC236}">
                <a16:creationId xmlns:a16="http://schemas.microsoft.com/office/drawing/2014/main" id="{47455247-788F-5946-B9F8-3CB488107282}"/>
              </a:ext>
            </a:extLst>
          </p:cNvPr>
          <p:cNvSpPr>
            <a:spLocks noGrp="1"/>
          </p:cNvSpPr>
          <p:nvPr>
            <p:ph type="body" sz="quarter" idx="14"/>
          </p:nvPr>
        </p:nvSpPr>
        <p:spPr/>
        <p:txBody>
          <a:bodyPr/>
          <a:lstStyle/>
          <a:p>
            <a:r>
              <a:rPr lang="en-US" dirty="0"/>
              <a:t>Digital is not as daunting as it seems!</a:t>
            </a:r>
          </a:p>
        </p:txBody>
      </p:sp>
    </p:spTree>
    <p:extLst>
      <p:ext uri="{BB962C8B-B14F-4D97-AF65-F5344CB8AC3E}">
        <p14:creationId xmlns:p14="http://schemas.microsoft.com/office/powerpoint/2010/main" val="33952545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C336D1-C416-0544-8974-5434369809F5}"/>
              </a:ext>
            </a:extLst>
          </p:cNvPr>
          <p:cNvSpPr>
            <a:spLocks noGrp="1"/>
          </p:cNvSpPr>
          <p:nvPr>
            <p:ph type="dt" sz="half" idx="10"/>
          </p:nvPr>
        </p:nvSpPr>
        <p:spPr/>
        <p:txBody>
          <a:bodyPr/>
          <a:lstStyle/>
          <a:p>
            <a:r>
              <a:rPr lang="en-US"/>
              <a:t>October 19, 2021 at 3:00 PM</a:t>
            </a:r>
            <a:endParaRPr lang="en-GB"/>
          </a:p>
        </p:txBody>
      </p:sp>
      <p:sp>
        <p:nvSpPr>
          <p:cNvPr id="3" name="Footer Placeholder 2">
            <a:extLst>
              <a:ext uri="{FF2B5EF4-FFF2-40B4-BE49-F238E27FC236}">
                <a16:creationId xmlns:a16="http://schemas.microsoft.com/office/drawing/2014/main" id="{151CF521-1DE2-7449-B4B6-179292326DED}"/>
              </a:ext>
            </a:extLst>
          </p:cNvPr>
          <p:cNvSpPr>
            <a:spLocks noGrp="1"/>
          </p:cNvSpPr>
          <p:nvPr>
            <p:ph type="ftr" sz="quarter" idx="11"/>
          </p:nvPr>
        </p:nvSpPr>
        <p:spPr/>
        <p:txBody>
          <a:bodyPr/>
          <a:lstStyle/>
          <a:p>
            <a:r>
              <a:rPr lang="en-GB"/>
              <a:t>E3016-18 Confidence in Digital Forensic Results</a:t>
            </a:r>
            <a:endParaRPr lang="en-GB" dirty="0"/>
          </a:p>
        </p:txBody>
      </p:sp>
      <p:sp>
        <p:nvSpPr>
          <p:cNvPr id="4" name="Slide Number Placeholder 3">
            <a:extLst>
              <a:ext uri="{FF2B5EF4-FFF2-40B4-BE49-F238E27FC236}">
                <a16:creationId xmlns:a16="http://schemas.microsoft.com/office/drawing/2014/main" id="{1CA75A90-DAA9-F641-8C95-7F76839CD5B2}"/>
              </a:ext>
            </a:extLst>
          </p:cNvPr>
          <p:cNvSpPr>
            <a:spLocks noGrp="1"/>
          </p:cNvSpPr>
          <p:nvPr>
            <p:ph type="sldNum" sz="quarter" idx="12"/>
          </p:nvPr>
        </p:nvSpPr>
        <p:spPr/>
        <p:txBody>
          <a:bodyPr/>
          <a:lstStyle/>
          <a:p>
            <a:fld id="{AD3FAF27-8B82-4449-B01B-BEC948125F21}" type="slidenum">
              <a:rPr lang="en-GB" smtClean="0"/>
              <a:t>15</a:t>
            </a:fld>
            <a:endParaRPr lang="en-GB"/>
          </a:p>
        </p:txBody>
      </p:sp>
      <p:sp>
        <p:nvSpPr>
          <p:cNvPr id="5" name="Text Placeholder 4">
            <a:extLst>
              <a:ext uri="{FF2B5EF4-FFF2-40B4-BE49-F238E27FC236}">
                <a16:creationId xmlns:a16="http://schemas.microsoft.com/office/drawing/2014/main" id="{B8CC85E2-3059-C844-A1C9-4E2108ECA0C6}"/>
              </a:ext>
            </a:extLst>
          </p:cNvPr>
          <p:cNvSpPr>
            <a:spLocks noGrp="1"/>
          </p:cNvSpPr>
          <p:nvPr>
            <p:ph type="body" sz="quarter" idx="13"/>
          </p:nvPr>
        </p:nvSpPr>
        <p:spPr>
          <a:xfrm>
            <a:off x="354759" y="1439189"/>
            <a:ext cx="4028462" cy="301935"/>
          </a:xfrm>
        </p:spPr>
        <p:txBody>
          <a:bodyPr/>
          <a:lstStyle/>
          <a:p>
            <a:pPr algn="ctr"/>
            <a:r>
              <a:rPr lang="en-US" dirty="0"/>
              <a:t>Getting Started</a:t>
            </a:r>
          </a:p>
        </p:txBody>
      </p:sp>
      <p:sp>
        <p:nvSpPr>
          <p:cNvPr id="6" name="Content Placeholder 5">
            <a:extLst>
              <a:ext uri="{FF2B5EF4-FFF2-40B4-BE49-F238E27FC236}">
                <a16:creationId xmlns:a16="http://schemas.microsoft.com/office/drawing/2014/main" id="{2CBA86E4-A703-7B48-A664-0FFB0A92E62A}"/>
              </a:ext>
            </a:extLst>
          </p:cNvPr>
          <p:cNvSpPr>
            <a:spLocks noGrp="1"/>
          </p:cNvSpPr>
          <p:nvPr>
            <p:ph sz="quarter" idx="15"/>
          </p:nvPr>
        </p:nvSpPr>
        <p:spPr/>
        <p:txBody>
          <a:bodyPr>
            <a:normAutofit/>
          </a:bodyPr>
          <a:lstStyle/>
          <a:p>
            <a:pPr marL="342900" lvl="0" indent="-342900">
              <a:buFont typeface="+mj-lt"/>
              <a:buAutoNum type="arabicPeriod"/>
            </a:pPr>
            <a:r>
              <a:rPr lang="en-US" sz="2400" dirty="0"/>
              <a:t>Protection of data during access by write blocking. </a:t>
            </a:r>
          </a:p>
          <a:p>
            <a:pPr marL="342900" lvl="0" indent="-342900">
              <a:buFont typeface="+mj-lt"/>
              <a:buAutoNum type="arabicPeriod"/>
            </a:pPr>
            <a:r>
              <a:rPr lang="en-US" sz="2400" dirty="0"/>
              <a:t>Acquisition of data stored on a device.</a:t>
            </a:r>
          </a:p>
          <a:p>
            <a:pPr marL="342900" lvl="0" indent="-342900">
              <a:buFont typeface="+mj-lt"/>
              <a:buAutoNum type="arabicPeriod"/>
            </a:pPr>
            <a:r>
              <a:rPr lang="en-US" sz="2400" dirty="0"/>
              <a:t>Verification of data integrity. </a:t>
            </a:r>
          </a:p>
          <a:p>
            <a:pPr marL="342900" lvl="0" indent="-342900">
              <a:buFont typeface="+mj-lt"/>
              <a:buAutoNum type="arabicPeriod"/>
            </a:pPr>
            <a:r>
              <a:rPr lang="en-US" sz="2400" dirty="0"/>
              <a:t>Recovery of deleted data. </a:t>
            </a:r>
          </a:p>
        </p:txBody>
      </p:sp>
      <p:sp>
        <p:nvSpPr>
          <p:cNvPr id="7" name="Title 6">
            <a:extLst>
              <a:ext uri="{FF2B5EF4-FFF2-40B4-BE49-F238E27FC236}">
                <a16:creationId xmlns:a16="http://schemas.microsoft.com/office/drawing/2014/main" id="{FB2BB5BB-D2F4-E64A-95D6-D7B8765526DA}"/>
              </a:ext>
            </a:extLst>
          </p:cNvPr>
          <p:cNvSpPr>
            <a:spLocks noGrp="1"/>
          </p:cNvSpPr>
          <p:nvPr>
            <p:ph type="title"/>
          </p:nvPr>
        </p:nvSpPr>
        <p:spPr/>
        <p:txBody>
          <a:bodyPr/>
          <a:lstStyle/>
          <a:p>
            <a:r>
              <a:rPr lang="en-US" dirty="0"/>
              <a:t>Digital Tasks</a:t>
            </a:r>
          </a:p>
        </p:txBody>
      </p:sp>
      <p:sp>
        <p:nvSpPr>
          <p:cNvPr id="8" name="Content Placeholder 7">
            <a:extLst>
              <a:ext uri="{FF2B5EF4-FFF2-40B4-BE49-F238E27FC236}">
                <a16:creationId xmlns:a16="http://schemas.microsoft.com/office/drawing/2014/main" id="{114562A5-2F9B-EA4D-911C-C1C7525920A8}"/>
              </a:ext>
            </a:extLst>
          </p:cNvPr>
          <p:cNvSpPr>
            <a:spLocks noGrp="1"/>
          </p:cNvSpPr>
          <p:nvPr>
            <p:ph sz="quarter" idx="16"/>
          </p:nvPr>
        </p:nvSpPr>
        <p:spPr/>
        <p:txBody>
          <a:bodyPr>
            <a:normAutofit/>
          </a:bodyPr>
          <a:lstStyle/>
          <a:p>
            <a:pPr marL="342900" lvl="0" indent="-342900">
              <a:buFont typeface="+mj-lt"/>
              <a:buAutoNum type="arabicPeriod" startAt="5"/>
            </a:pPr>
            <a:r>
              <a:rPr lang="en-US" sz="2400" dirty="0"/>
              <a:t>Locating artifacts. </a:t>
            </a:r>
          </a:p>
          <a:p>
            <a:pPr marL="342900" lvl="0" indent="-342900">
              <a:buFont typeface="+mj-lt"/>
              <a:buAutoNum type="arabicPeriod" startAt="5"/>
            </a:pPr>
            <a:r>
              <a:rPr lang="en-US" sz="2400" dirty="0"/>
              <a:t>Extracting artifacts. </a:t>
            </a:r>
          </a:p>
          <a:p>
            <a:pPr marL="342900" lvl="0" indent="-342900">
              <a:buFont typeface="+mj-lt"/>
              <a:buAutoNum type="arabicPeriod" startAt="5"/>
            </a:pPr>
            <a:r>
              <a:rPr lang="en-US" sz="2400" dirty="0"/>
              <a:t>Interpretation of results. </a:t>
            </a:r>
          </a:p>
        </p:txBody>
      </p:sp>
      <p:sp>
        <p:nvSpPr>
          <p:cNvPr id="9" name="Text Placeholder 8">
            <a:extLst>
              <a:ext uri="{FF2B5EF4-FFF2-40B4-BE49-F238E27FC236}">
                <a16:creationId xmlns:a16="http://schemas.microsoft.com/office/drawing/2014/main" id="{B2839B2C-7255-5B40-B275-B1DA4A10F77A}"/>
              </a:ext>
            </a:extLst>
          </p:cNvPr>
          <p:cNvSpPr>
            <a:spLocks noGrp="1"/>
          </p:cNvSpPr>
          <p:nvPr>
            <p:ph type="body" sz="quarter" idx="17"/>
          </p:nvPr>
        </p:nvSpPr>
        <p:spPr/>
        <p:txBody>
          <a:bodyPr/>
          <a:lstStyle/>
          <a:p>
            <a:pPr algn="ctr"/>
            <a:r>
              <a:rPr lang="en-US" dirty="0"/>
              <a:t>Finding Evidence</a:t>
            </a:r>
          </a:p>
        </p:txBody>
      </p:sp>
    </p:spTree>
    <p:extLst>
      <p:ext uri="{BB962C8B-B14F-4D97-AF65-F5344CB8AC3E}">
        <p14:creationId xmlns:p14="http://schemas.microsoft.com/office/powerpoint/2010/main" val="13076045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BE7712B-C382-BE4A-BA44-50E9F91CF72D}"/>
              </a:ext>
            </a:extLst>
          </p:cNvPr>
          <p:cNvSpPr>
            <a:spLocks noGrp="1"/>
          </p:cNvSpPr>
          <p:nvPr>
            <p:ph sz="quarter" idx="15"/>
          </p:nvPr>
        </p:nvSpPr>
        <p:spPr/>
        <p:txBody>
          <a:bodyPr/>
          <a:lstStyle/>
          <a:p>
            <a:r>
              <a:rPr lang="en-US" dirty="0"/>
              <a:t>Connecting a storage device to a computer may be necessary to acquire the data. If possible, techniques should be employed that do not allow any changes to the original data and allow the acquisition of the storage device contents accurately.</a:t>
            </a:r>
          </a:p>
          <a:p>
            <a:r>
              <a:rPr lang="en-US" dirty="0"/>
              <a:t>Not always possible to use write blocking, sometimes a small program needs to be installed that overwrites some of the data to be acquired. This is often the case when acquiring computer memory. Sometimes the case when acquiring mobile device memory.</a:t>
            </a:r>
          </a:p>
          <a:p>
            <a:endParaRPr lang="en-US" dirty="0"/>
          </a:p>
        </p:txBody>
      </p:sp>
      <p:sp>
        <p:nvSpPr>
          <p:cNvPr id="3" name="Date Placeholder 2">
            <a:extLst>
              <a:ext uri="{FF2B5EF4-FFF2-40B4-BE49-F238E27FC236}">
                <a16:creationId xmlns:a16="http://schemas.microsoft.com/office/drawing/2014/main" id="{03EE260A-AFD9-534E-B382-E198A894156F}"/>
              </a:ext>
            </a:extLst>
          </p:cNvPr>
          <p:cNvSpPr>
            <a:spLocks noGrp="1"/>
          </p:cNvSpPr>
          <p:nvPr>
            <p:ph type="dt" sz="half" idx="10"/>
          </p:nvPr>
        </p:nvSpPr>
        <p:spPr/>
        <p:txBody>
          <a:bodyPr/>
          <a:lstStyle/>
          <a:p>
            <a:r>
              <a:rPr lang="en-US"/>
              <a:t>October 19, 2021 at 3:00 PM</a:t>
            </a:r>
            <a:endParaRPr lang="en-GB"/>
          </a:p>
        </p:txBody>
      </p:sp>
      <p:sp>
        <p:nvSpPr>
          <p:cNvPr id="4" name="Footer Placeholder 3">
            <a:extLst>
              <a:ext uri="{FF2B5EF4-FFF2-40B4-BE49-F238E27FC236}">
                <a16:creationId xmlns:a16="http://schemas.microsoft.com/office/drawing/2014/main" id="{89ED505C-5CA8-0F46-A363-0E323428A0B3}"/>
              </a:ext>
            </a:extLst>
          </p:cNvPr>
          <p:cNvSpPr>
            <a:spLocks noGrp="1"/>
          </p:cNvSpPr>
          <p:nvPr>
            <p:ph type="ftr" sz="quarter" idx="11"/>
          </p:nvPr>
        </p:nvSpPr>
        <p:spPr/>
        <p:txBody>
          <a:bodyPr/>
          <a:lstStyle/>
          <a:p>
            <a:r>
              <a:rPr lang="en-GB"/>
              <a:t>E3016-18 Confidence in Digital Forensic Results</a:t>
            </a:r>
            <a:endParaRPr lang="en-GB" dirty="0"/>
          </a:p>
        </p:txBody>
      </p:sp>
      <p:sp>
        <p:nvSpPr>
          <p:cNvPr id="5" name="Slide Number Placeholder 4">
            <a:extLst>
              <a:ext uri="{FF2B5EF4-FFF2-40B4-BE49-F238E27FC236}">
                <a16:creationId xmlns:a16="http://schemas.microsoft.com/office/drawing/2014/main" id="{82B466D9-0BA7-304B-A2FE-435C983B1B24}"/>
              </a:ext>
            </a:extLst>
          </p:cNvPr>
          <p:cNvSpPr>
            <a:spLocks noGrp="1"/>
          </p:cNvSpPr>
          <p:nvPr>
            <p:ph type="sldNum" sz="quarter" idx="12"/>
          </p:nvPr>
        </p:nvSpPr>
        <p:spPr/>
        <p:txBody>
          <a:bodyPr/>
          <a:lstStyle/>
          <a:p>
            <a:fld id="{AD3FAF27-8B82-4449-B01B-BEC948125F21}" type="slidenum">
              <a:rPr lang="en-GB" smtClean="0"/>
              <a:t>16</a:t>
            </a:fld>
            <a:endParaRPr lang="en-GB"/>
          </a:p>
        </p:txBody>
      </p:sp>
      <p:sp>
        <p:nvSpPr>
          <p:cNvPr id="6" name="Title 5">
            <a:extLst>
              <a:ext uri="{FF2B5EF4-FFF2-40B4-BE49-F238E27FC236}">
                <a16:creationId xmlns:a16="http://schemas.microsoft.com/office/drawing/2014/main" id="{5B17F461-51E8-6A40-A2D6-A58E041D2445}"/>
              </a:ext>
            </a:extLst>
          </p:cNvPr>
          <p:cNvSpPr>
            <a:spLocks noGrp="1"/>
          </p:cNvSpPr>
          <p:nvPr>
            <p:ph type="title"/>
          </p:nvPr>
        </p:nvSpPr>
        <p:spPr/>
        <p:txBody>
          <a:bodyPr/>
          <a:lstStyle/>
          <a:p>
            <a:r>
              <a:rPr lang="en-US" dirty="0"/>
              <a:t>Protection of data during access by write blocking</a:t>
            </a:r>
          </a:p>
        </p:txBody>
      </p:sp>
    </p:spTree>
    <p:extLst>
      <p:ext uri="{BB962C8B-B14F-4D97-AF65-F5344CB8AC3E}">
        <p14:creationId xmlns:p14="http://schemas.microsoft.com/office/powerpoint/2010/main" val="1552105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A532F1A-ADD1-524C-833E-3D8B804945DD}"/>
              </a:ext>
            </a:extLst>
          </p:cNvPr>
          <p:cNvSpPr>
            <a:spLocks noGrp="1"/>
          </p:cNvSpPr>
          <p:nvPr>
            <p:ph sz="quarter" idx="15"/>
          </p:nvPr>
        </p:nvSpPr>
        <p:spPr/>
        <p:txBody>
          <a:bodyPr/>
          <a:lstStyle/>
          <a:p>
            <a:r>
              <a:rPr lang="en-US" dirty="0"/>
              <a:t>This task is simple in concept, just make a copy of the data, but subtle in execution. There is a short list of considerations that must be addressed to succeed in data acquisition without changes.</a:t>
            </a:r>
          </a:p>
          <a:p>
            <a:r>
              <a:rPr lang="en-US" dirty="0"/>
              <a:t>The algorithms for reliable data copying go back to the 1950’s and are well understood. Google Hamming and ”error correcting codes” </a:t>
            </a:r>
          </a:p>
          <a:p>
            <a:endParaRPr lang="en-US" dirty="0"/>
          </a:p>
        </p:txBody>
      </p:sp>
      <p:sp>
        <p:nvSpPr>
          <p:cNvPr id="3" name="Date Placeholder 2">
            <a:extLst>
              <a:ext uri="{FF2B5EF4-FFF2-40B4-BE49-F238E27FC236}">
                <a16:creationId xmlns:a16="http://schemas.microsoft.com/office/drawing/2014/main" id="{5469FA47-9AF1-6F4B-99EC-980F2D714F21}"/>
              </a:ext>
            </a:extLst>
          </p:cNvPr>
          <p:cNvSpPr>
            <a:spLocks noGrp="1"/>
          </p:cNvSpPr>
          <p:nvPr>
            <p:ph type="dt" sz="half" idx="10"/>
          </p:nvPr>
        </p:nvSpPr>
        <p:spPr/>
        <p:txBody>
          <a:bodyPr/>
          <a:lstStyle/>
          <a:p>
            <a:r>
              <a:rPr lang="en-US"/>
              <a:t>October 19, 2021 at 3:00 PM</a:t>
            </a:r>
            <a:endParaRPr lang="en-GB"/>
          </a:p>
        </p:txBody>
      </p:sp>
      <p:sp>
        <p:nvSpPr>
          <p:cNvPr id="4" name="Footer Placeholder 3">
            <a:extLst>
              <a:ext uri="{FF2B5EF4-FFF2-40B4-BE49-F238E27FC236}">
                <a16:creationId xmlns:a16="http://schemas.microsoft.com/office/drawing/2014/main" id="{4746D94E-6521-3744-BFB1-7916A5C92F2D}"/>
              </a:ext>
            </a:extLst>
          </p:cNvPr>
          <p:cNvSpPr>
            <a:spLocks noGrp="1"/>
          </p:cNvSpPr>
          <p:nvPr>
            <p:ph type="ftr" sz="quarter" idx="11"/>
          </p:nvPr>
        </p:nvSpPr>
        <p:spPr/>
        <p:txBody>
          <a:bodyPr/>
          <a:lstStyle/>
          <a:p>
            <a:r>
              <a:rPr lang="en-GB"/>
              <a:t>E3016-18 Confidence in Digital Forensic Results</a:t>
            </a:r>
            <a:endParaRPr lang="en-GB" dirty="0"/>
          </a:p>
        </p:txBody>
      </p:sp>
      <p:sp>
        <p:nvSpPr>
          <p:cNvPr id="5" name="Slide Number Placeholder 4">
            <a:extLst>
              <a:ext uri="{FF2B5EF4-FFF2-40B4-BE49-F238E27FC236}">
                <a16:creationId xmlns:a16="http://schemas.microsoft.com/office/drawing/2014/main" id="{19C40FF2-4B46-1247-A09B-271CC8043099}"/>
              </a:ext>
            </a:extLst>
          </p:cNvPr>
          <p:cNvSpPr>
            <a:spLocks noGrp="1"/>
          </p:cNvSpPr>
          <p:nvPr>
            <p:ph type="sldNum" sz="quarter" idx="12"/>
          </p:nvPr>
        </p:nvSpPr>
        <p:spPr/>
        <p:txBody>
          <a:bodyPr/>
          <a:lstStyle/>
          <a:p>
            <a:fld id="{AD3FAF27-8B82-4449-B01B-BEC948125F21}" type="slidenum">
              <a:rPr lang="en-GB" smtClean="0"/>
              <a:t>17</a:t>
            </a:fld>
            <a:endParaRPr lang="en-GB"/>
          </a:p>
        </p:txBody>
      </p:sp>
      <p:sp>
        <p:nvSpPr>
          <p:cNvPr id="6" name="Title 5">
            <a:extLst>
              <a:ext uri="{FF2B5EF4-FFF2-40B4-BE49-F238E27FC236}">
                <a16:creationId xmlns:a16="http://schemas.microsoft.com/office/drawing/2014/main" id="{10F14B87-4A26-CD4A-9C09-4E18EB3A0525}"/>
              </a:ext>
            </a:extLst>
          </p:cNvPr>
          <p:cNvSpPr>
            <a:spLocks noGrp="1"/>
          </p:cNvSpPr>
          <p:nvPr>
            <p:ph type="title"/>
          </p:nvPr>
        </p:nvSpPr>
        <p:spPr/>
        <p:txBody>
          <a:bodyPr/>
          <a:lstStyle/>
          <a:p>
            <a:r>
              <a:rPr lang="en-US" dirty="0"/>
              <a:t>Acquisition of data stored on a device</a:t>
            </a:r>
          </a:p>
        </p:txBody>
      </p:sp>
    </p:spTree>
    <p:extLst>
      <p:ext uri="{BB962C8B-B14F-4D97-AF65-F5344CB8AC3E}">
        <p14:creationId xmlns:p14="http://schemas.microsoft.com/office/powerpoint/2010/main" val="26561064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A5CAD28-067C-BE40-9827-20CBF85500AE}"/>
              </a:ext>
            </a:extLst>
          </p:cNvPr>
          <p:cNvSpPr>
            <a:spLocks noGrp="1"/>
          </p:cNvSpPr>
          <p:nvPr>
            <p:ph sz="quarter" idx="15"/>
          </p:nvPr>
        </p:nvSpPr>
        <p:spPr/>
        <p:txBody>
          <a:bodyPr>
            <a:normAutofit/>
          </a:bodyPr>
          <a:lstStyle/>
          <a:p>
            <a:r>
              <a:rPr lang="en-US" dirty="0"/>
              <a:t>After the digital data is acquired, it should not be changed, but if there is a change it must be detected. </a:t>
            </a:r>
          </a:p>
          <a:p>
            <a:pPr lvl="0"/>
            <a:r>
              <a:rPr lang="en-US" dirty="0"/>
              <a:t>Consider algorithms for detecting if a digital object has changed. </a:t>
            </a:r>
          </a:p>
          <a:p>
            <a:pPr lvl="0"/>
            <a:r>
              <a:rPr lang="en-US" dirty="0"/>
              <a:t>Candidates: CRC16, CRC32, MD4, MD5, SHA-1, SHA-2. </a:t>
            </a:r>
          </a:p>
          <a:p>
            <a:pPr lvl="1"/>
            <a:r>
              <a:rPr lang="en-US" dirty="0"/>
              <a:t>CRC algorithms have been used for decades (since the 1950’s) to check if a block of data has been transmitted without an error </a:t>
            </a:r>
          </a:p>
          <a:p>
            <a:pPr lvl="1"/>
            <a:r>
              <a:rPr lang="en-US" dirty="0"/>
              <a:t>CRC is fit for detecting changes caused by random noise </a:t>
            </a:r>
          </a:p>
          <a:p>
            <a:pPr lvl="1"/>
            <a:r>
              <a:rPr lang="en-US" dirty="0"/>
              <a:t>But, a malicious actor can easily change anything in the file and then modify a tiny section of the file in such a way that the CRC can match an arbitrary value (it is trivial to generate a hash collision). </a:t>
            </a:r>
          </a:p>
          <a:p>
            <a:r>
              <a:rPr lang="en-US" dirty="0"/>
              <a:t>Some additional requirements are needed for a hash algorithm to be fit for purpose in a forensic context:</a:t>
            </a:r>
          </a:p>
          <a:p>
            <a:pPr lvl="1"/>
            <a:r>
              <a:rPr lang="en-US" dirty="0"/>
              <a:t>Can be computed quickly.</a:t>
            </a:r>
          </a:p>
          <a:p>
            <a:pPr lvl="1"/>
            <a:r>
              <a:rPr lang="en-US" dirty="0"/>
              <a:t>Collision resistance, i.e., requires an unreasonable amount of computation to find a hash collision.</a:t>
            </a:r>
          </a:p>
          <a:p>
            <a:pPr lvl="1"/>
            <a:r>
              <a:rPr lang="en-US" dirty="0"/>
              <a:t>Original message cannot be recovered.</a:t>
            </a:r>
          </a:p>
          <a:p>
            <a:pPr lvl="1"/>
            <a:r>
              <a:rPr lang="en-US" dirty="0"/>
              <a:t>Any change to the original brings about changes in the hash output value.</a:t>
            </a:r>
          </a:p>
          <a:p>
            <a:pPr marL="0" indent="0">
              <a:buNone/>
            </a:pPr>
            <a:endParaRPr lang="en-US" dirty="0"/>
          </a:p>
          <a:p>
            <a:endParaRPr lang="en-US" dirty="0"/>
          </a:p>
          <a:p>
            <a:endParaRPr lang="en-US" dirty="0"/>
          </a:p>
        </p:txBody>
      </p:sp>
      <p:sp>
        <p:nvSpPr>
          <p:cNvPr id="3" name="Date Placeholder 2">
            <a:extLst>
              <a:ext uri="{FF2B5EF4-FFF2-40B4-BE49-F238E27FC236}">
                <a16:creationId xmlns:a16="http://schemas.microsoft.com/office/drawing/2014/main" id="{2C9E4A53-E4B9-B640-8D5A-2CF402C57BAB}"/>
              </a:ext>
            </a:extLst>
          </p:cNvPr>
          <p:cNvSpPr>
            <a:spLocks noGrp="1"/>
          </p:cNvSpPr>
          <p:nvPr>
            <p:ph type="dt" sz="half" idx="10"/>
          </p:nvPr>
        </p:nvSpPr>
        <p:spPr/>
        <p:txBody>
          <a:bodyPr/>
          <a:lstStyle/>
          <a:p>
            <a:r>
              <a:rPr lang="en-US"/>
              <a:t>October 19, 2021 at 3:00 PM</a:t>
            </a:r>
            <a:endParaRPr lang="en-GB"/>
          </a:p>
        </p:txBody>
      </p:sp>
      <p:sp>
        <p:nvSpPr>
          <p:cNvPr id="4" name="Footer Placeholder 3">
            <a:extLst>
              <a:ext uri="{FF2B5EF4-FFF2-40B4-BE49-F238E27FC236}">
                <a16:creationId xmlns:a16="http://schemas.microsoft.com/office/drawing/2014/main" id="{2DCCFD82-4D76-824C-8041-59D51D2C5C6A}"/>
              </a:ext>
            </a:extLst>
          </p:cNvPr>
          <p:cNvSpPr>
            <a:spLocks noGrp="1"/>
          </p:cNvSpPr>
          <p:nvPr>
            <p:ph type="ftr" sz="quarter" idx="11"/>
          </p:nvPr>
        </p:nvSpPr>
        <p:spPr/>
        <p:txBody>
          <a:bodyPr/>
          <a:lstStyle/>
          <a:p>
            <a:r>
              <a:rPr lang="en-GB"/>
              <a:t>E3016-18 Confidence in Digital Forensic Results</a:t>
            </a:r>
            <a:endParaRPr lang="en-GB" dirty="0"/>
          </a:p>
        </p:txBody>
      </p:sp>
      <p:sp>
        <p:nvSpPr>
          <p:cNvPr id="5" name="Slide Number Placeholder 4">
            <a:extLst>
              <a:ext uri="{FF2B5EF4-FFF2-40B4-BE49-F238E27FC236}">
                <a16:creationId xmlns:a16="http://schemas.microsoft.com/office/drawing/2014/main" id="{23DFE4D9-BAC3-BF46-8956-1B03C735178A}"/>
              </a:ext>
            </a:extLst>
          </p:cNvPr>
          <p:cNvSpPr>
            <a:spLocks noGrp="1"/>
          </p:cNvSpPr>
          <p:nvPr>
            <p:ph type="sldNum" sz="quarter" idx="12"/>
          </p:nvPr>
        </p:nvSpPr>
        <p:spPr/>
        <p:txBody>
          <a:bodyPr/>
          <a:lstStyle/>
          <a:p>
            <a:fld id="{AD3FAF27-8B82-4449-B01B-BEC948125F21}" type="slidenum">
              <a:rPr lang="en-GB" smtClean="0"/>
              <a:t>18</a:t>
            </a:fld>
            <a:endParaRPr lang="en-GB"/>
          </a:p>
        </p:txBody>
      </p:sp>
      <p:sp>
        <p:nvSpPr>
          <p:cNvPr id="6" name="Title 5">
            <a:extLst>
              <a:ext uri="{FF2B5EF4-FFF2-40B4-BE49-F238E27FC236}">
                <a16:creationId xmlns:a16="http://schemas.microsoft.com/office/drawing/2014/main" id="{55958DD5-A5DB-EA47-A811-A7140741DF33}"/>
              </a:ext>
            </a:extLst>
          </p:cNvPr>
          <p:cNvSpPr>
            <a:spLocks noGrp="1"/>
          </p:cNvSpPr>
          <p:nvPr>
            <p:ph type="title"/>
          </p:nvPr>
        </p:nvSpPr>
        <p:spPr/>
        <p:txBody>
          <a:bodyPr/>
          <a:lstStyle/>
          <a:p>
            <a:r>
              <a:rPr lang="en-US" dirty="0"/>
              <a:t>Verification of data integrity</a:t>
            </a:r>
          </a:p>
        </p:txBody>
      </p:sp>
    </p:spTree>
    <p:extLst>
      <p:ext uri="{BB962C8B-B14F-4D97-AF65-F5344CB8AC3E}">
        <p14:creationId xmlns:p14="http://schemas.microsoft.com/office/powerpoint/2010/main" val="31213713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Error Rate For Hashing Algorithm e.g., MD5, SHA1, Sha256, </a:t>
            </a:r>
            <a:r>
              <a:rPr lang="en-US" dirty="0" err="1"/>
              <a:t>etc</a:t>
            </a:r>
            <a:endParaRPr lang="en-US" dirty="0"/>
          </a:p>
        </p:txBody>
      </p:sp>
      <p:sp>
        <p:nvSpPr>
          <p:cNvPr id="3" name="Content Placeholder 2"/>
          <p:cNvSpPr>
            <a:spLocks noGrp="1"/>
          </p:cNvSpPr>
          <p:nvPr>
            <p:ph idx="1"/>
          </p:nvPr>
        </p:nvSpPr>
        <p:spPr/>
        <p:txBody>
          <a:bodyPr>
            <a:normAutofit/>
          </a:bodyPr>
          <a:lstStyle/>
          <a:p>
            <a:r>
              <a:rPr lang="en-US" sz="2800" dirty="0"/>
              <a:t>Two possible errors:</a:t>
            </a:r>
          </a:p>
          <a:p>
            <a:endParaRPr lang="en-US" sz="2800" dirty="0"/>
          </a:p>
          <a:p>
            <a:pPr lvl="1"/>
            <a:r>
              <a:rPr lang="en-US" sz="2800" dirty="0"/>
              <a:t>Two different files with different content &amp; same hash</a:t>
            </a:r>
          </a:p>
          <a:p>
            <a:pPr lvl="2"/>
            <a:r>
              <a:rPr lang="en-US" sz="2800" dirty="0"/>
              <a:t> Chance of file collision</a:t>
            </a:r>
          </a:p>
          <a:p>
            <a:pPr lvl="2"/>
            <a:r>
              <a:rPr lang="en-US" sz="2800" dirty="0"/>
              <a:t> Error Rate is really small – practically zero</a:t>
            </a:r>
          </a:p>
          <a:p>
            <a:pPr lvl="1"/>
            <a:r>
              <a:rPr lang="en-US" sz="2800" dirty="0"/>
              <a:t>Two identical files with different hashes</a:t>
            </a:r>
          </a:p>
          <a:p>
            <a:pPr lvl="2"/>
            <a:r>
              <a:rPr lang="en-US" sz="2800" dirty="0"/>
              <a:t> can’t happen</a:t>
            </a:r>
          </a:p>
          <a:p>
            <a:pPr lvl="2"/>
            <a:r>
              <a:rPr lang="en-US" sz="2800" dirty="0"/>
              <a:t> error rate is zero</a:t>
            </a:r>
          </a:p>
        </p:txBody>
      </p:sp>
      <p:sp>
        <p:nvSpPr>
          <p:cNvPr id="4" name="Date Placeholder 3"/>
          <p:cNvSpPr>
            <a:spLocks noGrp="1"/>
          </p:cNvSpPr>
          <p:nvPr>
            <p:ph type="dt" sz="half" idx="10"/>
          </p:nvPr>
        </p:nvSpPr>
        <p:spPr/>
        <p:txBody>
          <a:bodyPr/>
          <a:lstStyle/>
          <a:p>
            <a:r>
              <a:rPr lang="en-US"/>
              <a:t>October 19, 2021 at 3:00 PM</a:t>
            </a:r>
          </a:p>
        </p:txBody>
      </p:sp>
      <p:sp>
        <p:nvSpPr>
          <p:cNvPr id="5" name="Footer Placeholder 4"/>
          <p:cNvSpPr>
            <a:spLocks noGrp="1"/>
          </p:cNvSpPr>
          <p:nvPr>
            <p:ph type="ftr" sz="quarter" idx="11"/>
          </p:nvPr>
        </p:nvSpPr>
        <p:spPr/>
        <p:txBody>
          <a:bodyPr/>
          <a:lstStyle/>
          <a:p>
            <a:r>
              <a:rPr lang="en-US"/>
              <a:t>E3016-18 Confidence in Digital Forensic Results</a:t>
            </a:r>
          </a:p>
        </p:txBody>
      </p:sp>
      <p:sp>
        <p:nvSpPr>
          <p:cNvPr id="6" name="Slide Number Placeholder 5"/>
          <p:cNvSpPr>
            <a:spLocks noGrp="1"/>
          </p:cNvSpPr>
          <p:nvPr>
            <p:ph type="sldNum" sz="quarter" idx="12"/>
          </p:nvPr>
        </p:nvSpPr>
        <p:spPr/>
        <p:txBody>
          <a:bodyPr/>
          <a:lstStyle/>
          <a:p>
            <a:fld id="{BFEBEB0A-9E3D-4B14-9782-E2AE3DA60D96}" type="slidenum">
              <a:rPr lang="en-US" smtClean="0"/>
              <a:pPr/>
              <a:t>19</a:t>
            </a:fld>
            <a:endParaRPr lang="en-US"/>
          </a:p>
        </p:txBody>
      </p:sp>
    </p:spTree>
    <p:extLst>
      <p:ext uri="{BB962C8B-B14F-4D97-AF65-F5344CB8AC3E}">
        <p14:creationId xmlns:p14="http://schemas.microsoft.com/office/powerpoint/2010/main" val="2480376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r>
              <a:rPr lang="en-US" dirty="0"/>
              <a:t>Disclaimer</a:t>
            </a:r>
          </a:p>
        </p:txBody>
      </p:sp>
      <p:sp>
        <p:nvSpPr>
          <p:cNvPr id="3" name="Content Placeholder 2"/>
          <p:cNvSpPr>
            <a:spLocks noGrp="1"/>
          </p:cNvSpPr>
          <p:nvPr>
            <p:ph idx="1"/>
          </p:nvPr>
        </p:nvSpPr>
        <p:spPr>
          <a:xfrm>
            <a:off x="457200" y="1935480"/>
            <a:ext cx="8229600" cy="1538883"/>
          </a:xfrm>
        </p:spPr>
        <p:txBody>
          <a:bodyPr numCol="1">
            <a:spAutoFit/>
          </a:bodyPr>
          <a:lstStyle/>
          <a:p>
            <a:pPr marL="118872" indent="0">
              <a:buNone/>
            </a:pPr>
            <a:r>
              <a:rPr lang="en-US" sz="2000" dirty="0">
                <a:ea typeface="ＭＳ Ｐゴシック" charset="-128"/>
                <a:cs typeface="ＭＳ Ｐゴシック" charset="-128"/>
              </a:rPr>
              <a:t>Certain trade names and company products are mentioned in the text or identified. In no case does such identification imply recommendation or endorsement by the National Institute of Standards and Technology, nor does it imply that the products are necessarily the best available for the purpose. We have no financial interest. </a:t>
            </a:r>
            <a:endParaRPr lang="en-US" sz="2000" dirty="0"/>
          </a:p>
        </p:txBody>
      </p:sp>
      <p:sp>
        <p:nvSpPr>
          <p:cNvPr id="7" name="Date Placeholder 6"/>
          <p:cNvSpPr>
            <a:spLocks noGrp="1"/>
          </p:cNvSpPr>
          <p:nvPr>
            <p:ph type="dt" sz="half" idx="10"/>
          </p:nvPr>
        </p:nvSpPr>
        <p:spPr/>
        <p:txBody>
          <a:bodyPr/>
          <a:lstStyle/>
          <a:p>
            <a:r>
              <a:rPr lang="en-US"/>
              <a:t>October 19, 2021 at 3:00 PM</a:t>
            </a:r>
          </a:p>
        </p:txBody>
      </p:sp>
      <p:sp>
        <p:nvSpPr>
          <p:cNvPr id="9" name="Footer Placeholder 8"/>
          <p:cNvSpPr>
            <a:spLocks noGrp="1"/>
          </p:cNvSpPr>
          <p:nvPr>
            <p:ph type="ftr" sz="quarter" idx="11"/>
          </p:nvPr>
        </p:nvSpPr>
        <p:spPr/>
        <p:txBody>
          <a:bodyPr/>
          <a:lstStyle/>
          <a:p>
            <a:r>
              <a:rPr lang="en-US"/>
              <a:t>E3016-18 Confidence in Digital Forensic Results</a:t>
            </a:r>
          </a:p>
        </p:txBody>
      </p:sp>
      <p:sp>
        <p:nvSpPr>
          <p:cNvPr id="8" name="Slide Number Placeholder 7"/>
          <p:cNvSpPr>
            <a:spLocks noGrp="1"/>
          </p:cNvSpPr>
          <p:nvPr>
            <p:ph type="sldNum" sz="quarter" idx="12"/>
          </p:nvPr>
        </p:nvSpPr>
        <p:spPr/>
        <p:txBody>
          <a:bodyPr/>
          <a:lstStyle/>
          <a:p>
            <a:fld id="{805A2BD8-5B67-3042-8B66-BDD8679F4654}" type="slidenum">
              <a:rPr lang="en-US" smtClean="0"/>
              <a:pPr/>
              <a:t>2</a:t>
            </a:fld>
            <a:endParaRPr lang="en-US"/>
          </a:p>
        </p:txBody>
      </p:sp>
    </p:spTree>
    <p:extLst>
      <p:ext uri="{BB962C8B-B14F-4D97-AF65-F5344CB8AC3E}">
        <p14:creationId xmlns:p14="http://schemas.microsoft.com/office/powerpoint/2010/main" val="1229313378"/>
      </p:ext>
    </p:extLst>
  </p:cSld>
  <p:clrMapOvr>
    <a:masterClrMapping/>
  </p:clrMapOvr>
  <mc:AlternateContent xmlns:mc="http://schemas.openxmlformats.org/markup-compatibility/2006" xmlns:p14="http://schemas.microsoft.com/office/powerpoint/2010/main">
    <mc:Choice Requires="p14">
      <p:transition spd="slow" p14:dur="2000" advTm="10692"/>
    </mc:Choice>
    <mc:Fallback xmlns="">
      <p:transition spd="slow" advTm="10692"/>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422729" y="114347"/>
            <a:ext cx="8415130" cy="1143000"/>
          </a:xfrm>
        </p:spPr>
        <p:txBody>
          <a:bodyPr>
            <a:normAutofit/>
          </a:bodyPr>
          <a:lstStyle/>
          <a:p>
            <a:pPr eaLnBrk="1" hangingPunct="1"/>
            <a:r>
              <a:rPr lang="en-US" dirty="0"/>
              <a:t>Comparing Randomly Selected Files</a:t>
            </a:r>
          </a:p>
        </p:txBody>
      </p:sp>
      <p:sp>
        <p:nvSpPr>
          <p:cNvPr id="54275" name="Content Placeholder 2"/>
          <p:cNvSpPr>
            <a:spLocks noGrp="1"/>
          </p:cNvSpPr>
          <p:nvPr>
            <p:ph idx="1"/>
          </p:nvPr>
        </p:nvSpPr>
        <p:spPr/>
        <p:txBody>
          <a:bodyPr/>
          <a:lstStyle/>
          <a:p>
            <a:pPr eaLnBrk="1" hangingPunct="1">
              <a:buNone/>
            </a:pPr>
            <a:r>
              <a:rPr lang="en-US" sz="2800" dirty="0"/>
              <a:t>Chance of hash or checksum for matching any two files</a:t>
            </a:r>
          </a:p>
        </p:txBody>
      </p:sp>
      <p:sp>
        <p:nvSpPr>
          <p:cNvPr id="8" name="Date Placeholder 7"/>
          <p:cNvSpPr>
            <a:spLocks noGrp="1"/>
          </p:cNvSpPr>
          <p:nvPr>
            <p:ph type="dt" sz="half" idx="10"/>
          </p:nvPr>
        </p:nvSpPr>
        <p:spPr/>
        <p:txBody>
          <a:bodyPr/>
          <a:lstStyle/>
          <a:p>
            <a:r>
              <a:rPr lang="en-US"/>
              <a:t>October 19, 2021 at 3:00 PM</a:t>
            </a:r>
          </a:p>
        </p:txBody>
      </p:sp>
      <p:sp>
        <p:nvSpPr>
          <p:cNvPr id="10" name="Footer Placeholder 9"/>
          <p:cNvSpPr>
            <a:spLocks noGrp="1"/>
          </p:cNvSpPr>
          <p:nvPr>
            <p:ph type="ftr" sz="quarter" idx="11"/>
          </p:nvPr>
        </p:nvSpPr>
        <p:spPr/>
        <p:txBody>
          <a:bodyPr/>
          <a:lstStyle/>
          <a:p>
            <a:r>
              <a:rPr lang="en-US"/>
              <a:t>E3016-18 Confidence in Digital Forensic Results</a:t>
            </a:r>
          </a:p>
        </p:txBody>
      </p:sp>
      <p:sp>
        <p:nvSpPr>
          <p:cNvPr id="9" name="Slide Number Placeholder 8"/>
          <p:cNvSpPr>
            <a:spLocks noGrp="1"/>
          </p:cNvSpPr>
          <p:nvPr>
            <p:ph type="sldNum" sz="quarter" idx="12"/>
          </p:nvPr>
        </p:nvSpPr>
        <p:spPr/>
        <p:txBody>
          <a:bodyPr/>
          <a:lstStyle/>
          <a:p>
            <a:fld id="{805A2BD8-5B67-3042-8B66-BDD8679F4654}" type="slidenum">
              <a:rPr lang="en-US" smtClean="0"/>
              <a:pPr/>
              <a:t>20</a:t>
            </a:fld>
            <a:endParaRPr lang="en-US"/>
          </a:p>
        </p:txBody>
      </p:sp>
      <p:graphicFrame>
        <p:nvGraphicFramePr>
          <p:cNvPr id="7" name="Table 6"/>
          <p:cNvGraphicFramePr>
            <a:graphicFrameLocks noGrp="1"/>
          </p:cNvGraphicFramePr>
          <p:nvPr/>
        </p:nvGraphicFramePr>
        <p:xfrm>
          <a:off x="745921" y="2806590"/>
          <a:ext cx="7696201" cy="2225040"/>
        </p:xfrm>
        <a:graphic>
          <a:graphicData uri="http://schemas.openxmlformats.org/drawingml/2006/table">
            <a:tbl>
              <a:tblPr firstRow="1" bandRow="1">
                <a:tableStyleId>{9DCAF9ED-07DC-4A11-8D7F-57B35C25682E}</a:tableStyleId>
              </a:tblPr>
              <a:tblGrid>
                <a:gridCol w="1981200">
                  <a:extLst>
                    <a:ext uri="{9D8B030D-6E8A-4147-A177-3AD203B41FA5}">
                      <a16:colId xmlns:a16="http://schemas.microsoft.com/office/drawing/2014/main" val="20000"/>
                    </a:ext>
                  </a:extLst>
                </a:gridCol>
                <a:gridCol w="5715001">
                  <a:extLst>
                    <a:ext uri="{9D8B030D-6E8A-4147-A177-3AD203B41FA5}">
                      <a16:colId xmlns:a16="http://schemas.microsoft.com/office/drawing/2014/main" val="20001"/>
                    </a:ext>
                  </a:extLst>
                </a:gridCol>
              </a:tblGrid>
              <a:tr h="370840">
                <a:tc>
                  <a:txBody>
                    <a:bodyPr/>
                    <a:lstStyle/>
                    <a:p>
                      <a:r>
                        <a:rPr lang="en-US" sz="1400" dirty="0"/>
                        <a:t> Algorithm</a:t>
                      </a:r>
                    </a:p>
                  </a:txBody>
                  <a:tcPr/>
                </a:tc>
                <a:tc>
                  <a:txBody>
                    <a:bodyPr/>
                    <a:lstStyle/>
                    <a:p>
                      <a:r>
                        <a:rPr lang="en-US" sz="1400" dirty="0"/>
                        <a:t>Chance of Collision</a:t>
                      </a:r>
                    </a:p>
                  </a:txBody>
                  <a:tcPr/>
                </a:tc>
                <a:extLst>
                  <a:ext uri="{0D108BD9-81ED-4DB2-BD59-A6C34878D82A}">
                    <a16:rowId xmlns:a16="http://schemas.microsoft.com/office/drawing/2014/main" val="10000"/>
                  </a:ext>
                </a:extLst>
              </a:tr>
              <a:tr h="370840">
                <a:tc>
                  <a:txBody>
                    <a:bodyPr/>
                    <a:lstStyle/>
                    <a:p>
                      <a:r>
                        <a:rPr lang="en-US" sz="1400" dirty="0"/>
                        <a:t>CRC-16</a:t>
                      </a:r>
                    </a:p>
                  </a:txBody>
                  <a:tcPr/>
                </a:tc>
                <a:tc>
                  <a:txBody>
                    <a:bodyPr/>
                    <a:lstStyle/>
                    <a:p>
                      <a:r>
                        <a:rPr lang="en-US" sz="1400" dirty="0"/>
                        <a:t>1 in 32,768</a:t>
                      </a:r>
                    </a:p>
                  </a:txBody>
                  <a:tcPr/>
                </a:tc>
                <a:extLst>
                  <a:ext uri="{0D108BD9-81ED-4DB2-BD59-A6C34878D82A}">
                    <a16:rowId xmlns:a16="http://schemas.microsoft.com/office/drawing/2014/main" val="10001"/>
                  </a:ext>
                </a:extLst>
              </a:tr>
              <a:tr h="370840">
                <a:tc>
                  <a:txBody>
                    <a:bodyPr/>
                    <a:lstStyle/>
                    <a:p>
                      <a:r>
                        <a:rPr lang="en-US" sz="1400" dirty="0"/>
                        <a:t>CRC-32</a:t>
                      </a:r>
                    </a:p>
                  </a:txBody>
                  <a:tcPr/>
                </a:tc>
                <a:tc>
                  <a:txBody>
                    <a:bodyPr/>
                    <a:lstStyle/>
                    <a:p>
                      <a:r>
                        <a:rPr lang="en-US" sz="1400" dirty="0"/>
                        <a:t>1 in 2,147,483,648</a:t>
                      </a:r>
                    </a:p>
                  </a:txBody>
                  <a:tcPr/>
                </a:tc>
                <a:extLst>
                  <a:ext uri="{0D108BD9-81ED-4DB2-BD59-A6C34878D82A}">
                    <a16:rowId xmlns:a16="http://schemas.microsoft.com/office/drawing/2014/main" val="10002"/>
                  </a:ext>
                </a:extLst>
              </a:tr>
              <a:tr h="370840">
                <a:tc>
                  <a:txBody>
                    <a:bodyPr/>
                    <a:lstStyle/>
                    <a:p>
                      <a:r>
                        <a:rPr lang="en-US" sz="1400" dirty="0"/>
                        <a:t>MD5 (128 bits)</a:t>
                      </a:r>
                    </a:p>
                  </a:txBody>
                  <a:tcPr/>
                </a:tc>
                <a:tc>
                  <a:txBody>
                    <a:bodyPr/>
                    <a:lstStyle/>
                    <a:p>
                      <a:r>
                        <a:rPr lang="en-US" sz="1400" dirty="0"/>
                        <a:t>1 in 170141183460469231731687303715884105728</a:t>
                      </a:r>
                    </a:p>
                  </a:txBody>
                  <a:tcPr/>
                </a:tc>
                <a:extLst>
                  <a:ext uri="{0D108BD9-81ED-4DB2-BD59-A6C34878D82A}">
                    <a16:rowId xmlns:a16="http://schemas.microsoft.com/office/drawing/2014/main" val="10003"/>
                  </a:ext>
                </a:extLst>
              </a:tr>
              <a:tr h="370840">
                <a:tc>
                  <a:txBody>
                    <a:bodyPr/>
                    <a:lstStyle/>
                    <a:p>
                      <a:r>
                        <a:rPr lang="en-US" sz="1400" dirty="0"/>
                        <a:t>SHA-1</a:t>
                      </a:r>
                    </a:p>
                  </a:txBody>
                  <a:tcPr/>
                </a:tc>
                <a:tc>
                  <a:txBody>
                    <a:bodyPr/>
                    <a:lstStyle/>
                    <a:p>
                      <a:r>
                        <a:rPr lang="en-US" sz="1400" dirty="0"/>
                        <a:t>1 in 2</a:t>
                      </a:r>
                      <a:r>
                        <a:rPr lang="en-US" sz="1400" baseline="30000" dirty="0"/>
                        <a:t>159</a:t>
                      </a:r>
                    </a:p>
                  </a:txBody>
                  <a:tcPr/>
                </a:tc>
                <a:extLst>
                  <a:ext uri="{0D108BD9-81ED-4DB2-BD59-A6C34878D82A}">
                    <a16:rowId xmlns:a16="http://schemas.microsoft.com/office/drawing/2014/main" val="10004"/>
                  </a:ext>
                </a:extLst>
              </a:tr>
              <a:tr h="370840">
                <a:tc>
                  <a:txBody>
                    <a:bodyPr/>
                    <a:lstStyle/>
                    <a:p>
                      <a:r>
                        <a:rPr lang="en-US" sz="1400" dirty="0"/>
                        <a:t>SHA-256</a:t>
                      </a:r>
                    </a:p>
                  </a:txBody>
                  <a:tcPr/>
                </a:tc>
                <a:tc>
                  <a:txBody>
                    <a:bodyPr/>
                    <a:lstStyle/>
                    <a:p>
                      <a:r>
                        <a:rPr lang="en-US" sz="1400" dirty="0"/>
                        <a:t>1 in 2</a:t>
                      </a:r>
                      <a:r>
                        <a:rPr lang="en-US" sz="1400" baseline="30000" dirty="0"/>
                        <a:t>255</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4739542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Some Big Numbers</a:t>
            </a:r>
          </a:p>
        </p:txBody>
      </p:sp>
      <p:pic>
        <p:nvPicPr>
          <p:cNvPr id="7" name="Content Placeholder 6" descr="counts.jpg"/>
          <p:cNvPicPr>
            <a:picLocks noGrp="1" noChangeAspect="1"/>
          </p:cNvPicPr>
          <p:nvPr>
            <p:ph idx="1"/>
          </p:nvPr>
        </p:nvPicPr>
        <p:blipFill>
          <a:blip r:embed="rId3">
            <a:extLst>
              <a:ext uri="{28A0092B-C50C-407E-A947-70E740481C1C}">
                <a14:useLocalDpi xmlns:a14="http://schemas.microsoft.com/office/drawing/2010/main" val="0"/>
              </a:ext>
            </a:extLst>
          </a:blip>
          <a:srcRect l="1524" r="1524"/>
          <a:stretch>
            <a:fillRect/>
          </a:stretch>
        </p:blipFill>
        <p:spPr/>
      </p:pic>
      <p:sp>
        <p:nvSpPr>
          <p:cNvPr id="4" name="Date Placeholder 3"/>
          <p:cNvSpPr>
            <a:spLocks noGrp="1"/>
          </p:cNvSpPr>
          <p:nvPr>
            <p:ph type="dt" sz="half" idx="10"/>
          </p:nvPr>
        </p:nvSpPr>
        <p:spPr/>
        <p:txBody>
          <a:bodyPr/>
          <a:lstStyle/>
          <a:p>
            <a:r>
              <a:rPr lang="en-US"/>
              <a:t>October 19, 2021 at 3:00 PM</a:t>
            </a:r>
          </a:p>
        </p:txBody>
      </p:sp>
      <p:sp>
        <p:nvSpPr>
          <p:cNvPr id="5" name="Footer Placeholder 4"/>
          <p:cNvSpPr>
            <a:spLocks noGrp="1"/>
          </p:cNvSpPr>
          <p:nvPr>
            <p:ph type="ftr" sz="quarter" idx="11"/>
          </p:nvPr>
        </p:nvSpPr>
        <p:spPr/>
        <p:txBody>
          <a:bodyPr/>
          <a:lstStyle/>
          <a:p>
            <a:r>
              <a:rPr lang="en-US"/>
              <a:t>E3016-18 Confidence in Digital Forensic Results</a:t>
            </a:r>
          </a:p>
        </p:txBody>
      </p:sp>
      <p:sp>
        <p:nvSpPr>
          <p:cNvPr id="6" name="Slide Number Placeholder 5"/>
          <p:cNvSpPr>
            <a:spLocks noGrp="1"/>
          </p:cNvSpPr>
          <p:nvPr>
            <p:ph type="sldNum" sz="quarter" idx="12"/>
          </p:nvPr>
        </p:nvSpPr>
        <p:spPr/>
        <p:txBody>
          <a:bodyPr/>
          <a:lstStyle/>
          <a:p>
            <a:fld id="{BFEBEB0A-9E3D-4B14-9782-E2AE3DA60D96}" type="slidenum">
              <a:rPr lang="en-US" smtClean="0"/>
              <a:pPr/>
              <a:t>21</a:t>
            </a:fld>
            <a:endParaRPr lang="en-US"/>
          </a:p>
        </p:txBody>
      </p:sp>
    </p:spTree>
    <p:extLst>
      <p:ext uri="{BB962C8B-B14F-4D97-AF65-F5344CB8AC3E}">
        <p14:creationId xmlns:p14="http://schemas.microsoft.com/office/powerpoint/2010/main" val="5825423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FFF8AC4-3049-5348-8787-EC537112FFE1}"/>
              </a:ext>
            </a:extLst>
          </p:cNvPr>
          <p:cNvSpPr>
            <a:spLocks noGrp="1"/>
          </p:cNvSpPr>
          <p:nvPr>
            <p:ph sz="quarter" idx="15"/>
          </p:nvPr>
        </p:nvSpPr>
        <p:spPr/>
        <p:txBody>
          <a:bodyPr/>
          <a:lstStyle/>
          <a:p>
            <a:r>
              <a:rPr lang="en-US" dirty="0"/>
              <a:t>Data that has been deleted may be gone from access via the operating system, but the deleted data can be recovered with some caveats. Three types of data recovery are:</a:t>
            </a:r>
          </a:p>
          <a:p>
            <a:pPr lvl="1"/>
            <a:r>
              <a:rPr lang="en-US" dirty="0"/>
              <a:t>Meta-data based. Use remnants of information used to provide location data to partially reconstruct the deleted file. Some of the caveats are that the location data may be corrupt or file data may be overwritten.</a:t>
            </a:r>
          </a:p>
          <a:p>
            <a:pPr lvl="1"/>
            <a:r>
              <a:rPr lang="en-US" dirty="0"/>
              <a:t>File carving. There may not be any location remnants, but some files such as pictures or documents are highly structured and have identification codes at the beginning and the end of a file. After the file has been deleted, these codes can be found and the deleted file reconstructed. Similar caveats apply.</a:t>
            </a:r>
          </a:p>
          <a:p>
            <a:pPr lvl="1"/>
            <a:r>
              <a:rPr lang="en-US" dirty="0"/>
              <a:t>Deleted Record Recovery. Some files such as data bases are highly structured and frequently updated. Records (think of a line of data in a table) are created, updated or deleted. If the application leaves updated or deleted records in place they can be identified and retrieved.</a:t>
            </a:r>
          </a:p>
          <a:p>
            <a:r>
              <a:rPr lang="en-US" dirty="0"/>
              <a:t>There is a lot of potential for misinformation; the investigators must their knowledge, skills and experience to examine the results of data recovery.</a:t>
            </a:r>
          </a:p>
          <a:p>
            <a:pPr lvl="1"/>
            <a:endParaRPr lang="en-US" dirty="0"/>
          </a:p>
          <a:p>
            <a:endParaRPr lang="en-US" dirty="0"/>
          </a:p>
        </p:txBody>
      </p:sp>
      <p:sp>
        <p:nvSpPr>
          <p:cNvPr id="3" name="Date Placeholder 2">
            <a:extLst>
              <a:ext uri="{FF2B5EF4-FFF2-40B4-BE49-F238E27FC236}">
                <a16:creationId xmlns:a16="http://schemas.microsoft.com/office/drawing/2014/main" id="{9383C007-C038-5240-B6D0-86028BB103D7}"/>
              </a:ext>
            </a:extLst>
          </p:cNvPr>
          <p:cNvSpPr>
            <a:spLocks noGrp="1"/>
          </p:cNvSpPr>
          <p:nvPr>
            <p:ph type="dt" sz="half" idx="10"/>
          </p:nvPr>
        </p:nvSpPr>
        <p:spPr/>
        <p:txBody>
          <a:bodyPr/>
          <a:lstStyle/>
          <a:p>
            <a:r>
              <a:rPr lang="en-US"/>
              <a:t>October 19, 2021 at 3:00 PM</a:t>
            </a:r>
            <a:endParaRPr lang="en-GB"/>
          </a:p>
        </p:txBody>
      </p:sp>
      <p:sp>
        <p:nvSpPr>
          <p:cNvPr id="4" name="Footer Placeholder 3">
            <a:extLst>
              <a:ext uri="{FF2B5EF4-FFF2-40B4-BE49-F238E27FC236}">
                <a16:creationId xmlns:a16="http://schemas.microsoft.com/office/drawing/2014/main" id="{D9FED6A4-23C7-2149-A409-582A7CCCFE34}"/>
              </a:ext>
            </a:extLst>
          </p:cNvPr>
          <p:cNvSpPr>
            <a:spLocks noGrp="1"/>
          </p:cNvSpPr>
          <p:nvPr>
            <p:ph type="ftr" sz="quarter" idx="11"/>
          </p:nvPr>
        </p:nvSpPr>
        <p:spPr/>
        <p:txBody>
          <a:bodyPr/>
          <a:lstStyle/>
          <a:p>
            <a:r>
              <a:rPr lang="en-GB"/>
              <a:t>E3016-18 Confidence in Digital Forensic Results</a:t>
            </a:r>
            <a:endParaRPr lang="en-GB" dirty="0"/>
          </a:p>
        </p:txBody>
      </p:sp>
      <p:sp>
        <p:nvSpPr>
          <p:cNvPr id="5" name="Slide Number Placeholder 4">
            <a:extLst>
              <a:ext uri="{FF2B5EF4-FFF2-40B4-BE49-F238E27FC236}">
                <a16:creationId xmlns:a16="http://schemas.microsoft.com/office/drawing/2014/main" id="{A6835B24-B143-1647-99D2-0B68C0FA0814}"/>
              </a:ext>
            </a:extLst>
          </p:cNvPr>
          <p:cNvSpPr>
            <a:spLocks noGrp="1"/>
          </p:cNvSpPr>
          <p:nvPr>
            <p:ph type="sldNum" sz="quarter" idx="12"/>
          </p:nvPr>
        </p:nvSpPr>
        <p:spPr/>
        <p:txBody>
          <a:bodyPr/>
          <a:lstStyle/>
          <a:p>
            <a:fld id="{AD3FAF27-8B82-4449-B01B-BEC948125F21}" type="slidenum">
              <a:rPr lang="en-GB" smtClean="0"/>
              <a:t>22</a:t>
            </a:fld>
            <a:endParaRPr lang="en-GB"/>
          </a:p>
        </p:txBody>
      </p:sp>
      <p:sp>
        <p:nvSpPr>
          <p:cNvPr id="6" name="Title 5">
            <a:extLst>
              <a:ext uri="{FF2B5EF4-FFF2-40B4-BE49-F238E27FC236}">
                <a16:creationId xmlns:a16="http://schemas.microsoft.com/office/drawing/2014/main" id="{FC3827B8-1D5C-364C-9EDB-6D9F3D52EB73}"/>
              </a:ext>
            </a:extLst>
          </p:cNvPr>
          <p:cNvSpPr>
            <a:spLocks noGrp="1"/>
          </p:cNvSpPr>
          <p:nvPr>
            <p:ph type="title"/>
          </p:nvPr>
        </p:nvSpPr>
        <p:spPr/>
        <p:txBody>
          <a:bodyPr/>
          <a:lstStyle/>
          <a:p>
            <a:r>
              <a:rPr lang="en-US" dirty="0"/>
              <a:t>Recovery of deleted data</a:t>
            </a:r>
          </a:p>
        </p:txBody>
      </p:sp>
    </p:spTree>
    <p:extLst>
      <p:ext uri="{BB962C8B-B14F-4D97-AF65-F5344CB8AC3E}">
        <p14:creationId xmlns:p14="http://schemas.microsoft.com/office/powerpoint/2010/main" val="4206542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71B6EB2-0AFF-B749-8AB6-7E74ED35E45B}"/>
              </a:ext>
            </a:extLst>
          </p:cNvPr>
          <p:cNvSpPr>
            <a:spLocks noGrp="1"/>
          </p:cNvSpPr>
          <p:nvPr>
            <p:ph sz="quarter" idx="15"/>
          </p:nvPr>
        </p:nvSpPr>
        <p:spPr/>
        <p:txBody>
          <a:bodyPr>
            <a:normAutofit fontScale="85000" lnSpcReduction="10000"/>
          </a:bodyPr>
          <a:lstStyle/>
          <a:p>
            <a:r>
              <a:rPr lang="en-US" sz="2400" dirty="0"/>
              <a:t>As an investigation progresses questions arise that if they can be answered give a more complete view of events of interest. </a:t>
            </a:r>
          </a:p>
          <a:p>
            <a:r>
              <a:rPr lang="en-US" sz="2400" dirty="0"/>
              <a:t>Some questions can be answered by finding a specific artifact. Some examples:</a:t>
            </a:r>
          </a:p>
          <a:p>
            <a:pPr lvl="1"/>
            <a:r>
              <a:rPr lang="en-US" sz="2400" dirty="0"/>
              <a:t>Keyword search locates files that contain a specific string.</a:t>
            </a:r>
          </a:p>
          <a:p>
            <a:pPr lvl="1"/>
            <a:r>
              <a:rPr lang="en-US" sz="2400" dirty="0"/>
              <a:t>Document retrieval locates files that discuss a specific topic.</a:t>
            </a:r>
          </a:p>
          <a:p>
            <a:pPr lvl="1"/>
            <a:r>
              <a:rPr lang="en-US" sz="2400" dirty="0"/>
              <a:t>Meta-data attribute matching locates files with meta-data matching given criteria, e.g., file updated on a given date.</a:t>
            </a:r>
          </a:p>
          <a:p>
            <a:pPr lvl="1"/>
            <a:r>
              <a:rPr lang="en-US" sz="2400" dirty="0"/>
              <a:t>Matching file properties can identify contraband.</a:t>
            </a:r>
          </a:p>
          <a:p>
            <a:pPr lvl="1"/>
            <a:r>
              <a:rPr lang="en-US" sz="2400" dirty="0"/>
              <a:t>Examining known files can identify needed information, e.g., contact list.</a:t>
            </a:r>
          </a:p>
          <a:p>
            <a:pPr lvl="1"/>
            <a:r>
              <a:rPr lang="en-US" sz="2400" dirty="0"/>
              <a:t>Examining recovered files or recovered data records.</a:t>
            </a:r>
          </a:p>
          <a:p>
            <a:pPr marL="180975" lvl="1" indent="0">
              <a:buNone/>
            </a:pPr>
            <a:r>
              <a:rPr lang="en-US" sz="2400" dirty="0"/>
              <a:t> </a:t>
            </a:r>
          </a:p>
          <a:p>
            <a:endParaRPr lang="en-US" dirty="0"/>
          </a:p>
        </p:txBody>
      </p:sp>
      <p:sp>
        <p:nvSpPr>
          <p:cNvPr id="3" name="Date Placeholder 2">
            <a:extLst>
              <a:ext uri="{FF2B5EF4-FFF2-40B4-BE49-F238E27FC236}">
                <a16:creationId xmlns:a16="http://schemas.microsoft.com/office/drawing/2014/main" id="{672264B0-F18C-D440-ACF4-8CD98537EBD6}"/>
              </a:ext>
            </a:extLst>
          </p:cNvPr>
          <p:cNvSpPr>
            <a:spLocks noGrp="1"/>
          </p:cNvSpPr>
          <p:nvPr>
            <p:ph type="dt" sz="half" idx="10"/>
          </p:nvPr>
        </p:nvSpPr>
        <p:spPr/>
        <p:txBody>
          <a:bodyPr/>
          <a:lstStyle/>
          <a:p>
            <a:r>
              <a:rPr lang="en-US"/>
              <a:t>October 19, 2021 at 3:00 PM</a:t>
            </a:r>
            <a:endParaRPr lang="en-GB"/>
          </a:p>
        </p:txBody>
      </p:sp>
      <p:sp>
        <p:nvSpPr>
          <p:cNvPr id="4" name="Footer Placeholder 3">
            <a:extLst>
              <a:ext uri="{FF2B5EF4-FFF2-40B4-BE49-F238E27FC236}">
                <a16:creationId xmlns:a16="http://schemas.microsoft.com/office/drawing/2014/main" id="{0209F692-8ACE-744D-90DE-111240E800EF}"/>
              </a:ext>
            </a:extLst>
          </p:cNvPr>
          <p:cNvSpPr>
            <a:spLocks noGrp="1"/>
          </p:cNvSpPr>
          <p:nvPr>
            <p:ph type="ftr" sz="quarter" idx="11"/>
          </p:nvPr>
        </p:nvSpPr>
        <p:spPr/>
        <p:txBody>
          <a:bodyPr/>
          <a:lstStyle/>
          <a:p>
            <a:r>
              <a:rPr lang="en-GB"/>
              <a:t>E3016-18 Confidence in Digital Forensic Results</a:t>
            </a:r>
            <a:endParaRPr lang="en-GB" dirty="0"/>
          </a:p>
        </p:txBody>
      </p:sp>
      <p:sp>
        <p:nvSpPr>
          <p:cNvPr id="5" name="Slide Number Placeholder 4">
            <a:extLst>
              <a:ext uri="{FF2B5EF4-FFF2-40B4-BE49-F238E27FC236}">
                <a16:creationId xmlns:a16="http://schemas.microsoft.com/office/drawing/2014/main" id="{77346E78-3DF4-284B-BACA-19EE24D3B6EB}"/>
              </a:ext>
            </a:extLst>
          </p:cNvPr>
          <p:cNvSpPr>
            <a:spLocks noGrp="1"/>
          </p:cNvSpPr>
          <p:nvPr>
            <p:ph type="sldNum" sz="quarter" idx="12"/>
          </p:nvPr>
        </p:nvSpPr>
        <p:spPr/>
        <p:txBody>
          <a:bodyPr/>
          <a:lstStyle/>
          <a:p>
            <a:fld id="{AD3FAF27-8B82-4449-B01B-BEC948125F21}" type="slidenum">
              <a:rPr lang="en-GB" smtClean="0"/>
              <a:t>23</a:t>
            </a:fld>
            <a:endParaRPr lang="en-GB"/>
          </a:p>
        </p:txBody>
      </p:sp>
      <p:sp>
        <p:nvSpPr>
          <p:cNvPr id="6" name="Title 5">
            <a:extLst>
              <a:ext uri="{FF2B5EF4-FFF2-40B4-BE49-F238E27FC236}">
                <a16:creationId xmlns:a16="http://schemas.microsoft.com/office/drawing/2014/main" id="{1906BD57-2E67-9845-AFDD-1656D5662DF2}"/>
              </a:ext>
            </a:extLst>
          </p:cNvPr>
          <p:cNvSpPr>
            <a:spLocks noGrp="1"/>
          </p:cNvSpPr>
          <p:nvPr>
            <p:ph type="title"/>
          </p:nvPr>
        </p:nvSpPr>
        <p:spPr/>
        <p:txBody>
          <a:bodyPr/>
          <a:lstStyle/>
          <a:p>
            <a:r>
              <a:rPr lang="en-US" dirty="0"/>
              <a:t>Locating artifacts</a:t>
            </a:r>
          </a:p>
        </p:txBody>
      </p:sp>
    </p:spTree>
    <p:extLst>
      <p:ext uri="{BB962C8B-B14F-4D97-AF65-F5344CB8AC3E}">
        <p14:creationId xmlns:p14="http://schemas.microsoft.com/office/powerpoint/2010/main" val="38729571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606491E-405D-6A4E-902C-EECD74EC8E8F}"/>
              </a:ext>
            </a:extLst>
          </p:cNvPr>
          <p:cNvSpPr>
            <a:spLocks noGrp="1"/>
          </p:cNvSpPr>
          <p:nvPr>
            <p:ph sz="quarter" idx="15"/>
          </p:nvPr>
        </p:nvSpPr>
        <p:spPr/>
        <p:txBody>
          <a:bodyPr/>
          <a:lstStyle/>
          <a:p>
            <a:r>
              <a:rPr lang="en-US" sz="2400" dirty="0"/>
              <a:t>After an artifact is located it must be extracted and decoded into a human readable form.</a:t>
            </a:r>
          </a:p>
          <a:p>
            <a:endParaRPr lang="en-US" dirty="0"/>
          </a:p>
        </p:txBody>
      </p:sp>
      <p:sp>
        <p:nvSpPr>
          <p:cNvPr id="3" name="Date Placeholder 2">
            <a:extLst>
              <a:ext uri="{FF2B5EF4-FFF2-40B4-BE49-F238E27FC236}">
                <a16:creationId xmlns:a16="http://schemas.microsoft.com/office/drawing/2014/main" id="{030479C2-A31F-9B4E-869D-B83A768B0E97}"/>
              </a:ext>
            </a:extLst>
          </p:cNvPr>
          <p:cNvSpPr>
            <a:spLocks noGrp="1"/>
          </p:cNvSpPr>
          <p:nvPr>
            <p:ph type="dt" sz="half" idx="10"/>
          </p:nvPr>
        </p:nvSpPr>
        <p:spPr/>
        <p:txBody>
          <a:bodyPr/>
          <a:lstStyle/>
          <a:p>
            <a:r>
              <a:rPr lang="en-US"/>
              <a:t>October 19, 2021 at 3:00 PM</a:t>
            </a:r>
            <a:endParaRPr lang="en-GB"/>
          </a:p>
        </p:txBody>
      </p:sp>
      <p:sp>
        <p:nvSpPr>
          <p:cNvPr id="4" name="Footer Placeholder 3">
            <a:extLst>
              <a:ext uri="{FF2B5EF4-FFF2-40B4-BE49-F238E27FC236}">
                <a16:creationId xmlns:a16="http://schemas.microsoft.com/office/drawing/2014/main" id="{0AD5EEC6-3FE3-D44A-BE31-7B99F4B50E6A}"/>
              </a:ext>
            </a:extLst>
          </p:cNvPr>
          <p:cNvSpPr>
            <a:spLocks noGrp="1"/>
          </p:cNvSpPr>
          <p:nvPr>
            <p:ph type="ftr" sz="quarter" idx="11"/>
          </p:nvPr>
        </p:nvSpPr>
        <p:spPr/>
        <p:txBody>
          <a:bodyPr/>
          <a:lstStyle/>
          <a:p>
            <a:r>
              <a:rPr lang="en-GB"/>
              <a:t>E3016-18 Confidence in Digital Forensic Results</a:t>
            </a:r>
            <a:endParaRPr lang="en-GB" dirty="0"/>
          </a:p>
        </p:txBody>
      </p:sp>
      <p:sp>
        <p:nvSpPr>
          <p:cNvPr id="5" name="Slide Number Placeholder 4">
            <a:extLst>
              <a:ext uri="{FF2B5EF4-FFF2-40B4-BE49-F238E27FC236}">
                <a16:creationId xmlns:a16="http://schemas.microsoft.com/office/drawing/2014/main" id="{CEF701E0-E308-8949-ABE7-FA0F9C2F076B}"/>
              </a:ext>
            </a:extLst>
          </p:cNvPr>
          <p:cNvSpPr>
            <a:spLocks noGrp="1"/>
          </p:cNvSpPr>
          <p:nvPr>
            <p:ph type="sldNum" sz="quarter" idx="12"/>
          </p:nvPr>
        </p:nvSpPr>
        <p:spPr/>
        <p:txBody>
          <a:bodyPr/>
          <a:lstStyle/>
          <a:p>
            <a:fld id="{AD3FAF27-8B82-4449-B01B-BEC948125F21}" type="slidenum">
              <a:rPr lang="en-GB" smtClean="0"/>
              <a:t>24</a:t>
            </a:fld>
            <a:endParaRPr lang="en-GB"/>
          </a:p>
        </p:txBody>
      </p:sp>
      <p:sp>
        <p:nvSpPr>
          <p:cNvPr id="6" name="Title 5">
            <a:extLst>
              <a:ext uri="{FF2B5EF4-FFF2-40B4-BE49-F238E27FC236}">
                <a16:creationId xmlns:a16="http://schemas.microsoft.com/office/drawing/2014/main" id="{E07D8B72-20D8-B545-80E7-D1861BA08B53}"/>
              </a:ext>
            </a:extLst>
          </p:cNvPr>
          <p:cNvSpPr>
            <a:spLocks noGrp="1"/>
          </p:cNvSpPr>
          <p:nvPr>
            <p:ph type="title"/>
          </p:nvPr>
        </p:nvSpPr>
        <p:spPr/>
        <p:txBody>
          <a:bodyPr/>
          <a:lstStyle/>
          <a:p>
            <a:r>
              <a:rPr lang="en-US" dirty="0"/>
              <a:t>Extracting artifacts</a:t>
            </a:r>
          </a:p>
        </p:txBody>
      </p:sp>
    </p:spTree>
    <p:extLst>
      <p:ext uri="{BB962C8B-B14F-4D97-AF65-F5344CB8AC3E}">
        <p14:creationId xmlns:p14="http://schemas.microsoft.com/office/powerpoint/2010/main" val="22667386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6043CCF-35B8-5F4C-B588-E1F0F7C66B36}"/>
              </a:ext>
            </a:extLst>
          </p:cNvPr>
          <p:cNvSpPr>
            <a:spLocks noGrp="1"/>
          </p:cNvSpPr>
          <p:nvPr>
            <p:ph sz="quarter" idx="15"/>
          </p:nvPr>
        </p:nvSpPr>
        <p:spPr/>
        <p:txBody>
          <a:bodyPr/>
          <a:lstStyle/>
          <a:p>
            <a:r>
              <a:rPr lang="en-US" dirty="0"/>
              <a:t>Linking artifacts to events, users, and activities can often answer questions relevant to an investigation. </a:t>
            </a:r>
          </a:p>
          <a:p>
            <a:r>
              <a:rPr lang="en-US" dirty="0"/>
              <a:t>Some other aspects of interpretation include matching artifacts with a user id, identifying how a user id interacted with artifacts, putting events in a time sequence based on artifacts, analysis of whether artifacts have been contaminated or if there are missing pieces that may present an alternative explanation for the links. </a:t>
            </a:r>
          </a:p>
          <a:p>
            <a:r>
              <a:rPr lang="en-US" dirty="0"/>
              <a:t>Other aspects of interpretation include understanding that deleted file recovery might be incomplete or might put things together that don’t belong together (such as a case where a tool puts attachments with the wrong email), determining if the system had been hacked, noting changes in usage patterns and so forth.</a:t>
            </a:r>
          </a:p>
          <a:p>
            <a:endParaRPr lang="en-US" dirty="0"/>
          </a:p>
        </p:txBody>
      </p:sp>
      <p:sp>
        <p:nvSpPr>
          <p:cNvPr id="3" name="Date Placeholder 2">
            <a:extLst>
              <a:ext uri="{FF2B5EF4-FFF2-40B4-BE49-F238E27FC236}">
                <a16:creationId xmlns:a16="http://schemas.microsoft.com/office/drawing/2014/main" id="{9407B618-BAC3-894B-81BD-CF3261796A81}"/>
              </a:ext>
            </a:extLst>
          </p:cNvPr>
          <p:cNvSpPr>
            <a:spLocks noGrp="1"/>
          </p:cNvSpPr>
          <p:nvPr>
            <p:ph type="dt" sz="half" idx="10"/>
          </p:nvPr>
        </p:nvSpPr>
        <p:spPr/>
        <p:txBody>
          <a:bodyPr/>
          <a:lstStyle/>
          <a:p>
            <a:r>
              <a:rPr lang="en-US"/>
              <a:t>October 19, 2021 at 3:00 PM</a:t>
            </a:r>
            <a:endParaRPr lang="en-GB"/>
          </a:p>
        </p:txBody>
      </p:sp>
      <p:sp>
        <p:nvSpPr>
          <p:cNvPr id="4" name="Footer Placeholder 3">
            <a:extLst>
              <a:ext uri="{FF2B5EF4-FFF2-40B4-BE49-F238E27FC236}">
                <a16:creationId xmlns:a16="http://schemas.microsoft.com/office/drawing/2014/main" id="{E4D592C1-ABD8-E345-8A87-9A9708931C5D}"/>
              </a:ext>
            </a:extLst>
          </p:cNvPr>
          <p:cNvSpPr>
            <a:spLocks noGrp="1"/>
          </p:cNvSpPr>
          <p:nvPr>
            <p:ph type="ftr" sz="quarter" idx="11"/>
          </p:nvPr>
        </p:nvSpPr>
        <p:spPr/>
        <p:txBody>
          <a:bodyPr/>
          <a:lstStyle/>
          <a:p>
            <a:r>
              <a:rPr lang="en-GB"/>
              <a:t>E3016-18 Confidence in Digital Forensic Results</a:t>
            </a:r>
            <a:endParaRPr lang="en-GB" dirty="0"/>
          </a:p>
        </p:txBody>
      </p:sp>
      <p:sp>
        <p:nvSpPr>
          <p:cNvPr id="5" name="Slide Number Placeholder 4">
            <a:extLst>
              <a:ext uri="{FF2B5EF4-FFF2-40B4-BE49-F238E27FC236}">
                <a16:creationId xmlns:a16="http://schemas.microsoft.com/office/drawing/2014/main" id="{BF4F627F-904C-D649-BE17-BF2C2B6D0317}"/>
              </a:ext>
            </a:extLst>
          </p:cNvPr>
          <p:cNvSpPr>
            <a:spLocks noGrp="1"/>
          </p:cNvSpPr>
          <p:nvPr>
            <p:ph type="sldNum" sz="quarter" idx="12"/>
          </p:nvPr>
        </p:nvSpPr>
        <p:spPr/>
        <p:txBody>
          <a:bodyPr/>
          <a:lstStyle/>
          <a:p>
            <a:fld id="{AD3FAF27-8B82-4449-B01B-BEC948125F21}" type="slidenum">
              <a:rPr lang="en-GB" smtClean="0"/>
              <a:t>25</a:t>
            </a:fld>
            <a:endParaRPr lang="en-GB"/>
          </a:p>
        </p:txBody>
      </p:sp>
      <p:sp>
        <p:nvSpPr>
          <p:cNvPr id="6" name="Title 5">
            <a:extLst>
              <a:ext uri="{FF2B5EF4-FFF2-40B4-BE49-F238E27FC236}">
                <a16:creationId xmlns:a16="http://schemas.microsoft.com/office/drawing/2014/main" id="{8DF0B30D-A97F-9842-A177-BE9F9888153A}"/>
              </a:ext>
            </a:extLst>
          </p:cNvPr>
          <p:cNvSpPr>
            <a:spLocks noGrp="1"/>
          </p:cNvSpPr>
          <p:nvPr>
            <p:ph type="title"/>
          </p:nvPr>
        </p:nvSpPr>
        <p:spPr/>
        <p:txBody>
          <a:bodyPr/>
          <a:lstStyle/>
          <a:p>
            <a:r>
              <a:rPr lang="en-US" dirty="0"/>
              <a:t>Interpretation of results</a:t>
            </a:r>
          </a:p>
        </p:txBody>
      </p:sp>
    </p:spTree>
    <p:extLst>
      <p:ext uri="{BB962C8B-B14F-4D97-AF65-F5344CB8AC3E}">
        <p14:creationId xmlns:p14="http://schemas.microsoft.com/office/powerpoint/2010/main" val="30893113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But an Implementation may have an error </a:t>
            </a:r>
          </a:p>
        </p:txBody>
      </p:sp>
      <p:sp>
        <p:nvSpPr>
          <p:cNvPr id="3" name="Content Placeholder 2"/>
          <p:cNvSpPr>
            <a:spLocks noGrp="1"/>
          </p:cNvSpPr>
          <p:nvPr>
            <p:ph idx="1"/>
          </p:nvPr>
        </p:nvSpPr>
        <p:spPr/>
        <p:txBody>
          <a:bodyPr>
            <a:normAutofit/>
          </a:bodyPr>
          <a:lstStyle/>
          <a:p>
            <a:r>
              <a:rPr lang="en-US" sz="2400" dirty="0"/>
              <a:t>Not random in nature – rerun and get exactly the same result for the same input</a:t>
            </a:r>
          </a:p>
          <a:p>
            <a:r>
              <a:rPr lang="en-US" sz="2400" dirty="0"/>
              <a:t>Systematic in nature – triggered by some conditions</a:t>
            </a:r>
          </a:p>
          <a:p>
            <a:r>
              <a:rPr lang="en-US" sz="2400" dirty="0"/>
              <a:t>Example: MD5 hash program</a:t>
            </a:r>
          </a:p>
          <a:p>
            <a:pPr lvl="1"/>
            <a:r>
              <a:rPr lang="en-US" sz="2400" dirty="0"/>
              <a:t>Always correct running on Linux</a:t>
            </a:r>
          </a:p>
          <a:p>
            <a:pPr lvl="1"/>
            <a:r>
              <a:rPr lang="en-US" sz="2400" dirty="0"/>
              <a:t>If run in Windows, correct for binary files, fails for text files (Windows adds a line feed character at the end of each line) </a:t>
            </a:r>
          </a:p>
        </p:txBody>
      </p:sp>
      <p:sp>
        <p:nvSpPr>
          <p:cNvPr id="4" name="Date Placeholder 3"/>
          <p:cNvSpPr>
            <a:spLocks noGrp="1"/>
          </p:cNvSpPr>
          <p:nvPr>
            <p:ph type="dt" sz="half" idx="10"/>
          </p:nvPr>
        </p:nvSpPr>
        <p:spPr/>
        <p:txBody>
          <a:bodyPr/>
          <a:lstStyle/>
          <a:p>
            <a:r>
              <a:rPr lang="en-US"/>
              <a:t>October 19, 2021 at 3:00 PM</a:t>
            </a:r>
          </a:p>
        </p:txBody>
      </p:sp>
      <p:sp>
        <p:nvSpPr>
          <p:cNvPr id="5" name="Footer Placeholder 4"/>
          <p:cNvSpPr>
            <a:spLocks noGrp="1"/>
          </p:cNvSpPr>
          <p:nvPr>
            <p:ph type="ftr" sz="quarter" idx="11"/>
          </p:nvPr>
        </p:nvSpPr>
        <p:spPr/>
        <p:txBody>
          <a:bodyPr/>
          <a:lstStyle/>
          <a:p>
            <a:r>
              <a:rPr lang="en-US"/>
              <a:t>E3016-18 Confidence in Digital Forensic Results</a:t>
            </a:r>
          </a:p>
        </p:txBody>
      </p:sp>
      <p:sp>
        <p:nvSpPr>
          <p:cNvPr id="6" name="Slide Number Placeholder 5"/>
          <p:cNvSpPr>
            <a:spLocks noGrp="1"/>
          </p:cNvSpPr>
          <p:nvPr>
            <p:ph type="sldNum" sz="quarter" idx="12"/>
          </p:nvPr>
        </p:nvSpPr>
        <p:spPr/>
        <p:txBody>
          <a:bodyPr/>
          <a:lstStyle/>
          <a:p>
            <a:fld id="{0FB56013-B943-42BA-886F-6F9D4EB85E9D}" type="slidenum">
              <a:rPr lang="en-US" smtClean="0"/>
              <a:t>26</a:t>
            </a:fld>
            <a:endParaRPr lang="en-US"/>
          </a:p>
        </p:txBody>
      </p:sp>
    </p:spTree>
    <p:extLst>
      <p:ext uri="{BB962C8B-B14F-4D97-AF65-F5344CB8AC3E}">
        <p14:creationId xmlns:p14="http://schemas.microsoft.com/office/powerpoint/2010/main" val="39102750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 So Fast– More to the story</a:t>
            </a:r>
          </a:p>
        </p:txBody>
      </p:sp>
      <p:sp>
        <p:nvSpPr>
          <p:cNvPr id="3" name="Content Placeholder 2"/>
          <p:cNvSpPr>
            <a:spLocks noGrp="1"/>
          </p:cNvSpPr>
          <p:nvPr>
            <p:ph idx="1"/>
          </p:nvPr>
        </p:nvSpPr>
        <p:spPr/>
        <p:txBody>
          <a:bodyPr/>
          <a:lstStyle/>
          <a:p>
            <a:pPr marL="0" indent="0">
              <a:buNone/>
            </a:pPr>
            <a:r>
              <a:rPr lang="en-US" sz="2400" dirty="0"/>
              <a:t>The court wants to know if testimony is reliable. What is the whole picture: </a:t>
            </a:r>
          </a:p>
          <a:p>
            <a:r>
              <a:rPr lang="en-US" sz="2400" dirty="0"/>
              <a:t>Algorithm: Is it scientific/reliable/repeatable?</a:t>
            </a:r>
          </a:p>
          <a:p>
            <a:r>
              <a:rPr lang="en-US" sz="2400" dirty="0"/>
              <a:t>Implementation: Does the software work?</a:t>
            </a:r>
          </a:p>
          <a:p>
            <a:r>
              <a:rPr lang="en-US" sz="2400" dirty="0"/>
              <a:t>Application: Correct procedure followed?</a:t>
            </a:r>
          </a:p>
          <a:p>
            <a:r>
              <a:rPr lang="en-US" sz="2400" dirty="0"/>
              <a:t>Interpretation: Did the examiner understand the result?</a:t>
            </a:r>
          </a:p>
          <a:p>
            <a:endParaRPr lang="en-US" dirty="0"/>
          </a:p>
        </p:txBody>
      </p:sp>
      <p:sp>
        <p:nvSpPr>
          <p:cNvPr id="4" name="Date Placeholder 3"/>
          <p:cNvSpPr>
            <a:spLocks noGrp="1"/>
          </p:cNvSpPr>
          <p:nvPr>
            <p:ph type="dt" sz="half" idx="10"/>
          </p:nvPr>
        </p:nvSpPr>
        <p:spPr/>
        <p:txBody>
          <a:bodyPr/>
          <a:lstStyle/>
          <a:p>
            <a:r>
              <a:rPr lang="en-US"/>
              <a:t>October 19, 2021 at 3:00 PM</a:t>
            </a:r>
          </a:p>
        </p:txBody>
      </p:sp>
      <p:sp>
        <p:nvSpPr>
          <p:cNvPr id="5" name="Footer Placeholder 4"/>
          <p:cNvSpPr>
            <a:spLocks noGrp="1"/>
          </p:cNvSpPr>
          <p:nvPr>
            <p:ph type="ftr" sz="quarter" idx="11"/>
          </p:nvPr>
        </p:nvSpPr>
        <p:spPr/>
        <p:txBody>
          <a:bodyPr/>
          <a:lstStyle/>
          <a:p>
            <a:r>
              <a:rPr lang="en-US"/>
              <a:t>E3016-18 Confidence in Digital Forensic Results</a:t>
            </a:r>
          </a:p>
        </p:txBody>
      </p:sp>
      <p:sp>
        <p:nvSpPr>
          <p:cNvPr id="6" name="Slide Number Placeholder 5"/>
          <p:cNvSpPr>
            <a:spLocks noGrp="1"/>
          </p:cNvSpPr>
          <p:nvPr>
            <p:ph type="sldNum" sz="quarter" idx="12"/>
          </p:nvPr>
        </p:nvSpPr>
        <p:spPr/>
        <p:txBody>
          <a:bodyPr/>
          <a:lstStyle/>
          <a:p>
            <a:fld id="{0FB56013-B943-42BA-886F-6F9D4EB85E9D}" type="slidenum">
              <a:rPr lang="en-US" smtClean="0"/>
              <a:t>27</a:t>
            </a:fld>
            <a:endParaRPr lang="en-US"/>
          </a:p>
        </p:txBody>
      </p:sp>
    </p:spTree>
    <p:extLst>
      <p:ext uri="{BB962C8B-B14F-4D97-AF65-F5344CB8AC3E}">
        <p14:creationId xmlns:p14="http://schemas.microsoft.com/office/powerpoint/2010/main" val="3306669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5" name="Rectangle 2"/>
          <p:cNvSpPr>
            <a:spLocks noGrp="1" noChangeArrowheads="1"/>
          </p:cNvSpPr>
          <p:nvPr>
            <p:ph type="title"/>
          </p:nvPr>
        </p:nvSpPr>
        <p:spPr/>
        <p:txBody>
          <a:bodyPr/>
          <a:lstStyle/>
          <a:p>
            <a:pPr eaLnBrk="1" hangingPunct="1"/>
            <a:r>
              <a:rPr lang="en-US"/>
              <a:t>Sources of Error</a:t>
            </a:r>
          </a:p>
        </p:txBody>
      </p:sp>
      <p:sp>
        <p:nvSpPr>
          <p:cNvPr id="51206" name="Rectangle 3"/>
          <p:cNvSpPr>
            <a:spLocks noGrp="1" noChangeArrowheads="1"/>
          </p:cNvSpPr>
          <p:nvPr>
            <p:ph idx="1"/>
          </p:nvPr>
        </p:nvSpPr>
        <p:spPr/>
        <p:txBody>
          <a:bodyPr>
            <a:normAutofit/>
          </a:bodyPr>
          <a:lstStyle/>
          <a:p>
            <a:pPr marL="514350" indent="-514350"/>
            <a:r>
              <a:rPr lang="en-US" sz="2400" dirty="0"/>
              <a:t>The theory of measurement error identifies two classes of errors: measurement (random process) &amp; systematic (non-random) </a:t>
            </a:r>
          </a:p>
          <a:p>
            <a:pPr marL="514350" indent="-514350"/>
            <a:r>
              <a:rPr lang="en-US" sz="2400" dirty="0"/>
              <a:t>For forensic tools that implement some algorithm . . .</a:t>
            </a:r>
          </a:p>
          <a:p>
            <a:pPr marL="880110" lvl="1" indent="-514350">
              <a:buFont typeface="+mj-lt"/>
              <a:buAutoNum type="arabicPeriod"/>
            </a:pPr>
            <a:r>
              <a:rPr lang="en-US" sz="2400" dirty="0"/>
              <a:t>An algorithm may have a theoretical (random process) error rate</a:t>
            </a:r>
          </a:p>
          <a:p>
            <a:pPr marL="880110" lvl="1" indent="-514350">
              <a:buFont typeface="+mj-lt"/>
              <a:buAutoNum type="arabicPeriod"/>
            </a:pPr>
            <a:r>
              <a:rPr lang="en-US" sz="2400" dirty="0"/>
              <a:t>An implementation of an algorithm may have systematic (non-random) errors, i.e., software bugs</a:t>
            </a:r>
          </a:p>
          <a:p>
            <a:pPr marL="880110" lvl="1" indent="-514350">
              <a:buFont typeface="+mj-lt"/>
              <a:buAutoNum type="arabicPeriod"/>
            </a:pPr>
            <a:r>
              <a:rPr lang="en-US" sz="2400" dirty="0"/>
              <a:t>The application of a procedure may have a blunder that affects the result</a:t>
            </a:r>
          </a:p>
          <a:p>
            <a:pPr marL="880110" lvl="1" indent="-514350">
              <a:buFont typeface="+mj-lt"/>
              <a:buAutoNum type="arabicPeriod"/>
            </a:pPr>
            <a:r>
              <a:rPr lang="en-US" sz="2400" dirty="0"/>
              <a:t>A practitioner may misunderstand something  </a:t>
            </a:r>
          </a:p>
          <a:p>
            <a:pPr marL="514350" indent="-514350"/>
            <a:r>
              <a:rPr lang="en-US" sz="2400" dirty="0"/>
              <a:t>The court wants to know that the final result is reliable</a:t>
            </a:r>
            <a:r>
              <a:rPr lang="en-US" dirty="0"/>
              <a:t>.</a:t>
            </a:r>
          </a:p>
        </p:txBody>
      </p:sp>
      <p:sp>
        <p:nvSpPr>
          <p:cNvPr id="7" name="Date Placeholder 6"/>
          <p:cNvSpPr>
            <a:spLocks noGrp="1"/>
          </p:cNvSpPr>
          <p:nvPr>
            <p:ph type="dt" sz="half" idx="10"/>
          </p:nvPr>
        </p:nvSpPr>
        <p:spPr/>
        <p:txBody>
          <a:bodyPr/>
          <a:lstStyle/>
          <a:p>
            <a:r>
              <a:rPr lang="en-US"/>
              <a:t>October 19, 2021 at 3:00 PM</a:t>
            </a:r>
          </a:p>
        </p:txBody>
      </p:sp>
      <p:sp>
        <p:nvSpPr>
          <p:cNvPr id="9" name="Footer Placeholder 8"/>
          <p:cNvSpPr>
            <a:spLocks noGrp="1"/>
          </p:cNvSpPr>
          <p:nvPr>
            <p:ph type="ftr" sz="quarter" idx="11"/>
          </p:nvPr>
        </p:nvSpPr>
        <p:spPr/>
        <p:txBody>
          <a:bodyPr/>
          <a:lstStyle/>
          <a:p>
            <a:r>
              <a:rPr lang="en-US"/>
              <a:t>E3016-18 Confidence in Digital Forensic Results</a:t>
            </a:r>
          </a:p>
        </p:txBody>
      </p:sp>
      <p:sp>
        <p:nvSpPr>
          <p:cNvPr id="8" name="Slide Number Placeholder 7"/>
          <p:cNvSpPr>
            <a:spLocks noGrp="1"/>
          </p:cNvSpPr>
          <p:nvPr>
            <p:ph type="sldNum" sz="quarter" idx="12"/>
          </p:nvPr>
        </p:nvSpPr>
        <p:spPr/>
        <p:txBody>
          <a:bodyPr/>
          <a:lstStyle/>
          <a:p>
            <a:fld id="{805A2BD8-5B67-3042-8B66-BDD8679F4654}" type="slidenum">
              <a:rPr lang="en-US" smtClean="0"/>
              <a:pPr/>
              <a:t>28</a:t>
            </a:fld>
            <a:endParaRPr lang="en-US"/>
          </a:p>
        </p:txBody>
      </p:sp>
    </p:spTree>
    <p:extLst>
      <p:ext uri="{BB962C8B-B14F-4D97-AF65-F5344CB8AC3E}">
        <p14:creationId xmlns:p14="http://schemas.microsoft.com/office/powerpoint/2010/main" val="11818075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Typical Errors in Forensic Tools</a:t>
            </a:r>
          </a:p>
        </p:txBody>
      </p:sp>
      <p:sp>
        <p:nvSpPr>
          <p:cNvPr id="3" name="Content Placeholder 2"/>
          <p:cNvSpPr>
            <a:spLocks noGrp="1"/>
          </p:cNvSpPr>
          <p:nvPr>
            <p:ph idx="1"/>
          </p:nvPr>
        </p:nvSpPr>
        <p:spPr/>
        <p:txBody>
          <a:bodyPr>
            <a:normAutofit/>
          </a:bodyPr>
          <a:lstStyle/>
          <a:p>
            <a:endParaRPr lang="en-US" sz="2400" dirty="0"/>
          </a:p>
          <a:p>
            <a:pPr lvl="1"/>
            <a:r>
              <a:rPr lang="en-US" sz="2400" dirty="0"/>
              <a:t>Incompleteness – missed something</a:t>
            </a:r>
          </a:p>
          <a:p>
            <a:pPr lvl="1"/>
            <a:r>
              <a:rPr lang="en-US" sz="2400" dirty="0"/>
              <a:t>Inaccuracy – something is wrong</a:t>
            </a:r>
          </a:p>
          <a:p>
            <a:pPr lvl="1"/>
            <a:r>
              <a:rPr lang="en-US" sz="2400" dirty="0"/>
              <a:t>Reported item does not exist</a:t>
            </a:r>
          </a:p>
          <a:p>
            <a:pPr lvl="1"/>
            <a:r>
              <a:rPr lang="en-US" sz="2400" dirty="0"/>
              <a:t>Reported item is altered, e.g., update time stamp</a:t>
            </a:r>
          </a:p>
          <a:p>
            <a:pPr lvl="1"/>
            <a:r>
              <a:rPr lang="en-US" sz="2400" dirty="0"/>
              <a:t>Association of unrelated items</a:t>
            </a:r>
          </a:p>
          <a:p>
            <a:pPr lvl="1"/>
            <a:r>
              <a:rPr lang="en-US" sz="2400" dirty="0"/>
              <a:t>Recognize corruption</a:t>
            </a:r>
          </a:p>
        </p:txBody>
      </p:sp>
      <p:sp>
        <p:nvSpPr>
          <p:cNvPr id="4" name="Date Placeholder 3"/>
          <p:cNvSpPr>
            <a:spLocks noGrp="1"/>
          </p:cNvSpPr>
          <p:nvPr>
            <p:ph type="dt" sz="half" idx="10"/>
          </p:nvPr>
        </p:nvSpPr>
        <p:spPr/>
        <p:txBody>
          <a:bodyPr/>
          <a:lstStyle/>
          <a:p>
            <a:r>
              <a:rPr lang="en-US"/>
              <a:t>October 19, 2021 at 3:00 PM</a:t>
            </a:r>
          </a:p>
        </p:txBody>
      </p:sp>
      <p:sp>
        <p:nvSpPr>
          <p:cNvPr id="5" name="Footer Placeholder 4"/>
          <p:cNvSpPr>
            <a:spLocks noGrp="1"/>
          </p:cNvSpPr>
          <p:nvPr>
            <p:ph type="ftr" sz="quarter" idx="11"/>
          </p:nvPr>
        </p:nvSpPr>
        <p:spPr/>
        <p:txBody>
          <a:bodyPr/>
          <a:lstStyle/>
          <a:p>
            <a:r>
              <a:rPr lang="en-US"/>
              <a:t>E3016-18 Confidence in Digital Forensic Results</a:t>
            </a:r>
          </a:p>
        </p:txBody>
      </p:sp>
      <p:sp>
        <p:nvSpPr>
          <p:cNvPr id="6" name="Slide Number Placeholder 5"/>
          <p:cNvSpPr>
            <a:spLocks noGrp="1"/>
          </p:cNvSpPr>
          <p:nvPr>
            <p:ph type="sldNum" sz="quarter" idx="12"/>
          </p:nvPr>
        </p:nvSpPr>
        <p:spPr/>
        <p:txBody>
          <a:bodyPr/>
          <a:lstStyle/>
          <a:p>
            <a:fld id="{BFEBEB0A-9E3D-4B14-9782-E2AE3DA60D96}" type="slidenum">
              <a:rPr lang="en-US" smtClean="0"/>
              <a:pPr/>
              <a:t>29</a:t>
            </a:fld>
            <a:endParaRPr lang="en-US"/>
          </a:p>
        </p:txBody>
      </p:sp>
    </p:spTree>
    <p:extLst>
      <p:ext uri="{BB962C8B-B14F-4D97-AF65-F5344CB8AC3E}">
        <p14:creationId xmlns:p14="http://schemas.microsoft.com/office/powerpoint/2010/main" val="235812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5BAF2-9B3E-B549-856F-68C5836D272F}"/>
              </a:ext>
            </a:extLst>
          </p:cNvPr>
          <p:cNvSpPr>
            <a:spLocks noGrp="1"/>
          </p:cNvSpPr>
          <p:nvPr>
            <p:ph type="title"/>
          </p:nvPr>
        </p:nvSpPr>
        <p:spPr/>
        <p:txBody>
          <a:bodyPr/>
          <a:lstStyle/>
          <a:p>
            <a:r>
              <a:rPr lang="en-US" dirty="0"/>
              <a:t>Overview – A Problem for Digital Evidence</a:t>
            </a:r>
          </a:p>
        </p:txBody>
      </p:sp>
      <p:sp>
        <p:nvSpPr>
          <p:cNvPr id="3" name="Content Placeholder 2">
            <a:extLst>
              <a:ext uri="{FF2B5EF4-FFF2-40B4-BE49-F238E27FC236}">
                <a16:creationId xmlns:a16="http://schemas.microsoft.com/office/drawing/2014/main" id="{215BDE61-9492-E043-8ACB-BBDE7F7B896B}"/>
              </a:ext>
            </a:extLst>
          </p:cNvPr>
          <p:cNvSpPr>
            <a:spLocks noGrp="1"/>
          </p:cNvSpPr>
          <p:nvPr>
            <p:ph idx="1"/>
          </p:nvPr>
        </p:nvSpPr>
        <p:spPr/>
        <p:txBody>
          <a:bodyPr>
            <a:normAutofit/>
          </a:bodyPr>
          <a:lstStyle/>
          <a:p>
            <a:r>
              <a:rPr lang="en-US" sz="2400" dirty="0"/>
              <a:t>How can you communicate confidence in the results of a digital investigation?</a:t>
            </a:r>
          </a:p>
          <a:p>
            <a:endParaRPr lang="en-US" sz="2400" dirty="0"/>
          </a:p>
          <a:p>
            <a:r>
              <a:rPr lang="en-US" sz="2400" dirty="0"/>
              <a:t>There is an ASTM Standard for that:</a:t>
            </a:r>
          </a:p>
          <a:p>
            <a:r>
              <a:rPr lang="en-US" sz="2400" dirty="0"/>
              <a:t> </a:t>
            </a:r>
            <a:br>
              <a:rPr lang="en-US" sz="2400" dirty="0"/>
            </a:br>
            <a:r>
              <a:rPr lang="en-US" sz="2400" dirty="0"/>
              <a:t>E3016 – 18 Standard Guide for Establishing Confidence in Digital and Multimedia Evidence Forensic Results by Error Mitigation Analysis</a:t>
            </a:r>
          </a:p>
        </p:txBody>
      </p:sp>
      <p:sp>
        <p:nvSpPr>
          <p:cNvPr id="4" name="Date Placeholder 3">
            <a:extLst>
              <a:ext uri="{FF2B5EF4-FFF2-40B4-BE49-F238E27FC236}">
                <a16:creationId xmlns:a16="http://schemas.microsoft.com/office/drawing/2014/main" id="{74C132CB-D304-C84F-B343-1ED2486EA700}"/>
              </a:ext>
            </a:extLst>
          </p:cNvPr>
          <p:cNvSpPr>
            <a:spLocks noGrp="1"/>
          </p:cNvSpPr>
          <p:nvPr>
            <p:ph type="dt" sz="half" idx="10"/>
          </p:nvPr>
        </p:nvSpPr>
        <p:spPr/>
        <p:txBody>
          <a:bodyPr/>
          <a:lstStyle/>
          <a:p>
            <a:r>
              <a:rPr lang="en-US"/>
              <a:t>October 19, 2021 at 3:00 PM</a:t>
            </a:r>
          </a:p>
        </p:txBody>
      </p:sp>
      <p:sp>
        <p:nvSpPr>
          <p:cNvPr id="5" name="Footer Placeholder 4">
            <a:extLst>
              <a:ext uri="{FF2B5EF4-FFF2-40B4-BE49-F238E27FC236}">
                <a16:creationId xmlns:a16="http://schemas.microsoft.com/office/drawing/2014/main" id="{8A86020F-A9A4-E044-A0E2-E2D80A6C6A56}"/>
              </a:ext>
            </a:extLst>
          </p:cNvPr>
          <p:cNvSpPr>
            <a:spLocks noGrp="1"/>
          </p:cNvSpPr>
          <p:nvPr>
            <p:ph type="ftr" sz="quarter" idx="11"/>
          </p:nvPr>
        </p:nvSpPr>
        <p:spPr/>
        <p:txBody>
          <a:bodyPr/>
          <a:lstStyle/>
          <a:p>
            <a:r>
              <a:rPr lang="en-US"/>
              <a:t>E3016-18 Confidence in Digital Forensic Results</a:t>
            </a:r>
          </a:p>
        </p:txBody>
      </p:sp>
      <p:sp>
        <p:nvSpPr>
          <p:cNvPr id="6" name="Slide Number Placeholder 5">
            <a:extLst>
              <a:ext uri="{FF2B5EF4-FFF2-40B4-BE49-F238E27FC236}">
                <a16:creationId xmlns:a16="http://schemas.microsoft.com/office/drawing/2014/main" id="{CDB02621-18E6-1044-9381-6C8AEDD99445}"/>
              </a:ext>
            </a:extLst>
          </p:cNvPr>
          <p:cNvSpPr>
            <a:spLocks noGrp="1"/>
          </p:cNvSpPr>
          <p:nvPr>
            <p:ph type="sldNum" sz="quarter" idx="12"/>
          </p:nvPr>
        </p:nvSpPr>
        <p:spPr/>
        <p:txBody>
          <a:bodyPr/>
          <a:lstStyle/>
          <a:p>
            <a:fld id="{BFEBEB0A-9E3D-4B14-9782-E2AE3DA60D96}" type="slidenum">
              <a:rPr lang="en-US" smtClean="0"/>
              <a:pPr/>
              <a:t>3</a:t>
            </a:fld>
            <a:endParaRPr lang="en-US"/>
          </a:p>
        </p:txBody>
      </p:sp>
    </p:spTree>
    <p:extLst>
      <p:ext uri="{BB962C8B-B14F-4D97-AF65-F5344CB8AC3E}">
        <p14:creationId xmlns:p14="http://schemas.microsoft.com/office/powerpoint/2010/main" val="29704027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67557" y="2725812"/>
            <a:ext cx="5959443" cy="1963188"/>
          </a:xfrm>
        </p:spPr>
        <p:txBody>
          <a:bodyPr>
            <a:normAutofit/>
          </a:bodyPr>
          <a:lstStyle/>
          <a:p>
            <a:r>
              <a:rPr lang="en-GB" dirty="0">
                <a:solidFill>
                  <a:schemeClr val="accent2"/>
                </a:solidFill>
              </a:rPr>
              <a:t>Section 3</a:t>
            </a:r>
            <a:br>
              <a:rPr lang="en-GB" dirty="0"/>
            </a:br>
            <a:r>
              <a:rPr lang="en-GB" dirty="0"/>
              <a:t>Error Mitigation</a:t>
            </a:r>
          </a:p>
        </p:txBody>
      </p:sp>
    </p:spTree>
    <p:extLst>
      <p:ext uri="{BB962C8B-B14F-4D97-AF65-F5344CB8AC3E}">
        <p14:creationId xmlns:p14="http://schemas.microsoft.com/office/powerpoint/2010/main" val="24238644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3530DA-5F67-2945-841C-7D66511E82CA}"/>
              </a:ext>
            </a:extLst>
          </p:cNvPr>
          <p:cNvSpPr>
            <a:spLocks noGrp="1"/>
          </p:cNvSpPr>
          <p:nvPr>
            <p:ph type="dt" sz="half" idx="10"/>
          </p:nvPr>
        </p:nvSpPr>
        <p:spPr/>
        <p:txBody>
          <a:bodyPr/>
          <a:lstStyle/>
          <a:p>
            <a:r>
              <a:rPr lang="en-US"/>
              <a:t>October 19, 2021 at 3:00 PM</a:t>
            </a:r>
            <a:endParaRPr lang="en-GB"/>
          </a:p>
        </p:txBody>
      </p:sp>
      <p:sp>
        <p:nvSpPr>
          <p:cNvPr id="3" name="Footer Placeholder 2">
            <a:extLst>
              <a:ext uri="{FF2B5EF4-FFF2-40B4-BE49-F238E27FC236}">
                <a16:creationId xmlns:a16="http://schemas.microsoft.com/office/drawing/2014/main" id="{1D0A9DD8-CC96-B742-AC93-F50FB0625453}"/>
              </a:ext>
            </a:extLst>
          </p:cNvPr>
          <p:cNvSpPr>
            <a:spLocks noGrp="1"/>
          </p:cNvSpPr>
          <p:nvPr>
            <p:ph type="ftr" sz="quarter" idx="11"/>
          </p:nvPr>
        </p:nvSpPr>
        <p:spPr/>
        <p:txBody>
          <a:bodyPr/>
          <a:lstStyle/>
          <a:p>
            <a:r>
              <a:rPr lang="en-GB"/>
              <a:t>E3016-18 Confidence in Digital Forensic Results</a:t>
            </a:r>
            <a:endParaRPr lang="en-GB" dirty="0"/>
          </a:p>
        </p:txBody>
      </p:sp>
      <p:sp>
        <p:nvSpPr>
          <p:cNvPr id="4" name="Slide Number Placeholder 3">
            <a:extLst>
              <a:ext uri="{FF2B5EF4-FFF2-40B4-BE49-F238E27FC236}">
                <a16:creationId xmlns:a16="http://schemas.microsoft.com/office/drawing/2014/main" id="{CD5B3376-BEB0-F54C-B36F-EDDD0DC7A674}"/>
              </a:ext>
            </a:extLst>
          </p:cNvPr>
          <p:cNvSpPr>
            <a:spLocks noGrp="1"/>
          </p:cNvSpPr>
          <p:nvPr>
            <p:ph type="sldNum" sz="quarter" idx="12"/>
          </p:nvPr>
        </p:nvSpPr>
        <p:spPr/>
        <p:txBody>
          <a:bodyPr/>
          <a:lstStyle/>
          <a:p>
            <a:fld id="{AD3FAF27-8B82-4449-B01B-BEC948125F21}" type="slidenum">
              <a:rPr lang="en-GB" smtClean="0"/>
              <a:t>31</a:t>
            </a:fld>
            <a:endParaRPr lang="en-GB"/>
          </a:p>
        </p:txBody>
      </p:sp>
      <p:sp>
        <p:nvSpPr>
          <p:cNvPr id="5" name="Text Placeholder 4">
            <a:extLst>
              <a:ext uri="{FF2B5EF4-FFF2-40B4-BE49-F238E27FC236}">
                <a16:creationId xmlns:a16="http://schemas.microsoft.com/office/drawing/2014/main" id="{6D2A8B79-CAD9-BC48-815C-74F483390999}"/>
              </a:ext>
            </a:extLst>
          </p:cNvPr>
          <p:cNvSpPr>
            <a:spLocks noGrp="1"/>
          </p:cNvSpPr>
          <p:nvPr>
            <p:ph type="body" sz="quarter" idx="13"/>
          </p:nvPr>
        </p:nvSpPr>
        <p:spPr/>
        <p:txBody>
          <a:bodyPr/>
          <a:lstStyle/>
          <a:p>
            <a:endParaRPr lang="en-US"/>
          </a:p>
        </p:txBody>
      </p:sp>
      <p:sp>
        <p:nvSpPr>
          <p:cNvPr id="6" name="Content Placeholder 5">
            <a:extLst>
              <a:ext uri="{FF2B5EF4-FFF2-40B4-BE49-F238E27FC236}">
                <a16:creationId xmlns:a16="http://schemas.microsoft.com/office/drawing/2014/main" id="{0672582C-F900-DA40-B22A-537EF30CFF77}"/>
              </a:ext>
            </a:extLst>
          </p:cNvPr>
          <p:cNvSpPr>
            <a:spLocks noGrp="1"/>
          </p:cNvSpPr>
          <p:nvPr>
            <p:ph sz="quarter" idx="15"/>
          </p:nvPr>
        </p:nvSpPr>
        <p:spPr>
          <a:xfrm>
            <a:off x="345300" y="1910525"/>
            <a:ext cx="6665100" cy="4308475"/>
          </a:xfrm>
        </p:spPr>
        <p:txBody>
          <a:bodyPr/>
          <a:lstStyle/>
          <a:p>
            <a:r>
              <a:rPr lang="en-US" sz="2400" dirty="0"/>
              <a:t>Define likely errors &amp; risks</a:t>
            </a:r>
          </a:p>
          <a:p>
            <a:r>
              <a:rPr lang="en-US" sz="2400" dirty="0"/>
              <a:t>Test tools for likely errors</a:t>
            </a:r>
          </a:p>
          <a:p>
            <a:r>
              <a:rPr lang="en-US" sz="2400" dirty="0"/>
              <a:t>Use written procedures</a:t>
            </a:r>
          </a:p>
          <a:p>
            <a:r>
              <a:rPr lang="en-US" sz="2400" dirty="0"/>
              <a:t>Document observations, history of problems</a:t>
            </a:r>
          </a:p>
          <a:p>
            <a:r>
              <a:rPr lang="en-US" sz="2400" dirty="0"/>
              <a:t>Oversight, Technical &amp; Peer review</a:t>
            </a:r>
          </a:p>
          <a:p>
            <a:r>
              <a:rPr lang="en-US" sz="2400" dirty="0"/>
              <a:t>Context Analysis of results – sensible answer</a:t>
            </a:r>
          </a:p>
          <a:p>
            <a:endParaRPr lang="en-US" dirty="0"/>
          </a:p>
        </p:txBody>
      </p:sp>
      <p:sp>
        <p:nvSpPr>
          <p:cNvPr id="7" name="Title 6">
            <a:extLst>
              <a:ext uri="{FF2B5EF4-FFF2-40B4-BE49-F238E27FC236}">
                <a16:creationId xmlns:a16="http://schemas.microsoft.com/office/drawing/2014/main" id="{8ADB3673-5DD4-E248-8590-31FDA1D41BBF}"/>
              </a:ext>
            </a:extLst>
          </p:cNvPr>
          <p:cNvSpPr>
            <a:spLocks noGrp="1"/>
          </p:cNvSpPr>
          <p:nvPr>
            <p:ph type="title"/>
          </p:nvPr>
        </p:nvSpPr>
        <p:spPr/>
        <p:txBody>
          <a:bodyPr/>
          <a:lstStyle/>
          <a:p>
            <a:r>
              <a:rPr lang="en-US" dirty="0"/>
              <a:t>Error Mitigation Strategies</a:t>
            </a:r>
          </a:p>
        </p:txBody>
      </p:sp>
    </p:spTree>
    <p:extLst>
      <p:ext uri="{BB962C8B-B14F-4D97-AF65-F5344CB8AC3E}">
        <p14:creationId xmlns:p14="http://schemas.microsoft.com/office/powerpoint/2010/main" val="27446054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571AB0-A8D2-AF49-B7A2-A48893AA5382}"/>
              </a:ext>
            </a:extLst>
          </p:cNvPr>
          <p:cNvSpPr>
            <a:spLocks noGrp="1"/>
          </p:cNvSpPr>
          <p:nvPr>
            <p:ph type="dt" sz="half" idx="10"/>
          </p:nvPr>
        </p:nvSpPr>
        <p:spPr/>
        <p:txBody>
          <a:bodyPr/>
          <a:lstStyle/>
          <a:p>
            <a:r>
              <a:rPr lang="en-US"/>
              <a:t>October 19, 2021 at 3:00 PM</a:t>
            </a:r>
            <a:endParaRPr lang="en-GB"/>
          </a:p>
        </p:txBody>
      </p:sp>
      <p:sp>
        <p:nvSpPr>
          <p:cNvPr id="3" name="Footer Placeholder 2">
            <a:extLst>
              <a:ext uri="{FF2B5EF4-FFF2-40B4-BE49-F238E27FC236}">
                <a16:creationId xmlns:a16="http://schemas.microsoft.com/office/drawing/2014/main" id="{A78FEE6F-DAC5-5D4A-8DBF-3DB733F90CB6}"/>
              </a:ext>
            </a:extLst>
          </p:cNvPr>
          <p:cNvSpPr>
            <a:spLocks noGrp="1"/>
          </p:cNvSpPr>
          <p:nvPr>
            <p:ph type="ftr" sz="quarter" idx="11"/>
          </p:nvPr>
        </p:nvSpPr>
        <p:spPr/>
        <p:txBody>
          <a:bodyPr/>
          <a:lstStyle/>
          <a:p>
            <a:r>
              <a:rPr lang="en-GB"/>
              <a:t>E3016-18 Confidence in Digital Forensic Results</a:t>
            </a:r>
            <a:endParaRPr lang="en-GB" dirty="0"/>
          </a:p>
        </p:txBody>
      </p:sp>
      <p:sp>
        <p:nvSpPr>
          <p:cNvPr id="4" name="Slide Number Placeholder 3">
            <a:extLst>
              <a:ext uri="{FF2B5EF4-FFF2-40B4-BE49-F238E27FC236}">
                <a16:creationId xmlns:a16="http://schemas.microsoft.com/office/drawing/2014/main" id="{0609A65A-F531-6F4D-B6AB-A7BF7986F6F7}"/>
              </a:ext>
            </a:extLst>
          </p:cNvPr>
          <p:cNvSpPr>
            <a:spLocks noGrp="1"/>
          </p:cNvSpPr>
          <p:nvPr>
            <p:ph type="sldNum" sz="quarter" idx="12"/>
          </p:nvPr>
        </p:nvSpPr>
        <p:spPr/>
        <p:txBody>
          <a:bodyPr/>
          <a:lstStyle/>
          <a:p>
            <a:fld id="{AD3FAF27-8B82-4449-B01B-BEC948125F21}" type="slidenum">
              <a:rPr lang="en-GB" smtClean="0"/>
              <a:t>32</a:t>
            </a:fld>
            <a:endParaRPr lang="en-GB"/>
          </a:p>
        </p:txBody>
      </p:sp>
      <p:sp>
        <p:nvSpPr>
          <p:cNvPr id="5" name="Text Placeholder 4">
            <a:extLst>
              <a:ext uri="{FF2B5EF4-FFF2-40B4-BE49-F238E27FC236}">
                <a16:creationId xmlns:a16="http://schemas.microsoft.com/office/drawing/2014/main" id="{076F7E5E-ABA8-5940-9CE8-AC026C20A57C}"/>
              </a:ext>
            </a:extLst>
          </p:cNvPr>
          <p:cNvSpPr>
            <a:spLocks noGrp="1"/>
          </p:cNvSpPr>
          <p:nvPr>
            <p:ph type="body" sz="quarter" idx="13"/>
          </p:nvPr>
        </p:nvSpPr>
        <p:spPr/>
        <p:txBody>
          <a:bodyPr/>
          <a:lstStyle/>
          <a:p>
            <a:r>
              <a:rPr lang="en-US" dirty="0"/>
              <a:t>See These Examples in The Standard</a:t>
            </a:r>
          </a:p>
        </p:txBody>
      </p:sp>
      <p:sp>
        <p:nvSpPr>
          <p:cNvPr id="6" name="Content Placeholder 5">
            <a:extLst>
              <a:ext uri="{FF2B5EF4-FFF2-40B4-BE49-F238E27FC236}">
                <a16:creationId xmlns:a16="http://schemas.microsoft.com/office/drawing/2014/main" id="{3794E45D-AD08-1841-973C-7B311B98529E}"/>
              </a:ext>
            </a:extLst>
          </p:cNvPr>
          <p:cNvSpPr>
            <a:spLocks noGrp="1"/>
          </p:cNvSpPr>
          <p:nvPr>
            <p:ph sz="quarter" idx="15"/>
          </p:nvPr>
        </p:nvSpPr>
        <p:spPr>
          <a:xfrm>
            <a:off x="345300" y="1910525"/>
            <a:ext cx="6665100" cy="4308475"/>
          </a:xfrm>
        </p:spPr>
        <p:txBody>
          <a:bodyPr>
            <a:normAutofit/>
          </a:bodyPr>
          <a:lstStyle/>
          <a:p>
            <a:pPr marL="342900" indent="-342900">
              <a:buFont typeface="+mj-lt"/>
              <a:buAutoNum type="arabicPeriod"/>
            </a:pPr>
            <a:r>
              <a:rPr lang="en-US" sz="2400" dirty="0"/>
              <a:t>Intellectual Property Theft</a:t>
            </a:r>
          </a:p>
          <a:p>
            <a:pPr marL="342900" indent="-342900">
              <a:buFont typeface="+mj-lt"/>
              <a:buAutoNum type="arabicPeriod"/>
            </a:pPr>
            <a:r>
              <a:rPr lang="en-US" sz="2400" dirty="0"/>
              <a:t>New Technique Developed</a:t>
            </a:r>
          </a:p>
          <a:p>
            <a:pPr marL="342900" indent="-342900">
              <a:buFont typeface="+mj-lt"/>
              <a:buAutoNum type="arabicPeriod"/>
            </a:pPr>
            <a:r>
              <a:rPr lang="en-US" sz="2400" dirty="0"/>
              <a:t>Use of Tools Tested Elsewhere</a:t>
            </a:r>
          </a:p>
        </p:txBody>
      </p:sp>
      <p:sp>
        <p:nvSpPr>
          <p:cNvPr id="7" name="Title 6">
            <a:extLst>
              <a:ext uri="{FF2B5EF4-FFF2-40B4-BE49-F238E27FC236}">
                <a16:creationId xmlns:a16="http://schemas.microsoft.com/office/drawing/2014/main" id="{B81373EB-63E8-7C48-922A-B05A88799621}"/>
              </a:ext>
            </a:extLst>
          </p:cNvPr>
          <p:cNvSpPr>
            <a:spLocks noGrp="1"/>
          </p:cNvSpPr>
          <p:nvPr>
            <p:ph type="title"/>
          </p:nvPr>
        </p:nvSpPr>
        <p:spPr/>
        <p:txBody>
          <a:bodyPr/>
          <a:lstStyle/>
          <a:p>
            <a:r>
              <a:rPr lang="en-US" dirty="0"/>
              <a:t>Three Examples of Error Mitigation Report</a:t>
            </a:r>
          </a:p>
        </p:txBody>
      </p:sp>
    </p:spTree>
    <p:extLst>
      <p:ext uri="{BB962C8B-B14F-4D97-AF65-F5344CB8AC3E}">
        <p14:creationId xmlns:p14="http://schemas.microsoft.com/office/powerpoint/2010/main" val="22283830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Tool Test Example: Write Block Device Test Example</a:t>
            </a:r>
          </a:p>
        </p:txBody>
      </p:sp>
      <p:sp>
        <p:nvSpPr>
          <p:cNvPr id="3" name="Content Placeholder 2"/>
          <p:cNvSpPr>
            <a:spLocks noGrp="1"/>
          </p:cNvSpPr>
          <p:nvPr>
            <p:ph idx="1"/>
          </p:nvPr>
        </p:nvSpPr>
        <p:spPr/>
        <p:txBody>
          <a:bodyPr>
            <a:normAutofit/>
          </a:bodyPr>
          <a:lstStyle/>
          <a:p>
            <a:r>
              <a:rPr lang="en-US" sz="2400" dirty="0"/>
              <a:t>Write blocker for either IDE (ATA) or SATA drives with host interfaces: SATA, USB, FW400 &amp; FW800</a:t>
            </a:r>
          </a:p>
          <a:p>
            <a:r>
              <a:rPr lang="en-US" sz="2400" dirty="0"/>
              <a:t>Need eight separate test runs: 2 drives x 4 interfaces (Can be tested in 30 minutes)</a:t>
            </a:r>
          </a:p>
          <a:p>
            <a:r>
              <a:rPr lang="en-US" sz="2400" dirty="0"/>
              <a:t>Result: </a:t>
            </a:r>
          </a:p>
          <a:p>
            <a:pPr lvl="1"/>
            <a:r>
              <a:rPr lang="en-US" sz="2400" dirty="0"/>
              <a:t>All ATA commands blocked</a:t>
            </a:r>
          </a:p>
          <a:p>
            <a:pPr lvl="1"/>
            <a:r>
              <a:rPr lang="en-US" sz="2400" dirty="0"/>
              <a:t>All SCSI commands to FireWire blocked</a:t>
            </a:r>
          </a:p>
          <a:p>
            <a:pPr lvl="1"/>
            <a:r>
              <a:rPr lang="en-US" sz="2400" dirty="0"/>
              <a:t>“WRITE 16” NOT Blocked for USB (Only needed for drives larger than 2.1TB)</a:t>
            </a:r>
          </a:p>
        </p:txBody>
      </p:sp>
      <p:sp>
        <p:nvSpPr>
          <p:cNvPr id="4" name="Date Placeholder 3"/>
          <p:cNvSpPr>
            <a:spLocks noGrp="1"/>
          </p:cNvSpPr>
          <p:nvPr>
            <p:ph type="dt" sz="half" idx="10"/>
          </p:nvPr>
        </p:nvSpPr>
        <p:spPr/>
        <p:txBody>
          <a:bodyPr/>
          <a:lstStyle/>
          <a:p>
            <a:r>
              <a:rPr lang="en-US"/>
              <a:t>October 19, 2021 at 3:00 PM</a:t>
            </a:r>
          </a:p>
        </p:txBody>
      </p:sp>
      <p:sp>
        <p:nvSpPr>
          <p:cNvPr id="5" name="Footer Placeholder 4"/>
          <p:cNvSpPr>
            <a:spLocks noGrp="1"/>
          </p:cNvSpPr>
          <p:nvPr>
            <p:ph type="ftr" sz="quarter" idx="11"/>
          </p:nvPr>
        </p:nvSpPr>
        <p:spPr/>
        <p:txBody>
          <a:bodyPr/>
          <a:lstStyle/>
          <a:p>
            <a:r>
              <a:rPr lang="en-US"/>
              <a:t>E3016-18 Confidence in Digital Forensic Results</a:t>
            </a:r>
          </a:p>
        </p:txBody>
      </p:sp>
      <p:sp>
        <p:nvSpPr>
          <p:cNvPr id="6" name="Slide Number Placeholder 5"/>
          <p:cNvSpPr>
            <a:spLocks noGrp="1"/>
          </p:cNvSpPr>
          <p:nvPr>
            <p:ph type="sldNum" sz="quarter" idx="12"/>
          </p:nvPr>
        </p:nvSpPr>
        <p:spPr/>
        <p:txBody>
          <a:bodyPr/>
          <a:lstStyle/>
          <a:p>
            <a:fld id="{BFEBEB0A-9E3D-4B14-9782-E2AE3DA60D96}" type="slidenum">
              <a:rPr lang="en-US" smtClean="0"/>
              <a:pPr/>
              <a:t>33</a:t>
            </a:fld>
            <a:endParaRPr lang="en-US"/>
          </a:p>
        </p:txBody>
      </p:sp>
    </p:spTree>
    <p:extLst>
      <p:ext uri="{BB962C8B-B14F-4D97-AF65-F5344CB8AC3E}">
        <p14:creationId xmlns:p14="http://schemas.microsoft.com/office/powerpoint/2010/main" val="13370851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File Recovery</a:t>
            </a:r>
          </a:p>
        </p:txBody>
      </p:sp>
      <p:sp>
        <p:nvSpPr>
          <p:cNvPr id="3" name="Content Placeholder 2"/>
          <p:cNvSpPr>
            <a:spLocks noGrp="1"/>
          </p:cNvSpPr>
          <p:nvPr>
            <p:ph idx="1"/>
          </p:nvPr>
        </p:nvSpPr>
        <p:spPr/>
        <p:txBody>
          <a:bodyPr>
            <a:normAutofit/>
          </a:bodyPr>
          <a:lstStyle/>
          <a:p>
            <a:r>
              <a:rPr lang="en-US" sz="2400" dirty="0"/>
              <a:t>Different algorithms (different results)</a:t>
            </a:r>
          </a:p>
          <a:p>
            <a:r>
              <a:rPr lang="en-US" sz="2400" dirty="0"/>
              <a:t>No one “right answer”</a:t>
            </a:r>
          </a:p>
          <a:p>
            <a:r>
              <a:rPr lang="en-US" sz="2400" dirty="0"/>
              <a:t>Need to define error carefully</a:t>
            </a:r>
          </a:p>
          <a:p>
            <a:r>
              <a:rPr lang="en-US" sz="2400" dirty="0"/>
              <a:t>Behaviors observed in recovered files:</a:t>
            </a:r>
          </a:p>
          <a:p>
            <a:pPr lvl="1"/>
            <a:r>
              <a:rPr lang="en-US" sz="2400" dirty="0"/>
              <a:t>Data from multiple files</a:t>
            </a:r>
          </a:p>
          <a:p>
            <a:pPr lvl="1"/>
            <a:r>
              <a:rPr lang="en-US" sz="2400" dirty="0"/>
              <a:t>Missing data (available but missed)</a:t>
            </a:r>
          </a:p>
          <a:p>
            <a:pPr lvl="1"/>
            <a:r>
              <a:rPr lang="en-US" sz="2400" dirty="0"/>
              <a:t>Overwritten data (overwriting data returned)</a:t>
            </a:r>
          </a:p>
        </p:txBody>
      </p:sp>
      <p:sp>
        <p:nvSpPr>
          <p:cNvPr id="4" name="Date Placeholder 3"/>
          <p:cNvSpPr>
            <a:spLocks noGrp="1"/>
          </p:cNvSpPr>
          <p:nvPr>
            <p:ph type="dt" sz="half" idx="10"/>
          </p:nvPr>
        </p:nvSpPr>
        <p:spPr/>
        <p:txBody>
          <a:bodyPr/>
          <a:lstStyle/>
          <a:p>
            <a:r>
              <a:rPr lang="en-US"/>
              <a:t>October 19, 2021 at 3:00 PM</a:t>
            </a:r>
          </a:p>
        </p:txBody>
      </p:sp>
      <p:sp>
        <p:nvSpPr>
          <p:cNvPr id="5" name="Footer Placeholder 4"/>
          <p:cNvSpPr>
            <a:spLocks noGrp="1"/>
          </p:cNvSpPr>
          <p:nvPr>
            <p:ph type="ftr" sz="quarter" idx="11"/>
          </p:nvPr>
        </p:nvSpPr>
        <p:spPr/>
        <p:txBody>
          <a:bodyPr/>
          <a:lstStyle/>
          <a:p>
            <a:r>
              <a:rPr lang="en-US"/>
              <a:t>E3016-18 Confidence in Digital Forensic Results</a:t>
            </a:r>
          </a:p>
        </p:txBody>
      </p:sp>
      <p:sp>
        <p:nvSpPr>
          <p:cNvPr id="6" name="Slide Number Placeholder 5"/>
          <p:cNvSpPr>
            <a:spLocks noGrp="1"/>
          </p:cNvSpPr>
          <p:nvPr>
            <p:ph type="sldNum" sz="quarter" idx="12"/>
          </p:nvPr>
        </p:nvSpPr>
        <p:spPr/>
        <p:txBody>
          <a:bodyPr/>
          <a:lstStyle/>
          <a:p>
            <a:fld id="{0FB56013-B943-42BA-886F-6F9D4EB85E9D}" type="slidenum">
              <a:rPr lang="en-US" smtClean="0"/>
              <a:t>34</a:t>
            </a:fld>
            <a:endParaRPr lang="en-US"/>
          </a:p>
        </p:txBody>
      </p:sp>
    </p:spTree>
    <p:extLst>
      <p:ext uri="{BB962C8B-B14F-4D97-AF65-F5344CB8AC3E}">
        <p14:creationId xmlns:p14="http://schemas.microsoft.com/office/powerpoint/2010/main" val="24210934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Graphic File Carving Behaviors</a:t>
            </a:r>
          </a:p>
        </p:txBody>
      </p:sp>
      <p:sp>
        <p:nvSpPr>
          <p:cNvPr id="3" name="Content Placeholder 2"/>
          <p:cNvSpPr>
            <a:spLocks noGrp="1"/>
          </p:cNvSpPr>
          <p:nvPr>
            <p:ph idx="1"/>
          </p:nvPr>
        </p:nvSpPr>
        <p:spPr>
          <a:xfrm>
            <a:off x="457199" y="1600200"/>
            <a:ext cx="8455711" cy="4525963"/>
          </a:xfrm>
        </p:spPr>
        <p:txBody>
          <a:bodyPr>
            <a:normAutofit/>
          </a:bodyPr>
          <a:lstStyle/>
          <a:p>
            <a:pPr marL="342900" indent="-342900">
              <a:buFont typeface="Arial" panose="020B0604020202020204" pitchFamily="34" charset="0"/>
              <a:buChar char="•"/>
            </a:pPr>
            <a:r>
              <a:rPr lang="en-US" sz="2400" dirty="0"/>
              <a:t>Success measured by ability to view returned file</a:t>
            </a:r>
          </a:p>
          <a:p>
            <a:pPr marL="342900" indent="-342900">
              <a:buFont typeface="Arial" panose="020B0604020202020204" pitchFamily="34" charset="0"/>
              <a:buChar char="•"/>
            </a:pPr>
            <a:r>
              <a:rPr lang="en-US" sz="2400" dirty="0"/>
              <a:t>Beginning of file returned</a:t>
            </a:r>
          </a:p>
          <a:p>
            <a:pPr marL="342900" indent="-342900">
              <a:buFont typeface="Arial" panose="020B0604020202020204" pitchFamily="34" charset="0"/>
              <a:buChar char="•"/>
            </a:pPr>
            <a:r>
              <a:rPr lang="en-US" sz="2400" dirty="0"/>
              <a:t>Only viewable in some file viewers</a:t>
            </a:r>
          </a:p>
          <a:p>
            <a:pPr marL="342900" indent="-342900">
              <a:buFont typeface="Arial" panose="020B0604020202020204" pitchFamily="34" charset="0"/>
              <a:buChar char="•"/>
            </a:pPr>
            <a:r>
              <a:rPr lang="en-US" sz="2400" dirty="0"/>
              <a:t>Only one file viewable but additional graphics included in file</a:t>
            </a:r>
          </a:p>
          <a:p>
            <a:pPr marL="342900" indent="-342900">
              <a:buFont typeface="Arial" panose="020B0604020202020204" pitchFamily="34" charset="0"/>
              <a:buChar char="•"/>
            </a:pPr>
            <a:r>
              <a:rPr lang="en-US" sz="2400" dirty="0"/>
              <a:t>File not viewable, only one sector missing</a:t>
            </a:r>
          </a:p>
          <a:p>
            <a:pPr marL="342900" indent="-342900">
              <a:buFont typeface="Arial" panose="020B0604020202020204" pitchFamily="34" charset="0"/>
              <a:buChar char="•"/>
            </a:pPr>
            <a:r>
              <a:rPr lang="en-US" sz="2400" dirty="0"/>
              <a:t>Risk that recovered data already on storage device before used by current owner</a:t>
            </a:r>
          </a:p>
        </p:txBody>
      </p:sp>
      <p:sp>
        <p:nvSpPr>
          <p:cNvPr id="4" name="Date Placeholder 3"/>
          <p:cNvSpPr>
            <a:spLocks noGrp="1"/>
          </p:cNvSpPr>
          <p:nvPr>
            <p:ph type="dt" sz="half" idx="10"/>
          </p:nvPr>
        </p:nvSpPr>
        <p:spPr/>
        <p:txBody>
          <a:bodyPr/>
          <a:lstStyle/>
          <a:p>
            <a:r>
              <a:rPr lang="en-US"/>
              <a:t>October 19, 2021 at 3:00 PM</a:t>
            </a:r>
          </a:p>
        </p:txBody>
      </p:sp>
      <p:sp>
        <p:nvSpPr>
          <p:cNvPr id="5" name="Footer Placeholder 4"/>
          <p:cNvSpPr>
            <a:spLocks noGrp="1"/>
          </p:cNvSpPr>
          <p:nvPr>
            <p:ph type="ftr" sz="quarter" idx="11"/>
          </p:nvPr>
        </p:nvSpPr>
        <p:spPr/>
        <p:txBody>
          <a:bodyPr/>
          <a:lstStyle/>
          <a:p>
            <a:r>
              <a:rPr lang="en-US"/>
              <a:t>E3016-18 Confidence in Digital Forensic Results</a:t>
            </a:r>
          </a:p>
        </p:txBody>
      </p:sp>
      <p:sp>
        <p:nvSpPr>
          <p:cNvPr id="6" name="Slide Number Placeholder 5"/>
          <p:cNvSpPr>
            <a:spLocks noGrp="1"/>
          </p:cNvSpPr>
          <p:nvPr>
            <p:ph type="sldNum" sz="quarter" idx="12"/>
          </p:nvPr>
        </p:nvSpPr>
        <p:spPr/>
        <p:txBody>
          <a:bodyPr/>
          <a:lstStyle/>
          <a:p>
            <a:fld id="{0FB56013-B943-42BA-886F-6F9D4EB85E9D}" type="slidenum">
              <a:rPr lang="en-US" smtClean="0"/>
              <a:t>35</a:t>
            </a:fld>
            <a:endParaRPr lang="en-US"/>
          </a:p>
        </p:txBody>
      </p:sp>
    </p:spTree>
    <p:extLst>
      <p:ext uri="{BB962C8B-B14F-4D97-AF65-F5344CB8AC3E}">
        <p14:creationId xmlns:p14="http://schemas.microsoft.com/office/powerpoint/2010/main" val="18455288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pPr eaLnBrk="1" hangingPunct="1"/>
            <a:r>
              <a:rPr lang="en-US"/>
              <a:t>Summary &amp; Observations</a:t>
            </a:r>
          </a:p>
        </p:txBody>
      </p:sp>
      <p:sp>
        <p:nvSpPr>
          <p:cNvPr id="59395" name="Content Placeholder 2"/>
          <p:cNvSpPr>
            <a:spLocks noGrp="1"/>
          </p:cNvSpPr>
          <p:nvPr>
            <p:ph idx="1"/>
          </p:nvPr>
        </p:nvSpPr>
        <p:spPr/>
        <p:txBody>
          <a:bodyPr>
            <a:normAutofit fontScale="85000" lnSpcReduction="10000"/>
          </a:bodyPr>
          <a:lstStyle/>
          <a:p>
            <a:pPr marL="285750" indent="-285750" eaLnBrk="1" hangingPunct="1">
              <a:buFont typeface="Arial" panose="020B0604020202020204" pitchFamily="34" charset="0"/>
              <a:buChar char="•"/>
            </a:pPr>
            <a:r>
              <a:rPr lang="en-US" sz="2400" dirty="0"/>
              <a:t>Distinguish between intended algorithm and actual implementation</a:t>
            </a:r>
          </a:p>
          <a:p>
            <a:pPr marL="285750" indent="-285750" eaLnBrk="1" hangingPunct="1">
              <a:buFont typeface="Arial" panose="020B0604020202020204" pitchFamily="34" charset="0"/>
              <a:buChar char="•"/>
            </a:pPr>
            <a:r>
              <a:rPr lang="en-US" sz="2400" dirty="0"/>
              <a:t>Algorithm may have an error rate (statistical in nature)</a:t>
            </a:r>
          </a:p>
          <a:p>
            <a:pPr marL="285750" indent="-285750" eaLnBrk="1" hangingPunct="1">
              <a:buFont typeface="Arial" panose="020B0604020202020204" pitchFamily="34" charset="0"/>
              <a:buChar char="•"/>
            </a:pPr>
            <a:r>
              <a:rPr lang="en-US" sz="2400" dirty="0"/>
              <a:t>Implementations have systematic errors</a:t>
            </a:r>
          </a:p>
          <a:p>
            <a:pPr marL="285750" indent="-285750">
              <a:buFont typeface="Arial" panose="020B0604020202020204" pitchFamily="34" charset="0"/>
              <a:buChar char="•"/>
            </a:pPr>
            <a:r>
              <a:rPr lang="en-US" sz="2400" dirty="0"/>
              <a:t>Most digital forensic tool functions are simple collection, extraction or searching operations with a zero error rate for the algorithm.</a:t>
            </a:r>
          </a:p>
          <a:p>
            <a:pPr marL="285750" indent="-285750" eaLnBrk="1" hangingPunct="1">
              <a:buFont typeface="Arial" panose="020B0604020202020204" pitchFamily="34" charset="0"/>
              <a:buChar char="•"/>
            </a:pPr>
            <a:r>
              <a:rPr lang="en-US" sz="2400" dirty="0"/>
              <a:t>Tools tend to have minor problems, usually omitting data, sometimes duplicating existing data.</a:t>
            </a:r>
          </a:p>
          <a:p>
            <a:pPr marL="285750" indent="-285750" eaLnBrk="1" hangingPunct="1">
              <a:buFont typeface="Arial" panose="020B0604020202020204" pitchFamily="34" charset="0"/>
              <a:buChar char="•"/>
            </a:pPr>
            <a:r>
              <a:rPr lang="en-US" sz="2400" dirty="0"/>
              <a:t>An implementation’s systematic errors can be revealed by tool testing.</a:t>
            </a:r>
          </a:p>
          <a:p>
            <a:pPr marL="285750" indent="-285750" eaLnBrk="1" hangingPunct="1">
              <a:buFont typeface="Arial" panose="020B0604020202020204" pitchFamily="34" charset="0"/>
              <a:buChar char="•"/>
            </a:pPr>
            <a:r>
              <a:rPr lang="en-US" sz="2400" dirty="0"/>
              <a:t>To satisfy the intent of </a:t>
            </a:r>
            <a:r>
              <a:rPr lang="en-US" sz="2400" dirty="0" err="1"/>
              <a:t>Daubert</a:t>
            </a:r>
            <a:r>
              <a:rPr lang="en-US" sz="2400" dirty="0"/>
              <a:t>, tools should have the types of failures and triggering conditions characterized.</a:t>
            </a:r>
          </a:p>
          <a:p>
            <a:pPr marL="285750" indent="-285750" eaLnBrk="1" hangingPunct="1">
              <a:buFont typeface="Arial" panose="020B0604020202020204" pitchFamily="34" charset="0"/>
              <a:buChar char="•"/>
            </a:pPr>
            <a:r>
              <a:rPr lang="en-US" sz="2400" dirty="0"/>
              <a:t>Error mitigation analysis involves recognizing potential sources of error</a:t>
            </a:r>
          </a:p>
          <a:p>
            <a:pPr marL="285750" indent="-285750" eaLnBrk="1" hangingPunct="1">
              <a:buFont typeface="Arial" panose="020B0604020202020204" pitchFamily="34" charset="0"/>
              <a:buChar char="•"/>
            </a:pPr>
            <a:r>
              <a:rPr lang="en-US" sz="2400" dirty="0"/>
              <a:t>Taking steps to mitigate any errors</a:t>
            </a:r>
          </a:p>
          <a:p>
            <a:pPr marL="285750" indent="-285750" eaLnBrk="1" hangingPunct="1">
              <a:buFont typeface="Arial" panose="020B0604020202020204" pitchFamily="34" charset="0"/>
              <a:buChar char="•"/>
            </a:pPr>
            <a:r>
              <a:rPr lang="en-US" sz="2400" dirty="0"/>
              <a:t>Employing quality assurance and continuous human oversight &amp; improvement</a:t>
            </a:r>
          </a:p>
          <a:p>
            <a:pPr eaLnBrk="1" hangingPunct="1"/>
            <a:endParaRPr lang="en-US" sz="1800" dirty="0"/>
          </a:p>
        </p:txBody>
      </p:sp>
      <p:sp>
        <p:nvSpPr>
          <p:cNvPr id="59396" name="Date Placeholder 3"/>
          <p:cNvSpPr>
            <a:spLocks noGrp="1"/>
          </p:cNvSpPr>
          <p:nvPr>
            <p:ph type="dt" sz="half" idx="10"/>
          </p:nvPr>
        </p:nvSpPr>
        <p:spPr>
          <a:noFill/>
        </p:spPr>
        <p:txBody>
          <a:bodyPr/>
          <a:lstStyle/>
          <a:p>
            <a:r>
              <a:rPr lang="en-US">
                <a:latin typeface="Arial" pitchFamily="34" charset="0"/>
                <a:ea typeface="ＭＳ Ｐゴシック" pitchFamily="34" charset="-128"/>
                <a:cs typeface="ＭＳ Ｐゴシック" pitchFamily="34" charset="-128"/>
              </a:rPr>
              <a:t>October 19, 2021 at 3:00 PM</a:t>
            </a:r>
          </a:p>
        </p:txBody>
      </p:sp>
      <p:sp>
        <p:nvSpPr>
          <p:cNvPr id="59397" name="Footer Placeholder 4"/>
          <p:cNvSpPr>
            <a:spLocks noGrp="1"/>
          </p:cNvSpPr>
          <p:nvPr>
            <p:ph type="ftr" sz="quarter" idx="11"/>
          </p:nvPr>
        </p:nvSpPr>
        <p:spPr>
          <a:noFill/>
        </p:spPr>
        <p:txBody>
          <a:bodyPr/>
          <a:lstStyle/>
          <a:p>
            <a:r>
              <a:rPr lang="en-US">
                <a:latin typeface="Arial" pitchFamily="34" charset="0"/>
                <a:ea typeface="ＭＳ Ｐゴシック" pitchFamily="34" charset="-128"/>
                <a:cs typeface="ＭＳ Ｐゴシック" pitchFamily="34" charset="-128"/>
              </a:rPr>
              <a:t>E3016-18 Confidence in Digital Forensic Results</a:t>
            </a:r>
          </a:p>
        </p:txBody>
      </p:sp>
      <p:sp>
        <p:nvSpPr>
          <p:cNvPr id="59398" name="Slide Number Placeholder 5"/>
          <p:cNvSpPr>
            <a:spLocks noGrp="1"/>
          </p:cNvSpPr>
          <p:nvPr>
            <p:ph type="sldNum" sz="quarter" idx="12"/>
          </p:nvPr>
        </p:nvSpPr>
        <p:spPr>
          <a:noFill/>
        </p:spPr>
        <p:txBody>
          <a:bodyPr/>
          <a:lstStyle/>
          <a:p>
            <a:fld id="{624AEFE7-4305-7648-85AB-A1A597639E24}" type="slidenum">
              <a:rPr lang="en-US" smtClean="0">
                <a:latin typeface="Arial" pitchFamily="34" charset="0"/>
                <a:ea typeface="ＭＳ Ｐゴシック" pitchFamily="34" charset="-128"/>
                <a:cs typeface="ＭＳ Ｐゴシック" pitchFamily="34" charset="-128"/>
              </a:rPr>
              <a:pPr/>
              <a:t>36</a:t>
            </a:fld>
            <a:endParaRPr lang="en-US">
              <a:latin typeface="Arial" pitchFamily="34" charset="0"/>
              <a:ea typeface="ＭＳ Ｐゴシック" pitchFamily="34" charset="-128"/>
              <a:cs typeface="ＭＳ Ｐゴシック" pitchFamily="34" charset="-128"/>
            </a:endParaRPr>
          </a:p>
        </p:txBody>
      </p:sp>
    </p:spTree>
    <p:extLst>
      <p:ext uri="{BB962C8B-B14F-4D97-AF65-F5344CB8AC3E}">
        <p14:creationId xmlns:p14="http://schemas.microsoft.com/office/powerpoint/2010/main" val="31775896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a:bodyPr>
          <a:lstStyle/>
          <a:p>
            <a:r>
              <a:rPr lang="en-US" sz="2800" dirty="0"/>
              <a:t>This standard started as a  SWGDE guideline document:</a:t>
            </a:r>
          </a:p>
          <a:p>
            <a:endParaRPr lang="en-US" sz="2800" dirty="0"/>
          </a:p>
          <a:p>
            <a:r>
              <a:rPr lang="en-US" sz="2800" i="1" dirty="0"/>
              <a:t>SWGDE Establishing Confidence in Digital Forensic Results by Error Mitigation Analysis </a:t>
            </a:r>
          </a:p>
          <a:p>
            <a:endParaRPr lang="en-US" sz="2800" i="1" dirty="0"/>
          </a:p>
          <a:p>
            <a:r>
              <a:rPr lang="en-US" sz="2800" i="1" dirty="0"/>
              <a:t>See </a:t>
            </a:r>
            <a:r>
              <a:rPr lang="en-US" sz="2800" dirty="0">
                <a:hlinkClick r:id="rId3"/>
              </a:rPr>
              <a:t>www.swgde.org</a:t>
            </a:r>
            <a:endParaRPr lang="en-US" sz="2800" dirty="0"/>
          </a:p>
        </p:txBody>
      </p:sp>
      <p:sp>
        <p:nvSpPr>
          <p:cNvPr id="4" name="Date Placeholder 3"/>
          <p:cNvSpPr>
            <a:spLocks noGrp="1"/>
          </p:cNvSpPr>
          <p:nvPr>
            <p:ph type="dt" sz="half" idx="10"/>
          </p:nvPr>
        </p:nvSpPr>
        <p:spPr/>
        <p:txBody>
          <a:bodyPr/>
          <a:lstStyle/>
          <a:p>
            <a:r>
              <a:rPr lang="en-US"/>
              <a:t>October 19, 2021 at 3:00 PM</a:t>
            </a:r>
          </a:p>
        </p:txBody>
      </p:sp>
      <p:sp>
        <p:nvSpPr>
          <p:cNvPr id="5" name="Footer Placeholder 4"/>
          <p:cNvSpPr>
            <a:spLocks noGrp="1"/>
          </p:cNvSpPr>
          <p:nvPr>
            <p:ph type="ftr" sz="quarter" idx="11"/>
          </p:nvPr>
        </p:nvSpPr>
        <p:spPr/>
        <p:txBody>
          <a:bodyPr/>
          <a:lstStyle/>
          <a:p>
            <a:r>
              <a:rPr lang="en-US"/>
              <a:t>E3016-18 Confidence in Digital Forensic Results</a:t>
            </a:r>
          </a:p>
        </p:txBody>
      </p:sp>
      <p:sp>
        <p:nvSpPr>
          <p:cNvPr id="6" name="Slide Number Placeholder 5"/>
          <p:cNvSpPr>
            <a:spLocks noGrp="1"/>
          </p:cNvSpPr>
          <p:nvPr>
            <p:ph type="sldNum" sz="quarter" idx="12"/>
          </p:nvPr>
        </p:nvSpPr>
        <p:spPr/>
        <p:txBody>
          <a:bodyPr/>
          <a:lstStyle/>
          <a:p>
            <a:fld id="{BFEBEB0A-9E3D-4B14-9782-E2AE3DA60D96}" type="slidenum">
              <a:rPr lang="en-US" smtClean="0"/>
              <a:pPr/>
              <a:t>37</a:t>
            </a:fld>
            <a:endParaRPr lang="en-US"/>
          </a:p>
        </p:txBody>
      </p:sp>
    </p:spTree>
    <p:extLst>
      <p:ext uri="{BB962C8B-B14F-4D97-AF65-F5344CB8AC3E}">
        <p14:creationId xmlns:p14="http://schemas.microsoft.com/office/powerpoint/2010/main" val="18578332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a:t>Thank you</a:t>
            </a:r>
          </a:p>
        </p:txBody>
      </p:sp>
    </p:spTree>
    <p:extLst>
      <p:ext uri="{BB962C8B-B14F-4D97-AF65-F5344CB8AC3E}">
        <p14:creationId xmlns:p14="http://schemas.microsoft.com/office/powerpoint/2010/main" val="40744109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lstStyle/>
          <a:p>
            <a:pPr eaLnBrk="1" hangingPunct="1"/>
            <a:r>
              <a:rPr lang="en-US" dirty="0"/>
              <a:t>Contact Information</a:t>
            </a:r>
          </a:p>
        </p:txBody>
      </p:sp>
      <p:sp>
        <p:nvSpPr>
          <p:cNvPr id="61445" name="Slide Number Placeholder 5"/>
          <p:cNvSpPr>
            <a:spLocks noGrp="1"/>
          </p:cNvSpPr>
          <p:nvPr>
            <p:ph type="sldNum" sz="quarter" idx="12"/>
          </p:nvPr>
        </p:nvSpPr>
        <p:spPr>
          <a:noFill/>
        </p:spPr>
        <p:txBody>
          <a:bodyPr/>
          <a:lstStyle/>
          <a:p>
            <a:fld id="{3BC7B321-FC4B-7242-88FE-FC9DDE9973E7}" type="slidenum">
              <a:rPr lang="en-US">
                <a:latin typeface="Arial" pitchFamily="-103" charset="0"/>
                <a:ea typeface="ＭＳ Ｐゴシック" pitchFamily="-103" charset="-128"/>
                <a:cs typeface="ＭＳ Ｐゴシック" pitchFamily="-103" charset="-128"/>
              </a:rPr>
              <a:pPr/>
              <a:t>39</a:t>
            </a:fld>
            <a:endParaRPr lang="en-US">
              <a:latin typeface="Arial" pitchFamily="-103" charset="0"/>
              <a:ea typeface="ＭＳ Ｐゴシック" pitchFamily="-103" charset="-128"/>
              <a:cs typeface="ＭＳ Ｐゴシック" pitchFamily="-103" charset="-128"/>
            </a:endParaRPr>
          </a:p>
        </p:txBody>
      </p:sp>
      <p:sp>
        <p:nvSpPr>
          <p:cNvPr id="61446" name="TextBox 6"/>
          <p:cNvSpPr txBox="1">
            <a:spLocks noChangeArrowheads="1"/>
          </p:cNvSpPr>
          <p:nvPr/>
        </p:nvSpPr>
        <p:spPr bwMode="auto">
          <a:xfrm>
            <a:off x="914400" y="3352800"/>
            <a:ext cx="6905625" cy="923330"/>
          </a:xfrm>
          <a:prstGeom prst="rect">
            <a:avLst/>
          </a:prstGeom>
          <a:noFill/>
          <a:ln w="9525">
            <a:noFill/>
            <a:miter lim="800000"/>
            <a:headEnd/>
            <a:tailEnd/>
          </a:ln>
        </p:spPr>
        <p:txBody>
          <a:bodyPr>
            <a:prstTxWarp prst="textNoShape">
              <a:avLst/>
            </a:prstTxWarp>
            <a:spAutoFit/>
          </a:bodyPr>
          <a:lstStyle/>
          <a:p>
            <a:endParaRPr lang="en-US" dirty="0">
              <a:latin typeface="Candara" pitchFamily="-103" charset="0"/>
            </a:endParaRPr>
          </a:p>
          <a:p>
            <a:r>
              <a:rPr lang="en-US" dirty="0">
                <a:latin typeface="Candara" pitchFamily="-103" charset="0"/>
              </a:rPr>
              <a:t>Barbara </a:t>
            </a:r>
            <a:r>
              <a:rPr lang="en-US" dirty="0" err="1">
                <a:latin typeface="Candara" pitchFamily="-103" charset="0"/>
              </a:rPr>
              <a:t>Guttman</a:t>
            </a:r>
            <a:r>
              <a:rPr lang="en-US" dirty="0">
                <a:latin typeface="Candara" pitchFamily="-103" charset="0"/>
              </a:rPr>
              <a:t>, Software and Systems Division</a:t>
            </a:r>
          </a:p>
          <a:p>
            <a:r>
              <a:rPr lang="en-US" dirty="0" err="1">
                <a:latin typeface="Candara" pitchFamily="-103" charset="0"/>
                <a:hlinkClick r:id="rId3"/>
              </a:rPr>
              <a:t>bguttman@nist.gov</a:t>
            </a:r>
            <a:endParaRPr lang="en-US" dirty="0">
              <a:latin typeface="Candara" pitchFamily="-103" charset="0"/>
            </a:endParaRPr>
          </a:p>
        </p:txBody>
      </p:sp>
      <p:sp>
        <p:nvSpPr>
          <p:cNvPr id="61447" name="TextBox 7"/>
          <p:cNvSpPr txBox="1">
            <a:spLocks noChangeArrowheads="1"/>
          </p:cNvSpPr>
          <p:nvPr/>
        </p:nvSpPr>
        <p:spPr bwMode="auto">
          <a:xfrm>
            <a:off x="1109663" y="2071688"/>
            <a:ext cx="6586537" cy="954087"/>
          </a:xfrm>
          <a:prstGeom prst="rect">
            <a:avLst/>
          </a:prstGeom>
          <a:noFill/>
          <a:ln w="9525">
            <a:noFill/>
            <a:miter lim="800000"/>
            <a:headEnd/>
            <a:tailEnd/>
          </a:ln>
        </p:spPr>
        <p:txBody>
          <a:bodyPr>
            <a:prstTxWarp prst="textNoShape">
              <a:avLst/>
            </a:prstTxWarp>
            <a:spAutoFit/>
          </a:bodyPr>
          <a:lstStyle/>
          <a:p>
            <a:pPr algn="ctr"/>
            <a:r>
              <a:rPr lang="en-US" sz="2800">
                <a:latin typeface="Candara" pitchFamily="-103" charset="0"/>
              </a:rPr>
              <a:t>Jim Lyle</a:t>
            </a:r>
          </a:p>
          <a:p>
            <a:pPr algn="ctr"/>
            <a:r>
              <a:rPr lang="en-US" sz="2800">
                <a:latin typeface="Candara" pitchFamily="-103" charset="0"/>
              </a:rPr>
              <a:t>jlyle@nist.gov</a:t>
            </a:r>
          </a:p>
        </p:txBody>
      </p:sp>
      <p:sp>
        <p:nvSpPr>
          <p:cNvPr id="2" name="Date Placeholder 1"/>
          <p:cNvSpPr>
            <a:spLocks noGrp="1"/>
          </p:cNvSpPr>
          <p:nvPr>
            <p:ph type="dt" sz="half" idx="10"/>
          </p:nvPr>
        </p:nvSpPr>
        <p:spPr/>
        <p:txBody>
          <a:bodyPr/>
          <a:lstStyle/>
          <a:p>
            <a:r>
              <a:rPr lang="en-US"/>
              <a:t>October 19, 2021 at 3:00 PM</a:t>
            </a:r>
          </a:p>
        </p:txBody>
      </p:sp>
      <p:sp>
        <p:nvSpPr>
          <p:cNvPr id="3" name="Footer Placeholder 2"/>
          <p:cNvSpPr>
            <a:spLocks noGrp="1"/>
          </p:cNvSpPr>
          <p:nvPr>
            <p:ph type="ftr" sz="quarter" idx="11"/>
          </p:nvPr>
        </p:nvSpPr>
        <p:spPr/>
        <p:txBody>
          <a:bodyPr/>
          <a:lstStyle/>
          <a:p>
            <a:r>
              <a:rPr lang="en-US"/>
              <a:t>E3016-18 Confidence in Digital Forensic Results</a:t>
            </a:r>
          </a:p>
        </p:txBody>
      </p:sp>
    </p:spTree>
    <p:extLst>
      <p:ext uri="{BB962C8B-B14F-4D97-AF65-F5344CB8AC3E}">
        <p14:creationId xmlns:p14="http://schemas.microsoft.com/office/powerpoint/2010/main" val="3714255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34685-F1D6-0142-9D5F-1033D83AD9F6}"/>
              </a:ext>
            </a:extLst>
          </p:cNvPr>
          <p:cNvSpPr>
            <a:spLocks noGrp="1"/>
          </p:cNvSpPr>
          <p:nvPr>
            <p:ph type="title"/>
          </p:nvPr>
        </p:nvSpPr>
        <p:spPr/>
        <p:txBody>
          <a:bodyPr/>
          <a:lstStyle/>
          <a:p>
            <a:r>
              <a:rPr lang="en-US" dirty="0"/>
              <a:t>Talk Outline</a:t>
            </a:r>
          </a:p>
        </p:txBody>
      </p:sp>
      <p:sp>
        <p:nvSpPr>
          <p:cNvPr id="3" name="Content Placeholder 2">
            <a:extLst>
              <a:ext uri="{FF2B5EF4-FFF2-40B4-BE49-F238E27FC236}">
                <a16:creationId xmlns:a16="http://schemas.microsoft.com/office/drawing/2014/main" id="{E69AE4B8-4540-0341-9D04-E54A3B0B02B0}"/>
              </a:ext>
            </a:extLst>
          </p:cNvPr>
          <p:cNvSpPr>
            <a:spLocks noGrp="1"/>
          </p:cNvSpPr>
          <p:nvPr>
            <p:ph idx="1"/>
          </p:nvPr>
        </p:nvSpPr>
        <p:spPr/>
        <p:txBody>
          <a:bodyPr>
            <a:normAutofit/>
          </a:bodyPr>
          <a:lstStyle/>
          <a:p>
            <a:pPr marL="342900" indent="-342900">
              <a:buFont typeface="Arial" panose="020B0604020202020204" pitchFamily="34" charset="0"/>
              <a:buChar char="•"/>
            </a:pPr>
            <a:r>
              <a:rPr lang="en-US" sz="2400" dirty="0"/>
              <a:t>Some Background</a:t>
            </a:r>
          </a:p>
          <a:p>
            <a:pPr marL="342900" indent="-342900">
              <a:buFont typeface="Arial" panose="020B0604020202020204" pitchFamily="34" charset="0"/>
              <a:buChar char="•"/>
            </a:pPr>
            <a:r>
              <a:rPr lang="en-US" sz="2400" dirty="0"/>
              <a:t>Digital Forensics Tasks (what has to be done)</a:t>
            </a:r>
          </a:p>
          <a:p>
            <a:pPr marL="342900" indent="-342900">
              <a:buFont typeface="Arial" panose="020B0604020202020204" pitchFamily="34" charset="0"/>
              <a:buChar char="•"/>
            </a:pPr>
            <a:r>
              <a:rPr lang="en-US" sz="2400" dirty="0"/>
              <a:t>Types of mistakes (what can go wrong)</a:t>
            </a:r>
          </a:p>
          <a:p>
            <a:pPr marL="342900" indent="-342900">
              <a:buFont typeface="Arial" panose="020B0604020202020204" pitchFamily="34" charset="0"/>
              <a:buChar char="•"/>
            </a:pPr>
            <a:r>
              <a:rPr lang="en-US" sz="2400" dirty="0"/>
              <a:t>How to mitigate errors, what is the strategy</a:t>
            </a:r>
          </a:p>
        </p:txBody>
      </p:sp>
      <p:sp>
        <p:nvSpPr>
          <p:cNvPr id="4" name="Date Placeholder 3">
            <a:extLst>
              <a:ext uri="{FF2B5EF4-FFF2-40B4-BE49-F238E27FC236}">
                <a16:creationId xmlns:a16="http://schemas.microsoft.com/office/drawing/2014/main" id="{499F53E6-79C0-A843-A7C0-529AC40E51C3}"/>
              </a:ext>
            </a:extLst>
          </p:cNvPr>
          <p:cNvSpPr>
            <a:spLocks noGrp="1"/>
          </p:cNvSpPr>
          <p:nvPr>
            <p:ph type="dt" sz="half" idx="10"/>
          </p:nvPr>
        </p:nvSpPr>
        <p:spPr/>
        <p:txBody>
          <a:bodyPr/>
          <a:lstStyle/>
          <a:p>
            <a:r>
              <a:rPr lang="en-US"/>
              <a:t>October 19, 2021 at 3:00 PM</a:t>
            </a:r>
          </a:p>
        </p:txBody>
      </p:sp>
      <p:sp>
        <p:nvSpPr>
          <p:cNvPr id="5" name="Footer Placeholder 4">
            <a:extLst>
              <a:ext uri="{FF2B5EF4-FFF2-40B4-BE49-F238E27FC236}">
                <a16:creationId xmlns:a16="http://schemas.microsoft.com/office/drawing/2014/main" id="{AD71E3D5-3386-D747-B3D8-6F5F018C3AC4}"/>
              </a:ext>
            </a:extLst>
          </p:cNvPr>
          <p:cNvSpPr>
            <a:spLocks noGrp="1"/>
          </p:cNvSpPr>
          <p:nvPr>
            <p:ph type="ftr" sz="quarter" idx="11"/>
          </p:nvPr>
        </p:nvSpPr>
        <p:spPr/>
        <p:txBody>
          <a:bodyPr/>
          <a:lstStyle/>
          <a:p>
            <a:r>
              <a:rPr lang="en-US"/>
              <a:t>E3016-18 Confidence in Digital Forensic Results</a:t>
            </a:r>
          </a:p>
        </p:txBody>
      </p:sp>
      <p:sp>
        <p:nvSpPr>
          <p:cNvPr id="6" name="Slide Number Placeholder 5">
            <a:extLst>
              <a:ext uri="{FF2B5EF4-FFF2-40B4-BE49-F238E27FC236}">
                <a16:creationId xmlns:a16="http://schemas.microsoft.com/office/drawing/2014/main" id="{A3AE9A44-1D2F-F642-BBBD-70ED402AA033}"/>
              </a:ext>
            </a:extLst>
          </p:cNvPr>
          <p:cNvSpPr>
            <a:spLocks noGrp="1"/>
          </p:cNvSpPr>
          <p:nvPr>
            <p:ph type="sldNum" sz="quarter" idx="12"/>
          </p:nvPr>
        </p:nvSpPr>
        <p:spPr/>
        <p:txBody>
          <a:bodyPr/>
          <a:lstStyle/>
          <a:p>
            <a:fld id="{BFEBEB0A-9E3D-4B14-9782-E2AE3DA60D96}" type="slidenum">
              <a:rPr lang="en-US" smtClean="0"/>
              <a:pPr/>
              <a:t>4</a:t>
            </a:fld>
            <a:endParaRPr lang="en-US"/>
          </a:p>
        </p:txBody>
      </p:sp>
    </p:spTree>
    <p:extLst>
      <p:ext uri="{BB962C8B-B14F-4D97-AF65-F5344CB8AC3E}">
        <p14:creationId xmlns:p14="http://schemas.microsoft.com/office/powerpoint/2010/main" val="212575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67557" y="2725812"/>
            <a:ext cx="5959443" cy="1963188"/>
          </a:xfrm>
        </p:spPr>
        <p:txBody>
          <a:bodyPr>
            <a:normAutofit/>
          </a:bodyPr>
          <a:lstStyle/>
          <a:p>
            <a:r>
              <a:rPr lang="en-GB" dirty="0">
                <a:solidFill>
                  <a:schemeClr val="accent2"/>
                </a:solidFill>
              </a:rPr>
              <a:t>Section 1</a:t>
            </a:r>
            <a:br>
              <a:rPr lang="en-GB" dirty="0"/>
            </a:br>
            <a:r>
              <a:rPr lang="en-GB" dirty="0"/>
              <a:t>Background &amp; Overview</a:t>
            </a:r>
          </a:p>
        </p:txBody>
      </p:sp>
    </p:spTree>
    <p:extLst>
      <p:ext uri="{BB962C8B-B14F-4D97-AF65-F5344CB8AC3E}">
        <p14:creationId xmlns:p14="http://schemas.microsoft.com/office/powerpoint/2010/main" val="4230486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October 19, 2021 at 3:00 PM</a:t>
            </a:r>
            <a:endParaRPr lang="en-GB"/>
          </a:p>
        </p:txBody>
      </p:sp>
      <p:sp>
        <p:nvSpPr>
          <p:cNvPr id="3" name="Footer Placeholder 2"/>
          <p:cNvSpPr>
            <a:spLocks noGrp="1"/>
          </p:cNvSpPr>
          <p:nvPr>
            <p:ph type="ftr" sz="quarter" idx="11"/>
          </p:nvPr>
        </p:nvSpPr>
        <p:spPr/>
        <p:txBody>
          <a:bodyPr/>
          <a:lstStyle/>
          <a:p>
            <a:r>
              <a:rPr lang="en-GB"/>
              <a:t>E3016-18 Confidence in Digital Forensic Results</a:t>
            </a:r>
            <a:endParaRPr lang="en-GB" dirty="0"/>
          </a:p>
        </p:txBody>
      </p:sp>
      <p:sp>
        <p:nvSpPr>
          <p:cNvPr id="4" name="Slide Number Placeholder 3"/>
          <p:cNvSpPr>
            <a:spLocks noGrp="1"/>
          </p:cNvSpPr>
          <p:nvPr>
            <p:ph type="sldNum" sz="quarter" idx="12"/>
          </p:nvPr>
        </p:nvSpPr>
        <p:spPr/>
        <p:txBody>
          <a:bodyPr/>
          <a:lstStyle/>
          <a:p>
            <a:fld id="{AD3FAF27-8B82-4449-B01B-BEC948125F21}" type="slidenum">
              <a:rPr lang="en-GB" smtClean="0"/>
              <a:t>6</a:t>
            </a:fld>
            <a:endParaRPr lang="en-GB"/>
          </a:p>
        </p:txBody>
      </p:sp>
      <p:sp>
        <p:nvSpPr>
          <p:cNvPr id="9" name="Text Placeholder 8"/>
          <p:cNvSpPr>
            <a:spLocks noGrp="1"/>
          </p:cNvSpPr>
          <p:nvPr>
            <p:ph type="body" sz="quarter" idx="13"/>
          </p:nvPr>
        </p:nvSpPr>
        <p:spPr/>
        <p:txBody>
          <a:bodyPr>
            <a:normAutofit/>
          </a:bodyPr>
          <a:lstStyle/>
          <a:p>
            <a:endParaRPr lang="en-US" dirty="0"/>
          </a:p>
        </p:txBody>
      </p:sp>
      <p:sp>
        <p:nvSpPr>
          <p:cNvPr id="5" name="Content Placeholder 4"/>
          <p:cNvSpPr>
            <a:spLocks noGrp="1"/>
          </p:cNvSpPr>
          <p:nvPr>
            <p:ph sz="quarter" idx="15"/>
          </p:nvPr>
        </p:nvSpPr>
        <p:spPr/>
        <p:txBody>
          <a:bodyPr/>
          <a:lstStyle/>
          <a:p>
            <a:r>
              <a:rPr lang="en-US" dirty="0"/>
              <a:t>Can you measure it? Can you express it in figures? Can you make a model of it? If not, your theory is apt to be based more upon imagination than upon knowledge.</a:t>
            </a:r>
          </a:p>
          <a:p>
            <a:endParaRPr lang="en-US" dirty="0"/>
          </a:p>
          <a:p>
            <a:r>
              <a:rPr lang="en-US" dirty="0"/>
              <a:t>Nothing can be more fatal to progress than a too confident reliance on mathematical symbols; for the student is only too apt to take the easier course, and consider the formula not the fact as the physical reality.</a:t>
            </a:r>
          </a:p>
          <a:p>
            <a:endParaRPr lang="en-US" dirty="0"/>
          </a:p>
          <a:p>
            <a:r>
              <a:rPr lang="en-US"/>
              <a:t>Lord Kelvin</a:t>
            </a:r>
            <a:endParaRPr lang="en-US" dirty="0"/>
          </a:p>
        </p:txBody>
      </p:sp>
      <p:sp>
        <p:nvSpPr>
          <p:cNvPr id="8" name="Title 7"/>
          <p:cNvSpPr>
            <a:spLocks noGrp="1"/>
          </p:cNvSpPr>
          <p:nvPr>
            <p:ph type="title"/>
          </p:nvPr>
        </p:nvSpPr>
        <p:spPr/>
        <p:txBody>
          <a:bodyPr/>
          <a:lstStyle/>
          <a:p>
            <a:r>
              <a:rPr lang="en-US" dirty="0"/>
              <a:t>It’s All About Measurement</a:t>
            </a:r>
          </a:p>
        </p:txBody>
      </p:sp>
    </p:spTree>
    <p:extLst>
      <p:ext uri="{BB962C8B-B14F-4D97-AF65-F5344CB8AC3E}">
        <p14:creationId xmlns:p14="http://schemas.microsoft.com/office/powerpoint/2010/main" val="2840147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582" y="304800"/>
            <a:ext cx="7451725" cy="1066800"/>
          </a:xfrm>
        </p:spPr>
        <p:txBody>
          <a:bodyPr>
            <a:normAutofit/>
          </a:bodyPr>
          <a:lstStyle/>
          <a:p>
            <a:r>
              <a:rPr lang="en-US" dirty="0"/>
              <a:t>The Problem With Characterizing the Reliability of Digital Forensics Tools</a:t>
            </a:r>
          </a:p>
        </p:txBody>
      </p:sp>
      <p:sp>
        <p:nvSpPr>
          <p:cNvPr id="3" name="Content Placeholder 2"/>
          <p:cNvSpPr>
            <a:spLocks noGrp="1"/>
          </p:cNvSpPr>
          <p:nvPr>
            <p:ph idx="1"/>
          </p:nvPr>
        </p:nvSpPr>
        <p:spPr>
          <a:xfrm>
            <a:off x="527811" y="2407024"/>
            <a:ext cx="8042276" cy="3384176"/>
          </a:xfrm>
        </p:spPr>
        <p:txBody>
          <a:bodyPr>
            <a:normAutofit/>
          </a:bodyPr>
          <a:lstStyle/>
          <a:p>
            <a:pPr marL="342900" indent="-342900">
              <a:buFont typeface="Arial" panose="020B0604020202020204" pitchFamily="34" charset="0"/>
              <a:buChar char="•"/>
            </a:pPr>
            <a:r>
              <a:rPr lang="en-US" sz="2400" dirty="0"/>
              <a:t>Digital Forensic practitioners are confident that tools and methods are reliable</a:t>
            </a:r>
          </a:p>
          <a:p>
            <a:pPr marL="342900" indent="-342900">
              <a:buFont typeface="Arial" panose="020B0604020202020204" pitchFamily="34" charset="0"/>
              <a:buChar char="•"/>
            </a:pPr>
            <a:r>
              <a:rPr lang="en-US" sz="2400" dirty="0"/>
              <a:t>Other forensic disciplines use error rates to describe chance of false positive, false negative or otherwise inaccurate results</a:t>
            </a:r>
          </a:p>
          <a:p>
            <a:pPr marL="342900" indent="-342900">
              <a:buFont typeface="Arial" panose="020B0604020202020204" pitchFamily="34" charset="0"/>
              <a:buChar char="•"/>
            </a:pPr>
            <a:r>
              <a:rPr lang="en-US" sz="2400" dirty="0"/>
              <a:t>Confusion arises over the statistical use of the term </a:t>
            </a:r>
            <a:r>
              <a:rPr lang="en-US" sz="2400" i="1" dirty="0"/>
              <a:t>error</a:t>
            </a:r>
            <a:r>
              <a:rPr lang="en-US" sz="2400" dirty="0"/>
              <a:t> (a measure of uncertainty) and the day-to-day usage (a blunder or mistake)</a:t>
            </a:r>
          </a:p>
          <a:p>
            <a:pPr marL="342900" indent="-342900">
              <a:buFont typeface="Arial" panose="020B0604020202020204" pitchFamily="34" charset="0"/>
              <a:buChar char="•"/>
            </a:pPr>
            <a:r>
              <a:rPr lang="en-US" sz="2400" dirty="0"/>
              <a:t>The court wants to know if results are reliable</a:t>
            </a:r>
          </a:p>
        </p:txBody>
      </p:sp>
      <p:sp>
        <p:nvSpPr>
          <p:cNvPr id="4" name="Date Placeholder 3"/>
          <p:cNvSpPr>
            <a:spLocks noGrp="1"/>
          </p:cNvSpPr>
          <p:nvPr>
            <p:ph type="dt" sz="half" idx="10"/>
          </p:nvPr>
        </p:nvSpPr>
        <p:spPr/>
        <p:txBody>
          <a:bodyPr/>
          <a:lstStyle/>
          <a:p>
            <a:r>
              <a:rPr lang="en-US"/>
              <a:t>October 19, 2021 at 3:00 PM</a:t>
            </a:r>
          </a:p>
        </p:txBody>
      </p:sp>
      <p:sp>
        <p:nvSpPr>
          <p:cNvPr id="5" name="Footer Placeholder 4"/>
          <p:cNvSpPr>
            <a:spLocks noGrp="1"/>
          </p:cNvSpPr>
          <p:nvPr>
            <p:ph type="ftr" sz="quarter" idx="11"/>
          </p:nvPr>
        </p:nvSpPr>
        <p:spPr/>
        <p:txBody>
          <a:bodyPr/>
          <a:lstStyle/>
          <a:p>
            <a:r>
              <a:rPr lang="en-US"/>
              <a:t>E3016-18 Confidence in Digital Forensic Results</a:t>
            </a:r>
          </a:p>
        </p:txBody>
      </p:sp>
      <p:sp>
        <p:nvSpPr>
          <p:cNvPr id="6" name="Slide Number Placeholder 5"/>
          <p:cNvSpPr>
            <a:spLocks noGrp="1"/>
          </p:cNvSpPr>
          <p:nvPr>
            <p:ph type="sldNum" sz="quarter" idx="12"/>
          </p:nvPr>
        </p:nvSpPr>
        <p:spPr/>
        <p:txBody>
          <a:bodyPr/>
          <a:lstStyle/>
          <a:p>
            <a:fld id="{BFEBEB0A-9E3D-4B14-9782-E2AE3DA60D96}" type="slidenum">
              <a:rPr lang="en-US" smtClean="0"/>
              <a:pPr/>
              <a:t>7</a:t>
            </a:fld>
            <a:endParaRPr lang="en-US"/>
          </a:p>
        </p:txBody>
      </p:sp>
    </p:spTree>
    <p:extLst>
      <p:ext uri="{BB962C8B-B14F-4D97-AF65-F5344CB8AC3E}">
        <p14:creationId xmlns:p14="http://schemas.microsoft.com/office/powerpoint/2010/main" val="214570403"/>
      </p:ext>
    </p:extLst>
  </p:cSld>
  <p:clrMapOvr>
    <a:masterClrMapping/>
  </p:clrMapOvr>
  <mc:AlternateContent xmlns:mc="http://schemas.openxmlformats.org/markup-compatibility/2006" xmlns:p14="http://schemas.microsoft.com/office/powerpoint/2010/main">
    <mc:Choice Requires="p14">
      <p:transition spd="slow" p14:dur="2000" advTm="51369"/>
    </mc:Choice>
    <mc:Fallback xmlns="">
      <p:transition spd="slow" advTm="51369"/>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Guidelines, Not Rules</a:t>
            </a:r>
          </a:p>
        </p:txBody>
      </p:sp>
      <p:sp>
        <p:nvSpPr>
          <p:cNvPr id="3" name="Content Placeholder 2"/>
          <p:cNvSpPr>
            <a:spLocks noGrp="1"/>
          </p:cNvSpPr>
          <p:nvPr>
            <p:ph idx="1"/>
          </p:nvPr>
        </p:nvSpPr>
        <p:spPr/>
        <p:txBody>
          <a:bodyPr/>
          <a:lstStyle/>
          <a:p>
            <a:r>
              <a:rPr lang="en-US" sz="2400" dirty="0"/>
              <a:t>Daubert – criteria to help assess reliability &amp; admissibility of scientific testimony</a:t>
            </a:r>
          </a:p>
          <a:p>
            <a:pPr lvl="2">
              <a:buFont typeface="Courier New"/>
              <a:buChar char="o"/>
            </a:pPr>
            <a:r>
              <a:rPr lang="en-US" sz="2400" dirty="0"/>
              <a:t>Tested</a:t>
            </a:r>
          </a:p>
          <a:p>
            <a:pPr lvl="2">
              <a:buFont typeface="Courier New"/>
              <a:buChar char="o"/>
            </a:pPr>
            <a:r>
              <a:rPr lang="en-US" sz="2400" dirty="0"/>
              <a:t>Peer review</a:t>
            </a:r>
          </a:p>
          <a:p>
            <a:pPr lvl="2">
              <a:buFont typeface="Courier New"/>
              <a:buChar char="o"/>
            </a:pPr>
            <a:r>
              <a:rPr lang="en-US" sz="2400" dirty="0"/>
              <a:t>Error rate  </a:t>
            </a:r>
          </a:p>
          <a:p>
            <a:pPr lvl="2">
              <a:buFont typeface="Courier New"/>
              <a:buChar char="o"/>
            </a:pPr>
            <a:r>
              <a:rPr lang="en-US" sz="2400" dirty="0"/>
              <a:t>Standards &amp; controls</a:t>
            </a:r>
          </a:p>
          <a:p>
            <a:pPr lvl="2">
              <a:buFont typeface="Courier New"/>
              <a:buChar char="o"/>
            </a:pPr>
            <a:r>
              <a:rPr lang="en-US" sz="2400" dirty="0"/>
              <a:t>General acceptance</a:t>
            </a:r>
          </a:p>
          <a:p>
            <a:r>
              <a:rPr lang="en-US" sz="2400" dirty="0" err="1"/>
              <a:t>Daubert</a:t>
            </a:r>
            <a:r>
              <a:rPr lang="en-US" sz="2400" dirty="0"/>
              <a:t>, </a:t>
            </a:r>
            <a:r>
              <a:rPr lang="en-US" sz="2400" dirty="0" err="1"/>
              <a:t>Kuhmo</a:t>
            </a:r>
            <a:r>
              <a:rPr lang="en-US" sz="2400" dirty="0"/>
              <a:t> Tire &amp; GE v. Joiner.</a:t>
            </a:r>
          </a:p>
          <a:p>
            <a:r>
              <a:rPr lang="en-US" sz="2400" dirty="0"/>
              <a:t>FRE 702 </a:t>
            </a:r>
          </a:p>
          <a:p>
            <a:endParaRPr lang="en-US" dirty="0"/>
          </a:p>
        </p:txBody>
      </p:sp>
      <p:sp>
        <p:nvSpPr>
          <p:cNvPr id="7" name="Date Placeholder 6"/>
          <p:cNvSpPr>
            <a:spLocks noGrp="1"/>
          </p:cNvSpPr>
          <p:nvPr>
            <p:ph type="dt" sz="half" idx="10"/>
          </p:nvPr>
        </p:nvSpPr>
        <p:spPr/>
        <p:txBody>
          <a:bodyPr/>
          <a:lstStyle/>
          <a:p>
            <a:r>
              <a:rPr lang="en-US"/>
              <a:t>October 19, 2021 at 3:00 PM</a:t>
            </a:r>
          </a:p>
        </p:txBody>
      </p:sp>
      <p:sp>
        <p:nvSpPr>
          <p:cNvPr id="9" name="Footer Placeholder 8"/>
          <p:cNvSpPr>
            <a:spLocks noGrp="1"/>
          </p:cNvSpPr>
          <p:nvPr>
            <p:ph type="ftr" sz="quarter" idx="11"/>
          </p:nvPr>
        </p:nvSpPr>
        <p:spPr/>
        <p:txBody>
          <a:bodyPr/>
          <a:lstStyle/>
          <a:p>
            <a:r>
              <a:rPr lang="en-US"/>
              <a:t>E3016-18 Confidence in Digital Forensic Results</a:t>
            </a:r>
          </a:p>
        </p:txBody>
      </p:sp>
      <p:sp>
        <p:nvSpPr>
          <p:cNvPr id="8" name="Slide Number Placeholder 7"/>
          <p:cNvSpPr>
            <a:spLocks noGrp="1"/>
          </p:cNvSpPr>
          <p:nvPr>
            <p:ph type="sldNum" sz="quarter" idx="12"/>
          </p:nvPr>
        </p:nvSpPr>
        <p:spPr/>
        <p:txBody>
          <a:bodyPr/>
          <a:lstStyle/>
          <a:p>
            <a:fld id="{805A2BD8-5B67-3042-8B66-BDD8679F4654}" type="slidenum">
              <a:rPr lang="en-US" smtClean="0"/>
              <a:pPr/>
              <a:t>8</a:t>
            </a:fld>
            <a:endParaRPr lang="en-US"/>
          </a:p>
        </p:txBody>
      </p:sp>
    </p:spTree>
    <p:extLst>
      <p:ext uri="{BB962C8B-B14F-4D97-AF65-F5344CB8AC3E}">
        <p14:creationId xmlns:p14="http://schemas.microsoft.com/office/powerpoint/2010/main" val="796379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7532726" cy="1824692"/>
          </a:xfrm>
        </p:spPr>
        <p:txBody>
          <a:bodyPr>
            <a:normAutofit/>
          </a:bodyPr>
          <a:lstStyle/>
          <a:p>
            <a:r>
              <a:rPr lang="en-US" dirty="0"/>
              <a:t>Some Forensic Tests try to Match two Samples</a:t>
            </a:r>
          </a:p>
        </p:txBody>
      </p:sp>
      <p:sp>
        <p:nvSpPr>
          <p:cNvPr id="3" name="Content Placeholder 2"/>
          <p:cNvSpPr>
            <a:spLocks noGrp="1"/>
          </p:cNvSpPr>
          <p:nvPr>
            <p:ph idx="1"/>
          </p:nvPr>
        </p:nvSpPr>
        <p:spPr>
          <a:xfrm>
            <a:off x="549275" y="1932268"/>
            <a:ext cx="8042276" cy="4343400"/>
          </a:xfrm>
        </p:spPr>
        <p:txBody>
          <a:bodyPr>
            <a:normAutofit/>
          </a:bodyPr>
          <a:lstStyle/>
          <a:p>
            <a:pPr marL="342900" indent="-342900">
              <a:buFont typeface="Arial" panose="020B0604020202020204" pitchFamily="34" charset="0"/>
              <a:buChar char="•"/>
            </a:pPr>
            <a:r>
              <a:rPr lang="en-US" sz="2400" dirty="0"/>
              <a:t>Fingerprint matching: </a:t>
            </a:r>
          </a:p>
          <a:p>
            <a:pPr lvl="2"/>
            <a:r>
              <a:rPr lang="en-US" sz="2400" dirty="0"/>
              <a:t>Suspect </a:t>
            </a:r>
            <a:r>
              <a:rPr lang="en-US" sz="2400" dirty="0" err="1"/>
              <a:t>vs</a:t>
            </a:r>
            <a:r>
              <a:rPr lang="en-US" sz="2400" dirty="0"/>
              <a:t> crime scene</a:t>
            </a:r>
          </a:p>
          <a:p>
            <a:pPr lvl="2"/>
            <a:r>
              <a:rPr lang="en-US" sz="2400" dirty="0"/>
              <a:t>Suspect </a:t>
            </a:r>
            <a:r>
              <a:rPr lang="en-US" sz="2400" dirty="0" err="1"/>
              <a:t>vs</a:t>
            </a:r>
            <a:r>
              <a:rPr lang="en-US" sz="2400" dirty="0"/>
              <a:t> data-base</a:t>
            </a:r>
          </a:p>
          <a:p>
            <a:pPr marL="342900" indent="-342900">
              <a:buFont typeface="Arial" panose="020B0604020202020204" pitchFamily="34" charset="0"/>
              <a:buChar char="•"/>
            </a:pPr>
            <a:r>
              <a:rPr lang="en-US" sz="2400" dirty="0"/>
              <a:t>Same for DNA</a:t>
            </a:r>
          </a:p>
          <a:p>
            <a:pPr marL="342900" indent="-342900">
              <a:buFont typeface="Arial" panose="020B0604020202020204" pitchFamily="34" charset="0"/>
              <a:buChar char="•"/>
            </a:pPr>
            <a:r>
              <a:rPr lang="en-US" sz="2400" dirty="0"/>
              <a:t>Tire tread </a:t>
            </a:r>
          </a:p>
          <a:p>
            <a:pPr marL="342900" indent="-342900">
              <a:buFont typeface="Arial" panose="020B0604020202020204" pitchFamily="34" charset="0"/>
              <a:buChar char="•"/>
            </a:pPr>
            <a:r>
              <a:rPr lang="en-US" sz="2400" dirty="0"/>
              <a:t>Footprints</a:t>
            </a:r>
          </a:p>
          <a:p>
            <a:pPr marL="342900" indent="-342900">
              <a:buFont typeface="Arial" panose="020B0604020202020204" pitchFamily="34" charset="0"/>
              <a:buChar char="•"/>
            </a:pPr>
            <a:r>
              <a:rPr lang="en-US" sz="2400" dirty="0"/>
              <a:t>Tool marks &amp; ballistics</a:t>
            </a:r>
          </a:p>
        </p:txBody>
      </p:sp>
      <p:sp>
        <p:nvSpPr>
          <p:cNvPr id="4" name="Date Placeholder 3"/>
          <p:cNvSpPr>
            <a:spLocks noGrp="1"/>
          </p:cNvSpPr>
          <p:nvPr>
            <p:ph type="dt" sz="half" idx="10"/>
          </p:nvPr>
        </p:nvSpPr>
        <p:spPr/>
        <p:txBody>
          <a:bodyPr/>
          <a:lstStyle/>
          <a:p>
            <a:r>
              <a:rPr lang="en-US"/>
              <a:t>October 19, 2021 at 3:00 PM</a:t>
            </a:r>
          </a:p>
        </p:txBody>
      </p:sp>
      <p:sp>
        <p:nvSpPr>
          <p:cNvPr id="5" name="Footer Placeholder 4"/>
          <p:cNvSpPr>
            <a:spLocks noGrp="1"/>
          </p:cNvSpPr>
          <p:nvPr>
            <p:ph type="ftr" sz="quarter" idx="11"/>
          </p:nvPr>
        </p:nvSpPr>
        <p:spPr/>
        <p:txBody>
          <a:bodyPr/>
          <a:lstStyle/>
          <a:p>
            <a:r>
              <a:rPr lang="en-US"/>
              <a:t>E3016-18 Confidence in Digital Forensic Results</a:t>
            </a:r>
          </a:p>
        </p:txBody>
      </p:sp>
      <p:sp>
        <p:nvSpPr>
          <p:cNvPr id="6" name="Slide Number Placeholder 5"/>
          <p:cNvSpPr>
            <a:spLocks noGrp="1"/>
          </p:cNvSpPr>
          <p:nvPr>
            <p:ph type="sldNum" sz="quarter" idx="12"/>
          </p:nvPr>
        </p:nvSpPr>
        <p:spPr/>
        <p:txBody>
          <a:bodyPr/>
          <a:lstStyle/>
          <a:p>
            <a:fld id="{0FB56013-B943-42BA-886F-6F9D4EB85E9D}" type="slidenum">
              <a:rPr lang="en-US" smtClean="0"/>
              <a:t>9</a:t>
            </a:fld>
            <a:endParaRPr lang="en-US"/>
          </a:p>
        </p:txBody>
      </p:sp>
    </p:spTree>
    <p:extLst>
      <p:ext uri="{BB962C8B-B14F-4D97-AF65-F5344CB8AC3E}">
        <p14:creationId xmlns:p14="http://schemas.microsoft.com/office/powerpoint/2010/main" val="3642474714"/>
      </p:ext>
    </p:extLst>
  </p:cSld>
  <p:clrMapOvr>
    <a:masterClrMapping/>
  </p:clrMapOvr>
</p:sld>
</file>

<file path=ppt/theme/theme1.xml><?xml version="1.0" encoding="utf-8"?>
<a:theme xmlns:a="http://schemas.openxmlformats.org/drawingml/2006/main" name="Office Theme">
  <a:themeElements>
    <a:clrScheme name="ASTM">
      <a:dk1>
        <a:srgbClr val="6A6A6A"/>
      </a:dk1>
      <a:lt1>
        <a:sysClr val="window" lastClr="FFFFFF"/>
      </a:lt1>
      <a:dk2>
        <a:srgbClr val="6A6A6A"/>
      </a:dk2>
      <a:lt2>
        <a:srgbClr val="FFFFFF"/>
      </a:lt2>
      <a:accent1>
        <a:srgbClr val="00355B"/>
      </a:accent1>
      <a:accent2>
        <a:srgbClr val="0095D6"/>
      </a:accent2>
      <a:accent3>
        <a:srgbClr val="7BB63B"/>
      </a:accent3>
      <a:accent4>
        <a:srgbClr val="6A6A6A"/>
      </a:accent4>
      <a:accent5>
        <a:srgbClr val="7E9DB3"/>
      </a:accent5>
      <a:accent6>
        <a:srgbClr val="91D1F3"/>
      </a:accent6>
      <a:hlink>
        <a:srgbClr val="0095D6"/>
      </a:hlink>
      <a:folHlink>
        <a:srgbClr val="91D1F3"/>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astm_presentation_template</Template>
  <TotalTime>658</TotalTime>
  <Words>6357</Words>
  <Application>Microsoft Macintosh PowerPoint</Application>
  <PresentationFormat>On-screen Show (4:3)</PresentationFormat>
  <Paragraphs>598</Paragraphs>
  <Slides>39</Slides>
  <Notes>35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39</vt:i4>
      </vt:variant>
    </vt:vector>
  </HeadingPairs>
  <TitlesOfParts>
    <vt:vector size="46" baseType="lpstr">
      <vt:lpstr>Arial</vt:lpstr>
      <vt:lpstr>Calibri</vt:lpstr>
      <vt:lpstr>Candara</vt:lpstr>
      <vt:lpstr>Courier New</vt:lpstr>
      <vt:lpstr>Symbol</vt:lpstr>
      <vt:lpstr>Times New Roman</vt:lpstr>
      <vt:lpstr>Office Theme</vt:lpstr>
      <vt:lpstr>PowerPoint Presentation</vt:lpstr>
      <vt:lpstr>Disclaimer</vt:lpstr>
      <vt:lpstr>Overview – A Problem for Digital Evidence</vt:lpstr>
      <vt:lpstr>Talk Outline</vt:lpstr>
      <vt:lpstr>Section 1 Background &amp; Overview</vt:lpstr>
      <vt:lpstr>It’s All About Measurement</vt:lpstr>
      <vt:lpstr>The Problem With Characterizing the Reliability of Digital Forensics Tools</vt:lpstr>
      <vt:lpstr>Guidelines, Not Rules</vt:lpstr>
      <vt:lpstr>Some Forensic Tests try to Match two Samples</vt:lpstr>
      <vt:lpstr> Trying for a Match</vt:lpstr>
      <vt:lpstr>Testing a Hypothesis – Does entity X have attribute A?</vt:lpstr>
      <vt:lpstr>Section 2 Digital Tasks &amp;  Where They Can Go Wrong</vt:lpstr>
      <vt:lpstr>Digital Usually Has Lots of Questions</vt:lpstr>
      <vt:lpstr>Digital-World vs Real-World</vt:lpstr>
      <vt:lpstr>Digital Tasks</vt:lpstr>
      <vt:lpstr>Protection of data during access by write blocking</vt:lpstr>
      <vt:lpstr>Acquisition of data stored on a device</vt:lpstr>
      <vt:lpstr>Verification of data integrity</vt:lpstr>
      <vt:lpstr>Error Rate For Hashing Algorithm e.g., MD5, SHA1, Sha256, etc</vt:lpstr>
      <vt:lpstr>Comparing Randomly Selected Files</vt:lpstr>
      <vt:lpstr>Some Big Numbers</vt:lpstr>
      <vt:lpstr>Recovery of deleted data</vt:lpstr>
      <vt:lpstr>Locating artifacts</vt:lpstr>
      <vt:lpstr>Extracting artifacts</vt:lpstr>
      <vt:lpstr>Interpretation of results</vt:lpstr>
      <vt:lpstr>But an Implementation may have an error </vt:lpstr>
      <vt:lpstr>Not So Fast– More to the story</vt:lpstr>
      <vt:lpstr>Sources of Error</vt:lpstr>
      <vt:lpstr>Typical Errors in Forensic Tools</vt:lpstr>
      <vt:lpstr>Section 3 Error Mitigation</vt:lpstr>
      <vt:lpstr>Error Mitigation Strategies</vt:lpstr>
      <vt:lpstr>Three Examples of Error Mitigation Report</vt:lpstr>
      <vt:lpstr>A Tool Test Example: Write Block Device Test Example</vt:lpstr>
      <vt:lpstr>File Recovery</vt:lpstr>
      <vt:lpstr>Graphic File Carving Behaviors</vt:lpstr>
      <vt:lpstr>Summary &amp; Observations</vt:lpstr>
      <vt:lpstr>References</vt:lpstr>
      <vt:lpstr>PowerPoint Presentation</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this Template</dc:title>
  <dc:creator>Dennison, Kelly</dc:creator>
  <cp:lastModifiedBy>Lyle, James R. (Fed)</cp:lastModifiedBy>
  <cp:revision>8</cp:revision>
  <dcterms:created xsi:type="dcterms:W3CDTF">2021-06-09T18:15:29Z</dcterms:created>
  <dcterms:modified xsi:type="dcterms:W3CDTF">2022-01-07T16:21:32Z</dcterms:modified>
</cp:coreProperties>
</file>