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87" r:id="rId1"/>
  </p:sldMasterIdLst>
  <p:notesMasterIdLst>
    <p:notesMasterId r:id="rId22"/>
  </p:notesMasterIdLst>
  <p:handoutMasterIdLst>
    <p:handoutMasterId r:id="rId23"/>
  </p:handoutMasterIdLst>
  <p:sldIdLst>
    <p:sldId id="256" r:id="rId2"/>
    <p:sldId id="273" r:id="rId3"/>
    <p:sldId id="262" r:id="rId4"/>
    <p:sldId id="277" r:id="rId5"/>
    <p:sldId id="263" r:id="rId6"/>
    <p:sldId id="276" r:id="rId7"/>
    <p:sldId id="279" r:id="rId8"/>
    <p:sldId id="286" r:id="rId9"/>
    <p:sldId id="287" r:id="rId10"/>
    <p:sldId id="289" r:id="rId11"/>
    <p:sldId id="288" r:id="rId12"/>
    <p:sldId id="292" r:id="rId13"/>
    <p:sldId id="291" r:id="rId14"/>
    <p:sldId id="290" r:id="rId15"/>
    <p:sldId id="296" r:id="rId16"/>
    <p:sldId id="294" r:id="rId17"/>
    <p:sldId id="297" r:id="rId18"/>
    <p:sldId id="269" r:id="rId19"/>
    <p:sldId id="295"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84"/>
    <p:restoredTop sz="73626" autoAdjust="0"/>
  </p:normalViewPr>
  <p:slideViewPr>
    <p:cSldViewPr snapToGrid="0" snapToObjects="1">
      <p:cViewPr varScale="1">
        <p:scale>
          <a:sx n="96" d="100"/>
          <a:sy n="96" d="100"/>
        </p:scale>
        <p:origin x="252" y="84"/>
      </p:cViewPr>
      <p:guideLst>
        <p:guide orient="horz" pos="2160"/>
        <p:guide pos="3840"/>
      </p:guideLst>
    </p:cSldViewPr>
  </p:slideViewPr>
  <p:notesTextViewPr>
    <p:cViewPr>
      <p:scale>
        <a:sx n="1" d="1"/>
        <a:sy n="1" d="1"/>
      </p:scale>
      <p:origin x="0" y="0"/>
    </p:cViewPr>
  </p:notesTextViewPr>
  <p:notesViewPr>
    <p:cSldViewPr snapToGrid="0" snapToObjects="1">
      <p:cViewPr varScale="1">
        <p:scale>
          <a:sx n="96" d="100"/>
          <a:sy n="96" d="100"/>
        </p:scale>
        <p:origin x="3672" y="1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AAFS -- Digital &amp; Multimedia Sciences</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a:t>27 Feb 2018</a:t>
            </a: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NIST/CFTT String Search Tool Testing</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59BB46-B0C5-114F-9932-4B2BFC3248AA}" type="slidenum">
              <a:rPr lang="en-US" smtClean="0"/>
              <a:t>‹#›</a:t>
            </a:fld>
            <a:endParaRPr lang="en-US"/>
          </a:p>
        </p:txBody>
      </p:sp>
    </p:spTree>
    <p:extLst>
      <p:ext uri="{BB962C8B-B14F-4D97-AF65-F5344CB8AC3E}">
        <p14:creationId xmlns:p14="http://schemas.microsoft.com/office/powerpoint/2010/main" val="69268640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AAFS -- Digital &amp; Multimedia Sciences</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a:t>27 Feb 2018</a:t>
            </a: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NIST/CFTT String Search Tool Testing</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EF42A1-4B49-3048-82F9-E47E6BD79B6A}" type="slidenum">
              <a:rPr lang="en-US" smtClean="0"/>
              <a:t>‹#›</a:t>
            </a:fld>
            <a:endParaRPr lang="en-US"/>
          </a:p>
        </p:txBody>
      </p:sp>
    </p:spTree>
    <p:extLst>
      <p:ext uri="{BB962C8B-B14F-4D97-AF65-F5344CB8AC3E}">
        <p14:creationId xmlns:p14="http://schemas.microsoft.com/office/powerpoint/2010/main" val="1554883474"/>
      </p:ext>
    </p:extLst>
  </p:cSld>
  <p:clrMap bg1="lt1" tx1="dk1" bg2="lt2" tx2="dk2" accent1="accent1" accent2="accent2" accent3="accent3" accent4="accent4" accent5="accent5" accent6="accent6" hlink="hlink" folHlink="folHlink"/>
  <p:hf/>
  <p:notesStyle>
    <a:lvl1pPr marL="0" algn="l" defTabSz="457200" rtl="0" eaLnBrk="1" latinLnBrk="0" hangingPunct="1">
      <a:defRPr sz="2400" kern="1200">
        <a:solidFill>
          <a:schemeClr val="tx1"/>
        </a:solidFill>
        <a:latin typeface="+mn-lt"/>
        <a:ea typeface="+mn-ea"/>
        <a:cs typeface="+mn-cs"/>
      </a:defRPr>
    </a:lvl1pPr>
    <a:lvl2pPr marL="457200" algn="l" defTabSz="457200" rtl="0" eaLnBrk="1" latinLnBrk="0" hangingPunct="1">
      <a:defRPr sz="2400" kern="1200">
        <a:solidFill>
          <a:schemeClr val="tx1"/>
        </a:solidFill>
        <a:latin typeface="+mn-lt"/>
        <a:ea typeface="+mn-ea"/>
        <a:cs typeface="+mn-cs"/>
      </a:defRPr>
    </a:lvl2pPr>
    <a:lvl3pPr marL="914400" algn="l" defTabSz="457200" rtl="0" eaLnBrk="1" latinLnBrk="0" hangingPunct="1">
      <a:defRPr sz="2400" kern="1200">
        <a:solidFill>
          <a:schemeClr val="tx1"/>
        </a:solidFill>
        <a:latin typeface="+mn-lt"/>
        <a:ea typeface="+mn-ea"/>
        <a:cs typeface="+mn-cs"/>
      </a:defRPr>
    </a:lvl3pPr>
    <a:lvl4pPr marL="1371600" algn="l" defTabSz="457200" rtl="0" eaLnBrk="1" latinLnBrk="0" hangingPunct="1">
      <a:defRPr sz="2400" kern="1200">
        <a:solidFill>
          <a:schemeClr val="tx1"/>
        </a:solidFill>
        <a:latin typeface="+mn-lt"/>
        <a:ea typeface="+mn-ea"/>
        <a:cs typeface="+mn-cs"/>
      </a:defRPr>
    </a:lvl4pPr>
    <a:lvl5pPr marL="1828800" algn="l" defTabSz="457200" rtl="0" eaLnBrk="1" latinLnBrk="0" hangingPunct="1">
      <a:defRPr sz="24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I’m with the Computer Forensic Tool Testing Project at the National Institute of Standards &amp; Technology. We develop test methods and test data for testing forensic tools.</a:t>
            </a:r>
            <a:r>
              <a:rPr lang="en-US" baseline="0" dirty="0"/>
              <a:t> </a:t>
            </a:r>
            <a:endParaRPr lang="en-US" dirty="0"/>
          </a:p>
        </p:txBody>
      </p:sp>
      <p:sp>
        <p:nvSpPr>
          <p:cNvPr id="4" name="Slide Number Placeholder 3"/>
          <p:cNvSpPr>
            <a:spLocks noGrp="1"/>
          </p:cNvSpPr>
          <p:nvPr>
            <p:ph type="sldNum" sz="quarter" idx="10"/>
          </p:nvPr>
        </p:nvSpPr>
        <p:spPr/>
        <p:txBody>
          <a:bodyPr/>
          <a:lstStyle/>
          <a:p>
            <a:fld id="{E4EF42A1-4B49-3048-82F9-E47E6BD79B6A}" type="slidenum">
              <a:rPr lang="en-US" smtClean="0"/>
              <a:t>1</a:t>
            </a:fld>
            <a:endParaRPr lang="en-US"/>
          </a:p>
        </p:txBody>
      </p:sp>
      <p:sp>
        <p:nvSpPr>
          <p:cNvPr id="5" name="Date Placeholder 4">
            <a:extLst>
              <a:ext uri="{FF2B5EF4-FFF2-40B4-BE49-F238E27FC236}">
                <a16:creationId xmlns:a16="http://schemas.microsoft.com/office/drawing/2014/main" id="{EA4E6498-E487-3D4E-8911-46222227CB8D}"/>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10D050C2-B291-A043-8168-8BA1289CE2C9}"/>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A5D4A320-0316-3840-8FA0-4CCF35124B15}"/>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2935419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take a look at UNICODE searching. UNICODE testing can be very complicated; we can’t test everything that could be tested, so we tried to cover some high level features. Each of the strings has a different feature: Kanji, kana, </a:t>
            </a:r>
            <a:r>
              <a:rPr lang="en-US" dirty="0" err="1"/>
              <a:t>hangul</a:t>
            </a:r>
            <a:r>
              <a:rPr lang="en-US" dirty="0"/>
              <a:t> are all different scripts, A Chinese character may have two versions: traditional or simplified, the first character of Tokyo is also traditional Chinese, last character of China is a simplified character, Boy and Beauty have diacritical marks and Arabic is written Right-to-left. </a:t>
            </a:r>
          </a:p>
        </p:txBody>
      </p:sp>
      <p:sp>
        <p:nvSpPr>
          <p:cNvPr id="4" name="Slide Number Placeholder 3"/>
          <p:cNvSpPr>
            <a:spLocks noGrp="1"/>
          </p:cNvSpPr>
          <p:nvPr>
            <p:ph type="sldNum" sz="quarter" idx="10"/>
          </p:nvPr>
        </p:nvSpPr>
        <p:spPr/>
        <p:txBody>
          <a:bodyPr/>
          <a:lstStyle/>
          <a:p>
            <a:fld id="{E4EF42A1-4B49-3048-82F9-E47E6BD79B6A}" type="slidenum">
              <a:rPr lang="en-US" smtClean="0"/>
              <a:t>10</a:t>
            </a:fld>
            <a:endParaRPr lang="en-US"/>
          </a:p>
        </p:txBody>
      </p:sp>
      <p:sp>
        <p:nvSpPr>
          <p:cNvPr id="5" name="Date Placeholder 4">
            <a:extLst>
              <a:ext uri="{FF2B5EF4-FFF2-40B4-BE49-F238E27FC236}">
                <a16:creationId xmlns:a16="http://schemas.microsoft.com/office/drawing/2014/main" id="{61C7EE2C-3FD1-4146-BEB8-4C3807E2D462}"/>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2418C061-63EA-8848-945E-C835588E32A0}"/>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48FE63DE-203D-8A4C-9E03-C350987DE028}"/>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192010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results for the UNICODE tests run against tool A. The misses column should contain only zeros. Oh dear, they are not all zeros here! Tool A is missing the UTF-16 copies of the strings. It also sometimes reports a string from a deleted file as belonging to unallocated space.</a:t>
            </a:r>
          </a:p>
          <a:p>
            <a:endParaRPr lang="en-US" dirty="0"/>
          </a:p>
          <a:p>
            <a:r>
              <a:rPr lang="en-US" dirty="0"/>
              <a:t>Let's try another tool.</a:t>
            </a:r>
          </a:p>
        </p:txBody>
      </p:sp>
      <p:sp>
        <p:nvSpPr>
          <p:cNvPr id="4" name="Slide Number Placeholder 3"/>
          <p:cNvSpPr>
            <a:spLocks noGrp="1"/>
          </p:cNvSpPr>
          <p:nvPr>
            <p:ph type="sldNum" sz="quarter" idx="10"/>
          </p:nvPr>
        </p:nvSpPr>
        <p:spPr/>
        <p:txBody>
          <a:bodyPr/>
          <a:lstStyle/>
          <a:p>
            <a:fld id="{E4EF42A1-4B49-3048-82F9-E47E6BD79B6A}" type="slidenum">
              <a:rPr lang="en-US" smtClean="0"/>
              <a:t>11</a:t>
            </a:fld>
            <a:endParaRPr lang="en-US"/>
          </a:p>
        </p:txBody>
      </p:sp>
      <p:sp>
        <p:nvSpPr>
          <p:cNvPr id="5" name="Date Placeholder 4">
            <a:extLst>
              <a:ext uri="{FF2B5EF4-FFF2-40B4-BE49-F238E27FC236}">
                <a16:creationId xmlns:a16="http://schemas.microsoft.com/office/drawing/2014/main" id="{1DB5B6CA-A88D-404C-971D-BE047E6BB8FD}"/>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35BB78DA-ECA8-5C47-BA48-770F14A3CDBC}"/>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E04ABB49-3440-CE43-A228-DC4B9AAE6B16}"/>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1231051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 no anomalies here. </a:t>
            </a:r>
          </a:p>
        </p:txBody>
      </p:sp>
      <p:sp>
        <p:nvSpPr>
          <p:cNvPr id="4" name="Slide Number Placeholder 3"/>
          <p:cNvSpPr>
            <a:spLocks noGrp="1"/>
          </p:cNvSpPr>
          <p:nvPr>
            <p:ph type="sldNum" sz="quarter" idx="10"/>
          </p:nvPr>
        </p:nvSpPr>
        <p:spPr/>
        <p:txBody>
          <a:bodyPr/>
          <a:lstStyle/>
          <a:p>
            <a:fld id="{E4EF42A1-4B49-3048-82F9-E47E6BD79B6A}" type="slidenum">
              <a:rPr lang="en-US" smtClean="0"/>
              <a:t>12</a:t>
            </a:fld>
            <a:endParaRPr lang="en-US"/>
          </a:p>
        </p:txBody>
      </p:sp>
      <p:sp>
        <p:nvSpPr>
          <p:cNvPr id="5" name="Date Placeholder 4">
            <a:extLst>
              <a:ext uri="{FF2B5EF4-FFF2-40B4-BE49-F238E27FC236}">
                <a16:creationId xmlns:a16="http://schemas.microsoft.com/office/drawing/2014/main" id="{B7E2F7F2-FF8D-9043-8007-B87BF7582DF2}"/>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0B2D2BEC-AB35-E848-B461-95F7BA4BB5F2}"/>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6E53A477-31DF-4248-B407-4AA7847F1038}"/>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4283827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text with embedded formatting. Often text such as HTML or MS Office is stored this way with embedded tags. The list of possibilities is long. Look at crossbow. To match </a:t>
            </a:r>
            <a:r>
              <a:rPr lang="en-US" dirty="0" err="1"/>
              <a:t>CrossBow</a:t>
            </a:r>
            <a:r>
              <a:rPr lang="en-US" dirty="0"/>
              <a:t> a search tool has to ignore the bold and underline tags.</a:t>
            </a:r>
          </a:p>
        </p:txBody>
      </p:sp>
      <p:sp>
        <p:nvSpPr>
          <p:cNvPr id="4" name="Slide Number Placeholder 3"/>
          <p:cNvSpPr>
            <a:spLocks noGrp="1"/>
          </p:cNvSpPr>
          <p:nvPr>
            <p:ph type="sldNum" sz="quarter" idx="10"/>
          </p:nvPr>
        </p:nvSpPr>
        <p:spPr/>
        <p:txBody>
          <a:bodyPr/>
          <a:lstStyle/>
          <a:p>
            <a:fld id="{E4EF42A1-4B49-3048-82F9-E47E6BD79B6A}" type="slidenum">
              <a:rPr lang="en-US" smtClean="0"/>
              <a:t>13</a:t>
            </a:fld>
            <a:endParaRPr lang="en-US"/>
          </a:p>
        </p:txBody>
      </p:sp>
      <p:sp>
        <p:nvSpPr>
          <p:cNvPr id="5" name="Date Placeholder 4">
            <a:extLst>
              <a:ext uri="{FF2B5EF4-FFF2-40B4-BE49-F238E27FC236}">
                <a16:creationId xmlns:a16="http://schemas.microsoft.com/office/drawing/2014/main" id="{2F862E26-C7B2-B749-86F5-728C6418674E}"/>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13A4DE63-5F69-8542-AA30-7676B3F150C5}"/>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C8A50B29-96C9-1D4C-AD43-B602719BDAF3}"/>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626573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cool, nitroglycerin is formatted with embedded tags for the bold and underlining and packaged in a DOCX file which is really XML in a ZIP file.</a:t>
            </a:r>
          </a:p>
          <a:p>
            <a:endParaRPr lang="en-US" dirty="0"/>
          </a:p>
          <a:p>
            <a:r>
              <a:rPr lang="en-US" dirty="0"/>
              <a:t>I'm not sure it's fair to expect it to be found in unallocated space, may need to do file carving first before searching. Tool A found the HTML case, but tool B didn’t. Tool C found the formatted string in both DOCX &amp; HTML using indexed search, but missed both using a live search. I suspect I need to configure the search better. </a:t>
            </a:r>
          </a:p>
        </p:txBody>
      </p:sp>
      <p:sp>
        <p:nvSpPr>
          <p:cNvPr id="4" name="Slide Number Placeholder 3"/>
          <p:cNvSpPr>
            <a:spLocks noGrp="1"/>
          </p:cNvSpPr>
          <p:nvPr>
            <p:ph type="sldNum" sz="quarter" idx="10"/>
          </p:nvPr>
        </p:nvSpPr>
        <p:spPr/>
        <p:txBody>
          <a:bodyPr/>
          <a:lstStyle/>
          <a:p>
            <a:fld id="{E4EF42A1-4B49-3048-82F9-E47E6BD79B6A}" type="slidenum">
              <a:rPr lang="en-US" smtClean="0"/>
              <a:t>14</a:t>
            </a:fld>
            <a:endParaRPr lang="en-US"/>
          </a:p>
        </p:txBody>
      </p:sp>
      <p:sp>
        <p:nvSpPr>
          <p:cNvPr id="5" name="Date Placeholder 4">
            <a:extLst>
              <a:ext uri="{FF2B5EF4-FFF2-40B4-BE49-F238E27FC236}">
                <a16:creationId xmlns:a16="http://schemas.microsoft.com/office/drawing/2014/main" id="{0537D8F0-B21B-144E-B33C-0741106060DF}"/>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01BFC8D4-ED4A-364A-8DAC-A7714D84C658}"/>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D1D8CEB0-1B93-1149-B955-D8F5DE59D7EA}"/>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5554155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because a tool being tested doesn't do what you wanted, it doesn't mean the tool made an error. It could be a feature instead of a bug or you could have messed up making the test data, messed up running the test or misinterpreted the results. </a:t>
            </a:r>
          </a:p>
          <a:p>
            <a:endParaRPr lang="en-US" dirty="0"/>
          </a:p>
          <a:p>
            <a:r>
              <a:rPr lang="en-US" dirty="0"/>
              <a:t>Knowing about problematic tool behaviors provides an opportunity to mitigate the effects.</a:t>
            </a:r>
          </a:p>
        </p:txBody>
      </p:sp>
      <p:sp>
        <p:nvSpPr>
          <p:cNvPr id="4" name="Slide Number Placeholder 3"/>
          <p:cNvSpPr>
            <a:spLocks noGrp="1"/>
          </p:cNvSpPr>
          <p:nvPr>
            <p:ph type="sldNum" sz="quarter" idx="10"/>
          </p:nvPr>
        </p:nvSpPr>
        <p:spPr/>
        <p:txBody>
          <a:bodyPr/>
          <a:lstStyle/>
          <a:p>
            <a:fld id="{E4EF42A1-4B49-3048-82F9-E47E6BD79B6A}" type="slidenum">
              <a:rPr lang="en-US" smtClean="0"/>
              <a:t>15</a:t>
            </a:fld>
            <a:endParaRPr lang="en-US"/>
          </a:p>
        </p:txBody>
      </p:sp>
      <p:sp>
        <p:nvSpPr>
          <p:cNvPr id="5" name="Date Placeholder 4">
            <a:extLst>
              <a:ext uri="{FF2B5EF4-FFF2-40B4-BE49-F238E27FC236}">
                <a16:creationId xmlns:a16="http://schemas.microsoft.com/office/drawing/2014/main" id="{72FC3D86-687F-5042-AAC7-1C812DD9BEEB}"/>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88712362-927B-DA49-8652-BF312326ABED}"/>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54011D71-8DA8-F648-A9CF-44024B4CC587}"/>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851393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in mind that tool testing is a chance for you to learn things. It takes a lot of work to ensure that that a test data set will function as intended. Sometimes during the quality control process  unknown unknowns reveal themselves in interesting ways.</a:t>
            </a:r>
          </a:p>
          <a:p>
            <a:endParaRPr lang="en-US" dirty="0"/>
          </a:p>
          <a:p>
            <a:r>
              <a:rPr lang="en-US" dirty="0"/>
              <a:t>I found a mystery one day. I have a program that examines my test image and reports all the locations for each test string. Sometimes it missed strings that it should have found, so I used a hex editor and tracked down the strings and sure enough they had two bites of corruption. Now the cases where this showed up were all for  special test with NTFS filesystems. If you have a really small file it is actually stored in the MFT. The corruption was the fix up byte at the end of the sector.</a:t>
            </a:r>
          </a:p>
          <a:p>
            <a:endParaRPr lang="en-US" dirty="0"/>
          </a:p>
          <a:p>
            <a:r>
              <a:rPr lang="en-US" dirty="0"/>
              <a:t>My other mystery showed up when Arabic searches stopped working, not just for one tool but all the tools. it turns out that the way Arabic was stored in my PDF file was not what I expected, so the copy/paste didn't transfer something that would match in the search. I’m still looking at the issue but copy and paste from PDF may get you something unexpected.</a:t>
            </a:r>
          </a:p>
        </p:txBody>
      </p:sp>
      <p:sp>
        <p:nvSpPr>
          <p:cNvPr id="4" name="Slide Number Placeholder 3"/>
          <p:cNvSpPr>
            <a:spLocks noGrp="1"/>
          </p:cNvSpPr>
          <p:nvPr>
            <p:ph type="sldNum" sz="quarter" idx="10"/>
          </p:nvPr>
        </p:nvSpPr>
        <p:spPr/>
        <p:txBody>
          <a:bodyPr/>
          <a:lstStyle/>
          <a:p>
            <a:fld id="{E4EF42A1-4B49-3048-82F9-E47E6BD79B6A}" type="slidenum">
              <a:rPr lang="en-US" smtClean="0"/>
              <a:t>16</a:t>
            </a:fld>
            <a:endParaRPr lang="en-US"/>
          </a:p>
        </p:txBody>
      </p:sp>
      <p:sp>
        <p:nvSpPr>
          <p:cNvPr id="5" name="Date Placeholder 4">
            <a:extLst>
              <a:ext uri="{FF2B5EF4-FFF2-40B4-BE49-F238E27FC236}">
                <a16:creationId xmlns:a16="http://schemas.microsoft.com/office/drawing/2014/main" id="{637E3DEF-E2F0-434A-8B2D-98F9539B558D}"/>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3B07C20B-8ECA-0F41-8E1C-539AD7382F01}"/>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93DE62AF-07AC-1744-8D32-F7EC25B53E59}"/>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11340438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of our preliminary observations from informal trials of some widely used forensic tools. More complete formal testing is coming soon.</a:t>
            </a:r>
          </a:p>
          <a:p>
            <a:endParaRPr lang="en-US" dirty="0"/>
          </a:p>
          <a:p>
            <a:r>
              <a:rPr lang="en-US" dirty="0"/>
              <a:t>Most of these behaviors are situations where the search tool might miss a string.</a:t>
            </a:r>
          </a:p>
          <a:p>
            <a:endParaRPr lang="en-US" dirty="0"/>
          </a:p>
          <a:p>
            <a:r>
              <a:rPr lang="en-US" dirty="0"/>
              <a:t>I didn't see any situations where a tool said that something was in the image when it wasn't there.</a:t>
            </a:r>
          </a:p>
        </p:txBody>
      </p:sp>
      <p:sp>
        <p:nvSpPr>
          <p:cNvPr id="4" name="Slide Number Placeholder 3"/>
          <p:cNvSpPr>
            <a:spLocks noGrp="1"/>
          </p:cNvSpPr>
          <p:nvPr>
            <p:ph type="sldNum" sz="quarter" idx="10"/>
          </p:nvPr>
        </p:nvSpPr>
        <p:spPr/>
        <p:txBody>
          <a:bodyPr/>
          <a:lstStyle/>
          <a:p>
            <a:fld id="{E4EF42A1-4B49-3048-82F9-E47E6BD79B6A}" type="slidenum">
              <a:rPr lang="en-US" smtClean="0"/>
              <a:t>17</a:t>
            </a:fld>
            <a:endParaRPr lang="en-US"/>
          </a:p>
        </p:txBody>
      </p:sp>
      <p:sp>
        <p:nvSpPr>
          <p:cNvPr id="5" name="Date Placeholder 4">
            <a:extLst>
              <a:ext uri="{FF2B5EF4-FFF2-40B4-BE49-F238E27FC236}">
                <a16:creationId xmlns:a16="http://schemas.microsoft.com/office/drawing/2014/main" id="{525EE242-C2A4-8B40-8D9A-9CA81975A041}"/>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CFA8AE9F-F00C-DE4B-8157-0CB2E619B83F}"/>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FBE766A1-8D61-DC4D-9CE9-69668186D571}"/>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2204207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have hopefully seen, our string search test cases shows that string search tools work in general and will alert the forensic practitioner to limitations that can be mitigated.</a:t>
            </a:r>
          </a:p>
          <a:p>
            <a:endParaRPr lang="en-US" dirty="0"/>
          </a:p>
          <a:p>
            <a:r>
              <a:rPr lang="en-US" dirty="0"/>
              <a:t> It is challenging to find the right questions. You want each question to bring something unique to the test. You want each question to encourage the tool to do something different. With this test data we found different behavior based on file system, search method (engine), character encoding, language, active-deleted state, and formatted file type. </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E4EF42A1-4B49-3048-82F9-E47E6BD79B6A}" type="slidenum">
              <a:rPr lang="en-US" smtClean="0"/>
              <a:t>18</a:t>
            </a:fld>
            <a:endParaRPr lang="en-US"/>
          </a:p>
        </p:txBody>
      </p:sp>
      <p:sp>
        <p:nvSpPr>
          <p:cNvPr id="5" name="Date Placeholder 4">
            <a:extLst>
              <a:ext uri="{FF2B5EF4-FFF2-40B4-BE49-F238E27FC236}">
                <a16:creationId xmlns:a16="http://schemas.microsoft.com/office/drawing/2014/main" id="{0BA4B405-7043-C744-AFBB-8C0B088084F7}"/>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47344884-B403-AF4C-8BAB-55B8064187E1}"/>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949B9EA4-0FF7-3140-A6DD-13C9AA42BC4F}"/>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683310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 of federated testing is to move high quality testing to labs and to produce more test reports for more tools to enable sharing the tool test results. Federated testing makes the NIST test methods available to a wide audience of users so that many organizations can use the same method to test tools and produced test reports in a similar format. By using the same or similar test data it is easy to compare results for testing tools by different organizations.  In</a:t>
            </a:r>
            <a:r>
              <a:rPr lang="en-US" baseline="0" dirty="0"/>
              <a:t> this way, labs can help each other too. </a:t>
            </a:r>
            <a:r>
              <a:rPr lang="en-US" baseline="0" dirty="0" err="1"/>
              <a:t>Jenise</a:t>
            </a:r>
            <a:r>
              <a:rPr lang="en-US" baseline="0" dirty="0"/>
              <a:t> will say more about federated testing.</a:t>
            </a:r>
            <a:endParaRPr lang="en-US" dirty="0"/>
          </a:p>
        </p:txBody>
      </p:sp>
      <p:sp>
        <p:nvSpPr>
          <p:cNvPr id="4" name="Slide Number Placeholder 3"/>
          <p:cNvSpPr>
            <a:spLocks noGrp="1"/>
          </p:cNvSpPr>
          <p:nvPr>
            <p:ph type="sldNum" sz="quarter" idx="10"/>
          </p:nvPr>
        </p:nvSpPr>
        <p:spPr/>
        <p:txBody>
          <a:bodyPr/>
          <a:lstStyle/>
          <a:p>
            <a:fld id="{E4EF42A1-4B49-3048-82F9-E47E6BD79B6A}" type="slidenum">
              <a:rPr lang="en-US" smtClean="0"/>
              <a:t>19</a:t>
            </a:fld>
            <a:endParaRPr lang="en-US"/>
          </a:p>
        </p:txBody>
      </p:sp>
      <p:sp>
        <p:nvSpPr>
          <p:cNvPr id="5" name="Date Placeholder 4">
            <a:extLst>
              <a:ext uri="{FF2B5EF4-FFF2-40B4-BE49-F238E27FC236}">
                <a16:creationId xmlns:a16="http://schemas.microsoft.com/office/drawing/2014/main" id="{9CFA120F-038D-8048-88AD-395CEB0D76BB}"/>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AA2FAF74-8BA7-D54C-9DDC-7A474B12DDD9}"/>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597E42FE-D196-2A49-AF58-D28E2CBFE911}"/>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635689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do not have any financial interest in any of these products. I do not endorse any of the products.</a:t>
            </a:r>
          </a:p>
        </p:txBody>
      </p:sp>
      <p:sp>
        <p:nvSpPr>
          <p:cNvPr id="4" name="Slide Number Placeholder 3"/>
          <p:cNvSpPr>
            <a:spLocks noGrp="1"/>
          </p:cNvSpPr>
          <p:nvPr>
            <p:ph type="sldNum" sz="quarter" idx="10"/>
          </p:nvPr>
        </p:nvSpPr>
        <p:spPr/>
        <p:txBody>
          <a:bodyPr/>
          <a:lstStyle/>
          <a:p>
            <a:fld id="{A71BDE02-C4FE-DA42-ADC7-0E490B5E3C91}" type="slidenum">
              <a:rPr lang="en-US" smtClean="0"/>
              <a:t>2</a:t>
            </a:fld>
            <a:endParaRPr lang="en-US"/>
          </a:p>
        </p:txBody>
      </p:sp>
      <p:sp>
        <p:nvSpPr>
          <p:cNvPr id="5" name="Date Placeholder 4">
            <a:extLst>
              <a:ext uri="{FF2B5EF4-FFF2-40B4-BE49-F238E27FC236}">
                <a16:creationId xmlns:a16="http://schemas.microsoft.com/office/drawing/2014/main" id="{E829CDCC-23D1-7C47-B5F8-F7B0E7972528}"/>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38BFEE58-92EA-8842-90C0-D0F1C59B7703}"/>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D73A2F9D-8D64-964D-AAB5-D480C09DE611}"/>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9606295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Get on the mailing list if you want to know about federated testing.</a:t>
            </a:r>
          </a:p>
          <a:p>
            <a:endParaRPr lang="en-US" dirty="0"/>
          </a:p>
          <a:p>
            <a:r>
              <a:rPr lang="en-US" dirty="0"/>
              <a:t>Questions?</a:t>
            </a:r>
          </a:p>
          <a:p>
            <a:endParaRPr lang="en-US" dirty="0"/>
          </a:p>
          <a:p>
            <a:r>
              <a:rPr lang="en-US" dirty="0"/>
              <a:t>Thank you for your attention.</a:t>
            </a:r>
          </a:p>
          <a:p>
            <a:endParaRPr lang="en-US" dirty="0"/>
          </a:p>
          <a:p>
            <a:r>
              <a:rPr lang="en-US" dirty="0"/>
              <a:t>Bye now.</a:t>
            </a:r>
          </a:p>
        </p:txBody>
      </p:sp>
      <p:sp>
        <p:nvSpPr>
          <p:cNvPr id="4" name="Slide Number Placeholder 3"/>
          <p:cNvSpPr>
            <a:spLocks noGrp="1"/>
          </p:cNvSpPr>
          <p:nvPr>
            <p:ph type="sldNum" sz="quarter" idx="10"/>
          </p:nvPr>
        </p:nvSpPr>
        <p:spPr/>
        <p:txBody>
          <a:bodyPr/>
          <a:lstStyle/>
          <a:p>
            <a:fld id="{E4EF42A1-4B49-3048-82F9-E47E6BD79B6A}" type="slidenum">
              <a:rPr lang="en-US" smtClean="0"/>
              <a:t>20</a:t>
            </a:fld>
            <a:endParaRPr lang="en-US"/>
          </a:p>
        </p:txBody>
      </p:sp>
      <p:sp>
        <p:nvSpPr>
          <p:cNvPr id="5" name="Date Placeholder 4">
            <a:extLst>
              <a:ext uri="{FF2B5EF4-FFF2-40B4-BE49-F238E27FC236}">
                <a16:creationId xmlns:a16="http://schemas.microsoft.com/office/drawing/2014/main" id="{75661572-197F-4A48-8F9D-549A10355045}"/>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10447C33-D93F-AC40-8BFC-7625205320AC}"/>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C3735183-973A-5848-BFF4-FE4227C3BD55}"/>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2398944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We develop methodologies for testing forensic tools and we apply the methodology to specific tools and the Department of Homeland Security publishes the results. </a:t>
            </a:r>
            <a:r>
              <a:rPr lang="en-US" sz="2800" baseline="0" dirty="0"/>
              <a:t>we are also developing Federated Testing to distribute the tool testing effort and sharing of test results. </a:t>
            </a:r>
            <a:r>
              <a:rPr lang="en-US" sz="2800" baseline="0" dirty="0" err="1"/>
              <a:t>Jenise</a:t>
            </a:r>
            <a:r>
              <a:rPr lang="en-US" sz="2800" baseline="0" dirty="0"/>
              <a:t> will be talking about that in the next session.</a:t>
            </a:r>
            <a:endParaRPr lang="en-US" sz="2800" dirty="0"/>
          </a:p>
        </p:txBody>
      </p:sp>
      <p:sp>
        <p:nvSpPr>
          <p:cNvPr id="4" name="Slide Number Placeholder 3"/>
          <p:cNvSpPr>
            <a:spLocks noGrp="1"/>
          </p:cNvSpPr>
          <p:nvPr>
            <p:ph type="sldNum" sz="quarter" idx="10"/>
          </p:nvPr>
        </p:nvSpPr>
        <p:spPr/>
        <p:txBody>
          <a:bodyPr/>
          <a:lstStyle/>
          <a:p>
            <a:fld id="{E4EF42A1-4B49-3048-82F9-E47E6BD79B6A}" type="slidenum">
              <a:rPr lang="en-US" smtClean="0"/>
              <a:t>3</a:t>
            </a:fld>
            <a:endParaRPr lang="en-US"/>
          </a:p>
        </p:txBody>
      </p:sp>
      <p:sp>
        <p:nvSpPr>
          <p:cNvPr id="5" name="Date Placeholder 4">
            <a:extLst>
              <a:ext uri="{FF2B5EF4-FFF2-40B4-BE49-F238E27FC236}">
                <a16:creationId xmlns:a16="http://schemas.microsoft.com/office/drawing/2014/main" id="{028368F7-FCBC-1743-B4CC-2A546F7CEE40}"/>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61B67D64-86A5-4446-A901-9DB773068CDC}"/>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453030A0-4569-8D46-9CA9-5729F9A2D6F3}"/>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889244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you're going to test something,  you need some test data. You also need to consider what attributes of the test data is likely to reveal something about the tool tested. </a:t>
            </a:r>
          </a:p>
          <a:p>
            <a:endParaRPr lang="en-US" dirty="0"/>
          </a:p>
          <a:p>
            <a:r>
              <a:rPr lang="en-US" dirty="0"/>
              <a:t>For string searching you need to know what strings are present and  where the string you are looking for is. You also should have an idea of what you expect the tested tool to do. </a:t>
            </a:r>
          </a:p>
        </p:txBody>
      </p:sp>
      <p:sp>
        <p:nvSpPr>
          <p:cNvPr id="4" name="Slide Number Placeholder 3"/>
          <p:cNvSpPr>
            <a:spLocks noGrp="1"/>
          </p:cNvSpPr>
          <p:nvPr>
            <p:ph type="sldNum" sz="quarter" idx="10"/>
          </p:nvPr>
        </p:nvSpPr>
        <p:spPr/>
        <p:txBody>
          <a:bodyPr/>
          <a:lstStyle/>
          <a:p>
            <a:fld id="{E4EF42A1-4B49-3048-82F9-E47E6BD79B6A}" type="slidenum">
              <a:rPr lang="en-US" smtClean="0"/>
              <a:t>4</a:t>
            </a:fld>
            <a:endParaRPr lang="en-US"/>
          </a:p>
        </p:txBody>
      </p:sp>
      <p:sp>
        <p:nvSpPr>
          <p:cNvPr id="5" name="Date Placeholder 4">
            <a:extLst>
              <a:ext uri="{FF2B5EF4-FFF2-40B4-BE49-F238E27FC236}">
                <a16:creationId xmlns:a16="http://schemas.microsoft.com/office/drawing/2014/main" id="{BE03EAE1-8A6A-7449-B105-05018FFB6EA7}"/>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DDDE51D1-7ED7-DA4F-B319-CBFD25FBB3D2}"/>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2C983F1D-E72A-3B4F-A518-535B9993CCD8}"/>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1521948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general process for how we do testing. From a set of test cases select what applies to your situation and run those cases, configure the tool to run the case, Record the test results and when you finish create a test report.</a:t>
            </a:r>
          </a:p>
        </p:txBody>
      </p:sp>
      <p:sp>
        <p:nvSpPr>
          <p:cNvPr id="4" name="Slide Number Placeholder 3"/>
          <p:cNvSpPr>
            <a:spLocks noGrp="1"/>
          </p:cNvSpPr>
          <p:nvPr>
            <p:ph type="sldNum" sz="quarter" idx="10"/>
          </p:nvPr>
        </p:nvSpPr>
        <p:spPr/>
        <p:txBody>
          <a:bodyPr/>
          <a:lstStyle/>
          <a:p>
            <a:fld id="{E4EF42A1-4B49-3048-82F9-E47E6BD79B6A}" type="slidenum">
              <a:rPr lang="en-US" smtClean="0"/>
              <a:t>5</a:t>
            </a:fld>
            <a:endParaRPr lang="en-US"/>
          </a:p>
        </p:txBody>
      </p:sp>
      <p:sp>
        <p:nvSpPr>
          <p:cNvPr id="5" name="Date Placeholder 4">
            <a:extLst>
              <a:ext uri="{FF2B5EF4-FFF2-40B4-BE49-F238E27FC236}">
                <a16:creationId xmlns:a16="http://schemas.microsoft.com/office/drawing/2014/main" id="{4DA2A477-E0BB-BB4D-B1BE-86CC0A2939C5}"/>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6987A40D-6779-F74F-B25E-9FDDDCCB9294}"/>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F1539236-2556-C643-B1FC-AF503ABC03F8}"/>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423059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simple test case. The goal of a set of test cases in a DE lab environment is to try the tool features that are relevant to the DE Lab’s work. Each individual test case will focus on a subset of tool features that are convenient to test together. In this test case, the main question examined is can the tool find an ASCII string. The secondary issues include: Type of file system, string surrounding environment: active or deleted file or unallocated space and tool option settings.</a:t>
            </a:r>
          </a:p>
          <a:p>
            <a:endParaRPr lang="en-US" dirty="0"/>
          </a:p>
          <a:p>
            <a:r>
              <a:rPr lang="en-US" dirty="0"/>
              <a:t> Find the ASCII string "</a:t>
            </a:r>
            <a:r>
              <a:rPr lang="en-US" dirty="0" err="1"/>
              <a:t>DireWolf</a:t>
            </a:r>
            <a:r>
              <a:rPr lang="en-US" dirty="0"/>
              <a:t>". The string appears seven times in the test data. The test image has four partitions. Three partitions are formatted and one partition is unformatted (no filesystem). In the formatted partitions, two files are created with the test string in each partition. One file from each partition is then deleted. Another copy of a file with the string is added to the unformatted partition.</a:t>
            </a:r>
          </a:p>
          <a:p>
            <a:endParaRPr lang="en-US" dirty="0"/>
          </a:p>
          <a:p>
            <a:r>
              <a:rPr lang="en-US" dirty="0"/>
              <a:t>Most search tools return context around the string hit and this makes the string ID visible and helps identify the string instance found by the tool.</a:t>
            </a:r>
          </a:p>
          <a:p>
            <a:endParaRPr lang="en-US" dirty="0"/>
          </a:p>
          <a:p>
            <a:r>
              <a:rPr lang="en-US" dirty="0"/>
              <a:t>We also have a test image for Mac and Linux file systems.</a:t>
            </a:r>
          </a:p>
        </p:txBody>
      </p:sp>
      <p:sp>
        <p:nvSpPr>
          <p:cNvPr id="4" name="Slide Number Placeholder 3"/>
          <p:cNvSpPr>
            <a:spLocks noGrp="1"/>
          </p:cNvSpPr>
          <p:nvPr>
            <p:ph type="sldNum" sz="quarter" idx="10"/>
          </p:nvPr>
        </p:nvSpPr>
        <p:spPr/>
        <p:txBody>
          <a:bodyPr/>
          <a:lstStyle/>
          <a:p>
            <a:fld id="{E4EF42A1-4B49-3048-82F9-E47E6BD79B6A}" type="slidenum">
              <a:rPr lang="en-US" smtClean="0"/>
              <a:t>6</a:t>
            </a:fld>
            <a:endParaRPr lang="en-US"/>
          </a:p>
        </p:txBody>
      </p:sp>
      <p:sp>
        <p:nvSpPr>
          <p:cNvPr id="5" name="Date Placeholder 4">
            <a:extLst>
              <a:ext uri="{FF2B5EF4-FFF2-40B4-BE49-F238E27FC236}">
                <a16:creationId xmlns:a16="http://schemas.microsoft.com/office/drawing/2014/main" id="{38004FFE-BED7-F24E-B5A4-4D84E93F938D}"/>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E17344C0-D84A-B34B-9352-59389944B4DB}"/>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A7322879-C42E-D149-99EA-F13028EB887A}"/>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179361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what one tool reported for </a:t>
            </a:r>
            <a:r>
              <a:rPr lang="en-US" dirty="0" err="1"/>
              <a:t>DireWolf</a:t>
            </a:r>
            <a:r>
              <a:rPr lang="en-US" dirty="0"/>
              <a:t>. This tool did not find the string in unallocated space. Why? </a:t>
            </a:r>
          </a:p>
          <a:p>
            <a:endParaRPr lang="en-US" dirty="0"/>
          </a:p>
          <a:p>
            <a:r>
              <a:rPr lang="en-US" dirty="0"/>
              <a:t>Maybe I configured the search wrong? Maybe my test data is not what I think it is? Maybe the tool does not search unallocated space? I tried two other tools and got all 7 hits. Need to note this and look for a pattern in other test runs?</a:t>
            </a:r>
          </a:p>
        </p:txBody>
      </p:sp>
      <p:sp>
        <p:nvSpPr>
          <p:cNvPr id="4" name="Slide Number Placeholder 3"/>
          <p:cNvSpPr>
            <a:spLocks noGrp="1"/>
          </p:cNvSpPr>
          <p:nvPr>
            <p:ph type="sldNum" sz="quarter" idx="10"/>
          </p:nvPr>
        </p:nvSpPr>
        <p:spPr/>
        <p:txBody>
          <a:bodyPr/>
          <a:lstStyle/>
          <a:p>
            <a:fld id="{E4EF42A1-4B49-3048-82F9-E47E6BD79B6A}" type="slidenum">
              <a:rPr lang="en-US" smtClean="0"/>
              <a:t>7</a:t>
            </a:fld>
            <a:endParaRPr lang="en-US"/>
          </a:p>
        </p:txBody>
      </p:sp>
      <p:sp>
        <p:nvSpPr>
          <p:cNvPr id="5" name="Date Placeholder 4">
            <a:extLst>
              <a:ext uri="{FF2B5EF4-FFF2-40B4-BE49-F238E27FC236}">
                <a16:creationId xmlns:a16="http://schemas.microsoft.com/office/drawing/2014/main" id="{C6134457-8108-5641-87A7-F8743CEA34D9}"/>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A86E76B2-3095-D447-94E8-F69788614C3B}"/>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D883F40B-8441-084B-AA20-8DE5C5A042D6}"/>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980303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glimpse of what you need to run that simple test case and record the test results. Settings for the search tool to run the case and expected results to know what to expect.</a:t>
            </a:r>
          </a:p>
        </p:txBody>
      </p:sp>
      <p:sp>
        <p:nvSpPr>
          <p:cNvPr id="4" name="Slide Number Placeholder 3"/>
          <p:cNvSpPr>
            <a:spLocks noGrp="1"/>
          </p:cNvSpPr>
          <p:nvPr>
            <p:ph type="sldNum" sz="quarter" idx="10"/>
          </p:nvPr>
        </p:nvSpPr>
        <p:spPr/>
        <p:txBody>
          <a:bodyPr/>
          <a:lstStyle/>
          <a:p>
            <a:fld id="{E4EF42A1-4B49-3048-82F9-E47E6BD79B6A}" type="slidenum">
              <a:rPr lang="en-US" smtClean="0"/>
              <a:t>8</a:t>
            </a:fld>
            <a:endParaRPr lang="en-US"/>
          </a:p>
        </p:txBody>
      </p:sp>
      <p:sp>
        <p:nvSpPr>
          <p:cNvPr id="5" name="Date Placeholder 4">
            <a:extLst>
              <a:ext uri="{FF2B5EF4-FFF2-40B4-BE49-F238E27FC236}">
                <a16:creationId xmlns:a16="http://schemas.microsoft.com/office/drawing/2014/main" id="{B69C63D3-08B6-504D-BFD8-453716BBB0F8}"/>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A7B238BE-29A0-0F49-B41A-6365A3F4DC6E}"/>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A50EA032-D078-6D4A-AA19-2C4CA3F01D83}"/>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1443991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issues we considered for testing. We implemented test cases for these parameters because they might cause a search tool to reveal behavior that a user should be aware of. It turns out that these have been good choices because we often observe an unexpected result that could have been missed if we hadn’t tested these parameters. For example, if we just tried UTF-8 text we wouldn’t know if a tool misses UTF-16, both encodings have potential for mishandling by a tool since both are present in almost every file system.</a:t>
            </a:r>
          </a:p>
          <a:p>
            <a:endParaRPr lang="en-US" dirty="0"/>
          </a:p>
          <a:p>
            <a:r>
              <a:rPr lang="en-US" dirty="0"/>
              <a:t>This is where CFTT test cases focus, there are plenty of other issues that we don’t investigate.</a:t>
            </a:r>
          </a:p>
        </p:txBody>
      </p:sp>
      <p:sp>
        <p:nvSpPr>
          <p:cNvPr id="4" name="Slide Number Placeholder 3"/>
          <p:cNvSpPr>
            <a:spLocks noGrp="1"/>
          </p:cNvSpPr>
          <p:nvPr>
            <p:ph type="sldNum" sz="quarter" idx="10"/>
          </p:nvPr>
        </p:nvSpPr>
        <p:spPr/>
        <p:txBody>
          <a:bodyPr/>
          <a:lstStyle/>
          <a:p>
            <a:fld id="{E4EF42A1-4B49-3048-82F9-E47E6BD79B6A}" type="slidenum">
              <a:rPr lang="en-US" smtClean="0"/>
              <a:t>9</a:t>
            </a:fld>
            <a:endParaRPr lang="en-US"/>
          </a:p>
        </p:txBody>
      </p:sp>
      <p:sp>
        <p:nvSpPr>
          <p:cNvPr id="5" name="Date Placeholder 4">
            <a:extLst>
              <a:ext uri="{FF2B5EF4-FFF2-40B4-BE49-F238E27FC236}">
                <a16:creationId xmlns:a16="http://schemas.microsoft.com/office/drawing/2014/main" id="{96D1BBC0-45B7-E64A-9EBC-787D010E819D}"/>
              </a:ext>
            </a:extLst>
          </p:cNvPr>
          <p:cNvSpPr>
            <a:spLocks noGrp="1"/>
          </p:cNvSpPr>
          <p:nvPr>
            <p:ph type="dt" idx="11"/>
          </p:nvPr>
        </p:nvSpPr>
        <p:spPr/>
        <p:txBody>
          <a:bodyPr/>
          <a:lstStyle/>
          <a:p>
            <a:r>
              <a:rPr lang="en-US"/>
              <a:t>27 Feb 2018</a:t>
            </a:r>
          </a:p>
        </p:txBody>
      </p:sp>
      <p:sp>
        <p:nvSpPr>
          <p:cNvPr id="6" name="Footer Placeholder 5">
            <a:extLst>
              <a:ext uri="{FF2B5EF4-FFF2-40B4-BE49-F238E27FC236}">
                <a16:creationId xmlns:a16="http://schemas.microsoft.com/office/drawing/2014/main" id="{3A5B109B-0571-7746-8E53-D4B74D2D4EE6}"/>
              </a:ext>
            </a:extLst>
          </p:cNvPr>
          <p:cNvSpPr>
            <a:spLocks noGrp="1"/>
          </p:cNvSpPr>
          <p:nvPr>
            <p:ph type="ftr" sz="quarter" idx="12"/>
          </p:nvPr>
        </p:nvSpPr>
        <p:spPr/>
        <p:txBody>
          <a:bodyPr/>
          <a:lstStyle/>
          <a:p>
            <a:r>
              <a:rPr lang="en-US"/>
              <a:t>NIST/CFTT String Search Tool Testing</a:t>
            </a:r>
          </a:p>
        </p:txBody>
      </p:sp>
      <p:sp>
        <p:nvSpPr>
          <p:cNvPr id="7" name="Header Placeholder 6">
            <a:extLst>
              <a:ext uri="{FF2B5EF4-FFF2-40B4-BE49-F238E27FC236}">
                <a16:creationId xmlns:a16="http://schemas.microsoft.com/office/drawing/2014/main" id="{4587D3A6-CB57-474C-A31D-393319A99E7D}"/>
              </a:ext>
            </a:extLst>
          </p:cNvPr>
          <p:cNvSpPr>
            <a:spLocks noGrp="1"/>
          </p:cNvSpPr>
          <p:nvPr>
            <p:ph type="hdr" sz="quarter" idx="13"/>
          </p:nvPr>
        </p:nvSpPr>
        <p:spPr/>
        <p:txBody>
          <a:bodyPr/>
          <a:lstStyle/>
          <a:p>
            <a:r>
              <a:rPr lang="en-US"/>
              <a:t>AAFS -- Digital &amp; Multimedia Sciences</a:t>
            </a:r>
          </a:p>
        </p:txBody>
      </p:sp>
    </p:spTree>
    <p:extLst>
      <p:ext uri="{BB962C8B-B14F-4D97-AF65-F5344CB8AC3E}">
        <p14:creationId xmlns:p14="http://schemas.microsoft.com/office/powerpoint/2010/main" val="3971902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615193" y="1600200"/>
            <a:ext cx="9258649"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descr="Image that depicts the computer forensic tool testing (CFTT) program" title="CFTT Imag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44786" y="4585415"/>
            <a:ext cx="2090695" cy="208723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February 27, 2018</a:t>
            </a:r>
            <a:endParaRPr lang="en-US" dirty="0"/>
          </a:p>
        </p:txBody>
      </p:sp>
      <p:sp>
        <p:nvSpPr>
          <p:cNvPr id="6" name="Footer Placeholder 5"/>
          <p:cNvSpPr>
            <a:spLocks noGrp="1"/>
          </p:cNvSpPr>
          <p:nvPr>
            <p:ph type="ftr" sz="quarter" idx="11"/>
          </p:nvPr>
        </p:nvSpPr>
        <p:spPr/>
        <p:txBody>
          <a:bodyPr/>
          <a:lstStyle/>
          <a:p>
            <a:r>
              <a:rPr lang="en-US"/>
              <a:t>NIST/CFTT -- Testing String Search Tools</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February 27, 2018</a:t>
            </a:r>
            <a:endParaRPr lang="en-US" dirty="0"/>
          </a:p>
        </p:txBody>
      </p:sp>
      <p:sp>
        <p:nvSpPr>
          <p:cNvPr id="8" name="Footer Placeholder 7"/>
          <p:cNvSpPr>
            <a:spLocks noGrp="1"/>
          </p:cNvSpPr>
          <p:nvPr>
            <p:ph type="ftr" sz="quarter" idx="11"/>
          </p:nvPr>
        </p:nvSpPr>
        <p:spPr/>
        <p:txBody>
          <a:bodyPr/>
          <a:lstStyle/>
          <a:p>
            <a:r>
              <a:rPr lang="en-US"/>
              <a:t>NIST/CFTT -- Testing String Search Tools</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February 27, 2018</a:t>
            </a:r>
            <a:endParaRPr lang="en-US" dirty="0"/>
          </a:p>
        </p:txBody>
      </p:sp>
      <p:sp>
        <p:nvSpPr>
          <p:cNvPr id="4" name="Footer Placeholder 3"/>
          <p:cNvSpPr>
            <a:spLocks noGrp="1"/>
          </p:cNvSpPr>
          <p:nvPr>
            <p:ph type="ftr" sz="quarter" idx="11"/>
          </p:nvPr>
        </p:nvSpPr>
        <p:spPr/>
        <p:txBody>
          <a:bodyPr/>
          <a:lstStyle/>
          <a:p>
            <a:r>
              <a:rPr lang="en-US"/>
              <a:t>NIST/CFTT -- Testing String Search Tools</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February 27, 2018</a:t>
            </a:r>
            <a:endParaRPr lang="en-US" dirty="0"/>
          </a:p>
        </p:txBody>
      </p:sp>
      <p:sp>
        <p:nvSpPr>
          <p:cNvPr id="3" name="Footer Placeholder 2"/>
          <p:cNvSpPr>
            <a:spLocks noGrp="1"/>
          </p:cNvSpPr>
          <p:nvPr>
            <p:ph type="ftr" sz="quarter" idx="11"/>
          </p:nvPr>
        </p:nvSpPr>
        <p:spPr/>
        <p:txBody>
          <a:bodyPr/>
          <a:lstStyle/>
          <a:p>
            <a:r>
              <a:rPr lang="en-US"/>
              <a:t>NIST/CFTT -- Testing String Search Tools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February 27, 2018</a:t>
            </a:r>
            <a:endParaRPr lang="en-US" dirty="0"/>
          </a:p>
        </p:txBody>
      </p:sp>
      <p:sp>
        <p:nvSpPr>
          <p:cNvPr id="6" name="Footer Placeholder 5"/>
          <p:cNvSpPr>
            <a:spLocks noGrp="1"/>
          </p:cNvSpPr>
          <p:nvPr>
            <p:ph type="ftr" sz="quarter" idx="11"/>
          </p:nvPr>
        </p:nvSpPr>
        <p:spPr/>
        <p:txBody>
          <a:bodyPr/>
          <a:lstStyle/>
          <a:p>
            <a:r>
              <a:rPr lang="en-US"/>
              <a:t>NIST/CFTT -- Testing String Search Tools</a:t>
            </a:r>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cxnSp>
        <p:nvCxnSpPr>
          <p:cNvPr id="9" name="Straight Connector 8"/>
          <p:cNvCxnSpPr/>
          <p:nvPr/>
        </p:nvCxnSpPr>
        <p:spPr>
          <a:xfrm rot="5400000">
            <a:off x="912152" y="3579942"/>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February 27, 2018</a:t>
            </a:r>
            <a:endParaRPr lang="en-US" dirty="0"/>
          </a:p>
        </p:txBody>
      </p:sp>
      <p:sp>
        <p:nvSpPr>
          <p:cNvPr id="6" name="Footer Placeholder 5"/>
          <p:cNvSpPr>
            <a:spLocks noGrp="1"/>
          </p:cNvSpPr>
          <p:nvPr>
            <p:ph type="ftr" sz="quarter" idx="11"/>
          </p:nvPr>
        </p:nvSpPr>
        <p:spPr/>
        <p:txBody>
          <a:bodyPr/>
          <a:lstStyle/>
          <a:p>
            <a:r>
              <a:rPr lang="en-US"/>
              <a:t>NIST/CFTT -- Testing String Search Tools</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609600" y="18288"/>
            <a:ext cx="3860800" cy="329184"/>
          </a:xfrm>
          <a:prstGeom prst="rect">
            <a:avLst/>
          </a:prstGeom>
        </p:spPr>
        <p:txBody>
          <a:bodyPr vert="horz" lIns="91440" tIns="45720" rIns="91440" bIns="45720" rtlCol="0" anchor="ctr"/>
          <a:lstStyle>
            <a:lvl1pPr algn="l">
              <a:defRPr sz="1200">
                <a:solidFill>
                  <a:srgbClr val="FFFFFF"/>
                </a:solidFill>
              </a:defRPr>
            </a:lvl1pPr>
          </a:lstStyle>
          <a:p>
            <a:r>
              <a:rPr lang="en-US"/>
              <a:t>February 27, 2018</a:t>
            </a:r>
            <a:endParaRPr lang="en-US" dirty="0"/>
          </a:p>
        </p:txBody>
      </p:sp>
      <p:sp>
        <p:nvSpPr>
          <p:cNvPr id="5" name="Footer Placeholder 4"/>
          <p:cNvSpPr>
            <a:spLocks noGrp="1"/>
          </p:cNvSpPr>
          <p:nvPr>
            <p:ph type="ftr" sz="quarter" idx="3"/>
          </p:nvPr>
        </p:nvSpPr>
        <p:spPr>
          <a:xfrm>
            <a:off x="4572000" y="18288"/>
            <a:ext cx="5486400" cy="329184"/>
          </a:xfrm>
          <a:prstGeom prst="rect">
            <a:avLst/>
          </a:prstGeom>
        </p:spPr>
        <p:txBody>
          <a:bodyPr vert="horz" lIns="91440" tIns="45720" rIns="91440" bIns="45720" rtlCol="0" anchor="ctr"/>
          <a:lstStyle>
            <a:lvl1pPr algn="ctr">
              <a:defRPr sz="1200">
                <a:solidFill>
                  <a:srgbClr val="FFFFFF"/>
                </a:solidFill>
              </a:defRPr>
            </a:lvl1pPr>
          </a:lstStyle>
          <a:p>
            <a:r>
              <a:rPr lang="en-US"/>
              <a:t>NIST/CFTT -- Testing String Search Tools</a:t>
            </a:r>
            <a:endParaRPr lang="en-US" dirty="0"/>
          </a:p>
        </p:txBody>
      </p:sp>
      <p:sp>
        <p:nvSpPr>
          <p:cNvPr id="6" name="Slide Number Placeholder 5"/>
          <p:cNvSpPr>
            <a:spLocks noGrp="1"/>
          </p:cNvSpPr>
          <p:nvPr>
            <p:ph type="sldNum" sz="quarter" idx="4"/>
          </p:nvPr>
        </p:nvSpPr>
        <p:spPr>
          <a:xfrm>
            <a:off x="10160000" y="18288"/>
            <a:ext cx="1422400" cy="329184"/>
          </a:xfrm>
          <a:prstGeom prst="rect">
            <a:avLst/>
          </a:prstGeom>
        </p:spPr>
        <p:txBody>
          <a:bodyPr vert="horz" lIns="91440" tIns="45720" rIns="91440" bIns="45720" rtlCol="0" anchor="ctr"/>
          <a:lstStyle>
            <a:lvl1pPr algn="l">
              <a:defRPr sz="1400" b="1">
                <a:solidFill>
                  <a:srgbClr val="FFFFFF"/>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jlyle@nist.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mailto:federatedtesting-request@nist.gov" TargetMode="External"/><Relationship Id="rId4" Type="http://schemas.openxmlformats.org/officeDocument/2006/relationships/hyperlink" Target="http://www.cftt.nist.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51001"/>
            <a:ext cx="10464800" cy="2611438"/>
          </a:xfrm>
        </p:spPr>
        <p:txBody>
          <a:bodyPr/>
          <a:lstStyle/>
          <a:p>
            <a:r>
              <a:rPr lang="en-US" b="1" dirty="0"/>
              <a:t>Testing Digital Forensic String Search Tools</a:t>
            </a:r>
            <a:br>
              <a:rPr lang="en-US" dirty="0"/>
            </a:br>
            <a:endParaRPr lang="en-US" dirty="0"/>
          </a:p>
        </p:txBody>
      </p:sp>
      <p:sp>
        <p:nvSpPr>
          <p:cNvPr id="3" name="Subtitle 2"/>
          <p:cNvSpPr>
            <a:spLocks noGrp="1"/>
          </p:cNvSpPr>
          <p:nvPr>
            <p:ph type="subTitle" idx="1"/>
          </p:nvPr>
        </p:nvSpPr>
        <p:spPr>
          <a:xfrm>
            <a:off x="1263650" y="4381500"/>
            <a:ext cx="8534400" cy="1752600"/>
          </a:xfrm>
        </p:spPr>
        <p:txBody>
          <a:bodyPr/>
          <a:lstStyle/>
          <a:p>
            <a:pPr algn="ctr"/>
            <a:r>
              <a:rPr lang="en-US" dirty="0"/>
              <a:t>James R. Lyle &amp; Barbara </a:t>
            </a:r>
            <a:r>
              <a:rPr lang="en-US" dirty="0" err="1"/>
              <a:t>Guttman</a:t>
            </a:r>
            <a:r>
              <a:rPr lang="en-US" dirty="0"/>
              <a:t> </a:t>
            </a:r>
          </a:p>
          <a:p>
            <a:r>
              <a:rPr lang="en-US" dirty="0"/>
              <a:t>National Institute of Standards and Technology, 100 Bureau Drive Stop 8970, Gaithersburg, MD 20899-8970</a:t>
            </a:r>
          </a:p>
        </p:txBody>
      </p:sp>
    </p:spTree>
    <p:extLst>
      <p:ext uri="{BB962C8B-B14F-4D97-AF65-F5344CB8AC3E}">
        <p14:creationId xmlns:p14="http://schemas.microsoft.com/office/powerpoint/2010/main" val="507486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D7BB4-A4F7-A14D-B964-3C3CC45C75C5}"/>
              </a:ext>
            </a:extLst>
          </p:cNvPr>
          <p:cNvSpPr>
            <a:spLocks noGrp="1"/>
          </p:cNvSpPr>
          <p:nvPr>
            <p:ph type="title"/>
          </p:nvPr>
        </p:nvSpPr>
        <p:spPr/>
        <p:txBody>
          <a:bodyPr/>
          <a:lstStyle/>
          <a:p>
            <a:r>
              <a:rPr lang="en-US" dirty="0"/>
              <a:t>Unicode Test Strings</a:t>
            </a:r>
          </a:p>
        </p:txBody>
      </p:sp>
      <p:sp>
        <p:nvSpPr>
          <p:cNvPr id="3" name="Content Placeholder 2">
            <a:extLst>
              <a:ext uri="{FF2B5EF4-FFF2-40B4-BE49-F238E27FC236}">
                <a16:creationId xmlns:a16="http://schemas.microsoft.com/office/drawing/2014/main" id="{2CF07098-AA24-7D4B-80DC-8946B2F83184}"/>
              </a:ext>
            </a:extLst>
          </p:cNvPr>
          <p:cNvSpPr>
            <a:spLocks noGrp="1"/>
          </p:cNvSpPr>
          <p:nvPr>
            <p:ph idx="1"/>
          </p:nvPr>
        </p:nvSpPr>
        <p:spPr>
          <a:xfrm>
            <a:off x="615193" y="1366025"/>
            <a:ext cx="9544807" cy="4876800"/>
          </a:xfrm>
        </p:spPr>
        <p:txBody>
          <a:bodyPr/>
          <a:lstStyle/>
          <a:p>
            <a:r>
              <a:rPr lang="en-US" dirty="0"/>
              <a:t>Each string appears multiple (21) times.</a:t>
            </a:r>
          </a:p>
          <a:p>
            <a:r>
              <a:rPr lang="en-US" dirty="0"/>
              <a:t>Each string appears in an active file and a deleted file.</a:t>
            </a:r>
          </a:p>
          <a:p>
            <a:r>
              <a:rPr lang="en-US" dirty="0"/>
              <a:t>Each string appears in 3 formatted partitions: FAT, </a:t>
            </a:r>
            <a:r>
              <a:rPr lang="en-US" dirty="0" err="1"/>
              <a:t>ExFAT</a:t>
            </a:r>
            <a:r>
              <a:rPr lang="en-US" dirty="0"/>
              <a:t>, NTFS</a:t>
            </a:r>
          </a:p>
          <a:p>
            <a:r>
              <a:rPr lang="en-US" dirty="0"/>
              <a:t>Each string appears in 3 UNICODE encodings: UTF-8, 16BE, 16LE</a:t>
            </a:r>
          </a:p>
          <a:p>
            <a:r>
              <a:rPr lang="en-US" dirty="0"/>
              <a:t>Each encoding appears once in unallocated space.</a:t>
            </a:r>
          </a:p>
          <a:p>
            <a:endParaRPr lang="en-US" dirty="0"/>
          </a:p>
        </p:txBody>
      </p:sp>
      <p:sp>
        <p:nvSpPr>
          <p:cNvPr id="4" name="Date Placeholder 3">
            <a:extLst>
              <a:ext uri="{FF2B5EF4-FFF2-40B4-BE49-F238E27FC236}">
                <a16:creationId xmlns:a16="http://schemas.microsoft.com/office/drawing/2014/main" id="{CDFC4A0A-CF93-2C43-83BE-B7223CA590DA}"/>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4E706267-38AB-8242-A032-73E3CD9C0566}"/>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E32A661A-627A-FC41-BA79-744A94EDABE8}"/>
              </a:ext>
            </a:extLst>
          </p:cNvPr>
          <p:cNvSpPr>
            <a:spLocks noGrp="1"/>
          </p:cNvSpPr>
          <p:nvPr>
            <p:ph type="sldNum" sz="quarter" idx="12"/>
          </p:nvPr>
        </p:nvSpPr>
        <p:spPr/>
        <p:txBody>
          <a:bodyPr/>
          <a:lstStyle/>
          <a:p>
            <a:fld id="{D57F1E4F-1CFF-5643-939E-217C01CDF565}" type="slidenum">
              <a:rPr lang="en-US" smtClean="0"/>
              <a:pPr/>
              <a:t>10</a:t>
            </a:fld>
            <a:endParaRPr lang="en-US" dirty="0"/>
          </a:p>
        </p:txBody>
      </p:sp>
      <p:graphicFrame>
        <p:nvGraphicFramePr>
          <p:cNvPr id="7" name="Table 6">
            <a:extLst>
              <a:ext uri="{FF2B5EF4-FFF2-40B4-BE49-F238E27FC236}">
                <a16:creationId xmlns:a16="http://schemas.microsoft.com/office/drawing/2014/main" id="{9F0E231D-FBDB-4244-8EE6-7BC65F25F7D8}"/>
              </a:ext>
            </a:extLst>
          </p:cNvPr>
          <p:cNvGraphicFramePr>
            <a:graphicFrameLocks noGrp="1"/>
          </p:cNvGraphicFramePr>
          <p:nvPr>
            <p:extLst>
              <p:ext uri="{D42A27DB-BD31-4B8C-83A1-F6EECF244321}">
                <p14:modId xmlns:p14="http://schemas.microsoft.com/office/powerpoint/2010/main" val="608536539"/>
              </p:ext>
            </p:extLst>
          </p:nvPr>
        </p:nvGraphicFramePr>
        <p:xfrm>
          <a:off x="1355776" y="3723144"/>
          <a:ext cx="7384868" cy="2807200"/>
        </p:xfrm>
        <a:graphic>
          <a:graphicData uri="http://schemas.openxmlformats.org/drawingml/2006/table">
            <a:tbl>
              <a:tblPr firstRow="1" bandRow="1">
                <a:tableStyleId>{5C22544A-7EE6-4342-B048-85BDC9FD1C3A}</a:tableStyleId>
              </a:tblPr>
              <a:tblGrid>
                <a:gridCol w="2989046">
                  <a:extLst>
                    <a:ext uri="{9D8B030D-6E8A-4147-A177-3AD203B41FA5}">
                      <a16:colId xmlns:a16="http://schemas.microsoft.com/office/drawing/2014/main" val="404498218"/>
                    </a:ext>
                  </a:extLst>
                </a:gridCol>
                <a:gridCol w="4395822">
                  <a:extLst>
                    <a:ext uri="{9D8B030D-6E8A-4147-A177-3AD203B41FA5}">
                      <a16:colId xmlns:a16="http://schemas.microsoft.com/office/drawing/2014/main" val="2784662645"/>
                    </a:ext>
                  </a:extLst>
                </a:gridCol>
              </a:tblGrid>
              <a:tr h="336040">
                <a:tc>
                  <a:txBody>
                    <a:bodyPr/>
                    <a:lstStyle/>
                    <a:p>
                      <a:r>
                        <a:rPr lang="en-US" sz="1200" dirty="0"/>
                        <a:t>String Class</a:t>
                      </a:r>
                    </a:p>
                  </a:txBody>
                  <a:tcPr/>
                </a:tc>
                <a:tc>
                  <a:txBody>
                    <a:bodyPr/>
                    <a:lstStyle/>
                    <a:p>
                      <a:r>
                        <a:rPr lang="en-US" sz="1200" dirty="0"/>
                        <a:t>Strings</a:t>
                      </a:r>
                    </a:p>
                  </a:txBody>
                  <a:tcPr/>
                </a:tc>
                <a:extLst>
                  <a:ext uri="{0D108BD9-81ED-4DB2-BD59-A6C34878D82A}">
                    <a16:rowId xmlns:a16="http://schemas.microsoft.com/office/drawing/2014/main" val="1127147114"/>
                  </a:ext>
                </a:extLst>
              </a:tr>
              <a:tr h="414295">
                <a:tc>
                  <a:txBody>
                    <a:bodyPr/>
                    <a:lstStyle/>
                    <a:p>
                      <a:r>
                        <a:rPr lang="en-US" sz="1200" dirty="0"/>
                        <a:t>Kanji: Japanese &amp; Chinese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rPr>
                        <a:t>東京  </a:t>
                      </a:r>
                      <a:r>
                        <a:rPr lang="en-US" altLang="zh-CN" sz="1200" dirty="0">
                          <a:effectLst/>
                        </a:rPr>
                        <a:t>Tokyo (Japanese)</a:t>
                      </a:r>
                      <a:r>
                        <a:rPr lang="zh-CN" altLang="en-US" sz="1200" dirty="0">
                          <a:effectLst/>
                        </a:rPr>
                        <a:t> </a:t>
                      </a:r>
                      <a:endParaRPr lang="en-US" altLang="zh-CN"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rPr>
                        <a:t>中国   </a:t>
                      </a:r>
                      <a:r>
                        <a:rPr lang="en-US" altLang="zh-CN" sz="1200" dirty="0">
                          <a:effectLst/>
                        </a:rPr>
                        <a:t>China (Simplified Chinese)</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362538546"/>
                  </a:ext>
                </a:extLst>
              </a:tr>
              <a:tr h="336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Hangul: Korean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rPr>
                        <a:t>서울   </a:t>
                      </a:r>
                      <a:r>
                        <a:rPr lang="en-US" altLang="zh-CN" sz="1200" dirty="0">
                          <a:effectLst/>
                        </a:rPr>
                        <a:t>Seoul (Korean)</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2384848576"/>
                  </a:ext>
                </a:extLst>
              </a:tr>
              <a:tr h="414295">
                <a:tc>
                  <a:txBody>
                    <a:bodyPr/>
                    <a:lstStyle/>
                    <a:p>
                      <a:r>
                        <a:rPr lang="en-US" sz="1200" dirty="0"/>
                        <a:t>Kana: Hiragana &amp; Katakana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rPr>
                        <a:t>スバル     </a:t>
                      </a:r>
                      <a:r>
                        <a:rPr lang="en-US" altLang="zh-CN" sz="1200" dirty="0">
                          <a:effectLst/>
                        </a:rPr>
                        <a:t>Su </a:t>
                      </a:r>
                      <a:r>
                        <a:rPr lang="en-US" altLang="zh-CN" sz="1200" dirty="0" err="1">
                          <a:effectLst/>
                        </a:rPr>
                        <a:t>ba</a:t>
                      </a:r>
                      <a:r>
                        <a:rPr lang="en-US" altLang="zh-CN" sz="1200" dirty="0">
                          <a:effectLst/>
                        </a:rPr>
                        <a:t> </a:t>
                      </a:r>
                      <a:r>
                        <a:rPr lang="en-US" altLang="zh-CN" sz="1200" dirty="0" err="1">
                          <a:effectLst/>
                        </a:rPr>
                        <a:t>ru</a:t>
                      </a:r>
                      <a:r>
                        <a:rPr lang="en-US" altLang="zh-CN" sz="1200" dirty="0">
                          <a:effectLst/>
                        </a:rPr>
                        <a:t> (Katakana)</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effectLst/>
                        </a:rPr>
                        <a:t>みつびし  </a:t>
                      </a:r>
                      <a:r>
                        <a:rPr lang="en-US" altLang="zh-CN" sz="1200" dirty="0" err="1">
                          <a:effectLst/>
                        </a:rPr>
                        <a:t>Mi</a:t>
                      </a:r>
                      <a:r>
                        <a:rPr lang="en-US" altLang="zh-CN" sz="1200" dirty="0">
                          <a:effectLst/>
                        </a:rPr>
                        <a:t> </a:t>
                      </a:r>
                      <a:r>
                        <a:rPr lang="en-US" altLang="zh-CN" sz="1200" dirty="0" err="1">
                          <a:effectLst/>
                        </a:rPr>
                        <a:t>tsu</a:t>
                      </a:r>
                      <a:r>
                        <a:rPr lang="en-US" altLang="zh-CN" sz="1200" dirty="0">
                          <a:effectLst/>
                        </a:rPr>
                        <a:t> bi </a:t>
                      </a:r>
                      <a:r>
                        <a:rPr lang="en-US" altLang="zh-CN" sz="1200" dirty="0" err="1">
                          <a:effectLst/>
                        </a:rPr>
                        <a:t>shi</a:t>
                      </a:r>
                      <a:r>
                        <a:rPr lang="en-US" altLang="zh-CN" sz="1200" dirty="0">
                          <a:effectLst/>
                        </a:rPr>
                        <a:t> (Hiragana)</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2752928909"/>
                  </a:ext>
                </a:extLst>
              </a:tr>
              <a:tr h="336040">
                <a:tc>
                  <a:txBody>
                    <a:bodyPr/>
                    <a:lstStyle/>
                    <a:p>
                      <a:r>
                        <a:rPr lang="en-US" sz="1200" dirty="0"/>
                        <a:t>Cyrillic: Russian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effectLst/>
                        </a:rPr>
                        <a:t>Сибирь</a:t>
                      </a:r>
                      <a:r>
                        <a:rPr lang="en-US" sz="1200" dirty="0">
                          <a:effectLst/>
                        </a:rPr>
                        <a:t>    Siberia (Russian)</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a:tc>
                <a:extLst>
                  <a:ext uri="{0D108BD9-81ED-4DB2-BD59-A6C34878D82A}">
                    <a16:rowId xmlns:a16="http://schemas.microsoft.com/office/drawing/2014/main" val="3978785954"/>
                  </a:ext>
                </a:extLst>
              </a:tr>
              <a:tr h="497154">
                <a:tc>
                  <a:txBody>
                    <a:bodyPr/>
                    <a:lstStyle/>
                    <a:p>
                      <a:r>
                        <a:rPr lang="en-US" sz="1200" dirty="0"/>
                        <a:t>Latin: French &amp; German</a:t>
                      </a:r>
                    </a:p>
                  </a:txBody>
                  <a:tcPr/>
                </a:tc>
                <a:tc>
                  <a:txBody>
                    <a:bodyPr/>
                    <a:lstStyle/>
                    <a:p>
                      <a:pPr marL="0" marR="0">
                        <a:spcBef>
                          <a:spcPts val="0"/>
                        </a:spcBef>
                        <a:spcAft>
                          <a:spcPts val="0"/>
                        </a:spcAft>
                      </a:pPr>
                      <a:r>
                        <a:rPr lang="en-US" sz="1200" dirty="0" err="1">
                          <a:effectLst/>
                        </a:rPr>
                        <a:t>Garçon</a:t>
                      </a:r>
                      <a:r>
                        <a:rPr lang="en-US" sz="1200" dirty="0">
                          <a:effectLst/>
                        </a:rPr>
                        <a:t>       Boy (French)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effectLst/>
                        </a:rPr>
                        <a:t>Schönheit</a:t>
                      </a:r>
                      <a:r>
                        <a:rPr lang="en-US" sz="1200" dirty="0">
                          <a:effectLst/>
                        </a:rPr>
                        <a:t>   Beauty (German)</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232085474"/>
                  </a:ext>
                </a:extLst>
              </a:tr>
              <a:tr h="336040">
                <a:tc>
                  <a:txBody>
                    <a:bodyPr/>
                    <a:lstStyle/>
                    <a:p>
                      <a:r>
                        <a:rPr lang="en-US" sz="1200" dirty="0"/>
                        <a:t>RTL: Arabic</a:t>
                      </a:r>
                    </a:p>
                  </a:txBody>
                  <a:tcPr/>
                </a:tc>
                <a:tc>
                  <a:txBody>
                    <a:bodyPr/>
                    <a:lstStyle/>
                    <a:p>
                      <a:pPr marL="0" marR="0">
                        <a:spcBef>
                          <a:spcPts val="0"/>
                        </a:spcBef>
                        <a:spcAft>
                          <a:spcPts val="0"/>
                        </a:spcAft>
                      </a:pPr>
                      <a:r>
                        <a:rPr lang="ar-SA" sz="1200" dirty="0"/>
                        <a:t>الكسكس</a:t>
                      </a:r>
                      <a:r>
                        <a:rPr lang="en-US" sz="1200" dirty="0"/>
                        <a:t>    The Couscous (Arabic)</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844628547"/>
                  </a:ext>
                </a:extLst>
              </a:tr>
            </a:tbl>
          </a:graphicData>
        </a:graphic>
      </p:graphicFrame>
    </p:spTree>
    <p:extLst>
      <p:ext uri="{BB962C8B-B14F-4D97-AF65-F5344CB8AC3E}">
        <p14:creationId xmlns:p14="http://schemas.microsoft.com/office/powerpoint/2010/main" val="365569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93366-57A4-1147-AA77-B3F629EC27CB}"/>
              </a:ext>
            </a:extLst>
          </p:cNvPr>
          <p:cNvSpPr>
            <a:spLocks noGrp="1"/>
          </p:cNvSpPr>
          <p:nvPr>
            <p:ph type="title"/>
          </p:nvPr>
        </p:nvSpPr>
        <p:spPr>
          <a:xfrm>
            <a:off x="609600" y="149387"/>
            <a:ext cx="10972800" cy="990600"/>
          </a:xfrm>
        </p:spPr>
        <p:txBody>
          <a:bodyPr/>
          <a:lstStyle/>
          <a:p>
            <a:r>
              <a:rPr lang="en-US" dirty="0"/>
              <a:t>Unicode Search Results – Tool A</a:t>
            </a:r>
          </a:p>
        </p:txBody>
      </p:sp>
      <p:sp>
        <p:nvSpPr>
          <p:cNvPr id="3" name="Date Placeholder 2">
            <a:extLst>
              <a:ext uri="{FF2B5EF4-FFF2-40B4-BE49-F238E27FC236}">
                <a16:creationId xmlns:a16="http://schemas.microsoft.com/office/drawing/2014/main" id="{ED6EA094-7D93-B946-A550-BD9E8C11AFE2}"/>
              </a:ext>
            </a:extLst>
          </p:cNvPr>
          <p:cNvSpPr>
            <a:spLocks noGrp="1"/>
          </p:cNvSpPr>
          <p:nvPr>
            <p:ph type="dt" sz="half" idx="10"/>
          </p:nvPr>
        </p:nvSpPr>
        <p:spPr/>
        <p:txBody>
          <a:bodyPr/>
          <a:lstStyle/>
          <a:p>
            <a:r>
              <a:rPr lang="en-US"/>
              <a:t>February 27, 2018</a:t>
            </a:r>
            <a:endParaRPr lang="en-US" dirty="0"/>
          </a:p>
        </p:txBody>
      </p:sp>
      <p:sp>
        <p:nvSpPr>
          <p:cNvPr id="4" name="Footer Placeholder 3">
            <a:extLst>
              <a:ext uri="{FF2B5EF4-FFF2-40B4-BE49-F238E27FC236}">
                <a16:creationId xmlns:a16="http://schemas.microsoft.com/office/drawing/2014/main" id="{B55E7AEA-EDB0-3F40-A8CD-D5EA6E2EE81B}"/>
              </a:ext>
            </a:extLst>
          </p:cNvPr>
          <p:cNvSpPr>
            <a:spLocks noGrp="1"/>
          </p:cNvSpPr>
          <p:nvPr>
            <p:ph type="ftr" sz="quarter" idx="11"/>
          </p:nvPr>
        </p:nvSpPr>
        <p:spPr/>
        <p:txBody>
          <a:bodyPr/>
          <a:lstStyle/>
          <a:p>
            <a:r>
              <a:rPr lang="en-US"/>
              <a:t>NIST/CFTT -- Testing String Search Tools</a:t>
            </a:r>
            <a:endParaRPr lang="en-US" dirty="0"/>
          </a:p>
        </p:txBody>
      </p:sp>
      <p:sp>
        <p:nvSpPr>
          <p:cNvPr id="5" name="Slide Number Placeholder 4">
            <a:extLst>
              <a:ext uri="{FF2B5EF4-FFF2-40B4-BE49-F238E27FC236}">
                <a16:creationId xmlns:a16="http://schemas.microsoft.com/office/drawing/2014/main" id="{309CC76C-DC23-A941-952B-950CC10A7E8C}"/>
              </a:ext>
            </a:extLst>
          </p:cNvPr>
          <p:cNvSpPr>
            <a:spLocks noGrp="1"/>
          </p:cNvSpPr>
          <p:nvPr>
            <p:ph type="sldNum" sz="quarter" idx="12"/>
          </p:nvPr>
        </p:nvSpPr>
        <p:spPr/>
        <p:txBody>
          <a:bodyPr/>
          <a:lstStyle/>
          <a:p>
            <a:fld id="{D57F1E4F-1CFF-5643-939E-217C01CDF565}" type="slidenum">
              <a:rPr lang="en-US" smtClean="0"/>
              <a:pPr/>
              <a:t>11</a:t>
            </a:fld>
            <a:endParaRPr lang="en-US" dirty="0"/>
          </a:p>
        </p:txBody>
      </p:sp>
      <p:graphicFrame>
        <p:nvGraphicFramePr>
          <p:cNvPr id="7" name="Table 6">
            <a:extLst>
              <a:ext uri="{FF2B5EF4-FFF2-40B4-BE49-F238E27FC236}">
                <a16:creationId xmlns:a16="http://schemas.microsoft.com/office/drawing/2014/main" id="{DFA53741-1B29-BE4E-B063-2A47968E0C26}"/>
              </a:ext>
            </a:extLst>
          </p:cNvPr>
          <p:cNvGraphicFramePr>
            <a:graphicFrameLocks noGrp="1"/>
          </p:cNvGraphicFramePr>
          <p:nvPr>
            <p:extLst>
              <p:ext uri="{D42A27DB-BD31-4B8C-83A1-F6EECF244321}">
                <p14:modId xmlns:p14="http://schemas.microsoft.com/office/powerpoint/2010/main" val="3703888574"/>
              </p:ext>
            </p:extLst>
          </p:nvPr>
        </p:nvGraphicFramePr>
        <p:xfrm>
          <a:off x="510334" y="1271086"/>
          <a:ext cx="9901650" cy="4754880"/>
        </p:xfrm>
        <a:graphic>
          <a:graphicData uri="http://schemas.openxmlformats.org/drawingml/2006/table">
            <a:tbl>
              <a:tblPr firstRow="1" firstCol="1" bandRow="1">
                <a:tableStyleId>{5C22544A-7EE6-4342-B048-85BDC9FD1C3A}</a:tableStyleId>
              </a:tblPr>
              <a:tblGrid>
                <a:gridCol w="900150">
                  <a:extLst>
                    <a:ext uri="{9D8B030D-6E8A-4147-A177-3AD203B41FA5}">
                      <a16:colId xmlns:a16="http://schemas.microsoft.com/office/drawing/2014/main" val="1542172884"/>
                    </a:ext>
                  </a:extLst>
                </a:gridCol>
                <a:gridCol w="900150">
                  <a:extLst>
                    <a:ext uri="{9D8B030D-6E8A-4147-A177-3AD203B41FA5}">
                      <a16:colId xmlns:a16="http://schemas.microsoft.com/office/drawing/2014/main" val="2902563923"/>
                    </a:ext>
                  </a:extLst>
                </a:gridCol>
                <a:gridCol w="900150">
                  <a:extLst>
                    <a:ext uri="{9D8B030D-6E8A-4147-A177-3AD203B41FA5}">
                      <a16:colId xmlns:a16="http://schemas.microsoft.com/office/drawing/2014/main" val="3588586388"/>
                    </a:ext>
                  </a:extLst>
                </a:gridCol>
                <a:gridCol w="900150">
                  <a:extLst>
                    <a:ext uri="{9D8B030D-6E8A-4147-A177-3AD203B41FA5}">
                      <a16:colId xmlns:a16="http://schemas.microsoft.com/office/drawing/2014/main" val="3617068043"/>
                    </a:ext>
                  </a:extLst>
                </a:gridCol>
                <a:gridCol w="900150">
                  <a:extLst>
                    <a:ext uri="{9D8B030D-6E8A-4147-A177-3AD203B41FA5}">
                      <a16:colId xmlns:a16="http://schemas.microsoft.com/office/drawing/2014/main" val="2644179202"/>
                    </a:ext>
                  </a:extLst>
                </a:gridCol>
                <a:gridCol w="900150">
                  <a:extLst>
                    <a:ext uri="{9D8B030D-6E8A-4147-A177-3AD203B41FA5}">
                      <a16:colId xmlns:a16="http://schemas.microsoft.com/office/drawing/2014/main" val="1463273480"/>
                    </a:ext>
                  </a:extLst>
                </a:gridCol>
                <a:gridCol w="900150">
                  <a:extLst>
                    <a:ext uri="{9D8B030D-6E8A-4147-A177-3AD203B41FA5}">
                      <a16:colId xmlns:a16="http://schemas.microsoft.com/office/drawing/2014/main" val="1393560437"/>
                    </a:ext>
                  </a:extLst>
                </a:gridCol>
                <a:gridCol w="900150">
                  <a:extLst>
                    <a:ext uri="{9D8B030D-6E8A-4147-A177-3AD203B41FA5}">
                      <a16:colId xmlns:a16="http://schemas.microsoft.com/office/drawing/2014/main" val="4053456624"/>
                    </a:ext>
                  </a:extLst>
                </a:gridCol>
                <a:gridCol w="900150">
                  <a:extLst>
                    <a:ext uri="{9D8B030D-6E8A-4147-A177-3AD203B41FA5}">
                      <a16:colId xmlns:a16="http://schemas.microsoft.com/office/drawing/2014/main" val="334885855"/>
                    </a:ext>
                  </a:extLst>
                </a:gridCol>
                <a:gridCol w="900150">
                  <a:extLst>
                    <a:ext uri="{9D8B030D-6E8A-4147-A177-3AD203B41FA5}">
                      <a16:colId xmlns:a16="http://schemas.microsoft.com/office/drawing/2014/main" val="3729886194"/>
                    </a:ext>
                  </a:extLst>
                </a:gridCol>
                <a:gridCol w="900150">
                  <a:extLst>
                    <a:ext uri="{9D8B030D-6E8A-4147-A177-3AD203B41FA5}">
                      <a16:colId xmlns:a16="http://schemas.microsoft.com/office/drawing/2014/main" val="1841566750"/>
                    </a:ext>
                  </a:extLst>
                </a:gridCol>
              </a:tblGrid>
              <a:tr h="144508">
                <a:tc rowSpan="2">
                  <a:txBody>
                    <a:bodyPr/>
                    <a:lstStyle/>
                    <a:p>
                      <a:pPr marL="0" marR="0" algn="ctr">
                        <a:spcBef>
                          <a:spcPts val="0"/>
                        </a:spcBef>
                        <a:spcAft>
                          <a:spcPts val="0"/>
                        </a:spcAft>
                      </a:pPr>
                      <a:r>
                        <a:rPr lang="en-US" sz="1200" cap="all" dirty="0">
                          <a:effectLst/>
                        </a:rPr>
                        <a:t>Case</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rowSpan="2">
                  <a:txBody>
                    <a:bodyPr/>
                    <a:lstStyle/>
                    <a:p>
                      <a:pPr marL="0" marR="0" algn="ctr">
                        <a:spcBef>
                          <a:spcPts val="0"/>
                        </a:spcBef>
                        <a:spcAft>
                          <a:spcPts val="0"/>
                        </a:spcAft>
                      </a:pPr>
                      <a:r>
                        <a:rPr lang="en-US" sz="1200" cap="all" dirty="0">
                          <a:effectLst/>
                        </a:rPr>
                        <a:t>Target String</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gridSpan="3">
                  <a:txBody>
                    <a:bodyPr/>
                    <a:lstStyle/>
                    <a:p>
                      <a:pPr marL="0" marR="0" algn="ctr">
                        <a:spcBef>
                          <a:spcPts val="0"/>
                        </a:spcBef>
                        <a:spcAft>
                          <a:spcPts val="0"/>
                        </a:spcAft>
                      </a:pPr>
                      <a:r>
                        <a:rPr lang="en-US" sz="1200" cap="all">
                          <a:effectLst/>
                        </a:rPr>
                        <a:t>Active Files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200" cap="all">
                          <a:effectLst/>
                        </a:rPr>
                        <a:t>Deleted Files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200" cap="all">
                          <a:effectLst/>
                        </a:rPr>
                        <a:t>Unalloc Space</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5193122"/>
                  </a:ext>
                </a:extLst>
              </a:tr>
              <a:tr h="14450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200" dirty="0">
                          <a:effectLst/>
                        </a:rPr>
                        <a:t>Targets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Hits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a:effectLst/>
                        </a:rPr>
                        <a:t>Misses</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Targets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Hits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Misses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Targets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Hits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200" dirty="0">
                          <a:effectLst/>
                        </a:rPr>
                        <a:t>Misses</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06785566"/>
                  </a:ext>
                </a:extLst>
              </a:tr>
              <a:tr h="289016">
                <a:tc>
                  <a:txBody>
                    <a:bodyPr/>
                    <a:lstStyle/>
                    <a:p>
                      <a:pPr marL="0" marR="0">
                        <a:spcBef>
                          <a:spcPts val="0"/>
                        </a:spcBef>
                        <a:spcAft>
                          <a:spcPts val="0"/>
                        </a:spcAft>
                      </a:pPr>
                      <a:r>
                        <a:rPr lang="en-US" sz="1200" cap="all" dirty="0">
                          <a:effectLst/>
                        </a:rPr>
                        <a:t>FT-SS-07-CJK-char</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dirty="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18</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18</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4</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468929208"/>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zh-CN" sz="1200" dirty="0">
                          <a:effectLst/>
                        </a:rPr>
                        <a:t>中国</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446128829"/>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zh-CN" sz="1200" dirty="0">
                          <a:effectLst/>
                        </a:rPr>
                        <a:t>東京</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419679314"/>
                  </a:ext>
                </a:extLst>
              </a:tr>
              <a:tr h="433524">
                <a:tc>
                  <a:txBody>
                    <a:bodyPr/>
                    <a:lstStyle/>
                    <a:p>
                      <a:pPr marL="0" marR="0">
                        <a:spcBef>
                          <a:spcPts val="0"/>
                        </a:spcBef>
                        <a:spcAft>
                          <a:spcPts val="0"/>
                        </a:spcAft>
                      </a:pPr>
                      <a:r>
                        <a:rPr lang="en-US" sz="1200" cap="all">
                          <a:effectLst/>
                        </a:rPr>
                        <a:t>FT-SS-07-CJK-hangul</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8035330"/>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zh-CN" sz="1200" dirty="0">
                          <a:effectLst/>
                        </a:rPr>
                        <a:t>서울</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171617850"/>
                  </a:ext>
                </a:extLst>
              </a:tr>
              <a:tr h="289016">
                <a:tc>
                  <a:txBody>
                    <a:bodyPr/>
                    <a:lstStyle/>
                    <a:p>
                      <a:pPr marL="0" marR="0">
                        <a:spcBef>
                          <a:spcPts val="0"/>
                        </a:spcBef>
                        <a:spcAft>
                          <a:spcPts val="0"/>
                        </a:spcAft>
                      </a:pPr>
                      <a:r>
                        <a:rPr lang="en-US" sz="1200" cap="all">
                          <a:effectLst/>
                        </a:rPr>
                        <a:t>FT-SS-07-CJK-kana</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18</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12</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18</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232922330"/>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zh-CN" sz="1200" dirty="0">
                          <a:effectLst/>
                        </a:rPr>
                        <a:t>スバル</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0</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121972220"/>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zh-CN" sz="1200" dirty="0">
                          <a:effectLst/>
                        </a:rPr>
                        <a:t>みつびし</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88692070"/>
                  </a:ext>
                </a:extLst>
              </a:tr>
              <a:tr h="289016">
                <a:tc>
                  <a:txBody>
                    <a:bodyPr/>
                    <a:lstStyle/>
                    <a:p>
                      <a:pPr marL="0" marR="0">
                        <a:spcBef>
                          <a:spcPts val="0"/>
                        </a:spcBef>
                        <a:spcAft>
                          <a:spcPts val="0"/>
                        </a:spcAft>
                      </a:pPr>
                      <a:r>
                        <a:rPr lang="en-US" sz="1200" cap="all">
                          <a:effectLst/>
                        </a:rPr>
                        <a:t>FT-SS-07-Cyrillic</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9</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82533160"/>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err="1">
                          <a:effectLst/>
                        </a:rPr>
                        <a:t>Сибирь</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261933503"/>
                  </a:ext>
                </a:extLst>
              </a:tr>
              <a:tr h="289016">
                <a:tc>
                  <a:txBody>
                    <a:bodyPr/>
                    <a:lstStyle/>
                    <a:p>
                      <a:pPr marL="0" marR="0">
                        <a:spcBef>
                          <a:spcPts val="0"/>
                        </a:spcBef>
                        <a:spcAft>
                          <a:spcPts val="0"/>
                        </a:spcAft>
                      </a:pPr>
                      <a:r>
                        <a:rPr lang="en-US" sz="1200" cap="all">
                          <a:effectLst/>
                        </a:rPr>
                        <a:t>FT-SS-07-Latin</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18</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18</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12</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856715012"/>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err="1">
                          <a:effectLst/>
                        </a:rPr>
                        <a:t>garçon</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80702177"/>
                  </a:ext>
                </a:extLst>
              </a:tr>
              <a:tr h="144508">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err="1">
                          <a:effectLst/>
                        </a:rPr>
                        <a:t>Schönheit</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0</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770088412"/>
                  </a:ext>
                </a:extLst>
              </a:tr>
              <a:tr h="289016">
                <a:tc>
                  <a:txBody>
                    <a:bodyPr/>
                    <a:lstStyle/>
                    <a:p>
                      <a:pPr marL="0" marR="0">
                        <a:spcBef>
                          <a:spcPts val="0"/>
                        </a:spcBef>
                        <a:spcAft>
                          <a:spcPts val="0"/>
                        </a:spcAft>
                      </a:pPr>
                      <a:r>
                        <a:rPr lang="en-US" sz="1200" cap="all">
                          <a:effectLst/>
                        </a:rPr>
                        <a:t>FT-SS-07-RTL</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endParaRPr lang="en-US" sz="120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1</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37538395"/>
                  </a:ext>
                </a:extLst>
              </a:tr>
              <a:tr h="144508">
                <a:tc>
                  <a:txBody>
                    <a:bodyPr/>
                    <a:lstStyle/>
                    <a:p>
                      <a:endParaRPr lang="en-US" sz="1200" dirty="0">
                        <a:effectLst/>
                        <a:latin typeface="Calibri" panose="020F0502020204030204" pitchFamily="34" charset="0"/>
                        <a:cs typeface="Arial" panose="020B0604020202020204" pitchFamily="34" charset="0"/>
                      </a:endParaRPr>
                    </a:p>
                  </a:txBody>
                  <a:tcPr marL="68580" marR="68580" marT="0" marB="0"/>
                </a:tc>
                <a:tc>
                  <a:txBody>
                    <a:bodyPr/>
                    <a:lstStyle/>
                    <a:p>
                      <a:pPr marL="0" marR="0">
                        <a:spcBef>
                          <a:spcPts val="0"/>
                        </a:spcBef>
                        <a:spcAft>
                          <a:spcPts val="0"/>
                        </a:spcAft>
                      </a:pPr>
                      <a:r>
                        <a:rPr lang="ar-SA" sz="1200" dirty="0">
                          <a:effectLst/>
                        </a:rPr>
                        <a:t>الكسكس</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9</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a:effectLst/>
                        </a:rPr>
                        <a:t>1</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226426497"/>
                  </a:ext>
                </a:extLst>
              </a:tr>
            </a:tbl>
          </a:graphicData>
        </a:graphic>
      </p:graphicFrame>
      <p:sp>
        <p:nvSpPr>
          <p:cNvPr id="6" name="TextBox 5">
            <a:extLst>
              <a:ext uri="{FF2B5EF4-FFF2-40B4-BE49-F238E27FC236}">
                <a16:creationId xmlns:a16="http://schemas.microsoft.com/office/drawing/2014/main" id="{72C314FB-05F2-5341-948A-2ADBDBC9FBF3}"/>
              </a:ext>
            </a:extLst>
          </p:cNvPr>
          <p:cNvSpPr txBox="1"/>
          <p:nvPr/>
        </p:nvSpPr>
        <p:spPr>
          <a:xfrm>
            <a:off x="1297577" y="6278880"/>
            <a:ext cx="8862423" cy="369332"/>
          </a:xfrm>
          <a:prstGeom prst="rect">
            <a:avLst/>
          </a:prstGeom>
          <a:noFill/>
        </p:spPr>
        <p:txBody>
          <a:bodyPr wrap="square" rtlCol="0">
            <a:spAutoFit/>
          </a:bodyPr>
          <a:lstStyle/>
          <a:p>
            <a:r>
              <a:rPr lang="en-US" dirty="0"/>
              <a:t>Most UTF-8 strings found, UTF-16 strings usually not reported (missed)</a:t>
            </a:r>
          </a:p>
        </p:txBody>
      </p:sp>
      <p:pic>
        <p:nvPicPr>
          <p:cNvPr id="8" name="Picture 7">
            <a:extLst>
              <a:ext uri="{FF2B5EF4-FFF2-40B4-BE49-F238E27FC236}">
                <a16:creationId xmlns:a16="http://schemas.microsoft.com/office/drawing/2014/main" id="{2847A423-045E-D44A-A736-F9E0A49ED0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4786" y="4585415"/>
            <a:ext cx="2090695" cy="2087234"/>
          </a:xfrm>
          <a:prstGeom prst="rect">
            <a:avLst/>
          </a:prstGeom>
        </p:spPr>
      </p:pic>
    </p:spTree>
    <p:extLst>
      <p:ext uri="{BB962C8B-B14F-4D97-AF65-F5344CB8AC3E}">
        <p14:creationId xmlns:p14="http://schemas.microsoft.com/office/powerpoint/2010/main" val="3048745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99963-23C9-8341-9C9A-FB3028A0CFA4}"/>
              </a:ext>
            </a:extLst>
          </p:cNvPr>
          <p:cNvSpPr>
            <a:spLocks noGrp="1"/>
          </p:cNvSpPr>
          <p:nvPr>
            <p:ph type="title"/>
          </p:nvPr>
        </p:nvSpPr>
        <p:spPr/>
        <p:txBody>
          <a:bodyPr/>
          <a:lstStyle/>
          <a:p>
            <a:r>
              <a:rPr lang="en-US" dirty="0"/>
              <a:t>Unicode Search Results – Tool B</a:t>
            </a:r>
          </a:p>
        </p:txBody>
      </p:sp>
      <p:sp>
        <p:nvSpPr>
          <p:cNvPr id="4" name="Date Placeholder 3">
            <a:extLst>
              <a:ext uri="{FF2B5EF4-FFF2-40B4-BE49-F238E27FC236}">
                <a16:creationId xmlns:a16="http://schemas.microsoft.com/office/drawing/2014/main" id="{8FC7F35C-9CA4-0A40-9D30-D00554A437BA}"/>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9B1F8B9A-60D6-914E-B977-0357C947FF78}"/>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025E9F90-A1C6-254B-A68D-9E71AA1205DD}"/>
              </a:ext>
            </a:extLst>
          </p:cNvPr>
          <p:cNvSpPr>
            <a:spLocks noGrp="1"/>
          </p:cNvSpPr>
          <p:nvPr>
            <p:ph type="sldNum" sz="quarter" idx="12"/>
          </p:nvPr>
        </p:nvSpPr>
        <p:spPr/>
        <p:txBody>
          <a:bodyPr/>
          <a:lstStyle/>
          <a:p>
            <a:fld id="{D57F1E4F-1CFF-5643-939E-217C01CDF565}" type="slidenum">
              <a:rPr lang="en-US" smtClean="0"/>
              <a:pPr/>
              <a:t>12</a:t>
            </a:fld>
            <a:endParaRPr lang="en-US" dirty="0"/>
          </a:p>
        </p:txBody>
      </p:sp>
      <p:graphicFrame>
        <p:nvGraphicFramePr>
          <p:cNvPr id="11" name="Content Placeholder 10">
            <a:extLst>
              <a:ext uri="{FF2B5EF4-FFF2-40B4-BE49-F238E27FC236}">
                <a16:creationId xmlns:a16="http://schemas.microsoft.com/office/drawing/2014/main" id="{42D15698-89DE-EA4A-918C-1865E7F3E845}"/>
              </a:ext>
            </a:extLst>
          </p:cNvPr>
          <p:cNvGraphicFramePr>
            <a:graphicFrameLocks noGrp="1"/>
          </p:cNvGraphicFramePr>
          <p:nvPr>
            <p:ph idx="1"/>
            <p:extLst>
              <p:ext uri="{D42A27DB-BD31-4B8C-83A1-F6EECF244321}">
                <p14:modId xmlns:p14="http://schemas.microsoft.com/office/powerpoint/2010/main" val="104858377"/>
              </p:ext>
            </p:extLst>
          </p:nvPr>
        </p:nvGraphicFramePr>
        <p:xfrm>
          <a:off x="609600" y="1524000"/>
          <a:ext cx="9258304" cy="4273875"/>
        </p:xfrm>
        <a:graphic>
          <a:graphicData uri="http://schemas.openxmlformats.org/drawingml/2006/table">
            <a:tbl>
              <a:tblPr firstRow="1" firstCol="1" bandRow="1">
                <a:tableStyleId>{5C22544A-7EE6-4342-B048-85BDC9FD1C3A}</a:tableStyleId>
              </a:tblPr>
              <a:tblGrid>
                <a:gridCol w="841664">
                  <a:extLst>
                    <a:ext uri="{9D8B030D-6E8A-4147-A177-3AD203B41FA5}">
                      <a16:colId xmlns:a16="http://schemas.microsoft.com/office/drawing/2014/main" val="2750843583"/>
                    </a:ext>
                  </a:extLst>
                </a:gridCol>
                <a:gridCol w="841664">
                  <a:extLst>
                    <a:ext uri="{9D8B030D-6E8A-4147-A177-3AD203B41FA5}">
                      <a16:colId xmlns:a16="http://schemas.microsoft.com/office/drawing/2014/main" val="3519880447"/>
                    </a:ext>
                  </a:extLst>
                </a:gridCol>
                <a:gridCol w="841664">
                  <a:extLst>
                    <a:ext uri="{9D8B030D-6E8A-4147-A177-3AD203B41FA5}">
                      <a16:colId xmlns:a16="http://schemas.microsoft.com/office/drawing/2014/main" val="3245333392"/>
                    </a:ext>
                  </a:extLst>
                </a:gridCol>
                <a:gridCol w="841664">
                  <a:extLst>
                    <a:ext uri="{9D8B030D-6E8A-4147-A177-3AD203B41FA5}">
                      <a16:colId xmlns:a16="http://schemas.microsoft.com/office/drawing/2014/main" val="652691365"/>
                    </a:ext>
                  </a:extLst>
                </a:gridCol>
                <a:gridCol w="841664">
                  <a:extLst>
                    <a:ext uri="{9D8B030D-6E8A-4147-A177-3AD203B41FA5}">
                      <a16:colId xmlns:a16="http://schemas.microsoft.com/office/drawing/2014/main" val="1113732782"/>
                    </a:ext>
                  </a:extLst>
                </a:gridCol>
                <a:gridCol w="841664">
                  <a:extLst>
                    <a:ext uri="{9D8B030D-6E8A-4147-A177-3AD203B41FA5}">
                      <a16:colId xmlns:a16="http://schemas.microsoft.com/office/drawing/2014/main" val="2294372444"/>
                    </a:ext>
                  </a:extLst>
                </a:gridCol>
                <a:gridCol w="841664">
                  <a:extLst>
                    <a:ext uri="{9D8B030D-6E8A-4147-A177-3AD203B41FA5}">
                      <a16:colId xmlns:a16="http://schemas.microsoft.com/office/drawing/2014/main" val="1910656456"/>
                    </a:ext>
                  </a:extLst>
                </a:gridCol>
                <a:gridCol w="841664">
                  <a:extLst>
                    <a:ext uri="{9D8B030D-6E8A-4147-A177-3AD203B41FA5}">
                      <a16:colId xmlns:a16="http://schemas.microsoft.com/office/drawing/2014/main" val="2259701301"/>
                    </a:ext>
                  </a:extLst>
                </a:gridCol>
                <a:gridCol w="841664">
                  <a:extLst>
                    <a:ext uri="{9D8B030D-6E8A-4147-A177-3AD203B41FA5}">
                      <a16:colId xmlns:a16="http://schemas.microsoft.com/office/drawing/2014/main" val="1152338965"/>
                    </a:ext>
                  </a:extLst>
                </a:gridCol>
                <a:gridCol w="841664">
                  <a:extLst>
                    <a:ext uri="{9D8B030D-6E8A-4147-A177-3AD203B41FA5}">
                      <a16:colId xmlns:a16="http://schemas.microsoft.com/office/drawing/2014/main" val="393967895"/>
                    </a:ext>
                  </a:extLst>
                </a:gridCol>
                <a:gridCol w="841664">
                  <a:extLst>
                    <a:ext uri="{9D8B030D-6E8A-4147-A177-3AD203B41FA5}">
                      <a16:colId xmlns:a16="http://schemas.microsoft.com/office/drawing/2014/main" val="3365007327"/>
                    </a:ext>
                  </a:extLst>
                </a:gridCol>
              </a:tblGrid>
              <a:tr h="197168">
                <a:tc rowSpan="2">
                  <a:txBody>
                    <a:bodyPr/>
                    <a:lstStyle/>
                    <a:p>
                      <a:pPr marL="0" marR="0" algn="ctr">
                        <a:spcBef>
                          <a:spcPts val="0"/>
                        </a:spcBef>
                        <a:spcAft>
                          <a:spcPts val="0"/>
                        </a:spcAft>
                      </a:pPr>
                      <a:r>
                        <a:rPr lang="en-US" sz="1000">
                          <a:effectLst/>
                        </a:rPr>
                        <a:t>Case</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rowSpan="2">
                  <a:txBody>
                    <a:bodyPr/>
                    <a:lstStyle/>
                    <a:p>
                      <a:pPr marL="0" marR="0" algn="ctr">
                        <a:spcBef>
                          <a:spcPts val="0"/>
                        </a:spcBef>
                        <a:spcAft>
                          <a:spcPts val="0"/>
                        </a:spcAft>
                      </a:pPr>
                      <a:r>
                        <a:rPr lang="en-US" sz="1000">
                          <a:effectLst/>
                        </a:rPr>
                        <a:t>Expected String</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gridSpan="3">
                  <a:txBody>
                    <a:bodyPr/>
                    <a:lstStyle/>
                    <a:p>
                      <a:pPr marL="0" marR="0" algn="ctr">
                        <a:spcBef>
                          <a:spcPts val="0"/>
                        </a:spcBef>
                        <a:spcAft>
                          <a:spcPts val="0"/>
                        </a:spcAft>
                      </a:pPr>
                      <a:r>
                        <a:rPr lang="en-US" sz="1000">
                          <a:effectLst/>
                        </a:rPr>
                        <a:t>Active Files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000">
                          <a:effectLst/>
                        </a:rPr>
                        <a:t>Deleted Files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000">
                          <a:effectLst/>
                        </a:rPr>
                        <a:t>Unalloc Space</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1621886"/>
                  </a:ext>
                </a:extLst>
              </a:tr>
              <a:tr h="19716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000">
                          <a:effectLst/>
                        </a:rPr>
                        <a:t>Expected</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Hits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Misses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Expected</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Hits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Misses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Expected</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Hits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lgn="ctr">
                        <a:spcBef>
                          <a:spcPts val="0"/>
                        </a:spcBef>
                        <a:spcAft>
                          <a:spcPts val="0"/>
                        </a:spcAft>
                      </a:pPr>
                      <a:r>
                        <a:rPr lang="en-US" sz="1000">
                          <a:effectLst/>
                        </a:rPr>
                        <a:t>Misses</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4282806053"/>
                  </a:ext>
                </a:extLst>
              </a:tr>
              <a:tr h="351473">
                <a:tc>
                  <a:txBody>
                    <a:bodyPr/>
                    <a:lstStyle/>
                    <a:p>
                      <a:pPr marL="0" marR="0">
                        <a:spcBef>
                          <a:spcPts val="0"/>
                        </a:spcBef>
                        <a:spcAft>
                          <a:spcPts val="0"/>
                        </a:spcAft>
                      </a:pPr>
                      <a:r>
                        <a:rPr lang="en-US" sz="1000">
                          <a:effectLst/>
                        </a:rPr>
                        <a:t>FT-SS-07-CJK-char</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245200305"/>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zh-CN" sz="1000">
                          <a:effectLst/>
                        </a:rPr>
                        <a:t>中国</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2139370292"/>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zh-CN" sz="1000">
                          <a:effectLst/>
                        </a:rPr>
                        <a:t>東京</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322009504"/>
                  </a:ext>
                </a:extLst>
              </a:tr>
              <a:tr h="351473">
                <a:tc>
                  <a:txBody>
                    <a:bodyPr/>
                    <a:lstStyle/>
                    <a:p>
                      <a:pPr marL="0" marR="0">
                        <a:spcBef>
                          <a:spcPts val="0"/>
                        </a:spcBef>
                        <a:spcAft>
                          <a:spcPts val="0"/>
                        </a:spcAft>
                      </a:pPr>
                      <a:r>
                        <a:rPr lang="en-US" sz="1000">
                          <a:effectLst/>
                        </a:rPr>
                        <a:t>FT-SS-07-CJK-hangul</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2691612460"/>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zh-CN" sz="1000">
                          <a:effectLst/>
                        </a:rPr>
                        <a:t>서울</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2180152356"/>
                  </a:ext>
                </a:extLst>
              </a:tr>
              <a:tr h="351473">
                <a:tc>
                  <a:txBody>
                    <a:bodyPr/>
                    <a:lstStyle/>
                    <a:p>
                      <a:pPr marL="0" marR="0">
                        <a:spcBef>
                          <a:spcPts val="0"/>
                        </a:spcBef>
                        <a:spcAft>
                          <a:spcPts val="0"/>
                        </a:spcAft>
                      </a:pPr>
                      <a:r>
                        <a:rPr lang="en-US" sz="1000">
                          <a:effectLst/>
                        </a:rPr>
                        <a:t>FT-SS-07-CJK-kana</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882632718"/>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zh-CN" sz="1000">
                          <a:effectLst/>
                        </a:rPr>
                        <a:t>スバル</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378286626"/>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zh-CN" sz="1000">
                          <a:effectLst/>
                        </a:rPr>
                        <a:t>みつびし</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2223860176"/>
                  </a:ext>
                </a:extLst>
              </a:tr>
              <a:tr h="351473">
                <a:tc>
                  <a:txBody>
                    <a:bodyPr/>
                    <a:lstStyle/>
                    <a:p>
                      <a:pPr marL="0" marR="0">
                        <a:spcBef>
                          <a:spcPts val="0"/>
                        </a:spcBef>
                        <a:spcAft>
                          <a:spcPts val="0"/>
                        </a:spcAft>
                      </a:pPr>
                      <a:r>
                        <a:rPr lang="en-US" sz="1000">
                          <a:effectLst/>
                        </a:rPr>
                        <a:t>FT-SS-07-Cyrillic</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768466696"/>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Сибирь</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611339355"/>
                  </a:ext>
                </a:extLst>
              </a:tr>
              <a:tr h="351473">
                <a:tc>
                  <a:txBody>
                    <a:bodyPr/>
                    <a:lstStyle/>
                    <a:p>
                      <a:pPr marL="0" marR="0">
                        <a:spcBef>
                          <a:spcPts val="0"/>
                        </a:spcBef>
                        <a:spcAft>
                          <a:spcPts val="0"/>
                        </a:spcAft>
                      </a:pPr>
                      <a:r>
                        <a:rPr lang="en-US" sz="1000">
                          <a:effectLst/>
                        </a:rPr>
                        <a:t>FT-SS-07-Latin</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18</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6</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4001884646"/>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garçon</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1437633836"/>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Schönheit</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3621740833"/>
                  </a:ext>
                </a:extLst>
              </a:tr>
              <a:tr h="197168">
                <a:tc>
                  <a:txBody>
                    <a:bodyPr/>
                    <a:lstStyle/>
                    <a:p>
                      <a:pPr marL="0" marR="0">
                        <a:spcBef>
                          <a:spcPts val="0"/>
                        </a:spcBef>
                        <a:spcAft>
                          <a:spcPts val="0"/>
                        </a:spcAft>
                      </a:pPr>
                      <a:r>
                        <a:rPr lang="en-US" sz="1000">
                          <a:effectLst/>
                        </a:rPr>
                        <a:t>FT-SS-07-RTL</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3004024319"/>
                  </a:ext>
                </a:extLst>
              </a:tr>
              <a:tr h="197168">
                <a:tc>
                  <a:txBody>
                    <a:bodyPr/>
                    <a:lstStyle/>
                    <a:p>
                      <a:endParaRPr lang="en-US" sz="1000">
                        <a:effectLst/>
                        <a:latin typeface="Calibri" panose="020F0502020204030204" pitchFamily="34" charset="0"/>
                        <a:cs typeface="Arial" panose="020B0604020202020204" pitchFamily="34" charset="0"/>
                      </a:endParaRPr>
                    </a:p>
                  </a:txBody>
                  <a:tcPr marL="21431" marR="21431" marT="21431" marB="21431" anchor="ctr"/>
                </a:tc>
                <a:tc>
                  <a:txBody>
                    <a:bodyPr/>
                    <a:lstStyle/>
                    <a:p>
                      <a:pPr marL="0" marR="0">
                        <a:spcBef>
                          <a:spcPts val="0"/>
                        </a:spcBef>
                        <a:spcAft>
                          <a:spcPts val="0"/>
                        </a:spcAft>
                      </a:pPr>
                      <a:r>
                        <a:rPr lang="ar-SA" sz="1000">
                          <a:effectLst/>
                        </a:rPr>
                        <a:t>الكسكس</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9</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0</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a:effectLst/>
                        </a:rPr>
                        <a:t>3</a:t>
                      </a:r>
                      <a:endParaRPr lang="en-US" sz="100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tc>
                  <a:txBody>
                    <a:bodyPr/>
                    <a:lstStyle/>
                    <a:p>
                      <a:pPr marL="0" marR="0">
                        <a:spcBef>
                          <a:spcPts val="0"/>
                        </a:spcBef>
                        <a:spcAft>
                          <a:spcPts val="0"/>
                        </a:spcAft>
                      </a:pPr>
                      <a:r>
                        <a:rPr lang="en-US" sz="1000" dirty="0">
                          <a:effectLst/>
                        </a:rPr>
                        <a:t>0</a:t>
                      </a:r>
                      <a:endParaRPr lang="en-US" sz="1000" dirty="0">
                        <a:effectLst/>
                        <a:latin typeface="Calibri" panose="020F0502020204030204" pitchFamily="34" charset="0"/>
                        <a:ea typeface="DengXian" panose="02010600030101010101" pitchFamily="2" charset="-122"/>
                        <a:cs typeface="Arial" panose="020B0604020202020204" pitchFamily="34" charset="0"/>
                      </a:endParaRPr>
                    </a:p>
                  </a:txBody>
                  <a:tcPr marL="21431" marR="21431" marT="21431" marB="21431" anchor="ctr"/>
                </a:tc>
                <a:extLst>
                  <a:ext uri="{0D108BD9-81ED-4DB2-BD59-A6C34878D82A}">
                    <a16:rowId xmlns:a16="http://schemas.microsoft.com/office/drawing/2014/main" val="3892923178"/>
                  </a:ext>
                </a:extLst>
              </a:tr>
            </a:tbl>
          </a:graphicData>
        </a:graphic>
      </p:graphicFrame>
      <p:sp>
        <p:nvSpPr>
          <p:cNvPr id="12" name="TextBox 11">
            <a:extLst>
              <a:ext uri="{FF2B5EF4-FFF2-40B4-BE49-F238E27FC236}">
                <a16:creationId xmlns:a16="http://schemas.microsoft.com/office/drawing/2014/main" id="{A667938C-553E-BB43-96A5-9F3D8F3FF49D}"/>
              </a:ext>
            </a:extLst>
          </p:cNvPr>
          <p:cNvSpPr txBox="1"/>
          <p:nvPr/>
        </p:nvSpPr>
        <p:spPr>
          <a:xfrm>
            <a:off x="1254034" y="6052457"/>
            <a:ext cx="7741920" cy="369332"/>
          </a:xfrm>
          <a:prstGeom prst="rect">
            <a:avLst/>
          </a:prstGeom>
          <a:noFill/>
        </p:spPr>
        <p:txBody>
          <a:bodyPr wrap="square" rtlCol="0">
            <a:spAutoFit/>
          </a:bodyPr>
          <a:lstStyle/>
          <a:p>
            <a:r>
              <a:rPr lang="en-US" dirty="0"/>
              <a:t>All instances of search targets found</a:t>
            </a:r>
          </a:p>
        </p:txBody>
      </p:sp>
    </p:spTree>
    <p:extLst>
      <p:ext uri="{BB962C8B-B14F-4D97-AF65-F5344CB8AC3E}">
        <p14:creationId xmlns:p14="http://schemas.microsoft.com/office/powerpoint/2010/main" val="123241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4E330-1B8C-DB4C-A9D5-2A52CB017DB6}"/>
              </a:ext>
            </a:extLst>
          </p:cNvPr>
          <p:cNvSpPr>
            <a:spLocks noGrp="1"/>
          </p:cNvSpPr>
          <p:nvPr>
            <p:ph type="title"/>
          </p:nvPr>
        </p:nvSpPr>
        <p:spPr/>
        <p:txBody>
          <a:bodyPr/>
          <a:lstStyle/>
          <a:p>
            <a:r>
              <a:rPr lang="en-US" dirty="0"/>
              <a:t>Searching Formatted Text – MS Word, HTML</a:t>
            </a:r>
          </a:p>
        </p:txBody>
      </p:sp>
      <p:sp>
        <p:nvSpPr>
          <p:cNvPr id="3" name="Content Placeholder 2">
            <a:extLst>
              <a:ext uri="{FF2B5EF4-FFF2-40B4-BE49-F238E27FC236}">
                <a16:creationId xmlns:a16="http://schemas.microsoft.com/office/drawing/2014/main" id="{FCFD6A79-311E-1445-ACC2-7E34FCB4B2D0}"/>
              </a:ext>
            </a:extLst>
          </p:cNvPr>
          <p:cNvSpPr>
            <a:spLocks noGrp="1"/>
          </p:cNvSpPr>
          <p:nvPr>
            <p:ph idx="1"/>
          </p:nvPr>
        </p:nvSpPr>
        <p:spPr/>
        <p:txBody>
          <a:bodyPr/>
          <a:lstStyle/>
          <a:p>
            <a:r>
              <a:rPr lang="en-US" dirty="0"/>
              <a:t>Each string appears four times</a:t>
            </a:r>
          </a:p>
          <a:p>
            <a:pPr lvl="1"/>
            <a:r>
              <a:rPr lang="en-US" dirty="0"/>
              <a:t>Plain Text in FAT partition</a:t>
            </a:r>
          </a:p>
          <a:p>
            <a:pPr lvl="1"/>
            <a:r>
              <a:rPr lang="en-US" dirty="0"/>
              <a:t>Formatted Text in FAT partition</a:t>
            </a:r>
          </a:p>
          <a:p>
            <a:pPr lvl="1"/>
            <a:r>
              <a:rPr lang="en-US" dirty="0"/>
              <a:t>Plain Text in unallocated space</a:t>
            </a:r>
          </a:p>
          <a:p>
            <a:pPr lvl="1"/>
            <a:r>
              <a:rPr lang="en-US" dirty="0"/>
              <a:t>Formatted Text in unallocated space</a:t>
            </a:r>
          </a:p>
          <a:p>
            <a:r>
              <a:rPr lang="en-US" dirty="0"/>
              <a:t>Formatting schemes used</a:t>
            </a:r>
          </a:p>
          <a:p>
            <a:pPr lvl="1"/>
            <a:r>
              <a:rPr lang="en-US" dirty="0"/>
              <a:t>MS Word .doc &amp; .</a:t>
            </a:r>
            <a:r>
              <a:rPr lang="en-US" dirty="0" err="1"/>
              <a:t>docx</a:t>
            </a:r>
            <a:endParaRPr lang="en-US" dirty="0"/>
          </a:p>
          <a:p>
            <a:pPr lvl="1"/>
            <a:r>
              <a:rPr lang="en-US" dirty="0"/>
              <a:t>HTML</a:t>
            </a:r>
          </a:p>
          <a:p>
            <a:r>
              <a:rPr lang="en-US" dirty="0"/>
              <a:t>Part of the string is formatted bold and underlined</a:t>
            </a:r>
          </a:p>
          <a:p>
            <a:pPr lvl="1"/>
            <a:r>
              <a:rPr lang="en-US" b="1" u="sng" dirty="0" err="1"/>
              <a:t>Cross</a:t>
            </a:r>
            <a:r>
              <a:rPr lang="en-US" dirty="0" err="1"/>
              <a:t>Bow</a:t>
            </a:r>
            <a:r>
              <a:rPr lang="en-US" dirty="0"/>
              <a:t>   HTML    &lt;u&gt;&lt;b&gt;Cross&lt;/b&gt;&lt;/u&gt;Bow</a:t>
            </a:r>
          </a:p>
          <a:p>
            <a:pPr lvl="1"/>
            <a:r>
              <a:rPr lang="en-US" b="1" u="sng" dirty="0"/>
              <a:t>Nitro</a:t>
            </a:r>
            <a:r>
              <a:rPr lang="en-US" dirty="0"/>
              <a:t>glycerin DOCX</a:t>
            </a:r>
          </a:p>
          <a:p>
            <a:pPr lvl="1"/>
            <a:r>
              <a:rPr lang="en-US" b="1" u="sng" dirty="0"/>
              <a:t>Shot</a:t>
            </a:r>
            <a:r>
              <a:rPr lang="en-US" dirty="0"/>
              <a:t>gun        DOC</a:t>
            </a:r>
          </a:p>
        </p:txBody>
      </p:sp>
      <p:sp>
        <p:nvSpPr>
          <p:cNvPr id="4" name="Date Placeholder 3">
            <a:extLst>
              <a:ext uri="{FF2B5EF4-FFF2-40B4-BE49-F238E27FC236}">
                <a16:creationId xmlns:a16="http://schemas.microsoft.com/office/drawing/2014/main" id="{B7BB8742-C79F-834F-A327-4E186444B798}"/>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0318889E-000B-8E49-A569-280F76BDAC37}"/>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D307F8EA-08DA-0B47-8A1A-8CA0F49E86F2}"/>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69317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7361B-0AA2-BC48-8B12-6B2AF116B539}"/>
              </a:ext>
            </a:extLst>
          </p:cNvPr>
          <p:cNvSpPr>
            <a:spLocks noGrp="1"/>
          </p:cNvSpPr>
          <p:nvPr>
            <p:ph type="title"/>
          </p:nvPr>
        </p:nvSpPr>
        <p:spPr>
          <a:xfrm>
            <a:off x="609600" y="347472"/>
            <a:ext cx="10972800" cy="990600"/>
          </a:xfrm>
        </p:spPr>
        <p:txBody>
          <a:bodyPr/>
          <a:lstStyle/>
          <a:p>
            <a:r>
              <a:rPr lang="en-US" dirty="0"/>
              <a:t>Formatted Text Searches – Find </a:t>
            </a:r>
            <a:r>
              <a:rPr lang="en-US" b="1" u="sng" dirty="0"/>
              <a:t>nitro</a:t>
            </a:r>
            <a:r>
              <a:rPr lang="en-US" dirty="0"/>
              <a:t>glycerin</a:t>
            </a:r>
          </a:p>
        </p:txBody>
      </p:sp>
      <p:pic>
        <p:nvPicPr>
          <p:cNvPr id="8" name="Content Placeholder 7" descr="Summary of the image is as follows:&#10;The string nitroglycerin appears 4 times:&#10;&#10;bullet: Text in the FAT Partition (8005) and in unallocated space (8513)&#10;bullet: Formatted text in a docx file: nitroglycerin (9005 in FAT and 9513 in unallocated space.&#10;bullet: This tool found formatted text in FAT, but no tool found string in unallocated space. &#10;bullet: Tried two other tools with slightly different results&#10;" title="Image of results of formatted text searches ">
            <a:extLst>
              <a:ext uri="{FF2B5EF4-FFF2-40B4-BE49-F238E27FC236}">
                <a16:creationId xmlns:a16="http://schemas.microsoft.com/office/drawing/2014/main" id="{880A2F51-7180-1943-9F85-49D46BE7AE10}"/>
              </a:ext>
            </a:extLst>
          </p:cNvPr>
          <p:cNvPicPr>
            <a:picLocks noGrp="1" noChangeAspect="1"/>
          </p:cNvPicPr>
          <p:nvPr>
            <p:ph idx="1"/>
          </p:nvPr>
        </p:nvPicPr>
        <p:blipFill>
          <a:blip r:embed="rId3"/>
          <a:stretch>
            <a:fillRect/>
          </a:stretch>
        </p:blipFill>
        <p:spPr>
          <a:xfrm>
            <a:off x="999272" y="1524000"/>
            <a:ext cx="8583168" cy="4905103"/>
          </a:xfrm>
        </p:spPr>
      </p:pic>
      <p:sp>
        <p:nvSpPr>
          <p:cNvPr id="4" name="Date Placeholder 3">
            <a:extLst>
              <a:ext uri="{FF2B5EF4-FFF2-40B4-BE49-F238E27FC236}">
                <a16:creationId xmlns:a16="http://schemas.microsoft.com/office/drawing/2014/main" id="{B88BFE5E-85F9-4247-B948-02756F29D0BB}"/>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9FE6F8EB-A340-5540-97BD-50D018293BC8}"/>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47654A2A-5E44-1047-9879-2705BE5B12DF}"/>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
        <p:nvSpPr>
          <p:cNvPr id="9" name="TextBox 8">
            <a:extLst>
              <a:ext uri="{FF2B5EF4-FFF2-40B4-BE49-F238E27FC236}">
                <a16:creationId xmlns:a16="http://schemas.microsoft.com/office/drawing/2014/main" id="{DFF90E08-153C-E94C-B49B-EDE24095199B}"/>
              </a:ext>
            </a:extLst>
          </p:cNvPr>
          <p:cNvSpPr txBox="1"/>
          <p:nvPr/>
        </p:nvSpPr>
        <p:spPr>
          <a:xfrm>
            <a:off x="1090784" y="4413068"/>
            <a:ext cx="8491656" cy="2308324"/>
          </a:xfrm>
          <a:prstGeom prst="rect">
            <a:avLst/>
          </a:prstGeom>
          <a:noFill/>
        </p:spPr>
        <p:txBody>
          <a:bodyPr wrap="square" rtlCol="0">
            <a:spAutoFit/>
          </a:bodyPr>
          <a:lstStyle/>
          <a:p>
            <a:r>
              <a:rPr lang="en-US" dirty="0"/>
              <a:t>The string nitroglycerin appears 4 times:</a:t>
            </a:r>
          </a:p>
          <a:p>
            <a:endParaRPr lang="en-US" dirty="0"/>
          </a:p>
          <a:p>
            <a:pPr marL="285750" indent="-285750">
              <a:buFont typeface="Arial" panose="020B0604020202020204" pitchFamily="34" charset="0"/>
              <a:buChar char="•"/>
            </a:pPr>
            <a:r>
              <a:rPr lang="en-US" dirty="0"/>
              <a:t>Text in the FAT Partition (8005) and in unallocated space (8513)</a:t>
            </a:r>
          </a:p>
          <a:p>
            <a:pPr marL="285750" indent="-285750">
              <a:buFont typeface="Arial" panose="020B0604020202020204" pitchFamily="34" charset="0"/>
              <a:buChar char="•"/>
            </a:pPr>
            <a:r>
              <a:rPr lang="en-US" dirty="0"/>
              <a:t>Formatted text in a </a:t>
            </a:r>
            <a:r>
              <a:rPr lang="en-US" dirty="0" err="1"/>
              <a:t>docx</a:t>
            </a:r>
            <a:r>
              <a:rPr lang="en-US" dirty="0"/>
              <a:t> file: </a:t>
            </a:r>
            <a:r>
              <a:rPr lang="en-US" b="1" u="sng" dirty="0"/>
              <a:t>nitro</a:t>
            </a:r>
            <a:r>
              <a:rPr lang="en-US" dirty="0"/>
              <a:t>glycerin (9005 in FAT and 9513 in unallocated space.</a:t>
            </a:r>
          </a:p>
          <a:p>
            <a:pPr marL="285750" indent="-285750">
              <a:buFont typeface="Arial" panose="020B0604020202020204" pitchFamily="34" charset="0"/>
              <a:buChar char="•"/>
            </a:pPr>
            <a:r>
              <a:rPr lang="en-US" dirty="0"/>
              <a:t>This tool found formatted text in FAT, but no tool found string in unallocated space. </a:t>
            </a:r>
          </a:p>
          <a:p>
            <a:pPr marL="285750" indent="-285750">
              <a:buFont typeface="Arial" panose="020B0604020202020204" pitchFamily="34" charset="0"/>
              <a:buChar char="•"/>
            </a:pPr>
            <a:r>
              <a:rPr lang="en-US" dirty="0"/>
              <a:t>Tried two other tools with slightly different results</a:t>
            </a:r>
          </a:p>
        </p:txBody>
      </p:sp>
    </p:spTree>
    <p:extLst>
      <p:ext uri="{BB962C8B-B14F-4D97-AF65-F5344CB8AC3E}">
        <p14:creationId xmlns:p14="http://schemas.microsoft.com/office/powerpoint/2010/main" val="72513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84F2C-EEE6-DF4C-9FA7-9914F36AC93F}"/>
              </a:ext>
            </a:extLst>
          </p:cNvPr>
          <p:cNvSpPr>
            <a:spLocks noGrp="1"/>
          </p:cNvSpPr>
          <p:nvPr>
            <p:ph type="title"/>
          </p:nvPr>
        </p:nvSpPr>
        <p:spPr/>
        <p:txBody>
          <a:bodyPr/>
          <a:lstStyle/>
          <a:p>
            <a:r>
              <a:rPr lang="en-US" dirty="0"/>
              <a:t>Unexpected Results</a:t>
            </a:r>
          </a:p>
        </p:txBody>
      </p:sp>
      <p:sp>
        <p:nvSpPr>
          <p:cNvPr id="3" name="Content Placeholder 2">
            <a:extLst>
              <a:ext uri="{FF2B5EF4-FFF2-40B4-BE49-F238E27FC236}">
                <a16:creationId xmlns:a16="http://schemas.microsoft.com/office/drawing/2014/main" id="{2011E49B-C763-7E43-A1AC-E3EE8EF384A4}"/>
              </a:ext>
            </a:extLst>
          </p:cNvPr>
          <p:cNvSpPr>
            <a:spLocks noGrp="1"/>
          </p:cNvSpPr>
          <p:nvPr>
            <p:ph idx="1"/>
          </p:nvPr>
        </p:nvSpPr>
        <p:spPr/>
        <p:txBody>
          <a:bodyPr/>
          <a:lstStyle/>
          <a:p>
            <a:pPr marL="0" indent="0">
              <a:buNone/>
            </a:pPr>
            <a:r>
              <a:rPr lang="en-US" dirty="0"/>
              <a:t>If a tool returns an unexpected result for a test case . . .</a:t>
            </a:r>
          </a:p>
          <a:p>
            <a:pPr marL="0" indent="0">
              <a:buNone/>
            </a:pPr>
            <a:endParaRPr lang="en-US" dirty="0"/>
          </a:p>
          <a:p>
            <a:pPr lvl="1"/>
            <a:r>
              <a:rPr lang="en-US" dirty="0"/>
              <a:t>Tool is not designed to do what the user expects (it’s a feature)</a:t>
            </a:r>
          </a:p>
          <a:p>
            <a:pPr lvl="1"/>
            <a:r>
              <a:rPr lang="en-US" dirty="0"/>
              <a:t>Tool is not implemented to correctly do what the designer intended (It’s a bug)</a:t>
            </a:r>
          </a:p>
          <a:p>
            <a:pPr lvl="1"/>
            <a:r>
              <a:rPr lang="en-US" dirty="0"/>
              <a:t>Tool is not configured to do the exact task the user wants (User error, read the documentation again)</a:t>
            </a:r>
          </a:p>
          <a:p>
            <a:pPr lvl="1"/>
            <a:endParaRPr lang="en-US" dirty="0"/>
          </a:p>
        </p:txBody>
      </p:sp>
      <p:sp>
        <p:nvSpPr>
          <p:cNvPr id="4" name="Date Placeholder 3">
            <a:extLst>
              <a:ext uri="{FF2B5EF4-FFF2-40B4-BE49-F238E27FC236}">
                <a16:creationId xmlns:a16="http://schemas.microsoft.com/office/drawing/2014/main" id="{2F88F3AB-9B56-874D-8A31-9CC33E91F4A7}"/>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C8171811-9926-5042-8475-C0A654BB9B74}"/>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D5524E22-9A09-964C-98EA-583CFCC75658}"/>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20963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75A76-25D4-464F-8DB8-4519E243921B}"/>
              </a:ext>
            </a:extLst>
          </p:cNvPr>
          <p:cNvSpPr>
            <a:spLocks noGrp="1"/>
          </p:cNvSpPr>
          <p:nvPr>
            <p:ph type="title"/>
          </p:nvPr>
        </p:nvSpPr>
        <p:spPr/>
        <p:txBody>
          <a:bodyPr/>
          <a:lstStyle/>
          <a:p>
            <a:r>
              <a:rPr lang="en-US" dirty="0"/>
              <a:t>Things Learned Making Test Data</a:t>
            </a:r>
          </a:p>
        </p:txBody>
      </p:sp>
      <p:sp>
        <p:nvSpPr>
          <p:cNvPr id="3" name="Content Placeholder 2">
            <a:extLst>
              <a:ext uri="{FF2B5EF4-FFF2-40B4-BE49-F238E27FC236}">
                <a16:creationId xmlns:a16="http://schemas.microsoft.com/office/drawing/2014/main" id="{F2A71BA4-7EBD-7147-896A-7B6600FF5EDA}"/>
              </a:ext>
            </a:extLst>
          </p:cNvPr>
          <p:cNvSpPr>
            <a:spLocks noGrp="1"/>
          </p:cNvSpPr>
          <p:nvPr>
            <p:ph idx="1"/>
          </p:nvPr>
        </p:nvSpPr>
        <p:spPr/>
        <p:txBody>
          <a:bodyPr>
            <a:normAutofit/>
          </a:bodyPr>
          <a:lstStyle/>
          <a:p>
            <a:pPr marL="0" indent="0">
              <a:buNone/>
            </a:pPr>
            <a:r>
              <a:rPr lang="en-US" dirty="0"/>
              <a:t>MFT: </a:t>
            </a:r>
            <a:r>
              <a:rPr lang="en-US" i="1" dirty="0"/>
              <a:t>fixups</a:t>
            </a:r>
            <a:r>
              <a:rPr lang="en-US" dirty="0"/>
              <a:t> and the </a:t>
            </a:r>
            <a:r>
              <a:rPr lang="en-US" i="1" dirty="0"/>
              <a:t>Update Sequence Array.</a:t>
            </a:r>
          </a:p>
          <a:p>
            <a:r>
              <a:rPr lang="en-US" dirty="0"/>
              <a:t> I noticed my string documentation program sometimes missed strings that I knew were in the test image, but forensic string search tools could find the strings that my program missed. </a:t>
            </a:r>
          </a:p>
          <a:p>
            <a:endParaRPr lang="en-US" i="1" dirty="0"/>
          </a:p>
          <a:p>
            <a:pPr marL="0" indent="0">
              <a:buNone/>
            </a:pPr>
            <a:r>
              <a:rPr lang="en-US" dirty="0"/>
              <a:t>Copy/Paste from PDF may not do what you expect.</a:t>
            </a:r>
          </a:p>
          <a:p>
            <a:r>
              <a:rPr lang="en-US" dirty="0"/>
              <a:t>One day I noticed that none of the tools found Arabic text anymore.</a:t>
            </a:r>
          </a:p>
          <a:p>
            <a:r>
              <a:rPr lang="en-US" dirty="0"/>
              <a:t>I was copying/pasting from a PDF. </a:t>
            </a:r>
          </a:p>
          <a:p>
            <a:r>
              <a:rPr lang="en-US" dirty="0"/>
              <a:t>Arabic + PDF = Weird. The string renders correctly in the search tool, but the byte codes copied are not UNICODE. </a:t>
            </a:r>
          </a:p>
          <a:p>
            <a:endParaRPr lang="en-US" dirty="0"/>
          </a:p>
        </p:txBody>
      </p:sp>
      <p:sp>
        <p:nvSpPr>
          <p:cNvPr id="4" name="Date Placeholder 3">
            <a:extLst>
              <a:ext uri="{FF2B5EF4-FFF2-40B4-BE49-F238E27FC236}">
                <a16:creationId xmlns:a16="http://schemas.microsoft.com/office/drawing/2014/main" id="{B5B86BCD-5929-D44E-AB8C-F88E185146DA}"/>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021FF955-75ED-C843-9836-AEF748506F8C}"/>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AD294DB8-229C-2A4C-BDC0-1A456EBD8E34}"/>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4214690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65819-CE02-8B45-9B40-575C25E6AFB5}"/>
              </a:ext>
            </a:extLst>
          </p:cNvPr>
          <p:cNvSpPr>
            <a:spLocks noGrp="1"/>
          </p:cNvSpPr>
          <p:nvPr>
            <p:ph type="title"/>
          </p:nvPr>
        </p:nvSpPr>
        <p:spPr/>
        <p:txBody>
          <a:bodyPr/>
          <a:lstStyle/>
          <a:p>
            <a:r>
              <a:rPr lang="en-US" dirty="0"/>
              <a:t>Some Observed Tool Behaviors</a:t>
            </a:r>
          </a:p>
        </p:txBody>
      </p:sp>
      <p:sp>
        <p:nvSpPr>
          <p:cNvPr id="3" name="Content Placeholder 2">
            <a:extLst>
              <a:ext uri="{FF2B5EF4-FFF2-40B4-BE49-F238E27FC236}">
                <a16:creationId xmlns:a16="http://schemas.microsoft.com/office/drawing/2014/main" id="{3BD3CF24-CDC0-FD41-8416-C77C18947C2D}"/>
              </a:ext>
            </a:extLst>
          </p:cNvPr>
          <p:cNvSpPr>
            <a:spLocks noGrp="1"/>
          </p:cNvSpPr>
          <p:nvPr>
            <p:ph idx="1"/>
          </p:nvPr>
        </p:nvSpPr>
        <p:spPr/>
        <p:txBody>
          <a:bodyPr>
            <a:normAutofit fontScale="92500" lnSpcReduction="10000"/>
          </a:bodyPr>
          <a:lstStyle/>
          <a:p>
            <a:r>
              <a:rPr lang="en-US" dirty="0"/>
              <a:t>All tools could parse FAT, </a:t>
            </a:r>
            <a:r>
              <a:rPr lang="en-US" dirty="0" err="1"/>
              <a:t>ExFAT</a:t>
            </a:r>
            <a:r>
              <a:rPr lang="en-US" dirty="0"/>
              <a:t>, NTFS, ext4, journaled OSX and case-sensitive OSX partitions.</a:t>
            </a:r>
          </a:p>
          <a:p>
            <a:r>
              <a:rPr lang="en-US" dirty="0"/>
              <a:t>Usually found ASCII, UTF-8 &amp; UTF-16, but sometimes failed to find UTF-16 strings</a:t>
            </a:r>
          </a:p>
          <a:p>
            <a:r>
              <a:rPr lang="en-US" dirty="0"/>
              <a:t>Sometimes indexed search and live search have differences.</a:t>
            </a:r>
          </a:p>
          <a:p>
            <a:r>
              <a:rPr lang="en-US" dirty="0"/>
              <a:t>Sometimes UTF-16BE reported as UTF-16LE and vice versa</a:t>
            </a:r>
          </a:p>
          <a:p>
            <a:r>
              <a:rPr lang="en-US" dirty="0"/>
              <a:t>Usually 1-1 reporting of each hit to location, but sometimes reported as multiple hits</a:t>
            </a:r>
          </a:p>
          <a:p>
            <a:r>
              <a:rPr lang="en-US" dirty="0"/>
              <a:t>One older tool version reported a corrupted name for some </a:t>
            </a:r>
            <a:r>
              <a:rPr lang="en-US" dirty="0" err="1"/>
              <a:t>ExFAT</a:t>
            </a:r>
            <a:r>
              <a:rPr lang="en-US" dirty="0"/>
              <a:t> files containing a hit</a:t>
            </a:r>
          </a:p>
          <a:p>
            <a:r>
              <a:rPr lang="en-US" dirty="0"/>
              <a:t>One tool fails to render Korean UNICODE string correctly</a:t>
            </a:r>
          </a:p>
          <a:p>
            <a:r>
              <a:rPr lang="en-US" dirty="0"/>
              <a:t>Some tools fail to ignore embedded HTML tags</a:t>
            </a:r>
          </a:p>
          <a:p>
            <a:r>
              <a:rPr lang="en-US" dirty="0"/>
              <a:t>Most tools failed to recognize and decode </a:t>
            </a:r>
            <a:r>
              <a:rPr lang="en-US" dirty="0" err="1"/>
              <a:t>docx</a:t>
            </a:r>
            <a:r>
              <a:rPr lang="en-US" dirty="0"/>
              <a:t> file in unallocated space</a:t>
            </a:r>
          </a:p>
          <a:p>
            <a:endParaRPr lang="en-US" dirty="0"/>
          </a:p>
        </p:txBody>
      </p:sp>
      <p:sp>
        <p:nvSpPr>
          <p:cNvPr id="4" name="Date Placeholder 3">
            <a:extLst>
              <a:ext uri="{FF2B5EF4-FFF2-40B4-BE49-F238E27FC236}">
                <a16:creationId xmlns:a16="http://schemas.microsoft.com/office/drawing/2014/main" id="{6E9788CA-BD1A-134D-829C-779793244BAF}"/>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0A101B18-8EA5-F648-B014-AEC980B2E391}"/>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DC1BB81E-67D2-5B4C-A71C-ED72E8A10A02}"/>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546855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Software Testing Get you?</a:t>
            </a:r>
          </a:p>
        </p:txBody>
      </p:sp>
      <p:sp>
        <p:nvSpPr>
          <p:cNvPr id="3" name="Content Placeholder 2"/>
          <p:cNvSpPr>
            <a:spLocks noGrp="1"/>
          </p:cNvSpPr>
          <p:nvPr>
            <p:ph idx="1"/>
          </p:nvPr>
        </p:nvSpPr>
        <p:spPr/>
        <p:txBody>
          <a:bodyPr>
            <a:normAutofit/>
          </a:bodyPr>
          <a:lstStyle/>
          <a:p>
            <a:r>
              <a:rPr lang="en-US" dirty="0"/>
              <a:t>Tool testing catches specific errors thus </a:t>
            </a:r>
            <a:r>
              <a:rPr lang="en-US" b="1" dirty="0"/>
              <a:t>increasing your confidence in the tool</a:t>
            </a:r>
          </a:p>
          <a:p>
            <a:r>
              <a:rPr lang="en-US" dirty="0"/>
              <a:t>Testing NEVER can PROVE a program is always correct.</a:t>
            </a:r>
          </a:p>
          <a:p>
            <a:r>
              <a:rPr lang="en-US" dirty="0"/>
              <a:t>Software Testing is asking questions to see how the tested tool reacts to various inputs</a:t>
            </a:r>
          </a:p>
          <a:p>
            <a:r>
              <a:rPr lang="en-US" dirty="0"/>
              <a:t>If software gives an unexpected result it usually is triggered by a specific condition</a:t>
            </a:r>
          </a:p>
          <a:p>
            <a:r>
              <a:rPr lang="en-US" dirty="0"/>
              <a:t>Better understanding comes from trying more conditions . . .</a:t>
            </a:r>
          </a:p>
          <a:p>
            <a:pPr lvl="1"/>
            <a:r>
              <a:rPr lang="en-US" dirty="0"/>
              <a:t>More diversity of questions</a:t>
            </a:r>
          </a:p>
          <a:p>
            <a:pPr lvl="1"/>
            <a:r>
              <a:rPr lang="en-US" dirty="0"/>
              <a:t>More detailed questions</a:t>
            </a:r>
          </a:p>
          <a:p>
            <a:r>
              <a:rPr lang="en-US" dirty="0"/>
              <a:t>Testing documents tool behaviors that you need to be aware of</a:t>
            </a:r>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82923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Coming Soon -- Federated Testing with String Search</a:t>
            </a:r>
            <a:br>
              <a:rPr lang="en-US" dirty="0"/>
            </a:br>
            <a:r>
              <a:rPr lang="en-US" dirty="0"/>
              <a:t>http://</a:t>
            </a:r>
            <a:r>
              <a:rPr lang="en-US" dirty="0" err="1"/>
              <a:t>www.cftt.nist.gov</a:t>
            </a:r>
            <a:r>
              <a:rPr lang="en-US" dirty="0"/>
              <a:t>/federated-</a:t>
            </a:r>
            <a:r>
              <a:rPr lang="en-US" dirty="0" err="1"/>
              <a:t>testing.html</a:t>
            </a:r>
            <a:endParaRPr lang="en-US" dirty="0"/>
          </a:p>
        </p:txBody>
      </p:sp>
      <p:sp>
        <p:nvSpPr>
          <p:cNvPr id="3" name="Content Placeholder 2"/>
          <p:cNvSpPr>
            <a:spLocks noGrp="1"/>
          </p:cNvSpPr>
          <p:nvPr>
            <p:ph idx="1"/>
          </p:nvPr>
        </p:nvSpPr>
        <p:spPr/>
        <p:txBody>
          <a:bodyPr>
            <a:normAutofit/>
          </a:bodyPr>
          <a:lstStyle/>
          <a:p>
            <a:pPr marL="0" indent="0">
              <a:buNone/>
            </a:pPr>
            <a:r>
              <a:rPr lang="en-US" dirty="0"/>
              <a:t>Sharing CFTT Test Methods, Tools &amp; Forensic Lab Test Reports</a:t>
            </a:r>
          </a:p>
          <a:p>
            <a:pPr lvl="0"/>
            <a:r>
              <a:rPr lang="en-US" dirty="0"/>
              <a:t>Helps a forensic lab test tools easily and with high quality</a:t>
            </a:r>
          </a:p>
          <a:p>
            <a:pPr lvl="0"/>
            <a:r>
              <a:rPr lang="en-US" dirty="0"/>
              <a:t>For string searching CFTT provides test images with known content and a list of test cases designed to test specific features.</a:t>
            </a:r>
          </a:p>
          <a:p>
            <a:pPr lvl="1">
              <a:buFont typeface="+mj-lt"/>
              <a:buAutoNum type="arabicPeriod"/>
            </a:pPr>
            <a:r>
              <a:rPr lang="en-US" dirty="0"/>
              <a:t> Tester can select relevant test cases from a list of test cases</a:t>
            </a:r>
          </a:p>
          <a:p>
            <a:pPr lvl="1">
              <a:buFont typeface="+mj-lt"/>
              <a:buAutoNum type="arabicPeriod"/>
            </a:pPr>
            <a:r>
              <a:rPr lang="en-US" dirty="0"/>
              <a:t> Each case is run by first setting tool options and then searching for a string</a:t>
            </a:r>
          </a:p>
          <a:p>
            <a:pPr lvl="1">
              <a:buFont typeface="+mj-lt"/>
              <a:buAutoNum type="arabicPeriod"/>
            </a:pPr>
            <a:r>
              <a:rPr lang="en-US" dirty="0"/>
              <a:t> Federated testing tool records search results</a:t>
            </a:r>
          </a:p>
          <a:p>
            <a:pPr lvl="1">
              <a:buFont typeface="+mj-lt"/>
              <a:buAutoNum type="arabicPeriod"/>
            </a:pPr>
            <a:r>
              <a:rPr lang="en-US" dirty="0"/>
              <a:t>Tool to generate a skeleton test report that can then can be finished in the style favored by the laboratory.</a:t>
            </a:r>
          </a:p>
          <a:p>
            <a:r>
              <a:rPr lang="en-US" dirty="0"/>
              <a:t>The test reports can be shared with other labs </a:t>
            </a:r>
          </a:p>
          <a:p>
            <a:pPr>
              <a:buFont typeface="+mj-lt"/>
              <a:buAutoNum type="arabicPeriod"/>
            </a:pP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3222723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dirty="0"/>
              <a:t>Disclaimer</a:t>
            </a:r>
          </a:p>
        </p:txBody>
      </p:sp>
      <p:sp>
        <p:nvSpPr>
          <p:cNvPr id="3" name="Content Placeholder 2"/>
          <p:cNvSpPr>
            <a:spLocks noGrp="1"/>
          </p:cNvSpPr>
          <p:nvPr>
            <p:ph idx="1"/>
          </p:nvPr>
        </p:nvSpPr>
        <p:spPr>
          <a:xfrm>
            <a:off x="609600" y="1935480"/>
            <a:ext cx="10972800" cy="3194721"/>
          </a:xfrm>
        </p:spPr>
        <p:txBody>
          <a:bodyPr numCol="1">
            <a:spAutoFit/>
          </a:bodyPr>
          <a:lstStyle/>
          <a:p>
            <a:pPr marL="118872" indent="0">
              <a:buNone/>
            </a:pPr>
            <a:r>
              <a:rPr lang="en-US" dirty="0">
                <a:ea typeface="ＭＳ Ｐゴシック" charset="-128"/>
                <a:cs typeface="ＭＳ Ｐゴシック" charset="-128"/>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 No financial interest.</a:t>
            </a:r>
          </a:p>
          <a:p>
            <a:pPr marL="118872" indent="0">
              <a:buNone/>
            </a:pPr>
            <a:endParaRPr lang="en-US" dirty="0">
              <a:ea typeface="ＭＳ Ｐゴシック" charset="-128"/>
              <a:cs typeface="ＭＳ Ｐゴシック" charset="-128"/>
            </a:endParaRPr>
          </a:p>
          <a:p>
            <a:pPr marL="118872" indent="0">
              <a:buNone/>
            </a:pPr>
            <a:r>
              <a:rPr lang="en-US" dirty="0">
                <a:ea typeface="ＭＳ Ｐゴシック" charset="-128"/>
                <a:cs typeface="ＭＳ Ｐゴシック" charset="-128"/>
              </a:rPr>
              <a:t>Tools and products mentioned (not endorsed): Autopsy, </a:t>
            </a:r>
            <a:r>
              <a:rPr lang="en-US" dirty="0" err="1">
                <a:ea typeface="ＭＳ Ｐゴシック" charset="-128"/>
                <a:cs typeface="ＭＳ Ｐゴシック" charset="-128"/>
              </a:rPr>
              <a:t>EnCase</a:t>
            </a:r>
            <a:r>
              <a:rPr lang="en-US" dirty="0">
                <a:ea typeface="ＭＳ Ｐゴシック" charset="-128"/>
                <a:cs typeface="ＭＳ Ｐゴシック" charset="-128"/>
              </a:rPr>
              <a:t>, FTK &amp; X-Ways, MS Office, Mitsubishi and Subaru</a:t>
            </a:r>
            <a:endParaRPr lang="en-US" dirty="0"/>
          </a:p>
        </p:txBody>
      </p:sp>
      <p:sp>
        <p:nvSpPr>
          <p:cNvPr id="7" name="Date Placeholder 6"/>
          <p:cNvSpPr>
            <a:spLocks noGrp="1"/>
          </p:cNvSpPr>
          <p:nvPr>
            <p:ph type="dt" sz="half" idx="10"/>
          </p:nvPr>
        </p:nvSpPr>
        <p:spPr/>
        <p:txBody>
          <a:bodyPr/>
          <a:lstStyle/>
          <a:p>
            <a:r>
              <a:rPr lang="en-US"/>
              <a:t>February 27, 2018</a:t>
            </a:r>
          </a:p>
        </p:txBody>
      </p:sp>
      <p:sp>
        <p:nvSpPr>
          <p:cNvPr id="9" name="Footer Placeholder 8"/>
          <p:cNvSpPr>
            <a:spLocks noGrp="1"/>
          </p:cNvSpPr>
          <p:nvPr>
            <p:ph type="ftr" sz="quarter" idx="11"/>
          </p:nvPr>
        </p:nvSpPr>
        <p:spPr/>
        <p:txBody>
          <a:bodyPr/>
          <a:lstStyle/>
          <a:p>
            <a:r>
              <a:rPr lang="en-US"/>
              <a:t>NIST/CFTT -- Testing String Search Tools</a:t>
            </a:r>
          </a:p>
        </p:txBody>
      </p:sp>
      <p:sp>
        <p:nvSpPr>
          <p:cNvPr id="8" name="Slide Number Placeholder 7"/>
          <p:cNvSpPr>
            <a:spLocks noGrp="1"/>
          </p:cNvSpPr>
          <p:nvPr>
            <p:ph type="sldNum" sz="quarter" idx="12"/>
          </p:nvPr>
        </p:nvSpPr>
        <p:spPr/>
        <p:txBody>
          <a:bodyPr/>
          <a:lstStyle/>
          <a:p>
            <a:fld id="{805A2BD8-5B67-3042-8B66-BDD8679F4654}" type="slidenum">
              <a:rPr lang="en-US" smtClean="0"/>
              <a:pPr/>
              <a:t>2</a:t>
            </a:fld>
            <a:endParaRPr lang="en-US"/>
          </a:p>
        </p:txBody>
      </p:sp>
    </p:spTree>
    <p:extLst>
      <p:ext uri="{BB962C8B-B14F-4D97-AF65-F5344CB8AC3E}">
        <p14:creationId xmlns:p14="http://schemas.microsoft.com/office/powerpoint/2010/main" val="772269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a:t>Contact Information</a:t>
            </a:r>
          </a:p>
        </p:txBody>
      </p:sp>
      <p:sp>
        <p:nvSpPr>
          <p:cNvPr id="61443" name="Date Placeholder 3"/>
          <p:cNvSpPr>
            <a:spLocks noGrp="1"/>
          </p:cNvSpPr>
          <p:nvPr>
            <p:ph type="dt" sz="quarter" idx="10"/>
          </p:nvPr>
        </p:nvSpPr>
        <p:spPr>
          <a:noFill/>
        </p:spPr>
        <p:txBody>
          <a:bodyPr/>
          <a:lstStyle/>
          <a:p>
            <a:r>
              <a:rPr lang="en-US">
                <a:latin typeface="Arial" pitchFamily="34" charset="0"/>
                <a:ea typeface="ＭＳ Ｐゴシック" pitchFamily="34" charset="-128"/>
              </a:rPr>
              <a:t>February 27, 2018</a:t>
            </a:r>
            <a:endParaRPr lang="en-US">
              <a:latin typeface="Arial" pitchFamily="34" charset="0"/>
              <a:ea typeface="ＭＳ Ｐゴシック" pitchFamily="34" charset="-128"/>
              <a:cs typeface="ＭＳ Ｐゴシック" pitchFamily="34" charset="-128"/>
            </a:endParaRPr>
          </a:p>
        </p:txBody>
      </p:sp>
      <p:sp>
        <p:nvSpPr>
          <p:cNvPr id="61444" name="Footer Placeholder 4"/>
          <p:cNvSpPr>
            <a:spLocks noGrp="1"/>
          </p:cNvSpPr>
          <p:nvPr>
            <p:ph type="ftr" sz="quarter" idx="11"/>
          </p:nvPr>
        </p:nvSpPr>
        <p:spPr>
          <a:noFill/>
        </p:spPr>
        <p:txBody>
          <a:bodyPr/>
          <a:lstStyle/>
          <a:p>
            <a:r>
              <a:rPr lang="en-US">
                <a:latin typeface="Arial" pitchFamily="34" charset="0"/>
                <a:ea typeface="ＭＳ Ｐゴシック" pitchFamily="34" charset="-128"/>
                <a:cs typeface="ＭＳ Ｐゴシック" pitchFamily="34" charset="-128"/>
              </a:rPr>
              <a:t>NIST/CFTT -- Testing String Search Tools</a:t>
            </a:r>
          </a:p>
        </p:txBody>
      </p:sp>
      <p:sp>
        <p:nvSpPr>
          <p:cNvPr id="61445" name="Slide Number Placeholder 5"/>
          <p:cNvSpPr>
            <a:spLocks noGrp="1"/>
          </p:cNvSpPr>
          <p:nvPr>
            <p:ph type="sldNum" sz="quarter" idx="12"/>
          </p:nvPr>
        </p:nvSpPr>
        <p:spPr>
          <a:noFill/>
        </p:spPr>
        <p:txBody>
          <a:bodyPr/>
          <a:lstStyle/>
          <a:p>
            <a:fld id="{F7A7EC5E-4A21-1A47-977A-B767DDA5428D}" type="slidenum">
              <a:rPr lang="en-US">
                <a:latin typeface="Arial" pitchFamily="34" charset="0"/>
                <a:ea typeface="ＭＳ Ｐゴシック" pitchFamily="34" charset="-128"/>
                <a:cs typeface="ＭＳ Ｐゴシック" pitchFamily="34" charset="-128"/>
              </a:rPr>
              <a:pPr/>
              <a:t>20</a:t>
            </a:fld>
            <a:endParaRPr lang="en-US">
              <a:latin typeface="Arial" pitchFamily="34" charset="0"/>
              <a:ea typeface="ＭＳ Ｐゴシック" pitchFamily="34" charset="-128"/>
              <a:cs typeface="ＭＳ Ｐゴシック" pitchFamily="34" charset="-128"/>
            </a:endParaRPr>
          </a:p>
        </p:txBody>
      </p:sp>
      <p:sp>
        <p:nvSpPr>
          <p:cNvPr id="61447" name="TextBox 7"/>
          <p:cNvSpPr txBox="1">
            <a:spLocks noChangeArrowheads="1"/>
          </p:cNvSpPr>
          <p:nvPr/>
        </p:nvSpPr>
        <p:spPr bwMode="auto">
          <a:xfrm>
            <a:off x="1479552" y="2071688"/>
            <a:ext cx="4746525" cy="1384995"/>
          </a:xfrm>
          <a:prstGeom prst="rect">
            <a:avLst/>
          </a:prstGeom>
          <a:noFill/>
          <a:ln w="9525">
            <a:noFill/>
            <a:miter lim="800000"/>
            <a:headEnd/>
            <a:tailEnd/>
          </a:ln>
        </p:spPr>
        <p:txBody>
          <a:bodyPr wrap="square">
            <a:prstTxWarp prst="textNoShape">
              <a:avLst/>
            </a:prstTxWarp>
            <a:spAutoFit/>
          </a:bodyPr>
          <a:lstStyle/>
          <a:p>
            <a:pPr algn="ctr"/>
            <a:r>
              <a:rPr lang="en-US" sz="2800" dirty="0">
                <a:latin typeface="Candara" pitchFamily="34" charset="0"/>
              </a:rPr>
              <a:t>Jim Lyle</a:t>
            </a:r>
          </a:p>
          <a:p>
            <a:pPr algn="ctr"/>
            <a:r>
              <a:rPr lang="en-US" sz="2800" dirty="0">
                <a:latin typeface="Candara" pitchFamily="34" charset="0"/>
                <a:hlinkClick r:id="rId3"/>
              </a:rPr>
              <a:t>jlyle@nist.gov</a:t>
            </a:r>
            <a:endParaRPr lang="en-US" sz="2800" dirty="0">
              <a:latin typeface="Candara" pitchFamily="34" charset="0"/>
            </a:endParaRPr>
          </a:p>
          <a:p>
            <a:pPr algn="ctr"/>
            <a:r>
              <a:rPr lang="en-US" sz="2800" dirty="0">
                <a:latin typeface="Candara" pitchFamily="34" charset="0"/>
                <a:hlinkClick r:id="rId4"/>
              </a:rPr>
              <a:t>http://www.cftt.nist.gov</a:t>
            </a:r>
            <a:endParaRPr lang="en-US" sz="2800" dirty="0">
              <a:latin typeface="Candara" pitchFamily="34" charset="0"/>
            </a:endParaRPr>
          </a:p>
        </p:txBody>
      </p:sp>
      <p:sp>
        <p:nvSpPr>
          <p:cNvPr id="3" name="TextBox 2">
            <a:extLst>
              <a:ext uri="{FF2B5EF4-FFF2-40B4-BE49-F238E27FC236}">
                <a16:creationId xmlns:a16="http://schemas.microsoft.com/office/drawing/2014/main" id="{E042BFCB-542D-3C4D-8417-81B45653CAAE}"/>
              </a:ext>
            </a:extLst>
          </p:cNvPr>
          <p:cNvSpPr txBox="1"/>
          <p:nvPr/>
        </p:nvSpPr>
        <p:spPr>
          <a:xfrm>
            <a:off x="1236617" y="4911634"/>
            <a:ext cx="8299269" cy="1477328"/>
          </a:xfrm>
          <a:prstGeom prst="rect">
            <a:avLst/>
          </a:prstGeom>
          <a:noFill/>
        </p:spPr>
        <p:txBody>
          <a:bodyPr wrap="square" rtlCol="0">
            <a:spAutoFit/>
          </a:bodyPr>
          <a:lstStyle/>
          <a:p>
            <a:r>
              <a:rPr lang="en-US" dirty="0"/>
              <a:t>E-Mail </a:t>
            </a:r>
            <a:r>
              <a:rPr lang="en-US" dirty="0">
                <a:hlinkClick r:id="rId5"/>
              </a:rPr>
              <a:t>federatedtesting-request@nist.gov</a:t>
            </a:r>
            <a:r>
              <a:rPr lang="en-US" dirty="0"/>
              <a:t> with the word “subscribe” (without quotes) in the subject line </a:t>
            </a:r>
            <a:r>
              <a:rPr lang="en-US" dirty="0" err="1"/>
              <a:t>tosubscribe</a:t>
            </a:r>
            <a:r>
              <a:rPr lang="en-US" dirty="0"/>
              <a:t> to the </a:t>
            </a:r>
            <a:r>
              <a:rPr lang="en-US" dirty="0" err="1"/>
              <a:t>federatedtesting@nist.gov</a:t>
            </a:r>
            <a:r>
              <a:rPr lang="en-US" dirty="0"/>
              <a:t> mailing list. </a:t>
            </a:r>
            <a:r>
              <a:rPr lang="en-US" dirty="0" err="1"/>
              <a:t>Federatedtesting@nist.gov</a:t>
            </a:r>
            <a:r>
              <a:rPr lang="en-US" dirty="0"/>
              <a:t> is a low volume mailing list for distributing updates on the Federated Testing project and the Federated </a:t>
            </a:r>
            <a:r>
              <a:rPr lang="en-US" dirty="0" err="1"/>
              <a:t>TestingForensic</a:t>
            </a:r>
            <a:r>
              <a:rPr lang="en-US" dirty="0"/>
              <a:t> Tool Testing Environment (e.g., new releases/versions and capabilities).</a:t>
            </a:r>
          </a:p>
        </p:txBody>
      </p:sp>
    </p:spTree>
    <p:extLst>
      <p:ext uri="{BB962C8B-B14F-4D97-AF65-F5344CB8AC3E}">
        <p14:creationId xmlns:p14="http://schemas.microsoft.com/office/powerpoint/2010/main" val="1056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CFTT</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CFTT project at NIST develops methodologies for testing computer forensic tools. Currently there are CFTT methodologies for testing the following: </a:t>
            </a:r>
          </a:p>
          <a:p>
            <a:pPr lvl="0"/>
            <a:r>
              <a:rPr lang="en-US" dirty="0"/>
              <a:t>Disk imaging*</a:t>
            </a:r>
          </a:p>
          <a:p>
            <a:pPr lvl="0"/>
            <a:r>
              <a:rPr lang="en-US" dirty="0"/>
              <a:t>Write blocking*</a:t>
            </a:r>
          </a:p>
          <a:p>
            <a:pPr lvl="0"/>
            <a:r>
              <a:rPr lang="en-US" dirty="0"/>
              <a:t>Deleted File Recovery</a:t>
            </a:r>
          </a:p>
          <a:p>
            <a:pPr lvl="0"/>
            <a:r>
              <a:rPr lang="en-US" dirty="0"/>
              <a:t>File Carving</a:t>
            </a:r>
          </a:p>
          <a:p>
            <a:pPr lvl="0"/>
            <a:r>
              <a:rPr lang="en-US" dirty="0"/>
              <a:t>Forensic Media Preparation</a:t>
            </a:r>
          </a:p>
          <a:p>
            <a:pPr lvl="0"/>
            <a:r>
              <a:rPr lang="en-US" dirty="0"/>
              <a:t>Mobile Devices* </a:t>
            </a:r>
          </a:p>
          <a:p>
            <a:pPr marL="0" indent="0">
              <a:buNone/>
            </a:pPr>
            <a:r>
              <a:rPr lang="en-US" dirty="0"/>
              <a:t>A variety of tools in each of these categories have been tested and observed flaws in the tools have been reported by the Department of Homeland Security (DHS) and the National Institute of Justice (NIJ). These results can be used as a basis for identifying the types of likely failures that occur in forensic tools.</a:t>
            </a:r>
          </a:p>
          <a:p>
            <a:pPr marL="0" indent="0">
              <a:buNone/>
            </a:pPr>
            <a:r>
              <a:rPr lang="en-US" dirty="0"/>
              <a:t>* Starred methods have been incorporated into Federated Testing </a:t>
            </a:r>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313747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64A2D-16EA-7845-A00B-C96A2B6A81AB}"/>
              </a:ext>
            </a:extLst>
          </p:cNvPr>
          <p:cNvSpPr>
            <a:spLocks noGrp="1"/>
          </p:cNvSpPr>
          <p:nvPr>
            <p:ph type="title"/>
          </p:nvPr>
        </p:nvSpPr>
        <p:spPr/>
        <p:txBody>
          <a:bodyPr/>
          <a:lstStyle/>
          <a:p>
            <a:r>
              <a:rPr lang="en-US" dirty="0"/>
              <a:t>How to do a Test and What to Test?</a:t>
            </a:r>
          </a:p>
        </p:txBody>
      </p:sp>
      <p:sp>
        <p:nvSpPr>
          <p:cNvPr id="3" name="Content Placeholder 2">
            <a:extLst>
              <a:ext uri="{FF2B5EF4-FFF2-40B4-BE49-F238E27FC236}">
                <a16:creationId xmlns:a16="http://schemas.microsoft.com/office/drawing/2014/main" id="{E480907E-F85F-1849-9FA0-738DFEAFFE3A}"/>
              </a:ext>
            </a:extLst>
          </p:cNvPr>
          <p:cNvSpPr>
            <a:spLocks noGrp="1"/>
          </p:cNvSpPr>
          <p:nvPr>
            <p:ph idx="1"/>
          </p:nvPr>
        </p:nvSpPr>
        <p:spPr/>
        <p:txBody>
          <a:bodyPr>
            <a:normAutofit lnSpcReduction="10000"/>
          </a:bodyPr>
          <a:lstStyle/>
          <a:p>
            <a:r>
              <a:rPr lang="en-US" dirty="0"/>
              <a:t>Need some test data -- basic idea </a:t>
            </a:r>
          </a:p>
          <a:p>
            <a:pPr lvl="1"/>
            <a:r>
              <a:rPr lang="en-US" dirty="0"/>
              <a:t>Put some strings on a hard drive</a:t>
            </a:r>
          </a:p>
          <a:p>
            <a:pPr lvl="1"/>
            <a:r>
              <a:rPr lang="en-US" dirty="0"/>
              <a:t>Make an image of the drive</a:t>
            </a:r>
          </a:p>
          <a:p>
            <a:pPr lvl="1"/>
            <a:r>
              <a:rPr lang="en-US" dirty="0"/>
              <a:t>Document the location of the strings; define expected results</a:t>
            </a:r>
          </a:p>
          <a:p>
            <a:pPr lvl="1"/>
            <a:r>
              <a:rPr lang="en-US" dirty="0"/>
              <a:t>Run the search tool, see if it can find the string</a:t>
            </a:r>
          </a:p>
          <a:p>
            <a:r>
              <a:rPr lang="en-US" dirty="0"/>
              <a:t>What does find a string mean? &amp; What should the tool report?</a:t>
            </a:r>
          </a:p>
          <a:p>
            <a:pPr lvl="1"/>
            <a:r>
              <a:rPr lang="en-US" dirty="0"/>
              <a:t>Location of match: file name, byte offset from somewhere</a:t>
            </a:r>
          </a:p>
          <a:p>
            <a:pPr lvl="1"/>
            <a:r>
              <a:rPr lang="en-US" dirty="0"/>
              <a:t>Actual string matched – may be searching with some option (e.g., ignore case)</a:t>
            </a:r>
          </a:p>
          <a:p>
            <a:r>
              <a:rPr lang="en-US" dirty="0"/>
              <a:t>Some things that might matter for string searching:</a:t>
            </a:r>
          </a:p>
          <a:p>
            <a:pPr lvl="1"/>
            <a:r>
              <a:rPr lang="en-US" dirty="0"/>
              <a:t>Tool Settings: match case vs ignore case &amp; word vs substring</a:t>
            </a:r>
          </a:p>
          <a:p>
            <a:pPr lvl="1"/>
            <a:r>
              <a:rPr lang="en-US" dirty="0"/>
              <a:t>Data Encoding: ASCII, UTF-8, UTF-16 (BE or LE)</a:t>
            </a:r>
          </a:p>
          <a:p>
            <a:pPr lvl="1"/>
            <a:r>
              <a:rPr lang="en-US" dirty="0"/>
              <a:t>What are the special cases? NTFS, meta-data, stemming</a:t>
            </a:r>
          </a:p>
          <a:p>
            <a:endParaRPr lang="en-US" dirty="0"/>
          </a:p>
        </p:txBody>
      </p:sp>
      <p:sp>
        <p:nvSpPr>
          <p:cNvPr id="4" name="Date Placeholder 3">
            <a:extLst>
              <a:ext uri="{FF2B5EF4-FFF2-40B4-BE49-F238E27FC236}">
                <a16:creationId xmlns:a16="http://schemas.microsoft.com/office/drawing/2014/main" id="{78B47B28-5679-3D40-B5D8-455646C6E9B2}"/>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2CBACCF1-E8BD-B947-9CEF-4D5A515420CD}"/>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E29D4600-28AF-AE41-A204-F3778F0E7DA7}"/>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791017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Logistics</a:t>
            </a:r>
          </a:p>
        </p:txBody>
      </p:sp>
      <p:sp>
        <p:nvSpPr>
          <p:cNvPr id="3" name="Content Placeholder 2"/>
          <p:cNvSpPr>
            <a:spLocks noGrp="1"/>
          </p:cNvSpPr>
          <p:nvPr>
            <p:ph idx="1"/>
          </p:nvPr>
        </p:nvSpPr>
        <p:spPr/>
        <p:txBody>
          <a:bodyPr>
            <a:normAutofit/>
          </a:bodyPr>
          <a:lstStyle/>
          <a:p>
            <a:pPr lvl="0"/>
            <a:r>
              <a:rPr lang="en-US" dirty="0"/>
              <a:t>For string searching, CFTT provides test images with known content and a list of test cases designed to test specific features.</a:t>
            </a:r>
          </a:p>
          <a:p>
            <a:pPr lvl="0"/>
            <a:endParaRPr lang="en-US" dirty="0"/>
          </a:p>
          <a:p>
            <a:pPr lvl="0"/>
            <a:endParaRPr lang="en-US" dirty="0"/>
          </a:p>
          <a:p>
            <a:pPr lvl="1">
              <a:buFont typeface="+mj-lt"/>
              <a:buAutoNum type="arabicPeriod"/>
            </a:pPr>
            <a:r>
              <a:rPr lang="en-US" dirty="0"/>
              <a:t> Tester can select relevant test cases from a list of test cases</a:t>
            </a:r>
          </a:p>
          <a:p>
            <a:pPr lvl="1">
              <a:buFont typeface="+mj-lt"/>
              <a:buAutoNum type="arabicPeriod"/>
            </a:pPr>
            <a:r>
              <a:rPr lang="en-US" dirty="0"/>
              <a:t> Each case is run by first setting tool options and then searching for a string</a:t>
            </a:r>
          </a:p>
          <a:p>
            <a:pPr lvl="1">
              <a:buFont typeface="+mj-lt"/>
              <a:buAutoNum type="arabicPeriod"/>
            </a:pPr>
            <a:r>
              <a:rPr lang="en-US" dirty="0"/>
              <a:t> Record search results</a:t>
            </a:r>
          </a:p>
          <a:p>
            <a:pPr lvl="1">
              <a:buFont typeface="+mj-lt"/>
              <a:buAutoNum type="arabicPeriod"/>
            </a:pPr>
            <a:r>
              <a:rPr lang="en-US" dirty="0"/>
              <a:t> Generate a test report.</a:t>
            </a:r>
          </a:p>
          <a:p>
            <a:pPr marL="0" indent="0">
              <a:buNone/>
            </a:pPr>
            <a:endParaRPr lang="en-US" dirty="0"/>
          </a:p>
          <a:p>
            <a:pPr>
              <a:buFont typeface="+mj-lt"/>
              <a:buAutoNum type="arabicPeriod"/>
            </a:pP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a:t>February 27, 2018</a:t>
            </a:r>
            <a:endParaRPr lang="en-US" dirty="0"/>
          </a:p>
        </p:txBody>
      </p:sp>
      <p:sp>
        <p:nvSpPr>
          <p:cNvPr id="5" name="Footer Placeholder 4"/>
          <p:cNvSpPr>
            <a:spLocks noGrp="1"/>
          </p:cNvSpPr>
          <p:nvPr>
            <p:ph type="ftr" sz="quarter" idx="11"/>
          </p:nvPr>
        </p:nvSpPr>
        <p:spPr/>
        <p:txBody>
          <a:bodyPr/>
          <a:lstStyle/>
          <a:p>
            <a:r>
              <a:rPr lang="en-US"/>
              <a:t>NIST/CFTT -- Testing String Search Tools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608676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43E34-1C3A-DC4A-9233-99EA0398A58B}"/>
              </a:ext>
            </a:extLst>
          </p:cNvPr>
          <p:cNvSpPr>
            <a:spLocks noGrp="1"/>
          </p:cNvSpPr>
          <p:nvPr>
            <p:ph type="title"/>
          </p:nvPr>
        </p:nvSpPr>
        <p:spPr/>
        <p:txBody>
          <a:bodyPr/>
          <a:lstStyle/>
          <a:p>
            <a:r>
              <a:rPr lang="en-US" dirty="0"/>
              <a:t>A basic test case</a:t>
            </a:r>
          </a:p>
        </p:txBody>
      </p:sp>
      <p:graphicFrame>
        <p:nvGraphicFramePr>
          <p:cNvPr id="7" name="Content Placeholder 6">
            <a:extLst>
              <a:ext uri="{FF2B5EF4-FFF2-40B4-BE49-F238E27FC236}">
                <a16:creationId xmlns:a16="http://schemas.microsoft.com/office/drawing/2014/main" id="{12763A29-88F6-6049-94DF-7F6290B72D2E}"/>
              </a:ext>
            </a:extLst>
          </p:cNvPr>
          <p:cNvGraphicFramePr>
            <a:graphicFrameLocks noGrp="1"/>
          </p:cNvGraphicFramePr>
          <p:nvPr>
            <p:ph idx="1"/>
            <p:extLst>
              <p:ext uri="{D42A27DB-BD31-4B8C-83A1-F6EECF244321}">
                <p14:modId xmlns:p14="http://schemas.microsoft.com/office/powerpoint/2010/main" val="2887578595"/>
              </p:ext>
            </p:extLst>
          </p:nvPr>
        </p:nvGraphicFramePr>
        <p:xfrm>
          <a:off x="901700" y="1806553"/>
          <a:ext cx="9258300" cy="1311592"/>
        </p:xfrm>
        <a:graphic>
          <a:graphicData uri="http://schemas.openxmlformats.org/drawingml/2006/table">
            <a:tbl>
              <a:tblPr/>
              <a:tblGrid>
                <a:gridCol w="2314575">
                  <a:extLst>
                    <a:ext uri="{9D8B030D-6E8A-4147-A177-3AD203B41FA5}">
                      <a16:colId xmlns:a16="http://schemas.microsoft.com/office/drawing/2014/main" val="3299654722"/>
                    </a:ext>
                  </a:extLst>
                </a:gridCol>
                <a:gridCol w="2314575">
                  <a:extLst>
                    <a:ext uri="{9D8B030D-6E8A-4147-A177-3AD203B41FA5}">
                      <a16:colId xmlns:a16="http://schemas.microsoft.com/office/drawing/2014/main" val="552081248"/>
                    </a:ext>
                  </a:extLst>
                </a:gridCol>
                <a:gridCol w="2314575">
                  <a:extLst>
                    <a:ext uri="{9D8B030D-6E8A-4147-A177-3AD203B41FA5}">
                      <a16:colId xmlns:a16="http://schemas.microsoft.com/office/drawing/2014/main" val="3219324896"/>
                    </a:ext>
                  </a:extLst>
                </a:gridCol>
                <a:gridCol w="2314575">
                  <a:extLst>
                    <a:ext uri="{9D8B030D-6E8A-4147-A177-3AD203B41FA5}">
                      <a16:colId xmlns:a16="http://schemas.microsoft.com/office/drawing/2014/main" val="2051951984"/>
                    </a:ext>
                  </a:extLst>
                </a:gridCol>
              </a:tblGrid>
              <a:tr h="308610">
                <a:tc>
                  <a:txBody>
                    <a:bodyPr/>
                    <a:lstStyle/>
                    <a:p>
                      <a:r>
                        <a:rPr lang="en-US" sz="1500"/>
                        <a:t>Case</a:t>
                      </a:r>
                    </a:p>
                  </a:txBody>
                  <a:tcPr marL="77152" marR="77152" marT="38576" marB="38576" anchor="ctr">
                    <a:lnL>
                      <a:noFill/>
                    </a:lnL>
                    <a:lnR>
                      <a:noFill/>
                    </a:lnR>
                    <a:lnT>
                      <a:noFill/>
                    </a:lnT>
                    <a:lnB>
                      <a:noFill/>
                    </a:lnB>
                  </a:tcPr>
                </a:tc>
                <a:tc>
                  <a:txBody>
                    <a:bodyPr/>
                    <a:lstStyle/>
                    <a:p>
                      <a:r>
                        <a:rPr lang="en-US" sz="1500"/>
                        <a:t>Strings</a:t>
                      </a:r>
                    </a:p>
                  </a:txBody>
                  <a:tcPr marL="77152" marR="77152" marT="38576" marB="38576" anchor="ctr">
                    <a:lnL>
                      <a:noFill/>
                    </a:lnL>
                    <a:lnR>
                      <a:noFill/>
                    </a:lnR>
                    <a:lnT>
                      <a:noFill/>
                    </a:lnT>
                    <a:lnB>
                      <a:noFill/>
                    </a:lnB>
                  </a:tcPr>
                </a:tc>
                <a:tc>
                  <a:txBody>
                    <a:bodyPr/>
                    <a:lstStyle/>
                    <a:p>
                      <a:r>
                        <a:rPr lang="en-US" sz="1500"/>
                        <a:t>Options</a:t>
                      </a:r>
                    </a:p>
                  </a:txBody>
                  <a:tcPr marL="77152" marR="77152" marT="38576" marB="38576" anchor="ctr">
                    <a:lnL>
                      <a:noFill/>
                    </a:lnL>
                    <a:lnR>
                      <a:noFill/>
                    </a:lnR>
                    <a:lnT>
                      <a:noFill/>
                    </a:lnT>
                    <a:lnB>
                      <a:noFill/>
                    </a:lnB>
                  </a:tcPr>
                </a:tc>
                <a:tc>
                  <a:txBody>
                    <a:bodyPr/>
                    <a:lstStyle/>
                    <a:p>
                      <a:r>
                        <a:rPr lang="en-US" sz="1500"/>
                        <a:t>Case Description</a:t>
                      </a:r>
                    </a:p>
                  </a:txBody>
                  <a:tcPr marL="77152" marR="77152" marT="38576" marB="38576" anchor="ctr">
                    <a:lnL>
                      <a:noFill/>
                    </a:lnL>
                    <a:lnR>
                      <a:noFill/>
                    </a:lnR>
                    <a:lnT>
                      <a:noFill/>
                    </a:lnT>
                    <a:lnB>
                      <a:noFill/>
                    </a:lnB>
                  </a:tcPr>
                </a:tc>
                <a:extLst>
                  <a:ext uri="{0D108BD9-81ED-4DB2-BD59-A6C34878D82A}">
                    <a16:rowId xmlns:a16="http://schemas.microsoft.com/office/drawing/2014/main" val="2679147957"/>
                  </a:ext>
                </a:extLst>
              </a:tr>
              <a:tr h="1002982">
                <a:tc>
                  <a:txBody>
                    <a:bodyPr/>
                    <a:lstStyle/>
                    <a:p>
                      <a:r>
                        <a:rPr lang="en-US" sz="1500"/>
                        <a:t>FT-SS-01</a:t>
                      </a:r>
                    </a:p>
                  </a:txBody>
                  <a:tcPr marL="77152" marR="77152" marT="38576" marB="38576" anchor="ctr">
                    <a:lnL>
                      <a:noFill/>
                    </a:lnL>
                    <a:lnR>
                      <a:noFill/>
                    </a:lnR>
                    <a:lnT>
                      <a:noFill/>
                    </a:lnT>
                    <a:lnB>
                      <a:noFill/>
                    </a:lnB>
                  </a:tcPr>
                </a:tc>
                <a:tc>
                  <a:txBody>
                    <a:bodyPr/>
                    <a:lstStyle/>
                    <a:p>
                      <a:r>
                        <a:rPr lang="en-US" sz="1500" dirty="0" err="1"/>
                        <a:t>DireWolf</a:t>
                      </a:r>
                      <a:endParaRPr lang="en-US" sz="1500" dirty="0"/>
                    </a:p>
                  </a:txBody>
                  <a:tcPr marL="77152" marR="77152" marT="38576" marB="38576" anchor="ctr">
                    <a:lnL>
                      <a:noFill/>
                    </a:lnL>
                    <a:lnR>
                      <a:noFill/>
                    </a:lnR>
                    <a:lnT>
                      <a:noFill/>
                    </a:lnT>
                    <a:lnB>
                      <a:noFill/>
                    </a:lnB>
                  </a:tcPr>
                </a:tc>
                <a:tc>
                  <a:txBody>
                    <a:bodyPr/>
                    <a:lstStyle/>
                    <a:p>
                      <a:r>
                        <a:rPr lang="en-US" sz="1500"/>
                        <a:t>Case = Match Case</a:t>
                      </a:r>
                      <a:br>
                        <a:rPr lang="en-US" sz="1500"/>
                      </a:br>
                      <a:r>
                        <a:rPr lang="en-US" sz="1500"/>
                        <a:t>ASCII = True</a:t>
                      </a:r>
                      <a:br>
                        <a:rPr lang="en-US" sz="1500"/>
                      </a:br>
                      <a:r>
                        <a:rPr lang="en-US" sz="1500"/>
                        <a:t>Unicode = False</a:t>
                      </a:r>
                      <a:br>
                        <a:rPr lang="en-US" sz="1500"/>
                      </a:br>
                      <a:r>
                        <a:rPr lang="en-US" sz="1500"/>
                        <a:t>Whole Words = False</a:t>
                      </a:r>
                    </a:p>
                  </a:txBody>
                  <a:tcPr marL="77152" marR="77152" marT="38576" marB="38576" anchor="ctr">
                    <a:lnL>
                      <a:noFill/>
                    </a:lnL>
                    <a:lnR>
                      <a:noFill/>
                    </a:lnR>
                    <a:lnT>
                      <a:noFill/>
                    </a:lnT>
                    <a:lnB>
                      <a:noFill/>
                    </a:lnB>
                  </a:tcPr>
                </a:tc>
                <a:tc>
                  <a:txBody>
                    <a:bodyPr/>
                    <a:lstStyle/>
                    <a:p>
                      <a:r>
                        <a:rPr lang="en-US" sz="1500" dirty="0"/>
                        <a:t>Search ASCII</a:t>
                      </a:r>
                    </a:p>
                  </a:txBody>
                  <a:tcPr marL="77152" marR="77152" marT="38576" marB="38576" anchor="ctr">
                    <a:lnL>
                      <a:noFill/>
                    </a:lnL>
                    <a:lnR>
                      <a:noFill/>
                    </a:lnR>
                    <a:lnT>
                      <a:noFill/>
                    </a:lnT>
                    <a:lnB>
                      <a:noFill/>
                    </a:lnB>
                  </a:tcPr>
                </a:tc>
                <a:extLst>
                  <a:ext uri="{0D108BD9-81ED-4DB2-BD59-A6C34878D82A}">
                    <a16:rowId xmlns:a16="http://schemas.microsoft.com/office/drawing/2014/main" val="900861409"/>
                  </a:ext>
                </a:extLst>
              </a:tr>
            </a:tbl>
          </a:graphicData>
        </a:graphic>
      </p:graphicFrame>
      <p:sp>
        <p:nvSpPr>
          <p:cNvPr id="4" name="Date Placeholder 3">
            <a:extLst>
              <a:ext uri="{FF2B5EF4-FFF2-40B4-BE49-F238E27FC236}">
                <a16:creationId xmlns:a16="http://schemas.microsoft.com/office/drawing/2014/main" id="{C63F5E1D-4BE2-A84A-B15E-6E6755E6416C}"/>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411DE37D-8257-144D-905C-59B24B1E3188}"/>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F78932EE-D0D0-A34E-87F2-B7E5FE145E70}"/>
              </a:ext>
            </a:extLst>
          </p:cNvPr>
          <p:cNvSpPr>
            <a:spLocks noGrp="1"/>
          </p:cNvSpPr>
          <p:nvPr>
            <p:ph type="sldNum" sz="quarter" idx="12"/>
          </p:nvPr>
        </p:nvSpPr>
        <p:spPr/>
        <p:txBody>
          <a:bodyPr/>
          <a:lstStyle/>
          <a:p>
            <a:fld id="{D57F1E4F-1CFF-5643-939E-217C01CDF565}" type="slidenum">
              <a:rPr lang="en-US" smtClean="0"/>
              <a:pPr/>
              <a:t>6</a:t>
            </a:fld>
            <a:endParaRPr lang="en-US" dirty="0"/>
          </a:p>
        </p:txBody>
      </p:sp>
      <p:graphicFrame>
        <p:nvGraphicFramePr>
          <p:cNvPr id="9" name="Content Placeholder 6">
            <a:extLst>
              <a:ext uri="{FF2B5EF4-FFF2-40B4-BE49-F238E27FC236}">
                <a16:creationId xmlns:a16="http://schemas.microsoft.com/office/drawing/2014/main" id="{98950EFC-ACB0-FB4A-B538-8C3BB3351A6E}"/>
              </a:ext>
            </a:extLst>
          </p:cNvPr>
          <p:cNvGraphicFramePr>
            <a:graphicFrameLocks/>
          </p:cNvGraphicFramePr>
          <p:nvPr>
            <p:extLst>
              <p:ext uri="{D42A27DB-BD31-4B8C-83A1-F6EECF244321}">
                <p14:modId xmlns:p14="http://schemas.microsoft.com/office/powerpoint/2010/main" val="35974672"/>
              </p:ext>
            </p:extLst>
          </p:nvPr>
        </p:nvGraphicFramePr>
        <p:xfrm>
          <a:off x="706302" y="3265895"/>
          <a:ext cx="5032647" cy="2248554"/>
        </p:xfrm>
        <a:graphic>
          <a:graphicData uri="http://schemas.openxmlformats.org/drawingml/2006/table">
            <a:tbl>
              <a:tblPr firstRow="1" bandRow="1">
                <a:tableStyleId>{616DA210-FB5B-4158-B5E0-FEB733F419BA}</a:tableStyleId>
              </a:tblPr>
              <a:tblGrid>
                <a:gridCol w="573858">
                  <a:extLst>
                    <a:ext uri="{9D8B030D-6E8A-4147-A177-3AD203B41FA5}">
                      <a16:colId xmlns:a16="http://schemas.microsoft.com/office/drawing/2014/main" val="4283591604"/>
                    </a:ext>
                  </a:extLst>
                </a:gridCol>
                <a:gridCol w="992778">
                  <a:extLst>
                    <a:ext uri="{9D8B030D-6E8A-4147-A177-3AD203B41FA5}">
                      <a16:colId xmlns:a16="http://schemas.microsoft.com/office/drawing/2014/main" val="1036431775"/>
                    </a:ext>
                  </a:extLst>
                </a:gridCol>
                <a:gridCol w="2751908">
                  <a:extLst>
                    <a:ext uri="{9D8B030D-6E8A-4147-A177-3AD203B41FA5}">
                      <a16:colId xmlns:a16="http://schemas.microsoft.com/office/drawing/2014/main" val="667090845"/>
                    </a:ext>
                  </a:extLst>
                </a:gridCol>
                <a:gridCol w="714103">
                  <a:extLst>
                    <a:ext uri="{9D8B030D-6E8A-4147-A177-3AD203B41FA5}">
                      <a16:colId xmlns:a16="http://schemas.microsoft.com/office/drawing/2014/main" val="2788729894"/>
                    </a:ext>
                  </a:extLst>
                </a:gridCol>
              </a:tblGrid>
              <a:tr h="283319">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ID</a:t>
                      </a:r>
                    </a:p>
                  </a:txBody>
                  <a:tcPr marL="57864" marR="57864" marT="0" marB="0" anchor="ctr"/>
                </a:tc>
                <a:tc>
                  <a:txBody>
                    <a:bodyPr/>
                    <a:lstStyle/>
                    <a:p>
                      <a:pPr marL="0" marR="0" algn="l" defTabSz="914400" rtl="0" eaLnBrk="1" latinLnBrk="0" hangingPunct="1">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Byte Offset</a:t>
                      </a:r>
                    </a:p>
                  </a:txBody>
                  <a:tcPr marL="57864" marR="57864" marT="0" marB="0" anchor="ctr"/>
                </a:tc>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Containing File</a:t>
                      </a:r>
                    </a:p>
                  </a:txBody>
                  <a:tcPr marL="57864" marR="57864" marT="0" marB="0" anchor="ctr"/>
                </a:tc>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File System</a:t>
                      </a:r>
                    </a:p>
                  </a:txBody>
                  <a:tcPr marL="57864" marR="57864" marT="0" marB="0" anchor="ctr"/>
                </a:tc>
                <a:extLst>
                  <a:ext uri="{0D108BD9-81ED-4DB2-BD59-A6C34878D82A}">
                    <a16:rowId xmlns:a16="http://schemas.microsoft.com/office/drawing/2014/main" val="477584593"/>
                  </a:ext>
                </a:extLst>
              </a:tr>
              <a:tr h="283319">
                <a:tc>
                  <a:txBody>
                    <a:bodyPr/>
                    <a:lstStyle/>
                    <a:p>
                      <a:pPr marL="0" marR="0">
                        <a:spcBef>
                          <a:spcPts val="0"/>
                        </a:spcBef>
                        <a:spcAft>
                          <a:spcPts val="0"/>
                        </a:spcAft>
                      </a:pPr>
                      <a:r>
                        <a:rPr lang="en-US" sz="1200">
                          <a:effectLst/>
                        </a:rPr>
                        <a:t>0785</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dirty="0">
                          <a:effectLst/>
                        </a:rPr>
                        <a:t>9207995</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a:effectLst/>
                        </a:rPr>
                        <a:t>DELETED-Extinct-Lupus-fat-</a:t>
                      </a:r>
                      <a:r>
                        <a:rPr lang="en-US" sz="1200" dirty="0" err="1">
                          <a:effectLst/>
                        </a:rPr>
                        <a:t>ascii.txt</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fat32</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372570396"/>
                  </a:ext>
                </a:extLst>
              </a:tr>
              <a:tr h="141659">
                <a:tc>
                  <a:txBody>
                    <a:bodyPr/>
                    <a:lstStyle/>
                    <a:p>
                      <a:pPr marL="0" marR="0">
                        <a:spcBef>
                          <a:spcPts val="0"/>
                        </a:spcBef>
                        <a:spcAft>
                          <a:spcPts val="0"/>
                        </a:spcAft>
                      </a:pPr>
                      <a:r>
                        <a:rPr lang="en-US" sz="1200">
                          <a:effectLst/>
                        </a:rPr>
                        <a:t>0784</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11006136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LIVE-Extinct-Lupus-fat-ascii.txt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a:effectLst/>
                        </a:rPr>
                        <a:t>fat32</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617598106"/>
                  </a:ext>
                </a:extLst>
              </a:tr>
              <a:tr h="283319">
                <a:tc>
                  <a:txBody>
                    <a:bodyPr/>
                    <a:lstStyle/>
                    <a:p>
                      <a:pPr marL="0" marR="0">
                        <a:spcBef>
                          <a:spcPts val="0"/>
                        </a:spcBef>
                        <a:spcAft>
                          <a:spcPts val="0"/>
                        </a:spcAft>
                      </a:pPr>
                      <a:r>
                        <a:rPr lang="en-US" sz="1200">
                          <a:effectLst/>
                        </a:rPr>
                        <a:t>0790</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504553656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UNALLOCATED SPACE</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unalloc</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633454917"/>
                  </a:ext>
                </a:extLst>
              </a:tr>
              <a:tr h="283319">
                <a:tc>
                  <a:txBody>
                    <a:bodyPr/>
                    <a:lstStyle/>
                    <a:p>
                      <a:pPr marL="0" marR="0">
                        <a:spcBef>
                          <a:spcPts val="0"/>
                        </a:spcBef>
                        <a:spcAft>
                          <a:spcPts val="0"/>
                        </a:spcAft>
                      </a:pPr>
                      <a:r>
                        <a:rPr lang="en-US" sz="1200">
                          <a:effectLst/>
                        </a:rPr>
                        <a:t>0787</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1007456442</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DELETED-Extinct-Lupus-exfat-ascii.txt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exfat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831486400"/>
                  </a:ext>
                </a:extLst>
              </a:tr>
              <a:tr h="283319">
                <a:tc>
                  <a:txBody>
                    <a:bodyPr/>
                    <a:lstStyle/>
                    <a:p>
                      <a:pPr marL="0" marR="0">
                        <a:spcBef>
                          <a:spcPts val="0"/>
                        </a:spcBef>
                        <a:spcAft>
                          <a:spcPts val="0"/>
                        </a:spcAft>
                      </a:pPr>
                      <a:r>
                        <a:rPr lang="en-US" sz="1200">
                          <a:effectLst/>
                        </a:rPr>
                        <a:t>0786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dirty="0">
                          <a:effectLst/>
                        </a:rPr>
                        <a:t>1008124079</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a:effectLst/>
                        </a:rPr>
                        <a:t>LIVE-Extinct-Lupus-exfat-ascii.txt</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exfat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350748199"/>
                  </a:ext>
                </a:extLst>
              </a:tr>
              <a:tr h="283319">
                <a:tc>
                  <a:txBody>
                    <a:bodyPr/>
                    <a:lstStyle/>
                    <a:p>
                      <a:pPr marL="0" marR="0">
                        <a:spcBef>
                          <a:spcPts val="0"/>
                        </a:spcBef>
                        <a:spcAft>
                          <a:spcPts val="0"/>
                        </a:spcAft>
                      </a:pPr>
                      <a:r>
                        <a:rPr lang="en-US" sz="1200">
                          <a:effectLst/>
                        </a:rPr>
                        <a:t>0788</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1514692790</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LIVE-Extinct-Lupus-ntfs-ascii.txt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ntfs</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04105777"/>
                  </a:ext>
                </a:extLst>
              </a:tr>
              <a:tr h="283319">
                <a:tc>
                  <a:txBody>
                    <a:bodyPr/>
                    <a:lstStyle/>
                    <a:p>
                      <a:pPr marL="0" marR="0">
                        <a:spcBef>
                          <a:spcPts val="0"/>
                        </a:spcBef>
                        <a:spcAft>
                          <a:spcPts val="0"/>
                        </a:spcAft>
                      </a:pPr>
                      <a:r>
                        <a:rPr lang="en-US" sz="1200">
                          <a:effectLst/>
                        </a:rPr>
                        <a:t>0789</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1677365437</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DELETED-Extinct-Lupus-ntfs-ascii.txt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err="1">
                          <a:effectLst/>
                        </a:rPr>
                        <a:t>ntfs</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247533714"/>
                  </a:ext>
                </a:extLst>
              </a:tr>
            </a:tbl>
          </a:graphicData>
        </a:graphic>
      </p:graphicFrame>
      <p:sp>
        <p:nvSpPr>
          <p:cNvPr id="10" name="TextBox 9">
            <a:extLst>
              <a:ext uri="{FF2B5EF4-FFF2-40B4-BE49-F238E27FC236}">
                <a16:creationId xmlns:a16="http://schemas.microsoft.com/office/drawing/2014/main" id="{C02A2C77-D27D-104B-87A2-84DE11625FBD}"/>
              </a:ext>
            </a:extLst>
          </p:cNvPr>
          <p:cNvSpPr txBox="1"/>
          <p:nvPr/>
        </p:nvSpPr>
        <p:spPr>
          <a:xfrm>
            <a:off x="5947954" y="3265895"/>
            <a:ext cx="3971109" cy="3416320"/>
          </a:xfrm>
          <a:prstGeom prst="rect">
            <a:avLst/>
          </a:prstGeom>
          <a:noFill/>
        </p:spPr>
        <p:txBody>
          <a:bodyPr wrap="square" rtlCol="0">
            <a:spAutoFit/>
          </a:bodyPr>
          <a:lstStyle/>
          <a:p>
            <a:pPr marL="285750" indent="-285750">
              <a:buFont typeface="Arial" panose="020B0604020202020204" pitchFamily="34" charset="0"/>
              <a:buChar char="•"/>
            </a:pPr>
            <a:r>
              <a:rPr lang="en-US" dirty="0"/>
              <a:t>Test image has 4 partitions: FAT, Unformatted, </a:t>
            </a:r>
            <a:r>
              <a:rPr lang="en-US" dirty="0" err="1"/>
              <a:t>ExFAT</a:t>
            </a:r>
            <a:r>
              <a:rPr lang="en-US" dirty="0"/>
              <a:t> &amp; NTFS</a:t>
            </a:r>
          </a:p>
          <a:p>
            <a:pPr marL="285750" indent="-285750">
              <a:buFont typeface="Arial" panose="020B0604020202020204" pitchFamily="34" charset="0"/>
              <a:buChar char="•"/>
            </a:pPr>
            <a:r>
              <a:rPr lang="en-US" dirty="0"/>
              <a:t>Test strings appear multiple (in this case 7) times with something different about each instance</a:t>
            </a:r>
          </a:p>
          <a:p>
            <a:pPr marL="285750" indent="-285750">
              <a:buFont typeface="Arial" panose="020B0604020202020204" pitchFamily="34" charset="0"/>
              <a:buChar char="•"/>
            </a:pPr>
            <a:r>
              <a:rPr lang="en-US" dirty="0"/>
              <a:t>The search string appears twice in each formatted partition, once in unallocated space </a:t>
            </a:r>
          </a:p>
          <a:p>
            <a:pPr marL="285750" indent="-285750">
              <a:buFont typeface="Arial" panose="020B0604020202020204" pitchFamily="34" charset="0"/>
              <a:buChar char="•"/>
            </a:pPr>
            <a:r>
              <a:rPr lang="en-US" dirty="0"/>
              <a:t>Each instance of the string has a unique ID, placed just after the string</a:t>
            </a:r>
          </a:p>
          <a:p>
            <a:endParaRPr lang="en-US" dirty="0"/>
          </a:p>
        </p:txBody>
      </p:sp>
    </p:spTree>
    <p:extLst>
      <p:ext uri="{BB962C8B-B14F-4D97-AF65-F5344CB8AC3E}">
        <p14:creationId xmlns:p14="http://schemas.microsoft.com/office/powerpoint/2010/main" val="271019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C6408-62F2-214B-B6F7-C11A6C37D77F}"/>
              </a:ext>
            </a:extLst>
          </p:cNvPr>
          <p:cNvSpPr>
            <a:spLocks noGrp="1"/>
          </p:cNvSpPr>
          <p:nvPr>
            <p:ph type="title"/>
          </p:nvPr>
        </p:nvSpPr>
        <p:spPr/>
        <p:txBody>
          <a:bodyPr>
            <a:normAutofit fontScale="90000"/>
          </a:bodyPr>
          <a:lstStyle/>
          <a:p>
            <a:r>
              <a:rPr lang="en-US" dirty="0"/>
              <a:t>Results for a Simple String Search: Find “</a:t>
            </a:r>
            <a:r>
              <a:rPr lang="en-US" dirty="0" err="1"/>
              <a:t>DireWolf</a:t>
            </a:r>
            <a:r>
              <a:rPr lang="en-US" dirty="0"/>
              <a:t>”</a:t>
            </a:r>
          </a:p>
        </p:txBody>
      </p:sp>
      <p:pic>
        <p:nvPicPr>
          <p:cNvPr id="8" name="Content Placeholder 7">
            <a:extLst>
              <a:ext uri="{FF2B5EF4-FFF2-40B4-BE49-F238E27FC236}">
                <a16:creationId xmlns:a16="http://schemas.microsoft.com/office/drawing/2014/main" id="{C8731C4E-47F3-3845-B7E4-8532B69B0F1F}"/>
              </a:ext>
            </a:extLst>
          </p:cNvPr>
          <p:cNvPicPr>
            <a:picLocks noGrp="1" noChangeAspect="1"/>
          </p:cNvPicPr>
          <p:nvPr>
            <p:ph idx="1"/>
          </p:nvPr>
        </p:nvPicPr>
        <p:blipFill>
          <a:blip r:embed="rId3"/>
          <a:stretch>
            <a:fillRect/>
          </a:stretch>
        </p:blipFill>
        <p:spPr>
          <a:xfrm>
            <a:off x="609600" y="1433802"/>
            <a:ext cx="9721085" cy="2335309"/>
          </a:xfrm>
        </p:spPr>
      </p:pic>
      <p:sp>
        <p:nvSpPr>
          <p:cNvPr id="4" name="Date Placeholder 3">
            <a:extLst>
              <a:ext uri="{FF2B5EF4-FFF2-40B4-BE49-F238E27FC236}">
                <a16:creationId xmlns:a16="http://schemas.microsoft.com/office/drawing/2014/main" id="{C09FFBD8-B8C9-684D-9838-28553C16F2D6}"/>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9EE9C6BA-1192-BE45-A26A-6F9F07F29EF6}"/>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43C9E137-E1ED-CF47-B95B-C6E560B27236}"/>
              </a:ext>
            </a:extLst>
          </p:cNvPr>
          <p:cNvSpPr>
            <a:spLocks noGrp="1"/>
          </p:cNvSpPr>
          <p:nvPr>
            <p:ph type="sldNum" sz="quarter" idx="12"/>
          </p:nvPr>
        </p:nvSpPr>
        <p:spPr/>
        <p:txBody>
          <a:bodyPr/>
          <a:lstStyle/>
          <a:p>
            <a:fld id="{D57F1E4F-1CFF-5643-939E-217C01CDF565}" type="slidenum">
              <a:rPr lang="en-US" smtClean="0"/>
              <a:pPr/>
              <a:t>7</a:t>
            </a:fld>
            <a:endParaRPr lang="en-US" dirty="0"/>
          </a:p>
        </p:txBody>
      </p:sp>
      <p:graphicFrame>
        <p:nvGraphicFramePr>
          <p:cNvPr id="9" name="Content Placeholder 6">
            <a:extLst>
              <a:ext uri="{FF2B5EF4-FFF2-40B4-BE49-F238E27FC236}">
                <a16:creationId xmlns:a16="http://schemas.microsoft.com/office/drawing/2014/main" id="{629F45BC-54B8-B84E-BEC1-675B30C1779D}"/>
              </a:ext>
            </a:extLst>
          </p:cNvPr>
          <p:cNvGraphicFramePr>
            <a:graphicFrameLocks/>
          </p:cNvGraphicFramePr>
          <p:nvPr>
            <p:extLst>
              <p:ext uri="{D42A27DB-BD31-4B8C-83A1-F6EECF244321}">
                <p14:modId xmlns:p14="http://schemas.microsoft.com/office/powerpoint/2010/main" val="3226214285"/>
              </p:ext>
            </p:extLst>
          </p:nvPr>
        </p:nvGraphicFramePr>
        <p:xfrm>
          <a:off x="4654046" y="4010296"/>
          <a:ext cx="5032647" cy="2248554"/>
        </p:xfrm>
        <a:graphic>
          <a:graphicData uri="http://schemas.openxmlformats.org/drawingml/2006/table">
            <a:tbl>
              <a:tblPr firstRow="1" bandRow="1">
                <a:tableStyleId>{616DA210-FB5B-4158-B5E0-FEB733F419BA}</a:tableStyleId>
              </a:tblPr>
              <a:tblGrid>
                <a:gridCol w="573858">
                  <a:extLst>
                    <a:ext uri="{9D8B030D-6E8A-4147-A177-3AD203B41FA5}">
                      <a16:colId xmlns:a16="http://schemas.microsoft.com/office/drawing/2014/main" val="4283591604"/>
                    </a:ext>
                  </a:extLst>
                </a:gridCol>
                <a:gridCol w="992778">
                  <a:extLst>
                    <a:ext uri="{9D8B030D-6E8A-4147-A177-3AD203B41FA5}">
                      <a16:colId xmlns:a16="http://schemas.microsoft.com/office/drawing/2014/main" val="1036431775"/>
                    </a:ext>
                  </a:extLst>
                </a:gridCol>
                <a:gridCol w="2751908">
                  <a:extLst>
                    <a:ext uri="{9D8B030D-6E8A-4147-A177-3AD203B41FA5}">
                      <a16:colId xmlns:a16="http://schemas.microsoft.com/office/drawing/2014/main" val="667090845"/>
                    </a:ext>
                  </a:extLst>
                </a:gridCol>
                <a:gridCol w="714103">
                  <a:extLst>
                    <a:ext uri="{9D8B030D-6E8A-4147-A177-3AD203B41FA5}">
                      <a16:colId xmlns:a16="http://schemas.microsoft.com/office/drawing/2014/main" val="2788729894"/>
                    </a:ext>
                  </a:extLst>
                </a:gridCol>
              </a:tblGrid>
              <a:tr h="283319">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ID</a:t>
                      </a:r>
                    </a:p>
                  </a:txBody>
                  <a:tcPr marL="57864" marR="57864" marT="0" marB="0" anchor="ctr"/>
                </a:tc>
                <a:tc>
                  <a:txBody>
                    <a:bodyPr/>
                    <a:lstStyle/>
                    <a:p>
                      <a:pPr marL="0" marR="0" algn="l" defTabSz="914400" rtl="0" eaLnBrk="1" latinLnBrk="0" hangingPunct="1">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Byte Offset</a:t>
                      </a:r>
                    </a:p>
                  </a:txBody>
                  <a:tcPr marL="57864" marR="57864" marT="0" marB="0" anchor="ctr"/>
                </a:tc>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Containing File</a:t>
                      </a:r>
                    </a:p>
                  </a:txBody>
                  <a:tcPr marL="57864" marR="57864" marT="0" marB="0" anchor="ctr"/>
                </a:tc>
                <a:tc>
                  <a:txBody>
                    <a:bodyPr/>
                    <a:lstStyle/>
                    <a:p>
                      <a:pPr marL="0" marR="0">
                        <a:spcBef>
                          <a:spcPts val="0"/>
                        </a:spcBef>
                        <a:spcAft>
                          <a:spcPts val="0"/>
                        </a:spcAft>
                      </a:pPr>
                      <a:r>
                        <a:rPr lang="en-US" sz="1200" dirty="0">
                          <a:effectLst/>
                          <a:latin typeface="Calibri" panose="020F0502020204030204" pitchFamily="34" charset="0"/>
                          <a:ea typeface="DengXian" panose="02010600030101010101" pitchFamily="2" charset="-122"/>
                          <a:cs typeface="Arial" panose="020B0604020202020204" pitchFamily="34" charset="0"/>
                        </a:rPr>
                        <a:t>File System</a:t>
                      </a:r>
                    </a:p>
                  </a:txBody>
                  <a:tcPr marL="57864" marR="57864" marT="0" marB="0" anchor="ctr"/>
                </a:tc>
                <a:extLst>
                  <a:ext uri="{0D108BD9-81ED-4DB2-BD59-A6C34878D82A}">
                    <a16:rowId xmlns:a16="http://schemas.microsoft.com/office/drawing/2014/main" val="477584593"/>
                  </a:ext>
                </a:extLst>
              </a:tr>
              <a:tr h="283319">
                <a:tc>
                  <a:txBody>
                    <a:bodyPr/>
                    <a:lstStyle/>
                    <a:p>
                      <a:pPr marL="0" marR="0">
                        <a:spcBef>
                          <a:spcPts val="0"/>
                        </a:spcBef>
                        <a:spcAft>
                          <a:spcPts val="0"/>
                        </a:spcAft>
                      </a:pPr>
                      <a:r>
                        <a:rPr lang="en-US" sz="1200">
                          <a:effectLst/>
                        </a:rPr>
                        <a:t>0785</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dirty="0">
                          <a:effectLst/>
                        </a:rPr>
                        <a:t>9207995</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a:effectLst/>
                        </a:rPr>
                        <a:t>DELETED-Extinct-Lupus-fat-</a:t>
                      </a:r>
                      <a:r>
                        <a:rPr lang="en-US" sz="1200" dirty="0" err="1">
                          <a:effectLst/>
                        </a:rPr>
                        <a:t>ascii.txt</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fat32</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372570396"/>
                  </a:ext>
                </a:extLst>
              </a:tr>
              <a:tr h="141659">
                <a:tc>
                  <a:txBody>
                    <a:bodyPr/>
                    <a:lstStyle/>
                    <a:p>
                      <a:pPr marL="0" marR="0">
                        <a:spcBef>
                          <a:spcPts val="0"/>
                        </a:spcBef>
                        <a:spcAft>
                          <a:spcPts val="0"/>
                        </a:spcAft>
                      </a:pPr>
                      <a:r>
                        <a:rPr lang="en-US" sz="1200">
                          <a:effectLst/>
                        </a:rPr>
                        <a:t>0784</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11006136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LIVE-Extinct-Lupus-fat-ascii.txt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a:effectLst/>
                        </a:rPr>
                        <a:t>fat32</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617598106"/>
                  </a:ext>
                </a:extLst>
              </a:tr>
              <a:tr h="283319">
                <a:tc>
                  <a:txBody>
                    <a:bodyPr/>
                    <a:lstStyle/>
                    <a:p>
                      <a:pPr marL="0" marR="0">
                        <a:spcBef>
                          <a:spcPts val="0"/>
                        </a:spcBef>
                        <a:spcAft>
                          <a:spcPts val="0"/>
                        </a:spcAft>
                      </a:pPr>
                      <a:r>
                        <a:rPr lang="en-US" sz="1200">
                          <a:effectLst/>
                        </a:rPr>
                        <a:t>0790</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504553656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UNALLOCATED SPACE</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unalloc</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633454917"/>
                  </a:ext>
                </a:extLst>
              </a:tr>
              <a:tr h="283319">
                <a:tc>
                  <a:txBody>
                    <a:bodyPr/>
                    <a:lstStyle/>
                    <a:p>
                      <a:pPr marL="0" marR="0">
                        <a:spcBef>
                          <a:spcPts val="0"/>
                        </a:spcBef>
                        <a:spcAft>
                          <a:spcPts val="0"/>
                        </a:spcAft>
                      </a:pPr>
                      <a:r>
                        <a:rPr lang="en-US" sz="1200">
                          <a:effectLst/>
                        </a:rPr>
                        <a:t>0787</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1007456442</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DELETED-Extinct-Lupus-exfat-ascii.txt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exfat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2831486400"/>
                  </a:ext>
                </a:extLst>
              </a:tr>
              <a:tr h="283319">
                <a:tc>
                  <a:txBody>
                    <a:bodyPr/>
                    <a:lstStyle/>
                    <a:p>
                      <a:pPr marL="0" marR="0">
                        <a:spcBef>
                          <a:spcPts val="0"/>
                        </a:spcBef>
                        <a:spcAft>
                          <a:spcPts val="0"/>
                        </a:spcAft>
                      </a:pPr>
                      <a:r>
                        <a:rPr lang="en-US" sz="1200">
                          <a:effectLst/>
                        </a:rPr>
                        <a:t>0786</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dirty="0">
                          <a:effectLst/>
                        </a:rPr>
                        <a:t>1008124079</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LIVE-Extinct-Lupus-exfat-ascii.txt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exfat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350748199"/>
                  </a:ext>
                </a:extLst>
              </a:tr>
              <a:tr h="283319">
                <a:tc>
                  <a:txBody>
                    <a:bodyPr/>
                    <a:lstStyle/>
                    <a:p>
                      <a:pPr marL="0" marR="0">
                        <a:spcBef>
                          <a:spcPts val="0"/>
                        </a:spcBef>
                        <a:spcAft>
                          <a:spcPts val="0"/>
                        </a:spcAft>
                      </a:pPr>
                      <a:r>
                        <a:rPr lang="en-US" sz="1200">
                          <a:effectLst/>
                        </a:rPr>
                        <a:t>0788</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1514692790</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LIVE-Extinct-Lupus-ntfs-ascii.txt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ntfs</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04105777"/>
                  </a:ext>
                </a:extLst>
              </a:tr>
              <a:tr h="283319">
                <a:tc>
                  <a:txBody>
                    <a:bodyPr/>
                    <a:lstStyle/>
                    <a:p>
                      <a:pPr marL="0" marR="0">
                        <a:spcBef>
                          <a:spcPts val="0"/>
                        </a:spcBef>
                        <a:spcAft>
                          <a:spcPts val="0"/>
                        </a:spcAft>
                      </a:pPr>
                      <a:r>
                        <a:rPr lang="en-US" sz="1200">
                          <a:effectLst/>
                        </a:rPr>
                        <a:t>0789</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lgn="r">
                        <a:spcBef>
                          <a:spcPts val="0"/>
                        </a:spcBef>
                        <a:spcAft>
                          <a:spcPts val="0"/>
                        </a:spcAft>
                      </a:pPr>
                      <a:r>
                        <a:rPr lang="en-US" sz="1200">
                          <a:effectLst/>
                        </a:rPr>
                        <a:t>1677365437</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a:effectLst/>
                        </a:rPr>
                        <a:t>DELETED-Extinct-Lupus-ntfs-ascii.txt</a:t>
                      </a:r>
                      <a:endParaRPr lang="en-US" sz="120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tc>
                  <a:txBody>
                    <a:bodyPr/>
                    <a:lstStyle/>
                    <a:p>
                      <a:pPr marL="0" marR="0">
                        <a:spcBef>
                          <a:spcPts val="0"/>
                        </a:spcBef>
                        <a:spcAft>
                          <a:spcPts val="0"/>
                        </a:spcAft>
                      </a:pPr>
                      <a:r>
                        <a:rPr lang="en-US" sz="1200" dirty="0" err="1">
                          <a:effectLst/>
                        </a:rPr>
                        <a:t>ntfs</a:t>
                      </a:r>
                      <a:endParaRPr lang="en-US" sz="1200" dirty="0">
                        <a:effectLst/>
                        <a:latin typeface="Calibri" panose="020F0502020204030204" pitchFamily="34" charset="0"/>
                        <a:ea typeface="DengXian" panose="02010600030101010101" pitchFamily="2" charset="-122"/>
                        <a:cs typeface="Arial" panose="020B0604020202020204" pitchFamily="34" charset="0"/>
                      </a:endParaRPr>
                    </a:p>
                  </a:txBody>
                  <a:tcPr marL="57864" marR="57864" marT="0" marB="0" anchor="ctr"/>
                </a:tc>
                <a:extLst>
                  <a:ext uri="{0D108BD9-81ED-4DB2-BD59-A6C34878D82A}">
                    <a16:rowId xmlns:a16="http://schemas.microsoft.com/office/drawing/2014/main" val="1247533714"/>
                  </a:ext>
                </a:extLst>
              </a:tr>
            </a:tbl>
          </a:graphicData>
        </a:graphic>
      </p:graphicFrame>
      <p:graphicFrame>
        <p:nvGraphicFramePr>
          <p:cNvPr id="11" name="Table 10">
            <a:extLst>
              <a:ext uri="{FF2B5EF4-FFF2-40B4-BE49-F238E27FC236}">
                <a16:creationId xmlns:a16="http://schemas.microsoft.com/office/drawing/2014/main" id="{A7D3C361-CDDD-6F4F-B32C-3B3F7BF3B6E8}"/>
              </a:ext>
            </a:extLst>
          </p:cNvPr>
          <p:cNvGraphicFramePr>
            <a:graphicFrameLocks noGrp="1"/>
          </p:cNvGraphicFramePr>
          <p:nvPr>
            <p:extLst>
              <p:ext uri="{D42A27DB-BD31-4B8C-83A1-F6EECF244321}">
                <p14:modId xmlns:p14="http://schemas.microsoft.com/office/powerpoint/2010/main" val="3761290676"/>
              </p:ext>
            </p:extLst>
          </p:nvPr>
        </p:nvGraphicFramePr>
        <p:xfrm>
          <a:off x="510195" y="4516211"/>
          <a:ext cx="3152503" cy="1483360"/>
        </p:xfrm>
        <a:graphic>
          <a:graphicData uri="http://schemas.openxmlformats.org/drawingml/2006/table">
            <a:tbl>
              <a:tblPr firstRow="1" bandRow="1">
                <a:tableStyleId>{5C22544A-7EE6-4342-B048-85BDC9FD1C3A}</a:tableStyleId>
              </a:tblPr>
              <a:tblGrid>
                <a:gridCol w="801189">
                  <a:extLst>
                    <a:ext uri="{9D8B030D-6E8A-4147-A177-3AD203B41FA5}">
                      <a16:colId xmlns:a16="http://schemas.microsoft.com/office/drawing/2014/main" val="2209158929"/>
                    </a:ext>
                  </a:extLst>
                </a:gridCol>
                <a:gridCol w="1071154">
                  <a:extLst>
                    <a:ext uri="{9D8B030D-6E8A-4147-A177-3AD203B41FA5}">
                      <a16:colId xmlns:a16="http://schemas.microsoft.com/office/drawing/2014/main" val="2466969704"/>
                    </a:ext>
                  </a:extLst>
                </a:gridCol>
                <a:gridCol w="1280160">
                  <a:extLst>
                    <a:ext uri="{9D8B030D-6E8A-4147-A177-3AD203B41FA5}">
                      <a16:colId xmlns:a16="http://schemas.microsoft.com/office/drawing/2014/main" val="1014760821"/>
                    </a:ext>
                  </a:extLst>
                </a:gridCol>
              </a:tblGrid>
              <a:tr h="370840">
                <a:tc>
                  <a:txBody>
                    <a:bodyPr/>
                    <a:lstStyle/>
                    <a:p>
                      <a:r>
                        <a:rPr lang="en-US" dirty="0"/>
                        <a:t>Tool</a:t>
                      </a:r>
                    </a:p>
                  </a:txBody>
                  <a:tcPr/>
                </a:tc>
                <a:tc>
                  <a:txBody>
                    <a:bodyPr/>
                    <a:lstStyle/>
                    <a:p>
                      <a:r>
                        <a:rPr lang="en-US" dirty="0"/>
                        <a:t>Hits</a:t>
                      </a:r>
                    </a:p>
                  </a:txBody>
                  <a:tcPr/>
                </a:tc>
                <a:tc>
                  <a:txBody>
                    <a:bodyPr/>
                    <a:lstStyle/>
                    <a:p>
                      <a:r>
                        <a:rPr lang="en-US" dirty="0"/>
                        <a:t>Misses</a:t>
                      </a:r>
                    </a:p>
                  </a:txBody>
                  <a:tcPr/>
                </a:tc>
                <a:extLst>
                  <a:ext uri="{0D108BD9-81ED-4DB2-BD59-A6C34878D82A}">
                    <a16:rowId xmlns:a16="http://schemas.microsoft.com/office/drawing/2014/main" val="2851218513"/>
                  </a:ext>
                </a:extLst>
              </a:tr>
              <a:tr h="370840">
                <a:tc>
                  <a:txBody>
                    <a:bodyPr/>
                    <a:lstStyle/>
                    <a:p>
                      <a:r>
                        <a:rPr lang="en-US" dirty="0"/>
                        <a:t>A</a:t>
                      </a:r>
                    </a:p>
                  </a:txBody>
                  <a:tcPr/>
                </a:tc>
                <a:tc>
                  <a:txBody>
                    <a:bodyPr/>
                    <a:lstStyle/>
                    <a:p>
                      <a:r>
                        <a:rPr lang="en-US" dirty="0"/>
                        <a:t>6</a:t>
                      </a:r>
                    </a:p>
                  </a:txBody>
                  <a:tcPr/>
                </a:tc>
                <a:tc>
                  <a:txBody>
                    <a:bodyPr/>
                    <a:lstStyle/>
                    <a:p>
                      <a:r>
                        <a:rPr lang="en-US" dirty="0"/>
                        <a:t>1</a:t>
                      </a:r>
                    </a:p>
                  </a:txBody>
                  <a:tcPr/>
                </a:tc>
                <a:extLst>
                  <a:ext uri="{0D108BD9-81ED-4DB2-BD59-A6C34878D82A}">
                    <a16:rowId xmlns:a16="http://schemas.microsoft.com/office/drawing/2014/main" val="2843783389"/>
                  </a:ext>
                </a:extLst>
              </a:tr>
              <a:tr h="370840">
                <a:tc>
                  <a:txBody>
                    <a:bodyPr/>
                    <a:lstStyle/>
                    <a:p>
                      <a:r>
                        <a:rPr lang="en-US" dirty="0"/>
                        <a:t>B</a:t>
                      </a:r>
                    </a:p>
                  </a:txBody>
                  <a:tcPr/>
                </a:tc>
                <a:tc>
                  <a:txBody>
                    <a:bodyPr/>
                    <a:lstStyle/>
                    <a:p>
                      <a:r>
                        <a:rPr lang="en-US" dirty="0"/>
                        <a:t>7</a:t>
                      </a:r>
                    </a:p>
                  </a:txBody>
                  <a:tcPr/>
                </a:tc>
                <a:tc>
                  <a:txBody>
                    <a:bodyPr/>
                    <a:lstStyle/>
                    <a:p>
                      <a:r>
                        <a:rPr lang="en-US" dirty="0"/>
                        <a:t>0</a:t>
                      </a:r>
                    </a:p>
                  </a:txBody>
                  <a:tcPr/>
                </a:tc>
                <a:extLst>
                  <a:ext uri="{0D108BD9-81ED-4DB2-BD59-A6C34878D82A}">
                    <a16:rowId xmlns:a16="http://schemas.microsoft.com/office/drawing/2014/main" val="2608309154"/>
                  </a:ext>
                </a:extLst>
              </a:tr>
              <a:tr h="370840">
                <a:tc>
                  <a:txBody>
                    <a:bodyPr/>
                    <a:lstStyle/>
                    <a:p>
                      <a:r>
                        <a:rPr lang="en-US" dirty="0"/>
                        <a:t>C</a:t>
                      </a:r>
                    </a:p>
                  </a:txBody>
                  <a:tcPr/>
                </a:tc>
                <a:tc>
                  <a:txBody>
                    <a:bodyPr/>
                    <a:lstStyle/>
                    <a:p>
                      <a:r>
                        <a:rPr lang="en-US" dirty="0"/>
                        <a:t>7</a:t>
                      </a:r>
                    </a:p>
                  </a:txBody>
                  <a:tcPr/>
                </a:tc>
                <a:tc>
                  <a:txBody>
                    <a:bodyPr/>
                    <a:lstStyle/>
                    <a:p>
                      <a:r>
                        <a:rPr lang="en-US" dirty="0"/>
                        <a:t>0</a:t>
                      </a:r>
                    </a:p>
                  </a:txBody>
                  <a:tcPr/>
                </a:tc>
                <a:extLst>
                  <a:ext uri="{0D108BD9-81ED-4DB2-BD59-A6C34878D82A}">
                    <a16:rowId xmlns:a16="http://schemas.microsoft.com/office/drawing/2014/main" val="632811320"/>
                  </a:ext>
                </a:extLst>
              </a:tr>
            </a:tbl>
          </a:graphicData>
        </a:graphic>
      </p:graphicFrame>
      <p:sp>
        <p:nvSpPr>
          <p:cNvPr id="12" name="TextBox 11">
            <a:extLst>
              <a:ext uri="{FF2B5EF4-FFF2-40B4-BE49-F238E27FC236}">
                <a16:creationId xmlns:a16="http://schemas.microsoft.com/office/drawing/2014/main" id="{C1BE1286-B03F-004D-935F-4B1D8E3E0697}"/>
              </a:ext>
            </a:extLst>
          </p:cNvPr>
          <p:cNvSpPr txBox="1"/>
          <p:nvPr/>
        </p:nvSpPr>
        <p:spPr>
          <a:xfrm>
            <a:off x="227056" y="4010296"/>
            <a:ext cx="5181600" cy="369332"/>
          </a:xfrm>
          <a:prstGeom prst="rect">
            <a:avLst/>
          </a:prstGeom>
          <a:noFill/>
        </p:spPr>
        <p:txBody>
          <a:bodyPr wrap="square" rtlCol="0">
            <a:spAutoFit/>
          </a:bodyPr>
          <a:lstStyle/>
          <a:p>
            <a:r>
              <a:rPr lang="en-US" dirty="0"/>
              <a:t>Test Results for three common tools: </a:t>
            </a:r>
          </a:p>
        </p:txBody>
      </p:sp>
    </p:spTree>
    <p:extLst>
      <p:ext uri="{BB962C8B-B14F-4D97-AF65-F5344CB8AC3E}">
        <p14:creationId xmlns:p14="http://schemas.microsoft.com/office/powerpoint/2010/main" val="4211823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4CA2A-37BF-8F43-B75C-6C573603A91C}"/>
              </a:ext>
            </a:extLst>
          </p:cNvPr>
          <p:cNvSpPr>
            <a:spLocks noGrp="1"/>
          </p:cNvSpPr>
          <p:nvPr>
            <p:ph type="title"/>
          </p:nvPr>
        </p:nvSpPr>
        <p:spPr/>
        <p:txBody>
          <a:bodyPr/>
          <a:lstStyle/>
          <a:p>
            <a:r>
              <a:rPr lang="en-US" dirty="0"/>
              <a:t>Test Case Summary with Expected Results</a:t>
            </a:r>
          </a:p>
        </p:txBody>
      </p:sp>
      <p:pic>
        <p:nvPicPr>
          <p:cNvPr id="8" name="Content Placeholder 7" descr="The image shows summary of expected results from a test case&#10;&#10;Summary of table:&#10;Specifies what search options to select&#10;Specifies what string or pattern to search for&#10;Presents expected results – after running the search select the checkboxes to record all strings found&#10;Record false hits and other notable behavior in a&#10;comment text box (not shown)&#10;" title="Image of Expected Results from a Test Case">
            <a:extLst>
              <a:ext uri="{FF2B5EF4-FFF2-40B4-BE49-F238E27FC236}">
                <a16:creationId xmlns:a16="http://schemas.microsoft.com/office/drawing/2014/main" id="{8D26F0A8-B42A-6F42-A6FD-437684D99A79}"/>
              </a:ext>
            </a:extLst>
          </p:cNvPr>
          <p:cNvPicPr>
            <a:picLocks noGrp="1" noChangeAspect="1"/>
          </p:cNvPicPr>
          <p:nvPr>
            <p:ph idx="1"/>
          </p:nvPr>
        </p:nvPicPr>
        <p:blipFill>
          <a:blip r:embed="rId3"/>
          <a:stretch>
            <a:fillRect/>
          </a:stretch>
        </p:blipFill>
        <p:spPr>
          <a:xfrm>
            <a:off x="445411" y="1427144"/>
            <a:ext cx="6467429" cy="4876800"/>
          </a:xfrm>
        </p:spPr>
      </p:pic>
      <p:sp>
        <p:nvSpPr>
          <p:cNvPr id="4" name="Date Placeholder 3">
            <a:extLst>
              <a:ext uri="{FF2B5EF4-FFF2-40B4-BE49-F238E27FC236}">
                <a16:creationId xmlns:a16="http://schemas.microsoft.com/office/drawing/2014/main" id="{88E868D9-F54F-B94A-98FE-B6CEF8AAB8F6}"/>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3539D433-881A-7645-A05B-25A82E638D8C}"/>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DDE2AD32-9B30-FE4F-B5ED-C73A23999715}"/>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
        <p:nvSpPr>
          <p:cNvPr id="3" name="TextBox 2">
            <a:extLst>
              <a:ext uri="{FF2B5EF4-FFF2-40B4-BE49-F238E27FC236}">
                <a16:creationId xmlns:a16="http://schemas.microsoft.com/office/drawing/2014/main" id="{92639467-1701-E74D-A335-D44A54821FFD}"/>
              </a:ext>
            </a:extLst>
          </p:cNvPr>
          <p:cNvSpPr txBox="1"/>
          <p:nvPr/>
        </p:nvSpPr>
        <p:spPr>
          <a:xfrm>
            <a:off x="7077029" y="1524000"/>
            <a:ext cx="4219156" cy="3139321"/>
          </a:xfrm>
          <a:prstGeom prst="rect">
            <a:avLst/>
          </a:prstGeom>
          <a:noFill/>
        </p:spPr>
        <p:txBody>
          <a:bodyPr wrap="square" rtlCol="0">
            <a:spAutoFit/>
          </a:bodyPr>
          <a:lstStyle/>
          <a:p>
            <a:pPr marL="285750" indent="-285750">
              <a:buFont typeface="Arial" panose="020B0604020202020204" pitchFamily="34" charset="0"/>
              <a:buChar char="•"/>
            </a:pPr>
            <a:r>
              <a:rPr lang="en-US" dirty="0"/>
              <a:t>Specifies what search options to select</a:t>
            </a:r>
          </a:p>
          <a:p>
            <a:pPr marL="285750" indent="-285750">
              <a:buFont typeface="Arial" panose="020B0604020202020204" pitchFamily="34" charset="0"/>
              <a:buChar char="•"/>
            </a:pPr>
            <a:r>
              <a:rPr lang="en-US" dirty="0"/>
              <a:t>Specifies what string or pattern to search for</a:t>
            </a:r>
          </a:p>
          <a:p>
            <a:pPr marL="285750" indent="-285750">
              <a:buFont typeface="Arial" panose="020B0604020202020204" pitchFamily="34" charset="0"/>
              <a:buChar char="•"/>
            </a:pPr>
            <a:r>
              <a:rPr lang="en-US" dirty="0"/>
              <a:t>Presents expected results – after running the search select the checkboxes to record all strings found</a:t>
            </a:r>
          </a:p>
          <a:p>
            <a:pPr marL="285750" indent="-285750">
              <a:buFont typeface="Arial" panose="020B0604020202020204" pitchFamily="34" charset="0"/>
              <a:buChar char="•"/>
            </a:pPr>
            <a:r>
              <a:rPr lang="en-US" dirty="0"/>
              <a:t>Record false hits and other notable behavior in a</a:t>
            </a:r>
            <a:br>
              <a:rPr lang="en-US" dirty="0"/>
            </a:br>
            <a:r>
              <a:rPr lang="en-US" dirty="0"/>
              <a:t>comment text box (not shown)</a:t>
            </a:r>
          </a:p>
        </p:txBody>
      </p:sp>
    </p:spTree>
    <p:extLst>
      <p:ext uri="{BB962C8B-B14F-4D97-AF65-F5344CB8AC3E}">
        <p14:creationId xmlns:p14="http://schemas.microsoft.com/office/powerpoint/2010/main" val="2154114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D75FE-66F0-5748-AEF2-3F6C5BEFD7EE}"/>
              </a:ext>
            </a:extLst>
          </p:cNvPr>
          <p:cNvSpPr>
            <a:spLocks noGrp="1"/>
          </p:cNvSpPr>
          <p:nvPr>
            <p:ph type="title"/>
          </p:nvPr>
        </p:nvSpPr>
        <p:spPr/>
        <p:txBody>
          <a:bodyPr/>
          <a:lstStyle/>
          <a:p>
            <a:r>
              <a:rPr lang="en-US" dirty="0"/>
              <a:t>What We Selected to Test </a:t>
            </a:r>
          </a:p>
        </p:txBody>
      </p:sp>
      <p:sp>
        <p:nvSpPr>
          <p:cNvPr id="3" name="Content Placeholder 2">
            <a:extLst>
              <a:ext uri="{FF2B5EF4-FFF2-40B4-BE49-F238E27FC236}">
                <a16:creationId xmlns:a16="http://schemas.microsoft.com/office/drawing/2014/main" id="{FF61E95F-AF0B-7A46-9ABF-D3A0771332F8}"/>
              </a:ext>
            </a:extLst>
          </p:cNvPr>
          <p:cNvSpPr>
            <a:spLocks noGrp="1"/>
          </p:cNvSpPr>
          <p:nvPr>
            <p:ph idx="1"/>
          </p:nvPr>
        </p:nvSpPr>
        <p:spPr/>
        <p:txBody>
          <a:bodyPr>
            <a:normAutofit fontScale="92500" lnSpcReduction="20000"/>
          </a:bodyPr>
          <a:lstStyle/>
          <a:p>
            <a:r>
              <a:rPr lang="en-US" dirty="0"/>
              <a:t>Match case vs Ignore Case</a:t>
            </a:r>
          </a:p>
          <a:p>
            <a:r>
              <a:rPr lang="en-US" dirty="0"/>
              <a:t>Match whole Words vs substrings</a:t>
            </a:r>
          </a:p>
          <a:p>
            <a:r>
              <a:rPr lang="en-US" dirty="0"/>
              <a:t>Search method: indexed vs live vs physical</a:t>
            </a:r>
          </a:p>
          <a:p>
            <a:r>
              <a:rPr lang="en-US" dirty="0"/>
              <a:t>Encoding: ASCII, UTF-8, UTF-16(BE &amp; LE)</a:t>
            </a:r>
          </a:p>
          <a:p>
            <a:r>
              <a:rPr lang="en-US" dirty="0"/>
              <a:t>Language: CJK, Latin with diacritics, non-Latin, right-to-left </a:t>
            </a:r>
          </a:p>
          <a:p>
            <a:r>
              <a:rPr lang="en-US" dirty="0"/>
              <a:t>Live Files vs Deleted Files vs Unallocated Space</a:t>
            </a:r>
          </a:p>
          <a:p>
            <a:r>
              <a:rPr lang="en-US" dirty="0"/>
              <a:t>Logical expressions</a:t>
            </a:r>
          </a:p>
          <a:p>
            <a:r>
              <a:rPr lang="en-US" dirty="0"/>
              <a:t>Regular expressions</a:t>
            </a:r>
          </a:p>
          <a:p>
            <a:r>
              <a:rPr lang="en-US" dirty="0"/>
              <a:t>Special Cases</a:t>
            </a:r>
          </a:p>
          <a:p>
            <a:pPr lvl="1"/>
            <a:r>
              <a:rPr lang="en-US" dirty="0"/>
              <a:t>Meta-data</a:t>
            </a:r>
          </a:p>
          <a:p>
            <a:pPr lvl="1"/>
            <a:r>
              <a:rPr lang="en-US" dirty="0"/>
              <a:t>Formatted documents (.doc, .</a:t>
            </a:r>
            <a:r>
              <a:rPr lang="en-US" dirty="0" err="1"/>
              <a:t>docx</a:t>
            </a:r>
            <a:r>
              <a:rPr lang="en-US" dirty="0"/>
              <a:t>, .html)</a:t>
            </a:r>
          </a:p>
          <a:p>
            <a:pPr lvl="1"/>
            <a:r>
              <a:rPr lang="en-US" dirty="0"/>
              <a:t>Small files in NTFS $MFT</a:t>
            </a:r>
          </a:p>
          <a:p>
            <a:pPr lvl="1"/>
            <a:r>
              <a:rPr lang="en-US" dirty="0"/>
              <a:t>Search target spans fragmentation</a:t>
            </a:r>
          </a:p>
          <a:p>
            <a:pPr lvl="1"/>
            <a:r>
              <a:rPr lang="en-US" dirty="0"/>
              <a:t>Stemming</a:t>
            </a:r>
          </a:p>
        </p:txBody>
      </p:sp>
      <p:sp>
        <p:nvSpPr>
          <p:cNvPr id="4" name="Date Placeholder 3">
            <a:extLst>
              <a:ext uri="{FF2B5EF4-FFF2-40B4-BE49-F238E27FC236}">
                <a16:creationId xmlns:a16="http://schemas.microsoft.com/office/drawing/2014/main" id="{FE724527-470D-724D-8DAF-596553845F07}"/>
              </a:ext>
            </a:extLst>
          </p:cNvPr>
          <p:cNvSpPr>
            <a:spLocks noGrp="1"/>
          </p:cNvSpPr>
          <p:nvPr>
            <p:ph type="dt" sz="half" idx="10"/>
          </p:nvPr>
        </p:nvSpPr>
        <p:spPr/>
        <p:txBody>
          <a:bodyPr/>
          <a:lstStyle/>
          <a:p>
            <a:r>
              <a:rPr lang="en-US"/>
              <a:t>February 27, 2018</a:t>
            </a:r>
            <a:endParaRPr lang="en-US" dirty="0"/>
          </a:p>
        </p:txBody>
      </p:sp>
      <p:sp>
        <p:nvSpPr>
          <p:cNvPr id="5" name="Footer Placeholder 4">
            <a:extLst>
              <a:ext uri="{FF2B5EF4-FFF2-40B4-BE49-F238E27FC236}">
                <a16:creationId xmlns:a16="http://schemas.microsoft.com/office/drawing/2014/main" id="{A036EAB8-EBCB-474C-9AEE-BD4A56B84715}"/>
              </a:ext>
            </a:extLst>
          </p:cNvPr>
          <p:cNvSpPr>
            <a:spLocks noGrp="1"/>
          </p:cNvSpPr>
          <p:nvPr>
            <p:ph type="ftr" sz="quarter" idx="11"/>
          </p:nvPr>
        </p:nvSpPr>
        <p:spPr/>
        <p:txBody>
          <a:bodyPr/>
          <a:lstStyle/>
          <a:p>
            <a:r>
              <a:rPr lang="en-US"/>
              <a:t>NIST/CFTT -- Testing String Search Tools</a:t>
            </a:r>
            <a:endParaRPr lang="en-US" dirty="0"/>
          </a:p>
        </p:txBody>
      </p:sp>
      <p:sp>
        <p:nvSpPr>
          <p:cNvPr id="6" name="Slide Number Placeholder 5">
            <a:extLst>
              <a:ext uri="{FF2B5EF4-FFF2-40B4-BE49-F238E27FC236}">
                <a16:creationId xmlns:a16="http://schemas.microsoft.com/office/drawing/2014/main" id="{E4017FEF-0B78-7F46-AA24-7E8E1D15D540}"/>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519313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2">
      <a:dk1>
        <a:srgbClr val="292934"/>
      </a:dk1>
      <a:lt1>
        <a:srgbClr val="FFFFFF"/>
      </a:lt1>
      <a:dk2>
        <a:srgbClr val="15BD16"/>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Clarity.thmx</Template>
  <TotalTime>2767</TotalTime>
  <Words>4064</Words>
  <Application>Microsoft Office PowerPoint</Application>
  <PresentationFormat>Widescreen</PresentationFormat>
  <Paragraphs>766</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DengXian</vt:lpstr>
      <vt:lpstr>ＭＳ Ｐゴシック</vt:lpstr>
      <vt:lpstr>华文新魏</vt:lpstr>
      <vt:lpstr>Arial</vt:lpstr>
      <vt:lpstr>Calibri</vt:lpstr>
      <vt:lpstr>Candara</vt:lpstr>
      <vt:lpstr>Times New Roman</vt:lpstr>
      <vt:lpstr>Clarity</vt:lpstr>
      <vt:lpstr>Testing Digital Forensic String Search Tools </vt:lpstr>
      <vt:lpstr>Disclaimer</vt:lpstr>
      <vt:lpstr>CFTT</vt:lpstr>
      <vt:lpstr>How to do a Test and What to Test?</vt:lpstr>
      <vt:lpstr>Logistics</vt:lpstr>
      <vt:lpstr>A basic test case</vt:lpstr>
      <vt:lpstr>Results for a Simple String Search: Find “DireWolf”</vt:lpstr>
      <vt:lpstr>Test Case Summary with Expected Results</vt:lpstr>
      <vt:lpstr>What We Selected to Test </vt:lpstr>
      <vt:lpstr>Unicode Test Strings</vt:lpstr>
      <vt:lpstr>Unicode Search Results – Tool A</vt:lpstr>
      <vt:lpstr>Unicode Search Results – Tool B</vt:lpstr>
      <vt:lpstr>Searching Formatted Text – MS Word, HTML</vt:lpstr>
      <vt:lpstr>Formatted Text Searches – Find nitroglycerin</vt:lpstr>
      <vt:lpstr>Unexpected Results</vt:lpstr>
      <vt:lpstr>Things Learned Making Test Data</vt:lpstr>
      <vt:lpstr>Some Observed Tool Behaviors</vt:lpstr>
      <vt:lpstr>What Does Software Testing Get you?</vt:lpstr>
      <vt:lpstr>Coming Soon -- Federated Testing with String Search http://www.cftt.nist.gov/federated-testing.html</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 &amp; V Digital Imaging Tools</dc:title>
  <dc:creator>Microsoft Office User</dc:creator>
  <cp:lastModifiedBy>Allen, Thelma A. (Fed)</cp:lastModifiedBy>
  <cp:revision>123</cp:revision>
  <cp:lastPrinted>2018-02-17T21:34:31Z</cp:lastPrinted>
  <dcterms:created xsi:type="dcterms:W3CDTF">2017-01-31T13:32:25Z</dcterms:created>
  <dcterms:modified xsi:type="dcterms:W3CDTF">2018-02-22T22:41:43Z</dcterms:modified>
</cp:coreProperties>
</file>