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94875-203D-4C15-AAE4-13B2239028E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1954-B5AB-4FD6-8DD1-0A3E0037A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/>
          <a:lstStyle/>
          <a:p>
            <a:r>
              <a:rPr lang="en-US" dirty="0" smtClean="0"/>
              <a:t>Common Data Format </a:t>
            </a:r>
            <a:br>
              <a:rPr lang="en-US" dirty="0" smtClean="0"/>
            </a:br>
            <a:r>
              <a:rPr lang="en-US" dirty="0" smtClean="0"/>
              <a:t>in </a:t>
            </a:r>
            <a:br>
              <a:rPr lang="en-US" dirty="0" smtClean="0"/>
            </a:br>
            <a:r>
              <a:rPr lang="en-US" dirty="0" smtClean="0"/>
              <a:t>Election Results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162800" cy="1752600"/>
          </a:xfrm>
        </p:spPr>
        <p:txBody>
          <a:bodyPr/>
          <a:lstStyle/>
          <a:p>
            <a:r>
              <a:rPr lang="en-US" dirty="0" smtClean="0"/>
              <a:t>Mid-Atlantic Election Officials Consortium efforts to produce a unified platform </a:t>
            </a:r>
          </a:p>
          <a:p>
            <a:r>
              <a:rPr lang="en-US" dirty="0" smtClean="0"/>
              <a:t>for election results data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Mid-Atlantic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Mid-Atlantic Election Official Consortium consists of: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sz="2800" dirty="0" smtClean="0"/>
          </a:p>
          <a:p>
            <a:pPr lvl="1"/>
            <a:r>
              <a:rPr lang="en-US" dirty="0" smtClean="0"/>
              <a:t>Maryland State Board of Elections</a:t>
            </a:r>
          </a:p>
          <a:p>
            <a:pPr lvl="1"/>
            <a:r>
              <a:rPr lang="en-US" dirty="0" smtClean="0"/>
              <a:t>Virginia State Board of Elections</a:t>
            </a:r>
          </a:p>
          <a:p>
            <a:pPr lvl="1"/>
            <a:r>
              <a:rPr lang="en-US" dirty="0" smtClean="0"/>
              <a:t>West Virginia Secretary of State, Election Division</a:t>
            </a:r>
          </a:p>
          <a:p>
            <a:pPr lvl="1"/>
            <a:r>
              <a:rPr lang="en-US" dirty="0" smtClean="0"/>
              <a:t>District of Columbia Board of Elections and Ethics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Request </a:t>
            </a:r>
            <a:r>
              <a:rPr lang="en-US" dirty="0"/>
              <a:t>of District of Columbia officials </a:t>
            </a:r>
            <a:r>
              <a:rPr lang="en-US" dirty="0" smtClean="0"/>
              <a:t>to provide Washington Post technology staff guidance on developing an election results platform for 2012 election.</a:t>
            </a:r>
          </a:p>
          <a:p>
            <a:r>
              <a:rPr lang="en-US" dirty="0" smtClean="0"/>
              <a:t>Opportunity for this Consortium to address this request and other common practice opportunities among states.</a:t>
            </a:r>
          </a:p>
          <a:p>
            <a:r>
              <a:rPr lang="en-US" dirty="0"/>
              <a:t>E</a:t>
            </a:r>
            <a:r>
              <a:rPr lang="en-US" dirty="0" smtClean="0"/>
              <a:t>xisting data standards identified </a:t>
            </a:r>
            <a:r>
              <a:rPr lang="en-US" dirty="0"/>
              <a:t>for </a:t>
            </a:r>
            <a:r>
              <a:rPr lang="en-US" dirty="0" smtClean="0"/>
              <a:t>elections, notably EML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2011 April special election, DC BOEE produced XML feed to provide data to media outlets using a schema developed in-house</a:t>
            </a:r>
          </a:p>
          <a:p>
            <a:r>
              <a:rPr lang="en-US" dirty="0">
                <a:solidFill>
                  <a:prstClr val="black"/>
                </a:solidFill>
              </a:rPr>
              <a:t>DC BOEE </a:t>
            </a:r>
            <a:r>
              <a:rPr lang="en-US" dirty="0" smtClean="0">
                <a:solidFill>
                  <a:prstClr val="black"/>
                </a:solidFill>
              </a:rPr>
              <a:t>p</a:t>
            </a:r>
            <a:r>
              <a:rPr lang="en-US" dirty="0" smtClean="0"/>
              <a:t>roduced election XSLT to produce formatted election results reports</a:t>
            </a:r>
          </a:p>
          <a:p>
            <a:r>
              <a:rPr lang="en-US" dirty="0" smtClean="0"/>
              <a:t>Used XML to generate Google Gadget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5153" r="73664" b="25921"/>
          <a:stretch>
            <a:fillRect/>
          </a:stretch>
        </p:blipFill>
        <p:spPr bwMode="auto">
          <a:xfrm>
            <a:off x="685800" y="1447800"/>
            <a:ext cx="212004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0668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XSLT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7072" t="26042" r="10176" b="12500"/>
          <a:stretch>
            <a:fillRect/>
          </a:stretch>
        </p:blipFill>
        <p:spPr bwMode="auto">
          <a:xfrm>
            <a:off x="4038600" y="1752600"/>
            <a:ext cx="3200400" cy="258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38600" y="1295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XML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t="16667" r="74597" b="42708"/>
          <a:stretch>
            <a:fillRect/>
          </a:stretch>
        </p:blipFill>
        <p:spPr bwMode="auto">
          <a:xfrm>
            <a:off x="1066800" y="4267200"/>
            <a:ext cx="245769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81400" y="60198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 Gadget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a common framework based on EML 510/530</a:t>
            </a:r>
          </a:p>
          <a:p>
            <a:r>
              <a:rPr lang="en-US" dirty="0" smtClean="0"/>
              <a:t>Develop a common set of XSLT transformations for media use</a:t>
            </a:r>
          </a:p>
          <a:p>
            <a:r>
              <a:rPr lang="en-US" dirty="0" smtClean="0"/>
              <a:t>Deploy results via Google Gadget for cloud-based consumption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EML 510/530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EML 510 contains contest information, reporting units and results, including:</a:t>
            </a:r>
          </a:p>
          <a:p>
            <a:pPr lvl="1"/>
            <a:r>
              <a:rPr lang="en-US" dirty="0" smtClean="0"/>
              <a:t>Precincts reported</a:t>
            </a:r>
          </a:p>
          <a:p>
            <a:pPr lvl="1"/>
            <a:r>
              <a:rPr lang="en-US" dirty="0" smtClean="0"/>
              <a:t>Candidate names</a:t>
            </a:r>
          </a:p>
          <a:p>
            <a:pPr lvl="1"/>
            <a:r>
              <a:rPr lang="en-US" dirty="0" smtClean="0"/>
              <a:t>Voting precincts</a:t>
            </a:r>
          </a:p>
          <a:p>
            <a:r>
              <a:rPr lang="en-US" dirty="0" smtClean="0"/>
              <a:t>EML 530 contains jurisdiction statistics, including: </a:t>
            </a:r>
          </a:p>
          <a:p>
            <a:pPr lvl="1"/>
            <a:r>
              <a:rPr lang="en-US" dirty="0" smtClean="0"/>
              <a:t>Turnout statistics</a:t>
            </a:r>
          </a:p>
          <a:p>
            <a:pPr lvl="1"/>
            <a:r>
              <a:rPr lang="en-US" dirty="0" smtClean="0"/>
              <a:t>Reporting times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States will develop independent plans for deployment using EML Schema documentation</a:t>
            </a:r>
          </a:p>
          <a:p>
            <a:r>
              <a:rPr lang="en-US" dirty="0" smtClean="0"/>
              <a:t>States will host XML files locally on state resources</a:t>
            </a:r>
          </a:p>
          <a:p>
            <a:r>
              <a:rPr lang="en-US" dirty="0" smtClean="0"/>
              <a:t>Consortium will coordinate with media outlets for publication of results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Group will coordinate efforts </a:t>
            </a:r>
            <a:r>
              <a:rPr lang="en-US" dirty="0" smtClean="0">
                <a:solidFill>
                  <a:prstClr val="black"/>
                </a:solidFill>
              </a:rPr>
              <a:t>with: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NIST and </a:t>
            </a:r>
            <a:r>
              <a:rPr lang="en-US" dirty="0" smtClean="0">
                <a:solidFill>
                  <a:prstClr val="black"/>
                </a:solidFill>
              </a:rPr>
              <a:t>IEEE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 Offer other states the opportunity to benefit </a:t>
            </a:r>
            <a:r>
              <a:rPr lang="en-US" smtClean="0">
                <a:solidFill>
                  <a:prstClr val="black"/>
                </a:solidFill>
              </a:rPr>
              <a:t>from results</a:t>
            </a: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898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269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Common Data Format  in  Election Results Reporting</vt:lpstr>
      <vt:lpstr>Mid-Atlantic Consortium</vt:lpstr>
      <vt:lpstr>Background and Need</vt:lpstr>
      <vt:lpstr>2011 Proof of Concept</vt:lpstr>
      <vt:lpstr>2011 Example</vt:lpstr>
      <vt:lpstr>Plan for 2012</vt:lpstr>
      <vt:lpstr>EML 510/530</vt:lpstr>
      <vt:lpstr>Deployment Plan</vt:lpstr>
      <vt:lpstr>Future Direction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Data Format in Election Results Reporting</dc:title>
  <dc:creator>pstenbjorn</dc:creator>
  <cp:lastModifiedBy>pstenbjorn</cp:lastModifiedBy>
  <cp:revision>11</cp:revision>
  <dcterms:created xsi:type="dcterms:W3CDTF">2011-10-18T14:46:31Z</dcterms:created>
  <dcterms:modified xsi:type="dcterms:W3CDTF">2011-10-20T19:14:26Z</dcterms:modified>
</cp:coreProperties>
</file>