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300" r:id="rId3"/>
    <p:sldId id="305" r:id="rId4"/>
    <p:sldId id="282" r:id="rId5"/>
    <p:sldId id="288" r:id="rId6"/>
    <p:sldId id="277" r:id="rId7"/>
    <p:sldId id="301" r:id="rId8"/>
    <p:sldId id="304" r:id="rId9"/>
    <p:sldId id="289" r:id="rId10"/>
    <p:sldId id="306" r:id="rId11"/>
    <p:sldId id="292" r:id="rId12"/>
    <p:sldId id="294" r:id="rId13"/>
    <p:sldId id="259" r:id="rId14"/>
    <p:sldId id="297"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4A98"/>
    <a:srgbClr val="6600CC"/>
    <a:srgbClr val="D7C7E3"/>
    <a:srgbClr val="6B43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9607" autoAdjust="0"/>
  </p:normalViewPr>
  <p:slideViewPr>
    <p:cSldViewPr snapToGrid="0">
      <p:cViewPr varScale="1">
        <p:scale>
          <a:sx n="54" d="100"/>
          <a:sy n="54" d="100"/>
        </p:scale>
        <p:origin x="9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515E0-01D4-4891-8BAE-53A52BED33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F90A22-6A66-4CB7-B9BB-2490A7639ED6}">
      <dgm:prSet/>
      <dgm:spPr/>
      <dgm:t>
        <a:bodyPr/>
        <a:lstStyle/>
        <a:p>
          <a:pPr>
            <a:lnSpc>
              <a:spcPct val="100000"/>
            </a:lnSpc>
          </a:pPr>
          <a:r>
            <a:rPr lang="en-US"/>
            <a:t>Welcome</a:t>
          </a:r>
          <a:endParaRPr lang="en-US" dirty="0"/>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pPr>
            <a:lnSpc>
              <a:spcPct val="100000"/>
            </a:lnSpc>
          </a:pPr>
          <a:r>
            <a:rPr lang="en-US"/>
            <a:t>Cybersecurity Career Week (CCW) Overview</a:t>
          </a:r>
          <a:endParaRPr lang="en-US" dirty="0"/>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pPr>
            <a:lnSpc>
              <a:spcPct val="100000"/>
            </a:lnSpc>
          </a:pPr>
          <a:r>
            <a:rPr lang="en-US"/>
            <a:t>Getting Engaged in CCW</a:t>
          </a:r>
          <a:endParaRPr lang="en-US" dirty="0"/>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pPr>
            <a:lnSpc>
              <a:spcPct val="100000"/>
            </a:lnSpc>
          </a:pPr>
          <a:r>
            <a:rPr lang="en-US"/>
            <a:t>Q&amp;A</a:t>
          </a:r>
          <a:endParaRPr lang="en-US" dirty="0"/>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B2E48F33-E1E6-4909-AF6A-324086B3DC4D}">
      <dgm:prSet/>
      <dgm:spPr/>
      <dgm:t>
        <a:bodyPr/>
        <a:lstStyle/>
        <a:p>
          <a:pPr>
            <a:lnSpc>
              <a:spcPct val="100000"/>
            </a:lnSpc>
          </a:pPr>
          <a:r>
            <a:rPr lang="en-US"/>
            <a:t>Participation and Collaboration</a:t>
          </a:r>
          <a:endParaRPr lang="en-US" dirty="0"/>
        </a:p>
      </dgm:t>
    </dgm:pt>
    <dgm:pt modelId="{644E33C9-4DBA-4E19-AC53-4FFAFB73EC89}" type="parTrans" cxnId="{081414AA-F9A8-4FCB-BF2B-9E1B0460174C}">
      <dgm:prSet/>
      <dgm:spPr/>
      <dgm:t>
        <a:bodyPr/>
        <a:lstStyle/>
        <a:p>
          <a:endParaRPr lang="en-US"/>
        </a:p>
      </dgm:t>
    </dgm:pt>
    <dgm:pt modelId="{BA64988F-142F-4F36-A860-99D1B09CCB3C}" type="sibTrans" cxnId="{081414AA-F9A8-4FCB-BF2B-9E1B0460174C}">
      <dgm:prSet/>
      <dgm:spPr/>
      <dgm:t>
        <a:bodyPr/>
        <a:lstStyle/>
        <a:p>
          <a:endParaRPr lang="en-US"/>
        </a:p>
      </dgm:t>
    </dgm:pt>
    <dgm:pt modelId="{E51E3B95-E473-4AAE-9723-EE54B7A561B2}">
      <dgm:prSet/>
      <dgm:spPr/>
      <dgm:t>
        <a:bodyPr/>
        <a:lstStyle/>
        <a:p>
          <a:pPr>
            <a:lnSpc>
              <a:spcPct val="100000"/>
            </a:lnSpc>
          </a:pPr>
          <a:r>
            <a:rPr lang="en-US"/>
            <a:t>Thank You</a:t>
          </a:r>
          <a:endParaRPr lang="en-US" dirty="0"/>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D51C93EE-7D0A-5A4A-ADF4-6B4DEF946E77}">
      <dgm:prSet/>
      <dgm:spPr/>
      <dgm:t>
        <a:bodyPr/>
        <a:lstStyle/>
        <a:p>
          <a:pPr>
            <a:lnSpc>
              <a:spcPct val="100000"/>
            </a:lnSpc>
          </a:pPr>
          <a:r>
            <a:rPr lang="en-US"/>
            <a:t>Goals</a:t>
          </a:r>
          <a:endParaRPr lang="en-US" dirty="0"/>
        </a:p>
      </dgm:t>
    </dgm:pt>
    <dgm:pt modelId="{483B0BD8-7DB1-D443-96EA-B6876B923106}" type="parTrans" cxnId="{2B179ECB-0FB2-EE47-8B67-731877D8578E}">
      <dgm:prSet/>
      <dgm:spPr/>
      <dgm:t>
        <a:bodyPr/>
        <a:lstStyle/>
        <a:p>
          <a:endParaRPr lang="en-US"/>
        </a:p>
      </dgm:t>
    </dgm:pt>
    <dgm:pt modelId="{66BABC32-A231-1843-9B05-287EA7FE8F75}" type="sibTrans" cxnId="{2B179ECB-0FB2-EE47-8B67-731877D8578E}">
      <dgm:prSet/>
      <dgm:spPr/>
      <dgm:t>
        <a:bodyPr/>
        <a:lstStyle/>
        <a:p>
          <a:endParaRPr lang="en-US"/>
        </a:p>
      </dgm:t>
    </dgm:pt>
    <dgm:pt modelId="{C5F5FD30-3736-1A42-BD22-933168EDF1A6}">
      <dgm:prSet/>
      <dgm:spPr/>
      <dgm:t>
        <a:bodyPr/>
        <a:lstStyle/>
        <a:p>
          <a:pPr>
            <a:lnSpc>
              <a:spcPct val="100000"/>
            </a:lnSpc>
          </a:pPr>
          <a:r>
            <a:rPr lang="en-US"/>
            <a:t>Resources</a:t>
          </a:r>
          <a:endParaRPr lang="en-US" dirty="0"/>
        </a:p>
      </dgm:t>
    </dgm:pt>
    <dgm:pt modelId="{92F8C173-EFDE-4A4B-BCF3-CF7870EECD2D}" type="parTrans" cxnId="{483B0C14-732A-0740-AFD1-E3401F03288D}">
      <dgm:prSet/>
      <dgm:spPr/>
      <dgm:t>
        <a:bodyPr/>
        <a:lstStyle/>
        <a:p>
          <a:endParaRPr lang="en-US"/>
        </a:p>
      </dgm:t>
    </dgm:pt>
    <dgm:pt modelId="{D094040D-CC59-3942-8FC6-3D8E68EB68A0}" type="sibTrans" cxnId="{483B0C14-732A-0740-AFD1-E3401F03288D}">
      <dgm:prSet/>
      <dgm:spPr/>
      <dgm:t>
        <a:bodyPr/>
        <a:lstStyle/>
        <a:p>
          <a:endParaRPr lang="en-US"/>
        </a:p>
      </dgm:t>
    </dgm:pt>
    <dgm:pt modelId="{FA6F837F-0C3D-4A5C-BBC7-BDA8C222FE3A}" type="pres">
      <dgm:prSet presAssocID="{D30515E0-01D4-4891-8BAE-53A52BED3326}" presName="root" presStyleCnt="0">
        <dgm:presLayoutVars>
          <dgm:dir/>
          <dgm:resizeHandles val="exact"/>
        </dgm:presLayoutVars>
      </dgm:prSet>
      <dgm:spPr/>
    </dgm:pt>
    <dgm:pt modelId="{7DE379BF-CC25-46E5-98BA-9C369F0B395A}" type="pres">
      <dgm:prSet presAssocID="{78F90A22-6A66-4CB7-B9BB-2490A7639ED6}" presName="compNode" presStyleCnt="0"/>
      <dgm:spPr/>
    </dgm:pt>
    <dgm:pt modelId="{0A2B5E46-2564-4E27-9530-9E89CC4AFA6B}" type="pres">
      <dgm:prSet presAssocID="{78F90A22-6A66-4CB7-B9BB-2490A7639ED6}" presName="bgRect" presStyleLbl="bgShp" presStyleIdx="0" presStyleCnt="5"/>
      <dgm:spPr>
        <a:solidFill>
          <a:srgbClr val="73253E"/>
        </a:solidFill>
      </dgm:spPr>
    </dgm:pt>
    <dgm:pt modelId="{8BE5E7C9-611E-4F42-A87A-328F67DACF22}" type="pres">
      <dgm:prSet presAssocID="{78F90A22-6A66-4CB7-B9BB-2490A7639ED6}" presName="iconRect" presStyleLbl="node1" presStyleIdx="0" presStyleCnt="5" custLinFactNeighborX="7022" custLinFactNeighborY="24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ve Gesture with solid fill"/>
        </a:ext>
      </dgm:extLst>
    </dgm:pt>
    <dgm:pt modelId="{EFC89EDC-B1DA-4913-B242-41869ECCEE23}" type="pres">
      <dgm:prSet presAssocID="{78F90A22-6A66-4CB7-B9BB-2490A7639ED6}" presName="spaceRect" presStyleCnt="0"/>
      <dgm:spPr/>
    </dgm:pt>
    <dgm:pt modelId="{23B86B05-8FBD-4C9C-AC23-784EF2F078FA}" type="pres">
      <dgm:prSet presAssocID="{78F90A22-6A66-4CB7-B9BB-2490A7639ED6}" presName="parTx" presStyleLbl="revTx" presStyleIdx="0" presStyleCnt="7">
        <dgm:presLayoutVars>
          <dgm:chMax val="0"/>
          <dgm:chPref val="0"/>
        </dgm:presLayoutVars>
      </dgm:prSet>
      <dgm:spPr/>
    </dgm:pt>
    <dgm:pt modelId="{5A801109-781B-4A10-AD9D-3D06884959A0}" type="pres">
      <dgm:prSet presAssocID="{66565266-CFE1-4452-B74B-A39295D448C6}" presName="sibTrans" presStyleCnt="0"/>
      <dgm:spPr/>
    </dgm:pt>
    <dgm:pt modelId="{6911CC56-586F-41E9-87D1-370D380C694B}" type="pres">
      <dgm:prSet presAssocID="{1ED05077-289F-4ECD-8B02-F8241DE1FBDB}" presName="compNode" presStyleCnt="0"/>
      <dgm:spPr/>
    </dgm:pt>
    <dgm:pt modelId="{D911BE22-E2B6-416C-ABB8-90BF003199F8}" type="pres">
      <dgm:prSet presAssocID="{1ED05077-289F-4ECD-8B02-F8241DE1FBDB}" presName="bgRect" presStyleLbl="bgShp" presStyleIdx="1" presStyleCnt="5"/>
      <dgm:spPr/>
    </dgm:pt>
    <dgm:pt modelId="{AED53F51-DDBA-49CC-B81F-69A355FBD899}" type="pres">
      <dgm:prSet presAssocID="{1ED05077-289F-4ECD-8B02-F8241DE1FB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4D3CDE0-FA8A-4392-ACD5-59B9FD87B66B}" type="pres">
      <dgm:prSet presAssocID="{1ED05077-289F-4ECD-8B02-F8241DE1FBDB}" presName="spaceRect" presStyleCnt="0"/>
      <dgm:spPr/>
    </dgm:pt>
    <dgm:pt modelId="{6F995687-A499-47DB-AED3-0B04C0AFB050}" type="pres">
      <dgm:prSet presAssocID="{1ED05077-289F-4ECD-8B02-F8241DE1FBDB}" presName="parTx" presStyleLbl="revTx" presStyleIdx="1" presStyleCnt="7">
        <dgm:presLayoutVars>
          <dgm:chMax val="0"/>
          <dgm:chPref val="0"/>
        </dgm:presLayoutVars>
      </dgm:prSet>
      <dgm:spPr/>
    </dgm:pt>
    <dgm:pt modelId="{3908DD02-4B87-1442-96E2-3DBEB819A3B0}" type="pres">
      <dgm:prSet presAssocID="{1ED05077-289F-4ECD-8B02-F8241DE1FBDB}" presName="desTx" presStyleLbl="revTx" presStyleIdx="2" presStyleCnt="7">
        <dgm:presLayoutVars/>
      </dgm:prSet>
      <dgm:spPr/>
    </dgm:pt>
    <dgm:pt modelId="{1288113E-F54B-4D12-B7FB-5F113C963F95}" type="pres">
      <dgm:prSet presAssocID="{092A49A9-F692-44DF-9900-79A5F2FA60BF}" presName="sibTrans" presStyleCnt="0"/>
      <dgm:spPr/>
    </dgm:pt>
    <dgm:pt modelId="{96B5BD8E-EEE9-4009-89EF-6C0F16EAA741}" type="pres">
      <dgm:prSet presAssocID="{6E64B2E1-367C-41D6-9966-AA3FB3938DC1}" presName="compNode" presStyleCnt="0"/>
      <dgm:spPr/>
    </dgm:pt>
    <dgm:pt modelId="{9F603DA6-20C2-492C-91AF-BD7A83DE4F11}" type="pres">
      <dgm:prSet presAssocID="{6E64B2E1-367C-41D6-9966-AA3FB3938DC1}" presName="bgRect" presStyleLbl="bgShp" presStyleIdx="2" presStyleCnt="5"/>
      <dgm:spPr/>
    </dgm:pt>
    <dgm:pt modelId="{86DA8BA1-D6E6-460A-96C2-D9F317A56C72}" type="pres">
      <dgm:prSet presAssocID="{6E64B2E1-367C-41D6-9966-AA3FB3938D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0684A1D-D619-40DE-90E8-83DD68689BC9}" type="pres">
      <dgm:prSet presAssocID="{6E64B2E1-367C-41D6-9966-AA3FB3938DC1}" presName="spaceRect" presStyleCnt="0"/>
      <dgm:spPr/>
    </dgm:pt>
    <dgm:pt modelId="{EDA466AD-7434-4897-A9BB-8D3AA3154D01}" type="pres">
      <dgm:prSet presAssocID="{6E64B2E1-367C-41D6-9966-AA3FB3938DC1}" presName="parTx" presStyleLbl="revTx" presStyleIdx="3" presStyleCnt="7">
        <dgm:presLayoutVars>
          <dgm:chMax val="0"/>
          <dgm:chPref val="0"/>
        </dgm:presLayoutVars>
      </dgm:prSet>
      <dgm:spPr/>
    </dgm:pt>
    <dgm:pt modelId="{FB9B52F8-79AA-D34F-8351-7763688FFF84}" type="pres">
      <dgm:prSet presAssocID="{6E64B2E1-367C-41D6-9966-AA3FB3938DC1}" presName="desTx" presStyleLbl="revTx" presStyleIdx="4" presStyleCnt="7">
        <dgm:presLayoutVars/>
      </dgm:prSet>
      <dgm:spPr/>
    </dgm:pt>
    <dgm:pt modelId="{70C5A7BF-CE3B-40F4-8843-E9218ACA8D07}" type="pres">
      <dgm:prSet presAssocID="{24E44E2D-CFEC-4269-AD4D-F77F8701F99F}" presName="sibTrans" presStyleCnt="0"/>
      <dgm:spPr/>
    </dgm:pt>
    <dgm:pt modelId="{923E612E-ECCD-4AAB-A881-71765B5B42DE}" type="pres">
      <dgm:prSet presAssocID="{20CFF0F0-2384-4528-9647-F6EDE3E26A1C}" presName="compNode" presStyleCnt="0"/>
      <dgm:spPr/>
    </dgm:pt>
    <dgm:pt modelId="{86913905-9637-44B8-B70B-BB13D39E16C5}" type="pres">
      <dgm:prSet presAssocID="{20CFF0F0-2384-4528-9647-F6EDE3E26A1C}" presName="bgRect" presStyleLbl="bgShp" presStyleIdx="3" presStyleCnt="5"/>
      <dgm:spPr>
        <a:solidFill>
          <a:srgbClr val="00B0F0"/>
        </a:solidFill>
      </dgm:spPr>
    </dgm:pt>
    <dgm:pt modelId="{3E7DBF40-336D-4BC5-81DE-F0C7D07447DE}" type="pres">
      <dgm:prSet presAssocID="{20CFF0F0-2384-4528-9647-F6EDE3E26A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B4E646D5-1415-4F30-A355-89E33F26CFEB}" type="pres">
      <dgm:prSet presAssocID="{20CFF0F0-2384-4528-9647-F6EDE3E26A1C}" presName="spaceRect" presStyleCnt="0"/>
      <dgm:spPr/>
    </dgm:pt>
    <dgm:pt modelId="{F63CCD49-5B38-45C7-B945-82F8648D3CBB}" type="pres">
      <dgm:prSet presAssocID="{20CFF0F0-2384-4528-9647-F6EDE3E26A1C}" presName="parTx" presStyleLbl="revTx" presStyleIdx="5" presStyleCnt="7">
        <dgm:presLayoutVars>
          <dgm:chMax val="0"/>
          <dgm:chPref val="0"/>
        </dgm:presLayoutVars>
      </dgm:prSet>
      <dgm:spPr/>
    </dgm:pt>
    <dgm:pt modelId="{546FD131-508A-44C0-9A6C-9A0EE635BF40}" type="pres">
      <dgm:prSet presAssocID="{A0E69EAA-6486-4C18-8D37-CB5ED9CAD0D4}" presName="sibTrans" presStyleCnt="0"/>
      <dgm:spPr/>
    </dgm:pt>
    <dgm:pt modelId="{5A66426D-554F-3448-BF26-1E280A6BB6FD}" type="pres">
      <dgm:prSet presAssocID="{E51E3B95-E473-4AAE-9723-EE54B7A561B2}" presName="compNode" presStyleCnt="0"/>
      <dgm:spPr/>
    </dgm:pt>
    <dgm:pt modelId="{266BB9C8-DE02-674E-9EDB-25BC34862960}" type="pres">
      <dgm:prSet presAssocID="{E51E3B95-E473-4AAE-9723-EE54B7A561B2}" presName="bgRect" presStyleLbl="bgShp" presStyleIdx="4" presStyleCnt="5"/>
      <dgm:spPr>
        <a:solidFill>
          <a:srgbClr val="774A98"/>
        </a:solidFill>
      </dgm:spPr>
    </dgm:pt>
    <dgm:pt modelId="{5DB7921C-4B28-CA4F-951C-C8B9AFFFA145}" type="pres">
      <dgm:prSet presAssocID="{E51E3B95-E473-4AAE-9723-EE54B7A561B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ostit Notes with solid fill"/>
        </a:ext>
      </dgm:extLst>
    </dgm:pt>
    <dgm:pt modelId="{2D38FB7F-975A-A541-91C2-1E4C1FB23329}" type="pres">
      <dgm:prSet presAssocID="{E51E3B95-E473-4AAE-9723-EE54B7A561B2}" presName="spaceRect" presStyleCnt="0"/>
      <dgm:spPr/>
    </dgm:pt>
    <dgm:pt modelId="{BD547589-3B19-3C49-9997-E344DC0B8204}" type="pres">
      <dgm:prSet presAssocID="{E51E3B95-E473-4AAE-9723-EE54B7A561B2}" presName="parTx" presStyleLbl="revTx" presStyleIdx="6" presStyleCnt="7">
        <dgm:presLayoutVars>
          <dgm:chMax val="0"/>
          <dgm:chPref val="0"/>
        </dgm:presLayoutVars>
      </dgm:prSet>
      <dgm:spPr/>
    </dgm:pt>
  </dgm:ptLst>
  <dgm:cxnLst>
    <dgm:cxn modelId="{F5F04B0A-9300-445A-8C7D-16CB4398ED7F}" type="presOf" srcId="{78F90A22-6A66-4CB7-B9BB-2490A7639ED6}" destId="{23B86B05-8FBD-4C9C-AC23-784EF2F078FA}" srcOrd="0" destOrd="0" presId="urn:microsoft.com/office/officeart/2018/2/layout/IconVerticalSolidList"/>
    <dgm:cxn modelId="{B69B900C-DFB4-4289-A7B2-C6E1196A9528}" srcId="{D30515E0-01D4-4891-8BAE-53A52BED3326}" destId="{6E64B2E1-367C-41D6-9966-AA3FB3938DC1}" srcOrd="2" destOrd="0" parTransId="{C7EFA64D-7B69-4DD9-89F1-CFCE154B47E8}" sibTransId="{24E44E2D-CFEC-4269-AD4D-F77F8701F99F}"/>
    <dgm:cxn modelId="{CBC2A40F-29D6-4412-B2F9-080281421865}" type="presOf" srcId="{D51C93EE-7D0A-5A4A-ADF4-6B4DEF946E77}" destId="{3908DD02-4B87-1442-96E2-3DBEB819A3B0}" srcOrd="0" destOrd="0" presId="urn:microsoft.com/office/officeart/2018/2/layout/IconVerticalSolidList"/>
    <dgm:cxn modelId="{483B0C14-732A-0740-AFD1-E3401F03288D}" srcId="{1ED05077-289F-4ECD-8B02-F8241DE1FBDB}" destId="{C5F5FD30-3736-1A42-BD22-933168EDF1A6}" srcOrd="1" destOrd="0" parTransId="{92F8C173-EFDE-4A4B-BCF3-CF7870EECD2D}" sibTransId="{D094040D-CC59-3942-8FC6-3D8E68EB68A0}"/>
    <dgm:cxn modelId="{8D78B837-B60C-431F-8D88-6D950EA9B7AF}" type="presOf" srcId="{20CFF0F0-2384-4528-9647-F6EDE3E26A1C}" destId="{F63CCD49-5B38-45C7-B945-82F8648D3CBB}" srcOrd="0" destOrd="0" presId="urn:microsoft.com/office/officeart/2018/2/layout/IconVerticalSolidList"/>
    <dgm:cxn modelId="{19B6F839-F33B-4ED0-89B0-C8CAE40C840B}" type="presOf" srcId="{B2E48F33-E1E6-4909-AF6A-324086B3DC4D}" destId="{FB9B52F8-79AA-D34F-8351-7763688FFF84}" srcOrd="0" destOrd="0" presId="urn:microsoft.com/office/officeart/2018/2/layout/IconVerticalSolidList"/>
    <dgm:cxn modelId="{3C5EBA3B-0472-49FD-A31B-2A00471B8913}" srcId="{D30515E0-01D4-4891-8BAE-53A52BED3326}" destId="{78F90A22-6A66-4CB7-B9BB-2490A7639ED6}" srcOrd="0" destOrd="0" parTransId="{2A4E64C0-9C9A-415B-B924-D6A12D30D4D6}" sibTransId="{66565266-CFE1-4452-B74B-A39295D448C6}"/>
    <dgm:cxn modelId="{49C49F62-74E2-4BB7-A4AB-EA78B1834A8C}" type="presOf" srcId="{E51E3B95-E473-4AAE-9723-EE54B7A561B2}" destId="{BD547589-3B19-3C49-9997-E344DC0B8204}" srcOrd="0" destOrd="0" presId="urn:microsoft.com/office/officeart/2018/2/layout/IconVerticalSolidList"/>
    <dgm:cxn modelId="{B885B142-B13B-4A3A-BB17-A2BFFD51A14F}" type="presOf" srcId="{1ED05077-289F-4ECD-8B02-F8241DE1FBDB}" destId="{6F995687-A499-47DB-AED3-0B04C0AFB050}" srcOrd="0" destOrd="0" presId="urn:microsoft.com/office/officeart/2018/2/layout/IconVerticalSolidList"/>
    <dgm:cxn modelId="{5F0E2048-6A11-44C7-A45E-7AE231B6A577}" type="presOf" srcId="{D30515E0-01D4-4891-8BAE-53A52BED3326}" destId="{FA6F837F-0C3D-4A5C-BBC7-BDA8C222FE3A}" srcOrd="0" destOrd="0" presId="urn:microsoft.com/office/officeart/2018/2/layout/IconVerticalSolidList"/>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081414AA-F9A8-4FCB-BF2B-9E1B0460174C}" srcId="{6E64B2E1-367C-41D6-9966-AA3FB3938DC1}" destId="{B2E48F33-E1E6-4909-AF6A-324086B3DC4D}" srcOrd="0" destOrd="0" parTransId="{644E33C9-4DBA-4E19-AC53-4FFAFB73EC89}" sibTransId="{BA64988F-142F-4F36-A860-99D1B09CCB3C}"/>
    <dgm:cxn modelId="{D32404B8-4B06-4327-8C2B-39CA38253DB3}" type="presOf" srcId="{C5F5FD30-3736-1A42-BD22-933168EDF1A6}" destId="{3908DD02-4B87-1442-96E2-3DBEB819A3B0}" srcOrd="0" destOrd="1" presId="urn:microsoft.com/office/officeart/2018/2/layout/IconVerticalSolidList"/>
    <dgm:cxn modelId="{E0F64DB9-C34B-4E49-B7C0-5C500EECA887}" srcId="{D30515E0-01D4-4891-8BAE-53A52BED3326}" destId="{1ED05077-289F-4ECD-8B02-F8241DE1FBDB}" srcOrd="1" destOrd="0" parTransId="{7A2BA89F-BAF1-4D80-AAE5-E05CF6A434F4}" sibTransId="{092A49A9-F692-44DF-9900-79A5F2FA60BF}"/>
    <dgm:cxn modelId="{1BE05AB9-D441-4CC1-9F1F-706F38803204}" type="presOf" srcId="{6E64B2E1-367C-41D6-9966-AA3FB3938DC1}" destId="{EDA466AD-7434-4897-A9BB-8D3AA3154D01}" srcOrd="0" destOrd="0" presId="urn:microsoft.com/office/officeart/2018/2/layout/IconVerticalSolidList"/>
    <dgm:cxn modelId="{2B179ECB-0FB2-EE47-8B67-731877D8578E}" srcId="{1ED05077-289F-4ECD-8B02-F8241DE1FBDB}" destId="{D51C93EE-7D0A-5A4A-ADF4-6B4DEF946E77}" srcOrd="0" destOrd="0" parTransId="{483B0BD8-7DB1-D443-96EA-B6876B923106}" sibTransId="{66BABC32-A231-1843-9B05-287EA7FE8F75}"/>
    <dgm:cxn modelId="{D5D96DB3-487A-411E-8BA3-C1F3E0B8F936}" type="presParOf" srcId="{FA6F837F-0C3D-4A5C-BBC7-BDA8C222FE3A}" destId="{7DE379BF-CC25-46E5-98BA-9C369F0B395A}" srcOrd="0" destOrd="0" presId="urn:microsoft.com/office/officeart/2018/2/layout/IconVerticalSolidList"/>
    <dgm:cxn modelId="{28EBD937-75D2-4E88-BCEB-D75872762F3F}" type="presParOf" srcId="{7DE379BF-CC25-46E5-98BA-9C369F0B395A}" destId="{0A2B5E46-2564-4E27-9530-9E89CC4AFA6B}" srcOrd="0" destOrd="0" presId="urn:microsoft.com/office/officeart/2018/2/layout/IconVerticalSolidList"/>
    <dgm:cxn modelId="{AC24822B-7D07-47B9-BBF0-46FFCD5EC1B1}" type="presParOf" srcId="{7DE379BF-CC25-46E5-98BA-9C369F0B395A}" destId="{8BE5E7C9-611E-4F42-A87A-328F67DACF22}" srcOrd="1" destOrd="0" presId="urn:microsoft.com/office/officeart/2018/2/layout/IconVerticalSolidList"/>
    <dgm:cxn modelId="{01C6C025-6059-4865-BC7A-6B84C8C25E65}" type="presParOf" srcId="{7DE379BF-CC25-46E5-98BA-9C369F0B395A}" destId="{EFC89EDC-B1DA-4913-B242-41869ECCEE23}" srcOrd="2" destOrd="0" presId="urn:microsoft.com/office/officeart/2018/2/layout/IconVerticalSolidList"/>
    <dgm:cxn modelId="{654763FF-3412-494B-87EE-87A26E4B8DD7}" type="presParOf" srcId="{7DE379BF-CC25-46E5-98BA-9C369F0B395A}" destId="{23B86B05-8FBD-4C9C-AC23-784EF2F078FA}" srcOrd="3" destOrd="0" presId="urn:microsoft.com/office/officeart/2018/2/layout/IconVerticalSolidList"/>
    <dgm:cxn modelId="{74C12D12-BE1F-4778-AF0B-543FE57DDC9C}" type="presParOf" srcId="{FA6F837F-0C3D-4A5C-BBC7-BDA8C222FE3A}" destId="{5A801109-781B-4A10-AD9D-3D06884959A0}" srcOrd="1" destOrd="0" presId="urn:microsoft.com/office/officeart/2018/2/layout/IconVerticalSolidList"/>
    <dgm:cxn modelId="{738BD184-5700-47DE-8195-A6E2198A9EBA}" type="presParOf" srcId="{FA6F837F-0C3D-4A5C-BBC7-BDA8C222FE3A}" destId="{6911CC56-586F-41E9-87D1-370D380C694B}" srcOrd="2" destOrd="0" presId="urn:microsoft.com/office/officeart/2018/2/layout/IconVerticalSolidList"/>
    <dgm:cxn modelId="{2E13ABCA-1730-4923-A2C6-2ED02A1495BA}" type="presParOf" srcId="{6911CC56-586F-41E9-87D1-370D380C694B}" destId="{D911BE22-E2B6-416C-ABB8-90BF003199F8}" srcOrd="0" destOrd="0" presId="urn:microsoft.com/office/officeart/2018/2/layout/IconVerticalSolidList"/>
    <dgm:cxn modelId="{FBD99468-8EC1-4AD1-ABBE-9AC2FB473C04}" type="presParOf" srcId="{6911CC56-586F-41E9-87D1-370D380C694B}" destId="{AED53F51-DDBA-49CC-B81F-69A355FBD899}" srcOrd="1" destOrd="0" presId="urn:microsoft.com/office/officeart/2018/2/layout/IconVerticalSolidList"/>
    <dgm:cxn modelId="{BB568E92-BB6C-4175-92A7-AD9921EF836F}" type="presParOf" srcId="{6911CC56-586F-41E9-87D1-370D380C694B}" destId="{14D3CDE0-FA8A-4392-ACD5-59B9FD87B66B}" srcOrd="2" destOrd="0" presId="urn:microsoft.com/office/officeart/2018/2/layout/IconVerticalSolidList"/>
    <dgm:cxn modelId="{5885BFC8-4600-476D-8E1E-81AB0D59499D}" type="presParOf" srcId="{6911CC56-586F-41E9-87D1-370D380C694B}" destId="{6F995687-A499-47DB-AED3-0B04C0AFB050}" srcOrd="3" destOrd="0" presId="urn:microsoft.com/office/officeart/2018/2/layout/IconVerticalSolidList"/>
    <dgm:cxn modelId="{9CA81AE3-9F0A-414F-BC5B-D3E1EFBBD174}" type="presParOf" srcId="{6911CC56-586F-41E9-87D1-370D380C694B}" destId="{3908DD02-4B87-1442-96E2-3DBEB819A3B0}" srcOrd="4" destOrd="0" presId="urn:microsoft.com/office/officeart/2018/2/layout/IconVerticalSolidList"/>
    <dgm:cxn modelId="{C8FECFCC-7236-4223-99B7-694AC26BE552}" type="presParOf" srcId="{FA6F837F-0C3D-4A5C-BBC7-BDA8C222FE3A}" destId="{1288113E-F54B-4D12-B7FB-5F113C963F95}" srcOrd="3" destOrd="0" presId="urn:microsoft.com/office/officeart/2018/2/layout/IconVerticalSolidList"/>
    <dgm:cxn modelId="{12BC5F4E-FA58-46EA-812F-A76FC47CEEF9}" type="presParOf" srcId="{FA6F837F-0C3D-4A5C-BBC7-BDA8C222FE3A}" destId="{96B5BD8E-EEE9-4009-89EF-6C0F16EAA741}" srcOrd="4" destOrd="0" presId="urn:microsoft.com/office/officeart/2018/2/layout/IconVerticalSolidList"/>
    <dgm:cxn modelId="{D2C747C7-70DC-4E41-8616-97FA8F7B6170}" type="presParOf" srcId="{96B5BD8E-EEE9-4009-89EF-6C0F16EAA741}" destId="{9F603DA6-20C2-492C-91AF-BD7A83DE4F11}" srcOrd="0" destOrd="0" presId="urn:microsoft.com/office/officeart/2018/2/layout/IconVerticalSolidList"/>
    <dgm:cxn modelId="{57D9C0A1-DE24-4386-860E-7E01402D5ED8}" type="presParOf" srcId="{96B5BD8E-EEE9-4009-89EF-6C0F16EAA741}" destId="{86DA8BA1-D6E6-460A-96C2-D9F317A56C72}" srcOrd="1" destOrd="0" presId="urn:microsoft.com/office/officeart/2018/2/layout/IconVerticalSolidList"/>
    <dgm:cxn modelId="{B54CCEBE-2762-49B9-B98D-2975DA7CBC58}" type="presParOf" srcId="{96B5BD8E-EEE9-4009-89EF-6C0F16EAA741}" destId="{50684A1D-D619-40DE-90E8-83DD68689BC9}" srcOrd="2" destOrd="0" presId="urn:microsoft.com/office/officeart/2018/2/layout/IconVerticalSolidList"/>
    <dgm:cxn modelId="{0F9FF183-D477-4B91-8B7C-DD7F5896D31B}" type="presParOf" srcId="{96B5BD8E-EEE9-4009-89EF-6C0F16EAA741}" destId="{EDA466AD-7434-4897-A9BB-8D3AA3154D01}" srcOrd="3" destOrd="0" presId="urn:microsoft.com/office/officeart/2018/2/layout/IconVerticalSolidList"/>
    <dgm:cxn modelId="{6AE67080-BE7D-4042-9C65-ADD7A881CB3C}" type="presParOf" srcId="{96B5BD8E-EEE9-4009-89EF-6C0F16EAA741}" destId="{FB9B52F8-79AA-D34F-8351-7763688FFF84}" srcOrd="4" destOrd="0" presId="urn:microsoft.com/office/officeart/2018/2/layout/IconVerticalSolidList"/>
    <dgm:cxn modelId="{358E537E-D7F1-4FA4-8F61-636775582216}" type="presParOf" srcId="{FA6F837F-0C3D-4A5C-BBC7-BDA8C222FE3A}" destId="{70C5A7BF-CE3B-40F4-8843-E9218ACA8D07}" srcOrd="5" destOrd="0" presId="urn:microsoft.com/office/officeart/2018/2/layout/IconVerticalSolidList"/>
    <dgm:cxn modelId="{6B0E3E69-C779-45CA-B28D-49D56235ADDD}" type="presParOf" srcId="{FA6F837F-0C3D-4A5C-BBC7-BDA8C222FE3A}" destId="{923E612E-ECCD-4AAB-A881-71765B5B42DE}" srcOrd="6" destOrd="0" presId="urn:microsoft.com/office/officeart/2018/2/layout/IconVerticalSolidList"/>
    <dgm:cxn modelId="{F687048D-4CE7-4CB1-AF45-73D6C31ABA62}" type="presParOf" srcId="{923E612E-ECCD-4AAB-A881-71765B5B42DE}" destId="{86913905-9637-44B8-B70B-BB13D39E16C5}" srcOrd="0" destOrd="0" presId="urn:microsoft.com/office/officeart/2018/2/layout/IconVerticalSolidList"/>
    <dgm:cxn modelId="{184A6CD4-6A30-428E-99C2-A8A29EE602E4}" type="presParOf" srcId="{923E612E-ECCD-4AAB-A881-71765B5B42DE}" destId="{3E7DBF40-336D-4BC5-81DE-F0C7D07447DE}" srcOrd="1" destOrd="0" presId="urn:microsoft.com/office/officeart/2018/2/layout/IconVerticalSolidList"/>
    <dgm:cxn modelId="{AAC37F53-448B-401A-906D-621FE45C98BD}" type="presParOf" srcId="{923E612E-ECCD-4AAB-A881-71765B5B42DE}" destId="{B4E646D5-1415-4F30-A355-89E33F26CFEB}" srcOrd="2" destOrd="0" presId="urn:microsoft.com/office/officeart/2018/2/layout/IconVerticalSolidList"/>
    <dgm:cxn modelId="{343EEC13-C686-4F1F-B3EC-2CFF8FDB6593}" type="presParOf" srcId="{923E612E-ECCD-4AAB-A881-71765B5B42DE}" destId="{F63CCD49-5B38-45C7-B945-82F8648D3CBB}" srcOrd="3" destOrd="0" presId="urn:microsoft.com/office/officeart/2018/2/layout/IconVerticalSolidList"/>
    <dgm:cxn modelId="{E45BEEAF-61FC-4439-B817-E0E51C70A9DA}" type="presParOf" srcId="{FA6F837F-0C3D-4A5C-BBC7-BDA8C222FE3A}" destId="{546FD131-508A-44C0-9A6C-9A0EE635BF40}" srcOrd="7" destOrd="0" presId="urn:microsoft.com/office/officeart/2018/2/layout/IconVerticalSolidList"/>
    <dgm:cxn modelId="{FE961E09-F285-4810-9065-606D8161E9A8}" type="presParOf" srcId="{FA6F837F-0C3D-4A5C-BBC7-BDA8C222FE3A}" destId="{5A66426D-554F-3448-BF26-1E280A6BB6FD}" srcOrd="8" destOrd="0" presId="urn:microsoft.com/office/officeart/2018/2/layout/IconVerticalSolidList"/>
    <dgm:cxn modelId="{AA390AF7-69DA-4A69-8B5E-18B051F4D75F}" type="presParOf" srcId="{5A66426D-554F-3448-BF26-1E280A6BB6FD}" destId="{266BB9C8-DE02-674E-9EDB-25BC34862960}" srcOrd="0" destOrd="0" presId="urn:microsoft.com/office/officeart/2018/2/layout/IconVerticalSolidList"/>
    <dgm:cxn modelId="{A13A117C-7147-4EC6-9961-6559594A7059}" type="presParOf" srcId="{5A66426D-554F-3448-BF26-1E280A6BB6FD}" destId="{5DB7921C-4B28-CA4F-951C-C8B9AFFFA145}" srcOrd="1" destOrd="0" presId="urn:microsoft.com/office/officeart/2018/2/layout/IconVerticalSolidList"/>
    <dgm:cxn modelId="{EDC8EB11-0740-443D-8E56-8965202BEF83}" type="presParOf" srcId="{5A66426D-554F-3448-BF26-1E280A6BB6FD}" destId="{2D38FB7F-975A-A541-91C2-1E4C1FB23329}" srcOrd="2" destOrd="0" presId="urn:microsoft.com/office/officeart/2018/2/layout/IconVerticalSolidList"/>
    <dgm:cxn modelId="{B8B184CE-0437-4646-B577-FBF7C86B6F73}" type="presParOf" srcId="{5A66426D-554F-3448-BF26-1E280A6BB6FD}" destId="{BD547589-3B19-3C49-9997-E344DC0B82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515E0-01D4-4891-8BAE-53A52BED332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8F90A22-6A66-4CB7-B9BB-2490A7639ED6}">
      <dgm:prSet/>
      <dgm:spPr/>
      <dgm:t>
        <a:bodyPr/>
        <a:lstStyle/>
        <a:p>
          <a:r>
            <a:rPr lang="en-US"/>
            <a:t>Multiple Opportunities</a:t>
          </a:r>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r>
            <a:rPr lang="en-US"/>
            <a:t>Multiple Pathways</a:t>
          </a:r>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r>
            <a:rPr lang="en-US" dirty="0"/>
            <a:t>Open to All</a:t>
          </a:r>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r>
            <a:rPr lang="en-US"/>
            <a:t>High Demand &amp; Good Paying Job</a:t>
          </a:r>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E51E3B95-E473-4AAE-9723-EE54B7A561B2}">
      <dgm:prSet/>
      <dgm:spPr/>
      <dgm:t>
        <a:bodyPr/>
        <a:lstStyle/>
        <a:p>
          <a:r>
            <a:rPr lang="en-US"/>
            <a:t>Positive Contribution to Society </a:t>
          </a:r>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39E4B1BA-CABC-4B84-BED4-4C12071D2A3A}" type="pres">
      <dgm:prSet presAssocID="{D30515E0-01D4-4891-8BAE-53A52BED3326}" presName="linear" presStyleCnt="0">
        <dgm:presLayoutVars>
          <dgm:animLvl val="lvl"/>
          <dgm:resizeHandles val="exact"/>
        </dgm:presLayoutVars>
      </dgm:prSet>
      <dgm:spPr/>
    </dgm:pt>
    <dgm:pt modelId="{9B083A84-F75A-4949-99E9-885799996F5E}" type="pres">
      <dgm:prSet presAssocID="{78F90A22-6A66-4CB7-B9BB-2490A7639ED6}" presName="parentText" presStyleLbl="node1" presStyleIdx="0" presStyleCnt="5">
        <dgm:presLayoutVars>
          <dgm:chMax val="0"/>
          <dgm:bulletEnabled val="1"/>
        </dgm:presLayoutVars>
      </dgm:prSet>
      <dgm:spPr/>
    </dgm:pt>
    <dgm:pt modelId="{FA9460C3-0020-46B7-9A1C-140E19D89BC4}" type="pres">
      <dgm:prSet presAssocID="{66565266-CFE1-4452-B74B-A39295D448C6}" presName="spacer" presStyleCnt="0"/>
      <dgm:spPr/>
    </dgm:pt>
    <dgm:pt modelId="{01E8DB15-069C-4400-9E99-99237BF93996}" type="pres">
      <dgm:prSet presAssocID="{1ED05077-289F-4ECD-8B02-F8241DE1FBDB}" presName="parentText" presStyleLbl="node1" presStyleIdx="1" presStyleCnt="5">
        <dgm:presLayoutVars>
          <dgm:chMax val="0"/>
          <dgm:bulletEnabled val="1"/>
        </dgm:presLayoutVars>
      </dgm:prSet>
      <dgm:spPr/>
    </dgm:pt>
    <dgm:pt modelId="{3969FF18-AAF9-459B-A406-758EEDC3D521}" type="pres">
      <dgm:prSet presAssocID="{092A49A9-F692-44DF-9900-79A5F2FA60BF}" presName="spacer" presStyleCnt="0"/>
      <dgm:spPr/>
    </dgm:pt>
    <dgm:pt modelId="{A6D0AF33-9F83-4D8D-9B44-28B01B6ED7C1}" type="pres">
      <dgm:prSet presAssocID="{6E64B2E1-367C-41D6-9966-AA3FB3938DC1}" presName="parentText" presStyleLbl="node1" presStyleIdx="2" presStyleCnt="5">
        <dgm:presLayoutVars>
          <dgm:chMax val="0"/>
          <dgm:bulletEnabled val="1"/>
        </dgm:presLayoutVars>
      </dgm:prSet>
      <dgm:spPr/>
    </dgm:pt>
    <dgm:pt modelId="{C5C679AF-27FA-4521-9CFB-0B1E8B5BC434}" type="pres">
      <dgm:prSet presAssocID="{24E44E2D-CFEC-4269-AD4D-F77F8701F99F}" presName="spacer" presStyleCnt="0"/>
      <dgm:spPr/>
    </dgm:pt>
    <dgm:pt modelId="{DC2ADCE2-3EF4-4553-83FC-9CB5926DAC49}" type="pres">
      <dgm:prSet presAssocID="{20CFF0F0-2384-4528-9647-F6EDE3E26A1C}" presName="parentText" presStyleLbl="node1" presStyleIdx="3" presStyleCnt="5">
        <dgm:presLayoutVars>
          <dgm:chMax val="0"/>
          <dgm:bulletEnabled val="1"/>
        </dgm:presLayoutVars>
      </dgm:prSet>
      <dgm:spPr/>
    </dgm:pt>
    <dgm:pt modelId="{1FE9978F-3BD7-458F-9DE2-A095883DE366}" type="pres">
      <dgm:prSet presAssocID="{A0E69EAA-6486-4C18-8D37-CB5ED9CAD0D4}" presName="spacer" presStyleCnt="0"/>
      <dgm:spPr/>
    </dgm:pt>
    <dgm:pt modelId="{605584EE-1F75-479F-A3BC-4233F5121062}" type="pres">
      <dgm:prSet presAssocID="{E51E3B95-E473-4AAE-9723-EE54B7A561B2}" presName="parentText" presStyleLbl="node1" presStyleIdx="4" presStyleCnt="5">
        <dgm:presLayoutVars>
          <dgm:chMax val="0"/>
          <dgm:bulletEnabled val="1"/>
        </dgm:presLayoutVars>
      </dgm:prSet>
      <dgm:spPr/>
    </dgm:pt>
  </dgm:ptLst>
  <dgm:cxnLst>
    <dgm:cxn modelId="{B69B900C-DFB4-4289-A7B2-C6E1196A9528}" srcId="{D30515E0-01D4-4891-8BAE-53A52BED3326}" destId="{6E64B2E1-367C-41D6-9966-AA3FB3938DC1}" srcOrd="2" destOrd="0" parTransId="{C7EFA64D-7B69-4DD9-89F1-CFCE154B47E8}" sibTransId="{24E44E2D-CFEC-4269-AD4D-F77F8701F99F}"/>
    <dgm:cxn modelId="{F9D9CA32-3B90-4D79-8A3C-24A5A77C5EF3}" type="presOf" srcId="{E51E3B95-E473-4AAE-9723-EE54B7A561B2}" destId="{605584EE-1F75-479F-A3BC-4233F5121062}" srcOrd="0" destOrd="0" presId="urn:microsoft.com/office/officeart/2005/8/layout/vList2"/>
    <dgm:cxn modelId="{8BEB5539-237F-4298-871A-3990FA8D282C}" type="presOf" srcId="{20CFF0F0-2384-4528-9647-F6EDE3E26A1C}" destId="{DC2ADCE2-3EF4-4553-83FC-9CB5926DAC49}" srcOrd="0" destOrd="0" presId="urn:microsoft.com/office/officeart/2005/8/layout/vList2"/>
    <dgm:cxn modelId="{3C5EBA3B-0472-49FD-A31B-2A00471B8913}" srcId="{D30515E0-01D4-4891-8BAE-53A52BED3326}" destId="{78F90A22-6A66-4CB7-B9BB-2490A7639ED6}" srcOrd="0" destOrd="0" parTransId="{2A4E64C0-9C9A-415B-B924-D6A12D30D4D6}" sibTransId="{66565266-CFE1-4452-B74B-A39295D448C6}"/>
    <dgm:cxn modelId="{7315FC71-9135-4580-BF1C-9FD1EAD1DDAA}" type="presOf" srcId="{6E64B2E1-367C-41D6-9966-AA3FB3938DC1}" destId="{A6D0AF33-9F83-4D8D-9B44-28B01B6ED7C1}" srcOrd="0" destOrd="0" presId="urn:microsoft.com/office/officeart/2005/8/layout/vList2"/>
    <dgm:cxn modelId="{0117F07C-CF17-44B0-B58C-AB696F6805D6}" type="presOf" srcId="{D30515E0-01D4-4891-8BAE-53A52BED3326}" destId="{39E4B1BA-CABC-4B84-BED4-4C12071D2A3A}" srcOrd="0" destOrd="0" presId="urn:microsoft.com/office/officeart/2005/8/layout/vList2"/>
    <dgm:cxn modelId="{F161B985-0724-4A55-90BE-D18103B0C7D1}" type="presOf" srcId="{78F90A22-6A66-4CB7-B9BB-2490A7639ED6}" destId="{9B083A84-F75A-4949-99E9-885799996F5E}" srcOrd="0" destOrd="0" presId="urn:microsoft.com/office/officeart/2005/8/layout/vList2"/>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E0F64DB9-C34B-4E49-B7C0-5C500EECA887}" srcId="{D30515E0-01D4-4891-8BAE-53A52BED3326}" destId="{1ED05077-289F-4ECD-8B02-F8241DE1FBDB}" srcOrd="1" destOrd="0" parTransId="{7A2BA89F-BAF1-4D80-AAE5-E05CF6A434F4}" sibTransId="{092A49A9-F692-44DF-9900-79A5F2FA60BF}"/>
    <dgm:cxn modelId="{748D58F4-4D35-4A5C-83E7-4012834EAE45}" type="presOf" srcId="{1ED05077-289F-4ECD-8B02-F8241DE1FBDB}" destId="{01E8DB15-069C-4400-9E99-99237BF93996}" srcOrd="0" destOrd="0" presId="urn:microsoft.com/office/officeart/2005/8/layout/vList2"/>
    <dgm:cxn modelId="{61751668-FE44-45EE-B551-EEF018B798F5}" type="presParOf" srcId="{39E4B1BA-CABC-4B84-BED4-4C12071D2A3A}" destId="{9B083A84-F75A-4949-99E9-885799996F5E}" srcOrd="0" destOrd="0" presId="urn:microsoft.com/office/officeart/2005/8/layout/vList2"/>
    <dgm:cxn modelId="{F21E6270-9652-4B88-B5C5-9689E18BEF9A}" type="presParOf" srcId="{39E4B1BA-CABC-4B84-BED4-4C12071D2A3A}" destId="{FA9460C3-0020-46B7-9A1C-140E19D89BC4}" srcOrd="1" destOrd="0" presId="urn:microsoft.com/office/officeart/2005/8/layout/vList2"/>
    <dgm:cxn modelId="{F53C6E77-6031-473D-B9AA-486BD72F3658}" type="presParOf" srcId="{39E4B1BA-CABC-4B84-BED4-4C12071D2A3A}" destId="{01E8DB15-069C-4400-9E99-99237BF93996}" srcOrd="2" destOrd="0" presId="urn:microsoft.com/office/officeart/2005/8/layout/vList2"/>
    <dgm:cxn modelId="{A202C197-1E3E-4A16-94F5-228DAA5974C7}" type="presParOf" srcId="{39E4B1BA-CABC-4B84-BED4-4C12071D2A3A}" destId="{3969FF18-AAF9-459B-A406-758EEDC3D521}" srcOrd="3" destOrd="0" presId="urn:microsoft.com/office/officeart/2005/8/layout/vList2"/>
    <dgm:cxn modelId="{B9E707E1-14D8-410C-BCFF-0C890B7FCE27}" type="presParOf" srcId="{39E4B1BA-CABC-4B84-BED4-4C12071D2A3A}" destId="{A6D0AF33-9F83-4D8D-9B44-28B01B6ED7C1}" srcOrd="4" destOrd="0" presId="urn:microsoft.com/office/officeart/2005/8/layout/vList2"/>
    <dgm:cxn modelId="{AF4680EA-C63F-4695-99C7-39B3C1BD0B5D}" type="presParOf" srcId="{39E4B1BA-CABC-4B84-BED4-4C12071D2A3A}" destId="{C5C679AF-27FA-4521-9CFB-0B1E8B5BC434}" srcOrd="5" destOrd="0" presId="urn:microsoft.com/office/officeart/2005/8/layout/vList2"/>
    <dgm:cxn modelId="{FD2C0D45-48DD-446D-B1C0-5C85DD3E0DFF}" type="presParOf" srcId="{39E4B1BA-CABC-4B84-BED4-4C12071D2A3A}" destId="{DC2ADCE2-3EF4-4553-83FC-9CB5926DAC49}" srcOrd="6" destOrd="0" presId="urn:microsoft.com/office/officeart/2005/8/layout/vList2"/>
    <dgm:cxn modelId="{0D96259F-C703-4CA0-AB25-309CFAFC68CA}" type="presParOf" srcId="{39E4B1BA-CABC-4B84-BED4-4C12071D2A3A}" destId="{1FE9978F-3BD7-458F-9DE2-A095883DE366}" srcOrd="7" destOrd="0" presId="urn:microsoft.com/office/officeart/2005/8/layout/vList2"/>
    <dgm:cxn modelId="{75727178-EE02-4E78-8790-0FE4A1770149}" type="presParOf" srcId="{39E4B1BA-CABC-4B84-BED4-4C12071D2A3A}" destId="{605584EE-1F75-479F-A3BC-4233F512106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5E46-2564-4E27-9530-9E89CC4AFA6B}">
      <dsp:nvSpPr>
        <dsp:cNvPr id="0" name=""/>
        <dsp:cNvSpPr/>
      </dsp:nvSpPr>
      <dsp:spPr>
        <a:xfrm>
          <a:off x="0" y="4450"/>
          <a:ext cx="6117335" cy="947968"/>
        </a:xfrm>
        <a:prstGeom prst="roundRect">
          <a:avLst>
            <a:gd name="adj" fmla="val 10000"/>
          </a:avLst>
        </a:prstGeom>
        <a:solidFill>
          <a:srgbClr val="73253E"/>
        </a:solidFill>
        <a:ln>
          <a:noFill/>
        </a:ln>
        <a:effectLst/>
      </dsp:spPr>
      <dsp:style>
        <a:lnRef idx="0">
          <a:scrgbClr r="0" g="0" b="0"/>
        </a:lnRef>
        <a:fillRef idx="1">
          <a:scrgbClr r="0" g="0" b="0"/>
        </a:fillRef>
        <a:effectRef idx="0">
          <a:scrgbClr r="0" g="0" b="0"/>
        </a:effectRef>
        <a:fontRef idx="minor"/>
      </dsp:style>
    </dsp:sp>
    <dsp:sp modelId="{8BE5E7C9-611E-4F42-A87A-328F67DACF22}">
      <dsp:nvSpPr>
        <dsp:cNvPr id="0" name=""/>
        <dsp:cNvSpPr/>
      </dsp:nvSpPr>
      <dsp:spPr>
        <a:xfrm>
          <a:off x="323371" y="230506"/>
          <a:ext cx="521382" cy="5213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86B05-8FBD-4C9C-AC23-784EF2F078FA}">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Welcome</a:t>
          </a:r>
          <a:endParaRPr lang="en-US" sz="1900" kern="1200" dirty="0"/>
        </a:p>
      </dsp:txBody>
      <dsp:txXfrm>
        <a:off x="1094903" y="4450"/>
        <a:ext cx="5022432" cy="947968"/>
      </dsp:txXfrm>
    </dsp:sp>
    <dsp:sp modelId="{D911BE22-E2B6-416C-ABB8-90BF003199F8}">
      <dsp:nvSpPr>
        <dsp:cNvPr id="0" name=""/>
        <dsp:cNvSpPr/>
      </dsp:nvSpPr>
      <dsp:spPr>
        <a:xfrm>
          <a:off x="0" y="1189411"/>
          <a:ext cx="6117335" cy="947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53F51-DDBA-49CC-B81F-69A355FBD899}">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95687-A499-47DB-AED3-0B04C0AFB050}">
      <dsp:nvSpPr>
        <dsp:cNvPr id="0" name=""/>
        <dsp:cNvSpPr/>
      </dsp:nvSpPr>
      <dsp:spPr>
        <a:xfrm>
          <a:off x="1094903" y="118941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Cybersecurity Career Week (CCW) Overview</a:t>
          </a:r>
          <a:endParaRPr lang="en-US" sz="1900" kern="1200" dirty="0"/>
        </a:p>
      </dsp:txBody>
      <dsp:txXfrm>
        <a:off x="1094903" y="1189411"/>
        <a:ext cx="2752801" cy="947968"/>
      </dsp:txXfrm>
    </dsp:sp>
    <dsp:sp modelId="{3908DD02-4B87-1442-96E2-3DBEB819A3B0}">
      <dsp:nvSpPr>
        <dsp:cNvPr id="0" name=""/>
        <dsp:cNvSpPr/>
      </dsp:nvSpPr>
      <dsp:spPr>
        <a:xfrm>
          <a:off x="3847704" y="118941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Goals</a:t>
          </a:r>
          <a:endParaRPr lang="en-US" sz="1400" kern="1200" dirty="0"/>
        </a:p>
        <a:p>
          <a:pPr marL="0" lvl="0" indent="0" algn="l" defTabSz="622300">
            <a:lnSpc>
              <a:spcPct val="100000"/>
            </a:lnSpc>
            <a:spcBef>
              <a:spcPct val="0"/>
            </a:spcBef>
            <a:spcAft>
              <a:spcPct val="35000"/>
            </a:spcAft>
            <a:buNone/>
          </a:pPr>
          <a:r>
            <a:rPr lang="en-US" sz="1400" kern="1200"/>
            <a:t>Resources</a:t>
          </a:r>
          <a:endParaRPr lang="en-US" sz="1400" kern="1200" dirty="0"/>
        </a:p>
      </dsp:txBody>
      <dsp:txXfrm>
        <a:off x="3847704" y="1189411"/>
        <a:ext cx="2269631" cy="947968"/>
      </dsp:txXfrm>
    </dsp:sp>
    <dsp:sp modelId="{9F603DA6-20C2-492C-91AF-BD7A83DE4F11}">
      <dsp:nvSpPr>
        <dsp:cNvPr id="0" name=""/>
        <dsp:cNvSpPr/>
      </dsp:nvSpPr>
      <dsp:spPr>
        <a:xfrm>
          <a:off x="0" y="2374371"/>
          <a:ext cx="6117335" cy="9479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A8BA1-D6E6-460A-96C2-D9F317A56C72}">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466AD-7434-4897-A9BB-8D3AA3154D01}">
      <dsp:nvSpPr>
        <dsp:cNvPr id="0" name=""/>
        <dsp:cNvSpPr/>
      </dsp:nvSpPr>
      <dsp:spPr>
        <a:xfrm>
          <a:off x="1094903" y="237437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Getting Engaged in CCW</a:t>
          </a:r>
          <a:endParaRPr lang="en-US" sz="1900" kern="1200" dirty="0"/>
        </a:p>
      </dsp:txBody>
      <dsp:txXfrm>
        <a:off x="1094903" y="2374371"/>
        <a:ext cx="2752801" cy="947968"/>
      </dsp:txXfrm>
    </dsp:sp>
    <dsp:sp modelId="{FB9B52F8-79AA-D34F-8351-7763688FFF84}">
      <dsp:nvSpPr>
        <dsp:cNvPr id="0" name=""/>
        <dsp:cNvSpPr/>
      </dsp:nvSpPr>
      <dsp:spPr>
        <a:xfrm>
          <a:off x="3847704" y="237437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Participation and Collaboration</a:t>
          </a:r>
          <a:endParaRPr lang="en-US" sz="1400" kern="1200" dirty="0"/>
        </a:p>
      </dsp:txBody>
      <dsp:txXfrm>
        <a:off x="3847704" y="2374371"/>
        <a:ext cx="2269631" cy="947968"/>
      </dsp:txXfrm>
    </dsp:sp>
    <dsp:sp modelId="{86913905-9637-44B8-B70B-BB13D39E16C5}">
      <dsp:nvSpPr>
        <dsp:cNvPr id="0" name=""/>
        <dsp:cNvSpPr/>
      </dsp:nvSpPr>
      <dsp:spPr>
        <a:xfrm>
          <a:off x="0" y="3559332"/>
          <a:ext cx="6117335" cy="947968"/>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3E7DBF40-336D-4BC5-81DE-F0C7D07447DE}">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CCD49-5B38-45C7-B945-82F8648D3CBB}">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Q&amp;A</a:t>
          </a:r>
          <a:endParaRPr lang="en-US" sz="1900" kern="1200" dirty="0"/>
        </a:p>
      </dsp:txBody>
      <dsp:txXfrm>
        <a:off x="1094903" y="3559332"/>
        <a:ext cx="5022432" cy="947968"/>
      </dsp:txXfrm>
    </dsp:sp>
    <dsp:sp modelId="{266BB9C8-DE02-674E-9EDB-25BC34862960}">
      <dsp:nvSpPr>
        <dsp:cNvPr id="0" name=""/>
        <dsp:cNvSpPr/>
      </dsp:nvSpPr>
      <dsp:spPr>
        <a:xfrm>
          <a:off x="0" y="4744292"/>
          <a:ext cx="6117335" cy="947968"/>
        </a:xfrm>
        <a:prstGeom prst="roundRect">
          <a:avLst>
            <a:gd name="adj" fmla="val 10000"/>
          </a:avLst>
        </a:prstGeom>
        <a:solidFill>
          <a:srgbClr val="774A98"/>
        </a:solidFill>
        <a:ln>
          <a:noFill/>
        </a:ln>
        <a:effectLst/>
      </dsp:spPr>
      <dsp:style>
        <a:lnRef idx="0">
          <a:scrgbClr r="0" g="0" b="0"/>
        </a:lnRef>
        <a:fillRef idx="1">
          <a:scrgbClr r="0" g="0" b="0"/>
        </a:fillRef>
        <a:effectRef idx="0">
          <a:scrgbClr r="0" g="0" b="0"/>
        </a:effectRef>
        <a:fontRef idx="minor"/>
      </dsp:style>
    </dsp:sp>
    <dsp:sp modelId="{5DB7921C-4B28-CA4F-951C-C8B9AFFFA145}">
      <dsp:nvSpPr>
        <dsp:cNvPr id="0" name=""/>
        <dsp:cNvSpPr/>
      </dsp:nvSpPr>
      <dsp:spPr>
        <a:xfrm>
          <a:off x="286760" y="4957585"/>
          <a:ext cx="521382" cy="52138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47589-3B19-3C49-9997-E344DC0B8204}">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Thank You</a:t>
          </a:r>
          <a:endParaRPr lang="en-US" sz="1900" kern="1200" dirty="0"/>
        </a:p>
      </dsp:txBody>
      <dsp:txXfrm>
        <a:off x="1094903" y="4744292"/>
        <a:ext cx="5022432" cy="947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3A84-F75A-4949-99E9-885799996F5E}">
      <dsp:nvSpPr>
        <dsp:cNvPr id="0" name=""/>
        <dsp:cNvSpPr/>
      </dsp:nvSpPr>
      <dsp:spPr>
        <a:xfrm>
          <a:off x="0" y="1635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Opportunities</a:t>
          </a:r>
        </a:p>
      </dsp:txBody>
      <dsp:txXfrm>
        <a:off x="29271" y="192783"/>
        <a:ext cx="4588363" cy="541083"/>
      </dsp:txXfrm>
    </dsp:sp>
    <dsp:sp modelId="{01E8DB15-069C-4400-9E99-99237BF93996}">
      <dsp:nvSpPr>
        <dsp:cNvPr id="0" name=""/>
        <dsp:cNvSpPr/>
      </dsp:nvSpPr>
      <dsp:spPr>
        <a:xfrm>
          <a:off x="0" y="83513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Pathways</a:t>
          </a:r>
        </a:p>
      </dsp:txBody>
      <dsp:txXfrm>
        <a:off x="29271" y="864408"/>
        <a:ext cx="4588363" cy="541083"/>
      </dsp:txXfrm>
    </dsp:sp>
    <dsp:sp modelId="{A6D0AF33-9F83-4D8D-9B44-28B01B6ED7C1}">
      <dsp:nvSpPr>
        <dsp:cNvPr id="0" name=""/>
        <dsp:cNvSpPr/>
      </dsp:nvSpPr>
      <dsp:spPr>
        <a:xfrm>
          <a:off x="0" y="150676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Open to All</a:t>
          </a:r>
        </a:p>
      </dsp:txBody>
      <dsp:txXfrm>
        <a:off x="29271" y="1536033"/>
        <a:ext cx="4588363" cy="541083"/>
      </dsp:txXfrm>
    </dsp:sp>
    <dsp:sp modelId="{DC2ADCE2-3EF4-4553-83FC-9CB5926DAC49}">
      <dsp:nvSpPr>
        <dsp:cNvPr id="0" name=""/>
        <dsp:cNvSpPr/>
      </dsp:nvSpPr>
      <dsp:spPr>
        <a:xfrm>
          <a:off x="0" y="217838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High Demand &amp; Good Paying Job</a:t>
          </a:r>
        </a:p>
      </dsp:txBody>
      <dsp:txXfrm>
        <a:off x="29271" y="2207658"/>
        <a:ext cx="4588363" cy="541083"/>
      </dsp:txXfrm>
    </dsp:sp>
    <dsp:sp modelId="{605584EE-1F75-479F-A3BC-4233F5121062}">
      <dsp:nvSpPr>
        <dsp:cNvPr id="0" name=""/>
        <dsp:cNvSpPr/>
      </dsp:nvSpPr>
      <dsp:spPr>
        <a:xfrm>
          <a:off x="0" y="28500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Positive Contribution to Society </a:t>
          </a:r>
        </a:p>
      </dsp:txBody>
      <dsp:txXfrm>
        <a:off x="29271" y="2879283"/>
        <a:ext cx="4588363" cy="5410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4A93D-A6A5-3348-A23F-F76D0F78F871}"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E0C79-38B8-7D41-ADD7-2930EB206FE8}" type="slidenum">
              <a:rPr lang="en-US" smtClean="0"/>
              <a:t>‹#›</a:t>
            </a:fld>
            <a:endParaRPr lang="en-US"/>
          </a:p>
        </p:txBody>
      </p:sp>
    </p:spTree>
    <p:extLst>
      <p:ext uri="{BB962C8B-B14F-4D97-AF65-F5344CB8AC3E}">
        <p14:creationId xmlns:p14="http://schemas.microsoft.com/office/powerpoint/2010/main" val="280816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hutterstock.com/g/fizk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Inform  stakeholders about Cybersecurity Career Week and the multiple ways to get involved</a:t>
            </a:r>
          </a:p>
          <a:p>
            <a:r>
              <a:rPr lang="en-US" sz="1200" b="0" i="0" u="none" strike="noStrike" kern="1200" dirty="0">
                <a:solidFill>
                  <a:schemeClr val="tx1"/>
                </a:solidFill>
                <a:effectLst/>
                <a:latin typeface="+mn-lt"/>
                <a:ea typeface="+mn-ea"/>
                <a:cs typeface="+mn-cs"/>
              </a:rPr>
              <a:t>Encourage all to make a commitment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a:t>
            </a:fld>
            <a:endParaRPr lang="en-US"/>
          </a:p>
        </p:txBody>
      </p:sp>
    </p:spTree>
    <p:extLst>
      <p:ext uri="{BB962C8B-B14F-4D97-AF65-F5344CB8AC3E}">
        <p14:creationId xmlns:p14="http://schemas.microsoft.com/office/powerpoint/2010/main" val="277988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10</a:t>
            </a:fld>
            <a:endParaRPr lang="en-US"/>
          </a:p>
        </p:txBody>
      </p:sp>
    </p:spTree>
    <p:extLst>
      <p:ext uri="{BB962C8B-B14F-4D97-AF65-F5344CB8AC3E}">
        <p14:creationId xmlns:p14="http://schemas.microsoft.com/office/powerpoint/2010/main" val="26345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6E0C79-38B8-7D41-ADD7-2930EB206FE8}" type="slidenum">
              <a:rPr lang="en-US" smtClean="0"/>
              <a:t>11</a:t>
            </a:fld>
            <a:endParaRPr lang="en-US"/>
          </a:p>
        </p:txBody>
      </p:sp>
    </p:spTree>
    <p:extLst>
      <p:ext uri="{BB962C8B-B14F-4D97-AF65-F5344CB8AC3E}">
        <p14:creationId xmlns:p14="http://schemas.microsoft.com/office/powerpoint/2010/main" val="313669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12</a:t>
            </a:fld>
            <a:endParaRPr lang="en-US"/>
          </a:p>
        </p:txBody>
      </p:sp>
    </p:spTree>
    <p:extLst>
      <p:ext uri="{BB962C8B-B14F-4D97-AF65-F5344CB8AC3E}">
        <p14:creationId xmlns:p14="http://schemas.microsoft.com/office/powerpoint/2010/main" val="258856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Pause to see if any attendees can share (if they participated in past years) or can commit to doing something this year or share ideas they have. </a:t>
            </a:r>
          </a:p>
          <a:p>
            <a:r>
              <a:rPr lang="en-US" sz="1200" b="0" i="0" u="none" strike="noStrike" kern="1200" dirty="0">
                <a:solidFill>
                  <a:schemeClr val="tx1"/>
                </a:solidFill>
                <a:effectLst/>
                <a:latin typeface="+mn-lt"/>
                <a:ea typeface="+mn-ea"/>
                <a:cs typeface="+mn-cs"/>
              </a:rPr>
              <a:t>Ask to see if others have career resources we can add to the toolkit.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13</a:t>
            </a:fld>
            <a:endParaRPr lang="en-US"/>
          </a:p>
        </p:txBody>
      </p:sp>
    </p:spTree>
    <p:extLst>
      <p:ext uri="{BB962C8B-B14F-4D97-AF65-F5344CB8AC3E}">
        <p14:creationId xmlns:p14="http://schemas.microsoft.com/office/powerpoint/2010/main" val="114390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a:t>
            </a:r>
            <a:r>
              <a:rPr lang="en-US" sz="1200" b="0" i="0" u="sng" kern="1200" dirty="0">
                <a:solidFill>
                  <a:schemeClr val="tx1"/>
                </a:solidFill>
                <a:effectLst/>
                <a:latin typeface="+mn-lt"/>
                <a:ea typeface="+mn-ea"/>
                <a:cs typeface="+mn-cs"/>
                <a:hlinkClick r:id="rId3"/>
              </a:rPr>
              <a:t>izkes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83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word out. MARK YOUR CALENDAR—always the third  FULL week in October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22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(CCW) aims to inspire, educate, and engage citizens to pursue careers in cybersecurity. The campaign was previously titled National Cybersecurity Career Awareness Week. Starting in 2021, CCW moved to the third week in October. This helps support the existing Cybersecurity Awareness Month and better align with our international partners/ planned events. [Previously it took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a global society and --showcasing how building a nation’s cybersecurity workforce enhances each nation’s security and promotes economic prosperity.</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4</a:t>
            </a:fld>
            <a:endParaRPr lang="en-US"/>
          </a:p>
        </p:txBody>
      </p:sp>
    </p:spTree>
    <p:extLst>
      <p:ext uri="{BB962C8B-B14F-4D97-AF65-F5344CB8AC3E}">
        <p14:creationId xmlns:p14="http://schemas.microsoft.com/office/powerpoint/2010/main" val="151910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a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p:txBody>
      </p:sp>
      <p:sp>
        <p:nvSpPr>
          <p:cNvPr id="4" name="Slide Number Placeholder 3"/>
          <p:cNvSpPr>
            <a:spLocks noGrp="1"/>
          </p:cNvSpPr>
          <p:nvPr>
            <p:ph type="sldNum" sz="quarter" idx="5"/>
          </p:nvPr>
        </p:nvSpPr>
        <p:spPr/>
        <p:txBody>
          <a:bodyPr/>
          <a:lstStyle/>
          <a:p>
            <a:fld id="{C800497C-3DBD-4192-AF55-E920B8E1D1C2}" type="slidenum">
              <a:rPr lang="en-US" smtClean="0"/>
              <a:t>5</a:t>
            </a:fld>
            <a:endParaRPr lang="en-US" dirty="0"/>
          </a:p>
        </p:txBody>
      </p:sp>
    </p:spTree>
    <p:extLst>
      <p:ext uri="{BB962C8B-B14F-4D97-AF65-F5344CB8AC3E}">
        <p14:creationId xmlns:p14="http://schemas.microsoft.com/office/powerpoint/2010/main" val="12887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aims to inspire, educate, and engage citizens to pursue careers in cybersecurity. Cybersecurity Career Week takes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the lives of Americans and how building a national cybersecurity workforce enhances America’s national security and promotes economic prosperity.</a:t>
            </a:r>
          </a:p>
          <a:p>
            <a:endParaRPr lang="en-US" dirty="0"/>
          </a:p>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6</a:t>
            </a:fld>
            <a:endParaRPr lang="en-US"/>
          </a:p>
        </p:txBody>
      </p:sp>
    </p:spTree>
    <p:extLst>
      <p:ext uri="{BB962C8B-B14F-4D97-AF65-F5344CB8AC3E}">
        <p14:creationId xmlns:p14="http://schemas.microsoft.com/office/powerpoint/2010/main" val="330338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FIVE KEY POINTS are to inform the public about the </a:t>
            </a:r>
          </a:p>
          <a:p>
            <a:pPr marL="228600" indent="-228600">
              <a:buAutoNum type="arabicPeriod"/>
            </a:pPr>
            <a:r>
              <a:rPr lang="en-US" b="1" i="1" dirty="0"/>
              <a:t>Multiple career opportunities </a:t>
            </a:r>
            <a:r>
              <a:rPr lang="en-US" dirty="0"/>
              <a:t>(different industry/ technical and non-technical work roles)</a:t>
            </a:r>
          </a:p>
          <a:p>
            <a:pPr marL="228600" indent="-228600">
              <a:buAutoNum type="arabicPeriod"/>
            </a:pPr>
            <a:r>
              <a:rPr lang="en-US" b="1" i="1" dirty="0"/>
              <a:t>Multiple pathways- </a:t>
            </a:r>
            <a:r>
              <a:rPr lang="en-US" dirty="0"/>
              <a:t>2 year / 4 year/ grad school / VTE/ certs / boot camps/apprenticeships –lots of ways to get there </a:t>
            </a:r>
          </a:p>
          <a:p>
            <a:pPr marL="228600" indent="-228600">
              <a:buAutoNum type="arabicPeriod"/>
            </a:pPr>
            <a:r>
              <a:rPr lang="en-US" dirty="0"/>
              <a:t>We need more and </a:t>
            </a:r>
            <a:r>
              <a:rPr lang="en-US" b="1" i="1" dirty="0"/>
              <a:t>a wide range of  individuals</a:t>
            </a:r>
            <a:r>
              <a:rPr lang="en-US" dirty="0"/>
              <a:t>—we need different and many thoughts  to look at problems through a different lens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bg1"/>
                </a:solidFill>
                <a:latin typeface="+mn-lt"/>
                <a:ea typeface="+mn-ea"/>
                <a:cs typeface="+mn-cs"/>
              </a:rPr>
              <a:t>Emphasize the </a:t>
            </a:r>
            <a:r>
              <a:rPr lang="en-US" sz="1200" b="1" i="1" kern="1200" dirty="0">
                <a:solidFill>
                  <a:schemeClr val="bg1"/>
                </a:solidFill>
                <a:latin typeface="+mn-lt"/>
                <a:ea typeface="+mn-ea"/>
                <a:cs typeface="+mn-cs"/>
              </a:rPr>
              <a:t>high demand and opportunities </a:t>
            </a:r>
            <a:r>
              <a:rPr lang="en-US" sz="1200" kern="1200" dirty="0">
                <a:solidFill>
                  <a:schemeClr val="bg1"/>
                </a:solidFill>
                <a:latin typeface="+mn-lt"/>
                <a:ea typeface="+mn-ea"/>
                <a:cs typeface="+mn-cs"/>
              </a:rPr>
              <a:t>in cybersecurity. </a:t>
            </a:r>
            <a:r>
              <a:rPr lang="en-US" sz="1200" i="1" dirty="0"/>
              <a:t>Data (Dept. of Labor) predicts </a:t>
            </a:r>
            <a:r>
              <a:rPr lang="en-US" sz="1200" b="1" i="1" dirty="0"/>
              <a:t>that IT and cybersecurity will be among the fastest-growing and best-paying jobs over the next decade.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Cybersecurity plays a vital role in the lives of all global citizens and the cybersecurity workforce makes a difference in our world. </a:t>
            </a:r>
            <a:r>
              <a:rPr lang="en-US" sz="1200" b="1" i="1" dirty="0"/>
              <a:t>It enhances national security and promotes economic prosperity. </a:t>
            </a:r>
            <a:r>
              <a:rPr lang="en-US" sz="1200" b="0" i="1" dirty="0"/>
              <a:t>Cybersecurity workers make a difference in society.  Think: Social Responsibility </a:t>
            </a: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bg1"/>
              </a:solidFill>
              <a:latin typeface="+mn-lt"/>
              <a:ea typeface="+mn-ea"/>
              <a:cs typeface="+mn-cs"/>
            </a:endParaRP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google NICE NIST CCW you will end up at the website or enter nist.gov/nice/</a:t>
            </a:r>
            <a:r>
              <a:rPr lang="en-US" dirty="0" err="1"/>
              <a:t>ccw</a:t>
            </a:r>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8</a:t>
            </a:fld>
            <a:endParaRPr lang="en-US"/>
          </a:p>
        </p:txBody>
      </p:sp>
    </p:spTree>
    <p:extLst>
      <p:ext uri="{BB962C8B-B14F-4D97-AF65-F5344CB8AC3E}">
        <p14:creationId xmlns:p14="http://schemas.microsoft.com/office/powerpoint/2010/main" val="389406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https://www.nist.gov/itl/applied-cybersecurity/nice/events/cybersecurity-career-week/discovering-cybersecurity-careers</a:t>
            </a:r>
          </a:p>
        </p:txBody>
      </p:sp>
      <p:sp>
        <p:nvSpPr>
          <p:cNvPr id="4" name="Slide Number Placeholder 3"/>
          <p:cNvSpPr>
            <a:spLocks noGrp="1"/>
          </p:cNvSpPr>
          <p:nvPr>
            <p:ph type="sldNum" sz="quarter" idx="5"/>
          </p:nvPr>
        </p:nvSpPr>
        <p:spPr/>
        <p:txBody>
          <a:bodyPr/>
          <a:lstStyle/>
          <a:p>
            <a:fld id="{C06E0C79-38B8-7D41-ADD7-2930EB206FE8}" type="slidenum">
              <a:rPr lang="en-US" smtClean="0"/>
              <a:t>9</a:t>
            </a:fld>
            <a:endParaRPr lang="en-US"/>
          </a:p>
        </p:txBody>
      </p:sp>
    </p:spTree>
    <p:extLst>
      <p:ext uri="{BB962C8B-B14F-4D97-AF65-F5344CB8AC3E}">
        <p14:creationId xmlns:p14="http://schemas.microsoft.com/office/powerpoint/2010/main" val="13746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B55-3FEF-C63C-1B54-2E4ECF824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96A0D-6850-D2AE-CB57-A55413BC1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56C63-4B21-0831-404B-AB82DB9A04BB}"/>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A01466AE-5B25-4E5D-E8D8-103640E0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7D30F-B77C-F24F-B59F-84189E22BBB8}"/>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2927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D1E4-7B4D-CEF3-210C-B1E39CC18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3FD86-E891-896C-2FD8-B8FE02709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61490-B11F-BE0A-6D74-B61E72D72B5F}"/>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CC0A19F8-D7DA-DA5C-DCBD-46E554B0A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D7BE-E9D7-D35B-938D-736240005AA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2987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C4002-E8C9-445E-E4C8-33433C89D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6BAB28-0E9A-678E-4AFE-AE14F1A6C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5311F-0412-3C5A-9DF1-340297BD8DF9}"/>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03F65198-16BB-E9D9-AF5F-3EB587432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3C52B-E3CA-66BE-5870-E1A4711195DF}"/>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15878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EFF3-BCC7-4E51-82D4-DC61B2C73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40534-A222-4CC5-BB06-2A83CC3C4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23B26-5B32-4E84-ABF0-F373384F775C}"/>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3102EDC7-EB80-46B6-A27E-FE9829957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36FC7-C788-48F4-B7F8-97D11FAE0798}"/>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60483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9615-E1A7-491E-8E91-5EF676EB3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B7AD-7780-4B69-AE3C-9EBF38F3B5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1555-44ED-4DED-8356-5B19660B99E1}"/>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E42F05BC-8714-47FC-B563-7F1FAB6695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4D6FB-74C2-4B34-93A0-DD2BF6E4E13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76249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D8A7-F072-44B3-AE6D-EC35A19B3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B435A-65D2-4557-9D3C-8227EFAB3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EDE9F-4100-4D32-A8B7-210AC5915963}"/>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EE7995AD-75A8-4787-B417-8F24D875A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7513F6-22F1-4204-95FD-AE0A8915C5AD}"/>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58697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9967-FA95-4DC1-9CE5-B6835F521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6BB59-B426-435C-B96A-0646CD674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B5C43-D9C6-4B32-A311-86D7DFAED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E9416-E51D-425B-B041-47875CE77CFF}"/>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6" name="Footer Placeholder 5">
            <a:extLst>
              <a:ext uri="{FF2B5EF4-FFF2-40B4-BE49-F238E27FC236}">
                <a16:creationId xmlns:a16="http://schemas.microsoft.com/office/drawing/2014/main" id="{6C56E99F-E3A1-4BD9-91F7-083EE284B2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1EDDF7-6902-412F-B7C0-3A700902085F}"/>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59995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D2B5-E5C0-486A-B2E7-449A865E4C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7427E-A9A7-4E0A-9C03-B826D03FD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53385-AB7E-4DD9-B1DA-BB0F7E228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71FD62-9003-4DDE-907A-0829B6B4C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ABB0D-F5FB-4537-9648-BD0CFF49AB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B1304-584D-4B85-BB65-B7BD2F20B768}"/>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8" name="Footer Placeholder 7">
            <a:extLst>
              <a:ext uri="{FF2B5EF4-FFF2-40B4-BE49-F238E27FC236}">
                <a16:creationId xmlns:a16="http://schemas.microsoft.com/office/drawing/2014/main" id="{DF678BA7-9D6A-4159-9896-359CB7B85F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1C5EC-D3CD-4511-9EC5-66A28EFF07FE}"/>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14155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14E6-1741-45D5-942B-AAB71CE21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426BB-6554-4F58-AEA0-5DE586C2F446}"/>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4" name="Footer Placeholder 3">
            <a:extLst>
              <a:ext uri="{FF2B5EF4-FFF2-40B4-BE49-F238E27FC236}">
                <a16:creationId xmlns:a16="http://schemas.microsoft.com/office/drawing/2014/main" id="{4AA79673-BB66-45CD-B15C-D9C61BB4D5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01B392-1191-4E92-885E-C4F7E08686F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420739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3C4D4-9201-457A-BE45-2215B6445B2D}"/>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3" name="Footer Placeholder 2">
            <a:extLst>
              <a:ext uri="{FF2B5EF4-FFF2-40B4-BE49-F238E27FC236}">
                <a16:creationId xmlns:a16="http://schemas.microsoft.com/office/drawing/2014/main" id="{E05C2884-222F-432C-B760-EA73D3339F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692AB5-0EDE-466B-843B-09EB37CCD47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37030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044-160C-4588-AB67-192330B27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0FCBB-2C32-4658-A790-11206B6A4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1F722-ED07-49A5-A157-C366D67C6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DBF8D-1516-4DD5-B9DD-58186F67FFED}"/>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6" name="Footer Placeholder 5">
            <a:extLst>
              <a:ext uri="{FF2B5EF4-FFF2-40B4-BE49-F238E27FC236}">
                <a16:creationId xmlns:a16="http://schemas.microsoft.com/office/drawing/2014/main" id="{9096A1FB-6BE9-4A34-A2BF-6719DD2FCF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4AAD5E-D649-4366-9667-7341D1265CD7}"/>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608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BAB8-A337-61B5-FBBA-474E1B7D8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88A45-60EB-AF80-A931-B55754457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A5603-B7EB-20A4-BB07-8A18A29BE578}"/>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FAAC6A32-CCE8-B0A2-02D6-AEC25C9C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ED3BE-4DFA-4F06-F2E4-E1D94B2594F5}"/>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1055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A4C8-B905-47B9-A013-526703EC9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2FE09-855A-4914-82C9-D891721D5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E3243C-5023-459A-A0FD-915197C8A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ED846-E9DC-4D37-9329-65D3ABD6AC1F}"/>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6" name="Footer Placeholder 5">
            <a:extLst>
              <a:ext uri="{FF2B5EF4-FFF2-40B4-BE49-F238E27FC236}">
                <a16:creationId xmlns:a16="http://schemas.microsoft.com/office/drawing/2014/main" id="{9D813F88-2291-48F0-AEEA-6426B85919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1C20E4-D76E-437A-872E-D55C05D53F6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34870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8080-DC6D-4C89-A917-F097A3F78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05EC9-93E3-4833-96A8-BED11D9B1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CDF82-CA21-462D-BAC8-C0605B99215D}"/>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BE8A434D-49D1-4490-8D00-1BFBDF37A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98B4DD-6856-4D97-B83B-F8EE7ECBE49A}"/>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99459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C84D3-0A92-49E7-A7D8-E3E148728F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6CDC7-B5E5-4547-83D3-1D9823C8F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82E7D-E78E-4C8F-8717-7DD41A870896}"/>
              </a:ext>
            </a:extLst>
          </p:cNvPr>
          <p:cNvSpPr>
            <a:spLocks noGrp="1"/>
          </p:cNvSpPr>
          <p:nvPr>
            <p:ph type="dt" sz="half" idx="10"/>
          </p:nvPr>
        </p:nvSpPr>
        <p:spPr/>
        <p:txBody>
          <a:body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7B98B3FA-0BA9-49FA-A121-16551D0A48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A4087-FB38-44F2-8432-B5DE3381C4C6}"/>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42521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B7B2-E1C8-365F-B0A8-4959B82656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C9342-1655-6A92-9E25-CA74C2358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73F01-7AC0-5078-C2C2-0E847D2350C6}"/>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34814E7A-CA94-A4C7-B1A4-60529566D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C94C3-A927-180B-1BA3-10C10A5E39D7}"/>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17033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804E-D094-2083-FAB0-94AA99AA5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883BA-EAC3-170A-8F2D-406F9DB18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2889-B457-DCBD-A81E-CB5FACEE2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4DFC-A0E2-8DA0-9397-C87E83964522}"/>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6" name="Footer Placeholder 5">
            <a:extLst>
              <a:ext uri="{FF2B5EF4-FFF2-40B4-BE49-F238E27FC236}">
                <a16:creationId xmlns:a16="http://schemas.microsoft.com/office/drawing/2014/main" id="{9C9CE4FC-73D5-F2C9-D0F1-4FA06EE67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FB534-250D-B73D-E776-56B7E08BD1A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77410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DF7F-E0E2-D223-6AA7-A117C0520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179CA-6D53-396F-243E-60D66DCF0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85462-D9B4-2156-880A-0C01756E8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B5785D-45DC-EB4D-A130-1080477EA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F7F73-7657-9E52-9795-8A55112A6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3C827-B66A-DB1E-304A-51BFE686D32A}"/>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8" name="Footer Placeholder 7">
            <a:extLst>
              <a:ext uri="{FF2B5EF4-FFF2-40B4-BE49-F238E27FC236}">
                <a16:creationId xmlns:a16="http://schemas.microsoft.com/office/drawing/2014/main" id="{9DC84C8A-78FE-2B9C-663E-CEB9C2BD2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8541B-A407-D15F-DEA0-96E8ABFA52E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076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44C9-F507-11C5-B938-246B0CE22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AE09-3265-26B2-7214-832F5A4BC2C0}"/>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4" name="Footer Placeholder 3">
            <a:extLst>
              <a:ext uri="{FF2B5EF4-FFF2-40B4-BE49-F238E27FC236}">
                <a16:creationId xmlns:a16="http://schemas.microsoft.com/office/drawing/2014/main" id="{E93C5A7E-2189-77BD-49B6-662C7E6A5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64CC41-0FA0-00AA-6E95-15E6853B8B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98954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E2701-5008-8493-E4AD-D0A711467219}"/>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3" name="Footer Placeholder 2">
            <a:extLst>
              <a:ext uri="{FF2B5EF4-FFF2-40B4-BE49-F238E27FC236}">
                <a16:creationId xmlns:a16="http://schemas.microsoft.com/office/drawing/2014/main" id="{75BBC9EF-F412-37A6-8097-8C587A048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3AAB5-8E13-4B31-8959-CC8B456734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112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4F31-BB99-6843-9742-431BC898F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25145-EBE9-CEC1-CFED-0024BE5E4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D27F4A-FB57-7621-319C-785B8A3F3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27AD8-4F0F-A60F-4DD6-955A57D09641}"/>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6" name="Footer Placeholder 5">
            <a:extLst>
              <a:ext uri="{FF2B5EF4-FFF2-40B4-BE49-F238E27FC236}">
                <a16:creationId xmlns:a16="http://schemas.microsoft.com/office/drawing/2014/main" id="{B818FDE4-575A-07AD-D72D-BD9EDA1B2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C78B-8A66-5FE0-40CA-DF138B6A512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0368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CB3-C8BB-E06D-9E32-64B6CF0CA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E5672-9C73-1E11-9A79-966BB5FF5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46FBA-7E07-AD6D-F271-4FB16D5A9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F4846-2040-5BF2-A518-5CC8D26DD7F7}"/>
              </a:ext>
            </a:extLst>
          </p:cNvPr>
          <p:cNvSpPr>
            <a:spLocks noGrp="1"/>
          </p:cNvSpPr>
          <p:nvPr>
            <p:ph type="dt" sz="half" idx="10"/>
          </p:nvPr>
        </p:nvSpPr>
        <p:spPr/>
        <p:txBody>
          <a:bodyPr/>
          <a:lstStyle/>
          <a:p>
            <a:fld id="{C5B5BDA0-C6AE-A742-B920-54B2C3A74541}" type="datetimeFigureOut">
              <a:rPr lang="en-US" smtClean="0"/>
              <a:t>3/4/2025</a:t>
            </a:fld>
            <a:endParaRPr lang="en-US"/>
          </a:p>
        </p:txBody>
      </p:sp>
      <p:sp>
        <p:nvSpPr>
          <p:cNvPr id="6" name="Footer Placeholder 5">
            <a:extLst>
              <a:ext uri="{FF2B5EF4-FFF2-40B4-BE49-F238E27FC236}">
                <a16:creationId xmlns:a16="http://schemas.microsoft.com/office/drawing/2014/main" id="{24DB31D9-BCB4-1408-45EC-08AC3359C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506EE-5761-DF2E-D217-812583A38D16}"/>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411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260E4-0D1D-6C7B-FB06-7F7AC8DED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6CD26-57D9-CB4D-F53F-8865C3D1B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AA5CD-6E96-D2E5-E00D-F3E48727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5BDA0-C6AE-A742-B920-54B2C3A74541}" type="datetimeFigureOut">
              <a:rPr lang="en-US" smtClean="0"/>
              <a:t>3/4/2025</a:t>
            </a:fld>
            <a:endParaRPr lang="en-US"/>
          </a:p>
        </p:txBody>
      </p:sp>
      <p:sp>
        <p:nvSpPr>
          <p:cNvPr id="5" name="Footer Placeholder 4">
            <a:extLst>
              <a:ext uri="{FF2B5EF4-FFF2-40B4-BE49-F238E27FC236}">
                <a16:creationId xmlns:a16="http://schemas.microsoft.com/office/drawing/2014/main" id="{943F4499-2323-C53E-17CF-A3ECA5888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958A61-4032-D384-C451-9947A77C5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65B355-862F-8049-81F0-6A68863718E8}" type="slidenum">
              <a:rPr lang="en-US" smtClean="0"/>
              <a:t>‹#›</a:t>
            </a:fld>
            <a:endParaRPr lang="en-US"/>
          </a:p>
        </p:txBody>
      </p:sp>
    </p:spTree>
    <p:extLst>
      <p:ext uri="{BB962C8B-B14F-4D97-AF65-F5344CB8AC3E}">
        <p14:creationId xmlns:p14="http://schemas.microsoft.com/office/powerpoint/2010/main" val="297159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C1176-038B-45B5-BC4E-236494BAE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4ED655-1B56-48E8-8C49-A3133804C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DE940-D7E4-4159-8FF8-9297FE684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A4237-3CE2-45D2-AE40-C2A2E4C048BB}" type="datetimeFigureOut">
              <a:rPr lang="en-US" smtClean="0"/>
              <a:t>3/4/2025</a:t>
            </a:fld>
            <a:endParaRPr lang="en-US" dirty="0"/>
          </a:p>
        </p:txBody>
      </p:sp>
      <p:sp>
        <p:nvSpPr>
          <p:cNvPr id="5" name="Footer Placeholder 4">
            <a:extLst>
              <a:ext uri="{FF2B5EF4-FFF2-40B4-BE49-F238E27FC236}">
                <a16:creationId xmlns:a16="http://schemas.microsoft.com/office/drawing/2014/main" id="{384F0640-EC74-4D77-B8FB-5EA7CA8C5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FD431D-4101-443C-AFBE-92D9C809F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2931E-C896-486C-AFFE-FFE8EF4FC184}" type="slidenum">
              <a:rPr lang="en-US" smtClean="0"/>
              <a:t>‹#›</a:t>
            </a:fld>
            <a:endParaRPr lang="en-US" dirty="0"/>
          </a:p>
        </p:txBody>
      </p:sp>
    </p:spTree>
    <p:extLst>
      <p:ext uri="{BB962C8B-B14F-4D97-AF65-F5344CB8AC3E}">
        <p14:creationId xmlns:p14="http://schemas.microsoft.com/office/powerpoint/2010/main" val="363081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st.gov/ccw-event-activity-porta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hyperlink" Target="mailto:dpruitt@nist.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hyperlink" Target="http://www.nist.gov/nice/cc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37A39A-C761-98C6-46CA-913D74A9557C}"/>
              </a:ext>
              <a:ext uri="{C183D7F6-B498-43B3-948B-1728B52AA6E4}">
                <adec:decorative xmlns:adec="http://schemas.microsoft.com/office/drawing/2017/decorative" val="1"/>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1" y="232349"/>
            <a:ext cx="12191999" cy="6555228"/>
          </a:xfrm>
          <a:prstGeom prst="rect">
            <a:avLst/>
          </a:prstGeom>
        </p:spPr>
      </p:pic>
      <p:sp>
        <p:nvSpPr>
          <p:cNvPr id="2" name="Title 1">
            <a:extLst>
              <a:ext uri="{FF2B5EF4-FFF2-40B4-BE49-F238E27FC236}">
                <a16:creationId xmlns:a16="http://schemas.microsoft.com/office/drawing/2014/main" id="{5E632769-655A-1079-3438-F9854F55F4A5}"/>
              </a:ext>
            </a:extLst>
          </p:cNvPr>
          <p:cNvSpPr>
            <a:spLocks noGrp="1"/>
          </p:cNvSpPr>
          <p:nvPr>
            <p:ph type="ctrTitle"/>
          </p:nvPr>
        </p:nvSpPr>
        <p:spPr>
          <a:xfrm>
            <a:off x="1470990" y="724797"/>
            <a:ext cx="9687339" cy="3608663"/>
          </a:xfrm>
        </p:spPr>
        <p:txBody>
          <a:bodyPr>
            <a:normAutofit fontScale="90000"/>
          </a:bodyPr>
          <a:lstStyle/>
          <a:p>
            <a:r>
              <a:rPr lang="en-US" sz="8800" dirty="0">
                <a:solidFill>
                  <a:schemeClr val="bg1"/>
                </a:solidFill>
              </a:rPr>
              <a:t>Cybersecurity Career Week</a:t>
            </a:r>
            <a:br>
              <a:rPr lang="en-US" sz="8800" dirty="0">
                <a:solidFill>
                  <a:schemeClr val="bg1"/>
                </a:solidFill>
              </a:rPr>
            </a:br>
            <a:r>
              <a:rPr lang="en-US" sz="8800" dirty="0">
                <a:solidFill>
                  <a:schemeClr val="bg1"/>
                </a:solidFill>
              </a:rPr>
              <a:t>#</a:t>
            </a:r>
            <a:r>
              <a:rPr lang="en-US" sz="8800" i="1" dirty="0">
                <a:solidFill>
                  <a:schemeClr val="bg1"/>
                </a:solidFill>
              </a:rPr>
              <a:t>ChooseCyber</a:t>
            </a:r>
          </a:p>
        </p:txBody>
      </p:sp>
      <p:pic>
        <p:nvPicPr>
          <p:cNvPr id="5" name="Picture 4" descr="Logo">
            <a:extLst>
              <a:ext uri="{FF2B5EF4-FFF2-40B4-BE49-F238E27FC236}">
                <a16:creationId xmlns:a16="http://schemas.microsoft.com/office/drawing/2014/main" id="{84F42065-6265-D556-5382-956B4969B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3496" y="5866710"/>
            <a:ext cx="4300330" cy="656350"/>
          </a:xfrm>
          <a:prstGeom prst="rect">
            <a:avLst/>
          </a:prstGeom>
        </p:spPr>
      </p:pic>
    </p:spTree>
    <p:extLst>
      <p:ext uri="{BB962C8B-B14F-4D97-AF65-F5344CB8AC3E}">
        <p14:creationId xmlns:p14="http://schemas.microsoft.com/office/powerpoint/2010/main" val="31232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56AF76-DDEF-B31A-4D9B-6A1E3F0237D9}"/>
              </a:ext>
              <a:ext uri="{C183D7F6-B498-43B3-948B-1728B52AA6E4}">
                <adec:decorative xmlns:adec="http://schemas.microsoft.com/office/drawing/2017/decorative" val="1"/>
              </a:ext>
            </a:extLst>
          </p:cNvPr>
          <p:cNvGrpSpPr/>
          <p:nvPr/>
        </p:nvGrpSpPr>
        <p:grpSpPr>
          <a:xfrm>
            <a:off x="0" y="0"/>
            <a:ext cx="4245429" cy="6858000"/>
            <a:chOff x="0" y="0"/>
            <a:chExt cx="4245429" cy="6858000"/>
          </a:xfrm>
        </p:grpSpPr>
        <p:sp>
          <p:nvSpPr>
            <p:cNvPr id="4" name="Rectangle 3">
              <a:extLst>
                <a:ext uri="{FF2B5EF4-FFF2-40B4-BE49-F238E27FC236}">
                  <a16:creationId xmlns:a16="http://schemas.microsoft.com/office/drawing/2014/main" id="{53F0A6FB-14C3-6C52-7E5B-E43698EAFBD7}"/>
                </a:ext>
              </a:extLst>
            </p:cNvPr>
            <p:cNvSpPr/>
            <p:nvPr/>
          </p:nvSpPr>
          <p:spPr>
            <a:xfrm>
              <a:off x="0" y="0"/>
              <a:ext cx="42454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9D308E9-6610-CC4C-7E2F-FFA797F29E36}"/>
                </a:ext>
              </a:extLst>
            </p:cNvPr>
            <p:cNvPicPr>
              <a:picLocks noChangeAspect="1"/>
            </p:cNvPicPr>
            <p:nvPr/>
          </p:nvPicPr>
          <p:blipFill>
            <a:blip r:embed="rId3"/>
            <a:stretch>
              <a:fillRect/>
            </a:stretch>
          </p:blipFill>
          <p:spPr>
            <a:xfrm>
              <a:off x="0" y="119640"/>
              <a:ext cx="1884538" cy="1034951"/>
            </a:xfrm>
            <a:prstGeom prst="rect">
              <a:avLst/>
            </a:prstGeom>
          </p:spPr>
        </p:pic>
        <p:pic>
          <p:nvPicPr>
            <p:cNvPr id="32" name="Picture 31">
              <a:extLst>
                <a:ext uri="{FF2B5EF4-FFF2-40B4-BE49-F238E27FC236}">
                  <a16:creationId xmlns:a16="http://schemas.microsoft.com/office/drawing/2014/main" id="{8A6D8B93-27A1-6BB6-1BFF-D1BDB0488060}"/>
                </a:ext>
              </a:extLst>
            </p:cNvPr>
            <p:cNvPicPr>
              <a:picLocks noChangeAspect="1"/>
            </p:cNvPicPr>
            <p:nvPr/>
          </p:nvPicPr>
          <p:blipFill>
            <a:blip r:embed="rId4"/>
            <a:stretch>
              <a:fillRect/>
            </a:stretch>
          </p:blipFill>
          <p:spPr>
            <a:xfrm>
              <a:off x="389471" y="4769349"/>
              <a:ext cx="711965" cy="1040564"/>
            </a:xfrm>
            <a:prstGeom prst="rect">
              <a:avLst/>
            </a:prstGeom>
          </p:spPr>
        </p:pic>
        <p:pic>
          <p:nvPicPr>
            <p:cNvPr id="34" name="Picture 33">
              <a:extLst>
                <a:ext uri="{FF2B5EF4-FFF2-40B4-BE49-F238E27FC236}">
                  <a16:creationId xmlns:a16="http://schemas.microsoft.com/office/drawing/2014/main" id="{21FCC5A0-C006-F04F-CE34-E9DC7ACE8E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6655" y="5248062"/>
              <a:ext cx="878774" cy="1373542"/>
            </a:xfrm>
            <a:prstGeom prst="rect">
              <a:avLst/>
            </a:prstGeom>
          </p:spPr>
        </p:pic>
      </p:grpSp>
      <p:sp>
        <p:nvSpPr>
          <p:cNvPr id="2" name="Title 1">
            <a:extLst>
              <a:ext uri="{FF2B5EF4-FFF2-40B4-BE49-F238E27FC236}">
                <a16:creationId xmlns:a16="http://schemas.microsoft.com/office/drawing/2014/main" id="{CFE1C798-A9D8-474D-2741-939F4CA1A319}"/>
              </a:ext>
              <a:ext uri="{C183D7F6-B498-43B3-948B-1728B52AA6E4}">
                <adec:decorative xmlns:adec="http://schemas.microsoft.com/office/drawing/2017/decorative" val="1"/>
              </a:ext>
            </a:extLst>
          </p:cNvPr>
          <p:cNvSpPr>
            <a:spLocks noGrp="1"/>
          </p:cNvSpPr>
          <p:nvPr>
            <p:ph type="title"/>
          </p:nvPr>
        </p:nvSpPr>
        <p:spPr>
          <a:xfrm>
            <a:off x="247649" y="1550056"/>
            <a:ext cx="3750129" cy="1325563"/>
          </a:xfrm>
        </p:spPr>
        <p:txBody>
          <a:bodyPr/>
          <a:lstStyle/>
          <a:p>
            <a:pPr algn="ctr"/>
            <a:r>
              <a:rPr lang="en-US" b="1" dirty="0">
                <a:solidFill>
                  <a:schemeClr val="bg1"/>
                </a:solidFill>
              </a:rPr>
              <a:t>Ideas for Engagement</a:t>
            </a:r>
          </a:p>
        </p:txBody>
      </p:sp>
      <p:sp>
        <p:nvSpPr>
          <p:cNvPr id="8" name="Rounded Rectangle 7">
            <a:extLst>
              <a:ext uri="{FF2B5EF4-FFF2-40B4-BE49-F238E27FC236}">
                <a16:creationId xmlns:a16="http://schemas.microsoft.com/office/drawing/2014/main" id="{3DDF6E3B-DB18-44CC-C033-7358423F207C}"/>
              </a:ext>
              <a:ext uri="{C183D7F6-B498-43B3-948B-1728B52AA6E4}">
                <adec:decorative xmlns:adec="http://schemas.microsoft.com/office/drawing/2017/decorative" val="1"/>
              </a:ext>
            </a:extLst>
          </p:cNvPr>
          <p:cNvSpPr/>
          <p:nvPr/>
        </p:nvSpPr>
        <p:spPr>
          <a:xfrm>
            <a:off x="4511116" y="19950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a:extLst>
              <a:ext uri="{FF2B5EF4-FFF2-40B4-BE49-F238E27FC236}">
                <a16:creationId xmlns:a16="http://schemas.microsoft.com/office/drawing/2014/main" id="{6EEADD23-2E40-7E89-E308-AA479E5B6F79}"/>
              </a:ext>
              <a:ext uri="{C183D7F6-B498-43B3-948B-1728B52AA6E4}">
                <adec:decorative xmlns:adec="http://schemas.microsoft.com/office/drawing/2017/decorative" val="1"/>
              </a:ext>
            </a:extLst>
          </p:cNvPr>
          <p:cNvSpPr/>
          <p:nvPr/>
        </p:nvSpPr>
        <p:spPr>
          <a:xfrm>
            <a:off x="4742698" y="423357"/>
            <a:ext cx="548255" cy="547184"/>
          </a:xfrm>
          <a:prstGeom prst="rect">
            <a:avLst/>
          </a:prstGeom>
          <a: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Rounded Rectangle 14">
            <a:extLst>
              <a:ext uri="{FF2B5EF4-FFF2-40B4-BE49-F238E27FC236}">
                <a16:creationId xmlns:a16="http://schemas.microsoft.com/office/drawing/2014/main" id="{0781AF96-620F-7A79-75B8-9E7218513393}"/>
              </a:ext>
              <a:ext uri="{C183D7F6-B498-43B3-948B-1728B52AA6E4}">
                <adec:decorative xmlns:adec="http://schemas.microsoft.com/office/drawing/2017/decorative" val="1"/>
              </a:ext>
            </a:extLst>
          </p:cNvPr>
          <p:cNvSpPr/>
          <p:nvPr/>
        </p:nvSpPr>
        <p:spPr>
          <a:xfrm>
            <a:off x="4511113" y="1468114"/>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ed Rectangle 15">
            <a:extLst>
              <a:ext uri="{FF2B5EF4-FFF2-40B4-BE49-F238E27FC236}">
                <a16:creationId xmlns:a16="http://schemas.microsoft.com/office/drawing/2014/main" id="{AD96166B-0079-BDE6-BB68-65A34E4EEE74}"/>
              </a:ext>
              <a:ext uri="{C183D7F6-B498-43B3-948B-1728B52AA6E4}">
                <adec:decorative xmlns:adec="http://schemas.microsoft.com/office/drawing/2017/decorative" val="1"/>
              </a:ext>
            </a:extLst>
          </p:cNvPr>
          <p:cNvSpPr/>
          <p:nvPr/>
        </p:nvSpPr>
        <p:spPr>
          <a:xfrm>
            <a:off x="4511113" y="273671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ounded Rectangle 16">
            <a:extLst>
              <a:ext uri="{FF2B5EF4-FFF2-40B4-BE49-F238E27FC236}">
                <a16:creationId xmlns:a16="http://schemas.microsoft.com/office/drawing/2014/main" id="{432342C2-1F25-237C-8EF1-44ABD12F5A0B}"/>
              </a:ext>
              <a:ext uri="{C183D7F6-B498-43B3-948B-1728B52AA6E4}">
                <adec:decorative xmlns:adec="http://schemas.microsoft.com/office/drawing/2017/decorative" val="1"/>
              </a:ext>
            </a:extLst>
          </p:cNvPr>
          <p:cNvSpPr/>
          <p:nvPr/>
        </p:nvSpPr>
        <p:spPr>
          <a:xfrm>
            <a:off x="4511113" y="4005324"/>
            <a:ext cx="7434725" cy="134767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ounded Rectangle 17">
            <a:extLst>
              <a:ext uri="{FF2B5EF4-FFF2-40B4-BE49-F238E27FC236}">
                <a16:creationId xmlns:a16="http://schemas.microsoft.com/office/drawing/2014/main" id="{68C666FD-686B-AF0F-AE93-FCE5B1781940}"/>
              </a:ext>
              <a:ext uri="{C183D7F6-B498-43B3-948B-1728B52AA6E4}">
                <adec:decorative xmlns:adec="http://schemas.microsoft.com/office/drawing/2017/decorative" val="1"/>
              </a:ext>
            </a:extLst>
          </p:cNvPr>
          <p:cNvSpPr/>
          <p:nvPr/>
        </p:nvSpPr>
        <p:spPr>
          <a:xfrm>
            <a:off x="4511113" y="5626723"/>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a:extLst>
              <a:ext uri="{FF2B5EF4-FFF2-40B4-BE49-F238E27FC236}">
                <a16:creationId xmlns:a16="http://schemas.microsoft.com/office/drawing/2014/main" id="{055D69CC-5846-F14C-7170-32FF3BCF6158}"/>
              </a:ext>
              <a:ext uri="{C183D7F6-B498-43B3-948B-1728B52AA6E4}">
                <adec:decorative xmlns:adec="http://schemas.microsoft.com/office/drawing/2017/decorative" val="1"/>
              </a:ext>
            </a:extLst>
          </p:cNvPr>
          <p:cNvSpPr/>
          <p:nvPr/>
        </p:nvSpPr>
        <p:spPr>
          <a:xfrm>
            <a:off x="4742697" y="1712405"/>
            <a:ext cx="548255" cy="547184"/>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7A96CEA-9E32-5E73-B981-1A57BBD4733F}"/>
              </a:ext>
              <a:ext uri="{C183D7F6-B498-43B3-948B-1728B52AA6E4}">
                <adec:decorative xmlns:adec="http://schemas.microsoft.com/office/drawing/2017/decorative" val="1"/>
              </a:ext>
            </a:extLst>
          </p:cNvPr>
          <p:cNvSpPr/>
          <p:nvPr/>
        </p:nvSpPr>
        <p:spPr>
          <a:xfrm>
            <a:off x="4742697" y="2960567"/>
            <a:ext cx="548255" cy="547184"/>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B0024E40-908E-E8F8-D1DD-82CE4A63D2E1}"/>
              </a:ext>
              <a:ext uri="{C183D7F6-B498-43B3-948B-1728B52AA6E4}">
                <adec:decorative xmlns:adec="http://schemas.microsoft.com/office/drawing/2017/decorative" val="1"/>
              </a:ext>
            </a:extLst>
          </p:cNvPr>
          <p:cNvSpPr/>
          <p:nvPr/>
        </p:nvSpPr>
        <p:spPr>
          <a:xfrm>
            <a:off x="4742696" y="5887459"/>
            <a:ext cx="548255" cy="547184"/>
          </a:xfrm>
          <a:prstGeom prst="rect">
            <a:avLst/>
          </a:pr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AA1B098-D799-2F5D-6895-E9BB4F0D1894}"/>
              </a:ext>
              <a:ext uri="{C183D7F6-B498-43B3-948B-1728B52AA6E4}">
                <adec:decorative xmlns:adec="http://schemas.microsoft.com/office/drawing/2017/decorative" val="1"/>
              </a:ext>
            </a:extLst>
          </p:cNvPr>
          <p:cNvSpPr/>
          <p:nvPr/>
        </p:nvSpPr>
        <p:spPr>
          <a:xfrm>
            <a:off x="4742697" y="4405569"/>
            <a:ext cx="548255" cy="547184"/>
          </a:xfrm>
          <a:prstGeom prst="rect">
            <a:avLst/>
          </a:pr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09347801-33B2-0AE2-07DB-86A1CCF1F2DF}"/>
              </a:ext>
              <a:ext uri="{C183D7F6-B498-43B3-948B-1728B52AA6E4}">
                <adec:decorative xmlns:adec="http://schemas.microsoft.com/office/drawing/2017/decorative" val="1"/>
              </a:ext>
            </a:extLst>
          </p:cNvPr>
          <p:cNvSpPr txBox="1"/>
          <p:nvPr/>
        </p:nvSpPr>
        <p:spPr>
          <a:xfrm>
            <a:off x="5556635" y="466116"/>
            <a:ext cx="2252133" cy="461665"/>
          </a:xfrm>
          <a:prstGeom prst="rect">
            <a:avLst/>
          </a:prstGeom>
          <a:noFill/>
        </p:spPr>
        <p:txBody>
          <a:bodyPr wrap="square" rtlCol="0">
            <a:spAutoFit/>
          </a:bodyPr>
          <a:lstStyle/>
          <a:p>
            <a:r>
              <a:rPr lang="en-US" sz="2400" b="1" dirty="0"/>
              <a:t>Social Media</a:t>
            </a:r>
          </a:p>
        </p:txBody>
      </p:sp>
      <p:sp>
        <p:nvSpPr>
          <p:cNvPr id="20" name="TextBox 19">
            <a:extLst>
              <a:ext uri="{FF2B5EF4-FFF2-40B4-BE49-F238E27FC236}">
                <a16:creationId xmlns:a16="http://schemas.microsoft.com/office/drawing/2014/main" id="{29B63F37-0BED-39EB-E3E6-1B8A26BA1AFB}"/>
              </a:ext>
              <a:ext uri="{C183D7F6-B498-43B3-948B-1728B52AA6E4}">
                <adec:decorative xmlns:adec="http://schemas.microsoft.com/office/drawing/2017/decorative" val="1"/>
              </a:ext>
            </a:extLst>
          </p:cNvPr>
          <p:cNvSpPr txBox="1"/>
          <p:nvPr/>
        </p:nvSpPr>
        <p:spPr>
          <a:xfrm>
            <a:off x="5556636" y="1550056"/>
            <a:ext cx="6245893" cy="830997"/>
          </a:xfrm>
          <a:prstGeom prst="rect">
            <a:avLst/>
          </a:prstGeom>
          <a:noFill/>
        </p:spPr>
        <p:txBody>
          <a:bodyPr wrap="square" rtlCol="0">
            <a:spAutoFit/>
          </a:bodyPr>
          <a:lstStyle/>
          <a:p>
            <a:pPr lvl="0"/>
            <a:r>
              <a:rPr lang="en-US" sz="2400" dirty="0"/>
              <a:t>Host a </a:t>
            </a:r>
            <a:r>
              <a:rPr lang="en-US" sz="2400" b="1" dirty="0"/>
              <a:t>twitter chat </a:t>
            </a:r>
            <a:r>
              <a:rPr lang="en-US" sz="2400" dirty="0"/>
              <a:t>to answer questions about a cybersecurity related topic</a:t>
            </a:r>
          </a:p>
        </p:txBody>
      </p:sp>
      <p:sp>
        <p:nvSpPr>
          <p:cNvPr id="21" name="TextBox 20">
            <a:extLst>
              <a:ext uri="{FF2B5EF4-FFF2-40B4-BE49-F238E27FC236}">
                <a16:creationId xmlns:a16="http://schemas.microsoft.com/office/drawing/2014/main" id="{E113F155-AE34-9BA8-4F0F-59C2471A16A0}"/>
              </a:ext>
              <a:ext uri="{C183D7F6-B498-43B3-948B-1728B52AA6E4}">
                <adec:decorative xmlns:adec="http://schemas.microsoft.com/office/drawing/2017/decorative" val="1"/>
              </a:ext>
            </a:extLst>
          </p:cNvPr>
          <p:cNvSpPr txBox="1"/>
          <p:nvPr/>
        </p:nvSpPr>
        <p:spPr>
          <a:xfrm>
            <a:off x="5522536" y="3004109"/>
            <a:ext cx="4245429" cy="461665"/>
          </a:xfrm>
          <a:prstGeom prst="rect">
            <a:avLst/>
          </a:prstGeom>
          <a:noFill/>
        </p:spPr>
        <p:txBody>
          <a:bodyPr wrap="square" rtlCol="0">
            <a:spAutoFit/>
          </a:bodyPr>
          <a:lstStyle/>
          <a:p>
            <a:pPr lvl="0"/>
            <a:r>
              <a:rPr lang="en-US" sz="2400" dirty="0"/>
              <a:t>Write a </a:t>
            </a:r>
            <a:r>
              <a:rPr lang="en-US" sz="2400" b="1" dirty="0"/>
              <a:t>blog</a:t>
            </a:r>
            <a:r>
              <a:rPr lang="en-US" sz="2400" dirty="0"/>
              <a:t> or </a:t>
            </a:r>
            <a:r>
              <a:rPr lang="en-US" sz="2400" b="1" dirty="0"/>
              <a:t>news article </a:t>
            </a:r>
            <a:endParaRPr lang="en-US" sz="2400" dirty="0"/>
          </a:p>
        </p:txBody>
      </p:sp>
      <p:sp>
        <p:nvSpPr>
          <p:cNvPr id="22" name="TextBox 21">
            <a:extLst>
              <a:ext uri="{FF2B5EF4-FFF2-40B4-BE49-F238E27FC236}">
                <a16:creationId xmlns:a16="http://schemas.microsoft.com/office/drawing/2014/main" id="{A779A6EC-4EE0-2E11-0523-D0DC4292394E}"/>
              </a:ext>
              <a:ext uri="{C183D7F6-B498-43B3-948B-1728B52AA6E4}">
                <adec:decorative xmlns:adec="http://schemas.microsoft.com/office/drawing/2017/decorative" val="1"/>
              </a:ext>
            </a:extLst>
          </p:cNvPr>
          <p:cNvSpPr txBox="1"/>
          <p:nvPr/>
        </p:nvSpPr>
        <p:spPr>
          <a:xfrm>
            <a:off x="5556635" y="4102080"/>
            <a:ext cx="6245893" cy="1154162"/>
          </a:xfrm>
          <a:prstGeom prst="rect">
            <a:avLst/>
          </a:prstGeom>
          <a:noFill/>
        </p:spPr>
        <p:txBody>
          <a:bodyPr wrap="square" rtlCol="0">
            <a:spAutoFit/>
          </a:bodyPr>
          <a:lstStyle/>
          <a:p>
            <a:pPr lvl="0"/>
            <a:r>
              <a:rPr lang="en-US" sz="2300" b="1" dirty="0"/>
              <a:t>Acknowledge</a:t>
            </a:r>
            <a:r>
              <a:rPr lang="en-US" sz="2300" dirty="0"/>
              <a:t> your hard-working cybersecurity co-workers or provide a social or potluck (virtual) to celebrate their contributions </a:t>
            </a:r>
          </a:p>
        </p:txBody>
      </p:sp>
      <p:sp>
        <p:nvSpPr>
          <p:cNvPr id="24" name="TextBox 23">
            <a:extLst>
              <a:ext uri="{FF2B5EF4-FFF2-40B4-BE49-F238E27FC236}">
                <a16:creationId xmlns:a16="http://schemas.microsoft.com/office/drawing/2014/main" id="{AC10B871-8335-F1FD-2C94-3166B44FCA04}"/>
              </a:ext>
              <a:ext uri="{C183D7F6-B498-43B3-948B-1728B52AA6E4}">
                <adec:decorative xmlns:adec="http://schemas.microsoft.com/office/drawing/2017/decorative" val="1"/>
              </a:ext>
            </a:extLst>
          </p:cNvPr>
          <p:cNvSpPr txBox="1"/>
          <p:nvPr/>
        </p:nvSpPr>
        <p:spPr>
          <a:xfrm>
            <a:off x="5522534" y="5708664"/>
            <a:ext cx="6279994" cy="830997"/>
          </a:xfrm>
          <a:prstGeom prst="rect">
            <a:avLst/>
          </a:prstGeom>
          <a:noFill/>
        </p:spPr>
        <p:txBody>
          <a:bodyPr wrap="square" rtlCol="0">
            <a:spAutoFit/>
          </a:bodyPr>
          <a:lstStyle/>
          <a:p>
            <a:pPr lvl="0"/>
            <a:r>
              <a:rPr lang="en-US" sz="2400" dirty="0"/>
              <a:t>Participate in office-wide cybersecurity related </a:t>
            </a:r>
            <a:r>
              <a:rPr lang="en-US" sz="2400" b="1" dirty="0"/>
              <a:t>competitions, trainings, or special events.</a:t>
            </a:r>
            <a:r>
              <a:rPr lang="en-US" sz="2400" dirty="0"/>
              <a:t> </a:t>
            </a:r>
          </a:p>
        </p:txBody>
      </p:sp>
      <p:sp>
        <p:nvSpPr>
          <p:cNvPr id="25" name="TextBox 24">
            <a:extLst>
              <a:ext uri="{FF2B5EF4-FFF2-40B4-BE49-F238E27FC236}">
                <a16:creationId xmlns:a16="http://schemas.microsoft.com/office/drawing/2014/main" id="{8AC975F2-2447-E41B-EB56-518B24372A88}"/>
              </a:ext>
              <a:ext uri="{C183D7F6-B498-43B3-948B-1728B52AA6E4}">
                <adec:decorative xmlns:adec="http://schemas.microsoft.com/office/drawing/2017/decorative" val="1"/>
              </a:ext>
            </a:extLst>
          </p:cNvPr>
          <p:cNvSpPr txBox="1"/>
          <p:nvPr/>
        </p:nvSpPr>
        <p:spPr>
          <a:xfrm>
            <a:off x="7586133" y="199509"/>
            <a:ext cx="4732867"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Share what you love about your cybersecurity job</a:t>
            </a:r>
          </a:p>
          <a:p>
            <a:pPr marL="285750" lvl="0" indent="-285750">
              <a:buFont typeface="Arial" panose="020B0604020202020204" pitchFamily="34" charset="0"/>
              <a:buChar char="•"/>
            </a:pPr>
            <a:r>
              <a:rPr lang="en-US" sz="2000" dirty="0"/>
              <a:t>Tag @NISTCyber or repost our posts</a:t>
            </a:r>
          </a:p>
          <a:p>
            <a:pPr marL="285750" lvl="0" indent="-285750">
              <a:buFont typeface="Arial" panose="020B0604020202020204" pitchFamily="34" charset="0"/>
              <a:buChar char="•"/>
            </a:pPr>
            <a:endParaRPr lang="en-US" sz="2000" dirty="0"/>
          </a:p>
        </p:txBody>
      </p:sp>
      <p:sp>
        <p:nvSpPr>
          <p:cNvPr id="26" name="TextBox 25">
            <a:extLst>
              <a:ext uri="{FF2B5EF4-FFF2-40B4-BE49-F238E27FC236}">
                <a16:creationId xmlns:a16="http://schemas.microsoft.com/office/drawing/2014/main" id="{E19791BB-6399-07C2-B844-99B2341B1405}"/>
              </a:ext>
              <a:ext uri="{C183D7F6-B498-43B3-948B-1728B52AA6E4}">
                <adec:decorative xmlns:adec="http://schemas.microsoft.com/office/drawing/2017/decorative" val="1"/>
              </a:ext>
            </a:extLst>
          </p:cNvPr>
          <p:cNvSpPr txBox="1"/>
          <p:nvPr/>
        </p:nvSpPr>
        <p:spPr>
          <a:xfrm>
            <a:off x="358932" y="3271083"/>
            <a:ext cx="3527564" cy="2123658"/>
          </a:xfrm>
          <a:prstGeom prst="rect">
            <a:avLst/>
          </a:prstGeom>
          <a:noFill/>
        </p:spPr>
        <p:txBody>
          <a:bodyPr wrap="square" rtlCol="0">
            <a:spAutoFit/>
          </a:bodyPr>
          <a:lstStyle/>
          <a:p>
            <a:pPr lvl="0" algn="ctr"/>
            <a:r>
              <a:rPr lang="en-US" sz="3600" b="1" dirty="0">
                <a:solidFill>
                  <a:schemeClr val="bg1"/>
                </a:solidFill>
              </a:rPr>
              <a:t>@NISTcyber</a:t>
            </a:r>
          </a:p>
          <a:p>
            <a:pPr lvl="0" algn="ctr"/>
            <a:endParaRPr lang="en-US" sz="2400" b="1" dirty="0">
              <a:solidFill>
                <a:schemeClr val="bg1"/>
              </a:solidFill>
            </a:endParaRPr>
          </a:p>
          <a:p>
            <a:pPr lvl="0" algn="ctr"/>
            <a:r>
              <a:rPr lang="en-US" sz="2400" b="1" dirty="0">
                <a:solidFill>
                  <a:schemeClr val="bg1"/>
                </a:solidFill>
              </a:rPr>
              <a:t>#ChooseCyber</a:t>
            </a:r>
          </a:p>
          <a:p>
            <a:pPr lvl="0" algn="ctr"/>
            <a:r>
              <a:rPr lang="en-US" sz="2400" b="1" dirty="0">
                <a:solidFill>
                  <a:schemeClr val="bg1"/>
                </a:solidFill>
              </a:rPr>
              <a:t>#cybercareerweek </a:t>
            </a:r>
            <a:endParaRPr lang="en-US" sz="2400" dirty="0">
              <a:solidFill>
                <a:schemeClr val="bg1"/>
              </a:solidFill>
            </a:endParaRPr>
          </a:p>
          <a:p>
            <a:pPr lvl="0" algn="ctr"/>
            <a:r>
              <a:rPr lang="en-US" sz="2400" b="1" dirty="0">
                <a:solidFill>
                  <a:schemeClr val="bg1"/>
                </a:solidFill>
              </a:rPr>
              <a:t>#</a:t>
            </a:r>
            <a:r>
              <a:rPr lang="en-US" sz="2400" b="1" dirty="0" err="1">
                <a:solidFill>
                  <a:schemeClr val="bg1"/>
                </a:solidFill>
              </a:rPr>
              <a:t>mycyberjob</a:t>
            </a:r>
            <a:endParaRPr lang="en-US" sz="2400" dirty="0">
              <a:solidFill>
                <a:schemeClr val="bg1"/>
              </a:solidFill>
            </a:endParaRPr>
          </a:p>
        </p:txBody>
      </p:sp>
    </p:spTree>
    <p:extLst>
      <p:ext uri="{BB962C8B-B14F-4D97-AF65-F5344CB8AC3E}">
        <p14:creationId xmlns:p14="http://schemas.microsoft.com/office/powerpoint/2010/main" val="405078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1F4DF4-F9F8-E2C2-7D9E-502798FCFF07}"/>
              </a:ext>
              <a:ext uri="{C183D7F6-B498-43B3-948B-1728B52AA6E4}">
                <adec:decorative xmlns:adec="http://schemas.microsoft.com/office/drawing/2017/decorative" val="1"/>
              </a:ext>
            </a:extLst>
          </p:cNvPr>
          <p:cNvSpPr/>
          <p:nvPr/>
        </p:nvSpPr>
        <p:spPr>
          <a:xfrm>
            <a:off x="-6829" y="1758"/>
            <a:ext cx="12205653" cy="17238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D987F-7B3D-C6D9-98EA-402A03E746DB}"/>
              </a:ext>
              <a:ext uri="{C183D7F6-B498-43B3-948B-1728B52AA6E4}">
                <adec:decorative xmlns:adec="http://schemas.microsoft.com/office/drawing/2017/decorative" val="1"/>
              </a:ext>
            </a:extLst>
          </p:cNvPr>
          <p:cNvSpPr>
            <a:spLocks noGrp="1"/>
          </p:cNvSpPr>
          <p:nvPr>
            <p:ph type="title"/>
          </p:nvPr>
        </p:nvSpPr>
        <p:spPr>
          <a:xfrm>
            <a:off x="256309" y="200892"/>
            <a:ext cx="10515600" cy="1325563"/>
          </a:xfrm>
        </p:spPr>
        <p:txBody>
          <a:bodyPr/>
          <a:lstStyle/>
          <a:p>
            <a:r>
              <a:rPr lang="en-US" b="1" dirty="0">
                <a:solidFill>
                  <a:schemeClr val="bg1"/>
                </a:solidFill>
              </a:rPr>
              <a:t>More Ideas for Engagement</a:t>
            </a:r>
          </a:p>
        </p:txBody>
      </p:sp>
      <p:grpSp>
        <p:nvGrpSpPr>
          <p:cNvPr id="18" name="Group 17">
            <a:extLst>
              <a:ext uri="{FF2B5EF4-FFF2-40B4-BE49-F238E27FC236}">
                <a16:creationId xmlns:a16="http://schemas.microsoft.com/office/drawing/2014/main" id="{D81B096B-4667-903B-ED09-2623126922BC}"/>
              </a:ext>
              <a:ext uri="{C183D7F6-B498-43B3-948B-1728B52AA6E4}">
                <adec:decorative xmlns:adec="http://schemas.microsoft.com/office/drawing/2017/decorative" val="1"/>
              </a:ext>
            </a:extLst>
          </p:cNvPr>
          <p:cNvGrpSpPr/>
          <p:nvPr/>
        </p:nvGrpSpPr>
        <p:grpSpPr>
          <a:xfrm>
            <a:off x="186640" y="2173158"/>
            <a:ext cx="1042655" cy="1041445"/>
            <a:chOff x="262758" y="2133683"/>
            <a:chExt cx="1042655" cy="1041445"/>
          </a:xfrm>
        </p:grpSpPr>
        <p:sp>
          <p:nvSpPr>
            <p:cNvPr id="6" name="Oval 5">
              <a:extLst>
                <a:ext uri="{FF2B5EF4-FFF2-40B4-BE49-F238E27FC236}">
                  <a16:creationId xmlns:a16="http://schemas.microsoft.com/office/drawing/2014/main" id="{DBE52829-53D2-FD95-3231-6D88605846B7}"/>
                </a:ext>
              </a:extLst>
            </p:cNvPr>
            <p:cNvSpPr/>
            <p:nvPr/>
          </p:nvSpPr>
          <p:spPr>
            <a:xfrm>
              <a:off x="262758" y="2133683"/>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Cloud Computing">
              <a:extLst>
                <a:ext uri="{FF2B5EF4-FFF2-40B4-BE49-F238E27FC236}">
                  <a16:creationId xmlns:a16="http://schemas.microsoft.com/office/drawing/2014/main" id="{1152D17F-6087-470F-B6A8-B690F4942E10}"/>
                </a:ext>
              </a:extLst>
            </p:cNvPr>
            <p:cNvSpPr/>
            <p:nvPr/>
          </p:nvSpPr>
          <p:spPr>
            <a:xfrm>
              <a:off x="481715" y="2335818"/>
              <a:ext cx="604739" cy="604037"/>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0" name="Group 19">
            <a:extLst>
              <a:ext uri="{FF2B5EF4-FFF2-40B4-BE49-F238E27FC236}">
                <a16:creationId xmlns:a16="http://schemas.microsoft.com/office/drawing/2014/main" id="{F53EB0CA-5DAB-F1F5-B662-4D66B2C4B18A}"/>
              </a:ext>
              <a:ext uri="{C183D7F6-B498-43B3-948B-1728B52AA6E4}">
                <adec:decorative xmlns:adec="http://schemas.microsoft.com/office/drawing/2017/decorative" val="1"/>
              </a:ext>
            </a:extLst>
          </p:cNvPr>
          <p:cNvGrpSpPr/>
          <p:nvPr/>
        </p:nvGrpSpPr>
        <p:grpSpPr>
          <a:xfrm>
            <a:off x="4315351" y="2177104"/>
            <a:ext cx="1042655" cy="1041445"/>
            <a:chOff x="5640162" y="2160938"/>
            <a:chExt cx="1042655" cy="1041445"/>
          </a:xfrm>
        </p:grpSpPr>
        <p:sp>
          <p:nvSpPr>
            <p:cNvPr id="8" name="Oval 7">
              <a:extLst>
                <a:ext uri="{FF2B5EF4-FFF2-40B4-BE49-F238E27FC236}">
                  <a16:creationId xmlns:a16="http://schemas.microsoft.com/office/drawing/2014/main" id="{9BCCA205-B700-6109-3012-6F12D7E7F003}"/>
                </a:ext>
              </a:extLst>
            </p:cNvPr>
            <p:cNvSpPr/>
            <p:nvPr/>
          </p:nvSpPr>
          <p:spPr>
            <a:xfrm>
              <a:off x="5640162"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Office Worker">
              <a:extLst>
                <a:ext uri="{FF2B5EF4-FFF2-40B4-BE49-F238E27FC236}">
                  <a16:creationId xmlns:a16="http://schemas.microsoft.com/office/drawing/2014/main" id="{75ACD99B-821E-7C5C-7BA2-A10830BFB2DE}"/>
                </a:ext>
              </a:extLst>
            </p:cNvPr>
            <p:cNvSpPr/>
            <p:nvPr/>
          </p:nvSpPr>
          <p:spPr>
            <a:xfrm>
              <a:off x="5869492" y="2357766"/>
              <a:ext cx="604739" cy="604037"/>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19" name="Group 18">
            <a:extLst>
              <a:ext uri="{FF2B5EF4-FFF2-40B4-BE49-F238E27FC236}">
                <a16:creationId xmlns:a16="http://schemas.microsoft.com/office/drawing/2014/main" id="{50AED489-D77D-1092-9326-399A34760289}"/>
              </a:ext>
              <a:ext uri="{C183D7F6-B498-43B3-948B-1728B52AA6E4}">
                <adec:decorative xmlns:adec="http://schemas.microsoft.com/office/drawing/2017/decorative" val="1"/>
              </a:ext>
            </a:extLst>
          </p:cNvPr>
          <p:cNvGrpSpPr/>
          <p:nvPr/>
        </p:nvGrpSpPr>
        <p:grpSpPr>
          <a:xfrm>
            <a:off x="4296306" y="4531986"/>
            <a:ext cx="1042655" cy="1041445"/>
            <a:chOff x="256309" y="4362171"/>
            <a:chExt cx="1042655" cy="1041445"/>
          </a:xfrm>
        </p:grpSpPr>
        <p:sp>
          <p:nvSpPr>
            <p:cNvPr id="11" name="Oval 10">
              <a:extLst>
                <a:ext uri="{FF2B5EF4-FFF2-40B4-BE49-F238E27FC236}">
                  <a16:creationId xmlns:a16="http://schemas.microsoft.com/office/drawing/2014/main" id="{6A1285C7-4F93-62A1-0FE7-8E7E7C6C8944}"/>
                </a:ext>
              </a:extLst>
            </p:cNvPr>
            <p:cNvSpPr/>
            <p:nvPr/>
          </p:nvSpPr>
          <p:spPr>
            <a:xfrm>
              <a:off x="256309" y="4362171"/>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Rectangle 11" descr="Teacher">
              <a:extLst>
                <a:ext uri="{FF2B5EF4-FFF2-40B4-BE49-F238E27FC236}">
                  <a16:creationId xmlns:a16="http://schemas.microsoft.com/office/drawing/2014/main" id="{C44D9635-8863-8677-0B64-7C37C2B44C44}"/>
                </a:ext>
              </a:extLst>
            </p:cNvPr>
            <p:cNvSpPr/>
            <p:nvPr/>
          </p:nvSpPr>
          <p:spPr>
            <a:xfrm>
              <a:off x="451734" y="4580876"/>
              <a:ext cx="604739" cy="604037"/>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1" name="Group 20">
            <a:extLst>
              <a:ext uri="{FF2B5EF4-FFF2-40B4-BE49-F238E27FC236}">
                <a16:creationId xmlns:a16="http://schemas.microsoft.com/office/drawing/2014/main" id="{3089D578-491C-405E-1785-B2A0132F7393}"/>
              </a:ext>
              <a:ext uri="{C183D7F6-B498-43B3-948B-1728B52AA6E4}">
                <adec:decorative xmlns:adec="http://schemas.microsoft.com/office/drawing/2017/decorative" val="1"/>
              </a:ext>
            </a:extLst>
          </p:cNvPr>
          <p:cNvGrpSpPr/>
          <p:nvPr/>
        </p:nvGrpSpPr>
        <p:grpSpPr>
          <a:xfrm>
            <a:off x="147154" y="4460335"/>
            <a:ext cx="1042655" cy="1041445"/>
            <a:chOff x="5640162" y="3785388"/>
            <a:chExt cx="1042655" cy="1041445"/>
          </a:xfrm>
        </p:grpSpPr>
        <p:sp>
          <p:nvSpPr>
            <p:cNvPr id="13" name="Oval 12">
              <a:extLst>
                <a:ext uri="{FF2B5EF4-FFF2-40B4-BE49-F238E27FC236}">
                  <a16:creationId xmlns:a16="http://schemas.microsoft.com/office/drawing/2014/main" id="{368F8105-7A6F-3B82-D690-126543345DF7}"/>
                </a:ext>
              </a:extLst>
            </p:cNvPr>
            <p:cNvSpPr/>
            <p:nvPr/>
          </p:nvSpPr>
          <p:spPr>
            <a:xfrm>
              <a:off x="5640162" y="378538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13" descr="User Network">
              <a:extLst>
                <a:ext uri="{FF2B5EF4-FFF2-40B4-BE49-F238E27FC236}">
                  <a16:creationId xmlns:a16="http://schemas.microsoft.com/office/drawing/2014/main" id="{05157802-3B01-664A-D5CE-37268218401B}"/>
                </a:ext>
              </a:extLst>
            </p:cNvPr>
            <p:cNvSpPr/>
            <p:nvPr/>
          </p:nvSpPr>
          <p:spPr>
            <a:xfrm>
              <a:off x="5876584" y="3991829"/>
              <a:ext cx="604739" cy="604037"/>
            </a:xfrm>
            <a:prstGeom prst="rect">
              <a:avLst/>
            </a:prstGeom>
            <a: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3" name="Group 22">
            <a:extLst>
              <a:ext uri="{FF2B5EF4-FFF2-40B4-BE49-F238E27FC236}">
                <a16:creationId xmlns:a16="http://schemas.microsoft.com/office/drawing/2014/main" id="{02EF8439-2E34-67C5-61B7-FDD7E45CFA48}"/>
              </a:ext>
              <a:ext uri="{C183D7F6-B498-43B3-948B-1728B52AA6E4}">
                <adec:decorative xmlns:adec="http://schemas.microsoft.com/office/drawing/2017/decorative" val="1"/>
              </a:ext>
            </a:extLst>
          </p:cNvPr>
          <p:cNvGrpSpPr/>
          <p:nvPr/>
        </p:nvGrpSpPr>
        <p:grpSpPr>
          <a:xfrm>
            <a:off x="8282137" y="4438966"/>
            <a:ext cx="1042655" cy="1041445"/>
            <a:chOff x="9270578" y="3766390"/>
            <a:chExt cx="1042655" cy="1041445"/>
          </a:xfrm>
        </p:grpSpPr>
        <p:sp>
          <p:nvSpPr>
            <p:cNvPr id="15" name="Oval 14">
              <a:extLst>
                <a:ext uri="{FF2B5EF4-FFF2-40B4-BE49-F238E27FC236}">
                  <a16:creationId xmlns:a16="http://schemas.microsoft.com/office/drawing/2014/main" id="{653C87D0-83D3-07CD-A002-1A00C94327E0}"/>
                </a:ext>
              </a:extLst>
            </p:cNvPr>
            <p:cNvSpPr/>
            <p:nvPr/>
          </p:nvSpPr>
          <p:spPr>
            <a:xfrm>
              <a:off x="9270578" y="3766390"/>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Diploma Roll">
              <a:extLst>
                <a:ext uri="{FF2B5EF4-FFF2-40B4-BE49-F238E27FC236}">
                  <a16:creationId xmlns:a16="http://schemas.microsoft.com/office/drawing/2014/main" id="{4BE85BFA-A5D9-970F-61C6-F3556E477C10}"/>
                </a:ext>
              </a:extLst>
            </p:cNvPr>
            <p:cNvSpPr/>
            <p:nvPr/>
          </p:nvSpPr>
          <p:spPr>
            <a:xfrm>
              <a:off x="9489535" y="4004091"/>
              <a:ext cx="604739" cy="604037"/>
            </a:xfrm>
            <a:prstGeom prst="rect">
              <a:avLst/>
            </a:prstGeom>
            <a: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2" name="Group 21">
            <a:extLst>
              <a:ext uri="{FF2B5EF4-FFF2-40B4-BE49-F238E27FC236}">
                <a16:creationId xmlns:a16="http://schemas.microsoft.com/office/drawing/2014/main" id="{4748ADDF-EC65-F7BD-B5B4-D089CE997E1E}"/>
              </a:ext>
              <a:ext uri="{C183D7F6-B498-43B3-948B-1728B52AA6E4}">
                <adec:decorative xmlns:adec="http://schemas.microsoft.com/office/drawing/2017/decorative" val="1"/>
              </a:ext>
            </a:extLst>
          </p:cNvPr>
          <p:cNvGrpSpPr/>
          <p:nvPr/>
        </p:nvGrpSpPr>
        <p:grpSpPr>
          <a:xfrm>
            <a:off x="8282137" y="2175298"/>
            <a:ext cx="1042655" cy="1041445"/>
            <a:chOff x="9270578" y="2160938"/>
            <a:chExt cx="1042655" cy="1041445"/>
          </a:xfrm>
        </p:grpSpPr>
        <p:sp>
          <p:nvSpPr>
            <p:cNvPr id="10" name="Oval 9">
              <a:extLst>
                <a:ext uri="{FF2B5EF4-FFF2-40B4-BE49-F238E27FC236}">
                  <a16:creationId xmlns:a16="http://schemas.microsoft.com/office/drawing/2014/main" id="{7A57FAC3-FA24-4D4C-EA29-60E461BCF890}"/>
                </a:ext>
              </a:extLst>
            </p:cNvPr>
            <p:cNvSpPr/>
            <p:nvPr/>
          </p:nvSpPr>
          <p:spPr>
            <a:xfrm>
              <a:off x="9270578"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Rectangle 16" descr="Classroom">
              <a:extLst>
                <a:ext uri="{FF2B5EF4-FFF2-40B4-BE49-F238E27FC236}">
                  <a16:creationId xmlns:a16="http://schemas.microsoft.com/office/drawing/2014/main" id="{FDD6C5E1-3185-F57D-82E7-A83F9E03E31C}"/>
                </a:ext>
              </a:extLst>
            </p:cNvPr>
            <p:cNvSpPr/>
            <p:nvPr/>
          </p:nvSpPr>
          <p:spPr>
            <a:xfrm>
              <a:off x="9462030" y="2382368"/>
              <a:ext cx="604739" cy="604037"/>
            </a:xfrm>
            <a:prstGeom prst="rect">
              <a:avLst/>
            </a:prstGeom>
            <a: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DEAF8F4F-B5E9-FF81-B2DA-31FD21FF4BFD}"/>
              </a:ext>
              <a:ext uri="{C183D7F6-B498-43B3-948B-1728B52AA6E4}">
                <adec:decorative xmlns:adec="http://schemas.microsoft.com/office/drawing/2017/decorative" val="1"/>
              </a:ext>
            </a:extLst>
          </p:cNvPr>
          <p:cNvSpPr txBox="1"/>
          <p:nvPr/>
        </p:nvSpPr>
        <p:spPr>
          <a:xfrm>
            <a:off x="1210964" y="2202871"/>
            <a:ext cx="2778974" cy="1015663"/>
          </a:xfrm>
          <a:prstGeom prst="rect">
            <a:avLst/>
          </a:prstGeom>
          <a:noFill/>
        </p:spPr>
        <p:txBody>
          <a:bodyPr wrap="square" rtlCol="0">
            <a:spAutoFit/>
          </a:bodyPr>
          <a:lstStyle/>
          <a:p>
            <a:r>
              <a:rPr lang="en-US" sz="2000" dirty="0"/>
              <a:t>Bring your mini/future cybersecurity worker </a:t>
            </a:r>
            <a:r>
              <a:rPr lang="en-US" sz="2000" b="1" dirty="0"/>
              <a:t>to your work  </a:t>
            </a:r>
            <a:endParaRPr lang="en-US" sz="2000" dirty="0"/>
          </a:p>
        </p:txBody>
      </p:sp>
      <p:sp>
        <p:nvSpPr>
          <p:cNvPr id="25" name="TextBox 24">
            <a:extLst>
              <a:ext uri="{FF2B5EF4-FFF2-40B4-BE49-F238E27FC236}">
                <a16:creationId xmlns:a16="http://schemas.microsoft.com/office/drawing/2014/main" id="{E078EF57-50AE-B385-6CDF-0C1D25C7537A}"/>
              </a:ext>
              <a:ext uri="{C183D7F6-B498-43B3-948B-1728B52AA6E4}">
                <adec:decorative xmlns:adec="http://schemas.microsoft.com/office/drawing/2017/decorative" val="1"/>
              </a:ext>
            </a:extLst>
          </p:cNvPr>
          <p:cNvSpPr txBox="1"/>
          <p:nvPr/>
        </p:nvSpPr>
        <p:spPr>
          <a:xfrm>
            <a:off x="5358006" y="2202339"/>
            <a:ext cx="2778974" cy="1631216"/>
          </a:xfrm>
          <a:prstGeom prst="rect">
            <a:avLst/>
          </a:prstGeom>
          <a:noFill/>
        </p:spPr>
        <p:txBody>
          <a:bodyPr wrap="square" rtlCol="0">
            <a:spAutoFit/>
          </a:bodyPr>
          <a:lstStyle/>
          <a:p>
            <a:r>
              <a:rPr lang="en-US" sz="2000" dirty="0">
                <a:ea typeface="+mn-lt"/>
                <a:cs typeface="+mn-lt"/>
              </a:rPr>
              <a:t>Encourage your cybersecurity workers/ colleagues to sign up for </a:t>
            </a:r>
            <a:r>
              <a:rPr lang="en-US" sz="2000" b="1" dirty="0">
                <a:ea typeface="+mn-lt"/>
                <a:cs typeface="+mn-lt"/>
              </a:rPr>
              <a:t>training</a:t>
            </a:r>
            <a:r>
              <a:rPr lang="en-US" sz="2000" dirty="0">
                <a:ea typeface="+mn-lt"/>
                <a:cs typeface="+mn-lt"/>
              </a:rPr>
              <a:t> or compete in a CtF competition </a:t>
            </a:r>
          </a:p>
        </p:txBody>
      </p:sp>
      <p:sp>
        <p:nvSpPr>
          <p:cNvPr id="26" name="TextBox 25">
            <a:extLst>
              <a:ext uri="{FF2B5EF4-FFF2-40B4-BE49-F238E27FC236}">
                <a16:creationId xmlns:a16="http://schemas.microsoft.com/office/drawing/2014/main" id="{5E5A26C8-5898-BED1-95A4-388C71F334FD}"/>
              </a:ext>
              <a:ext uri="{C183D7F6-B498-43B3-948B-1728B52AA6E4}">
                <adec:decorative xmlns:adec="http://schemas.microsoft.com/office/drawing/2017/decorative" val="1"/>
              </a:ext>
            </a:extLst>
          </p:cNvPr>
          <p:cNvSpPr txBox="1"/>
          <p:nvPr/>
        </p:nvSpPr>
        <p:spPr>
          <a:xfrm>
            <a:off x="9324792" y="2202339"/>
            <a:ext cx="2778974" cy="1015663"/>
          </a:xfrm>
          <a:prstGeom prst="rect">
            <a:avLst/>
          </a:prstGeom>
          <a:noFill/>
        </p:spPr>
        <p:txBody>
          <a:bodyPr wrap="square" rtlCol="0">
            <a:spAutoFit/>
          </a:bodyPr>
          <a:lstStyle/>
          <a:p>
            <a:pPr lvl="0"/>
            <a:r>
              <a:rPr lang="en-US" sz="2000" dirty="0"/>
              <a:t>Host a </a:t>
            </a:r>
            <a:r>
              <a:rPr lang="en-US" sz="2000" b="1" dirty="0"/>
              <a:t>career talk </a:t>
            </a:r>
            <a:r>
              <a:rPr lang="en-US" sz="2000" dirty="0"/>
              <a:t>for employees or co-workers </a:t>
            </a:r>
          </a:p>
        </p:txBody>
      </p:sp>
      <p:sp>
        <p:nvSpPr>
          <p:cNvPr id="30" name="TextBox 29">
            <a:extLst>
              <a:ext uri="{FF2B5EF4-FFF2-40B4-BE49-F238E27FC236}">
                <a16:creationId xmlns:a16="http://schemas.microsoft.com/office/drawing/2014/main" id="{F17B25EB-B9A0-0E21-20C9-75F3B375408D}"/>
              </a:ext>
              <a:ext uri="{C183D7F6-B498-43B3-948B-1728B52AA6E4}">
                <adec:decorative xmlns:adec="http://schemas.microsoft.com/office/drawing/2017/decorative" val="1"/>
              </a:ext>
            </a:extLst>
          </p:cNvPr>
          <p:cNvSpPr txBox="1"/>
          <p:nvPr/>
        </p:nvSpPr>
        <p:spPr>
          <a:xfrm>
            <a:off x="5358006" y="4435520"/>
            <a:ext cx="2778974" cy="1323439"/>
          </a:xfrm>
          <a:prstGeom prst="rect">
            <a:avLst/>
          </a:prstGeom>
          <a:noFill/>
        </p:spPr>
        <p:txBody>
          <a:bodyPr wrap="square" rtlCol="0">
            <a:spAutoFit/>
          </a:bodyPr>
          <a:lstStyle/>
          <a:p>
            <a:pPr lvl="0"/>
            <a:r>
              <a:rPr lang="en-US" sz="2000" dirty="0"/>
              <a:t>Host a </a:t>
            </a:r>
            <a:r>
              <a:rPr lang="en-US" sz="2000" b="1" dirty="0"/>
              <a:t>training or professional development </a:t>
            </a:r>
            <a:r>
              <a:rPr lang="en-US" sz="2000" dirty="0"/>
              <a:t>activity for educators</a:t>
            </a:r>
          </a:p>
        </p:txBody>
      </p:sp>
      <p:sp>
        <p:nvSpPr>
          <p:cNvPr id="31" name="TextBox 30">
            <a:extLst>
              <a:ext uri="{FF2B5EF4-FFF2-40B4-BE49-F238E27FC236}">
                <a16:creationId xmlns:a16="http://schemas.microsoft.com/office/drawing/2014/main" id="{E5EAAB01-1467-642A-C67C-F68824B31E78}"/>
              </a:ext>
              <a:ext uri="{C183D7F6-B498-43B3-948B-1728B52AA6E4}">
                <adec:decorative xmlns:adec="http://schemas.microsoft.com/office/drawing/2017/decorative" val="1"/>
              </a:ext>
            </a:extLst>
          </p:cNvPr>
          <p:cNvSpPr txBox="1"/>
          <p:nvPr/>
        </p:nvSpPr>
        <p:spPr>
          <a:xfrm>
            <a:off x="1279234" y="3895361"/>
            <a:ext cx="2970005" cy="2554545"/>
          </a:xfrm>
          <a:prstGeom prst="rect">
            <a:avLst/>
          </a:prstGeom>
          <a:noFill/>
        </p:spPr>
        <p:txBody>
          <a:bodyPr wrap="square" rtlCol="0">
            <a:spAutoFit/>
          </a:bodyPr>
          <a:lstStyle/>
          <a:p>
            <a:pPr lvl="0"/>
            <a:r>
              <a:rPr lang="en-US" sz="2000" dirty="0"/>
              <a:t>Explore cybersecurity resources in your neighborhood. </a:t>
            </a:r>
            <a:r>
              <a:rPr lang="en-US" sz="2000" b="1" dirty="0"/>
              <a:t>Tour suggestions and virtual tours </a:t>
            </a:r>
            <a:r>
              <a:rPr lang="en-US" sz="2000" dirty="0"/>
              <a:t>have been added to </a:t>
            </a:r>
            <a:r>
              <a:rPr lang="en-US" sz="2000" i="1" dirty="0"/>
              <a:t>Cybersecurity In Your Community </a:t>
            </a:r>
            <a:r>
              <a:rPr lang="en-US" sz="2000" dirty="0"/>
              <a:t>section of our website</a:t>
            </a:r>
          </a:p>
        </p:txBody>
      </p:sp>
      <p:sp>
        <p:nvSpPr>
          <p:cNvPr id="32" name="TextBox 31">
            <a:extLst>
              <a:ext uri="{FF2B5EF4-FFF2-40B4-BE49-F238E27FC236}">
                <a16:creationId xmlns:a16="http://schemas.microsoft.com/office/drawing/2014/main" id="{9AF394CD-7B27-3BEA-F193-CFD64ADA5F16}"/>
              </a:ext>
              <a:ext uri="{C183D7F6-B498-43B3-948B-1728B52AA6E4}">
                <adec:decorative xmlns:adec="http://schemas.microsoft.com/office/drawing/2017/decorative" val="1"/>
              </a:ext>
            </a:extLst>
          </p:cNvPr>
          <p:cNvSpPr txBox="1"/>
          <p:nvPr/>
        </p:nvSpPr>
        <p:spPr>
          <a:xfrm>
            <a:off x="9324792" y="3895361"/>
            <a:ext cx="2778974" cy="2862322"/>
          </a:xfrm>
          <a:prstGeom prst="rect">
            <a:avLst/>
          </a:prstGeom>
          <a:noFill/>
        </p:spPr>
        <p:txBody>
          <a:bodyPr wrap="square" rtlCol="0">
            <a:spAutoFit/>
          </a:bodyPr>
          <a:lstStyle/>
          <a:p>
            <a:pPr lvl="0"/>
            <a:r>
              <a:rPr lang="en-US" sz="2000" b="1" dirty="0"/>
              <a:t>Participate in the NATIONAL call to cybersecurity workers to visit a classroom and introduce K-12 students to careers in cybersecurity </a:t>
            </a:r>
            <a:r>
              <a:rPr lang="en-US" sz="2000" dirty="0"/>
              <a:t>(visit the website for resources and ideas)</a:t>
            </a:r>
          </a:p>
        </p:txBody>
      </p:sp>
    </p:spTree>
    <p:extLst>
      <p:ext uri="{BB962C8B-B14F-4D97-AF65-F5344CB8AC3E}">
        <p14:creationId xmlns:p14="http://schemas.microsoft.com/office/powerpoint/2010/main" val="231019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19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0FFC8-48A2-49E7-8F74-7DB055A983D9}"/>
              </a:ext>
            </a:extLst>
          </p:cNvPr>
          <p:cNvSpPr>
            <a:spLocks noGrp="1"/>
          </p:cNvSpPr>
          <p:nvPr>
            <p:ph type="title"/>
          </p:nvPr>
        </p:nvSpPr>
        <p:spPr>
          <a:xfrm>
            <a:off x="524256" y="4767072"/>
            <a:ext cx="6594189" cy="1625210"/>
          </a:xfrm>
        </p:spPr>
        <p:txBody>
          <a:bodyPr>
            <a:normAutofit/>
          </a:bodyPr>
          <a:lstStyle/>
          <a:p>
            <a:pPr algn="ctr"/>
            <a:r>
              <a:rPr lang="en-US" sz="2800" b="1" dirty="0">
                <a:solidFill>
                  <a:srgbClr val="FFFFFF"/>
                </a:solidFill>
                <a:effectLst>
                  <a:outerShdw blurRad="38100" dist="38100" dir="2700000" algn="tl">
                    <a:srgbClr val="000000">
                      <a:alpha val="43137"/>
                    </a:srgbClr>
                  </a:outerShdw>
                </a:effectLst>
              </a:rPr>
              <a:t>Examples of Special Events and Activities</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Partnership Asks</a:t>
            </a:r>
            <a:endParaRPr lang="en-US" sz="2800" dirty="0">
              <a:solidFill>
                <a:srgbClr val="FF0000"/>
              </a:solidFill>
              <a:highlight>
                <a:srgbClr val="FFFF00"/>
              </a:highlight>
            </a:endParaRPr>
          </a:p>
        </p:txBody>
      </p:sp>
      <p:pic>
        <p:nvPicPr>
          <p:cNvPr id="1028" name="Picture 4" descr="10 Questions to Ask Before Committing to a Business Partner">
            <a:extLst>
              <a:ext uri="{FF2B5EF4-FFF2-40B4-BE49-F238E27FC236}">
                <a16:creationId xmlns:a16="http://schemas.microsoft.com/office/drawing/2014/main" id="{7AFD7A3B-549C-4D6B-80BB-C63720FD74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3CA56-57EC-4887-B130-112F176CD662}"/>
              </a:ext>
            </a:extLst>
          </p:cNvPr>
          <p:cNvSpPr>
            <a:spLocks noGrp="1"/>
          </p:cNvSpPr>
          <p:nvPr>
            <p:ph idx="1"/>
          </p:nvPr>
        </p:nvSpPr>
        <p:spPr>
          <a:xfrm>
            <a:off x="7726214" y="565038"/>
            <a:ext cx="3952494" cy="5971228"/>
          </a:xfrm>
        </p:spPr>
        <p:txBody>
          <a:bodyPr anchor="ctr">
            <a:normAutofit fontScale="85000" lnSpcReduction="20000"/>
          </a:bodyPr>
          <a:lstStyle/>
          <a:p>
            <a:endParaRPr lang="en-US" sz="1300" b="1" dirty="0">
              <a:solidFill>
                <a:srgbClr val="FFFFFF"/>
              </a:solidFill>
            </a:endParaRPr>
          </a:p>
          <a:p>
            <a:r>
              <a:rPr lang="en-US" sz="1700" b="1" dirty="0">
                <a:solidFill>
                  <a:srgbClr val="FFFFFF"/>
                </a:solidFill>
              </a:rPr>
              <a:t>Make a commitment </a:t>
            </a:r>
            <a:r>
              <a:rPr lang="en-US" sz="1700" dirty="0">
                <a:solidFill>
                  <a:srgbClr val="FFFFFF"/>
                </a:solidFill>
              </a:rPr>
              <a:t>and add your commitment/s to the </a:t>
            </a:r>
            <a:r>
              <a:rPr lang="en-US" sz="1700" b="1" dirty="0">
                <a:solidFill>
                  <a:srgbClr val="FFFFFF"/>
                </a:solidFill>
              </a:rPr>
              <a:t>online portal</a:t>
            </a:r>
          </a:p>
          <a:p>
            <a:pPr marL="0" indent="0">
              <a:buNone/>
            </a:pPr>
            <a:endParaRPr lang="en-US" sz="1700" b="1" dirty="0">
              <a:solidFill>
                <a:srgbClr val="FFFFFF"/>
              </a:solidFill>
              <a:cs typeface="Calibri" panose="020F0502020204030204"/>
            </a:endParaRPr>
          </a:p>
          <a:p>
            <a:r>
              <a:rPr lang="en-US" sz="1700" dirty="0">
                <a:solidFill>
                  <a:srgbClr val="FFFFFF"/>
                </a:solidFill>
              </a:rPr>
              <a:t>Get involved and share</a:t>
            </a:r>
          </a:p>
          <a:p>
            <a:pPr lvl="1"/>
            <a:r>
              <a:rPr lang="en-US" sz="1700" b="1" dirty="0">
                <a:solidFill>
                  <a:schemeClr val="bg1"/>
                </a:solidFill>
                <a:ea typeface="+mn-lt"/>
                <a:cs typeface="+mn-lt"/>
              </a:rPr>
              <a:t>Cybersecurity Careers Awareness Capture the Flag Competition</a:t>
            </a:r>
            <a:endParaRPr lang="en-US" dirty="0">
              <a:solidFill>
                <a:schemeClr val="bg1"/>
              </a:solidFill>
              <a:ea typeface="+mn-lt"/>
              <a:cs typeface="+mn-lt"/>
            </a:endParaRPr>
          </a:p>
          <a:p>
            <a:pPr lvl="1"/>
            <a:r>
              <a:rPr lang="en-US" sz="1700" b="1" dirty="0">
                <a:solidFill>
                  <a:schemeClr val="bg1"/>
                </a:solidFill>
                <a:ea typeface="+mn-lt"/>
                <a:cs typeface="+mn-lt"/>
              </a:rPr>
              <a:t>Cybersecurity Careers Awareness Scavenger Hunt</a:t>
            </a:r>
            <a:endParaRPr lang="en-US" dirty="0">
              <a:solidFill>
                <a:schemeClr val="bg1"/>
              </a:solidFill>
              <a:cs typeface="Calibri"/>
            </a:endParaRPr>
          </a:p>
          <a:p>
            <a:pPr lvl="1"/>
            <a:r>
              <a:rPr lang="en-US" sz="1700" b="1" dirty="0">
                <a:solidFill>
                  <a:schemeClr val="bg1"/>
                </a:solidFill>
                <a:ea typeface="+mn-lt"/>
                <a:cs typeface="+mn-lt"/>
              </a:rPr>
              <a:t>Cybersecurity Careers Family Nights</a:t>
            </a:r>
            <a:endParaRPr lang="en-US" dirty="0">
              <a:solidFill>
                <a:schemeClr val="bg1"/>
              </a:solidFill>
              <a:ea typeface="+mn-lt"/>
              <a:cs typeface="+mn-lt"/>
            </a:endParaRPr>
          </a:p>
          <a:p>
            <a:pPr lvl="1"/>
            <a:r>
              <a:rPr lang="en-US" sz="1600" b="1" dirty="0">
                <a:solidFill>
                  <a:schemeClr val="bg1"/>
                </a:solidFill>
                <a:ea typeface="+mn-lt"/>
                <a:cs typeface="+mn-lt"/>
              </a:rPr>
              <a:t>Cybersecurity Careers Story Time</a:t>
            </a:r>
          </a:p>
          <a:p>
            <a:pPr lvl="1"/>
            <a:r>
              <a:rPr lang="en-US" sz="1600" b="1" dirty="0">
                <a:solidFill>
                  <a:schemeClr val="bg1"/>
                </a:solidFill>
                <a:ea typeface="+mn-lt"/>
                <a:cs typeface="+mn-lt"/>
              </a:rPr>
              <a:t>Social Media Competition</a:t>
            </a:r>
          </a:p>
          <a:p>
            <a:pPr lvl="1"/>
            <a:r>
              <a:rPr lang="en-US" sz="1600" b="1" dirty="0">
                <a:solidFill>
                  <a:schemeClr val="bg1"/>
                </a:solidFill>
                <a:ea typeface="+mn-lt"/>
                <a:cs typeface="+mn-lt"/>
              </a:rPr>
              <a:t>Poster contest</a:t>
            </a:r>
          </a:p>
          <a:p>
            <a:endParaRPr lang="en-US" sz="1700" dirty="0">
              <a:solidFill>
                <a:srgbClr val="FFFFFF"/>
              </a:solidFill>
            </a:endParaRPr>
          </a:p>
          <a:p>
            <a:r>
              <a:rPr lang="en-US" sz="1700" dirty="0">
                <a:solidFill>
                  <a:srgbClr val="FFFFFF"/>
                </a:solidFill>
              </a:rPr>
              <a:t>Volunteer for </a:t>
            </a:r>
            <a:r>
              <a:rPr lang="en-US" sz="1700" b="1" dirty="0">
                <a:solidFill>
                  <a:srgbClr val="FFFFFF"/>
                </a:solidFill>
              </a:rPr>
              <a:t>a recorded webinar or podcast</a:t>
            </a:r>
            <a:endParaRPr lang="en-US" sz="1700" dirty="0">
              <a:solidFill>
                <a:srgbClr val="FFFFFF"/>
              </a:solidFill>
              <a:cs typeface="Calibri"/>
            </a:endParaRPr>
          </a:p>
          <a:p>
            <a:r>
              <a:rPr lang="en-US" sz="1700" dirty="0">
                <a:solidFill>
                  <a:srgbClr val="FFFFFF"/>
                </a:solidFill>
              </a:rPr>
              <a:t>Join others in sharing your </a:t>
            </a:r>
            <a:r>
              <a:rPr lang="en-US" sz="1700" b="1" dirty="0">
                <a:solidFill>
                  <a:srgbClr val="FFFFFF"/>
                </a:solidFill>
              </a:rPr>
              <a:t>short videos or stories on social media </a:t>
            </a:r>
            <a:r>
              <a:rPr lang="en-US" sz="1700" dirty="0">
                <a:solidFill>
                  <a:srgbClr val="FFFFFF"/>
                </a:solidFill>
              </a:rPr>
              <a:t>about what you love most about your cybersecurity career. Or, for fun, ask others to answer the question, “what does a cybersecurity worker do?”</a:t>
            </a:r>
          </a:p>
          <a:p>
            <a:pPr marL="0" indent="0">
              <a:buNone/>
            </a:pPr>
            <a:endParaRPr lang="en-US" sz="1600" dirty="0">
              <a:solidFill>
                <a:srgbClr val="FFFFFF"/>
              </a:solidFill>
            </a:endParaRPr>
          </a:p>
          <a:p>
            <a:pPr marL="0" indent="0">
              <a:buNone/>
            </a:pPr>
            <a:r>
              <a:rPr lang="en-US" sz="1800" b="1" dirty="0">
                <a:solidFill>
                  <a:srgbClr val="FFFFFF"/>
                </a:solidFill>
              </a:rPr>
              <a:t> #mycyberjob               #cybercareerweek</a:t>
            </a:r>
          </a:p>
          <a:p>
            <a:pPr marL="0" indent="0">
              <a:buNone/>
            </a:pPr>
            <a:r>
              <a:rPr lang="en-US" sz="1800" b="1" dirty="0">
                <a:solidFill>
                  <a:srgbClr val="FFFFFF"/>
                </a:solidFill>
              </a:rPr>
              <a:t>@NISTcyber                LinkedIn: </a:t>
            </a:r>
            <a:r>
              <a:rPr lang="en-US" sz="1800" b="1" dirty="0" err="1">
                <a:solidFill>
                  <a:srgbClr val="FFFFFF"/>
                </a:solidFill>
              </a:rPr>
              <a:t>nist</a:t>
            </a:r>
            <a:r>
              <a:rPr lang="en-US" sz="1800" b="1" dirty="0">
                <a:solidFill>
                  <a:srgbClr val="FFFFFF"/>
                </a:solidFill>
              </a:rPr>
              <a:t>-nice/</a:t>
            </a:r>
          </a:p>
          <a:p>
            <a:endParaRPr lang="en-US" sz="1300" dirty="0">
              <a:solidFill>
                <a:srgbClr val="FFFFFF"/>
              </a:solidFill>
            </a:endParaRPr>
          </a:p>
          <a:p>
            <a:pPr marL="0" indent="0" algn="ctr">
              <a:buNone/>
            </a:pPr>
            <a:r>
              <a:rPr lang="en-US" sz="1800" b="1" dirty="0">
                <a:solidFill>
                  <a:srgbClr val="FFFFFF"/>
                </a:solidFill>
              </a:rPr>
              <a:t>http://nist.gov/nice/ccw</a:t>
            </a:r>
          </a:p>
          <a:p>
            <a:pPr marL="0" indent="0" algn="ctr">
              <a:buNone/>
            </a:pPr>
            <a:r>
              <a:rPr lang="en-US" sz="2100" b="1" dirty="0">
                <a:solidFill>
                  <a:srgbClr val="FFFFFF"/>
                </a:solidFill>
              </a:rPr>
              <a:t>#ChooseCyber</a:t>
            </a:r>
          </a:p>
          <a:p>
            <a:endParaRPr lang="en-US" sz="1300" dirty="0">
              <a:solidFill>
                <a:srgbClr val="FFFFFF"/>
              </a:solidFill>
            </a:endParaRPr>
          </a:p>
          <a:p>
            <a:pPr lvl="1"/>
            <a:endParaRPr lang="en-US" sz="1300" dirty="0">
              <a:solidFill>
                <a:srgbClr val="FFFFFF"/>
              </a:solidFill>
            </a:endParaRPr>
          </a:p>
          <a:p>
            <a:endParaRPr lang="en-US" sz="1300" dirty="0">
              <a:solidFill>
                <a:srgbClr val="FFFFFF"/>
              </a:solidFill>
            </a:endParaRPr>
          </a:p>
        </p:txBody>
      </p:sp>
    </p:spTree>
    <p:extLst>
      <p:ext uri="{BB962C8B-B14F-4D97-AF65-F5344CB8AC3E}">
        <p14:creationId xmlns:p14="http://schemas.microsoft.com/office/powerpoint/2010/main" val="346314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966-5A51-7085-A63A-A745B5F51570}"/>
              </a:ext>
            </a:extLst>
          </p:cNvPr>
          <p:cNvSpPr>
            <a:spLocks noGrp="1"/>
          </p:cNvSpPr>
          <p:nvPr>
            <p:ph type="title"/>
          </p:nvPr>
        </p:nvSpPr>
        <p:spPr/>
        <p:txBody>
          <a:bodyPr>
            <a:normAutofit/>
          </a:bodyPr>
          <a:lstStyle/>
          <a:p>
            <a:pPr algn="ctr"/>
            <a:r>
              <a:rPr lang="en-US" b="1" dirty="0"/>
              <a:t>Commitments</a:t>
            </a:r>
            <a:br>
              <a:rPr lang="en-US" b="1" dirty="0"/>
            </a:br>
            <a:r>
              <a:rPr lang="en-US" sz="2400" dirty="0">
                <a:hlinkClick r:id="rId3"/>
              </a:rPr>
              <a:t>https://www.nist.gov/ccw-event-activity-portal</a:t>
            </a:r>
            <a:r>
              <a:rPr lang="en-US" sz="2400" dirty="0"/>
              <a:t> </a:t>
            </a:r>
            <a:endParaRPr lang="en-US" dirty="0"/>
          </a:p>
        </p:txBody>
      </p:sp>
      <p:sp>
        <p:nvSpPr>
          <p:cNvPr id="3" name="Rectangle 2">
            <a:extLst>
              <a:ext uri="{FF2B5EF4-FFF2-40B4-BE49-F238E27FC236}">
                <a16:creationId xmlns:a16="http://schemas.microsoft.com/office/drawing/2014/main" id="{AE18519B-4AB7-1890-0192-728F89628A97}"/>
              </a:ext>
              <a:ext uri="{C183D7F6-B498-43B3-948B-1728B52AA6E4}">
                <adec:decorative xmlns:adec="http://schemas.microsoft.com/office/drawing/2017/decorative" val="1"/>
              </a:ext>
            </a:extLst>
          </p:cNvPr>
          <p:cNvSpPr/>
          <p:nvPr/>
        </p:nvSpPr>
        <p:spPr>
          <a:xfrm>
            <a:off x="0" y="2008909"/>
            <a:ext cx="12192000" cy="484909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FD1BB-7F67-78E3-A8CC-13558EC8C41E}"/>
              </a:ext>
              <a:ext uri="{C183D7F6-B498-43B3-948B-1728B52AA6E4}">
                <adec:decorative xmlns:adec="http://schemas.microsoft.com/office/drawing/2017/decorative" val="1"/>
              </a:ext>
            </a:extLst>
          </p:cNvPr>
          <p:cNvSpPr/>
          <p:nvPr/>
        </p:nvSpPr>
        <p:spPr>
          <a:xfrm>
            <a:off x="277091" y="2479265"/>
            <a:ext cx="11637818" cy="382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60FB0A-F52B-E64B-7573-49614806351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6729" y="2745272"/>
            <a:ext cx="5046220" cy="3291840"/>
          </a:xfrm>
          <a:prstGeom prst="rect">
            <a:avLst/>
          </a:prstGeom>
        </p:spPr>
      </p:pic>
      <p:pic>
        <p:nvPicPr>
          <p:cNvPr id="4" name="Picture 3" descr="Several hands raised and ready to answer a question">
            <a:extLst>
              <a:ext uri="{FF2B5EF4-FFF2-40B4-BE49-F238E27FC236}">
                <a16:creationId xmlns:a16="http://schemas.microsoft.com/office/drawing/2014/main" id="{9D731909-808F-3907-0E60-291C0BA7E1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1604" y="2745272"/>
            <a:ext cx="5276732" cy="3291840"/>
          </a:xfrm>
          <a:prstGeom prst="rect">
            <a:avLst/>
          </a:prstGeom>
        </p:spPr>
      </p:pic>
      <p:sp>
        <p:nvSpPr>
          <p:cNvPr id="9" name="TextBox 8">
            <a:extLst>
              <a:ext uri="{FF2B5EF4-FFF2-40B4-BE49-F238E27FC236}">
                <a16:creationId xmlns:a16="http://schemas.microsoft.com/office/drawing/2014/main" id="{9FFB5AC0-77DD-9182-EB78-F3060683E99C}"/>
              </a:ext>
            </a:extLst>
          </p:cNvPr>
          <p:cNvSpPr txBox="1"/>
          <p:nvPr/>
        </p:nvSpPr>
        <p:spPr>
          <a:xfrm>
            <a:off x="9310146" y="4385923"/>
            <a:ext cx="2240250" cy="292388"/>
          </a:xfrm>
          <a:prstGeom prst="rect">
            <a:avLst/>
          </a:prstGeom>
          <a:solidFill>
            <a:schemeClr val="bg1"/>
          </a:solidFill>
        </p:spPr>
        <p:txBody>
          <a:bodyPr wrap="square" rtlCol="0">
            <a:spAutoFit/>
          </a:bodyPr>
          <a:lstStyle/>
          <a:p>
            <a:r>
              <a:rPr lang="en-US" sz="1300" b="1" dirty="0"/>
              <a:t>October 20-25, 2025</a:t>
            </a:r>
          </a:p>
        </p:txBody>
      </p:sp>
    </p:spTree>
    <p:extLst>
      <p:ext uri="{BB962C8B-B14F-4D97-AF65-F5344CB8AC3E}">
        <p14:creationId xmlns:p14="http://schemas.microsoft.com/office/powerpoint/2010/main" val="6120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BBFA7-2361-264D-8C87-C72D94DDA36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New ideas and suggestions always welcome!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AEF824-493B-8E46-B4C4-82DD4E97DFCE}"/>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Resources: Do you have resources or activities you would like to share ?</a:t>
            </a:r>
          </a:p>
          <a:p>
            <a:endParaRPr lang="en-US" sz="2200" dirty="0"/>
          </a:p>
          <a:p>
            <a:r>
              <a:rPr lang="en-US" sz="2200" dirty="0"/>
              <a:t>Please email </a:t>
            </a:r>
            <a:r>
              <a:rPr lang="en-US" sz="2200" dirty="0">
                <a:hlinkClick r:id="rId3"/>
              </a:rPr>
              <a:t>dpruitt@nist.gov</a:t>
            </a:r>
            <a:r>
              <a:rPr lang="en-US" sz="2200" dirty="0"/>
              <a:t> if you have additional ideas or if you would like to join our planning group!</a:t>
            </a:r>
          </a:p>
          <a:p>
            <a:endParaRPr lang="en-US" sz="2200" dirty="0"/>
          </a:p>
        </p:txBody>
      </p:sp>
      <p:pic>
        <p:nvPicPr>
          <p:cNvPr id="6" name="Content Placeholder 5">
            <a:extLst>
              <a:ext uri="{FF2B5EF4-FFF2-40B4-BE49-F238E27FC236}">
                <a16:creationId xmlns:a16="http://schemas.microsoft.com/office/drawing/2014/main" id="{A373099D-7B4F-4E4C-81D4-30CC46BF25B0}"/>
              </a:ext>
              <a:ext uri="{C183D7F6-B498-43B3-948B-1728B52AA6E4}">
                <adec:decorative xmlns:adec="http://schemas.microsoft.com/office/drawing/2017/decorative" val="1"/>
              </a:ext>
            </a:extLst>
          </p:cNvPr>
          <p:cNvPicPr>
            <a:picLocks noGrp="1" noChangeAspect="1"/>
          </p:cNvPicPr>
          <p:nvPr>
            <p:ph sz="half" idx="1"/>
          </p:nvPr>
        </p:nvPicPr>
        <p:blipFill rotWithShape="1">
          <a:blip r:embed="rId4"/>
          <a:srcRect t="5479" r="-1" b="117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TextBox 11">
            <a:extLst>
              <a:ext uri="{FF2B5EF4-FFF2-40B4-BE49-F238E27FC236}">
                <a16:creationId xmlns:a16="http://schemas.microsoft.com/office/drawing/2014/main" id="{29898D24-8189-4053-92EF-19A137298CAE}"/>
              </a:ext>
            </a:extLst>
          </p:cNvPr>
          <p:cNvSpPr txBox="1"/>
          <p:nvPr/>
        </p:nvSpPr>
        <p:spPr>
          <a:xfrm>
            <a:off x="-512299" y="5999519"/>
            <a:ext cx="5779477" cy="461665"/>
          </a:xfrm>
          <a:prstGeom prst="rect">
            <a:avLst/>
          </a:prstGeom>
          <a:noFill/>
        </p:spPr>
        <p:txBody>
          <a:bodyPr wrap="square" rtlCol="0">
            <a:spAutoFit/>
          </a:bodyPr>
          <a:lstStyle/>
          <a:p>
            <a:pPr algn="ctr"/>
            <a:r>
              <a:rPr lang="en-US" sz="2400" b="1" dirty="0" err="1"/>
              <a:t>www.nist.gov</a:t>
            </a:r>
            <a:r>
              <a:rPr lang="en-US" sz="2400" b="1" dirty="0"/>
              <a:t>/nice/</a:t>
            </a:r>
            <a:r>
              <a:rPr lang="en-US" sz="2400" b="1" dirty="0" err="1"/>
              <a:t>ccw</a:t>
            </a:r>
            <a:endParaRPr lang="en-US" sz="2400" b="1" dirty="0"/>
          </a:p>
        </p:txBody>
      </p:sp>
      <p:sp>
        <p:nvSpPr>
          <p:cNvPr id="14" name="TextBox 13">
            <a:extLst>
              <a:ext uri="{FF2B5EF4-FFF2-40B4-BE49-F238E27FC236}">
                <a16:creationId xmlns:a16="http://schemas.microsoft.com/office/drawing/2014/main" id="{0E96DAD3-C3C4-6AE3-72E3-DCC65A06B20B}"/>
              </a:ext>
            </a:extLst>
          </p:cNvPr>
          <p:cNvSpPr txBox="1"/>
          <p:nvPr/>
        </p:nvSpPr>
        <p:spPr>
          <a:xfrm>
            <a:off x="9171709" y="3444316"/>
            <a:ext cx="2826327" cy="646331"/>
          </a:xfrm>
          <a:prstGeom prst="rect">
            <a:avLst/>
          </a:prstGeom>
          <a:noFill/>
        </p:spPr>
        <p:txBody>
          <a:bodyPr wrap="square" rtlCol="0">
            <a:spAutoFit/>
          </a:bodyPr>
          <a:lstStyle/>
          <a:p>
            <a:r>
              <a:rPr lang="en-US" sz="3600" b="1" dirty="0" err="1"/>
              <a:t>ChooseCyber</a:t>
            </a:r>
            <a:endParaRPr lang="en-US" sz="3600" b="1" dirty="0"/>
          </a:p>
        </p:txBody>
      </p:sp>
    </p:spTree>
    <p:extLst>
      <p:ext uri="{BB962C8B-B14F-4D97-AF65-F5344CB8AC3E}">
        <p14:creationId xmlns:p14="http://schemas.microsoft.com/office/powerpoint/2010/main" val="288082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B66235-6040-4D43-93BA-A799970B4274}"/>
              </a:ext>
            </a:extLst>
          </p:cNvPr>
          <p:cNvSpPr>
            <a:spLocks noGrp="1"/>
          </p:cNvSpPr>
          <p:nvPr>
            <p:ph type="title"/>
          </p:nvPr>
        </p:nvSpPr>
        <p:spPr>
          <a:xfrm>
            <a:off x="594360" y="1209086"/>
            <a:ext cx="3876848" cy="4064925"/>
          </a:xfrm>
        </p:spPr>
        <p:txBody>
          <a:bodyPr anchor="ctr">
            <a:normAutofit/>
          </a:bodyPr>
          <a:lstStyle/>
          <a:p>
            <a:pPr algn="ctr"/>
            <a:r>
              <a:rPr lang="en-US" sz="5000" b="1">
                <a:cs typeface="Calibri Light"/>
              </a:rPr>
              <a:t>Overview</a:t>
            </a:r>
            <a:endParaRPr lang="en-US" sz="5000" b="1"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elcome bar">
            <a:extLst>
              <a:ext uri="{FF2B5EF4-FFF2-40B4-BE49-F238E27FC236}">
                <a16:creationId xmlns:a16="http://schemas.microsoft.com/office/drawing/2014/main" id="{20AEDF19-9BF1-40A3-A580-D4A380553C74}"/>
              </a:ext>
            </a:extLst>
          </p:cNvPr>
          <p:cNvGraphicFramePr>
            <a:graphicFrameLocks noGrp="1"/>
          </p:cNvGraphicFramePr>
          <p:nvPr>
            <p:ph idx="1"/>
            <p:extLst>
              <p:ext uri="{D42A27DB-BD31-4B8C-83A1-F6EECF244321}">
                <p14:modId xmlns:p14="http://schemas.microsoft.com/office/powerpoint/2010/main" val="352288415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77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0DE281C-EE90-6029-9B74-AA2F365B8ED9}"/>
              </a:ext>
              <a:ext uri="{C183D7F6-B498-43B3-948B-1728B52AA6E4}">
                <adec:decorative xmlns:adec="http://schemas.microsoft.com/office/drawing/2017/decorative" val="1"/>
              </a:ext>
            </a:extLst>
          </p:cNvPr>
          <p:cNvGrpSpPr/>
          <p:nvPr/>
        </p:nvGrpSpPr>
        <p:grpSpPr>
          <a:xfrm>
            <a:off x="4742988" y="3587355"/>
            <a:ext cx="7332296" cy="3151598"/>
            <a:chOff x="4687765" y="3384155"/>
            <a:chExt cx="7332296" cy="3151598"/>
          </a:xfrm>
        </p:grpSpPr>
        <p:sp>
          <p:nvSpPr>
            <p:cNvPr id="6" name="Rectangle 5">
              <a:extLst>
                <a:ext uri="{FF2B5EF4-FFF2-40B4-BE49-F238E27FC236}">
                  <a16:creationId xmlns:a16="http://schemas.microsoft.com/office/drawing/2014/main" id="{F7A65C67-B192-7B1B-952B-668E4F738106}"/>
                </a:ext>
              </a:extLst>
            </p:cNvPr>
            <p:cNvSpPr/>
            <p:nvPr/>
          </p:nvSpPr>
          <p:spPr>
            <a:xfrm>
              <a:off x="4732112" y="3439607"/>
              <a:ext cx="7242048" cy="30449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961589-4ABD-11C6-B99D-6037CB20B3B4}"/>
                </a:ext>
              </a:extLst>
            </p:cNvPr>
            <p:cNvSpPr/>
            <p:nvPr/>
          </p:nvSpPr>
          <p:spPr>
            <a:xfrm>
              <a:off x="4687765" y="3384155"/>
              <a:ext cx="7332296" cy="315159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70F3504-C6CC-4CED-A696-FCA71EF008A1}"/>
              </a:ext>
              <a:ext uri="{C183D7F6-B498-43B3-948B-1728B52AA6E4}">
                <adec:decorative xmlns:adec="http://schemas.microsoft.com/office/drawing/2017/decorative" val="1"/>
              </a:ext>
            </a:extLst>
          </p:cNvPr>
          <p:cNvSpPr txBox="1"/>
          <p:nvPr/>
        </p:nvSpPr>
        <p:spPr>
          <a:xfrm>
            <a:off x="4886747" y="3900659"/>
            <a:ext cx="7012120" cy="105305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October 20-25, 2025</a:t>
            </a:r>
          </a:p>
        </p:txBody>
      </p:sp>
      <p:sp>
        <p:nvSpPr>
          <p:cNvPr id="2" name="Title 1">
            <a:extLst>
              <a:ext uri="{FF2B5EF4-FFF2-40B4-BE49-F238E27FC236}">
                <a16:creationId xmlns:a16="http://schemas.microsoft.com/office/drawing/2014/main" id="{F8F57557-DC59-8D4C-8F68-0BCBB2B4D57C}"/>
              </a:ext>
              <a:ext uri="{C183D7F6-B498-43B3-948B-1728B52AA6E4}">
                <adec:decorative xmlns:adec="http://schemas.microsoft.com/office/drawing/2017/decorative" val="1"/>
              </a:ext>
            </a:extLst>
          </p:cNvPr>
          <p:cNvSpPr>
            <a:spLocks noGrp="1"/>
          </p:cNvSpPr>
          <p:nvPr>
            <p:ph type="title" idx="4294967295"/>
          </p:nvPr>
        </p:nvSpPr>
        <p:spPr>
          <a:xfrm>
            <a:off x="317635" y="-4304880"/>
            <a:ext cx="10515600" cy="1325563"/>
          </a:xfrm>
        </p:spPr>
        <p:txBody>
          <a:bodyPr/>
          <a:lstStyle/>
          <a:p>
            <a:r>
              <a:rPr lang="en-US" dirty="0"/>
              <a:t>Save the date</a:t>
            </a:r>
          </a:p>
        </p:txBody>
      </p:sp>
      <p:sp>
        <p:nvSpPr>
          <p:cNvPr id="4" name="TextBox 3">
            <a:extLst>
              <a:ext uri="{FF2B5EF4-FFF2-40B4-BE49-F238E27FC236}">
                <a16:creationId xmlns:a16="http://schemas.microsoft.com/office/drawing/2014/main" id="{1ABB960B-4CD9-AFD2-DEEF-738F5F22EEE6}"/>
              </a:ext>
              <a:ext uri="{C183D7F6-B498-43B3-948B-1728B52AA6E4}">
                <adec:decorative xmlns:adec="http://schemas.microsoft.com/office/drawing/2017/decorative" val="1"/>
              </a:ext>
            </a:extLst>
          </p:cNvPr>
          <p:cNvSpPr txBox="1"/>
          <p:nvPr/>
        </p:nvSpPr>
        <p:spPr>
          <a:xfrm>
            <a:off x="4903076" y="5360275"/>
            <a:ext cx="7012120" cy="8408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dirty="0">
                <a:solidFill>
                  <a:srgbClr val="FFFFFF"/>
                </a:solidFill>
                <a:latin typeface="Calibri Light" panose="020F0302020204030204"/>
              </a:rPr>
              <a:t>n</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ist.gov</a:t>
            </a: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/nice/</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ccw</a:t>
            </a: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C630370D-5EF7-9034-61B2-21F29C0048C2}"/>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4687765" y="383231"/>
            <a:ext cx="7332296" cy="2711421"/>
          </a:xfrm>
          <a:prstGeom prst="rect">
            <a:avLst/>
          </a:prstGeom>
        </p:spPr>
      </p:pic>
      <p:pic>
        <p:nvPicPr>
          <p:cNvPr id="10" name="Picture 9">
            <a:extLst>
              <a:ext uri="{FF2B5EF4-FFF2-40B4-BE49-F238E27FC236}">
                <a16:creationId xmlns:a16="http://schemas.microsoft.com/office/drawing/2014/main" id="{A1EE2FE4-6694-D75C-6AC9-018F24313A6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413" r="14378"/>
          <a:stretch/>
        </p:blipFill>
        <p:spPr>
          <a:xfrm>
            <a:off x="171939" y="328457"/>
            <a:ext cx="4353696" cy="6201085"/>
          </a:xfrm>
          <a:prstGeom prst="rect">
            <a:avLst/>
          </a:prstGeom>
        </p:spPr>
      </p:pic>
      <p:cxnSp>
        <p:nvCxnSpPr>
          <p:cNvPr id="9" name="Straight Connector 8">
            <a:extLst>
              <a:ext uri="{FF2B5EF4-FFF2-40B4-BE49-F238E27FC236}">
                <a16:creationId xmlns:a16="http://schemas.microsoft.com/office/drawing/2014/main" id="{0B6ACA89-8F0C-39BC-71FE-BE740302196F}"/>
              </a:ext>
              <a:ext uri="{C183D7F6-B498-43B3-948B-1728B52AA6E4}">
                <adec:decorative xmlns:adec="http://schemas.microsoft.com/office/drawing/2017/decorative" val="1"/>
              </a:ext>
            </a:extLst>
          </p:cNvPr>
          <p:cNvCxnSpPr>
            <a:cxnSpLocks/>
          </p:cNvCxnSpPr>
          <p:nvPr/>
        </p:nvCxnSpPr>
        <p:spPr>
          <a:xfrm>
            <a:off x="5355166" y="5098994"/>
            <a:ext cx="607528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23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 uri="{C183D7F6-B498-43B3-948B-1728B52AA6E4}">
                <adec:decorative xmlns:adec="http://schemas.microsoft.com/office/drawing/2017/decorative" val="1"/>
              </a:ext>
            </a:extLst>
          </p:cNvPr>
          <p:cNvGrpSpPr/>
          <p:nvPr/>
        </p:nvGrpSpPr>
        <p:grpSpPr>
          <a:xfrm>
            <a:off x="-41331"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06B6A4E1-75C3-8175-21FC-9365B5AF71F6}"/>
              </a:ext>
              <a:ext uri="{C183D7F6-B498-43B3-948B-1728B52AA6E4}">
                <adec:decorative xmlns:adec="http://schemas.microsoft.com/office/drawing/2017/decorative" val="1"/>
              </a:ext>
            </a:extLst>
          </p:cNvPr>
          <p:cNvSpPr>
            <a:spLocks noGrp="1"/>
          </p:cNvSpPr>
          <p:nvPr>
            <p:ph sz="half" idx="2"/>
          </p:nvPr>
        </p:nvSpPr>
        <p:spPr>
          <a:xfrm>
            <a:off x="6884877" y="2247987"/>
            <a:ext cx="4750813" cy="1181008"/>
          </a:xfrm>
        </p:spPr>
        <p:txBody>
          <a:bodyPr>
            <a:normAutofit/>
          </a:bodyPr>
          <a:lstStyle/>
          <a:p>
            <a:pPr marL="0" indent="0" defTabSz="530352">
              <a:spcAft>
                <a:spcPts val="600"/>
              </a:spcAft>
              <a:buNone/>
            </a:pPr>
            <a:r>
              <a:rPr lang="en-US" sz="4500" dirty="0"/>
              <a:t>	</a:t>
            </a:r>
            <a:endParaRPr lang="en-US" sz="3300" b="1" kern="1200" dirty="0">
              <a:solidFill>
                <a:schemeClr val="tx1"/>
              </a:solidFill>
              <a:latin typeface="+mn-lt"/>
              <a:ea typeface="+mn-ea"/>
              <a:cs typeface="+mn-cs"/>
            </a:endParaRPr>
          </a:p>
        </p:txBody>
      </p:sp>
      <p:pic>
        <p:nvPicPr>
          <p:cNvPr id="5" name="Content Placeholder 4">
            <a:extLst>
              <a:ext uri="{FF2B5EF4-FFF2-40B4-BE49-F238E27FC236}">
                <a16:creationId xmlns:a16="http://schemas.microsoft.com/office/drawing/2014/main" id="{694D61DE-B879-3B0F-9CB9-6CAF4D70817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62"/>
          <a:stretch/>
        </p:blipFill>
        <p:spPr>
          <a:xfrm>
            <a:off x="7351363" y="2536767"/>
            <a:ext cx="4130139" cy="4003675"/>
          </a:xfrm>
          <a:custGeom>
            <a:avLst/>
            <a:gdLst/>
            <a:ahLst/>
            <a:cxnLst/>
            <a:rect l="l" t="t" r="r" b="b"/>
            <a:pathLst>
              <a:path w="4636009" h="5032375">
                <a:moveTo>
                  <a:pt x="0" y="0"/>
                </a:moveTo>
                <a:lnTo>
                  <a:pt x="4636009" y="0"/>
                </a:lnTo>
                <a:lnTo>
                  <a:pt x="4636009" y="5032375"/>
                </a:lnTo>
                <a:lnTo>
                  <a:pt x="0" y="5032375"/>
                </a:lnTo>
                <a:close/>
              </a:path>
            </a:pathLst>
          </a:custGeom>
        </p:spPr>
      </p:pic>
      <p:sp>
        <p:nvSpPr>
          <p:cNvPr id="13" name="TextBox 12">
            <a:extLst>
              <a:ext uri="{FF2B5EF4-FFF2-40B4-BE49-F238E27FC236}">
                <a16:creationId xmlns:a16="http://schemas.microsoft.com/office/drawing/2014/main" id="{0D9103D9-07C5-1A2B-AED2-920673048DC5}"/>
              </a:ext>
              <a:ext uri="{C183D7F6-B498-43B3-948B-1728B52AA6E4}">
                <adec:decorative xmlns:adec="http://schemas.microsoft.com/office/drawing/2017/decorative" val="1"/>
              </a:ext>
            </a:extLst>
          </p:cNvPr>
          <p:cNvSpPr txBox="1"/>
          <p:nvPr/>
        </p:nvSpPr>
        <p:spPr>
          <a:xfrm>
            <a:off x="155964" y="2247987"/>
            <a:ext cx="4372288" cy="3785652"/>
          </a:xfrm>
          <a:prstGeom prst="rect">
            <a:avLst/>
          </a:prstGeom>
          <a:noFill/>
        </p:spPr>
        <p:txBody>
          <a:bodyPr wrap="square">
            <a:spAutoFit/>
          </a:bodyPr>
          <a:lstStyle/>
          <a:p>
            <a:pPr marL="0" indent="0">
              <a:buNone/>
            </a:pPr>
            <a:r>
              <a:rPr lang="en-US" sz="2400" b="0" i="0" kern="1200" dirty="0">
                <a:solidFill>
                  <a:schemeClr val="bg1"/>
                </a:solidFill>
                <a:effectLst/>
                <a:latin typeface="Calibri" panose="020F0502020204030204" pitchFamily="34" charset="0"/>
                <a:cs typeface="Calibri" panose="020F0502020204030204" pitchFamily="34" charset="0"/>
              </a:rPr>
              <a:t>Cybersecurity Career Week is a campaign to promote the discovery of cybersecurity careers and share resources that increase understanding of multiple learning pathways and credentials that lead to careers that are identified in the Workforce Framework for Cybersecurity (NICE Framework)</a:t>
            </a:r>
          </a:p>
        </p:txBody>
      </p:sp>
      <p:sp>
        <p:nvSpPr>
          <p:cNvPr id="23" name="Title 1">
            <a:extLst>
              <a:ext uri="{FF2B5EF4-FFF2-40B4-BE49-F238E27FC236}">
                <a16:creationId xmlns:a16="http://schemas.microsoft.com/office/drawing/2014/main" id="{E23241EC-9C64-6171-768B-67C0FE43B469}"/>
              </a:ext>
              <a:ext uri="{C183D7F6-B498-43B3-948B-1728B52AA6E4}">
                <adec:decorative xmlns:adec="http://schemas.microsoft.com/office/drawing/2017/decorative" val="1"/>
              </a:ext>
            </a:extLst>
          </p:cNvPr>
          <p:cNvSpPr>
            <a:spLocks noGrp="1"/>
          </p:cNvSpPr>
          <p:nvPr>
            <p:ph type="title"/>
          </p:nvPr>
        </p:nvSpPr>
        <p:spPr>
          <a:xfrm>
            <a:off x="247352" y="186533"/>
            <a:ext cx="5931454" cy="1324769"/>
          </a:xfrm>
        </p:spPr>
        <p:txBody>
          <a:bodyPr vert="horz" lIns="91440" tIns="45720" rIns="91440" bIns="45720" rtlCol="0" anchor="ctr">
            <a:normAutofit fontScale="90000"/>
          </a:bodyPr>
          <a:lstStyle/>
          <a:p>
            <a:pPr algn="ctr"/>
            <a:r>
              <a:rPr lang="en-US" sz="2400" b="1" dirty="0">
                <a:solidFill>
                  <a:schemeClr val="accent5">
                    <a:lumMod val="75000"/>
                  </a:schemeClr>
                </a:solidFill>
                <a:latin typeface="Calibri" panose="020F0502020204030204" pitchFamily="34" charset="0"/>
                <a:cs typeface="Calibri" panose="020F0502020204030204" pitchFamily="34" charset="0"/>
              </a:rPr>
              <a:t>What is Cybersecurity Career Week</a:t>
            </a:r>
            <a:r>
              <a:rPr lang="en-US" sz="2800" b="1" dirty="0">
                <a:solidFill>
                  <a:schemeClr val="accent5">
                    <a:lumMod val="75000"/>
                  </a:schemeClr>
                </a:solidFill>
                <a:latin typeface="Calibri" panose="020F0502020204030204" pitchFamily="34" charset="0"/>
                <a:cs typeface="Calibri" panose="020F0502020204030204" pitchFamily="34" charset="0"/>
              </a:rPr>
              <a:t>?</a:t>
            </a:r>
            <a:br>
              <a:rPr lang="en-US" sz="2400" b="1" dirty="0">
                <a:solidFill>
                  <a:schemeClr val="accent5">
                    <a:lumMod val="75000"/>
                  </a:schemeClr>
                </a:solidFill>
                <a:latin typeface="Calibri" panose="020F0502020204030204" pitchFamily="34" charset="0"/>
                <a:cs typeface="Calibri" panose="020F0502020204030204" pitchFamily="34" charset="0"/>
              </a:rPr>
            </a:br>
            <a:br>
              <a:rPr lang="en-US" sz="2400" b="1" dirty="0">
                <a:solidFill>
                  <a:schemeClr val="accent5">
                    <a:lumMod val="75000"/>
                  </a:schemeClr>
                </a:solidFill>
                <a:latin typeface="Calibri" panose="020F0502020204030204" pitchFamily="34" charset="0"/>
                <a:cs typeface="Calibri" panose="020F0502020204030204" pitchFamily="34" charset="0"/>
              </a:rPr>
            </a:br>
            <a:r>
              <a:rPr lang="en-US" sz="2300" i="1" kern="1200" dirty="0">
                <a:latin typeface="Calibri" panose="020F0502020204030204" pitchFamily="34" charset="0"/>
                <a:cs typeface="Calibri" panose="020F0502020204030204" pitchFamily="34" charset="0"/>
              </a:rPr>
              <a:t>Inspiring and promoting awareness</a:t>
            </a:r>
            <a:r>
              <a:rPr lang="en-US" sz="2300" i="1" dirty="0">
                <a:latin typeface="Calibri" panose="020F0502020204030204" pitchFamily="34" charset="0"/>
                <a:cs typeface="Calibri" panose="020F0502020204030204" pitchFamily="34" charset="0"/>
              </a:rPr>
              <a:t> and </a:t>
            </a:r>
            <a:r>
              <a:rPr lang="en-US" sz="2300" i="1" kern="1200" dirty="0">
                <a:latin typeface="Calibri" panose="020F0502020204030204" pitchFamily="34" charset="0"/>
                <a:cs typeface="Calibri" panose="020F0502020204030204" pitchFamily="34" charset="0"/>
              </a:rPr>
              <a:t>exploration of cybersecurity careers</a:t>
            </a:r>
            <a:endParaRPr lang="en-US" sz="2300"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44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EA956-C285-455B-A3E7-8FE085360D38}"/>
              </a:ext>
              <a:ext uri="{C183D7F6-B498-43B3-948B-1728B52AA6E4}">
                <adec:decorative xmlns:adec="http://schemas.microsoft.com/office/drawing/2017/decorative" val="1"/>
              </a:ext>
            </a:extLst>
          </p:cNvPr>
          <p:cNvSpPr>
            <a:spLocks noGrp="1"/>
          </p:cNvSpPr>
          <p:nvPr>
            <p:ph type="title"/>
          </p:nvPr>
        </p:nvSpPr>
        <p:spPr>
          <a:xfrm>
            <a:off x="128140" y="13472"/>
            <a:ext cx="9704073" cy="1412643"/>
          </a:xfrm>
        </p:spPr>
        <p:txBody>
          <a:bodyPr anchor="ctr">
            <a:normAutofit/>
          </a:bodyPr>
          <a:lstStyle/>
          <a:p>
            <a:r>
              <a:rPr lang="en-US" b="1" dirty="0">
                <a:solidFill>
                  <a:schemeClr val="bg1"/>
                </a:solidFill>
              </a:rPr>
              <a:t>Cy</a:t>
            </a:r>
          </a:p>
        </p:txBody>
      </p:sp>
      <p:grpSp>
        <p:nvGrpSpPr>
          <p:cNvPr id="26" name="Group 25">
            <a:extLst>
              <a:ext uri="{FF2B5EF4-FFF2-40B4-BE49-F238E27FC236}">
                <a16:creationId xmlns:a16="http://schemas.microsoft.com/office/drawing/2014/main" id="{CCE7CC7A-304B-E6D8-E7E9-D7E96032157F}"/>
              </a:ext>
              <a:ext uri="{C183D7F6-B498-43B3-948B-1728B52AA6E4}">
                <adec:decorative xmlns:adec="http://schemas.microsoft.com/office/drawing/2017/decorative" val="1"/>
              </a:ext>
            </a:extLst>
          </p:cNvPr>
          <p:cNvGrpSpPr/>
          <p:nvPr/>
        </p:nvGrpSpPr>
        <p:grpSpPr>
          <a:xfrm>
            <a:off x="4429263" y="249690"/>
            <a:ext cx="7300510" cy="6265732"/>
            <a:chOff x="4698714" y="1766810"/>
            <a:chExt cx="7300510" cy="4938475"/>
          </a:xfrm>
        </p:grpSpPr>
        <p:grpSp>
          <p:nvGrpSpPr>
            <p:cNvPr id="23" name="Group 22">
              <a:extLst>
                <a:ext uri="{FF2B5EF4-FFF2-40B4-BE49-F238E27FC236}">
                  <a16:creationId xmlns:a16="http://schemas.microsoft.com/office/drawing/2014/main" id="{8AB0A395-627B-32E1-9F60-04D895B042CA}"/>
                </a:ext>
              </a:extLst>
            </p:cNvPr>
            <p:cNvGrpSpPr/>
            <p:nvPr/>
          </p:nvGrpSpPr>
          <p:grpSpPr>
            <a:xfrm>
              <a:off x="4698714" y="1766810"/>
              <a:ext cx="7300510" cy="4938475"/>
              <a:chOff x="4685726" y="1803991"/>
              <a:chExt cx="7300510" cy="4938475"/>
            </a:xfrm>
          </p:grpSpPr>
          <p:sp>
            <p:nvSpPr>
              <p:cNvPr id="18" name="Rounded Rectangle 17">
                <a:extLst>
                  <a:ext uri="{FF2B5EF4-FFF2-40B4-BE49-F238E27FC236}">
                    <a16:creationId xmlns:a16="http://schemas.microsoft.com/office/drawing/2014/main" id="{EF6BC65F-28A1-A566-8998-6BBB0C68D201}"/>
                  </a:ext>
                </a:extLst>
              </p:cNvPr>
              <p:cNvSpPr/>
              <p:nvPr/>
            </p:nvSpPr>
            <p:spPr>
              <a:xfrm>
                <a:off x="4685726" y="1803991"/>
                <a:ext cx="7300510" cy="157490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8A702D5-C154-131E-208D-EC1A2A8AD8D8}"/>
                  </a:ext>
                </a:extLst>
              </p:cNvPr>
              <p:cNvSpPr/>
              <p:nvPr/>
            </p:nvSpPr>
            <p:spPr>
              <a:xfrm>
                <a:off x="4685726" y="3495496"/>
                <a:ext cx="7300510" cy="154941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CAC1543-6E68-5F49-9A26-2945D02EE784}"/>
                  </a:ext>
                </a:extLst>
              </p:cNvPr>
              <p:cNvSpPr/>
              <p:nvPr/>
            </p:nvSpPr>
            <p:spPr>
              <a:xfrm>
                <a:off x="4685726" y="5163447"/>
                <a:ext cx="7300510" cy="1579019"/>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descr="Megaphone">
              <a:extLst>
                <a:ext uri="{FF2B5EF4-FFF2-40B4-BE49-F238E27FC236}">
                  <a16:creationId xmlns:a16="http://schemas.microsoft.com/office/drawing/2014/main" id="{F04D7E9A-A650-7C7E-5C3C-1E515BC32F1F}"/>
                </a:ext>
              </a:extLst>
            </p:cNvPr>
            <p:cNvSpPr/>
            <p:nvPr/>
          </p:nvSpPr>
          <p:spPr>
            <a:xfrm>
              <a:off x="4785550" y="2131663"/>
              <a:ext cx="941948" cy="726942"/>
            </a:xfrm>
            <a:prstGeom prst="rect">
              <a:avLst/>
            </a:prstGeom>
            <a: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6" name="Rectangle 15" descr="Office Worker">
              <a:extLst>
                <a:ext uri="{FF2B5EF4-FFF2-40B4-BE49-F238E27FC236}">
                  <a16:creationId xmlns:a16="http://schemas.microsoft.com/office/drawing/2014/main" id="{0CF74EBB-4799-9291-4839-1B851B1E7F3E}"/>
                </a:ext>
              </a:extLst>
            </p:cNvPr>
            <p:cNvSpPr/>
            <p:nvPr/>
          </p:nvSpPr>
          <p:spPr>
            <a:xfrm>
              <a:off x="4789792" y="3891484"/>
              <a:ext cx="873703" cy="770938"/>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7" name="Rectangle 16" descr="Business Growth">
              <a:extLst>
                <a:ext uri="{FF2B5EF4-FFF2-40B4-BE49-F238E27FC236}">
                  <a16:creationId xmlns:a16="http://schemas.microsoft.com/office/drawing/2014/main" id="{B537CDA4-1756-75A6-F848-C60002AE0E70}"/>
                </a:ext>
              </a:extLst>
            </p:cNvPr>
            <p:cNvSpPr/>
            <p:nvPr/>
          </p:nvSpPr>
          <p:spPr>
            <a:xfrm>
              <a:off x="4838095" y="5541915"/>
              <a:ext cx="825400" cy="827867"/>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49C35513-B0CB-A596-E6EA-93A82FBB588B}"/>
              </a:ext>
              <a:ext uri="{C183D7F6-B498-43B3-948B-1728B52AA6E4}">
                <adec:decorative xmlns:adec="http://schemas.microsoft.com/office/drawing/2017/decorative" val="1"/>
              </a:ext>
            </a:extLst>
          </p:cNvPr>
          <p:cNvSpPr txBox="1"/>
          <p:nvPr/>
        </p:nvSpPr>
        <p:spPr>
          <a:xfrm>
            <a:off x="5356397" y="602799"/>
            <a:ext cx="1280299" cy="1569660"/>
          </a:xfrm>
          <a:prstGeom prst="rect">
            <a:avLst/>
          </a:prstGeom>
          <a:noFill/>
        </p:spPr>
        <p:txBody>
          <a:bodyPr wrap="square" rtlCol="0">
            <a:spAutoFit/>
          </a:bodyPr>
          <a:lstStyle/>
          <a:p>
            <a:pPr algn="ctr"/>
            <a:r>
              <a:rPr lang="en-US" sz="2400" dirty="0"/>
              <a:t>Inspire, Engage, and Inform</a:t>
            </a:r>
          </a:p>
        </p:txBody>
      </p:sp>
      <p:sp>
        <p:nvSpPr>
          <p:cNvPr id="25" name="TextBox 24">
            <a:extLst>
              <a:ext uri="{FF2B5EF4-FFF2-40B4-BE49-F238E27FC236}">
                <a16:creationId xmlns:a16="http://schemas.microsoft.com/office/drawing/2014/main" id="{71D3823E-6851-F8F5-F6D1-A6E4E20D542E}"/>
              </a:ext>
              <a:ext uri="{C183D7F6-B498-43B3-948B-1728B52AA6E4}">
                <adec:decorative xmlns:adec="http://schemas.microsoft.com/office/drawing/2017/decorative" val="1"/>
              </a:ext>
            </a:extLst>
          </p:cNvPr>
          <p:cNvSpPr txBox="1"/>
          <p:nvPr/>
        </p:nvSpPr>
        <p:spPr>
          <a:xfrm>
            <a:off x="6923754" y="479335"/>
            <a:ext cx="4933904" cy="1815882"/>
          </a:xfrm>
          <a:prstGeom prst="rect">
            <a:avLst/>
          </a:prstGeom>
          <a:noFill/>
        </p:spPr>
        <p:txBody>
          <a:bodyPr wrap="square" rtlCol="0">
            <a:spAutoFit/>
          </a:bodyPr>
          <a:lstStyle/>
          <a:p>
            <a:r>
              <a:rPr lang="en-US" sz="2000" b="1" dirty="0"/>
              <a:t>Goal 1: Inspire, Engage, and Inform the Nation</a:t>
            </a:r>
          </a:p>
          <a:p>
            <a:r>
              <a:rPr lang="en-US" dirty="0"/>
              <a:t>Inspire, engage, and inform the public about the demand, opportunities, and </a:t>
            </a:r>
            <a:r>
              <a:rPr lang="en-US" b="1" dirty="0"/>
              <a:t>multiple career options available </a:t>
            </a:r>
            <a:r>
              <a:rPr lang="en-US" dirty="0"/>
              <a:t>within the area of cybersecurity</a:t>
            </a:r>
          </a:p>
        </p:txBody>
      </p:sp>
      <p:sp>
        <p:nvSpPr>
          <p:cNvPr id="27" name="TextBox 26">
            <a:extLst>
              <a:ext uri="{FF2B5EF4-FFF2-40B4-BE49-F238E27FC236}">
                <a16:creationId xmlns:a16="http://schemas.microsoft.com/office/drawing/2014/main" id="{88E9A216-F520-E743-0230-4081D03381EC}"/>
              </a:ext>
              <a:ext uri="{C183D7F6-B498-43B3-948B-1728B52AA6E4}">
                <adec:decorative xmlns:adec="http://schemas.microsoft.com/office/drawing/2017/decorative" val="1"/>
              </a:ext>
            </a:extLst>
          </p:cNvPr>
          <p:cNvSpPr txBox="1"/>
          <p:nvPr/>
        </p:nvSpPr>
        <p:spPr>
          <a:xfrm>
            <a:off x="5268247" y="3249457"/>
            <a:ext cx="1719308" cy="461665"/>
          </a:xfrm>
          <a:prstGeom prst="rect">
            <a:avLst/>
          </a:prstGeom>
          <a:noFill/>
        </p:spPr>
        <p:txBody>
          <a:bodyPr wrap="square" rtlCol="0">
            <a:spAutoFit/>
          </a:bodyPr>
          <a:lstStyle/>
          <a:p>
            <a:pPr lvl="0" algn="ctr"/>
            <a:r>
              <a:rPr lang="en-US" sz="2400" dirty="0"/>
              <a:t>Demystify</a:t>
            </a:r>
          </a:p>
        </p:txBody>
      </p:sp>
      <p:sp>
        <p:nvSpPr>
          <p:cNvPr id="28" name="TextBox 27">
            <a:extLst>
              <a:ext uri="{FF2B5EF4-FFF2-40B4-BE49-F238E27FC236}">
                <a16:creationId xmlns:a16="http://schemas.microsoft.com/office/drawing/2014/main" id="{62E6304B-B76B-2D3D-2EB6-E9D6A36BBA8D}"/>
              </a:ext>
              <a:ext uri="{C183D7F6-B498-43B3-948B-1728B52AA6E4}">
                <adec:decorative xmlns:adec="http://schemas.microsoft.com/office/drawing/2017/decorative" val="1"/>
              </a:ext>
            </a:extLst>
          </p:cNvPr>
          <p:cNvSpPr txBox="1"/>
          <p:nvPr/>
        </p:nvSpPr>
        <p:spPr>
          <a:xfrm>
            <a:off x="6923754" y="2527353"/>
            <a:ext cx="4933904" cy="1785104"/>
          </a:xfrm>
          <a:prstGeom prst="rect">
            <a:avLst/>
          </a:prstGeom>
          <a:noFill/>
        </p:spPr>
        <p:txBody>
          <a:bodyPr wrap="square" rtlCol="0">
            <a:spAutoFit/>
          </a:bodyPr>
          <a:lstStyle/>
          <a:p>
            <a:r>
              <a:rPr lang="en-US" sz="2000" b="1" dirty="0"/>
              <a:t>Goal 2: Demystify Career Pathways in Cybersecurity</a:t>
            </a:r>
          </a:p>
          <a:p>
            <a:r>
              <a:rPr lang="en-US" sz="1750" dirty="0"/>
              <a:t>Raise awareness about </a:t>
            </a:r>
            <a:r>
              <a:rPr lang="en-US" sz="1750" b="1" dirty="0"/>
              <a:t>pathways </a:t>
            </a:r>
            <a:r>
              <a:rPr lang="en-US" sz="1750" dirty="0"/>
              <a:t>to prepare a highly skilled and diverse workforce for careers in cybersecurity to include expansion of knowledge and application of the NICE Framework</a:t>
            </a:r>
          </a:p>
        </p:txBody>
      </p:sp>
      <p:sp>
        <p:nvSpPr>
          <p:cNvPr id="29" name="TextBox 28">
            <a:extLst>
              <a:ext uri="{FF2B5EF4-FFF2-40B4-BE49-F238E27FC236}">
                <a16:creationId xmlns:a16="http://schemas.microsoft.com/office/drawing/2014/main" id="{EA9A79E6-FFCC-BC00-A923-6EF1C6AFC661}"/>
              </a:ext>
              <a:ext uri="{C183D7F6-B498-43B3-948B-1728B52AA6E4}">
                <adec:decorative xmlns:adec="http://schemas.microsoft.com/office/drawing/2017/decorative" val="1"/>
              </a:ext>
            </a:extLst>
          </p:cNvPr>
          <p:cNvSpPr txBox="1"/>
          <p:nvPr/>
        </p:nvSpPr>
        <p:spPr>
          <a:xfrm>
            <a:off x="5356397" y="5212727"/>
            <a:ext cx="1356239" cy="461665"/>
          </a:xfrm>
          <a:prstGeom prst="rect">
            <a:avLst/>
          </a:prstGeom>
          <a:noFill/>
        </p:spPr>
        <p:txBody>
          <a:bodyPr wrap="square" rtlCol="0">
            <a:spAutoFit/>
          </a:bodyPr>
          <a:lstStyle/>
          <a:p>
            <a:pPr algn="ctr"/>
            <a:r>
              <a:rPr lang="en-US" sz="2400" dirty="0"/>
              <a:t>Develop</a:t>
            </a:r>
          </a:p>
        </p:txBody>
      </p:sp>
      <p:sp>
        <p:nvSpPr>
          <p:cNvPr id="30" name="TextBox 29">
            <a:extLst>
              <a:ext uri="{FF2B5EF4-FFF2-40B4-BE49-F238E27FC236}">
                <a16:creationId xmlns:a16="http://schemas.microsoft.com/office/drawing/2014/main" id="{97229A46-E219-0B25-B8A7-503F5ADAEDC5}"/>
              </a:ext>
              <a:ext uri="{C183D7F6-B498-43B3-948B-1728B52AA6E4}">
                <adec:decorative xmlns:adec="http://schemas.microsoft.com/office/drawing/2017/decorative" val="1"/>
              </a:ext>
            </a:extLst>
          </p:cNvPr>
          <p:cNvSpPr txBox="1"/>
          <p:nvPr/>
        </p:nvSpPr>
        <p:spPr>
          <a:xfrm>
            <a:off x="6923754" y="4755589"/>
            <a:ext cx="4933904" cy="1515800"/>
          </a:xfrm>
          <a:prstGeom prst="rect">
            <a:avLst/>
          </a:prstGeom>
          <a:noFill/>
        </p:spPr>
        <p:txBody>
          <a:bodyPr wrap="square" rtlCol="0">
            <a:spAutoFit/>
          </a:bodyPr>
          <a:lstStyle/>
          <a:p>
            <a:r>
              <a:rPr lang="en-US" sz="2000" b="1" dirty="0"/>
              <a:t>Goal 3: Develop a Highly Skilled Workforce</a:t>
            </a:r>
          </a:p>
          <a:p>
            <a:r>
              <a:rPr lang="en-US" sz="1750" dirty="0"/>
              <a:t>Support successful programs and showcase effective resources and practices that increase participation and retain highly qualified talent</a:t>
            </a:r>
            <a:endParaRPr lang="en-US" sz="1750" b="1" dirty="0"/>
          </a:p>
        </p:txBody>
      </p:sp>
      <p:sp>
        <p:nvSpPr>
          <p:cNvPr id="5" name="Rectangle 4">
            <a:extLst>
              <a:ext uri="{FF2B5EF4-FFF2-40B4-BE49-F238E27FC236}">
                <a16:creationId xmlns:a16="http://schemas.microsoft.com/office/drawing/2014/main" id="{F913F0BE-182F-37FC-CA95-127DF0B06FC9}"/>
              </a:ext>
              <a:ext uri="{C183D7F6-B498-43B3-948B-1728B52AA6E4}">
                <adec:decorative xmlns:adec="http://schemas.microsoft.com/office/drawing/2017/decorative" val="1"/>
              </a:ext>
            </a:extLst>
          </p:cNvPr>
          <p:cNvSpPr/>
          <p:nvPr/>
        </p:nvSpPr>
        <p:spPr>
          <a:xfrm>
            <a:off x="208724" y="273614"/>
            <a:ext cx="3865386" cy="6265732"/>
          </a:xfrm>
          <a:prstGeom prst="rect">
            <a:avLst/>
          </a:prstGeom>
          <a:ln w="79375" cmpd="tri">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Cybersecurity Career Week </a:t>
            </a:r>
            <a:br>
              <a:rPr lang="en-US" sz="3600" dirty="0">
                <a:solidFill>
                  <a:schemeClr val="bg1"/>
                </a:solidFill>
              </a:rPr>
            </a:br>
            <a:br>
              <a:rPr lang="en-US" sz="3600" dirty="0">
                <a:solidFill>
                  <a:schemeClr val="bg1"/>
                </a:solidFill>
              </a:rPr>
            </a:br>
            <a:r>
              <a:rPr lang="en-US" sz="3200" b="1" dirty="0">
                <a:solidFill>
                  <a:schemeClr val="bg1"/>
                </a:solidFill>
              </a:rPr>
              <a:t>Goals</a:t>
            </a:r>
            <a:endParaRPr lang="en-US" sz="2800" dirty="0">
              <a:ln>
                <a:solidFill>
                  <a:sysClr val="windowText" lastClr="000000"/>
                </a:solidFill>
              </a:ln>
            </a:endParaRPr>
          </a:p>
        </p:txBody>
      </p:sp>
      <p:pic>
        <p:nvPicPr>
          <p:cNvPr id="8" name="Picture 7">
            <a:extLst>
              <a:ext uri="{FF2B5EF4-FFF2-40B4-BE49-F238E27FC236}">
                <a16:creationId xmlns:a16="http://schemas.microsoft.com/office/drawing/2014/main" id="{B80B9100-0809-1089-834E-C21A685BA678}"/>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2227" y="548019"/>
            <a:ext cx="3358382" cy="2238375"/>
          </a:xfrm>
          <a:prstGeom prst="rect">
            <a:avLst/>
          </a:prstGeom>
        </p:spPr>
      </p:pic>
    </p:spTree>
    <p:extLst>
      <p:ext uri="{BB962C8B-B14F-4D97-AF65-F5344CB8AC3E}">
        <p14:creationId xmlns:p14="http://schemas.microsoft.com/office/powerpoint/2010/main" val="37557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 uri="{C183D7F6-B498-43B3-948B-1728B52AA6E4}">
                <adec:decorative xmlns:adec="http://schemas.microsoft.com/office/drawing/2017/decorative" val="1"/>
              </a:ext>
            </a:extLst>
          </p:cNvPr>
          <p:cNvGrpSpPr/>
          <p:nvPr/>
        </p:nvGrpSpPr>
        <p:grpSpPr>
          <a:xfrm>
            <a:off x="-5"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CB7B77-7A51-E77E-2677-3A7DD44C9B36}"/>
              </a:ext>
            </a:extLst>
          </p:cNvPr>
          <p:cNvSpPr>
            <a:spLocks noGrp="1"/>
          </p:cNvSpPr>
          <p:nvPr>
            <p:ph type="title"/>
          </p:nvPr>
        </p:nvSpPr>
        <p:spPr>
          <a:xfrm>
            <a:off x="215348" y="172260"/>
            <a:ext cx="10515600" cy="1325563"/>
          </a:xfrm>
        </p:spPr>
        <p:txBody>
          <a:bodyPr>
            <a:normAutofit/>
          </a:bodyPr>
          <a:lstStyle/>
          <a:p>
            <a:r>
              <a:rPr lang="en-US" sz="3600" b="1" dirty="0"/>
              <a:t>  </a:t>
            </a:r>
            <a:r>
              <a:rPr lang="en-US" b="1" dirty="0"/>
              <a:t>#ChooseCyber</a:t>
            </a:r>
            <a:endParaRPr lang="en-US" sz="3600" b="1" dirty="0"/>
          </a:p>
        </p:txBody>
      </p:sp>
      <p:sp>
        <p:nvSpPr>
          <p:cNvPr id="3" name="Content Placeholder 2">
            <a:extLst>
              <a:ext uri="{FF2B5EF4-FFF2-40B4-BE49-F238E27FC236}">
                <a16:creationId xmlns:a16="http://schemas.microsoft.com/office/drawing/2014/main" id="{BFC3272D-3E0B-59F7-28D8-CA644D6D30BA}"/>
              </a:ext>
            </a:extLst>
          </p:cNvPr>
          <p:cNvSpPr>
            <a:spLocks noGrp="1"/>
          </p:cNvSpPr>
          <p:nvPr>
            <p:ph sz="half" idx="1"/>
          </p:nvPr>
        </p:nvSpPr>
        <p:spPr>
          <a:xfrm>
            <a:off x="215348" y="1898966"/>
            <a:ext cx="5630816" cy="1684080"/>
          </a:xfrm>
        </p:spPr>
        <p:txBody>
          <a:bodyPr>
            <a:normAutofit fontScale="55000" lnSpcReduction="20000"/>
          </a:bodyPr>
          <a:lstStyle/>
          <a:p>
            <a:pPr marL="0" indent="0" defTabSz="530352">
              <a:lnSpc>
                <a:spcPct val="90000"/>
              </a:lnSpc>
              <a:spcAft>
                <a:spcPts val="600"/>
              </a:spcAft>
              <a:buNone/>
            </a:pPr>
            <a:r>
              <a:rPr lang="en-US" sz="4500" b="1" kern="1200" dirty="0">
                <a:solidFill>
                  <a:schemeClr val="bg1"/>
                </a:solidFill>
                <a:latin typeface="+mn-lt"/>
                <a:ea typeface="+mn-ea"/>
                <a:cs typeface="+mn-cs"/>
              </a:rPr>
              <a:t>Objectives</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Raise </a:t>
            </a:r>
            <a:r>
              <a:rPr lang="en-US" sz="3300" b="1" i="1" kern="1200" dirty="0">
                <a:solidFill>
                  <a:schemeClr val="bg1"/>
                </a:solidFill>
                <a:latin typeface="+mn-lt"/>
                <a:ea typeface="+mn-ea"/>
                <a:cs typeface="+mn-cs"/>
              </a:rPr>
              <a:t>public awareness </a:t>
            </a:r>
            <a:r>
              <a:rPr lang="en-US" sz="3300" kern="1200" dirty="0">
                <a:solidFill>
                  <a:schemeClr val="bg1"/>
                </a:solidFill>
                <a:latin typeface="+mn-lt"/>
                <a:ea typeface="+mn-ea"/>
                <a:cs typeface="+mn-cs"/>
              </a:rPr>
              <a:t>and increase </a:t>
            </a:r>
            <a:r>
              <a:rPr lang="en-US" sz="3300" b="1" i="1" kern="1200" dirty="0">
                <a:solidFill>
                  <a:schemeClr val="bg1"/>
                </a:solidFill>
                <a:latin typeface="+mn-lt"/>
                <a:ea typeface="+mn-ea"/>
                <a:cs typeface="+mn-cs"/>
              </a:rPr>
              <a:t>engagement</a:t>
            </a:r>
            <a:r>
              <a:rPr lang="en-US" sz="3300" kern="1200" dirty="0">
                <a:solidFill>
                  <a:schemeClr val="bg1"/>
                </a:solidFill>
                <a:latin typeface="+mn-lt"/>
                <a:ea typeface="+mn-ea"/>
                <a:cs typeface="+mn-cs"/>
              </a:rPr>
              <a:t> in building a strong cybersecurity workforce.</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Emphasize the </a:t>
            </a:r>
            <a:r>
              <a:rPr lang="en-US" sz="3300" b="1" i="1" kern="1200" dirty="0">
                <a:solidFill>
                  <a:schemeClr val="bg1"/>
                </a:solidFill>
                <a:latin typeface="+mn-lt"/>
                <a:ea typeface="+mn-ea"/>
                <a:cs typeface="+mn-cs"/>
              </a:rPr>
              <a:t>demand and opportunities </a:t>
            </a:r>
            <a:r>
              <a:rPr lang="en-US" sz="3300" kern="1200" dirty="0">
                <a:solidFill>
                  <a:schemeClr val="bg1"/>
                </a:solidFill>
                <a:latin typeface="+mn-lt"/>
                <a:ea typeface="+mn-ea"/>
                <a:cs typeface="+mn-cs"/>
              </a:rPr>
              <a:t>in cybersecurity.</a:t>
            </a:r>
          </a:p>
        </p:txBody>
      </p:sp>
      <p:sp>
        <p:nvSpPr>
          <p:cNvPr id="4" name="Content Placeholder 3">
            <a:extLst>
              <a:ext uri="{FF2B5EF4-FFF2-40B4-BE49-F238E27FC236}">
                <a16:creationId xmlns:a16="http://schemas.microsoft.com/office/drawing/2014/main" id="{06B6A4E1-75C3-8175-21FC-9365B5AF71F6}"/>
              </a:ext>
            </a:extLst>
          </p:cNvPr>
          <p:cNvSpPr>
            <a:spLocks noGrp="1"/>
          </p:cNvSpPr>
          <p:nvPr>
            <p:ph sz="half" idx="2"/>
          </p:nvPr>
        </p:nvSpPr>
        <p:spPr>
          <a:xfrm>
            <a:off x="6884877" y="2247987"/>
            <a:ext cx="4750813" cy="1181008"/>
          </a:xfrm>
        </p:spPr>
        <p:txBody>
          <a:bodyPr>
            <a:normAutofit fontScale="55000" lnSpcReduction="20000"/>
          </a:bodyPr>
          <a:lstStyle/>
          <a:p>
            <a:pPr marL="0" indent="0" defTabSz="530352">
              <a:spcAft>
                <a:spcPts val="600"/>
              </a:spcAft>
              <a:buNone/>
            </a:pPr>
            <a:r>
              <a:rPr lang="en-US" sz="4500" dirty="0"/>
              <a:t>	</a:t>
            </a:r>
            <a:r>
              <a:rPr lang="en-US" sz="4500" b="1" kern="1200" dirty="0">
                <a:solidFill>
                  <a:schemeClr val="tx1"/>
                </a:solidFill>
                <a:latin typeface="+mn-lt"/>
                <a:ea typeface="+mn-ea"/>
                <a:cs typeface="+mn-cs"/>
              </a:rPr>
              <a:t>Why Cybersecurity?</a:t>
            </a:r>
          </a:p>
          <a:p>
            <a:pPr marL="165735" indent="-165735" defTabSz="530352">
              <a:spcAft>
                <a:spcPts val="600"/>
              </a:spcAft>
              <a:buFont typeface="Arial" panose="020B0604020202020204" pitchFamily="34" charset="0"/>
              <a:buChar char="•"/>
            </a:pPr>
            <a:r>
              <a:rPr lang="en-US" sz="3300" kern="1200" dirty="0">
                <a:solidFill>
                  <a:schemeClr val="tx1"/>
                </a:solidFill>
                <a:latin typeface="+mn-lt"/>
                <a:ea typeface="+mn-ea"/>
                <a:cs typeface="+mn-cs"/>
              </a:rPr>
              <a:t>Cybersecurity has something for everyone! </a:t>
            </a:r>
            <a:r>
              <a:rPr lang="en-US" sz="3300" b="1" i="1" kern="1200" dirty="0">
                <a:solidFill>
                  <a:schemeClr val="tx1"/>
                </a:solidFill>
                <a:latin typeface="+mn-lt"/>
                <a:ea typeface="+mn-ea"/>
                <a:cs typeface="+mn-cs"/>
              </a:rPr>
              <a:t>Skills are needed from a diverse range of backgrounds.</a:t>
            </a:r>
            <a:endParaRPr lang="en-US" sz="3300" b="1"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F8FCC1A0-86C0-7609-9B19-B737BD1B85D8}"/>
              </a:ext>
            </a:extLst>
          </p:cNvPr>
          <p:cNvSpPr txBox="1"/>
          <p:nvPr/>
        </p:nvSpPr>
        <p:spPr>
          <a:xfrm>
            <a:off x="215347" y="3507009"/>
            <a:ext cx="5333045"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Increase awareness around the </a:t>
            </a:r>
            <a:r>
              <a:rPr lang="en-US" sz="1800" b="1" i="1" kern="1200" dirty="0">
                <a:solidFill>
                  <a:schemeClr val="bg1"/>
                </a:solidFill>
                <a:latin typeface="+mn-lt"/>
                <a:ea typeface="+mn-ea"/>
                <a:cs typeface="+mn-cs"/>
              </a:rPr>
              <a:t>multiple career options</a:t>
            </a:r>
            <a:r>
              <a:rPr lang="en-US" sz="1800" kern="1200" dirty="0">
                <a:solidFill>
                  <a:schemeClr val="bg1"/>
                </a:solidFill>
                <a:latin typeface="+mn-lt"/>
                <a:ea typeface="+mn-ea"/>
                <a:cs typeface="+mn-cs"/>
              </a:rPr>
              <a:t> within the field of cybersecurity.</a:t>
            </a:r>
          </a:p>
        </p:txBody>
      </p:sp>
      <p:sp>
        <p:nvSpPr>
          <p:cNvPr id="12" name="TextBox 11">
            <a:extLst>
              <a:ext uri="{FF2B5EF4-FFF2-40B4-BE49-F238E27FC236}">
                <a16:creationId xmlns:a16="http://schemas.microsoft.com/office/drawing/2014/main" id="{DA1DFEDA-F5E4-4D96-ADC7-FFB1299ECC7D}"/>
              </a:ext>
            </a:extLst>
          </p:cNvPr>
          <p:cNvSpPr txBox="1"/>
          <p:nvPr/>
        </p:nvSpPr>
        <p:spPr>
          <a:xfrm>
            <a:off x="215347" y="4165821"/>
            <a:ext cx="4713114"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Highlight the </a:t>
            </a:r>
            <a:r>
              <a:rPr lang="en-US" sz="1800" b="1" i="1" kern="1200" dirty="0">
                <a:solidFill>
                  <a:schemeClr val="bg1"/>
                </a:solidFill>
                <a:latin typeface="+mn-lt"/>
                <a:ea typeface="+mn-ea"/>
                <a:cs typeface="+mn-cs"/>
              </a:rPr>
              <a:t>multiple pathways </a:t>
            </a:r>
            <a:r>
              <a:rPr lang="en-US" sz="1800" kern="1200" dirty="0">
                <a:solidFill>
                  <a:schemeClr val="bg1"/>
                </a:solidFill>
                <a:latin typeface="+mn-lt"/>
                <a:ea typeface="+mn-ea"/>
                <a:cs typeface="+mn-cs"/>
              </a:rPr>
              <a:t>to enter the cybersecurity career field.</a:t>
            </a:r>
          </a:p>
        </p:txBody>
      </p:sp>
      <p:sp>
        <p:nvSpPr>
          <p:cNvPr id="14" name="TextBox 13">
            <a:extLst>
              <a:ext uri="{FF2B5EF4-FFF2-40B4-BE49-F238E27FC236}">
                <a16:creationId xmlns:a16="http://schemas.microsoft.com/office/drawing/2014/main" id="{F3728157-787B-983B-77D3-E414532EE199}"/>
              </a:ext>
            </a:extLst>
          </p:cNvPr>
          <p:cNvSpPr txBox="1"/>
          <p:nvPr/>
        </p:nvSpPr>
        <p:spPr>
          <a:xfrm>
            <a:off x="215347" y="4799773"/>
            <a:ext cx="4372151" cy="1091133"/>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b="1" i="1" kern="1200" dirty="0">
                <a:solidFill>
                  <a:schemeClr val="bg1"/>
                </a:solidFill>
                <a:latin typeface="+mn-lt"/>
                <a:ea typeface="+mn-ea"/>
                <a:cs typeface="+mn-cs"/>
              </a:rPr>
              <a:t>Showcase resources and programs</a:t>
            </a:r>
            <a:r>
              <a:rPr lang="en-US" sz="1800" kern="1200" dirty="0">
                <a:solidFill>
                  <a:schemeClr val="bg1"/>
                </a:solidFill>
                <a:latin typeface="+mn-lt"/>
                <a:ea typeface="+mn-ea"/>
                <a:cs typeface="+mn-cs"/>
              </a:rPr>
              <a:t>, including </a:t>
            </a:r>
            <a:r>
              <a:rPr lang="en-US" sz="1800" dirty="0">
                <a:solidFill>
                  <a:schemeClr val="bg1"/>
                </a:solidFill>
              </a:rPr>
              <a:t>effective resources and practices that increase participation and retain highly qualified talent</a:t>
            </a:r>
            <a:endParaRPr lang="en-US" dirty="0">
              <a:solidFill>
                <a:schemeClr val="bg1"/>
              </a:solidFill>
            </a:endParaRPr>
          </a:p>
        </p:txBody>
      </p:sp>
      <p:sp>
        <p:nvSpPr>
          <p:cNvPr id="19" name="Content Placeholder 3">
            <a:extLst>
              <a:ext uri="{FF2B5EF4-FFF2-40B4-BE49-F238E27FC236}">
                <a16:creationId xmlns:a16="http://schemas.microsoft.com/office/drawing/2014/main" id="{C55C70C5-2D3E-14A2-E818-BBE3ACC4A229}"/>
              </a:ext>
            </a:extLst>
          </p:cNvPr>
          <p:cNvSpPr txBox="1">
            <a:spLocks/>
          </p:cNvSpPr>
          <p:nvPr/>
        </p:nvSpPr>
        <p:spPr>
          <a:xfrm>
            <a:off x="6345838" y="3429000"/>
            <a:ext cx="5630814" cy="856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30352">
              <a:spcAft>
                <a:spcPts val="600"/>
              </a:spcAft>
            </a:pPr>
            <a:r>
              <a:rPr lang="en-US" sz="1800" dirty="0"/>
              <a:t>Cybersecurity is a dynamic field so you will never be bored. </a:t>
            </a:r>
            <a:r>
              <a:rPr lang="en-US" sz="1800" b="1" i="1" dirty="0"/>
              <a:t>Cybersecurity evolves quickly so you will always be learning and developing new skills.</a:t>
            </a:r>
            <a:endParaRPr lang="en-US" sz="1800" b="1" dirty="0"/>
          </a:p>
        </p:txBody>
      </p:sp>
      <p:sp>
        <p:nvSpPr>
          <p:cNvPr id="20" name="Content Placeholder 3">
            <a:extLst>
              <a:ext uri="{FF2B5EF4-FFF2-40B4-BE49-F238E27FC236}">
                <a16:creationId xmlns:a16="http://schemas.microsoft.com/office/drawing/2014/main" id="{23B554A1-8418-CEFD-1550-0FAFC8E14E64}"/>
              </a:ext>
            </a:extLst>
          </p:cNvPr>
          <p:cNvSpPr txBox="1">
            <a:spLocks/>
          </p:cNvSpPr>
          <p:nvPr/>
        </p:nvSpPr>
        <p:spPr>
          <a:xfrm>
            <a:off x="5724164" y="4365597"/>
            <a:ext cx="6120173" cy="119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There is a high demand for a talented cybersecurity workforce. </a:t>
            </a:r>
            <a:r>
              <a:rPr lang="en-US" sz="1800" i="1" dirty="0"/>
              <a:t>Data predicts </a:t>
            </a:r>
            <a:r>
              <a:rPr lang="en-US" sz="1800" b="1" i="1" dirty="0"/>
              <a:t>that IT and cybersecurity will be among the fastest growing and best paying jobs over the next decade. </a:t>
            </a:r>
            <a:endParaRPr lang="en-US" sz="1800" b="1" dirty="0"/>
          </a:p>
        </p:txBody>
      </p:sp>
      <p:sp>
        <p:nvSpPr>
          <p:cNvPr id="21" name="Content Placeholder 3">
            <a:extLst>
              <a:ext uri="{FF2B5EF4-FFF2-40B4-BE49-F238E27FC236}">
                <a16:creationId xmlns:a16="http://schemas.microsoft.com/office/drawing/2014/main" id="{D6A32041-C03F-4DA0-7D34-4CDE29B4AF7B}"/>
              </a:ext>
            </a:extLst>
          </p:cNvPr>
          <p:cNvSpPr txBox="1">
            <a:spLocks/>
          </p:cNvSpPr>
          <p:nvPr/>
        </p:nvSpPr>
        <p:spPr>
          <a:xfrm>
            <a:off x="5011948" y="5557838"/>
            <a:ext cx="6832389" cy="3670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Cybersecurity plays a vital role in the lives of all global citizens and the cybersecurity workforce makes a difference in our world. </a:t>
            </a:r>
            <a:r>
              <a:rPr lang="en-US" sz="1800" b="1" i="1" dirty="0"/>
              <a:t>Building a qualified cybersecurity workforce enhances national security and promotes economic prosperity.</a:t>
            </a:r>
            <a:endParaRPr lang="en-US" sz="1800" b="1" dirty="0"/>
          </a:p>
        </p:txBody>
      </p:sp>
    </p:spTree>
    <p:extLst>
      <p:ext uri="{BB962C8B-B14F-4D97-AF65-F5344CB8AC3E}">
        <p14:creationId xmlns:p14="http://schemas.microsoft.com/office/powerpoint/2010/main" val="22246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66235-6040-4D43-93BA-A799970B4274}"/>
              </a:ext>
              <a:ext uri="{C183D7F6-B498-43B3-948B-1728B52AA6E4}">
                <adec:decorative xmlns:adec="http://schemas.microsoft.com/office/drawing/2017/decorative" val="1"/>
              </a:ext>
            </a:extLst>
          </p:cNvPr>
          <p:cNvSpPr>
            <a:spLocks noGrp="1"/>
          </p:cNvSpPr>
          <p:nvPr>
            <p:ph type="title"/>
          </p:nvPr>
        </p:nvSpPr>
        <p:spPr>
          <a:xfrm>
            <a:off x="761803" y="350196"/>
            <a:ext cx="4646904" cy="1624520"/>
          </a:xfrm>
        </p:spPr>
        <p:txBody>
          <a:bodyPr anchor="ctr">
            <a:normAutofit/>
          </a:bodyPr>
          <a:lstStyle/>
          <a:p>
            <a:r>
              <a:rPr lang="en-US" b="1" dirty="0">
                <a:cs typeface="Calibri Light"/>
              </a:rPr>
              <a:t>Key </a:t>
            </a:r>
            <a:br>
              <a:rPr lang="en-US" b="1" dirty="0">
                <a:cs typeface="Calibri Light"/>
              </a:rPr>
            </a:br>
            <a:r>
              <a:rPr lang="en-US" b="1" dirty="0">
                <a:cs typeface="Calibri Light"/>
              </a:rPr>
              <a:t>Messages</a:t>
            </a:r>
            <a:endParaRPr lang="en-US" b="1" dirty="0"/>
          </a:p>
        </p:txBody>
      </p:sp>
      <p:pic>
        <p:nvPicPr>
          <p:cNvPr id="34" name="Picture 33">
            <a:extLst>
              <a:ext uri="{FF2B5EF4-FFF2-40B4-BE49-F238E27FC236}">
                <a16:creationId xmlns:a16="http://schemas.microsoft.com/office/drawing/2014/main" id="{99D83012-4983-0A80-F21F-8DF857A9DEB3}"/>
              </a:ext>
              <a:ext uri="{C183D7F6-B498-43B3-948B-1728B52AA6E4}">
                <adec:decorative xmlns:adec="http://schemas.microsoft.com/office/drawing/2017/decorative" val="1"/>
              </a:ext>
            </a:extLst>
          </p:cNvPr>
          <p:cNvPicPr>
            <a:picLocks noChangeAspect="1"/>
          </p:cNvPicPr>
          <p:nvPr/>
        </p:nvPicPr>
        <p:blipFill rotWithShape="1">
          <a:blip r:embed="rId3"/>
          <a:srcRect l="36373"/>
          <a:stretch/>
        </p:blipFill>
        <p:spPr>
          <a:xfrm>
            <a:off x="6096000" y="1"/>
            <a:ext cx="6102825" cy="6858000"/>
          </a:xfrm>
          <a:prstGeom prst="rect">
            <a:avLst/>
          </a:prstGeom>
        </p:spPr>
      </p:pic>
      <p:graphicFrame>
        <p:nvGraphicFramePr>
          <p:cNvPr id="5" name="Content Placeholder 2">
            <a:extLst>
              <a:ext uri="{FF2B5EF4-FFF2-40B4-BE49-F238E27FC236}">
                <a16:creationId xmlns:a16="http://schemas.microsoft.com/office/drawing/2014/main" id="{20AEDF19-9BF1-40A3-A580-D4A380553C7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63882900"/>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a:extLst>
              <a:ext uri="{FF2B5EF4-FFF2-40B4-BE49-F238E27FC236}">
                <a16:creationId xmlns:a16="http://schemas.microsoft.com/office/drawing/2014/main" id="{E819E03A-EFAF-7570-B927-30AAA4558ABE}"/>
              </a:ext>
              <a:ext uri="{C183D7F6-B498-43B3-948B-1728B52AA6E4}">
                <adec:decorative xmlns:adec="http://schemas.microsoft.com/office/drawing/2017/decorative" val="1"/>
              </a:ext>
            </a:extLst>
          </p:cNvPr>
          <p:cNvSpPr txBox="1"/>
          <p:nvPr/>
        </p:nvSpPr>
        <p:spPr>
          <a:xfrm>
            <a:off x="3300100" y="-290945"/>
            <a:ext cx="4904508" cy="2123658"/>
          </a:xfrm>
          <a:prstGeom prst="rect">
            <a:avLst/>
          </a:prstGeom>
          <a:noFill/>
        </p:spPr>
        <p:txBody>
          <a:bodyPr wrap="square" rtlCol="0">
            <a:spAutoFit/>
          </a:bodyPr>
          <a:lstStyle/>
          <a:p>
            <a:r>
              <a:rPr lang="en-US" sz="7200" b="1" dirty="0"/>
              <a:t>  </a:t>
            </a:r>
            <a:r>
              <a:rPr lang="en-US" sz="6000" b="1" dirty="0"/>
              <a:t>#ChooseCyber</a:t>
            </a:r>
            <a:endParaRPr lang="en-US" sz="7200" b="1" dirty="0"/>
          </a:p>
        </p:txBody>
      </p:sp>
    </p:spTree>
    <p:extLst>
      <p:ext uri="{BB962C8B-B14F-4D97-AF65-F5344CB8AC3E}">
        <p14:creationId xmlns:p14="http://schemas.microsoft.com/office/powerpoint/2010/main" val="64434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83EE9D-A182-8148-C66F-6C3BFF219704}"/>
              </a:ext>
              <a:ext uri="{C183D7F6-B498-43B3-948B-1728B52AA6E4}">
                <adec:decorative xmlns:adec="http://schemas.microsoft.com/office/drawing/2017/decorative" val="1"/>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C651BE2E-36AA-4EB0-E486-0CFE70651283}"/>
                </a:ext>
              </a:extLst>
            </p:cNvPr>
            <p:cNvSpPr/>
            <p:nvPr/>
          </p:nvSpPr>
          <p:spPr>
            <a:xfrm>
              <a:off x="8556171" y="0"/>
              <a:ext cx="36358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9374D-390A-655A-9BEA-6EA1355D528C}"/>
                </a:ext>
              </a:extLst>
            </p:cNvPr>
            <p:cNvSpPr/>
            <p:nvPr/>
          </p:nvSpPr>
          <p:spPr>
            <a:xfrm>
              <a:off x="0" y="4408714"/>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A5C6B-4C24-2C25-CB77-516026EC22E8}"/>
                </a:ext>
              </a:extLst>
            </p:cNvPr>
            <p:cNvSpPr/>
            <p:nvPr/>
          </p:nvSpPr>
          <p:spPr>
            <a:xfrm>
              <a:off x="0" y="469567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2282C2-3504-2FA6-636A-6F933448F180}"/>
                </a:ext>
              </a:extLst>
            </p:cNvPr>
            <p:cNvSpPr/>
            <p:nvPr/>
          </p:nvSpPr>
          <p:spPr>
            <a:xfrm>
              <a:off x="0" y="499706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61B944F-A9E2-2E48-9610-D24C56F5BEF2}"/>
              </a:ext>
            </a:extLst>
          </p:cNvPr>
          <p:cNvSpPr>
            <a:spLocks noGrp="1"/>
          </p:cNvSpPr>
          <p:nvPr>
            <p:ph type="title"/>
          </p:nvPr>
        </p:nvSpPr>
        <p:spPr>
          <a:xfrm>
            <a:off x="478971" y="2272402"/>
            <a:ext cx="2794140" cy="1325563"/>
          </a:xfrm>
        </p:spPr>
        <p:txBody>
          <a:bodyPr/>
          <a:lstStyle/>
          <a:p>
            <a:r>
              <a:rPr lang="en-US" b="1" dirty="0"/>
              <a:t>Resources</a:t>
            </a:r>
          </a:p>
        </p:txBody>
      </p:sp>
      <p:sp>
        <p:nvSpPr>
          <p:cNvPr id="4" name="TextBox 3">
            <a:extLst>
              <a:ext uri="{FF2B5EF4-FFF2-40B4-BE49-F238E27FC236}">
                <a16:creationId xmlns:a16="http://schemas.microsoft.com/office/drawing/2014/main" id="{775C0EDC-D997-5CA5-6E90-17F801361C77}"/>
              </a:ext>
            </a:extLst>
          </p:cNvPr>
          <p:cNvSpPr txBox="1"/>
          <p:nvPr/>
        </p:nvSpPr>
        <p:spPr>
          <a:xfrm>
            <a:off x="336510" y="3434679"/>
            <a:ext cx="3079062" cy="400110"/>
          </a:xfrm>
          <a:prstGeom prst="rect">
            <a:avLst/>
          </a:prstGeom>
          <a:noFill/>
        </p:spPr>
        <p:txBody>
          <a:bodyPr wrap="square" rtlCol="0">
            <a:spAutoFit/>
          </a:bodyPr>
          <a:lstStyle/>
          <a:p>
            <a:pPr algn="ctr"/>
            <a:r>
              <a:rPr lang="en-US" sz="2000" dirty="0">
                <a:hlinkClick r:id="rId3"/>
              </a:rPr>
              <a:t>www.nist.gov/nice/ccw</a:t>
            </a:r>
            <a:r>
              <a:rPr lang="en-US" sz="2000" dirty="0"/>
              <a:t> </a:t>
            </a:r>
          </a:p>
        </p:txBody>
      </p:sp>
      <p:pic>
        <p:nvPicPr>
          <p:cNvPr id="8" name="Picture 7" descr="Graphical user interface">
            <a:extLst>
              <a:ext uri="{FF2B5EF4-FFF2-40B4-BE49-F238E27FC236}">
                <a16:creationId xmlns:a16="http://schemas.microsoft.com/office/drawing/2014/main" id="{EE7881D1-DE56-9C1F-F8D3-7FC3E4A6C2FF}"/>
              </a:ext>
            </a:extLst>
          </p:cNvPr>
          <p:cNvPicPr>
            <a:picLocks noChangeAspect="1"/>
          </p:cNvPicPr>
          <p:nvPr/>
        </p:nvPicPr>
        <p:blipFill>
          <a:blip r:embed="rId4"/>
          <a:stretch>
            <a:fillRect/>
          </a:stretch>
        </p:blipFill>
        <p:spPr>
          <a:xfrm>
            <a:off x="3774801" y="428084"/>
            <a:ext cx="7721460" cy="6001832"/>
          </a:xfrm>
          <a:prstGeom prst="rect">
            <a:avLst/>
          </a:prstGeom>
        </p:spPr>
      </p:pic>
    </p:spTree>
    <p:extLst>
      <p:ext uri="{BB962C8B-B14F-4D97-AF65-F5344CB8AC3E}">
        <p14:creationId xmlns:p14="http://schemas.microsoft.com/office/powerpoint/2010/main" val="36301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38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BB77E-13CA-B646-9C25-DDDCB1733D41}"/>
              </a:ext>
              <a:ext uri="{C183D7F6-B498-43B3-948B-1728B52AA6E4}">
                <adec:decorative xmlns:adec="http://schemas.microsoft.com/office/drawing/2017/decorative" val="1"/>
              </a:ext>
            </a:extLst>
          </p:cNvPr>
          <p:cNvSpPr>
            <a:spLocks noGrp="1"/>
          </p:cNvSpPr>
          <p:nvPr>
            <p:ph type="title"/>
          </p:nvPr>
        </p:nvSpPr>
        <p:spPr>
          <a:xfrm>
            <a:off x="524256" y="4767072"/>
            <a:ext cx="6594189" cy="1625210"/>
          </a:xfrm>
          <a:noFill/>
        </p:spPr>
        <p:txBody>
          <a:bodyPr vert="horz" lIns="91440" tIns="45720" rIns="91440" bIns="45720" rtlCol="0" anchor="ctr">
            <a:normAutofit/>
          </a:bodyPr>
          <a:lstStyle/>
          <a:p>
            <a:pPr algn="ctr"/>
            <a:r>
              <a:rPr lang="en-US" dirty="0">
                <a:solidFill>
                  <a:srgbClr val="FFFFFF"/>
                </a:solidFill>
              </a:rPr>
              <a:t>Discovering Cybersecurity Careers</a:t>
            </a:r>
          </a:p>
        </p:txBody>
      </p:sp>
      <p:sp>
        <p:nvSpPr>
          <p:cNvPr id="26"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4156C52-6014-8D44-8984-D586DA7FBB12}"/>
              </a:ext>
              <a:ext uri="{C183D7F6-B498-43B3-948B-1728B52AA6E4}">
                <adec:decorative xmlns:adec="http://schemas.microsoft.com/office/drawing/2017/decorative" val="1"/>
              </a:ext>
            </a:extLst>
          </p:cNvPr>
          <p:cNvSpPr txBox="1"/>
          <p:nvPr/>
        </p:nvSpPr>
        <p:spPr>
          <a:xfrm>
            <a:off x="8029319" y="917725"/>
            <a:ext cx="3424739" cy="4852362"/>
          </a:xfrm>
          <a:prstGeom prst="rect">
            <a:avLst/>
          </a:prstGeom>
        </p:spPr>
        <p:txBody>
          <a:bodyPr vert="horz" lIns="91440" tIns="45720" rIns="91440" bIns="45720" rtlCol="0" anchor="ctr">
            <a:normAutofit lnSpcReduction="10000"/>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Career Briefs, Tools, and Resources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 Role Videos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Posters and Infographics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Workforce Demand Data</a:t>
            </a:r>
          </a:p>
        </p:txBody>
      </p:sp>
      <p:sp>
        <p:nvSpPr>
          <p:cNvPr id="3" name="TextBox 2">
            <a:extLst>
              <a:ext uri="{FF2B5EF4-FFF2-40B4-BE49-F238E27FC236}">
                <a16:creationId xmlns:a16="http://schemas.microsoft.com/office/drawing/2014/main" id="{7C4A28EF-F9DC-31AB-A15D-630B7BC1B0DC}"/>
              </a:ext>
              <a:ext uri="{C183D7F6-B498-43B3-948B-1728B52AA6E4}">
                <adec:decorative xmlns:adec="http://schemas.microsoft.com/office/drawing/2017/decorative" val="1"/>
              </a:ext>
            </a:extLst>
          </p:cNvPr>
          <p:cNvSpPr txBox="1"/>
          <p:nvPr/>
        </p:nvSpPr>
        <p:spPr>
          <a:xfrm>
            <a:off x="327546" y="4572000"/>
            <a:ext cx="7058306" cy="1938992"/>
          </a:xfrm>
          <a:prstGeom prst="rect">
            <a:avLst/>
          </a:prstGeom>
          <a:solidFill>
            <a:srgbClr val="774A98"/>
          </a:solidFill>
        </p:spPr>
        <p:txBody>
          <a:bodyPr wrap="square" rtlCol="0">
            <a:spAutoFit/>
          </a:bodyPr>
          <a:lstStyle/>
          <a:p>
            <a:pPr algn="ctr"/>
            <a:r>
              <a:rPr lang="en-US" sz="6000" dirty="0">
                <a:solidFill>
                  <a:schemeClr val="bg1"/>
                </a:solidFill>
              </a:rPr>
              <a:t>Discovering Cybersecurity Careers </a:t>
            </a:r>
          </a:p>
        </p:txBody>
      </p:sp>
      <p:pic>
        <p:nvPicPr>
          <p:cNvPr id="1026" name="Picture 2">
            <a:extLst>
              <a:ext uri="{FF2B5EF4-FFF2-40B4-BE49-F238E27FC236}">
                <a16:creationId xmlns:a16="http://schemas.microsoft.com/office/drawing/2014/main" id="{D9FCDFC8-BB02-8309-B472-5C1EA3EB87E3}"/>
              </a:ext>
              <a:ext uri="{C183D7F6-B498-43B3-948B-1728B52AA6E4}">
                <adec:decorative xmlns:adec="http://schemas.microsoft.com/office/drawing/2017/decorative" val="1"/>
              </a:ext>
            </a:extLst>
          </p:cNvPr>
          <p:cNvPicPr>
            <a:picLocks noChangeAspect="1" noChangeArrowheads="1"/>
          </p:cNvPicPr>
          <p:nvPr/>
        </p:nvPicPr>
        <p:blipFill>
          <a:blip r:embed="rId3"/>
          <a:srcRect l="3565" r="3565"/>
          <a:stretch/>
        </p:blipFill>
        <p:spPr bwMode="auto">
          <a:xfrm>
            <a:off x="-138545" y="583882"/>
            <a:ext cx="7524397" cy="340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58866"/>
      </p:ext>
    </p:extLst>
  </p:cSld>
  <p:clrMapOvr>
    <a:masterClrMapping/>
  </p:clrMapOvr>
</p:sld>
</file>

<file path=ppt/theme/theme1.xml><?xml version="1.0" encoding="utf-8"?>
<a:theme xmlns:a="http://schemas.openxmlformats.org/drawingml/2006/main" name="Office Theme">
  <a:themeElements>
    <a:clrScheme name="NICE">
      <a:dk1>
        <a:srgbClr val="1B183B"/>
      </a:dk1>
      <a:lt1>
        <a:srgbClr val="FFFFFF"/>
      </a:lt1>
      <a:dk2>
        <a:srgbClr val="1B183B"/>
      </a:dk2>
      <a:lt2>
        <a:srgbClr val="CFCBD3"/>
      </a:lt2>
      <a:accent1>
        <a:srgbClr val="6B4388"/>
      </a:accent1>
      <a:accent2>
        <a:srgbClr val="0098CA"/>
      </a:accent2>
      <a:accent3>
        <a:srgbClr val="C1A8C5"/>
      </a:accent3>
      <a:accent4>
        <a:srgbClr val="8CD0E2"/>
      </a:accent4>
      <a:accent5>
        <a:srgbClr val="CE762F"/>
      </a:accent5>
      <a:accent6>
        <a:srgbClr val="DEBE39"/>
      </a:accent6>
      <a:hlink>
        <a:srgbClr val="008AB6"/>
      </a:hlink>
      <a:folHlink>
        <a:srgbClr val="6B43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4717</TotalTime>
  <Words>1457</Words>
  <Application>Microsoft Office PowerPoint</Application>
  <PresentationFormat>Widescreen</PresentationFormat>
  <Paragraphs>156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vt:lpstr>
      <vt:lpstr>Calibri Light</vt:lpstr>
      <vt:lpstr>Office Theme</vt:lpstr>
      <vt:lpstr>1_Office Theme</vt:lpstr>
      <vt:lpstr>Cybersecurity Career Week #ChooseCyber</vt:lpstr>
      <vt:lpstr>Overview</vt:lpstr>
      <vt:lpstr>Save the date</vt:lpstr>
      <vt:lpstr>What is Cybersecurity Career Week?  Inspiring and promoting awareness and exploration of cybersecurity careers</vt:lpstr>
      <vt:lpstr>Cy</vt:lpstr>
      <vt:lpstr>  #ChooseCyber</vt:lpstr>
      <vt:lpstr>Key  Messages</vt:lpstr>
      <vt:lpstr>Resources</vt:lpstr>
      <vt:lpstr>Discovering Cybersecurity Careers</vt:lpstr>
      <vt:lpstr>Ideas for Engagement</vt:lpstr>
      <vt:lpstr>More Ideas for Engagement</vt:lpstr>
      <vt:lpstr>Examples of Special Events and Activities Partnership Asks</vt:lpstr>
      <vt:lpstr>Commitments https://www.nist.gov/ccw-event-activity-portal </vt:lpstr>
      <vt:lpstr>New ideas and suggestions always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Danielle R. (Fed)</dc:creator>
  <cp:lastModifiedBy>Watson, Calvin L. (Fed)</cp:lastModifiedBy>
  <cp:revision>21</cp:revision>
  <dcterms:created xsi:type="dcterms:W3CDTF">2024-01-26T16:14:57Z</dcterms:created>
  <dcterms:modified xsi:type="dcterms:W3CDTF">2025-03-04T16:16:22Z</dcterms:modified>
</cp:coreProperties>
</file>