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8"/>
  </p:notesMasterIdLst>
  <p:sldIdLst>
    <p:sldId id="289" r:id="rId5"/>
    <p:sldId id="257" r:id="rId6"/>
    <p:sldId id="274" r:id="rId7"/>
    <p:sldId id="277" r:id="rId8"/>
    <p:sldId id="280" r:id="rId9"/>
    <p:sldId id="256" r:id="rId10"/>
    <p:sldId id="288" r:id="rId11"/>
    <p:sldId id="258" r:id="rId12"/>
    <p:sldId id="260" r:id="rId13"/>
    <p:sldId id="259" r:id="rId14"/>
    <p:sldId id="284" r:id="rId15"/>
    <p:sldId id="262" r:id="rId16"/>
    <p:sldId id="29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040"/>
    <a:srgbClr val="595959"/>
    <a:srgbClr val="8FB7C7"/>
    <a:srgbClr val="CFD5EA"/>
    <a:srgbClr val="FFFFFF"/>
    <a:srgbClr val="D5E4EA"/>
    <a:srgbClr val="6B1935"/>
    <a:srgbClr val="F5D7E1"/>
    <a:srgbClr val="F8E5CC"/>
    <a:srgbClr val="D0E1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166237-12BA-4CA9-BBE5-7C493DD53D41}" v="8" dt="2023-07-03T22:11:1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68" autoAdjust="0"/>
    <p:restoredTop sz="86395" autoAdjust="0"/>
  </p:normalViewPr>
  <p:slideViewPr>
    <p:cSldViewPr snapToGrid="0">
      <p:cViewPr varScale="1">
        <p:scale>
          <a:sx n="84" d="100"/>
          <a:sy n="84" d="100"/>
        </p:scale>
        <p:origin x="96" y="408"/>
      </p:cViewPr>
      <p:guideLst/>
    </p:cSldViewPr>
  </p:slideViewPr>
  <p:outlineViewPr>
    <p:cViewPr>
      <p:scale>
        <a:sx n="33" d="100"/>
        <a:sy n="33" d="100"/>
      </p:scale>
      <p:origin x="0" y="-6056"/>
    </p:cViewPr>
  </p:outlineViewPr>
  <p:notesTextViewPr>
    <p:cViewPr>
      <p:scale>
        <a:sx n="95" d="100"/>
        <a:sy n="95" d="100"/>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rraza, Susana (Fed)" userId="f9b6ead3-6cb6-4d89-bed1-3df12167d601" providerId="ADAL" clId="{96166237-12BA-4CA9-BBE5-7C493DD53D41}"/>
    <pc:docChg chg="undo custSel modSld">
      <pc:chgData name="Barraza, Susana (Fed)" userId="f9b6ead3-6cb6-4d89-bed1-3df12167d601" providerId="ADAL" clId="{96166237-12BA-4CA9-BBE5-7C493DD53D41}" dt="2023-07-03T22:11:17" v="47" actId="14826"/>
      <pc:docMkLst>
        <pc:docMk/>
      </pc:docMkLst>
      <pc:sldChg chg="addSp delSp modSp mod">
        <pc:chgData name="Barraza, Susana (Fed)" userId="f9b6ead3-6cb6-4d89-bed1-3df12167d601" providerId="ADAL" clId="{96166237-12BA-4CA9-BBE5-7C493DD53D41}" dt="2023-07-03T22:09:29.240" v="38" actId="1076"/>
        <pc:sldMkLst>
          <pc:docMk/>
          <pc:sldMk cId="3546138741" sldId="256"/>
        </pc:sldMkLst>
        <pc:spChg chg="mod">
          <ac:chgData name="Barraza, Susana (Fed)" userId="f9b6ead3-6cb6-4d89-bed1-3df12167d601" providerId="ADAL" clId="{96166237-12BA-4CA9-BBE5-7C493DD53D41}" dt="2023-07-03T22:08:44.549" v="34" actId="6549"/>
          <ac:spMkLst>
            <pc:docMk/>
            <pc:sldMk cId="3546138741" sldId="256"/>
            <ac:spMk id="3" creationId="{D97DBA33-700C-3440-B358-F265C09FE6D0}"/>
          </ac:spMkLst>
        </pc:spChg>
        <pc:picChg chg="add mod">
          <ac:chgData name="Barraza, Susana (Fed)" userId="f9b6ead3-6cb6-4d89-bed1-3df12167d601" providerId="ADAL" clId="{96166237-12BA-4CA9-BBE5-7C493DD53D41}" dt="2023-07-03T22:09:29.240" v="38" actId="1076"/>
          <ac:picMkLst>
            <pc:docMk/>
            <pc:sldMk cId="3546138741" sldId="256"/>
            <ac:picMk id="5" creationId="{C8784627-081F-E3F0-F4EB-098E25E163D1}"/>
          </ac:picMkLst>
        </pc:picChg>
        <pc:picChg chg="del">
          <ac:chgData name="Barraza, Susana (Fed)" userId="f9b6ead3-6cb6-4d89-bed1-3df12167d601" providerId="ADAL" clId="{96166237-12BA-4CA9-BBE5-7C493DD53D41}" dt="2023-07-03T22:09:25.620" v="36" actId="478"/>
          <ac:picMkLst>
            <pc:docMk/>
            <pc:sldMk cId="3546138741" sldId="256"/>
            <ac:picMk id="12" creationId="{EC7EE595-62FA-4394-94C2-C7F0109B22D0}"/>
          </ac:picMkLst>
        </pc:picChg>
      </pc:sldChg>
      <pc:sldChg chg="addSp delSp modSp mod">
        <pc:chgData name="Barraza, Susana (Fed)" userId="f9b6ead3-6cb6-4d89-bed1-3df12167d601" providerId="ADAL" clId="{96166237-12BA-4CA9-BBE5-7C493DD53D41}" dt="2023-07-03T22:06:16.539" v="15" actId="1076"/>
        <pc:sldMkLst>
          <pc:docMk/>
          <pc:sldMk cId="2404796582" sldId="257"/>
        </pc:sldMkLst>
        <pc:picChg chg="del mod">
          <ac:chgData name="Barraza, Susana (Fed)" userId="f9b6ead3-6cb6-4d89-bed1-3df12167d601" providerId="ADAL" clId="{96166237-12BA-4CA9-BBE5-7C493DD53D41}" dt="2023-07-03T22:06:04.904" v="11" actId="478"/>
          <ac:picMkLst>
            <pc:docMk/>
            <pc:sldMk cId="2404796582" sldId="257"/>
            <ac:picMk id="4" creationId="{7F29A5C0-9DA8-97AD-EA94-B24D5F362C86}"/>
          </ac:picMkLst>
        </pc:picChg>
        <pc:picChg chg="add del mod">
          <ac:chgData name="Barraza, Susana (Fed)" userId="f9b6ead3-6cb6-4d89-bed1-3df12167d601" providerId="ADAL" clId="{96166237-12BA-4CA9-BBE5-7C493DD53D41}" dt="2023-07-03T22:06:03.316" v="10" actId="478"/>
          <ac:picMkLst>
            <pc:docMk/>
            <pc:sldMk cId="2404796582" sldId="257"/>
            <ac:picMk id="5" creationId="{A8068C85-52A4-7F08-CCFD-2B0801E9E94D}"/>
          </ac:picMkLst>
        </pc:picChg>
        <pc:picChg chg="add mod">
          <ac:chgData name="Barraza, Susana (Fed)" userId="f9b6ead3-6cb6-4d89-bed1-3df12167d601" providerId="ADAL" clId="{96166237-12BA-4CA9-BBE5-7C493DD53D41}" dt="2023-07-03T22:06:16.539" v="15" actId="1076"/>
          <ac:picMkLst>
            <pc:docMk/>
            <pc:sldMk cId="2404796582" sldId="257"/>
            <ac:picMk id="6" creationId="{9B88F266-96F5-C1FD-271E-2B0C12080DC7}"/>
          </ac:picMkLst>
        </pc:picChg>
      </pc:sldChg>
      <pc:sldChg chg="modSp mod">
        <pc:chgData name="Barraza, Susana (Fed)" userId="f9b6ead3-6cb6-4d89-bed1-3df12167d601" providerId="ADAL" clId="{96166237-12BA-4CA9-BBE5-7C493DD53D41}" dt="2023-07-03T22:10:09.369" v="41" actId="6549"/>
        <pc:sldMkLst>
          <pc:docMk/>
          <pc:sldMk cId="3463147496" sldId="259"/>
        </pc:sldMkLst>
        <pc:spChg chg="mod">
          <ac:chgData name="Barraza, Susana (Fed)" userId="f9b6ead3-6cb6-4d89-bed1-3df12167d601" providerId="ADAL" clId="{96166237-12BA-4CA9-BBE5-7C493DD53D41}" dt="2023-07-03T22:10:09.369" v="41" actId="6549"/>
          <ac:spMkLst>
            <pc:docMk/>
            <pc:sldMk cId="3463147496" sldId="259"/>
            <ac:spMk id="3" creationId="{BD53CA56-57EC-4887-B130-112F176CD662}"/>
          </ac:spMkLst>
        </pc:spChg>
      </pc:sldChg>
      <pc:sldChg chg="modSp mod">
        <pc:chgData name="Barraza, Susana (Fed)" userId="f9b6ead3-6cb6-4d89-bed1-3df12167d601" providerId="ADAL" clId="{96166237-12BA-4CA9-BBE5-7C493DD53D41}" dt="2023-07-03T22:09:48.586" v="40" actId="20577"/>
        <pc:sldMkLst>
          <pc:docMk/>
          <pc:sldMk cId="2393773579" sldId="260"/>
        </pc:sldMkLst>
        <pc:spChg chg="mod">
          <ac:chgData name="Barraza, Susana (Fed)" userId="f9b6ead3-6cb6-4d89-bed1-3df12167d601" providerId="ADAL" clId="{96166237-12BA-4CA9-BBE5-7C493DD53D41}" dt="2023-07-03T22:09:48.586" v="40" actId="20577"/>
          <ac:spMkLst>
            <pc:docMk/>
            <pc:sldMk cId="2393773579" sldId="260"/>
            <ac:spMk id="3" creationId="{D5FEE60C-6352-407C-B3FD-290A269E9DA8}"/>
          </ac:spMkLst>
        </pc:spChg>
      </pc:sldChg>
      <pc:sldChg chg="modSp">
        <pc:chgData name="Barraza, Susana (Fed)" userId="f9b6ead3-6cb6-4d89-bed1-3df12167d601" providerId="ADAL" clId="{96166237-12BA-4CA9-BBE5-7C493DD53D41}" dt="2023-07-03T22:11:17" v="47" actId="14826"/>
        <pc:sldMkLst>
          <pc:docMk/>
          <pc:sldMk cId="2219550186" sldId="262"/>
        </pc:sldMkLst>
        <pc:picChg chg="mod">
          <ac:chgData name="Barraza, Susana (Fed)" userId="f9b6ead3-6cb6-4d89-bed1-3df12167d601" providerId="ADAL" clId="{96166237-12BA-4CA9-BBE5-7C493DD53D41}" dt="2023-07-03T22:11:17" v="47" actId="14826"/>
          <ac:picMkLst>
            <pc:docMk/>
            <pc:sldMk cId="2219550186" sldId="262"/>
            <ac:picMk id="8" creationId="{61FC7B8E-067C-AC4D-8A50-A5C9AB415FAB}"/>
          </ac:picMkLst>
        </pc:picChg>
      </pc:sldChg>
      <pc:sldChg chg="modSp mod modNotesTx">
        <pc:chgData name="Barraza, Susana (Fed)" userId="f9b6ead3-6cb6-4d89-bed1-3df12167d601" providerId="ADAL" clId="{96166237-12BA-4CA9-BBE5-7C493DD53D41}" dt="2023-07-03T22:08:00.655" v="27" actId="20577"/>
        <pc:sldMkLst>
          <pc:docMk/>
          <pc:sldMk cId="2563343183" sldId="274"/>
        </pc:sldMkLst>
        <pc:spChg chg="mod">
          <ac:chgData name="Barraza, Susana (Fed)" userId="f9b6ead3-6cb6-4d89-bed1-3df12167d601" providerId="ADAL" clId="{96166237-12BA-4CA9-BBE5-7C493DD53D41}" dt="2023-07-03T22:07:41.186" v="23" actId="20577"/>
          <ac:spMkLst>
            <pc:docMk/>
            <pc:sldMk cId="2563343183" sldId="274"/>
            <ac:spMk id="2" creationId="{B379FAFE-BF00-4518-A34A-3097C48F7BF7}"/>
          </ac:spMkLst>
        </pc:spChg>
        <pc:spChg chg="mod">
          <ac:chgData name="Barraza, Susana (Fed)" userId="f9b6ead3-6cb6-4d89-bed1-3df12167d601" providerId="ADAL" clId="{96166237-12BA-4CA9-BBE5-7C493DD53D41}" dt="2023-07-03T22:07:43.015" v="24" actId="20577"/>
          <ac:spMkLst>
            <pc:docMk/>
            <pc:sldMk cId="2563343183" sldId="274"/>
            <ac:spMk id="4" creationId="{B138E622-8297-43C9-97C9-4B84A3AA7E11}"/>
          </ac:spMkLst>
        </pc:spChg>
      </pc:sldChg>
      <pc:sldChg chg="modSp mod">
        <pc:chgData name="Barraza, Susana (Fed)" userId="f9b6ead3-6cb6-4d89-bed1-3df12167d601" providerId="ADAL" clId="{96166237-12BA-4CA9-BBE5-7C493DD53D41}" dt="2023-07-03T22:08:16.030" v="28" actId="20577"/>
        <pc:sldMkLst>
          <pc:docMk/>
          <pc:sldMk cId="3755764778" sldId="277"/>
        </pc:sldMkLst>
        <pc:spChg chg="mod">
          <ac:chgData name="Barraza, Susana (Fed)" userId="f9b6ead3-6cb6-4d89-bed1-3df12167d601" providerId="ADAL" clId="{96166237-12BA-4CA9-BBE5-7C493DD53D41}" dt="2023-07-03T22:08:16.030" v="28" actId="20577"/>
          <ac:spMkLst>
            <pc:docMk/>
            <pc:sldMk cId="3755764778" sldId="277"/>
            <ac:spMk id="2" creationId="{900EA956-C285-455B-A3E7-8FE085360D38}"/>
          </ac:spMkLst>
        </pc:spChg>
      </pc:sldChg>
      <pc:sldChg chg="modSp mod modNotesTx">
        <pc:chgData name="Barraza, Susana (Fed)" userId="f9b6ead3-6cb6-4d89-bed1-3df12167d601" providerId="ADAL" clId="{96166237-12BA-4CA9-BBE5-7C493DD53D41}" dt="2023-07-03T22:08:36.781" v="33" actId="20577"/>
        <pc:sldMkLst>
          <pc:docMk/>
          <pc:sldMk cId="2353156878" sldId="280"/>
        </pc:sldMkLst>
        <pc:spChg chg="mod">
          <ac:chgData name="Barraza, Susana (Fed)" userId="f9b6ead3-6cb6-4d89-bed1-3df12167d601" providerId="ADAL" clId="{96166237-12BA-4CA9-BBE5-7C493DD53D41}" dt="2023-07-03T22:08:27.686" v="31" actId="20577"/>
          <ac:spMkLst>
            <pc:docMk/>
            <pc:sldMk cId="2353156878" sldId="280"/>
            <ac:spMk id="2" creationId="{B379FAFE-BF00-4518-A34A-3097C48F7BF7}"/>
          </ac:spMkLst>
        </pc:spChg>
      </pc:sldChg>
      <pc:sldChg chg="modSp mod">
        <pc:chgData name="Barraza, Susana (Fed)" userId="f9b6ead3-6cb6-4d89-bed1-3df12167d601" providerId="ADAL" clId="{96166237-12BA-4CA9-BBE5-7C493DD53D41}" dt="2023-07-03T22:10:45.981" v="46" actId="14826"/>
        <pc:sldMkLst>
          <pc:docMk/>
          <pc:sldMk cId="3792065225" sldId="284"/>
        </pc:sldMkLst>
        <pc:picChg chg="mod">
          <ac:chgData name="Barraza, Susana (Fed)" userId="f9b6ead3-6cb6-4d89-bed1-3df12167d601" providerId="ADAL" clId="{96166237-12BA-4CA9-BBE5-7C493DD53D41}" dt="2023-07-03T22:10:45.981" v="46" actId="14826"/>
          <ac:picMkLst>
            <pc:docMk/>
            <pc:sldMk cId="3792065225" sldId="284"/>
            <ac:picMk id="5" creationId="{231408CC-9F38-0E46-8165-0B48D9989552}"/>
          </ac:picMkLst>
        </pc:picChg>
      </pc:sldChg>
      <pc:sldChg chg="modSp modNotesTx">
        <pc:chgData name="Barraza, Susana (Fed)" userId="f9b6ead3-6cb6-4d89-bed1-3df12167d601" providerId="ADAL" clId="{96166237-12BA-4CA9-BBE5-7C493DD53D41}" dt="2023-07-03T22:07:32.468" v="20" actId="20577"/>
        <pc:sldMkLst>
          <pc:docMk/>
          <pc:sldMk cId="644347564" sldId="289"/>
        </pc:sldMkLst>
        <pc:graphicFrameChg chg="mod">
          <ac:chgData name="Barraza, Susana (Fed)" userId="f9b6ead3-6cb6-4d89-bed1-3df12167d601" providerId="ADAL" clId="{96166237-12BA-4CA9-BBE5-7C493DD53D41}" dt="2023-07-03T22:07:27.996" v="18" actId="20577"/>
          <ac:graphicFrameMkLst>
            <pc:docMk/>
            <pc:sldMk cId="644347564" sldId="289"/>
            <ac:graphicFrameMk id="5" creationId="{20AEDF19-9BF1-40A3-A580-D4A380553C74}"/>
          </ac:graphicFrameMkLst>
        </pc:graphicFrame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svg"/><Relationship Id="rId1" Type="http://schemas.openxmlformats.org/officeDocument/2006/relationships/image" Target="../media/image1.png"/><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s>
</file>

<file path=ppt/diagrams/_rels/drawing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svg"/><Relationship Id="rId1" Type="http://schemas.openxmlformats.org/officeDocument/2006/relationships/image" Target="../media/image1.png"/><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0515E0-01D4-4891-8BAE-53A52BED3326}"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78F90A22-6A66-4CB7-B9BB-2490A7639ED6}">
      <dgm:prSet/>
      <dgm:spPr/>
      <dgm:t>
        <a:bodyPr/>
        <a:lstStyle/>
        <a:p>
          <a:pPr>
            <a:lnSpc>
              <a:spcPct val="100000"/>
            </a:lnSpc>
          </a:pPr>
          <a:r>
            <a:rPr lang="en-US" dirty="0"/>
            <a:t>Welcome</a:t>
          </a:r>
        </a:p>
      </dgm:t>
    </dgm:pt>
    <dgm:pt modelId="{2A4E64C0-9C9A-415B-B924-D6A12D30D4D6}" type="parTrans" cxnId="{3C5EBA3B-0472-49FD-A31B-2A00471B8913}">
      <dgm:prSet/>
      <dgm:spPr/>
      <dgm:t>
        <a:bodyPr/>
        <a:lstStyle/>
        <a:p>
          <a:endParaRPr lang="en-US"/>
        </a:p>
      </dgm:t>
    </dgm:pt>
    <dgm:pt modelId="{66565266-CFE1-4452-B74B-A39295D448C6}" type="sibTrans" cxnId="{3C5EBA3B-0472-49FD-A31B-2A00471B8913}">
      <dgm:prSet/>
      <dgm:spPr/>
      <dgm:t>
        <a:bodyPr/>
        <a:lstStyle/>
        <a:p>
          <a:endParaRPr lang="en-US"/>
        </a:p>
      </dgm:t>
    </dgm:pt>
    <dgm:pt modelId="{1ED05077-289F-4ECD-8B02-F8241DE1FBDB}">
      <dgm:prSet/>
      <dgm:spPr/>
      <dgm:t>
        <a:bodyPr/>
        <a:lstStyle/>
        <a:p>
          <a:pPr>
            <a:lnSpc>
              <a:spcPct val="100000"/>
            </a:lnSpc>
          </a:pPr>
          <a:r>
            <a:rPr lang="en-US" dirty="0"/>
            <a:t>Cybersecurity Career Week (CCW) Overview</a:t>
          </a:r>
        </a:p>
      </dgm:t>
    </dgm:pt>
    <dgm:pt modelId="{7A2BA89F-BAF1-4D80-AAE5-E05CF6A434F4}" type="parTrans" cxnId="{E0F64DB9-C34B-4E49-B7C0-5C500EECA887}">
      <dgm:prSet/>
      <dgm:spPr/>
      <dgm:t>
        <a:bodyPr/>
        <a:lstStyle/>
        <a:p>
          <a:endParaRPr lang="en-US"/>
        </a:p>
      </dgm:t>
    </dgm:pt>
    <dgm:pt modelId="{092A49A9-F692-44DF-9900-79A5F2FA60BF}" type="sibTrans" cxnId="{E0F64DB9-C34B-4E49-B7C0-5C500EECA887}">
      <dgm:prSet/>
      <dgm:spPr/>
      <dgm:t>
        <a:bodyPr/>
        <a:lstStyle/>
        <a:p>
          <a:endParaRPr lang="en-US"/>
        </a:p>
      </dgm:t>
    </dgm:pt>
    <dgm:pt modelId="{6E64B2E1-367C-41D6-9966-AA3FB3938DC1}">
      <dgm:prSet/>
      <dgm:spPr/>
      <dgm:t>
        <a:bodyPr/>
        <a:lstStyle/>
        <a:p>
          <a:pPr>
            <a:lnSpc>
              <a:spcPct val="100000"/>
            </a:lnSpc>
          </a:pPr>
          <a:r>
            <a:rPr lang="en-US" dirty="0"/>
            <a:t>Getting Engaged in CCW</a:t>
          </a:r>
        </a:p>
      </dgm:t>
    </dgm:pt>
    <dgm:pt modelId="{C7EFA64D-7B69-4DD9-89F1-CFCE154B47E8}" type="parTrans" cxnId="{B69B900C-DFB4-4289-A7B2-C6E1196A9528}">
      <dgm:prSet/>
      <dgm:spPr/>
      <dgm:t>
        <a:bodyPr/>
        <a:lstStyle/>
        <a:p>
          <a:endParaRPr lang="en-US"/>
        </a:p>
      </dgm:t>
    </dgm:pt>
    <dgm:pt modelId="{24E44E2D-CFEC-4269-AD4D-F77F8701F99F}" type="sibTrans" cxnId="{B69B900C-DFB4-4289-A7B2-C6E1196A9528}">
      <dgm:prSet/>
      <dgm:spPr/>
      <dgm:t>
        <a:bodyPr/>
        <a:lstStyle/>
        <a:p>
          <a:endParaRPr lang="en-US"/>
        </a:p>
      </dgm:t>
    </dgm:pt>
    <dgm:pt modelId="{20CFF0F0-2384-4528-9647-F6EDE3E26A1C}">
      <dgm:prSet/>
      <dgm:spPr/>
      <dgm:t>
        <a:bodyPr/>
        <a:lstStyle/>
        <a:p>
          <a:pPr>
            <a:lnSpc>
              <a:spcPct val="100000"/>
            </a:lnSpc>
          </a:pPr>
          <a:r>
            <a:rPr lang="en-US" dirty="0"/>
            <a:t>Q&amp;A</a:t>
          </a:r>
        </a:p>
      </dgm:t>
    </dgm:pt>
    <dgm:pt modelId="{36E2B6F3-1B17-4440-981C-96A713FDE3C5}" type="parTrans" cxnId="{43C7A7A5-A8BF-4BB1-A5C9-5C732172F53F}">
      <dgm:prSet/>
      <dgm:spPr/>
      <dgm:t>
        <a:bodyPr/>
        <a:lstStyle/>
        <a:p>
          <a:endParaRPr lang="en-US"/>
        </a:p>
      </dgm:t>
    </dgm:pt>
    <dgm:pt modelId="{A0E69EAA-6486-4C18-8D37-CB5ED9CAD0D4}" type="sibTrans" cxnId="{43C7A7A5-A8BF-4BB1-A5C9-5C732172F53F}">
      <dgm:prSet/>
      <dgm:spPr/>
      <dgm:t>
        <a:bodyPr/>
        <a:lstStyle/>
        <a:p>
          <a:endParaRPr lang="en-US"/>
        </a:p>
      </dgm:t>
    </dgm:pt>
    <dgm:pt modelId="{B2E48F33-E1E6-4909-AF6A-324086B3DC4D}">
      <dgm:prSet/>
      <dgm:spPr/>
      <dgm:t>
        <a:bodyPr/>
        <a:lstStyle/>
        <a:p>
          <a:pPr>
            <a:lnSpc>
              <a:spcPct val="100000"/>
            </a:lnSpc>
          </a:pPr>
          <a:r>
            <a:rPr lang="en-US" dirty="0"/>
            <a:t>Participation and Collaboration</a:t>
          </a:r>
        </a:p>
      </dgm:t>
    </dgm:pt>
    <dgm:pt modelId="{644E33C9-4DBA-4E19-AC53-4FFAFB73EC89}" type="parTrans" cxnId="{081414AA-F9A8-4FCB-BF2B-9E1B0460174C}">
      <dgm:prSet/>
      <dgm:spPr/>
      <dgm:t>
        <a:bodyPr/>
        <a:lstStyle/>
        <a:p>
          <a:endParaRPr lang="en-US"/>
        </a:p>
      </dgm:t>
    </dgm:pt>
    <dgm:pt modelId="{BA64988F-142F-4F36-A860-99D1B09CCB3C}" type="sibTrans" cxnId="{081414AA-F9A8-4FCB-BF2B-9E1B0460174C}">
      <dgm:prSet/>
      <dgm:spPr/>
      <dgm:t>
        <a:bodyPr/>
        <a:lstStyle/>
        <a:p>
          <a:endParaRPr lang="en-US"/>
        </a:p>
      </dgm:t>
    </dgm:pt>
    <dgm:pt modelId="{E51E3B95-E473-4AAE-9723-EE54B7A561B2}">
      <dgm:prSet/>
      <dgm:spPr/>
      <dgm:t>
        <a:bodyPr/>
        <a:lstStyle/>
        <a:p>
          <a:pPr>
            <a:lnSpc>
              <a:spcPct val="100000"/>
            </a:lnSpc>
          </a:pPr>
          <a:r>
            <a:rPr lang="en-US" dirty="0"/>
            <a:t>Thank You</a:t>
          </a:r>
        </a:p>
      </dgm:t>
    </dgm:pt>
    <dgm:pt modelId="{234F009C-0F57-4210-8AAC-CEE8E8814A08}" type="parTrans" cxnId="{42322B8C-D39F-4DA2-B99E-F2AAD2B741C3}">
      <dgm:prSet/>
      <dgm:spPr/>
      <dgm:t>
        <a:bodyPr/>
        <a:lstStyle/>
        <a:p>
          <a:endParaRPr lang="en-US"/>
        </a:p>
      </dgm:t>
    </dgm:pt>
    <dgm:pt modelId="{545E0A1F-A818-470E-A70A-C69CCAA982E2}" type="sibTrans" cxnId="{42322B8C-D39F-4DA2-B99E-F2AAD2B741C3}">
      <dgm:prSet/>
      <dgm:spPr/>
      <dgm:t>
        <a:bodyPr/>
        <a:lstStyle/>
        <a:p>
          <a:endParaRPr lang="en-US"/>
        </a:p>
      </dgm:t>
    </dgm:pt>
    <dgm:pt modelId="{D51C93EE-7D0A-5A4A-ADF4-6B4DEF946E77}">
      <dgm:prSet/>
      <dgm:spPr/>
      <dgm:t>
        <a:bodyPr/>
        <a:lstStyle/>
        <a:p>
          <a:pPr>
            <a:lnSpc>
              <a:spcPct val="100000"/>
            </a:lnSpc>
          </a:pPr>
          <a:r>
            <a:rPr lang="en-US" dirty="0"/>
            <a:t>Goals</a:t>
          </a:r>
        </a:p>
      </dgm:t>
    </dgm:pt>
    <dgm:pt modelId="{483B0BD8-7DB1-D443-96EA-B6876B923106}" type="parTrans" cxnId="{2B179ECB-0FB2-EE47-8B67-731877D8578E}">
      <dgm:prSet/>
      <dgm:spPr/>
      <dgm:t>
        <a:bodyPr/>
        <a:lstStyle/>
        <a:p>
          <a:endParaRPr lang="en-US"/>
        </a:p>
      </dgm:t>
    </dgm:pt>
    <dgm:pt modelId="{66BABC32-A231-1843-9B05-287EA7FE8F75}" type="sibTrans" cxnId="{2B179ECB-0FB2-EE47-8B67-731877D8578E}">
      <dgm:prSet/>
      <dgm:spPr/>
      <dgm:t>
        <a:bodyPr/>
        <a:lstStyle/>
        <a:p>
          <a:endParaRPr lang="en-US"/>
        </a:p>
      </dgm:t>
    </dgm:pt>
    <dgm:pt modelId="{C5F5FD30-3736-1A42-BD22-933168EDF1A6}">
      <dgm:prSet/>
      <dgm:spPr/>
      <dgm:t>
        <a:bodyPr/>
        <a:lstStyle/>
        <a:p>
          <a:pPr>
            <a:lnSpc>
              <a:spcPct val="100000"/>
            </a:lnSpc>
          </a:pPr>
          <a:r>
            <a:rPr lang="en-US" dirty="0"/>
            <a:t>Resources</a:t>
          </a:r>
        </a:p>
      </dgm:t>
    </dgm:pt>
    <dgm:pt modelId="{92F8C173-EFDE-4A4B-BCF3-CF7870EECD2D}" type="parTrans" cxnId="{483B0C14-732A-0740-AFD1-E3401F03288D}">
      <dgm:prSet/>
      <dgm:spPr/>
      <dgm:t>
        <a:bodyPr/>
        <a:lstStyle/>
        <a:p>
          <a:endParaRPr lang="en-US"/>
        </a:p>
      </dgm:t>
    </dgm:pt>
    <dgm:pt modelId="{D094040D-CC59-3942-8FC6-3D8E68EB68A0}" type="sibTrans" cxnId="{483B0C14-732A-0740-AFD1-E3401F03288D}">
      <dgm:prSet/>
      <dgm:spPr/>
      <dgm:t>
        <a:bodyPr/>
        <a:lstStyle/>
        <a:p>
          <a:endParaRPr lang="en-US"/>
        </a:p>
      </dgm:t>
    </dgm:pt>
    <dgm:pt modelId="{FA6F837F-0C3D-4A5C-BBC7-BDA8C222FE3A}" type="pres">
      <dgm:prSet presAssocID="{D30515E0-01D4-4891-8BAE-53A52BED3326}" presName="root" presStyleCnt="0">
        <dgm:presLayoutVars>
          <dgm:dir/>
          <dgm:resizeHandles val="exact"/>
        </dgm:presLayoutVars>
      </dgm:prSet>
      <dgm:spPr/>
    </dgm:pt>
    <dgm:pt modelId="{7DE379BF-CC25-46E5-98BA-9C369F0B395A}" type="pres">
      <dgm:prSet presAssocID="{78F90A22-6A66-4CB7-B9BB-2490A7639ED6}" presName="compNode" presStyleCnt="0"/>
      <dgm:spPr/>
    </dgm:pt>
    <dgm:pt modelId="{0A2B5E46-2564-4E27-9530-9E89CC4AFA6B}" type="pres">
      <dgm:prSet presAssocID="{78F90A22-6A66-4CB7-B9BB-2490A7639ED6}" presName="bgRect" presStyleLbl="bgShp" presStyleIdx="0" presStyleCnt="5"/>
      <dgm:spPr>
        <a:solidFill>
          <a:srgbClr val="73253E"/>
        </a:solidFill>
      </dgm:spPr>
    </dgm:pt>
    <dgm:pt modelId="{8BE5E7C9-611E-4F42-A87A-328F67DACF22}" type="pres">
      <dgm:prSet presAssocID="{78F90A22-6A66-4CB7-B9BB-2490A7639ED6}" presName="iconRect" presStyleLbl="node1" presStyleIdx="0" presStyleCnt="5" custLinFactNeighborX="7022" custLinFactNeighborY="2448"/>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Wave Gesture with solid fill"/>
        </a:ext>
      </dgm:extLst>
    </dgm:pt>
    <dgm:pt modelId="{EFC89EDC-B1DA-4913-B242-41869ECCEE23}" type="pres">
      <dgm:prSet presAssocID="{78F90A22-6A66-4CB7-B9BB-2490A7639ED6}" presName="spaceRect" presStyleCnt="0"/>
      <dgm:spPr/>
    </dgm:pt>
    <dgm:pt modelId="{23B86B05-8FBD-4C9C-AC23-784EF2F078FA}" type="pres">
      <dgm:prSet presAssocID="{78F90A22-6A66-4CB7-B9BB-2490A7639ED6}" presName="parTx" presStyleLbl="revTx" presStyleIdx="0" presStyleCnt="7">
        <dgm:presLayoutVars>
          <dgm:chMax val="0"/>
          <dgm:chPref val="0"/>
        </dgm:presLayoutVars>
      </dgm:prSet>
      <dgm:spPr/>
    </dgm:pt>
    <dgm:pt modelId="{5A801109-781B-4A10-AD9D-3D06884959A0}" type="pres">
      <dgm:prSet presAssocID="{66565266-CFE1-4452-B74B-A39295D448C6}" presName="sibTrans" presStyleCnt="0"/>
      <dgm:spPr/>
    </dgm:pt>
    <dgm:pt modelId="{6911CC56-586F-41E9-87D1-370D380C694B}" type="pres">
      <dgm:prSet presAssocID="{1ED05077-289F-4ECD-8B02-F8241DE1FBDB}" presName="compNode" presStyleCnt="0"/>
      <dgm:spPr/>
    </dgm:pt>
    <dgm:pt modelId="{D911BE22-E2B6-416C-ABB8-90BF003199F8}" type="pres">
      <dgm:prSet presAssocID="{1ED05077-289F-4ECD-8B02-F8241DE1FBDB}" presName="bgRect" presStyleLbl="bgShp" presStyleIdx="1" presStyleCnt="5"/>
      <dgm:spPr/>
    </dgm:pt>
    <dgm:pt modelId="{AED53F51-DDBA-49CC-B81F-69A355FBD899}" type="pres">
      <dgm:prSet presAssocID="{1ED05077-289F-4ECD-8B02-F8241DE1FBDB}"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ock"/>
        </a:ext>
      </dgm:extLst>
    </dgm:pt>
    <dgm:pt modelId="{14D3CDE0-FA8A-4392-ACD5-59B9FD87B66B}" type="pres">
      <dgm:prSet presAssocID="{1ED05077-289F-4ECD-8B02-F8241DE1FBDB}" presName="spaceRect" presStyleCnt="0"/>
      <dgm:spPr/>
    </dgm:pt>
    <dgm:pt modelId="{6F995687-A499-47DB-AED3-0B04C0AFB050}" type="pres">
      <dgm:prSet presAssocID="{1ED05077-289F-4ECD-8B02-F8241DE1FBDB}" presName="parTx" presStyleLbl="revTx" presStyleIdx="1" presStyleCnt="7">
        <dgm:presLayoutVars>
          <dgm:chMax val="0"/>
          <dgm:chPref val="0"/>
        </dgm:presLayoutVars>
      </dgm:prSet>
      <dgm:spPr/>
    </dgm:pt>
    <dgm:pt modelId="{3908DD02-4B87-1442-96E2-3DBEB819A3B0}" type="pres">
      <dgm:prSet presAssocID="{1ED05077-289F-4ECD-8B02-F8241DE1FBDB}" presName="desTx" presStyleLbl="revTx" presStyleIdx="2" presStyleCnt="7">
        <dgm:presLayoutVars/>
      </dgm:prSet>
      <dgm:spPr/>
    </dgm:pt>
    <dgm:pt modelId="{1288113E-F54B-4D12-B7FB-5F113C963F95}" type="pres">
      <dgm:prSet presAssocID="{092A49A9-F692-44DF-9900-79A5F2FA60BF}" presName="sibTrans" presStyleCnt="0"/>
      <dgm:spPr/>
    </dgm:pt>
    <dgm:pt modelId="{96B5BD8E-EEE9-4009-89EF-6C0F16EAA741}" type="pres">
      <dgm:prSet presAssocID="{6E64B2E1-367C-41D6-9966-AA3FB3938DC1}" presName="compNode" presStyleCnt="0"/>
      <dgm:spPr/>
    </dgm:pt>
    <dgm:pt modelId="{9F603DA6-20C2-492C-91AF-BD7A83DE4F11}" type="pres">
      <dgm:prSet presAssocID="{6E64B2E1-367C-41D6-9966-AA3FB3938DC1}" presName="bgRect" presStyleLbl="bgShp" presStyleIdx="2" presStyleCnt="5"/>
      <dgm:spPr/>
    </dgm:pt>
    <dgm:pt modelId="{86DA8BA1-D6E6-460A-96C2-D9F317A56C72}" type="pres">
      <dgm:prSet presAssocID="{6E64B2E1-367C-41D6-9966-AA3FB3938DC1}"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andshake"/>
        </a:ext>
      </dgm:extLst>
    </dgm:pt>
    <dgm:pt modelId="{50684A1D-D619-40DE-90E8-83DD68689BC9}" type="pres">
      <dgm:prSet presAssocID="{6E64B2E1-367C-41D6-9966-AA3FB3938DC1}" presName="spaceRect" presStyleCnt="0"/>
      <dgm:spPr/>
    </dgm:pt>
    <dgm:pt modelId="{EDA466AD-7434-4897-A9BB-8D3AA3154D01}" type="pres">
      <dgm:prSet presAssocID="{6E64B2E1-367C-41D6-9966-AA3FB3938DC1}" presName="parTx" presStyleLbl="revTx" presStyleIdx="3" presStyleCnt="7">
        <dgm:presLayoutVars>
          <dgm:chMax val="0"/>
          <dgm:chPref val="0"/>
        </dgm:presLayoutVars>
      </dgm:prSet>
      <dgm:spPr/>
    </dgm:pt>
    <dgm:pt modelId="{FB9B52F8-79AA-D34F-8351-7763688FFF84}" type="pres">
      <dgm:prSet presAssocID="{6E64B2E1-367C-41D6-9966-AA3FB3938DC1}" presName="desTx" presStyleLbl="revTx" presStyleIdx="4" presStyleCnt="7">
        <dgm:presLayoutVars/>
      </dgm:prSet>
      <dgm:spPr/>
    </dgm:pt>
    <dgm:pt modelId="{70C5A7BF-CE3B-40F4-8843-E9218ACA8D07}" type="pres">
      <dgm:prSet presAssocID="{24E44E2D-CFEC-4269-AD4D-F77F8701F99F}" presName="sibTrans" presStyleCnt="0"/>
      <dgm:spPr/>
    </dgm:pt>
    <dgm:pt modelId="{923E612E-ECCD-4AAB-A881-71765B5B42DE}" type="pres">
      <dgm:prSet presAssocID="{20CFF0F0-2384-4528-9647-F6EDE3E26A1C}" presName="compNode" presStyleCnt="0"/>
      <dgm:spPr/>
    </dgm:pt>
    <dgm:pt modelId="{86913905-9637-44B8-B70B-BB13D39E16C5}" type="pres">
      <dgm:prSet presAssocID="{20CFF0F0-2384-4528-9647-F6EDE3E26A1C}" presName="bgRect" presStyleLbl="bgShp" presStyleIdx="3" presStyleCnt="5"/>
      <dgm:spPr>
        <a:solidFill>
          <a:srgbClr val="8FB7C7"/>
        </a:solidFill>
      </dgm:spPr>
    </dgm:pt>
    <dgm:pt modelId="{3E7DBF40-336D-4BC5-81DE-F0C7D07447DE}" type="pres">
      <dgm:prSet presAssocID="{20CFF0F0-2384-4528-9647-F6EDE3E26A1C}"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Questions"/>
        </a:ext>
      </dgm:extLst>
    </dgm:pt>
    <dgm:pt modelId="{B4E646D5-1415-4F30-A355-89E33F26CFEB}" type="pres">
      <dgm:prSet presAssocID="{20CFF0F0-2384-4528-9647-F6EDE3E26A1C}" presName="spaceRect" presStyleCnt="0"/>
      <dgm:spPr/>
    </dgm:pt>
    <dgm:pt modelId="{F63CCD49-5B38-45C7-B945-82F8648D3CBB}" type="pres">
      <dgm:prSet presAssocID="{20CFF0F0-2384-4528-9647-F6EDE3E26A1C}" presName="parTx" presStyleLbl="revTx" presStyleIdx="5" presStyleCnt="7">
        <dgm:presLayoutVars>
          <dgm:chMax val="0"/>
          <dgm:chPref val="0"/>
        </dgm:presLayoutVars>
      </dgm:prSet>
      <dgm:spPr/>
    </dgm:pt>
    <dgm:pt modelId="{546FD131-508A-44C0-9A6C-9A0EE635BF40}" type="pres">
      <dgm:prSet presAssocID="{A0E69EAA-6486-4C18-8D37-CB5ED9CAD0D4}" presName="sibTrans" presStyleCnt="0"/>
      <dgm:spPr/>
    </dgm:pt>
    <dgm:pt modelId="{5A66426D-554F-3448-BF26-1E280A6BB6FD}" type="pres">
      <dgm:prSet presAssocID="{E51E3B95-E473-4AAE-9723-EE54B7A561B2}" presName="compNode" presStyleCnt="0"/>
      <dgm:spPr/>
    </dgm:pt>
    <dgm:pt modelId="{266BB9C8-DE02-674E-9EDB-25BC34862960}" type="pres">
      <dgm:prSet presAssocID="{E51E3B95-E473-4AAE-9723-EE54B7A561B2}" presName="bgRect" presStyleLbl="bgShp" presStyleIdx="4" presStyleCnt="5"/>
      <dgm:spPr>
        <a:solidFill>
          <a:srgbClr val="D9AE71"/>
        </a:solidFill>
      </dgm:spPr>
    </dgm:pt>
    <dgm:pt modelId="{5DB7921C-4B28-CA4F-951C-C8B9AFFFA145}" type="pres">
      <dgm:prSet presAssocID="{E51E3B95-E473-4AAE-9723-EE54B7A561B2}" presName="iconRect" presStyleLbl="node1" presStyleIdx="4" presStyleCnt="5"/>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Postit Notes with solid fill"/>
        </a:ext>
      </dgm:extLst>
    </dgm:pt>
    <dgm:pt modelId="{2D38FB7F-975A-A541-91C2-1E4C1FB23329}" type="pres">
      <dgm:prSet presAssocID="{E51E3B95-E473-4AAE-9723-EE54B7A561B2}" presName="spaceRect" presStyleCnt="0"/>
      <dgm:spPr/>
    </dgm:pt>
    <dgm:pt modelId="{BD547589-3B19-3C49-9997-E344DC0B8204}" type="pres">
      <dgm:prSet presAssocID="{E51E3B95-E473-4AAE-9723-EE54B7A561B2}" presName="parTx" presStyleLbl="revTx" presStyleIdx="6" presStyleCnt="7">
        <dgm:presLayoutVars>
          <dgm:chMax val="0"/>
          <dgm:chPref val="0"/>
        </dgm:presLayoutVars>
      </dgm:prSet>
      <dgm:spPr/>
    </dgm:pt>
  </dgm:ptLst>
  <dgm:cxnLst>
    <dgm:cxn modelId="{B0D8D608-031B-4E10-963A-F4761D86E5F8}" type="presOf" srcId="{D30515E0-01D4-4891-8BAE-53A52BED3326}" destId="{FA6F837F-0C3D-4A5C-BBC7-BDA8C222FE3A}" srcOrd="0" destOrd="0" presId="urn:microsoft.com/office/officeart/2018/2/layout/IconVerticalSolidList"/>
    <dgm:cxn modelId="{B69B900C-DFB4-4289-A7B2-C6E1196A9528}" srcId="{D30515E0-01D4-4891-8BAE-53A52BED3326}" destId="{6E64B2E1-367C-41D6-9966-AA3FB3938DC1}" srcOrd="2" destOrd="0" parTransId="{C7EFA64D-7B69-4DD9-89F1-CFCE154B47E8}" sibTransId="{24E44E2D-CFEC-4269-AD4D-F77F8701F99F}"/>
    <dgm:cxn modelId="{483B0C14-732A-0740-AFD1-E3401F03288D}" srcId="{1ED05077-289F-4ECD-8B02-F8241DE1FBDB}" destId="{C5F5FD30-3736-1A42-BD22-933168EDF1A6}" srcOrd="1" destOrd="0" parTransId="{92F8C173-EFDE-4A4B-BCF3-CF7870EECD2D}" sibTransId="{D094040D-CC59-3942-8FC6-3D8E68EB68A0}"/>
    <dgm:cxn modelId="{B797D418-F91D-034E-B5C8-12DAC1E73C6F}" type="presOf" srcId="{78F90A22-6A66-4CB7-B9BB-2490A7639ED6}" destId="{23B86B05-8FBD-4C9C-AC23-784EF2F078FA}" srcOrd="0" destOrd="0" presId="urn:microsoft.com/office/officeart/2018/2/layout/IconVerticalSolidList"/>
    <dgm:cxn modelId="{E8F6FD37-07A2-9B48-AC08-0F580395CFB7}" type="presOf" srcId="{B2E48F33-E1E6-4909-AF6A-324086B3DC4D}" destId="{FB9B52F8-79AA-D34F-8351-7763688FFF84}" srcOrd="0" destOrd="0" presId="urn:microsoft.com/office/officeart/2018/2/layout/IconVerticalSolidList"/>
    <dgm:cxn modelId="{3C5EBA3B-0472-49FD-A31B-2A00471B8913}" srcId="{D30515E0-01D4-4891-8BAE-53A52BED3326}" destId="{78F90A22-6A66-4CB7-B9BB-2490A7639ED6}" srcOrd="0" destOrd="0" parTransId="{2A4E64C0-9C9A-415B-B924-D6A12D30D4D6}" sibTransId="{66565266-CFE1-4452-B74B-A39295D448C6}"/>
    <dgm:cxn modelId="{C9474470-5348-5446-B4FA-620BC9701E18}" type="presOf" srcId="{C5F5FD30-3736-1A42-BD22-933168EDF1A6}" destId="{3908DD02-4B87-1442-96E2-3DBEB819A3B0}" srcOrd="0" destOrd="1" presId="urn:microsoft.com/office/officeart/2018/2/layout/IconVerticalSolidList"/>
    <dgm:cxn modelId="{E74B7559-4130-E44F-802E-1F909411678D}" type="presOf" srcId="{20CFF0F0-2384-4528-9647-F6EDE3E26A1C}" destId="{F63CCD49-5B38-45C7-B945-82F8648D3CBB}" srcOrd="0" destOrd="0" presId="urn:microsoft.com/office/officeart/2018/2/layout/IconVerticalSolidList"/>
    <dgm:cxn modelId="{AF011F7B-0DB2-4745-9CC1-ECE77ED790F1}" type="presOf" srcId="{D51C93EE-7D0A-5A4A-ADF4-6B4DEF946E77}" destId="{3908DD02-4B87-1442-96E2-3DBEB819A3B0}" srcOrd="0" destOrd="0" presId="urn:microsoft.com/office/officeart/2018/2/layout/IconVerticalSolidList"/>
    <dgm:cxn modelId="{42322B8C-D39F-4DA2-B99E-F2AAD2B741C3}" srcId="{D30515E0-01D4-4891-8BAE-53A52BED3326}" destId="{E51E3B95-E473-4AAE-9723-EE54B7A561B2}" srcOrd="4" destOrd="0" parTransId="{234F009C-0F57-4210-8AAC-CEE8E8814A08}" sibTransId="{545E0A1F-A818-470E-A70A-C69CCAA982E2}"/>
    <dgm:cxn modelId="{43C7A7A5-A8BF-4BB1-A5C9-5C732172F53F}" srcId="{D30515E0-01D4-4891-8BAE-53A52BED3326}" destId="{20CFF0F0-2384-4528-9647-F6EDE3E26A1C}" srcOrd="3" destOrd="0" parTransId="{36E2B6F3-1B17-4440-981C-96A713FDE3C5}" sibTransId="{A0E69EAA-6486-4C18-8D37-CB5ED9CAD0D4}"/>
    <dgm:cxn modelId="{081414AA-F9A8-4FCB-BF2B-9E1B0460174C}" srcId="{6E64B2E1-367C-41D6-9966-AA3FB3938DC1}" destId="{B2E48F33-E1E6-4909-AF6A-324086B3DC4D}" srcOrd="0" destOrd="0" parTransId="{644E33C9-4DBA-4E19-AC53-4FFAFB73EC89}" sibTransId="{BA64988F-142F-4F36-A860-99D1B09CCB3C}"/>
    <dgm:cxn modelId="{8B940DB6-E004-1F48-8D17-ABCD1AE9D228}" type="presOf" srcId="{1ED05077-289F-4ECD-8B02-F8241DE1FBDB}" destId="{6F995687-A499-47DB-AED3-0B04C0AFB050}" srcOrd="0" destOrd="0" presId="urn:microsoft.com/office/officeart/2018/2/layout/IconVerticalSolidList"/>
    <dgm:cxn modelId="{E0F64DB9-C34B-4E49-B7C0-5C500EECA887}" srcId="{D30515E0-01D4-4891-8BAE-53A52BED3326}" destId="{1ED05077-289F-4ECD-8B02-F8241DE1FBDB}" srcOrd="1" destOrd="0" parTransId="{7A2BA89F-BAF1-4D80-AAE5-E05CF6A434F4}" sibTransId="{092A49A9-F692-44DF-9900-79A5F2FA60BF}"/>
    <dgm:cxn modelId="{6A4E13BE-2574-A34D-8870-85A78DB8E49E}" type="presOf" srcId="{E51E3B95-E473-4AAE-9723-EE54B7A561B2}" destId="{BD547589-3B19-3C49-9997-E344DC0B8204}" srcOrd="0" destOrd="0" presId="urn:microsoft.com/office/officeart/2018/2/layout/IconVerticalSolidList"/>
    <dgm:cxn modelId="{2B179ECB-0FB2-EE47-8B67-731877D8578E}" srcId="{1ED05077-289F-4ECD-8B02-F8241DE1FBDB}" destId="{D51C93EE-7D0A-5A4A-ADF4-6B4DEF946E77}" srcOrd="0" destOrd="0" parTransId="{483B0BD8-7DB1-D443-96EA-B6876B923106}" sibTransId="{66BABC32-A231-1843-9B05-287EA7FE8F75}"/>
    <dgm:cxn modelId="{DDF43FE2-A915-5640-BC4E-9840F43886FB}" type="presOf" srcId="{6E64B2E1-367C-41D6-9966-AA3FB3938DC1}" destId="{EDA466AD-7434-4897-A9BB-8D3AA3154D01}" srcOrd="0" destOrd="0" presId="urn:microsoft.com/office/officeart/2018/2/layout/IconVerticalSolidList"/>
    <dgm:cxn modelId="{EC90A3AE-500A-104A-A9BB-FE8284B2C5A2}" type="presParOf" srcId="{FA6F837F-0C3D-4A5C-BBC7-BDA8C222FE3A}" destId="{7DE379BF-CC25-46E5-98BA-9C369F0B395A}" srcOrd="0" destOrd="0" presId="urn:microsoft.com/office/officeart/2018/2/layout/IconVerticalSolidList"/>
    <dgm:cxn modelId="{69AC6CB4-0F34-F44C-BFA3-948E4A20E69A}" type="presParOf" srcId="{7DE379BF-CC25-46E5-98BA-9C369F0B395A}" destId="{0A2B5E46-2564-4E27-9530-9E89CC4AFA6B}" srcOrd="0" destOrd="0" presId="urn:microsoft.com/office/officeart/2018/2/layout/IconVerticalSolidList"/>
    <dgm:cxn modelId="{966459DD-551A-D047-AEBA-10675445E12D}" type="presParOf" srcId="{7DE379BF-CC25-46E5-98BA-9C369F0B395A}" destId="{8BE5E7C9-611E-4F42-A87A-328F67DACF22}" srcOrd="1" destOrd="0" presId="urn:microsoft.com/office/officeart/2018/2/layout/IconVerticalSolidList"/>
    <dgm:cxn modelId="{55F41360-627C-A34F-A426-8346E2CD410C}" type="presParOf" srcId="{7DE379BF-CC25-46E5-98BA-9C369F0B395A}" destId="{EFC89EDC-B1DA-4913-B242-41869ECCEE23}" srcOrd="2" destOrd="0" presId="urn:microsoft.com/office/officeart/2018/2/layout/IconVerticalSolidList"/>
    <dgm:cxn modelId="{761B5462-15AC-B743-B82F-15B66A792C2A}" type="presParOf" srcId="{7DE379BF-CC25-46E5-98BA-9C369F0B395A}" destId="{23B86B05-8FBD-4C9C-AC23-784EF2F078FA}" srcOrd="3" destOrd="0" presId="urn:microsoft.com/office/officeart/2018/2/layout/IconVerticalSolidList"/>
    <dgm:cxn modelId="{AC37DDF5-D452-4E49-A9D1-CC987CC68BBA}" type="presParOf" srcId="{FA6F837F-0C3D-4A5C-BBC7-BDA8C222FE3A}" destId="{5A801109-781B-4A10-AD9D-3D06884959A0}" srcOrd="1" destOrd="0" presId="urn:microsoft.com/office/officeart/2018/2/layout/IconVerticalSolidList"/>
    <dgm:cxn modelId="{110A15A7-AC4D-5D45-80E4-1B2C814519BF}" type="presParOf" srcId="{FA6F837F-0C3D-4A5C-BBC7-BDA8C222FE3A}" destId="{6911CC56-586F-41E9-87D1-370D380C694B}" srcOrd="2" destOrd="0" presId="urn:microsoft.com/office/officeart/2018/2/layout/IconVerticalSolidList"/>
    <dgm:cxn modelId="{16A62D97-B232-4C44-82AB-DFC66C966A1F}" type="presParOf" srcId="{6911CC56-586F-41E9-87D1-370D380C694B}" destId="{D911BE22-E2B6-416C-ABB8-90BF003199F8}" srcOrd="0" destOrd="0" presId="urn:microsoft.com/office/officeart/2018/2/layout/IconVerticalSolidList"/>
    <dgm:cxn modelId="{8FF7487D-F1B8-4D47-9E24-78B5FEA77B3B}" type="presParOf" srcId="{6911CC56-586F-41E9-87D1-370D380C694B}" destId="{AED53F51-DDBA-49CC-B81F-69A355FBD899}" srcOrd="1" destOrd="0" presId="urn:microsoft.com/office/officeart/2018/2/layout/IconVerticalSolidList"/>
    <dgm:cxn modelId="{30A18CA0-B07D-9A49-A517-87BAC088AA44}" type="presParOf" srcId="{6911CC56-586F-41E9-87D1-370D380C694B}" destId="{14D3CDE0-FA8A-4392-ACD5-59B9FD87B66B}" srcOrd="2" destOrd="0" presId="urn:microsoft.com/office/officeart/2018/2/layout/IconVerticalSolidList"/>
    <dgm:cxn modelId="{28E8CD08-5C4D-E446-A873-5EA3047E00F1}" type="presParOf" srcId="{6911CC56-586F-41E9-87D1-370D380C694B}" destId="{6F995687-A499-47DB-AED3-0B04C0AFB050}" srcOrd="3" destOrd="0" presId="urn:microsoft.com/office/officeart/2018/2/layout/IconVerticalSolidList"/>
    <dgm:cxn modelId="{96828629-F20B-C34C-B99C-6743024C6A87}" type="presParOf" srcId="{6911CC56-586F-41E9-87D1-370D380C694B}" destId="{3908DD02-4B87-1442-96E2-3DBEB819A3B0}" srcOrd="4" destOrd="0" presId="urn:microsoft.com/office/officeart/2018/2/layout/IconVerticalSolidList"/>
    <dgm:cxn modelId="{A683BE6F-3C7A-0345-A546-792B0F3C49C9}" type="presParOf" srcId="{FA6F837F-0C3D-4A5C-BBC7-BDA8C222FE3A}" destId="{1288113E-F54B-4D12-B7FB-5F113C963F95}" srcOrd="3" destOrd="0" presId="urn:microsoft.com/office/officeart/2018/2/layout/IconVerticalSolidList"/>
    <dgm:cxn modelId="{0A323183-22B3-4944-967A-C1277D39F679}" type="presParOf" srcId="{FA6F837F-0C3D-4A5C-BBC7-BDA8C222FE3A}" destId="{96B5BD8E-EEE9-4009-89EF-6C0F16EAA741}" srcOrd="4" destOrd="0" presId="urn:microsoft.com/office/officeart/2018/2/layout/IconVerticalSolidList"/>
    <dgm:cxn modelId="{ADCB2495-C9EF-3B43-8675-8A7E5A8CC68F}" type="presParOf" srcId="{96B5BD8E-EEE9-4009-89EF-6C0F16EAA741}" destId="{9F603DA6-20C2-492C-91AF-BD7A83DE4F11}" srcOrd="0" destOrd="0" presId="urn:microsoft.com/office/officeart/2018/2/layout/IconVerticalSolidList"/>
    <dgm:cxn modelId="{8F7F90F6-59E1-1145-8DFF-3A2DB8DD0D51}" type="presParOf" srcId="{96B5BD8E-EEE9-4009-89EF-6C0F16EAA741}" destId="{86DA8BA1-D6E6-460A-96C2-D9F317A56C72}" srcOrd="1" destOrd="0" presId="urn:microsoft.com/office/officeart/2018/2/layout/IconVerticalSolidList"/>
    <dgm:cxn modelId="{9F8AF1D7-623B-D64B-B0B1-568D999B07C3}" type="presParOf" srcId="{96B5BD8E-EEE9-4009-89EF-6C0F16EAA741}" destId="{50684A1D-D619-40DE-90E8-83DD68689BC9}" srcOrd="2" destOrd="0" presId="urn:microsoft.com/office/officeart/2018/2/layout/IconVerticalSolidList"/>
    <dgm:cxn modelId="{70E679FF-88FA-0144-9E21-2A8C18271810}" type="presParOf" srcId="{96B5BD8E-EEE9-4009-89EF-6C0F16EAA741}" destId="{EDA466AD-7434-4897-A9BB-8D3AA3154D01}" srcOrd="3" destOrd="0" presId="urn:microsoft.com/office/officeart/2018/2/layout/IconVerticalSolidList"/>
    <dgm:cxn modelId="{E7AA34F3-B0A2-FF40-8327-5B2FEAC2F95A}" type="presParOf" srcId="{96B5BD8E-EEE9-4009-89EF-6C0F16EAA741}" destId="{FB9B52F8-79AA-D34F-8351-7763688FFF84}" srcOrd="4" destOrd="0" presId="urn:microsoft.com/office/officeart/2018/2/layout/IconVerticalSolidList"/>
    <dgm:cxn modelId="{4DCAED64-19E6-074F-B1B2-EF9456F3053D}" type="presParOf" srcId="{FA6F837F-0C3D-4A5C-BBC7-BDA8C222FE3A}" destId="{70C5A7BF-CE3B-40F4-8843-E9218ACA8D07}" srcOrd="5" destOrd="0" presId="urn:microsoft.com/office/officeart/2018/2/layout/IconVerticalSolidList"/>
    <dgm:cxn modelId="{841B1722-9305-B94E-91A9-97F9BF30FB53}" type="presParOf" srcId="{FA6F837F-0C3D-4A5C-BBC7-BDA8C222FE3A}" destId="{923E612E-ECCD-4AAB-A881-71765B5B42DE}" srcOrd="6" destOrd="0" presId="urn:microsoft.com/office/officeart/2018/2/layout/IconVerticalSolidList"/>
    <dgm:cxn modelId="{66D3BD53-6306-9642-9D99-1101768FFA72}" type="presParOf" srcId="{923E612E-ECCD-4AAB-A881-71765B5B42DE}" destId="{86913905-9637-44B8-B70B-BB13D39E16C5}" srcOrd="0" destOrd="0" presId="urn:microsoft.com/office/officeart/2018/2/layout/IconVerticalSolidList"/>
    <dgm:cxn modelId="{C543039B-3968-3B44-AA15-A4000345312E}" type="presParOf" srcId="{923E612E-ECCD-4AAB-A881-71765B5B42DE}" destId="{3E7DBF40-336D-4BC5-81DE-F0C7D07447DE}" srcOrd="1" destOrd="0" presId="urn:microsoft.com/office/officeart/2018/2/layout/IconVerticalSolidList"/>
    <dgm:cxn modelId="{801EDB43-1A6A-AA4B-A7D0-81151E820CEA}" type="presParOf" srcId="{923E612E-ECCD-4AAB-A881-71765B5B42DE}" destId="{B4E646D5-1415-4F30-A355-89E33F26CFEB}" srcOrd="2" destOrd="0" presId="urn:microsoft.com/office/officeart/2018/2/layout/IconVerticalSolidList"/>
    <dgm:cxn modelId="{E33C4CEB-837B-A044-8174-FAA5A11AB735}" type="presParOf" srcId="{923E612E-ECCD-4AAB-A881-71765B5B42DE}" destId="{F63CCD49-5B38-45C7-B945-82F8648D3CBB}" srcOrd="3" destOrd="0" presId="urn:microsoft.com/office/officeart/2018/2/layout/IconVerticalSolidList"/>
    <dgm:cxn modelId="{3BB71759-CA8E-AE48-A562-F7F3D707AD24}" type="presParOf" srcId="{FA6F837F-0C3D-4A5C-BBC7-BDA8C222FE3A}" destId="{546FD131-508A-44C0-9A6C-9A0EE635BF40}" srcOrd="7" destOrd="0" presId="urn:microsoft.com/office/officeart/2018/2/layout/IconVerticalSolidList"/>
    <dgm:cxn modelId="{40E637BE-A3D5-604D-A47A-22A532A68CBF}" type="presParOf" srcId="{FA6F837F-0C3D-4A5C-BBC7-BDA8C222FE3A}" destId="{5A66426D-554F-3448-BF26-1E280A6BB6FD}" srcOrd="8" destOrd="0" presId="urn:microsoft.com/office/officeart/2018/2/layout/IconVerticalSolidList"/>
    <dgm:cxn modelId="{257F9E21-EE5D-BE42-80BE-25ACA49D481E}" type="presParOf" srcId="{5A66426D-554F-3448-BF26-1E280A6BB6FD}" destId="{266BB9C8-DE02-674E-9EDB-25BC34862960}" srcOrd="0" destOrd="0" presId="urn:microsoft.com/office/officeart/2018/2/layout/IconVerticalSolidList"/>
    <dgm:cxn modelId="{F80160CA-A1BE-1246-8503-6BBC1DD3786F}" type="presParOf" srcId="{5A66426D-554F-3448-BF26-1E280A6BB6FD}" destId="{5DB7921C-4B28-CA4F-951C-C8B9AFFFA145}" srcOrd="1" destOrd="0" presId="urn:microsoft.com/office/officeart/2018/2/layout/IconVerticalSolidList"/>
    <dgm:cxn modelId="{699D55F2-F45D-8943-9E28-4B07FF06B096}" type="presParOf" srcId="{5A66426D-554F-3448-BF26-1E280A6BB6FD}" destId="{2D38FB7F-975A-A541-91C2-1E4C1FB23329}" srcOrd="2" destOrd="0" presId="urn:microsoft.com/office/officeart/2018/2/layout/IconVerticalSolidList"/>
    <dgm:cxn modelId="{E248F1B1-5891-5649-A366-519550ACCE70}" type="presParOf" srcId="{5A66426D-554F-3448-BF26-1E280A6BB6FD}" destId="{BD547589-3B19-3C49-9997-E344DC0B8204}"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4FAAF7D-3A4F-4629-B6A4-B29E8FDD72BC}" type="doc">
      <dgm:prSet loTypeId="urn:microsoft.com/office/officeart/2016/7/layout/VerticalSolidActionList" loCatId="List" qsTypeId="urn:microsoft.com/office/officeart/2005/8/quickstyle/simple1" qsCatId="simple" csTypeId="urn:microsoft.com/office/officeart/2005/8/colors/accent0_1" csCatId="mainScheme" phldr="1"/>
      <dgm:spPr/>
      <dgm:t>
        <a:bodyPr/>
        <a:lstStyle/>
        <a:p>
          <a:endParaRPr lang="en-US"/>
        </a:p>
      </dgm:t>
    </dgm:pt>
    <dgm:pt modelId="{052E28F4-7012-471B-AC35-4F40F8A3EE01}">
      <dgm:prSet/>
      <dgm:spPr/>
      <dgm:t>
        <a:bodyPr/>
        <a:lstStyle/>
        <a:p>
          <a:r>
            <a:rPr lang="en-US" dirty="0"/>
            <a:t>Inspire, Engage, and Inform</a:t>
          </a:r>
        </a:p>
      </dgm:t>
    </dgm:pt>
    <dgm:pt modelId="{911D9B67-57FA-4E8A-B7C3-E34D147DA828}" type="parTrans" cxnId="{68D1A79A-FEC5-4E06-B0C6-4834BC1786EA}">
      <dgm:prSet/>
      <dgm:spPr/>
      <dgm:t>
        <a:bodyPr/>
        <a:lstStyle/>
        <a:p>
          <a:endParaRPr lang="en-US"/>
        </a:p>
      </dgm:t>
    </dgm:pt>
    <dgm:pt modelId="{8A4327B3-9F59-4FF7-A635-8463FE992D2C}" type="sibTrans" cxnId="{68D1A79A-FEC5-4E06-B0C6-4834BC1786EA}">
      <dgm:prSet/>
      <dgm:spPr/>
      <dgm:t>
        <a:bodyPr/>
        <a:lstStyle/>
        <a:p>
          <a:endParaRPr lang="en-US"/>
        </a:p>
      </dgm:t>
    </dgm:pt>
    <dgm:pt modelId="{C36F674B-2885-4795-BE8B-65A70E6D7756}">
      <dgm:prSet/>
      <dgm:spPr/>
      <dgm:t>
        <a:bodyPr/>
        <a:lstStyle/>
        <a:p>
          <a:r>
            <a:rPr lang="en-US"/>
            <a:t>Goal 1: Inspire, Engage, and Inform the Nation</a:t>
          </a:r>
        </a:p>
      </dgm:t>
    </dgm:pt>
    <dgm:pt modelId="{03F34776-6608-4424-915D-FACFADD85882}" type="parTrans" cxnId="{2168EFC3-EAB2-4C2D-8603-A009DC4B85B4}">
      <dgm:prSet/>
      <dgm:spPr/>
      <dgm:t>
        <a:bodyPr/>
        <a:lstStyle/>
        <a:p>
          <a:endParaRPr lang="en-US"/>
        </a:p>
      </dgm:t>
    </dgm:pt>
    <dgm:pt modelId="{9DAF9048-A376-4E9F-809C-4EC318FBE223}" type="sibTrans" cxnId="{2168EFC3-EAB2-4C2D-8603-A009DC4B85B4}">
      <dgm:prSet/>
      <dgm:spPr/>
      <dgm:t>
        <a:bodyPr/>
        <a:lstStyle/>
        <a:p>
          <a:endParaRPr lang="en-US"/>
        </a:p>
      </dgm:t>
    </dgm:pt>
    <dgm:pt modelId="{653ECD33-E549-4419-B79B-DCA23CACA0AA}">
      <dgm:prSet/>
      <dgm:spPr/>
      <dgm:t>
        <a:bodyPr/>
        <a:lstStyle/>
        <a:p>
          <a:r>
            <a:rPr lang="en-US" dirty="0"/>
            <a:t>Inspire, engage, and inform the public about the demand, opportunities, and multiple career options available within the area of cybersecurity</a:t>
          </a:r>
        </a:p>
      </dgm:t>
    </dgm:pt>
    <dgm:pt modelId="{59234283-5F6F-462D-9E31-D829B352E765}" type="parTrans" cxnId="{2A8D75ED-0DDD-4BD6-8627-ABD866CD71F4}">
      <dgm:prSet/>
      <dgm:spPr/>
      <dgm:t>
        <a:bodyPr/>
        <a:lstStyle/>
        <a:p>
          <a:endParaRPr lang="en-US"/>
        </a:p>
      </dgm:t>
    </dgm:pt>
    <dgm:pt modelId="{B6CC62F4-5ECA-4326-B449-1F1635A7B926}" type="sibTrans" cxnId="{2A8D75ED-0DDD-4BD6-8627-ABD866CD71F4}">
      <dgm:prSet/>
      <dgm:spPr/>
      <dgm:t>
        <a:bodyPr/>
        <a:lstStyle/>
        <a:p>
          <a:endParaRPr lang="en-US"/>
        </a:p>
      </dgm:t>
    </dgm:pt>
    <dgm:pt modelId="{510E6618-A1EF-4148-980E-164ECCCB9536}">
      <dgm:prSet/>
      <dgm:spPr/>
      <dgm:t>
        <a:bodyPr/>
        <a:lstStyle/>
        <a:p>
          <a:r>
            <a:rPr lang="en-US"/>
            <a:t>Demystify</a:t>
          </a:r>
        </a:p>
      </dgm:t>
    </dgm:pt>
    <dgm:pt modelId="{A1E17835-6D6F-49D1-B001-4F24A477EAAF}" type="parTrans" cxnId="{72B459D8-2A02-49F3-BD2C-08F3984DC674}">
      <dgm:prSet/>
      <dgm:spPr/>
      <dgm:t>
        <a:bodyPr/>
        <a:lstStyle/>
        <a:p>
          <a:endParaRPr lang="en-US"/>
        </a:p>
      </dgm:t>
    </dgm:pt>
    <dgm:pt modelId="{AEDF2996-2452-4DF9-9B6C-56D950E2D0CB}" type="sibTrans" cxnId="{72B459D8-2A02-49F3-BD2C-08F3984DC674}">
      <dgm:prSet/>
      <dgm:spPr/>
      <dgm:t>
        <a:bodyPr/>
        <a:lstStyle/>
        <a:p>
          <a:endParaRPr lang="en-US"/>
        </a:p>
      </dgm:t>
    </dgm:pt>
    <dgm:pt modelId="{D61110B9-5C44-457A-8EC3-DB026E5C2FE6}">
      <dgm:prSet/>
      <dgm:spPr/>
      <dgm:t>
        <a:bodyPr/>
        <a:lstStyle/>
        <a:p>
          <a:r>
            <a:rPr lang="en-US" dirty="0"/>
            <a:t>Goal 2: Demystify Careers in Cybersecurity</a:t>
          </a:r>
        </a:p>
      </dgm:t>
    </dgm:pt>
    <dgm:pt modelId="{D87E8BB4-C646-4394-AA23-417BACCAC506}" type="parTrans" cxnId="{141E970E-B870-4560-89C3-CDD2E02F2A8C}">
      <dgm:prSet/>
      <dgm:spPr/>
      <dgm:t>
        <a:bodyPr/>
        <a:lstStyle/>
        <a:p>
          <a:endParaRPr lang="en-US"/>
        </a:p>
      </dgm:t>
    </dgm:pt>
    <dgm:pt modelId="{04582E4D-9676-4A21-B3FE-BF668291A926}" type="sibTrans" cxnId="{141E970E-B870-4560-89C3-CDD2E02F2A8C}">
      <dgm:prSet/>
      <dgm:spPr/>
      <dgm:t>
        <a:bodyPr/>
        <a:lstStyle/>
        <a:p>
          <a:endParaRPr lang="en-US"/>
        </a:p>
      </dgm:t>
    </dgm:pt>
    <dgm:pt modelId="{DAAAF729-75FD-41EA-9169-B6FD091C2224}">
      <dgm:prSet/>
      <dgm:spPr/>
      <dgm:t>
        <a:bodyPr/>
        <a:lstStyle/>
        <a:p>
          <a:r>
            <a:rPr lang="en-US"/>
            <a:t>Raise awareness about pathways to prepare a highly skilled and diverse workforce for careers in cybersecurity to include expansion of knowledge and application of the NICE Cybersecurity Workforce Framework</a:t>
          </a:r>
        </a:p>
      </dgm:t>
    </dgm:pt>
    <dgm:pt modelId="{E4BCCBEB-26BE-42B2-8452-E2F9BFB73E89}" type="parTrans" cxnId="{75C4B2BF-1BDD-4DCF-9EBD-68EE37EF88F8}">
      <dgm:prSet/>
      <dgm:spPr/>
      <dgm:t>
        <a:bodyPr/>
        <a:lstStyle/>
        <a:p>
          <a:endParaRPr lang="en-US"/>
        </a:p>
      </dgm:t>
    </dgm:pt>
    <dgm:pt modelId="{747C375E-DED1-441E-9890-89379964D352}" type="sibTrans" cxnId="{75C4B2BF-1BDD-4DCF-9EBD-68EE37EF88F8}">
      <dgm:prSet/>
      <dgm:spPr/>
      <dgm:t>
        <a:bodyPr/>
        <a:lstStyle/>
        <a:p>
          <a:endParaRPr lang="en-US"/>
        </a:p>
      </dgm:t>
    </dgm:pt>
    <dgm:pt modelId="{D28AD3F7-2443-4B89-974C-7C9A10F60987}">
      <dgm:prSet/>
      <dgm:spPr/>
      <dgm:t>
        <a:bodyPr/>
        <a:lstStyle/>
        <a:p>
          <a:r>
            <a:rPr lang="en-US"/>
            <a:t>Develop</a:t>
          </a:r>
        </a:p>
      </dgm:t>
    </dgm:pt>
    <dgm:pt modelId="{828BBC0F-D51C-4A97-BEF9-D93E718231A6}" type="parTrans" cxnId="{BA71AA64-FFE0-4E15-B538-B093C600ADAB}">
      <dgm:prSet/>
      <dgm:spPr/>
      <dgm:t>
        <a:bodyPr/>
        <a:lstStyle/>
        <a:p>
          <a:endParaRPr lang="en-US"/>
        </a:p>
      </dgm:t>
    </dgm:pt>
    <dgm:pt modelId="{E4248A89-3108-4AA0-9E6B-F762FF631437}" type="sibTrans" cxnId="{BA71AA64-FFE0-4E15-B538-B093C600ADAB}">
      <dgm:prSet/>
      <dgm:spPr/>
      <dgm:t>
        <a:bodyPr/>
        <a:lstStyle/>
        <a:p>
          <a:endParaRPr lang="en-US"/>
        </a:p>
      </dgm:t>
    </dgm:pt>
    <dgm:pt modelId="{4CA5892B-A418-41C9-A221-CBB2868AECE8}">
      <dgm:prSet/>
      <dgm:spPr/>
      <dgm:t>
        <a:bodyPr/>
        <a:lstStyle/>
        <a:p>
          <a:r>
            <a:rPr lang="en-US" dirty="0"/>
            <a:t>Goal 3: Develop a Highly Skilled and Diverse Workforce</a:t>
          </a:r>
        </a:p>
      </dgm:t>
    </dgm:pt>
    <dgm:pt modelId="{F4B0AAF8-7625-4F2C-90A2-5D7FFB59EAD2}" type="parTrans" cxnId="{41936496-DFF6-464C-B2DD-BEAD94FB14FF}">
      <dgm:prSet/>
      <dgm:spPr/>
      <dgm:t>
        <a:bodyPr/>
        <a:lstStyle/>
        <a:p>
          <a:endParaRPr lang="en-US"/>
        </a:p>
      </dgm:t>
    </dgm:pt>
    <dgm:pt modelId="{F4F0516D-E0B5-453E-A427-201F151E0F16}" type="sibTrans" cxnId="{41936496-DFF6-464C-B2DD-BEAD94FB14FF}">
      <dgm:prSet/>
      <dgm:spPr/>
      <dgm:t>
        <a:bodyPr/>
        <a:lstStyle/>
        <a:p>
          <a:endParaRPr lang="en-US"/>
        </a:p>
      </dgm:t>
    </dgm:pt>
    <dgm:pt modelId="{56EC0FF4-7F15-435E-8F6F-9779A41F4386}">
      <dgm:prSet/>
      <dgm:spPr/>
      <dgm:t>
        <a:bodyPr/>
        <a:lstStyle/>
        <a:p>
          <a:r>
            <a:rPr lang="en-US" dirty="0"/>
            <a:t>Support successful programs and showcase effective resources, especially those that increase participation of women, minorities, veterans, persons with disabilities, and other underrepresented populations</a:t>
          </a:r>
        </a:p>
      </dgm:t>
    </dgm:pt>
    <dgm:pt modelId="{20437E4B-5003-4406-9C89-8BE271FD397E}" type="parTrans" cxnId="{A961E7A7-0322-49B2-B686-FFFA4D5F1780}">
      <dgm:prSet/>
      <dgm:spPr/>
      <dgm:t>
        <a:bodyPr/>
        <a:lstStyle/>
        <a:p>
          <a:endParaRPr lang="en-US"/>
        </a:p>
      </dgm:t>
    </dgm:pt>
    <dgm:pt modelId="{5DA8D8C2-FBD5-47A9-B823-A52129F1BF12}" type="sibTrans" cxnId="{A961E7A7-0322-49B2-B686-FFFA4D5F1780}">
      <dgm:prSet/>
      <dgm:spPr/>
      <dgm:t>
        <a:bodyPr/>
        <a:lstStyle/>
        <a:p>
          <a:endParaRPr lang="en-US"/>
        </a:p>
      </dgm:t>
    </dgm:pt>
    <dgm:pt modelId="{C8F8B433-0A2E-4EE4-8159-C6273943C0D7}" type="pres">
      <dgm:prSet presAssocID="{F4FAAF7D-3A4F-4629-B6A4-B29E8FDD72BC}" presName="Name0" presStyleCnt="0">
        <dgm:presLayoutVars>
          <dgm:dir/>
          <dgm:animLvl val="lvl"/>
          <dgm:resizeHandles val="exact"/>
        </dgm:presLayoutVars>
      </dgm:prSet>
      <dgm:spPr/>
    </dgm:pt>
    <dgm:pt modelId="{380503C7-C5B7-41C3-9915-5447592DF2C5}" type="pres">
      <dgm:prSet presAssocID="{052E28F4-7012-471B-AC35-4F40F8A3EE01}" presName="linNode" presStyleCnt="0"/>
      <dgm:spPr/>
    </dgm:pt>
    <dgm:pt modelId="{23E917C1-D548-4AEE-AEF3-913ED0A5B001}" type="pres">
      <dgm:prSet presAssocID="{052E28F4-7012-471B-AC35-4F40F8A3EE01}" presName="parentText" presStyleLbl="alignNode1" presStyleIdx="0" presStyleCnt="3">
        <dgm:presLayoutVars>
          <dgm:chMax val="1"/>
          <dgm:bulletEnabled/>
        </dgm:presLayoutVars>
      </dgm:prSet>
      <dgm:spPr/>
    </dgm:pt>
    <dgm:pt modelId="{092E7521-0A4A-460B-911E-99D4A07B2442}" type="pres">
      <dgm:prSet presAssocID="{052E28F4-7012-471B-AC35-4F40F8A3EE01}" presName="descendantText" presStyleLbl="alignAccFollowNode1" presStyleIdx="0" presStyleCnt="3">
        <dgm:presLayoutVars>
          <dgm:bulletEnabled/>
        </dgm:presLayoutVars>
      </dgm:prSet>
      <dgm:spPr/>
    </dgm:pt>
    <dgm:pt modelId="{452683F4-5B78-40CA-953A-D48270D78A31}" type="pres">
      <dgm:prSet presAssocID="{8A4327B3-9F59-4FF7-A635-8463FE992D2C}" presName="sp" presStyleCnt="0"/>
      <dgm:spPr/>
    </dgm:pt>
    <dgm:pt modelId="{157A783B-370A-4AD6-B9E7-79281FB755F7}" type="pres">
      <dgm:prSet presAssocID="{510E6618-A1EF-4148-980E-164ECCCB9536}" presName="linNode" presStyleCnt="0"/>
      <dgm:spPr/>
    </dgm:pt>
    <dgm:pt modelId="{DD3DB241-8CEC-4929-A42D-FFEF41972508}" type="pres">
      <dgm:prSet presAssocID="{510E6618-A1EF-4148-980E-164ECCCB9536}" presName="parentText" presStyleLbl="alignNode1" presStyleIdx="1" presStyleCnt="3">
        <dgm:presLayoutVars>
          <dgm:chMax val="1"/>
          <dgm:bulletEnabled/>
        </dgm:presLayoutVars>
      </dgm:prSet>
      <dgm:spPr/>
    </dgm:pt>
    <dgm:pt modelId="{44F4ACDF-D0BE-4164-9B21-E0F0D031716D}" type="pres">
      <dgm:prSet presAssocID="{510E6618-A1EF-4148-980E-164ECCCB9536}" presName="descendantText" presStyleLbl="alignAccFollowNode1" presStyleIdx="1" presStyleCnt="3">
        <dgm:presLayoutVars>
          <dgm:bulletEnabled/>
        </dgm:presLayoutVars>
      </dgm:prSet>
      <dgm:spPr/>
    </dgm:pt>
    <dgm:pt modelId="{BB868E6D-317B-4E3C-B578-9BC36445D5FC}" type="pres">
      <dgm:prSet presAssocID="{AEDF2996-2452-4DF9-9B6C-56D950E2D0CB}" presName="sp" presStyleCnt="0"/>
      <dgm:spPr/>
    </dgm:pt>
    <dgm:pt modelId="{0FD26530-9125-4439-9BA5-9C62117C3A4D}" type="pres">
      <dgm:prSet presAssocID="{D28AD3F7-2443-4B89-974C-7C9A10F60987}" presName="linNode" presStyleCnt="0"/>
      <dgm:spPr/>
    </dgm:pt>
    <dgm:pt modelId="{CE010BE0-C102-470E-A851-E2B7E4B52912}" type="pres">
      <dgm:prSet presAssocID="{D28AD3F7-2443-4B89-974C-7C9A10F60987}" presName="parentText" presStyleLbl="alignNode1" presStyleIdx="2" presStyleCnt="3" custLinFactNeighborX="-907" custLinFactNeighborY="98">
        <dgm:presLayoutVars>
          <dgm:chMax val="1"/>
          <dgm:bulletEnabled/>
        </dgm:presLayoutVars>
      </dgm:prSet>
      <dgm:spPr/>
    </dgm:pt>
    <dgm:pt modelId="{D9054F34-789E-4197-B6F8-4862AC62BCC8}" type="pres">
      <dgm:prSet presAssocID="{D28AD3F7-2443-4B89-974C-7C9A10F60987}" presName="descendantText" presStyleLbl="alignAccFollowNode1" presStyleIdx="2" presStyleCnt="3">
        <dgm:presLayoutVars>
          <dgm:bulletEnabled/>
        </dgm:presLayoutVars>
      </dgm:prSet>
      <dgm:spPr/>
    </dgm:pt>
  </dgm:ptLst>
  <dgm:cxnLst>
    <dgm:cxn modelId="{141E970E-B870-4560-89C3-CDD2E02F2A8C}" srcId="{510E6618-A1EF-4148-980E-164ECCCB9536}" destId="{D61110B9-5C44-457A-8EC3-DB026E5C2FE6}" srcOrd="0" destOrd="0" parTransId="{D87E8BB4-C646-4394-AA23-417BACCAC506}" sibTransId="{04582E4D-9676-4A21-B3FE-BF668291A926}"/>
    <dgm:cxn modelId="{76A0F91E-AC56-4335-B4D0-00EC0DFCFDA9}" type="presOf" srcId="{510E6618-A1EF-4148-980E-164ECCCB9536}" destId="{DD3DB241-8CEC-4929-A42D-FFEF41972508}" srcOrd="0" destOrd="0" presId="urn:microsoft.com/office/officeart/2016/7/layout/VerticalSolidActionList"/>
    <dgm:cxn modelId="{75A76A24-1F72-49DA-91E6-B4D2BE1A8273}" type="presOf" srcId="{D61110B9-5C44-457A-8EC3-DB026E5C2FE6}" destId="{44F4ACDF-D0BE-4164-9B21-E0F0D031716D}" srcOrd="0" destOrd="0" presId="urn:microsoft.com/office/officeart/2016/7/layout/VerticalSolidActionList"/>
    <dgm:cxn modelId="{BA71AA64-FFE0-4E15-B538-B093C600ADAB}" srcId="{F4FAAF7D-3A4F-4629-B6A4-B29E8FDD72BC}" destId="{D28AD3F7-2443-4B89-974C-7C9A10F60987}" srcOrd="2" destOrd="0" parTransId="{828BBC0F-D51C-4A97-BEF9-D93E718231A6}" sibTransId="{E4248A89-3108-4AA0-9E6B-F762FF631437}"/>
    <dgm:cxn modelId="{242E0548-A282-4F2B-AE42-A0F4247759D6}" type="presOf" srcId="{56EC0FF4-7F15-435E-8F6F-9779A41F4386}" destId="{D9054F34-789E-4197-B6F8-4862AC62BCC8}" srcOrd="0" destOrd="1" presId="urn:microsoft.com/office/officeart/2016/7/layout/VerticalSolidActionList"/>
    <dgm:cxn modelId="{41936496-DFF6-464C-B2DD-BEAD94FB14FF}" srcId="{D28AD3F7-2443-4B89-974C-7C9A10F60987}" destId="{4CA5892B-A418-41C9-A221-CBB2868AECE8}" srcOrd="0" destOrd="0" parTransId="{F4B0AAF8-7625-4F2C-90A2-5D7FFB59EAD2}" sibTransId="{F4F0516D-E0B5-453E-A427-201F151E0F16}"/>
    <dgm:cxn modelId="{68D1A79A-FEC5-4E06-B0C6-4834BC1786EA}" srcId="{F4FAAF7D-3A4F-4629-B6A4-B29E8FDD72BC}" destId="{052E28F4-7012-471B-AC35-4F40F8A3EE01}" srcOrd="0" destOrd="0" parTransId="{911D9B67-57FA-4E8A-B7C3-E34D147DA828}" sibTransId="{8A4327B3-9F59-4FF7-A635-8463FE992D2C}"/>
    <dgm:cxn modelId="{A961E7A7-0322-49B2-B686-FFFA4D5F1780}" srcId="{4CA5892B-A418-41C9-A221-CBB2868AECE8}" destId="{56EC0FF4-7F15-435E-8F6F-9779A41F4386}" srcOrd="0" destOrd="0" parTransId="{20437E4B-5003-4406-9C89-8BE271FD397E}" sibTransId="{5DA8D8C2-FBD5-47A9-B823-A52129F1BF12}"/>
    <dgm:cxn modelId="{75C4B2BF-1BDD-4DCF-9EBD-68EE37EF88F8}" srcId="{D61110B9-5C44-457A-8EC3-DB026E5C2FE6}" destId="{DAAAF729-75FD-41EA-9169-B6FD091C2224}" srcOrd="0" destOrd="0" parTransId="{E4BCCBEB-26BE-42B2-8452-E2F9BFB73E89}" sibTransId="{747C375E-DED1-441E-9890-89379964D352}"/>
    <dgm:cxn modelId="{4A62E0BF-D2A0-496B-B3AE-076507B842DB}" type="presOf" srcId="{653ECD33-E549-4419-B79B-DCA23CACA0AA}" destId="{092E7521-0A4A-460B-911E-99D4A07B2442}" srcOrd="0" destOrd="1" presId="urn:microsoft.com/office/officeart/2016/7/layout/VerticalSolidActionList"/>
    <dgm:cxn modelId="{2168EFC3-EAB2-4C2D-8603-A009DC4B85B4}" srcId="{052E28F4-7012-471B-AC35-4F40F8A3EE01}" destId="{C36F674B-2885-4795-BE8B-65A70E6D7756}" srcOrd="0" destOrd="0" parTransId="{03F34776-6608-4424-915D-FACFADD85882}" sibTransId="{9DAF9048-A376-4E9F-809C-4EC318FBE223}"/>
    <dgm:cxn modelId="{86C42CC4-8ADE-48F9-B9C5-EEF532225869}" type="presOf" srcId="{DAAAF729-75FD-41EA-9169-B6FD091C2224}" destId="{44F4ACDF-D0BE-4164-9B21-E0F0D031716D}" srcOrd="0" destOrd="1" presId="urn:microsoft.com/office/officeart/2016/7/layout/VerticalSolidActionList"/>
    <dgm:cxn modelId="{461098C6-6E6F-49C5-8256-C6072A0AD5C7}" type="presOf" srcId="{4CA5892B-A418-41C9-A221-CBB2868AECE8}" destId="{D9054F34-789E-4197-B6F8-4862AC62BCC8}" srcOrd="0" destOrd="0" presId="urn:microsoft.com/office/officeart/2016/7/layout/VerticalSolidActionList"/>
    <dgm:cxn modelId="{42F1F9C8-F302-43D8-BF82-04B2B42D247C}" type="presOf" srcId="{C36F674B-2885-4795-BE8B-65A70E6D7756}" destId="{092E7521-0A4A-460B-911E-99D4A07B2442}" srcOrd="0" destOrd="0" presId="urn:microsoft.com/office/officeart/2016/7/layout/VerticalSolidActionList"/>
    <dgm:cxn modelId="{2DDD65CD-CD25-4BDE-B0CC-95CA3EAA15D6}" type="presOf" srcId="{052E28F4-7012-471B-AC35-4F40F8A3EE01}" destId="{23E917C1-D548-4AEE-AEF3-913ED0A5B001}" srcOrd="0" destOrd="0" presId="urn:microsoft.com/office/officeart/2016/7/layout/VerticalSolidActionList"/>
    <dgm:cxn modelId="{8973BBCD-6DF7-4DD6-96D9-C292B5ABF7AE}" type="presOf" srcId="{F4FAAF7D-3A4F-4629-B6A4-B29E8FDD72BC}" destId="{C8F8B433-0A2E-4EE4-8159-C6273943C0D7}" srcOrd="0" destOrd="0" presId="urn:microsoft.com/office/officeart/2016/7/layout/VerticalSolidActionList"/>
    <dgm:cxn modelId="{72B459D8-2A02-49F3-BD2C-08F3984DC674}" srcId="{F4FAAF7D-3A4F-4629-B6A4-B29E8FDD72BC}" destId="{510E6618-A1EF-4148-980E-164ECCCB9536}" srcOrd="1" destOrd="0" parTransId="{A1E17835-6D6F-49D1-B001-4F24A477EAAF}" sibTransId="{AEDF2996-2452-4DF9-9B6C-56D950E2D0CB}"/>
    <dgm:cxn modelId="{2A8D75ED-0DDD-4BD6-8627-ABD866CD71F4}" srcId="{C36F674B-2885-4795-BE8B-65A70E6D7756}" destId="{653ECD33-E549-4419-B79B-DCA23CACA0AA}" srcOrd="0" destOrd="0" parTransId="{59234283-5F6F-462D-9E31-D829B352E765}" sibTransId="{B6CC62F4-5ECA-4326-B449-1F1635A7B926}"/>
    <dgm:cxn modelId="{EF5B5BF2-4975-4B78-A032-FF4560B63C32}" type="presOf" srcId="{D28AD3F7-2443-4B89-974C-7C9A10F60987}" destId="{CE010BE0-C102-470E-A851-E2B7E4B52912}" srcOrd="0" destOrd="0" presId="urn:microsoft.com/office/officeart/2016/7/layout/VerticalSolidActionList"/>
    <dgm:cxn modelId="{ACD2C200-325A-49B3-9BA1-C375A3BB3D5D}" type="presParOf" srcId="{C8F8B433-0A2E-4EE4-8159-C6273943C0D7}" destId="{380503C7-C5B7-41C3-9915-5447592DF2C5}" srcOrd="0" destOrd="0" presId="urn:microsoft.com/office/officeart/2016/7/layout/VerticalSolidActionList"/>
    <dgm:cxn modelId="{A13572D5-3506-458A-A480-28B821F5D475}" type="presParOf" srcId="{380503C7-C5B7-41C3-9915-5447592DF2C5}" destId="{23E917C1-D548-4AEE-AEF3-913ED0A5B001}" srcOrd="0" destOrd="0" presId="urn:microsoft.com/office/officeart/2016/7/layout/VerticalSolidActionList"/>
    <dgm:cxn modelId="{8F0EA8B7-8A0B-4D89-B9BC-AB52CC7025C4}" type="presParOf" srcId="{380503C7-C5B7-41C3-9915-5447592DF2C5}" destId="{092E7521-0A4A-460B-911E-99D4A07B2442}" srcOrd="1" destOrd="0" presId="urn:microsoft.com/office/officeart/2016/7/layout/VerticalSolidActionList"/>
    <dgm:cxn modelId="{09460A92-C4E7-4101-B69D-44AB211E7251}" type="presParOf" srcId="{C8F8B433-0A2E-4EE4-8159-C6273943C0D7}" destId="{452683F4-5B78-40CA-953A-D48270D78A31}" srcOrd="1" destOrd="0" presId="urn:microsoft.com/office/officeart/2016/7/layout/VerticalSolidActionList"/>
    <dgm:cxn modelId="{643355C8-E261-4685-A624-DB14B865179F}" type="presParOf" srcId="{C8F8B433-0A2E-4EE4-8159-C6273943C0D7}" destId="{157A783B-370A-4AD6-B9E7-79281FB755F7}" srcOrd="2" destOrd="0" presId="urn:microsoft.com/office/officeart/2016/7/layout/VerticalSolidActionList"/>
    <dgm:cxn modelId="{200F9692-CF45-41FC-8B8F-EE7C4CF3AF34}" type="presParOf" srcId="{157A783B-370A-4AD6-B9E7-79281FB755F7}" destId="{DD3DB241-8CEC-4929-A42D-FFEF41972508}" srcOrd="0" destOrd="0" presId="urn:microsoft.com/office/officeart/2016/7/layout/VerticalSolidActionList"/>
    <dgm:cxn modelId="{17C2E630-08BC-48A6-A428-70F6600FCFA4}" type="presParOf" srcId="{157A783B-370A-4AD6-B9E7-79281FB755F7}" destId="{44F4ACDF-D0BE-4164-9B21-E0F0D031716D}" srcOrd="1" destOrd="0" presId="urn:microsoft.com/office/officeart/2016/7/layout/VerticalSolidActionList"/>
    <dgm:cxn modelId="{5454C780-F83F-4EED-89D1-3F4E1C1E1EBC}" type="presParOf" srcId="{C8F8B433-0A2E-4EE4-8159-C6273943C0D7}" destId="{BB868E6D-317B-4E3C-B578-9BC36445D5FC}" srcOrd="3" destOrd="0" presId="urn:microsoft.com/office/officeart/2016/7/layout/VerticalSolidActionList"/>
    <dgm:cxn modelId="{9C8F0500-B6B4-4997-BDF8-71B9FEB4902A}" type="presParOf" srcId="{C8F8B433-0A2E-4EE4-8159-C6273943C0D7}" destId="{0FD26530-9125-4439-9BA5-9C62117C3A4D}" srcOrd="4" destOrd="0" presId="urn:microsoft.com/office/officeart/2016/7/layout/VerticalSolidActionList"/>
    <dgm:cxn modelId="{108584FC-A433-4EAB-8779-2F47313E3F2B}" type="presParOf" srcId="{0FD26530-9125-4439-9BA5-9C62117C3A4D}" destId="{CE010BE0-C102-470E-A851-E2B7E4B52912}" srcOrd="0" destOrd="0" presId="urn:microsoft.com/office/officeart/2016/7/layout/VerticalSolidActionList"/>
    <dgm:cxn modelId="{8F6C22A7-20EA-495D-A7C8-90D84A11E9B5}" type="presParOf" srcId="{0FD26530-9125-4439-9BA5-9C62117C3A4D}" destId="{D9054F34-789E-4197-B6F8-4862AC62BCC8}" srcOrd="1" destOrd="0" presId="urn:microsoft.com/office/officeart/2016/7/layout/VerticalSolid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2B5E46-2564-4E27-9530-9E89CC4AFA6B}">
      <dsp:nvSpPr>
        <dsp:cNvPr id="0" name=""/>
        <dsp:cNvSpPr/>
      </dsp:nvSpPr>
      <dsp:spPr>
        <a:xfrm>
          <a:off x="0" y="4450"/>
          <a:ext cx="6117335" cy="947968"/>
        </a:xfrm>
        <a:prstGeom prst="roundRect">
          <a:avLst>
            <a:gd name="adj" fmla="val 10000"/>
          </a:avLst>
        </a:prstGeom>
        <a:solidFill>
          <a:srgbClr val="73253E"/>
        </a:solidFill>
        <a:ln>
          <a:noFill/>
        </a:ln>
        <a:effectLst/>
      </dsp:spPr>
      <dsp:style>
        <a:lnRef idx="0">
          <a:scrgbClr r="0" g="0" b="0"/>
        </a:lnRef>
        <a:fillRef idx="1">
          <a:scrgbClr r="0" g="0" b="0"/>
        </a:fillRef>
        <a:effectRef idx="0">
          <a:scrgbClr r="0" g="0" b="0"/>
        </a:effectRef>
        <a:fontRef idx="minor"/>
      </dsp:style>
    </dsp:sp>
    <dsp:sp modelId="{8BE5E7C9-611E-4F42-A87A-328F67DACF22}">
      <dsp:nvSpPr>
        <dsp:cNvPr id="0" name=""/>
        <dsp:cNvSpPr/>
      </dsp:nvSpPr>
      <dsp:spPr>
        <a:xfrm>
          <a:off x="323371" y="230506"/>
          <a:ext cx="521382" cy="521382"/>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3B86B05-8FBD-4C9C-AC23-784EF2F078FA}">
      <dsp:nvSpPr>
        <dsp:cNvPr id="0" name=""/>
        <dsp:cNvSpPr/>
      </dsp:nvSpPr>
      <dsp:spPr>
        <a:xfrm>
          <a:off x="1094903" y="4450"/>
          <a:ext cx="5022432" cy="947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327" tIns="100327" rIns="100327" bIns="100327" numCol="1" spcCol="1270" anchor="ctr" anchorCtr="0">
          <a:noAutofit/>
        </a:bodyPr>
        <a:lstStyle/>
        <a:p>
          <a:pPr marL="0" lvl="0" indent="0" algn="l" defTabSz="844550">
            <a:lnSpc>
              <a:spcPct val="100000"/>
            </a:lnSpc>
            <a:spcBef>
              <a:spcPct val="0"/>
            </a:spcBef>
            <a:spcAft>
              <a:spcPct val="35000"/>
            </a:spcAft>
            <a:buNone/>
          </a:pPr>
          <a:r>
            <a:rPr lang="en-US" sz="1900" kern="1200" dirty="0"/>
            <a:t>Welcome</a:t>
          </a:r>
        </a:p>
      </dsp:txBody>
      <dsp:txXfrm>
        <a:off x="1094903" y="4450"/>
        <a:ext cx="5022432" cy="947968"/>
      </dsp:txXfrm>
    </dsp:sp>
    <dsp:sp modelId="{D911BE22-E2B6-416C-ABB8-90BF003199F8}">
      <dsp:nvSpPr>
        <dsp:cNvPr id="0" name=""/>
        <dsp:cNvSpPr/>
      </dsp:nvSpPr>
      <dsp:spPr>
        <a:xfrm>
          <a:off x="0" y="1189411"/>
          <a:ext cx="6117335" cy="947968"/>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ED53F51-DDBA-49CC-B81F-69A355FBD899}">
      <dsp:nvSpPr>
        <dsp:cNvPr id="0" name=""/>
        <dsp:cNvSpPr/>
      </dsp:nvSpPr>
      <dsp:spPr>
        <a:xfrm>
          <a:off x="286760" y="1402704"/>
          <a:ext cx="521382" cy="52138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F995687-A499-47DB-AED3-0B04C0AFB050}">
      <dsp:nvSpPr>
        <dsp:cNvPr id="0" name=""/>
        <dsp:cNvSpPr/>
      </dsp:nvSpPr>
      <dsp:spPr>
        <a:xfrm>
          <a:off x="1094903" y="1189411"/>
          <a:ext cx="2752801" cy="947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327" tIns="100327" rIns="100327" bIns="100327" numCol="1" spcCol="1270" anchor="ctr" anchorCtr="0">
          <a:noAutofit/>
        </a:bodyPr>
        <a:lstStyle/>
        <a:p>
          <a:pPr marL="0" lvl="0" indent="0" algn="l" defTabSz="844550">
            <a:lnSpc>
              <a:spcPct val="100000"/>
            </a:lnSpc>
            <a:spcBef>
              <a:spcPct val="0"/>
            </a:spcBef>
            <a:spcAft>
              <a:spcPct val="35000"/>
            </a:spcAft>
            <a:buNone/>
          </a:pPr>
          <a:r>
            <a:rPr lang="en-US" sz="1900" kern="1200" dirty="0"/>
            <a:t>Cybersecurity Career Week (CCW) Overview</a:t>
          </a:r>
        </a:p>
      </dsp:txBody>
      <dsp:txXfrm>
        <a:off x="1094903" y="1189411"/>
        <a:ext cx="2752801" cy="947968"/>
      </dsp:txXfrm>
    </dsp:sp>
    <dsp:sp modelId="{3908DD02-4B87-1442-96E2-3DBEB819A3B0}">
      <dsp:nvSpPr>
        <dsp:cNvPr id="0" name=""/>
        <dsp:cNvSpPr/>
      </dsp:nvSpPr>
      <dsp:spPr>
        <a:xfrm>
          <a:off x="3847704" y="1189411"/>
          <a:ext cx="2269631" cy="947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327" tIns="100327" rIns="100327" bIns="100327" numCol="1" spcCol="1270" anchor="ctr" anchorCtr="0">
          <a:noAutofit/>
        </a:bodyPr>
        <a:lstStyle/>
        <a:p>
          <a:pPr marL="0" lvl="0" indent="0" algn="l" defTabSz="622300">
            <a:lnSpc>
              <a:spcPct val="100000"/>
            </a:lnSpc>
            <a:spcBef>
              <a:spcPct val="0"/>
            </a:spcBef>
            <a:spcAft>
              <a:spcPct val="35000"/>
            </a:spcAft>
            <a:buNone/>
          </a:pPr>
          <a:r>
            <a:rPr lang="en-US" sz="1400" kern="1200" dirty="0"/>
            <a:t>Goals</a:t>
          </a:r>
        </a:p>
        <a:p>
          <a:pPr marL="0" lvl="0" indent="0" algn="l" defTabSz="622300">
            <a:lnSpc>
              <a:spcPct val="100000"/>
            </a:lnSpc>
            <a:spcBef>
              <a:spcPct val="0"/>
            </a:spcBef>
            <a:spcAft>
              <a:spcPct val="35000"/>
            </a:spcAft>
            <a:buNone/>
          </a:pPr>
          <a:r>
            <a:rPr lang="en-US" sz="1400" kern="1200" dirty="0"/>
            <a:t>Resources</a:t>
          </a:r>
        </a:p>
      </dsp:txBody>
      <dsp:txXfrm>
        <a:off x="3847704" y="1189411"/>
        <a:ext cx="2269631" cy="947968"/>
      </dsp:txXfrm>
    </dsp:sp>
    <dsp:sp modelId="{9F603DA6-20C2-492C-91AF-BD7A83DE4F11}">
      <dsp:nvSpPr>
        <dsp:cNvPr id="0" name=""/>
        <dsp:cNvSpPr/>
      </dsp:nvSpPr>
      <dsp:spPr>
        <a:xfrm>
          <a:off x="0" y="2374371"/>
          <a:ext cx="6117335" cy="947968"/>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6DA8BA1-D6E6-460A-96C2-D9F317A56C72}">
      <dsp:nvSpPr>
        <dsp:cNvPr id="0" name=""/>
        <dsp:cNvSpPr/>
      </dsp:nvSpPr>
      <dsp:spPr>
        <a:xfrm>
          <a:off x="286760" y="2587664"/>
          <a:ext cx="521382" cy="52138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DA466AD-7434-4897-A9BB-8D3AA3154D01}">
      <dsp:nvSpPr>
        <dsp:cNvPr id="0" name=""/>
        <dsp:cNvSpPr/>
      </dsp:nvSpPr>
      <dsp:spPr>
        <a:xfrm>
          <a:off x="1094903" y="2374371"/>
          <a:ext cx="2752801" cy="947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327" tIns="100327" rIns="100327" bIns="100327" numCol="1" spcCol="1270" anchor="ctr" anchorCtr="0">
          <a:noAutofit/>
        </a:bodyPr>
        <a:lstStyle/>
        <a:p>
          <a:pPr marL="0" lvl="0" indent="0" algn="l" defTabSz="844550">
            <a:lnSpc>
              <a:spcPct val="100000"/>
            </a:lnSpc>
            <a:spcBef>
              <a:spcPct val="0"/>
            </a:spcBef>
            <a:spcAft>
              <a:spcPct val="35000"/>
            </a:spcAft>
            <a:buNone/>
          </a:pPr>
          <a:r>
            <a:rPr lang="en-US" sz="1900" kern="1200" dirty="0"/>
            <a:t>Getting Engaged in CCW</a:t>
          </a:r>
        </a:p>
      </dsp:txBody>
      <dsp:txXfrm>
        <a:off x="1094903" y="2374371"/>
        <a:ext cx="2752801" cy="947968"/>
      </dsp:txXfrm>
    </dsp:sp>
    <dsp:sp modelId="{FB9B52F8-79AA-D34F-8351-7763688FFF84}">
      <dsp:nvSpPr>
        <dsp:cNvPr id="0" name=""/>
        <dsp:cNvSpPr/>
      </dsp:nvSpPr>
      <dsp:spPr>
        <a:xfrm>
          <a:off x="3847704" y="2374371"/>
          <a:ext cx="2269631" cy="947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327" tIns="100327" rIns="100327" bIns="100327" numCol="1" spcCol="1270" anchor="ctr" anchorCtr="0">
          <a:noAutofit/>
        </a:bodyPr>
        <a:lstStyle/>
        <a:p>
          <a:pPr marL="0" lvl="0" indent="0" algn="l" defTabSz="622300">
            <a:lnSpc>
              <a:spcPct val="100000"/>
            </a:lnSpc>
            <a:spcBef>
              <a:spcPct val="0"/>
            </a:spcBef>
            <a:spcAft>
              <a:spcPct val="35000"/>
            </a:spcAft>
            <a:buNone/>
          </a:pPr>
          <a:r>
            <a:rPr lang="en-US" sz="1400" kern="1200" dirty="0"/>
            <a:t>Participation and Collaboration</a:t>
          </a:r>
        </a:p>
      </dsp:txBody>
      <dsp:txXfrm>
        <a:off x="3847704" y="2374371"/>
        <a:ext cx="2269631" cy="947968"/>
      </dsp:txXfrm>
    </dsp:sp>
    <dsp:sp modelId="{86913905-9637-44B8-B70B-BB13D39E16C5}">
      <dsp:nvSpPr>
        <dsp:cNvPr id="0" name=""/>
        <dsp:cNvSpPr/>
      </dsp:nvSpPr>
      <dsp:spPr>
        <a:xfrm>
          <a:off x="0" y="3559332"/>
          <a:ext cx="6117335" cy="947968"/>
        </a:xfrm>
        <a:prstGeom prst="roundRect">
          <a:avLst>
            <a:gd name="adj" fmla="val 10000"/>
          </a:avLst>
        </a:prstGeom>
        <a:solidFill>
          <a:srgbClr val="8FB7C7"/>
        </a:solidFill>
        <a:ln>
          <a:noFill/>
        </a:ln>
        <a:effectLst/>
      </dsp:spPr>
      <dsp:style>
        <a:lnRef idx="0">
          <a:scrgbClr r="0" g="0" b="0"/>
        </a:lnRef>
        <a:fillRef idx="1">
          <a:scrgbClr r="0" g="0" b="0"/>
        </a:fillRef>
        <a:effectRef idx="0">
          <a:scrgbClr r="0" g="0" b="0"/>
        </a:effectRef>
        <a:fontRef idx="minor"/>
      </dsp:style>
    </dsp:sp>
    <dsp:sp modelId="{3E7DBF40-336D-4BC5-81DE-F0C7D07447DE}">
      <dsp:nvSpPr>
        <dsp:cNvPr id="0" name=""/>
        <dsp:cNvSpPr/>
      </dsp:nvSpPr>
      <dsp:spPr>
        <a:xfrm>
          <a:off x="286760" y="3772625"/>
          <a:ext cx="521382" cy="52138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63CCD49-5B38-45C7-B945-82F8648D3CBB}">
      <dsp:nvSpPr>
        <dsp:cNvPr id="0" name=""/>
        <dsp:cNvSpPr/>
      </dsp:nvSpPr>
      <dsp:spPr>
        <a:xfrm>
          <a:off x="1094903" y="3559332"/>
          <a:ext cx="5022432" cy="947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327" tIns="100327" rIns="100327" bIns="100327" numCol="1" spcCol="1270" anchor="ctr" anchorCtr="0">
          <a:noAutofit/>
        </a:bodyPr>
        <a:lstStyle/>
        <a:p>
          <a:pPr marL="0" lvl="0" indent="0" algn="l" defTabSz="844550">
            <a:lnSpc>
              <a:spcPct val="100000"/>
            </a:lnSpc>
            <a:spcBef>
              <a:spcPct val="0"/>
            </a:spcBef>
            <a:spcAft>
              <a:spcPct val="35000"/>
            </a:spcAft>
            <a:buNone/>
          </a:pPr>
          <a:r>
            <a:rPr lang="en-US" sz="1900" kern="1200" dirty="0"/>
            <a:t>Q&amp;A</a:t>
          </a:r>
        </a:p>
      </dsp:txBody>
      <dsp:txXfrm>
        <a:off x="1094903" y="3559332"/>
        <a:ext cx="5022432" cy="947968"/>
      </dsp:txXfrm>
    </dsp:sp>
    <dsp:sp modelId="{266BB9C8-DE02-674E-9EDB-25BC34862960}">
      <dsp:nvSpPr>
        <dsp:cNvPr id="0" name=""/>
        <dsp:cNvSpPr/>
      </dsp:nvSpPr>
      <dsp:spPr>
        <a:xfrm>
          <a:off x="0" y="4744292"/>
          <a:ext cx="6117335" cy="947968"/>
        </a:xfrm>
        <a:prstGeom prst="roundRect">
          <a:avLst>
            <a:gd name="adj" fmla="val 10000"/>
          </a:avLst>
        </a:prstGeom>
        <a:solidFill>
          <a:srgbClr val="D9AE71"/>
        </a:solidFill>
        <a:ln>
          <a:noFill/>
        </a:ln>
        <a:effectLst/>
      </dsp:spPr>
      <dsp:style>
        <a:lnRef idx="0">
          <a:scrgbClr r="0" g="0" b="0"/>
        </a:lnRef>
        <a:fillRef idx="1">
          <a:scrgbClr r="0" g="0" b="0"/>
        </a:fillRef>
        <a:effectRef idx="0">
          <a:scrgbClr r="0" g="0" b="0"/>
        </a:effectRef>
        <a:fontRef idx="minor"/>
      </dsp:style>
    </dsp:sp>
    <dsp:sp modelId="{5DB7921C-4B28-CA4F-951C-C8B9AFFFA145}">
      <dsp:nvSpPr>
        <dsp:cNvPr id="0" name=""/>
        <dsp:cNvSpPr/>
      </dsp:nvSpPr>
      <dsp:spPr>
        <a:xfrm>
          <a:off x="286760" y="4957585"/>
          <a:ext cx="521382" cy="521382"/>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547589-3B19-3C49-9997-E344DC0B8204}">
      <dsp:nvSpPr>
        <dsp:cNvPr id="0" name=""/>
        <dsp:cNvSpPr/>
      </dsp:nvSpPr>
      <dsp:spPr>
        <a:xfrm>
          <a:off x="1094903" y="4744292"/>
          <a:ext cx="5022432" cy="947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327" tIns="100327" rIns="100327" bIns="100327" numCol="1" spcCol="1270" anchor="ctr" anchorCtr="0">
          <a:noAutofit/>
        </a:bodyPr>
        <a:lstStyle/>
        <a:p>
          <a:pPr marL="0" lvl="0" indent="0" algn="l" defTabSz="844550">
            <a:lnSpc>
              <a:spcPct val="100000"/>
            </a:lnSpc>
            <a:spcBef>
              <a:spcPct val="0"/>
            </a:spcBef>
            <a:spcAft>
              <a:spcPct val="35000"/>
            </a:spcAft>
            <a:buNone/>
          </a:pPr>
          <a:r>
            <a:rPr lang="en-US" sz="1900" kern="1200" dirty="0"/>
            <a:t>Thank You</a:t>
          </a:r>
        </a:p>
      </dsp:txBody>
      <dsp:txXfrm>
        <a:off x="1094903" y="4744292"/>
        <a:ext cx="5022432" cy="9479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2E7521-0A4A-460B-911E-99D4A07B2442}">
      <dsp:nvSpPr>
        <dsp:cNvPr id="0" name=""/>
        <dsp:cNvSpPr/>
      </dsp:nvSpPr>
      <dsp:spPr>
        <a:xfrm>
          <a:off x="1448409" y="1842"/>
          <a:ext cx="5793638" cy="1888800"/>
        </a:xfrm>
        <a:prstGeom prst="rect">
          <a:avLst/>
        </a:prstGeom>
        <a:solidFill>
          <a:schemeClr val="lt1">
            <a:alpha val="90000"/>
            <a:tint val="40000"/>
            <a:hueOff val="0"/>
            <a:satOff val="0"/>
            <a:lumOff val="0"/>
            <a:alphaOff val="0"/>
          </a:schemeClr>
        </a:solidFill>
        <a:ln w="1270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413" tIns="479755" rIns="112413" bIns="479755" numCol="1" spcCol="1270" anchor="t" anchorCtr="0">
          <a:noAutofit/>
        </a:bodyPr>
        <a:lstStyle/>
        <a:p>
          <a:pPr marL="0" lvl="0" indent="0" algn="l" defTabSz="755650">
            <a:lnSpc>
              <a:spcPct val="90000"/>
            </a:lnSpc>
            <a:spcBef>
              <a:spcPct val="0"/>
            </a:spcBef>
            <a:spcAft>
              <a:spcPct val="35000"/>
            </a:spcAft>
            <a:buNone/>
          </a:pPr>
          <a:r>
            <a:rPr lang="en-US" sz="1700" kern="1200"/>
            <a:t>Goal 1: Inspire, Engage, and Inform the Nation</a:t>
          </a:r>
        </a:p>
        <a:p>
          <a:pPr marL="114300" lvl="1" indent="-114300" algn="l" defTabSz="577850">
            <a:lnSpc>
              <a:spcPct val="90000"/>
            </a:lnSpc>
            <a:spcBef>
              <a:spcPct val="0"/>
            </a:spcBef>
            <a:spcAft>
              <a:spcPct val="15000"/>
            </a:spcAft>
            <a:buChar char="•"/>
          </a:pPr>
          <a:r>
            <a:rPr lang="en-US" sz="1300" kern="1200" dirty="0"/>
            <a:t>Inspire, engage, and inform the public about the demand, opportunities, and multiple career options available within the area of cybersecurity</a:t>
          </a:r>
        </a:p>
      </dsp:txBody>
      <dsp:txXfrm>
        <a:off x="1448409" y="1842"/>
        <a:ext cx="5793638" cy="1888800"/>
      </dsp:txXfrm>
    </dsp:sp>
    <dsp:sp modelId="{23E917C1-D548-4AEE-AEF3-913ED0A5B001}">
      <dsp:nvSpPr>
        <dsp:cNvPr id="0" name=""/>
        <dsp:cNvSpPr/>
      </dsp:nvSpPr>
      <dsp:spPr>
        <a:xfrm>
          <a:off x="0" y="1842"/>
          <a:ext cx="1448409" cy="1888800"/>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645" tIns="186572" rIns="76645" bIns="186572" numCol="1" spcCol="1270" anchor="ctr" anchorCtr="0">
          <a:noAutofit/>
        </a:bodyPr>
        <a:lstStyle/>
        <a:p>
          <a:pPr marL="0" lvl="0" indent="0" algn="ctr" defTabSz="933450">
            <a:lnSpc>
              <a:spcPct val="90000"/>
            </a:lnSpc>
            <a:spcBef>
              <a:spcPct val="0"/>
            </a:spcBef>
            <a:spcAft>
              <a:spcPct val="35000"/>
            </a:spcAft>
            <a:buNone/>
          </a:pPr>
          <a:r>
            <a:rPr lang="en-US" sz="2100" kern="1200" dirty="0"/>
            <a:t>Inspire, Engage, and Inform</a:t>
          </a:r>
        </a:p>
      </dsp:txBody>
      <dsp:txXfrm>
        <a:off x="0" y="1842"/>
        <a:ext cx="1448409" cy="1888800"/>
      </dsp:txXfrm>
    </dsp:sp>
    <dsp:sp modelId="{44F4ACDF-D0BE-4164-9B21-E0F0D031716D}">
      <dsp:nvSpPr>
        <dsp:cNvPr id="0" name=""/>
        <dsp:cNvSpPr/>
      </dsp:nvSpPr>
      <dsp:spPr>
        <a:xfrm>
          <a:off x="1448409" y="2003971"/>
          <a:ext cx="5793638" cy="1888800"/>
        </a:xfrm>
        <a:prstGeom prst="rect">
          <a:avLst/>
        </a:prstGeom>
        <a:solidFill>
          <a:schemeClr val="lt1">
            <a:alpha val="90000"/>
            <a:tint val="40000"/>
            <a:hueOff val="0"/>
            <a:satOff val="0"/>
            <a:lumOff val="0"/>
            <a:alphaOff val="0"/>
          </a:schemeClr>
        </a:solidFill>
        <a:ln w="1270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413" tIns="479755" rIns="112413" bIns="479755" numCol="1" spcCol="1270" anchor="t" anchorCtr="0">
          <a:noAutofit/>
        </a:bodyPr>
        <a:lstStyle/>
        <a:p>
          <a:pPr marL="0" lvl="0" indent="0" algn="l" defTabSz="755650">
            <a:lnSpc>
              <a:spcPct val="90000"/>
            </a:lnSpc>
            <a:spcBef>
              <a:spcPct val="0"/>
            </a:spcBef>
            <a:spcAft>
              <a:spcPct val="35000"/>
            </a:spcAft>
            <a:buNone/>
          </a:pPr>
          <a:r>
            <a:rPr lang="en-US" sz="1700" kern="1200" dirty="0"/>
            <a:t>Goal 2: Demystify Careers in Cybersecurity</a:t>
          </a:r>
        </a:p>
        <a:p>
          <a:pPr marL="114300" lvl="1" indent="-114300" algn="l" defTabSz="577850">
            <a:lnSpc>
              <a:spcPct val="90000"/>
            </a:lnSpc>
            <a:spcBef>
              <a:spcPct val="0"/>
            </a:spcBef>
            <a:spcAft>
              <a:spcPct val="15000"/>
            </a:spcAft>
            <a:buChar char="•"/>
          </a:pPr>
          <a:r>
            <a:rPr lang="en-US" sz="1300" kern="1200"/>
            <a:t>Raise awareness about pathways to prepare a highly skilled and diverse workforce for careers in cybersecurity to include expansion of knowledge and application of the NICE Cybersecurity Workforce Framework</a:t>
          </a:r>
        </a:p>
      </dsp:txBody>
      <dsp:txXfrm>
        <a:off x="1448409" y="2003971"/>
        <a:ext cx="5793638" cy="1888800"/>
      </dsp:txXfrm>
    </dsp:sp>
    <dsp:sp modelId="{DD3DB241-8CEC-4929-A42D-FFEF41972508}">
      <dsp:nvSpPr>
        <dsp:cNvPr id="0" name=""/>
        <dsp:cNvSpPr/>
      </dsp:nvSpPr>
      <dsp:spPr>
        <a:xfrm>
          <a:off x="0" y="2003971"/>
          <a:ext cx="1448409" cy="1888800"/>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645" tIns="186572" rIns="76645" bIns="186572" numCol="1" spcCol="1270" anchor="ctr" anchorCtr="0">
          <a:noAutofit/>
        </a:bodyPr>
        <a:lstStyle/>
        <a:p>
          <a:pPr marL="0" lvl="0" indent="0" algn="ctr" defTabSz="933450">
            <a:lnSpc>
              <a:spcPct val="90000"/>
            </a:lnSpc>
            <a:spcBef>
              <a:spcPct val="0"/>
            </a:spcBef>
            <a:spcAft>
              <a:spcPct val="35000"/>
            </a:spcAft>
            <a:buNone/>
          </a:pPr>
          <a:r>
            <a:rPr lang="en-US" sz="2100" kern="1200"/>
            <a:t>Demystify</a:t>
          </a:r>
        </a:p>
      </dsp:txBody>
      <dsp:txXfrm>
        <a:off x="0" y="2003971"/>
        <a:ext cx="1448409" cy="1888800"/>
      </dsp:txXfrm>
    </dsp:sp>
    <dsp:sp modelId="{D9054F34-789E-4197-B6F8-4862AC62BCC8}">
      <dsp:nvSpPr>
        <dsp:cNvPr id="0" name=""/>
        <dsp:cNvSpPr/>
      </dsp:nvSpPr>
      <dsp:spPr>
        <a:xfrm>
          <a:off x="1448409" y="4006099"/>
          <a:ext cx="5793638" cy="1888800"/>
        </a:xfrm>
        <a:prstGeom prst="rect">
          <a:avLst/>
        </a:prstGeom>
        <a:solidFill>
          <a:schemeClr val="lt1">
            <a:alpha val="90000"/>
            <a:tint val="40000"/>
            <a:hueOff val="0"/>
            <a:satOff val="0"/>
            <a:lumOff val="0"/>
            <a:alphaOff val="0"/>
          </a:schemeClr>
        </a:solidFill>
        <a:ln w="1270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413" tIns="479755" rIns="112413" bIns="479755" numCol="1" spcCol="1270" anchor="t" anchorCtr="0">
          <a:noAutofit/>
        </a:bodyPr>
        <a:lstStyle/>
        <a:p>
          <a:pPr marL="0" lvl="0" indent="0" algn="l" defTabSz="755650">
            <a:lnSpc>
              <a:spcPct val="90000"/>
            </a:lnSpc>
            <a:spcBef>
              <a:spcPct val="0"/>
            </a:spcBef>
            <a:spcAft>
              <a:spcPct val="35000"/>
            </a:spcAft>
            <a:buNone/>
          </a:pPr>
          <a:r>
            <a:rPr lang="en-US" sz="1700" kern="1200" dirty="0"/>
            <a:t>Goal 3: Develop a Highly Skilled and Diverse Workforce</a:t>
          </a:r>
        </a:p>
        <a:p>
          <a:pPr marL="114300" lvl="1" indent="-114300" algn="l" defTabSz="577850">
            <a:lnSpc>
              <a:spcPct val="90000"/>
            </a:lnSpc>
            <a:spcBef>
              <a:spcPct val="0"/>
            </a:spcBef>
            <a:spcAft>
              <a:spcPct val="15000"/>
            </a:spcAft>
            <a:buChar char="•"/>
          </a:pPr>
          <a:r>
            <a:rPr lang="en-US" sz="1300" kern="1200" dirty="0"/>
            <a:t>Support successful programs and showcase effective resources, especially those that increase participation of women, minorities, veterans, persons with disabilities, and other underrepresented populations</a:t>
          </a:r>
        </a:p>
      </dsp:txBody>
      <dsp:txXfrm>
        <a:off x="1448409" y="4006099"/>
        <a:ext cx="5793638" cy="1888800"/>
      </dsp:txXfrm>
    </dsp:sp>
    <dsp:sp modelId="{CE010BE0-C102-470E-A851-E2B7E4B52912}">
      <dsp:nvSpPr>
        <dsp:cNvPr id="0" name=""/>
        <dsp:cNvSpPr/>
      </dsp:nvSpPr>
      <dsp:spPr>
        <a:xfrm>
          <a:off x="0" y="4007942"/>
          <a:ext cx="1448409" cy="1888800"/>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645" tIns="186572" rIns="76645" bIns="186572" numCol="1" spcCol="1270" anchor="ctr" anchorCtr="0">
          <a:noAutofit/>
        </a:bodyPr>
        <a:lstStyle/>
        <a:p>
          <a:pPr marL="0" lvl="0" indent="0" algn="ctr" defTabSz="933450">
            <a:lnSpc>
              <a:spcPct val="90000"/>
            </a:lnSpc>
            <a:spcBef>
              <a:spcPct val="0"/>
            </a:spcBef>
            <a:spcAft>
              <a:spcPct val="35000"/>
            </a:spcAft>
            <a:buNone/>
          </a:pPr>
          <a:r>
            <a:rPr lang="en-US" sz="2100" kern="1200"/>
            <a:t>Develop</a:t>
          </a:r>
        </a:p>
      </dsp:txBody>
      <dsp:txXfrm>
        <a:off x="0" y="4007942"/>
        <a:ext cx="1448409" cy="188880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25089D-5788-41A4-B7E7-52E9B086C4E1}" type="datetimeFigureOut">
              <a:rPr lang="en-US" smtClean="0"/>
              <a:t>7/3/2023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00497C-3DBD-4192-AF55-E920B8E1D1C2}" type="slidenum">
              <a:rPr lang="en-US" smtClean="0"/>
              <a:t>‹#›</a:t>
            </a:fld>
            <a:endParaRPr lang="en-US" dirty="0"/>
          </a:p>
        </p:txBody>
      </p:sp>
    </p:spTree>
    <p:extLst>
      <p:ext uri="{BB962C8B-B14F-4D97-AF65-F5344CB8AC3E}">
        <p14:creationId xmlns:p14="http://schemas.microsoft.com/office/powerpoint/2010/main" val="39344514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ncda.org/aws/NCDA/pt/sp/ncdmonth"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ncda.org/aws/NCDA/pt/sp/ncdmonth"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shutterstock.com/g/fizkes"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Objectives for the meeting: </a:t>
            </a:r>
          </a:p>
          <a:p>
            <a:r>
              <a:rPr lang="en-US" sz="1200" b="0" i="0" u="none" strike="noStrike" kern="1200" dirty="0">
                <a:solidFill>
                  <a:schemeClr val="tx1"/>
                </a:solidFill>
                <a:effectLst/>
                <a:latin typeface="+mn-lt"/>
                <a:ea typeface="+mn-ea"/>
                <a:cs typeface="+mn-cs"/>
              </a:rPr>
              <a:t>Inform  stakeholders about CCW and the multiple ways to get involved</a:t>
            </a:r>
          </a:p>
          <a:p>
            <a:r>
              <a:rPr lang="en-US" sz="1200" b="0" i="0" u="none" strike="noStrike" kern="1200" dirty="0">
                <a:solidFill>
                  <a:schemeClr val="tx1"/>
                </a:solidFill>
                <a:effectLst/>
                <a:latin typeface="+mn-lt"/>
                <a:ea typeface="+mn-ea"/>
                <a:cs typeface="+mn-cs"/>
              </a:rPr>
              <a:t>Encourage others to commit to doing something independently for the week</a:t>
            </a:r>
          </a:p>
          <a:p>
            <a:r>
              <a:rPr lang="en-US" sz="1200" b="0" i="0" u="none" strike="noStrike" kern="1200" dirty="0">
                <a:solidFill>
                  <a:schemeClr val="tx1"/>
                </a:solidFill>
                <a:effectLst/>
                <a:latin typeface="+mn-lt"/>
                <a:ea typeface="+mn-ea"/>
                <a:cs typeface="+mn-cs"/>
              </a:rPr>
              <a:t>Form a tiger team/working group that will meet regularly to contribute to a collective product or activity for CCW</a:t>
            </a:r>
          </a:p>
          <a:p>
            <a:endParaRPr lang="en-US" dirty="0"/>
          </a:p>
        </p:txBody>
      </p:sp>
      <p:sp>
        <p:nvSpPr>
          <p:cNvPr id="4" name="Slide Number Placeholder 3"/>
          <p:cNvSpPr>
            <a:spLocks noGrp="1"/>
          </p:cNvSpPr>
          <p:nvPr>
            <p:ph type="sldNum" sz="quarter" idx="5"/>
          </p:nvPr>
        </p:nvSpPr>
        <p:spPr/>
        <p:txBody>
          <a:bodyPr/>
          <a:lstStyle/>
          <a:p>
            <a:fld id="{C800497C-3DBD-4192-AF55-E920B8E1D1C2}" type="slidenum">
              <a:rPr lang="en-US" smtClean="0"/>
              <a:t>1</a:t>
            </a:fld>
            <a:endParaRPr lang="en-US" dirty="0"/>
          </a:p>
        </p:txBody>
      </p:sp>
    </p:spTree>
    <p:extLst>
      <p:ext uri="{BB962C8B-B14F-4D97-AF65-F5344CB8AC3E}">
        <p14:creationId xmlns:p14="http://schemas.microsoft.com/office/powerpoint/2010/main" val="2686476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00497C-3DBD-4192-AF55-E920B8E1D1C2}" type="slidenum">
              <a:rPr lang="en-US" smtClean="0"/>
              <a:t>2</a:t>
            </a:fld>
            <a:endParaRPr lang="en-US" dirty="0"/>
          </a:p>
        </p:txBody>
      </p:sp>
    </p:spTree>
    <p:extLst>
      <p:ext uri="{BB962C8B-B14F-4D97-AF65-F5344CB8AC3E}">
        <p14:creationId xmlns:p14="http://schemas.microsoft.com/office/powerpoint/2010/main" val="16697727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Cybersecurity Career Week (CCW) aims to inspire, educate, and engage citizens to pursue careers in cybersecurity. Previously titled National Cybersecurity Career Awareness Week, starting in 2021, CCW will take place the third week in October. This will support the existing Cybersecurity Awareness Month and better aligns with out international partners/ planned events. [Previously it took place during November’s </a:t>
            </a:r>
            <a:r>
              <a:rPr lang="en-US" sz="1200" b="0" i="0" u="sng" kern="1200" dirty="0">
                <a:solidFill>
                  <a:schemeClr val="tx1"/>
                </a:solidFill>
                <a:effectLst/>
                <a:latin typeface="+mn-lt"/>
                <a:ea typeface="+mn-ea"/>
                <a:cs typeface="+mn-cs"/>
                <a:hlinkClick r:id="rId3"/>
              </a:rPr>
              <a:t>National Career Development Month</a:t>
            </a:r>
            <a:r>
              <a:rPr lang="en-US" sz="1200" b="0" i="0" kern="1200" dirty="0">
                <a:solidFill>
                  <a:schemeClr val="tx1"/>
                </a:solidFill>
                <a:effectLst/>
                <a:latin typeface="+mn-lt"/>
                <a:ea typeface="+mn-ea"/>
                <a:cs typeface="+mn-cs"/>
              </a:rPr>
              <a:t>. ]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Each day of the week-long campaign provides an opportunity to learn about the contributions and innovations of cybersecurity practitioners, and the plethora of job opportunities that can be found when exploring cybersecurity as a career choice.</a:t>
            </a:r>
          </a:p>
          <a:p>
            <a:r>
              <a:rPr lang="en-US" sz="1200" b="0" i="0" kern="1200" dirty="0">
                <a:solidFill>
                  <a:schemeClr val="tx1"/>
                </a:solidFill>
                <a:effectLst/>
                <a:latin typeface="+mn-lt"/>
                <a:ea typeface="+mn-ea"/>
                <a:cs typeface="+mn-cs"/>
              </a:rPr>
              <a:t>During the week, learners of all ages, educators, parents, employers, and the community participate in a national recognition of how cybersecurity plays a vital role in global society and --showcasing how building a nation’s cybersecurity workforce enhances each </a:t>
            </a:r>
            <a:r>
              <a:rPr lang="en-US" sz="1200" b="0" i="0" kern="1200" dirty="0" err="1">
                <a:solidFill>
                  <a:schemeClr val="tx1"/>
                </a:solidFill>
                <a:effectLst/>
                <a:latin typeface="+mn-lt"/>
                <a:ea typeface="+mn-ea"/>
                <a:cs typeface="+mn-cs"/>
              </a:rPr>
              <a:t>nation’sl</a:t>
            </a:r>
            <a:r>
              <a:rPr lang="en-US" sz="1200" b="0" i="0" kern="1200" dirty="0">
                <a:solidFill>
                  <a:schemeClr val="tx1"/>
                </a:solidFill>
                <a:effectLst/>
                <a:latin typeface="+mn-lt"/>
                <a:ea typeface="+mn-ea"/>
                <a:cs typeface="+mn-cs"/>
              </a:rPr>
              <a:t> security and promotes economic prosperity.</a:t>
            </a:r>
          </a:p>
          <a:p>
            <a:endParaRPr lang="en-US" dirty="0"/>
          </a:p>
        </p:txBody>
      </p:sp>
      <p:sp>
        <p:nvSpPr>
          <p:cNvPr id="4" name="Slide Number Placeholder 3"/>
          <p:cNvSpPr>
            <a:spLocks noGrp="1"/>
          </p:cNvSpPr>
          <p:nvPr>
            <p:ph type="sldNum" sz="quarter" idx="5"/>
          </p:nvPr>
        </p:nvSpPr>
        <p:spPr/>
        <p:txBody>
          <a:bodyPr/>
          <a:lstStyle/>
          <a:p>
            <a:fld id="{C800497C-3DBD-4192-AF55-E920B8E1D1C2}" type="slidenum">
              <a:rPr lang="en-US" smtClean="0"/>
              <a:t>3</a:t>
            </a:fld>
            <a:endParaRPr lang="en-US" dirty="0"/>
          </a:p>
        </p:txBody>
      </p:sp>
    </p:spTree>
    <p:extLst>
      <p:ext uri="{BB962C8B-B14F-4D97-AF65-F5344CB8AC3E}">
        <p14:creationId xmlns:p14="http://schemas.microsoft.com/office/powerpoint/2010/main" val="9191886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Celebrate how the cybersecurity workforce makes a difference in our world</a:t>
            </a:r>
          </a:p>
          <a:p>
            <a:r>
              <a:rPr lang="en-US" sz="1200" b="0" i="0" kern="1200" dirty="0">
                <a:solidFill>
                  <a:schemeClr val="tx1"/>
                </a:solidFill>
                <a:effectLst/>
                <a:latin typeface="+mn-lt"/>
                <a:ea typeface="+mn-ea"/>
                <a:cs typeface="+mn-cs"/>
              </a:rPr>
              <a:t>Increase public dialogue about the need for cybersecurity workforce</a:t>
            </a:r>
          </a:p>
          <a:p>
            <a:r>
              <a:rPr lang="en-US" sz="1200" b="0" i="0" kern="1200" dirty="0">
                <a:solidFill>
                  <a:schemeClr val="tx1"/>
                </a:solidFill>
                <a:effectLst/>
                <a:latin typeface="+mn-lt"/>
                <a:ea typeface="+mn-ea"/>
                <a:cs typeface="+mn-cs"/>
              </a:rPr>
              <a:t>Bring cybersecurity to life for kids, educators, and parents</a:t>
            </a:r>
          </a:p>
          <a:p>
            <a:endParaRPr lang="en-US" dirty="0"/>
          </a:p>
        </p:txBody>
      </p:sp>
      <p:sp>
        <p:nvSpPr>
          <p:cNvPr id="4" name="Slide Number Placeholder 3"/>
          <p:cNvSpPr>
            <a:spLocks noGrp="1"/>
          </p:cNvSpPr>
          <p:nvPr>
            <p:ph type="sldNum" sz="quarter" idx="5"/>
          </p:nvPr>
        </p:nvSpPr>
        <p:spPr/>
        <p:txBody>
          <a:bodyPr/>
          <a:lstStyle/>
          <a:p>
            <a:fld id="{C800497C-3DBD-4192-AF55-E920B8E1D1C2}" type="slidenum">
              <a:rPr lang="en-US" smtClean="0"/>
              <a:t>4</a:t>
            </a:fld>
            <a:endParaRPr lang="en-US" dirty="0"/>
          </a:p>
        </p:txBody>
      </p:sp>
    </p:spTree>
    <p:extLst>
      <p:ext uri="{BB962C8B-B14F-4D97-AF65-F5344CB8AC3E}">
        <p14:creationId xmlns:p14="http://schemas.microsoft.com/office/powerpoint/2010/main" val="12887603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Cybersecurity Career Week aims to inspire, educate, and engage citizens to pursue careers in cybersecurity. Cybersecurity Career Week takes place during  November’s </a:t>
            </a:r>
            <a:r>
              <a:rPr lang="en-US" sz="1200" b="0" i="0" u="sng" kern="1200" dirty="0">
                <a:solidFill>
                  <a:schemeClr val="tx1"/>
                </a:solidFill>
                <a:effectLst/>
                <a:latin typeface="+mn-lt"/>
                <a:ea typeface="+mn-ea"/>
                <a:cs typeface="+mn-cs"/>
                <a:hlinkClick r:id="rId3"/>
              </a:rPr>
              <a:t>National Career Development Month</a:t>
            </a:r>
            <a:r>
              <a:rPr lang="en-US" sz="1200" b="0" i="0" kern="1200" dirty="0">
                <a:solidFill>
                  <a:schemeClr val="tx1"/>
                </a:solidFill>
                <a:effectLst/>
                <a:latin typeface="+mn-lt"/>
                <a:ea typeface="+mn-ea"/>
                <a:cs typeface="+mn-cs"/>
              </a:rPr>
              <a:t>. Each day of the week-long campaign provides an opportunity to learn about the contributions and innovations of cybersecurity practitioners, and the plethora of job opportunities that can be found when exploring cybersecurity as a career choice.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During the week, learners of all ages, educators, parents, employers, and the community participate in a national recognition of how cybersecurity plays a vital role in the lives of Americans and how building a national cybersecurity workforce enhances America’s national security and promotes economic prosperity.</a:t>
            </a:r>
          </a:p>
          <a:p>
            <a:endParaRPr lang="en-US" dirty="0"/>
          </a:p>
          <a:p>
            <a:r>
              <a:rPr lang="en-US" sz="1200" b="0" i="0" kern="1200" dirty="0">
                <a:solidFill>
                  <a:schemeClr val="tx1"/>
                </a:solidFill>
                <a:effectLst/>
                <a:latin typeface="+mn-lt"/>
                <a:ea typeface="+mn-ea"/>
                <a:cs typeface="+mn-cs"/>
              </a:rPr>
              <a:t>Celebrate how the cybersecurity workforce makes a difference in our world</a:t>
            </a:r>
          </a:p>
          <a:p>
            <a:r>
              <a:rPr lang="en-US" sz="1200" b="0" i="0" kern="1200" dirty="0">
                <a:solidFill>
                  <a:schemeClr val="tx1"/>
                </a:solidFill>
                <a:effectLst/>
                <a:latin typeface="+mn-lt"/>
                <a:ea typeface="+mn-ea"/>
                <a:cs typeface="+mn-cs"/>
              </a:rPr>
              <a:t>Increase public dialogue about the need for cybersecurity workforce</a:t>
            </a:r>
          </a:p>
          <a:p>
            <a:r>
              <a:rPr lang="en-US" sz="1200" b="0" i="0" kern="1200" dirty="0">
                <a:solidFill>
                  <a:schemeClr val="tx1"/>
                </a:solidFill>
                <a:effectLst/>
                <a:latin typeface="+mn-lt"/>
                <a:ea typeface="+mn-ea"/>
                <a:cs typeface="+mn-cs"/>
              </a:rPr>
              <a:t>Bring cybersecurity to life for kids, educators, and parents</a:t>
            </a:r>
          </a:p>
          <a:p>
            <a:endParaRPr lang="en-US" dirty="0"/>
          </a:p>
        </p:txBody>
      </p:sp>
      <p:sp>
        <p:nvSpPr>
          <p:cNvPr id="4" name="Slide Number Placeholder 3"/>
          <p:cNvSpPr>
            <a:spLocks noGrp="1"/>
          </p:cNvSpPr>
          <p:nvPr>
            <p:ph type="sldNum" sz="quarter" idx="5"/>
          </p:nvPr>
        </p:nvSpPr>
        <p:spPr/>
        <p:txBody>
          <a:bodyPr/>
          <a:lstStyle/>
          <a:p>
            <a:fld id="{C800497C-3DBD-4192-AF55-E920B8E1D1C2}" type="slidenum">
              <a:rPr lang="en-US" smtClean="0"/>
              <a:t>5</a:t>
            </a:fld>
            <a:endParaRPr lang="en-US" dirty="0"/>
          </a:p>
        </p:txBody>
      </p:sp>
    </p:spTree>
    <p:extLst>
      <p:ext uri="{BB962C8B-B14F-4D97-AF65-F5344CB8AC3E}">
        <p14:creationId xmlns:p14="http://schemas.microsoft.com/office/powerpoint/2010/main" val="14416687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International Globe Photo Credit: </a:t>
            </a:r>
          </a:p>
          <a:p>
            <a:r>
              <a:rPr lang="en-US" dirty="0"/>
              <a:t>https://</a:t>
            </a:r>
            <a:r>
              <a:rPr lang="en-US" dirty="0" err="1"/>
              <a:t>www.google.com</a:t>
            </a:r>
            <a:r>
              <a:rPr lang="en-US" dirty="0"/>
              <a:t>/</a:t>
            </a:r>
            <a:r>
              <a:rPr lang="en-US" dirty="0" err="1"/>
              <a:t>url?sa</a:t>
            </a:r>
            <a:r>
              <a:rPr lang="en-US" dirty="0"/>
              <a:t>=</a:t>
            </a:r>
            <a:r>
              <a:rPr lang="en-US" dirty="0" err="1"/>
              <a:t>i&amp;url</a:t>
            </a:r>
            <a:r>
              <a:rPr lang="en-US" dirty="0"/>
              <a:t>=https%3A%2F%2Fen.ir.huji.ac.il%2F&amp;psig=AOvVaw3sJZqaVIg54yIJB9Joruiz&amp;ust=1623272973729000&amp;source=</a:t>
            </a:r>
            <a:r>
              <a:rPr lang="en-US" dirty="0" err="1"/>
              <a:t>images&amp;cd</a:t>
            </a:r>
            <a:r>
              <a:rPr lang="en-US" dirty="0"/>
              <a:t>=</a:t>
            </a:r>
            <a:r>
              <a:rPr lang="en-US" dirty="0" err="1"/>
              <a:t>vfe&amp;ved</a:t>
            </a:r>
            <a:r>
              <a:rPr lang="en-US" dirty="0"/>
              <a:t>=0CAIQjRxqFwoTCODVoqT5iPECFQAAAAAdAAAAABAD </a:t>
            </a:r>
          </a:p>
        </p:txBody>
      </p:sp>
      <p:sp>
        <p:nvSpPr>
          <p:cNvPr id="4" name="Slide Number Placeholder 3"/>
          <p:cNvSpPr>
            <a:spLocks noGrp="1"/>
          </p:cNvSpPr>
          <p:nvPr>
            <p:ph type="sldNum" sz="quarter" idx="5"/>
          </p:nvPr>
        </p:nvSpPr>
        <p:spPr/>
        <p:txBody>
          <a:bodyPr/>
          <a:lstStyle/>
          <a:p>
            <a:fld id="{C800497C-3DBD-4192-AF55-E920B8E1D1C2}" type="slidenum">
              <a:rPr lang="en-US" smtClean="0"/>
              <a:t>11</a:t>
            </a:fld>
            <a:endParaRPr lang="en-US" dirty="0"/>
          </a:p>
        </p:txBody>
      </p:sp>
    </p:spTree>
    <p:extLst>
      <p:ext uri="{BB962C8B-B14F-4D97-AF65-F5344CB8AC3E}">
        <p14:creationId xmlns:p14="http://schemas.microsoft.com/office/powerpoint/2010/main" val="36842466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Pause to see if any attendees can share (if they participated in past years) or can commit to doing something this year/share ideas they have</a:t>
            </a:r>
          </a:p>
          <a:p>
            <a:r>
              <a:rPr lang="en-US" sz="1200" b="0" i="0" u="none" strike="noStrike" kern="1200" dirty="0">
                <a:solidFill>
                  <a:schemeClr val="tx1"/>
                </a:solidFill>
                <a:effectLst/>
                <a:latin typeface="+mn-lt"/>
                <a:ea typeface="+mn-ea"/>
                <a:cs typeface="+mn-cs"/>
              </a:rPr>
              <a:t>Ask to see if others have career resources we can add to toolkit</a:t>
            </a:r>
          </a:p>
          <a:p>
            <a:endParaRPr lang="en-US" dirty="0"/>
          </a:p>
        </p:txBody>
      </p:sp>
      <p:sp>
        <p:nvSpPr>
          <p:cNvPr id="4" name="Slide Number Placeholder 3"/>
          <p:cNvSpPr>
            <a:spLocks noGrp="1"/>
          </p:cNvSpPr>
          <p:nvPr>
            <p:ph type="sldNum" sz="quarter" idx="5"/>
          </p:nvPr>
        </p:nvSpPr>
        <p:spPr/>
        <p:txBody>
          <a:bodyPr/>
          <a:lstStyle/>
          <a:p>
            <a:fld id="{C800497C-3DBD-4192-AF55-E920B8E1D1C2}" type="slidenum">
              <a:rPr lang="en-US" smtClean="0"/>
              <a:t>12</a:t>
            </a:fld>
            <a:endParaRPr lang="en-US" dirty="0"/>
          </a:p>
        </p:txBody>
      </p:sp>
    </p:spTree>
    <p:extLst>
      <p:ext uri="{BB962C8B-B14F-4D97-AF65-F5344CB8AC3E}">
        <p14:creationId xmlns:p14="http://schemas.microsoft.com/office/powerpoint/2010/main" val="23523129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Shutterstock/</a:t>
            </a:r>
            <a:r>
              <a:rPr lang="en-US" sz="1200" b="0" i="0" u="sng" kern="1200" dirty="0">
                <a:solidFill>
                  <a:schemeClr val="tx1"/>
                </a:solidFill>
                <a:effectLst/>
                <a:latin typeface="+mn-lt"/>
                <a:ea typeface="+mn-ea"/>
                <a:cs typeface="+mn-cs"/>
                <a:hlinkClick r:id="rId3"/>
              </a:rPr>
              <a:t>izkes</a:t>
            </a:r>
            <a:endParaRPr lang="en-US" dirty="0"/>
          </a:p>
        </p:txBody>
      </p:sp>
      <p:sp>
        <p:nvSpPr>
          <p:cNvPr id="4" name="Slide Number Placeholder 3"/>
          <p:cNvSpPr>
            <a:spLocks noGrp="1"/>
          </p:cNvSpPr>
          <p:nvPr>
            <p:ph type="sldNum" sz="quarter" idx="5"/>
          </p:nvPr>
        </p:nvSpPr>
        <p:spPr/>
        <p:txBody>
          <a:bodyPr/>
          <a:lstStyle/>
          <a:p>
            <a:fld id="{C800497C-3DBD-4192-AF55-E920B8E1D1C2}" type="slidenum">
              <a:rPr lang="en-US" smtClean="0"/>
              <a:t>13</a:t>
            </a:fld>
            <a:endParaRPr lang="en-US" dirty="0"/>
          </a:p>
        </p:txBody>
      </p:sp>
    </p:spTree>
    <p:extLst>
      <p:ext uri="{BB962C8B-B14F-4D97-AF65-F5344CB8AC3E}">
        <p14:creationId xmlns:p14="http://schemas.microsoft.com/office/powerpoint/2010/main" val="10788361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9EFF3-BCC7-4E51-82D4-DC61B2C7325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A840534-A222-4CC5-BB06-2A83CC3C4A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0E23B26-5B32-4E84-ABF0-F373384F775C}"/>
              </a:ext>
            </a:extLst>
          </p:cNvPr>
          <p:cNvSpPr>
            <a:spLocks noGrp="1"/>
          </p:cNvSpPr>
          <p:nvPr>
            <p:ph type="dt" sz="half" idx="10"/>
          </p:nvPr>
        </p:nvSpPr>
        <p:spPr/>
        <p:txBody>
          <a:bodyPr/>
          <a:lstStyle/>
          <a:p>
            <a:fld id="{22DA4237-3CE2-45D2-AE40-C2A2E4C048BB}" type="datetimeFigureOut">
              <a:rPr lang="en-US" smtClean="0"/>
              <a:t>7/3/2023</a:t>
            </a:fld>
            <a:endParaRPr lang="en-US" dirty="0"/>
          </a:p>
        </p:txBody>
      </p:sp>
      <p:sp>
        <p:nvSpPr>
          <p:cNvPr id="5" name="Footer Placeholder 4">
            <a:extLst>
              <a:ext uri="{FF2B5EF4-FFF2-40B4-BE49-F238E27FC236}">
                <a16:creationId xmlns:a16="http://schemas.microsoft.com/office/drawing/2014/main" id="{3102EDC7-EB80-46B6-A27E-FE9829957EA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C036FC7-C788-48F4-B7F8-97D11FAE0798}"/>
              </a:ext>
            </a:extLst>
          </p:cNvPr>
          <p:cNvSpPr>
            <a:spLocks noGrp="1"/>
          </p:cNvSpPr>
          <p:nvPr>
            <p:ph type="sldNum" sz="quarter" idx="12"/>
          </p:nvPr>
        </p:nvSpPr>
        <p:spPr/>
        <p:txBody>
          <a:bodyPr/>
          <a:lstStyle/>
          <a:p>
            <a:fld id="{5E12931E-C896-486C-AFFE-FFE8EF4FC184}" type="slidenum">
              <a:rPr lang="en-US" smtClean="0"/>
              <a:t>‹#›</a:t>
            </a:fld>
            <a:endParaRPr lang="en-US" dirty="0"/>
          </a:p>
        </p:txBody>
      </p:sp>
    </p:spTree>
    <p:extLst>
      <p:ext uri="{BB962C8B-B14F-4D97-AF65-F5344CB8AC3E}">
        <p14:creationId xmlns:p14="http://schemas.microsoft.com/office/powerpoint/2010/main" val="23433255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28080-DC6D-4C89-A917-F097A3F7871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F605EC9-93E3-4833-96A8-BED11D9B13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FCDF82-CA21-462D-BAC8-C0605B99215D}"/>
              </a:ext>
            </a:extLst>
          </p:cNvPr>
          <p:cNvSpPr>
            <a:spLocks noGrp="1"/>
          </p:cNvSpPr>
          <p:nvPr>
            <p:ph type="dt" sz="half" idx="10"/>
          </p:nvPr>
        </p:nvSpPr>
        <p:spPr/>
        <p:txBody>
          <a:bodyPr/>
          <a:lstStyle/>
          <a:p>
            <a:fld id="{22DA4237-3CE2-45D2-AE40-C2A2E4C048BB}" type="datetimeFigureOut">
              <a:rPr lang="en-US" smtClean="0"/>
              <a:t>7/3/2023</a:t>
            </a:fld>
            <a:endParaRPr lang="en-US" dirty="0"/>
          </a:p>
        </p:txBody>
      </p:sp>
      <p:sp>
        <p:nvSpPr>
          <p:cNvPr id="5" name="Footer Placeholder 4">
            <a:extLst>
              <a:ext uri="{FF2B5EF4-FFF2-40B4-BE49-F238E27FC236}">
                <a16:creationId xmlns:a16="http://schemas.microsoft.com/office/drawing/2014/main" id="{BE8A434D-49D1-4490-8D00-1BFBDF37ABE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C98B4DD-6856-4D97-B83B-F8EE7ECBE49A}"/>
              </a:ext>
            </a:extLst>
          </p:cNvPr>
          <p:cNvSpPr>
            <a:spLocks noGrp="1"/>
          </p:cNvSpPr>
          <p:nvPr>
            <p:ph type="sldNum" sz="quarter" idx="12"/>
          </p:nvPr>
        </p:nvSpPr>
        <p:spPr/>
        <p:txBody>
          <a:bodyPr/>
          <a:lstStyle/>
          <a:p>
            <a:fld id="{5E12931E-C896-486C-AFFE-FFE8EF4FC184}" type="slidenum">
              <a:rPr lang="en-US" smtClean="0"/>
              <a:t>‹#›</a:t>
            </a:fld>
            <a:endParaRPr lang="en-US" dirty="0"/>
          </a:p>
        </p:txBody>
      </p:sp>
    </p:spTree>
    <p:extLst>
      <p:ext uri="{BB962C8B-B14F-4D97-AF65-F5344CB8AC3E}">
        <p14:creationId xmlns:p14="http://schemas.microsoft.com/office/powerpoint/2010/main" val="193413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1C84D3-0A92-49E7-A7D8-E3E148728F2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66CDC7-B5E5-4547-83D3-1D9823C8F93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E82E7D-E78E-4C8F-8717-7DD41A870896}"/>
              </a:ext>
            </a:extLst>
          </p:cNvPr>
          <p:cNvSpPr>
            <a:spLocks noGrp="1"/>
          </p:cNvSpPr>
          <p:nvPr>
            <p:ph type="dt" sz="half" idx="10"/>
          </p:nvPr>
        </p:nvSpPr>
        <p:spPr/>
        <p:txBody>
          <a:bodyPr/>
          <a:lstStyle/>
          <a:p>
            <a:fld id="{22DA4237-3CE2-45D2-AE40-C2A2E4C048BB}" type="datetimeFigureOut">
              <a:rPr lang="en-US" smtClean="0"/>
              <a:t>7/3/2023</a:t>
            </a:fld>
            <a:endParaRPr lang="en-US" dirty="0"/>
          </a:p>
        </p:txBody>
      </p:sp>
      <p:sp>
        <p:nvSpPr>
          <p:cNvPr id="5" name="Footer Placeholder 4">
            <a:extLst>
              <a:ext uri="{FF2B5EF4-FFF2-40B4-BE49-F238E27FC236}">
                <a16:creationId xmlns:a16="http://schemas.microsoft.com/office/drawing/2014/main" id="{7B98B3FA-0BA9-49FA-A121-16551D0A48E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FEA4087-FB38-44F2-8432-B5DE3381C4C6}"/>
              </a:ext>
            </a:extLst>
          </p:cNvPr>
          <p:cNvSpPr>
            <a:spLocks noGrp="1"/>
          </p:cNvSpPr>
          <p:nvPr>
            <p:ph type="sldNum" sz="quarter" idx="12"/>
          </p:nvPr>
        </p:nvSpPr>
        <p:spPr/>
        <p:txBody>
          <a:bodyPr/>
          <a:lstStyle/>
          <a:p>
            <a:fld id="{5E12931E-C896-486C-AFFE-FFE8EF4FC184}" type="slidenum">
              <a:rPr lang="en-US" smtClean="0"/>
              <a:t>‹#›</a:t>
            </a:fld>
            <a:endParaRPr lang="en-US" dirty="0"/>
          </a:p>
        </p:txBody>
      </p:sp>
    </p:spTree>
    <p:extLst>
      <p:ext uri="{BB962C8B-B14F-4D97-AF65-F5344CB8AC3E}">
        <p14:creationId xmlns:p14="http://schemas.microsoft.com/office/powerpoint/2010/main" val="33519093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69615-E1A7-491E-8E91-5EF676EB33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2DB7AD-7780-4B69-AE3C-9EBF38F3B5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261555-44ED-4DED-8356-5B19660B99E1}"/>
              </a:ext>
            </a:extLst>
          </p:cNvPr>
          <p:cNvSpPr>
            <a:spLocks noGrp="1"/>
          </p:cNvSpPr>
          <p:nvPr>
            <p:ph type="dt" sz="half" idx="10"/>
          </p:nvPr>
        </p:nvSpPr>
        <p:spPr/>
        <p:txBody>
          <a:bodyPr/>
          <a:lstStyle/>
          <a:p>
            <a:fld id="{22DA4237-3CE2-45D2-AE40-C2A2E4C048BB}" type="datetimeFigureOut">
              <a:rPr lang="en-US" smtClean="0"/>
              <a:t>7/3/2023</a:t>
            </a:fld>
            <a:endParaRPr lang="en-US" dirty="0"/>
          </a:p>
        </p:txBody>
      </p:sp>
      <p:sp>
        <p:nvSpPr>
          <p:cNvPr id="5" name="Footer Placeholder 4">
            <a:extLst>
              <a:ext uri="{FF2B5EF4-FFF2-40B4-BE49-F238E27FC236}">
                <a16:creationId xmlns:a16="http://schemas.microsoft.com/office/drawing/2014/main" id="{E42F05BC-8714-47FC-B563-7F1FAB66954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F64D6FB-74C2-4B34-93A0-DD2BF6E4E134}"/>
              </a:ext>
            </a:extLst>
          </p:cNvPr>
          <p:cNvSpPr>
            <a:spLocks noGrp="1"/>
          </p:cNvSpPr>
          <p:nvPr>
            <p:ph type="sldNum" sz="quarter" idx="12"/>
          </p:nvPr>
        </p:nvSpPr>
        <p:spPr/>
        <p:txBody>
          <a:bodyPr/>
          <a:lstStyle/>
          <a:p>
            <a:fld id="{5E12931E-C896-486C-AFFE-FFE8EF4FC184}" type="slidenum">
              <a:rPr lang="en-US" smtClean="0"/>
              <a:t>‹#›</a:t>
            </a:fld>
            <a:endParaRPr lang="en-US" dirty="0"/>
          </a:p>
        </p:txBody>
      </p:sp>
    </p:spTree>
    <p:extLst>
      <p:ext uri="{BB962C8B-B14F-4D97-AF65-F5344CB8AC3E}">
        <p14:creationId xmlns:p14="http://schemas.microsoft.com/office/powerpoint/2010/main" val="22264367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0D8A7-F072-44B3-AE6D-EC35A19B37B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55B435A-65D2-4557-9D3C-8227EFAB36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CEDE9F-4100-4D32-A8B7-210AC5915963}"/>
              </a:ext>
            </a:extLst>
          </p:cNvPr>
          <p:cNvSpPr>
            <a:spLocks noGrp="1"/>
          </p:cNvSpPr>
          <p:nvPr>
            <p:ph type="dt" sz="half" idx="10"/>
          </p:nvPr>
        </p:nvSpPr>
        <p:spPr/>
        <p:txBody>
          <a:bodyPr/>
          <a:lstStyle/>
          <a:p>
            <a:fld id="{22DA4237-3CE2-45D2-AE40-C2A2E4C048BB}" type="datetimeFigureOut">
              <a:rPr lang="en-US" smtClean="0"/>
              <a:t>7/3/2023</a:t>
            </a:fld>
            <a:endParaRPr lang="en-US" dirty="0"/>
          </a:p>
        </p:txBody>
      </p:sp>
      <p:sp>
        <p:nvSpPr>
          <p:cNvPr id="5" name="Footer Placeholder 4">
            <a:extLst>
              <a:ext uri="{FF2B5EF4-FFF2-40B4-BE49-F238E27FC236}">
                <a16:creationId xmlns:a16="http://schemas.microsoft.com/office/drawing/2014/main" id="{EE7995AD-75A8-4787-B417-8F24D875A33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A7513F6-22F1-4204-95FD-AE0A8915C5AD}"/>
              </a:ext>
            </a:extLst>
          </p:cNvPr>
          <p:cNvSpPr>
            <a:spLocks noGrp="1"/>
          </p:cNvSpPr>
          <p:nvPr>
            <p:ph type="sldNum" sz="quarter" idx="12"/>
          </p:nvPr>
        </p:nvSpPr>
        <p:spPr/>
        <p:txBody>
          <a:bodyPr/>
          <a:lstStyle/>
          <a:p>
            <a:fld id="{5E12931E-C896-486C-AFFE-FFE8EF4FC184}" type="slidenum">
              <a:rPr lang="en-US" smtClean="0"/>
              <a:t>‹#›</a:t>
            </a:fld>
            <a:endParaRPr lang="en-US" dirty="0"/>
          </a:p>
        </p:txBody>
      </p:sp>
    </p:spTree>
    <p:extLst>
      <p:ext uri="{BB962C8B-B14F-4D97-AF65-F5344CB8AC3E}">
        <p14:creationId xmlns:p14="http://schemas.microsoft.com/office/powerpoint/2010/main" val="12990956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29967-FA95-4DC1-9CE5-B6835F5212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76BB59-B426-435C-B96A-0646CD6747F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D1B5C43-D9C6-4B32-A311-86D7DFAED26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F8E9416-E51D-425B-B041-47875CE77CFF}"/>
              </a:ext>
            </a:extLst>
          </p:cNvPr>
          <p:cNvSpPr>
            <a:spLocks noGrp="1"/>
          </p:cNvSpPr>
          <p:nvPr>
            <p:ph type="dt" sz="half" idx="10"/>
          </p:nvPr>
        </p:nvSpPr>
        <p:spPr/>
        <p:txBody>
          <a:bodyPr/>
          <a:lstStyle/>
          <a:p>
            <a:fld id="{22DA4237-3CE2-45D2-AE40-C2A2E4C048BB}" type="datetimeFigureOut">
              <a:rPr lang="en-US" smtClean="0"/>
              <a:t>7/3/2023</a:t>
            </a:fld>
            <a:endParaRPr lang="en-US" dirty="0"/>
          </a:p>
        </p:txBody>
      </p:sp>
      <p:sp>
        <p:nvSpPr>
          <p:cNvPr id="6" name="Footer Placeholder 5">
            <a:extLst>
              <a:ext uri="{FF2B5EF4-FFF2-40B4-BE49-F238E27FC236}">
                <a16:creationId xmlns:a16="http://schemas.microsoft.com/office/drawing/2014/main" id="{6C56E99F-E3A1-4BD9-91F7-083EE284B26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81EDDF7-6902-412F-B7C0-3A700902085F}"/>
              </a:ext>
            </a:extLst>
          </p:cNvPr>
          <p:cNvSpPr>
            <a:spLocks noGrp="1"/>
          </p:cNvSpPr>
          <p:nvPr>
            <p:ph type="sldNum" sz="quarter" idx="12"/>
          </p:nvPr>
        </p:nvSpPr>
        <p:spPr/>
        <p:txBody>
          <a:bodyPr/>
          <a:lstStyle/>
          <a:p>
            <a:fld id="{5E12931E-C896-486C-AFFE-FFE8EF4FC184}" type="slidenum">
              <a:rPr lang="en-US" smtClean="0"/>
              <a:t>‹#›</a:t>
            </a:fld>
            <a:endParaRPr lang="en-US" dirty="0"/>
          </a:p>
        </p:txBody>
      </p:sp>
    </p:spTree>
    <p:extLst>
      <p:ext uri="{BB962C8B-B14F-4D97-AF65-F5344CB8AC3E}">
        <p14:creationId xmlns:p14="http://schemas.microsoft.com/office/powerpoint/2010/main" val="26883602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4D2B5-E5C0-486A-B2E7-449A865E4CB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0C7427E-A9A7-4E0A-9C03-B826D03FD1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5553385-AB7E-4DD9-B1DA-BB0F7E228B7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71FD62-9003-4DDE-907A-0829B6B4C2E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67ABB0D-F5FB-4537-9648-BD0CFF49ABC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0EB1304-584D-4B85-BB65-B7BD2F20B768}"/>
              </a:ext>
            </a:extLst>
          </p:cNvPr>
          <p:cNvSpPr>
            <a:spLocks noGrp="1"/>
          </p:cNvSpPr>
          <p:nvPr>
            <p:ph type="dt" sz="half" idx="10"/>
          </p:nvPr>
        </p:nvSpPr>
        <p:spPr/>
        <p:txBody>
          <a:bodyPr/>
          <a:lstStyle/>
          <a:p>
            <a:fld id="{22DA4237-3CE2-45D2-AE40-C2A2E4C048BB}" type="datetimeFigureOut">
              <a:rPr lang="en-US" smtClean="0"/>
              <a:t>7/3/2023</a:t>
            </a:fld>
            <a:endParaRPr lang="en-US" dirty="0"/>
          </a:p>
        </p:txBody>
      </p:sp>
      <p:sp>
        <p:nvSpPr>
          <p:cNvPr id="8" name="Footer Placeholder 7">
            <a:extLst>
              <a:ext uri="{FF2B5EF4-FFF2-40B4-BE49-F238E27FC236}">
                <a16:creationId xmlns:a16="http://schemas.microsoft.com/office/drawing/2014/main" id="{DF678BA7-9D6A-4159-9896-359CB7B85FF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7CB1C5EC-D3CD-4511-9EC5-66A28EFF07FE}"/>
              </a:ext>
            </a:extLst>
          </p:cNvPr>
          <p:cNvSpPr>
            <a:spLocks noGrp="1"/>
          </p:cNvSpPr>
          <p:nvPr>
            <p:ph type="sldNum" sz="quarter" idx="12"/>
          </p:nvPr>
        </p:nvSpPr>
        <p:spPr/>
        <p:txBody>
          <a:bodyPr/>
          <a:lstStyle/>
          <a:p>
            <a:fld id="{5E12931E-C896-486C-AFFE-FFE8EF4FC184}" type="slidenum">
              <a:rPr lang="en-US" smtClean="0"/>
              <a:t>‹#›</a:t>
            </a:fld>
            <a:endParaRPr lang="en-US" dirty="0"/>
          </a:p>
        </p:txBody>
      </p:sp>
    </p:spTree>
    <p:extLst>
      <p:ext uri="{BB962C8B-B14F-4D97-AF65-F5344CB8AC3E}">
        <p14:creationId xmlns:p14="http://schemas.microsoft.com/office/powerpoint/2010/main" val="6642058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D14E6-1741-45D5-942B-AAB71CE21DB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B6426BB-6554-4F58-AEA0-5DE586C2F446}"/>
              </a:ext>
            </a:extLst>
          </p:cNvPr>
          <p:cNvSpPr>
            <a:spLocks noGrp="1"/>
          </p:cNvSpPr>
          <p:nvPr>
            <p:ph type="dt" sz="half" idx="10"/>
          </p:nvPr>
        </p:nvSpPr>
        <p:spPr/>
        <p:txBody>
          <a:bodyPr/>
          <a:lstStyle/>
          <a:p>
            <a:fld id="{22DA4237-3CE2-45D2-AE40-C2A2E4C048BB}" type="datetimeFigureOut">
              <a:rPr lang="en-US" smtClean="0"/>
              <a:t>7/3/2023</a:t>
            </a:fld>
            <a:endParaRPr lang="en-US" dirty="0"/>
          </a:p>
        </p:txBody>
      </p:sp>
      <p:sp>
        <p:nvSpPr>
          <p:cNvPr id="4" name="Footer Placeholder 3">
            <a:extLst>
              <a:ext uri="{FF2B5EF4-FFF2-40B4-BE49-F238E27FC236}">
                <a16:creationId xmlns:a16="http://schemas.microsoft.com/office/drawing/2014/main" id="{4AA79673-BB66-45CD-B15C-D9C61BB4D5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801B392-1191-4E92-885E-C4F7E08686F1}"/>
              </a:ext>
            </a:extLst>
          </p:cNvPr>
          <p:cNvSpPr>
            <a:spLocks noGrp="1"/>
          </p:cNvSpPr>
          <p:nvPr>
            <p:ph type="sldNum" sz="quarter" idx="12"/>
          </p:nvPr>
        </p:nvSpPr>
        <p:spPr/>
        <p:txBody>
          <a:bodyPr/>
          <a:lstStyle/>
          <a:p>
            <a:fld id="{5E12931E-C896-486C-AFFE-FFE8EF4FC184}" type="slidenum">
              <a:rPr lang="en-US" smtClean="0"/>
              <a:t>‹#›</a:t>
            </a:fld>
            <a:endParaRPr lang="en-US" dirty="0"/>
          </a:p>
        </p:txBody>
      </p:sp>
    </p:spTree>
    <p:extLst>
      <p:ext uri="{BB962C8B-B14F-4D97-AF65-F5344CB8AC3E}">
        <p14:creationId xmlns:p14="http://schemas.microsoft.com/office/powerpoint/2010/main" val="5103496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83C4D4-9201-457A-BE45-2215B6445B2D}"/>
              </a:ext>
            </a:extLst>
          </p:cNvPr>
          <p:cNvSpPr>
            <a:spLocks noGrp="1"/>
          </p:cNvSpPr>
          <p:nvPr>
            <p:ph type="dt" sz="half" idx="10"/>
          </p:nvPr>
        </p:nvSpPr>
        <p:spPr/>
        <p:txBody>
          <a:bodyPr/>
          <a:lstStyle/>
          <a:p>
            <a:fld id="{22DA4237-3CE2-45D2-AE40-C2A2E4C048BB}" type="datetimeFigureOut">
              <a:rPr lang="en-US" smtClean="0"/>
              <a:t>7/3/2023</a:t>
            </a:fld>
            <a:endParaRPr lang="en-US" dirty="0"/>
          </a:p>
        </p:txBody>
      </p:sp>
      <p:sp>
        <p:nvSpPr>
          <p:cNvPr id="3" name="Footer Placeholder 2">
            <a:extLst>
              <a:ext uri="{FF2B5EF4-FFF2-40B4-BE49-F238E27FC236}">
                <a16:creationId xmlns:a16="http://schemas.microsoft.com/office/drawing/2014/main" id="{E05C2884-222F-432C-B760-EA73D3339F5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8692AB5-0EDE-466B-843B-09EB37CCD471}"/>
              </a:ext>
            </a:extLst>
          </p:cNvPr>
          <p:cNvSpPr>
            <a:spLocks noGrp="1"/>
          </p:cNvSpPr>
          <p:nvPr>
            <p:ph type="sldNum" sz="quarter" idx="12"/>
          </p:nvPr>
        </p:nvSpPr>
        <p:spPr/>
        <p:txBody>
          <a:bodyPr/>
          <a:lstStyle/>
          <a:p>
            <a:fld id="{5E12931E-C896-486C-AFFE-FFE8EF4FC184}" type="slidenum">
              <a:rPr lang="en-US" smtClean="0"/>
              <a:t>‹#›</a:t>
            </a:fld>
            <a:endParaRPr lang="en-US" dirty="0"/>
          </a:p>
        </p:txBody>
      </p:sp>
    </p:spTree>
    <p:extLst>
      <p:ext uri="{BB962C8B-B14F-4D97-AF65-F5344CB8AC3E}">
        <p14:creationId xmlns:p14="http://schemas.microsoft.com/office/powerpoint/2010/main" val="4060962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ED044-160C-4588-AB67-192330B27B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A40FCBB-2C32-4658-A790-11206B6A49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481F722-ED07-49A5-A157-C366D67C60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8DBF8D-1516-4DD5-B9DD-58186F67FFED}"/>
              </a:ext>
            </a:extLst>
          </p:cNvPr>
          <p:cNvSpPr>
            <a:spLocks noGrp="1"/>
          </p:cNvSpPr>
          <p:nvPr>
            <p:ph type="dt" sz="half" idx="10"/>
          </p:nvPr>
        </p:nvSpPr>
        <p:spPr/>
        <p:txBody>
          <a:bodyPr/>
          <a:lstStyle/>
          <a:p>
            <a:fld id="{22DA4237-3CE2-45D2-AE40-C2A2E4C048BB}" type="datetimeFigureOut">
              <a:rPr lang="en-US" smtClean="0"/>
              <a:t>7/3/2023</a:t>
            </a:fld>
            <a:endParaRPr lang="en-US" dirty="0"/>
          </a:p>
        </p:txBody>
      </p:sp>
      <p:sp>
        <p:nvSpPr>
          <p:cNvPr id="6" name="Footer Placeholder 5">
            <a:extLst>
              <a:ext uri="{FF2B5EF4-FFF2-40B4-BE49-F238E27FC236}">
                <a16:creationId xmlns:a16="http://schemas.microsoft.com/office/drawing/2014/main" id="{9096A1FB-6BE9-4A34-A2BF-6719DD2FCF8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D4AAD5E-D649-4366-9667-7341D1265CD7}"/>
              </a:ext>
            </a:extLst>
          </p:cNvPr>
          <p:cNvSpPr>
            <a:spLocks noGrp="1"/>
          </p:cNvSpPr>
          <p:nvPr>
            <p:ph type="sldNum" sz="quarter" idx="12"/>
          </p:nvPr>
        </p:nvSpPr>
        <p:spPr/>
        <p:txBody>
          <a:bodyPr/>
          <a:lstStyle/>
          <a:p>
            <a:fld id="{5E12931E-C896-486C-AFFE-FFE8EF4FC184}" type="slidenum">
              <a:rPr lang="en-US" smtClean="0"/>
              <a:t>‹#›</a:t>
            </a:fld>
            <a:endParaRPr lang="en-US" dirty="0"/>
          </a:p>
        </p:txBody>
      </p:sp>
    </p:spTree>
    <p:extLst>
      <p:ext uri="{BB962C8B-B14F-4D97-AF65-F5344CB8AC3E}">
        <p14:creationId xmlns:p14="http://schemas.microsoft.com/office/powerpoint/2010/main" val="35403337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DA4C8-B905-47B9-A013-526703EC92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032FE09-855A-4914-82C9-D891721D57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8E3243C-5023-459A-A0FD-915197C8A1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BED846-E9DC-4D37-9329-65D3ABD6AC1F}"/>
              </a:ext>
            </a:extLst>
          </p:cNvPr>
          <p:cNvSpPr>
            <a:spLocks noGrp="1"/>
          </p:cNvSpPr>
          <p:nvPr>
            <p:ph type="dt" sz="half" idx="10"/>
          </p:nvPr>
        </p:nvSpPr>
        <p:spPr/>
        <p:txBody>
          <a:bodyPr/>
          <a:lstStyle/>
          <a:p>
            <a:fld id="{22DA4237-3CE2-45D2-AE40-C2A2E4C048BB}" type="datetimeFigureOut">
              <a:rPr lang="en-US" smtClean="0"/>
              <a:t>7/3/2023</a:t>
            </a:fld>
            <a:endParaRPr lang="en-US" dirty="0"/>
          </a:p>
        </p:txBody>
      </p:sp>
      <p:sp>
        <p:nvSpPr>
          <p:cNvPr id="6" name="Footer Placeholder 5">
            <a:extLst>
              <a:ext uri="{FF2B5EF4-FFF2-40B4-BE49-F238E27FC236}">
                <a16:creationId xmlns:a16="http://schemas.microsoft.com/office/drawing/2014/main" id="{9D813F88-2291-48F0-AEEA-6426B859197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01C20E4-D76E-437A-872E-D55C05D53F64}"/>
              </a:ext>
            </a:extLst>
          </p:cNvPr>
          <p:cNvSpPr>
            <a:spLocks noGrp="1"/>
          </p:cNvSpPr>
          <p:nvPr>
            <p:ph type="sldNum" sz="quarter" idx="12"/>
          </p:nvPr>
        </p:nvSpPr>
        <p:spPr/>
        <p:txBody>
          <a:bodyPr/>
          <a:lstStyle/>
          <a:p>
            <a:fld id="{5E12931E-C896-486C-AFFE-FFE8EF4FC184}" type="slidenum">
              <a:rPr lang="en-US" smtClean="0"/>
              <a:t>‹#›</a:t>
            </a:fld>
            <a:endParaRPr lang="en-US" dirty="0"/>
          </a:p>
        </p:txBody>
      </p:sp>
    </p:spTree>
    <p:extLst>
      <p:ext uri="{BB962C8B-B14F-4D97-AF65-F5344CB8AC3E}">
        <p14:creationId xmlns:p14="http://schemas.microsoft.com/office/powerpoint/2010/main" val="34910753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BC1176-038B-45B5-BC4E-236494BAE8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C4ED655-1B56-48E8-8C49-A3133804C7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9DE940-D7E4-4159-8FF8-9297FE6847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DA4237-3CE2-45D2-AE40-C2A2E4C048BB}" type="datetimeFigureOut">
              <a:rPr lang="en-US" smtClean="0"/>
              <a:t>7/3/2023</a:t>
            </a:fld>
            <a:endParaRPr lang="en-US" dirty="0"/>
          </a:p>
        </p:txBody>
      </p:sp>
      <p:sp>
        <p:nvSpPr>
          <p:cNvPr id="5" name="Footer Placeholder 4">
            <a:extLst>
              <a:ext uri="{FF2B5EF4-FFF2-40B4-BE49-F238E27FC236}">
                <a16:creationId xmlns:a16="http://schemas.microsoft.com/office/drawing/2014/main" id="{384F0640-EC74-4D77-B8FB-5EA7CA8C50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CEFD431D-4101-443C-AFBE-92D9C809F2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12931E-C896-486C-AFFE-FFE8EF4FC184}" type="slidenum">
              <a:rPr lang="en-US" smtClean="0"/>
              <a:t>‹#›</a:t>
            </a:fld>
            <a:endParaRPr lang="en-US" dirty="0"/>
          </a:p>
        </p:txBody>
      </p:sp>
    </p:spTree>
    <p:extLst>
      <p:ext uri="{BB962C8B-B14F-4D97-AF65-F5344CB8AC3E}">
        <p14:creationId xmlns:p14="http://schemas.microsoft.com/office/powerpoint/2010/main" val="14970213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hyperlink" Target="https://www.nist.gov/ccaw-event-activity-portal"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hyperlink" Target="mailto:dpruitt@nist.gov"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1.jpg"/></Relationships>
</file>

<file path=ppt/slides/_rels/slide2.xml.rels><?xml version="1.0" encoding="UTF-8" standalone="yes"?>
<Relationships xmlns="http://schemas.openxmlformats.org/package/2006/relationships"><Relationship Id="rId3" Type="http://schemas.openxmlformats.org/officeDocument/2006/relationships/image" Target="../media/image11.tmp"/><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4.tmp"/><Relationship Id="rId2" Type="http://schemas.openxmlformats.org/officeDocument/2006/relationships/hyperlink" Target="http://www.nist.gov/nice/ccaw" TargetMode="Externa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55CD764-972B-4CA5-A885-53E55C63E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4165AB3-7006-4430-BCE3-25476BE13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020887" cy="649160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DB66235-6040-4D43-93BA-A799970B4274}"/>
              </a:ext>
            </a:extLst>
          </p:cNvPr>
          <p:cNvSpPr>
            <a:spLocks noGrp="1"/>
          </p:cNvSpPr>
          <p:nvPr>
            <p:ph type="title"/>
          </p:nvPr>
        </p:nvSpPr>
        <p:spPr>
          <a:xfrm>
            <a:off x="594360" y="1209086"/>
            <a:ext cx="3876848" cy="4064925"/>
          </a:xfrm>
        </p:spPr>
        <p:txBody>
          <a:bodyPr anchor="ctr">
            <a:normAutofit/>
          </a:bodyPr>
          <a:lstStyle/>
          <a:p>
            <a:r>
              <a:rPr lang="en-US" sz="5000" dirty="0">
                <a:cs typeface="Calibri Light"/>
              </a:rPr>
              <a:t>Meeting Agenda</a:t>
            </a:r>
            <a:endParaRPr lang="en-US" sz="5000" dirty="0"/>
          </a:p>
        </p:txBody>
      </p:sp>
      <p:grpSp>
        <p:nvGrpSpPr>
          <p:cNvPr id="13" name="Group 12">
            <a:extLst>
              <a:ext uri="{FF2B5EF4-FFF2-40B4-BE49-F238E27FC236}">
                <a16:creationId xmlns:a16="http://schemas.microsoft.com/office/drawing/2014/main" id="{11999B20-6058-4C55-882E-A1FB050B69D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167" y="2569464"/>
            <a:ext cx="242107" cy="1340860"/>
            <a:chOff x="56167" y="2761488"/>
            <a:chExt cx="242107" cy="1340860"/>
          </a:xfrm>
        </p:grpSpPr>
        <p:sp>
          <p:nvSpPr>
            <p:cNvPr id="14" name="Rectangle 2">
              <a:extLst>
                <a:ext uri="{FF2B5EF4-FFF2-40B4-BE49-F238E27FC236}">
                  <a16:creationId xmlns:a16="http://schemas.microsoft.com/office/drawing/2014/main" id="{168AC90C-344A-4A64-BC4B-AEE98034B0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3312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59">
              <a:extLst>
                <a:ext uri="{FF2B5EF4-FFF2-40B4-BE49-F238E27FC236}">
                  <a16:creationId xmlns:a16="http://schemas.microsoft.com/office/drawing/2014/main" id="{47AEB9AE-7E63-42CA-A3E5-F8EF7D8CA0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3312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2">
              <a:extLst>
                <a:ext uri="{FF2B5EF4-FFF2-40B4-BE49-F238E27FC236}">
                  <a16:creationId xmlns:a16="http://schemas.microsoft.com/office/drawing/2014/main" id="{076031FA-B93F-4A7D-AE66-85ADC613EB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1891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59">
              <a:extLst>
                <a:ext uri="{FF2B5EF4-FFF2-40B4-BE49-F238E27FC236}">
                  <a16:creationId xmlns:a16="http://schemas.microsoft.com/office/drawing/2014/main" id="{0C1FC8D1-E08A-4B12-A48F-BF225E5B0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1891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2">
              <a:extLst>
                <a:ext uri="{FF2B5EF4-FFF2-40B4-BE49-F238E27FC236}">
                  <a16:creationId xmlns:a16="http://schemas.microsoft.com/office/drawing/2014/main" id="{F62D5F69-2C82-4007-8EF0-EBC9C23501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0470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59">
              <a:extLst>
                <a:ext uri="{FF2B5EF4-FFF2-40B4-BE49-F238E27FC236}">
                  <a16:creationId xmlns:a16="http://schemas.microsoft.com/office/drawing/2014/main" id="{677FAED6-5057-4B80-B1CF-196DC022B7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0470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2">
              <a:extLst>
                <a:ext uri="{FF2B5EF4-FFF2-40B4-BE49-F238E27FC236}">
                  <a16:creationId xmlns:a16="http://schemas.microsoft.com/office/drawing/2014/main" id="{CE77C39F-572F-4435-85B4-9E9A35CFE2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29049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59">
              <a:extLst>
                <a:ext uri="{FF2B5EF4-FFF2-40B4-BE49-F238E27FC236}">
                  <a16:creationId xmlns:a16="http://schemas.microsoft.com/office/drawing/2014/main" id="{B3283BD4-0BC4-41D1-B09B-CBDC4292CD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9049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
              <a:extLst>
                <a:ext uri="{FF2B5EF4-FFF2-40B4-BE49-F238E27FC236}">
                  <a16:creationId xmlns:a16="http://schemas.microsoft.com/office/drawing/2014/main" id="{BA3E687B-951E-45B2-BEFE-4CBEB325FE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27627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59">
              <a:extLst>
                <a:ext uri="{FF2B5EF4-FFF2-40B4-BE49-F238E27FC236}">
                  <a16:creationId xmlns:a16="http://schemas.microsoft.com/office/drawing/2014/main" id="{A49870CA-6E02-4787-82A6-28C0CB6B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7627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
              <a:extLst>
                <a:ext uri="{FF2B5EF4-FFF2-40B4-BE49-F238E27FC236}">
                  <a16:creationId xmlns:a16="http://schemas.microsoft.com/office/drawing/2014/main" id="{5639C028-DD6E-4E69-AE6E-1CC158EDC9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40418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59">
              <a:extLst>
                <a:ext uri="{FF2B5EF4-FFF2-40B4-BE49-F238E27FC236}">
                  <a16:creationId xmlns:a16="http://schemas.microsoft.com/office/drawing/2014/main" id="{B1CD1FE8-3027-45AA-AD53-5B131FB03D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40418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
              <a:extLst>
                <a:ext uri="{FF2B5EF4-FFF2-40B4-BE49-F238E27FC236}">
                  <a16:creationId xmlns:a16="http://schemas.microsoft.com/office/drawing/2014/main" id="{1FD2B706-0BB9-4A30-9206-252E09AE03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89970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59">
              <a:extLst>
                <a:ext uri="{FF2B5EF4-FFF2-40B4-BE49-F238E27FC236}">
                  <a16:creationId xmlns:a16="http://schemas.microsoft.com/office/drawing/2014/main" id="{D5783E13-BA0A-4F1E-A4F0-BFC9FF1035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89970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
              <a:extLst>
                <a:ext uri="{FF2B5EF4-FFF2-40B4-BE49-F238E27FC236}">
                  <a16:creationId xmlns:a16="http://schemas.microsoft.com/office/drawing/2014/main" id="{D0847D6C-8036-43A9-BA3E-D1E8928882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75758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59">
              <a:extLst>
                <a:ext uri="{FF2B5EF4-FFF2-40B4-BE49-F238E27FC236}">
                  <a16:creationId xmlns:a16="http://schemas.microsoft.com/office/drawing/2014/main" id="{1D610CBF-7C35-498A-9BDD-A2954A7CAB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75758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
              <a:extLst>
                <a:ext uri="{FF2B5EF4-FFF2-40B4-BE49-F238E27FC236}">
                  <a16:creationId xmlns:a16="http://schemas.microsoft.com/office/drawing/2014/main" id="{BCB60915-0422-4144-87E9-2289DBC045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61547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59">
              <a:extLst>
                <a:ext uri="{FF2B5EF4-FFF2-40B4-BE49-F238E27FC236}">
                  <a16:creationId xmlns:a16="http://schemas.microsoft.com/office/drawing/2014/main" id="{9D64F486-DA93-45CE-9075-4110C67F10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61547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2">
              <a:extLst>
                <a:ext uri="{FF2B5EF4-FFF2-40B4-BE49-F238E27FC236}">
                  <a16:creationId xmlns:a16="http://schemas.microsoft.com/office/drawing/2014/main" id="{DA8356F6-E822-44E0-8A11-33E5A5432E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4733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59">
              <a:extLst>
                <a:ext uri="{FF2B5EF4-FFF2-40B4-BE49-F238E27FC236}">
                  <a16:creationId xmlns:a16="http://schemas.microsoft.com/office/drawing/2014/main" id="{C825C106-0BD3-41C1-8520-50F54BD675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4733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5" name="Rectangle 34">
            <a:extLst>
              <a:ext uri="{FF2B5EF4-FFF2-40B4-BE49-F238E27FC236}">
                <a16:creationId xmlns:a16="http://schemas.microsoft.com/office/drawing/2014/main" id="{E3E51905-F374-4E1A-97CF-B741584B7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12192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descr="Welcome bar">
            <a:extLst>
              <a:ext uri="{FF2B5EF4-FFF2-40B4-BE49-F238E27FC236}">
                <a16:creationId xmlns:a16="http://schemas.microsoft.com/office/drawing/2014/main" id="{20AEDF19-9BF1-40A3-A580-D4A380553C74}"/>
              </a:ext>
            </a:extLst>
          </p:cNvPr>
          <p:cNvGraphicFramePr>
            <a:graphicFrameLocks noGrp="1"/>
          </p:cNvGraphicFramePr>
          <p:nvPr>
            <p:ph idx="1"/>
            <p:extLst>
              <p:ext uri="{D42A27DB-BD31-4B8C-83A1-F6EECF244321}">
                <p14:modId xmlns:p14="http://schemas.microsoft.com/office/powerpoint/2010/main" val="2252809753"/>
              </p:ext>
            </p:extLst>
          </p:nvPr>
        </p:nvGraphicFramePr>
        <p:xfrm>
          <a:off x="5614416" y="457200"/>
          <a:ext cx="6117336" cy="5696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443475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9" name="Rectangle 72">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6B1935">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B90FFC8-48A2-49E7-8F74-7DB055A983D9}"/>
              </a:ext>
            </a:extLst>
          </p:cNvPr>
          <p:cNvSpPr>
            <a:spLocks noGrp="1"/>
          </p:cNvSpPr>
          <p:nvPr>
            <p:ph type="title"/>
          </p:nvPr>
        </p:nvSpPr>
        <p:spPr>
          <a:xfrm>
            <a:off x="524256" y="4767072"/>
            <a:ext cx="6594189" cy="1625210"/>
          </a:xfrm>
        </p:spPr>
        <p:txBody>
          <a:bodyPr>
            <a:normAutofit/>
          </a:bodyPr>
          <a:lstStyle/>
          <a:p>
            <a:pPr algn="ctr"/>
            <a:r>
              <a:rPr lang="en-US" sz="2800" b="1" dirty="0">
                <a:solidFill>
                  <a:srgbClr val="FFFFFF"/>
                </a:solidFill>
                <a:effectLst>
                  <a:outerShdw blurRad="38100" dist="38100" dir="2700000" algn="tl">
                    <a:srgbClr val="000000">
                      <a:alpha val="43137"/>
                    </a:srgbClr>
                  </a:outerShdw>
                </a:effectLst>
              </a:rPr>
              <a:t>Examples of Special Events and Activities</a:t>
            </a:r>
            <a:br>
              <a:rPr lang="en-US" sz="2800" b="1" dirty="0">
                <a:solidFill>
                  <a:srgbClr val="FFFFFF"/>
                </a:solidFill>
                <a:effectLst>
                  <a:outerShdw blurRad="38100" dist="38100" dir="2700000" algn="tl">
                    <a:srgbClr val="000000">
                      <a:alpha val="43137"/>
                    </a:srgbClr>
                  </a:outerShdw>
                </a:effectLst>
              </a:rPr>
            </a:br>
            <a:r>
              <a:rPr lang="en-US" sz="2800" b="1" dirty="0">
                <a:solidFill>
                  <a:srgbClr val="FFFFFF"/>
                </a:solidFill>
                <a:effectLst>
                  <a:outerShdw blurRad="38100" dist="38100" dir="2700000" algn="tl">
                    <a:srgbClr val="000000">
                      <a:alpha val="43137"/>
                    </a:srgbClr>
                  </a:outerShdw>
                </a:effectLst>
              </a:rPr>
              <a:t>Partnership Asks</a:t>
            </a:r>
            <a:endParaRPr lang="en-US" sz="2800" dirty="0">
              <a:solidFill>
                <a:srgbClr val="FF0000"/>
              </a:solidFill>
              <a:highlight>
                <a:srgbClr val="FFFF00"/>
              </a:highlight>
            </a:endParaRPr>
          </a:p>
        </p:txBody>
      </p:sp>
      <p:pic>
        <p:nvPicPr>
          <p:cNvPr id="1028" name="Picture 4" descr="10 Questions to Ask Before Committing to a Business Partner">
            <a:extLst>
              <a:ext uri="{FF2B5EF4-FFF2-40B4-BE49-F238E27FC236}">
                <a16:creationId xmlns:a16="http://schemas.microsoft.com/office/drawing/2014/main" id="{7AFD7A3B-549C-4D6B-80BB-C63720FD746A}"/>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27547" y="321733"/>
            <a:ext cx="7058306" cy="4107392"/>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BD53CA56-57EC-4887-B130-112F176CD662}"/>
              </a:ext>
            </a:extLst>
          </p:cNvPr>
          <p:cNvSpPr>
            <a:spLocks noGrp="1"/>
          </p:cNvSpPr>
          <p:nvPr>
            <p:ph idx="1"/>
          </p:nvPr>
        </p:nvSpPr>
        <p:spPr>
          <a:xfrm>
            <a:off x="7715250" y="421054"/>
            <a:ext cx="3952494" cy="5971228"/>
          </a:xfrm>
        </p:spPr>
        <p:txBody>
          <a:bodyPr anchor="ctr">
            <a:normAutofit fontScale="85000" lnSpcReduction="20000"/>
          </a:bodyPr>
          <a:lstStyle/>
          <a:p>
            <a:endParaRPr lang="en-US" sz="1300" b="1" dirty="0">
              <a:solidFill>
                <a:srgbClr val="FFFFFF"/>
              </a:solidFill>
            </a:endParaRPr>
          </a:p>
          <a:p>
            <a:r>
              <a:rPr lang="en-US" sz="1700" b="1" dirty="0">
                <a:solidFill>
                  <a:srgbClr val="FFFFFF"/>
                </a:solidFill>
              </a:rPr>
              <a:t>Make a commitment </a:t>
            </a:r>
            <a:r>
              <a:rPr lang="en-US" sz="1700" dirty="0">
                <a:solidFill>
                  <a:srgbClr val="FFFFFF"/>
                </a:solidFill>
              </a:rPr>
              <a:t>and add your commitment/s to the </a:t>
            </a:r>
            <a:r>
              <a:rPr lang="en-US" sz="1700" b="1" dirty="0">
                <a:solidFill>
                  <a:srgbClr val="FFFFFF"/>
                </a:solidFill>
              </a:rPr>
              <a:t>online portal</a:t>
            </a:r>
          </a:p>
          <a:p>
            <a:pPr marL="0" indent="0">
              <a:buNone/>
            </a:pPr>
            <a:endParaRPr lang="en-US" sz="1700" b="1" dirty="0">
              <a:solidFill>
                <a:srgbClr val="FFFFFF"/>
              </a:solidFill>
              <a:cs typeface="Calibri" panose="020F0502020204030204"/>
            </a:endParaRPr>
          </a:p>
          <a:p>
            <a:r>
              <a:rPr lang="en-US" sz="1700" dirty="0">
                <a:solidFill>
                  <a:srgbClr val="FFFFFF"/>
                </a:solidFill>
              </a:rPr>
              <a:t>Get involved and share</a:t>
            </a:r>
          </a:p>
          <a:p>
            <a:pPr lvl="1"/>
            <a:r>
              <a:rPr lang="en-US" sz="1700" b="1" dirty="0">
                <a:solidFill>
                  <a:schemeClr val="bg1"/>
                </a:solidFill>
                <a:ea typeface="+mn-lt"/>
                <a:cs typeface="+mn-lt"/>
              </a:rPr>
              <a:t>Cybersecurity Career Awareness Capture the Flag Competition</a:t>
            </a:r>
            <a:endParaRPr lang="en-US" dirty="0">
              <a:solidFill>
                <a:schemeClr val="bg1"/>
              </a:solidFill>
              <a:ea typeface="+mn-lt"/>
              <a:cs typeface="+mn-lt"/>
            </a:endParaRPr>
          </a:p>
          <a:p>
            <a:pPr lvl="1"/>
            <a:r>
              <a:rPr lang="en-US" sz="1700" b="1" dirty="0">
                <a:solidFill>
                  <a:schemeClr val="bg1"/>
                </a:solidFill>
                <a:ea typeface="+mn-lt"/>
                <a:cs typeface="+mn-lt"/>
              </a:rPr>
              <a:t>Cybersecurity Career Awareness Scavenger Hunt</a:t>
            </a:r>
            <a:endParaRPr lang="en-US" dirty="0">
              <a:solidFill>
                <a:schemeClr val="bg1"/>
              </a:solidFill>
              <a:cs typeface="Calibri"/>
            </a:endParaRPr>
          </a:p>
          <a:p>
            <a:pPr lvl="1"/>
            <a:r>
              <a:rPr lang="en-US" sz="1700" b="1" dirty="0">
                <a:solidFill>
                  <a:schemeClr val="bg1"/>
                </a:solidFill>
                <a:ea typeface="+mn-lt"/>
                <a:cs typeface="+mn-lt"/>
              </a:rPr>
              <a:t>Cybersecurity Careers Family Nights</a:t>
            </a:r>
            <a:endParaRPr lang="en-US" dirty="0">
              <a:solidFill>
                <a:schemeClr val="bg1"/>
              </a:solidFill>
              <a:ea typeface="+mn-lt"/>
              <a:cs typeface="+mn-lt"/>
            </a:endParaRPr>
          </a:p>
          <a:p>
            <a:pPr lvl="1"/>
            <a:r>
              <a:rPr lang="en-US" sz="1600" b="1" dirty="0">
                <a:solidFill>
                  <a:schemeClr val="bg1"/>
                </a:solidFill>
                <a:ea typeface="+mn-lt"/>
                <a:cs typeface="+mn-lt"/>
              </a:rPr>
              <a:t>Cybersecurity Careers Story Time</a:t>
            </a:r>
          </a:p>
          <a:p>
            <a:pPr lvl="1"/>
            <a:r>
              <a:rPr lang="en-US" sz="1600" b="1" dirty="0">
                <a:solidFill>
                  <a:schemeClr val="bg1"/>
                </a:solidFill>
                <a:ea typeface="+mn-lt"/>
                <a:cs typeface="+mn-lt"/>
              </a:rPr>
              <a:t>Social Media Competition</a:t>
            </a:r>
          </a:p>
          <a:p>
            <a:pPr lvl="1"/>
            <a:r>
              <a:rPr lang="en-US" sz="1600" b="1" dirty="0">
                <a:solidFill>
                  <a:schemeClr val="bg1"/>
                </a:solidFill>
                <a:ea typeface="+mn-lt"/>
                <a:cs typeface="+mn-lt"/>
              </a:rPr>
              <a:t>Poster contest</a:t>
            </a:r>
          </a:p>
          <a:p>
            <a:endParaRPr lang="en-US" sz="1700" dirty="0">
              <a:solidFill>
                <a:srgbClr val="FFFFFF"/>
              </a:solidFill>
            </a:endParaRPr>
          </a:p>
          <a:p>
            <a:r>
              <a:rPr lang="en-US" sz="1700" dirty="0">
                <a:solidFill>
                  <a:srgbClr val="FFFFFF"/>
                </a:solidFill>
              </a:rPr>
              <a:t>Volunteer for </a:t>
            </a:r>
            <a:r>
              <a:rPr lang="en-US" sz="1700" b="1" dirty="0">
                <a:solidFill>
                  <a:srgbClr val="FFFFFF"/>
                </a:solidFill>
              </a:rPr>
              <a:t>a recorded webinar or podcast</a:t>
            </a:r>
            <a:endParaRPr lang="en-US" sz="1700" dirty="0">
              <a:solidFill>
                <a:srgbClr val="FFFFFF"/>
              </a:solidFill>
              <a:cs typeface="Calibri"/>
            </a:endParaRPr>
          </a:p>
          <a:p>
            <a:r>
              <a:rPr lang="en-US" sz="1700" dirty="0">
                <a:solidFill>
                  <a:srgbClr val="FFFFFF"/>
                </a:solidFill>
              </a:rPr>
              <a:t>Join others in sharing your </a:t>
            </a:r>
            <a:r>
              <a:rPr lang="en-US" sz="1700" b="1" dirty="0">
                <a:solidFill>
                  <a:srgbClr val="FFFFFF"/>
                </a:solidFill>
              </a:rPr>
              <a:t>short videos or stories on social media </a:t>
            </a:r>
            <a:r>
              <a:rPr lang="en-US" sz="1700" dirty="0">
                <a:solidFill>
                  <a:srgbClr val="FFFFFF"/>
                </a:solidFill>
              </a:rPr>
              <a:t>about what you love most about your cybersecurity career. Or, for fun, ask others to answer the question, “what does a cybersecurity worker do?”</a:t>
            </a:r>
          </a:p>
          <a:p>
            <a:pPr marL="0" indent="0">
              <a:buNone/>
            </a:pPr>
            <a:endParaRPr lang="en-US" sz="1600" dirty="0">
              <a:solidFill>
                <a:srgbClr val="FFFFFF"/>
              </a:solidFill>
            </a:endParaRPr>
          </a:p>
          <a:p>
            <a:pPr marL="0" indent="0">
              <a:buNone/>
            </a:pPr>
            <a:r>
              <a:rPr lang="en-US" sz="1800" b="1" dirty="0">
                <a:solidFill>
                  <a:srgbClr val="FFFFFF"/>
                </a:solidFill>
              </a:rPr>
              <a:t> #mycyberjob               #cybercareerweek</a:t>
            </a:r>
          </a:p>
          <a:p>
            <a:pPr marL="0" indent="0">
              <a:buNone/>
            </a:pPr>
            <a:r>
              <a:rPr lang="en-US" sz="1800" b="1" dirty="0">
                <a:solidFill>
                  <a:srgbClr val="FFFFFF"/>
                </a:solidFill>
              </a:rPr>
              <a:t>@NISTcyber                LinkedIn: </a:t>
            </a:r>
            <a:r>
              <a:rPr lang="en-US" sz="1800" b="1" dirty="0" err="1">
                <a:solidFill>
                  <a:srgbClr val="FFFFFF"/>
                </a:solidFill>
              </a:rPr>
              <a:t>nist</a:t>
            </a:r>
            <a:r>
              <a:rPr lang="en-US" sz="1800" b="1" dirty="0">
                <a:solidFill>
                  <a:srgbClr val="FFFFFF"/>
                </a:solidFill>
              </a:rPr>
              <a:t>-nice/</a:t>
            </a:r>
          </a:p>
          <a:p>
            <a:endParaRPr lang="en-US" sz="1300" dirty="0">
              <a:solidFill>
                <a:srgbClr val="FFFFFF"/>
              </a:solidFill>
            </a:endParaRPr>
          </a:p>
          <a:p>
            <a:pPr marL="0" indent="0" algn="ctr">
              <a:buNone/>
            </a:pPr>
            <a:r>
              <a:rPr lang="en-US" sz="1800" b="1" dirty="0">
                <a:solidFill>
                  <a:srgbClr val="FFFFFF"/>
                </a:solidFill>
              </a:rPr>
              <a:t>http://nist.gov/nice/ccw</a:t>
            </a:r>
          </a:p>
          <a:p>
            <a:endParaRPr lang="en-US" sz="1300" dirty="0">
              <a:solidFill>
                <a:srgbClr val="FFFFFF"/>
              </a:solidFill>
            </a:endParaRPr>
          </a:p>
          <a:p>
            <a:pPr lvl="1"/>
            <a:endParaRPr lang="en-US" sz="1300" dirty="0">
              <a:solidFill>
                <a:srgbClr val="FFFFFF"/>
              </a:solidFill>
            </a:endParaRPr>
          </a:p>
          <a:p>
            <a:endParaRPr lang="en-US" sz="1300" dirty="0">
              <a:solidFill>
                <a:srgbClr val="FFFFFF"/>
              </a:solidFill>
            </a:endParaRPr>
          </a:p>
        </p:txBody>
      </p:sp>
    </p:spTree>
    <p:extLst>
      <p:ext uri="{BB962C8B-B14F-4D97-AF65-F5344CB8AC3E}">
        <p14:creationId xmlns:p14="http://schemas.microsoft.com/office/powerpoint/2010/main" val="34631474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31408CC-9F38-0E46-8165-0B48D998955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9438" y="331706"/>
            <a:ext cx="11573124" cy="6194588"/>
          </a:xfrm>
          <a:prstGeom prst="rect">
            <a:avLst/>
          </a:prstGeom>
        </p:spPr>
      </p:pic>
      <p:sp>
        <p:nvSpPr>
          <p:cNvPr id="2" name="Rectangle 1">
            <a:extLst>
              <a:ext uri="{FF2B5EF4-FFF2-40B4-BE49-F238E27FC236}">
                <a16:creationId xmlns:a16="http://schemas.microsoft.com/office/drawing/2014/main" id="{5E7D01B7-BC8D-7D4A-8418-FCA21EB14376}"/>
              </a:ext>
              <a:ext uri="{C183D7F6-B498-43B3-948B-1728B52AA6E4}">
                <adec:decorative xmlns:adec="http://schemas.microsoft.com/office/drawing/2017/decorative" val="1"/>
              </a:ext>
            </a:extLst>
          </p:cNvPr>
          <p:cNvSpPr/>
          <p:nvPr/>
        </p:nvSpPr>
        <p:spPr>
          <a:xfrm>
            <a:off x="4804837" y="3633268"/>
            <a:ext cx="6846687" cy="2779889"/>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B7146A2-56D3-1444-94E2-8AF27A7C3FB8}"/>
              </a:ext>
              <a:ext uri="{C183D7F6-B498-43B3-948B-1728B52AA6E4}">
                <adec:decorative xmlns:adec="http://schemas.microsoft.com/office/drawing/2017/decorative" val="1"/>
              </a:ext>
            </a:extLst>
          </p:cNvPr>
          <p:cNvSpPr/>
          <p:nvPr/>
        </p:nvSpPr>
        <p:spPr>
          <a:xfrm>
            <a:off x="4842933" y="4120650"/>
            <a:ext cx="886182" cy="11311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pc="-150" dirty="0">
                <a:solidFill>
                  <a:schemeClr val="tx1"/>
                </a:solidFill>
                <a:latin typeface="Avenir Book" panose="02000503020000020003" pitchFamily="2" charset="0"/>
              </a:rPr>
              <a:t>16</a:t>
            </a:r>
            <a:r>
              <a:rPr lang="en-US" sz="2800" spc="-150" dirty="0">
                <a:solidFill>
                  <a:schemeClr val="tx1"/>
                </a:solidFill>
                <a:latin typeface="Avenir Book" panose="02000503020000020003" pitchFamily="2" charset="0"/>
              </a:rPr>
              <a:t> </a:t>
            </a:r>
          </a:p>
        </p:txBody>
      </p:sp>
      <p:sp>
        <p:nvSpPr>
          <p:cNvPr id="17" name="Rectangle 16">
            <a:extLst>
              <a:ext uri="{FF2B5EF4-FFF2-40B4-BE49-F238E27FC236}">
                <a16:creationId xmlns:a16="http://schemas.microsoft.com/office/drawing/2014/main" id="{301FDFC5-651C-FC4E-B33E-998C1305540F}"/>
              </a:ext>
              <a:ext uri="{C183D7F6-B498-43B3-948B-1728B52AA6E4}">
                <adec:decorative xmlns:adec="http://schemas.microsoft.com/office/drawing/2017/decorative" val="1"/>
              </a:ext>
            </a:extLst>
          </p:cNvPr>
          <p:cNvSpPr/>
          <p:nvPr/>
        </p:nvSpPr>
        <p:spPr>
          <a:xfrm>
            <a:off x="6019796" y="4120646"/>
            <a:ext cx="886182" cy="11311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pc="-150" dirty="0">
                <a:solidFill>
                  <a:schemeClr val="tx1"/>
                </a:solidFill>
                <a:latin typeface="Avenir Book" panose="02000503020000020003" pitchFamily="2" charset="0"/>
              </a:rPr>
              <a:t>17</a:t>
            </a:r>
            <a:r>
              <a:rPr lang="en-US" sz="2800" spc="-150" dirty="0">
                <a:solidFill>
                  <a:schemeClr val="tx1"/>
                </a:solidFill>
                <a:latin typeface="Avenir Book" panose="02000503020000020003" pitchFamily="2" charset="0"/>
              </a:rPr>
              <a:t> </a:t>
            </a:r>
          </a:p>
        </p:txBody>
      </p:sp>
      <p:sp>
        <p:nvSpPr>
          <p:cNvPr id="18" name="Rectangle 17">
            <a:extLst>
              <a:ext uri="{FF2B5EF4-FFF2-40B4-BE49-F238E27FC236}">
                <a16:creationId xmlns:a16="http://schemas.microsoft.com/office/drawing/2014/main" id="{BEE5022D-BF18-454A-AF86-18BE115482CB}"/>
              </a:ext>
              <a:ext uri="{C183D7F6-B498-43B3-948B-1728B52AA6E4}">
                <adec:decorative xmlns:adec="http://schemas.microsoft.com/office/drawing/2017/decorative" val="1"/>
              </a:ext>
            </a:extLst>
          </p:cNvPr>
          <p:cNvSpPr/>
          <p:nvPr/>
        </p:nvSpPr>
        <p:spPr>
          <a:xfrm>
            <a:off x="7030654" y="3952790"/>
            <a:ext cx="1138767" cy="1458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spc="-150" dirty="0">
                <a:solidFill>
                  <a:schemeClr val="tx1"/>
                </a:solidFill>
                <a:latin typeface="Avenir Book" panose="02000503020000020003" pitchFamily="2" charset="0"/>
              </a:rPr>
              <a:t>18</a:t>
            </a:r>
            <a:r>
              <a:rPr lang="en-US" sz="2800" spc="-150" dirty="0">
                <a:solidFill>
                  <a:schemeClr val="tx1"/>
                </a:solidFill>
                <a:latin typeface="Avenir Book" panose="02000503020000020003" pitchFamily="2" charset="0"/>
              </a:rPr>
              <a:t> </a:t>
            </a:r>
          </a:p>
        </p:txBody>
      </p:sp>
      <p:sp>
        <p:nvSpPr>
          <p:cNvPr id="19" name="Rectangle 18">
            <a:extLst>
              <a:ext uri="{FF2B5EF4-FFF2-40B4-BE49-F238E27FC236}">
                <a16:creationId xmlns:a16="http://schemas.microsoft.com/office/drawing/2014/main" id="{98851336-0F5F-5A40-B26A-70D238C7FC29}"/>
              </a:ext>
              <a:ext uri="{C183D7F6-B498-43B3-948B-1728B52AA6E4}">
                <adec:decorative xmlns:adec="http://schemas.microsoft.com/office/drawing/2017/decorative" val="1"/>
              </a:ext>
            </a:extLst>
          </p:cNvPr>
          <p:cNvSpPr/>
          <p:nvPr/>
        </p:nvSpPr>
        <p:spPr>
          <a:xfrm>
            <a:off x="8373522" y="4120644"/>
            <a:ext cx="886182" cy="11311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pc="-150" dirty="0">
                <a:solidFill>
                  <a:schemeClr val="tx1"/>
                </a:solidFill>
                <a:latin typeface="Avenir Book" panose="02000503020000020003" pitchFamily="2" charset="0"/>
              </a:rPr>
              <a:t>19</a:t>
            </a:r>
            <a:r>
              <a:rPr lang="en-US" sz="2800" spc="-150" dirty="0">
                <a:solidFill>
                  <a:schemeClr val="tx1"/>
                </a:solidFill>
                <a:latin typeface="Avenir Book" panose="02000503020000020003" pitchFamily="2" charset="0"/>
              </a:rPr>
              <a:t>  </a:t>
            </a:r>
          </a:p>
        </p:txBody>
      </p:sp>
      <p:sp>
        <p:nvSpPr>
          <p:cNvPr id="20" name="Rectangle 19">
            <a:extLst>
              <a:ext uri="{FF2B5EF4-FFF2-40B4-BE49-F238E27FC236}">
                <a16:creationId xmlns:a16="http://schemas.microsoft.com/office/drawing/2014/main" id="{6B17358F-3F7A-534B-B6BC-CB0335205A29}"/>
              </a:ext>
              <a:ext uri="{C183D7F6-B498-43B3-948B-1728B52AA6E4}">
                <adec:decorative xmlns:adec="http://schemas.microsoft.com/office/drawing/2017/decorative" val="1"/>
              </a:ext>
            </a:extLst>
          </p:cNvPr>
          <p:cNvSpPr/>
          <p:nvPr/>
        </p:nvSpPr>
        <p:spPr>
          <a:xfrm>
            <a:off x="9550385" y="4120644"/>
            <a:ext cx="886182" cy="11311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pc="-150" dirty="0">
                <a:solidFill>
                  <a:schemeClr val="tx1"/>
                </a:solidFill>
                <a:latin typeface="Avenir Book" panose="02000503020000020003" pitchFamily="2" charset="0"/>
              </a:rPr>
              <a:t>20</a:t>
            </a:r>
            <a:r>
              <a:rPr lang="en-US" sz="2800" spc="-150" dirty="0">
                <a:solidFill>
                  <a:schemeClr val="tx1"/>
                </a:solidFill>
                <a:latin typeface="Avenir Book" panose="02000503020000020003" pitchFamily="2" charset="0"/>
              </a:rPr>
              <a:t>  </a:t>
            </a:r>
          </a:p>
        </p:txBody>
      </p:sp>
      <p:sp>
        <p:nvSpPr>
          <p:cNvPr id="21" name="Rectangle 20">
            <a:extLst>
              <a:ext uri="{FF2B5EF4-FFF2-40B4-BE49-F238E27FC236}">
                <a16:creationId xmlns:a16="http://schemas.microsoft.com/office/drawing/2014/main" id="{6A646531-2B97-6C42-A4DE-33FE7EC400CF}"/>
              </a:ext>
              <a:ext uri="{C183D7F6-B498-43B3-948B-1728B52AA6E4}">
                <adec:decorative xmlns:adec="http://schemas.microsoft.com/office/drawing/2017/decorative" val="1"/>
              </a:ext>
            </a:extLst>
          </p:cNvPr>
          <p:cNvSpPr/>
          <p:nvPr/>
        </p:nvSpPr>
        <p:spPr>
          <a:xfrm>
            <a:off x="10727248" y="4120643"/>
            <a:ext cx="886182" cy="11311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pc="-150" dirty="0">
                <a:solidFill>
                  <a:schemeClr val="tx1"/>
                </a:solidFill>
                <a:latin typeface="Avenir Book" panose="02000503020000020003" pitchFamily="2" charset="0"/>
              </a:rPr>
              <a:t>21</a:t>
            </a:r>
            <a:r>
              <a:rPr lang="en-US" sz="2800" spc="-150" dirty="0">
                <a:solidFill>
                  <a:schemeClr val="tx1"/>
                </a:solidFill>
                <a:latin typeface="Avenir Book" panose="02000503020000020003" pitchFamily="2" charset="0"/>
              </a:rPr>
              <a:t>  </a:t>
            </a:r>
          </a:p>
        </p:txBody>
      </p:sp>
      <p:sp>
        <p:nvSpPr>
          <p:cNvPr id="4" name="TextBox 3">
            <a:extLst>
              <a:ext uri="{FF2B5EF4-FFF2-40B4-BE49-F238E27FC236}">
                <a16:creationId xmlns:a16="http://schemas.microsoft.com/office/drawing/2014/main" id="{D96776EE-7B7B-374E-AAC0-74A309FBA4BA}"/>
              </a:ext>
              <a:ext uri="{C183D7F6-B498-43B3-948B-1728B52AA6E4}">
                <adec:decorative xmlns:adec="http://schemas.microsoft.com/office/drawing/2017/decorative" val="1"/>
              </a:ext>
            </a:extLst>
          </p:cNvPr>
          <p:cNvSpPr txBox="1"/>
          <p:nvPr/>
        </p:nvSpPr>
        <p:spPr>
          <a:xfrm>
            <a:off x="4804837" y="5314854"/>
            <a:ext cx="962374" cy="276999"/>
          </a:xfrm>
          <a:prstGeom prst="rect">
            <a:avLst/>
          </a:prstGeom>
          <a:noFill/>
        </p:spPr>
        <p:txBody>
          <a:bodyPr wrap="square" rtlCol="0">
            <a:spAutoFit/>
          </a:bodyPr>
          <a:lstStyle/>
          <a:p>
            <a:pPr algn="ctr"/>
            <a:r>
              <a:rPr lang="en-US" sz="1200" dirty="0">
                <a:solidFill>
                  <a:schemeClr val="bg1"/>
                </a:solidFill>
                <a:latin typeface="Avenir Book" panose="02000503020000020003" pitchFamily="2" charset="0"/>
              </a:rPr>
              <a:t>MONDAY</a:t>
            </a:r>
          </a:p>
        </p:txBody>
      </p:sp>
      <p:sp>
        <p:nvSpPr>
          <p:cNvPr id="23" name="TextBox 22">
            <a:extLst>
              <a:ext uri="{FF2B5EF4-FFF2-40B4-BE49-F238E27FC236}">
                <a16:creationId xmlns:a16="http://schemas.microsoft.com/office/drawing/2014/main" id="{8F78B4E1-6658-7146-B359-C89ED81109FF}"/>
              </a:ext>
              <a:ext uri="{C183D7F6-B498-43B3-948B-1728B52AA6E4}">
                <adec:decorative xmlns:adec="http://schemas.microsoft.com/office/drawing/2017/decorative" val="1"/>
              </a:ext>
            </a:extLst>
          </p:cNvPr>
          <p:cNvSpPr txBox="1"/>
          <p:nvPr/>
        </p:nvSpPr>
        <p:spPr>
          <a:xfrm>
            <a:off x="5981700" y="5314854"/>
            <a:ext cx="962374" cy="276999"/>
          </a:xfrm>
          <a:prstGeom prst="rect">
            <a:avLst/>
          </a:prstGeom>
          <a:noFill/>
        </p:spPr>
        <p:txBody>
          <a:bodyPr wrap="square" rtlCol="0">
            <a:spAutoFit/>
          </a:bodyPr>
          <a:lstStyle/>
          <a:p>
            <a:pPr algn="ctr"/>
            <a:r>
              <a:rPr lang="en-US" sz="1200" dirty="0">
                <a:solidFill>
                  <a:schemeClr val="bg1"/>
                </a:solidFill>
                <a:latin typeface="Avenir Book" panose="02000503020000020003" pitchFamily="2" charset="0"/>
              </a:rPr>
              <a:t>TUESDAY</a:t>
            </a:r>
          </a:p>
        </p:txBody>
      </p:sp>
      <p:sp>
        <p:nvSpPr>
          <p:cNvPr id="24" name="TextBox 23">
            <a:extLst>
              <a:ext uri="{FF2B5EF4-FFF2-40B4-BE49-F238E27FC236}">
                <a16:creationId xmlns:a16="http://schemas.microsoft.com/office/drawing/2014/main" id="{17911C7B-7B8B-0544-ABCC-8F7DA180DE6C}"/>
              </a:ext>
              <a:ext uri="{C183D7F6-B498-43B3-948B-1728B52AA6E4}">
                <adec:decorative xmlns:adec="http://schemas.microsoft.com/office/drawing/2017/decorative" val="1"/>
              </a:ext>
            </a:extLst>
          </p:cNvPr>
          <p:cNvSpPr txBox="1"/>
          <p:nvPr/>
        </p:nvSpPr>
        <p:spPr>
          <a:xfrm>
            <a:off x="6885960" y="5578681"/>
            <a:ext cx="1511743" cy="338554"/>
          </a:xfrm>
          <a:prstGeom prst="rect">
            <a:avLst/>
          </a:prstGeom>
          <a:noFill/>
        </p:spPr>
        <p:txBody>
          <a:bodyPr wrap="square" rtlCol="0">
            <a:spAutoFit/>
          </a:bodyPr>
          <a:lstStyle/>
          <a:p>
            <a:pPr algn="ctr"/>
            <a:r>
              <a:rPr lang="en-US" sz="1600" dirty="0">
                <a:solidFill>
                  <a:schemeClr val="bg1"/>
                </a:solidFill>
                <a:latin typeface="Avenir Book" panose="02000503020000020003" pitchFamily="2" charset="0"/>
              </a:rPr>
              <a:t>WEDNESDAY</a:t>
            </a:r>
            <a:endParaRPr lang="en-US" sz="1200" dirty="0">
              <a:solidFill>
                <a:schemeClr val="bg1"/>
              </a:solidFill>
              <a:latin typeface="Avenir Book" panose="02000503020000020003" pitchFamily="2" charset="0"/>
            </a:endParaRPr>
          </a:p>
        </p:txBody>
      </p:sp>
      <p:sp>
        <p:nvSpPr>
          <p:cNvPr id="25" name="TextBox 24">
            <a:extLst>
              <a:ext uri="{FF2B5EF4-FFF2-40B4-BE49-F238E27FC236}">
                <a16:creationId xmlns:a16="http://schemas.microsoft.com/office/drawing/2014/main" id="{351B19A1-96A8-8044-98A3-51AC7141796C}"/>
              </a:ext>
              <a:ext uri="{C183D7F6-B498-43B3-948B-1728B52AA6E4}">
                <adec:decorative xmlns:adec="http://schemas.microsoft.com/office/drawing/2017/decorative" val="1"/>
              </a:ext>
            </a:extLst>
          </p:cNvPr>
          <p:cNvSpPr txBox="1"/>
          <p:nvPr/>
        </p:nvSpPr>
        <p:spPr>
          <a:xfrm>
            <a:off x="8335425" y="5315586"/>
            <a:ext cx="962374" cy="276999"/>
          </a:xfrm>
          <a:prstGeom prst="rect">
            <a:avLst/>
          </a:prstGeom>
          <a:noFill/>
        </p:spPr>
        <p:txBody>
          <a:bodyPr wrap="square" rtlCol="0">
            <a:spAutoFit/>
          </a:bodyPr>
          <a:lstStyle/>
          <a:p>
            <a:pPr algn="ctr"/>
            <a:r>
              <a:rPr lang="en-US" sz="1200" dirty="0">
                <a:solidFill>
                  <a:schemeClr val="bg1"/>
                </a:solidFill>
                <a:latin typeface="Avenir Book" panose="02000503020000020003" pitchFamily="2" charset="0"/>
              </a:rPr>
              <a:t>THURSDAY</a:t>
            </a:r>
          </a:p>
        </p:txBody>
      </p:sp>
      <p:sp>
        <p:nvSpPr>
          <p:cNvPr id="26" name="TextBox 25">
            <a:extLst>
              <a:ext uri="{FF2B5EF4-FFF2-40B4-BE49-F238E27FC236}">
                <a16:creationId xmlns:a16="http://schemas.microsoft.com/office/drawing/2014/main" id="{753DBFA7-AC35-F34A-BA4E-1E6E3A7C315F}"/>
              </a:ext>
              <a:ext uri="{C183D7F6-B498-43B3-948B-1728B52AA6E4}">
                <adec:decorative xmlns:adec="http://schemas.microsoft.com/office/drawing/2017/decorative" val="1"/>
              </a:ext>
            </a:extLst>
          </p:cNvPr>
          <p:cNvSpPr txBox="1"/>
          <p:nvPr/>
        </p:nvSpPr>
        <p:spPr>
          <a:xfrm>
            <a:off x="9512289" y="5314854"/>
            <a:ext cx="962374" cy="276999"/>
          </a:xfrm>
          <a:prstGeom prst="rect">
            <a:avLst/>
          </a:prstGeom>
          <a:noFill/>
        </p:spPr>
        <p:txBody>
          <a:bodyPr wrap="square" rtlCol="0">
            <a:spAutoFit/>
          </a:bodyPr>
          <a:lstStyle/>
          <a:p>
            <a:pPr algn="ctr"/>
            <a:r>
              <a:rPr lang="en-US" sz="1200" dirty="0">
                <a:solidFill>
                  <a:schemeClr val="bg1"/>
                </a:solidFill>
                <a:latin typeface="Avenir Book" panose="02000503020000020003" pitchFamily="2" charset="0"/>
              </a:rPr>
              <a:t>FRIDAY</a:t>
            </a:r>
          </a:p>
        </p:txBody>
      </p:sp>
      <p:sp>
        <p:nvSpPr>
          <p:cNvPr id="27" name="TextBox 26">
            <a:extLst>
              <a:ext uri="{FF2B5EF4-FFF2-40B4-BE49-F238E27FC236}">
                <a16:creationId xmlns:a16="http://schemas.microsoft.com/office/drawing/2014/main" id="{1E68B3F4-1623-9243-8969-065D29FA4253}"/>
              </a:ext>
              <a:ext uri="{C183D7F6-B498-43B3-948B-1728B52AA6E4}">
                <adec:decorative xmlns:adec="http://schemas.microsoft.com/office/drawing/2017/decorative" val="1"/>
              </a:ext>
            </a:extLst>
          </p:cNvPr>
          <p:cNvSpPr txBox="1"/>
          <p:nvPr/>
        </p:nvSpPr>
        <p:spPr>
          <a:xfrm>
            <a:off x="10689150" y="5301682"/>
            <a:ext cx="962374" cy="276999"/>
          </a:xfrm>
          <a:prstGeom prst="rect">
            <a:avLst/>
          </a:prstGeom>
          <a:noFill/>
        </p:spPr>
        <p:txBody>
          <a:bodyPr wrap="square" rtlCol="0">
            <a:spAutoFit/>
          </a:bodyPr>
          <a:lstStyle/>
          <a:p>
            <a:pPr algn="ctr"/>
            <a:r>
              <a:rPr lang="en-US" sz="1200" dirty="0">
                <a:solidFill>
                  <a:schemeClr val="bg1"/>
                </a:solidFill>
                <a:latin typeface="Avenir Book" panose="02000503020000020003" pitchFamily="2" charset="0"/>
              </a:rPr>
              <a:t>SATURDAY</a:t>
            </a:r>
          </a:p>
        </p:txBody>
      </p:sp>
      <p:sp>
        <p:nvSpPr>
          <p:cNvPr id="28" name="Oval 27">
            <a:extLst>
              <a:ext uri="{FF2B5EF4-FFF2-40B4-BE49-F238E27FC236}">
                <a16:creationId xmlns:a16="http://schemas.microsoft.com/office/drawing/2014/main" id="{BF01D39E-3367-134E-8731-03A36A71CDCB}"/>
              </a:ext>
              <a:ext uri="{C183D7F6-B498-43B3-948B-1728B52AA6E4}">
                <adec:decorative xmlns:adec="http://schemas.microsoft.com/office/drawing/2017/decorative" val="1"/>
              </a:ext>
            </a:extLst>
          </p:cNvPr>
          <p:cNvSpPr/>
          <p:nvPr/>
        </p:nvSpPr>
        <p:spPr>
          <a:xfrm>
            <a:off x="7117234" y="2863797"/>
            <a:ext cx="965605" cy="957079"/>
          </a:xfrm>
          <a:prstGeom prst="ellipse">
            <a:avLst/>
          </a:prstGeom>
          <a:blipFill dpi="0" rotWithShape="1">
            <a:blip r:embed="rId4">
              <a:extLst>
                <a:ext uri="{28A0092B-C50C-407E-A947-70E740481C1C}">
                  <a14:useLocalDpi xmlns:a14="http://schemas.microsoft.com/office/drawing/2010/main" val="0"/>
                </a:ext>
              </a:extLst>
            </a:blip>
            <a:srcRect/>
            <a:stretch>
              <a:fillRect l="-86435" t="-24244" r="-3189" b="-261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5484A6C-28FE-924B-944B-9BBF3849E47C}"/>
              </a:ext>
              <a:ext uri="{C183D7F6-B498-43B3-948B-1728B52AA6E4}">
                <adec:decorative xmlns:adec="http://schemas.microsoft.com/office/drawing/2017/decorative" val="1"/>
              </a:ext>
            </a:extLst>
          </p:cNvPr>
          <p:cNvSpPr/>
          <p:nvPr/>
        </p:nvSpPr>
        <p:spPr>
          <a:xfrm>
            <a:off x="6847864" y="2737354"/>
            <a:ext cx="1563754" cy="367580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06760DE2-8BBE-447E-A412-F1733E719481}"/>
              </a:ext>
              <a:ext uri="{C183D7F6-B498-43B3-948B-1728B52AA6E4}">
                <adec:decorative xmlns:adec="http://schemas.microsoft.com/office/drawing/2017/decorative" val="1"/>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Save the Date slide image	</a:t>
            </a:r>
          </a:p>
        </p:txBody>
      </p:sp>
    </p:spTree>
    <p:extLst>
      <p:ext uri="{BB962C8B-B14F-4D97-AF65-F5344CB8AC3E}">
        <p14:creationId xmlns:p14="http://schemas.microsoft.com/office/powerpoint/2010/main" val="37920652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FDBAB-210C-4CED-980A-946D415AEA01}"/>
              </a:ext>
            </a:extLst>
          </p:cNvPr>
          <p:cNvSpPr>
            <a:spLocks noGrp="1"/>
          </p:cNvSpPr>
          <p:nvPr>
            <p:ph type="title"/>
          </p:nvPr>
        </p:nvSpPr>
        <p:spPr>
          <a:xfrm>
            <a:off x="990600" y="338328"/>
            <a:ext cx="10210800" cy="1078992"/>
          </a:xfrm>
        </p:spPr>
        <p:txBody>
          <a:bodyPr vert="horz" lIns="91440" tIns="45720" rIns="91440" bIns="45720" rtlCol="0" anchor="b">
            <a:normAutofit/>
          </a:bodyPr>
          <a:lstStyle/>
          <a:p>
            <a:pPr algn="ctr"/>
            <a:r>
              <a:rPr lang="en-US" sz="3400" b="1" kern="1200" dirty="0">
                <a:solidFill>
                  <a:schemeClr val="accent5">
                    <a:lumMod val="75000"/>
                  </a:schemeClr>
                </a:solidFill>
                <a:latin typeface="+mj-lt"/>
                <a:ea typeface="+mj-ea"/>
                <a:cs typeface="+mj-cs"/>
              </a:rPr>
              <a:t>Commitments: </a:t>
            </a:r>
            <a:br>
              <a:rPr lang="en-US" sz="3400" kern="1200" dirty="0">
                <a:solidFill>
                  <a:schemeClr val="tx1"/>
                </a:solidFill>
                <a:latin typeface="+mj-lt"/>
                <a:ea typeface="+mj-ea"/>
                <a:cs typeface="+mj-cs"/>
              </a:rPr>
            </a:br>
            <a:r>
              <a:rPr lang="en-US" sz="2400" kern="1200" dirty="0">
                <a:solidFill>
                  <a:schemeClr val="tx1"/>
                </a:solidFill>
                <a:latin typeface="+mj-lt"/>
                <a:ea typeface="+mj-ea"/>
                <a:cs typeface="+mj-cs"/>
                <a:hlinkClick r:id="rId3"/>
              </a:rPr>
              <a:t>https://www.nist.gov/form/nice-ccaw-events</a:t>
            </a:r>
            <a:endParaRPr lang="en-US" sz="2400" kern="1200" dirty="0">
              <a:solidFill>
                <a:schemeClr val="tx1"/>
              </a:solidFill>
              <a:latin typeface="+mj-lt"/>
              <a:ea typeface="+mj-ea"/>
              <a:cs typeface="+mj-cs"/>
            </a:endParaRPr>
          </a:p>
        </p:txBody>
      </p:sp>
      <p:sp>
        <p:nvSpPr>
          <p:cNvPr id="10" name="Rectangle 9">
            <a:extLst>
              <a:ext uri="{FF2B5EF4-FFF2-40B4-BE49-F238E27FC236}">
                <a16:creationId xmlns:a16="http://schemas.microsoft.com/office/drawing/2014/main" id="{70BDD0CE-06A4-404B-8A13-580229C1C9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41750"/>
            <a:ext cx="12192000" cy="4716250"/>
          </a:xfrm>
          <a:prstGeom prst="rect">
            <a:avLst/>
          </a:prstGeom>
          <a:solidFill>
            <a:srgbClr val="658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26">
            <a:extLst>
              <a:ext uri="{FF2B5EF4-FFF2-40B4-BE49-F238E27FC236}">
                <a16:creationId xmlns:a16="http://schemas.microsoft.com/office/drawing/2014/main" id="{B7511254-A05E-4E15-ABEE-9CE8034853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64" y="2426035"/>
            <a:ext cx="11548872"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everal hands raised and ready to answer a question">
            <a:extLst>
              <a:ext uri="{FF2B5EF4-FFF2-40B4-BE49-F238E27FC236}">
                <a16:creationId xmlns:a16="http://schemas.microsoft.com/office/drawing/2014/main" id="{5A712EE5-DC18-462A-A516-40844C4D35A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41604" y="2745272"/>
            <a:ext cx="5276732" cy="3291840"/>
          </a:xfrm>
          <a:prstGeom prst="rect">
            <a:avLst/>
          </a:prstGeom>
        </p:spPr>
      </p:pic>
      <p:pic>
        <p:nvPicPr>
          <p:cNvPr id="8" name="Picture 7">
            <a:extLst>
              <a:ext uri="{FF2B5EF4-FFF2-40B4-BE49-F238E27FC236}">
                <a16:creationId xmlns:a16="http://schemas.microsoft.com/office/drawing/2014/main" id="{61FC7B8E-067C-AC4D-8A50-A5C9AB415FAB}"/>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397825" y="2745594"/>
            <a:ext cx="5152571" cy="3387004"/>
          </a:xfrm>
          <a:prstGeom prst="rect">
            <a:avLst/>
          </a:prstGeom>
        </p:spPr>
      </p:pic>
    </p:spTree>
    <p:extLst>
      <p:ext uri="{BB962C8B-B14F-4D97-AF65-F5344CB8AC3E}">
        <p14:creationId xmlns:p14="http://schemas.microsoft.com/office/powerpoint/2010/main" val="22195501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BBFA7-2361-264D-8C87-C72D94DDA363}"/>
              </a:ext>
            </a:extLst>
          </p:cNvPr>
          <p:cNvSpPr>
            <a:spLocks noGrp="1"/>
          </p:cNvSpPr>
          <p:nvPr>
            <p:ph type="title"/>
          </p:nvPr>
        </p:nvSpPr>
        <p:spPr>
          <a:xfrm>
            <a:off x="640080" y="325369"/>
            <a:ext cx="4368602" cy="1956841"/>
          </a:xfrm>
        </p:spPr>
        <p:txBody>
          <a:bodyPr vert="horz" lIns="91440" tIns="45720" rIns="91440" bIns="45720" rtlCol="0" anchor="b">
            <a:normAutofit fontScale="90000"/>
          </a:bodyPr>
          <a:lstStyle/>
          <a:p>
            <a:r>
              <a:rPr lang="en-US" sz="5000" dirty="0"/>
              <a:t>New ideas and suggestions always welcome!</a:t>
            </a:r>
          </a:p>
        </p:txBody>
      </p:sp>
      <p:sp>
        <p:nvSpPr>
          <p:cNvPr id="4" name="Content Placeholder 3">
            <a:extLst>
              <a:ext uri="{FF2B5EF4-FFF2-40B4-BE49-F238E27FC236}">
                <a16:creationId xmlns:a16="http://schemas.microsoft.com/office/drawing/2014/main" id="{E6AEF824-493B-8E46-B4C4-82DD4E97DFCE}"/>
              </a:ext>
            </a:extLst>
          </p:cNvPr>
          <p:cNvSpPr>
            <a:spLocks noGrp="1"/>
          </p:cNvSpPr>
          <p:nvPr>
            <p:ph sz="half" idx="2"/>
          </p:nvPr>
        </p:nvSpPr>
        <p:spPr>
          <a:xfrm>
            <a:off x="640080" y="2872899"/>
            <a:ext cx="4243589" cy="3320668"/>
          </a:xfrm>
        </p:spPr>
        <p:txBody>
          <a:bodyPr vert="horz" lIns="91440" tIns="45720" rIns="91440" bIns="45720" rtlCol="0">
            <a:normAutofit/>
          </a:bodyPr>
          <a:lstStyle/>
          <a:p>
            <a:r>
              <a:rPr lang="en-US" sz="2200" dirty="0"/>
              <a:t>Planning Goal: coordinate an activities or resources on cybersecurity careers</a:t>
            </a:r>
          </a:p>
          <a:p>
            <a:endParaRPr lang="en-US" sz="2200" dirty="0"/>
          </a:p>
          <a:p>
            <a:r>
              <a:rPr lang="en-US" sz="2200" dirty="0"/>
              <a:t>Please email </a:t>
            </a:r>
            <a:r>
              <a:rPr lang="en-US" sz="2200" dirty="0">
                <a:hlinkClick r:id="rId3"/>
              </a:rPr>
              <a:t>dpruitt@nist.gov</a:t>
            </a:r>
            <a:r>
              <a:rPr lang="en-US" sz="2200" dirty="0"/>
              <a:t> if you have additional ideas or if you would like to join our planning group!</a:t>
            </a:r>
          </a:p>
          <a:p>
            <a:endParaRPr lang="en-US" sz="2200" dirty="0"/>
          </a:p>
        </p:txBody>
      </p:sp>
      <p:pic>
        <p:nvPicPr>
          <p:cNvPr id="6" name="Content Placeholder 5">
            <a:extLst>
              <a:ext uri="{FF2B5EF4-FFF2-40B4-BE49-F238E27FC236}">
                <a16:creationId xmlns:a16="http://schemas.microsoft.com/office/drawing/2014/main" id="{A373099D-7B4F-4E4C-81D4-30CC46BF25B0}"/>
              </a:ext>
              <a:ext uri="{C183D7F6-B498-43B3-948B-1728B52AA6E4}">
                <adec:decorative xmlns:adec="http://schemas.microsoft.com/office/drawing/2017/decorative" val="1"/>
              </a:ext>
            </a:extLst>
          </p:cNvPr>
          <p:cNvPicPr>
            <a:picLocks noGrp="1" noChangeAspect="1"/>
          </p:cNvPicPr>
          <p:nvPr>
            <p:ph sz="half" idx="1"/>
          </p:nvPr>
        </p:nvPicPr>
        <p:blipFill rotWithShape="1">
          <a:blip r:embed="rId4"/>
          <a:srcRect l="17116" r="23956"/>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8808273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1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1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F34C45-9D5E-47B3-AC68-10821B6676F5}"/>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Save the Date slide</a:t>
            </a:r>
          </a:p>
        </p:txBody>
      </p:sp>
      <p:pic>
        <p:nvPicPr>
          <p:cNvPr id="6" name="Picture 5" descr="Graphical user interface, application&#10;&#10;Description automatically generated">
            <a:extLst>
              <a:ext uri="{FF2B5EF4-FFF2-40B4-BE49-F238E27FC236}">
                <a16:creationId xmlns:a16="http://schemas.microsoft.com/office/drawing/2014/main" id="{9B88F266-96F5-C1FD-271E-2B0C12080D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714" y="480060"/>
            <a:ext cx="11456571" cy="6130980"/>
          </a:xfrm>
          <a:prstGeom prst="rect">
            <a:avLst/>
          </a:prstGeom>
        </p:spPr>
      </p:pic>
    </p:spTree>
    <p:extLst>
      <p:ext uri="{BB962C8B-B14F-4D97-AF65-F5344CB8AC3E}">
        <p14:creationId xmlns:p14="http://schemas.microsoft.com/office/powerpoint/2010/main" val="24047965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9FAFE-BF00-4518-A34A-3097C48F7BF7}"/>
              </a:ext>
            </a:extLst>
          </p:cNvPr>
          <p:cNvSpPr>
            <a:spLocks noGrp="1"/>
          </p:cNvSpPr>
          <p:nvPr>
            <p:ph type="title"/>
          </p:nvPr>
        </p:nvSpPr>
        <p:spPr>
          <a:xfrm>
            <a:off x="247352" y="186533"/>
            <a:ext cx="5931454" cy="1324769"/>
          </a:xfrm>
        </p:spPr>
        <p:txBody>
          <a:bodyPr vert="horz" lIns="91440" tIns="45720" rIns="91440" bIns="45720" rtlCol="0" anchor="ctr">
            <a:normAutofit/>
          </a:bodyPr>
          <a:lstStyle/>
          <a:p>
            <a:pPr algn="ctr"/>
            <a:r>
              <a:rPr lang="en-US" sz="2200" b="1" dirty="0">
                <a:solidFill>
                  <a:schemeClr val="accent5">
                    <a:lumMod val="75000"/>
                  </a:schemeClr>
                </a:solidFill>
              </a:rPr>
              <a:t>What is Cybersecurity Career Week</a:t>
            </a:r>
            <a:r>
              <a:rPr lang="en-US" sz="2700" b="1" dirty="0">
                <a:solidFill>
                  <a:schemeClr val="accent5">
                    <a:lumMod val="75000"/>
                  </a:schemeClr>
                </a:solidFill>
              </a:rPr>
              <a:t>?</a:t>
            </a:r>
            <a:br>
              <a:rPr lang="en-US" sz="2000" b="1" dirty="0">
                <a:solidFill>
                  <a:schemeClr val="accent5">
                    <a:lumMod val="75000"/>
                  </a:schemeClr>
                </a:solidFill>
              </a:rPr>
            </a:br>
            <a:br>
              <a:rPr lang="en-US" sz="2000" b="1" dirty="0">
                <a:solidFill>
                  <a:schemeClr val="accent5">
                    <a:lumMod val="75000"/>
                  </a:schemeClr>
                </a:solidFill>
              </a:rPr>
            </a:br>
            <a:r>
              <a:rPr lang="en-US" sz="2100" b="1" i="1" kern="1200" dirty="0">
                <a:latin typeface="+mj-lt"/>
                <a:ea typeface="+mj-ea"/>
                <a:cs typeface="+mj-cs"/>
              </a:rPr>
              <a:t>Inspiring and promoting awareness and exploration of cybersecurity careers</a:t>
            </a:r>
            <a:endParaRPr lang="en-US" sz="2100" b="1" kern="1200" dirty="0">
              <a:latin typeface="+mj-lt"/>
              <a:ea typeface="+mj-ea"/>
              <a:cs typeface="+mj-cs"/>
            </a:endParaRPr>
          </a:p>
        </p:txBody>
      </p:sp>
      <p:sp>
        <p:nvSpPr>
          <p:cNvPr id="94" name="Freeform: Shape 93">
            <a:extLst>
              <a:ext uri="{FF2B5EF4-FFF2-40B4-BE49-F238E27FC236}">
                <a16:creationId xmlns:a16="http://schemas.microsoft.com/office/drawing/2014/main" id="{05C7EBC3-4672-4DAB-81C2-58661FAFAE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8805" y="-2"/>
            <a:ext cx="6013194" cy="1511304"/>
          </a:xfrm>
          <a:custGeom>
            <a:avLst/>
            <a:gdLst>
              <a:gd name="connsiteX0" fmla="*/ 4545473 w 6013194"/>
              <a:gd name="connsiteY0" fmla="*/ 0 h 1511304"/>
              <a:gd name="connsiteX1" fmla="*/ 6013194 w 6013194"/>
              <a:gd name="connsiteY1" fmla="*/ 0 h 1511304"/>
              <a:gd name="connsiteX2" fmla="*/ 6013194 w 6013194"/>
              <a:gd name="connsiteY2" fmla="*/ 1508760 h 1511304"/>
              <a:gd name="connsiteX3" fmla="*/ 4545474 w 6013194"/>
              <a:gd name="connsiteY3" fmla="*/ 1508760 h 1511304"/>
              <a:gd name="connsiteX4" fmla="*/ 4545474 w 6013194"/>
              <a:gd name="connsiteY4" fmla="*/ 1511304 h 1511304"/>
              <a:gd name="connsiteX5" fmla="*/ 0 w 6013194"/>
              <a:gd name="connsiteY5" fmla="*/ 1511304 h 1511304"/>
              <a:gd name="connsiteX6" fmla="*/ 697617 w 6013194"/>
              <a:gd name="connsiteY6" fmla="*/ 3 h 1511304"/>
              <a:gd name="connsiteX7" fmla="*/ 4545473 w 6013194"/>
              <a:gd name="connsiteY7" fmla="*/ 3 h 151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13194" h="1511304">
                <a:moveTo>
                  <a:pt x="4545473" y="0"/>
                </a:moveTo>
                <a:lnTo>
                  <a:pt x="6013194" y="0"/>
                </a:lnTo>
                <a:lnTo>
                  <a:pt x="6013194" y="1508760"/>
                </a:lnTo>
                <a:lnTo>
                  <a:pt x="4545474" y="1508760"/>
                </a:lnTo>
                <a:lnTo>
                  <a:pt x="4545474" y="1511304"/>
                </a:lnTo>
                <a:lnTo>
                  <a:pt x="0" y="1511304"/>
                </a:lnTo>
                <a:lnTo>
                  <a:pt x="697617" y="3"/>
                </a:lnTo>
                <a:lnTo>
                  <a:pt x="4545473" y="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Freeform: Shape 95">
            <a:extLst>
              <a:ext uri="{FF2B5EF4-FFF2-40B4-BE49-F238E27FC236}">
                <a16:creationId xmlns:a16="http://schemas.microsoft.com/office/drawing/2014/main" id="{40BF962F-4C6F-461E-86F2-C43F56CC9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80797" y="1690688"/>
            <a:ext cx="8711202" cy="5167312"/>
          </a:xfrm>
          <a:custGeom>
            <a:avLst/>
            <a:gdLst>
              <a:gd name="connsiteX0" fmla="*/ 0 w 8711202"/>
              <a:gd name="connsiteY0" fmla="*/ 0 h 5167312"/>
              <a:gd name="connsiteX1" fmla="*/ 7243482 w 8711202"/>
              <a:gd name="connsiteY1" fmla="*/ 0 h 5167312"/>
              <a:gd name="connsiteX2" fmla="*/ 8711202 w 8711202"/>
              <a:gd name="connsiteY2" fmla="*/ 0 h 5167312"/>
              <a:gd name="connsiteX3" fmla="*/ 8711202 w 8711202"/>
              <a:gd name="connsiteY3" fmla="*/ 5167312 h 5167312"/>
              <a:gd name="connsiteX4" fmla="*/ 7243482 w 8711202"/>
              <a:gd name="connsiteY4" fmla="*/ 5167312 h 5167312"/>
              <a:gd name="connsiteX5" fmla="*/ 221324 w 8711202"/>
              <a:gd name="connsiteY5" fmla="*/ 5167312 h 5167312"/>
              <a:gd name="connsiteX6" fmla="*/ 2615203 w 8711202"/>
              <a:gd name="connsiteY6" fmla="*/ 952 h 5167312"/>
              <a:gd name="connsiteX7" fmla="*/ 0 w 8711202"/>
              <a:gd name="connsiteY7" fmla="*/ 952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11202" h="5167312">
                <a:moveTo>
                  <a:pt x="0" y="0"/>
                </a:moveTo>
                <a:lnTo>
                  <a:pt x="7243482" y="0"/>
                </a:lnTo>
                <a:lnTo>
                  <a:pt x="8711202" y="0"/>
                </a:lnTo>
                <a:lnTo>
                  <a:pt x="8711202" y="5167312"/>
                </a:lnTo>
                <a:lnTo>
                  <a:pt x="7243482" y="5167312"/>
                </a:lnTo>
                <a:lnTo>
                  <a:pt x="221324" y="5167312"/>
                </a:lnTo>
                <a:lnTo>
                  <a:pt x="2615203" y="952"/>
                </a:lnTo>
                <a:lnTo>
                  <a:pt x="0" y="952"/>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Freeform: Shape 97">
            <a:extLst>
              <a:ext uri="{FF2B5EF4-FFF2-40B4-BE49-F238E27FC236}">
                <a16:creationId xmlns:a16="http://schemas.microsoft.com/office/drawing/2014/main" id="{2E94A4F7-38E4-45EA-8E2E-CE1B5766B4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5931454" cy="5166360"/>
          </a:xfrm>
          <a:custGeom>
            <a:avLst/>
            <a:gdLst>
              <a:gd name="connsiteX0" fmla="*/ 0 w 5931454"/>
              <a:gd name="connsiteY0" fmla="*/ 0 h 5166360"/>
              <a:gd name="connsiteX1" fmla="*/ 5931454 w 5931454"/>
              <a:gd name="connsiteY1" fmla="*/ 0 h 5166360"/>
              <a:gd name="connsiteX2" fmla="*/ 3537575 w 5931454"/>
              <a:gd name="connsiteY2" fmla="*/ 5166360 h 5166360"/>
              <a:gd name="connsiteX3" fmla="*/ 0 w 5931454"/>
              <a:gd name="connsiteY3" fmla="*/ 5166360 h 5166360"/>
            </a:gdLst>
            <a:ahLst/>
            <a:cxnLst>
              <a:cxn ang="0">
                <a:pos x="connsiteX0" y="connsiteY0"/>
              </a:cxn>
              <a:cxn ang="0">
                <a:pos x="connsiteX1" y="connsiteY1"/>
              </a:cxn>
              <a:cxn ang="0">
                <a:pos x="connsiteX2" y="connsiteY2"/>
              </a:cxn>
              <a:cxn ang="0">
                <a:pos x="connsiteX3" y="connsiteY3"/>
              </a:cxn>
            </a:cxnLst>
            <a:rect l="l" t="t" r="r" b="b"/>
            <a:pathLst>
              <a:path w="5931454" h="5166360">
                <a:moveTo>
                  <a:pt x="0" y="0"/>
                </a:moveTo>
                <a:lnTo>
                  <a:pt x="5931454" y="0"/>
                </a:lnTo>
                <a:lnTo>
                  <a:pt x="3537575" y="5166360"/>
                </a:lnTo>
                <a:lnTo>
                  <a:pt x="0" y="5166360"/>
                </a:lnTo>
                <a:close/>
              </a:path>
            </a:pathLst>
          </a:cu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Content Placeholder 3">
            <a:extLst>
              <a:ext uri="{FF2B5EF4-FFF2-40B4-BE49-F238E27FC236}">
                <a16:creationId xmlns:a16="http://schemas.microsoft.com/office/drawing/2014/main" id="{B138E622-8297-43C9-97C9-4B84A3AA7E11}"/>
              </a:ext>
            </a:extLst>
          </p:cNvPr>
          <p:cNvSpPr>
            <a:spLocks noGrp="1"/>
          </p:cNvSpPr>
          <p:nvPr>
            <p:ph sz="half" idx="2"/>
          </p:nvPr>
        </p:nvSpPr>
        <p:spPr>
          <a:xfrm>
            <a:off x="300038" y="2173287"/>
            <a:ext cx="3960357" cy="3996871"/>
          </a:xfrm>
        </p:spPr>
        <p:txBody>
          <a:bodyPr vert="horz" lIns="91440" tIns="45720" rIns="91440" bIns="45720" rtlCol="0" anchor="ctr">
            <a:normAutofit/>
          </a:bodyPr>
          <a:lstStyle/>
          <a:p>
            <a:pPr marL="0" indent="0">
              <a:buNone/>
            </a:pPr>
            <a:r>
              <a:rPr lang="en-US" sz="2000" b="0" i="0" kern="1200" dirty="0">
                <a:solidFill>
                  <a:schemeClr val="bg1"/>
                </a:solidFill>
                <a:effectLst/>
                <a:latin typeface="+mn-lt"/>
                <a:cs typeface="Calibri"/>
              </a:rPr>
              <a:t>Cybersecurity Career Week is a campaign to promote the discovery of cybersecurity careers and share resources that increase understanding of multiple learning pathways and credentials that lead to careers that are identified in the Workforce Framework for Cybersecurity (NICE Framework).</a:t>
            </a:r>
          </a:p>
        </p:txBody>
      </p:sp>
      <p:pic>
        <p:nvPicPr>
          <p:cNvPr id="5" name="Content Placeholder 4">
            <a:extLst>
              <a:ext uri="{FF2B5EF4-FFF2-40B4-BE49-F238E27FC236}">
                <a16:creationId xmlns:a16="http://schemas.microsoft.com/office/drawing/2014/main" id="{137B8902-CA70-4A0F-8BD5-EDD508F7320F}"/>
              </a:ext>
              <a:ext uri="{C183D7F6-B498-43B3-948B-1728B52AA6E4}">
                <adec:decorative xmlns:adec="http://schemas.microsoft.com/office/drawing/2017/decorative" val="1"/>
              </a:ext>
            </a:extLst>
          </p:cNvPr>
          <p:cNvPicPr>
            <a:picLocks noGrp="1" noChangeAspect="1"/>
          </p:cNvPicPr>
          <p:nvPr>
            <p:ph sz="half" idx="1"/>
          </p:nvPr>
        </p:nvPicPr>
        <p:blipFill rotWithShape="1">
          <a:blip r:embed="rId3" cstate="email">
            <a:extLst>
              <a:ext uri="{28A0092B-C50C-407E-A947-70E740481C1C}">
                <a14:useLocalDpi xmlns:a14="http://schemas.microsoft.com/office/drawing/2010/main"/>
              </a:ext>
            </a:extLst>
          </a:blip>
          <a:srcRect t="3062"/>
          <a:stretch/>
        </p:blipFill>
        <p:spPr>
          <a:xfrm>
            <a:off x="6703374" y="2173287"/>
            <a:ext cx="4130139" cy="4003675"/>
          </a:xfrm>
          <a:custGeom>
            <a:avLst/>
            <a:gdLst/>
            <a:ahLst/>
            <a:cxnLst/>
            <a:rect l="l" t="t" r="r" b="b"/>
            <a:pathLst>
              <a:path w="4636009" h="5032375">
                <a:moveTo>
                  <a:pt x="0" y="0"/>
                </a:moveTo>
                <a:lnTo>
                  <a:pt x="4636009" y="0"/>
                </a:lnTo>
                <a:lnTo>
                  <a:pt x="4636009" y="5032375"/>
                </a:lnTo>
                <a:lnTo>
                  <a:pt x="0" y="5032375"/>
                </a:lnTo>
                <a:close/>
              </a:path>
            </a:pathLst>
          </a:custGeom>
        </p:spPr>
      </p:pic>
    </p:spTree>
    <p:extLst>
      <p:ext uri="{BB962C8B-B14F-4D97-AF65-F5344CB8AC3E}">
        <p14:creationId xmlns:p14="http://schemas.microsoft.com/office/powerpoint/2010/main" val="25633431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A5B4632-C963-4296-86F0-79AA9EA5A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8328" y="303591"/>
            <a:ext cx="3657600"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0EA956-C285-455B-A3E7-8FE085360D38}"/>
              </a:ext>
              <a:ext uri="{C183D7F6-B498-43B3-948B-1728B52AA6E4}">
                <adec:decorative xmlns:adec="http://schemas.microsoft.com/office/drawing/2017/decorative" val="1"/>
              </a:ext>
            </a:extLst>
          </p:cNvPr>
          <p:cNvSpPr>
            <a:spLocks noGrp="1"/>
          </p:cNvSpPr>
          <p:nvPr>
            <p:ph type="title"/>
          </p:nvPr>
        </p:nvSpPr>
        <p:spPr>
          <a:xfrm>
            <a:off x="594360" y="637125"/>
            <a:ext cx="3163824" cy="5256371"/>
          </a:xfrm>
        </p:spPr>
        <p:txBody>
          <a:bodyPr>
            <a:normAutofit/>
          </a:bodyPr>
          <a:lstStyle/>
          <a:p>
            <a:pPr algn="ctr"/>
            <a:br>
              <a:rPr lang="en-US" sz="2400" dirty="0">
                <a:solidFill>
                  <a:schemeClr val="bg1"/>
                </a:solidFill>
              </a:rPr>
            </a:br>
            <a:br>
              <a:rPr lang="en-US" sz="2400" dirty="0">
                <a:solidFill>
                  <a:schemeClr val="bg1"/>
                </a:solidFill>
              </a:rPr>
            </a:br>
            <a:br>
              <a:rPr lang="en-US" sz="2400" dirty="0">
                <a:solidFill>
                  <a:schemeClr val="bg1"/>
                </a:solidFill>
              </a:rPr>
            </a:br>
            <a:br>
              <a:rPr lang="en-US" sz="2400" dirty="0">
                <a:solidFill>
                  <a:schemeClr val="bg1"/>
                </a:solidFill>
              </a:rPr>
            </a:br>
            <a:br>
              <a:rPr lang="en-US" sz="2400" dirty="0">
                <a:solidFill>
                  <a:schemeClr val="bg1"/>
                </a:solidFill>
              </a:rPr>
            </a:br>
            <a:r>
              <a:rPr lang="en-US" sz="2800" b="1" dirty="0">
                <a:solidFill>
                  <a:schemeClr val="bg1"/>
                </a:solidFill>
              </a:rPr>
              <a:t>Cybersecurity Career Week </a:t>
            </a:r>
            <a:br>
              <a:rPr lang="en-US" sz="3600" dirty="0">
                <a:solidFill>
                  <a:schemeClr val="bg1"/>
                </a:solidFill>
              </a:rPr>
            </a:br>
            <a:br>
              <a:rPr lang="en-US" sz="3600" dirty="0">
                <a:solidFill>
                  <a:schemeClr val="bg1"/>
                </a:solidFill>
              </a:rPr>
            </a:br>
            <a:r>
              <a:rPr lang="en-US" sz="3200" b="1" dirty="0">
                <a:solidFill>
                  <a:schemeClr val="bg1"/>
                </a:solidFill>
              </a:rPr>
              <a:t>Goals</a:t>
            </a:r>
            <a:endParaRPr lang="en-US" sz="2800" b="1" dirty="0">
              <a:solidFill>
                <a:schemeClr val="bg1"/>
              </a:solidFill>
            </a:endParaRPr>
          </a:p>
        </p:txBody>
      </p:sp>
      <p:graphicFrame>
        <p:nvGraphicFramePr>
          <p:cNvPr id="5" name="Content Placeholder 2">
            <a:extLst>
              <a:ext uri="{FF2B5EF4-FFF2-40B4-BE49-F238E27FC236}">
                <a16:creationId xmlns:a16="http://schemas.microsoft.com/office/drawing/2014/main" id="{0D17E76A-69CC-4FCF-8F79-219DC393C8B6}"/>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2598718126"/>
              </p:ext>
            </p:extLst>
          </p:nvPr>
        </p:nvGraphicFramePr>
        <p:xfrm>
          <a:off x="4517136" y="303591"/>
          <a:ext cx="7242048" cy="58967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0F6B834A-7329-4572-98F6-176F3A4920B7}"/>
              </a:ext>
              <a:ext uri="{C183D7F6-B498-43B3-948B-1728B52AA6E4}">
                <adec:decorative xmlns:adec="http://schemas.microsoft.com/office/drawing/2017/decorative" val="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97081" y="428625"/>
            <a:ext cx="3358382" cy="2238375"/>
          </a:xfrm>
          <a:prstGeom prst="rect">
            <a:avLst/>
          </a:prstGeom>
        </p:spPr>
      </p:pic>
    </p:spTree>
    <p:extLst>
      <p:ext uri="{BB962C8B-B14F-4D97-AF65-F5344CB8AC3E}">
        <p14:creationId xmlns:p14="http://schemas.microsoft.com/office/powerpoint/2010/main" val="37557647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9FAFE-BF00-4518-A34A-3097C48F7BF7}"/>
              </a:ext>
            </a:extLst>
          </p:cNvPr>
          <p:cNvSpPr>
            <a:spLocks noGrp="1"/>
          </p:cNvSpPr>
          <p:nvPr>
            <p:ph type="title"/>
          </p:nvPr>
        </p:nvSpPr>
        <p:spPr>
          <a:xfrm>
            <a:off x="247352" y="365126"/>
            <a:ext cx="5931454" cy="1146176"/>
          </a:xfrm>
        </p:spPr>
        <p:txBody>
          <a:bodyPr vert="horz" lIns="91440" tIns="45720" rIns="91440" bIns="45720" rtlCol="0" anchor="ctr">
            <a:normAutofit/>
          </a:bodyPr>
          <a:lstStyle/>
          <a:p>
            <a:pPr algn="ctr"/>
            <a:r>
              <a:rPr lang="en-US" sz="2400" b="1" dirty="0">
                <a:solidFill>
                  <a:schemeClr val="accent5">
                    <a:lumMod val="75000"/>
                  </a:schemeClr>
                </a:solidFill>
              </a:rPr>
              <a:t>Cybersecurity Career Week </a:t>
            </a:r>
            <a:br>
              <a:rPr lang="en-US" sz="2400" b="1" dirty="0">
                <a:solidFill>
                  <a:schemeClr val="accent5">
                    <a:lumMod val="75000"/>
                  </a:schemeClr>
                </a:solidFill>
              </a:rPr>
            </a:br>
            <a:r>
              <a:rPr lang="en-US" sz="2400" b="1" dirty="0">
                <a:solidFill>
                  <a:schemeClr val="accent5">
                    <a:lumMod val="75000"/>
                  </a:schemeClr>
                </a:solidFill>
              </a:rPr>
              <a:t>Objectives and Key Messaging</a:t>
            </a:r>
            <a:endParaRPr lang="en-US" sz="2100" b="1" kern="1200" dirty="0">
              <a:solidFill>
                <a:schemeClr val="tx1"/>
              </a:solidFill>
              <a:latin typeface="+mj-lt"/>
              <a:ea typeface="+mj-ea"/>
              <a:cs typeface="+mj-cs"/>
            </a:endParaRPr>
          </a:p>
        </p:txBody>
      </p:sp>
      <p:sp>
        <p:nvSpPr>
          <p:cNvPr id="94" name="Freeform: Shape 93">
            <a:extLst>
              <a:ext uri="{FF2B5EF4-FFF2-40B4-BE49-F238E27FC236}">
                <a16:creationId xmlns:a16="http://schemas.microsoft.com/office/drawing/2014/main" id="{05C7EBC3-4672-4DAB-81C2-58661FAFAE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8805" y="-2"/>
            <a:ext cx="6013194" cy="1511304"/>
          </a:xfrm>
          <a:custGeom>
            <a:avLst/>
            <a:gdLst>
              <a:gd name="connsiteX0" fmla="*/ 4545473 w 6013194"/>
              <a:gd name="connsiteY0" fmla="*/ 0 h 1511304"/>
              <a:gd name="connsiteX1" fmla="*/ 6013194 w 6013194"/>
              <a:gd name="connsiteY1" fmla="*/ 0 h 1511304"/>
              <a:gd name="connsiteX2" fmla="*/ 6013194 w 6013194"/>
              <a:gd name="connsiteY2" fmla="*/ 1508760 h 1511304"/>
              <a:gd name="connsiteX3" fmla="*/ 4545474 w 6013194"/>
              <a:gd name="connsiteY3" fmla="*/ 1508760 h 1511304"/>
              <a:gd name="connsiteX4" fmla="*/ 4545474 w 6013194"/>
              <a:gd name="connsiteY4" fmla="*/ 1511304 h 1511304"/>
              <a:gd name="connsiteX5" fmla="*/ 0 w 6013194"/>
              <a:gd name="connsiteY5" fmla="*/ 1511304 h 1511304"/>
              <a:gd name="connsiteX6" fmla="*/ 697617 w 6013194"/>
              <a:gd name="connsiteY6" fmla="*/ 3 h 1511304"/>
              <a:gd name="connsiteX7" fmla="*/ 4545473 w 6013194"/>
              <a:gd name="connsiteY7" fmla="*/ 3 h 151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13194" h="1511304">
                <a:moveTo>
                  <a:pt x="4545473" y="0"/>
                </a:moveTo>
                <a:lnTo>
                  <a:pt x="6013194" y="0"/>
                </a:lnTo>
                <a:lnTo>
                  <a:pt x="6013194" y="1508760"/>
                </a:lnTo>
                <a:lnTo>
                  <a:pt x="4545474" y="1508760"/>
                </a:lnTo>
                <a:lnTo>
                  <a:pt x="4545474" y="1511304"/>
                </a:lnTo>
                <a:lnTo>
                  <a:pt x="0" y="1511304"/>
                </a:lnTo>
                <a:lnTo>
                  <a:pt x="697617" y="3"/>
                </a:lnTo>
                <a:lnTo>
                  <a:pt x="4545473" y="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Freeform: Shape 95">
            <a:extLst>
              <a:ext uri="{FF2B5EF4-FFF2-40B4-BE49-F238E27FC236}">
                <a16:creationId xmlns:a16="http://schemas.microsoft.com/office/drawing/2014/main" id="{40BF962F-4C6F-461E-86F2-C43F56CC9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80797" y="1690688"/>
            <a:ext cx="8711202" cy="5167312"/>
          </a:xfrm>
          <a:custGeom>
            <a:avLst/>
            <a:gdLst>
              <a:gd name="connsiteX0" fmla="*/ 0 w 8711202"/>
              <a:gd name="connsiteY0" fmla="*/ 0 h 5167312"/>
              <a:gd name="connsiteX1" fmla="*/ 7243482 w 8711202"/>
              <a:gd name="connsiteY1" fmla="*/ 0 h 5167312"/>
              <a:gd name="connsiteX2" fmla="*/ 8711202 w 8711202"/>
              <a:gd name="connsiteY2" fmla="*/ 0 h 5167312"/>
              <a:gd name="connsiteX3" fmla="*/ 8711202 w 8711202"/>
              <a:gd name="connsiteY3" fmla="*/ 5167312 h 5167312"/>
              <a:gd name="connsiteX4" fmla="*/ 7243482 w 8711202"/>
              <a:gd name="connsiteY4" fmla="*/ 5167312 h 5167312"/>
              <a:gd name="connsiteX5" fmla="*/ 221324 w 8711202"/>
              <a:gd name="connsiteY5" fmla="*/ 5167312 h 5167312"/>
              <a:gd name="connsiteX6" fmla="*/ 2615203 w 8711202"/>
              <a:gd name="connsiteY6" fmla="*/ 952 h 5167312"/>
              <a:gd name="connsiteX7" fmla="*/ 0 w 8711202"/>
              <a:gd name="connsiteY7" fmla="*/ 952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11202" h="5167312">
                <a:moveTo>
                  <a:pt x="0" y="0"/>
                </a:moveTo>
                <a:lnTo>
                  <a:pt x="7243482" y="0"/>
                </a:lnTo>
                <a:lnTo>
                  <a:pt x="8711202" y="0"/>
                </a:lnTo>
                <a:lnTo>
                  <a:pt x="8711202" y="5167312"/>
                </a:lnTo>
                <a:lnTo>
                  <a:pt x="7243482" y="5167312"/>
                </a:lnTo>
                <a:lnTo>
                  <a:pt x="221324" y="5167312"/>
                </a:lnTo>
                <a:lnTo>
                  <a:pt x="2615203" y="952"/>
                </a:lnTo>
                <a:lnTo>
                  <a:pt x="0" y="952"/>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Freeform: Shape 97">
            <a:extLst>
              <a:ext uri="{FF2B5EF4-FFF2-40B4-BE49-F238E27FC236}">
                <a16:creationId xmlns:a16="http://schemas.microsoft.com/office/drawing/2014/main" id="{2E94A4F7-38E4-45EA-8E2E-CE1B5766B4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5931454" cy="5166360"/>
          </a:xfrm>
          <a:custGeom>
            <a:avLst/>
            <a:gdLst>
              <a:gd name="connsiteX0" fmla="*/ 0 w 5931454"/>
              <a:gd name="connsiteY0" fmla="*/ 0 h 5166360"/>
              <a:gd name="connsiteX1" fmla="*/ 5931454 w 5931454"/>
              <a:gd name="connsiteY1" fmla="*/ 0 h 5166360"/>
              <a:gd name="connsiteX2" fmla="*/ 3537575 w 5931454"/>
              <a:gd name="connsiteY2" fmla="*/ 5166360 h 5166360"/>
              <a:gd name="connsiteX3" fmla="*/ 0 w 5931454"/>
              <a:gd name="connsiteY3" fmla="*/ 5166360 h 5166360"/>
            </a:gdLst>
            <a:ahLst/>
            <a:cxnLst>
              <a:cxn ang="0">
                <a:pos x="connsiteX0" y="connsiteY0"/>
              </a:cxn>
              <a:cxn ang="0">
                <a:pos x="connsiteX1" y="connsiteY1"/>
              </a:cxn>
              <a:cxn ang="0">
                <a:pos x="connsiteX2" y="connsiteY2"/>
              </a:cxn>
              <a:cxn ang="0">
                <a:pos x="connsiteX3" y="connsiteY3"/>
              </a:cxn>
            </a:cxnLst>
            <a:rect l="l" t="t" r="r" b="b"/>
            <a:pathLst>
              <a:path w="5931454" h="5166360">
                <a:moveTo>
                  <a:pt x="0" y="0"/>
                </a:moveTo>
                <a:lnTo>
                  <a:pt x="5931454" y="0"/>
                </a:lnTo>
                <a:lnTo>
                  <a:pt x="3537575" y="5166360"/>
                </a:lnTo>
                <a:lnTo>
                  <a:pt x="0" y="5166360"/>
                </a:lnTo>
                <a:close/>
              </a:path>
            </a:pathLst>
          </a:cu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Content Placeholder 3">
            <a:extLst>
              <a:ext uri="{FF2B5EF4-FFF2-40B4-BE49-F238E27FC236}">
                <a16:creationId xmlns:a16="http://schemas.microsoft.com/office/drawing/2014/main" id="{B138E622-8297-43C9-97C9-4B84A3AA7E11}"/>
              </a:ext>
            </a:extLst>
          </p:cNvPr>
          <p:cNvSpPr>
            <a:spLocks noGrp="1"/>
          </p:cNvSpPr>
          <p:nvPr>
            <p:ph sz="half" idx="2"/>
          </p:nvPr>
        </p:nvSpPr>
        <p:spPr>
          <a:xfrm>
            <a:off x="247352" y="1998137"/>
            <a:ext cx="3603171" cy="4616648"/>
          </a:xfrm>
        </p:spPr>
        <p:txBody>
          <a:bodyPr vert="horz" lIns="91440" tIns="45720" rIns="91440" bIns="45720" rtlCol="0" anchor="ctr">
            <a:normAutofit fontScale="77500" lnSpcReduction="20000"/>
          </a:bodyPr>
          <a:lstStyle/>
          <a:p>
            <a:pPr marL="0" indent="0" algn="ctr">
              <a:buNone/>
            </a:pPr>
            <a:r>
              <a:rPr lang="en-US" sz="3400" b="1" dirty="0">
                <a:solidFill>
                  <a:schemeClr val="bg1"/>
                </a:solidFill>
              </a:rPr>
              <a:t>Objectives</a:t>
            </a:r>
          </a:p>
          <a:p>
            <a:r>
              <a:rPr lang="en-US" sz="2300" dirty="0">
                <a:solidFill>
                  <a:schemeClr val="bg1"/>
                </a:solidFill>
              </a:rPr>
              <a:t>Raise </a:t>
            </a:r>
            <a:r>
              <a:rPr lang="en-US" sz="2300" b="1" i="1" dirty="0">
                <a:solidFill>
                  <a:schemeClr val="bg1"/>
                </a:solidFill>
              </a:rPr>
              <a:t>public awareness </a:t>
            </a:r>
            <a:r>
              <a:rPr lang="en-US" sz="2300" dirty="0">
                <a:solidFill>
                  <a:schemeClr val="bg1"/>
                </a:solidFill>
              </a:rPr>
              <a:t>and increase </a:t>
            </a:r>
            <a:r>
              <a:rPr lang="en-US" sz="2300" b="1" i="1" dirty="0">
                <a:solidFill>
                  <a:schemeClr val="bg1"/>
                </a:solidFill>
              </a:rPr>
              <a:t>engagement</a:t>
            </a:r>
            <a:r>
              <a:rPr lang="en-US" sz="2300" dirty="0">
                <a:solidFill>
                  <a:schemeClr val="bg1"/>
                </a:solidFill>
              </a:rPr>
              <a:t> in building a strong cybersecurity workforce.</a:t>
            </a:r>
          </a:p>
          <a:p>
            <a:r>
              <a:rPr lang="en-US" sz="2300" dirty="0">
                <a:solidFill>
                  <a:schemeClr val="bg1"/>
                </a:solidFill>
              </a:rPr>
              <a:t>Emphasize the </a:t>
            </a:r>
            <a:r>
              <a:rPr lang="en-US" sz="2300" b="1" i="1" dirty="0">
                <a:solidFill>
                  <a:schemeClr val="bg1"/>
                </a:solidFill>
              </a:rPr>
              <a:t>demand and opportunities </a:t>
            </a:r>
            <a:r>
              <a:rPr lang="en-US" sz="2300" dirty="0">
                <a:solidFill>
                  <a:schemeClr val="bg1"/>
                </a:solidFill>
              </a:rPr>
              <a:t>in cybersecurity.</a:t>
            </a:r>
          </a:p>
          <a:p>
            <a:r>
              <a:rPr lang="en-US" sz="2300" dirty="0">
                <a:solidFill>
                  <a:schemeClr val="bg1"/>
                </a:solidFill>
              </a:rPr>
              <a:t>Increase awareness around the </a:t>
            </a:r>
            <a:r>
              <a:rPr lang="en-US" sz="2300" b="1" i="1" dirty="0">
                <a:solidFill>
                  <a:schemeClr val="bg1"/>
                </a:solidFill>
              </a:rPr>
              <a:t>multiple career options</a:t>
            </a:r>
            <a:r>
              <a:rPr lang="en-US" sz="2300" dirty="0">
                <a:solidFill>
                  <a:schemeClr val="bg1"/>
                </a:solidFill>
              </a:rPr>
              <a:t> within the field of cybersecurity.</a:t>
            </a:r>
          </a:p>
          <a:p>
            <a:r>
              <a:rPr lang="en-US" sz="2300" dirty="0">
                <a:solidFill>
                  <a:schemeClr val="bg1"/>
                </a:solidFill>
              </a:rPr>
              <a:t>Highlight the </a:t>
            </a:r>
            <a:r>
              <a:rPr lang="en-US" sz="2300" b="1" i="1" dirty="0">
                <a:solidFill>
                  <a:schemeClr val="bg1"/>
                </a:solidFill>
              </a:rPr>
              <a:t>multiple pathways </a:t>
            </a:r>
            <a:r>
              <a:rPr lang="en-US" sz="2300" dirty="0">
                <a:solidFill>
                  <a:schemeClr val="bg1"/>
                </a:solidFill>
              </a:rPr>
              <a:t>to enter the cybersecurity career field.</a:t>
            </a:r>
          </a:p>
          <a:p>
            <a:r>
              <a:rPr lang="en-US" sz="2300" b="1" i="1" dirty="0">
                <a:solidFill>
                  <a:schemeClr val="bg1"/>
                </a:solidFill>
              </a:rPr>
              <a:t>Showcase resources and programs</a:t>
            </a:r>
            <a:r>
              <a:rPr lang="en-US" sz="2300" dirty="0">
                <a:solidFill>
                  <a:schemeClr val="bg1"/>
                </a:solidFill>
              </a:rPr>
              <a:t>, including those that increase participation of women, minorities, veterans, persons with disabilities, and other underrepresented populations in the cybersecurity workforce.</a:t>
            </a:r>
          </a:p>
        </p:txBody>
      </p:sp>
      <p:sp>
        <p:nvSpPr>
          <p:cNvPr id="9" name="TextBox 8">
            <a:extLst>
              <a:ext uri="{FF2B5EF4-FFF2-40B4-BE49-F238E27FC236}">
                <a16:creationId xmlns:a16="http://schemas.microsoft.com/office/drawing/2014/main" id="{011D8FC7-8968-4D46-8993-723DC9948BB6}"/>
              </a:ext>
            </a:extLst>
          </p:cNvPr>
          <p:cNvSpPr txBox="1"/>
          <p:nvPr/>
        </p:nvSpPr>
        <p:spPr>
          <a:xfrm>
            <a:off x="6178805" y="1966020"/>
            <a:ext cx="5445636" cy="4431983"/>
          </a:xfrm>
          <a:prstGeom prst="rect">
            <a:avLst/>
          </a:prstGeom>
          <a:noFill/>
        </p:spPr>
        <p:txBody>
          <a:bodyPr wrap="square" lIns="91440" tIns="45720" rIns="91440" bIns="45720" anchor="t">
            <a:spAutoFit/>
          </a:bodyPr>
          <a:lstStyle/>
          <a:p>
            <a:pPr algn="ctr"/>
            <a:r>
              <a:rPr lang="en-US" sz="2400" b="1" dirty="0"/>
              <a:t>Key Messaging</a:t>
            </a:r>
          </a:p>
          <a:p>
            <a:pPr algn="ctr"/>
            <a:endParaRPr lang="en-US" sz="600" b="1" dirty="0"/>
          </a:p>
          <a:p>
            <a:pPr marL="285750" lvl="0" indent="-285750">
              <a:buFont typeface="Arial" panose="020B0604020202020204" pitchFamily="34" charset="0"/>
              <a:buChar char="•"/>
            </a:pPr>
            <a:r>
              <a:rPr lang="en-US" sz="1800" dirty="0"/>
              <a:t>Cybersecurity has something for everyone! </a:t>
            </a:r>
            <a:r>
              <a:rPr lang="en-US" sz="1800" b="1" i="1" dirty="0"/>
              <a:t>Skills are needed from a diverse range of backgrounds.</a:t>
            </a:r>
            <a:endParaRPr lang="en-US" sz="1800" b="1" dirty="0"/>
          </a:p>
          <a:p>
            <a:pPr marL="285750" lvl="0" indent="-285750">
              <a:buFont typeface="Arial" panose="020B0604020202020204" pitchFamily="34" charset="0"/>
              <a:buChar char="•"/>
            </a:pPr>
            <a:r>
              <a:rPr lang="en-US" sz="1800" dirty="0"/>
              <a:t>Cybersecurity is a dynamic field so you will never be bored. </a:t>
            </a:r>
            <a:r>
              <a:rPr lang="en-US" sz="1800" b="1" i="1" dirty="0"/>
              <a:t>Cybersecurity evolves quickly so you will always be learning and developing new skills.</a:t>
            </a:r>
            <a:endParaRPr lang="en-US" sz="1800" b="1" dirty="0"/>
          </a:p>
          <a:p>
            <a:pPr marL="285750" lvl="0" indent="-285750">
              <a:buFont typeface="Arial" panose="020B0604020202020204" pitchFamily="34" charset="0"/>
              <a:buChar char="•"/>
            </a:pPr>
            <a:r>
              <a:rPr lang="en-US" sz="1800" dirty="0"/>
              <a:t>There is a high demand for a talented cybersecurity workforce. </a:t>
            </a:r>
            <a:r>
              <a:rPr lang="en-US" sz="1800" i="1" dirty="0"/>
              <a:t>Data predicts </a:t>
            </a:r>
            <a:r>
              <a:rPr lang="en-US" sz="1800" b="1" i="1" dirty="0"/>
              <a:t>that IT and cybersecurity will be among the fastest growing and best paying jobs over the next decade. </a:t>
            </a:r>
            <a:endParaRPr lang="en-US" sz="1800" b="1" dirty="0"/>
          </a:p>
          <a:p>
            <a:pPr marL="285750" indent="-285750">
              <a:buFont typeface="Arial" panose="020B0604020202020204" pitchFamily="34" charset="0"/>
              <a:buChar char="•"/>
            </a:pPr>
            <a:r>
              <a:rPr lang="en-US" sz="1800" dirty="0"/>
              <a:t>Cybersecurity plays a vital role in the lives of all global citizens and the cybersecurity workforce makes a difference in our world. </a:t>
            </a:r>
            <a:r>
              <a:rPr lang="en-US" sz="1800" b="1" i="1" dirty="0"/>
              <a:t>Building </a:t>
            </a:r>
            <a:r>
              <a:rPr lang="en-US" b="1" i="1" dirty="0"/>
              <a:t>a qualified </a:t>
            </a:r>
            <a:r>
              <a:rPr lang="en-US" sz="1800" b="1" i="1" dirty="0"/>
              <a:t>cybersecurity workforce enhances national security and promotes economic prosperity.</a:t>
            </a:r>
            <a:endParaRPr lang="en-US" sz="1800" b="1" dirty="0"/>
          </a:p>
        </p:txBody>
      </p:sp>
    </p:spTree>
    <p:extLst>
      <p:ext uri="{BB962C8B-B14F-4D97-AF65-F5344CB8AC3E}">
        <p14:creationId xmlns:p14="http://schemas.microsoft.com/office/powerpoint/2010/main" val="23531568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636278-B639-FF49-8597-37490A8BAB69}"/>
              </a:ext>
            </a:extLst>
          </p:cNvPr>
          <p:cNvSpPr>
            <a:spLocks noGrp="1"/>
          </p:cNvSpPr>
          <p:nvPr>
            <p:ph type="ctrTitle"/>
          </p:nvPr>
        </p:nvSpPr>
        <p:spPr>
          <a:xfrm>
            <a:off x="1113810" y="2960716"/>
            <a:ext cx="4036334" cy="2387600"/>
          </a:xfrm>
        </p:spPr>
        <p:txBody>
          <a:bodyPr anchor="t">
            <a:normAutofit/>
          </a:bodyPr>
          <a:lstStyle/>
          <a:p>
            <a:pPr algn="l"/>
            <a:r>
              <a:rPr lang="en-US" sz="5400" dirty="0"/>
              <a:t>Resources</a:t>
            </a:r>
          </a:p>
        </p:txBody>
      </p:sp>
      <p:sp>
        <p:nvSpPr>
          <p:cNvPr id="3" name="Subtitle 2">
            <a:extLst>
              <a:ext uri="{FF2B5EF4-FFF2-40B4-BE49-F238E27FC236}">
                <a16:creationId xmlns:a16="http://schemas.microsoft.com/office/drawing/2014/main" id="{D97DBA33-700C-3440-B358-F265C09FE6D0}"/>
              </a:ext>
            </a:extLst>
          </p:cNvPr>
          <p:cNvSpPr>
            <a:spLocks noGrp="1"/>
          </p:cNvSpPr>
          <p:nvPr>
            <p:ph type="subTitle" idx="1"/>
          </p:nvPr>
        </p:nvSpPr>
        <p:spPr>
          <a:xfrm>
            <a:off x="1113809" y="953037"/>
            <a:ext cx="4036333" cy="1709849"/>
          </a:xfrm>
        </p:spPr>
        <p:txBody>
          <a:bodyPr anchor="b">
            <a:normAutofit/>
          </a:bodyPr>
          <a:lstStyle/>
          <a:p>
            <a:pPr algn="l"/>
            <a:r>
              <a:rPr lang="en-US" sz="2000" dirty="0">
                <a:hlinkClick r:id="rId2"/>
              </a:rPr>
              <a:t>www.nist.gov/nice/ccw</a:t>
            </a:r>
            <a:r>
              <a:rPr lang="en-US" sz="2000" dirty="0"/>
              <a:t> </a:t>
            </a:r>
          </a:p>
        </p:txBody>
      </p:sp>
      <p:grpSp>
        <p:nvGrpSpPr>
          <p:cNvPr id="25" name="Group 24">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26" name="Rectangle 25">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9">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aphical user interface&#10;&#10;Description automatically generated">
            <a:extLst>
              <a:ext uri="{FF2B5EF4-FFF2-40B4-BE49-F238E27FC236}">
                <a16:creationId xmlns:a16="http://schemas.microsoft.com/office/drawing/2014/main" id="{C8784627-081F-E3F0-F4EB-098E25E163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6559" y="265940"/>
            <a:ext cx="4201111" cy="6325483"/>
          </a:xfrm>
          <a:prstGeom prst="rect">
            <a:avLst/>
          </a:prstGeom>
        </p:spPr>
      </p:pic>
    </p:spTree>
    <p:extLst>
      <p:ext uri="{BB962C8B-B14F-4D97-AF65-F5344CB8AC3E}">
        <p14:creationId xmlns:p14="http://schemas.microsoft.com/office/powerpoint/2010/main" val="35461387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523841">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54BB77E-13CA-B646-9C25-DDDCB1733D41}"/>
              </a:ext>
            </a:extLst>
          </p:cNvPr>
          <p:cNvSpPr>
            <a:spLocks noGrp="1"/>
          </p:cNvSpPr>
          <p:nvPr>
            <p:ph type="title"/>
          </p:nvPr>
        </p:nvSpPr>
        <p:spPr>
          <a:xfrm>
            <a:off x="524256" y="4767072"/>
            <a:ext cx="6594189" cy="1625210"/>
          </a:xfrm>
        </p:spPr>
        <p:txBody>
          <a:bodyPr vert="horz" lIns="91440" tIns="45720" rIns="91440" bIns="45720" rtlCol="0" anchor="ctr">
            <a:normAutofit/>
          </a:bodyPr>
          <a:lstStyle/>
          <a:p>
            <a:pPr algn="ctr"/>
            <a:r>
              <a:rPr lang="en-US" dirty="0">
                <a:solidFill>
                  <a:srgbClr val="FFFFFF"/>
                </a:solidFill>
              </a:rPr>
              <a:t>Discovering Cybersecurity Careers</a:t>
            </a:r>
          </a:p>
        </p:txBody>
      </p:sp>
      <p:pic>
        <p:nvPicPr>
          <p:cNvPr id="4" name="Picture 3">
            <a:extLst>
              <a:ext uri="{FF2B5EF4-FFF2-40B4-BE49-F238E27FC236}">
                <a16:creationId xmlns:a16="http://schemas.microsoft.com/office/drawing/2014/main" id="{1A7AA388-25C2-CC44-A34C-638552E1D639}"/>
              </a:ext>
              <a:ext uri="{C183D7F6-B498-43B3-948B-1728B52AA6E4}">
                <adec:decorative xmlns:adec="http://schemas.microsoft.com/office/drawing/2017/decorative" val="1"/>
              </a:ext>
            </a:extLst>
          </p:cNvPr>
          <p:cNvPicPr>
            <a:picLocks noChangeAspect="1"/>
          </p:cNvPicPr>
          <p:nvPr/>
        </p:nvPicPr>
        <p:blipFill rotWithShape="1">
          <a:blip r:embed="rId2"/>
          <a:srcRect l="702" r="2636"/>
          <a:stretch/>
        </p:blipFill>
        <p:spPr>
          <a:xfrm>
            <a:off x="327547" y="321733"/>
            <a:ext cx="7058306" cy="4107392"/>
          </a:xfrm>
          <a:prstGeom prst="rect">
            <a:avLst/>
          </a:prstGeom>
        </p:spPr>
      </p:pic>
      <p:sp>
        <p:nvSpPr>
          <p:cNvPr id="26" name="Rectangle 2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84156C52-6014-8D44-8984-D586DA7FBB12}"/>
              </a:ext>
            </a:extLst>
          </p:cNvPr>
          <p:cNvSpPr txBox="1"/>
          <p:nvPr/>
        </p:nvSpPr>
        <p:spPr>
          <a:xfrm>
            <a:off x="8029319" y="917725"/>
            <a:ext cx="3424739" cy="4852362"/>
          </a:xfrm>
          <a:prstGeom prst="rect">
            <a:avLst/>
          </a:prstGeom>
        </p:spPr>
        <p:txBody>
          <a:bodyPr vert="horz" lIns="91440" tIns="45720" rIns="91440" bIns="45720" rtlCol="0" anchor="ctr">
            <a:normAutofit lnSpcReduction="10000"/>
          </a:bodyPr>
          <a:lstStyle/>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FFFFFF"/>
                </a:solidFill>
                <a:effectLst/>
                <a:uLnTx/>
                <a:uFillTx/>
                <a:latin typeface="Calibri" panose="020F0502020204030204"/>
                <a:ea typeface="+mn-ea"/>
                <a:cs typeface="+mn-cs"/>
              </a:rPr>
              <a:t>Career Briefs, Tools, and Resources</a:t>
            </a:r>
          </a:p>
          <a:p>
            <a:pPr marL="57150" marR="0" lvl="0" indent="0" algn="l" defTabSz="914400" rtl="0" eaLnBrk="1" fontAlgn="auto" latinLnBrk="0" hangingPunct="1">
              <a:lnSpc>
                <a:spcPct val="90000"/>
              </a:lnSpc>
              <a:spcBef>
                <a:spcPts val="0"/>
              </a:spcBef>
              <a:spcAft>
                <a:spcPts val="60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FFFFFF"/>
                </a:solidFill>
                <a:effectLst/>
                <a:uLnTx/>
                <a:uFillTx/>
                <a:latin typeface="Calibri" panose="020F0502020204030204"/>
                <a:ea typeface="+mn-ea"/>
                <a:cs typeface="+mn-cs"/>
              </a:rPr>
              <a:t>Work Role Videos</a:t>
            </a:r>
          </a:p>
          <a:p>
            <a:pPr marL="57150" marR="0" lvl="0" indent="0" algn="l" defTabSz="914400" rtl="0" eaLnBrk="1" fontAlgn="auto" latinLnBrk="0" hangingPunct="1">
              <a:lnSpc>
                <a:spcPct val="90000"/>
              </a:lnSpc>
              <a:spcBef>
                <a:spcPts val="0"/>
              </a:spcBef>
              <a:spcAft>
                <a:spcPts val="60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FFFFFF"/>
                </a:solidFill>
                <a:effectLst/>
                <a:uLnTx/>
                <a:uFillTx/>
                <a:latin typeface="Calibri" panose="020F0502020204030204"/>
                <a:ea typeface="+mn-ea"/>
                <a:cs typeface="+mn-cs"/>
              </a:rPr>
              <a:t>Posters and Infographics</a:t>
            </a:r>
          </a:p>
          <a:p>
            <a:pPr marL="57150" marR="0" lvl="0" indent="0" algn="l" defTabSz="914400" rtl="0" eaLnBrk="1" fontAlgn="auto" latinLnBrk="0" hangingPunct="1">
              <a:lnSpc>
                <a:spcPct val="90000"/>
              </a:lnSpc>
              <a:spcBef>
                <a:spcPts val="0"/>
              </a:spcBef>
              <a:spcAft>
                <a:spcPts val="60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FFFFFF"/>
                </a:solidFill>
                <a:effectLst/>
                <a:uLnTx/>
                <a:uFillTx/>
                <a:latin typeface="Calibri" panose="020F0502020204030204"/>
                <a:ea typeface="+mn-ea"/>
                <a:cs typeface="+mn-cs"/>
              </a:rPr>
              <a:t>Workforce Demand Data</a:t>
            </a:r>
          </a:p>
        </p:txBody>
      </p:sp>
    </p:spTree>
    <p:extLst>
      <p:ext uri="{BB962C8B-B14F-4D97-AF65-F5344CB8AC3E}">
        <p14:creationId xmlns:p14="http://schemas.microsoft.com/office/powerpoint/2010/main" val="39012352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16">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448055"/>
            <a:ext cx="3414370" cy="3801257"/>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9D853CB1-6192-4E85-878A-6DCDEDDA1C6C}"/>
              </a:ext>
            </a:extLst>
          </p:cNvPr>
          <p:cNvSpPr>
            <a:spLocks noGrp="1"/>
          </p:cNvSpPr>
          <p:nvPr>
            <p:ph type="title"/>
          </p:nvPr>
        </p:nvSpPr>
        <p:spPr>
          <a:xfrm>
            <a:off x="774700" y="745811"/>
            <a:ext cx="2845191" cy="3237579"/>
          </a:xfrm>
          <a:solidFill>
            <a:srgbClr val="595959"/>
          </a:solidFill>
        </p:spPr>
        <p:txBody>
          <a:bodyPr>
            <a:normAutofit/>
          </a:bodyPr>
          <a:lstStyle/>
          <a:p>
            <a:r>
              <a:rPr lang="en-US" sz="3800" b="1" dirty="0">
                <a:solidFill>
                  <a:srgbClr val="FFFFFF"/>
                </a:solidFill>
                <a:effectLst>
                  <a:outerShdw blurRad="38100" dist="38100" dir="2700000" algn="tl">
                    <a:srgbClr val="000000">
                      <a:alpha val="43137"/>
                    </a:srgbClr>
                  </a:outerShdw>
                </a:effectLst>
              </a:rPr>
              <a:t>Ideas for Engagement </a:t>
            </a:r>
            <a:br>
              <a:rPr lang="en-US" sz="3800" b="1" dirty="0">
                <a:solidFill>
                  <a:srgbClr val="FFFFFF"/>
                </a:solidFill>
                <a:effectLst>
                  <a:outerShdw blurRad="38100" dist="38100" dir="2700000" algn="tl">
                    <a:srgbClr val="000000">
                      <a:alpha val="43137"/>
                    </a:srgbClr>
                  </a:outerShdw>
                </a:effectLst>
              </a:rPr>
            </a:br>
            <a:endParaRPr lang="en-US" sz="3800" b="1" dirty="0">
              <a:solidFill>
                <a:srgbClr val="FFFFFF"/>
              </a:solidFill>
              <a:effectLst>
                <a:outerShdw blurRad="38100" dist="38100" dir="2700000" algn="tl">
                  <a:srgbClr val="000000">
                    <a:alpha val="43137"/>
                  </a:srgbClr>
                </a:outerShdw>
              </a:effectLst>
            </a:endParaRPr>
          </a:p>
        </p:txBody>
      </p:sp>
      <p:sp>
        <p:nvSpPr>
          <p:cNvPr id="24" name="Rectangle 18">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19227"/>
            <a:ext cx="3414369" cy="1979852"/>
          </a:xfrm>
          <a:prstGeom prst="rect">
            <a:avLst/>
          </a:prstGeom>
          <a:solidFill>
            <a:srgbClr val="6B1935">
              <a:alpha val="9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5" name="Rectangle 20">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4603" y="448055"/>
            <a:ext cx="7688475" cy="595274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46E4DE0-0043-4A30-84C8-01DB05BEB170}"/>
              </a:ext>
            </a:extLst>
          </p:cNvPr>
          <p:cNvSpPr>
            <a:spLocks noGrp="1"/>
          </p:cNvSpPr>
          <p:nvPr>
            <p:ph idx="1"/>
          </p:nvPr>
        </p:nvSpPr>
        <p:spPr>
          <a:xfrm>
            <a:off x="4379709" y="686862"/>
            <a:ext cx="7037591" cy="5475129"/>
          </a:xfrm>
        </p:spPr>
        <p:txBody>
          <a:bodyPr anchor="ctr">
            <a:normAutofit lnSpcReduction="10000"/>
          </a:bodyPr>
          <a:lstStyle/>
          <a:p>
            <a:endParaRPr lang="en-US" sz="2400" b="1" dirty="0"/>
          </a:p>
          <a:p>
            <a:r>
              <a:rPr lang="en-US" sz="2400" b="1" dirty="0"/>
              <a:t>Social Media</a:t>
            </a:r>
          </a:p>
          <a:p>
            <a:pPr lvl="1"/>
            <a:r>
              <a:rPr lang="en-US" b="1" dirty="0">
                <a:solidFill>
                  <a:schemeClr val="accent5">
                    <a:lumMod val="75000"/>
                  </a:schemeClr>
                </a:solidFill>
              </a:rPr>
              <a:t>#</a:t>
            </a:r>
            <a:r>
              <a:rPr lang="en-US" b="1" dirty="0" err="1">
                <a:solidFill>
                  <a:schemeClr val="accent5">
                    <a:lumMod val="75000"/>
                  </a:schemeClr>
                </a:solidFill>
              </a:rPr>
              <a:t>cybercareerweek</a:t>
            </a:r>
            <a:r>
              <a:rPr lang="en-US" b="1" dirty="0">
                <a:solidFill>
                  <a:schemeClr val="accent5">
                    <a:lumMod val="75000"/>
                  </a:schemeClr>
                </a:solidFill>
              </a:rPr>
              <a:t> </a:t>
            </a:r>
          </a:p>
          <a:p>
            <a:pPr lvl="1"/>
            <a:r>
              <a:rPr lang="en-US" b="1" dirty="0">
                <a:solidFill>
                  <a:schemeClr val="accent5">
                    <a:lumMod val="75000"/>
                  </a:schemeClr>
                </a:solidFill>
              </a:rPr>
              <a:t>#</a:t>
            </a:r>
            <a:r>
              <a:rPr lang="en-US" b="1" dirty="0" err="1">
                <a:solidFill>
                  <a:schemeClr val="accent5">
                    <a:lumMod val="75000"/>
                  </a:schemeClr>
                </a:solidFill>
              </a:rPr>
              <a:t>mycyberjob</a:t>
            </a:r>
            <a:endParaRPr lang="en-US" b="1" dirty="0">
              <a:solidFill>
                <a:schemeClr val="accent5">
                  <a:lumMod val="75000"/>
                </a:schemeClr>
              </a:solidFill>
            </a:endParaRPr>
          </a:p>
          <a:p>
            <a:pPr lvl="1"/>
            <a:r>
              <a:rPr lang="en-US" dirty="0"/>
              <a:t>Downloadable graphics</a:t>
            </a:r>
          </a:p>
          <a:p>
            <a:pPr lvl="1"/>
            <a:r>
              <a:rPr lang="en-US" dirty="0"/>
              <a:t>Downloadable sample social media</a:t>
            </a:r>
          </a:p>
          <a:p>
            <a:r>
              <a:rPr lang="en-US" sz="2400" dirty="0"/>
              <a:t>Host a </a:t>
            </a:r>
            <a:r>
              <a:rPr lang="en-US" sz="2400" b="1" dirty="0"/>
              <a:t>twitter chat </a:t>
            </a:r>
            <a:r>
              <a:rPr lang="en-US" sz="2400" dirty="0"/>
              <a:t>to answer questions about a cybersecurity related topic</a:t>
            </a:r>
          </a:p>
          <a:p>
            <a:r>
              <a:rPr lang="en-US" sz="2400" dirty="0"/>
              <a:t>Write a </a:t>
            </a:r>
            <a:r>
              <a:rPr lang="en-US" sz="2400" b="1" dirty="0"/>
              <a:t>blog</a:t>
            </a:r>
            <a:r>
              <a:rPr lang="en-US" sz="2400" dirty="0"/>
              <a:t> or </a:t>
            </a:r>
            <a:r>
              <a:rPr lang="en-US" sz="2400" b="1" dirty="0"/>
              <a:t>news article </a:t>
            </a:r>
          </a:p>
          <a:p>
            <a:r>
              <a:rPr lang="en-US" sz="2400" b="1" dirty="0"/>
              <a:t>Acknowledge</a:t>
            </a:r>
            <a:r>
              <a:rPr lang="en-US" sz="2400" dirty="0"/>
              <a:t> your hard-working cybersecurity co-workers or provide a social or potluck (virtual) to celebrate their contributions </a:t>
            </a:r>
          </a:p>
          <a:p>
            <a:r>
              <a:rPr lang="en-US" sz="2400" dirty="0"/>
              <a:t>Participate in office-wide cybersecurity related </a:t>
            </a:r>
            <a:r>
              <a:rPr lang="en-US" sz="2400" b="1" dirty="0"/>
              <a:t>competitions, trainings, or special events.</a:t>
            </a:r>
            <a:r>
              <a:rPr lang="en-US" sz="2400" dirty="0"/>
              <a:t> </a:t>
            </a:r>
          </a:p>
          <a:p>
            <a:endParaRPr lang="en-US" sz="2400" dirty="0"/>
          </a:p>
          <a:p>
            <a:endParaRPr lang="en-US" sz="2400" dirty="0"/>
          </a:p>
        </p:txBody>
      </p:sp>
    </p:spTree>
    <p:extLst>
      <p:ext uri="{BB962C8B-B14F-4D97-AF65-F5344CB8AC3E}">
        <p14:creationId xmlns:p14="http://schemas.microsoft.com/office/powerpoint/2010/main" val="21002890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8E3D56-EA09-4243-80E1-3DC1AF9DA215}"/>
              </a:ext>
            </a:extLst>
          </p:cNvPr>
          <p:cNvSpPr>
            <a:spLocks noGrp="1"/>
          </p:cNvSpPr>
          <p:nvPr>
            <p:ph type="title"/>
          </p:nvPr>
        </p:nvSpPr>
        <p:spPr>
          <a:xfrm>
            <a:off x="838200" y="963877"/>
            <a:ext cx="3494362" cy="4930246"/>
          </a:xfrm>
        </p:spPr>
        <p:txBody>
          <a:bodyPr>
            <a:normAutofit/>
          </a:bodyPr>
          <a:lstStyle/>
          <a:p>
            <a:pPr algn="r"/>
            <a:r>
              <a:rPr lang="en-US" b="1">
                <a:solidFill>
                  <a:schemeClr val="accent1"/>
                </a:solidFill>
                <a:effectLst>
                  <a:outerShdw blurRad="38100" dist="38100" dir="2700000" algn="tl">
                    <a:srgbClr val="000000">
                      <a:alpha val="43137"/>
                    </a:srgbClr>
                  </a:outerShdw>
                </a:effectLst>
              </a:rPr>
              <a:t>Ideas for Engagement</a:t>
            </a:r>
            <a:endParaRPr lang="en-US">
              <a:solidFill>
                <a:schemeClr val="accent1"/>
              </a:solidFill>
            </a:endParaRPr>
          </a:p>
        </p:txBody>
      </p:sp>
      <p:cxnSp>
        <p:nvCxnSpPr>
          <p:cNvPr id="15"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5FEE60C-6352-407C-B3FD-290A269E9DA8}"/>
              </a:ext>
            </a:extLst>
          </p:cNvPr>
          <p:cNvSpPr>
            <a:spLocks noGrp="1"/>
          </p:cNvSpPr>
          <p:nvPr>
            <p:ph idx="1"/>
          </p:nvPr>
        </p:nvSpPr>
        <p:spPr>
          <a:xfrm>
            <a:off x="5047468" y="1297252"/>
            <a:ext cx="6377769" cy="4930246"/>
          </a:xfrm>
        </p:spPr>
        <p:txBody>
          <a:bodyPr vert="horz" lIns="91440" tIns="45720" rIns="91440" bIns="45720" rtlCol="0" anchor="ctr">
            <a:noAutofit/>
          </a:bodyPr>
          <a:lstStyle/>
          <a:p>
            <a:r>
              <a:rPr lang="en-US" sz="2200" dirty="0">
                <a:ea typeface="+mn-lt"/>
                <a:cs typeface="+mn-lt"/>
              </a:rPr>
              <a:t>Bring your mini/future-cybersecurity worker </a:t>
            </a:r>
            <a:r>
              <a:rPr lang="en-US" sz="2200" b="1" dirty="0">
                <a:ea typeface="+mn-lt"/>
                <a:cs typeface="+mn-lt"/>
              </a:rPr>
              <a:t>to workday </a:t>
            </a:r>
            <a:r>
              <a:rPr lang="en-US" sz="2200" dirty="0">
                <a:ea typeface="+mn-lt"/>
                <a:cs typeface="+mn-lt"/>
              </a:rPr>
              <a:t>(virtual)</a:t>
            </a:r>
          </a:p>
          <a:p>
            <a:r>
              <a:rPr lang="en-US" sz="2200" dirty="0">
                <a:ea typeface="+mn-lt"/>
                <a:cs typeface="+mn-lt"/>
              </a:rPr>
              <a:t>Encourage your cybersecurity workers/ colleagues to sign up for </a:t>
            </a:r>
            <a:r>
              <a:rPr lang="en-US" sz="2200" b="1" dirty="0">
                <a:ea typeface="+mn-lt"/>
                <a:cs typeface="+mn-lt"/>
              </a:rPr>
              <a:t>trainings</a:t>
            </a:r>
            <a:r>
              <a:rPr lang="en-US" sz="2200" dirty="0">
                <a:ea typeface="+mn-lt"/>
                <a:cs typeface="+mn-lt"/>
              </a:rPr>
              <a:t> or compete in a </a:t>
            </a:r>
            <a:r>
              <a:rPr lang="en-US" sz="2200" dirty="0" err="1">
                <a:ea typeface="+mn-lt"/>
                <a:cs typeface="+mn-lt"/>
              </a:rPr>
              <a:t>CtF</a:t>
            </a:r>
            <a:r>
              <a:rPr lang="en-US" sz="2200" dirty="0">
                <a:ea typeface="+mn-lt"/>
                <a:cs typeface="+mn-lt"/>
              </a:rPr>
              <a:t> competition </a:t>
            </a:r>
          </a:p>
          <a:p>
            <a:r>
              <a:rPr lang="en-US" sz="2200" dirty="0">
                <a:ea typeface="+mn-lt"/>
                <a:cs typeface="+mn-lt"/>
              </a:rPr>
              <a:t>Host a </a:t>
            </a:r>
            <a:r>
              <a:rPr lang="en-US" sz="2200" b="1" dirty="0">
                <a:ea typeface="+mn-lt"/>
                <a:cs typeface="+mn-lt"/>
              </a:rPr>
              <a:t>career talk </a:t>
            </a:r>
            <a:r>
              <a:rPr lang="en-US" sz="2200" dirty="0">
                <a:ea typeface="+mn-lt"/>
                <a:cs typeface="+mn-lt"/>
              </a:rPr>
              <a:t>for employees or co-workers </a:t>
            </a:r>
          </a:p>
          <a:p>
            <a:r>
              <a:rPr lang="en-US" sz="2200" dirty="0">
                <a:ea typeface="+mn-lt"/>
                <a:cs typeface="+mn-lt"/>
              </a:rPr>
              <a:t>Host a </a:t>
            </a:r>
            <a:r>
              <a:rPr lang="en-US" sz="2200" b="1" dirty="0">
                <a:ea typeface="+mn-lt"/>
                <a:cs typeface="+mn-lt"/>
              </a:rPr>
              <a:t>training or professional development </a:t>
            </a:r>
            <a:r>
              <a:rPr lang="en-US" sz="2200" dirty="0">
                <a:ea typeface="+mn-lt"/>
                <a:cs typeface="+mn-lt"/>
              </a:rPr>
              <a:t>activity for educators</a:t>
            </a:r>
          </a:p>
          <a:p>
            <a:r>
              <a:rPr lang="en-US" sz="2200" dirty="0">
                <a:ea typeface="+mn-lt"/>
                <a:cs typeface="+mn-lt"/>
              </a:rPr>
              <a:t>Explore cybersecurity resources in your neighborhood. Tour suggestions and virtual tours have been added to </a:t>
            </a:r>
            <a:r>
              <a:rPr lang="en-US" sz="2200" i="1" dirty="0">
                <a:ea typeface="+mn-lt"/>
                <a:cs typeface="+mn-lt"/>
              </a:rPr>
              <a:t>Cybersecurity In Your Community </a:t>
            </a:r>
            <a:r>
              <a:rPr lang="en-US" sz="2200" dirty="0">
                <a:ea typeface="+mn-lt"/>
                <a:cs typeface="+mn-lt"/>
              </a:rPr>
              <a:t>section of CCW website</a:t>
            </a:r>
            <a:endParaRPr lang="en-US" sz="2200" dirty="0">
              <a:cs typeface="Calibri"/>
            </a:endParaRPr>
          </a:p>
          <a:p>
            <a:r>
              <a:rPr lang="en-US" sz="2200" b="1" dirty="0">
                <a:ea typeface="+mn-lt"/>
                <a:cs typeface="+mn-lt"/>
              </a:rPr>
              <a:t>Participate in the GLOBAL call to cybersecurity workers to visit a classroom and introduce K-12 students to careers in cybersecurity </a:t>
            </a:r>
            <a:r>
              <a:rPr lang="en-US" sz="2200" dirty="0">
                <a:ea typeface="+mn-lt"/>
                <a:cs typeface="+mn-lt"/>
              </a:rPr>
              <a:t>(visit the NICE CCW website for resources and ideas)</a:t>
            </a:r>
          </a:p>
          <a:p>
            <a:endParaRPr lang="en-US" sz="2200" dirty="0">
              <a:cs typeface="Calibri"/>
            </a:endParaRPr>
          </a:p>
          <a:p>
            <a:endParaRPr lang="en-US" sz="2200" dirty="0"/>
          </a:p>
        </p:txBody>
      </p:sp>
    </p:spTree>
    <p:extLst>
      <p:ext uri="{BB962C8B-B14F-4D97-AF65-F5344CB8AC3E}">
        <p14:creationId xmlns:p14="http://schemas.microsoft.com/office/powerpoint/2010/main" val="23937735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7CFC4001FE5CA4680386C3FB325C1BD" ma:contentTypeVersion="14" ma:contentTypeDescription="Create a new document." ma:contentTypeScope="" ma:versionID="657c26651ca15f2a7d26c3722bebc5ed">
  <xsd:schema xmlns:xsd="http://www.w3.org/2001/XMLSchema" xmlns:xs="http://www.w3.org/2001/XMLSchema" xmlns:p="http://schemas.microsoft.com/office/2006/metadata/properties" xmlns:ns1="http://schemas.microsoft.com/sharepoint/v3" xmlns:ns2="b6be93ec-c8eb-408e-bda9-98e85ed96629" xmlns:ns3="b0af2475-d320-42a9-846e-935ddcd3534b" targetNamespace="http://schemas.microsoft.com/office/2006/metadata/properties" ma:root="true" ma:fieldsID="5e6883ae5fa657790e0e21a462283dfd" ns1:_="" ns2:_="" ns3:_="">
    <xsd:import namespace="http://schemas.microsoft.com/sharepoint/v3"/>
    <xsd:import namespace="b6be93ec-c8eb-408e-bda9-98e85ed96629"/>
    <xsd:import namespace="b0af2475-d320-42a9-846e-935ddcd3534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FileDescription" minOccurs="0"/>
                <xsd:element ref="ns2:FileKeywords" minOccurs="0"/>
                <xsd:element ref="ns2:Comments" minOccurs="0"/>
                <xsd:element ref="ns3:SharedWithUsers" minOccurs="0"/>
                <xsd:element ref="ns3:SharedWithDetail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be93ec-c8eb-408e-bda9-98e85ed9662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FileDescription" ma:index="15" nillable="true" ma:displayName="File Description" ma:format="Dropdown" ma:internalName="FileDescription">
      <xsd:simpleType>
        <xsd:restriction base="dms:Note">
          <xsd:maxLength value="255"/>
        </xsd:restriction>
      </xsd:simpleType>
    </xsd:element>
    <xsd:element name="FileKeywords" ma:index="16" nillable="true" ma:displayName="File Keywords" ma:format="Dropdown" ma:internalName="FileKeywords">
      <xsd:simpleType>
        <xsd:restriction base="dms:Note">
          <xsd:maxLength value="255"/>
        </xsd:restriction>
      </xsd:simpleType>
    </xsd:element>
    <xsd:element name="Comments" ma:index="17" nillable="true" ma:displayName="Comments" ma:format="Dropdown" ma:internalName="Comments">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0af2475-d320-42a9-846e-935ddcd3534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FileKeywords xmlns="b6be93ec-c8eb-408e-bda9-98e85ed96629" xsi:nil="true"/>
    <_ip_UnifiedCompliancePolicyProperties xmlns="http://schemas.microsoft.com/sharepoint/v3" xsi:nil="true"/>
    <Comments xmlns="b6be93ec-c8eb-408e-bda9-98e85ed96629" xsi:nil="true"/>
    <FileDescription xmlns="b6be93ec-c8eb-408e-bda9-98e85ed96629" xsi:nil="true"/>
  </documentManagement>
</p:properties>
</file>

<file path=customXml/itemProps1.xml><?xml version="1.0" encoding="utf-8"?>
<ds:datastoreItem xmlns:ds="http://schemas.openxmlformats.org/officeDocument/2006/customXml" ds:itemID="{B67E0CCF-3C79-46F5-B25A-F328AFB1A1C5}">
  <ds:schemaRefs>
    <ds:schemaRef ds:uri="http://schemas.microsoft.com/sharepoint/v3/contenttype/forms"/>
  </ds:schemaRefs>
</ds:datastoreItem>
</file>

<file path=customXml/itemProps2.xml><?xml version="1.0" encoding="utf-8"?>
<ds:datastoreItem xmlns:ds="http://schemas.openxmlformats.org/officeDocument/2006/customXml" ds:itemID="{8FFA94B1-47FF-4D89-A45C-5026A962999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b6be93ec-c8eb-408e-bda9-98e85ed96629"/>
    <ds:schemaRef ds:uri="b0af2475-d320-42a9-846e-935ddcd3534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7683C13-E0B3-4C30-ABC5-9A26E3ABC461}">
  <ds:schemaRefs>
    <ds:schemaRef ds:uri="http://purl.org/dc/dcmitype/"/>
    <ds:schemaRef ds:uri="http://schemas.microsoft.com/sharepoint/v3"/>
    <ds:schemaRef ds:uri="http://schemas.microsoft.com/office/2006/documentManagement/types"/>
    <ds:schemaRef ds:uri="b0af2475-d320-42a9-846e-935ddcd3534b"/>
    <ds:schemaRef ds:uri="http://purl.org/dc/elements/1.1/"/>
    <ds:schemaRef ds:uri="http://schemas.microsoft.com/office/infopath/2007/PartnerControls"/>
    <ds:schemaRef ds:uri="http://purl.org/dc/terms/"/>
    <ds:schemaRef ds:uri="http://www.w3.org/XML/1998/namespace"/>
    <ds:schemaRef ds:uri="http://schemas.openxmlformats.org/package/2006/metadata/core-properties"/>
    <ds:schemaRef ds:uri="b6be93ec-c8eb-408e-bda9-98e85ed96629"/>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{A6CF333F-0B5B-D14B-A444-826A43D23C49}tf10001120</Template>
  <TotalTime>552</TotalTime>
  <Words>1305</Words>
  <Application>Microsoft Office PowerPoint</Application>
  <PresentationFormat>Widescreen</PresentationFormat>
  <Paragraphs>132</Paragraphs>
  <Slides>13</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Avenir Book</vt:lpstr>
      <vt:lpstr>Calibri</vt:lpstr>
      <vt:lpstr>Calibri Light</vt:lpstr>
      <vt:lpstr>Office Theme</vt:lpstr>
      <vt:lpstr>Meeting Agenda</vt:lpstr>
      <vt:lpstr>Save the Date slide</vt:lpstr>
      <vt:lpstr>What is Cybersecurity Career Week?  Inspiring and promoting awareness and exploration of cybersecurity careers</vt:lpstr>
      <vt:lpstr>     Cybersecurity Career Week   Goals</vt:lpstr>
      <vt:lpstr>Cybersecurity Career Week  Objectives and Key Messaging</vt:lpstr>
      <vt:lpstr>Resources</vt:lpstr>
      <vt:lpstr>Discovering Cybersecurity Careers</vt:lpstr>
      <vt:lpstr>Ideas for Engagement  </vt:lpstr>
      <vt:lpstr>Ideas for Engagement</vt:lpstr>
      <vt:lpstr>Examples of Special Events and Activities Partnership Asks</vt:lpstr>
      <vt:lpstr>Save the Date slide image </vt:lpstr>
      <vt:lpstr>Commitments:  https://www.nist.gov/form/nice-ccaw-events</vt:lpstr>
      <vt:lpstr>New ideas and suggestions always welcome!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Santos, Danielle R. (Fed)</dc:creator>
  <cp:lastModifiedBy>Barraza, Susana (Fed)</cp:lastModifiedBy>
  <cp:revision>67</cp:revision>
  <dcterms:created xsi:type="dcterms:W3CDTF">2020-11-17T21:53:09Z</dcterms:created>
  <dcterms:modified xsi:type="dcterms:W3CDTF">2023-07-03T22:11:25Z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0x01010017CFC4001FE5CA4680386C3FB325C1BD</vt:lpwstr>
  </property>
</Properties>
</file>