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55"/>
  </p:notesMasterIdLst>
  <p:handoutMasterIdLst>
    <p:handoutMasterId r:id="rId56"/>
  </p:handoutMasterIdLst>
  <p:sldIdLst>
    <p:sldId id="653" r:id="rId2"/>
    <p:sldId id="824" r:id="rId3"/>
    <p:sldId id="699" r:id="rId4"/>
    <p:sldId id="787" r:id="rId5"/>
    <p:sldId id="788" r:id="rId6"/>
    <p:sldId id="835" r:id="rId7"/>
    <p:sldId id="836" r:id="rId8"/>
    <p:sldId id="839" r:id="rId9"/>
    <p:sldId id="837" r:id="rId10"/>
    <p:sldId id="745" r:id="rId11"/>
    <p:sldId id="786" r:id="rId12"/>
    <p:sldId id="760" r:id="rId13"/>
    <p:sldId id="759" r:id="rId14"/>
    <p:sldId id="728" r:id="rId15"/>
    <p:sldId id="522" r:id="rId16"/>
    <p:sldId id="618" r:id="rId17"/>
    <p:sldId id="796" r:id="rId18"/>
    <p:sldId id="625" r:id="rId19"/>
    <p:sldId id="798" r:id="rId20"/>
    <p:sldId id="708" r:id="rId21"/>
    <p:sldId id="793" r:id="rId22"/>
    <p:sldId id="840" r:id="rId23"/>
    <p:sldId id="794" r:id="rId24"/>
    <p:sldId id="731" r:id="rId25"/>
    <p:sldId id="732" r:id="rId26"/>
    <p:sldId id="733" r:id="rId27"/>
    <p:sldId id="734" r:id="rId28"/>
    <p:sldId id="753" r:id="rId29"/>
    <p:sldId id="749" r:id="rId30"/>
    <p:sldId id="752" r:id="rId31"/>
    <p:sldId id="782" r:id="rId32"/>
    <p:sldId id="842" r:id="rId33"/>
    <p:sldId id="841" r:id="rId34"/>
    <p:sldId id="845" r:id="rId35"/>
    <p:sldId id="754" r:id="rId36"/>
    <p:sldId id="829" r:id="rId37"/>
    <p:sldId id="819" r:id="rId38"/>
    <p:sldId id="846" r:id="rId39"/>
    <p:sldId id="828" r:id="rId40"/>
    <p:sldId id="623" r:id="rId41"/>
    <p:sldId id="654" r:id="rId42"/>
    <p:sldId id="812" r:id="rId43"/>
    <p:sldId id="726" r:id="rId44"/>
    <p:sldId id="692" r:id="rId45"/>
    <p:sldId id="813" r:id="rId46"/>
    <p:sldId id="814" r:id="rId47"/>
    <p:sldId id="719" r:id="rId48"/>
    <p:sldId id="720" r:id="rId49"/>
    <p:sldId id="843" r:id="rId50"/>
    <p:sldId id="784" r:id="rId51"/>
    <p:sldId id="805" r:id="rId52"/>
    <p:sldId id="737" r:id="rId53"/>
    <p:sldId id="664" r:id="rId54"/>
  </p:sldIdLst>
  <p:sldSz cx="9144000" cy="6858000" type="screen4x3"/>
  <p:notesSz cx="6935788" cy="9220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Arial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Arial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Arial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Arial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Arial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FF3399"/>
    <a:srgbClr val="66FFFF"/>
    <a:srgbClr val="33CC33"/>
    <a:srgbClr val="D60093"/>
    <a:srgbClr val="FFCC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7" autoAdjust="0"/>
    <p:restoredTop sz="96975" autoAdjust="0"/>
  </p:normalViewPr>
  <p:slideViewPr>
    <p:cSldViewPr>
      <p:cViewPr varScale="1">
        <p:scale>
          <a:sx n="58" d="100"/>
          <a:sy n="58" d="100"/>
        </p:scale>
        <p:origin x="-2360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64" y="-66"/>
      </p:cViewPr>
      <p:guideLst>
        <p:guide orient="horz" pos="2904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handoutMaster" Target="handoutMasters/handoutMaster1.xml"/><Relationship Id="rId57" Type="http://schemas.openxmlformats.org/officeDocument/2006/relationships/printerSettings" Target="printerSettings/printerSettings1.bin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2317" tIns="46158" rIns="92317" bIns="46158" numCol="1" anchor="t" anchorCtr="0" compatLnSpc="1">
            <a:prstTxWarp prst="textNoShape">
              <a:avLst/>
            </a:prstTxWarp>
          </a:bodyPr>
          <a:lstStyle>
            <a:lvl1pPr defTabSz="922338" eaLnBrk="0" hangingPunct="0">
              <a:defRPr kumimoji="0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0650" y="0"/>
            <a:ext cx="3005138" cy="4619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2317" tIns="46158" rIns="92317" bIns="46158" numCol="1" anchor="t" anchorCtr="0" compatLnSpc="1">
            <a:prstTxWarp prst="textNoShape">
              <a:avLst/>
            </a:prstTxWarp>
          </a:bodyPr>
          <a:lstStyle>
            <a:lvl1pPr algn="r" defTabSz="922338" eaLnBrk="0" hangingPunct="0">
              <a:defRPr kumimoji="0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58238"/>
            <a:ext cx="3005138" cy="4619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2317" tIns="46158" rIns="92317" bIns="46158" numCol="1" anchor="b" anchorCtr="0" compatLnSpc="1">
            <a:prstTxWarp prst="textNoShape">
              <a:avLst/>
            </a:prstTxWarp>
          </a:bodyPr>
          <a:lstStyle>
            <a:lvl1pPr defTabSz="922338" eaLnBrk="0" hangingPunct="0">
              <a:defRPr kumimoji="0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0650" y="8758238"/>
            <a:ext cx="3005138" cy="4619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2317" tIns="46158" rIns="92317" bIns="46158" numCol="1" anchor="b" anchorCtr="0" compatLnSpc="1">
            <a:prstTxWarp prst="textNoShape">
              <a:avLst/>
            </a:prstTxWarp>
          </a:bodyPr>
          <a:lstStyle>
            <a:lvl1pPr algn="r" defTabSz="922338" eaLnBrk="0" hangingPunct="0">
              <a:defRPr kumimoji="0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164888A2-20FF-4F47-A53C-CCAFC5DAC1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04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2317" tIns="46158" rIns="92317" bIns="46158" numCol="1" anchor="t" anchorCtr="0" compatLnSpc="1">
            <a:prstTxWarp prst="textNoShape">
              <a:avLst/>
            </a:prstTxWarp>
          </a:bodyPr>
          <a:lstStyle>
            <a:lvl1pPr defTabSz="922338" eaLnBrk="0" hangingPunct="0">
              <a:defRPr kumimoji="0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0650" y="0"/>
            <a:ext cx="3005138" cy="4619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2317" tIns="46158" rIns="92317" bIns="46158" numCol="1" anchor="t" anchorCtr="0" compatLnSpc="1">
            <a:prstTxWarp prst="textNoShape">
              <a:avLst/>
            </a:prstTxWarp>
          </a:bodyPr>
          <a:lstStyle>
            <a:lvl1pPr algn="r" defTabSz="922338" eaLnBrk="0" hangingPunct="0">
              <a:defRPr kumimoji="0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5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690563"/>
            <a:ext cx="4610100" cy="3457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379913"/>
            <a:ext cx="5087938" cy="41497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2317" tIns="46158" rIns="92317" bIns="461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58238"/>
            <a:ext cx="3005138" cy="4619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2317" tIns="46158" rIns="92317" bIns="46158" numCol="1" anchor="b" anchorCtr="0" compatLnSpc="1">
            <a:prstTxWarp prst="textNoShape">
              <a:avLst/>
            </a:prstTxWarp>
          </a:bodyPr>
          <a:lstStyle>
            <a:lvl1pPr defTabSz="922338" eaLnBrk="0" hangingPunct="0">
              <a:defRPr kumimoji="0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0650" y="8758238"/>
            <a:ext cx="3005138" cy="4619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2317" tIns="46158" rIns="92317" bIns="46158" numCol="1" anchor="b" anchorCtr="0" compatLnSpc="1">
            <a:prstTxWarp prst="textNoShape">
              <a:avLst/>
            </a:prstTxWarp>
          </a:bodyPr>
          <a:lstStyle>
            <a:lvl1pPr algn="r" defTabSz="922338" eaLnBrk="0" hangingPunct="0">
              <a:defRPr kumimoji="0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176EB340-B904-44D3-BF2D-3C0F8BD3DE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3708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87DD5F-AE61-49AD-A298-BA05DC0B1823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7B8D36-A17C-4FD1-B7F3-407C77018DFB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61C4D7-881A-4EBD-BB64-C68CA284D19B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DF1E26-FBBC-43C3-BB2D-37A3D303066A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DF1E26-FBBC-43C3-BB2D-37A3D303066A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9ECBCA-7EF0-406A-AE84-F95011AD78D7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61C4D7-881A-4EBD-BB64-C68CA284D19B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C7A632-BED9-42DE-A810-49248C3BFF45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61C4D7-881A-4EBD-BB64-C68CA284D19B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089AB5-D650-4240-A770-73B100D3079B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9B793A-D718-4C72-AB65-92EF0CE6354C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5B556E-AD2C-430C-8FF8-EC9813509E02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61C4D7-881A-4EBD-BB64-C68CA284D19B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24394C-C6E5-441A-8C8C-73581F2A36CF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55EB04-36CE-481D-BC22-021A093FC63D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DDC8EE-05B9-4282-A055-B1BB04E9E693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DDC8EE-05B9-4282-A055-B1BB04E9E693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DA2F93-2F25-404E-80A1-B21A3ADFEA73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87E596-3A44-4928-B39E-56D44AEDBBBD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DD22B9-DE94-428D-BB86-669B68D85643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DA2F93-2F25-404E-80A1-B21A3ADFEA73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488A11-2330-4581-993F-BE240FB1C32A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b="0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E73503-4BB0-47EE-ABD1-465C1F50A408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4A8B00-EEE2-4B22-A289-BE35269CEF04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87E596-3A44-4928-B39E-56D44AEDBBBD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70AA1F-358D-4474-B336-265A8153E8B7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70AA1F-358D-4474-B336-265A8153E8B7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298086-B709-4A72-9CD8-ABFDC8518695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8454AF-DC0D-42B7-9DE8-4E607EEF73A5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4A8B00-EEE2-4B22-A289-BE35269CEF04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4A8B00-EEE2-4B22-A289-BE35269CEF04}" type="slidenum">
              <a:rPr lang="en-US" smtClean="0"/>
              <a:pPr/>
              <a:t>43</a:t>
            </a:fld>
            <a:endParaRPr lang="en-US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4A8B00-EEE2-4B22-A289-BE35269CEF04}" type="slidenum">
              <a:rPr lang="en-US" smtClean="0"/>
              <a:pPr/>
              <a:t>44</a:t>
            </a:fld>
            <a:endParaRPr lang="en-US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4A8B00-EEE2-4B22-A289-BE35269CEF04}" type="slidenum">
              <a:rPr lang="en-US" smtClean="0"/>
              <a:pPr/>
              <a:t>45</a:t>
            </a:fld>
            <a:endParaRPr lang="en-US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E73503-4BB0-47EE-ABD1-465C1F50A408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4A8B00-EEE2-4B22-A289-BE35269CEF04}" type="slidenum">
              <a:rPr lang="en-US" smtClean="0"/>
              <a:pPr/>
              <a:t>46</a:t>
            </a:fld>
            <a:endParaRPr lang="en-US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1D9850-93A4-4747-A9FA-F491BC4C1C83}" type="slidenum">
              <a:rPr lang="en-US" smtClean="0"/>
              <a:pPr/>
              <a:t>47</a:t>
            </a:fld>
            <a:endParaRPr lang="en-US" smtClean="0"/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5D74D1-1719-48A9-B140-B5F59F7376A9}" type="slidenum">
              <a:rPr lang="en-US" smtClean="0"/>
              <a:pPr/>
              <a:t>48</a:t>
            </a:fld>
            <a:endParaRPr lang="en-US" smtClean="0"/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61C4D7-881A-4EBD-BB64-C68CA284D19B}" type="slidenum">
              <a:rPr lang="en-US" smtClean="0"/>
              <a:pPr/>
              <a:t>49</a:t>
            </a:fld>
            <a:endParaRPr lang="en-US" smtClean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61C4D7-881A-4EBD-BB64-C68CA284D19B}" type="slidenum">
              <a:rPr lang="en-US" smtClean="0"/>
              <a:pPr/>
              <a:t>50</a:t>
            </a:fld>
            <a:endParaRPr lang="en-US" smtClean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223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23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23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23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23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76700A28-5AC3-4EC6-A5CC-DE367995AC54}" type="slidenum">
              <a:rPr kumimoji="0" lang="en-US" altLang="en-US" smtClean="0"/>
              <a:pPr>
                <a:spcBef>
                  <a:spcPct val="0"/>
                </a:spcBef>
              </a:pPr>
              <a:t>51</a:t>
            </a:fld>
            <a:endParaRPr kumimoji="0" lang="en-US" alt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5706B4-5E33-4F1F-9AC3-8ED73A5DC5D8}" type="slidenum">
              <a:rPr lang="en-US" smtClean="0"/>
              <a:pPr/>
              <a:t>52</a:t>
            </a:fld>
            <a:endParaRPr lang="en-US" smtClean="0"/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D9C7B7-6106-4701-9E51-21CAC7ED629E}" type="slidenum">
              <a:rPr lang="en-US" smtClean="0"/>
              <a:pPr/>
              <a:t>53</a:t>
            </a:fld>
            <a:endParaRPr lang="en-US" smtClean="0"/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E73503-4BB0-47EE-ABD1-465C1F50A408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E86E01-6FAE-4546-BE02-5358C1C9254C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E73503-4BB0-47EE-ABD1-465C1F50A408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7D8CEF-D709-48E1-91D9-A8A32DB2C0C9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61C4D7-881A-4EBD-BB64-C68CA284D19B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-7758113" y="1463675"/>
            <a:ext cx="16902113" cy="10795000"/>
            <a:chOff x="-4887" y="922"/>
            <a:chExt cx="10647" cy="6800"/>
          </a:xfrm>
        </p:grpSpPr>
        <p:sp>
          <p:nvSpPr>
            <p:cNvPr id="5" name="Freeform 1027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Arc 1028"/>
            <p:cNvSpPr>
              <a:spLocks/>
            </p:cNvSpPr>
            <p:nvPr/>
          </p:nvSpPr>
          <p:spPr bwMode="auto">
            <a:xfrm>
              <a:off x="-4887" y="922"/>
              <a:ext cx="8474" cy="680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43200 w 43200"/>
                <a:gd name="T1" fmla="*/ 21600 h 43200"/>
                <a:gd name="T2" fmla="*/ 24979 w 43200"/>
                <a:gd name="T3" fmla="*/ 266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731" y="-1"/>
                    <a:pt x="23861" y="88"/>
                    <a:pt x="24979" y="265"/>
                  </a:cubicBezTo>
                </a:path>
                <a:path w="43200" h="43200" stroke="0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731" y="-1"/>
                    <a:pt x="23861" y="88"/>
                    <a:pt x="24979" y="265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 cap="sq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0485" name="Rectangle 1029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486" name="Rectangle 103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429000" y="2085975"/>
            <a:ext cx="5638800" cy="1038225"/>
          </a:xfrm>
        </p:spPr>
        <p:txBody>
          <a:bodyPr lIns="92075" rIns="92075"/>
          <a:lstStyle>
            <a:lvl1pPr marL="0" indent="0">
              <a:lnSpc>
                <a:spcPct val="70000"/>
              </a:lnSpc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103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2"/>
          <p:cNvSpPr>
            <a:spLocks noGrp="1" noChangeArrowheads="1"/>
          </p:cNvSpPr>
          <p:nvPr>
            <p:ph type="ftr" sz="quarter" idx="11"/>
          </p:nvPr>
        </p:nvSpPr>
        <p:spPr>
          <a:xfrm>
            <a:off x="1295400" y="6365875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3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>
                <a:latin typeface="+mn-lt"/>
              </a:defRPr>
            </a:lvl2pPr>
          </a:lstStyle>
          <a:p>
            <a:pPr lvl="1">
              <a:defRPr/>
            </a:pPr>
            <a:fld id="{66B371D7-5958-4329-94A2-74DC4E85EC5C}" type="slidenum">
              <a:rPr lang="en-US"/>
              <a:pPr lvl="1"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5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5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5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C8EFB445-261D-4A1C-9D8C-591012AE84DF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609600"/>
            <a:ext cx="20193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2625" y="609600"/>
            <a:ext cx="5908675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5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5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5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55144B99-6870-4CA3-9217-665464219186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cap="none">
                <a:solidFill>
                  <a:srgbClr val="000000"/>
                </a:solidFill>
              </a:defRPr>
            </a:pPr>
            <a:r>
              <a:rPr sz="5100" cap="all">
                <a:solidFill>
                  <a:srgbClr val="535353"/>
                </a:solidFill>
              </a:rP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497846509"/>
      </p:ext>
    </p:extLst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5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5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5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201E207C-2089-4D8F-BAAB-799F12B04E7E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05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5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5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B6BB2215-5332-4422-9DCA-F9E6F00A69F6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26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05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5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5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6EECD6B8-A4BB-4F76-BB97-AAD160431A9B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05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05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05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A1289922-594E-475A-B9D5-944F425152A8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05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5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5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212E1439-08A7-4EA1-B2C2-CEFF913B2928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5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05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5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4CB16349-26CA-431C-8E5D-2A9F1C0B7563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5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5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5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4A259D13-59AA-4882-983A-5713DC9F279F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5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5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5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55E7AD95-0F99-4AA0-AB6C-E339A5D52B75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050"/>
          <p:cNvGrpSpPr>
            <a:grpSpLocks/>
          </p:cNvGrpSpPr>
          <p:nvPr/>
        </p:nvGrpSpPr>
        <p:grpSpPr bwMode="auto">
          <a:xfrm>
            <a:off x="-8405813" y="4763"/>
            <a:ext cx="17538701" cy="13690600"/>
            <a:chOff x="-5295" y="3"/>
            <a:chExt cx="11048" cy="8624"/>
          </a:xfrm>
        </p:grpSpPr>
        <p:sp>
          <p:nvSpPr>
            <p:cNvPr id="19459" name="Freeform 2051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460" name="Arc 2052"/>
            <p:cNvSpPr>
              <a:spLocks/>
            </p:cNvSpPr>
            <p:nvPr/>
          </p:nvSpPr>
          <p:spPr bwMode="auto">
            <a:xfrm>
              <a:off x="-5295" y="3"/>
              <a:ext cx="10596" cy="862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43200 w 43200"/>
                <a:gd name="T1" fmla="*/ 21600 h 43200"/>
                <a:gd name="T2" fmla="*/ 21600 w 43200"/>
                <a:gd name="T3" fmla="*/ 0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</a:path>
                <a:path w="43200" h="43200" stroke="0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 cap="sq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9461" name="Rectangle 2053"/>
          <p:cNvSpPr>
            <a:spLocks noGrp="1" noChangeArrowheads="1"/>
          </p:cNvSpPr>
          <p:nvPr>
            <p:ph type="title"/>
          </p:nvPr>
        </p:nvSpPr>
        <p:spPr bwMode="auto">
          <a:xfrm>
            <a:off x="682625" y="609600"/>
            <a:ext cx="80803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8" name="Rectangle 205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562" tIns="46038" rIns="182562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463" name="Rectangle 205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15188" y="6442075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4" name="Rectangle 205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2625" y="6365875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5" name="Rectangle 205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99313" y="6148388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0" rIns="92075" bIns="0" numCol="1" anchor="b" anchorCtr="0" compatLnSpc="1">
            <a:prstTxWarp prst="textNoShape">
              <a:avLst/>
            </a:prstTxWarp>
          </a:bodyPr>
          <a:lstStyle>
            <a:lvl2pPr lvl="1" algn="r">
              <a:defRPr kumimoji="0" sz="1400" b="0">
                <a:solidFill>
                  <a:schemeClr val="tx1"/>
                </a:solidFill>
                <a:latin typeface="Arial" charset="0"/>
              </a:defRPr>
            </a:lvl2pPr>
          </a:lstStyle>
          <a:p>
            <a:pPr lvl="1">
              <a:defRPr/>
            </a:pPr>
            <a:fld id="{7725C548-D8EE-400E-A2E7-1A6AE1014A6C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612" r:id="rId1"/>
    <p:sldLayoutId id="2147484601" r:id="rId2"/>
    <p:sldLayoutId id="2147484602" r:id="rId3"/>
    <p:sldLayoutId id="2147484603" r:id="rId4"/>
    <p:sldLayoutId id="2147484604" r:id="rId5"/>
    <p:sldLayoutId id="2147484605" r:id="rId6"/>
    <p:sldLayoutId id="2147484606" r:id="rId7"/>
    <p:sldLayoutId id="2147484607" r:id="rId8"/>
    <p:sldLayoutId id="2147484608" r:id="rId9"/>
    <p:sldLayoutId id="2147484609" r:id="rId10"/>
    <p:sldLayoutId id="2147484610" r:id="rId11"/>
    <p:sldLayoutId id="214748461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2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8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microsoft.com/office/2007/relationships/hdphoto" Target="../media/hdphoto1.wdp"/><Relationship Id="rId6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4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5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emf"/><Relationship Id="rId3" Type="http://schemas.openxmlformats.org/officeDocument/2006/relationships/image" Target="../media/image78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5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4" Type="http://schemas.openxmlformats.org/officeDocument/2006/relationships/image" Target="../media/image83.jpeg"/><Relationship Id="rId5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4" Type="http://schemas.openxmlformats.org/officeDocument/2006/relationships/image" Target="../media/image87.png"/><Relationship Id="rId5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90.png"/><Relationship Id="rId5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4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4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4" Type="http://schemas.openxmlformats.org/officeDocument/2006/relationships/image" Target="../media/image97.png"/><Relationship Id="rId5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100.png"/><Relationship Id="rId6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4" Type="http://schemas.openxmlformats.org/officeDocument/2006/relationships/image" Target="../media/image103.png"/><Relationship Id="rId5" Type="http://schemas.openxmlformats.org/officeDocument/2006/relationships/image" Target="../media/image104.png"/><Relationship Id="rId6" Type="http://schemas.openxmlformats.org/officeDocument/2006/relationships/image" Target="../media/image105.png"/><Relationship Id="rId7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4" Type="http://schemas.openxmlformats.org/officeDocument/2006/relationships/image" Target="../media/image108.png"/><Relationship Id="rId5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228600" y="685800"/>
            <a:ext cx="9447213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Diffusion and Relaxation in Cooled Liquids and Heated Crystalline Materials</a:t>
            </a:r>
            <a:b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en-US" sz="3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97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381000" y="1600200"/>
            <a:ext cx="9753600" cy="2590800"/>
          </a:xfrm>
        </p:spPr>
        <p:txBody>
          <a:bodyPr/>
          <a:lstStyle/>
          <a:p>
            <a:pPr algn="ctr" eaLnBrk="1" hangingPunct="1"/>
            <a:r>
              <a:rPr lang="en-US" sz="3600" b="1" i="1" dirty="0" smtClean="0">
                <a:solidFill>
                  <a:srgbClr val="FFFF00"/>
                </a:solidFill>
              </a:rPr>
              <a:t>Jack Douglas</a:t>
            </a:r>
            <a:r>
              <a:rPr lang="en-US" sz="3600" b="1" dirty="0" smtClean="0">
                <a:solidFill>
                  <a:srgbClr val="FFFF00"/>
                </a:solidFill>
              </a:rPr>
              <a:t>,  NIST</a:t>
            </a:r>
          </a:p>
          <a:p>
            <a:pPr algn="ctr" eaLnBrk="1" hangingPunct="1"/>
            <a:endParaRPr lang="en-US" sz="4000" b="1" dirty="0" smtClean="0">
              <a:solidFill>
                <a:srgbClr val="FFFF00"/>
              </a:solidFill>
            </a:endParaRPr>
          </a:p>
          <a:p>
            <a:pPr algn="ctr" eaLnBrk="1" hangingPunct="1"/>
            <a:r>
              <a:rPr lang="en-US" sz="3600" b="1" dirty="0" smtClean="0"/>
              <a:t> </a:t>
            </a:r>
            <a:r>
              <a:rPr lang="en-US" b="1" dirty="0" smtClean="0"/>
              <a:t>Francis Starr, Wesleyan University</a:t>
            </a:r>
          </a:p>
          <a:p>
            <a:pPr algn="ctr" eaLnBrk="1" hangingPunct="1"/>
            <a:r>
              <a:rPr lang="en-US" b="1" dirty="0" smtClean="0"/>
              <a:t>Beatriz Betancourt (NIST)</a:t>
            </a:r>
          </a:p>
          <a:p>
            <a:pPr algn="ctr" eaLnBrk="1" hangingPunct="1"/>
            <a:r>
              <a:rPr lang="en-US" b="1" dirty="0" smtClean="0"/>
              <a:t> </a:t>
            </a:r>
            <a:r>
              <a:rPr lang="en-US" b="1" dirty="0" err="1" smtClean="0"/>
              <a:t>Hao</a:t>
            </a:r>
            <a:r>
              <a:rPr lang="en-US" b="1" dirty="0" smtClean="0"/>
              <a:t> Zhang, University of Alberta</a:t>
            </a:r>
          </a:p>
          <a:p>
            <a:pPr algn="ctr" eaLnBrk="1" hangingPunct="1"/>
            <a:endParaRPr lang="en-US" sz="3600" dirty="0" smtClean="0"/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2" cstate="print"/>
          <a:srcRect r="76898"/>
          <a:stretch>
            <a:fillRect/>
          </a:stretch>
        </p:blipFill>
        <p:spPr bwMode="auto">
          <a:xfrm>
            <a:off x="6955992" y="4495800"/>
            <a:ext cx="1121208" cy="128016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8198" name="Picture 2"/>
          <p:cNvPicPr>
            <a:picLocks noChangeAspect="1" noChangeArrowheads="1"/>
          </p:cNvPicPr>
          <p:nvPr/>
        </p:nvPicPr>
        <p:blipFill>
          <a:blip r:embed="rId2" cstate="print"/>
          <a:srcRect l="24168" b="1515"/>
          <a:stretch>
            <a:fillRect/>
          </a:stretch>
        </p:blipFill>
        <p:spPr bwMode="auto">
          <a:xfrm>
            <a:off x="6096000" y="5943600"/>
            <a:ext cx="2893536" cy="9144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8199" name="Picture 4" descr="identleft_2linelarge"/>
          <p:cNvPicPr>
            <a:picLocks noChangeAspect="1" noChangeArrowheads="1"/>
          </p:cNvPicPr>
          <p:nvPr/>
        </p:nvPicPr>
        <p:blipFill>
          <a:blip r:embed="rId3" cstate="print"/>
          <a:srcRect r="67755" b="51776"/>
          <a:stretch>
            <a:fillRect/>
          </a:stretch>
        </p:blipFill>
        <p:spPr bwMode="auto">
          <a:xfrm>
            <a:off x="152400" y="5943600"/>
            <a:ext cx="2849563" cy="9144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200" name="Picture 9" descr="strings2.tiff"/>
          <p:cNvPicPr>
            <a:picLocks noChangeAspect="1"/>
          </p:cNvPicPr>
          <p:nvPr/>
        </p:nvPicPr>
        <p:blipFill>
          <a:blip r:embed="rId4" cstate="print"/>
          <a:srcRect t="2644" b="2116"/>
          <a:stretch>
            <a:fillRect/>
          </a:stretch>
        </p:blipFill>
        <p:spPr bwMode="auto">
          <a:xfrm>
            <a:off x="3328227" y="4267200"/>
            <a:ext cx="2539173" cy="246888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6625" name="Picture 1" descr="C:\Users\shark\Desktop\albert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4343400"/>
            <a:ext cx="1463040" cy="1463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7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7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97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314" grpId="0" autoUpdateAnimBg="0"/>
      <p:bldP spid="397315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990600" y="457200"/>
            <a:ext cx="10896600" cy="12192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Tune Liquid Dynamics by Varying Structure </a:t>
            </a:r>
            <a:b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of Fluid Molecule, Confinement, Additives, Pressure</a:t>
            </a:r>
            <a:b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</a:rPr>
              <a:t>Polymers 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</a:rPr>
              <a:t>A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</a:rPr>
              <a:t>re Great Model Systems For This Type of Study!</a:t>
            </a:r>
            <a:br>
              <a:rPr lang="en-US" sz="2400" b="1" dirty="0" smtClean="0">
                <a:solidFill>
                  <a:srgbClr val="FFFF00"/>
                </a:solidFill>
                <a:latin typeface="Times New Roman" pitchFamily="18" charset="0"/>
              </a:rPr>
            </a:b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</a:rPr>
              <a:t/>
            </a:r>
            <a:br>
              <a:rPr lang="en-US" sz="2400" b="1" dirty="0" smtClean="0">
                <a:solidFill>
                  <a:srgbClr val="FFFF00"/>
                </a:solidFill>
                <a:latin typeface="Times New Roman" pitchFamily="18" charset="0"/>
              </a:rPr>
            </a:br>
            <a:endParaRPr lang="en-US" sz="2400" b="1" dirty="0" smtClean="0">
              <a:solidFill>
                <a:srgbClr val="FFFF00"/>
              </a:solidFill>
              <a:latin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083" y="1828800"/>
            <a:ext cx="9223083" cy="1828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" b="1081"/>
          <a:stretch/>
        </p:blipFill>
        <p:spPr bwMode="auto">
          <a:xfrm>
            <a:off x="0" y="4419600"/>
            <a:ext cx="9144000" cy="155448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1143000" y="-304800"/>
            <a:ext cx="10896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Thin Polymer Films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6"/>
          <a:stretch/>
        </p:blipFill>
        <p:spPr bwMode="auto">
          <a:xfrm>
            <a:off x="76200" y="1097280"/>
            <a:ext cx="9067800" cy="164592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122032" y="2819400"/>
            <a:ext cx="8989002" cy="3970192"/>
            <a:chOff x="122032" y="2874818"/>
            <a:chExt cx="8989002" cy="3970192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432"/>
            <a:stretch/>
          </p:blipFill>
          <p:spPr bwMode="auto">
            <a:xfrm>
              <a:off x="122032" y="3644610"/>
              <a:ext cx="8945768" cy="32004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192"/>
            <a:stretch/>
          </p:blipFill>
          <p:spPr bwMode="auto">
            <a:xfrm>
              <a:off x="128959" y="2874818"/>
              <a:ext cx="8982075" cy="131618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3200" y="5747730"/>
              <a:ext cx="1985011" cy="1097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-914400" y="152400"/>
            <a:ext cx="10896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kumimoji="0" lang="en-US" sz="4000" b="1" kern="0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kumimoji="0" lang="en-US" sz="4000" b="1" kern="0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kumimoji="0" lang="en-US" sz="3200" b="1" kern="0" dirty="0" err="1" smtClean="0">
                <a:solidFill>
                  <a:srgbClr val="FFFF00"/>
                </a:solidFill>
                <a:latin typeface="+mn-lt"/>
              </a:rPr>
              <a:t>Riggleman</a:t>
            </a:r>
            <a:r>
              <a:rPr kumimoji="0" lang="en-US" sz="3200" b="1" kern="0" dirty="0" smtClean="0">
                <a:solidFill>
                  <a:srgbClr val="FFFF00"/>
                </a:solidFill>
                <a:latin typeface="+mn-lt"/>
              </a:rPr>
              <a:t> et al.,</a:t>
            </a:r>
            <a:r>
              <a:rPr kumimoji="0" lang="en-US" sz="3200" b="0" kern="0" dirty="0" smtClean="0">
                <a:solidFill>
                  <a:srgbClr val="FFFF00"/>
                </a:solidFill>
                <a:latin typeface="+mn-lt"/>
              </a:rPr>
              <a:t> </a:t>
            </a:r>
            <a:r>
              <a:rPr kumimoji="0" lang="en-US" sz="3200" b="0" i="1" kern="0" dirty="0" smtClean="0">
                <a:solidFill>
                  <a:srgbClr val="FFFF00"/>
                </a:solidFill>
                <a:latin typeface="+mn-lt"/>
              </a:rPr>
              <a:t>PRL</a:t>
            </a:r>
            <a:r>
              <a:rPr kumimoji="0" lang="en-US" sz="3200" b="0" kern="0" dirty="0" smtClean="0">
                <a:solidFill>
                  <a:srgbClr val="FFFF00"/>
                </a:solidFill>
                <a:latin typeface="+mn-lt"/>
              </a:rPr>
              <a:t> </a:t>
            </a:r>
            <a:r>
              <a:rPr kumimoji="0" lang="en-US" sz="3200" b="1" kern="0" dirty="0" smtClean="0">
                <a:solidFill>
                  <a:srgbClr val="FFFF00"/>
                </a:solidFill>
                <a:latin typeface="+mn-lt"/>
              </a:rPr>
              <a:t>97, 045502 (2006) </a:t>
            </a:r>
            <a:br>
              <a:rPr kumimoji="0" lang="en-US" sz="3200" b="1" kern="0" dirty="0" smtClean="0">
                <a:solidFill>
                  <a:srgbClr val="FFFF00"/>
                </a:solidFill>
                <a:latin typeface="+mn-lt"/>
              </a:rPr>
            </a:br>
            <a:endParaRPr kumimoji="0" lang="en-US" sz="3200" b="1" kern="0" dirty="0" smtClean="0">
              <a:solidFill>
                <a:srgbClr val="FFFF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40805496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52400" y="381000"/>
            <a:ext cx="9448800" cy="685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>Polymer </a:t>
            </a:r>
            <a:r>
              <a:rPr lang="en-US" sz="4000" b="1" dirty="0" err="1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>Nanocomposites</a:t>
            </a:r>
            <a:endParaRPr lang="en-US" sz="4000" b="1" dirty="0" smtClean="0">
              <a:solidFill>
                <a:srgbClr val="FF0000"/>
              </a:solidFill>
              <a:effectLst/>
              <a:latin typeface="+mn-lt"/>
              <a:cs typeface="Times New Roman" pitchFamily="18" charset="0"/>
            </a:endParaRPr>
          </a:p>
        </p:txBody>
      </p:sp>
      <p:pic>
        <p:nvPicPr>
          <p:cNvPr id="6246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71600"/>
            <a:ext cx="9134475" cy="246856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3517" y="4145280"/>
            <a:ext cx="8914283" cy="256032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1066800" y="-76200"/>
            <a:ext cx="10896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FENE Polymer Model</a:t>
            </a:r>
          </a:p>
        </p:txBody>
      </p:sp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714" y="3200400"/>
            <a:ext cx="3347086" cy="13716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26" name="Rectangle 15"/>
          <p:cNvSpPr>
            <a:spLocks/>
          </p:cNvSpPr>
          <p:nvPr/>
        </p:nvSpPr>
        <p:spPr bwMode="auto">
          <a:xfrm>
            <a:off x="76200" y="990600"/>
            <a:ext cx="9144000" cy="1638300"/>
          </a:xfrm>
          <a:prstGeom prst="rect">
            <a:avLst/>
          </a:prstGeom>
          <a:noFill/>
          <a:ln w="9525" cap="flat">
            <a:noFill/>
            <a:round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41288" indent="-141288" algn="l">
              <a:lnSpc>
                <a:spcPct val="70000"/>
              </a:lnSpc>
              <a:spcBef>
                <a:spcPts val="1200"/>
              </a:spcBef>
            </a:pPr>
            <a:r>
              <a:rPr lang="en-US" sz="2300" dirty="0" smtClean="0">
                <a:solidFill>
                  <a:schemeClr val="tx1"/>
                </a:solidFill>
                <a:latin typeface="+mn-lt"/>
                <a:ea typeface="Gill Sans" charset="0"/>
                <a:cs typeface="Gill Sans" charset="0"/>
                <a:sym typeface="Gill Sans" charset="0"/>
              </a:rPr>
              <a:t>  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Gill Sans" charset="0"/>
                <a:cs typeface="Gill Sans" charset="0"/>
                <a:sym typeface="Gill Sans" charset="0"/>
              </a:rPr>
              <a:t>Equilibrium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Gill Sans" charset="0"/>
                <a:cs typeface="Gill Sans" charset="0"/>
                <a:sym typeface="Gill Sans" charset="0"/>
              </a:rPr>
              <a:t>m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Gill Sans" charset="0"/>
                <a:cs typeface="Gill Sans" charset="0"/>
                <a:sym typeface="Gill Sans" charset="0"/>
              </a:rPr>
              <a:t>olecular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Gill Sans" charset="0"/>
                <a:cs typeface="Gill Sans" charset="0"/>
                <a:sym typeface="Gill Sans" charset="0"/>
              </a:rPr>
              <a:t>d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Gill Sans" charset="0"/>
                <a:cs typeface="Gill Sans" charset="0"/>
                <a:sym typeface="Gill Sans" charset="0"/>
              </a:rPr>
              <a:t>ynamics </a:t>
            </a:r>
            <a:r>
              <a:rPr lang="en-US" sz="2400" dirty="0" err="1" smtClean="0">
                <a:solidFill>
                  <a:schemeClr val="tx1"/>
                </a:solidFill>
                <a:latin typeface="+mn-lt"/>
                <a:ea typeface="Gill Sans" charset="0"/>
                <a:cs typeface="Gill Sans" charset="0"/>
                <a:sym typeface="Gill Sans" charset="0"/>
              </a:rPr>
              <a:t>simulatin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Gill Sans" charset="0"/>
                <a:cs typeface="Gill Sans" charset="0"/>
                <a:sym typeface="Gill Sans" charset="0"/>
              </a:rPr>
              <a:t> of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Gill Sans" charset="0"/>
                <a:cs typeface="Gill Sans" charset="0"/>
                <a:sym typeface="Gill Sans" charset="0"/>
              </a:rPr>
              <a:t>a dense 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Gill Sans" charset="0"/>
                <a:cs typeface="Gill Sans" charset="0"/>
                <a:sym typeface="Gill Sans" charset="0"/>
              </a:rPr>
              <a:t>polymer melt</a:t>
            </a:r>
          </a:p>
          <a:p>
            <a:pPr marL="141288" indent="-141288" algn="l">
              <a:lnSpc>
                <a:spcPct val="70000"/>
              </a:lnSpc>
              <a:spcBef>
                <a:spcPts val="1200"/>
              </a:spcBef>
            </a:pPr>
            <a:endParaRPr lang="en-US" sz="2400" dirty="0" smtClean="0">
              <a:solidFill>
                <a:schemeClr val="tx1"/>
              </a:solidFill>
              <a:latin typeface="+mn-lt"/>
              <a:ea typeface="Gill Sans" charset="0"/>
              <a:cs typeface="Gill Sans" charset="0"/>
              <a:sym typeface="Gill Sans" charset="0"/>
            </a:endParaRPr>
          </a:p>
          <a:p>
            <a:pPr marL="141288" indent="-141288" algn="l">
              <a:lnSpc>
                <a:spcPct val="70000"/>
              </a:lnSpc>
              <a:spcBef>
                <a:spcPts val="1200"/>
              </a:spcBef>
              <a:buClr>
                <a:srgbClr val="1F497D"/>
              </a:buClr>
              <a:buSzPct val="100000"/>
              <a:buFont typeface="Tahoma" charset="0"/>
              <a:buChar char="•"/>
            </a:pP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Gill Sans" charset="0"/>
                <a:cs typeface="Gill Sans" charset="0"/>
                <a:sym typeface="Gill Sans" charset="0"/>
              </a:rPr>
              <a:t>400 chains of 20 monomers each (un-entangled)</a:t>
            </a:r>
          </a:p>
          <a:p>
            <a:pPr marL="141288" indent="-141288" algn="l">
              <a:lnSpc>
                <a:spcPct val="70000"/>
              </a:lnSpc>
              <a:spcBef>
                <a:spcPts val="1200"/>
              </a:spcBef>
              <a:buClr>
                <a:srgbClr val="1F497D"/>
              </a:buClr>
              <a:buSzPct val="100000"/>
              <a:buFont typeface="Tahoma" charset="0"/>
              <a:buChar char="•"/>
            </a:pP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Gill Sans" charset="0"/>
                <a:cs typeface="Gill Sans" charset="0"/>
                <a:sym typeface="Gill Sans" charset="0"/>
              </a:rPr>
              <a:t>Fixed density </a:t>
            </a:r>
            <a:r>
              <a:rPr lang="en-US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Lucida Grande" charset="0"/>
                <a:cs typeface="Lucida Grande" charset="0"/>
                <a:sym typeface="Gill Sans" charset="0"/>
              </a:rPr>
              <a:t>ρ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Gill Sans" charset="0"/>
                <a:cs typeface="Gill Sans" charset="0"/>
                <a:sym typeface="Gill Sans" charset="0"/>
              </a:rPr>
              <a:t>= 1.0 / Constant pressure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Gill Sans" charset="0"/>
              <a:cs typeface="Gill Sans" charset="0"/>
              <a:sym typeface="Gill Sans" charset="0"/>
            </a:endParaRPr>
          </a:p>
          <a:p>
            <a:pPr marL="141288" indent="-141288" algn="l">
              <a:lnSpc>
                <a:spcPct val="70000"/>
              </a:lnSpc>
              <a:spcBef>
                <a:spcPts val="1200"/>
              </a:spcBef>
              <a:buClr>
                <a:srgbClr val="1F497D"/>
              </a:buClr>
              <a:buSzPct val="100000"/>
              <a:buFont typeface="Tahoma" charset="0"/>
              <a:buChar char="•"/>
            </a:pP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Gill Sans" charset="0"/>
                <a:cs typeface="Gill Sans" charset="0"/>
                <a:sym typeface="Gill Sans" charset="0"/>
              </a:rPr>
              <a:t>Wide temperature range: 0.30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Gill Sans" charset="0"/>
                <a:cs typeface="Gill Sans" charset="0"/>
                <a:sym typeface="Gill Sans" charset="0"/>
              </a:rPr>
              <a:t>&lt; </a:t>
            </a:r>
            <a:r>
              <a:rPr 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Gill Sans" charset="0"/>
                <a:cs typeface="Gill Sans" charset="0"/>
                <a:sym typeface="Gill Sans" charset="0"/>
              </a:rPr>
              <a:t>T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Gill Sans" charset="0"/>
                <a:cs typeface="Gill Sans" charset="0"/>
                <a:sym typeface="Gill Sans" charset="0"/>
              </a:rPr>
              <a:t>&lt; 2.5 (</a:t>
            </a:r>
            <a:r>
              <a:rPr 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Gill Sans" charset="0"/>
                <a:cs typeface="Gill Sans" charset="0"/>
                <a:sym typeface="Gill Sans" charset="0"/>
              </a:rPr>
              <a:t>T</a:t>
            </a:r>
            <a:r>
              <a:rPr lang="en-US" sz="2400" i="1" baseline="-2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Gill Sans" charset="0"/>
                <a:cs typeface="Gill Sans" charset="0"/>
                <a:sym typeface="Gill Sans" charset="0"/>
              </a:rPr>
              <a:t>A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Lucida Grande" charset="0"/>
                <a:cs typeface="Lucida Grande" charset="0"/>
                <a:sym typeface="Gill Sans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Lucida Grande" charset="0"/>
                <a:cs typeface="Lucida Grande" charset="0"/>
                <a:sym typeface="Gill Sans" charset="0"/>
              </a:rPr>
              <a:t>/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Lucida Grande" charset="0"/>
                <a:cs typeface="Lucida Grande" charset="0"/>
                <a:sym typeface="Symbol"/>
              </a:rPr>
              <a:t>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Lucida Grande" charset="0"/>
                <a:cs typeface="Lucida Grande" charset="0"/>
                <a:sym typeface="Gill Sans" charset="0"/>
              </a:rPr>
              <a:t>≈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Lucida Grande" charset="0"/>
                <a:cs typeface="Lucida Grande" charset="0"/>
                <a:sym typeface="Gill Sans" charset="0"/>
              </a:rPr>
              <a:t>0.7, </a:t>
            </a:r>
            <a:r>
              <a:rPr lang="en-US" sz="24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Lucida Grande" charset="0"/>
                <a:cs typeface="Lucida Grande" charset="0"/>
                <a:sym typeface="Gill Sans" charset="0"/>
              </a:rPr>
              <a:t>T</a:t>
            </a:r>
            <a:r>
              <a:rPr lang="en-US" sz="2400" i="1" baseline="-23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Lucida Grande" charset="0"/>
                <a:cs typeface="Lucida Grande" charset="0"/>
                <a:sym typeface="Gill Sans" charset="0"/>
              </a:rPr>
              <a:t>c</a:t>
            </a:r>
            <a:r>
              <a:rPr lang="en-US" sz="2400" i="1" baseline="-23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Lucida Grande" charset="0"/>
                <a:cs typeface="Lucida Grande" charset="0"/>
                <a:sym typeface="Gill Sans" charset="0"/>
              </a:rPr>
              <a:t>  </a:t>
            </a:r>
            <a:r>
              <a:rPr lang="en-US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Lucida Grande" charset="0"/>
                <a:cs typeface="Lucida Grande" charset="0"/>
                <a:sym typeface="Gill Sans" charset="0"/>
              </a:rPr>
              <a:t>/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Lucida Grande" charset="0"/>
                <a:cs typeface="Lucida Grande" charset="0"/>
                <a:sym typeface="Symbol"/>
              </a:rPr>
              <a:t>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Lucida Grande" charset="0"/>
                <a:cs typeface="Lucida Grande" charset="0"/>
                <a:sym typeface="Gill Sans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Lucida Grande" charset="0"/>
                <a:cs typeface="Lucida Grande" charset="0"/>
                <a:sym typeface="Gill Sans" charset="0"/>
              </a:rPr>
              <a:t>≈ 0.35)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553200" y="5446693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  <a:ea typeface="Gill Sans Light" charset="0"/>
                <a:cs typeface="Gill Sans Light" charset="0"/>
              </a:rPr>
              <a:t>non-bonded</a:t>
            </a:r>
          </a:p>
          <a:p>
            <a:r>
              <a:rPr lang="en-US" dirty="0" smtClean="0">
                <a:solidFill>
                  <a:srgbClr val="FF0000"/>
                </a:solidFill>
                <a:latin typeface="+mn-lt"/>
                <a:ea typeface="Gill Sans Light" charset="0"/>
                <a:cs typeface="Gill Sans Light" charset="0"/>
              </a:rPr>
              <a:t>monomers</a:t>
            </a:r>
            <a:endParaRPr lang="en-US" dirty="0">
              <a:solidFill>
                <a:srgbClr val="FF0000"/>
              </a:solidFill>
              <a:latin typeface="+mn-lt"/>
              <a:ea typeface="Gill Sans Light" charset="0"/>
              <a:cs typeface="Gill Sans Light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419600" y="3429000"/>
            <a:ext cx="4648200" cy="3276600"/>
            <a:chOff x="4191000" y="3276600"/>
            <a:chExt cx="4648200" cy="3276600"/>
          </a:xfrm>
        </p:grpSpPr>
        <p:sp>
          <p:nvSpPr>
            <p:cNvPr id="10" name="Rectangle 9"/>
            <p:cNvSpPr/>
            <p:nvPr/>
          </p:nvSpPr>
          <p:spPr bwMode="auto">
            <a:xfrm>
              <a:off x="4267200" y="3276600"/>
              <a:ext cx="4343400" cy="3276600"/>
            </a:xfrm>
            <a:prstGeom prst="rect">
              <a:avLst/>
            </a:prstGeom>
            <a:solidFill>
              <a:schemeClr val="tx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8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charset="0"/>
                <a:cs typeface="Times New Roman" pitchFamily="18" charset="0"/>
              </a:endParaRPr>
            </a:p>
          </p:txBody>
        </p:sp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4772025" y="3810000"/>
              <a:ext cx="3305175" cy="2090738"/>
              <a:chOff x="0" y="0"/>
              <a:chExt cx="2082" cy="1317"/>
            </a:xfrm>
          </p:grpSpPr>
          <p:sp>
            <p:nvSpPr>
              <p:cNvPr id="4" name="Line 5"/>
              <p:cNvSpPr>
                <a:spLocks noChangeShapeType="1"/>
              </p:cNvSpPr>
              <p:nvPr/>
            </p:nvSpPr>
            <p:spPr bwMode="auto">
              <a:xfrm>
                <a:off x="272" y="212"/>
                <a:ext cx="0" cy="1010"/>
              </a:xfrm>
              <a:prstGeom prst="line">
                <a:avLst/>
              </a:prstGeom>
              <a:noFill/>
              <a:ln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5" name="Line 6"/>
              <p:cNvSpPr>
                <a:spLocks noChangeShapeType="1"/>
              </p:cNvSpPr>
              <p:nvPr/>
            </p:nvSpPr>
            <p:spPr bwMode="auto">
              <a:xfrm>
                <a:off x="207" y="628"/>
                <a:ext cx="1746" cy="0"/>
              </a:xfrm>
              <a:prstGeom prst="line">
                <a:avLst/>
              </a:prstGeom>
              <a:noFill/>
              <a:ln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6" name="Freeform 7"/>
              <p:cNvSpPr>
                <a:spLocks/>
              </p:cNvSpPr>
              <p:nvPr/>
            </p:nvSpPr>
            <p:spPr bwMode="auto">
              <a:xfrm>
                <a:off x="401" y="212"/>
                <a:ext cx="323" cy="10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640" y="21600"/>
                  </a:cxn>
                  <a:cxn ang="0">
                    <a:pos x="21600" y="0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2520" y="10800"/>
                      <a:pt x="5040" y="21600"/>
                      <a:pt x="8640" y="21600"/>
                    </a:cubicBezTo>
                    <a:cubicBezTo>
                      <a:pt x="12240" y="21600"/>
                      <a:pt x="19440" y="3600"/>
                      <a:pt x="21600" y="0"/>
                    </a:cubicBezTo>
                  </a:path>
                </a:pathLst>
              </a:custGeom>
              <a:noFill/>
              <a:ln w="38100" cap="flat">
                <a:solidFill>
                  <a:srgbClr val="339966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7" name="Freeform 8"/>
              <p:cNvSpPr>
                <a:spLocks/>
              </p:cNvSpPr>
              <p:nvPr/>
            </p:nvSpPr>
            <p:spPr bwMode="auto">
              <a:xfrm>
                <a:off x="530" y="212"/>
                <a:ext cx="1552" cy="110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600" y="19866"/>
                  </a:cxn>
                  <a:cxn ang="0">
                    <a:pos x="12600" y="10406"/>
                  </a:cxn>
                  <a:cxn ang="0">
                    <a:pos x="21600" y="8514"/>
                  </a:cxn>
                </a:cxnLst>
                <a:rect l="0" t="0" r="r" b="b"/>
                <a:pathLst>
                  <a:path w="21600" h="20080">
                    <a:moveTo>
                      <a:pt x="0" y="0"/>
                    </a:moveTo>
                    <a:cubicBezTo>
                      <a:pt x="750" y="9066"/>
                      <a:pt x="1500" y="18131"/>
                      <a:pt x="3600" y="19866"/>
                    </a:cubicBezTo>
                    <a:cubicBezTo>
                      <a:pt x="5700" y="21600"/>
                      <a:pt x="9600" y="12298"/>
                      <a:pt x="12600" y="10406"/>
                    </a:cubicBezTo>
                    <a:cubicBezTo>
                      <a:pt x="15600" y="8514"/>
                      <a:pt x="20100" y="8829"/>
                      <a:pt x="21600" y="8514"/>
                    </a:cubicBezTo>
                  </a:path>
                </a:pathLst>
              </a:custGeom>
              <a:noFill/>
              <a:ln w="38100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" name="Rectangle 9"/>
              <p:cNvSpPr>
                <a:spLocks/>
              </p:cNvSpPr>
              <p:nvPr/>
            </p:nvSpPr>
            <p:spPr bwMode="auto">
              <a:xfrm>
                <a:off x="1681" y="356"/>
                <a:ext cx="108" cy="224"/>
              </a:xfrm>
              <a:prstGeom prst="rect">
                <a:avLst/>
              </a:prstGeom>
              <a:noFill/>
              <a:ln w="9525" cap="flat">
                <a:noFill/>
                <a:round/>
                <a:headEnd type="none" w="med" len="med"/>
                <a:tailEnd type="none" w="med" len="med"/>
              </a:ln>
            </p:spPr>
            <p:txBody>
              <a:bodyPr wrap="none" lIns="38100" tIns="38100" rIns="38100" bIns="38100">
                <a:spAutoFit/>
              </a:bodyPr>
              <a:lstStyle/>
              <a:p>
                <a:pPr algn="l"/>
                <a:r>
                  <a:rPr lang="en-US" sz="1800">
                    <a:solidFill>
                      <a:srgbClr val="000000"/>
                    </a:solidFill>
                    <a:latin typeface="Tahoma" charset="0"/>
                    <a:cs typeface="Tahoma" charset="0"/>
                    <a:sym typeface="Tahoma" charset="0"/>
                  </a:rPr>
                  <a:t>r</a:t>
                </a:r>
              </a:p>
            </p:txBody>
          </p:sp>
          <p:sp>
            <p:nvSpPr>
              <p:cNvPr id="9" name="Rectangle 10"/>
              <p:cNvSpPr>
                <a:spLocks/>
              </p:cNvSpPr>
              <p:nvPr/>
            </p:nvSpPr>
            <p:spPr bwMode="auto">
              <a:xfrm>
                <a:off x="0" y="0"/>
                <a:ext cx="212" cy="320"/>
              </a:xfrm>
              <a:prstGeom prst="rect">
                <a:avLst/>
              </a:prstGeom>
              <a:noFill/>
              <a:ln w="9525" cap="flat">
                <a:noFill/>
                <a:round/>
                <a:headEnd type="none" w="med" len="med"/>
                <a:tailEnd type="none" w="med" len="med"/>
              </a:ln>
            </p:spPr>
            <p:txBody>
              <a:bodyPr wrap="none" lIns="38100" tIns="38100" rIns="38100" bIns="38100">
                <a:spAutoFit/>
              </a:bodyPr>
              <a:lstStyle/>
              <a:p>
                <a:pPr algn="l"/>
                <a:r>
                  <a:rPr lang="en-US" dirty="0" smtClean="0">
                    <a:solidFill>
                      <a:srgbClr val="000000"/>
                    </a:solidFill>
                    <a:latin typeface="+mn-lt"/>
                    <a:cs typeface="Tahoma" charset="0"/>
                    <a:sym typeface="Tahoma" charset="0"/>
                  </a:rPr>
                  <a:t>V</a:t>
                </a:r>
                <a:endParaRPr lang="en-US" dirty="0">
                  <a:solidFill>
                    <a:srgbClr val="000000"/>
                  </a:solidFill>
                  <a:latin typeface="+mn-lt"/>
                  <a:cs typeface="Tahoma" charset="0"/>
                  <a:sym typeface="Tahoma" charset="0"/>
                </a:endParaRPr>
              </a:p>
            </p:txBody>
          </p:sp>
        </p:grpSp>
        <p:sp>
          <p:nvSpPr>
            <p:cNvPr id="30" name="Rectangle 17"/>
            <p:cNvSpPr>
              <a:spLocks/>
            </p:cNvSpPr>
            <p:nvPr/>
          </p:nvSpPr>
          <p:spPr bwMode="auto">
            <a:xfrm>
              <a:off x="5948363" y="4149695"/>
              <a:ext cx="1000274" cy="40011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sz="2600" dirty="0" smtClean="0">
                  <a:solidFill>
                    <a:srgbClr val="FF0000"/>
                  </a:solidFill>
                  <a:ea typeface="Gill Sans Light" charset="0"/>
                  <a:cs typeface="Gill Sans Light" charset="0"/>
                </a:rPr>
                <a:t>bonds</a:t>
              </a:r>
              <a:endParaRPr lang="en-US" sz="2600" dirty="0">
                <a:solidFill>
                  <a:srgbClr val="FF0000"/>
                </a:solidFill>
                <a:ea typeface="Gill Sans Light" charset="0"/>
                <a:cs typeface="Gill Sans Light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191000" y="3286780"/>
              <a:ext cx="4648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70C0"/>
                  </a:solidFill>
                  <a:latin typeface="+mn-lt"/>
                </a:rPr>
                <a:t>frustration /glass formation</a:t>
              </a:r>
              <a:endParaRPr lang="en-US" dirty="0">
                <a:solidFill>
                  <a:srgbClr val="0070C0"/>
                </a:solidFill>
                <a:latin typeface="+mn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-381000" y="4883150"/>
            <a:ext cx="4721357" cy="20108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21457">
              <a:lnSpc>
                <a:spcPct val="70000"/>
              </a:lnSpc>
              <a:spcBef>
                <a:spcPts val="844"/>
              </a:spcBef>
              <a:buClr>
                <a:srgbClr val="275D90"/>
              </a:buClr>
              <a:buSzPct val="100000"/>
              <a:defRPr sz="1800">
                <a:solidFill>
                  <a:srgbClr val="000000"/>
                </a:solidFill>
              </a:defRPr>
            </a:pPr>
            <a:r>
              <a:rPr lang="en-US" sz="2000" dirty="0" smtClean="0">
                <a:solidFill>
                  <a:srgbClr val="FF0000"/>
                </a:solidFill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          </a:t>
            </a: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Approximate 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mapping to real </a:t>
            </a: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units </a:t>
            </a:r>
          </a:p>
          <a:p>
            <a:pPr defTabSz="321457">
              <a:lnSpc>
                <a:spcPct val="70000"/>
              </a:lnSpc>
              <a:spcBef>
                <a:spcPts val="844"/>
              </a:spcBef>
              <a:buClr>
                <a:srgbClr val="275D90"/>
              </a:buClr>
              <a:buSzPct val="100000"/>
              <a:defRPr sz="1800">
                <a:solidFill>
                  <a:srgbClr val="000000"/>
                </a:solidFill>
              </a:defRPr>
            </a:pP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444444"/>
                </a:solidFill>
              </a:uFill>
              <a:latin typeface="+mn-lt"/>
              <a:ea typeface="Gill Sans"/>
              <a:cs typeface="Gill Sans"/>
              <a:sym typeface="Gill Sans"/>
            </a:endParaRPr>
          </a:p>
          <a:p>
            <a:pPr marL="800100" lvl="1" indent="-342900" defTabSz="321457">
              <a:lnSpc>
                <a:spcPct val="70000"/>
              </a:lnSpc>
              <a:spcBef>
                <a:spcPts val="844"/>
              </a:spcBef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Monomer size ≈ 1 nm to 2 </a:t>
            </a: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nm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444444"/>
                </a:solidFill>
              </a:uFill>
              <a:latin typeface="+mn-lt"/>
              <a:ea typeface="Gill Sans"/>
              <a:cs typeface="Gill Sans"/>
              <a:sym typeface="Gill Sans"/>
            </a:endParaRPr>
          </a:p>
          <a:p>
            <a:pPr marL="800100" lvl="1" indent="-342900" defTabSz="321457">
              <a:lnSpc>
                <a:spcPct val="70000"/>
              </a:lnSpc>
              <a:spcBef>
                <a:spcPts val="844"/>
              </a:spcBef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Interaction strength </a:t>
            </a: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Symbol"/>
              </a:rPr>
              <a:t> </a:t>
            </a: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≈ 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1 kJ / </a:t>
            </a:r>
            <a:r>
              <a:rPr lang="en-US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mol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444444"/>
                </a:solidFill>
              </a:uFill>
              <a:latin typeface="+mn-lt"/>
              <a:ea typeface="Gill Sans"/>
              <a:cs typeface="Gill Sans"/>
              <a:sym typeface="Gill Sans"/>
            </a:endParaRPr>
          </a:p>
          <a:p>
            <a:pPr marL="800100" lvl="1" indent="-342900" defTabSz="321457">
              <a:lnSpc>
                <a:spcPct val="70000"/>
              </a:lnSpc>
              <a:spcBef>
                <a:spcPts val="844"/>
              </a:spcBef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en-US" sz="2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T</a:t>
            </a:r>
            <a:r>
              <a:rPr lang="en-US" sz="2000" i="1" baseline="-25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g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 ≈ 100˚C</a:t>
            </a:r>
          </a:p>
          <a:p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6553200"/>
            <a:ext cx="89154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endParaRPr lang="en-US" sz="2800" b="1" baseline="-25000" dirty="0" smtClean="0">
              <a:solidFill>
                <a:srgbClr val="FF0000"/>
              </a:solidFill>
              <a:effectLst/>
              <a:latin typeface="+mn-lt"/>
              <a:cs typeface="Times New Roman" pitchFamily="18" charset="0"/>
            </a:endParaRPr>
          </a:p>
        </p:txBody>
      </p:sp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-609600" y="-304800"/>
            <a:ext cx="122936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Gill Sans" charset="0"/>
                <a:cs typeface="Gill Sans" charset="0"/>
                <a:sym typeface="Gill Sans" charset="0"/>
              </a:rPr>
              <a:t>     Some Basic Properties: Pure Polymer Melt</a:t>
            </a:r>
            <a:endParaRPr kumimoji="0" lang="en-US" sz="360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j-ea"/>
              <a:cs typeface="+mj-cs"/>
              <a:sym typeface="Gill Sans" charset="0"/>
            </a:endParaRPr>
          </a:p>
        </p:txBody>
      </p:sp>
      <p:grpSp>
        <p:nvGrpSpPr>
          <p:cNvPr id="13" name="Group 12"/>
          <p:cNvGrpSpPr>
            <a:grpSpLocks noChangeAspect="1"/>
          </p:cNvGrpSpPr>
          <p:nvPr/>
        </p:nvGrpSpPr>
        <p:grpSpPr>
          <a:xfrm>
            <a:off x="0" y="3086099"/>
            <a:ext cx="4801016" cy="3093721"/>
            <a:chOff x="1227354" y="2288409"/>
            <a:chExt cx="6569805" cy="4233512"/>
          </a:xfrm>
        </p:grpSpPr>
        <p:sp>
          <p:nvSpPr>
            <p:cNvPr id="12" name="Rectangle 11"/>
            <p:cNvSpPr/>
            <p:nvPr/>
          </p:nvSpPr>
          <p:spPr bwMode="auto">
            <a:xfrm>
              <a:off x="1227354" y="2350974"/>
              <a:ext cx="6476999" cy="4038598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800" b="1" i="0" u="none" strike="noStrike" cap="none" normalizeH="0" baseline="0" smtClean="0">
                <a:ln>
                  <a:noFill/>
                </a:ln>
                <a:solidFill>
                  <a:schemeClr val="accent2"/>
                </a:solidFill>
                <a:effectLst/>
                <a:latin typeface="Arial" charset="0"/>
                <a:cs typeface="Times New Roman" pitchFamily="18" charset="0"/>
              </a:endParaRPr>
            </a:p>
          </p:txBody>
        </p:sp>
        <p:pic>
          <p:nvPicPr>
            <p:cNvPr id="10" name="Picture 19"/>
            <p:cNvPicPr>
              <a:picLocks noChangeAspect="1" noChangeArrowheads="1"/>
            </p:cNvPicPr>
            <p:nvPr/>
          </p:nvPicPr>
          <p:blipFill>
            <a:blip r:embed="rId3" cstate="print"/>
            <a:srcRect t="10965"/>
            <a:stretch>
              <a:fillRect/>
            </a:stretch>
          </p:blipFill>
          <p:spPr bwMode="auto">
            <a:xfrm>
              <a:off x="1227354" y="2288409"/>
              <a:ext cx="6569805" cy="4233512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</p:grpSp>
      <p:pic>
        <p:nvPicPr>
          <p:cNvPr id="14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1295400" y="1066800"/>
            <a:ext cx="3570225" cy="146304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pic>
        <p:nvPicPr>
          <p:cNvPr id="238593" name="Picture 1"/>
          <p:cNvPicPr>
            <a:picLocks noChangeAspect="1" noChangeArrowheads="1"/>
          </p:cNvPicPr>
          <p:nvPr/>
        </p:nvPicPr>
        <p:blipFill>
          <a:blip r:embed="rId5" cstate="print"/>
          <a:srcRect l="4908" t="46377" r="6135"/>
          <a:stretch>
            <a:fillRect/>
          </a:stretch>
        </p:blipFill>
        <p:spPr bwMode="auto">
          <a:xfrm>
            <a:off x="5105400" y="3124200"/>
            <a:ext cx="3941810" cy="301752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3859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38800" y="4861560"/>
            <a:ext cx="1128631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8833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72200" y="1447800"/>
            <a:ext cx="1752600" cy="1066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506828" y="5525036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562600" y="6258580"/>
            <a:ext cx="3148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“Decoupling”- FSE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6248400"/>
            <a:ext cx="4187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Structural relaxation time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6477000"/>
            <a:ext cx="89154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baseline="-25000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endParaRPr lang="en-US" sz="2800" b="1" baseline="-25000" dirty="0" smtClean="0">
              <a:solidFill>
                <a:srgbClr val="FF0000"/>
              </a:solidFill>
              <a:effectLst/>
              <a:latin typeface="+mn-lt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6413" y="71735"/>
            <a:ext cx="899092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 smtClean="0">
                <a:solidFill>
                  <a:srgbClr val="FF0000"/>
                </a:solidFill>
                <a:latin typeface="+mn-lt"/>
              </a:rPr>
              <a:t>Comparison of Simulations to VFT Relation </a:t>
            </a:r>
            <a:endParaRPr lang="en-US" sz="3600" baseline="-250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450" y="1143000"/>
            <a:ext cx="6221312" cy="4572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4600" y="5867400"/>
            <a:ext cx="410663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           Betancourt et al.</a:t>
            </a:r>
          </a:p>
          <a:p>
            <a:r>
              <a:rPr lang="en-US" dirty="0" smtClean="0">
                <a:latin typeface="+mn-lt"/>
              </a:rPr>
              <a:t>     </a:t>
            </a:r>
            <a:r>
              <a:rPr lang="en-US" i="1" dirty="0" smtClean="0">
                <a:latin typeface="+mn-lt"/>
              </a:rPr>
              <a:t>PNAS</a:t>
            </a:r>
            <a:r>
              <a:rPr lang="en-US" dirty="0" smtClean="0">
                <a:latin typeface="+mn-lt"/>
              </a:rPr>
              <a:t> </a:t>
            </a:r>
            <a:r>
              <a:rPr lang="en-US" u="sng" dirty="0">
                <a:latin typeface="+mn-lt"/>
              </a:rPr>
              <a:t>112</a:t>
            </a:r>
            <a:r>
              <a:rPr lang="en-US" dirty="0">
                <a:latin typeface="+mn-lt"/>
              </a:rPr>
              <a:t>, 2966 (2015)</a:t>
            </a:r>
          </a:p>
          <a:p>
            <a:endParaRPr lang="en-US" dirty="0">
              <a:latin typeface="+mn-lt"/>
            </a:endParaRPr>
          </a:p>
        </p:txBody>
      </p:sp>
    </p:spTree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990600" y="533400"/>
            <a:ext cx="10896600" cy="12192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Adam-Gibbs Model / RFOT </a:t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endParaRPr lang="en-US" sz="4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9710" y="909034"/>
            <a:ext cx="9601200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dirty="0" smtClean="0">
                <a:latin typeface="+mn-lt"/>
              </a:rPr>
              <a:t>    Physical argument / three </a:t>
            </a:r>
            <a:r>
              <a:rPr lang="en-US" sz="3600" dirty="0">
                <a:latin typeface="+mn-lt"/>
              </a:rPr>
              <a:t>assumptions:</a:t>
            </a:r>
          </a:p>
          <a:p>
            <a:pPr marL="457200" indent="-457200">
              <a:buFontTx/>
              <a:buAutoNum type="arabicParenR"/>
              <a:defRPr/>
            </a:pPr>
            <a:r>
              <a:rPr lang="en-US" dirty="0">
                <a:solidFill>
                  <a:schemeClr val="tx1"/>
                </a:solidFill>
                <a:latin typeface="+mn-lt"/>
              </a:rPr>
              <a:t>Relaxation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is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an </a:t>
            </a:r>
            <a:r>
              <a:rPr lang="en-US" i="1" dirty="0">
                <a:solidFill>
                  <a:schemeClr val="tx1"/>
                </a:solidFill>
                <a:latin typeface="+mn-lt"/>
              </a:rPr>
              <a:t>activated process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associated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with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local</a:t>
            </a:r>
            <a:endParaRPr lang="en-US" dirty="0" smtClean="0">
              <a:solidFill>
                <a:schemeClr val="tx1"/>
              </a:solidFill>
              <a:latin typeface="+mn-lt"/>
            </a:endParaRPr>
          </a:p>
          <a:p>
            <a:pPr marL="457200" indent="-457200"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     particle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motions at high temperatures and cooperative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particle rearrangements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associated with the precipitous drop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in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the </a:t>
            </a:r>
            <a:r>
              <a:rPr lang="en-US" i="1" dirty="0" err="1">
                <a:solidFill>
                  <a:schemeClr val="tx1"/>
                </a:solidFill>
                <a:latin typeface="+mn-lt"/>
              </a:rPr>
              <a:t>configurational</a:t>
            </a:r>
            <a:r>
              <a:rPr lang="en-US" i="1" dirty="0">
                <a:solidFill>
                  <a:schemeClr val="tx1"/>
                </a:solidFill>
                <a:latin typeface="+mn-lt"/>
              </a:rPr>
              <a:t> entropy, </a:t>
            </a:r>
            <a:r>
              <a:rPr lang="en-US" i="1" dirty="0" smtClean="0">
                <a:solidFill>
                  <a:srgbClr val="FF0000"/>
                </a:solidFill>
                <a:latin typeface="+mn-lt"/>
              </a:rPr>
              <a:t>s</a:t>
            </a:r>
            <a:r>
              <a:rPr lang="en-US" sz="3600" i="1" baseline="-25000" dirty="0" smtClean="0">
                <a:solidFill>
                  <a:srgbClr val="FF0000"/>
                </a:solidFill>
                <a:latin typeface="+mn-lt"/>
              </a:rPr>
              <a:t>c</a:t>
            </a:r>
            <a:r>
              <a:rPr lang="en-US" sz="3600" i="1" baseline="-25000" dirty="0" smtClean="0">
                <a:solidFill>
                  <a:schemeClr val="tx1"/>
                </a:solidFill>
                <a:latin typeface="+mn-lt"/>
              </a:rPr>
              <a:t>.</a:t>
            </a:r>
            <a:endParaRPr lang="en-US" sz="3600" i="1" dirty="0">
              <a:solidFill>
                <a:schemeClr val="tx1"/>
              </a:solidFill>
              <a:latin typeface="+mn-lt"/>
            </a:endParaRPr>
          </a:p>
          <a:p>
            <a:pPr marL="457200" indent="-457200">
              <a:buFontTx/>
              <a:buAutoNum type="arabicParenR"/>
              <a:defRPr/>
            </a:pPr>
            <a:endParaRPr lang="en-US" dirty="0">
              <a:solidFill>
                <a:srgbClr val="FF0000"/>
              </a:solidFill>
              <a:latin typeface="+mn-lt"/>
            </a:endParaRPr>
          </a:p>
          <a:p>
            <a:pPr marL="457200" indent="-457200">
              <a:defRPr/>
            </a:pPr>
            <a:r>
              <a:rPr lang="en-US" dirty="0">
                <a:solidFill>
                  <a:schemeClr val="tx1"/>
                </a:solidFill>
                <a:latin typeface="+mn-lt"/>
              </a:rPr>
              <a:t>2) The activation energy </a:t>
            </a:r>
            <a:r>
              <a:rPr lang="en-US" i="1" dirty="0" err="1" smtClean="0">
                <a:solidFill>
                  <a:schemeClr val="tx1"/>
                </a:solidFill>
                <a:latin typeface="+mn-lt"/>
              </a:rPr>
              <a:t>E</a:t>
            </a:r>
            <a:r>
              <a:rPr lang="en-US" i="1" baseline="-25000" dirty="0" err="1" smtClean="0">
                <a:solidFill>
                  <a:schemeClr val="tx1"/>
                </a:solidFill>
                <a:latin typeface="+mn-lt"/>
              </a:rPr>
              <a:t>a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for long wavelength structural      relaxation is extensive in the mass </a:t>
            </a:r>
            <a:r>
              <a:rPr lang="en-US" i="1" dirty="0">
                <a:solidFill>
                  <a:schemeClr val="tx1"/>
                </a:solidFill>
                <a:latin typeface="+mn-lt"/>
              </a:rPr>
              <a:t>L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of the dynamic particle clusters (CRR) that are the physical expression </a:t>
            </a:r>
            <a:endParaRPr lang="en-US" dirty="0" smtClean="0">
              <a:solidFill>
                <a:schemeClr val="tx1"/>
              </a:solidFill>
              <a:latin typeface="+mn-lt"/>
            </a:endParaRPr>
          </a:p>
          <a:p>
            <a:pPr marL="457200" indent="-457200"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     of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cooperativity, </a:t>
            </a:r>
            <a:r>
              <a:rPr lang="en-US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</a:t>
            </a:r>
            <a:r>
              <a:rPr lang="en-US" i="1" baseline="-25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~ </a:t>
            </a:r>
            <a:r>
              <a:rPr 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.   </a:t>
            </a:r>
            <a:r>
              <a:rPr lang="en-US" dirty="0">
                <a:latin typeface="+mn-lt"/>
              </a:rPr>
              <a:t>Pretty vague about their </a:t>
            </a:r>
            <a:r>
              <a:rPr lang="en-US" dirty="0" smtClean="0">
                <a:latin typeface="+mn-lt"/>
              </a:rPr>
              <a:t>form!</a:t>
            </a:r>
            <a:endParaRPr lang="en-US" dirty="0">
              <a:latin typeface="+mn-lt"/>
            </a:endParaRPr>
          </a:p>
          <a:p>
            <a:pPr marL="457200" indent="-457200">
              <a:defRPr/>
            </a:pPr>
            <a:r>
              <a:rPr lang="en-US" dirty="0">
                <a:solidFill>
                  <a:srgbClr val="FF0000"/>
                </a:solidFill>
                <a:latin typeface="+mn-lt"/>
              </a:rPr>
              <a:t>                        Thermodynamic Connection</a:t>
            </a:r>
          </a:p>
          <a:p>
            <a:pPr>
              <a:defRPr/>
            </a:pPr>
            <a:r>
              <a:rPr lang="en-US" dirty="0">
                <a:solidFill>
                  <a:schemeClr val="tx1"/>
                </a:solidFill>
                <a:latin typeface="+mn-lt"/>
              </a:rPr>
              <a:t>3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 ~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</a:t>
            </a:r>
            <a:r>
              <a:rPr lang="en-US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/ s</a:t>
            </a:r>
            <a:r>
              <a:rPr lang="en-US" sz="3200" i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 </a:t>
            </a:r>
            <a:r>
              <a:rPr lang="en-US" sz="3600" i="1" baseline="-25000" dirty="0">
                <a:solidFill>
                  <a:schemeClr val="tx1"/>
                </a:solidFill>
                <a:latin typeface="+mn-lt"/>
              </a:rPr>
              <a:t>.</a:t>
            </a:r>
            <a:r>
              <a:rPr lang="en-US" sz="3600" baseline="-25000" dirty="0">
                <a:solidFill>
                  <a:schemeClr val="tx1"/>
                </a:solidFill>
                <a:latin typeface="+mn-lt"/>
              </a:rPr>
              <a:t>  </a:t>
            </a:r>
            <a:r>
              <a:rPr lang="en-US" dirty="0">
                <a:latin typeface="+mn-lt"/>
              </a:rPr>
              <a:t>Bigger clusters - larger </a:t>
            </a:r>
            <a:r>
              <a:rPr lang="en-US" dirty="0">
                <a:latin typeface="+mn-lt"/>
                <a:sym typeface="Symbol"/>
              </a:rPr>
              <a:t>,  fragility  </a:t>
            </a:r>
            <a:r>
              <a:rPr lang="en-US" i="1" dirty="0">
                <a:latin typeface="+mn-lt"/>
                <a:sym typeface="Symbol"/>
              </a:rPr>
              <a:t>L</a:t>
            </a:r>
            <a:r>
              <a:rPr lang="en-US" dirty="0">
                <a:latin typeface="+mn-lt"/>
                <a:sym typeface="Symbol"/>
              </a:rPr>
              <a:t>(T)</a:t>
            </a:r>
            <a:endParaRPr lang="en-US" baseline="-25000" dirty="0">
              <a:latin typeface="+mn-lt"/>
            </a:endParaRPr>
          </a:p>
        </p:txBody>
      </p:sp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1143000" y="1600200"/>
            <a:ext cx="10896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Thermally Activated Transport</a:t>
            </a:r>
          </a:p>
        </p:txBody>
      </p:sp>
    </p:spTree>
    <p:extLst>
      <p:ext uri="{BB962C8B-B14F-4D97-AF65-F5344CB8AC3E}">
        <p14:creationId xmlns:p14="http://schemas.microsoft.com/office/powerpoint/2010/main" val="1101570156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990600" y="152400"/>
            <a:ext cx="10896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endParaRPr lang="en-US" sz="4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33795" name="Picture 8"/>
          <p:cNvPicPr>
            <a:picLocks noChangeAspect="1" noChangeArrowheads="1"/>
          </p:cNvPicPr>
          <p:nvPr/>
        </p:nvPicPr>
        <p:blipFill>
          <a:blip r:embed="rId3" cstate="print"/>
          <a:srcRect b="6174"/>
          <a:stretch>
            <a:fillRect/>
          </a:stretch>
        </p:blipFill>
        <p:spPr bwMode="auto">
          <a:xfrm>
            <a:off x="4029075" y="2133600"/>
            <a:ext cx="4367213" cy="3292475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</p:pic>
      <p:sp>
        <p:nvSpPr>
          <p:cNvPr id="4" name="TextBox 3"/>
          <p:cNvSpPr txBox="1"/>
          <p:nvPr/>
        </p:nvSpPr>
        <p:spPr>
          <a:xfrm>
            <a:off x="0" y="152400"/>
            <a:ext cx="9209509" cy="16312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 smtClean="0">
                <a:solidFill>
                  <a:srgbClr val="FF0000"/>
                </a:solidFill>
                <a:latin typeface="+mn-lt"/>
              </a:rPr>
              <a:t>   Activated Dynamics </a:t>
            </a:r>
            <a:r>
              <a:rPr lang="en-US" sz="3600" dirty="0">
                <a:solidFill>
                  <a:srgbClr val="FF0000"/>
                </a:solidFill>
                <a:latin typeface="+mn-lt"/>
              </a:rPr>
              <a:t>at </a:t>
            </a:r>
            <a:r>
              <a:rPr lang="en-US" sz="3600" dirty="0" smtClean="0">
                <a:solidFill>
                  <a:srgbClr val="FF0000"/>
                </a:solidFill>
                <a:latin typeface="+mn-lt"/>
              </a:rPr>
              <a:t>High Temperatures</a:t>
            </a:r>
          </a:p>
          <a:p>
            <a:pPr>
              <a:defRPr/>
            </a:pPr>
            <a:r>
              <a:rPr lang="en-US" sz="3600" dirty="0" smtClean="0">
                <a:latin typeface="+mn-lt"/>
              </a:rPr>
              <a:t> </a:t>
            </a:r>
          </a:p>
          <a:p>
            <a:pPr>
              <a:defRPr/>
            </a:pPr>
            <a:r>
              <a:rPr lang="en-US" dirty="0" smtClean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Still </a:t>
            </a: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not really understood </a:t>
            </a:r>
            <a:r>
              <a:rPr lang="en-US" dirty="0" smtClean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much beyond </a:t>
            </a:r>
            <a:r>
              <a:rPr lang="en-US" dirty="0" err="1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Eyring</a:t>
            </a: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arguments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5638800"/>
            <a:ext cx="8305800" cy="15081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solidFill>
                  <a:srgbClr val="FF0000"/>
                </a:solidFill>
                <a:latin typeface="+mn-lt"/>
              </a:rPr>
              <a:t>Riggleman</a:t>
            </a:r>
            <a:r>
              <a:rPr lang="en-US" sz="3200" dirty="0">
                <a:solidFill>
                  <a:srgbClr val="FF0000"/>
                </a:solidFill>
                <a:latin typeface="+mn-lt"/>
              </a:rPr>
              <a:t> et al., </a:t>
            </a:r>
            <a:r>
              <a:rPr lang="en-US" sz="3200" i="1" dirty="0">
                <a:solidFill>
                  <a:srgbClr val="FF0000"/>
                </a:solidFill>
                <a:latin typeface="+mn-lt"/>
              </a:rPr>
              <a:t>PRL</a:t>
            </a:r>
            <a:r>
              <a:rPr lang="en-US" sz="32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3200" u="sng" dirty="0">
                <a:solidFill>
                  <a:srgbClr val="FF0000"/>
                </a:solidFill>
                <a:latin typeface="+mn-lt"/>
              </a:rPr>
              <a:t>97</a:t>
            </a:r>
            <a:r>
              <a:rPr lang="en-US" sz="3200" dirty="0">
                <a:solidFill>
                  <a:srgbClr val="FF0000"/>
                </a:solidFill>
                <a:latin typeface="+mn-lt"/>
              </a:rPr>
              <a:t>, 045502 (2006); </a:t>
            </a:r>
            <a:r>
              <a:rPr lang="en-US" sz="3200" i="1" dirty="0">
                <a:solidFill>
                  <a:srgbClr val="FF0000"/>
                </a:solidFill>
                <a:latin typeface="+mn-lt"/>
              </a:rPr>
              <a:t>JCP</a:t>
            </a:r>
            <a:r>
              <a:rPr lang="en-US" sz="32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3200" u="sng" dirty="0">
                <a:solidFill>
                  <a:srgbClr val="FF0000"/>
                </a:solidFill>
                <a:latin typeface="+mn-lt"/>
              </a:rPr>
              <a:t>126</a:t>
            </a:r>
            <a:r>
              <a:rPr lang="en-US" sz="3200" dirty="0">
                <a:solidFill>
                  <a:srgbClr val="FF0000"/>
                </a:solidFill>
                <a:latin typeface="+mn-lt"/>
              </a:rPr>
              <a:t>, 234903 (2007); </a:t>
            </a:r>
            <a:r>
              <a:rPr lang="en-US" sz="3200" i="1" dirty="0">
                <a:solidFill>
                  <a:srgbClr val="FF0000"/>
                </a:solidFill>
                <a:latin typeface="+mn-lt"/>
              </a:rPr>
              <a:t>PRE</a:t>
            </a:r>
            <a:r>
              <a:rPr lang="en-US" sz="32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3200" u="sng" dirty="0">
                <a:solidFill>
                  <a:srgbClr val="FF0000"/>
                </a:solidFill>
                <a:latin typeface="+mn-lt"/>
              </a:rPr>
              <a:t>76</a:t>
            </a:r>
            <a:r>
              <a:rPr lang="en-US" sz="3200" dirty="0">
                <a:solidFill>
                  <a:srgbClr val="FF0000"/>
                </a:solidFill>
                <a:latin typeface="+mn-lt"/>
              </a:rPr>
              <a:t>, 011504 (2007) </a:t>
            </a:r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3143250"/>
            <a:ext cx="35052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+mn-lt"/>
              </a:rPr>
              <a:t>Coarse-Grained    Polymer Melt</a:t>
            </a:r>
          </a:p>
        </p:txBody>
      </p:sp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1143000" y="1600200"/>
            <a:ext cx="10896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Cooperative Molecular Motion</a:t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and Relaxation</a:t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endParaRPr lang="en-US" sz="4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472950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1"/>
          <p:cNvGrpSpPr/>
          <p:nvPr/>
        </p:nvGrpSpPr>
        <p:grpSpPr>
          <a:xfrm>
            <a:off x="410766" y="797083"/>
            <a:ext cx="2536031" cy="2625329"/>
            <a:chOff x="-215900" y="-139700"/>
            <a:chExt cx="3606800" cy="3733800"/>
          </a:xfrm>
        </p:grpSpPr>
        <p:pic>
          <p:nvPicPr>
            <p:cNvPr id="60" name="beatrice10.jpg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3175000" cy="3175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9" name="Picture 58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215900" y="-139700"/>
              <a:ext cx="3606800" cy="3733800"/>
            </a:xfrm>
            <a:prstGeom prst="rect">
              <a:avLst/>
            </a:prstGeom>
            <a:effectLst/>
          </p:spPr>
        </p:pic>
      </p:grpSp>
      <p:sp>
        <p:nvSpPr>
          <p:cNvPr id="62" name="Shape 62"/>
          <p:cNvSpPr/>
          <p:nvPr/>
        </p:nvSpPr>
        <p:spPr>
          <a:xfrm>
            <a:off x="3133249" y="600670"/>
            <a:ext cx="3191351" cy="923330"/>
          </a:xfrm>
          <a:prstGeom prst="rect">
            <a:avLst/>
          </a:prstGeom>
          <a:solidFill>
            <a:schemeClr val="tx1">
              <a:lumMod val="95000"/>
              <a:alpha val="7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40638" marR="40638" defTabSz="910796">
              <a:buClr>
                <a:srgbClr val="000000"/>
              </a:buClr>
              <a:buFont typeface="Helvetica"/>
              <a:defRPr sz="1800">
                <a:solidFill>
                  <a:srgbClr val="000000"/>
                </a:solidFill>
              </a:defRPr>
            </a:pPr>
            <a:r>
              <a:rPr sz="2000" dirty="0">
                <a:solidFill>
                  <a:srgbClr val="FF0000"/>
                </a:solidFill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>Beatriz </a:t>
            </a:r>
            <a:r>
              <a:rPr sz="2000" dirty="0" err="1" smtClean="0">
                <a:solidFill>
                  <a:srgbClr val="FF0000"/>
                </a:solidFill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>Pazmiño</a:t>
            </a:r>
            <a:r>
              <a:rPr lang="en-US" sz="2000" dirty="0" smtClean="0">
                <a:solidFill>
                  <a:srgbClr val="FF0000"/>
                </a:solidFill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> Betancourt</a:t>
            </a:r>
            <a:r>
              <a:rPr sz="2000" dirty="0"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/>
            </a:r>
            <a:br>
              <a:rPr sz="2000" dirty="0"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</a:br>
            <a:r>
              <a:rPr lang="en-US" sz="2000" dirty="0" smtClean="0"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>Polymer Thin Films and </a:t>
            </a:r>
            <a:r>
              <a:rPr sz="2000" dirty="0" err="1" smtClean="0"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>Nano</a:t>
            </a:r>
            <a:r>
              <a:rPr lang="en-US" sz="2000" dirty="0" err="1" smtClean="0"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>c</a:t>
            </a:r>
            <a:r>
              <a:rPr sz="2000" dirty="0" err="1" smtClean="0"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>omposite</a:t>
            </a:r>
            <a:r>
              <a:rPr lang="en-US" sz="2000" dirty="0" err="1" smtClean="0"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>s</a:t>
            </a:r>
            <a:r>
              <a:rPr lang="en-US" sz="2000" dirty="0" smtClean="0"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>, </a:t>
            </a:r>
            <a:r>
              <a:rPr sz="2000" dirty="0" smtClean="0"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>NIST</a:t>
            </a:r>
            <a:endParaRPr sz="2000" dirty="0">
              <a:uFill>
                <a:solidFill/>
              </a:uFill>
              <a:latin typeface="+mn-lt"/>
              <a:ea typeface="Gill Sans MT"/>
              <a:cs typeface="Gill Sans MT"/>
              <a:sym typeface="Gill Sans MT"/>
            </a:endParaRPr>
          </a:p>
        </p:txBody>
      </p:sp>
      <p:sp>
        <p:nvSpPr>
          <p:cNvPr id="67" name="Shape 67"/>
          <p:cNvSpPr/>
          <p:nvPr/>
        </p:nvSpPr>
        <p:spPr>
          <a:xfrm>
            <a:off x="6553200" y="2057400"/>
            <a:ext cx="2438400" cy="923330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40638" marR="40638" defTabSz="455398">
              <a:buClr>
                <a:srgbClr val="000000"/>
              </a:buClr>
              <a:buFont typeface="Helvetica"/>
              <a:defRPr sz="1800">
                <a:solidFill>
                  <a:srgbClr val="000000"/>
                </a:solidFill>
              </a:defRPr>
            </a:pPr>
            <a:r>
              <a:rPr lang="en-US" sz="2000" dirty="0" smtClean="0">
                <a:solidFill>
                  <a:srgbClr val="FF0000"/>
                </a:solidFill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>Francis Starr</a:t>
            </a:r>
          </a:p>
          <a:p>
            <a:pPr marL="40638" marR="40638" defTabSz="455398">
              <a:buClr>
                <a:srgbClr val="000000"/>
              </a:buClr>
              <a:buFont typeface="Helvetica"/>
              <a:defRPr sz="1800">
                <a:solidFill>
                  <a:srgbClr val="000000"/>
                </a:solidFill>
              </a:defRPr>
            </a:pPr>
            <a:r>
              <a:rPr lang="en-US" sz="2000" dirty="0" smtClean="0"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>Physics Department</a:t>
            </a:r>
            <a:endParaRPr lang="en-US" sz="2000" dirty="0">
              <a:uFill>
                <a:solidFill/>
              </a:uFill>
              <a:latin typeface="+mn-lt"/>
              <a:ea typeface="Gill Sans MT"/>
              <a:cs typeface="Gill Sans MT"/>
              <a:sym typeface="Gill Sans MT"/>
            </a:endParaRPr>
          </a:p>
          <a:p>
            <a:pPr marL="40638" marR="40638" defTabSz="455398">
              <a:buClr>
                <a:srgbClr val="000000"/>
              </a:buClr>
              <a:buFont typeface="Helvetica"/>
              <a:defRPr sz="1800">
                <a:solidFill>
                  <a:srgbClr val="000000"/>
                </a:solidFill>
              </a:defRPr>
            </a:pPr>
            <a:r>
              <a:rPr lang="en-US" sz="2000" dirty="0" smtClean="0"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>Wesleyan University</a:t>
            </a:r>
            <a:endParaRPr sz="2000" dirty="0">
              <a:uFill>
                <a:solidFill/>
              </a:uFill>
              <a:latin typeface="+mn-lt"/>
              <a:ea typeface="Gill Sans MT"/>
              <a:cs typeface="Gill Sans MT"/>
              <a:sym typeface="Gill Sans M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25240" y="2231825"/>
            <a:ext cx="2499360" cy="2644975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36" t="1851" r="12734" b="12315"/>
          <a:stretch/>
        </p:blipFill>
        <p:spPr>
          <a:xfrm>
            <a:off x="3962400" y="2331720"/>
            <a:ext cx="2258905" cy="24688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1" t="17372" r="22942" b="45998"/>
          <a:stretch/>
        </p:blipFill>
        <p:spPr>
          <a:xfrm>
            <a:off x="830578" y="4138246"/>
            <a:ext cx="2217422" cy="2286000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4369" y="4080271"/>
            <a:ext cx="2536031" cy="2625329"/>
          </a:xfrm>
          <a:prstGeom prst="rect">
            <a:avLst/>
          </a:prstGeom>
          <a:effectLst/>
        </p:spPr>
      </p:pic>
      <p:sp>
        <p:nvSpPr>
          <p:cNvPr id="15" name="Shape 62"/>
          <p:cNvSpPr/>
          <p:nvPr/>
        </p:nvSpPr>
        <p:spPr>
          <a:xfrm>
            <a:off x="3514249" y="5334000"/>
            <a:ext cx="3191351" cy="1231106"/>
          </a:xfrm>
          <a:prstGeom prst="rect">
            <a:avLst/>
          </a:prstGeom>
          <a:solidFill>
            <a:schemeClr val="tx1">
              <a:alpha val="7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40638" marR="40638" defTabSz="910796">
              <a:buClr>
                <a:srgbClr val="000000"/>
              </a:buClr>
              <a:buFont typeface="Helvetica"/>
              <a:defRPr sz="1800">
                <a:solidFill>
                  <a:srgbClr val="000000"/>
                </a:solidFill>
              </a:defRPr>
            </a:pPr>
            <a:r>
              <a:rPr lang="en-US" sz="2000" dirty="0" err="1" smtClean="0">
                <a:solidFill>
                  <a:srgbClr val="FF0000"/>
                </a:solidFill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>Hao</a:t>
            </a:r>
            <a:r>
              <a:rPr lang="en-US" sz="2000" dirty="0" smtClean="0">
                <a:solidFill>
                  <a:srgbClr val="FF0000"/>
                </a:solidFill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> Zhang</a:t>
            </a:r>
            <a:r>
              <a:rPr sz="2000" dirty="0"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  <a:t/>
            </a:r>
            <a:br>
              <a:rPr sz="2000" dirty="0">
                <a:uFill>
                  <a:solidFill/>
                </a:uFill>
                <a:latin typeface="+mn-lt"/>
                <a:ea typeface="Gill Sans MT"/>
                <a:cs typeface="Gill Sans MT"/>
                <a:sym typeface="Gill Sans MT"/>
              </a:rPr>
            </a:br>
            <a:r>
              <a:rPr lang="en-US" sz="2000" dirty="0" smtClean="0">
                <a:latin typeface="+mn-lt"/>
              </a:rPr>
              <a:t>Department of Chemical </a:t>
            </a:r>
            <a:r>
              <a:rPr lang="en-US" sz="2000" dirty="0">
                <a:latin typeface="+mn-lt"/>
              </a:rPr>
              <a:t>and Materials Engineering, University of </a:t>
            </a:r>
            <a:r>
              <a:rPr lang="en-US" sz="2000" dirty="0" smtClean="0">
                <a:latin typeface="+mn-lt"/>
              </a:rPr>
              <a:t>Alberta</a:t>
            </a:r>
            <a:endParaRPr sz="2000" dirty="0">
              <a:uFill>
                <a:solidFill/>
              </a:uFill>
              <a:latin typeface="+mn-lt"/>
              <a:ea typeface="Gill Sans MT"/>
              <a:cs typeface="Gill Sans MT"/>
              <a:sym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338556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990600" y="838200"/>
            <a:ext cx="10896600" cy="12192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Quantifying Collective Motion</a:t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  </a:t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endParaRPr lang="en-US" sz="4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8915" name="Text Box 7"/>
          <p:cNvSpPr txBox="1">
            <a:spLocks noChangeAspect="1" noChangeArrowheads="1"/>
          </p:cNvSpPr>
          <p:nvPr/>
        </p:nvSpPr>
        <p:spPr bwMode="auto">
          <a:xfrm>
            <a:off x="-1122363" y="10472738"/>
            <a:ext cx="2108201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82880" tIns="182880" rIns="182880" bIns="182880">
            <a:spAutoFit/>
          </a:bodyPr>
          <a:lstStyle/>
          <a:p>
            <a:pPr marL="2751138"/>
            <a:endParaRPr lang="en-US"/>
          </a:p>
          <a:p>
            <a:pPr marL="2751138"/>
            <a:endParaRPr lang="en-US" altLang="en-US"/>
          </a:p>
        </p:txBody>
      </p:sp>
      <p:sp>
        <p:nvSpPr>
          <p:cNvPr id="38916" name="Rectangle 8"/>
          <p:cNvSpPr>
            <a:spLocks noChangeAspect="1" noChangeArrowheads="1"/>
          </p:cNvSpPr>
          <p:nvPr/>
        </p:nvSpPr>
        <p:spPr bwMode="auto">
          <a:xfrm>
            <a:off x="-669925" y="12109450"/>
            <a:ext cx="104775" cy="14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274320" rIns="274320" anchor="ctr" anchorCtr="1">
            <a:spAutoFit/>
          </a:bodyPr>
          <a:lstStyle/>
          <a:p>
            <a:endParaRPr lang="en-US" sz="4400">
              <a:solidFill>
                <a:schemeClr val="accent1"/>
              </a:solidFill>
            </a:endParaRPr>
          </a:p>
        </p:txBody>
      </p:sp>
      <p:sp>
        <p:nvSpPr>
          <p:cNvPr id="38917" name="Text Box 9"/>
          <p:cNvSpPr txBox="1">
            <a:spLocks noChangeAspect="1" noChangeArrowheads="1"/>
          </p:cNvSpPr>
          <p:nvPr/>
        </p:nvSpPr>
        <p:spPr bwMode="auto">
          <a:xfrm>
            <a:off x="-1441450" y="12133263"/>
            <a:ext cx="103187" cy="171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274320" rIns="274320" anchorCtr="1">
            <a:spAutoFit/>
          </a:bodyPr>
          <a:lstStyle/>
          <a:p>
            <a:endParaRPr lang="en-US"/>
          </a:p>
        </p:txBody>
      </p:sp>
      <p:grpSp>
        <p:nvGrpSpPr>
          <p:cNvPr id="38918" name="Group 17"/>
          <p:cNvGrpSpPr>
            <a:grpSpLocks/>
          </p:cNvGrpSpPr>
          <p:nvPr/>
        </p:nvGrpSpPr>
        <p:grpSpPr bwMode="auto">
          <a:xfrm>
            <a:off x="228600" y="2286000"/>
            <a:ext cx="8742363" cy="4572000"/>
            <a:chOff x="-325013" y="609600"/>
            <a:chExt cx="8742787" cy="4572000"/>
          </a:xfrm>
        </p:grpSpPr>
        <p:pic>
          <p:nvPicPr>
            <p:cNvPr id="38924" name="Picture 6" descr="auto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46787" y="609600"/>
              <a:ext cx="5770987" cy="4572000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miter lim="800000"/>
              <a:headEnd/>
              <a:tailEnd/>
            </a:ln>
          </p:spPr>
        </p:pic>
        <p:pic>
          <p:nvPicPr>
            <p:cNvPr id="38925" name="Picture 10" descr="ring2"/>
            <p:cNvPicPr>
              <a:picLocks noChangeAspect="1" noChangeArrowheads="1"/>
            </p:cNvPicPr>
            <p:nvPr/>
          </p:nvPicPr>
          <p:blipFill>
            <a:blip r:embed="rId4" cstate="print"/>
            <a:srcRect t="3526" r="3670" b="3967"/>
            <a:stretch>
              <a:fillRect/>
            </a:stretch>
          </p:blipFill>
          <p:spPr bwMode="auto">
            <a:xfrm>
              <a:off x="-325013" y="1752600"/>
              <a:ext cx="2804533" cy="2286000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38926" name="Rectangle 15"/>
            <p:cNvSpPr>
              <a:spLocks noChangeArrowheads="1"/>
            </p:cNvSpPr>
            <p:nvPr/>
          </p:nvSpPr>
          <p:spPr bwMode="auto">
            <a:xfrm>
              <a:off x="4607774" y="1905000"/>
              <a:ext cx="304800" cy="457200"/>
            </a:xfrm>
            <a:prstGeom prst="rect">
              <a:avLst/>
            </a:prstGeom>
            <a:solidFill>
              <a:schemeClr val="tx1"/>
            </a:solidFill>
            <a:ln w="57150" algn="ctr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27" name="Rectangle 16"/>
            <p:cNvSpPr>
              <a:spLocks noChangeArrowheads="1"/>
            </p:cNvSpPr>
            <p:nvPr/>
          </p:nvSpPr>
          <p:spPr bwMode="auto">
            <a:xfrm>
              <a:off x="6207974" y="3276600"/>
              <a:ext cx="609600" cy="914400"/>
            </a:xfrm>
            <a:prstGeom prst="rect">
              <a:avLst/>
            </a:prstGeom>
            <a:solidFill>
              <a:schemeClr val="tx1"/>
            </a:solidFill>
            <a:ln w="57150" algn="ctr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8919" name="Group 4"/>
          <p:cNvGrpSpPr>
            <a:grpSpLocks noChangeAspect="1"/>
          </p:cNvGrpSpPr>
          <p:nvPr/>
        </p:nvGrpSpPr>
        <p:grpSpPr bwMode="auto">
          <a:xfrm>
            <a:off x="-1295400" y="2727325"/>
            <a:ext cx="9767888" cy="3749675"/>
            <a:chOff x="1777" y="8694"/>
            <a:chExt cx="21197" cy="8172"/>
          </a:xfrm>
        </p:grpSpPr>
        <p:sp>
          <p:nvSpPr>
            <p:cNvPr id="38921" name="Rectangle 5"/>
            <p:cNvSpPr>
              <a:spLocks noChangeAspect="1" noChangeArrowheads="1"/>
            </p:cNvSpPr>
            <p:nvPr/>
          </p:nvSpPr>
          <p:spPr bwMode="auto">
            <a:xfrm>
              <a:off x="5654" y="14757"/>
              <a:ext cx="212" cy="294"/>
            </a:xfrm>
            <a:prstGeom prst="rect">
              <a:avLst/>
            </a:prstGeom>
            <a:noFill/>
            <a:ln w="161925">
              <a:noFill/>
              <a:miter lim="800000"/>
              <a:headEnd/>
              <a:tailEnd/>
            </a:ln>
          </p:spPr>
          <p:txBody>
            <a:bodyPr wrap="none" lIns="274320" rIns="274320" anchor="ctr" anchorCtr="1">
              <a:spAutoFit/>
            </a:bodyPr>
            <a:lstStyle/>
            <a:p>
              <a:endParaRPr lang="en-US" sz="4400">
                <a:solidFill>
                  <a:schemeClr val="accent1"/>
                </a:solidFill>
              </a:endParaRPr>
            </a:p>
          </p:txBody>
        </p:sp>
        <p:sp>
          <p:nvSpPr>
            <p:cNvPr id="38922" name="Rectangle 6"/>
            <p:cNvSpPr>
              <a:spLocks noChangeAspect="1" noChangeArrowheads="1"/>
            </p:cNvSpPr>
            <p:nvPr/>
          </p:nvSpPr>
          <p:spPr bwMode="auto">
            <a:xfrm>
              <a:off x="1777" y="16667"/>
              <a:ext cx="194" cy="199"/>
            </a:xfrm>
            <a:prstGeom prst="rect">
              <a:avLst/>
            </a:prstGeom>
            <a:noFill/>
            <a:ln w="161925">
              <a:noFill/>
              <a:miter lim="800000"/>
              <a:headEnd/>
              <a:tailEnd/>
            </a:ln>
          </p:spPr>
          <p:txBody>
            <a:bodyPr wrap="none" lIns="274320" rIns="274320" anchor="ctr">
              <a:spAutoFit/>
            </a:bodyPr>
            <a:lstStyle/>
            <a:p>
              <a:endParaRPr lang="en-US"/>
            </a:p>
          </p:txBody>
        </p:sp>
        <p:pic>
          <p:nvPicPr>
            <p:cNvPr id="38923" name="Picture 7" descr="auto0"/>
            <p:cNvPicPr>
              <a:picLocks noChangeAspect="1" noChangeArrowheads="1"/>
            </p:cNvPicPr>
            <p:nvPr/>
          </p:nvPicPr>
          <p:blipFill>
            <a:blip r:embed="rId5" cstate="print">
              <a:lum contrast="18000"/>
            </a:blip>
            <a:srcRect/>
            <a:stretch>
              <a:fillRect/>
            </a:stretch>
          </p:blipFill>
          <p:spPr bwMode="auto">
            <a:xfrm>
              <a:off x="16634" y="8694"/>
              <a:ext cx="6340" cy="5775"/>
            </a:xfrm>
            <a:prstGeom prst="rect">
              <a:avLst/>
            </a:prstGeom>
            <a:noFill/>
            <a:ln w="161925">
              <a:noFill/>
              <a:miter lim="800000"/>
              <a:headEnd/>
              <a:tailEnd/>
            </a:ln>
          </p:spPr>
        </p:pic>
      </p:grpSp>
      <p:sp>
        <p:nvSpPr>
          <p:cNvPr id="38920" name="Text Box 10"/>
          <p:cNvSpPr txBox="1">
            <a:spLocks noChangeArrowheads="1"/>
          </p:cNvSpPr>
          <p:nvPr/>
        </p:nvSpPr>
        <p:spPr bwMode="auto">
          <a:xfrm rot="10800000" flipV="1">
            <a:off x="0" y="537388"/>
            <a:ext cx="9144000" cy="27392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274320" rIns="274320" anchorCtr="1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</a:rPr>
              <a:t>Pronounced asymmetry of distribution indicates that it is more probable for a mobile particle to move in the direction of another mobile particle than any other direction,          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</a:rPr>
              <a:t>    ‘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</a:rPr>
              <a:t>strings’</a:t>
            </a:r>
          </a:p>
        </p:txBody>
      </p:sp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810000"/>
            <a:ext cx="92202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200" b="1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>Cooperative Motion in Glass-Forming Liquids</a:t>
            </a:r>
            <a:r>
              <a:rPr lang="en-US" sz="32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  <a:t>          </a:t>
            </a:r>
            <a:b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dirty="0" smtClean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</a:br>
            <a:endParaRPr lang="en-US" sz="3600" b="1" dirty="0" smtClean="0">
              <a:solidFill>
                <a:srgbClr val="FFFF00"/>
              </a:solidFill>
              <a:effectLst/>
              <a:latin typeface="+mn-lt"/>
              <a:cs typeface="Times New Roman" pitchFamily="18" charset="0"/>
            </a:endParaRPr>
          </a:p>
        </p:txBody>
      </p:sp>
      <p:pic>
        <p:nvPicPr>
          <p:cNvPr id="34819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3013" y="1219200"/>
            <a:ext cx="2287587" cy="23780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162175"/>
            <a:ext cx="5219700" cy="44672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</p:pic>
      <p:sp>
        <p:nvSpPr>
          <p:cNvPr id="6" name="TextBox 5"/>
          <p:cNvSpPr txBox="1"/>
          <p:nvPr/>
        </p:nvSpPr>
        <p:spPr>
          <a:xfrm>
            <a:off x="152400" y="609600"/>
            <a:ext cx="8864600" cy="1384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 dirty="0" err="1">
                <a:latin typeface="+mn-lt"/>
              </a:rPr>
              <a:t>Donati</a:t>
            </a:r>
            <a:r>
              <a:rPr lang="en-US" i="1" dirty="0">
                <a:latin typeface="+mn-lt"/>
              </a:rPr>
              <a:t> et al., PRL</a:t>
            </a:r>
            <a:r>
              <a:rPr lang="en-US" dirty="0">
                <a:latin typeface="+mn-lt"/>
              </a:rPr>
              <a:t> </a:t>
            </a:r>
            <a:r>
              <a:rPr lang="en-US" u="sng" dirty="0">
                <a:latin typeface="+mn-lt"/>
              </a:rPr>
              <a:t>80</a:t>
            </a:r>
            <a:r>
              <a:rPr lang="en-US" dirty="0">
                <a:latin typeface="+mn-lt"/>
              </a:rPr>
              <a:t>, 2338 (1998); </a:t>
            </a:r>
            <a:r>
              <a:rPr lang="en-US" dirty="0" err="1">
                <a:latin typeface="+mn-lt"/>
              </a:rPr>
              <a:t>Cond</a:t>
            </a:r>
            <a:r>
              <a:rPr lang="en-US" dirty="0">
                <a:latin typeface="+mn-lt"/>
              </a:rPr>
              <a:t> Matt 9706277v1</a:t>
            </a:r>
          </a:p>
          <a:p>
            <a:pPr>
              <a:defRPr/>
            </a:pPr>
            <a:r>
              <a:rPr lang="en-US" dirty="0">
                <a:solidFill>
                  <a:schemeClr val="tx1"/>
                </a:solidFill>
                <a:latin typeface="+mn-lt"/>
              </a:rPr>
              <a:t>                                       </a:t>
            </a:r>
          </a:p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447800"/>
            <a:ext cx="304958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FF00"/>
                </a:solidFill>
                <a:latin typeface="+mn-lt"/>
              </a:rPr>
              <a:t>Binary LJ mixture</a:t>
            </a:r>
          </a:p>
        </p:txBody>
      </p:sp>
      <p:pic>
        <p:nvPicPr>
          <p:cNvPr id="3482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65863" y="3749675"/>
            <a:ext cx="2344737" cy="31083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</p:pic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2636570" y="1411069"/>
            <a:ext cx="26212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Times New Roman" pitchFamily="18" charset="0"/>
              </a:rPr>
              <a:t>    </a:t>
            </a:r>
            <a:r>
              <a:rPr lang="en-US" dirty="0" smtClean="0">
                <a:solidFill>
                  <a:srgbClr val="FFFFFF"/>
                </a:solidFill>
                <a:latin typeface="Times New Roman" pitchFamily="18" charset="0"/>
              </a:rPr>
              <a:t>    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</a:rPr>
              <a:t>‘Strings’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7000" y="2438400"/>
            <a:ext cx="5334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  <a:latin typeface="+mn-lt"/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4268356939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8631600" cy="164592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19" y="1752600"/>
            <a:ext cx="3297848" cy="2468880"/>
          </a:xfrm>
          <a:prstGeom prst="rect">
            <a:avLst/>
          </a:prstGeom>
          <a:noFill/>
          <a:ln w="38100">
            <a:solidFill>
              <a:srgbClr val="FF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6" t="8529" r="2405"/>
          <a:stretch/>
        </p:blipFill>
        <p:spPr bwMode="auto">
          <a:xfrm>
            <a:off x="433219" y="4267200"/>
            <a:ext cx="3301747" cy="2651760"/>
          </a:xfrm>
          <a:prstGeom prst="rect">
            <a:avLst/>
          </a:prstGeom>
          <a:noFill/>
          <a:ln w="38100">
            <a:solidFill>
              <a:srgbClr val="FF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472" y="3505200"/>
            <a:ext cx="3814093" cy="301752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66839" y="1828800"/>
            <a:ext cx="52533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                    “Decoupling”</a:t>
            </a:r>
          </a:p>
          <a:p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“Fractional Stokes-Einstein Relation” </a:t>
            </a:r>
            <a:endParaRPr lang="en-US"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81600" y="2753380"/>
            <a:ext cx="2566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latin typeface="+mn-lt"/>
              </a:rPr>
              <a:t>D / </a:t>
            </a:r>
            <a:r>
              <a:rPr lang="en-US" i="1" dirty="0" smtClean="0">
                <a:solidFill>
                  <a:srgbClr val="FFFF00"/>
                </a:solidFill>
                <a:latin typeface="+mn-lt"/>
              </a:rPr>
              <a:t>T</a:t>
            </a:r>
            <a:r>
              <a:rPr lang="en-US" dirty="0" smtClean="0">
                <a:solidFill>
                  <a:srgbClr val="FFFF00"/>
                </a:solidFill>
                <a:latin typeface="+mn-lt"/>
              </a:rPr>
              <a:t> ~ (1/</a:t>
            </a:r>
            <a:r>
              <a:rPr lang="en-US" dirty="0" smtClean="0">
                <a:solidFill>
                  <a:srgbClr val="FFFF00"/>
                </a:solidFill>
                <a:latin typeface="+mn-lt"/>
                <a:sym typeface="Symbol"/>
              </a:rPr>
              <a:t></a:t>
            </a:r>
            <a:r>
              <a:rPr lang="en-US" baseline="-25000" dirty="0" smtClean="0">
                <a:solidFill>
                  <a:srgbClr val="FFFF00"/>
                </a:solidFill>
                <a:latin typeface="+mn-lt"/>
                <a:sym typeface="Symbol"/>
              </a:rPr>
              <a:t></a:t>
            </a:r>
            <a:r>
              <a:rPr lang="en-US" dirty="0" smtClean="0">
                <a:solidFill>
                  <a:srgbClr val="FFFF00"/>
                </a:solidFill>
                <a:latin typeface="+mn-lt"/>
                <a:sym typeface="Symbol"/>
              </a:rPr>
              <a:t>)</a:t>
            </a:r>
            <a:r>
              <a:rPr lang="en-US" baseline="30000" dirty="0" smtClean="0">
                <a:solidFill>
                  <a:srgbClr val="FFFF00"/>
                </a:solidFill>
                <a:latin typeface="+mn-lt"/>
                <a:sym typeface="Symbol"/>
              </a:rPr>
              <a:t>1 - </a:t>
            </a:r>
            <a:endParaRPr lang="en-US" baseline="300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0" y="5481935"/>
            <a:ext cx="20585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+mn-lt"/>
                <a:sym typeface="Symbol"/>
              </a:rPr>
              <a:t>  0.29  0.03</a:t>
            </a:r>
            <a:endParaRPr lang="en-US" sz="24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1793223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2971800"/>
            <a:ext cx="10896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Cooperativity and Adam-Gibbs Model </a:t>
            </a:r>
            <a:b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3600" b="1" dirty="0">
                <a:solidFill>
                  <a:schemeClr val="accent2"/>
                </a:solidFill>
                <a:latin typeface="Times New Roman" pitchFamily="18" charset="0"/>
              </a:rPr>
              <a:t>D</a:t>
            </a:r>
            <a:r>
              <a:rPr lang="en-US" sz="3600" b="1" dirty="0" smtClean="0">
                <a:solidFill>
                  <a:schemeClr val="accent2"/>
                </a:solidFill>
                <a:latin typeface="Times New Roman" pitchFamily="18" charset="0"/>
              </a:rPr>
              <a:t>ynamic clusters involving cooperative </a:t>
            </a:r>
            <a:br>
              <a:rPr lang="en-US" sz="3600" b="1" dirty="0" smtClean="0">
                <a:solidFill>
                  <a:schemeClr val="accent2"/>
                </a:solidFill>
                <a:latin typeface="Times New Roman" pitchFamily="18" charset="0"/>
              </a:rPr>
            </a:br>
            <a:r>
              <a:rPr lang="en-US" sz="3600" b="1" dirty="0" smtClean="0">
                <a:solidFill>
                  <a:schemeClr val="accent2"/>
                </a:solidFill>
                <a:latin typeface="Times New Roman" pitchFamily="18" charset="0"/>
              </a:rPr>
              <a:t>motion growing in scale upon cooling or upon increasing concentration in particle </a:t>
            </a:r>
            <a:br>
              <a:rPr lang="en-US" sz="3600" b="1" dirty="0" smtClean="0">
                <a:solidFill>
                  <a:schemeClr val="accent2"/>
                </a:solidFill>
                <a:latin typeface="Times New Roman" pitchFamily="18" charset="0"/>
              </a:rPr>
            </a:br>
            <a:r>
              <a:rPr lang="en-US" sz="3600" b="1" dirty="0" smtClean="0">
                <a:solidFill>
                  <a:schemeClr val="accent2"/>
                </a:solidFill>
                <a:latin typeface="Times New Roman" pitchFamily="18" charset="0"/>
              </a:rPr>
              <a:t>suspensions can be 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</a:rPr>
              <a:t>directly observed </a:t>
            </a:r>
            <a:r>
              <a:rPr lang="en-US" sz="3600" b="1" dirty="0" smtClean="0">
                <a:solidFill>
                  <a:schemeClr val="accent2"/>
                </a:solidFill>
                <a:latin typeface="Times New Roman" pitchFamily="18" charset="0"/>
              </a:rPr>
              <a:t/>
            </a:r>
            <a:br>
              <a:rPr lang="en-US" sz="3600" b="1" dirty="0" smtClean="0">
                <a:solidFill>
                  <a:schemeClr val="accent2"/>
                </a:solidFill>
                <a:latin typeface="Times New Roman" pitchFamily="18" charset="0"/>
              </a:rPr>
            </a:b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                               </a:t>
            </a:r>
            <a:r>
              <a:rPr lang="en-US" sz="6000" b="1" dirty="0" smtClean="0">
                <a:solidFill>
                  <a:srgbClr val="FF0000"/>
                </a:solidFill>
                <a:latin typeface="QuickType Pi"/>
              </a:rPr>
              <a:t/>
            </a:r>
            <a:br>
              <a:rPr lang="en-US" sz="6000" b="1" dirty="0" smtClean="0">
                <a:solidFill>
                  <a:srgbClr val="FF0000"/>
                </a:solidFill>
                <a:latin typeface="QuickType Pi"/>
              </a:rPr>
            </a:br>
            <a:r>
              <a:rPr lang="en-US" sz="6000" b="1" dirty="0" smtClean="0">
                <a:solidFill>
                  <a:srgbClr val="FF0000"/>
                </a:solidFill>
                <a:latin typeface="QuickType Pi"/>
              </a:rPr>
              <a:t>          b </a:t>
            </a:r>
            <a:br>
              <a:rPr lang="en-US" sz="6000" b="1" dirty="0" smtClean="0">
                <a:solidFill>
                  <a:srgbClr val="FF0000"/>
                </a:solidFill>
                <a:latin typeface="QuickType Pi"/>
              </a:rPr>
            </a:br>
            <a:r>
              <a:rPr lang="en-US" sz="4000" b="1" dirty="0" smtClean="0">
                <a:solidFill>
                  <a:schemeClr val="accent2"/>
                </a:solidFill>
                <a:latin typeface="+mn-lt"/>
              </a:rPr>
              <a:t>Phenomenon seems to be </a:t>
            </a:r>
            <a:r>
              <a:rPr lang="en-US" sz="4000" b="1" i="1" dirty="0" smtClean="0">
                <a:solidFill>
                  <a:schemeClr val="accent2"/>
                </a:solidFill>
                <a:latin typeface="+mn-lt"/>
              </a:rPr>
              <a:t>universal</a:t>
            </a:r>
            <a:r>
              <a:rPr lang="en-US" sz="4000" b="1" dirty="0" smtClean="0">
                <a:solidFill>
                  <a:schemeClr val="accent2"/>
                </a:solidFill>
                <a:latin typeface="+mn-lt"/>
              </a:rPr>
              <a:t>, even </a:t>
            </a:r>
            <a:br>
              <a:rPr lang="en-US" sz="4000" b="1" dirty="0" smtClean="0">
                <a:solidFill>
                  <a:schemeClr val="accent2"/>
                </a:solidFill>
                <a:latin typeface="+mn-lt"/>
              </a:rPr>
            </a:br>
            <a:r>
              <a:rPr lang="en-US" sz="4000" b="1" dirty="0" smtClean="0">
                <a:solidFill>
                  <a:schemeClr val="accent2"/>
                </a:solidFill>
                <a:latin typeface="+mn-lt"/>
              </a:rPr>
              <a:t>more general than glass-forming liquids!</a:t>
            </a:r>
            <a:endParaRPr lang="en-US" sz="4000" b="1" dirty="0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39939" name="Picture 9" descr="auto0"/>
          <p:cNvPicPr>
            <a:picLocks noChangeAspect="1" noChangeArrowheads="1"/>
          </p:cNvPicPr>
          <p:nvPr/>
        </p:nvPicPr>
        <p:blipFill>
          <a:blip r:embed="rId3" cstate="print"/>
          <a:srcRect l="30377" t="53471" r="29129" b="5409"/>
          <a:stretch>
            <a:fillRect/>
          </a:stretch>
        </p:blipFill>
        <p:spPr bwMode="auto">
          <a:xfrm>
            <a:off x="3581400" y="3657600"/>
            <a:ext cx="1982788" cy="201136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9940" name="Picture 4" descr="auto0"/>
          <p:cNvPicPr>
            <a:picLocks noChangeAspect="1" noChangeArrowheads="1"/>
          </p:cNvPicPr>
          <p:nvPr/>
        </p:nvPicPr>
        <p:blipFill>
          <a:blip r:embed="rId4" cstate="print"/>
          <a:srcRect t="33893" r="30032"/>
          <a:stretch>
            <a:fillRect/>
          </a:stretch>
        </p:blipFill>
        <p:spPr bwMode="auto">
          <a:xfrm>
            <a:off x="609600" y="3657600"/>
            <a:ext cx="2062163" cy="201136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9600" y="5181600"/>
            <a:ext cx="11811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Weeks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5057" name="Picture 1"/>
          <p:cNvPicPr>
            <a:picLocks noChangeAspect="1" noChangeArrowheads="1"/>
          </p:cNvPicPr>
          <p:nvPr/>
        </p:nvPicPr>
        <p:blipFill>
          <a:blip r:embed="rId5" cstate="print"/>
          <a:srcRect t="7252" b="7252"/>
          <a:stretch>
            <a:fillRect/>
          </a:stretch>
        </p:blipFill>
        <p:spPr bwMode="auto">
          <a:xfrm>
            <a:off x="5943600" y="3886200"/>
            <a:ext cx="2843620" cy="164592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0015293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31032" y="-76200"/>
            <a:ext cx="8512968" cy="767953"/>
          </a:xfrm>
          <a:ln/>
        </p:spPr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  <a:effectLst/>
                <a:latin typeface="+mn-lt"/>
                <a:sym typeface="Gill Sans" charset="0"/>
              </a:rPr>
              <a:t>Dynamic Heterogeneity: Polymer Melt </a:t>
            </a:r>
            <a:endParaRPr lang="en-US" sz="3200" b="1" dirty="0">
              <a:solidFill>
                <a:srgbClr val="FF0000"/>
              </a:solidFill>
              <a:effectLst/>
              <a:latin typeface="+mn-lt"/>
              <a:sym typeface="Gill Sans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486400" y="762000"/>
            <a:ext cx="3048000" cy="6096000"/>
            <a:chOff x="5486400" y="685800"/>
            <a:chExt cx="3048000" cy="6096000"/>
          </a:xfrm>
        </p:grpSpPr>
        <p:pic>
          <p:nvPicPr>
            <p:cNvPr id="26625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486400" y="685800"/>
              <a:ext cx="3036094" cy="3036094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pic>
          <p:nvPicPr>
            <p:cNvPr id="2662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86400" y="3733800"/>
              <a:ext cx="3036094" cy="3036094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sp>
          <p:nvSpPr>
            <p:cNvPr id="26629" name="Rectangle 5"/>
            <p:cNvSpPr>
              <a:spLocks/>
            </p:cNvSpPr>
            <p:nvPr/>
          </p:nvSpPr>
          <p:spPr bwMode="auto">
            <a:xfrm>
              <a:off x="7320068" y="3276600"/>
              <a:ext cx="1075615" cy="430887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+mn-lt"/>
                  <a:ea typeface="Gill Sans Light" charset="0"/>
                  <a:cs typeface="Gill Sans Light" charset="0"/>
                </a:rPr>
                <a:t>Mobile</a:t>
              </a:r>
            </a:p>
          </p:txBody>
        </p:sp>
        <p:sp>
          <p:nvSpPr>
            <p:cNvPr id="26630" name="Rectangle 6"/>
            <p:cNvSpPr>
              <a:spLocks/>
            </p:cNvSpPr>
            <p:nvPr/>
          </p:nvSpPr>
          <p:spPr bwMode="auto">
            <a:xfrm>
              <a:off x="6958648" y="6350913"/>
              <a:ext cx="1575752" cy="430887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square" lIns="0" tIns="0" rIns="0" bIns="0" anchor="ctr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+mn-lt"/>
                  <a:ea typeface="Gill Sans Light" charset="0"/>
                  <a:cs typeface="Gill Sans Light" charset="0"/>
                </a:rPr>
                <a:t>Immobile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28600" y="762000"/>
            <a:ext cx="4724400" cy="5737622"/>
            <a:chOff x="0" y="1151929"/>
            <a:chExt cx="4724400" cy="5737622"/>
          </a:xfrm>
        </p:grpSpPr>
        <p:sp>
          <p:nvSpPr>
            <p:cNvPr id="26631" name="Line 7"/>
            <p:cNvSpPr>
              <a:spLocks noChangeShapeType="1"/>
            </p:cNvSpPr>
            <p:nvPr/>
          </p:nvSpPr>
          <p:spPr bwMode="auto">
            <a:xfrm>
              <a:off x="3500438" y="1151929"/>
              <a:ext cx="0" cy="2429992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ysDot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6632" name="Line 8"/>
            <p:cNvSpPr>
              <a:spLocks noChangeShapeType="1"/>
            </p:cNvSpPr>
            <p:nvPr/>
          </p:nvSpPr>
          <p:spPr bwMode="auto">
            <a:xfrm>
              <a:off x="4393406" y="3750469"/>
              <a:ext cx="0" cy="2429992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ysDot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0" y="1219200"/>
              <a:ext cx="4724400" cy="5638800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800" b="1" i="0" u="none" strike="noStrike" cap="none" normalizeH="0" baseline="0" smtClean="0">
                <a:ln>
                  <a:noFill/>
                </a:ln>
                <a:solidFill>
                  <a:schemeClr val="accent2"/>
                </a:solidFill>
                <a:effectLst/>
                <a:latin typeface="Arial" charset="0"/>
                <a:cs typeface="Times New Roman" pitchFamily="18" charset="0"/>
              </a:endParaRPr>
            </a:p>
          </p:txBody>
        </p:sp>
        <p:pic>
          <p:nvPicPr>
            <p:cNvPr id="2662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" y="1228129"/>
              <a:ext cx="4554141" cy="5661422"/>
            </a:xfrm>
            <a:prstGeom prst="rect">
              <a:avLst/>
            </a:prstGeom>
            <a:noFill/>
            <a:ln w="38100" cap="flat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990600" y="152400"/>
            <a:ext cx="108966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Mobile and Immobile Particle Clusters</a:t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endParaRPr lang="en-US" sz="4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7475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386840"/>
            <a:ext cx="4097290" cy="4937760"/>
          </a:xfrm>
          <a:prstGeom prst="rect">
            <a:avLst/>
          </a:prstGeom>
          <a:noFill/>
          <a:ln w="57150">
            <a:solidFill>
              <a:srgbClr val="FF3399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7475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886200"/>
            <a:ext cx="3485743" cy="27432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</p:pic>
      <p:sp>
        <p:nvSpPr>
          <p:cNvPr id="6" name="TextBox 5"/>
          <p:cNvSpPr txBox="1"/>
          <p:nvPr/>
        </p:nvSpPr>
        <p:spPr>
          <a:xfrm>
            <a:off x="6553200" y="1600200"/>
            <a:ext cx="177800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  <a:latin typeface="+mn-lt"/>
              </a:rPr>
              <a:t>Mobile, 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24600" y="4124325"/>
            <a:ext cx="197961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  <a:latin typeface="+mn-lt"/>
              </a:rPr>
              <a:t>Immobile, I</a:t>
            </a:r>
          </a:p>
        </p:txBody>
      </p:sp>
      <p:pic>
        <p:nvPicPr>
          <p:cNvPr id="19353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5854" y="990600"/>
            <a:ext cx="2509346" cy="256032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990600" y="228600"/>
            <a:ext cx="10896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Mobile and Immobile Particle Clusters-</a:t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Equilibrium Branched Polymers</a:t>
            </a:r>
          </a:p>
        </p:txBody>
      </p:sp>
      <p:pic>
        <p:nvPicPr>
          <p:cNvPr id="7577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4900" y="1600200"/>
            <a:ext cx="4102100" cy="50292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</p:pic>
      <p:sp>
        <p:nvSpPr>
          <p:cNvPr id="7" name="TextBox 6"/>
          <p:cNvSpPr txBox="1"/>
          <p:nvPr/>
        </p:nvSpPr>
        <p:spPr>
          <a:xfrm>
            <a:off x="4267200" y="5419725"/>
            <a:ext cx="197961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  <a:latin typeface="+mn-lt"/>
              </a:rPr>
              <a:t>Immobile, 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94200" y="3200400"/>
            <a:ext cx="177800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  <a:latin typeface="+mn-lt"/>
              </a:rPr>
              <a:t>Mobile, M</a:t>
            </a:r>
          </a:p>
        </p:txBody>
      </p:sp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990600" y="76200"/>
            <a:ext cx="108966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Elastic Constant Fluctuations in 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itchFamily="18" charset="0"/>
              </a:rPr>
              <a:t>Glass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endParaRPr lang="en-US" sz="4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2344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819" y="762000"/>
            <a:ext cx="7945581" cy="1371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344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2316480"/>
            <a:ext cx="2560760" cy="438912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345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8600" y="2971800"/>
            <a:ext cx="4584070" cy="3200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3450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63687" y="1630680"/>
            <a:ext cx="2980113" cy="27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838200" y="1981200"/>
            <a:ext cx="10896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</a:rPr>
              <a:t>String-like Cooperative Motion</a:t>
            </a:r>
            <a:br>
              <a:rPr lang="en-US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</a:rPr>
              <a:t> in Polymer Melt</a:t>
            </a:r>
          </a:p>
        </p:txBody>
      </p:sp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990600" y="-152400"/>
            <a:ext cx="10896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Strings in the Pure Polymer Melt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944880"/>
            <a:ext cx="5586529" cy="576072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533400"/>
            <a:ext cx="10896600" cy="11430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endParaRPr lang="en-US" sz="3200" b="1" dirty="0" smtClean="0"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230" y="91440"/>
            <a:ext cx="6603170" cy="265176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322" y="2926080"/>
            <a:ext cx="3946478" cy="393192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3" name="Straight Connector 2"/>
          <p:cNvCxnSpPr/>
          <p:nvPr/>
        </p:nvCxnSpPr>
        <p:spPr bwMode="auto">
          <a:xfrm>
            <a:off x="1600200" y="1600200"/>
            <a:ext cx="685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914400" y="76200"/>
            <a:ext cx="10896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Strings are Self-Avoiding Polymers</a:t>
            </a:r>
          </a:p>
        </p:txBody>
      </p:sp>
      <p:pic>
        <p:nvPicPr>
          <p:cNvPr id="2160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371600"/>
            <a:ext cx="6892111" cy="521208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838200" y="1981200"/>
            <a:ext cx="10896600" cy="1143000"/>
          </a:xfrm>
        </p:spPr>
        <p:txBody>
          <a:bodyPr/>
          <a:lstStyle/>
          <a:p>
            <a:pPr algn="ctr" eaLnBrk="1" hangingPunct="1">
              <a:defRPr/>
            </a:pPr>
            <a:endParaRPr lang="en-US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8946414" cy="155448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23" y="2590800"/>
            <a:ext cx="4775477" cy="356616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930" y="1860666"/>
            <a:ext cx="3105817" cy="246888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148" y="4389120"/>
            <a:ext cx="3120474" cy="246888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201906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4"/>
          <p:cNvSpPr txBox="1">
            <a:spLocks noChangeArrowheads="1"/>
          </p:cNvSpPr>
          <p:nvPr/>
        </p:nvSpPr>
        <p:spPr bwMode="auto">
          <a:xfrm>
            <a:off x="-1752600" y="3276600"/>
            <a:ext cx="9256713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/>
            <a:r>
              <a:rPr kumimoji="0" lang="en-US">
                <a:solidFill>
                  <a:srgbClr val="FFCC00"/>
                </a:solidFill>
              </a:rPr>
              <a:t> </a:t>
            </a:r>
            <a:endParaRPr kumimoji="0" lang="en-US" b="0"/>
          </a:p>
        </p:txBody>
      </p:sp>
      <p:sp>
        <p:nvSpPr>
          <p:cNvPr id="37918" name="Line 47"/>
          <p:cNvSpPr>
            <a:spLocks noChangeShapeType="1"/>
          </p:cNvSpPr>
          <p:nvPr/>
        </p:nvSpPr>
        <p:spPr bwMode="auto">
          <a:xfrm flipV="1">
            <a:off x="4800600" y="2286000"/>
            <a:ext cx="1447800" cy="1752600"/>
          </a:xfrm>
          <a:prstGeom prst="line">
            <a:avLst/>
          </a:prstGeom>
          <a:ln>
            <a:headEnd type="none" w="sm" len="sm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ln w="57150"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68449"/>
            <a:ext cx="4593725" cy="283464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39912" y="76200"/>
            <a:ext cx="8998527" cy="6294120"/>
            <a:chOff x="76200" y="76200"/>
            <a:chExt cx="8998527" cy="629412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432"/>
            <a:stretch/>
          </p:blipFill>
          <p:spPr bwMode="auto">
            <a:xfrm>
              <a:off x="122032" y="457200"/>
              <a:ext cx="8945768" cy="32004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192"/>
            <a:stretch/>
          </p:blipFill>
          <p:spPr bwMode="auto">
            <a:xfrm>
              <a:off x="76200" y="76200"/>
              <a:ext cx="8982075" cy="131618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7208" y="4724400"/>
              <a:ext cx="2977519" cy="164592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sp>
        <p:nvSpPr>
          <p:cNvPr id="4" name="Rectangle 3"/>
          <p:cNvSpPr/>
          <p:nvPr/>
        </p:nvSpPr>
        <p:spPr bwMode="auto">
          <a:xfrm>
            <a:off x="6629400" y="2819400"/>
            <a:ext cx="2209800" cy="838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800" b="1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43200" y="6428601"/>
            <a:ext cx="68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  <a:latin typeface="+mn-lt"/>
              </a:rPr>
              <a:t>(      )</a:t>
            </a:r>
            <a:endParaRPr lang="en-US" sz="12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9586657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>
            <a:spLocks noGrp="1"/>
          </p:cNvSpPr>
          <p:nvPr>
            <p:ph type="title"/>
          </p:nvPr>
        </p:nvSpPr>
        <p:spPr>
          <a:xfrm>
            <a:off x="1871662" y="-183475"/>
            <a:ext cx="8643938" cy="7679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600" cap="none">
                <a:solidFill>
                  <a:srgbClr val="002E7A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3600" b="1" dirty="0" smtClean="0">
                <a:solidFill>
                  <a:srgbClr val="FF0000"/>
                </a:solidFill>
                <a:latin typeface="+mn-lt"/>
              </a:rPr>
              <a:t>Polymer </a:t>
            </a:r>
            <a:r>
              <a:rPr lang="en-US" sz="3600" b="1" dirty="0" err="1" smtClean="0">
                <a:solidFill>
                  <a:srgbClr val="FF0000"/>
                </a:solidFill>
                <a:latin typeface="+mn-lt"/>
              </a:rPr>
              <a:t>Nanocomposites</a:t>
            </a:r>
            <a:endParaRPr sz="36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70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2510" y="-14281"/>
            <a:ext cx="955477" cy="919759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30283" y="-14281"/>
            <a:ext cx="955477" cy="919759"/>
          </a:xfrm>
          <a:prstGeom prst="rect">
            <a:avLst/>
          </a:prstGeom>
          <a:ln w="12700">
            <a:miter lim="400000"/>
          </a:ln>
        </p:spPr>
      </p:pic>
      <p:pic>
        <p:nvPicPr>
          <p:cNvPr id="372" name="np-AG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81087" y="707231"/>
            <a:ext cx="7072313" cy="5464969"/>
          </a:xfrm>
          <a:prstGeom prst="rect">
            <a:avLst/>
          </a:prstGeom>
          <a:solidFill>
            <a:schemeClr val="tx1"/>
          </a:solidFill>
          <a:ln w="57150">
            <a:solidFill>
              <a:srgbClr val="FF0000"/>
            </a:solidFill>
            <a:miter lim="400000"/>
          </a:ln>
        </p:spPr>
      </p:pic>
      <p:sp>
        <p:nvSpPr>
          <p:cNvPr id="373" name="Shape 373"/>
          <p:cNvSpPr/>
          <p:nvPr/>
        </p:nvSpPr>
        <p:spPr>
          <a:xfrm>
            <a:off x="1323431" y="6398139"/>
            <a:ext cx="6753769" cy="2713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 defTabSz="321457">
              <a:lnSpc>
                <a:spcPct val="70000"/>
              </a:lnSpc>
              <a:spcBef>
                <a:spcPts val="844"/>
              </a:spcBef>
              <a:defRPr sz="1800">
                <a:solidFill>
                  <a:srgbClr val="000000"/>
                </a:solidFill>
              </a:defRPr>
            </a:pP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Betancourt</a:t>
            </a:r>
            <a:r>
              <a:rPr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, </a:t>
            </a:r>
            <a:r>
              <a:rPr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Hanakata</a:t>
            </a:r>
            <a:r>
              <a:rPr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, Starr, Douglas, PNAS 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, March  issue </a:t>
            </a:r>
            <a:r>
              <a:rPr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(2015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)</a:t>
            </a:r>
            <a:r>
              <a:rPr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444444"/>
                  </a:solidFill>
                </a:uFill>
                <a:latin typeface="+mn-lt"/>
                <a:ea typeface="Gill Sans"/>
                <a:cs typeface="Gill Sans"/>
                <a:sym typeface="Gill Sans"/>
              </a:rPr>
              <a:t>) </a:t>
            </a:r>
            <a:endParaRPr sz="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444444"/>
                </a:solidFill>
              </a:uFill>
              <a:latin typeface="+mn-lt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61896479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18871"/>
            <a:ext cx="7648248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String-like Collective Dynamics in 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</a:t>
            </a:r>
          </a:p>
          <a:p>
            <a:pPr algn="ctr">
              <a:defRPr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Dynamics of Crystal Interfaces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061090" cy="2286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76200" y="4156363"/>
            <a:ext cx="8991600" cy="2320637"/>
            <a:chOff x="76200" y="4156363"/>
            <a:chExt cx="8991600" cy="2320637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8898" y="4191000"/>
              <a:ext cx="2888902" cy="22860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" y="4156363"/>
              <a:ext cx="5842000" cy="22860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17747639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838200" y="76200"/>
            <a:ext cx="10896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Physical Aging</a:t>
            </a:r>
          </a:p>
        </p:txBody>
      </p:sp>
      <p:grpSp>
        <p:nvGrpSpPr>
          <p:cNvPr id="2" name="Group 7"/>
          <p:cNvGrpSpPr/>
          <p:nvPr/>
        </p:nvGrpSpPr>
        <p:grpSpPr>
          <a:xfrm>
            <a:off x="76200" y="4267200"/>
            <a:ext cx="8991011" cy="2228850"/>
            <a:chOff x="124414" y="4267200"/>
            <a:chExt cx="8991011" cy="2228850"/>
          </a:xfrm>
        </p:grpSpPr>
        <p:pic>
          <p:nvPicPr>
            <p:cNvPr id="220165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76600" y="4267200"/>
              <a:ext cx="5838825" cy="222885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</p:spPr>
        </p:pic>
        <p:pic>
          <p:nvPicPr>
            <p:cNvPr id="220166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4414" y="4267200"/>
              <a:ext cx="3152186" cy="219456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89" y="1447800"/>
            <a:ext cx="9162689" cy="237744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1587" y="1295400"/>
            <a:ext cx="9371013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+mn-lt"/>
              </a:rPr>
              <a:t>Entropy-Enthalpy Compensation</a:t>
            </a:r>
            <a:endParaRPr lang="en-US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9539223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>
            <a:spLocks noGrp="1"/>
          </p:cNvSpPr>
          <p:nvPr>
            <p:ph type="title" idx="4294967295"/>
          </p:nvPr>
        </p:nvSpPr>
        <p:spPr>
          <a:xfrm>
            <a:off x="533400" y="146447"/>
            <a:ext cx="8643938" cy="767953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4800" cap="none">
                <a:solidFill>
                  <a:srgbClr val="002E7A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 b="1" dirty="0">
                <a:solidFill>
                  <a:srgbClr val="FF0000"/>
                </a:solidFill>
                <a:latin typeface="+mn-lt"/>
              </a:rPr>
              <a:t>Entropy-Enthalpy </a:t>
            </a:r>
            <a:r>
              <a:rPr sz="3200" b="1" dirty="0" smtClean="0">
                <a:solidFill>
                  <a:srgbClr val="FF0000"/>
                </a:solidFill>
                <a:latin typeface="+mn-lt"/>
              </a:rPr>
              <a:t>Compensation</a:t>
            </a:r>
            <a:r>
              <a:rPr lang="en-US" sz="3200" b="1" dirty="0" smtClean="0">
                <a:solidFill>
                  <a:srgbClr val="FF0000"/>
                </a:solidFill>
                <a:latin typeface="+mn-lt"/>
              </a:rPr>
              <a:t> in Polymer Films</a:t>
            </a:r>
            <a:endParaRPr sz="32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26" name="HS.pdf"/>
          <p:cNvPicPr/>
          <p:nvPr/>
        </p:nvPicPr>
        <p:blipFill rotWithShape="1">
          <a:blip r:embed="rId2">
            <a:extLst/>
          </a:blip>
          <a:srcRect t="8898" r="6314" b="2371"/>
          <a:stretch/>
        </p:blipFill>
        <p:spPr>
          <a:xfrm>
            <a:off x="1035893" y="1094509"/>
            <a:ext cx="6625672" cy="4849091"/>
          </a:xfrm>
          <a:prstGeom prst="rect">
            <a:avLst/>
          </a:prstGeom>
          <a:solidFill>
            <a:schemeClr val="tx1"/>
          </a:solidFill>
          <a:ln w="57150">
            <a:solidFill>
              <a:srgbClr val="FF0000"/>
            </a:solidFill>
            <a:miter lim="400000"/>
          </a:ln>
        </p:spPr>
      </p:pic>
      <p:sp>
        <p:nvSpPr>
          <p:cNvPr id="428" name="Shape 428"/>
          <p:cNvSpPr/>
          <p:nvPr/>
        </p:nvSpPr>
        <p:spPr>
          <a:xfrm>
            <a:off x="5008253" y="3581400"/>
            <a:ext cx="2002147" cy="13647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 dirty="0">
                <a:solidFill>
                  <a:srgbClr val="535353"/>
                </a:solidFill>
                <a:latin typeface="+mn-lt"/>
                <a:ea typeface="Gill Sans"/>
                <a:cs typeface="Gill Sans"/>
                <a:sym typeface="Gill Sans"/>
              </a:rPr>
              <a:t>Slope defines the</a:t>
            </a:r>
            <a:br>
              <a:rPr sz="2100" dirty="0">
                <a:solidFill>
                  <a:srgbClr val="535353"/>
                </a:solidFill>
                <a:latin typeface="+mn-lt"/>
                <a:ea typeface="Gill Sans"/>
                <a:cs typeface="Gill Sans"/>
                <a:sym typeface="Gill Sans"/>
              </a:rPr>
            </a:br>
            <a:r>
              <a:rPr sz="2100" dirty="0">
                <a:solidFill>
                  <a:srgbClr val="535353"/>
                </a:solidFill>
                <a:latin typeface="+mn-lt"/>
                <a:ea typeface="Gill Sans"/>
                <a:cs typeface="Gill Sans"/>
                <a:sym typeface="Gill Sans"/>
              </a:rPr>
              <a:t>“Compensation </a:t>
            </a:r>
            <a:endParaRPr lang="en-US" sz="2100" dirty="0" smtClean="0">
              <a:solidFill>
                <a:srgbClr val="535353"/>
              </a:solidFill>
              <a:latin typeface="+mn-lt"/>
              <a:ea typeface="Gill Sans"/>
              <a:cs typeface="Gill Sans"/>
              <a:sym typeface="Gill Sans"/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 dirty="0" smtClean="0">
                <a:solidFill>
                  <a:srgbClr val="535353"/>
                </a:solidFill>
                <a:latin typeface="+mn-lt"/>
                <a:ea typeface="Gill Sans"/>
                <a:cs typeface="Gill Sans"/>
                <a:sym typeface="Gill Sans"/>
              </a:rPr>
              <a:t>Temperature</a:t>
            </a:r>
            <a:r>
              <a:rPr sz="2100" dirty="0">
                <a:solidFill>
                  <a:srgbClr val="535353"/>
                </a:solidFill>
                <a:latin typeface="+mn-lt"/>
                <a:ea typeface="Gill Sans"/>
                <a:cs typeface="Gill Sans"/>
                <a:sym typeface="Gill Sans"/>
              </a:rPr>
              <a:t>”</a:t>
            </a:r>
            <a:br>
              <a:rPr sz="2100" dirty="0">
                <a:solidFill>
                  <a:srgbClr val="535353"/>
                </a:solidFill>
                <a:latin typeface="+mn-lt"/>
                <a:ea typeface="Gill Sans"/>
                <a:cs typeface="Gill Sans"/>
                <a:sym typeface="Gill Sans"/>
              </a:rPr>
            </a:br>
            <a:r>
              <a:rPr lang="en-US" sz="2100" dirty="0" smtClean="0">
                <a:solidFill>
                  <a:srgbClr val="535353"/>
                </a:solidFill>
                <a:latin typeface="+mn-lt"/>
                <a:ea typeface="Gill Sans"/>
                <a:cs typeface="Gill Sans"/>
                <a:sym typeface="Gill Sans"/>
              </a:rPr>
              <a:t>   </a:t>
            </a:r>
            <a:r>
              <a:rPr sz="2100" b="1" i="1" dirty="0" err="1" smtClean="0">
                <a:solidFill>
                  <a:srgbClr val="FF0000"/>
                </a:solidFill>
                <a:latin typeface="+mn-lt"/>
                <a:ea typeface="Gill Sans"/>
                <a:cs typeface="Gill Sans"/>
                <a:sym typeface="Gill Sans"/>
              </a:rPr>
              <a:t>T</a:t>
            </a:r>
            <a:r>
              <a:rPr sz="2100" b="1" baseline="-5999" dirty="0" err="1" smtClean="0">
                <a:solidFill>
                  <a:srgbClr val="FF0000"/>
                </a:solidFill>
                <a:latin typeface="+mn-lt"/>
                <a:ea typeface="Gill Sans"/>
                <a:cs typeface="Gill Sans"/>
                <a:sym typeface="Gill Sans"/>
              </a:rPr>
              <a:t>comp</a:t>
            </a:r>
            <a:r>
              <a:rPr sz="2100" b="1" dirty="0" smtClean="0">
                <a:solidFill>
                  <a:srgbClr val="FF0000"/>
                </a:solidFill>
                <a:latin typeface="+mn-lt"/>
                <a:ea typeface="Gill Sans"/>
                <a:cs typeface="Gill Sans"/>
                <a:sym typeface="Gill Sans"/>
              </a:rPr>
              <a:t> </a:t>
            </a:r>
            <a:r>
              <a:rPr sz="2100" b="1" dirty="0">
                <a:solidFill>
                  <a:srgbClr val="FF0000"/>
                </a:solidFill>
                <a:latin typeface="+mn-lt"/>
                <a:ea typeface="Gill Sans"/>
                <a:cs typeface="Gill Sans"/>
                <a:sym typeface="Gill Sans"/>
              </a:rPr>
              <a:t>≈ 0.18</a:t>
            </a:r>
          </a:p>
        </p:txBody>
      </p:sp>
      <p:sp>
        <p:nvSpPr>
          <p:cNvPr id="429" name="Shape 429"/>
          <p:cNvSpPr/>
          <p:nvPr/>
        </p:nvSpPr>
        <p:spPr>
          <a:xfrm flipV="1">
            <a:off x="4591338" y="3750688"/>
            <a:ext cx="1" cy="592712"/>
          </a:xfrm>
          <a:prstGeom prst="line">
            <a:avLst/>
          </a:prstGeom>
          <a:ln w="25400">
            <a:solidFill>
              <a:srgbClr val="5A5F5E"/>
            </a:solidFill>
            <a:miter lim="400000"/>
          </a:ln>
        </p:spPr>
        <p:txBody>
          <a:bodyPr lIns="35717" tIns="35717" rIns="35717" bIns="35717" anchor="ctr"/>
          <a:lstStyle/>
          <a:p>
            <a:pPr lvl="0"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0" name="Shape 430"/>
          <p:cNvSpPr/>
          <p:nvPr/>
        </p:nvSpPr>
        <p:spPr>
          <a:xfrm>
            <a:off x="3698875" y="4343400"/>
            <a:ext cx="901259" cy="1"/>
          </a:xfrm>
          <a:prstGeom prst="line">
            <a:avLst/>
          </a:prstGeom>
          <a:ln w="25400">
            <a:solidFill>
              <a:srgbClr val="5A5F5E"/>
            </a:solidFill>
            <a:miter lim="400000"/>
          </a:ln>
        </p:spPr>
        <p:txBody>
          <a:bodyPr lIns="35717" tIns="35717" rIns="35717" bIns="35717" anchor="ctr"/>
          <a:lstStyle/>
          <a:p>
            <a:pPr lvl="0"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1" name="Shape 431"/>
          <p:cNvSpPr/>
          <p:nvPr/>
        </p:nvSpPr>
        <p:spPr>
          <a:xfrm>
            <a:off x="2514600" y="6248400"/>
            <a:ext cx="4006863" cy="456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 i="1" dirty="0" err="1">
                <a:solidFill>
                  <a:srgbClr val="FF0000"/>
                </a:solidFill>
                <a:latin typeface="+mn-lt"/>
                <a:ea typeface="Gill Sans"/>
                <a:cs typeface="Gill Sans"/>
                <a:sym typeface="Gill Sans"/>
              </a:rPr>
              <a:t>T</a:t>
            </a:r>
            <a:r>
              <a:rPr sz="2500" baseline="-5999" dirty="0" err="1">
                <a:solidFill>
                  <a:srgbClr val="FF0000"/>
                </a:solidFill>
                <a:latin typeface="+mn-lt"/>
                <a:ea typeface="Gill Sans"/>
                <a:cs typeface="Gill Sans"/>
                <a:sym typeface="Gill Sans"/>
              </a:rPr>
              <a:t>comp</a:t>
            </a:r>
            <a:r>
              <a:rPr sz="2500" dirty="0">
                <a:solidFill>
                  <a:srgbClr val="FF0000"/>
                </a:solidFill>
                <a:latin typeface="+mn-lt"/>
                <a:ea typeface="Gill Sans"/>
                <a:cs typeface="Gill Sans"/>
                <a:sym typeface="Gill Sans"/>
              </a:rPr>
              <a:t> ≈ </a:t>
            </a:r>
            <a:r>
              <a:rPr sz="2500" i="1" dirty="0" smtClean="0">
                <a:solidFill>
                  <a:srgbClr val="FF0000"/>
                </a:solidFill>
                <a:latin typeface="+mn-lt"/>
                <a:ea typeface="Gill Sans"/>
                <a:cs typeface="Gill Sans"/>
                <a:sym typeface="Gill Sans"/>
              </a:rPr>
              <a:t>T</a:t>
            </a:r>
            <a:r>
              <a:rPr lang="en-US" sz="2500" baseline="-6000" dirty="0" smtClean="0">
                <a:solidFill>
                  <a:srgbClr val="FF0000"/>
                </a:solidFill>
                <a:latin typeface="+mn-lt"/>
                <a:ea typeface="Gill Sans"/>
                <a:cs typeface="Gill Sans"/>
                <a:sym typeface="Gill Sans"/>
              </a:rPr>
              <a:t>0</a:t>
            </a:r>
            <a:r>
              <a:rPr sz="2500" dirty="0" smtClean="0">
                <a:solidFill>
                  <a:srgbClr val="FF0000"/>
                </a:solidFill>
                <a:latin typeface="+mn-lt"/>
                <a:ea typeface="Gill Sans"/>
                <a:cs typeface="Gill Sans"/>
                <a:sym typeface="Gill Sans"/>
              </a:rPr>
              <a:t> </a:t>
            </a:r>
            <a:r>
              <a:rPr sz="2500" dirty="0">
                <a:solidFill>
                  <a:srgbClr val="FF0000"/>
                </a:solidFill>
                <a:latin typeface="+mn-lt"/>
                <a:ea typeface="Gill Sans"/>
                <a:cs typeface="Gill Sans"/>
                <a:sym typeface="Gill Sans"/>
              </a:rPr>
              <a:t>of bulk polymer</a:t>
            </a:r>
            <a:r>
              <a:rPr sz="2500" dirty="0" smtClean="0">
                <a:solidFill>
                  <a:srgbClr val="535353"/>
                </a:solidFill>
                <a:latin typeface="Gill Sans"/>
                <a:ea typeface="Gill Sans"/>
                <a:cs typeface="Gill Sans"/>
                <a:sym typeface="Gill Sans"/>
              </a:rPr>
              <a:t>?</a:t>
            </a:r>
            <a:r>
              <a:rPr lang="en-US" sz="2500" dirty="0" smtClean="0">
                <a:solidFill>
                  <a:srgbClr val="535353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2500" dirty="0">
              <a:solidFill>
                <a:srgbClr val="535353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4089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06514"/>
            <a:ext cx="92595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/>
              </a:rPr>
              <a:t>Ni Diffusivity / Different </a:t>
            </a:r>
            <a:r>
              <a:rPr lang="en-US" sz="4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/>
              </a:rPr>
              <a:t>X’stal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/>
              </a:rPr>
              <a:t> Interfaces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/>
            </a:endParaRPr>
          </a:p>
        </p:txBody>
      </p:sp>
      <p:pic>
        <p:nvPicPr>
          <p:cNvPr id="2" name="Picture 1" descr="Surface_Diffusivity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" t="4851" r="8537" b="651"/>
          <a:stretch/>
        </p:blipFill>
        <p:spPr>
          <a:xfrm>
            <a:off x="210312" y="1173480"/>
            <a:ext cx="4285488" cy="347472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76200" y="4800600"/>
            <a:ext cx="936827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+mn-lt"/>
              </a:rPr>
              <a:t>Activation energy and pre-factors for </a:t>
            </a:r>
          </a:p>
          <a:p>
            <a:r>
              <a:rPr lang="en-US" sz="3600" dirty="0" smtClean="0">
                <a:latin typeface="+mn-lt"/>
              </a:rPr>
              <a:t>different surfaces are nicely compensated</a:t>
            </a:r>
          </a:p>
          <a:p>
            <a:r>
              <a:rPr lang="en-US" dirty="0" smtClean="0">
                <a:solidFill>
                  <a:schemeClr val="tx1"/>
                </a:solidFill>
                <a:latin typeface="+mn-lt"/>
              </a:rPr>
              <a:t>See also: </a:t>
            </a: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Boisvert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et al., </a:t>
            </a:r>
            <a:r>
              <a:rPr lang="en-US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PRL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75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469 (1995) ; </a:t>
            </a: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Papageorgiou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  <a:p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and </a:t>
            </a: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Evangelakis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en-US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Surface Science </a:t>
            </a:r>
            <a:r>
              <a:rPr lang="en-US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461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 L-543 (2000)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Picture 4" descr="Prefactor_E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" t="8000" r="10565" b="1701"/>
          <a:stretch/>
        </p:blipFill>
        <p:spPr>
          <a:xfrm>
            <a:off x="4648200" y="1143000"/>
            <a:ext cx="4343400" cy="347472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cxnSp>
        <p:nvCxnSpPr>
          <p:cNvPr id="8" name="Straight Connector 7"/>
          <p:cNvCxnSpPr/>
          <p:nvPr/>
        </p:nvCxnSpPr>
        <p:spPr bwMode="auto">
          <a:xfrm>
            <a:off x="2057400" y="1371600"/>
            <a:ext cx="0" cy="2819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146470208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-228600" y="1676400"/>
            <a:ext cx="9371013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+mn-lt"/>
              </a:rPr>
              <a:t>“Strings” - Ubiquitous Form of Collective Excitation in Condensed Matter</a:t>
            </a:r>
            <a:endParaRPr lang="en-US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9539223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baseline="-16000" dirty="0" smtClean="0">
                <a:solidFill>
                  <a:schemeClr val="tx1"/>
                </a:solidFill>
                <a:latin typeface="Times New Roman" pitchFamily="18" charset="0"/>
                <a:sym typeface="Symbol" pitchFamily="18" charset="2"/>
              </a:rPr>
              <a:t/>
            </a:r>
            <a:br>
              <a:rPr lang="en-US" sz="4000" b="1" baseline="-16000" dirty="0" smtClean="0">
                <a:solidFill>
                  <a:schemeClr val="tx1"/>
                </a:solidFill>
                <a:latin typeface="Times New Roman" pitchFamily="18" charset="0"/>
                <a:sym typeface="Symbol" pitchFamily="18" charset="2"/>
              </a:rPr>
            </a:br>
            <a:r>
              <a:rPr lang="en-US" sz="4000" b="1" baseline="-16000" dirty="0" smtClean="0">
                <a:solidFill>
                  <a:schemeClr val="tx1"/>
                </a:solidFill>
                <a:latin typeface="Times New Roman" pitchFamily="18" charset="0"/>
                <a:sym typeface="Symbol" pitchFamily="18" charset="2"/>
              </a:rPr>
              <a:t>                  </a:t>
            </a:r>
            <a:endParaRPr lang="en-US" sz="4800" b="1" baseline="-16000" dirty="0" smtClean="0">
              <a:solidFill>
                <a:srgbClr val="FF0000"/>
              </a:solidFill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232452" name="Text Box 4"/>
          <p:cNvSpPr txBox="1">
            <a:spLocks noChangeArrowheads="1"/>
          </p:cNvSpPr>
          <p:nvPr/>
        </p:nvSpPr>
        <p:spPr bwMode="auto">
          <a:xfrm>
            <a:off x="76200" y="76200"/>
            <a:ext cx="9601200" cy="34163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The transport properties of cooled liquids</a:t>
            </a:r>
          </a:p>
          <a:p>
            <a:pPr>
              <a:defRPr/>
            </a:pP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such as the self-diffusion coefficient, shear viscosity, and structural relaxation times are typically non-Arrhenius over a large 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T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 range. </a:t>
            </a: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sym typeface="Symbol" pitchFamily="18" charset="2"/>
            </a:endParaRPr>
          </a:p>
          <a:p>
            <a:pPr>
              <a:defRPr/>
            </a:pP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             </a:t>
            </a:r>
            <a:r>
              <a:rPr lang="en-US" sz="3200" dirty="0" smtClean="0">
                <a:solidFill>
                  <a:srgbClr val="FFFF00"/>
                </a:solidFill>
                <a:latin typeface="+mn-lt"/>
                <a:sym typeface="Symbol" pitchFamily="18" charset="2"/>
              </a:rPr>
              <a:t>                                                                    </a:t>
            </a:r>
            <a:endParaRPr lang="en-US" sz="3200" dirty="0">
              <a:solidFill>
                <a:srgbClr val="FF0000"/>
              </a:solidFill>
              <a:latin typeface="+mn-lt"/>
              <a:sym typeface="Symbol" pitchFamily="18" charset="2"/>
            </a:endParaRPr>
          </a:p>
          <a:p>
            <a:pPr>
              <a:defRPr/>
            </a:pP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sym typeface="Symbol" pitchFamily="18" charset="2"/>
            </a:endParaRPr>
          </a:p>
        </p:txBody>
      </p:sp>
      <p:pic>
        <p:nvPicPr>
          <p:cNvPr id="23556" name="Picture 32" descr="auto0"/>
          <p:cNvPicPr>
            <a:picLocks noChangeAspect="1" noChangeArrowheads="1"/>
          </p:cNvPicPr>
          <p:nvPr/>
        </p:nvPicPr>
        <p:blipFill>
          <a:blip r:embed="rId3" cstate="print"/>
          <a:srcRect l="4143" t="3819" r="8530" b="2057"/>
          <a:stretch>
            <a:fillRect/>
          </a:stretch>
        </p:blipFill>
        <p:spPr bwMode="auto">
          <a:xfrm>
            <a:off x="685800" y="2514600"/>
            <a:ext cx="4291013" cy="384016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6" name="Text Box 39"/>
          <p:cNvSpPr txBox="1">
            <a:spLocks noChangeArrowheads="1"/>
          </p:cNvSpPr>
          <p:nvPr/>
        </p:nvSpPr>
        <p:spPr bwMode="auto">
          <a:xfrm rot="10800000">
            <a:off x="1" y="3514506"/>
            <a:ext cx="615553" cy="10958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eaVert" wrap="none">
            <a:spAutoFit/>
          </a:bodyPr>
          <a:lstStyle/>
          <a:p>
            <a:pPr eaLnBrk="0" hangingPunct="0">
              <a:defRPr/>
            </a:pPr>
            <a:r>
              <a:rPr kumimoji="0"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Log </a:t>
            </a:r>
            <a:r>
              <a:rPr kumimoji="0"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Symbol" pitchFamily="18" charset="2"/>
              </a:rPr>
              <a:t></a:t>
            </a:r>
            <a:r>
              <a:rPr kumimoji="0" lang="en-US" dirty="0">
                <a:solidFill>
                  <a:schemeClr val="tx1"/>
                </a:solidFill>
                <a:latin typeface="Arial" pitchFamily="34" charset="0"/>
                <a:sym typeface="Symbol" pitchFamily="18" charset="2"/>
              </a:rPr>
              <a:t> </a:t>
            </a:r>
          </a:p>
        </p:txBody>
      </p:sp>
      <p:sp>
        <p:nvSpPr>
          <p:cNvPr id="7" name="Text Box 37"/>
          <p:cNvSpPr txBox="1">
            <a:spLocks noChangeArrowheads="1"/>
          </p:cNvSpPr>
          <p:nvPr/>
        </p:nvSpPr>
        <p:spPr bwMode="auto">
          <a:xfrm>
            <a:off x="2514600" y="6324600"/>
            <a:ext cx="11430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Symbol" pitchFamily="18" charset="2"/>
              </a:rPr>
              <a:t>T</a:t>
            </a:r>
            <a:r>
              <a:rPr kumimoji="0" lang="en-US" i="1" baseline="-16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Symbol" pitchFamily="18" charset="2"/>
              </a:rPr>
              <a:t>g</a:t>
            </a:r>
            <a:r>
              <a:rPr kumimoji="0"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Symbol" pitchFamily="18" charset="2"/>
              </a:rPr>
              <a:t>  / </a:t>
            </a:r>
            <a:r>
              <a:rPr kumimoji="0" lang="en-US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Symbol" pitchFamily="18" charset="2"/>
              </a:rPr>
              <a:t>T</a:t>
            </a:r>
          </a:p>
        </p:txBody>
      </p:sp>
      <p:cxnSp>
        <p:nvCxnSpPr>
          <p:cNvPr id="23559" name="Straight Connector 8"/>
          <p:cNvCxnSpPr>
            <a:cxnSpLocks noChangeShapeType="1"/>
          </p:cNvCxnSpPr>
          <p:nvPr/>
        </p:nvCxnSpPr>
        <p:spPr bwMode="auto">
          <a:xfrm rot="5400000">
            <a:off x="3086100" y="4229100"/>
            <a:ext cx="2209800" cy="7620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 type="none" w="sm" len="sm"/>
            <a:tailEnd type="none" w="sm" len="sm"/>
          </a:ln>
        </p:spPr>
      </p:cxnSp>
      <p:sp>
        <p:nvSpPr>
          <p:cNvPr id="10" name="TextBox 9"/>
          <p:cNvSpPr txBox="1"/>
          <p:nvPr/>
        </p:nvSpPr>
        <p:spPr>
          <a:xfrm>
            <a:off x="4038600" y="5029200"/>
            <a:ext cx="503237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  <a:latin typeface="+mn-lt"/>
              </a:rPr>
              <a:t>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73769" y="3581400"/>
            <a:ext cx="422263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/>
              </a:rPr>
              <a:t>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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</a:t>
            </a:r>
            <a:r>
              <a:rPr lang="en-US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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exp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 [</a:t>
            </a:r>
            <a:r>
              <a:rPr 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D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 </a:t>
            </a:r>
            <a:r>
              <a:rPr 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T</a:t>
            </a:r>
            <a:r>
              <a:rPr lang="en-US" sz="1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0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 / (</a:t>
            </a:r>
            <a:r>
              <a:rPr 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T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 –</a:t>
            </a:r>
            <a:r>
              <a:rPr 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T</a:t>
            </a:r>
            <a:r>
              <a:rPr lang="en-US" sz="1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0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Symbol" pitchFamily="18" charset="2"/>
              </a:rPr>
              <a:t>)]</a:t>
            </a:r>
          </a:p>
          <a:p>
            <a:pPr marL="457200" indent="-457200">
              <a:buFont typeface="Symbol"/>
              <a:buChar char="t"/>
            </a:pP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sym typeface="Symbol" pitchFamily="18" charset="2"/>
            </a:endParaRPr>
          </a:p>
          <a:p>
            <a:r>
              <a:rPr lang="en-US" dirty="0" err="1" smtClean="0">
                <a:latin typeface="+mn-lt"/>
              </a:rPr>
              <a:t>Volgel</a:t>
            </a:r>
            <a:r>
              <a:rPr lang="en-US" dirty="0" smtClean="0">
                <a:latin typeface="+mn-lt"/>
              </a:rPr>
              <a:t>-Fulcher-</a:t>
            </a:r>
            <a:r>
              <a:rPr lang="en-US" dirty="0" err="1" smtClean="0">
                <a:latin typeface="+mn-lt"/>
              </a:rPr>
              <a:t>Tammann</a:t>
            </a:r>
            <a:endParaRPr lang="en-US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             Equation</a:t>
            </a:r>
            <a:endParaRPr lang="en-US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38800" y="5919144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 smtClean="0">
                <a:latin typeface="+mn-lt"/>
              </a:rPr>
              <a:t>T</a:t>
            </a:r>
            <a:r>
              <a:rPr lang="en-US" sz="3200" baseline="-25000" dirty="0" err="1" smtClean="0">
                <a:latin typeface="+mn-lt"/>
              </a:rPr>
              <a:t>g</a:t>
            </a:r>
            <a:r>
              <a:rPr lang="en-US" sz="3200" dirty="0" smtClean="0">
                <a:latin typeface="+mn-lt"/>
              </a:rPr>
              <a:t> </a:t>
            </a:r>
            <a:r>
              <a:rPr lang="en-US" sz="3200" dirty="0" smtClean="0">
                <a:latin typeface="+mn-lt"/>
                <a:sym typeface="Symbol"/>
              </a:rPr>
              <a:t> (2/3) </a:t>
            </a:r>
            <a:r>
              <a:rPr lang="en-US" sz="3200" i="1" dirty="0" smtClean="0">
                <a:latin typeface="+mn-lt"/>
                <a:sym typeface="Symbol"/>
              </a:rPr>
              <a:t>T</a:t>
            </a:r>
            <a:r>
              <a:rPr lang="en-US" sz="3200" baseline="-25000" dirty="0" smtClean="0">
                <a:latin typeface="+mn-lt"/>
                <a:sym typeface="Symbol"/>
              </a:rPr>
              <a:t>m</a:t>
            </a:r>
            <a:endParaRPr lang="en-US" sz="3200" baseline="-25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7001518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914400" y="304800"/>
            <a:ext cx="10896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Cooperative Motion in the Glassy Grain </a:t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Boundaries of Polycrystalline Materials</a:t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endParaRPr lang="en-US" sz="3200" b="1" dirty="0" smtClean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371600"/>
            <a:ext cx="2468563" cy="172561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6113" y="4114800"/>
            <a:ext cx="3417887" cy="2743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2438400"/>
            <a:ext cx="4776788" cy="34750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</p:pic>
      <p:sp>
        <p:nvSpPr>
          <p:cNvPr id="7" name="TextBox 6"/>
          <p:cNvSpPr txBox="1"/>
          <p:nvPr/>
        </p:nvSpPr>
        <p:spPr>
          <a:xfrm>
            <a:off x="304800" y="1676400"/>
            <a:ext cx="573266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smtClean="0">
                <a:latin typeface="+mn-lt"/>
              </a:rPr>
              <a:t>Zhang et al., </a:t>
            </a:r>
            <a:r>
              <a:rPr lang="en-US" i="1" dirty="0" smtClean="0">
                <a:latin typeface="+mn-lt"/>
              </a:rPr>
              <a:t>PNAS</a:t>
            </a:r>
            <a:r>
              <a:rPr lang="en-US" dirty="0" smtClean="0">
                <a:latin typeface="+mn-lt"/>
              </a:rPr>
              <a:t> </a:t>
            </a:r>
            <a:r>
              <a:rPr lang="en-US" u="sng" dirty="0">
                <a:latin typeface="+mn-lt"/>
              </a:rPr>
              <a:t>106</a:t>
            </a:r>
            <a:r>
              <a:rPr lang="en-US" dirty="0">
                <a:latin typeface="+mn-lt"/>
              </a:rPr>
              <a:t>, 7735 (2009)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38800" y="3124200"/>
            <a:ext cx="38100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Granular fluid - </a:t>
            </a:r>
            <a:r>
              <a:rPr lang="en-US" i="1" dirty="0">
                <a:latin typeface="+mn-lt"/>
              </a:rPr>
              <a:t>PRE</a:t>
            </a:r>
          </a:p>
          <a:p>
            <a:pPr>
              <a:defRPr/>
            </a:pPr>
            <a:r>
              <a:rPr lang="en-US" dirty="0">
                <a:latin typeface="+mn-lt"/>
              </a:rPr>
              <a:t>    </a:t>
            </a:r>
            <a:r>
              <a:rPr lang="en-US" u="sng" dirty="0">
                <a:latin typeface="+mn-lt"/>
              </a:rPr>
              <a:t>81</a:t>
            </a:r>
            <a:r>
              <a:rPr lang="en-US" dirty="0">
                <a:latin typeface="+mn-lt"/>
              </a:rPr>
              <a:t>, 041301(2010)</a:t>
            </a:r>
          </a:p>
        </p:txBody>
      </p:sp>
      <p:cxnSp>
        <p:nvCxnSpPr>
          <p:cNvPr id="40968" name="Straight Arrow Connector 9"/>
          <p:cNvCxnSpPr>
            <a:cxnSpLocks noChangeShapeType="1"/>
          </p:cNvCxnSpPr>
          <p:nvPr/>
        </p:nvCxnSpPr>
        <p:spPr bwMode="auto">
          <a:xfrm rot="16200000" flipH="1">
            <a:off x="4724400" y="4191000"/>
            <a:ext cx="1066800" cy="76200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 type="none" w="sm" len="sm"/>
            <a:tailEnd type="arrow" w="med" len="med"/>
          </a:ln>
        </p:spPr>
      </p:cxnSp>
      <p:cxnSp>
        <p:nvCxnSpPr>
          <p:cNvPr id="40969" name="Straight Arrow Connector 12"/>
          <p:cNvCxnSpPr>
            <a:cxnSpLocks noChangeShapeType="1"/>
          </p:cNvCxnSpPr>
          <p:nvPr/>
        </p:nvCxnSpPr>
        <p:spPr bwMode="auto">
          <a:xfrm rot="5400000" flipH="1" flipV="1">
            <a:off x="7086600" y="2590800"/>
            <a:ext cx="685800" cy="53340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 type="none" w="sm" len="sm"/>
            <a:tailEnd type="arrow" w="med" len="med"/>
          </a:ln>
        </p:spPr>
      </p:cxnSp>
      <p:sp>
        <p:nvSpPr>
          <p:cNvPr id="10" name="TextBox 9"/>
          <p:cNvSpPr txBox="1"/>
          <p:nvPr/>
        </p:nvSpPr>
        <p:spPr>
          <a:xfrm>
            <a:off x="-11113" y="6172200"/>
            <a:ext cx="5805820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latin typeface="+mn-lt"/>
              </a:rPr>
              <a:t>E</a:t>
            </a:r>
            <a:r>
              <a:rPr lang="en-US" dirty="0" err="1" smtClean="0">
                <a:latin typeface="+mn-lt"/>
              </a:rPr>
              <a:t>xpt</a:t>
            </a:r>
            <a:r>
              <a:rPr lang="en-US" dirty="0">
                <a:latin typeface="+mn-lt"/>
              </a:rPr>
              <a:t>: </a:t>
            </a:r>
            <a:r>
              <a:rPr lang="en-US" dirty="0" err="1">
                <a:latin typeface="+mn-lt"/>
              </a:rPr>
              <a:t>Ganapathy</a:t>
            </a:r>
            <a:r>
              <a:rPr lang="en-US" dirty="0">
                <a:latin typeface="+mn-lt"/>
              </a:rPr>
              <a:t> et al., </a:t>
            </a:r>
            <a:r>
              <a:rPr lang="en-US" i="1" dirty="0">
                <a:latin typeface="+mn-lt"/>
              </a:rPr>
              <a:t>PNAS </a:t>
            </a:r>
            <a:r>
              <a:rPr lang="en-US" dirty="0">
                <a:latin typeface="+mn-lt"/>
              </a:rPr>
              <a:t>(2011)</a:t>
            </a:r>
            <a:endParaRPr lang="en-US" i="1" dirty="0">
              <a:solidFill>
                <a:srgbClr val="FFFF00"/>
              </a:solidFill>
              <a:latin typeface="+mn-lt"/>
            </a:endParaRPr>
          </a:p>
          <a:p>
            <a:pPr>
              <a:defRPr/>
            </a:pPr>
            <a:endParaRPr lang="en-US" dirty="0">
              <a:latin typeface="+mn-lt"/>
            </a:endParaRPr>
          </a:p>
        </p:txBody>
      </p:sp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990600" y="0"/>
            <a:ext cx="10896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Cooperative Motion on NP Surfaces</a:t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endParaRPr lang="en-US" sz="3200" b="1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263" y="838200"/>
            <a:ext cx="9272587" cy="22463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+mn-lt"/>
              </a:rPr>
              <a:t>Ni 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Nanoparticle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(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2 nm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)  / catalytic temperature range</a:t>
            </a:r>
            <a:endParaRPr lang="en-US" dirty="0">
              <a:solidFill>
                <a:srgbClr val="FF0000"/>
              </a:solidFill>
              <a:latin typeface="+mn-lt"/>
            </a:endParaRPr>
          </a:p>
          <a:p>
            <a:pPr>
              <a:defRPr/>
            </a:pPr>
            <a:r>
              <a:rPr lang="en-US" dirty="0">
                <a:solidFill>
                  <a:srgbClr val="FFFF00"/>
                </a:solidFill>
                <a:latin typeface="+mn-lt"/>
              </a:rPr>
              <a:t>Zhang, </a:t>
            </a:r>
            <a:r>
              <a:rPr lang="en-US" dirty="0" err="1">
                <a:solidFill>
                  <a:srgbClr val="FFFF00"/>
                </a:solidFill>
                <a:latin typeface="+mn-lt"/>
              </a:rPr>
              <a:t>Kalvapalle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 and </a:t>
            </a:r>
            <a:r>
              <a:rPr lang="en-US" dirty="0" smtClean="0">
                <a:solidFill>
                  <a:srgbClr val="FFFF00"/>
                </a:solidFill>
                <a:latin typeface="+mn-lt"/>
              </a:rPr>
              <a:t>Douglas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, </a:t>
            </a:r>
            <a:r>
              <a:rPr lang="en-US" i="1" dirty="0">
                <a:solidFill>
                  <a:srgbClr val="FFFF00"/>
                </a:solidFill>
                <a:latin typeface="+mn-lt"/>
              </a:rPr>
              <a:t>Soft Matter </a:t>
            </a:r>
            <a:r>
              <a:rPr lang="en-US" u="sng" dirty="0">
                <a:solidFill>
                  <a:srgbClr val="FFFF00"/>
                </a:solidFill>
                <a:latin typeface="+mn-lt"/>
              </a:rPr>
              <a:t>6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, 5944 (2010)</a:t>
            </a:r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>
              <a:solidFill>
                <a:srgbClr val="FF0000"/>
              </a:solidFill>
              <a:latin typeface="+mn-lt"/>
            </a:endParaRP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41988" name="Group 10"/>
          <p:cNvGrpSpPr>
            <a:grpSpLocks/>
          </p:cNvGrpSpPr>
          <p:nvPr/>
        </p:nvGrpSpPr>
        <p:grpSpPr bwMode="auto">
          <a:xfrm>
            <a:off x="76200" y="1951038"/>
            <a:ext cx="4419600" cy="3382962"/>
            <a:chOff x="2057400" y="2438400"/>
            <a:chExt cx="4419600" cy="3459163"/>
          </a:xfrm>
        </p:grpSpPr>
        <p:grpSp>
          <p:nvGrpSpPr>
            <p:cNvPr id="41990" name="Group 7"/>
            <p:cNvGrpSpPr>
              <a:grpSpLocks/>
            </p:cNvGrpSpPr>
            <p:nvPr/>
          </p:nvGrpSpPr>
          <p:grpSpPr bwMode="auto">
            <a:xfrm>
              <a:off x="2057400" y="2514600"/>
              <a:ext cx="4415244" cy="3382963"/>
              <a:chOff x="4648200" y="2514600"/>
              <a:chExt cx="4415244" cy="3382963"/>
            </a:xfrm>
          </p:grpSpPr>
          <p:pic>
            <p:nvPicPr>
              <p:cNvPr id="41992" name="Picture 3" descr="Figure_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648200" y="2514600"/>
                <a:ext cx="4375150" cy="3382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1993" name="Rectangle 5"/>
              <p:cNvSpPr>
                <a:spLocks noChangeArrowheads="1"/>
              </p:cNvSpPr>
              <p:nvPr/>
            </p:nvSpPr>
            <p:spPr bwMode="auto">
              <a:xfrm>
                <a:off x="6629400" y="2743200"/>
                <a:ext cx="1981200" cy="1676400"/>
              </a:xfrm>
              <a:prstGeom prst="rect">
                <a:avLst/>
              </a:prstGeom>
              <a:solidFill>
                <a:schemeClr val="tx1"/>
              </a:solidFill>
              <a:ln w="12700" algn="ctr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994" name="Rectangle 6"/>
              <p:cNvSpPr>
                <a:spLocks noChangeArrowheads="1"/>
              </p:cNvSpPr>
              <p:nvPr/>
            </p:nvSpPr>
            <p:spPr bwMode="auto">
              <a:xfrm>
                <a:off x="7315200" y="4267200"/>
                <a:ext cx="685800" cy="381000"/>
              </a:xfrm>
              <a:prstGeom prst="rect">
                <a:avLst/>
              </a:prstGeom>
              <a:solidFill>
                <a:schemeClr val="tx1"/>
              </a:solidFill>
              <a:ln w="12700" algn="ctr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41995" name="Picture 2" descr="Figure_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5675" r="12917" b="5397"/>
              <a:stretch>
                <a:fillRect/>
              </a:stretch>
            </p:blipFill>
            <p:spPr bwMode="auto">
              <a:xfrm>
                <a:off x="7010400" y="2514600"/>
                <a:ext cx="2053044" cy="2103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41991" name="Rectangle 8"/>
            <p:cNvSpPr>
              <a:spLocks noChangeArrowheads="1"/>
            </p:cNvSpPr>
            <p:nvPr/>
          </p:nvSpPr>
          <p:spPr bwMode="auto">
            <a:xfrm>
              <a:off x="2057400" y="2438400"/>
              <a:ext cx="4419600" cy="3429000"/>
            </a:xfrm>
            <a:prstGeom prst="rect">
              <a:avLst/>
            </a:prstGeom>
            <a:noFill/>
            <a:ln w="76200" algn="ctr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1989" name="Picture 13"/>
          <p:cNvPicPr>
            <a:picLocks noChangeAspect="1" noChangeArrowheads="1"/>
          </p:cNvPicPr>
          <p:nvPr/>
        </p:nvPicPr>
        <p:blipFill>
          <a:blip r:embed="rId5" cstate="print"/>
          <a:srcRect t="6410" r="5585"/>
          <a:stretch>
            <a:fillRect/>
          </a:stretch>
        </p:blipFill>
        <p:spPr bwMode="auto">
          <a:xfrm>
            <a:off x="4724400" y="1981200"/>
            <a:ext cx="4267200" cy="333692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228600"/>
            <a:ext cx="7648248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String-like Collective Dynamics in 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</a:t>
            </a:r>
          </a:p>
          <a:p>
            <a:pPr algn="ctr">
              <a:defRPr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Dynamics of Crystal Interfaces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1" y="1676400"/>
            <a:ext cx="9061090" cy="2286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267200"/>
            <a:ext cx="6496050" cy="240982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36130" y="4419600"/>
            <a:ext cx="157447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n-lt"/>
              </a:rPr>
              <a:t>Also:</a:t>
            </a:r>
          </a:p>
          <a:p>
            <a:r>
              <a:rPr lang="en-US" sz="3200" dirty="0" smtClean="0">
                <a:solidFill>
                  <a:srgbClr val="FF0000"/>
                </a:solidFill>
                <a:latin typeface="+mn-lt"/>
              </a:rPr>
              <a:t>Cu-</a:t>
            </a:r>
            <a:r>
              <a:rPr lang="en-US" sz="3200" dirty="0" err="1" smtClean="0">
                <a:solidFill>
                  <a:srgbClr val="FF0000"/>
                </a:solidFill>
                <a:latin typeface="+mn-lt"/>
              </a:rPr>
              <a:t>Zr</a:t>
            </a:r>
            <a:endParaRPr lang="en-US" sz="3200" dirty="0" smtClean="0">
              <a:solidFill>
                <a:srgbClr val="FF0000"/>
              </a:solidFill>
              <a:latin typeface="+mn-lt"/>
            </a:endParaRPr>
          </a:p>
          <a:p>
            <a:r>
              <a:rPr lang="en-US" sz="3200" dirty="0">
                <a:solidFill>
                  <a:srgbClr val="FF0000"/>
                </a:solidFill>
                <a:latin typeface="+mn-lt"/>
              </a:rPr>
              <a:t>m</a:t>
            </a:r>
            <a:r>
              <a:rPr lang="en-US" sz="3200" dirty="0" smtClean="0">
                <a:solidFill>
                  <a:srgbClr val="FF0000"/>
                </a:solidFill>
                <a:latin typeface="+mn-lt"/>
              </a:rPr>
              <a:t>etallic</a:t>
            </a:r>
          </a:p>
          <a:p>
            <a:r>
              <a:rPr lang="en-US" sz="3200" dirty="0" smtClean="0">
                <a:solidFill>
                  <a:srgbClr val="FF0000"/>
                </a:solidFill>
                <a:latin typeface="+mn-lt"/>
              </a:rPr>
              <a:t>glasses</a:t>
            </a:r>
            <a:endParaRPr lang="en-US" sz="32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7018711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777240"/>
            <a:ext cx="8843507" cy="310896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1000" y="76200"/>
            <a:ext cx="85247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n-lt"/>
              </a:rPr>
              <a:t>Collective Motion in Melting and Freezing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304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4038600"/>
            <a:ext cx="4019955" cy="2743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3040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038600"/>
            <a:ext cx="4374067" cy="2743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429000" y="2209800"/>
            <a:ext cx="6400800" cy="529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  <a:latin typeface="+mn-lt"/>
              </a:rPr>
              <a:t>J. Phys. Chem. B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, </a:t>
            </a:r>
            <a:r>
              <a:rPr lang="en-US" u="sng" dirty="0" smtClean="0">
                <a:solidFill>
                  <a:srgbClr val="FF0000"/>
                </a:solidFill>
                <a:latin typeface="+mn-lt"/>
              </a:rPr>
              <a:t>115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, 14068 (2011)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64" y="304800"/>
            <a:ext cx="9010436" cy="1828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67000"/>
            <a:ext cx="4276968" cy="374904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2651760"/>
            <a:ext cx="4549971" cy="374904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38200" y="3810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Special issue on glass-forming liquids - online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50" y="152400"/>
            <a:ext cx="9290050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String-like Collective Dynamics in the Atomic </a:t>
            </a:r>
          </a:p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Motions of </a:t>
            </a:r>
            <a:r>
              <a:rPr lang="en-US" sz="3600" dirty="0" smtClean="0">
                <a:solidFill>
                  <a:srgbClr val="FF0000"/>
                </a:solidFill>
                <a:latin typeface="+mn-lt"/>
              </a:rPr>
              <a:t>Membranes?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8756924" cy="301752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125" y="4953000"/>
            <a:ext cx="3368842" cy="1828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433467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828800"/>
            <a:ext cx="5715000" cy="467677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</p:pic>
      <p:sp>
        <p:nvSpPr>
          <p:cNvPr id="4" name="TextBox 3"/>
          <p:cNvSpPr txBox="1"/>
          <p:nvPr/>
        </p:nvSpPr>
        <p:spPr>
          <a:xfrm>
            <a:off x="6350" y="228600"/>
            <a:ext cx="9290050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String-like Collective Dynamics in the Atomic </a:t>
            </a:r>
          </a:p>
          <a:p>
            <a:pPr algn="ctr">
              <a:defRPr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Motions of Proteins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2400" y="4532313"/>
            <a:ext cx="1709738" cy="9540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solidFill>
                  <a:srgbClr val="FF0000"/>
                </a:solidFill>
                <a:latin typeface="+mn-lt"/>
              </a:rPr>
              <a:t>u</a:t>
            </a:r>
            <a:r>
              <a:rPr lang="en-US" dirty="0" err="1" smtClean="0">
                <a:solidFill>
                  <a:srgbClr val="FF0000"/>
                </a:solidFill>
                <a:latin typeface="+mn-lt"/>
              </a:rPr>
              <a:t>biquitin</a:t>
            </a:r>
            <a:endParaRPr lang="en-US" dirty="0">
              <a:solidFill>
                <a:srgbClr val="FF0000"/>
              </a:solidFill>
              <a:latin typeface="+mn-lt"/>
            </a:endParaRPr>
          </a:p>
          <a:p>
            <a:pPr>
              <a:defRPr/>
            </a:pPr>
            <a:r>
              <a:rPr lang="en-US" dirty="0">
                <a:solidFill>
                  <a:srgbClr val="FF0000"/>
                </a:solidFill>
                <a:latin typeface="+mn-lt"/>
              </a:rPr>
              <a:t> T= 277 K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3" t="2508" r="7646" b="2707"/>
          <a:stretch/>
        </p:blipFill>
        <p:spPr>
          <a:xfrm>
            <a:off x="6380019" y="2299855"/>
            <a:ext cx="2535381" cy="372687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240797166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5"/>
          <p:cNvSpPr txBox="1">
            <a:spLocks noChangeArrowheads="1"/>
          </p:cNvSpPr>
          <p:nvPr/>
        </p:nvSpPr>
        <p:spPr bwMode="auto">
          <a:xfrm>
            <a:off x="1127125" y="5867400"/>
            <a:ext cx="184150" cy="946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2819400"/>
            <a:ext cx="9296400" cy="1143000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+mn-lt"/>
              </a:rPr>
              <a:t>Conclusions</a:t>
            </a:r>
            <a:r>
              <a:rPr lang="en-US" sz="3200" b="1" dirty="0">
                <a:solidFill>
                  <a:srgbClr val="FF0000"/>
                </a:solidFill>
                <a:latin typeface="+mn-lt"/>
                <a:sym typeface="Symbol"/>
              </a:rPr>
              <a:t/>
            </a:r>
            <a:br>
              <a:rPr lang="en-US" sz="3200" b="1" dirty="0">
                <a:solidFill>
                  <a:srgbClr val="FF0000"/>
                </a:solidFill>
                <a:latin typeface="+mn-lt"/>
                <a:sym typeface="Symbol"/>
              </a:rPr>
            </a:br>
            <a:r>
              <a:rPr lang="en-US" sz="3200" b="1" dirty="0" smtClean="0">
                <a:solidFill>
                  <a:srgbClr val="FF0000"/>
                </a:solidFill>
                <a:latin typeface="+mn-lt"/>
                <a:sym typeface="Symbol"/>
              </a:rPr>
              <a:t> </a:t>
            </a:r>
            <a:r>
              <a:rPr lang="en-US" sz="3200" b="1" dirty="0" smtClean="0">
                <a:solidFill>
                  <a:srgbClr val="FFFF00"/>
                </a:solidFill>
                <a:latin typeface="+mn-lt"/>
                <a:sym typeface="Symbol"/>
              </a:rPr>
              <a:t>The problem of understanding the dynamics of liquids, and other forms of strongly interacting non-crystalline matter (“Soft Matter”)  is a central difficulty in many materials design applications, </a:t>
            </a:r>
            <a:r>
              <a:rPr lang="en-US" sz="3200" b="1" dirty="0" smtClean="0">
                <a:solidFill>
                  <a:schemeClr val="tx1"/>
                </a:solidFill>
                <a:latin typeface="+mn-lt"/>
                <a:sym typeface="Symbol"/>
              </a:rPr>
              <a:t>especially those involving elevated temperatures </a:t>
            </a:r>
            <a:br>
              <a:rPr lang="en-US" sz="3200" b="1" dirty="0" smtClean="0">
                <a:solidFill>
                  <a:schemeClr val="tx1"/>
                </a:solidFill>
                <a:latin typeface="+mn-lt"/>
                <a:sym typeface="Symbol"/>
              </a:rPr>
            </a:br>
            <a:r>
              <a:rPr lang="en-US" sz="3200" b="1" dirty="0" smtClean="0">
                <a:solidFill>
                  <a:schemeClr val="tx1"/>
                </a:solidFill>
                <a:latin typeface="+mn-lt"/>
                <a:sym typeface="Symbol"/>
              </a:rPr>
              <a:t>and nanostructured materials</a:t>
            </a:r>
            <a:r>
              <a:rPr lang="en-US" sz="3200" b="1" dirty="0">
                <a:solidFill>
                  <a:srgbClr val="FFFF00"/>
                </a:solidFill>
                <a:latin typeface="+mn-lt"/>
                <a:sym typeface="Symbol"/>
              </a:rPr>
              <a:t/>
            </a:r>
            <a:br>
              <a:rPr lang="en-US" sz="3200" b="1" dirty="0">
                <a:solidFill>
                  <a:srgbClr val="FFFF00"/>
                </a:solidFill>
                <a:latin typeface="+mn-lt"/>
                <a:sym typeface="Symbol"/>
              </a:rPr>
            </a:br>
            <a:r>
              <a:rPr lang="en-US" sz="3200" b="1" dirty="0" smtClean="0">
                <a:solidFill>
                  <a:srgbClr val="FF0000"/>
                </a:solidFill>
                <a:latin typeface="+mn-lt"/>
                <a:sym typeface="Symbol"/>
              </a:rPr>
              <a:t></a:t>
            </a:r>
            <a:r>
              <a:rPr lang="en-US" sz="3200" b="1" dirty="0" smtClean="0">
                <a:solidFill>
                  <a:srgbClr val="FFFF00"/>
                </a:solidFill>
                <a:latin typeface="+mn-lt"/>
                <a:sym typeface="Symbol"/>
              </a:rPr>
              <a:t> Simulations on a wide range of materials indicate that a general type of excitation exists in non-crystalline materials (“strings”) whose significance for diverse forms of Soft Matter might be comparable to dislocations, and other lattice defects, in their influence on the properties of crystals.</a:t>
            </a:r>
            <a:endParaRPr lang="en-US" sz="3200" b="1" dirty="0">
              <a:solidFill>
                <a:srgbClr val="FFFF00"/>
              </a:solidFill>
              <a:latin typeface="+mn-lt"/>
            </a:endParaRPr>
          </a:p>
        </p:txBody>
      </p:sp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5"/>
          <p:cNvSpPr txBox="1">
            <a:spLocks noChangeArrowheads="1"/>
          </p:cNvSpPr>
          <p:nvPr/>
        </p:nvSpPr>
        <p:spPr bwMode="auto">
          <a:xfrm>
            <a:off x="1127125" y="5867400"/>
            <a:ext cx="184150" cy="946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76200" y="213360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US" sz="3200" b="1" dirty="0" smtClean="0">
                <a:solidFill>
                  <a:srgbClr val="FF0000"/>
                </a:solidFill>
                <a:latin typeface="+mn-lt"/>
              </a:rPr>
            </a:br>
            <a:r>
              <a:rPr lang="en-US" sz="32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US" sz="3200" b="1" dirty="0" smtClean="0">
                <a:solidFill>
                  <a:srgbClr val="FF0000"/>
                </a:solidFill>
                <a:latin typeface="+mn-lt"/>
              </a:rPr>
            </a:br>
            <a:r>
              <a:rPr lang="en-US" sz="3200" b="1" dirty="0" smtClean="0">
                <a:solidFill>
                  <a:schemeClr val="accent2"/>
                </a:solidFill>
                <a:latin typeface="+mn-lt"/>
                <a:sym typeface="Symbol"/>
              </a:rPr>
              <a:t>Basic Problem: </a:t>
            </a:r>
            <a:r>
              <a:rPr lang="en-US" sz="3200" b="1" dirty="0" smtClean="0">
                <a:solidFill>
                  <a:srgbClr val="FF0000"/>
                </a:solidFill>
                <a:latin typeface="+mn-lt"/>
                <a:sym typeface="Symbol"/>
              </a:rPr>
              <a:t>How to determine string length?</a:t>
            </a:r>
            <a:br>
              <a:rPr lang="en-US" sz="3200" b="1" dirty="0" smtClean="0">
                <a:solidFill>
                  <a:srgbClr val="FF0000"/>
                </a:solidFill>
                <a:latin typeface="+mn-lt"/>
                <a:sym typeface="Symbol"/>
              </a:rPr>
            </a:br>
            <a:r>
              <a:rPr lang="en-US" sz="3200" b="1" dirty="0" smtClean="0">
                <a:solidFill>
                  <a:schemeClr val="tx1"/>
                </a:solidFill>
                <a:latin typeface="+mn-lt"/>
                <a:sym typeface="Symbol"/>
              </a:rPr>
              <a:t>Dynamic Heterogeneity Mobility fluctuations </a:t>
            </a:r>
            <a:r>
              <a:rPr lang="en-US" sz="3200" b="1" dirty="0">
                <a:solidFill>
                  <a:schemeClr val="tx1"/>
                </a:solidFill>
                <a:latin typeface="+mn-lt"/>
                <a:sym typeface="Symbol"/>
              </a:rPr>
              <a:t>Mobility fluctuations </a:t>
            </a:r>
            <a:r>
              <a:rPr lang="en-US" sz="3200" b="1" dirty="0" smtClean="0">
                <a:solidFill>
                  <a:schemeClr val="tx1"/>
                </a:solidFill>
                <a:latin typeface="+mn-lt"/>
                <a:sym typeface="Symbol"/>
              </a:rPr>
              <a:t>should imply ‘</a:t>
            </a:r>
            <a:r>
              <a:rPr lang="en-US" sz="3200" b="1" i="1" dirty="0" smtClean="0">
                <a:solidFill>
                  <a:schemeClr val="tx1"/>
                </a:solidFill>
                <a:latin typeface="+mn-lt"/>
                <a:sym typeface="Symbol"/>
              </a:rPr>
              <a:t>noise’ ????</a:t>
            </a:r>
            <a:r>
              <a:rPr lang="en-US" sz="3200" b="1" dirty="0" smtClean="0">
                <a:solidFill>
                  <a:schemeClr val="accent2"/>
                </a:solidFill>
                <a:latin typeface="+mn-lt"/>
                <a:sym typeface="Symbol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latin typeface="+mn-lt"/>
                <a:sym typeface="Symbol"/>
              </a:rPr>
            </a:br>
            <a:r>
              <a:rPr lang="en-US" sz="3200" b="1" dirty="0" smtClean="0">
                <a:solidFill>
                  <a:schemeClr val="accent2"/>
                </a:solidFill>
                <a:latin typeface="+mn-lt"/>
                <a:sym typeface="Symbol"/>
              </a:rPr>
              <a:t>New Finding: </a:t>
            </a:r>
            <a:r>
              <a:rPr lang="en-US" sz="3200" b="1" dirty="0" smtClean="0">
                <a:solidFill>
                  <a:srgbClr val="FF0000"/>
                </a:solidFill>
                <a:latin typeface="+mn-lt"/>
                <a:sym typeface="Symbol"/>
              </a:rPr>
              <a:t>1/ </a:t>
            </a:r>
            <a:r>
              <a:rPr lang="en-US" sz="3200" b="1" i="1" dirty="0" smtClean="0">
                <a:solidFill>
                  <a:srgbClr val="FF0000"/>
                </a:solidFill>
                <a:latin typeface="+mn-lt"/>
                <a:sym typeface="Symbol"/>
              </a:rPr>
              <a:t>f</a:t>
            </a:r>
            <a:r>
              <a:rPr lang="en-US" sz="3200" b="1" i="1" baseline="30000" dirty="0" smtClean="0">
                <a:solidFill>
                  <a:srgbClr val="FF0000"/>
                </a:solidFill>
                <a:latin typeface="+mn-lt"/>
                <a:sym typeface="Symbol"/>
              </a:rPr>
              <a:t></a:t>
            </a:r>
            <a:r>
              <a:rPr lang="en-US" sz="3200" b="1" dirty="0" smtClean="0">
                <a:solidFill>
                  <a:srgbClr val="FF0000"/>
                </a:solidFill>
                <a:latin typeface="+mn-lt"/>
                <a:sym typeface="Symbol"/>
              </a:rPr>
              <a:t> or ‘colored noise’ having a power </a:t>
            </a:r>
            <a:r>
              <a:rPr lang="en-US" sz="3200" b="1" i="1" dirty="0" smtClean="0">
                <a:solidFill>
                  <a:srgbClr val="FF0000"/>
                </a:solidFill>
                <a:latin typeface="+mn-lt"/>
                <a:sym typeface="Symbol"/>
              </a:rPr>
              <a:t></a:t>
            </a:r>
            <a:r>
              <a:rPr lang="en-US" sz="3200" b="1" dirty="0" smtClean="0">
                <a:solidFill>
                  <a:srgbClr val="FF0000"/>
                </a:solidFill>
                <a:latin typeface="+mn-lt"/>
                <a:sym typeface="Symbol"/>
              </a:rPr>
              <a:t>  is related to string length, L = &lt;n&gt;.</a:t>
            </a:r>
            <a:br>
              <a:rPr lang="en-US" sz="3200" b="1" dirty="0" smtClean="0">
                <a:solidFill>
                  <a:srgbClr val="FF0000"/>
                </a:solidFill>
                <a:latin typeface="+mn-lt"/>
                <a:sym typeface="Symbol"/>
              </a:rPr>
            </a:br>
            <a:r>
              <a:rPr lang="en-US" sz="3200" b="1" dirty="0" smtClean="0">
                <a:solidFill>
                  <a:schemeClr val="tx1"/>
                </a:solidFill>
                <a:effectLst/>
                <a:latin typeface="+mn-lt"/>
                <a:sym typeface="Symbol"/>
              </a:rPr>
              <a:t>Zhang and Douglas , </a:t>
            </a:r>
            <a:r>
              <a:rPr lang="en-US" sz="3200" b="1" dirty="0" smtClean="0">
                <a:solidFill>
                  <a:schemeClr val="tx1"/>
                </a:solidFill>
                <a:effectLst/>
                <a:latin typeface="+mn-lt"/>
              </a:rPr>
              <a:t>Glassy Interfacial Dynamics of Ni Nanoparticles: Parts I – II, </a:t>
            </a:r>
            <a:r>
              <a:rPr lang="en-US" sz="3200" b="1" i="1" dirty="0" smtClean="0">
                <a:solidFill>
                  <a:schemeClr val="tx1"/>
                </a:solidFill>
                <a:effectLst/>
                <a:latin typeface="+mn-lt"/>
                <a:sym typeface="Symbol"/>
              </a:rPr>
              <a:t>Soft Matter </a:t>
            </a:r>
            <a:r>
              <a:rPr lang="en-US" sz="3200" b="1" dirty="0" smtClean="0">
                <a:solidFill>
                  <a:schemeClr val="tx1"/>
                </a:solidFill>
                <a:effectLst/>
                <a:latin typeface="+mn-lt"/>
                <a:sym typeface="Symbol"/>
              </a:rPr>
              <a:t>(2013)</a:t>
            </a:r>
            <a:r>
              <a:rPr lang="en-US" sz="3200" b="1" dirty="0" smtClean="0">
                <a:solidFill>
                  <a:schemeClr val="tx1"/>
                </a:solidFill>
                <a:latin typeface="+mn-lt"/>
                <a:sym typeface="Symbol"/>
              </a:rPr>
              <a:t/>
            </a:r>
            <a:br>
              <a:rPr lang="en-US" sz="3200" b="1" dirty="0" smtClean="0">
                <a:solidFill>
                  <a:schemeClr val="tx1"/>
                </a:solidFill>
                <a:latin typeface="+mn-lt"/>
                <a:sym typeface="Symbol"/>
              </a:rPr>
            </a:br>
            <a:r>
              <a:rPr lang="en-US" sz="3200" b="1" dirty="0" smtClean="0">
                <a:solidFill>
                  <a:srgbClr val="FF0000"/>
                </a:solidFill>
                <a:latin typeface="+mn-lt"/>
                <a:sym typeface="Symbol"/>
              </a:rPr>
              <a:t/>
            </a:r>
            <a:br>
              <a:rPr lang="en-US" sz="3200" b="1" dirty="0" smtClean="0">
                <a:solidFill>
                  <a:srgbClr val="FF0000"/>
                </a:solidFill>
                <a:latin typeface="+mn-lt"/>
                <a:sym typeface="Symbol"/>
              </a:rPr>
            </a:br>
            <a:r>
              <a:rPr lang="en-US" sz="3200" b="1" dirty="0" smtClean="0">
                <a:solidFill>
                  <a:srgbClr val="FF0000"/>
                </a:solidFill>
                <a:latin typeface="+mn-lt"/>
                <a:sym typeface="Symbol"/>
              </a:rPr>
              <a:t/>
            </a:r>
            <a:br>
              <a:rPr lang="en-US" sz="3200" b="1" dirty="0" smtClean="0">
                <a:solidFill>
                  <a:srgbClr val="FF0000"/>
                </a:solidFill>
                <a:latin typeface="+mn-lt"/>
                <a:sym typeface="Symbol"/>
              </a:rPr>
            </a:br>
            <a:r>
              <a:rPr lang="en-US" sz="3200" b="1" dirty="0" smtClean="0">
                <a:solidFill>
                  <a:schemeClr val="accent2"/>
                </a:solidFill>
                <a:latin typeface="+mn-lt"/>
                <a:sym typeface="Symbol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latin typeface="+mn-lt"/>
                <a:sym typeface="Symbol"/>
              </a:rPr>
            </a:br>
            <a:r>
              <a:rPr lang="en-US" sz="32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US" sz="3200" b="1" dirty="0" smtClean="0">
                <a:solidFill>
                  <a:srgbClr val="FF0000"/>
                </a:solidFill>
                <a:latin typeface="+mn-lt"/>
              </a:rPr>
            </a:br>
            <a:r>
              <a:rPr lang="en-US" sz="32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US" sz="3200" b="1" dirty="0" smtClean="0">
                <a:solidFill>
                  <a:srgbClr val="FF0000"/>
                </a:solidFill>
                <a:latin typeface="+mn-lt"/>
              </a:rPr>
            </a:br>
            <a:endParaRPr lang="en-US" sz="3200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82948" name="Picture 2" descr="Figure_5"/>
          <p:cNvPicPr>
            <a:picLocks noChangeAspect="1" noChangeArrowheads="1"/>
          </p:cNvPicPr>
          <p:nvPr/>
        </p:nvPicPr>
        <p:blipFill>
          <a:blip r:embed="rId3" cstate="print"/>
          <a:srcRect l="2557" t="7353" r="9091" b="1839"/>
          <a:stretch>
            <a:fillRect/>
          </a:stretch>
        </p:blipFill>
        <p:spPr bwMode="auto">
          <a:xfrm>
            <a:off x="4970720" y="3703320"/>
            <a:ext cx="3716080" cy="292608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29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941" y="3779520"/>
            <a:ext cx="3424259" cy="292608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6384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5029200"/>
            <a:ext cx="1608267" cy="118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334000" y="6243935"/>
            <a:ext cx="1443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breathers</a:t>
            </a:r>
            <a:endParaRPr lang="en-US" sz="2400" dirty="0">
              <a:solidFill>
                <a:srgbClr val="FF0000"/>
              </a:solidFill>
              <a:latin typeface="+mn-lt"/>
            </a:endParaRPr>
          </a:p>
        </p:txBody>
      </p:sp>
      <p:cxnSp>
        <p:nvCxnSpPr>
          <p:cNvPr id="11" name="Straight Arrow Connector 10"/>
          <p:cNvCxnSpPr>
            <a:endCxn id="163841" idx="1"/>
          </p:cNvCxnSpPr>
          <p:nvPr/>
        </p:nvCxnSpPr>
        <p:spPr bwMode="auto">
          <a:xfrm flipV="1">
            <a:off x="6172200" y="5623560"/>
            <a:ext cx="838200" cy="548640"/>
          </a:xfrm>
          <a:prstGeom prst="straightConnector1">
            <a:avLst/>
          </a:prstGeom>
          <a:ln>
            <a:solidFill>
              <a:srgbClr val="FF0000"/>
            </a:solidFill>
            <a:headEnd type="none" w="sm" len="sm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1100138" y="-571500"/>
            <a:ext cx="10896600" cy="1143000"/>
          </a:xfrm>
        </p:spPr>
        <p:txBody>
          <a:bodyPr/>
          <a:lstStyle/>
          <a:p>
            <a:pPr algn="ctr" eaLnBrk="1" hangingPunct="1">
              <a:defRPr/>
            </a:pPr>
            <a:endParaRPr lang="en-US" sz="4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437" y="2011680"/>
            <a:ext cx="6400963" cy="484632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7547956" cy="1828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822945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90059" y="4746171"/>
            <a:ext cx="9256713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/>
            <a:r>
              <a:rPr kumimoji="0" lang="en-US">
                <a:solidFill>
                  <a:srgbClr val="FFCC00"/>
                </a:solidFill>
              </a:rPr>
              <a:t> </a:t>
            </a:r>
            <a:endParaRPr kumimoji="0" lang="en-US" b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33600"/>
            <a:ext cx="5657948" cy="4572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44" y="152400"/>
            <a:ext cx="7547956" cy="1828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3600" y="412498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solidFill>
                  <a:srgbClr val="FFFF00"/>
                </a:solidFill>
                <a:latin typeface="+mn-lt"/>
              </a:rPr>
              <a:t>T</a:t>
            </a:r>
            <a:r>
              <a:rPr lang="en-US" baseline="-25000" dirty="0" err="1" smtClean="0">
                <a:solidFill>
                  <a:srgbClr val="FFFF00"/>
                </a:solidFill>
                <a:latin typeface="+mn-lt"/>
              </a:rPr>
              <a:t>Tammann</a:t>
            </a:r>
            <a:r>
              <a:rPr lang="en-US" dirty="0" smtClean="0">
                <a:solidFill>
                  <a:srgbClr val="FFFF00"/>
                </a:solidFill>
                <a:latin typeface="+mn-lt"/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+mn-lt"/>
                <a:sym typeface="Symbol"/>
              </a:rPr>
              <a:t>  (2/3) </a:t>
            </a:r>
            <a:r>
              <a:rPr lang="en-US" i="1" dirty="0" smtClean="0">
                <a:solidFill>
                  <a:srgbClr val="FFFF00"/>
                </a:solidFill>
                <a:latin typeface="+mn-lt"/>
                <a:sym typeface="Symbol"/>
              </a:rPr>
              <a:t>T</a:t>
            </a:r>
            <a:r>
              <a:rPr lang="en-US" baseline="-25000" dirty="0" smtClean="0">
                <a:solidFill>
                  <a:srgbClr val="FFFF00"/>
                </a:solidFill>
                <a:latin typeface="+mn-lt"/>
                <a:sym typeface="Symbol"/>
              </a:rPr>
              <a:t>m</a:t>
            </a:r>
            <a:endParaRPr lang="en-US" baseline="-250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43600" y="5257800"/>
            <a:ext cx="327846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+mn-lt"/>
              </a:rPr>
              <a:t>Reduced Variables-</a:t>
            </a:r>
          </a:p>
          <a:p>
            <a:r>
              <a:rPr lang="en-US" dirty="0" smtClean="0">
                <a:solidFill>
                  <a:schemeClr val="tx1"/>
                </a:solidFill>
                <a:latin typeface="+mn-lt"/>
              </a:rPr>
              <a:t>Enhanced Potential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+mn-lt"/>
              </a:rPr>
              <a:t>Tranferability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?</a:t>
            </a:r>
            <a:endParaRPr lang="en-US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7268500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2032" y="152400"/>
            <a:ext cx="8989002" cy="3970192"/>
            <a:chOff x="122032" y="2874818"/>
            <a:chExt cx="8989002" cy="3970192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432"/>
            <a:stretch/>
          </p:blipFill>
          <p:spPr bwMode="auto">
            <a:xfrm>
              <a:off x="122032" y="3644610"/>
              <a:ext cx="8945768" cy="32004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192"/>
            <a:stretch/>
          </p:blipFill>
          <p:spPr bwMode="auto">
            <a:xfrm>
              <a:off x="128959" y="2874818"/>
              <a:ext cx="8982075" cy="131618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3200" y="5747730"/>
              <a:ext cx="1985011" cy="1097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904" y="4462550"/>
            <a:ext cx="4220307" cy="219456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2" y="4371110"/>
            <a:ext cx="3076214" cy="237744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217678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4419600"/>
            <a:ext cx="8534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  <a:t>Particle and additive induced changes in crystallization morphology</a:t>
            </a:r>
            <a:b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  <a:t>          </a:t>
            </a:r>
            <a:b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dirty="0" smtClean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FFFF00"/>
                </a:solidFill>
                <a:effectLst/>
                <a:latin typeface="+mn-lt"/>
                <a:cs typeface="Times New Roman" pitchFamily="18" charset="0"/>
              </a:rPr>
            </a:br>
            <a:endParaRPr lang="en-US" sz="3600" b="1" dirty="0" smtClean="0">
              <a:solidFill>
                <a:srgbClr val="FFFF00"/>
              </a:solidFill>
              <a:effectLst/>
              <a:latin typeface="+mn-lt"/>
              <a:cs typeface="Times New Roman" pitchFamily="18" charset="0"/>
            </a:endParaRP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1"/>
          <a:stretch>
            <a:fillRect/>
          </a:stretch>
        </p:blipFill>
        <p:spPr bwMode="auto">
          <a:xfrm>
            <a:off x="0" y="4343400"/>
            <a:ext cx="74104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3100"/>
            <a:ext cx="747395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838" y="1905000"/>
            <a:ext cx="180816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0246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343400"/>
            <a:ext cx="18573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470150" y="1885950"/>
            <a:ext cx="332105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1" dirty="0">
                <a:solidFill>
                  <a:srgbClr val="FF0000"/>
                </a:solidFill>
                <a:latin typeface="+mn-lt"/>
              </a:rPr>
              <a:t>Nature Materials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u="sng" dirty="0">
                <a:solidFill>
                  <a:srgbClr val="FF0000"/>
                </a:solidFill>
                <a:latin typeface="+mn-lt"/>
              </a:rPr>
              <a:t>2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, 92 (2003)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4248150"/>
            <a:ext cx="3449638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1" dirty="0">
                <a:solidFill>
                  <a:srgbClr val="FF0000"/>
                </a:solidFill>
                <a:latin typeface="+mn-lt"/>
              </a:rPr>
              <a:t>Nature Materials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u="sng" dirty="0">
                <a:solidFill>
                  <a:srgbClr val="FF0000"/>
                </a:solidFill>
                <a:latin typeface="+mn-lt"/>
              </a:rPr>
              <a:t>3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, 645 (2004)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4800" y="6305550"/>
            <a:ext cx="9144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See also for block copolymers</a:t>
            </a:r>
            <a:r>
              <a:rPr lang="en-US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 Phys. Rev. </a:t>
            </a:r>
            <a:r>
              <a:rPr lang="en-US" sz="2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Lett</a:t>
            </a:r>
            <a:r>
              <a:rPr lang="en-US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24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99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216101 (2007)</a:t>
            </a:r>
          </a:p>
        </p:txBody>
      </p:sp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685800"/>
            <a:ext cx="1220788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51350" y="5486400"/>
            <a:ext cx="2635250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1" dirty="0">
                <a:solidFill>
                  <a:srgbClr val="FF0000"/>
                </a:solidFill>
                <a:latin typeface="+mn-lt"/>
              </a:rPr>
              <a:t>PRE </a:t>
            </a:r>
            <a:r>
              <a:rPr lang="en-US" sz="2000" u="sng" dirty="0">
                <a:solidFill>
                  <a:srgbClr val="FF0000"/>
                </a:solidFill>
                <a:latin typeface="+mn-lt"/>
              </a:rPr>
              <a:t>72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, 011605 (2005)</a:t>
            </a:r>
          </a:p>
          <a:p>
            <a:pPr>
              <a:defRPr/>
            </a:pPr>
            <a:r>
              <a:rPr lang="en-US" sz="2000" dirty="0">
                <a:solidFill>
                  <a:srgbClr val="FF0000"/>
                </a:solidFill>
                <a:latin typeface="+mn-lt"/>
              </a:rPr>
              <a:t>            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Spherulites</a:t>
            </a:r>
            <a:endParaRPr lang="en-US" sz="2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252" name="Curved Right Arrow 11"/>
          <p:cNvSpPr>
            <a:spLocks noChangeArrowheads="1"/>
          </p:cNvSpPr>
          <p:nvPr/>
        </p:nvSpPr>
        <p:spPr bwMode="auto">
          <a:xfrm>
            <a:off x="6553200" y="1219200"/>
            <a:ext cx="731838" cy="1216025"/>
          </a:xfrm>
          <a:prstGeom prst="curvedRightArrow">
            <a:avLst>
              <a:gd name="adj1" fmla="val 24986"/>
              <a:gd name="adj2" fmla="val 49971"/>
              <a:gd name="adj3" fmla="val 25000"/>
            </a:avLst>
          </a:prstGeom>
          <a:solidFill>
            <a:srgbClr val="FF0000"/>
          </a:solidFill>
          <a:ln w="12700" algn="ctr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 eaLnBrk="0" hangingPunct="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CCFF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2873375"/>
            <a:ext cx="2714625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1" dirty="0">
                <a:solidFill>
                  <a:srgbClr val="FF0000"/>
                </a:solidFill>
                <a:latin typeface="+mn-lt"/>
              </a:rPr>
              <a:t>PRE </a:t>
            </a:r>
            <a:r>
              <a:rPr lang="en-US" sz="2000" u="sng" dirty="0">
                <a:solidFill>
                  <a:srgbClr val="FF0000"/>
                </a:solidFill>
                <a:latin typeface="+mn-lt"/>
              </a:rPr>
              <a:t> 65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, 051606 (2002)</a:t>
            </a:r>
          </a:p>
          <a:p>
            <a:pPr>
              <a:defRPr/>
            </a:pPr>
            <a:r>
              <a:rPr lang="en-US" sz="2000" dirty="0">
                <a:solidFill>
                  <a:srgbClr val="FF0000"/>
                </a:solidFill>
                <a:latin typeface="+mn-lt"/>
              </a:rPr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val="2749817368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2209800"/>
            <a:ext cx="10896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endParaRPr lang="en-US" sz="3600" b="1" dirty="0" smtClean="0"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066800" y="228600"/>
            <a:ext cx="10896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kumimoji="0" lang="en-US" sz="4000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j-ea"/>
                <a:cs typeface="+mj-cs"/>
              </a:rPr>
              <a:t>Relaxation, free volume, elasticity </a:t>
            </a:r>
          </a:p>
          <a:p>
            <a:pPr algn="ctr">
              <a:defRPr/>
            </a:pPr>
            <a:r>
              <a:rPr kumimoji="0" lang="en-US" sz="4000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j-ea"/>
                <a:cs typeface="+mj-cs"/>
              </a:rPr>
              <a:t>and collective motion</a:t>
            </a:r>
          </a:p>
          <a:p>
            <a:pPr algn="ctr">
              <a:defRPr/>
            </a:pPr>
            <a:r>
              <a:rPr kumimoji="0" lang="en-US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j-ea"/>
                <a:cs typeface="+mj-cs"/>
              </a:rPr>
              <a:t>Different faces of same coin ?  PNAS (March Issue)</a:t>
            </a:r>
            <a:endParaRPr kumimoji="0" lang="en-US" kern="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371" y="1874520"/>
            <a:ext cx="3063029" cy="246888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154"/>
          <a:stretch/>
        </p:blipFill>
        <p:spPr bwMode="auto">
          <a:xfrm>
            <a:off x="784039" y="1905000"/>
            <a:ext cx="3102161" cy="2286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5"/>
          <a:stretch/>
        </p:blipFill>
        <p:spPr bwMode="auto">
          <a:xfrm>
            <a:off x="5090371" y="4495800"/>
            <a:ext cx="3063029" cy="2286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762000" y="4389120"/>
            <a:ext cx="3102161" cy="237744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-838200" y="304800"/>
            <a:ext cx="10896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Andrade Creep</a:t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</a:rPr>
              <a:t>Universal Property of Condensed Amorphous Matter</a:t>
            </a:r>
            <a:b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</a:rPr>
            </a:br>
            <a:endParaRPr lang="en-US" sz="2800" b="1" dirty="0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1075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295400"/>
            <a:ext cx="4343400" cy="54673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</p:pic>
      <p:sp>
        <p:nvSpPr>
          <p:cNvPr id="5" name="TextBox 4"/>
          <p:cNvSpPr txBox="1"/>
          <p:nvPr/>
        </p:nvSpPr>
        <p:spPr>
          <a:xfrm flipH="1">
            <a:off x="457200" y="3544888"/>
            <a:ext cx="9906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J(t)</a:t>
            </a:r>
          </a:p>
        </p:txBody>
      </p:sp>
      <p:sp>
        <p:nvSpPr>
          <p:cNvPr id="6" name="TextBox 5"/>
          <p:cNvSpPr txBox="1"/>
          <p:nvPr/>
        </p:nvSpPr>
        <p:spPr>
          <a:xfrm flipH="1">
            <a:off x="3276600" y="6211888"/>
            <a:ext cx="15240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FF0000"/>
                </a:solidFill>
                <a:latin typeface="+mn-lt"/>
              </a:rPr>
              <a:t>t, sec</a:t>
            </a:r>
          </a:p>
        </p:txBody>
      </p:sp>
      <p:sp>
        <p:nvSpPr>
          <p:cNvPr id="7" name="TextBox 6"/>
          <p:cNvSpPr txBox="1"/>
          <p:nvPr/>
        </p:nvSpPr>
        <p:spPr>
          <a:xfrm flipH="1">
            <a:off x="6096000" y="3773488"/>
            <a:ext cx="22860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latin typeface="+mn-lt"/>
              </a:rPr>
              <a:t>Struik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  <a:p>
            <a:pPr>
              <a:defRPr/>
            </a:pPr>
            <a:r>
              <a:rPr lang="en-US" sz="3600" dirty="0">
                <a:solidFill>
                  <a:srgbClr val="FFFF00"/>
                </a:solidFill>
                <a:latin typeface="+mn-lt"/>
              </a:rPr>
              <a:t>T </a:t>
            </a:r>
            <a:r>
              <a:rPr lang="en-US" sz="3600" dirty="0">
                <a:solidFill>
                  <a:srgbClr val="FFFF00"/>
                </a:solidFill>
                <a:latin typeface="+mn-lt"/>
                <a:sym typeface="Symbol"/>
              </a:rPr>
              <a:t></a:t>
            </a:r>
            <a:r>
              <a:rPr lang="en-US" sz="3600" dirty="0">
                <a:solidFill>
                  <a:srgbClr val="FFFF00"/>
                </a:solidFill>
                <a:latin typeface="+mn-lt"/>
              </a:rPr>
              <a:t> T</a:t>
            </a:r>
            <a:r>
              <a:rPr lang="en-US" sz="3600" baseline="-25000" dirty="0">
                <a:solidFill>
                  <a:srgbClr val="FFFF00"/>
                </a:solidFill>
                <a:latin typeface="+mn-lt"/>
              </a:rPr>
              <a:t>g</a:t>
            </a:r>
          </a:p>
        </p:txBody>
      </p:sp>
    </p:spTree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90059" y="4746171"/>
            <a:ext cx="9256713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/>
            <a:r>
              <a:rPr kumimoji="0" lang="en-US">
                <a:solidFill>
                  <a:srgbClr val="FFCC00"/>
                </a:solidFill>
              </a:rPr>
              <a:t> </a:t>
            </a:r>
            <a:endParaRPr kumimoji="0" lang="en-US" b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2" b="3400"/>
          <a:stretch/>
        </p:blipFill>
        <p:spPr bwMode="auto">
          <a:xfrm>
            <a:off x="76200" y="76200"/>
            <a:ext cx="9049543" cy="2286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853440"/>
            <a:ext cx="402336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590800"/>
            <a:ext cx="4796544" cy="4114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338613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-152400" y="-152400"/>
            <a:ext cx="92964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Something to Bear in Mind in Relation to the Relevance of this Phenomena to Metallurgical Interests apart from Metallic Glasses and Melt Processing</a:t>
            </a:r>
            <a:endParaRPr lang="en-US" sz="2800" b="1" dirty="0" smtClean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371600"/>
            <a:ext cx="9144000" cy="6172200"/>
          </a:xfrm>
        </p:spPr>
        <p:txBody>
          <a:bodyPr/>
          <a:lstStyle/>
          <a:p>
            <a:pPr marL="0" indent="0" eaLnBrk="1" hangingPunct="1">
              <a:lnSpc>
                <a:spcPct val="135000"/>
              </a:lnSpc>
              <a:buNone/>
              <a:defRPr/>
            </a:pPr>
            <a:r>
              <a:rPr lang="en-U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high surface-to-volume ratio of “nanostructured materials” such as nanoparticles, fabricated nanostructures, </a:t>
            </a:r>
            <a:r>
              <a:rPr lang="en-US" sz="24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nanograins</a:t>
            </a:r>
            <a:r>
              <a:rPr lang="en-U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of polycrystalline solid metal materials (additive manufacturing context) by virtue of the Gibbs-Thompson effect: </a:t>
            </a:r>
          </a:p>
          <a:p>
            <a:pPr marL="0" indent="0" eaLnBrk="1" hangingPunct="1">
              <a:lnSpc>
                <a:spcPct val="135000"/>
              </a:lnSpc>
              <a:buNone/>
              <a:defRPr/>
            </a:pP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en-US" sz="2000" b="1" i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=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en-US" sz="2000" b="1" i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(bulk)  - # (a /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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 , 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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= characteristic confinement length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381500"/>
            <a:ext cx="3343275" cy="24003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01" y="5791199"/>
            <a:ext cx="2187599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1600" y="5257800"/>
            <a:ext cx="2056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+mn-lt"/>
              </a:rPr>
              <a:t>Au nanoparticles</a:t>
            </a:r>
            <a:endParaRPr lang="en-US" sz="20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392930"/>
            <a:ext cx="1344525" cy="237744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67200" y="5791200"/>
            <a:ext cx="7697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+mn-lt"/>
              </a:rPr>
              <a:t>CdSe</a:t>
            </a:r>
            <a:endParaRPr lang="en-US" sz="2000" dirty="0" smtClean="0">
              <a:solidFill>
                <a:srgbClr val="FF0000"/>
              </a:solidFill>
              <a:latin typeface="+mn-lt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+mn-lt"/>
              </a:rPr>
              <a:t>NPs</a:t>
            </a:r>
            <a:endParaRPr lang="en-US" sz="2000" dirty="0">
              <a:solidFill>
                <a:srgbClr val="FF0000"/>
              </a:solidFill>
              <a:latin typeface="+mn-lt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4267200" y="4724400"/>
            <a:ext cx="769763" cy="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6187440"/>
            <a:ext cx="2106779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553200"/>
            <a:ext cx="1840230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 bwMode="auto">
          <a:xfrm flipH="1" flipV="1">
            <a:off x="5181600" y="5989320"/>
            <a:ext cx="304800" cy="1828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1308678" y="6172200"/>
            <a:ext cx="1739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2"/>
                </a:solidFill>
                <a:latin typeface="+mn-lt"/>
              </a:rPr>
              <a:t>PRA </a:t>
            </a:r>
            <a:r>
              <a:rPr lang="en-US" sz="1400" u="sng" dirty="0" smtClean="0">
                <a:solidFill>
                  <a:schemeClr val="bg2"/>
                </a:solidFill>
                <a:latin typeface="+mn-lt"/>
              </a:rPr>
              <a:t>13</a:t>
            </a:r>
            <a:r>
              <a:rPr lang="en-US" sz="1400" dirty="0" smtClean="0">
                <a:solidFill>
                  <a:schemeClr val="bg2"/>
                </a:solidFill>
                <a:latin typeface="+mn-lt"/>
              </a:rPr>
              <a:t>,2287 (1976) </a:t>
            </a:r>
            <a:endParaRPr lang="en-US" sz="1400" dirty="0">
              <a:solidFill>
                <a:schemeClr val="bg2"/>
              </a:solidFill>
              <a:latin typeface="+mn-lt"/>
            </a:endParaRPr>
          </a:p>
        </p:txBody>
      </p: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149" y="4008120"/>
            <a:ext cx="2878251" cy="2011680"/>
          </a:xfrm>
          <a:prstGeom prst="rect">
            <a:avLst/>
          </a:prstGeom>
          <a:noFill/>
          <a:ln w="38100">
            <a:solidFill>
              <a:srgbClr val="FF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 bwMode="auto">
          <a:xfrm>
            <a:off x="5887504" y="4024532"/>
            <a:ext cx="208496" cy="242668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800" b="1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64579" y="6096000"/>
            <a:ext cx="18357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+mn-lt"/>
              </a:rPr>
              <a:t>Simulation Ni NPs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+mn-lt"/>
              </a:rPr>
              <a:t>ACS Nano </a:t>
            </a:r>
            <a:r>
              <a:rPr lang="en-US" sz="1600" u="sng" dirty="0" smtClean="0">
                <a:solidFill>
                  <a:srgbClr val="FF0000"/>
                </a:solidFill>
                <a:latin typeface="+mn-lt"/>
              </a:rPr>
              <a:t>8</a:t>
            </a:r>
            <a:r>
              <a:rPr lang="en-US" sz="1600" dirty="0" smtClean="0">
                <a:solidFill>
                  <a:srgbClr val="FF0000"/>
                </a:solidFill>
                <a:latin typeface="+mn-lt"/>
              </a:rPr>
              <a:t>, 7465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+mn-lt"/>
              </a:rPr>
              <a:t>      (2014)</a:t>
            </a:r>
            <a:endParaRPr lang="en-US" sz="1600" dirty="0">
              <a:solidFill>
                <a:srgbClr val="FF0000"/>
              </a:solidFill>
              <a:latin typeface="+mn-lt"/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 flipV="1">
            <a:off x="8077200" y="5867400"/>
            <a:ext cx="0" cy="1828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</p:spPr>
      </p:cxnSp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445" y="2971800"/>
            <a:ext cx="980755" cy="914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82588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5715000"/>
            <a:ext cx="9220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+mn-lt"/>
                <a:sym typeface="Symbol"/>
              </a:rPr>
              <a:t>             </a:t>
            </a:r>
            <a:br>
              <a:rPr lang="en-US" sz="3200" b="1" dirty="0" smtClean="0">
                <a:solidFill>
                  <a:srgbClr val="FF0000"/>
                </a:solidFill>
                <a:latin typeface="+mn-lt"/>
                <a:sym typeface="Symbol"/>
              </a:rPr>
            </a:br>
            <a:r>
              <a:rPr lang="en-US" sz="3200" b="1" dirty="0" smtClean="0">
                <a:solidFill>
                  <a:srgbClr val="FF0000"/>
                </a:solidFill>
                <a:latin typeface="+mn-lt"/>
                <a:sym typeface="Symbol"/>
              </a:rPr>
              <a:t/>
            </a:r>
            <a:br>
              <a:rPr lang="en-US" sz="3200" b="1" dirty="0" smtClean="0">
                <a:solidFill>
                  <a:srgbClr val="FF0000"/>
                </a:solidFill>
                <a:latin typeface="+mn-lt"/>
                <a:sym typeface="Symbol"/>
              </a:rPr>
            </a:br>
            <a:endParaRPr lang="en-US" sz="3600" b="1" dirty="0" smtClean="0"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-318909"/>
            <a:ext cx="9144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+mn-lt"/>
            </a:endParaRPr>
          </a:p>
          <a:p>
            <a:r>
              <a:rPr lang="en-US" sz="3600" dirty="0" smtClean="0">
                <a:latin typeface="+mn-lt"/>
              </a:rPr>
              <a:t>Recently, both simulations and experiments have revealed that the dynamics of diverse condensed ‘amorphous’ materials at equilibrium are characterized by significant heterogeneity in the local mobility and by a progressively increasing </a:t>
            </a:r>
            <a:r>
              <a:rPr lang="en-US" sz="3600" i="1" dirty="0" smtClean="0">
                <a:solidFill>
                  <a:srgbClr val="FF0000"/>
                </a:solidFill>
                <a:latin typeface="+mn-lt"/>
              </a:rPr>
              <a:t>collective motion </a:t>
            </a:r>
            <a:r>
              <a:rPr lang="en-US" sz="3600" dirty="0" smtClean="0">
                <a:latin typeface="+mn-lt"/>
              </a:rPr>
              <a:t>upon cooling that takes the form of </a:t>
            </a:r>
            <a:r>
              <a:rPr lang="en-US" sz="3600" i="1" dirty="0" smtClean="0">
                <a:solidFill>
                  <a:srgbClr val="FF0000"/>
                </a:solidFill>
                <a:latin typeface="+mn-lt"/>
              </a:rPr>
              <a:t>string-like collective particle rearrangements</a:t>
            </a:r>
            <a:r>
              <a:rPr lang="en-US" sz="3600" dirty="0" smtClean="0">
                <a:latin typeface="+mn-lt"/>
              </a:rPr>
              <a:t> linked to </a:t>
            </a:r>
          </a:p>
          <a:p>
            <a:r>
              <a:rPr lang="en-US" sz="3600" dirty="0" smtClean="0">
                <a:latin typeface="+mn-lt"/>
              </a:rPr>
              <a:t>the rate of structural </a:t>
            </a:r>
          </a:p>
          <a:p>
            <a:r>
              <a:rPr lang="en-US" sz="3600" dirty="0" smtClean="0">
                <a:latin typeface="+mn-lt"/>
              </a:rPr>
              <a:t>relaxation and diffusion</a:t>
            </a:r>
            <a:r>
              <a:rPr lang="en-US" sz="4000" dirty="0" smtClean="0">
                <a:latin typeface="+mn-lt"/>
              </a:rPr>
              <a:t>. </a:t>
            </a: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3468" y="4770120"/>
            <a:ext cx="1935132" cy="201168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723797553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124200"/>
            <a:ext cx="862534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What this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eans in practice is that the lines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b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etween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ard and soft matter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s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cience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s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tart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o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b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ecome </a:t>
            </a:r>
            <a:r>
              <a:rPr lang="en-US" sz="3600" b="1" dirty="0" smtClean="0">
                <a:solidFill>
                  <a:srgbClr val="FF0000"/>
                </a:solidFill>
                <a:latin typeface="Algerian" panose="04020705040A02060702" pitchFamily="82" charset="0"/>
                <a:ea typeface="SimSun-ExtB" panose="02010609060101010101" pitchFamily="49" charset="-122"/>
              </a:rPr>
              <a:t>Blurred</a:t>
            </a:r>
            <a:r>
              <a:rPr lang="en-US" sz="3600" b="1" dirty="0">
                <a:solidFill>
                  <a:srgbClr val="FF0000"/>
                </a:solidFill>
                <a:latin typeface="Algerian" panose="04020705040A02060702" pitchFamily="82" charset="0"/>
                <a:ea typeface="SimSun-ExtB" panose="02010609060101010101" pitchFamily="49" charset="-122"/>
              </a:rPr>
              <a:t/>
            </a:r>
            <a:br>
              <a:rPr lang="en-US" sz="3600" b="1" dirty="0">
                <a:solidFill>
                  <a:srgbClr val="FF0000"/>
                </a:solidFill>
                <a:latin typeface="Algerian" panose="04020705040A02060702" pitchFamily="82" charset="0"/>
                <a:ea typeface="SimSun-ExtB" panose="02010609060101010101" pitchFamily="49" charset="-122"/>
              </a:rPr>
            </a:br>
            <a:r>
              <a:rPr lang="en-US" sz="3600" b="1" dirty="0" smtClean="0">
                <a:solidFill>
                  <a:srgbClr val="FF0000"/>
                </a:solidFill>
                <a:latin typeface="Algerian" panose="04020705040A02060702" pitchFamily="82" charset="0"/>
                <a:ea typeface="SimSun-ExtB" panose="02010609060101010101" pitchFamily="49" charset="-122"/>
                <a:sym typeface="Symbol"/>
              </a:rPr>
              <a:t> </a:t>
            </a:r>
            <a:r>
              <a:rPr lang="en-US" sz="3600" b="1" dirty="0" smtClean="0">
                <a:solidFill>
                  <a:schemeClr val="tx1"/>
                </a:solidFill>
                <a:latin typeface="+mn-lt"/>
                <a:ea typeface="SimSun-ExtB" panose="02010609060101010101" pitchFamily="49" charset="-122"/>
              </a:rPr>
              <a:t>Conceptual approaches from complex fluids,</a:t>
            </a:r>
            <a:r>
              <a:rPr lang="en-US" sz="3600" b="1" dirty="0">
                <a:solidFill>
                  <a:schemeClr val="tx1"/>
                </a:solidFill>
                <a:latin typeface="+mn-lt"/>
                <a:ea typeface="SimSun-ExtB" panose="02010609060101010101" pitchFamily="49" charset="-122"/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  <a:latin typeface="+mn-lt"/>
                <a:ea typeface="SimSun-ExtB" panose="02010609060101010101" pitchFamily="49" charset="-122"/>
              </a:rPr>
              <a:t>especially polymer fluids, begin to take on great relevance to describing the transport properties of metallurgical materials</a:t>
            </a:r>
            <a:br>
              <a:rPr lang="en-US" sz="3600" b="1" dirty="0" smtClean="0">
                <a:solidFill>
                  <a:schemeClr val="tx1"/>
                </a:solidFill>
                <a:latin typeface="+mn-lt"/>
                <a:ea typeface="SimSun-ExtB" panose="02010609060101010101" pitchFamily="49" charset="-122"/>
              </a:rPr>
            </a:br>
            <a:r>
              <a:rPr lang="en-US" sz="3600" b="1" dirty="0">
                <a:solidFill>
                  <a:schemeClr val="tx1"/>
                </a:solidFill>
                <a:latin typeface="+mn-lt"/>
                <a:ea typeface="SimSun-ExtB" panose="02010609060101010101" pitchFamily="49" charset="-122"/>
              </a:rPr>
              <a:t/>
            </a:r>
            <a:br>
              <a:rPr lang="en-US" sz="3600" b="1" dirty="0">
                <a:solidFill>
                  <a:schemeClr val="tx1"/>
                </a:solidFill>
                <a:latin typeface="+mn-lt"/>
                <a:ea typeface="SimSun-ExtB" panose="02010609060101010101" pitchFamily="49" charset="-122"/>
              </a:rPr>
            </a:br>
            <a:r>
              <a:rPr lang="en-US" sz="3600" b="1" dirty="0" smtClean="0">
                <a:solidFill>
                  <a:srgbClr val="FF0000"/>
                </a:solidFill>
                <a:latin typeface="+mn-lt"/>
                <a:ea typeface="SimSun-ExtB" panose="02010609060101010101" pitchFamily="49" charset="-122"/>
                <a:sym typeface="Symbol"/>
              </a:rPr>
              <a:t> </a:t>
            </a:r>
            <a:r>
              <a:rPr lang="en-US" sz="3600" b="1" dirty="0" smtClean="0">
                <a:solidFill>
                  <a:schemeClr val="tx1"/>
                </a:solidFill>
                <a:latin typeface="+mn-lt"/>
                <a:ea typeface="SimSun-ExtB" panose="02010609060101010101" pitchFamily="49" charset="-122"/>
              </a:rPr>
              <a:t>Study of metallurgical materials can give great insights into the dynamics of polymer materials- </a:t>
            </a:r>
            <a:r>
              <a:rPr lang="en-US" sz="3600" b="1" dirty="0">
                <a:solidFill>
                  <a:srgbClr val="FF0000"/>
                </a:solidFill>
                <a:latin typeface="+mn-lt"/>
                <a:ea typeface="SimSun-ExtB" panose="02010609060101010101" pitchFamily="49" charset="-122"/>
              </a:rPr>
              <a:t>R</a:t>
            </a:r>
            <a:r>
              <a:rPr lang="en-US" sz="3600" b="1" dirty="0" smtClean="0">
                <a:solidFill>
                  <a:srgbClr val="FF0000"/>
                </a:solidFill>
                <a:latin typeface="+mn-lt"/>
                <a:ea typeface="SimSun-ExtB" panose="02010609060101010101" pitchFamily="49" charset="-122"/>
              </a:rPr>
              <a:t>eally!</a:t>
            </a:r>
            <a:r>
              <a:rPr lang="en-US" sz="3600" b="1" dirty="0" smtClean="0">
                <a:solidFill>
                  <a:schemeClr val="tx1"/>
                </a:solidFill>
                <a:latin typeface="+mn-lt"/>
                <a:ea typeface="SimSun-ExtB" panose="02010609060101010101" pitchFamily="49" charset="-122"/>
              </a:rPr>
              <a:t/>
            </a:r>
            <a:br>
              <a:rPr lang="en-US" sz="3600" b="1" dirty="0" smtClean="0">
                <a:solidFill>
                  <a:schemeClr val="tx1"/>
                </a:solidFill>
                <a:latin typeface="+mn-lt"/>
                <a:ea typeface="SimSun-ExtB" panose="02010609060101010101" pitchFamily="49" charset="-122"/>
              </a:rPr>
            </a:br>
            <a:r>
              <a:rPr lang="en-US" sz="3600" b="1" dirty="0">
                <a:solidFill>
                  <a:schemeClr val="tx1"/>
                </a:solidFill>
                <a:latin typeface="+mn-lt"/>
                <a:ea typeface="SimSun-ExtB" panose="02010609060101010101" pitchFamily="49" charset="-122"/>
              </a:rPr>
              <a:t/>
            </a:r>
            <a:br>
              <a:rPr lang="en-US" sz="3600" b="1" dirty="0">
                <a:solidFill>
                  <a:schemeClr val="tx1"/>
                </a:solidFill>
                <a:latin typeface="+mn-lt"/>
                <a:ea typeface="SimSun-ExtB" panose="02010609060101010101" pitchFamily="49" charset="-122"/>
              </a:rPr>
            </a:br>
            <a:endParaRPr lang="en-US" sz="3200" b="1" dirty="0" smtClean="0">
              <a:solidFill>
                <a:schemeClr val="tx1"/>
              </a:solidFill>
              <a:latin typeface="Algerian" panose="04020705040A02060702" pitchFamily="82" charset="0"/>
              <a:ea typeface="SimSun-ExtB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4351114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raining">
  <a:themeElements>
    <a:clrScheme name="Train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CCFF"/>
      </a:accent1>
      <a:accent2>
        <a:srgbClr val="FFFF00"/>
      </a:accent2>
      <a:accent3>
        <a:srgbClr val="AAAAFF"/>
      </a:accent3>
      <a:accent4>
        <a:srgbClr val="DADADA"/>
      </a:accent4>
      <a:accent5>
        <a:srgbClr val="AAE2FF"/>
      </a:accent5>
      <a:accent6>
        <a:srgbClr val="E7E700"/>
      </a:accent6>
      <a:hlink>
        <a:srgbClr val="FF0033"/>
      </a:hlink>
      <a:folHlink>
        <a:srgbClr val="3366FF"/>
      </a:folHlink>
    </a:clrScheme>
    <a:fontScheme name="Training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Train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CCFF"/>
        </a:accent1>
        <a:accent2>
          <a:srgbClr val="FFFF00"/>
        </a:accent2>
        <a:accent3>
          <a:srgbClr val="AAAAFF"/>
        </a:accent3>
        <a:accent4>
          <a:srgbClr val="DADADA"/>
        </a:accent4>
        <a:accent5>
          <a:srgbClr val="AAE2FF"/>
        </a:accent5>
        <a:accent6>
          <a:srgbClr val="E7E700"/>
        </a:accent6>
        <a:hlink>
          <a:srgbClr val="FF0033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00CCCC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00B9B9"/>
        </a:accent6>
        <a:hlink>
          <a:srgbClr val="CC99FF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in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in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FFFF0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E7E700"/>
        </a:accent6>
        <a:hlink>
          <a:srgbClr val="6600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CC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Office\Templates\1033\Training.pot</Template>
  <TotalTime>66766</TotalTime>
  <Words>1102</Words>
  <Application>Microsoft Macintosh PowerPoint</Application>
  <PresentationFormat>On-screen Show (4:3)</PresentationFormat>
  <Paragraphs>230</Paragraphs>
  <Slides>53</Slides>
  <Notes>47</Notes>
  <HiddenSlides>5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Training</vt:lpstr>
      <vt:lpstr>Diffusion and Relaxation in Cooled Liquids and Heated Crystalline Materials </vt:lpstr>
      <vt:lpstr>PowerPoint Presentation</vt:lpstr>
      <vt:lpstr>  </vt:lpstr>
      <vt:lpstr>                   </vt:lpstr>
      <vt:lpstr>PowerPoint Presentation</vt:lpstr>
      <vt:lpstr>PowerPoint Presentation</vt:lpstr>
      <vt:lpstr> Something to Bear in Mind in Relation to the Relevance of this Phenomena to Metallurgical Interests apart from Metallic Glasses and Melt Processing</vt:lpstr>
      <vt:lpstr>               </vt:lpstr>
      <vt:lpstr> What this means in practice is that the lines between hard and soft matter science start to become Blurred  Conceptual approaches from complex fluids, especially polymer fluids, begin to take on great relevance to describing the transport properties of metallurgical materials   Study of metallurgical materials can give great insights into the dynamics of polymer materials- Really!  </vt:lpstr>
      <vt:lpstr>Tune Liquid Dynamics by Varying Structure  of Fluid Molecule, Confinement, Additives, Pressure Polymers Are Great Model Systems For This Type of Study!  </vt:lpstr>
      <vt:lpstr>Thin Polymer Films</vt:lpstr>
      <vt:lpstr>Polymer Nanocomposites</vt:lpstr>
      <vt:lpstr>FENE Polymer Model</vt:lpstr>
      <vt:lpstr>            </vt:lpstr>
      <vt:lpstr>            </vt:lpstr>
      <vt:lpstr>Adam-Gibbs Model / RFOT   </vt:lpstr>
      <vt:lpstr>Thermally Activated Transport</vt:lpstr>
      <vt:lpstr> </vt:lpstr>
      <vt:lpstr>Cooperative Molecular Motion and Relaxation </vt:lpstr>
      <vt:lpstr>Quantifying Collective Motion      </vt:lpstr>
      <vt:lpstr> Cooperative Motion in Glass-Forming Liquids                  </vt:lpstr>
      <vt:lpstr>PowerPoint Presentation</vt:lpstr>
      <vt:lpstr>Cooperativity and Adam-Gibbs Model   Dynamic clusters involving cooperative  motion growing in scale upon cooling or upon increasing concentration in particle  suspensions can be directly observed                                             b  Phenomenon seems to be universal, even  more general than glass-forming liquids!</vt:lpstr>
      <vt:lpstr>Dynamic Heterogeneity: Polymer Melt </vt:lpstr>
      <vt:lpstr>Mobile and Immobile Particle Clusters </vt:lpstr>
      <vt:lpstr>Mobile and Immobile Particle Clusters- Equilibrium Branched Polymers</vt:lpstr>
      <vt:lpstr>Elastic Constant Fluctuations in Glass </vt:lpstr>
      <vt:lpstr>String-like Cooperative Motion  in Polymer Melt</vt:lpstr>
      <vt:lpstr>Strings in the Pure Polymer Melt</vt:lpstr>
      <vt:lpstr>Strings are Self-Avoiding Polymers</vt:lpstr>
      <vt:lpstr>PowerPoint Presentation</vt:lpstr>
      <vt:lpstr>PowerPoint Presentation</vt:lpstr>
      <vt:lpstr>Polymer Nanocomposites</vt:lpstr>
      <vt:lpstr>PowerPoint Presentation</vt:lpstr>
      <vt:lpstr>Physical Aging</vt:lpstr>
      <vt:lpstr>Entropy-Enthalpy Compensation</vt:lpstr>
      <vt:lpstr>Entropy-Enthalpy Compensation in Polymer Films</vt:lpstr>
      <vt:lpstr>PowerPoint Presentation</vt:lpstr>
      <vt:lpstr>“Strings” - Ubiquitous Form of Collective Excitation in Condensed Matter</vt:lpstr>
      <vt:lpstr> Cooperative Motion in the Glassy Grain  Boundaries of Polycrystalline Materials  </vt:lpstr>
      <vt:lpstr> Cooperative Motion on NP Surfaces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  The problem of understanding the dynamics of liquids, and other forms of strongly interacting non-crystalline matter (“Soft Matter”)  is a central difficulty in many materials design applications, especially those involving elevated temperatures  and nanostructured materials  Simulations on a wide range of materials indicate that a general type of excitation exists in non-crystalline materials (“strings”) whose significance for diverse forms of Soft Matter might be comparable to dislocations, and other lattice defects, in their influence on the properties of crystals.</vt:lpstr>
      <vt:lpstr>  Basic Problem: How to determine string length? Dynamic Heterogeneity Mobility fluctuations Mobility fluctuations should imply ‘noise’ ???? New Finding: 1/ f or ‘colored noise’ having a power   is related to string length, L = &lt;n&gt;. Zhang and Douglas , Glassy Interfacial Dynamics of Ni Nanoparticles: Parts I – II, Soft Matter (2013)      </vt:lpstr>
      <vt:lpstr>PowerPoint Presentation</vt:lpstr>
      <vt:lpstr>PowerPoint Presentation</vt:lpstr>
      <vt:lpstr> Particle and additive induced changes in crystallization morphology                  </vt:lpstr>
      <vt:lpstr>  </vt:lpstr>
      <vt:lpstr>Andrade Creep Universal Property of Condensed Amorphous Matter </vt:lpstr>
    </vt:vector>
  </TitlesOfParts>
  <Company>NIST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</dc:title>
  <dc:creator>Jack Douglas</dc:creator>
  <cp:lastModifiedBy>Carelyn Campbell</cp:lastModifiedBy>
  <cp:revision>1267</cp:revision>
  <cp:lastPrinted>2003-03-02T14:23:04Z</cp:lastPrinted>
  <dcterms:created xsi:type="dcterms:W3CDTF">2003-02-16T22:59:15Z</dcterms:created>
  <dcterms:modified xsi:type="dcterms:W3CDTF">2015-05-15T18:16:34Z</dcterms:modified>
</cp:coreProperties>
</file>