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16"/>
  </p:notesMasterIdLst>
  <p:handoutMasterIdLst>
    <p:handoutMasterId r:id="rId17"/>
  </p:handoutMasterIdLst>
  <p:sldIdLst>
    <p:sldId id="322" r:id="rId2"/>
    <p:sldId id="323" r:id="rId3"/>
    <p:sldId id="321" r:id="rId4"/>
    <p:sldId id="324" r:id="rId5"/>
    <p:sldId id="311" r:id="rId6"/>
    <p:sldId id="315" r:id="rId7"/>
    <p:sldId id="325" r:id="rId8"/>
    <p:sldId id="313" r:id="rId9"/>
    <p:sldId id="314" r:id="rId10"/>
    <p:sldId id="318" r:id="rId11"/>
    <p:sldId id="266" r:id="rId12"/>
    <p:sldId id="268" r:id="rId13"/>
    <p:sldId id="326" r:id="rId14"/>
    <p:sldId id="308" r:id="rId15"/>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B8CFFC"/>
    <a:srgbClr val="0066FF"/>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68" autoAdjust="0"/>
    <p:restoredTop sz="62887" autoAdjust="0"/>
  </p:normalViewPr>
  <p:slideViewPr>
    <p:cSldViewPr snapToGrid="0">
      <p:cViewPr varScale="1">
        <p:scale>
          <a:sx n="91" d="100"/>
          <a:sy n="91" d="100"/>
        </p:scale>
        <p:origin x="66" y="78"/>
      </p:cViewPr>
      <p:guideLst>
        <p:guide orient="horz" pos="2112"/>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8319" cy="467346"/>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3970885" y="3"/>
            <a:ext cx="3038319" cy="467346"/>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9/12/2019</a:t>
            </a:fld>
            <a:endParaRPr lang="en-US"/>
          </a:p>
        </p:txBody>
      </p:sp>
      <p:sp>
        <p:nvSpPr>
          <p:cNvPr id="4" name="Footer Placeholder 3"/>
          <p:cNvSpPr>
            <a:spLocks noGrp="1"/>
          </p:cNvSpPr>
          <p:nvPr>
            <p:ph type="ftr" sz="quarter" idx="2"/>
          </p:nvPr>
        </p:nvSpPr>
        <p:spPr>
          <a:xfrm>
            <a:off x="1" y="8829057"/>
            <a:ext cx="3038319" cy="467346"/>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3970885" y="8829057"/>
            <a:ext cx="3038319" cy="467346"/>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8319" cy="467346"/>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970885" y="3"/>
            <a:ext cx="3038319" cy="467346"/>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9/12/2019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520" y="4473472"/>
            <a:ext cx="5607362" cy="366087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057"/>
            <a:ext cx="3038319" cy="467346"/>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970885" y="8829057"/>
            <a:ext cx="3038319" cy="467346"/>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context of chemical metrology, calibration is the process of relating a known quantity of an analyte to the corresponding measured instrumental response through a mathematical relationship.  Calibration permits the assignment of analyte levels in unknown samples based on the known levels of the calibrants.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presentation will provide an overview and application of various calibration models, with recommendations of ways to improve measurement accuracy.</a:t>
            </a:r>
          </a:p>
          <a:p>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a:t>
            </a:fld>
            <a:endParaRPr lang="en-US" altLang="en-US"/>
          </a:p>
        </p:txBody>
      </p:sp>
    </p:spTree>
    <p:extLst>
      <p:ext uri="{BB962C8B-B14F-4D97-AF65-F5344CB8AC3E}">
        <p14:creationId xmlns:p14="http://schemas.microsoft.com/office/powerpoint/2010/main" val="2908623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following series of slides, an artificial data set was produced to illustrate potential error sources.</a:t>
            </a:r>
          </a:p>
          <a:p>
            <a:endParaRPr lang="en-US" dirty="0"/>
          </a:p>
          <a:p>
            <a:r>
              <a:rPr lang="en-US" dirty="0"/>
              <a:t>In this example, data is plotted that spans three orders of magnitude, from 0 to 1000.  The linear regression coefficient for this data was determined to be R squared equal to 0.9999.  Based solely on this regression coefficient, it might be thought that the resulting linear model would provide accurate results.</a:t>
            </a:r>
          </a:p>
          <a:p>
            <a:endParaRPr lang="en-US" dirty="0"/>
          </a:p>
          <a:p>
            <a:r>
              <a:rPr lang="en-US" dirty="0"/>
              <a:t>1)  However, if the range shown in yellow from 0 to 10 is magnified, the model is seen to be significantly biased for low-level data.  This is a consequence of the application of linear regression to data for an unconstrained model.  This approach weights high-level concentrations with greater importance than low-level data.  In this example, low-level measurements are biased low, but other data might provide different biases.</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2988660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useful to examine this data set from another perspective.  A subset of the data, shown in yellow, is plotted over the interval from 0 to 10.  If this data is modeled by linear regression, a perfect regression coefficient of R squared = 1 is determined.</a:t>
            </a:r>
          </a:p>
          <a:p>
            <a:endParaRPr lang="en-US" dirty="0"/>
          </a:p>
          <a:p>
            <a:r>
              <a:rPr lang="en-US" dirty="0"/>
              <a:t>1)  If the linear relation is plotted for the interval 0 to 1000, shown in blue, it is evident that the extrapolated model is biased for the high-level data.  </a:t>
            </a:r>
          </a:p>
          <a:p>
            <a:endParaRPr lang="en-US" dirty="0"/>
          </a:p>
          <a:p>
            <a:r>
              <a:rPr lang="en-US" dirty="0"/>
              <a:t>These examples illustrate the importance of evaluating the calibration data over the intervals that the data will be used.</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3266981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question can be asked “How does the choice of the calibration model affect potential biases for different sets of calibration data?”</a:t>
            </a:r>
          </a:p>
          <a:p>
            <a:endParaRPr lang="en-US" dirty="0"/>
          </a:p>
          <a:p>
            <a:r>
              <a:rPr lang="en-US" dirty="0"/>
              <a:t>In the following figures, the data from the previous slide is fit to zero-intercept and unconstrained data models, shown as dashed and solid lines, respectively.  </a:t>
            </a:r>
          </a:p>
          <a:p>
            <a:endParaRPr lang="en-US" dirty="0"/>
          </a:p>
          <a:p>
            <a:r>
              <a:rPr lang="en-US" dirty="0"/>
              <a:t>1)  For the interval 0 to 1000, regression coefficients are approximately 1, and the corresponding lines are nearly identical.</a:t>
            </a:r>
          </a:p>
          <a:p>
            <a:endParaRPr lang="en-US" dirty="0"/>
          </a:p>
          <a:p>
            <a:r>
              <a:rPr lang="en-US" dirty="0"/>
              <a:t>2)  If a subset of the data is considered over the interval 0 to 100, the regression coefficients are only slightly decreased, and again the corresponding lines are nearly identical.</a:t>
            </a:r>
          </a:p>
          <a:p>
            <a:endParaRPr lang="en-US" dirty="0"/>
          </a:p>
          <a:p>
            <a:r>
              <a:rPr lang="en-US" dirty="0"/>
              <a:t>3)  For the interval 0 to 10, the regression coefficients differed significantly, and it is apparent that the zero-intercept model is not appropriate for this data.</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3873088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recommendations can be made based on the potential advantages and limitations of the various calibration models.</a:t>
            </a:r>
          </a:p>
          <a:p>
            <a:endParaRPr lang="en-US" dirty="0"/>
          </a:p>
          <a:p>
            <a:r>
              <a:rPr lang="en-US" dirty="0"/>
              <a:t>1)  These recommendations assume linear instrument response over the relevant measurement range.</a:t>
            </a:r>
          </a:p>
          <a:p>
            <a:endParaRPr lang="en-US" dirty="0"/>
          </a:p>
          <a:p>
            <a:r>
              <a:rPr lang="en-US" dirty="0"/>
              <a:t>2)  In most cases, good accuracy at low and high levels can be achieved by using the fixed-intercept calibration model.  </a:t>
            </a:r>
          </a:p>
          <a:p>
            <a:endParaRPr lang="en-US" dirty="0"/>
          </a:p>
          <a:p>
            <a:r>
              <a:rPr lang="en-US" dirty="0"/>
              <a:t>Determine the intercept with a zero-level blank calibrant.  For calibrants prepared in pure solvents, the instrumental response will likely be negligible, and the calibration model will effectively be a zero-intercept model.</a:t>
            </a:r>
          </a:p>
          <a:p>
            <a:endParaRPr lang="en-US" dirty="0"/>
          </a:p>
          <a:p>
            <a:r>
              <a:rPr lang="en-US" dirty="0"/>
              <a:t>Estimate the upper limit for the levels in the unknown samples, but don’t significantly exceed this upper limit.  </a:t>
            </a:r>
          </a:p>
          <a:p>
            <a:endParaRPr lang="en-US" dirty="0"/>
          </a:p>
          <a:p>
            <a:r>
              <a:rPr lang="en-US" dirty="0"/>
              <a:t>If intermediate calibrants are prepared, carefully consider how to utilize the data.  The averaged response factor approach weights low-level and high-level calibrants equally; whereas linear regression gives more importance to high-level calibrants, especially with the fixed-intercept model.</a:t>
            </a:r>
          </a:p>
          <a:p>
            <a:endParaRPr lang="en-US"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r>
              <a:rPr lang="en-US" sz="1200" dirty="0"/>
              <a:t>Finally, if unknown sample levels are expected to occur within a defined interval, bracket the calibrants to enclose this interval.</a:t>
            </a:r>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r>
              <a:rPr lang="en-US" sz="1200" dirty="0"/>
              <a:t>To conclude, aspects of the different calibration approaches can have significant impact on measurement accuracy.  It is important consider the measurement goals so that the results will be fit for purpose.</a:t>
            </a:r>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pPr marL="228600" marR="0" lvl="0" indent="-228600" algn="l" defTabSz="914400" rtl="0" eaLnBrk="0" fontAlgn="base" latinLnBrk="0" hangingPunct="0">
              <a:lnSpc>
                <a:spcPct val="100000"/>
              </a:lnSpc>
              <a:spcBef>
                <a:spcPct val="30000"/>
              </a:spcBef>
              <a:spcAft>
                <a:spcPct val="0"/>
              </a:spcAft>
              <a:buClrTx/>
              <a:buSzTx/>
              <a:buFontTx/>
              <a:buAutoNum type="arabicParenR" startAt="3"/>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2681165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learn more about the National Institute</a:t>
            </a:r>
            <a:r>
              <a:rPr lang="en-US" baseline="0" dirty="0"/>
              <a:t> of Standards and Technology, visit www.nist.gov</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basis for external standard calibration is conceptually very simple.  Instrumental response</a:t>
            </a:r>
            <a:r>
              <a:rPr lang="en-US" baseline="0" dirty="0"/>
              <a:t> can be related to the quantity of analyte present.  Usually this response is linearly related to the mass of the analyte.  If one or more samples are prepared with known composition, the response of the instrument can be calibrated.  </a:t>
            </a:r>
          </a:p>
          <a:p>
            <a:endParaRPr lang="en-US" baseline="0" dirty="0"/>
          </a:p>
          <a:p>
            <a:r>
              <a:rPr lang="en-US" baseline="0" dirty="0"/>
              <a:t>The figure on the left shows chromatograms for four calibrants with different concentrations.  Chromatographic response is characterized by the area of the peak corresponding to the analyte, which is plotted as a function of the quantity of the analyte, as is shown on the figure at the right.   Quantity is commonly reported in units of mass fraction, mole fraction,  mass concentration, or amount of substance concentration, but for simplicity, the generalized term “concentration” will be used to encompass all of these units.  Thus, the area response for the analyte in an unknown sample can be related to the concentration through the calibration curve.</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2</a:t>
            </a:fld>
            <a:endParaRPr lang="en-US"/>
          </a:p>
        </p:txBody>
      </p:sp>
    </p:spTree>
    <p:extLst>
      <p:ext uri="{BB962C8B-B14F-4D97-AF65-F5344CB8AC3E}">
        <p14:creationId xmlns:p14="http://schemas.microsoft.com/office/powerpoint/2010/main" val="148537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a:solidFill>
                  <a:schemeClr val="tx1"/>
                </a:solidFill>
                <a:effectLst/>
                <a:latin typeface="+mn-lt"/>
                <a:ea typeface="+mn-ea"/>
                <a:cs typeface="+mn-cs"/>
              </a:rPr>
              <a:t>Several common approaches are used in calibrating methods.  Most frequently, calibration models are based on linear instrumental response.  However, when instrumental response is nonlinear, a linear model may still provide accurate results if the calibration range is sufficiently limited.</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Details of the calibration model are important to achieve accurate results.  Knowledge of the applicability and limitations of the various approaches can inform the selection of the most appropriate model for specific applications.</a:t>
            </a:r>
          </a:p>
          <a:p>
            <a:pPr marL="228600" indent="-228600">
              <a:buAutoNum type="arabicParenR"/>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1)   Four models can be discussed.  If no instrumental response is observed for a blank calibrant, then the mathematical relation can be described as a zero-intercept model.  However, if a response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observed for the blank calibrant, the mathematical relation can be described as a fixed-intercept model.  If both the slope and the intercept are determined based on the calibration data, the mathematical relation can be described as having an calculated slope and intercept.  A subset of these models can be described when the level of the unknown sample is known within a defined interval.  For such cases, a linear relation is defined by calibrants placed at the upper and lower bounds of the interval.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next series of slides, these closely related models will be discussed in detail.</a:t>
            </a:r>
          </a:p>
          <a:p>
            <a:pPr marL="228600" indent="-228600">
              <a:buAutoNum type="arabicParenR"/>
            </a:pPr>
            <a:endParaRPr lang="en-US" sz="1200" kern="1200" dirty="0">
              <a:solidFill>
                <a:schemeClr val="tx1"/>
              </a:solidFill>
              <a:effectLst/>
              <a:latin typeface="+mn-lt"/>
              <a:ea typeface="+mn-ea"/>
              <a:cs typeface="+mn-cs"/>
            </a:endParaRPr>
          </a:p>
          <a:p>
            <a:pPr marL="228600" indent="-228600">
              <a:buAutoNum type="arabicParenR"/>
            </a:pPr>
            <a:endParaRPr lang="en-US" baseline="0"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a:t>
            </a:fld>
            <a:endParaRPr lang="en-US" altLang="en-US"/>
          </a:p>
        </p:txBody>
      </p:sp>
    </p:spTree>
    <p:extLst>
      <p:ext uri="{BB962C8B-B14F-4D97-AF65-F5344CB8AC3E}">
        <p14:creationId xmlns:p14="http://schemas.microsoft.com/office/powerpoint/2010/main" val="4020169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 planning the preparation of calibration solutions,</a:t>
            </a:r>
            <a:r>
              <a:rPr lang="en-US" altLang="en-US" baseline="0" dirty="0"/>
              <a:t> the concentration range to be targeted is guided by knowledge or assumptions about the concentration of the unknown samples.  </a:t>
            </a:r>
            <a:r>
              <a:rPr lang="en-US" altLang="en-US" dirty="0"/>
              <a:t>Ideally the levels in the calibrants should be similar to the levels in the unknowns.  This minimizes any issues of linearity of instrumental response.</a:t>
            </a:r>
          </a:p>
          <a:p>
            <a:pPr eaLnBrk="1" hangingPunct="1">
              <a:spcBef>
                <a:spcPct val="0"/>
              </a:spcBef>
            </a:pPr>
            <a:endParaRPr lang="en-US" altLang="en-US" dirty="0"/>
          </a:p>
          <a:p>
            <a:pPr eaLnBrk="1" hangingPunct="1">
              <a:spcBef>
                <a:spcPct val="0"/>
              </a:spcBef>
            </a:pPr>
            <a:r>
              <a:rPr lang="en-US" altLang="en-US" dirty="0"/>
              <a:t>1)  In the first example, the intercept is fixed at zero.  This is the best approach if no response is observed for the blank calibrant, and linear response has been established.</a:t>
            </a:r>
          </a:p>
          <a:p>
            <a:pPr eaLnBrk="1" hangingPunct="1">
              <a:spcBef>
                <a:spcPct val="0"/>
              </a:spcBef>
            </a:pPr>
            <a:endParaRPr lang="en-US" altLang="en-US" baseline="0" dirty="0"/>
          </a:p>
          <a:p>
            <a:pPr eaLnBrk="1" hangingPunct="1">
              <a:spcBef>
                <a:spcPct val="0"/>
              </a:spcBef>
            </a:pPr>
            <a:r>
              <a:rPr lang="en-US" altLang="en-US" baseline="0" dirty="0"/>
              <a:t>2)  In the next example, a fixed-intercept is determined based on a non-zero response for a blank calibrant.   This type of model can result when the solvent or other matrix used to prepare the calibrants is contaminated with the analyte. </a:t>
            </a:r>
          </a:p>
          <a:p>
            <a:pPr eaLnBrk="1" hangingPunct="1">
              <a:spcBef>
                <a:spcPct val="0"/>
              </a:spcBef>
            </a:pPr>
            <a:endParaRPr lang="en-US" altLang="en-US" baseline="0" dirty="0"/>
          </a:p>
          <a:p>
            <a:pPr eaLnBrk="1" hangingPunct="1">
              <a:spcBef>
                <a:spcPct val="0"/>
              </a:spcBef>
            </a:pPr>
            <a:r>
              <a:rPr lang="en-US" altLang="en-US" baseline="0" dirty="0"/>
              <a:t>3)  In the third example, the calibration data is fit to a line, typically by using simple linear regression with the ordinary least squares method.  This method minimizes the sum of the squared deviations between the data points and the fitted line; however, other more complex methods exist.   Both the slope and the intercept are determined by this approach.  </a:t>
            </a:r>
          </a:p>
          <a:p>
            <a:pPr eaLnBrk="1" hangingPunct="1">
              <a:spcBef>
                <a:spcPct val="0"/>
              </a:spcBef>
            </a:pPr>
            <a:endParaRPr lang="en-US" altLang="en-US" baseline="0" dirty="0"/>
          </a:p>
          <a:p>
            <a:pPr eaLnBrk="1" hangingPunct="1">
              <a:spcBef>
                <a:spcPct val="0"/>
              </a:spcBef>
            </a:pPr>
            <a:r>
              <a:rPr lang="en-US" altLang="en-US" baseline="0" dirty="0"/>
              <a:t>4)  Finally, in the last example, calibration solutions are prepared that approximate the level estimated for the unknown.  Bracketing often provides the best accuracy, but this approach requires some foreknowledge of the properties of the unknown.</a:t>
            </a:r>
            <a:endParaRPr lang="en-US" altLang="en-US"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0E394F9-7CB7-4F24-956D-92E2E6305EDE}" type="slidenum">
              <a:rPr lang="en-US" altLang="en-US" smtClean="0"/>
              <a:pPr/>
              <a:t>4</a:t>
            </a:fld>
            <a:endParaRPr lang="en-US" altLang="en-US"/>
          </a:p>
        </p:txBody>
      </p:sp>
    </p:spTree>
    <p:extLst>
      <p:ext uri="{BB962C8B-B14F-4D97-AF65-F5344CB8AC3E}">
        <p14:creationId xmlns:p14="http://schemas.microsoft.com/office/powerpoint/2010/main" val="3264475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zero-intercept model is appropriate when little or no response is observed for zero-level (blank) calibrants, and the overall instrumental response is linear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In this calibration model, the intercept is fixed at zero, and the slope is varied to fit the calibration data.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A significant advantage is provided for low-level analytes by constraining the intercept to be zero.  This effectively changes the weighting of the model to favor the accuracy of low-level analytes.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Different mathematical approaches can be utilized to develop the calibration model; namely, averaged response factors and linear regression.</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4214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a:t>In the figure at the left, 4 calibration solutions are shown.  A response factor can be calculated for each calibrant by dividing the analyte response by the level of that analyte.  These response factors can be averaged to give an average response factor.  This approach weights all calibrants equally.  It also assumes a linear instrumental response, and a zero-intercept.</a:t>
            </a:r>
          </a:p>
          <a:p>
            <a:endParaRPr lang="en-US" sz="1200" kern="1200" dirty="0">
              <a:solidFill>
                <a:schemeClr val="tx1"/>
              </a:solidFill>
              <a:effectLst/>
              <a:latin typeface="+mn-lt"/>
              <a:ea typeface="+mn-ea"/>
              <a:cs typeface="+mn-cs"/>
            </a:endParaRPr>
          </a:p>
          <a:p>
            <a:r>
              <a:rPr lang="en-US" altLang="en-US" baseline="0" dirty="0"/>
              <a:t>Another common approach is to use a linear regression model with a zero-intercept as shown at the right.  For the four calibrants levels shown in the first example, a line can be calculated that passes through zero.  Dilute calibrants are less important than concentrated calibrants, so if one of the calibrants is very concentrated compared with the other calibrants, the concentrated calibrant will dominate the calculation of the linear regression more than the dilute calibrants.  As with averaged response factors, linear response is assumed, and a zero-intercept is fixed.</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D8ABDE-6916-476C-B2C6-F1203462FED0}" type="slidenum">
              <a:rPr lang="en-US" altLang="en-US" smtClean="0"/>
              <a:pPr/>
              <a:t>6</a:t>
            </a:fld>
            <a:endParaRPr lang="en-US" altLang="en-US"/>
          </a:p>
        </p:txBody>
      </p:sp>
    </p:spTree>
    <p:extLst>
      <p:ext uri="{BB962C8B-B14F-4D97-AF65-F5344CB8AC3E}">
        <p14:creationId xmlns:p14="http://schemas.microsoft.com/office/powerpoint/2010/main" val="976477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blank level calibrant produces a nonzero response and the source of the response can be identified, the use of a different mathematical model y=</a:t>
            </a:r>
            <a:r>
              <a:rPr lang="en-US" sz="1200" kern="1200" dirty="0" err="1">
                <a:solidFill>
                  <a:schemeClr val="tx1"/>
                </a:solidFill>
                <a:effectLst/>
                <a:latin typeface="+mn-lt"/>
                <a:ea typeface="+mn-ea"/>
                <a:cs typeface="+mn-cs"/>
              </a:rPr>
              <a:t>mx+b</a:t>
            </a:r>
            <a:r>
              <a:rPr lang="en-US" sz="1200" kern="1200" dirty="0">
                <a:solidFill>
                  <a:schemeClr val="tx1"/>
                </a:solidFill>
                <a:effectLst/>
                <a:latin typeface="+mn-lt"/>
                <a:ea typeface="+mn-ea"/>
                <a:cs typeface="+mn-cs"/>
              </a:rPr>
              <a:t> may be more appropriate.  When the bias is constant, the calibration curves are offset by a known amount “b”.  In the calibration model, the value for b should be constrained so that the response curve always passes through the y axis at this fixed level.  This approach is analogous to the zero-intercept model, when the blank response has been subtracted from each of the calibrants.  Thus, the corrected response can be written as (Y-b) = </a:t>
            </a:r>
            <a:r>
              <a:rPr lang="en-US" sz="1200" kern="1200" dirty="0" err="1">
                <a:solidFill>
                  <a:schemeClr val="tx1"/>
                </a:solidFill>
                <a:effectLst/>
                <a:latin typeface="+mn-lt"/>
                <a:ea typeface="+mn-ea"/>
                <a:cs typeface="+mn-cs"/>
              </a:rPr>
              <a:t>mX</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As an example, suppose that the solvent used to prepare the calibrant is contaminated with the analyte to be measured.  In this case, each calibrant would produce a constant biased response due to the presence of the contaminant.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As with the zero-intercept model, the accuracy of the low-level analytes is promoted by constraining the intercept.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The same approaches described for the zero-intercept model can also be used for the fixed-intercept model.  Thus, averaged response factors and linear regression also apply to the constrained-intercept model.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linear regression is used to determine the slope of the line (m), the value of b should be specified explicitly rather than determined as a consequence of the fitting algorithm. </a:t>
            </a:r>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93450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some cases, a calibration model may be warranted that is based on a calculated intercept.  This approach emphasizes a limited range of concentrations to achieve the best fit to the data.  Typically, this approach gives more weight to higher concentration data, and may result in poor accuracy for low-level analytes.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this approach is used, it is essential to evaluate the validity of the model for different concentration ranges.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best results, the calibration model should be limited for use only between the upper and lower bounds of the calibrants.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3971257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When the levels of the unknowns are expected within a known interval, calibrants can be prepared to bracket this interval.</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Zero-intercept, fixed-intercept, and unconstrained (fitted) approaches can be used with bracketed calibrants; however, as will all calibration approaches, the model should not be extrapolated for use outside of the calibrated interval.</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approach provides the most robust calibration model; however, knowledge of the unknown is required, and additional calibrants are required when unknowns fall outside of the narrow calibration window.</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Because the calibration interval is limited, additional calibration solutions may be required to cover the desired range of unknowns</a:t>
            </a: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2139721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wav"/><Relationship Id="rId2" Type="http://schemas.microsoft.com/office/2007/relationships/media" Target="../media/media10.wav"/><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audio" Target="../media/media11.wav"/><Relationship Id="rId2" Type="http://schemas.microsoft.com/office/2007/relationships/media" Target="../media/media11.wav"/><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audio" Target="../media/media12.wav"/><Relationship Id="rId2" Type="http://schemas.microsoft.com/office/2007/relationships/media" Target="../media/media12.wav"/><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audio" Target="../media/media13.wav"/><Relationship Id="rId2" Type="http://schemas.microsoft.com/office/2007/relationships/media" Target="../media/media13.wav"/><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audio" Target="../media/media3.wav"/><Relationship Id="rId2" Type="http://schemas.microsoft.com/office/2007/relationships/media" Target="../media/media3.wav"/><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wav"/><Relationship Id="rId2" Type="http://schemas.microsoft.com/office/2007/relationships/media" Target="../media/media4.wav"/><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wav"/><Relationship Id="rId2" Type="http://schemas.microsoft.com/office/2007/relationships/media" Target="../media/media5.wav"/><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wav"/><Relationship Id="rId2" Type="http://schemas.microsoft.com/office/2007/relationships/media" Target="../media/media6.wav"/><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2.png"/><Relationship Id="rId5" Type="http://schemas.openxmlformats.org/officeDocument/2006/relationships/image" Target="../media/image4.em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04900" y="971854"/>
            <a:ext cx="10363200" cy="2336260"/>
          </a:xfrm>
        </p:spPr>
        <p:txBody>
          <a:bodyPr/>
          <a:lstStyle/>
          <a:p>
            <a:pPr algn="ctr"/>
            <a:r>
              <a:rPr lang="en-US" altLang="en-US" dirty="0"/>
              <a:t>Calibration</a:t>
            </a:r>
            <a:br>
              <a:rPr lang="en-US" altLang="en-US" dirty="0"/>
            </a:br>
            <a:endParaRPr lang="en-US" altLang="en-US" dirty="0"/>
          </a:p>
        </p:txBody>
      </p:sp>
      <p:sp>
        <p:nvSpPr>
          <p:cNvPr id="6" name="TextBox 5"/>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a:t>Material </a:t>
            </a:r>
            <a:r>
              <a:rPr lang="en-US" dirty="0"/>
              <a:t>Measurement Laboratory</a:t>
            </a:r>
          </a:p>
          <a:p>
            <a:pPr algn="ctr"/>
            <a:r>
              <a:rPr lang="en-US" dirty="0"/>
              <a:t>National Institute of Standards and Technology</a:t>
            </a:r>
            <a:r>
              <a:rPr lang="en-US" baseline="30000" dirty="0"/>
              <a:t>1</a:t>
            </a:r>
            <a:r>
              <a:rPr lang="en-US" dirty="0"/>
              <a:t> </a:t>
            </a:r>
          </a:p>
        </p:txBody>
      </p:sp>
      <p:sp>
        <p:nvSpPr>
          <p:cNvPr id="7"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9/12/2019</a:t>
            </a:fld>
            <a:endParaRPr lang="en-US" dirty="0"/>
          </a:p>
        </p:txBody>
      </p:sp>
      <p:sp>
        <p:nvSpPr>
          <p:cNvPr id="8" name="TextBox 7"/>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3" name="slide1.1a">
            <a:hlinkClick r:id="" action="ppaction://media"/>
            <a:extLst>
              <a:ext uri="{FF2B5EF4-FFF2-40B4-BE49-F238E27FC236}">
                <a16:creationId xmlns:a16="http://schemas.microsoft.com/office/drawing/2014/main" id="{7025E0C1-7FAD-4713-84FC-C9B9015426C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801600" y="6411913"/>
            <a:ext cx="609600" cy="609600"/>
          </a:xfrm>
          <a:prstGeom prst="rect">
            <a:avLst/>
          </a:prstGeom>
        </p:spPr>
      </p:pic>
    </p:spTree>
    <p:extLst>
      <p:ext uri="{BB962C8B-B14F-4D97-AF65-F5344CB8AC3E}">
        <p14:creationId xmlns:p14="http://schemas.microsoft.com/office/powerpoint/2010/main" val="2221446464"/>
      </p:ext>
    </p:extLst>
  </p:cSld>
  <p:clrMapOvr>
    <a:masterClrMapping/>
  </p:clrMapOvr>
  <mc:AlternateContent xmlns:mc="http://schemas.openxmlformats.org/markup-compatibility/2006" xmlns:p14="http://schemas.microsoft.com/office/powerpoint/2010/main">
    <mc:Choice Requires="p14">
      <p:transition spd="med" p14:dur="700" advTm="35637">
        <p:fade/>
      </p:transition>
    </mc:Choice>
    <mc:Fallback xmlns="">
      <p:transition spd="med" advTm="356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5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7" objId="3"/>
        <p14:stopEvt time="35551"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ADF15-AF74-44A9-B7D7-DB49DC59D3B2}"/>
              </a:ext>
            </a:extLst>
          </p:cNvPr>
          <p:cNvSpPr>
            <a:spLocks noGrp="1"/>
          </p:cNvSpPr>
          <p:nvPr>
            <p:ph type="title"/>
          </p:nvPr>
        </p:nvSpPr>
        <p:spPr>
          <a:xfrm>
            <a:off x="838200" y="365125"/>
            <a:ext cx="10515600" cy="660593"/>
          </a:xfrm>
        </p:spPr>
        <p:txBody>
          <a:bodyPr>
            <a:normAutofit fontScale="90000"/>
          </a:bodyPr>
          <a:lstStyle/>
          <a:p>
            <a:r>
              <a:rPr lang="en-US" dirty="0"/>
              <a:t>Extended Calibration Range Issues</a:t>
            </a:r>
          </a:p>
        </p:txBody>
      </p:sp>
      <p:sp>
        <p:nvSpPr>
          <p:cNvPr id="3" name="TextBox 2">
            <a:extLst>
              <a:ext uri="{FF2B5EF4-FFF2-40B4-BE49-F238E27FC236}">
                <a16:creationId xmlns:a16="http://schemas.microsoft.com/office/drawing/2014/main" id="{91859580-7DA8-4CEA-B6EF-D41717BDB483}"/>
              </a:ext>
            </a:extLst>
          </p:cNvPr>
          <p:cNvSpPr txBox="1"/>
          <p:nvPr/>
        </p:nvSpPr>
        <p:spPr>
          <a:xfrm>
            <a:off x="3262179" y="1214640"/>
            <a:ext cx="6211957" cy="369332"/>
          </a:xfrm>
          <a:prstGeom prst="rect">
            <a:avLst/>
          </a:prstGeom>
          <a:noFill/>
        </p:spPr>
        <p:txBody>
          <a:bodyPr wrap="none" rtlCol="0">
            <a:spAutoFit/>
          </a:bodyPr>
          <a:lstStyle/>
          <a:p>
            <a:r>
              <a:rPr lang="en-US" dirty="0"/>
              <a:t>(Generated data shown to illustrate potential error sources)</a:t>
            </a:r>
          </a:p>
        </p:txBody>
      </p:sp>
      <p:grpSp>
        <p:nvGrpSpPr>
          <p:cNvPr id="603" name="Group 602">
            <a:extLst>
              <a:ext uri="{FF2B5EF4-FFF2-40B4-BE49-F238E27FC236}">
                <a16:creationId xmlns:a16="http://schemas.microsoft.com/office/drawing/2014/main" id="{49FB65F8-B0E0-4A35-97D0-0DA4B6D3429C}"/>
              </a:ext>
            </a:extLst>
          </p:cNvPr>
          <p:cNvGrpSpPr/>
          <p:nvPr/>
        </p:nvGrpSpPr>
        <p:grpSpPr>
          <a:xfrm>
            <a:off x="7867650" y="2179636"/>
            <a:ext cx="2017713" cy="1430338"/>
            <a:chOff x="7910513" y="1847850"/>
            <a:chExt cx="2017713" cy="1430338"/>
          </a:xfrm>
        </p:grpSpPr>
        <p:sp>
          <p:nvSpPr>
            <p:cNvPr id="421" name="Rectangle 420">
              <a:extLst>
                <a:ext uri="{FF2B5EF4-FFF2-40B4-BE49-F238E27FC236}">
                  <a16:creationId xmlns:a16="http://schemas.microsoft.com/office/drawing/2014/main" id="{5953E06A-0215-4C88-B29B-D7141A1DC2B1}"/>
                </a:ext>
              </a:extLst>
            </p:cNvPr>
            <p:cNvSpPr>
              <a:spLocks noChangeArrowheads="1"/>
            </p:cNvSpPr>
            <p:nvPr/>
          </p:nvSpPr>
          <p:spPr bwMode="auto">
            <a:xfrm>
              <a:off x="7910513" y="1847850"/>
              <a:ext cx="201771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Linear Regression Model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2" name="Rectangle 421">
              <a:extLst>
                <a:ext uri="{FF2B5EF4-FFF2-40B4-BE49-F238E27FC236}">
                  <a16:creationId xmlns:a16="http://schemas.microsoft.com/office/drawing/2014/main" id="{11748E7E-72F7-4A87-A590-F46D26F3E39F}"/>
                </a:ext>
              </a:extLst>
            </p:cNvPr>
            <p:cNvSpPr>
              <a:spLocks noChangeArrowheads="1"/>
            </p:cNvSpPr>
            <p:nvPr/>
          </p:nvSpPr>
          <p:spPr bwMode="auto">
            <a:xfrm>
              <a:off x="7910513" y="2246313"/>
              <a:ext cx="88741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y = mx + 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422">
              <a:extLst>
                <a:ext uri="{FF2B5EF4-FFF2-40B4-BE49-F238E27FC236}">
                  <a16:creationId xmlns:a16="http://schemas.microsoft.com/office/drawing/2014/main" id="{5FAA700C-B32E-4167-9EA4-31D941AAF107}"/>
                </a:ext>
              </a:extLst>
            </p:cNvPr>
            <p:cNvSpPr>
              <a:spLocks noChangeArrowheads="1"/>
            </p:cNvSpPr>
            <p:nvPr/>
          </p:nvSpPr>
          <p:spPr bwMode="auto">
            <a:xfrm>
              <a:off x="7910513" y="2644775"/>
              <a:ext cx="178435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using points 0 to 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423">
              <a:extLst>
                <a:ext uri="{FF2B5EF4-FFF2-40B4-BE49-F238E27FC236}">
                  <a16:creationId xmlns:a16="http://schemas.microsoft.com/office/drawing/2014/main" id="{5D305628-2AAF-40FA-BA0F-8D769EA6CB08}"/>
                </a:ext>
              </a:extLst>
            </p:cNvPr>
            <p:cNvSpPr>
              <a:spLocks noChangeArrowheads="1"/>
            </p:cNvSpPr>
            <p:nvPr/>
          </p:nvSpPr>
          <p:spPr bwMode="auto">
            <a:xfrm>
              <a:off x="7910513" y="3044825"/>
              <a:ext cx="171608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y = 0.9755x + 3.6453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604" name="Group 603">
            <a:extLst>
              <a:ext uri="{FF2B5EF4-FFF2-40B4-BE49-F238E27FC236}">
                <a16:creationId xmlns:a16="http://schemas.microsoft.com/office/drawing/2014/main" id="{ACD84C27-F162-43CD-935C-763DC3889E9E}"/>
              </a:ext>
            </a:extLst>
          </p:cNvPr>
          <p:cNvGrpSpPr/>
          <p:nvPr/>
        </p:nvGrpSpPr>
        <p:grpSpPr>
          <a:xfrm>
            <a:off x="6424612" y="4825999"/>
            <a:ext cx="2774799" cy="1227138"/>
            <a:chOff x="6467475" y="4494213"/>
            <a:chExt cx="2774799" cy="1227138"/>
          </a:xfrm>
        </p:grpSpPr>
        <p:sp>
          <p:nvSpPr>
            <p:cNvPr id="425" name="Rectangle 424">
              <a:extLst>
                <a:ext uri="{FF2B5EF4-FFF2-40B4-BE49-F238E27FC236}">
                  <a16:creationId xmlns:a16="http://schemas.microsoft.com/office/drawing/2014/main" id="{CCF76A9C-E19B-4BB1-8E33-32AF86D8DB0D}"/>
                </a:ext>
              </a:extLst>
            </p:cNvPr>
            <p:cNvSpPr>
              <a:spLocks noChangeArrowheads="1"/>
            </p:cNvSpPr>
            <p:nvPr/>
          </p:nvSpPr>
          <p:spPr bwMode="auto">
            <a:xfrm>
              <a:off x="6467475" y="4494213"/>
              <a:ext cx="116998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This example: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6" name="Rectangle 425">
              <a:extLst>
                <a:ext uri="{FF2B5EF4-FFF2-40B4-BE49-F238E27FC236}">
                  <a16:creationId xmlns:a16="http://schemas.microsoft.com/office/drawing/2014/main" id="{C72EF7E0-C8CE-40DB-A13D-1C1E0ED2EE45}"/>
                </a:ext>
              </a:extLst>
            </p:cNvPr>
            <p:cNvSpPr>
              <a:spLocks noChangeArrowheads="1"/>
            </p:cNvSpPr>
            <p:nvPr/>
          </p:nvSpPr>
          <p:spPr bwMode="auto">
            <a:xfrm>
              <a:off x="6467475" y="4894263"/>
              <a:ext cx="268128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425"/>
                  </a:solidFill>
                  <a:effectLst/>
                  <a:latin typeface="Arial" panose="020B0604020202020204" pitchFamily="34" charset="0"/>
                </a:rPr>
                <a:t>Fitted line is above the responses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7" name="Rectangle 426">
              <a:extLst>
                <a:ext uri="{FF2B5EF4-FFF2-40B4-BE49-F238E27FC236}">
                  <a16:creationId xmlns:a16="http://schemas.microsoft.com/office/drawing/2014/main" id="{4F30CFC3-9E59-424B-8560-9989DBD0626B}"/>
                </a:ext>
              </a:extLst>
            </p:cNvPr>
            <p:cNvSpPr>
              <a:spLocks noChangeArrowheads="1"/>
            </p:cNvSpPr>
            <p:nvPr/>
          </p:nvSpPr>
          <p:spPr bwMode="auto">
            <a:xfrm>
              <a:off x="6467475" y="5087938"/>
              <a:ext cx="277479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62425"/>
                  </a:solidFill>
                  <a:effectLst/>
                  <a:latin typeface="Arial" panose="020B0604020202020204" pitchFamily="34" charset="0"/>
                </a:rPr>
                <a:t>for the low-concentration calibrants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8" name="Rectangle 427">
              <a:extLst>
                <a:ext uri="{FF2B5EF4-FFF2-40B4-BE49-F238E27FC236}">
                  <a16:creationId xmlns:a16="http://schemas.microsoft.com/office/drawing/2014/main" id="{77B26741-111B-41CD-86A0-9D28D1344F4A}"/>
                </a:ext>
              </a:extLst>
            </p:cNvPr>
            <p:cNvSpPr>
              <a:spLocks noChangeArrowheads="1"/>
            </p:cNvSpPr>
            <p:nvPr/>
          </p:nvSpPr>
          <p:spPr bwMode="auto">
            <a:xfrm>
              <a:off x="6467475" y="5487988"/>
              <a:ext cx="2398713"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62425"/>
                  </a:solidFill>
                  <a:effectLst/>
                  <a:latin typeface="Arial" panose="020B0604020202020204" pitchFamily="34" charset="0"/>
                </a:rPr>
                <a:t>Measurements are biased low</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418" name="Rectangle 417">
            <a:extLst>
              <a:ext uri="{FF2B5EF4-FFF2-40B4-BE49-F238E27FC236}">
                <a16:creationId xmlns:a16="http://schemas.microsoft.com/office/drawing/2014/main" id="{E5AA8036-FF58-42DF-955B-0A25A71B7B22}"/>
              </a:ext>
            </a:extLst>
          </p:cNvPr>
          <p:cNvSpPr>
            <a:spLocks noChangeArrowheads="1"/>
          </p:cNvSpPr>
          <p:nvPr/>
        </p:nvSpPr>
        <p:spPr bwMode="auto">
          <a:xfrm>
            <a:off x="2689225" y="2189161"/>
            <a:ext cx="3149600" cy="1560513"/>
          </a:xfrm>
          <a:prstGeom prst="rect">
            <a:avLst/>
          </a:prstGeom>
          <a:solidFill>
            <a:srgbClr val="B8CF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Rectangle 418">
            <a:extLst>
              <a:ext uri="{FF2B5EF4-FFF2-40B4-BE49-F238E27FC236}">
                <a16:creationId xmlns:a16="http://schemas.microsoft.com/office/drawing/2014/main" id="{8DCDB276-2FF2-483A-B8F0-B5BD2B80F089}"/>
              </a:ext>
            </a:extLst>
          </p:cNvPr>
          <p:cNvSpPr>
            <a:spLocks noChangeArrowheads="1"/>
          </p:cNvSpPr>
          <p:nvPr/>
        </p:nvSpPr>
        <p:spPr bwMode="auto">
          <a:xfrm>
            <a:off x="2695575" y="3648074"/>
            <a:ext cx="188913" cy="106363"/>
          </a:xfrm>
          <a:prstGeom prst="rect">
            <a:avLst/>
          </a:prstGeom>
          <a:solidFill>
            <a:srgbClr val="FCF8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501">
            <a:extLst>
              <a:ext uri="{FF2B5EF4-FFF2-40B4-BE49-F238E27FC236}">
                <a16:creationId xmlns:a16="http://schemas.microsoft.com/office/drawing/2014/main" id="{AE6646D4-87C2-4D3F-96FD-98F21BA617E8}"/>
              </a:ext>
            </a:extLst>
          </p:cNvPr>
          <p:cNvSpPr>
            <a:spLocks noEditPoints="1"/>
          </p:cNvSpPr>
          <p:nvPr/>
        </p:nvSpPr>
        <p:spPr bwMode="auto">
          <a:xfrm>
            <a:off x="2692400" y="2192336"/>
            <a:ext cx="3141663" cy="1338263"/>
          </a:xfrm>
          <a:custGeom>
            <a:avLst/>
            <a:gdLst>
              <a:gd name="T0" fmla="*/ 0 w 8702"/>
              <a:gd name="T1" fmla="*/ 3712 h 3712"/>
              <a:gd name="T2" fmla="*/ 8702 w 8702"/>
              <a:gd name="T3" fmla="*/ 3712 h 3712"/>
              <a:gd name="T4" fmla="*/ 0 w 8702"/>
              <a:gd name="T5" fmla="*/ 3093 h 3712"/>
              <a:gd name="T6" fmla="*/ 8702 w 8702"/>
              <a:gd name="T7" fmla="*/ 3093 h 3712"/>
              <a:gd name="T8" fmla="*/ 0 w 8702"/>
              <a:gd name="T9" fmla="*/ 2475 h 3712"/>
              <a:gd name="T10" fmla="*/ 8702 w 8702"/>
              <a:gd name="T11" fmla="*/ 2475 h 3712"/>
              <a:gd name="T12" fmla="*/ 0 w 8702"/>
              <a:gd name="T13" fmla="*/ 1856 h 3712"/>
              <a:gd name="T14" fmla="*/ 8702 w 8702"/>
              <a:gd name="T15" fmla="*/ 1856 h 3712"/>
              <a:gd name="T16" fmla="*/ 0 w 8702"/>
              <a:gd name="T17" fmla="*/ 1237 h 3712"/>
              <a:gd name="T18" fmla="*/ 8702 w 8702"/>
              <a:gd name="T19" fmla="*/ 1237 h 3712"/>
              <a:gd name="T20" fmla="*/ 0 w 8702"/>
              <a:gd name="T21" fmla="*/ 619 h 3712"/>
              <a:gd name="T22" fmla="*/ 8702 w 8702"/>
              <a:gd name="T23" fmla="*/ 619 h 3712"/>
              <a:gd name="T24" fmla="*/ 0 w 8702"/>
              <a:gd name="T25" fmla="*/ 0 h 3712"/>
              <a:gd name="T26" fmla="*/ 8702 w 8702"/>
              <a:gd name="T27" fmla="*/ 0 h 3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02" h="3712">
                <a:moveTo>
                  <a:pt x="0" y="3712"/>
                </a:moveTo>
                <a:lnTo>
                  <a:pt x="8702" y="3712"/>
                </a:lnTo>
                <a:moveTo>
                  <a:pt x="0" y="3093"/>
                </a:moveTo>
                <a:lnTo>
                  <a:pt x="8702" y="3093"/>
                </a:lnTo>
                <a:moveTo>
                  <a:pt x="0" y="2475"/>
                </a:moveTo>
                <a:lnTo>
                  <a:pt x="8702" y="2475"/>
                </a:lnTo>
                <a:moveTo>
                  <a:pt x="0" y="1856"/>
                </a:moveTo>
                <a:lnTo>
                  <a:pt x="8702" y="1856"/>
                </a:lnTo>
                <a:moveTo>
                  <a:pt x="0" y="1237"/>
                </a:moveTo>
                <a:lnTo>
                  <a:pt x="8702" y="1237"/>
                </a:lnTo>
                <a:moveTo>
                  <a:pt x="0" y="619"/>
                </a:moveTo>
                <a:lnTo>
                  <a:pt x="8702" y="619"/>
                </a:lnTo>
                <a:moveTo>
                  <a:pt x="0" y="0"/>
                </a:moveTo>
                <a:lnTo>
                  <a:pt x="8702" y="0"/>
                </a:lnTo>
              </a:path>
            </a:pathLst>
          </a:custGeom>
          <a:noFill/>
          <a:ln w="9525" cap="flat">
            <a:solidFill>
              <a:srgbClr val="E0E3E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 name="Freeform 502">
            <a:extLst>
              <a:ext uri="{FF2B5EF4-FFF2-40B4-BE49-F238E27FC236}">
                <a16:creationId xmlns:a16="http://schemas.microsoft.com/office/drawing/2014/main" id="{96306CF8-B005-469F-86AA-D8E7CB64F112}"/>
              </a:ext>
            </a:extLst>
          </p:cNvPr>
          <p:cNvSpPr>
            <a:spLocks noEditPoints="1"/>
          </p:cNvSpPr>
          <p:nvPr/>
        </p:nvSpPr>
        <p:spPr bwMode="auto">
          <a:xfrm>
            <a:off x="3324225" y="2192336"/>
            <a:ext cx="2509838" cy="1562100"/>
          </a:xfrm>
          <a:custGeom>
            <a:avLst/>
            <a:gdLst>
              <a:gd name="T0" fmla="*/ 0 w 6953"/>
              <a:gd name="T1" fmla="*/ 0 h 4330"/>
              <a:gd name="T2" fmla="*/ 0 w 6953"/>
              <a:gd name="T3" fmla="*/ 4330 h 4330"/>
              <a:gd name="T4" fmla="*/ 1727 w 6953"/>
              <a:gd name="T5" fmla="*/ 0 h 4330"/>
              <a:gd name="T6" fmla="*/ 1727 w 6953"/>
              <a:gd name="T7" fmla="*/ 4330 h 4330"/>
              <a:gd name="T8" fmla="*/ 3476 w 6953"/>
              <a:gd name="T9" fmla="*/ 0 h 4330"/>
              <a:gd name="T10" fmla="*/ 3476 w 6953"/>
              <a:gd name="T11" fmla="*/ 4330 h 4330"/>
              <a:gd name="T12" fmla="*/ 5225 w 6953"/>
              <a:gd name="T13" fmla="*/ 0 h 4330"/>
              <a:gd name="T14" fmla="*/ 5225 w 6953"/>
              <a:gd name="T15" fmla="*/ 4330 h 4330"/>
              <a:gd name="T16" fmla="*/ 6953 w 6953"/>
              <a:gd name="T17" fmla="*/ 0 h 4330"/>
              <a:gd name="T18" fmla="*/ 6953 w 6953"/>
              <a:gd name="T19" fmla="*/ 4330 h 4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53" h="4330">
                <a:moveTo>
                  <a:pt x="0" y="0"/>
                </a:moveTo>
                <a:lnTo>
                  <a:pt x="0" y="4330"/>
                </a:lnTo>
                <a:moveTo>
                  <a:pt x="1727" y="0"/>
                </a:moveTo>
                <a:lnTo>
                  <a:pt x="1727" y="4330"/>
                </a:lnTo>
                <a:moveTo>
                  <a:pt x="3476" y="0"/>
                </a:moveTo>
                <a:lnTo>
                  <a:pt x="3476" y="4330"/>
                </a:lnTo>
                <a:moveTo>
                  <a:pt x="5225" y="0"/>
                </a:moveTo>
                <a:lnTo>
                  <a:pt x="5225" y="4330"/>
                </a:lnTo>
                <a:moveTo>
                  <a:pt x="6953" y="0"/>
                </a:moveTo>
                <a:lnTo>
                  <a:pt x="6953" y="4330"/>
                </a:lnTo>
              </a:path>
            </a:pathLst>
          </a:custGeom>
          <a:noFill/>
          <a:ln w="9525" cap="flat">
            <a:solidFill>
              <a:srgbClr val="E0E3E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Line 503">
            <a:extLst>
              <a:ext uri="{FF2B5EF4-FFF2-40B4-BE49-F238E27FC236}">
                <a16:creationId xmlns:a16="http://schemas.microsoft.com/office/drawing/2014/main" id="{C80EFB6F-1363-432B-8D08-0E4F9DACEEFC}"/>
              </a:ext>
            </a:extLst>
          </p:cNvPr>
          <p:cNvSpPr>
            <a:spLocks noChangeShapeType="1"/>
          </p:cNvSpPr>
          <p:nvPr/>
        </p:nvSpPr>
        <p:spPr bwMode="auto">
          <a:xfrm flipV="1">
            <a:off x="2692400" y="2192336"/>
            <a:ext cx="0" cy="1562100"/>
          </a:xfrm>
          <a:prstGeom prst="line">
            <a:avLst/>
          </a:prstGeom>
          <a:noFill/>
          <a:ln w="9525" cap="flat">
            <a:solidFill>
              <a:srgbClr val="AFB5C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 name="Line 504">
            <a:extLst>
              <a:ext uri="{FF2B5EF4-FFF2-40B4-BE49-F238E27FC236}">
                <a16:creationId xmlns:a16="http://schemas.microsoft.com/office/drawing/2014/main" id="{98CFB7C9-0A6E-437D-A508-8DDE40B6B669}"/>
              </a:ext>
            </a:extLst>
          </p:cNvPr>
          <p:cNvSpPr>
            <a:spLocks noChangeShapeType="1"/>
          </p:cNvSpPr>
          <p:nvPr/>
        </p:nvSpPr>
        <p:spPr bwMode="auto">
          <a:xfrm>
            <a:off x="2692400" y="3754436"/>
            <a:ext cx="3141663" cy="0"/>
          </a:xfrm>
          <a:prstGeom prst="line">
            <a:avLst/>
          </a:prstGeom>
          <a:noFill/>
          <a:ln w="9525" cap="flat">
            <a:solidFill>
              <a:srgbClr val="AFB5C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 name="Freeform 505">
            <a:extLst>
              <a:ext uri="{FF2B5EF4-FFF2-40B4-BE49-F238E27FC236}">
                <a16:creationId xmlns:a16="http://schemas.microsoft.com/office/drawing/2014/main" id="{34B89D87-D9C3-47D0-98BB-631158597583}"/>
              </a:ext>
            </a:extLst>
          </p:cNvPr>
          <p:cNvSpPr>
            <a:spLocks/>
          </p:cNvSpPr>
          <p:nvPr/>
        </p:nvSpPr>
        <p:spPr bwMode="auto">
          <a:xfrm>
            <a:off x="2655887" y="3717924"/>
            <a:ext cx="61913" cy="61913"/>
          </a:xfrm>
          <a:custGeom>
            <a:avLst/>
            <a:gdLst>
              <a:gd name="T0" fmla="*/ 171 w 171"/>
              <a:gd name="T1" fmla="*/ 85 h 170"/>
              <a:gd name="T2" fmla="*/ 85 w 171"/>
              <a:gd name="T3" fmla="*/ 170 h 170"/>
              <a:gd name="T4" fmla="*/ 0 w 171"/>
              <a:gd name="T5" fmla="*/ 85 h 170"/>
              <a:gd name="T6" fmla="*/ 85 w 171"/>
              <a:gd name="T7" fmla="*/ 0 h 170"/>
              <a:gd name="T8" fmla="*/ 171 w 171"/>
              <a:gd name="T9" fmla="*/ 85 h 170"/>
            </a:gdLst>
            <a:ahLst/>
            <a:cxnLst>
              <a:cxn ang="0">
                <a:pos x="T0" y="T1"/>
              </a:cxn>
              <a:cxn ang="0">
                <a:pos x="T2" y="T3"/>
              </a:cxn>
              <a:cxn ang="0">
                <a:pos x="T4" y="T5"/>
              </a:cxn>
              <a:cxn ang="0">
                <a:pos x="T6" y="T7"/>
              </a:cxn>
              <a:cxn ang="0">
                <a:pos x="T8" y="T9"/>
              </a:cxn>
            </a:cxnLst>
            <a:rect l="0" t="0" r="r" b="b"/>
            <a:pathLst>
              <a:path w="171" h="170">
                <a:moveTo>
                  <a:pt x="171" y="85"/>
                </a:moveTo>
                <a:cubicBezTo>
                  <a:pt x="171" y="132"/>
                  <a:pt x="133" y="170"/>
                  <a:pt x="85" y="170"/>
                </a:cubicBezTo>
                <a:cubicBezTo>
                  <a:pt x="39" y="170"/>
                  <a:pt x="0" y="132"/>
                  <a:pt x="0" y="85"/>
                </a:cubicBezTo>
                <a:cubicBezTo>
                  <a:pt x="0" y="37"/>
                  <a:pt x="39" y="0"/>
                  <a:pt x="85" y="0"/>
                </a:cubicBezTo>
                <a:cubicBezTo>
                  <a:pt x="133" y="0"/>
                  <a:pt x="171" y="37"/>
                  <a:pt x="171" y="85"/>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7" name="Freeform 506">
            <a:extLst>
              <a:ext uri="{FF2B5EF4-FFF2-40B4-BE49-F238E27FC236}">
                <a16:creationId xmlns:a16="http://schemas.microsoft.com/office/drawing/2014/main" id="{4C08AF8F-F22E-45A5-8137-2492DA4B0BB5}"/>
              </a:ext>
            </a:extLst>
          </p:cNvPr>
          <p:cNvSpPr>
            <a:spLocks/>
          </p:cNvSpPr>
          <p:nvPr/>
        </p:nvSpPr>
        <p:spPr bwMode="auto">
          <a:xfrm>
            <a:off x="2655887" y="3717924"/>
            <a:ext cx="61913" cy="61913"/>
          </a:xfrm>
          <a:custGeom>
            <a:avLst/>
            <a:gdLst>
              <a:gd name="T0" fmla="*/ 171 w 171"/>
              <a:gd name="T1" fmla="*/ 85 h 170"/>
              <a:gd name="T2" fmla="*/ 85 w 171"/>
              <a:gd name="T3" fmla="*/ 170 h 170"/>
              <a:gd name="T4" fmla="*/ 0 w 171"/>
              <a:gd name="T5" fmla="*/ 85 h 170"/>
              <a:gd name="T6" fmla="*/ 85 w 171"/>
              <a:gd name="T7" fmla="*/ 0 h 170"/>
              <a:gd name="T8" fmla="*/ 171 w 171"/>
              <a:gd name="T9" fmla="*/ 85 h 170"/>
            </a:gdLst>
            <a:ahLst/>
            <a:cxnLst>
              <a:cxn ang="0">
                <a:pos x="T0" y="T1"/>
              </a:cxn>
              <a:cxn ang="0">
                <a:pos x="T2" y="T3"/>
              </a:cxn>
              <a:cxn ang="0">
                <a:pos x="T4" y="T5"/>
              </a:cxn>
              <a:cxn ang="0">
                <a:pos x="T6" y="T7"/>
              </a:cxn>
              <a:cxn ang="0">
                <a:pos x="T8" y="T9"/>
              </a:cxn>
            </a:cxnLst>
            <a:rect l="0" t="0" r="r" b="b"/>
            <a:pathLst>
              <a:path w="171" h="170">
                <a:moveTo>
                  <a:pt x="171" y="85"/>
                </a:moveTo>
                <a:cubicBezTo>
                  <a:pt x="171" y="132"/>
                  <a:pt x="133" y="170"/>
                  <a:pt x="85" y="170"/>
                </a:cubicBezTo>
                <a:cubicBezTo>
                  <a:pt x="39" y="170"/>
                  <a:pt x="0" y="132"/>
                  <a:pt x="0" y="85"/>
                </a:cubicBezTo>
                <a:cubicBezTo>
                  <a:pt x="0" y="37"/>
                  <a:pt x="39" y="0"/>
                  <a:pt x="85" y="0"/>
                </a:cubicBezTo>
                <a:cubicBezTo>
                  <a:pt x="133" y="0"/>
                  <a:pt x="171" y="37"/>
                  <a:pt x="171" y="85"/>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8" name="Freeform 507">
            <a:extLst>
              <a:ext uri="{FF2B5EF4-FFF2-40B4-BE49-F238E27FC236}">
                <a16:creationId xmlns:a16="http://schemas.microsoft.com/office/drawing/2014/main" id="{DAAFC2DC-1E33-42D0-908A-1D1026700BF4}"/>
              </a:ext>
            </a:extLst>
          </p:cNvPr>
          <p:cNvSpPr>
            <a:spLocks/>
          </p:cNvSpPr>
          <p:nvPr/>
        </p:nvSpPr>
        <p:spPr bwMode="auto">
          <a:xfrm>
            <a:off x="2655887" y="3709986"/>
            <a:ext cx="61913" cy="61913"/>
          </a:xfrm>
          <a:custGeom>
            <a:avLst/>
            <a:gdLst>
              <a:gd name="T0" fmla="*/ 171 w 171"/>
              <a:gd name="T1" fmla="*/ 86 h 171"/>
              <a:gd name="T2" fmla="*/ 85 w 171"/>
              <a:gd name="T3" fmla="*/ 171 h 171"/>
              <a:gd name="T4" fmla="*/ 0 w 171"/>
              <a:gd name="T5" fmla="*/ 86 h 171"/>
              <a:gd name="T6" fmla="*/ 85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3" y="171"/>
                  <a:pt x="85" y="171"/>
                </a:cubicBezTo>
                <a:cubicBezTo>
                  <a:pt x="39" y="171"/>
                  <a:pt x="0" y="132"/>
                  <a:pt x="0" y="86"/>
                </a:cubicBezTo>
                <a:cubicBezTo>
                  <a:pt x="0" y="38"/>
                  <a:pt x="39" y="0"/>
                  <a:pt x="85" y="0"/>
                </a:cubicBezTo>
                <a:cubicBezTo>
                  <a:pt x="133" y="0"/>
                  <a:pt x="171" y="38"/>
                  <a:pt x="171" y="86"/>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9" name="Freeform 508">
            <a:extLst>
              <a:ext uri="{FF2B5EF4-FFF2-40B4-BE49-F238E27FC236}">
                <a16:creationId xmlns:a16="http://schemas.microsoft.com/office/drawing/2014/main" id="{9434D5C9-9638-4C80-8DA2-A138A165ECB8}"/>
              </a:ext>
            </a:extLst>
          </p:cNvPr>
          <p:cNvSpPr>
            <a:spLocks/>
          </p:cNvSpPr>
          <p:nvPr/>
        </p:nvSpPr>
        <p:spPr bwMode="auto">
          <a:xfrm>
            <a:off x="2655887" y="3709986"/>
            <a:ext cx="61913" cy="61913"/>
          </a:xfrm>
          <a:custGeom>
            <a:avLst/>
            <a:gdLst>
              <a:gd name="T0" fmla="*/ 171 w 171"/>
              <a:gd name="T1" fmla="*/ 86 h 171"/>
              <a:gd name="T2" fmla="*/ 85 w 171"/>
              <a:gd name="T3" fmla="*/ 171 h 171"/>
              <a:gd name="T4" fmla="*/ 0 w 171"/>
              <a:gd name="T5" fmla="*/ 86 h 171"/>
              <a:gd name="T6" fmla="*/ 85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3" y="171"/>
                  <a:pt x="85" y="171"/>
                </a:cubicBezTo>
                <a:cubicBezTo>
                  <a:pt x="39" y="171"/>
                  <a:pt x="0" y="132"/>
                  <a:pt x="0" y="86"/>
                </a:cubicBezTo>
                <a:cubicBezTo>
                  <a:pt x="0" y="38"/>
                  <a:pt x="39" y="0"/>
                  <a:pt x="85" y="0"/>
                </a:cubicBezTo>
                <a:cubicBezTo>
                  <a:pt x="133" y="0"/>
                  <a:pt x="171" y="38"/>
                  <a:pt x="171" y="86"/>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Freeform 509">
            <a:extLst>
              <a:ext uri="{FF2B5EF4-FFF2-40B4-BE49-F238E27FC236}">
                <a16:creationId xmlns:a16="http://schemas.microsoft.com/office/drawing/2014/main" id="{C5EBFBDB-F0F9-4E73-B816-7CFD56B713D5}"/>
              </a:ext>
            </a:extLst>
          </p:cNvPr>
          <p:cNvSpPr>
            <a:spLocks/>
          </p:cNvSpPr>
          <p:nvPr/>
        </p:nvSpPr>
        <p:spPr bwMode="auto">
          <a:xfrm>
            <a:off x="2663825" y="3709986"/>
            <a:ext cx="61913" cy="61913"/>
          </a:xfrm>
          <a:custGeom>
            <a:avLst/>
            <a:gdLst>
              <a:gd name="T0" fmla="*/ 171 w 171"/>
              <a:gd name="T1" fmla="*/ 86 h 171"/>
              <a:gd name="T2" fmla="*/ 86 w 171"/>
              <a:gd name="T3" fmla="*/ 171 h 171"/>
              <a:gd name="T4" fmla="*/ 0 w 171"/>
              <a:gd name="T5" fmla="*/ 86 h 171"/>
              <a:gd name="T6" fmla="*/ 86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4" y="171"/>
                  <a:pt x="86" y="171"/>
                </a:cubicBezTo>
                <a:cubicBezTo>
                  <a:pt x="39" y="171"/>
                  <a:pt x="0" y="132"/>
                  <a:pt x="0" y="86"/>
                </a:cubicBezTo>
                <a:cubicBezTo>
                  <a:pt x="0" y="38"/>
                  <a:pt x="39" y="0"/>
                  <a:pt x="86" y="0"/>
                </a:cubicBezTo>
                <a:cubicBezTo>
                  <a:pt x="134" y="0"/>
                  <a:pt x="171" y="38"/>
                  <a:pt x="171" y="86"/>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1" name="Freeform 510">
            <a:extLst>
              <a:ext uri="{FF2B5EF4-FFF2-40B4-BE49-F238E27FC236}">
                <a16:creationId xmlns:a16="http://schemas.microsoft.com/office/drawing/2014/main" id="{68A3F506-DD27-4798-BA5C-EEEEB9D550F3}"/>
              </a:ext>
            </a:extLst>
          </p:cNvPr>
          <p:cNvSpPr>
            <a:spLocks/>
          </p:cNvSpPr>
          <p:nvPr/>
        </p:nvSpPr>
        <p:spPr bwMode="auto">
          <a:xfrm>
            <a:off x="2663825" y="3709986"/>
            <a:ext cx="61913" cy="61913"/>
          </a:xfrm>
          <a:custGeom>
            <a:avLst/>
            <a:gdLst>
              <a:gd name="T0" fmla="*/ 171 w 171"/>
              <a:gd name="T1" fmla="*/ 86 h 171"/>
              <a:gd name="T2" fmla="*/ 86 w 171"/>
              <a:gd name="T3" fmla="*/ 171 h 171"/>
              <a:gd name="T4" fmla="*/ 0 w 171"/>
              <a:gd name="T5" fmla="*/ 86 h 171"/>
              <a:gd name="T6" fmla="*/ 86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4" y="171"/>
                  <a:pt x="86" y="171"/>
                </a:cubicBezTo>
                <a:cubicBezTo>
                  <a:pt x="39" y="171"/>
                  <a:pt x="0" y="132"/>
                  <a:pt x="0" y="86"/>
                </a:cubicBezTo>
                <a:cubicBezTo>
                  <a:pt x="0" y="38"/>
                  <a:pt x="39" y="0"/>
                  <a:pt x="86" y="0"/>
                </a:cubicBezTo>
                <a:cubicBezTo>
                  <a:pt x="134" y="0"/>
                  <a:pt x="171" y="38"/>
                  <a:pt x="171" y="86"/>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Freeform 511">
            <a:extLst>
              <a:ext uri="{FF2B5EF4-FFF2-40B4-BE49-F238E27FC236}">
                <a16:creationId xmlns:a16="http://schemas.microsoft.com/office/drawing/2014/main" id="{03AD4421-E2F1-4887-BBCA-D619642C867A}"/>
              </a:ext>
            </a:extLst>
          </p:cNvPr>
          <p:cNvSpPr>
            <a:spLocks/>
          </p:cNvSpPr>
          <p:nvPr/>
        </p:nvSpPr>
        <p:spPr bwMode="auto">
          <a:xfrm>
            <a:off x="2671762" y="3709986"/>
            <a:ext cx="60325" cy="61913"/>
          </a:xfrm>
          <a:custGeom>
            <a:avLst/>
            <a:gdLst>
              <a:gd name="T0" fmla="*/ 170 w 170"/>
              <a:gd name="T1" fmla="*/ 86 h 171"/>
              <a:gd name="T2" fmla="*/ 85 w 170"/>
              <a:gd name="T3" fmla="*/ 171 h 171"/>
              <a:gd name="T4" fmla="*/ 0 w 170"/>
              <a:gd name="T5" fmla="*/ 86 h 171"/>
              <a:gd name="T6" fmla="*/ 85 w 170"/>
              <a:gd name="T7" fmla="*/ 0 h 171"/>
              <a:gd name="T8" fmla="*/ 170 w 170"/>
              <a:gd name="T9" fmla="*/ 86 h 171"/>
            </a:gdLst>
            <a:ahLst/>
            <a:cxnLst>
              <a:cxn ang="0">
                <a:pos x="T0" y="T1"/>
              </a:cxn>
              <a:cxn ang="0">
                <a:pos x="T2" y="T3"/>
              </a:cxn>
              <a:cxn ang="0">
                <a:pos x="T4" y="T5"/>
              </a:cxn>
              <a:cxn ang="0">
                <a:pos x="T6" y="T7"/>
              </a:cxn>
              <a:cxn ang="0">
                <a:pos x="T8" y="T9"/>
              </a:cxn>
            </a:cxnLst>
            <a:rect l="0" t="0" r="r" b="b"/>
            <a:pathLst>
              <a:path w="170" h="171">
                <a:moveTo>
                  <a:pt x="170" y="86"/>
                </a:moveTo>
                <a:cubicBezTo>
                  <a:pt x="170" y="132"/>
                  <a:pt x="133" y="171"/>
                  <a:pt x="85" y="171"/>
                </a:cubicBezTo>
                <a:cubicBezTo>
                  <a:pt x="38" y="171"/>
                  <a:pt x="0" y="132"/>
                  <a:pt x="0" y="86"/>
                </a:cubicBezTo>
                <a:cubicBezTo>
                  <a:pt x="0" y="38"/>
                  <a:pt x="38" y="0"/>
                  <a:pt x="85" y="0"/>
                </a:cubicBezTo>
                <a:cubicBezTo>
                  <a:pt x="133" y="0"/>
                  <a:pt x="170" y="38"/>
                  <a:pt x="170" y="86"/>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3" name="Freeform 512">
            <a:extLst>
              <a:ext uri="{FF2B5EF4-FFF2-40B4-BE49-F238E27FC236}">
                <a16:creationId xmlns:a16="http://schemas.microsoft.com/office/drawing/2014/main" id="{9B02528D-739F-4A2A-A756-26A30CCCB6F9}"/>
              </a:ext>
            </a:extLst>
          </p:cNvPr>
          <p:cNvSpPr>
            <a:spLocks/>
          </p:cNvSpPr>
          <p:nvPr/>
        </p:nvSpPr>
        <p:spPr bwMode="auto">
          <a:xfrm>
            <a:off x="2671762" y="3709986"/>
            <a:ext cx="60325" cy="61913"/>
          </a:xfrm>
          <a:custGeom>
            <a:avLst/>
            <a:gdLst>
              <a:gd name="T0" fmla="*/ 170 w 170"/>
              <a:gd name="T1" fmla="*/ 86 h 171"/>
              <a:gd name="T2" fmla="*/ 85 w 170"/>
              <a:gd name="T3" fmla="*/ 171 h 171"/>
              <a:gd name="T4" fmla="*/ 0 w 170"/>
              <a:gd name="T5" fmla="*/ 86 h 171"/>
              <a:gd name="T6" fmla="*/ 85 w 170"/>
              <a:gd name="T7" fmla="*/ 0 h 171"/>
              <a:gd name="T8" fmla="*/ 170 w 170"/>
              <a:gd name="T9" fmla="*/ 86 h 171"/>
            </a:gdLst>
            <a:ahLst/>
            <a:cxnLst>
              <a:cxn ang="0">
                <a:pos x="T0" y="T1"/>
              </a:cxn>
              <a:cxn ang="0">
                <a:pos x="T2" y="T3"/>
              </a:cxn>
              <a:cxn ang="0">
                <a:pos x="T4" y="T5"/>
              </a:cxn>
              <a:cxn ang="0">
                <a:pos x="T6" y="T7"/>
              </a:cxn>
              <a:cxn ang="0">
                <a:pos x="T8" y="T9"/>
              </a:cxn>
            </a:cxnLst>
            <a:rect l="0" t="0" r="r" b="b"/>
            <a:pathLst>
              <a:path w="170" h="171">
                <a:moveTo>
                  <a:pt x="170" y="86"/>
                </a:moveTo>
                <a:cubicBezTo>
                  <a:pt x="170" y="132"/>
                  <a:pt x="133" y="171"/>
                  <a:pt x="85" y="171"/>
                </a:cubicBezTo>
                <a:cubicBezTo>
                  <a:pt x="38" y="171"/>
                  <a:pt x="0" y="132"/>
                  <a:pt x="0" y="86"/>
                </a:cubicBezTo>
                <a:cubicBezTo>
                  <a:pt x="0" y="38"/>
                  <a:pt x="38" y="0"/>
                  <a:pt x="85" y="0"/>
                </a:cubicBezTo>
                <a:cubicBezTo>
                  <a:pt x="133" y="0"/>
                  <a:pt x="170" y="38"/>
                  <a:pt x="170" y="86"/>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 name="Freeform 513">
            <a:extLst>
              <a:ext uri="{FF2B5EF4-FFF2-40B4-BE49-F238E27FC236}">
                <a16:creationId xmlns:a16="http://schemas.microsoft.com/office/drawing/2014/main" id="{D321951F-6288-4D34-9C74-6D14FE60935E}"/>
              </a:ext>
            </a:extLst>
          </p:cNvPr>
          <p:cNvSpPr>
            <a:spLocks/>
          </p:cNvSpPr>
          <p:nvPr/>
        </p:nvSpPr>
        <p:spPr bwMode="auto">
          <a:xfrm>
            <a:off x="2679700" y="3703636"/>
            <a:ext cx="60325" cy="60325"/>
          </a:xfrm>
          <a:custGeom>
            <a:avLst/>
            <a:gdLst>
              <a:gd name="T0" fmla="*/ 170 w 170"/>
              <a:gd name="T1" fmla="*/ 85 h 171"/>
              <a:gd name="T2" fmla="*/ 85 w 170"/>
              <a:gd name="T3" fmla="*/ 171 h 171"/>
              <a:gd name="T4" fmla="*/ 0 w 170"/>
              <a:gd name="T5" fmla="*/ 85 h 171"/>
              <a:gd name="T6" fmla="*/ 85 w 170"/>
              <a:gd name="T7" fmla="*/ 0 h 171"/>
              <a:gd name="T8" fmla="*/ 170 w 170"/>
              <a:gd name="T9" fmla="*/ 85 h 171"/>
            </a:gdLst>
            <a:ahLst/>
            <a:cxnLst>
              <a:cxn ang="0">
                <a:pos x="T0" y="T1"/>
              </a:cxn>
              <a:cxn ang="0">
                <a:pos x="T2" y="T3"/>
              </a:cxn>
              <a:cxn ang="0">
                <a:pos x="T4" y="T5"/>
              </a:cxn>
              <a:cxn ang="0">
                <a:pos x="T6" y="T7"/>
              </a:cxn>
              <a:cxn ang="0">
                <a:pos x="T8" y="T9"/>
              </a:cxn>
            </a:cxnLst>
            <a:rect l="0" t="0" r="r" b="b"/>
            <a:pathLst>
              <a:path w="170" h="171">
                <a:moveTo>
                  <a:pt x="170" y="85"/>
                </a:moveTo>
                <a:cubicBezTo>
                  <a:pt x="170" y="132"/>
                  <a:pt x="133" y="171"/>
                  <a:pt x="85" y="171"/>
                </a:cubicBezTo>
                <a:cubicBezTo>
                  <a:pt x="39" y="171"/>
                  <a:pt x="0" y="132"/>
                  <a:pt x="0" y="85"/>
                </a:cubicBezTo>
                <a:cubicBezTo>
                  <a:pt x="0" y="37"/>
                  <a:pt x="39" y="0"/>
                  <a:pt x="85" y="0"/>
                </a:cubicBezTo>
                <a:cubicBezTo>
                  <a:pt x="133" y="0"/>
                  <a:pt x="170" y="37"/>
                  <a:pt x="170" y="85"/>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5" name="Freeform 514">
            <a:extLst>
              <a:ext uri="{FF2B5EF4-FFF2-40B4-BE49-F238E27FC236}">
                <a16:creationId xmlns:a16="http://schemas.microsoft.com/office/drawing/2014/main" id="{2F1FEC00-16F4-4089-BD56-5DF2ACD7DAA1}"/>
              </a:ext>
            </a:extLst>
          </p:cNvPr>
          <p:cNvSpPr>
            <a:spLocks/>
          </p:cNvSpPr>
          <p:nvPr/>
        </p:nvSpPr>
        <p:spPr bwMode="auto">
          <a:xfrm>
            <a:off x="2679700" y="3703636"/>
            <a:ext cx="60325" cy="60325"/>
          </a:xfrm>
          <a:custGeom>
            <a:avLst/>
            <a:gdLst>
              <a:gd name="T0" fmla="*/ 170 w 170"/>
              <a:gd name="T1" fmla="*/ 85 h 171"/>
              <a:gd name="T2" fmla="*/ 85 w 170"/>
              <a:gd name="T3" fmla="*/ 171 h 171"/>
              <a:gd name="T4" fmla="*/ 0 w 170"/>
              <a:gd name="T5" fmla="*/ 85 h 171"/>
              <a:gd name="T6" fmla="*/ 85 w 170"/>
              <a:gd name="T7" fmla="*/ 0 h 171"/>
              <a:gd name="T8" fmla="*/ 170 w 170"/>
              <a:gd name="T9" fmla="*/ 85 h 171"/>
            </a:gdLst>
            <a:ahLst/>
            <a:cxnLst>
              <a:cxn ang="0">
                <a:pos x="T0" y="T1"/>
              </a:cxn>
              <a:cxn ang="0">
                <a:pos x="T2" y="T3"/>
              </a:cxn>
              <a:cxn ang="0">
                <a:pos x="T4" y="T5"/>
              </a:cxn>
              <a:cxn ang="0">
                <a:pos x="T6" y="T7"/>
              </a:cxn>
              <a:cxn ang="0">
                <a:pos x="T8" y="T9"/>
              </a:cxn>
            </a:cxnLst>
            <a:rect l="0" t="0" r="r" b="b"/>
            <a:pathLst>
              <a:path w="170" h="171">
                <a:moveTo>
                  <a:pt x="170" y="85"/>
                </a:moveTo>
                <a:cubicBezTo>
                  <a:pt x="170" y="132"/>
                  <a:pt x="133" y="171"/>
                  <a:pt x="85" y="171"/>
                </a:cubicBezTo>
                <a:cubicBezTo>
                  <a:pt x="39" y="171"/>
                  <a:pt x="0" y="132"/>
                  <a:pt x="0" y="85"/>
                </a:cubicBezTo>
                <a:cubicBezTo>
                  <a:pt x="0" y="37"/>
                  <a:pt x="39" y="0"/>
                  <a:pt x="85" y="0"/>
                </a:cubicBezTo>
                <a:cubicBezTo>
                  <a:pt x="133" y="0"/>
                  <a:pt x="170" y="37"/>
                  <a:pt x="170" y="85"/>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 name="Oval 515">
            <a:extLst>
              <a:ext uri="{FF2B5EF4-FFF2-40B4-BE49-F238E27FC236}">
                <a16:creationId xmlns:a16="http://schemas.microsoft.com/office/drawing/2014/main" id="{C093B9C5-DE73-4DF0-8B42-43812DBDF586}"/>
              </a:ext>
            </a:extLst>
          </p:cNvPr>
          <p:cNvSpPr>
            <a:spLocks noChangeArrowheads="1"/>
          </p:cNvSpPr>
          <p:nvPr/>
        </p:nvSpPr>
        <p:spPr bwMode="auto">
          <a:xfrm>
            <a:off x="2686050" y="3703636"/>
            <a:ext cx="61913"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7" name="Oval 516">
            <a:extLst>
              <a:ext uri="{FF2B5EF4-FFF2-40B4-BE49-F238E27FC236}">
                <a16:creationId xmlns:a16="http://schemas.microsoft.com/office/drawing/2014/main" id="{982C1A60-B06C-477E-9207-483BF3A27F48}"/>
              </a:ext>
            </a:extLst>
          </p:cNvPr>
          <p:cNvSpPr>
            <a:spLocks noChangeArrowheads="1"/>
          </p:cNvSpPr>
          <p:nvPr/>
        </p:nvSpPr>
        <p:spPr bwMode="auto">
          <a:xfrm>
            <a:off x="2686050" y="3703636"/>
            <a:ext cx="61913" cy="60325"/>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 name="Oval 517">
            <a:extLst>
              <a:ext uri="{FF2B5EF4-FFF2-40B4-BE49-F238E27FC236}">
                <a16:creationId xmlns:a16="http://schemas.microsoft.com/office/drawing/2014/main" id="{9881954C-3091-499F-A6DF-96445ADB5D64}"/>
              </a:ext>
            </a:extLst>
          </p:cNvPr>
          <p:cNvSpPr>
            <a:spLocks noChangeArrowheads="1"/>
          </p:cNvSpPr>
          <p:nvPr/>
        </p:nvSpPr>
        <p:spPr bwMode="auto">
          <a:xfrm>
            <a:off x="2717800" y="3695699"/>
            <a:ext cx="61913"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9" name="Oval 518">
            <a:extLst>
              <a:ext uri="{FF2B5EF4-FFF2-40B4-BE49-F238E27FC236}">
                <a16:creationId xmlns:a16="http://schemas.microsoft.com/office/drawing/2014/main" id="{79E76AA6-827C-4AF8-ADF2-96C18BFA7A5F}"/>
              </a:ext>
            </a:extLst>
          </p:cNvPr>
          <p:cNvSpPr>
            <a:spLocks noChangeArrowheads="1"/>
          </p:cNvSpPr>
          <p:nvPr/>
        </p:nvSpPr>
        <p:spPr bwMode="auto">
          <a:xfrm>
            <a:off x="2717800" y="3695699"/>
            <a:ext cx="61913" cy="60325"/>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0" name="Oval 519">
            <a:extLst>
              <a:ext uri="{FF2B5EF4-FFF2-40B4-BE49-F238E27FC236}">
                <a16:creationId xmlns:a16="http://schemas.microsoft.com/office/drawing/2014/main" id="{762B897B-446E-46C2-A90B-FB1808BB8113}"/>
              </a:ext>
            </a:extLst>
          </p:cNvPr>
          <p:cNvSpPr>
            <a:spLocks noChangeArrowheads="1"/>
          </p:cNvSpPr>
          <p:nvPr/>
        </p:nvSpPr>
        <p:spPr bwMode="auto">
          <a:xfrm>
            <a:off x="2809875" y="3657599"/>
            <a:ext cx="61913"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1" name="Oval 520">
            <a:extLst>
              <a:ext uri="{FF2B5EF4-FFF2-40B4-BE49-F238E27FC236}">
                <a16:creationId xmlns:a16="http://schemas.microsoft.com/office/drawing/2014/main" id="{8377286F-026D-465D-BF19-6500F91EB5A4}"/>
              </a:ext>
            </a:extLst>
          </p:cNvPr>
          <p:cNvSpPr>
            <a:spLocks noChangeArrowheads="1"/>
          </p:cNvSpPr>
          <p:nvPr/>
        </p:nvSpPr>
        <p:spPr bwMode="auto">
          <a:xfrm>
            <a:off x="2809875" y="3657599"/>
            <a:ext cx="61913" cy="60325"/>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 name="Freeform 521">
            <a:extLst>
              <a:ext uri="{FF2B5EF4-FFF2-40B4-BE49-F238E27FC236}">
                <a16:creationId xmlns:a16="http://schemas.microsoft.com/office/drawing/2014/main" id="{75B091BC-DA0A-4843-BBC1-1F80F5500782}"/>
              </a:ext>
            </a:extLst>
          </p:cNvPr>
          <p:cNvSpPr>
            <a:spLocks/>
          </p:cNvSpPr>
          <p:nvPr/>
        </p:nvSpPr>
        <p:spPr bwMode="auto">
          <a:xfrm>
            <a:off x="2871787" y="3633786"/>
            <a:ext cx="61913" cy="61913"/>
          </a:xfrm>
          <a:custGeom>
            <a:avLst/>
            <a:gdLst>
              <a:gd name="T0" fmla="*/ 171 w 171"/>
              <a:gd name="T1" fmla="*/ 85 h 171"/>
              <a:gd name="T2" fmla="*/ 85 w 171"/>
              <a:gd name="T3" fmla="*/ 171 h 171"/>
              <a:gd name="T4" fmla="*/ 0 w 171"/>
              <a:gd name="T5" fmla="*/ 85 h 171"/>
              <a:gd name="T6" fmla="*/ 85 w 171"/>
              <a:gd name="T7" fmla="*/ 0 h 171"/>
              <a:gd name="T8" fmla="*/ 171 w 171"/>
              <a:gd name="T9" fmla="*/ 85 h 171"/>
            </a:gdLst>
            <a:ahLst/>
            <a:cxnLst>
              <a:cxn ang="0">
                <a:pos x="T0" y="T1"/>
              </a:cxn>
              <a:cxn ang="0">
                <a:pos x="T2" y="T3"/>
              </a:cxn>
              <a:cxn ang="0">
                <a:pos x="T4" y="T5"/>
              </a:cxn>
              <a:cxn ang="0">
                <a:pos x="T6" y="T7"/>
              </a:cxn>
              <a:cxn ang="0">
                <a:pos x="T8" y="T9"/>
              </a:cxn>
            </a:cxnLst>
            <a:rect l="0" t="0" r="r" b="b"/>
            <a:pathLst>
              <a:path w="171" h="171">
                <a:moveTo>
                  <a:pt x="171" y="85"/>
                </a:moveTo>
                <a:cubicBezTo>
                  <a:pt x="171" y="132"/>
                  <a:pt x="133" y="171"/>
                  <a:pt x="85" y="171"/>
                </a:cubicBezTo>
                <a:cubicBezTo>
                  <a:pt x="39" y="171"/>
                  <a:pt x="0" y="132"/>
                  <a:pt x="0" y="85"/>
                </a:cubicBezTo>
                <a:cubicBezTo>
                  <a:pt x="0" y="37"/>
                  <a:pt x="39" y="0"/>
                  <a:pt x="85" y="0"/>
                </a:cubicBezTo>
                <a:cubicBezTo>
                  <a:pt x="133" y="0"/>
                  <a:pt x="171" y="37"/>
                  <a:pt x="171" y="85"/>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3" name="Freeform 522">
            <a:extLst>
              <a:ext uri="{FF2B5EF4-FFF2-40B4-BE49-F238E27FC236}">
                <a16:creationId xmlns:a16="http://schemas.microsoft.com/office/drawing/2014/main" id="{595431B4-D2E0-4AC5-9285-6C64F5B8AED4}"/>
              </a:ext>
            </a:extLst>
          </p:cNvPr>
          <p:cNvSpPr>
            <a:spLocks/>
          </p:cNvSpPr>
          <p:nvPr/>
        </p:nvSpPr>
        <p:spPr bwMode="auto">
          <a:xfrm>
            <a:off x="2871787" y="3633786"/>
            <a:ext cx="61913" cy="61913"/>
          </a:xfrm>
          <a:custGeom>
            <a:avLst/>
            <a:gdLst>
              <a:gd name="T0" fmla="*/ 171 w 171"/>
              <a:gd name="T1" fmla="*/ 85 h 171"/>
              <a:gd name="T2" fmla="*/ 85 w 171"/>
              <a:gd name="T3" fmla="*/ 171 h 171"/>
              <a:gd name="T4" fmla="*/ 0 w 171"/>
              <a:gd name="T5" fmla="*/ 85 h 171"/>
              <a:gd name="T6" fmla="*/ 85 w 171"/>
              <a:gd name="T7" fmla="*/ 0 h 171"/>
              <a:gd name="T8" fmla="*/ 171 w 171"/>
              <a:gd name="T9" fmla="*/ 85 h 171"/>
            </a:gdLst>
            <a:ahLst/>
            <a:cxnLst>
              <a:cxn ang="0">
                <a:pos x="T0" y="T1"/>
              </a:cxn>
              <a:cxn ang="0">
                <a:pos x="T2" y="T3"/>
              </a:cxn>
              <a:cxn ang="0">
                <a:pos x="T4" y="T5"/>
              </a:cxn>
              <a:cxn ang="0">
                <a:pos x="T6" y="T7"/>
              </a:cxn>
              <a:cxn ang="0">
                <a:pos x="T8" y="T9"/>
              </a:cxn>
            </a:cxnLst>
            <a:rect l="0" t="0" r="r" b="b"/>
            <a:pathLst>
              <a:path w="171" h="171">
                <a:moveTo>
                  <a:pt x="171" y="85"/>
                </a:moveTo>
                <a:cubicBezTo>
                  <a:pt x="171" y="132"/>
                  <a:pt x="133" y="171"/>
                  <a:pt x="85" y="171"/>
                </a:cubicBezTo>
                <a:cubicBezTo>
                  <a:pt x="39" y="171"/>
                  <a:pt x="0" y="132"/>
                  <a:pt x="0" y="85"/>
                </a:cubicBezTo>
                <a:cubicBezTo>
                  <a:pt x="0" y="37"/>
                  <a:pt x="39" y="0"/>
                  <a:pt x="85" y="0"/>
                </a:cubicBezTo>
                <a:cubicBezTo>
                  <a:pt x="133" y="0"/>
                  <a:pt x="171" y="37"/>
                  <a:pt x="171" y="85"/>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4" name="Freeform 523">
            <a:extLst>
              <a:ext uri="{FF2B5EF4-FFF2-40B4-BE49-F238E27FC236}">
                <a16:creationId xmlns:a16="http://schemas.microsoft.com/office/drawing/2014/main" id="{519BD7EE-DB72-468D-B376-D7C4B41ACF33}"/>
              </a:ext>
            </a:extLst>
          </p:cNvPr>
          <p:cNvSpPr>
            <a:spLocks/>
          </p:cNvSpPr>
          <p:nvPr/>
        </p:nvSpPr>
        <p:spPr bwMode="auto">
          <a:xfrm>
            <a:off x="2971800" y="3595686"/>
            <a:ext cx="61913" cy="61913"/>
          </a:xfrm>
          <a:custGeom>
            <a:avLst/>
            <a:gdLst>
              <a:gd name="T0" fmla="*/ 171 w 171"/>
              <a:gd name="T1" fmla="*/ 86 h 171"/>
              <a:gd name="T2" fmla="*/ 86 w 171"/>
              <a:gd name="T3" fmla="*/ 171 h 171"/>
              <a:gd name="T4" fmla="*/ 0 w 171"/>
              <a:gd name="T5" fmla="*/ 86 h 171"/>
              <a:gd name="T6" fmla="*/ 86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4" y="171"/>
                  <a:pt x="86" y="171"/>
                </a:cubicBezTo>
                <a:cubicBezTo>
                  <a:pt x="39" y="171"/>
                  <a:pt x="0" y="132"/>
                  <a:pt x="0" y="86"/>
                </a:cubicBezTo>
                <a:cubicBezTo>
                  <a:pt x="0" y="38"/>
                  <a:pt x="39" y="0"/>
                  <a:pt x="86" y="0"/>
                </a:cubicBezTo>
                <a:cubicBezTo>
                  <a:pt x="134" y="0"/>
                  <a:pt x="171" y="38"/>
                  <a:pt x="171" y="86"/>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5" name="Freeform 524">
            <a:extLst>
              <a:ext uri="{FF2B5EF4-FFF2-40B4-BE49-F238E27FC236}">
                <a16:creationId xmlns:a16="http://schemas.microsoft.com/office/drawing/2014/main" id="{1C1AC7DA-4165-4144-9F55-4977F8A6C747}"/>
              </a:ext>
            </a:extLst>
          </p:cNvPr>
          <p:cNvSpPr>
            <a:spLocks/>
          </p:cNvSpPr>
          <p:nvPr/>
        </p:nvSpPr>
        <p:spPr bwMode="auto">
          <a:xfrm>
            <a:off x="2971800" y="3595686"/>
            <a:ext cx="61913" cy="61913"/>
          </a:xfrm>
          <a:custGeom>
            <a:avLst/>
            <a:gdLst>
              <a:gd name="T0" fmla="*/ 171 w 171"/>
              <a:gd name="T1" fmla="*/ 86 h 171"/>
              <a:gd name="T2" fmla="*/ 86 w 171"/>
              <a:gd name="T3" fmla="*/ 171 h 171"/>
              <a:gd name="T4" fmla="*/ 0 w 171"/>
              <a:gd name="T5" fmla="*/ 86 h 171"/>
              <a:gd name="T6" fmla="*/ 86 w 171"/>
              <a:gd name="T7" fmla="*/ 0 h 171"/>
              <a:gd name="T8" fmla="*/ 171 w 171"/>
              <a:gd name="T9" fmla="*/ 86 h 171"/>
            </a:gdLst>
            <a:ahLst/>
            <a:cxnLst>
              <a:cxn ang="0">
                <a:pos x="T0" y="T1"/>
              </a:cxn>
              <a:cxn ang="0">
                <a:pos x="T2" y="T3"/>
              </a:cxn>
              <a:cxn ang="0">
                <a:pos x="T4" y="T5"/>
              </a:cxn>
              <a:cxn ang="0">
                <a:pos x="T6" y="T7"/>
              </a:cxn>
              <a:cxn ang="0">
                <a:pos x="T8" y="T9"/>
              </a:cxn>
            </a:cxnLst>
            <a:rect l="0" t="0" r="r" b="b"/>
            <a:pathLst>
              <a:path w="171" h="171">
                <a:moveTo>
                  <a:pt x="171" y="86"/>
                </a:moveTo>
                <a:cubicBezTo>
                  <a:pt x="171" y="132"/>
                  <a:pt x="134" y="171"/>
                  <a:pt x="86" y="171"/>
                </a:cubicBezTo>
                <a:cubicBezTo>
                  <a:pt x="39" y="171"/>
                  <a:pt x="0" y="132"/>
                  <a:pt x="0" y="86"/>
                </a:cubicBezTo>
                <a:cubicBezTo>
                  <a:pt x="0" y="38"/>
                  <a:pt x="39" y="0"/>
                  <a:pt x="86" y="0"/>
                </a:cubicBezTo>
                <a:cubicBezTo>
                  <a:pt x="134" y="0"/>
                  <a:pt x="171" y="38"/>
                  <a:pt x="171" y="86"/>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6" name="Freeform 525">
            <a:extLst>
              <a:ext uri="{FF2B5EF4-FFF2-40B4-BE49-F238E27FC236}">
                <a16:creationId xmlns:a16="http://schemas.microsoft.com/office/drawing/2014/main" id="{64A6EAA9-CBEF-4AD0-A621-DB7CC5577589}"/>
              </a:ext>
            </a:extLst>
          </p:cNvPr>
          <p:cNvSpPr>
            <a:spLocks/>
          </p:cNvSpPr>
          <p:nvPr/>
        </p:nvSpPr>
        <p:spPr bwMode="auto">
          <a:xfrm>
            <a:off x="3287712" y="3487736"/>
            <a:ext cx="61913" cy="61913"/>
          </a:xfrm>
          <a:custGeom>
            <a:avLst/>
            <a:gdLst>
              <a:gd name="T0" fmla="*/ 171 w 171"/>
              <a:gd name="T1" fmla="*/ 85 h 170"/>
              <a:gd name="T2" fmla="*/ 85 w 171"/>
              <a:gd name="T3" fmla="*/ 170 h 170"/>
              <a:gd name="T4" fmla="*/ 0 w 171"/>
              <a:gd name="T5" fmla="*/ 85 h 170"/>
              <a:gd name="T6" fmla="*/ 85 w 171"/>
              <a:gd name="T7" fmla="*/ 0 h 170"/>
              <a:gd name="T8" fmla="*/ 171 w 171"/>
              <a:gd name="T9" fmla="*/ 85 h 170"/>
            </a:gdLst>
            <a:ahLst/>
            <a:cxnLst>
              <a:cxn ang="0">
                <a:pos x="T0" y="T1"/>
              </a:cxn>
              <a:cxn ang="0">
                <a:pos x="T2" y="T3"/>
              </a:cxn>
              <a:cxn ang="0">
                <a:pos x="T4" y="T5"/>
              </a:cxn>
              <a:cxn ang="0">
                <a:pos x="T6" y="T7"/>
              </a:cxn>
              <a:cxn ang="0">
                <a:pos x="T8" y="T9"/>
              </a:cxn>
            </a:cxnLst>
            <a:rect l="0" t="0" r="r" b="b"/>
            <a:pathLst>
              <a:path w="171" h="170">
                <a:moveTo>
                  <a:pt x="171" y="85"/>
                </a:moveTo>
                <a:cubicBezTo>
                  <a:pt x="171" y="132"/>
                  <a:pt x="133" y="170"/>
                  <a:pt x="85" y="170"/>
                </a:cubicBezTo>
                <a:cubicBezTo>
                  <a:pt x="39" y="170"/>
                  <a:pt x="0" y="132"/>
                  <a:pt x="0" y="85"/>
                </a:cubicBezTo>
                <a:cubicBezTo>
                  <a:pt x="0" y="37"/>
                  <a:pt x="39" y="0"/>
                  <a:pt x="85" y="0"/>
                </a:cubicBezTo>
                <a:cubicBezTo>
                  <a:pt x="133" y="0"/>
                  <a:pt x="171" y="37"/>
                  <a:pt x="171" y="85"/>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7" name="Freeform 526">
            <a:extLst>
              <a:ext uri="{FF2B5EF4-FFF2-40B4-BE49-F238E27FC236}">
                <a16:creationId xmlns:a16="http://schemas.microsoft.com/office/drawing/2014/main" id="{A0B35948-3313-4BF6-AB89-D21AAC340EF6}"/>
              </a:ext>
            </a:extLst>
          </p:cNvPr>
          <p:cNvSpPr>
            <a:spLocks/>
          </p:cNvSpPr>
          <p:nvPr/>
        </p:nvSpPr>
        <p:spPr bwMode="auto">
          <a:xfrm>
            <a:off x="3287712" y="3487736"/>
            <a:ext cx="61913" cy="61913"/>
          </a:xfrm>
          <a:custGeom>
            <a:avLst/>
            <a:gdLst>
              <a:gd name="T0" fmla="*/ 171 w 171"/>
              <a:gd name="T1" fmla="*/ 85 h 170"/>
              <a:gd name="T2" fmla="*/ 85 w 171"/>
              <a:gd name="T3" fmla="*/ 170 h 170"/>
              <a:gd name="T4" fmla="*/ 0 w 171"/>
              <a:gd name="T5" fmla="*/ 85 h 170"/>
              <a:gd name="T6" fmla="*/ 85 w 171"/>
              <a:gd name="T7" fmla="*/ 0 h 170"/>
              <a:gd name="T8" fmla="*/ 171 w 171"/>
              <a:gd name="T9" fmla="*/ 85 h 170"/>
            </a:gdLst>
            <a:ahLst/>
            <a:cxnLst>
              <a:cxn ang="0">
                <a:pos x="T0" y="T1"/>
              </a:cxn>
              <a:cxn ang="0">
                <a:pos x="T2" y="T3"/>
              </a:cxn>
              <a:cxn ang="0">
                <a:pos x="T4" y="T5"/>
              </a:cxn>
              <a:cxn ang="0">
                <a:pos x="T6" y="T7"/>
              </a:cxn>
              <a:cxn ang="0">
                <a:pos x="T8" y="T9"/>
              </a:cxn>
            </a:cxnLst>
            <a:rect l="0" t="0" r="r" b="b"/>
            <a:pathLst>
              <a:path w="171" h="170">
                <a:moveTo>
                  <a:pt x="171" y="85"/>
                </a:moveTo>
                <a:cubicBezTo>
                  <a:pt x="171" y="132"/>
                  <a:pt x="133" y="170"/>
                  <a:pt x="85" y="170"/>
                </a:cubicBezTo>
                <a:cubicBezTo>
                  <a:pt x="39" y="170"/>
                  <a:pt x="0" y="132"/>
                  <a:pt x="0" y="85"/>
                </a:cubicBezTo>
                <a:cubicBezTo>
                  <a:pt x="0" y="37"/>
                  <a:pt x="39" y="0"/>
                  <a:pt x="85" y="0"/>
                </a:cubicBezTo>
                <a:cubicBezTo>
                  <a:pt x="133" y="0"/>
                  <a:pt x="171" y="37"/>
                  <a:pt x="171" y="85"/>
                </a:cubicBezTo>
              </a:path>
            </a:pathLst>
          </a:cu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8" name="Oval 527">
            <a:extLst>
              <a:ext uri="{FF2B5EF4-FFF2-40B4-BE49-F238E27FC236}">
                <a16:creationId xmlns:a16="http://schemas.microsoft.com/office/drawing/2014/main" id="{E973237D-2593-4E0C-AD14-5661839CC6D5}"/>
              </a:ext>
            </a:extLst>
          </p:cNvPr>
          <p:cNvSpPr>
            <a:spLocks noChangeArrowheads="1"/>
          </p:cNvSpPr>
          <p:nvPr/>
        </p:nvSpPr>
        <p:spPr bwMode="auto">
          <a:xfrm>
            <a:off x="4225925" y="3165474"/>
            <a:ext cx="61913"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9" name="Oval 528">
            <a:extLst>
              <a:ext uri="{FF2B5EF4-FFF2-40B4-BE49-F238E27FC236}">
                <a16:creationId xmlns:a16="http://schemas.microsoft.com/office/drawing/2014/main" id="{B7C802A3-45F5-4805-A6DE-66B0F8CF186A}"/>
              </a:ext>
            </a:extLst>
          </p:cNvPr>
          <p:cNvSpPr>
            <a:spLocks noChangeArrowheads="1"/>
          </p:cNvSpPr>
          <p:nvPr/>
        </p:nvSpPr>
        <p:spPr bwMode="auto">
          <a:xfrm>
            <a:off x="4225925" y="3165474"/>
            <a:ext cx="61913" cy="60325"/>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0" name="Oval 529">
            <a:extLst>
              <a:ext uri="{FF2B5EF4-FFF2-40B4-BE49-F238E27FC236}">
                <a16:creationId xmlns:a16="http://schemas.microsoft.com/office/drawing/2014/main" id="{FB88A4EC-0FB9-459F-8967-DF7DA1179498}"/>
              </a:ext>
            </a:extLst>
          </p:cNvPr>
          <p:cNvSpPr>
            <a:spLocks noChangeArrowheads="1"/>
          </p:cNvSpPr>
          <p:nvPr/>
        </p:nvSpPr>
        <p:spPr bwMode="auto">
          <a:xfrm>
            <a:off x="4857750" y="2949574"/>
            <a:ext cx="61913" cy="61913"/>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1" name="Oval 530">
            <a:extLst>
              <a:ext uri="{FF2B5EF4-FFF2-40B4-BE49-F238E27FC236}">
                <a16:creationId xmlns:a16="http://schemas.microsoft.com/office/drawing/2014/main" id="{749FF34E-2E44-44D2-8B1F-0428680E864E}"/>
              </a:ext>
            </a:extLst>
          </p:cNvPr>
          <p:cNvSpPr>
            <a:spLocks noChangeArrowheads="1"/>
          </p:cNvSpPr>
          <p:nvPr/>
        </p:nvSpPr>
        <p:spPr bwMode="auto">
          <a:xfrm>
            <a:off x="4857750" y="2949574"/>
            <a:ext cx="61913" cy="61913"/>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2" name="Oval 531">
            <a:extLst>
              <a:ext uri="{FF2B5EF4-FFF2-40B4-BE49-F238E27FC236}">
                <a16:creationId xmlns:a16="http://schemas.microsoft.com/office/drawing/2014/main" id="{AACB3CF6-62C5-432E-8A8B-A0E2D3C73541}"/>
              </a:ext>
            </a:extLst>
          </p:cNvPr>
          <p:cNvSpPr>
            <a:spLocks noChangeArrowheads="1"/>
          </p:cNvSpPr>
          <p:nvPr/>
        </p:nvSpPr>
        <p:spPr bwMode="auto">
          <a:xfrm>
            <a:off x="5797550" y="2627311"/>
            <a:ext cx="61913"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3" name="Oval 532">
            <a:extLst>
              <a:ext uri="{FF2B5EF4-FFF2-40B4-BE49-F238E27FC236}">
                <a16:creationId xmlns:a16="http://schemas.microsoft.com/office/drawing/2014/main" id="{38F6613A-073F-4AA7-B14F-A910066BD8E5}"/>
              </a:ext>
            </a:extLst>
          </p:cNvPr>
          <p:cNvSpPr>
            <a:spLocks noChangeArrowheads="1"/>
          </p:cNvSpPr>
          <p:nvPr/>
        </p:nvSpPr>
        <p:spPr bwMode="auto">
          <a:xfrm>
            <a:off x="5797550" y="2627311"/>
            <a:ext cx="61913" cy="60325"/>
          </a:xfrm>
          <a:prstGeom prst="ellipse">
            <a:avLst/>
          </a:prstGeom>
          <a:noFill/>
          <a:ln w="9525"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4" name="Line 533">
            <a:extLst>
              <a:ext uri="{FF2B5EF4-FFF2-40B4-BE49-F238E27FC236}">
                <a16:creationId xmlns:a16="http://schemas.microsoft.com/office/drawing/2014/main" id="{AD4B3FCE-7EB7-4912-BC7E-CC196888FD37}"/>
              </a:ext>
            </a:extLst>
          </p:cNvPr>
          <p:cNvSpPr>
            <a:spLocks noChangeShapeType="1"/>
          </p:cNvSpPr>
          <p:nvPr/>
        </p:nvSpPr>
        <p:spPr bwMode="auto">
          <a:xfrm flipV="1">
            <a:off x="2692400" y="2659061"/>
            <a:ext cx="3141663" cy="1089025"/>
          </a:xfrm>
          <a:prstGeom prst="line">
            <a:avLst/>
          </a:prstGeom>
          <a:noFill/>
          <a:ln w="19050" cap="rnd">
            <a:solidFill>
              <a:srgbClr val="5A67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5" name="Rectangle 534">
            <a:extLst>
              <a:ext uri="{FF2B5EF4-FFF2-40B4-BE49-F238E27FC236}">
                <a16:creationId xmlns:a16="http://schemas.microsoft.com/office/drawing/2014/main" id="{698178C3-0DFC-451A-98AB-3F5A67F4A73E}"/>
              </a:ext>
            </a:extLst>
          </p:cNvPr>
          <p:cNvSpPr>
            <a:spLocks noChangeArrowheads="1"/>
          </p:cNvSpPr>
          <p:nvPr/>
        </p:nvSpPr>
        <p:spPr bwMode="auto">
          <a:xfrm>
            <a:off x="2537619" y="3648868"/>
            <a:ext cx="136525"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6" name="Rectangle 535">
            <a:extLst>
              <a:ext uri="{FF2B5EF4-FFF2-40B4-BE49-F238E27FC236}">
                <a16:creationId xmlns:a16="http://schemas.microsoft.com/office/drawing/2014/main" id="{6192485B-E4B0-4573-8E4C-700EE763DAC7}"/>
              </a:ext>
            </a:extLst>
          </p:cNvPr>
          <p:cNvSpPr>
            <a:spLocks noChangeArrowheads="1"/>
          </p:cNvSpPr>
          <p:nvPr/>
        </p:nvSpPr>
        <p:spPr bwMode="auto">
          <a:xfrm>
            <a:off x="2450306" y="3425030"/>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7" name="Rectangle 536">
            <a:extLst>
              <a:ext uri="{FF2B5EF4-FFF2-40B4-BE49-F238E27FC236}">
                <a16:creationId xmlns:a16="http://schemas.microsoft.com/office/drawing/2014/main" id="{DA4AC867-10F9-44E8-B49F-68A4BD25D1F2}"/>
              </a:ext>
            </a:extLst>
          </p:cNvPr>
          <p:cNvSpPr>
            <a:spLocks noChangeArrowheads="1"/>
          </p:cNvSpPr>
          <p:nvPr/>
        </p:nvSpPr>
        <p:spPr bwMode="auto">
          <a:xfrm>
            <a:off x="2450306" y="3201193"/>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8" name="Rectangle 537">
            <a:extLst>
              <a:ext uri="{FF2B5EF4-FFF2-40B4-BE49-F238E27FC236}">
                <a16:creationId xmlns:a16="http://schemas.microsoft.com/office/drawing/2014/main" id="{A9314DD9-02CF-48CD-917E-B38F58B81F9C}"/>
              </a:ext>
            </a:extLst>
          </p:cNvPr>
          <p:cNvSpPr>
            <a:spLocks noChangeArrowheads="1"/>
          </p:cNvSpPr>
          <p:nvPr/>
        </p:nvSpPr>
        <p:spPr bwMode="auto">
          <a:xfrm>
            <a:off x="2450306" y="2986880"/>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600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9" name="Rectangle 538">
            <a:extLst>
              <a:ext uri="{FF2B5EF4-FFF2-40B4-BE49-F238E27FC236}">
                <a16:creationId xmlns:a16="http://schemas.microsoft.com/office/drawing/2014/main" id="{11DE090B-8886-4832-93F2-23673A2B892D}"/>
              </a:ext>
            </a:extLst>
          </p:cNvPr>
          <p:cNvSpPr>
            <a:spLocks noChangeArrowheads="1"/>
          </p:cNvSpPr>
          <p:nvPr/>
        </p:nvSpPr>
        <p:spPr bwMode="auto">
          <a:xfrm>
            <a:off x="2450306" y="2763043"/>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800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0" name="Rectangle 539">
            <a:extLst>
              <a:ext uri="{FF2B5EF4-FFF2-40B4-BE49-F238E27FC236}">
                <a16:creationId xmlns:a16="http://schemas.microsoft.com/office/drawing/2014/main" id="{EAFFF080-62B0-48C5-8500-E10219D15C9E}"/>
              </a:ext>
            </a:extLst>
          </p:cNvPr>
          <p:cNvSpPr>
            <a:spLocks noChangeArrowheads="1"/>
          </p:cNvSpPr>
          <p:nvPr/>
        </p:nvSpPr>
        <p:spPr bwMode="auto">
          <a:xfrm>
            <a:off x="2401094" y="2539205"/>
            <a:ext cx="350838"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1" name="Rectangle 540">
            <a:extLst>
              <a:ext uri="{FF2B5EF4-FFF2-40B4-BE49-F238E27FC236}">
                <a16:creationId xmlns:a16="http://schemas.microsoft.com/office/drawing/2014/main" id="{A575A50C-41EC-4E2A-AF07-5781A840059C}"/>
              </a:ext>
            </a:extLst>
          </p:cNvPr>
          <p:cNvSpPr>
            <a:spLocks noChangeArrowheads="1"/>
          </p:cNvSpPr>
          <p:nvPr/>
        </p:nvSpPr>
        <p:spPr bwMode="auto">
          <a:xfrm>
            <a:off x="2401094" y="2315368"/>
            <a:ext cx="350838"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1200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2" name="Rectangle 541">
            <a:extLst>
              <a:ext uri="{FF2B5EF4-FFF2-40B4-BE49-F238E27FC236}">
                <a16:creationId xmlns:a16="http://schemas.microsoft.com/office/drawing/2014/main" id="{1C38C97A-BF05-4513-A588-216AF751BCF4}"/>
              </a:ext>
            </a:extLst>
          </p:cNvPr>
          <p:cNvSpPr>
            <a:spLocks noChangeArrowheads="1"/>
          </p:cNvSpPr>
          <p:nvPr/>
        </p:nvSpPr>
        <p:spPr bwMode="auto">
          <a:xfrm>
            <a:off x="2401094" y="2101055"/>
            <a:ext cx="350838"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262425"/>
                </a:solidFill>
                <a:effectLst/>
                <a:latin typeface="Calibri" panose="020F0502020204030204" pitchFamily="34" charset="0"/>
              </a:rPr>
              <a:t>1400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3" name="Rectangle 542">
            <a:extLst>
              <a:ext uri="{FF2B5EF4-FFF2-40B4-BE49-F238E27FC236}">
                <a16:creationId xmlns:a16="http://schemas.microsoft.com/office/drawing/2014/main" id="{5E7C462A-6A00-491B-8E0D-D650EC2972C8}"/>
              </a:ext>
            </a:extLst>
          </p:cNvPr>
          <p:cNvSpPr>
            <a:spLocks noChangeArrowheads="1"/>
          </p:cNvSpPr>
          <p:nvPr/>
        </p:nvSpPr>
        <p:spPr bwMode="auto">
          <a:xfrm>
            <a:off x="2690812" y="3756024"/>
            <a:ext cx="136525"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4" name="Rectangle 543">
            <a:extLst>
              <a:ext uri="{FF2B5EF4-FFF2-40B4-BE49-F238E27FC236}">
                <a16:creationId xmlns:a16="http://schemas.microsoft.com/office/drawing/2014/main" id="{1B379AC3-A128-4D76-86DA-F49419182CF8}"/>
              </a:ext>
            </a:extLst>
          </p:cNvPr>
          <p:cNvSpPr>
            <a:spLocks noChangeArrowheads="1"/>
          </p:cNvSpPr>
          <p:nvPr/>
        </p:nvSpPr>
        <p:spPr bwMode="auto">
          <a:xfrm>
            <a:off x="3267075" y="3756024"/>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5" name="Rectangle 544">
            <a:extLst>
              <a:ext uri="{FF2B5EF4-FFF2-40B4-BE49-F238E27FC236}">
                <a16:creationId xmlns:a16="http://schemas.microsoft.com/office/drawing/2014/main" id="{806B7AB8-F7E8-48F3-ADBA-B9ED83D95505}"/>
              </a:ext>
            </a:extLst>
          </p:cNvPr>
          <p:cNvSpPr>
            <a:spLocks noChangeArrowheads="1"/>
          </p:cNvSpPr>
          <p:nvPr/>
        </p:nvSpPr>
        <p:spPr bwMode="auto">
          <a:xfrm>
            <a:off x="3890962" y="3756024"/>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6" name="Rectangle 545">
            <a:extLst>
              <a:ext uri="{FF2B5EF4-FFF2-40B4-BE49-F238E27FC236}">
                <a16:creationId xmlns:a16="http://schemas.microsoft.com/office/drawing/2014/main" id="{A86D3FBC-D798-41F3-BC96-56BC0863E474}"/>
              </a:ext>
            </a:extLst>
          </p:cNvPr>
          <p:cNvSpPr>
            <a:spLocks noChangeArrowheads="1"/>
          </p:cNvSpPr>
          <p:nvPr/>
        </p:nvSpPr>
        <p:spPr bwMode="auto">
          <a:xfrm>
            <a:off x="4514850" y="3756024"/>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600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7" name="Rectangle 546">
            <a:extLst>
              <a:ext uri="{FF2B5EF4-FFF2-40B4-BE49-F238E27FC236}">
                <a16:creationId xmlns:a16="http://schemas.microsoft.com/office/drawing/2014/main" id="{6A7AC2FC-2038-4903-B2AE-6766AC6310A4}"/>
              </a:ext>
            </a:extLst>
          </p:cNvPr>
          <p:cNvSpPr>
            <a:spLocks noChangeArrowheads="1"/>
          </p:cNvSpPr>
          <p:nvPr/>
        </p:nvSpPr>
        <p:spPr bwMode="auto">
          <a:xfrm>
            <a:off x="5138737" y="3756024"/>
            <a:ext cx="27305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800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8" name="Rectangle 547">
            <a:extLst>
              <a:ext uri="{FF2B5EF4-FFF2-40B4-BE49-F238E27FC236}">
                <a16:creationId xmlns:a16="http://schemas.microsoft.com/office/drawing/2014/main" id="{07E7679F-0909-46B6-9A71-D651AC4A1E9B}"/>
              </a:ext>
            </a:extLst>
          </p:cNvPr>
          <p:cNvSpPr>
            <a:spLocks noChangeArrowheads="1"/>
          </p:cNvSpPr>
          <p:nvPr/>
        </p:nvSpPr>
        <p:spPr bwMode="auto">
          <a:xfrm>
            <a:off x="5741987" y="3756024"/>
            <a:ext cx="350838"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425"/>
                </a:solidFill>
                <a:effectLst/>
                <a:latin typeface="Calibri" panose="020F050202020403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9" name="Rectangle 548">
            <a:extLst>
              <a:ext uri="{FF2B5EF4-FFF2-40B4-BE49-F238E27FC236}">
                <a16:creationId xmlns:a16="http://schemas.microsoft.com/office/drawing/2014/main" id="{856B7FA0-F168-4318-B9C8-00DFA52AD7CB}"/>
              </a:ext>
            </a:extLst>
          </p:cNvPr>
          <p:cNvSpPr>
            <a:spLocks noChangeArrowheads="1"/>
          </p:cNvSpPr>
          <p:nvPr/>
        </p:nvSpPr>
        <p:spPr bwMode="auto">
          <a:xfrm>
            <a:off x="3724275" y="1935161"/>
            <a:ext cx="9393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62425"/>
                </a:solidFill>
                <a:effectLst/>
                <a:latin typeface="Arial" panose="020B0604020202020204" pitchFamily="34" charset="0"/>
              </a:rPr>
              <a:t>R² = 0.9999</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550" name="Rectangle 549">
            <a:extLst>
              <a:ext uri="{FF2B5EF4-FFF2-40B4-BE49-F238E27FC236}">
                <a16:creationId xmlns:a16="http://schemas.microsoft.com/office/drawing/2014/main" id="{805E1F96-8253-4906-AF33-C2BEE590B132}"/>
              </a:ext>
            </a:extLst>
          </p:cNvPr>
          <p:cNvSpPr>
            <a:spLocks noChangeArrowheads="1"/>
          </p:cNvSpPr>
          <p:nvPr/>
        </p:nvSpPr>
        <p:spPr bwMode="auto">
          <a:xfrm rot="16200000">
            <a:off x="2288381" y="3016868"/>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1" name="Rectangle 550">
            <a:extLst>
              <a:ext uri="{FF2B5EF4-FFF2-40B4-BE49-F238E27FC236}">
                <a16:creationId xmlns:a16="http://schemas.microsoft.com/office/drawing/2014/main" id="{1FE10907-381D-433D-9E24-DE610FC54B3F}"/>
              </a:ext>
            </a:extLst>
          </p:cNvPr>
          <p:cNvSpPr>
            <a:spLocks noChangeArrowheads="1"/>
          </p:cNvSpPr>
          <p:nvPr/>
        </p:nvSpPr>
        <p:spPr bwMode="auto">
          <a:xfrm rot="16200000">
            <a:off x="2293143" y="2953368"/>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2" name="Rectangle 551">
            <a:extLst>
              <a:ext uri="{FF2B5EF4-FFF2-40B4-BE49-F238E27FC236}">
                <a16:creationId xmlns:a16="http://schemas.microsoft.com/office/drawing/2014/main" id="{F08F64FC-33FE-4F9A-92CE-87A59524118B}"/>
              </a:ext>
            </a:extLst>
          </p:cNvPr>
          <p:cNvSpPr>
            <a:spLocks noChangeArrowheads="1"/>
          </p:cNvSpPr>
          <p:nvPr/>
        </p:nvSpPr>
        <p:spPr bwMode="auto">
          <a:xfrm rot="16200000">
            <a:off x="2293143" y="2885105"/>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3" name="Rectangle 552">
            <a:extLst>
              <a:ext uri="{FF2B5EF4-FFF2-40B4-BE49-F238E27FC236}">
                <a16:creationId xmlns:a16="http://schemas.microsoft.com/office/drawing/2014/main" id="{8773C79F-7591-448C-A8DB-505DA043952F}"/>
              </a:ext>
            </a:extLst>
          </p:cNvPr>
          <p:cNvSpPr>
            <a:spLocks noChangeArrowheads="1"/>
          </p:cNvSpPr>
          <p:nvPr/>
        </p:nvSpPr>
        <p:spPr bwMode="auto">
          <a:xfrm rot="16200000">
            <a:off x="2288381" y="2821605"/>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262425"/>
                </a:solidFill>
                <a:effectLst/>
                <a:latin typeface="Calibri" panose="020F0502020204030204" pitchFamily="34" charset="0"/>
              </a:rPr>
              <a:t>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54" name="Rectangle 553">
            <a:extLst>
              <a:ext uri="{FF2B5EF4-FFF2-40B4-BE49-F238E27FC236}">
                <a16:creationId xmlns:a16="http://schemas.microsoft.com/office/drawing/2014/main" id="{CCDB5386-94E7-4746-B56F-085A95F2E2B9}"/>
              </a:ext>
            </a:extLst>
          </p:cNvPr>
          <p:cNvSpPr>
            <a:spLocks noChangeArrowheads="1"/>
          </p:cNvSpPr>
          <p:nvPr/>
        </p:nvSpPr>
        <p:spPr bwMode="auto">
          <a:xfrm rot="16200000">
            <a:off x="2278856" y="2743818"/>
            <a:ext cx="15557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5" name="Rectangle 554">
            <a:extLst>
              <a:ext uri="{FF2B5EF4-FFF2-40B4-BE49-F238E27FC236}">
                <a16:creationId xmlns:a16="http://schemas.microsoft.com/office/drawing/2014/main" id="{6E2C1CB7-0BC0-4FD0-8CEC-886D31E00FB3}"/>
              </a:ext>
            </a:extLst>
          </p:cNvPr>
          <p:cNvSpPr>
            <a:spLocks noChangeArrowheads="1"/>
          </p:cNvSpPr>
          <p:nvPr/>
        </p:nvSpPr>
        <p:spPr bwMode="auto">
          <a:xfrm rot="16200000">
            <a:off x="2283618" y="2661268"/>
            <a:ext cx="1460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555">
            <a:extLst>
              <a:ext uri="{FF2B5EF4-FFF2-40B4-BE49-F238E27FC236}">
                <a16:creationId xmlns:a16="http://schemas.microsoft.com/office/drawing/2014/main" id="{DF87713C-F859-4A80-9622-F61311AB3D6E}"/>
              </a:ext>
            </a:extLst>
          </p:cNvPr>
          <p:cNvSpPr>
            <a:spLocks noChangeArrowheads="1"/>
          </p:cNvSpPr>
          <p:nvPr/>
        </p:nvSpPr>
        <p:spPr bwMode="auto">
          <a:xfrm rot="16200000">
            <a:off x="2293143" y="2593005"/>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7" name="Rectangle 556">
            <a:extLst>
              <a:ext uri="{FF2B5EF4-FFF2-40B4-BE49-F238E27FC236}">
                <a16:creationId xmlns:a16="http://schemas.microsoft.com/office/drawing/2014/main" id="{8E71DD82-F120-46C7-9072-60BE2314ADF7}"/>
              </a:ext>
            </a:extLst>
          </p:cNvPr>
          <p:cNvSpPr>
            <a:spLocks noChangeArrowheads="1"/>
          </p:cNvSpPr>
          <p:nvPr/>
        </p:nvSpPr>
        <p:spPr bwMode="auto">
          <a:xfrm rot="16200000">
            <a:off x="2293143" y="2534268"/>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8" name="Rectangle 557">
            <a:extLst>
              <a:ext uri="{FF2B5EF4-FFF2-40B4-BE49-F238E27FC236}">
                <a16:creationId xmlns:a16="http://schemas.microsoft.com/office/drawing/2014/main" id="{3D070FD3-914B-4138-A9AB-D6EDE2840C69}"/>
              </a:ext>
            </a:extLst>
          </p:cNvPr>
          <p:cNvSpPr>
            <a:spLocks noChangeArrowheads="1"/>
          </p:cNvSpPr>
          <p:nvPr/>
        </p:nvSpPr>
        <p:spPr bwMode="auto">
          <a:xfrm>
            <a:off x="3773487" y="3978274"/>
            <a:ext cx="9747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CONCENTRATION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609" name="Group 608">
            <a:extLst>
              <a:ext uri="{FF2B5EF4-FFF2-40B4-BE49-F238E27FC236}">
                <a16:creationId xmlns:a16="http://schemas.microsoft.com/office/drawing/2014/main" id="{795505E2-B561-41B4-ADF2-735F1A76E65F}"/>
              </a:ext>
            </a:extLst>
          </p:cNvPr>
          <p:cNvGrpSpPr/>
          <p:nvPr/>
        </p:nvGrpSpPr>
        <p:grpSpPr>
          <a:xfrm>
            <a:off x="2282030" y="4602161"/>
            <a:ext cx="3685383" cy="2190751"/>
            <a:chOff x="2324893" y="4270375"/>
            <a:chExt cx="3685383" cy="2190751"/>
          </a:xfrm>
        </p:grpSpPr>
        <p:sp>
          <p:nvSpPr>
            <p:cNvPr id="433" name="Rectangle 432">
              <a:extLst>
                <a:ext uri="{FF2B5EF4-FFF2-40B4-BE49-F238E27FC236}">
                  <a16:creationId xmlns:a16="http://schemas.microsoft.com/office/drawing/2014/main" id="{82F4D3BB-FC88-4F1D-91AF-9843669FA277}"/>
                </a:ext>
              </a:extLst>
            </p:cNvPr>
            <p:cNvSpPr>
              <a:spLocks noChangeArrowheads="1"/>
            </p:cNvSpPr>
            <p:nvPr/>
          </p:nvSpPr>
          <p:spPr bwMode="auto">
            <a:xfrm>
              <a:off x="2754313" y="4270375"/>
              <a:ext cx="31877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425"/>
                  </a:solidFill>
                  <a:effectLst/>
                  <a:latin typeface="Arial" panose="020B0604020202020204" pitchFamily="34" charset="0"/>
                </a:rPr>
                <a:t>Plot enlarged to show low-concentration data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59" name="Rectangle 558">
              <a:extLst>
                <a:ext uri="{FF2B5EF4-FFF2-40B4-BE49-F238E27FC236}">
                  <a16:creationId xmlns:a16="http://schemas.microsoft.com/office/drawing/2014/main" id="{5A0F9548-358A-4EF6-A607-A137AEE1063E}"/>
                </a:ext>
              </a:extLst>
            </p:cNvPr>
            <p:cNvSpPr>
              <a:spLocks noChangeArrowheads="1"/>
            </p:cNvSpPr>
            <p:nvPr/>
          </p:nvSpPr>
          <p:spPr bwMode="auto">
            <a:xfrm>
              <a:off x="2738438" y="4545013"/>
              <a:ext cx="3135313" cy="1514475"/>
            </a:xfrm>
            <a:prstGeom prst="rect">
              <a:avLst/>
            </a:prstGeom>
            <a:solidFill>
              <a:srgbClr val="FAFF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559">
              <a:extLst>
                <a:ext uri="{FF2B5EF4-FFF2-40B4-BE49-F238E27FC236}">
                  <a16:creationId xmlns:a16="http://schemas.microsoft.com/office/drawing/2014/main" id="{DE800D71-81D2-43CE-8342-35B8EA44E30C}"/>
                </a:ext>
              </a:extLst>
            </p:cNvPr>
            <p:cNvSpPr>
              <a:spLocks noEditPoints="1"/>
            </p:cNvSpPr>
            <p:nvPr/>
          </p:nvSpPr>
          <p:spPr bwMode="auto">
            <a:xfrm>
              <a:off x="2741613" y="4638675"/>
              <a:ext cx="3128963" cy="1214438"/>
            </a:xfrm>
            <a:custGeom>
              <a:avLst/>
              <a:gdLst>
                <a:gd name="T0" fmla="*/ 0 w 8665"/>
                <a:gd name="T1" fmla="*/ 3369 h 3369"/>
                <a:gd name="T2" fmla="*/ 8665 w 8665"/>
                <a:gd name="T3" fmla="*/ 3369 h 3369"/>
                <a:gd name="T4" fmla="*/ 0 w 8665"/>
                <a:gd name="T5" fmla="*/ 2807 h 3369"/>
                <a:gd name="T6" fmla="*/ 8665 w 8665"/>
                <a:gd name="T7" fmla="*/ 2807 h 3369"/>
                <a:gd name="T8" fmla="*/ 0 w 8665"/>
                <a:gd name="T9" fmla="*/ 2246 h 3369"/>
                <a:gd name="T10" fmla="*/ 8665 w 8665"/>
                <a:gd name="T11" fmla="*/ 2246 h 3369"/>
                <a:gd name="T12" fmla="*/ 0 w 8665"/>
                <a:gd name="T13" fmla="*/ 1684 h 3369"/>
                <a:gd name="T14" fmla="*/ 8665 w 8665"/>
                <a:gd name="T15" fmla="*/ 1684 h 3369"/>
                <a:gd name="T16" fmla="*/ 0 w 8665"/>
                <a:gd name="T17" fmla="*/ 1123 h 3369"/>
                <a:gd name="T18" fmla="*/ 8665 w 8665"/>
                <a:gd name="T19" fmla="*/ 1123 h 3369"/>
                <a:gd name="T20" fmla="*/ 0 w 8665"/>
                <a:gd name="T21" fmla="*/ 561 h 3369"/>
                <a:gd name="T22" fmla="*/ 8665 w 8665"/>
                <a:gd name="T23" fmla="*/ 561 h 3369"/>
                <a:gd name="T24" fmla="*/ 0 w 8665"/>
                <a:gd name="T25" fmla="*/ 0 h 3369"/>
                <a:gd name="T26" fmla="*/ 8665 w 8665"/>
                <a:gd name="T27" fmla="*/ 0 h 3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65" h="3369">
                  <a:moveTo>
                    <a:pt x="0" y="3369"/>
                  </a:moveTo>
                  <a:lnTo>
                    <a:pt x="8665" y="3369"/>
                  </a:lnTo>
                  <a:moveTo>
                    <a:pt x="0" y="2807"/>
                  </a:moveTo>
                  <a:lnTo>
                    <a:pt x="8665" y="2807"/>
                  </a:lnTo>
                  <a:moveTo>
                    <a:pt x="0" y="2246"/>
                  </a:moveTo>
                  <a:lnTo>
                    <a:pt x="8665" y="2246"/>
                  </a:lnTo>
                  <a:moveTo>
                    <a:pt x="0" y="1684"/>
                  </a:moveTo>
                  <a:lnTo>
                    <a:pt x="8665" y="1684"/>
                  </a:lnTo>
                  <a:moveTo>
                    <a:pt x="0" y="1123"/>
                  </a:moveTo>
                  <a:lnTo>
                    <a:pt x="8665" y="1123"/>
                  </a:lnTo>
                  <a:moveTo>
                    <a:pt x="0" y="561"/>
                  </a:moveTo>
                  <a:lnTo>
                    <a:pt x="8665" y="561"/>
                  </a:lnTo>
                  <a:moveTo>
                    <a:pt x="0" y="0"/>
                  </a:moveTo>
                  <a:lnTo>
                    <a:pt x="8665" y="0"/>
                  </a:lnTo>
                </a:path>
              </a:pathLst>
            </a:custGeom>
            <a:noFill/>
            <a:ln w="0" cap="flat">
              <a:solidFill>
                <a:srgbClr val="E0E3E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1" name="Freeform 560">
              <a:extLst>
                <a:ext uri="{FF2B5EF4-FFF2-40B4-BE49-F238E27FC236}">
                  <a16:creationId xmlns:a16="http://schemas.microsoft.com/office/drawing/2014/main" id="{485EB69E-CF11-4DA7-BC0D-DC625538B17E}"/>
                </a:ext>
              </a:extLst>
            </p:cNvPr>
            <p:cNvSpPr>
              <a:spLocks noEditPoints="1"/>
            </p:cNvSpPr>
            <p:nvPr/>
          </p:nvSpPr>
          <p:spPr bwMode="auto">
            <a:xfrm>
              <a:off x="3367088" y="4541838"/>
              <a:ext cx="2503488" cy="1514475"/>
            </a:xfrm>
            <a:custGeom>
              <a:avLst/>
              <a:gdLst>
                <a:gd name="T0" fmla="*/ 0 w 6936"/>
                <a:gd name="T1" fmla="*/ 0 h 4201"/>
                <a:gd name="T2" fmla="*/ 0 w 6936"/>
                <a:gd name="T3" fmla="*/ 4201 h 4201"/>
                <a:gd name="T4" fmla="*/ 1729 w 6936"/>
                <a:gd name="T5" fmla="*/ 0 h 4201"/>
                <a:gd name="T6" fmla="*/ 1729 w 6936"/>
                <a:gd name="T7" fmla="*/ 4201 h 4201"/>
                <a:gd name="T8" fmla="*/ 3478 w 6936"/>
                <a:gd name="T9" fmla="*/ 0 h 4201"/>
                <a:gd name="T10" fmla="*/ 3478 w 6936"/>
                <a:gd name="T11" fmla="*/ 4201 h 4201"/>
                <a:gd name="T12" fmla="*/ 5207 w 6936"/>
                <a:gd name="T13" fmla="*/ 0 h 4201"/>
                <a:gd name="T14" fmla="*/ 5207 w 6936"/>
                <a:gd name="T15" fmla="*/ 4201 h 4201"/>
                <a:gd name="T16" fmla="*/ 6936 w 6936"/>
                <a:gd name="T17" fmla="*/ 0 h 4201"/>
                <a:gd name="T18" fmla="*/ 6936 w 6936"/>
                <a:gd name="T19" fmla="*/ 4201 h 4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36" h="4201">
                  <a:moveTo>
                    <a:pt x="0" y="0"/>
                  </a:moveTo>
                  <a:lnTo>
                    <a:pt x="0" y="4201"/>
                  </a:lnTo>
                  <a:moveTo>
                    <a:pt x="1729" y="0"/>
                  </a:moveTo>
                  <a:lnTo>
                    <a:pt x="1729" y="4201"/>
                  </a:lnTo>
                  <a:moveTo>
                    <a:pt x="3478" y="0"/>
                  </a:moveTo>
                  <a:lnTo>
                    <a:pt x="3478" y="4201"/>
                  </a:lnTo>
                  <a:moveTo>
                    <a:pt x="5207" y="0"/>
                  </a:moveTo>
                  <a:lnTo>
                    <a:pt x="5207" y="4201"/>
                  </a:lnTo>
                  <a:moveTo>
                    <a:pt x="6936" y="0"/>
                  </a:moveTo>
                  <a:lnTo>
                    <a:pt x="6936" y="4201"/>
                  </a:lnTo>
                </a:path>
              </a:pathLst>
            </a:custGeom>
            <a:noFill/>
            <a:ln w="0" cap="flat">
              <a:solidFill>
                <a:srgbClr val="E0E3E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2" name="Line 561">
              <a:extLst>
                <a:ext uri="{FF2B5EF4-FFF2-40B4-BE49-F238E27FC236}">
                  <a16:creationId xmlns:a16="http://schemas.microsoft.com/office/drawing/2014/main" id="{3D095CE7-0DE9-4651-A314-D2FADC36B339}"/>
                </a:ext>
              </a:extLst>
            </p:cNvPr>
            <p:cNvSpPr>
              <a:spLocks noChangeShapeType="1"/>
            </p:cNvSpPr>
            <p:nvPr/>
          </p:nvSpPr>
          <p:spPr bwMode="auto">
            <a:xfrm flipV="1">
              <a:off x="2741613" y="4541838"/>
              <a:ext cx="0" cy="1514475"/>
            </a:xfrm>
            <a:prstGeom prst="line">
              <a:avLst/>
            </a:prstGeom>
            <a:noFill/>
            <a:ln w="0" cap="flat">
              <a:solidFill>
                <a:srgbClr val="AFB5C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3" name="Line 562">
              <a:extLst>
                <a:ext uri="{FF2B5EF4-FFF2-40B4-BE49-F238E27FC236}">
                  <a16:creationId xmlns:a16="http://schemas.microsoft.com/office/drawing/2014/main" id="{4887147F-325F-41C1-BFBA-3893FAC26C35}"/>
                </a:ext>
              </a:extLst>
            </p:cNvPr>
            <p:cNvSpPr>
              <a:spLocks noChangeShapeType="1"/>
            </p:cNvSpPr>
            <p:nvPr/>
          </p:nvSpPr>
          <p:spPr bwMode="auto">
            <a:xfrm>
              <a:off x="2741613" y="6056313"/>
              <a:ext cx="3128963" cy="0"/>
            </a:xfrm>
            <a:prstGeom prst="line">
              <a:avLst/>
            </a:prstGeom>
            <a:noFill/>
            <a:ln w="0" cap="flat">
              <a:solidFill>
                <a:srgbClr val="AFB5C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4" name="Line 563">
              <a:extLst>
                <a:ext uri="{FF2B5EF4-FFF2-40B4-BE49-F238E27FC236}">
                  <a16:creationId xmlns:a16="http://schemas.microsoft.com/office/drawing/2014/main" id="{8A2AF9DB-528C-4779-99C3-2F18C45EBC6D}"/>
                </a:ext>
              </a:extLst>
            </p:cNvPr>
            <p:cNvSpPr>
              <a:spLocks noChangeShapeType="1"/>
            </p:cNvSpPr>
            <p:nvPr/>
          </p:nvSpPr>
          <p:spPr bwMode="auto">
            <a:xfrm flipV="1">
              <a:off x="2741613" y="4703763"/>
              <a:ext cx="3132138" cy="987425"/>
            </a:xfrm>
            <a:prstGeom prst="line">
              <a:avLst/>
            </a:prstGeom>
            <a:noFill/>
            <a:ln w="0" cap="rnd">
              <a:solidFill>
                <a:srgbClr val="4665BC"/>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5" name="Freeform 564">
              <a:extLst>
                <a:ext uri="{FF2B5EF4-FFF2-40B4-BE49-F238E27FC236}">
                  <a16:creationId xmlns:a16="http://schemas.microsoft.com/office/drawing/2014/main" id="{BBCA8C98-7BFF-4D6D-9B2E-DF0E59EBDF94}"/>
                </a:ext>
              </a:extLst>
            </p:cNvPr>
            <p:cNvSpPr>
              <a:spLocks/>
            </p:cNvSpPr>
            <p:nvPr/>
          </p:nvSpPr>
          <p:spPr bwMode="auto">
            <a:xfrm>
              <a:off x="2709863" y="5897563"/>
              <a:ext cx="58738" cy="60325"/>
            </a:xfrm>
            <a:custGeom>
              <a:avLst/>
              <a:gdLst>
                <a:gd name="T0" fmla="*/ 162 w 162"/>
                <a:gd name="T1" fmla="*/ 84 h 167"/>
                <a:gd name="T2" fmla="*/ 81 w 162"/>
                <a:gd name="T3" fmla="*/ 167 h 167"/>
                <a:gd name="T4" fmla="*/ 0 w 162"/>
                <a:gd name="T5" fmla="*/ 84 h 167"/>
                <a:gd name="T6" fmla="*/ 81 w 162"/>
                <a:gd name="T7" fmla="*/ 0 h 167"/>
                <a:gd name="T8" fmla="*/ 162 w 162"/>
                <a:gd name="T9" fmla="*/ 84 h 167"/>
              </a:gdLst>
              <a:ahLst/>
              <a:cxnLst>
                <a:cxn ang="0">
                  <a:pos x="T0" y="T1"/>
                </a:cxn>
                <a:cxn ang="0">
                  <a:pos x="T2" y="T3"/>
                </a:cxn>
                <a:cxn ang="0">
                  <a:pos x="T4" y="T5"/>
                </a:cxn>
                <a:cxn ang="0">
                  <a:pos x="T6" y="T7"/>
                </a:cxn>
                <a:cxn ang="0">
                  <a:pos x="T8" y="T9"/>
                </a:cxn>
              </a:cxnLst>
              <a:rect l="0" t="0" r="r" b="b"/>
              <a:pathLst>
                <a:path w="162" h="167">
                  <a:moveTo>
                    <a:pt x="162" y="84"/>
                  </a:moveTo>
                  <a:cubicBezTo>
                    <a:pt x="162" y="130"/>
                    <a:pt x="125" y="167"/>
                    <a:pt x="81" y="167"/>
                  </a:cubicBezTo>
                  <a:cubicBezTo>
                    <a:pt x="35" y="167"/>
                    <a:pt x="0" y="130"/>
                    <a:pt x="0" y="84"/>
                  </a:cubicBezTo>
                  <a:cubicBezTo>
                    <a:pt x="0" y="38"/>
                    <a:pt x="35" y="0"/>
                    <a:pt x="81" y="0"/>
                  </a:cubicBezTo>
                  <a:cubicBezTo>
                    <a:pt x="125" y="0"/>
                    <a:pt x="162" y="38"/>
                    <a:pt x="162" y="84"/>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6" name="Freeform 565">
              <a:extLst>
                <a:ext uri="{FF2B5EF4-FFF2-40B4-BE49-F238E27FC236}">
                  <a16:creationId xmlns:a16="http://schemas.microsoft.com/office/drawing/2014/main" id="{67B8C832-F5DC-4CC5-B7BF-132C5543AA4C}"/>
                </a:ext>
              </a:extLst>
            </p:cNvPr>
            <p:cNvSpPr>
              <a:spLocks/>
            </p:cNvSpPr>
            <p:nvPr/>
          </p:nvSpPr>
          <p:spPr bwMode="auto">
            <a:xfrm>
              <a:off x="2709863" y="5897563"/>
              <a:ext cx="58738" cy="60325"/>
            </a:xfrm>
            <a:custGeom>
              <a:avLst/>
              <a:gdLst>
                <a:gd name="T0" fmla="*/ 162 w 162"/>
                <a:gd name="T1" fmla="*/ 84 h 167"/>
                <a:gd name="T2" fmla="*/ 81 w 162"/>
                <a:gd name="T3" fmla="*/ 167 h 167"/>
                <a:gd name="T4" fmla="*/ 0 w 162"/>
                <a:gd name="T5" fmla="*/ 84 h 167"/>
                <a:gd name="T6" fmla="*/ 81 w 162"/>
                <a:gd name="T7" fmla="*/ 0 h 167"/>
                <a:gd name="T8" fmla="*/ 162 w 162"/>
                <a:gd name="T9" fmla="*/ 84 h 167"/>
              </a:gdLst>
              <a:ahLst/>
              <a:cxnLst>
                <a:cxn ang="0">
                  <a:pos x="T0" y="T1"/>
                </a:cxn>
                <a:cxn ang="0">
                  <a:pos x="T2" y="T3"/>
                </a:cxn>
                <a:cxn ang="0">
                  <a:pos x="T4" y="T5"/>
                </a:cxn>
                <a:cxn ang="0">
                  <a:pos x="T6" y="T7"/>
                </a:cxn>
                <a:cxn ang="0">
                  <a:pos x="T8" y="T9"/>
                </a:cxn>
              </a:cxnLst>
              <a:rect l="0" t="0" r="r" b="b"/>
              <a:pathLst>
                <a:path w="162" h="167">
                  <a:moveTo>
                    <a:pt x="162" y="84"/>
                  </a:moveTo>
                  <a:cubicBezTo>
                    <a:pt x="162" y="130"/>
                    <a:pt x="125" y="167"/>
                    <a:pt x="81" y="167"/>
                  </a:cubicBezTo>
                  <a:cubicBezTo>
                    <a:pt x="35" y="167"/>
                    <a:pt x="0" y="130"/>
                    <a:pt x="0" y="84"/>
                  </a:cubicBezTo>
                  <a:cubicBezTo>
                    <a:pt x="0" y="38"/>
                    <a:pt x="35" y="0"/>
                    <a:pt x="81" y="0"/>
                  </a:cubicBezTo>
                  <a:cubicBezTo>
                    <a:pt x="125" y="0"/>
                    <a:pt x="162" y="38"/>
                    <a:pt x="162" y="84"/>
                  </a:cubicBezTo>
                </a:path>
              </a:pathLst>
            </a:cu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7" name="Freeform 566">
              <a:extLst>
                <a:ext uri="{FF2B5EF4-FFF2-40B4-BE49-F238E27FC236}">
                  <a16:creationId xmlns:a16="http://schemas.microsoft.com/office/drawing/2014/main" id="{0F505793-FC97-4450-82B4-B5A259627C88}"/>
                </a:ext>
              </a:extLst>
            </p:cNvPr>
            <p:cNvSpPr>
              <a:spLocks/>
            </p:cNvSpPr>
            <p:nvPr/>
          </p:nvSpPr>
          <p:spPr bwMode="auto">
            <a:xfrm>
              <a:off x="3025775" y="5792788"/>
              <a:ext cx="58738" cy="58738"/>
            </a:xfrm>
            <a:custGeom>
              <a:avLst/>
              <a:gdLst>
                <a:gd name="T0" fmla="*/ 163 w 163"/>
                <a:gd name="T1" fmla="*/ 84 h 167"/>
                <a:gd name="T2" fmla="*/ 82 w 163"/>
                <a:gd name="T3" fmla="*/ 167 h 167"/>
                <a:gd name="T4" fmla="*/ 0 w 163"/>
                <a:gd name="T5" fmla="*/ 84 h 167"/>
                <a:gd name="T6" fmla="*/ 82 w 163"/>
                <a:gd name="T7" fmla="*/ 0 h 167"/>
                <a:gd name="T8" fmla="*/ 163 w 163"/>
                <a:gd name="T9" fmla="*/ 84 h 167"/>
              </a:gdLst>
              <a:ahLst/>
              <a:cxnLst>
                <a:cxn ang="0">
                  <a:pos x="T0" y="T1"/>
                </a:cxn>
                <a:cxn ang="0">
                  <a:pos x="T2" y="T3"/>
                </a:cxn>
                <a:cxn ang="0">
                  <a:pos x="T4" y="T5"/>
                </a:cxn>
                <a:cxn ang="0">
                  <a:pos x="T6" y="T7"/>
                </a:cxn>
                <a:cxn ang="0">
                  <a:pos x="T8" y="T9"/>
                </a:cxn>
              </a:cxnLst>
              <a:rect l="0" t="0" r="r" b="b"/>
              <a:pathLst>
                <a:path w="163" h="167">
                  <a:moveTo>
                    <a:pt x="163" y="84"/>
                  </a:moveTo>
                  <a:cubicBezTo>
                    <a:pt x="163" y="130"/>
                    <a:pt x="126" y="167"/>
                    <a:pt x="82" y="167"/>
                  </a:cubicBezTo>
                  <a:cubicBezTo>
                    <a:pt x="36" y="167"/>
                    <a:pt x="0" y="130"/>
                    <a:pt x="0" y="84"/>
                  </a:cubicBezTo>
                  <a:cubicBezTo>
                    <a:pt x="0" y="38"/>
                    <a:pt x="36" y="0"/>
                    <a:pt x="82" y="0"/>
                  </a:cubicBezTo>
                  <a:cubicBezTo>
                    <a:pt x="126" y="0"/>
                    <a:pt x="163" y="38"/>
                    <a:pt x="163" y="84"/>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8" name="Freeform 567">
              <a:extLst>
                <a:ext uri="{FF2B5EF4-FFF2-40B4-BE49-F238E27FC236}">
                  <a16:creationId xmlns:a16="http://schemas.microsoft.com/office/drawing/2014/main" id="{C0BFF7AE-B1C1-4215-838A-9033D2D6D0BA}"/>
                </a:ext>
              </a:extLst>
            </p:cNvPr>
            <p:cNvSpPr>
              <a:spLocks/>
            </p:cNvSpPr>
            <p:nvPr/>
          </p:nvSpPr>
          <p:spPr bwMode="auto">
            <a:xfrm>
              <a:off x="3025775" y="5792788"/>
              <a:ext cx="58738" cy="58738"/>
            </a:xfrm>
            <a:custGeom>
              <a:avLst/>
              <a:gdLst>
                <a:gd name="T0" fmla="*/ 163 w 163"/>
                <a:gd name="T1" fmla="*/ 84 h 167"/>
                <a:gd name="T2" fmla="*/ 82 w 163"/>
                <a:gd name="T3" fmla="*/ 167 h 167"/>
                <a:gd name="T4" fmla="*/ 0 w 163"/>
                <a:gd name="T5" fmla="*/ 84 h 167"/>
                <a:gd name="T6" fmla="*/ 82 w 163"/>
                <a:gd name="T7" fmla="*/ 0 h 167"/>
                <a:gd name="T8" fmla="*/ 163 w 163"/>
                <a:gd name="T9" fmla="*/ 84 h 167"/>
              </a:gdLst>
              <a:ahLst/>
              <a:cxnLst>
                <a:cxn ang="0">
                  <a:pos x="T0" y="T1"/>
                </a:cxn>
                <a:cxn ang="0">
                  <a:pos x="T2" y="T3"/>
                </a:cxn>
                <a:cxn ang="0">
                  <a:pos x="T4" y="T5"/>
                </a:cxn>
                <a:cxn ang="0">
                  <a:pos x="T6" y="T7"/>
                </a:cxn>
                <a:cxn ang="0">
                  <a:pos x="T8" y="T9"/>
                </a:cxn>
              </a:cxnLst>
              <a:rect l="0" t="0" r="r" b="b"/>
              <a:pathLst>
                <a:path w="163" h="167">
                  <a:moveTo>
                    <a:pt x="163" y="84"/>
                  </a:moveTo>
                  <a:cubicBezTo>
                    <a:pt x="163" y="130"/>
                    <a:pt x="126" y="167"/>
                    <a:pt x="82" y="167"/>
                  </a:cubicBezTo>
                  <a:cubicBezTo>
                    <a:pt x="36" y="167"/>
                    <a:pt x="0" y="130"/>
                    <a:pt x="0" y="84"/>
                  </a:cubicBezTo>
                  <a:cubicBezTo>
                    <a:pt x="0" y="38"/>
                    <a:pt x="36" y="0"/>
                    <a:pt x="82" y="0"/>
                  </a:cubicBezTo>
                  <a:cubicBezTo>
                    <a:pt x="126" y="0"/>
                    <a:pt x="163" y="38"/>
                    <a:pt x="163" y="84"/>
                  </a:cubicBezTo>
                </a:path>
              </a:pathLst>
            </a:cu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9" name="Freeform 568">
              <a:extLst>
                <a:ext uri="{FF2B5EF4-FFF2-40B4-BE49-F238E27FC236}">
                  <a16:creationId xmlns:a16="http://schemas.microsoft.com/office/drawing/2014/main" id="{54AAAA7F-54D0-4722-BCEF-8A7FD2DCFB06}"/>
                </a:ext>
              </a:extLst>
            </p:cNvPr>
            <p:cNvSpPr>
              <a:spLocks/>
            </p:cNvSpPr>
            <p:nvPr/>
          </p:nvSpPr>
          <p:spPr bwMode="auto">
            <a:xfrm>
              <a:off x="3333750" y="5680075"/>
              <a:ext cx="58738" cy="60325"/>
            </a:xfrm>
            <a:custGeom>
              <a:avLst/>
              <a:gdLst>
                <a:gd name="T0" fmla="*/ 162 w 162"/>
                <a:gd name="T1" fmla="*/ 84 h 167"/>
                <a:gd name="T2" fmla="*/ 81 w 162"/>
                <a:gd name="T3" fmla="*/ 167 h 167"/>
                <a:gd name="T4" fmla="*/ 0 w 162"/>
                <a:gd name="T5" fmla="*/ 84 h 167"/>
                <a:gd name="T6" fmla="*/ 81 w 162"/>
                <a:gd name="T7" fmla="*/ 0 h 167"/>
                <a:gd name="T8" fmla="*/ 162 w 162"/>
                <a:gd name="T9" fmla="*/ 84 h 167"/>
              </a:gdLst>
              <a:ahLst/>
              <a:cxnLst>
                <a:cxn ang="0">
                  <a:pos x="T0" y="T1"/>
                </a:cxn>
                <a:cxn ang="0">
                  <a:pos x="T2" y="T3"/>
                </a:cxn>
                <a:cxn ang="0">
                  <a:pos x="T4" y="T5"/>
                </a:cxn>
                <a:cxn ang="0">
                  <a:pos x="T6" y="T7"/>
                </a:cxn>
                <a:cxn ang="0">
                  <a:pos x="T8" y="T9"/>
                </a:cxn>
              </a:cxnLst>
              <a:rect l="0" t="0" r="r" b="b"/>
              <a:pathLst>
                <a:path w="162" h="167">
                  <a:moveTo>
                    <a:pt x="162" y="84"/>
                  </a:moveTo>
                  <a:cubicBezTo>
                    <a:pt x="162" y="130"/>
                    <a:pt x="125" y="167"/>
                    <a:pt x="81" y="167"/>
                  </a:cubicBezTo>
                  <a:cubicBezTo>
                    <a:pt x="35" y="167"/>
                    <a:pt x="0" y="130"/>
                    <a:pt x="0" y="84"/>
                  </a:cubicBezTo>
                  <a:cubicBezTo>
                    <a:pt x="0" y="38"/>
                    <a:pt x="35" y="0"/>
                    <a:pt x="81" y="0"/>
                  </a:cubicBezTo>
                  <a:cubicBezTo>
                    <a:pt x="125" y="0"/>
                    <a:pt x="162" y="38"/>
                    <a:pt x="162" y="84"/>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0" name="Freeform 569">
              <a:extLst>
                <a:ext uri="{FF2B5EF4-FFF2-40B4-BE49-F238E27FC236}">
                  <a16:creationId xmlns:a16="http://schemas.microsoft.com/office/drawing/2014/main" id="{0BB3AA71-4E66-49A8-A815-53FF9D3EF986}"/>
                </a:ext>
              </a:extLst>
            </p:cNvPr>
            <p:cNvSpPr>
              <a:spLocks/>
            </p:cNvSpPr>
            <p:nvPr/>
          </p:nvSpPr>
          <p:spPr bwMode="auto">
            <a:xfrm>
              <a:off x="3333750" y="5680075"/>
              <a:ext cx="58738" cy="60325"/>
            </a:xfrm>
            <a:custGeom>
              <a:avLst/>
              <a:gdLst>
                <a:gd name="T0" fmla="*/ 162 w 162"/>
                <a:gd name="T1" fmla="*/ 84 h 167"/>
                <a:gd name="T2" fmla="*/ 81 w 162"/>
                <a:gd name="T3" fmla="*/ 167 h 167"/>
                <a:gd name="T4" fmla="*/ 0 w 162"/>
                <a:gd name="T5" fmla="*/ 84 h 167"/>
                <a:gd name="T6" fmla="*/ 81 w 162"/>
                <a:gd name="T7" fmla="*/ 0 h 167"/>
                <a:gd name="T8" fmla="*/ 162 w 162"/>
                <a:gd name="T9" fmla="*/ 84 h 167"/>
              </a:gdLst>
              <a:ahLst/>
              <a:cxnLst>
                <a:cxn ang="0">
                  <a:pos x="T0" y="T1"/>
                </a:cxn>
                <a:cxn ang="0">
                  <a:pos x="T2" y="T3"/>
                </a:cxn>
                <a:cxn ang="0">
                  <a:pos x="T4" y="T5"/>
                </a:cxn>
                <a:cxn ang="0">
                  <a:pos x="T6" y="T7"/>
                </a:cxn>
                <a:cxn ang="0">
                  <a:pos x="T8" y="T9"/>
                </a:cxn>
              </a:cxnLst>
              <a:rect l="0" t="0" r="r" b="b"/>
              <a:pathLst>
                <a:path w="162" h="167">
                  <a:moveTo>
                    <a:pt x="162" y="84"/>
                  </a:moveTo>
                  <a:cubicBezTo>
                    <a:pt x="162" y="130"/>
                    <a:pt x="125" y="167"/>
                    <a:pt x="81" y="167"/>
                  </a:cubicBezTo>
                  <a:cubicBezTo>
                    <a:pt x="35" y="167"/>
                    <a:pt x="0" y="130"/>
                    <a:pt x="0" y="84"/>
                  </a:cubicBezTo>
                  <a:cubicBezTo>
                    <a:pt x="0" y="38"/>
                    <a:pt x="35" y="0"/>
                    <a:pt x="81" y="0"/>
                  </a:cubicBezTo>
                  <a:cubicBezTo>
                    <a:pt x="125" y="0"/>
                    <a:pt x="162" y="38"/>
                    <a:pt x="162" y="84"/>
                  </a:cubicBezTo>
                </a:path>
              </a:pathLst>
            </a:cu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1" name="Oval 570">
              <a:extLst>
                <a:ext uri="{FF2B5EF4-FFF2-40B4-BE49-F238E27FC236}">
                  <a16:creationId xmlns:a16="http://schemas.microsoft.com/office/drawing/2014/main" id="{46FDE79B-4481-4DB8-9948-6ABAD79673CE}"/>
                </a:ext>
              </a:extLst>
            </p:cNvPr>
            <p:cNvSpPr>
              <a:spLocks noChangeArrowheads="1"/>
            </p:cNvSpPr>
            <p:nvPr/>
          </p:nvSpPr>
          <p:spPr bwMode="auto">
            <a:xfrm>
              <a:off x="4273550" y="5349875"/>
              <a:ext cx="58738"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2" name="Oval 571">
              <a:extLst>
                <a:ext uri="{FF2B5EF4-FFF2-40B4-BE49-F238E27FC236}">
                  <a16:creationId xmlns:a16="http://schemas.microsoft.com/office/drawing/2014/main" id="{EE3B845F-7DA6-4962-841B-BE88AF2DBC75}"/>
                </a:ext>
              </a:extLst>
            </p:cNvPr>
            <p:cNvSpPr>
              <a:spLocks noChangeArrowheads="1"/>
            </p:cNvSpPr>
            <p:nvPr/>
          </p:nvSpPr>
          <p:spPr bwMode="auto">
            <a:xfrm>
              <a:off x="4273550" y="5349875"/>
              <a:ext cx="58738" cy="60325"/>
            </a:xfrm>
            <a:prstGeom prst="ellipse">
              <a:avLst/>
            </a:pr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3" name="Oval 572">
              <a:extLst>
                <a:ext uri="{FF2B5EF4-FFF2-40B4-BE49-F238E27FC236}">
                  <a16:creationId xmlns:a16="http://schemas.microsoft.com/office/drawing/2014/main" id="{F88A280B-12FB-4700-B216-BD141F1B9274}"/>
                </a:ext>
              </a:extLst>
            </p:cNvPr>
            <p:cNvSpPr>
              <a:spLocks noChangeArrowheads="1"/>
            </p:cNvSpPr>
            <p:nvPr/>
          </p:nvSpPr>
          <p:spPr bwMode="auto">
            <a:xfrm>
              <a:off x="4897438" y="5124450"/>
              <a:ext cx="58738" cy="60325"/>
            </a:xfrm>
            <a:prstGeom prst="ellipse">
              <a:avLst/>
            </a:pr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4" name="Oval 573">
              <a:extLst>
                <a:ext uri="{FF2B5EF4-FFF2-40B4-BE49-F238E27FC236}">
                  <a16:creationId xmlns:a16="http://schemas.microsoft.com/office/drawing/2014/main" id="{6F94A674-BDBD-4C4E-A74F-C27C6AF4E27E}"/>
                </a:ext>
              </a:extLst>
            </p:cNvPr>
            <p:cNvSpPr>
              <a:spLocks noChangeArrowheads="1"/>
            </p:cNvSpPr>
            <p:nvPr/>
          </p:nvSpPr>
          <p:spPr bwMode="auto">
            <a:xfrm>
              <a:off x="4897438" y="5124450"/>
              <a:ext cx="58738" cy="60325"/>
            </a:xfrm>
            <a:prstGeom prst="ellipse">
              <a:avLst/>
            </a:pr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5" name="Freeform 574">
              <a:extLst>
                <a:ext uri="{FF2B5EF4-FFF2-40B4-BE49-F238E27FC236}">
                  <a16:creationId xmlns:a16="http://schemas.microsoft.com/office/drawing/2014/main" id="{FF5CB893-B6AA-4616-BD5E-DAA8A8A1EB2A}"/>
                </a:ext>
              </a:extLst>
            </p:cNvPr>
            <p:cNvSpPr>
              <a:spLocks/>
            </p:cNvSpPr>
            <p:nvPr/>
          </p:nvSpPr>
          <p:spPr bwMode="auto">
            <a:xfrm>
              <a:off x="5837238" y="4795838"/>
              <a:ext cx="58738" cy="58738"/>
            </a:xfrm>
            <a:custGeom>
              <a:avLst/>
              <a:gdLst>
                <a:gd name="T0" fmla="*/ 162 w 162"/>
                <a:gd name="T1" fmla="*/ 83 h 166"/>
                <a:gd name="T2" fmla="*/ 81 w 162"/>
                <a:gd name="T3" fmla="*/ 166 h 166"/>
                <a:gd name="T4" fmla="*/ 0 w 162"/>
                <a:gd name="T5" fmla="*/ 83 h 166"/>
                <a:gd name="T6" fmla="*/ 81 w 162"/>
                <a:gd name="T7" fmla="*/ 0 h 166"/>
                <a:gd name="T8" fmla="*/ 162 w 162"/>
                <a:gd name="T9" fmla="*/ 83 h 166"/>
              </a:gdLst>
              <a:ahLst/>
              <a:cxnLst>
                <a:cxn ang="0">
                  <a:pos x="T0" y="T1"/>
                </a:cxn>
                <a:cxn ang="0">
                  <a:pos x="T2" y="T3"/>
                </a:cxn>
                <a:cxn ang="0">
                  <a:pos x="T4" y="T5"/>
                </a:cxn>
                <a:cxn ang="0">
                  <a:pos x="T6" y="T7"/>
                </a:cxn>
                <a:cxn ang="0">
                  <a:pos x="T8" y="T9"/>
                </a:cxn>
              </a:cxnLst>
              <a:rect l="0" t="0" r="r" b="b"/>
              <a:pathLst>
                <a:path w="162" h="166">
                  <a:moveTo>
                    <a:pt x="162" y="83"/>
                  </a:moveTo>
                  <a:cubicBezTo>
                    <a:pt x="162" y="130"/>
                    <a:pt x="125" y="166"/>
                    <a:pt x="81" y="166"/>
                  </a:cubicBezTo>
                  <a:cubicBezTo>
                    <a:pt x="35" y="166"/>
                    <a:pt x="0" y="130"/>
                    <a:pt x="0" y="83"/>
                  </a:cubicBezTo>
                  <a:cubicBezTo>
                    <a:pt x="0" y="37"/>
                    <a:pt x="35" y="0"/>
                    <a:pt x="81" y="0"/>
                  </a:cubicBezTo>
                  <a:cubicBezTo>
                    <a:pt x="125" y="0"/>
                    <a:pt x="162" y="37"/>
                    <a:pt x="162" y="83"/>
                  </a:cubicBezTo>
                  <a:close/>
                </a:path>
              </a:pathLst>
            </a:custGeom>
            <a:solidFill>
              <a:srgbClr val="4665BC"/>
            </a:solidFill>
            <a:ln w="3175"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6" name="Freeform 575">
              <a:extLst>
                <a:ext uri="{FF2B5EF4-FFF2-40B4-BE49-F238E27FC236}">
                  <a16:creationId xmlns:a16="http://schemas.microsoft.com/office/drawing/2014/main" id="{580C2E15-EDE1-43C1-998C-484D6B815D06}"/>
                </a:ext>
              </a:extLst>
            </p:cNvPr>
            <p:cNvSpPr>
              <a:spLocks/>
            </p:cNvSpPr>
            <p:nvPr/>
          </p:nvSpPr>
          <p:spPr bwMode="auto">
            <a:xfrm>
              <a:off x="5837238" y="4795838"/>
              <a:ext cx="58738" cy="58738"/>
            </a:xfrm>
            <a:custGeom>
              <a:avLst/>
              <a:gdLst>
                <a:gd name="T0" fmla="*/ 162 w 162"/>
                <a:gd name="T1" fmla="*/ 83 h 166"/>
                <a:gd name="T2" fmla="*/ 81 w 162"/>
                <a:gd name="T3" fmla="*/ 166 h 166"/>
                <a:gd name="T4" fmla="*/ 0 w 162"/>
                <a:gd name="T5" fmla="*/ 83 h 166"/>
                <a:gd name="T6" fmla="*/ 81 w 162"/>
                <a:gd name="T7" fmla="*/ 0 h 166"/>
                <a:gd name="T8" fmla="*/ 162 w 162"/>
                <a:gd name="T9" fmla="*/ 83 h 166"/>
              </a:gdLst>
              <a:ahLst/>
              <a:cxnLst>
                <a:cxn ang="0">
                  <a:pos x="T0" y="T1"/>
                </a:cxn>
                <a:cxn ang="0">
                  <a:pos x="T2" y="T3"/>
                </a:cxn>
                <a:cxn ang="0">
                  <a:pos x="T4" y="T5"/>
                </a:cxn>
                <a:cxn ang="0">
                  <a:pos x="T6" y="T7"/>
                </a:cxn>
                <a:cxn ang="0">
                  <a:pos x="T8" y="T9"/>
                </a:cxn>
              </a:cxnLst>
              <a:rect l="0" t="0" r="r" b="b"/>
              <a:pathLst>
                <a:path w="162" h="166">
                  <a:moveTo>
                    <a:pt x="162" y="83"/>
                  </a:moveTo>
                  <a:cubicBezTo>
                    <a:pt x="162" y="130"/>
                    <a:pt x="125" y="166"/>
                    <a:pt x="81" y="166"/>
                  </a:cubicBezTo>
                  <a:cubicBezTo>
                    <a:pt x="35" y="166"/>
                    <a:pt x="0" y="130"/>
                    <a:pt x="0" y="83"/>
                  </a:cubicBezTo>
                  <a:cubicBezTo>
                    <a:pt x="0" y="37"/>
                    <a:pt x="35" y="0"/>
                    <a:pt x="81" y="0"/>
                  </a:cubicBezTo>
                  <a:cubicBezTo>
                    <a:pt x="125" y="0"/>
                    <a:pt x="162" y="37"/>
                    <a:pt x="162" y="83"/>
                  </a:cubicBezTo>
                </a:path>
              </a:pathLst>
            </a:custGeom>
            <a:noFill/>
            <a:ln w="0" cap="flat">
              <a:solidFill>
                <a:srgbClr val="4665B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7" name="Line 576">
              <a:extLst>
                <a:ext uri="{FF2B5EF4-FFF2-40B4-BE49-F238E27FC236}">
                  <a16:creationId xmlns:a16="http://schemas.microsoft.com/office/drawing/2014/main" id="{104E7DB6-56E0-46E7-9E98-6EF899DC6CF0}"/>
                </a:ext>
              </a:extLst>
            </p:cNvPr>
            <p:cNvSpPr>
              <a:spLocks noChangeShapeType="1"/>
            </p:cNvSpPr>
            <p:nvPr/>
          </p:nvSpPr>
          <p:spPr bwMode="auto">
            <a:xfrm flipV="1">
              <a:off x="2741613" y="4710113"/>
              <a:ext cx="3128963" cy="985838"/>
            </a:xfrm>
            <a:prstGeom prst="line">
              <a:avLst/>
            </a:prstGeom>
            <a:noFill/>
            <a:ln w="19050" cap="rnd">
              <a:solidFill>
                <a:srgbClr val="5A67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8" name="Rectangle 577">
              <a:extLst>
                <a:ext uri="{FF2B5EF4-FFF2-40B4-BE49-F238E27FC236}">
                  <a16:creationId xmlns:a16="http://schemas.microsoft.com/office/drawing/2014/main" id="{DDF87AA0-6376-4456-9976-0407ACB068E5}"/>
                </a:ext>
              </a:extLst>
            </p:cNvPr>
            <p:cNvSpPr>
              <a:spLocks noChangeArrowheads="1"/>
            </p:cNvSpPr>
            <p:nvPr/>
          </p:nvSpPr>
          <p:spPr bwMode="auto">
            <a:xfrm>
              <a:off x="3816350" y="6265863"/>
              <a:ext cx="9747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CONCENTRATION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578">
              <a:extLst>
                <a:ext uri="{FF2B5EF4-FFF2-40B4-BE49-F238E27FC236}">
                  <a16:creationId xmlns:a16="http://schemas.microsoft.com/office/drawing/2014/main" id="{F952CC6B-FB99-4795-B066-48E8F330B41E}"/>
                </a:ext>
              </a:extLst>
            </p:cNvPr>
            <p:cNvSpPr>
              <a:spLocks noChangeArrowheads="1"/>
            </p:cNvSpPr>
            <p:nvPr/>
          </p:nvSpPr>
          <p:spPr bwMode="auto">
            <a:xfrm>
              <a:off x="2608263" y="5954713"/>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0" name="Rectangle 579">
              <a:extLst>
                <a:ext uri="{FF2B5EF4-FFF2-40B4-BE49-F238E27FC236}">
                  <a16:creationId xmlns:a16="http://schemas.microsoft.com/office/drawing/2014/main" id="{1FB60176-1239-4FC4-B299-3186FF592C99}"/>
                </a:ext>
              </a:extLst>
            </p:cNvPr>
            <p:cNvSpPr>
              <a:spLocks noChangeArrowheads="1"/>
            </p:cNvSpPr>
            <p:nvPr/>
          </p:nvSpPr>
          <p:spPr bwMode="auto">
            <a:xfrm>
              <a:off x="2608263" y="5749925"/>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580">
              <a:extLst>
                <a:ext uri="{FF2B5EF4-FFF2-40B4-BE49-F238E27FC236}">
                  <a16:creationId xmlns:a16="http://schemas.microsoft.com/office/drawing/2014/main" id="{24139182-5441-4147-BA8E-935E71490B5D}"/>
                </a:ext>
              </a:extLst>
            </p:cNvPr>
            <p:cNvSpPr>
              <a:spLocks noChangeArrowheads="1"/>
            </p:cNvSpPr>
            <p:nvPr/>
          </p:nvSpPr>
          <p:spPr bwMode="auto">
            <a:xfrm>
              <a:off x="2608263" y="5554663"/>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581">
              <a:extLst>
                <a:ext uri="{FF2B5EF4-FFF2-40B4-BE49-F238E27FC236}">
                  <a16:creationId xmlns:a16="http://schemas.microsoft.com/office/drawing/2014/main" id="{95DCFCC4-B051-4842-815D-547D75F90267}"/>
                </a:ext>
              </a:extLst>
            </p:cNvPr>
            <p:cNvSpPr>
              <a:spLocks noChangeArrowheads="1"/>
            </p:cNvSpPr>
            <p:nvPr/>
          </p:nvSpPr>
          <p:spPr bwMode="auto">
            <a:xfrm>
              <a:off x="2608263" y="5349875"/>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582">
              <a:extLst>
                <a:ext uri="{FF2B5EF4-FFF2-40B4-BE49-F238E27FC236}">
                  <a16:creationId xmlns:a16="http://schemas.microsoft.com/office/drawing/2014/main" id="{C41C9E35-9BFC-4A55-A158-E60EE8924D43}"/>
                </a:ext>
              </a:extLst>
            </p:cNvPr>
            <p:cNvSpPr>
              <a:spLocks noChangeArrowheads="1"/>
            </p:cNvSpPr>
            <p:nvPr/>
          </p:nvSpPr>
          <p:spPr bwMode="auto">
            <a:xfrm>
              <a:off x="2608263" y="51562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4" name="Rectangle 583">
              <a:extLst>
                <a:ext uri="{FF2B5EF4-FFF2-40B4-BE49-F238E27FC236}">
                  <a16:creationId xmlns:a16="http://schemas.microsoft.com/office/drawing/2014/main" id="{C07BF778-5342-4894-923A-B008494E5B5F}"/>
                </a:ext>
              </a:extLst>
            </p:cNvPr>
            <p:cNvSpPr>
              <a:spLocks noChangeArrowheads="1"/>
            </p:cNvSpPr>
            <p:nvPr/>
          </p:nvSpPr>
          <p:spPr bwMode="auto">
            <a:xfrm>
              <a:off x="2559050" y="4951413"/>
              <a:ext cx="1952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5" name="Rectangle 584">
              <a:extLst>
                <a:ext uri="{FF2B5EF4-FFF2-40B4-BE49-F238E27FC236}">
                  <a16:creationId xmlns:a16="http://schemas.microsoft.com/office/drawing/2014/main" id="{D2EBEC0B-1DE1-4FAA-BFE0-D99BD6B9170D}"/>
                </a:ext>
              </a:extLst>
            </p:cNvPr>
            <p:cNvSpPr>
              <a:spLocks noChangeArrowheads="1"/>
            </p:cNvSpPr>
            <p:nvPr/>
          </p:nvSpPr>
          <p:spPr bwMode="auto">
            <a:xfrm>
              <a:off x="2559050" y="4756150"/>
              <a:ext cx="1952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6" name="Rectangle 585">
              <a:extLst>
                <a:ext uri="{FF2B5EF4-FFF2-40B4-BE49-F238E27FC236}">
                  <a16:creationId xmlns:a16="http://schemas.microsoft.com/office/drawing/2014/main" id="{3CE52618-C76E-46E0-82FC-C4D107E0A41D}"/>
                </a:ext>
              </a:extLst>
            </p:cNvPr>
            <p:cNvSpPr>
              <a:spLocks noChangeArrowheads="1"/>
            </p:cNvSpPr>
            <p:nvPr/>
          </p:nvSpPr>
          <p:spPr bwMode="auto">
            <a:xfrm>
              <a:off x="2559050" y="4552950"/>
              <a:ext cx="1952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7" name="Rectangle 586">
              <a:extLst>
                <a:ext uri="{FF2B5EF4-FFF2-40B4-BE49-F238E27FC236}">
                  <a16:creationId xmlns:a16="http://schemas.microsoft.com/office/drawing/2014/main" id="{7915C3EE-A89E-4339-ACAB-6C19D8E28E04}"/>
                </a:ext>
              </a:extLst>
            </p:cNvPr>
            <p:cNvSpPr>
              <a:spLocks noChangeArrowheads="1"/>
            </p:cNvSpPr>
            <p:nvPr/>
          </p:nvSpPr>
          <p:spPr bwMode="auto">
            <a:xfrm>
              <a:off x="2705100" y="60706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8" name="Rectangle 587">
              <a:extLst>
                <a:ext uri="{FF2B5EF4-FFF2-40B4-BE49-F238E27FC236}">
                  <a16:creationId xmlns:a16="http://schemas.microsoft.com/office/drawing/2014/main" id="{7C2FA369-577B-4B66-884C-4DC86165E646}"/>
                </a:ext>
              </a:extLst>
            </p:cNvPr>
            <p:cNvSpPr>
              <a:spLocks noChangeArrowheads="1"/>
            </p:cNvSpPr>
            <p:nvPr/>
          </p:nvSpPr>
          <p:spPr bwMode="auto">
            <a:xfrm>
              <a:off x="3328988" y="60706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9" name="Rectangle 588">
              <a:extLst>
                <a:ext uri="{FF2B5EF4-FFF2-40B4-BE49-F238E27FC236}">
                  <a16:creationId xmlns:a16="http://schemas.microsoft.com/office/drawing/2014/main" id="{4273986B-A924-4339-9C31-E0B5DE7EA6FC}"/>
                </a:ext>
              </a:extLst>
            </p:cNvPr>
            <p:cNvSpPr>
              <a:spLocks noChangeArrowheads="1"/>
            </p:cNvSpPr>
            <p:nvPr/>
          </p:nvSpPr>
          <p:spPr bwMode="auto">
            <a:xfrm>
              <a:off x="3962400" y="60706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0" name="Rectangle 589">
              <a:extLst>
                <a:ext uri="{FF2B5EF4-FFF2-40B4-BE49-F238E27FC236}">
                  <a16:creationId xmlns:a16="http://schemas.microsoft.com/office/drawing/2014/main" id="{486187D5-BA82-4D4B-B230-6849BB19F95C}"/>
                </a:ext>
              </a:extLst>
            </p:cNvPr>
            <p:cNvSpPr>
              <a:spLocks noChangeArrowheads="1"/>
            </p:cNvSpPr>
            <p:nvPr/>
          </p:nvSpPr>
          <p:spPr bwMode="auto">
            <a:xfrm>
              <a:off x="4586288" y="60706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1" name="Rectangle 590">
              <a:extLst>
                <a:ext uri="{FF2B5EF4-FFF2-40B4-BE49-F238E27FC236}">
                  <a16:creationId xmlns:a16="http://schemas.microsoft.com/office/drawing/2014/main" id="{11237D05-DC7A-4C33-BE49-0D9A9F9CA52B}"/>
                </a:ext>
              </a:extLst>
            </p:cNvPr>
            <p:cNvSpPr>
              <a:spLocks noChangeArrowheads="1"/>
            </p:cNvSpPr>
            <p:nvPr/>
          </p:nvSpPr>
          <p:spPr bwMode="auto">
            <a:xfrm>
              <a:off x="5219700" y="607060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2" name="Rectangle 591">
              <a:extLst>
                <a:ext uri="{FF2B5EF4-FFF2-40B4-BE49-F238E27FC236}">
                  <a16:creationId xmlns:a16="http://schemas.microsoft.com/office/drawing/2014/main" id="{CADE29E3-5E4B-4FD3-807A-163BE91BB22C}"/>
                </a:ext>
              </a:extLst>
            </p:cNvPr>
            <p:cNvSpPr>
              <a:spLocks noChangeArrowheads="1"/>
            </p:cNvSpPr>
            <p:nvPr/>
          </p:nvSpPr>
          <p:spPr bwMode="auto">
            <a:xfrm>
              <a:off x="5815013" y="6070600"/>
              <a:ext cx="19526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3" name="Rectangle 592">
              <a:extLst>
                <a:ext uri="{FF2B5EF4-FFF2-40B4-BE49-F238E27FC236}">
                  <a16:creationId xmlns:a16="http://schemas.microsoft.com/office/drawing/2014/main" id="{5AD4CEA0-79FA-468B-9A06-3B89FB6EFDE4}"/>
                </a:ext>
              </a:extLst>
            </p:cNvPr>
            <p:cNvSpPr>
              <a:spLocks noChangeArrowheads="1"/>
            </p:cNvSpPr>
            <p:nvPr/>
          </p:nvSpPr>
          <p:spPr bwMode="auto">
            <a:xfrm rot="16200000">
              <a:off x="2354263" y="5340350"/>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4" name="Rectangle 593">
              <a:extLst>
                <a:ext uri="{FF2B5EF4-FFF2-40B4-BE49-F238E27FC236}">
                  <a16:creationId xmlns:a16="http://schemas.microsoft.com/office/drawing/2014/main" id="{DB7EA019-FA75-4535-A9C5-3B927739F73D}"/>
                </a:ext>
              </a:extLst>
            </p:cNvPr>
            <p:cNvSpPr>
              <a:spLocks noChangeArrowheads="1"/>
            </p:cNvSpPr>
            <p:nvPr/>
          </p:nvSpPr>
          <p:spPr bwMode="auto">
            <a:xfrm rot="16200000">
              <a:off x="2359025" y="5276850"/>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5" name="Rectangle 594">
              <a:extLst>
                <a:ext uri="{FF2B5EF4-FFF2-40B4-BE49-F238E27FC236}">
                  <a16:creationId xmlns:a16="http://schemas.microsoft.com/office/drawing/2014/main" id="{92A4C77B-857A-4587-B636-5A4FA10A64C1}"/>
                </a:ext>
              </a:extLst>
            </p:cNvPr>
            <p:cNvSpPr>
              <a:spLocks noChangeArrowheads="1"/>
            </p:cNvSpPr>
            <p:nvPr/>
          </p:nvSpPr>
          <p:spPr bwMode="auto">
            <a:xfrm rot="16200000">
              <a:off x="2359025" y="5208588"/>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6" name="Rectangle 595">
              <a:extLst>
                <a:ext uri="{FF2B5EF4-FFF2-40B4-BE49-F238E27FC236}">
                  <a16:creationId xmlns:a16="http://schemas.microsoft.com/office/drawing/2014/main" id="{754AE418-CA2D-4423-BFD1-B89447913B73}"/>
                </a:ext>
              </a:extLst>
            </p:cNvPr>
            <p:cNvSpPr>
              <a:spLocks noChangeArrowheads="1"/>
            </p:cNvSpPr>
            <p:nvPr/>
          </p:nvSpPr>
          <p:spPr bwMode="auto">
            <a:xfrm rot="16200000">
              <a:off x="2354263" y="5145088"/>
              <a:ext cx="1365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P</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7" name="Rectangle 596">
              <a:extLst>
                <a:ext uri="{FF2B5EF4-FFF2-40B4-BE49-F238E27FC236}">
                  <a16:creationId xmlns:a16="http://schemas.microsoft.com/office/drawing/2014/main" id="{FF80A469-5F34-484D-B941-7D0F0E16A085}"/>
                </a:ext>
              </a:extLst>
            </p:cNvPr>
            <p:cNvSpPr>
              <a:spLocks noChangeArrowheads="1"/>
            </p:cNvSpPr>
            <p:nvPr/>
          </p:nvSpPr>
          <p:spPr bwMode="auto">
            <a:xfrm rot="16200000">
              <a:off x="2344738" y="5067300"/>
              <a:ext cx="15557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O</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8" name="Rectangle 597">
              <a:extLst>
                <a:ext uri="{FF2B5EF4-FFF2-40B4-BE49-F238E27FC236}">
                  <a16:creationId xmlns:a16="http://schemas.microsoft.com/office/drawing/2014/main" id="{0FA45576-A155-49A6-BB5B-E5060424037A}"/>
                </a:ext>
              </a:extLst>
            </p:cNvPr>
            <p:cNvSpPr>
              <a:spLocks noChangeArrowheads="1"/>
            </p:cNvSpPr>
            <p:nvPr/>
          </p:nvSpPr>
          <p:spPr bwMode="auto">
            <a:xfrm rot="16200000">
              <a:off x="2349500" y="4984750"/>
              <a:ext cx="1460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9" name="Rectangle 598">
              <a:extLst>
                <a:ext uri="{FF2B5EF4-FFF2-40B4-BE49-F238E27FC236}">
                  <a16:creationId xmlns:a16="http://schemas.microsoft.com/office/drawing/2014/main" id="{7EDDBFD8-10FF-4F02-8E53-DCC4F4C62459}"/>
                </a:ext>
              </a:extLst>
            </p:cNvPr>
            <p:cNvSpPr>
              <a:spLocks noChangeArrowheads="1"/>
            </p:cNvSpPr>
            <p:nvPr/>
          </p:nvSpPr>
          <p:spPr bwMode="auto">
            <a:xfrm rot="16200000">
              <a:off x="2359025" y="4916488"/>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0" name="Rectangle 599">
              <a:extLst>
                <a:ext uri="{FF2B5EF4-FFF2-40B4-BE49-F238E27FC236}">
                  <a16:creationId xmlns:a16="http://schemas.microsoft.com/office/drawing/2014/main" id="{36022649-5420-4C90-96C5-99874DDE1DB7}"/>
                </a:ext>
              </a:extLst>
            </p:cNvPr>
            <p:cNvSpPr>
              <a:spLocks noChangeArrowheads="1"/>
            </p:cNvSpPr>
            <p:nvPr/>
          </p:nvSpPr>
          <p:spPr bwMode="auto">
            <a:xfrm rot="16200000">
              <a:off x="2359025" y="4848225"/>
              <a:ext cx="1270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425"/>
                  </a:solidFill>
                  <a:effectLst/>
                  <a:latin typeface="Calibri" panose="020F0502020204030204" pitchFamily="34" charset="0"/>
                </a:rPr>
                <a: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435" name="Freeform 434">
            <a:extLst>
              <a:ext uri="{FF2B5EF4-FFF2-40B4-BE49-F238E27FC236}">
                <a16:creationId xmlns:a16="http://schemas.microsoft.com/office/drawing/2014/main" id="{A799FAC7-6E21-4E10-9331-9C7F17ECF019}"/>
              </a:ext>
            </a:extLst>
          </p:cNvPr>
          <p:cNvSpPr>
            <a:spLocks/>
          </p:cNvSpPr>
          <p:nvPr/>
        </p:nvSpPr>
        <p:spPr bwMode="auto">
          <a:xfrm>
            <a:off x="2490787" y="3878261"/>
            <a:ext cx="285750" cy="688975"/>
          </a:xfrm>
          <a:custGeom>
            <a:avLst/>
            <a:gdLst>
              <a:gd name="T0" fmla="*/ 784 w 792"/>
              <a:gd name="T1" fmla="*/ 1911 h 1911"/>
              <a:gd name="T2" fmla="*/ 340 w 792"/>
              <a:gd name="T3" fmla="*/ 1749 h 1911"/>
              <a:gd name="T4" fmla="*/ 456 w 792"/>
              <a:gd name="T5" fmla="*/ 1615 h 1911"/>
              <a:gd name="T6" fmla="*/ 172 w 792"/>
              <a:gd name="T7" fmla="*/ 1061 h 1911"/>
              <a:gd name="T8" fmla="*/ 7 w 792"/>
              <a:gd name="T9" fmla="*/ 582 h 1911"/>
              <a:gd name="T10" fmla="*/ 31 w 792"/>
              <a:gd name="T11" fmla="*/ 351 h 1911"/>
              <a:gd name="T12" fmla="*/ 177 w 792"/>
              <a:gd name="T13" fmla="*/ 129 h 1911"/>
              <a:gd name="T14" fmla="*/ 288 w 792"/>
              <a:gd name="T15" fmla="*/ 0 h 1911"/>
              <a:gd name="T16" fmla="*/ 315 w 792"/>
              <a:gd name="T17" fmla="*/ 51 h 1911"/>
              <a:gd name="T18" fmla="*/ 300 w 792"/>
              <a:gd name="T19" fmla="*/ 69 h 1911"/>
              <a:gd name="T20" fmla="*/ 206 w 792"/>
              <a:gd name="T21" fmla="*/ 319 h 1911"/>
              <a:gd name="T22" fmla="*/ 328 w 792"/>
              <a:gd name="T23" fmla="*/ 680 h 1911"/>
              <a:gd name="T24" fmla="*/ 676 w 792"/>
              <a:gd name="T25" fmla="*/ 1358 h 1911"/>
              <a:gd name="T26" fmla="*/ 792 w 792"/>
              <a:gd name="T27" fmla="*/ 1223 h 1911"/>
              <a:gd name="T28" fmla="*/ 784 w 792"/>
              <a:gd name="T29" fmla="*/ 1911 h 1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2" h="1911">
                <a:moveTo>
                  <a:pt x="784" y="1911"/>
                </a:moveTo>
                <a:lnTo>
                  <a:pt x="340" y="1749"/>
                </a:lnTo>
                <a:lnTo>
                  <a:pt x="456" y="1615"/>
                </a:lnTo>
                <a:lnTo>
                  <a:pt x="172" y="1061"/>
                </a:lnTo>
                <a:cubicBezTo>
                  <a:pt x="70" y="863"/>
                  <a:pt x="15" y="703"/>
                  <a:pt x="7" y="582"/>
                </a:cubicBezTo>
                <a:cubicBezTo>
                  <a:pt x="0" y="489"/>
                  <a:pt x="8" y="412"/>
                  <a:pt x="31" y="351"/>
                </a:cubicBezTo>
                <a:cubicBezTo>
                  <a:pt x="54" y="290"/>
                  <a:pt x="103" y="216"/>
                  <a:pt x="177" y="129"/>
                </a:cubicBezTo>
                <a:lnTo>
                  <a:pt x="288" y="0"/>
                </a:lnTo>
                <a:lnTo>
                  <a:pt x="315" y="51"/>
                </a:lnTo>
                <a:lnTo>
                  <a:pt x="300" y="69"/>
                </a:lnTo>
                <a:cubicBezTo>
                  <a:pt x="233" y="147"/>
                  <a:pt x="201" y="231"/>
                  <a:pt x="206" y="319"/>
                </a:cubicBezTo>
                <a:cubicBezTo>
                  <a:pt x="210" y="408"/>
                  <a:pt x="250" y="528"/>
                  <a:pt x="328" y="680"/>
                </a:cubicBezTo>
                <a:lnTo>
                  <a:pt x="676" y="1358"/>
                </a:lnTo>
                <a:lnTo>
                  <a:pt x="792" y="1223"/>
                </a:lnTo>
                <a:lnTo>
                  <a:pt x="784" y="1911"/>
                </a:lnTo>
                <a:close/>
              </a:path>
            </a:pathLst>
          </a:custGeom>
          <a:solidFill>
            <a:srgbClr val="7F8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AutoShape 601">
            <a:extLst>
              <a:ext uri="{FF2B5EF4-FFF2-40B4-BE49-F238E27FC236}">
                <a16:creationId xmlns:a16="http://schemas.microsoft.com/office/drawing/2014/main" id="{6500D328-57E1-4A6C-BD85-0B32EDC6C63B}"/>
              </a:ext>
            </a:extLst>
          </p:cNvPr>
          <p:cNvSpPr>
            <a:spLocks noChangeAspect="1" noChangeArrowheads="1" noTextEdit="1"/>
          </p:cNvSpPr>
          <p:nvPr/>
        </p:nvSpPr>
        <p:spPr bwMode="auto">
          <a:xfrm>
            <a:off x="6424612" y="1852611"/>
            <a:ext cx="1147763"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Rectangle 603">
            <a:extLst>
              <a:ext uri="{FF2B5EF4-FFF2-40B4-BE49-F238E27FC236}">
                <a16:creationId xmlns:a16="http://schemas.microsoft.com/office/drawing/2014/main" id="{556F82D4-6ABB-43B6-B902-F53B2334EA13}"/>
              </a:ext>
            </a:extLst>
          </p:cNvPr>
          <p:cNvSpPr>
            <a:spLocks noChangeArrowheads="1"/>
          </p:cNvSpPr>
          <p:nvPr/>
        </p:nvSpPr>
        <p:spPr bwMode="auto">
          <a:xfrm>
            <a:off x="6445250" y="2193924"/>
            <a:ext cx="1111250" cy="2193925"/>
          </a:xfrm>
          <a:prstGeom prst="rect">
            <a:avLst/>
          </a:prstGeom>
          <a:solidFill>
            <a:srgbClr val="B8CF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Rectangle 604">
            <a:extLst>
              <a:ext uri="{FF2B5EF4-FFF2-40B4-BE49-F238E27FC236}">
                <a16:creationId xmlns:a16="http://schemas.microsoft.com/office/drawing/2014/main" id="{226D6E6A-9C15-47D3-A45F-460028054193}"/>
              </a:ext>
            </a:extLst>
          </p:cNvPr>
          <p:cNvSpPr>
            <a:spLocks noChangeArrowheads="1"/>
          </p:cNvSpPr>
          <p:nvPr/>
        </p:nvSpPr>
        <p:spPr bwMode="auto">
          <a:xfrm>
            <a:off x="6445250" y="2193924"/>
            <a:ext cx="1111250" cy="925513"/>
          </a:xfrm>
          <a:prstGeom prst="rect">
            <a:avLst/>
          </a:prstGeom>
          <a:solidFill>
            <a:srgbClr val="FAFF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Rectangle 605">
            <a:extLst>
              <a:ext uri="{FF2B5EF4-FFF2-40B4-BE49-F238E27FC236}">
                <a16:creationId xmlns:a16="http://schemas.microsoft.com/office/drawing/2014/main" id="{A8C501B3-9AAC-475C-8FDD-86F8E1179D61}"/>
              </a:ext>
            </a:extLst>
          </p:cNvPr>
          <p:cNvSpPr>
            <a:spLocks noChangeArrowheads="1"/>
          </p:cNvSpPr>
          <p:nvPr/>
        </p:nvSpPr>
        <p:spPr bwMode="auto">
          <a:xfrm>
            <a:off x="6591300" y="1833561"/>
            <a:ext cx="9731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62425"/>
                </a:solidFill>
                <a:effectLst/>
                <a:latin typeface="Arial" panose="020B0604020202020204" pitchFamily="34" charset="0"/>
              </a:rPr>
              <a:t>All data fitted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6" name="Rectangle 606">
            <a:extLst>
              <a:ext uri="{FF2B5EF4-FFF2-40B4-BE49-F238E27FC236}">
                <a16:creationId xmlns:a16="http://schemas.microsoft.com/office/drawing/2014/main" id="{7AA582DA-48D0-4BCB-B310-858B75A78FF8}"/>
              </a:ext>
            </a:extLst>
          </p:cNvPr>
          <p:cNvSpPr>
            <a:spLocks noChangeArrowheads="1"/>
          </p:cNvSpPr>
          <p:nvPr/>
        </p:nvSpPr>
        <p:spPr bwMode="auto">
          <a:xfrm>
            <a:off x="6689725" y="2017711"/>
            <a:ext cx="7694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425"/>
                </a:solidFill>
                <a:effectLst/>
                <a:latin typeface="Arial" panose="020B0604020202020204" pitchFamily="34" charset="0"/>
              </a:rPr>
              <a:t>x</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17" name="Rectangle 607">
            <a:extLst>
              <a:ext uri="{FF2B5EF4-FFF2-40B4-BE49-F238E27FC236}">
                <a16:creationId xmlns:a16="http://schemas.microsoft.com/office/drawing/2014/main" id="{F5B03190-D82E-4EC8-981D-DD684F6E3AB0}"/>
              </a:ext>
            </a:extLst>
          </p:cNvPr>
          <p:cNvSpPr>
            <a:spLocks noChangeArrowheads="1"/>
          </p:cNvSpPr>
          <p:nvPr/>
        </p:nvSpPr>
        <p:spPr bwMode="auto">
          <a:xfrm>
            <a:off x="7200900" y="2017711"/>
            <a:ext cx="7694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425"/>
                </a:solidFill>
                <a:effectLst/>
                <a:latin typeface="Arial" panose="020B0604020202020204" pitchFamily="34" charset="0"/>
              </a:rPr>
              <a: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18" name="Rectangle 608">
            <a:extLst>
              <a:ext uri="{FF2B5EF4-FFF2-40B4-BE49-F238E27FC236}">
                <a16:creationId xmlns:a16="http://schemas.microsoft.com/office/drawing/2014/main" id="{8F5E77D0-4AC1-4ADD-8326-D95253DF19BB}"/>
              </a:ext>
            </a:extLst>
          </p:cNvPr>
          <p:cNvSpPr>
            <a:spLocks noChangeArrowheads="1"/>
          </p:cNvSpPr>
          <p:nvPr/>
        </p:nvSpPr>
        <p:spPr bwMode="auto">
          <a:xfrm>
            <a:off x="6689725" y="2212974"/>
            <a:ext cx="138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9" name="Rectangle 609">
            <a:extLst>
              <a:ext uri="{FF2B5EF4-FFF2-40B4-BE49-F238E27FC236}">
                <a16:creationId xmlns:a16="http://schemas.microsoft.com/office/drawing/2014/main" id="{B7B602F2-54D0-4ACD-B46C-60B63CE6FF50}"/>
              </a:ext>
            </a:extLst>
          </p:cNvPr>
          <p:cNvSpPr>
            <a:spLocks noChangeArrowheads="1"/>
          </p:cNvSpPr>
          <p:nvPr/>
        </p:nvSpPr>
        <p:spPr bwMode="auto">
          <a:xfrm>
            <a:off x="7212012" y="2212974"/>
            <a:ext cx="2254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0" name="Rectangle 610">
            <a:extLst>
              <a:ext uri="{FF2B5EF4-FFF2-40B4-BE49-F238E27FC236}">
                <a16:creationId xmlns:a16="http://schemas.microsoft.com/office/drawing/2014/main" id="{7CEAAE9E-299E-491B-A8D4-1E9A178808D9}"/>
              </a:ext>
            </a:extLst>
          </p:cNvPr>
          <p:cNvSpPr>
            <a:spLocks noChangeArrowheads="1"/>
          </p:cNvSpPr>
          <p:nvPr/>
        </p:nvSpPr>
        <p:spPr bwMode="auto">
          <a:xfrm>
            <a:off x="6689725" y="2370136"/>
            <a:ext cx="138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1" name="Rectangle 611">
            <a:extLst>
              <a:ext uri="{FF2B5EF4-FFF2-40B4-BE49-F238E27FC236}">
                <a16:creationId xmlns:a16="http://schemas.microsoft.com/office/drawing/2014/main" id="{987C936D-34AC-4163-96A0-051C1D945BA0}"/>
              </a:ext>
            </a:extLst>
          </p:cNvPr>
          <p:cNvSpPr>
            <a:spLocks noChangeArrowheads="1"/>
          </p:cNvSpPr>
          <p:nvPr/>
        </p:nvSpPr>
        <p:spPr bwMode="auto">
          <a:xfrm>
            <a:off x="7212012" y="2370136"/>
            <a:ext cx="2254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612">
            <a:extLst>
              <a:ext uri="{FF2B5EF4-FFF2-40B4-BE49-F238E27FC236}">
                <a16:creationId xmlns:a16="http://schemas.microsoft.com/office/drawing/2014/main" id="{B63E3558-D4DC-4D41-B7E5-415D9E641562}"/>
              </a:ext>
            </a:extLst>
          </p:cNvPr>
          <p:cNvSpPr>
            <a:spLocks noChangeArrowheads="1"/>
          </p:cNvSpPr>
          <p:nvPr/>
        </p:nvSpPr>
        <p:spPr bwMode="auto">
          <a:xfrm>
            <a:off x="6689725" y="2525711"/>
            <a:ext cx="138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3" name="Rectangle 613">
            <a:extLst>
              <a:ext uri="{FF2B5EF4-FFF2-40B4-BE49-F238E27FC236}">
                <a16:creationId xmlns:a16="http://schemas.microsoft.com/office/drawing/2014/main" id="{F138B03C-0E6C-4B82-A092-2E07C3C26C66}"/>
              </a:ext>
            </a:extLst>
          </p:cNvPr>
          <p:cNvSpPr>
            <a:spLocks noChangeArrowheads="1"/>
          </p:cNvSpPr>
          <p:nvPr/>
        </p:nvSpPr>
        <p:spPr bwMode="auto">
          <a:xfrm>
            <a:off x="7212012" y="2525711"/>
            <a:ext cx="2254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3.4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4" name="Rectangle 614">
            <a:extLst>
              <a:ext uri="{FF2B5EF4-FFF2-40B4-BE49-F238E27FC236}">
                <a16:creationId xmlns:a16="http://schemas.microsoft.com/office/drawing/2014/main" id="{139E1E41-E510-47C7-B59D-E00421E28E6B}"/>
              </a:ext>
            </a:extLst>
          </p:cNvPr>
          <p:cNvSpPr>
            <a:spLocks noChangeArrowheads="1"/>
          </p:cNvSpPr>
          <p:nvPr/>
        </p:nvSpPr>
        <p:spPr bwMode="auto">
          <a:xfrm>
            <a:off x="6689725" y="2681286"/>
            <a:ext cx="138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5" name="Rectangle 615">
            <a:extLst>
              <a:ext uri="{FF2B5EF4-FFF2-40B4-BE49-F238E27FC236}">
                <a16:creationId xmlns:a16="http://schemas.microsoft.com/office/drawing/2014/main" id="{220C81DE-CE8F-4C75-893E-7FF397F4E7CC}"/>
              </a:ext>
            </a:extLst>
          </p:cNvPr>
          <p:cNvSpPr>
            <a:spLocks noChangeArrowheads="1"/>
          </p:cNvSpPr>
          <p:nvPr/>
        </p:nvSpPr>
        <p:spPr bwMode="auto">
          <a:xfrm>
            <a:off x="7212012" y="2681286"/>
            <a:ext cx="2254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6.6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616">
            <a:extLst>
              <a:ext uri="{FF2B5EF4-FFF2-40B4-BE49-F238E27FC236}">
                <a16:creationId xmlns:a16="http://schemas.microsoft.com/office/drawing/2014/main" id="{FFB27838-8AB7-4F75-9F90-47FBD1F5D89F}"/>
              </a:ext>
            </a:extLst>
          </p:cNvPr>
          <p:cNvSpPr>
            <a:spLocks noChangeArrowheads="1"/>
          </p:cNvSpPr>
          <p:nvPr/>
        </p:nvSpPr>
        <p:spPr bwMode="auto">
          <a:xfrm>
            <a:off x="6689725" y="2836861"/>
            <a:ext cx="138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7" name="Rectangle 617">
            <a:extLst>
              <a:ext uri="{FF2B5EF4-FFF2-40B4-BE49-F238E27FC236}">
                <a16:creationId xmlns:a16="http://schemas.microsoft.com/office/drawing/2014/main" id="{E85931FE-68BB-411F-A7E8-1182F2705284}"/>
              </a:ext>
            </a:extLst>
          </p:cNvPr>
          <p:cNvSpPr>
            <a:spLocks noChangeArrowheads="1"/>
          </p:cNvSpPr>
          <p:nvPr/>
        </p:nvSpPr>
        <p:spPr bwMode="auto">
          <a:xfrm>
            <a:off x="7212012" y="2836861"/>
            <a:ext cx="225425"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8.8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8" name="Rectangle 618">
            <a:extLst>
              <a:ext uri="{FF2B5EF4-FFF2-40B4-BE49-F238E27FC236}">
                <a16:creationId xmlns:a16="http://schemas.microsoft.com/office/drawing/2014/main" id="{6371EA59-96B2-43A5-8850-451937AF68BF}"/>
              </a:ext>
            </a:extLst>
          </p:cNvPr>
          <p:cNvSpPr>
            <a:spLocks noChangeArrowheads="1"/>
          </p:cNvSpPr>
          <p:nvPr/>
        </p:nvSpPr>
        <p:spPr bwMode="auto">
          <a:xfrm>
            <a:off x="6670675" y="2992436"/>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619">
            <a:extLst>
              <a:ext uri="{FF2B5EF4-FFF2-40B4-BE49-F238E27FC236}">
                <a16:creationId xmlns:a16="http://schemas.microsoft.com/office/drawing/2014/main" id="{8D960744-E7A6-4F98-922F-3E698FA74E55}"/>
              </a:ext>
            </a:extLst>
          </p:cNvPr>
          <p:cNvSpPr>
            <a:spLocks noChangeArrowheads="1"/>
          </p:cNvSpPr>
          <p:nvPr/>
        </p:nvSpPr>
        <p:spPr bwMode="auto">
          <a:xfrm>
            <a:off x="7221537" y="2992436"/>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620">
            <a:extLst>
              <a:ext uri="{FF2B5EF4-FFF2-40B4-BE49-F238E27FC236}">
                <a16:creationId xmlns:a16="http://schemas.microsoft.com/office/drawing/2014/main" id="{74592769-F511-47FA-A6E2-65666A4D293A}"/>
              </a:ext>
            </a:extLst>
          </p:cNvPr>
          <p:cNvSpPr>
            <a:spLocks noChangeArrowheads="1"/>
          </p:cNvSpPr>
          <p:nvPr/>
        </p:nvSpPr>
        <p:spPr bwMode="auto">
          <a:xfrm>
            <a:off x="6670675" y="3148011"/>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1" name="Rectangle 621">
            <a:extLst>
              <a:ext uri="{FF2B5EF4-FFF2-40B4-BE49-F238E27FC236}">
                <a16:creationId xmlns:a16="http://schemas.microsoft.com/office/drawing/2014/main" id="{27C53145-7E81-4123-8FB7-3C846295E1A3}"/>
              </a:ext>
            </a:extLst>
          </p:cNvPr>
          <p:cNvSpPr>
            <a:spLocks noChangeArrowheads="1"/>
          </p:cNvSpPr>
          <p:nvPr/>
        </p:nvSpPr>
        <p:spPr bwMode="auto">
          <a:xfrm>
            <a:off x="7221537" y="3148011"/>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2" name="Rectangle 622">
            <a:extLst>
              <a:ext uri="{FF2B5EF4-FFF2-40B4-BE49-F238E27FC236}">
                <a16:creationId xmlns:a16="http://schemas.microsoft.com/office/drawing/2014/main" id="{87CA6643-6BF7-4177-8AE9-9D9B66419352}"/>
              </a:ext>
            </a:extLst>
          </p:cNvPr>
          <p:cNvSpPr>
            <a:spLocks noChangeArrowheads="1"/>
          </p:cNvSpPr>
          <p:nvPr/>
        </p:nvSpPr>
        <p:spPr bwMode="auto">
          <a:xfrm>
            <a:off x="6670675" y="3314699"/>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623">
            <a:extLst>
              <a:ext uri="{FF2B5EF4-FFF2-40B4-BE49-F238E27FC236}">
                <a16:creationId xmlns:a16="http://schemas.microsoft.com/office/drawing/2014/main" id="{39F0AEE4-D531-4759-8E7C-2F3468D803D1}"/>
              </a:ext>
            </a:extLst>
          </p:cNvPr>
          <p:cNvSpPr>
            <a:spLocks noChangeArrowheads="1"/>
          </p:cNvSpPr>
          <p:nvPr/>
        </p:nvSpPr>
        <p:spPr bwMode="auto">
          <a:xfrm>
            <a:off x="7221537" y="3314699"/>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624">
            <a:extLst>
              <a:ext uri="{FF2B5EF4-FFF2-40B4-BE49-F238E27FC236}">
                <a16:creationId xmlns:a16="http://schemas.microsoft.com/office/drawing/2014/main" id="{F31521BF-D55C-440C-88AF-D47E154ECFCE}"/>
              </a:ext>
            </a:extLst>
          </p:cNvPr>
          <p:cNvSpPr>
            <a:spLocks noChangeArrowheads="1"/>
          </p:cNvSpPr>
          <p:nvPr/>
        </p:nvSpPr>
        <p:spPr bwMode="auto">
          <a:xfrm>
            <a:off x="6670675" y="3470274"/>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625">
            <a:extLst>
              <a:ext uri="{FF2B5EF4-FFF2-40B4-BE49-F238E27FC236}">
                <a16:creationId xmlns:a16="http://schemas.microsoft.com/office/drawing/2014/main" id="{19F13EB2-859B-4A7B-831F-B89CC1711DA9}"/>
              </a:ext>
            </a:extLst>
          </p:cNvPr>
          <p:cNvSpPr>
            <a:spLocks noChangeArrowheads="1"/>
          </p:cNvSpPr>
          <p:nvPr/>
        </p:nvSpPr>
        <p:spPr bwMode="auto">
          <a:xfrm>
            <a:off x="7221537" y="3470274"/>
            <a:ext cx="196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626">
            <a:extLst>
              <a:ext uri="{FF2B5EF4-FFF2-40B4-BE49-F238E27FC236}">
                <a16:creationId xmlns:a16="http://schemas.microsoft.com/office/drawing/2014/main" id="{DE828D9D-3B87-4AC8-82CF-F5E4E8736DEE}"/>
              </a:ext>
            </a:extLst>
          </p:cNvPr>
          <p:cNvSpPr>
            <a:spLocks noChangeArrowheads="1"/>
          </p:cNvSpPr>
          <p:nvPr/>
        </p:nvSpPr>
        <p:spPr bwMode="auto">
          <a:xfrm>
            <a:off x="6640512" y="3625849"/>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627">
            <a:extLst>
              <a:ext uri="{FF2B5EF4-FFF2-40B4-BE49-F238E27FC236}">
                <a16:creationId xmlns:a16="http://schemas.microsoft.com/office/drawing/2014/main" id="{7BF82EB5-E022-4339-A6AE-9B8B0B35EE77}"/>
              </a:ext>
            </a:extLst>
          </p:cNvPr>
          <p:cNvSpPr>
            <a:spLocks noChangeArrowheads="1"/>
          </p:cNvSpPr>
          <p:nvPr/>
        </p:nvSpPr>
        <p:spPr bwMode="auto">
          <a:xfrm>
            <a:off x="7191375" y="3625849"/>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628">
            <a:extLst>
              <a:ext uri="{FF2B5EF4-FFF2-40B4-BE49-F238E27FC236}">
                <a16:creationId xmlns:a16="http://schemas.microsoft.com/office/drawing/2014/main" id="{337DE765-ABBE-45A0-B0A5-E00675D838FD}"/>
              </a:ext>
            </a:extLst>
          </p:cNvPr>
          <p:cNvSpPr>
            <a:spLocks noChangeArrowheads="1"/>
          </p:cNvSpPr>
          <p:nvPr/>
        </p:nvSpPr>
        <p:spPr bwMode="auto">
          <a:xfrm>
            <a:off x="6640512" y="3781424"/>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629">
            <a:extLst>
              <a:ext uri="{FF2B5EF4-FFF2-40B4-BE49-F238E27FC236}">
                <a16:creationId xmlns:a16="http://schemas.microsoft.com/office/drawing/2014/main" id="{CFD6F134-20DF-4E43-AB81-C3540B28FC02}"/>
              </a:ext>
            </a:extLst>
          </p:cNvPr>
          <p:cNvSpPr>
            <a:spLocks noChangeArrowheads="1"/>
          </p:cNvSpPr>
          <p:nvPr/>
        </p:nvSpPr>
        <p:spPr bwMode="auto">
          <a:xfrm>
            <a:off x="7191375" y="3781424"/>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630">
            <a:extLst>
              <a:ext uri="{FF2B5EF4-FFF2-40B4-BE49-F238E27FC236}">
                <a16:creationId xmlns:a16="http://schemas.microsoft.com/office/drawing/2014/main" id="{BAE3C8E3-C7C2-4C14-9F07-90B46ED6F004}"/>
              </a:ext>
            </a:extLst>
          </p:cNvPr>
          <p:cNvSpPr>
            <a:spLocks noChangeArrowheads="1"/>
          </p:cNvSpPr>
          <p:nvPr/>
        </p:nvSpPr>
        <p:spPr bwMode="auto">
          <a:xfrm>
            <a:off x="6640512" y="3936999"/>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631">
            <a:extLst>
              <a:ext uri="{FF2B5EF4-FFF2-40B4-BE49-F238E27FC236}">
                <a16:creationId xmlns:a16="http://schemas.microsoft.com/office/drawing/2014/main" id="{5A9D81F4-BE26-4330-91B1-5D17E5BD93F2}"/>
              </a:ext>
            </a:extLst>
          </p:cNvPr>
          <p:cNvSpPr>
            <a:spLocks noChangeArrowheads="1"/>
          </p:cNvSpPr>
          <p:nvPr/>
        </p:nvSpPr>
        <p:spPr bwMode="auto">
          <a:xfrm>
            <a:off x="7191375" y="3936999"/>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493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632">
            <a:extLst>
              <a:ext uri="{FF2B5EF4-FFF2-40B4-BE49-F238E27FC236}">
                <a16:creationId xmlns:a16="http://schemas.microsoft.com/office/drawing/2014/main" id="{42602322-9333-4B28-BC54-B5B8FD84BC2B}"/>
              </a:ext>
            </a:extLst>
          </p:cNvPr>
          <p:cNvSpPr>
            <a:spLocks noChangeArrowheads="1"/>
          </p:cNvSpPr>
          <p:nvPr/>
        </p:nvSpPr>
        <p:spPr bwMode="auto">
          <a:xfrm>
            <a:off x="6640512" y="4094161"/>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633">
            <a:extLst>
              <a:ext uri="{FF2B5EF4-FFF2-40B4-BE49-F238E27FC236}">
                <a16:creationId xmlns:a16="http://schemas.microsoft.com/office/drawing/2014/main" id="{64A7BF7A-A0C4-4615-BD68-2BE397A5F1BF}"/>
              </a:ext>
            </a:extLst>
          </p:cNvPr>
          <p:cNvSpPr>
            <a:spLocks noChangeArrowheads="1"/>
          </p:cNvSpPr>
          <p:nvPr/>
        </p:nvSpPr>
        <p:spPr bwMode="auto">
          <a:xfrm>
            <a:off x="7191375" y="4094161"/>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687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634">
            <a:extLst>
              <a:ext uri="{FF2B5EF4-FFF2-40B4-BE49-F238E27FC236}">
                <a16:creationId xmlns:a16="http://schemas.microsoft.com/office/drawing/2014/main" id="{80C141A5-0278-4D9A-A0AD-3057FEF55121}"/>
              </a:ext>
            </a:extLst>
          </p:cNvPr>
          <p:cNvSpPr>
            <a:spLocks noChangeArrowheads="1"/>
          </p:cNvSpPr>
          <p:nvPr/>
        </p:nvSpPr>
        <p:spPr bwMode="auto">
          <a:xfrm>
            <a:off x="6611937" y="4249736"/>
            <a:ext cx="32385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635">
            <a:extLst>
              <a:ext uri="{FF2B5EF4-FFF2-40B4-BE49-F238E27FC236}">
                <a16:creationId xmlns:a16="http://schemas.microsoft.com/office/drawing/2014/main" id="{FE6A0A73-C370-4161-A418-8731E8B318C3}"/>
              </a:ext>
            </a:extLst>
          </p:cNvPr>
          <p:cNvSpPr>
            <a:spLocks noChangeArrowheads="1"/>
          </p:cNvSpPr>
          <p:nvPr/>
        </p:nvSpPr>
        <p:spPr bwMode="auto">
          <a:xfrm>
            <a:off x="7191375" y="4249736"/>
            <a:ext cx="265113"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976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636">
            <a:extLst>
              <a:ext uri="{FF2B5EF4-FFF2-40B4-BE49-F238E27FC236}">
                <a16:creationId xmlns:a16="http://schemas.microsoft.com/office/drawing/2014/main" id="{729CC27E-129D-4E76-A4FE-6F9C9BD6799A}"/>
              </a:ext>
            </a:extLst>
          </p:cNvPr>
          <p:cNvSpPr>
            <a:spLocks noChangeArrowheads="1"/>
          </p:cNvSpPr>
          <p:nvPr/>
        </p:nvSpPr>
        <p:spPr bwMode="auto">
          <a:xfrm>
            <a:off x="6440487" y="2192336"/>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Line 637">
            <a:extLst>
              <a:ext uri="{FF2B5EF4-FFF2-40B4-BE49-F238E27FC236}">
                <a16:creationId xmlns:a16="http://schemas.microsoft.com/office/drawing/2014/main" id="{83CF2401-88AB-48A9-A31A-263BF1F9CEF3}"/>
              </a:ext>
            </a:extLst>
          </p:cNvPr>
          <p:cNvSpPr>
            <a:spLocks noChangeShapeType="1"/>
          </p:cNvSpPr>
          <p:nvPr/>
        </p:nvSpPr>
        <p:spPr bwMode="auto">
          <a:xfrm>
            <a:off x="6440487" y="2192336"/>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8" name="Rectangle 638">
            <a:extLst>
              <a:ext uri="{FF2B5EF4-FFF2-40B4-BE49-F238E27FC236}">
                <a16:creationId xmlns:a16="http://schemas.microsoft.com/office/drawing/2014/main" id="{25844DE1-82BB-4017-9319-FACAFE16C481}"/>
              </a:ext>
            </a:extLst>
          </p:cNvPr>
          <p:cNvSpPr>
            <a:spLocks noChangeArrowheads="1"/>
          </p:cNvSpPr>
          <p:nvPr/>
        </p:nvSpPr>
        <p:spPr bwMode="auto">
          <a:xfrm>
            <a:off x="6440487" y="2349499"/>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Line 639">
            <a:extLst>
              <a:ext uri="{FF2B5EF4-FFF2-40B4-BE49-F238E27FC236}">
                <a16:creationId xmlns:a16="http://schemas.microsoft.com/office/drawing/2014/main" id="{170A1A09-A5E4-4372-B03E-3D417A29EAF7}"/>
              </a:ext>
            </a:extLst>
          </p:cNvPr>
          <p:cNvSpPr>
            <a:spLocks noChangeShapeType="1"/>
          </p:cNvSpPr>
          <p:nvPr/>
        </p:nvSpPr>
        <p:spPr bwMode="auto">
          <a:xfrm>
            <a:off x="6440487" y="2349499"/>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0" name="Rectangle 640">
            <a:extLst>
              <a:ext uri="{FF2B5EF4-FFF2-40B4-BE49-F238E27FC236}">
                <a16:creationId xmlns:a16="http://schemas.microsoft.com/office/drawing/2014/main" id="{3BF564D6-E488-43DC-92FE-29B3E7553D15}"/>
              </a:ext>
            </a:extLst>
          </p:cNvPr>
          <p:cNvSpPr>
            <a:spLocks noChangeArrowheads="1"/>
          </p:cNvSpPr>
          <p:nvPr/>
        </p:nvSpPr>
        <p:spPr bwMode="auto">
          <a:xfrm>
            <a:off x="6440487" y="2506661"/>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Line 641">
            <a:extLst>
              <a:ext uri="{FF2B5EF4-FFF2-40B4-BE49-F238E27FC236}">
                <a16:creationId xmlns:a16="http://schemas.microsoft.com/office/drawing/2014/main" id="{273B4E48-3066-4AD0-B8F1-82176C07CFBC}"/>
              </a:ext>
            </a:extLst>
          </p:cNvPr>
          <p:cNvSpPr>
            <a:spLocks noChangeShapeType="1"/>
          </p:cNvSpPr>
          <p:nvPr/>
        </p:nvSpPr>
        <p:spPr bwMode="auto">
          <a:xfrm>
            <a:off x="6440487" y="2506661"/>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2" name="Rectangle 642">
            <a:extLst>
              <a:ext uri="{FF2B5EF4-FFF2-40B4-BE49-F238E27FC236}">
                <a16:creationId xmlns:a16="http://schemas.microsoft.com/office/drawing/2014/main" id="{3319AD43-B68C-4EC8-972D-1C9C43E5E1EE}"/>
              </a:ext>
            </a:extLst>
          </p:cNvPr>
          <p:cNvSpPr>
            <a:spLocks noChangeArrowheads="1"/>
          </p:cNvSpPr>
          <p:nvPr/>
        </p:nvSpPr>
        <p:spPr bwMode="auto">
          <a:xfrm>
            <a:off x="6440487" y="2663824"/>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Line 643">
            <a:extLst>
              <a:ext uri="{FF2B5EF4-FFF2-40B4-BE49-F238E27FC236}">
                <a16:creationId xmlns:a16="http://schemas.microsoft.com/office/drawing/2014/main" id="{A04C145D-58E9-4A81-8DAC-CF5D62AE8C50}"/>
              </a:ext>
            </a:extLst>
          </p:cNvPr>
          <p:cNvSpPr>
            <a:spLocks noChangeShapeType="1"/>
          </p:cNvSpPr>
          <p:nvPr/>
        </p:nvSpPr>
        <p:spPr bwMode="auto">
          <a:xfrm>
            <a:off x="6440487" y="2663824"/>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4" name="Rectangle 644">
            <a:extLst>
              <a:ext uri="{FF2B5EF4-FFF2-40B4-BE49-F238E27FC236}">
                <a16:creationId xmlns:a16="http://schemas.microsoft.com/office/drawing/2014/main" id="{344D40BA-2F19-4199-A38F-9C0F8296810B}"/>
              </a:ext>
            </a:extLst>
          </p:cNvPr>
          <p:cNvSpPr>
            <a:spLocks noChangeArrowheads="1"/>
          </p:cNvSpPr>
          <p:nvPr/>
        </p:nvSpPr>
        <p:spPr bwMode="auto">
          <a:xfrm>
            <a:off x="6440487" y="2820986"/>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Line 645">
            <a:extLst>
              <a:ext uri="{FF2B5EF4-FFF2-40B4-BE49-F238E27FC236}">
                <a16:creationId xmlns:a16="http://schemas.microsoft.com/office/drawing/2014/main" id="{E11093BD-E0C3-42A7-8219-08496ABE5C24}"/>
              </a:ext>
            </a:extLst>
          </p:cNvPr>
          <p:cNvSpPr>
            <a:spLocks noChangeShapeType="1"/>
          </p:cNvSpPr>
          <p:nvPr/>
        </p:nvSpPr>
        <p:spPr bwMode="auto">
          <a:xfrm>
            <a:off x="6440487" y="2820986"/>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6" name="Rectangle 646">
            <a:extLst>
              <a:ext uri="{FF2B5EF4-FFF2-40B4-BE49-F238E27FC236}">
                <a16:creationId xmlns:a16="http://schemas.microsoft.com/office/drawing/2014/main" id="{122795B0-8A78-4C37-BBC7-C5C6D0ADBCE3}"/>
              </a:ext>
            </a:extLst>
          </p:cNvPr>
          <p:cNvSpPr>
            <a:spLocks noChangeArrowheads="1"/>
          </p:cNvSpPr>
          <p:nvPr/>
        </p:nvSpPr>
        <p:spPr bwMode="auto">
          <a:xfrm>
            <a:off x="6440487" y="2978149"/>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Line 647">
            <a:extLst>
              <a:ext uri="{FF2B5EF4-FFF2-40B4-BE49-F238E27FC236}">
                <a16:creationId xmlns:a16="http://schemas.microsoft.com/office/drawing/2014/main" id="{F8A922EB-3580-478E-AEC5-3BAC7B66520C}"/>
              </a:ext>
            </a:extLst>
          </p:cNvPr>
          <p:cNvSpPr>
            <a:spLocks noChangeShapeType="1"/>
          </p:cNvSpPr>
          <p:nvPr/>
        </p:nvSpPr>
        <p:spPr bwMode="auto">
          <a:xfrm>
            <a:off x="6440487" y="2978149"/>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8" name="Rectangle 648">
            <a:extLst>
              <a:ext uri="{FF2B5EF4-FFF2-40B4-BE49-F238E27FC236}">
                <a16:creationId xmlns:a16="http://schemas.microsoft.com/office/drawing/2014/main" id="{E198C00D-C106-47EE-849D-F73652FEEBE3}"/>
              </a:ext>
            </a:extLst>
          </p:cNvPr>
          <p:cNvSpPr>
            <a:spLocks noChangeArrowheads="1"/>
          </p:cNvSpPr>
          <p:nvPr/>
        </p:nvSpPr>
        <p:spPr bwMode="auto">
          <a:xfrm>
            <a:off x="6440487" y="3135311"/>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Line 649">
            <a:extLst>
              <a:ext uri="{FF2B5EF4-FFF2-40B4-BE49-F238E27FC236}">
                <a16:creationId xmlns:a16="http://schemas.microsoft.com/office/drawing/2014/main" id="{4077E140-2A54-4563-942F-91830A3DE638}"/>
              </a:ext>
            </a:extLst>
          </p:cNvPr>
          <p:cNvSpPr>
            <a:spLocks noChangeShapeType="1"/>
          </p:cNvSpPr>
          <p:nvPr/>
        </p:nvSpPr>
        <p:spPr bwMode="auto">
          <a:xfrm>
            <a:off x="6440487" y="3135311"/>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0" name="Rectangle 650">
            <a:extLst>
              <a:ext uri="{FF2B5EF4-FFF2-40B4-BE49-F238E27FC236}">
                <a16:creationId xmlns:a16="http://schemas.microsoft.com/office/drawing/2014/main" id="{C763E454-B871-44E7-8FDA-491B6AA3DE20}"/>
              </a:ext>
            </a:extLst>
          </p:cNvPr>
          <p:cNvSpPr>
            <a:spLocks noChangeArrowheads="1"/>
          </p:cNvSpPr>
          <p:nvPr/>
        </p:nvSpPr>
        <p:spPr bwMode="auto">
          <a:xfrm>
            <a:off x="6440487" y="3294061"/>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Line 651">
            <a:extLst>
              <a:ext uri="{FF2B5EF4-FFF2-40B4-BE49-F238E27FC236}">
                <a16:creationId xmlns:a16="http://schemas.microsoft.com/office/drawing/2014/main" id="{1552022C-A31D-49D4-926C-310DACE0C5DE}"/>
              </a:ext>
            </a:extLst>
          </p:cNvPr>
          <p:cNvSpPr>
            <a:spLocks noChangeShapeType="1"/>
          </p:cNvSpPr>
          <p:nvPr/>
        </p:nvSpPr>
        <p:spPr bwMode="auto">
          <a:xfrm>
            <a:off x="6440487" y="3294061"/>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2" name="Rectangle 652">
            <a:extLst>
              <a:ext uri="{FF2B5EF4-FFF2-40B4-BE49-F238E27FC236}">
                <a16:creationId xmlns:a16="http://schemas.microsoft.com/office/drawing/2014/main" id="{0AB05D2E-A928-4F98-BFCA-D1E2FEB4299D}"/>
              </a:ext>
            </a:extLst>
          </p:cNvPr>
          <p:cNvSpPr>
            <a:spLocks noChangeArrowheads="1"/>
          </p:cNvSpPr>
          <p:nvPr/>
        </p:nvSpPr>
        <p:spPr bwMode="auto">
          <a:xfrm>
            <a:off x="6440487" y="3451224"/>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Line 653">
            <a:extLst>
              <a:ext uri="{FF2B5EF4-FFF2-40B4-BE49-F238E27FC236}">
                <a16:creationId xmlns:a16="http://schemas.microsoft.com/office/drawing/2014/main" id="{AB21FE71-26A1-4345-A2C4-1BFABC695845}"/>
              </a:ext>
            </a:extLst>
          </p:cNvPr>
          <p:cNvSpPr>
            <a:spLocks noChangeShapeType="1"/>
          </p:cNvSpPr>
          <p:nvPr/>
        </p:nvSpPr>
        <p:spPr bwMode="auto">
          <a:xfrm>
            <a:off x="6440487" y="3451224"/>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4" name="Rectangle 654">
            <a:extLst>
              <a:ext uri="{FF2B5EF4-FFF2-40B4-BE49-F238E27FC236}">
                <a16:creationId xmlns:a16="http://schemas.microsoft.com/office/drawing/2014/main" id="{57CC1B80-A015-4FDC-B2E9-D0FD1AF39142}"/>
              </a:ext>
            </a:extLst>
          </p:cNvPr>
          <p:cNvSpPr>
            <a:spLocks noChangeArrowheads="1"/>
          </p:cNvSpPr>
          <p:nvPr/>
        </p:nvSpPr>
        <p:spPr bwMode="auto">
          <a:xfrm>
            <a:off x="6440487" y="3608386"/>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 name="Line 655">
            <a:extLst>
              <a:ext uri="{FF2B5EF4-FFF2-40B4-BE49-F238E27FC236}">
                <a16:creationId xmlns:a16="http://schemas.microsoft.com/office/drawing/2014/main" id="{65A1A93D-9941-464A-9483-84822FB64B97}"/>
              </a:ext>
            </a:extLst>
          </p:cNvPr>
          <p:cNvSpPr>
            <a:spLocks noChangeShapeType="1"/>
          </p:cNvSpPr>
          <p:nvPr/>
        </p:nvSpPr>
        <p:spPr bwMode="auto">
          <a:xfrm>
            <a:off x="6440487" y="3608386"/>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6" name="Rectangle 656">
            <a:extLst>
              <a:ext uri="{FF2B5EF4-FFF2-40B4-BE49-F238E27FC236}">
                <a16:creationId xmlns:a16="http://schemas.microsoft.com/office/drawing/2014/main" id="{D0AAE114-92A5-4E2B-80EE-0D79EF6866ED}"/>
              </a:ext>
            </a:extLst>
          </p:cNvPr>
          <p:cNvSpPr>
            <a:spLocks noChangeArrowheads="1"/>
          </p:cNvSpPr>
          <p:nvPr/>
        </p:nvSpPr>
        <p:spPr bwMode="auto">
          <a:xfrm>
            <a:off x="6440487" y="3765549"/>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Line 657">
            <a:extLst>
              <a:ext uri="{FF2B5EF4-FFF2-40B4-BE49-F238E27FC236}">
                <a16:creationId xmlns:a16="http://schemas.microsoft.com/office/drawing/2014/main" id="{22F762D9-E37E-4393-A50E-C1F887627FC3}"/>
              </a:ext>
            </a:extLst>
          </p:cNvPr>
          <p:cNvSpPr>
            <a:spLocks noChangeShapeType="1"/>
          </p:cNvSpPr>
          <p:nvPr/>
        </p:nvSpPr>
        <p:spPr bwMode="auto">
          <a:xfrm>
            <a:off x="6440487" y="3765549"/>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8" name="Rectangle 658">
            <a:extLst>
              <a:ext uri="{FF2B5EF4-FFF2-40B4-BE49-F238E27FC236}">
                <a16:creationId xmlns:a16="http://schemas.microsoft.com/office/drawing/2014/main" id="{B9029979-3967-45C0-9252-B26A44238C0D}"/>
              </a:ext>
            </a:extLst>
          </p:cNvPr>
          <p:cNvSpPr>
            <a:spLocks noChangeArrowheads="1"/>
          </p:cNvSpPr>
          <p:nvPr/>
        </p:nvSpPr>
        <p:spPr bwMode="auto">
          <a:xfrm>
            <a:off x="6440487" y="3922711"/>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Line 659">
            <a:extLst>
              <a:ext uri="{FF2B5EF4-FFF2-40B4-BE49-F238E27FC236}">
                <a16:creationId xmlns:a16="http://schemas.microsoft.com/office/drawing/2014/main" id="{DFCB42A2-F71D-4338-9331-5CF3CF99F78B}"/>
              </a:ext>
            </a:extLst>
          </p:cNvPr>
          <p:cNvSpPr>
            <a:spLocks noChangeShapeType="1"/>
          </p:cNvSpPr>
          <p:nvPr/>
        </p:nvSpPr>
        <p:spPr bwMode="auto">
          <a:xfrm>
            <a:off x="6440487" y="3922711"/>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0" name="Rectangle 660">
            <a:extLst>
              <a:ext uri="{FF2B5EF4-FFF2-40B4-BE49-F238E27FC236}">
                <a16:creationId xmlns:a16="http://schemas.microsoft.com/office/drawing/2014/main" id="{CC7ED8F2-E1D8-426C-B4BA-B5DD66320E1D}"/>
              </a:ext>
            </a:extLst>
          </p:cNvPr>
          <p:cNvSpPr>
            <a:spLocks noChangeArrowheads="1"/>
          </p:cNvSpPr>
          <p:nvPr/>
        </p:nvSpPr>
        <p:spPr bwMode="auto">
          <a:xfrm>
            <a:off x="6440487" y="4079874"/>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Line 661">
            <a:extLst>
              <a:ext uri="{FF2B5EF4-FFF2-40B4-BE49-F238E27FC236}">
                <a16:creationId xmlns:a16="http://schemas.microsoft.com/office/drawing/2014/main" id="{6C22604B-986B-4EAE-A479-64F45B40E5E4}"/>
              </a:ext>
            </a:extLst>
          </p:cNvPr>
          <p:cNvSpPr>
            <a:spLocks noChangeShapeType="1"/>
          </p:cNvSpPr>
          <p:nvPr/>
        </p:nvSpPr>
        <p:spPr bwMode="auto">
          <a:xfrm>
            <a:off x="6440487" y="4079874"/>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2" name="Rectangle 662">
            <a:extLst>
              <a:ext uri="{FF2B5EF4-FFF2-40B4-BE49-F238E27FC236}">
                <a16:creationId xmlns:a16="http://schemas.microsoft.com/office/drawing/2014/main" id="{695F1D71-6885-4774-827E-90877C19E756}"/>
              </a:ext>
            </a:extLst>
          </p:cNvPr>
          <p:cNvSpPr>
            <a:spLocks noChangeArrowheads="1"/>
          </p:cNvSpPr>
          <p:nvPr/>
        </p:nvSpPr>
        <p:spPr bwMode="auto">
          <a:xfrm>
            <a:off x="6440487" y="4237036"/>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Line 663">
            <a:extLst>
              <a:ext uri="{FF2B5EF4-FFF2-40B4-BE49-F238E27FC236}">
                <a16:creationId xmlns:a16="http://schemas.microsoft.com/office/drawing/2014/main" id="{D792E408-EE0F-4899-8D42-06EA7DD253D6}"/>
              </a:ext>
            </a:extLst>
          </p:cNvPr>
          <p:cNvSpPr>
            <a:spLocks noChangeShapeType="1"/>
          </p:cNvSpPr>
          <p:nvPr/>
        </p:nvSpPr>
        <p:spPr bwMode="auto">
          <a:xfrm>
            <a:off x="6440487" y="4237036"/>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4" name="Rectangle 664">
            <a:extLst>
              <a:ext uri="{FF2B5EF4-FFF2-40B4-BE49-F238E27FC236}">
                <a16:creationId xmlns:a16="http://schemas.microsoft.com/office/drawing/2014/main" id="{F54F407A-1AC1-455F-A792-599EA5C5394A}"/>
              </a:ext>
            </a:extLst>
          </p:cNvPr>
          <p:cNvSpPr>
            <a:spLocks noChangeArrowheads="1"/>
          </p:cNvSpPr>
          <p:nvPr/>
        </p:nvSpPr>
        <p:spPr bwMode="auto">
          <a:xfrm>
            <a:off x="6440487" y="4394199"/>
            <a:ext cx="1111250" cy="7938"/>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Line 665">
            <a:extLst>
              <a:ext uri="{FF2B5EF4-FFF2-40B4-BE49-F238E27FC236}">
                <a16:creationId xmlns:a16="http://schemas.microsoft.com/office/drawing/2014/main" id="{396FFFEF-AD37-47E2-85BA-A6BB1AE4D172}"/>
              </a:ext>
            </a:extLst>
          </p:cNvPr>
          <p:cNvSpPr>
            <a:spLocks noChangeShapeType="1"/>
          </p:cNvSpPr>
          <p:nvPr/>
        </p:nvSpPr>
        <p:spPr bwMode="auto">
          <a:xfrm>
            <a:off x="6440487" y="4394199"/>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6" name="Rectangle 666">
            <a:extLst>
              <a:ext uri="{FF2B5EF4-FFF2-40B4-BE49-F238E27FC236}">
                <a16:creationId xmlns:a16="http://schemas.microsoft.com/office/drawing/2014/main" id="{F12BA491-6CD0-4AE6-A285-366964318194}"/>
              </a:ext>
            </a:extLst>
          </p:cNvPr>
          <p:cNvSpPr>
            <a:spLocks noChangeArrowheads="1"/>
          </p:cNvSpPr>
          <p:nvPr/>
        </p:nvSpPr>
        <p:spPr bwMode="auto">
          <a:xfrm>
            <a:off x="6440487" y="2192336"/>
            <a:ext cx="7938" cy="220980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Line 667">
            <a:extLst>
              <a:ext uri="{FF2B5EF4-FFF2-40B4-BE49-F238E27FC236}">
                <a16:creationId xmlns:a16="http://schemas.microsoft.com/office/drawing/2014/main" id="{AE35B75A-2EA2-41D1-A845-DA0B9B79D1A6}"/>
              </a:ext>
            </a:extLst>
          </p:cNvPr>
          <p:cNvSpPr>
            <a:spLocks noChangeShapeType="1"/>
          </p:cNvSpPr>
          <p:nvPr/>
        </p:nvSpPr>
        <p:spPr bwMode="auto">
          <a:xfrm>
            <a:off x="6440487" y="2192336"/>
            <a:ext cx="0" cy="220980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8" name="Rectangle 668">
            <a:extLst>
              <a:ext uri="{FF2B5EF4-FFF2-40B4-BE49-F238E27FC236}">
                <a16:creationId xmlns:a16="http://schemas.microsoft.com/office/drawing/2014/main" id="{93B2D550-8948-4A54-8DDB-B547C7F145CF}"/>
              </a:ext>
            </a:extLst>
          </p:cNvPr>
          <p:cNvSpPr>
            <a:spLocks noChangeArrowheads="1"/>
          </p:cNvSpPr>
          <p:nvPr/>
        </p:nvSpPr>
        <p:spPr bwMode="auto">
          <a:xfrm>
            <a:off x="6996112" y="2192336"/>
            <a:ext cx="7938" cy="220980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Line 669">
            <a:extLst>
              <a:ext uri="{FF2B5EF4-FFF2-40B4-BE49-F238E27FC236}">
                <a16:creationId xmlns:a16="http://schemas.microsoft.com/office/drawing/2014/main" id="{0DBCD05B-E133-44A6-9798-B41AABF6117D}"/>
              </a:ext>
            </a:extLst>
          </p:cNvPr>
          <p:cNvSpPr>
            <a:spLocks noChangeShapeType="1"/>
          </p:cNvSpPr>
          <p:nvPr/>
        </p:nvSpPr>
        <p:spPr bwMode="auto">
          <a:xfrm>
            <a:off x="6996112" y="2192336"/>
            <a:ext cx="0" cy="220980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0" name="Rectangle 670">
            <a:extLst>
              <a:ext uri="{FF2B5EF4-FFF2-40B4-BE49-F238E27FC236}">
                <a16:creationId xmlns:a16="http://schemas.microsoft.com/office/drawing/2014/main" id="{9D8C8222-E1D1-4E4C-B83C-458B36DC8C86}"/>
              </a:ext>
            </a:extLst>
          </p:cNvPr>
          <p:cNvSpPr>
            <a:spLocks noChangeArrowheads="1"/>
          </p:cNvSpPr>
          <p:nvPr/>
        </p:nvSpPr>
        <p:spPr bwMode="auto">
          <a:xfrm>
            <a:off x="7551737" y="2192336"/>
            <a:ext cx="7938" cy="220980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Rectangle 307">
            <a:extLst>
              <a:ext uri="{FF2B5EF4-FFF2-40B4-BE49-F238E27FC236}">
                <a16:creationId xmlns:a16="http://schemas.microsoft.com/office/drawing/2014/main" id="{BD926F79-2331-4F8E-AC5E-7D2BED2ECDE3}"/>
              </a:ext>
            </a:extLst>
          </p:cNvPr>
          <p:cNvSpPr>
            <a:spLocks noChangeArrowheads="1"/>
          </p:cNvSpPr>
          <p:nvPr/>
        </p:nvSpPr>
        <p:spPr bwMode="auto">
          <a:xfrm>
            <a:off x="2868080" y="4277986"/>
            <a:ext cx="17229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1400" b="0" i="0" u="none" strike="noStrike" cap="none" normalizeH="0" baseline="0" dirty="0">
                <a:ln>
                  <a:noFill/>
                </a:ln>
                <a:solidFill>
                  <a:srgbClr val="373435"/>
                </a:solidFill>
                <a:effectLst/>
                <a:latin typeface="Arial" panose="020B0604020202020204" pitchFamily="34" charset="0"/>
              </a:rPr>
              <a:t>100 </a:t>
            </a:r>
            <a:r>
              <a:rPr lang="en-US" altLang="en-US" sz="1400" dirty="0">
                <a:solidFill>
                  <a:srgbClr val="373435"/>
                </a:solidFill>
                <a:latin typeface="Symbol" panose="05050102010706020507" pitchFamily="18" charset="2"/>
              </a:rPr>
              <a:t>´ </a:t>
            </a:r>
            <a:r>
              <a:rPr kumimoji="0" lang="en-US" altLang="en-US" sz="1400" b="0" i="0" u="none" strike="noStrike" cap="none" normalizeH="0" baseline="0" dirty="0">
                <a:ln>
                  <a:noFill/>
                </a:ln>
                <a:solidFill>
                  <a:srgbClr val="373435"/>
                </a:solidFill>
                <a:effectLst/>
                <a:latin typeface="Arial" panose="020B0604020202020204" pitchFamily="34" charset="0"/>
              </a:rPr>
              <a:t>magnification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slide10a">
            <a:hlinkClick r:id="" action="ppaction://media"/>
            <a:extLst>
              <a:ext uri="{FF2B5EF4-FFF2-40B4-BE49-F238E27FC236}">
                <a16:creationId xmlns:a16="http://schemas.microsoft.com/office/drawing/2014/main" id="{DF2FF969-1B0A-4995-8F0C-CF6D62D04C9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987338" y="6315075"/>
            <a:ext cx="609600" cy="609600"/>
          </a:xfrm>
          <a:prstGeom prst="rect">
            <a:avLst/>
          </a:prstGeom>
        </p:spPr>
      </p:pic>
    </p:spTree>
    <p:custDataLst>
      <p:tags r:id="rId1"/>
    </p:custDataLst>
    <p:extLst>
      <p:ext uri="{BB962C8B-B14F-4D97-AF65-F5344CB8AC3E}">
        <p14:creationId xmlns:p14="http://schemas.microsoft.com/office/powerpoint/2010/main" val="2525333782"/>
      </p:ext>
    </p:extLst>
  </p:cSld>
  <p:clrMapOvr>
    <a:masterClrMapping/>
  </p:clrMapOvr>
  <mc:AlternateContent xmlns:mc="http://schemas.openxmlformats.org/markup-compatibility/2006" xmlns:p14="http://schemas.microsoft.com/office/powerpoint/2010/main">
    <mc:Choice Requires="p14">
      <p:transition spd="med" p14:dur="700" advTm="74886">
        <p:fade/>
      </p:transition>
    </mc:Choice>
    <mc:Fallback xmlns="">
      <p:transition spd="med" advTm="748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94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4"/>
                </p:tgtEl>
              </p:cMediaNode>
            </p:audio>
          </p:childTnLst>
        </p:cTn>
      </p:par>
    </p:tnLst>
    <p:bldLst>
      <p:bldP spid="419" grpId="0" animBg="1"/>
      <p:bldP spid="435" grpId="0" animBg="1"/>
      <p:bldP spid="614" grpId="0" animBg="1"/>
      <p:bldP spid="192" grpId="0"/>
    </p:bldLst>
  </p:timing>
  <p:extLst>
    <p:ext uri="{E180D4A7-C9FB-4DFB-919C-405C955672EB}">
      <p14:showEvtLst xmlns:p14="http://schemas.microsoft.com/office/powerpoint/2010/main">
        <p14:playEvt time="7" objId="4"/>
        <p14:stopEvt time="73971"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ADF15-AF74-44A9-B7D7-DB49DC59D3B2}"/>
              </a:ext>
            </a:extLst>
          </p:cNvPr>
          <p:cNvSpPr>
            <a:spLocks noGrp="1"/>
          </p:cNvSpPr>
          <p:nvPr>
            <p:ph type="title"/>
          </p:nvPr>
        </p:nvSpPr>
        <p:spPr>
          <a:xfrm>
            <a:off x="838200" y="365125"/>
            <a:ext cx="10515600" cy="660593"/>
          </a:xfrm>
        </p:spPr>
        <p:txBody>
          <a:bodyPr>
            <a:normAutofit fontScale="90000"/>
          </a:bodyPr>
          <a:lstStyle/>
          <a:p>
            <a:r>
              <a:rPr lang="en-US" dirty="0"/>
              <a:t>Extrapolation Issues</a:t>
            </a:r>
          </a:p>
        </p:txBody>
      </p:sp>
      <p:sp>
        <p:nvSpPr>
          <p:cNvPr id="4" name="TextBox 3">
            <a:extLst>
              <a:ext uri="{FF2B5EF4-FFF2-40B4-BE49-F238E27FC236}">
                <a16:creationId xmlns:a16="http://schemas.microsoft.com/office/drawing/2014/main" id="{3CC0C2C4-AB9B-4BD7-9490-1E63B5E4F1B5}"/>
              </a:ext>
            </a:extLst>
          </p:cNvPr>
          <p:cNvSpPr txBox="1"/>
          <p:nvPr/>
        </p:nvSpPr>
        <p:spPr>
          <a:xfrm>
            <a:off x="3377804" y="1197179"/>
            <a:ext cx="6211957" cy="369332"/>
          </a:xfrm>
          <a:prstGeom prst="rect">
            <a:avLst/>
          </a:prstGeom>
          <a:noFill/>
        </p:spPr>
        <p:txBody>
          <a:bodyPr wrap="none" rtlCol="0">
            <a:spAutoFit/>
          </a:bodyPr>
          <a:lstStyle/>
          <a:p>
            <a:r>
              <a:rPr lang="en-US" dirty="0"/>
              <a:t>(Generated data shown to illustrate potential error sources)</a:t>
            </a:r>
          </a:p>
        </p:txBody>
      </p:sp>
      <p:grpSp>
        <p:nvGrpSpPr>
          <p:cNvPr id="626" name="Group 625">
            <a:extLst>
              <a:ext uri="{FF2B5EF4-FFF2-40B4-BE49-F238E27FC236}">
                <a16:creationId xmlns:a16="http://schemas.microsoft.com/office/drawing/2014/main" id="{CCF2FEF7-6718-440B-AFEE-4097D74662D4}"/>
              </a:ext>
            </a:extLst>
          </p:cNvPr>
          <p:cNvGrpSpPr/>
          <p:nvPr/>
        </p:nvGrpSpPr>
        <p:grpSpPr>
          <a:xfrm>
            <a:off x="6516687" y="4788187"/>
            <a:ext cx="3856038" cy="858837"/>
            <a:chOff x="6292851" y="4487863"/>
            <a:chExt cx="3856038" cy="858837"/>
          </a:xfrm>
        </p:grpSpPr>
        <p:sp>
          <p:nvSpPr>
            <p:cNvPr id="361" name="Rectangle 231">
              <a:extLst>
                <a:ext uri="{FF2B5EF4-FFF2-40B4-BE49-F238E27FC236}">
                  <a16:creationId xmlns:a16="http://schemas.microsoft.com/office/drawing/2014/main" id="{1315566A-1DE9-4D6D-A081-27B283685C0F}"/>
                </a:ext>
              </a:extLst>
            </p:cNvPr>
            <p:cNvSpPr>
              <a:spLocks noChangeArrowheads="1"/>
            </p:cNvSpPr>
            <p:nvPr/>
          </p:nvSpPr>
          <p:spPr bwMode="auto">
            <a:xfrm>
              <a:off x="6292851" y="4487863"/>
              <a:ext cx="119538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This example: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Rectangle 232">
              <a:extLst>
                <a:ext uri="{FF2B5EF4-FFF2-40B4-BE49-F238E27FC236}">
                  <a16:creationId xmlns:a16="http://schemas.microsoft.com/office/drawing/2014/main" id="{6AE2754F-62C6-437A-9D20-750923030F65}"/>
                </a:ext>
              </a:extLst>
            </p:cNvPr>
            <p:cNvSpPr>
              <a:spLocks noChangeArrowheads="1"/>
            </p:cNvSpPr>
            <p:nvPr/>
          </p:nvSpPr>
          <p:spPr bwMode="auto">
            <a:xfrm>
              <a:off x="6292851" y="4889500"/>
              <a:ext cx="2703513"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Dashed line is extrapolated from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3" name="Rectangle 233">
              <a:extLst>
                <a:ext uri="{FF2B5EF4-FFF2-40B4-BE49-F238E27FC236}">
                  <a16:creationId xmlns:a16="http://schemas.microsoft.com/office/drawing/2014/main" id="{58BB7E42-BB84-4398-8A71-C7D205D8091E}"/>
                </a:ext>
              </a:extLst>
            </p:cNvPr>
            <p:cNvSpPr>
              <a:spLocks noChangeArrowheads="1"/>
            </p:cNvSpPr>
            <p:nvPr/>
          </p:nvSpPr>
          <p:spPr bwMode="auto">
            <a:xfrm>
              <a:off x="6292851" y="5087938"/>
              <a:ext cx="385603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73435"/>
                  </a:solidFill>
                  <a:effectLst/>
                  <a:latin typeface="Arial" panose="020B0604020202020204" pitchFamily="34" charset="0"/>
                </a:rPr>
                <a:t>low-concentration data to higher concentrations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625" name="Group 624">
            <a:extLst>
              <a:ext uri="{FF2B5EF4-FFF2-40B4-BE49-F238E27FC236}">
                <a16:creationId xmlns:a16="http://schemas.microsoft.com/office/drawing/2014/main" id="{DAFEE9EC-BA2A-40AA-A34C-B12E678F8EC3}"/>
              </a:ext>
            </a:extLst>
          </p:cNvPr>
          <p:cNvGrpSpPr/>
          <p:nvPr/>
        </p:nvGrpSpPr>
        <p:grpSpPr>
          <a:xfrm>
            <a:off x="7967662" y="2138649"/>
            <a:ext cx="2081213" cy="1460500"/>
            <a:chOff x="7743826" y="1838325"/>
            <a:chExt cx="2081213" cy="1460500"/>
          </a:xfrm>
        </p:grpSpPr>
        <p:sp>
          <p:nvSpPr>
            <p:cNvPr id="366" name="Rectangle 236">
              <a:extLst>
                <a:ext uri="{FF2B5EF4-FFF2-40B4-BE49-F238E27FC236}">
                  <a16:creationId xmlns:a16="http://schemas.microsoft.com/office/drawing/2014/main" id="{D15CC543-3C5F-4889-8F54-E02B622C37FB}"/>
                </a:ext>
              </a:extLst>
            </p:cNvPr>
            <p:cNvSpPr>
              <a:spLocks noChangeArrowheads="1"/>
            </p:cNvSpPr>
            <p:nvPr/>
          </p:nvSpPr>
          <p:spPr bwMode="auto">
            <a:xfrm>
              <a:off x="7743826" y="1838325"/>
              <a:ext cx="2081213"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Linear Regression Model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7" name="Rectangle 237">
              <a:extLst>
                <a:ext uri="{FF2B5EF4-FFF2-40B4-BE49-F238E27FC236}">
                  <a16:creationId xmlns:a16="http://schemas.microsoft.com/office/drawing/2014/main" id="{A95BD528-78A4-42A9-BCB1-5265C5E894DE}"/>
                </a:ext>
              </a:extLst>
            </p:cNvPr>
            <p:cNvSpPr>
              <a:spLocks noChangeArrowheads="1"/>
            </p:cNvSpPr>
            <p:nvPr/>
          </p:nvSpPr>
          <p:spPr bwMode="auto">
            <a:xfrm>
              <a:off x="7743826" y="2238375"/>
              <a:ext cx="90805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y = mx + 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8" name="Rectangle 238">
              <a:extLst>
                <a:ext uri="{FF2B5EF4-FFF2-40B4-BE49-F238E27FC236}">
                  <a16:creationId xmlns:a16="http://schemas.microsoft.com/office/drawing/2014/main" id="{A785011B-FE73-4D7E-B57B-32D6ABF5F3C3}"/>
                </a:ext>
              </a:extLst>
            </p:cNvPr>
            <p:cNvSpPr>
              <a:spLocks noChangeArrowheads="1"/>
            </p:cNvSpPr>
            <p:nvPr/>
          </p:nvSpPr>
          <p:spPr bwMode="auto">
            <a:xfrm>
              <a:off x="7743826" y="2640013"/>
              <a:ext cx="1633538"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using points 0 to 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9" name="Rectangle 239">
              <a:extLst>
                <a:ext uri="{FF2B5EF4-FFF2-40B4-BE49-F238E27FC236}">
                  <a16:creationId xmlns:a16="http://schemas.microsoft.com/office/drawing/2014/main" id="{3B9B7D49-ABD2-4ACE-96DB-867CD891B684}"/>
                </a:ext>
              </a:extLst>
            </p:cNvPr>
            <p:cNvSpPr>
              <a:spLocks noChangeArrowheads="1"/>
            </p:cNvSpPr>
            <p:nvPr/>
          </p:nvSpPr>
          <p:spPr bwMode="auto">
            <a:xfrm>
              <a:off x="7743826" y="3040063"/>
              <a:ext cx="166052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373435"/>
                  </a:solidFill>
                  <a:effectLst/>
                  <a:latin typeface="Arial" panose="020B0604020202020204" pitchFamily="34" charset="0"/>
                </a:rPr>
                <a:t>y = 1.0909x + 1.189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337" name="Rectangle 539">
            <a:extLst>
              <a:ext uri="{FF2B5EF4-FFF2-40B4-BE49-F238E27FC236}">
                <a16:creationId xmlns:a16="http://schemas.microsoft.com/office/drawing/2014/main" id="{A2EE8B5E-1952-4A17-8C49-A3DAF236AE27}"/>
              </a:ext>
            </a:extLst>
          </p:cNvPr>
          <p:cNvSpPr>
            <a:spLocks noChangeArrowheads="1"/>
          </p:cNvSpPr>
          <p:nvPr/>
        </p:nvSpPr>
        <p:spPr bwMode="auto">
          <a:xfrm>
            <a:off x="3879849" y="3918237"/>
            <a:ext cx="99377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373435"/>
                </a:solidFill>
                <a:effectLst/>
                <a:latin typeface="Calibri" panose="020F0502020204030204" pitchFamily="34" charset="0"/>
              </a:rPr>
              <a:t>CONCENTRATION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490">
            <a:extLst>
              <a:ext uri="{FF2B5EF4-FFF2-40B4-BE49-F238E27FC236}">
                <a16:creationId xmlns:a16="http://schemas.microsoft.com/office/drawing/2014/main" id="{F4AA8928-DFAE-4998-BC3A-5E376B94887E}"/>
              </a:ext>
            </a:extLst>
          </p:cNvPr>
          <p:cNvSpPr>
            <a:spLocks noChangeArrowheads="1"/>
          </p:cNvSpPr>
          <p:nvPr/>
        </p:nvSpPr>
        <p:spPr bwMode="auto">
          <a:xfrm>
            <a:off x="2790824" y="2160874"/>
            <a:ext cx="3140075" cy="1554162"/>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US"/>
          </a:p>
        </p:txBody>
      </p:sp>
      <p:sp>
        <p:nvSpPr>
          <p:cNvPr id="289" name="Line 491">
            <a:extLst>
              <a:ext uri="{FF2B5EF4-FFF2-40B4-BE49-F238E27FC236}">
                <a16:creationId xmlns:a16="http://schemas.microsoft.com/office/drawing/2014/main" id="{2C34DC09-FD9E-470D-B612-F7B338682C10}"/>
              </a:ext>
            </a:extLst>
          </p:cNvPr>
          <p:cNvSpPr>
            <a:spLocks noChangeShapeType="1"/>
          </p:cNvSpPr>
          <p:nvPr/>
        </p:nvSpPr>
        <p:spPr bwMode="auto">
          <a:xfrm>
            <a:off x="2793999" y="3489612"/>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 name="Line 492">
            <a:extLst>
              <a:ext uri="{FF2B5EF4-FFF2-40B4-BE49-F238E27FC236}">
                <a16:creationId xmlns:a16="http://schemas.microsoft.com/office/drawing/2014/main" id="{7B05F6E8-FA3D-44A0-A3C0-33E3E46883C3}"/>
              </a:ext>
            </a:extLst>
          </p:cNvPr>
          <p:cNvSpPr>
            <a:spLocks noChangeShapeType="1"/>
          </p:cNvSpPr>
          <p:nvPr/>
        </p:nvSpPr>
        <p:spPr bwMode="auto">
          <a:xfrm>
            <a:off x="2793999" y="3270537"/>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 name="Line 493">
            <a:extLst>
              <a:ext uri="{FF2B5EF4-FFF2-40B4-BE49-F238E27FC236}">
                <a16:creationId xmlns:a16="http://schemas.microsoft.com/office/drawing/2014/main" id="{E292939C-4499-4C3B-BBF6-368B2BDE2202}"/>
              </a:ext>
            </a:extLst>
          </p:cNvPr>
          <p:cNvSpPr>
            <a:spLocks noChangeShapeType="1"/>
          </p:cNvSpPr>
          <p:nvPr/>
        </p:nvSpPr>
        <p:spPr bwMode="auto">
          <a:xfrm>
            <a:off x="2793999" y="3049874"/>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 name="Line 494">
            <a:extLst>
              <a:ext uri="{FF2B5EF4-FFF2-40B4-BE49-F238E27FC236}">
                <a16:creationId xmlns:a16="http://schemas.microsoft.com/office/drawing/2014/main" id="{3175FFAC-F573-4871-BFD9-FF8148FBACB7}"/>
              </a:ext>
            </a:extLst>
          </p:cNvPr>
          <p:cNvSpPr>
            <a:spLocks noChangeShapeType="1"/>
          </p:cNvSpPr>
          <p:nvPr/>
        </p:nvSpPr>
        <p:spPr bwMode="auto">
          <a:xfrm>
            <a:off x="2793999" y="2830799"/>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Line 495">
            <a:extLst>
              <a:ext uri="{FF2B5EF4-FFF2-40B4-BE49-F238E27FC236}">
                <a16:creationId xmlns:a16="http://schemas.microsoft.com/office/drawing/2014/main" id="{65B1E850-AA96-45E9-A5A3-A93CCEFD5C8D}"/>
              </a:ext>
            </a:extLst>
          </p:cNvPr>
          <p:cNvSpPr>
            <a:spLocks noChangeShapeType="1"/>
          </p:cNvSpPr>
          <p:nvPr/>
        </p:nvSpPr>
        <p:spPr bwMode="auto">
          <a:xfrm>
            <a:off x="2793999" y="2605374"/>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Line 496">
            <a:extLst>
              <a:ext uri="{FF2B5EF4-FFF2-40B4-BE49-F238E27FC236}">
                <a16:creationId xmlns:a16="http://schemas.microsoft.com/office/drawing/2014/main" id="{9FF7C668-F24C-45CB-96F1-77EBFEBAE5D0}"/>
              </a:ext>
            </a:extLst>
          </p:cNvPr>
          <p:cNvSpPr>
            <a:spLocks noChangeShapeType="1"/>
          </p:cNvSpPr>
          <p:nvPr/>
        </p:nvSpPr>
        <p:spPr bwMode="auto">
          <a:xfrm>
            <a:off x="2793999" y="2386299"/>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Line 498">
            <a:extLst>
              <a:ext uri="{FF2B5EF4-FFF2-40B4-BE49-F238E27FC236}">
                <a16:creationId xmlns:a16="http://schemas.microsoft.com/office/drawing/2014/main" id="{F1412BE8-0465-4575-A33B-9512F9895C00}"/>
              </a:ext>
            </a:extLst>
          </p:cNvPr>
          <p:cNvSpPr>
            <a:spLocks noChangeShapeType="1"/>
          </p:cNvSpPr>
          <p:nvPr/>
        </p:nvSpPr>
        <p:spPr bwMode="auto">
          <a:xfrm>
            <a:off x="3419474" y="2167224"/>
            <a:ext cx="0" cy="1544637"/>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Line 499">
            <a:extLst>
              <a:ext uri="{FF2B5EF4-FFF2-40B4-BE49-F238E27FC236}">
                <a16:creationId xmlns:a16="http://schemas.microsoft.com/office/drawing/2014/main" id="{CA50005E-2906-4A40-9FD5-31E1768D88E6}"/>
              </a:ext>
            </a:extLst>
          </p:cNvPr>
          <p:cNvSpPr>
            <a:spLocks noChangeShapeType="1"/>
          </p:cNvSpPr>
          <p:nvPr/>
        </p:nvSpPr>
        <p:spPr bwMode="auto">
          <a:xfrm>
            <a:off x="4049712" y="2167224"/>
            <a:ext cx="0" cy="1544637"/>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Line 500">
            <a:extLst>
              <a:ext uri="{FF2B5EF4-FFF2-40B4-BE49-F238E27FC236}">
                <a16:creationId xmlns:a16="http://schemas.microsoft.com/office/drawing/2014/main" id="{543A5F35-2EF3-4BF5-9A6D-4364BC27665F}"/>
              </a:ext>
            </a:extLst>
          </p:cNvPr>
          <p:cNvSpPr>
            <a:spLocks noChangeShapeType="1"/>
          </p:cNvSpPr>
          <p:nvPr/>
        </p:nvSpPr>
        <p:spPr bwMode="auto">
          <a:xfrm>
            <a:off x="4672012" y="2167224"/>
            <a:ext cx="0" cy="1544637"/>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 name="Line 501">
            <a:extLst>
              <a:ext uri="{FF2B5EF4-FFF2-40B4-BE49-F238E27FC236}">
                <a16:creationId xmlns:a16="http://schemas.microsoft.com/office/drawing/2014/main" id="{31EC0AA9-BF5D-4716-A57F-6D708A9DA919}"/>
              </a:ext>
            </a:extLst>
          </p:cNvPr>
          <p:cNvSpPr>
            <a:spLocks noChangeShapeType="1"/>
          </p:cNvSpPr>
          <p:nvPr/>
        </p:nvSpPr>
        <p:spPr bwMode="auto">
          <a:xfrm>
            <a:off x="5303837" y="2167224"/>
            <a:ext cx="0" cy="1544637"/>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Line 502">
            <a:extLst>
              <a:ext uri="{FF2B5EF4-FFF2-40B4-BE49-F238E27FC236}">
                <a16:creationId xmlns:a16="http://schemas.microsoft.com/office/drawing/2014/main" id="{895D1326-930D-4B48-A858-B7FF7BEB946F}"/>
              </a:ext>
            </a:extLst>
          </p:cNvPr>
          <p:cNvSpPr>
            <a:spLocks noChangeShapeType="1"/>
          </p:cNvSpPr>
          <p:nvPr/>
        </p:nvSpPr>
        <p:spPr bwMode="auto">
          <a:xfrm>
            <a:off x="5924549" y="2167224"/>
            <a:ext cx="0" cy="1544637"/>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 name="Line 503">
            <a:extLst>
              <a:ext uri="{FF2B5EF4-FFF2-40B4-BE49-F238E27FC236}">
                <a16:creationId xmlns:a16="http://schemas.microsoft.com/office/drawing/2014/main" id="{5C07A393-495F-411D-95C1-232557133818}"/>
              </a:ext>
            </a:extLst>
          </p:cNvPr>
          <p:cNvSpPr>
            <a:spLocks noChangeShapeType="1"/>
          </p:cNvSpPr>
          <p:nvPr/>
        </p:nvSpPr>
        <p:spPr bwMode="auto">
          <a:xfrm flipV="1">
            <a:off x="2793999" y="2167224"/>
            <a:ext cx="0" cy="1544637"/>
          </a:xfrm>
          <a:prstGeom prst="line">
            <a:avLst/>
          </a:prstGeom>
          <a:noFill/>
          <a:ln w="0">
            <a:solidFill>
              <a:srgbClr val="ADB9C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Line 504">
            <a:extLst>
              <a:ext uri="{FF2B5EF4-FFF2-40B4-BE49-F238E27FC236}">
                <a16:creationId xmlns:a16="http://schemas.microsoft.com/office/drawing/2014/main" id="{7451D31C-93EA-4446-9187-7777FFCCD1E1}"/>
              </a:ext>
            </a:extLst>
          </p:cNvPr>
          <p:cNvSpPr>
            <a:spLocks noChangeShapeType="1"/>
          </p:cNvSpPr>
          <p:nvPr/>
        </p:nvSpPr>
        <p:spPr bwMode="auto">
          <a:xfrm>
            <a:off x="2793999" y="3711862"/>
            <a:ext cx="3130550" cy="0"/>
          </a:xfrm>
          <a:prstGeom prst="line">
            <a:avLst/>
          </a:prstGeom>
          <a:noFill/>
          <a:ln w="0">
            <a:solidFill>
              <a:srgbClr val="ADB9C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 name="Line 505">
            <a:extLst>
              <a:ext uri="{FF2B5EF4-FFF2-40B4-BE49-F238E27FC236}">
                <a16:creationId xmlns:a16="http://schemas.microsoft.com/office/drawing/2014/main" id="{7B089B43-70EE-4507-889C-2174906B7E64}"/>
              </a:ext>
            </a:extLst>
          </p:cNvPr>
          <p:cNvSpPr>
            <a:spLocks noChangeShapeType="1"/>
          </p:cNvSpPr>
          <p:nvPr/>
        </p:nvSpPr>
        <p:spPr bwMode="auto">
          <a:xfrm flipV="1">
            <a:off x="5924549" y="2373599"/>
            <a:ext cx="9525" cy="3175"/>
          </a:xfrm>
          <a:prstGeom prst="line">
            <a:avLst/>
          </a:prstGeom>
          <a:noFill/>
          <a:ln w="0">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Freeform 506">
            <a:extLst>
              <a:ext uri="{FF2B5EF4-FFF2-40B4-BE49-F238E27FC236}">
                <a16:creationId xmlns:a16="http://schemas.microsoft.com/office/drawing/2014/main" id="{9EF3E035-2E80-42C1-B009-F5E10CCFF926}"/>
              </a:ext>
            </a:extLst>
          </p:cNvPr>
          <p:cNvSpPr>
            <a:spLocks/>
          </p:cNvSpPr>
          <p:nvPr/>
        </p:nvSpPr>
        <p:spPr bwMode="auto">
          <a:xfrm>
            <a:off x="2760662" y="3541999"/>
            <a:ext cx="58738" cy="60325"/>
          </a:xfrm>
          <a:custGeom>
            <a:avLst/>
            <a:gdLst>
              <a:gd name="T0" fmla="*/ 37 w 37"/>
              <a:gd name="T1" fmla="*/ 19 h 38"/>
              <a:gd name="T2" fmla="*/ 35 w 37"/>
              <a:gd name="T3" fmla="*/ 26 h 38"/>
              <a:gd name="T4" fmla="*/ 31 w 37"/>
              <a:gd name="T5" fmla="*/ 32 h 38"/>
              <a:gd name="T6" fmla="*/ 25 w 37"/>
              <a:gd name="T7" fmla="*/ 36 h 38"/>
              <a:gd name="T8" fmla="*/ 18 w 37"/>
              <a:gd name="T9" fmla="*/ 38 h 38"/>
              <a:gd name="T10" fmla="*/ 12 w 37"/>
              <a:gd name="T11" fmla="*/ 36 h 38"/>
              <a:gd name="T12" fmla="*/ 6 w 37"/>
              <a:gd name="T13" fmla="*/ 32 h 38"/>
              <a:gd name="T14" fmla="*/ 2 w 37"/>
              <a:gd name="T15" fmla="*/ 26 h 38"/>
              <a:gd name="T16" fmla="*/ 0 w 37"/>
              <a:gd name="T17" fmla="*/ 19 h 38"/>
              <a:gd name="T18" fmla="*/ 2 w 37"/>
              <a:gd name="T19" fmla="*/ 11 h 38"/>
              <a:gd name="T20" fmla="*/ 6 w 37"/>
              <a:gd name="T21" fmla="*/ 5 h 38"/>
              <a:gd name="T22" fmla="*/ 12 w 37"/>
              <a:gd name="T23" fmla="*/ 1 h 38"/>
              <a:gd name="T24" fmla="*/ 18 w 37"/>
              <a:gd name="T25" fmla="*/ 0 h 38"/>
              <a:gd name="T26" fmla="*/ 25 w 37"/>
              <a:gd name="T27" fmla="*/ 1 h 38"/>
              <a:gd name="T28" fmla="*/ 31 w 37"/>
              <a:gd name="T29" fmla="*/ 5 h 38"/>
              <a:gd name="T30" fmla="*/ 35 w 37"/>
              <a:gd name="T31" fmla="*/ 11 h 38"/>
              <a:gd name="T32" fmla="*/ 37 w 37"/>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8">
                <a:moveTo>
                  <a:pt x="37" y="19"/>
                </a:moveTo>
                <a:lnTo>
                  <a:pt x="35" y="26"/>
                </a:lnTo>
                <a:lnTo>
                  <a:pt x="31" y="32"/>
                </a:lnTo>
                <a:lnTo>
                  <a:pt x="25" y="36"/>
                </a:lnTo>
                <a:lnTo>
                  <a:pt x="18" y="38"/>
                </a:lnTo>
                <a:lnTo>
                  <a:pt x="12" y="36"/>
                </a:lnTo>
                <a:lnTo>
                  <a:pt x="6" y="32"/>
                </a:lnTo>
                <a:lnTo>
                  <a:pt x="2" y="26"/>
                </a:lnTo>
                <a:lnTo>
                  <a:pt x="0" y="19"/>
                </a:lnTo>
                <a:lnTo>
                  <a:pt x="2" y="11"/>
                </a:lnTo>
                <a:lnTo>
                  <a:pt x="6" y="5"/>
                </a:lnTo>
                <a:lnTo>
                  <a:pt x="12" y="1"/>
                </a:lnTo>
                <a:lnTo>
                  <a:pt x="18" y="0"/>
                </a:lnTo>
                <a:lnTo>
                  <a:pt x="25" y="1"/>
                </a:lnTo>
                <a:lnTo>
                  <a:pt x="31" y="5"/>
                </a:lnTo>
                <a:lnTo>
                  <a:pt x="35" y="11"/>
                </a:lnTo>
                <a:lnTo>
                  <a:pt x="37"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507">
            <a:extLst>
              <a:ext uri="{FF2B5EF4-FFF2-40B4-BE49-F238E27FC236}">
                <a16:creationId xmlns:a16="http://schemas.microsoft.com/office/drawing/2014/main" id="{37555AE8-209C-46B6-B038-FE6547FA709F}"/>
              </a:ext>
            </a:extLst>
          </p:cNvPr>
          <p:cNvSpPr>
            <a:spLocks/>
          </p:cNvSpPr>
          <p:nvPr/>
        </p:nvSpPr>
        <p:spPr bwMode="auto">
          <a:xfrm>
            <a:off x="2760662" y="3541999"/>
            <a:ext cx="58738" cy="60325"/>
          </a:xfrm>
          <a:custGeom>
            <a:avLst/>
            <a:gdLst>
              <a:gd name="T0" fmla="*/ 37 w 37"/>
              <a:gd name="T1" fmla="*/ 19 h 38"/>
              <a:gd name="T2" fmla="*/ 35 w 37"/>
              <a:gd name="T3" fmla="*/ 26 h 38"/>
              <a:gd name="T4" fmla="*/ 31 w 37"/>
              <a:gd name="T5" fmla="*/ 32 h 38"/>
              <a:gd name="T6" fmla="*/ 25 w 37"/>
              <a:gd name="T7" fmla="*/ 36 h 38"/>
              <a:gd name="T8" fmla="*/ 18 w 37"/>
              <a:gd name="T9" fmla="*/ 38 h 38"/>
              <a:gd name="T10" fmla="*/ 12 w 37"/>
              <a:gd name="T11" fmla="*/ 36 h 38"/>
              <a:gd name="T12" fmla="*/ 6 w 37"/>
              <a:gd name="T13" fmla="*/ 32 h 38"/>
              <a:gd name="T14" fmla="*/ 2 w 37"/>
              <a:gd name="T15" fmla="*/ 26 h 38"/>
              <a:gd name="T16" fmla="*/ 0 w 37"/>
              <a:gd name="T17" fmla="*/ 19 h 38"/>
              <a:gd name="T18" fmla="*/ 2 w 37"/>
              <a:gd name="T19" fmla="*/ 11 h 38"/>
              <a:gd name="T20" fmla="*/ 6 w 37"/>
              <a:gd name="T21" fmla="*/ 5 h 38"/>
              <a:gd name="T22" fmla="*/ 12 w 37"/>
              <a:gd name="T23" fmla="*/ 1 h 38"/>
              <a:gd name="T24" fmla="*/ 18 w 37"/>
              <a:gd name="T25" fmla="*/ 0 h 38"/>
              <a:gd name="T26" fmla="*/ 25 w 37"/>
              <a:gd name="T27" fmla="*/ 1 h 38"/>
              <a:gd name="T28" fmla="*/ 31 w 37"/>
              <a:gd name="T29" fmla="*/ 5 h 38"/>
              <a:gd name="T30" fmla="*/ 35 w 37"/>
              <a:gd name="T31" fmla="*/ 11 h 38"/>
              <a:gd name="T32" fmla="*/ 37 w 37"/>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8">
                <a:moveTo>
                  <a:pt x="37" y="19"/>
                </a:moveTo>
                <a:lnTo>
                  <a:pt x="35" y="26"/>
                </a:lnTo>
                <a:lnTo>
                  <a:pt x="31" y="32"/>
                </a:lnTo>
                <a:lnTo>
                  <a:pt x="25" y="36"/>
                </a:lnTo>
                <a:lnTo>
                  <a:pt x="18" y="38"/>
                </a:lnTo>
                <a:lnTo>
                  <a:pt x="12" y="36"/>
                </a:lnTo>
                <a:lnTo>
                  <a:pt x="6" y="32"/>
                </a:lnTo>
                <a:lnTo>
                  <a:pt x="2" y="26"/>
                </a:lnTo>
                <a:lnTo>
                  <a:pt x="0" y="19"/>
                </a:lnTo>
                <a:lnTo>
                  <a:pt x="2" y="11"/>
                </a:lnTo>
                <a:lnTo>
                  <a:pt x="6" y="5"/>
                </a:lnTo>
                <a:lnTo>
                  <a:pt x="12" y="1"/>
                </a:lnTo>
                <a:lnTo>
                  <a:pt x="18" y="0"/>
                </a:lnTo>
                <a:lnTo>
                  <a:pt x="25" y="1"/>
                </a:lnTo>
                <a:lnTo>
                  <a:pt x="31" y="5"/>
                </a:lnTo>
                <a:lnTo>
                  <a:pt x="35" y="11"/>
                </a:lnTo>
                <a:lnTo>
                  <a:pt x="37"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Freeform 508">
            <a:extLst>
              <a:ext uri="{FF2B5EF4-FFF2-40B4-BE49-F238E27FC236}">
                <a16:creationId xmlns:a16="http://schemas.microsoft.com/office/drawing/2014/main" id="{1F38CB13-F184-4403-A37D-BFC35A665BE9}"/>
              </a:ext>
            </a:extLst>
          </p:cNvPr>
          <p:cNvSpPr>
            <a:spLocks/>
          </p:cNvSpPr>
          <p:nvPr/>
        </p:nvSpPr>
        <p:spPr bwMode="auto">
          <a:xfrm>
            <a:off x="2760662" y="3541999"/>
            <a:ext cx="58738" cy="60325"/>
          </a:xfrm>
          <a:custGeom>
            <a:avLst/>
            <a:gdLst>
              <a:gd name="T0" fmla="*/ 37 w 37"/>
              <a:gd name="T1" fmla="*/ 19 h 38"/>
              <a:gd name="T2" fmla="*/ 35 w 37"/>
              <a:gd name="T3" fmla="*/ 26 h 38"/>
              <a:gd name="T4" fmla="*/ 31 w 37"/>
              <a:gd name="T5" fmla="*/ 32 h 38"/>
              <a:gd name="T6" fmla="*/ 25 w 37"/>
              <a:gd name="T7" fmla="*/ 36 h 38"/>
              <a:gd name="T8" fmla="*/ 18 w 37"/>
              <a:gd name="T9" fmla="*/ 38 h 38"/>
              <a:gd name="T10" fmla="*/ 12 w 37"/>
              <a:gd name="T11" fmla="*/ 36 h 38"/>
              <a:gd name="T12" fmla="*/ 6 w 37"/>
              <a:gd name="T13" fmla="*/ 32 h 38"/>
              <a:gd name="T14" fmla="*/ 2 w 37"/>
              <a:gd name="T15" fmla="*/ 26 h 38"/>
              <a:gd name="T16" fmla="*/ 0 w 37"/>
              <a:gd name="T17" fmla="*/ 19 h 38"/>
              <a:gd name="T18" fmla="*/ 2 w 37"/>
              <a:gd name="T19" fmla="*/ 11 h 38"/>
              <a:gd name="T20" fmla="*/ 6 w 37"/>
              <a:gd name="T21" fmla="*/ 5 h 38"/>
              <a:gd name="T22" fmla="*/ 12 w 37"/>
              <a:gd name="T23" fmla="*/ 1 h 38"/>
              <a:gd name="T24" fmla="*/ 18 w 37"/>
              <a:gd name="T25" fmla="*/ 0 h 38"/>
              <a:gd name="T26" fmla="*/ 25 w 37"/>
              <a:gd name="T27" fmla="*/ 1 h 38"/>
              <a:gd name="T28" fmla="*/ 31 w 37"/>
              <a:gd name="T29" fmla="*/ 5 h 38"/>
              <a:gd name="T30" fmla="*/ 35 w 37"/>
              <a:gd name="T31" fmla="*/ 11 h 38"/>
              <a:gd name="T32" fmla="*/ 37 w 37"/>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8">
                <a:moveTo>
                  <a:pt x="37" y="19"/>
                </a:moveTo>
                <a:lnTo>
                  <a:pt x="35" y="26"/>
                </a:lnTo>
                <a:lnTo>
                  <a:pt x="31" y="32"/>
                </a:lnTo>
                <a:lnTo>
                  <a:pt x="25" y="36"/>
                </a:lnTo>
                <a:lnTo>
                  <a:pt x="18" y="38"/>
                </a:lnTo>
                <a:lnTo>
                  <a:pt x="12" y="36"/>
                </a:lnTo>
                <a:lnTo>
                  <a:pt x="6" y="32"/>
                </a:lnTo>
                <a:lnTo>
                  <a:pt x="2" y="26"/>
                </a:lnTo>
                <a:lnTo>
                  <a:pt x="0" y="19"/>
                </a:lnTo>
                <a:lnTo>
                  <a:pt x="2" y="11"/>
                </a:lnTo>
                <a:lnTo>
                  <a:pt x="6" y="5"/>
                </a:lnTo>
                <a:lnTo>
                  <a:pt x="12" y="1"/>
                </a:lnTo>
                <a:lnTo>
                  <a:pt x="18" y="0"/>
                </a:lnTo>
                <a:lnTo>
                  <a:pt x="25" y="1"/>
                </a:lnTo>
                <a:lnTo>
                  <a:pt x="31" y="5"/>
                </a:lnTo>
                <a:lnTo>
                  <a:pt x="35" y="11"/>
                </a:lnTo>
                <a:lnTo>
                  <a:pt x="37" y="19"/>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 name="Freeform 509">
            <a:extLst>
              <a:ext uri="{FF2B5EF4-FFF2-40B4-BE49-F238E27FC236}">
                <a16:creationId xmlns:a16="http://schemas.microsoft.com/office/drawing/2014/main" id="{C1D1DF89-B894-4AC5-BB50-9615ED6D0312}"/>
              </a:ext>
            </a:extLst>
          </p:cNvPr>
          <p:cNvSpPr>
            <a:spLocks/>
          </p:cNvSpPr>
          <p:nvPr/>
        </p:nvSpPr>
        <p:spPr bwMode="auto">
          <a:xfrm>
            <a:off x="3068637" y="3422937"/>
            <a:ext cx="58738" cy="57150"/>
          </a:xfrm>
          <a:custGeom>
            <a:avLst/>
            <a:gdLst>
              <a:gd name="T0" fmla="*/ 37 w 37"/>
              <a:gd name="T1" fmla="*/ 17 h 36"/>
              <a:gd name="T2" fmla="*/ 35 w 37"/>
              <a:gd name="T3" fmla="*/ 25 h 36"/>
              <a:gd name="T4" fmla="*/ 31 w 37"/>
              <a:gd name="T5" fmla="*/ 30 h 36"/>
              <a:gd name="T6" fmla="*/ 25 w 37"/>
              <a:gd name="T7" fmla="*/ 36 h 36"/>
              <a:gd name="T8" fmla="*/ 19 w 37"/>
              <a:gd name="T9" fmla="*/ 36 h 36"/>
              <a:gd name="T10" fmla="*/ 12 w 37"/>
              <a:gd name="T11" fmla="*/ 36 h 36"/>
              <a:gd name="T12" fmla="*/ 6 w 37"/>
              <a:gd name="T13" fmla="*/ 30 h 36"/>
              <a:gd name="T14" fmla="*/ 2 w 37"/>
              <a:gd name="T15" fmla="*/ 25 h 36"/>
              <a:gd name="T16" fmla="*/ 0 w 37"/>
              <a:gd name="T17" fmla="*/ 17 h 36"/>
              <a:gd name="T18" fmla="*/ 2 w 37"/>
              <a:gd name="T19" fmla="*/ 11 h 36"/>
              <a:gd name="T20" fmla="*/ 6 w 37"/>
              <a:gd name="T21" fmla="*/ 4 h 36"/>
              <a:gd name="T22" fmla="*/ 12 w 37"/>
              <a:gd name="T23" fmla="*/ 0 h 36"/>
              <a:gd name="T24" fmla="*/ 19 w 37"/>
              <a:gd name="T25" fmla="*/ 0 h 36"/>
              <a:gd name="T26" fmla="*/ 25 w 37"/>
              <a:gd name="T27" fmla="*/ 0 h 36"/>
              <a:gd name="T28" fmla="*/ 31 w 37"/>
              <a:gd name="T29" fmla="*/ 4 h 36"/>
              <a:gd name="T30" fmla="*/ 35 w 37"/>
              <a:gd name="T31" fmla="*/ 11 h 36"/>
              <a:gd name="T32" fmla="*/ 37 w 37"/>
              <a:gd name="T33"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6">
                <a:moveTo>
                  <a:pt x="37" y="17"/>
                </a:moveTo>
                <a:lnTo>
                  <a:pt x="35" y="25"/>
                </a:lnTo>
                <a:lnTo>
                  <a:pt x="31" y="30"/>
                </a:lnTo>
                <a:lnTo>
                  <a:pt x="25" y="36"/>
                </a:lnTo>
                <a:lnTo>
                  <a:pt x="19" y="36"/>
                </a:lnTo>
                <a:lnTo>
                  <a:pt x="12" y="36"/>
                </a:lnTo>
                <a:lnTo>
                  <a:pt x="6" y="30"/>
                </a:lnTo>
                <a:lnTo>
                  <a:pt x="2" y="25"/>
                </a:lnTo>
                <a:lnTo>
                  <a:pt x="0" y="17"/>
                </a:lnTo>
                <a:lnTo>
                  <a:pt x="2" y="11"/>
                </a:lnTo>
                <a:lnTo>
                  <a:pt x="6" y="4"/>
                </a:lnTo>
                <a:lnTo>
                  <a:pt x="12" y="0"/>
                </a:lnTo>
                <a:lnTo>
                  <a:pt x="19" y="0"/>
                </a:lnTo>
                <a:lnTo>
                  <a:pt x="25" y="0"/>
                </a:lnTo>
                <a:lnTo>
                  <a:pt x="31" y="4"/>
                </a:lnTo>
                <a:lnTo>
                  <a:pt x="35" y="11"/>
                </a:lnTo>
                <a:lnTo>
                  <a:pt x="37" y="17"/>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510">
            <a:extLst>
              <a:ext uri="{FF2B5EF4-FFF2-40B4-BE49-F238E27FC236}">
                <a16:creationId xmlns:a16="http://schemas.microsoft.com/office/drawing/2014/main" id="{F70ECF38-C9C8-406D-BE21-B7F57BE378E3}"/>
              </a:ext>
            </a:extLst>
          </p:cNvPr>
          <p:cNvSpPr>
            <a:spLocks/>
          </p:cNvSpPr>
          <p:nvPr/>
        </p:nvSpPr>
        <p:spPr bwMode="auto">
          <a:xfrm>
            <a:off x="3068637" y="3422937"/>
            <a:ext cx="58738" cy="57150"/>
          </a:xfrm>
          <a:custGeom>
            <a:avLst/>
            <a:gdLst>
              <a:gd name="T0" fmla="*/ 37 w 37"/>
              <a:gd name="T1" fmla="*/ 17 h 36"/>
              <a:gd name="T2" fmla="*/ 35 w 37"/>
              <a:gd name="T3" fmla="*/ 25 h 36"/>
              <a:gd name="T4" fmla="*/ 31 w 37"/>
              <a:gd name="T5" fmla="*/ 30 h 36"/>
              <a:gd name="T6" fmla="*/ 25 w 37"/>
              <a:gd name="T7" fmla="*/ 36 h 36"/>
              <a:gd name="T8" fmla="*/ 19 w 37"/>
              <a:gd name="T9" fmla="*/ 36 h 36"/>
              <a:gd name="T10" fmla="*/ 12 w 37"/>
              <a:gd name="T11" fmla="*/ 36 h 36"/>
              <a:gd name="T12" fmla="*/ 6 w 37"/>
              <a:gd name="T13" fmla="*/ 30 h 36"/>
              <a:gd name="T14" fmla="*/ 2 w 37"/>
              <a:gd name="T15" fmla="*/ 25 h 36"/>
              <a:gd name="T16" fmla="*/ 0 w 37"/>
              <a:gd name="T17" fmla="*/ 17 h 36"/>
              <a:gd name="T18" fmla="*/ 2 w 37"/>
              <a:gd name="T19" fmla="*/ 11 h 36"/>
              <a:gd name="T20" fmla="*/ 6 w 37"/>
              <a:gd name="T21" fmla="*/ 4 h 36"/>
              <a:gd name="T22" fmla="*/ 12 w 37"/>
              <a:gd name="T23" fmla="*/ 0 h 36"/>
              <a:gd name="T24" fmla="*/ 19 w 37"/>
              <a:gd name="T25" fmla="*/ 0 h 36"/>
              <a:gd name="T26" fmla="*/ 25 w 37"/>
              <a:gd name="T27" fmla="*/ 0 h 36"/>
              <a:gd name="T28" fmla="*/ 31 w 37"/>
              <a:gd name="T29" fmla="*/ 4 h 36"/>
              <a:gd name="T30" fmla="*/ 35 w 37"/>
              <a:gd name="T31" fmla="*/ 11 h 36"/>
              <a:gd name="T32" fmla="*/ 37 w 37"/>
              <a:gd name="T33"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6">
                <a:moveTo>
                  <a:pt x="37" y="17"/>
                </a:moveTo>
                <a:lnTo>
                  <a:pt x="35" y="25"/>
                </a:lnTo>
                <a:lnTo>
                  <a:pt x="31" y="30"/>
                </a:lnTo>
                <a:lnTo>
                  <a:pt x="25" y="36"/>
                </a:lnTo>
                <a:lnTo>
                  <a:pt x="19" y="36"/>
                </a:lnTo>
                <a:lnTo>
                  <a:pt x="12" y="36"/>
                </a:lnTo>
                <a:lnTo>
                  <a:pt x="6" y="30"/>
                </a:lnTo>
                <a:lnTo>
                  <a:pt x="2" y="25"/>
                </a:lnTo>
                <a:lnTo>
                  <a:pt x="0" y="17"/>
                </a:lnTo>
                <a:lnTo>
                  <a:pt x="2" y="11"/>
                </a:lnTo>
                <a:lnTo>
                  <a:pt x="6" y="4"/>
                </a:lnTo>
                <a:lnTo>
                  <a:pt x="12" y="0"/>
                </a:lnTo>
                <a:lnTo>
                  <a:pt x="19" y="0"/>
                </a:lnTo>
                <a:lnTo>
                  <a:pt x="25" y="0"/>
                </a:lnTo>
                <a:lnTo>
                  <a:pt x="31" y="4"/>
                </a:lnTo>
                <a:lnTo>
                  <a:pt x="35" y="11"/>
                </a:lnTo>
                <a:lnTo>
                  <a:pt x="37" y="17"/>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9" name="Freeform 511">
            <a:extLst>
              <a:ext uri="{FF2B5EF4-FFF2-40B4-BE49-F238E27FC236}">
                <a16:creationId xmlns:a16="http://schemas.microsoft.com/office/drawing/2014/main" id="{4E0E48D7-FEED-4E6D-8BFD-EF0F74F12595}"/>
              </a:ext>
            </a:extLst>
          </p:cNvPr>
          <p:cNvSpPr>
            <a:spLocks/>
          </p:cNvSpPr>
          <p:nvPr/>
        </p:nvSpPr>
        <p:spPr bwMode="auto">
          <a:xfrm>
            <a:off x="3068637" y="3422937"/>
            <a:ext cx="58738" cy="57150"/>
          </a:xfrm>
          <a:custGeom>
            <a:avLst/>
            <a:gdLst>
              <a:gd name="T0" fmla="*/ 37 w 37"/>
              <a:gd name="T1" fmla="*/ 17 h 36"/>
              <a:gd name="T2" fmla="*/ 35 w 37"/>
              <a:gd name="T3" fmla="*/ 25 h 36"/>
              <a:gd name="T4" fmla="*/ 31 w 37"/>
              <a:gd name="T5" fmla="*/ 30 h 36"/>
              <a:gd name="T6" fmla="*/ 25 w 37"/>
              <a:gd name="T7" fmla="*/ 36 h 36"/>
              <a:gd name="T8" fmla="*/ 19 w 37"/>
              <a:gd name="T9" fmla="*/ 36 h 36"/>
              <a:gd name="T10" fmla="*/ 12 w 37"/>
              <a:gd name="T11" fmla="*/ 36 h 36"/>
              <a:gd name="T12" fmla="*/ 6 w 37"/>
              <a:gd name="T13" fmla="*/ 30 h 36"/>
              <a:gd name="T14" fmla="*/ 2 w 37"/>
              <a:gd name="T15" fmla="*/ 25 h 36"/>
              <a:gd name="T16" fmla="*/ 0 w 37"/>
              <a:gd name="T17" fmla="*/ 17 h 36"/>
              <a:gd name="T18" fmla="*/ 2 w 37"/>
              <a:gd name="T19" fmla="*/ 11 h 36"/>
              <a:gd name="T20" fmla="*/ 6 w 37"/>
              <a:gd name="T21" fmla="*/ 4 h 36"/>
              <a:gd name="T22" fmla="*/ 12 w 37"/>
              <a:gd name="T23" fmla="*/ 0 h 36"/>
              <a:gd name="T24" fmla="*/ 19 w 37"/>
              <a:gd name="T25" fmla="*/ 0 h 36"/>
              <a:gd name="T26" fmla="*/ 25 w 37"/>
              <a:gd name="T27" fmla="*/ 0 h 36"/>
              <a:gd name="T28" fmla="*/ 31 w 37"/>
              <a:gd name="T29" fmla="*/ 4 h 36"/>
              <a:gd name="T30" fmla="*/ 35 w 37"/>
              <a:gd name="T31" fmla="*/ 11 h 36"/>
              <a:gd name="T32" fmla="*/ 37 w 37"/>
              <a:gd name="T33"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6">
                <a:moveTo>
                  <a:pt x="37" y="17"/>
                </a:moveTo>
                <a:lnTo>
                  <a:pt x="35" y="25"/>
                </a:lnTo>
                <a:lnTo>
                  <a:pt x="31" y="30"/>
                </a:lnTo>
                <a:lnTo>
                  <a:pt x="25" y="36"/>
                </a:lnTo>
                <a:lnTo>
                  <a:pt x="19" y="36"/>
                </a:lnTo>
                <a:lnTo>
                  <a:pt x="12" y="36"/>
                </a:lnTo>
                <a:lnTo>
                  <a:pt x="6" y="30"/>
                </a:lnTo>
                <a:lnTo>
                  <a:pt x="2" y="25"/>
                </a:lnTo>
                <a:lnTo>
                  <a:pt x="0" y="17"/>
                </a:lnTo>
                <a:lnTo>
                  <a:pt x="2" y="11"/>
                </a:lnTo>
                <a:lnTo>
                  <a:pt x="6" y="4"/>
                </a:lnTo>
                <a:lnTo>
                  <a:pt x="12" y="0"/>
                </a:lnTo>
                <a:lnTo>
                  <a:pt x="19" y="0"/>
                </a:lnTo>
                <a:lnTo>
                  <a:pt x="25" y="0"/>
                </a:lnTo>
                <a:lnTo>
                  <a:pt x="31" y="4"/>
                </a:lnTo>
                <a:lnTo>
                  <a:pt x="35" y="11"/>
                </a:lnTo>
                <a:lnTo>
                  <a:pt x="37" y="17"/>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Freeform 512">
            <a:extLst>
              <a:ext uri="{FF2B5EF4-FFF2-40B4-BE49-F238E27FC236}">
                <a16:creationId xmlns:a16="http://schemas.microsoft.com/office/drawing/2014/main" id="{1ADFF555-6C89-4E62-9137-7FBDD0C506A3}"/>
              </a:ext>
            </a:extLst>
          </p:cNvPr>
          <p:cNvSpPr>
            <a:spLocks/>
          </p:cNvSpPr>
          <p:nvPr/>
        </p:nvSpPr>
        <p:spPr bwMode="auto">
          <a:xfrm>
            <a:off x="3382962" y="3300699"/>
            <a:ext cx="60325" cy="60325"/>
          </a:xfrm>
          <a:custGeom>
            <a:avLst/>
            <a:gdLst>
              <a:gd name="T0" fmla="*/ 38 w 38"/>
              <a:gd name="T1" fmla="*/ 19 h 38"/>
              <a:gd name="T2" fmla="*/ 36 w 38"/>
              <a:gd name="T3" fmla="*/ 27 h 38"/>
              <a:gd name="T4" fmla="*/ 33 w 38"/>
              <a:gd name="T5" fmla="*/ 33 h 38"/>
              <a:gd name="T6" fmla="*/ 27 w 38"/>
              <a:gd name="T7" fmla="*/ 36 h 38"/>
              <a:gd name="T8" fmla="*/ 19 w 38"/>
              <a:gd name="T9" fmla="*/ 38 h 38"/>
              <a:gd name="T10" fmla="*/ 11 w 38"/>
              <a:gd name="T11" fmla="*/ 36 h 38"/>
              <a:gd name="T12" fmla="*/ 6 w 38"/>
              <a:gd name="T13" fmla="*/ 33 h 38"/>
              <a:gd name="T14" fmla="*/ 2 w 38"/>
              <a:gd name="T15" fmla="*/ 27 h 38"/>
              <a:gd name="T16" fmla="*/ 0 w 38"/>
              <a:gd name="T17" fmla="*/ 19 h 38"/>
              <a:gd name="T18" fmla="*/ 2 w 38"/>
              <a:gd name="T19" fmla="*/ 11 h 38"/>
              <a:gd name="T20" fmla="*/ 6 w 38"/>
              <a:gd name="T21" fmla="*/ 6 h 38"/>
              <a:gd name="T22" fmla="*/ 11 w 38"/>
              <a:gd name="T23" fmla="*/ 2 h 38"/>
              <a:gd name="T24" fmla="*/ 19 w 38"/>
              <a:gd name="T25" fmla="*/ 0 h 38"/>
              <a:gd name="T26" fmla="*/ 27 w 38"/>
              <a:gd name="T27" fmla="*/ 2 h 38"/>
              <a:gd name="T28" fmla="*/ 33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3" y="33"/>
                </a:lnTo>
                <a:lnTo>
                  <a:pt x="27" y="36"/>
                </a:lnTo>
                <a:lnTo>
                  <a:pt x="19" y="38"/>
                </a:lnTo>
                <a:lnTo>
                  <a:pt x="11" y="36"/>
                </a:lnTo>
                <a:lnTo>
                  <a:pt x="6" y="33"/>
                </a:lnTo>
                <a:lnTo>
                  <a:pt x="2" y="27"/>
                </a:lnTo>
                <a:lnTo>
                  <a:pt x="0" y="19"/>
                </a:lnTo>
                <a:lnTo>
                  <a:pt x="2" y="11"/>
                </a:lnTo>
                <a:lnTo>
                  <a:pt x="6" y="6"/>
                </a:lnTo>
                <a:lnTo>
                  <a:pt x="11" y="2"/>
                </a:lnTo>
                <a:lnTo>
                  <a:pt x="19" y="0"/>
                </a:lnTo>
                <a:lnTo>
                  <a:pt x="27" y="2"/>
                </a:lnTo>
                <a:lnTo>
                  <a:pt x="33" y="6"/>
                </a:lnTo>
                <a:lnTo>
                  <a:pt x="36" y="11"/>
                </a:lnTo>
                <a:lnTo>
                  <a:pt x="38"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513">
            <a:extLst>
              <a:ext uri="{FF2B5EF4-FFF2-40B4-BE49-F238E27FC236}">
                <a16:creationId xmlns:a16="http://schemas.microsoft.com/office/drawing/2014/main" id="{A49F23D3-67F0-4348-90A7-40E3A0DF452B}"/>
              </a:ext>
            </a:extLst>
          </p:cNvPr>
          <p:cNvSpPr>
            <a:spLocks/>
          </p:cNvSpPr>
          <p:nvPr/>
        </p:nvSpPr>
        <p:spPr bwMode="auto">
          <a:xfrm>
            <a:off x="3382962" y="3300699"/>
            <a:ext cx="60325" cy="60325"/>
          </a:xfrm>
          <a:custGeom>
            <a:avLst/>
            <a:gdLst>
              <a:gd name="T0" fmla="*/ 38 w 38"/>
              <a:gd name="T1" fmla="*/ 19 h 38"/>
              <a:gd name="T2" fmla="*/ 36 w 38"/>
              <a:gd name="T3" fmla="*/ 27 h 38"/>
              <a:gd name="T4" fmla="*/ 33 w 38"/>
              <a:gd name="T5" fmla="*/ 33 h 38"/>
              <a:gd name="T6" fmla="*/ 27 w 38"/>
              <a:gd name="T7" fmla="*/ 36 h 38"/>
              <a:gd name="T8" fmla="*/ 19 w 38"/>
              <a:gd name="T9" fmla="*/ 38 h 38"/>
              <a:gd name="T10" fmla="*/ 11 w 38"/>
              <a:gd name="T11" fmla="*/ 36 h 38"/>
              <a:gd name="T12" fmla="*/ 6 w 38"/>
              <a:gd name="T13" fmla="*/ 33 h 38"/>
              <a:gd name="T14" fmla="*/ 2 w 38"/>
              <a:gd name="T15" fmla="*/ 27 h 38"/>
              <a:gd name="T16" fmla="*/ 0 w 38"/>
              <a:gd name="T17" fmla="*/ 19 h 38"/>
              <a:gd name="T18" fmla="*/ 2 w 38"/>
              <a:gd name="T19" fmla="*/ 11 h 38"/>
              <a:gd name="T20" fmla="*/ 6 w 38"/>
              <a:gd name="T21" fmla="*/ 6 h 38"/>
              <a:gd name="T22" fmla="*/ 11 w 38"/>
              <a:gd name="T23" fmla="*/ 2 h 38"/>
              <a:gd name="T24" fmla="*/ 19 w 38"/>
              <a:gd name="T25" fmla="*/ 0 h 38"/>
              <a:gd name="T26" fmla="*/ 27 w 38"/>
              <a:gd name="T27" fmla="*/ 2 h 38"/>
              <a:gd name="T28" fmla="*/ 33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3" y="33"/>
                </a:lnTo>
                <a:lnTo>
                  <a:pt x="27" y="36"/>
                </a:lnTo>
                <a:lnTo>
                  <a:pt x="19" y="38"/>
                </a:lnTo>
                <a:lnTo>
                  <a:pt x="11" y="36"/>
                </a:lnTo>
                <a:lnTo>
                  <a:pt x="6" y="33"/>
                </a:lnTo>
                <a:lnTo>
                  <a:pt x="2" y="27"/>
                </a:lnTo>
                <a:lnTo>
                  <a:pt x="0" y="19"/>
                </a:lnTo>
                <a:lnTo>
                  <a:pt x="2" y="11"/>
                </a:lnTo>
                <a:lnTo>
                  <a:pt x="6" y="6"/>
                </a:lnTo>
                <a:lnTo>
                  <a:pt x="11" y="2"/>
                </a:lnTo>
                <a:lnTo>
                  <a:pt x="19" y="0"/>
                </a:lnTo>
                <a:lnTo>
                  <a:pt x="27" y="2"/>
                </a:lnTo>
                <a:lnTo>
                  <a:pt x="33" y="6"/>
                </a:lnTo>
                <a:lnTo>
                  <a:pt x="36" y="11"/>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 name="Freeform 514">
            <a:extLst>
              <a:ext uri="{FF2B5EF4-FFF2-40B4-BE49-F238E27FC236}">
                <a16:creationId xmlns:a16="http://schemas.microsoft.com/office/drawing/2014/main" id="{08BF4257-A205-437B-8756-DE8B24429CD9}"/>
              </a:ext>
            </a:extLst>
          </p:cNvPr>
          <p:cNvSpPr>
            <a:spLocks/>
          </p:cNvSpPr>
          <p:nvPr/>
        </p:nvSpPr>
        <p:spPr bwMode="auto">
          <a:xfrm>
            <a:off x="3382962" y="3300699"/>
            <a:ext cx="60325" cy="60325"/>
          </a:xfrm>
          <a:custGeom>
            <a:avLst/>
            <a:gdLst>
              <a:gd name="T0" fmla="*/ 38 w 38"/>
              <a:gd name="T1" fmla="*/ 19 h 38"/>
              <a:gd name="T2" fmla="*/ 36 w 38"/>
              <a:gd name="T3" fmla="*/ 27 h 38"/>
              <a:gd name="T4" fmla="*/ 33 w 38"/>
              <a:gd name="T5" fmla="*/ 33 h 38"/>
              <a:gd name="T6" fmla="*/ 27 w 38"/>
              <a:gd name="T7" fmla="*/ 36 h 38"/>
              <a:gd name="T8" fmla="*/ 19 w 38"/>
              <a:gd name="T9" fmla="*/ 38 h 38"/>
              <a:gd name="T10" fmla="*/ 11 w 38"/>
              <a:gd name="T11" fmla="*/ 36 h 38"/>
              <a:gd name="T12" fmla="*/ 6 w 38"/>
              <a:gd name="T13" fmla="*/ 33 h 38"/>
              <a:gd name="T14" fmla="*/ 2 w 38"/>
              <a:gd name="T15" fmla="*/ 27 h 38"/>
              <a:gd name="T16" fmla="*/ 0 w 38"/>
              <a:gd name="T17" fmla="*/ 19 h 38"/>
              <a:gd name="T18" fmla="*/ 2 w 38"/>
              <a:gd name="T19" fmla="*/ 11 h 38"/>
              <a:gd name="T20" fmla="*/ 6 w 38"/>
              <a:gd name="T21" fmla="*/ 6 h 38"/>
              <a:gd name="T22" fmla="*/ 11 w 38"/>
              <a:gd name="T23" fmla="*/ 2 h 38"/>
              <a:gd name="T24" fmla="*/ 19 w 38"/>
              <a:gd name="T25" fmla="*/ 0 h 38"/>
              <a:gd name="T26" fmla="*/ 27 w 38"/>
              <a:gd name="T27" fmla="*/ 2 h 38"/>
              <a:gd name="T28" fmla="*/ 33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3" y="33"/>
                </a:lnTo>
                <a:lnTo>
                  <a:pt x="27" y="36"/>
                </a:lnTo>
                <a:lnTo>
                  <a:pt x="19" y="38"/>
                </a:lnTo>
                <a:lnTo>
                  <a:pt x="11" y="36"/>
                </a:lnTo>
                <a:lnTo>
                  <a:pt x="6" y="33"/>
                </a:lnTo>
                <a:lnTo>
                  <a:pt x="2" y="27"/>
                </a:lnTo>
                <a:lnTo>
                  <a:pt x="0" y="19"/>
                </a:lnTo>
                <a:lnTo>
                  <a:pt x="2" y="11"/>
                </a:lnTo>
                <a:lnTo>
                  <a:pt x="6" y="6"/>
                </a:lnTo>
                <a:lnTo>
                  <a:pt x="11" y="2"/>
                </a:lnTo>
                <a:lnTo>
                  <a:pt x="19" y="0"/>
                </a:lnTo>
                <a:lnTo>
                  <a:pt x="27" y="2"/>
                </a:lnTo>
                <a:lnTo>
                  <a:pt x="33" y="6"/>
                </a:lnTo>
                <a:lnTo>
                  <a:pt x="36" y="11"/>
                </a:lnTo>
                <a:lnTo>
                  <a:pt x="38" y="19"/>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3" name="Freeform 515">
            <a:extLst>
              <a:ext uri="{FF2B5EF4-FFF2-40B4-BE49-F238E27FC236}">
                <a16:creationId xmlns:a16="http://schemas.microsoft.com/office/drawing/2014/main" id="{1E9BCEDA-D3BB-4A90-8D42-8C7E3B5C26E6}"/>
              </a:ext>
            </a:extLst>
          </p:cNvPr>
          <p:cNvSpPr>
            <a:spLocks/>
          </p:cNvSpPr>
          <p:nvPr/>
        </p:nvSpPr>
        <p:spPr bwMode="auto">
          <a:xfrm>
            <a:off x="4321174" y="2933987"/>
            <a:ext cx="58738" cy="61912"/>
          </a:xfrm>
          <a:custGeom>
            <a:avLst/>
            <a:gdLst>
              <a:gd name="T0" fmla="*/ 37 w 37"/>
              <a:gd name="T1" fmla="*/ 20 h 39"/>
              <a:gd name="T2" fmla="*/ 37 w 37"/>
              <a:gd name="T3" fmla="*/ 27 h 39"/>
              <a:gd name="T4" fmla="*/ 33 w 37"/>
              <a:gd name="T5" fmla="*/ 33 h 39"/>
              <a:gd name="T6" fmla="*/ 27 w 37"/>
              <a:gd name="T7" fmla="*/ 39 h 39"/>
              <a:gd name="T8" fmla="*/ 20 w 37"/>
              <a:gd name="T9" fmla="*/ 39 h 39"/>
              <a:gd name="T10" fmla="*/ 12 w 37"/>
              <a:gd name="T11" fmla="*/ 39 h 39"/>
              <a:gd name="T12" fmla="*/ 6 w 37"/>
              <a:gd name="T13" fmla="*/ 33 h 39"/>
              <a:gd name="T14" fmla="*/ 2 w 37"/>
              <a:gd name="T15" fmla="*/ 27 h 39"/>
              <a:gd name="T16" fmla="*/ 0 w 37"/>
              <a:gd name="T17" fmla="*/ 20 h 39"/>
              <a:gd name="T18" fmla="*/ 2 w 37"/>
              <a:gd name="T19" fmla="*/ 14 h 39"/>
              <a:gd name="T20" fmla="*/ 6 w 37"/>
              <a:gd name="T21" fmla="*/ 6 h 39"/>
              <a:gd name="T22" fmla="*/ 12 w 37"/>
              <a:gd name="T23" fmla="*/ 2 h 39"/>
              <a:gd name="T24" fmla="*/ 20 w 37"/>
              <a:gd name="T25" fmla="*/ 0 h 39"/>
              <a:gd name="T26" fmla="*/ 27 w 37"/>
              <a:gd name="T27" fmla="*/ 2 h 39"/>
              <a:gd name="T28" fmla="*/ 33 w 37"/>
              <a:gd name="T29" fmla="*/ 6 h 39"/>
              <a:gd name="T30" fmla="*/ 37 w 37"/>
              <a:gd name="T31" fmla="*/ 14 h 39"/>
              <a:gd name="T32" fmla="*/ 37 w 37"/>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20"/>
                </a:moveTo>
                <a:lnTo>
                  <a:pt x="37" y="27"/>
                </a:lnTo>
                <a:lnTo>
                  <a:pt x="33" y="33"/>
                </a:lnTo>
                <a:lnTo>
                  <a:pt x="27" y="39"/>
                </a:lnTo>
                <a:lnTo>
                  <a:pt x="20" y="39"/>
                </a:lnTo>
                <a:lnTo>
                  <a:pt x="12" y="39"/>
                </a:lnTo>
                <a:lnTo>
                  <a:pt x="6" y="33"/>
                </a:lnTo>
                <a:lnTo>
                  <a:pt x="2" y="27"/>
                </a:lnTo>
                <a:lnTo>
                  <a:pt x="0" y="20"/>
                </a:lnTo>
                <a:lnTo>
                  <a:pt x="2" y="14"/>
                </a:lnTo>
                <a:lnTo>
                  <a:pt x="6" y="6"/>
                </a:lnTo>
                <a:lnTo>
                  <a:pt x="12" y="2"/>
                </a:lnTo>
                <a:lnTo>
                  <a:pt x="20" y="0"/>
                </a:lnTo>
                <a:lnTo>
                  <a:pt x="27" y="2"/>
                </a:lnTo>
                <a:lnTo>
                  <a:pt x="33" y="6"/>
                </a:lnTo>
                <a:lnTo>
                  <a:pt x="37" y="14"/>
                </a:lnTo>
                <a:lnTo>
                  <a:pt x="37" y="2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516">
            <a:extLst>
              <a:ext uri="{FF2B5EF4-FFF2-40B4-BE49-F238E27FC236}">
                <a16:creationId xmlns:a16="http://schemas.microsoft.com/office/drawing/2014/main" id="{B51A571E-3D6A-4F5E-9BA7-93BE145701AE}"/>
              </a:ext>
            </a:extLst>
          </p:cNvPr>
          <p:cNvSpPr>
            <a:spLocks/>
          </p:cNvSpPr>
          <p:nvPr/>
        </p:nvSpPr>
        <p:spPr bwMode="auto">
          <a:xfrm>
            <a:off x="4321174" y="2933987"/>
            <a:ext cx="58738" cy="61912"/>
          </a:xfrm>
          <a:custGeom>
            <a:avLst/>
            <a:gdLst>
              <a:gd name="T0" fmla="*/ 37 w 37"/>
              <a:gd name="T1" fmla="*/ 20 h 39"/>
              <a:gd name="T2" fmla="*/ 37 w 37"/>
              <a:gd name="T3" fmla="*/ 27 h 39"/>
              <a:gd name="T4" fmla="*/ 33 w 37"/>
              <a:gd name="T5" fmla="*/ 33 h 39"/>
              <a:gd name="T6" fmla="*/ 27 w 37"/>
              <a:gd name="T7" fmla="*/ 39 h 39"/>
              <a:gd name="T8" fmla="*/ 20 w 37"/>
              <a:gd name="T9" fmla="*/ 39 h 39"/>
              <a:gd name="T10" fmla="*/ 12 w 37"/>
              <a:gd name="T11" fmla="*/ 39 h 39"/>
              <a:gd name="T12" fmla="*/ 6 w 37"/>
              <a:gd name="T13" fmla="*/ 33 h 39"/>
              <a:gd name="T14" fmla="*/ 2 w 37"/>
              <a:gd name="T15" fmla="*/ 27 h 39"/>
              <a:gd name="T16" fmla="*/ 0 w 37"/>
              <a:gd name="T17" fmla="*/ 20 h 39"/>
              <a:gd name="T18" fmla="*/ 2 w 37"/>
              <a:gd name="T19" fmla="*/ 14 h 39"/>
              <a:gd name="T20" fmla="*/ 6 w 37"/>
              <a:gd name="T21" fmla="*/ 6 h 39"/>
              <a:gd name="T22" fmla="*/ 12 w 37"/>
              <a:gd name="T23" fmla="*/ 2 h 39"/>
              <a:gd name="T24" fmla="*/ 20 w 37"/>
              <a:gd name="T25" fmla="*/ 0 h 39"/>
              <a:gd name="T26" fmla="*/ 27 w 37"/>
              <a:gd name="T27" fmla="*/ 2 h 39"/>
              <a:gd name="T28" fmla="*/ 33 w 37"/>
              <a:gd name="T29" fmla="*/ 6 h 39"/>
              <a:gd name="T30" fmla="*/ 37 w 37"/>
              <a:gd name="T31" fmla="*/ 14 h 39"/>
              <a:gd name="T32" fmla="*/ 37 w 37"/>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20"/>
                </a:moveTo>
                <a:lnTo>
                  <a:pt x="37" y="27"/>
                </a:lnTo>
                <a:lnTo>
                  <a:pt x="33" y="33"/>
                </a:lnTo>
                <a:lnTo>
                  <a:pt x="27" y="39"/>
                </a:lnTo>
                <a:lnTo>
                  <a:pt x="20" y="39"/>
                </a:lnTo>
                <a:lnTo>
                  <a:pt x="12" y="39"/>
                </a:lnTo>
                <a:lnTo>
                  <a:pt x="6" y="33"/>
                </a:lnTo>
                <a:lnTo>
                  <a:pt x="2" y="27"/>
                </a:lnTo>
                <a:lnTo>
                  <a:pt x="0" y="20"/>
                </a:lnTo>
                <a:lnTo>
                  <a:pt x="2" y="14"/>
                </a:lnTo>
                <a:lnTo>
                  <a:pt x="6" y="6"/>
                </a:lnTo>
                <a:lnTo>
                  <a:pt x="12" y="2"/>
                </a:lnTo>
                <a:lnTo>
                  <a:pt x="20" y="0"/>
                </a:lnTo>
                <a:lnTo>
                  <a:pt x="27" y="2"/>
                </a:lnTo>
                <a:lnTo>
                  <a:pt x="33" y="6"/>
                </a:lnTo>
                <a:lnTo>
                  <a:pt x="37" y="14"/>
                </a:lnTo>
                <a:lnTo>
                  <a:pt x="37"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 name="Freeform 517">
            <a:extLst>
              <a:ext uri="{FF2B5EF4-FFF2-40B4-BE49-F238E27FC236}">
                <a16:creationId xmlns:a16="http://schemas.microsoft.com/office/drawing/2014/main" id="{EE8F42E6-1D19-4FF4-A848-5B3639D3040F}"/>
              </a:ext>
            </a:extLst>
          </p:cNvPr>
          <p:cNvSpPr>
            <a:spLocks/>
          </p:cNvSpPr>
          <p:nvPr/>
        </p:nvSpPr>
        <p:spPr bwMode="auto">
          <a:xfrm>
            <a:off x="4321174" y="2933987"/>
            <a:ext cx="58738" cy="61912"/>
          </a:xfrm>
          <a:custGeom>
            <a:avLst/>
            <a:gdLst>
              <a:gd name="T0" fmla="*/ 37 w 37"/>
              <a:gd name="T1" fmla="*/ 20 h 39"/>
              <a:gd name="T2" fmla="*/ 37 w 37"/>
              <a:gd name="T3" fmla="*/ 27 h 39"/>
              <a:gd name="T4" fmla="*/ 33 w 37"/>
              <a:gd name="T5" fmla="*/ 33 h 39"/>
              <a:gd name="T6" fmla="*/ 27 w 37"/>
              <a:gd name="T7" fmla="*/ 39 h 39"/>
              <a:gd name="T8" fmla="*/ 20 w 37"/>
              <a:gd name="T9" fmla="*/ 39 h 39"/>
              <a:gd name="T10" fmla="*/ 12 w 37"/>
              <a:gd name="T11" fmla="*/ 39 h 39"/>
              <a:gd name="T12" fmla="*/ 6 w 37"/>
              <a:gd name="T13" fmla="*/ 33 h 39"/>
              <a:gd name="T14" fmla="*/ 2 w 37"/>
              <a:gd name="T15" fmla="*/ 27 h 39"/>
              <a:gd name="T16" fmla="*/ 0 w 37"/>
              <a:gd name="T17" fmla="*/ 20 h 39"/>
              <a:gd name="T18" fmla="*/ 2 w 37"/>
              <a:gd name="T19" fmla="*/ 14 h 39"/>
              <a:gd name="T20" fmla="*/ 6 w 37"/>
              <a:gd name="T21" fmla="*/ 6 h 39"/>
              <a:gd name="T22" fmla="*/ 12 w 37"/>
              <a:gd name="T23" fmla="*/ 2 h 39"/>
              <a:gd name="T24" fmla="*/ 20 w 37"/>
              <a:gd name="T25" fmla="*/ 0 h 39"/>
              <a:gd name="T26" fmla="*/ 27 w 37"/>
              <a:gd name="T27" fmla="*/ 2 h 39"/>
              <a:gd name="T28" fmla="*/ 33 w 37"/>
              <a:gd name="T29" fmla="*/ 6 h 39"/>
              <a:gd name="T30" fmla="*/ 37 w 37"/>
              <a:gd name="T31" fmla="*/ 14 h 39"/>
              <a:gd name="T32" fmla="*/ 37 w 37"/>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20"/>
                </a:moveTo>
                <a:lnTo>
                  <a:pt x="37" y="27"/>
                </a:lnTo>
                <a:lnTo>
                  <a:pt x="33" y="33"/>
                </a:lnTo>
                <a:lnTo>
                  <a:pt x="27" y="39"/>
                </a:lnTo>
                <a:lnTo>
                  <a:pt x="20" y="39"/>
                </a:lnTo>
                <a:lnTo>
                  <a:pt x="12" y="39"/>
                </a:lnTo>
                <a:lnTo>
                  <a:pt x="6" y="33"/>
                </a:lnTo>
                <a:lnTo>
                  <a:pt x="2" y="27"/>
                </a:lnTo>
                <a:lnTo>
                  <a:pt x="0" y="20"/>
                </a:lnTo>
                <a:lnTo>
                  <a:pt x="2" y="14"/>
                </a:lnTo>
                <a:lnTo>
                  <a:pt x="6" y="6"/>
                </a:lnTo>
                <a:lnTo>
                  <a:pt x="12" y="2"/>
                </a:lnTo>
                <a:lnTo>
                  <a:pt x="20" y="0"/>
                </a:lnTo>
                <a:lnTo>
                  <a:pt x="27" y="2"/>
                </a:lnTo>
                <a:lnTo>
                  <a:pt x="33" y="6"/>
                </a:lnTo>
                <a:lnTo>
                  <a:pt x="37" y="14"/>
                </a:lnTo>
                <a:lnTo>
                  <a:pt x="37" y="20"/>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Freeform 518">
            <a:extLst>
              <a:ext uri="{FF2B5EF4-FFF2-40B4-BE49-F238E27FC236}">
                <a16:creationId xmlns:a16="http://schemas.microsoft.com/office/drawing/2014/main" id="{DA1849DF-8B88-46B3-85D8-0CBDDF4F817C}"/>
              </a:ext>
            </a:extLst>
          </p:cNvPr>
          <p:cNvSpPr>
            <a:spLocks/>
          </p:cNvSpPr>
          <p:nvPr/>
        </p:nvSpPr>
        <p:spPr bwMode="auto">
          <a:xfrm>
            <a:off x="4952999" y="2694274"/>
            <a:ext cx="57150" cy="60325"/>
          </a:xfrm>
          <a:custGeom>
            <a:avLst/>
            <a:gdLst>
              <a:gd name="T0" fmla="*/ 36 w 36"/>
              <a:gd name="T1" fmla="*/ 19 h 38"/>
              <a:gd name="T2" fmla="*/ 36 w 36"/>
              <a:gd name="T3" fmla="*/ 27 h 38"/>
              <a:gd name="T4" fmla="*/ 32 w 36"/>
              <a:gd name="T5" fmla="*/ 32 h 38"/>
              <a:gd name="T6" fmla="*/ 25 w 36"/>
              <a:gd name="T7" fmla="*/ 36 h 38"/>
              <a:gd name="T8" fmla="*/ 19 w 36"/>
              <a:gd name="T9" fmla="*/ 38 h 38"/>
              <a:gd name="T10" fmla="*/ 11 w 36"/>
              <a:gd name="T11" fmla="*/ 36 h 38"/>
              <a:gd name="T12" fmla="*/ 6 w 36"/>
              <a:gd name="T13" fmla="*/ 32 h 38"/>
              <a:gd name="T14" fmla="*/ 2 w 36"/>
              <a:gd name="T15" fmla="*/ 27 h 38"/>
              <a:gd name="T16" fmla="*/ 0 w 36"/>
              <a:gd name="T17" fmla="*/ 19 h 38"/>
              <a:gd name="T18" fmla="*/ 2 w 36"/>
              <a:gd name="T19" fmla="*/ 11 h 38"/>
              <a:gd name="T20" fmla="*/ 6 w 36"/>
              <a:gd name="T21" fmla="*/ 6 h 38"/>
              <a:gd name="T22" fmla="*/ 11 w 36"/>
              <a:gd name="T23" fmla="*/ 2 h 38"/>
              <a:gd name="T24" fmla="*/ 19 w 36"/>
              <a:gd name="T25" fmla="*/ 0 h 38"/>
              <a:gd name="T26" fmla="*/ 25 w 36"/>
              <a:gd name="T27" fmla="*/ 2 h 38"/>
              <a:gd name="T28" fmla="*/ 32 w 36"/>
              <a:gd name="T29" fmla="*/ 6 h 38"/>
              <a:gd name="T30" fmla="*/ 36 w 36"/>
              <a:gd name="T31" fmla="*/ 11 h 38"/>
              <a:gd name="T32" fmla="*/ 36 w 36"/>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38">
                <a:moveTo>
                  <a:pt x="36" y="19"/>
                </a:moveTo>
                <a:lnTo>
                  <a:pt x="36" y="27"/>
                </a:lnTo>
                <a:lnTo>
                  <a:pt x="32" y="32"/>
                </a:lnTo>
                <a:lnTo>
                  <a:pt x="25" y="36"/>
                </a:lnTo>
                <a:lnTo>
                  <a:pt x="19" y="38"/>
                </a:lnTo>
                <a:lnTo>
                  <a:pt x="11" y="36"/>
                </a:lnTo>
                <a:lnTo>
                  <a:pt x="6" y="32"/>
                </a:lnTo>
                <a:lnTo>
                  <a:pt x="2" y="27"/>
                </a:lnTo>
                <a:lnTo>
                  <a:pt x="0" y="19"/>
                </a:lnTo>
                <a:lnTo>
                  <a:pt x="2" y="11"/>
                </a:lnTo>
                <a:lnTo>
                  <a:pt x="6" y="6"/>
                </a:lnTo>
                <a:lnTo>
                  <a:pt x="11" y="2"/>
                </a:lnTo>
                <a:lnTo>
                  <a:pt x="19" y="0"/>
                </a:lnTo>
                <a:lnTo>
                  <a:pt x="25" y="2"/>
                </a:lnTo>
                <a:lnTo>
                  <a:pt x="32" y="6"/>
                </a:lnTo>
                <a:lnTo>
                  <a:pt x="36" y="11"/>
                </a:lnTo>
                <a:lnTo>
                  <a:pt x="36"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519">
            <a:extLst>
              <a:ext uri="{FF2B5EF4-FFF2-40B4-BE49-F238E27FC236}">
                <a16:creationId xmlns:a16="http://schemas.microsoft.com/office/drawing/2014/main" id="{1BAE0A42-77A4-427A-A242-DA18D12B167F}"/>
              </a:ext>
            </a:extLst>
          </p:cNvPr>
          <p:cNvSpPr>
            <a:spLocks/>
          </p:cNvSpPr>
          <p:nvPr/>
        </p:nvSpPr>
        <p:spPr bwMode="auto">
          <a:xfrm>
            <a:off x="4952999" y="2694274"/>
            <a:ext cx="57150" cy="60325"/>
          </a:xfrm>
          <a:custGeom>
            <a:avLst/>
            <a:gdLst>
              <a:gd name="T0" fmla="*/ 36 w 36"/>
              <a:gd name="T1" fmla="*/ 19 h 38"/>
              <a:gd name="T2" fmla="*/ 36 w 36"/>
              <a:gd name="T3" fmla="*/ 27 h 38"/>
              <a:gd name="T4" fmla="*/ 32 w 36"/>
              <a:gd name="T5" fmla="*/ 32 h 38"/>
              <a:gd name="T6" fmla="*/ 25 w 36"/>
              <a:gd name="T7" fmla="*/ 36 h 38"/>
              <a:gd name="T8" fmla="*/ 19 w 36"/>
              <a:gd name="T9" fmla="*/ 38 h 38"/>
              <a:gd name="T10" fmla="*/ 11 w 36"/>
              <a:gd name="T11" fmla="*/ 36 h 38"/>
              <a:gd name="T12" fmla="*/ 6 w 36"/>
              <a:gd name="T13" fmla="*/ 32 h 38"/>
              <a:gd name="T14" fmla="*/ 2 w 36"/>
              <a:gd name="T15" fmla="*/ 27 h 38"/>
              <a:gd name="T16" fmla="*/ 0 w 36"/>
              <a:gd name="T17" fmla="*/ 19 h 38"/>
              <a:gd name="T18" fmla="*/ 2 w 36"/>
              <a:gd name="T19" fmla="*/ 11 h 38"/>
              <a:gd name="T20" fmla="*/ 6 w 36"/>
              <a:gd name="T21" fmla="*/ 6 h 38"/>
              <a:gd name="T22" fmla="*/ 11 w 36"/>
              <a:gd name="T23" fmla="*/ 2 h 38"/>
              <a:gd name="T24" fmla="*/ 19 w 36"/>
              <a:gd name="T25" fmla="*/ 0 h 38"/>
              <a:gd name="T26" fmla="*/ 25 w 36"/>
              <a:gd name="T27" fmla="*/ 2 h 38"/>
              <a:gd name="T28" fmla="*/ 32 w 36"/>
              <a:gd name="T29" fmla="*/ 6 h 38"/>
              <a:gd name="T30" fmla="*/ 36 w 36"/>
              <a:gd name="T31" fmla="*/ 11 h 38"/>
              <a:gd name="T32" fmla="*/ 36 w 36"/>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38">
                <a:moveTo>
                  <a:pt x="36" y="19"/>
                </a:moveTo>
                <a:lnTo>
                  <a:pt x="36" y="27"/>
                </a:lnTo>
                <a:lnTo>
                  <a:pt x="32" y="32"/>
                </a:lnTo>
                <a:lnTo>
                  <a:pt x="25" y="36"/>
                </a:lnTo>
                <a:lnTo>
                  <a:pt x="19" y="38"/>
                </a:lnTo>
                <a:lnTo>
                  <a:pt x="11" y="36"/>
                </a:lnTo>
                <a:lnTo>
                  <a:pt x="6" y="32"/>
                </a:lnTo>
                <a:lnTo>
                  <a:pt x="2" y="27"/>
                </a:lnTo>
                <a:lnTo>
                  <a:pt x="0" y="19"/>
                </a:lnTo>
                <a:lnTo>
                  <a:pt x="2" y="11"/>
                </a:lnTo>
                <a:lnTo>
                  <a:pt x="6" y="6"/>
                </a:lnTo>
                <a:lnTo>
                  <a:pt x="11" y="2"/>
                </a:lnTo>
                <a:lnTo>
                  <a:pt x="19" y="0"/>
                </a:lnTo>
                <a:lnTo>
                  <a:pt x="25" y="2"/>
                </a:lnTo>
                <a:lnTo>
                  <a:pt x="32" y="6"/>
                </a:lnTo>
                <a:lnTo>
                  <a:pt x="36" y="11"/>
                </a:lnTo>
                <a:lnTo>
                  <a:pt x="36"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Freeform 520">
            <a:extLst>
              <a:ext uri="{FF2B5EF4-FFF2-40B4-BE49-F238E27FC236}">
                <a16:creationId xmlns:a16="http://schemas.microsoft.com/office/drawing/2014/main" id="{727A9A7F-1010-47EE-B897-818EA09E0D8F}"/>
              </a:ext>
            </a:extLst>
          </p:cNvPr>
          <p:cNvSpPr>
            <a:spLocks/>
          </p:cNvSpPr>
          <p:nvPr/>
        </p:nvSpPr>
        <p:spPr bwMode="auto">
          <a:xfrm>
            <a:off x="4952999" y="2694274"/>
            <a:ext cx="57150" cy="60325"/>
          </a:xfrm>
          <a:custGeom>
            <a:avLst/>
            <a:gdLst>
              <a:gd name="T0" fmla="*/ 36 w 36"/>
              <a:gd name="T1" fmla="*/ 19 h 38"/>
              <a:gd name="T2" fmla="*/ 36 w 36"/>
              <a:gd name="T3" fmla="*/ 27 h 38"/>
              <a:gd name="T4" fmla="*/ 32 w 36"/>
              <a:gd name="T5" fmla="*/ 32 h 38"/>
              <a:gd name="T6" fmla="*/ 25 w 36"/>
              <a:gd name="T7" fmla="*/ 36 h 38"/>
              <a:gd name="T8" fmla="*/ 19 w 36"/>
              <a:gd name="T9" fmla="*/ 38 h 38"/>
              <a:gd name="T10" fmla="*/ 11 w 36"/>
              <a:gd name="T11" fmla="*/ 36 h 38"/>
              <a:gd name="T12" fmla="*/ 6 w 36"/>
              <a:gd name="T13" fmla="*/ 32 h 38"/>
              <a:gd name="T14" fmla="*/ 2 w 36"/>
              <a:gd name="T15" fmla="*/ 27 h 38"/>
              <a:gd name="T16" fmla="*/ 0 w 36"/>
              <a:gd name="T17" fmla="*/ 19 h 38"/>
              <a:gd name="T18" fmla="*/ 2 w 36"/>
              <a:gd name="T19" fmla="*/ 11 h 38"/>
              <a:gd name="T20" fmla="*/ 6 w 36"/>
              <a:gd name="T21" fmla="*/ 6 h 38"/>
              <a:gd name="T22" fmla="*/ 11 w 36"/>
              <a:gd name="T23" fmla="*/ 2 h 38"/>
              <a:gd name="T24" fmla="*/ 19 w 36"/>
              <a:gd name="T25" fmla="*/ 0 h 38"/>
              <a:gd name="T26" fmla="*/ 25 w 36"/>
              <a:gd name="T27" fmla="*/ 2 h 38"/>
              <a:gd name="T28" fmla="*/ 32 w 36"/>
              <a:gd name="T29" fmla="*/ 6 h 38"/>
              <a:gd name="T30" fmla="*/ 36 w 36"/>
              <a:gd name="T31" fmla="*/ 11 h 38"/>
              <a:gd name="T32" fmla="*/ 36 w 36"/>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38">
                <a:moveTo>
                  <a:pt x="36" y="19"/>
                </a:moveTo>
                <a:lnTo>
                  <a:pt x="36" y="27"/>
                </a:lnTo>
                <a:lnTo>
                  <a:pt x="32" y="32"/>
                </a:lnTo>
                <a:lnTo>
                  <a:pt x="25" y="36"/>
                </a:lnTo>
                <a:lnTo>
                  <a:pt x="19" y="38"/>
                </a:lnTo>
                <a:lnTo>
                  <a:pt x="11" y="36"/>
                </a:lnTo>
                <a:lnTo>
                  <a:pt x="6" y="32"/>
                </a:lnTo>
                <a:lnTo>
                  <a:pt x="2" y="27"/>
                </a:lnTo>
                <a:lnTo>
                  <a:pt x="0" y="19"/>
                </a:lnTo>
                <a:lnTo>
                  <a:pt x="2" y="11"/>
                </a:lnTo>
                <a:lnTo>
                  <a:pt x="6" y="6"/>
                </a:lnTo>
                <a:lnTo>
                  <a:pt x="11" y="2"/>
                </a:lnTo>
                <a:lnTo>
                  <a:pt x="19" y="0"/>
                </a:lnTo>
                <a:lnTo>
                  <a:pt x="25" y="2"/>
                </a:lnTo>
                <a:lnTo>
                  <a:pt x="32" y="6"/>
                </a:lnTo>
                <a:lnTo>
                  <a:pt x="36" y="11"/>
                </a:lnTo>
                <a:lnTo>
                  <a:pt x="36" y="19"/>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 name="Freeform 521">
            <a:extLst>
              <a:ext uri="{FF2B5EF4-FFF2-40B4-BE49-F238E27FC236}">
                <a16:creationId xmlns:a16="http://schemas.microsoft.com/office/drawing/2014/main" id="{ADBA056C-F92D-4E20-A8F6-CE88ADA4D4FF}"/>
              </a:ext>
            </a:extLst>
          </p:cNvPr>
          <p:cNvSpPr>
            <a:spLocks/>
          </p:cNvSpPr>
          <p:nvPr/>
        </p:nvSpPr>
        <p:spPr bwMode="auto">
          <a:xfrm>
            <a:off x="5891212" y="2337087"/>
            <a:ext cx="58738" cy="61912"/>
          </a:xfrm>
          <a:custGeom>
            <a:avLst/>
            <a:gdLst>
              <a:gd name="T0" fmla="*/ 37 w 37"/>
              <a:gd name="T1" fmla="*/ 19 h 39"/>
              <a:gd name="T2" fmla="*/ 35 w 37"/>
              <a:gd name="T3" fmla="*/ 27 h 39"/>
              <a:gd name="T4" fmla="*/ 31 w 37"/>
              <a:gd name="T5" fmla="*/ 33 h 39"/>
              <a:gd name="T6" fmla="*/ 25 w 37"/>
              <a:gd name="T7" fmla="*/ 37 h 39"/>
              <a:gd name="T8" fmla="*/ 19 w 37"/>
              <a:gd name="T9" fmla="*/ 39 h 39"/>
              <a:gd name="T10" fmla="*/ 12 w 37"/>
              <a:gd name="T11" fmla="*/ 37 h 39"/>
              <a:gd name="T12" fmla="*/ 6 w 37"/>
              <a:gd name="T13" fmla="*/ 33 h 39"/>
              <a:gd name="T14" fmla="*/ 2 w 37"/>
              <a:gd name="T15" fmla="*/ 27 h 39"/>
              <a:gd name="T16" fmla="*/ 0 w 37"/>
              <a:gd name="T17" fmla="*/ 19 h 39"/>
              <a:gd name="T18" fmla="*/ 2 w 37"/>
              <a:gd name="T19" fmla="*/ 12 h 39"/>
              <a:gd name="T20" fmla="*/ 6 w 37"/>
              <a:gd name="T21" fmla="*/ 6 h 39"/>
              <a:gd name="T22" fmla="*/ 12 w 37"/>
              <a:gd name="T23" fmla="*/ 2 h 39"/>
              <a:gd name="T24" fmla="*/ 19 w 37"/>
              <a:gd name="T25" fmla="*/ 0 h 39"/>
              <a:gd name="T26" fmla="*/ 25 w 37"/>
              <a:gd name="T27" fmla="*/ 2 h 39"/>
              <a:gd name="T28" fmla="*/ 31 w 37"/>
              <a:gd name="T29" fmla="*/ 6 h 39"/>
              <a:gd name="T30" fmla="*/ 35 w 37"/>
              <a:gd name="T31" fmla="*/ 12 h 39"/>
              <a:gd name="T32" fmla="*/ 37 w 37"/>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19"/>
                </a:moveTo>
                <a:lnTo>
                  <a:pt x="35" y="27"/>
                </a:lnTo>
                <a:lnTo>
                  <a:pt x="31" y="33"/>
                </a:lnTo>
                <a:lnTo>
                  <a:pt x="25" y="37"/>
                </a:lnTo>
                <a:lnTo>
                  <a:pt x="19" y="39"/>
                </a:lnTo>
                <a:lnTo>
                  <a:pt x="12" y="37"/>
                </a:lnTo>
                <a:lnTo>
                  <a:pt x="6" y="33"/>
                </a:lnTo>
                <a:lnTo>
                  <a:pt x="2" y="27"/>
                </a:lnTo>
                <a:lnTo>
                  <a:pt x="0" y="19"/>
                </a:lnTo>
                <a:lnTo>
                  <a:pt x="2" y="12"/>
                </a:lnTo>
                <a:lnTo>
                  <a:pt x="6" y="6"/>
                </a:lnTo>
                <a:lnTo>
                  <a:pt x="12" y="2"/>
                </a:lnTo>
                <a:lnTo>
                  <a:pt x="19" y="0"/>
                </a:lnTo>
                <a:lnTo>
                  <a:pt x="25" y="2"/>
                </a:lnTo>
                <a:lnTo>
                  <a:pt x="31" y="6"/>
                </a:lnTo>
                <a:lnTo>
                  <a:pt x="35" y="12"/>
                </a:lnTo>
                <a:lnTo>
                  <a:pt x="37"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522">
            <a:extLst>
              <a:ext uri="{FF2B5EF4-FFF2-40B4-BE49-F238E27FC236}">
                <a16:creationId xmlns:a16="http://schemas.microsoft.com/office/drawing/2014/main" id="{6B08E875-4F0C-4A20-B5BC-E718F4BF483A}"/>
              </a:ext>
            </a:extLst>
          </p:cNvPr>
          <p:cNvSpPr>
            <a:spLocks/>
          </p:cNvSpPr>
          <p:nvPr/>
        </p:nvSpPr>
        <p:spPr bwMode="auto">
          <a:xfrm>
            <a:off x="5891212" y="2337087"/>
            <a:ext cx="58738" cy="61912"/>
          </a:xfrm>
          <a:custGeom>
            <a:avLst/>
            <a:gdLst>
              <a:gd name="T0" fmla="*/ 37 w 37"/>
              <a:gd name="T1" fmla="*/ 19 h 39"/>
              <a:gd name="T2" fmla="*/ 35 w 37"/>
              <a:gd name="T3" fmla="*/ 27 h 39"/>
              <a:gd name="T4" fmla="*/ 31 w 37"/>
              <a:gd name="T5" fmla="*/ 33 h 39"/>
              <a:gd name="T6" fmla="*/ 25 w 37"/>
              <a:gd name="T7" fmla="*/ 37 h 39"/>
              <a:gd name="T8" fmla="*/ 19 w 37"/>
              <a:gd name="T9" fmla="*/ 39 h 39"/>
              <a:gd name="T10" fmla="*/ 12 w 37"/>
              <a:gd name="T11" fmla="*/ 37 h 39"/>
              <a:gd name="T12" fmla="*/ 6 w 37"/>
              <a:gd name="T13" fmla="*/ 33 h 39"/>
              <a:gd name="T14" fmla="*/ 2 w 37"/>
              <a:gd name="T15" fmla="*/ 27 h 39"/>
              <a:gd name="T16" fmla="*/ 0 w 37"/>
              <a:gd name="T17" fmla="*/ 19 h 39"/>
              <a:gd name="T18" fmla="*/ 2 w 37"/>
              <a:gd name="T19" fmla="*/ 12 h 39"/>
              <a:gd name="T20" fmla="*/ 6 w 37"/>
              <a:gd name="T21" fmla="*/ 6 h 39"/>
              <a:gd name="T22" fmla="*/ 12 w 37"/>
              <a:gd name="T23" fmla="*/ 2 h 39"/>
              <a:gd name="T24" fmla="*/ 19 w 37"/>
              <a:gd name="T25" fmla="*/ 0 h 39"/>
              <a:gd name="T26" fmla="*/ 25 w 37"/>
              <a:gd name="T27" fmla="*/ 2 h 39"/>
              <a:gd name="T28" fmla="*/ 31 w 37"/>
              <a:gd name="T29" fmla="*/ 6 h 39"/>
              <a:gd name="T30" fmla="*/ 35 w 37"/>
              <a:gd name="T31" fmla="*/ 12 h 39"/>
              <a:gd name="T32" fmla="*/ 37 w 37"/>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19"/>
                </a:moveTo>
                <a:lnTo>
                  <a:pt x="35" y="27"/>
                </a:lnTo>
                <a:lnTo>
                  <a:pt x="31" y="33"/>
                </a:lnTo>
                <a:lnTo>
                  <a:pt x="25" y="37"/>
                </a:lnTo>
                <a:lnTo>
                  <a:pt x="19" y="39"/>
                </a:lnTo>
                <a:lnTo>
                  <a:pt x="12" y="37"/>
                </a:lnTo>
                <a:lnTo>
                  <a:pt x="6" y="33"/>
                </a:lnTo>
                <a:lnTo>
                  <a:pt x="2" y="27"/>
                </a:lnTo>
                <a:lnTo>
                  <a:pt x="0" y="19"/>
                </a:lnTo>
                <a:lnTo>
                  <a:pt x="2" y="12"/>
                </a:lnTo>
                <a:lnTo>
                  <a:pt x="6" y="6"/>
                </a:lnTo>
                <a:lnTo>
                  <a:pt x="12" y="2"/>
                </a:lnTo>
                <a:lnTo>
                  <a:pt x="19" y="0"/>
                </a:lnTo>
                <a:lnTo>
                  <a:pt x="25" y="2"/>
                </a:lnTo>
                <a:lnTo>
                  <a:pt x="31" y="6"/>
                </a:lnTo>
                <a:lnTo>
                  <a:pt x="35" y="12"/>
                </a:lnTo>
                <a:lnTo>
                  <a:pt x="37"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Freeform 523">
            <a:extLst>
              <a:ext uri="{FF2B5EF4-FFF2-40B4-BE49-F238E27FC236}">
                <a16:creationId xmlns:a16="http://schemas.microsoft.com/office/drawing/2014/main" id="{B285C1CC-A34F-4EC7-BD60-5F390A3B23A6}"/>
              </a:ext>
            </a:extLst>
          </p:cNvPr>
          <p:cNvSpPr>
            <a:spLocks/>
          </p:cNvSpPr>
          <p:nvPr/>
        </p:nvSpPr>
        <p:spPr bwMode="auto">
          <a:xfrm>
            <a:off x="5891212" y="2337087"/>
            <a:ext cx="58738" cy="61912"/>
          </a:xfrm>
          <a:custGeom>
            <a:avLst/>
            <a:gdLst>
              <a:gd name="T0" fmla="*/ 37 w 37"/>
              <a:gd name="T1" fmla="*/ 19 h 39"/>
              <a:gd name="T2" fmla="*/ 35 w 37"/>
              <a:gd name="T3" fmla="*/ 27 h 39"/>
              <a:gd name="T4" fmla="*/ 31 w 37"/>
              <a:gd name="T5" fmla="*/ 33 h 39"/>
              <a:gd name="T6" fmla="*/ 25 w 37"/>
              <a:gd name="T7" fmla="*/ 37 h 39"/>
              <a:gd name="T8" fmla="*/ 19 w 37"/>
              <a:gd name="T9" fmla="*/ 39 h 39"/>
              <a:gd name="T10" fmla="*/ 12 w 37"/>
              <a:gd name="T11" fmla="*/ 37 h 39"/>
              <a:gd name="T12" fmla="*/ 6 w 37"/>
              <a:gd name="T13" fmla="*/ 33 h 39"/>
              <a:gd name="T14" fmla="*/ 2 w 37"/>
              <a:gd name="T15" fmla="*/ 27 h 39"/>
              <a:gd name="T16" fmla="*/ 0 w 37"/>
              <a:gd name="T17" fmla="*/ 19 h 39"/>
              <a:gd name="T18" fmla="*/ 2 w 37"/>
              <a:gd name="T19" fmla="*/ 12 h 39"/>
              <a:gd name="T20" fmla="*/ 6 w 37"/>
              <a:gd name="T21" fmla="*/ 6 h 39"/>
              <a:gd name="T22" fmla="*/ 12 w 37"/>
              <a:gd name="T23" fmla="*/ 2 h 39"/>
              <a:gd name="T24" fmla="*/ 19 w 37"/>
              <a:gd name="T25" fmla="*/ 0 h 39"/>
              <a:gd name="T26" fmla="*/ 25 w 37"/>
              <a:gd name="T27" fmla="*/ 2 h 39"/>
              <a:gd name="T28" fmla="*/ 31 w 37"/>
              <a:gd name="T29" fmla="*/ 6 h 39"/>
              <a:gd name="T30" fmla="*/ 35 w 37"/>
              <a:gd name="T31" fmla="*/ 12 h 39"/>
              <a:gd name="T32" fmla="*/ 37 w 37"/>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9">
                <a:moveTo>
                  <a:pt x="37" y="19"/>
                </a:moveTo>
                <a:lnTo>
                  <a:pt x="35" y="27"/>
                </a:lnTo>
                <a:lnTo>
                  <a:pt x="31" y="33"/>
                </a:lnTo>
                <a:lnTo>
                  <a:pt x="25" y="37"/>
                </a:lnTo>
                <a:lnTo>
                  <a:pt x="19" y="39"/>
                </a:lnTo>
                <a:lnTo>
                  <a:pt x="12" y="37"/>
                </a:lnTo>
                <a:lnTo>
                  <a:pt x="6" y="33"/>
                </a:lnTo>
                <a:lnTo>
                  <a:pt x="2" y="27"/>
                </a:lnTo>
                <a:lnTo>
                  <a:pt x="0" y="19"/>
                </a:lnTo>
                <a:lnTo>
                  <a:pt x="2" y="12"/>
                </a:lnTo>
                <a:lnTo>
                  <a:pt x="6" y="6"/>
                </a:lnTo>
                <a:lnTo>
                  <a:pt x="12" y="2"/>
                </a:lnTo>
                <a:lnTo>
                  <a:pt x="19" y="0"/>
                </a:lnTo>
                <a:lnTo>
                  <a:pt x="25" y="2"/>
                </a:lnTo>
                <a:lnTo>
                  <a:pt x="31" y="6"/>
                </a:lnTo>
                <a:lnTo>
                  <a:pt x="35" y="12"/>
                </a:lnTo>
                <a:lnTo>
                  <a:pt x="37" y="19"/>
                </a:lnTo>
              </a:path>
            </a:pathLst>
          </a:custGeom>
          <a:noFill/>
          <a:ln w="0">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Line 524">
            <a:extLst>
              <a:ext uri="{FF2B5EF4-FFF2-40B4-BE49-F238E27FC236}">
                <a16:creationId xmlns:a16="http://schemas.microsoft.com/office/drawing/2014/main" id="{D0998E75-E8ED-46E8-8014-CE9F404D3C3F}"/>
              </a:ext>
            </a:extLst>
          </p:cNvPr>
          <p:cNvSpPr>
            <a:spLocks noChangeShapeType="1"/>
          </p:cNvSpPr>
          <p:nvPr/>
        </p:nvSpPr>
        <p:spPr bwMode="auto">
          <a:xfrm flipV="1">
            <a:off x="2793999" y="2373599"/>
            <a:ext cx="3130550" cy="1204912"/>
          </a:xfrm>
          <a:prstGeom prst="line">
            <a:avLst/>
          </a:prstGeom>
          <a:noFill/>
          <a:ln w="19050">
            <a:solidFill>
              <a:srgbClr val="44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Rectangle 525">
            <a:extLst>
              <a:ext uri="{FF2B5EF4-FFF2-40B4-BE49-F238E27FC236}">
                <a16:creationId xmlns:a16="http://schemas.microsoft.com/office/drawing/2014/main" id="{971F40B6-E203-454D-8489-151BBB1C68E6}"/>
              </a:ext>
            </a:extLst>
          </p:cNvPr>
          <p:cNvSpPr>
            <a:spLocks noChangeArrowheads="1"/>
          </p:cNvSpPr>
          <p:nvPr/>
        </p:nvSpPr>
        <p:spPr bwMode="auto">
          <a:xfrm>
            <a:off x="2670174" y="3619787"/>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4" name="Rectangle 526">
            <a:extLst>
              <a:ext uri="{FF2B5EF4-FFF2-40B4-BE49-F238E27FC236}">
                <a16:creationId xmlns:a16="http://schemas.microsoft.com/office/drawing/2014/main" id="{4DB1534A-44DA-429A-BECE-38FA56B478BB}"/>
              </a:ext>
            </a:extLst>
          </p:cNvPr>
          <p:cNvSpPr>
            <a:spLocks noChangeArrowheads="1"/>
          </p:cNvSpPr>
          <p:nvPr/>
        </p:nvSpPr>
        <p:spPr bwMode="auto">
          <a:xfrm>
            <a:off x="2670174" y="3397537"/>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5" name="Rectangle 527">
            <a:extLst>
              <a:ext uri="{FF2B5EF4-FFF2-40B4-BE49-F238E27FC236}">
                <a16:creationId xmlns:a16="http://schemas.microsoft.com/office/drawing/2014/main" id="{10AEB13E-8D59-483E-9A1C-B8191541FC0E}"/>
              </a:ext>
            </a:extLst>
          </p:cNvPr>
          <p:cNvSpPr>
            <a:spLocks noChangeArrowheads="1"/>
          </p:cNvSpPr>
          <p:nvPr/>
        </p:nvSpPr>
        <p:spPr bwMode="auto">
          <a:xfrm>
            <a:off x="2670174" y="3172112"/>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6" name="Rectangle 528">
            <a:extLst>
              <a:ext uri="{FF2B5EF4-FFF2-40B4-BE49-F238E27FC236}">
                <a16:creationId xmlns:a16="http://schemas.microsoft.com/office/drawing/2014/main" id="{A65586A2-A1A5-4225-9E7B-27D0126E5C96}"/>
              </a:ext>
            </a:extLst>
          </p:cNvPr>
          <p:cNvSpPr>
            <a:spLocks noChangeArrowheads="1"/>
          </p:cNvSpPr>
          <p:nvPr/>
        </p:nvSpPr>
        <p:spPr bwMode="auto">
          <a:xfrm>
            <a:off x="2670174" y="2949862"/>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7" name="Rectangle 529">
            <a:extLst>
              <a:ext uri="{FF2B5EF4-FFF2-40B4-BE49-F238E27FC236}">
                <a16:creationId xmlns:a16="http://schemas.microsoft.com/office/drawing/2014/main" id="{ADA0E9B2-686F-4BA9-913A-389C3DAF1A37}"/>
              </a:ext>
            </a:extLst>
          </p:cNvPr>
          <p:cNvSpPr>
            <a:spLocks noChangeArrowheads="1"/>
          </p:cNvSpPr>
          <p:nvPr/>
        </p:nvSpPr>
        <p:spPr bwMode="auto">
          <a:xfrm>
            <a:off x="2670174" y="27291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8" name="Rectangle 530">
            <a:extLst>
              <a:ext uri="{FF2B5EF4-FFF2-40B4-BE49-F238E27FC236}">
                <a16:creationId xmlns:a16="http://schemas.microsoft.com/office/drawing/2014/main" id="{26D85151-D3AA-4F29-B8A7-A405714EE747}"/>
              </a:ext>
            </a:extLst>
          </p:cNvPr>
          <p:cNvSpPr>
            <a:spLocks noChangeArrowheads="1"/>
          </p:cNvSpPr>
          <p:nvPr/>
        </p:nvSpPr>
        <p:spPr bwMode="auto">
          <a:xfrm>
            <a:off x="2624137" y="2510124"/>
            <a:ext cx="204788"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9" name="Rectangle 531">
            <a:extLst>
              <a:ext uri="{FF2B5EF4-FFF2-40B4-BE49-F238E27FC236}">
                <a16:creationId xmlns:a16="http://schemas.microsoft.com/office/drawing/2014/main" id="{4A3B453F-A419-434F-9003-139CE700939A}"/>
              </a:ext>
            </a:extLst>
          </p:cNvPr>
          <p:cNvSpPr>
            <a:spLocks noChangeArrowheads="1"/>
          </p:cNvSpPr>
          <p:nvPr/>
        </p:nvSpPr>
        <p:spPr bwMode="auto">
          <a:xfrm>
            <a:off x="2624137" y="2291049"/>
            <a:ext cx="204788"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0" name="Rectangle 532">
            <a:extLst>
              <a:ext uri="{FF2B5EF4-FFF2-40B4-BE49-F238E27FC236}">
                <a16:creationId xmlns:a16="http://schemas.microsoft.com/office/drawing/2014/main" id="{8CE1FEB9-E569-4EAA-A4CA-E91B6C7D4207}"/>
              </a:ext>
            </a:extLst>
          </p:cNvPr>
          <p:cNvSpPr>
            <a:spLocks noChangeArrowheads="1"/>
          </p:cNvSpPr>
          <p:nvPr/>
        </p:nvSpPr>
        <p:spPr bwMode="auto">
          <a:xfrm>
            <a:off x="2624137" y="2062449"/>
            <a:ext cx="204788"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1" name="Rectangle 533">
            <a:extLst>
              <a:ext uri="{FF2B5EF4-FFF2-40B4-BE49-F238E27FC236}">
                <a16:creationId xmlns:a16="http://schemas.microsoft.com/office/drawing/2014/main" id="{28331B0E-7C10-448C-9763-E53E4EEB6F80}"/>
              </a:ext>
            </a:extLst>
          </p:cNvPr>
          <p:cNvSpPr>
            <a:spLocks noChangeArrowheads="1"/>
          </p:cNvSpPr>
          <p:nvPr/>
        </p:nvSpPr>
        <p:spPr bwMode="auto">
          <a:xfrm>
            <a:off x="2770187" y="37324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2" name="Rectangle 534">
            <a:extLst>
              <a:ext uri="{FF2B5EF4-FFF2-40B4-BE49-F238E27FC236}">
                <a16:creationId xmlns:a16="http://schemas.microsoft.com/office/drawing/2014/main" id="{AF702AF8-FB92-4FFB-AC09-80416DD66542}"/>
              </a:ext>
            </a:extLst>
          </p:cNvPr>
          <p:cNvSpPr>
            <a:spLocks noChangeArrowheads="1"/>
          </p:cNvSpPr>
          <p:nvPr/>
        </p:nvSpPr>
        <p:spPr bwMode="auto">
          <a:xfrm>
            <a:off x="3403599" y="37324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3" name="Rectangle 535">
            <a:extLst>
              <a:ext uri="{FF2B5EF4-FFF2-40B4-BE49-F238E27FC236}">
                <a16:creationId xmlns:a16="http://schemas.microsoft.com/office/drawing/2014/main" id="{1D24E80D-2952-4E7E-87ED-1571ACDCBBDA}"/>
              </a:ext>
            </a:extLst>
          </p:cNvPr>
          <p:cNvSpPr>
            <a:spLocks noChangeArrowheads="1"/>
          </p:cNvSpPr>
          <p:nvPr/>
        </p:nvSpPr>
        <p:spPr bwMode="auto">
          <a:xfrm>
            <a:off x="4029074" y="37324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4" name="Rectangle 536">
            <a:extLst>
              <a:ext uri="{FF2B5EF4-FFF2-40B4-BE49-F238E27FC236}">
                <a16:creationId xmlns:a16="http://schemas.microsoft.com/office/drawing/2014/main" id="{D10C8BD0-8232-42D4-89AE-33836093DE74}"/>
              </a:ext>
            </a:extLst>
          </p:cNvPr>
          <p:cNvSpPr>
            <a:spLocks noChangeArrowheads="1"/>
          </p:cNvSpPr>
          <p:nvPr/>
        </p:nvSpPr>
        <p:spPr bwMode="auto">
          <a:xfrm>
            <a:off x="4659312" y="37324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5" name="Rectangle 537">
            <a:extLst>
              <a:ext uri="{FF2B5EF4-FFF2-40B4-BE49-F238E27FC236}">
                <a16:creationId xmlns:a16="http://schemas.microsoft.com/office/drawing/2014/main" id="{B24025EB-0487-4086-AA89-CCEA87845207}"/>
              </a:ext>
            </a:extLst>
          </p:cNvPr>
          <p:cNvSpPr>
            <a:spLocks noChangeArrowheads="1"/>
          </p:cNvSpPr>
          <p:nvPr/>
        </p:nvSpPr>
        <p:spPr bwMode="auto">
          <a:xfrm>
            <a:off x="5284787" y="3732499"/>
            <a:ext cx="13652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6" name="Rectangle 538">
            <a:extLst>
              <a:ext uri="{FF2B5EF4-FFF2-40B4-BE49-F238E27FC236}">
                <a16:creationId xmlns:a16="http://schemas.microsoft.com/office/drawing/2014/main" id="{2C0F6BFE-56AD-4503-8047-C2DCA677FAB3}"/>
              </a:ext>
            </a:extLst>
          </p:cNvPr>
          <p:cNvSpPr>
            <a:spLocks noChangeArrowheads="1"/>
          </p:cNvSpPr>
          <p:nvPr/>
        </p:nvSpPr>
        <p:spPr bwMode="auto">
          <a:xfrm>
            <a:off x="5888037" y="3732499"/>
            <a:ext cx="204788"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373435"/>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8" name="Freeform 540">
            <a:extLst>
              <a:ext uri="{FF2B5EF4-FFF2-40B4-BE49-F238E27FC236}">
                <a16:creationId xmlns:a16="http://schemas.microsoft.com/office/drawing/2014/main" id="{1EB5FEB3-CB5F-4ADE-A287-BE52133039E4}"/>
              </a:ext>
            </a:extLst>
          </p:cNvPr>
          <p:cNvSpPr>
            <a:spLocks noEditPoints="1"/>
          </p:cNvSpPr>
          <p:nvPr/>
        </p:nvSpPr>
        <p:spPr bwMode="auto">
          <a:xfrm>
            <a:off x="2428874" y="3068924"/>
            <a:ext cx="82550" cy="55562"/>
          </a:xfrm>
          <a:custGeom>
            <a:avLst/>
            <a:gdLst>
              <a:gd name="T0" fmla="*/ 52 w 52"/>
              <a:gd name="T1" fmla="*/ 0 h 35"/>
              <a:gd name="T2" fmla="*/ 52 w 52"/>
              <a:gd name="T3" fmla="*/ 0 h 35"/>
              <a:gd name="T4" fmla="*/ 52 w 52"/>
              <a:gd name="T5" fmla="*/ 0 h 35"/>
              <a:gd name="T6" fmla="*/ 52 w 52"/>
              <a:gd name="T7" fmla="*/ 2 h 35"/>
              <a:gd name="T8" fmla="*/ 52 w 52"/>
              <a:gd name="T9" fmla="*/ 4 h 35"/>
              <a:gd name="T10" fmla="*/ 52 w 52"/>
              <a:gd name="T11" fmla="*/ 6 h 35"/>
              <a:gd name="T12" fmla="*/ 52 w 52"/>
              <a:gd name="T13" fmla="*/ 6 h 35"/>
              <a:gd name="T14" fmla="*/ 52 w 52"/>
              <a:gd name="T15" fmla="*/ 8 h 35"/>
              <a:gd name="T16" fmla="*/ 38 w 52"/>
              <a:gd name="T17" fmla="*/ 11 h 35"/>
              <a:gd name="T18" fmla="*/ 34 w 52"/>
              <a:gd name="T19" fmla="*/ 13 h 35"/>
              <a:gd name="T20" fmla="*/ 31 w 52"/>
              <a:gd name="T21" fmla="*/ 15 h 35"/>
              <a:gd name="T22" fmla="*/ 29 w 52"/>
              <a:gd name="T23" fmla="*/ 19 h 35"/>
              <a:gd name="T24" fmla="*/ 29 w 52"/>
              <a:gd name="T25" fmla="*/ 23 h 35"/>
              <a:gd name="T26" fmla="*/ 52 w 52"/>
              <a:gd name="T27" fmla="*/ 29 h 35"/>
              <a:gd name="T28" fmla="*/ 52 w 52"/>
              <a:gd name="T29" fmla="*/ 29 h 35"/>
              <a:gd name="T30" fmla="*/ 52 w 52"/>
              <a:gd name="T31" fmla="*/ 29 h 35"/>
              <a:gd name="T32" fmla="*/ 52 w 52"/>
              <a:gd name="T33" fmla="*/ 31 h 35"/>
              <a:gd name="T34" fmla="*/ 52 w 52"/>
              <a:gd name="T35" fmla="*/ 31 h 35"/>
              <a:gd name="T36" fmla="*/ 52 w 52"/>
              <a:gd name="T37" fmla="*/ 33 h 35"/>
              <a:gd name="T38" fmla="*/ 52 w 52"/>
              <a:gd name="T39" fmla="*/ 35 h 35"/>
              <a:gd name="T40" fmla="*/ 52 w 52"/>
              <a:gd name="T41" fmla="*/ 35 h 35"/>
              <a:gd name="T42" fmla="*/ 52 w 52"/>
              <a:gd name="T43" fmla="*/ 35 h 35"/>
              <a:gd name="T44" fmla="*/ 2 w 52"/>
              <a:gd name="T45" fmla="*/ 35 h 35"/>
              <a:gd name="T46" fmla="*/ 0 w 52"/>
              <a:gd name="T47" fmla="*/ 33 h 35"/>
              <a:gd name="T48" fmla="*/ 0 w 52"/>
              <a:gd name="T49" fmla="*/ 21 h 35"/>
              <a:gd name="T50" fmla="*/ 0 w 52"/>
              <a:gd name="T51" fmla="*/ 17 h 35"/>
              <a:gd name="T52" fmla="*/ 0 w 52"/>
              <a:gd name="T53" fmla="*/ 15 h 35"/>
              <a:gd name="T54" fmla="*/ 2 w 52"/>
              <a:gd name="T55" fmla="*/ 10 h 35"/>
              <a:gd name="T56" fmla="*/ 6 w 52"/>
              <a:gd name="T57" fmla="*/ 6 h 35"/>
              <a:gd name="T58" fmla="*/ 10 w 52"/>
              <a:gd name="T59" fmla="*/ 4 h 35"/>
              <a:gd name="T60" fmla="*/ 13 w 52"/>
              <a:gd name="T61" fmla="*/ 2 h 35"/>
              <a:gd name="T62" fmla="*/ 19 w 52"/>
              <a:gd name="T63" fmla="*/ 4 h 35"/>
              <a:gd name="T64" fmla="*/ 23 w 52"/>
              <a:gd name="T65" fmla="*/ 6 h 35"/>
              <a:gd name="T66" fmla="*/ 25 w 52"/>
              <a:gd name="T67" fmla="*/ 8 h 35"/>
              <a:gd name="T68" fmla="*/ 27 w 52"/>
              <a:gd name="T69" fmla="*/ 13 h 35"/>
              <a:gd name="T70" fmla="*/ 29 w 52"/>
              <a:gd name="T71" fmla="*/ 10 h 35"/>
              <a:gd name="T72" fmla="*/ 31 w 52"/>
              <a:gd name="T73" fmla="*/ 8 h 35"/>
              <a:gd name="T74" fmla="*/ 33 w 52"/>
              <a:gd name="T75" fmla="*/ 6 h 35"/>
              <a:gd name="T76" fmla="*/ 36 w 52"/>
              <a:gd name="T77" fmla="*/ 6 h 35"/>
              <a:gd name="T78" fmla="*/ 50 w 52"/>
              <a:gd name="T79" fmla="*/ 0 h 35"/>
              <a:gd name="T80" fmla="*/ 50 w 52"/>
              <a:gd name="T81" fmla="*/ 0 h 35"/>
              <a:gd name="T82" fmla="*/ 15 w 52"/>
              <a:gd name="T83" fmla="*/ 10 h 35"/>
              <a:gd name="T84" fmla="*/ 10 w 52"/>
              <a:gd name="T85" fmla="*/ 11 h 35"/>
              <a:gd name="T86" fmla="*/ 6 w 52"/>
              <a:gd name="T87" fmla="*/ 15 h 35"/>
              <a:gd name="T88" fmla="*/ 6 w 52"/>
              <a:gd name="T89" fmla="*/ 19 h 35"/>
              <a:gd name="T90" fmla="*/ 6 w 52"/>
              <a:gd name="T91" fmla="*/ 21 h 35"/>
              <a:gd name="T92" fmla="*/ 23 w 52"/>
              <a:gd name="T93" fmla="*/ 29 h 35"/>
              <a:gd name="T94" fmla="*/ 23 w 52"/>
              <a:gd name="T95" fmla="*/ 19 h 35"/>
              <a:gd name="T96" fmla="*/ 21 w 52"/>
              <a:gd name="T97" fmla="*/ 13 h 35"/>
              <a:gd name="T98" fmla="*/ 19 w 52"/>
              <a:gd name="T99" fmla="*/ 11 h 35"/>
              <a:gd name="T100" fmla="*/ 17 w 52"/>
              <a:gd name="T101" fmla="*/ 1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35">
                <a:moveTo>
                  <a:pt x="52" y="0"/>
                </a:moveTo>
                <a:lnTo>
                  <a:pt x="52" y="0"/>
                </a:lnTo>
                <a:lnTo>
                  <a:pt x="52" y="0"/>
                </a:lnTo>
                <a:lnTo>
                  <a:pt x="52" y="0"/>
                </a:lnTo>
                <a:lnTo>
                  <a:pt x="52" y="0"/>
                </a:lnTo>
                <a:lnTo>
                  <a:pt x="52" y="0"/>
                </a:lnTo>
                <a:lnTo>
                  <a:pt x="52" y="2"/>
                </a:lnTo>
                <a:lnTo>
                  <a:pt x="52" y="2"/>
                </a:lnTo>
                <a:lnTo>
                  <a:pt x="52" y="4"/>
                </a:lnTo>
                <a:lnTo>
                  <a:pt x="52" y="4"/>
                </a:lnTo>
                <a:lnTo>
                  <a:pt x="52" y="6"/>
                </a:lnTo>
                <a:lnTo>
                  <a:pt x="52" y="6"/>
                </a:lnTo>
                <a:lnTo>
                  <a:pt x="52" y="6"/>
                </a:lnTo>
                <a:lnTo>
                  <a:pt x="52" y="6"/>
                </a:lnTo>
                <a:lnTo>
                  <a:pt x="52" y="6"/>
                </a:lnTo>
                <a:lnTo>
                  <a:pt x="52" y="8"/>
                </a:lnTo>
                <a:lnTo>
                  <a:pt x="50" y="8"/>
                </a:lnTo>
                <a:lnTo>
                  <a:pt x="38" y="11"/>
                </a:lnTo>
                <a:lnTo>
                  <a:pt x="36" y="13"/>
                </a:lnTo>
                <a:lnTo>
                  <a:pt x="34" y="13"/>
                </a:lnTo>
                <a:lnTo>
                  <a:pt x="33" y="15"/>
                </a:lnTo>
                <a:lnTo>
                  <a:pt x="31" y="15"/>
                </a:lnTo>
                <a:lnTo>
                  <a:pt x="31" y="17"/>
                </a:lnTo>
                <a:lnTo>
                  <a:pt x="29" y="19"/>
                </a:lnTo>
                <a:lnTo>
                  <a:pt x="29" y="21"/>
                </a:lnTo>
                <a:lnTo>
                  <a:pt x="29" y="23"/>
                </a:lnTo>
                <a:lnTo>
                  <a:pt x="29" y="29"/>
                </a:lnTo>
                <a:lnTo>
                  <a:pt x="52" y="29"/>
                </a:lnTo>
                <a:lnTo>
                  <a:pt x="52" y="29"/>
                </a:lnTo>
                <a:lnTo>
                  <a:pt x="52" y="29"/>
                </a:lnTo>
                <a:lnTo>
                  <a:pt x="52" y="29"/>
                </a:lnTo>
                <a:lnTo>
                  <a:pt x="52" y="29"/>
                </a:lnTo>
                <a:lnTo>
                  <a:pt x="52" y="29"/>
                </a:lnTo>
                <a:lnTo>
                  <a:pt x="52" y="31"/>
                </a:lnTo>
                <a:lnTo>
                  <a:pt x="52" y="31"/>
                </a:lnTo>
                <a:lnTo>
                  <a:pt x="52" y="31"/>
                </a:lnTo>
                <a:lnTo>
                  <a:pt x="52" y="33"/>
                </a:lnTo>
                <a:lnTo>
                  <a:pt x="52" y="33"/>
                </a:lnTo>
                <a:lnTo>
                  <a:pt x="52" y="35"/>
                </a:lnTo>
                <a:lnTo>
                  <a:pt x="52" y="35"/>
                </a:lnTo>
                <a:lnTo>
                  <a:pt x="52" y="35"/>
                </a:lnTo>
                <a:lnTo>
                  <a:pt x="52" y="35"/>
                </a:lnTo>
                <a:lnTo>
                  <a:pt x="52" y="35"/>
                </a:lnTo>
                <a:lnTo>
                  <a:pt x="52" y="35"/>
                </a:lnTo>
                <a:lnTo>
                  <a:pt x="4" y="35"/>
                </a:lnTo>
                <a:lnTo>
                  <a:pt x="2" y="35"/>
                </a:lnTo>
                <a:lnTo>
                  <a:pt x="0" y="35"/>
                </a:lnTo>
                <a:lnTo>
                  <a:pt x="0" y="33"/>
                </a:lnTo>
                <a:lnTo>
                  <a:pt x="0" y="33"/>
                </a:lnTo>
                <a:lnTo>
                  <a:pt x="0" y="21"/>
                </a:lnTo>
                <a:lnTo>
                  <a:pt x="0" y="19"/>
                </a:lnTo>
                <a:lnTo>
                  <a:pt x="0" y="17"/>
                </a:lnTo>
                <a:lnTo>
                  <a:pt x="0" y="17"/>
                </a:lnTo>
                <a:lnTo>
                  <a:pt x="0" y="15"/>
                </a:lnTo>
                <a:lnTo>
                  <a:pt x="2" y="11"/>
                </a:lnTo>
                <a:lnTo>
                  <a:pt x="2" y="10"/>
                </a:lnTo>
                <a:lnTo>
                  <a:pt x="4" y="8"/>
                </a:lnTo>
                <a:lnTo>
                  <a:pt x="6" y="6"/>
                </a:lnTo>
                <a:lnTo>
                  <a:pt x="8" y="4"/>
                </a:lnTo>
                <a:lnTo>
                  <a:pt x="10" y="4"/>
                </a:lnTo>
                <a:lnTo>
                  <a:pt x="11" y="2"/>
                </a:lnTo>
                <a:lnTo>
                  <a:pt x="13" y="2"/>
                </a:lnTo>
                <a:lnTo>
                  <a:pt x="15" y="2"/>
                </a:lnTo>
                <a:lnTo>
                  <a:pt x="19" y="4"/>
                </a:lnTo>
                <a:lnTo>
                  <a:pt x="21" y="4"/>
                </a:lnTo>
                <a:lnTo>
                  <a:pt x="23" y="6"/>
                </a:lnTo>
                <a:lnTo>
                  <a:pt x="23" y="8"/>
                </a:lnTo>
                <a:lnTo>
                  <a:pt x="25" y="8"/>
                </a:lnTo>
                <a:lnTo>
                  <a:pt x="27" y="11"/>
                </a:lnTo>
                <a:lnTo>
                  <a:pt x="27" y="13"/>
                </a:lnTo>
                <a:lnTo>
                  <a:pt x="27" y="11"/>
                </a:lnTo>
                <a:lnTo>
                  <a:pt x="29" y="10"/>
                </a:lnTo>
                <a:lnTo>
                  <a:pt x="29" y="10"/>
                </a:lnTo>
                <a:lnTo>
                  <a:pt x="31" y="8"/>
                </a:lnTo>
                <a:lnTo>
                  <a:pt x="31" y="8"/>
                </a:lnTo>
                <a:lnTo>
                  <a:pt x="33" y="6"/>
                </a:lnTo>
                <a:lnTo>
                  <a:pt x="34" y="6"/>
                </a:lnTo>
                <a:lnTo>
                  <a:pt x="36" y="6"/>
                </a:lnTo>
                <a:lnTo>
                  <a:pt x="48" y="0"/>
                </a:lnTo>
                <a:lnTo>
                  <a:pt x="50" y="0"/>
                </a:lnTo>
                <a:lnTo>
                  <a:pt x="50" y="0"/>
                </a:lnTo>
                <a:lnTo>
                  <a:pt x="50" y="0"/>
                </a:lnTo>
                <a:lnTo>
                  <a:pt x="52" y="0"/>
                </a:lnTo>
                <a:close/>
                <a:moveTo>
                  <a:pt x="15" y="10"/>
                </a:moveTo>
                <a:lnTo>
                  <a:pt x="11" y="10"/>
                </a:lnTo>
                <a:lnTo>
                  <a:pt x="10" y="11"/>
                </a:lnTo>
                <a:lnTo>
                  <a:pt x="8" y="13"/>
                </a:lnTo>
                <a:lnTo>
                  <a:pt x="6" y="15"/>
                </a:lnTo>
                <a:lnTo>
                  <a:pt x="6" y="17"/>
                </a:lnTo>
                <a:lnTo>
                  <a:pt x="6" y="19"/>
                </a:lnTo>
                <a:lnTo>
                  <a:pt x="6" y="19"/>
                </a:lnTo>
                <a:lnTo>
                  <a:pt x="6" y="21"/>
                </a:lnTo>
                <a:lnTo>
                  <a:pt x="6" y="29"/>
                </a:lnTo>
                <a:lnTo>
                  <a:pt x="23" y="29"/>
                </a:lnTo>
                <a:lnTo>
                  <a:pt x="23" y="21"/>
                </a:lnTo>
                <a:lnTo>
                  <a:pt x="23" y="19"/>
                </a:lnTo>
                <a:lnTo>
                  <a:pt x="23" y="15"/>
                </a:lnTo>
                <a:lnTo>
                  <a:pt x="21" y="13"/>
                </a:lnTo>
                <a:lnTo>
                  <a:pt x="21" y="13"/>
                </a:lnTo>
                <a:lnTo>
                  <a:pt x="19" y="11"/>
                </a:lnTo>
                <a:lnTo>
                  <a:pt x="17" y="11"/>
                </a:lnTo>
                <a:lnTo>
                  <a:pt x="17" y="10"/>
                </a:lnTo>
                <a:lnTo>
                  <a:pt x="15" y="1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541">
            <a:extLst>
              <a:ext uri="{FF2B5EF4-FFF2-40B4-BE49-F238E27FC236}">
                <a16:creationId xmlns:a16="http://schemas.microsoft.com/office/drawing/2014/main" id="{52C839CD-9495-43F9-A421-93AED4705203}"/>
              </a:ext>
            </a:extLst>
          </p:cNvPr>
          <p:cNvSpPr>
            <a:spLocks/>
          </p:cNvSpPr>
          <p:nvPr/>
        </p:nvSpPr>
        <p:spPr bwMode="auto">
          <a:xfrm>
            <a:off x="2428874" y="3005424"/>
            <a:ext cx="82550" cy="44450"/>
          </a:xfrm>
          <a:custGeom>
            <a:avLst/>
            <a:gdLst>
              <a:gd name="T0" fmla="*/ 50 w 52"/>
              <a:gd name="T1" fmla="*/ 0 h 28"/>
              <a:gd name="T2" fmla="*/ 52 w 52"/>
              <a:gd name="T3" fmla="*/ 0 h 28"/>
              <a:gd name="T4" fmla="*/ 52 w 52"/>
              <a:gd name="T5" fmla="*/ 0 h 28"/>
              <a:gd name="T6" fmla="*/ 52 w 52"/>
              <a:gd name="T7" fmla="*/ 0 h 28"/>
              <a:gd name="T8" fmla="*/ 52 w 52"/>
              <a:gd name="T9" fmla="*/ 27 h 28"/>
              <a:gd name="T10" fmla="*/ 52 w 52"/>
              <a:gd name="T11" fmla="*/ 28 h 28"/>
              <a:gd name="T12" fmla="*/ 50 w 52"/>
              <a:gd name="T13" fmla="*/ 28 h 28"/>
              <a:gd name="T14" fmla="*/ 2 w 52"/>
              <a:gd name="T15" fmla="*/ 28 h 28"/>
              <a:gd name="T16" fmla="*/ 0 w 52"/>
              <a:gd name="T17" fmla="*/ 27 h 28"/>
              <a:gd name="T18" fmla="*/ 0 w 52"/>
              <a:gd name="T19" fmla="*/ 2 h 28"/>
              <a:gd name="T20" fmla="*/ 0 w 52"/>
              <a:gd name="T21" fmla="*/ 0 h 28"/>
              <a:gd name="T22" fmla="*/ 0 w 52"/>
              <a:gd name="T23" fmla="*/ 0 h 28"/>
              <a:gd name="T24" fmla="*/ 2 w 52"/>
              <a:gd name="T25" fmla="*/ 0 h 28"/>
              <a:gd name="T26" fmla="*/ 4 w 52"/>
              <a:gd name="T27" fmla="*/ 0 h 28"/>
              <a:gd name="T28" fmla="*/ 4 w 52"/>
              <a:gd name="T29" fmla="*/ 0 h 28"/>
              <a:gd name="T30" fmla="*/ 6 w 52"/>
              <a:gd name="T31" fmla="*/ 0 h 28"/>
              <a:gd name="T32" fmla="*/ 6 w 52"/>
              <a:gd name="T33" fmla="*/ 0 h 28"/>
              <a:gd name="T34" fmla="*/ 6 w 52"/>
              <a:gd name="T35" fmla="*/ 2 h 28"/>
              <a:gd name="T36" fmla="*/ 23 w 52"/>
              <a:gd name="T37" fmla="*/ 23 h 28"/>
              <a:gd name="T38" fmla="*/ 23 w 52"/>
              <a:gd name="T39" fmla="*/ 3 h 28"/>
              <a:gd name="T40" fmla="*/ 23 w 52"/>
              <a:gd name="T41" fmla="*/ 3 h 28"/>
              <a:gd name="T42" fmla="*/ 23 w 52"/>
              <a:gd name="T43" fmla="*/ 3 h 28"/>
              <a:gd name="T44" fmla="*/ 25 w 52"/>
              <a:gd name="T45" fmla="*/ 2 h 28"/>
              <a:gd name="T46" fmla="*/ 25 w 52"/>
              <a:gd name="T47" fmla="*/ 2 h 28"/>
              <a:gd name="T48" fmla="*/ 27 w 52"/>
              <a:gd name="T49" fmla="*/ 3 h 28"/>
              <a:gd name="T50" fmla="*/ 27 w 52"/>
              <a:gd name="T51" fmla="*/ 3 h 28"/>
              <a:gd name="T52" fmla="*/ 27 w 52"/>
              <a:gd name="T53" fmla="*/ 3 h 28"/>
              <a:gd name="T54" fmla="*/ 27 w 52"/>
              <a:gd name="T55" fmla="*/ 23 h 28"/>
              <a:gd name="T56" fmla="*/ 46 w 52"/>
              <a:gd name="T57" fmla="*/ 0 h 28"/>
              <a:gd name="T58" fmla="*/ 46 w 52"/>
              <a:gd name="T59" fmla="*/ 0 h 28"/>
              <a:gd name="T60" fmla="*/ 46 w 52"/>
              <a:gd name="T61" fmla="*/ 0 h 28"/>
              <a:gd name="T62" fmla="*/ 48 w 52"/>
              <a:gd name="T63" fmla="*/ 0 h 28"/>
              <a:gd name="T64" fmla="*/ 50 w 52"/>
              <a:gd name="T6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28">
                <a:moveTo>
                  <a:pt x="50" y="0"/>
                </a:moveTo>
                <a:lnTo>
                  <a:pt x="50" y="0"/>
                </a:lnTo>
                <a:lnTo>
                  <a:pt x="50" y="0"/>
                </a:lnTo>
                <a:lnTo>
                  <a:pt x="52" y="0"/>
                </a:lnTo>
                <a:lnTo>
                  <a:pt x="52" y="0"/>
                </a:lnTo>
                <a:lnTo>
                  <a:pt x="52" y="0"/>
                </a:lnTo>
                <a:lnTo>
                  <a:pt x="52" y="0"/>
                </a:lnTo>
                <a:lnTo>
                  <a:pt x="52" y="0"/>
                </a:lnTo>
                <a:lnTo>
                  <a:pt x="52" y="0"/>
                </a:lnTo>
                <a:lnTo>
                  <a:pt x="52" y="27"/>
                </a:lnTo>
                <a:lnTo>
                  <a:pt x="52" y="27"/>
                </a:lnTo>
                <a:lnTo>
                  <a:pt x="52" y="28"/>
                </a:lnTo>
                <a:lnTo>
                  <a:pt x="50" y="28"/>
                </a:lnTo>
                <a:lnTo>
                  <a:pt x="50" y="28"/>
                </a:lnTo>
                <a:lnTo>
                  <a:pt x="4" y="28"/>
                </a:lnTo>
                <a:lnTo>
                  <a:pt x="2" y="28"/>
                </a:lnTo>
                <a:lnTo>
                  <a:pt x="0" y="28"/>
                </a:lnTo>
                <a:lnTo>
                  <a:pt x="0" y="27"/>
                </a:lnTo>
                <a:lnTo>
                  <a:pt x="0" y="27"/>
                </a:lnTo>
                <a:lnTo>
                  <a:pt x="0" y="2"/>
                </a:lnTo>
                <a:lnTo>
                  <a:pt x="0" y="0"/>
                </a:lnTo>
                <a:lnTo>
                  <a:pt x="0" y="0"/>
                </a:lnTo>
                <a:lnTo>
                  <a:pt x="0" y="0"/>
                </a:lnTo>
                <a:lnTo>
                  <a:pt x="0" y="0"/>
                </a:lnTo>
                <a:lnTo>
                  <a:pt x="2" y="0"/>
                </a:lnTo>
                <a:lnTo>
                  <a:pt x="2" y="0"/>
                </a:lnTo>
                <a:lnTo>
                  <a:pt x="2" y="0"/>
                </a:lnTo>
                <a:lnTo>
                  <a:pt x="4" y="0"/>
                </a:lnTo>
                <a:lnTo>
                  <a:pt x="4" y="0"/>
                </a:lnTo>
                <a:lnTo>
                  <a:pt x="4" y="0"/>
                </a:lnTo>
                <a:lnTo>
                  <a:pt x="6" y="0"/>
                </a:lnTo>
                <a:lnTo>
                  <a:pt x="6" y="0"/>
                </a:lnTo>
                <a:lnTo>
                  <a:pt x="6" y="0"/>
                </a:lnTo>
                <a:lnTo>
                  <a:pt x="6" y="0"/>
                </a:lnTo>
                <a:lnTo>
                  <a:pt x="6" y="0"/>
                </a:lnTo>
                <a:lnTo>
                  <a:pt x="6" y="2"/>
                </a:lnTo>
                <a:lnTo>
                  <a:pt x="6" y="23"/>
                </a:lnTo>
                <a:lnTo>
                  <a:pt x="23" y="23"/>
                </a:lnTo>
                <a:lnTo>
                  <a:pt x="23" y="3"/>
                </a:lnTo>
                <a:lnTo>
                  <a:pt x="23" y="3"/>
                </a:lnTo>
                <a:lnTo>
                  <a:pt x="23" y="3"/>
                </a:lnTo>
                <a:lnTo>
                  <a:pt x="23" y="3"/>
                </a:lnTo>
                <a:lnTo>
                  <a:pt x="23" y="3"/>
                </a:lnTo>
                <a:lnTo>
                  <a:pt x="23" y="3"/>
                </a:lnTo>
                <a:lnTo>
                  <a:pt x="23" y="2"/>
                </a:lnTo>
                <a:lnTo>
                  <a:pt x="25" y="2"/>
                </a:lnTo>
                <a:lnTo>
                  <a:pt x="25" y="2"/>
                </a:lnTo>
                <a:lnTo>
                  <a:pt x="25" y="2"/>
                </a:lnTo>
                <a:lnTo>
                  <a:pt x="27" y="2"/>
                </a:lnTo>
                <a:lnTo>
                  <a:pt x="27" y="3"/>
                </a:lnTo>
                <a:lnTo>
                  <a:pt x="27" y="3"/>
                </a:lnTo>
                <a:lnTo>
                  <a:pt x="27" y="3"/>
                </a:lnTo>
                <a:lnTo>
                  <a:pt x="27" y="3"/>
                </a:lnTo>
                <a:lnTo>
                  <a:pt x="27" y="3"/>
                </a:lnTo>
                <a:lnTo>
                  <a:pt x="27" y="3"/>
                </a:lnTo>
                <a:lnTo>
                  <a:pt x="27" y="23"/>
                </a:lnTo>
                <a:lnTo>
                  <a:pt x="46" y="23"/>
                </a:lnTo>
                <a:lnTo>
                  <a:pt x="46" y="0"/>
                </a:lnTo>
                <a:lnTo>
                  <a:pt x="46" y="0"/>
                </a:lnTo>
                <a:lnTo>
                  <a:pt x="46" y="0"/>
                </a:lnTo>
                <a:lnTo>
                  <a:pt x="46" y="0"/>
                </a:lnTo>
                <a:lnTo>
                  <a:pt x="46" y="0"/>
                </a:lnTo>
                <a:lnTo>
                  <a:pt x="48" y="0"/>
                </a:lnTo>
                <a:lnTo>
                  <a:pt x="48" y="0"/>
                </a:lnTo>
                <a:lnTo>
                  <a:pt x="48" y="0"/>
                </a:lnTo>
                <a:lnTo>
                  <a:pt x="50"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542">
            <a:extLst>
              <a:ext uri="{FF2B5EF4-FFF2-40B4-BE49-F238E27FC236}">
                <a16:creationId xmlns:a16="http://schemas.microsoft.com/office/drawing/2014/main" id="{A9CB0207-6018-4BEF-B786-C8D28295D343}"/>
              </a:ext>
            </a:extLst>
          </p:cNvPr>
          <p:cNvSpPr>
            <a:spLocks/>
          </p:cNvSpPr>
          <p:nvPr/>
        </p:nvSpPr>
        <p:spPr bwMode="auto">
          <a:xfrm>
            <a:off x="2428874" y="2940337"/>
            <a:ext cx="85725" cy="52387"/>
          </a:xfrm>
          <a:custGeom>
            <a:avLst/>
            <a:gdLst>
              <a:gd name="T0" fmla="*/ 40 w 54"/>
              <a:gd name="T1" fmla="*/ 0 h 33"/>
              <a:gd name="T2" fmla="*/ 46 w 54"/>
              <a:gd name="T3" fmla="*/ 4 h 33"/>
              <a:gd name="T4" fmla="*/ 50 w 54"/>
              <a:gd name="T5" fmla="*/ 8 h 33"/>
              <a:gd name="T6" fmla="*/ 52 w 54"/>
              <a:gd name="T7" fmla="*/ 16 h 33"/>
              <a:gd name="T8" fmla="*/ 52 w 54"/>
              <a:gd name="T9" fmla="*/ 21 h 33"/>
              <a:gd name="T10" fmla="*/ 52 w 54"/>
              <a:gd name="T11" fmla="*/ 25 h 33"/>
              <a:gd name="T12" fmla="*/ 50 w 54"/>
              <a:gd name="T13" fmla="*/ 29 h 33"/>
              <a:gd name="T14" fmla="*/ 50 w 54"/>
              <a:gd name="T15" fmla="*/ 31 h 33"/>
              <a:gd name="T16" fmla="*/ 48 w 54"/>
              <a:gd name="T17" fmla="*/ 33 h 33"/>
              <a:gd name="T18" fmla="*/ 46 w 54"/>
              <a:gd name="T19" fmla="*/ 33 h 33"/>
              <a:gd name="T20" fmla="*/ 44 w 54"/>
              <a:gd name="T21" fmla="*/ 33 h 33"/>
              <a:gd name="T22" fmla="*/ 44 w 54"/>
              <a:gd name="T23" fmla="*/ 33 h 33"/>
              <a:gd name="T24" fmla="*/ 42 w 54"/>
              <a:gd name="T25" fmla="*/ 33 h 33"/>
              <a:gd name="T26" fmla="*/ 42 w 54"/>
              <a:gd name="T27" fmla="*/ 33 h 33"/>
              <a:gd name="T28" fmla="*/ 42 w 54"/>
              <a:gd name="T29" fmla="*/ 31 h 33"/>
              <a:gd name="T30" fmla="*/ 44 w 54"/>
              <a:gd name="T31" fmla="*/ 29 h 33"/>
              <a:gd name="T32" fmla="*/ 46 w 54"/>
              <a:gd name="T33" fmla="*/ 25 h 33"/>
              <a:gd name="T34" fmla="*/ 46 w 54"/>
              <a:gd name="T35" fmla="*/ 21 h 33"/>
              <a:gd name="T36" fmla="*/ 46 w 54"/>
              <a:gd name="T37" fmla="*/ 16 h 33"/>
              <a:gd name="T38" fmla="*/ 46 w 54"/>
              <a:gd name="T39" fmla="*/ 12 h 33"/>
              <a:gd name="T40" fmla="*/ 44 w 54"/>
              <a:gd name="T41" fmla="*/ 10 h 33"/>
              <a:gd name="T42" fmla="*/ 40 w 54"/>
              <a:gd name="T43" fmla="*/ 8 h 33"/>
              <a:gd name="T44" fmla="*/ 36 w 54"/>
              <a:gd name="T45" fmla="*/ 8 h 33"/>
              <a:gd name="T46" fmla="*/ 33 w 54"/>
              <a:gd name="T47" fmla="*/ 10 h 33"/>
              <a:gd name="T48" fmla="*/ 31 w 54"/>
              <a:gd name="T49" fmla="*/ 14 h 33"/>
              <a:gd name="T50" fmla="*/ 29 w 54"/>
              <a:gd name="T51" fmla="*/ 18 h 33"/>
              <a:gd name="T52" fmla="*/ 27 w 54"/>
              <a:gd name="T53" fmla="*/ 21 h 33"/>
              <a:gd name="T54" fmla="*/ 23 w 54"/>
              <a:gd name="T55" fmla="*/ 27 h 33"/>
              <a:gd name="T56" fmla="*/ 21 w 54"/>
              <a:gd name="T57" fmla="*/ 29 h 33"/>
              <a:gd name="T58" fmla="*/ 15 w 54"/>
              <a:gd name="T59" fmla="*/ 31 h 33"/>
              <a:gd name="T60" fmla="*/ 10 w 54"/>
              <a:gd name="T61" fmla="*/ 31 h 33"/>
              <a:gd name="T62" fmla="*/ 6 w 54"/>
              <a:gd name="T63" fmla="*/ 29 h 33"/>
              <a:gd name="T64" fmla="*/ 2 w 54"/>
              <a:gd name="T65" fmla="*/ 25 h 33"/>
              <a:gd name="T66" fmla="*/ 0 w 54"/>
              <a:gd name="T67" fmla="*/ 20 h 33"/>
              <a:gd name="T68" fmla="*/ 0 w 54"/>
              <a:gd name="T69" fmla="*/ 14 h 33"/>
              <a:gd name="T70" fmla="*/ 0 w 54"/>
              <a:gd name="T71" fmla="*/ 10 h 33"/>
              <a:gd name="T72" fmla="*/ 2 w 54"/>
              <a:gd name="T73" fmla="*/ 8 h 33"/>
              <a:gd name="T74" fmla="*/ 2 w 54"/>
              <a:gd name="T75" fmla="*/ 4 h 33"/>
              <a:gd name="T76" fmla="*/ 4 w 54"/>
              <a:gd name="T77" fmla="*/ 4 h 33"/>
              <a:gd name="T78" fmla="*/ 4 w 54"/>
              <a:gd name="T79" fmla="*/ 4 h 33"/>
              <a:gd name="T80" fmla="*/ 4 w 54"/>
              <a:gd name="T81" fmla="*/ 4 h 33"/>
              <a:gd name="T82" fmla="*/ 6 w 54"/>
              <a:gd name="T83" fmla="*/ 4 h 33"/>
              <a:gd name="T84" fmla="*/ 6 w 54"/>
              <a:gd name="T85" fmla="*/ 4 h 33"/>
              <a:gd name="T86" fmla="*/ 8 w 54"/>
              <a:gd name="T87" fmla="*/ 4 h 33"/>
              <a:gd name="T88" fmla="*/ 8 w 54"/>
              <a:gd name="T89" fmla="*/ 4 h 33"/>
              <a:gd name="T90" fmla="*/ 10 w 54"/>
              <a:gd name="T91" fmla="*/ 4 h 33"/>
              <a:gd name="T92" fmla="*/ 10 w 54"/>
              <a:gd name="T93" fmla="*/ 6 h 33"/>
              <a:gd name="T94" fmla="*/ 8 w 54"/>
              <a:gd name="T95" fmla="*/ 8 h 33"/>
              <a:gd name="T96" fmla="*/ 6 w 54"/>
              <a:gd name="T97" fmla="*/ 10 h 33"/>
              <a:gd name="T98" fmla="*/ 6 w 54"/>
              <a:gd name="T99" fmla="*/ 14 h 33"/>
              <a:gd name="T100" fmla="*/ 6 w 54"/>
              <a:gd name="T101" fmla="*/ 18 h 33"/>
              <a:gd name="T102" fmla="*/ 6 w 54"/>
              <a:gd name="T103" fmla="*/ 21 h 33"/>
              <a:gd name="T104" fmla="*/ 8 w 54"/>
              <a:gd name="T105" fmla="*/ 23 h 33"/>
              <a:gd name="T106" fmla="*/ 11 w 54"/>
              <a:gd name="T107" fmla="*/ 25 h 33"/>
              <a:gd name="T108" fmla="*/ 13 w 54"/>
              <a:gd name="T109" fmla="*/ 25 h 33"/>
              <a:gd name="T110" fmla="*/ 17 w 54"/>
              <a:gd name="T111" fmla="*/ 23 h 33"/>
              <a:gd name="T112" fmla="*/ 19 w 54"/>
              <a:gd name="T113" fmla="*/ 20 h 33"/>
              <a:gd name="T114" fmla="*/ 21 w 54"/>
              <a:gd name="T115" fmla="*/ 16 h 33"/>
              <a:gd name="T116" fmla="*/ 25 w 54"/>
              <a:gd name="T117" fmla="*/ 10 h 33"/>
              <a:gd name="T118" fmla="*/ 27 w 54"/>
              <a:gd name="T119" fmla="*/ 6 h 33"/>
              <a:gd name="T120" fmla="*/ 31 w 54"/>
              <a:gd name="T121" fmla="*/ 2 h 33"/>
              <a:gd name="T122" fmla="*/ 34 w 54"/>
              <a:gd name="T12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33">
                <a:moveTo>
                  <a:pt x="38" y="0"/>
                </a:moveTo>
                <a:lnTo>
                  <a:pt x="40" y="0"/>
                </a:lnTo>
                <a:lnTo>
                  <a:pt x="44" y="2"/>
                </a:lnTo>
                <a:lnTo>
                  <a:pt x="46" y="4"/>
                </a:lnTo>
                <a:lnTo>
                  <a:pt x="48" y="6"/>
                </a:lnTo>
                <a:lnTo>
                  <a:pt x="50" y="8"/>
                </a:lnTo>
                <a:lnTo>
                  <a:pt x="52" y="12"/>
                </a:lnTo>
                <a:lnTo>
                  <a:pt x="52" y="16"/>
                </a:lnTo>
                <a:lnTo>
                  <a:pt x="54" y="20"/>
                </a:lnTo>
                <a:lnTo>
                  <a:pt x="52" y="21"/>
                </a:lnTo>
                <a:lnTo>
                  <a:pt x="52" y="23"/>
                </a:lnTo>
                <a:lnTo>
                  <a:pt x="52" y="25"/>
                </a:lnTo>
                <a:lnTo>
                  <a:pt x="52" y="27"/>
                </a:lnTo>
                <a:lnTo>
                  <a:pt x="50" y="29"/>
                </a:lnTo>
                <a:lnTo>
                  <a:pt x="50" y="31"/>
                </a:lnTo>
                <a:lnTo>
                  <a:pt x="50" y="31"/>
                </a:lnTo>
                <a:lnTo>
                  <a:pt x="48" y="33"/>
                </a:lnTo>
                <a:lnTo>
                  <a:pt x="48" y="33"/>
                </a:lnTo>
                <a:lnTo>
                  <a:pt x="48" y="33"/>
                </a:lnTo>
                <a:lnTo>
                  <a:pt x="46" y="33"/>
                </a:lnTo>
                <a:lnTo>
                  <a:pt x="46" y="33"/>
                </a:lnTo>
                <a:lnTo>
                  <a:pt x="44" y="33"/>
                </a:lnTo>
                <a:lnTo>
                  <a:pt x="44" y="33"/>
                </a:lnTo>
                <a:lnTo>
                  <a:pt x="44" y="33"/>
                </a:lnTo>
                <a:lnTo>
                  <a:pt x="44" y="33"/>
                </a:lnTo>
                <a:lnTo>
                  <a:pt x="42" y="33"/>
                </a:lnTo>
                <a:lnTo>
                  <a:pt x="42" y="33"/>
                </a:lnTo>
                <a:lnTo>
                  <a:pt x="42" y="33"/>
                </a:lnTo>
                <a:lnTo>
                  <a:pt x="42" y="33"/>
                </a:lnTo>
                <a:lnTo>
                  <a:pt x="42" y="31"/>
                </a:lnTo>
                <a:lnTo>
                  <a:pt x="44" y="31"/>
                </a:lnTo>
                <a:lnTo>
                  <a:pt x="44" y="29"/>
                </a:lnTo>
                <a:lnTo>
                  <a:pt x="44" y="27"/>
                </a:lnTo>
                <a:lnTo>
                  <a:pt x="46" y="25"/>
                </a:lnTo>
                <a:lnTo>
                  <a:pt x="46" y="23"/>
                </a:lnTo>
                <a:lnTo>
                  <a:pt x="46" y="21"/>
                </a:lnTo>
                <a:lnTo>
                  <a:pt x="46" y="18"/>
                </a:lnTo>
                <a:lnTo>
                  <a:pt x="46" y="16"/>
                </a:lnTo>
                <a:lnTo>
                  <a:pt x="46" y="14"/>
                </a:lnTo>
                <a:lnTo>
                  <a:pt x="46" y="12"/>
                </a:lnTo>
                <a:lnTo>
                  <a:pt x="44" y="10"/>
                </a:lnTo>
                <a:lnTo>
                  <a:pt x="44" y="10"/>
                </a:lnTo>
                <a:lnTo>
                  <a:pt x="42" y="8"/>
                </a:lnTo>
                <a:lnTo>
                  <a:pt x="40" y="8"/>
                </a:lnTo>
                <a:lnTo>
                  <a:pt x="38" y="8"/>
                </a:lnTo>
                <a:lnTo>
                  <a:pt x="36" y="8"/>
                </a:lnTo>
                <a:lnTo>
                  <a:pt x="34" y="10"/>
                </a:lnTo>
                <a:lnTo>
                  <a:pt x="33" y="10"/>
                </a:lnTo>
                <a:lnTo>
                  <a:pt x="33" y="12"/>
                </a:lnTo>
                <a:lnTo>
                  <a:pt x="31" y="14"/>
                </a:lnTo>
                <a:lnTo>
                  <a:pt x="29" y="16"/>
                </a:lnTo>
                <a:lnTo>
                  <a:pt x="29" y="18"/>
                </a:lnTo>
                <a:lnTo>
                  <a:pt x="27" y="20"/>
                </a:lnTo>
                <a:lnTo>
                  <a:pt x="27" y="21"/>
                </a:lnTo>
                <a:lnTo>
                  <a:pt x="25" y="25"/>
                </a:lnTo>
                <a:lnTo>
                  <a:pt x="23" y="27"/>
                </a:lnTo>
                <a:lnTo>
                  <a:pt x="23" y="29"/>
                </a:lnTo>
                <a:lnTo>
                  <a:pt x="21" y="29"/>
                </a:lnTo>
                <a:lnTo>
                  <a:pt x="19" y="31"/>
                </a:lnTo>
                <a:lnTo>
                  <a:pt x="15" y="31"/>
                </a:lnTo>
                <a:lnTo>
                  <a:pt x="13" y="33"/>
                </a:lnTo>
                <a:lnTo>
                  <a:pt x="10" y="31"/>
                </a:lnTo>
                <a:lnTo>
                  <a:pt x="8" y="31"/>
                </a:lnTo>
                <a:lnTo>
                  <a:pt x="6" y="29"/>
                </a:lnTo>
                <a:lnTo>
                  <a:pt x="4" y="27"/>
                </a:lnTo>
                <a:lnTo>
                  <a:pt x="2" y="25"/>
                </a:lnTo>
                <a:lnTo>
                  <a:pt x="0" y="21"/>
                </a:lnTo>
                <a:lnTo>
                  <a:pt x="0" y="20"/>
                </a:lnTo>
                <a:lnTo>
                  <a:pt x="0" y="16"/>
                </a:lnTo>
                <a:lnTo>
                  <a:pt x="0" y="14"/>
                </a:lnTo>
                <a:lnTo>
                  <a:pt x="0" y="12"/>
                </a:lnTo>
                <a:lnTo>
                  <a:pt x="0" y="10"/>
                </a:lnTo>
                <a:lnTo>
                  <a:pt x="0" y="8"/>
                </a:lnTo>
                <a:lnTo>
                  <a:pt x="2" y="8"/>
                </a:lnTo>
                <a:lnTo>
                  <a:pt x="2" y="6"/>
                </a:lnTo>
                <a:lnTo>
                  <a:pt x="2" y="4"/>
                </a:lnTo>
                <a:lnTo>
                  <a:pt x="2" y="4"/>
                </a:lnTo>
                <a:lnTo>
                  <a:pt x="4" y="4"/>
                </a:lnTo>
                <a:lnTo>
                  <a:pt x="4" y="4"/>
                </a:lnTo>
                <a:lnTo>
                  <a:pt x="4" y="4"/>
                </a:lnTo>
                <a:lnTo>
                  <a:pt x="4" y="4"/>
                </a:lnTo>
                <a:lnTo>
                  <a:pt x="4" y="4"/>
                </a:lnTo>
                <a:lnTo>
                  <a:pt x="4" y="4"/>
                </a:lnTo>
                <a:lnTo>
                  <a:pt x="6" y="4"/>
                </a:lnTo>
                <a:lnTo>
                  <a:pt x="6" y="4"/>
                </a:lnTo>
                <a:lnTo>
                  <a:pt x="6" y="4"/>
                </a:lnTo>
                <a:lnTo>
                  <a:pt x="8" y="4"/>
                </a:lnTo>
                <a:lnTo>
                  <a:pt x="8" y="4"/>
                </a:lnTo>
                <a:lnTo>
                  <a:pt x="8" y="4"/>
                </a:lnTo>
                <a:lnTo>
                  <a:pt x="8" y="4"/>
                </a:lnTo>
                <a:lnTo>
                  <a:pt x="10" y="4"/>
                </a:lnTo>
                <a:lnTo>
                  <a:pt x="10" y="4"/>
                </a:lnTo>
                <a:lnTo>
                  <a:pt x="10" y="4"/>
                </a:lnTo>
                <a:lnTo>
                  <a:pt x="10" y="6"/>
                </a:lnTo>
                <a:lnTo>
                  <a:pt x="8" y="6"/>
                </a:lnTo>
                <a:lnTo>
                  <a:pt x="8" y="8"/>
                </a:lnTo>
                <a:lnTo>
                  <a:pt x="8" y="8"/>
                </a:lnTo>
                <a:lnTo>
                  <a:pt x="6" y="10"/>
                </a:lnTo>
                <a:lnTo>
                  <a:pt x="6" y="12"/>
                </a:lnTo>
                <a:lnTo>
                  <a:pt x="6" y="14"/>
                </a:lnTo>
                <a:lnTo>
                  <a:pt x="6" y="16"/>
                </a:lnTo>
                <a:lnTo>
                  <a:pt x="6" y="18"/>
                </a:lnTo>
                <a:lnTo>
                  <a:pt x="6" y="20"/>
                </a:lnTo>
                <a:lnTo>
                  <a:pt x="6" y="21"/>
                </a:lnTo>
                <a:lnTo>
                  <a:pt x="8" y="23"/>
                </a:lnTo>
                <a:lnTo>
                  <a:pt x="8" y="23"/>
                </a:lnTo>
                <a:lnTo>
                  <a:pt x="10" y="25"/>
                </a:lnTo>
                <a:lnTo>
                  <a:pt x="11" y="25"/>
                </a:lnTo>
                <a:lnTo>
                  <a:pt x="11" y="25"/>
                </a:lnTo>
                <a:lnTo>
                  <a:pt x="13" y="25"/>
                </a:lnTo>
                <a:lnTo>
                  <a:pt x="15" y="23"/>
                </a:lnTo>
                <a:lnTo>
                  <a:pt x="17" y="23"/>
                </a:lnTo>
                <a:lnTo>
                  <a:pt x="19" y="21"/>
                </a:lnTo>
                <a:lnTo>
                  <a:pt x="19" y="20"/>
                </a:lnTo>
                <a:lnTo>
                  <a:pt x="21" y="18"/>
                </a:lnTo>
                <a:lnTo>
                  <a:pt x="21" y="16"/>
                </a:lnTo>
                <a:lnTo>
                  <a:pt x="23" y="12"/>
                </a:lnTo>
                <a:lnTo>
                  <a:pt x="25" y="10"/>
                </a:lnTo>
                <a:lnTo>
                  <a:pt x="25" y="8"/>
                </a:lnTo>
                <a:lnTo>
                  <a:pt x="27" y="6"/>
                </a:lnTo>
                <a:lnTo>
                  <a:pt x="29" y="4"/>
                </a:lnTo>
                <a:lnTo>
                  <a:pt x="31" y="2"/>
                </a:lnTo>
                <a:lnTo>
                  <a:pt x="33" y="2"/>
                </a:lnTo>
                <a:lnTo>
                  <a:pt x="34" y="0"/>
                </a:lnTo>
                <a:lnTo>
                  <a:pt x="38"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543">
            <a:extLst>
              <a:ext uri="{FF2B5EF4-FFF2-40B4-BE49-F238E27FC236}">
                <a16:creationId xmlns:a16="http://schemas.microsoft.com/office/drawing/2014/main" id="{C149DF6B-C058-4C03-8E55-2343CA6E6618}"/>
              </a:ext>
            </a:extLst>
          </p:cNvPr>
          <p:cNvSpPr>
            <a:spLocks noEditPoints="1"/>
          </p:cNvSpPr>
          <p:nvPr/>
        </p:nvSpPr>
        <p:spPr bwMode="auto">
          <a:xfrm>
            <a:off x="2428874" y="2873662"/>
            <a:ext cx="82550" cy="52387"/>
          </a:xfrm>
          <a:custGeom>
            <a:avLst/>
            <a:gdLst>
              <a:gd name="T0" fmla="*/ 19 w 52"/>
              <a:gd name="T1" fmla="*/ 0 h 33"/>
              <a:gd name="T2" fmla="*/ 25 w 52"/>
              <a:gd name="T3" fmla="*/ 2 h 33"/>
              <a:gd name="T4" fmla="*/ 29 w 52"/>
              <a:gd name="T5" fmla="*/ 8 h 33"/>
              <a:gd name="T6" fmla="*/ 33 w 52"/>
              <a:gd name="T7" fmla="*/ 14 h 33"/>
              <a:gd name="T8" fmla="*/ 33 w 52"/>
              <a:gd name="T9" fmla="*/ 25 h 33"/>
              <a:gd name="T10" fmla="*/ 52 w 52"/>
              <a:gd name="T11" fmla="*/ 25 h 33"/>
              <a:gd name="T12" fmla="*/ 52 w 52"/>
              <a:gd name="T13" fmla="*/ 25 h 33"/>
              <a:gd name="T14" fmla="*/ 52 w 52"/>
              <a:gd name="T15" fmla="*/ 27 h 33"/>
              <a:gd name="T16" fmla="*/ 52 w 52"/>
              <a:gd name="T17" fmla="*/ 27 h 33"/>
              <a:gd name="T18" fmla="*/ 52 w 52"/>
              <a:gd name="T19" fmla="*/ 29 h 33"/>
              <a:gd name="T20" fmla="*/ 52 w 52"/>
              <a:gd name="T21" fmla="*/ 31 h 33"/>
              <a:gd name="T22" fmla="*/ 52 w 52"/>
              <a:gd name="T23" fmla="*/ 33 h 33"/>
              <a:gd name="T24" fmla="*/ 52 w 52"/>
              <a:gd name="T25" fmla="*/ 33 h 33"/>
              <a:gd name="T26" fmla="*/ 4 w 52"/>
              <a:gd name="T27" fmla="*/ 33 h 33"/>
              <a:gd name="T28" fmla="*/ 0 w 52"/>
              <a:gd name="T29" fmla="*/ 31 h 33"/>
              <a:gd name="T30" fmla="*/ 0 w 52"/>
              <a:gd name="T31" fmla="*/ 29 h 33"/>
              <a:gd name="T32" fmla="*/ 0 w 52"/>
              <a:gd name="T33" fmla="*/ 15 h 33"/>
              <a:gd name="T34" fmla="*/ 0 w 52"/>
              <a:gd name="T35" fmla="*/ 14 h 33"/>
              <a:gd name="T36" fmla="*/ 2 w 52"/>
              <a:gd name="T37" fmla="*/ 8 h 33"/>
              <a:gd name="T38" fmla="*/ 4 w 52"/>
              <a:gd name="T39" fmla="*/ 4 h 33"/>
              <a:gd name="T40" fmla="*/ 8 w 52"/>
              <a:gd name="T41" fmla="*/ 2 h 33"/>
              <a:gd name="T42" fmla="*/ 13 w 52"/>
              <a:gd name="T43" fmla="*/ 0 h 33"/>
              <a:gd name="T44" fmla="*/ 15 w 52"/>
              <a:gd name="T45" fmla="*/ 6 h 33"/>
              <a:gd name="T46" fmla="*/ 11 w 52"/>
              <a:gd name="T47" fmla="*/ 8 h 33"/>
              <a:gd name="T48" fmla="*/ 8 w 52"/>
              <a:gd name="T49" fmla="*/ 12 h 33"/>
              <a:gd name="T50" fmla="*/ 6 w 52"/>
              <a:gd name="T51" fmla="*/ 15 h 33"/>
              <a:gd name="T52" fmla="*/ 6 w 52"/>
              <a:gd name="T53" fmla="*/ 19 h 33"/>
              <a:gd name="T54" fmla="*/ 27 w 52"/>
              <a:gd name="T55" fmla="*/ 25 h 33"/>
              <a:gd name="T56" fmla="*/ 27 w 52"/>
              <a:gd name="T57" fmla="*/ 15 h 33"/>
              <a:gd name="T58" fmla="*/ 25 w 52"/>
              <a:gd name="T59" fmla="*/ 12 h 33"/>
              <a:gd name="T60" fmla="*/ 23 w 52"/>
              <a:gd name="T61" fmla="*/ 8 h 33"/>
              <a:gd name="T62" fmla="*/ 17 w 52"/>
              <a:gd name="T63" fmla="*/ 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33">
                <a:moveTo>
                  <a:pt x="15" y="0"/>
                </a:moveTo>
                <a:lnTo>
                  <a:pt x="19" y="0"/>
                </a:lnTo>
                <a:lnTo>
                  <a:pt x="23" y="0"/>
                </a:lnTo>
                <a:lnTo>
                  <a:pt x="25" y="2"/>
                </a:lnTo>
                <a:lnTo>
                  <a:pt x="27" y="4"/>
                </a:lnTo>
                <a:lnTo>
                  <a:pt x="29" y="8"/>
                </a:lnTo>
                <a:lnTo>
                  <a:pt x="31" y="10"/>
                </a:lnTo>
                <a:lnTo>
                  <a:pt x="33" y="14"/>
                </a:lnTo>
                <a:lnTo>
                  <a:pt x="33" y="19"/>
                </a:lnTo>
                <a:lnTo>
                  <a:pt x="33" y="25"/>
                </a:lnTo>
                <a:lnTo>
                  <a:pt x="52" y="25"/>
                </a:lnTo>
                <a:lnTo>
                  <a:pt x="52" y="25"/>
                </a:lnTo>
                <a:lnTo>
                  <a:pt x="52" y="25"/>
                </a:lnTo>
                <a:lnTo>
                  <a:pt x="52" y="25"/>
                </a:lnTo>
                <a:lnTo>
                  <a:pt x="52" y="25"/>
                </a:lnTo>
                <a:lnTo>
                  <a:pt x="52" y="27"/>
                </a:lnTo>
                <a:lnTo>
                  <a:pt x="52" y="27"/>
                </a:lnTo>
                <a:lnTo>
                  <a:pt x="52" y="27"/>
                </a:lnTo>
                <a:lnTo>
                  <a:pt x="52" y="29"/>
                </a:lnTo>
                <a:lnTo>
                  <a:pt x="52" y="29"/>
                </a:lnTo>
                <a:lnTo>
                  <a:pt x="52" y="31"/>
                </a:lnTo>
                <a:lnTo>
                  <a:pt x="52" y="31"/>
                </a:lnTo>
                <a:lnTo>
                  <a:pt x="52" y="31"/>
                </a:lnTo>
                <a:lnTo>
                  <a:pt x="52" y="33"/>
                </a:lnTo>
                <a:lnTo>
                  <a:pt x="52" y="33"/>
                </a:lnTo>
                <a:lnTo>
                  <a:pt x="52" y="33"/>
                </a:lnTo>
                <a:lnTo>
                  <a:pt x="52" y="33"/>
                </a:lnTo>
                <a:lnTo>
                  <a:pt x="4" y="33"/>
                </a:lnTo>
                <a:lnTo>
                  <a:pt x="2" y="33"/>
                </a:lnTo>
                <a:lnTo>
                  <a:pt x="0" y="31"/>
                </a:lnTo>
                <a:lnTo>
                  <a:pt x="0" y="31"/>
                </a:lnTo>
                <a:lnTo>
                  <a:pt x="0" y="29"/>
                </a:lnTo>
                <a:lnTo>
                  <a:pt x="0" y="17"/>
                </a:lnTo>
                <a:lnTo>
                  <a:pt x="0" y="15"/>
                </a:lnTo>
                <a:lnTo>
                  <a:pt x="0" y="15"/>
                </a:lnTo>
                <a:lnTo>
                  <a:pt x="0" y="14"/>
                </a:lnTo>
                <a:lnTo>
                  <a:pt x="0" y="12"/>
                </a:lnTo>
                <a:lnTo>
                  <a:pt x="2" y="8"/>
                </a:lnTo>
                <a:lnTo>
                  <a:pt x="2" y="6"/>
                </a:lnTo>
                <a:lnTo>
                  <a:pt x="4" y="4"/>
                </a:lnTo>
                <a:lnTo>
                  <a:pt x="6" y="2"/>
                </a:lnTo>
                <a:lnTo>
                  <a:pt x="8" y="2"/>
                </a:lnTo>
                <a:lnTo>
                  <a:pt x="10" y="0"/>
                </a:lnTo>
                <a:lnTo>
                  <a:pt x="13" y="0"/>
                </a:lnTo>
                <a:lnTo>
                  <a:pt x="15" y="0"/>
                </a:lnTo>
                <a:close/>
                <a:moveTo>
                  <a:pt x="15" y="6"/>
                </a:moveTo>
                <a:lnTo>
                  <a:pt x="13" y="8"/>
                </a:lnTo>
                <a:lnTo>
                  <a:pt x="11" y="8"/>
                </a:lnTo>
                <a:lnTo>
                  <a:pt x="10" y="10"/>
                </a:lnTo>
                <a:lnTo>
                  <a:pt x="8" y="12"/>
                </a:lnTo>
                <a:lnTo>
                  <a:pt x="6" y="14"/>
                </a:lnTo>
                <a:lnTo>
                  <a:pt x="6" y="15"/>
                </a:lnTo>
                <a:lnTo>
                  <a:pt x="6" y="17"/>
                </a:lnTo>
                <a:lnTo>
                  <a:pt x="6" y="19"/>
                </a:lnTo>
                <a:lnTo>
                  <a:pt x="6" y="25"/>
                </a:lnTo>
                <a:lnTo>
                  <a:pt x="27" y="25"/>
                </a:lnTo>
                <a:lnTo>
                  <a:pt x="27" y="19"/>
                </a:lnTo>
                <a:lnTo>
                  <a:pt x="27" y="15"/>
                </a:lnTo>
                <a:lnTo>
                  <a:pt x="25" y="14"/>
                </a:lnTo>
                <a:lnTo>
                  <a:pt x="25" y="12"/>
                </a:lnTo>
                <a:lnTo>
                  <a:pt x="23" y="10"/>
                </a:lnTo>
                <a:lnTo>
                  <a:pt x="23" y="8"/>
                </a:lnTo>
                <a:lnTo>
                  <a:pt x="21" y="8"/>
                </a:lnTo>
                <a:lnTo>
                  <a:pt x="17" y="8"/>
                </a:lnTo>
                <a:lnTo>
                  <a:pt x="15" y="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544">
            <a:extLst>
              <a:ext uri="{FF2B5EF4-FFF2-40B4-BE49-F238E27FC236}">
                <a16:creationId xmlns:a16="http://schemas.microsoft.com/office/drawing/2014/main" id="{814A9F7D-00EE-4003-8250-D00A20398548}"/>
              </a:ext>
            </a:extLst>
          </p:cNvPr>
          <p:cNvSpPr>
            <a:spLocks noEditPoints="1"/>
          </p:cNvSpPr>
          <p:nvPr/>
        </p:nvSpPr>
        <p:spPr bwMode="auto">
          <a:xfrm>
            <a:off x="2428874" y="2784762"/>
            <a:ext cx="85725" cy="73025"/>
          </a:xfrm>
          <a:custGeom>
            <a:avLst/>
            <a:gdLst>
              <a:gd name="T0" fmla="*/ 31 w 54"/>
              <a:gd name="T1" fmla="*/ 0 h 46"/>
              <a:gd name="T2" fmla="*/ 42 w 54"/>
              <a:gd name="T3" fmla="*/ 2 h 46"/>
              <a:gd name="T4" fmla="*/ 48 w 54"/>
              <a:gd name="T5" fmla="*/ 8 h 46"/>
              <a:gd name="T6" fmla="*/ 52 w 54"/>
              <a:gd name="T7" fmla="*/ 18 h 46"/>
              <a:gd name="T8" fmla="*/ 52 w 54"/>
              <a:gd name="T9" fmla="*/ 29 h 46"/>
              <a:gd name="T10" fmla="*/ 50 w 54"/>
              <a:gd name="T11" fmla="*/ 39 h 46"/>
              <a:gd name="T12" fmla="*/ 42 w 54"/>
              <a:gd name="T13" fmla="*/ 45 h 46"/>
              <a:gd name="T14" fmla="*/ 33 w 54"/>
              <a:gd name="T15" fmla="*/ 46 h 46"/>
              <a:gd name="T16" fmla="*/ 21 w 54"/>
              <a:gd name="T17" fmla="*/ 46 h 46"/>
              <a:gd name="T18" fmla="*/ 11 w 54"/>
              <a:gd name="T19" fmla="*/ 45 h 46"/>
              <a:gd name="T20" fmla="*/ 4 w 54"/>
              <a:gd name="T21" fmla="*/ 37 h 46"/>
              <a:gd name="T22" fmla="*/ 0 w 54"/>
              <a:gd name="T23" fmla="*/ 29 h 46"/>
              <a:gd name="T24" fmla="*/ 0 w 54"/>
              <a:gd name="T25" fmla="*/ 18 h 46"/>
              <a:gd name="T26" fmla="*/ 4 w 54"/>
              <a:gd name="T27" fmla="*/ 8 h 46"/>
              <a:gd name="T28" fmla="*/ 10 w 54"/>
              <a:gd name="T29" fmla="*/ 2 h 46"/>
              <a:gd name="T30" fmla="*/ 19 w 54"/>
              <a:gd name="T31" fmla="*/ 0 h 46"/>
              <a:gd name="T32" fmla="*/ 27 w 54"/>
              <a:gd name="T33" fmla="*/ 6 h 46"/>
              <a:gd name="T34" fmla="*/ 17 w 54"/>
              <a:gd name="T35" fmla="*/ 8 h 46"/>
              <a:gd name="T36" fmla="*/ 11 w 54"/>
              <a:gd name="T37" fmla="*/ 10 h 46"/>
              <a:gd name="T38" fmla="*/ 8 w 54"/>
              <a:gd name="T39" fmla="*/ 16 h 46"/>
              <a:gd name="T40" fmla="*/ 6 w 54"/>
              <a:gd name="T41" fmla="*/ 23 h 46"/>
              <a:gd name="T42" fmla="*/ 8 w 54"/>
              <a:gd name="T43" fmla="*/ 31 h 46"/>
              <a:gd name="T44" fmla="*/ 11 w 54"/>
              <a:gd name="T45" fmla="*/ 37 h 46"/>
              <a:gd name="T46" fmla="*/ 17 w 54"/>
              <a:gd name="T47" fmla="*/ 39 h 46"/>
              <a:gd name="T48" fmla="*/ 27 w 54"/>
              <a:gd name="T49" fmla="*/ 41 h 46"/>
              <a:gd name="T50" fmla="*/ 34 w 54"/>
              <a:gd name="T51" fmla="*/ 39 h 46"/>
              <a:gd name="T52" fmla="*/ 40 w 54"/>
              <a:gd name="T53" fmla="*/ 37 h 46"/>
              <a:gd name="T54" fmla="*/ 46 w 54"/>
              <a:gd name="T55" fmla="*/ 31 h 46"/>
              <a:gd name="T56" fmla="*/ 46 w 54"/>
              <a:gd name="T57" fmla="*/ 23 h 46"/>
              <a:gd name="T58" fmla="*/ 46 w 54"/>
              <a:gd name="T59" fmla="*/ 16 h 46"/>
              <a:gd name="T60" fmla="*/ 40 w 54"/>
              <a:gd name="T61" fmla="*/ 10 h 46"/>
              <a:gd name="T62" fmla="*/ 34 w 54"/>
              <a:gd name="T63" fmla="*/ 8 h 46"/>
              <a:gd name="T64" fmla="*/ 27 w 54"/>
              <a:gd name="T65"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46">
                <a:moveTo>
                  <a:pt x="25" y="0"/>
                </a:moveTo>
                <a:lnTo>
                  <a:pt x="31" y="0"/>
                </a:lnTo>
                <a:lnTo>
                  <a:pt x="36" y="0"/>
                </a:lnTo>
                <a:lnTo>
                  <a:pt x="42" y="2"/>
                </a:lnTo>
                <a:lnTo>
                  <a:pt x="46" y="6"/>
                </a:lnTo>
                <a:lnTo>
                  <a:pt x="48" y="8"/>
                </a:lnTo>
                <a:lnTo>
                  <a:pt x="52" y="14"/>
                </a:lnTo>
                <a:lnTo>
                  <a:pt x="52" y="18"/>
                </a:lnTo>
                <a:lnTo>
                  <a:pt x="54" y="23"/>
                </a:lnTo>
                <a:lnTo>
                  <a:pt x="52" y="29"/>
                </a:lnTo>
                <a:lnTo>
                  <a:pt x="52" y="35"/>
                </a:lnTo>
                <a:lnTo>
                  <a:pt x="50" y="39"/>
                </a:lnTo>
                <a:lnTo>
                  <a:pt x="46" y="43"/>
                </a:lnTo>
                <a:lnTo>
                  <a:pt x="42" y="45"/>
                </a:lnTo>
                <a:lnTo>
                  <a:pt x="38" y="46"/>
                </a:lnTo>
                <a:lnTo>
                  <a:pt x="33" y="46"/>
                </a:lnTo>
                <a:lnTo>
                  <a:pt x="27" y="46"/>
                </a:lnTo>
                <a:lnTo>
                  <a:pt x="21" y="46"/>
                </a:lnTo>
                <a:lnTo>
                  <a:pt x="15" y="46"/>
                </a:lnTo>
                <a:lnTo>
                  <a:pt x="11" y="45"/>
                </a:lnTo>
                <a:lnTo>
                  <a:pt x="6" y="41"/>
                </a:lnTo>
                <a:lnTo>
                  <a:pt x="4" y="37"/>
                </a:lnTo>
                <a:lnTo>
                  <a:pt x="2" y="33"/>
                </a:lnTo>
                <a:lnTo>
                  <a:pt x="0" y="29"/>
                </a:lnTo>
                <a:lnTo>
                  <a:pt x="0" y="23"/>
                </a:lnTo>
                <a:lnTo>
                  <a:pt x="0" y="18"/>
                </a:lnTo>
                <a:lnTo>
                  <a:pt x="2" y="12"/>
                </a:lnTo>
                <a:lnTo>
                  <a:pt x="4" y="8"/>
                </a:lnTo>
                <a:lnTo>
                  <a:pt x="6" y="6"/>
                </a:lnTo>
                <a:lnTo>
                  <a:pt x="10" y="2"/>
                </a:lnTo>
                <a:lnTo>
                  <a:pt x="13" y="0"/>
                </a:lnTo>
                <a:lnTo>
                  <a:pt x="19" y="0"/>
                </a:lnTo>
                <a:lnTo>
                  <a:pt x="25" y="0"/>
                </a:lnTo>
                <a:close/>
                <a:moveTo>
                  <a:pt x="27" y="6"/>
                </a:moveTo>
                <a:lnTo>
                  <a:pt x="21" y="8"/>
                </a:lnTo>
                <a:lnTo>
                  <a:pt x="17" y="8"/>
                </a:lnTo>
                <a:lnTo>
                  <a:pt x="13" y="8"/>
                </a:lnTo>
                <a:lnTo>
                  <a:pt x="11" y="10"/>
                </a:lnTo>
                <a:lnTo>
                  <a:pt x="10" y="12"/>
                </a:lnTo>
                <a:lnTo>
                  <a:pt x="8" y="16"/>
                </a:lnTo>
                <a:lnTo>
                  <a:pt x="6" y="20"/>
                </a:lnTo>
                <a:lnTo>
                  <a:pt x="6" y="23"/>
                </a:lnTo>
                <a:lnTo>
                  <a:pt x="6" y="27"/>
                </a:lnTo>
                <a:lnTo>
                  <a:pt x="8" y="31"/>
                </a:lnTo>
                <a:lnTo>
                  <a:pt x="10" y="33"/>
                </a:lnTo>
                <a:lnTo>
                  <a:pt x="11" y="37"/>
                </a:lnTo>
                <a:lnTo>
                  <a:pt x="15" y="39"/>
                </a:lnTo>
                <a:lnTo>
                  <a:pt x="17" y="39"/>
                </a:lnTo>
                <a:lnTo>
                  <a:pt x="21" y="39"/>
                </a:lnTo>
                <a:lnTo>
                  <a:pt x="27" y="41"/>
                </a:lnTo>
                <a:lnTo>
                  <a:pt x="31" y="39"/>
                </a:lnTo>
                <a:lnTo>
                  <a:pt x="34" y="39"/>
                </a:lnTo>
                <a:lnTo>
                  <a:pt x="38" y="39"/>
                </a:lnTo>
                <a:lnTo>
                  <a:pt x="40" y="37"/>
                </a:lnTo>
                <a:lnTo>
                  <a:pt x="44" y="35"/>
                </a:lnTo>
                <a:lnTo>
                  <a:pt x="46" y="31"/>
                </a:lnTo>
                <a:lnTo>
                  <a:pt x="46" y="27"/>
                </a:lnTo>
                <a:lnTo>
                  <a:pt x="46" y="23"/>
                </a:lnTo>
                <a:lnTo>
                  <a:pt x="46" y="20"/>
                </a:lnTo>
                <a:lnTo>
                  <a:pt x="46" y="16"/>
                </a:lnTo>
                <a:lnTo>
                  <a:pt x="44" y="12"/>
                </a:lnTo>
                <a:lnTo>
                  <a:pt x="40" y="10"/>
                </a:lnTo>
                <a:lnTo>
                  <a:pt x="38" y="8"/>
                </a:lnTo>
                <a:lnTo>
                  <a:pt x="34" y="8"/>
                </a:lnTo>
                <a:lnTo>
                  <a:pt x="31" y="8"/>
                </a:lnTo>
                <a:lnTo>
                  <a:pt x="27" y="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545">
            <a:extLst>
              <a:ext uri="{FF2B5EF4-FFF2-40B4-BE49-F238E27FC236}">
                <a16:creationId xmlns:a16="http://schemas.microsoft.com/office/drawing/2014/main" id="{2C89B02D-F1B9-4A6D-91A7-835A82F001B3}"/>
              </a:ext>
            </a:extLst>
          </p:cNvPr>
          <p:cNvSpPr>
            <a:spLocks/>
          </p:cNvSpPr>
          <p:nvPr/>
        </p:nvSpPr>
        <p:spPr bwMode="auto">
          <a:xfrm>
            <a:off x="2428874" y="2703799"/>
            <a:ext cx="82550" cy="63500"/>
          </a:xfrm>
          <a:custGeom>
            <a:avLst/>
            <a:gdLst>
              <a:gd name="T0" fmla="*/ 50 w 52"/>
              <a:gd name="T1" fmla="*/ 0 h 40"/>
              <a:gd name="T2" fmla="*/ 52 w 52"/>
              <a:gd name="T3" fmla="*/ 0 h 40"/>
              <a:gd name="T4" fmla="*/ 52 w 52"/>
              <a:gd name="T5" fmla="*/ 0 h 40"/>
              <a:gd name="T6" fmla="*/ 52 w 52"/>
              <a:gd name="T7" fmla="*/ 2 h 40"/>
              <a:gd name="T8" fmla="*/ 52 w 52"/>
              <a:gd name="T9" fmla="*/ 3 h 40"/>
              <a:gd name="T10" fmla="*/ 52 w 52"/>
              <a:gd name="T11" fmla="*/ 5 h 40"/>
              <a:gd name="T12" fmla="*/ 52 w 52"/>
              <a:gd name="T13" fmla="*/ 7 h 40"/>
              <a:gd name="T14" fmla="*/ 50 w 52"/>
              <a:gd name="T15" fmla="*/ 9 h 40"/>
              <a:gd name="T16" fmla="*/ 48 w 52"/>
              <a:gd name="T17" fmla="*/ 11 h 40"/>
              <a:gd name="T18" fmla="*/ 15 w 52"/>
              <a:gd name="T19" fmla="*/ 28 h 40"/>
              <a:gd name="T20" fmla="*/ 10 w 52"/>
              <a:gd name="T21" fmla="*/ 32 h 40"/>
              <a:gd name="T22" fmla="*/ 8 w 52"/>
              <a:gd name="T23" fmla="*/ 32 h 40"/>
              <a:gd name="T24" fmla="*/ 13 w 52"/>
              <a:gd name="T25" fmla="*/ 32 h 40"/>
              <a:gd name="T26" fmla="*/ 19 w 52"/>
              <a:gd name="T27" fmla="*/ 32 h 40"/>
              <a:gd name="T28" fmla="*/ 52 w 52"/>
              <a:gd name="T29" fmla="*/ 32 h 40"/>
              <a:gd name="T30" fmla="*/ 52 w 52"/>
              <a:gd name="T31" fmla="*/ 32 h 40"/>
              <a:gd name="T32" fmla="*/ 52 w 52"/>
              <a:gd name="T33" fmla="*/ 34 h 40"/>
              <a:gd name="T34" fmla="*/ 52 w 52"/>
              <a:gd name="T35" fmla="*/ 34 h 40"/>
              <a:gd name="T36" fmla="*/ 52 w 52"/>
              <a:gd name="T37" fmla="*/ 36 h 40"/>
              <a:gd name="T38" fmla="*/ 52 w 52"/>
              <a:gd name="T39" fmla="*/ 38 h 40"/>
              <a:gd name="T40" fmla="*/ 52 w 52"/>
              <a:gd name="T41" fmla="*/ 38 h 40"/>
              <a:gd name="T42" fmla="*/ 52 w 52"/>
              <a:gd name="T43" fmla="*/ 40 h 40"/>
              <a:gd name="T44" fmla="*/ 4 w 52"/>
              <a:gd name="T45" fmla="*/ 40 h 40"/>
              <a:gd name="T46" fmla="*/ 0 w 52"/>
              <a:gd name="T47" fmla="*/ 38 h 40"/>
              <a:gd name="T48" fmla="*/ 0 w 52"/>
              <a:gd name="T49" fmla="*/ 36 h 40"/>
              <a:gd name="T50" fmla="*/ 0 w 52"/>
              <a:gd name="T51" fmla="*/ 32 h 40"/>
              <a:gd name="T52" fmla="*/ 0 w 52"/>
              <a:gd name="T53" fmla="*/ 30 h 40"/>
              <a:gd name="T54" fmla="*/ 2 w 52"/>
              <a:gd name="T55" fmla="*/ 28 h 40"/>
              <a:gd name="T56" fmla="*/ 4 w 52"/>
              <a:gd name="T57" fmla="*/ 28 h 40"/>
              <a:gd name="T58" fmla="*/ 27 w 52"/>
              <a:gd name="T59" fmla="*/ 13 h 40"/>
              <a:gd name="T60" fmla="*/ 31 w 52"/>
              <a:gd name="T61" fmla="*/ 11 h 40"/>
              <a:gd name="T62" fmla="*/ 34 w 52"/>
              <a:gd name="T63" fmla="*/ 9 h 40"/>
              <a:gd name="T64" fmla="*/ 38 w 52"/>
              <a:gd name="T65" fmla="*/ 7 h 40"/>
              <a:gd name="T66" fmla="*/ 42 w 52"/>
              <a:gd name="T67" fmla="*/ 5 h 40"/>
              <a:gd name="T68" fmla="*/ 40 w 52"/>
              <a:gd name="T69" fmla="*/ 5 h 40"/>
              <a:gd name="T70" fmla="*/ 33 w 52"/>
              <a:gd name="T71" fmla="*/ 5 h 40"/>
              <a:gd name="T72" fmla="*/ 2 w 52"/>
              <a:gd name="T73" fmla="*/ 5 h 40"/>
              <a:gd name="T74" fmla="*/ 0 w 52"/>
              <a:gd name="T75" fmla="*/ 5 h 40"/>
              <a:gd name="T76" fmla="*/ 0 w 52"/>
              <a:gd name="T77" fmla="*/ 5 h 40"/>
              <a:gd name="T78" fmla="*/ 0 w 52"/>
              <a:gd name="T79" fmla="*/ 3 h 40"/>
              <a:gd name="T80" fmla="*/ 0 w 52"/>
              <a:gd name="T81" fmla="*/ 2 h 40"/>
              <a:gd name="T82" fmla="*/ 0 w 52"/>
              <a:gd name="T83" fmla="*/ 0 h 40"/>
              <a:gd name="T84" fmla="*/ 0 w 52"/>
              <a:gd name="T85" fmla="*/ 0 h 40"/>
              <a:gd name="T86" fmla="*/ 0 w 52"/>
              <a:gd name="T87" fmla="*/ 0 h 40"/>
              <a:gd name="T88" fmla="*/ 2 w 52"/>
              <a:gd name="T8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 h="40">
                <a:moveTo>
                  <a:pt x="50" y="0"/>
                </a:moveTo>
                <a:lnTo>
                  <a:pt x="50" y="0"/>
                </a:lnTo>
                <a:lnTo>
                  <a:pt x="50" y="0"/>
                </a:lnTo>
                <a:lnTo>
                  <a:pt x="52" y="0"/>
                </a:lnTo>
                <a:lnTo>
                  <a:pt x="52" y="0"/>
                </a:lnTo>
                <a:lnTo>
                  <a:pt x="52" y="0"/>
                </a:lnTo>
                <a:lnTo>
                  <a:pt x="52" y="2"/>
                </a:lnTo>
                <a:lnTo>
                  <a:pt x="52" y="2"/>
                </a:lnTo>
                <a:lnTo>
                  <a:pt x="52" y="2"/>
                </a:lnTo>
                <a:lnTo>
                  <a:pt x="52" y="3"/>
                </a:lnTo>
                <a:lnTo>
                  <a:pt x="52" y="5"/>
                </a:lnTo>
                <a:lnTo>
                  <a:pt x="52" y="5"/>
                </a:lnTo>
                <a:lnTo>
                  <a:pt x="52" y="7"/>
                </a:lnTo>
                <a:lnTo>
                  <a:pt x="52" y="7"/>
                </a:lnTo>
                <a:lnTo>
                  <a:pt x="50" y="7"/>
                </a:lnTo>
                <a:lnTo>
                  <a:pt x="50" y="9"/>
                </a:lnTo>
                <a:lnTo>
                  <a:pt x="48" y="9"/>
                </a:lnTo>
                <a:lnTo>
                  <a:pt x="48" y="11"/>
                </a:lnTo>
                <a:lnTo>
                  <a:pt x="17" y="26"/>
                </a:lnTo>
                <a:lnTo>
                  <a:pt x="15" y="28"/>
                </a:lnTo>
                <a:lnTo>
                  <a:pt x="13" y="30"/>
                </a:lnTo>
                <a:lnTo>
                  <a:pt x="10" y="32"/>
                </a:lnTo>
                <a:lnTo>
                  <a:pt x="8" y="32"/>
                </a:lnTo>
                <a:lnTo>
                  <a:pt x="8" y="32"/>
                </a:lnTo>
                <a:lnTo>
                  <a:pt x="11" y="32"/>
                </a:lnTo>
                <a:lnTo>
                  <a:pt x="13" y="32"/>
                </a:lnTo>
                <a:lnTo>
                  <a:pt x="17" y="32"/>
                </a:lnTo>
                <a:lnTo>
                  <a:pt x="19" y="32"/>
                </a:lnTo>
                <a:lnTo>
                  <a:pt x="52" y="32"/>
                </a:lnTo>
                <a:lnTo>
                  <a:pt x="52" y="32"/>
                </a:lnTo>
                <a:lnTo>
                  <a:pt x="52" y="32"/>
                </a:lnTo>
                <a:lnTo>
                  <a:pt x="52" y="32"/>
                </a:lnTo>
                <a:lnTo>
                  <a:pt x="52" y="32"/>
                </a:lnTo>
                <a:lnTo>
                  <a:pt x="52" y="34"/>
                </a:lnTo>
                <a:lnTo>
                  <a:pt x="52" y="34"/>
                </a:lnTo>
                <a:lnTo>
                  <a:pt x="52" y="34"/>
                </a:lnTo>
                <a:lnTo>
                  <a:pt x="52" y="36"/>
                </a:lnTo>
                <a:lnTo>
                  <a:pt x="52" y="36"/>
                </a:lnTo>
                <a:lnTo>
                  <a:pt x="52" y="38"/>
                </a:lnTo>
                <a:lnTo>
                  <a:pt x="52" y="38"/>
                </a:lnTo>
                <a:lnTo>
                  <a:pt x="52" y="38"/>
                </a:lnTo>
                <a:lnTo>
                  <a:pt x="52" y="38"/>
                </a:lnTo>
                <a:lnTo>
                  <a:pt x="52" y="40"/>
                </a:lnTo>
                <a:lnTo>
                  <a:pt x="52" y="40"/>
                </a:lnTo>
                <a:lnTo>
                  <a:pt x="52" y="40"/>
                </a:lnTo>
                <a:lnTo>
                  <a:pt x="4" y="40"/>
                </a:lnTo>
                <a:lnTo>
                  <a:pt x="2" y="40"/>
                </a:lnTo>
                <a:lnTo>
                  <a:pt x="0" y="38"/>
                </a:lnTo>
                <a:lnTo>
                  <a:pt x="0" y="38"/>
                </a:lnTo>
                <a:lnTo>
                  <a:pt x="0" y="36"/>
                </a:lnTo>
                <a:lnTo>
                  <a:pt x="0" y="32"/>
                </a:lnTo>
                <a:lnTo>
                  <a:pt x="0" y="32"/>
                </a:lnTo>
                <a:lnTo>
                  <a:pt x="0" y="30"/>
                </a:lnTo>
                <a:lnTo>
                  <a:pt x="0" y="30"/>
                </a:lnTo>
                <a:lnTo>
                  <a:pt x="2" y="30"/>
                </a:lnTo>
                <a:lnTo>
                  <a:pt x="2" y="28"/>
                </a:lnTo>
                <a:lnTo>
                  <a:pt x="2" y="28"/>
                </a:lnTo>
                <a:lnTo>
                  <a:pt x="4" y="28"/>
                </a:lnTo>
                <a:lnTo>
                  <a:pt x="4" y="26"/>
                </a:lnTo>
                <a:lnTo>
                  <a:pt x="27" y="13"/>
                </a:lnTo>
                <a:lnTo>
                  <a:pt x="29" y="13"/>
                </a:lnTo>
                <a:lnTo>
                  <a:pt x="31" y="11"/>
                </a:lnTo>
                <a:lnTo>
                  <a:pt x="33" y="11"/>
                </a:lnTo>
                <a:lnTo>
                  <a:pt x="34" y="9"/>
                </a:lnTo>
                <a:lnTo>
                  <a:pt x="36" y="9"/>
                </a:lnTo>
                <a:lnTo>
                  <a:pt x="38" y="7"/>
                </a:lnTo>
                <a:lnTo>
                  <a:pt x="40" y="7"/>
                </a:lnTo>
                <a:lnTo>
                  <a:pt x="42" y="5"/>
                </a:lnTo>
                <a:lnTo>
                  <a:pt x="42" y="5"/>
                </a:lnTo>
                <a:lnTo>
                  <a:pt x="40" y="5"/>
                </a:lnTo>
                <a:lnTo>
                  <a:pt x="36" y="5"/>
                </a:lnTo>
                <a:lnTo>
                  <a:pt x="33" y="5"/>
                </a:lnTo>
                <a:lnTo>
                  <a:pt x="29" y="5"/>
                </a:lnTo>
                <a:lnTo>
                  <a:pt x="2" y="5"/>
                </a:lnTo>
                <a:lnTo>
                  <a:pt x="2" y="5"/>
                </a:lnTo>
                <a:lnTo>
                  <a:pt x="0" y="5"/>
                </a:lnTo>
                <a:lnTo>
                  <a:pt x="0" y="5"/>
                </a:lnTo>
                <a:lnTo>
                  <a:pt x="0" y="5"/>
                </a:lnTo>
                <a:lnTo>
                  <a:pt x="0" y="3"/>
                </a:lnTo>
                <a:lnTo>
                  <a:pt x="0" y="3"/>
                </a:lnTo>
                <a:lnTo>
                  <a:pt x="0" y="3"/>
                </a:lnTo>
                <a:lnTo>
                  <a:pt x="0" y="2"/>
                </a:lnTo>
                <a:lnTo>
                  <a:pt x="0" y="2"/>
                </a:lnTo>
                <a:lnTo>
                  <a:pt x="0" y="0"/>
                </a:lnTo>
                <a:lnTo>
                  <a:pt x="0" y="0"/>
                </a:lnTo>
                <a:lnTo>
                  <a:pt x="0" y="0"/>
                </a:lnTo>
                <a:lnTo>
                  <a:pt x="0" y="0"/>
                </a:lnTo>
                <a:lnTo>
                  <a:pt x="0" y="0"/>
                </a:lnTo>
                <a:lnTo>
                  <a:pt x="2" y="0"/>
                </a:lnTo>
                <a:lnTo>
                  <a:pt x="2" y="0"/>
                </a:lnTo>
                <a:lnTo>
                  <a:pt x="50"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546">
            <a:extLst>
              <a:ext uri="{FF2B5EF4-FFF2-40B4-BE49-F238E27FC236}">
                <a16:creationId xmlns:a16="http://schemas.microsoft.com/office/drawing/2014/main" id="{71D8B405-ECE2-49E5-B2A9-424C049E6DA8}"/>
              </a:ext>
            </a:extLst>
          </p:cNvPr>
          <p:cNvSpPr>
            <a:spLocks/>
          </p:cNvSpPr>
          <p:nvPr/>
        </p:nvSpPr>
        <p:spPr bwMode="auto">
          <a:xfrm>
            <a:off x="2428874" y="2632362"/>
            <a:ext cx="85725" cy="52387"/>
          </a:xfrm>
          <a:custGeom>
            <a:avLst/>
            <a:gdLst>
              <a:gd name="T0" fmla="*/ 40 w 54"/>
              <a:gd name="T1" fmla="*/ 0 h 33"/>
              <a:gd name="T2" fmla="*/ 46 w 54"/>
              <a:gd name="T3" fmla="*/ 4 h 33"/>
              <a:gd name="T4" fmla="*/ 50 w 54"/>
              <a:gd name="T5" fmla="*/ 8 h 33"/>
              <a:gd name="T6" fmla="*/ 52 w 54"/>
              <a:gd name="T7" fmla="*/ 16 h 33"/>
              <a:gd name="T8" fmla="*/ 52 w 54"/>
              <a:gd name="T9" fmla="*/ 22 h 33"/>
              <a:gd name="T10" fmla="*/ 52 w 54"/>
              <a:gd name="T11" fmla="*/ 25 h 33"/>
              <a:gd name="T12" fmla="*/ 50 w 54"/>
              <a:gd name="T13" fmla="*/ 29 h 33"/>
              <a:gd name="T14" fmla="*/ 50 w 54"/>
              <a:gd name="T15" fmla="*/ 31 h 33"/>
              <a:gd name="T16" fmla="*/ 48 w 54"/>
              <a:gd name="T17" fmla="*/ 33 h 33"/>
              <a:gd name="T18" fmla="*/ 46 w 54"/>
              <a:gd name="T19" fmla="*/ 33 h 33"/>
              <a:gd name="T20" fmla="*/ 44 w 54"/>
              <a:gd name="T21" fmla="*/ 33 h 33"/>
              <a:gd name="T22" fmla="*/ 44 w 54"/>
              <a:gd name="T23" fmla="*/ 33 h 33"/>
              <a:gd name="T24" fmla="*/ 42 w 54"/>
              <a:gd name="T25" fmla="*/ 33 h 33"/>
              <a:gd name="T26" fmla="*/ 42 w 54"/>
              <a:gd name="T27" fmla="*/ 33 h 33"/>
              <a:gd name="T28" fmla="*/ 42 w 54"/>
              <a:gd name="T29" fmla="*/ 31 h 33"/>
              <a:gd name="T30" fmla="*/ 44 w 54"/>
              <a:gd name="T31" fmla="*/ 29 h 33"/>
              <a:gd name="T32" fmla="*/ 46 w 54"/>
              <a:gd name="T33" fmla="*/ 25 h 33"/>
              <a:gd name="T34" fmla="*/ 46 w 54"/>
              <a:gd name="T35" fmla="*/ 22 h 33"/>
              <a:gd name="T36" fmla="*/ 46 w 54"/>
              <a:gd name="T37" fmla="*/ 16 h 33"/>
              <a:gd name="T38" fmla="*/ 46 w 54"/>
              <a:gd name="T39" fmla="*/ 12 h 33"/>
              <a:gd name="T40" fmla="*/ 44 w 54"/>
              <a:gd name="T41" fmla="*/ 10 h 33"/>
              <a:gd name="T42" fmla="*/ 40 w 54"/>
              <a:gd name="T43" fmla="*/ 8 h 33"/>
              <a:gd name="T44" fmla="*/ 36 w 54"/>
              <a:gd name="T45" fmla="*/ 8 h 33"/>
              <a:gd name="T46" fmla="*/ 33 w 54"/>
              <a:gd name="T47" fmla="*/ 10 h 33"/>
              <a:gd name="T48" fmla="*/ 31 w 54"/>
              <a:gd name="T49" fmla="*/ 14 h 33"/>
              <a:gd name="T50" fmla="*/ 29 w 54"/>
              <a:gd name="T51" fmla="*/ 18 h 33"/>
              <a:gd name="T52" fmla="*/ 27 w 54"/>
              <a:gd name="T53" fmla="*/ 22 h 33"/>
              <a:gd name="T54" fmla="*/ 23 w 54"/>
              <a:gd name="T55" fmla="*/ 27 h 33"/>
              <a:gd name="T56" fmla="*/ 21 w 54"/>
              <a:gd name="T57" fmla="*/ 29 h 33"/>
              <a:gd name="T58" fmla="*/ 15 w 54"/>
              <a:gd name="T59" fmla="*/ 31 h 33"/>
              <a:gd name="T60" fmla="*/ 10 w 54"/>
              <a:gd name="T61" fmla="*/ 31 h 33"/>
              <a:gd name="T62" fmla="*/ 6 w 54"/>
              <a:gd name="T63" fmla="*/ 29 h 33"/>
              <a:gd name="T64" fmla="*/ 2 w 54"/>
              <a:gd name="T65" fmla="*/ 25 h 33"/>
              <a:gd name="T66" fmla="*/ 0 w 54"/>
              <a:gd name="T67" fmla="*/ 20 h 33"/>
              <a:gd name="T68" fmla="*/ 0 w 54"/>
              <a:gd name="T69" fmla="*/ 14 h 33"/>
              <a:gd name="T70" fmla="*/ 0 w 54"/>
              <a:gd name="T71" fmla="*/ 10 h 33"/>
              <a:gd name="T72" fmla="*/ 2 w 54"/>
              <a:gd name="T73" fmla="*/ 8 h 33"/>
              <a:gd name="T74" fmla="*/ 2 w 54"/>
              <a:gd name="T75" fmla="*/ 4 h 33"/>
              <a:gd name="T76" fmla="*/ 4 w 54"/>
              <a:gd name="T77" fmla="*/ 4 h 33"/>
              <a:gd name="T78" fmla="*/ 4 w 54"/>
              <a:gd name="T79" fmla="*/ 4 h 33"/>
              <a:gd name="T80" fmla="*/ 4 w 54"/>
              <a:gd name="T81" fmla="*/ 4 h 33"/>
              <a:gd name="T82" fmla="*/ 6 w 54"/>
              <a:gd name="T83" fmla="*/ 4 h 33"/>
              <a:gd name="T84" fmla="*/ 6 w 54"/>
              <a:gd name="T85" fmla="*/ 4 h 33"/>
              <a:gd name="T86" fmla="*/ 8 w 54"/>
              <a:gd name="T87" fmla="*/ 4 h 33"/>
              <a:gd name="T88" fmla="*/ 8 w 54"/>
              <a:gd name="T89" fmla="*/ 4 h 33"/>
              <a:gd name="T90" fmla="*/ 10 w 54"/>
              <a:gd name="T91" fmla="*/ 4 h 33"/>
              <a:gd name="T92" fmla="*/ 10 w 54"/>
              <a:gd name="T93" fmla="*/ 6 h 33"/>
              <a:gd name="T94" fmla="*/ 8 w 54"/>
              <a:gd name="T95" fmla="*/ 8 h 33"/>
              <a:gd name="T96" fmla="*/ 6 w 54"/>
              <a:gd name="T97" fmla="*/ 10 h 33"/>
              <a:gd name="T98" fmla="*/ 6 w 54"/>
              <a:gd name="T99" fmla="*/ 14 h 33"/>
              <a:gd name="T100" fmla="*/ 6 w 54"/>
              <a:gd name="T101" fmla="*/ 18 h 33"/>
              <a:gd name="T102" fmla="*/ 6 w 54"/>
              <a:gd name="T103" fmla="*/ 22 h 33"/>
              <a:gd name="T104" fmla="*/ 8 w 54"/>
              <a:gd name="T105" fmla="*/ 23 h 33"/>
              <a:gd name="T106" fmla="*/ 11 w 54"/>
              <a:gd name="T107" fmla="*/ 25 h 33"/>
              <a:gd name="T108" fmla="*/ 13 w 54"/>
              <a:gd name="T109" fmla="*/ 25 h 33"/>
              <a:gd name="T110" fmla="*/ 17 w 54"/>
              <a:gd name="T111" fmla="*/ 23 h 33"/>
              <a:gd name="T112" fmla="*/ 19 w 54"/>
              <a:gd name="T113" fmla="*/ 20 h 33"/>
              <a:gd name="T114" fmla="*/ 21 w 54"/>
              <a:gd name="T115" fmla="*/ 16 h 33"/>
              <a:gd name="T116" fmla="*/ 25 w 54"/>
              <a:gd name="T117" fmla="*/ 10 h 33"/>
              <a:gd name="T118" fmla="*/ 27 w 54"/>
              <a:gd name="T119" fmla="*/ 6 h 33"/>
              <a:gd name="T120" fmla="*/ 31 w 54"/>
              <a:gd name="T121" fmla="*/ 2 h 33"/>
              <a:gd name="T122" fmla="*/ 34 w 54"/>
              <a:gd name="T12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 h="33">
                <a:moveTo>
                  <a:pt x="38" y="0"/>
                </a:moveTo>
                <a:lnTo>
                  <a:pt x="40" y="0"/>
                </a:lnTo>
                <a:lnTo>
                  <a:pt x="44" y="2"/>
                </a:lnTo>
                <a:lnTo>
                  <a:pt x="46" y="4"/>
                </a:lnTo>
                <a:lnTo>
                  <a:pt x="48" y="6"/>
                </a:lnTo>
                <a:lnTo>
                  <a:pt x="50" y="8"/>
                </a:lnTo>
                <a:lnTo>
                  <a:pt x="52" y="12"/>
                </a:lnTo>
                <a:lnTo>
                  <a:pt x="52" y="16"/>
                </a:lnTo>
                <a:lnTo>
                  <a:pt x="54" y="20"/>
                </a:lnTo>
                <a:lnTo>
                  <a:pt x="52" y="22"/>
                </a:lnTo>
                <a:lnTo>
                  <a:pt x="52" y="23"/>
                </a:lnTo>
                <a:lnTo>
                  <a:pt x="52" y="25"/>
                </a:lnTo>
                <a:lnTo>
                  <a:pt x="52" y="27"/>
                </a:lnTo>
                <a:lnTo>
                  <a:pt x="50" y="29"/>
                </a:lnTo>
                <a:lnTo>
                  <a:pt x="50" y="31"/>
                </a:lnTo>
                <a:lnTo>
                  <a:pt x="50" y="31"/>
                </a:lnTo>
                <a:lnTo>
                  <a:pt x="48" y="33"/>
                </a:lnTo>
                <a:lnTo>
                  <a:pt x="48" y="33"/>
                </a:lnTo>
                <a:lnTo>
                  <a:pt x="48" y="33"/>
                </a:lnTo>
                <a:lnTo>
                  <a:pt x="46" y="33"/>
                </a:lnTo>
                <a:lnTo>
                  <a:pt x="46" y="33"/>
                </a:lnTo>
                <a:lnTo>
                  <a:pt x="44" y="33"/>
                </a:lnTo>
                <a:lnTo>
                  <a:pt x="44" y="33"/>
                </a:lnTo>
                <a:lnTo>
                  <a:pt x="44" y="33"/>
                </a:lnTo>
                <a:lnTo>
                  <a:pt x="44" y="33"/>
                </a:lnTo>
                <a:lnTo>
                  <a:pt x="42" y="33"/>
                </a:lnTo>
                <a:lnTo>
                  <a:pt x="42" y="33"/>
                </a:lnTo>
                <a:lnTo>
                  <a:pt x="42" y="33"/>
                </a:lnTo>
                <a:lnTo>
                  <a:pt x="42" y="33"/>
                </a:lnTo>
                <a:lnTo>
                  <a:pt x="42" y="31"/>
                </a:lnTo>
                <a:lnTo>
                  <a:pt x="44" y="31"/>
                </a:lnTo>
                <a:lnTo>
                  <a:pt x="44" y="29"/>
                </a:lnTo>
                <a:lnTo>
                  <a:pt x="44" y="27"/>
                </a:lnTo>
                <a:lnTo>
                  <a:pt x="46" y="25"/>
                </a:lnTo>
                <a:lnTo>
                  <a:pt x="46" y="23"/>
                </a:lnTo>
                <a:lnTo>
                  <a:pt x="46" y="22"/>
                </a:lnTo>
                <a:lnTo>
                  <a:pt x="46" y="18"/>
                </a:lnTo>
                <a:lnTo>
                  <a:pt x="46" y="16"/>
                </a:lnTo>
                <a:lnTo>
                  <a:pt x="46" y="14"/>
                </a:lnTo>
                <a:lnTo>
                  <a:pt x="46" y="12"/>
                </a:lnTo>
                <a:lnTo>
                  <a:pt x="44" y="10"/>
                </a:lnTo>
                <a:lnTo>
                  <a:pt x="44" y="10"/>
                </a:lnTo>
                <a:lnTo>
                  <a:pt x="42" y="8"/>
                </a:lnTo>
                <a:lnTo>
                  <a:pt x="40" y="8"/>
                </a:lnTo>
                <a:lnTo>
                  <a:pt x="38" y="8"/>
                </a:lnTo>
                <a:lnTo>
                  <a:pt x="36" y="8"/>
                </a:lnTo>
                <a:lnTo>
                  <a:pt x="34" y="10"/>
                </a:lnTo>
                <a:lnTo>
                  <a:pt x="33" y="10"/>
                </a:lnTo>
                <a:lnTo>
                  <a:pt x="33" y="12"/>
                </a:lnTo>
                <a:lnTo>
                  <a:pt x="31" y="14"/>
                </a:lnTo>
                <a:lnTo>
                  <a:pt x="29" y="16"/>
                </a:lnTo>
                <a:lnTo>
                  <a:pt x="29" y="18"/>
                </a:lnTo>
                <a:lnTo>
                  <a:pt x="27" y="20"/>
                </a:lnTo>
                <a:lnTo>
                  <a:pt x="27" y="22"/>
                </a:lnTo>
                <a:lnTo>
                  <a:pt x="25" y="25"/>
                </a:lnTo>
                <a:lnTo>
                  <a:pt x="23" y="27"/>
                </a:lnTo>
                <a:lnTo>
                  <a:pt x="23" y="29"/>
                </a:lnTo>
                <a:lnTo>
                  <a:pt x="21" y="29"/>
                </a:lnTo>
                <a:lnTo>
                  <a:pt x="19" y="31"/>
                </a:lnTo>
                <a:lnTo>
                  <a:pt x="15" y="31"/>
                </a:lnTo>
                <a:lnTo>
                  <a:pt x="13" y="33"/>
                </a:lnTo>
                <a:lnTo>
                  <a:pt x="10" y="31"/>
                </a:lnTo>
                <a:lnTo>
                  <a:pt x="8" y="31"/>
                </a:lnTo>
                <a:lnTo>
                  <a:pt x="6" y="29"/>
                </a:lnTo>
                <a:lnTo>
                  <a:pt x="4" y="27"/>
                </a:lnTo>
                <a:lnTo>
                  <a:pt x="2" y="25"/>
                </a:lnTo>
                <a:lnTo>
                  <a:pt x="0" y="22"/>
                </a:lnTo>
                <a:lnTo>
                  <a:pt x="0" y="20"/>
                </a:lnTo>
                <a:lnTo>
                  <a:pt x="0" y="16"/>
                </a:lnTo>
                <a:lnTo>
                  <a:pt x="0" y="14"/>
                </a:lnTo>
                <a:lnTo>
                  <a:pt x="0" y="12"/>
                </a:lnTo>
                <a:lnTo>
                  <a:pt x="0" y="10"/>
                </a:lnTo>
                <a:lnTo>
                  <a:pt x="0" y="8"/>
                </a:lnTo>
                <a:lnTo>
                  <a:pt x="2" y="8"/>
                </a:lnTo>
                <a:lnTo>
                  <a:pt x="2" y="6"/>
                </a:lnTo>
                <a:lnTo>
                  <a:pt x="2" y="4"/>
                </a:lnTo>
                <a:lnTo>
                  <a:pt x="2" y="4"/>
                </a:lnTo>
                <a:lnTo>
                  <a:pt x="4" y="4"/>
                </a:lnTo>
                <a:lnTo>
                  <a:pt x="4" y="4"/>
                </a:lnTo>
                <a:lnTo>
                  <a:pt x="4" y="4"/>
                </a:lnTo>
                <a:lnTo>
                  <a:pt x="4" y="4"/>
                </a:lnTo>
                <a:lnTo>
                  <a:pt x="4" y="4"/>
                </a:lnTo>
                <a:lnTo>
                  <a:pt x="4" y="4"/>
                </a:lnTo>
                <a:lnTo>
                  <a:pt x="6" y="4"/>
                </a:lnTo>
                <a:lnTo>
                  <a:pt x="6" y="4"/>
                </a:lnTo>
                <a:lnTo>
                  <a:pt x="6" y="4"/>
                </a:lnTo>
                <a:lnTo>
                  <a:pt x="8" y="4"/>
                </a:lnTo>
                <a:lnTo>
                  <a:pt x="8" y="4"/>
                </a:lnTo>
                <a:lnTo>
                  <a:pt x="8" y="4"/>
                </a:lnTo>
                <a:lnTo>
                  <a:pt x="8" y="4"/>
                </a:lnTo>
                <a:lnTo>
                  <a:pt x="10" y="4"/>
                </a:lnTo>
                <a:lnTo>
                  <a:pt x="10" y="4"/>
                </a:lnTo>
                <a:lnTo>
                  <a:pt x="10" y="4"/>
                </a:lnTo>
                <a:lnTo>
                  <a:pt x="10" y="6"/>
                </a:lnTo>
                <a:lnTo>
                  <a:pt x="8" y="6"/>
                </a:lnTo>
                <a:lnTo>
                  <a:pt x="8" y="8"/>
                </a:lnTo>
                <a:lnTo>
                  <a:pt x="8" y="8"/>
                </a:lnTo>
                <a:lnTo>
                  <a:pt x="6" y="10"/>
                </a:lnTo>
                <a:lnTo>
                  <a:pt x="6" y="12"/>
                </a:lnTo>
                <a:lnTo>
                  <a:pt x="6" y="14"/>
                </a:lnTo>
                <a:lnTo>
                  <a:pt x="6" y="16"/>
                </a:lnTo>
                <a:lnTo>
                  <a:pt x="6" y="18"/>
                </a:lnTo>
                <a:lnTo>
                  <a:pt x="6" y="20"/>
                </a:lnTo>
                <a:lnTo>
                  <a:pt x="6" y="22"/>
                </a:lnTo>
                <a:lnTo>
                  <a:pt x="8" y="23"/>
                </a:lnTo>
                <a:lnTo>
                  <a:pt x="8" y="23"/>
                </a:lnTo>
                <a:lnTo>
                  <a:pt x="10" y="25"/>
                </a:lnTo>
                <a:lnTo>
                  <a:pt x="11" y="25"/>
                </a:lnTo>
                <a:lnTo>
                  <a:pt x="11" y="25"/>
                </a:lnTo>
                <a:lnTo>
                  <a:pt x="13" y="25"/>
                </a:lnTo>
                <a:lnTo>
                  <a:pt x="15" y="23"/>
                </a:lnTo>
                <a:lnTo>
                  <a:pt x="17" y="23"/>
                </a:lnTo>
                <a:lnTo>
                  <a:pt x="19" y="22"/>
                </a:lnTo>
                <a:lnTo>
                  <a:pt x="19" y="20"/>
                </a:lnTo>
                <a:lnTo>
                  <a:pt x="21" y="18"/>
                </a:lnTo>
                <a:lnTo>
                  <a:pt x="21" y="16"/>
                </a:lnTo>
                <a:lnTo>
                  <a:pt x="23" y="12"/>
                </a:lnTo>
                <a:lnTo>
                  <a:pt x="25" y="10"/>
                </a:lnTo>
                <a:lnTo>
                  <a:pt x="25" y="8"/>
                </a:lnTo>
                <a:lnTo>
                  <a:pt x="27" y="6"/>
                </a:lnTo>
                <a:lnTo>
                  <a:pt x="29" y="4"/>
                </a:lnTo>
                <a:lnTo>
                  <a:pt x="31" y="2"/>
                </a:lnTo>
                <a:lnTo>
                  <a:pt x="33" y="2"/>
                </a:lnTo>
                <a:lnTo>
                  <a:pt x="34" y="0"/>
                </a:lnTo>
                <a:lnTo>
                  <a:pt x="38"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547">
            <a:extLst>
              <a:ext uri="{FF2B5EF4-FFF2-40B4-BE49-F238E27FC236}">
                <a16:creationId xmlns:a16="http://schemas.microsoft.com/office/drawing/2014/main" id="{CF9A2466-6949-46A4-A4BC-B5529CE2EB69}"/>
              </a:ext>
            </a:extLst>
          </p:cNvPr>
          <p:cNvSpPr>
            <a:spLocks/>
          </p:cNvSpPr>
          <p:nvPr/>
        </p:nvSpPr>
        <p:spPr bwMode="auto">
          <a:xfrm>
            <a:off x="2428874" y="2568862"/>
            <a:ext cx="82550" cy="49212"/>
          </a:xfrm>
          <a:custGeom>
            <a:avLst/>
            <a:gdLst>
              <a:gd name="T0" fmla="*/ 50 w 52"/>
              <a:gd name="T1" fmla="*/ 0 h 31"/>
              <a:gd name="T2" fmla="*/ 52 w 52"/>
              <a:gd name="T3" fmla="*/ 0 h 31"/>
              <a:gd name="T4" fmla="*/ 52 w 52"/>
              <a:gd name="T5" fmla="*/ 2 h 31"/>
              <a:gd name="T6" fmla="*/ 52 w 52"/>
              <a:gd name="T7" fmla="*/ 2 h 31"/>
              <a:gd name="T8" fmla="*/ 52 w 52"/>
              <a:gd name="T9" fmla="*/ 27 h 31"/>
              <a:gd name="T10" fmla="*/ 52 w 52"/>
              <a:gd name="T11" fmla="*/ 29 h 31"/>
              <a:gd name="T12" fmla="*/ 50 w 52"/>
              <a:gd name="T13" fmla="*/ 31 h 31"/>
              <a:gd name="T14" fmla="*/ 2 w 52"/>
              <a:gd name="T15" fmla="*/ 31 h 31"/>
              <a:gd name="T16" fmla="*/ 0 w 52"/>
              <a:gd name="T17" fmla="*/ 29 h 31"/>
              <a:gd name="T18" fmla="*/ 0 w 52"/>
              <a:gd name="T19" fmla="*/ 2 h 31"/>
              <a:gd name="T20" fmla="*/ 0 w 52"/>
              <a:gd name="T21" fmla="*/ 2 h 31"/>
              <a:gd name="T22" fmla="*/ 0 w 52"/>
              <a:gd name="T23" fmla="*/ 2 h 31"/>
              <a:gd name="T24" fmla="*/ 2 w 52"/>
              <a:gd name="T25" fmla="*/ 0 h 31"/>
              <a:gd name="T26" fmla="*/ 4 w 52"/>
              <a:gd name="T27" fmla="*/ 0 h 31"/>
              <a:gd name="T28" fmla="*/ 4 w 52"/>
              <a:gd name="T29" fmla="*/ 0 h 31"/>
              <a:gd name="T30" fmla="*/ 6 w 52"/>
              <a:gd name="T31" fmla="*/ 2 h 31"/>
              <a:gd name="T32" fmla="*/ 6 w 52"/>
              <a:gd name="T33" fmla="*/ 2 h 31"/>
              <a:gd name="T34" fmla="*/ 6 w 52"/>
              <a:gd name="T35" fmla="*/ 2 h 31"/>
              <a:gd name="T36" fmla="*/ 23 w 52"/>
              <a:gd name="T37" fmla="*/ 23 h 31"/>
              <a:gd name="T38" fmla="*/ 23 w 52"/>
              <a:gd name="T39" fmla="*/ 6 h 31"/>
              <a:gd name="T40" fmla="*/ 23 w 52"/>
              <a:gd name="T41" fmla="*/ 4 h 31"/>
              <a:gd name="T42" fmla="*/ 23 w 52"/>
              <a:gd name="T43" fmla="*/ 4 h 31"/>
              <a:gd name="T44" fmla="*/ 25 w 52"/>
              <a:gd name="T45" fmla="*/ 4 h 31"/>
              <a:gd name="T46" fmla="*/ 25 w 52"/>
              <a:gd name="T47" fmla="*/ 4 h 31"/>
              <a:gd name="T48" fmla="*/ 27 w 52"/>
              <a:gd name="T49" fmla="*/ 4 h 31"/>
              <a:gd name="T50" fmla="*/ 27 w 52"/>
              <a:gd name="T51" fmla="*/ 4 h 31"/>
              <a:gd name="T52" fmla="*/ 27 w 52"/>
              <a:gd name="T53" fmla="*/ 6 h 31"/>
              <a:gd name="T54" fmla="*/ 27 w 52"/>
              <a:gd name="T55" fmla="*/ 23 h 31"/>
              <a:gd name="T56" fmla="*/ 46 w 52"/>
              <a:gd name="T57" fmla="*/ 2 h 31"/>
              <a:gd name="T58" fmla="*/ 46 w 52"/>
              <a:gd name="T59" fmla="*/ 2 h 31"/>
              <a:gd name="T60" fmla="*/ 46 w 52"/>
              <a:gd name="T61" fmla="*/ 0 h 31"/>
              <a:gd name="T62" fmla="*/ 48 w 52"/>
              <a:gd name="T63" fmla="*/ 0 h 31"/>
              <a:gd name="T64" fmla="*/ 50 w 52"/>
              <a:gd name="T6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31">
                <a:moveTo>
                  <a:pt x="50" y="0"/>
                </a:moveTo>
                <a:lnTo>
                  <a:pt x="50" y="0"/>
                </a:lnTo>
                <a:lnTo>
                  <a:pt x="50" y="0"/>
                </a:lnTo>
                <a:lnTo>
                  <a:pt x="52" y="0"/>
                </a:lnTo>
                <a:lnTo>
                  <a:pt x="52" y="0"/>
                </a:lnTo>
                <a:lnTo>
                  <a:pt x="52" y="2"/>
                </a:lnTo>
                <a:lnTo>
                  <a:pt x="52" y="2"/>
                </a:lnTo>
                <a:lnTo>
                  <a:pt x="52" y="2"/>
                </a:lnTo>
                <a:lnTo>
                  <a:pt x="52" y="2"/>
                </a:lnTo>
                <a:lnTo>
                  <a:pt x="52" y="27"/>
                </a:lnTo>
                <a:lnTo>
                  <a:pt x="52" y="29"/>
                </a:lnTo>
                <a:lnTo>
                  <a:pt x="52" y="29"/>
                </a:lnTo>
                <a:lnTo>
                  <a:pt x="50" y="31"/>
                </a:lnTo>
                <a:lnTo>
                  <a:pt x="50" y="31"/>
                </a:lnTo>
                <a:lnTo>
                  <a:pt x="4" y="31"/>
                </a:lnTo>
                <a:lnTo>
                  <a:pt x="2" y="31"/>
                </a:lnTo>
                <a:lnTo>
                  <a:pt x="0" y="29"/>
                </a:lnTo>
                <a:lnTo>
                  <a:pt x="0" y="29"/>
                </a:lnTo>
                <a:lnTo>
                  <a:pt x="0" y="27"/>
                </a:lnTo>
                <a:lnTo>
                  <a:pt x="0" y="2"/>
                </a:lnTo>
                <a:lnTo>
                  <a:pt x="0" y="2"/>
                </a:lnTo>
                <a:lnTo>
                  <a:pt x="0" y="2"/>
                </a:lnTo>
                <a:lnTo>
                  <a:pt x="0" y="2"/>
                </a:lnTo>
                <a:lnTo>
                  <a:pt x="0" y="2"/>
                </a:lnTo>
                <a:lnTo>
                  <a:pt x="2" y="2"/>
                </a:lnTo>
                <a:lnTo>
                  <a:pt x="2" y="0"/>
                </a:lnTo>
                <a:lnTo>
                  <a:pt x="2" y="0"/>
                </a:lnTo>
                <a:lnTo>
                  <a:pt x="4" y="0"/>
                </a:lnTo>
                <a:lnTo>
                  <a:pt x="4" y="0"/>
                </a:lnTo>
                <a:lnTo>
                  <a:pt x="4" y="0"/>
                </a:lnTo>
                <a:lnTo>
                  <a:pt x="6" y="2"/>
                </a:lnTo>
                <a:lnTo>
                  <a:pt x="6" y="2"/>
                </a:lnTo>
                <a:lnTo>
                  <a:pt x="6" y="2"/>
                </a:lnTo>
                <a:lnTo>
                  <a:pt x="6" y="2"/>
                </a:lnTo>
                <a:lnTo>
                  <a:pt x="6" y="2"/>
                </a:lnTo>
                <a:lnTo>
                  <a:pt x="6" y="2"/>
                </a:lnTo>
                <a:lnTo>
                  <a:pt x="6" y="23"/>
                </a:lnTo>
                <a:lnTo>
                  <a:pt x="23" y="23"/>
                </a:lnTo>
                <a:lnTo>
                  <a:pt x="23" y="6"/>
                </a:lnTo>
                <a:lnTo>
                  <a:pt x="23" y="6"/>
                </a:lnTo>
                <a:lnTo>
                  <a:pt x="23" y="4"/>
                </a:lnTo>
                <a:lnTo>
                  <a:pt x="23" y="4"/>
                </a:lnTo>
                <a:lnTo>
                  <a:pt x="23" y="4"/>
                </a:lnTo>
                <a:lnTo>
                  <a:pt x="23" y="4"/>
                </a:lnTo>
                <a:lnTo>
                  <a:pt x="23" y="4"/>
                </a:lnTo>
                <a:lnTo>
                  <a:pt x="25" y="4"/>
                </a:lnTo>
                <a:lnTo>
                  <a:pt x="25" y="4"/>
                </a:lnTo>
                <a:lnTo>
                  <a:pt x="25" y="4"/>
                </a:lnTo>
                <a:lnTo>
                  <a:pt x="27" y="4"/>
                </a:lnTo>
                <a:lnTo>
                  <a:pt x="27" y="4"/>
                </a:lnTo>
                <a:lnTo>
                  <a:pt x="27" y="4"/>
                </a:lnTo>
                <a:lnTo>
                  <a:pt x="27" y="4"/>
                </a:lnTo>
                <a:lnTo>
                  <a:pt x="27" y="4"/>
                </a:lnTo>
                <a:lnTo>
                  <a:pt x="27" y="6"/>
                </a:lnTo>
                <a:lnTo>
                  <a:pt x="27" y="6"/>
                </a:lnTo>
                <a:lnTo>
                  <a:pt x="27" y="23"/>
                </a:lnTo>
                <a:lnTo>
                  <a:pt x="46" y="23"/>
                </a:lnTo>
                <a:lnTo>
                  <a:pt x="46" y="2"/>
                </a:lnTo>
                <a:lnTo>
                  <a:pt x="46" y="2"/>
                </a:lnTo>
                <a:lnTo>
                  <a:pt x="46" y="2"/>
                </a:lnTo>
                <a:lnTo>
                  <a:pt x="46" y="2"/>
                </a:lnTo>
                <a:lnTo>
                  <a:pt x="46" y="0"/>
                </a:lnTo>
                <a:lnTo>
                  <a:pt x="48" y="0"/>
                </a:lnTo>
                <a:lnTo>
                  <a:pt x="48" y="0"/>
                </a:lnTo>
                <a:lnTo>
                  <a:pt x="48" y="0"/>
                </a:lnTo>
                <a:lnTo>
                  <a:pt x="50"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27" name="Group 626">
            <a:extLst>
              <a:ext uri="{FF2B5EF4-FFF2-40B4-BE49-F238E27FC236}">
                <a16:creationId xmlns:a16="http://schemas.microsoft.com/office/drawing/2014/main" id="{76CD5A1F-956D-44C7-A68E-4A54A12FBAD3}"/>
              </a:ext>
            </a:extLst>
          </p:cNvPr>
          <p:cNvGrpSpPr/>
          <p:nvPr/>
        </p:nvGrpSpPr>
        <p:grpSpPr>
          <a:xfrm>
            <a:off x="2598737" y="3843624"/>
            <a:ext cx="1905793" cy="685800"/>
            <a:chOff x="2374901" y="3543300"/>
            <a:chExt cx="1905793" cy="685800"/>
          </a:xfrm>
        </p:grpSpPr>
        <p:sp>
          <p:nvSpPr>
            <p:cNvPr id="364" name="Freeform 234">
              <a:extLst>
                <a:ext uri="{FF2B5EF4-FFF2-40B4-BE49-F238E27FC236}">
                  <a16:creationId xmlns:a16="http://schemas.microsoft.com/office/drawing/2014/main" id="{050CCA15-01B8-43CD-9DD4-4082CFFC97CF}"/>
                </a:ext>
              </a:extLst>
            </p:cNvPr>
            <p:cNvSpPr>
              <a:spLocks/>
            </p:cNvSpPr>
            <p:nvPr/>
          </p:nvSpPr>
          <p:spPr bwMode="auto">
            <a:xfrm>
              <a:off x="2374901" y="3543300"/>
              <a:ext cx="284163" cy="685800"/>
            </a:xfrm>
            <a:custGeom>
              <a:avLst/>
              <a:gdLst>
                <a:gd name="T0" fmla="*/ 177 w 179"/>
                <a:gd name="T1" fmla="*/ 432 h 432"/>
                <a:gd name="T2" fmla="*/ 75 w 179"/>
                <a:gd name="T3" fmla="*/ 395 h 432"/>
                <a:gd name="T4" fmla="*/ 102 w 179"/>
                <a:gd name="T5" fmla="*/ 364 h 432"/>
                <a:gd name="T6" fmla="*/ 37 w 179"/>
                <a:gd name="T7" fmla="*/ 240 h 432"/>
                <a:gd name="T8" fmla="*/ 22 w 179"/>
                <a:gd name="T9" fmla="*/ 207 h 432"/>
                <a:gd name="T10" fmla="*/ 12 w 179"/>
                <a:gd name="T11" fmla="*/ 178 h 432"/>
                <a:gd name="T12" fmla="*/ 4 w 179"/>
                <a:gd name="T13" fmla="*/ 153 h 432"/>
                <a:gd name="T14" fmla="*/ 0 w 179"/>
                <a:gd name="T15" fmla="*/ 130 h 432"/>
                <a:gd name="T16" fmla="*/ 0 w 179"/>
                <a:gd name="T17" fmla="*/ 117 h 432"/>
                <a:gd name="T18" fmla="*/ 0 w 179"/>
                <a:gd name="T19" fmla="*/ 101 h 432"/>
                <a:gd name="T20" fmla="*/ 2 w 179"/>
                <a:gd name="T21" fmla="*/ 90 h 432"/>
                <a:gd name="T22" fmla="*/ 6 w 179"/>
                <a:gd name="T23" fmla="*/ 78 h 432"/>
                <a:gd name="T24" fmla="*/ 10 w 179"/>
                <a:gd name="T25" fmla="*/ 67 h 432"/>
                <a:gd name="T26" fmla="*/ 18 w 179"/>
                <a:gd name="T27" fmla="*/ 55 h 432"/>
                <a:gd name="T28" fmla="*/ 27 w 179"/>
                <a:gd name="T29" fmla="*/ 42 h 432"/>
                <a:gd name="T30" fmla="*/ 39 w 179"/>
                <a:gd name="T31" fmla="*/ 28 h 432"/>
                <a:gd name="T32" fmla="*/ 64 w 179"/>
                <a:gd name="T33" fmla="*/ 0 h 432"/>
                <a:gd name="T34" fmla="*/ 70 w 179"/>
                <a:gd name="T35" fmla="*/ 11 h 432"/>
                <a:gd name="T36" fmla="*/ 68 w 179"/>
                <a:gd name="T37" fmla="*/ 15 h 432"/>
                <a:gd name="T38" fmla="*/ 56 w 179"/>
                <a:gd name="T39" fmla="*/ 28 h 432"/>
                <a:gd name="T40" fmla="*/ 50 w 179"/>
                <a:gd name="T41" fmla="*/ 42 h 432"/>
                <a:gd name="T42" fmla="*/ 47 w 179"/>
                <a:gd name="T43" fmla="*/ 57 h 432"/>
                <a:gd name="T44" fmla="*/ 45 w 179"/>
                <a:gd name="T45" fmla="*/ 71 h 432"/>
                <a:gd name="T46" fmla="*/ 48 w 179"/>
                <a:gd name="T47" fmla="*/ 88 h 432"/>
                <a:gd name="T48" fmla="*/ 52 w 179"/>
                <a:gd name="T49" fmla="*/ 107 h 432"/>
                <a:gd name="T50" fmla="*/ 62 w 179"/>
                <a:gd name="T51" fmla="*/ 128 h 432"/>
                <a:gd name="T52" fmla="*/ 73 w 179"/>
                <a:gd name="T53" fmla="*/ 153 h 432"/>
                <a:gd name="T54" fmla="*/ 152 w 179"/>
                <a:gd name="T55" fmla="*/ 307 h 432"/>
                <a:gd name="T56" fmla="*/ 179 w 179"/>
                <a:gd name="T57" fmla="*/ 276 h 432"/>
                <a:gd name="T58" fmla="*/ 177 w 179"/>
                <a:gd name="T59"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9" h="432">
                  <a:moveTo>
                    <a:pt x="177" y="432"/>
                  </a:moveTo>
                  <a:lnTo>
                    <a:pt x="75" y="395"/>
                  </a:lnTo>
                  <a:lnTo>
                    <a:pt x="102" y="364"/>
                  </a:lnTo>
                  <a:lnTo>
                    <a:pt x="37" y="240"/>
                  </a:lnTo>
                  <a:lnTo>
                    <a:pt x="22" y="207"/>
                  </a:lnTo>
                  <a:lnTo>
                    <a:pt x="12" y="178"/>
                  </a:lnTo>
                  <a:lnTo>
                    <a:pt x="4" y="153"/>
                  </a:lnTo>
                  <a:lnTo>
                    <a:pt x="0" y="130"/>
                  </a:lnTo>
                  <a:lnTo>
                    <a:pt x="0" y="117"/>
                  </a:lnTo>
                  <a:lnTo>
                    <a:pt x="0" y="101"/>
                  </a:lnTo>
                  <a:lnTo>
                    <a:pt x="2" y="90"/>
                  </a:lnTo>
                  <a:lnTo>
                    <a:pt x="6" y="78"/>
                  </a:lnTo>
                  <a:lnTo>
                    <a:pt x="10" y="67"/>
                  </a:lnTo>
                  <a:lnTo>
                    <a:pt x="18" y="55"/>
                  </a:lnTo>
                  <a:lnTo>
                    <a:pt x="27" y="42"/>
                  </a:lnTo>
                  <a:lnTo>
                    <a:pt x="39" y="28"/>
                  </a:lnTo>
                  <a:lnTo>
                    <a:pt x="64" y="0"/>
                  </a:lnTo>
                  <a:lnTo>
                    <a:pt x="70" y="11"/>
                  </a:lnTo>
                  <a:lnTo>
                    <a:pt x="68" y="15"/>
                  </a:lnTo>
                  <a:lnTo>
                    <a:pt x="56" y="28"/>
                  </a:lnTo>
                  <a:lnTo>
                    <a:pt x="50" y="42"/>
                  </a:lnTo>
                  <a:lnTo>
                    <a:pt x="47" y="57"/>
                  </a:lnTo>
                  <a:lnTo>
                    <a:pt x="45" y="71"/>
                  </a:lnTo>
                  <a:lnTo>
                    <a:pt x="48" y="88"/>
                  </a:lnTo>
                  <a:lnTo>
                    <a:pt x="52" y="107"/>
                  </a:lnTo>
                  <a:lnTo>
                    <a:pt x="62" y="128"/>
                  </a:lnTo>
                  <a:lnTo>
                    <a:pt x="73" y="153"/>
                  </a:lnTo>
                  <a:lnTo>
                    <a:pt x="152" y="307"/>
                  </a:lnTo>
                  <a:lnTo>
                    <a:pt x="179" y="276"/>
                  </a:lnTo>
                  <a:lnTo>
                    <a:pt x="177" y="432"/>
                  </a:lnTo>
                  <a:close/>
                </a:path>
              </a:pathLst>
            </a:custGeom>
            <a:solidFill>
              <a:srgbClr val="848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Rectangle 307">
              <a:extLst>
                <a:ext uri="{FF2B5EF4-FFF2-40B4-BE49-F238E27FC236}">
                  <a16:creationId xmlns:a16="http://schemas.microsoft.com/office/drawing/2014/main" id="{E84678B3-9BAF-4457-A478-F80111067F06}"/>
                </a:ext>
              </a:extLst>
            </p:cNvPr>
            <p:cNvSpPr>
              <a:spLocks noChangeArrowheads="1"/>
            </p:cNvSpPr>
            <p:nvPr/>
          </p:nvSpPr>
          <p:spPr bwMode="auto">
            <a:xfrm>
              <a:off x="2759869" y="3960201"/>
              <a:ext cx="15208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1400" b="0" i="0" u="none" strike="noStrike" cap="none" normalizeH="0" baseline="0" dirty="0">
                  <a:ln>
                    <a:noFill/>
                  </a:ln>
                  <a:solidFill>
                    <a:srgbClr val="373435"/>
                  </a:solidFill>
                  <a:effectLst/>
                  <a:latin typeface="Arial" panose="020B0604020202020204" pitchFamily="34" charset="0"/>
                </a:rPr>
                <a:t>100 </a:t>
              </a:r>
              <a:r>
                <a:rPr lang="en-US" altLang="en-US" sz="1400" dirty="0">
                  <a:solidFill>
                    <a:srgbClr val="373435"/>
                  </a:solidFill>
                  <a:latin typeface="Symbol" panose="05050102010706020507" pitchFamily="18" charset="2"/>
                </a:rPr>
                <a:t>´   </a:t>
              </a:r>
              <a:r>
                <a:rPr kumimoji="0" lang="en-US" altLang="en-US" sz="1400" b="0" i="0" u="none" strike="noStrike" cap="none" normalizeH="0" baseline="0" dirty="0">
                  <a:ln>
                    <a:noFill/>
                  </a:ln>
                  <a:solidFill>
                    <a:srgbClr val="373435"/>
                  </a:solidFill>
                  <a:effectLst/>
                  <a:latin typeface="Arial" panose="020B0604020202020204" pitchFamily="34" charset="0"/>
                </a:rPr>
                <a:t>zoom-out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632" name="Rectangle 585">
            <a:extLst>
              <a:ext uri="{FF2B5EF4-FFF2-40B4-BE49-F238E27FC236}">
                <a16:creationId xmlns:a16="http://schemas.microsoft.com/office/drawing/2014/main" id="{C3DF6B64-843C-49A4-9FDD-BE3AAE62894B}"/>
              </a:ext>
            </a:extLst>
          </p:cNvPr>
          <p:cNvSpPr>
            <a:spLocks noChangeArrowheads="1"/>
          </p:cNvSpPr>
          <p:nvPr/>
        </p:nvSpPr>
        <p:spPr bwMode="auto">
          <a:xfrm>
            <a:off x="3855775" y="1927225"/>
            <a:ext cx="9393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73435"/>
                </a:solidFill>
                <a:effectLst/>
                <a:latin typeface="Arial" panose="020B0604020202020204" pitchFamily="34" charset="0"/>
              </a:rPr>
              <a:t>R² = 1.0000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36" name="AutoShape 558">
            <a:extLst>
              <a:ext uri="{FF2B5EF4-FFF2-40B4-BE49-F238E27FC236}">
                <a16:creationId xmlns:a16="http://schemas.microsoft.com/office/drawing/2014/main" id="{F40853D7-934E-4CC2-8B9B-FAFA4B3ECA7F}"/>
              </a:ext>
            </a:extLst>
          </p:cNvPr>
          <p:cNvSpPr>
            <a:spLocks noChangeAspect="1" noChangeArrowheads="1" noTextEdit="1"/>
          </p:cNvSpPr>
          <p:nvPr/>
        </p:nvSpPr>
        <p:spPr bwMode="auto">
          <a:xfrm>
            <a:off x="6518012" y="1808163"/>
            <a:ext cx="1147763"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Rectangle 560">
            <a:extLst>
              <a:ext uri="{FF2B5EF4-FFF2-40B4-BE49-F238E27FC236}">
                <a16:creationId xmlns:a16="http://schemas.microsoft.com/office/drawing/2014/main" id="{73035AC8-3589-4A4F-91E5-D1F6F57C80EA}"/>
              </a:ext>
            </a:extLst>
          </p:cNvPr>
          <p:cNvSpPr>
            <a:spLocks noChangeArrowheads="1"/>
          </p:cNvSpPr>
          <p:nvPr/>
        </p:nvSpPr>
        <p:spPr bwMode="auto">
          <a:xfrm>
            <a:off x="6538650" y="3100389"/>
            <a:ext cx="1111250" cy="1266824"/>
          </a:xfrm>
          <a:prstGeom prst="rect">
            <a:avLst/>
          </a:prstGeom>
          <a:solidFill>
            <a:srgbClr val="B8CFFC"/>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38" name="Rectangle 561">
            <a:extLst>
              <a:ext uri="{FF2B5EF4-FFF2-40B4-BE49-F238E27FC236}">
                <a16:creationId xmlns:a16="http://schemas.microsoft.com/office/drawing/2014/main" id="{BBD0A219-1E5E-41AC-9BFB-D62556CDAD0E}"/>
              </a:ext>
            </a:extLst>
          </p:cNvPr>
          <p:cNvSpPr>
            <a:spLocks noChangeArrowheads="1"/>
          </p:cNvSpPr>
          <p:nvPr/>
        </p:nvSpPr>
        <p:spPr bwMode="auto">
          <a:xfrm>
            <a:off x="6606912" y="1798638"/>
            <a:ext cx="108363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425"/>
                </a:solidFill>
                <a:effectLst/>
                <a:latin typeface="Arial" panose="020B0604020202020204" pitchFamily="34" charset="0"/>
              </a:rPr>
              <a:t>Low-conc. data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39" name="Rectangle 562">
            <a:extLst>
              <a:ext uri="{FF2B5EF4-FFF2-40B4-BE49-F238E27FC236}">
                <a16:creationId xmlns:a16="http://schemas.microsoft.com/office/drawing/2014/main" id="{399A2ADC-57F5-49BC-85C1-E74045AC31D1}"/>
              </a:ext>
            </a:extLst>
          </p:cNvPr>
          <p:cNvSpPr>
            <a:spLocks noChangeArrowheads="1"/>
          </p:cNvSpPr>
          <p:nvPr/>
        </p:nvSpPr>
        <p:spPr bwMode="auto">
          <a:xfrm>
            <a:off x="6538650" y="2154238"/>
            <a:ext cx="1111250" cy="947737"/>
          </a:xfrm>
          <a:prstGeom prst="rect">
            <a:avLst/>
          </a:prstGeom>
          <a:solidFill>
            <a:srgbClr val="FFFF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40" name="Rectangle 563">
            <a:extLst>
              <a:ext uri="{FF2B5EF4-FFF2-40B4-BE49-F238E27FC236}">
                <a16:creationId xmlns:a16="http://schemas.microsoft.com/office/drawing/2014/main" id="{B954E774-457D-4B89-A1C3-0A8BA6B100B2}"/>
              </a:ext>
            </a:extLst>
          </p:cNvPr>
          <p:cNvSpPr>
            <a:spLocks noChangeArrowheads="1"/>
          </p:cNvSpPr>
          <p:nvPr/>
        </p:nvSpPr>
        <p:spPr bwMode="auto">
          <a:xfrm>
            <a:off x="6783125" y="2168525"/>
            <a:ext cx="138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564">
            <a:extLst>
              <a:ext uri="{FF2B5EF4-FFF2-40B4-BE49-F238E27FC236}">
                <a16:creationId xmlns:a16="http://schemas.microsoft.com/office/drawing/2014/main" id="{6995ACCC-E3B1-4650-B7E7-0029A7A55972}"/>
              </a:ext>
            </a:extLst>
          </p:cNvPr>
          <p:cNvSpPr>
            <a:spLocks noChangeArrowheads="1"/>
          </p:cNvSpPr>
          <p:nvPr/>
        </p:nvSpPr>
        <p:spPr bwMode="auto">
          <a:xfrm>
            <a:off x="7305412" y="2168525"/>
            <a:ext cx="225425"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565">
            <a:extLst>
              <a:ext uri="{FF2B5EF4-FFF2-40B4-BE49-F238E27FC236}">
                <a16:creationId xmlns:a16="http://schemas.microsoft.com/office/drawing/2014/main" id="{DA3BD5E9-42A9-4BDE-8D55-45B41582FC18}"/>
              </a:ext>
            </a:extLst>
          </p:cNvPr>
          <p:cNvSpPr>
            <a:spLocks noChangeArrowheads="1"/>
          </p:cNvSpPr>
          <p:nvPr/>
        </p:nvSpPr>
        <p:spPr bwMode="auto">
          <a:xfrm>
            <a:off x="6783125" y="2325688"/>
            <a:ext cx="138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566">
            <a:extLst>
              <a:ext uri="{FF2B5EF4-FFF2-40B4-BE49-F238E27FC236}">
                <a16:creationId xmlns:a16="http://schemas.microsoft.com/office/drawing/2014/main" id="{F09C4945-17A5-4EB2-B450-BCB7BA14DB55}"/>
              </a:ext>
            </a:extLst>
          </p:cNvPr>
          <p:cNvSpPr>
            <a:spLocks noChangeArrowheads="1"/>
          </p:cNvSpPr>
          <p:nvPr/>
        </p:nvSpPr>
        <p:spPr bwMode="auto">
          <a:xfrm>
            <a:off x="7305412" y="2325688"/>
            <a:ext cx="225425"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567">
            <a:extLst>
              <a:ext uri="{FF2B5EF4-FFF2-40B4-BE49-F238E27FC236}">
                <a16:creationId xmlns:a16="http://schemas.microsoft.com/office/drawing/2014/main" id="{CB0437E0-6AD4-49BF-8A41-FDD858364291}"/>
              </a:ext>
            </a:extLst>
          </p:cNvPr>
          <p:cNvSpPr>
            <a:spLocks noChangeArrowheads="1"/>
          </p:cNvSpPr>
          <p:nvPr/>
        </p:nvSpPr>
        <p:spPr bwMode="auto">
          <a:xfrm>
            <a:off x="6783125" y="2481263"/>
            <a:ext cx="138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568">
            <a:extLst>
              <a:ext uri="{FF2B5EF4-FFF2-40B4-BE49-F238E27FC236}">
                <a16:creationId xmlns:a16="http://schemas.microsoft.com/office/drawing/2014/main" id="{820DC1A9-DA9A-4F47-AB6B-2C37624074EF}"/>
              </a:ext>
            </a:extLst>
          </p:cNvPr>
          <p:cNvSpPr>
            <a:spLocks noChangeArrowheads="1"/>
          </p:cNvSpPr>
          <p:nvPr/>
        </p:nvSpPr>
        <p:spPr bwMode="auto">
          <a:xfrm>
            <a:off x="7305412" y="2481263"/>
            <a:ext cx="225425"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3.4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569">
            <a:extLst>
              <a:ext uri="{FF2B5EF4-FFF2-40B4-BE49-F238E27FC236}">
                <a16:creationId xmlns:a16="http://schemas.microsoft.com/office/drawing/2014/main" id="{2D69A342-85D2-4CC8-9A2B-D094F285BADD}"/>
              </a:ext>
            </a:extLst>
          </p:cNvPr>
          <p:cNvSpPr>
            <a:spLocks noChangeArrowheads="1"/>
          </p:cNvSpPr>
          <p:nvPr/>
        </p:nvSpPr>
        <p:spPr bwMode="auto">
          <a:xfrm>
            <a:off x="6783125" y="2647950"/>
            <a:ext cx="138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7" name="Rectangle 570">
            <a:extLst>
              <a:ext uri="{FF2B5EF4-FFF2-40B4-BE49-F238E27FC236}">
                <a16:creationId xmlns:a16="http://schemas.microsoft.com/office/drawing/2014/main" id="{04BFFD7D-9837-4B63-9967-3BF18A056D9B}"/>
              </a:ext>
            </a:extLst>
          </p:cNvPr>
          <p:cNvSpPr>
            <a:spLocks noChangeArrowheads="1"/>
          </p:cNvSpPr>
          <p:nvPr/>
        </p:nvSpPr>
        <p:spPr bwMode="auto">
          <a:xfrm>
            <a:off x="7305412" y="2647950"/>
            <a:ext cx="225425"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6.6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8" name="Rectangle 571">
            <a:extLst>
              <a:ext uri="{FF2B5EF4-FFF2-40B4-BE49-F238E27FC236}">
                <a16:creationId xmlns:a16="http://schemas.microsoft.com/office/drawing/2014/main" id="{D669ACE9-61D6-43D8-B697-8D2CE97EA995}"/>
              </a:ext>
            </a:extLst>
          </p:cNvPr>
          <p:cNvSpPr>
            <a:spLocks noChangeArrowheads="1"/>
          </p:cNvSpPr>
          <p:nvPr/>
        </p:nvSpPr>
        <p:spPr bwMode="auto">
          <a:xfrm>
            <a:off x="6783125" y="2803525"/>
            <a:ext cx="138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9" name="Rectangle 572">
            <a:extLst>
              <a:ext uri="{FF2B5EF4-FFF2-40B4-BE49-F238E27FC236}">
                <a16:creationId xmlns:a16="http://schemas.microsoft.com/office/drawing/2014/main" id="{51C2E286-833C-41E7-8546-6D2008C0548B}"/>
              </a:ext>
            </a:extLst>
          </p:cNvPr>
          <p:cNvSpPr>
            <a:spLocks noChangeArrowheads="1"/>
          </p:cNvSpPr>
          <p:nvPr/>
        </p:nvSpPr>
        <p:spPr bwMode="auto">
          <a:xfrm>
            <a:off x="7305412" y="2803525"/>
            <a:ext cx="225425"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8.8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0" name="Rectangle 573">
            <a:extLst>
              <a:ext uri="{FF2B5EF4-FFF2-40B4-BE49-F238E27FC236}">
                <a16:creationId xmlns:a16="http://schemas.microsoft.com/office/drawing/2014/main" id="{EE6B0FE5-DD28-40B7-AF21-6BAF4D5094A0}"/>
              </a:ext>
            </a:extLst>
          </p:cNvPr>
          <p:cNvSpPr>
            <a:spLocks noChangeArrowheads="1"/>
          </p:cNvSpPr>
          <p:nvPr/>
        </p:nvSpPr>
        <p:spPr bwMode="auto">
          <a:xfrm>
            <a:off x="6764075" y="2959100"/>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1" name="Rectangle 574">
            <a:extLst>
              <a:ext uri="{FF2B5EF4-FFF2-40B4-BE49-F238E27FC236}">
                <a16:creationId xmlns:a16="http://schemas.microsoft.com/office/drawing/2014/main" id="{1D651CC0-2CDA-4E1B-8E9E-B95F311B5B62}"/>
              </a:ext>
            </a:extLst>
          </p:cNvPr>
          <p:cNvSpPr>
            <a:spLocks noChangeArrowheads="1"/>
          </p:cNvSpPr>
          <p:nvPr/>
        </p:nvSpPr>
        <p:spPr bwMode="auto">
          <a:xfrm>
            <a:off x="7314937" y="2959100"/>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2" name="Rectangle 575">
            <a:extLst>
              <a:ext uri="{FF2B5EF4-FFF2-40B4-BE49-F238E27FC236}">
                <a16:creationId xmlns:a16="http://schemas.microsoft.com/office/drawing/2014/main" id="{CBDEDB17-8E0D-4869-ADC3-724E2742E343}"/>
              </a:ext>
            </a:extLst>
          </p:cNvPr>
          <p:cNvSpPr>
            <a:spLocks noChangeArrowheads="1"/>
          </p:cNvSpPr>
          <p:nvPr/>
        </p:nvSpPr>
        <p:spPr bwMode="auto">
          <a:xfrm>
            <a:off x="6764075" y="3116263"/>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3" name="Rectangle 576">
            <a:extLst>
              <a:ext uri="{FF2B5EF4-FFF2-40B4-BE49-F238E27FC236}">
                <a16:creationId xmlns:a16="http://schemas.microsoft.com/office/drawing/2014/main" id="{9E1453A2-D76F-41D5-98F2-6142ED6036E8}"/>
              </a:ext>
            </a:extLst>
          </p:cNvPr>
          <p:cNvSpPr>
            <a:spLocks noChangeArrowheads="1"/>
          </p:cNvSpPr>
          <p:nvPr/>
        </p:nvSpPr>
        <p:spPr bwMode="auto">
          <a:xfrm>
            <a:off x="7314937" y="3116263"/>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4" name="Rectangle 577">
            <a:extLst>
              <a:ext uri="{FF2B5EF4-FFF2-40B4-BE49-F238E27FC236}">
                <a16:creationId xmlns:a16="http://schemas.microsoft.com/office/drawing/2014/main" id="{C895E5C8-19CC-4E2D-8BE2-7B6AC4CC5AC2}"/>
              </a:ext>
            </a:extLst>
          </p:cNvPr>
          <p:cNvSpPr>
            <a:spLocks noChangeArrowheads="1"/>
          </p:cNvSpPr>
          <p:nvPr/>
        </p:nvSpPr>
        <p:spPr bwMode="auto">
          <a:xfrm>
            <a:off x="6764075" y="3271838"/>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5" name="Rectangle 578">
            <a:extLst>
              <a:ext uri="{FF2B5EF4-FFF2-40B4-BE49-F238E27FC236}">
                <a16:creationId xmlns:a16="http://schemas.microsoft.com/office/drawing/2014/main" id="{3A998C2B-BA43-4035-AA49-F57CB5585CAE}"/>
              </a:ext>
            </a:extLst>
          </p:cNvPr>
          <p:cNvSpPr>
            <a:spLocks noChangeArrowheads="1"/>
          </p:cNvSpPr>
          <p:nvPr/>
        </p:nvSpPr>
        <p:spPr bwMode="auto">
          <a:xfrm>
            <a:off x="7314937" y="3271838"/>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6" name="Rectangle 579">
            <a:extLst>
              <a:ext uri="{FF2B5EF4-FFF2-40B4-BE49-F238E27FC236}">
                <a16:creationId xmlns:a16="http://schemas.microsoft.com/office/drawing/2014/main" id="{6E453770-475F-4B8A-8563-3A70EA5A047E}"/>
              </a:ext>
            </a:extLst>
          </p:cNvPr>
          <p:cNvSpPr>
            <a:spLocks noChangeArrowheads="1"/>
          </p:cNvSpPr>
          <p:nvPr/>
        </p:nvSpPr>
        <p:spPr bwMode="auto">
          <a:xfrm>
            <a:off x="6764075" y="3429000"/>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7" name="Rectangle 580">
            <a:extLst>
              <a:ext uri="{FF2B5EF4-FFF2-40B4-BE49-F238E27FC236}">
                <a16:creationId xmlns:a16="http://schemas.microsoft.com/office/drawing/2014/main" id="{99C02447-E4A0-451A-A536-7C0F2EC5ECEB}"/>
              </a:ext>
            </a:extLst>
          </p:cNvPr>
          <p:cNvSpPr>
            <a:spLocks noChangeArrowheads="1"/>
          </p:cNvSpPr>
          <p:nvPr/>
        </p:nvSpPr>
        <p:spPr bwMode="auto">
          <a:xfrm>
            <a:off x="7314937" y="3429000"/>
            <a:ext cx="196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8" name="Rectangle 581">
            <a:extLst>
              <a:ext uri="{FF2B5EF4-FFF2-40B4-BE49-F238E27FC236}">
                <a16:creationId xmlns:a16="http://schemas.microsoft.com/office/drawing/2014/main" id="{747FDDC3-9002-44AF-90FF-2D60D0FEC421}"/>
              </a:ext>
            </a:extLst>
          </p:cNvPr>
          <p:cNvSpPr>
            <a:spLocks noChangeArrowheads="1"/>
          </p:cNvSpPr>
          <p:nvPr/>
        </p:nvSpPr>
        <p:spPr bwMode="auto">
          <a:xfrm>
            <a:off x="6733912" y="3584575"/>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9" name="Rectangle 582">
            <a:extLst>
              <a:ext uri="{FF2B5EF4-FFF2-40B4-BE49-F238E27FC236}">
                <a16:creationId xmlns:a16="http://schemas.microsoft.com/office/drawing/2014/main" id="{31588811-8946-4195-A804-5E7B2E0AA2AB}"/>
              </a:ext>
            </a:extLst>
          </p:cNvPr>
          <p:cNvSpPr>
            <a:spLocks noChangeArrowheads="1"/>
          </p:cNvSpPr>
          <p:nvPr/>
        </p:nvSpPr>
        <p:spPr bwMode="auto">
          <a:xfrm>
            <a:off x="7284775" y="3584575"/>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0" name="Rectangle 583">
            <a:extLst>
              <a:ext uri="{FF2B5EF4-FFF2-40B4-BE49-F238E27FC236}">
                <a16:creationId xmlns:a16="http://schemas.microsoft.com/office/drawing/2014/main" id="{FD888798-7FC0-4630-A904-C6E461BA81CD}"/>
              </a:ext>
            </a:extLst>
          </p:cNvPr>
          <p:cNvSpPr>
            <a:spLocks noChangeArrowheads="1"/>
          </p:cNvSpPr>
          <p:nvPr/>
        </p:nvSpPr>
        <p:spPr bwMode="auto">
          <a:xfrm>
            <a:off x="6733912" y="3751263"/>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1" name="Rectangle 584">
            <a:extLst>
              <a:ext uri="{FF2B5EF4-FFF2-40B4-BE49-F238E27FC236}">
                <a16:creationId xmlns:a16="http://schemas.microsoft.com/office/drawing/2014/main" id="{AA7FB28E-0C63-403B-989F-B9DEA0AB8BC3}"/>
              </a:ext>
            </a:extLst>
          </p:cNvPr>
          <p:cNvSpPr>
            <a:spLocks noChangeArrowheads="1"/>
          </p:cNvSpPr>
          <p:nvPr/>
        </p:nvSpPr>
        <p:spPr bwMode="auto">
          <a:xfrm>
            <a:off x="7284775" y="3751263"/>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207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2" name="Rectangle 585">
            <a:extLst>
              <a:ext uri="{FF2B5EF4-FFF2-40B4-BE49-F238E27FC236}">
                <a16:creationId xmlns:a16="http://schemas.microsoft.com/office/drawing/2014/main" id="{76C390E2-ABE7-4421-89A8-77EF10B326F3}"/>
              </a:ext>
            </a:extLst>
          </p:cNvPr>
          <p:cNvSpPr>
            <a:spLocks noChangeArrowheads="1"/>
          </p:cNvSpPr>
          <p:nvPr/>
        </p:nvSpPr>
        <p:spPr bwMode="auto">
          <a:xfrm>
            <a:off x="6733912" y="3906838"/>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3" name="Rectangle 586">
            <a:extLst>
              <a:ext uri="{FF2B5EF4-FFF2-40B4-BE49-F238E27FC236}">
                <a16:creationId xmlns:a16="http://schemas.microsoft.com/office/drawing/2014/main" id="{E383A93B-5C8F-4AF2-A881-6C5A90AEC844}"/>
              </a:ext>
            </a:extLst>
          </p:cNvPr>
          <p:cNvSpPr>
            <a:spLocks noChangeArrowheads="1"/>
          </p:cNvSpPr>
          <p:nvPr/>
        </p:nvSpPr>
        <p:spPr bwMode="auto">
          <a:xfrm>
            <a:off x="7284775" y="3906838"/>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493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4" name="Rectangle 587">
            <a:extLst>
              <a:ext uri="{FF2B5EF4-FFF2-40B4-BE49-F238E27FC236}">
                <a16:creationId xmlns:a16="http://schemas.microsoft.com/office/drawing/2014/main" id="{9445AE13-694F-4CC4-ABCF-DF095D94BB18}"/>
              </a:ext>
            </a:extLst>
          </p:cNvPr>
          <p:cNvSpPr>
            <a:spLocks noChangeArrowheads="1"/>
          </p:cNvSpPr>
          <p:nvPr/>
        </p:nvSpPr>
        <p:spPr bwMode="auto">
          <a:xfrm>
            <a:off x="6733912" y="4062413"/>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700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5" name="Rectangle 588">
            <a:extLst>
              <a:ext uri="{FF2B5EF4-FFF2-40B4-BE49-F238E27FC236}">
                <a16:creationId xmlns:a16="http://schemas.microsoft.com/office/drawing/2014/main" id="{7283A65D-CC65-4C41-B361-34DB69EE8533}"/>
              </a:ext>
            </a:extLst>
          </p:cNvPr>
          <p:cNvSpPr>
            <a:spLocks noChangeArrowheads="1"/>
          </p:cNvSpPr>
          <p:nvPr/>
        </p:nvSpPr>
        <p:spPr bwMode="auto">
          <a:xfrm>
            <a:off x="7284775" y="4062413"/>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687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6" name="Rectangle 589">
            <a:extLst>
              <a:ext uri="{FF2B5EF4-FFF2-40B4-BE49-F238E27FC236}">
                <a16:creationId xmlns:a16="http://schemas.microsoft.com/office/drawing/2014/main" id="{C07F79AC-5F1F-4BC0-8ACA-7F2BF0474A5D}"/>
              </a:ext>
            </a:extLst>
          </p:cNvPr>
          <p:cNvSpPr>
            <a:spLocks noChangeArrowheads="1"/>
          </p:cNvSpPr>
          <p:nvPr/>
        </p:nvSpPr>
        <p:spPr bwMode="auto">
          <a:xfrm>
            <a:off x="6705337" y="4219575"/>
            <a:ext cx="32385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7" name="Rectangle 590">
            <a:extLst>
              <a:ext uri="{FF2B5EF4-FFF2-40B4-BE49-F238E27FC236}">
                <a16:creationId xmlns:a16="http://schemas.microsoft.com/office/drawing/2014/main" id="{2162AD5C-40C6-4DF9-8DCA-01E50F9EF536}"/>
              </a:ext>
            </a:extLst>
          </p:cNvPr>
          <p:cNvSpPr>
            <a:spLocks noChangeArrowheads="1"/>
          </p:cNvSpPr>
          <p:nvPr/>
        </p:nvSpPr>
        <p:spPr bwMode="auto">
          <a:xfrm>
            <a:off x="7284775" y="4219575"/>
            <a:ext cx="265113"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Calibri" panose="020F0502020204030204" pitchFamily="34" charset="0"/>
              </a:rPr>
              <a:t>976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8" name="Rectangle 591">
            <a:extLst>
              <a:ext uri="{FF2B5EF4-FFF2-40B4-BE49-F238E27FC236}">
                <a16:creationId xmlns:a16="http://schemas.microsoft.com/office/drawing/2014/main" id="{D60D2C76-49A3-4592-A3D6-B26606B2D102}"/>
              </a:ext>
            </a:extLst>
          </p:cNvPr>
          <p:cNvSpPr>
            <a:spLocks noChangeArrowheads="1"/>
          </p:cNvSpPr>
          <p:nvPr/>
        </p:nvSpPr>
        <p:spPr bwMode="auto">
          <a:xfrm>
            <a:off x="6533887" y="2152650"/>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Line 592">
            <a:extLst>
              <a:ext uri="{FF2B5EF4-FFF2-40B4-BE49-F238E27FC236}">
                <a16:creationId xmlns:a16="http://schemas.microsoft.com/office/drawing/2014/main" id="{574F7B0A-9272-47E0-9399-1BBB8AE37A98}"/>
              </a:ext>
            </a:extLst>
          </p:cNvPr>
          <p:cNvSpPr>
            <a:spLocks noChangeShapeType="1"/>
          </p:cNvSpPr>
          <p:nvPr/>
        </p:nvSpPr>
        <p:spPr bwMode="auto">
          <a:xfrm>
            <a:off x="6533887" y="2152650"/>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0" name="Rectangle 593">
            <a:extLst>
              <a:ext uri="{FF2B5EF4-FFF2-40B4-BE49-F238E27FC236}">
                <a16:creationId xmlns:a16="http://schemas.microsoft.com/office/drawing/2014/main" id="{6730BDDF-8255-4D92-B20A-0AC0D8074EA3}"/>
              </a:ext>
            </a:extLst>
          </p:cNvPr>
          <p:cNvSpPr>
            <a:spLocks noChangeArrowheads="1"/>
          </p:cNvSpPr>
          <p:nvPr/>
        </p:nvSpPr>
        <p:spPr bwMode="auto">
          <a:xfrm>
            <a:off x="6533887" y="2311400"/>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Line 594">
            <a:extLst>
              <a:ext uri="{FF2B5EF4-FFF2-40B4-BE49-F238E27FC236}">
                <a16:creationId xmlns:a16="http://schemas.microsoft.com/office/drawing/2014/main" id="{8491AF05-D377-445E-B7AA-E2897CB4A208}"/>
              </a:ext>
            </a:extLst>
          </p:cNvPr>
          <p:cNvSpPr>
            <a:spLocks noChangeShapeType="1"/>
          </p:cNvSpPr>
          <p:nvPr/>
        </p:nvSpPr>
        <p:spPr bwMode="auto">
          <a:xfrm>
            <a:off x="6533887" y="2311400"/>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2" name="Rectangle 595">
            <a:extLst>
              <a:ext uri="{FF2B5EF4-FFF2-40B4-BE49-F238E27FC236}">
                <a16:creationId xmlns:a16="http://schemas.microsoft.com/office/drawing/2014/main" id="{62AAA012-C39E-43BF-8EAB-D0858656CB05}"/>
              </a:ext>
            </a:extLst>
          </p:cNvPr>
          <p:cNvSpPr>
            <a:spLocks noChangeArrowheads="1"/>
          </p:cNvSpPr>
          <p:nvPr/>
        </p:nvSpPr>
        <p:spPr bwMode="auto">
          <a:xfrm>
            <a:off x="6533887" y="2468563"/>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Line 596">
            <a:extLst>
              <a:ext uri="{FF2B5EF4-FFF2-40B4-BE49-F238E27FC236}">
                <a16:creationId xmlns:a16="http://schemas.microsoft.com/office/drawing/2014/main" id="{AD093313-6C81-4F88-A8C6-188BD2A7ED34}"/>
              </a:ext>
            </a:extLst>
          </p:cNvPr>
          <p:cNvSpPr>
            <a:spLocks noChangeShapeType="1"/>
          </p:cNvSpPr>
          <p:nvPr/>
        </p:nvSpPr>
        <p:spPr bwMode="auto">
          <a:xfrm>
            <a:off x="6533887" y="2468563"/>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4" name="Rectangle 597">
            <a:extLst>
              <a:ext uri="{FF2B5EF4-FFF2-40B4-BE49-F238E27FC236}">
                <a16:creationId xmlns:a16="http://schemas.microsoft.com/office/drawing/2014/main" id="{D1AC0081-CFF7-42BA-B017-B27EDF18E316}"/>
              </a:ext>
            </a:extLst>
          </p:cNvPr>
          <p:cNvSpPr>
            <a:spLocks noChangeArrowheads="1"/>
          </p:cNvSpPr>
          <p:nvPr/>
        </p:nvSpPr>
        <p:spPr bwMode="auto">
          <a:xfrm>
            <a:off x="6533887" y="2625725"/>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Line 598">
            <a:extLst>
              <a:ext uri="{FF2B5EF4-FFF2-40B4-BE49-F238E27FC236}">
                <a16:creationId xmlns:a16="http://schemas.microsoft.com/office/drawing/2014/main" id="{A857433B-751C-471C-BF67-1BAD51A3196A}"/>
              </a:ext>
            </a:extLst>
          </p:cNvPr>
          <p:cNvSpPr>
            <a:spLocks noChangeShapeType="1"/>
          </p:cNvSpPr>
          <p:nvPr/>
        </p:nvSpPr>
        <p:spPr bwMode="auto">
          <a:xfrm>
            <a:off x="6533887" y="2625725"/>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6" name="Rectangle 599">
            <a:extLst>
              <a:ext uri="{FF2B5EF4-FFF2-40B4-BE49-F238E27FC236}">
                <a16:creationId xmlns:a16="http://schemas.microsoft.com/office/drawing/2014/main" id="{76E866B6-56DF-4CE6-AC4B-625404C9D917}"/>
              </a:ext>
            </a:extLst>
          </p:cNvPr>
          <p:cNvSpPr>
            <a:spLocks noChangeArrowheads="1"/>
          </p:cNvSpPr>
          <p:nvPr/>
        </p:nvSpPr>
        <p:spPr bwMode="auto">
          <a:xfrm>
            <a:off x="6533887" y="2784475"/>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Line 600">
            <a:extLst>
              <a:ext uri="{FF2B5EF4-FFF2-40B4-BE49-F238E27FC236}">
                <a16:creationId xmlns:a16="http://schemas.microsoft.com/office/drawing/2014/main" id="{BE685D87-FF09-4FE6-A344-A347707A6D6C}"/>
              </a:ext>
            </a:extLst>
          </p:cNvPr>
          <p:cNvSpPr>
            <a:spLocks noChangeShapeType="1"/>
          </p:cNvSpPr>
          <p:nvPr/>
        </p:nvSpPr>
        <p:spPr bwMode="auto">
          <a:xfrm>
            <a:off x="6533887" y="2784475"/>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8" name="Rectangle 601">
            <a:extLst>
              <a:ext uri="{FF2B5EF4-FFF2-40B4-BE49-F238E27FC236}">
                <a16:creationId xmlns:a16="http://schemas.microsoft.com/office/drawing/2014/main" id="{A3AB5EFD-7BEF-42CF-BB91-73C2D5646EE0}"/>
              </a:ext>
            </a:extLst>
          </p:cNvPr>
          <p:cNvSpPr>
            <a:spLocks noChangeArrowheads="1"/>
          </p:cNvSpPr>
          <p:nvPr/>
        </p:nvSpPr>
        <p:spPr bwMode="auto">
          <a:xfrm>
            <a:off x="6533887" y="2941638"/>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Line 602">
            <a:extLst>
              <a:ext uri="{FF2B5EF4-FFF2-40B4-BE49-F238E27FC236}">
                <a16:creationId xmlns:a16="http://schemas.microsoft.com/office/drawing/2014/main" id="{5197B51B-B350-4E71-A672-59DC69C0B6AD}"/>
              </a:ext>
            </a:extLst>
          </p:cNvPr>
          <p:cNvSpPr>
            <a:spLocks noChangeShapeType="1"/>
          </p:cNvSpPr>
          <p:nvPr/>
        </p:nvSpPr>
        <p:spPr bwMode="auto">
          <a:xfrm>
            <a:off x="6533887" y="2941638"/>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0" name="Rectangle 603">
            <a:extLst>
              <a:ext uri="{FF2B5EF4-FFF2-40B4-BE49-F238E27FC236}">
                <a16:creationId xmlns:a16="http://schemas.microsoft.com/office/drawing/2014/main" id="{AB280942-944A-408D-A1F4-25785492B43E}"/>
              </a:ext>
            </a:extLst>
          </p:cNvPr>
          <p:cNvSpPr>
            <a:spLocks noChangeArrowheads="1"/>
          </p:cNvSpPr>
          <p:nvPr/>
        </p:nvSpPr>
        <p:spPr bwMode="auto">
          <a:xfrm>
            <a:off x="6533887" y="3100388"/>
            <a:ext cx="1111250" cy="635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Line 604">
            <a:extLst>
              <a:ext uri="{FF2B5EF4-FFF2-40B4-BE49-F238E27FC236}">
                <a16:creationId xmlns:a16="http://schemas.microsoft.com/office/drawing/2014/main" id="{91F119A8-4AB9-40A6-B25A-CA97AEDCC75C}"/>
              </a:ext>
            </a:extLst>
          </p:cNvPr>
          <p:cNvSpPr>
            <a:spLocks noChangeShapeType="1"/>
          </p:cNvSpPr>
          <p:nvPr/>
        </p:nvSpPr>
        <p:spPr bwMode="auto">
          <a:xfrm>
            <a:off x="6533887" y="3100388"/>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2" name="Rectangle 605">
            <a:extLst>
              <a:ext uri="{FF2B5EF4-FFF2-40B4-BE49-F238E27FC236}">
                <a16:creationId xmlns:a16="http://schemas.microsoft.com/office/drawing/2014/main" id="{800A87A6-B900-45AF-B7CD-65B1E8B63029}"/>
              </a:ext>
            </a:extLst>
          </p:cNvPr>
          <p:cNvSpPr>
            <a:spLocks noChangeArrowheads="1"/>
          </p:cNvSpPr>
          <p:nvPr/>
        </p:nvSpPr>
        <p:spPr bwMode="auto">
          <a:xfrm>
            <a:off x="6533887" y="3257550"/>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Line 606">
            <a:extLst>
              <a:ext uri="{FF2B5EF4-FFF2-40B4-BE49-F238E27FC236}">
                <a16:creationId xmlns:a16="http://schemas.microsoft.com/office/drawing/2014/main" id="{CA29281A-FA7B-4638-AA3C-933020CDA331}"/>
              </a:ext>
            </a:extLst>
          </p:cNvPr>
          <p:cNvSpPr>
            <a:spLocks noChangeShapeType="1"/>
          </p:cNvSpPr>
          <p:nvPr/>
        </p:nvSpPr>
        <p:spPr bwMode="auto">
          <a:xfrm>
            <a:off x="6533887" y="3257550"/>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4" name="Rectangle 607">
            <a:extLst>
              <a:ext uri="{FF2B5EF4-FFF2-40B4-BE49-F238E27FC236}">
                <a16:creationId xmlns:a16="http://schemas.microsoft.com/office/drawing/2014/main" id="{6C70E65B-0896-4933-B73A-71C2FAE5675E}"/>
              </a:ext>
            </a:extLst>
          </p:cNvPr>
          <p:cNvSpPr>
            <a:spLocks noChangeArrowheads="1"/>
          </p:cNvSpPr>
          <p:nvPr/>
        </p:nvSpPr>
        <p:spPr bwMode="auto">
          <a:xfrm>
            <a:off x="6533887" y="3414713"/>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Line 608">
            <a:extLst>
              <a:ext uri="{FF2B5EF4-FFF2-40B4-BE49-F238E27FC236}">
                <a16:creationId xmlns:a16="http://schemas.microsoft.com/office/drawing/2014/main" id="{9831EC69-79F0-4EE2-9FCA-52D3B6591A1B}"/>
              </a:ext>
            </a:extLst>
          </p:cNvPr>
          <p:cNvSpPr>
            <a:spLocks noChangeShapeType="1"/>
          </p:cNvSpPr>
          <p:nvPr/>
        </p:nvSpPr>
        <p:spPr bwMode="auto">
          <a:xfrm>
            <a:off x="6533887" y="3414713"/>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6" name="Rectangle 609">
            <a:extLst>
              <a:ext uri="{FF2B5EF4-FFF2-40B4-BE49-F238E27FC236}">
                <a16:creationId xmlns:a16="http://schemas.microsoft.com/office/drawing/2014/main" id="{0E2E3BAF-EA85-4FAF-8FD3-0AC22F0E5B91}"/>
              </a:ext>
            </a:extLst>
          </p:cNvPr>
          <p:cNvSpPr>
            <a:spLocks noChangeArrowheads="1"/>
          </p:cNvSpPr>
          <p:nvPr/>
        </p:nvSpPr>
        <p:spPr bwMode="auto">
          <a:xfrm>
            <a:off x="6533887" y="3573463"/>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Line 610">
            <a:extLst>
              <a:ext uri="{FF2B5EF4-FFF2-40B4-BE49-F238E27FC236}">
                <a16:creationId xmlns:a16="http://schemas.microsoft.com/office/drawing/2014/main" id="{7F078766-E375-4328-ABE3-69EC3C1706B4}"/>
              </a:ext>
            </a:extLst>
          </p:cNvPr>
          <p:cNvSpPr>
            <a:spLocks noChangeShapeType="1"/>
          </p:cNvSpPr>
          <p:nvPr/>
        </p:nvSpPr>
        <p:spPr bwMode="auto">
          <a:xfrm>
            <a:off x="6533887" y="3573463"/>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8" name="Rectangle 611">
            <a:extLst>
              <a:ext uri="{FF2B5EF4-FFF2-40B4-BE49-F238E27FC236}">
                <a16:creationId xmlns:a16="http://schemas.microsoft.com/office/drawing/2014/main" id="{BDBC53B9-BC50-4A45-857D-D5959E9D639F}"/>
              </a:ext>
            </a:extLst>
          </p:cNvPr>
          <p:cNvSpPr>
            <a:spLocks noChangeArrowheads="1"/>
          </p:cNvSpPr>
          <p:nvPr/>
        </p:nvSpPr>
        <p:spPr bwMode="auto">
          <a:xfrm>
            <a:off x="6533887" y="3730625"/>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Line 612">
            <a:extLst>
              <a:ext uri="{FF2B5EF4-FFF2-40B4-BE49-F238E27FC236}">
                <a16:creationId xmlns:a16="http://schemas.microsoft.com/office/drawing/2014/main" id="{B5F8F4BD-BCA7-4A84-B12C-8E055A5F1B30}"/>
              </a:ext>
            </a:extLst>
          </p:cNvPr>
          <p:cNvSpPr>
            <a:spLocks noChangeShapeType="1"/>
          </p:cNvSpPr>
          <p:nvPr/>
        </p:nvSpPr>
        <p:spPr bwMode="auto">
          <a:xfrm>
            <a:off x="6533887" y="3730625"/>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0" name="Rectangle 613">
            <a:extLst>
              <a:ext uri="{FF2B5EF4-FFF2-40B4-BE49-F238E27FC236}">
                <a16:creationId xmlns:a16="http://schemas.microsoft.com/office/drawing/2014/main" id="{6ACF6E52-44D4-435B-9572-45985BC856D9}"/>
              </a:ext>
            </a:extLst>
          </p:cNvPr>
          <p:cNvSpPr>
            <a:spLocks noChangeArrowheads="1"/>
          </p:cNvSpPr>
          <p:nvPr/>
        </p:nvSpPr>
        <p:spPr bwMode="auto">
          <a:xfrm>
            <a:off x="6533887" y="3887788"/>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Line 614">
            <a:extLst>
              <a:ext uri="{FF2B5EF4-FFF2-40B4-BE49-F238E27FC236}">
                <a16:creationId xmlns:a16="http://schemas.microsoft.com/office/drawing/2014/main" id="{12B5C40C-2108-4315-AB03-17C6B96392F9}"/>
              </a:ext>
            </a:extLst>
          </p:cNvPr>
          <p:cNvSpPr>
            <a:spLocks noChangeShapeType="1"/>
          </p:cNvSpPr>
          <p:nvPr/>
        </p:nvSpPr>
        <p:spPr bwMode="auto">
          <a:xfrm>
            <a:off x="6533887" y="3887788"/>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2" name="Rectangle 615">
            <a:extLst>
              <a:ext uri="{FF2B5EF4-FFF2-40B4-BE49-F238E27FC236}">
                <a16:creationId xmlns:a16="http://schemas.microsoft.com/office/drawing/2014/main" id="{9872C4EF-B8D1-4AE1-8A4E-BC1C43DCB0F3}"/>
              </a:ext>
            </a:extLst>
          </p:cNvPr>
          <p:cNvSpPr>
            <a:spLocks noChangeArrowheads="1"/>
          </p:cNvSpPr>
          <p:nvPr/>
        </p:nvSpPr>
        <p:spPr bwMode="auto">
          <a:xfrm>
            <a:off x="6533887" y="4046538"/>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Line 616">
            <a:extLst>
              <a:ext uri="{FF2B5EF4-FFF2-40B4-BE49-F238E27FC236}">
                <a16:creationId xmlns:a16="http://schemas.microsoft.com/office/drawing/2014/main" id="{6458DB0C-125D-470E-9280-1C2055BACA88}"/>
              </a:ext>
            </a:extLst>
          </p:cNvPr>
          <p:cNvSpPr>
            <a:spLocks noChangeShapeType="1"/>
          </p:cNvSpPr>
          <p:nvPr/>
        </p:nvSpPr>
        <p:spPr bwMode="auto">
          <a:xfrm>
            <a:off x="6533887" y="4046538"/>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4" name="Rectangle 617">
            <a:extLst>
              <a:ext uri="{FF2B5EF4-FFF2-40B4-BE49-F238E27FC236}">
                <a16:creationId xmlns:a16="http://schemas.microsoft.com/office/drawing/2014/main" id="{033A40CD-D573-4BDA-AC7A-81A4A31C0E71}"/>
              </a:ext>
            </a:extLst>
          </p:cNvPr>
          <p:cNvSpPr>
            <a:spLocks noChangeArrowheads="1"/>
          </p:cNvSpPr>
          <p:nvPr/>
        </p:nvSpPr>
        <p:spPr bwMode="auto">
          <a:xfrm>
            <a:off x="6533887" y="4203700"/>
            <a:ext cx="1111250" cy="7937"/>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Line 618">
            <a:extLst>
              <a:ext uri="{FF2B5EF4-FFF2-40B4-BE49-F238E27FC236}">
                <a16:creationId xmlns:a16="http://schemas.microsoft.com/office/drawing/2014/main" id="{51171CCC-5534-45F1-9443-3EFCB886C4D9}"/>
              </a:ext>
            </a:extLst>
          </p:cNvPr>
          <p:cNvSpPr>
            <a:spLocks noChangeShapeType="1"/>
          </p:cNvSpPr>
          <p:nvPr/>
        </p:nvSpPr>
        <p:spPr bwMode="auto">
          <a:xfrm>
            <a:off x="6533887" y="4203700"/>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6" name="Rectangle 619">
            <a:extLst>
              <a:ext uri="{FF2B5EF4-FFF2-40B4-BE49-F238E27FC236}">
                <a16:creationId xmlns:a16="http://schemas.microsoft.com/office/drawing/2014/main" id="{E68178D7-E4FE-4730-933E-B255066AACC9}"/>
              </a:ext>
            </a:extLst>
          </p:cNvPr>
          <p:cNvSpPr>
            <a:spLocks noChangeArrowheads="1"/>
          </p:cNvSpPr>
          <p:nvPr/>
        </p:nvSpPr>
        <p:spPr bwMode="auto">
          <a:xfrm>
            <a:off x="6533887" y="4362450"/>
            <a:ext cx="1111250" cy="635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Line 620">
            <a:extLst>
              <a:ext uri="{FF2B5EF4-FFF2-40B4-BE49-F238E27FC236}">
                <a16:creationId xmlns:a16="http://schemas.microsoft.com/office/drawing/2014/main" id="{7953BDAD-2EF0-4E48-843B-550F29F4D7C6}"/>
              </a:ext>
            </a:extLst>
          </p:cNvPr>
          <p:cNvSpPr>
            <a:spLocks noChangeShapeType="1"/>
          </p:cNvSpPr>
          <p:nvPr/>
        </p:nvSpPr>
        <p:spPr bwMode="auto">
          <a:xfrm>
            <a:off x="6533887" y="4362450"/>
            <a:ext cx="1111250" cy="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8" name="Rectangle 621">
            <a:extLst>
              <a:ext uri="{FF2B5EF4-FFF2-40B4-BE49-F238E27FC236}">
                <a16:creationId xmlns:a16="http://schemas.microsoft.com/office/drawing/2014/main" id="{C6512A96-EC24-453F-928F-82F6E7B3D4A5}"/>
              </a:ext>
            </a:extLst>
          </p:cNvPr>
          <p:cNvSpPr>
            <a:spLocks noChangeArrowheads="1"/>
          </p:cNvSpPr>
          <p:nvPr/>
        </p:nvSpPr>
        <p:spPr bwMode="auto">
          <a:xfrm>
            <a:off x="6533887" y="2152650"/>
            <a:ext cx="7938" cy="221615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Rectangle 623">
            <a:extLst>
              <a:ext uri="{FF2B5EF4-FFF2-40B4-BE49-F238E27FC236}">
                <a16:creationId xmlns:a16="http://schemas.microsoft.com/office/drawing/2014/main" id="{8CC9E8BA-5AB2-4EE1-9355-427F0383DBFB}"/>
              </a:ext>
            </a:extLst>
          </p:cNvPr>
          <p:cNvSpPr>
            <a:spLocks noChangeArrowheads="1"/>
          </p:cNvSpPr>
          <p:nvPr/>
        </p:nvSpPr>
        <p:spPr bwMode="auto">
          <a:xfrm>
            <a:off x="7089512" y="2152650"/>
            <a:ext cx="7938" cy="221615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Line 624">
            <a:extLst>
              <a:ext uri="{FF2B5EF4-FFF2-40B4-BE49-F238E27FC236}">
                <a16:creationId xmlns:a16="http://schemas.microsoft.com/office/drawing/2014/main" id="{28E763FE-6669-48B0-9253-7B9688891A69}"/>
              </a:ext>
            </a:extLst>
          </p:cNvPr>
          <p:cNvSpPr>
            <a:spLocks noChangeShapeType="1"/>
          </p:cNvSpPr>
          <p:nvPr/>
        </p:nvSpPr>
        <p:spPr bwMode="auto">
          <a:xfrm>
            <a:off x="7089512" y="2152650"/>
            <a:ext cx="0" cy="221615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2" name="Rectangle 625">
            <a:extLst>
              <a:ext uri="{FF2B5EF4-FFF2-40B4-BE49-F238E27FC236}">
                <a16:creationId xmlns:a16="http://schemas.microsoft.com/office/drawing/2014/main" id="{8656E781-C732-47DC-B9FF-8D15F3C88E6C}"/>
              </a:ext>
            </a:extLst>
          </p:cNvPr>
          <p:cNvSpPr>
            <a:spLocks noChangeArrowheads="1"/>
          </p:cNvSpPr>
          <p:nvPr/>
        </p:nvSpPr>
        <p:spPr bwMode="auto">
          <a:xfrm>
            <a:off x="7645137" y="2152650"/>
            <a:ext cx="7938" cy="2216150"/>
          </a:xfrm>
          <a:prstGeom prst="rect">
            <a:avLst/>
          </a:prstGeom>
          <a:solidFill>
            <a:srgbClr val="D2D2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Rectangle 626">
            <a:extLst>
              <a:ext uri="{FF2B5EF4-FFF2-40B4-BE49-F238E27FC236}">
                <a16:creationId xmlns:a16="http://schemas.microsoft.com/office/drawing/2014/main" id="{4C3ACDA2-14C5-4426-8F53-889509574F82}"/>
              </a:ext>
            </a:extLst>
          </p:cNvPr>
          <p:cNvSpPr>
            <a:spLocks noChangeArrowheads="1"/>
          </p:cNvSpPr>
          <p:nvPr/>
        </p:nvSpPr>
        <p:spPr bwMode="auto">
          <a:xfrm>
            <a:off x="6773600" y="1984375"/>
            <a:ext cx="7694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dirty="0">
                <a:solidFill>
                  <a:srgbClr val="262425"/>
                </a:solidFill>
              </a:rPr>
              <a:t>x</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04" name="Rectangle 627">
            <a:extLst>
              <a:ext uri="{FF2B5EF4-FFF2-40B4-BE49-F238E27FC236}">
                <a16:creationId xmlns:a16="http://schemas.microsoft.com/office/drawing/2014/main" id="{ED08EC82-6353-429A-AC6B-280057D109B7}"/>
              </a:ext>
            </a:extLst>
          </p:cNvPr>
          <p:cNvSpPr>
            <a:spLocks noChangeArrowheads="1"/>
          </p:cNvSpPr>
          <p:nvPr/>
        </p:nvSpPr>
        <p:spPr bwMode="auto">
          <a:xfrm>
            <a:off x="7294300" y="1984375"/>
            <a:ext cx="7694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dirty="0">
                <a:solidFill>
                  <a:srgbClr val="262425"/>
                </a:solidFill>
              </a:rPr>
              <a:t>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6" name="Line 497">
            <a:extLst>
              <a:ext uri="{FF2B5EF4-FFF2-40B4-BE49-F238E27FC236}">
                <a16:creationId xmlns:a16="http://schemas.microsoft.com/office/drawing/2014/main" id="{6F4DCC38-86D8-4DAA-ADA1-5B674809B8F4}"/>
              </a:ext>
            </a:extLst>
          </p:cNvPr>
          <p:cNvSpPr>
            <a:spLocks noChangeShapeType="1"/>
          </p:cNvSpPr>
          <p:nvPr/>
        </p:nvSpPr>
        <p:spPr bwMode="auto">
          <a:xfrm>
            <a:off x="2793999" y="2167224"/>
            <a:ext cx="3130550" cy="0"/>
          </a:xfrm>
          <a:prstGeom prst="line">
            <a:avLst/>
          </a:prstGeom>
          <a:noFill/>
          <a:ln w="0">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 name="Line 622">
            <a:extLst>
              <a:ext uri="{FF2B5EF4-FFF2-40B4-BE49-F238E27FC236}">
                <a16:creationId xmlns:a16="http://schemas.microsoft.com/office/drawing/2014/main" id="{E7EE1F00-3535-49FE-BDD5-20974A94E28E}"/>
              </a:ext>
            </a:extLst>
          </p:cNvPr>
          <p:cNvSpPr>
            <a:spLocks noChangeShapeType="1"/>
          </p:cNvSpPr>
          <p:nvPr/>
        </p:nvSpPr>
        <p:spPr bwMode="auto">
          <a:xfrm>
            <a:off x="6533887" y="2152650"/>
            <a:ext cx="0" cy="2216150"/>
          </a:xfrm>
          <a:prstGeom prst="line">
            <a:avLst/>
          </a:prstGeom>
          <a:noFill/>
          <a:ln w="3175" cap="rnd">
            <a:solidFill>
              <a:srgbClr val="D2D2D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slide11a">
            <a:hlinkClick r:id="" action="ppaction://media"/>
            <a:extLst>
              <a:ext uri="{FF2B5EF4-FFF2-40B4-BE49-F238E27FC236}">
                <a16:creationId xmlns:a16="http://schemas.microsoft.com/office/drawing/2014/main" id="{FCB8A62F-1FBB-46E5-B23B-3E51B4D1597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987338" y="6235700"/>
            <a:ext cx="609600" cy="609600"/>
          </a:xfrm>
          <a:prstGeom prst="rect">
            <a:avLst/>
          </a:prstGeom>
        </p:spPr>
      </p:pic>
      <p:grpSp>
        <p:nvGrpSpPr>
          <p:cNvPr id="7" name="Group 6">
            <a:extLst>
              <a:ext uri="{FF2B5EF4-FFF2-40B4-BE49-F238E27FC236}">
                <a16:creationId xmlns:a16="http://schemas.microsoft.com/office/drawing/2014/main" id="{9E033204-C532-4B23-BAB8-F2BF75D08971}"/>
              </a:ext>
            </a:extLst>
          </p:cNvPr>
          <p:cNvGrpSpPr/>
          <p:nvPr/>
        </p:nvGrpSpPr>
        <p:grpSpPr>
          <a:xfrm>
            <a:off x="2422524" y="4675474"/>
            <a:ext cx="3673476" cy="1981200"/>
            <a:chOff x="2422524" y="4675474"/>
            <a:chExt cx="3673476" cy="1981200"/>
          </a:xfrm>
        </p:grpSpPr>
        <p:sp>
          <p:nvSpPr>
            <p:cNvPr id="357" name="Rectangle 227">
              <a:extLst>
                <a:ext uri="{FF2B5EF4-FFF2-40B4-BE49-F238E27FC236}">
                  <a16:creationId xmlns:a16="http://schemas.microsoft.com/office/drawing/2014/main" id="{2A6FE838-F740-4192-9896-F0103A718D0D}"/>
                </a:ext>
              </a:extLst>
            </p:cNvPr>
            <p:cNvSpPr>
              <a:spLocks noChangeArrowheads="1"/>
            </p:cNvSpPr>
            <p:nvPr/>
          </p:nvSpPr>
          <p:spPr bwMode="auto">
            <a:xfrm>
              <a:off x="2790824" y="4842162"/>
              <a:ext cx="3136900" cy="1517650"/>
            </a:xfrm>
            <a:prstGeom prst="rect">
              <a:avLst/>
            </a:prstGeom>
            <a:solidFill>
              <a:srgbClr val="B8CF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Line 308">
              <a:extLst>
                <a:ext uri="{FF2B5EF4-FFF2-40B4-BE49-F238E27FC236}">
                  <a16:creationId xmlns:a16="http://schemas.microsoft.com/office/drawing/2014/main" id="{F4FDC532-F9B8-48E8-80FC-CD499A99ED8D}"/>
                </a:ext>
              </a:extLst>
            </p:cNvPr>
            <p:cNvSpPr>
              <a:spLocks noChangeShapeType="1"/>
            </p:cNvSpPr>
            <p:nvPr/>
          </p:nvSpPr>
          <p:spPr bwMode="auto">
            <a:xfrm>
              <a:off x="2797174" y="6147087"/>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 name="Line 309">
              <a:extLst>
                <a:ext uri="{FF2B5EF4-FFF2-40B4-BE49-F238E27FC236}">
                  <a16:creationId xmlns:a16="http://schemas.microsoft.com/office/drawing/2014/main" id="{5C207C73-B9D3-48E7-84AA-F51191A626C5}"/>
                </a:ext>
              </a:extLst>
            </p:cNvPr>
            <p:cNvSpPr>
              <a:spLocks noChangeShapeType="1"/>
            </p:cNvSpPr>
            <p:nvPr/>
          </p:nvSpPr>
          <p:spPr bwMode="auto">
            <a:xfrm>
              <a:off x="2797174" y="5931187"/>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 name="Line 310">
              <a:extLst>
                <a:ext uri="{FF2B5EF4-FFF2-40B4-BE49-F238E27FC236}">
                  <a16:creationId xmlns:a16="http://schemas.microsoft.com/office/drawing/2014/main" id="{E4939D7B-EAC0-4BDE-B09F-169CF245FEE7}"/>
                </a:ext>
              </a:extLst>
            </p:cNvPr>
            <p:cNvSpPr>
              <a:spLocks noChangeShapeType="1"/>
            </p:cNvSpPr>
            <p:nvPr/>
          </p:nvSpPr>
          <p:spPr bwMode="auto">
            <a:xfrm>
              <a:off x="2797174" y="5713699"/>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 name="Line 311">
              <a:extLst>
                <a:ext uri="{FF2B5EF4-FFF2-40B4-BE49-F238E27FC236}">
                  <a16:creationId xmlns:a16="http://schemas.microsoft.com/office/drawing/2014/main" id="{C87CC34F-8D9F-460C-8FD3-1B297261EA5F}"/>
                </a:ext>
              </a:extLst>
            </p:cNvPr>
            <p:cNvSpPr>
              <a:spLocks noChangeShapeType="1"/>
            </p:cNvSpPr>
            <p:nvPr/>
          </p:nvSpPr>
          <p:spPr bwMode="auto">
            <a:xfrm>
              <a:off x="2797174" y="5494624"/>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 name="Line 312">
              <a:extLst>
                <a:ext uri="{FF2B5EF4-FFF2-40B4-BE49-F238E27FC236}">
                  <a16:creationId xmlns:a16="http://schemas.microsoft.com/office/drawing/2014/main" id="{6665181B-9B13-4638-8F2B-B34CAC9650B9}"/>
                </a:ext>
              </a:extLst>
            </p:cNvPr>
            <p:cNvSpPr>
              <a:spLocks noChangeShapeType="1"/>
            </p:cNvSpPr>
            <p:nvPr/>
          </p:nvSpPr>
          <p:spPr bwMode="auto">
            <a:xfrm>
              <a:off x="2797174" y="5278724"/>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 name="Line 313">
              <a:extLst>
                <a:ext uri="{FF2B5EF4-FFF2-40B4-BE49-F238E27FC236}">
                  <a16:creationId xmlns:a16="http://schemas.microsoft.com/office/drawing/2014/main" id="{992A8068-C9F6-42D8-B6A1-ACCE801078BE}"/>
                </a:ext>
              </a:extLst>
            </p:cNvPr>
            <p:cNvSpPr>
              <a:spLocks noChangeShapeType="1"/>
            </p:cNvSpPr>
            <p:nvPr/>
          </p:nvSpPr>
          <p:spPr bwMode="auto">
            <a:xfrm>
              <a:off x="2797174" y="5062824"/>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 name="Line 315">
              <a:extLst>
                <a:ext uri="{FF2B5EF4-FFF2-40B4-BE49-F238E27FC236}">
                  <a16:creationId xmlns:a16="http://schemas.microsoft.com/office/drawing/2014/main" id="{E95CBB9C-A3D5-4C4F-82C8-C87286739F6D}"/>
                </a:ext>
              </a:extLst>
            </p:cNvPr>
            <p:cNvSpPr>
              <a:spLocks noChangeShapeType="1"/>
            </p:cNvSpPr>
            <p:nvPr/>
          </p:nvSpPr>
          <p:spPr bwMode="auto">
            <a:xfrm>
              <a:off x="3416299" y="4845337"/>
              <a:ext cx="0" cy="151765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 name="Line 316">
              <a:extLst>
                <a:ext uri="{FF2B5EF4-FFF2-40B4-BE49-F238E27FC236}">
                  <a16:creationId xmlns:a16="http://schemas.microsoft.com/office/drawing/2014/main" id="{B7F2FAC0-2278-4D36-AE70-CC2B9771E1BD}"/>
                </a:ext>
              </a:extLst>
            </p:cNvPr>
            <p:cNvSpPr>
              <a:spLocks noChangeShapeType="1"/>
            </p:cNvSpPr>
            <p:nvPr/>
          </p:nvSpPr>
          <p:spPr bwMode="auto">
            <a:xfrm>
              <a:off x="4044949" y="4845337"/>
              <a:ext cx="0" cy="151765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 name="Line 317">
              <a:extLst>
                <a:ext uri="{FF2B5EF4-FFF2-40B4-BE49-F238E27FC236}">
                  <a16:creationId xmlns:a16="http://schemas.microsoft.com/office/drawing/2014/main" id="{B40C9A14-860F-4F56-8981-7892510E3F18}"/>
                </a:ext>
              </a:extLst>
            </p:cNvPr>
            <p:cNvSpPr>
              <a:spLocks noChangeShapeType="1"/>
            </p:cNvSpPr>
            <p:nvPr/>
          </p:nvSpPr>
          <p:spPr bwMode="auto">
            <a:xfrm>
              <a:off x="4675187" y="4845337"/>
              <a:ext cx="0" cy="151765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 name="Line 318">
              <a:extLst>
                <a:ext uri="{FF2B5EF4-FFF2-40B4-BE49-F238E27FC236}">
                  <a16:creationId xmlns:a16="http://schemas.microsoft.com/office/drawing/2014/main" id="{EE638BF5-850B-46F5-B767-EABD9DDC25A1}"/>
                </a:ext>
              </a:extLst>
            </p:cNvPr>
            <p:cNvSpPr>
              <a:spLocks noChangeShapeType="1"/>
            </p:cNvSpPr>
            <p:nvPr/>
          </p:nvSpPr>
          <p:spPr bwMode="auto">
            <a:xfrm>
              <a:off x="5303837" y="4845337"/>
              <a:ext cx="0" cy="151765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 name="Line 319">
              <a:extLst>
                <a:ext uri="{FF2B5EF4-FFF2-40B4-BE49-F238E27FC236}">
                  <a16:creationId xmlns:a16="http://schemas.microsoft.com/office/drawing/2014/main" id="{EF4E91BB-8AC6-440F-ACF4-F53822008E29}"/>
                </a:ext>
              </a:extLst>
            </p:cNvPr>
            <p:cNvSpPr>
              <a:spLocks noChangeShapeType="1"/>
            </p:cNvSpPr>
            <p:nvPr/>
          </p:nvSpPr>
          <p:spPr bwMode="auto">
            <a:xfrm>
              <a:off x="5924549" y="4845337"/>
              <a:ext cx="0" cy="151765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 name="Line 320">
              <a:extLst>
                <a:ext uri="{FF2B5EF4-FFF2-40B4-BE49-F238E27FC236}">
                  <a16:creationId xmlns:a16="http://schemas.microsoft.com/office/drawing/2014/main" id="{A4AC2BD8-D1F8-46C6-B798-728F673F9EEC}"/>
                </a:ext>
              </a:extLst>
            </p:cNvPr>
            <p:cNvSpPr>
              <a:spLocks noChangeShapeType="1"/>
            </p:cNvSpPr>
            <p:nvPr/>
          </p:nvSpPr>
          <p:spPr bwMode="auto">
            <a:xfrm flipV="1">
              <a:off x="2797174" y="4845337"/>
              <a:ext cx="0" cy="1517650"/>
            </a:xfrm>
            <a:prstGeom prst="line">
              <a:avLst/>
            </a:prstGeom>
            <a:noFill/>
            <a:ln w="9525">
              <a:solidFill>
                <a:srgbClr val="ADB9C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 name="Line 321">
              <a:extLst>
                <a:ext uri="{FF2B5EF4-FFF2-40B4-BE49-F238E27FC236}">
                  <a16:creationId xmlns:a16="http://schemas.microsoft.com/office/drawing/2014/main" id="{348464F8-ACFC-441F-9A66-9C96730842F5}"/>
                </a:ext>
              </a:extLst>
            </p:cNvPr>
            <p:cNvSpPr>
              <a:spLocks noChangeShapeType="1"/>
            </p:cNvSpPr>
            <p:nvPr/>
          </p:nvSpPr>
          <p:spPr bwMode="auto">
            <a:xfrm>
              <a:off x="2797174" y="6362987"/>
              <a:ext cx="3127375" cy="0"/>
            </a:xfrm>
            <a:prstGeom prst="line">
              <a:avLst/>
            </a:prstGeom>
            <a:noFill/>
            <a:ln w="9525">
              <a:solidFill>
                <a:srgbClr val="ADB9C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 name="Freeform 322">
              <a:extLst>
                <a:ext uri="{FF2B5EF4-FFF2-40B4-BE49-F238E27FC236}">
                  <a16:creationId xmlns:a16="http://schemas.microsoft.com/office/drawing/2014/main" id="{EF113E34-E047-4F6D-BBAF-3C0EB7C5FCA7}"/>
                </a:ext>
              </a:extLst>
            </p:cNvPr>
            <p:cNvSpPr>
              <a:spLocks noEditPoints="1"/>
            </p:cNvSpPr>
            <p:nvPr/>
          </p:nvSpPr>
          <p:spPr bwMode="auto">
            <a:xfrm>
              <a:off x="2816224" y="5172362"/>
              <a:ext cx="3114675" cy="1187450"/>
            </a:xfrm>
            <a:custGeom>
              <a:avLst/>
              <a:gdLst>
                <a:gd name="T0" fmla="*/ 31 w 1962"/>
                <a:gd name="T1" fmla="*/ 729 h 748"/>
                <a:gd name="T2" fmla="*/ 1962 w 1962"/>
                <a:gd name="T3" fmla="*/ 0 h 748"/>
                <a:gd name="T4" fmla="*/ 1954 w 1962"/>
                <a:gd name="T5" fmla="*/ 5 h 748"/>
                <a:gd name="T6" fmla="*/ 69 w 1962"/>
                <a:gd name="T7" fmla="*/ 723 h 748"/>
                <a:gd name="T8" fmla="*/ 65 w 1962"/>
                <a:gd name="T9" fmla="*/ 716 h 748"/>
                <a:gd name="T10" fmla="*/ 159 w 1962"/>
                <a:gd name="T11" fmla="*/ 691 h 748"/>
                <a:gd name="T12" fmla="*/ 127 w 1962"/>
                <a:gd name="T13" fmla="*/ 695 h 748"/>
                <a:gd name="T14" fmla="*/ 224 w 1962"/>
                <a:gd name="T15" fmla="*/ 664 h 748"/>
                <a:gd name="T16" fmla="*/ 190 w 1962"/>
                <a:gd name="T17" fmla="*/ 674 h 748"/>
                <a:gd name="T18" fmla="*/ 288 w 1962"/>
                <a:gd name="T19" fmla="*/ 637 h 748"/>
                <a:gd name="T20" fmla="*/ 255 w 1962"/>
                <a:gd name="T21" fmla="*/ 652 h 748"/>
                <a:gd name="T22" fmla="*/ 349 w 1962"/>
                <a:gd name="T23" fmla="*/ 610 h 748"/>
                <a:gd name="T24" fmla="*/ 322 w 1962"/>
                <a:gd name="T25" fmla="*/ 629 h 748"/>
                <a:gd name="T26" fmla="*/ 407 w 1962"/>
                <a:gd name="T27" fmla="*/ 585 h 748"/>
                <a:gd name="T28" fmla="*/ 447 w 1962"/>
                <a:gd name="T29" fmla="*/ 581 h 748"/>
                <a:gd name="T30" fmla="*/ 443 w 1962"/>
                <a:gd name="T31" fmla="*/ 572 h 748"/>
                <a:gd name="T32" fmla="*/ 537 w 1962"/>
                <a:gd name="T33" fmla="*/ 547 h 748"/>
                <a:gd name="T34" fmla="*/ 505 w 1962"/>
                <a:gd name="T35" fmla="*/ 551 h 748"/>
                <a:gd name="T36" fmla="*/ 603 w 1962"/>
                <a:gd name="T37" fmla="*/ 520 h 748"/>
                <a:gd name="T38" fmla="*/ 566 w 1962"/>
                <a:gd name="T39" fmla="*/ 531 h 748"/>
                <a:gd name="T40" fmla="*/ 666 w 1962"/>
                <a:gd name="T41" fmla="*/ 493 h 748"/>
                <a:gd name="T42" fmla="*/ 633 w 1962"/>
                <a:gd name="T43" fmla="*/ 510 h 748"/>
                <a:gd name="T44" fmla="*/ 728 w 1962"/>
                <a:gd name="T45" fmla="*/ 466 h 748"/>
                <a:gd name="T46" fmla="*/ 699 w 1962"/>
                <a:gd name="T47" fmla="*/ 485 h 748"/>
                <a:gd name="T48" fmla="*/ 785 w 1962"/>
                <a:gd name="T49" fmla="*/ 443 h 748"/>
                <a:gd name="T50" fmla="*/ 825 w 1962"/>
                <a:gd name="T51" fmla="*/ 437 h 748"/>
                <a:gd name="T52" fmla="*/ 822 w 1962"/>
                <a:gd name="T53" fmla="*/ 430 h 748"/>
                <a:gd name="T54" fmla="*/ 916 w 1962"/>
                <a:gd name="T55" fmla="*/ 405 h 748"/>
                <a:gd name="T56" fmla="*/ 883 w 1962"/>
                <a:gd name="T57" fmla="*/ 409 h 748"/>
                <a:gd name="T58" fmla="*/ 981 w 1962"/>
                <a:gd name="T59" fmla="*/ 378 h 748"/>
                <a:gd name="T60" fmla="*/ 944 w 1962"/>
                <a:gd name="T61" fmla="*/ 387 h 748"/>
                <a:gd name="T62" fmla="*/ 1044 w 1962"/>
                <a:gd name="T63" fmla="*/ 351 h 748"/>
                <a:gd name="T64" fmla="*/ 1012 w 1962"/>
                <a:gd name="T65" fmla="*/ 366 h 748"/>
                <a:gd name="T66" fmla="*/ 1106 w 1962"/>
                <a:gd name="T67" fmla="*/ 324 h 748"/>
                <a:gd name="T68" fmla="*/ 1077 w 1962"/>
                <a:gd name="T69" fmla="*/ 343 h 748"/>
                <a:gd name="T70" fmla="*/ 1165 w 1962"/>
                <a:gd name="T71" fmla="*/ 299 h 748"/>
                <a:gd name="T72" fmla="*/ 1204 w 1962"/>
                <a:gd name="T73" fmla="*/ 295 h 748"/>
                <a:gd name="T74" fmla="*/ 1200 w 1962"/>
                <a:gd name="T75" fmla="*/ 286 h 748"/>
                <a:gd name="T76" fmla="*/ 1294 w 1962"/>
                <a:gd name="T77" fmla="*/ 261 h 748"/>
                <a:gd name="T78" fmla="*/ 1261 w 1962"/>
                <a:gd name="T79" fmla="*/ 265 h 748"/>
                <a:gd name="T80" fmla="*/ 1359 w 1962"/>
                <a:gd name="T81" fmla="*/ 234 h 748"/>
                <a:gd name="T82" fmla="*/ 1325 w 1962"/>
                <a:gd name="T83" fmla="*/ 245 h 748"/>
                <a:gd name="T84" fmla="*/ 1423 w 1962"/>
                <a:gd name="T85" fmla="*/ 207 h 748"/>
                <a:gd name="T86" fmla="*/ 1390 w 1962"/>
                <a:gd name="T87" fmla="*/ 222 h 748"/>
                <a:gd name="T88" fmla="*/ 1484 w 1962"/>
                <a:gd name="T89" fmla="*/ 180 h 748"/>
                <a:gd name="T90" fmla="*/ 1455 w 1962"/>
                <a:gd name="T91" fmla="*/ 199 h 748"/>
                <a:gd name="T92" fmla="*/ 1544 w 1962"/>
                <a:gd name="T93" fmla="*/ 157 h 748"/>
                <a:gd name="T94" fmla="*/ 1582 w 1962"/>
                <a:gd name="T95" fmla="*/ 151 h 748"/>
                <a:gd name="T96" fmla="*/ 1578 w 1962"/>
                <a:gd name="T97" fmla="*/ 144 h 748"/>
                <a:gd name="T98" fmla="*/ 1672 w 1962"/>
                <a:gd name="T99" fmla="*/ 119 h 748"/>
                <a:gd name="T100" fmla="*/ 1640 w 1962"/>
                <a:gd name="T101" fmla="*/ 123 h 748"/>
                <a:gd name="T102" fmla="*/ 1738 w 1962"/>
                <a:gd name="T103" fmla="*/ 92 h 748"/>
                <a:gd name="T104" fmla="*/ 1703 w 1962"/>
                <a:gd name="T105" fmla="*/ 101 h 748"/>
                <a:gd name="T106" fmla="*/ 1801 w 1962"/>
                <a:gd name="T107" fmla="*/ 65 h 748"/>
                <a:gd name="T108" fmla="*/ 1768 w 1962"/>
                <a:gd name="T109" fmla="*/ 80 h 748"/>
                <a:gd name="T110" fmla="*/ 1862 w 1962"/>
                <a:gd name="T111" fmla="*/ 38 h 748"/>
                <a:gd name="T112" fmla="*/ 1834 w 1962"/>
                <a:gd name="T113" fmla="*/ 57 h 748"/>
                <a:gd name="T114" fmla="*/ 1920 w 1962"/>
                <a:gd name="T115" fmla="*/ 1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62" h="748">
                  <a:moveTo>
                    <a:pt x="6" y="748"/>
                  </a:moveTo>
                  <a:lnTo>
                    <a:pt x="32" y="737"/>
                  </a:lnTo>
                  <a:lnTo>
                    <a:pt x="36" y="735"/>
                  </a:lnTo>
                  <a:lnTo>
                    <a:pt x="36" y="731"/>
                  </a:lnTo>
                  <a:lnTo>
                    <a:pt x="32" y="729"/>
                  </a:lnTo>
                  <a:lnTo>
                    <a:pt x="31" y="729"/>
                  </a:lnTo>
                  <a:lnTo>
                    <a:pt x="4" y="739"/>
                  </a:lnTo>
                  <a:lnTo>
                    <a:pt x="0" y="741"/>
                  </a:lnTo>
                  <a:lnTo>
                    <a:pt x="0" y="745"/>
                  </a:lnTo>
                  <a:lnTo>
                    <a:pt x="2" y="748"/>
                  </a:lnTo>
                  <a:lnTo>
                    <a:pt x="6" y="748"/>
                  </a:lnTo>
                  <a:close/>
                  <a:moveTo>
                    <a:pt x="1962" y="0"/>
                  </a:moveTo>
                  <a:lnTo>
                    <a:pt x="1962" y="7"/>
                  </a:lnTo>
                  <a:lnTo>
                    <a:pt x="1962" y="7"/>
                  </a:lnTo>
                  <a:lnTo>
                    <a:pt x="1962" y="7"/>
                  </a:lnTo>
                  <a:lnTo>
                    <a:pt x="1960" y="9"/>
                  </a:lnTo>
                  <a:lnTo>
                    <a:pt x="1956" y="9"/>
                  </a:lnTo>
                  <a:lnTo>
                    <a:pt x="1954" y="5"/>
                  </a:lnTo>
                  <a:lnTo>
                    <a:pt x="1954" y="2"/>
                  </a:lnTo>
                  <a:lnTo>
                    <a:pt x="1956" y="0"/>
                  </a:lnTo>
                  <a:lnTo>
                    <a:pt x="1958" y="0"/>
                  </a:lnTo>
                  <a:lnTo>
                    <a:pt x="1960" y="0"/>
                  </a:lnTo>
                  <a:lnTo>
                    <a:pt x="1962" y="0"/>
                  </a:lnTo>
                  <a:close/>
                  <a:moveTo>
                    <a:pt x="69" y="723"/>
                  </a:moveTo>
                  <a:lnTo>
                    <a:pt x="96" y="714"/>
                  </a:lnTo>
                  <a:lnTo>
                    <a:pt x="100" y="712"/>
                  </a:lnTo>
                  <a:lnTo>
                    <a:pt x="100" y="708"/>
                  </a:lnTo>
                  <a:lnTo>
                    <a:pt x="96" y="706"/>
                  </a:lnTo>
                  <a:lnTo>
                    <a:pt x="92" y="704"/>
                  </a:lnTo>
                  <a:lnTo>
                    <a:pt x="65" y="716"/>
                  </a:lnTo>
                  <a:lnTo>
                    <a:pt x="63" y="718"/>
                  </a:lnTo>
                  <a:lnTo>
                    <a:pt x="63" y="722"/>
                  </a:lnTo>
                  <a:lnTo>
                    <a:pt x="65" y="723"/>
                  </a:lnTo>
                  <a:lnTo>
                    <a:pt x="69" y="723"/>
                  </a:lnTo>
                  <a:close/>
                  <a:moveTo>
                    <a:pt x="132" y="700"/>
                  </a:moveTo>
                  <a:lnTo>
                    <a:pt x="159" y="691"/>
                  </a:lnTo>
                  <a:lnTo>
                    <a:pt x="161" y="687"/>
                  </a:lnTo>
                  <a:lnTo>
                    <a:pt x="163" y="683"/>
                  </a:lnTo>
                  <a:lnTo>
                    <a:pt x="159" y="681"/>
                  </a:lnTo>
                  <a:lnTo>
                    <a:pt x="155" y="681"/>
                  </a:lnTo>
                  <a:lnTo>
                    <a:pt x="128" y="691"/>
                  </a:lnTo>
                  <a:lnTo>
                    <a:pt x="127" y="695"/>
                  </a:lnTo>
                  <a:lnTo>
                    <a:pt x="127" y="697"/>
                  </a:lnTo>
                  <a:lnTo>
                    <a:pt x="128" y="700"/>
                  </a:lnTo>
                  <a:lnTo>
                    <a:pt x="132" y="700"/>
                  </a:lnTo>
                  <a:close/>
                  <a:moveTo>
                    <a:pt x="196" y="675"/>
                  </a:moveTo>
                  <a:lnTo>
                    <a:pt x="223" y="666"/>
                  </a:lnTo>
                  <a:lnTo>
                    <a:pt x="224" y="664"/>
                  </a:lnTo>
                  <a:lnTo>
                    <a:pt x="224" y="660"/>
                  </a:lnTo>
                  <a:lnTo>
                    <a:pt x="223" y="658"/>
                  </a:lnTo>
                  <a:lnTo>
                    <a:pt x="219" y="658"/>
                  </a:lnTo>
                  <a:lnTo>
                    <a:pt x="192" y="668"/>
                  </a:lnTo>
                  <a:lnTo>
                    <a:pt x="190" y="670"/>
                  </a:lnTo>
                  <a:lnTo>
                    <a:pt x="190" y="674"/>
                  </a:lnTo>
                  <a:lnTo>
                    <a:pt x="192" y="675"/>
                  </a:lnTo>
                  <a:lnTo>
                    <a:pt x="196" y="675"/>
                  </a:lnTo>
                  <a:close/>
                  <a:moveTo>
                    <a:pt x="259" y="652"/>
                  </a:moveTo>
                  <a:lnTo>
                    <a:pt x="286" y="643"/>
                  </a:lnTo>
                  <a:lnTo>
                    <a:pt x="288" y="639"/>
                  </a:lnTo>
                  <a:lnTo>
                    <a:pt x="288" y="637"/>
                  </a:lnTo>
                  <a:lnTo>
                    <a:pt x="286" y="633"/>
                  </a:lnTo>
                  <a:lnTo>
                    <a:pt x="282" y="633"/>
                  </a:lnTo>
                  <a:lnTo>
                    <a:pt x="255" y="645"/>
                  </a:lnTo>
                  <a:lnTo>
                    <a:pt x="251" y="647"/>
                  </a:lnTo>
                  <a:lnTo>
                    <a:pt x="251" y="650"/>
                  </a:lnTo>
                  <a:lnTo>
                    <a:pt x="255" y="652"/>
                  </a:lnTo>
                  <a:lnTo>
                    <a:pt x="259" y="652"/>
                  </a:lnTo>
                  <a:close/>
                  <a:moveTo>
                    <a:pt x="322" y="629"/>
                  </a:moveTo>
                  <a:lnTo>
                    <a:pt x="349" y="618"/>
                  </a:lnTo>
                  <a:lnTo>
                    <a:pt x="351" y="616"/>
                  </a:lnTo>
                  <a:lnTo>
                    <a:pt x="351" y="612"/>
                  </a:lnTo>
                  <a:lnTo>
                    <a:pt x="349" y="610"/>
                  </a:lnTo>
                  <a:lnTo>
                    <a:pt x="345" y="610"/>
                  </a:lnTo>
                  <a:lnTo>
                    <a:pt x="319" y="620"/>
                  </a:lnTo>
                  <a:lnTo>
                    <a:pt x="315" y="622"/>
                  </a:lnTo>
                  <a:lnTo>
                    <a:pt x="315" y="626"/>
                  </a:lnTo>
                  <a:lnTo>
                    <a:pt x="319" y="629"/>
                  </a:lnTo>
                  <a:lnTo>
                    <a:pt x="322" y="629"/>
                  </a:lnTo>
                  <a:close/>
                  <a:moveTo>
                    <a:pt x="384" y="604"/>
                  </a:moveTo>
                  <a:lnTo>
                    <a:pt x="411" y="595"/>
                  </a:lnTo>
                  <a:lnTo>
                    <a:pt x="415" y="593"/>
                  </a:lnTo>
                  <a:lnTo>
                    <a:pt x="415" y="589"/>
                  </a:lnTo>
                  <a:lnTo>
                    <a:pt x="411" y="585"/>
                  </a:lnTo>
                  <a:lnTo>
                    <a:pt x="407" y="585"/>
                  </a:lnTo>
                  <a:lnTo>
                    <a:pt x="380" y="597"/>
                  </a:lnTo>
                  <a:lnTo>
                    <a:pt x="378" y="599"/>
                  </a:lnTo>
                  <a:lnTo>
                    <a:pt x="378" y="602"/>
                  </a:lnTo>
                  <a:lnTo>
                    <a:pt x="380" y="604"/>
                  </a:lnTo>
                  <a:lnTo>
                    <a:pt x="384" y="604"/>
                  </a:lnTo>
                  <a:close/>
                  <a:moveTo>
                    <a:pt x="447" y="581"/>
                  </a:moveTo>
                  <a:lnTo>
                    <a:pt x="474" y="572"/>
                  </a:lnTo>
                  <a:lnTo>
                    <a:pt x="478" y="568"/>
                  </a:lnTo>
                  <a:lnTo>
                    <a:pt x="478" y="564"/>
                  </a:lnTo>
                  <a:lnTo>
                    <a:pt x="474" y="562"/>
                  </a:lnTo>
                  <a:lnTo>
                    <a:pt x="470" y="562"/>
                  </a:lnTo>
                  <a:lnTo>
                    <a:pt x="443" y="572"/>
                  </a:lnTo>
                  <a:lnTo>
                    <a:pt x="441" y="576"/>
                  </a:lnTo>
                  <a:lnTo>
                    <a:pt x="441" y="578"/>
                  </a:lnTo>
                  <a:lnTo>
                    <a:pt x="443" y="581"/>
                  </a:lnTo>
                  <a:lnTo>
                    <a:pt x="447" y="581"/>
                  </a:lnTo>
                  <a:close/>
                  <a:moveTo>
                    <a:pt x="511" y="556"/>
                  </a:moveTo>
                  <a:lnTo>
                    <a:pt x="537" y="547"/>
                  </a:lnTo>
                  <a:lnTo>
                    <a:pt x="539" y="545"/>
                  </a:lnTo>
                  <a:lnTo>
                    <a:pt x="539" y="541"/>
                  </a:lnTo>
                  <a:lnTo>
                    <a:pt x="537" y="539"/>
                  </a:lnTo>
                  <a:lnTo>
                    <a:pt x="534" y="537"/>
                  </a:lnTo>
                  <a:lnTo>
                    <a:pt x="507" y="549"/>
                  </a:lnTo>
                  <a:lnTo>
                    <a:pt x="505" y="551"/>
                  </a:lnTo>
                  <a:lnTo>
                    <a:pt x="505" y="554"/>
                  </a:lnTo>
                  <a:lnTo>
                    <a:pt x="507" y="556"/>
                  </a:lnTo>
                  <a:lnTo>
                    <a:pt x="511" y="556"/>
                  </a:lnTo>
                  <a:close/>
                  <a:moveTo>
                    <a:pt x="574" y="533"/>
                  </a:moveTo>
                  <a:lnTo>
                    <a:pt x="601" y="524"/>
                  </a:lnTo>
                  <a:lnTo>
                    <a:pt x="603" y="520"/>
                  </a:lnTo>
                  <a:lnTo>
                    <a:pt x="603" y="516"/>
                  </a:lnTo>
                  <a:lnTo>
                    <a:pt x="601" y="514"/>
                  </a:lnTo>
                  <a:lnTo>
                    <a:pt x="597" y="514"/>
                  </a:lnTo>
                  <a:lnTo>
                    <a:pt x="570" y="524"/>
                  </a:lnTo>
                  <a:lnTo>
                    <a:pt x="568" y="528"/>
                  </a:lnTo>
                  <a:lnTo>
                    <a:pt x="566" y="531"/>
                  </a:lnTo>
                  <a:lnTo>
                    <a:pt x="570" y="533"/>
                  </a:lnTo>
                  <a:lnTo>
                    <a:pt x="574" y="533"/>
                  </a:lnTo>
                  <a:close/>
                  <a:moveTo>
                    <a:pt x="637" y="510"/>
                  </a:moveTo>
                  <a:lnTo>
                    <a:pt x="664" y="499"/>
                  </a:lnTo>
                  <a:lnTo>
                    <a:pt x="666" y="497"/>
                  </a:lnTo>
                  <a:lnTo>
                    <a:pt x="666" y="493"/>
                  </a:lnTo>
                  <a:lnTo>
                    <a:pt x="664" y="491"/>
                  </a:lnTo>
                  <a:lnTo>
                    <a:pt x="660" y="491"/>
                  </a:lnTo>
                  <a:lnTo>
                    <a:pt x="633" y="501"/>
                  </a:lnTo>
                  <a:lnTo>
                    <a:pt x="630" y="503"/>
                  </a:lnTo>
                  <a:lnTo>
                    <a:pt x="630" y="506"/>
                  </a:lnTo>
                  <a:lnTo>
                    <a:pt x="633" y="510"/>
                  </a:lnTo>
                  <a:lnTo>
                    <a:pt x="637" y="510"/>
                  </a:lnTo>
                  <a:close/>
                  <a:moveTo>
                    <a:pt x="699" y="485"/>
                  </a:moveTo>
                  <a:lnTo>
                    <a:pt x="726" y="476"/>
                  </a:lnTo>
                  <a:lnTo>
                    <a:pt x="729" y="474"/>
                  </a:lnTo>
                  <a:lnTo>
                    <a:pt x="729" y="470"/>
                  </a:lnTo>
                  <a:lnTo>
                    <a:pt x="728" y="466"/>
                  </a:lnTo>
                  <a:lnTo>
                    <a:pt x="724" y="466"/>
                  </a:lnTo>
                  <a:lnTo>
                    <a:pt x="697" y="478"/>
                  </a:lnTo>
                  <a:lnTo>
                    <a:pt x="693" y="480"/>
                  </a:lnTo>
                  <a:lnTo>
                    <a:pt x="693" y="483"/>
                  </a:lnTo>
                  <a:lnTo>
                    <a:pt x="695" y="485"/>
                  </a:lnTo>
                  <a:lnTo>
                    <a:pt x="699" y="485"/>
                  </a:lnTo>
                  <a:close/>
                  <a:moveTo>
                    <a:pt x="762" y="462"/>
                  </a:moveTo>
                  <a:lnTo>
                    <a:pt x="789" y="451"/>
                  </a:lnTo>
                  <a:lnTo>
                    <a:pt x="793" y="449"/>
                  </a:lnTo>
                  <a:lnTo>
                    <a:pt x="793" y="445"/>
                  </a:lnTo>
                  <a:lnTo>
                    <a:pt x="789" y="443"/>
                  </a:lnTo>
                  <a:lnTo>
                    <a:pt x="785" y="443"/>
                  </a:lnTo>
                  <a:lnTo>
                    <a:pt x="758" y="453"/>
                  </a:lnTo>
                  <a:lnTo>
                    <a:pt x="756" y="455"/>
                  </a:lnTo>
                  <a:lnTo>
                    <a:pt x="756" y="458"/>
                  </a:lnTo>
                  <a:lnTo>
                    <a:pt x="758" y="462"/>
                  </a:lnTo>
                  <a:lnTo>
                    <a:pt x="762" y="462"/>
                  </a:lnTo>
                  <a:close/>
                  <a:moveTo>
                    <a:pt x="825" y="437"/>
                  </a:moveTo>
                  <a:lnTo>
                    <a:pt x="852" y="428"/>
                  </a:lnTo>
                  <a:lnTo>
                    <a:pt x="856" y="426"/>
                  </a:lnTo>
                  <a:lnTo>
                    <a:pt x="856" y="422"/>
                  </a:lnTo>
                  <a:lnTo>
                    <a:pt x="852" y="418"/>
                  </a:lnTo>
                  <a:lnTo>
                    <a:pt x="848" y="418"/>
                  </a:lnTo>
                  <a:lnTo>
                    <a:pt x="822" y="430"/>
                  </a:lnTo>
                  <a:lnTo>
                    <a:pt x="820" y="432"/>
                  </a:lnTo>
                  <a:lnTo>
                    <a:pt x="820" y="435"/>
                  </a:lnTo>
                  <a:lnTo>
                    <a:pt x="822" y="437"/>
                  </a:lnTo>
                  <a:lnTo>
                    <a:pt x="825" y="437"/>
                  </a:lnTo>
                  <a:close/>
                  <a:moveTo>
                    <a:pt x="889" y="414"/>
                  </a:moveTo>
                  <a:lnTo>
                    <a:pt x="916" y="405"/>
                  </a:lnTo>
                  <a:lnTo>
                    <a:pt x="918" y="401"/>
                  </a:lnTo>
                  <a:lnTo>
                    <a:pt x="918" y="397"/>
                  </a:lnTo>
                  <a:lnTo>
                    <a:pt x="916" y="395"/>
                  </a:lnTo>
                  <a:lnTo>
                    <a:pt x="912" y="395"/>
                  </a:lnTo>
                  <a:lnTo>
                    <a:pt x="885" y="405"/>
                  </a:lnTo>
                  <a:lnTo>
                    <a:pt x="883" y="409"/>
                  </a:lnTo>
                  <a:lnTo>
                    <a:pt x="883" y="412"/>
                  </a:lnTo>
                  <a:lnTo>
                    <a:pt x="885" y="414"/>
                  </a:lnTo>
                  <a:lnTo>
                    <a:pt x="889" y="414"/>
                  </a:lnTo>
                  <a:close/>
                  <a:moveTo>
                    <a:pt x="952" y="389"/>
                  </a:moveTo>
                  <a:lnTo>
                    <a:pt x="979" y="380"/>
                  </a:lnTo>
                  <a:lnTo>
                    <a:pt x="981" y="378"/>
                  </a:lnTo>
                  <a:lnTo>
                    <a:pt x="981" y="374"/>
                  </a:lnTo>
                  <a:lnTo>
                    <a:pt x="979" y="372"/>
                  </a:lnTo>
                  <a:lnTo>
                    <a:pt x="975" y="372"/>
                  </a:lnTo>
                  <a:lnTo>
                    <a:pt x="948" y="382"/>
                  </a:lnTo>
                  <a:lnTo>
                    <a:pt x="946" y="384"/>
                  </a:lnTo>
                  <a:lnTo>
                    <a:pt x="944" y="387"/>
                  </a:lnTo>
                  <a:lnTo>
                    <a:pt x="948" y="389"/>
                  </a:lnTo>
                  <a:lnTo>
                    <a:pt x="952" y="389"/>
                  </a:lnTo>
                  <a:close/>
                  <a:moveTo>
                    <a:pt x="1016" y="366"/>
                  </a:moveTo>
                  <a:lnTo>
                    <a:pt x="1042" y="357"/>
                  </a:lnTo>
                  <a:lnTo>
                    <a:pt x="1044" y="353"/>
                  </a:lnTo>
                  <a:lnTo>
                    <a:pt x="1044" y="351"/>
                  </a:lnTo>
                  <a:lnTo>
                    <a:pt x="1042" y="347"/>
                  </a:lnTo>
                  <a:lnTo>
                    <a:pt x="1039" y="347"/>
                  </a:lnTo>
                  <a:lnTo>
                    <a:pt x="1012" y="357"/>
                  </a:lnTo>
                  <a:lnTo>
                    <a:pt x="1008" y="361"/>
                  </a:lnTo>
                  <a:lnTo>
                    <a:pt x="1008" y="364"/>
                  </a:lnTo>
                  <a:lnTo>
                    <a:pt x="1012" y="366"/>
                  </a:lnTo>
                  <a:lnTo>
                    <a:pt x="1016" y="366"/>
                  </a:lnTo>
                  <a:close/>
                  <a:moveTo>
                    <a:pt x="1077" y="343"/>
                  </a:moveTo>
                  <a:lnTo>
                    <a:pt x="1104" y="332"/>
                  </a:lnTo>
                  <a:lnTo>
                    <a:pt x="1108" y="330"/>
                  </a:lnTo>
                  <a:lnTo>
                    <a:pt x="1108" y="326"/>
                  </a:lnTo>
                  <a:lnTo>
                    <a:pt x="1106" y="324"/>
                  </a:lnTo>
                  <a:lnTo>
                    <a:pt x="1102" y="324"/>
                  </a:lnTo>
                  <a:lnTo>
                    <a:pt x="1075" y="334"/>
                  </a:lnTo>
                  <a:lnTo>
                    <a:pt x="1071" y="336"/>
                  </a:lnTo>
                  <a:lnTo>
                    <a:pt x="1071" y="339"/>
                  </a:lnTo>
                  <a:lnTo>
                    <a:pt x="1075" y="343"/>
                  </a:lnTo>
                  <a:lnTo>
                    <a:pt x="1077" y="343"/>
                  </a:lnTo>
                  <a:close/>
                  <a:moveTo>
                    <a:pt x="1140" y="318"/>
                  </a:moveTo>
                  <a:lnTo>
                    <a:pt x="1167" y="309"/>
                  </a:lnTo>
                  <a:lnTo>
                    <a:pt x="1171" y="307"/>
                  </a:lnTo>
                  <a:lnTo>
                    <a:pt x="1171" y="303"/>
                  </a:lnTo>
                  <a:lnTo>
                    <a:pt x="1167" y="299"/>
                  </a:lnTo>
                  <a:lnTo>
                    <a:pt x="1165" y="299"/>
                  </a:lnTo>
                  <a:lnTo>
                    <a:pt x="1137" y="311"/>
                  </a:lnTo>
                  <a:lnTo>
                    <a:pt x="1135" y="313"/>
                  </a:lnTo>
                  <a:lnTo>
                    <a:pt x="1135" y="316"/>
                  </a:lnTo>
                  <a:lnTo>
                    <a:pt x="1137" y="318"/>
                  </a:lnTo>
                  <a:lnTo>
                    <a:pt x="1140" y="318"/>
                  </a:lnTo>
                  <a:close/>
                  <a:moveTo>
                    <a:pt x="1204" y="295"/>
                  </a:moveTo>
                  <a:lnTo>
                    <a:pt x="1231" y="284"/>
                  </a:lnTo>
                  <a:lnTo>
                    <a:pt x="1234" y="282"/>
                  </a:lnTo>
                  <a:lnTo>
                    <a:pt x="1234" y="278"/>
                  </a:lnTo>
                  <a:lnTo>
                    <a:pt x="1231" y="276"/>
                  </a:lnTo>
                  <a:lnTo>
                    <a:pt x="1227" y="276"/>
                  </a:lnTo>
                  <a:lnTo>
                    <a:pt x="1200" y="286"/>
                  </a:lnTo>
                  <a:lnTo>
                    <a:pt x="1198" y="290"/>
                  </a:lnTo>
                  <a:lnTo>
                    <a:pt x="1198" y="291"/>
                  </a:lnTo>
                  <a:lnTo>
                    <a:pt x="1200" y="295"/>
                  </a:lnTo>
                  <a:lnTo>
                    <a:pt x="1204" y="295"/>
                  </a:lnTo>
                  <a:close/>
                  <a:moveTo>
                    <a:pt x="1267" y="270"/>
                  </a:moveTo>
                  <a:lnTo>
                    <a:pt x="1294" y="261"/>
                  </a:lnTo>
                  <a:lnTo>
                    <a:pt x="1296" y="259"/>
                  </a:lnTo>
                  <a:lnTo>
                    <a:pt x="1296" y="255"/>
                  </a:lnTo>
                  <a:lnTo>
                    <a:pt x="1294" y="251"/>
                  </a:lnTo>
                  <a:lnTo>
                    <a:pt x="1290" y="253"/>
                  </a:lnTo>
                  <a:lnTo>
                    <a:pt x="1263" y="263"/>
                  </a:lnTo>
                  <a:lnTo>
                    <a:pt x="1261" y="265"/>
                  </a:lnTo>
                  <a:lnTo>
                    <a:pt x="1261" y="268"/>
                  </a:lnTo>
                  <a:lnTo>
                    <a:pt x="1263" y="270"/>
                  </a:lnTo>
                  <a:lnTo>
                    <a:pt x="1267" y="270"/>
                  </a:lnTo>
                  <a:close/>
                  <a:moveTo>
                    <a:pt x="1330" y="247"/>
                  </a:moveTo>
                  <a:lnTo>
                    <a:pt x="1357" y="238"/>
                  </a:lnTo>
                  <a:lnTo>
                    <a:pt x="1359" y="234"/>
                  </a:lnTo>
                  <a:lnTo>
                    <a:pt x="1359" y="232"/>
                  </a:lnTo>
                  <a:lnTo>
                    <a:pt x="1357" y="228"/>
                  </a:lnTo>
                  <a:lnTo>
                    <a:pt x="1353" y="228"/>
                  </a:lnTo>
                  <a:lnTo>
                    <a:pt x="1327" y="238"/>
                  </a:lnTo>
                  <a:lnTo>
                    <a:pt x="1325" y="242"/>
                  </a:lnTo>
                  <a:lnTo>
                    <a:pt x="1325" y="245"/>
                  </a:lnTo>
                  <a:lnTo>
                    <a:pt x="1327" y="247"/>
                  </a:lnTo>
                  <a:lnTo>
                    <a:pt x="1330" y="247"/>
                  </a:lnTo>
                  <a:close/>
                  <a:moveTo>
                    <a:pt x="1394" y="224"/>
                  </a:moveTo>
                  <a:lnTo>
                    <a:pt x="1421" y="213"/>
                  </a:lnTo>
                  <a:lnTo>
                    <a:pt x="1423" y="211"/>
                  </a:lnTo>
                  <a:lnTo>
                    <a:pt x="1423" y="207"/>
                  </a:lnTo>
                  <a:lnTo>
                    <a:pt x="1421" y="205"/>
                  </a:lnTo>
                  <a:lnTo>
                    <a:pt x="1417" y="205"/>
                  </a:lnTo>
                  <a:lnTo>
                    <a:pt x="1390" y="215"/>
                  </a:lnTo>
                  <a:lnTo>
                    <a:pt x="1386" y="217"/>
                  </a:lnTo>
                  <a:lnTo>
                    <a:pt x="1386" y="220"/>
                  </a:lnTo>
                  <a:lnTo>
                    <a:pt x="1390" y="222"/>
                  </a:lnTo>
                  <a:lnTo>
                    <a:pt x="1394" y="224"/>
                  </a:lnTo>
                  <a:close/>
                  <a:moveTo>
                    <a:pt x="1455" y="199"/>
                  </a:moveTo>
                  <a:lnTo>
                    <a:pt x="1482" y="190"/>
                  </a:lnTo>
                  <a:lnTo>
                    <a:pt x="1486" y="186"/>
                  </a:lnTo>
                  <a:lnTo>
                    <a:pt x="1486" y="184"/>
                  </a:lnTo>
                  <a:lnTo>
                    <a:pt x="1484" y="180"/>
                  </a:lnTo>
                  <a:lnTo>
                    <a:pt x="1480" y="180"/>
                  </a:lnTo>
                  <a:lnTo>
                    <a:pt x="1453" y="190"/>
                  </a:lnTo>
                  <a:lnTo>
                    <a:pt x="1449" y="194"/>
                  </a:lnTo>
                  <a:lnTo>
                    <a:pt x="1449" y="197"/>
                  </a:lnTo>
                  <a:lnTo>
                    <a:pt x="1451" y="199"/>
                  </a:lnTo>
                  <a:lnTo>
                    <a:pt x="1455" y="199"/>
                  </a:lnTo>
                  <a:close/>
                  <a:moveTo>
                    <a:pt x="1519" y="176"/>
                  </a:moveTo>
                  <a:lnTo>
                    <a:pt x="1546" y="165"/>
                  </a:lnTo>
                  <a:lnTo>
                    <a:pt x="1549" y="163"/>
                  </a:lnTo>
                  <a:lnTo>
                    <a:pt x="1549" y="159"/>
                  </a:lnTo>
                  <a:lnTo>
                    <a:pt x="1546" y="157"/>
                  </a:lnTo>
                  <a:lnTo>
                    <a:pt x="1544" y="157"/>
                  </a:lnTo>
                  <a:lnTo>
                    <a:pt x="1515" y="167"/>
                  </a:lnTo>
                  <a:lnTo>
                    <a:pt x="1513" y="169"/>
                  </a:lnTo>
                  <a:lnTo>
                    <a:pt x="1513" y="172"/>
                  </a:lnTo>
                  <a:lnTo>
                    <a:pt x="1515" y="176"/>
                  </a:lnTo>
                  <a:lnTo>
                    <a:pt x="1519" y="176"/>
                  </a:lnTo>
                  <a:close/>
                  <a:moveTo>
                    <a:pt x="1582" y="151"/>
                  </a:moveTo>
                  <a:lnTo>
                    <a:pt x="1609" y="142"/>
                  </a:lnTo>
                  <a:lnTo>
                    <a:pt x="1611" y="140"/>
                  </a:lnTo>
                  <a:lnTo>
                    <a:pt x="1613" y="136"/>
                  </a:lnTo>
                  <a:lnTo>
                    <a:pt x="1609" y="132"/>
                  </a:lnTo>
                  <a:lnTo>
                    <a:pt x="1605" y="132"/>
                  </a:lnTo>
                  <a:lnTo>
                    <a:pt x="1578" y="144"/>
                  </a:lnTo>
                  <a:lnTo>
                    <a:pt x="1576" y="146"/>
                  </a:lnTo>
                  <a:lnTo>
                    <a:pt x="1576" y="149"/>
                  </a:lnTo>
                  <a:lnTo>
                    <a:pt x="1578" y="151"/>
                  </a:lnTo>
                  <a:lnTo>
                    <a:pt x="1582" y="151"/>
                  </a:lnTo>
                  <a:close/>
                  <a:moveTo>
                    <a:pt x="1645" y="128"/>
                  </a:moveTo>
                  <a:lnTo>
                    <a:pt x="1672" y="119"/>
                  </a:lnTo>
                  <a:lnTo>
                    <a:pt x="1674" y="115"/>
                  </a:lnTo>
                  <a:lnTo>
                    <a:pt x="1674" y="111"/>
                  </a:lnTo>
                  <a:lnTo>
                    <a:pt x="1672" y="109"/>
                  </a:lnTo>
                  <a:lnTo>
                    <a:pt x="1668" y="109"/>
                  </a:lnTo>
                  <a:lnTo>
                    <a:pt x="1642" y="119"/>
                  </a:lnTo>
                  <a:lnTo>
                    <a:pt x="1640" y="123"/>
                  </a:lnTo>
                  <a:lnTo>
                    <a:pt x="1640" y="124"/>
                  </a:lnTo>
                  <a:lnTo>
                    <a:pt x="1642" y="128"/>
                  </a:lnTo>
                  <a:lnTo>
                    <a:pt x="1645" y="128"/>
                  </a:lnTo>
                  <a:close/>
                  <a:moveTo>
                    <a:pt x="1709" y="103"/>
                  </a:moveTo>
                  <a:lnTo>
                    <a:pt x="1736" y="94"/>
                  </a:lnTo>
                  <a:lnTo>
                    <a:pt x="1738" y="92"/>
                  </a:lnTo>
                  <a:lnTo>
                    <a:pt x="1738" y="88"/>
                  </a:lnTo>
                  <a:lnTo>
                    <a:pt x="1736" y="86"/>
                  </a:lnTo>
                  <a:lnTo>
                    <a:pt x="1732" y="86"/>
                  </a:lnTo>
                  <a:lnTo>
                    <a:pt x="1705" y="96"/>
                  </a:lnTo>
                  <a:lnTo>
                    <a:pt x="1703" y="98"/>
                  </a:lnTo>
                  <a:lnTo>
                    <a:pt x="1703" y="101"/>
                  </a:lnTo>
                  <a:lnTo>
                    <a:pt x="1705" y="103"/>
                  </a:lnTo>
                  <a:lnTo>
                    <a:pt x="1709" y="103"/>
                  </a:lnTo>
                  <a:close/>
                  <a:moveTo>
                    <a:pt x="1772" y="80"/>
                  </a:moveTo>
                  <a:lnTo>
                    <a:pt x="1799" y="71"/>
                  </a:lnTo>
                  <a:lnTo>
                    <a:pt x="1801" y="67"/>
                  </a:lnTo>
                  <a:lnTo>
                    <a:pt x="1801" y="65"/>
                  </a:lnTo>
                  <a:lnTo>
                    <a:pt x="1799" y="61"/>
                  </a:lnTo>
                  <a:lnTo>
                    <a:pt x="1795" y="61"/>
                  </a:lnTo>
                  <a:lnTo>
                    <a:pt x="1768" y="73"/>
                  </a:lnTo>
                  <a:lnTo>
                    <a:pt x="1764" y="75"/>
                  </a:lnTo>
                  <a:lnTo>
                    <a:pt x="1764" y="78"/>
                  </a:lnTo>
                  <a:lnTo>
                    <a:pt x="1768" y="80"/>
                  </a:lnTo>
                  <a:lnTo>
                    <a:pt x="1772" y="80"/>
                  </a:lnTo>
                  <a:close/>
                  <a:moveTo>
                    <a:pt x="1834" y="57"/>
                  </a:moveTo>
                  <a:lnTo>
                    <a:pt x="1862" y="46"/>
                  </a:lnTo>
                  <a:lnTo>
                    <a:pt x="1864" y="44"/>
                  </a:lnTo>
                  <a:lnTo>
                    <a:pt x="1864" y="40"/>
                  </a:lnTo>
                  <a:lnTo>
                    <a:pt x="1862" y="38"/>
                  </a:lnTo>
                  <a:lnTo>
                    <a:pt x="1858" y="38"/>
                  </a:lnTo>
                  <a:lnTo>
                    <a:pt x="1832" y="48"/>
                  </a:lnTo>
                  <a:lnTo>
                    <a:pt x="1828" y="50"/>
                  </a:lnTo>
                  <a:lnTo>
                    <a:pt x="1828" y="53"/>
                  </a:lnTo>
                  <a:lnTo>
                    <a:pt x="1830" y="57"/>
                  </a:lnTo>
                  <a:lnTo>
                    <a:pt x="1834" y="57"/>
                  </a:lnTo>
                  <a:close/>
                  <a:moveTo>
                    <a:pt x="1897" y="32"/>
                  </a:moveTo>
                  <a:lnTo>
                    <a:pt x="1924" y="23"/>
                  </a:lnTo>
                  <a:lnTo>
                    <a:pt x="1928" y="21"/>
                  </a:lnTo>
                  <a:lnTo>
                    <a:pt x="1928" y="17"/>
                  </a:lnTo>
                  <a:lnTo>
                    <a:pt x="1924" y="13"/>
                  </a:lnTo>
                  <a:lnTo>
                    <a:pt x="1920" y="13"/>
                  </a:lnTo>
                  <a:lnTo>
                    <a:pt x="1893" y="25"/>
                  </a:lnTo>
                  <a:lnTo>
                    <a:pt x="1891" y="27"/>
                  </a:lnTo>
                  <a:lnTo>
                    <a:pt x="1891" y="30"/>
                  </a:lnTo>
                  <a:lnTo>
                    <a:pt x="1893" y="32"/>
                  </a:lnTo>
                  <a:lnTo>
                    <a:pt x="1897" y="32"/>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325">
              <a:extLst>
                <a:ext uri="{FF2B5EF4-FFF2-40B4-BE49-F238E27FC236}">
                  <a16:creationId xmlns:a16="http://schemas.microsoft.com/office/drawing/2014/main" id="{84DF246F-EC07-4495-92FB-678AE1330452}"/>
                </a:ext>
              </a:extLst>
            </p:cNvPr>
            <p:cNvSpPr>
              <a:spLocks/>
            </p:cNvSpPr>
            <p:nvPr/>
          </p:nvSpPr>
          <p:spPr bwMode="auto">
            <a:xfrm>
              <a:off x="3017837" y="6253449"/>
              <a:ext cx="57150" cy="30162"/>
            </a:xfrm>
            <a:custGeom>
              <a:avLst/>
              <a:gdLst>
                <a:gd name="T0" fmla="*/ 5 w 36"/>
                <a:gd name="T1" fmla="*/ 19 h 19"/>
                <a:gd name="T2" fmla="*/ 32 w 36"/>
                <a:gd name="T3" fmla="*/ 10 h 19"/>
                <a:gd name="T4" fmla="*/ 34 w 36"/>
                <a:gd name="T5" fmla="*/ 6 h 19"/>
                <a:gd name="T6" fmla="*/ 36 w 36"/>
                <a:gd name="T7" fmla="*/ 2 h 19"/>
                <a:gd name="T8" fmla="*/ 32 w 36"/>
                <a:gd name="T9" fmla="*/ 0 h 19"/>
                <a:gd name="T10" fmla="*/ 28 w 36"/>
                <a:gd name="T11" fmla="*/ 0 h 19"/>
                <a:gd name="T12" fmla="*/ 1 w 36"/>
                <a:gd name="T13" fmla="*/ 10 h 19"/>
                <a:gd name="T14" fmla="*/ 0 w 36"/>
                <a:gd name="T15" fmla="*/ 14 h 19"/>
                <a:gd name="T16" fmla="*/ 0 w 36"/>
                <a:gd name="T17" fmla="*/ 16 h 19"/>
                <a:gd name="T18" fmla="*/ 1 w 36"/>
                <a:gd name="T19" fmla="*/ 19 h 19"/>
                <a:gd name="T20" fmla="*/ 5 w 36"/>
                <a:gd name="T21" fmla="*/ 19 h 19"/>
                <a:gd name="T22" fmla="*/ 5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5" y="19"/>
                  </a:moveTo>
                  <a:lnTo>
                    <a:pt x="32" y="10"/>
                  </a:lnTo>
                  <a:lnTo>
                    <a:pt x="34" y="6"/>
                  </a:lnTo>
                  <a:lnTo>
                    <a:pt x="36" y="2"/>
                  </a:lnTo>
                  <a:lnTo>
                    <a:pt x="32" y="0"/>
                  </a:lnTo>
                  <a:lnTo>
                    <a:pt x="28" y="0"/>
                  </a:lnTo>
                  <a:lnTo>
                    <a:pt x="1" y="10"/>
                  </a:lnTo>
                  <a:lnTo>
                    <a:pt x="0" y="14"/>
                  </a:lnTo>
                  <a:lnTo>
                    <a:pt x="0" y="16"/>
                  </a:lnTo>
                  <a:lnTo>
                    <a:pt x="1" y="19"/>
                  </a:lnTo>
                  <a:lnTo>
                    <a:pt x="5" y="19"/>
                  </a:lnTo>
                  <a:lnTo>
                    <a:pt x="5"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 name="Freeform 326">
              <a:extLst>
                <a:ext uri="{FF2B5EF4-FFF2-40B4-BE49-F238E27FC236}">
                  <a16:creationId xmlns:a16="http://schemas.microsoft.com/office/drawing/2014/main" id="{5BC52CF5-8D19-4AB7-B83F-7D19AC36DE38}"/>
                </a:ext>
              </a:extLst>
            </p:cNvPr>
            <p:cNvSpPr>
              <a:spLocks/>
            </p:cNvSpPr>
            <p:nvPr/>
          </p:nvSpPr>
          <p:spPr bwMode="auto">
            <a:xfrm>
              <a:off x="3117849" y="6216937"/>
              <a:ext cx="53975" cy="26987"/>
            </a:xfrm>
            <a:custGeom>
              <a:avLst/>
              <a:gdLst>
                <a:gd name="T0" fmla="*/ 6 w 34"/>
                <a:gd name="T1" fmla="*/ 17 h 17"/>
                <a:gd name="T2" fmla="*/ 33 w 34"/>
                <a:gd name="T3" fmla="*/ 8 h 17"/>
                <a:gd name="T4" fmla="*/ 34 w 34"/>
                <a:gd name="T5" fmla="*/ 6 h 17"/>
                <a:gd name="T6" fmla="*/ 34 w 34"/>
                <a:gd name="T7" fmla="*/ 2 h 17"/>
                <a:gd name="T8" fmla="*/ 33 w 34"/>
                <a:gd name="T9" fmla="*/ 0 h 17"/>
                <a:gd name="T10" fmla="*/ 29 w 34"/>
                <a:gd name="T11" fmla="*/ 0 h 17"/>
                <a:gd name="T12" fmla="*/ 2 w 34"/>
                <a:gd name="T13" fmla="*/ 10 h 17"/>
                <a:gd name="T14" fmla="*/ 0 w 34"/>
                <a:gd name="T15" fmla="*/ 12 h 17"/>
                <a:gd name="T16" fmla="*/ 0 w 34"/>
                <a:gd name="T17" fmla="*/ 16 h 17"/>
                <a:gd name="T18" fmla="*/ 2 w 34"/>
                <a:gd name="T19" fmla="*/ 17 h 17"/>
                <a:gd name="T20" fmla="*/ 6 w 34"/>
                <a:gd name="T21" fmla="*/ 17 h 17"/>
                <a:gd name="T22" fmla="*/ 6 w 34"/>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7">
                  <a:moveTo>
                    <a:pt x="6" y="17"/>
                  </a:moveTo>
                  <a:lnTo>
                    <a:pt x="33" y="8"/>
                  </a:lnTo>
                  <a:lnTo>
                    <a:pt x="34" y="6"/>
                  </a:lnTo>
                  <a:lnTo>
                    <a:pt x="34" y="2"/>
                  </a:lnTo>
                  <a:lnTo>
                    <a:pt x="33" y="0"/>
                  </a:lnTo>
                  <a:lnTo>
                    <a:pt x="29" y="0"/>
                  </a:lnTo>
                  <a:lnTo>
                    <a:pt x="2" y="10"/>
                  </a:lnTo>
                  <a:lnTo>
                    <a:pt x="0" y="12"/>
                  </a:lnTo>
                  <a:lnTo>
                    <a:pt x="0" y="16"/>
                  </a:lnTo>
                  <a:lnTo>
                    <a:pt x="2" y="17"/>
                  </a:lnTo>
                  <a:lnTo>
                    <a:pt x="6" y="17"/>
                  </a:lnTo>
                  <a:lnTo>
                    <a:pt x="6" y="17"/>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 name="Freeform 327">
              <a:extLst>
                <a:ext uri="{FF2B5EF4-FFF2-40B4-BE49-F238E27FC236}">
                  <a16:creationId xmlns:a16="http://schemas.microsoft.com/office/drawing/2014/main" id="{257800D2-3425-4143-A48D-6A35030670B1}"/>
                </a:ext>
              </a:extLst>
            </p:cNvPr>
            <p:cNvSpPr>
              <a:spLocks/>
            </p:cNvSpPr>
            <p:nvPr/>
          </p:nvSpPr>
          <p:spPr bwMode="auto">
            <a:xfrm>
              <a:off x="3214687" y="6177249"/>
              <a:ext cx="58738" cy="30162"/>
            </a:xfrm>
            <a:custGeom>
              <a:avLst/>
              <a:gdLst>
                <a:gd name="T0" fmla="*/ 8 w 37"/>
                <a:gd name="T1" fmla="*/ 19 h 19"/>
                <a:gd name="T2" fmla="*/ 35 w 37"/>
                <a:gd name="T3" fmla="*/ 10 h 19"/>
                <a:gd name="T4" fmla="*/ 37 w 37"/>
                <a:gd name="T5" fmla="*/ 6 h 19"/>
                <a:gd name="T6" fmla="*/ 37 w 37"/>
                <a:gd name="T7" fmla="*/ 4 h 19"/>
                <a:gd name="T8" fmla="*/ 35 w 37"/>
                <a:gd name="T9" fmla="*/ 0 h 19"/>
                <a:gd name="T10" fmla="*/ 31 w 37"/>
                <a:gd name="T11" fmla="*/ 0 h 19"/>
                <a:gd name="T12" fmla="*/ 4 w 37"/>
                <a:gd name="T13" fmla="*/ 12 h 19"/>
                <a:gd name="T14" fmla="*/ 0 w 37"/>
                <a:gd name="T15" fmla="*/ 14 h 19"/>
                <a:gd name="T16" fmla="*/ 0 w 37"/>
                <a:gd name="T17" fmla="*/ 17 h 19"/>
                <a:gd name="T18" fmla="*/ 4 w 37"/>
                <a:gd name="T19" fmla="*/ 19 h 19"/>
                <a:gd name="T20" fmla="*/ 8 w 37"/>
                <a:gd name="T21" fmla="*/ 19 h 19"/>
                <a:gd name="T22" fmla="*/ 8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8" y="19"/>
                  </a:moveTo>
                  <a:lnTo>
                    <a:pt x="35" y="10"/>
                  </a:lnTo>
                  <a:lnTo>
                    <a:pt x="37" y="6"/>
                  </a:lnTo>
                  <a:lnTo>
                    <a:pt x="37" y="4"/>
                  </a:lnTo>
                  <a:lnTo>
                    <a:pt x="35" y="0"/>
                  </a:lnTo>
                  <a:lnTo>
                    <a:pt x="31" y="0"/>
                  </a:lnTo>
                  <a:lnTo>
                    <a:pt x="4" y="12"/>
                  </a:lnTo>
                  <a:lnTo>
                    <a:pt x="0" y="14"/>
                  </a:lnTo>
                  <a:lnTo>
                    <a:pt x="0" y="17"/>
                  </a:lnTo>
                  <a:lnTo>
                    <a:pt x="4" y="19"/>
                  </a:lnTo>
                  <a:lnTo>
                    <a:pt x="8" y="19"/>
                  </a:lnTo>
                  <a:lnTo>
                    <a:pt x="8"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 name="Freeform 328">
              <a:extLst>
                <a:ext uri="{FF2B5EF4-FFF2-40B4-BE49-F238E27FC236}">
                  <a16:creationId xmlns:a16="http://schemas.microsoft.com/office/drawing/2014/main" id="{EB59DB9D-6CCC-49BB-9087-9A1CF6214BEB}"/>
                </a:ext>
              </a:extLst>
            </p:cNvPr>
            <p:cNvSpPr>
              <a:spLocks/>
            </p:cNvSpPr>
            <p:nvPr/>
          </p:nvSpPr>
          <p:spPr bwMode="auto">
            <a:xfrm>
              <a:off x="3316287" y="6140737"/>
              <a:ext cx="57150" cy="30162"/>
            </a:xfrm>
            <a:custGeom>
              <a:avLst/>
              <a:gdLst>
                <a:gd name="T0" fmla="*/ 7 w 36"/>
                <a:gd name="T1" fmla="*/ 19 h 19"/>
                <a:gd name="T2" fmla="*/ 34 w 36"/>
                <a:gd name="T3" fmla="*/ 8 h 19"/>
                <a:gd name="T4" fmla="*/ 36 w 36"/>
                <a:gd name="T5" fmla="*/ 6 h 19"/>
                <a:gd name="T6" fmla="*/ 36 w 36"/>
                <a:gd name="T7" fmla="*/ 2 h 19"/>
                <a:gd name="T8" fmla="*/ 34 w 36"/>
                <a:gd name="T9" fmla="*/ 0 h 19"/>
                <a:gd name="T10" fmla="*/ 30 w 36"/>
                <a:gd name="T11" fmla="*/ 0 h 19"/>
                <a:gd name="T12" fmla="*/ 4 w 36"/>
                <a:gd name="T13" fmla="*/ 10 h 19"/>
                <a:gd name="T14" fmla="*/ 0 w 36"/>
                <a:gd name="T15" fmla="*/ 12 h 19"/>
                <a:gd name="T16" fmla="*/ 0 w 36"/>
                <a:gd name="T17" fmla="*/ 16 h 19"/>
                <a:gd name="T18" fmla="*/ 4 w 36"/>
                <a:gd name="T19" fmla="*/ 19 h 19"/>
                <a:gd name="T20" fmla="*/ 7 w 36"/>
                <a:gd name="T21" fmla="*/ 19 h 19"/>
                <a:gd name="T22" fmla="*/ 7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7" y="19"/>
                  </a:moveTo>
                  <a:lnTo>
                    <a:pt x="34" y="8"/>
                  </a:lnTo>
                  <a:lnTo>
                    <a:pt x="36" y="6"/>
                  </a:lnTo>
                  <a:lnTo>
                    <a:pt x="36" y="2"/>
                  </a:lnTo>
                  <a:lnTo>
                    <a:pt x="34" y="0"/>
                  </a:lnTo>
                  <a:lnTo>
                    <a:pt x="30" y="0"/>
                  </a:lnTo>
                  <a:lnTo>
                    <a:pt x="4" y="10"/>
                  </a:lnTo>
                  <a:lnTo>
                    <a:pt x="0" y="12"/>
                  </a:lnTo>
                  <a:lnTo>
                    <a:pt x="0" y="16"/>
                  </a:lnTo>
                  <a:lnTo>
                    <a:pt x="4" y="19"/>
                  </a:lnTo>
                  <a:lnTo>
                    <a:pt x="7" y="19"/>
                  </a:lnTo>
                  <a:lnTo>
                    <a:pt x="7"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 name="Freeform 329">
              <a:extLst>
                <a:ext uri="{FF2B5EF4-FFF2-40B4-BE49-F238E27FC236}">
                  <a16:creationId xmlns:a16="http://schemas.microsoft.com/office/drawing/2014/main" id="{575A9F83-1D56-445C-A11B-10C9907FADC8}"/>
                </a:ext>
              </a:extLst>
            </p:cNvPr>
            <p:cNvSpPr>
              <a:spLocks/>
            </p:cNvSpPr>
            <p:nvPr/>
          </p:nvSpPr>
          <p:spPr bwMode="auto">
            <a:xfrm>
              <a:off x="3416299" y="6101049"/>
              <a:ext cx="58738" cy="30162"/>
            </a:xfrm>
            <a:custGeom>
              <a:avLst/>
              <a:gdLst>
                <a:gd name="T0" fmla="*/ 6 w 37"/>
                <a:gd name="T1" fmla="*/ 19 h 19"/>
                <a:gd name="T2" fmla="*/ 33 w 37"/>
                <a:gd name="T3" fmla="*/ 10 h 19"/>
                <a:gd name="T4" fmla="*/ 37 w 37"/>
                <a:gd name="T5" fmla="*/ 8 h 19"/>
                <a:gd name="T6" fmla="*/ 37 w 37"/>
                <a:gd name="T7" fmla="*/ 4 h 19"/>
                <a:gd name="T8" fmla="*/ 33 w 37"/>
                <a:gd name="T9" fmla="*/ 0 h 19"/>
                <a:gd name="T10" fmla="*/ 29 w 37"/>
                <a:gd name="T11" fmla="*/ 0 h 19"/>
                <a:gd name="T12" fmla="*/ 2 w 37"/>
                <a:gd name="T13" fmla="*/ 12 h 19"/>
                <a:gd name="T14" fmla="*/ 0 w 37"/>
                <a:gd name="T15" fmla="*/ 14 h 19"/>
                <a:gd name="T16" fmla="*/ 0 w 37"/>
                <a:gd name="T17" fmla="*/ 17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7" y="8"/>
                  </a:lnTo>
                  <a:lnTo>
                    <a:pt x="37" y="4"/>
                  </a:lnTo>
                  <a:lnTo>
                    <a:pt x="33" y="0"/>
                  </a:lnTo>
                  <a:lnTo>
                    <a:pt x="29" y="0"/>
                  </a:lnTo>
                  <a:lnTo>
                    <a:pt x="2"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 name="Freeform 330">
              <a:extLst>
                <a:ext uri="{FF2B5EF4-FFF2-40B4-BE49-F238E27FC236}">
                  <a16:creationId xmlns:a16="http://schemas.microsoft.com/office/drawing/2014/main" id="{AA5C3C92-BAF0-4430-A2E1-1E8360A1BFCD}"/>
                </a:ext>
              </a:extLst>
            </p:cNvPr>
            <p:cNvSpPr>
              <a:spLocks/>
            </p:cNvSpPr>
            <p:nvPr/>
          </p:nvSpPr>
          <p:spPr bwMode="auto">
            <a:xfrm>
              <a:off x="3516312" y="6064537"/>
              <a:ext cx="58738" cy="30162"/>
            </a:xfrm>
            <a:custGeom>
              <a:avLst/>
              <a:gdLst>
                <a:gd name="T0" fmla="*/ 6 w 37"/>
                <a:gd name="T1" fmla="*/ 19 h 19"/>
                <a:gd name="T2" fmla="*/ 33 w 37"/>
                <a:gd name="T3" fmla="*/ 10 h 19"/>
                <a:gd name="T4" fmla="*/ 37 w 37"/>
                <a:gd name="T5" fmla="*/ 6 h 19"/>
                <a:gd name="T6" fmla="*/ 37 w 37"/>
                <a:gd name="T7" fmla="*/ 2 h 19"/>
                <a:gd name="T8" fmla="*/ 33 w 37"/>
                <a:gd name="T9" fmla="*/ 0 h 19"/>
                <a:gd name="T10" fmla="*/ 29 w 37"/>
                <a:gd name="T11" fmla="*/ 0 h 19"/>
                <a:gd name="T12" fmla="*/ 2 w 37"/>
                <a:gd name="T13" fmla="*/ 10 h 19"/>
                <a:gd name="T14" fmla="*/ 0 w 37"/>
                <a:gd name="T15" fmla="*/ 14 h 19"/>
                <a:gd name="T16" fmla="*/ 0 w 37"/>
                <a:gd name="T17" fmla="*/ 16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7" y="6"/>
                  </a:lnTo>
                  <a:lnTo>
                    <a:pt x="37" y="2"/>
                  </a:lnTo>
                  <a:lnTo>
                    <a:pt x="33" y="0"/>
                  </a:lnTo>
                  <a:lnTo>
                    <a:pt x="29" y="0"/>
                  </a:lnTo>
                  <a:lnTo>
                    <a:pt x="2" y="10"/>
                  </a:lnTo>
                  <a:lnTo>
                    <a:pt x="0" y="14"/>
                  </a:lnTo>
                  <a:lnTo>
                    <a:pt x="0" y="16"/>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 name="Freeform 331">
              <a:extLst>
                <a:ext uri="{FF2B5EF4-FFF2-40B4-BE49-F238E27FC236}">
                  <a16:creationId xmlns:a16="http://schemas.microsoft.com/office/drawing/2014/main" id="{2BC813F0-42E5-4E27-8DEF-A42A4973370E}"/>
                </a:ext>
              </a:extLst>
            </p:cNvPr>
            <p:cNvSpPr>
              <a:spLocks/>
            </p:cNvSpPr>
            <p:nvPr/>
          </p:nvSpPr>
          <p:spPr bwMode="auto">
            <a:xfrm>
              <a:off x="3617912" y="6024849"/>
              <a:ext cx="53975" cy="30162"/>
            </a:xfrm>
            <a:custGeom>
              <a:avLst/>
              <a:gdLst>
                <a:gd name="T0" fmla="*/ 6 w 34"/>
                <a:gd name="T1" fmla="*/ 19 h 19"/>
                <a:gd name="T2" fmla="*/ 32 w 34"/>
                <a:gd name="T3" fmla="*/ 10 h 19"/>
                <a:gd name="T4" fmla="*/ 34 w 34"/>
                <a:gd name="T5" fmla="*/ 8 h 19"/>
                <a:gd name="T6" fmla="*/ 34 w 34"/>
                <a:gd name="T7" fmla="*/ 4 h 19"/>
                <a:gd name="T8" fmla="*/ 32 w 34"/>
                <a:gd name="T9" fmla="*/ 2 h 19"/>
                <a:gd name="T10" fmla="*/ 29 w 34"/>
                <a:gd name="T11" fmla="*/ 0 h 19"/>
                <a:gd name="T12" fmla="*/ 2 w 34"/>
                <a:gd name="T13" fmla="*/ 12 h 19"/>
                <a:gd name="T14" fmla="*/ 0 w 34"/>
                <a:gd name="T15" fmla="*/ 14 h 19"/>
                <a:gd name="T16" fmla="*/ 0 w 34"/>
                <a:gd name="T17" fmla="*/ 17 h 19"/>
                <a:gd name="T18" fmla="*/ 2 w 34"/>
                <a:gd name="T19" fmla="*/ 19 h 19"/>
                <a:gd name="T20" fmla="*/ 6 w 34"/>
                <a:gd name="T21" fmla="*/ 19 h 19"/>
                <a:gd name="T22" fmla="*/ 6 w 34"/>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9">
                  <a:moveTo>
                    <a:pt x="6" y="19"/>
                  </a:moveTo>
                  <a:lnTo>
                    <a:pt x="32" y="10"/>
                  </a:lnTo>
                  <a:lnTo>
                    <a:pt x="34" y="8"/>
                  </a:lnTo>
                  <a:lnTo>
                    <a:pt x="34" y="4"/>
                  </a:lnTo>
                  <a:lnTo>
                    <a:pt x="32" y="2"/>
                  </a:lnTo>
                  <a:lnTo>
                    <a:pt x="29" y="0"/>
                  </a:lnTo>
                  <a:lnTo>
                    <a:pt x="2"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 name="Freeform 332">
              <a:extLst>
                <a:ext uri="{FF2B5EF4-FFF2-40B4-BE49-F238E27FC236}">
                  <a16:creationId xmlns:a16="http://schemas.microsoft.com/office/drawing/2014/main" id="{8E2FA5DA-E4F5-44B8-8F7B-B2105D0ADF67}"/>
                </a:ext>
              </a:extLst>
            </p:cNvPr>
            <p:cNvSpPr>
              <a:spLocks/>
            </p:cNvSpPr>
            <p:nvPr/>
          </p:nvSpPr>
          <p:spPr bwMode="auto">
            <a:xfrm>
              <a:off x="3714749" y="5988337"/>
              <a:ext cx="58738" cy="30162"/>
            </a:xfrm>
            <a:custGeom>
              <a:avLst/>
              <a:gdLst>
                <a:gd name="T0" fmla="*/ 8 w 37"/>
                <a:gd name="T1" fmla="*/ 19 h 19"/>
                <a:gd name="T2" fmla="*/ 35 w 37"/>
                <a:gd name="T3" fmla="*/ 10 h 19"/>
                <a:gd name="T4" fmla="*/ 37 w 37"/>
                <a:gd name="T5" fmla="*/ 6 h 19"/>
                <a:gd name="T6" fmla="*/ 37 w 37"/>
                <a:gd name="T7" fmla="*/ 2 h 19"/>
                <a:gd name="T8" fmla="*/ 35 w 37"/>
                <a:gd name="T9" fmla="*/ 0 h 19"/>
                <a:gd name="T10" fmla="*/ 31 w 37"/>
                <a:gd name="T11" fmla="*/ 0 h 19"/>
                <a:gd name="T12" fmla="*/ 4 w 37"/>
                <a:gd name="T13" fmla="*/ 10 h 19"/>
                <a:gd name="T14" fmla="*/ 2 w 37"/>
                <a:gd name="T15" fmla="*/ 14 h 19"/>
                <a:gd name="T16" fmla="*/ 0 w 37"/>
                <a:gd name="T17" fmla="*/ 17 h 19"/>
                <a:gd name="T18" fmla="*/ 4 w 37"/>
                <a:gd name="T19" fmla="*/ 19 h 19"/>
                <a:gd name="T20" fmla="*/ 8 w 37"/>
                <a:gd name="T21" fmla="*/ 19 h 19"/>
                <a:gd name="T22" fmla="*/ 8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8" y="19"/>
                  </a:moveTo>
                  <a:lnTo>
                    <a:pt x="35" y="10"/>
                  </a:lnTo>
                  <a:lnTo>
                    <a:pt x="37" y="6"/>
                  </a:lnTo>
                  <a:lnTo>
                    <a:pt x="37" y="2"/>
                  </a:lnTo>
                  <a:lnTo>
                    <a:pt x="35" y="0"/>
                  </a:lnTo>
                  <a:lnTo>
                    <a:pt x="31" y="0"/>
                  </a:lnTo>
                  <a:lnTo>
                    <a:pt x="4" y="10"/>
                  </a:lnTo>
                  <a:lnTo>
                    <a:pt x="2" y="14"/>
                  </a:lnTo>
                  <a:lnTo>
                    <a:pt x="0" y="17"/>
                  </a:lnTo>
                  <a:lnTo>
                    <a:pt x="4" y="19"/>
                  </a:lnTo>
                  <a:lnTo>
                    <a:pt x="8" y="19"/>
                  </a:lnTo>
                  <a:lnTo>
                    <a:pt x="8"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 name="Freeform 333">
              <a:extLst>
                <a:ext uri="{FF2B5EF4-FFF2-40B4-BE49-F238E27FC236}">
                  <a16:creationId xmlns:a16="http://schemas.microsoft.com/office/drawing/2014/main" id="{000A56EC-54A8-4567-BD3F-7EF81736A1BE}"/>
                </a:ext>
              </a:extLst>
            </p:cNvPr>
            <p:cNvSpPr>
              <a:spLocks/>
            </p:cNvSpPr>
            <p:nvPr/>
          </p:nvSpPr>
          <p:spPr bwMode="auto">
            <a:xfrm>
              <a:off x="3816349" y="5951824"/>
              <a:ext cx="57150" cy="30162"/>
            </a:xfrm>
            <a:custGeom>
              <a:avLst/>
              <a:gdLst>
                <a:gd name="T0" fmla="*/ 7 w 36"/>
                <a:gd name="T1" fmla="*/ 19 h 19"/>
                <a:gd name="T2" fmla="*/ 34 w 36"/>
                <a:gd name="T3" fmla="*/ 8 h 19"/>
                <a:gd name="T4" fmla="*/ 36 w 36"/>
                <a:gd name="T5" fmla="*/ 6 h 19"/>
                <a:gd name="T6" fmla="*/ 36 w 36"/>
                <a:gd name="T7" fmla="*/ 2 h 19"/>
                <a:gd name="T8" fmla="*/ 34 w 36"/>
                <a:gd name="T9" fmla="*/ 0 h 19"/>
                <a:gd name="T10" fmla="*/ 30 w 36"/>
                <a:gd name="T11" fmla="*/ 0 h 19"/>
                <a:gd name="T12" fmla="*/ 3 w 36"/>
                <a:gd name="T13" fmla="*/ 10 h 19"/>
                <a:gd name="T14" fmla="*/ 0 w 36"/>
                <a:gd name="T15" fmla="*/ 12 h 19"/>
                <a:gd name="T16" fmla="*/ 0 w 36"/>
                <a:gd name="T17" fmla="*/ 15 h 19"/>
                <a:gd name="T18" fmla="*/ 3 w 36"/>
                <a:gd name="T19" fmla="*/ 19 h 19"/>
                <a:gd name="T20" fmla="*/ 7 w 36"/>
                <a:gd name="T21" fmla="*/ 19 h 19"/>
                <a:gd name="T22" fmla="*/ 7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7" y="19"/>
                  </a:moveTo>
                  <a:lnTo>
                    <a:pt x="34" y="8"/>
                  </a:lnTo>
                  <a:lnTo>
                    <a:pt x="36" y="6"/>
                  </a:lnTo>
                  <a:lnTo>
                    <a:pt x="36" y="2"/>
                  </a:lnTo>
                  <a:lnTo>
                    <a:pt x="34" y="0"/>
                  </a:lnTo>
                  <a:lnTo>
                    <a:pt x="30" y="0"/>
                  </a:lnTo>
                  <a:lnTo>
                    <a:pt x="3" y="10"/>
                  </a:lnTo>
                  <a:lnTo>
                    <a:pt x="0" y="12"/>
                  </a:lnTo>
                  <a:lnTo>
                    <a:pt x="0" y="15"/>
                  </a:lnTo>
                  <a:lnTo>
                    <a:pt x="3" y="19"/>
                  </a:lnTo>
                  <a:lnTo>
                    <a:pt x="7" y="19"/>
                  </a:lnTo>
                  <a:lnTo>
                    <a:pt x="7"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 name="Freeform 334">
              <a:extLst>
                <a:ext uri="{FF2B5EF4-FFF2-40B4-BE49-F238E27FC236}">
                  <a16:creationId xmlns:a16="http://schemas.microsoft.com/office/drawing/2014/main" id="{051FCE20-E9DF-4161-B087-72C414941A89}"/>
                </a:ext>
              </a:extLst>
            </p:cNvPr>
            <p:cNvSpPr>
              <a:spLocks/>
            </p:cNvSpPr>
            <p:nvPr/>
          </p:nvSpPr>
          <p:spPr bwMode="auto">
            <a:xfrm>
              <a:off x="3916362" y="5912137"/>
              <a:ext cx="57150" cy="30162"/>
            </a:xfrm>
            <a:custGeom>
              <a:avLst/>
              <a:gdLst>
                <a:gd name="T0" fmla="*/ 6 w 36"/>
                <a:gd name="T1" fmla="*/ 19 h 19"/>
                <a:gd name="T2" fmla="*/ 33 w 36"/>
                <a:gd name="T3" fmla="*/ 10 h 19"/>
                <a:gd name="T4" fmla="*/ 36 w 36"/>
                <a:gd name="T5" fmla="*/ 8 h 19"/>
                <a:gd name="T6" fmla="*/ 36 w 36"/>
                <a:gd name="T7" fmla="*/ 4 h 19"/>
                <a:gd name="T8" fmla="*/ 35 w 36"/>
                <a:gd name="T9" fmla="*/ 0 h 19"/>
                <a:gd name="T10" fmla="*/ 31 w 36"/>
                <a:gd name="T11" fmla="*/ 0 h 19"/>
                <a:gd name="T12" fmla="*/ 4 w 36"/>
                <a:gd name="T13" fmla="*/ 12 h 19"/>
                <a:gd name="T14" fmla="*/ 0 w 36"/>
                <a:gd name="T15" fmla="*/ 14 h 19"/>
                <a:gd name="T16" fmla="*/ 0 w 36"/>
                <a:gd name="T17" fmla="*/ 17 h 19"/>
                <a:gd name="T18" fmla="*/ 2 w 36"/>
                <a:gd name="T19" fmla="*/ 19 h 19"/>
                <a:gd name="T20" fmla="*/ 6 w 36"/>
                <a:gd name="T21" fmla="*/ 19 h 19"/>
                <a:gd name="T22" fmla="*/ 6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6" y="19"/>
                  </a:moveTo>
                  <a:lnTo>
                    <a:pt x="33" y="10"/>
                  </a:lnTo>
                  <a:lnTo>
                    <a:pt x="36" y="8"/>
                  </a:lnTo>
                  <a:lnTo>
                    <a:pt x="36" y="4"/>
                  </a:lnTo>
                  <a:lnTo>
                    <a:pt x="35" y="0"/>
                  </a:lnTo>
                  <a:lnTo>
                    <a:pt x="31" y="0"/>
                  </a:lnTo>
                  <a:lnTo>
                    <a:pt x="4"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 name="Freeform 335">
              <a:extLst>
                <a:ext uri="{FF2B5EF4-FFF2-40B4-BE49-F238E27FC236}">
                  <a16:creationId xmlns:a16="http://schemas.microsoft.com/office/drawing/2014/main" id="{7DEAFD12-9BDD-465C-AD6D-6B7F69A58E72}"/>
                </a:ext>
              </a:extLst>
            </p:cNvPr>
            <p:cNvSpPr>
              <a:spLocks/>
            </p:cNvSpPr>
            <p:nvPr/>
          </p:nvSpPr>
          <p:spPr bwMode="auto">
            <a:xfrm>
              <a:off x="4016374" y="5875624"/>
              <a:ext cx="58738" cy="30162"/>
            </a:xfrm>
            <a:custGeom>
              <a:avLst/>
              <a:gdLst>
                <a:gd name="T0" fmla="*/ 6 w 37"/>
                <a:gd name="T1" fmla="*/ 19 h 19"/>
                <a:gd name="T2" fmla="*/ 33 w 37"/>
                <a:gd name="T3" fmla="*/ 8 h 19"/>
                <a:gd name="T4" fmla="*/ 37 w 37"/>
                <a:gd name="T5" fmla="*/ 6 h 19"/>
                <a:gd name="T6" fmla="*/ 37 w 37"/>
                <a:gd name="T7" fmla="*/ 2 h 19"/>
                <a:gd name="T8" fmla="*/ 33 w 37"/>
                <a:gd name="T9" fmla="*/ 0 h 19"/>
                <a:gd name="T10" fmla="*/ 29 w 37"/>
                <a:gd name="T11" fmla="*/ 0 h 19"/>
                <a:gd name="T12" fmla="*/ 2 w 37"/>
                <a:gd name="T13" fmla="*/ 10 h 19"/>
                <a:gd name="T14" fmla="*/ 0 w 37"/>
                <a:gd name="T15" fmla="*/ 12 h 19"/>
                <a:gd name="T16" fmla="*/ 0 w 37"/>
                <a:gd name="T17" fmla="*/ 15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8"/>
                  </a:lnTo>
                  <a:lnTo>
                    <a:pt x="37" y="6"/>
                  </a:lnTo>
                  <a:lnTo>
                    <a:pt x="37" y="2"/>
                  </a:lnTo>
                  <a:lnTo>
                    <a:pt x="33" y="0"/>
                  </a:lnTo>
                  <a:lnTo>
                    <a:pt x="29" y="0"/>
                  </a:lnTo>
                  <a:lnTo>
                    <a:pt x="2" y="10"/>
                  </a:lnTo>
                  <a:lnTo>
                    <a:pt x="0" y="12"/>
                  </a:lnTo>
                  <a:lnTo>
                    <a:pt x="0" y="15"/>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6" name="Freeform 336">
              <a:extLst>
                <a:ext uri="{FF2B5EF4-FFF2-40B4-BE49-F238E27FC236}">
                  <a16:creationId xmlns:a16="http://schemas.microsoft.com/office/drawing/2014/main" id="{AC1EEC00-8343-4431-A61F-33BD333662FF}"/>
                </a:ext>
              </a:extLst>
            </p:cNvPr>
            <p:cNvSpPr>
              <a:spLocks/>
            </p:cNvSpPr>
            <p:nvPr/>
          </p:nvSpPr>
          <p:spPr bwMode="auto">
            <a:xfrm>
              <a:off x="4117974" y="5835937"/>
              <a:ext cx="57150" cy="30162"/>
            </a:xfrm>
            <a:custGeom>
              <a:avLst/>
              <a:gdLst>
                <a:gd name="T0" fmla="*/ 5 w 36"/>
                <a:gd name="T1" fmla="*/ 19 h 19"/>
                <a:gd name="T2" fmla="*/ 32 w 36"/>
                <a:gd name="T3" fmla="*/ 10 h 19"/>
                <a:gd name="T4" fmla="*/ 36 w 36"/>
                <a:gd name="T5" fmla="*/ 8 h 19"/>
                <a:gd name="T6" fmla="*/ 36 w 36"/>
                <a:gd name="T7" fmla="*/ 4 h 19"/>
                <a:gd name="T8" fmla="*/ 32 w 36"/>
                <a:gd name="T9" fmla="*/ 0 h 19"/>
                <a:gd name="T10" fmla="*/ 28 w 36"/>
                <a:gd name="T11" fmla="*/ 0 h 19"/>
                <a:gd name="T12" fmla="*/ 2 w 36"/>
                <a:gd name="T13" fmla="*/ 12 h 19"/>
                <a:gd name="T14" fmla="*/ 0 w 36"/>
                <a:gd name="T15" fmla="*/ 14 h 19"/>
                <a:gd name="T16" fmla="*/ 0 w 36"/>
                <a:gd name="T17" fmla="*/ 17 h 19"/>
                <a:gd name="T18" fmla="*/ 2 w 36"/>
                <a:gd name="T19" fmla="*/ 19 h 19"/>
                <a:gd name="T20" fmla="*/ 5 w 36"/>
                <a:gd name="T21" fmla="*/ 19 h 19"/>
                <a:gd name="T22" fmla="*/ 5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5" y="19"/>
                  </a:moveTo>
                  <a:lnTo>
                    <a:pt x="32" y="10"/>
                  </a:lnTo>
                  <a:lnTo>
                    <a:pt x="36" y="8"/>
                  </a:lnTo>
                  <a:lnTo>
                    <a:pt x="36" y="4"/>
                  </a:lnTo>
                  <a:lnTo>
                    <a:pt x="32" y="0"/>
                  </a:lnTo>
                  <a:lnTo>
                    <a:pt x="28" y="0"/>
                  </a:lnTo>
                  <a:lnTo>
                    <a:pt x="2" y="12"/>
                  </a:lnTo>
                  <a:lnTo>
                    <a:pt x="0" y="14"/>
                  </a:lnTo>
                  <a:lnTo>
                    <a:pt x="0" y="17"/>
                  </a:lnTo>
                  <a:lnTo>
                    <a:pt x="2" y="19"/>
                  </a:lnTo>
                  <a:lnTo>
                    <a:pt x="5" y="19"/>
                  </a:lnTo>
                  <a:lnTo>
                    <a:pt x="5"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 name="Freeform 337">
              <a:extLst>
                <a:ext uri="{FF2B5EF4-FFF2-40B4-BE49-F238E27FC236}">
                  <a16:creationId xmlns:a16="http://schemas.microsoft.com/office/drawing/2014/main" id="{29B47232-D1D3-43E4-BC36-23B4594C63BB}"/>
                </a:ext>
              </a:extLst>
            </p:cNvPr>
            <p:cNvSpPr>
              <a:spLocks/>
            </p:cNvSpPr>
            <p:nvPr/>
          </p:nvSpPr>
          <p:spPr bwMode="auto">
            <a:xfrm>
              <a:off x="4217987" y="5799424"/>
              <a:ext cx="55563" cy="30162"/>
            </a:xfrm>
            <a:custGeom>
              <a:avLst/>
              <a:gdLst>
                <a:gd name="T0" fmla="*/ 6 w 35"/>
                <a:gd name="T1" fmla="*/ 19 h 19"/>
                <a:gd name="T2" fmla="*/ 33 w 35"/>
                <a:gd name="T3" fmla="*/ 10 h 19"/>
                <a:gd name="T4" fmla="*/ 35 w 35"/>
                <a:gd name="T5" fmla="*/ 6 h 19"/>
                <a:gd name="T6" fmla="*/ 35 w 35"/>
                <a:gd name="T7" fmla="*/ 2 h 19"/>
                <a:gd name="T8" fmla="*/ 33 w 35"/>
                <a:gd name="T9" fmla="*/ 0 h 19"/>
                <a:gd name="T10" fmla="*/ 29 w 35"/>
                <a:gd name="T11" fmla="*/ 0 h 19"/>
                <a:gd name="T12" fmla="*/ 2 w 35"/>
                <a:gd name="T13" fmla="*/ 10 h 19"/>
                <a:gd name="T14" fmla="*/ 0 w 35"/>
                <a:gd name="T15" fmla="*/ 14 h 19"/>
                <a:gd name="T16" fmla="*/ 0 w 35"/>
                <a:gd name="T17" fmla="*/ 17 h 19"/>
                <a:gd name="T18" fmla="*/ 2 w 35"/>
                <a:gd name="T19" fmla="*/ 19 h 19"/>
                <a:gd name="T20" fmla="*/ 6 w 35"/>
                <a:gd name="T21" fmla="*/ 19 h 19"/>
                <a:gd name="T22" fmla="*/ 6 w 35"/>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9">
                  <a:moveTo>
                    <a:pt x="6" y="19"/>
                  </a:moveTo>
                  <a:lnTo>
                    <a:pt x="33" y="10"/>
                  </a:lnTo>
                  <a:lnTo>
                    <a:pt x="35" y="6"/>
                  </a:lnTo>
                  <a:lnTo>
                    <a:pt x="35" y="2"/>
                  </a:lnTo>
                  <a:lnTo>
                    <a:pt x="33" y="0"/>
                  </a:lnTo>
                  <a:lnTo>
                    <a:pt x="29" y="0"/>
                  </a:lnTo>
                  <a:lnTo>
                    <a:pt x="2" y="10"/>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 name="Freeform 338">
              <a:extLst>
                <a:ext uri="{FF2B5EF4-FFF2-40B4-BE49-F238E27FC236}">
                  <a16:creationId xmlns:a16="http://schemas.microsoft.com/office/drawing/2014/main" id="{234AA709-E303-4EA3-91C8-CAEFBAF904F6}"/>
                </a:ext>
              </a:extLst>
            </p:cNvPr>
            <p:cNvSpPr>
              <a:spLocks/>
            </p:cNvSpPr>
            <p:nvPr/>
          </p:nvSpPr>
          <p:spPr bwMode="auto">
            <a:xfrm>
              <a:off x="4314824" y="5762912"/>
              <a:ext cx="58738" cy="26987"/>
            </a:xfrm>
            <a:custGeom>
              <a:avLst/>
              <a:gdLst>
                <a:gd name="T0" fmla="*/ 8 w 37"/>
                <a:gd name="T1" fmla="*/ 17 h 17"/>
                <a:gd name="T2" fmla="*/ 35 w 37"/>
                <a:gd name="T3" fmla="*/ 8 h 17"/>
                <a:gd name="T4" fmla="*/ 37 w 37"/>
                <a:gd name="T5" fmla="*/ 6 h 17"/>
                <a:gd name="T6" fmla="*/ 37 w 37"/>
                <a:gd name="T7" fmla="*/ 2 h 17"/>
                <a:gd name="T8" fmla="*/ 35 w 37"/>
                <a:gd name="T9" fmla="*/ 0 h 17"/>
                <a:gd name="T10" fmla="*/ 31 w 37"/>
                <a:gd name="T11" fmla="*/ 0 h 17"/>
                <a:gd name="T12" fmla="*/ 4 w 37"/>
                <a:gd name="T13" fmla="*/ 10 h 17"/>
                <a:gd name="T14" fmla="*/ 2 w 37"/>
                <a:gd name="T15" fmla="*/ 12 h 17"/>
                <a:gd name="T16" fmla="*/ 0 w 37"/>
                <a:gd name="T17" fmla="*/ 15 h 17"/>
                <a:gd name="T18" fmla="*/ 4 w 37"/>
                <a:gd name="T19" fmla="*/ 17 h 17"/>
                <a:gd name="T20" fmla="*/ 8 w 37"/>
                <a:gd name="T21" fmla="*/ 17 h 17"/>
                <a:gd name="T22" fmla="*/ 8 w 37"/>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7">
                  <a:moveTo>
                    <a:pt x="8" y="17"/>
                  </a:moveTo>
                  <a:lnTo>
                    <a:pt x="35" y="8"/>
                  </a:lnTo>
                  <a:lnTo>
                    <a:pt x="37" y="6"/>
                  </a:lnTo>
                  <a:lnTo>
                    <a:pt x="37" y="2"/>
                  </a:lnTo>
                  <a:lnTo>
                    <a:pt x="35" y="0"/>
                  </a:lnTo>
                  <a:lnTo>
                    <a:pt x="31" y="0"/>
                  </a:lnTo>
                  <a:lnTo>
                    <a:pt x="4" y="10"/>
                  </a:lnTo>
                  <a:lnTo>
                    <a:pt x="2" y="12"/>
                  </a:lnTo>
                  <a:lnTo>
                    <a:pt x="0" y="15"/>
                  </a:lnTo>
                  <a:lnTo>
                    <a:pt x="4" y="17"/>
                  </a:lnTo>
                  <a:lnTo>
                    <a:pt x="8" y="17"/>
                  </a:lnTo>
                  <a:lnTo>
                    <a:pt x="8" y="17"/>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 name="Freeform 339">
              <a:extLst>
                <a:ext uri="{FF2B5EF4-FFF2-40B4-BE49-F238E27FC236}">
                  <a16:creationId xmlns:a16="http://schemas.microsoft.com/office/drawing/2014/main" id="{DB5DBFC0-8826-4BAF-8FE7-1C37B02F788F}"/>
                </a:ext>
              </a:extLst>
            </p:cNvPr>
            <p:cNvSpPr>
              <a:spLocks/>
            </p:cNvSpPr>
            <p:nvPr/>
          </p:nvSpPr>
          <p:spPr bwMode="auto">
            <a:xfrm>
              <a:off x="4416424" y="5723224"/>
              <a:ext cx="57150" cy="30162"/>
            </a:xfrm>
            <a:custGeom>
              <a:avLst/>
              <a:gdLst>
                <a:gd name="T0" fmla="*/ 8 w 36"/>
                <a:gd name="T1" fmla="*/ 19 h 19"/>
                <a:gd name="T2" fmla="*/ 34 w 36"/>
                <a:gd name="T3" fmla="*/ 10 h 19"/>
                <a:gd name="T4" fmla="*/ 36 w 36"/>
                <a:gd name="T5" fmla="*/ 6 h 19"/>
                <a:gd name="T6" fmla="*/ 36 w 36"/>
                <a:gd name="T7" fmla="*/ 4 h 19"/>
                <a:gd name="T8" fmla="*/ 34 w 36"/>
                <a:gd name="T9" fmla="*/ 0 h 19"/>
                <a:gd name="T10" fmla="*/ 31 w 36"/>
                <a:gd name="T11" fmla="*/ 0 h 19"/>
                <a:gd name="T12" fmla="*/ 4 w 36"/>
                <a:gd name="T13" fmla="*/ 10 h 19"/>
                <a:gd name="T14" fmla="*/ 0 w 36"/>
                <a:gd name="T15" fmla="*/ 14 h 19"/>
                <a:gd name="T16" fmla="*/ 0 w 36"/>
                <a:gd name="T17" fmla="*/ 17 h 19"/>
                <a:gd name="T18" fmla="*/ 4 w 36"/>
                <a:gd name="T19" fmla="*/ 19 h 19"/>
                <a:gd name="T20" fmla="*/ 8 w 36"/>
                <a:gd name="T21" fmla="*/ 19 h 19"/>
                <a:gd name="T22" fmla="*/ 8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8" y="19"/>
                  </a:moveTo>
                  <a:lnTo>
                    <a:pt x="34" y="10"/>
                  </a:lnTo>
                  <a:lnTo>
                    <a:pt x="36" y="6"/>
                  </a:lnTo>
                  <a:lnTo>
                    <a:pt x="36" y="4"/>
                  </a:lnTo>
                  <a:lnTo>
                    <a:pt x="34" y="0"/>
                  </a:lnTo>
                  <a:lnTo>
                    <a:pt x="31" y="0"/>
                  </a:lnTo>
                  <a:lnTo>
                    <a:pt x="4" y="10"/>
                  </a:lnTo>
                  <a:lnTo>
                    <a:pt x="0" y="14"/>
                  </a:lnTo>
                  <a:lnTo>
                    <a:pt x="0" y="17"/>
                  </a:lnTo>
                  <a:lnTo>
                    <a:pt x="4" y="19"/>
                  </a:lnTo>
                  <a:lnTo>
                    <a:pt x="8" y="19"/>
                  </a:lnTo>
                  <a:lnTo>
                    <a:pt x="8"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 name="Freeform 340">
              <a:extLst>
                <a:ext uri="{FF2B5EF4-FFF2-40B4-BE49-F238E27FC236}">
                  <a16:creationId xmlns:a16="http://schemas.microsoft.com/office/drawing/2014/main" id="{FB93F408-9A96-4E23-B60D-46B62B30EED3}"/>
                </a:ext>
              </a:extLst>
            </p:cNvPr>
            <p:cNvSpPr>
              <a:spLocks/>
            </p:cNvSpPr>
            <p:nvPr/>
          </p:nvSpPr>
          <p:spPr bwMode="auto">
            <a:xfrm>
              <a:off x="4516437" y="5686712"/>
              <a:ext cx="58738" cy="30162"/>
            </a:xfrm>
            <a:custGeom>
              <a:avLst/>
              <a:gdLst>
                <a:gd name="T0" fmla="*/ 6 w 37"/>
                <a:gd name="T1" fmla="*/ 19 h 19"/>
                <a:gd name="T2" fmla="*/ 33 w 37"/>
                <a:gd name="T3" fmla="*/ 8 h 19"/>
                <a:gd name="T4" fmla="*/ 37 w 37"/>
                <a:gd name="T5" fmla="*/ 6 h 19"/>
                <a:gd name="T6" fmla="*/ 37 w 37"/>
                <a:gd name="T7" fmla="*/ 2 h 19"/>
                <a:gd name="T8" fmla="*/ 35 w 37"/>
                <a:gd name="T9" fmla="*/ 0 h 19"/>
                <a:gd name="T10" fmla="*/ 31 w 37"/>
                <a:gd name="T11" fmla="*/ 0 h 19"/>
                <a:gd name="T12" fmla="*/ 4 w 37"/>
                <a:gd name="T13" fmla="*/ 10 h 19"/>
                <a:gd name="T14" fmla="*/ 0 w 37"/>
                <a:gd name="T15" fmla="*/ 12 h 19"/>
                <a:gd name="T16" fmla="*/ 0 w 37"/>
                <a:gd name="T17" fmla="*/ 15 h 19"/>
                <a:gd name="T18" fmla="*/ 4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8"/>
                  </a:lnTo>
                  <a:lnTo>
                    <a:pt x="37" y="6"/>
                  </a:lnTo>
                  <a:lnTo>
                    <a:pt x="37" y="2"/>
                  </a:lnTo>
                  <a:lnTo>
                    <a:pt x="35" y="0"/>
                  </a:lnTo>
                  <a:lnTo>
                    <a:pt x="31" y="0"/>
                  </a:lnTo>
                  <a:lnTo>
                    <a:pt x="4" y="10"/>
                  </a:lnTo>
                  <a:lnTo>
                    <a:pt x="0" y="12"/>
                  </a:lnTo>
                  <a:lnTo>
                    <a:pt x="0" y="15"/>
                  </a:lnTo>
                  <a:lnTo>
                    <a:pt x="4"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 name="Freeform 341">
              <a:extLst>
                <a:ext uri="{FF2B5EF4-FFF2-40B4-BE49-F238E27FC236}">
                  <a16:creationId xmlns:a16="http://schemas.microsoft.com/office/drawing/2014/main" id="{57D7A38A-A9C8-4BC8-A5CE-8ACB4A30DB1E}"/>
                </a:ext>
              </a:extLst>
            </p:cNvPr>
            <p:cNvSpPr>
              <a:spLocks/>
            </p:cNvSpPr>
            <p:nvPr/>
          </p:nvSpPr>
          <p:spPr bwMode="auto">
            <a:xfrm>
              <a:off x="4618037" y="5647024"/>
              <a:ext cx="57150" cy="30162"/>
            </a:xfrm>
            <a:custGeom>
              <a:avLst/>
              <a:gdLst>
                <a:gd name="T0" fmla="*/ 5 w 36"/>
                <a:gd name="T1" fmla="*/ 19 h 19"/>
                <a:gd name="T2" fmla="*/ 32 w 36"/>
                <a:gd name="T3" fmla="*/ 10 h 19"/>
                <a:gd name="T4" fmla="*/ 36 w 36"/>
                <a:gd name="T5" fmla="*/ 8 h 19"/>
                <a:gd name="T6" fmla="*/ 36 w 36"/>
                <a:gd name="T7" fmla="*/ 4 h 19"/>
                <a:gd name="T8" fmla="*/ 32 w 36"/>
                <a:gd name="T9" fmla="*/ 0 h 19"/>
                <a:gd name="T10" fmla="*/ 30 w 36"/>
                <a:gd name="T11" fmla="*/ 0 h 19"/>
                <a:gd name="T12" fmla="*/ 2 w 36"/>
                <a:gd name="T13" fmla="*/ 12 h 19"/>
                <a:gd name="T14" fmla="*/ 0 w 36"/>
                <a:gd name="T15" fmla="*/ 14 h 19"/>
                <a:gd name="T16" fmla="*/ 0 w 36"/>
                <a:gd name="T17" fmla="*/ 17 h 19"/>
                <a:gd name="T18" fmla="*/ 2 w 36"/>
                <a:gd name="T19" fmla="*/ 19 h 19"/>
                <a:gd name="T20" fmla="*/ 5 w 36"/>
                <a:gd name="T21" fmla="*/ 19 h 19"/>
                <a:gd name="T22" fmla="*/ 5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5" y="19"/>
                  </a:moveTo>
                  <a:lnTo>
                    <a:pt x="32" y="10"/>
                  </a:lnTo>
                  <a:lnTo>
                    <a:pt x="36" y="8"/>
                  </a:lnTo>
                  <a:lnTo>
                    <a:pt x="36" y="4"/>
                  </a:lnTo>
                  <a:lnTo>
                    <a:pt x="32" y="0"/>
                  </a:lnTo>
                  <a:lnTo>
                    <a:pt x="30" y="0"/>
                  </a:lnTo>
                  <a:lnTo>
                    <a:pt x="2" y="12"/>
                  </a:lnTo>
                  <a:lnTo>
                    <a:pt x="0" y="14"/>
                  </a:lnTo>
                  <a:lnTo>
                    <a:pt x="0" y="17"/>
                  </a:lnTo>
                  <a:lnTo>
                    <a:pt x="2" y="19"/>
                  </a:lnTo>
                  <a:lnTo>
                    <a:pt x="5" y="19"/>
                  </a:lnTo>
                  <a:lnTo>
                    <a:pt x="5"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2" name="Freeform 342">
              <a:extLst>
                <a:ext uri="{FF2B5EF4-FFF2-40B4-BE49-F238E27FC236}">
                  <a16:creationId xmlns:a16="http://schemas.microsoft.com/office/drawing/2014/main" id="{7DBEA1D2-8179-400E-9FE7-8F7F29740C9E}"/>
                </a:ext>
              </a:extLst>
            </p:cNvPr>
            <p:cNvSpPr>
              <a:spLocks/>
            </p:cNvSpPr>
            <p:nvPr/>
          </p:nvSpPr>
          <p:spPr bwMode="auto">
            <a:xfrm>
              <a:off x="4718049" y="5610512"/>
              <a:ext cx="57150" cy="30162"/>
            </a:xfrm>
            <a:custGeom>
              <a:avLst/>
              <a:gdLst>
                <a:gd name="T0" fmla="*/ 6 w 36"/>
                <a:gd name="T1" fmla="*/ 19 h 19"/>
                <a:gd name="T2" fmla="*/ 33 w 36"/>
                <a:gd name="T3" fmla="*/ 8 h 19"/>
                <a:gd name="T4" fmla="*/ 36 w 36"/>
                <a:gd name="T5" fmla="*/ 6 h 19"/>
                <a:gd name="T6" fmla="*/ 36 w 36"/>
                <a:gd name="T7" fmla="*/ 2 h 19"/>
                <a:gd name="T8" fmla="*/ 33 w 36"/>
                <a:gd name="T9" fmla="*/ 0 h 19"/>
                <a:gd name="T10" fmla="*/ 29 w 36"/>
                <a:gd name="T11" fmla="*/ 0 h 19"/>
                <a:gd name="T12" fmla="*/ 2 w 36"/>
                <a:gd name="T13" fmla="*/ 10 h 19"/>
                <a:gd name="T14" fmla="*/ 0 w 36"/>
                <a:gd name="T15" fmla="*/ 14 h 19"/>
                <a:gd name="T16" fmla="*/ 0 w 36"/>
                <a:gd name="T17" fmla="*/ 15 h 19"/>
                <a:gd name="T18" fmla="*/ 2 w 36"/>
                <a:gd name="T19" fmla="*/ 19 h 19"/>
                <a:gd name="T20" fmla="*/ 6 w 36"/>
                <a:gd name="T21" fmla="*/ 19 h 19"/>
                <a:gd name="T22" fmla="*/ 6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6" y="19"/>
                  </a:moveTo>
                  <a:lnTo>
                    <a:pt x="33" y="8"/>
                  </a:lnTo>
                  <a:lnTo>
                    <a:pt x="36" y="6"/>
                  </a:lnTo>
                  <a:lnTo>
                    <a:pt x="36" y="2"/>
                  </a:lnTo>
                  <a:lnTo>
                    <a:pt x="33" y="0"/>
                  </a:lnTo>
                  <a:lnTo>
                    <a:pt x="29" y="0"/>
                  </a:lnTo>
                  <a:lnTo>
                    <a:pt x="2" y="10"/>
                  </a:lnTo>
                  <a:lnTo>
                    <a:pt x="0" y="14"/>
                  </a:lnTo>
                  <a:lnTo>
                    <a:pt x="0" y="15"/>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 name="Freeform 343">
              <a:extLst>
                <a:ext uri="{FF2B5EF4-FFF2-40B4-BE49-F238E27FC236}">
                  <a16:creationId xmlns:a16="http://schemas.microsoft.com/office/drawing/2014/main" id="{9B909DE6-182C-4859-ABA5-4C37288DF03F}"/>
                </a:ext>
              </a:extLst>
            </p:cNvPr>
            <p:cNvSpPr>
              <a:spLocks/>
            </p:cNvSpPr>
            <p:nvPr/>
          </p:nvSpPr>
          <p:spPr bwMode="auto">
            <a:xfrm>
              <a:off x="4818062" y="5570824"/>
              <a:ext cx="55563" cy="30162"/>
            </a:xfrm>
            <a:custGeom>
              <a:avLst/>
              <a:gdLst>
                <a:gd name="T0" fmla="*/ 6 w 35"/>
                <a:gd name="T1" fmla="*/ 19 h 19"/>
                <a:gd name="T2" fmla="*/ 33 w 35"/>
                <a:gd name="T3" fmla="*/ 10 h 19"/>
                <a:gd name="T4" fmla="*/ 35 w 35"/>
                <a:gd name="T5" fmla="*/ 8 h 19"/>
                <a:gd name="T6" fmla="*/ 35 w 35"/>
                <a:gd name="T7" fmla="*/ 4 h 19"/>
                <a:gd name="T8" fmla="*/ 33 w 35"/>
                <a:gd name="T9" fmla="*/ 0 h 19"/>
                <a:gd name="T10" fmla="*/ 29 w 35"/>
                <a:gd name="T11" fmla="*/ 2 h 19"/>
                <a:gd name="T12" fmla="*/ 2 w 35"/>
                <a:gd name="T13" fmla="*/ 12 h 19"/>
                <a:gd name="T14" fmla="*/ 0 w 35"/>
                <a:gd name="T15" fmla="*/ 14 h 19"/>
                <a:gd name="T16" fmla="*/ 0 w 35"/>
                <a:gd name="T17" fmla="*/ 17 h 19"/>
                <a:gd name="T18" fmla="*/ 2 w 35"/>
                <a:gd name="T19" fmla="*/ 19 h 19"/>
                <a:gd name="T20" fmla="*/ 6 w 35"/>
                <a:gd name="T21" fmla="*/ 19 h 19"/>
                <a:gd name="T22" fmla="*/ 6 w 35"/>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9">
                  <a:moveTo>
                    <a:pt x="6" y="19"/>
                  </a:moveTo>
                  <a:lnTo>
                    <a:pt x="33" y="10"/>
                  </a:lnTo>
                  <a:lnTo>
                    <a:pt x="35" y="8"/>
                  </a:lnTo>
                  <a:lnTo>
                    <a:pt x="35" y="4"/>
                  </a:lnTo>
                  <a:lnTo>
                    <a:pt x="33" y="0"/>
                  </a:lnTo>
                  <a:lnTo>
                    <a:pt x="29" y="2"/>
                  </a:lnTo>
                  <a:lnTo>
                    <a:pt x="2"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 name="Freeform 344">
              <a:extLst>
                <a:ext uri="{FF2B5EF4-FFF2-40B4-BE49-F238E27FC236}">
                  <a16:creationId xmlns:a16="http://schemas.microsoft.com/office/drawing/2014/main" id="{6DF65D5B-215C-428E-BDAC-25B3029C5AED}"/>
                </a:ext>
              </a:extLst>
            </p:cNvPr>
            <p:cNvSpPr>
              <a:spLocks/>
            </p:cNvSpPr>
            <p:nvPr/>
          </p:nvSpPr>
          <p:spPr bwMode="auto">
            <a:xfrm>
              <a:off x="4919662" y="5534312"/>
              <a:ext cx="53975" cy="30162"/>
            </a:xfrm>
            <a:custGeom>
              <a:avLst/>
              <a:gdLst>
                <a:gd name="T0" fmla="*/ 5 w 34"/>
                <a:gd name="T1" fmla="*/ 19 h 19"/>
                <a:gd name="T2" fmla="*/ 32 w 34"/>
                <a:gd name="T3" fmla="*/ 10 h 19"/>
                <a:gd name="T4" fmla="*/ 34 w 34"/>
                <a:gd name="T5" fmla="*/ 6 h 19"/>
                <a:gd name="T6" fmla="*/ 34 w 34"/>
                <a:gd name="T7" fmla="*/ 4 h 19"/>
                <a:gd name="T8" fmla="*/ 32 w 34"/>
                <a:gd name="T9" fmla="*/ 0 h 19"/>
                <a:gd name="T10" fmla="*/ 28 w 34"/>
                <a:gd name="T11" fmla="*/ 0 h 19"/>
                <a:gd name="T12" fmla="*/ 2 w 34"/>
                <a:gd name="T13" fmla="*/ 10 h 19"/>
                <a:gd name="T14" fmla="*/ 0 w 34"/>
                <a:gd name="T15" fmla="*/ 14 h 19"/>
                <a:gd name="T16" fmla="*/ 0 w 34"/>
                <a:gd name="T17" fmla="*/ 17 h 19"/>
                <a:gd name="T18" fmla="*/ 2 w 34"/>
                <a:gd name="T19" fmla="*/ 19 h 19"/>
                <a:gd name="T20" fmla="*/ 5 w 34"/>
                <a:gd name="T21" fmla="*/ 19 h 19"/>
                <a:gd name="T22" fmla="*/ 5 w 34"/>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9">
                  <a:moveTo>
                    <a:pt x="5" y="19"/>
                  </a:moveTo>
                  <a:lnTo>
                    <a:pt x="32" y="10"/>
                  </a:lnTo>
                  <a:lnTo>
                    <a:pt x="34" y="6"/>
                  </a:lnTo>
                  <a:lnTo>
                    <a:pt x="34" y="4"/>
                  </a:lnTo>
                  <a:lnTo>
                    <a:pt x="32" y="0"/>
                  </a:lnTo>
                  <a:lnTo>
                    <a:pt x="28" y="0"/>
                  </a:lnTo>
                  <a:lnTo>
                    <a:pt x="2" y="10"/>
                  </a:lnTo>
                  <a:lnTo>
                    <a:pt x="0" y="14"/>
                  </a:lnTo>
                  <a:lnTo>
                    <a:pt x="0" y="17"/>
                  </a:lnTo>
                  <a:lnTo>
                    <a:pt x="2" y="19"/>
                  </a:lnTo>
                  <a:lnTo>
                    <a:pt x="5" y="19"/>
                  </a:lnTo>
                  <a:lnTo>
                    <a:pt x="5"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 name="Freeform 345">
              <a:extLst>
                <a:ext uri="{FF2B5EF4-FFF2-40B4-BE49-F238E27FC236}">
                  <a16:creationId xmlns:a16="http://schemas.microsoft.com/office/drawing/2014/main" id="{A1FC2545-8334-45A3-9B26-B074394AA103}"/>
                </a:ext>
              </a:extLst>
            </p:cNvPr>
            <p:cNvSpPr>
              <a:spLocks/>
            </p:cNvSpPr>
            <p:nvPr/>
          </p:nvSpPr>
          <p:spPr bwMode="auto">
            <a:xfrm>
              <a:off x="5016499" y="5497799"/>
              <a:ext cx="58738" cy="30162"/>
            </a:xfrm>
            <a:custGeom>
              <a:avLst/>
              <a:gdLst>
                <a:gd name="T0" fmla="*/ 8 w 37"/>
                <a:gd name="T1" fmla="*/ 19 h 19"/>
                <a:gd name="T2" fmla="*/ 35 w 37"/>
                <a:gd name="T3" fmla="*/ 8 h 19"/>
                <a:gd name="T4" fmla="*/ 37 w 37"/>
                <a:gd name="T5" fmla="*/ 6 h 19"/>
                <a:gd name="T6" fmla="*/ 37 w 37"/>
                <a:gd name="T7" fmla="*/ 2 h 19"/>
                <a:gd name="T8" fmla="*/ 35 w 37"/>
                <a:gd name="T9" fmla="*/ 0 h 19"/>
                <a:gd name="T10" fmla="*/ 31 w 37"/>
                <a:gd name="T11" fmla="*/ 0 h 19"/>
                <a:gd name="T12" fmla="*/ 4 w 37"/>
                <a:gd name="T13" fmla="*/ 10 h 19"/>
                <a:gd name="T14" fmla="*/ 0 w 37"/>
                <a:gd name="T15" fmla="*/ 12 h 19"/>
                <a:gd name="T16" fmla="*/ 0 w 37"/>
                <a:gd name="T17" fmla="*/ 15 h 19"/>
                <a:gd name="T18" fmla="*/ 4 w 37"/>
                <a:gd name="T19" fmla="*/ 17 h 19"/>
                <a:gd name="T20" fmla="*/ 8 w 37"/>
                <a:gd name="T21" fmla="*/ 19 h 19"/>
                <a:gd name="T22" fmla="*/ 8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8" y="19"/>
                  </a:moveTo>
                  <a:lnTo>
                    <a:pt x="35" y="8"/>
                  </a:lnTo>
                  <a:lnTo>
                    <a:pt x="37" y="6"/>
                  </a:lnTo>
                  <a:lnTo>
                    <a:pt x="37" y="2"/>
                  </a:lnTo>
                  <a:lnTo>
                    <a:pt x="35" y="0"/>
                  </a:lnTo>
                  <a:lnTo>
                    <a:pt x="31" y="0"/>
                  </a:lnTo>
                  <a:lnTo>
                    <a:pt x="4" y="10"/>
                  </a:lnTo>
                  <a:lnTo>
                    <a:pt x="0" y="12"/>
                  </a:lnTo>
                  <a:lnTo>
                    <a:pt x="0" y="15"/>
                  </a:lnTo>
                  <a:lnTo>
                    <a:pt x="4" y="17"/>
                  </a:lnTo>
                  <a:lnTo>
                    <a:pt x="8" y="19"/>
                  </a:lnTo>
                  <a:lnTo>
                    <a:pt x="8"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 name="Freeform 346">
              <a:extLst>
                <a:ext uri="{FF2B5EF4-FFF2-40B4-BE49-F238E27FC236}">
                  <a16:creationId xmlns:a16="http://schemas.microsoft.com/office/drawing/2014/main" id="{226E9625-8FAA-4B16-89B1-541CFCEE5068}"/>
                </a:ext>
              </a:extLst>
            </p:cNvPr>
            <p:cNvSpPr>
              <a:spLocks/>
            </p:cNvSpPr>
            <p:nvPr/>
          </p:nvSpPr>
          <p:spPr bwMode="auto">
            <a:xfrm>
              <a:off x="5116512" y="5458112"/>
              <a:ext cx="58738" cy="30162"/>
            </a:xfrm>
            <a:custGeom>
              <a:avLst/>
              <a:gdLst>
                <a:gd name="T0" fmla="*/ 6 w 37"/>
                <a:gd name="T1" fmla="*/ 19 h 19"/>
                <a:gd name="T2" fmla="*/ 33 w 37"/>
                <a:gd name="T3" fmla="*/ 10 h 19"/>
                <a:gd name="T4" fmla="*/ 37 w 37"/>
                <a:gd name="T5" fmla="*/ 6 h 19"/>
                <a:gd name="T6" fmla="*/ 37 w 37"/>
                <a:gd name="T7" fmla="*/ 4 h 19"/>
                <a:gd name="T8" fmla="*/ 35 w 37"/>
                <a:gd name="T9" fmla="*/ 0 h 19"/>
                <a:gd name="T10" fmla="*/ 31 w 37"/>
                <a:gd name="T11" fmla="*/ 0 h 19"/>
                <a:gd name="T12" fmla="*/ 4 w 37"/>
                <a:gd name="T13" fmla="*/ 10 h 19"/>
                <a:gd name="T14" fmla="*/ 0 w 37"/>
                <a:gd name="T15" fmla="*/ 14 h 19"/>
                <a:gd name="T16" fmla="*/ 0 w 37"/>
                <a:gd name="T17" fmla="*/ 17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7" y="6"/>
                  </a:lnTo>
                  <a:lnTo>
                    <a:pt x="37" y="4"/>
                  </a:lnTo>
                  <a:lnTo>
                    <a:pt x="35" y="0"/>
                  </a:lnTo>
                  <a:lnTo>
                    <a:pt x="31" y="0"/>
                  </a:lnTo>
                  <a:lnTo>
                    <a:pt x="4" y="10"/>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 name="Freeform 347">
              <a:extLst>
                <a:ext uri="{FF2B5EF4-FFF2-40B4-BE49-F238E27FC236}">
                  <a16:creationId xmlns:a16="http://schemas.microsoft.com/office/drawing/2014/main" id="{92717069-35A8-4C9C-BB56-B71A00E66E43}"/>
                </a:ext>
              </a:extLst>
            </p:cNvPr>
            <p:cNvSpPr>
              <a:spLocks/>
            </p:cNvSpPr>
            <p:nvPr/>
          </p:nvSpPr>
          <p:spPr bwMode="auto">
            <a:xfrm>
              <a:off x="5218112" y="5421599"/>
              <a:ext cx="57150" cy="30162"/>
            </a:xfrm>
            <a:custGeom>
              <a:avLst/>
              <a:gdLst>
                <a:gd name="T0" fmla="*/ 6 w 36"/>
                <a:gd name="T1" fmla="*/ 19 h 19"/>
                <a:gd name="T2" fmla="*/ 33 w 36"/>
                <a:gd name="T3" fmla="*/ 8 h 19"/>
                <a:gd name="T4" fmla="*/ 36 w 36"/>
                <a:gd name="T5" fmla="*/ 6 h 19"/>
                <a:gd name="T6" fmla="*/ 36 w 36"/>
                <a:gd name="T7" fmla="*/ 2 h 19"/>
                <a:gd name="T8" fmla="*/ 33 w 36"/>
                <a:gd name="T9" fmla="*/ 0 h 19"/>
                <a:gd name="T10" fmla="*/ 31 w 36"/>
                <a:gd name="T11" fmla="*/ 0 h 19"/>
                <a:gd name="T12" fmla="*/ 2 w 36"/>
                <a:gd name="T13" fmla="*/ 10 h 19"/>
                <a:gd name="T14" fmla="*/ 0 w 36"/>
                <a:gd name="T15" fmla="*/ 12 h 19"/>
                <a:gd name="T16" fmla="*/ 0 w 36"/>
                <a:gd name="T17" fmla="*/ 15 h 19"/>
                <a:gd name="T18" fmla="*/ 2 w 36"/>
                <a:gd name="T19" fmla="*/ 19 h 19"/>
                <a:gd name="T20" fmla="*/ 6 w 36"/>
                <a:gd name="T21" fmla="*/ 19 h 19"/>
                <a:gd name="T22" fmla="*/ 6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6" y="19"/>
                  </a:moveTo>
                  <a:lnTo>
                    <a:pt x="33" y="8"/>
                  </a:lnTo>
                  <a:lnTo>
                    <a:pt x="36" y="6"/>
                  </a:lnTo>
                  <a:lnTo>
                    <a:pt x="36" y="2"/>
                  </a:lnTo>
                  <a:lnTo>
                    <a:pt x="33" y="0"/>
                  </a:lnTo>
                  <a:lnTo>
                    <a:pt x="31" y="0"/>
                  </a:lnTo>
                  <a:lnTo>
                    <a:pt x="2" y="10"/>
                  </a:lnTo>
                  <a:lnTo>
                    <a:pt x="0" y="12"/>
                  </a:lnTo>
                  <a:lnTo>
                    <a:pt x="0" y="15"/>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8" name="Freeform 348">
              <a:extLst>
                <a:ext uri="{FF2B5EF4-FFF2-40B4-BE49-F238E27FC236}">
                  <a16:creationId xmlns:a16="http://schemas.microsoft.com/office/drawing/2014/main" id="{77FBE4D2-6F97-4D3C-B527-06472ECE0725}"/>
                </a:ext>
              </a:extLst>
            </p:cNvPr>
            <p:cNvSpPr>
              <a:spLocks/>
            </p:cNvSpPr>
            <p:nvPr/>
          </p:nvSpPr>
          <p:spPr bwMode="auto">
            <a:xfrm>
              <a:off x="5318124" y="5381912"/>
              <a:ext cx="58738" cy="30162"/>
            </a:xfrm>
            <a:custGeom>
              <a:avLst/>
              <a:gdLst>
                <a:gd name="T0" fmla="*/ 6 w 37"/>
                <a:gd name="T1" fmla="*/ 19 h 19"/>
                <a:gd name="T2" fmla="*/ 33 w 37"/>
                <a:gd name="T3" fmla="*/ 10 h 19"/>
                <a:gd name="T4" fmla="*/ 35 w 37"/>
                <a:gd name="T5" fmla="*/ 8 h 19"/>
                <a:gd name="T6" fmla="*/ 37 w 37"/>
                <a:gd name="T7" fmla="*/ 4 h 19"/>
                <a:gd name="T8" fmla="*/ 33 w 37"/>
                <a:gd name="T9" fmla="*/ 0 h 19"/>
                <a:gd name="T10" fmla="*/ 29 w 37"/>
                <a:gd name="T11" fmla="*/ 0 h 19"/>
                <a:gd name="T12" fmla="*/ 2 w 37"/>
                <a:gd name="T13" fmla="*/ 12 h 19"/>
                <a:gd name="T14" fmla="*/ 0 w 37"/>
                <a:gd name="T15" fmla="*/ 14 h 19"/>
                <a:gd name="T16" fmla="*/ 0 w 37"/>
                <a:gd name="T17" fmla="*/ 17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5" y="8"/>
                  </a:lnTo>
                  <a:lnTo>
                    <a:pt x="37" y="4"/>
                  </a:lnTo>
                  <a:lnTo>
                    <a:pt x="33" y="0"/>
                  </a:lnTo>
                  <a:lnTo>
                    <a:pt x="29" y="0"/>
                  </a:lnTo>
                  <a:lnTo>
                    <a:pt x="2"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 name="Freeform 349">
              <a:extLst>
                <a:ext uri="{FF2B5EF4-FFF2-40B4-BE49-F238E27FC236}">
                  <a16:creationId xmlns:a16="http://schemas.microsoft.com/office/drawing/2014/main" id="{F6D4F856-1090-46AC-9303-8ED36FEAAF30}"/>
                </a:ext>
              </a:extLst>
            </p:cNvPr>
            <p:cNvSpPr>
              <a:spLocks/>
            </p:cNvSpPr>
            <p:nvPr/>
          </p:nvSpPr>
          <p:spPr bwMode="auto">
            <a:xfrm>
              <a:off x="5419724" y="5345399"/>
              <a:ext cx="53975" cy="30162"/>
            </a:xfrm>
            <a:custGeom>
              <a:avLst/>
              <a:gdLst>
                <a:gd name="T0" fmla="*/ 5 w 34"/>
                <a:gd name="T1" fmla="*/ 19 h 19"/>
                <a:gd name="T2" fmla="*/ 32 w 34"/>
                <a:gd name="T3" fmla="*/ 10 h 19"/>
                <a:gd name="T4" fmla="*/ 34 w 34"/>
                <a:gd name="T5" fmla="*/ 6 h 19"/>
                <a:gd name="T6" fmla="*/ 34 w 34"/>
                <a:gd name="T7" fmla="*/ 2 h 19"/>
                <a:gd name="T8" fmla="*/ 32 w 34"/>
                <a:gd name="T9" fmla="*/ 0 h 19"/>
                <a:gd name="T10" fmla="*/ 28 w 34"/>
                <a:gd name="T11" fmla="*/ 0 h 19"/>
                <a:gd name="T12" fmla="*/ 2 w 34"/>
                <a:gd name="T13" fmla="*/ 10 h 19"/>
                <a:gd name="T14" fmla="*/ 0 w 34"/>
                <a:gd name="T15" fmla="*/ 14 h 19"/>
                <a:gd name="T16" fmla="*/ 0 w 34"/>
                <a:gd name="T17" fmla="*/ 15 h 19"/>
                <a:gd name="T18" fmla="*/ 2 w 34"/>
                <a:gd name="T19" fmla="*/ 19 h 19"/>
                <a:gd name="T20" fmla="*/ 5 w 34"/>
                <a:gd name="T21" fmla="*/ 19 h 19"/>
                <a:gd name="T22" fmla="*/ 5 w 34"/>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9">
                  <a:moveTo>
                    <a:pt x="5" y="19"/>
                  </a:moveTo>
                  <a:lnTo>
                    <a:pt x="32" y="10"/>
                  </a:lnTo>
                  <a:lnTo>
                    <a:pt x="34" y="6"/>
                  </a:lnTo>
                  <a:lnTo>
                    <a:pt x="34" y="2"/>
                  </a:lnTo>
                  <a:lnTo>
                    <a:pt x="32" y="0"/>
                  </a:lnTo>
                  <a:lnTo>
                    <a:pt x="28" y="0"/>
                  </a:lnTo>
                  <a:lnTo>
                    <a:pt x="2" y="10"/>
                  </a:lnTo>
                  <a:lnTo>
                    <a:pt x="0" y="14"/>
                  </a:lnTo>
                  <a:lnTo>
                    <a:pt x="0" y="15"/>
                  </a:lnTo>
                  <a:lnTo>
                    <a:pt x="2" y="19"/>
                  </a:lnTo>
                  <a:lnTo>
                    <a:pt x="5" y="19"/>
                  </a:lnTo>
                  <a:lnTo>
                    <a:pt x="5"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 name="Freeform 350">
              <a:extLst>
                <a:ext uri="{FF2B5EF4-FFF2-40B4-BE49-F238E27FC236}">
                  <a16:creationId xmlns:a16="http://schemas.microsoft.com/office/drawing/2014/main" id="{ABE75B94-1B50-407E-B45E-614EA8014C60}"/>
                </a:ext>
              </a:extLst>
            </p:cNvPr>
            <p:cNvSpPr>
              <a:spLocks/>
            </p:cNvSpPr>
            <p:nvPr/>
          </p:nvSpPr>
          <p:spPr bwMode="auto">
            <a:xfrm>
              <a:off x="5519737" y="5308887"/>
              <a:ext cx="55563" cy="26987"/>
            </a:xfrm>
            <a:custGeom>
              <a:avLst/>
              <a:gdLst>
                <a:gd name="T0" fmla="*/ 6 w 35"/>
                <a:gd name="T1" fmla="*/ 17 h 17"/>
                <a:gd name="T2" fmla="*/ 33 w 35"/>
                <a:gd name="T3" fmla="*/ 8 h 17"/>
                <a:gd name="T4" fmla="*/ 35 w 35"/>
                <a:gd name="T5" fmla="*/ 6 h 17"/>
                <a:gd name="T6" fmla="*/ 35 w 35"/>
                <a:gd name="T7" fmla="*/ 2 h 17"/>
                <a:gd name="T8" fmla="*/ 33 w 35"/>
                <a:gd name="T9" fmla="*/ 0 h 17"/>
                <a:gd name="T10" fmla="*/ 29 w 35"/>
                <a:gd name="T11" fmla="*/ 0 h 17"/>
                <a:gd name="T12" fmla="*/ 2 w 35"/>
                <a:gd name="T13" fmla="*/ 10 h 17"/>
                <a:gd name="T14" fmla="*/ 0 w 35"/>
                <a:gd name="T15" fmla="*/ 12 h 17"/>
                <a:gd name="T16" fmla="*/ 0 w 35"/>
                <a:gd name="T17" fmla="*/ 15 h 17"/>
                <a:gd name="T18" fmla="*/ 2 w 35"/>
                <a:gd name="T19" fmla="*/ 17 h 17"/>
                <a:gd name="T20" fmla="*/ 6 w 35"/>
                <a:gd name="T21" fmla="*/ 17 h 17"/>
                <a:gd name="T22" fmla="*/ 6 w 35"/>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7">
                  <a:moveTo>
                    <a:pt x="6" y="17"/>
                  </a:moveTo>
                  <a:lnTo>
                    <a:pt x="33" y="8"/>
                  </a:lnTo>
                  <a:lnTo>
                    <a:pt x="35" y="6"/>
                  </a:lnTo>
                  <a:lnTo>
                    <a:pt x="35" y="2"/>
                  </a:lnTo>
                  <a:lnTo>
                    <a:pt x="33" y="0"/>
                  </a:lnTo>
                  <a:lnTo>
                    <a:pt x="29" y="0"/>
                  </a:lnTo>
                  <a:lnTo>
                    <a:pt x="2" y="10"/>
                  </a:lnTo>
                  <a:lnTo>
                    <a:pt x="0" y="12"/>
                  </a:lnTo>
                  <a:lnTo>
                    <a:pt x="0" y="15"/>
                  </a:lnTo>
                  <a:lnTo>
                    <a:pt x="2" y="17"/>
                  </a:lnTo>
                  <a:lnTo>
                    <a:pt x="6" y="17"/>
                  </a:lnTo>
                  <a:lnTo>
                    <a:pt x="6" y="17"/>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 name="Freeform 351">
              <a:extLst>
                <a:ext uri="{FF2B5EF4-FFF2-40B4-BE49-F238E27FC236}">
                  <a16:creationId xmlns:a16="http://schemas.microsoft.com/office/drawing/2014/main" id="{07B59B70-BB04-42A0-A45F-BA115FF8BA09}"/>
                </a:ext>
              </a:extLst>
            </p:cNvPr>
            <p:cNvSpPr>
              <a:spLocks/>
            </p:cNvSpPr>
            <p:nvPr/>
          </p:nvSpPr>
          <p:spPr bwMode="auto">
            <a:xfrm>
              <a:off x="5616574" y="5269199"/>
              <a:ext cx="58738" cy="30162"/>
            </a:xfrm>
            <a:custGeom>
              <a:avLst/>
              <a:gdLst>
                <a:gd name="T0" fmla="*/ 8 w 37"/>
                <a:gd name="T1" fmla="*/ 19 h 19"/>
                <a:gd name="T2" fmla="*/ 35 w 37"/>
                <a:gd name="T3" fmla="*/ 10 h 19"/>
                <a:gd name="T4" fmla="*/ 37 w 37"/>
                <a:gd name="T5" fmla="*/ 6 h 19"/>
                <a:gd name="T6" fmla="*/ 37 w 37"/>
                <a:gd name="T7" fmla="*/ 4 h 19"/>
                <a:gd name="T8" fmla="*/ 35 w 37"/>
                <a:gd name="T9" fmla="*/ 0 h 19"/>
                <a:gd name="T10" fmla="*/ 31 w 37"/>
                <a:gd name="T11" fmla="*/ 0 h 19"/>
                <a:gd name="T12" fmla="*/ 4 w 37"/>
                <a:gd name="T13" fmla="*/ 12 h 19"/>
                <a:gd name="T14" fmla="*/ 0 w 37"/>
                <a:gd name="T15" fmla="*/ 14 h 19"/>
                <a:gd name="T16" fmla="*/ 0 w 37"/>
                <a:gd name="T17" fmla="*/ 17 h 19"/>
                <a:gd name="T18" fmla="*/ 4 w 37"/>
                <a:gd name="T19" fmla="*/ 19 h 19"/>
                <a:gd name="T20" fmla="*/ 8 w 37"/>
                <a:gd name="T21" fmla="*/ 19 h 19"/>
                <a:gd name="T22" fmla="*/ 8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8" y="19"/>
                  </a:moveTo>
                  <a:lnTo>
                    <a:pt x="35" y="10"/>
                  </a:lnTo>
                  <a:lnTo>
                    <a:pt x="37" y="6"/>
                  </a:lnTo>
                  <a:lnTo>
                    <a:pt x="37" y="4"/>
                  </a:lnTo>
                  <a:lnTo>
                    <a:pt x="35" y="0"/>
                  </a:lnTo>
                  <a:lnTo>
                    <a:pt x="31" y="0"/>
                  </a:lnTo>
                  <a:lnTo>
                    <a:pt x="4" y="12"/>
                  </a:lnTo>
                  <a:lnTo>
                    <a:pt x="0" y="14"/>
                  </a:lnTo>
                  <a:lnTo>
                    <a:pt x="0" y="17"/>
                  </a:lnTo>
                  <a:lnTo>
                    <a:pt x="4" y="19"/>
                  </a:lnTo>
                  <a:lnTo>
                    <a:pt x="8" y="19"/>
                  </a:lnTo>
                  <a:lnTo>
                    <a:pt x="8"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 name="Freeform 352">
              <a:extLst>
                <a:ext uri="{FF2B5EF4-FFF2-40B4-BE49-F238E27FC236}">
                  <a16:creationId xmlns:a16="http://schemas.microsoft.com/office/drawing/2014/main" id="{30FD9C63-A3F5-4E89-B1FC-25382A815168}"/>
                </a:ext>
              </a:extLst>
            </p:cNvPr>
            <p:cNvSpPr>
              <a:spLocks/>
            </p:cNvSpPr>
            <p:nvPr/>
          </p:nvSpPr>
          <p:spPr bwMode="auto">
            <a:xfrm>
              <a:off x="5718174" y="5232687"/>
              <a:ext cx="57150" cy="30162"/>
            </a:xfrm>
            <a:custGeom>
              <a:avLst/>
              <a:gdLst>
                <a:gd name="T0" fmla="*/ 6 w 36"/>
                <a:gd name="T1" fmla="*/ 19 h 19"/>
                <a:gd name="T2" fmla="*/ 34 w 36"/>
                <a:gd name="T3" fmla="*/ 8 h 19"/>
                <a:gd name="T4" fmla="*/ 36 w 36"/>
                <a:gd name="T5" fmla="*/ 6 h 19"/>
                <a:gd name="T6" fmla="*/ 36 w 36"/>
                <a:gd name="T7" fmla="*/ 2 h 19"/>
                <a:gd name="T8" fmla="*/ 34 w 36"/>
                <a:gd name="T9" fmla="*/ 0 h 19"/>
                <a:gd name="T10" fmla="*/ 30 w 36"/>
                <a:gd name="T11" fmla="*/ 0 h 19"/>
                <a:gd name="T12" fmla="*/ 4 w 36"/>
                <a:gd name="T13" fmla="*/ 10 h 19"/>
                <a:gd name="T14" fmla="*/ 0 w 36"/>
                <a:gd name="T15" fmla="*/ 12 h 19"/>
                <a:gd name="T16" fmla="*/ 0 w 36"/>
                <a:gd name="T17" fmla="*/ 15 h 19"/>
                <a:gd name="T18" fmla="*/ 2 w 36"/>
                <a:gd name="T19" fmla="*/ 19 h 19"/>
                <a:gd name="T20" fmla="*/ 6 w 36"/>
                <a:gd name="T21" fmla="*/ 19 h 19"/>
                <a:gd name="T22" fmla="*/ 6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6" y="19"/>
                  </a:moveTo>
                  <a:lnTo>
                    <a:pt x="34" y="8"/>
                  </a:lnTo>
                  <a:lnTo>
                    <a:pt x="36" y="6"/>
                  </a:lnTo>
                  <a:lnTo>
                    <a:pt x="36" y="2"/>
                  </a:lnTo>
                  <a:lnTo>
                    <a:pt x="34" y="0"/>
                  </a:lnTo>
                  <a:lnTo>
                    <a:pt x="30" y="0"/>
                  </a:lnTo>
                  <a:lnTo>
                    <a:pt x="4" y="10"/>
                  </a:lnTo>
                  <a:lnTo>
                    <a:pt x="0" y="12"/>
                  </a:lnTo>
                  <a:lnTo>
                    <a:pt x="0" y="15"/>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 name="Freeform 353">
              <a:extLst>
                <a:ext uri="{FF2B5EF4-FFF2-40B4-BE49-F238E27FC236}">
                  <a16:creationId xmlns:a16="http://schemas.microsoft.com/office/drawing/2014/main" id="{D7B4B90C-D24D-4CD6-B4B0-05BF840DAA40}"/>
                </a:ext>
              </a:extLst>
            </p:cNvPr>
            <p:cNvSpPr>
              <a:spLocks/>
            </p:cNvSpPr>
            <p:nvPr/>
          </p:nvSpPr>
          <p:spPr bwMode="auto">
            <a:xfrm>
              <a:off x="5818187" y="5192999"/>
              <a:ext cx="58738" cy="30162"/>
            </a:xfrm>
            <a:custGeom>
              <a:avLst/>
              <a:gdLst>
                <a:gd name="T0" fmla="*/ 6 w 37"/>
                <a:gd name="T1" fmla="*/ 19 h 19"/>
                <a:gd name="T2" fmla="*/ 33 w 37"/>
                <a:gd name="T3" fmla="*/ 10 h 19"/>
                <a:gd name="T4" fmla="*/ 37 w 37"/>
                <a:gd name="T5" fmla="*/ 8 h 19"/>
                <a:gd name="T6" fmla="*/ 37 w 37"/>
                <a:gd name="T7" fmla="*/ 4 h 19"/>
                <a:gd name="T8" fmla="*/ 33 w 37"/>
                <a:gd name="T9" fmla="*/ 0 h 19"/>
                <a:gd name="T10" fmla="*/ 29 w 37"/>
                <a:gd name="T11" fmla="*/ 0 h 19"/>
                <a:gd name="T12" fmla="*/ 2 w 37"/>
                <a:gd name="T13" fmla="*/ 12 h 19"/>
                <a:gd name="T14" fmla="*/ 0 w 37"/>
                <a:gd name="T15" fmla="*/ 14 h 19"/>
                <a:gd name="T16" fmla="*/ 0 w 37"/>
                <a:gd name="T17" fmla="*/ 17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7" y="8"/>
                  </a:lnTo>
                  <a:lnTo>
                    <a:pt x="37" y="4"/>
                  </a:lnTo>
                  <a:lnTo>
                    <a:pt x="33" y="0"/>
                  </a:lnTo>
                  <a:lnTo>
                    <a:pt x="29" y="0"/>
                  </a:lnTo>
                  <a:lnTo>
                    <a:pt x="2" y="12"/>
                  </a:lnTo>
                  <a:lnTo>
                    <a:pt x="0" y="14"/>
                  </a:lnTo>
                  <a:lnTo>
                    <a:pt x="0" y="17"/>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4" name="Freeform 354">
              <a:extLst>
                <a:ext uri="{FF2B5EF4-FFF2-40B4-BE49-F238E27FC236}">
                  <a16:creationId xmlns:a16="http://schemas.microsoft.com/office/drawing/2014/main" id="{05C03F14-9D03-4B5B-8604-1DDCCF9C0FEE}"/>
                </a:ext>
              </a:extLst>
            </p:cNvPr>
            <p:cNvSpPr>
              <a:spLocks/>
            </p:cNvSpPr>
            <p:nvPr/>
          </p:nvSpPr>
          <p:spPr bwMode="auto">
            <a:xfrm>
              <a:off x="5927724" y="5183474"/>
              <a:ext cx="3175" cy="3175"/>
            </a:xfrm>
            <a:custGeom>
              <a:avLst/>
              <a:gdLst>
                <a:gd name="T0" fmla="*/ 0 w 2"/>
                <a:gd name="T1" fmla="*/ 2 h 2"/>
                <a:gd name="T2" fmla="*/ 2 w 2"/>
                <a:gd name="T3" fmla="*/ 0 h 2"/>
                <a:gd name="T4" fmla="*/ 2 w 2"/>
                <a:gd name="T5" fmla="*/ 0 h 2"/>
                <a:gd name="T6" fmla="*/ 2 w 2"/>
                <a:gd name="T7" fmla="*/ 0 h 2"/>
              </a:gdLst>
              <a:ahLst/>
              <a:cxnLst>
                <a:cxn ang="0">
                  <a:pos x="T0" y="T1"/>
                </a:cxn>
                <a:cxn ang="0">
                  <a:pos x="T2" y="T3"/>
                </a:cxn>
                <a:cxn ang="0">
                  <a:pos x="T4" y="T5"/>
                </a:cxn>
                <a:cxn ang="0">
                  <a:pos x="T6" y="T7"/>
                </a:cxn>
              </a:cxnLst>
              <a:rect l="0" t="0" r="r" b="b"/>
              <a:pathLst>
                <a:path w="2" h="2">
                  <a:moveTo>
                    <a:pt x="0" y="2"/>
                  </a:moveTo>
                  <a:lnTo>
                    <a:pt x="2" y="0"/>
                  </a:lnTo>
                  <a:lnTo>
                    <a:pt x="2" y="0"/>
                  </a:lnTo>
                  <a:lnTo>
                    <a:pt x="2" y="0"/>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 name="Freeform 355">
              <a:extLst>
                <a:ext uri="{FF2B5EF4-FFF2-40B4-BE49-F238E27FC236}">
                  <a16:creationId xmlns:a16="http://schemas.microsoft.com/office/drawing/2014/main" id="{0D034583-0AC0-4821-A923-36A9FFDBA83D}"/>
                </a:ext>
              </a:extLst>
            </p:cNvPr>
            <p:cNvSpPr>
              <a:spLocks/>
            </p:cNvSpPr>
            <p:nvPr/>
          </p:nvSpPr>
          <p:spPr bwMode="auto">
            <a:xfrm>
              <a:off x="5918199" y="5172362"/>
              <a:ext cx="12700" cy="14287"/>
            </a:xfrm>
            <a:custGeom>
              <a:avLst/>
              <a:gdLst>
                <a:gd name="T0" fmla="*/ 8 w 8"/>
                <a:gd name="T1" fmla="*/ 0 h 9"/>
                <a:gd name="T2" fmla="*/ 6 w 8"/>
                <a:gd name="T3" fmla="*/ 0 h 9"/>
                <a:gd name="T4" fmla="*/ 4 w 8"/>
                <a:gd name="T5" fmla="*/ 0 h 9"/>
                <a:gd name="T6" fmla="*/ 2 w 8"/>
                <a:gd name="T7" fmla="*/ 0 h 9"/>
                <a:gd name="T8" fmla="*/ 0 w 8"/>
                <a:gd name="T9" fmla="*/ 2 h 9"/>
                <a:gd name="T10" fmla="*/ 0 w 8"/>
                <a:gd name="T11" fmla="*/ 5 h 9"/>
                <a:gd name="T12" fmla="*/ 2 w 8"/>
                <a:gd name="T13" fmla="*/ 9 h 9"/>
                <a:gd name="T14" fmla="*/ 6 w 8"/>
                <a:gd name="T15" fmla="*/ 9 h 9"/>
                <a:gd name="T16" fmla="*/ 6 w 8"/>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9">
                  <a:moveTo>
                    <a:pt x="8" y="0"/>
                  </a:moveTo>
                  <a:lnTo>
                    <a:pt x="6" y="0"/>
                  </a:lnTo>
                  <a:lnTo>
                    <a:pt x="4" y="0"/>
                  </a:lnTo>
                  <a:lnTo>
                    <a:pt x="2" y="0"/>
                  </a:lnTo>
                  <a:lnTo>
                    <a:pt x="0" y="2"/>
                  </a:lnTo>
                  <a:lnTo>
                    <a:pt x="0" y="5"/>
                  </a:lnTo>
                  <a:lnTo>
                    <a:pt x="2" y="9"/>
                  </a:lnTo>
                  <a:lnTo>
                    <a:pt x="6" y="9"/>
                  </a:lnTo>
                  <a:lnTo>
                    <a:pt x="6" y="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Freeform 380">
              <a:extLst>
                <a:ext uri="{FF2B5EF4-FFF2-40B4-BE49-F238E27FC236}">
                  <a16:creationId xmlns:a16="http://schemas.microsoft.com/office/drawing/2014/main" id="{4E546810-1EB0-4C9A-B9D1-CCC88DA4EF0E}"/>
                </a:ext>
              </a:extLst>
            </p:cNvPr>
            <p:cNvSpPr>
              <a:spLocks/>
            </p:cNvSpPr>
            <p:nvPr/>
          </p:nvSpPr>
          <p:spPr bwMode="auto">
            <a:xfrm>
              <a:off x="2974974" y="6247099"/>
              <a:ext cx="60325" cy="58737"/>
            </a:xfrm>
            <a:custGeom>
              <a:avLst/>
              <a:gdLst>
                <a:gd name="T0" fmla="*/ 38 w 38"/>
                <a:gd name="T1" fmla="*/ 20 h 37"/>
                <a:gd name="T2" fmla="*/ 36 w 38"/>
                <a:gd name="T3" fmla="*/ 25 h 37"/>
                <a:gd name="T4" fmla="*/ 32 w 38"/>
                <a:gd name="T5" fmla="*/ 31 h 37"/>
                <a:gd name="T6" fmla="*/ 27 w 38"/>
                <a:gd name="T7" fmla="*/ 37 h 37"/>
                <a:gd name="T8" fmla="*/ 19 w 38"/>
                <a:gd name="T9" fmla="*/ 37 h 37"/>
                <a:gd name="T10" fmla="*/ 11 w 38"/>
                <a:gd name="T11" fmla="*/ 37 h 37"/>
                <a:gd name="T12" fmla="*/ 5 w 38"/>
                <a:gd name="T13" fmla="*/ 31 h 37"/>
                <a:gd name="T14" fmla="*/ 0 w 38"/>
                <a:gd name="T15" fmla="*/ 25 h 37"/>
                <a:gd name="T16" fmla="*/ 0 w 38"/>
                <a:gd name="T17" fmla="*/ 20 h 37"/>
                <a:gd name="T18" fmla="*/ 0 w 38"/>
                <a:gd name="T19" fmla="*/ 12 h 37"/>
                <a:gd name="T20" fmla="*/ 5 w 38"/>
                <a:gd name="T21" fmla="*/ 6 h 37"/>
                <a:gd name="T22" fmla="*/ 11 w 38"/>
                <a:gd name="T23" fmla="*/ 0 h 37"/>
                <a:gd name="T24" fmla="*/ 19 w 38"/>
                <a:gd name="T25" fmla="*/ 0 h 37"/>
                <a:gd name="T26" fmla="*/ 27 w 38"/>
                <a:gd name="T27" fmla="*/ 0 h 37"/>
                <a:gd name="T28" fmla="*/ 32 w 38"/>
                <a:gd name="T29" fmla="*/ 6 h 37"/>
                <a:gd name="T30" fmla="*/ 36 w 38"/>
                <a:gd name="T31" fmla="*/ 12 h 37"/>
                <a:gd name="T32" fmla="*/ 38 w 38"/>
                <a:gd name="T33"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7">
                  <a:moveTo>
                    <a:pt x="38" y="20"/>
                  </a:moveTo>
                  <a:lnTo>
                    <a:pt x="36" y="25"/>
                  </a:lnTo>
                  <a:lnTo>
                    <a:pt x="32" y="31"/>
                  </a:lnTo>
                  <a:lnTo>
                    <a:pt x="27" y="37"/>
                  </a:lnTo>
                  <a:lnTo>
                    <a:pt x="19" y="37"/>
                  </a:lnTo>
                  <a:lnTo>
                    <a:pt x="11" y="37"/>
                  </a:lnTo>
                  <a:lnTo>
                    <a:pt x="5" y="31"/>
                  </a:lnTo>
                  <a:lnTo>
                    <a:pt x="0" y="25"/>
                  </a:lnTo>
                  <a:lnTo>
                    <a:pt x="0" y="20"/>
                  </a:lnTo>
                  <a:lnTo>
                    <a:pt x="0" y="12"/>
                  </a:lnTo>
                  <a:lnTo>
                    <a:pt x="5" y="6"/>
                  </a:lnTo>
                  <a:lnTo>
                    <a:pt x="11" y="0"/>
                  </a:lnTo>
                  <a:lnTo>
                    <a:pt x="19" y="0"/>
                  </a:lnTo>
                  <a:lnTo>
                    <a:pt x="27" y="0"/>
                  </a:lnTo>
                  <a:lnTo>
                    <a:pt x="32" y="6"/>
                  </a:lnTo>
                  <a:lnTo>
                    <a:pt x="36" y="12"/>
                  </a:lnTo>
                  <a:lnTo>
                    <a:pt x="38" y="2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381">
              <a:extLst>
                <a:ext uri="{FF2B5EF4-FFF2-40B4-BE49-F238E27FC236}">
                  <a16:creationId xmlns:a16="http://schemas.microsoft.com/office/drawing/2014/main" id="{1695C10E-B3E0-438B-8E77-CC8FAF2A157D}"/>
                </a:ext>
              </a:extLst>
            </p:cNvPr>
            <p:cNvSpPr>
              <a:spLocks/>
            </p:cNvSpPr>
            <p:nvPr/>
          </p:nvSpPr>
          <p:spPr bwMode="auto">
            <a:xfrm>
              <a:off x="2974974" y="6247099"/>
              <a:ext cx="60325" cy="58737"/>
            </a:xfrm>
            <a:custGeom>
              <a:avLst/>
              <a:gdLst>
                <a:gd name="T0" fmla="*/ 38 w 38"/>
                <a:gd name="T1" fmla="*/ 20 h 37"/>
                <a:gd name="T2" fmla="*/ 36 w 38"/>
                <a:gd name="T3" fmla="*/ 25 h 37"/>
                <a:gd name="T4" fmla="*/ 32 w 38"/>
                <a:gd name="T5" fmla="*/ 31 h 37"/>
                <a:gd name="T6" fmla="*/ 27 w 38"/>
                <a:gd name="T7" fmla="*/ 37 h 37"/>
                <a:gd name="T8" fmla="*/ 19 w 38"/>
                <a:gd name="T9" fmla="*/ 37 h 37"/>
                <a:gd name="T10" fmla="*/ 11 w 38"/>
                <a:gd name="T11" fmla="*/ 37 h 37"/>
                <a:gd name="T12" fmla="*/ 5 w 38"/>
                <a:gd name="T13" fmla="*/ 31 h 37"/>
                <a:gd name="T14" fmla="*/ 0 w 38"/>
                <a:gd name="T15" fmla="*/ 25 h 37"/>
                <a:gd name="T16" fmla="*/ 0 w 38"/>
                <a:gd name="T17" fmla="*/ 20 h 37"/>
                <a:gd name="T18" fmla="*/ 0 w 38"/>
                <a:gd name="T19" fmla="*/ 12 h 37"/>
                <a:gd name="T20" fmla="*/ 5 w 38"/>
                <a:gd name="T21" fmla="*/ 6 h 37"/>
                <a:gd name="T22" fmla="*/ 11 w 38"/>
                <a:gd name="T23" fmla="*/ 0 h 37"/>
                <a:gd name="T24" fmla="*/ 19 w 38"/>
                <a:gd name="T25" fmla="*/ 0 h 37"/>
                <a:gd name="T26" fmla="*/ 27 w 38"/>
                <a:gd name="T27" fmla="*/ 0 h 37"/>
                <a:gd name="T28" fmla="*/ 32 w 38"/>
                <a:gd name="T29" fmla="*/ 6 h 37"/>
                <a:gd name="T30" fmla="*/ 36 w 38"/>
                <a:gd name="T31" fmla="*/ 12 h 37"/>
                <a:gd name="T32" fmla="*/ 38 w 38"/>
                <a:gd name="T33"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7">
                  <a:moveTo>
                    <a:pt x="38" y="20"/>
                  </a:moveTo>
                  <a:lnTo>
                    <a:pt x="36" y="25"/>
                  </a:lnTo>
                  <a:lnTo>
                    <a:pt x="32" y="31"/>
                  </a:lnTo>
                  <a:lnTo>
                    <a:pt x="27" y="37"/>
                  </a:lnTo>
                  <a:lnTo>
                    <a:pt x="19" y="37"/>
                  </a:lnTo>
                  <a:lnTo>
                    <a:pt x="11" y="37"/>
                  </a:lnTo>
                  <a:lnTo>
                    <a:pt x="5" y="31"/>
                  </a:lnTo>
                  <a:lnTo>
                    <a:pt x="0" y="25"/>
                  </a:lnTo>
                  <a:lnTo>
                    <a:pt x="0" y="20"/>
                  </a:lnTo>
                  <a:lnTo>
                    <a:pt x="0" y="12"/>
                  </a:lnTo>
                  <a:lnTo>
                    <a:pt x="5" y="6"/>
                  </a:lnTo>
                  <a:lnTo>
                    <a:pt x="11" y="0"/>
                  </a:lnTo>
                  <a:lnTo>
                    <a:pt x="19" y="0"/>
                  </a:lnTo>
                  <a:lnTo>
                    <a:pt x="27" y="0"/>
                  </a:lnTo>
                  <a:lnTo>
                    <a:pt x="32" y="6"/>
                  </a:lnTo>
                  <a:lnTo>
                    <a:pt x="36" y="12"/>
                  </a:lnTo>
                  <a:lnTo>
                    <a:pt x="38"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2" name="Freeform 382">
              <a:extLst>
                <a:ext uri="{FF2B5EF4-FFF2-40B4-BE49-F238E27FC236}">
                  <a16:creationId xmlns:a16="http://schemas.microsoft.com/office/drawing/2014/main" id="{F78C9A54-EB5A-46E4-BE0F-15D32CE2DC3C}"/>
                </a:ext>
              </a:extLst>
            </p:cNvPr>
            <p:cNvSpPr>
              <a:spLocks/>
            </p:cNvSpPr>
            <p:nvPr/>
          </p:nvSpPr>
          <p:spPr bwMode="auto">
            <a:xfrm>
              <a:off x="2974974" y="6247099"/>
              <a:ext cx="60325" cy="58737"/>
            </a:xfrm>
            <a:custGeom>
              <a:avLst/>
              <a:gdLst>
                <a:gd name="T0" fmla="*/ 38 w 38"/>
                <a:gd name="T1" fmla="*/ 20 h 37"/>
                <a:gd name="T2" fmla="*/ 36 w 38"/>
                <a:gd name="T3" fmla="*/ 25 h 37"/>
                <a:gd name="T4" fmla="*/ 32 w 38"/>
                <a:gd name="T5" fmla="*/ 31 h 37"/>
                <a:gd name="T6" fmla="*/ 27 w 38"/>
                <a:gd name="T7" fmla="*/ 37 h 37"/>
                <a:gd name="T8" fmla="*/ 19 w 38"/>
                <a:gd name="T9" fmla="*/ 37 h 37"/>
                <a:gd name="T10" fmla="*/ 11 w 38"/>
                <a:gd name="T11" fmla="*/ 37 h 37"/>
                <a:gd name="T12" fmla="*/ 5 w 38"/>
                <a:gd name="T13" fmla="*/ 31 h 37"/>
                <a:gd name="T14" fmla="*/ 0 w 38"/>
                <a:gd name="T15" fmla="*/ 25 h 37"/>
                <a:gd name="T16" fmla="*/ 0 w 38"/>
                <a:gd name="T17" fmla="*/ 20 h 37"/>
                <a:gd name="T18" fmla="*/ 0 w 38"/>
                <a:gd name="T19" fmla="*/ 12 h 37"/>
                <a:gd name="T20" fmla="*/ 5 w 38"/>
                <a:gd name="T21" fmla="*/ 6 h 37"/>
                <a:gd name="T22" fmla="*/ 11 w 38"/>
                <a:gd name="T23" fmla="*/ 0 h 37"/>
                <a:gd name="T24" fmla="*/ 19 w 38"/>
                <a:gd name="T25" fmla="*/ 0 h 37"/>
                <a:gd name="T26" fmla="*/ 27 w 38"/>
                <a:gd name="T27" fmla="*/ 0 h 37"/>
                <a:gd name="T28" fmla="*/ 32 w 38"/>
                <a:gd name="T29" fmla="*/ 6 h 37"/>
                <a:gd name="T30" fmla="*/ 36 w 38"/>
                <a:gd name="T31" fmla="*/ 12 h 37"/>
                <a:gd name="T32" fmla="*/ 38 w 38"/>
                <a:gd name="T33"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7">
                  <a:moveTo>
                    <a:pt x="38" y="20"/>
                  </a:moveTo>
                  <a:lnTo>
                    <a:pt x="36" y="25"/>
                  </a:lnTo>
                  <a:lnTo>
                    <a:pt x="32" y="31"/>
                  </a:lnTo>
                  <a:lnTo>
                    <a:pt x="27" y="37"/>
                  </a:lnTo>
                  <a:lnTo>
                    <a:pt x="19" y="37"/>
                  </a:lnTo>
                  <a:lnTo>
                    <a:pt x="11" y="37"/>
                  </a:lnTo>
                  <a:lnTo>
                    <a:pt x="5" y="31"/>
                  </a:lnTo>
                  <a:lnTo>
                    <a:pt x="0" y="25"/>
                  </a:lnTo>
                  <a:lnTo>
                    <a:pt x="0" y="20"/>
                  </a:lnTo>
                  <a:lnTo>
                    <a:pt x="0" y="12"/>
                  </a:lnTo>
                  <a:lnTo>
                    <a:pt x="5" y="6"/>
                  </a:lnTo>
                  <a:lnTo>
                    <a:pt x="11" y="0"/>
                  </a:lnTo>
                  <a:lnTo>
                    <a:pt x="19" y="0"/>
                  </a:lnTo>
                  <a:lnTo>
                    <a:pt x="27" y="0"/>
                  </a:lnTo>
                  <a:lnTo>
                    <a:pt x="32" y="6"/>
                  </a:lnTo>
                  <a:lnTo>
                    <a:pt x="36" y="12"/>
                  </a:lnTo>
                  <a:lnTo>
                    <a:pt x="38" y="20"/>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 name="Freeform 383">
              <a:extLst>
                <a:ext uri="{FF2B5EF4-FFF2-40B4-BE49-F238E27FC236}">
                  <a16:creationId xmlns:a16="http://schemas.microsoft.com/office/drawing/2014/main" id="{CD62A53D-41AD-42E7-9DF6-486D9B3B0974}"/>
                </a:ext>
              </a:extLst>
            </p:cNvPr>
            <p:cNvSpPr>
              <a:spLocks/>
            </p:cNvSpPr>
            <p:nvPr/>
          </p:nvSpPr>
          <p:spPr bwMode="auto">
            <a:xfrm>
              <a:off x="3071812" y="6207412"/>
              <a:ext cx="60325" cy="61912"/>
            </a:xfrm>
            <a:custGeom>
              <a:avLst/>
              <a:gdLst>
                <a:gd name="T0" fmla="*/ 38 w 38"/>
                <a:gd name="T1" fmla="*/ 20 h 39"/>
                <a:gd name="T2" fmla="*/ 38 w 38"/>
                <a:gd name="T3" fmla="*/ 27 h 39"/>
                <a:gd name="T4" fmla="*/ 35 w 38"/>
                <a:gd name="T5" fmla="*/ 33 h 39"/>
                <a:gd name="T6" fmla="*/ 27 w 38"/>
                <a:gd name="T7" fmla="*/ 37 h 39"/>
                <a:gd name="T8" fmla="*/ 19 w 38"/>
                <a:gd name="T9" fmla="*/ 39 h 39"/>
                <a:gd name="T10" fmla="*/ 14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4 w 38"/>
                <a:gd name="T23" fmla="*/ 2 h 39"/>
                <a:gd name="T24" fmla="*/ 19 w 38"/>
                <a:gd name="T25" fmla="*/ 0 h 39"/>
                <a:gd name="T26" fmla="*/ 27 w 38"/>
                <a:gd name="T27" fmla="*/ 2 h 39"/>
                <a:gd name="T28" fmla="*/ 35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5" y="33"/>
                  </a:lnTo>
                  <a:lnTo>
                    <a:pt x="27" y="37"/>
                  </a:lnTo>
                  <a:lnTo>
                    <a:pt x="19" y="39"/>
                  </a:lnTo>
                  <a:lnTo>
                    <a:pt x="14" y="37"/>
                  </a:lnTo>
                  <a:lnTo>
                    <a:pt x="6" y="33"/>
                  </a:lnTo>
                  <a:lnTo>
                    <a:pt x="2" y="27"/>
                  </a:lnTo>
                  <a:lnTo>
                    <a:pt x="0" y="20"/>
                  </a:lnTo>
                  <a:lnTo>
                    <a:pt x="2" y="12"/>
                  </a:lnTo>
                  <a:lnTo>
                    <a:pt x="6" y="6"/>
                  </a:lnTo>
                  <a:lnTo>
                    <a:pt x="14" y="2"/>
                  </a:lnTo>
                  <a:lnTo>
                    <a:pt x="19" y="0"/>
                  </a:lnTo>
                  <a:lnTo>
                    <a:pt x="27" y="2"/>
                  </a:lnTo>
                  <a:lnTo>
                    <a:pt x="35" y="6"/>
                  </a:lnTo>
                  <a:lnTo>
                    <a:pt x="38" y="12"/>
                  </a:lnTo>
                  <a:lnTo>
                    <a:pt x="38" y="2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384">
              <a:extLst>
                <a:ext uri="{FF2B5EF4-FFF2-40B4-BE49-F238E27FC236}">
                  <a16:creationId xmlns:a16="http://schemas.microsoft.com/office/drawing/2014/main" id="{2CC75B42-386C-450E-A724-5620BC84D1E9}"/>
                </a:ext>
              </a:extLst>
            </p:cNvPr>
            <p:cNvSpPr>
              <a:spLocks/>
            </p:cNvSpPr>
            <p:nvPr/>
          </p:nvSpPr>
          <p:spPr bwMode="auto">
            <a:xfrm>
              <a:off x="3071812" y="6207412"/>
              <a:ext cx="60325" cy="61912"/>
            </a:xfrm>
            <a:custGeom>
              <a:avLst/>
              <a:gdLst>
                <a:gd name="T0" fmla="*/ 38 w 38"/>
                <a:gd name="T1" fmla="*/ 20 h 39"/>
                <a:gd name="T2" fmla="*/ 38 w 38"/>
                <a:gd name="T3" fmla="*/ 27 h 39"/>
                <a:gd name="T4" fmla="*/ 35 w 38"/>
                <a:gd name="T5" fmla="*/ 33 h 39"/>
                <a:gd name="T6" fmla="*/ 27 w 38"/>
                <a:gd name="T7" fmla="*/ 37 h 39"/>
                <a:gd name="T8" fmla="*/ 19 w 38"/>
                <a:gd name="T9" fmla="*/ 39 h 39"/>
                <a:gd name="T10" fmla="*/ 14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4 w 38"/>
                <a:gd name="T23" fmla="*/ 2 h 39"/>
                <a:gd name="T24" fmla="*/ 19 w 38"/>
                <a:gd name="T25" fmla="*/ 0 h 39"/>
                <a:gd name="T26" fmla="*/ 27 w 38"/>
                <a:gd name="T27" fmla="*/ 2 h 39"/>
                <a:gd name="T28" fmla="*/ 35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5" y="33"/>
                  </a:lnTo>
                  <a:lnTo>
                    <a:pt x="27" y="37"/>
                  </a:lnTo>
                  <a:lnTo>
                    <a:pt x="19" y="39"/>
                  </a:lnTo>
                  <a:lnTo>
                    <a:pt x="14" y="37"/>
                  </a:lnTo>
                  <a:lnTo>
                    <a:pt x="6" y="33"/>
                  </a:lnTo>
                  <a:lnTo>
                    <a:pt x="2" y="27"/>
                  </a:lnTo>
                  <a:lnTo>
                    <a:pt x="0" y="20"/>
                  </a:lnTo>
                  <a:lnTo>
                    <a:pt x="2" y="12"/>
                  </a:lnTo>
                  <a:lnTo>
                    <a:pt x="6" y="6"/>
                  </a:lnTo>
                  <a:lnTo>
                    <a:pt x="14" y="2"/>
                  </a:lnTo>
                  <a:lnTo>
                    <a:pt x="19" y="0"/>
                  </a:lnTo>
                  <a:lnTo>
                    <a:pt x="27" y="2"/>
                  </a:lnTo>
                  <a:lnTo>
                    <a:pt x="35" y="6"/>
                  </a:lnTo>
                  <a:lnTo>
                    <a:pt x="38" y="12"/>
                  </a:lnTo>
                  <a:lnTo>
                    <a:pt x="38"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 name="Freeform 385">
              <a:extLst>
                <a:ext uri="{FF2B5EF4-FFF2-40B4-BE49-F238E27FC236}">
                  <a16:creationId xmlns:a16="http://schemas.microsoft.com/office/drawing/2014/main" id="{9D67189E-64ED-4258-8961-FDA6B8A3A399}"/>
                </a:ext>
              </a:extLst>
            </p:cNvPr>
            <p:cNvSpPr>
              <a:spLocks/>
            </p:cNvSpPr>
            <p:nvPr/>
          </p:nvSpPr>
          <p:spPr bwMode="auto">
            <a:xfrm>
              <a:off x="3071812" y="6207412"/>
              <a:ext cx="60325" cy="61912"/>
            </a:xfrm>
            <a:custGeom>
              <a:avLst/>
              <a:gdLst>
                <a:gd name="T0" fmla="*/ 38 w 38"/>
                <a:gd name="T1" fmla="*/ 20 h 39"/>
                <a:gd name="T2" fmla="*/ 38 w 38"/>
                <a:gd name="T3" fmla="*/ 27 h 39"/>
                <a:gd name="T4" fmla="*/ 35 w 38"/>
                <a:gd name="T5" fmla="*/ 33 h 39"/>
                <a:gd name="T6" fmla="*/ 27 w 38"/>
                <a:gd name="T7" fmla="*/ 37 h 39"/>
                <a:gd name="T8" fmla="*/ 19 w 38"/>
                <a:gd name="T9" fmla="*/ 39 h 39"/>
                <a:gd name="T10" fmla="*/ 14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4 w 38"/>
                <a:gd name="T23" fmla="*/ 2 h 39"/>
                <a:gd name="T24" fmla="*/ 19 w 38"/>
                <a:gd name="T25" fmla="*/ 0 h 39"/>
                <a:gd name="T26" fmla="*/ 27 w 38"/>
                <a:gd name="T27" fmla="*/ 2 h 39"/>
                <a:gd name="T28" fmla="*/ 35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5" y="33"/>
                  </a:lnTo>
                  <a:lnTo>
                    <a:pt x="27" y="37"/>
                  </a:lnTo>
                  <a:lnTo>
                    <a:pt x="19" y="39"/>
                  </a:lnTo>
                  <a:lnTo>
                    <a:pt x="14" y="37"/>
                  </a:lnTo>
                  <a:lnTo>
                    <a:pt x="6" y="33"/>
                  </a:lnTo>
                  <a:lnTo>
                    <a:pt x="2" y="27"/>
                  </a:lnTo>
                  <a:lnTo>
                    <a:pt x="0" y="20"/>
                  </a:lnTo>
                  <a:lnTo>
                    <a:pt x="2" y="12"/>
                  </a:lnTo>
                  <a:lnTo>
                    <a:pt x="6" y="6"/>
                  </a:lnTo>
                  <a:lnTo>
                    <a:pt x="14" y="2"/>
                  </a:lnTo>
                  <a:lnTo>
                    <a:pt x="19" y="0"/>
                  </a:lnTo>
                  <a:lnTo>
                    <a:pt x="27" y="2"/>
                  </a:lnTo>
                  <a:lnTo>
                    <a:pt x="35" y="6"/>
                  </a:lnTo>
                  <a:lnTo>
                    <a:pt x="38" y="12"/>
                  </a:lnTo>
                  <a:lnTo>
                    <a:pt x="38" y="20"/>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6" name="Freeform 386">
              <a:extLst>
                <a:ext uri="{FF2B5EF4-FFF2-40B4-BE49-F238E27FC236}">
                  <a16:creationId xmlns:a16="http://schemas.microsoft.com/office/drawing/2014/main" id="{F9C7E2B9-2125-4A6D-9541-AAC77F45402B}"/>
                </a:ext>
              </a:extLst>
            </p:cNvPr>
            <p:cNvSpPr>
              <a:spLocks/>
            </p:cNvSpPr>
            <p:nvPr/>
          </p:nvSpPr>
          <p:spPr bwMode="auto">
            <a:xfrm>
              <a:off x="3379787" y="6104224"/>
              <a:ext cx="60325" cy="61912"/>
            </a:xfrm>
            <a:custGeom>
              <a:avLst/>
              <a:gdLst>
                <a:gd name="T0" fmla="*/ 38 w 38"/>
                <a:gd name="T1" fmla="*/ 19 h 39"/>
                <a:gd name="T2" fmla="*/ 36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19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6 w 38"/>
                <a:gd name="T31" fmla="*/ 12 h 39"/>
                <a:gd name="T32" fmla="*/ 38 w 38"/>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19"/>
                  </a:moveTo>
                  <a:lnTo>
                    <a:pt x="36" y="27"/>
                  </a:lnTo>
                  <a:lnTo>
                    <a:pt x="33" y="33"/>
                  </a:lnTo>
                  <a:lnTo>
                    <a:pt x="27" y="37"/>
                  </a:lnTo>
                  <a:lnTo>
                    <a:pt x="19" y="39"/>
                  </a:lnTo>
                  <a:lnTo>
                    <a:pt x="12" y="37"/>
                  </a:lnTo>
                  <a:lnTo>
                    <a:pt x="6" y="33"/>
                  </a:lnTo>
                  <a:lnTo>
                    <a:pt x="2" y="27"/>
                  </a:lnTo>
                  <a:lnTo>
                    <a:pt x="0" y="19"/>
                  </a:lnTo>
                  <a:lnTo>
                    <a:pt x="2" y="12"/>
                  </a:lnTo>
                  <a:lnTo>
                    <a:pt x="6" y="6"/>
                  </a:lnTo>
                  <a:lnTo>
                    <a:pt x="12" y="2"/>
                  </a:lnTo>
                  <a:lnTo>
                    <a:pt x="19" y="0"/>
                  </a:lnTo>
                  <a:lnTo>
                    <a:pt x="27" y="2"/>
                  </a:lnTo>
                  <a:lnTo>
                    <a:pt x="33" y="6"/>
                  </a:lnTo>
                  <a:lnTo>
                    <a:pt x="36" y="12"/>
                  </a:lnTo>
                  <a:lnTo>
                    <a:pt x="38" y="19"/>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387">
              <a:extLst>
                <a:ext uri="{FF2B5EF4-FFF2-40B4-BE49-F238E27FC236}">
                  <a16:creationId xmlns:a16="http://schemas.microsoft.com/office/drawing/2014/main" id="{56F957CD-9728-4D17-89FA-8720EC74B631}"/>
                </a:ext>
              </a:extLst>
            </p:cNvPr>
            <p:cNvSpPr>
              <a:spLocks/>
            </p:cNvSpPr>
            <p:nvPr/>
          </p:nvSpPr>
          <p:spPr bwMode="auto">
            <a:xfrm>
              <a:off x="3379787" y="6104224"/>
              <a:ext cx="60325" cy="61912"/>
            </a:xfrm>
            <a:custGeom>
              <a:avLst/>
              <a:gdLst>
                <a:gd name="T0" fmla="*/ 38 w 38"/>
                <a:gd name="T1" fmla="*/ 19 h 39"/>
                <a:gd name="T2" fmla="*/ 36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19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6 w 38"/>
                <a:gd name="T31" fmla="*/ 12 h 39"/>
                <a:gd name="T32" fmla="*/ 38 w 38"/>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19"/>
                  </a:moveTo>
                  <a:lnTo>
                    <a:pt x="36" y="27"/>
                  </a:lnTo>
                  <a:lnTo>
                    <a:pt x="33" y="33"/>
                  </a:lnTo>
                  <a:lnTo>
                    <a:pt x="27" y="37"/>
                  </a:lnTo>
                  <a:lnTo>
                    <a:pt x="19" y="39"/>
                  </a:lnTo>
                  <a:lnTo>
                    <a:pt x="12" y="37"/>
                  </a:lnTo>
                  <a:lnTo>
                    <a:pt x="6" y="33"/>
                  </a:lnTo>
                  <a:lnTo>
                    <a:pt x="2" y="27"/>
                  </a:lnTo>
                  <a:lnTo>
                    <a:pt x="0" y="19"/>
                  </a:lnTo>
                  <a:lnTo>
                    <a:pt x="2" y="12"/>
                  </a:lnTo>
                  <a:lnTo>
                    <a:pt x="6" y="6"/>
                  </a:lnTo>
                  <a:lnTo>
                    <a:pt x="12" y="2"/>
                  </a:lnTo>
                  <a:lnTo>
                    <a:pt x="19" y="0"/>
                  </a:lnTo>
                  <a:lnTo>
                    <a:pt x="27" y="2"/>
                  </a:lnTo>
                  <a:lnTo>
                    <a:pt x="33" y="6"/>
                  </a:lnTo>
                  <a:lnTo>
                    <a:pt x="36" y="12"/>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8" name="Freeform 388">
              <a:extLst>
                <a:ext uri="{FF2B5EF4-FFF2-40B4-BE49-F238E27FC236}">
                  <a16:creationId xmlns:a16="http://schemas.microsoft.com/office/drawing/2014/main" id="{5ACB172E-6E40-405D-96DA-712E59E33DB4}"/>
                </a:ext>
              </a:extLst>
            </p:cNvPr>
            <p:cNvSpPr>
              <a:spLocks/>
            </p:cNvSpPr>
            <p:nvPr/>
          </p:nvSpPr>
          <p:spPr bwMode="auto">
            <a:xfrm>
              <a:off x="3379787" y="6104224"/>
              <a:ext cx="60325" cy="61912"/>
            </a:xfrm>
            <a:custGeom>
              <a:avLst/>
              <a:gdLst>
                <a:gd name="T0" fmla="*/ 38 w 38"/>
                <a:gd name="T1" fmla="*/ 19 h 39"/>
                <a:gd name="T2" fmla="*/ 36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19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6 w 38"/>
                <a:gd name="T31" fmla="*/ 12 h 39"/>
                <a:gd name="T32" fmla="*/ 38 w 38"/>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19"/>
                  </a:moveTo>
                  <a:lnTo>
                    <a:pt x="36" y="27"/>
                  </a:lnTo>
                  <a:lnTo>
                    <a:pt x="33" y="33"/>
                  </a:lnTo>
                  <a:lnTo>
                    <a:pt x="27" y="37"/>
                  </a:lnTo>
                  <a:lnTo>
                    <a:pt x="19" y="39"/>
                  </a:lnTo>
                  <a:lnTo>
                    <a:pt x="12" y="37"/>
                  </a:lnTo>
                  <a:lnTo>
                    <a:pt x="6" y="33"/>
                  </a:lnTo>
                  <a:lnTo>
                    <a:pt x="2" y="27"/>
                  </a:lnTo>
                  <a:lnTo>
                    <a:pt x="0" y="19"/>
                  </a:lnTo>
                  <a:lnTo>
                    <a:pt x="2" y="12"/>
                  </a:lnTo>
                  <a:lnTo>
                    <a:pt x="6" y="6"/>
                  </a:lnTo>
                  <a:lnTo>
                    <a:pt x="12" y="2"/>
                  </a:lnTo>
                  <a:lnTo>
                    <a:pt x="19" y="0"/>
                  </a:lnTo>
                  <a:lnTo>
                    <a:pt x="27" y="2"/>
                  </a:lnTo>
                  <a:lnTo>
                    <a:pt x="33" y="6"/>
                  </a:lnTo>
                  <a:lnTo>
                    <a:pt x="36" y="12"/>
                  </a:lnTo>
                  <a:lnTo>
                    <a:pt x="38" y="19"/>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9" name="Freeform 389">
              <a:extLst>
                <a:ext uri="{FF2B5EF4-FFF2-40B4-BE49-F238E27FC236}">
                  <a16:creationId xmlns:a16="http://schemas.microsoft.com/office/drawing/2014/main" id="{09E1B4EE-1814-471F-BBE5-7FD1E6BC2BC1}"/>
                </a:ext>
              </a:extLst>
            </p:cNvPr>
            <p:cNvSpPr>
              <a:spLocks/>
            </p:cNvSpPr>
            <p:nvPr/>
          </p:nvSpPr>
          <p:spPr bwMode="auto">
            <a:xfrm>
              <a:off x="4321174" y="5789899"/>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390">
              <a:extLst>
                <a:ext uri="{FF2B5EF4-FFF2-40B4-BE49-F238E27FC236}">
                  <a16:creationId xmlns:a16="http://schemas.microsoft.com/office/drawing/2014/main" id="{4AE0A014-FC07-45A5-9F4B-708C5B7CDF37}"/>
                </a:ext>
              </a:extLst>
            </p:cNvPr>
            <p:cNvSpPr>
              <a:spLocks/>
            </p:cNvSpPr>
            <p:nvPr/>
          </p:nvSpPr>
          <p:spPr bwMode="auto">
            <a:xfrm>
              <a:off x="4321174" y="5789899"/>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1" name="Freeform 391">
              <a:extLst>
                <a:ext uri="{FF2B5EF4-FFF2-40B4-BE49-F238E27FC236}">
                  <a16:creationId xmlns:a16="http://schemas.microsoft.com/office/drawing/2014/main" id="{0B05464E-0E32-4383-9B78-29F47208FD1A}"/>
                </a:ext>
              </a:extLst>
            </p:cNvPr>
            <p:cNvSpPr>
              <a:spLocks/>
            </p:cNvSpPr>
            <p:nvPr/>
          </p:nvSpPr>
          <p:spPr bwMode="auto">
            <a:xfrm>
              <a:off x="4321174" y="5789899"/>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2" name="Freeform 392">
              <a:extLst>
                <a:ext uri="{FF2B5EF4-FFF2-40B4-BE49-F238E27FC236}">
                  <a16:creationId xmlns:a16="http://schemas.microsoft.com/office/drawing/2014/main" id="{C95CC4A9-1C38-4263-A4BA-05326B6C3E3F}"/>
                </a:ext>
              </a:extLst>
            </p:cNvPr>
            <p:cNvSpPr>
              <a:spLocks/>
            </p:cNvSpPr>
            <p:nvPr/>
          </p:nvSpPr>
          <p:spPr bwMode="auto">
            <a:xfrm>
              <a:off x="4952999" y="5580349"/>
              <a:ext cx="60325" cy="60325"/>
            </a:xfrm>
            <a:custGeom>
              <a:avLst/>
              <a:gdLst>
                <a:gd name="T0" fmla="*/ 38 w 38"/>
                <a:gd name="T1" fmla="*/ 19 h 38"/>
                <a:gd name="T2" fmla="*/ 36 w 38"/>
                <a:gd name="T3" fmla="*/ 27 h 38"/>
                <a:gd name="T4" fmla="*/ 32 w 38"/>
                <a:gd name="T5" fmla="*/ 33 h 38"/>
                <a:gd name="T6" fmla="*/ 27 w 38"/>
                <a:gd name="T7" fmla="*/ 36 h 38"/>
                <a:gd name="T8" fmla="*/ 19 w 38"/>
                <a:gd name="T9" fmla="*/ 38 h 38"/>
                <a:gd name="T10" fmla="*/ 11 w 38"/>
                <a:gd name="T11" fmla="*/ 36 h 38"/>
                <a:gd name="T12" fmla="*/ 6 w 38"/>
                <a:gd name="T13" fmla="*/ 33 h 38"/>
                <a:gd name="T14" fmla="*/ 0 w 38"/>
                <a:gd name="T15" fmla="*/ 27 h 38"/>
                <a:gd name="T16" fmla="*/ 0 w 38"/>
                <a:gd name="T17" fmla="*/ 19 h 38"/>
                <a:gd name="T18" fmla="*/ 0 w 38"/>
                <a:gd name="T19" fmla="*/ 11 h 38"/>
                <a:gd name="T20" fmla="*/ 6 w 38"/>
                <a:gd name="T21" fmla="*/ 6 h 38"/>
                <a:gd name="T22" fmla="*/ 11 w 38"/>
                <a:gd name="T23" fmla="*/ 2 h 38"/>
                <a:gd name="T24" fmla="*/ 19 w 38"/>
                <a:gd name="T25" fmla="*/ 0 h 38"/>
                <a:gd name="T26" fmla="*/ 27 w 38"/>
                <a:gd name="T27" fmla="*/ 2 h 38"/>
                <a:gd name="T28" fmla="*/ 32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2" y="33"/>
                  </a:lnTo>
                  <a:lnTo>
                    <a:pt x="27" y="36"/>
                  </a:lnTo>
                  <a:lnTo>
                    <a:pt x="19" y="38"/>
                  </a:lnTo>
                  <a:lnTo>
                    <a:pt x="11" y="36"/>
                  </a:lnTo>
                  <a:lnTo>
                    <a:pt x="6" y="33"/>
                  </a:lnTo>
                  <a:lnTo>
                    <a:pt x="0" y="27"/>
                  </a:lnTo>
                  <a:lnTo>
                    <a:pt x="0" y="19"/>
                  </a:lnTo>
                  <a:lnTo>
                    <a:pt x="0" y="11"/>
                  </a:lnTo>
                  <a:lnTo>
                    <a:pt x="6" y="6"/>
                  </a:lnTo>
                  <a:lnTo>
                    <a:pt x="11" y="2"/>
                  </a:lnTo>
                  <a:lnTo>
                    <a:pt x="19" y="0"/>
                  </a:lnTo>
                  <a:lnTo>
                    <a:pt x="27" y="2"/>
                  </a:lnTo>
                  <a:lnTo>
                    <a:pt x="32" y="6"/>
                  </a:lnTo>
                  <a:lnTo>
                    <a:pt x="36" y="11"/>
                  </a:lnTo>
                  <a:lnTo>
                    <a:pt x="38" y="19"/>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393">
              <a:extLst>
                <a:ext uri="{FF2B5EF4-FFF2-40B4-BE49-F238E27FC236}">
                  <a16:creationId xmlns:a16="http://schemas.microsoft.com/office/drawing/2014/main" id="{E8949563-BAD9-4397-B92B-A1A19595F657}"/>
                </a:ext>
              </a:extLst>
            </p:cNvPr>
            <p:cNvSpPr>
              <a:spLocks/>
            </p:cNvSpPr>
            <p:nvPr/>
          </p:nvSpPr>
          <p:spPr bwMode="auto">
            <a:xfrm>
              <a:off x="4952999" y="5580349"/>
              <a:ext cx="60325" cy="60325"/>
            </a:xfrm>
            <a:custGeom>
              <a:avLst/>
              <a:gdLst>
                <a:gd name="T0" fmla="*/ 38 w 38"/>
                <a:gd name="T1" fmla="*/ 19 h 38"/>
                <a:gd name="T2" fmla="*/ 36 w 38"/>
                <a:gd name="T3" fmla="*/ 27 h 38"/>
                <a:gd name="T4" fmla="*/ 32 w 38"/>
                <a:gd name="T5" fmla="*/ 33 h 38"/>
                <a:gd name="T6" fmla="*/ 27 w 38"/>
                <a:gd name="T7" fmla="*/ 36 h 38"/>
                <a:gd name="T8" fmla="*/ 19 w 38"/>
                <a:gd name="T9" fmla="*/ 38 h 38"/>
                <a:gd name="T10" fmla="*/ 11 w 38"/>
                <a:gd name="T11" fmla="*/ 36 h 38"/>
                <a:gd name="T12" fmla="*/ 6 w 38"/>
                <a:gd name="T13" fmla="*/ 33 h 38"/>
                <a:gd name="T14" fmla="*/ 0 w 38"/>
                <a:gd name="T15" fmla="*/ 27 h 38"/>
                <a:gd name="T16" fmla="*/ 0 w 38"/>
                <a:gd name="T17" fmla="*/ 19 h 38"/>
                <a:gd name="T18" fmla="*/ 0 w 38"/>
                <a:gd name="T19" fmla="*/ 11 h 38"/>
                <a:gd name="T20" fmla="*/ 6 w 38"/>
                <a:gd name="T21" fmla="*/ 6 h 38"/>
                <a:gd name="T22" fmla="*/ 11 w 38"/>
                <a:gd name="T23" fmla="*/ 2 h 38"/>
                <a:gd name="T24" fmla="*/ 19 w 38"/>
                <a:gd name="T25" fmla="*/ 0 h 38"/>
                <a:gd name="T26" fmla="*/ 27 w 38"/>
                <a:gd name="T27" fmla="*/ 2 h 38"/>
                <a:gd name="T28" fmla="*/ 32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2" y="33"/>
                  </a:lnTo>
                  <a:lnTo>
                    <a:pt x="27" y="36"/>
                  </a:lnTo>
                  <a:lnTo>
                    <a:pt x="19" y="38"/>
                  </a:lnTo>
                  <a:lnTo>
                    <a:pt x="11" y="36"/>
                  </a:lnTo>
                  <a:lnTo>
                    <a:pt x="6" y="33"/>
                  </a:lnTo>
                  <a:lnTo>
                    <a:pt x="0" y="27"/>
                  </a:lnTo>
                  <a:lnTo>
                    <a:pt x="0" y="19"/>
                  </a:lnTo>
                  <a:lnTo>
                    <a:pt x="0" y="11"/>
                  </a:lnTo>
                  <a:lnTo>
                    <a:pt x="6" y="6"/>
                  </a:lnTo>
                  <a:lnTo>
                    <a:pt x="11" y="2"/>
                  </a:lnTo>
                  <a:lnTo>
                    <a:pt x="19" y="0"/>
                  </a:lnTo>
                  <a:lnTo>
                    <a:pt x="27" y="2"/>
                  </a:lnTo>
                  <a:lnTo>
                    <a:pt x="32" y="6"/>
                  </a:lnTo>
                  <a:lnTo>
                    <a:pt x="36" y="11"/>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4" name="Freeform 394">
              <a:extLst>
                <a:ext uri="{FF2B5EF4-FFF2-40B4-BE49-F238E27FC236}">
                  <a16:creationId xmlns:a16="http://schemas.microsoft.com/office/drawing/2014/main" id="{68282485-0FAE-4CD8-908D-643D0AC5BC2F}"/>
                </a:ext>
              </a:extLst>
            </p:cNvPr>
            <p:cNvSpPr>
              <a:spLocks/>
            </p:cNvSpPr>
            <p:nvPr/>
          </p:nvSpPr>
          <p:spPr bwMode="auto">
            <a:xfrm>
              <a:off x="4952999" y="5580349"/>
              <a:ext cx="60325" cy="60325"/>
            </a:xfrm>
            <a:custGeom>
              <a:avLst/>
              <a:gdLst>
                <a:gd name="T0" fmla="*/ 38 w 38"/>
                <a:gd name="T1" fmla="*/ 19 h 38"/>
                <a:gd name="T2" fmla="*/ 36 w 38"/>
                <a:gd name="T3" fmla="*/ 27 h 38"/>
                <a:gd name="T4" fmla="*/ 32 w 38"/>
                <a:gd name="T5" fmla="*/ 33 h 38"/>
                <a:gd name="T6" fmla="*/ 27 w 38"/>
                <a:gd name="T7" fmla="*/ 36 h 38"/>
                <a:gd name="T8" fmla="*/ 19 w 38"/>
                <a:gd name="T9" fmla="*/ 38 h 38"/>
                <a:gd name="T10" fmla="*/ 11 w 38"/>
                <a:gd name="T11" fmla="*/ 36 h 38"/>
                <a:gd name="T12" fmla="*/ 6 w 38"/>
                <a:gd name="T13" fmla="*/ 33 h 38"/>
                <a:gd name="T14" fmla="*/ 0 w 38"/>
                <a:gd name="T15" fmla="*/ 27 h 38"/>
                <a:gd name="T16" fmla="*/ 0 w 38"/>
                <a:gd name="T17" fmla="*/ 19 h 38"/>
                <a:gd name="T18" fmla="*/ 0 w 38"/>
                <a:gd name="T19" fmla="*/ 11 h 38"/>
                <a:gd name="T20" fmla="*/ 6 w 38"/>
                <a:gd name="T21" fmla="*/ 6 h 38"/>
                <a:gd name="T22" fmla="*/ 11 w 38"/>
                <a:gd name="T23" fmla="*/ 2 h 38"/>
                <a:gd name="T24" fmla="*/ 19 w 38"/>
                <a:gd name="T25" fmla="*/ 0 h 38"/>
                <a:gd name="T26" fmla="*/ 27 w 38"/>
                <a:gd name="T27" fmla="*/ 2 h 38"/>
                <a:gd name="T28" fmla="*/ 32 w 38"/>
                <a:gd name="T29" fmla="*/ 6 h 38"/>
                <a:gd name="T30" fmla="*/ 36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6" y="27"/>
                  </a:lnTo>
                  <a:lnTo>
                    <a:pt x="32" y="33"/>
                  </a:lnTo>
                  <a:lnTo>
                    <a:pt x="27" y="36"/>
                  </a:lnTo>
                  <a:lnTo>
                    <a:pt x="19" y="38"/>
                  </a:lnTo>
                  <a:lnTo>
                    <a:pt x="11" y="36"/>
                  </a:lnTo>
                  <a:lnTo>
                    <a:pt x="6" y="33"/>
                  </a:lnTo>
                  <a:lnTo>
                    <a:pt x="0" y="27"/>
                  </a:lnTo>
                  <a:lnTo>
                    <a:pt x="0" y="19"/>
                  </a:lnTo>
                  <a:lnTo>
                    <a:pt x="0" y="11"/>
                  </a:lnTo>
                  <a:lnTo>
                    <a:pt x="6" y="6"/>
                  </a:lnTo>
                  <a:lnTo>
                    <a:pt x="11" y="2"/>
                  </a:lnTo>
                  <a:lnTo>
                    <a:pt x="19" y="0"/>
                  </a:lnTo>
                  <a:lnTo>
                    <a:pt x="27" y="2"/>
                  </a:lnTo>
                  <a:lnTo>
                    <a:pt x="32" y="6"/>
                  </a:lnTo>
                  <a:lnTo>
                    <a:pt x="36" y="11"/>
                  </a:lnTo>
                  <a:lnTo>
                    <a:pt x="38" y="19"/>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5" name="Freeform 395">
              <a:extLst>
                <a:ext uri="{FF2B5EF4-FFF2-40B4-BE49-F238E27FC236}">
                  <a16:creationId xmlns:a16="http://schemas.microsoft.com/office/drawing/2014/main" id="{1AD94312-4DF2-4361-AAD6-C53DA032E669}"/>
                </a:ext>
              </a:extLst>
            </p:cNvPr>
            <p:cNvSpPr>
              <a:spLocks/>
            </p:cNvSpPr>
            <p:nvPr/>
          </p:nvSpPr>
          <p:spPr bwMode="auto">
            <a:xfrm>
              <a:off x="5884862" y="5266024"/>
              <a:ext cx="65088" cy="61912"/>
            </a:xfrm>
            <a:custGeom>
              <a:avLst/>
              <a:gdLst>
                <a:gd name="T0" fmla="*/ 41 w 41"/>
                <a:gd name="T1" fmla="*/ 19 h 39"/>
                <a:gd name="T2" fmla="*/ 39 w 41"/>
                <a:gd name="T3" fmla="*/ 27 h 39"/>
                <a:gd name="T4" fmla="*/ 35 w 41"/>
                <a:gd name="T5" fmla="*/ 33 h 39"/>
                <a:gd name="T6" fmla="*/ 27 w 41"/>
                <a:gd name="T7" fmla="*/ 37 h 39"/>
                <a:gd name="T8" fmla="*/ 20 w 41"/>
                <a:gd name="T9" fmla="*/ 39 h 39"/>
                <a:gd name="T10" fmla="*/ 14 w 41"/>
                <a:gd name="T11" fmla="*/ 37 h 39"/>
                <a:gd name="T12" fmla="*/ 6 w 41"/>
                <a:gd name="T13" fmla="*/ 33 h 39"/>
                <a:gd name="T14" fmla="*/ 2 w 41"/>
                <a:gd name="T15" fmla="*/ 27 h 39"/>
                <a:gd name="T16" fmla="*/ 0 w 41"/>
                <a:gd name="T17" fmla="*/ 19 h 39"/>
                <a:gd name="T18" fmla="*/ 2 w 41"/>
                <a:gd name="T19" fmla="*/ 12 h 39"/>
                <a:gd name="T20" fmla="*/ 6 w 41"/>
                <a:gd name="T21" fmla="*/ 6 h 39"/>
                <a:gd name="T22" fmla="*/ 14 w 41"/>
                <a:gd name="T23" fmla="*/ 2 h 39"/>
                <a:gd name="T24" fmla="*/ 20 w 41"/>
                <a:gd name="T25" fmla="*/ 0 h 39"/>
                <a:gd name="T26" fmla="*/ 27 w 41"/>
                <a:gd name="T27" fmla="*/ 2 h 39"/>
                <a:gd name="T28" fmla="*/ 35 w 41"/>
                <a:gd name="T29" fmla="*/ 6 h 39"/>
                <a:gd name="T30" fmla="*/ 39 w 41"/>
                <a:gd name="T31" fmla="*/ 12 h 39"/>
                <a:gd name="T32" fmla="*/ 41 w 41"/>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39">
                  <a:moveTo>
                    <a:pt x="41" y="19"/>
                  </a:moveTo>
                  <a:lnTo>
                    <a:pt x="39" y="27"/>
                  </a:lnTo>
                  <a:lnTo>
                    <a:pt x="35" y="33"/>
                  </a:lnTo>
                  <a:lnTo>
                    <a:pt x="27" y="37"/>
                  </a:lnTo>
                  <a:lnTo>
                    <a:pt x="20" y="39"/>
                  </a:lnTo>
                  <a:lnTo>
                    <a:pt x="14" y="37"/>
                  </a:lnTo>
                  <a:lnTo>
                    <a:pt x="6" y="33"/>
                  </a:lnTo>
                  <a:lnTo>
                    <a:pt x="2" y="27"/>
                  </a:lnTo>
                  <a:lnTo>
                    <a:pt x="0" y="19"/>
                  </a:lnTo>
                  <a:lnTo>
                    <a:pt x="2" y="12"/>
                  </a:lnTo>
                  <a:lnTo>
                    <a:pt x="6" y="6"/>
                  </a:lnTo>
                  <a:lnTo>
                    <a:pt x="14" y="2"/>
                  </a:lnTo>
                  <a:lnTo>
                    <a:pt x="20" y="0"/>
                  </a:lnTo>
                  <a:lnTo>
                    <a:pt x="27" y="2"/>
                  </a:lnTo>
                  <a:lnTo>
                    <a:pt x="35" y="6"/>
                  </a:lnTo>
                  <a:lnTo>
                    <a:pt x="39" y="12"/>
                  </a:lnTo>
                  <a:lnTo>
                    <a:pt x="41" y="19"/>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396">
              <a:extLst>
                <a:ext uri="{FF2B5EF4-FFF2-40B4-BE49-F238E27FC236}">
                  <a16:creationId xmlns:a16="http://schemas.microsoft.com/office/drawing/2014/main" id="{57CA22C3-B286-4BD4-B517-025F6C90504E}"/>
                </a:ext>
              </a:extLst>
            </p:cNvPr>
            <p:cNvSpPr>
              <a:spLocks/>
            </p:cNvSpPr>
            <p:nvPr/>
          </p:nvSpPr>
          <p:spPr bwMode="auto">
            <a:xfrm>
              <a:off x="5884862" y="5266024"/>
              <a:ext cx="65088" cy="61912"/>
            </a:xfrm>
            <a:custGeom>
              <a:avLst/>
              <a:gdLst>
                <a:gd name="T0" fmla="*/ 41 w 41"/>
                <a:gd name="T1" fmla="*/ 19 h 39"/>
                <a:gd name="T2" fmla="*/ 39 w 41"/>
                <a:gd name="T3" fmla="*/ 27 h 39"/>
                <a:gd name="T4" fmla="*/ 35 w 41"/>
                <a:gd name="T5" fmla="*/ 33 h 39"/>
                <a:gd name="T6" fmla="*/ 27 w 41"/>
                <a:gd name="T7" fmla="*/ 37 h 39"/>
                <a:gd name="T8" fmla="*/ 20 w 41"/>
                <a:gd name="T9" fmla="*/ 39 h 39"/>
                <a:gd name="T10" fmla="*/ 14 w 41"/>
                <a:gd name="T11" fmla="*/ 37 h 39"/>
                <a:gd name="T12" fmla="*/ 6 w 41"/>
                <a:gd name="T13" fmla="*/ 33 h 39"/>
                <a:gd name="T14" fmla="*/ 2 w 41"/>
                <a:gd name="T15" fmla="*/ 27 h 39"/>
                <a:gd name="T16" fmla="*/ 0 w 41"/>
                <a:gd name="T17" fmla="*/ 19 h 39"/>
                <a:gd name="T18" fmla="*/ 2 w 41"/>
                <a:gd name="T19" fmla="*/ 12 h 39"/>
                <a:gd name="T20" fmla="*/ 6 w 41"/>
                <a:gd name="T21" fmla="*/ 6 h 39"/>
                <a:gd name="T22" fmla="*/ 14 w 41"/>
                <a:gd name="T23" fmla="*/ 2 h 39"/>
                <a:gd name="T24" fmla="*/ 20 w 41"/>
                <a:gd name="T25" fmla="*/ 0 h 39"/>
                <a:gd name="T26" fmla="*/ 27 w 41"/>
                <a:gd name="T27" fmla="*/ 2 h 39"/>
                <a:gd name="T28" fmla="*/ 35 w 41"/>
                <a:gd name="T29" fmla="*/ 6 h 39"/>
                <a:gd name="T30" fmla="*/ 39 w 41"/>
                <a:gd name="T31" fmla="*/ 12 h 39"/>
                <a:gd name="T32" fmla="*/ 41 w 41"/>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39">
                  <a:moveTo>
                    <a:pt x="41" y="19"/>
                  </a:moveTo>
                  <a:lnTo>
                    <a:pt x="39" y="27"/>
                  </a:lnTo>
                  <a:lnTo>
                    <a:pt x="35" y="33"/>
                  </a:lnTo>
                  <a:lnTo>
                    <a:pt x="27" y="37"/>
                  </a:lnTo>
                  <a:lnTo>
                    <a:pt x="20" y="39"/>
                  </a:lnTo>
                  <a:lnTo>
                    <a:pt x="14" y="37"/>
                  </a:lnTo>
                  <a:lnTo>
                    <a:pt x="6" y="33"/>
                  </a:lnTo>
                  <a:lnTo>
                    <a:pt x="2" y="27"/>
                  </a:lnTo>
                  <a:lnTo>
                    <a:pt x="0" y="19"/>
                  </a:lnTo>
                  <a:lnTo>
                    <a:pt x="2" y="12"/>
                  </a:lnTo>
                  <a:lnTo>
                    <a:pt x="6" y="6"/>
                  </a:lnTo>
                  <a:lnTo>
                    <a:pt x="14" y="2"/>
                  </a:lnTo>
                  <a:lnTo>
                    <a:pt x="20" y="0"/>
                  </a:lnTo>
                  <a:lnTo>
                    <a:pt x="27" y="2"/>
                  </a:lnTo>
                  <a:lnTo>
                    <a:pt x="35" y="6"/>
                  </a:lnTo>
                  <a:lnTo>
                    <a:pt x="39" y="12"/>
                  </a:lnTo>
                  <a:lnTo>
                    <a:pt x="41"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7" name="Freeform 397">
              <a:extLst>
                <a:ext uri="{FF2B5EF4-FFF2-40B4-BE49-F238E27FC236}">
                  <a16:creationId xmlns:a16="http://schemas.microsoft.com/office/drawing/2014/main" id="{BECFE62E-126F-41F2-AE17-386018FDC447}"/>
                </a:ext>
              </a:extLst>
            </p:cNvPr>
            <p:cNvSpPr>
              <a:spLocks/>
            </p:cNvSpPr>
            <p:nvPr/>
          </p:nvSpPr>
          <p:spPr bwMode="auto">
            <a:xfrm>
              <a:off x="5884862" y="5266024"/>
              <a:ext cx="65088" cy="61912"/>
            </a:xfrm>
            <a:custGeom>
              <a:avLst/>
              <a:gdLst>
                <a:gd name="T0" fmla="*/ 41 w 41"/>
                <a:gd name="T1" fmla="*/ 19 h 39"/>
                <a:gd name="T2" fmla="*/ 39 w 41"/>
                <a:gd name="T3" fmla="*/ 27 h 39"/>
                <a:gd name="T4" fmla="*/ 35 w 41"/>
                <a:gd name="T5" fmla="*/ 33 h 39"/>
                <a:gd name="T6" fmla="*/ 27 w 41"/>
                <a:gd name="T7" fmla="*/ 37 h 39"/>
                <a:gd name="T8" fmla="*/ 20 w 41"/>
                <a:gd name="T9" fmla="*/ 39 h 39"/>
                <a:gd name="T10" fmla="*/ 14 w 41"/>
                <a:gd name="T11" fmla="*/ 37 h 39"/>
                <a:gd name="T12" fmla="*/ 6 w 41"/>
                <a:gd name="T13" fmla="*/ 33 h 39"/>
                <a:gd name="T14" fmla="*/ 2 w 41"/>
                <a:gd name="T15" fmla="*/ 27 h 39"/>
                <a:gd name="T16" fmla="*/ 0 w 41"/>
                <a:gd name="T17" fmla="*/ 19 h 39"/>
                <a:gd name="T18" fmla="*/ 2 w 41"/>
                <a:gd name="T19" fmla="*/ 12 h 39"/>
                <a:gd name="T20" fmla="*/ 6 w 41"/>
                <a:gd name="T21" fmla="*/ 6 h 39"/>
                <a:gd name="T22" fmla="*/ 14 w 41"/>
                <a:gd name="T23" fmla="*/ 2 h 39"/>
                <a:gd name="T24" fmla="*/ 20 w 41"/>
                <a:gd name="T25" fmla="*/ 0 h 39"/>
                <a:gd name="T26" fmla="*/ 27 w 41"/>
                <a:gd name="T27" fmla="*/ 2 h 39"/>
                <a:gd name="T28" fmla="*/ 35 w 41"/>
                <a:gd name="T29" fmla="*/ 6 h 39"/>
                <a:gd name="T30" fmla="*/ 39 w 41"/>
                <a:gd name="T31" fmla="*/ 12 h 39"/>
                <a:gd name="T32" fmla="*/ 41 w 41"/>
                <a:gd name="T3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39">
                  <a:moveTo>
                    <a:pt x="41" y="19"/>
                  </a:moveTo>
                  <a:lnTo>
                    <a:pt x="39" y="27"/>
                  </a:lnTo>
                  <a:lnTo>
                    <a:pt x="35" y="33"/>
                  </a:lnTo>
                  <a:lnTo>
                    <a:pt x="27" y="37"/>
                  </a:lnTo>
                  <a:lnTo>
                    <a:pt x="20" y="39"/>
                  </a:lnTo>
                  <a:lnTo>
                    <a:pt x="14" y="37"/>
                  </a:lnTo>
                  <a:lnTo>
                    <a:pt x="6" y="33"/>
                  </a:lnTo>
                  <a:lnTo>
                    <a:pt x="2" y="27"/>
                  </a:lnTo>
                  <a:lnTo>
                    <a:pt x="0" y="19"/>
                  </a:lnTo>
                  <a:lnTo>
                    <a:pt x="2" y="12"/>
                  </a:lnTo>
                  <a:lnTo>
                    <a:pt x="6" y="6"/>
                  </a:lnTo>
                  <a:lnTo>
                    <a:pt x="14" y="2"/>
                  </a:lnTo>
                  <a:lnTo>
                    <a:pt x="20" y="0"/>
                  </a:lnTo>
                  <a:lnTo>
                    <a:pt x="27" y="2"/>
                  </a:lnTo>
                  <a:lnTo>
                    <a:pt x="35" y="6"/>
                  </a:lnTo>
                  <a:lnTo>
                    <a:pt x="39" y="12"/>
                  </a:lnTo>
                  <a:lnTo>
                    <a:pt x="41" y="19"/>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9" name="Freeform 399">
              <a:extLst>
                <a:ext uri="{FF2B5EF4-FFF2-40B4-BE49-F238E27FC236}">
                  <a16:creationId xmlns:a16="http://schemas.microsoft.com/office/drawing/2014/main" id="{BFA77594-0A63-41AC-AFED-D0506A79EB5E}"/>
                </a:ext>
              </a:extLst>
            </p:cNvPr>
            <p:cNvSpPr>
              <a:spLocks noEditPoints="1"/>
            </p:cNvSpPr>
            <p:nvPr/>
          </p:nvSpPr>
          <p:spPr bwMode="auto">
            <a:xfrm>
              <a:off x="2666999" y="6302662"/>
              <a:ext cx="60325" cy="88900"/>
            </a:xfrm>
            <a:custGeom>
              <a:avLst/>
              <a:gdLst>
                <a:gd name="T0" fmla="*/ 38 w 38"/>
                <a:gd name="T1" fmla="*/ 33 h 56"/>
                <a:gd name="T2" fmla="*/ 36 w 38"/>
                <a:gd name="T3" fmla="*/ 42 h 56"/>
                <a:gd name="T4" fmla="*/ 30 w 38"/>
                <a:gd name="T5" fmla="*/ 50 h 56"/>
                <a:gd name="T6" fmla="*/ 23 w 38"/>
                <a:gd name="T7" fmla="*/ 54 h 56"/>
                <a:gd name="T8" fmla="*/ 13 w 38"/>
                <a:gd name="T9" fmla="*/ 54 h 56"/>
                <a:gd name="T10" fmla="*/ 5 w 38"/>
                <a:gd name="T11" fmla="*/ 50 h 56"/>
                <a:gd name="T12" fmla="*/ 2 w 38"/>
                <a:gd name="T13" fmla="*/ 44 h 56"/>
                <a:gd name="T14" fmla="*/ 0 w 38"/>
                <a:gd name="T15" fmla="*/ 34 h 56"/>
                <a:gd name="T16" fmla="*/ 0 w 38"/>
                <a:gd name="T17" fmla="*/ 21 h 56"/>
                <a:gd name="T18" fmla="*/ 2 w 38"/>
                <a:gd name="T19" fmla="*/ 11 h 56"/>
                <a:gd name="T20" fmla="*/ 7 w 38"/>
                <a:gd name="T21" fmla="*/ 4 h 56"/>
                <a:gd name="T22" fmla="*/ 15 w 38"/>
                <a:gd name="T23" fmla="*/ 0 h 56"/>
                <a:gd name="T24" fmla="*/ 25 w 38"/>
                <a:gd name="T25" fmla="*/ 0 h 56"/>
                <a:gd name="T26" fmla="*/ 30 w 38"/>
                <a:gd name="T27" fmla="*/ 4 h 56"/>
                <a:gd name="T28" fmla="*/ 36 w 38"/>
                <a:gd name="T29" fmla="*/ 11 h 56"/>
                <a:gd name="T30" fmla="*/ 38 w 38"/>
                <a:gd name="T31" fmla="*/ 21 h 56"/>
                <a:gd name="T32" fmla="*/ 30 w 38"/>
                <a:gd name="T33" fmla="*/ 27 h 56"/>
                <a:gd name="T34" fmla="*/ 30 w 38"/>
                <a:gd name="T35" fmla="*/ 21 h 56"/>
                <a:gd name="T36" fmla="*/ 28 w 38"/>
                <a:gd name="T37" fmla="*/ 15 h 56"/>
                <a:gd name="T38" fmla="*/ 28 w 38"/>
                <a:gd name="T39" fmla="*/ 10 h 56"/>
                <a:gd name="T40" fmla="*/ 25 w 38"/>
                <a:gd name="T41" fmla="*/ 8 h 56"/>
                <a:gd name="T42" fmla="*/ 23 w 38"/>
                <a:gd name="T43" fmla="*/ 6 h 56"/>
                <a:gd name="T44" fmla="*/ 19 w 38"/>
                <a:gd name="T45" fmla="*/ 6 h 56"/>
                <a:gd name="T46" fmla="*/ 13 w 38"/>
                <a:gd name="T47" fmla="*/ 8 h 56"/>
                <a:gd name="T48" fmla="*/ 9 w 38"/>
                <a:gd name="T49" fmla="*/ 11 h 56"/>
                <a:gd name="T50" fmla="*/ 7 w 38"/>
                <a:gd name="T51" fmla="*/ 19 h 56"/>
                <a:gd name="T52" fmla="*/ 7 w 38"/>
                <a:gd name="T53" fmla="*/ 27 h 56"/>
                <a:gd name="T54" fmla="*/ 7 w 38"/>
                <a:gd name="T55" fmla="*/ 36 h 56"/>
                <a:gd name="T56" fmla="*/ 9 w 38"/>
                <a:gd name="T57" fmla="*/ 44 h 56"/>
                <a:gd name="T58" fmla="*/ 13 w 38"/>
                <a:gd name="T59" fmla="*/ 48 h 56"/>
                <a:gd name="T60" fmla="*/ 19 w 38"/>
                <a:gd name="T61" fmla="*/ 50 h 56"/>
                <a:gd name="T62" fmla="*/ 23 w 38"/>
                <a:gd name="T63" fmla="*/ 48 h 56"/>
                <a:gd name="T64" fmla="*/ 27 w 38"/>
                <a:gd name="T65" fmla="*/ 46 h 56"/>
                <a:gd name="T66" fmla="*/ 28 w 38"/>
                <a:gd name="T67" fmla="*/ 42 h 56"/>
                <a:gd name="T68" fmla="*/ 28 w 38"/>
                <a:gd name="T69" fmla="*/ 38 h 56"/>
                <a:gd name="T70" fmla="*/ 30 w 38"/>
                <a:gd name="T71" fmla="*/ 33 h 56"/>
                <a:gd name="T72" fmla="*/ 30 w 38"/>
                <a:gd name="T73" fmla="*/ 2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6">
                  <a:moveTo>
                    <a:pt x="38" y="27"/>
                  </a:moveTo>
                  <a:lnTo>
                    <a:pt x="38" y="33"/>
                  </a:lnTo>
                  <a:lnTo>
                    <a:pt x="36" y="38"/>
                  </a:lnTo>
                  <a:lnTo>
                    <a:pt x="36" y="42"/>
                  </a:lnTo>
                  <a:lnTo>
                    <a:pt x="34" y="48"/>
                  </a:lnTo>
                  <a:lnTo>
                    <a:pt x="30" y="50"/>
                  </a:lnTo>
                  <a:lnTo>
                    <a:pt x="27" y="54"/>
                  </a:lnTo>
                  <a:lnTo>
                    <a:pt x="23" y="54"/>
                  </a:lnTo>
                  <a:lnTo>
                    <a:pt x="19" y="56"/>
                  </a:lnTo>
                  <a:lnTo>
                    <a:pt x="13" y="54"/>
                  </a:lnTo>
                  <a:lnTo>
                    <a:pt x="9" y="54"/>
                  </a:lnTo>
                  <a:lnTo>
                    <a:pt x="5" y="50"/>
                  </a:lnTo>
                  <a:lnTo>
                    <a:pt x="4" y="48"/>
                  </a:lnTo>
                  <a:lnTo>
                    <a:pt x="2" y="44"/>
                  </a:lnTo>
                  <a:lnTo>
                    <a:pt x="2" y="38"/>
                  </a:lnTo>
                  <a:lnTo>
                    <a:pt x="0" y="34"/>
                  </a:lnTo>
                  <a:lnTo>
                    <a:pt x="0" y="27"/>
                  </a:lnTo>
                  <a:lnTo>
                    <a:pt x="0" y="21"/>
                  </a:lnTo>
                  <a:lnTo>
                    <a:pt x="2" y="15"/>
                  </a:lnTo>
                  <a:lnTo>
                    <a:pt x="2" y="11"/>
                  </a:lnTo>
                  <a:lnTo>
                    <a:pt x="4" y="8"/>
                  </a:lnTo>
                  <a:lnTo>
                    <a:pt x="7" y="4"/>
                  </a:lnTo>
                  <a:lnTo>
                    <a:pt x="9" y="2"/>
                  </a:lnTo>
                  <a:lnTo>
                    <a:pt x="15" y="0"/>
                  </a:lnTo>
                  <a:lnTo>
                    <a:pt x="19" y="0"/>
                  </a:lnTo>
                  <a:lnTo>
                    <a:pt x="25" y="0"/>
                  </a:lnTo>
                  <a:lnTo>
                    <a:pt x="28" y="2"/>
                  </a:lnTo>
                  <a:lnTo>
                    <a:pt x="30" y="4"/>
                  </a:lnTo>
                  <a:lnTo>
                    <a:pt x="34" y="8"/>
                  </a:lnTo>
                  <a:lnTo>
                    <a:pt x="36" y="11"/>
                  </a:lnTo>
                  <a:lnTo>
                    <a:pt x="36" y="15"/>
                  </a:lnTo>
                  <a:lnTo>
                    <a:pt x="38" y="21"/>
                  </a:lnTo>
                  <a:lnTo>
                    <a:pt x="38" y="27"/>
                  </a:lnTo>
                  <a:close/>
                  <a:moveTo>
                    <a:pt x="30" y="27"/>
                  </a:moveTo>
                  <a:lnTo>
                    <a:pt x="30" y="23"/>
                  </a:lnTo>
                  <a:lnTo>
                    <a:pt x="30" y="21"/>
                  </a:lnTo>
                  <a:lnTo>
                    <a:pt x="30" y="17"/>
                  </a:lnTo>
                  <a:lnTo>
                    <a:pt x="28" y="15"/>
                  </a:lnTo>
                  <a:lnTo>
                    <a:pt x="28" y="13"/>
                  </a:lnTo>
                  <a:lnTo>
                    <a:pt x="28" y="10"/>
                  </a:lnTo>
                  <a:lnTo>
                    <a:pt x="27" y="10"/>
                  </a:lnTo>
                  <a:lnTo>
                    <a:pt x="25" y="8"/>
                  </a:lnTo>
                  <a:lnTo>
                    <a:pt x="25" y="6"/>
                  </a:lnTo>
                  <a:lnTo>
                    <a:pt x="23" y="6"/>
                  </a:lnTo>
                  <a:lnTo>
                    <a:pt x="21" y="6"/>
                  </a:lnTo>
                  <a:lnTo>
                    <a:pt x="19" y="6"/>
                  </a:lnTo>
                  <a:lnTo>
                    <a:pt x="15" y="6"/>
                  </a:lnTo>
                  <a:lnTo>
                    <a:pt x="13" y="8"/>
                  </a:lnTo>
                  <a:lnTo>
                    <a:pt x="11" y="10"/>
                  </a:lnTo>
                  <a:lnTo>
                    <a:pt x="9" y="11"/>
                  </a:lnTo>
                  <a:lnTo>
                    <a:pt x="9" y="15"/>
                  </a:lnTo>
                  <a:lnTo>
                    <a:pt x="7" y="19"/>
                  </a:lnTo>
                  <a:lnTo>
                    <a:pt x="7" y="23"/>
                  </a:lnTo>
                  <a:lnTo>
                    <a:pt x="7" y="27"/>
                  </a:lnTo>
                  <a:lnTo>
                    <a:pt x="7" y="33"/>
                  </a:lnTo>
                  <a:lnTo>
                    <a:pt x="7" y="36"/>
                  </a:lnTo>
                  <a:lnTo>
                    <a:pt x="9" y="40"/>
                  </a:lnTo>
                  <a:lnTo>
                    <a:pt x="9" y="44"/>
                  </a:lnTo>
                  <a:lnTo>
                    <a:pt x="11" y="46"/>
                  </a:lnTo>
                  <a:lnTo>
                    <a:pt x="13" y="48"/>
                  </a:lnTo>
                  <a:lnTo>
                    <a:pt x="15" y="48"/>
                  </a:lnTo>
                  <a:lnTo>
                    <a:pt x="19" y="50"/>
                  </a:lnTo>
                  <a:lnTo>
                    <a:pt x="21" y="48"/>
                  </a:lnTo>
                  <a:lnTo>
                    <a:pt x="23" y="48"/>
                  </a:lnTo>
                  <a:lnTo>
                    <a:pt x="25" y="48"/>
                  </a:lnTo>
                  <a:lnTo>
                    <a:pt x="27" y="46"/>
                  </a:lnTo>
                  <a:lnTo>
                    <a:pt x="27" y="44"/>
                  </a:lnTo>
                  <a:lnTo>
                    <a:pt x="28" y="42"/>
                  </a:lnTo>
                  <a:lnTo>
                    <a:pt x="28" y="40"/>
                  </a:lnTo>
                  <a:lnTo>
                    <a:pt x="28" y="38"/>
                  </a:lnTo>
                  <a:lnTo>
                    <a:pt x="30" y="36"/>
                  </a:lnTo>
                  <a:lnTo>
                    <a:pt x="30" y="33"/>
                  </a:lnTo>
                  <a:lnTo>
                    <a:pt x="30" y="31"/>
                  </a:lnTo>
                  <a:lnTo>
                    <a:pt x="30"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400">
              <a:extLst>
                <a:ext uri="{FF2B5EF4-FFF2-40B4-BE49-F238E27FC236}">
                  <a16:creationId xmlns:a16="http://schemas.microsoft.com/office/drawing/2014/main" id="{05DE62B3-BAAF-448A-BFBE-2AF86B2EC628}"/>
                </a:ext>
              </a:extLst>
            </p:cNvPr>
            <p:cNvSpPr>
              <a:spLocks/>
            </p:cNvSpPr>
            <p:nvPr/>
          </p:nvSpPr>
          <p:spPr bwMode="auto">
            <a:xfrm>
              <a:off x="2578099" y="6083587"/>
              <a:ext cx="55563" cy="87312"/>
            </a:xfrm>
            <a:custGeom>
              <a:avLst/>
              <a:gdLst>
                <a:gd name="T0" fmla="*/ 35 w 35"/>
                <a:gd name="T1" fmla="*/ 52 h 55"/>
                <a:gd name="T2" fmla="*/ 35 w 35"/>
                <a:gd name="T3" fmla="*/ 53 h 55"/>
                <a:gd name="T4" fmla="*/ 33 w 35"/>
                <a:gd name="T5" fmla="*/ 53 h 55"/>
                <a:gd name="T6" fmla="*/ 33 w 35"/>
                <a:gd name="T7" fmla="*/ 55 h 55"/>
                <a:gd name="T8" fmla="*/ 2 w 35"/>
                <a:gd name="T9" fmla="*/ 55 h 55"/>
                <a:gd name="T10" fmla="*/ 2 w 35"/>
                <a:gd name="T11" fmla="*/ 55 h 55"/>
                <a:gd name="T12" fmla="*/ 0 w 35"/>
                <a:gd name="T13" fmla="*/ 53 h 55"/>
                <a:gd name="T14" fmla="*/ 0 w 35"/>
                <a:gd name="T15" fmla="*/ 53 h 55"/>
                <a:gd name="T16" fmla="*/ 0 w 35"/>
                <a:gd name="T17" fmla="*/ 52 h 55"/>
                <a:gd name="T18" fmla="*/ 0 w 35"/>
                <a:gd name="T19" fmla="*/ 50 h 55"/>
                <a:gd name="T20" fmla="*/ 0 w 35"/>
                <a:gd name="T21" fmla="*/ 50 h 55"/>
                <a:gd name="T22" fmla="*/ 0 w 35"/>
                <a:gd name="T23" fmla="*/ 48 h 55"/>
                <a:gd name="T24" fmla="*/ 2 w 35"/>
                <a:gd name="T25" fmla="*/ 48 h 55"/>
                <a:gd name="T26" fmla="*/ 15 w 35"/>
                <a:gd name="T27" fmla="*/ 32 h 55"/>
                <a:gd name="T28" fmla="*/ 19 w 35"/>
                <a:gd name="T29" fmla="*/ 27 h 55"/>
                <a:gd name="T30" fmla="*/ 23 w 35"/>
                <a:gd name="T31" fmla="*/ 21 h 55"/>
                <a:gd name="T32" fmla="*/ 23 w 35"/>
                <a:gd name="T33" fmla="*/ 17 h 55"/>
                <a:gd name="T34" fmla="*/ 23 w 35"/>
                <a:gd name="T35" fmla="*/ 13 h 55"/>
                <a:gd name="T36" fmla="*/ 23 w 35"/>
                <a:gd name="T37" fmla="*/ 11 h 55"/>
                <a:gd name="T38" fmla="*/ 19 w 35"/>
                <a:gd name="T39" fmla="*/ 7 h 55"/>
                <a:gd name="T40" fmla="*/ 17 w 35"/>
                <a:gd name="T41" fmla="*/ 7 h 55"/>
                <a:gd name="T42" fmla="*/ 12 w 35"/>
                <a:gd name="T43" fmla="*/ 7 h 55"/>
                <a:gd name="T44" fmla="*/ 8 w 35"/>
                <a:gd name="T45" fmla="*/ 7 h 55"/>
                <a:gd name="T46" fmla="*/ 6 w 35"/>
                <a:gd name="T47" fmla="*/ 9 h 55"/>
                <a:gd name="T48" fmla="*/ 4 w 35"/>
                <a:gd name="T49" fmla="*/ 11 h 55"/>
                <a:gd name="T50" fmla="*/ 2 w 35"/>
                <a:gd name="T51" fmla="*/ 11 h 55"/>
                <a:gd name="T52" fmla="*/ 2 w 35"/>
                <a:gd name="T53" fmla="*/ 11 h 55"/>
                <a:gd name="T54" fmla="*/ 2 w 35"/>
                <a:gd name="T55" fmla="*/ 9 h 55"/>
                <a:gd name="T56" fmla="*/ 2 w 35"/>
                <a:gd name="T57" fmla="*/ 9 h 55"/>
                <a:gd name="T58" fmla="*/ 2 w 35"/>
                <a:gd name="T59" fmla="*/ 7 h 55"/>
                <a:gd name="T60" fmla="*/ 2 w 35"/>
                <a:gd name="T61" fmla="*/ 7 h 55"/>
                <a:gd name="T62" fmla="*/ 2 w 35"/>
                <a:gd name="T63" fmla="*/ 5 h 55"/>
                <a:gd name="T64" fmla="*/ 2 w 35"/>
                <a:gd name="T65" fmla="*/ 5 h 55"/>
                <a:gd name="T66" fmla="*/ 4 w 35"/>
                <a:gd name="T67" fmla="*/ 4 h 55"/>
                <a:gd name="T68" fmla="*/ 6 w 35"/>
                <a:gd name="T69" fmla="*/ 4 h 55"/>
                <a:gd name="T70" fmla="*/ 10 w 35"/>
                <a:gd name="T71" fmla="*/ 2 h 55"/>
                <a:gd name="T72" fmla="*/ 13 w 35"/>
                <a:gd name="T73" fmla="*/ 0 h 55"/>
                <a:gd name="T74" fmla="*/ 19 w 35"/>
                <a:gd name="T75" fmla="*/ 0 h 55"/>
                <a:gd name="T76" fmla="*/ 25 w 35"/>
                <a:gd name="T77" fmla="*/ 4 h 55"/>
                <a:gd name="T78" fmla="*/ 29 w 35"/>
                <a:gd name="T79" fmla="*/ 7 h 55"/>
                <a:gd name="T80" fmla="*/ 31 w 35"/>
                <a:gd name="T81" fmla="*/ 11 h 55"/>
                <a:gd name="T82" fmla="*/ 31 w 35"/>
                <a:gd name="T83" fmla="*/ 17 h 55"/>
                <a:gd name="T84" fmla="*/ 31 w 35"/>
                <a:gd name="T85" fmla="*/ 23 h 55"/>
                <a:gd name="T86" fmla="*/ 27 w 35"/>
                <a:gd name="T87" fmla="*/ 28 h 55"/>
                <a:gd name="T88" fmla="*/ 21 w 35"/>
                <a:gd name="T89" fmla="*/ 36 h 55"/>
                <a:gd name="T90" fmla="*/ 10 w 35"/>
                <a:gd name="T91" fmla="*/ 50 h 55"/>
                <a:gd name="T92" fmla="*/ 33 w 35"/>
                <a:gd name="T93" fmla="*/ 50 h 55"/>
                <a:gd name="T94" fmla="*/ 33 w 35"/>
                <a:gd name="T95" fmla="*/ 50 h 55"/>
                <a:gd name="T96" fmla="*/ 35 w 35"/>
                <a:gd name="T97" fmla="*/ 50 h 55"/>
                <a:gd name="T98" fmla="*/ 35 w 35"/>
                <a:gd name="T99"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 h="55">
                  <a:moveTo>
                    <a:pt x="35" y="52"/>
                  </a:moveTo>
                  <a:lnTo>
                    <a:pt x="35" y="52"/>
                  </a:lnTo>
                  <a:lnTo>
                    <a:pt x="35" y="53"/>
                  </a:lnTo>
                  <a:lnTo>
                    <a:pt x="35" y="53"/>
                  </a:lnTo>
                  <a:lnTo>
                    <a:pt x="35" y="53"/>
                  </a:lnTo>
                  <a:lnTo>
                    <a:pt x="33" y="53"/>
                  </a:lnTo>
                  <a:lnTo>
                    <a:pt x="33" y="55"/>
                  </a:lnTo>
                  <a:lnTo>
                    <a:pt x="33" y="55"/>
                  </a:lnTo>
                  <a:lnTo>
                    <a:pt x="33" y="55"/>
                  </a:lnTo>
                  <a:lnTo>
                    <a:pt x="2" y="55"/>
                  </a:lnTo>
                  <a:lnTo>
                    <a:pt x="2" y="55"/>
                  </a:lnTo>
                  <a:lnTo>
                    <a:pt x="2" y="55"/>
                  </a:lnTo>
                  <a:lnTo>
                    <a:pt x="2" y="55"/>
                  </a:lnTo>
                  <a:lnTo>
                    <a:pt x="0" y="53"/>
                  </a:lnTo>
                  <a:lnTo>
                    <a:pt x="0" y="53"/>
                  </a:lnTo>
                  <a:lnTo>
                    <a:pt x="0" y="53"/>
                  </a:lnTo>
                  <a:lnTo>
                    <a:pt x="0" y="53"/>
                  </a:lnTo>
                  <a:lnTo>
                    <a:pt x="0" y="52"/>
                  </a:lnTo>
                  <a:lnTo>
                    <a:pt x="0" y="52"/>
                  </a:lnTo>
                  <a:lnTo>
                    <a:pt x="0" y="50"/>
                  </a:lnTo>
                  <a:lnTo>
                    <a:pt x="0" y="50"/>
                  </a:lnTo>
                  <a:lnTo>
                    <a:pt x="0" y="50"/>
                  </a:lnTo>
                  <a:lnTo>
                    <a:pt x="0" y="48"/>
                  </a:lnTo>
                  <a:lnTo>
                    <a:pt x="0" y="48"/>
                  </a:lnTo>
                  <a:lnTo>
                    <a:pt x="2" y="48"/>
                  </a:lnTo>
                  <a:lnTo>
                    <a:pt x="2" y="48"/>
                  </a:lnTo>
                  <a:lnTo>
                    <a:pt x="12" y="36"/>
                  </a:lnTo>
                  <a:lnTo>
                    <a:pt x="15" y="32"/>
                  </a:lnTo>
                  <a:lnTo>
                    <a:pt x="17" y="28"/>
                  </a:lnTo>
                  <a:lnTo>
                    <a:pt x="19" y="27"/>
                  </a:lnTo>
                  <a:lnTo>
                    <a:pt x="21" y="25"/>
                  </a:lnTo>
                  <a:lnTo>
                    <a:pt x="23" y="21"/>
                  </a:lnTo>
                  <a:lnTo>
                    <a:pt x="23" y="19"/>
                  </a:lnTo>
                  <a:lnTo>
                    <a:pt x="23" y="17"/>
                  </a:lnTo>
                  <a:lnTo>
                    <a:pt x="23" y="15"/>
                  </a:lnTo>
                  <a:lnTo>
                    <a:pt x="23" y="13"/>
                  </a:lnTo>
                  <a:lnTo>
                    <a:pt x="23" y="11"/>
                  </a:lnTo>
                  <a:lnTo>
                    <a:pt x="23" y="11"/>
                  </a:lnTo>
                  <a:lnTo>
                    <a:pt x="21" y="9"/>
                  </a:lnTo>
                  <a:lnTo>
                    <a:pt x="19" y="7"/>
                  </a:lnTo>
                  <a:lnTo>
                    <a:pt x="19" y="7"/>
                  </a:lnTo>
                  <a:lnTo>
                    <a:pt x="17" y="7"/>
                  </a:lnTo>
                  <a:lnTo>
                    <a:pt x="15" y="7"/>
                  </a:lnTo>
                  <a:lnTo>
                    <a:pt x="12" y="7"/>
                  </a:lnTo>
                  <a:lnTo>
                    <a:pt x="10" y="7"/>
                  </a:lnTo>
                  <a:lnTo>
                    <a:pt x="8" y="7"/>
                  </a:lnTo>
                  <a:lnTo>
                    <a:pt x="6" y="9"/>
                  </a:lnTo>
                  <a:lnTo>
                    <a:pt x="6" y="9"/>
                  </a:lnTo>
                  <a:lnTo>
                    <a:pt x="4" y="11"/>
                  </a:lnTo>
                  <a:lnTo>
                    <a:pt x="4" y="11"/>
                  </a:lnTo>
                  <a:lnTo>
                    <a:pt x="2" y="11"/>
                  </a:lnTo>
                  <a:lnTo>
                    <a:pt x="2" y="11"/>
                  </a:lnTo>
                  <a:lnTo>
                    <a:pt x="2" y="11"/>
                  </a:lnTo>
                  <a:lnTo>
                    <a:pt x="2" y="11"/>
                  </a:lnTo>
                  <a:lnTo>
                    <a:pt x="2" y="11"/>
                  </a:lnTo>
                  <a:lnTo>
                    <a:pt x="2" y="9"/>
                  </a:lnTo>
                  <a:lnTo>
                    <a:pt x="2" y="9"/>
                  </a:lnTo>
                  <a:lnTo>
                    <a:pt x="2" y="9"/>
                  </a:lnTo>
                  <a:lnTo>
                    <a:pt x="2" y="7"/>
                  </a:lnTo>
                  <a:lnTo>
                    <a:pt x="2" y="7"/>
                  </a:lnTo>
                  <a:lnTo>
                    <a:pt x="2" y="7"/>
                  </a:lnTo>
                  <a:lnTo>
                    <a:pt x="2" y="7"/>
                  </a:lnTo>
                  <a:lnTo>
                    <a:pt x="2" y="5"/>
                  </a:lnTo>
                  <a:lnTo>
                    <a:pt x="2" y="5"/>
                  </a:lnTo>
                  <a:lnTo>
                    <a:pt x="2" y="5"/>
                  </a:lnTo>
                  <a:lnTo>
                    <a:pt x="2" y="5"/>
                  </a:lnTo>
                  <a:lnTo>
                    <a:pt x="2" y="5"/>
                  </a:lnTo>
                  <a:lnTo>
                    <a:pt x="4" y="4"/>
                  </a:lnTo>
                  <a:lnTo>
                    <a:pt x="4" y="4"/>
                  </a:lnTo>
                  <a:lnTo>
                    <a:pt x="6" y="4"/>
                  </a:lnTo>
                  <a:lnTo>
                    <a:pt x="8" y="2"/>
                  </a:lnTo>
                  <a:lnTo>
                    <a:pt x="10" y="2"/>
                  </a:lnTo>
                  <a:lnTo>
                    <a:pt x="12" y="2"/>
                  </a:lnTo>
                  <a:lnTo>
                    <a:pt x="13" y="0"/>
                  </a:lnTo>
                  <a:lnTo>
                    <a:pt x="15" y="0"/>
                  </a:lnTo>
                  <a:lnTo>
                    <a:pt x="19" y="0"/>
                  </a:lnTo>
                  <a:lnTo>
                    <a:pt x="23" y="2"/>
                  </a:lnTo>
                  <a:lnTo>
                    <a:pt x="25" y="4"/>
                  </a:lnTo>
                  <a:lnTo>
                    <a:pt x="27" y="4"/>
                  </a:lnTo>
                  <a:lnTo>
                    <a:pt x="29" y="7"/>
                  </a:lnTo>
                  <a:lnTo>
                    <a:pt x="31" y="9"/>
                  </a:lnTo>
                  <a:lnTo>
                    <a:pt x="31" y="11"/>
                  </a:lnTo>
                  <a:lnTo>
                    <a:pt x="31" y="15"/>
                  </a:lnTo>
                  <a:lnTo>
                    <a:pt x="31" y="17"/>
                  </a:lnTo>
                  <a:lnTo>
                    <a:pt x="31" y="19"/>
                  </a:lnTo>
                  <a:lnTo>
                    <a:pt x="31" y="23"/>
                  </a:lnTo>
                  <a:lnTo>
                    <a:pt x="29" y="25"/>
                  </a:lnTo>
                  <a:lnTo>
                    <a:pt x="27" y="28"/>
                  </a:lnTo>
                  <a:lnTo>
                    <a:pt x="25" y="32"/>
                  </a:lnTo>
                  <a:lnTo>
                    <a:pt x="21" y="36"/>
                  </a:lnTo>
                  <a:lnTo>
                    <a:pt x="17" y="40"/>
                  </a:lnTo>
                  <a:lnTo>
                    <a:pt x="10" y="50"/>
                  </a:lnTo>
                  <a:lnTo>
                    <a:pt x="33" y="50"/>
                  </a:lnTo>
                  <a:lnTo>
                    <a:pt x="33" y="50"/>
                  </a:lnTo>
                  <a:lnTo>
                    <a:pt x="33" y="50"/>
                  </a:lnTo>
                  <a:lnTo>
                    <a:pt x="33" y="50"/>
                  </a:lnTo>
                  <a:lnTo>
                    <a:pt x="35" y="50"/>
                  </a:lnTo>
                  <a:lnTo>
                    <a:pt x="35" y="50"/>
                  </a:lnTo>
                  <a:lnTo>
                    <a:pt x="35" y="50"/>
                  </a:lnTo>
                  <a:lnTo>
                    <a:pt x="35" y="52"/>
                  </a:lnTo>
                  <a:lnTo>
                    <a:pt x="35"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401">
              <a:extLst>
                <a:ext uri="{FF2B5EF4-FFF2-40B4-BE49-F238E27FC236}">
                  <a16:creationId xmlns:a16="http://schemas.microsoft.com/office/drawing/2014/main" id="{16C829AD-25A7-4CDD-910B-E145EADBC1E8}"/>
                </a:ext>
              </a:extLst>
            </p:cNvPr>
            <p:cNvSpPr>
              <a:spLocks noEditPoints="1"/>
            </p:cNvSpPr>
            <p:nvPr/>
          </p:nvSpPr>
          <p:spPr bwMode="auto">
            <a:xfrm>
              <a:off x="2644774" y="6083587"/>
              <a:ext cx="58738" cy="87312"/>
            </a:xfrm>
            <a:custGeom>
              <a:avLst/>
              <a:gdLst>
                <a:gd name="T0" fmla="*/ 37 w 37"/>
                <a:gd name="T1" fmla="*/ 34 h 55"/>
                <a:gd name="T2" fmla="*/ 35 w 37"/>
                <a:gd name="T3" fmla="*/ 44 h 55"/>
                <a:gd name="T4" fmla="*/ 31 w 37"/>
                <a:gd name="T5" fmla="*/ 52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5 h 55"/>
                <a:gd name="T22" fmla="*/ 14 w 37"/>
                <a:gd name="T23" fmla="*/ 2 h 55"/>
                <a:gd name="T24" fmla="*/ 23 w 37"/>
                <a:gd name="T25" fmla="*/ 2 h 55"/>
                <a:gd name="T26" fmla="*/ 31 w 37"/>
                <a:gd name="T27" fmla="*/ 4 h 55"/>
                <a:gd name="T28" fmla="*/ 35 w 37"/>
                <a:gd name="T29" fmla="*/ 11 h 55"/>
                <a:gd name="T30" fmla="*/ 37 w 37"/>
                <a:gd name="T31" fmla="*/ 21 h 55"/>
                <a:gd name="T32" fmla="*/ 31 w 37"/>
                <a:gd name="T33" fmla="*/ 28 h 55"/>
                <a:gd name="T34" fmla="*/ 29 w 37"/>
                <a:gd name="T35" fmla="*/ 21 h 55"/>
                <a:gd name="T36" fmla="*/ 29 w 37"/>
                <a:gd name="T37" fmla="*/ 15 h 55"/>
                <a:gd name="T38" fmla="*/ 27 w 37"/>
                <a:gd name="T39" fmla="*/ 11 h 55"/>
                <a:gd name="T40" fmla="*/ 25 w 37"/>
                <a:gd name="T41" fmla="*/ 9 h 55"/>
                <a:gd name="T42" fmla="*/ 23 w 37"/>
                <a:gd name="T43" fmla="*/ 7 h 55"/>
                <a:gd name="T44" fmla="*/ 19 w 37"/>
                <a:gd name="T45" fmla="*/ 5 h 55"/>
                <a:gd name="T46" fmla="*/ 14 w 37"/>
                <a:gd name="T47" fmla="*/ 7 h 55"/>
                <a:gd name="T48" fmla="*/ 10 w 37"/>
                <a:gd name="T49" fmla="*/ 13 h 55"/>
                <a:gd name="T50" fmla="*/ 8 w 37"/>
                <a:gd name="T51" fmla="*/ 19 h 55"/>
                <a:gd name="T52" fmla="*/ 8 w 37"/>
                <a:gd name="T53" fmla="*/ 28 h 55"/>
                <a:gd name="T54" fmla="*/ 8 w 37"/>
                <a:gd name="T55" fmla="*/ 38 h 55"/>
                <a:gd name="T56" fmla="*/ 10 w 37"/>
                <a:gd name="T57" fmla="*/ 44 h 55"/>
                <a:gd name="T58" fmla="*/ 14 w 37"/>
                <a:gd name="T59" fmla="*/ 48 h 55"/>
                <a:gd name="T60" fmla="*/ 19 w 37"/>
                <a:gd name="T61" fmla="*/ 50 h 55"/>
                <a:gd name="T62" fmla="*/ 23 w 37"/>
                <a:gd name="T63" fmla="*/ 50 h 55"/>
                <a:gd name="T64" fmla="*/ 25 w 37"/>
                <a:gd name="T65" fmla="*/ 48 h 55"/>
                <a:gd name="T66" fmla="*/ 27 w 37"/>
                <a:gd name="T67" fmla="*/ 44 h 55"/>
                <a:gd name="T68" fmla="*/ 29 w 37"/>
                <a:gd name="T69" fmla="*/ 40 h 55"/>
                <a:gd name="T70" fmla="*/ 31 w 37"/>
                <a:gd name="T71" fmla="*/ 34 h 55"/>
                <a:gd name="T72" fmla="*/ 31 w 37"/>
                <a:gd name="T73"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8"/>
                  </a:moveTo>
                  <a:lnTo>
                    <a:pt x="37" y="34"/>
                  </a:lnTo>
                  <a:lnTo>
                    <a:pt x="37" y="40"/>
                  </a:lnTo>
                  <a:lnTo>
                    <a:pt x="35" y="44"/>
                  </a:lnTo>
                  <a:lnTo>
                    <a:pt x="33" y="48"/>
                  </a:lnTo>
                  <a:lnTo>
                    <a:pt x="31" y="52"/>
                  </a:lnTo>
                  <a:lnTo>
                    <a:pt x="27" y="53"/>
                  </a:lnTo>
                  <a:lnTo>
                    <a:pt x="23" y="55"/>
                  </a:lnTo>
                  <a:lnTo>
                    <a:pt x="18" y="55"/>
                  </a:lnTo>
                  <a:lnTo>
                    <a:pt x="14" y="55"/>
                  </a:lnTo>
                  <a:lnTo>
                    <a:pt x="10" y="53"/>
                  </a:lnTo>
                  <a:lnTo>
                    <a:pt x="6" y="52"/>
                  </a:lnTo>
                  <a:lnTo>
                    <a:pt x="4" y="48"/>
                  </a:lnTo>
                  <a:lnTo>
                    <a:pt x="2" y="44"/>
                  </a:lnTo>
                  <a:lnTo>
                    <a:pt x="0" y="40"/>
                  </a:lnTo>
                  <a:lnTo>
                    <a:pt x="0" y="34"/>
                  </a:lnTo>
                  <a:lnTo>
                    <a:pt x="0" y="28"/>
                  </a:lnTo>
                  <a:lnTo>
                    <a:pt x="0" y="23"/>
                  </a:lnTo>
                  <a:lnTo>
                    <a:pt x="0" y="17"/>
                  </a:lnTo>
                  <a:lnTo>
                    <a:pt x="2" y="11"/>
                  </a:lnTo>
                  <a:lnTo>
                    <a:pt x="4" y="7"/>
                  </a:lnTo>
                  <a:lnTo>
                    <a:pt x="6" y="5"/>
                  </a:lnTo>
                  <a:lnTo>
                    <a:pt x="10" y="2"/>
                  </a:lnTo>
                  <a:lnTo>
                    <a:pt x="14" y="2"/>
                  </a:lnTo>
                  <a:lnTo>
                    <a:pt x="19" y="0"/>
                  </a:lnTo>
                  <a:lnTo>
                    <a:pt x="23" y="2"/>
                  </a:lnTo>
                  <a:lnTo>
                    <a:pt x="27" y="2"/>
                  </a:lnTo>
                  <a:lnTo>
                    <a:pt x="31" y="4"/>
                  </a:lnTo>
                  <a:lnTo>
                    <a:pt x="33" y="7"/>
                  </a:lnTo>
                  <a:lnTo>
                    <a:pt x="35" y="11"/>
                  </a:lnTo>
                  <a:lnTo>
                    <a:pt x="37" y="17"/>
                  </a:lnTo>
                  <a:lnTo>
                    <a:pt x="37" y="21"/>
                  </a:lnTo>
                  <a:lnTo>
                    <a:pt x="37" y="28"/>
                  </a:lnTo>
                  <a:close/>
                  <a:moveTo>
                    <a:pt x="31" y="28"/>
                  </a:moveTo>
                  <a:lnTo>
                    <a:pt x="31" y="25"/>
                  </a:lnTo>
                  <a:lnTo>
                    <a:pt x="29" y="21"/>
                  </a:lnTo>
                  <a:lnTo>
                    <a:pt x="29" y="19"/>
                  </a:lnTo>
                  <a:lnTo>
                    <a:pt x="29" y="15"/>
                  </a:lnTo>
                  <a:lnTo>
                    <a:pt x="29" y="13"/>
                  </a:lnTo>
                  <a:lnTo>
                    <a:pt x="27" y="11"/>
                  </a:lnTo>
                  <a:lnTo>
                    <a:pt x="27" y="9"/>
                  </a:lnTo>
                  <a:lnTo>
                    <a:pt x="25" y="9"/>
                  </a:lnTo>
                  <a:lnTo>
                    <a:pt x="23" y="7"/>
                  </a:lnTo>
                  <a:lnTo>
                    <a:pt x="23" y="7"/>
                  </a:lnTo>
                  <a:lnTo>
                    <a:pt x="21" y="5"/>
                  </a:lnTo>
                  <a:lnTo>
                    <a:pt x="19" y="5"/>
                  </a:lnTo>
                  <a:lnTo>
                    <a:pt x="16" y="7"/>
                  </a:lnTo>
                  <a:lnTo>
                    <a:pt x="14" y="7"/>
                  </a:lnTo>
                  <a:lnTo>
                    <a:pt x="12" y="9"/>
                  </a:lnTo>
                  <a:lnTo>
                    <a:pt x="10" y="13"/>
                  </a:lnTo>
                  <a:lnTo>
                    <a:pt x="8" y="15"/>
                  </a:lnTo>
                  <a:lnTo>
                    <a:pt x="8" y="19"/>
                  </a:lnTo>
                  <a:lnTo>
                    <a:pt x="8" y="23"/>
                  </a:lnTo>
                  <a:lnTo>
                    <a:pt x="8" y="28"/>
                  </a:lnTo>
                  <a:lnTo>
                    <a:pt x="8" y="32"/>
                  </a:lnTo>
                  <a:lnTo>
                    <a:pt x="8" y="38"/>
                  </a:lnTo>
                  <a:lnTo>
                    <a:pt x="8" y="42"/>
                  </a:lnTo>
                  <a:lnTo>
                    <a:pt x="10" y="44"/>
                  </a:lnTo>
                  <a:lnTo>
                    <a:pt x="12" y="48"/>
                  </a:lnTo>
                  <a:lnTo>
                    <a:pt x="14" y="48"/>
                  </a:lnTo>
                  <a:lnTo>
                    <a:pt x="16" y="50"/>
                  </a:lnTo>
                  <a:lnTo>
                    <a:pt x="19" y="50"/>
                  </a:lnTo>
                  <a:lnTo>
                    <a:pt x="21" y="50"/>
                  </a:lnTo>
                  <a:lnTo>
                    <a:pt x="23" y="50"/>
                  </a:lnTo>
                  <a:lnTo>
                    <a:pt x="25" y="48"/>
                  </a:lnTo>
                  <a:lnTo>
                    <a:pt x="25" y="48"/>
                  </a:lnTo>
                  <a:lnTo>
                    <a:pt x="27" y="46"/>
                  </a:lnTo>
                  <a:lnTo>
                    <a:pt x="27" y="44"/>
                  </a:lnTo>
                  <a:lnTo>
                    <a:pt x="29" y="42"/>
                  </a:lnTo>
                  <a:lnTo>
                    <a:pt x="29" y="40"/>
                  </a:lnTo>
                  <a:lnTo>
                    <a:pt x="29" y="36"/>
                  </a:lnTo>
                  <a:lnTo>
                    <a:pt x="31" y="34"/>
                  </a:lnTo>
                  <a:lnTo>
                    <a:pt x="31" y="30"/>
                  </a:lnTo>
                  <a:lnTo>
                    <a:pt x="31" y="2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402">
              <a:extLst>
                <a:ext uri="{FF2B5EF4-FFF2-40B4-BE49-F238E27FC236}">
                  <a16:creationId xmlns:a16="http://schemas.microsoft.com/office/drawing/2014/main" id="{24732D54-6EB2-4298-B9C2-D7BB89274B50}"/>
                </a:ext>
              </a:extLst>
            </p:cNvPr>
            <p:cNvSpPr>
              <a:spLocks noEditPoints="1"/>
            </p:cNvSpPr>
            <p:nvPr/>
          </p:nvSpPr>
          <p:spPr bwMode="auto">
            <a:xfrm>
              <a:off x="2714624" y="6083587"/>
              <a:ext cx="58738" cy="87312"/>
            </a:xfrm>
            <a:custGeom>
              <a:avLst/>
              <a:gdLst>
                <a:gd name="T0" fmla="*/ 37 w 37"/>
                <a:gd name="T1" fmla="*/ 34 h 55"/>
                <a:gd name="T2" fmla="*/ 35 w 37"/>
                <a:gd name="T3" fmla="*/ 44 h 55"/>
                <a:gd name="T4" fmla="*/ 31 w 37"/>
                <a:gd name="T5" fmla="*/ 52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5 h 55"/>
                <a:gd name="T22" fmla="*/ 14 w 37"/>
                <a:gd name="T23" fmla="*/ 2 h 55"/>
                <a:gd name="T24" fmla="*/ 23 w 37"/>
                <a:gd name="T25" fmla="*/ 2 h 55"/>
                <a:gd name="T26" fmla="*/ 31 w 37"/>
                <a:gd name="T27" fmla="*/ 4 h 55"/>
                <a:gd name="T28" fmla="*/ 35 w 37"/>
                <a:gd name="T29" fmla="*/ 11 h 55"/>
                <a:gd name="T30" fmla="*/ 37 w 37"/>
                <a:gd name="T31" fmla="*/ 21 h 55"/>
                <a:gd name="T32" fmla="*/ 29 w 37"/>
                <a:gd name="T33" fmla="*/ 28 h 55"/>
                <a:gd name="T34" fmla="*/ 29 w 37"/>
                <a:gd name="T35" fmla="*/ 21 h 55"/>
                <a:gd name="T36" fmla="*/ 29 w 37"/>
                <a:gd name="T37" fmla="*/ 15 h 55"/>
                <a:gd name="T38" fmla="*/ 27 w 37"/>
                <a:gd name="T39" fmla="*/ 11 h 55"/>
                <a:gd name="T40" fmla="*/ 25 w 37"/>
                <a:gd name="T41" fmla="*/ 9 h 55"/>
                <a:gd name="T42" fmla="*/ 22 w 37"/>
                <a:gd name="T43" fmla="*/ 7 h 55"/>
                <a:gd name="T44" fmla="*/ 18 w 37"/>
                <a:gd name="T45" fmla="*/ 5 h 55"/>
                <a:gd name="T46" fmla="*/ 12 w 37"/>
                <a:gd name="T47" fmla="*/ 7 h 55"/>
                <a:gd name="T48" fmla="*/ 10 w 37"/>
                <a:gd name="T49" fmla="*/ 13 h 55"/>
                <a:gd name="T50" fmla="*/ 8 w 37"/>
                <a:gd name="T51" fmla="*/ 19 h 55"/>
                <a:gd name="T52" fmla="*/ 6 w 37"/>
                <a:gd name="T53" fmla="*/ 28 h 55"/>
                <a:gd name="T54" fmla="*/ 8 w 37"/>
                <a:gd name="T55" fmla="*/ 38 h 55"/>
                <a:gd name="T56" fmla="*/ 10 w 37"/>
                <a:gd name="T57" fmla="*/ 44 h 55"/>
                <a:gd name="T58" fmla="*/ 14 w 37"/>
                <a:gd name="T59" fmla="*/ 48 h 55"/>
                <a:gd name="T60" fmla="*/ 18 w 37"/>
                <a:gd name="T61" fmla="*/ 50 h 55"/>
                <a:gd name="T62" fmla="*/ 22 w 37"/>
                <a:gd name="T63" fmla="*/ 50 h 55"/>
                <a:gd name="T64" fmla="*/ 25 w 37"/>
                <a:gd name="T65" fmla="*/ 48 h 55"/>
                <a:gd name="T66" fmla="*/ 27 w 37"/>
                <a:gd name="T67" fmla="*/ 44 h 55"/>
                <a:gd name="T68" fmla="*/ 29 w 37"/>
                <a:gd name="T69" fmla="*/ 40 h 55"/>
                <a:gd name="T70" fmla="*/ 29 w 37"/>
                <a:gd name="T71" fmla="*/ 34 h 55"/>
                <a:gd name="T72" fmla="*/ 29 w 37"/>
                <a:gd name="T73"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8"/>
                  </a:moveTo>
                  <a:lnTo>
                    <a:pt x="37" y="34"/>
                  </a:lnTo>
                  <a:lnTo>
                    <a:pt x="37" y="40"/>
                  </a:lnTo>
                  <a:lnTo>
                    <a:pt x="35" y="44"/>
                  </a:lnTo>
                  <a:lnTo>
                    <a:pt x="33" y="48"/>
                  </a:lnTo>
                  <a:lnTo>
                    <a:pt x="31" y="52"/>
                  </a:lnTo>
                  <a:lnTo>
                    <a:pt x="27" y="53"/>
                  </a:lnTo>
                  <a:lnTo>
                    <a:pt x="23" y="55"/>
                  </a:lnTo>
                  <a:lnTo>
                    <a:pt x="18" y="55"/>
                  </a:lnTo>
                  <a:lnTo>
                    <a:pt x="14" y="55"/>
                  </a:lnTo>
                  <a:lnTo>
                    <a:pt x="10" y="53"/>
                  </a:lnTo>
                  <a:lnTo>
                    <a:pt x="6" y="52"/>
                  </a:lnTo>
                  <a:lnTo>
                    <a:pt x="4" y="48"/>
                  </a:lnTo>
                  <a:lnTo>
                    <a:pt x="2" y="44"/>
                  </a:lnTo>
                  <a:lnTo>
                    <a:pt x="0" y="40"/>
                  </a:lnTo>
                  <a:lnTo>
                    <a:pt x="0" y="34"/>
                  </a:lnTo>
                  <a:lnTo>
                    <a:pt x="0" y="28"/>
                  </a:lnTo>
                  <a:lnTo>
                    <a:pt x="0" y="23"/>
                  </a:lnTo>
                  <a:lnTo>
                    <a:pt x="0" y="17"/>
                  </a:lnTo>
                  <a:lnTo>
                    <a:pt x="2" y="11"/>
                  </a:lnTo>
                  <a:lnTo>
                    <a:pt x="4" y="7"/>
                  </a:lnTo>
                  <a:lnTo>
                    <a:pt x="6" y="5"/>
                  </a:lnTo>
                  <a:lnTo>
                    <a:pt x="10" y="2"/>
                  </a:lnTo>
                  <a:lnTo>
                    <a:pt x="14" y="2"/>
                  </a:lnTo>
                  <a:lnTo>
                    <a:pt x="20" y="0"/>
                  </a:lnTo>
                  <a:lnTo>
                    <a:pt x="23" y="2"/>
                  </a:lnTo>
                  <a:lnTo>
                    <a:pt x="27" y="2"/>
                  </a:lnTo>
                  <a:lnTo>
                    <a:pt x="31" y="4"/>
                  </a:lnTo>
                  <a:lnTo>
                    <a:pt x="33" y="7"/>
                  </a:lnTo>
                  <a:lnTo>
                    <a:pt x="35" y="11"/>
                  </a:lnTo>
                  <a:lnTo>
                    <a:pt x="37" y="17"/>
                  </a:lnTo>
                  <a:lnTo>
                    <a:pt x="37" y="21"/>
                  </a:lnTo>
                  <a:lnTo>
                    <a:pt x="37" y="28"/>
                  </a:lnTo>
                  <a:close/>
                  <a:moveTo>
                    <a:pt x="29" y="28"/>
                  </a:moveTo>
                  <a:lnTo>
                    <a:pt x="29" y="25"/>
                  </a:lnTo>
                  <a:lnTo>
                    <a:pt x="29" y="21"/>
                  </a:lnTo>
                  <a:lnTo>
                    <a:pt x="29" y="19"/>
                  </a:lnTo>
                  <a:lnTo>
                    <a:pt x="29" y="15"/>
                  </a:lnTo>
                  <a:lnTo>
                    <a:pt x="27" y="13"/>
                  </a:lnTo>
                  <a:lnTo>
                    <a:pt x="27" y="11"/>
                  </a:lnTo>
                  <a:lnTo>
                    <a:pt x="25" y="9"/>
                  </a:lnTo>
                  <a:lnTo>
                    <a:pt x="25" y="9"/>
                  </a:lnTo>
                  <a:lnTo>
                    <a:pt x="23" y="7"/>
                  </a:lnTo>
                  <a:lnTo>
                    <a:pt x="22" y="7"/>
                  </a:lnTo>
                  <a:lnTo>
                    <a:pt x="20" y="5"/>
                  </a:lnTo>
                  <a:lnTo>
                    <a:pt x="18" y="5"/>
                  </a:lnTo>
                  <a:lnTo>
                    <a:pt x="16" y="7"/>
                  </a:lnTo>
                  <a:lnTo>
                    <a:pt x="12" y="7"/>
                  </a:lnTo>
                  <a:lnTo>
                    <a:pt x="10" y="9"/>
                  </a:lnTo>
                  <a:lnTo>
                    <a:pt x="10" y="13"/>
                  </a:lnTo>
                  <a:lnTo>
                    <a:pt x="8" y="15"/>
                  </a:lnTo>
                  <a:lnTo>
                    <a:pt x="8" y="19"/>
                  </a:lnTo>
                  <a:lnTo>
                    <a:pt x="8" y="23"/>
                  </a:lnTo>
                  <a:lnTo>
                    <a:pt x="6" y="28"/>
                  </a:lnTo>
                  <a:lnTo>
                    <a:pt x="8" y="32"/>
                  </a:lnTo>
                  <a:lnTo>
                    <a:pt x="8" y="38"/>
                  </a:lnTo>
                  <a:lnTo>
                    <a:pt x="8" y="42"/>
                  </a:lnTo>
                  <a:lnTo>
                    <a:pt x="10" y="44"/>
                  </a:lnTo>
                  <a:lnTo>
                    <a:pt x="12" y="48"/>
                  </a:lnTo>
                  <a:lnTo>
                    <a:pt x="14" y="48"/>
                  </a:lnTo>
                  <a:lnTo>
                    <a:pt x="16" y="50"/>
                  </a:lnTo>
                  <a:lnTo>
                    <a:pt x="18" y="50"/>
                  </a:lnTo>
                  <a:lnTo>
                    <a:pt x="20" y="50"/>
                  </a:lnTo>
                  <a:lnTo>
                    <a:pt x="22" y="50"/>
                  </a:lnTo>
                  <a:lnTo>
                    <a:pt x="23" y="48"/>
                  </a:lnTo>
                  <a:lnTo>
                    <a:pt x="25" y="48"/>
                  </a:lnTo>
                  <a:lnTo>
                    <a:pt x="27" y="46"/>
                  </a:lnTo>
                  <a:lnTo>
                    <a:pt x="27" y="44"/>
                  </a:lnTo>
                  <a:lnTo>
                    <a:pt x="29" y="42"/>
                  </a:lnTo>
                  <a:lnTo>
                    <a:pt x="29" y="40"/>
                  </a:lnTo>
                  <a:lnTo>
                    <a:pt x="29" y="36"/>
                  </a:lnTo>
                  <a:lnTo>
                    <a:pt x="29" y="34"/>
                  </a:lnTo>
                  <a:lnTo>
                    <a:pt x="29" y="30"/>
                  </a:lnTo>
                  <a:lnTo>
                    <a:pt x="29" y="2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403">
              <a:extLst>
                <a:ext uri="{FF2B5EF4-FFF2-40B4-BE49-F238E27FC236}">
                  <a16:creationId xmlns:a16="http://schemas.microsoft.com/office/drawing/2014/main" id="{B0829FC2-C8E2-410B-AF5D-0006DFAD5607}"/>
                </a:ext>
              </a:extLst>
            </p:cNvPr>
            <p:cNvSpPr>
              <a:spLocks noEditPoints="1"/>
            </p:cNvSpPr>
            <p:nvPr/>
          </p:nvSpPr>
          <p:spPr bwMode="auto">
            <a:xfrm>
              <a:off x="2574924" y="5866099"/>
              <a:ext cx="60325" cy="85725"/>
            </a:xfrm>
            <a:custGeom>
              <a:avLst/>
              <a:gdLst>
                <a:gd name="T0" fmla="*/ 38 w 38"/>
                <a:gd name="T1" fmla="*/ 41 h 54"/>
                <a:gd name="T2" fmla="*/ 38 w 38"/>
                <a:gd name="T3" fmla="*/ 43 h 54"/>
                <a:gd name="T4" fmla="*/ 31 w 38"/>
                <a:gd name="T5" fmla="*/ 43 h 54"/>
                <a:gd name="T6" fmla="*/ 31 w 38"/>
                <a:gd name="T7" fmla="*/ 54 h 54"/>
                <a:gd name="T8" fmla="*/ 31 w 38"/>
                <a:gd name="T9" fmla="*/ 54 h 54"/>
                <a:gd name="T10" fmla="*/ 29 w 38"/>
                <a:gd name="T11" fmla="*/ 54 h 54"/>
                <a:gd name="T12" fmla="*/ 29 w 38"/>
                <a:gd name="T13" fmla="*/ 54 h 54"/>
                <a:gd name="T14" fmla="*/ 27 w 38"/>
                <a:gd name="T15" fmla="*/ 54 h 54"/>
                <a:gd name="T16" fmla="*/ 25 w 38"/>
                <a:gd name="T17" fmla="*/ 54 h 54"/>
                <a:gd name="T18" fmla="*/ 23 w 38"/>
                <a:gd name="T19" fmla="*/ 54 h 54"/>
                <a:gd name="T20" fmla="*/ 23 w 38"/>
                <a:gd name="T21" fmla="*/ 54 h 54"/>
                <a:gd name="T22" fmla="*/ 23 w 38"/>
                <a:gd name="T23" fmla="*/ 43 h 54"/>
                <a:gd name="T24" fmla="*/ 0 w 38"/>
                <a:gd name="T25" fmla="*/ 43 h 54"/>
                <a:gd name="T26" fmla="*/ 0 w 38"/>
                <a:gd name="T27" fmla="*/ 43 h 54"/>
                <a:gd name="T28" fmla="*/ 0 w 38"/>
                <a:gd name="T29" fmla="*/ 41 h 54"/>
                <a:gd name="T30" fmla="*/ 0 w 38"/>
                <a:gd name="T31" fmla="*/ 41 h 54"/>
                <a:gd name="T32" fmla="*/ 0 w 38"/>
                <a:gd name="T33" fmla="*/ 39 h 54"/>
                <a:gd name="T34" fmla="*/ 0 w 38"/>
                <a:gd name="T35" fmla="*/ 37 h 54"/>
                <a:gd name="T36" fmla="*/ 0 w 38"/>
                <a:gd name="T37" fmla="*/ 37 h 54"/>
                <a:gd name="T38" fmla="*/ 0 w 38"/>
                <a:gd name="T39" fmla="*/ 35 h 54"/>
                <a:gd name="T40" fmla="*/ 19 w 38"/>
                <a:gd name="T41" fmla="*/ 2 h 54"/>
                <a:gd name="T42" fmla="*/ 21 w 38"/>
                <a:gd name="T43" fmla="*/ 2 h 54"/>
                <a:gd name="T44" fmla="*/ 21 w 38"/>
                <a:gd name="T45" fmla="*/ 0 h 54"/>
                <a:gd name="T46" fmla="*/ 23 w 38"/>
                <a:gd name="T47" fmla="*/ 0 h 54"/>
                <a:gd name="T48" fmla="*/ 25 w 38"/>
                <a:gd name="T49" fmla="*/ 0 h 54"/>
                <a:gd name="T50" fmla="*/ 27 w 38"/>
                <a:gd name="T51" fmla="*/ 0 h 54"/>
                <a:gd name="T52" fmla="*/ 29 w 38"/>
                <a:gd name="T53" fmla="*/ 0 h 54"/>
                <a:gd name="T54" fmla="*/ 31 w 38"/>
                <a:gd name="T55" fmla="*/ 2 h 54"/>
                <a:gd name="T56" fmla="*/ 31 w 38"/>
                <a:gd name="T57" fmla="*/ 2 h 54"/>
                <a:gd name="T58" fmla="*/ 37 w 38"/>
                <a:gd name="T59" fmla="*/ 37 h 54"/>
                <a:gd name="T60" fmla="*/ 38 w 38"/>
                <a:gd name="T61" fmla="*/ 37 h 54"/>
                <a:gd name="T62" fmla="*/ 38 w 38"/>
                <a:gd name="T63" fmla="*/ 39 h 54"/>
                <a:gd name="T64" fmla="*/ 23 w 38"/>
                <a:gd name="T65" fmla="*/ 6 h 54"/>
                <a:gd name="T66" fmla="*/ 23 w 38"/>
                <a:gd name="T67" fmla="*/ 3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54">
                  <a:moveTo>
                    <a:pt x="38" y="39"/>
                  </a:moveTo>
                  <a:lnTo>
                    <a:pt x="38" y="41"/>
                  </a:lnTo>
                  <a:lnTo>
                    <a:pt x="38" y="41"/>
                  </a:lnTo>
                  <a:lnTo>
                    <a:pt x="38" y="43"/>
                  </a:lnTo>
                  <a:lnTo>
                    <a:pt x="37" y="43"/>
                  </a:lnTo>
                  <a:lnTo>
                    <a:pt x="31" y="43"/>
                  </a:lnTo>
                  <a:lnTo>
                    <a:pt x="31" y="54"/>
                  </a:lnTo>
                  <a:lnTo>
                    <a:pt x="31" y="54"/>
                  </a:lnTo>
                  <a:lnTo>
                    <a:pt x="31" y="54"/>
                  </a:lnTo>
                  <a:lnTo>
                    <a:pt x="31" y="54"/>
                  </a:lnTo>
                  <a:lnTo>
                    <a:pt x="31" y="54"/>
                  </a:lnTo>
                  <a:lnTo>
                    <a:pt x="29" y="54"/>
                  </a:lnTo>
                  <a:lnTo>
                    <a:pt x="29" y="54"/>
                  </a:lnTo>
                  <a:lnTo>
                    <a:pt x="29" y="54"/>
                  </a:lnTo>
                  <a:lnTo>
                    <a:pt x="27" y="54"/>
                  </a:lnTo>
                  <a:lnTo>
                    <a:pt x="27" y="54"/>
                  </a:lnTo>
                  <a:lnTo>
                    <a:pt x="25" y="54"/>
                  </a:lnTo>
                  <a:lnTo>
                    <a:pt x="25" y="54"/>
                  </a:lnTo>
                  <a:lnTo>
                    <a:pt x="25" y="54"/>
                  </a:lnTo>
                  <a:lnTo>
                    <a:pt x="23" y="54"/>
                  </a:lnTo>
                  <a:lnTo>
                    <a:pt x="23" y="54"/>
                  </a:lnTo>
                  <a:lnTo>
                    <a:pt x="23" y="54"/>
                  </a:lnTo>
                  <a:lnTo>
                    <a:pt x="23" y="54"/>
                  </a:lnTo>
                  <a:lnTo>
                    <a:pt x="23" y="43"/>
                  </a:lnTo>
                  <a:lnTo>
                    <a:pt x="2" y="43"/>
                  </a:lnTo>
                  <a:lnTo>
                    <a:pt x="0" y="43"/>
                  </a:lnTo>
                  <a:lnTo>
                    <a:pt x="0" y="43"/>
                  </a:lnTo>
                  <a:lnTo>
                    <a:pt x="0" y="43"/>
                  </a:lnTo>
                  <a:lnTo>
                    <a:pt x="0" y="43"/>
                  </a:lnTo>
                  <a:lnTo>
                    <a:pt x="0" y="41"/>
                  </a:lnTo>
                  <a:lnTo>
                    <a:pt x="0" y="41"/>
                  </a:lnTo>
                  <a:lnTo>
                    <a:pt x="0" y="41"/>
                  </a:lnTo>
                  <a:lnTo>
                    <a:pt x="0" y="39"/>
                  </a:lnTo>
                  <a:lnTo>
                    <a:pt x="0" y="39"/>
                  </a:lnTo>
                  <a:lnTo>
                    <a:pt x="0" y="37"/>
                  </a:lnTo>
                  <a:lnTo>
                    <a:pt x="0" y="37"/>
                  </a:lnTo>
                  <a:lnTo>
                    <a:pt x="0" y="37"/>
                  </a:lnTo>
                  <a:lnTo>
                    <a:pt x="0" y="37"/>
                  </a:lnTo>
                  <a:lnTo>
                    <a:pt x="0" y="35"/>
                  </a:lnTo>
                  <a:lnTo>
                    <a:pt x="0" y="35"/>
                  </a:lnTo>
                  <a:lnTo>
                    <a:pt x="0" y="35"/>
                  </a:lnTo>
                  <a:lnTo>
                    <a:pt x="19" y="2"/>
                  </a:lnTo>
                  <a:lnTo>
                    <a:pt x="19" y="2"/>
                  </a:lnTo>
                  <a:lnTo>
                    <a:pt x="21" y="2"/>
                  </a:lnTo>
                  <a:lnTo>
                    <a:pt x="21" y="0"/>
                  </a:lnTo>
                  <a:lnTo>
                    <a:pt x="21" y="0"/>
                  </a:lnTo>
                  <a:lnTo>
                    <a:pt x="23" y="0"/>
                  </a:lnTo>
                  <a:lnTo>
                    <a:pt x="23" y="0"/>
                  </a:lnTo>
                  <a:lnTo>
                    <a:pt x="25" y="0"/>
                  </a:lnTo>
                  <a:lnTo>
                    <a:pt x="25" y="0"/>
                  </a:lnTo>
                  <a:lnTo>
                    <a:pt x="27" y="0"/>
                  </a:lnTo>
                  <a:lnTo>
                    <a:pt x="27" y="0"/>
                  </a:lnTo>
                  <a:lnTo>
                    <a:pt x="29" y="0"/>
                  </a:lnTo>
                  <a:lnTo>
                    <a:pt x="29" y="0"/>
                  </a:lnTo>
                  <a:lnTo>
                    <a:pt x="31" y="0"/>
                  </a:lnTo>
                  <a:lnTo>
                    <a:pt x="31" y="2"/>
                  </a:lnTo>
                  <a:lnTo>
                    <a:pt x="31" y="2"/>
                  </a:lnTo>
                  <a:lnTo>
                    <a:pt x="31" y="2"/>
                  </a:lnTo>
                  <a:lnTo>
                    <a:pt x="31" y="37"/>
                  </a:lnTo>
                  <a:lnTo>
                    <a:pt x="37" y="37"/>
                  </a:lnTo>
                  <a:lnTo>
                    <a:pt x="38" y="37"/>
                  </a:lnTo>
                  <a:lnTo>
                    <a:pt x="38" y="37"/>
                  </a:lnTo>
                  <a:lnTo>
                    <a:pt x="38" y="39"/>
                  </a:lnTo>
                  <a:lnTo>
                    <a:pt x="38" y="39"/>
                  </a:lnTo>
                  <a:close/>
                  <a:moveTo>
                    <a:pt x="23" y="6"/>
                  </a:moveTo>
                  <a:lnTo>
                    <a:pt x="23" y="6"/>
                  </a:lnTo>
                  <a:lnTo>
                    <a:pt x="6" y="37"/>
                  </a:lnTo>
                  <a:lnTo>
                    <a:pt x="23" y="37"/>
                  </a:lnTo>
                  <a:lnTo>
                    <a:pt x="23" y="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404">
              <a:extLst>
                <a:ext uri="{FF2B5EF4-FFF2-40B4-BE49-F238E27FC236}">
                  <a16:creationId xmlns:a16="http://schemas.microsoft.com/office/drawing/2014/main" id="{80C7145C-C2A9-4CEA-A284-6F5784387114}"/>
                </a:ext>
              </a:extLst>
            </p:cNvPr>
            <p:cNvSpPr>
              <a:spLocks noEditPoints="1"/>
            </p:cNvSpPr>
            <p:nvPr/>
          </p:nvSpPr>
          <p:spPr bwMode="auto">
            <a:xfrm>
              <a:off x="2644774" y="5866099"/>
              <a:ext cx="58738" cy="88900"/>
            </a:xfrm>
            <a:custGeom>
              <a:avLst/>
              <a:gdLst>
                <a:gd name="T0" fmla="*/ 37 w 37"/>
                <a:gd name="T1" fmla="*/ 33 h 56"/>
                <a:gd name="T2" fmla="*/ 35 w 37"/>
                <a:gd name="T3" fmla="*/ 45 h 56"/>
                <a:gd name="T4" fmla="*/ 31 w 37"/>
                <a:gd name="T5" fmla="*/ 50 h 56"/>
                <a:gd name="T6" fmla="*/ 23 w 37"/>
                <a:gd name="T7" fmla="*/ 54 h 56"/>
                <a:gd name="T8" fmla="*/ 14 w 37"/>
                <a:gd name="T9" fmla="*/ 54 h 56"/>
                <a:gd name="T10" fmla="*/ 6 w 37"/>
                <a:gd name="T11" fmla="*/ 52 h 56"/>
                <a:gd name="T12" fmla="*/ 2 w 37"/>
                <a:gd name="T13" fmla="*/ 45 h 56"/>
                <a:gd name="T14" fmla="*/ 0 w 37"/>
                <a:gd name="T15" fmla="*/ 35 h 56"/>
                <a:gd name="T16" fmla="*/ 0 w 37"/>
                <a:gd name="T17" fmla="*/ 21 h 56"/>
                <a:gd name="T18" fmla="*/ 2 w 37"/>
                <a:gd name="T19" fmla="*/ 12 h 56"/>
                <a:gd name="T20" fmla="*/ 6 w 37"/>
                <a:gd name="T21" fmla="*/ 4 h 56"/>
                <a:gd name="T22" fmla="*/ 14 w 37"/>
                <a:gd name="T23" fmla="*/ 0 h 56"/>
                <a:gd name="T24" fmla="*/ 23 w 37"/>
                <a:gd name="T25" fmla="*/ 0 h 56"/>
                <a:gd name="T26" fmla="*/ 31 w 37"/>
                <a:gd name="T27" fmla="*/ 4 h 56"/>
                <a:gd name="T28" fmla="*/ 35 w 37"/>
                <a:gd name="T29" fmla="*/ 12 h 56"/>
                <a:gd name="T30" fmla="*/ 37 w 37"/>
                <a:gd name="T31" fmla="*/ 21 h 56"/>
                <a:gd name="T32" fmla="*/ 31 w 37"/>
                <a:gd name="T33" fmla="*/ 27 h 56"/>
                <a:gd name="T34" fmla="*/ 29 w 37"/>
                <a:gd name="T35" fmla="*/ 21 h 56"/>
                <a:gd name="T36" fmla="*/ 29 w 37"/>
                <a:gd name="T37" fmla="*/ 16 h 56"/>
                <a:gd name="T38" fmla="*/ 27 w 37"/>
                <a:gd name="T39" fmla="*/ 12 h 56"/>
                <a:gd name="T40" fmla="*/ 25 w 37"/>
                <a:gd name="T41" fmla="*/ 8 h 56"/>
                <a:gd name="T42" fmla="*/ 23 w 37"/>
                <a:gd name="T43" fmla="*/ 6 h 56"/>
                <a:gd name="T44" fmla="*/ 19 w 37"/>
                <a:gd name="T45" fmla="*/ 6 h 56"/>
                <a:gd name="T46" fmla="*/ 14 w 37"/>
                <a:gd name="T47" fmla="*/ 8 h 56"/>
                <a:gd name="T48" fmla="*/ 10 w 37"/>
                <a:gd name="T49" fmla="*/ 12 h 56"/>
                <a:gd name="T50" fmla="*/ 8 w 37"/>
                <a:gd name="T51" fmla="*/ 20 h 56"/>
                <a:gd name="T52" fmla="*/ 8 w 37"/>
                <a:gd name="T53" fmla="*/ 27 h 56"/>
                <a:gd name="T54" fmla="*/ 8 w 37"/>
                <a:gd name="T55" fmla="*/ 37 h 56"/>
                <a:gd name="T56" fmla="*/ 10 w 37"/>
                <a:gd name="T57" fmla="*/ 45 h 56"/>
                <a:gd name="T58" fmla="*/ 14 w 37"/>
                <a:gd name="T59" fmla="*/ 48 h 56"/>
                <a:gd name="T60" fmla="*/ 19 w 37"/>
                <a:gd name="T61" fmla="*/ 50 h 56"/>
                <a:gd name="T62" fmla="*/ 23 w 37"/>
                <a:gd name="T63" fmla="*/ 48 h 56"/>
                <a:gd name="T64" fmla="*/ 25 w 37"/>
                <a:gd name="T65" fmla="*/ 46 h 56"/>
                <a:gd name="T66" fmla="*/ 27 w 37"/>
                <a:gd name="T67" fmla="*/ 43 h 56"/>
                <a:gd name="T68" fmla="*/ 29 w 37"/>
                <a:gd name="T69" fmla="*/ 39 h 56"/>
                <a:gd name="T70" fmla="*/ 31 w 37"/>
                <a:gd name="T71" fmla="*/ 33 h 56"/>
                <a:gd name="T72" fmla="*/ 31 w 37"/>
                <a:gd name="T73" fmla="*/ 2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7"/>
                  </a:moveTo>
                  <a:lnTo>
                    <a:pt x="37" y="33"/>
                  </a:lnTo>
                  <a:lnTo>
                    <a:pt x="37" y="39"/>
                  </a:lnTo>
                  <a:lnTo>
                    <a:pt x="35" y="45"/>
                  </a:lnTo>
                  <a:lnTo>
                    <a:pt x="33" y="48"/>
                  </a:lnTo>
                  <a:lnTo>
                    <a:pt x="31" y="50"/>
                  </a:lnTo>
                  <a:lnTo>
                    <a:pt x="27" y="54"/>
                  </a:lnTo>
                  <a:lnTo>
                    <a:pt x="23" y="54"/>
                  </a:lnTo>
                  <a:lnTo>
                    <a:pt x="18" y="56"/>
                  </a:lnTo>
                  <a:lnTo>
                    <a:pt x="14" y="54"/>
                  </a:lnTo>
                  <a:lnTo>
                    <a:pt x="10" y="54"/>
                  </a:lnTo>
                  <a:lnTo>
                    <a:pt x="6" y="52"/>
                  </a:lnTo>
                  <a:lnTo>
                    <a:pt x="4" y="48"/>
                  </a:lnTo>
                  <a:lnTo>
                    <a:pt x="2" y="45"/>
                  </a:lnTo>
                  <a:lnTo>
                    <a:pt x="0" y="39"/>
                  </a:lnTo>
                  <a:lnTo>
                    <a:pt x="0" y="35"/>
                  </a:lnTo>
                  <a:lnTo>
                    <a:pt x="0" y="27"/>
                  </a:lnTo>
                  <a:lnTo>
                    <a:pt x="0" y="21"/>
                  </a:lnTo>
                  <a:lnTo>
                    <a:pt x="0" y="16"/>
                  </a:lnTo>
                  <a:lnTo>
                    <a:pt x="2" y="12"/>
                  </a:lnTo>
                  <a:lnTo>
                    <a:pt x="4" y="8"/>
                  </a:lnTo>
                  <a:lnTo>
                    <a:pt x="6" y="4"/>
                  </a:lnTo>
                  <a:lnTo>
                    <a:pt x="10" y="2"/>
                  </a:lnTo>
                  <a:lnTo>
                    <a:pt x="14" y="0"/>
                  </a:lnTo>
                  <a:lnTo>
                    <a:pt x="19" y="0"/>
                  </a:lnTo>
                  <a:lnTo>
                    <a:pt x="23" y="0"/>
                  </a:lnTo>
                  <a:lnTo>
                    <a:pt x="27" y="2"/>
                  </a:lnTo>
                  <a:lnTo>
                    <a:pt x="31" y="4"/>
                  </a:lnTo>
                  <a:lnTo>
                    <a:pt x="33" y="8"/>
                  </a:lnTo>
                  <a:lnTo>
                    <a:pt x="35" y="12"/>
                  </a:lnTo>
                  <a:lnTo>
                    <a:pt x="37" y="16"/>
                  </a:lnTo>
                  <a:lnTo>
                    <a:pt x="37" y="21"/>
                  </a:lnTo>
                  <a:lnTo>
                    <a:pt x="37" y="27"/>
                  </a:lnTo>
                  <a:close/>
                  <a:moveTo>
                    <a:pt x="31" y="27"/>
                  </a:moveTo>
                  <a:lnTo>
                    <a:pt x="31" y="23"/>
                  </a:lnTo>
                  <a:lnTo>
                    <a:pt x="29" y="21"/>
                  </a:lnTo>
                  <a:lnTo>
                    <a:pt x="29" y="18"/>
                  </a:lnTo>
                  <a:lnTo>
                    <a:pt x="29" y="16"/>
                  </a:lnTo>
                  <a:lnTo>
                    <a:pt x="29" y="14"/>
                  </a:lnTo>
                  <a:lnTo>
                    <a:pt x="27" y="12"/>
                  </a:lnTo>
                  <a:lnTo>
                    <a:pt x="27" y="10"/>
                  </a:lnTo>
                  <a:lnTo>
                    <a:pt x="25" y="8"/>
                  </a:lnTo>
                  <a:lnTo>
                    <a:pt x="23" y="8"/>
                  </a:lnTo>
                  <a:lnTo>
                    <a:pt x="23" y="6"/>
                  </a:lnTo>
                  <a:lnTo>
                    <a:pt x="21" y="6"/>
                  </a:lnTo>
                  <a:lnTo>
                    <a:pt x="19" y="6"/>
                  </a:lnTo>
                  <a:lnTo>
                    <a:pt x="16" y="6"/>
                  </a:lnTo>
                  <a:lnTo>
                    <a:pt x="14" y="8"/>
                  </a:lnTo>
                  <a:lnTo>
                    <a:pt x="12" y="10"/>
                  </a:lnTo>
                  <a:lnTo>
                    <a:pt x="10" y="12"/>
                  </a:lnTo>
                  <a:lnTo>
                    <a:pt x="8" y="16"/>
                  </a:lnTo>
                  <a:lnTo>
                    <a:pt x="8" y="20"/>
                  </a:lnTo>
                  <a:lnTo>
                    <a:pt x="8" y="23"/>
                  </a:lnTo>
                  <a:lnTo>
                    <a:pt x="8" y="27"/>
                  </a:lnTo>
                  <a:lnTo>
                    <a:pt x="8" y="33"/>
                  </a:lnTo>
                  <a:lnTo>
                    <a:pt x="8" y="37"/>
                  </a:lnTo>
                  <a:lnTo>
                    <a:pt x="8" y="41"/>
                  </a:lnTo>
                  <a:lnTo>
                    <a:pt x="10" y="45"/>
                  </a:lnTo>
                  <a:lnTo>
                    <a:pt x="12" y="46"/>
                  </a:lnTo>
                  <a:lnTo>
                    <a:pt x="14" y="48"/>
                  </a:lnTo>
                  <a:lnTo>
                    <a:pt x="16" y="48"/>
                  </a:lnTo>
                  <a:lnTo>
                    <a:pt x="19" y="50"/>
                  </a:lnTo>
                  <a:lnTo>
                    <a:pt x="21" y="48"/>
                  </a:lnTo>
                  <a:lnTo>
                    <a:pt x="23" y="48"/>
                  </a:lnTo>
                  <a:lnTo>
                    <a:pt x="25" y="48"/>
                  </a:lnTo>
                  <a:lnTo>
                    <a:pt x="25" y="46"/>
                  </a:lnTo>
                  <a:lnTo>
                    <a:pt x="27" y="45"/>
                  </a:lnTo>
                  <a:lnTo>
                    <a:pt x="27" y="43"/>
                  </a:lnTo>
                  <a:lnTo>
                    <a:pt x="29" y="41"/>
                  </a:lnTo>
                  <a:lnTo>
                    <a:pt x="29" y="39"/>
                  </a:lnTo>
                  <a:lnTo>
                    <a:pt x="29" y="37"/>
                  </a:lnTo>
                  <a:lnTo>
                    <a:pt x="31" y="33"/>
                  </a:lnTo>
                  <a:lnTo>
                    <a:pt x="31" y="31"/>
                  </a:lnTo>
                  <a:lnTo>
                    <a:pt x="31"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405">
              <a:extLst>
                <a:ext uri="{FF2B5EF4-FFF2-40B4-BE49-F238E27FC236}">
                  <a16:creationId xmlns:a16="http://schemas.microsoft.com/office/drawing/2014/main" id="{DF1ABB9C-6DCF-4D96-BF0A-9AB43E27F765}"/>
                </a:ext>
              </a:extLst>
            </p:cNvPr>
            <p:cNvSpPr>
              <a:spLocks noEditPoints="1"/>
            </p:cNvSpPr>
            <p:nvPr/>
          </p:nvSpPr>
          <p:spPr bwMode="auto">
            <a:xfrm>
              <a:off x="2714624" y="5866099"/>
              <a:ext cx="58738" cy="88900"/>
            </a:xfrm>
            <a:custGeom>
              <a:avLst/>
              <a:gdLst>
                <a:gd name="T0" fmla="*/ 37 w 37"/>
                <a:gd name="T1" fmla="*/ 33 h 56"/>
                <a:gd name="T2" fmla="*/ 35 w 37"/>
                <a:gd name="T3" fmla="*/ 45 h 56"/>
                <a:gd name="T4" fmla="*/ 31 w 37"/>
                <a:gd name="T5" fmla="*/ 50 h 56"/>
                <a:gd name="T6" fmla="*/ 23 w 37"/>
                <a:gd name="T7" fmla="*/ 54 h 56"/>
                <a:gd name="T8" fmla="*/ 14 w 37"/>
                <a:gd name="T9" fmla="*/ 54 h 56"/>
                <a:gd name="T10" fmla="*/ 6 w 37"/>
                <a:gd name="T11" fmla="*/ 52 h 56"/>
                <a:gd name="T12" fmla="*/ 2 w 37"/>
                <a:gd name="T13" fmla="*/ 45 h 56"/>
                <a:gd name="T14" fmla="*/ 0 w 37"/>
                <a:gd name="T15" fmla="*/ 35 h 56"/>
                <a:gd name="T16" fmla="*/ 0 w 37"/>
                <a:gd name="T17" fmla="*/ 21 h 56"/>
                <a:gd name="T18" fmla="*/ 2 w 37"/>
                <a:gd name="T19" fmla="*/ 12 h 56"/>
                <a:gd name="T20" fmla="*/ 6 w 37"/>
                <a:gd name="T21" fmla="*/ 4 h 56"/>
                <a:gd name="T22" fmla="*/ 14 w 37"/>
                <a:gd name="T23" fmla="*/ 0 h 56"/>
                <a:gd name="T24" fmla="*/ 23 w 37"/>
                <a:gd name="T25" fmla="*/ 0 h 56"/>
                <a:gd name="T26" fmla="*/ 31 w 37"/>
                <a:gd name="T27" fmla="*/ 4 h 56"/>
                <a:gd name="T28" fmla="*/ 35 w 37"/>
                <a:gd name="T29" fmla="*/ 12 h 56"/>
                <a:gd name="T30" fmla="*/ 37 w 37"/>
                <a:gd name="T31" fmla="*/ 21 h 56"/>
                <a:gd name="T32" fmla="*/ 29 w 37"/>
                <a:gd name="T33" fmla="*/ 27 h 56"/>
                <a:gd name="T34" fmla="*/ 29 w 37"/>
                <a:gd name="T35" fmla="*/ 21 h 56"/>
                <a:gd name="T36" fmla="*/ 29 w 37"/>
                <a:gd name="T37" fmla="*/ 16 h 56"/>
                <a:gd name="T38" fmla="*/ 27 w 37"/>
                <a:gd name="T39" fmla="*/ 12 h 56"/>
                <a:gd name="T40" fmla="*/ 25 w 37"/>
                <a:gd name="T41" fmla="*/ 8 h 56"/>
                <a:gd name="T42" fmla="*/ 22 w 37"/>
                <a:gd name="T43" fmla="*/ 6 h 56"/>
                <a:gd name="T44" fmla="*/ 18 w 37"/>
                <a:gd name="T45" fmla="*/ 6 h 56"/>
                <a:gd name="T46" fmla="*/ 12 w 37"/>
                <a:gd name="T47" fmla="*/ 8 h 56"/>
                <a:gd name="T48" fmla="*/ 10 w 37"/>
                <a:gd name="T49" fmla="*/ 12 h 56"/>
                <a:gd name="T50" fmla="*/ 8 w 37"/>
                <a:gd name="T51" fmla="*/ 20 h 56"/>
                <a:gd name="T52" fmla="*/ 6 w 37"/>
                <a:gd name="T53" fmla="*/ 27 h 56"/>
                <a:gd name="T54" fmla="*/ 8 w 37"/>
                <a:gd name="T55" fmla="*/ 37 h 56"/>
                <a:gd name="T56" fmla="*/ 10 w 37"/>
                <a:gd name="T57" fmla="*/ 45 h 56"/>
                <a:gd name="T58" fmla="*/ 14 w 37"/>
                <a:gd name="T59" fmla="*/ 48 h 56"/>
                <a:gd name="T60" fmla="*/ 18 w 37"/>
                <a:gd name="T61" fmla="*/ 50 h 56"/>
                <a:gd name="T62" fmla="*/ 22 w 37"/>
                <a:gd name="T63" fmla="*/ 48 h 56"/>
                <a:gd name="T64" fmla="*/ 25 w 37"/>
                <a:gd name="T65" fmla="*/ 46 h 56"/>
                <a:gd name="T66" fmla="*/ 27 w 37"/>
                <a:gd name="T67" fmla="*/ 43 h 56"/>
                <a:gd name="T68" fmla="*/ 29 w 37"/>
                <a:gd name="T69" fmla="*/ 39 h 56"/>
                <a:gd name="T70" fmla="*/ 29 w 37"/>
                <a:gd name="T71" fmla="*/ 33 h 56"/>
                <a:gd name="T72" fmla="*/ 29 w 37"/>
                <a:gd name="T73" fmla="*/ 2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7"/>
                  </a:moveTo>
                  <a:lnTo>
                    <a:pt x="37" y="33"/>
                  </a:lnTo>
                  <a:lnTo>
                    <a:pt x="37" y="39"/>
                  </a:lnTo>
                  <a:lnTo>
                    <a:pt x="35" y="45"/>
                  </a:lnTo>
                  <a:lnTo>
                    <a:pt x="33" y="48"/>
                  </a:lnTo>
                  <a:lnTo>
                    <a:pt x="31" y="50"/>
                  </a:lnTo>
                  <a:lnTo>
                    <a:pt x="27" y="54"/>
                  </a:lnTo>
                  <a:lnTo>
                    <a:pt x="23" y="54"/>
                  </a:lnTo>
                  <a:lnTo>
                    <a:pt x="18" y="56"/>
                  </a:lnTo>
                  <a:lnTo>
                    <a:pt x="14" y="54"/>
                  </a:lnTo>
                  <a:lnTo>
                    <a:pt x="10" y="54"/>
                  </a:lnTo>
                  <a:lnTo>
                    <a:pt x="6" y="52"/>
                  </a:lnTo>
                  <a:lnTo>
                    <a:pt x="4" y="48"/>
                  </a:lnTo>
                  <a:lnTo>
                    <a:pt x="2" y="45"/>
                  </a:lnTo>
                  <a:lnTo>
                    <a:pt x="0" y="39"/>
                  </a:lnTo>
                  <a:lnTo>
                    <a:pt x="0" y="35"/>
                  </a:lnTo>
                  <a:lnTo>
                    <a:pt x="0" y="27"/>
                  </a:lnTo>
                  <a:lnTo>
                    <a:pt x="0" y="21"/>
                  </a:lnTo>
                  <a:lnTo>
                    <a:pt x="0" y="16"/>
                  </a:lnTo>
                  <a:lnTo>
                    <a:pt x="2" y="12"/>
                  </a:lnTo>
                  <a:lnTo>
                    <a:pt x="4" y="8"/>
                  </a:lnTo>
                  <a:lnTo>
                    <a:pt x="6" y="4"/>
                  </a:lnTo>
                  <a:lnTo>
                    <a:pt x="10" y="2"/>
                  </a:lnTo>
                  <a:lnTo>
                    <a:pt x="14" y="0"/>
                  </a:lnTo>
                  <a:lnTo>
                    <a:pt x="20" y="0"/>
                  </a:lnTo>
                  <a:lnTo>
                    <a:pt x="23" y="0"/>
                  </a:lnTo>
                  <a:lnTo>
                    <a:pt x="27" y="2"/>
                  </a:lnTo>
                  <a:lnTo>
                    <a:pt x="31" y="4"/>
                  </a:lnTo>
                  <a:lnTo>
                    <a:pt x="33" y="8"/>
                  </a:lnTo>
                  <a:lnTo>
                    <a:pt x="35" y="12"/>
                  </a:lnTo>
                  <a:lnTo>
                    <a:pt x="37" y="16"/>
                  </a:lnTo>
                  <a:lnTo>
                    <a:pt x="37" y="21"/>
                  </a:lnTo>
                  <a:lnTo>
                    <a:pt x="37" y="27"/>
                  </a:lnTo>
                  <a:close/>
                  <a:moveTo>
                    <a:pt x="29" y="27"/>
                  </a:moveTo>
                  <a:lnTo>
                    <a:pt x="29" y="23"/>
                  </a:lnTo>
                  <a:lnTo>
                    <a:pt x="29" y="21"/>
                  </a:lnTo>
                  <a:lnTo>
                    <a:pt x="29" y="18"/>
                  </a:lnTo>
                  <a:lnTo>
                    <a:pt x="29" y="16"/>
                  </a:lnTo>
                  <a:lnTo>
                    <a:pt x="27" y="14"/>
                  </a:lnTo>
                  <a:lnTo>
                    <a:pt x="27" y="12"/>
                  </a:lnTo>
                  <a:lnTo>
                    <a:pt x="25" y="10"/>
                  </a:lnTo>
                  <a:lnTo>
                    <a:pt x="25" y="8"/>
                  </a:lnTo>
                  <a:lnTo>
                    <a:pt x="23" y="8"/>
                  </a:lnTo>
                  <a:lnTo>
                    <a:pt x="22" y="6"/>
                  </a:lnTo>
                  <a:lnTo>
                    <a:pt x="20" y="6"/>
                  </a:lnTo>
                  <a:lnTo>
                    <a:pt x="18" y="6"/>
                  </a:lnTo>
                  <a:lnTo>
                    <a:pt x="16" y="6"/>
                  </a:lnTo>
                  <a:lnTo>
                    <a:pt x="12" y="8"/>
                  </a:lnTo>
                  <a:lnTo>
                    <a:pt x="10" y="10"/>
                  </a:lnTo>
                  <a:lnTo>
                    <a:pt x="10" y="12"/>
                  </a:lnTo>
                  <a:lnTo>
                    <a:pt x="8" y="16"/>
                  </a:lnTo>
                  <a:lnTo>
                    <a:pt x="8" y="20"/>
                  </a:lnTo>
                  <a:lnTo>
                    <a:pt x="8" y="23"/>
                  </a:lnTo>
                  <a:lnTo>
                    <a:pt x="6" y="27"/>
                  </a:lnTo>
                  <a:lnTo>
                    <a:pt x="8" y="33"/>
                  </a:lnTo>
                  <a:lnTo>
                    <a:pt x="8" y="37"/>
                  </a:lnTo>
                  <a:lnTo>
                    <a:pt x="8" y="41"/>
                  </a:lnTo>
                  <a:lnTo>
                    <a:pt x="10" y="45"/>
                  </a:lnTo>
                  <a:lnTo>
                    <a:pt x="12" y="46"/>
                  </a:lnTo>
                  <a:lnTo>
                    <a:pt x="14" y="48"/>
                  </a:lnTo>
                  <a:lnTo>
                    <a:pt x="16" y="48"/>
                  </a:lnTo>
                  <a:lnTo>
                    <a:pt x="18" y="50"/>
                  </a:lnTo>
                  <a:lnTo>
                    <a:pt x="20" y="48"/>
                  </a:lnTo>
                  <a:lnTo>
                    <a:pt x="22" y="48"/>
                  </a:lnTo>
                  <a:lnTo>
                    <a:pt x="23" y="48"/>
                  </a:lnTo>
                  <a:lnTo>
                    <a:pt x="25" y="46"/>
                  </a:lnTo>
                  <a:lnTo>
                    <a:pt x="27" y="45"/>
                  </a:lnTo>
                  <a:lnTo>
                    <a:pt x="27" y="43"/>
                  </a:lnTo>
                  <a:lnTo>
                    <a:pt x="29" y="41"/>
                  </a:lnTo>
                  <a:lnTo>
                    <a:pt x="29" y="39"/>
                  </a:lnTo>
                  <a:lnTo>
                    <a:pt x="29" y="37"/>
                  </a:lnTo>
                  <a:lnTo>
                    <a:pt x="29" y="33"/>
                  </a:lnTo>
                  <a:lnTo>
                    <a:pt x="29" y="31"/>
                  </a:lnTo>
                  <a:lnTo>
                    <a:pt x="29"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406">
              <a:extLst>
                <a:ext uri="{FF2B5EF4-FFF2-40B4-BE49-F238E27FC236}">
                  <a16:creationId xmlns:a16="http://schemas.microsoft.com/office/drawing/2014/main" id="{02B56D72-BE66-436F-80CC-C76CEC7C7CBE}"/>
                </a:ext>
              </a:extLst>
            </p:cNvPr>
            <p:cNvSpPr>
              <a:spLocks noEditPoints="1"/>
            </p:cNvSpPr>
            <p:nvPr/>
          </p:nvSpPr>
          <p:spPr bwMode="auto">
            <a:xfrm>
              <a:off x="2578099" y="5647024"/>
              <a:ext cx="57150" cy="88900"/>
            </a:xfrm>
            <a:custGeom>
              <a:avLst/>
              <a:gdLst>
                <a:gd name="T0" fmla="*/ 35 w 36"/>
                <a:gd name="T1" fmla="*/ 42 h 56"/>
                <a:gd name="T2" fmla="*/ 33 w 36"/>
                <a:gd name="T3" fmla="*/ 48 h 56"/>
                <a:gd name="T4" fmla="*/ 29 w 36"/>
                <a:gd name="T5" fmla="*/ 52 h 56"/>
                <a:gd name="T6" fmla="*/ 21 w 36"/>
                <a:gd name="T7" fmla="*/ 56 h 56"/>
                <a:gd name="T8" fmla="*/ 13 w 36"/>
                <a:gd name="T9" fmla="*/ 56 h 56"/>
                <a:gd name="T10" fmla="*/ 8 w 36"/>
                <a:gd name="T11" fmla="*/ 54 h 56"/>
                <a:gd name="T12" fmla="*/ 4 w 36"/>
                <a:gd name="T13" fmla="*/ 52 h 56"/>
                <a:gd name="T14" fmla="*/ 2 w 36"/>
                <a:gd name="T15" fmla="*/ 46 h 56"/>
                <a:gd name="T16" fmla="*/ 0 w 36"/>
                <a:gd name="T17" fmla="*/ 40 h 56"/>
                <a:gd name="T18" fmla="*/ 0 w 36"/>
                <a:gd name="T19" fmla="*/ 35 h 56"/>
                <a:gd name="T20" fmla="*/ 0 w 36"/>
                <a:gd name="T21" fmla="*/ 27 h 56"/>
                <a:gd name="T22" fmla="*/ 0 w 36"/>
                <a:gd name="T23" fmla="*/ 19 h 56"/>
                <a:gd name="T24" fmla="*/ 2 w 36"/>
                <a:gd name="T25" fmla="*/ 14 h 56"/>
                <a:gd name="T26" fmla="*/ 6 w 36"/>
                <a:gd name="T27" fmla="*/ 8 h 56"/>
                <a:gd name="T28" fmla="*/ 12 w 36"/>
                <a:gd name="T29" fmla="*/ 4 h 56"/>
                <a:gd name="T30" fmla="*/ 17 w 36"/>
                <a:gd name="T31" fmla="*/ 2 h 56"/>
                <a:gd name="T32" fmla="*/ 23 w 36"/>
                <a:gd name="T33" fmla="*/ 0 h 56"/>
                <a:gd name="T34" fmla="*/ 27 w 36"/>
                <a:gd name="T35" fmla="*/ 2 h 56"/>
                <a:gd name="T36" fmla="*/ 31 w 36"/>
                <a:gd name="T37" fmla="*/ 2 h 56"/>
                <a:gd name="T38" fmla="*/ 31 w 36"/>
                <a:gd name="T39" fmla="*/ 2 h 56"/>
                <a:gd name="T40" fmla="*/ 33 w 36"/>
                <a:gd name="T41" fmla="*/ 4 h 56"/>
                <a:gd name="T42" fmla="*/ 33 w 36"/>
                <a:gd name="T43" fmla="*/ 4 h 56"/>
                <a:gd name="T44" fmla="*/ 33 w 36"/>
                <a:gd name="T45" fmla="*/ 4 h 56"/>
                <a:gd name="T46" fmla="*/ 33 w 36"/>
                <a:gd name="T47" fmla="*/ 6 h 56"/>
                <a:gd name="T48" fmla="*/ 33 w 36"/>
                <a:gd name="T49" fmla="*/ 6 h 56"/>
                <a:gd name="T50" fmla="*/ 33 w 36"/>
                <a:gd name="T51" fmla="*/ 8 h 56"/>
                <a:gd name="T52" fmla="*/ 33 w 36"/>
                <a:gd name="T53" fmla="*/ 8 h 56"/>
                <a:gd name="T54" fmla="*/ 33 w 36"/>
                <a:gd name="T55" fmla="*/ 8 h 56"/>
                <a:gd name="T56" fmla="*/ 31 w 36"/>
                <a:gd name="T57" fmla="*/ 8 h 56"/>
                <a:gd name="T58" fmla="*/ 29 w 36"/>
                <a:gd name="T59" fmla="*/ 8 h 56"/>
                <a:gd name="T60" fmla="*/ 27 w 36"/>
                <a:gd name="T61" fmla="*/ 8 h 56"/>
                <a:gd name="T62" fmla="*/ 23 w 36"/>
                <a:gd name="T63" fmla="*/ 6 h 56"/>
                <a:gd name="T64" fmla="*/ 19 w 36"/>
                <a:gd name="T65" fmla="*/ 8 h 56"/>
                <a:gd name="T66" fmla="*/ 13 w 36"/>
                <a:gd name="T67" fmla="*/ 10 h 56"/>
                <a:gd name="T68" fmla="*/ 10 w 36"/>
                <a:gd name="T69" fmla="*/ 16 h 56"/>
                <a:gd name="T70" fmla="*/ 8 w 36"/>
                <a:gd name="T71" fmla="*/ 21 h 56"/>
                <a:gd name="T72" fmla="*/ 8 w 36"/>
                <a:gd name="T73" fmla="*/ 25 h 56"/>
                <a:gd name="T74" fmla="*/ 12 w 36"/>
                <a:gd name="T75" fmla="*/ 23 h 56"/>
                <a:gd name="T76" fmla="*/ 13 w 36"/>
                <a:gd name="T77" fmla="*/ 23 h 56"/>
                <a:gd name="T78" fmla="*/ 17 w 36"/>
                <a:gd name="T79" fmla="*/ 23 h 56"/>
                <a:gd name="T80" fmla="*/ 23 w 36"/>
                <a:gd name="T81" fmla="*/ 23 h 56"/>
                <a:gd name="T82" fmla="*/ 31 w 36"/>
                <a:gd name="T83" fmla="*/ 25 h 56"/>
                <a:gd name="T84" fmla="*/ 35 w 36"/>
                <a:gd name="T85" fmla="*/ 29 h 56"/>
                <a:gd name="T86" fmla="*/ 35 w 36"/>
                <a:gd name="T87" fmla="*/ 35 h 56"/>
                <a:gd name="T88" fmla="*/ 29 w 36"/>
                <a:gd name="T89" fmla="*/ 39 h 56"/>
                <a:gd name="T90" fmla="*/ 27 w 36"/>
                <a:gd name="T91" fmla="*/ 35 h 56"/>
                <a:gd name="T92" fmla="*/ 27 w 36"/>
                <a:gd name="T93" fmla="*/ 31 h 56"/>
                <a:gd name="T94" fmla="*/ 23 w 36"/>
                <a:gd name="T95" fmla="*/ 29 h 56"/>
                <a:gd name="T96" fmla="*/ 19 w 36"/>
                <a:gd name="T97" fmla="*/ 29 h 56"/>
                <a:gd name="T98" fmla="*/ 15 w 36"/>
                <a:gd name="T99" fmla="*/ 29 h 56"/>
                <a:gd name="T100" fmla="*/ 12 w 36"/>
                <a:gd name="T101" fmla="*/ 29 h 56"/>
                <a:gd name="T102" fmla="*/ 10 w 36"/>
                <a:gd name="T103" fmla="*/ 31 h 56"/>
                <a:gd name="T104" fmla="*/ 8 w 36"/>
                <a:gd name="T105" fmla="*/ 31 h 56"/>
                <a:gd name="T106" fmla="*/ 8 w 36"/>
                <a:gd name="T107" fmla="*/ 40 h 56"/>
                <a:gd name="T108" fmla="*/ 10 w 36"/>
                <a:gd name="T109" fmla="*/ 46 h 56"/>
                <a:gd name="T110" fmla="*/ 13 w 36"/>
                <a:gd name="T111" fmla="*/ 50 h 56"/>
                <a:gd name="T112" fmla="*/ 17 w 36"/>
                <a:gd name="T113" fmla="*/ 50 h 56"/>
                <a:gd name="T114" fmla="*/ 23 w 36"/>
                <a:gd name="T115" fmla="*/ 50 h 56"/>
                <a:gd name="T116" fmla="*/ 25 w 36"/>
                <a:gd name="T117" fmla="*/ 46 h 56"/>
                <a:gd name="T118" fmla="*/ 27 w 36"/>
                <a:gd name="T119" fmla="*/ 42 h 56"/>
                <a:gd name="T120" fmla="*/ 29 w 36"/>
                <a:gd name="T121" fmla="*/ 3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 h="56">
                  <a:moveTo>
                    <a:pt x="36" y="39"/>
                  </a:moveTo>
                  <a:lnTo>
                    <a:pt x="35" y="42"/>
                  </a:lnTo>
                  <a:lnTo>
                    <a:pt x="35" y="44"/>
                  </a:lnTo>
                  <a:lnTo>
                    <a:pt x="33" y="48"/>
                  </a:lnTo>
                  <a:lnTo>
                    <a:pt x="31" y="50"/>
                  </a:lnTo>
                  <a:lnTo>
                    <a:pt x="29" y="52"/>
                  </a:lnTo>
                  <a:lnTo>
                    <a:pt x="25" y="54"/>
                  </a:lnTo>
                  <a:lnTo>
                    <a:pt x="21" y="56"/>
                  </a:lnTo>
                  <a:lnTo>
                    <a:pt x="17" y="56"/>
                  </a:lnTo>
                  <a:lnTo>
                    <a:pt x="13" y="56"/>
                  </a:lnTo>
                  <a:lnTo>
                    <a:pt x="12" y="56"/>
                  </a:lnTo>
                  <a:lnTo>
                    <a:pt x="8" y="54"/>
                  </a:lnTo>
                  <a:lnTo>
                    <a:pt x="6" y="52"/>
                  </a:lnTo>
                  <a:lnTo>
                    <a:pt x="4" y="52"/>
                  </a:lnTo>
                  <a:lnTo>
                    <a:pt x="4" y="50"/>
                  </a:lnTo>
                  <a:lnTo>
                    <a:pt x="2" y="46"/>
                  </a:lnTo>
                  <a:lnTo>
                    <a:pt x="2" y="44"/>
                  </a:lnTo>
                  <a:lnTo>
                    <a:pt x="0" y="40"/>
                  </a:lnTo>
                  <a:lnTo>
                    <a:pt x="0" y="39"/>
                  </a:lnTo>
                  <a:lnTo>
                    <a:pt x="0" y="35"/>
                  </a:lnTo>
                  <a:lnTo>
                    <a:pt x="0" y="31"/>
                  </a:lnTo>
                  <a:lnTo>
                    <a:pt x="0" y="27"/>
                  </a:lnTo>
                  <a:lnTo>
                    <a:pt x="0" y="23"/>
                  </a:lnTo>
                  <a:lnTo>
                    <a:pt x="0" y="19"/>
                  </a:lnTo>
                  <a:lnTo>
                    <a:pt x="2" y="17"/>
                  </a:lnTo>
                  <a:lnTo>
                    <a:pt x="2" y="14"/>
                  </a:lnTo>
                  <a:lnTo>
                    <a:pt x="4" y="10"/>
                  </a:lnTo>
                  <a:lnTo>
                    <a:pt x="6" y="8"/>
                  </a:lnTo>
                  <a:lnTo>
                    <a:pt x="8" y="6"/>
                  </a:lnTo>
                  <a:lnTo>
                    <a:pt x="12" y="4"/>
                  </a:lnTo>
                  <a:lnTo>
                    <a:pt x="13" y="2"/>
                  </a:lnTo>
                  <a:lnTo>
                    <a:pt x="17" y="2"/>
                  </a:lnTo>
                  <a:lnTo>
                    <a:pt x="23" y="0"/>
                  </a:lnTo>
                  <a:lnTo>
                    <a:pt x="23" y="0"/>
                  </a:lnTo>
                  <a:lnTo>
                    <a:pt x="25" y="2"/>
                  </a:lnTo>
                  <a:lnTo>
                    <a:pt x="27" y="2"/>
                  </a:lnTo>
                  <a:lnTo>
                    <a:pt x="29" y="2"/>
                  </a:lnTo>
                  <a:lnTo>
                    <a:pt x="31" y="2"/>
                  </a:lnTo>
                  <a:lnTo>
                    <a:pt x="31" y="2"/>
                  </a:lnTo>
                  <a:lnTo>
                    <a:pt x="31" y="2"/>
                  </a:lnTo>
                  <a:lnTo>
                    <a:pt x="33" y="2"/>
                  </a:lnTo>
                  <a:lnTo>
                    <a:pt x="33" y="4"/>
                  </a:lnTo>
                  <a:lnTo>
                    <a:pt x="33" y="4"/>
                  </a:lnTo>
                  <a:lnTo>
                    <a:pt x="33" y="4"/>
                  </a:lnTo>
                  <a:lnTo>
                    <a:pt x="33" y="4"/>
                  </a:lnTo>
                  <a:lnTo>
                    <a:pt x="33" y="4"/>
                  </a:lnTo>
                  <a:lnTo>
                    <a:pt x="33" y="4"/>
                  </a:lnTo>
                  <a:lnTo>
                    <a:pt x="33" y="6"/>
                  </a:lnTo>
                  <a:lnTo>
                    <a:pt x="33" y="6"/>
                  </a:lnTo>
                  <a:lnTo>
                    <a:pt x="33" y="6"/>
                  </a:lnTo>
                  <a:lnTo>
                    <a:pt x="33" y="8"/>
                  </a:lnTo>
                  <a:lnTo>
                    <a:pt x="33" y="8"/>
                  </a:lnTo>
                  <a:lnTo>
                    <a:pt x="33" y="8"/>
                  </a:lnTo>
                  <a:lnTo>
                    <a:pt x="33" y="8"/>
                  </a:lnTo>
                  <a:lnTo>
                    <a:pt x="33" y="8"/>
                  </a:lnTo>
                  <a:lnTo>
                    <a:pt x="33" y="8"/>
                  </a:lnTo>
                  <a:lnTo>
                    <a:pt x="31" y="8"/>
                  </a:lnTo>
                  <a:lnTo>
                    <a:pt x="31" y="8"/>
                  </a:lnTo>
                  <a:lnTo>
                    <a:pt x="31" y="8"/>
                  </a:lnTo>
                  <a:lnTo>
                    <a:pt x="29" y="8"/>
                  </a:lnTo>
                  <a:lnTo>
                    <a:pt x="29" y="8"/>
                  </a:lnTo>
                  <a:lnTo>
                    <a:pt x="27" y="8"/>
                  </a:lnTo>
                  <a:lnTo>
                    <a:pt x="25" y="8"/>
                  </a:lnTo>
                  <a:lnTo>
                    <a:pt x="23" y="6"/>
                  </a:lnTo>
                  <a:lnTo>
                    <a:pt x="21" y="6"/>
                  </a:lnTo>
                  <a:lnTo>
                    <a:pt x="19" y="8"/>
                  </a:lnTo>
                  <a:lnTo>
                    <a:pt x="15" y="8"/>
                  </a:lnTo>
                  <a:lnTo>
                    <a:pt x="13" y="10"/>
                  </a:lnTo>
                  <a:lnTo>
                    <a:pt x="12" y="12"/>
                  </a:lnTo>
                  <a:lnTo>
                    <a:pt x="10" y="16"/>
                  </a:lnTo>
                  <a:lnTo>
                    <a:pt x="8" y="19"/>
                  </a:lnTo>
                  <a:lnTo>
                    <a:pt x="8" y="21"/>
                  </a:lnTo>
                  <a:lnTo>
                    <a:pt x="8" y="25"/>
                  </a:lnTo>
                  <a:lnTo>
                    <a:pt x="8" y="25"/>
                  </a:lnTo>
                  <a:lnTo>
                    <a:pt x="10" y="25"/>
                  </a:lnTo>
                  <a:lnTo>
                    <a:pt x="12" y="23"/>
                  </a:lnTo>
                  <a:lnTo>
                    <a:pt x="12" y="23"/>
                  </a:lnTo>
                  <a:lnTo>
                    <a:pt x="13" y="23"/>
                  </a:lnTo>
                  <a:lnTo>
                    <a:pt x="15" y="23"/>
                  </a:lnTo>
                  <a:lnTo>
                    <a:pt x="17" y="23"/>
                  </a:lnTo>
                  <a:lnTo>
                    <a:pt x="19" y="23"/>
                  </a:lnTo>
                  <a:lnTo>
                    <a:pt x="23" y="23"/>
                  </a:lnTo>
                  <a:lnTo>
                    <a:pt x="27" y="23"/>
                  </a:lnTo>
                  <a:lnTo>
                    <a:pt x="31" y="25"/>
                  </a:lnTo>
                  <a:lnTo>
                    <a:pt x="33" y="27"/>
                  </a:lnTo>
                  <a:lnTo>
                    <a:pt x="35" y="29"/>
                  </a:lnTo>
                  <a:lnTo>
                    <a:pt x="35" y="31"/>
                  </a:lnTo>
                  <a:lnTo>
                    <a:pt x="35" y="35"/>
                  </a:lnTo>
                  <a:lnTo>
                    <a:pt x="36" y="39"/>
                  </a:lnTo>
                  <a:close/>
                  <a:moveTo>
                    <a:pt x="29" y="39"/>
                  </a:moveTo>
                  <a:lnTo>
                    <a:pt x="29" y="37"/>
                  </a:lnTo>
                  <a:lnTo>
                    <a:pt x="27" y="35"/>
                  </a:lnTo>
                  <a:lnTo>
                    <a:pt x="27" y="33"/>
                  </a:lnTo>
                  <a:lnTo>
                    <a:pt x="27" y="31"/>
                  </a:lnTo>
                  <a:lnTo>
                    <a:pt x="25" y="29"/>
                  </a:lnTo>
                  <a:lnTo>
                    <a:pt x="23" y="29"/>
                  </a:lnTo>
                  <a:lnTo>
                    <a:pt x="21" y="29"/>
                  </a:lnTo>
                  <a:lnTo>
                    <a:pt x="19" y="29"/>
                  </a:lnTo>
                  <a:lnTo>
                    <a:pt x="17" y="29"/>
                  </a:lnTo>
                  <a:lnTo>
                    <a:pt x="15" y="29"/>
                  </a:lnTo>
                  <a:lnTo>
                    <a:pt x="13" y="29"/>
                  </a:lnTo>
                  <a:lnTo>
                    <a:pt x="12" y="29"/>
                  </a:lnTo>
                  <a:lnTo>
                    <a:pt x="12" y="29"/>
                  </a:lnTo>
                  <a:lnTo>
                    <a:pt x="10" y="31"/>
                  </a:lnTo>
                  <a:lnTo>
                    <a:pt x="8" y="31"/>
                  </a:lnTo>
                  <a:lnTo>
                    <a:pt x="8" y="31"/>
                  </a:lnTo>
                  <a:lnTo>
                    <a:pt x="8" y="37"/>
                  </a:lnTo>
                  <a:lnTo>
                    <a:pt x="8" y="40"/>
                  </a:lnTo>
                  <a:lnTo>
                    <a:pt x="10" y="44"/>
                  </a:lnTo>
                  <a:lnTo>
                    <a:pt x="10" y="46"/>
                  </a:lnTo>
                  <a:lnTo>
                    <a:pt x="12" y="48"/>
                  </a:lnTo>
                  <a:lnTo>
                    <a:pt x="13" y="50"/>
                  </a:lnTo>
                  <a:lnTo>
                    <a:pt x="15" y="50"/>
                  </a:lnTo>
                  <a:lnTo>
                    <a:pt x="17" y="50"/>
                  </a:lnTo>
                  <a:lnTo>
                    <a:pt x="21" y="50"/>
                  </a:lnTo>
                  <a:lnTo>
                    <a:pt x="23" y="50"/>
                  </a:lnTo>
                  <a:lnTo>
                    <a:pt x="25" y="48"/>
                  </a:lnTo>
                  <a:lnTo>
                    <a:pt x="25" y="46"/>
                  </a:lnTo>
                  <a:lnTo>
                    <a:pt x="27" y="44"/>
                  </a:lnTo>
                  <a:lnTo>
                    <a:pt x="27" y="42"/>
                  </a:lnTo>
                  <a:lnTo>
                    <a:pt x="29" y="40"/>
                  </a:lnTo>
                  <a:lnTo>
                    <a:pt x="29" y="3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407">
              <a:extLst>
                <a:ext uri="{FF2B5EF4-FFF2-40B4-BE49-F238E27FC236}">
                  <a16:creationId xmlns:a16="http://schemas.microsoft.com/office/drawing/2014/main" id="{A2AA725F-A810-4668-9099-BF55E888D716}"/>
                </a:ext>
              </a:extLst>
            </p:cNvPr>
            <p:cNvSpPr>
              <a:spLocks noEditPoints="1"/>
            </p:cNvSpPr>
            <p:nvPr/>
          </p:nvSpPr>
          <p:spPr bwMode="auto">
            <a:xfrm>
              <a:off x="2644774" y="5647024"/>
              <a:ext cx="58738" cy="88900"/>
            </a:xfrm>
            <a:custGeom>
              <a:avLst/>
              <a:gdLst>
                <a:gd name="T0" fmla="*/ 37 w 37"/>
                <a:gd name="T1" fmla="*/ 35 h 56"/>
                <a:gd name="T2" fmla="*/ 35 w 37"/>
                <a:gd name="T3" fmla="*/ 44 h 56"/>
                <a:gd name="T4" fmla="*/ 31 w 37"/>
                <a:gd name="T5" fmla="*/ 52 h 56"/>
                <a:gd name="T6" fmla="*/ 23 w 37"/>
                <a:gd name="T7" fmla="*/ 56 h 56"/>
                <a:gd name="T8" fmla="*/ 14 w 37"/>
                <a:gd name="T9" fmla="*/ 56 h 56"/>
                <a:gd name="T10" fmla="*/ 6 w 37"/>
                <a:gd name="T11" fmla="*/ 52 h 56"/>
                <a:gd name="T12" fmla="*/ 2 w 37"/>
                <a:gd name="T13" fmla="*/ 44 h 56"/>
                <a:gd name="T14" fmla="*/ 0 w 37"/>
                <a:gd name="T15" fmla="*/ 35 h 56"/>
                <a:gd name="T16" fmla="*/ 0 w 37"/>
                <a:gd name="T17" fmla="*/ 23 h 56"/>
                <a:gd name="T18" fmla="*/ 2 w 37"/>
                <a:gd name="T19" fmla="*/ 14 h 56"/>
                <a:gd name="T20" fmla="*/ 6 w 37"/>
                <a:gd name="T21" fmla="*/ 6 h 56"/>
                <a:gd name="T22" fmla="*/ 14 w 37"/>
                <a:gd name="T23" fmla="*/ 2 h 56"/>
                <a:gd name="T24" fmla="*/ 23 w 37"/>
                <a:gd name="T25" fmla="*/ 2 h 56"/>
                <a:gd name="T26" fmla="*/ 31 w 37"/>
                <a:gd name="T27" fmla="*/ 6 h 56"/>
                <a:gd name="T28" fmla="*/ 35 w 37"/>
                <a:gd name="T29" fmla="*/ 12 h 56"/>
                <a:gd name="T30" fmla="*/ 37 w 37"/>
                <a:gd name="T31" fmla="*/ 21 h 56"/>
                <a:gd name="T32" fmla="*/ 31 w 37"/>
                <a:gd name="T33" fmla="*/ 29 h 56"/>
                <a:gd name="T34" fmla="*/ 29 w 37"/>
                <a:gd name="T35" fmla="*/ 21 h 56"/>
                <a:gd name="T36" fmla="*/ 29 w 37"/>
                <a:gd name="T37" fmla="*/ 16 h 56"/>
                <a:gd name="T38" fmla="*/ 27 w 37"/>
                <a:gd name="T39" fmla="*/ 12 h 56"/>
                <a:gd name="T40" fmla="*/ 25 w 37"/>
                <a:gd name="T41" fmla="*/ 10 h 56"/>
                <a:gd name="T42" fmla="*/ 23 w 37"/>
                <a:gd name="T43" fmla="*/ 8 h 56"/>
                <a:gd name="T44" fmla="*/ 19 w 37"/>
                <a:gd name="T45" fmla="*/ 6 h 56"/>
                <a:gd name="T46" fmla="*/ 14 w 37"/>
                <a:gd name="T47" fmla="*/ 8 h 56"/>
                <a:gd name="T48" fmla="*/ 10 w 37"/>
                <a:gd name="T49" fmla="*/ 14 h 56"/>
                <a:gd name="T50" fmla="*/ 8 w 37"/>
                <a:gd name="T51" fmla="*/ 19 h 56"/>
                <a:gd name="T52" fmla="*/ 8 w 37"/>
                <a:gd name="T53" fmla="*/ 29 h 56"/>
                <a:gd name="T54" fmla="*/ 8 w 37"/>
                <a:gd name="T55" fmla="*/ 39 h 56"/>
                <a:gd name="T56" fmla="*/ 10 w 37"/>
                <a:gd name="T57" fmla="*/ 44 h 56"/>
                <a:gd name="T58" fmla="*/ 14 w 37"/>
                <a:gd name="T59" fmla="*/ 48 h 56"/>
                <a:gd name="T60" fmla="*/ 19 w 37"/>
                <a:gd name="T61" fmla="*/ 50 h 56"/>
                <a:gd name="T62" fmla="*/ 23 w 37"/>
                <a:gd name="T63" fmla="*/ 50 h 56"/>
                <a:gd name="T64" fmla="*/ 25 w 37"/>
                <a:gd name="T65" fmla="*/ 48 h 56"/>
                <a:gd name="T66" fmla="*/ 27 w 37"/>
                <a:gd name="T67" fmla="*/ 44 h 56"/>
                <a:gd name="T68" fmla="*/ 29 w 37"/>
                <a:gd name="T69" fmla="*/ 40 h 56"/>
                <a:gd name="T70" fmla="*/ 31 w 37"/>
                <a:gd name="T71" fmla="*/ 35 h 56"/>
                <a:gd name="T72" fmla="*/ 31 w 37"/>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9"/>
                  </a:moveTo>
                  <a:lnTo>
                    <a:pt x="37" y="35"/>
                  </a:lnTo>
                  <a:lnTo>
                    <a:pt x="37" y="40"/>
                  </a:lnTo>
                  <a:lnTo>
                    <a:pt x="35" y="44"/>
                  </a:lnTo>
                  <a:lnTo>
                    <a:pt x="33" y="48"/>
                  </a:lnTo>
                  <a:lnTo>
                    <a:pt x="31" y="52"/>
                  </a:lnTo>
                  <a:lnTo>
                    <a:pt x="27" y="54"/>
                  </a:lnTo>
                  <a:lnTo>
                    <a:pt x="23" y="56"/>
                  </a:lnTo>
                  <a:lnTo>
                    <a:pt x="18" y="56"/>
                  </a:lnTo>
                  <a:lnTo>
                    <a:pt x="14" y="56"/>
                  </a:lnTo>
                  <a:lnTo>
                    <a:pt x="10" y="54"/>
                  </a:lnTo>
                  <a:lnTo>
                    <a:pt x="6" y="52"/>
                  </a:lnTo>
                  <a:lnTo>
                    <a:pt x="4" y="48"/>
                  </a:lnTo>
                  <a:lnTo>
                    <a:pt x="2" y="44"/>
                  </a:lnTo>
                  <a:lnTo>
                    <a:pt x="0" y="40"/>
                  </a:lnTo>
                  <a:lnTo>
                    <a:pt x="0" y="35"/>
                  </a:lnTo>
                  <a:lnTo>
                    <a:pt x="0" y="29"/>
                  </a:lnTo>
                  <a:lnTo>
                    <a:pt x="0" y="23"/>
                  </a:lnTo>
                  <a:lnTo>
                    <a:pt x="0" y="17"/>
                  </a:lnTo>
                  <a:lnTo>
                    <a:pt x="2" y="14"/>
                  </a:lnTo>
                  <a:lnTo>
                    <a:pt x="4" y="8"/>
                  </a:lnTo>
                  <a:lnTo>
                    <a:pt x="6" y="6"/>
                  </a:lnTo>
                  <a:lnTo>
                    <a:pt x="10" y="2"/>
                  </a:lnTo>
                  <a:lnTo>
                    <a:pt x="14" y="2"/>
                  </a:lnTo>
                  <a:lnTo>
                    <a:pt x="19" y="0"/>
                  </a:lnTo>
                  <a:lnTo>
                    <a:pt x="23" y="2"/>
                  </a:lnTo>
                  <a:lnTo>
                    <a:pt x="27" y="2"/>
                  </a:lnTo>
                  <a:lnTo>
                    <a:pt x="31" y="6"/>
                  </a:lnTo>
                  <a:lnTo>
                    <a:pt x="33" y="8"/>
                  </a:lnTo>
                  <a:lnTo>
                    <a:pt x="35" y="12"/>
                  </a:lnTo>
                  <a:lnTo>
                    <a:pt x="37" y="17"/>
                  </a:lnTo>
                  <a:lnTo>
                    <a:pt x="37" y="21"/>
                  </a:lnTo>
                  <a:lnTo>
                    <a:pt x="37" y="29"/>
                  </a:lnTo>
                  <a:close/>
                  <a:moveTo>
                    <a:pt x="31" y="29"/>
                  </a:moveTo>
                  <a:lnTo>
                    <a:pt x="31" y="25"/>
                  </a:lnTo>
                  <a:lnTo>
                    <a:pt x="29" y="21"/>
                  </a:lnTo>
                  <a:lnTo>
                    <a:pt x="29" y="19"/>
                  </a:lnTo>
                  <a:lnTo>
                    <a:pt x="29" y="16"/>
                  </a:lnTo>
                  <a:lnTo>
                    <a:pt x="29" y="14"/>
                  </a:lnTo>
                  <a:lnTo>
                    <a:pt x="27" y="12"/>
                  </a:lnTo>
                  <a:lnTo>
                    <a:pt x="27" y="10"/>
                  </a:lnTo>
                  <a:lnTo>
                    <a:pt x="25" y="10"/>
                  </a:lnTo>
                  <a:lnTo>
                    <a:pt x="23" y="8"/>
                  </a:lnTo>
                  <a:lnTo>
                    <a:pt x="23" y="8"/>
                  </a:lnTo>
                  <a:lnTo>
                    <a:pt x="21" y="8"/>
                  </a:lnTo>
                  <a:lnTo>
                    <a:pt x="19" y="6"/>
                  </a:lnTo>
                  <a:lnTo>
                    <a:pt x="16" y="8"/>
                  </a:lnTo>
                  <a:lnTo>
                    <a:pt x="14" y="8"/>
                  </a:lnTo>
                  <a:lnTo>
                    <a:pt x="12" y="10"/>
                  </a:lnTo>
                  <a:lnTo>
                    <a:pt x="10" y="14"/>
                  </a:lnTo>
                  <a:lnTo>
                    <a:pt x="8" y="16"/>
                  </a:lnTo>
                  <a:lnTo>
                    <a:pt x="8" y="19"/>
                  </a:lnTo>
                  <a:lnTo>
                    <a:pt x="8" y="23"/>
                  </a:lnTo>
                  <a:lnTo>
                    <a:pt x="8" y="29"/>
                  </a:lnTo>
                  <a:lnTo>
                    <a:pt x="8" y="33"/>
                  </a:lnTo>
                  <a:lnTo>
                    <a:pt x="8" y="39"/>
                  </a:lnTo>
                  <a:lnTo>
                    <a:pt x="8" y="42"/>
                  </a:lnTo>
                  <a:lnTo>
                    <a:pt x="10" y="44"/>
                  </a:lnTo>
                  <a:lnTo>
                    <a:pt x="12" y="48"/>
                  </a:lnTo>
                  <a:lnTo>
                    <a:pt x="14" y="48"/>
                  </a:lnTo>
                  <a:lnTo>
                    <a:pt x="16" y="50"/>
                  </a:lnTo>
                  <a:lnTo>
                    <a:pt x="19" y="50"/>
                  </a:lnTo>
                  <a:lnTo>
                    <a:pt x="21" y="50"/>
                  </a:lnTo>
                  <a:lnTo>
                    <a:pt x="23" y="50"/>
                  </a:lnTo>
                  <a:lnTo>
                    <a:pt x="25" y="48"/>
                  </a:lnTo>
                  <a:lnTo>
                    <a:pt x="25" y="48"/>
                  </a:lnTo>
                  <a:lnTo>
                    <a:pt x="27" y="46"/>
                  </a:lnTo>
                  <a:lnTo>
                    <a:pt x="27" y="44"/>
                  </a:lnTo>
                  <a:lnTo>
                    <a:pt x="29" y="42"/>
                  </a:lnTo>
                  <a:lnTo>
                    <a:pt x="29" y="40"/>
                  </a:lnTo>
                  <a:lnTo>
                    <a:pt x="29" y="37"/>
                  </a:lnTo>
                  <a:lnTo>
                    <a:pt x="31" y="35"/>
                  </a:lnTo>
                  <a:lnTo>
                    <a:pt x="31" y="33"/>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408">
              <a:extLst>
                <a:ext uri="{FF2B5EF4-FFF2-40B4-BE49-F238E27FC236}">
                  <a16:creationId xmlns:a16="http://schemas.microsoft.com/office/drawing/2014/main" id="{D7ED5F44-5160-4531-963B-484BB008CAA2}"/>
                </a:ext>
              </a:extLst>
            </p:cNvPr>
            <p:cNvSpPr>
              <a:spLocks noEditPoints="1"/>
            </p:cNvSpPr>
            <p:nvPr/>
          </p:nvSpPr>
          <p:spPr bwMode="auto">
            <a:xfrm>
              <a:off x="2714624" y="5647024"/>
              <a:ext cx="58738" cy="88900"/>
            </a:xfrm>
            <a:custGeom>
              <a:avLst/>
              <a:gdLst>
                <a:gd name="T0" fmla="*/ 37 w 37"/>
                <a:gd name="T1" fmla="*/ 35 h 56"/>
                <a:gd name="T2" fmla="*/ 35 w 37"/>
                <a:gd name="T3" fmla="*/ 44 h 56"/>
                <a:gd name="T4" fmla="*/ 31 w 37"/>
                <a:gd name="T5" fmla="*/ 52 h 56"/>
                <a:gd name="T6" fmla="*/ 23 w 37"/>
                <a:gd name="T7" fmla="*/ 56 h 56"/>
                <a:gd name="T8" fmla="*/ 14 w 37"/>
                <a:gd name="T9" fmla="*/ 56 h 56"/>
                <a:gd name="T10" fmla="*/ 6 w 37"/>
                <a:gd name="T11" fmla="*/ 52 h 56"/>
                <a:gd name="T12" fmla="*/ 2 w 37"/>
                <a:gd name="T13" fmla="*/ 44 h 56"/>
                <a:gd name="T14" fmla="*/ 0 w 37"/>
                <a:gd name="T15" fmla="*/ 35 h 56"/>
                <a:gd name="T16" fmla="*/ 0 w 37"/>
                <a:gd name="T17" fmla="*/ 23 h 56"/>
                <a:gd name="T18" fmla="*/ 2 w 37"/>
                <a:gd name="T19" fmla="*/ 14 h 56"/>
                <a:gd name="T20" fmla="*/ 6 w 37"/>
                <a:gd name="T21" fmla="*/ 6 h 56"/>
                <a:gd name="T22" fmla="*/ 14 w 37"/>
                <a:gd name="T23" fmla="*/ 2 h 56"/>
                <a:gd name="T24" fmla="*/ 23 w 37"/>
                <a:gd name="T25" fmla="*/ 2 h 56"/>
                <a:gd name="T26" fmla="*/ 31 w 37"/>
                <a:gd name="T27" fmla="*/ 6 h 56"/>
                <a:gd name="T28" fmla="*/ 35 w 37"/>
                <a:gd name="T29" fmla="*/ 12 h 56"/>
                <a:gd name="T30" fmla="*/ 37 w 37"/>
                <a:gd name="T31" fmla="*/ 21 h 56"/>
                <a:gd name="T32" fmla="*/ 29 w 37"/>
                <a:gd name="T33" fmla="*/ 29 h 56"/>
                <a:gd name="T34" fmla="*/ 29 w 37"/>
                <a:gd name="T35" fmla="*/ 21 h 56"/>
                <a:gd name="T36" fmla="*/ 29 w 37"/>
                <a:gd name="T37" fmla="*/ 16 h 56"/>
                <a:gd name="T38" fmla="*/ 27 w 37"/>
                <a:gd name="T39" fmla="*/ 12 h 56"/>
                <a:gd name="T40" fmla="*/ 25 w 37"/>
                <a:gd name="T41" fmla="*/ 10 h 56"/>
                <a:gd name="T42" fmla="*/ 22 w 37"/>
                <a:gd name="T43" fmla="*/ 8 h 56"/>
                <a:gd name="T44" fmla="*/ 18 w 37"/>
                <a:gd name="T45" fmla="*/ 6 h 56"/>
                <a:gd name="T46" fmla="*/ 12 w 37"/>
                <a:gd name="T47" fmla="*/ 8 h 56"/>
                <a:gd name="T48" fmla="*/ 10 w 37"/>
                <a:gd name="T49" fmla="*/ 14 h 56"/>
                <a:gd name="T50" fmla="*/ 8 w 37"/>
                <a:gd name="T51" fmla="*/ 19 h 56"/>
                <a:gd name="T52" fmla="*/ 6 w 37"/>
                <a:gd name="T53" fmla="*/ 29 h 56"/>
                <a:gd name="T54" fmla="*/ 8 w 37"/>
                <a:gd name="T55" fmla="*/ 39 h 56"/>
                <a:gd name="T56" fmla="*/ 10 w 37"/>
                <a:gd name="T57" fmla="*/ 44 h 56"/>
                <a:gd name="T58" fmla="*/ 14 w 37"/>
                <a:gd name="T59" fmla="*/ 48 h 56"/>
                <a:gd name="T60" fmla="*/ 18 w 37"/>
                <a:gd name="T61" fmla="*/ 50 h 56"/>
                <a:gd name="T62" fmla="*/ 22 w 37"/>
                <a:gd name="T63" fmla="*/ 50 h 56"/>
                <a:gd name="T64" fmla="*/ 25 w 37"/>
                <a:gd name="T65" fmla="*/ 48 h 56"/>
                <a:gd name="T66" fmla="*/ 27 w 37"/>
                <a:gd name="T67" fmla="*/ 44 h 56"/>
                <a:gd name="T68" fmla="*/ 29 w 37"/>
                <a:gd name="T69" fmla="*/ 40 h 56"/>
                <a:gd name="T70" fmla="*/ 29 w 37"/>
                <a:gd name="T71" fmla="*/ 35 h 56"/>
                <a:gd name="T72" fmla="*/ 29 w 37"/>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9"/>
                  </a:moveTo>
                  <a:lnTo>
                    <a:pt x="37" y="35"/>
                  </a:lnTo>
                  <a:lnTo>
                    <a:pt x="37" y="40"/>
                  </a:lnTo>
                  <a:lnTo>
                    <a:pt x="35" y="44"/>
                  </a:lnTo>
                  <a:lnTo>
                    <a:pt x="33" y="48"/>
                  </a:lnTo>
                  <a:lnTo>
                    <a:pt x="31" y="52"/>
                  </a:lnTo>
                  <a:lnTo>
                    <a:pt x="27" y="54"/>
                  </a:lnTo>
                  <a:lnTo>
                    <a:pt x="23" y="56"/>
                  </a:lnTo>
                  <a:lnTo>
                    <a:pt x="18" y="56"/>
                  </a:lnTo>
                  <a:lnTo>
                    <a:pt x="14" y="56"/>
                  </a:lnTo>
                  <a:lnTo>
                    <a:pt x="10" y="54"/>
                  </a:lnTo>
                  <a:lnTo>
                    <a:pt x="6" y="52"/>
                  </a:lnTo>
                  <a:lnTo>
                    <a:pt x="4" y="48"/>
                  </a:lnTo>
                  <a:lnTo>
                    <a:pt x="2" y="44"/>
                  </a:lnTo>
                  <a:lnTo>
                    <a:pt x="0" y="40"/>
                  </a:lnTo>
                  <a:lnTo>
                    <a:pt x="0" y="35"/>
                  </a:lnTo>
                  <a:lnTo>
                    <a:pt x="0" y="29"/>
                  </a:lnTo>
                  <a:lnTo>
                    <a:pt x="0" y="23"/>
                  </a:lnTo>
                  <a:lnTo>
                    <a:pt x="0" y="17"/>
                  </a:lnTo>
                  <a:lnTo>
                    <a:pt x="2" y="14"/>
                  </a:lnTo>
                  <a:lnTo>
                    <a:pt x="4" y="8"/>
                  </a:lnTo>
                  <a:lnTo>
                    <a:pt x="6" y="6"/>
                  </a:lnTo>
                  <a:lnTo>
                    <a:pt x="10" y="2"/>
                  </a:lnTo>
                  <a:lnTo>
                    <a:pt x="14" y="2"/>
                  </a:lnTo>
                  <a:lnTo>
                    <a:pt x="20" y="0"/>
                  </a:lnTo>
                  <a:lnTo>
                    <a:pt x="23" y="2"/>
                  </a:lnTo>
                  <a:lnTo>
                    <a:pt x="27" y="2"/>
                  </a:lnTo>
                  <a:lnTo>
                    <a:pt x="31" y="6"/>
                  </a:lnTo>
                  <a:lnTo>
                    <a:pt x="33" y="8"/>
                  </a:lnTo>
                  <a:lnTo>
                    <a:pt x="35" y="12"/>
                  </a:lnTo>
                  <a:lnTo>
                    <a:pt x="37" y="17"/>
                  </a:lnTo>
                  <a:lnTo>
                    <a:pt x="37" y="21"/>
                  </a:lnTo>
                  <a:lnTo>
                    <a:pt x="37" y="29"/>
                  </a:lnTo>
                  <a:close/>
                  <a:moveTo>
                    <a:pt x="29" y="29"/>
                  </a:moveTo>
                  <a:lnTo>
                    <a:pt x="29" y="25"/>
                  </a:lnTo>
                  <a:lnTo>
                    <a:pt x="29" y="21"/>
                  </a:lnTo>
                  <a:lnTo>
                    <a:pt x="29" y="19"/>
                  </a:lnTo>
                  <a:lnTo>
                    <a:pt x="29" y="16"/>
                  </a:lnTo>
                  <a:lnTo>
                    <a:pt x="27" y="14"/>
                  </a:lnTo>
                  <a:lnTo>
                    <a:pt x="27" y="12"/>
                  </a:lnTo>
                  <a:lnTo>
                    <a:pt x="25" y="10"/>
                  </a:lnTo>
                  <a:lnTo>
                    <a:pt x="25" y="10"/>
                  </a:lnTo>
                  <a:lnTo>
                    <a:pt x="23" y="8"/>
                  </a:lnTo>
                  <a:lnTo>
                    <a:pt x="22" y="8"/>
                  </a:lnTo>
                  <a:lnTo>
                    <a:pt x="20" y="8"/>
                  </a:lnTo>
                  <a:lnTo>
                    <a:pt x="18" y="6"/>
                  </a:lnTo>
                  <a:lnTo>
                    <a:pt x="16" y="8"/>
                  </a:lnTo>
                  <a:lnTo>
                    <a:pt x="12" y="8"/>
                  </a:lnTo>
                  <a:lnTo>
                    <a:pt x="10" y="10"/>
                  </a:lnTo>
                  <a:lnTo>
                    <a:pt x="10" y="14"/>
                  </a:lnTo>
                  <a:lnTo>
                    <a:pt x="8" y="16"/>
                  </a:lnTo>
                  <a:lnTo>
                    <a:pt x="8" y="19"/>
                  </a:lnTo>
                  <a:lnTo>
                    <a:pt x="8" y="23"/>
                  </a:lnTo>
                  <a:lnTo>
                    <a:pt x="6" y="29"/>
                  </a:lnTo>
                  <a:lnTo>
                    <a:pt x="8" y="33"/>
                  </a:lnTo>
                  <a:lnTo>
                    <a:pt x="8" y="39"/>
                  </a:lnTo>
                  <a:lnTo>
                    <a:pt x="8" y="42"/>
                  </a:lnTo>
                  <a:lnTo>
                    <a:pt x="10" y="44"/>
                  </a:lnTo>
                  <a:lnTo>
                    <a:pt x="12" y="48"/>
                  </a:lnTo>
                  <a:lnTo>
                    <a:pt x="14" y="48"/>
                  </a:lnTo>
                  <a:lnTo>
                    <a:pt x="16" y="50"/>
                  </a:lnTo>
                  <a:lnTo>
                    <a:pt x="18" y="50"/>
                  </a:lnTo>
                  <a:lnTo>
                    <a:pt x="20" y="50"/>
                  </a:lnTo>
                  <a:lnTo>
                    <a:pt x="22" y="50"/>
                  </a:lnTo>
                  <a:lnTo>
                    <a:pt x="23" y="48"/>
                  </a:lnTo>
                  <a:lnTo>
                    <a:pt x="25" y="48"/>
                  </a:lnTo>
                  <a:lnTo>
                    <a:pt x="27" y="46"/>
                  </a:lnTo>
                  <a:lnTo>
                    <a:pt x="27" y="44"/>
                  </a:lnTo>
                  <a:lnTo>
                    <a:pt x="29" y="42"/>
                  </a:lnTo>
                  <a:lnTo>
                    <a:pt x="29" y="40"/>
                  </a:lnTo>
                  <a:lnTo>
                    <a:pt x="29" y="37"/>
                  </a:lnTo>
                  <a:lnTo>
                    <a:pt x="29" y="35"/>
                  </a:lnTo>
                  <a:lnTo>
                    <a:pt x="29" y="33"/>
                  </a:lnTo>
                  <a:lnTo>
                    <a:pt x="29"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409">
              <a:extLst>
                <a:ext uri="{FF2B5EF4-FFF2-40B4-BE49-F238E27FC236}">
                  <a16:creationId xmlns:a16="http://schemas.microsoft.com/office/drawing/2014/main" id="{6809E0AE-0E92-4539-8BA6-8B8F1AFDA891}"/>
                </a:ext>
              </a:extLst>
            </p:cNvPr>
            <p:cNvSpPr>
              <a:spLocks noEditPoints="1"/>
            </p:cNvSpPr>
            <p:nvPr/>
          </p:nvSpPr>
          <p:spPr bwMode="auto">
            <a:xfrm>
              <a:off x="2574924" y="5421599"/>
              <a:ext cx="58738" cy="88900"/>
            </a:xfrm>
            <a:custGeom>
              <a:avLst/>
              <a:gdLst>
                <a:gd name="T0" fmla="*/ 37 w 37"/>
                <a:gd name="T1" fmla="*/ 44 h 56"/>
                <a:gd name="T2" fmla="*/ 35 w 37"/>
                <a:gd name="T3" fmla="*/ 50 h 56"/>
                <a:gd name="T4" fmla="*/ 31 w 37"/>
                <a:gd name="T5" fmla="*/ 54 h 56"/>
                <a:gd name="T6" fmla="*/ 23 w 37"/>
                <a:gd name="T7" fmla="*/ 56 h 56"/>
                <a:gd name="T8" fmla="*/ 15 w 37"/>
                <a:gd name="T9" fmla="*/ 56 h 56"/>
                <a:gd name="T10" fmla="*/ 8 w 37"/>
                <a:gd name="T11" fmla="*/ 54 h 56"/>
                <a:gd name="T12" fmla="*/ 4 w 37"/>
                <a:gd name="T13" fmla="*/ 50 h 56"/>
                <a:gd name="T14" fmla="*/ 2 w 37"/>
                <a:gd name="T15" fmla="*/ 46 h 56"/>
                <a:gd name="T16" fmla="*/ 0 w 37"/>
                <a:gd name="T17" fmla="*/ 40 h 56"/>
                <a:gd name="T18" fmla="*/ 2 w 37"/>
                <a:gd name="T19" fmla="*/ 37 h 56"/>
                <a:gd name="T20" fmla="*/ 6 w 37"/>
                <a:gd name="T21" fmla="*/ 33 h 56"/>
                <a:gd name="T22" fmla="*/ 10 w 37"/>
                <a:gd name="T23" fmla="*/ 29 h 56"/>
                <a:gd name="T24" fmla="*/ 12 w 37"/>
                <a:gd name="T25" fmla="*/ 27 h 56"/>
                <a:gd name="T26" fmla="*/ 8 w 37"/>
                <a:gd name="T27" fmla="*/ 23 h 56"/>
                <a:gd name="T28" fmla="*/ 4 w 37"/>
                <a:gd name="T29" fmla="*/ 21 h 56"/>
                <a:gd name="T30" fmla="*/ 2 w 37"/>
                <a:gd name="T31" fmla="*/ 17 h 56"/>
                <a:gd name="T32" fmla="*/ 2 w 37"/>
                <a:gd name="T33" fmla="*/ 12 h 56"/>
                <a:gd name="T34" fmla="*/ 6 w 37"/>
                <a:gd name="T35" fmla="*/ 8 h 56"/>
                <a:gd name="T36" fmla="*/ 10 w 37"/>
                <a:gd name="T37" fmla="*/ 4 h 56"/>
                <a:gd name="T38" fmla="*/ 15 w 37"/>
                <a:gd name="T39" fmla="*/ 2 h 56"/>
                <a:gd name="T40" fmla="*/ 23 w 37"/>
                <a:gd name="T41" fmla="*/ 2 h 56"/>
                <a:gd name="T42" fmla="*/ 29 w 37"/>
                <a:gd name="T43" fmla="*/ 4 h 56"/>
                <a:gd name="T44" fmla="*/ 33 w 37"/>
                <a:gd name="T45" fmla="*/ 6 h 56"/>
                <a:gd name="T46" fmla="*/ 35 w 37"/>
                <a:gd name="T47" fmla="*/ 12 h 56"/>
                <a:gd name="T48" fmla="*/ 35 w 37"/>
                <a:gd name="T49" fmla="*/ 15 h 56"/>
                <a:gd name="T50" fmla="*/ 35 w 37"/>
                <a:gd name="T51" fmla="*/ 19 h 56"/>
                <a:gd name="T52" fmla="*/ 31 w 37"/>
                <a:gd name="T53" fmla="*/ 23 h 56"/>
                <a:gd name="T54" fmla="*/ 27 w 37"/>
                <a:gd name="T55" fmla="*/ 25 h 56"/>
                <a:gd name="T56" fmla="*/ 27 w 37"/>
                <a:gd name="T57" fmla="*/ 29 h 56"/>
                <a:gd name="T58" fmla="*/ 33 w 37"/>
                <a:gd name="T59" fmla="*/ 33 h 56"/>
                <a:gd name="T60" fmla="*/ 35 w 37"/>
                <a:gd name="T61" fmla="*/ 35 h 56"/>
                <a:gd name="T62" fmla="*/ 37 w 37"/>
                <a:gd name="T63" fmla="*/ 38 h 56"/>
                <a:gd name="T64" fmla="*/ 29 w 37"/>
                <a:gd name="T65" fmla="*/ 14 h 56"/>
                <a:gd name="T66" fmla="*/ 27 w 37"/>
                <a:gd name="T67" fmla="*/ 12 h 56"/>
                <a:gd name="T68" fmla="*/ 25 w 37"/>
                <a:gd name="T69" fmla="*/ 8 h 56"/>
                <a:gd name="T70" fmla="*/ 23 w 37"/>
                <a:gd name="T71" fmla="*/ 8 h 56"/>
                <a:gd name="T72" fmla="*/ 19 w 37"/>
                <a:gd name="T73" fmla="*/ 6 h 56"/>
                <a:gd name="T74" fmla="*/ 12 w 37"/>
                <a:gd name="T75" fmla="*/ 8 h 56"/>
                <a:gd name="T76" fmla="*/ 10 w 37"/>
                <a:gd name="T77" fmla="*/ 14 h 56"/>
                <a:gd name="T78" fmla="*/ 10 w 37"/>
                <a:gd name="T79" fmla="*/ 17 h 56"/>
                <a:gd name="T80" fmla="*/ 12 w 37"/>
                <a:gd name="T81" fmla="*/ 19 h 56"/>
                <a:gd name="T82" fmla="*/ 15 w 37"/>
                <a:gd name="T83" fmla="*/ 23 h 56"/>
                <a:gd name="T84" fmla="*/ 19 w 37"/>
                <a:gd name="T85" fmla="*/ 25 h 56"/>
                <a:gd name="T86" fmla="*/ 27 w 37"/>
                <a:gd name="T87" fmla="*/ 19 h 56"/>
                <a:gd name="T88" fmla="*/ 29 w 37"/>
                <a:gd name="T89" fmla="*/ 14 h 56"/>
                <a:gd name="T90" fmla="*/ 31 w 37"/>
                <a:gd name="T91" fmla="*/ 40 h 56"/>
                <a:gd name="T92" fmla="*/ 29 w 37"/>
                <a:gd name="T93" fmla="*/ 37 h 56"/>
                <a:gd name="T94" fmla="*/ 25 w 37"/>
                <a:gd name="T95" fmla="*/ 35 h 56"/>
                <a:gd name="T96" fmla="*/ 21 w 37"/>
                <a:gd name="T97" fmla="*/ 33 h 56"/>
                <a:gd name="T98" fmla="*/ 15 w 37"/>
                <a:gd name="T99" fmla="*/ 33 h 56"/>
                <a:gd name="T100" fmla="*/ 12 w 37"/>
                <a:gd name="T101" fmla="*/ 35 h 56"/>
                <a:gd name="T102" fmla="*/ 10 w 37"/>
                <a:gd name="T103" fmla="*/ 37 h 56"/>
                <a:gd name="T104" fmla="*/ 8 w 37"/>
                <a:gd name="T105" fmla="*/ 40 h 56"/>
                <a:gd name="T106" fmla="*/ 10 w 37"/>
                <a:gd name="T107" fmla="*/ 46 h 56"/>
                <a:gd name="T108" fmla="*/ 14 w 37"/>
                <a:gd name="T109" fmla="*/ 50 h 56"/>
                <a:gd name="T110" fmla="*/ 23 w 37"/>
                <a:gd name="T111" fmla="*/ 50 h 56"/>
                <a:gd name="T112" fmla="*/ 29 w 37"/>
                <a:gd name="T113"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 h="56">
                  <a:moveTo>
                    <a:pt x="37" y="42"/>
                  </a:moveTo>
                  <a:lnTo>
                    <a:pt x="37" y="44"/>
                  </a:lnTo>
                  <a:lnTo>
                    <a:pt x="37" y="48"/>
                  </a:lnTo>
                  <a:lnTo>
                    <a:pt x="35" y="50"/>
                  </a:lnTo>
                  <a:lnTo>
                    <a:pt x="33" y="52"/>
                  </a:lnTo>
                  <a:lnTo>
                    <a:pt x="31" y="54"/>
                  </a:lnTo>
                  <a:lnTo>
                    <a:pt x="27" y="56"/>
                  </a:lnTo>
                  <a:lnTo>
                    <a:pt x="23" y="56"/>
                  </a:lnTo>
                  <a:lnTo>
                    <a:pt x="19" y="56"/>
                  </a:lnTo>
                  <a:lnTo>
                    <a:pt x="15" y="56"/>
                  </a:lnTo>
                  <a:lnTo>
                    <a:pt x="12" y="56"/>
                  </a:lnTo>
                  <a:lnTo>
                    <a:pt x="8" y="54"/>
                  </a:lnTo>
                  <a:lnTo>
                    <a:pt x="6" y="52"/>
                  </a:lnTo>
                  <a:lnTo>
                    <a:pt x="4" y="50"/>
                  </a:lnTo>
                  <a:lnTo>
                    <a:pt x="2" y="48"/>
                  </a:lnTo>
                  <a:lnTo>
                    <a:pt x="2" y="46"/>
                  </a:lnTo>
                  <a:lnTo>
                    <a:pt x="0" y="42"/>
                  </a:lnTo>
                  <a:lnTo>
                    <a:pt x="0" y="40"/>
                  </a:lnTo>
                  <a:lnTo>
                    <a:pt x="2" y="38"/>
                  </a:lnTo>
                  <a:lnTo>
                    <a:pt x="2" y="37"/>
                  </a:lnTo>
                  <a:lnTo>
                    <a:pt x="4" y="35"/>
                  </a:lnTo>
                  <a:lnTo>
                    <a:pt x="6" y="33"/>
                  </a:lnTo>
                  <a:lnTo>
                    <a:pt x="8" y="31"/>
                  </a:lnTo>
                  <a:lnTo>
                    <a:pt x="10" y="29"/>
                  </a:lnTo>
                  <a:lnTo>
                    <a:pt x="14" y="29"/>
                  </a:lnTo>
                  <a:lnTo>
                    <a:pt x="12" y="27"/>
                  </a:lnTo>
                  <a:lnTo>
                    <a:pt x="8" y="25"/>
                  </a:lnTo>
                  <a:lnTo>
                    <a:pt x="8" y="23"/>
                  </a:lnTo>
                  <a:lnTo>
                    <a:pt x="6" y="23"/>
                  </a:lnTo>
                  <a:lnTo>
                    <a:pt x="4" y="21"/>
                  </a:lnTo>
                  <a:lnTo>
                    <a:pt x="4" y="19"/>
                  </a:lnTo>
                  <a:lnTo>
                    <a:pt x="2" y="17"/>
                  </a:lnTo>
                  <a:lnTo>
                    <a:pt x="2" y="15"/>
                  </a:lnTo>
                  <a:lnTo>
                    <a:pt x="2" y="12"/>
                  </a:lnTo>
                  <a:lnTo>
                    <a:pt x="4" y="10"/>
                  </a:lnTo>
                  <a:lnTo>
                    <a:pt x="6" y="8"/>
                  </a:lnTo>
                  <a:lnTo>
                    <a:pt x="6" y="6"/>
                  </a:lnTo>
                  <a:lnTo>
                    <a:pt x="10" y="4"/>
                  </a:lnTo>
                  <a:lnTo>
                    <a:pt x="12" y="2"/>
                  </a:lnTo>
                  <a:lnTo>
                    <a:pt x="15" y="2"/>
                  </a:lnTo>
                  <a:lnTo>
                    <a:pt x="19" y="0"/>
                  </a:lnTo>
                  <a:lnTo>
                    <a:pt x="23" y="2"/>
                  </a:lnTo>
                  <a:lnTo>
                    <a:pt x="27" y="2"/>
                  </a:lnTo>
                  <a:lnTo>
                    <a:pt x="29" y="4"/>
                  </a:lnTo>
                  <a:lnTo>
                    <a:pt x="31" y="4"/>
                  </a:lnTo>
                  <a:lnTo>
                    <a:pt x="33" y="6"/>
                  </a:lnTo>
                  <a:lnTo>
                    <a:pt x="35" y="8"/>
                  </a:lnTo>
                  <a:lnTo>
                    <a:pt x="35" y="12"/>
                  </a:lnTo>
                  <a:lnTo>
                    <a:pt x="35" y="14"/>
                  </a:lnTo>
                  <a:lnTo>
                    <a:pt x="35" y="15"/>
                  </a:lnTo>
                  <a:lnTo>
                    <a:pt x="35" y="17"/>
                  </a:lnTo>
                  <a:lnTo>
                    <a:pt x="35" y="19"/>
                  </a:lnTo>
                  <a:lnTo>
                    <a:pt x="33" y="21"/>
                  </a:lnTo>
                  <a:lnTo>
                    <a:pt x="31" y="23"/>
                  </a:lnTo>
                  <a:lnTo>
                    <a:pt x="29" y="25"/>
                  </a:lnTo>
                  <a:lnTo>
                    <a:pt x="27" y="25"/>
                  </a:lnTo>
                  <a:lnTo>
                    <a:pt x="25" y="27"/>
                  </a:lnTo>
                  <a:lnTo>
                    <a:pt x="27" y="29"/>
                  </a:lnTo>
                  <a:lnTo>
                    <a:pt x="31" y="31"/>
                  </a:lnTo>
                  <a:lnTo>
                    <a:pt x="33" y="33"/>
                  </a:lnTo>
                  <a:lnTo>
                    <a:pt x="35" y="33"/>
                  </a:lnTo>
                  <a:lnTo>
                    <a:pt x="35" y="35"/>
                  </a:lnTo>
                  <a:lnTo>
                    <a:pt x="37" y="37"/>
                  </a:lnTo>
                  <a:lnTo>
                    <a:pt x="37" y="38"/>
                  </a:lnTo>
                  <a:lnTo>
                    <a:pt x="37" y="42"/>
                  </a:lnTo>
                  <a:close/>
                  <a:moveTo>
                    <a:pt x="29" y="14"/>
                  </a:moveTo>
                  <a:lnTo>
                    <a:pt x="29" y="12"/>
                  </a:lnTo>
                  <a:lnTo>
                    <a:pt x="27" y="12"/>
                  </a:lnTo>
                  <a:lnTo>
                    <a:pt x="27" y="10"/>
                  </a:lnTo>
                  <a:lnTo>
                    <a:pt x="25" y="8"/>
                  </a:lnTo>
                  <a:lnTo>
                    <a:pt x="25" y="8"/>
                  </a:lnTo>
                  <a:lnTo>
                    <a:pt x="23" y="8"/>
                  </a:lnTo>
                  <a:lnTo>
                    <a:pt x="21" y="6"/>
                  </a:lnTo>
                  <a:lnTo>
                    <a:pt x="19" y="6"/>
                  </a:lnTo>
                  <a:lnTo>
                    <a:pt x="15" y="8"/>
                  </a:lnTo>
                  <a:lnTo>
                    <a:pt x="12" y="8"/>
                  </a:lnTo>
                  <a:lnTo>
                    <a:pt x="10" y="12"/>
                  </a:lnTo>
                  <a:lnTo>
                    <a:pt x="10" y="14"/>
                  </a:lnTo>
                  <a:lnTo>
                    <a:pt x="10" y="15"/>
                  </a:lnTo>
                  <a:lnTo>
                    <a:pt x="10" y="17"/>
                  </a:lnTo>
                  <a:lnTo>
                    <a:pt x="12" y="19"/>
                  </a:lnTo>
                  <a:lnTo>
                    <a:pt x="12" y="19"/>
                  </a:lnTo>
                  <a:lnTo>
                    <a:pt x="14" y="21"/>
                  </a:lnTo>
                  <a:lnTo>
                    <a:pt x="15" y="23"/>
                  </a:lnTo>
                  <a:lnTo>
                    <a:pt x="17" y="23"/>
                  </a:lnTo>
                  <a:lnTo>
                    <a:pt x="19" y="25"/>
                  </a:lnTo>
                  <a:lnTo>
                    <a:pt x="23" y="23"/>
                  </a:lnTo>
                  <a:lnTo>
                    <a:pt x="27" y="19"/>
                  </a:lnTo>
                  <a:lnTo>
                    <a:pt x="27" y="17"/>
                  </a:lnTo>
                  <a:lnTo>
                    <a:pt x="29" y="14"/>
                  </a:lnTo>
                  <a:close/>
                  <a:moveTo>
                    <a:pt x="31" y="42"/>
                  </a:moveTo>
                  <a:lnTo>
                    <a:pt x="31" y="40"/>
                  </a:lnTo>
                  <a:lnTo>
                    <a:pt x="29" y="38"/>
                  </a:lnTo>
                  <a:lnTo>
                    <a:pt x="29" y="37"/>
                  </a:lnTo>
                  <a:lnTo>
                    <a:pt x="27" y="37"/>
                  </a:lnTo>
                  <a:lnTo>
                    <a:pt x="25" y="35"/>
                  </a:lnTo>
                  <a:lnTo>
                    <a:pt x="23" y="33"/>
                  </a:lnTo>
                  <a:lnTo>
                    <a:pt x="21" y="33"/>
                  </a:lnTo>
                  <a:lnTo>
                    <a:pt x="19" y="31"/>
                  </a:lnTo>
                  <a:lnTo>
                    <a:pt x="15" y="33"/>
                  </a:lnTo>
                  <a:lnTo>
                    <a:pt x="14" y="33"/>
                  </a:lnTo>
                  <a:lnTo>
                    <a:pt x="12" y="35"/>
                  </a:lnTo>
                  <a:lnTo>
                    <a:pt x="12" y="37"/>
                  </a:lnTo>
                  <a:lnTo>
                    <a:pt x="10" y="37"/>
                  </a:lnTo>
                  <a:lnTo>
                    <a:pt x="8" y="38"/>
                  </a:lnTo>
                  <a:lnTo>
                    <a:pt x="8" y="40"/>
                  </a:lnTo>
                  <a:lnTo>
                    <a:pt x="8" y="42"/>
                  </a:lnTo>
                  <a:lnTo>
                    <a:pt x="10" y="46"/>
                  </a:lnTo>
                  <a:lnTo>
                    <a:pt x="12" y="48"/>
                  </a:lnTo>
                  <a:lnTo>
                    <a:pt x="14" y="50"/>
                  </a:lnTo>
                  <a:lnTo>
                    <a:pt x="19" y="50"/>
                  </a:lnTo>
                  <a:lnTo>
                    <a:pt x="23" y="50"/>
                  </a:lnTo>
                  <a:lnTo>
                    <a:pt x="27" y="48"/>
                  </a:lnTo>
                  <a:lnTo>
                    <a:pt x="29" y="46"/>
                  </a:lnTo>
                  <a:lnTo>
                    <a:pt x="31" y="4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410">
              <a:extLst>
                <a:ext uri="{FF2B5EF4-FFF2-40B4-BE49-F238E27FC236}">
                  <a16:creationId xmlns:a16="http://schemas.microsoft.com/office/drawing/2014/main" id="{BA6096AC-3355-4C5A-A8B4-ABB3312C4FA1}"/>
                </a:ext>
              </a:extLst>
            </p:cNvPr>
            <p:cNvSpPr>
              <a:spLocks noEditPoints="1"/>
            </p:cNvSpPr>
            <p:nvPr/>
          </p:nvSpPr>
          <p:spPr bwMode="auto">
            <a:xfrm>
              <a:off x="2644774" y="5421599"/>
              <a:ext cx="58738" cy="88900"/>
            </a:xfrm>
            <a:custGeom>
              <a:avLst/>
              <a:gdLst>
                <a:gd name="T0" fmla="*/ 37 w 37"/>
                <a:gd name="T1" fmla="*/ 35 h 56"/>
                <a:gd name="T2" fmla="*/ 35 w 37"/>
                <a:gd name="T3" fmla="*/ 44 h 56"/>
                <a:gd name="T4" fmla="*/ 31 w 37"/>
                <a:gd name="T5" fmla="*/ 52 h 56"/>
                <a:gd name="T6" fmla="*/ 23 w 37"/>
                <a:gd name="T7" fmla="*/ 56 h 56"/>
                <a:gd name="T8" fmla="*/ 14 w 37"/>
                <a:gd name="T9" fmla="*/ 56 h 56"/>
                <a:gd name="T10" fmla="*/ 6 w 37"/>
                <a:gd name="T11" fmla="*/ 52 h 56"/>
                <a:gd name="T12" fmla="*/ 2 w 37"/>
                <a:gd name="T13" fmla="*/ 44 h 56"/>
                <a:gd name="T14" fmla="*/ 0 w 37"/>
                <a:gd name="T15" fmla="*/ 35 h 56"/>
                <a:gd name="T16" fmla="*/ 0 w 37"/>
                <a:gd name="T17" fmla="*/ 23 h 56"/>
                <a:gd name="T18" fmla="*/ 2 w 37"/>
                <a:gd name="T19" fmla="*/ 14 h 56"/>
                <a:gd name="T20" fmla="*/ 6 w 37"/>
                <a:gd name="T21" fmla="*/ 6 h 56"/>
                <a:gd name="T22" fmla="*/ 14 w 37"/>
                <a:gd name="T23" fmla="*/ 2 h 56"/>
                <a:gd name="T24" fmla="*/ 23 w 37"/>
                <a:gd name="T25" fmla="*/ 2 h 56"/>
                <a:gd name="T26" fmla="*/ 31 w 37"/>
                <a:gd name="T27" fmla="*/ 6 h 56"/>
                <a:gd name="T28" fmla="*/ 35 w 37"/>
                <a:gd name="T29" fmla="*/ 12 h 56"/>
                <a:gd name="T30" fmla="*/ 37 w 37"/>
                <a:gd name="T31" fmla="*/ 23 h 56"/>
                <a:gd name="T32" fmla="*/ 31 w 37"/>
                <a:gd name="T33" fmla="*/ 29 h 56"/>
                <a:gd name="T34" fmla="*/ 29 w 37"/>
                <a:gd name="T35" fmla="*/ 21 h 56"/>
                <a:gd name="T36" fmla="*/ 29 w 37"/>
                <a:gd name="T37" fmla="*/ 15 h 56"/>
                <a:gd name="T38" fmla="*/ 27 w 37"/>
                <a:gd name="T39" fmla="*/ 12 h 56"/>
                <a:gd name="T40" fmla="*/ 25 w 37"/>
                <a:gd name="T41" fmla="*/ 10 h 56"/>
                <a:gd name="T42" fmla="*/ 23 w 37"/>
                <a:gd name="T43" fmla="*/ 8 h 56"/>
                <a:gd name="T44" fmla="*/ 19 w 37"/>
                <a:gd name="T45" fmla="*/ 8 h 56"/>
                <a:gd name="T46" fmla="*/ 14 w 37"/>
                <a:gd name="T47" fmla="*/ 8 h 56"/>
                <a:gd name="T48" fmla="*/ 10 w 37"/>
                <a:gd name="T49" fmla="*/ 14 h 56"/>
                <a:gd name="T50" fmla="*/ 8 w 37"/>
                <a:gd name="T51" fmla="*/ 19 h 56"/>
                <a:gd name="T52" fmla="*/ 8 w 37"/>
                <a:gd name="T53" fmla="*/ 29 h 56"/>
                <a:gd name="T54" fmla="*/ 8 w 37"/>
                <a:gd name="T55" fmla="*/ 38 h 56"/>
                <a:gd name="T56" fmla="*/ 10 w 37"/>
                <a:gd name="T57" fmla="*/ 46 h 56"/>
                <a:gd name="T58" fmla="*/ 14 w 37"/>
                <a:gd name="T59" fmla="*/ 50 h 56"/>
                <a:gd name="T60" fmla="*/ 19 w 37"/>
                <a:gd name="T61" fmla="*/ 50 h 56"/>
                <a:gd name="T62" fmla="*/ 23 w 37"/>
                <a:gd name="T63" fmla="*/ 50 h 56"/>
                <a:gd name="T64" fmla="*/ 25 w 37"/>
                <a:gd name="T65" fmla="*/ 48 h 56"/>
                <a:gd name="T66" fmla="*/ 27 w 37"/>
                <a:gd name="T67" fmla="*/ 44 h 56"/>
                <a:gd name="T68" fmla="*/ 29 w 37"/>
                <a:gd name="T69" fmla="*/ 40 h 56"/>
                <a:gd name="T70" fmla="*/ 31 w 37"/>
                <a:gd name="T71" fmla="*/ 35 h 56"/>
                <a:gd name="T72" fmla="*/ 31 w 37"/>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9"/>
                  </a:moveTo>
                  <a:lnTo>
                    <a:pt x="37" y="35"/>
                  </a:lnTo>
                  <a:lnTo>
                    <a:pt x="37" y="40"/>
                  </a:lnTo>
                  <a:lnTo>
                    <a:pt x="35" y="44"/>
                  </a:lnTo>
                  <a:lnTo>
                    <a:pt x="33" y="48"/>
                  </a:lnTo>
                  <a:lnTo>
                    <a:pt x="31" y="52"/>
                  </a:lnTo>
                  <a:lnTo>
                    <a:pt x="27" y="54"/>
                  </a:lnTo>
                  <a:lnTo>
                    <a:pt x="23" y="56"/>
                  </a:lnTo>
                  <a:lnTo>
                    <a:pt x="18" y="56"/>
                  </a:lnTo>
                  <a:lnTo>
                    <a:pt x="14" y="56"/>
                  </a:lnTo>
                  <a:lnTo>
                    <a:pt x="10" y="54"/>
                  </a:lnTo>
                  <a:lnTo>
                    <a:pt x="6" y="52"/>
                  </a:lnTo>
                  <a:lnTo>
                    <a:pt x="4" y="50"/>
                  </a:lnTo>
                  <a:lnTo>
                    <a:pt x="2" y="44"/>
                  </a:lnTo>
                  <a:lnTo>
                    <a:pt x="0" y="40"/>
                  </a:lnTo>
                  <a:lnTo>
                    <a:pt x="0" y="35"/>
                  </a:lnTo>
                  <a:lnTo>
                    <a:pt x="0" y="29"/>
                  </a:lnTo>
                  <a:lnTo>
                    <a:pt x="0" y="23"/>
                  </a:lnTo>
                  <a:lnTo>
                    <a:pt x="0" y="17"/>
                  </a:lnTo>
                  <a:lnTo>
                    <a:pt x="2" y="14"/>
                  </a:lnTo>
                  <a:lnTo>
                    <a:pt x="4" y="8"/>
                  </a:lnTo>
                  <a:lnTo>
                    <a:pt x="6" y="6"/>
                  </a:lnTo>
                  <a:lnTo>
                    <a:pt x="10" y="4"/>
                  </a:lnTo>
                  <a:lnTo>
                    <a:pt x="14" y="2"/>
                  </a:lnTo>
                  <a:lnTo>
                    <a:pt x="19" y="0"/>
                  </a:lnTo>
                  <a:lnTo>
                    <a:pt x="23" y="2"/>
                  </a:lnTo>
                  <a:lnTo>
                    <a:pt x="27" y="2"/>
                  </a:lnTo>
                  <a:lnTo>
                    <a:pt x="31" y="6"/>
                  </a:lnTo>
                  <a:lnTo>
                    <a:pt x="33" y="8"/>
                  </a:lnTo>
                  <a:lnTo>
                    <a:pt x="35" y="12"/>
                  </a:lnTo>
                  <a:lnTo>
                    <a:pt x="37" y="17"/>
                  </a:lnTo>
                  <a:lnTo>
                    <a:pt x="37" y="23"/>
                  </a:lnTo>
                  <a:lnTo>
                    <a:pt x="37" y="29"/>
                  </a:lnTo>
                  <a:close/>
                  <a:moveTo>
                    <a:pt x="31" y="29"/>
                  </a:moveTo>
                  <a:lnTo>
                    <a:pt x="31" y="25"/>
                  </a:lnTo>
                  <a:lnTo>
                    <a:pt x="29" y="21"/>
                  </a:lnTo>
                  <a:lnTo>
                    <a:pt x="29" y="19"/>
                  </a:lnTo>
                  <a:lnTo>
                    <a:pt x="29" y="15"/>
                  </a:lnTo>
                  <a:lnTo>
                    <a:pt x="29" y="14"/>
                  </a:lnTo>
                  <a:lnTo>
                    <a:pt x="27" y="12"/>
                  </a:lnTo>
                  <a:lnTo>
                    <a:pt x="27" y="10"/>
                  </a:lnTo>
                  <a:lnTo>
                    <a:pt x="25" y="10"/>
                  </a:lnTo>
                  <a:lnTo>
                    <a:pt x="23" y="8"/>
                  </a:lnTo>
                  <a:lnTo>
                    <a:pt x="23" y="8"/>
                  </a:lnTo>
                  <a:lnTo>
                    <a:pt x="21" y="8"/>
                  </a:lnTo>
                  <a:lnTo>
                    <a:pt x="19" y="8"/>
                  </a:lnTo>
                  <a:lnTo>
                    <a:pt x="16" y="8"/>
                  </a:lnTo>
                  <a:lnTo>
                    <a:pt x="14" y="8"/>
                  </a:lnTo>
                  <a:lnTo>
                    <a:pt x="12" y="10"/>
                  </a:lnTo>
                  <a:lnTo>
                    <a:pt x="10" y="14"/>
                  </a:lnTo>
                  <a:lnTo>
                    <a:pt x="8" y="15"/>
                  </a:lnTo>
                  <a:lnTo>
                    <a:pt x="8" y="19"/>
                  </a:lnTo>
                  <a:lnTo>
                    <a:pt x="8" y="23"/>
                  </a:lnTo>
                  <a:lnTo>
                    <a:pt x="8" y="29"/>
                  </a:lnTo>
                  <a:lnTo>
                    <a:pt x="8" y="35"/>
                  </a:lnTo>
                  <a:lnTo>
                    <a:pt x="8" y="38"/>
                  </a:lnTo>
                  <a:lnTo>
                    <a:pt x="8" y="42"/>
                  </a:lnTo>
                  <a:lnTo>
                    <a:pt x="10" y="46"/>
                  </a:lnTo>
                  <a:lnTo>
                    <a:pt x="12" y="48"/>
                  </a:lnTo>
                  <a:lnTo>
                    <a:pt x="14" y="50"/>
                  </a:lnTo>
                  <a:lnTo>
                    <a:pt x="16" y="50"/>
                  </a:lnTo>
                  <a:lnTo>
                    <a:pt x="19" y="50"/>
                  </a:lnTo>
                  <a:lnTo>
                    <a:pt x="21" y="50"/>
                  </a:lnTo>
                  <a:lnTo>
                    <a:pt x="23" y="50"/>
                  </a:lnTo>
                  <a:lnTo>
                    <a:pt x="25" y="48"/>
                  </a:lnTo>
                  <a:lnTo>
                    <a:pt x="25" y="48"/>
                  </a:lnTo>
                  <a:lnTo>
                    <a:pt x="27" y="46"/>
                  </a:lnTo>
                  <a:lnTo>
                    <a:pt x="27" y="44"/>
                  </a:lnTo>
                  <a:lnTo>
                    <a:pt x="29" y="42"/>
                  </a:lnTo>
                  <a:lnTo>
                    <a:pt x="29" y="40"/>
                  </a:lnTo>
                  <a:lnTo>
                    <a:pt x="29" y="37"/>
                  </a:lnTo>
                  <a:lnTo>
                    <a:pt x="31" y="35"/>
                  </a:lnTo>
                  <a:lnTo>
                    <a:pt x="31" y="33"/>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411">
              <a:extLst>
                <a:ext uri="{FF2B5EF4-FFF2-40B4-BE49-F238E27FC236}">
                  <a16:creationId xmlns:a16="http://schemas.microsoft.com/office/drawing/2014/main" id="{7AFB2476-9E0D-4F88-94E9-DA7FA8A7F92B}"/>
                </a:ext>
              </a:extLst>
            </p:cNvPr>
            <p:cNvSpPr>
              <a:spLocks noEditPoints="1"/>
            </p:cNvSpPr>
            <p:nvPr/>
          </p:nvSpPr>
          <p:spPr bwMode="auto">
            <a:xfrm>
              <a:off x="2714624" y="5421599"/>
              <a:ext cx="58738" cy="88900"/>
            </a:xfrm>
            <a:custGeom>
              <a:avLst/>
              <a:gdLst>
                <a:gd name="T0" fmla="*/ 37 w 37"/>
                <a:gd name="T1" fmla="*/ 35 h 56"/>
                <a:gd name="T2" fmla="*/ 35 w 37"/>
                <a:gd name="T3" fmla="*/ 44 h 56"/>
                <a:gd name="T4" fmla="*/ 31 w 37"/>
                <a:gd name="T5" fmla="*/ 52 h 56"/>
                <a:gd name="T6" fmla="*/ 23 w 37"/>
                <a:gd name="T7" fmla="*/ 56 h 56"/>
                <a:gd name="T8" fmla="*/ 14 w 37"/>
                <a:gd name="T9" fmla="*/ 56 h 56"/>
                <a:gd name="T10" fmla="*/ 6 w 37"/>
                <a:gd name="T11" fmla="*/ 52 h 56"/>
                <a:gd name="T12" fmla="*/ 2 w 37"/>
                <a:gd name="T13" fmla="*/ 44 h 56"/>
                <a:gd name="T14" fmla="*/ 0 w 37"/>
                <a:gd name="T15" fmla="*/ 35 h 56"/>
                <a:gd name="T16" fmla="*/ 0 w 37"/>
                <a:gd name="T17" fmla="*/ 23 h 56"/>
                <a:gd name="T18" fmla="*/ 2 w 37"/>
                <a:gd name="T19" fmla="*/ 14 h 56"/>
                <a:gd name="T20" fmla="*/ 6 w 37"/>
                <a:gd name="T21" fmla="*/ 6 h 56"/>
                <a:gd name="T22" fmla="*/ 14 w 37"/>
                <a:gd name="T23" fmla="*/ 2 h 56"/>
                <a:gd name="T24" fmla="*/ 23 w 37"/>
                <a:gd name="T25" fmla="*/ 2 h 56"/>
                <a:gd name="T26" fmla="*/ 31 w 37"/>
                <a:gd name="T27" fmla="*/ 6 h 56"/>
                <a:gd name="T28" fmla="*/ 35 w 37"/>
                <a:gd name="T29" fmla="*/ 12 h 56"/>
                <a:gd name="T30" fmla="*/ 37 w 37"/>
                <a:gd name="T31" fmla="*/ 23 h 56"/>
                <a:gd name="T32" fmla="*/ 29 w 37"/>
                <a:gd name="T33" fmla="*/ 29 h 56"/>
                <a:gd name="T34" fmla="*/ 29 w 37"/>
                <a:gd name="T35" fmla="*/ 21 h 56"/>
                <a:gd name="T36" fmla="*/ 29 w 37"/>
                <a:gd name="T37" fmla="*/ 15 h 56"/>
                <a:gd name="T38" fmla="*/ 27 w 37"/>
                <a:gd name="T39" fmla="*/ 12 h 56"/>
                <a:gd name="T40" fmla="*/ 25 w 37"/>
                <a:gd name="T41" fmla="*/ 10 h 56"/>
                <a:gd name="T42" fmla="*/ 22 w 37"/>
                <a:gd name="T43" fmla="*/ 8 h 56"/>
                <a:gd name="T44" fmla="*/ 18 w 37"/>
                <a:gd name="T45" fmla="*/ 8 h 56"/>
                <a:gd name="T46" fmla="*/ 12 w 37"/>
                <a:gd name="T47" fmla="*/ 8 h 56"/>
                <a:gd name="T48" fmla="*/ 10 w 37"/>
                <a:gd name="T49" fmla="*/ 14 h 56"/>
                <a:gd name="T50" fmla="*/ 8 w 37"/>
                <a:gd name="T51" fmla="*/ 19 h 56"/>
                <a:gd name="T52" fmla="*/ 6 w 37"/>
                <a:gd name="T53" fmla="*/ 29 h 56"/>
                <a:gd name="T54" fmla="*/ 8 w 37"/>
                <a:gd name="T55" fmla="*/ 38 h 56"/>
                <a:gd name="T56" fmla="*/ 10 w 37"/>
                <a:gd name="T57" fmla="*/ 46 h 56"/>
                <a:gd name="T58" fmla="*/ 14 w 37"/>
                <a:gd name="T59" fmla="*/ 50 h 56"/>
                <a:gd name="T60" fmla="*/ 18 w 37"/>
                <a:gd name="T61" fmla="*/ 50 h 56"/>
                <a:gd name="T62" fmla="*/ 22 w 37"/>
                <a:gd name="T63" fmla="*/ 50 h 56"/>
                <a:gd name="T64" fmla="*/ 25 w 37"/>
                <a:gd name="T65" fmla="*/ 48 h 56"/>
                <a:gd name="T66" fmla="*/ 27 w 37"/>
                <a:gd name="T67" fmla="*/ 44 h 56"/>
                <a:gd name="T68" fmla="*/ 29 w 37"/>
                <a:gd name="T69" fmla="*/ 40 h 56"/>
                <a:gd name="T70" fmla="*/ 29 w 37"/>
                <a:gd name="T71" fmla="*/ 35 h 56"/>
                <a:gd name="T72" fmla="*/ 29 w 37"/>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6">
                  <a:moveTo>
                    <a:pt x="37" y="29"/>
                  </a:moveTo>
                  <a:lnTo>
                    <a:pt x="37" y="35"/>
                  </a:lnTo>
                  <a:lnTo>
                    <a:pt x="37" y="40"/>
                  </a:lnTo>
                  <a:lnTo>
                    <a:pt x="35" y="44"/>
                  </a:lnTo>
                  <a:lnTo>
                    <a:pt x="33" y="48"/>
                  </a:lnTo>
                  <a:lnTo>
                    <a:pt x="31" y="52"/>
                  </a:lnTo>
                  <a:lnTo>
                    <a:pt x="27" y="54"/>
                  </a:lnTo>
                  <a:lnTo>
                    <a:pt x="23" y="56"/>
                  </a:lnTo>
                  <a:lnTo>
                    <a:pt x="18" y="56"/>
                  </a:lnTo>
                  <a:lnTo>
                    <a:pt x="14" y="56"/>
                  </a:lnTo>
                  <a:lnTo>
                    <a:pt x="10" y="54"/>
                  </a:lnTo>
                  <a:lnTo>
                    <a:pt x="6" y="52"/>
                  </a:lnTo>
                  <a:lnTo>
                    <a:pt x="4" y="50"/>
                  </a:lnTo>
                  <a:lnTo>
                    <a:pt x="2" y="44"/>
                  </a:lnTo>
                  <a:lnTo>
                    <a:pt x="0" y="40"/>
                  </a:lnTo>
                  <a:lnTo>
                    <a:pt x="0" y="35"/>
                  </a:lnTo>
                  <a:lnTo>
                    <a:pt x="0" y="29"/>
                  </a:lnTo>
                  <a:lnTo>
                    <a:pt x="0" y="23"/>
                  </a:lnTo>
                  <a:lnTo>
                    <a:pt x="0" y="17"/>
                  </a:lnTo>
                  <a:lnTo>
                    <a:pt x="2" y="14"/>
                  </a:lnTo>
                  <a:lnTo>
                    <a:pt x="4" y="8"/>
                  </a:lnTo>
                  <a:lnTo>
                    <a:pt x="6" y="6"/>
                  </a:lnTo>
                  <a:lnTo>
                    <a:pt x="10" y="4"/>
                  </a:lnTo>
                  <a:lnTo>
                    <a:pt x="14" y="2"/>
                  </a:lnTo>
                  <a:lnTo>
                    <a:pt x="20" y="0"/>
                  </a:lnTo>
                  <a:lnTo>
                    <a:pt x="23" y="2"/>
                  </a:lnTo>
                  <a:lnTo>
                    <a:pt x="27" y="2"/>
                  </a:lnTo>
                  <a:lnTo>
                    <a:pt x="31" y="6"/>
                  </a:lnTo>
                  <a:lnTo>
                    <a:pt x="33" y="8"/>
                  </a:lnTo>
                  <a:lnTo>
                    <a:pt x="35" y="12"/>
                  </a:lnTo>
                  <a:lnTo>
                    <a:pt x="37" y="17"/>
                  </a:lnTo>
                  <a:lnTo>
                    <a:pt x="37" y="23"/>
                  </a:lnTo>
                  <a:lnTo>
                    <a:pt x="37" y="29"/>
                  </a:lnTo>
                  <a:close/>
                  <a:moveTo>
                    <a:pt x="29" y="29"/>
                  </a:moveTo>
                  <a:lnTo>
                    <a:pt x="29" y="25"/>
                  </a:lnTo>
                  <a:lnTo>
                    <a:pt x="29" y="21"/>
                  </a:lnTo>
                  <a:lnTo>
                    <a:pt x="29" y="19"/>
                  </a:lnTo>
                  <a:lnTo>
                    <a:pt x="29" y="15"/>
                  </a:lnTo>
                  <a:lnTo>
                    <a:pt x="27" y="14"/>
                  </a:lnTo>
                  <a:lnTo>
                    <a:pt x="27" y="12"/>
                  </a:lnTo>
                  <a:lnTo>
                    <a:pt x="25" y="10"/>
                  </a:lnTo>
                  <a:lnTo>
                    <a:pt x="25" y="10"/>
                  </a:lnTo>
                  <a:lnTo>
                    <a:pt x="23" y="8"/>
                  </a:lnTo>
                  <a:lnTo>
                    <a:pt x="22" y="8"/>
                  </a:lnTo>
                  <a:lnTo>
                    <a:pt x="20" y="8"/>
                  </a:lnTo>
                  <a:lnTo>
                    <a:pt x="18" y="8"/>
                  </a:lnTo>
                  <a:lnTo>
                    <a:pt x="16" y="8"/>
                  </a:lnTo>
                  <a:lnTo>
                    <a:pt x="12" y="8"/>
                  </a:lnTo>
                  <a:lnTo>
                    <a:pt x="10" y="10"/>
                  </a:lnTo>
                  <a:lnTo>
                    <a:pt x="10" y="14"/>
                  </a:lnTo>
                  <a:lnTo>
                    <a:pt x="8" y="15"/>
                  </a:lnTo>
                  <a:lnTo>
                    <a:pt x="8" y="19"/>
                  </a:lnTo>
                  <a:lnTo>
                    <a:pt x="8" y="23"/>
                  </a:lnTo>
                  <a:lnTo>
                    <a:pt x="6" y="29"/>
                  </a:lnTo>
                  <a:lnTo>
                    <a:pt x="8" y="35"/>
                  </a:lnTo>
                  <a:lnTo>
                    <a:pt x="8" y="38"/>
                  </a:lnTo>
                  <a:lnTo>
                    <a:pt x="8" y="42"/>
                  </a:lnTo>
                  <a:lnTo>
                    <a:pt x="10" y="46"/>
                  </a:lnTo>
                  <a:lnTo>
                    <a:pt x="12" y="48"/>
                  </a:lnTo>
                  <a:lnTo>
                    <a:pt x="14" y="50"/>
                  </a:lnTo>
                  <a:lnTo>
                    <a:pt x="16" y="50"/>
                  </a:lnTo>
                  <a:lnTo>
                    <a:pt x="18" y="50"/>
                  </a:lnTo>
                  <a:lnTo>
                    <a:pt x="20" y="50"/>
                  </a:lnTo>
                  <a:lnTo>
                    <a:pt x="22" y="50"/>
                  </a:lnTo>
                  <a:lnTo>
                    <a:pt x="23" y="48"/>
                  </a:lnTo>
                  <a:lnTo>
                    <a:pt x="25" y="48"/>
                  </a:lnTo>
                  <a:lnTo>
                    <a:pt x="27" y="46"/>
                  </a:lnTo>
                  <a:lnTo>
                    <a:pt x="27" y="44"/>
                  </a:lnTo>
                  <a:lnTo>
                    <a:pt x="29" y="42"/>
                  </a:lnTo>
                  <a:lnTo>
                    <a:pt x="29" y="40"/>
                  </a:lnTo>
                  <a:lnTo>
                    <a:pt x="29" y="37"/>
                  </a:lnTo>
                  <a:lnTo>
                    <a:pt x="29" y="35"/>
                  </a:lnTo>
                  <a:lnTo>
                    <a:pt x="29" y="33"/>
                  </a:lnTo>
                  <a:lnTo>
                    <a:pt x="29"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412">
              <a:extLst>
                <a:ext uri="{FF2B5EF4-FFF2-40B4-BE49-F238E27FC236}">
                  <a16:creationId xmlns:a16="http://schemas.microsoft.com/office/drawing/2014/main" id="{551FFD0A-0037-4B03-B827-963F50CC3BA1}"/>
                </a:ext>
              </a:extLst>
            </p:cNvPr>
            <p:cNvSpPr>
              <a:spLocks/>
            </p:cNvSpPr>
            <p:nvPr/>
          </p:nvSpPr>
          <p:spPr bwMode="auto">
            <a:xfrm>
              <a:off x="2535237" y="5205699"/>
              <a:ext cx="52388" cy="85725"/>
            </a:xfrm>
            <a:custGeom>
              <a:avLst/>
              <a:gdLst>
                <a:gd name="T0" fmla="*/ 33 w 33"/>
                <a:gd name="T1" fmla="*/ 52 h 54"/>
                <a:gd name="T2" fmla="*/ 33 w 33"/>
                <a:gd name="T3" fmla="*/ 54 h 54"/>
                <a:gd name="T4" fmla="*/ 33 w 33"/>
                <a:gd name="T5" fmla="*/ 54 h 54"/>
                <a:gd name="T6" fmla="*/ 31 w 33"/>
                <a:gd name="T7" fmla="*/ 54 h 54"/>
                <a:gd name="T8" fmla="*/ 2 w 33"/>
                <a:gd name="T9" fmla="*/ 54 h 54"/>
                <a:gd name="T10" fmla="*/ 2 w 33"/>
                <a:gd name="T11" fmla="*/ 54 h 54"/>
                <a:gd name="T12" fmla="*/ 2 w 33"/>
                <a:gd name="T13" fmla="*/ 54 h 54"/>
                <a:gd name="T14" fmla="*/ 2 w 33"/>
                <a:gd name="T15" fmla="*/ 54 h 54"/>
                <a:gd name="T16" fmla="*/ 0 w 33"/>
                <a:gd name="T17" fmla="*/ 52 h 54"/>
                <a:gd name="T18" fmla="*/ 2 w 33"/>
                <a:gd name="T19" fmla="*/ 50 h 54"/>
                <a:gd name="T20" fmla="*/ 2 w 33"/>
                <a:gd name="T21" fmla="*/ 50 h 54"/>
                <a:gd name="T22" fmla="*/ 2 w 33"/>
                <a:gd name="T23" fmla="*/ 48 h 54"/>
                <a:gd name="T24" fmla="*/ 2 w 33"/>
                <a:gd name="T25" fmla="*/ 48 h 54"/>
                <a:gd name="T26" fmla="*/ 14 w 33"/>
                <a:gd name="T27" fmla="*/ 7 h 54"/>
                <a:gd name="T28" fmla="*/ 2 w 33"/>
                <a:gd name="T29" fmla="*/ 15 h 54"/>
                <a:gd name="T30" fmla="*/ 2 w 33"/>
                <a:gd name="T31" fmla="*/ 15 h 54"/>
                <a:gd name="T32" fmla="*/ 0 w 33"/>
                <a:gd name="T33" fmla="*/ 13 h 54"/>
                <a:gd name="T34" fmla="*/ 0 w 33"/>
                <a:gd name="T35" fmla="*/ 13 h 54"/>
                <a:gd name="T36" fmla="*/ 0 w 33"/>
                <a:gd name="T37" fmla="*/ 11 h 54"/>
                <a:gd name="T38" fmla="*/ 0 w 33"/>
                <a:gd name="T39" fmla="*/ 9 h 54"/>
                <a:gd name="T40" fmla="*/ 2 w 33"/>
                <a:gd name="T41" fmla="*/ 9 h 54"/>
                <a:gd name="T42" fmla="*/ 2 w 33"/>
                <a:gd name="T43" fmla="*/ 9 h 54"/>
                <a:gd name="T44" fmla="*/ 15 w 33"/>
                <a:gd name="T45" fmla="*/ 0 h 54"/>
                <a:gd name="T46" fmla="*/ 15 w 33"/>
                <a:gd name="T47" fmla="*/ 0 h 54"/>
                <a:gd name="T48" fmla="*/ 15 w 33"/>
                <a:gd name="T49" fmla="*/ 0 h 54"/>
                <a:gd name="T50" fmla="*/ 17 w 33"/>
                <a:gd name="T51" fmla="*/ 0 h 54"/>
                <a:gd name="T52" fmla="*/ 17 w 33"/>
                <a:gd name="T53" fmla="*/ 0 h 54"/>
                <a:gd name="T54" fmla="*/ 19 w 33"/>
                <a:gd name="T55" fmla="*/ 0 h 54"/>
                <a:gd name="T56" fmla="*/ 21 w 33"/>
                <a:gd name="T57" fmla="*/ 0 h 54"/>
                <a:gd name="T58" fmla="*/ 21 w 33"/>
                <a:gd name="T59" fmla="*/ 2 h 54"/>
                <a:gd name="T60" fmla="*/ 21 w 33"/>
                <a:gd name="T61" fmla="*/ 2 h 54"/>
                <a:gd name="T62" fmla="*/ 31 w 33"/>
                <a:gd name="T63" fmla="*/ 48 h 54"/>
                <a:gd name="T64" fmla="*/ 31 w 33"/>
                <a:gd name="T65" fmla="*/ 48 h 54"/>
                <a:gd name="T66" fmla="*/ 33 w 33"/>
                <a:gd name="T67" fmla="*/ 50 h 54"/>
                <a:gd name="T68" fmla="*/ 33 w 33"/>
                <a:gd name="T69" fmla="*/ 50 h 54"/>
                <a:gd name="T70" fmla="*/ 33 w 33"/>
                <a:gd name="T71"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54">
                  <a:moveTo>
                    <a:pt x="33" y="52"/>
                  </a:moveTo>
                  <a:lnTo>
                    <a:pt x="33" y="52"/>
                  </a:lnTo>
                  <a:lnTo>
                    <a:pt x="33" y="54"/>
                  </a:lnTo>
                  <a:lnTo>
                    <a:pt x="33" y="54"/>
                  </a:lnTo>
                  <a:lnTo>
                    <a:pt x="33" y="54"/>
                  </a:lnTo>
                  <a:lnTo>
                    <a:pt x="33" y="54"/>
                  </a:lnTo>
                  <a:lnTo>
                    <a:pt x="31" y="54"/>
                  </a:lnTo>
                  <a:lnTo>
                    <a:pt x="31" y="54"/>
                  </a:lnTo>
                  <a:lnTo>
                    <a:pt x="31" y="54"/>
                  </a:lnTo>
                  <a:lnTo>
                    <a:pt x="2" y="54"/>
                  </a:lnTo>
                  <a:lnTo>
                    <a:pt x="2" y="54"/>
                  </a:lnTo>
                  <a:lnTo>
                    <a:pt x="2" y="54"/>
                  </a:lnTo>
                  <a:lnTo>
                    <a:pt x="2" y="54"/>
                  </a:lnTo>
                  <a:lnTo>
                    <a:pt x="2" y="54"/>
                  </a:lnTo>
                  <a:lnTo>
                    <a:pt x="2" y="54"/>
                  </a:lnTo>
                  <a:lnTo>
                    <a:pt x="2" y="54"/>
                  </a:lnTo>
                  <a:lnTo>
                    <a:pt x="0" y="52"/>
                  </a:lnTo>
                  <a:lnTo>
                    <a:pt x="0" y="52"/>
                  </a:lnTo>
                  <a:lnTo>
                    <a:pt x="0" y="52"/>
                  </a:lnTo>
                  <a:lnTo>
                    <a:pt x="2" y="50"/>
                  </a:lnTo>
                  <a:lnTo>
                    <a:pt x="2" y="50"/>
                  </a:lnTo>
                  <a:lnTo>
                    <a:pt x="2" y="50"/>
                  </a:lnTo>
                  <a:lnTo>
                    <a:pt x="2" y="50"/>
                  </a:lnTo>
                  <a:lnTo>
                    <a:pt x="2" y="48"/>
                  </a:lnTo>
                  <a:lnTo>
                    <a:pt x="2" y="48"/>
                  </a:lnTo>
                  <a:lnTo>
                    <a:pt x="2" y="48"/>
                  </a:lnTo>
                  <a:lnTo>
                    <a:pt x="14" y="48"/>
                  </a:lnTo>
                  <a:lnTo>
                    <a:pt x="14" y="7"/>
                  </a:lnTo>
                  <a:lnTo>
                    <a:pt x="4" y="13"/>
                  </a:lnTo>
                  <a:lnTo>
                    <a:pt x="2" y="15"/>
                  </a:lnTo>
                  <a:lnTo>
                    <a:pt x="2" y="15"/>
                  </a:lnTo>
                  <a:lnTo>
                    <a:pt x="2" y="15"/>
                  </a:lnTo>
                  <a:lnTo>
                    <a:pt x="2" y="15"/>
                  </a:lnTo>
                  <a:lnTo>
                    <a:pt x="0" y="13"/>
                  </a:lnTo>
                  <a:lnTo>
                    <a:pt x="0" y="13"/>
                  </a:lnTo>
                  <a:lnTo>
                    <a:pt x="0" y="13"/>
                  </a:lnTo>
                  <a:lnTo>
                    <a:pt x="0" y="11"/>
                  </a:lnTo>
                  <a:lnTo>
                    <a:pt x="0" y="11"/>
                  </a:lnTo>
                  <a:lnTo>
                    <a:pt x="0" y="11"/>
                  </a:lnTo>
                  <a:lnTo>
                    <a:pt x="0" y="9"/>
                  </a:lnTo>
                  <a:lnTo>
                    <a:pt x="0" y="9"/>
                  </a:lnTo>
                  <a:lnTo>
                    <a:pt x="2" y="9"/>
                  </a:lnTo>
                  <a:lnTo>
                    <a:pt x="2" y="9"/>
                  </a:lnTo>
                  <a:lnTo>
                    <a:pt x="2" y="9"/>
                  </a:lnTo>
                  <a:lnTo>
                    <a:pt x="2" y="9"/>
                  </a:lnTo>
                  <a:lnTo>
                    <a:pt x="15" y="0"/>
                  </a:lnTo>
                  <a:lnTo>
                    <a:pt x="15" y="0"/>
                  </a:lnTo>
                  <a:lnTo>
                    <a:pt x="15" y="0"/>
                  </a:lnTo>
                  <a:lnTo>
                    <a:pt x="15" y="0"/>
                  </a:lnTo>
                  <a:lnTo>
                    <a:pt x="15" y="0"/>
                  </a:lnTo>
                  <a:lnTo>
                    <a:pt x="15" y="0"/>
                  </a:lnTo>
                  <a:lnTo>
                    <a:pt x="17" y="0"/>
                  </a:lnTo>
                  <a:lnTo>
                    <a:pt x="17" y="0"/>
                  </a:lnTo>
                  <a:lnTo>
                    <a:pt x="17" y="0"/>
                  </a:lnTo>
                  <a:lnTo>
                    <a:pt x="19" y="0"/>
                  </a:lnTo>
                  <a:lnTo>
                    <a:pt x="19" y="0"/>
                  </a:lnTo>
                  <a:lnTo>
                    <a:pt x="19" y="0"/>
                  </a:lnTo>
                  <a:lnTo>
                    <a:pt x="21" y="0"/>
                  </a:lnTo>
                  <a:lnTo>
                    <a:pt x="21" y="0"/>
                  </a:lnTo>
                  <a:lnTo>
                    <a:pt x="21" y="2"/>
                  </a:lnTo>
                  <a:lnTo>
                    <a:pt x="21" y="2"/>
                  </a:lnTo>
                  <a:lnTo>
                    <a:pt x="21" y="2"/>
                  </a:lnTo>
                  <a:lnTo>
                    <a:pt x="21" y="48"/>
                  </a:lnTo>
                  <a:lnTo>
                    <a:pt x="31" y="48"/>
                  </a:lnTo>
                  <a:lnTo>
                    <a:pt x="31" y="48"/>
                  </a:lnTo>
                  <a:lnTo>
                    <a:pt x="31" y="48"/>
                  </a:lnTo>
                  <a:lnTo>
                    <a:pt x="33" y="50"/>
                  </a:lnTo>
                  <a:lnTo>
                    <a:pt x="33" y="50"/>
                  </a:lnTo>
                  <a:lnTo>
                    <a:pt x="33" y="50"/>
                  </a:lnTo>
                  <a:lnTo>
                    <a:pt x="33" y="50"/>
                  </a:lnTo>
                  <a:lnTo>
                    <a:pt x="33" y="52"/>
                  </a:lnTo>
                  <a:lnTo>
                    <a:pt x="33"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413">
              <a:extLst>
                <a:ext uri="{FF2B5EF4-FFF2-40B4-BE49-F238E27FC236}">
                  <a16:creationId xmlns:a16="http://schemas.microsoft.com/office/drawing/2014/main" id="{FABCB2EC-ACA6-4843-AD20-20ACC8E3E37C}"/>
                </a:ext>
              </a:extLst>
            </p:cNvPr>
            <p:cNvSpPr>
              <a:spLocks noEditPoints="1"/>
            </p:cNvSpPr>
            <p:nvPr/>
          </p:nvSpPr>
          <p:spPr bwMode="auto">
            <a:xfrm>
              <a:off x="2598737" y="5205699"/>
              <a:ext cx="58738" cy="87312"/>
            </a:xfrm>
            <a:custGeom>
              <a:avLst/>
              <a:gdLst>
                <a:gd name="T0" fmla="*/ 37 w 37"/>
                <a:gd name="T1" fmla="*/ 32 h 55"/>
                <a:gd name="T2" fmla="*/ 35 w 37"/>
                <a:gd name="T3" fmla="*/ 44 h 55"/>
                <a:gd name="T4" fmla="*/ 31 w 37"/>
                <a:gd name="T5" fmla="*/ 50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1 h 55"/>
                <a:gd name="T18" fmla="*/ 2 w 37"/>
                <a:gd name="T19" fmla="*/ 11 h 55"/>
                <a:gd name="T20" fmla="*/ 6 w 37"/>
                <a:gd name="T21" fmla="*/ 4 h 55"/>
                <a:gd name="T22" fmla="*/ 14 w 37"/>
                <a:gd name="T23" fmla="*/ 0 h 55"/>
                <a:gd name="T24" fmla="*/ 23 w 37"/>
                <a:gd name="T25" fmla="*/ 0 h 55"/>
                <a:gd name="T26" fmla="*/ 31 w 37"/>
                <a:gd name="T27" fmla="*/ 4 h 55"/>
                <a:gd name="T28" fmla="*/ 35 w 37"/>
                <a:gd name="T29" fmla="*/ 11 h 55"/>
                <a:gd name="T30" fmla="*/ 37 w 37"/>
                <a:gd name="T31" fmla="*/ 21 h 55"/>
                <a:gd name="T32" fmla="*/ 31 w 37"/>
                <a:gd name="T33" fmla="*/ 29 h 55"/>
                <a:gd name="T34" fmla="*/ 29 w 37"/>
                <a:gd name="T35" fmla="*/ 21 h 55"/>
                <a:gd name="T36" fmla="*/ 29 w 37"/>
                <a:gd name="T37" fmla="*/ 15 h 55"/>
                <a:gd name="T38" fmla="*/ 27 w 37"/>
                <a:gd name="T39" fmla="*/ 11 h 55"/>
                <a:gd name="T40" fmla="*/ 25 w 37"/>
                <a:gd name="T41" fmla="*/ 7 h 55"/>
                <a:gd name="T42" fmla="*/ 23 w 37"/>
                <a:gd name="T43" fmla="*/ 6 h 55"/>
                <a:gd name="T44" fmla="*/ 20 w 37"/>
                <a:gd name="T45" fmla="*/ 6 h 55"/>
                <a:gd name="T46" fmla="*/ 14 w 37"/>
                <a:gd name="T47" fmla="*/ 7 h 55"/>
                <a:gd name="T48" fmla="*/ 10 w 37"/>
                <a:gd name="T49" fmla="*/ 11 h 55"/>
                <a:gd name="T50" fmla="*/ 8 w 37"/>
                <a:gd name="T51" fmla="*/ 19 h 55"/>
                <a:gd name="T52" fmla="*/ 8 w 37"/>
                <a:gd name="T53" fmla="*/ 27 h 55"/>
                <a:gd name="T54" fmla="*/ 8 w 37"/>
                <a:gd name="T55" fmla="*/ 38 h 55"/>
                <a:gd name="T56" fmla="*/ 10 w 37"/>
                <a:gd name="T57" fmla="*/ 44 h 55"/>
                <a:gd name="T58" fmla="*/ 14 w 37"/>
                <a:gd name="T59" fmla="*/ 48 h 55"/>
                <a:gd name="T60" fmla="*/ 20 w 37"/>
                <a:gd name="T61" fmla="*/ 50 h 55"/>
                <a:gd name="T62" fmla="*/ 23 w 37"/>
                <a:gd name="T63" fmla="*/ 48 h 55"/>
                <a:gd name="T64" fmla="*/ 25 w 37"/>
                <a:gd name="T65" fmla="*/ 46 h 55"/>
                <a:gd name="T66" fmla="*/ 27 w 37"/>
                <a:gd name="T67" fmla="*/ 42 h 55"/>
                <a:gd name="T68" fmla="*/ 29 w 37"/>
                <a:gd name="T69" fmla="*/ 38 h 55"/>
                <a:gd name="T70" fmla="*/ 31 w 37"/>
                <a:gd name="T71" fmla="*/ 34 h 55"/>
                <a:gd name="T72" fmla="*/ 31 w 37"/>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7"/>
                  </a:moveTo>
                  <a:lnTo>
                    <a:pt x="37" y="32"/>
                  </a:lnTo>
                  <a:lnTo>
                    <a:pt x="37" y="38"/>
                  </a:lnTo>
                  <a:lnTo>
                    <a:pt x="35" y="44"/>
                  </a:lnTo>
                  <a:lnTo>
                    <a:pt x="33" y="48"/>
                  </a:lnTo>
                  <a:lnTo>
                    <a:pt x="31" y="50"/>
                  </a:lnTo>
                  <a:lnTo>
                    <a:pt x="27" y="54"/>
                  </a:lnTo>
                  <a:lnTo>
                    <a:pt x="23" y="55"/>
                  </a:lnTo>
                  <a:lnTo>
                    <a:pt x="18" y="55"/>
                  </a:lnTo>
                  <a:lnTo>
                    <a:pt x="14" y="55"/>
                  </a:lnTo>
                  <a:lnTo>
                    <a:pt x="10" y="54"/>
                  </a:lnTo>
                  <a:lnTo>
                    <a:pt x="6" y="52"/>
                  </a:lnTo>
                  <a:lnTo>
                    <a:pt x="4" y="48"/>
                  </a:lnTo>
                  <a:lnTo>
                    <a:pt x="2" y="44"/>
                  </a:lnTo>
                  <a:lnTo>
                    <a:pt x="0" y="40"/>
                  </a:lnTo>
                  <a:lnTo>
                    <a:pt x="0" y="34"/>
                  </a:lnTo>
                  <a:lnTo>
                    <a:pt x="0" y="27"/>
                  </a:lnTo>
                  <a:lnTo>
                    <a:pt x="0" y="21"/>
                  </a:lnTo>
                  <a:lnTo>
                    <a:pt x="0" y="17"/>
                  </a:lnTo>
                  <a:lnTo>
                    <a:pt x="2" y="11"/>
                  </a:lnTo>
                  <a:lnTo>
                    <a:pt x="4" y="7"/>
                  </a:lnTo>
                  <a:lnTo>
                    <a:pt x="6" y="4"/>
                  </a:lnTo>
                  <a:lnTo>
                    <a:pt x="10" y="2"/>
                  </a:lnTo>
                  <a:lnTo>
                    <a:pt x="14" y="0"/>
                  </a:lnTo>
                  <a:lnTo>
                    <a:pt x="20" y="0"/>
                  </a:lnTo>
                  <a:lnTo>
                    <a:pt x="23" y="0"/>
                  </a:lnTo>
                  <a:lnTo>
                    <a:pt x="27" y="2"/>
                  </a:lnTo>
                  <a:lnTo>
                    <a:pt x="31" y="4"/>
                  </a:lnTo>
                  <a:lnTo>
                    <a:pt x="33" y="7"/>
                  </a:lnTo>
                  <a:lnTo>
                    <a:pt x="35" y="11"/>
                  </a:lnTo>
                  <a:lnTo>
                    <a:pt x="37" y="15"/>
                  </a:lnTo>
                  <a:lnTo>
                    <a:pt x="37" y="21"/>
                  </a:lnTo>
                  <a:lnTo>
                    <a:pt x="37" y="27"/>
                  </a:lnTo>
                  <a:close/>
                  <a:moveTo>
                    <a:pt x="31" y="29"/>
                  </a:moveTo>
                  <a:lnTo>
                    <a:pt x="31" y="25"/>
                  </a:lnTo>
                  <a:lnTo>
                    <a:pt x="29" y="21"/>
                  </a:lnTo>
                  <a:lnTo>
                    <a:pt x="29" y="17"/>
                  </a:lnTo>
                  <a:lnTo>
                    <a:pt x="29" y="15"/>
                  </a:lnTo>
                  <a:lnTo>
                    <a:pt x="29" y="13"/>
                  </a:lnTo>
                  <a:lnTo>
                    <a:pt x="27" y="11"/>
                  </a:lnTo>
                  <a:lnTo>
                    <a:pt x="27" y="9"/>
                  </a:lnTo>
                  <a:lnTo>
                    <a:pt x="25" y="7"/>
                  </a:lnTo>
                  <a:lnTo>
                    <a:pt x="23" y="7"/>
                  </a:lnTo>
                  <a:lnTo>
                    <a:pt x="23" y="6"/>
                  </a:lnTo>
                  <a:lnTo>
                    <a:pt x="22" y="6"/>
                  </a:lnTo>
                  <a:lnTo>
                    <a:pt x="20" y="6"/>
                  </a:lnTo>
                  <a:lnTo>
                    <a:pt x="16" y="6"/>
                  </a:lnTo>
                  <a:lnTo>
                    <a:pt x="14" y="7"/>
                  </a:lnTo>
                  <a:lnTo>
                    <a:pt x="12" y="9"/>
                  </a:lnTo>
                  <a:lnTo>
                    <a:pt x="10" y="11"/>
                  </a:lnTo>
                  <a:lnTo>
                    <a:pt x="8" y="15"/>
                  </a:lnTo>
                  <a:lnTo>
                    <a:pt x="8" y="19"/>
                  </a:lnTo>
                  <a:lnTo>
                    <a:pt x="8" y="23"/>
                  </a:lnTo>
                  <a:lnTo>
                    <a:pt x="8" y="27"/>
                  </a:lnTo>
                  <a:lnTo>
                    <a:pt x="8" y="32"/>
                  </a:lnTo>
                  <a:lnTo>
                    <a:pt x="8" y="38"/>
                  </a:lnTo>
                  <a:lnTo>
                    <a:pt x="8" y="40"/>
                  </a:lnTo>
                  <a:lnTo>
                    <a:pt x="10" y="44"/>
                  </a:lnTo>
                  <a:lnTo>
                    <a:pt x="12" y="46"/>
                  </a:lnTo>
                  <a:lnTo>
                    <a:pt x="14" y="48"/>
                  </a:lnTo>
                  <a:lnTo>
                    <a:pt x="16" y="50"/>
                  </a:lnTo>
                  <a:lnTo>
                    <a:pt x="20" y="50"/>
                  </a:lnTo>
                  <a:lnTo>
                    <a:pt x="22" y="50"/>
                  </a:lnTo>
                  <a:lnTo>
                    <a:pt x="23" y="48"/>
                  </a:lnTo>
                  <a:lnTo>
                    <a:pt x="25" y="48"/>
                  </a:lnTo>
                  <a:lnTo>
                    <a:pt x="25" y="46"/>
                  </a:lnTo>
                  <a:lnTo>
                    <a:pt x="27" y="44"/>
                  </a:lnTo>
                  <a:lnTo>
                    <a:pt x="27" y="42"/>
                  </a:lnTo>
                  <a:lnTo>
                    <a:pt x="29" y="40"/>
                  </a:lnTo>
                  <a:lnTo>
                    <a:pt x="29" y="38"/>
                  </a:lnTo>
                  <a:lnTo>
                    <a:pt x="29"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414">
              <a:extLst>
                <a:ext uri="{FF2B5EF4-FFF2-40B4-BE49-F238E27FC236}">
                  <a16:creationId xmlns:a16="http://schemas.microsoft.com/office/drawing/2014/main" id="{B65B5128-A6AF-43D6-B767-6B9E7B10E09E}"/>
                </a:ext>
              </a:extLst>
            </p:cNvPr>
            <p:cNvSpPr>
              <a:spLocks noEditPoints="1"/>
            </p:cNvSpPr>
            <p:nvPr/>
          </p:nvSpPr>
          <p:spPr bwMode="auto">
            <a:xfrm>
              <a:off x="2670174" y="5205699"/>
              <a:ext cx="57150" cy="87312"/>
            </a:xfrm>
            <a:custGeom>
              <a:avLst/>
              <a:gdLst>
                <a:gd name="T0" fmla="*/ 36 w 36"/>
                <a:gd name="T1" fmla="*/ 32 h 55"/>
                <a:gd name="T2" fmla="*/ 34 w 36"/>
                <a:gd name="T3" fmla="*/ 44 h 55"/>
                <a:gd name="T4" fmla="*/ 30 w 36"/>
                <a:gd name="T5" fmla="*/ 50 h 55"/>
                <a:gd name="T6" fmla="*/ 23 w 36"/>
                <a:gd name="T7" fmla="*/ 55 h 55"/>
                <a:gd name="T8" fmla="*/ 13 w 36"/>
                <a:gd name="T9" fmla="*/ 55 h 55"/>
                <a:gd name="T10" fmla="*/ 5 w 36"/>
                <a:gd name="T11" fmla="*/ 52 h 55"/>
                <a:gd name="T12" fmla="*/ 2 w 36"/>
                <a:gd name="T13" fmla="*/ 44 h 55"/>
                <a:gd name="T14" fmla="*/ 0 w 36"/>
                <a:gd name="T15" fmla="*/ 34 h 55"/>
                <a:gd name="T16" fmla="*/ 0 w 36"/>
                <a:gd name="T17" fmla="*/ 21 h 55"/>
                <a:gd name="T18" fmla="*/ 2 w 36"/>
                <a:gd name="T19" fmla="*/ 11 h 55"/>
                <a:gd name="T20" fmla="*/ 5 w 36"/>
                <a:gd name="T21" fmla="*/ 4 h 55"/>
                <a:gd name="T22" fmla="*/ 13 w 36"/>
                <a:gd name="T23" fmla="*/ 0 h 55"/>
                <a:gd name="T24" fmla="*/ 23 w 36"/>
                <a:gd name="T25" fmla="*/ 0 h 55"/>
                <a:gd name="T26" fmla="*/ 30 w 36"/>
                <a:gd name="T27" fmla="*/ 4 h 55"/>
                <a:gd name="T28" fmla="*/ 34 w 36"/>
                <a:gd name="T29" fmla="*/ 11 h 55"/>
                <a:gd name="T30" fmla="*/ 36 w 36"/>
                <a:gd name="T31" fmla="*/ 21 h 55"/>
                <a:gd name="T32" fmla="*/ 28 w 36"/>
                <a:gd name="T33" fmla="*/ 29 h 55"/>
                <a:gd name="T34" fmla="*/ 28 w 36"/>
                <a:gd name="T35" fmla="*/ 21 h 55"/>
                <a:gd name="T36" fmla="*/ 28 w 36"/>
                <a:gd name="T37" fmla="*/ 15 h 55"/>
                <a:gd name="T38" fmla="*/ 26 w 36"/>
                <a:gd name="T39" fmla="*/ 11 h 55"/>
                <a:gd name="T40" fmla="*/ 25 w 36"/>
                <a:gd name="T41" fmla="*/ 7 h 55"/>
                <a:gd name="T42" fmla="*/ 21 w 36"/>
                <a:gd name="T43" fmla="*/ 6 h 55"/>
                <a:gd name="T44" fmla="*/ 17 w 36"/>
                <a:gd name="T45" fmla="*/ 6 h 55"/>
                <a:gd name="T46" fmla="*/ 11 w 36"/>
                <a:gd name="T47" fmla="*/ 7 h 55"/>
                <a:gd name="T48" fmla="*/ 9 w 36"/>
                <a:gd name="T49" fmla="*/ 11 h 55"/>
                <a:gd name="T50" fmla="*/ 7 w 36"/>
                <a:gd name="T51" fmla="*/ 19 h 55"/>
                <a:gd name="T52" fmla="*/ 5 w 36"/>
                <a:gd name="T53" fmla="*/ 27 h 55"/>
                <a:gd name="T54" fmla="*/ 7 w 36"/>
                <a:gd name="T55" fmla="*/ 38 h 55"/>
                <a:gd name="T56" fmla="*/ 9 w 36"/>
                <a:gd name="T57" fmla="*/ 44 h 55"/>
                <a:gd name="T58" fmla="*/ 13 w 36"/>
                <a:gd name="T59" fmla="*/ 48 h 55"/>
                <a:gd name="T60" fmla="*/ 17 w 36"/>
                <a:gd name="T61" fmla="*/ 50 h 55"/>
                <a:gd name="T62" fmla="*/ 21 w 36"/>
                <a:gd name="T63" fmla="*/ 48 h 55"/>
                <a:gd name="T64" fmla="*/ 25 w 36"/>
                <a:gd name="T65" fmla="*/ 46 h 55"/>
                <a:gd name="T66" fmla="*/ 26 w 36"/>
                <a:gd name="T67" fmla="*/ 42 h 55"/>
                <a:gd name="T68" fmla="*/ 28 w 36"/>
                <a:gd name="T69" fmla="*/ 38 h 55"/>
                <a:gd name="T70" fmla="*/ 28 w 36"/>
                <a:gd name="T71" fmla="*/ 34 h 55"/>
                <a:gd name="T72" fmla="*/ 28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7"/>
                  </a:moveTo>
                  <a:lnTo>
                    <a:pt x="36" y="32"/>
                  </a:lnTo>
                  <a:lnTo>
                    <a:pt x="36" y="38"/>
                  </a:lnTo>
                  <a:lnTo>
                    <a:pt x="34" y="44"/>
                  </a:lnTo>
                  <a:lnTo>
                    <a:pt x="32" y="48"/>
                  </a:lnTo>
                  <a:lnTo>
                    <a:pt x="30" y="50"/>
                  </a:lnTo>
                  <a:lnTo>
                    <a:pt x="26" y="54"/>
                  </a:lnTo>
                  <a:lnTo>
                    <a:pt x="23" y="55"/>
                  </a:lnTo>
                  <a:lnTo>
                    <a:pt x="17" y="55"/>
                  </a:lnTo>
                  <a:lnTo>
                    <a:pt x="13" y="55"/>
                  </a:lnTo>
                  <a:lnTo>
                    <a:pt x="9" y="54"/>
                  </a:lnTo>
                  <a:lnTo>
                    <a:pt x="5" y="52"/>
                  </a:lnTo>
                  <a:lnTo>
                    <a:pt x="3" y="48"/>
                  </a:lnTo>
                  <a:lnTo>
                    <a:pt x="2" y="44"/>
                  </a:lnTo>
                  <a:lnTo>
                    <a:pt x="0" y="40"/>
                  </a:lnTo>
                  <a:lnTo>
                    <a:pt x="0" y="34"/>
                  </a:lnTo>
                  <a:lnTo>
                    <a:pt x="0" y="27"/>
                  </a:lnTo>
                  <a:lnTo>
                    <a:pt x="0" y="21"/>
                  </a:lnTo>
                  <a:lnTo>
                    <a:pt x="0" y="17"/>
                  </a:lnTo>
                  <a:lnTo>
                    <a:pt x="2" y="11"/>
                  </a:lnTo>
                  <a:lnTo>
                    <a:pt x="3" y="7"/>
                  </a:lnTo>
                  <a:lnTo>
                    <a:pt x="5" y="4"/>
                  </a:lnTo>
                  <a:lnTo>
                    <a:pt x="9" y="2"/>
                  </a:lnTo>
                  <a:lnTo>
                    <a:pt x="13" y="0"/>
                  </a:lnTo>
                  <a:lnTo>
                    <a:pt x="19" y="0"/>
                  </a:lnTo>
                  <a:lnTo>
                    <a:pt x="23" y="0"/>
                  </a:lnTo>
                  <a:lnTo>
                    <a:pt x="26" y="2"/>
                  </a:lnTo>
                  <a:lnTo>
                    <a:pt x="30" y="4"/>
                  </a:lnTo>
                  <a:lnTo>
                    <a:pt x="32" y="7"/>
                  </a:lnTo>
                  <a:lnTo>
                    <a:pt x="34" y="11"/>
                  </a:lnTo>
                  <a:lnTo>
                    <a:pt x="36" y="15"/>
                  </a:lnTo>
                  <a:lnTo>
                    <a:pt x="36" y="21"/>
                  </a:lnTo>
                  <a:lnTo>
                    <a:pt x="36" y="27"/>
                  </a:lnTo>
                  <a:close/>
                  <a:moveTo>
                    <a:pt x="28" y="29"/>
                  </a:moveTo>
                  <a:lnTo>
                    <a:pt x="28" y="25"/>
                  </a:lnTo>
                  <a:lnTo>
                    <a:pt x="28" y="21"/>
                  </a:lnTo>
                  <a:lnTo>
                    <a:pt x="28" y="17"/>
                  </a:lnTo>
                  <a:lnTo>
                    <a:pt x="28" y="15"/>
                  </a:lnTo>
                  <a:lnTo>
                    <a:pt x="26" y="13"/>
                  </a:lnTo>
                  <a:lnTo>
                    <a:pt x="26" y="11"/>
                  </a:lnTo>
                  <a:lnTo>
                    <a:pt x="25" y="9"/>
                  </a:lnTo>
                  <a:lnTo>
                    <a:pt x="25" y="7"/>
                  </a:lnTo>
                  <a:lnTo>
                    <a:pt x="23" y="7"/>
                  </a:lnTo>
                  <a:lnTo>
                    <a:pt x="21" y="6"/>
                  </a:lnTo>
                  <a:lnTo>
                    <a:pt x="19" y="6"/>
                  </a:lnTo>
                  <a:lnTo>
                    <a:pt x="17" y="6"/>
                  </a:lnTo>
                  <a:lnTo>
                    <a:pt x="15" y="6"/>
                  </a:lnTo>
                  <a:lnTo>
                    <a:pt x="11" y="7"/>
                  </a:lnTo>
                  <a:lnTo>
                    <a:pt x="9" y="9"/>
                  </a:lnTo>
                  <a:lnTo>
                    <a:pt x="9" y="11"/>
                  </a:lnTo>
                  <a:lnTo>
                    <a:pt x="7" y="15"/>
                  </a:lnTo>
                  <a:lnTo>
                    <a:pt x="7" y="19"/>
                  </a:lnTo>
                  <a:lnTo>
                    <a:pt x="7" y="23"/>
                  </a:lnTo>
                  <a:lnTo>
                    <a:pt x="5" y="27"/>
                  </a:lnTo>
                  <a:lnTo>
                    <a:pt x="7" y="32"/>
                  </a:lnTo>
                  <a:lnTo>
                    <a:pt x="7" y="38"/>
                  </a:lnTo>
                  <a:lnTo>
                    <a:pt x="7" y="40"/>
                  </a:lnTo>
                  <a:lnTo>
                    <a:pt x="9" y="44"/>
                  </a:lnTo>
                  <a:lnTo>
                    <a:pt x="11" y="46"/>
                  </a:lnTo>
                  <a:lnTo>
                    <a:pt x="13" y="48"/>
                  </a:lnTo>
                  <a:lnTo>
                    <a:pt x="15" y="50"/>
                  </a:lnTo>
                  <a:lnTo>
                    <a:pt x="17" y="50"/>
                  </a:lnTo>
                  <a:lnTo>
                    <a:pt x="19" y="50"/>
                  </a:lnTo>
                  <a:lnTo>
                    <a:pt x="21" y="48"/>
                  </a:lnTo>
                  <a:lnTo>
                    <a:pt x="23" y="48"/>
                  </a:lnTo>
                  <a:lnTo>
                    <a:pt x="25" y="46"/>
                  </a:lnTo>
                  <a:lnTo>
                    <a:pt x="26" y="44"/>
                  </a:lnTo>
                  <a:lnTo>
                    <a:pt x="26" y="42"/>
                  </a:lnTo>
                  <a:lnTo>
                    <a:pt x="28" y="40"/>
                  </a:lnTo>
                  <a:lnTo>
                    <a:pt x="28" y="38"/>
                  </a:lnTo>
                  <a:lnTo>
                    <a:pt x="28" y="36"/>
                  </a:lnTo>
                  <a:lnTo>
                    <a:pt x="28" y="34"/>
                  </a:lnTo>
                  <a:lnTo>
                    <a:pt x="28" y="30"/>
                  </a:lnTo>
                  <a:lnTo>
                    <a:pt x="28"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415">
              <a:extLst>
                <a:ext uri="{FF2B5EF4-FFF2-40B4-BE49-F238E27FC236}">
                  <a16:creationId xmlns:a16="http://schemas.microsoft.com/office/drawing/2014/main" id="{C09FF368-05D7-4BE9-96F0-1509F5AD06A5}"/>
                </a:ext>
              </a:extLst>
            </p:cNvPr>
            <p:cNvSpPr>
              <a:spLocks noEditPoints="1"/>
            </p:cNvSpPr>
            <p:nvPr/>
          </p:nvSpPr>
          <p:spPr bwMode="auto">
            <a:xfrm>
              <a:off x="2736849" y="5205699"/>
              <a:ext cx="60325" cy="87312"/>
            </a:xfrm>
            <a:custGeom>
              <a:avLst/>
              <a:gdLst>
                <a:gd name="T0" fmla="*/ 38 w 38"/>
                <a:gd name="T1" fmla="*/ 32 h 55"/>
                <a:gd name="T2" fmla="*/ 36 w 38"/>
                <a:gd name="T3" fmla="*/ 44 h 55"/>
                <a:gd name="T4" fmla="*/ 31 w 38"/>
                <a:gd name="T5" fmla="*/ 50 h 55"/>
                <a:gd name="T6" fmla="*/ 23 w 38"/>
                <a:gd name="T7" fmla="*/ 55 h 55"/>
                <a:gd name="T8" fmla="*/ 13 w 38"/>
                <a:gd name="T9" fmla="*/ 55 h 55"/>
                <a:gd name="T10" fmla="*/ 8 w 38"/>
                <a:gd name="T11" fmla="*/ 52 h 55"/>
                <a:gd name="T12" fmla="*/ 2 w 38"/>
                <a:gd name="T13" fmla="*/ 44 h 55"/>
                <a:gd name="T14" fmla="*/ 0 w 38"/>
                <a:gd name="T15" fmla="*/ 34 h 55"/>
                <a:gd name="T16" fmla="*/ 0 w 38"/>
                <a:gd name="T17" fmla="*/ 21 h 55"/>
                <a:gd name="T18" fmla="*/ 4 w 38"/>
                <a:gd name="T19" fmla="*/ 11 h 55"/>
                <a:gd name="T20" fmla="*/ 8 w 38"/>
                <a:gd name="T21" fmla="*/ 4 h 55"/>
                <a:gd name="T22" fmla="*/ 15 w 38"/>
                <a:gd name="T23" fmla="*/ 0 h 55"/>
                <a:gd name="T24" fmla="*/ 25 w 38"/>
                <a:gd name="T25" fmla="*/ 0 h 55"/>
                <a:gd name="T26" fmla="*/ 33 w 38"/>
                <a:gd name="T27" fmla="*/ 4 h 55"/>
                <a:gd name="T28" fmla="*/ 36 w 38"/>
                <a:gd name="T29" fmla="*/ 11 h 55"/>
                <a:gd name="T30" fmla="*/ 38 w 38"/>
                <a:gd name="T31" fmla="*/ 21 h 55"/>
                <a:gd name="T32" fmla="*/ 31 w 38"/>
                <a:gd name="T33" fmla="*/ 29 h 55"/>
                <a:gd name="T34" fmla="*/ 31 w 38"/>
                <a:gd name="T35" fmla="*/ 21 h 55"/>
                <a:gd name="T36" fmla="*/ 29 w 38"/>
                <a:gd name="T37" fmla="*/ 15 h 55"/>
                <a:gd name="T38" fmla="*/ 29 w 38"/>
                <a:gd name="T39" fmla="*/ 11 h 55"/>
                <a:gd name="T40" fmla="*/ 27 w 38"/>
                <a:gd name="T41" fmla="*/ 7 h 55"/>
                <a:gd name="T42" fmla="*/ 23 w 38"/>
                <a:gd name="T43" fmla="*/ 6 h 55"/>
                <a:gd name="T44" fmla="*/ 19 w 38"/>
                <a:gd name="T45" fmla="*/ 6 h 55"/>
                <a:gd name="T46" fmla="*/ 13 w 38"/>
                <a:gd name="T47" fmla="*/ 7 h 55"/>
                <a:gd name="T48" fmla="*/ 9 w 38"/>
                <a:gd name="T49" fmla="*/ 11 h 55"/>
                <a:gd name="T50" fmla="*/ 8 w 38"/>
                <a:gd name="T51" fmla="*/ 19 h 55"/>
                <a:gd name="T52" fmla="*/ 8 w 38"/>
                <a:gd name="T53" fmla="*/ 27 h 55"/>
                <a:gd name="T54" fmla="*/ 9 w 38"/>
                <a:gd name="T55" fmla="*/ 38 h 55"/>
                <a:gd name="T56" fmla="*/ 11 w 38"/>
                <a:gd name="T57" fmla="*/ 44 h 55"/>
                <a:gd name="T58" fmla="*/ 13 w 38"/>
                <a:gd name="T59" fmla="*/ 48 h 55"/>
                <a:gd name="T60" fmla="*/ 19 w 38"/>
                <a:gd name="T61" fmla="*/ 50 h 55"/>
                <a:gd name="T62" fmla="*/ 23 w 38"/>
                <a:gd name="T63" fmla="*/ 48 h 55"/>
                <a:gd name="T64" fmla="*/ 27 w 38"/>
                <a:gd name="T65" fmla="*/ 46 h 55"/>
                <a:gd name="T66" fmla="*/ 29 w 38"/>
                <a:gd name="T67" fmla="*/ 42 h 55"/>
                <a:gd name="T68" fmla="*/ 31 w 38"/>
                <a:gd name="T69" fmla="*/ 38 h 55"/>
                <a:gd name="T70" fmla="*/ 31 w 38"/>
                <a:gd name="T71" fmla="*/ 34 h 55"/>
                <a:gd name="T72" fmla="*/ 31 w 38"/>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5">
                  <a:moveTo>
                    <a:pt x="38" y="27"/>
                  </a:moveTo>
                  <a:lnTo>
                    <a:pt x="38" y="32"/>
                  </a:lnTo>
                  <a:lnTo>
                    <a:pt x="36" y="38"/>
                  </a:lnTo>
                  <a:lnTo>
                    <a:pt x="36" y="44"/>
                  </a:lnTo>
                  <a:lnTo>
                    <a:pt x="34" y="48"/>
                  </a:lnTo>
                  <a:lnTo>
                    <a:pt x="31" y="50"/>
                  </a:lnTo>
                  <a:lnTo>
                    <a:pt x="29" y="54"/>
                  </a:lnTo>
                  <a:lnTo>
                    <a:pt x="23" y="55"/>
                  </a:lnTo>
                  <a:lnTo>
                    <a:pt x="19" y="55"/>
                  </a:lnTo>
                  <a:lnTo>
                    <a:pt x="13" y="55"/>
                  </a:lnTo>
                  <a:lnTo>
                    <a:pt x="9" y="54"/>
                  </a:lnTo>
                  <a:lnTo>
                    <a:pt x="8" y="52"/>
                  </a:lnTo>
                  <a:lnTo>
                    <a:pt x="4" y="48"/>
                  </a:lnTo>
                  <a:lnTo>
                    <a:pt x="2" y="44"/>
                  </a:lnTo>
                  <a:lnTo>
                    <a:pt x="2" y="40"/>
                  </a:lnTo>
                  <a:lnTo>
                    <a:pt x="0" y="34"/>
                  </a:lnTo>
                  <a:lnTo>
                    <a:pt x="0" y="27"/>
                  </a:lnTo>
                  <a:lnTo>
                    <a:pt x="0" y="21"/>
                  </a:lnTo>
                  <a:lnTo>
                    <a:pt x="2" y="17"/>
                  </a:lnTo>
                  <a:lnTo>
                    <a:pt x="4" y="11"/>
                  </a:lnTo>
                  <a:lnTo>
                    <a:pt x="6" y="7"/>
                  </a:lnTo>
                  <a:lnTo>
                    <a:pt x="8" y="4"/>
                  </a:lnTo>
                  <a:lnTo>
                    <a:pt x="11" y="2"/>
                  </a:lnTo>
                  <a:lnTo>
                    <a:pt x="15" y="0"/>
                  </a:lnTo>
                  <a:lnTo>
                    <a:pt x="19" y="0"/>
                  </a:lnTo>
                  <a:lnTo>
                    <a:pt x="25" y="0"/>
                  </a:lnTo>
                  <a:lnTo>
                    <a:pt x="29" y="2"/>
                  </a:lnTo>
                  <a:lnTo>
                    <a:pt x="33" y="4"/>
                  </a:lnTo>
                  <a:lnTo>
                    <a:pt x="34" y="7"/>
                  </a:lnTo>
                  <a:lnTo>
                    <a:pt x="36" y="11"/>
                  </a:lnTo>
                  <a:lnTo>
                    <a:pt x="36" y="15"/>
                  </a:lnTo>
                  <a:lnTo>
                    <a:pt x="38" y="21"/>
                  </a:lnTo>
                  <a:lnTo>
                    <a:pt x="38" y="27"/>
                  </a:lnTo>
                  <a:close/>
                  <a:moveTo>
                    <a:pt x="31" y="29"/>
                  </a:moveTo>
                  <a:lnTo>
                    <a:pt x="31" y="25"/>
                  </a:lnTo>
                  <a:lnTo>
                    <a:pt x="31" y="21"/>
                  </a:lnTo>
                  <a:lnTo>
                    <a:pt x="31" y="17"/>
                  </a:lnTo>
                  <a:lnTo>
                    <a:pt x="29" y="15"/>
                  </a:lnTo>
                  <a:lnTo>
                    <a:pt x="29" y="13"/>
                  </a:lnTo>
                  <a:lnTo>
                    <a:pt x="29" y="11"/>
                  </a:lnTo>
                  <a:lnTo>
                    <a:pt x="27" y="9"/>
                  </a:lnTo>
                  <a:lnTo>
                    <a:pt x="27" y="7"/>
                  </a:lnTo>
                  <a:lnTo>
                    <a:pt x="25" y="7"/>
                  </a:lnTo>
                  <a:lnTo>
                    <a:pt x="23" y="6"/>
                  </a:lnTo>
                  <a:lnTo>
                    <a:pt x="21" y="6"/>
                  </a:lnTo>
                  <a:lnTo>
                    <a:pt x="19" y="6"/>
                  </a:lnTo>
                  <a:lnTo>
                    <a:pt x="17" y="6"/>
                  </a:lnTo>
                  <a:lnTo>
                    <a:pt x="13" y="7"/>
                  </a:lnTo>
                  <a:lnTo>
                    <a:pt x="11" y="9"/>
                  </a:lnTo>
                  <a:lnTo>
                    <a:pt x="9" y="11"/>
                  </a:lnTo>
                  <a:lnTo>
                    <a:pt x="9" y="15"/>
                  </a:lnTo>
                  <a:lnTo>
                    <a:pt x="8" y="19"/>
                  </a:lnTo>
                  <a:lnTo>
                    <a:pt x="8" y="23"/>
                  </a:lnTo>
                  <a:lnTo>
                    <a:pt x="8" y="27"/>
                  </a:lnTo>
                  <a:lnTo>
                    <a:pt x="8" y="32"/>
                  </a:lnTo>
                  <a:lnTo>
                    <a:pt x="9" y="38"/>
                  </a:lnTo>
                  <a:lnTo>
                    <a:pt x="9" y="40"/>
                  </a:lnTo>
                  <a:lnTo>
                    <a:pt x="11" y="44"/>
                  </a:lnTo>
                  <a:lnTo>
                    <a:pt x="11" y="46"/>
                  </a:lnTo>
                  <a:lnTo>
                    <a:pt x="13" y="48"/>
                  </a:lnTo>
                  <a:lnTo>
                    <a:pt x="17" y="50"/>
                  </a:lnTo>
                  <a:lnTo>
                    <a:pt x="19" y="50"/>
                  </a:lnTo>
                  <a:lnTo>
                    <a:pt x="21" y="50"/>
                  </a:lnTo>
                  <a:lnTo>
                    <a:pt x="23" y="48"/>
                  </a:lnTo>
                  <a:lnTo>
                    <a:pt x="25" y="48"/>
                  </a:lnTo>
                  <a:lnTo>
                    <a:pt x="27" y="46"/>
                  </a:lnTo>
                  <a:lnTo>
                    <a:pt x="27" y="44"/>
                  </a:lnTo>
                  <a:lnTo>
                    <a:pt x="29" y="42"/>
                  </a:lnTo>
                  <a:lnTo>
                    <a:pt x="29" y="40"/>
                  </a:lnTo>
                  <a:lnTo>
                    <a:pt x="31" y="38"/>
                  </a:lnTo>
                  <a:lnTo>
                    <a:pt x="31"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416">
              <a:extLst>
                <a:ext uri="{FF2B5EF4-FFF2-40B4-BE49-F238E27FC236}">
                  <a16:creationId xmlns:a16="http://schemas.microsoft.com/office/drawing/2014/main" id="{D3493492-B0AC-456D-8F2B-303DD96C109A}"/>
                </a:ext>
              </a:extLst>
            </p:cNvPr>
            <p:cNvSpPr>
              <a:spLocks/>
            </p:cNvSpPr>
            <p:nvPr/>
          </p:nvSpPr>
          <p:spPr bwMode="auto">
            <a:xfrm>
              <a:off x="2535237" y="4988212"/>
              <a:ext cx="52388" cy="85725"/>
            </a:xfrm>
            <a:custGeom>
              <a:avLst/>
              <a:gdLst>
                <a:gd name="T0" fmla="*/ 33 w 33"/>
                <a:gd name="T1" fmla="*/ 52 h 54"/>
                <a:gd name="T2" fmla="*/ 33 w 33"/>
                <a:gd name="T3" fmla="*/ 52 h 54"/>
                <a:gd name="T4" fmla="*/ 33 w 33"/>
                <a:gd name="T5" fmla="*/ 54 h 54"/>
                <a:gd name="T6" fmla="*/ 31 w 33"/>
                <a:gd name="T7" fmla="*/ 54 h 54"/>
                <a:gd name="T8" fmla="*/ 2 w 33"/>
                <a:gd name="T9" fmla="*/ 54 h 54"/>
                <a:gd name="T10" fmla="*/ 2 w 33"/>
                <a:gd name="T11" fmla="*/ 54 h 54"/>
                <a:gd name="T12" fmla="*/ 2 w 33"/>
                <a:gd name="T13" fmla="*/ 54 h 54"/>
                <a:gd name="T14" fmla="*/ 2 w 33"/>
                <a:gd name="T15" fmla="*/ 52 h 54"/>
                <a:gd name="T16" fmla="*/ 0 w 33"/>
                <a:gd name="T17" fmla="*/ 50 h 54"/>
                <a:gd name="T18" fmla="*/ 2 w 33"/>
                <a:gd name="T19" fmla="*/ 50 h 54"/>
                <a:gd name="T20" fmla="*/ 2 w 33"/>
                <a:gd name="T21" fmla="*/ 48 h 54"/>
                <a:gd name="T22" fmla="*/ 2 w 33"/>
                <a:gd name="T23" fmla="*/ 48 h 54"/>
                <a:gd name="T24" fmla="*/ 2 w 33"/>
                <a:gd name="T25" fmla="*/ 48 h 54"/>
                <a:gd name="T26" fmla="*/ 14 w 33"/>
                <a:gd name="T27" fmla="*/ 8 h 54"/>
                <a:gd name="T28" fmla="*/ 2 w 33"/>
                <a:gd name="T29" fmla="*/ 14 h 54"/>
                <a:gd name="T30" fmla="*/ 2 w 33"/>
                <a:gd name="T31" fmla="*/ 14 h 54"/>
                <a:gd name="T32" fmla="*/ 0 w 33"/>
                <a:gd name="T33" fmla="*/ 14 h 54"/>
                <a:gd name="T34" fmla="*/ 0 w 33"/>
                <a:gd name="T35" fmla="*/ 12 h 54"/>
                <a:gd name="T36" fmla="*/ 0 w 33"/>
                <a:gd name="T37" fmla="*/ 10 h 54"/>
                <a:gd name="T38" fmla="*/ 0 w 33"/>
                <a:gd name="T39" fmla="*/ 10 h 54"/>
                <a:gd name="T40" fmla="*/ 2 w 33"/>
                <a:gd name="T41" fmla="*/ 10 h 54"/>
                <a:gd name="T42" fmla="*/ 2 w 33"/>
                <a:gd name="T43" fmla="*/ 8 h 54"/>
                <a:gd name="T44" fmla="*/ 15 w 33"/>
                <a:gd name="T45" fmla="*/ 0 h 54"/>
                <a:gd name="T46" fmla="*/ 15 w 33"/>
                <a:gd name="T47" fmla="*/ 0 h 54"/>
                <a:gd name="T48" fmla="*/ 15 w 33"/>
                <a:gd name="T49" fmla="*/ 0 h 54"/>
                <a:gd name="T50" fmla="*/ 17 w 33"/>
                <a:gd name="T51" fmla="*/ 0 h 54"/>
                <a:gd name="T52" fmla="*/ 17 w 33"/>
                <a:gd name="T53" fmla="*/ 0 h 54"/>
                <a:gd name="T54" fmla="*/ 19 w 33"/>
                <a:gd name="T55" fmla="*/ 0 h 54"/>
                <a:gd name="T56" fmla="*/ 21 w 33"/>
                <a:gd name="T57" fmla="*/ 0 h 54"/>
                <a:gd name="T58" fmla="*/ 21 w 33"/>
                <a:gd name="T59" fmla="*/ 0 h 54"/>
                <a:gd name="T60" fmla="*/ 21 w 33"/>
                <a:gd name="T61" fmla="*/ 0 h 54"/>
                <a:gd name="T62" fmla="*/ 31 w 33"/>
                <a:gd name="T63" fmla="*/ 48 h 54"/>
                <a:gd name="T64" fmla="*/ 31 w 33"/>
                <a:gd name="T65" fmla="*/ 48 h 54"/>
                <a:gd name="T66" fmla="*/ 33 w 33"/>
                <a:gd name="T67" fmla="*/ 48 h 54"/>
                <a:gd name="T68" fmla="*/ 33 w 33"/>
                <a:gd name="T69" fmla="*/ 50 h 54"/>
                <a:gd name="T70" fmla="*/ 33 w 33"/>
                <a:gd name="T71" fmla="*/ 5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54">
                  <a:moveTo>
                    <a:pt x="33" y="50"/>
                  </a:moveTo>
                  <a:lnTo>
                    <a:pt x="33" y="52"/>
                  </a:lnTo>
                  <a:lnTo>
                    <a:pt x="33" y="52"/>
                  </a:lnTo>
                  <a:lnTo>
                    <a:pt x="33" y="52"/>
                  </a:lnTo>
                  <a:lnTo>
                    <a:pt x="33" y="54"/>
                  </a:lnTo>
                  <a:lnTo>
                    <a:pt x="33" y="54"/>
                  </a:lnTo>
                  <a:lnTo>
                    <a:pt x="31" y="54"/>
                  </a:lnTo>
                  <a:lnTo>
                    <a:pt x="31" y="54"/>
                  </a:lnTo>
                  <a:lnTo>
                    <a:pt x="31" y="54"/>
                  </a:lnTo>
                  <a:lnTo>
                    <a:pt x="2" y="54"/>
                  </a:lnTo>
                  <a:lnTo>
                    <a:pt x="2" y="54"/>
                  </a:lnTo>
                  <a:lnTo>
                    <a:pt x="2" y="54"/>
                  </a:lnTo>
                  <a:lnTo>
                    <a:pt x="2" y="54"/>
                  </a:lnTo>
                  <a:lnTo>
                    <a:pt x="2" y="54"/>
                  </a:lnTo>
                  <a:lnTo>
                    <a:pt x="2" y="52"/>
                  </a:lnTo>
                  <a:lnTo>
                    <a:pt x="2" y="52"/>
                  </a:lnTo>
                  <a:lnTo>
                    <a:pt x="0" y="52"/>
                  </a:lnTo>
                  <a:lnTo>
                    <a:pt x="0" y="50"/>
                  </a:lnTo>
                  <a:lnTo>
                    <a:pt x="0" y="50"/>
                  </a:lnTo>
                  <a:lnTo>
                    <a:pt x="2" y="50"/>
                  </a:lnTo>
                  <a:lnTo>
                    <a:pt x="2" y="48"/>
                  </a:lnTo>
                  <a:lnTo>
                    <a:pt x="2" y="48"/>
                  </a:lnTo>
                  <a:lnTo>
                    <a:pt x="2" y="48"/>
                  </a:lnTo>
                  <a:lnTo>
                    <a:pt x="2" y="48"/>
                  </a:lnTo>
                  <a:lnTo>
                    <a:pt x="2" y="48"/>
                  </a:lnTo>
                  <a:lnTo>
                    <a:pt x="2" y="48"/>
                  </a:lnTo>
                  <a:lnTo>
                    <a:pt x="14" y="48"/>
                  </a:lnTo>
                  <a:lnTo>
                    <a:pt x="14" y="8"/>
                  </a:lnTo>
                  <a:lnTo>
                    <a:pt x="4" y="14"/>
                  </a:lnTo>
                  <a:lnTo>
                    <a:pt x="2" y="14"/>
                  </a:lnTo>
                  <a:lnTo>
                    <a:pt x="2" y="14"/>
                  </a:lnTo>
                  <a:lnTo>
                    <a:pt x="2" y="14"/>
                  </a:lnTo>
                  <a:lnTo>
                    <a:pt x="2" y="14"/>
                  </a:lnTo>
                  <a:lnTo>
                    <a:pt x="0" y="14"/>
                  </a:lnTo>
                  <a:lnTo>
                    <a:pt x="0" y="14"/>
                  </a:lnTo>
                  <a:lnTo>
                    <a:pt x="0" y="12"/>
                  </a:lnTo>
                  <a:lnTo>
                    <a:pt x="0" y="12"/>
                  </a:lnTo>
                  <a:lnTo>
                    <a:pt x="0" y="10"/>
                  </a:lnTo>
                  <a:lnTo>
                    <a:pt x="0" y="10"/>
                  </a:lnTo>
                  <a:lnTo>
                    <a:pt x="0" y="10"/>
                  </a:lnTo>
                  <a:lnTo>
                    <a:pt x="0" y="10"/>
                  </a:lnTo>
                  <a:lnTo>
                    <a:pt x="2" y="10"/>
                  </a:lnTo>
                  <a:lnTo>
                    <a:pt x="2" y="8"/>
                  </a:lnTo>
                  <a:lnTo>
                    <a:pt x="2" y="8"/>
                  </a:lnTo>
                  <a:lnTo>
                    <a:pt x="2" y="8"/>
                  </a:lnTo>
                  <a:lnTo>
                    <a:pt x="15" y="0"/>
                  </a:lnTo>
                  <a:lnTo>
                    <a:pt x="15" y="0"/>
                  </a:lnTo>
                  <a:lnTo>
                    <a:pt x="15" y="0"/>
                  </a:lnTo>
                  <a:lnTo>
                    <a:pt x="15" y="0"/>
                  </a:lnTo>
                  <a:lnTo>
                    <a:pt x="15" y="0"/>
                  </a:lnTo>
                  <a:lnTo>
                    <a:pt x="15" y="0"/>
                  </a:lnTo>
                  <a:lnTo>
                    <a:pt x="17" y="0"/>
                  </a:lnTo>
                  <a:lnTo>
                    <a:pt x="17" y="0"/>
                  </a:lnTo>
                  <a:lnTo>
                    <a:pt x="17" y="0"/>
                  </a:lnTo>
                  <a:lnTo>
                    <a:pt x="19" y="0"/>
                  </a:lnTo>
                  <a:lnTo>
                    <a:pt x="19" y="0"/>
                  </a:lnTo>
                  <a:lnTo>
                    <a:pt x="19" y="0"/>
                  </a:lnTo>
                  <a:lnTo>
                    <a:pt x="21" y="0"/>
                  </a:lnTo>
                  <a:lnTo>
                    <a:pt x="21" y="0"/>
                  </a:lnTo>
                  <a:lnTo>
                    <a:pt x="21" y="0"/>
                  </a:lnTo>
                  <a:lnTo>
                    <a:pt x="21" y="0"/>
                  </a:lnTo>
                  <a:lnTo>
                    <a:pt x="21" y="0"/>
                  </a:lnTo>
                  <a:lnTo>
                    <a:pt x="21" y="48"/>
                  </a:lnTo>
                  <a:lnTo>
                    <a:pt x="31" y="48"/>
                  </a:lnTo>
                  <a:lnTo>
                    <a:pt x="31" y="48"/>
                  </a:lnTo>
                  <a:lnTo>
                    <a:pt x="31" y="48"/>
                  </a:lnTo>
                  <a:lnTo>
                    <a:pt x="33" y="48"/>
                  </a:lnTo>
                  <a:lnTo>
                    <a:pt x="33" y="48"/>
                  </a:lnTo>
                  <a:lnTo>
                    <a:pt x="33" y="48"/>
                  </a:lnTo>
                  <a:lnTo>
                    <a:pt x="33" y="50"/>
                  </a:lnTo>
                  <a:lnTo>
                    <a:pt x="33" y="50"/>
                  </a:lnTo>
                  <a:lnTo>
                    <a:pt x="33"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417">
              <a:extLst>
                <a:ext uri="{FF2B5EF4-FFF2-40B4-BE49-F238E27FC236}">
                  <a16:creationId xmlns:a16="http://schemas.microsoft.com/office/drawing/2014/main" id="{E4E3599D-2F7F-45A7-9D02-5B565F6A8B1E}"/>
                </a:ext>
              </a:extLst>
            </p:cNvPr>
            <p:cNvSpPr>
              <a:spLocks/>
            </p:cNvSpPr>
            <p:nvPr/>
          </p:nvSpPr>
          <p:spPr bwMode="auto">
            <a:xfrm>
              <a:off x="2601912" y="4988212"/>
              <a:ext cx="55563" cy="85725"/>
            </a:xfrm>
            <a:custGeom>
              <a:avLst/>
              <a:gdLst>
                <a:gd name="T0" fmla="*/ 35 w 35"/>
                <a:gd name="T1" fmla="*/ 52 h 54"/>
                <a:gd name="T2" fmla="*/ 33 w 35"/>
                <a:gd name="T3" fmla="*/ 52 h 54"/>
                <a:gd name="T4" fmla="*/ 33 w 35"/>
                <a:gd name="T5" fmla="*/ 54 h 54"/>
                <a:gd name="T6" fmla="*/ 33 w 35"/>
                <a:gd name="T7" fmla="*/ 54 h 54"/>
                <a:gd name="T8" fmla="*/ 2 w 35"/>
                <a:gd name="T9" fmla="*/ 54 h 54"/>
                <a:gd name="T10" fmla="*/ 0 w 35"/>
                <a:gd name="T11" fmla="*/ 54 h 54"/>
                <a:gd name="T12" fmla="*/ 0 w 35"/>
                <a:gd name="T13" fmla="*/ 54 h 54"/>
                <a:gd name="T14" fmla="*/ 0 w 35"/>
                <a:gd name="T15" fmla="*/ 52 h 54"/>
                <a:gd name="T16" fmla="*/ 0 w 35"/>
                <a:gd name="T17" fmla="*/ 50 h 54"/>
                <a:gd name="T18" fmla="*/ 0 w 35"/>
                <a:gd name="T19" fmla="*/ 50 h 54"/>
                <a:gd name="T20" fmla="*/ 0 w 35"/>
                <a:gd name="T21" fmla="*/ 48 h 54"/>
                <a:gd name="T22" fmla="*/ 0 w 35"/>
                <a:gd name="T23" fmla="*/ 47 h 54"/>
                <a:gd name="T24" fmla="*/ 2 w 35"/>
                <a:gd name="T25" fmla="*/ 47 h 54"/>
                <a:gd name="T26" fmla="*/ 16 w 35"/>
                <a:gd name="T27" fmla="*/ 31 h 54"/>
                <a:gd name="T28" fmla="*/ 20 w 35"/>
                <a:gd name="T29" fmla="*/ 25 h 54"/>
                <a:gd name="T30" fmla="*/ 23 w 35"/>
                <a:gd name="T31" fmla="*/ 20 h 54"/>
                <a:gd name="T32" fmla="*/ 23 w 35"/>
                <a:gd name="T33" fmla="*/ 16 h 54"/>
                <a:gd name="T34" fmla="*/ 23 w 35"/>
                <a:gd name="T35" fmla="*/ 12 h 54"/>
                <a:gd name="T36" fmla="*/ 21 w 35"/>
                <a:gd name="T37" fmla="*/ 10 h 54"/>
                <a:gd name="T38" fmla="*/ 20 w 35"/>
                <a:gd name="T39" fmla="*/ 8 h 54"/>
                <a:gd name="T40" fmla="*/ 16 w 35"/>
                <a:gd name="T41" fmla="*/ 6 h 54"/>
                <a:gd name="T42" fmla="*/ 12 w 35"/>
                <a:gd name="T43" fmla="*/ 6 h 54"/>
                <a:gd name="T44" fmla="*/ 8 w 35"/>
                <a:gd name="T45" fmla="*/ 8 h 54"/>
                <a:gd name="T46" fmla="*/ 4 w 35"/>
                <a:gd name="T47" fmla="*/ 8 h 54"/>
                <a:gd name="T48" fmla="*/ 2 w 35"/>
                <a:gd name="T49" fmla="*/ 10 h 54"/>
                <a:gd name="T50" fmla="*/ 2 w 35"/>
                <a:gd name="T51" fmla="*/ 10 h 54"/>
                <a:gd name="T52" fmla="*/ 2 w 35"/>
                <a:gd name="T53" fmla="*/ 10 h 54"/>
                <a:gd name="T54" fmla="*/ 0 w 35"/>
                <a:gd name="T55" fmla="*/ 10 h 54"/>
                <a:gd name="T56" fmla="*/ 0 w 35"/>
                <a:gd name="T57" fmla="*/ 8 h 54"/>
                <a:gd name="T58" fmla="*/ 0 w 35"/>
                <a:gd name="T59" fmla="*/ 6 h 54"/>
                <a:gd name="T60" fmla="*/ 0 w 35"/>
                <a:gd name="T61" fmla="*/ 6 h 54"/>
                <a:gd name="T62" fmla="*/ 0 w 35"/>
                <a:gd name="T63" fmla="*/ 4 h 54"/>
                <a:gd name="T64" fmla="*/ 2 w 35"/>
                <a:gd name="T65" fmla="*/ 4 h 54"/>
                <a:gd name="T66" fmla="*/ 2 w 35"/>
                <a:gd name="T67" fmla="*/ 4 h 54"/>
                <a:gd name="T68" fmla="*/ 6 w 35"/>
                <a:gd name="T69" fmla="*/ 2 h 54"/>
                <a:gd name="T70" fmla="*/ 8 w 35"/>
                <a:gd name="T71" fmla="*/ 0 h 54"/>
                <a:gd name="T72" fmla="*/ 14 w 35"/>
                <a:gd name="T73" fmla="*/ 0 h 54"/>
                <a:gd name="T74" fmla="*/ 20 w 35"/>
                <a:gd name="T75" fmla="*/ 0 h 54"/>
                <a:gd name="T76" fmla="*/ 25 w 35"/>
                <a:gd name="T77" fmla="*/ 2 h 54"/>
                <a:gd name="T78" fmla="*/ 29 w 35"/>
                <a:gd name="T79" fmla="*/ 6 h 54"/>
                <a:gd name="T80" fmla="*/ 31 w 35"/>
                <a:gd name="T81" fmla="*/ 10 h 54"/>
                <a:gd name="T82" fmla="*/ 31 w 35"/>
                <a:gd name="T83" fmla="*/ 16 h 54"/>
                <a:gd name="T84" fmla="*/ 31 w 35"/>
                <a:gd name="T85" fmla="*/ 22 h 54"/>
                <a:gd name="T86" fmla="*/ 27 w 35"/>
                <a:gd name="T87" fmla="*/ 27 h 54"/>
                <a:gd name="T88" fmla="*/ 21 w 35"/>
                <a:gd name="T89" fmla="*/ 35 h 54"/>
                <a:gd name="T90" fmla="*/ 8 w 35"/>
                <a:gd name="T91" fmla="*/ 48 h 54"/>
                <a:gd name="T92" fmla="*/ 33 w 35"/>
                <a:gd name="T93" fmla="*/ 48 h 54"/>
                <a:gd name="T94" fmla="*/ 33 w 35"/>
                <a:gd name="T95" fmla="*/ 48 h 54"/>
                <a:gd name="T96" fmla="*/ 33 w 35"/>
                <a:gd name="T97" fmla="*/ 48 h 54"/>
                <a:gd name="T98" fmla="*/ 35 w 35"/>
                <a:gd name="T99" fmla="*/ 5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 h="54">
                  <a:moveTo>
                    <a:pt x="35" y="50"/>
                  </a:moveTo>
                  <a:lnTo>
                    <a:pt x="35" y="52"/>
                  </a:lnTo>
                  <a:lnTo>
                    <a:pt x="33" y="52"/>
                  </a:lnTo>
                  <a:lnTo>
                    <a:pt x="33" y="52"/>
                  </a:lnTo>
                  <a:lnTo>
                    <a:pt x="33" y="52"/>
                  </a:lnTo>
                  <a:lnTo>
                    <a:pt x="33" y="54"/>
                  </a:lnTo>
                  <a:lnTo>
                    <a:pt x="33" y="54"/>
                  </a:lnTo>
                  <a:lnTo>
                    <a:pt x="33" y="54"/>
                  </a:lnTo>
                  <a:lnTo>
                    <a:pt x="33" y="54"/>
                  </a:lnTo>
                  <a:lnTo>
                    <a:pt x="2" y="54"/>
                  </a:lnTo>
                  <a:lnTo>
                    <a:pt x="2" y="54"/>
                  </a:lnTo>
                  <a:lnTo>
                    <a:pt x="0" y="54"/>
                  </a:lnTo>
                  <a:lnTo>
                    <a:pt x="0" y="54"/>
                  </a:lnTo>
                  <a:lnTo>
                    <a:pt x="0" y="54"/>
                  </a:lnTo>
                  <a:lnTo>
                    <a:pt x="0" y="52"/>
                  </a:lnTo>
                  <a:lnTo>
                    <a:pt x="0" y="52"/>
                  </a:lnTo>
                  <a:lnTo>
                    <a:pt x="0" y="52"/>
                  </a:lnTo>
                  <a:lnTo>
                    <a:pt x="0" y="50"/>
                  </a:lnTo>
                  <a:lnTo>
                    <a:pt x="0" y="50"/>
                  </a:lnTo>
                  <a:lnTo>
                    <a:pt x="0" y="50"/>
                  </a:lnTo>
                  <a:lnTo>
                    <a:pt x="0" y="48"/>
                  </a:lnTo>
                  <a:lnTo>
                    <a:pt x="0" y="48"/>
                  </a:lnTo>
                  <a:lnTo>
                    <a:pt x="0" y="48"/>
                  </a:lnTo>
                  <a:lnTo>
                    <a:pt x="0" y="47"/>
                  </a:lnTo>
                  <a:lnTo>
                    <a:pt x="0" y="47"/>
                  </a:lnTo>
                  <a:lnTo>
                    <a:pt x="2" y="47"/>
                  </a:lnTo>
                  <a:lnTo>
                    <a:pt x="12" y="35"/>
                  </a:lnTo>
                  <a:lnTo>
                    <a:pt x="16" y="31"/>
                  </a:lnTo>
                  <a:lnTo>
                    <a:pt x="18" y="29"/>
                  </a:lnTo>
                  <a:lnTo>
                    <a:pt x="20" y="25"/>
                  </a:lnTo>
                  <a:lnTo>
                    <a:pt x="21" y="23"/>
                  </a:lnTo>
                  <a:lnTo>
                    <a:pt x="23" y="20"/>
                  </a:lnTo>
                  <a:lnTo>
                    <a:pt x="23" y="18"/>
                  </a:lnTo>
                  <a:lnTo>
                    <a:pt x="23" y="16"/>
                  </a:lnTo>
                  <a:lnTo>
                    <a:pt x="23" y="14"/>
                  </a:lnTo>
                  <a:lnTo>
                    <a:pt x="23" y="12"/>
                  </a:lnTo>
                  <a:lnTo>
                    <a:pt x="23" y="12"/>
                  </a:lnTo>
                  <a:lnTo>
                    <a:pt x="21" y="10"/>
                  </a:lnTo>
                  <a:lnTo>
                    <a:pt x="21" y="8"/>
                  </a:lnTo>
                  <a:lnTo>
                    <a:pt x="20" y="8"/>
                  </a:lnTo>
                  <a:lnTo>
                    <a:pt x="18" y="6"/>
                  </a:lnTo>
                  <a:lnTo>
                    <a:pt x="16" y="6"/>
                  </a:lnTo>
                  <a:lnTo>
                    <a:pt x="14" y="6"/>
                  </a:lnTo>
                  <a:lnTo>
                    <a:pt x="12" y="6"/>
                  </a:lnTo>
                  <a:lnTo>
                    <a:pt x="10" y="6"/>
                  </a:lnTo>
                  <a:lnTo>
                    <a:pt x="8" y="8"/>
                  </a:lnTo>
                  <a:lnTo>
                    <a:pt x="6" y="8"/>
                  </a:lnTo>
                  <a:lnTo>
                    <a:pt x="4" y="8"/>
                  </a:lnTo>
                  <a:lnTo>
                    <a:pt x="4" y="10"/>
                  </a:lnTo>
                  <a:lnTo>
                    <a:pt x="2" y="10"/>
                  </a:lnTo>
                  <a:lnTo>
                    <a:pt x="2" y="10"/>
                  </a:lnTo>
                  <a:lnTo>
                    <a:pt x="2" y="10"/>
                  </a:lnTo>
                  <a:lnTo>
                    <a:pt x="2" y="10"/>
                  </a:lnTo>
                  <a:lnTo>
                    <a:pt x="2" y="10"/>
                  </a:lnTo>
                  <a:lnTo>
                    <a:pt x="0" y="10"/>
                  </a:lnTo>
                  <a:lnTo>
                    <a:pt x="0" y="10"/>
                  </a:lnTo>
                  <a:lnTo>
                    <a:pt x="0" y="8"/>
                  </a:lnTo>
                  <a:lnTo>
                    <a:pt x="0" y="8"/>
                  </a:lnTo>
                  <a:lnTo>
                    <a:pt x="0" y="6"/>
                  </a:lnTo>
                  <a:lnTo>
                    <a:pt x="0" y="6"/>
                  </a:lnTo>
                  <a:lnTo>
                    <a:pt x="0" y="6"/>
                  </a:lnTo>
                  <a:lnTo>
                    <a:pt x="0" y="6"/>
                  </a:lnTo>
                  <a:lnTo>
                    <a:pt x="0" y="6"/>
                  </a:lnTo>
                  <a:lnTo>
                    <a:pt x="0" y="4"/>
                  </a:lnTo>
                  <a:lnTo>
                    <a:pt x="2" y="4"/>
                  </a:lnTo>
                  <a:lnTo>
                    <a:pt x="2" y="4"/>
                  </a:lnTo>
                  <a:lnTo>
                    <a:pt x="2" y="4"/>
                  </a:lnTo>
                  <a:lnTo>
                    <a:pt x="2" y="4"/>
                  </a:lnTo>
                  <a:lnTo>
                    <a:pt x="4" y="2"/>
                  </a:lnTo>
                  <a:lnTo>
                    <a:pt x="6" y="2"/>
                  </a:lnTo>
                  <a:lnTo>
                    <a:pt x="6" y="0"/>
                  </a:lnTo>
                  <a:lnTo>
                    <a:pt x="8" y="0"/>
                  </a:lnTo>
                  <a:lnTo>
                    <a:pt x="12" y="0"/>
                  </a:lnTo>
                  <a:lnTo>
                    <a:pt x="14" y="0"/>
                  </a:lnTo>
                  <a:lnTo>
                    <a:pt x="16" y="0"/>
                  </a:lnTo>
                  <a:lnTo>
                    <a:pt x="20" y="0"/>
                  </a:lnTo>
                  <a:lnTo>
                    <a:pt x="23" y="0"/>
                  </a:lnTo>
                  <a:lnTo>
                    <a:pt x="25" y="2"/>
                  </a:lnTo>
                  <a:lnTo>
                    <a:pt x="27" y="4"/>
                  </a:lnTo>
                  <a:lnTo>
                    <a:pt x="29" y="6"/>
                  </a:lnTo>
                  <a:lnTo>
                    <a:pt x="31" y="8"/>
                  </a:lnTo>
                  <a:lnTo>
                    <a:pt x="31" y="10"/>
                  </a:lnTo>
                  <a:lnTo>
                    <a:pt x="31" y="14"/>
                  </a:lnTo>
                  <a:lnTo>
                    <a:pt x="31" y="16"/>
                  </a:lnTo>
                  <a:lnTo>
                    <a:pt x="31" y="18"/>
                  </a:lnTo>
                  <a:lnTo>
                    <a:pt x="31" y="22"/>
                  </a:lnTo>
                  <a:lnTo>
                    <a:pt x="29" y="23"/>
                  </a:lnTo>
                  <a:lnTo>
                    <a:pt x="27" y="27"/>
                  </a:lnTo>
                  <a:lnTo>
                    <a:pt x="25" y="31"/>
                  </a:lnTo>
                  <a:lnTo>
                    <a:pt x="21" y="35"/>
                  </a:lnTo>
                  <a:lnTo>
                    <a:pt x="18" y="39"/>
                  </a:lnTo>
                  <a:lnTo>
                    <a:pt x="8" y="48"/>
                  </a:lnTo>
                  <a:lnTo>
                    <a:pt x="33" y="48"/>
                  </a:lnTo>
                  <a:lnTo>
                    <a:pt x="33" y="48"/>
                  </a:lnTo>
                  <a:lnTo>
                    <a:pt x="33" y="48"/>
                  </a:lnTo>
                  <a:lnTo>
                    <a:pt x="33" y="48"/>
                  </a:lnTo>
                  <a:lnTo>
                    <a:pt x="33" y="48"/>
                  </a:lnTo>
                  <a:lnTo>
                    <a:pt x="33" y="48"/>
                  </a:lnTo>
                  <a:lnTo>
                    <a:pt x="33" y="50"/>
                  </a:lnTo>
                  <a:lnTo>
                    <a:pt x="35" y="50"/>
                  </a:lnTo>
                  <a:lnTo>
                    <a:pt x="35"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418">
              <a:extLst>
                <a:ext uri="{FF2B5EF4-FFF2-40B4-BE49-F238E27FC236}">
                  <a16:creationId xmlns:a16="http://schemas.microsoft.com/office/drawing/2014/main" id="{70A931A0-89B1-45BD-AB40-5D4EE27FED6A}"/>
                </a:ext>
              </a:extLst>
            </p:cNvPr>
            <p:cNvSpPr>
              <a:spLocks noEditPoints="1"/>
            </p:cNvSpPr>
            <p:nvPr/>
          </p:nvSpPr>
          <p:spPr bwMode="auto">
            <a:xfrm>
              <a:off x="2670174" y="4988212"/>
              <a:ext cx="57150" cy="85725"/>
            </a:xfrm>
            <a:custGeom>
              <a:avLst/>
              <a:gdLst>
                <a:gd name="T0" fmla="*/ 36 w 36"/>
                <a:gd name="T1" fmla="*/ 33 h 54"/>
                <a:gd name="T2" fmla="*/ 34 w 36"/>
                <a:gd name="T3" fmla="*/ 43 h 54"/>
                <a:gd name="T4" fmla="*/ 30 w 36"/>
                <a:gd name="T5" fmla="*/ 50 h 54"/>
                <a:gd name="T6" fmla="*/ 23 w 36"/>
                <a:gd name="T7" fmla="*/ 54 h 54"/>
                <a:gd name="T8" fmla="*/ 13 w 36"/>
                <a:gd name="T9" fmla="*/ 54 h 54"/>
                <a:gd name="T10" fmla="*/ 5 w 36"/>
                <a:gd name="T11" fmla="*/ 50 h 54"/>
                <a:gd name="T12" fmla="*/ 2 w 36"/>
                <a:gd name="T13" fmla="*/ 45 h 54"/>
                <a:gd name="T14" fmla="*/ 0 w 36"/>
                <a:gd name="T15" fmla="*/ 33 h 54"/>
                <a:gd name="T16" fmla="*/ 0 w 36"/>
                <a:gd name="T17" fmla="*/ 22 h 54"/>
                <a:gd name="T18" fmla="*/ 2 w 36"/>
                <a:gd name="T19" fmla="*/ 12 h 54"/>
                <a:gd name="T20" fmla="*/ 5 w 36"/>
                <a:gd name="T21" fmla="*/ 4 h 54"/>
                <a:gd name="T22" fmla="*/ 13 w 36"/>
                <a:gd name="T23" fmla="*/ 0 h 54"/>
                <a:gd name="T24" fmla="*/ 23 w 36"/>
                <a:gd name="T25" fmla="*/ 0 h 54"/>
                <a:gd name="T26" fmla="*/ 30 w 36"/>
                <a:gd name="T27" fmla="*/ 4 h 54"/>
                <a:gd name="T28" fmla="*/ 34 w 36"/>
                <a:gd name="T29" fmla="*/ 10 h 54"/>
                <a:gd name="T30" fmla="*/ 36 w 36"/>
                <a:gd name="T31" fmla="*/ 22 h 54"/>
                <a:gd name="T32" fmla="*/ 28 w 36"/>
                <a:gd name="T33" fmla="*/ 27 h 54"/>
                <a:gd name="T34" fmla="*/ 28 w 36"/>
                <a:gd name="T35" fmla="*/ 20 h 54"/>
                <a:gd name="T36" fmla="*/ 28 w 36"/>
                <a:gd name="T37" fmla="*/ 14 h 54"/>
                <a:gd name="T38" fmla="*/ 26 w 36"/>
                <a:gd name="T39" fmla="*/ 10 h 54"/>
                <a:gd name="T40" fmla="*/ 25 w 36"/>
                <a:gd name="T41" fmla="*/ 8 h 54"/>
                <a:gd name="T42" fmla="*/ 21 w 36"/>
                <a:gd name="T43" fmla="*/ 6 h 54"/>
                <a:gd name="T44" fmla="*/ 17 w 36"/>
                <a:gd name="T45" fmla="*/ 6 h 54"/>
                <a:gd name="T46" fmla="*/ 11 w 36"/>
                <a:gd name="T47" fmla="*/ 6 h 54"/>
                <a:gd name="T48" fmla="*/ 9 w 36"/>
                <a:gd name="T49" fmla="*/ 12 h 54"/>
                <a:gd name="T50" fmla="*/ 7 w 36"/>
                <a:gd name="T51" fmla="*/ 18 h 54"/>
                <a:gd name="T52" fmla="*/ 5 w 36"/>
                <a:gd name="T53" fmla="*/ 27 h 54"/>
                <a:gd name="T54" fmla="*/ 7 w 36"/>
                <a:gd name="T55" fmla="*/ 37 h 54"/>
                <a:gd name="T56" fmla="*/ 9 w 36"/>
                <a:gd name="T57" fmla="*/ 45 h 54"/>
                <a:gd name="T58" fmla="*/ 13 w 36"/>
                <a:gd name="T59" fmla="*/ 48 h 54"/>
                <a:gd name="T60" fmla="*/ 17 w 36"/>
                <a:gd name="T61" fmla="*/ 48 h 54"/>
                <a:gd name="T62" fmla="*/ 21 w 36"/>
                <a:gd name="T63" fmla="*/ 48 h 54"/>
                <a:gd name="T64" fmla="*/ 25 w 36"/>
                <a:gd name="T65" fmla="*/ 47 h 54"/>
                <a:gd name="T66" fmla="*/ 26 w 36"/>
                <a:gd name="T67" fmla="*/ 43 h 54"/>
                <a:gd name="T68" fmla="*/ 28 w 36"/>
                <a:gd name="T69" fmla="*/ 39 h 54"/>
                <a:gd name="T70" fmla="*/ 28 w 36"/>
                <a:gd name="T71" fmla="*/ 33 h 54"/>
                <a:gd name="T72" fmla="*/ 28 w 36"/>
                <a:gd name="T7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4">
                  <a:moveTo>
                    <a:pt x="36" y="27"/>
                  </a:moveTo>
                  <a:lnTo>
                    <a:pt x="36" y="33"/>
                  </a:lnTo>
                  <a:lnTo>
                    <a:pt x="36" y="39"/>
                  </a:lnTo>
                  <a:lnTo>
                    <a:pt x="34" y="43"/>
                  </a:lnTo>
                  <a:lnTo>
                    <a:pt x="32" y="47"/>
                  </a:lnTo>
                  <a:lnTo>
                    <a:pt x="30" y="50"/>
                  </a:lnTo>
                  <a:lnTo>
                    <a:pt x="26" y="52"/>
                  </a:lnTo>
                  <a:lnTo>
                    <a:pt x="23" y="54"/>
                  </a:lnTo>
                  <a:lnTo>
                    <a:pt x="17" y="54"/>
                  </a:lnTo>
                  <a:lnTo>
                    <a:pt x="13" y="54"/>
                  </a:lnTo>
                  <a:lnTo>
                    <a:pt x="9" y="52"/>
                  </a:lnTo>
                  <a:lnTo>
                    <a:pt x="5" y="50"/>
                  </a:lnTo>
                  <a:lnTo>
                    <a:pt x="3" y="48"/>
                  </a:lnTo>
                  <a:lnTo>
                    <a:pt x="2" y="45"/>
                  </a:lnTo>
                  <a:lnTo>
                    <a:pt x="0" y="39"/>
                  </a:lnTo>
                  <a:lnTo>
                    <a:pt x="0" y="33"/>
                  </a:lnTo>
                  <a:lnTo>
                    <a:pt x="0" y="27"/>
                  </a:lnTo>
                  <a:lnTo>
                    <a:pt x="0" y="22"/>
                  </a:lnTo>
                  <a:lnTo>
                    <a:pt x="0" y="16"/>
                  </a:lnTo>
                  <a:lnTo>
                    <a:pt x="2" y="12"/>
                  </a:lnTo>
                  <a:lnTo>
                    <a:pt x="3" y="8"/>
                  </a:lnTo>
                  <a:lnTo>
                    <a:pt x="5" y="4"/>
                  </a:lnTo>
                  <a:lnTo>
                    <a:pt x="9" y="2"/>
                  </a:lnTo>
                  <a:lnTo>
                    <a:pt x="13" y="0"/>
                  </a:lnTo>
                  <a:lnTo>
                    <a:pt x="19" y="0"/>
                  </a:lnTo>
                  <a:lnTo>
                    <a:pt x="23" y="0"/>
                  </a:lnTo>
                  <a:lnTo>
                    <a:pt x="26" y="0"/>
                  </a:lnTo>
                  <a:lnTo>
                    <a:pt x="30" y="4"/>
                  </a:lnTo>
                  <a:lnTo>
                    <a:pt x="32" y="6"/>
                  </a:lnTo>
                  <a:lnTo>
                    <a:pt x="34" y="10"/>
                  </a:lnTo>
                  <a:lnTo>
                    <a:pt x="36" y="16"/>
                  </a:lnTo>
                  <a:lnTo>
                    <a:pt x="36" y="22"/>
                  </a:lnTo>
                  <a:lnTo>
                    <a:pt x="36" y="27"/>
                  </a:lnTo>
                  <a:close/>
                  <a:moveTo>
                    <a:pt x="28" y="27"/>
                  </a:moveTo>
                  <a:lnTo>
                    <a:pt x="28" y="23"/>
                  </a:lnTo>
                  <a:lnTo>
                    <a:pt x="28" y="20"/>
                  </a:lnTo>
                  <a:lnTo>
                    <a:pt x="28" y="18"/>
                  </a:lnTo>
                  <a:lnTo>
                    <a:pt x="28" y="14"/>
                  </a:lnTo>
                  <a:lnTo>
                    <a:pt x="26" y="12"/>
                  </a:lnTo>
                  <a:lnTo>
                    <a:pt x="26" y="10"/>
                  </a:lnTo>
                  <a:lnTo>
                    <a:pt x="25" y="8"/>
                  </a:lnTo>
                  <a:lnTo>
                    <a:pt x="25" y="8"/>
                  </a:lnTo>
                  <a:lnTo>
                    <a:pt x="23" y="6"/>
                  </a:lnTo>
                  <a:lnTo>
                    <a:pt x="21" y="6"/>
                  </a:lnTo>
                  <a:lnTo>
                    <a:pt x="19" y="6"/>
                  </a:lnTo>
                  <a:lnTo>
                    <a:pt x="17" y="6"/>
                  </a:lnTo>
                  <a:lnTo>
                    <a:pt x="15" y="6"/>
                  </a:lnTo>
                  <a:lnTo>
                    <a:pt x="11" y="6"/>
                  </a:lnTo>
                  <a:lnTo>
                    <a:pt x="9" y="8"/>
                  </a:lnTo>
                  <a:lnTo>
                    <a:pt x="9" y="12"/>
                  </a:lnTo>
                  <a:lnTo>
                    <a:pt x="7" y="14"/>
                  </a:lnTo>
                  <a:lnTo>
                    <a:pt x="7" y="18"/>
                  </a:lnTo>
                  <a:lnTo>
                    <a:pt x="7" y="22"/>
                  </a:lnTo>
                  <a:lnTo>
                    <a:pt x="5" y="27"/>
                  </a:lnTo>
                  <a:lnTo>
                    <a:pt x="7" y="33"/>
                  </a:lnTo>
                  <a:lnTo>
                    <a:pt x="7" y="37"/>
                  </a:lnTo>
                  <a:lnTo>
                    <a:pt x="7" y="41"/>
                  </a:lnTo>
                  <a:lnTo>
                    <a:pt x="9" y="45"/>
                  </a:lnTo>
                  <a:lnTo>
                    <a:pt x="11" y="47"/>
                  </a:lnTo>
                  <a:lnTo>
                    <a:pt x="13" y="48"/>
                  </a:lnTo>
                  <a:lnTo>
                    <a:pt x="15" y="48"/>
                  </a:lnTo>
                  <a:lnTo>
                    <a:pt x="17" y="48"/>
                  </a:lnTo>
                  <a:lnTo>
                    <a:pt x="19" y="48"/>
                  </a:lnTo>
                  <a:lnTo>
                    <a:pt x="21" y="48"/>
                  </a:lnTo>
                  <a:lnTo>
                    <a:pt x="23" y="47"/>
                  </a:lnTo>
                  <a:lnTo>
                    <a:pt x="25" y="47"/>
                  </a:lnTo>
                  <a:lnTo>
                    <a:pt x="26" y="45"/>
                  </a:lnTo>
                  <a:lnTo>
                    <a:pt x="26" y="43"/>
                  </a:lnTo>
                  <a:lnTo>
                    <a:pt x="28" y="41"/>
                  </a:lnTo>
                  <a:lnTo>
                    <a:pt x="28" y="39"/>
                  </a:lnTo>
                  <a:lnTo>
                    <a:pt x="28" y="35"/>
                  </a:lnTo>
                  <a:lnTo>
                    <a:pt x="28" y="33"/>
                  </a:lnTo>
                  <a:lnTo>
                    <a:pt x="28" y="31"/>
                  </a:lnTo>
                  <a:lnTo>
                    <a:pt x="28"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419">
              <a:extLst>
                <a:ext uri="{FF2B5EF4-FFF2-40B4-BE49-F238E27FC236}">
                  <a16:creationId xmlns:a16="http://schemas.microsoft.com/office/drawing/2014/main" id="{045B7B03-3EDF-4147-BDE0-487D99633820}"/>
                </a:ext>
              </a:extLst>
            </p:cNvPr>
            <p:cNvSpPr>
              <a:spLocks noEditPoints="1"/>
            </p:cNvSpPr>
            <p:nvPr/>
          </p:nvSpPr>
          <p:spPr bwMode="auto">
            <a:xfrm>
              <a:off x="2736849" y="4988212"/>
              <a:ext cx="60325" cy="85725"/>
            </a:xfrm>
            <a:custGeom>
              <a:avLst/>
              <a:gdLst>
                <a:gd name="T0" fmla="*/ 38 w 38"/>
                <a:gd name="T1" fmla="*/ 33 h 54"/>
                <a:gd name="T2" fmla="*/ 36 w 38"/>
                <a:gd name="T3" fmla="*/ 43 h 54"/>
                <a:gd name="T4" fmla="*/ 31 w 38"/>
                <a:gd name="T5" fmla="*/ 50 h 54"/>
                <a:gd name="T6" fmla="*/ 23 w 38"/>
                <a:gd name="T7" fmla="*/ 54 h 54"/>
                <a:gd name="T8" fmla="*/ 13 w 38"/>
                <a:gd name="T9" fmla="*/ 54 h 54"/>
                <a:gd name="T10" fmla="*/ 8 w 38"/>
                <a:gd name="T11" fmla="*/ 50 h 54"/>
                <a:gd name="T12" fmla="*/ 2 w 38"/>
                <a:gd name="T13" fmla="*/ 45 h 54"/>
                <a:gd name="T14" fmla="*/ 0 w 38"/>
                <a:gd name="T15" fmla="*/ 33 h 54"/>
                <a:gd name="T16" fmla="*/ 0 w 38"/>
                <a:gd name="T17" fmla="*/ 22 h 54"/>
                <a:gd name="T18" fmla="*/ 4 w 38"/>
                <a:gd name="T19" fmla="*/ 12 h 54"/>
                <a:gd name="T20" fmla="*/ 8 w 38"/>
                <a:gd name="T21" fmla="*/ 4 h 54"/>
                <a:gd name="T22" fmla="*/ 15 w 38"/>
                <a:gd name="T23" fmla="*/ 0 h 54"/>
                <a:gd name="T24" fmla="*/ 25 w 38"/>
                <a:gd name="T25" fmla="*/ 0 h 54"/>
                <a:gd name="T26" fmla="*/ 33 w 38"/>
                <a:gd name="T27" fmla="*/ 4 h 54"/>
                <a:gd name="T28" fmla="*/ 36 w 38"/>
                <a:gd name="T29" fmla="*/ 10 h 54"/>
                <a:gd name="T30" fmla="*/ 38 w 38"/>
                <a:gd name="T31" fmla="*/ 22 h 54"/>
                <a:gd name="T32" fmla="*/ 31 w 38"/>
                <a:gd name="T33" fmla="*/ 27 h 54"/>
                <a:gd name="T34" fmla="*/ 31 w 38"/>
                <a:gd name="T35" fmla="*/ 20 h 54"/>
                <a:gd name="T36" fmla="*/ 29 w 38"/>
                <a:gd name="T37" fmla="*/ 14 h 54"/>
                <a:gd name="T38" fmla="*/ 29 w 38"/>
                <a:gd name="T39" fmla="*/ 10 h 54"/>
                <a:gd name="T40" fmla="*/ 27 w 38"/>
                <a:gd name="T41" fmla="*/ 8 h 54"/>
                <a:gd name="T42" fmla="*/ 23 w 38"/>
                <a:gd name="T43" fmla="*/ 6 h 54"/>
                <a:gd name="T44" fmla="*/ 19 w 38"/>
                <a:gd name="T45" fmla="*/ 6 h 54"/>
                <a:gd name="T46" fmla="*/ 13 w 38"/>
                <a:gd name="T47" fmla="*/ 6 h 54"/>
                <a:gd name="T48" fmla="*/ 9 w 38"/>
                <a:gd name="T49" fmla="*/ 12 h 54"/>
                <a:gd name="T50" fmla="*/ 8 w 38"/>
                <a:gd name="T51" fmla="*/ 18 h 54"/>
                <a:gd name="T52" fmla="*/ 8 w 38"/>
                <a:gd name="T53" fmla="*/ 27 h 54"/>
                <a:gd name="T54" fmla="*/ 9 w 38"/>
                <a:gd name="T55" fmla="*/ 37 h 54"/>
                <a:gd name="T56" fmla="*/ 11 w 38"/>
                <a:gd name="T57" fmla="*/ 45 h 54"/>
                <a:gd name="T58" fmla="*/ 13 w 38"/>
                <a:gd name="T59" fmla="*/ 48 h 54"/>
                <a:gd name="T60" fmla="*/ 19 w 38"/>
                <a:gd name="T61" fmla="*/ 48 h 54"/>
                <a:gd name="T62" fmla="*/ 23 w 38"/>
                <a:gd name="T63" fmla="*/ 48 h 54"/>
                <a:gd name="T64" fmla="*/ 27 w 38"/>
                <a:gd name="T65" fmla="*/ 47 h 54"/>
                <a:gd name="T66" fmla="*/ 29 w 38"/>
                <a:gd name="T67" fmla="*/ 43 h 54"/>
                <a:gd name="T68" fmla="*/ 31 w 38"/>
                <a:gd name="T69" fmla="*/ 39 h 54"/>
                <a:gd name="T70" fmla="*/ 31 w 38"/>
                <a:gd name="T71" fmla="*/ 33 h 54"/>
                <a:gd name="T72" fmla="*/ 31 w 38"/>
                <a:gd name="T73"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4">
                  <a:moveTo>
                    <a:pt x="38" y="27"/>
                  </a:moveTo>
                  <a:lnTo>
                    <a:pt x="38" y="33"/>
                  </a:lnTo>
                  <a:lnTo>
                    <a:pt x="36" y="39"/>
                  </a:lnTo>
                  <a:lnTo>
                    <a:pt x="36" y="43"/>
                  </a:lnTo>
                  <a:lnTo>
                    <a:pt x="34" y="47"/>
                  </a:lnTo>
                  <a:lnTo>
                    <a:pt x="31" y="50"/>
                  </a:lnTo>
                  <a:lnTo>
                    <a:pt x="29" y="52"/>
                  </a:lnTo>
                  <a:lnTo>
                    <a:pt x="23" y="54"/>
                  </a:lnTo>
                  <a:lnTo>
                    <a:pt x="19" y="54"/>
                  </a:lnTo>
                  <a:lnTo>
                    <a:pt x="13" y="54"/>
                  </a:lnTo>
                  <a:lnTo>
                    <a:pt x="9" y="52"/>
                  </a:lnTo>
                  <a:lnTo>
                    <a:pt x="8" y="50"/>
                  </a:lnTo>
                  <a:lnTo>
                    <a:pt x="4" y="48"/>
                  </a:lnTo>
                  <a:lnTo>
                    <a:pt x="2" y="45"/>
                  </a:lnTo>
                  <a:lnTo>
                    <a:pt x="2" y="39"/>
                  </a:lnTo>
                  <a:lnTo>
                    <a:pt x="0" y="33"/>
                  </a:lnTo>
                  <a:lnTo>
                    <a:pt x="0" y="27"/>
                  </a:lnTo>
                  <a:lnTo>
                    <a:pt x="0" y="22"/>
                  </a:lnTo>
                  <a:lnTo>
                    <a:pt x="2" y="16"/>
                  </a:lnTo>
                  <a:lnTo>
                    <a:pt x="4" y="12"/>
                  </a:lnTo>
                  <a:lnTo>
                    <a:pt x="6" y="8"/>
                  </a:lnTo>
                  <a:lnTo>
                    <a:pt x="8" y="4"/>
                  </a:lnTo>
                  <a:lnTo>
                    <a:pt x="11" y="2"/>
                  </a:lnTo>
                  <a:lnTo>
                    <a:pt x="15" y="0"/>
                  </a:lnTo>
                  <a:lnTo>
                    <a:pt x="19" y="0"/>
                  </a:lnTo>
                  <a:lnTo>
                    <a:pt x="25" y="0"/>
                  </a:lnTo>
                  <a:lnTo>
                    <a:pt x="29" y="0"/>
                  </a:lnTo>
                  <a:lnTo>
                    <a:pt x="33" y="4"/>
                  </a:lnTo>
                  <a:lnTo>
                    <a:pt x="34" y="6"/>
                  </a:lnTo>
                  <a:lnTo>
                    <a:pt x="36" y="10"/>
                  </a:lnTo>
                  <a:lnTo>
                    <a:pt x="36" y="16"/>
                  </a:lnTo>
                  <a:lnTo>
                    <a:pt x="38" y="22"/>
                  </a:lnTo>
                  <a:lnTo>
                    <a:pt x="38" y="27"/>
                  </a:lnTo>
                  <a:close/>
                  <a:moveTo>
                    <a:pt x="31" y="27"/>
                  </a:moveTo>
                  <a:lnTo>
                    <a:pt x="31" y="23"/>
                  </a:lnTo>
                  <a:lnTo>
                    <a:pt x="31" y="20"/>
                  </a:lnTo>
                  <a:lnTo>
                    <a:pt x="31" y="18"/>
                  </a:lnTo>
                  <a:lnTo>
                    <a:pt x="29" y="14"/>
                  </a:lnTo>
                  <a:lnTo>
                    <a:pt x="29" y="12"/>
                  </a:lnTo>
                  <a:lnTo>
                    <a:pt x="29" y="10"/>
                  </a:lnTo>
                  <a:lnTo>
                    <a:pt x="27" y="8"/>
                  </a:lnTo>
                  <a:lnTo>
                    <a:pt x="27" y="8"/>
                  </a:lnTo>
                  <a:lnTo>
                    <a:pt x="25" y="6"/>
                  </a:lnTo>
                  <a:lnTo>
                    <a:pt x="23" y="6"/>
                  </a:lnTo>
                  <a:lnTo>
                    <a:pt x="21" y="6"/>
                  </a:lnTo>
                  <a:lnTo>
                    <a:pt x="19" y="6"/>
                  </a:lnTo>
                  <a:lnTo>
                    <a:pt x="17" y="6"/>
                  </a:lnTo>
                  <a:lnTo>
                    <a:pt x="13" y="6"/>
                  </a:lnTo>
                  <a:lnTo>
                    <a:pt x="11" y="8"/>
                  </a:lnTo>
                  <a:lnTo>
                    <a:pt x="9" y="12"/>
                  </a:lnTo>
                  <a:lnTo>
                    <a:pt x="9" y="14"/>
                  </a:lnTo>
                  <a:lnTo>
                    <a:pt x="8" y="18"/>
                  </a:lnTo>
                  <a:lnTo>
                    <a:pt x="8" y="22"/>
                  </a:lnTo>
                  <a:lnTo>
                    <a:pt x="8" y="27"/>
                  </a:lnTo>
                  <a:lnTo>
                    <a:pt x="8" y="33"/>
                  </a:lnTo>
                  <a:lnTo>
                    <a:pt x="9" y="37"/>
                  </a:lnTo>
                  <a:lnTo>
                    <a:pt x="9" y="41"/>
                  </a:lnTo>
                  <a:lnTo>
                    <a:pt x="11" y="45"/>
                  </a:lnTo>
                  <a:lnTo>
                    <a:pt x="11" y="47"/>
                  </a:lnTo>
                  <a:lnTo>
                    <a:pt x="13" y="48"/>
                  </a:lnTo>
                  <a:lnTo>
                    <a:pt x="17" y="48"/>
                  </a:lnTo>
                  <a:lnTo>
                    <a:pt x="19" y="48"/>
                  </a:lnTo>
                  <a:lnTo>
                    <a:pt x="21" y="48"/>
                  </a:lnTo>
                  <a:lnTo>
                    <a:pt x="23" y="48"/>
                  </a:lnTo>
                  <a:lnTo>
                    <a:pt x="25" y="47"/>
                  </a:lnTo>
                  <a:lnTo>
                    <a:pt x="27" y="47"/>
                  </a:lnTo>
                  <a:lnTo>
                    <a:pt x="27" y="45"/>
                  </a:lnTo>
                  <a:lnTo>
                    <a:pt x="29" y="43"/>
                  </a:lnTo>
                  <a:lnTo>
                    <a:pt x="29" y="41"/>
                  </a:lnTo>
                  <a:lnTo>
                    <a:pt x="31" y="39"/>
                  </a:lnTo>
                  <a:lnTo>
                    <a:pt x="31" y="35"/>
                  </a:lnTo>
                  <a:lnTo>
                    <a:pt x="31" y="33"/>
                  </a:lnTo>
                  <a:lnTo>
                    <a:pt x="31" y="31"/>
                  </a:lnTo>
                  <a:lnTo>
                    <a:pt x="31"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420">
              <a:extLst>
                <a:ext uri="{FF2B5EF4-FFF2-40B4-BE49-F238E27FC236}">
                  <a16:creationId xmlns:a16="http://schemas.microsoft.com/office/drawing/2014/main" id="{C0CD433A-9826-4DCA-82E1-B723DA9DC0DE}"/>
                </a:ext>
              </a:extLst>
            </p:cNvPr>
            <p:cNvSpPr>
              <a:spLocks/>
            </p:cNvSpPr>
            <p:nvPr/>
          </p:nvSpPr>
          <p:spPr bwMode="auto">
            <a:xfrm>
              <a:off x="2535237" y="4769137"/>
              <a:ext cx="52388" cy="85725"/>
            </a:xfrm>
            <a:custGeom>
              <a:avLst/>
              <a:gdLst>
                <a:gd name="T0" fmla="*/ 33 w 33"/>
                <a:gd name="T1" fmla="*/ 52 h 54"/>
                <a:gd name="T2" fmla="*/ 33 w 33"/>
                <a:gd name="T3" fmla="*/ 54 h 54"/>
                <a:gd name="T4" fmla="*/ 33 w 33"/>
                <a:gd name="T5" fmla="*/ 54 h 54"/>
                <a:gd name="T6" fmla="*/ 31 w 33"/>
                <a:gd name="T7" fmla="*/ 54 h 54"/>
                <a:gd name="T8" fmla="*/ 2 w 33"/>
                <a:gd name="T9" fmla="*/ 54 h 54"/>
                <a:gd name="T10" fmla="*/ 2 w 33"/>
                <a:gd name="T11" fmla="*/ 54 h 54"/>
                <a:gd name="T12" fmla="*/ 2 w 33"/>
                <a:gd name="T13" fmla="*/ 54 h 54"/>
                <a:gd name="T14" fmla="*/ 2 w 33"/>
                <a:gd name="T15" fmla="*/ 54 h 54"/>
                <a:gd name="T16" fmla="*/ 0 w 33"/>
                <a:gd name="T17" fmla="*/ 52 h 54"/>
                <a:gd name="T18" fmla="*/ 2 w 33"/>
                <a:gd name="T19" fmla="*/ 50 h 54"/>
                <a:gd name="T20" fmla="*/ 2 w 33"/>
                <a:gd name="T21" fmla="*/ 50 h 54"/>
                <a:gd name="T22" fmla="*/ 2 w 33"/>
                <a:gd name="T23" fmla="*/ 50 h 54"/>
                <a:gd name="T24" fmla="*/ 2 w 33"/>
                <a:gd name="T25" fmla="*/ 48 h 54"/>
                <a:gd name="T26" fmla="*/ 14 w 33"/>
                <a:gd name="T27" fmla="*/ 8 h 54"/>
                <a:gd name="T28" fmla="*/ 2 w 33"/>
                <a:gd name="T29" fmla="*/ 16 h 54"/>
                <a:gd name="T30" fmla="*/ 2 w 33"/>
                <a:gd name="T31" fmla="*/ 16 h 54"/>
                <a:gd name="T32" fmla="*/ 0 w 33"/>
                <a:gd name="T33" fmla="*/ 14 h 54"/>
                <a:gd name="T34" fmla="*/ 0 w 33"/>
                <a:gd name="T35" fmla="*/ 14 h 54"/>
                <a:gd name="T36" fmla="*/ 0 w 33"/>
                <a:gd name="T37" fmla="*/ 12 h 54"/>
                <a:gd name="T38" fmla="*/ 0 w 33"/>
                <a:gd name="T39" fmla="*/ 10 h 54"/>
                <a:gd name="T40" fmla="*/ 2 w 33"/>
                <a:gd name="T41" fmla="*/ 10 h 54"/>
                <a:gd name="T42" fmla="*/ 2 w 33"/>
                <a:gd name="T43" fmla="*/ 10 h 54"/>
                <a:gd name="T44" fmla="*/ 15 w 33"/>
                <a:gd name="T45" fmla="*/ 2 h 54"/>
                <a:gd name="T46" fmla="*/ 15 w 33"/>
                <a:gd name="T47" fmla="*/ 0 h 54"/>
                <a:gd name="T48" fmla="*/ 15 w 33"/>
                <a:gd name="T49" fmla="*/ 0 h 54"/>
                <a:gd name="T50" fmla="*/ 17 w 33"/>
                <a:gd name="T51" fmla="*/ 0 h 54"/>
                <a:gd name="T52" fmla="*/ 17 w 33"/>
                <a:gd name="T53" fmla="*/ 0 h 54"/>
                <a:gd name="T54" fmla="*/ 19 w 33"/>
                <a:gd name="T55" fmla="*/ 0 h 54"/>
                <a:gd name="T56" fmla="*/ 21 w 33"/>
                <a:gd name="T57" fmla="*/ 0 h 54"/>
                <a:gd name="T58" fmla="*/ 21 w 33"/>
                <a:gd name="T59" fmla="*/ 2 h 54"/>
                <a:gd name="T60" fmla="*/ 21 w 33"/>
                <a:gd name="T61" fmla="*/ 2 h 54"/>
                <a:gd name="T62" fmla="*/ 31 w 33"/>
                <a:gd name="T63" fmla="*/ 48 h 54"/>
                <a:gd name="T64" fmla="*/ 31 w 33"/>
                <a:gd name="T65" fmla="*/ 50 h 54"/>
                <a:gd name="T66" fmla="*/ 33 w 33"/>
                <a:gd name="T67" fmla="*/ 50 h 54"/>
                <a:gd name="T68" fmla="*/ 33 w 33"/>
                <a:gd name="T69" fmla="*/ 50 h 54"/>
                <a:gd name="T70" fmla="*/ 33 w 33"/>
                <a:gd name="T71"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54">
                  <a:moveTo>
                    <a:pt x="33" y="52"/>
                  </a:moveTo>
                  <a:lnTo>
                    <a:pt x="33" y="52"/>
                  </a:lnTo>
                  <a:lnTo>
                    <a:pt x="33" y="54"/>
                  </a:lnTo>
                  <a:lnTo>
                    <a:pt x="33" y="54"/>
                  </a:lnTo>
                  <a:lnTo>
                    <a:pt x="33" y="54"/>
                  </a:lnTo>
                  <a:lnTo>
                    <a:pt x="33" y="54"/>
                  </a:lnTo>
                  <a:lnTo>
                    <a:pt x="31" y="54"/>
                  </a:lnTo>
                  <a:lnTo>
                    <a:pt x="31" y="54"/>
                  </a:lnTo>
                  <a:lnTo>
                    <a:pt x="31" y="54"/>
                  </a:lnTo>
                  <a:lnTo>
                    <a:pt x="2" y="54"/>
                  </a:lnTo>
                  <a:lnTo>
                    <a:pt x="2" y="54"/>
                  </a:lnTo>
                  <a:lnTo>
                    <a:pt x="2" y="54"/>
                  </a:lnTo>
                  <a:lnTo>
                    <a:pt x="2" y="54"/>
                  </a:lnTo>
                  <a:lnTo>
                    <a:pt x="2" y="54"/>
                  </a:lnTo>
                  <a:lnTo>
                    <a:pt x="2" y="54"/>
                  </a:lnTo>
                  <a:lnTo>
                    <a:pt x="2" y="54"/>
                  </a:lnTo>
                  <a:lnTo>
                    <a:pt x="0" y="52"/>
                  </a:lnTo>
                  <a:lnTo>
                    <a:pt x="0" y="52"/>
                  </a:lnTo>
                  <a:lnTo>
                    <a:pt x="0" y="52"/>
                  </a:lnTo>
                  <a:lnTo>
                    <a:pt x="2" y="50"/>
                  </a:lnTo>
                  <a:lnTo>
                    <a:pt x="2" y="50"/>
                  </a:lnTo>
                  <a:lnTo>
                    <a:pt x="2" y="50"/>
                  </a:lnTo>
                  <a:lnTo>
                    <a:pt x="2" y="50"/>
                  </a:lnTo>
                  <a:lnTo>
                    <a:pt x="2" y="50"/>
                  </a:lnTo>
                  <a:lnTo>
                    <a:pt x="2" y="48"/>
                  </a:lnTo>
                  <a:lnTo>
                    <a:pt x="2" y="48"/>
                  </a:lnTo>
                  <a:lnTo>
                    <a:pt x="14" y="48"/>
                  </a:lnTo>
                  <a:lnTo>
                    <a:pt x="14" y="8"/>
                  </a:lnTo>
                  <a:lnTo>
                    <a:pt x="4" y="14"/>
                  </a:lnTo>
                  <a:lnTo>
                    <a:pt x="2" y="16"/>
                  </a:lnTo>
                  <a:lnTo>
                    <a:pt x="2" y="16"/>
                  </a:lnTo>
                  <a:lnTo>
                    <a:pt x="2" y="16"/>
                  </a:lnTo>
                  <a:lnTo>
                    <a:pt x="2" y="16"/>
                  </a:lnTo>
                  <a:lnTo>
                    <a:pt x="0" y="14"/>
                  </a:lnTo>
                  <a:lnTo>
                    <a:pt x="0" y="14"/>
                  </a:lnTo>
                  <a:lnTo>
                    <a:pt x="0" y="14"/>
                  </a:lnTo>
                  <a:lnTo>
                    <a:pt x="0" y="12"/>
                  </a:lnTo>
                  <a:lnTo>
                    <a:pt x="0" y="12"/>
                  </a:lnTo>
                  <a:lnTo>
                    <a:pt x="0" y="12"/>
                  </a:lnTo>
                  <a:lnTo>
                    <a:pt x="0" y="10"/>
                  </a:lnTo>
                  <a:lnTo>
                    <a:pt x="0" y="10"/>
                  </a:lnTo>
                  <a:lnTo>
                    <a:pt x="2" y="10"/>
                  </a:lnTo>
                  <a:lnTo>
                    <a:pt x="2" y="10"/>
                  </a:lnTo>
                  <a:lnTo>
                    <a:pt x="2" y="10"/>
                  </a:lnTo>
                  <a:lnTo>
                    <a:pt x="2" y="10"/>
                  </a:lnTo>
                  <a:lnTo>
                    <a:pt x="15" y="2"/>
                  </a:lnTo>
                  <a:lnTo>
                    <a:pt x="15" y="0"/>
                  </a:lnTo>
                  <a:lnTo>
                    <a:pt x="15" y="0"/>
                  </a:lnTo>
                  <a:lnTo>
                    <a:pt x="15" y="0"/>
                  </a:lnTo>
                  <a:lnTo>
                    <a:pt x="15" y="0"/>
                  </a:lnTo>
                  <a:lnTo>
                    <a:pt x="15" y="0"/>
                  </a:lnTo>
                  <a:lnTo>
                    <a:pt x="17" y="0"/>
                  </a:lnTo>
                  <a:lnTo>
                    <a:pt x="17" y="0"/>
                  </a:lnTo>
                  <a:lnTo>
                    <a:pt x="17" y="0"/>
                  </a:lnTo>
                  <a:lnTo>
                    <a:pt x="19" y="0"/>
                  </a:lnTo>
                  <a:lnTo>
                    <a:pt x="19" y="0"/>
                  </a:lnTo>
                  <a:lnTo>
                    <a:pt x="19" y="0"/>
                  </a:lnTo>
                  <a:lnTo>
                    <a:pt x="21" y="0"/>
                  </a:lnTo>
                  <a:lnTo>
                    <a:pt x="21" y="2"/>
                  </a:lnTo>
                  <a:lnTo>
                    <a:pt x="21" y="2"/>
                  </a:lnTo>
                  <a:lnTo>
                    <a:pt x="21" y="2"/>
                  </a:lnTo>
                  <a:lnTo>
                    <a:pt x="21" y="2"/>
                  </a:lnTo>
                  <a:lnTo>
                    <a:pt x="21" y="48"/>
                  </a:lnTo>
                  <a:lnTo>
                    <a:pt x="31" y="48"/>
                  </a:lnTo>
                  <a:lnTo>
                    <a:pt x="31" y="48"/>
                  </a:lnTo>
                  <a:lnTo>
                    <a:pt x="31" y="50"/>
                  </a:lnTo>
                  <a:lnTo>
                    <a:pt x="33" y="50"/>
                  </a:lnTo>
                  <a:lnTo>
                    <a:pt x="33" y="50"/>
                  </a:lnTo>
                  <a:lnTo>
                    <a:pt x="33" y="50"/>
                  </a:lnTo>
                  <a:lnTo>
                    <a:pt x="33" y="50"/>
                  </a:lnTo>
                  <a:lnTo>
                    <a:pt x="33" y="52"/>
                  </a:lnTo>
                  <a:lnTo>
                    <a:pt x="33"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421">
              <a:extLst>
                <a:ext uri="{FF2B5EF4-FFF2-40B4-BE49-F238E27FC236}">
                  <a16:creationId xmlns:a16="http://schemas.microsoft.com/office/drawing/2014/main" id="{4F650D00-E872-4D55-BE1A-3BFC14A8B940}"/>
                </a:ext>
              </a:extLst>
            </p:cNvPr>
            <p:cNvSpPr>
              <a:spLocks noEditPoints="1"/>
            </p:cNvSpPr>
            <p:nvPr/>
          </p:nvSpPr>
          <p:spPr bwMode="auto">
            <a:xfrm>
              <a:off x="2597149" y="4769137"/>
              <a:ext cx="63500" cy="88900"/>
            </a:xfrm>
            <a:custGeom>
              <a:avLst/>
              <a:gdLst>
                <a:gd name="T0" fmla="*/ 40 w 40"/>
                <a:gd name="T1" fmla="*/ 41 h 56"/>
                <a:gd name="T2" fmla="*/ 38 w 40"/>
                <a:gd name="T3" fmla="*/ 42 h 56"/>
                <a:gd name="T4" fmla="*/ 32 w 40"/>
                <a:gd name="T5" fmla="*/ 42 h 56"/>
                <a:gd name="T6" fmla="*/ 32 w 40"/>
                <a:gd name="T7" fmla="*/ 54 h 56"/>
                <a:gd name="T8" fmla="*/ 30 w 40"/>
                <a:gd name="T9" fmla="*/ 54 h 56"/>
                <a:gd name="T10" fmla="*/ 30 w 40"/>
                <a:gd name="T11" fmla="*/ 54 h 56"/>
                <a:gd name="T12" fmla="*/ 28 w 40"/>
                <a:gd name="T13" fmla="*/ 56 h 56"/>
                <a:gd name="T14" fmla="*/ 26 w 40"/>
                <a:gd name="T15" fmla="*/ 56 h 56"/>
                <a:gd name="T16" fmla="*/ 26 w 40"/>
                <a:gd name="T17" fmla="*/ 54 h 56"/>
                <a:gd name="T18" fmla="*/ 24 w 40"/>
                <a:gd name="T19" fmla="*/ 54 h 56"/>
                <a:gd name="T20" fmla="*/ 24 w 40"/>
                <a:gd name="T21" fmla="*/ 54 h 56"/>
                <a:gd name="T22" fmla="*/ 24 w 40"/>
                <a:gd name="T23" fmla="*/ 42 h 56"/>
                <a:gd name="T24" fmla="*/ 1 w 40"/>
                <a:gd name="T25" fmla="*/ 42 h 56"/>
                <a:gd name="T26" fmla="*/ 1 w 40"/>
                <a:gd name="T27" fmla="*/ 42 h 56"/>
                <a:gd name="T28" fmla="*/ 0 w 40"/>
                <a:gd name="T29" fmla="*/ 41 h 56"/>
                <a:gd name="T30" fmla="*/ 0 w 40"/>
                <a:gd name="T31" fmla="*/ 41 h 56"/>
                <a:gd name="T32" fmla="*/ 0 w 40"/>
                <a:gd name="T33" fmla="*/ 39 h 56"/>
                <a:gd name="T34" fmla="*/ 0 w 40"/>
                <a:gd name="T35" fmla="*/ 37 h 56"/>
                <a:gd name="T36" fmla="*/ 1 w 40"/>
                <a:gd name="T37" fmla="*/ 37 h 56"/>
                <a:gd name="T38" fmla="*/ 1 w 40"/>
                <a:gd name="T39" fmla="*/ 35 h 56"/>
                <a:gd name="T40" fmla="*/ 21 w 40"/>
                <a:gd name="T41" fmla="*/ 2 h 56"/>
                <a:gd name="T42" fmla="*/ 21 w 40"/>
                <a:gd name="T43" fmla="*/ 2 h 56"/>
                <a:gd name="T44" fmla="*/ 23 w 40"/>
                <a:gd name="T45" fmla="*/ 0 h 56"/>
                <a:gd name="T46" fmla="*/ 24 w 40"/>
                <a:gd name="T47" fmla="*/ 0 h 56"/>
                <a:gd name="T48" fmla="*/ 26 w 40"/>
                <a:gd name="T49" fmla="*/ 0 h 56"/>
                <a:gd name="T50" fmla="*/ 28 w 40"/>
                <a:gd name="T51" fmla="*/ 0 h 56"/>
                <a:gd name="T52" fmla="*/ 30 w 40"/>
                <a:gd name="T53" fmla="*/ 2 h 56"/>
                <a:gd name="T54" fmla="*/ 32 w 40"/>
                <a:gd name="T55" fmla="*/ 2 h 56"/>
                <a:gd name="T56" fmla="*/ 32 w 40"/>
                <a:gd name="T57" fmla="*/ 2 h 56"/>
                <a:gd name="T58" fmla="*/ 38 w 40"/>
                <a:gd name="T59" fmla="*/ 37 h 56"/>
                <a:gd name="T60" fmla="*/ 38 w 40"/>
                <a:gd name="T61" fmla="*/ 37 h 56"/>
                <a:gd name="T62" fmla="*/ 40 w 40"/>
                <a:gd name="T63" fmla="*/ 39 h 56"/>
                <a:gd name="T64" fmla="*/ 24 w 40"/>
                <a:gd name="T65" fmla="*/ 8 h 56"/>
                <a:gd name="T66" fmla="*/ 24 w 40"/>
                <a:gd name="T67" fmla="*/ 3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 h="56">
                  <a:moveTo>
                    <a:pt x="40" y="39"/>
                  </a:moveTo>
                  <a:lnTo>
                    <a:pt x="40" y="41"/>
                  </a:lnTo>
                  <a:lnTo>
                    <a:pt x="40" y="42"/>
                  </a:lnTo>
                  <a:lnTo>
                    <a:pt x="38" y="42"/>
                  </a:lnTo>
                  <a:lnTo>
                    <a:pt x="38" y="42"/>
                  </a:lnTo>
                  <a:lnTo>
                    <a:pt x="32" y="42"/>
                  </a:lnTo>
                  <a:lnTo>
                    <a:pt x="32" y="54"/>
                  </a:lnTo>
                  <a:lnTo>
                    <a:pt x="32" y="54"/>
                  </a:lnTo>
                  <a:lnTo>
                    <a:pt x="32" y="54"/>
                  </a:lnTo>
                  <a:lnTo>
                    <a:pt x="30" y="54"/>
                  </a:lnTo>
                  <a:lnTo>
                    <a:pt x="30" y="54"/>
                  </a:lnTo>
                  <a:lnTo>
                    <a:pt x="30" y="54"/>
                  </a:lnTo>
                  <a:lnTo>
                    <a:pt x="30" y="56"/>
                  </a:lnTo>
                  <a:lnTo>
                    <a:pt x="28" y="56"/>
                  </a:lnTo>
                  <a:lnTo>
                    <a:pt x="28" y="56"/>
                  </a:lnTo>
                  <a:lnTo>
                    <a:pt x="26" y="56"/>
                  </a:lnTo>
                  <a:lnTo>
                    <a:pt x="26" y="56"/>
                  </a:lnTo>
                  <a:lnTo>
                    <a:pt x="26" y="54"/>
                  </a:lnTo>
                  <a:lnTo>
                    <a:pt x="24" y="54"/>
                  </a:lnTo>
                  <a:lnTo>
                    <a:pt x="24" y="54"/>
                  </a:lnTo>
                  <a:lnTo>
                    <a:pt x="24" y="54"/>
                  </a:lnTo>
                  <a:lnTo>
                    <a:pt x="24" y="54"/>
                  </a:lnTo>
                  <a:lnTo>
                    <a:pt x="24" y="54"/>
                  </a:lnTo>
                  <a:lnTo>
                    <a:pt x="24" y="42"/>
                  </a:lnTo>
                  <a:lnTo>
                    <a:pt x="1" y="42"/>
                  </a:lnTo>
                  <a:lnTo>
                    <a:pt x="1" y="42"/>
                  </a:lnTo>
                  <a:lnTo>
                    <a:pt x="1" y="42"/>
                  </a:lnTo>
                  <a:lnTo>
                    <a:pt x="1" y="42"/>
                  </a:lnTo>
                  <a:lnTo>
                    <a:pt x="1" y="42"/>
                  </a:lnTo>
                  <a:lnTo>
                    <a:pt x="0" y="41"/>
                  </a:lnTo>
                  <a:lnTo>
                    <a:pt x="0" y="41"/>
                  </a:lnTo>
                  <a:lnTo>
                    <a:pt x="0" y="41"/>
                  </a:lnTo>
                  <a:lnTo>
                    <a:pt x="0" y="39"/>
                  </a:lnTo>
                  <a:lnTo>
                    <a:pt x="0" y="39"/>
                  </a:lnTo>
                  <a:lnTo>
                    <a:pt x="0" y="39"/>
                  </a:lnTo>
                  <a:lnTo>
                    <a:pt x="0" y="37"/>
                  </a:lnTo>
                  <a:lnTo>
                    <a:pt x="0" y="37"/>
                  </a:lnTo>
                  <a:lnTo>
                    <a:pt x="1" y="37"/>
                  </a:lnTo>
                  <a:lnTo>
                    <a:pt x="1" y="37"/>
                  </a:lnTo>
                  <a:lnTo>
                    <a:pt x="1" y="35"/>
                  </a:lnTo>
                  <a:lnTo>
                    <a:pt x="1" y="35"/>
                  </a:lnTo>
                  <a:lnTo>
                    <a:pt x="21" y="2"/>
                  </a:lnTo>
                  <a:lnTo>
                    <a:pt x="21" y="2"/>
                  </a:lnTo>
                  <a:lnTo>
                    <a:pt x="21" y="2"/>
                  </a:lnTo>
                  <a:lnTo>
                    <a:pt x="23" y="2"/>
                  </a:lnTo>
                  <a:lnTo>
                    <a:pt x="23" y="0"/>
                  </a:lnTo>
                  <a:lnTo>
                    <a:pt x="23" y="0"/>
                  </a:lnTo>
                  <a:lnTo>
                    <a:pt x="24" y="0"/>
                  </a:lnTo>
                  <a:lnTo>
                    <a:pt x="24" y="0"/>
                  </a:lnTo>
                  <a:lnTo>
                    <a:pt x="26" y="0"/>
                  </a:lnTo>
                  <a:lnTo>
                    <a:pt x="28" y="0"/>
                  </a:lnTo>
                  <a:lnTo>
                    <a:pt x="28" y="0"/>
                  </a:lnTo>
                  <a:lnTo>
                    <a:pt x="30" y="0"/>
                  </a:lnTo>
                  <a:lnTo>
                    <a:pt x="30" y="2"/>
                  </a:lnTo>
                  <a:lnTo>
                    <a:pt x="30" y="2"/>
                  </a:lnTo>
                  <a:lnTo>
                    <a:pt x="32" y="2"/>
                  </a:lnTo>
                  <a:lnTo>
                    <a:pt x="32" y="2"/>
                  </a:lnTo>
                  <a:lnTo>
                    <a:pt x="32" y="2"/>
                  </a:lnTo>
                  <a:lnTo>
                    <a:pt x="32" y="37"/>
                  </a:lnTo>
                  <a:lnTo>
                    <a:pt x="38" y="37"/>
                  </a:lnTo>
                  <a:lnTo>
                    <a:pt x="38" y="37"/>
                  </a:lnTo>
                  <a:lnTo>
                    <a:pt x="38" y="37"/>
                  </a:lnTo>
                  <a:lnTo>
                    <a:pt x="40" y="39"/>
                  </a:lnTo>
                  <a:lnTo>
                    <a:pt x="40" y="39"/>
                  </a:lnTo>
                  <a:close/>
                  <a:moveTo>
                    <a:pt x="24" y="8"/>
                  </a:moveTo>
                  <a:lnTo>
                    <a:pt x="24" y="8"/>
                  </a:lnTo>
                  <a:lnTo>
                    <a:pt x="7" y="37"/>
                  </a:lnTo>
                  <a:lnTo>
                    <a:pt x="24" y="37"/>
                  </a:lnTo>
                  <a:lnTo>
                    <a:pt x="24" y="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422">
              <a:extLst>
                <a:ext uri="{FF2B5EF4-FFF2-40B4-BE49-F238E27FC236}">
                  <a16:creationId xmlns:a16="http://schemas.microsoft.com/office/drawing/2014/main" id="{D94A1EFD-34A1-467D-98C7-6312E42C2FEF}"/>
                </a:ext>
              </a:extLst>
            </p:cNvPr>
            <p:cNvSpPr>
              <a:spLocks noEditPoints="1"/>
            </p:cNvSpPr>
            <p:nvPr/>
          </p:nvSpPr>
          <p:spPr bwMode="auto">
            <a:xfrm>
              <a:off x="2670174" y="4769137"/>
              <a:ext cx="57150" cy="88900"/>
            </a:xfrm>
            <a:custGeom>
              <a:avLst/>
              <a:gdLst>
                <a:gd name="T0" fmla="*/ 36 w 36"/>
                <a:gd name="T1" fmla="*/ 33 h 56"/>
                <a:gd name="T2" fmla="*/ 34 w 36"/>
                <a:gd name="T3" fmla="*/ 44 h 56"/>
                <a:gd name="T4" fmla="*/ 30 w 36"/>
                <a:gd name="T5" fmla="*/ 52 h 56"/>
                <a:gd name="T6" fmla="*/ 23 w 36"/>
                <a:gd name="T7" fmla="*/ 56 h 56"/>
                <a:gd name="T8" fmla="*/ 13 w 36"/>
                <a:gd name="T9" fmla="*/ 56 h 56"/>
                <a:gd name="T10" fmla="*/ 5 w 36"/>
                <a:gd name="T11" fmla="*/ 52 h 56"/>
                <a:gd name="T12" fmla="*/ 2 w 36"/>
                <a:gd name="T13" fmla="*/ 44 h 56"/>
                <a:gd name="T14" fmla="*/ 0 w 36"/>
                <a:gd name="T15" fmla="*/ 35 h 56"/>
                <a:gd name="T16" fmla="*/ 0 w 36"/>
                <a:gd name="T17" fmla="*/ 21 h 56"/>
                <a:gd name="T18" fmla="*/ 2 w 36"/>
                <a:gd name="T19" fmla="*/ 12 h 56"/>
                <a:gd name="T20" fmla="*/ 5 w 36"/>
                <a:gd name="T21" fmla="*/ 4 h 56"/>
                <a:gd name="T22" fmla="*/ 13 w 36"/>
                <a:gd name="T23" fmla="*/ 0 h 56"/>
                <a:gd name="T24" fmla="*/ 23 w 36"/>
                <a:gd name="T25" fmla="*/ 0 h 56"/>
                <a:gd name="T26" fmla="*/ 30 w 36"/>
                <a:gd name="T27" fmla="*/ 4 h 56"/>
                <a:gd name="T28" fmla="*/ 34 w 36"/>
                <a:gd name="T29" fmla="*/ 12 h 56"/>
                <a:gd name="T30" fmla="*/ 36 w 36"/>
                <a:gd name="T31" fmla="*/ 21 h 56"/>
                <a:gd name="T32" fmla="*/ 28 w 36"/>
                <a:gd name="T33" fmla="*/ 29 h 56"/>
                <a:gd name="T34" fmla="*/ 28 w 36"/>
                <a:gd name="T35" fmla="*/ 21 h 56"/>
                <a:gd name="T36" fmla="*/ 28 w 36"/>
                <a:gd name="T37" fmla="*/ 16 h 56"/>
                <a:gd name="T38" fmla="*/ 26 w 36"/>
                <a:gd name="T39" fmla="*/ 12 h 56"/>
                <a:gd name="T40" fmla="*/ 25 w 36"/>
                <a:gd name="T41" fmla="*/ 8 h 56"/>
                <a:gd name="T42" fmla="*/ 21 w 36"/>
                <a:gd name="T43" fmla="*/ 6 h 56"/>
                <a:gd name="T44" fmla="*/ 17 w 36"/>
                <a:gd name="T45" fmla="*/ 6 h 56"/>
                <a:gd name="T46" fmla="*/ 11 w 36"/>
                <a:gd name="T47" fmla="*/ 8 h 56"/>
                <a:gd name="T48" fmla="*/ 9 w 36"/>
                <a:gd name="T49" fmla="*/ 12 h 56"/>
                <a:gd name="T50" fmla="*/ 7 w 36"/>
                <a:gd name="T51" fmla="*/ 19 h 56"/>
                <a:gd name="T52" fmla="*/ 5 w 36"/>
                <a:gd name="T53" fmla="*/ 27 h 56"/>
                <a:gd name="T54" fmla="*/ 7 w 36"/>
                <a:gd name="T55" fmla="*/ 39 h 56"/>
                <a:gd name="T56" fmla="*/ 9 w 36"/>
                <a:gd name="T57" fmla="*/ 44 h 56"/>
                <a:gd name="T58" fmla="*/ 13 w 36"/>
                <a:gd name="T59" fmla="*/ 48 h 56"/>
                <a:gd name="T60" fmla="*/ 17 w 36"/>
                <a:gd name="T61" fmla="*/ 50 h 56"/>
                <a:gd name="T62" fmla="*/ 21 w 36"/>
                <a:gd name="T63" fmla="*/ 48 h 56"/>
                <a:gd name="T64" fmla="*/ 25 w 36"/>
                <a:gd name="T65" fmla="*/ 46 h 56"/>
                <a:gd name="T66" fmla="*/ 26 w 36"/>
                <a:gd name="T67" fmla="*/ 44 h 56"/>
                <a:gd name="T68" fmla="*/ 28 w 36"/>
                <a:gd name="T69" fmla="*/ 39 h 56"/>
                <a:gd name="T70" fmla="*/ 28 w 36"/>
                <a:gd name="T71" fmla="*/ 35 h 56"/>
                <a:gd name="T72" fmla="*/ 28 w 36"/>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6">
                  <a:moveTo>
                    <a:pt x="36" y="27"/>
                  </a:moveTo>
                  <a:lnTo>
                    <a:pt x="36" y="33"/>
                  </a:lnTo>
                  <a:lnTo>
                    <a:pt x="36" y="39"/>
                  </a:lnTo>
                  <a:lnTo>
                    <a:pt x="34" y="44"/>
                  </a:lnTo>
                  <a:lnTo>
                    <a:pt x="32" y="48"/>
                  </a:lnTo>
                  <a:lnTo>
                    <a:pt x="30" y="52"/>
                  </a:lnTo>
                  <a:lnTo>
                    <a:pt x="26" y="54"/>
                  </a:lnTo>
                  <a:lnTo>
                    <a:pt x="23" y="56"/>
                  </a:lnTo>
                  <a:lnTo>
                    <a:pt x="17" y="56"/>
                  </a:lnTo>
                  <a:lnTo>
                    <a:pt x="13" y="56"/>
                  </a:lnTo>
                  <a:lnTo>
                    <a:pt x="9" y="54"/>
                  </a:lnTo>
                  <a:lnTo>
                    <a:pt x="5" y="52"/>
                  </a:lnTo>
                  <a:lnTo>
                    <a:pt x="3" y="48"/>
                  </a:lnTo>
                  <a:lnTo>
                    <a:pt x="2" y="44"/>
                  </a:lnTo>
                  <a:lnTo>
                    <a:pt x="0" y="41"/>
                  </a:lnTo>
                  <a:lnTo>
                    <a:pt x="0" y="35"/>
                  </a:lnTo>
                  <a:lnTo>
                    <a:pt x="0" y="29"/>
                  </a:lnTo>
                  <a:lnTo>
                    <a:pt x="0" y="21"/>
                  </a:lnTo>
                  <a:lnTo>
                    <a:pt x="0" y="18"/>
                  </a:lnTo>
                  <a:lnTo>
                    <a:pt x="2" y="12"/>
                  </a:lnTo>
                  <a:lnTo>
                    <a:pt x="3" y="8"/>
                  </a:lnTo>
                  <a:lnTo>
                    <a:pt x="5" y="4"/>
                  </a:lnTo>
                  <a:lnTo>
                    <a:pt x="9" y="2"/>
                  </a:lnTo>
                  <a:lnTo>
                    <a:pt x="13" y="0"/>
                  </a:lnTo>
                  <a:lnTo>
                    <a:pt x="19" y="0"/>
                  </a:lnTo>
                  <a:lnTo>
                    <a:pt x="23" y="0"/>
                  </a:lnTo>
                  <a:lnTo>
                    <a:pt x="26" y="2"/>
                  </a:lnTo>
                  <a:lnTo>
                    <a:pt x="30" y="4"/>
                  </a:lnTo>
                  <a:lnTo>
                    <a:pt x="32" y="8"/>
                  </a:lnTo>
                  <a:lnTo>
                    <a:pt x="34" y="12"/>
                  </a:lnTo>
                  <a:lnTo>
                    <a:pt x="36" y="16"/>
                  </a:lnTo>
                  <a:lnTo>
                    <a:pt x="36" y="21"/>
                  </a:lnTo>
                  <a:lnTo>
                    <a:pt x="36" y="27"/>
                  </a:lnTo>
                  <a:close/>
                  <a:moveTo>
                    <a:pt x="28" y="29"/>
                  </a:moveTo>
                  <a:lnTo>
                    <a:pt x="28" y="25"/>
                  </a:lnTo>
                  <a:lnTo>
                    <a:pt x="28" y="21"/>
                  </a:lnTo>
                  <a:lnTo>
                    <a:pt x="28" y="18"/>
                  </a:lnTo>
                  <a:lnTo>
                    <a:pt x="28" y="16"/>
                  </a:lnTo>
                  <a:lnTo>
                    <a:pt x="26" y="14"/>
                  </a:lnTo>
                  <a:lnTo>
                    <a:pt x="26" y="12"/>
                  </a:lnTo>
                  <a:lnTo>
                    <a:pt x="25" y="10"/>
                  </a:lnTo>
                  <a:lnTo>
                    <a:pt x="25" y="8"/>
                  </a:lnTo>
                  <a:lnTo>
                    <a:pt x="23" y="8"/>
                  </a:lnTo>
                  <a:lnTo>
                    <a:pt x="21" y="6"/>
                  </a:lnTo>
                  <a:lnTo>
                    <a:pt x="19" y="6"/>
                  </a:lnTo>
                  <a:lnTo>
                    <a:pt x="17" y="6"/>
                  </a:lnTo>
                  <a:lnTo>
                    <a:pt x="15" y="6"/>
                  </a:lnTo>
                  <a:lnTo>
                    <a:pt x="11" y="8"/>
                  </a:lnTo>
                  <a:lnTo>
                    <a:pt x="9" y="10"/>
                  </a:lnTo>
                  <a:lnTo>
                    <a:pt x="9" y="12"/>
                  </a:lnTo>
                  <a:lnTo>
                    <a:pt x="7" y="16"/>
                  </a:lnTo>
                  <a:lnTo>
                    <a:pt x="7" y="19"/>
                  </a:lnTo>
                  <a:lnTo>
                    <a:pt x="7" y="23"/>
                  </a:lnTo>
                  <a:lnTo>
                    <a:pt x="5" y="27"/>
                  </a:lnTo>
                  <a:lnTo>
                    <a:pt x="7" y="33"/>
                  </a:lnTo>
                  <a:lnTo>
                    <a:pt x="7" y="39"/>
                  </a:lnTo>
                  <a:lnTo>
                    <a:pt x="7" y="42"/>
                  </a:lnTo>
                  <a:lnTo>
                    <a:pt x="9" y="44"/>
                  </a:lnTo>
                  <a:lnTo>
                    <a:pt x="11" y="46"/>
                  </a:lnTo>
                  <a:lnTo>
                    <a:pt x="13" y="48"/>
                  </a:lnTo>
                  <a:lnTo>
                    <a:pt x="15" y="50"/>
                  </a:lnTo>
                  <a:lnTo>
                    <a:pt x="17" y="50"/>
                  </a:lnTo>
                  <a:lnTo>
                    <a:pt x="19" y="50"/>
                  </a:lnTo>
                  <a:lnTo>
                    <a:pt x="21" y="48"/>
                  </a:lnTo>
                  <a:lnTo>
                    <a:pt x="23" y="48"/>
                  </a:lnTo>
                  <a:lnTo>
                    <a:pt x="25" y="46"/>
                  </a:lnTo>
                  <a:lnTo>
                    <a:pt x="26" y="44"/>
                  </a:lnTo>
                  <a:lnTo>
                    <a:pt x="26" y="44"/>
                  </a:lnTo>
                  <a:lnTo>
                    <a:pt x="28" y="41"/>
                  </a:lnTo>
                  <a:lnTo>
                    <a:pt x="28" y="39"/>
                  </a:lnTo>
                  <a:lnTo>
                    <a:pt x="28" y="37"/>
                  </a:lnTo>
                  <a:lnTo>
                    <a:pt x="28" y="35"/>
                  </a:lnTo>
                  <a:lnTo>
                    <a:pt x="28" y="31"/>
                  </a:lnTo>
                  <a:lnTo>
                    <a:pt x="28"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423">
              <a:extLst>
                <a:ext uri="{FF2B5EF4-FFF2-40B4-BE49-F238E27FC236}">
                  <a16:creationId xmlns:a16="http://schemas.microsoft.com/office/drawing/2014/main" id="{8637B669-2F8D-417E-BFAC-B6F3628DA67B}"/>
                </a:ext>
              </a:extLst>
            </p:cNvPr>
            <p:cNvSpPr>
              <a:spLocks noEditPoints="1"/>
            </p:cNvSpPr>
            <p:nvPr/>
          </p:nvSpPr>
          <p:spPr bwMode="auto">
            <a:xfrm>
              <a:off x="2736849" y="4769137"/>
              <a:ext cx="60325" cy="88900"/>
            </a:xfrm>
            <a:custGeom>
              <a:avLst/>
              <a:gdLst>
                <a:gd name="T0" fmla="*/ 38 w 38"/>
                <a:gd name="T1" fmla="*/ 33 h 56"/>
                <a:gd name="T2" fmla="*/ 36 w 38"/>
                <a:gd name="T3" fmla="*/ 44 h 56"/>
                <a:gd name="T4" fmla="*/ 31 w 38"/>
                <a:gd name="T5" fmla="*/ 52 h 56"/>
                <a:gd name="T6" fmla="*/ 23 w 38"/>
                <a:gd name="T7" fmla="*/ 56 h 56"/>
                <a:gd name="T8" fmla="*/ 13 w 38"/>
                <a:gd name="T9" fmla="*/ 56 h 56"/>
                <a:gd name="T10" fmla="*/ 8 w 38"/>
                <a:gd name="T11" fmla="*/ 52 h 56"/>
                <a:gd name="T12" fmla="*/ 2 w 38"/>
                <a:gd name="T13" fmla="*/ 44 h 56"/>
                <a:gd name="T14" fmla="*/ 0 w 38"/>
                <a:gd name="T15" fmla="*/ 35 h 56"/>
                <a:gd name="T16" fmla="*/ 0 w 38"/>
                <a:gd name="T17" fmla="*/ 21 h 56"/>
                <a:gd name="T18" fmla="*/ 4 w 38"/>
                <a:gd name="T19" fmla="*/ 12 h 56"/>
                <a:gd name="T20" fmla="*/ 8 w 38"/>
                <a:gd name="T21" fmla="*/ 4 h 56"/>
                <a:gd name="T22" fmla="*/ 15 w 38"/>
                <a:gd name="T23" fmla="*/ 0 h 56"/>
                <a:gd name="T24" fmla="*/ 25 w 38"/>
                <a:gd name="T25" fmla="*/ 0 h 56"/>
                <a:gd name="T26" fmla="*/ 33 w 38"/>
                <a:gd name="T27" fmla="*/ 4 h 56"/>
                <a:gd name="T28" fmla="*/ 36 w 38"/>
                <a:gd name="T29" fmla="*/ 12 h 56"/>
                <a:gd name="T30" fmla="*/ 38 w 38"/>
                <a:gd name="T31" fmla="*/ 21 h 56"/>
                <a:gd name="T32" fmla="*/ 31 w 38"/>
                <a:gd name="T33" fmla="*/ 29 h 56"/>
                <a:gd name="T34" fmla="*/ 31 w 38"/>
                <a:gd name="T35" fmla="*/ 21 h 56"/>
                <a:gd name="T36" fmla="*/ 29 w 38"/>
                <a:gd name="T37" fmla="*/ 16 h 56"/>
                <a:gd name="T38" fmla="*/ 29 w 38"/>
                <a:gd name="T39" fmla="*/ 12 h 56"/>
                <a:gd name="T40" fmla="*/ 27 w 38"/>
                <a:gd name="T41" fmla="*/ 8 h 56"/>
                <a:gd name="T42" fmla="*/ 23 w 38"/>
                <a:gd name="T43" fmla="*/ 6 h 56"/>
                <a:gd name="T44" fmla="*/ 19 w 38"/>
                <a:gd name="T45" fmla="*/ 6 h 56"/>
                <a:gd name="T46" fmla="*/ 13 w 38"/>
                <a:gd name="T47" fmla="*/ 8 h 56"/>
                <a:gd name="T48" fmla="*/ 9 w 38"/>
                <a:gd name="T49" fmla="*/ 12 h 56"/>
                <a:gd name="T50" fmla="*/ 8 w 38"/>
                <a:gd name="T51" fmla="*/ 19 h 56"/>
                <a:gd name="T52" fmla="*/ 8 w 38"/>
                <a:gd name="T53" fmla="*/ 27 h 56"/>
                <a:gd name="T54" fmla="*/ 9 w 38"/>
                <a:gd name="T55" fmla="*/ 39 h 56"/>
                <a:gd name="T56" fmla="*/ 11 w 38"/>
                <a:gd name="T57" fmla="*/ 44 h 56"/>
                <a:gd name="T58" fmla="*/ 13 w 38"/>
                <a:gd name="T59" fmla="*/ 48 h 56"/>
                <a:gd name="T60" fmla="*/ 19 w 38"/>
                <a:gd name="T61" fmla="*/ 50 h 56"/>
                <a:gd name="T62" fmla="*/ 23 w 38"/>
                <a:gd name="T63" fmla="*/ 48 h 56"/>
                <a:gd name="T64" fmla="*/ 27 w 38"/>
                <a:gd name="T65" fmla="*/ 46 h 56"/>
                <a:gd name="T66" fmla="*/ 29 w 38"/>
                <a:gd name="T67" fmla="*/ 44 h 56"/>
                <a:gd name="T68" fmla="*/ 31 w 38"/>
                <a:gd name="T69" fmla="*/ 39 h 56"/>
                <a:gd name="T70" fmla="*/ 31 w 38"/>
                <a:gd name="T71" fmla="*/ 35 h 56"/>
                <a:gd name="T72" fmla="*/ 31 w 38"/>
                <a:gd name="T73"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6">
                  <a:moveTo>
                    <a:pt x="38" y="27"/>
                  </a:moveTo>
                  <a:lnTo>
                    <a:pt x="38" y="33"/>
                  </a:lnTo>
                  <a:lnTo>
                    <a:pt x="36" y="39"/>
                  </a:lnTo>
                  <a:lnTo>
                    <a:pt x="36" y="44"/>
                  </a:lnTo>
                  <a:lnTo>
                    <a:pt x="34" y="48"/>
                  </a:lnTo>
                  <a:lnTo>
                    <a:pt x="31" y="52"/>
                  </a:lnTo>
                  <a:lnTo>
                    <a:pt x="29" y="54"/>
                  </a:lnTo>
                  <a:lnTo>
                    <a:pt x="23" y="56"/>
                  </a:lnTo>
                  <a:lnTo>
                    <a:pt x="19" y="56"/>
                  </a:lnTo>
                  <a:lnTo>
                    <a:pt x="13" y="56"/>
                  </a:lnTo>
                  <a:lnTo>
                    <a:pt x="9" y="54"/>
                  </a:lnTo>
                  <a:lnTo>
                    <a:pt x="8" y="52"/>
                  </a:lnTo>
                  <a:lnTo>
                    <a:pt x="4" y="48"/>
                  </a:lnTo>
                  <a:lnTo>
                    <a:pt x="2" y="44"/>
                  </a:lnTo>
                  <a:lnTo>
                    <a:pt x="2" y="41"/>
                  </a:lnTo>
                  <a:lnTo>
                    <a:pt x="0" y="35"/>
                  </a:lnTo>
                  <a:lnTo>
                    <a:pt x="0" y="29"/>
                  </a:lnTo>
                  <a:lnTo>
                    <a:pt x="0" y="21"/>
                  </a:lnTo>
                  <a:lnTo>
                    <a:pt x="2" y="18"/>
                  </a:lnTo>
                  <a:lnTo>
                    <a:pt x="4" y="12"/>
                  </a:lnTo>
                  <a:lnTo>
                    <a:pt x="6" y="8"/>
                  </a:lnTo>
                  <a:lnTo>
                    <a:pt x="8" y="4"/>
                  </a:lnTo>
                  <a:lnTo>
                    <a:pt x="11" y="2"/>
                  </a:lnTo>
                  <a:lnTo>
                    <a:pt x="15" y="0"/>
                  </a:lnTo>
                  <a:lnTo>
                    <a:pt x="19" y="0"/>
                  </a:lnTo>
                  <a:lnTo>
                    <a:pt x="25" y="0"/>
                  </a:lnTo>
                  <a:lnTo>
                    <a:pt x="29" y="2"/>
                  </a:lnTo>
                  <a:lnTo>
                    <a:pt x="33" y="4"/>
                  </a:lnTo>
                  <a:lnTo>
                    <a:pt x="34" y="8"/>
                  </a:lnTo>
                  <a:lnTo>
                    <a:pt x="36" y="12"/>
                  </a:lnTo>
                  <a:lnTo>
                    <a:pt x="36" y="16"/>
                  </a:lnTo>
                  <a:lnTo>
                    <a:pt x="38" y="21"/>
                  </a:lnTo>
                  <a:lnTo>
                    <a:pt x="38" y="27"/>
                  </a:lnTo>
                  <a:close/>
                  <a:moveTo>
                    <a:pt x="31" y="29"/>
                  </a:moveTo>
                  <a:lnTo>
                    <a:pt x="31" y="25"/>
                  </a:lnTo>
                  <a:lnTo>
                    <a:pt x="31" y="21"/>
                  </a:lnTo>
                  <a:lnTo>
                    <a:pt x="31" y="18"/>
                  </a:lnTo>
                  <a:lnTo>
                    <a:pt x="29" y="16"/>
                  </a:lnTo>
                  <a:lnTo>
                    <a:pt x="29" y="14"/>
                  </a:lnTo>
                  <a:lnTo>
                    <a:pt x="29" y="12"/>
                  </a:lnTo>
                  <a:lnTo>
                    <a:pt x="27" y="10"/>
                  </a:lnTo>
                  <a:lnTo>
                    <a:pt x="27" y="8"/>
                  </a:lnTo>
                  <a:lnTo>
                    <a:pt x="25" y="8"/>
                  </a:lnTo>
                  <a:lnTo>
                    <a:pt x="23" y="6"/>
                  </a:lnTo>
                  <a:lnTo>
                    <a:pt x="21" y="6"/>
                  </a:lnTo>
                  <a:lnTo>
                    <a:pt x="19" y="6"/>
                  </a:lnTo>
                  <a:lnTo>
                    <a:pt x="17" y="6"/>
                  </a:lnTo>
                  <a:lnTo>
                    <a:pt x="13" y="8"/>
                  </a:lnTo>
                  <a:lnTo>
                    <a:pt x="11" y="10"/>
                  </a:lnTo>
                  <a:lnTo>
                    <a:pt x="9" y="12"/>
                  </a:lnTo>
                  <a:lnTo>
                    <a:pt x="9" y="16"/>
                  </a:lnTo>
                  <a:lnTo>
                    <a:pt x="8" y="19"/>
                  </a:lnTo>
                  <a:lnTo>
                    <a:pt x="8" y="23"/>
                  </a:lnTo>
                  <a:lnTo>
                    <a:pt x="8" y="27"/>
                  </a:lnTo>
                  <a:lnTo>
                    <a:pt x="8" y="33"/>
                  </a:lnTo>
                  <a:lnTo>
                    <a:pt x="9" y="39"/>
                  </a:lnTo>
                  <a:lnTo>
                    <a:pt x="9" y="42"/>
                  </a:lnTo>
                  <a:lnTo>
                    <a:pt x="11" y="44"/>
                  </a:lnTo>
                  <a:lnTo>
                    <a:pt x="11" y="46"/>
                  </a:lnTo>
                  <a:lnTo>
                    <a:pt x="13" y="48"/>
                  </a:lnTo>
                  <a:lnTo>
                    <a:pt x="17" y="50"/>
                  </a:lnTo>
                  <a:lnTo>
                    <a:pt x="19" y="50"/>
                  </a:lnTo>
                  <a:lnTo>
                    <a:pt x="21" y="50"/>
                  </a:lnTo>
                  <a:lnTo>
                    <a:pt x="23" y="48"/>
                  </a:lnTo>
                  <a:lnTo>
                    <a:pt x="25" y="48"/>
                  </a:lnTo>
                  <a:lnTo>
                    <a:pt x="27" y="46"/>
                  </a:lnTo>
                  <a:lnTo>
                    <a:pt x="27" y="44"/>
                  </a:lnTo>
                  <a:lnTo>
                    <a:pt x="29" y="44"/>
                  </a:lnTo>
                  <a:lnTo>
                    <a:pt x="29" y="41"/>
                  </a:lnTo>
                  <a:lnTo>
                    <a:pt x="31" y="39"/>
                  </a:lnTo>
                  <a:lnTo>
                    <a:pt x="31" y="37"/>
                  </a:lnTo>
                  <a:lnTo>
                    <a:pt x="31" y="35"/>
                  </a:lnTo>
                  <a:lnTo>
                    <a:pt x="31" y="31"/>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424">
              <a:extLst>
                <a:ext uri="{FF2B5EF4-FFF2-40B4-BE49-F238E27FC236}">
                  <a16:creationId xmlns:a16="http://schemas.microsoft.com/office/drawing/2014/main" id="{0D7E81A3-231F-446B-AC42-D8A7851645E0}"/>
                </a:ext>
              </a:extLst>
            </p:cNvPr>
            <p:cNvSpPr>
              <a:spLocks noEditPoints="1"/>
            </p:cNvSpPr>
            <p:nvPr/>
          </p:nvSpPr>
          <p:spPr bwMode="auto">
            <a:xfrm>
              <a:off x="2782887" y="6421724"/>
              <a:ext cx="57150" cy="87312"/>
            </a:xfrm>
            <a:custGeom>
              <a:avLst/>
              <a:gdLst>
                <a:gd name="T0" fmla="*/ 36 w 36"/>
                <a:gd name="T1" fmla="*/ 34 h 55"/>
                <a:gd name="T2" fmla="*/ 34 w 36"/>
                <a:gd name="T3" fmla="*/ 44 h 55"/>
                <a:gd name="T4" fmla="*/ 30 w 36"/>
                <a:gd name="T5" fmla="*/ 52 h 55"/>
                <a:gd name="T6" fmla="*/ 23 w 36"/>
                <a:gd name="T7" fmla="*/ 55 h 55"/>
                <a:gd name="T8" fmla="*/ 13 w 36"/>
                <a:gd name="T9" fmla="*/ 55 h 55"/>
                <a:gd name="T10" fmla="*/ 5 w 36"/>
                <a:gd name="T11" fmla="*/ 52 h 55"/>
                <a:gd name="T12" fmla="*/ 2 w 36"/>
                <a:gd name="T13" fmla="*/ 44 h 55"/>
                <a:gd name="T14" fmla="*/ 0 w 36"/>
                <a:gd name="T15" fmla="*/ 34 h 55"/>
                <a:gd name="T16" fmla="*/ 0 w 36"/>
                <a:gd name="T17" fmla="*/ 23 h 55"/>
                <a:gd name="T18" fmla="*/ 2 w 36"/>
                <a:gd name="T19" fmla="*/ 11 h 55"/>
                <a:gd name="T20" fmla="*/ 5 w 36"/>
                <a:gd name="T21" fmla="*/ 6 h 55"/>
                <a:gd name="T22" fmla="*/ 13 w 36"/>
                <a:gd name="T23" fmla="*/ 0 h 55"/>
                <a:gd name="T24" fmla="*/ 23 w 36"/>
                <a:gd name="T25" fmla="*/ 0 h 55"/>
                <a:gd name="T26" fmla="*/ 30 w 36"/>
                <a:gd name="T27" fmla="*/ 4 h 55"/>
                <a:gd name="T28" fmla="*/ 34 w 36"/>
                <a:gd name="T29" fmla="*/ 11 h 55"/>
                <a:gd name="T30" fmla="*/ 36 w 36"/>
                <a:gd name="T31" fmla="*/ 21 h 55"/>
                <a:gd name="T32" fmla="*/ 28 w 36"/>
                <a:gd name="T33" fmla="*/ 29 h 55"/>
                <a:gd name="T34" fmla="*/ 28 w 36"/>
                <a:gd name="T35" fmla="*/ 21 h 55"/>
                <a:gd name="T36" fmla="*/ 28 w 36"/>
                <a:gd name="T37" fmla="*/ 15 h 55"/>
                <a:gd name="T38" fmla="*/ 27 w 36"/>
                <a:gd name="T39" fmla="*/ 11 h 55"/>
                <a:gd name="T40" fmla="*/ 25 w 36"/>
                <a:gd name="T41" fmla="*/ 7 h 55"/>
                <a:gd name="T42" fmla="*/ 21 w 36"/>
                <a:gd name="T43" fmla="*/ 7 h 55"/>
                <a:gd name="T44" fmla="*/ 17 w 36"/>
                <a:gd name="T45" fmla="*/ 6 h 55"/>
                <a:gd name="T46" fmla="*/ 11 w 36"/>
                <a:gd name="T47" fmla="*/ 7 h 55"/>
                <a:gd name="T48" fmla="*/ 9 w 36"/>
                <a:gd name="T49" fmla="*/ 13 h 55"/>
                <a:gd name="T50" fmla="*/ 7 w 36"/>
                <a:gd name="T51" fmla="*/ 19 h 55"/>
                <a:gd name="T52" fmla="*/ 5 w 36"/>
                <a:gd name="T53" fmla="*/ 27 h 55"/>
                <a:gd name="T54" fmla="*/ 7 w 36"/>
                <a:gd name="T55" fmla="*/ 38 h 55"/>
                <a:gd name="T56" fmla="*/ 9 w 36"/>
                <a:gd name="T57" fmla="*/ 44 h 55"/>
                <a:gd name="T58" fmla="*/ 13 w 36"/>
                <a:gd name="T59" fmla="*/ 48 h 55"/>
                <a:gd name="T60" fmla="*/ 17 w 36"/>
                <a:gd name="T61" fmla="*/ 50 h 55"/>
                <a:gd name="T62" fmla="*/ 23 w 36"/>
                <a:gd name="T63" fmla="*/ 50 h 55"/>
                <a:gd name="T64" fmla="*/ 25 w 36"/>
                <a:gd name="T65" fmla="*/ 46 h 55"/>
                <a:gd name="T66" fmla="*/ 27 w 36"/>
                <a:gd name="T67" fmla="*/ 44 h 55"/>
                <a:gd name="T68" fmla="*/ 28 w 36"/>
                <a:gd name="T69" fmla="*/ 38 h 55"/>
                <a:gd name="T70" fmla="*/ 28 w 36"/>
                <a:gd name="T71" fmla="*/ 34 h 55"/>
                <a:gd name="T72" fmla="*/ 28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4" y="44"/>
                  </a:lnTo>
                  <a:lnTo>
                    <a:pt x="32" y="48"/>
                  </a:lnTo>
                  <a:lnTo>
                    <a:pt x="30" y="52"/>
                  </a:lnTo>
                  <a:lnTo>
                    <a:pt x="27" y="54"/>
                  </a:lnTo>
                  <a:lnTo>
                    <a:pt x="23" y="55"/>
                  </a:lnTo>
                  <a:lnTo>
                    <a:pt x="17" y="55"/>
                  </a:lnTo>
                  <a:lnTo>
                    <a:pt x="13" y="55"/>
                  </a:lnTo>
                  <a:lnTo>
                    <a:pt x="9" y="54"/>
                  </a:lnTo>
                  <a:lnTo>
                    <a:pt x="5" y="52"/>
                  </a:lnTo>
                  <a:lnTo>
                    <a:pt x="4" y="48"/>
                  </a:lnTo>
                  <a:lnTo>
                    <a:pt x="2" y="44"/>
                  </a:lnTo>
                  <a:lnTo>
                    <a:pt x="0" y="40"/>
                  </a:lnTo>
                  <a:lnTo>
                    <a:pt x="0" y="34"/>
                  </a:lnTo>
                  <a:lnTo>
                    <a:pt x="0" y="29"/>
                  </a:lnTo>
                  <a:lnTo>
                    <a:pt x="0" y="23"/>
                  </a:lnTo>
                  <a:lnTo>
                    <a:pt x="0" y="17"/>
                  </a:lnTo>
                  <a:lnTo>
                    <a:pt x="2" y="11"/>
                  </a:lnTo>
                  <a:lnTo>
                    <a:pt x="4" y="7"/>
                  </a:lnTo>
                  <a:lnTo>
                    <a:pt x="5" y="6"/>
                  </a:lnTo>
                  <a:lnTo>
                    <a:pt x="9" y="2"/>
                  </a:lnTo>
                  <a:lnTo>
                    <a:pt x="13" y="0"/>
                  </a:lnTo>
                  <a:lnTo>
                    <a:pt x="19" y="0"/>
                  </a:lnTo>
                  <a:lnTo>
                    <a:pt x="23" y="0"/>
                  </a:lnTo>
                  <a:lnTo>
                    <a:pt x="27" y="2"/>
                  </a:lnTo>
                  <a:lnTo>
                    <a:pt x="30" y="4"/>
                  </a:lnTo>
                  <a:lnTo>
                    <a:pt x="32" y="7"/>
                  </a:lnTo>
                  <a:lnTo>
                    <a:pt x="34" y="11"/>
                  </a:lnTo>
                  <a:lnTo>
                    <a:pt x="36" y="15"/>
                  </a:lnTo>
                  <a:lnTo>
                    <a:pt x="36" y="21"/>
                  </a:lnTo>
                  <a:lnTo>
                    <a:pt x="36" y="29"/>
                  </a:lnTo>
                  <a:close/>
                  <a:moveTo>
                    <a:pt x="28" y="29"/>
                  </a:moveTo>
                  <a:lnTo>
                    <a:pt x="28" y="25"/>
                  </a:lnTo>
                  <a:lnTo>
                    <a:pt x="28" y="21"/>
                  </a:lnTo>
                  <a:lnTo>
                    <a:pt x="28" y="17"/>
                  </a:lnTo>
                  <a:lnTo>
                    <a:pt x="28" y="15"/>
                  </a:lnTo>
                  <a:lnTo>
                    <a:pt x="27" y="13"/>
                  </a:lnTo>
                  <a:lnTo>
                    <a:pt x="27" y="11"/>
                  </a:lnTo>
                  <a:lnTo>
                    <a:pt x="25" y="9"/>
                  </a:lnTo>
                  <a:lnTo>
                    <a:pt x="25" y="7"/>
                  </a:lnTo>
                  <a:lnTo>
                    <a:pt x="23" y="7"/>
                  </a:lnTo>
                  <a:lnTo>
                    <a:pt x="21" y="7"/>
                  </a:lnTo>
                  <a:lnTo>
                    <a:pt x="19" y="6"/>
                  </a:lnTo>
                  <a:lnTo>
                    <a:pt x="17" y="6"/>
                  </a:lnTo>
                  <a:lnTo>
                    <a:pt x="15" y="6"/>
                  </a:lnTo>
                  <a:lnTo>
                    <a:pt x="11" y="7"/>
                  </a:lnTo>
                  <a:lnTo>
                    <a:pt x="9" y="9"/>
                  </a:lnTo>
                  <a:lnTo>
                    <a:pt x="9" y="13"/>
                  </a:lnTo>
                  <a:lnTo>
                    <a:pt x="7" y="15"/>
                  </a:lnTo>
                  <a:lnTo>
                    <a:pt x="7" y="19"/>
                  </a:lnTo>
                  <a:lnTo>
                    <a:pt x="7" y="23"/>
                  </a:lnTo>
                  <a:lnTo>
                    <a:pt x="5" y="27"/>
                  </a:lnTo>
                  <a:lnTo>
                    <a:pt x="7" y="32"/>
                  </a:lnTo>
                  <a:lnTo>
                    <a:pt x="7" y="38"/>
                  </a:lnTo>
                  <a:lnTo>
                    <a:pt x="7" y="42"/>
                  </a:lnTo>
                  <a:lnTo>
                    <a:pt x="9" y="44"/>
                  </a:lnTo>
                  <a:lnTo>
                    <a:pt x="11" y="48"/>
                  </a:lnTo>
                  <a:lnTo>
                    <a:pt x="13" y="48"/>
                  </a:lnTo>
                  <a:lnTo>
                    <a:pt x="15" y="50"/>
                  </a:lnTo>
                  <a:lnTo>
                    <a:pt x="17" y="50"/>
                  </a:lnTo>
                  <a:lnTo>
                    <a:pt x="21" y="50"/>
                  </a:lnTo>
                  <a:lnTo>
                    <a:pt x="23" y="50"/>
                  </a:lnTo>
                  <a:lnTo>
                    <a:pt x="23" y="48"/>
                  </a:lnTo>
                  <a:lnTo>
                    <a:pt x="25" y="46"/>
                  </a:lnTo>
                  <a:lnTo>
                    <a:pt x="27" y="46"/>
                  </a:lnTo>
                  <a:lnTo>
                    <a:pt x="27" y="44"/>
                  </a:lnTo>
                  <a:lnTo>
                    <a:pt x="28" y="42"/>
                  </a:lnTo>
                  <a:lnTo>
                    <a:pt x="28" y="38"/>
                  </a:lnTo>
                  <a:lnTo>
                    <a:pt x="28" y="36"/>
                  </a:lnTo>
                  <a:lnTo>
                    <a:pt x="28" y="34"/>
                  </a:lnTo>
                  <a:lnTo>
                    <a:pt x="28" y="30"/>
                  </a:lnTo>
                  <a:lnTo>
                    <a:pt x="28"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426">
              <a:extLst>
                <a:ext uri="{FF2B5EF4-FFF2-40B4-BE49-F238E27FC236}">
                  <a16:creationId xmlns:a16="http://schemas.microsoft.com/office/drawing/2014/main" id="{62CD5EE3-1938-4164-B24D-0F3B99D54D07}"/>
                </a:ext>
              </a:extLst>
            </p:cNvPr>
            <p:cNvSpPr>
              <a:spLocks/>
            </p:cNvSpPr>
            <p:nvPr/>
          </p:nvSpPr>
          <p:spPr bwMode="auto">
            <a:xfrm>
              <a:off x="3355974" y="6421724"/>
              <a:ext cx="53975" cy="87312"/>
            </a:xfrm>
            <a:custGeom>
              <a:avLst/>
              <a:gdLst>
                <a:gd name="T0" fmla="*/ 34 w 34"/>
                <a:gd name="T1" fmla="*/ 52 h 55"/>
                <a:gd name="T2" fmla="*/ 34 w 34"/>
                <a:gd name="T3" fmla="*/ 54 h 55"/>
                <a:gd name="T4" fmla="*/ 32 w 34"/>
                <a:gd name="T5" fmla="*/ 54 h 55"/>
                <a:gd name="T6" fmla="*/ 32 w 34"/>
                <a:gd name="T7" fmla="*/ 55 h 55"/>
                <a:gd name="T8" fmla="*/ 2 w 34"/>
                <a:gd name="T9" fmla="*/ 55 h 55"/>
                <a:gd name="T10" fmla="*/ 2 w 34"/>
                <a:gd name="T11" fmla="*/ 55 h 55"/>
                <a:gd name="T12" fmla="*/ 0 w 34"/>
                <a:gd name="T13" fmla="*/ 54 h 55"/>
                <a:gd name="T14" fmla="*/ 0 w 34"/>
                <a:gd name="T15" fmla="*/ 54 h 55"/>
                <a:gd name="T16" fmla="*/ 0 w 34"/>
                <a:gd name="T17" fmla="*/ 52 h 55"/>
                <a:gd name="T18" fmla="*/ 0 w 34"/>
                <a:gd name="T19" fmla="*/ 50 h 55"/>
                <a:gd name="T20" fmla="*/ 0 w 34"/>
                <a:gd name="T21" fmla="*/ 50 h 55"/>
                <a:gd name="T22" fmla="*/ 0 w 34"/>
                <a:gd name="T23" fmla="*/ 48 h 55"/>
                <a:gd name="T24" fmla="*/ 2 w 34"/>
                <a:gd name="T25" fmla="*/ 48 h 55"/>
                <a:gd name="T26" fmla="*/ 15 w 34"/>
                <a:gd name="T27" fmla="*/ 32 h 55"/>
                <a:gd name="T28" fmla="*/ 19 w 34"/>
                <a:gd name="T29" fmla="*/ 27 h 55"/>
                <a:gd name="T30" fmla="*/ 23 w 34"/>
                <a:gd name="T31" fmla="*/ 21 h 55"/>
                <a:gd name="T32" fmla="*/ 23 w 34"/>
                <a:gd name="T33" fmla="*/ 17 h 55"/>
                <a:gd name="T34" fmla="*/ 23 w 34"/>
                <a:gd name="T35" fmla="*/ 13 h 55"/>
                <a:gd name="T36" fmla="*/ 23 w 34"/>
                <a:gd name="T37" fmla="*/ 11 h 55"/>
                <a:gd name="T38" fmla="*/ 19 w 34"/>
                <a:gd name="T39" fmla="*/ 7 h 55"/>
                <a:gd name="T40" fmla="*/ 17 w 34"/>
                <a:gd name="T41" fmla="*/ 7 h 55"/>
                <a:gd name="T42" fmla="*/ 11 w 34"/>
                <a:gd name="T43" fmla="*/ 7 h 55"/>
                <a:gd name="T44" fmla="*/ 7 w 34"/>
                <a:gd name="T45" fmla="*/ 7 h 55"/>
                <a:gd name="T46" fmla="*/ 5 w 34"/>
                <a:gd name="T47" fmla="*/ 9 h 55"/>
                <a:gd name="T48" fmla="*/ 3 w 34"/>
                <a:gd name="T49" fmla="*/ 11 h 55"/>
                <a:gd name="T50" fmla="*/ 2 w 34"/>
                <a:gd name="T51" fmla="*/ 11 h 55"/>
                <a:gd name="T52" fmla="*/ 2 w 34"/>
                <a:gd name="T53" fmla="*/ 11 h 55"/>
                <a:gd name="T54" fmla="*/ 2 w 34"/>
                <a:gd name="T55" fmla="*/ 9 h 55"/>
                <a:gd name="T56" fmla="*/ 2 w 34"/>
                <a:gd name="T57" fmla="*/ 9 h 55"/>
                <a:gd name="T58" fmla="*/ 2 w 34"/>
                <a:gd name="T59" fmla="*/ 7 h 55"/>
                <a:gd name="T60" fmla="*/ 2 w 34"/>
                <a:gd name="T61" fmla="*/ 6 h 55"/>
                <a:gd name="T62" fmla="*/ 2 w 34"/>
                <a:gd name="T63" fmla="*/ 6 h 55"/>
                <a:gd name="T64" fmla="*/ 2 w 34"/>
                <a:gd name="T65" fmla="*/ 6 h 55"/>
                <a:gd name="T66" fmla="*/ 3 w 34"/>
                <a:gd name="T67" fmla="*/ 4 h 55"/>
                <a:gd name="T68" fmla="*/ 5 w 34"/>
                <a:gd name="T69" fmla="*/ 4 h 55"/>
                <a:gd name="T70" fmla="*/ 9 w 34"/>
                <a:gd name="T71" fmla="*/ 2 h 55"/>
                <a:gd name="T72" fmla="*/ 13 w 34"/>
                <a:gd name="T73" fmla="*/ 0 h 55"/>
                <a:gd name="T74" fmla="*/ 19 w 34"/>
                <a:gd name="T75" fmla="*/ 0 h 55"/>
                <a:gd name="T76" fmla="*/ 25 w 34"/>
                <a:gd name="T77" fmla="*/ 2 h 55"/>
                <a:gd name="T78" fmla="*/ 28 w 34"/>
                <a:gd name="T79" fmla="*/ 6 h 55"/>
                <a:gd name="T80" fmla="*/ 30 w 34"/>
                <a:gd name="T81" fmla="*/ 11 h 55"/>
                <a:gd name="T82" fmla="*/ 30 w 34"/>
                <a:gd name="T83" fmla="*/ 17 h 55"/>
                <a:gd name="T84" fmla="*/ 30 w 34"/>
                <a:gd name="T85" fmla="*/ 23 h 55"/>
                <a:gd name="T86" fmla="*/ 27 w 34"/>
                <a:gd name="T87" fmla="*/ 29 h 55"/>
                <a:gd name="T88" fmla="*/ 21 w 34"/>
                <a:gd name="T89" fmla="*/ 34 h 55"/>
                <a:gd name="T90" fmla="*/ 9 w 34"/>
                <a:gd name="T91" fmla="*/ 48 h 55"/>
                <a:gd name="T92" fmla="*/ 32 w 34"/>
                <a:gd name="T93" fmla="*/ 48 h 55"/>
                <a:gd name="T94" fmla="*/ 32 w 34"/>
                <a:gd name="T95" fmla="*/ 50 h 55"/>
                <a:gd name="T96" fmla="*/ 34 w 34"/>
                <a:gd name="T97" fmla="*/ 50 h 55"/>
                <a:gd name="T98" fmla="*/ 34 w 34"/>
                <a:gd name="T99"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 h="55">
                  <a:moveTo>
                    <a:pt x="34" y="52"/>
                  </a:moveTo>
                  <a:lnTo>
                    <a:pt x="34" y="52"/>
                  </a:lnTo>
                  <a:lnTo>
                    <a:pt x="34" y="54"/>
                  </a:lnTo>
                  <a:lnTo>
                    <a:pt x="34" y="54"/>
                  </a:lnTo>
                  <a:lnTo>
                    <a:pt x="34" y="54"/>
                  </a:lnTo>
                  <a:lnTo>
                    <a:pt x="32" y="54"/>
                  </a:lnTo>
                  <a:lnTo>
                    <a:pt x="32" y="54"/>
                  </a:lnTo>
                  <a:lnTo>
                    <a:pt x="32" y="55"/>
                  </a:lnTo>
                  <a:lnTo>
                    <a:pt x="32" y="55"/>
                  </a:lnTo>
                  <a:lnTo>
                    <a:pt x="2" y="55"/>
                  </a:lnTo>
                  <a:lnTo>
                    <a:pt x="2" y="55"/>
                  </a:lnTo>
                  <a:lnTo>
                    <a:pt x="2" y="55"/>
                  </a:lnTo>
                  <a:lnTo>
                    <a:pt x="2" y="54"/>
                  </a:lnTo>
                  <a:lnTo>
                    <a:pt x="0" y="54"/>
                  </a:lnTo>
                  <a:lnTo>
                    <a:pt x="0" y="54"/>
                  </a:lnTo>
                  <a:lnTo>
                    <a:pt x="0" y="54"/>
                  </a:lnTo>
                  <a:lnTo>
                    <a:pt x="0" y="52"/>
                  </a:lnTo>
                  <a:lnTo>
                    <a:pt x="0" y="52"/>
                  </a:lnTo>
                  <a:lnTo>
                    <a:pt x="0" y="52"/>
                  </a:lnTo>
                  <a:lnTo>
                    <a:pt x="0" y="50"/>
                  </a:lnTo>
                  <a:lnTo>
                    <a:pt x="0" y="50"/>
                  </a:lnTo>
                  <a:lnTo>
                    <a:pt x="0" y="50"/>
                  </a:lnTo>
                  <a:lnTo>
                    <a:pt x="0" y="48"/>
                  </a:lnTo>
                  <a:lnTo>
                    <a:pt x="0" y="48"/>
                  </a:lnTo>
                  <a:lnTo>
                    <a:pt x="2" y="48"/>
                  </a:lnTo>
                  <a:lnTo>
                    <a:pt x="2" y="48"/>
                  </a:lnTo>
                  <a:lnTo>
                    <a:pt x="11" y="36"/>
                  </a:lnTo>
                  <a:lnTo>
                    <a:pt x="15" y="32"/>
                  </a:lnTo>
                  <a:lnTo>
                    <a:pt x="17" y="29"/>
                  </a:lnTo>
                  <a:lnTo>
                    <a:pt x="19" y="27"/>
                  </a:lnTo>
                  <a:lnTo>
                    <a:pt x="21" y="23"/>
                  </a:lnTo>
                  <a:lnTo>
                    <a:pt x="23" y="21"/>
                  </a:lnTo>
                  <a:lnTo>
                    <a:pt x="23" y="19"/>
                  </a:lnTo>
                  <a:lnTo>
                    <a:pt x="23" y="17"/>
                  </a:lnTo>
                  <a:lnTo>
                    <a:pt x="23" y="15"/>
                  </a:lnTo>
                  <a:lnTo>
                    <a:pt x="23" y="13"/>
                  </a:lnTo>
                  <a:lnTo>
                    <a:pt x="23" y="11"/>
                  </a:lnTo>
                  <a:lnTo>
                    <a:pt x="23" y="11"/>
                  </a:lnTo>
                  <a:lnTo>
                    <a:pt x="21" y="9"/>
                  </a:lnTo>
                  <a:lnTo>
                    <a:pt x="19" y="7"/>
                  </a:lnTo>
                  <a:lnTo>
                    <a:pt x="19" y="7"/>
                  </a:lnTo>
                  <a:lnTo>
                    <a:pt x="17" y="7"/>
                  </a:lnTo>
                  <a:lnTo>
                    <a:pt x="15" y="7"/>
                  </a:lnTo>
                  <a:lnTo>
                    <a:pt x="11" y="7"/>
                  </a:lnTo>
                  <a:lnTo>
                    <a:pt x="9" y="7"/>
                  </a:lnTo>
                  <a:lnTo>
                    <a:pt x="7" y="7"/>
                  </a:lnTo>
                  <a:lnTo>
                    <a:pt x="5" y="9"/>
                  </a:lnTo>
                  <a:lnTo>
                    <a:pt x="5" y="9"/>
                  </a:lnTo>
                  <a:lnTo>
                    <a:pt x="3" y="9"/>
                  </a:lnTo>
                  <a:lnTo>
                    <a:pt x="3" y="11"/>
                  </a:lnTo>
                  <a:lnTo>
                    <a:pt x="2" y="11"/>
                  </a:lnTo>
                  <a:lnTo>
                    <a:pt x="2" y="11"/>
                  </a:lnTo>
                  <a:lnTo>
                    <a:pt x="2" y="11"/>
                  </a:lnTo>
                  <a:lnTo>
                    <a:pt x="2" y="11"/>
                  </a:lnTo>
                  <a:lnTo>
                    <a:pt x="2" y="9"/>
                  </a:lnTo>
                  <a:lnTo>
                    <a:pt x="2" y="9"/>
                  </a:lnTo>
                  <a:lnTo>
                    <a:pt x="2" y="9"/>
                  </a:lnTo>
                  <a:lnTo>
                    <a:pt x="2" y="9"/>
                  </a:lnTo>
                  <a:lnTo>
                    <a:pt x="2" y="7"/>
                  </a:lnTo>
                  <a:lnTo>
                    <a:pt x="2" y="7"/>
                  </a:lnTo>
                  <a:lnTo>
                    <a:pt x="2" y="7"/>
                  </a:lnTo>
                  <a:lnTo>
                    <a:pt x="2" y="6"/>
                  </a:lnTo>
                  <a:lnTo>
                    <a:pt x="2" y="6"/>
                  </a:lnTo>
                  <a:lnTo>
                    <a:pt x="2" y="6"/>
                  </a:lnTo>
                  <a:lnTo>
                    <a:pt x="2" y="6"/>
                  </a:lnTo>
                  <a:lnTo>
                    <a:pt x="2" y="6"/>
                  </a:lnTo>
                  <a:lnTo>
                    <a:pt x="2" y="6"/>
                  </a:lnTo>
                  <a:lnTo>
                    <a:pt x="3" y="4"/>
                  </a:lnTo>
                  <a:lnTo>
                    <a:pt x="3" y="4"/>
                  </a:lnTo>
                  <a:lnTo>
                    <a:pt x="5" y="4"/>
                  </a:lnTo>
                  <a:lnTo>
                    <a:pt x="7" y="2"/>
                  </a:lnTo>
                  <a:lnTo>
                    <a:pt x="9" y="2"/>
                  </a:lnTo>
                  <a:lnTo>
                    <a:pt x="11" y="0"/>
                  </a:lnTo>
                  <a:lnTo>
                    <a:pt x="13" y="0"/>
                  </a:lnTo>
                  <a:lnTo>
                    <a:pt x="15" y="0"/>
                  </a:lnTo>
                  <a:lnTo>
                    <a:pt x="19" y="0"/>
                  </a:lnTo>
                  <a:lnTo>
                    <a:pt x="23" y="2"/>
                  </a:lnTo>
                  <a:lnTo>
                    <a:pt x="25" y="2"/>
                  </a:lnTo>
                  <a:lnTo>
                    <a:pt x="27" y="4"/>
                  </a:lnTo>
                  <a:lnTo>
                    <a:pt x="28" y="6"/>
                  </a:lnTo>
                  <a:lnTo>
                    <a:pt x="30" y="9"/>
                  </a:lnTo>
                  <a:lnTo>
                    <a:pt x="30" y="11"/>
                  </a:lnTo>
                  <a:lnTo>
                    <a:pt x="30" y="13"/>
                  </a:lnTo>
                  <a:lnTo>
                    <a:pt x="30" y="17"/>
                  </a:lnTo>
                  <a:lnTo>
                    <a:pt x="30" y="19"/>
                  </a:lnTo>
                  <a:lnTo>
                    <a:pt x="30" y="23"/>
                  </a:lnTo>
                  <a:lnTo>
                    <a:pt x="28" y="25"/>
                  </a:lnTo>
                  <a:lnTo>
                    <a:pt x="27" y="29"/>
                  </a:lnTo>
                  <a:lnTo>
                    <a:pt x="25" y="30"/>
                  </a:lnTo>
                  <a:lnTo>
                    <a:pt x="21" y="34"/>
                  </a:lnTo>
                  <a:lnTo>
                    <a:pt x="17" y="40"/>
                  </a:lnTo>
                  <a:lnTo>
                    <a:pt x="9" y="48"/>
                  </a:lnTo>
                  <a:lnTo>
                    <a:pt x="32" y="48"/>
                  </a:lnTo>
                  <a:lnTo>
                    <a:pt x="32" y="48"/>
                  </a:lnTo>
                  <a:lnTo>
                    <a:pt x="32" y="50"/>
                  </a:lnTo>
                  <a:lnTo>
                    <a:pt x="32" y="50"/>
                  </a:lnTo>
                  <a:lnTo>
                    <a:pt x="34" y="50"/>
                  </a:lnTo>
                  <a:lnTo>
                    <a:pt x="34" y="50"/>
                  </a:lnTo>
                  <a:lnTo>
                    <a:pt x="34" y="50"/>
                  </a:lnTo>
                  <a:lnTo>
                    <a:pt x="34" y="52"/>
                  </a:lnTo>
                  <a:lnTo>
                    <a:pt x="34"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27">
              <a:extLst>
                <a:ext uri="{FF2B5EF4-FFF2-40B4-BE49-F238E27FC236}">
                  <a16:creationId xmlns:a16="http://schemas.microsoft.com/office/drawing/2014/main" id="{00275A00-54B4-4B45-AB7A-D95AF84356BA}"/>
                </a:ext>
              </a:extLst>
            </p:cNvPr>
            <p:cNvSpPr>
              <a:spLocks noEditPoints="1"/>
            </p:cNvSpPr>
            <p:nvPr/>
          </p:nvSpPr>
          <p:spPr bwMode="auto">
            <a:xfrm>
              <a:off x="3422649" y="6421724"/>
              <a:ext cx="57150" cy="87312"/>
            </a:xfrm>
            <a:custGeom>
              <a:avLst/>
              <a:gdLst>
                <a:gd name="T0" fmla="*/ 36 w 36"/>
                <a:gd name="T1" fmla="*/ 34 h 55"/>
                <a:gd name="T2" fmla="*/ 34 w 36"/>
                <a:gd name="T3" fmla="*/ 44 h 55"/>
                <a:gd name="T4" fmla="*/ 31 w 36"/>
                <a:gd name="T5" fmla="*/ 52 h 55"/>
                <a:gd name="T6" fmla="*/ 23 w 36"/>
                <a:gd name="T7" fmla="*/ 55 h 55"/>
                <a:gd name="T8" fmla="*/ 13 w 36"/>
                <a:gd name="T9" fmla="*/ 55 h 55"/>
                <a:gd name="T10" fmla="*/ 6 w 36"/>
                <a:gd name="T11" fmla="*/ 52 h 55"/>
                <a:gd name="T12" fmla="*/ 2 w 36"/>
                <a:gd name="T13" fmla="*/ 44 h 55"/>
                <a:gd name="T14" fmla="*/ 0 w 36"/>
                <a:gd name="T15" fmla="*/ 34 h 55"/>
                <a:gd name="T16" fmla="*/ 0 w 36"/>
                <a:gd name="T17" fmla="*/ 23 h 55"/>
                <a:gd name="T18" fmla="*/ 2 w 36"/>
                <a:gd name="T19" fmla="*/ 11 h 55"/>
                <a:gd name="T20" fmla="*/ 6 w 36"/>
                <a:gd name="T21" fmla="*/ 6 h 55"/>
                <a:gd name="T22" fmla="*/ 13 w 36"/>
                <a:gd name="T23" fmla="*/ 0 h 55"/>
                <a:gd name="T24" fmla="*/ 23 w 36"/>
                <a:gd name="T25" fmla="*/ 0 h 55"/>
                <a:gd name="T26" fmla="*/ 31 w 36"/>
                <a:gd name="T27" fmla="*/ 4 h 55"/>
                <a:gd name="T28" fmla="*/ 34 w 36"/>
                <a:gd name="T29" fmla="*/ 11 h 55"/>
                <a:gd name="T30" fmla="*/ 36 w 36"/>
                <a:gd name="T31" fmla="*/ 21 h 55"/>
                <a:gd name="T32" fmla="*/ 31 w 36"/>
                <a:gd name="T33" fmla="*/ 29 h 55"/>
                <a:gd name="T34" fmla="*/ 29 w 36"/>
                <a:gd name="T35" fmla="*/ 21 h 55"/>
                <a:gd name="T36" fmla="*/ 29 w 36"/>
                <a:gd name="T37" fmla="*/ 15 h 55"/>
                <a:gd name="T38" fmla="*/ 27 w 36"/>
                <a:gd name="T39" fmla="*/ 11 h 55"/>
                <a:gd name="T40" fmla="*/ 25 w 36"/>
                <a:gd name="T41" fmla="*/ 7 h 55"/>
                <a:gd name="T42" fmla="*/ 23 w 36"/>
                <a:gd name="T43" fmla="*/ 7 h 55"/>
                <a:gd name="T44" fmla="*/ 19 w 36"/>
                <a:gd name="T45" fmla="*/ 6 h 55"/>
                <a:gd name="T46" fmla="*/ 13 w 36"/>
                <a:gd name="T47" fmla="*/ 7 h 55"/>
                <a:gd name="T48" fmla="*/ 9 w 36"/>
                <a:gd name="T49" fmla="*/ 13 h 55"/>
                <a:gd name="T50" fmla="*/ 8 w 36"/>
                <a:gd name="T51" fmla="*/ 19 h 55"/>
                <a:gd name="T52" fmla="*/ 8 w 36"/>
                <a:gd name="T53" fmla="*/ 27 h 55"/>
                <a:gd name="T54" fmla="*/ 8 w 36"/>
                <a:gd name="T55" fmla="*/ 38 h 55"/>
                <a:gd name="T56" fmla="*/ 9 w 36"/>
                <a:gd name="T57" fmla="*/ 44 h 55"/>
                <a:gd name="T58" fmla="*/ 13 w 36"/>
                <a:gd name="T59" fmla="*/ 48 h 55"/>
                <a:gd name="T60" fmla="*/ 19 w 36"/>
                <a:gd name="T61" fmla="*/ 50 h 55"/>
                <a:gd name="T62" fmla="*/ 23 w 36"/>
                <a:gd name="T63" fmla="*/ 50 h 55"/>
                <a:gd name="T64" fmla="*/ 25 w 36"/>
                <a:gd name="T65" fmla="*/ 46 h 55"/>
                <a:gd name="T66" fmla="*/ 27 w 36"/>
                <a:gd name="T67" fmla="*/ 44 h 55"/>
                <a:gd name="T68" fmla="*/ 29 w 36"/>
                <a:gd name="T69" fmla="*/ 38 h 55"/>
                <a:gd name="T70" fmla="*/ 31 w 36"/>
                <a:gd name="T71" fmla="*/ 34 h 55"/>
                <a:gd name="T72" fmla="*/ 31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4" y="44"/>
                  </a:lnTo>
                  <a:lnTo>
                    <a:pt x="33" y="48"/>
                  </a:lnTo>
                  <a:lnTo>
                    <a:pt x="31" y="52"/>
                  </a:lnTo>
                  <a:lnTo>
                    <a:pt x="27" y="54"/>
                  </a:lnTo>
                  <a:lnTo>
                    <a:pt x="23" y="55"/>
                  </a:lnTo>
                  <a:lnTo>
                    <a:pt x="17" y="55"/>
                  </a:lnTo>
                  <a:lnTo>
                    <a:pt x="13" y="55"/>
                  </a:lnTo>
                  <a:lnTo>
                    <a:pt x="9" y="54"/>
                  </a:lnTo>
                  <a:lnTo>
                    <a:pt x="6" y="52"/>
                  </a:lnTo>
                  <a:lnTo>
                    <a:pt x="4" y="48"/>
                  </a:lnTo>
                  <a:lnTo>
                    <a:pt x="2" y="44"/>
                  </a:lnTo>
                  <a:lnTo>
                    <a:pt x="0" y="40"/>
                  </a:lnTo>
                  <a:lnTo>
                    <a:pt x="0" y="34"/>
                  </a:lnTo>
                  <a:lnTo>
                    <a:pt x="0" y="29"/>
                  </a:lnTo>
                  <a:lnTo>
                    <a:pt x="0" y="23"/>
                  </a:lnTo>
                  <a:lnTo>
                    <a:pt x="0" y="17"/>
                  </a:lnTo>
                  <a:lnTo>
                    <a:pt x="2" y="11"/>
                  </a:lnTo>
                  <a:lnTo>
                    <a:pt x="4" y="7"/>
                  </a:lnTo>
                  <a:lnTo>
                    <a:pt x="6" y="6"/>
                  </a:lnTo>
                  <a:lnTo>
                    <a:pt x="9" y="2"/>
                  </a:lnTo>
                  <a:lnTo>
                    <a:pt x="13" y="0"/>
                  </a:lnTo>
                  <a:lnTo>
                    <a:pt x="19" y="0"/>
                  </a:lnTo>
                  <a:lnTo>
                    <a:pt x="23" y="0"/>
                  </a:lnTo>
                  <a:lnTo>
                    <a:pt x="27" y="2"/>
                  </a:lnTo>
                  <a:lnTo>
                    <a:pt x="31" y="4"/>
                  </a:lnTo>
                  <a:lnTo>
                    <a:pt x="33" y="7"/>
                  </a:lnTo>
                  <a:lnTo>
                    <a:pt x="34" y="11"/>
                  </a:lnTo>
                  <a:lnTo>
                    <a:pt x="36" y="15"/>
                  </a:lnTo>
                  <a:lnTo>
                    <a:pt x="36" y="21"/>
                  </a:lnTo>
                  <a:lnTo>
                    <a:pt x="36" y="29"/>
                  </a:lnTo>
                  <a:close/>
                  <a:moveTo>
                    <a:pt x="31" y="29"/>
                  </a:moveTo>
                  <a:lnTo>
                    <a:pt x="31" y="25"/>
                  </a:lnTo>
                  <a:lnTo>
                    <a:pt x="29" y="21"/>
                  </a:lnTo>
                  <a:lnTo>
                    <a:pt x="29" y="17"/>
                  </a:lnTo>
                  <a:lnTo>
                    <a:pt x="29" y="15"/>
                  </a:lnTo>
                  <a:lnTo>
                    <a:pt x="29" y="13"/>
                  </a:lnTo>
                  <a:lnTo>
                    <a:pt x="27" y="11"/>
                  </a:lnTo>
                  <a:lnTo>
                    <a:pt x="27" y="9"/>
                  </a:lnTo>
                  <a:lnTo>
                    <a:pt x="25" y="7"/>
                  </a:lnTo>
                  <a:lnTo>
                    <a:pt x="23" y="7"/>
                  </a:lnTo>
                  <a:lnTo>
                    <a:pt x="23" y="7"/>
                  </a:lnTo>
                  <a:lnTo>
                    <a:pt x="21" y="6"/>
                  </a:lnTo>
                  <a:lnTo>
                    <a:pt x="19" y="6"/>
                  </a:lnTo>
                  <a:lnTo>
                    <a:pt x="15" y="6"/>
                  </a:lnTo>
                  <a:lnTo>
                    <a:pt x="13" y="7"/>
                  </a:lnTo>
                  <a:lnTo>
                    <a:pt x="11" y="9"/>
                  </a:lnTo>
                  <a:lnTo>
                    <a:pt x="9" y="13"/>
                  </a:lnTo>
                  <a:lnTo>
                    <a:pt x="8" y="15"/>
                  </a:lnTo>
                  <a:lnTo>
                    <a:pt x="8" y="19"/>
                  </a:lnTo>
                  <a:lnTo>
                    <a:pt x="8" y="23"/>
                  </a:lnTo>
                  <a:lnTo>
                    <a:pt x="8" y="27"/>
                  </a:lnTo>
                  <a:lnTo>
                    <a:pt x="8" y="32"/>
                  </a:lnTo>
                  <a:lnTo>
                    <a:pt x="8" y="38"/>
                  </a:lnTo>
                  <a:lnTo>
                    <a:pt x="8" y="42"/>
                  </a:lnTo>
                  <a:lnTo>
                    <a:pt x="9" y="44"/>
                  </a:lnTo>
                  <a:lnTo>
                    <a:pt x="11" y="48"/>
                  </a:lnTo>
                  <a:lnTo>
                    <a:pt x="13" y="48"/>
                  </a:lnTo>
                  <a:lnTo>
                    <a:pt x="15" y="50"/>
                  </a:lnTo>
                  <a:lnTo>
                    <a:pt x="19" y="50"/>
                  </a:lnTo>
                  <a:lnTo>
                    <a:pt x="21" y="50"/>
                  </a:lnTo>
                  <a:lnTo>
                    <a:pt x="23" y="50"/>
                  </a:lnTo>
                  <a:lnTo>
                    <a:pt x="25" y="48"/>
                  </a:lnTo>
                  <a:lnTo>
                    <a:pt x="25" y="46"/>
                  </a:lnTo>
                  <a:lnTo>
                    <a:pt x="27" y="46"/>
                  </a:lnTo>
                  <a:lnTo>
                    <a:pt x="27" y="44"/>
                  </a:lnTo>
                  <a:lnTo>
                    <a:pt x="29" y="42"/>
                  </a:lnTo>
                  <a:lnTo>
                    <a:pt x="29" y="38"/>
                  </a:lnTo>
                  <a:lnTo>
                    <a:pt x="29"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28">
              <a:extLst>
                <a:ext uri="{FF2B5EF4-FFF2-40B4-BE49-F238E27FC236}">
                  <a16:creationId xmlns:a16="http://schemas.microsoft.com/office/drawing/2014/main" id="{A58FDFD4-4EBF-429D-9404-3F495CAE426D}"/>
                </a:ext>
              </a:extLst>
            </p:cNvPr>
            <p:cNvSpPr>
              <a:spLocks noEditPoints="1"/>
            </p:cNvSpPr>
            <p:nvPr/>
          </p:nvSpPr>
          <p:spPr bwMode="auto">
            <a:xfrm>
              <a:off x="3492499" y="6421724"/>
              <a:ext cx="58738" cy="87312"/>
            </a:xfrm>
            <a:custGeom>
              <a:avLst/>
              <a:gdLst>
                <a:gd name="T0" fmla="*/ 37 w 37"/>
                <a:gd name="T1" fmla="*/ 34 h 55"/>
                <a:gd name="T2" fmla="*/ 35 w 37"/>
                <a:gd name="T3" fmla="*/ 44 h 55"/>
                <a:gd name="T4" fmla="*/ 31 w 37"/>
                <a:gd name="T5" fmla="*/ 52 h 55"/>
                <a:gd name="T6" fmla="*/ 23 w 37"/>
                <a:gd name="T7" fmla="*/ 55 h 55"/>
                <a:gd name="T8" fmla="*/ 13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6 h 55"/>
                <a:gd name="T22" fmla="*/ 13 w 37"/>
                <a:gd name="T23" fmla="*/ 0 h 55"/>
                <a:gd name="T24" fmla="*/ 23 w 37"/>
                <a:gd name="T25" fmla="*/ 0 h 55"/>
                <a:gd name="T26" fmla="*/ 31 w 37"/>
                <a:gd name="T27" fmla="*/ 4 h 55"/>
                <a:gd name="T28" fmla="*/ 35 w 37"/>
                <a:gd name="T29" fmla="*/ 11 h 55"/>
                <a:gd name="T30" fmla="*/ 37 w 37"/>
                <a:gd name="T31" fmla="*/ 21 h 55"/>
                <a:gd name="T32" fmla="*/ 29 w 37"/>
                <a:gd name="T33" fmla="*/ 29 h 55"/>
                <a:gd name="T34" fmla="*/ 29 w 37"/>
                <a:gd name="T35" fmla="*/ 21 h 55"/>
                <a:gd name="T36" fmla="*/ 29 w 37"/>
                <a:gd name="T37" fmla="*/ 15 h 55"/>
                <a:gd name="T38" fmla="*/ 27 w 37"/>
                <a:gd name="T39" fmla="*/ 11 h 55"/>
                <a:gd name="T40" fmla="*/ 25 w 37"/>
                <a:gd name="T41" fmla="*/ 7 h 55"/>
                <a:gd name="T42" fmla="*/ 21 w 37"/>
                <a:gd name="T43" fmla="*/ 7 h 55"/>
                <a:gd name="T44" fmla="*/ 17 w 37"/>
                <a:gd name="T45" fmla="*/ 6 h 55"/>
                <a:gd name="T46" fmla="*/ 12 w 37"/>
                <a:gd name="T47" fmla="*/ 7 h 55"/>
                <a:gd name="T48" fmla="*/ 10 w 37"/>
                <a:gd name="T49" fmla="*/ 13 h 55"/>
                <a:gd name="T50" fmla="*/ 8 w 37"/>
                <a:gd name="T51" fmla="*/ 19 h 55"/>
                <a:gd name="T52" fmla="*/ 6 w 37"/>
                <a:gd name="T53" fmla="*/ 27 h 55"/>
                <a:gd name="T54" fmla="*/ 8 w 37"/>
                <a:gd name="T55" fmla="*/ 38 h 55"/>
                <a:gd name="T56" fmla="*/ 10 w 37"/>
                <a:gd name="T57" fmla="*/ 44 h 55"/>
                <a:gd name="T58" fmla="*/ 13 w 37"/>
                <a:gd name="T59" fmla="*/ 48 h 55"/>
                <a:gd name="T60" fmla="*/ 17 w 37"/>
                <a:gd name="T61" fmla="*/ 50 h 55"/>
                <a:gd name="T62" fmla="*/ 21 w 37"/>
                <a:gd name="T63" fmla="*/ 50 h 55"/>
                <a:gd name="T64" fmla="*/ 25 w 37"/>
                <a:gd name="T65" fmla="*/ 46 h 55"/>
                <a:gd name="T66" fmla="*/ 27 w 37"/>
                <a:gd name="T67" fmla="*/ 44 h 55"/>
                <a:gd name="T68" fmla="*/ 29 w 37"/>
                <a:gd name="T69" fmla="*/ 38 h 55"/>
                <a:gd name="T70" fmla="*/ 29 w 37"/>
                <a:gd name="T71" fmla="*/ 34 h 55"/>
                <a:gd name="T72" fmla="*/ 29 w 37"/>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9"/>
                  </a:moveTo>
                  <a:lnTo>
                    <a:pt x="37" y="34"/>
                  </a:lnTo>
                  <a:lnTo>
                    <a:pt x="37" y="38"/>
                  </a:lnTo>
                  <a:lnTo>
                    <a:pt x="35" y="44"/>
                  </a:lnTo>
                  <a:lnTo>
                    <a:pt x="33" y="48"/>
                  </a:lnTo>
                  <a:lnTo>
                    <a:pt x="31" y="52"/>
                  </a:lnTo>
                  <a:lnTo>
                    <a:pt x="27" y="54"/>
                  </a:lnTo>
                  <a:lnTo>
                    <a:pt x="23" y="55"/>
                  </a:lnTo>
                  <a:lnTo>
                    <a:pt x="17" y="55"/>
                  </a:lnTo>
                  <a:lnTo>
                    <a:pt x="13" y="55"/>
                  </a:lnTo>
                  <a:lnTo>
                    <a:pt x="10" y="54"/>
                  </a:lnTo>
                  <a:lnTo>
                    <a:pt x="6" y="52"/>
                  </a:lnTo>
                  <a:lnTo>
                    <a:pt x="4" y="48"/>
                  </a:lnTo>
                  <a:lnTo>
                    <a:pt x="2" y="44"/>
                  </a:lnTo>
                  <a:lnTo>
                    <a:pt x="0" y="40"/>
                  </a:lnTo>
                  <a:lnTo>
                    <a:pt x="0" y="34"/>
                  </a:lnTo>
                  <a:lnTo>
                    <a:pt x="0" y="29"/>
                  </a:lnTo>
                  <a:lnTo>
                    <a:pt x="0" y="23"/>
                  </a:lnTo>
                  <a:lnTo>
                    <a:pt x="0" y="17"/>
                  </a:lnTo>
                  <a:lnTo>
                    <a:pt x="2" y="11"/>
                  </a:lnTo>
                  <a:lnTo>
                    <a:pt x="4" y="7"/>
                  </a:lnTo>
                  <a:lnTo>
                    <a:pt x="6" y="6"/>
                  </a:lnTo>
                  <a:lnTo>
                    <a:pt x="10" y="2"/>
                  </a:lnTo>
                  <a:lnTo>
                    <a:pt x="13" y="0"/>
                  </a:lnTo>
                  <a:lnTo>
                    <a:pt x="19" y="0"/>
                  </a:lnTo>
                  <a:lnTo>
                    <a:pt x="23" y="0"/>
                  </a:lnTo>
                  <a:lnTo>
                    <a:pt x="27" y="2"/>
                  </a:lnTo>
                  <a:lnTo>
                    <a:pt x="31" y="4"/>
                  </a:lnTo>
                  <a:lnTo>
                    <a:pt x="33" y="7"/>
                  </a:lnTo>
                  <a:lnTo>
                    <a:pt x="35" y="11"/>
                  </a:lnTo>
                  <a:lnTo>
                    <a:pt x="37" y="15"/>
                  </a:lnTo>
                  <a:lnTo>
                    <a:pt x="37" y="21"/>
                  </a:lnTo>
                  <a:lnTo>
                    <a:pt x="37" y="29"/>
                  </a:lnTo>
                  <a:close/>
                  <a:moveTo>
                    <a:pt x="29" y="29"/>
                  </a:moveTo>
                  <a:lnTo>
                    <a:pt x="29" y="25"/>
                  </a:lnTo>
                  <a:lnTo>
                    <a:pt x="29" y="21"/>
                  </a:lnTo>
                  <a:lnTo>
                    <a:pt x="29" y="17"/>
                  </a:lnTo>
                  <a:lnTo>
                    <a:pt x="29" y="15"/>
                  </a:lnTo>
                  <a:lnTo>
                    <a:pt x="27" y="13"/>
                  </a:lnTo>
                  <a:lnTo>
                    <a:pt x="27" y="11"/>
                  </a:lnTo>
                  <a:lnTo>
                    <a:pt x="25" y="9"/>
                  </a:lnTo>
                  <a:lnTo>
                    <a:pt x="25" y="7"/>
                  </a:lnTo>
                  <a:lnTo>
                    <a:pt x="23" y="7"/>
                  </a:lnTo>
                  <a:lnTo>
                    <a:pt x="21" y="7"/>
                  </a:lnTo>
                  <a:lnTo>
                    <a:pt x="19" y="6"/>
                  </a:lnTo>
                  <a:lnTo>
                    <a:pt x="17" y="6"/>
                  </a:lnTo>
                  <a:lnTo>
                    <a:pt x="15" y="6"/>
                  </a:lnTo>
                  <a:lnTo>
                    <a:pt x="12" y="7"/>
                  </a:lnTo>
                  <a:lnTo>
                    <a:pt x="10" y="9"/>
                  </a:lnTo>
                  <a:lnTo>
                    <a:pt x="10" y="13"/>
                  </a:lnTo>
                  <a:lnTo>
                    <a:pt x="8" y="15"/>
                  </a:lnTo>
                  <a:lnTo>
                    <a:pt x="8" y="19"/>
                  </a:lnTo>
                  <a:lnTo>
                    <a:pt x="8" y="23"/>
                  </a:lnTo>
                  <a:lnTo>
                    <a:pt x="6" y="27"/>
                  </a:lnTo>
                  <a:lnTo>
                    <a:pt x="8" y="32"/>
                  </a:lnTo>
                  <a:lnTo>
                    <a:pt x="8" y="38"/>
                  </a:lnTo>
                  <a:lnTo>
                    <a:pt x="8" y="42"/>
                  </a:lnTo>
                  <a:lnTo>
                    <a:pt x="10" y="44"/>
                  </a:lnTo>
                  <a:lnTo>
                    <a:pt x="12" y="48"/>
                  </a:lnTo>
                  <a:lnTo>
                    <a:pt x="13" y="48"/>
                  </a:lnTo>
                  <a:lnTo>
                    <a:pt x="15" y="50"/>
                  </a:lnTo>
                  <a:lnTo>
                    <a:pt x="17" y="50"/>
                  </a:lnTo>
                  <a:lnTo>
                    <a:pt x="19" y="50"/>
                  </a:lnTo>
                  <a:lnTo>
                    <a:pt x="21" y="50"/>
                  </a:lnTo>
                  <a:lnTo>
                    <a:pt x="23" y="48"/>
                  </a:lnTo>
                  <a:lnTo>
                    <a:pt x="25" y="46"/>
                  </a:lnTo>
                  <a:lnTo>
                    <a:pt x="27" y="46"/>
                  </a:lnTo>
                  <a:lnTo>
                    <a:pt x="27" y="44"/>
                  </a:lnTo>
                  <a:lnTo>
                    <a:pt x="29" y="42"/>
                  </a:lnTo>
                  <a:lnTo>
                    <a:pt x="29" y="38"/>
                  </a:lnTo>
                  <a:lnTo>
                    <a:pt x="29" y="36"/>
                  </a:lnTo>
                  <a:lnTo>
                    <a:pt x="29" y="34"/>
                  </a:lnTo>
                  <a:lnTo>
                    <a:pt x="29" y="30"/>
                  </a:lnTo>
                  <a:lnTo>
                    <a:pt x="29"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29">
              <a:extLst>
                <a:ext uri="{FF2B5EF4-FFF2-40B4-BE49-F238E27FC236}">
                  <a16:creationId xmlns:a16="http://schemas.microsoft.com/office/drawing/2014/main" id="{643E2708-FA58-48BB-926E-831D485EDA28}"/>
                </a:ext>
              </a:extLst>
            </p:cNvPr>
            <p:cNvSpPr>
              <a:spLocks noEditPoints="1"/>
            </p:cNvSpPr>
            <p:nvPr/>
          </p:nvSpPr>
          <p:spPr bwMode="auto">
            <a:xfrm>
              <a:off x="3976687" y="6424899"/>
              <a:ext cx="61913" cy="84137"/>
            </a:xfrm>
            <a:custGeom>
              <a:avLst/>
              <a:gdLst>
                <a:gd name="T0" fmla="*/ 39 w 39"/>
                <a:gd name="T1" fmla="*/ 38 h 53"/>
                <a:gd name="T2" fmla="*/ 39 w 39"/>
                <a:gd name="T3" fmla="*/ 40 h 53"/>
                <a:gd name="T4" fmla="*/ 31 w 39"/>
                <a:gd name="T5" fmla="*/ 40 h 53"/>
                <a:gd name="T6" fmla="*/ 31 w 39"/>
                <a:gd name="T7" fmla="*/ 52 h 53"/>
                <a:gd name="T8" fmla="*/ 31 w 39"/>
                <a:gd name="T9" fmla="*/ 52 h 53"/>
                <a:gd name="T10" fmla="*/ 29 w 39"/>
                <a:gd name="T11" fmla="*/ 53 h 53"/>
                <a:gd name="T12" fmla="*/ 29 w 39"/>
                <a:gd name="T13" fmla="*/ 53 h 53"/>
                <a:gd name="T14" fmla="*/ 27 w 39"/>
                <a:gd name="T15" fmla="*/ 53 h 53"/>
                <a:gd name="T16" fmla="*/ 25 w 39"/>
                <a:gd name="T17" fmla="*/ 53 h 53"/>
                <a:gd name="T18" fmla="*/ 23 w 39"/>
                <a:gd name="T19" fmla="*/ 52 h 53"/>
                <a:gd name="T20" fmla="*/ 23 w 39"/>
                <a:gd name="T21" fmla="*/ 52 h 53"/>
                <a:gd name="T22" fmla="*/ 23 w 39"/>
                <a:gd name="T23" fmla="*/ 40 h 53"/>
                <a:gd name="T24" fmla="*/ 0 w 39"/>
                <a:gd name="T25" fmla="*/ 40 h 53"/>
                <a:gd name="T26" fmla="*/ 0 w 39"/>
                <a:gd name="T27" fmla="*/ 40 h 53"/>
                <a:gd name="T28" fmla="*/ 0 w 39"/>
                <a:gd name="T29" fmla="*/ 40 h 53"/>
                <a:gd name="T30" fmla="*/ 0 w 39"/>
                <a:gd name="T31" fmla="*/ 38 h 53"/>
                <a:gd name="T32" fmla="*/ 0 w 39"/>
                <a:gd name="T33" fmla="*/ 36 h 53"/>
                <a:gd name="T34" fmla="*/ 0 w 39"/>
                <a:gd name="T35" fmla="*/ 34 h 53"/>
                <a:gd name="T36" fmla="*/ 0 w 39"/>
                <a:gd name="T37" fmla="*/ 34 h 53"/>
                <a:gd name="T38" fmla="*/ 0 w 39"/>
                <a:gd name="T39" fmla="*/ 32 h 53"/>
                <a:gd name="T40" fmla="*/ 20 w 39"/>
                <a:gd name="T41" fmla="*/ 0 h 53"/>
                <a:gd name="T42" fmla="*/ 21 w 39"/>
                <a:gd name="T43" fmla="*/ 0 h 53"/>
                <a:gd name="T44" fmla="*/ 21 w 39"/>
                <a:gd name="T45" fmla="*/ 0 h 53"/>
                <a:gd name="T46" fmla="*/ 23 w 39"/>
                <a:gd name="T47" fmla="*/ 0 h 53"/>
                <a:gd name="T48" fmla="*/ 25 w 39"/>
                <a:gd name="T49" fmla="*/ 0 h 53"/>
                <a:gd name="T50" fmla="*/ 27 w 39"/>
                <a:gd name="T51" fmla="*/ 0 h 53"/>
                <a:gd name="T52" fmla="*/ 29 w 39"/>
                <a:gd name="T53" fmla="*/ 0 h 53"/>
                <a:gd name="T54" fmla="*/ 31 w 39"/>
                <a:gd name="T55" fmla="*/ 0 h 53"/>
                <a:gd name="T56" fmla="*/ 31 w 39"/>
                <a:gd name="T57" fmla="*/ 0 h 53"/>
                <a:gd name="T58" fmla="*/ 37 w 39"/>
                <a:gd name="T59" fmla="*/ 34 h 53"/>
                <a:gd name="T60" fmla="*/ 39 w 39"/>
                <a:gd name="T61" fmla="*/ 34 h 53"/>
                <a:gd name="T62" fmla="*/ 39 w 39"/>
                <a:gd name="T63" fmla="*/ 38 h 53"/>
                <a:gd name="T64" fmla="*/ 23 w 39"/>
                <a:gd name="T65" fmla="*/ 5 h 53"/>
                <a:gd name="T66" fmla="*/ 23 w 39"/>
                <a:gd name="T67" fmla="*/ 3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9" h="53">
                  <a:moveTo>
                    <a:pt x="39" y="38"/>
                  </a:moveTo>
                  <a:lnTo>
                    <a:pt x="39" y="38"/>
                  </a:lnTo>
                  <a:lnTo>
                    <a:pt x="39" y="40"/>
                  </a:lnTo>
                  <a:lnTo>
                    <a:pt x="39" y="40"/>
                  </a:lnTo>
                  <a:lnTo>
                    <a:pt x="37" y="40"/>
                  </a:lnTo>
                  <a:lnTo>
                    <a:pt x="31" y="40"/>
                  </a:lnTo>
                  <a:lnTo>
                    <a:pt x="31" y="52"/>
                  </a:lnTo>
                  <a:lnTo>
                    <a:pt x="31" y="52"/>
                  </a:lnTo>
                  <a:lnTo>
                    <a:pt x="31" y="52"/>
                  </a:lnTo>
                  <a:lnTo>
                    <a:pt x="31" y="52"/>
                  </a:lnTo>
                  <a:lnTo>
                    <a:pt x="31" y="53"/>
                  </a:lnTo>
                  <a:lnTo>
                    <a:pt x="29" y="53"/>
                  </a:lnTo>
                  <a:lnTo>
                    <a:pt x="29" y="53"/>
                  </a:lnTo>
                  <a:lnTo>
                    <a:pt x="29" y="53"/>
                  </a:lnTo>
                  <a:lnTo>
                    <a:pt x="27" y="53"/>
                  </a:lnTo>
                  <a:lnTo>
                    <a:pt x="27" y="53"/>
                  </a:lnTo>
                  <a:lnTo>
                    <a:pt x="25" y="53"/>
                  </a:lnTo>
                  <a:lnTo>
                    <a:pt x="25" y="53"/>
                  </a:lnTo>
                  <a:lnTo>
                    <a:pt x="25" y="53"/>
                  </a:lnTo>
                  <a:lnTo>
                    <a:pt x="23" y="52"/>
                  </a:lnTo>
                  <a:lnTo>
                    <a:pt x="23" y="52"/>
                  </a:lnTo>
                  <a:lnTo>
                    <a:pt x="23" y="52"/>
                  </a:lnTo>
                  <a:lnTo>
                    <a:pt x="23" y="52"/>
                  </a:lnTo>
                  <a:lnTo>
                    <a:pt x="23" y="40"/>
                  </a:lnTo>
                  <a:lnTo>
                    <a:pt x="2" y="40"/>
                  </a:lnTo>
                  <a:lnTo>
                    <a:pt x="0" y="40"/>
                  </a:lnTo>
                  <a:lnTo>
                    <a:pt x="0" y="40"/>
                  </a:lnTo>
                  <a:lnTo>
                    <a:pt x="0" y="40"/>
                  </a:lnTo>
                  <a:lnTo>
                    <a:pt x="0" y="40"/>
                  </a:lnTo>
                  <a:lnTo>
                    <a:pt x="0" y="40"/>
                  </a:lnTo>
                  <a:lnTo>
                    <a:pt x="0" y="38"/>
                  </a:lnTo>
                  <a:lnTo>
                    <a:pt x="0" y="38"/>
                  </a:lnTo>
                  <a:lnTo>
                    <a:pt x="0" y="38"/>
                  </a:lnTo>
                  <a:lnTo>
                    <a:pt x="0" y="36"/>
                  </a:lnTo>
                  <a:lnTo>
                    <a:pt x="0" y="36"/>
                  </a:lnTo>
                  <a:lnTo>
                    <a:pt x="0" y="34"/>
                  </a:lnTo>
                  <a:lnTo>
                    <a:pt x="0" y="34"/>
                  </a:lnTo>
                  <a:lnTo>
                    <a:pt x="0" y="34"/>
                  </a:lnTo>
                  <a:lnTo>
                    <a:pt x="0" y="34"/>
                  </a:lnTo>
                  <a:lnTo>
                    <a:pt x="0" y="32"/>
                  </a:lnTo>
                  <a:lnTo>
                    <a:pt x="0" y="32"/>
                  </a:lnTo>
                  <a:lnTo>
                    <a:pt x="20" y="0"/>
                  </a:lnTo>
                  <a:lnTo>
                    <a:pt x="20" y="0"/>
                  </a:lnTo>
                  <a:lnTo>
                    <a:pt x="21" y="0"/>
                  </a:lnTo>
                  <a:lnTo>
                    <a:pt x="21" y="0"/>
                  </a:lnTo>
                  <a:lnTo>
                    <a:pt x="21" y="0"/>
                  </a:lnTo>
                  <a:lnTo>
                    <a:pt x="23" y="0"/>
                  </a:lnTo>
                  <a:lnTo>
                    <a:pt x="23" y="0"/>
                  </a:lnTo>
                  <a:lnTo>
                    <a:pt x="25" y="0"/>
                  </a:lnTo>
                  <a:lnTo>
                    <a:pt x="25" y="0"/>
                  </a:lnTo>
                  <a:lnTo>
                    <a:pt x="27" y="0"/>
                  </a:lnTo>
                  <a:lnTo>
                    <a:pt x="27" y="0"/>
                  </a:lnTo>
                  <a:lnTo>
                    <a:pt x="29" y="0"/>
                  </a:lnTo>
                  <a:lnTo>
                    <a:pt x="29" y="0"/>
                  </a:lnTo>
                  <a:lnTo>
                    <a:pt x="31" y="0"/>
                  </a:lnTo>
                  <a:lnTo>
                    <a:pt x="31" y="0"/>
                  </a:lnTo>
                  <a:lnTo>
                    <a:pt x="31" y="0"/>
                  </a:lnTo>
                  <a:lnTo>
                    <a:pt x="31" y="0"/>
                  </a:lnTo>
                  <a:lnTo>
                    <a:pt x="31" y="34"/>
                  </a:lnTo>
                  <a:lnTo>
                    <a:pt x="37" y="34"/>
                  </a:lnTo>
                  <a:lnTo>
                    <a:pt x="39" y="34"/>
                  </a:lnTo>
                  <a:lnTo>
                    <a:pt x="39" y="34"/>
                  </a:lnTo>
                  <a:lnTo>
                    <a:pt x="39" y="36"/>
                  </a:lnTo>
                  <a:lnTo>
                    <a:pt x="39" y="38"/>
                  </a:lnTo>
                  <a:close/>
                  <a:moveTo>
                    <a:pt x="23" y="5"/>
                  </a:moveTo>
                  <a:lnTo>
                    <a:pt x="23" y="5"/>
                  </a:lnTo>
                  <a:lnTo>
                    <a:pt x="6" y="34"/>
                  </a:lnTo>
                  <a:lnTo>
                    <a:pt x="23" y="34"/>
                  </a:lnTo>
                  <a:lnTo>
                    <a:pt x="23" y="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30">
              <a:extLst>
                <a:ext uri="{FF2B5EF4-FFF2-40B4-BE49-F238E27FC236}">
                  <a16:creationId xmlns:a16="http://schemas.microsoft.com/office/drawing/2014/main" id="{120665CE-5090-46DF-A627-19DCCD92DF55}"/>
                </a:ext>
              </a:extLst>
            </p:cNvPr>
            <p:cNvSpPr>
              <a:spLocks noEditPoints="1"/>
            </p:cNvSpPr>
            <p:nvPr/>
          </p:nvSpPr>
          <p:spPr bwMode="auto">
            <a:xfrm>
              <a:off x="4048124" y="6421724"/>
              <a:ext cx="57150" cy="87312"/>
            </a:xfrm>
            <a:custGeom>
              <a:avLst/>
              <a:gdLst>
                <a:gd name="T0" fmla="*/ 36 w 36"/>
                <a:gd name="T1" fmla="*/ 34 h 55"/>
                <a:gd name="T2" fmla="*/ 34 w 36"/>
                <a:gd name="T3" fmla="*/ 44 h 55"/>
                <a:gd name="T4" fmla="*/ 30 w 36"/>
                <a:gd name="T5" fmla="*/ 52 h 55"/>
                <a:gd name="T6" fmla="*/ 23 w 36"/>
                <a:gd name="T7" fmla="*/ 55 h 55"/>
                <a:gd name="T8" fmla="*/ 13 w 36"/>
                <a:gd name="T9" fmla="*/ 55 h 55"/>
                <a:gd name="T10" fmla="*/ 5 w 36"/>
                <a:gd name="T11" fmla="*/ 52 h 55"/>
                <a:gd name="T12" fmla="*/ 1 w 36"/>
                <a:gd name="T13" fmla="*/ 44 h 55"/>
                <a:gd name="T14" fmla="*/ 0 w 36"/>
                <a:gd name="T15" fmla="*/ 34 h 55"/>
                <a:gd name="T16" fmla="*/ 0 w 36"/>
                <a:gd name="T17" fmla="*/ 23 h 55"/>
                <a:gd name="T18" fmla="*/ 1 w 36"/>
                <a:gd name="T19" fmla="*/ 11 h 55"/>
                <a:gd name="T20" fmla="*/ 5 w 36"/>
                <a:gd name="T21" fmla="*/ 6 h 55"/>
                <a:gd name="T22" fmla="*/ 13 w 36"/>
                <a:gd name="T23" fmla="*/ 0 h 55"/>
                <a:gd name="T24" fmla="*/ 23 w 36"/>
                <a:gd name="T25" fmla="*/ 0 h 55"/>
                <a:gd name="T26" fmla="*/ 30 w 36"/>
                <a:gd name="T27" fmla="*/ 4 h 55"/>
                <a:gd name="T28" fmla="*/ 34 w 36"/>
                <a:gd name="T29" fmla="*/ 11 h 55"/>
                <a:gd name="T30" fmla="*/ 36 w 36"/>
                <a:gd name="T31" fmla="*/ 21 h 55"/>
                <a:gd name="T32" fmla="*/ 30 w 36"/>
                <a:gd name="T33" fmla="*/ 29 h 55"/>
                <a:gd name="T34" fmla="*/ 28 w 36"/>
                <a:gd name="T35" fmla="*/ 21 h 55"/>
                <a:gd name="T36" fmla="*/ 28 w 36"/>
                <a:gd name="T37" fmla="*/ 15 h 55"/>
                <a:gd name="T38" fmla="*/ 26 w 36"/>
                <a:gd name="T39" fmla="*/ 11 h 55"/>
                <a:gd name="T40" fmla="*/ 24 w 36"/>
                <a:gd name="T41" fmla="*/ 7 h 55"/>
                <a:gd name="T42" fmla="*/ 23 w 36"/>
                <a:gd name="T43" fmla="*/ 7 h 55"/>
                <a:gd name="T44" fmla="*/ 19 w 36"/>
                <a:gd name="T45" fmla="*/ 6 h 55"/>
                <a:gd name="T46" fmla="*/ 13 w 36"/>
                <a:gd name="T47" fmla="*/ 7 h 55"/>
                <a:gd name="T48" fmla="*/ 9 w 36"/>
                <a:gd name="T49" fmla="*/ 13 h 55"/>
                <a:gd name="T50" fmla="*/ 7 w 36"/>
                <a:gd name="T51" fmla="*/ 19 h 55"/>
                <a:gd name="T52" fmla="*/ 7 w 36"/>
                <a:gd name="T53" fmla="*/ 27 h 55"/>
                <a:gd name="T54" fmla="*/ 7 w 36"/>
                <a:gd name="T55" fmla="*/ 38 h 55"/>
                <a:gd name="T56" fmla="*/ 9 w 36"/>
                <a:gd name="T57" fmla="*/ 44 h 55"/>
                <a:gd name="T58" fmla="*/ 13 w 36"/>
                <a:gd name="T59" fmla="*/ 48 h 55"/>
                <a:gd name="T60" fmla="*/ 19 w 36"/>
                <a:gd name="T61" fmla="*/ 50 h 55"/>
                <a:gd name="T62" fmla="*/ 23 w 36"/>
                <a:gd name="T63" fmla="*/ 50 h 55"/>
                <a:gd name="T64" fmla="*/ 24 w 36"/>
                <a:gd name="T65" fmla="*/ 46 h 55"/>
                <a:gd name="T66" fmla="*/ 26 w 36"/>
                <a:gd name="T67" fmla="*/ 44 h 55"/>
                <a:gd name="T68" fmla="*/ 28 w 36"/>
                <a:gd name="T69" fmla="*/ 38 h 55"/>
                <a:gd name="T70" fmla="*/ 30 w 36"/>
                <a:gd name="T71" fmla="*/ 34 h 55"/>
                <a:gd name="T72" fmla="*/ 30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4" y="44"/>
                  </a:lnTo>
                  <a:lnTo>
                    <a:pt x="32" y="48"/>
                  </a:lnTo>
                  <a:lnTo>
                    <a:pt x="30" y="52"/>
                  </a:lnTo>
                  <a:lnTo>
                    <a:pt x="26" y="54"/>
                  </a:lnTo>
                  <a:lnTo>
                    <a:pt x="23" y="55"/>
                  </a:lnTo>
                  <a:lnTo>
                    <a:pt x="17" y="55"/>
                  </a:lnTo>
                  <a:lnTo>
                    <a:pt x="13" y="55"/>
                  </a:lnTo>
                  <a:lnTo>
                    <a:pt x="9" y="54"/>
                  </a:lnTo>
                  <a:lnTo>
                    <a:pt x="5" y="52"/>
                  </a:lnTo>
                  <a:lnTo>
                    <a:pt x="3" y="48"/>
                  </a:lnTo>
                  <a:lnTo>
                    <a:pt x="1" y="44"/>
                  </a:lnTo>
                  <a:lnTo>
                    <a:pt x="0" y="40"/>
                  </a:lnTo>
                  <a:lnTo>
                    <a:pt x="0" y="34"/>
                  </a:lnTo>
                  <a:lnTo>
                    <a:pt x="0" y="29"/>
                  </a:lnTo>
                  <a:lnTo>
                    <a:pt x="0" y="23"/>
                  </a:lnTo>
                  <a:lnTo>
                    <a:pt x="0" y="17"/>
                  </a:lnTo>
                  <a:lnTo>
                    <a:pt x="1" y="11"/>
                  </a:lnTo>
                  <a:lnTo>
                    <a:pt x="3" y="7"/>
                  </a:lnTo>
                  <a:lnTo>
                    <a:pt x="5" y="6"/>
                  </a:lnTo>
                  <a:lnTo>
                    <a:pt x="9" y="2"/>
                  </a:lnTo>
                  <a:lnTo>
                    <a:pt x="13" y="0"/>
                  </a:lnTo>
                  <a:lnTo>
                    <a:pt x="19" y="0"/>
                  </a:lnTo>
                  <a:lnTo>
                    <a:pt x="23" y="0"/>
                  </a:lnTo>
                  <a:lnTo>
                    <a:pt x="26" y="2"/>
                  </a:lnTo>
                  <a:lnTo>
                    <a:pt x="30" y="4"/>
                  </a:lnTo>
                  <a:lnTo>
                    <a:pt x="32" y="7"/>
                  </a:lnTo>
                  <a:lnTo>
                    <a:pt x="34" y="11"/>
                  </a:lnTo>
                  <a:lnTo>
                    <a:pt x="36" y="15"/>
                  </a:lnTo>
                  <a:lnTo>
                    <a:pt x="36" y="21"/>
                  </a:lnTo>
                  <a:lnTo>
                    <a:pt x="36" y="29"/>
                  </a:lnTo>
                  <a:close/>
                  <a:moveTo>
                    <a:pt x="30" y="29"/>
                  </a:moveTo>
                  <a:lnTo>
                    <a:pt x="30" y="25"/>
                  </a:lnTo>
                  <a:lnTo>
                    <a:pt x="28" y="21"/>
                  </a:lnTo>
                  <a:lnTo>
                    <a:pt x="28" y="17"/>
                  </a:lnTo>
                  <a:lnTo>
                    <a:pt x="28" y="15"/>
                  </a:lnTo>
                  <a:lnTo>
                    <a:pt x="28" y="13"/>
                  </a:lnTo>
                  <a:lnTo>
                    <a:pt x="26" y="11"/>
                  </a:lnTo>
                  <a:lnTo>
                    <a:pt x="26" y="9"/>
                  </a:lnTo>
                  <a:lnTo>
                    <a:pt x="24" y="7"/>
                  </a:lnTo>
                  <a:lnTo>
                    <a:pt x="23" y="7"/>
                  </a:lnTo>
                  <a:lnTo>
                    <a:pt x="23" y="7"/>
                  </a:lnTo>
                  <a:lnTo>
                    <a:pt x="21" y="6"/>
                  </a:lnTo>
                  <a:lnTo>
                    <a:pt x="19" y="6"/>
                  </a:lnTo>
                  <a:lnTo>
                    <a:pt x="15" y="6"/>
                  </a:lnTo>
                  <a:lnTo>
                    <a:pt x="13" y="7"/>
                  </a:lnTo>
                  <a:lnTo>
                    <a:pt x="11" y="9"/>
                  </a:lnTo>
                  <a:lnTo>
                    <a:pt x="9" y="13"/>
                  </a:lnTo>
                  <a:lnTo>
                    <a:pt x="7" y="15"/>
                  </a:lnTo>
                  <a:lnTo>
                    <a:pt x="7" y="19"/>
                  </a:lnTo>
                  <a:lnTo>
                    <a:pt x="7" y="23"/>
                  </a:lnTo>
                  <a:lnTo>
                    <a:pt x="7" y="27"/>
                  </a:lnTo>
                  <a:lnTo>
                    <a:pt x="7" y="32"/>
                  </a:lnTo>
                  <a:lnTo>
                    <a:pt x="7" y="38"/>
                  </a:lnTo>
                  <a:lnTo>
                    <a:pt x="7" y="42"/>
                  </a:lnTo>
                  <a:lnTo>
                    <a:pt x="9" y="44"/>
                  </a:lnTo>
                  <a:lnTo>
                    <a:pt x="11" y="48"/>
                  </a:lnTo>
                  <a:lnTo>
                    <a:pt x="13" y="48"/>
                  </a:lnTo>
                  <a:lnTo>
                    <a:pt x="15" y="50"/>
                  </a:lnTo>
                  <a:lnTo>
                    <a:pt x="19" y="50"/>
                  </a:lnTo>
                  <a:lnTo>
                    <a:pt x="21" y="50"/>
                  </a:lnTo>
                  <a:lnTo>
                    <a:pt x="23" y="50"/>
                  </a:lnTo>
                  <a:lnTo>
                    <a:pt x="24" y="48"/>
                  </a:lnTo>
                  <a:lnTo>
                    <a:pt x="24" y="46"/>
                  </a:lnTo>
                  <a:lnTo>
                    <a:pt x="26" y="46"/>
                  </a:lnTo>
                  <a:lnTo>
                    <a:pt x="26" y="44"/>
                  </a:lnTo>
                  <a:lnTo>
                    <a:pt x="28" y="42"/>
                  </a:lnTo>
                  <a:lnTo>
                    <a:pt x="28" y="38"/>
                  </a:lnTo>
                  <a:lnTo>
                    <a:pt x="28" y="36"/>
                  </a:lnTo>
                  <a:lnTo>
                    <a:pt x="30" y="34"/>
                  </a:lnTo>
                  <a:lnTo>
                    <a:pt x="30" y="30"/>
                  </a:lnTo>
                  <a:lnTo>
                    <a:pt x="30"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431">
              <a:extLst>
                <a:ext uri="{FF2B5EF4-FFF2-40B4-BE49-F238E27FC236}">
                  <a16:creationId xmlns:a16="http://schemas.microsoft.com/office/drawing/2014/main" id="{E61861D6-AD0F-48B5-9675-EF757D13A31C}"/>
                </a:ext>
              </a:extLst>
            </p:cNvPr>
            <p:cNvSpPr>
              <a:spLocks noEditPoints="1"/>
            </p:cNvSpPr>
            <p:nvPr/>
          </p:nvSpPr>
          <p:spPr bwMode="auto">
            <a:xfrm>
              <a:off x="4117974" y="6421724"/>
              <a:ext cx="57150" cy="87312"/>
            </a:xfrm>
            <a:custGeom>
              <a:avLst/>
              <a:gdLst>
                <a:gd name="T0" fmla="*/ 36 w 36"/>
                <a:gd name="T1" fmla="*/ 34 h 55"/>
                <a:gd name="T2" fmla="*/ 34 w 36"/>
                <a:gd name="T3" fmla="*/ 44 h 55"/>
                <a:gd name="T4" fmla="*/ 30 w 36"/>
                <a:gd name="T5" fmla="*/ 52 h 55"/>
                <a:gd name="T6" fmla="*/ 23 w 36"/>
                <a:gd name="T7" fmla="*/ 55 h 55"/>
                <a:gd name="T8" fmla="*/ 13 w 36"/>
                <a:gd name="T9" fmla="*/ 55 h 55"/>
                <a:gd name="T10" fmla="*/ 5 w 36"/>
                <a:gd name="T11" fmla="*/ 52 h 55"/>
                <a:gd name="T12" fmla="*/ 2 w 36"/>
                <a:gd name="T13" fmla="*/ 44 h 55"/>
                <a:gd name="T14" fmla="*/ 0 w 36"/>
                <a:gd name="T15" fmla="*/ 34 h 55"/>
                <a:gd name="T16" fmla="*/ 0 w 36"/>
                <a:gd name="T17" fmla="*/ 23 h 55"/>
                <a:gd name="T18" fmla="*/ 2 w 36"/>
                <a:gd name="T19" fmla="*/ 11 h 55"/>
                <a:gd name="T20" fmla="*/ 5 w 36"/>
                <a:gd name="T21" fmla="*/ 6 h 55"/>
                <a:gd name="T22" fmla="*/ 13 w 36"/>
                <a:gd name="T23" fmla="*/ 0 h 55"/>
                <a:gd name="T24" fmla="*/ 23 w 36"/>
                <a:gd name="T25" fmla="*/ 0 h 55"/>
                <a:gd name="T26" fmla="*/ 30 w 36"/>
                <a:gd name="T27" fmla="*/ 4 h 55"/>
                <a:gd name="T28" fmla="*/ 34 w 36"/>
                <a:gd name="T29" fmla="*/ 11 h 55"/>
                <a:gd name="T30" fmla="*/ 36 w 36"/>
                <a:gd name="T31" fmla="*/ 21 h 55"/>
                <a:gd name="T32" fmla="*/ 28 w 36"/>
                <a:gd name="T33" fmla="*/ 29 h 55"/>
                <a:gd name="T34" fmla="*/ 28 w 36"/>
                <a:gd name="T35" fmla="*/ 21 h 55"/>
                <a:gd name="T36" fmla="*/ 28 w 36"/>
                <a:gd name="T37" fmla="*/ 15 h 55"/>
                <a:gd name="T38" fmla="*/ 27 w 36"/>
                <a:gd name="T39" fmla="*/ 11 h 55"/>
                <a:gd name="T40" fmla="*/ 25 w 36"/>
                <a:gd name="T41" fmla="*/ 7 h 55"/>
                <a:gd name="T42" fmla="*/ 21 w 36"/>
                <a:gd name="T43" fmla="*/ 7 h 55"/>
                <a:gd name="T44" fmla="*/ 17 w 36"/>
                <a:gd name="T45" fmla="*/ 6 h 55"/>
                <a:gd name="T46" fmla="*/ 11 w 36"/>
                <a:gd name="T47" fmla="*/ 7 h 55"/>
                <a:gd name="T48" fmla="*/ 9 w 36"/>
                <a:gd name="T49" fmla="*/ 13 h 55"/>
                <a:gd name="T50" fmla="*/ 7 w 36"/>
                <a:gd name="T51" fmla="*/ 19 h 55"/>
                <a:gd name="T52" fmla="*/ 5 w 36"/>
                <a:gd name="T53" fmla="*/ 27 h 55"/>
                <a:gd name="T54" fmla="*/ 7 w 36"/>
                <a:gd name="T55" fmla="*/ 38 h 55"/>
                <a:gd name="T56" fmla="*/ 9 w 36"/>
                <a:gd name="T57" fmla="*/ 44 h 55"/>
                <a:gd name="T58" fmla="*/ 13 w 36"/>
                <a:gd name="T59" fmla="*/ 48 h 55"/>
                <a:gd name="T60" fmla="*/ 17 w 36"/>
                <a:gd name="T61" fmla="*/ 50 h 55"/>
                <a:gd name="T62" fmla="*/ 21 w 36"/>
                <a:gd name="T63" fmla="*/ 50 h 55"/>
                <a:gd name="T64" fmla="*/ 25 w 36"/>
                <a:gd name="T65" fmla="*/ 46 h 55"/>
                <a:gd name="T66" fmla="*/ 27 w 36"/>
                <a:gd name="T67" fmla="*/ 44 h 55"/>
                <a:gd name="T68" fmla="*/ 28 w 36"/>
                <a:gd name="T69" fmla="*/ 38 h 55"/>
                <a:gd name="T70" fmla="*/ 28 w 36"/>
                <a:gd name="T71" fmla="*/ 34 h 55"/>
                <a:gd name="T72" fmla="*/ 28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4" y="44"/>
                  </a:lnTo>
                  <a:lnTo>
                    <a:pt x="32" y="48"/>
                  </a:lnTo>
                  <a:lnTo>
                    <a:pt x="30" y="52"/>
                  </a:lnTo>
                  <a:lnTo>
                    <a:pt x="27" y="54"/>
                  </a:lnTo>
                  <a:lnTo>
                    <a:pt x="23" y="55"/>
                  </a:lnTo>
                  <a:lnTo>
                    <a:pt x="17" y="55"/>
                  </a:lnTo>
                  <a:lnTo>
                    <a:pt x="13" y="55"/>
                  </a:lnTo>
                  <a:lnTo>
                    <a:pt x="9" y="54"/>
                  </a:lnTo>
                  <a:lnTo>
                    <a:pt x="5" y="52"/>
                  </a:lnTo>
                  <a:lnTo>
                    <a:pt x="4" y="48"/>
                  </a:lnTo>
                  <a:lnTo>
                    <a:pt x="2" y="44"/>
                  </a:lnTo>
                  <a:lnTo>
                    <a:pt x="0" y="40"/>
                  </a:lnTo>
                  <a:lnTo>
                    <a:pt x="0" y="34"/>
                  </a:lnTo>
                  <a:lnTo>
                    <a:pt x="0" y="29"/>
                  </a:lnTo>
                  <a:lnTo>
                    <a:pt x="0" y="23"/>
                  </a:lnTo>
                  <a:lnTo>
                    <a:pt x="0" y="17"/>
                  </a:lnTo>
                  <a:lnTo>
                    <a:pt x="2" y="11"/>
                  </a:lnTo>
                  <a:lnTo>
                    <a:pt x="4" y="7"/>
                  </a:lnTo>
                  <a:lnTo>
                    <a:pt x="5" y="6"/>
                  </a:lnTo>
                  <a:lnTo>
                    <a:pt x="9" y="2"/>
                  </a:lnTo>
                  <a:lnTo>
                    <a:pt x="13" y="0"/>
                  </a:lnTo>
                  <a:lnTo>
                    <a:pt x="19" y="0"/>
                  </a:lnTo>
                  <a:lnTo>
                    <a:pt x="23" y="0"/>
                  </a:lnTo>
                  <a:lnTo>
                    <a:pt x="27" y="2"/>
                  </a:lnTo>
                  <a:lnTo>
                    <a:pt x="30" y="4"/>
                  </a:lnTo>
                  <a:lnTo>
                    <a:pt x="32" y="7"/>
                  </a:lnTo>
                  <a:lnTo>
                    <a:pt x="34" y="11"/>
                  </a:lnTo>
                  <a:lnTo>
                    <a:pt x="36" y="15"/>
                  </a:lnTo>
                  <a:lnTo>
                    <a:pt x="36" y="21"/>
                  </a:lnTo>
                  <a:lnTo>
                    <a:pt x="36" y="29"/>
                  </a:lnTo>
                  <a:close/>
                  <a:moveTo>
                    <a:pt x="28" y="29"/>
                  </a:moveTo>
                  <a:lnTo>
                    <a:pt x="28" y="25"/>
                  </a:lnTo>
                  <a:lnTo>
                    <a:pt x="28" y="21"/>
                  </a:lnTo>
                  <a:lnTo>
                    <a:pt x="28" y="17"/>
                  </a:lnTo>
                  <a:lnTo>
                    <a:pt x="28" y="15"/>
                  </a:lnTo>
                  <a:lnTo>
                    <a:pt x="27" y="13"/>
                  </a:lnTo>
                  <a:lnTo>
                    <a:pt x="27" y="11"/>
                  </a:lnTo>
                  <a:lnTo>
                    <a:pt x="25" y="9"/>
                  </a:lnTo>
                  <a:lnTo>
                    <a:pt x="25" y="7"/>
                  </a:lnTo>
                  <a:lnTo>
                    <a:pt x="23" y="7"/>
                  </a:lnTo>
                  <a:lnTo>
                    <a:pt x="21" y="7"/>
                  </a:lnTo>
                  <a:lnTo>
                    <a:pt x="19" y="6"/>
                  </a:lnTo>
                  <a:lnTo>
                    <a:pt x="17" y="6"/>
                  </a:lnTo>
                  <a:lnTo>
                    <a:pt x="15" y="6"/>
                  </a:lnTo>
                  <a:lnTo>
                    <a:pt x="11" y="7"/>
                  </a:lnTo>
                  <a:lnTo>
                    <a:pt x="9" y="9"/>
                  </a:lnTo>
                  <a:lnTo>
                    <a:pt x="9" y="13"/>
                  </a:lnTo>
                  <a:lnTo>
                    <a:pt x="7" y="15"/>
                  </a:lnTo>
                  <a:lnTo>
                    <a:pt x="7" y="19"/>
                  </a:lnTo>
                  <a:lnTo>
                    <a:pt x="7" y="23"/>
                  </a:lnTo>
                  <a:lnTo>
                    <a:pt x="5" y="27"/>
                  </a:lnTo>
                  <a:lnTo>
                    <a:pt x="7" y="32"/>
                  </a:lnTo>
                  <a:lnTo>
                    <a:pt x="7" y="38"/>
                  </a:lnTo>
                  <a:lnTo>
                    <a:pt x="7" y="42"/>
                  </a:lnTo>
                  <a:lnTo>
                    <a:pt x="9" y="44"/>
                  </a:lnTo>
                  <a:lnTo>
                    <a:pt x="11" y="48"/>
                  </a:lnTo>
                  <a:lnTo>
                    <a:pt x="13" y="48"/>
                  </a:lnTo>
                  <a:lnTo>
                    <a:pt x="15" y="50"/>
                  </a:lnTo>
                  <a:lnTo>
                    <a:pt x="17" y="50"/>
                  </a:lnTo>
                  <a:lnTo>
                    <a:pt x="19" y="50"/>
                  </a:lnTo>
                  <a:lnTo>
                    <a:pt x="21" y="50"/>
                  </a:lnTo>
                  <a:lnTo>
                    <a:pt x="23" y="48"/>
                  </a:lnTo>
                  <a:lnTo>
                    <a:pt x="25" y="46"/>
                  </a:lnTo>
                  <a:lnTo>
                    <a:pt x="27" y="46"/>
                  </a:lnTo>
                  <a:lnTo>
                    <a:pt x="27" y="44"/>
                  </a:lnTo>
                  <a:lnTo>
                    <a:pt x="28" y="42"/>
                  </a:lnTo>
                  <a:lnTo>
                    <a:pt x="28" y="38"/>
                  </a:lnTo>
                  <a:lnTo>
                    <a:pt x="28" y="36"/>
                  </a:lnTo>
                  <a:lnTo>
                    <a:pt x="28" y="34"/>
                  </a:lnTo>
                  <a:lnTo>
                    <a:pt x="28" y="30"/>
                  </a:lnTo>
                  <a:lnTo>
                    <a:pt x="28"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432">
              <a:extLst>
                <a:ext uri="{FF2B5EF4-FFF2-40B4-BE49-F238E27FC236}">
                  <a16:creationId xmlns:a16="http://schemas.microsoft.com/office/drawing/2014/main" id="{35FE4448-DDE2-4094-804F-0F564A4BE393}"/>
                </a:ext>
              </a:extLst>
            </p:cNvPr>
            <p:cNvSpPr>
              <a:spLocks noEditPoints="1"/>
            </p:cNvSpPr>
            <p:nvPr/>
          </p:nvSpPr>
          <p:spPr bwMode="auto">
            <a:xfrm>
              <a:off x="4605337" y="6421724"/>
              <a:ext cx="57150" cy="87312"/>
            </a:xfrm>
            <a:custGeom>
              <a:avLst/>
              <a:gdLst>
                <a:gd name="T0" fmla="*/ 34 w 36"/>
                <a:gd name="T1" fmla="*/ 40 h 55"/>
                <a:gd name="T2" fmla="*/ 33 w 36"/>
                <a:gd name="T3" fmla="*/ 48 h 55"/>
                <a:gd name="T4" fmla="*/ 29 w 36"/>
                <a:gd name="T5" fmla="*/ 52 h 55"/>
                <a:gd name="T6" fmla="*/ 21 w 36"/>
                <a:gd name="T7" fmla="*/ 55 h 55"/>
                <a:gd name="T8" fmla="*/ 13 w 36"/>
                <a:gd name="T9" fmla="*/ 55 h 55"/>
                <a:gd name="T10" fmla="*/ 8 w 36"/>
                <a:gd name="T11" fmla="*/ 54 h 55"/>
                <a:gd name="T12" fmla="*/ 4 w 36"/>
                <a:gd name="T13" fmla="*/ 50 h 55"/>
                <a:gd name="T14" fmla="*/ 2 w 36"/>
                <a:gd name="T15" fmla="*/ 46 h 55"/>
                <a:gd name="T16" fmla="*/ 0 w 36"/>
                <a:gd name="T17" fmla="*/ 40 h 55"/>
                <a:gd name="T18" fmla="*/ 0 w 36"/>
                <a:gd name="T19" fmla="*/ 34 h 55"/>
                <a:gd name="T20" fmla="*/ 0 w 36"/>
                <a:gd name="T21" fmla="*/ 27 h 55"/>
                <a:gd name="T22" fmla="*/ 0 w 36"/>
                <a:gd name="T23" fmla="*/ 19 h 55"/>
                <a:gd name="T24" fmla="*/ 2 w 36"/>
                <a:gd name="T25" fmla="*/ 13 h 55"/>
                <a:gd name="T26" fmla="*/ 6 w 36"/>
                <a:gd name="T27" fmla="*/ 7 h 55"/>
                <a:gd name="T28" fmla="*/ 11 w 36"/>
                <a:gd name="T29" fmla="*/ 4 h 55"/>
                <a:gd name="T30" fmla="*/ 17 w 36"/>
                <a:gd name="T31" fmla="*/ 0 h 55"/>
                <a:gd name="T32" fmla="*/ 23 w 36"/>
                <a:gd name="T33" fmla="*/ 0 h 55"/>
                <a:gd name="T34" fmla="*/ 27 w 36"/>
                <a:gd name="T35" fmla="*/ 0 h 55"/>
                <a:gd name="T36" fmla="*/ 31 w 36"/>
                <a:gd name="T37" fmla="*/ 2 h 55"/>
                <a:gd name="T38" fmla="*/ 31 w 36"/>
                <a:gd name="T39" fmla="*/ 2 h 55"/>
                <a:gd name="T40" fmla="*/ 33 w 36"/>
                <a:gd name="T41" fmla="*/ 2 h 55"/>
                <a:gd name="T42" fmla="*/ 33 w 36"/>
                <a:gd name="T43" fmla="*/ 4 h 55"/>
                <a:gd name="T44" fmla="*/ 33 w 36"/>
                <a:gd name="T45" fmla="*/ 4 h 55"/>
                <a:gd name="T46" fmla="*/ 33 w 36"/>
                <a:gd name="T47" fmla="*/ 4 h 55"/>
                <a:gd name="T48" fmla="*/ 33 w 36"/>
                <a:gd name="T49" fmla="*/ 6 h 55"/>
                <a:gd name="T50" fmla="*/ 33 w 36"/>
                <a:gd name="T51" fmla="*/ 7 h 55"/>
                <a:gd name="T52" fmla="*/ 33 w 36"/>
                <a:gd name="T53" fmla="*/ 7 h 55"/>
                <a:gd name="T54" fmla="*/ 33 w 36"/>
                <a:gd name="T55" fmla="*/ 7 h 55"/>
                <a:gd name="T56" fmla="*/ 31 w 36"/>
                <a:gd name="T57" fmla="*/ 7 h 55"/>
                <a:gd name="T58" fmla="*/ 29 w 36"/>
                <a:gd name="T59" fmla="*/ 7 h 55"/>
                <a:gd name="T60" fmla="*/ 27 w 36"/>
                <a:gd name="T61" fmla="*/ 7 h 55"/>
                <a:gd name="T62" fmla="*/ 23 w 36"/>
                <a:gd name="T63" fmla="*/ 6 h 55"/>
                <a:gd name="T64" fmla="*/ 19 w 36"/>
                <a:gd name="T65" fmla="*/ 6 h 55"/>
                <a:gd name="T66" fmla="*/ 13 w 36"/>
                <a:gd name="T67" fmla="*/ 9 h 55"/>
                <a:gd name="T68" fmla="*/ 10 w 36"/>
                <a:gd name="T69" fmla="*/ 15 h 55"/>
                <a:gd name="T70" fmla="*/ 8 w 36"/>
                <a:gd name="T71" fmla="*/ 21 h 55"/>
                <a:gd name="T72" fmla="*/ 8 w 36"/>
                <a:gd name="T73" fmla="*/ 25 h 55"/>
                <a:gd name="T74" fmla="*/ 11 w 36"/>
                <a:gd name="T75" fmla="*/ 23 h 55"/>
                <a:gd name="T76" fmla="*/ 13 w 36"/>
                <a:gd name="T77" fmla="*/ 23 h 55"/>
                <a:gd name="T78" fmla="*/ 17 w 36"/>
                <a:gd name="T79" fmla="*/ 21 h 55"/>
                <a:gd name="T80" fmla="*/ 23 w 36"/>
                <a:gd name="T81" fmla="*/ 23 h 55"/>
                <a:gd name="T82" fmla="*/ 31 w 36"/>
                <a:gd name="T83" fmla="*/ 25 h 55"/>
                <a:gd name="T84" fmla="*/ 34 w 36"/>
                <a:gd name="T85" fmla="*/ 29 h 55"/>
                <a:gd name="T86" fmla="*/ 34 w 36"/>
                <a:gd name="T87" fmla="*/ 34 h 55"/>
                <a:gd name="T88" fmla="*/ 29 w 36"/>
                <a:gd name="T89" fmla="*/ 38 h 55"/>
                <a:gd name="T90" fmla="*/ 27 w 36"/>
                <a:gd name="T91" fmla="*/ 34 h 55"/>
                <a:gd name="T92" fmla="*/ 27 w 36"/>
                <a:gd name="T93" fmla="*/ 30 h 55"/>
                <a:gd name="T94" fmla="*/ 23 w 36"/>
                <a:gd name="T95" fmla="*/ 29 h 55"/>
                <a:gd name="T96" fmla="*/ 19 w 36"/>
                <a:gd name="T97" fmla="*/ 27 h 55"/>
                <a:gd name="T98" fmla="*/ 15 w 36"/>
                <a:gd name="T99" fmla="*/ 29 h 55"/>
                <a:gd name="T100" fmla="*/ 11 w 36"/>
                <a:gd name="T101" fmla="*/ 29 h 55"/>
                <a:gd name="T102" fmla="*/ 10 w 36"/>
                <a:gd name="T103" fmla="*/ 29 h 55"/>
                <a:gd name="T104" fmla="*/ 8 w 36"/>
                <a:gd name="T105" fmla="*/ 30 h 55"/>
                <a:gd name="T106" fmla="*/ 8 w 36"/>
                <a:gd name="T107" fmla="*/ 40 h 55"/>
                <a:gd name="T108" fmla="*/ 10 w 36"/>
                <a:gd name="T109" fmla="*/ 46 h 55"/>
                <a:gd name="T110" fmla="*/ 13 w 36"/>
                <a:gd name="T111" fmla="*/ 50 h 55"/>
                <a:gd name="T112" fmla="*/ 17 w 36"/>
                <a:gd name="T113" fmla="*/ 50 h 55"/>
                <a:gd name="T114" fmla="*/ 23 w 36"/>
                <a:gd name="T115" fmla="*/ 48 h 55"/>
                <a:gd name="T116" fmla="*/ 25 w 36"/>
                <a:gd name="T117" fmla="*/ 46 h 55"/>
                <a:gd name="T118" fmla="*/ 27 w 36"/>
                <a:gd name="T119" fmla="*/ 42 h 55"/>
                <a:gd name="T120" fmla="*/ 29 w 36"/>
                <a:gd name="T121" fmla="*/ 3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 h="55">
                  <a:moveTo>
                    <a:pt x="36" y="38"/>
                  </a:moveTo>
                  <a:lnTo>
                    <a:pt x="34" y="40"/>
                  </a:lnTo>
                  <a:lnTo>
                    <a:pt x="34" y="44"/>
                  </a:lnTo>
                  <a:lnTo>
                    <a:pt x="33" y="48"/>
                  </a:lnTo>
                  <a:lnTo>
                    <a:pt x="31" y="50"/>
                  </a:lnTo>
                  <a:lnTo>
                    <a:pt x="29" y="52"/>
                  </a:lnTo>
                  <a:lnTo>
                    <a:pt x="25" y="54"/>
                  </a:lnTo>
                  <a:lnTo>
                    <a:pt x="21" y="55"/>
                  </a:lnTo>
                  <a:lnTo>
                    <a:pt x="17" y="55"/>
                  </a:lnTo>
                  <a:lnTo>
                    <a:pt x="13" y="55"/>
                  </a:lnTo>
                  <a:lnTo>
                    <a:pt x="11" y="55"/>
                  </a:lnTo>
                  <a:lnTo>
                    <a:pt x="8" y="54"/>
                  </a:lnTo>
                  <a:lnTo>
                    <a:pt x="6" y="52"/>
                  </a:lnTo>
                  <a:lnTo>
                    <a:pt x="4" y="50"/>
                  </a:lnTo>
                  <a:lnTo>
                    <a:pt x="4" y="48"/>
                  </a:lnTo>
                  <a:lnTo>
                    <a:pt x="2" y="46"/>
                  </a:lnTo>
                  <a:lnTo>
                    <a:pt x="2" y="44"/>
                  </a:lnTo>
                  <a:lnTo>
                    <a:pt x="0" y="40"/>
                  </a:lnTo>
                  <a:lnTo>
                    <a:pt x="0" y="36"/>
                  </a:lnTo>
                  <a:lnTo>
                    <a:pt x="0" y="34"/>
                  </a:lnTo>
                  <a:lnTo>
                    <a:pt x="0" y="30"/>
                  </a:lnTo>
                  <a:lnTo>
                    <a:pt x="0" y="27"/>
                  </a:lnTo>
                  <a:lnTo>
                    <a:pt x="0" y="23"/>
                  </a:lnTo>
                  <a:lnTo>
                    <a:pt x="0" y="19"/>
                  </a:lnTo>
                  <a:lnTo>
                    <a:pt x="2" y="15"/>
                  </a:lnTo>
                  <a:lnTo>
                    <a:pt x="2" y="13"/>
                  </a:lnTo>
                  <a:lnTo>
                    <a:pt x="4" y="9"/>
                  </a:lnTo>
                  <a:lnTo>
                    <a:pt x="6" y="7"/>
                  </a:lnTo>
                  <a:lnTo>
                    <a:pt x="8" y="6"/>
                  </a:lnTo>
                  <a:lnTo>
                    <a:pt x="11" y="4"/>
                  </a:lnTo>
                  <a:lnTo>
                    <a:pt x="13" y="2"/>
                  </a:lnTo>
                  <a:lnTo>
                    <a:pt x="17" y="0"/>
                  </a:lnTo>
                  <a:lnTo>
                    <a:pt x="23" y="0"/>
                  </a:lnTo>
                  <a:lnTo>
                    <a:pt x="23" y="0"/>
                  </a:lnTo>
                  <a:lnTo>
                    <a:pt x="25" y="0"/>
                  </a:lnTo>
                  <a:lnTo>
                    <a:pt x="27" y="0"/>
                  </a:lnTo>
                  <a:lnTo>
                    <a:pt x="29" y="2"/>
                  </a:lnTo>
                  <a:lnTo>
                    <a:pt x="31" y="2"/>
                  </a:lnTo>
                  <a:lnTo>
                    <a:pt x="31" y="2"/>
                  </a:lnTo>
                  <a:lnTo>
                    <a:pt x="31" y="2"/>
                  </a:lnTo>
                  <a:lnTo>
                    <a:pt x="33" y="2"/>
                  </a:lnTo>
                  <a:lnTo>
                    <a:pt x="33" y="2"/>
                  </a:lnTo>
                  <a:lnTo>
                    <a:pt x="33" y="4"/>
                  </a:lnTo>
                  <a:lnTo>
                    <a:pt x="33" y="4"/>
                  </a:lnTo>
                  <a:lnTo>
                    <a:pt x="33" y="4"/>
                  </a:lnTo>
                  <a:lnTo>
                    <a:pt x="33" y="4"/>
                  </a:lnTo>
                  <a:lnTo>
                    <a:pt x="33" y="4"/>
                  </a:lnTo>
                  <a:lnTo>
                    <a:pt x="33" y="4"/>
                  </a:lnTo>
                  <a:lnTo>
                    <a:pt x="33" y="6"/>
                  </a:lnTo>
                  <a:lnTo>
                    <a:pt x="33" y="6"/>
                  </a:lnTo>
                  <a:lnTo>
                    <a:pt x="33" y="6"/>
                  </a:lnTo>
                  <a:lnTo>
                    <a:pt x="33" y="7"/>
                  </a:lnTo>
                  <a:lnTo>
                    <a:pt x="33" y="7"/>
                  </a:lnTo>
                  <a:lnTo>
                    <a:pt x="33" y="7"/>
                  </a:lnTo>
                  <a:lnTo>
                    <a:pt x="33" y="7"/>
                  </a:lnTo>
                  <a:lnTo>
                    <a:pt x="33" y="7"/>
                  </a:lnTo>
                  <a:lnTo>
                    <a:pt x="31" y="7"/>
                  </a:lnTo>
                  <a:lnTo>
                    <a:pt x="31" y="7"/>
                  </a:lnTo>
                  <a:lnTo>
                    <a:pt x="31" y="7"/>
                  </a:lnTo>
                  <a:lnTo>
                    <a:pt x="29" y="7"/>
                  </a:lnTo>
                  <a:lnTo>
                    <a:pt x="29" y="7"/>
                  </a:lnTo>
                  <a:lnTo>
                    <a:pt x="27" y="7"/>
                  </a:lnTo>
                  <a:lnTo>
                    <a:pt x="25" y="6"/>
                  </a:lnTo>
                  <a:lnTo>
                    <a:pt x="23" y="6"/>
                  </a:lnTo>
                  <a:lnTo>
                    <a:pt x="21" y="6"/>
                  </a:lnTo>
                  <a:lnTo>
                    <a:pt x="19" y="6"/>
                  </a:lnTo>
                  <a:lnTo>
                    <a:pt x="15" y="7"/>
                  </a:lnTo>
                  <a:lnTo>
                    <a:pt x="13" y="9"/>
                  </a:lnTo>
                  <a:lnTo>
                    <a:pt x="11" y="11"/>
                  </a:lnTo>
                  <a:lnTo>
                    <a:pt x="10" y="15"/>
                  </a:lnTo>
                  <a:lnTo>
                    <a:pt x="8" y="17"/>
                  </a:lnTo>
                  <a:lnTo>
                    <a:pt x="8" y="21"/>
                  </a:lnTo>
                  <a:lnTo>
                    <a:pt x="8" y="25"/>
                  </a:lnTo>
                  <a:lnTo>
                    <a:pt x="8" y="25"/>
                  </a:lnTo>
                  <a:lnTo>
                    <a:pt x="10" y="25"/>
                  </a:lnTo>
                  <a:lnTo>
                    <a:pt x="11" y="23"/>
                  </a:lnTo>
                  <a:lnTo>
                    <a:pt x="11" y="23"/>
                  </a:lnTo>
                  <a:lnTo>
                    <a:pt x="13" y="23"/>
                  </a:lnTo>
                  <a:lnTo>
                    <a:pt x="15" y="23"/>
                  </a:lnTo>
                  <a:lnTo>
                    <a:pt x="17" y="21"/>
                  </a:lnTo>
                  <a:lnTo>
                    <a:pt x="19" y="21"/>
                  </a:lnTo>
                  <a:lnTo>
                    <a:pt x="23" y="23"/>
                  </a:lnTo>
                  <a:lnTo>
                    <a:pt x="27" y="23"/>
                  </a:lnTo>
                  <a:lnTo>
                    <a:pt x="31" y="25"/>
                  </a:lnTo>
                  <a:lnTo>
                    <a:pt x="33" y="27"/>
                  </a:lnTo>
                  <a:lnTo>
                    <a:pt x="34" y="29"/>
                  </a:lnTo>
                  <a:lnTo>
                    <a:pt x="34" y="30"/>
                  </a:lnTo>
                  <a:lnTo>
                    <a:pt x="34" y="34"/>
                  </a:lnTo>
                  <a:lnTo>
                    <a:pt x="36" y="38"/>
                  </a:lnTo>
                  <a:close/>
                  <a:moveTo>
                    <a:pt x="29" y="38"/>
                  </a:moveTo>
                  <a:lnTo>
                    <a:pt x="29" y="36"/>
                  </a:lnTo>
                  <a:lnTo>
                    <a:pt x="27" y="34"/>
                  </a:lnTo>
                  <a:lnTo>
                    <a:pt x="27" y="32"/>
                  </a:lnTo>
                  <a:lnTo>
                    <a:pt x="27" y="30"/>
                  </a:lnTo>
                  <a:lnTo>
                    <a:pt x="25" y="29"/>
                  </a:lnTo>
                  <a:lnTo>
                    <a:pt x="23" y="29"/>
                  </a:lnTo>
                  <a:lnTo>
                    <a:pt x="21" y="27"/>
                  </a:lnTo>
                  <a:lnTo>
                    <a:pt x="19" y="27"/>
                  </a:lnTo>
                  <a:lnTo>
                    <a:pt x="17" y="27"/>
                  </a:lnTo>
                  <a:lnTo>
                    <a:pt x="15" y="29"/>
                  </a:lnTo>
                  <a:lnTo>
                    <a:pt x="13" y="29"/>
                  </a:lnTo>
                  <a:lnTo>
                    <a:pt x="11" y="29"/>
                  </a:lnTo>
                  <a:lnTo>
                    <a:pt x="11" y="29"/>
                  </a:lnTo>
                  <a:lnTo>
                    <a:pt x="10" y="29"/>
                  </a:lnTo>
                  <a:lnTo>
                    <a:pt x="8" y="30"/>
                  </a:lnTo>
                  <a:lnTo>
                    <a:pt x="8" y="30"/>
                  </a:lnTo>
                  <a:lnTo>
                    <a:pt x="8" y="36"/>
                  </a:lnTo>
                  <a:lnTo>
                    <a:pt x="8" y="40"/>
                  </a:lnTo>
                  <a:lnTo>
                    <a:pt x="10" y="44"/>
                  </a:lnTo>
                  <a:lnTo>
                    <a:pt x="10" y="46"/>
                  </a:lnTo>
                  <a:lnTo>
                    <a:pt x="11" y="48"/>
                  </a:lnTo>
                  <a:lnTo>
                    <a:pt x="13" y="50"/>
                  </a:lnTo>
                  <a:lnTo>
                    <a:pt x="15" y="50"/>
                  </a:lnTo>
                  <a:lnTo>
                    <a:pt x="17" y="50"/>
                  </a:lnTo>
                  <a:lnTo>
                    <a:pt x="21" y="50"/>
                  </a:lnTo>
                  <a:lnTo>
                    <a:pt x="23" y="48"/>
                  </a:lnTo>
                  <a:lnTo>
                    <a:pt x="25" y="48"/>
                  </a:lnTo>
                  <a:lnTo>
                    <a:pt x="25" y="46"/>
                  </a:lnTo>
                  <a:lnTo>
                    <a:pt x="27" y="44"/>
                  </a:lnTo>
                  <a:lnTo>
                    <a:pt x="27" y="42"/>
                  </a:lnTo>
                  <a:lnTo>
                    <a:pt x="29" y="40"/>
                  </a:lnTo>
                  <a:lnTo>
                    <a:pt x="29" y="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433">
              <a:extLst>
                <a:ext uri="{FF2B5EF4-FFF2-40B4-BE49-F238E27FC236}">
                  <a16:creationId xmlns:a16="http://schemas.microsoft.com/office/drawing/2014/main" id="{7FA752AB-DCB6-48D8-BCC3-C40821EB2CCF}"/>
                </a:ext>
              </a:extLst>
            </p:cNvPr>
            <p:cNvSpPr>
              <a:spLocks noEditPoints="1"/>
            </p:cNvSpPr>
            <p:nvPr/>
          </p:nvSpPr>
          <p:spPr bwMode="auto">
            <a:xfrm>
              <a:off x="4672012" y="6421724"/>
              <a:ext cx="58738" cy="87312"/>
            </a:xfrm>
            <a:custGeom>
              <a:avLst/>
              <a:gdLst>
                <a:gd name="T0" fmla="*/ 37 w 37"/>
                <a:gd name="T1" fmla="*/ 34 h 55"/>
                <a:gd name="T2" fmla="*/ 35 w 37"/>
                <a:gd name="T3" fmla="*/ 44 h 55"/>
                <a:gd name="T4" fmla="*/ 31 w 37"/>
                <a:gd name="T5" fmla="*/ 52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6 h 55"/>
                <a:gd name="T22" fmla="*/ 14 w 37"/>
                <a:gd name="T23" fmla="*/ 0 h 55"/>
                <a:gd name="T24" fmla="*/ 23 w 37"/>
                <a:gd name="T25" fmla="*/ 0 h 55"/>
                <a:gd name="T26" fmla="*/ 31 w 37"/>
                <a:gd name="T27" fmla="*/ 4 h 55"/>
                <a:gd name="T28" fmla="*/ 35 w 37"/>
                <a:gd name="T29" fmla="*/ 11 h 55"/>
                <a:gd name="T30" fmla="*/ 37 w 37"/>
                <a:gd name="T31" fmla="*/ 21 h 55"/>
                <a:gd name="T32" fmla="*/ 31 w 37"/>
                <a:gd name="T33" fmla="*/ 29 h 55"/>
                <a:gd name="T34" fmla="*/ 29 w 37"/>
                <a:gd name="T35" fmla="*/ 21 h 55"/>
                <a:gd name="T36" fmla="*/ 29 w 37"/>
                <a:gd name="T37" fmla="*/ 15 h 55"/>
                <a:gd name="T38" fmla="*/ 27 w 37"/>
                <a:gd name="T39" fmla="*/ 11 h 55"/>
                <a:gd name="T40" fmla="*/ 25 w 37"/>
                <a:gd name="T41" fmla="*/ 7 h 55"/>
                <a:gd name="T42" fmla="*/ 23 w 37"/>
                <a:gd name="T43" fmla="*/ 7 h 55"/>
                <a:gd name="T44" fmla="*/ 19 w 37"/>
                <a:gd name="T45" fmla="*/ 6 h 55"/>
                <a:gd name="T46" fmla="*/ 14 w 37"/>
                <a:gd name="T47" fmla="*/ 7 h 55"/>
                <a:gd name="T48" fmla="*/ 10 w 37"/>
                <a:gd name="T49" fmla="*/ 13 h 55"/>
                <a:gd name="T50" fmla="*/ 8 w 37"/>
                <a:gd name="T51" fmla="*/ 19 h 55"/>
                <a:gd name="T52" fmla="*/ 8 w 37"/>
                <a:gd name="T53" fmla="*/ 27 h 55"/>
                <a:gd name="T54" fmla="*/ 8 w 37"/>
                <a:gd name="T55" fmla="*/ 38 h 55"/>
                <a:gd name="T56" fmla="*/ 10 w 37"/>
                <a:gd name="T57" fmla="*/ 44 h 55"/>
                <a:gd name="T58" fmla="*/ 14 w 37"/>
                <a:gd name="T59" fmla="*/ 48 h 55"/>
                <a:gd name="T60" fmla="*/ 19 w 37"/>
                <a:gd name="T61" fmla="*/ 50 h 55"/>
                <a:gd name="T62" fmla="*/ 23 w 37"/>
                <a:gd name="T63" fmla="*/ 50 h 55"/>
                <a:gd name="T64" fmla="*/ 25 w 37"/>
                <a:gd name="T65" fmla="*/ 46 h 55"/>
                <a:gd name="T66" fmla="*/ 27 w 37"/>
                <a:gd name="T67" fmla="*/ 44 h 55"/>
                <a:gd name="T68" fmla="*/ 29 w 37"/>
                <a:gd name="T69" fmla="*/ 38 h 55"/>
                <a:gd name="T70" fmla="*/ 31 w 37"/>
                <a:gd name="T71" fmla="*/ 34 h 55"/>
                <a:gd name="T72" fmla="*/ 31 w 37"/>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9"/>
                  </a:moveTo>
                  <a:lnTo>
                    <a:pt x="37" y="34"/>
                  </a:lnTo>
                  <a:lnTo>
                    <a:pt x="37" y="38"/>
                  </a:lnTo>
                  <a:lnTo>
                    <a:pt x="35" y="44"/>
                  </a:lnTo>
                  <a:lnTo>
                    <a:pt x="33" y="48"/>
                  </a:lnTo>
                  <a:lnTo>
                    <a:pt x="31" y="52"/>
                  </a:lnTo>
                  <a:lnTo>
                    <a:pt x="27" y="54"/>
                  </a:lnTo>
                  <a:lnTo>
                    <a:pt x="23" y="55"/>
                  </a:lnTo>
                  <a:lnTo>
                    <a:pt x="17" y="55"/>
                  </a:lnTo>
                  <a:lnTo>
                    <a:pt x="14" y="55"/>
                  </a:lnTo>
                  <a:lnTo>
                    <a:pt x="10" y="54"/>
                  </a:lnTo>
                  <a:lnTo>
                    <a:pt x="6" y="52"/>
                  </a:lnTo>
                  <a:lnTo>
                    <a:pt x="4" y="48"/>
                  </a:lnTo>
                  <a:lnTo>
                    <a:pt x="2" y="44"/>
                  </a:lnTo>
                  <a:lnTo>
                    <a:pt x="0" y="40"/>
                  </a:lnTo>
                  <a:lnTo>
                    <a:pt x="0" y="34"/>
                  </a:lnTo>
                  <a:lnTo>
                    <a:pt x="0" y="29"/>
                  </a:lnTo>
                  <a:lnTo>
                    <a:pt x="0" y="23"/>
                  </a:lnTo>
                  <a:lnTo>
                    <a:pt x="0" y="17"/>
                  </a:lnTo>
                  <a:lnTo>
                    <a:pt x="2" y="11"/>
                  </a:lnTo>
                  <a:lnTo>
                    <a:pt x="4" y="7"/>
                  </a:lnTo>
                  <a:lnTo>
                    <a:pt x="6" y="6"/>
                  </a:lnTo>
                  <a:lnTo>
                    <a:pt x="10" y="2"/>
                  </a:lnTo>
                  <a:lnTo>
                    <a:pt x="14" y="0"/>
                  </a:lnTo>
                  <a:lnTo>
                    <a:pt x="19" y="0"/>
                  </a:lnTo>
                  <a:lnTo>
                    <a:pt x="23" y="0"/>
                  </a:lnTo>
                  <a:lnTo>
                    <a:pt x="27" y="2"/>
                  </a:lnTo>
                  <a:lnTo>
                    <a:pt x="31" y="4"/>
                  </a:lnTo>
                  <a:lnTo>
                    <a:pt x="33" y="7"/>
                  </a:lnTo>
                  <a:lnTo>
                    <a:pt x="35" y="11"/>
                  </a:lnTo>
                  <a:lnTo>
                    <a:pt x="37" y="15"/>
                  </a:lnTo>
                  <a:lnTo>
                    <a:pt x="37" y="21"/>
                  </a:lnTo>
                  <a:lnTo>
                    <a:pt x="37" y="29"/>
                  </a:lnTo>
                  <a:close/>
                  <a:moveTo>
                    <a:pt x="31" y="29"/>
                  </a:moveTo>
                  <a:lnTo>
                    <a:pt x="31" y="25"/>
                  </a:lnTo>
                  <a:lnTo>
                    <a:pt x="29" y="21"/>
                  </a:lnTo>
                  <a:lnTo>
                    <a:pt x="29" y="17"/>
                  </a:lnTo>
                  <a:lnTo>
                    <a:pt x="29" y="15"/>
                  </a:lnTo>
                  <a:lnTo>
                    <a:pt x="29" y="13"/>
                  </a:lnTo>
                  <a:lnTo>
                    <a:pt x="27" y="11"/>
                  </a:lnTo>
                  <a:lnTo>
                    <a:pt x="27" y="9"/>
                  </a:lnTo>
                  <a:lnTo>
                    <a:pt x="25" y="7"/>
                  </a:lnTo>
                  <a:lnTo>
                    <a:pt x="23" y="7"/>
                  </a:lnTo>
                  <a:lnTo>
                    <a:pt x="23" y="7"/>
                  </a:lnTo>
                  <a:lnTo>
                    <a:pt x="21" y="6"/>
                  </a:lnTo>
                  <a:lnTo>
                    <a:pt x="19" y="6"/>
                  </a:lnTo>
                  <a:lnTo>
                    <a:pt x="16" y="6"/>
                  </a:lnTo>
                  <a:lnTo>
                    <a:pt x="14" y="7"/>
                  </a:lnTo>
                  <a:lnTo>
                    <a:pt x="12" y="9"/>
                  </a:lnTo>
                  <a:lnTo>
                    <a:pt x="10" y="13"/>
                  </a:lnTo>
                  <a:lnTo>
                    <a:pt x="8" y="15"/>
                  </a:lnTo>
                  <a:lnTo>
                    <a:pt x="8" y="19"/>
                  </a:lnTo>
                  <a:lnTo>
                    <a:pt x="8" y="23"/>
                  </a:lnTo>
                  <a:lnTo>
                    <a:pt x="8" y="27"/>
                  </a:lnTo>
                  <a:lnTo>
                    <a:pt x="8" y="32"/>
                  </a:lnTo>
                  <a:lnTo>
                    <a:pt x="8" y="38"/>
                  </a:lnTo>
                  <a:lnTo>
                    <a:pt x="8" y="42"/>
                  </a:lnTo>
                  <a:lnTo>
                    <a:pt x="10" y="44"/>
                  </a:lnTo>
                  <a:lnTo>
                    <a:pt x="12" y="48"/>
                  </a:lnTo>
                  <a:lnTo>
                    <a:pt x="14" y="48"/>
                  </a:lnTo>
                  <a:lnTo>
                    <a:pt x="16" y="50"/>
                  </a:lnTo>
                  <a:lnTo>
                    <a:pt x="19" y="50"/>
                  </a:lnTo>
                  <a:lnTo>
                    <a:pt x="21" y="50"/>
                  </a:lnTo>
                  <a:lnTo>
                    <a:pt x="23" y="50"/>
                  </a:lnTo>
                  <a:lnTo>
                    <a:pt x="25" y="48"/>
                  </a:lnTo>
                  <a:lnTo>
                    <a:pt x="25" y="46"/>
                  </a:lnTo>
                  <a:lnTo>
                    <a:pt x="27" y="46"/>
                  </a:lnTo>
                  <a:lnTo>
                    <a:pt x="27" y="44"/>
                  </a:lnTo>
                  <a:lnTo>
                    <a:pt x="29" y="42"/>
                  </a:lnTo>
                  <a:lnTo>
                    <a:pt x="29" y="38"/>
                  </a:lnTo>
                  <a:lnTo>
                    <a:pt x="29"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434">
              <a:extLst>
                <a:ext uri="{FF2B5EF4-FFF2-40B4-BE49-F238E27FC236}">
                  <a16:creationId xmlns:a16="http://schemas.microsoft.com/office/drawing/2014/main" id="{E4319422-598E-49EF-AF71-3D6B1E8F6E42}"/>
                </a:ext>
              </a:extLst>
            </p:cNvPr>
            <p:cNvSpPr>
              <a:spLocks noEditPoints="1"/>
            </p:cNvSpPr>
            <p:nvPr/>
          </p:nvSpPr>
          <p:spPr bwMode="auto">
            <a:xfrm>
              <a:off x="4741862" y="6421724"/>
              <a:ext cx="58738" cy="87312"/>
            </a:xfrm>
            <a:custGeom>
              <a:avLst/>
              <a:gdLst>
                <a:gd name="T0" fmla="*/ 37 w 37"/>
                <a:gd name="T1" fmla="*/ 34 h 55"/>
                <a:gd name="T2" fmla="*/ 35 w 37"/>
                <a:gd name="T3" fmla="*/ 44 h 55"/>
                <a:gd name="T4" fmla="*/ 31 w 37"/>
                <a:gd name="T5" fmla="*/ 52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6 h 55"/>
                <a:gd name="T22" fmla="*/ 14 w 37"/>
                <a:gd name="T23" fmla="*/ 0 h 55"/>
                <a:gd name="T24" fmla="*/ 23 w 37"/>
                <a:gd name="T25" fmla="*/ 0 h 55"/>
                <a:gd name="T26" fmla="*/ 31 w 37"/>
                <a:gd name="T27" fmla="*/ 4 h 55"/>
                <a:gd name="T28" fmla="*/ 35 w 37"/>
                <a:gd name="T29" fmla="*/ 11 h 55"/>
                <a:gd name="T30" fmla="*/ 37 w 37"/>
                <a:gd name="T31" fmla="*/ 21 h 55"/>
                <a:gd name="T32" fmla="*/ 29 w 37"/>
                <a:gd name="T33" fmla="*/ 29 h 55"/>
                <a:gd name="T34" fmla="*/ 29 w 37"/>
                <a:gd name="T35" fmla="*/ 21 h 55"/>
                <a:gd name="T36" fmla="*/ 29 w 37"/>
                <a:gd name="T37" fmla="*/ 15 h 55"/>
                <a:gd name="T38" fmla="*/ 27 w 37"/>
                <a:gd name="T39" fmla="*/ 11 h 55"/>
                <a:gd name="T40" fmla="*/ 25 w 37"/>
                <a:gd name="T41" fmla="*/ 7 h 55"/>
                <a:gd name="T42" fmla="*/ 21 w 37"/>
                <a:gd name="T43" fmla="*/ 7 h 55"/>
                <a:gd name="T44" fmla="*/ 18 w 37"/>
                <a:gd name="T45" fmla="*/ 6 h 55"/>
                <a:gd name="T46" fmla="*/ 12 w 37"/>
                <a:gd name="T47" fmla="*/ 7 h 55"/>
                <a:gd name="T48" fmla="*/ 10 w 37"/>
                <a:gd name="T49" fmla="*/ 13 h 55"/>
                <a:gd name="T50" fmla="*/ 8 w 37"/>
                <a:gd name="T51" fmla="*/ 19 h 55"/>
                <a:gd name="T52" fmla="*/ 6 w 37"/>
                <a:gd name="T53" fmla="*/ 27 h 55"/>
                <a:gd name="T54" fmla="*/ 8 w 37"/>
                <a:gd name="T55" fmla="*/ 38 h 55"/>
                <a:gd name="T56" fmla="*/ 10 w 37"/>
                <a:gd name="T57" fmla="*/ 44 h 55"/>
                <a:gd name="T58" fmla="*/ 14 w 37"/>
                <a:gd name="T59" fmla="*/ 48 h 55"/>
                <a:gd name="T60" fmla="*/ 18 w 37"/>
                <a:gd name="T61" fmla="*/ 50 h 55"/>
                <a:gd name="T62" fmla="*/ 21 w 37"/>
                <a:gd name="T63" fmla="*/ 50 h 55"/>
                <a:gd name="T64" fmla="*/ 25 w 37"/>
                <a:gd name="T65" fmla="*/ 46 h 55"/>
                <a:gd name="T66" fmla="*/ 27 w 37"/>
                <a:gd name="T67" fmla="*/ 44 h 55"/>
                <a:gd name="T68" fmla="*/ 29 w 37"/>
                <a:gd name="T69" fmla="*/ 38 h 55"/>
                <a:gd name="T70" fmla="*/ 29 w 37"/>
                <a:gd name="T71" fmla="*/ 34 h 55"/>
                <a:gd name="T72" fmla="*/ 29 w 37"/>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9"/>
                  </a:moveTo>
                  <a:lnTo>
                    <a:pt x="37" y="34"/>
                  </a:lnTo>
                  <a:lnTo>
                    <a:pt x="37" y="38"/>
                  </a:lnTo>
                  <a:lnTo>
                    <a:pt x="35" y="44"/>
                  </a:lnTo>
                  <a:lnTo>
                    <a:pt x="33" y="48"/>
                  </a:lnTo>
                  <a:lnTo>
                    <a:pt x="31" y="52"/>
                  </a:lnTo>
                  <a:lnTo>
                    <a:pt x="27" y="54"/>
                  </a:lnTo>
                  <a:lnTo>
                    <a:pt x="23" y="55"/>
                  </a:lnTo>
                  <a:lnTo>
                    <a:pt x="18" y="55"/>
                  </a:lnTo>
                  <a:lnTo>
                    <a:pt x="14" y="55"/>
                  </a:lnTo>
                  <a:lnTo>
                    <a:pt x="10" y="54"/>
                  </a:lnTo>
                  <a:lnTo>
                    <a:pt x="6" y="52"/>
                  </a:lnTo>
                  <a:lnTo>
                    <a:pt x="4" y="48"/>
                  </a:lnTo>
                  <a:lnTo>
                    <a:pt x="2" y="44"/>
                  </a:lnTo>
                  <a:lnTo>
                    <a:pt x="0" y="40"/>
                  </a:lnTo>
                  <a:lnTo>
                    <a:pt x="0" y="34"/>
                  </a:lnTo>
                  <a:lnTo>
                    <a:pt x="0" y="29"/>
                  </a:lnTo>
                  <a:lnTo>
                    <a:pt x="0" y="23"/>
                  </a:lnTo>
                  <a:lnTo>
                    <a:pt x="0" y="17"/>
                  </a:lnTo>
                  <a:lnTo>
                    <a:pt x="2" y="11"/>
                  </a:lnTo>
                  <a:lnTo>
                    <a:pt x="4" y="7"/>
                  </a:lnTo>
                  <a:lnTo>
                    <a:pt x="6" y="6"/>
                  </a:lnTo>
                  <a:lnTo>
                    <a:pt x="10" y="2"/>
                  </a:lnTo>
                  <a:lnTo>
                    <a:pt x="14" y="0"/>
                  </a:lnTo>
                  <a:lnTo>
                    <a:pt x="20" y="0"/>
                  </a:lnTo>
                  <a:lnTo>
                    <a:pt x="23" y="0"/>
                  </a:lnTo>
                  <a:lnTo>
                    <a:pt x="27" y="2"/>
                  </a:lnTo>
                  <a:lnTo>
                    <a:pt x="31" y="4"/>
                  </a:lnTo>
                  <a:lnTo>
                    <a:pt x="33" y="7"/>
                  </a:lnTo>
                  <a:lnTo>
                    <a:pt x="35" y="11"/>
                  </a:lnTo>
                  <a:lnTo>
                    <a:pt x="37" y="15"/>
                  </a:lnTo>
                  <a:lnTo>
                    <a:pt x="37" y="21"/>
                  </a:lnTo>
                  <a:lnTo>
                    <a:pt x="37" y="29"/>
                  </a:lnTo>
                  <a:close/>
                  <a:moveTo>
                    <a:pt x="29" y="29"/>
                  </a:moveTo>
                  <a:lnTo>
                    <a:pt x="29" y="25"/>
                  </a:lnTo>
                  <a:lnTo>
                    <a:pt x="29" y="21"/>
                  </a:lnTo>
                  <a:lnTo>
                    <a:pt x="29" y="17"/>
                  </a:lnTo>
                  <a:lnTo>
                    <a:pt x="29" y="15"/>
                  </a:lnTo>
                  <a:lnTo>
                    <a:pt x="27" y="13"/>
                  </a:lnTo>
                  <a:lnTo>
                    <a:pt x="27" y="11"/>
                  </a:lnTo>
                  <a:lnTo>
                    <a:pt x="25" y="9"/>
                  </a:lnTo>
                  <a:lnTo>
                    <a:pt x="25" y="7"/>
                  </a:lnTo>
                  <a:lnTo>
                    <a:pt x="23" y="7"/>
                  </a:lnTo>
                  <a:lnTo>
                    <a:pt x="21" y="7"/>
                  </a:lnTo>
                  <a:lnTo>
                    <a:pt x="20" y="6"/>
                  </a:lnTo>
                  <a:lnTo>
                    <a:pt x="18" y="6"/>
                  </a:lnTo>
                  <a:lnTo>
                    <a:pt x="16" y="6"/>
                  </a:lnTo>
                  <a:lnTo>
                    <a:pt x="12" y="7"/>
                  </a:lnTo>
                  <a:lnTo>
                    <a:pt x="10" y="9"/>
                  </a:lnTo>
                  <a:lnTo>
                    <a:pt x="10" y="13"/>
                  </a:lnTo>
                  <a:lnTo>
                    <a:pt x="8" y="15"/>
                  </a:lnTo>
                  <a:lnTo>
                    <a:pt x="8" y="19"/>
                  </a:lnTo>
                  <a:lnTo>
                    <a:pt x="8" y="23"/>
                  </a:lnTo>
                  <a:lnTo>
                    <a:pt x="6" y="27"/>
                  </a:lnTo>
                  <a:lnTo>
                    <a:pt x="8" y="32"/>
                  </a:lnTo>
                  <a:lnTo>
                    <a:pt x="8" y="38"/>
                  </a:lnTo>
                  <a:lnTo>
                    <a:pt x="8" y="42"/>
                  </a:lnTo>
                  <a:lnTo>
                    <a:pt x="10" y="44"/>
                  </a:lnTo>
                  <a:lnTo>
                    <a:pt x="12" y="48"/>
                  </a:lnTo>
                  <a:lnTo>
                    <a:pt x="14" y="48"/>
                  </a:lnTo>
                  <a:lnTo>
                    <a:pt x="16" y="50"/>
                  </a:lnTo>
                  <a:lnTo>
                    <a:pt x="18" y="50"/>
                  </a:lnTo>
                  <a:lnTo>
                    <a:pt x="20" y="50"/>
                  </a:lnTo>
                  <a:lnTo>
                    <a:pt x="21" y="50"/>
                  </a:lnTo>
                  <a:lnTo>
                    <a:pt x="23" y="48"/>
                  </a:lnTo>
                  <a:lnTo>
                    <a:pt x="25" y="46"/>
                  </a:lnTo>
                  <a:lnTo>
                    <a:pt x="27" y="46"/>
                  </a:lnTo>
                  <a:lnTo>
                    <a:pt x="27" y="44"/>
                  </a:lnTo>
                  <a:lnTo>
                    <a:pt x="29" y="42"/>
                  </a:lnTo>
                  <a:lnTo>
                    <a:pt x="29" y="38"/>
                  </a:lnTo>
                  <a:lnTo>
                    <a:pt x="29" y="36"/>
                  </a:lnTo>
                  <a:lnTo>
                    <a:pt x="29" y="34"/>
                  </a:lnTo>
                  <a:lnTo>
                    <a:pt x="29" y="30"/>
                  </a:lnTo>
                  <a:lnTo>
                    <a:pt x="29"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435">
              <a:extLst>
                <a:ext uri="{FF2B5EF4-FFF2-40B4-BE49-F238E27FC236}">
                  <a16:creationId xmlns:a16="http://schemas.microsoft.com/office/drawing/2014/main" id="{B5108F4C-599B-49A4-B995-93AB6AD23DBC}"/>
                </a:ext>
              </a:extLst>
            </p:cNvPr>
            <p:cNvSpPr>
              <a:spLocks noEditPoints="1"/>
            </p:cNvSpPr>
            <p:nvPr/>
          </p:nvSpPr>
          <p:spPr bwMode="auto">
            <a:xfrm>
              <a:off x="5227637" y="6421724"/>
              <a:ext cx="57150" cy="87312"/>
            </a:xfrm>
            <a:custGeom>
              <a:avLst/>
              <a:gdLst>
                <a:gd name="T0" fmla="*/ 36 w 36"/>
                <a:gd name="T1" fmla="*/ 44 h 55"/>
                <a:gd name="T2" fmla="*/ 34 w 36"/>
                <a:gd name="T3" fmla="*/ 50 h 55"/>
                <a:gd name="T4" fmla="*/ 30 w 36"/>
                <a:gd name="T5" fmla="*/ 54 h 55"/>
                <a:gd name="T6" fmla="*/ 23 w 36"/>
                <a:gd name="T7" fmla="*/ 55 h 55"/>
                <a:gd name="T8" fmla="*/ 15 w 36"/>
                <a:gd name="T9" fmla="*/ 55 h 55"/>
                <a:gd name="T10" fmla="*/ 7 w 36"/>
                <a:gd name="T11" fmla="*/ 54 h 55"/>
                <a:gd name="T12" fmla="*/ 3 w 36"/>
                <a:gd name="T13" fmla="*/ 50 h 55"/>
                <a:gd name="T14" fmla="*/ 2 w 36"/>
                <a:gd name="T15" fmla="*/ 46 h 55"/>
                <a:gd name="T16" fmla="*/ 0 w 36"/>
                <a:gd name="T17" fmla="*/ 40 h 55"/>
                <a:gd name="T18" fmla="*/ 2 w 36"/>
                <a:gd name="T19" fmla="*/ 36 h 55"/>
                <a:gd name="T20" fmla="*/ 5 w 36"/>
                <a:gd name="T21" fmla="*/ 32 h 55"/>
                <a:gd name="T22" fmla="*/ 9 w 36"/>
                <a:gd name="T23" fmla="*/ 29 h 55"/>
                <a:gd name="T24" fmla="*/ 11 w 36"/>
                <a:gd name="T25" fmla="*/ 27 h 55"/>
                <a:gd name="T26" fmla="*/ 7 w 36"/>
                <a:gd name="T27" fmla="*/ 23 h 55"/>
                <a:gd name="T28" fmla="*/ 3 w 36"/>
                <a:gd name="T29" fmla="*/ 19 h 55"/>
                <a:gd name="T30" fmla="*/ 2 w 36"/>
                <a:gd name="T31" fmla="*/ 15 h 55"/>
                <a:gd name="T32" fmla="*/ 2 w 36"/>
                <a:gd name="T33" fmla="*/ 11 h 55"/>
                <a:gd name="T34" fmla="*/ 5 w 36"/>
                <a:gd name="T35" fmla="*/ 6 h 55"/>
                <a:gd name="T36" fmla="*/ 9 w 36"/>
                <a:gd name="T37" fmla="*/ 2 h 55"/>
                <a:gd name="T38" fmla="*/ 15 w 36"/>
                <a:gd name="T39" fmla="*/ 0 h 55"/>
                <a:gd name="T40" fmla="*/ 23 w 36"/>
                <a:gd name="T41" fmla="*/ 0 h 55"/>
                <a:gd name="T42" fmla="*/ 28 w 36"/>
                <a:gd name="T43" fmla="*/ 2 h 55"/>
                <a:gd name="T44" fmla="*/ 32 w 36"/>
                <a:gd name="T45" fmla="*/ 6 h 55"/>
                <a:gd name="T46" fmla="*/ 34 w 36"/>
                <a:gd name="T47" fmla="*/ 9 h 55"/>
                <a:gd name="T48" fmla="*/ 34 w 36"/>
                <a:gd name="T49" fmla="*/ 15 h 55"/>
                <a:gd name="T50" fmla="*/ 34 w 36"/>
                <a:gd name="T51" fmla="*/ 19 h 55"/>
                <a:gd name="T52" fmla="*/ 30 w 36"/>
                <a:gd name="T53" fmla="*/ 23 h 55"/>
                <a:gd name="T54" fmla="*/ 27 w 36"/>
                <a:gd name="T55" fmla="*/ 25 h 55"/>
                <a:gd name="T56" fmla="*/ 27 w 36"/>
                <a:gd name="T57" fmla="*/ 29 h 55"/>
                <a:gd name="T58" fmla="*/ 32 w 36"/>
                <a:gd name="T59" fmla="*/ 30 h 55"/>
                <a:gd name="T60" fmla="*/ 34 w 36"/>
                <a:gd name="T61" fmla="*/ 34 h 55"/>
                <a:gd name="T62" fmla="*/ 36 w 36"/>
                <a:gd name="T63" fmla="*/ 38 h 55"/>
                <a:gd name="T64" fmla="*/ 28 w 36"/>
                <a:gd name="T65" fmla="*/ 13 h 55"/>
                <a:gd name="T66" fmla="*/ 27 w 36"/>
                <a:gd name="T67" fmla="*/ 9 h 55"/>
                <a:gd name="T68" fmla="*/ 25 w 36"/>
                <a:gd name="T69" fmla="*/ 7 h 55"/>
                <a:gd name="T70" fmla="*/ 23 w 36"/>
                <a:gd name="T71" fmla="*/ 6 h 55"/>
                <a:gd name="T72" fmla="*/ 19 w 36"/>
                <a:gd name="T73" fmla="*/ 6 h 55"/>
                <a:gd name="T74" fmla="*/ 11 w 36"/>
                <a:gd name="T75" fmla="*/ 7 h 55"/>
                <a:gd name="T76" fmla="*/ 9 w 36"/>
                <a:gd name="T77" fmla="*/ 13 h 55"/>
                <a:gd name="T78" fmla="*/ 9 w 36"/>
                <a:gd name="T79" fmla="*/ 17 h 55"/>
                <a:gd name="T80" fmla="*/ 11 w 36"/>
                <a:gd name="T81" fmla="*/ 19 h 55"/>
                <a:gd name="T82" fmla="*/ 15 w 36"/>
                <a:gd name="T83" fmla="*/ 21 h 55"/>
                <a:gd name="T84" fmla="*/ 19 w 36"/>
                <a:gd name="T85" fmla="*/ 25 h 55"/>
                <a:gd name="T86" fmla="*/ 27 w 36"/>
                <a:gd name="T87" fmla="*/ 19 h 55"/>
                <a:gd name="T88" fmla="*/ 28 w 36"/>
                <a:gd name="T89" fmla="*/ 13 h 55"/>
                <a:gd name="T90" fmla="*/ 30 w 36"/>
                <a:gd name="T91" fmla="*/ 40 h 55"/>
                <a:gd name="T92" fmla="*/ 28 w 36"/>
                <a:gd name="T93" fmla="*/ 36 h 55"/>
                <a:gd name="T94" fmla="*/ 25 w 36"/>
                <a:gd name="T95" fmla="*/ 34 h 55"/>
                <a:gd name="T96" fmla="*/ 21 w 36"/>
                <a:gd name="T97" fmla="*/ 30 h 55"/>
                <a:gd name="T98" fmla="*/ 15 w 36"/>
                <a:gd name="T99" fmla="*/ 30 h 55"/>
                <a:gd name="T100" fmla="*/ 11 w 36"/>
                <a:gd name="T101" fmla="*/ 34 h 55"/>
                <a:gd name="T102" fmla="*/ 9 w 36"/>
                <a:gd name="T103" fmla="*/ 36 h 55"/>
                <a:gd name="T104" fmla="*/ 7 w 36"/>
                <a:gd name="T105" fmla="*/ 40 h 55"/>
                <a:gd name="T106" fmla="*/ 9 w 36"/>
                <a:gd name="T107" fmla="*/ 46 h 55"/>
                <a:gd name="T108" fmla="*/ 13 w 36"/>
                <a:gd name="T109" fmla="*/ 50 h 55"/>
                <a:gd name="T110" fmla="*/ 23 w 36"/>
                <a:gd name="T111" fmla="*/ 50 h 55"/>
                <a:gd name="T112" fmla="*/ 28 w 36"/>
                <a:gd name="T113" fmla="*/ 4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6" h="55">
                  <a:moveTo>
                    <a:pt x="36" y="40"/>
                  </a:moveTo>
                  <a:lnTo>
                    <a:pt x="36" y="44"/>
                  </a:lnTo>
                  <a:lnTo>
                    <a:pt x="36" y="48"/>
                  </a:lnTo>
                  <a:lnTo>
                    <a:pt x="34" y="50"/>
                  </a:lnTo>
                  <a:lnTo>
                    <a:pt x="32" y="52"/>
                  </a:lnTo>
                  <a:lnTo>
                    <a:pt x="30" y="54"/>
                  </a:lnTo>
                  <a:lnTo>
                    <a:pt x="27" y="54"/>
                  </a:lnTo>
                  <a:lnTo>
                    <a:pt x="23" y="55"/>
                  </a:lnTo>
                  <a:lnTo>
                    <a:pt x="19" y="55"/>
                  </a:lnTo>
                  <a:lnTo>
                    <a:pt x="15" y="55"/>
                  </a:lnTo>
                  <a:lnTo>
                    <a:pt x="11" y="55"/>
                  </a:lnTo>
                  <a:lnTo>
                    <a:pt x="7" y="54"/>
                  </a:lnTo>
                  <a:lnTo>
                    <a:pt x="5" y="52"/>
                  </a:lnTo>
                  <a:lnTo>
                    <a:pt x="3" y="50"/>
                  </a:lnTo>
                  <a:lnTo>
                    <a:pt x="2" y="48"/>
                  </a:lnTo>
                  <a:lnTo>
                    <a:pt x="2" y="46"/>
                  </a:lnTo>
                  <a:lnTo>
                    <a:pt x="0" y="42"/>
                  </a:lnTo>
                  <a:lnTo>
                    <a:pt x="0" y="40"/>
                  </a:lnTo>
                  <a:lnTo>
                    <a:pt x="2" y="38"/>
                  </a:lnTo>
                  <a:lnTo>
                    <a:pt x="2" y="36"/>
                  </a:lnTo>
                  <a:lnTo>
                    <a:pt x="3" y="34"/>
                  </a:lnTo>
                  <a:lnTo>
                    <a:pt x="5" y="32"/>
                  </a:lnTo>
                  <a:lnTo>
                    <a:pt x="7" y="30"/>
                  </a:lnTo>
                  <a:lnTo>
                    <a:pt x="9" y="29"/>
                  </a:lnTo>
                  <a:lnTo>
                    <a:pt x="13" y="27"/>
                  </a:lnTo>
                  <a:lnTo>
                    <a:pt x="11" y="27"/>
                  </a:lnTo>
                  <a:lnTo>
                    <a:pt x="7" y="25"/>
                  </a:lnTo>
                  <a:lnTo>
                    <a:pt x="7" y="23"/>
                  </a:lnTo>
                  <a:lnTo>
                    <a:pt x="5" y="21"/>
                  </a:lnTo>
                  <a:lnTo>
                    <a:pt x="3" y="19"/>
                  </a:lnTo>
                  <a:lnTo>
                    <a:pt x="3" y="17"/>
                  </a:lnTo>
                  <a:lnTo>
                    <a:pt x="2" y="15"/>
                  </a:lnTo>
                  <a:lnTo>
                    <a:pt x="2" y="13"/>
                  </a:lnTo>
                  <a:lnTo>
                    <a:pt x="2" y="11"/>
                  </a:lnTo>
                  <a:lnTo>
                    <a:pt x="3" y="9"/>
                  </a:lnTo>
                  <a:lnTo>
                    <a:pt x="5" y="6"/>
                  </a:lnTo>
                  <a:lnTo>
                    <a:pt x="5" y="4"/>
                  </a:lnTo>
                  <a:lnTo>
                    <a:pt x="9" y="2"/>
                  </a:lnTo>
                  <a:lnTo>
                    <a:pt x="11" y="2"/>
                  </a:lnTo>
                  <a:lnTo>
                    <a:pt x="15" y="0"/>
                  </a:lnTo>
                  <a:lnTo>
                    <a:pt x="19" y="0"/>
                  </a:lnTo>
                  <a:lnTo>
                    <a:pt x="23" y="0"/>
                  </a:lnTo>
                  <a:lnTo>
                    <a:pt x="27" y="2"/>
                  </a:lnTo>
                  <a:lnTo>
                    <a:pt x="28" y="2"/>
                  </a:lnTo>
                  <a:lnTo>
                    <a:pt x="30" y="4"/>
                  </a:lnTo>
                  <a:lnTo>
                    <a:pt x="32" y="6"/>
                  </a:lnTo>
                  <a:lnTo>
                    <a:pt x="34" y="7"/>
                  </a:lnTo>
                  <a:lnTo>
                    <a:pt x="34" y="9"/>
                  </a:lnTo>
                  <a:lnTo>
                    <a:pt x="34" y="13"/>
                  </a:lnTo>
                  <a:lnTo>
                    <a:pt x="34" y="15"/>
                  </a:lnTo>
                  <a:lnTo>
                    <a:pt x="34" y="17"/>
                  </a:lnTo>
                  <a:lnTo>
                    <a:pt x="34" y="19"/>
                  </a:lnTo>
                  <a:lnTo>
                    <a:pt x="32" y="21"/>
                  </a:lnTo>
                  <a:lnTo>
                    <a:pt x="30" y="23"/>
                  </a:lnTo>
                  <a:lnTo>
                    <a:pt x="28" y="23"/>
                  </a:lnTo>
                  <a:lnTo>
                    <a:pt x="27" y="25"/>
                  </a:lnTo>
                  <a:lnTo>
                    <a:pt x="25" y="27"/>
                  </a:lnTo>
                  <a:lnTo>
                    <a:pt x="27" y="29"/>
                  </a:lnTo>
                  <a:lnTo>
                    <a:pt x="30" y="30"/>
                  </a:lnTo>
                  <a:lnTo>
                    <a:pt x="32" y="30"/>
                  </a:lnTo>
                  <a:lnTo>
                    <a:pt x="34" y="32"/>
                  </a:lnTo>
                  <a:lnTo>
                    <a:pt x="34" y="34"/>
                  </a:lnTo>
                  <a:lnTo>
                    <a:pt x="36" y="36"/>
                  </a:lnTo>
                  <a:lnTo>
                    <a:pt x="36" y="38"/>
                  </a:lnTo>
                  <a:lnTo>
                    <a:pt x="36" y="40"/>
                  </a:lnTo>
                  <a:close/>
                  <a:moveTo>
                    <a:pt x="28" y="13"/>
                  </a:moveTo>
                  <a:lnTo>
                    <a:pt x="28" y="11"/>
                  </a:lnTo>
                  <a:lnTo>
                    <a:pt x="27" y="9"/>
                  </a:lnTo>
                  <a:lnTo>
                    <a:pt x="27" y="9"/>
                  </a:lnTo>
                  <a:lnTo>
                    <a:pt x="25" y="7"/>
                  </a:lnTo>
                  <a:lnTo>
                    <a:pt x="25" y="7"/>
                  </a:lnTo>
                  <a:lnTo>
                    <a:pt x="23" y="6"/>
                  </a:lnTo>
                  <a:lnTo>
                    <a:pt x="21" y="6"/>
                  </a:lnTo>
                  <a:lnTo>
                    <a:pt x="19" y="6"/>
                  </a:lnTo>
                  <a:lnTo>
                    <a:pt x="15" y="6"/>
                  </a:lnTo>
                  <a:lnTo>
                    <a:pt x="11" y="7"/>
                  </a:lnTo>
                  <a:lnTo>
                    <a:pt x="9" y="9"/>
                  </a:lnTo>
                  <a:lnTo>
                    <a:pt x="9" y="13"/>
                  </a:lnTo>
                  <a:lnTo>
                    <a:pt x="9" y="15"/>
                  </a:lnTo>
                  <a:lnTo>
                    <a:pt x="9" y="17"/>
                  </a:lnTo>
                  <a:lnTo>
                    <a:pt x="11" y="17"/>
                  </a:lnTo>
                  <a:lnTo>
                    <a:pt x="11" y="19"/>
                  </a:lnTo>
                  <a:lnTo>
                    <a:pt x="13" y="21"/>
                  </a:lnTo>
                  <a:lnTo>
                    <a:pt x="15" y="21"/>
                  </a:lnTo>
                  <a:lnTo>
                    <a:pt x="17" y="23"/>
                  </a:lnTo>
                  <a:lnTo>
                    <a:pt x="19" y="25"/>
                  </a:lnTo>
                  <a:lnTo>
                    <a:pt x="23" y="21"/>
                  </a:lnTo>
                  <a:lnTo>
                    <a:pt x="27" y="19"/>
                  </a:lnTo>
                  <a:lnTo>
                    <a:pt x="27" y="17"/>
                  </a:lnTo>
                  <a:lnTo>
                    <a:pt x="28" y="13"/>
                  </a:lnTo>
                  <a:close/>
                  <a:moveTo>
                    <a:pt x="30" y="42"/>
                  </a:moveTo>
                  <a:lnTo>
                    <a:pt x="30" y="40"/>
                  </a:lnTo>
                  <a:lnTo>
                    <a:pt x="28" y="38"/>
                  </a:lnTo>
                  <a:lnTo>
                    <a:pt x="28" y="36"/>
                  </a:lnTo>
                  <a:lnTo>
                    <a:pt x="27" y="34"/>
                  </a:lnTo>
                  <a:lnTo>
                    <a:pt x="25" y="34"/>
                  </a:lnTo>
                  <a:lnTo>
                    <a:pt x="23" y="32"/>
                  </a:lnTo>
                  <a:lnTo>
                    <a:pt x="21" y="30"/>
                  </a:lnTo>
                  <a:lnTo>
                    <a:pt x="19" y="30"/>
                  </a:lnTo>
                  <a:lnTo>
                    <a:pt x="15" y="30"/>
                  </a:lnTo>
                  <a:lnTo>
                    <a:pt x="13" y="32"/>
                  </a:lnTo>
                  <a:lnTo>
                    <a:pt x="11" y="34"/>
                  </a:lnTo>
                  <a:lnTo>
                    <a:pt x="11" y="34"/>
                  </a:lnTo>
                  <a:lnTo>
                    <a:pt x="9" y="36"/>
                  </a:lnTo>
                  <a:lnTo>
                    <a:pt x="7" y="38"/>
                  </a:lnTo>
                  <a:lnTo>
                    <a:pt x="7" y="40"/>
                  </a:lnTo>
                  <a:lnTo>
                    <a:pt x="7" y="42"/>
                  </a:lnTo>
                  <a:lnTo>
                    <a:pt x="9" y="46"/>
                  </a:lnTo>
                  <a:lnTo>
                    <a:pt x="11" y="48"/>
                  </a:lnTo>
                  <a:lnTo>
                    <a:pt x="13" y="50"/>
                  </a:lnTo>
                  <a:lnTo>
                    <a:pt x="19" y="50"/>
                  </a:lnTo>
                  <a:lnTo>
                    <a:pt x="23" y="50"/>
                  </a:lnTo>
                  <a:lnTo>
                    <a:pt x="27" y="48"/>
                  </a:lnTo>
                  <a:lnTo>
                    <a:pt x="28" y="46"/>
                  </a:lnTo>
                  <a:lnTo>
                    <a:pt x="30" y="4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436">
              <a:extLst>
                <a:ext uri="{FF2B5EF4-FFF2-40B4-BE49-F238E27FC236}">
                  <a16:creationId xmlns:a16="http://schemas.microsoft.com/office/drawing/2014/main" id="{F15BED4E-2E40-42E7-8468-11AC13865CB5}"/>
                </a:ext>
              </a:extLst>
            </p:cNvPr>
            <p:cNvSpPr>
              <a:spLocks noEditPoints="1"/>
            </p:cNvSpPr>
            <p:nvPr/>
          </p:nvSpPr>
          <p:spPr bwMode="auto">
            <a:xfrm>
              <a:off x="5297487" y="6421724"/>
              <a:ext cx="57150" cy="87312"/>
            </a:xfrm>
            <a:custGeom>
              <a:avLst/>
              <a:gdLst>
                <a:gd name="T0" fmla="*/ 36 w 36"/>
                <a:gd name="T1" fmla="*/ 34 h 55"/>
                <a:gd name="T2" fmla="*/ 34 w 36"/>
                <a:gd name="T3" fmla="*/ 44 h 55"/>
                <a:gd name="T4" fmla="*/ 31 w 36"/>
                <a:gd name="T5" fmla="*/ 52 h 55"/>
                <a:gd name="T6" fmla="*/ 23 w 36"/>
                <a:gd name="T7" fmla="*/ 55 h 55"/>
                <a:gd name="T8" fmla="*/ 13 w 36"/>
                <a:gd name="T9" fmla="*/ 55 h 55"/>
                <a:gd name="T10" fmla="*/ 6 w 36"/>
                <a:gd name="T11" fmla="*/ 52 h 55"/>
                <a:gd name="T12" fmla="*/ 2 w 36"/>
                <a:gd name="T13" fmla="*/ 44 h 55"/>
                <a:gd name="T14" fmla="*/ 0 w 36"/>
                <a:gd name="T15" fmla="*/ 34 h 55"/>
                <a:gd name="T16" fmla="*/ 0 w 36"/>
                <a:gd name="T17" fmla="*/ 23 h 55"/>
                <a:gd name="T18" fmla="*/ 2 w 36"/>
                <a:gd name="T19" fmla="*/ 11 h 55"/>
                <a:gd name="T20" fmla="*/ 6 w 36"/>
                <a:gd name="T21" fmla="*/ 6 h 55"/>
                <a:gd name="T22" fmla="*/ 13 w 36"/>
                <a:gd name="T23" fmla="*/ 0 h 55"/>
                <a:gd name="T24" fmla="*/ 23 w 36"/>
                <a:gd name="T25" fmla="*/ 0 h 55"/>
                <a:gd name="T26" fmla="*/ 31 w 36"/>
                <a:gd name="T27" fmla="*/ 4 h 55"/>
                <a:gd name="T28" fmla="*/ 34 w 36"/>
                <a:gd name="T29" fmla="*/ 11 h 55"/>
                <a:gd name="T30" fmla="*/ 36 w 36"/>
                <a:gd name="T31" fmla="*/ 21 h 55"/>
                <a:gd name="T32" fmla="*/ 31 w 36"/>
                <a:gd name="T33" fmla="*/ 29 h 55"/>
                <a:gd name="T34" fmla="*/ 29 w 36"/>
                <a:gd name="T35" fmla="*/ 21 h 55"/>
                <a:gd name="T36" fmla="*/ 29 w 36"/>
                <a:gd name="T37" fmla="*/ 15 h 55"/>
                <a:gd name="T38" fmla="*/ 27 w 36"/>
                <a:gd name="T39" fmla="*/ 11 h 55"/>
                <a:gd name="T40" fmla="*/ 25 w 36"/>
                <a:gd name="T41" fmla="*/ 7 h 55"/>
                <a:gd name="T42" fmla="*/ 23 w 36"/>
                <a:gd name="T43" fmla="*/ 7 h 55"/>
                <a:gd name="T44" fmla="*/ 19 w 36"/>
                <a:gd name="T45" fmla="*/ 6 h 55"/>
                <a:gd name="T46" fmla="*/ 13 w 36"/>
                <a:gd name="T47" fmla="*/ 7 h 55"/>
                <a:gd name="T48" fmla="*/ 9 w 36"/>
                <a:gd name="T49" fmla="*/ 13 h 55"/>
                <a:gd name="T50" fmla="*/ 7 w 36"/>
                <a:gd name="T51" fmla="*/ 19 h 55"/>
                <a:gd name="T52" fmla="*/ 7 w 36"/>
                <a:gd name="T53" fmla="*/ 27 h 55"/>
                <a:gd name="T54" fmla="*/ 7 w 36"/>
                <a:gd name="T55" fmla="*/ 38 h 55"/>
                <a:gd name="T56" fmla="*/ 9 w 36"/>
                <a:gd name="T57" fmla="*/ 44 h 55"/>
                <a:gd name="T58" fmla="*/ 13 w 36"/>
                <a:gd name="T59" fmla="*/ 48 h 55"/>
                <a:gd name="T60" fmla="*/ 19 w 36"/>
                <a:gd name="T61" fmla="*/ 50 h 55"/>
                <a:gd name="T62" fmla="*/ 23 w 36"/>
                <a:gd name="T63" fmla="*/ 50 h 55"/>
                <a:gd name="T64" fmla="*/ 25 w 36"/>
                <a:gd name="T65" fmla="*/ 46 h 55"/>
                <a:gd name="T66" fmla="*/ 27 w 36"/>
                <a:gd name="T67" fmla="*/ 44 h 55"/>
                <a:gd name="T68" fmla="*/ 29 w 36"/>
                <a:gd name="T69" fmla="*/ 38 h 55"/>
                <a:gd name="T70" fmla="*/ 31 w 36"/>
                <a:gd name="T71" fmla="*/ 34 h 55"/>
                <a:gd name="T72" fmla="*/ 31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4" y="44"/>
                  </a:lnTo>
                  <a:lnTo>
                    <a:pt x="32" y="48"/>
                  </a:lnTo>
                  <a:lnTo>
                    <a:pt x="31" y="52"/>
                  </a:lnTo>
                  <a:lnTo>
                    <a:pt x="27" y="54"/>
                  </a:lnTo>
                  <a:lnTo>
                    <a:pt x="23" y="55"/>
                  </a:lnTo>
                  <a:lnTo>
                    <a:pt x="17" y="55"/>
                  </a:lnTo>
                  <a:lnTo>
                    <a:pt x="13" y="55"/>
                  </a:lnTo>
                  <a:lnTo>
                    <a:pt x="9" y="54"/>
                  </a:lnTo>
                  <a:lnTo>
                    <a:pt x="6" y="52"/>
                  </a:lnTo>
                  <a:lnTo>
                    <a:pt x="4" y="48"/>
                  </a:lnTo>
                  <a:lnTo>
                    <a:pt x="2" y="44"/>
                  </a:lnTo>
                  <a:lnTo>
                    <a:pt x="0" y="40"/>
                  </a:lnTo>
                  <a:lnTo>
                    <a:pt x="0" y="34"/>
                  </a:lnTo>
                  <a:lnTo>
                    <a:pt x="0" y="29"/>
                  </a:lnTo>
                  <a:lnTo>
                    <a:pt x="0" y="23"/>
                  </a:lnTo>
                  <a:lnTo>
                    <a:pt x="0" y="17"/>
                  </a:lnTo>
                  <a:lnTo>
                    <a:pt x="2" y="11"/>
                  </a:lnTo>
                  <a:lnTo>
                    <a:pt x="4" y="7"/>
                  </a:lnTo>
                  <a:lnTo>
                    <a:pt x="6" y="6"/>
                  </a:lnTo>
                  <a:lnTo>
                    <a:pt x="9" y="2"/>
                  </a:lnTo>
                  <a:lnTo>
                    <a:pt x="13" y="0"/>
                  </a:lnTo>
                  <a:lnTo>
                    <a:pt x="19" y="0"/>
                  </a:lnTo>
                  <a:lnTo>
                    <a:pt x="23" y="0"/>
                  </a:lnTo>
                  <a:lnTo>
                    <a:pt x="27" y="2"/>
                  </a:lnTo>
                  <a:lnTo>
                    <a:pt x="31" y="4"/>
                  </a:lnTo>
                  <a:lnTo>
                    <a:pt x="32" y="7"/>
                  </a:lnTo>
                  <a:lnTo>
                    <a:pt x="34" y="11"/>
                  </a:lnTo>
                  <a:lnTo>
                    <a:pt x="36" y="15"/>
                  </a:lnTo>
                  <a:lnTo>
                    <a:pt x="36" y="21"/>
                  </a:lnTo>
                  <a:lnTo>
                    <a:pt x="36" y="29"/>
                  </a:lnTo>
                  <a:close/>
                  <a:moveTo>
                    <a:pt x="31" y="29"/>
                  </a:moveTo>
                  <a:lnTo>
                    <a:pt x="31" y="25"/>
                  </a:lnTo>
                  <a:lnTo>
                    <a:pt x="29" y="21"/>
                  </a:lnTo>
                  <a:lnTo>
                    <a:pt x="29" y="17"/>
                  </a:lnTo>
                  <a:lnTo>
                    <a:pt x="29" y="15"/>
                  </a:lnTo>
                  <a:lnTo>
                    <a:pt x="29" y="13"/>
                  </a:lnTo>
                  <a:lnTo>
                    <a:pt x="27" y="11"/>
                  </a:lnTo>
                  <a:lnTo>
                    <a:pt x="27" y="9"/>
                  </a:lnTo>
                  <a:lnTo>
                    <a:pt x="25" y="7"/>
                  </a:lnTo>
                  <a:lnTo>
                    <a:pt x="23" y="7"/>
                  </a:lnTo>
                  <a:lnTo>
                    <a:pt x="23" y="7"/>
                  </a:lnTo>
                  <a:lnTo>
                    <a:pt x="21" y="6"/>
                  </a:lnTo>
                  <a:lnTo>
                    <a:pt x="19" y="6"/>
                  </a:lnTo>
                  <a:lnTo>
                    <a:pt x="15" y="6"/>
                  </a:lnTo>
                  <a:lnTo>
                    <a:pt x="13" y="7"/>
                  </a:lnTo>
                  <a:lnTo>
                    <a:pt x="11" y="9"/>
                  </a:lnTo>
                  <a:lnTo>
                    <a:pt x="9" y="13"/>
                  </a:lnTo>
                  <a:lnTo>
                    <a:pt x="7" y="15"/>
                  </a:lnTo>
                  <a:lnTo>
                    <a:pt x="7" y="19"/>
                  </a:lnTo>
                  <a:lnTo>
                    <a:pt x="7" y="23"/>
                  </a:lnTo>
                  <a:lnTo>
                    <a:pt x="7" y="27"/>
                  </a:lnTo>
                  <a:lnTo>
                    <a:pt x="7" y="32"/>
                  </a:lnTo>
                  <a:lnTo>
                    <a:pt x="7" y="38"/>
                  </a:lnTo>
                  <a:lnTo>
                    <a:pt x="7" y="42"/>
                  </a:lnTo>
                  <a:lnTo>
                    <a:pt x="9" y="44"/>
                  </a:lnTo>
                  <a:lnTo>
                    <a:pt x="11" y="48"/>
                  </a:lnTo>
                  <a:lnTo>
                    <a:pt x="13" y="48"/>
                  </a:lnTo>
                  <a:lnTo>
                    <a:pt x="15" y="50"/>
                  </a:lnTo>
                  <a:lnTo>
                    <a:pt x="19" y="50"/>
                  </a:lnTo>
                  <a:lnTo>
                    <a:pt x="21" y="50"/>
                  </a:lnTo>
                  <a:lnTo>
                    <a:pt x="23" y="50"/>
                  </a:lnTo>
                  <a:lnTo>
                    <a:pt x="25" y="48"/>
                  </a:lnTo>
                  <a:lnTo>
                    <a:pt x="25" y="46"/>
                  </a:lnTo>
                  <a:lnTo>
                    <a:pt x="27" y="46"/>
                  </a:lnTo>
                  <a:lnTo>
                    <a:pt x="27" y="44"/>
                  </a:lnTo>
                  <a:lnTo>
                    <a:pt x="29" y="42"/>
                  </a:lnTo>
                  <a:lnTo>
                    <a:pt x="29" y="38"/>
                  </a:lnTo>
                  <a:lnTo>
                    <a:pt x="29"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437">
              <a:extLst>
                <a:ext uri="{FF2B5EF4-FFF2-40B4-BE49-F238E27FC236}">
                  <a16:creationId xmlns:a16="http://schemas.microsoft.com/office/drawing/2014/main" id="{092ECD5A-4438-4072-9767-0C92015C2E6D}"/>
                </a:ext>
              </a:extLst>
            </p:cNvPr>
            <p:cNvSpPr>
              <a:spLocks noEditPoints="1"/>
            </p:cNvSpPr>
            <p:nvPr/>
          </p:nvSpPr>
          <p:spPr bwMode="auto">
            <a:xfrm>
              <a:off x="5367337" y="6421724"/>
              <a:ext cx="57150" cy="87312"/>
            </a:xfrm>
            <a:custGeom>
              <a:avLst/>
              <a:gdLst>
                <a:gd name="T0" fmla="*/ 36 w 36"/>
                <a:gd name="T1" fmla="*/ 34 h 55"/>
                <a:gd name="T2" fmla="*/ 35 w 36"/>
                <a:gd name="T3" fmla="*/ 44 h 55"/>
                <a:gd name="T4" fmla="*/ 31 w 36"/>
                <a:gd name="T5" fmla="*/ 52 h 55"/>
                <a:gd name="T6" fmla="*/ 23 w 36"/>
                <a:gd name="T7" fmla="*/ 55 h 55"/>
                <a:gd name="T8" fmla="*/ 13 w 36"/>
                <a:gd name="T9" fmla="*/ 55 h 55"/>
                <a:gd name="T10" fmla="*/ 6 w 36"/>
                <a:gd name="T11" fmla="*/ 52 h 55"/>
                <a:gd name="T12" fmla="*/ 2 w 36"/>
                <a:gd name="T13" fmla="*/ 44 h 55"/>
                <a:gd name="T14" fmla="*/ 0 w 36"/>
                <a:gd name="T15" fmla="*/ 34 h 55"/>
                <a:gd name="T16" fmla="*/ 0 w 36"/>
                <a:gd name="T17" fmla="*/ 23 h 55"/>
                <a:gd name="T18" fmla="*/ 2 w 36"/>
                <a:gd name="T19" fmla="*/ 11 h 55"/>
                <a:gd name="T20" fmla="*/ 6 w 36"/>
                <a:gd name="T21" fmla="*/ 6 h 55"/>
                <a:gd name="T22" fmla="*/ 13 w 36"/>
                <a:gd name="T23" fmla="*/ 0 h 55"/>
                <a:gd name="T24" fmla="*/ 23 w 36"/>
                <a:gd name="T25" fmla="*/ 0 h 55"/>
                <a:gd name="T26" fmla="*/ 31 w 36"/>
                <a:gd name="T27" fmla="*/ 4 h 55"/>
                <a:gd name="T28" fmla="*/ 35 w 36"/>
                <a:gd name="T29" fmla="*/ 11 h 55"/>
                <a:gd name="T30" fmla="*/ 36 w 36"/>
                <a:gd name="T31" fmla="*/ 21 h 55"/>
                <a:gd name="T32" fmla="*/ 29 w 36"/>
                <a:gd name="T33" fmla="*/ 29 h 55"/>
                <a:gd name="T34" fmla="*/ 29 w 36"/>
                <a:gd name="T35" fmla="*/ 21 h 55"/>
                <a:gd name="T36" fmla="*/ 29 w 36"/>
                <a:gd name="T37" fmla="*/ 15 h 55"/>
                <a:gd name="T38" fmla="*/ 27 w 36"/>
                <a:gd name="T39" fmla="*/ 11 h 55"/>
                <a:gd name="T40" fmla="*/ 25 w 36"/>
                <a:gd name="T41" fmla="*/ 7 h 55"/>
                <a:gd name="T42" fmla="*/ 21 w 36"/>
                <a:gd name="T43" fmla="*/ 7 h 55"/>
                <a:gd name="T44" fmla="*/ 17 w 36"/>
                <a:gd name="T45" fmla="*/ 6 h 55"/>
                <a:gd name="T46" fmla="*/ 11 w 36"/>
                <a:gd name="T47" fmla="*/ 7 h 55"/>
                <a:gd name="T48" fmla="*/ 10 w 36"/>
                <a:gd name="T49" fmla="*/ 13 h 55"/>
                <a:gd name="T50" fmla="*/ 8 w 36"/>
                <a:gd name="T51" fmla="*/ 19 h 55"/>
                <a:gd name="T52" fmla="*/ 6 w 36"/>
                <a:gd name="T53" fmla="*/ 27 h 55"/>
                <a:gd name="T54" fmla="*/ 8 w 36"/>
                <a:gd name="T55" fmla="*/ 38 h 55"/>
                <a:gd name="T56" fmla="*/ 10 w 36"/>
                <a:gd name="T57" fmla="*/ 44 h 55"/>
                <a:gd name="T58" fmla="*/ 13 w 36"/>
                <a:gd name="T59" fmla="*/ 48 h 55"/>
                <a:gd name="T60" fmla="*/ 17 w 36"/>
                <a:gd name="T61" fmla="*/ 50 h 55"/>
                <a:gd name="T62" fmla="*/ 21 w 36"/>
                <a:gd name="T63" fmla="*/ 50 h 55"/>
                <a:gd name="T64" fmla="*/ 25 w 36"/>
                <a:gd name="T65" fmla="*/ 46 h 55"/>
                <a:gd name="T66" fmla="*/ 27 w 36"/>
                <a:gd name="T67" fmla="*/ 44 h 55"/>
                <a:gd name="T68" fmla="*/ 29 w 36"/>
                <a:gd name="T69" fmla="*/ 38 h 55"/>
                <a:gd name="T70" fmla="*/ 29 w 36"/>
                <a:gd name="T71" fmla="*/ 34 h 55"/>
                <a:gd name="T72" fmla="*/ 29 w 36"/>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55">
                  <a:moveTo>
                    <a:pt x="36" y="29"/>
                  </a:moveTo>
                  <a:lnTo>
                    <a:pt x="36" y="34"/>
                  </a:lnTo>
                  <a:lnTo>
                    <a:pt x="36" y="38"/>
                  </a:lnTo>
                  <a:lnTo>
                    <a:pt x="35" y="44"/>
                  </a:lnTo>
                  <a:lnTo>
                    <a:pt x="33" y="48"/>
                  </a:lnTo>
                  <a:lnTo>
                    <a:pt x="31" y="52"/>
                  </a:lnTo>
                  <a:lnTo>
                    <a:pt x="27" y="54"/>
                  </a:lnTo>
                  <a:lnTo>
                    <a:pt x="23" y="55"/>
                  </a:lnTo>
                  <a:lnTo>
                    <a:pt x="17" y="55"/>
                  </a:lnTo>
                  <a:lnTo>
                    <a:pt x="13" y="55"/>
                  </a:lnTo>
                  <a:lnTo>
                    <a:pt x="10" y="54"/>
                  </a:lnTo>
                  <a:lnTo>
                    <a:pt x="6" y="52"/>
                  </a:lnTo>
                  <a:lnTo>
                    <a:pt x="4" y="48"/>
                  </a:lnTo>
                  <a:lnTo>
                    <a:pt x="2" y="44"/>
                  </a:lnTo>
                  <a:lnTo>
                    <a:pt x="0" y="40"/>
                  </a:lnTo>
                  <a:lnTo>
                    <a:pt x="0" y="34"/>
                  </a:lnTo>
                  <a:lnTo>
                    <a:pt x="0" y="29"/>
                  </a:lnTo>
                  <a:lnTo>
                    <a:pt x="0" y="23"/>
                  </a:lnTo>
                  <a:lnTo>
                    <a:pt x="0" y="17"/>
                  </a:lnTo>
                  <a:lnTo>
                    <a:pt x="2" y="11"/>
                  </a:lnTo>
                  <a:lnTo>
                    <a:pt x="4" y="7"/>
                  </a:lnTo>
                  <a:lnTo>
                    <a:pt x="6" y="6"/>
                  </a:lnTo>
                  <a:lnTo>
                    <a:pt x="10" y="2"/>
                  </a:lnTo>
                  <a:lnTo>
                    <a:pt x="13" y="0"/>
                  </a:lnTo>
                  <a:lnTo>
                    <a:pt x="19" y="0"/>
                  </a:lnTo>
                  <a:lnTo>
                    <a:pt x="23" y="0"/>
                  </a:lnTo>
                  <a:lnTo>
                    <a:pt x="27" y="2"/>
                  </a:lnTo>
                  <a:lnTo>
                    <a:pt x="31" y="4"/>
                  </a:lnTo>
                  <a:lnTo>
                    <a:pt x="33" y="7"/>
                  </a:lnTo>
                  <a:lnTo>
                    <a:pt x="35" y="11"/>
                  </a:lnTo>
                  <a:lnTo>
                    <a:pt x="36" y="15"/>
                  </a:lnTo>
                  <a:lnTo>
                    <a:pt x="36" y="21"/>
                  </a:lnTo>
                  <a:lnTo>
                    <a:pt x="36" y="29"/>
                  </a:lnTo>
                  <a:close/>
                  <a:moveTo>
                    <a:pt x="29" y="29"/>
                  </a:moveTo>
                  <a:lnTo>
                    <a:pt x="29" y="25"/>
                  </a:lnTo>
                  <a:lnTo>
                    <a:pt x="29" y="21"/>
                  </a:lnTo>
                  <a:lnTo>
                    <a:pt x="29" y="17"/>
                  </a:lnTo>
                  <a:lnTo>
                    <a:pt x="29" y="15"/>
                  </a:lnTo>
                  <a:lnTo>
                    <a:pt x="27" y="13"/>
                  </a:lnTo>
                  <a:lnTo>
                    <a:pt x="27" y="11"/>
                  </a:lnTo>
                  <a:lnTo>
                    <a:pt x="25" y="9"/>
                  </a:lnTo>
                  <a:lnTo>
                    <a:pt x="25" y="7"/>
                  </a:lnTo>
                  <a:lnTo>
                    <a:pt x="23" y="7"/>
                  </a:lnTo>
                  <a:lnTo>
                    <a:pt x="21" y="7"/>
                  </a:lnTo>
                  <a:lnTo>
                    <a:pt x="19" y="6"/>
                  </a:lnTo>
                  <a:lnTo>
                    <a:pt x="17" y="6"/>
                  </a:lnTo>
                  <a:lnTo>
                    <a:pt x="15" y="6"/>
                  </a:lnTo>
                  <a:lnTo>
                    <a:pt x="11" y="7"/>
                  </a:lnTo>
                  <a:lnTo>
                    <a:pt x="10" y="9"/>
                  </a:lnTo>
                  <a:lnTo>
                    <a:pt x="10" y="13"/>
                  </a:lnTo>
                  <a:lnTo>
                    <a:pt x="8" y="15"/>
                  </a:lnTo>
                  <a:lnTo>
                    <a:pt x="8" y="19"/>
                  </a:lnTo>
                  <a:lnTo>
                    <a:pt x="8" y="23"/>
                  </a:lnTo>
                  <a:lnTo>
                    <a:pt x="6" y="27"/>
                  </a:lnTo>
                  <a:lnTo>
                    <a:pt x="8" y="32"/>
                  </a:lnTo>
                  <a:lnTo>
                    <a:pt x="8" y="38"/>
                  </a:lnTo>
                  <a:lnTo>
                    <a:pt x="8" y="42"/>
                  </a:lnTo>
                  <a:lnTo>
                    <a:pt x="10" y="44"/>
                  </a:lnTo>
                  <a:lnTo>
                    <a:pt x="11" y="48"/>
                  </a:lnTo>
                  <a:lnTo>
                    <a:pt x="13" y="48"/>
                  </a:lnTo>
                  <a:lnTo>
                    <a:pt x="15" y="50"/>
                  </a:lnTo>
                  <a:lnTo>
                    <a:pt x="17" y="50"/>
                  </a:lnTo>
                  <a:lnTo>
                    <a:pt x="19" y="50"/>
                  </a:lnTo>
                  <a:lnTo>
                    <a:pt x="21" y="50"/>
                  </a:lnTo>
                  <a:lnTo>
                    <a:pt x="23" y="48"/>
                  </a:lnTo>
                  <a:lnTo>
                    <a:pt x="25" y="46"/>
                  </a:lnTo>
                  <a:lnTo>
                    <a:pt x="27" y="46"/>
                  </a:lnTo>
                  <a:lnTo>
                    <a:pt x="27" y="44"/>
                  </a:lnTo>
                  <a:lnTo>
                    <a:pt x="29" y="42"/>
                  </a:lnTo>
                  <a:lnTo>
                    <a:pt x="29" y="38"/>
                  </a:lnTo>
                  <a:lnTo>
                    <a:pt x="29" y="36"/>
                  </a:lnTo>
                  <a:lnTo>
                    <a:pt x="29" y="34"/>
                  </a:lnTo>
                  <a:lnTo>
                    <a:pt x="29" y="30"/>
                  </a:lnTo>
                  <a:lnTo>
                    <a:pt x="29"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438">
              <a:extLst>
                <a:ext uri="{FF2B5EF4-FFF2-40B4-BE49-F238E27FC236}">
                  <a16:creationId xmlns:a16="http://schemas.microsoft.com/office/drawing/2014/main" id="{ECA106FF-1863-47CF-89EF-9F541456785A}"/>
                </a:ext>
              </a:extLst>
            </p:cNvPr>
            <p:cNvSpPr>
              <a:spLocks/>
            </p:cNvSpPr>
            <p:nvPr/>
          </p:nvSpPr>
          <p:spPr bwMode="auto">
            <a:xfrm>
              <a:off x="5837237" y="6421724"/>
              <a:ext cx="47625" cy="87312"/>
            </a:xfrm>
            <a:custGeom>
              <a:avLst/>
              <a:gdLst>
                <a:gd name="T0" fmla="*/ 30 w 30"/>
                <a:gd name="T1" fmla="*/ 52 h 55"/>
                <a:gd name="T2" fmla="*/ 30 w 30"/>
                <a:gd name="T3" fmla="*/ 54 h 55"/>
                <a:gd name="T4" fmla="*/ 30 w 30"/>
                <a:gd name="T5" fmla="*/ 54 h 55"/>
                <a:gd name="T6" fmla="*/ 30 w 30"/>
                <a:gd name="T7" fmla="*/ 55 h 55"/>
                <a:gd name="T8" fmla="*/ 2 w 30"/>
                <a:gd name="T9" fmla="*/ 55 h 55"/>
                <a:gd name="T10" fmla="*/ 0 w 30"/>
                <a:gd name="T11" fmla="*/ 55 h 55"/>
                <a:gd name="T12" fmla="*/ 0 w 30"/>
                <a:gd name="T13" fmla="*/ 54 h 55"/>
                <a:gd name="T14" fmla="*/ 0 w 30"/>
                <a:gd name="T15" fmla="*/ 54 h 55"/>
                <a:gd name="T16" fmla="*/ 0 w 30"/>
                <a:gd name="T17" fmla="*/ 52 h 55"/>
                <a:gd name="T18" fmla="*/ 0 w 30"/>
                <a:gd name="T19" fmla="*/ 50 h 55"/>
                <a:gd name="T20" fmla="*/ 0 w 30"/>
                <a:gd name="T21" fmla="*/ 50 h 55"/>
                <a:gd name="T22" fmla="*/ 0 w 30"/>
                <a:gd name="T23" fmla="*/ 50 h 55"/>
                <a:gd name="T24" fmla="*/ 2 w 30"/>
                <a:gd name="T25" fmla="*/ 50 h 55"/>
                <a:gd name="T26" fmla="*/ 13 w 30"/>
                <a:gd name="T27" fmla="*/ 7 h 55"/>
                <a:gd name="T28" fmla="*/ 2 w 30"/>
                <a:gd name="T29" fmla="*/ 15 h 55"/>
                <a:gd name="T30" fmla="*/ 0 w 30"/>
                <a:gd name="T31" fmla="*/ 15 h 55"/>
                <a:gd name="T32" fmla="*/ 0 w 30"/>
                <a:gd name="T33" fmla="*/ 15 h 55"/>
                <a:gd name="T34" fmla="*/ 0 w 30"/>
                <a:gd name="T35" fmla="*/ 13 h 55"/>
                <a:gd name="T36" fmla="*/ 0 w 30"/>
                <a:gd name="T37" fmla="*/ 11 h 55"/>
                <a:gd name="T38" fmla="*/ 0 w 30"/>
                <a:gd name="T39" fmla="*/ 11 h 55"/>
                <a:gd name="T40" fmla="*/ 0 w 30"/>
                <a:gd name="T41" fmla="*/ 9 h 55"/>
                <a:gd name="T42" fmla="*/ 0 w 30"/>
                <a:gd name="T43" fmla="*/ 9 h 55"/>
                <a:gd name="T44" fmla="*/ 13 w 30"/>
                <a:gd name="T45" fmla="*/ 2 h 55"/>
                <a:gd name="T46" fmla="*/ 13 w 30"/>
                <a:gd name="T47" fmla="*/ 2 h 55"/>
                <a:gd name="T48" fmla="*/ 15 w 30"/>
                <a:gd name="T49" fmla="*/ 2 h 55"/>
                <a:gd name="T50" fmla="*/ 15 w 30"/>
                <a:gd name="T51" fmla="*/ 0 h 55"/>
                <a:gd name="T52" fmla="*/ 17 w 30"/>
                <a:gd name="T53" fmla="*/ 0 h 55"/>
                <a:gd name="T54" fmla="*/ 19 w 30"/>
                <a:gd name="T55" fmla="*/ 0 h 55"/>
                <a:gd name="T56" fmla="*/ 19 w 30"/>
                <a:gd name="T57" fmla="*/ 2 h 55"/>
                <a:gd name="T58" fmla="*/ 19 w 30"/>
                <a:gd name="T59" fmla="*/ 2 h 55"/>
                <a:gd name="T60" fmla="*/ 19 w 30"/>
                <a:gd name="T61" fmla="*/ 2 h 55"/>
                <a:gd name="T62" fmla="*/ 30 w 30"/>
                <a:gd name="T63" fmla="*/ 50 h 55"/>
                <a:gd name="T64" fmla="*/ 30 w 30"/>
                <a:gd name="T65" fmla="*/ 50 h 55"/>
                <a:gd name="T66" fmla="*/ 30 w 30"/>
                <a:gd name="T67" fmla="*/ 50 h 55"/>
                <a:gd name="T68" fmla="*/ 30 w 30"/>
                <a:gd name="T69" fmla="*/ 50 h 55"/>
                <a:gd name="T70" fmla="*/ 30 w 30"/>
                <a:gd name="T71"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 h="55">
                  <a:moveTo>
                    <a:pt x="30" y="52"/>
                  </a:moveTo>
                  <a:lnTo>
                    <a:pt x="30" y="52"/>
                  </a:lnTo>
                  <a:lnTo>
                    <a:pt x="30" y="54"/>
                  </a:lnTo>
                  <a:lnTo>
                    <a:pt x="30" y="54"/>
                  </a:lnTo>
                  <a:lnTo>
                    <a:pt x="30" y="54"/>
                  </a:lnTo>
                  <a:lnTo>
                    <a:pt x="30" y="54"/>
                  </a:lnTo>
                  <a:lnTo>
                    <a:pt x="30" y="55"/>
                  </a:lnTo>
                  <a:lnTo>
                    <a:pt x="30" y="55"/>
                  </a:lnTo>
                  <a:lnTo>
                    <a:pt x="30" y="55"/>
                  </a:lnTo>
                  <a:lnTo>
                    <a:pt x="2" y="55"/>
                  </a:lnTo>
                  <a:lnTo>
                    <a:pt x="2" y="55"/>
                  </a:lnTo>
                  <a:lnTo>
                    <a:pt x="0" y="55"/>
                  </a:lnTo>
                  <a:lnTo>
                    <a:pt x="0" y="54"/>
                  </a:lnTo>
                  <a:lnTo>
                    <a:pt x="0" y="54"/>
                  </a:lnTo>
                  <a:lnTo>
                    <a:pt x="0" y="54"/>
                  </a:lnTo>
                  <a:lnTo>
                    <a:pt x="0" y="54"/>
                  </a:lnTo>
                  <a:lnTo>
                    <a:pt x="0" y="52"/>
                  </a:lnTo>
                  <a:lnTo>
                    <a:pt x="0" y="52"/>
                  </a:lnTo>
                  <a:lnTo>
                    <a:pt x="0" y="52"/>
                  </a:lnTo>
                  <a:lnTo>
                    <a:pt x="0" y="50"/>
                  </a:lnTo>
                  <a:lnTo>
                    <a:pt x="0" y="50"/>
                  </a:lnTo>
                  <a:lnTo>
                    <a:pt x="0" y="50"/>
                  </a:lnTo>
                  <a:lnTo>
                    <a:pt x="0" y="50"/>
                  </a:lnTo>
                  <a:lnTo>
                    <a:pt x="0" y="50"/>
                  </a:lnTo>
                  <a:lnTo>
                    <a:pt x="2" y="50"/>
                  </a:lnTo>
                  <a:lnTo>
                    <a:pt x="2" y="50"/>
                  </a:lnTo>
                  <a:lnTo>
                    <a:pt x="13" y="50"/>
                  </a:lnTo>
                  <a:lnTo>
                    <a:pt x="13" y="7"/>
                  </a:lnTo>
                  <a:lnTo>
                    <a:pt x="2" y="15"/>
                  </a:lnTo>
                  <a:lnTo>
                    <a:pt x="2" y="15"/>
                  </a:lnTo>
                  <a:lnTo>
                    <a:pt x="2" y="15"/>
                  </a:lnTo>
                  <a:lnTo>
                    <a:pt x="0" y="15"/>
                  </a:lnTo>
                  <a:lnTo>
                    <a:pt x="0" y="15"/>
                  </a:lnTo>
                  <a:lnTo>
                    <a:pt x="0" y="15"/>
                  </a:lnTo>
                  <a:lnTo>
                    <a:pt x="0" y="13"/>
                  </a:lnTo>
                  <a:lnTo>
                    <a:pt x="0" y="13"/>
                  </a:lnTo>
                  <a:lnTo>
                    <a:pt x="0" y="11"/>
                  </a:lnTo>
                  <a:lnTo>
                    <a:pt x="0" y="11"/>
                  </a:lnTo>
                  <a:lnTo>
                    <a:pt x="0" y="11"/>
                  </a:lnTo>
                  <a:lnTo>
                    <a:pt x="0" y="11"/>
                  </a:lnTo>
                  <a:lnTo>
                    <a:pt x="0" y="9"/>
                  </a:lnTo>
                  <a:lnTo>
                    <a:pt x="0" y="9"/>
                  </a:lnTo>
                  <a:lnTo>
                    <a:pt x="0" y="9"/>
                  </a:lnTo>
                  <a:lnTo>
                    <a:pt x="0" y="9"/>
                  </a:lnTo>
                  <a:lnTo>
                    <a:pt x="2" y="9"/>
                  </a:lnTo>
                  <a:lnTo>
                    <a:pt x="13" y="2"/>
                  </a:lnTo>
                  <a:lnTo>
                    <a:pt x="13" y="2"/>
                  </a:lnTo>
                  <a:lnTo>
                    <a:pt x="13" y="2"/>
                  </a:lnTo>
                  <a:lnTo>
                    <a:pt x="13" y="2"/>
                  </a:lnTo>
                  <a:lnTo>
                    <a:pt x="15" y="2"/>
                  </a:lnTo>
                  <a:lnTo>
                    <a:pt x="15" y="0"/>
                  </a:lnTo>
                  <a:lnTo>
                    <a:pt x="15" y="0"/>
                  </a:lnTo>
                  <a:lnTo>
                    <a:pt x="15" y="0"/>
                  </a:lnTo>
                  <a:lnTo>
                    <a:pt x="17" y="0"/>
                  </a:lnTo>
                  <a:lnTo>
                    <a:pt x="17" y="0"/>
                  </a:lnTo>
                  <a:lnTo>
                    <a:pt x="19" y="0"/>
                  </a:lnTo>
                  <a:lnTo>
                    <a:pt x="19" y="2"/>
                  </a:lnTo>
                  <a:lnTo>
                    <a:pt x="19" y="2"/>
                  </a:lnTo>
                  <a:lnTo>
                    <a:pt x="19" y="2"/>
                  </a:lnTo>
                  <a:lnTo>
                    <a:pt x="19" y="2"/>
                  </a:lnTo>
                  <a:lnTo>
                    <a:pt x="19" y="2"/>
                  </a:lnTo>
                  <a:lnTo>
                    <a:pt x="19" y="2"/>
                  </a:lnTo>
                  <a:lnTo>
                    <a:pt x="19" y="50"/>
                  </a:lnTo>
                  <a:lnTo>
                    <a:pt x="30" y="50"/>
                  </a:lnTo>
                  <a:lnTo>
                    <a:pt x="30" y="50"/>
                  </a:lnTo>
                  <a:lnTo>
                    <a:pt x="30" y="50"/>
                  </a:lnTo>
                  <a:lnTo>
                    <a:pt x="30" y="50"/>
                  </a:lnTo>
                  <a:lnTo>
                    <a:pt x="30" y="50"/>
                  </a:lnTo>
                  <a:lnTo>
                    <a:pt x="30" y="50"/>
                  </a:lnTo>
                  <a:lnTo>
                    <a:pt x="30" y="50"/>
                  </a:lnTo>
                  <a:lnTo>
                    <a:pt x="30" y="52"/>
                  </a:lnTo>
                  <a:lnTo>
                    <a:pt x="30"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439">
              <a:extLst>
                <a:ext uri="{FF2B5EF4-FFF2-40B4-BE49-F238E27FC236}">
                  <a16:creationId xmlns:a16="http://schemas.microsoft.com/office/drawing/2014/main" id="{4B62CA2C-BB61-4FA7-A0D3-3ECABE688433}"/>
                </a:ext>
              </a:extLst>
            </p:cNvPr>
            <p:cNvSpPr>
              <a:spLocks noEditPoints="1"/>
            </p:cNvSpPr>
            <p:nvPr/>
          </p:nvSpPr>
          <p:spPr bwMode="auto">
            <a:xfrm>
              <a:off x="5897562" y="6421724"/>
              <a:ext cx="60325" cy="87312"/>
            </a:xfrm>
            <a:custGeom>
              <a:avLst/>
              <a:gdLst>
                <a:gd name="T0" fmla="*/ 38 w 38"/>
                <a:gd name="T1" fmla="*/ 34 h 55"/>
                <a:gd name="T2" fmla="*/ 37 w 38"/>
                <a:gd name="T3" fmla="*/ 44 h 55"/>
                <a:gd name="T4" fmla="*/ 31 w 38"/>
                <a:gd name="T5" fmla="*/ 52 h 55"/>
                <a:gd name="T6" fmla="*/ 23 w 38"/>
                <a:gd name="T7" fmla="*/ 55 h 55"/>
                <a:gd name="T8" fmla="*/ 13 w 38"/>
                <a:gd name="T9" fmla="*/ 55 h 55"/>
                <a:gd name="T10" fmla="*/ 8 w 38"/>
                <a:gd name="T11" fmla="*/ 52 h 55"/>
                <a:gd name="T12" fmla="*/ 2 w 38"/>
                <a:gd name="T13" fmla="*/ 44 h 55"/>
                <a:gd name="T14" fmla="*/ 0 w 38"/>
                <a:gd name="T15" fmla="*/ 34 h 55"/>
                <a:gd name="T16" fmla="*/ 0 w 38"/>
                <a:gd name="T17" fmla="*/ 23 h 55"/>
                <a:gd name="T18" fmla="*/ 4 w 38"/>
                <a:gd name="T19" fmla="*/ 11 h 55"/>
                <a:gd name="T20" fmla="*/ 8 w 38"/>
                <a:gd name="T21" fmla="*/ 6 h 55"/>
                <a:gd name="T22" fmla="*/ 15 w 38"/>
                <a:gd name="T23" fmla="*/ 0 h 55"/>
                <a:gd name="T24" fmla="*/ 25 w 38"/>
                <a:gd name="T25" fmla="*/ 0 h 55"/>
                <a:gd name="T26" fmla="*/ 33 w 38"/>
                <a:gd name="T27" fmla="*/ 4 h 55"/>
                <a:gd name="T28" fmla="*/ 37 w 38"/>
                <a:gd name="T29" fmla="*/ 11 h 55"/>
                <a:gd name="T30" fmla="*/ 38 w 38"/>
                <a:gd name="T31" fmla="*/ 21 h 55"/>
                <a:gd name="T32" fmla="*/ 31 w 38"/>
                <a:gd name="T33" fmla="*/ 29 h 55"/>
                <a:gd name="T34" fmla="*/ 31 w 38"/>
                <a:gd name="T35" fmla="*/ 21 h 55"/>
                <a:gd name="T36" fmla="*/ 31 w 38"/>
                <a:gd name="T37" fmla="*/ 15 h 55"/>
                <a:gd name="T38" fmla="*/ 29 w 38"/>
                <a:gd name="T39" fmla="*/ 11 h 55"/>
                <a:gd name="T40" fmla="*/ 27 w 38"/>
                <a:gd name="T41" fmla="*/ 7 h 55"/>
                <a:gd name="T42" fmla="*/ 23 w 38"/>
                <a:gd name="T43" fmla="*/ 7 h 55"/>
                <a:gd name="T44" fmla="*/ 19 w 38"/>
                <a:gd name="T45" fmla="*/ 6 h 55"/>
                <a:gd name="T46" fmla="*/ 13 w 38"/>
                <a:gd name="T47" fmla="*/ 7 h 55"/>
                <a:gd name="T48" fmla="*/ 10 w 38"/>
                <a:gd name="T49" fmla="*/ 13 h 55"/>
                <a:gd name="T50" fmla="*/ 8 w 38"/>
                <a:gd name="T51" fmla="*/ 19 h 55"/>
                <a:gd name="T52" fmla="*/ 8 w 38"/>
                <a:gd name="T53" fmla="*/ 27 h 55"/>
                <a:gd name="T54" fmla="*/ 10 w 38"/>
                <a:gd name="T55" fmla="*/ 38 h 55"/>
                <a:gd name="T56" fmla="*/ 12 w 38"/>
                <a:gd name="T57" fmla="*/ 44 h 55"/>
                <a:gd name="T58" fmla="*/ 13 w 38"/>
                <a:gd name="T59" fmla="*/ 48 h 55"/>
                <a:gd name="T60" fmla="*/ 19 w 38"/>
                <a:gd name="T61" fmla="*/ 50 h 55"/>
                <a:gd name="T62" fmla="*/ 23 w 38"/>
                <a:gd name="T63" fmla="*/ 50 h 55"/>
                <a:gd name="T64" fmla="*/ 27 w 38"/>
                <a:gd name="T65" fmla="*/ 46 h 55"/>
                <a:gd name="T66" fmla="*/ 29 w 38"/>
                <a:gd name="T67" fmla="*/ 44 h 55"/>
                <a:gd name="T68" fmla="*/ 31 w 38"/>
                <a:gd name="T69" fmla="*/ 38 h 55"/>
                <a:gd name="T70" fmla="*/ 31 w 38"/>
                <a:gd name="T71" fmla="*/ 34 h 55"/>
                <a:gd name="T72" fmla="*/ 31 w 38"/>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5">
                  <a:moveTo>
                    <a:pt x="38" y="29"/>
                  </a:moveTo>
                  <a:lnTo>
                    <a:pt x="38" y="34"/>
                  </a:lnTo>
                  <a:lnTo>
                    <a:pt x="37" y="38"/>
                  </a:lnTo>
                  <a:lnTo>
                    <a:pt x="37" y="44"/>
                  </a:lnTo>
                  <a:lnTo>
                    <a:pt x="35" y="48"/>
                  </a:lnTo>
                  <a:lnTo>
                    <a:pt x="31" y="52"/>
                  </a:lnTo>
                  <a:lnTo>
                    <a:pt x="29" y="54"/>
                  </a:lnTo>
                  <a:lnTo>
                    <a:pt x="23" y="55"/>
                  </a:lnTo>
                  <a:lnTo>
                    <a:pt x="19" y="55"/>
                  </a:lnTo>
                  <a:lnTo>
                    <a:pt x="13" y="55"/>
                  </a:lnTo>
                  <a:lnTo>
                    <a:pt x="10" y="54"/>
                  </a:lnTo>
                  <a:lnTo>
                    <a:pt x="8" y="52"/>
                  </a:lnTo>
                  <a:lnTo>
                    <a:pt x="4" y="48"/>
                  </a:lnTo>
                  <a:lnTo>
                    <a:pt x="2" y="44"/>
                  </a:lnTo>
                  <a:lnTo>
                    <a:pt x="2" y="40"/>
                  </a:lnTo>
                  <a:lnTo>
                    <a:pt x="0" y="34"/>
                  </a:lnTo>
                  <a:lnTo>
                    <a:pt x="0" y="29"/>
                  </a:lnTo>
                  <a:lnTo>
                    <a:pt x="0" y="23"/>
                  </a:lnTo>
                  <a:lnTo>
                    <a:pt x="2" y="17"/>
                  </a:lnTo>
                  <a:lnTo>
                    <a:pt x="4" y="11"/>
                  </a:lnTo>
                  <a:lnTo>
                    <a:pt x="6" y="7"/>
                  </a:lnTo>
                  <a:lnTo>
                    <a:pt x="8" y="6"/>
                  </a:lnTo>
                  <a:lnTo>
                    <a:pt x="12" y="2"/>
                  </a:lnTo>
                  <a:lnTo>
                    <a:pt x="15" y="0"/>
                  </a:lnTo>
                  <a:lnTo>
                    <a:pt x="19" y="0"/>
                  </a:lnTo>
                  <a:lnTo>
                    <a:pt x="25" y="0"/>
                  </a:lnTo>
                  <a:lnTo>
                    <a:pt x="29" y="2"/>
                  </a:lnTo>
                  <a:lnTo>
                    <a:pt x="33" y="4"/>
                  </a:lnTo>
                  <a:lnTo>
                    <a:pt x="35" y="7"/>
                  </a:lnTo>
                  <a:lnTo>
                    <a:pt x="37" y="11"/>
                  </a:lnTo>
                  <a:lnTo>
                    <a:pt x="37" y="15"/>
                  </a:lnTo>
                  <a:lnTo>
                    <a:pt x="38" y="21"/>
                  </a:lnTo>
                  <a:lnTo>
                    <a:pt x="38" y="29"/>
                  </a:lnTo>
                  <a:close/>
                  <a:moveTo>
                    <a:pt x="31" y="29"/>
                  </a:moveTo>
                  <a:lnTo>
                    <a:pt x="31" y="25"/>
                  </a:lnTo>
                  <a:lnTo>
                    <a:pt x="31" y="21"/>
                  </a:lnTo>
                  <a:lnTo>
                    <a:pt x="31" y="17"/>
                  </a:lnTo>
                  <a:lnTo>
                    <a:pt x="31" y="15"/>
                  </a:lnTo>
                  <a:lnTo>
                    <a:pt x="29" y="13"/>
                  </a:lnTo>
                  <a:lnTo>
                    <a:pt x="29" y="11"/>
                  </a:lnTo>
                  <a:lnTo>
                    <a:pt x="27" y="9"/>
                  </a:lnTo>
                  <a:lnTo>
                    <a:pt x="27" y="7"/>
                  </a:lnTo>
                  <a:lnTo>
                    <a:pt x="25" y="7"/>
                  </a:lnTo>
                  <a:lnTo>
                    <a:pt x="23" y="7"/>
                  </a:lnTo>
                  <a:lnTo>
                    <a:pt x="21" y="6"/>
                  </a:lnTo>
                  <a:lnTo>
                    <a:pt x="19" y="6"/>
                  </a:lnTo>
                  <a:lnTo>
                    <a:pt x="17" y="6"/>
                  </a:lnTo>
                  <a:lnTo>
                    <a:pt x="13" y="7"/>
                  </a:lnTo>
                  <a:lnTo>
                    <a:pt x="12" y="9"/>
                  </a:lnTo>
                  <a:lnTo>
                    <a:pt x="10" y="13"/>
                  </a:lnTo>
                  <a:lnTo>
                    <a:pt x="10" y="15"/>
                  </a:lnTo>
                  <a:lnTo>
                    <a:pt x="8" y="19"/>
                  </a:lnTo>
                  <a:lnTo>
                    <a:pt x="8" y="23"/>
                  </a:lnTo>
                  <a:lnTo>
                    <a:pt x="8" y="27"/>
                  </a:lnTo>
                  <a:lnTo>
                    <a:pt x="8" y="32"/>
                  </a:lnTo>
                  <a:lnTo>
                    <a:pt x="10" y="38"/>
                  </a:lnTo>
                  <a:lnTo>
                    <a:pt x="10" y="42"/>
                  </a:lnTo>
                  <a:lnTo>
                    <a:pt x="12" y="44"/>
                  </a:lnTo>
                  <a:lnTo>
                    <a:pt x="12" y="48"/>
                  </a:lnTo>
                  <a:lnTo>
                    <a:pt x="13" y="48"/>
                  </a:lnTo>
                  <a:lnTo>
                    <a:pt x="17" y="50"/>
                  </a:lnTo>
                  <a:lnTo>
                    <a:pt x="19" y="50"/>
                  </a:lnTo>
                  <a:lnTo>
                    <a:pt x="21" y="50"/>
                  </a:lnTo>
                  <a:lnTo>
                    <a:pt x="23" y="50"/>
                  </a:lnTo>
                  <a:lnTo>
                    <a:pt x="25" y="48"/>
                  </a:lnTo>
                  <a:lnTo>
                    <a:pt x="27" y="46"/>
                  </a:lnTo>
                  <a:lnTo>
                    <a:pt x="27" y="46"/>
                  </a:lnTo>
                  <a:lnTo>
                    <a:pt x="29" y="44"/>
                  </a:lnTo>
                  <a:lnTo>
                    <a:pt x="29" y="42"/>
                  </a:lnTo>
                  <a:lnTo>
                    <a:pt x="31" y="38"/>
                  </a:lnTo>
                  <a:lnTo>
                    <a:pt x="31"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440">
              <a:extLst>
                <a:ext uri="{FF2B5EF4-FFF2-40B4-BE49-F238E27FC236}">
                  <a16:creationId xmlns:a16="http://schemas.microsoft.com/office/drawing/2014/main" id="{494335F7-D1E7-499B-872C-0CCDC6A502DA}"/>
                </a:ext>
              </a:extLst>
            </p:cNvPr>
            <p:cNvSpPr>
              <a:spLocks noEditPoints="1"/>
            </p:cNvSpPr>
            <p:nvPr/>
          </p:nvSpPr>
          <p:spPr bwMode="auto">
            <a:xfrm>
              <a:off x="5967412" y="6421724"/>
              <a:ext cx="61913" cy="87312"/>
            </a:xfrm>
            <a:custGeom>
              <a:avLst/>
              <a:gdLst>
                <a:gd name="T0" fmla="*/ 39 w 39"/>
                <a:gd name="T1" fmla="*/ 34 h 55"/>
                <a:gd name="T2" fmla="*/ 37 w 39"/>
                <a:gd name="T3" fmla="*/ 44 h 55"/>
                <a:gd name="T4" fmla="*/ 31 w 39"/>
                <a:gd name="T5" fmla="*/ 52 h 55"/>
                <a:gd name="T6" fmla="*/ 23 w 39"/>
                <a:gd name="T7" fmla="*/ 55 h 55"/>
                <a:gd name="T8" fmla="*/ 14 w 39"/>
                <a:gd name="T9" fmla="*/ 55 h 55"/>
                <a:gd name="T10" fmla="*/ 6 w 39"/>
                <a:gd name="T11" fmla="*/ 52 h 55"/>
                <a:gd name="T12" fmla="*/ 2 w 39"/>
                <a:gd name="T13" fmla="*/ 44 h 55"/>
                <a:gd name="T14" fmla="*/ 0 w 39"/>
                <a:gd name="T15" fmla="*/ 34 h 55"/>
                <a:gd name="T16" fmla="*/ 0 w 39"/>
                <a:gd name="T17" fmla="*/ 23 h 55"/>
                <a:gd name="T18" fmla="*/ 2 w 39"/>
                <a:gd name="T19" fmla="*/ 11 h 55"/>
                <a:gd name="T20" fmla="*/ 8 w 39"/>
                <a:gd name="T21" fmla="*/ 6 h 55"/>
                <a:gd name="T22" fmla="*/ 16 w 39"/>
                <a:gd name="T23" fmla="*/ 0 h 55"/>
                <a:gd name="T24" fmla="*/ 25 w 39"/>
                <a:gd name="T25" fmla="*/ 0 h 55"/>
                <a:gd name="T26" fmla="*/ 31 w 39"/>
                <a:gd name="T27" fmla="*/ 4 h 55"/>
                <a:gd name="T28" fmla="*/ 37 w 39"/>
                <a:gd name="T29" fmla="*/ 11 h 55"/>
                <a:gd name="T30" fmla="*/ 39 w 39"/>
                <a:gd name="T31" fmla="*/ 21 h 55"/>
                <a:gd name="T32" fmla="*/ 31 w 39"/>
                <a:gd name="T33" fmla="*/ 29 h 55"/>
                <a:gd name="T34" fmla="*/ 31 w 39"/>
                <a:gd name="T35" fmla="*/ 21 h 55"/>
                <a:gd name="T36" fmla="*/ 29 w 39"/>
                <a:gd name="T37" fmla="*/ 15 h 55"/>
                <a:gd name="T38" fmla="*/ 27 w 39"/>
                <a:gd name="T39" fmla="*/ 11 h 55"/>
                <a:gd name="T40" fmla="*/ 25 w 39"/>
                <a:gd name="T41" fmla="*/ 7 h 55"/>
                <a:gd name="T42" fmla="*/ 23 w 39"/>
                <a:gd name="T43" fmla="*/ 7 h 55"/>
                <a:gd name="T44" fmla="*/ 19 w 39"/>
                <a:gd name="T45" fmla="*/ 6 h 55"/>
                <a:gd name="T46" fmla="*/ 14 w 39"/>
                <a:gd name="T47" fmla="*/ 7 h 55"/>
                <a:gd name="T48" fmla="*/ 10 w 39"/>
                <a:gd name="T49" fmla="*/ 13 h 55"/>
                <a:gd name="T50" fmla="*/ 8 w 39"/>
                <a:gd name="T51" fmla="*/ 19 h 55"/>
                <a:gd name="T52" fmla="*/ 8 w 39"/>
                <a:gd name="T53" fmla="*/ 27 h 55"/>
                <a:gd name="T54" fmla="*/ 8 w 39"/>
                <a:gd name="T55" fmla="*/ 38 h 55"/>
                <a:gd name="T56" fmla="*/ 10 w 39"/>
                <a:gd name="T57" fmla="*/ 44 h 55"/>
                <a:gd name="T58" fmla="*/ 14 w 39"/>
                <a:gd name="T59" fmla="*/ 48 h 55"/>
                <a:gd name="T60" fmla="*/ 19 w 39"/>
                <a:gd name="T61" fmla="*/ 50 h 55"/>
                <a:gd name="T62" fmla="*/ 23 w 39"/>
                <a:gd name="T63" fmla="*/ 50 h 55"/>
                <a:gd name="T64" fmla="*/ 27 w 39"/>
                <a:gd name="T65" fmla="*/ 46 h 55"/>
                <a:gd name="T66" fmla="*/ 29 w 39"/>
                <a:gd name="T67" fmla="*/ 44 h 55"/>
                <a:gd name="T68" fmla="*/ 29 w 39"/>
                <a:gd name="T69" fmla="*/ 38 h 55"/>
                <a:gd name="T70" fmla="*/ 31 w 39"/>
                <a:gd name="T71" fmla="*/ 34 h 55"/>
                <a:gd name="T72" fmla="*/ 31 w 39"/>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 h="55">
                  <a:moveTo>
                    <a:pt x="39" y="29"/>
                  </a:moveTo>
                  <a:lnTo>
                    <a:pt x="39" y="34"/>
                  </a:lnTo>
                  <a:lnTo>
                    <a:pt x="37" y="38"/>
                  </a:lnTo>
                  <a:lnTo>
                    <a:pt x="37" y="44"/>
                  </a:lnTo>
                  <a:lnTo>
                    <a:pt x="33" y="48"/>
                  </a:lnTo>
                  <a:lnTo>
                    <a:pt x="31" y="52"/>
                  </a:lnTo>
                  <a:lnTo>
                    <a:pt x="27" y="54"/>
                  </a:lnTo>
                  <a:lnTo>
                    <a:pt x="23" y="55"/>
                  </a:lnTo>
                  <a:lnTo>
                    <a:pt x="19" y="55"/>
                  </a:lnTo>
                  <a:lnTo>
                    <a:pt x="14" y="55"/>
                  </a:lnTo>
                  <a:lnTo>
                    <a:pt x="10" y="54"/>
                  </a:lnTo>
                  <a:lnTo>
                    <a:pt x="6" y="52"/>
                  </a:lnTo>
                  <a:lnTo>
                    <a:pt x="4" y="48"/>
                  </a:lnTo>
                  <a:lnTo>
                    <a:pt x="2" y="44"/>
                  </a:lnTo>
                  <a:lnTo>
                    <a:pt x="2" y="40"/>
                  </a:lnTo>
                  <a:lnTo>
                    <a:pt x="0" y="34"/>
                  </a:lnTo>
                  <a:lnTo>
                    <a:pt x="0" y="29"/>
                  </a:lnTo>
                  <a:lnTo>
                    <a:pt x="0" y="23"/>
                  </a:lnTo>
                  <a:lnTo>
                    <a:pt x="2" y="17"/>
                  </a:lnTo>
                  <a:lnTo>
                    <a:pt x="2" y="11"/>
                  </a:lnTo>
                  <a:lnTo>
                    <a:pt x="4" y="7"/>
                  </a:lnTo>
                  <a:lnTo>
                    <a:pt x="8" y="6"/>
                  </a:lnTo>
                  <a:lnTo>
                    <a:pt x="10" y="2"/>
                  </a:lnTo>
                  <a:lnTo>
                    <a:pt x="16" y="0"/>
                  </a:lnTo>
                  <a:lnTo>
                    <a:pt x="19" y="0"/>
                  </a:lnTo>
                  <a:lnTo>
                    <a:pt x="25" y="0"/>
                  </a:lnTo>
                  <a:lnTo>
                    <a:pt x="29" y="2"/>
                  </a:lnTo>
                  <a:lnTo>
                    <a:pt x="31" y="4"/>
                  </a:lnTo>
                  <a:lnTo>
                    <a:pt x="35" y="7"/>
                  </a:lnTo>
                  <a:lnTo>
                    <a:pt x="37" y="11"/>
                  </a:lnTo>
                  <a:lnTo>
                    <a:pt x="37" y="15"/>
                  </a:lnTo>
                  <a:lnTo>
                    <a:pt x="39" y="21"/>
                  </a:lnTo>
                  <a:lnTo>
                    <a:pt x="39" y="29"/>
                  </a:lnTo>
                  <a:close/>
                  <a:moveTo>
                    <a:pt x="31" y="29"/>
                  </a:moveTo>
                  <a:lnTo>
                    <a:pt x="31" y="25"/>
                  </a:lnTo>
                  <a:lnTo>
                    <a:pt x="31" y="21"/>
                  </a:lnTo>
                  <a:lnTo>
                    <a:pt x="31" y="17"/>
                  </a:lnTo>
                  <a:lnTo>
                    <a:pt x="29" y="15"/>
                  </a:lnTo>
                  <a:lnTo>
                    <a:pt x="29" y="13"/>
                  </a:lnTo>
                  <a:lnTo>
                    <a:pt x="27" y="11"/>
                  </a:lnTo>
                  <a:lnTo>
                    <a:pt x="27" y="9"/>
                  </a:lnTo>
                  <a:lnTo>
                    <a:pt x="25" y="7"/>
                  </a:lnTo>
                  <a:lnTo>
                    <a:pt x="25" y="7"/>
                  </a:lnTo>
                  <a:lnTo>
                    <a:pt x="23" y="7"/>
                  </a:lnTo>
                  <a:lnTo>
                    <a:pt x="21" y="6"/>
                  </a:lnTo>
                  <a:lnTo>
                    <a:pt x="19" y="6"/>
                  </a:lnTo>
                  <a:lnTo>
                    <a:pt x="16" y="6"/>
                  </a:lnTo>
                  <a:lnTo>
                    <a:pt x="14" y="7"/>
                  </a:lnTo>
                  <a:lnTo>
                    <a:pt x="12" y="9"/>
                  </a:lnTo>
                  <a:lnTo>
                    <a:pt x="10" y="13"/>
                  </a:lnTo>
                  <a:lnTo>
                    <a:pt x="10" y="15"/>
                  </a:lnTo>
                  <a:lnTo>
                    <a:pt x="8" y="19"/>
                  </a:lnTo>
                  <a:lnTo>
                    <a:pt x="8" y="23"/>
                  </a:lnTo>
                  <a:lnTo>
                    <a:pt x="8" y="27"/>
                  </a:lnTo>
                  <a:lnTo>
                    <a:pt x="8" y="32"/>
                  </a:lnTo>
                  <a:lnTo>
                    <a:pt x="8" y="38"/>
                  </a:lnTo>
                  <a:lnTo>
                    <a:pt x="10" y="42"/>
                  </a:lnTo>
                  <a:lnTo>
                    <a:pt x="10" y="44"/>
                  </a:lnTo>
                  <a:lnTo>
                    <a:pt x="12" y="48"/>
                  </a:lnTo>
                  <a:lnTo>
                    <a:pt x="14" y="48"/>
                  </a:lnTo>
                  <a:lnTo>
                    <a:pt x="16" y="50"/>
                  </a:lnTo>
                  <a:lnTo>
                    <a:pt x="19" y="50"/>
                  </a:lnTo>
                  <a:lnTo>
                    <a:pt x="21" y="50"/>
                  </a:lnTo>
                  <a:lnTo>
                    <a:pt x="23" y="50"/>
                  </a:lnTo>
                  <a:lnTo>
                    <a:pt x="25" y="48"/>
                  </a:lnTo>
                  <a:lnTo>
                    <a:pt x="27" y="46"/>
                  </a:lnTo>
                  <a:lnTo>
                    <a:pt x="27" y="46"/>
                  </a:lnTo>
                  <a:lnTo>
                    <a:pt x="29" y="44"/>
                  </a:lnTo>
                  <a:lnTo>
                    <a:pt x="29" y="42"/>
                  </a:lnTo>
                  <a:lnTo>
                    <a:pt x="29" y="38"/>
                  </a:lnTo>
                  <a:lnTo>
                    <a:pt x="31" y="36"/>
                  </a:lnTo>
                  <a:lnTo>
                    <a:pt x="31"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441">
              <a:extLst>
                <a:ext uri="{FF2B5EF4-FFF2-40B4-BE49-F238E27FC236}">
                  <a16:creationId xmlns:a16="http://schemas.microsoft.com/office/drawing/2014/main" id="{8A83978D-1F83-4066-B548-81031E186352}"/>
                </a:ext>
              </a:extLst>
            </p:cNvPr>
            <p:cNvSpPr>
              <a:spLocks noEditPoints="1"/>
            </p:cNvSpPr>
            <p:nvPr/>
          </p:nvSpPr>
          <p:spPr bwMode="auto">
            <a:xfrm>
              <a:off x="6037262" y="6421724"/>
              <a:ext cx="58738" cy="87312"/>
            </a:xfrm>
            <a:custGeom>
              <a:avLst/>
              <a:gdLst>
                <a:gd name="T0" fmla="*/ 37 w 37"/>
                <a:gd name="T1" fmla="*/ 34 h 55"/>
                <a:gd name="T2" fmla="*/ 35 w 37"/>
                <a:gd name="T3" fmla="*/ 44 h 55"/>
                <a:gd name="T4" fmla="*/ 31 w 37"/>
                <a:gd name="T5" fmla="*/ 52 h 55"/>
                <a:gd name="T6" fmla="*/ 23 w 37"/>
                <a:gd name="T7" fmla="*/ 55 h 55"/>
                <a:gd name="T8" fmla="*/ 14 w 37"/>
                <a:gd name="T9" fmla="*/ 55 h 55"/>
                <a:gd name="T10" fmla="*/ 6 w 37"/>
                <a:gd name="T11" fmla="*/ 52 h 55"/>
                <a:gd name="T12" fmla="*/ 2 w 37"/>
                <a:gd name="T13" fmla="*/ 44 h 55"/>
                <a:gd name="T14" fmla="*/ 0 w 37"/>
                <a:gd name="T15" fmla="*/ 34 h 55"/>
                <a:gd name="T16" fmla="*/ 0 w 37"/>
                <a:gd name="T17" fmla="*/ 23 h 55"/>
                <a:gd name="T18" fmla="*/ 2 w 37"/>
                <a:gd name="T19" fmla="*/ 11 h 55"/>
                <a:gd name="T20" fmla="*/ 6 w 37"/>
                <a:gd name="T21" fmla="*/ 6 h 55"/>
                <a:gd name="T22" fmla="*/ 14 w 37"/>
                <a:gd name="T23" fmla="*/ 0 h 55"/>
                <a:gd name="T24" fmla="*/ 23 w 37"/>
                <a:gd name="T25" fmla="*/ 0 h 55"/>
                <a:gd name="T26" fmla="*/ 31 w 37"/>
                <a:gd name="T27" fmla="*/ 4 h 55"/>
                <a:gd name="T28" fmla="*/ 35 w 37"/>
                <a:gd name="T29" fmla="*/ 11 h 55"/>
                <a:gd name="T30" fmla="*/ 37 w 37"/>
                <a:gd name="T31" fmla="*/ 21 h 55"/>
                <a:gd name="T32" fmla="*/ 31 w 37"/>
                <a:gd name="T33" fmla="*/ 29 h 55"/>
                <a:gd name="T34" fmla="*/ 29 w 37"/>
                <a:gd name="T35" fmla="*/ 21 h 55"/>
                <a:gd name="T36" fmla="*/ 29 w 37"/>
                <a:gd name="T37" fmla="*/ 15 h 55"/>
                <a:gd name="T38" fmla="*/ 27 w 37"/>
                <a:gd name="T39" fmla="*/ 11 h 55"/>
                <a:gd name="T40" fmla="*/ 25 w 37"/>
                <a:gd name="T41" fmla="*/ 7 h 55"/>
                <a:gd name="T42" fmla="*/ 23 w 37"/>
                <a:gd name="T43" fmla="*/ 7 h 55"/>
                <a:gd name="T44" fmla="*/ 20 w 37"/>
                <a:gd name="T45" fmla="*/ 6 h 55"/>
                <a:gd name="T46" fmla="*/ 14 w 37"/>
                <a:gd name="T47" fmla="*/ 7 h 55"/>
                <a:gd name="T48" fmla="*/ 10 w 37"/>
                <a:gd name="T49" fmla="*/ 13 h 55"/>
                <a:gd name="T50" fmla="*/ 8 w 37"/>
                <a:gd name="T51" fmla="*/ 19 h 55"/>
                <a:gd name="T52" fmla="*/ 8 w 37"/>
                <a:gd name="T53" fmla="*/ 27 h 55"/>
                <a:gd name="T54" fmla="*/ 8 w 37"/>
                <a:gd name="T55" fmla="*/ 38 h 55"/>
                <a:gd name="T56" fmla="*/ 10 w 37"/>
                <a:gd name="T57" fmla="*/ 44 h 55"/>
                <a:gd name="T58" fmla="*/ 14 w 37"/>
                <a:gd name="T59" fmla="*/ 48 h 55"/>
                <a:gd name="T60" fmla="*/ 20 w 37"/>
                <a:gd name="T61" fmla="*/ 50 h 55"/>
                <a:gd name="T62" fmla="*/ 23 w 37"/>
                <a:gd name="T63" fmla="*/ 50 h 55"/>
                <a:gd name="T64" fmla="*/ 25 w 37"/>
                <a:gd name="T65" fmla="*/ 46 h 55"/>
                <a:gd name="T66" fmla="*/ 27 w 37"/>
                <a:gd name="T67" fmla="*/ 44 h 55"/>
                <a:gd name="T68" fmla="*/ 29 w 37"/>
                <a:gd name="T69" fmla="*/ 38 h 55"/>
                <a:gd name="T70" fmla="*/ 29 w 37"/>
                <a:gd name="T71" fmla="*/ 34 h 55"/>
                <a:gd name="T72" fmla="*/ 31 w 37"/>
                <a:gd name="T7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 h="55">
                  <a:moveTo>
                    <a:pt x="37" y="29"/>
                  </a:moveTo>
                  <a:lnTo>
                    <a:pt x="37" y="34"/>
                  </a:lnTo>
                  <a:lnTo>
                    <a:pt x="37" y="38"/>
                  </a:lnTo>
                  <a:lnTo>
                    <a:pt x="35" y="44"/>
                  </a:lnTo>
                  <a:lnTo>
                    <a:pt x="33" y="48"/>
                  </a:lnTo>
                  <a:lnTo>
                    <a:pt x="31" y="52"/>
                  </a:lnTo>
                  <a:lnTo>
                    <a:pt x="27" y="54"/>
                  </a:lnTo>
                  <a:lnTo>
                    <a:pt x="23" y="55"/>
                  </a:lnTo>
                  <a:lnTo>
                    <a:pt x="18" y="55"/>
                  </a:lnTo>
                  <a:lnTo>
                    <a:pt x="14" y="55"/>
                  </a:lnTo>
                  <a:lnTo>
                    <a:pt x="10" y="54"/>
                  </a:lnTo>
                  <a:lnTo>
                    <a:pt x="6" y="52"/>
                  </a:lnTo>
                  <a:lnTo>
                    <a:pt x="4" y="48"/>
                  </a:lnTo>
                  <a:lnTo>
                    <a:pt x="2" y="44"/>
                  </a:lnTo>
                  <a:lnTo>
                    <a:pt x="0" y="40"/>
                  </a:lnTo>
                  <a:lnTo>
                    <a:pt x="0" y="34"/>
                  </a:lnTo>
                  <a:lnTo>
                    <a:pt x="0" y="29"/>
                  </a:lnTo>
                  <a:lnTo>
                    <a:pt x="0" y="23"/>
                  </a:lnTo>
                  <a:lnTo>
                    <a:pt x="0" y="17"/>
                  </a:lnTo>
                  <a:lnTo>
                    <a:pt x="2" y="11"/>
                  </a:lnTo>
                  <a:lnTo>
                    <a:pt x="4" y="7"/>
                  </a:lnTo>
                  <a:lnTo>
                    <a:pt x="6" y="6"/>
                  </a:lnTo>
                  <a:lnTo>
                    <a:pt x="10" y="2"/>
                  </a:lnTo>
                  <a:lnTo>
                    <a:pt x="14" y="0"/>
                  </a:lnTo>
                  <a:lnTo>
                    <a:pt x="20" y="0"/>
                  </a:lnTo>
                  <a:lnTo>
                    <a:pt x="23" y="0"/>
                  </a:lnTo>
                  <a:lnTo>
                    <a:pt x="27" y="2"/>
                  </a:lnTo>
                  <a:lnTo>
                    <a:pt x="31" y="4"/>
                  </a:lnTo>
                  <a:lnTo>
                    <a:pt x="33" y="7"/>
                  </a:lnTo>
                  <a:lnTo>
                    <a:pt x="35" y="11"/>
                  </a:lnTo>
                  <a:lnTo>
                    <a:pt x="37" y="15"/>
                  </a:lnTo>
                  <a:lnTo>
                    <a:pt x="37" y="21"/>
                  </a:lnTo>
                  <a:lnTo>
                    <a:pt x="37" y="29"/>
                  </a:lnTo>
                  <a:close/>
                  <a:moveTo>
                    <a:pt x="31" y="29"/>
                  </a:moveTo>
                  <a:lnTo>
                    <a:pt x="31" y="25"/>
                  </a:lnTo>
                  <a:lnTo>
                    <a:pt x="29" y="21"/>
                  </a:lnTo>
                  <a:lnTo>
                    <a:pt x="29" y="17"/>
                  </a:lnTo>
                  <a:lnTo>
                    <a:pt x="29" y="15"/>
                  </a:lnTo>
                  <a:lnTo>
                    <a:pt x="29" y="13"/>
                  </a:lnTo>
                  <a:lnTo>
                    <a:pt x="27" y="11"/>
                  </a:lnTo>
                  <a:lnTo>
                    <a:pt x="27" y="9"/>
                  </a:lnTo>
                  <a:lnTo>
                    <a:pt x="25" y="7"/>
                  </a:lnTo>
                  <a:lnTo>
                    <a:pt x="23" y="7"/>
                  </a:lnTo>
                  <a:lnTo>
                    <a:pt x="23" y="7"/>
                  </a:lnTo>
                  <a:lnTo>
                    <a:pt x="22" y="6"/>
                  </a:lnTo>
                  <a:lnTo>
                    <a:pt x="20" y="6"/>
                  </a:lnTo>
                  <a:lnTo>
                    <a:pt x="16" y="6"/>
                  </a:lnTo>
                  <a:lnTo>
                    <a:pt x="14" y="7"/>
                  </a:lnTo>
                  <a:lnTo>
                    <a:pt x="12" y="9"/>
                  </a:lnTo>
                  <a:lnTo>
                    <a:pt x="10" y="13"/>
                  </a:lnTo>
                  <a:lnTo>
                    <a:pt x="8" y="15"/>
                  </a:lnTo>
                  <a:lnTo>
                    <a:pt x="8" y="19"/>
                  </a:lnTo>
                  <a:lnTo>
                    <a:pt x="8" y="23"/>
                  </a:lnTo>
                  <a:lnTo>
                    <a:pt x="8" y="27"/>
                  </a:lnTo>
                  <a:lnTo>
                    <a:pt x="8" y="32"/>
                  </a:lnTo>
                  <a:lnTo>
                    <a:pt x="8" y="38"/>
                  </a:lnTo>
                  <a:lnTo>
                    <a:pt x="8" y="42"/>
                  </a:lnTo>
                  <a:lnTo>
                    <a:pt x="10" y="44"/>
                  </a:lnTo>
                  <a:lnTo>
                    <a:pt x="12" y="48"/>
                  </a:lnTo>
                  <a:lnTo>
                    <a:pt x="14" y="48"/>
                  </a:lnTo>
                  <a:lnTo>
                    <a:pt x="16" y="50"/>
                  </a:lnTo>
                  <a:lnTo>
                    <a:pt x="20" y="50"/>
                  </a:lnTo>
                  <a:lnTo>
                    <a:pt x="22" y="50"/>
                  </a:lnTo>
                  <a:lnTo>
                    <a:pt x="23" y="50"/>
                  </a:lnTo>
                  <a:lnTo>
                    <a:pt x="25" y="48"/>
                  </a:lnTo>
                  <a:lnTo>
                    <a:pt x="25" y="46"/>
                  </a:lnTo>
                  <a:lnTo>
                    <a:pt x="27" y="46"/>
                  </a:lnTo>
                  <a:lnTo>
                    <a:pt x="27" y="44"/>
                  </a:lnTo>
                  <a:lnTo>
                    <a:pt x="29" y="42"/>
                  </a:lnTo>
                  <a:lnTo>
                    <a:pt x="29" y="38"/>
                  </a:lnTo>
                  <a:lnTo>
                    <a:pt x="29" y="36"/>
                  </a:lnTo>
                  <a:lnTo>
                    <a:pt x="29" y="34"/>
                  </a:lnTo>
                  <a:lnTo>
                    <a:pt x="31" y="30"/>
                  </a:lnTo>
                  <a:lnTo>
                    <a:pt x="31" y="2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442">
              <a:extLst>
                <a:ext uri="{FF2B5EF4-FFF2-40B4-BE49-F238E27FC236}">
                  <a16:creationId xmlns:a16="http://schemas.microsoft.com/office/drawing/2014/main" id="{9A93855D-A48B-412B-B910-08C211ABD2A2}"/>
                </a:ext>
              </a:extLst>
            </p:cNvPr>
            <p:cNvSpPr>
              <a:spLocks/>
            </p:cNvSpPr>
            <p:nvPr/>
          </p:nvSpPr>
          <p:spPr bwMode="auto">
            <a:xfrm>
              <a:off x="3263899" y="4678649"/>
              <a:ext cx="66675" cy="100012"/>
            </a:xfrm>
            <a:custGeom>
              <a:avLst/>
              <a:gdLst>
                <a:gd name="T0" fmla="*/ 0 w 42"/>
                <a:gd name="T1" fmla="*/ 63 h 63"/>
                <a:gd name="T2" fmla="*/ 0 w 42"/>
                <a:gd name="T3" fmla="*/ 0 h 63"/>
                <a:gd name="T4" fmla="*/ 10 w 42"/>
                <a:gd name="T5" fmla="*/ 0 h 63"/>
                <a:gd name="T6" fmla="*/ 10 w 42"/>
                <a:gd name="T7" fmla="*/ 55 h 63"/>
                <a:gd name="T8" fmla="*/ 42 w 42"/>
                <a:gd name="T9" fmla="*/ 55 h 63"/>
                <a:gd name="T10" fmla="*/ 42 w 42"/>
                <a:gd name="T11" fmla="*/ 63 h 63"/>
                <a:gd name="T12" fmla="*/ 0 w 42"/>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42" h="63">
                  <a:moveTo>
                    <a:pt x="0" y="63"/>
                  </a:moveTo>
                  <a:lnTo>
                    <a:pt x="0" y="0"/>
                  </a:lnTo>
                  <a:lnTo>
                    <a:pt x="10" y="0"/>
                  </a:lnTo>
                  <a:lnTo>
                    <a:pt x="10" y="55"/>
                  </a:lnTo>
                  <a:lnTo>
                    <a:pt x="42" y="55"/>
                  </a:lnTo>
                  <a:lnTo>
                    <a:pt x="42" y="63"/>
                  </a:lnTo>
                  <a:lnTo>
                    <a:pt x="0" y="6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443">
              <a:extLst>
                <a:ext uri="{FF2B5EF4-FFF2-40B4-BE49-F238E27FC236}">
                  <a16:creationId xmlns:a16="http://schemas.microsoft.com/office/drawing/2014/main" id="{D3EEC1BE-0259-4521-BCC0-0F5ACCD125C8}"/>
                </a:ext>
              </a:extLst>
            </p:cNvPr>
            <p:cNvSpPr>
              <a:spLocks noEditPoints="1"/>
            </p:cNvSpPr>
            <p:nvPr/>
          </p:nvSpPr>
          <p:spPr bwMode="auto">
            <a:xfrm>
              <a:off x="3346449" y="4678649"/>
              <a:ext cx="12700" cy="100012"/>
            </a:xfrm>
            <a:custGeom>
              <a:avLst/>
              <a:gdLst>
                <a:gd name="T0" fmla="*/ 0 w 8"/>
                <a:gd name="T1" fmla="*/ 7 h 63"/>
                <a:gd name="T2" fmla="*/ 0 w 8"/>
                <a:gd name="T3" fmla="*/ 0 h 63"/>
                <a:gd name="T4" fmla="*/ 8 w 8"/>
                <a:gd name="T5" fmla="*/ 0 h 63"/>
                <a:gd name="T6" fmla="*/ 8 w 8"/>
                <a:gd name="T7" fmla="*/ 7 h 63"/>
                <a:gd name="T8" fmla="*/ 0 w 8"/>
                <a:gd name="T9" fmla="*/ 7 h 63"/>
                <a:gd name="T10" fmla="*/ 0 w 8"/>
                <a:gd name="T11" fmla="*/ 63 h 63"/>
                <a:gd name="T12" fmla="*/ 0 w 8"/>
                <a:gd name="T13" fmla="*/ 17 h 63"/>
                <a:gd name="T14" fmla="*/ 8 w 8"/>
                <a:gd name="T15" fmla="*/ 17 h 63"/>
                <a:gd name="T16" fmla="*/ 8 w 8"/>
                <a:gd name="T17" fmla="*/ 63 h 63"/>
                <a:gd name="T18" fmla="*/ 0 w 8"/>
                <a:gd name="T19"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3">
                  <a:moveTo>
                    <a:pt x="0" y="7"/>
                  </a:moveTo>
                  <a:lnTo>
                    <a:pt x="0" y="0"/>
                  </a:lnTo>
                  <a:lnTo>
                    <a:pt x="8" y="0"/>
                  </a:lnTo>
                  <a:lnTo>
                    <a:pt x="8" y="7"/>
                  </a:lnTo>
                  <a:lnTo>
                    <a:pt x="0" y="7"/>
                  </a:lnTo>
                  <a:close/>
                  <a:moveTo>
                    <a:pt x="0" y="63"/>
                  </a:moveTo>
                  <a:lnTo>
                    <a:pt x="0" y="17"/>
                  </a:lnTo>
                  <a:lnTo>
                    <a:pt x="8" y="17"/>
                  </a:lnTo>
                  <a:lnTo>
                    <a:pt x="8" y="63"/>
                  </a:lnTo>
                  <a:lnTo>
                    <a:pt x="0" y="6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444">
              <a:extLst>
                <a:ext uri="{FF2B5EF4-FFF2-40B4-BE49-F238E27FC236}">
                  <a16:creationId xmlns:a16="http://schemas.microsoft.com/office/drawing/2014/main" id="{EF18EE48-7A20-4DAC-A39D-C3743F89CEC4}"/>
                </a:ext>
              </a:extLst>
            </p:cNvPr>
            <p:cNvSpPr>
              <a:spLocks/>
            </p:cNvSpPr>
            <p:nvPr/>
          </p:nvSpPr>
          <p:spPr bwMode="auto">
            <a:xfrm>
              <a:off x="3376612" y="4702462"/>
              <a:ext cx="60325" cy="76200"/>
            </a:xfrm>
            <a:custGeom>
              <a:avLst/>
              <a:gdLst>
                <a:gd name="T0" fmla="*/ 0 w 38"/>
                <a:gd name="T1" fmla="*/ 48 h 48"/>
                <a:gd name="T2" fmla="*/ 0 w 38"/>
                <a:gd name="T3" fmla="*/ 2 h 48"/>
                <a:gd name="T4" fmla="*/ 8 w 38"/>
                <a:gd name="T5" fmla="*/ 2 h 48"/>
                <a:gd name="T6" fmla="*/ 8 w 38"/>
                <a:gd name="T7" fmla="*/ 8 h 48"/>
                <a:gd name="T8" fmla="*/ 12 w 38"/>
                <a:gd name="T9" fmla="*/ 6 h 48"/>
                <a:gd name="T10" fmla="*/ 14 w 38"/>
                <a:gd name="T11" fmla="*/ 2 h 48"/>
                <a:gd name="T12" fmla="*/ 19 w 38"/>
                <a:gd name="T13" fmla="*/ 2 h 48"/>
                <a:gd name="T14" fmla="*/ 23 w 38"/>
                <a:gd name="T15" fmla="*/ 0 h 48"/>
                <a:gd name="T16" fmla="*/ 27 w 38"/>
                <a:gd name="T17" fmla="*/ 2 h 48"/>
                <a:gd name="T18" fmla="*/ 31 w 38"/>
                <a:gd name="T19" fmla="*/ 2 h 48"/>
                <a:gd name="T20" fmla="*/ 35 w 38"/>
                <a:gd name="T21" fmla="*/ 4 h 48"/>
                <a:gd name="T22" fmla="*/ 37 w 38"/>
                <a:gd name="T23" fmla="*/ 6 h 48"/>
                <a:gd name="T24" fmla="*/ 38 w 38"/>
                <a:gd name="T25" fmla="*/ 10 h 48"/>
                <a:gd name="T26" fmla="*/ 38 w 38"/>
                <a:gd name="T27" fmla="*/ 12 h 48"/>
                <a:gd name="T28" fmla="*/ 38 w 38"/>
                <a:gd name="T29" fmla="*/ 15 h 48"/>
                <a:gd name="T30" fmla="*/ 38 w 38"/>
                <a:gd name="T31" fmla="*/ 19 h 48"/>
                <a:gd name="T32" fmla="*/ 38 w 38"/>
                <a:gd name="T33" fmla="*/ 48 h 48"/>
                <a:gd name="T34" fmla="*/ 31 w 38"/>
                <a:gd name="T35" fmla="*/ 48 h 48"/>
                <a:gd name="T36" fmla="*/ 31 w 38"/>
                <a:gd name="T37" fmla="*/ 19 h 48"/>
                <a:gd name="T38" fmla="*/ 31 w 38"/>
                <a:gd name="T39" fmla="*/ 15 h 48"/>
                <a:gd name="T40" fmla="*/ 31 w 38"/>
                <a:gd name="T41" fmla="*/ 13 h 48"/>
                <a:gd name="T42" fmla="*/ 29 w 38"/>
                <a:gd name="T43" fmla="*/ 12 h 48"/>
                <a:gd name="T44" fmla="*/ 27 w 38"/>
                <a:gd name="T45" fmla="*/ 10 h 48"/>
                <a:gd name="T46" fmla="*/ 25 w 38"/>
                <a:gd name="T47" fmla="*/ 8 h 48"/>
                <a:gd name="T48" fmla="*/ 21 w 38"/>
                <a:gd name="T49" fmla="*/ 8 h 48"/>
                <a:gd name="T50" fmla="*/ 17 w 38"/>
                <a:gd name="T51" fmla="*/ 8 h 48"/>
                <a:gd name="T52" fmla="*/ 12 w 38"/>
                <a:gd name="T53" fmla="*/ 12 h 48"/>
                <a:gd name="T54" fmla="*/ 10 w 38"/>
                <a:gd name="T55" fmla="*/ 15 h 48"/>
                <a:gd name="T56" fmla="*/ 8 w 38"/>
                <a:gd name="T57" fmla="*/ 23 h 48"/>
                <a:gd name="T58" fmla="*/ 8 w 38"/>
                <a:gd name="T59" fmla="*/ 48 h 48"/>
                <a:gd name="T60" fmla="*/ 0 w 38"/>
                <a:gd name="T6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 h="48">
                  <a:moveTo>
                    <a:pt x="0" y="48"/>
                  </a:moveTo>
                  <a:lnTo>
                    <a:pt x="0" y="2"/>
                  </a:lnTo>
                  <a:lnTo>
                    <a:pt x="8" y="2"/>
                  </a:lnTo>
                  <a:lnTo>
                    <a:pt x="8" y="8"/>
                  </a:lnTo>
                  <a:lnTo>
                    <a:pt x="12" y="6"/>
                  </a:lnTo>
                  <a:lnTo>
                    <a:pt x="14" y="2"/>
                  </a:lnTo>
                  <a:lnTo>
                    <a:pt x="19" y="2"/>
                  </a:lnTo>
                  <a:lnTo>
                    <a:pt x="23" y="0"/>
                  </a:lnTo>
                  <a:lnTo>
                    <a:pt x="27" y="2"/>
                  </a:lnTo>
                  <a:lnTo>
                    <a:pt x="31" y="2"/>
                  </a:lnTo>
                  <a:lnTo>
                    <a:pt x="35" y="4"/>
                  </a:lnTo>
                  <a:lnTo>
                    <a:pt x="37" y="6"/>
                  </a:lnTo>
                  <a:lnTo>
                    <a:pt x="38" y="10"/>
                  </a:lnTo>
                  <a:lnTo>
                    <a:pt x="38" y="12"/>
                  </a:lnTo>
                  <a:lnTo>
                    <a:pt x="38" y="15"/>
                  </a:lnTo>
                  <a:lnTo>
                    <a:pt x="38" y="19"/>
                  </a:lnTo>
                  <a:lnTo>
                    <a:pt x="38" y="48"/>
                  </a:lnTo>
                  <a:lnTo>
                    <a:pt x="31" y="48"/>
                  </a:lnTo>
                  <a:lnTo>
                    <a:pt x="31" y="19"/>
                  </a:lnTo>
                  <a:lnTo>
                    <a:pt x="31" y="15"/>
                  </a:lnTo>
                  <a:lnTo>
                    <a:pt x="31" y="13"/>
                  </a:lnTo>
                  <a:lnTo>
                    <a:pt x="29" y="12"/>
                  </a:lnTo>
                  <a:lnTo>
                    <a:pt x="27" y="10"/>
                  </a:lnTo>
                  <a:lnTo>
                    <a:pt x="25" y="8"/>
                  </a:lnTo>
                  <a:lnTo>
                    <a:pt x="21" y="8"/>
                  </a:lnTo>
                  <a:lnTo>
                    <a:pt x="17" y="8"/>
                  </a:lnTo>
                  <a:lnTo>
                    <a:pt x="12" y="12"/>
                  </a:lnTo>
                  <a:lnTo>
                    <a:pt x="10" y="15"/>
                  </a:lnTo>
                  <a:lnTo>
                    <a:pt x="8" y="23"/>
                  </a:lnTo>
                  <a:lnTo>
                    <a:pt x="8" y="48"/>
                  </a:lnTo>
                  <a:lnTo>
                    <a:pt x="0" y="4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445">
              <a:extLst>
                <a:ext uri="{FF2B5EF4-FFF2-40B4-BE49-F238E27FC236}">
                  <a16:creationId xmlns:a16="http://schemas.microsoft.com/office/drawing/2014/main" id="{64ACCE6E-0D90-41AA-BB88-4EE6E5AA621B}"/>
                </a:ext>
              </a:extLst>
            </p:cNvPr>
            <p:cNvSpPr>
              <a:spLocks noEditPoints="1"/>
            </p:cNvSpPr>
            <p:nvPr/>
          </p:nvSpPr>
          <p:spPr bwMode="auto">
            <a:xfrm>
              <a:off x="3452812" y="4702462"/>
              <a:ext cx="69850" cy="79375"/>
            </a:xfrm>
            <a:custGeom>
              <a:avLst/>
              <a:gdLst>
                <a:gd name="T0" fmla="*/ 37 w 44"/>
                <a:gd name="T1" fmla="*/ 33 h 50"/>
                <a:gd name="T2" fmla="*/ 44 w 44"/>
                <a:gd name="T3" fmla="*/ 35 h 50"/>
                <a:gd name="T4" fmla="*/ 42 w 44"/>
                <a:gd name="T5" fmla="*/ 40 h 50"/>
                <a:gd name="T6" fmla="*/ 37 w 44"/>
                <a:gd name="T7" fmla="*/ 46 h 50"/>
                <a:gd name="T8" fmla="*/ 31 w 44"/>
                <a:gd name="T9" fmla="*/ 48 h 50"/>
                <a:gd name="T10" fmla="*/ 23 w 44"/>
                <a:gd name="T11" fmla="*/ 50 h 50"/>
                <a:gd name="T12" fmla="*/ 14 w 44"/>
                <a:gd name="T13" fmla="*/ 48 h 50"/>
                <a:gd name="T14" fmla="*/ 8 w 44"/>
                <a:gd name="T15" fmla="*/ 44 h 50"/>
                <a:gd name="T16" fmla="*/ 2 w 44"/>
                <a:gd name="T17" fmla="*/ 36 h 50"/>
                <a:gd name="T18" fmla="*/ 0 w 44"/>
                <a:gd name="T19" fmla="*/ 25 h 50"/>
                <a:gd name="T20" fmla="*/ 2 w 44"/>
                <a:gd name="T21" fmla="*/ 15 h 50"/>
                <a:gd name="T22" fmla="*/ 8 w 44"/>
                <a:gd name="T23" fmla="*/ 8 h 50"/>
                <a:gd name="T24" fmla="*/ 14 w 44"/>
                <a:gd name="T25" fmla="*/ 2 h 50"/>
                <a:gd name="T26" fmla="*/ 23 w 44"/>
                <a:gd name="T27" fmla="*/ 0 h 50"/>
                <a:gd name="T28" fmla="*/ 33 w 44"/>
                <a:gd name="T29" fmla="*/ 2 h 50"/>
                <a:gd name="T30" fmla="*/ 38 w 44"/>
                <a:gd name="T31" fmla="*/ 8 h 50"/>
                <a:gd name="T32" fmla="*/ 44 w 44"/>
                <a:gd name="T33" fmla="*/ 15 h 50"/>
                <a:gd name="T34" fmla="*/ 44 w 44"/>
                <a:gd name="T35" fmla="*/ 25 h 50"/>
                <a:gd name="T36" fmla="*/ 44 w 44"/>
                <a:gd name="T37" fmla="*/ 27 h 50"/>
                <a:gd name="T38" fmla="*/ 44 w 44"/>
                <a:gd name="T39" fmla="*/ 27 h 50"/>
                <a:gd name="T40" fmla="*/ 10 w 44"/>
                <a:gd name="T41" fmla="*/ 27 h 50"/>
                <a:gd name="T42" fmla="*/ 12 w 44"/>
                <a:gd name="T43" fmla="*/ 35 h 50"/>
                <a:gd name="T44" fmla="*/ 14 w 44"/>
                <a:gd name="T45" fmla="*/ 38 h 50"/>
                <a:gd name="T46" fmla="*/ 17 w 44"/>
                <a:gd name="T47" fmla="*/ 42 h 50"/>
                <a:gd name="T48" fmla="*/ 23 w 44"/>
                <a:gd name="T49" fmla="*/ 42 h 50"/>
                <a:gd name="T50" fmla="*/ 27 w 44"/>
                <a:gd name="T51" fmla="*/ 42 h 50"/>
                <a:gd name="T52" fmla="*/ 31 w 44"/>
                <a:gd name="T53" fmla="*/ 40 h 50"/>
                <a:gd name="T54" fmla="*/ 35 w 44"/>
                <a:gd name="T55" fmla="*/ 38 h 50"/>
                <a:gd name="T56" fmla="*/ 37 w 44"/>
                <a:gd name="T57" fmla="*/ 33 h 50"/>
                <a:gd name="T58" fmla="*/ 10 w 44"/>
                <a:gd name="T59" fmla="*/ 21 h 50"/>
                <a:gd name="T60" fmla="*/ 37 w 44"/>
                <a:gd name="T61" fmla="*/ 21 h 50"/>
                <a:gd name="T62" fmla="*/ 35 w 44"/>
                <a:gd name="T63" fmla="*/ 15 h 50"/>
                <a:gd name="T64" fmla="*/ 33 w 44"/>
                <a:gd name="T65" fmla="*/ 12 h 50"/>
                <a:gd name="T66" fmla="*/ 29 w 44"/>
                <a:gd name="T67" fmla="*/ 8 h 50"/>
                <a:gd name="T68" fmla="*/ 23 w 44"/>
                <a:gd name="T69" fmla="*/ 8 h 50"/>
                <a:gd name="T70" fmla="*/ 17 w 44"/>
                <a:gd name="T71" fmla="*/ 8 h 50"/>
                <a:gd name="T72" fmla="*/ 14 w 44"/>
                <a:gd name="T73" fmla="*/ 12 h 50"/>
                <a:gd name="T74" fmla="*/ 12 w 44"/>
                <a:gd name="T75" fmla="*/ 15 h 50"/>
                <a:gd name="T76" fmla="*/ 10 w 44"/>
                <a:gd name="T7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0">
                  <a:moveTo>
                    <a:pt x="37" y="33"/>
                  </a:moveTo>
                  <a:lnTo>
                    <a:pt x="44" y="35"/>
                  </a:lnTo>
                  <a:lnTo>
                    <a:pt x="42" y="40"/>
                  </a:lnTo>
                  <a:lnTo>
                    <a:pt x="37" y="46"/>
                  </a:lnTo>
                  <a:lnTo>
                    <a:pt x="31" y="48"/>
                  </a:lnTo>
                  <a:lnTo>
                    <a:pt x="23" y="50"/>
                  </a:lnTo>
                  <a:lnTo>
                    <a:pt x="14" y="48"/>
                  </a:lnTo>
                  <a:lnTo>
                    <a:pt x="8" y="44"/>
                  </a:lnTo>
                  <a:lnTo>
                    <a:pt x="2" y="36"/>
                  </a:lnTo>
                  <a:lnTo>
                    <a:pt x="0" y="25"/>
                  </a:lnTo>
                  <a:lnTo>
                    <a:pt x="2" y="15"/>
                  </a:lnTo>
                  <a:lnTo>
                    <a:pt x="8" y="8"/>
                  </a:lnTo>
                  <a:lnTo>
                    <a:pt x="14" y="2"/>
                  </a:lnTo>
                  <a:lnTo>
                    <a:pt x="23" y="0"/>
                  </a:lnTo>
                  <a:lnTo>
                    <a:pt x="33" y="2"/>
                  </a:lnTo>
                  <a:lnTo>
                    <a:pt x="38" y="8"/>
                  </a:lnTo>
                  <a:lnTo>
                    <a:pt x="44" y="15"/>
                  </a:lnTo>
                  <a:lnTo>
                    <a:pt x="44" y="25"/>
                  </a:lnTo>
                  <a:lnTo>
                    <a:pt x="44" y="27"/>
                  </a:lnTo>
                  <a:lnTo>
                    <a:pt x="44" y="27"/>
                  </a:lnTo>
                  <a:lnTo>
                    <a:pt x="10" y="27"/>
                  </a:lnTo>
                  <a:lnTo>
                    <a:pt x="12" y="35"/>
                  </a:lnTo>
                  <a:lnTo>
                    <a:pt x="14" y="38"/>
                  </a:lnTo>
                  <a:lnTo>
                    <a:pt x="17" y="42"/>
                  </a:lnTo>
                  <a:lnTo>
                    <a:pt x="23" y="42"/>
                  </a:lnTo>
                  <a:lnTo>
                    <a:pt x="27" y="42"/>
                  </a:lnTo>
                  <a:lnTo>
                    <a:pt x="31" y="40"/>
                  </a:lnTo>
                  <a:lnTo>
                    <a:pt x="35" y="38"/>
                  </a:lnTo>
                  <a:lnTo>
                    <a:pt x="37" y="33"/>
                  </a:lnTo>
                  <a:close/>
                  <a:moveTo>
                    <a:pt x="10" y="21"/>
                  </a:moveTo>
                  <a:lnTo>
                    <a:pt x="37" y="21"/>
                  </a:lnTo>
                  <a:lnTo>
                    <a:pt x="35" y="15"/>
                  </a:lnTo>
                  <a:lnTo>
                    <a:pt x="33" y="12"/>
                  </a:lnTo>
                  <a:lnTo>
                    <a:pt x="29" y="8"/>
                  </a:lnTo>
                  <a:lnTo>
                    <a:pt x="23" y="8"/>
                  </a:lnTo>
                  <a:lnTo>
                    <a:pt x="17" y="8"/>
                  </a:lnTo>
                  <a:lnTo>
                    <a:pt x="14" y="12"/>
                  </a:lnTo>
                  <a:lnTo>
                    <a:pt x="12" y="15"/>
                  </a:lnTo>
                  <a:lnTo>
                    <a:pt x="10" y="2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446">
              <a:extLst>
                <a:ext uri="{FF2B5EF4-FFF2-40B4-BE49-F238E27FC236}">
                  <a16:creationId xmlns:a16="http://schemas.microsoft.com/office/drawing/2014/main" id="{6140289E-10CA-4904-9F62-B788568C034F}"/>
                </a:ext>
              </a:extLst>
            </p:cNvPr>
            <p:cNvSpPr>
              <a:spLocks noEditPoints="1"/>
            </p:cNvSpPr>
            <p:nvPr/>
          </p:nvSpPr>
          <p:spPr bwMode="auto">
            <a:xfrm>
              <a:off x="3535362" y="4702462"/>
              <a:ext cx="69850" cy="79375"/>
            </a:xfrm>
            <a:custGeom>
              <a:avLst/>
              <a:gdLst>
                <a:gd name="T0" fmla="*/ 29 w 44"/>
                <a:gd name="T1" fmla="*/ 46 h 50"/>
                <a:gd name="T2" fmla="*/ 21 w 44"/>
                <a:gd name="T3" fmla="*/ 50 h 50"/>
                <a:gd name="T4" fmla="*/ 10 w 44"/>
                <a:gd name="T5" fmla="*/ 48 h 50"/>
                <a:gd name="T6" fmla="*/ 2 w 44"/>
                <a:gd name="T7" fmla="*/ 42 h 50"/>
                <a:gd name="T8" fmla="*/ 0 w 44"/>
                <a:gd name="T9" fmla="*/ 33 h 50"/>
                <a:gd name="T10" fmla="*/ 4 w 44"/>
                <a:gd name="T11" fmla="*/ 27 h 50"/>
                <a:gd name="T12" fmla="*/ 8 w 44"/>
                <a:gd name="T13" fmla="*/ 23 h 50"/>
                <a:gd name="T14" fmla="*/ 15 w 44"/>
                <a:gd name="T15" fmla="*/ 23 h 50"/>
                <a:gd name="T16" fmla="*/ 27 w 44"/>
                <a:gd name="T17" fmla="*/ 21 h 50"/>
                <a:gd name="T18" fmla="*/ 33 w 44"/>
                <a:gd name="T19" fmla="*/ 17 h 50"/>
                <a:gd name="T20" fmla="*/ 33 w 44"/>
                <a:gd name="T21" fmla="*/ 13 h 50"/>
                <a:gd name="T22" fmla="*/ 27 w 44"/>
                <a:gd name="T23" fmla="*/ 8 h 50"/>
                <a:gd name="T24" fmla="*/ 17 w 44"/>
                <a:gd name="T25" fmla="*/ 8 h 50"/>
                <a:gd name="T26" fmla="*/ 11 w 44"/>
                <a:gd name="T27" fmla="*/ 12 h 50"/>
                <a:gd name="T28" fmla="*/ 2 w 44"/>
                <a:gd name="T29" fmla="*/ 15 h 50"/>
                <a:gd name="T30" fmla="*/ 6 w 44"/>
                <a:gd name="T31" fmla="*/ 8 h 50"/>
                <a:gd name="T32" fmla="*/ 11 w 44"/>
                <a:gd name="T33" fmla="*/ 2 h 50"/>
                <a:gd name="T34" fmla="*/ 23 w 44"/>
                <a:gd name="T35" fmla="*/ 0 h 50"/>
                <a:gd name="T36" fmla="*/ 33 w 44"/>
                <a:gd name="T37" fmla="*/ 2 h 50"/>
                <a:gd name="T38" fmla="*/ 38 w 44"/>
                <a:gd name="T39" fmla="*/ 6 h 50"/>
                <a:gd name="T40" fmla="*/ 40 w 44"/>
                <a:gd name="T41" fmla="*/ 12 h 50"/>
                <a:gd name="T42" fmla="*/ 42 w 44"/>
                <a:gd name="T43" fmla="*/ 19 h 50"/>
                <a:gd name="T44" fmla="*/ 42 w 44"/>
                <a:gd name="T45" fmla="*/ 38 h 50"/>
                <a:gd name="T46" fmla="*/ 42 w 44"/>
                <a:gd name="T47" fmla="*/ 46 h 50"/>
                <a:gd name="T48" fmla="*/ 35 w 44"/>
                <a:gd name="T49" fmla="*/ 48 h 50"/>
                <a:gd name="T50" fmla="*/ 35 w 44"/>
                <a:gd name="T51" fmla="*/ 42 h 50"/>
                <a:gd name="T52" fmla="*/ 27 w 44"/>
                <a:gd name="T53" fmla="*/ 27 h 50"/>
                <a:gd name="T54" fmla="*/ 15 w 44"/>
                <a:gd name="T55" fmla="*/ 29 h 50"/>
                <a:gd name="T56" fmla="*/ 11 w 44"/>
                <a:gd name="T57" fmla="*/ 31 h 50"/>
                <a:gd name="T58" fmla="*/ 10 w 44"/>
                <a:gd name="T59" fmla="*/ 35 h 50"/>
                <a:gd name="T60" fmla="*/ 10 w 44"/>
                <a:gd name="T61" fmla="*/ 38 h 50"/>
                <a:gd name="T62" fmla="*/ 13 w 44"/>
                <a:gd name="T63" fmla="*/ 42 h 50"/>
                <a:gd name="T64" fmla="*/ 23 w 44"/>
                <a:gd name="T65" fmla="*/ 42 h 50"/>
                <a:gd name="T66" fmla="*/ 29 w 44"/>
                <a:gd name="T67" fmla="*/ 38 h 50"/>
                <a:gd name="T68" fmla="*/ 33 w 44"/>
                <a:gd name="T69" fmla="*/ 33 h 50"/>
                <a:gd name="T70" fmla="*/ 33 w 44"/>
                <a:gd name="T71"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 h="50">
                  <a:moveTo>
                    <a:pt x="35" y="42"/>
                  </a:moveTo>
                  <a:lnTo>
                    <a:pt x="29" y="46"/>
                  </a:lnTo>
                  <a:lnTo>
                    <a:pt x="25" y="48"/>
                  </a:lnTo>
                  <a:lnTo>
                    <a:pt x="21" y="50"/>
                  </a:lnTo>
                  <a:lnTo>
                    <a:pt x="17" y="50"/>
                  </a:lnTo>
                  <a:lnTo>
                    <a:pt x="10" y="48"/>
                  </a:lnTo>
                  <a:lnTo>
                    <a:pt x="4" y="46"/>
                  </a:lnTo>
                  <a:lnTo>
                    <a:pt x="2" y="42"/>
                  </a:lnTo>
                  <a:lnTo>
                    <a:pt x="0" y="36"/>
                  </a:lnTo>
                  <a:lnTo>
                    <a:pt x="0" y="33"/>
                  </a:lnTo>
                  <a:lnTo>
                    <a:pt x="2" y="31"/>
                  </a:lnTo>
                  <a:lnTo>
                    <a:pt x="4" y="27"/>
                  </a:lnTo>
                  <a:lnTo>
                    <a:pt x="6" y="25"/>
                  </a:lnTo>
                  <a:lnTo>
                    <a:pt x="8" y="23"/>
                  </a:lnTo>
                  <a:lnTo>
                    <a:pt x="11" y="23"/>
                  </a:lnTo>
                  <a:lnTo>
                    <a:pt x="15" y="23"/>
                  </a:lnTo>
                  <a:lnTo>
                    <a:pt x="19" y="21"/>
                  </a:lnTo>
                  <a:lnTo>
                    <a:pt x="27" y="21"/>
                  </a:lnTo>
                  <a:lnTo>
                    <a:pt x="33" y="19"/>
                  </a:lnTo>
                  <a:lnTo>
                    <a:pt x="33" y="17"/>
                  </a:lnTo>
                  <a:lnTo>
                    <a:pt x="33" y="17"/>
                  </a:lnTo>
                  <a:lnTo>
                    <a:pt x="33" y="13"/>
                  </a:lnTo>
                  <a:lnTo>
                    <a:pt x="31" y="10"/>
                  </a:lnTo>
                  <a:lnTo>
                    <a:pt x="27" y="8"/>
                  </a:lnTo>
                  <a:lnTo>
                    <a:pt x="21" y="8"/>
                  </a:lnTo>
                  <a:lnTo>
                    <a:pt x="17" y="8"/>
                  </a:lnTo>
                  <a:lnTo>
                    <a:pt x="13" y="10"/>
                  </a:lnTo>
                  <a:lnTo>
                    <a:pt x="11" y="12"/>
                  </a:lnTo>
                  <a:lnTo>
                    <a:pt x="10" y="15"/>
                  </a:lnTo>
                  <a:lnTo>
                    <a:pt x="2" y="15"/>
                  </a:lnTo>
                  <a:lnTo>
                    <a:pt x="2" y="12"/>
                  </a:lnTo>
                  <a:lnTo>
                    <a:pt x="6" y="8"/>
                  </a:lnTo>
                  <a:lnTo>
                    <a:pt x="8" y="4"/>
                  </a:lnTo>
                  <a:lnTo>
                    <a:pt x="11" y="2"/>
                  </a:lnTo>
                  <a:lnTo>
                    <a:pt x="17" y="2"/>
                  </a:lnTo>
                  <a:lnTo>
                    <a:pt x="23" y="0"/>
                  </a:lnTo>
                  <a:lnTo>
                    <a:pt x="29" y="2"/>
                  </a:lnTo>
                  <a:lnTo>
                    <a:pt x="33" y="2"/>
                  </a:lnTo>
                  <a:lnTo>
                    <a:pt x="36" y="4"/>
                  </a:lnTo>
                  <a:lnTo>
                    <a:pt x="38" y="6"/>
                  </a:lnTo>
                  <a:lnTo>
                    <a:pt x="40" y="8"/>
                  </a:lnTo>
                  <a:lnTo>
                    <a:pt x="40" y="12"/>
                  </a:lnTo>
                  <a:lnTo>
                    <a:pt x="40" y="13"/>
                  </a:lnTo>
                  <a:lnTo>
                    <a:pt x="42" y="19"/>
                  </a:lnTo>
                  <a:lnTo>
                    <a:pt x="42" y="29"/>
                  </a:lnTo>
                  <a:lnTo>
                    <a:pt x="42" y="38"/>
                  </a:lnTo>
                  <a:lnTo>
                    <a:pt x="42" y="42"/>
                  </a:lnTo>
                  <a:lnTo>
                    <a:pt x="42" y="46"/>
                  </a:lnTo>
                  <a:lnTo>
                    <a:pt x="44" y="48"/>
                  </a:lnTo>
                  <a:lnTo>
                    <a:pt x="35" y="48"/>
                  </a:lnTo>
                  <a:lnTo>
                    <a:pt x="35" y="46"/>
                  </a:lnTo>
                  <a:lnTo>
                    <a:pt x="35" y="42"/>
                  </a:lnTo>
                  <a:close/>
                  <a:moveTo>
                    <a:pt x="33" y="25"/>
                  </a:moveTo>
                  <a:lnTo>
                    <a:pt x="27" y="27"/>
                  </a:lnTo>
                  <a:lnTo>
                    <a:pt x="19" y="29"/>
                  </a:lnTo>
                  <a:lnTo>
                    <a:pt x="15" y="29"/>
                  </a:lnTo>
                  <a:lnTo>
                    <a:pt x="13" y="29"/>
                  </a:lnTo>
                  <a:lnTo>
                    <a:pt x="11" y="31"/>
                  </a:lnTo>
                  <a:lnTo>
                    <a:pt x="10" y="33"/>
                  </a:lnTo>
                  <a:lnTo>
                    <a:pt x="10" y="35"/>
                  </a:lnTo>
                  <a:lnTo>
                    <a:pt x="10" y="36"/>
                  </a:lnTo>
                  <a:lnTo>
                    <a:pt x="10" y="38"/>
                  </a:lnTo>
                  <a:lnTo>
                    <a:pt x="11" y="42"/>
                  </a:lnTo>
                  <a:lnTo>
                    <a:pt x="13" y="42"/>
                  </a:lnTo>
                  <a:lnTo>
                    <a:pt x="19" y="44"/>
                  </a:lnTo>
                  <a:lnTo>
                    <a:pt x="23" y="42"/>
                  </a:lnTo>
                  <a:lnTo>
                    <a:pt x="27" y="42"/>
                  </a:lnTo>
                  <a:lnTo>
                    <a:pt x="29" y="38"/>
                  </a:lnTo>
                  <a:lnTo>
                    <a:pt x="33" y="36"/>
                  </a:lnTo>
                  <a:lnTo>
                    <a:pt x="33" y="33"/>
                  </a:lnTo>
                  <a:lnTo>
                    <a:pt x="33" y="29"/>
                  </a:lnTo>
                  <a:lnTo>
                    <a:pt x="33"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447">
              <a:extLst>
                <a:ext uri="{FF2B5EF4-FFF2-40B4-BE49-F238E27FC236}">
                  <a16:creationId xmlns:a16="http://schemas.microsoft.com/office/drawing/2014/main" id="{4ED74055-733A-4159-A3E8-A668035CEDD4}"/>
                </a:ext>
              </a:extLst>
            </p:cNvPr>
            <p:cNvSpPr>
              <a:spLocks/>
            </p:cNvSpPr>
            <p:nvPr/>
          </p:nvSpPr>
          <p:spPr bwMode="auto">
            <a:xfrm>
              <a:off x="3621087" y="4702462"/>
              <a:ext cx="39688" cy="76200"/>
            </a:xfrm>
            <a:custGeom>
              <a:avLst/>
              <a:gdLst>
                <a:gd name="T0" fmla="*/ 0 w 25"/>
                <a:gd name="T1" fmla="*/ 48 h 48"/>
                <a:gd name="T2" fmla="*/ 0 w 25"/>
                <a:gd name="T3" fmla="*/ 2 h 48"/>
                <a:gd name="T4" fmla="*/ 7 w 25"/>
                <a:gd name="T5" fmla="*/ 2 h 48"/>
                <a:gd name="T6" fmla="*/ 7 w 25"/>
                <a:gd name="T7" fmla="*/ 10 h 48"/>
                <a:gd name="T8" fmla="*/ 9 w 25"/>
                <a:gd name="T9" fmla="*/ 4 h 48"/>
                <a:gd name="T10" fmla="*/ 11 w 25"/>
                <a:gd name="T11" fmla="*/ 2 h 48"/>
                <a:gd name="T12" fmla="*/ 15 w 25"/>
                <a:gd name="T13" fmla="*/ 2 h 48"/>
                <a:gd name="T14" fmla="*/ 17 w 25"/>
                <a:gd name="T15" fmla="*/ 0 h 48"/>
                <a:gd name="T16" fmla="*/ 21 w 25"/>
                <a:gd name="T17" fmla="*/ 2 h 48"/>
                <a:gd name="T18" fmla="*/ 25 w 25"/>
                <a:gd name="T19" fmla="*/ 4 h 48"/>
                <a:gd name="T20" fmla="*/ 23 w 25"/>
                <a:gd name="T21" fmla="*/ 12 h 48"/>
                <a:gd name="T22" fmla="*/ 19 w 25"/>
                <a:gd name="T23" fmla="*/ 10 h 48"/>
                <a:gd name="T24" fmla="*/ 17 w 25"/>
                <a:gd name="T25" fmla="*/ 10 h 48"/>
                <a:gd name="T26" fmla="*/ 15 w 25"/>
                <a:gd name="T27" fmla="*/ 10 h 48"/>
                <a:gd name="T28" fmla="*/ 11 w 25"/>
                <a:gd name="T29" fmla="*/ 10 h 48"/>
                <a:gd name="T30" fmla="*/ 11 w 25"/>
                <a:gd name="T31" fmla="*/ 12 h 48"/>
                <a:gd name="T32" fmla="*/ 9 w 25"/>
                <a:gd name="T33" fmla="*/ 15 h 48"/>
                <a:gd name="T34" fmla="*/ 7 w 25"/>
                <a:gd name="T35" fmla="*/ 19 h 48"/>
                <a:gd name="T36" fmla="*/ 7 w 25"/>
                <a:gd name="T37" fmla="*/ 25 h 48"/>
                <a:gd name="T38" fmla="*/ 7 w 25"/>
                <a:gd name="T39" fmla="*/ 48 h 48"/>
                <a:gd name="T40" fmla="*/ 0 w 25"/>
                <a:gd name="T4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48">
                  <a:moveTo>
                    <a:pt x="0" y="48"/>
                  </a:moveTo>
                  <a:lnTo>
                    <a:pt x="0" y="2"/>
                  </a:lnTo>
                  <a:lnTo>
                    <a:pt x="7" y="2"/>
                  </a:lnTo>
                  <a:lnTo>
                    <a:pt x="7" y="10"/>
                  </a:lnTo>
                  <a:lnTo>
                    <a:pt x="9" y="4"/>
                  </a:lnTo>
                  <a:lnTo>
                    <a:pt x="11" y="2"/>
                  </a:lnTo>
                  <a:lnTo>
                    <a:pt x="15" y="2"/>
                  </a:lnTo>
                  <a:lnTo>
                    <a:pt x="17" y="0"/>
                  </a:lnTo>
                  <a:lnTo>
                    <a:pt x="21" y="2"/>
                  </a:lnTo>
                  <a:lnTo>
                    <a:pt x="25" y="4"/>
                  </a:lnTo>
                  <a:lnTo>
                    <a:pt x="23" y="12"/>
                  </a:lnTo>
                  <a:lnTo>
                    <a:pt x="19" y="10"/>
                  </a:lnTo>
                  <a:lnTo>
                    <a:pt x="17" y="10"/>
                  </a:lnTo>
                  <a:lnTo>
                    <a:pt x="15" y="10"/>
                  </a:lnTo>
                  <a:lnTo>
                    <a:pt x="11" y="10"/>
                  </a:lnTo>
                  <a:lnTo>
                    <a:pt x="11" y="12"/>
                  </a:lnTo>
                  <a:lnTo>
                    <a:pt x="9" y="15"/>
                  </a:lnTo>
                  <a:lnTo>
                    <a:pt x="7" y="19"/>
                  </a:lnTo>
                  <a:lnTo>
                    <a:pt x="7" y="25"/>
                  </a:lnTo>
                  <a:lnTo>
                    <a:pt x="7" y="48"/>
                  </a:lnTo>
                  <a:lnTo>
                    <a:pt x="0" y="4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448">
              <a:extLst>
                <a:ext uri="{FF2B5EF4-FFF2-40B4-BE49-F238E27FC236}">
                  <a16:creationId xmlns:a16="http://schemas.microsoft.com/office/drawing/2014/main" id="{7608C64E-AE8B-4C79-BEB9-A68F07C65E4A}"/>
                </a:ext>
              </a:extLst>
            </p:cNvPr>
            <p:cNvSpPr>
              <a:spLocks/>
            </p:cNvSpPr>
            <p:nvPr/>
          </p:nvSpPr>
          <p:spPr bwMode="auto">
            <a:xfrm>
              <a:off x="3708399" y="4702462"/>
              <a:ext cx="104775" cy="76200"/>
            </a:xfrm>
            <a:custGeom>
              <a:avLst/>
              <a:gdLst>
                <a:gd name="T0" fmla="*/ 0 w 66"/>
                <a:gd name="T1" fmla="*/ 48 h 48"/>
                <a:gd name="T2" fmla="*/ 0 w 66"/>
                <a:gd name="T3" fmla="*/ 2 h 48"/>
                <a:gd name="T4" fmla="*/ 8 w 66"/>
                <a:gd name="T5" fmla="*/ 2 h 48"/>
                <a:gd name="T6" fmla="*/ 8 w 66"/>
                <a:gd name="T7" fmla="*/ 8 h 48"/>
                <a:gd name="T8" fmla="*/ 10 w 66"/>
                <a:gd name="T9" fmla="*/ 6 h 48"/>
                <a:gd name="T10" fmla="*/ 14 w 66"/>
                <a:gd name="T11" fmla="*/ 2 h 48"/>
                <a:gd name="T12" fmla="*/ 18 w 66"/>
                <a:gd name="T13" fmla="*/ 2 h 48"/>
                <a:gd name="T14" fmla="*/ 23 w 66"/>
                <a:gd name="T15" fmla="*/ 0 h 48"/>
                <a:gd name="T16" fmla="*/ 27 w 66"/>
                <a:gd name="T17" fmla="*/ 2 h 48"/>
                <a:gd name="T18" fmla="*/ 31 w 66"/>
                <a:gd name="T19" fmla="*/ 2 h 48"/>
                <a:gd name="T20" fmla="*/ 35 w 66"/>
                <a:gd name="T21" fmla="*/ 6 h 48"/>
                <a:gd name="T22" fmla="*/ 37 w 66"/>
                <a:gd name="T23" fmla="*/ 10 h 48"/>
                <a:gd name="T24" fmla="*/ 39 w 66"/>
                <a:gd name="T25" fmla="*/ 6 h 48"/>
                <a:gd name="T26" fmla="*/ 43 w 66"/>
                <a:gd name="T27" fmla="*/ 2 h 48"/>
                <a:gd name="T28" fmla="*/ 46 w 66"/>
                <a:gd name="T29" fmla="*/ 2 h 48"/>
                <a:gd name="T30" fmla="*/ 50 w 66"/>
                <a:gd name="T31" fmla="*/ 0 h 48"/>
                <a:gd name="T32" fmla="*/ 56 w 66"/>
                <a:gd name="T33" fmla="*/ 2 h 48"/>
                <a:gd name="T34" fmla="*/ 62 w 66"/>
                <a:gd name="T35" fmla="*/ 4 h 48"/>
                <a:gd name="T36" fmla="*/ 64 w 66"/>
                <a:gd name="T37" fmla="*/ 10 h 48"/>
                <a:gd name="T38" fmla="*/ 66 w 66"/>
                <a:gd name="T39" fmla="*/ 17 h 48"/>
                <a:gd name="T40" fmla="*/ 66 w 66"/>
                <a:gd name="T41" fmla="*/ 48 h 48"/>
                <a:gd name="T42" fmla="*/ 58 w 66"/>
                <a:gd name="T43" fmla="*/ 48 h 48"/>
                <a:gd name="T44" fmla="*/ 58 w 66"/>
                <a:gd name="T45" fmla="*/ 19 h 48"/>
                <a:gd name="T46" fmla="*/ 58 w 66"/>
                <a:gd name="T47" fmla="*/ 15 h 48"/>
                <a:gd name="T48" fmla="*/ 56 w 66"/>
                <a:gd name="T49" fmla="*/ 12 h 48"/>
                <a:gd name="T50" fmla="*/ 56 w 66"/>
                <a:gd name="T51" fmla="*/ 10 h 48"/>
                <a:gd name="T52" fmla="*/ 54 w 66"/>
                <a:gd name="T53" fmla="*/ 10 h 48"/>
                <a:gd name="T54" fmla="*/ 52 w 66"/>
                <a:gd name="T55" fmla="*/ 8 h 48"/>
                <a:gd name="T56" fmla="*/ 48 w 66"/>
                <a:gd name="T57" fmla="*/ 8 h 48"/>
                <a:gd name="T58" fmla="*/ 45 w 66"/>
                <a:gd name="T59" fmla="*/ 8 h 48"/>
                <a:gd name="T60" fmla="*/ 41 w 66"/>
                <a:gd name="T61" fmla="*/ 12 h 48"/>
                <a:gd name="T62" fmla="*/ 39 w 66"/>
                <a:gd name="T63" fmla="*/ 15 h 48"/>
                <a:gd name="T64" fmla="*/ 37 w 66"/>
                <a:gd name="T65" fmla="*/ 21 h 48"/>
                <a:gd name="T66" fmla="*/ 37 w 66"/>
                <a:gd name="T67" fmla="*/ 48 h 48"/>
                <a:gd name="T68" fmla="*/ 29 w 66"/>
                <a:gd name="T69" fmla="*/ 48 h 48"/>
                <a:gd name="T70" fmla="*/ 29 w 66"/>
                <a:gd name="T71" fmla="*/ 17 h 48"/>
                <a:gd name="T72" fmla="*/ 29 w 66"/>
                <a:gd name="T73" fmla="*/ 13 h 48"/>
                <a:gd name="T74" fmla="*/ 27 w 66"/>
                <a:gd name="T75" fmla="*/ 10 h 48"/>
                <a:gd name="T76" fmla="*/ 25 w 66"/>
                <a:gd name="T77" fmla="*/ 8 h 48"/>
                <a:gd name="T78" fmla="*/ 22 w 66"/>
                <a:gd name="T79" fmla="*/ 8 h 48"/>
                <a:gd name="T80" fmla="*/ 18 w 66"/>
                <a:gd name="T81" fmla="*/ 8 h 48"/>
                <a:gd name="T82" fmla="*/ 14 w 66"/>
                <a:gd name="T83" fmla="*/ 10 h 48"/>
                <a:gd name="T84" fmla="*/ 12 w 66"/>
                <a:gd name="T85" fmla="*/ 12 h 48"/>
                <a:gd name="T86" fmla="*/ 10 w 66"/>
                <a:gd name="T87" fmla="*/ 15 h 48"/>
                <a:gd name="T88" fmla="*/ 10 w 66"/>
                <a:gd name="T89" fmla="*/ 19 h 48"/>
                <a:gd name="T90" fmla="*/ 8 w 66"/>
                <a:gd name="T91" fmla="*/ 25 h 48"/>
                <a:gd name="T92" fmla="*/ 8 w 66"/>
                <a:gd name="T93" fmla="*/ 48 h 48"/>
                <a:gd name="T94" fmla="*/ 0 w 66"/>
                <a:gd name="T9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6" h="48">
                  <a:moveTo>
                    <a:pt x="0" y="48"/>
                  </a:moveTo>
                  <a:lnTo>
                    <a:pt x="0" y="2"/>
                  </a:lnTo>
                  <a:lnTo>
                    <a:pt x="8" y="2"/>
                  </a:lnTo>
                  <a:lnTo>
                    <a:pt x="8" y="8"/>
                  </a:lnTo>
                  <a:lnTo>
                    <a:pt x="10" y="6"/>
                  </a:lnTo>
                  <a:lnTo>
                    <a:pt x="14" y="2"/>
                  </a:lnTo>
                  <a:lnTo>
                    <a:pt x="18" y="2"/>
                  </a:lnTo>
                  <a:lnTo>
                    <a:pt x="23" y="0"/>
                  </a:lnTo>
                  <a:lnTo>
                    <a:pt x="27" y="2"/>
                  </a:lnTo>
                  <a:lnTo>
                    <a:pt x="31" y="2"/>
                  </a:lnTo>
                  <a:lnTo>
                    <a:pt x="35" y="6"/>
                  </a:lnTo>
                  <a:lnTo>
                    <a:pt x="37" y="10"/>
                  </a:lnTo>
                  <a:lnTo>
                    <a:pt x="39" y="6"/>
                  </a:lnTo>
                  <a:lnTo>
                    <a:pt x="43" y="2"/>
                  </a:lnTo>
                  <a:lnTo>
                    <a:pt x="46" y="2"/>
                  </a:lnTo>
                  <a:lnTo>
                    <a:pt x="50" y="0"/>
                  </a:lnTo>
                  <a:lnTo>
                    <a:pt x="56" y="2"/>
                  </a:lnTo>
                  <a:lnTo>
                    <a:pt x="62" y="4"/>
                  </a:lnTo>
                  <a:lnTo>
                    <a:pt x="64" y="10"/>
                  </a:lnTo>
                  <a:lnTo>
                    <a:pt x="66" y="17"/>
                  </a:lnTo>
                  <a:lnTo>
                    <a:pt x="66" y="48"/>
                  </a:lnTo>
                  <a:lnTo>
                    <a:pt x="58" y="48"/>
                  </a:lnTo>
                  <a:lnTo>
                    <a:pt x="58" y="19"/>
                  </a:lnTo>
                  <a:lnTo>
                    <a:pt x="58" y="15"/>
                  </a:lnTo>
                  <a:lnTo>
                    <a:pt x="56" y="12"/>
                  </a:lnTo>
                  <a:lnTo>
                    <a:pt x="56" y="10"/>
                  </a:lnTo>
                  <a:lnTo>
                    <a:pt x="54" y="10"/>
                  </a:lnTo>
                  <a:lnTo>
                    <a:pt x="52" y="8"/>
                  </a:lnTo>
                  <a:lnTo>
                    <a:pt x="48" y="8"/>
                  </a:lnTo>
                  <a:lnTo>
                    <a:pt x="45" y="8"/>
                  </a:lnTo>
                  <a:lnTo>
                    <a:pt x="41" y="12"/>
                  </a:lnTo>
                  <a:lnTo>
                    <a:pt x="39" y="15"/>
                  </a:lnTo>
                  <a:lnTo>
                    <a:pt x="37" y="21"/>
                  </a:lnTo>
                  <a:lnTo>
                    <a:pt x="37" y="48"/>
                  </a:lnTo>
                  <a:lnTo>
                    <a:pt x="29" y="48"/>
                  </a:lnTo>
                  <a:lnTo>
                    <a:pt x="29" y="17"/>
                  </a:lnTo>
                  <a:lnTo>
                    <a:pt x="29" y="13"/>
                  </a:lnTo>
                  <a:lnTo>
                    <a:pt x="27" y="10"/>
                  </a:lnTo>
                  <a:lnTo>
                    <a:pt x="25" y="8"/>
                  </a:lnTo>
                  <a:lnTo>
                    <a:pt x="22" y="8"/>
                  </a:lnTo>
                  <a:lnTo>
                    <a:pt x="18" y="8"/>
                  </a:lnTo>
                  <a:lnTo>
                    <a:pt x="14" y="10"/>
                  </a:lnTo>
                  <a:lnTo>
                    <a:pt x="12" y="12"/>
                  </a:lnTo>
                  <a:lnTo>
                    <a:pt x="10" y="15"/>
                  </a:lnTo>
                  <a:lnTo>
                    <a:pt x="10" y="19"/>
                  </a:lnTo>
                  <a:lnTo>
                    <a:pt x="8" y="25"/>
                  </a:lnTo>
                  <a:lnTo>
                    <a:pt x="8" y="48"/>
                  </a:lnTo>
                  <a:lnTo>
                    <a:pt x="0" y="4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449">
              <a:extLst>
                <a:ext uri="{FF2B5EF4-FFF2-40B4-BE49-F238E27FC236}">
                  <a16:creationId xmlns:a16="http://schemas.microsoft.com/office/drawing/2014/main" id="{D450229C-41E8-492E-88B4-C704F04FBC6A}"/>
                </a:ext>
              </a:extLst>
            </p:cNvPr>
            <p:cNvSpPr>
              <a:spLocks noEditPoints="1"/>
            </p:cNvSpPr>
            <p:nvPr/>
          </p:nvSpPr>
          <p:spPr bwMode="auto">
            <a:xfrm>
              <a:off x="3824287" y="4702462"/>
              <a:ext cx="73025" cy="79375"/>
            </a:xfrm>
            <a:custGeom>
              <a:avLst/>
              <a:gdLst>
                <a:gd name="T0" fmla="*/ 0 w 46"/>
                <a:gd name="T1" fmla="*/ 25 h 50"/>
                <a:gd name="T2" fmla="*/ 2 w 46"/>
                <a:gd name="T3" fmla="*/ 19 h 50"/>
                <a:gd name="T4" fmla="*/ 2 w 46"/>
                <a:gd name="T5" fmla="*/ 13 h 50"/>
                <a:gd name="T6" fmla="*/ 6 w 46"/>
                <a:gd name="T7" fmla="*/ 10 h 50"/>
                <a:gd name="T8" fmla="*/ 8 w 46"/>
                <a:gd name="T9" fmla="*/ 6 h 50"/>
                <a:gd name="T10" fmla="*/ 16 w 46"/>
                <a:gd name="T11" fmla="*/ 2 h 50"/>
                <a:gd name="T12" fmla="*/ 23 w 46"/>
                <a:gd name="T13" fmla="*/ 0 h 50"/>
                <a:gd name="T14" fmla="*/ 33 w 46"/>
                <a:gd name="T15" fmla="*/ 2 h 50"/>
                <a:gd name="T16" fmla="*/ 39 w 46"/>
                <a:gd name="T17" fmla="*/ 8 h 50"/>
                <a:gd name="T18" fmla="*/ 45 w 46"/>
                <a:gd name="T19" fmla="*/ 15 h 50"/>
                <a:gd name="T20" fmla="*/ 46 w 46"/>
                <a:gd name="T21" fmla="*/ 25 h 50"/>
                <a:gd name="T22" fmla="*/ 45 w 46"/>
                <a:gd name="T23" fmla="*/ 33 h 50"/>
                <a:gd name="T24" fmla="*/ 43 w 46"/>
                <a:gd name="T25" fmla="*/ 38 h 50"/>
                <a:gd name="T26" fmla="*/ 41 w 46"/>
                <a:gd name="T27" fmla="*/ 44 h 50"/>
                <a:gd name="T28" fmla="*/ 35 w 46"/>
                <a:gd name="T29" fmla="*/ 46 h 50"/>
                <a:gd name="T30" fmla="*/ 29 w 46"/>
                <a:gd name="T31" fmla="*/ 48 h 50"/>
                <a:gd name="T32" fmla="*/ 23 w 46"/>
                <a:gd name="T33" fmla="*/ 50 h 50"/>
                <a:gd name="T34" fmla="*/ 14 w 46"/>
                <a:gd name="T35" fmla="*/ 48 h 50"/>
                <a:gd name="T36" fmla="*/ 8 w 46"/>
                <a:gd name="T37" fmla="*/ 44 h 50"/>
                <a:gd name="T38" fmla="*/ 2 w 46"/>
                <a:gd name="T39" fmla="*/ 36 h 50"/>
                <a:gd name="T40" fmla="*/ 0 w 46"/>
                <a:gd name="T41" fmla="*/ 25 h 50"/>
                <a:gd name="T42" fmla="*/ 10 w 46"/>
                <a:gd name="T43" fmla="*/ 25 h 50"/>
                <a:gd name="T44" fmla="*/ 10 w 46"/>
                <a:gd name="T45" fmla="*/ 33 h 50"/>
                <a:gd name="T46" fmla="*/ 14 w 46"/>
                <a:gd name="T47" fmla="*/ 38 h 50"/>
                <a:gd name="T48" fmla="*/ 18 w 46"/>
                <a:gd name="T49" fmla="*/ 42 h 50"/>
                <a:gd name="T50" fmla="*/ 23 w 46"/>
                <a:gd name="T51" fmla="*/ 42 h 50"/>
                <a:gd name="T52" fmla="*/ 29 w 46"/>
                <a:gd name="T53" fmla="*/ 42 h 50"/>
                <a:gd name="T54" fmla="*/ 33 w 46"/>
                <a:gd name="T55" fmla="*/ 38 h 50"/>
                <a:gd name="T56" fmla="*/ 37 w 46"/>
                <a:gd name="T57" fmla="*/ 33 h 50"/>
                <a:gd name="T58" fmla="*/ 37 w 46"/>
                <a:gd name="T59" fmla="*/ 25 h 50"/>
                <a:gd name="T60" fmla="*/ 37 w 46"/>
                <a:gd name="T61" fmla="*/ 17 h 50"/>
                <a:gd name="T62" fmla="*/ 33 w 46"/>
                <a:gd name="T63" fmla="*/ 12 h 50"/>
                <a:gd name="T64" fmla="*/ 29 w 46"/>
                <a:gd name="T65" fmla="*/ 8 h 50"/>
                <a:gd name="T66" fmla="*/ 23 w 46"/>
                <a:gd name="T67" fmla="*/ 8 h 50"/>
                <a:gd name="T68" fmla="*/ 18 w 46"/>
                <a:gd name="T69" fmla="*/ 8 h 50"/>
                <a:gd name="T70" fmla="*/ 14 w 46"/>
                <a:gd name="T71" fmla="*/ 12 h 50"/>
                <a:gd name="T72" fmla="*/ 10 w 46"/>
                <a:gd name="T73" fmla="*/ 17 h 50"/>
                <a:gd name="T74" fmla="*/ 10 w 46"/>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50">
                  <a:moveTo>
                    <a:pt x="0" y="25"/>
                  </a:moveTo>
                  <a:lnTo>
                    <a:pt x="2" y="19"/>
                  </a:lnTo>
                  <a:lnTo>
                    <a:pt x="2" y="13"/>
                  </a:lnTo>
                  <a:lnTo>
                    <a:pt x="6" y="10"/>
                  </a:lnTo>
                  <a:lnTo>
                    <a:pt x="8" y="6"/>
                  </a:lnTo>
                  <a:lnTo>
                    <a:pt x="16" y="2"/>
                  </a:lnTo>
                  <a:lnTo>
                    <a:pt x="23" y="0"/>
                  </a:lnTo>
                  <a:lnTo>
                    <a:pt x="33" y="2"/>
                  </a:lnTo>
                  <a:lnTo>
                    <a:pt x="39" y="8"/>
                  </a:lnTo>
                  <a:lnTo>
                    <a:pt x="45" y="15"/>
                  </a:lnTo>
                  <a:lnTo>
                    <a:pt x="46" y="25"/>
                  </a:lnTo>
                  <a:lnTo>
                    <a:pt x="45" y="33"/>
                  </a:lnTo>
                  <a:lnTo>
                    <a:pt x="43" y="38"/>
                  </a:lnTo>
                  <a:lnTo>
                    <a:pt x="41" y="44"/>
                  </a:lnTo>
                  <a:lnTo>
                    <a:pt x="35" y="46"/>
                  </a:lnTo>
                  <a:lnTo>
                    <a:pt x="29" y="48"/>
                  </a:lnTo>
                  <a:lnTo>
                    <a:pt x="23" y="50"/>
                  </a:lnTo>
                  <a:lnTo>
                    <a:pt x="14" y="48"/>
                  </a:lnTo>
                  <a:lnTo>
                    <a:pt x="8" y="44"/>
                  </a:lnTo>
                  <a:lnTo>
                    <a:pt x="2" y="36"/>
                  </a:lnTo>
                  <a:lnTo>
                    <a:pt x="0" y="25"/>
                  </a:lnTo>
                  <a:close/>
                  <a:moveTo>
                    <a:pt x="10" y="25"/>
                  </a:moveTo>
                  <a:lnTo>
                    <a:pt x="10" y="33"/>
                  </a:lnTo>
                  <a:lnTo>
                    <a:pt x="14" y="38"/>
                  </a:lnTo>
                  <a:lnTo>
                    <a:pt x="18" y="42"/>
                  </a:lnTo>
                  <a:lnTo>
                    <a:pt x="23" y="42"/>
                  </a:lnTo>
                  <a:lnTo>
                    <a:pt x="29" y="42"/>
                  </a:lnTo>
                  <a:lnTo>
                    <a:pt x="33" y="38"/>
                  </a:lnTo>
                  <a:lnTo>
                    <a:pt x="37" y="33"/>
                  </a:lnTo>
                  <a:lnTo>
                    <a:pt x="37" y="25"/>
                  </a:lnTo>
                  <a:lnTo>
                    <a:pt x="37" y="17"/>
                  </a:lnTo>
                  <a:lnTo>
                    <a:pt x="33" y="12"/>
                  </a:lnTo>
                  <a:lnTo>
                    <a:pt x="29" y="8"/>
                  </a:lnTo>
                  <a:lnTo>
                    <a:pt x="23" y="8"/>
                  </a:lnTo>
                  <a:lnTo>
                    <a:pt x="18" y="8"/>
                  </a:lnTo>
                  <a:lnTo>
                    <a:pt x="14" y="12"/>
                  </a:lnTo>
                  <a:lnTo>
                    <a:pt x="10" y="17"/>
                  </a:lnTo>
                  <a:lnTo>
                    <a:pt x="10"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450">
              <a:extLst>
                <a:ext uri="{FF2B5EF4-FFF2-40B4-BE49-F238E27FC236}">
                  <a16:creationId xmlns:a16="http://schemas.microsoft.com/office/drawing/2014/main" id="{BB49E25F-B610-425B-8B54-6F4959E76558}"/>
                </a:ext>
              </a:extLst>
            </p:cNvPr>
            <p:cNvSpPr>
              <a:spLocks noEditPoints="1"/>
            </p:cNvSpPr>
            <p:nvPr/>
          </p:nvSpPr>
          <p:spPr bwMode="auto">
            <a:xfrm>
              <a:off x="3906837" y="4678649"/>
              <a:ext cx="66675" cy="103187"/>
            </a:xfrm>
            <a:custGeom>
              <a:avLst/>
              <a:gdLst>
                <a:gd name="T0" fmla="*/ 35 w 42"/>
                <a:gd name="T1" fmla="*/ 63 h 65"/>
                <a:gd name="T2" fmla="*/ 35 w 42"/>
                <a:gd name="T3" fmla="*/ 57 h 65"/>
                <a:gd name="T4" fmla="*/ 31 w 42"/>
                <a:gd name="T5" fmla="*/ 61 h 65"/>
                <a:gd name="T6" fmla="*/ 29 w 42"/>
                <a:gd name="T7" fmla="*/ 63 h 65"/>
                <a:gd name="T8" fmla="*/ 25 w 42"/>
                <a:gd name="T9" fmla="*/ 65 h 65"/>
                <a:gd name="T10" fmla="*/ 21 w 42"/>
                <a:gd name="T11" fmla="*/ 65 h 65"/>
                <a:gd name="T12" fmla="*/ 16 w 42"/>
                <a:gd name="T13" fmla="*/ 63 h 65"/>
                <a:gd name="T14" fmla="*/ 10 w 42"/>
                <a:gd name="T15" fmla="*/ 61 h 65"/>
                <a:gd name="T16" fmla="*/ 6 w 42"/>
                <a:gd name="T17" fmla="*/ 57 h 65"/>
                <a:gd name="T18" fmla="*/ 2 w 42"/>
                <a:gd name="T19" fmla="*/ 53 h 65"/>
                <a:gd name="T20" fmla="*/ 0 w 42"/>
                <a:gd name="T21" fmla="*/ 48 h 65"/>
                <a:gd name="T22" fmla="*/ 0 w 42"/>
                <a:gd name="T23" fmla="*/ 40 h 65"/>
                <a:gd name="T24" fmla="*/ 0 w 42"/>
                <a:gd name="T25" fmla="*/ 34 h 65"/>
                <a:gd name="T26" fmla="*/ 2 w 42"/>
                <a:gd name="T27" fmla="*/ 27 h 65"/>
                <a:gd name="T28" fmla="*/ 6 w 42"/>
                <a:gd name="T29" fmla="*/ 23 h 65"/>
                <a:gd name="T30" fmla="*/ 10 w 42"/>
                <a:gd name="T31" fmla="*/ 19 h 65"/>
                <a:gd name="T32" fmla="*/ 16 w 42"/>
                <a:gd name="T33" fmla="*/ 17 h 65"/>
                <a:gd name="T34" fmla="*/ 21 w 42"/>
                <a:gd name="T35" fmla="*/ 15 h 65"/>
                <a:gd name="T36" fmla="*/ 25 w 42"/>
                <a:gd name="T37" fmla="*/ 17 h 65"/>
                <a:gd name="T38" fmla="*/ 29 w 42"/>
                <a:gd name="T39" fmla="*/ 17 h 65"/>
                <a:gd name="T40" fmla="*/ 31 w 42"/>
                <a:gd name="T41" fmla="*/ 19 h 65"/>
                <a:gd name="T42" fmla="*/ 33 w 42"/>
                <a:gd name="T43" fmla="*/ 23 h 65"/>
                <a:gd name="T44" fmla="*/ 33 w 42"/>
                <a:gd name="T45" fmla="*/ 0 h 65"/>
                <a:gd name="T46" fmla="*/ 42 w 42"/>
                <a:gd name="T47" fmla="*/ 0 h 65"/>
                <a:gd name="T48" fmla="*/ 42 w 42"/>
                <a:gd name="T49" fmla="*/ 63 h 65"/>
                <a:gd name="T50" fmla="*/ 35 w 42"/>
                <a:gd name="T51" fmla="*/ 63 h 65"/>
                <a:gd name="T52" fmla="*/ 8 w 42"/>
                <a:gd name="T53" fmla="*/ 40 h 65"/>
                <a:gd name="T54" fmla="*/ 10 w 42"/>
                <a:gd name="T55" fmla="*/ 48 h 65"/>
                <a:gd name="T56" fmla="*/ 12 w 42"/>
                <a:gd name="T57" fmla="*/ 53 h 65"/>
                <a:gd name="T58" fmla="*/ 17 w 42"/>
                <a:gd name="T59" fmla="*/ 57 h 65"/>
                <a:gd name="T60" fmla="*/ 21 w 42"/>
                <a:gd name="T61" fmla="*/ 57 h 65"/>
                <a:gd name="T62" fmla="*/ 27 w 42"/>
                <a:gd name="T63" fmla="*/ 57 h 65"/>
                <a:gd name="T64" fmla="*/ 31 w 42"/>
                <a:gd name="T65" fmla="*/ 53 h 65"/>
                <a:gd name="T66" fmla="*/ 33 w 42"/>
                <a:gd name="T67" fmla="*/ 48 h 65"/>
                <a:gd name="T68" fmla="*/ 35 w 42"/>
                <a:gd name="T69" fmla="*/ 40 h 65"/>
                <a:gd name="T70" fmla="*/ 33 w 42"/>
                <a:gd name="T71" fmla="*/ 32 h 65"/>
                <a:gd name="T72" fmla="*/ 31 w 42"/>
                <a:gd name="T73" fmla="*/ 27 h 65"/>
                <a:gd name="T74" fmla="*/ 27 w 42"/>
                <a:gd name="T75" fmla="*/ 23 h 65"/>
                <a:gd name="T76" fmla="*/ 21 w 42"/>
                <a:gd name="T77" fmla="*/ 23 h 65"/>
                <a:gd name="T78" fmla="*/ 16 w 42"/>
                <a:gd name="T79" fmla="*/ 23 h 65"/>
                <a:gd name="T80" fmla="*/ 12 w 42"/>
                <a:gd name="T81" fmla="*/ 27 h 65"/>
                <a:gd name="T82" fmla="*/ 10 w 42"/>
                <a:gd name="T83" fmla="*/ 32 h 65"/>
                <a:gd name="T84" fmla="*/ 8 w 42"/>
                <a:gd name="T85" fmla="*/ 4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 h="65">
                  <a:moveTo>
                    <a:pt x="35" y="63"/>
                  </a:moveTo>
                  <a:lnTo>
                    <a:pt x="35" y="57"/>
                  </a:lnTo>
                  <a:lnTo>
                    <a:pt x="31" y="61"/>
                  </a:lnTo>
                  <a:lnTo>
                    <a:pt x="29" y="63"/>
                  </a:lnTo>
                  <a:lnTo>
                    <a:pt x="25" y="65"/>
                  </a:lnTo>
                  <a:lnTo>
                    <a:pt x="21" y="65"/>
                  </a:lnTo>
                  <a:lnTo>
                    <a:pt x="16" y="63"/>
                  </a:lnTo>
                  <a:lnTo>
                    <a:pt x="10" y="61"/>
                  </a:lnTo>
                  <a:lnTo>
                    <a:pt x="6" y="57"/>
                  </a:lnTo>
                  <a:lnTo>
                    <a:pt x="2" y="53"/>
                  </a:lnTo>
                  <a:lnTo>
                    <a:pt x="0" y="48"/>
                  </a:lnTo>
                  <a:lnTo>
                    <a:pt x="0" y="40"/>
                  </a:lnTo>
                  <a:lnTo>
                    <a:pt x="0" y="34"/>
                  </a:lnTo>
                  <a:lnTo>
                    <a:pt x="2" y="27"/>
                  </a:lnTo>
                  <a:lnTo>
                    <a:pt x="6" y="23"/>
                  </a:lnTo>
                  <a:lnTo>
                    <a:pt x="10" y="19"/>
                  </a:lnTo>
                  <a:lnTo>
                    <a:pt x="16" y="17"/>
                  </a:lnTo>
                  <a:lnTo>
                    <a:pt x="21" y="15"/>
                  </a:lnTo>
                  <a:lnTo>
                    <a:pt x="25" y="17"/>
                  </a:lnTo>
                  <a:lnTo>
                    <a:pt x="29" y="17"/>
                  </a:lnTo>
                  <a:lnTo>
                    <a:pt x="31" y="19"/>
                  </a:lnTo>
                  <a:lnTo>
                    <a:pt x="33" y="23"/>
                  </a:lnTo>
                  <a:lnTo>
                    <a:pt x="33" y="0"/>
                  </a:lnTo>
                  <a:lnTo>
                    <a:pt x="42" y="0"/>
                  </a:lnTo>
                  <a:lnTo>
                    <a:pt x="42" y="63"/>
                  </a:lnTo>
                  <a:lnTo>
                    <a:pt x="35" y="63"/>
                  </a:lnTo>
                  <a:close/>
                  <a:moveTo>
                    <a:pt x="8" y="40"/>
                  </a:moveTo>
                  <a:lnTo>
                    <a:pt x="10" y="48"/>
                  </a:lnTo>
                  <a:lnTo>
                    <a:pt x="12" y="53"/>
                  </a:lnTo>
                  <a:lnTo>
                    <a:pt x="17" y="57"/>
                  </a:lnTo>
                  <a:lnTo>
                    <a:pt x="21" y="57"/>
                  </a:lnTo>
                  <a:lnTo>
                    <a:pt x="27" y="57"/>
                  </a:lnTo>
                  <a:lnTo>
                    <a:pt x="31" y="53"/>
                  </a:lnTo>
                  <a:lnTo>
                    <a:pt x="33" y="48"/>
                  </a:lnTo>
                  <a:lnTo>
                    <a:pt x="35" y="40"/>
                  </a:lnTo>
                  <a:lnTo>
                    <a:pt x="33" y="32"/>
                  </a:lnTo>
                  <a:lnTo>
                    <a:pt x="31" y="27"/>
                  </a:lnTo>
                  <a:lnTo>
                    <a:pt x="27" y="23"/>
                  </a:lnTo>
                  <a:lnTo>
                    <a:pt x="21" y="23"/>
                  </a:lnTo>
                  <a:lnTo>
                    <a:pt x="16" y="23"/>
                  </a:lnTo>
                  <a:lnTo>
                    <a:pt x="12" y="27"/>
                  </a:lnTo>
                  <a:lnTo>
                    <a:pt x="10" y="32"/>
                  </a:lnTo>
                  <a:lnTo>
                    <a:pt x="8" y="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451">
              <a:extLst>
                <a:ext uri="{FF2B5EF4-FFF2-40B4-BE49-F238E27FC236}">
                  <a16:creationId xmlns:a16="http://schemas.microsoft.com/office/drawing/2014/main" id="{9C5BE258-3D31-4DCC-B3CA-134ADCAB4731}"/>
                </a:ext>
              </a:extLst>
            </p:cNvPr>
            <p:cNvSpPr>
              <a:spLocks noEditPoints="1"/>
            </p:cNvSpPr>
            <p:nvPr/>
          </p:nvSpPr>
          <p:spPr bwMode="auto">
            <a:xfrm>
              <a:off x="3989387" y="4702462"/>
              <a:ext cx="69850" cy="79375"/>
            </a:xfrm>
            <a:custGeom>
              <a:avLst/>
              <a:gdLst>
                <a:gd name="T0" fmla="*/ 35 w 44"/>
                <a:gd name="T1" fmla="*/ 33 h 50"/>
                <a:gd name="T2" fmla="*/ 44 w 44"/>
                <a:gd name="T3" fmla="*/ 35 h 50"/>
                <a:gd name="T4" fmla="*/ 40 w 44"/>
                <a:gd name="T5" fmla="*/ 40 h 50"/>
                <a:gd name="T6" fmla="*/ 37 w 44"/>
                <a:gd name="T7" fmla="*/ 46 h 50"/>
                <a:gd name="T8" fmla="*/ 31 w 44"/>
                <a:gd name="T9" fmla="*/ 48 h 50"/>
                <a:gd name="T10" fmla="*/ 23 w 44"/>
                <a:gd name="T11" fmla="*/ 50 h 50"/>
                <a:gd name="T12" fmla="*/ 13 w 44"/>
                <a:gd name="T13" fmla="*/ 48 h 50"/>
                <a:gd name="T14" fmla="*/ 6 w 44"/>
                <a:gd name="T15" fmla="*/ 44 h 50"/>
                <a:gd name="T16" fmla="*/ 2 w 44"/>
                <a:gd name="T17" fmla="*/ 36 h 50"/>
                <a:gd name="T18" fmla="*/ 0 w 44"/>
                <a:gd name="T19" fmla="*/ 25 h 50"/>
                <a:gd name="T20" fmla="*/ 2 w 44"/>
                <a:gd name="T21" fmla="*/ 15 h 50"/>
                <a:gd name="T22" fmla="*/ 6 w 44"/>
                <a:gd name="T23" fmla="*/ 8 h 50"/>
                <a:gd name="T24" fmla="*/ 13 w 44"/>
                <a:gd name="T25" fmla="*/ 2 h 50"/>
                <a:gd name="T26" fmla="*/ 21 w 44"/>
                <a:gd name="T27" fmla="*/ 0 h 50"/>
                <a:gd name="T28" fmla="*/ 31 w 44"/>
                <a:gd name="T29" fmla="*/ 2 h 50"/>
                <a:gd name="T30" fmla="*/ 38 w 44"/>
                <a:gd name="T31" fmla="*/ 8 h 50"/>
                <a:gd name="T32" fmla="*/ 42 w 44"/>
                <a:gd name="T33" fmla="*/ 15 h 50"/>
                <a:gd name="T34" fmla="*/ 44 w 44"/>
                <a:gd name="T35" fmla="*/ 25 h 50"/>
                <a:gd name="T36" fmla="*/ 44 w 44"/>
                <a:gd name="T37" fmla="*/ 27 h 50"/>
                <a:gd name="T38" fmla="*/ 44 w 44"/>
                <a:gd name="T39" fmla="*/ 27 h 50"/>
                <a:gd name="T40" fmla="*/ 8 w 44"/>
                <a:gd name="T41" fmla="*/ 27 h 50"/>
                <a:gd name="T42" fmla="*/ 10 w 44"/>
                <a:gd name="T43" fmla="*/ 35 h 50"/>
                <a:gd name="T44" fmla="*/ 12 w 44"/>
                <a:gd name="T45" fmla="*/ 38 h 50"/>
                <a:gd name="T46" fmla="*/ 17 w 44"/>
                <a:gd name="T47" fmla="*/ 42 h 50"/>
                <a:gd name="T48" fmla="*/ 23 w 44"/>
                <a:gd name="T49" fmla="*/ 42 h 50"/>
                <a:gd name="T50" fmla="*/ 27 w 44"/>
                <a:gd name="T51" fmla="*/ 42 h 50"/>
                <a:gd name="T52" fmla="*/ 31 w 44"/>
                <a:gd name="T53" fmla="*/ 40 h 50"/>
                <a:gd name="T54" fmla="*/ 33 w 44"/>
                <a:gd name="T55" fmla="*/ 38 h 50"/>
                <a:gd name="T56" fmla="*/ 35 w 44"/>
                <a:gd name="T57" fmla="*/ 33 h 50"/>
                <a:gd name="T58" fmla="*/ 8 w 44"/>
                <a:gd name="T59" fmla="*/ 21 h 50"/>
                <a:gd name="T60" fmla="*/ 35 w 44"/>
                <a:gd name="T61" fmla="*/ 21 h 50"/>
                <a:gd name="T62" fmla="*/ 35 w 44"/>
                <a:gd name="T63" fmla="*/ 15 h 50"/>
                <a:gd name="T64" fmla="*/ 33 w 44"/>
                <a:gd name="T65" fmla="*/ 12 h 50"/>
                <a:gd name="T66" fmla="*/ 27 w 44"/>
                <a:gd name="T67" fmla="*/ 8 h 50"/>
                <a:gd name="T68" fmla="*/ 21 w 44"/>
                <a:gd name="T69" fmla="*/ 8 h 50"/>
                <a:gd name="T70" fmla="*/ 17 w 44"/>
                <a:gd name="T71" fmla="*/ 8 h 50"/>
                <a:gd name="T72" fmla="*/ 13 w 44"/>
                <a:gd name="T73" fmla="*/ 12 h 50"/>
                <a:gd name="T74" fmla="*/ 10 w 44"/>
                <a:gd name="T75" fmla="*/ 15 h 50"/>
                <a:gd name="T76" fmla="*/ 8 w 44"/>
                <a:gd name="T7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0">
                  <a:moveTo>
                    <a:pt x="35" y="33"/>
                  </a:moveTo>
                  <a:lnTo>
                    <a:pt x="44" y="35"/>
                  </a:lnTo>
                  <a:lnTo>
                    <a:pt x="40" y="40"/>
                  </a:lnTo>
                  <a:lnTo>
                    <a:pt x="37" y="46"/>
                  </a:lnTo>
                  <a:lnTo>
                    <a:pt x="31" y="48"/>
                  </a:lnTo>
                  <a:lnTo>
                    <a:pt x="23" y="50"/>
                  </a:lnTo>
                  <a:lnTo>
                    <a:pt x="13" y="48"/>
                  </a:lnTo>
                  <a:lnTo>
                    <a:pt x="6" y="44"/>
                  </a:lnTo>
                  <a:lnTo>
                    <a:pt x="2" y="36"/>
                  </a:lnTo>
                  <a:lnTo>
                    <a:pt x="0" y="25"/>
                  </a:lnTo>
                  <a:lnTo>
                    <a:pt x="2" y="15"/>
                  </a:lnTo>
                  <a:lnTo>
                    <a:pt x="6" y="8"/>
                  </a:lnTo>
                  <a:lnTo>
                    <a:pt x="13" y="2"/>
                  </a:lnTo>
                  <a:lnTo>
                    <a:pt x="21" y="0"/>
                  </a:lnTo>
                  <a:lnTo>
                    <a:pt x="31" y="2"/>
                  </a:lnTo>
                  <a:lnTo>
                    <a:pt x="38" y="8"/>
                  </a:lnTo>
                  <a:lnTo>
                    <a:pt x="42" y="15"/>
                  </a:lnTo>
                  <a:lnTo>
                    <a:pt x="44" y="25"/>
                  </a:lnTo>
                  <a:lnTo>
                    <a:pt x="44" y="27"/>
                  </a:lnTo>
                  <a:lnTo>
                    <a:pt x="44" y="27"/>
                  </a:lnTo>
                  <a:lnTo>
                    <a:pt x="8" y="27"/>
                  </a:lnTo>
                  <a:lnTo>
                    <a:pt x="10" y="35"/>
                  </a:lnTo>
                  <a:lnTo>
                    <a:pt x="12" y="38"/>
                  </a:lnTo>
                  <a:lnTo>
                    <a:pt x="17" y="42"/>
                  </a:lnTo>
                  <a:lnTo>
                    <a:pt x="23" y="42"/>
                  </a:lnTo>
                  <a:lnTo>
                    <a:pt x="27" y="42"/>
                  </a:lnTo>
                  <a:lnTo>
                    <a:pt x="31" y="40"/>
                  </a:lnTo>
                  <a:lnTo>
                    <a:pt x="33" y="38"/>
                  </a:lnTo>
                  <a:lnTo>
                    <a:pt x="35" y="33"/>
                  </a:lnTo>
                  <a:close/>
                  <a:moveTo>
                    <a:pt x="8" y="21"/>
                  </a:moveTo>
                  <a:lnTo>
                    <a:pt x="35" y="21"/>
                  </a:lnTo>
                  <a:lnTo>
                    <a:pt x="35" y="15"/>
                  </a:lnTo>
                  <a:lnTo>
                    <a:pt x="33" y="12"/>
                  </a:lnTo>
                  <a:lnTo>
                    <a:pt x="27" y="8"/>
                  </a:lnTo>
                  <a:lnTo>
                    <a:pt x="21" y="8"/>
                  </a:lnTo>
                  <a:lnTo>
                    <a:pt x="17" y="8"/>
                  </a:lnTo>
                  <a:lnTo>
                    <a:pt x="13" y="12"/>
                  </a:lnTo>
                  <a:lnTo>
                    <a:pt x="10" y="15"/>
                  </a:lnTo>
                  <a:lnTo>
                    <a:pt x="8" y="2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Rectangle 452">
              <a:extLst>
                <a:ext uri="{FF2B5EF4-FFF2-40B4-BE49-F238E27FC236}">
                  <a16:creationId xmlns:a16="http://schemas.microsoft.com/office/drawing/2014/main" id="{FA3EC077-88A9-4556-A6A5-0A8A89CBD38A}"/>
                </a:ext>
              </a:extLst>
            </p:cNvPr>
            <p:cNvSpPr>
              <a:spLocks noChangeArrowheads="1"/>
            </p:cNvSpPr>
            <p:nvPr/>
          </p:nvSpPr>
          <p:spPr bwMode="auto">
            <a:xfrm>
              <a:off x="4075112" y="4678649"/>
              <a:ext cx="11113" cy="100012"/>
            </a:xfrm>
            <a:prstGeom prst="rect">
              <a:avLst/>
            </a:prstGeom>
            <a:solidFill>
              <a:srgbClr val="3734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453">
              <a:extLst>
                <a:ext uri="{FF2B5EF4-FFF2-40B4-BE49-F238E27FC236}">
                  <a16:creationId xmlns:a16="http://schemas.microsoft.com/office/drawing/2014/main" id="{9317C552-A8FA-472C-BC9C-2815F54B40A1}"/>
                </a:ext>
              </a:extLst>
            </p:cNvPr>
            <p:cNvSpPr>
              <a:spLocks noEditPoints="1"/>
            </p:cNvSpPr>
            <p:nvPr/>
          </p:nvSpPr>
          <p:spPr bwMode="auto">
            <a:xfrm>
              <a:off x="4141787" y="4702462"/>
              <a:ext cx="69850" cy="79375"/>
            </a:xfrm>
            <a:custGeom>
              <a:avLst/>
              <a:gdLst>
                <a:gd name="T0" fmla="*/ 37 w 44"/>
                <a:gd name="T1" fmla="*/ 33 h 50"/>
                <a:gd name="T2" fmla="*/ 44 w 44"/>
                <a:gd name="T3" fmla="*/ 35 h 50"/>
                <a:gd name="T4" fmla="*/ 42 w 44"/>
                <a:gd name="T5" fmla="*/ 40 h 50"/>
                <a:gd name="T6" fmla="*/ 37 w 44"/>
                <a:gd name="T7" fmla="*/ 46 h 50"/>
                <a:gd name="T8" fmla="*/ 31 w 44"/>
                <a:gd name="T9" fmla="*/ 48 h 50"/>
                <a:gd name="T10" fmla="*/ 23 w 44"/>
                <a:gd name="T11" fmla="*/ 50 h 50"/>
                <a:gd name="T12" fmla="*/ 13 w 44"/>
                <a:gd name="T13" fmla="*/ 48 h 50"/>
                <a:gd name="T14" fmla="*/ 8 w 44"/>
                <a:gd name="T15" fmla="*/ 44 h 50"/>
                <a:gd name="T16" fmla="*/ 2 w 44"/>
                <a:gd name="T17" fmla="*/ 36 h 50"/>
                <a:gd name="T18" fmla="*/ 0 w 44"/>
                <a:gd name="T19" fmla="*/ 25 h 50"/>
                <a:gd name="T20" fmla="*/ 2 w 44"/>
                <a:gd name="T21" fmla="*/ 15 h 50"/>
                <a:gd name="T22" fmla="*/ 8 w 44"/>
                <a:gd name="T23" fmla="*/ 8 h 50"/>
                <a:gd name="T24" fmla="*/ 13 w 44"/>
                <a:gd name="T25" fmla="*/ 2 h 50"/>
                <a:gd name="T26" fmla="*/ 23 w 44"/>
                <a:gd name="T27" fmla="*/ 0 h 50"/>
                <a:gd name="T28" fmla="*/ 31 w 44"/>
                <a:gd name="T29" fmla="*/ 2 h 50"/>
                <a:gd name="T30" fmla="*/ 38 w 44"/>
                <a:gd name="T31" fmla="*/ 8 h 50"/>
                <a:gd name="T32" fmla="*/ 42 w 44"/>
                <a:gd name="T33" fmla="*/ 15 h 50"/>
                <a:gd name="T34" fmla="*/ 44 w 44"/>
                <a:gd name="T35" fmla="*/ 25 h 50"/>
                <a:gd name="T36" fmla="*/ 44 w 44"/>
                <a:gd name="T37" fmla="*/ 27 h 50"/>
                <a:gd name="T38" fmla="*/ 44 w 44"/>
                <a:gd name="T39" fmla="*/ 27 h 50"/>
                <a:gd name="T40" fmla="*/ 10 w 44"/>
                <a:gd name="T41" fmla="*/ 27 h 50"/>
                <a:gd name="T42" fmla="*/ 10 w 44"/>
                <a:gd name="T43" fmla="*/ 35 h 50"/>
                <a:gd name="T44" fmla="*/ 13 w 44"/>
                <a:gd name="T45" fmla="*/ 38 h 50"/>
                <a:gd name="T46" fmla="*/ 17 w 44"/>
                <a:gd name="T47" fmla="*/ 42 h 50"/>
                <a:gd name="T48" fmla="*/ 23 w 44"/>
                <a:gd name="T49" fmla="*/ 42 h 50"/>
                <a:gd name="T50" fmla="*/ 27 w 44"/>
                <a:gd name="T51" fmla="*/ 42 h 50"/>
                <a:gd name="T52" fmla="*/ 31 w 44"/>
                <a:gd name="T53" fmla="*/ 40 h 50"/>
                <a:gd name="T54" fmla="*/ 35 w 44"/>
                <a:gd name="T55" fmla="*/ 38 h 50"/>
                <a:gd name="T56" fmla="*/ 37 w 44"/>
                <a:gd name="T57" fmla="*/ 33 h 50"/>
                <a:gd name="T58" fmla="*/ 10 w 44"/>
                <a:gd name="T59" fmla="*/ 21 h 50"/>
                <a:gd name="T60" fmla="*/ 37 w 44"/>
                <a:gd name="T61" fmla="*/ 21 h 50"/>
                <a:gd name="T62" fmla="*/ 35 w 44"/>
                <a:gd name="T63" fmla="*/ 15 h 50"/>
                <a:gd name="T64" fmla="*/ 33 w 44"/>
                <a:gd name="T65" fmla="*/ 12 h 50"/>
                <a:gd name="T66" fmla="*/ 29 w 44"/>
                <a:gd name="T67" fmla="*/ 8 h 50"/>
                <a:gd name="T68" fmla="*/ 23 w 44"/>
                <a:gd name="T69" fmla="*/ 8 h 50"/>
                <a:gd name="T70" fmla="*/ 17 w 44"/>
                <a:gd name="T71" fmla="*/ 8 h 50"/>
                <a:gd name="T72" fmla="*/ 13 w 44"/>
                <a:gd name="T73" fmla="*/ 12 h 50"/>
                <a:gd name="T74" fmla="*/ 12 w 44"/>
                <a:gd name="T75" fmla="*/ 15 h 50"/>
                <a:gd name="T76" fmla="*/ 10 w 44"/>
                <a:gd name="T7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0">
                  <a:moveTo>
                    <a:pt x="37" y="33"/>
                  </a:moveTo>
                  <a:lnTo>
                    <a:pt x="44" y="35"/>
                  </a:lnTo>
                  <a:lnTo>
                    <a:pt x="42" y="40"/>
                  </a:lnTo>
                  <a:lnTo>
                    <a:pt x="37" y="46"/>
                  </a:lnTo>
                  <a:lnTo>
                    <a:pt x="31" y="48"/>
                  </a:lnTo>
                  <a:lnTo>
                    <a:pt x="23" y="50"/>
                  </a:lnTo>
                  <a:lnTo>
                    <a:pt x="13" y="48"/>
                  </a:lnTo>
                  <a:lnTo>
                    <a:pt x="8" y="44"/>
                  </a:lnTo>
                  <a:lnTo>
                    <a:pt x="2" y="36"/>
                  </a:lnTo>
                  <a:lnTo>
                    <a:pt x="0" y="25"/>
                  </a:lnTo>
                  <a:lnTo>
                    <a:pt x="2" y="15"/>
                  </a:lnTo>
                  <a:lnTo>
                    <a:pt x="8" y="8"/>
                  </a:lnTo>
                  <a:lnTo>
                    <a:pt x="13" y="2"/>
                  </a:lnTo>
                  <a:lnTo>
                    <a:pt x="23" y="0"/>
                  </a:lnTo>
                  <a:lnTo>
                    <a:pt x="31" y="2"/>
                  </a:lnTo>
                  <a:lnTo>
                    <a:pt x="38" y="8"/>
                  </a:lnTo>
                  <a:lnTo>
                    <a:pt x="42" y="15"/>
                  </a:lnTo>
                  <a:lnTo>
                    <a:pt x="44" y="25"/>
                  </a:lnTo>
                  <a:lnTo>
                    <a:pt x="44" y="27"/>
                  </a:lnTo>
                  <a:lnTo>
                    <a:pt x="44" y="27"/>
                  </a:lnTo>
                  <a:lnTo>
                    <a:pt x="10" y="27"/>
                  </a:lnTo>
                  <a:lnTo>
                    <a:pt x="10" y="35"/>
                  </a:lnTo>
                  <a:lnTo>
                    <a:pt x="13" y="38"/>
                  </a:lnTo>
                  <a:lnTo>
                    <a:pt x="17" y="42"/>
                  </a:lnTo>
                  <a:lnTo>
                    <a:pt x="23" y="42"/>
                  </a:lnTo>
                  <a:lnTo>
                    <a:pt x="27" y="42"/>
                  </a:lnTo>
                  <a:lnTo>
                    <a:pt x="31" y="40"/>
                  </a:lnTo>
                  <a:lnTo>
                    <a:pt x="35" y="38"/>
                  </a:lnTo>
                  <a:lnTo>
                    <a:pt x="37" y="33"/>
                  </a:lnTo>
                  <a:close/>
                  <a:moveTo>
                    <a:pt x="10" y="21"/>
                  </a:moveTo>
                  <a:lnTo>
                    <a:pt x="37" y="21"/>
                  </a:lnTo>
                  <a:lnTo>
                    <a:pt x="35" y="15"/>
                  </a:lnTo>
                  <a:lnTo>
                    <a:pt x="33" y="12"/>
                  </a:lnTo>
                  <a:lnTo>
                    <a:pt x="29" y="8"/>
                  </a:lnTo>
                  <a:lnTo>
                    <a:pt x="23" y="8"/>
                  </a:lnTo>
                  <a:lnTo>
                    <a:pt x="17" y="8"/>
                  </a:lnTo>
                  <a:lnTo>
                    <a:pt x="13" y="12"/>
                  </a:lnTo>
                  <a:lnTo>
                    <a:pt x="12" y="15"/>
                  </a:lnTo>
                  <a:lnTo>
                    <a:pt x="10" y="2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454">
              <a:extLst>
                <a:ext uri="{FF2B5EF4-FFF2-40B4-BE49-F238E27FC236}">
                  <a16:creationId xmlns:a16="http://schemas.microsoft.com/office/drawing/2014/main" id="{287443C6-90EB-4D2C-BB29-F311D1358F0A}"/>
                </a:ext>
              </a:extLst>
            </p:cNvPr>
            <p:cNvSpPr>
              <a:spLocks/>
            </p:cNvSpPr>
            <p:nvPr/>
          </p:nvSpPr>
          <p:spPr bwMode="auto">
            <a:xfrm>
              <a:off x="4221162" y="4705637"/>
              <a:ext cx="69850" cy="73025"/>
            </a:xfrm>
            <a:custGeom>
              <a:avLst/>
              <a:gdLst>
                <a:gd name="T0" fmla="*/ 0 w 44"/>
                <a:gd name="T1" fmla="*/ 46 h 46"/>
                <a:gd name="T2" fmla="*/ 17 w 44"/>
                <a:gd name="T3" fmla="*/ 23 h 46"/>
                <a:gd name="T4" fmla="*/ 0 w 44"/>
                <a:gd name="T5" fmla="*/ 0 h 46"/>
                <a:gd name="T6" fmla="*/ 10 w 44"/>
                <a:gd name="T7" fmla="*/ 0 h 46"/>
                <a:gd name="T8" fmla="*/ 17 w 44"/>
                <a:gd name="T9" fmla="*/ 11 h 46"/>
                <a:gd name="T10" fmla="*/ 19 w 44"/>
                <a:gd name="T11" fmla="*/ 13 h 46"/>
                <a:gd name="T12" fmla="*/ 21 w 44"/>
                <a:gd name="T13" fmla="*/ 15 h 46"/>
                <a:gd name="T14" fmla="*/ 23 w 44"/>
                <a:gd name="T15" fmla="*/ 13 h 46"/>
                <a:gd name="T16" fmla="*/ 25 w 44"/>
                <a:gd name="T17" fmla="*/ 11 h 46"/>
                <a:gd name="T18" fmla="*/ 33 w 44"/>
                <a:gd name="T19" fmla="*/ 0 h 46"/>
                <a:gd name="T20" fmla="*/ 42 w 44"/>
                <a:gd name="T21" fmla="*/ 0 h 46"/>
                <a:gd name="T22" fmla="*/ 25 w 44"/>
                <a:gd name="T23" fmla="*/ 21 h 46"/>
                <a:gd name="T24" fmla="*/ 44 w 44"/>
                <a:gd name="T25" fmla="*/ 46 h 46"/>
                <a:gd name="T26" fmla="*/ 35 w 44"/>
                <a:gd name="T27" fmla="*/ 46 h 46"/>
                <a:gd name="T28" fmla="*/ 23 w 44"/>
                <a:gd name="T29" fmla="*/ 33 h 46"/>
                <a:gd name="T30" fmla="*/ 21 w 44"/>
                <a:gd name="T31" fmla="*/ 29 h 46"/>
                <a:gd name="T32" fmla="*/ 10 w 44"/>
                <a:gd name="T33" fmla="*/ 46 h 46"/>
                <a:gd name="T34" fmla="*/ 0 w 44"/>
                <a:gd name="T35"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6">
                  <a:moveTo>
                    <a:pt x="0" y="46"/>
                  </a:moveTo>
                  <a:lnTo>
                    <a:pt x="17" y="23"/>
                  </a:lnTo>
                  <a:lnTo>
                    <a:pt x="0" y="0"/>
                  </a:lnTo>
                  <a:lnTo>
                    <a:pt x="10" y="0"/>
                  </a:lnTo>
                  <a:lnTo>
                    <a:pt x="17" y="11"/>
                  </a:lnTo>
                  <a:lnTo>
                    <a:pt x="19" y="13"/>
                  </a:lnTo>
                  <a:lnTo>
                    <a:pt x="21" y="15"/>
                  </a:lnTo>
                  <a:lnTo>
                    <a:pt x="23" y="13"/>
                  </a:lnTo>
                  <a:lnTo>
                    <a:pt x="25" y="11"/>
                  </a:lnTo>
                  <a:lnTo>
                    <a:pt x="33" y="0"/>
                  </a:lnTo>
                  <a:lnTo>
                    <a:pt x="42" y="0"/>
                  </a:lnTo>
                  <a:lnTo>
                    <a:pt x="25" y="21"/>
                  </a:lnTo>
                  <a:lnTo>
                    <a:pt x="44" y="46"/>
                  </a:lnTo>
                  <a:lnTo>
                    <a:pt x="35" y="46"/>
                  </a:lnTo>
                  <a:lnTo>
                    <a:pt x="23" y="33"/>
                  </a:lnTo>
                  <a:lnTo>
                    <a:pt x="21" y="29"/>
                  </a:lnTo>
                  <a:lnTo>
                    <a:pt x="10" y="46"/>
                  </a:lnTo>
                  <a:lnTo>
                    <a:pt x="0" y="4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455">
              <a:extLst>
                <a:ext uri="{FF2B5EF4-FFF2-40B4-BE49-F238E27FC236}">
                  <a16:creationId xmlns:a16="http://schemas.microsoft.com/office/drawing/2014/main" id="{07911046-9143-4FB9-83DD-F291ADF20A01}"/>
                </a:ext>
              </a:extLst>
            </p:cNvPr>
            <p:cNvSpPr>
              <a:spLocks/>
            </p:cNvSpPr>
            <p:nvPr/>
          </p:nvSpPr>
          <p:spPr bwMode="auto">
            <a:xfrm>
              <a:off x="4294187" y="4678649"/>
              <a:ext cx="36513" cy="103187"/>
            </a:xfrm>
            <a:custGeom>
              <a:avLst/>
              <a:gdLst>
                <a:gd name="T0" fmla="*/ 21 w 23"/>
                <a:gd name="T1" fmla="*/ 57 h 65"/>
                <a:gd name="T2" fmla="*/ 23 w 23"/>
                <a:gd name="T3" fmla="*/ 63 h 65"/>
                <a:gd name="T4" fmla="*/ 19 w 23"/>
                <a:gd name="T5" fmla="*/ 65 h 65"/>
                <a:gd name="T6" fmla="*/ 17 w 23"/>
                <a:gd name="T7" fmla="*/ 65 h 65"/>
                <a:gd name="T8" fmla="*/ 13 w 23"/>
                <a:gd name="T9" fmla="*/ 63 h 65"/>
                <a:gd name="T10" fmla="*/ 10 w 23"/>
                <a:gd name="T11" fmla="*/ 63 h 65"/>
                <a:gd name="T12" fmla="*/ 8 w 23"/>
                <a:gd name="T13" fmla="*/ 61 h 65"/>
                <a:gd name="T14" fmla="*/ 8 w 23"/>
                <a:gd name="T15" fmla="*/ 59 h 65"/>
                <a:gd name="T16" fmla="*/ 6 w 23"/>
                <a:gd name="T17" fmla="*/ 55 h 65"/>
                <a:gd name="T18" fmla="*/ 6 w 23"/>
                <a:gd name="T19" fmla="*/ 50 h 65"/>
                <a:gd name="T20" fmla="*/ 6 w 23"/>
                <a:gd name="T21" fmla="*/ 23 h 65"/>
                <a:gd name="T22" fmla="*/ 0 w 23"/>
                <a:gd name="T23" fmla="*/ 23 h 65"/>
                <a:gd name="T24" fmla="*/ 0 w 23"/>
                <a:gd name="T25" fmla="*/ 17 h 65"/>
                <a:gd name="T26" fmla="*/ 6 w 23"/>
                <a:gd name="T27" fmla="*/ 17 h 65"/>
                <a:gd name="T28" fmla="*/ 6 w 23"/>
                <a:gd name="T29" fmla="*/ 5 h 65"/>
                <a:gd name="T30" fmla="*/ 13 w 23"/>
                <a:gd name="T31" fmla="*/ 0 h 65"/>
                <a:gd name="T32" fmla="*/ 13 w 23"/>
                <a:gd name="T33" fmla="*/ 17 h 65"/>
                <a:gd name="T34" fmla="*/ 21 w 23"/>
                <a:gd name="T35" fmla="*/ 17 h 65"/>
                <a:gd name="T36" fmla="*/ 21 w 23"/>
                <a:gd name="T37" fmla="*/ 23 h 65"/>
                <a:gd name="T38" fmla="*/ 13 w 23"/>
                <a:gd name="T39" fmla="*/ 23 h 65"/>
                <a:gd name="T40" fmla="*/ 13 w 23"/>
                <a:gd name="T41" fmla="*/ 50 h 65"/>
                <a:gd name="T42" fmla="*/ 13 w 23"/>
                <a:gd name="T43" fmla="*/ 53 h 65"/>
                <a:gd name="T44" fmla="*/ 13 w 23"/>
                <a:gd name="T45" fmla="*/ 55 h 65"/>
                <a:gd name="T46" fmla="*/ 15 w 23"/>
                <a:gd name="T47" fmla="*/ 55 h 65"/>
                <a:gd name="T48" fmla="*/ 15 w 23"/>
                <a:gd name="T49" fmla="*/ 55 h 65"/>
                <a:gd name="T50" fmla="*/ 17 w 23"/>
                <a:gd name="T51" fmla="*/ 57 h 65"/>
                <a:gd name="T52" fmla="*/ 19 w 23"/>
                <a:gd name="T53" fmla="*/ 57 h 65"/>
                <a:gd name="T54" fmla="*/ 19 w 23"/>
                <a:gd name="T55" fmla="*/ 57 h 65"/>
                <a:gd name="T56" fmla="*/ 21 w 23"/>
                <a:gd name="T57" fmla="*/ 5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 h="65">
                  <a:moveTo>
                    <a:pt x="21" y="57"/>
                  </a:moveTo>
                  <a:lnTo>
                    <a:pt x="23" y="63"/>
                  </a:lnTo>
                  <a:lnTo>
                    <a:pt x="19" y="65"/>
                  </a:lnTo>
                  <a:lnTo>
                    <a:pt x="17" y="65"/>
                  </a:lnTo>
                  <a:lnTo>
                    <a:pt x="13" y="63"/>
                  </a:lnTo>
                  <a:lnTo>
                    <a:pt x="10" y="63"/>
                  </a:lnTo>
                  <a:lnTo>
                    <a:pt x="8" y="61"/>
                  </a:lnTo>
                  <a:lnTo>
                    <a:pt x="8" y="59"/>
                  </a:lnTo>
                  <a:lnTo>
                    <a:pt x="6" y="55"/>
                  </a:lnTo>
                  <a:lnTo>
                    <a:pt x="6" y="50"/>
                  </a:lnTo>
                  <a:lnTo>
                    <a:pt x="6" y="23"/>
                  </a:lnTo>
                  <a:lnTo>
                    <a:pt x="0" y="23"/>
                  </a:lnTo>
                  <a:lnTo>
                    <a:pt x="0" y="17"/>
                  </a:lnTo>
                  <a:lnTo>
                    <a:pt x="6" y="17"/>
                  </a:lnTo>
                  <a:lnTo>
                    <a:pt x="6" y="5"/>
                  </a:lnTo>
                  <a:lnTo>
                    <a:pt x="13" y="0"/>
                  </a:lnTo>
                  <a:lnTo>
                    <a:pt x="13" y="17"/>
                  </a:lnTo>
                  <a:lnTo>
                    <a:pt x="21" y="17"/>
                  </a:lnTo>
                  <a:lnTo>
                    <a:pt x="21" y="23"/>
                  </a:lnTo>
                  <a:lnTo>
                    <a:pt x="13" y="23"/>
                  </a:lnTo>
                  <a:lnTo>
                    <a:pt x="13" y="50"/>
                  </a:lnTo>
                  <a:lnTo>
                    <a:pt x="13" y="53"/>
                  </a:lnTo>
                  <a:lnTo>
                    <a:pt x="13" y="55"/>
                  </a:lnTo>
                  <a:lnTo>
                    <a:pt x="15" y="55"/>
                  </a:lnTo>
                  <a:lnTo>
                    <a:pt x="15" y="55"/>
                  </a:lnTo>
                  <a:lnTo>
                    <a:pt x="17" y="57"/>
                  </a:lnTo>
                  <a:lnTo>
                    <a:pt x="19" y="57"/>
                  </a:lnTo>
                  <a:lnTo>
                    <a:pt x="19" y="57"/>
                  </a:lnTo>
                  <a:lnTo>
                    <a:pt x="21" y="5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456">
              <a:extLst>
                <a:ext uri="{FF2B5EF4-FFF2-40B4-BE49-F238E27FC236}">
                  <a16:creationId xmlns:a16="http://schemas.microsoft.com/office/drawing/2014/main" id="{CE9F7233-543E-46FF-9FB2-211924EB0DF4}"/>
                </a:ext>
              </a:extLst>
            </p:cNvPr>
            <p:cNvSpPr>
              <a:spLocks/>
            </p:cNvSpPr>
            <p:nvPr/>
          </p:nvSpPr>
          <p:spPr bwMode="auto">
            <a:xfrm>
              <a:off x="4340224" y="4702462"/>
              <a:ext cx="42863" cy="76200"/>
            </a:xfrm>
            <a:custGeom>
              <a:avLst/>
              <a:gdLst>
                <a:gd name="T0" fmla="*/ 0 w 27"/>
                <a:gd name="T1" fmla="*/ 48 h 48"/>
                <a:gd name="T2" fmla="*/ 0 w 27"/>
                <a:gd name="T3" fmla="*/ 2 h 48"/>
                <a:gd name="T4" fmla="*/ 8 w 27"/>
                <a:gd name="T5" fmla="*/ 2 h 48"/>
                <a:gd name="T6" fmla="*/ 8 w 27"/>
                <a:gd name="T7" fmla="*/ 10 h 48"/>
                <a:gd name="T8" fmla="*/ 11 w 27"/>
                <a:gd name="T9" fmla="*/ 4 h 48"/>
                <a:gd name="T10" fmla="*/ 13 w 27"/>
                <a:gd name="T11" fmla="*/ 2 h 48"/>
                <a:gd name="T12" fmla="*/ 15 w 27"/>
                <a:gd name="T13" fmla="*/ 2 h 48"/>
                <a:gd name="T14" fmla="*/ 19 w 27"/>
                <a:gd name="T15" fmla="*/ 0 h 48"/>
                <a:gd name="T16" fmla="*/ 23 w 27"/>
                <a:gd name="T17" fmla="*/ 2 h 48"/>
                <a:gd name="T18" fmla="*/ 27 w 27"/>
                <a:gd name="T19" fmla="*/ 4 h 48"/>
                <a:gd name="T20" fmla="*/ 23 w 27"/>
                <a:gd name="T21" fmla="*/ 12 h 48"/>
                <a:gd name="T22" fmla="*/ 21 w 27"/>
                <a:gd name="T23" fmla="*/ 10 h 48"/>
                <a:gd name="T24" fmla="*/ 17 w 27"/>
                <a:gd name="T25" fmla="*/ 10 h 48"/>
                <a:gd name="T26" fmla="*/ 15 w 27"/>
                <a:gd name="T27" fmla="*/ 10 h 48"/>
                <a:gd name="T28" fmla="*/ 13 w 27"/>
                <a:gd name="T29" fmla="*/ 10 h 48"/>
                <a:gd name="T30" fmla="*/ 11 w 27"/>
                <a:gd name="T31" fmla="*/ 12 h 48"/>
                <a:gd name="T32" fmla="*/ 9 w 27"/>
                <a:gd name="T33" fmla="*/ 15 h 48"/>
                <a:gd name="T34" fmla="*/ 9 w 27"/>
                <a:gd name="T35" fmla="*/ 19 h 48"/>
                <a:gd name="T36" fmla="*/ 9 w 27"/>
                <a:gd name="T37" fmla="*/ 25 h 48"/>
                <a:gd name="T38" fmla="*/ 9 w 27"/>
                <a:gd name="T39" fmla="*/ 48 h 48"/>
                <a:gd name="T40" fmla="*/ 0 w 27"/>
                <a:gd name="T4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48">
                  <a:moveTo>
                    <a:pt x="0" y="48"/>
                  </a:moveTo>
                  <a:lnTo>
                    <a:pt x="0" y="2"/>
                  </a:lnTo>
                  <a:lnTo>
                    <a:pt x="8" y="2"/>
                  </a:lnTo>
                  <a:lnTo>
                    <a:pt x="8" y="10"/>
                  </a:lnTo>
                  <a:lnTo>
                    <a:pt x="11" y="4"/>
                  </a:lnTo>
                  <a:lnTo>
                    <a:pt x="13" y="2"/>
                  </a:lnTo>
                  <a:lnTo>
                    <a:pt x="15" y="2"/>
                  </a:lnTo>
                  <a:lnTo>
                    <a:pt x="19" y="0"/>
                  </a:lnTo>
                  <a:lnTo>
                    <a:pt x="23" y="2"/>
                  </a:lnTo>
                  <a:lnTo>
                    <a:pt x="27" y="4"/>
                  </a:lnTo>
                  <a:lnTo>
                    <a:pt x="23" y="12"/>
                  </a:lnTo>
                  <a:lnTo>
                    <a:pt x="21" y="10"/>
                  </a:lnTo>
                  <a:lnTo>
                    <a:pt x="17" y="10"/>
                  </a:lnTo>
                  <a:lnTo>
                    <a:pt x="15" y="10"/>
                  </a:lnTo>
                  <a:lnTo>
                    <a:pt x="13" y="10"/>
                  </a:lnTo>
                  <a:lnTo>
                    <a:pt x="11" y="12"/>
                  </a:lnTo>
                  <a:lnTo>
                    <a:pt x="9" y="15"/>
                  </a:lnTo>
                  <a:lnTo>
                    <a:pt x="9" y="19"/>
                  </a:lnTo>
                  <a:lnTo>
                    <a:pt x="9" y="25"/>
                  </a:lnTo>
                  <a:lnTo>
                    <a:pt x="9" y="48"/>
                  </a:lnTo>
                  <a:lnTo>
                    <a:pt x="0" y="4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457">
              <a:extLst>
                <a:ext uri="{FF2B5EF4-FFF2-40B4-BE49-F238E27FC236}">
                  <a16:creationId xmlns:a16="http://schemas.microsoft.com/office/drawing/2014/main" id="{CCB3E45B-F18D-4B3E-A0C2-9B74F2F63E74}"/>
                </a:ext>
              </a:extLst>
            </p:cNvPr>
            <p:cNvSpPr>
              <a:spLocks noEditPoints="1"/>
            </p:cNvSpPr>
            <p:nvPr/>
          </p:nvSpPr>
          <p:spPr bwMode="auto">
            <a:xfrm>
              <a:off x="4386262" y="4702462"/>
              <a:ext cx="69850" cy="79375"/>
            </a:xfrm>
            <a:custGeom>
              <a:avLst/>
              <a:gdLst>
                <a:gd name="T0" fmla="*/ 28 w 44"/>
                <a:gd name="T1" fmla="*/ 46 h 50"/>
                <a:gd name="T2" fmla="*/ 21 w 44"/>
                <a:gd name="T3" fmla="*/ 50 h 50"/>
                <a:gd name="T4" fmla="*/ 9 w 44"/>
                <a:gd name="T5" fmla="*/ 48 h 50"/>
                <a:gd name="T6" fmla="*/ 2 w 44"/>
                <a:gd name="T7" fmla="*/ 42 h 50"/>
                <a:gd name="T8" fmla="*/ 0 w 44"/>
                <a:gd name="T9" fmla="*/ 33 h 50"/>
                <a:gd name="T10" fmla="*/ 4 w 44"/>
                <a:gd name="T11" fmla="*/ 27 h 50"/>
                <a:gd name="T12" fmla="*/ 7 w 44"/>
                <a:gd name="T13" fmla="*/ 23 h 50"/>
                <a:gd name="T14" fmla="*/ 15 w 44"/>
                <a:gd name="T15" fmla="*/ 23 h 50"/>
                <a:gd name="T16" fmla="*/ 27 w 44"/>
                <a:gd name="T17" fmla="*/ 21 h 50"/>
                <a:gd name="T18" fmla="*/ 32 w 44"/>
                <a:gd name="T19" fmla="*/ 17 h 50"/>
                <a:gd name="T20" fmla="*/ 32 w 44"/>
                <a:gd name="T21" fmla="*/ 13 h 50"/>
                <a:gd name="T22" fmla="*/ 27 w 44"/>
                <a:gd name="T23" fmla="*/ 8 h 50"/>
                <a:gd name="T24" fmla="*/ 17 w 44"/>
                <a:gd name="T25" fmla="*/ 8 h 50"/>
                <a:gd name="T26" fmla="*/ 11 w 44"/>
                <a:gd name="T27" fmla="*/ 12 h 50"/>
                <a:gd name="T28" fmla="*/ 2 w 44"/>
                <a:gd name="T29" fmla="*/ 15 h 50"/>
                <a:gd name="T30" fmla="*/ 5 w 44"/>
                <a:gd name="T31" fmla="*/ 8 h 50"/>
                <a:gd name="T32" fmla="*/ 11 w 44"/>
                <a:gd name="T33" fmla="*/ 2 h 50"/>
                <a:gd name="T34" fmla="*/ 23 w 44"/>
                <a:gd name="T35" fmla="*/ 0 h 50"/>
                <a:gd name="T36" fmla="*/ 32 w 44"/>
                <a:gd name="T37" fmla="*/ 2 h 50"/>
                <a:gd name="T38" fmla="*/ 38 w 44"/>
                <a:gd name="T39" fmla="*/ 6 h 50"/>
                <a:gd name="T40" fmla="*/ 40 w 44"/>
                <a:gd name="T41" fmla="*/ 12 h 50"/>
                <a:gd name="T42" fmla="*/ 40 w 44"/>
                <a:gd name="T43" fmla="*/ 19 h 50"/>
                <a:gd name="T44" fmla="*/ 42 w 44"/>
                <a:gd name="T45" fmla="*/ 38 h 50"/>
                <a:gd name="T46" fmla="*/ 42 w 44"/>
                <a:gd name="T47" fmla="*/ 46 h 50"/>
                <a:gd name="T48" fmla="*/ 34 w 44"/>
                <a:gd name="T49" fmla="*/ 48 h 50"/>
                <a:gd name="T50" fmla="*/ 34 w 44"/>
                <a:gd name="T51" fmla="*/ 42 h 50"/>
                <a:gd name="T52" fmla="*/ 27 w 44"/>
                <a:gd name="T53" fmla="*/ 27 h 50"/>
                <a:gd name="T54" fmla="*/ 15 w 44"/>
                <a:gd name="T55" fmla="*/ 29 h 50"/>
                <a:gd name="T56" fmla="*/ 11 w 44"/>
                <a:gd name="T57" fmla="*/ 31 h 50"/>
                <a:gd name="T58" fmla="*/ 9 w 44"/>
                <a:gd name="T59" fmla="*/ 35 h 50"/>
                <a:gd name="T60" fmla="*/ 9 w 44"/>
                <a:gd name="T61" fmla="*/ 38 h 50"/>
                <a:gd name="T62" fmla="*/ 13 w 44"/>
                <a:gd name="T63" fmla="*/ 42 h 50"/>
                <a:gd name="T64" fmla="*/ 23 w 44"/>
                <a:gd name="T65" fmla="*/ 42 h 50"/>
                <a:gd name="T66" fmla="*/ 28 w 44"/>
                <a:gd name="T67" fmla="*/ 38 h 50"/>
                <a:gd name="T68" fmla="*/ 32 w 44"/>
                <a:gd name="T69" fmla="*/ 33 h 50"/>
                <a:gd name="T70" fmla="*/ 32 w 44"/>
                <a:gd name="T71"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 h="50">
                  <a:moveTo>
                    <a:pt x="34" y="42"/>
                  </a:moveTo>
                  <a:lnTo>
                    <a:pt x="28" y="46"/>
                  </a:lnTo>
                  <a:lnTo>
                    <a:pt x="25" y="48"/>
                  </a:lnTo>
                  <a:lnTo>
                    <a:pt x="21" y="50"/>
                  </a:lnTo>
                  <a:lnTo>
                    <a:pt x="15" y="50"/>
                  </a:lnTo>
                  <a:lnTo>
                    <a:pt x="9" y="48"/>
                  </a:lnTo>
                  <a:lnTo>
                    <a:pt x="4" y="46"/>
                  </a:lnTo>
                  <a:lnTo>
                    <a:pt x="2" y="42"/>
                  </a:lnTo>
                  <a:lnTo>
                    <a:pt x="0" y="36"/>
                  </a:lnTo>
                  <a:lnTo>
                    <a:pt x="0" y="33"/>
                  </a:lnTo>
                  <a:lnTo>
                    <a:pt x="2" y="31"/>
                  </a:lnTo>
                  <a:lnTo>
                    <a:pt x="4" y="27"/>
                  </a:lnTo>
                  <a:lnTo>
                    <a:pt x="5" y="25"/>
                  </a:lnTo>
                  <a:lnTo>
                    <a:pt x="7" y="23"/>
                  </a:lnTo>
                  <a:lnTo>
                    <a:pt x="11" y="23"/>
                  </a:lnTo>
                  <a:lnTo>
                    <a:pt x="15" y="23"/>
                  </a:lnTo>
                  <a:lnTo>
                    <a:pt x="19" y="21"/>
                  </a:lnTo>
                  <a:lnTo>
                    <a:pt x="27" y="21"/>
                  </a:lnTo>
                  <a:lnTo>
                    <a:pt x="32" y="19"/>
                  </a:lnTo>
                  <a:lnTo>
                    <a:pt x="32" y="17"/>
                  </a:lnTo>
                  <a:lnTo>
                    <a:pt x="32" y="17"/>
                  </a:lnTo>
                  <a:lnTo>
                    <a:pt x="32" y="13"/>
                  </a:lnTo>
                  <a:lnTo>
                    <a:pt x="30" y="10"/>
                  </a:lnTo>
                  <a:lnTo>
                    <a:pt x="27" y="8"/>
                  </a:lnTo>
                  <a:lnTo>
                    <a:pt x="21" y="8"/>
                  </a:lnTo>
                  <a:lnTo>
                    <a:pt x="17" y="8"/>
                  </a:lnTo>
                  <a:lnTo>
                    <a:pt x="13" y="10"/>
                  </a:lnTo>
                  <a:lnTo>
                    <a:pt x="11" y="12"/>
                  </a:lnTo>
                  <a:lnTo>
                    <a:pt x="9" y="15"/>
                  </a:lnTo>
                  <a:lnTo>
                    <a:pt x="2" y="15"/>
                  </a:lnTo>
                  <a:lnTo>
                    <a:pt x="2" y="12"/>
                  </a:lnTo>
                  <a:lnTo>
                    <a:pt x="5" y="8"/>
                  </a:lnTo>
                  <a:lnTo>
                    <a:pt x="7" y="4"/>
                  </a:lnTo>
                  <a:lnTo>
                    <a:pt x="11" y="2"/>
                  </a:lnTo>
                  <a:lnTo>
                    <a:pt x="17" y="2"/>
                  </a:lnTo>
                  <a:lnTo>
                    <a:pt x="23" y="0"/>
                  </a:lnTo>
                  <a:lnTo>
                    <a:pt x="28" y="2"/>
                  </a:lnTo>
                  <a:lnTo>
                    <a:pt x="32" y="2"/>
                  </a:lnTo>
                  <a:lnTo>
                    <a:pt x="36" y="4"/>
                  </a:lnTo>
                  <a:lnTo>
                    <a:pt x="38" y="6"/>
                  </a:lnTo>
                  <a:lnTo>
                    <a:pt x="40" y="8"/>
                  </a:lnTo>
                  <a:lnTo>
                    <a:pt x="40" y="12"/>
                  </a:lnTo>
                  <a:lnTo>
                    <a:pt x="40" y="13"/>
                  </a:lnTo>
                  <a:lnTo>
                    <a:pt x="40" y="19"/>
                  </a:lnTo>
                  <a:lnTo>
                    <a:pt x="40" y="29"/>
                  </a:lnTo>
                  <a:lnTo>
                    <a:pt x="42" y="38"/>
                  </a:lnTo>
                  <a:lnTo>
                    <a:pt x="42" y="42"/>
                  </a:lnTo>
                  <a:lnTo>
                    <a:pt x="42" y="46"/>
                  </a:lnTo>
                  <a:lnTo>
                    <a:pt x="44" y="48"/>
                  </a:lnTo>
                  <a:lnTo>
                    <a:pt x="34" y="48"/>
                  </a:lnTo>
                  <a:lnTo>
                    <a:pt x="34" y="46"/>
                  </a:lnTo>
                  <a:lnTo>
                    <a:pt x="34" y="42"/>
                  </a:lnTo>
                  <a:close/>
                  <a:moveTo>
                    <a:pt x="32" y="25"/>
                  </a:moveTo>
                  <a:lnTo>
                    <a:pt x="27" y="27"/>
                  </a:lnTo>
                  <a:lnTo>
                    <a:pt x="19" y="29"/>
                  </a:lnTo>
                  <a:lnTo>
                    <a:pt x="15" y="29"/>
                  </a:lnTo>
                  <a:lnTo>
                    <a:pt x="13" y="29"/>
                  </a:lnTo>
                  <a:lnTo>
                    <a:pt x="11" y="31"/>
                  </a:lnTo>
                  <a:lnTo>
                    <a:pt x="9" y="33"/>
                  </a:lnTo>
                  <a:lnTo>
                    <a:pt x="9" y="35"/>
                  </a:lnTo>
                  <a:lnTo>
                    <a:pt x="7" y="36"/>
                  </a:lnTo>
                  <a:lnTo>
                    <a:pt x="9" y="38"/>
                  </a:lnTo>
                  <a:lnTo>
                    <a:pt x="11" y="42"/>
                  </a:lnTo>
                  <a:lnTo>
                    <a:pt x="13" y="42"/>
                  </a:lnTo>
                  <a:lnTo>
                    <a:pt x="17" y="44"/>
                  </a:lnTo>
                  <a:lnTo>
                    <a:pt x="23" y="42"/>
                  </a:lnTo>
                  <a:lnTo>
                    <a:pt x="27" y="42"/>
                  </a:lnTo>
                  <a:lnTo>
                    <a:pt x="28" y="38"/>
                  </a:lnTo>
                  <a:lnTo>
                    <a:pt x="32" y="36"/>
                  </a:lnTo>
                  <a:lnTo>
                    <a:pt x="32" y="33"/>
                  </a:lnTo>
                  <a:lnTo>
                    <a:pt x="32" y="29"/>
                  </a:lnTo>
                  <a:lnTo>
                    <a:pt x="32"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458">
              <a:extLst>
                <a:ext uri="{FF2B5EF4-FFF2-40B4-BE49-F238E27FC236}">
                  <a16:creationId xmlns:a16="http://schemas.microsoft.com/office/drawing/2014/main" id="{8033C665-9C07-4950-8540-2D853CC51B4E}"/>
                </a:ext>
              </a:extLst>
            </p:cNvPr>
            <p:cNvSpPr>
              <a:spLocks noEditPoints="1"/>
            </p:cNvSpPr>
            <p:nvPr/>
          </p:nvSpPr>
          <p:spPr bwMode="auto">
            <a:xfrm>
              <a:off x="4470399" y="4702462"/>
              <a:ext cx="68263" cy="106362"/>
            </a:xfrm>
            <a:custGeom>
              <a:avLst/>
              <a:gdLst>
                <a:gd name="T0" fmla="*/ 0 w 43"/>
                <a:gd name="T1" fmla="*/ 67 h 67"/>
                <a:gd name="T2" fmla="*/ 0 w 43"/>
                <a:gd name="T3" fmla="*/ 2 h 67"/>
                <a:gd name="T4" fmla="*/ 8 w 43"/>
                <a:gd name="T5" fmla="*/ 2 h 67"/>
                <a:gd name="T6" fmla="*/ 8 w 43"/>
                <a:gd name="T7" fmla="*/ 8 h 67"/>
                <a:gd name="T8" fmla="*/ 10 w 43"/>
                <a:gd name="T9" fmla="*/ 4 h 67"/>
                <a:gd name="T10" fmla="*/ 14 w 43"/>
                <a:gd name="T11" fmla="*/ 2 h 67"/>
                <a:gd name="T12" fmla="*/ 18 w 43"/>
                <a:gd name="T13" fmla="*/ 2 h 67"/>
                <a:gd name="T14" fmla="*/ 22 w 43"/>
                <a:gd name="T15" fmla="*/ 0 h 67"/>
                <a:gd name="T16" fmla="*/ 27 w 43"/>
                <a:gd name="T17" fmla="*/ 2 h 67"/>
                <a:gd name="T18" fmla="*/ 33 w 43"/>
                <a:gd name="T19" fmla="*/ 4 h 67"/>
                <a:gd name="T20" fmla="*/ 37 w 43"/>
                <a:gd name="T21" fmla="*/ 8 h 67"/>
                <a:gd name="T22" fmla="*/ 39 w 43"/>
                <a:gd name="T23" fmla="*/ 12 h 67"/>
                <a:gd name="T24" fmla="*/ 41 w 43"/>
                <a:gd name="T25" fmla="*/ 19 h 67"/>
                <a:gd name="T26" fmla="*/ 43 w 43"/>
                <a:gd name="T27" fmla="*/ 25 h 67"/>
                <a:gd name="T28" fmla="*/ 41 w 43"/>
                <a:gd name="T29" fmla="*/ 31 h 67"/>
                <a:gd name="T30" fmla="*/ 39 w 43"/>
                <a:gd name="T31" fmla="*/ 38 h 67"/>
                <a:gd name="T32" fmla="*/ 35 w 43"/>
                <a:gd name="T33" fmla="*/ 42 h 67"/>
                <a:gd name="T34" fmla="*/ 31 w 43"/>
                <a:gd name="T35" fmla="*/ 46 h 67"/>
                <a:gd name="T36" fmla="*/ 27 w 43"/>
                <a:gd name="T37" fmla="*/ 48 h 67"/>
                <a:gd name="T38" fmla="*/ 22 w 43"/>
                <a:gd name="T39" fmla="*/ 50 h 67"/>
                <a:gd name="T40" fmla="*/ 18 w 43"/>
                <a:gd name="T41" fmla="*/ 50 h 67"/>
                <a:gd name="T42" fmla="*/ 14 w 43"/>
                <a:gd name="T43" fmla="*/ 48 h 67"/>
                <a:gd name="T44" fmla="*/ 10 w 43"/>
                <a:gd name="T45" fmla="*/ 46 h 67"/>
                <a:gd name="T46" fmla="*/ 8 w 43"/>
                <a:gd name="T47" fmla="*/ 44 h 67"/>
                <a:gd name="T48" fmla="*/ 8 w 43"/>
                <a:gd name="T49" fmla="*/ 67 h 67"/>
                <a:gd name="T50" fmla="*/ 0 w 43"/>
                <a:gd name="T51" fmla="*/ 67 h 67"/>
                <a:gd name="T52" fmla="*/ 8 w 43"/>
                <a:gd name="T53" fmla="*/ 25 h 67"/>
                <a:gd name="T54" fmla="*/ 8 w 43"/>
                <a:gd name="T55" fmla="*/ 33 h 67"/>
                <a:gd name="T56" fmla="*/ 12 w 43"/>
                <a:gd name="T57" fmla="*/ 38 h 67"/>
                <a:gd name="T58" fmla="*/ 16 w 43"/>
                <a:gd name="T59" fmla="*/ 42 h 67"/>
                <a:gd name="T60" fmla="*/ 20 w 43"/>
                <a:gd name="T61" fmla="*/ 42 h 67"/>
                <a:gd name="T62" fmla="*/ 25 w 43"/>
                <a:gd name="T63" fmla="*/ 42 h 67"/>
                <a:gd name="T64" fmla="*/ 29 w 43"/>
                <a:gd name="T65" fmla="*/ 38 h 67"/>
                <a:gd name="T66" fmla="*/ 33 w 43"/>
                <a:gd name="T67" fmla="*/ 33 h 67"/>
                <a:gd name="T68" fmla="*/ 33 w 43"/>
                <a:gd name="T69" fmla="*/ 25 h 67"/>
                <a:gd name="T70" fmla="*/ 33 w 43"/>
                <a:gd name="T71" fmla="*/ 17 h 67"/>
                <a:gd name="T72" fmla="*/ 29 w 43"/>
                <a:gd name="T73" fmla="*/ 12 h 67"/>
                <a:gd name="T74" fmla="*/ 25 w 43"/>
                <a:gd name="T75" fmla="*/ 8 h 67"/>
                <a:gd name="T76" fmla="*/ 22 w 43"/>
                <a:gd name="T77" fmla="*/ 8 h 67"/>
                <a:gd name="T78" fmla="*/ 16 w 43"/>
                <a:gd name="T79" fmla="*/ 8 h 67"/>
                <a:gd name="T80" fmla="*/ 12 w 43"/>
                <a:gd name="T81" fmla="*/ 12 h 67"/>
                <a:gd name="T82" fmla="*/ 8 w 43"/>
                <a:gd name="T83" fmla="*/ 17 h 67"/>
                <a:gd name="T84" fmla="*/ 8 w 43"/>
                <a:gd name="T85" fmla="*/ 2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 h="67">
                  <a:moveTo>
                    <a:pt x="0" y="67"/>
                  </a:moveTo>
                  <a:lnTo>
                    <a:pt x="0" y="2"/>
                  </a:lnTo>
                  <a:lnTo>
                    <a:pt x="8" y="2"/>
                  </a:lnTo>
                  <a:lnTo>
                    <a:pt x="8" y="8"/>
                  </a:lnTo>
                  <a:lnTo>
                    <a:pt x="10" y="4"/>
                  </a:lnTo>
                  <a:lnTo>
                    <a:pt x="14" y="2"/>
                  </a:lnTo>
                  <a:lnTo>
                    <a:pt x="18" y="2"/>
                  </a:lnTo>
                  <a:lnTo>
                    <a:pt x="22" y="0"/>
                  </a:lnTo>
                  <a:lnTo>
                    <a:pt x="27" y="2"/>
                  </a:lnTo>
                  <a:lnTo>
                    <a:pt x="33" y="4"/>
                  </a:lnTo>
                  <a:lnTo>
                    <a:pt x="37" y="8"/>
                  </a:lnTo>
                  <a:lnTo>
                    <a:pt x="39" y="12"/>
                  </a:lnTo>
                  <a:lnTo>
                    <a:pt x="41" y="19"/>
                  </a:lnTo>
                  <a:lnTo>
                    <a:pt x="43" y="25"/>
                  </a:lnTo>
                  <a:lnTo>
                    <a:pt x="41" y="31"/>
                  </a:lnTo>
                  <a:lnTo>
                    <a:pt x="39" y="38"/>
                  </a:lnTo>
                  <a:lnTo>
                    <a:pt x="35" y="42"/>
                  </a:lnTo>
                  <a:lnTo>
                    <a:pt x="31" y="46"/>
                  </a:lnTo>
                  <a:lnTo>
                    <a:pt x="27" y="48"/>
                  </a:lnTo>
                  <a:lnTo>
                    <a:pt x="22" y="50"/>
                  </a:lnTo>
                  <a:lnTo>
                    <a:pt x="18" y="50"/>
                  </a:lnTo>
                  <a:lnTo>
                    <a:pt x="14" y="48"/>
                  </a:lnTo>
                  <a:lnTo>
                    <a:pt x="10" y="46"/>
                  </a:lnTo>
                  <a:lnTo>
                    <a:pt x="8" y="44"/>
                  </a:lnTo>
                  <a:lnTo>
                    <a:pt x="8" y="67"/>
                  </a:lnTo>
                  <a:lnTo>
                    <a:pt x="0" y="67"/>
                  </a:lnTo>
                  <a:close/>
                  <a:moveTo>
                    <a:pt x="8" y="25"/>
                  </a:moveTo>
                  <a:lnTo>
                    <a:pt x="8" y="33"/>
                  </a:lnTo>
                  <a:lnTo>
                    <a:pt x="12" y="38"/>
                  </a:lnTo>
                  <a:lnTo>
                    <a:pt x="16" y="42"/>
                  </a:lnTo>
                  <a:lnTo>
                    <a:pt x="20" y="42"/>
                  </a:lnTo>
                  <a:lnTo>
                    <a:pt x="25" y="42"/>
                  </a:lnTo>
                  <a:lnTo>
                    <a:pt x="29" y="38"/>
                  </a:lnTo>
                  <a:lnTo>
                    <a:pt x="33" y="33"/>
                  </a:lnTo>
                  <a:lnTo>
                    <a:pt x="33" y="25"/>
                  </a:lnTo>
                  <a:lnTo>
                    <a:pt x="33" y="17"/>
                  </a:lnTo>
                  <a:lnTo>
                    <a:pt x="29" y="12"/>
                  </a:lnTo>
                  <a:lnTo>
                    <a:pt x="25" y="8"/>
                  </a:lnTo>
                  <a:lnTo>
                    <a:pt x="22" y="8"/>
                  </a:lnTo>
                  <a:lnTo>
                    <a:pt x="16" y="8"/>
                  </a:lnTo>
                  <a:lnTo>
                    <a:pt x="12" y="12"/>
                  </a:lnTo>
                  <a:lnTo>
                    <a:pt x="8" y="17"/>
                  </a:lnTo>
                  <a:lnTo>
                    <a:pt x="8"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459">
              <a:extLst>
                <a:ext uri="{FF2B5EF4-FFF2-40B4-BE49-F238E27FC236}">
                  <a16:creationId xmlns:a16="http://schemas.microsoft.com/office/drawing/2014/main" id="{D8AE9581-24A5-4A37-94C6-D1945BD3653A}"/>
                </a:ext>
              </a:extLst>
            </p:cNvPr>
            <p:cNvSpPr>
              <a:spLocks noEditPoints="1"/>
            </p:cNvSpPr>
            <p:nvPr/>
          </p:nvSpPr>
          <p:spPr bwMode="auto">
            <a:xfrm>
              <a:off x="4546599" y="4702462"/>
              <a:ext cx="71438" cy="79375"/>
            </a:xfrm>
            <a:custGeom>
              <a:avLst/>
              <a:gdLst>
                <a:gd name="T0" fmla="*/ 0 w 45"/>
                <a:gd name="T1" fmla="*/ 25 h 50"/>
                <a:gd name="T2" fmla="*/ 0 w 45"/>
                <a:gd name="T3" fmla="*/ 19 h 50"/>
                <a:gd name="T4" fmla="*/ 2 w 45"/>
                <a:gd name="T5" fmla="*/ 13 h 50"/>
                <a:gd name="T6" fmla="*/ 4 w 45"/>
                <a:gd name="T7" fmla="*/ 10 h 50"/>
                <a:gd name="T8" fmla="*/ 8 w 45"/>
                <a:gd name="T9" fmla="*/ 6 h 50"/>
                <a:gd name="T10" fmla="*/ 14 w 45"/>
                <a:gd name="T11" fmla="*/ 2 h 50"/>
                <a:gd name="T12" fmla="*/ 23 w 45"/>
                <a:gd name="T13" fmla="*/ 0 h 50"/>
                <a:gd name="T14" fmla="*/ 31 w 45"/>
                <a:gd name="T15" fmla="*/ 2 h 50"/>
                <a:gd name="T16" fmla="*/ 39 w 45"/>
                <a:gd name="T17" fmla="*/ 8 h 50"/>
                <a:gd name="T18" fmla="*/ 43 w 45"/>
                <a:gd name="T19" fmla="*/ 15 h 50"/>
                <a:gd name="T20" fmla="*/ 45 w 45"/>
                <a:gd name="T21" fmla="*/ 25 h 50"/>
                <a:gd name="T22" fmla="*/ 45 w 45"/>
                <a:gd name="T23" fmla="*/ 33 h 50"/>
                <a:gd name="T24" fmla="*/ 43 w 45"/>
                <a:gd name="T25" fmla="*/ 38 h 50"/>
                <a:gd name="T26" fmla="*/ 39 w 45"/>
                <a:gd name="T27" fmla="*/ 44 h 50"/>
                <a:gd name="T28" fmla="*/ 35 w 45"/>
                <a:gd name="T29" fmla="*/ 46 h 50"/>
                <a:gd name="T30" fmla="*/ 29 w 45"/>
                <a:gd name="T31" fmla="*/ 48 h 50"/>
                <a:gd name="T32" fmla="*/ 23 w 45"/>
                <a:gd name="T33" fmla="*/ 50 h 50"/>
                <a:gd name="T34" fmla="*/ 14 w 45"/>
                <a:gd name="T35" fmla="*/ 48 h 50"/>
                <a:gd name="T36" fmla="*/ 6 w 45"/>
                <a:gd name="T37" fmla="*/ 44 h 50"/>
                <a:gd name="T38" fmla="*/ 2 w 45"/>
                <a:gd name="T39" fmla="*/ 36 h 50"/>
                <a:gd name="T40" fmla="*/ 0 w 45"/>
                <a:gd name="T41" fmla="*/ 25 h 50"/>
                <a:gd name="T42" fmla="*/ 8 w 45"/>
                <a:gd name="T43" fmla="*/ 25 h 50"/>
                <a:gd name="T44" fmla="*/ 10 w 45"/>
                <a:gd name="T45" fmla="*/ 33 h 50"/>
                <a:gd name="T46" fmla="*/ 12 w 45"/>
                <a:gd name="T47" fmla="*/ 38 h 50"/>
                <a:gd name="T48" fmla="*/ 18 w 45"/>
                <a:gd name="T49" fmla="*/ 42 h 50"/>
                <a:gd name="T50" fmla="*/ 23 w 45"/>
                <a:gd name="T51" fmla="*/ 42 h 50"/>
                <a:gd name="T52" fmla="*/ 29 w 45"/>
                <a:gd name="T53" fmla="*/ 42 h 50"/>
                <a:gd name="T54" fmla="*/ 33 w 45"/>
                <a:gd name="T55" fmla="*/ 38 h 50"/>
                <a:gd name="T56" fmla="*/ 35 w 45"/>
                <a:gd name="T57" fmla="*/ 33 h 50"/>
                <a:gd name="T58" fmla="*/ 37 w 45"/>
                <a:gd name="T59" fmla="*/ 25 h 50"/>
                <a:gd name="T60" fmla="*/ 35 w 45"/>
                <a:gd name="T61" fmla="*/ 17 h 50"/>
                <a:gd name="T62" fmla="*/ 33 w 45"/>
                <a:gd name="T63" fmla="*/ 12 h 50"/>
                <a:gd name="T64" fmla="*/ 27 w 45"/>
                <a:gd name="T65" fmla="*/ 8 h 50"/>
                <a:gd name="T66" fmla="*/ 23 w 45"/>
                <a:gd name="T67" fmla="*/ 8 h 50"/>
                <a:gd name="T68" fmla="*/ 18 w 45"/>
                <a:gd name="T69" fmla="*/ 8 h 50"/>
                <a:gd name="T70" fmla="*/ 12 w 45"/>
                <a:gd name="T71" fmla="*/ 12 h 50"/>
                <a:gd name="T72" fmla="*/ 10 w 45"/>
                <a:gd name="T73" fmla="*/ 17 h 50"/>
                <a:gd name="T74" fmla="*/ 8 w 45"/>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50">
                  <a:moveTo>
                    <a:pt x="0" y="25"/>
                  </a:moveTo>
                  <a:lnTo>
                    <a:pt x="0" y="19"/>
                  </a:lnTo>
                  <a:lnTo>
                    <a:pt x="2" y="13"/>
                  </a:lnTo>
                  <a:lnTo>
                    <a:pt x="4" y="10"/>
                  </a:lnTo>
                  <a:lnTo>
                    <a:pt x="8" y="6"/>
                  </a:lnTo>
                  <a:lnTo>
                    <a:pt x="14" y="2"/>
                  </a:lnTo>
                  <a:lnTo>
                    <a:pt x="23" y="0"/>
                  </a:lnTo>
                  <a:lnTo>
                    <a:pt x="31" y="2"/>
                  </a:lnTo>
                  <a:lnTo>
                    <a:pt x="39" y="8"/>
                  </a:lnTo>
                  <a:lnTo>
                    <a:pt x="43" y="15"/>
                  </a:lnTo>
                  <a:lnTo>
                    <a:pt x="45" y="25"/>
                  </a:lnTo>
                  <a:lnTo>
                    <a:pt x="45" y="33"/>
                  </a:lnTo>
                  <a:lnTo>
                    <a:pt x="43" y="38"/>
                  </a:lnTo>
                  <a:lnTo>
                    <a:pt x="39" y="44"/>
                  </a:lnTo>
                  <a:lnTo>
                    <a:pt x="35" y="46"/>
                  </a:lnTo>
                  <a:lnTo>
                    <a:pt x="29" y="48"/>
                  </a:lnTo>
                  <a:lnTo>
                    <a:pt x="23" y="50"/>
                  </a:lnTo>
                  <a:lnTo>
                    <a:pt x="14" y="48"/>
                  </a:lnTo>
                  <a:lnTo>
                    <a:pt x="6" y="44"/>
                  </a:lnTo>
                  <a:lnTo>
                    <a:pt x="2" y="36"/>
                  </a:lnTo>
                  <a:lnTo>
                    <a:pt x="0" y="25"/>
                  </a:lnTo>
                  <a:close/>
                  <a:moveTo>
                    <a:pt x="8" y="25"/>
                  </a:moveTo>
                  <a:lnTo>
                    <a:pt x="10" y="33"/>
                  </a:lnTo>
                  <a:lnTo>
                    <a:pt x="12" y="38"/>
                  </a:lnTo>
                  <a:lnTo>
                    <a:pt x="18" y="42"/>
                  </a:lnTo>
                  <a:lnTo>
                    <a:pt x="23" y="42"/>
                  </a:lnTo>
                  <a:lnTo>
                    <a:pt x="29" y="42"/>
                  </a:lnTo>
                  <a:lnTo>
                    <a:pt x="33" y="38"/>
                  </a:lnTo>
                  <a:lnTo>
                    <a:pt x="35" y="33"/>
                  </a:lnTo>
                  <a:lnTo>
                    <a:pt x="37" y="25"/>
                  </a:lnTo>
                  <a:lnTo>
                    <a:pt x="35" y="17"/>
                  </a:lnTo>
                  <a:lnTo>
                    <a:pt x="33" y="12"/>
                  </a:lnTo>
                  <a:lnTo>
                    <a:pt x="27" y="8"/>
                  </a:lnTo>
                  <a:lnTo>
                    <a:pt x="23" y="8"/>
                  </a:lnTo>
                  <a:lnTo>
                    <a:pt x="18" y="8"/>
                  </a:lnTo>
                  <a:lnTo>
                    <a:pt x="12" y="12"/>
                  </a:lnTo>
                  <a:lnTo>
                    <a:pt x="10" y="17"/>
                  </a:lnTo>
                  <a:lnTo>
                    <a:pt x="8"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Rectangle 460">
              <a:extLst>
                <a:ext uri="{FF2B5EF4-FFF2-40B4-BE49-F238E27FC236}">
                  <a16:creationId xmlns:a16="http://schemas.microsoft.com/office/drawing/2014/main" id="{A57FF16C-DDE3-4A7D-AABA-2266818642D7}"/>
                </a:ext>
              </a:extLst>
            </p:cNvPr>
            <p:cNvSpPr>
              <a:spLocks noChangeArrowheads="1"/>
            </p:cNvSpPr>
            <p:nvPr/>
          </p:nvSpPr>
          <p:spPr bwMode="auto">
            <a:xfrm>
              <a:off x="4632324" y="4678649"/>
              <a:ext cx="12700" cy="100012"/>
            </a:xfrm>
            <a:prstGeom prst="rect">
              <a:avLst/>
            </a:prstGeom>
            <a:solidFill>
              <a:srgbClr val="3734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461">
              <a:extLst>
                <a:ext uri="{FF2B5EF4-FFF2-40B4-BE49-F238E27FC236}">
                  <a16:creationId xmlns:a16="http://schemas.microsoft.com/office/drawing/2014/main" id="{AB40B0A2-5AE1-4EBE-8369-EAB17A9697E9}"/>
                </a:ext>
              </a:extLst>
            </p:cNvPr>
            <p:cNvSpPr>
              <a:spLocks noEditPoints="1"/>
            </p:cNvSpPr>
            <p:nvPr/>
          </p:nvSpPr>
          <p:spPr bwMode="auto">
            <a:xfrm>
              <a:off x="4659312" y="4702462"/>
              <a:ext cx="71438" cy="79375"/>
            </a:xfrm>
            <a:custGeom>
              <a:avLst/>
              <a:gdLst>
                <a:gd name="T0" fmla="*/ 31 w 45"/>
                <a:gd name="T1" fmla="*/ 46 h 50"/>
                <a:gd name="T2" fmla="*/ 22 w 45"/>
                <a:gd name="T3" fmla="*/ 50 h 50"/>
                <a:gd name="T4" fmla="*/ 10 w 45"/>
                <a:gd name="T5" fmla="*/ 48 h 50"/>
                <a:gd name="T6" fmla="*/ 2 w 45"/>
                <a:gd name="T7" fmla="*/ 42 h 50"/>
                <a:gd name="T8" fmla="*/ 2 w 45"/>
                <a:gd name="T9" fmla="*/ 33 h 50"/>
                <a:gd name="T10" fmla="*/ 4 w 45"/>
                <a:gd name="T11" fmla="*/ 27 h 50"/>
                <a:gd name="T12" fmla="*/ 10 w 45"/>
                <a:gd name="T13" fmla="*/ 23 h 50"/>
                <a:gd name="T14" fmla="*/ 16 w 45"/>
                <a:gd name="T15" fmla="*/ 23 h 50"/>
                <a:gd name="T16" fmla="*/ 29 w 45"/>
                <a:gd name="T17" fmla="*/ 21 h 50"/>
                <a:gd name="T18" fmla="*/ 35 w 45"/>
                <a:gd name="T19" fmla="*/ 17 h 50"/>
                <a:gd name="T20" fmla="*/ 33 w 45"/>
                <a:gd name="T21" fmla="*/ 13 h 50"/>
                <a:gd name="T22" fmla="*/ 27 w 45"/>
                <a:gd name="T23" fmla="*/ 8 h 50"/>
                <a:gd name="T24" fmla="*/ 18 w 45"/>
                <a:gd name="T25" fmla="*/ 8 h 50"/>
                <a:gd name="T26" fmla="*/ 12 w 45"/>
                <a:gd name="T27" fmla="*/ 12 h 50"/>
                <a:gd name="T28" fmla="*/ 2 w 45"/>
                <a:gd name="T29" fmla="*/ 15 h 50"/>
                <a:gd name="T30" fmla="*/ 6 w 45"/>
                <a:gd name="T31" fmla="*/ 8 h 50"/>
                <a:gd name="T32" fmla="*/ 14 w 45"/>
                <a:gd name="T33" fmla="*/ 2 h 50"/>
                <a:gd name="T34" fmla="*/ 24 w 45"/>
                <a:gd name="T35" fmla="*/ 0 h 50"/>
                <a:gd name="T36" fmla="*/ 33 w 45"/>
                <a:gd name="T37" fmla="*/ 2 h 50"/>
                <a:gd name="T38" fmla="*/ 39 w 45"/>
                <a:gd name="T39" fmla="*/ 6 h 50"/>
                <a:gd name="T40" fmla="*/ 43 w 45"/>
                <a:gd name="T41" fmla="*/ 12 h 50"/>
                <a:gd name="T42" fmla="*/ 43 w 45"/>
                <a:gd name="T43" fmla="*/ 19 h 50"/>
                <a:gd name="T44" fmla="*/ 43 w 45"/>
                <a:gd name="T45" fmla="*/ 38 h 50"/>
                <a:gd name="T46" fmla="*/ 45 w 45"/>
                <a:gd name="T47" fmla="*/ 46 h 50"/>
                <a:gd name="T48" fmla="*/ 37 w 45"/>
                <a:gd name="T49" fmla="*/ 48 h 50"/>
                <a:gd name="T50" fmla="*/ 35 w 45"/>
                <a:gd name="T51" fmla="*/ 42 h 50"/>
                <a:gd name="T52" fmla="*/ 29 w 45"/>
                <a:gd name="T53" fmla="*/ 27 h 50"/>
                <a:gd name="T54" fmla="*/ 18 w 45"/>
                <a:gd name="T55" fmla="*/ 29 h 50"/>
                <a:gd name="T56" fmla="*/ 12 w 45"/>
                <a:gd name="T57" fmla="*/ 31 h 50"/>
                <a:gd name="T58" fmla="*/ 10 w 45"/>
                <a:gd name="T59" fmla="*/ 35 h 50"/>
                <a:gd name="T60" fmla="*/ 10 w 45"/>
                <a:gd name="T61" fmla="*/ 38 h 50"/>
                <a:gd name="T62" fmla="*/ 16 w 45"/>
                <a:gd name="T63" fmla="*/ 42 h 50"/>
                <a:gd name="T64" fmla="*/ 24 w 45"/>
                <a:gd name="T65" fmla="*/ 42 h 50"/>
                <a:gd name="T66" fmla="*/ 31 w 45"/>
                <a:gd name="T67" fmla="*/ 38 h 50"/>
                <a:gd name="T68" fmla="*/ 33 w 45"/>
                <a:gd name="T69" fmla="*/ 33 h 50"/>
                <a:gd name="T70" fmla="*/ 35 w 45"/>
                <a:gd name="T71"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 h="50">
                  <a:moveTo>
                    <a:pt x="35" y="42"/>
                  </a:moveTo>
                  <a:lnTo>
                    <a:pt x="31" y="46"/>
                  </a:lnTo>
                  <a:lnTo>
                    <a:pt x="25" y="48"/>
                  </a:lnTo>
                  <a:lnTo>
                    <a:pt x="22" y="50"/>
                  </a:lnTo>
                  <a:lnTo>
                    <a:pt x="18" y="50"/>
                  </a:lnTo>
                  <a:lnTo>
                    <a:pt x="10" y="48"/>
                  </a:lnTo>
                  <a:lnTo>
                    <a:pt x="6" y="46"/>
                  </a:lnTo>
                  <a:lnTo>
                    <a:pt x="2" y="42"/>
                  </a:lnTo>
                  <a:lnTo>
                    <a:pt x="0" y="36"/>
                  </a:lnTo>
                  <a:lnTo>
                    <a:pt x="2" y="33"/>
                  </a:lnTo>
                  <a:lnTo>
                    <a:pt x="2" y="31"/>
                  </a:lnTo>
                  <a:lnTo>
                    <a:pt x="4" y="27"/>
                  </a:lnTo>
                  <a:lnTo>
                    <a:pt x="6" y="25"/>
                  </a:lnTo>
                  <a:lnTo>
                    <a:pt x="10" y="23"/>
                  </a:lnTo>
                  <a:lnTo>
                    <a:pt x="12" y="23"/>
                  </a:lnTo>
                  <a:lnTo>
                    <a:pt x="16" y="23"/>
                  </a:lnTo>
                  <a:lnTo>
                    <a:pt x="20" y="21"/>
                  </a:lnTo>
                  <a:lnTo>
                    <a:pt x="29" y="21"/>
                  </a:lnTo>
                  <a:lnTo>
                    <a:pt x="35" y="19"/>
                  </a:lnTo>
                  <a:lnTo>
                    <a:pt x="35" y="17"/>
                  </a:lnTo>
                  <a:lnTo>
                    <a:pt x="35" y="17"/>
                  </a:lnTo>
                  <a:lnTo>
                    <a:pt x="33" y="13"/>
                  </a:lnTo>
                  <a:lnTo>
                    <a:pt x="31" y="10"/>
                  </a:lnTo>
                  <a:lnTo>
                    <a:pt x="27" y="8"/>
                  </a:lnTo>
                  <a:lnTo>
                    <a:pt x="24" y="8"/>
                  </a:lnTo>
                  <a:lnTo>
                    <a:pt x="18" y="8"/>
                  </a:lnTo>
                  <a:lnTo>
                    <a:pt x="14" y="10"/>
                  </a:lnTo>
                  <a:lnTo>
                    <a:pt x="12" y="12"/>
                  </a:lnTo>
                  <a:lnTo>
                    <a:pt x="10" y="15"/>
                  </a:lnTo>
                  <a:lnTo>
                    <a:pt x="2" y="15"/>
                  </a:lnTo>
                  <a:lnTo>
                    <a:pt x="4" y="12"/>
                  </a:lnTo>
                  <a:lnTo>
                    <a:pt x="6" y="8"/>
                  </a:lnTo>
                  <a:lnTo>
                    <a:pt x="10" y="4"/>
                  </a:lnTo>
                  <a:lnTo>
                    <a:pt x="14" y="2"/>
                  </a:lnTo>
                  <a:lnTo>
                    <a:pt x="18" y="2"/>
                  </a:lnTo>
                  <a:lnTo>
                    <a:pt x="24" y="0"/>
                  </a:lnTo>
                  <a:lnTo>
                    <a:pt x="29" y="2"/>
                  </a:lnTo>
                  <a:lnTo>
                    <a:pt x="33" y="2"/>
                  </a:lnTo>
                  <a:lnTo>
                    <a:pt x="37" y="4"/>
                  </a:lnTo>
                  <a:lnTo>
                    <a:pt x="39" y="6"/>
                  </a:lnTo>
                  <a:lnTo>
                    <a:pt x="41" y="8"/>
                  </a:lnTo>
                  <a:lnTo>
                    <a:pt x="43" y="12"/>
                  </a:lnTo>
                  <a:lnTo>
                    <a:pt x="43" y="13"/>
                  </a:lnTo>
                  <a:lnTo>
                    <a:pt x="43" y="19"/>
                  </a:lnTo>
                  <a:lnTo>
                    <a:pt x="43" y="29"/>
                  </a:lnTo>
                  <a:lnTo>
                    <a:pt x="43" y="38"/>
                  </a:lnTo>
                  <a:lnTo>
                    <a:pt x="43" y="42"/>
                  </a:lnTo>
                  <a:lnTo>
                    <a:pt x="45" y="46"/>
                  </a:lnTo>
                  <a:lnTo>
                    <a:pt x="45" y="48"/>
                  </a:lnTo>
                  <a:lnTo>
                    <a:pt x="37" y="48"/>
                  </a:lnTo>
                  <a:lnTo>
                    <a:pt x="35" y="46"/>
                  </a:lnTo>
                  <a:lnTo>
                    <a:pt x="35" y="42"/>
                  </a:lnTo>
                  <a:close/>
                  <a:moveTo>
                    <a:pt x="35" y="25"/>
                  </a:moveTo>
                  <a:lnTo>
                    <a:pt x="29" y="27"/>
                  </a:lnTo>
                  <a:lnTo>
                    <a:pt x="22" y="29"/>
                  </a:lnTo>
                  <a:lnTo>
                    <a:pt x="18" y="29"/>
                  </a:lnTo>
                  <a:lnTo>
                    <a:pt x="14" y="29"/>
                  </a:lnTo>
                  <a:lnTo>
                    <a:pt x="12" y="31"/>
                  </a:lnTo>
                  <a:lnTo>
                    <a:pt x="10" y="33"/>
                  </a:lnTo>
                  <a:lnTo>
                    <a:pt x="10" y="35"/>
                  </a:lnTo>
                  <a:lnTo>
                    <a:pt x="10" y="36"/>
                  </a:lnTo>
                  <a:lnTo>
                    <a:pt x="10" y="38"/>
                  </a:lnTo>
                  <a:lnTo>
                    <a:pt x="12" y="42"/>
                  </a:lnTo>
                  <a:lnTo>
                    <a:pt x="16" y="42"/>
                  </a:lnTo>
                  <a:lnTo>
                    <a:pt x="20" y="44"/>
                  </a:lnTo>
                  <a:lnTo>
                    <a:pt x="24" y="42"/>
                  </a:lnTo>
                  <a:lnTo>
                    <a:pt x="27" y="42"/>
                  </a:lnTo>
                  <a:lnTo>
                    <a:pt x="31" y="38"/>
                  </a:lnTo>
                  <a:lnTo>
                    <a:pt x="33" y="36"/>
                  </a:lnTo>
                  <a:lnTo>
                    <a:pt x="33" y="33"/>
                  </a:lnTo>
                  <a:lnTo>
                    <a:pt x="35" y="29"/>
                  </a:lnTo>
                  <a:lnTo>
                    <a:pt x="35" y="2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462">
              <a:extLst>
                <a:ext uri="{FF2B5EF4-FFF2-40B4-BE49-F238E27FC236}">
                  <a16:creationId xmlns:a16="http://schemas.microsoft.com/office/drawing/2014/main" id="{56CD1EFA-77E6-4498-BF92-9ED49FCA6ED2}"/>
                </a:ext>
              </a:extLst>
            </p:cNvPr>
            <p:cNvSpPr>
              <a:spLocks/>
            </p:cNvSpPr>
            <p:nvPr/>
          </p:nvSpPr>
          <p:spPr bwMode="auto">
            <a:xfrm>
              <a:off x="4738687" y="4678649"/>
              <a:ext cx="36513" cy="103187"/>
            </a:xfrm>
            <a:custGeom>
              <a:avLst/>
              <a:gdLst>
                <a:gd name="T0" fmla="*/ 23 w 23"/>
                <a:gd name="T1" fmla="*/ 57 h 65"/>
                <a:gd name="T2" fmla="*/ 23 w 23"/>
                <a:gd name="T3" fmla="*/ 63 h 65"/>
                <a:gd name="T4" fmla="*/ 20 w 23"/>
                <a:gd name="T5" fmla="*/ 65 h 65"/>
                <a:gd name="T6" fmla="*/ 18 w 23"/>
                <a:gd name="T7" fmla="*/ 65 h 65"/>
                <a:gd name="T8" fmla="*/ 14 w 23"/>
                <a:gd name="T9" fmla="*/ 63 h 65"/>
                <a:gd name="T10" fmla="*/ 10 w 23"/>
                <a:gd name="T11" fmla="*/ 63 h 65"/>
                <a:gd name="T12" fmla="*/ 8 w 23"/>
                <a:gd name="T13" fmla="*/ 61 h 65"/>
                <a:gd name="T14" fmla="*/ 8 w 23"/>
                <a:gd name="T15" fmla="*/ 59 h 65"/>
                <a:gd name="T16" fmla="*/ 6 w 23"/>
                <a:gd name="T17" fmla="*/ 55 h 65"/>
                <a:gd name="T18" fmla="*/ 6 w 23"/>
                <a:gd name="T19" fmla="*/ 50 h 65"/>
                <a:gd name="T20" fmla="*/ 6 w 23"/>
                <a:gd name="T21" fmla="*/ 23 h 65"/>
                <a:gd name="T22" fmla="*/ 0 w 23"/>
                <a:gd name="T23" fmla="*/ 23 h 65"/>
                <a:gd name="T24" fmla="*/ 0 w 23"/>
                <a:gd name="T25" fmla="*/ 17 h 65"/>
                <a:gd name="T26" fmla="*/ 6 w 23"/>
                <a:gd name="T27" fmla="*/ 17 h 65"/>
                <a:gd name="T28" fmla="*/ 6 w 23"/>
                <a:gd name="T29" fmla="*/ 5 h 65"/>
                <a:gd name="T30" fmla="*/ 14 w 23"/>
                <a:gd name="T31" fmla="*/ 0 h 65"/>
                <a:gd name="T32" fmla="*/ 14 w 23"/>
                <a:gd name="T33" fmla="*/ 17 h 65"/>
                <a:gd name="T34" fmla="*/ 23 w 23"/>
                <a:gd name="T35" fmla="*/ 17 h 65"/>
                <a:gd name="T36" fmla="*/ 23 w 23"/>
                <a:gd name="T37" fmla="*/ 23 h 65"/>
                <a:gd name="T38" fmla="*/ 14 w 23"/>
                <a:gd name="T39" fmla="*/ 23 h 65"/>
                <a:gd name="T40" fmla="*/ 14 w 23"/>
                <a:gd name="T41" fmla="*/ 50 h 65"/>
                <a:gd name="T42" fmla="*/ 14 w 23"/>
                <a:gd name="T43" fmla="*/ 53 h 65"/>
                <a:gd name="T44" fmla="*/ 16 w 23"/>
                <a:gd name="T45" fmla="*/ 55 h 65"/>
                <a:gd name="T46" fmla="*/ 16 w 23"/>
                <a:gd name="T47" fmla="*/ 55 h 65"/>
                <a:gd name="T48" fmla="*/ 16 w 23"/>
                <a:gd name="T49" fmla="*/ 55 h 65"/>
                <a:gd name="T50" fmla="*/ 18 w 23"/>
                <a:gd name="T51" fmla="*/ 57 h 65"/>
                <a:gd name="T52" fmla="*/ 20 w 23"/>
                <a:gd name="T53" fmla="*/ 57 h 65"/>
                <a:gd name="T54" fmla="*/ 22 w 23"/>
                <a:gd name="T55" fmla="*/ 57 h 65"/>
                <a:gd name="T56" fmla="*/ 23 w 23"/>
                <a:gd name="T57" fmla="*/ 5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 h="65">
                  <a:moveTo>
                    <a:pt x="23" y="57"/>
                  </a:moveTo>
                  <a:lnTo>
                    <a:pt x="23" y="63"/>
                  </a:lnTo>
                  <a:lnTo>
                    <a:pt x="20" y="65"/>
                  </a:lnTo>
                  <a:lnTo>
                    <a:pt x="18" y="65"/>
                  </a:lnTo>
                  <a:lnTo>
                    <a:pt x="14" y="63"/>
                  </a:lnTo>
                  <a:lnTo>
                    <a:pt x="10" y="63"/>
                  </a:lnTo>
                  <a:lnTo>
                    <a:pt x="8" y="61"/>
                  </a:lnTo>
                  <a:lnTo>
                    <a:pt x="8" y="59"/>
                  </a:lnTo>
                  <a:lnTo>
                    <a:pt x="6" y="55"/>
                  </a:lnTo>
                  <a:lnTo>
                    <a:pt x="6" y="50"/>
                  </a:lnTo>
                  <a:lnTo>
                    <a:pt x="6" y="23"/>
                  </a:lnTo>
                  <a:lnTo>
                    <a:pt x="0" y="23"/>
                  </a:lnTo>
                  <a:lnTo>
                    <a:pt x="0" y="17"/>
                  </a:lnTo>
                  <a:lnTo>
                    <a:pt x="6" y="17"/>
                  </a:lnTo>
                  <a:lnTo>
                    <a:pt x="6" y="5"/>
                  </a:lnTo>
                  <a:lnTo>
                    <a:pt x="14" y="0"/>
                  </a:lnTo>
                  <a:lnTo>
                    <a:pt x="14" y="17"/>
                  </a:lnTo>
                  <a:lnTo>
                    <a:pt x="23" y="17"/>
                  </a:lnTo>
                  <a:lnTo>
                    <a:pt x="23" y="23"/>
                  </a:lnTo>
                  <a:lnTo>
                    <a:pt x="14" y="23"/>
                  </a:lnTo>
                  <a:lnTo>
                    <a:pt x="14" y="50"/>
                  </a:lnTo>
                  <a:lnTo>
                    <a:pt x="14" y="53"/>
                  </a:lnTo>
                  <a:lnTo>
                    <a:pt x="16" y="55"/>
                  </a:lnTo>
                  <a:lnTo>
                    <a:pt x="16" y="55"/>
                  </a:lnTo>
                  <a:lnTo>
                    <a:pt x="16" y="55"/>
                  </a:lnTo>
                  <a:lnTo>
                    <a:pt x="18" y="57"/>
                  </a:lnTo>
                  <a:lnTo>
                    <a:pt x="20" y="57"/>
                  </a:lnTo>
                  <a:lnTo>
                    <a:pt x="22" y="57"/>
                  </a:lnTo>
                  <a:lnTo>
                    <a:pt x="23" y="5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463">
              <a:extLst>
                <a:ext uri="{FF2B5EF4-FFF2-40B4-BE49-F238E27FC236}">
                  <a16:creationId xmlns:a16="http://schemas.microsoft.com/office/drawing/2014/main" id="{F373DB3C-065B-4046-BC5B-7E8B7B3E3F6C}"/>
                </a:ext>
              </a:extLst>
            </p:cNvPr>
            <p:cNvSpPr>
              <a:spLocks noEditPoints="1"/>
            </p:cNvSpPr>
            <p:nvPr/>
          </p:nvSpPr>
          <p:spPr bwMode="auto">
            <a:xfrm>
              <a:off x="4781549" y="4702462"/>
              <a:ext cx="69850" cy="79375"/>
            </a:xfrm>
            <a:custGeom>
              <a:avLst/>
              <a:gdLst>
                <a:gd name="T0" fmla="*/ 37 w 44"/>
                <a:gd name="T1" fmla="*/ 33 h 50"/>
                <a:gd name="T2" fmla="*/ 44 w 44"/>
                <a:gd name="T3" fmla="*/ 35 h 50"/>
                <a:gd name="T4" fmla="*/ 43 w 44"/>
                <a:gd name="T5" fmla="*/ 40 h 50"/>
                <a:gd name="T6" fmla="*/ 37 w 44"/>
                <a:gd name="T7" fmla="*/ 46 h 50"/>
                <a:gd name="T8" fmla="*/ 31 w 44"/>
                <a:gd name="T9" fmla="*/ 48 h 50"/>
                <a:gd name="T10" fmla="*/ 23 w 44"/>
                <a:gd name="T11" fmla="*/ 50 h 50"/>
                <a:gd name="T12" fmla="*/ 14 w 44"/>
                <a:gd name="T13" fmla="*/ 48 h 50"/>
                <a:gd name="T14" fmla="*/ 6 w 44"/>
                <a:gd name="T15" fmla="*/ 44 h 50"/>
                <a:gd name="T16" fmla="*/ 2 w 44"/>
                <a:gd name="T17" fmla="*/ 36 h 50"/>
                <a:gd name="T18" fmla="*/ 0 w 44"/>
                <a:gd name="T19" fmla="*/ 25 h 50"/>
                <a:gd name="T20" fmla="*/ 2 w 44"/>
                <a:gd name="T21" fmla="*/ 15 h 50"/>
                <a:gd name="T22" fmla="*/ 6 w 44"/>
                <a:gd name="T23" fmla="*/ 8 h 50"/>
                <a:gd name="T24" fmla="*/ 14 w 44"/>
                <a:gd name="T25" fmla="*/ 2 h 50"/>
                <a:gd name="T26" fmla="*/ 23 w 44"/>
                <a:gd name="T27" fmla="*/ 0 h 50"/>
                <a:gd name="T28" fmla="*/ 31 w 44"/>
                <a:gd name="T29" fmla="*/ 2 h 50"/>
                <a:gd name="T30" fmla="*/ 39 w 44"/>
                <a:gd name="T31" fmla="*/ 8 h 50"/>
                <a:gd name="T32" fmla="*/ 43 w 44"/>
                <a:gd name="T33" fmla="*/ 15 h 50"/>
                <a:gd name="T34" fmla="*/ 44 w 44"/>
                <a:gd name="T35" fmla="*/ 25 h 50"/>
                <a:gd name="T36" fmla="*/ 44 w 44"/>
                <a:gd name="T37" fmla="*/ 27 h 50"/>
                <a:gd name="T38" fmla="*/ 44 w 44"/>
                <a:gd name="T39" fmla="*/ 27 h 50"/>
                <a:gd name="T40" fmla="*/ 10 w 44"/>
                <a:gd name="T41" fmla="*/ 27 h 50"/>
                <a:gd name="T42" fmla="*/ 10 w 44"/>
                <a:gd name="T43" fmla="*/ 35 h 50"/>
                <a:gd name="T44" fmla="*/ 14 w 44"/>
                <a:gd name="T45" fmla="*/ 38 h 50"/>
                <a:gd name="T46" fmla="*/ 18 w 44"/>
                <a:gd name="T47" fmla="*/ 42 h 50"/>
                <a:gd name="T48" fmla="*/ 23 w 44"/>
                <a:gd name="T49" fmla="*/ 42 h 50"/>
                <a:gd name="T50" fmla="*/ 27 w 44"/>
                <a:gd name="T51" fmla="*/ 42 h 50"/>
                <a:gd name="T52" fmla="*/ 31 w 44"/>
                <a:gd name="T53" fmla="*/ 40 h 50"/>
                <a:gd name="T54" fmla="*/ 35 w 44"/>
                <a:gd name="T55" fmla="*/ 38 h 50"/>
                <a:gd name="T56" fmla="*/ 37 w 44"/>
                <a:gd name="T57" fmla="*/ 33 h 50"/>
                <a:gd name="T58" fmla="*/ 10 w 44"/>
                <a:gd name="T59" fmla="*/ 21 h 50"/>
                <a:gd name="T60" fmla="*/ 37 w 44"/>
                <a:gd name="T61" fmla="*/ 21 h 50"/>
                <a:gd name="T62" fmla="*/ 35 w 44"/>
                <a:gd name="T63" fmla="*/ 15 h 50"/>
                <a:gd name="T64" fmla="*/ 33 w 44"/>
                <a:gd name="T65" fmla="*/ 12 h 50"/>
                <a:gd name="T66" fmla="*/ 29 w 44"/>
                <a:gd name="T67" fmla="*/ 8 h 50"/>
                <a:gd name="T68" fmla="*/ 23 w 44"/>
                <a:gd name="T69" fmla="*/ 8 h 50"/>
                <a:gd name="T70" fmla="*/ 18 w 44"/>
                <a:gd name="T71" fmla="*/ 8 h 50"/>
                <a:gd name="T72" fmla="*/ 14 w 44"/>
                <a:gd name="T73" fmla="*/ 12 h 50"/>
                <a:gd name="T74" fmla="*/ 10 w 44"/>
                <a:gd name="T75" fmla="*/ 15 h 50"/>
                <a:gd name="T76" fmla="*/ 10 w 44"/>
                <a:gd name="T7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0">
                  <a:moveTo>
                    <a:pt x="37" y="33"/>
                  </a:moveTo>
                  <a:lnTo>
                    <a:pt x="44" y="35"/>
                  </a:lnTo>
                  <a:lnTo>
                    <a:pt x="43" y="40"/>
                  </a:lnTo>
                  <a:lnTo>
                    <a:pt x="37" y="46"/>
                  </a:lnTo>
                  <a:lnTo>
                    <a:pt x="31" y="48"/>
                  </a:lnTo>
                  <a:lnTo>
                    <a:pt x="23" y="50"/>
                  </a:lnTo>
                  <a:lnTo>
                    <a:pt x="14" y="48"/>
                  </a:lnTo>
                  <a:lnTo>
                    <a:pt x="6" y="44"/>
                  </a:lnTo>
                  <a:lnTo>
                    <a:pt x="2" y="36"/>
                  </a:lnTo>
                  <a:lnTo>
                    <a:pt x="0" y="25"/>
                  </a:lnTo>
                  <a:lnTo>
                    <a:pt x="2" y="15"/>
                  </a:lnTo>
                  <a:lnTo>
                    <a:pt x="6" y="8"/>
                  </a:lnTo>
                  <a:lnTo>
                    <a:pt x="14" y="2"/>
                  </a:lnTo>
                  <a:lnTo>
                    <a:pt x="23" y="0"/>
                  </a:lnTo>
                  <a:lnTo>
                    <a:pt x="31" y="2"/>
                  </a:lnTo>
                  <a:lnTo>
                    <a:pt x="39" y="8"/>
                  </a:lnTo>
                  <a:lnTo>
                    <a:pt x="43" y="15"/>
                  </a:lnTo>
                  <a:lnTo>
                    <a:pt x="44" y="25"/>
                  </a:lnTo>
                  <a:lnTo>
                    <a:pt x="44" y="27"/>
                  </a:lnTo>
                  <a:lnTo>
                    <a:pt x="44" y="27"/>
                  </a:lnTo>
                  <a:lnTo>
                    <a:pt x="10" y="27"/>
                  </a:lnTo>
                  <a:lnTo>
                    <a:pt x="10" y="35"/>
                  </a:lnTo>
                  <a:lnTo>
                    <a:pt x="14" y="38"/>
                  </a:lnTo>
                  <a:lnTo>
                    <a:pt x="18" y="42"/>
                  </a:lnTo>
                  <a:lnTo>
                    <a:pt x="23" y="42"/>
                  </a:lnTo>
                  <a:lnTo>
                    <a:pt x="27" y="42"/>
                  </a:lnTo>
                  <a:lnTo>
                    <a:pt x="31" y="40"/>
                  </a:lnTo>
                  <a:lnTo>
                    <a:pt x="35" y="38"/>
                  </a:lnTo>
                  <a:lnTo>
                    <a:pt x="37" y="33"/>
                  </a:lnTo>
                  <a:close/>
                  <a:moveTo>
                    <a:pt x="10" y="21"/>
                  </a:moveTo>
                  <a:lnTo>
                    <a:pt x="37" y="21"/>
                  </a:lnTo>
                  <a:lnTo>
                    <a:pt x="35" y="15"/>
                  </a:lnTo>
                  <a:lnTo>
                    <a:pt x="33" y="12"/>
                  </a:lnTo>
                  <a:lnTo>
                    <a:pt x="29" y="8"/>
                  </a:lnTo>
                  <a:lnTo>
                    <a:pt x="23" y="8"/>
                  </a:lnTo>
                  <a:lnTo>
                    <a:pt x="18" y="8"/>
                  </a:lnTo>
                  <a:lnTo>
                    <a:pt x="14" y="12"/>
                  </a:lnTo>
                  <a:lnTo>
                    <a:pt x="10" y="15"/>
                  </a:lnTo>
                  <a:lnTo>
                    <a:pt x="10" y="2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464">
              <a:extLst>
                <a:ext uri="{FF2B5EF4-FFF2-40B4-BE49-F238E27FC236}">
                  <a16:creationId xmlns:a16="http://schemas.microsoft.com/office/drawing/2014/main" id="{6423D892-4235-46BC-BC91-44CECC6D8348}"/>
                </a:ext>
              </a:extLst>
            </p:cNvPr>
            <p:cNvSpPr>
              <a:spLocks noEditPoints="1"/>
            </p:cNvSpPr>
            <p:nvPr/>
          </p:nvSpPr>
          <p:spPr bwMode="auto">
            <a:xfrm>
              <a:off x="4864099" y="4678649"/>
              <a:ext cx="63500" cy="103187"/>
            </a:xfrm>
            <a:custGeom>
              <a:avLst/>
              <a:gdLst>
                <a:gd name="T0" fmla="*/ 33 w 40"/>
                <a:gd name="T1" fmla="*/ 63 h 65"/>
                <a:gd name="T2" fmla="*/ 33 w 40"/>
                <a:gd name="T3" fmla="*/ 57 h 65"/>
                <a:gd name="T4" fmla="*/ 31 w 40"/>
                <a:gd name="T5" fmla="*/ 61 h 65"/>
                <a:gd name="T6" fmla="*/ 27 w 40"/>
                <a:gd name="T7" fmla="*/ 63 h 65"/>
                <a:gd name="T8" fmla="*/ 25 w 40"/>
                <a:gd name="T9" fmla="*/ 65 h 65"/>
                <a:gd name="T10" fmla="*/ 19 w 40"/>
                <a:gd name="T11" fmla="*/ 65 h 65"/>
                <a:gd name="T12" fmla="*/ 15 w 40"/>
                <a:gd name="T13" fmla="*/ 63 h 65"/>
                <a:gd name="T14" fmla="*/ 10 w 40"/>
                <a:gd name="T15" fmla="*/ 61 h 65"/>
                <a:gd name="T16" fmla="*/ 6 w 40"/>
                <a:gd name="T17" fmla="*/ 57 h 65"/>
                <a:gd name="T18" fmla="*/ 2 w 40"/>
                <a:gd name="T19" fmla="*/ 53 h 65"/>
                <a:gd name="T20" fmla="*/ 0 w 40"/>
                <a:gd name="T21" fmla="*/ 48 h 65"/>
                <a:gd name="T22" fmla="*/ 0 w 40"/>
                <a:gd name="T23" fmla="*/ 40 h 65"/>
                <a:gd name="T24" fmla="*/ 0 w 40"/>
                <a:gd name="T25" fmla="*/ 34 h 65"/>
                <a:gd name="T26" fmla="*/ 2 w 40"/>
                <a:gd name="T27" fmla="*/ 27 h 65"/>
                <a:gd name="T28" fmla="*/ 6 w 40"/>
                <a:gd name="T29" fmla="*/ 23 h 65"/>
                <a:gd name="T30" fmla="*/ 10 w 40"/>
                <a:gd name="T31" fmla="*/ 19 h 65"/>
                <a:gd name="T32" fmla="*/ 14 w 40"/>
                <a:gd name="T33" fmla="*/ 17 h 65"/>
                <a:gd name="T34" fmla="*/ 19 w 40"/>
                <a:gd name="T35" fmla="*/ 15 h 65"/>
                <a:gd name="T36" fmla="*/ 23 w 40"/>
                <a:gd name="T37" fmla="*/ 17 h 65"/>
                <a:gd name="T38" fmla="*/ 27 w 40"/>
                <a:gd name="T39" fmla="*/ 17 h 65"/>
                <a:gd name="T40" fmla="*/ 31 w 40"/>
                <a:gd name="T41" fmla="*/ 19 h 65"/>
                <a:gd name="T42" fmla="*/ 33 w 40"/>
                <a:gd name="T43" fmla="*/ 23 h 65"/>
                <a:gd name="T44" fmla="*/ 33 w 40"/>
                <a:gd name="T45" fmla="*/ 0 h 65"/>
                <a:gd name="T46" fmla="*/ 40 w 40"/>
                <a:gd name="T47" fmla="*/ 0 h 65"/>
                <a:gd name="T48" fmla="*/ 40 w 40"/>
                <a:gd name="T49" fmla="*/ 63 h 65"/>
                <a:gd name="T50" fmla="*/ 33 w 40"/>
                <a:gd name="T51" fmla="*/ 63 h 65"/>
                <a:gd name="T52" fmla="*/ 8 w 40"/>
                <a:gd name="T53" fmla="*/ 40 h 65"/>
                <a:gd name="T54" fmla="*/ 10 w 40"/>
                <a:gd name="T55" fmla="*/ 48 h 65"/>
                <a:gd name="T56" fmla="*/ 12 w 40"/>
                <a:gd name="T57" fmla="*/ 53 h 65"/>
                <a:gd name="T58" fmla="*/ 15 w 40"/>
                <a:gd name="T59" fmla="*/ 57 h 65"/>
                <a:gd name="T60" fmla="*/ 21 w 40"/>
                <a:gd name="T61" fmla="*/ 57 h 65"/>
                <a:gd name="T62" fmla="*/ 25 w 40"/>
                <a:gd name="T63" fmla="*/ 57 h 65"/>
                <a:gd name="T64" fmla="*/ 29 w 40"/>
                <a:gd name="T65" fmla="*/ 53 h 65"/>
                <a:gd name="T66" fmla="*/ 33 w 40"/>
                <a:gd name="T67" fmla="*/ 48 h 65"/>
                <a:gd name="T68" fmla="*/ 33 w 40"/>
                <a:gd name="T69" fmla="*/ 40 h 65"/>
                <a:gd name="T70" fmla="*/ 33 w 40"/>
                <a:gd name="T71" fmla="*/ 32 h 65"/>
                <a:gd name="T72" fmla="*/ 29 w 40"/>
                <a:gd name="T73" fmla="*/ 27 h 65"/>
                <a:gd name="T74" fmla="*/ 25 w 40"/>
                <a:gd name="T75" fmla="*/ 23 h 65"/>
                <a:gd name="T76" fmla="*/ 21 w 40"/>
                <a:gd name="T77" fmla="*/ 23 h 65"/>
                <a:gd name="T78" fmla="*/ 15 w 40"/>
                <a:gd name="T79" fmla="*/ 23 h 65"/>
                <a:gd name="T80" fmla="*/ 12 w 40"/>
                <a:gd name="T81" fmla="*/ 27 h 65"/>
                <a:gd name="T82" fmla="*/ 10 w 40"/>
                <a:gd name="T83" fmla="*/ 32 h 65"/>
                <a:gd name="T84" fmla="*/ 8 w 40"/>
                <a:gd name="T85" fmla="*/ 4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 h="65">
                  <a:moveTo>
                    <a:pt x="33" y="63"/>
                  </a:moveTo>
                  <a:lnTo>
                    <a:pt x="33" y="57"/>
                  </a:lnTo>
                  <a:lnTo>
                    <a:pt x="31" y="61"/>
                  </a:lnTo>
                  <a:lnTo>
                    <a:pt x="27" y="63"/>
                  </a:lnTo>
                  <a:lnTo>
                    <a:pt x="25" y="65"/>
                  </a:lnTo>
                  <a:lnTo>
                    <a:pt x="19" y="65"/>
                  </a:lnTo>
                  <a:lnTo>
                    <a:pt x="15" y="63"/>
                  </a:lnTo>
                  <a:lnTo>
                    <a:pt x="10" y="61"/>
                  </a:lnTo>
                  <a:lnTo>
                    <a:pt x="6" y="57"/>
                  </a:lnTo>
                  <a:lnTo>
                    <a:pt x="2" y="53"/>
                  </a:lnTo>
                  <a:lnTo>
                    <a:pt x="0" y="48"/>
                  </a:lnTo>
                  <a:lnTo>
                    <a:pt x="0" y="40"/>
                  </a:lnTo>
                  <a:lnTo>
                    <a:pt x="0" y="34"/>
                  </a:lnTo>
                  <a:lnTo>
                    <a:pt x="2" y="27"/>
                  </a:lnTo>
                  <a:lnTo>
                    <a:pt x="6" y="23"/>
                  </a:lnTo>
                  <a:lnTo>
                    <a:pt x="10" y="19"/>
                  </a:lnTo>
                  <a:lnTo>
                    <a:pt x="14" y="17"/>
                  </a:lnTo>
                  <a:lnTo>
                    <a:pt x="19" y="15"/>
                  </a:lnTo>
                  <a:lnTo>
                    <a:pt x="23" y="17"/>
                  </a:lnTo>
                  <a:lnTo>
                    <a:pt x="27" y="17"/>
                  </a:lnTo>
                  <a:lnTo>
                    <a:pt x="31" y="19"/>
                  </a:lnTo>
                  <a:lnTo>
                    <a:pt x="33" y="23"/>
                  </a:lnTo>
                  <a:lnTo>
                    <a:pt x="33" y="0"/>
                  </a:lnTo>
                  <a:lnTo>
                    <a:pt x="40" y="0"/>
                  </a:lnTo>
                  <a:lnTo>
                    <a:pt x="40" y="63"/>
                  </a:lnTo>
                  <a:lnTo>
                    <a:pt x="33" y="63"/>
                  </a:lnTo>
                  <a:close/>
                  <a:moveTo>
                    <a:pt x="8" y="40"/>
                  </a:moveTo>
                  <a:lnTo>
                    <a:pt x="10" y="48"/>
                  </a:lnTo>
                  <a:lnTo>
                    <a:pt x="12" y="53"/>
                  </a:lnTo>
                  <a:lnTo>
                    <a:pt x="15" y="57"/>
                  </a:lnTo>
                  <a:lnTo>
                    <a:pt x="21" y="57"/>
                  </a:lnTo>
                  <a:lnTo>
                    <a:pt x="25" y="57"/>
                  </a:lnTo>
                  <a:lnTo>
                    <a:pt x="29" y="53"/>
                  </a:lnTo>
                  <a:lnTo>
                    <a:pt x="33" y="48"/>
                  </a:lnTo>
                  <a:lnTo>
                    <a:pt x="33" y="40"/>
                  </a:lnTo>
                  <a:lnTo>
                    <a:pt x="33" y="32"/>
                  </a:lnTo>
                  <a:lnTo>
                    <a:pt x="29" y="27"/>
                  </a:lnTo>
                  <a:lnTo>
                    <a:pt x="25" y="23"/>
                  </a:lnTo>
                  <a:lnTo>
                    <a:pt x="21" y="23"/>
                  </a:lnTo>
                  <a:lnTo>
                    <a:pt x="15" y="23"/>
                  </a:lnTo>
                  <a:lnTo>
                    <a:pt x="12" y="27"/>
                  </a:lnTo>
                  <a:lnTo>
                    <a:pt x="10" y="32"/>
                  </a:lnTo>
                  <a:lnTo>
                    <a:pt x="8" y="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465">
              <a:extLst>
                <a:ext uri="{FF2B5EF4-FFF2-40B4-BE49-F238E27FC236}">
                  <a16:creationId xmlns:a16="http://schemas.microsoft.com/office/drawing/2014/main" id="{8FE01653-C632-43CF-9F47-638A4D40194E}"/>
                </a:ext>
              </a:extLst>
            </p:cNvPr>
            <p:cNvSpPr>
              <a:spLocks/>
            </p:cNvSpPr>
            <p:nvPr/>
          </p:nvSpPr>
          <p:spPr bwMode="auto">
            <a:xfrm>
              <a:off x="4995862" y="4675474"/>
              <a:ext cx="39688" cy="103187"/>
            </a:xfrm>
            <a:custGeom>
              <a:avLst/>
              <a:gdLst>
                <a:gd name="T0" fmla="*/ 25 w 25"/>
                <a:gd name="T1" fmla="*/ 65 h 65"/>
                <a:gd name="T2" fmla="*/ 17 w 25"/>
                <a:gd name="T3" fmla="*/ 65 h 65"/>
                <a:gd name="T4" fmla="*/ 17 w 25"/>
                <a:gd name="T5" fmla="*/ 15 h 65"/>
                <a:gd name="T6" fmla="*/ 13 w 25"/>
                <a:gd name="T7" fmla="*/ 17 h 65"/>
                <a:gd name="T8" fmla="*/ 9 w 25"/>
                <a:gd name="T9" fmla="*/ 21 h 65"/>
                <a:gd name="T10" fmla="*/ 4 w 25"/>
                <a:gd name="T11" fmla="*/ 23 h 65"/>
                <a:gd name="T12" fmla="*/ 0 w 25"/>
                <a:gd name="T13" fmla="*/ 25 h 65"/>
                <a:gd name="T14" fmla="*/ 0 w 25"/>
                <a:gd name="T15" fmla="*/ 17 h 65"/>
                <a:gd name="T16" fmla="*/ 5 w 25"/>
                <a:gd name="T17" fmla="*/ 13 h 65"/>
                <a:gd name="T18" fmla="*/ 11 w 25"/>
                <a:gd name="T19" fmla="*/ 9 h 65"/>
                <a:gd name="T20" fmla="*/ 17 w 25"/>
                <a:gd name="T21" fmla="*/ 5 h 65"/>
                <a:gd name="T22" fmla="*/ 19 w 25"/>
                <a:gd name="T23" fmla="*/ 0 h 65"/>
                <a:gd name="T24" fmla="*/ 25 w 25"/>
                <a:gd name="T25" fmla="*/ 0 h 65"/>
                <a:gd name="T26" fmla="*/ 25 w 25"/>
                <a:gd name="T2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65">
                  <a:moveTo>
                    <a:pt x="25" y="65"/>
                  </a:moveTo>
                  <a:lnTo>
                    <a:pt x="17" y="65"/>
                  </a:lnTo>
                  <a:lnTo>
                    <a:pt x="17" y="15"/>
                  </a:lnTo>
                  <a:lnTo>
                    <a:pt x="13" y="17"/>
                  </a:lnTo>
                  <a:lnTo>
                    <a:pt x="9" y="21"/>
                  </a:lnTo>
                  <a:lnTo>
                    <a:pt x="4" y="23"/>
                  </a:lnTo>
                  <a:lnTo>
                    <a:pt x="0" y="25"/>
                  </a:lnTo>
                  <a:lnTo>
                    <a:pt x="0" y="17"/>
                  </a:lnTo>
                  <a:lnTo>
                    <a:pt x="5" y="13"/>
                  </a:lnTo>
                  <a:lnTo>
                    <a:pt x="11" y="9"/>
                  </a:lnTo>
                  <a:lnTo>
                    <a:pt x="17" y="5"/>
                  </a:lnTo>
                  <a:lnTo>
                    <a:pt x="19" y="0"/>
                  </a:lnTo>
                  <a:lnTo>
                    <a:pt x="25" y="0"/>
                  </a:lnTo>
                  <a:lnTo>
                    <a:pt x="25" y="6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466">
              <a:extLst>
                <a:ext uri="{FF2B5EF4-FFF2-40B4-BE49-F238E27FC236}">
                  <a16:creationId xmlns:a16="http://schemas.microsoft.com/office/drawing/2014/main" id="{E26E5E04-8D61-4E28-A11E-DBBEA2B8ED10}"/>
                </a:ext>
              </a:extLst>
            </p:cNvPr>
            <p:cNvSpPr>
              <a:spLocks noEditPoints="1"/>
            </p:cNvSpPr>
            <p:nvPr/>
          </p:nvSpPr>
          <p:spPr bwMode="auto">
            <a:xfrm>
              <a:off x="5068887" y="4675474"/>
              <a:ext cx="66675" cy="106362"/>
            </a:xfrm>
            <a:custGeom>
              <a:avLst/>
              <a:gdLst>
                <a:gd name="T0" fmla="*/ 0 w 42"/>
                <a:gd name="T1" fmla="*/ 34 h 67"/>
                <a:gd name="T2" fmla="*/ 0 w 42"/>
                <a:gd name="T3" fmla="*/ 23 h 67"/>
                <a:gd name="T4" fmla="*/ 2 w 42"/>
                <a:gd name="T5" fmla="*/ 15 h 67"/>
                <a:gd name="T6" fmla="*/ 4 w 42"/>
                <a:gd name="T7" fmla="*/ 9 h 67"/>
                <a:gd name="T8" fmla="*/ 9 w 42"/>
                <a:gd name="T9" fmla="*/ 4 h 67"/>
                <a:gd name="T10" fmla="*/ 13 w 42"/>
                <a:gd name="T11" fmla="*/ 2 h 67"/>
                <a:gd name="T12" fmla="*/ 21 w 42"/>
                <a:gd name="T13" fmla="*/ 0 h 67"/>
                <a:gd name="T14" fmla="*/ 25 w 42"/>
                <a:gd name="T15" fmla="*/ 2 h 67"/>
                <a:gd name="T16" fmla="*/ 30 w 42"/>
                <a:gd name="T17" fmla="*/ 4 h 67"/>
                <a:gd name="T18" fmla="*/ 32 w 42"/>
                <a:gd name="T19" fmla="*/ 5 h 67"/>
                <a:gd name="T20" fmla="*/ 36 w 42"/>
                <a:gd name="T21" fmla="*/ 9 h 67"/>
                <a:gd name="T22" fmla="*/ 38 w 42"/>
                <a:gd name="T23" fmla="*/ 13 h 67"/>
                <a:gd name="T24" fmla="*/ 40 w 42"/>
                <a:gd name="T25" fmla="*/ 19 h 67"/>
                <a:gd name="T26" fmla="*/ 42 w 42"/>
                <a:gd name="T27" fmla="*/ 25 h 67"/>
                <a:gd name="T28" fmla="*/ 42 w 42"/>
                <a:gd name="T29" fmla="*/ 34 h 67"/>
                <a:gd name="T30" fmla="*/ 42 w 42"/>
                <a:gd name="T31" fmla="*/ 44 h 67"/>
                <a:gd name="T32" fmla="*/ 40 w 42"/>
                <a:gd name="T33" fmla="*/ 52 h 67"/>
                <a:gd name="T34" fmla="*/ 36 w 42"/>
                <a:gd name="T35" fmla="*/ 59 h 67"/>
                <a:gd name="T36" fmla="*/ 32 w 42"/>
                <a:gd name="T37" fmla="*/ 63 h 67"/>
                <a:gd name="T38" fmla="*/ 27 w 42"/>
                <a:gd name="T39" fmla="*/ 65 h 67"/>
                <a:gd name="T40" fmla="*/ 21 w 42"/>
                <a:gd name="T41" fmla="*/ 67 h 67"/>
                <a:gd name="T42" fmla="*/ 15 w 42"/>
                <a:gd name="T43" fmla="*/ 67 h 67"/>
                <a:gd name="T44" fmla="*/ 11 w 42"/>
                <a:gd name="T45" fmla="*/ 65 h 67"/>
                <a:gd name="T46" fmla="*/ 7 w 42"/>
                <a:gd name="T47" fmla="*/ 63 h 67"/>
                <a:gd name="T48" fmla="*/ 6 w 42"/>
                <a:gd name="T49" fmla="*/ 59 h 67"/>
                <a:gd name="T50" fmla="*/ 2 w 42"/>
                <a:gd name="T51" fmla="*/ 55 h 67"/>
                <a:gd name="T52" fmla="*/ 0 w 42"/>
                <a:gd name="T53" fmla="*/ 50 h 67"/>
                <a:gd name="T54" fmla="*/ 0 w 42"/>
                <a:gd name="T55" fmla="*/ 42 h 67"/>
                <a:gd name="T56" fmla="*/ 0 w 42"/>
                <a:gd name="T57" fmla="*/ 34 h 67"/>
                <a:gd name="T58" fmla="*/ 7 w 42"/>
                <a:gd name="T59" fmla="*/ 34 h 67"/>
                <a:gd name="T60" fmla="*/ 7 w 42"/>
                <a:gd name="T61" fmla="*/ 48 h 67"/>
                <a:gd name="T62" fmla="*/ 11 w 42"/>
                <a:gd name="T63" fmla="*/ 55 h 67"/>
                <a:gd name="T64" fmla="*/ 15 w 42"/>
                <a:gd name="T65" fmla="*/ 59 h 67"/>
                <a:gd name="T66" fmla="*/ 21 w 42"/>
                <a:gd name="T67" fmla="*/ 59 h 67"/>
                <a:gd name="T68" fmla="*/ 25 w 42"/>
                <a:gd name="T69" fmla="*/ 59 h 67"/>
                <a:gd name="T70" fmla="*/ 30 w 42"/>
                <a:gd name="T71" fmla="*/ 55 h 67"/>
                <a:gd name="T72" fmla="*/ 32 w 42"/>
                <a:gd name="T73" fmla="*/ 48 h 67"/>
                <a:gd name="T74" fmla="*/ 34 w 42"/>
                <a:gd name="T75" fmla="*/ 34 h 67"/>
                <a:gd name="T76" fmla="*/ 32 w 42"/>
                <a:gd name="T77" fmla="*/ 21 h 67"/>
                <a:gd name="T78" fmla="*/ 30 w 42"/>
                <a:gd name="T79" fmla="*/ 13 h 67"/>
                <a:gd name="T80" fmla="*/ 25 w 42"/>
                <a:gd name="T81" fmla="*/ 9 h 67"/>
                <a:gd name="T82" fmla="*/ 21 w 42"/>
                <a:gd name="T83" fmla="*/ 7 h 67"/>
                <a:gd name="T84" fmla="*/ 15 w 42"/>
                <a:gd name="T85" fmla="*/ 7 h 67"/>
                <a:gd name="T86" fmla="*/ 11 w 42"/>
                <a:gd name="T87" fmla="*/ 11 h 67"/>
                <a:gd name="T88" fmla="*/ 7 w 42"/>
                <a:gd name="T89" fmla="*/ 21 h 67"/>
                <a:gd name="T90" fmla="*/ 7 w 42"/>
                <a:gd name="T91" fmla="*/ 3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 h="67">
                  <a:moveTo>
                    <a:pt x="0" y="34"/>
                  </a:moveTo>
                  <a:lnTo>
                    <a:pt x="0" y="23"/>
                  </a:lnTo>
                  <a:lnTo>
                    <a:pt x="2" y="15"/>
                  </a:lnTo>
                  <a:lnTo>
                    <a:pt x="4" y="9"/>
                  </a:lnTo>
                  <a:lnTo>
                    <a:pt x="9" y="4"/>
                  </a:lnTo>
                  <a:lnTo>
                    <a:pt x="13" y="2"/>
                  </a:lnTo>
                  <a:lnTo>
                    <a:pt x="21" y="0"/>
                  </a:lnTo>
                  <a:lnTo>
                    <a:pt x="25" y="2"/>
                  </a:lnTo>
                  <a:lnTo>
                    <a:pt x="30" y="4"/>
                  </a:lnTo>
                  <a:lnTo>
                    <a:pt x="32" y="5"/>
                  </a:lnTo>
                  <a:lnTo>
                    <a:pt x="36" y="9"/>
                  </a:lnTo>
                  <a:lnTo>
                    <a:pt x="38" y="13"/>
                  </a:lnTo>
                  <a:lnTo>
                    <a:pt x="40" y="19"/>
                  </a:lnTo>
                  <a:lnTo>
                    <a:pt x="42" y="25"/>
                  </a:lnTo>
                  <a:lnTo>
                    <a:pt x="42" y="34"/>
                  </a:lnTo>
                  <a:lnTo>
                    <a:pt x="42" y="44"/>
                  </a:lnTo>
                  <a:lnTo>
                    <a:pt x="40" y="52"/>
                  </a:lnTo>
                  <a:lnTo>
                    <a:pt x="36" y="59"/>
                  </a:lnTo>
                  <a:lnTo>
                    <a:pt x="32" y="63"/>
                  </a:lnTo>
                  <a:lnTo>
                    <a:pt x="27" y="65"/>
                  </a:lnTo>
                  <a:lnTo>
                    <a:pt x="21" y="67"/>
                  </a:lnTo>
                  <a:lnTo>
                    <a:pt x="15" y="67"/>
                  </a:lnTo>
                  <a:lnTo>
                    <a:pt x="11" y="65"/>
                  </a:lnTo>
                  <a:lnTo>
                    <a:pt x="7" y="63"/>
                  </a:lnTo>
                  <a:lnTo>
                    <a:pt x="6" y="59"/>
                  </a:lnTo>
                  <a:lnTo>
                    <a:pt x="2" y="55"/>
                  </a:lnTo>
                  <a:lnTo>
                    <a:pt x="0" y="50"/>
                  </a:lnTo>
                  <a:lnTo>
                    <a:pt x="0" y="42"/>
                  </a:lnTo>
                  <a:lnTo>
                    <a:pt x="0" y="34"/>
                  </a:lnTo>
                  <a:close/>
                  <a:moveTo>
                    <a:pt x="7" y="34"/>
                  </a:moveTo>
                  <a:lnTo>
                    <a:pt x="7" y="48"/>
                  </a:lnTo>
                  <a:lnTo>
                    <a:pt x="11" y="55"/>
                  </a:lnTo>
                  <a:lnTo>
                    <a:pt x="15" y="59"/>
                  </a:lnTo>
                  <a:lnTo>
                    <a:pt x="21" y="59"/>
                  </a:lnTo>
                  <a:lnTo>
                    <a:pt x="25" y="59"/>
                  </a:lnTo>
                  <a:lnTo>
                    <a:pt x="30" y="55"/>
                  </a:lnTo>
                  <a:lnTo>
                    <a:pt x="32" y="48"/>
                  </a:lnTo>
                  <a:lnTo>
                    <a:pt x="34" y="34"/>
                  </a:lnTo>
                  <a:lnTo>
                    <a:pt x="32" y="21"/>
                  </a:lnTo>
                  <a:lnTo>
                    <a:pt x="30" y="13"/>
                  </a:lnTo>
                  <a:lnTo>
                    <a:pt x="25" y="9"/>
                  </a:lnTo>
                  <a:lnTo>
                    <a:pt x="21" y="7"/>
                  </a:lnTo>
                  <a:lnTo>
                    <a:pt x="15" y="7"/>
                  </a:lnTo>
                  <a:lnTo>
                    <a:pt x="11" y="11"/>
                  </a:lnTo>
                  <a:lnTo>
                    <a:pt x="7" y="21"/>
                  </a:lnTo>
                  <a:lnTo>
                    <a:pt x="7" y="3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467">
              <a:extLst>
                <a:ext uri="{FF2B5EF4-FFF2-40B4-BE49-F238E27FC236}">
                  <a16:creationId xmlns:a16="http://schemas.microsoft.com/office/drawing/2014/main" id="{C1C58AF4-A85D-4799-A22E-8962E993324D}"/>
                </a:ext>
              </a:extLst>
            </p:cNvPr>
            <p:cNvSpPr>
              <a:spLocks noEditPoints="1"/>
            </p:cNvSpPr>
            <p:nvPr/>
          </p:nvSpPr>
          <p:spPr bwMode="auto">
            <a:xfrm>
              <a:off x="5148262" y="4675474"/>
              <a:ext cx="66675" cy="106362"/>
            </a:xfrm>
            <a:custGeom>
              <a:avLst/>
              <a:gdLst>
                <a:gd name="T0" fmla="*/ 0 w 42"/>
                <a:gd name="T1" fmla="*/ 34 h 67"/>
                <a:gd name="T2" fmla="*/ 0 w 42"/>
                <a:gd name="T3" fmla="*/ 23 h 67"/>
                <a:gd name="T4" fmla="*/ 2 w 42"/>
                <a:gd name="T5" fmla="*/ 15 h 67"/>
                <a:gd name="T6" fmla="*/ 5 w 42"/>
                <a:gd name="T7" fmla="*/ 9 h 67"/>
                <a:gd name="T8" fmla="*/ 9 w 42"/>
                <a:gd name="T9" fmla="*/ 4 h 67"/>
                <a:gd name="T10" fmla="*/ 15 w 42"/>
                <a:gd name="T11" fmla="*/ 2 h 67"/>
                <a:gd name="T12" fmla="*/ 21 w 42"/>
                <a:gd name="T13" fmla="*/ 0 h 67"/>
                <a:gd name="T14" fmla="*/ 27 w 42"/>
                <a:gd name="T15" fmla="*/ 2 h 67"/>
                <a:gd name="T16" fmla="*/ 30 w 42"/>
                <a:gd name="T17" fmla="*/ 4 h 67"/>
                <a:gd name="T18" fmla="*/ 34 w 42"/>
                <a:gd name="T19" fmla="*/ 5 h 67"/>
                <a:gd name="T20" fmla="*/ 38 w 42"/>
                <a:gd name="T21" fmla="*/ 9 h 67"/>
                <a:gd name="T22" fmla="*/ 40 w 42"/>
                <a:gd name="T23" fmla="*/ 13 h 67"/>
                <a:gd name="T24" fmla="*/ 42 w 42"/>
                <a:gd name="T25" fmla="*/ 19 h 67"/>
                <a:gd name="T26" fmla="*/ 42 w 42"/>
                <a:gd name="T27" fmla="*/ 25 h 67"/>
                <a:gd name="T28" fmla="*/ 42 w 42"/>
                <a:gd name="T29" fmla="*/ 34 h 67"/>
                <a:gd name="T30" fmla="*/ 42 w 42"/>
                <a:gd name="T31" fmla="*/ 44 h 67"/>
                <a:gd name="T32" fmla="*/ 40 w 42"/>
                <a:gd name="T33" fmla="*/ 52 h 67"/>
                <a:gd name="T34" fmla="*/ 38 w 42"/>
                <a:gd name="T35" fmla="*/ 59 h 67"/>
                <a:gd name="T36" fmla="*/ 34 w 42"/>
                <a:gd name="T37" fmla="*/ 63 h 67"/>
                <a:gd name="T38" fmla="*/ 29 w 42"/>
                <a:gd name="T39" fmla="*/ 65 h 67"/>
                <a:gd name="T40" fmla="*/ 21 w 42"/>
                <a:gd name="T41" fmla="*/ 67 h 67"/>
                <a:gd name="T42" fmla="*/ 17 w 42"/>
                <a:gd name="T43" fmla="*/ 67 h 67"/>
                <a:gd name="T44" fmla="*/ 13 w 42"/>
                <a:gd name="T45" fmla="*/ 65 h 67"/>
                <a:gd name="T46" fmla="*/ 9 w 42"/>
                <a:gd name="T47" fmla="*/ 63 h 67"/>
                <a:gd name="T48" fmla="*/ 7 w 42"/>
                <a:gd name="T49" fmla="*/ 59 h 67"/>
                <a:gd name="T50" fmla="*/ 4 w 42"/>
                <a:gd name="T51" fmla="*/ 55 h 67"/>
                <a:gd name="T52" fmla="*/ 2 w 42"/>
                <a:gd name="T53" fmla="*/ 50 h 67"/>
                <a:gd name="T54" fmla="*/ 0 w 42"/>
                <a:gd name="T55" fmla="*/ 42 h 67"/>
                <a:gd name="T56" fmla="*/ 0 w 42"/>
                <a:gd name="T57" fmla="*/ 34 h 67"/>
                <a:gd name="T58" fmla="*/ 7 w 42"/>
                <a:gd name="T59" fmla="*/ 34 h 67"/>
                <a:gd name="T60" fmla="*/ 9 w 42"/>
                <a:gd name="T61" fmla="*/ 48 h 67"/>
                <a:gd name="T62" fmla="*/ 11 w 42"/>
                <a:gd name="T63" fmla="*/ 55 h 67"/>
                <a:gd name="T64" fmla="*/ 17 w 42"/>
                <a:gd name="T65" fmla="*/ 59 h 67"/>
                <a:gd name="T66" fmla="*/ 21 w 42"/>
                <a:gd name="T67" fmla="*/ 59 h 67"/>
                <a:gd name="T68" fmla="*/ 27 w 42"/>
                <a:gd name="T69" fmla="*/ 59 h 67"/>
                <a:gd name="T70" fmla="*/ 30 w 42"/>
                <a:gd name="T71" fmla="*/ 55 h 67"/>
                <a:gd name="T72" fmla="*/ 34 w 42"/>
                <a:gd name="T73" fmla="*/ 48 h 67"/>
                <a:gd name="T74" fmla="*/ 34 w 42"/>
                <a:gd name="T75" fmla="*/ 34 h 67"/>
                <a:gd name="T76" fmla="*/ 34 w 42"/>
                <a:gd name="T77" fmla="*/ 21 h 67"/>
                <a:gd name="T78" fmla="*/ 30 w 42"/>
                <a:gd name="T79" fmla="*/ 13 h 67"/>
                <a:gd name="T80" fmla="*/ 27 w 42"/>
                <a:gd name="T81" fmla="*/ 9 h 67"/>
                <a:gd name="T82" fmla="*/ 21 w 42"/>
                <a:gd name="T83" fmla="*/ 7 h 67"/>
                <a:gd name="T84" fmla="*/ 17 w 42"/>
                <a:gd name="T85" fmla="*/ 7 h 67"/>
                <a:gd name="T86" fmla="*/ 13 w 42"/>
                <a:gd name="T87" fmla="*/ 11 h 67"/>
                <a:gd name="T88" fmla="*/ 9 w 42"/>
                <a:gd name="T89" fmla="*/ 21 h 67"/>
                <a:gd name="T90" fmla="*/ 7 w 42"/>
                <a:gd name="T91" fmla="*/ 3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2" h="67">
                  <a:moveTo>
                    <a:pt x="0" y="34"/>
                  </a:moveTo>
                  <a:lnTo>
                    <a:pt x="0" y="23"/>
                  </a:lnTo>
                  <a:lnTo>
                    <a:pt x="2" y="15"/>
                  </a:lnTo>
                  <a:lnTo>
                    <a:pt x="5" y="9"/>
                  </a:lnTo>
                  <a:lnTo>
                    <a:pt x="9" y="4"/>
                  </a:lnTo>
                  <a:lnTo>
                    <a:pt x="15" y="2"/>
                  </a:lnTo>
                  <a:lnTo>
                    <a:pt x="21" y="0"/>
                  </a:lnTo>
                  <a:lnTo>
                    <a:pt x="27" y="2"/>
                  </a:lnTo>
                  <a:lnTo>
                    <a:pt x="30" y="4"/>
                  </a:lnTo>
                  <a:lnTo>
                    <a:pt x="34" y="5"/>
                  </a:lnTo>
                  <a:lnTo>
                    <a:pt x="38" y="9"/>
                  </a:lnTo>
                  <a:lnTo>
                    <a:pt x="40" y="13"/>
                  </a:lnTo>
                  <a:lnTo>
                    <a:pt x="42" y="19"/>
                  </a:lnTo>
                  <a:lnTo>
                    <a:pt x="42" y="25"/>
                  </a:lnTo>
                  <a:lnTo>
                    <a:pt x="42" y="34"/>
                  </a:lnTo>
                  <a:lnTo>
                    <a:pt x="42" y="44"/>
                  </a:lnTo>
                  <a:lnTo>
                    <a:pt x="40" y="52"/>
                  </a:lnTo>
                  <a:lnTo>
                    <a:pt x="38" y="59"/>
                  </a:lnTo>
                  <a:lnTo>
                    <a:pt x="34" y="63"/>
                  </a:lnTo>
                  <a:lnTo>
                    <a:pt x="29" y="65"/>
                  </a:lnTo>
                  <a:lnTo>
                    <a:pt x="21" y="67"/>
                  </a:lnTo>
                  <a:lnTo>
                    <a:pt x="17" y="67"/>
                  </a:lnTo>
                  <a:lnTo>
                    <a:pt x="13" y="65"/>
                  </a:lnTo>
                  <a:lnTo>
                    <a:pt x="9" y="63"/>
                  </a:lnTo>
                  <a:lnTo>
                    <a:pt x="7" y="59"/>
                  </a:lnTo>
                  <a:lnTo>
                    <a:pt x="4" y="55"/>
                  </a:lnTo>
                  <a:lnTo>
                    <a:pt x="2" y="50"/>
                  </a:lnTo>
                  <a:lnTo>
                    <a:pt x="0" y="42"/>
                  </a:lnTo>
                  <a:lnTo>
                    <a:pt x="0" y="34"/>
                  </a:lnTo>
                  <a:close/>
                  <a:moveTo>
                    <a:pt x="7" y="34"/>
                  </a:moveTo>
                  <a:lnTo>
                    <a:pt x="9" y="48"/>
                  </a:lnTo>
                  <a:lnTo>
                    <a:pt x="11" y="55"/>
                  </a:lnTo>
                  <a:lnTo>
                    <a:pt x="17" y="59"/>
                  </a:lnTo>
                  <a:lnTo>
                    <a:pt x="21" y="59"/>
                  </a:lnTo>
                  <a:lnTo>
                    <a:pt x="27" y="59"/>
                  </a:lnTo>
                  <a:lnTo>
                    <a:pt x="30" y="55"/>
                  </a:lnTo>
                  <a:lnTo>
                    <a:pt x="34" y="48"/>
                  </a:lnTo>
                  <a:lnTo>
                    <a:pt x="34" y="34"/>
                  </a:lnTo>
                  <a:lnTo>
                    <a:pt x="34" y="21"/>
                  </a:lnTo>
                  <a:lnTo>
                    <a:pt x="30" y="13"/>
                  </a:lnTo>
                  <a:lnTo>
                    <a:pt x="27" y="9"/>
                  </a:lnTo>
                  <a:lnTo>
                    <a:pt x="21" y="7"/>
                  </a:lnTo>
                  <a:lnTo>
                    <a:pt x="17" y="7"/>
                  </a:lnTo>
                  <a:lnTo>
                    <a:pt x="13" y="11"/>
                  </a:lnTo>
                  <a:lnTo>
                    <a:pt x="9" y="21"/>
                  </a:lnTo>
                  <a:lnTo>
                    <a:pt x="7" y="3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468">
              <a:extLst>
                <a:ext uri="{FF2B5EF4-FFF2-40B4-BE49-F238E27FC236}">
                  <a16:creationId xmlns:a16="http://schemas.microsoft.com/office/drawing/2014/main" id="{61C214A3-1379-4966-B885-EC99F04BCB0C}"/>
                </a:ext>
              </a:extLst>
            </p:cNvPr>
            <p:cNvSpPr>
              <a:spLocks/>
            </p:cNvSpPr>
            <p:nvPr/>
          </p:nvSpPr>
          <p:spPr bwMode="auto">
            <a:xfrm>
              <a:off x="5224462" y="4705637"/>
              <a:ext cx="69850" cy="73025"/>
            </a:xfrm>
            <a:custGeom>
              <a:avLst/>
              <a:gdLst>
                <a:gd name="T0" fmla="*/ 0 w 44"/>
                <a:gd name="T1" fmla="*/ 46 h 46"/>
                <a:gd name="T2" fmla="*/ 17 w 44"/>
                <a:gd name="T3" fmla="*/ 23 h 46"/>
                <a:gd name="T4" fmla="*/ 2 w 44"/>
                <a:gd name="T5" fmla="*/ 0 h 46"/>
                <a:gd name="T6" fmla="*/ 11 w 44"/>
                <a:gd name="T7" fmla="*/ 0 h 46"/>
                <a:gd name="T8" fmla="*/ 19 w 44"/>
                <a:gd name="T9" fmla="*/ 11 h 46"/>
                <a:gd name="T10" fmla="*/ 21 w 44"/>
                <a:gd name="T11" fmla="*/ 13 h 46"/>
                <a:gd name="T12" fmla="*/ 23 w 44"/>
                <a:gd name="T13" fmla="*/ 15 h 46"/>
                <a:gd name="T14" fmla="*/ 25 w 44"/>
                <a:gd name="T15" fmla="*/ 13 h 46"/>
                <a:gd name="T16" fmla="*/ 25 w 44"/>
                <a:gd name="T17" fmla="*/ 11 h 46"/>
                <a:gd name="T18" fmla="*/ 34 w 44"/>
                <a:gd name="T19" fmla="*/ 0 h 46"/>
                <a:gd name="T20" fmla="*/ 44 w 44"/>
                <a:gd name="T21" fmla="*/ 0 h 46"/>
                <a:gd name="T22" fmla="*/ 27 w 44"/>
                <a:gd name="T23" fmla="*/ 21 h 46"/>
                <a:gd name="T24" fmla="*/ 44 w 44"/>
                <a:gd name="T25" fmla="*/ 46 h 46"/>
                <a:gd name="T26" fmla="*/ 34 w 44"/>
                <a:gd name="T27" fmla="*/ 46 h 46"/>
                <a:gd name="T28" fmla="*/ 25 w 44"/>
                <a:gd name="T29" fmla="*/ 33 h 46"/>
                <a:gd name="T30" fmla="*/ 23 w 44"/>
                <a:gd name="T31" fmla="*/ 29 h 46"/>
                <a:gd name="T32" fmla="*/ 9 w 44"/>
                <a:gd name="T33" fmla="*/ 46 h 46"/>
                <a:gd name="T34" fmla="*/ 0 w 44"/>
                <a:gd name="T35"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6">
                  <a:moveTo>
                    <a:pt x="0" y="46"/>
                  </a:moveTo>
                  <a:lnTo>
                    <a:pt x="17" y="23"/>
                  </a:lnTo>
                  <a:lnTo>
                    <a:pt x="2" y="0"/>
                  </a:lnTo>
                  <a:lnTo>
                    <a:pt x="11" y="0"/>
                  </a:lnTo>
                  <a:lnTo>
                    <a:pt x="19" y="11"/>
                  </a:lnTo>
                  <a:lnTo>
                    <a:pt x="21" y="13"/>
                  </a:lnTo>
                  <a:lnTo>
                    <a:pt x="23" y="15"/>
                  </a:lnTo>
                  <a:lnTo>
                    <a:pt x="25" y="13"/>
                  </a:lnTo>
                  <a:lnTo>
                    <a:pt x="25" y="11"/>
                  </a:lnTo>
                  <a:lnTo>
                    <a:pt x="34" y="0"/>
                  </a:lnTo>
                  <a:lnTo>
                    <a:pt x="44" y="0"/>
                  </a:lnTo>
                  <a:lnTo>
                    <a:pt x="27" y="21"/>
                  </a:lnTo>
                  <a:lnTo>
                    <a:pt x="44" y="46"/>
                  </a:lnTo>
                  <a:lnTo>
                    <a:pt x="34" y="46"/>
                  </a:lnTo>
                  <a:lnTo>
                    <a:pt x="25" y="33"/>
                  </a:lnTo>
                  <a:lnTo>
                    <a:pt x="23" y="29"/>
                  </a:lnTo>
                  <a:lnTo>
                    <a:pt x="9" y="46"/>
                  </a:lnTo>
                  <a:lnTo>
                    <a:pt x="0" y="4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469">
              <a:extLst>
                <a:ext uri="{FF2B5EF4-FFF2-40B4-BE49-F238E27FC236}">
                  <a16:creationId xmlns:a16="http://schemas.microsoft.com/office/drawing/2014/main" id="{DB67967F-DC1D-43C0-B5CC-5725BBEC0C86}"/>
                </a:ext>
              </a:extLst>
            </p:cNvPr>
            <p:cNvSpPr>
              <a:spLocks/>
            </p:cNvSpPr>
            <p:nvPr/>
          </p:nvSpPr>
          <p:spPr bwMode="auto">
            <a:xfrm>
              <a:off x="3886199" y="6570949"/>
              <a:ext cx="60325" cy="85725"/>
            </a:xfrm>
            <a:custGeom>
              <a:avLst/>
              <a:gdLst>
                <a:gd name="T0" fmla="*/ 38 w 38"/>
                <a:gd name="T1" fmla="*/ 46 h 54"/>
                <a:gd name="T2" fmla="*/ 38 w 38"/>
                <a:gd name="T3" fmla="*/ 48 h 54"/>
                <a:gd name="T4" fmla="*/ 38 w 38"/>
                <a:gd name="T5" fmla="*/ 48 h 54"/>
                <a:gd name="T6" fmla="*/ 38 w 38"/>
                <a:gd name="T7" fmla="*/ 50 h 54"/>
                <a:gd name="T8" fmla="*/ 38 w 38"/>
                <a:gd name="T9" fmla="*/ 50 h 54"/>
                <a:gd name="T10" fmla="*/ 34 w 38"/>
                <a:gd name="T11" fmla="*/ 52 h 54"/>
                <a:gd name="T12" fmla="*/ 30 w 38"/>
                <a:gd name="T13" fmla="*/ 54 h 54"/>
                <a:gd name="T14" fmla="*/ 25 w 38"/>
                <a:gd name="T15" fmla="*/ 54 h 54"/>
                <a:gd name="T16" fmla="*/ 17 w 38"/>
                <a:gd name="T17" fmla="*/ 54 h 54"/>
                <a:gd name="T18" fmla="*/ 9 w 38"/>
                <a:gd name="T19" fmla="*/ 50 h 54"/>
                <a:gd name="T20" fmla="*/ 4 w 38"/>
                <a:gd name="T21" fmla="*/ 44 h 54"/>
                <a:gd name="T22" fmla="*/ 0 w 38"/>
                <a:gd name="T23" fmla="*/ 34 h 54"/>
                <a:gd name="T24" fmla="*/ 0 w 38"/>
                <a:gd name="T25" fmla="*/ 21 h 54"/>
                <a:gd name="T26" fmla="*/ 4 w 38"/>
                <a:gd name="T27" fmla="*/ 11 h 54"/>
                <a:gd name="T28" fmla="*/ 9 w 38"/>
                <a:gd name="T29" fmla="*/ 4 h 54"/>
                <a:gd name="T30" fmla="*/ 19 w 38"/>
                <a:gd name="T31" fmla="*/ 0 h 54"/>
                <a:gd name="T32" fmla="*/ 27 w 38"/>
                <a:gd name="T33" fmla="*/ 0 h 54"/>
                <a:gd name="T34" fmla="*/ 30 w 38"/>
                <a:gd name="T35" fmla="*/ 0 h 54"/>
                <a:gd name="T36" fmla="*/ 34 w 38"/>
                <a:gd name="T37" fmla="*/ 2 h 54"/>
                <a:gd name="T38" fmla="*/ 36 w 38"/>
                <a:gd name="T39" fmla="*/ 4 h 54"/>
                <a:gd name="T40" fmla="*/ 38 w 38"/>
                <a:gd name="T41" fmla="*/ 4 h 54"/>
                <a:gd name="T42" fmla="*/ 38 w 38"/>
                <a:gd name="T43" fmla="*/ 6 h 54"/>
                <a:gd name="T44" fmla="*/ 38 w 38"/>
                <a:gd name="T45" fmla="*/ 6 h 54"/>
                <a:gd name="T46" fmla="*/ 38 w 38"/>
                <a:gd name="T47" fmla="*/ 8 h 54"/>
                <a:gd name="T48" fmla="*/ 38 w 38"/>
                <a:gd name="T49" fmla="*/ 8 h 54"/>
                <a:gd name="T50" fmla="*/ 38 w 38"/>
                <a:gd name="T51" fmla="*/ 9 h 54"/>
                <a:gd name="T52" fmla="*/ 38 w 38"/>
                <a:gd name="T53" fmla="*/ 9 h 54"/>
                <a:gd name="T54" fmla="*/ 38 w 38"/>
                <a:gd name="T55" fmla="*/ 11 h 54"/>
                <a:gd name="T56" fmla="*/ 36 w 38"/>
                <a:gd name="T57" fmla="*/ 11 h 54"/>
                <a:gd name="T58" fmla="*/ 34 w 38"/>
                <a:gd name="T59" fmla="*/ 9 h 54"/>
                <a:gd name="T60" fmla="*/ 30 w 38"/>
                <a:gd name="T61" fmla="*/ 8 h 54"/>
                <a:gd name="T62" fmla="*/ 27 w 38"/>
                <a:gd name="T63" fmla="*/ 6 h 54"/>
                <a:gd name="T64" fmla="*/ 21 w 38"/>
                <a:gd name="T65" fmla="*/ 6 h 54"/>
                <a:gd name="T66" fmla="*/ 13 w 38"/>
                <a:gd name="T67" fmla="*/ 9 h 54"/>
                <a:gd name="T68" fmla="*/ 9 w 38"/>
                <a:gd name="T69" fmla="*/ 13 h 54"/>
                <a:gd name="T70" fmla="*/ 7 w 38"/>
                <a:gd name="T71" fmla="*/ 23 h 54"/>
                <a:gd name="T72" fmla="*/ 7 w 38"/>
                <a:gd name="T73" fmla="*/ 32 h 54"/>
                <a:gd name="T74" fmla="*/ 9 w 38"/>
                <a:gd name="T75" fmla="*/ 40 h 54"/>
                <a:gd name="T76" fmla="*/ 13 w 38"/>
                <a:gd name="T77" fmla="*/ 44 h 54"/>
                <a:gd name="T78" fmla="*/ 21 w 38"/>
                <a:gd name="T79" fmla="*/ 48 h 54"/>
                <a:gd name="T80" fmla="*/ 27 w 38"/>
                <a:gd name="T81" fmla="*/ 48 h 54"/>
                <a:gd name="T82" fmla="*/ 32 w 38"/>
                <a:gd name="T83" fmla="*/ 46 h 54"/>
                <a:gd name="T84" fmla="*/ 34 w 38"/>
                <a:gd name="T85" fmla="*/ 44 h 54"/>
                <a:gd name="T86" fmla="*/ 38 w 38"/>
                <a:gd name="T87" fmla="*/ 44 h 54"/>
                <a:gd name="T88" fmla="*/ 38 w 38"/>
                <a:gd name="T89" fmla="*/ 42 h 54"/>
                <a:gd name="T90" fmla="*/ 38 w 38"/>
                <a:gd name="T91" fmla="*/ 44 h 54"/>
                <a:gd name="T92" fmla="*/ 38 w 38"/>
                <a:gd name="T93" fmla="*/ 44 h 54"/>
                <a:gd name="T94" fmla="*/ 38 w 38"/>
                <a:gd name="T95"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 h="54">
                  <a:moveTo>
                    <a:pt x="38" y="46"/>
                  </a:moveTo>
                  <a:lnTo>
                    <a:pt x="38" y="46"/>
                  </a:lnTo>
                  <a:lnTo>
                    <a:pt x="38" y="48"/>
                  </a:lnTo>
                  <a:lnTo>
                    <a:pt x="38" y="48"/>
                  </a:lnTo>
                  <a:lnTo>
                    <a:pt x="38" y="48"/>
                  </a:lnTo>
                  <a:lnTo>
                    <a:pt x="38" y="48"/>
                  </a:lnTo>
                  <a:lnTo>
                    <a:pt x="38" y="48"/>
                  </a:lnTo>
                  <a:lnTo>
                    <a:pt x="38" y="50"/>
                  </a:lnTo>
                  <a:lnTo>
                    <a:pt x="38" y="50"/>
                  </a:lnTo>
                  <a:lnTo>
                    <a:pt x="38" y="50"/>
                  </a:lnTo>
                  <a:lnTo>
                    <a:pt x="36" y="50"/>
                  </a:lnTo>
                  <a:lnTo>
                    <a:pt x="34" y="52"/>
                  </a:lnTo>
                  <a:lnTo>
                    <a:pt x="32" y="52"/>
                  </a:lnTo>
                  <a:lnTo>
                    <a:pt x="30" y="54"/>
                  </a:lnTo>
                  <a:lnTo>
                    <a:pt x="29" y="54"/>
                  </a:lnTo>
                  <a:lnTo>
                    <a:pt x="25" y="54"/>
                  </a:lnTo>
                  <a:lnTo>
                    <a:pt x="23" y="54"/>
                  </a:lnTo>
                  <a:lnTo>
                    <a:pt x="17" y="54"/>
                  </a:lnTo>
                  <a:lnTo>
                    <a:pt x="13" y="52"/>
                  </a:lnTo>
                  <a:lnTo>
                    <a:pt x="9" y="50"/>
                  </a:lnTo>
                  <a:lnTo>
                    <a:pt x="6" y="48"/>
                  </a:lnTo>
                  <a:lnTo>
                    <a:pt x="4" y="44"/>
                  </a:lnTo>
                  <a:lnTo>
                    <a:pt x="2" y="38"/>
                  </a:lnTo>
                  <a:lnTo>
                    <a:pt x="0" y="34"/>
                  </a:lnTo>
                  <a:lnTo>
                    <a:pt x="0" y="27"/>
                  </a:lnTo>
                  <a:lnTo>
                    <a:pt x="0" y="21"/>
                  </a:lnTo>
                  <a:lnTo>
                    <a:pt x="2" y="15"/>
                  </a:lnTo>
                  <a:lnTo>
                    <a:pt x="4" y="11"/>
                  </a:lnTo>
                  <a:lnTo>
                    <a:pt x="6" y="8"/>
                  </a:lnTo>
                  <a:lnTo>
                    <a:pt x="9" y="4"/>
                  </a:lnTo>
                  <a:lnTo>
                    <a:pt x="13" y="2"/>
                  </a:lnTo>
                  <a:lnTo>
                    <a:pt x="19" y="0"/>
                  </a:lnTo>
                  <a:lnTo>
                    <a:pt x="23" y="0"/>
                  </a:lnTo>
                  <a:lnTo>
                    <a:pt x="27" y="0"/>
                  </a:lnTo>
                  <a:lnTo>
                    <a:pt x="29" y="0"/>
                  </a:lnTo>
                  <a:lnTo>
                    <a:pt x="30" y="0"/>
                  </a:lnTo>
                  <a:lnTo>
                    <a:pt x="32" y="2"/>
                  </a:lnTo>
                  <a:lnTo>
                    <a:pt x="34" y="2"/>
                  </a:lnTo>
                  <a:lnTo>
                    <a:pt x="36" y="2"/>
                  </a:lnTo>
                  <a:lnTo>
                    <a:pt x="36" y="4"/>
                  </a:lnTo>
                  <a:lnTo>
                    <a:pt x="38" y="4"/>
                  </a:lnTo>
                  <a:lnTo>
                    <a:pt x="38" y="4"/>
                  </a:lnTo>
                  <a:lnTo>
                    <a:pt x="38" y="4"/>
                  </a:lnTo>
                  <a:lnTo>
                    <a:pt x="38" y="6"/>
                  </a:lnTo>
                  <a:lnTo>
                    <a:pt x="38" y="6"/>
                  </a:lnTo>
                  <a:lnTo>
                    <a:pt x="38" y="6"/>
                  </a:lnTo>
                  <a:lnTo>
                    <a:pt x="38" y="6"/>
                  </a:lnTo>
                  <a:lnTo>
                    <a:pt x="38" y="8"/>
                  </a:lnTo>
                  <a:lnTo>
                    <a:pt x="38" y="8"/>
                  </a:lnTo>
                  <a:lnTo>
                    <a:pt x="38" y="8"/>
                  </a:lnTo>
                  <a:lnTo>
                    <a:pt x="38" y="9"/>
                  </a:lnTo>
                  <a:lnTo>
                    <a:pt x="38" y="9"/>
                  </a:lnTo>
                  <a:lnTo>
                    <a:pt x="38" y="9"/>
                  </a:lnTo>
                  <a:lnTo>
                    <a:pt x="38" y="9"/>
                  </a:lnTo>
                  <a:lnTo>
                    <a:pt x="38" y="11"/>
                  </a:lnTo>
                  <a:lnTo>
                    <a:pt x="38" y="11"/>
                  </a:lnTo>
                  <a:lnTo>
                    <a:pt x="38" y="11"/>
                  </a:lnTo>
                  <a:lnTo>
                    <a:pt x="36" y="11"/>
                  </a:lnTo>
                  <a:lnTo>
                    <a:pt x="36" y="9"/>
                  </a:lnTo>
                  <a:lnTo>
                    <a:pt x="34" y="9"/>
                  </a:lnTo>
                  <a:lnTo>
                    <a:pt x="32" y="8"/>
                  </a:lnTo>
                  <a:lnTo>
                    <a:pt x="30" y="8"/>
                  </a:lnTo>
                  <a:lnTo>
                    <a:pt x="29" y="6"/>
                  </a:lnTo>
                  <a:lnTo>
                    <a:pt x="27" y="6"/>
                  </a:lnTo>
                  <a:lnTo>
                    <a:pt x="23" y="6"/>
                  </a:lnTo>
                  <a:lnTo>
                    <a:pt x="21" y="6"/>
                  </a:lnTo>
                  <a:lnTo>
                    <a:pt x="17" y="8"/>
                  </a:lnTo>
                  <a:lnTo>
                    <a:pt x="13" y="9"/>
                  </a:lnTo>
                  <a:lnTo>
                    <a:pt x="11" y="11"/>
                  </a:lnTo>
                  <a:lnTo>
                    <a:pt x="9" y="13"/>
                  </a:lnTo>
                  <a:lnTo>
                    <a:pt x="9" y="17"/>
                  </a:lnTo>
                  <a:lnTo>
                    <a:pt x="7" y="23"/>
                  </a:lnTo>
                  <a:lnTo>
                    <a:pt x="7" y="27"/>
                  </a:lnTo>
                  <a:lnTo>
                    <a:pt x="7" y="32"/>
                  </a:lnTo>
                  <a:lnTo>
                    <a:pt x="9" y="36"/>
                  </a:lnTo>
                  <a:lnTo>
                    <a:pt x="9" y="40"/>
                  </a:lnTo>
                  <a:lnTo>
                    <a:pt x="11" y="42"/>
                  </a:lnTo>
                  <a:lnTo>
                    <a:pt x="13" y="44"/>
                  </a:lnTo>
                  <a:lnTo>
                    <a:pt x="17" y="46"/>
                  </a:lnTo>
                  <a:lnTo>
                    <a:pt x="21" y="48"/>
                  </a:lnTo>
                  <a:lnTo>
                    <a:pt x="23" y="48"/>
                  </a:lnTo>
                  <a:lnTo>
                    <a:pt x="27" y="48"/>
                  </a:lnTo>
                  <a:lnTo>
                    <a:pt x="29" y="48"/>
                  </a:lnTo>
                  <a:lnTo>
                    <a:pt x="32" y="46"/>
                  </a:lnTo>
                  <a:lnTo>
                    <a:pt x="34" y="46"/>
                  </a:lnTo>
                  <a:lnTo>
                    <a:pt x="34" y="44"/>
                  </a:lnTo>
                  <a:lnTo>
                    <a:pt x="36" y="44"/>
                  </a:lnTo>
                  <a:lnTo>
                    <a:pt x="38" y="44"/>
                  </a:lnTo>
                  <a:lnTo>
                    <a:pt x="38" y="42"/>
                  </a:lnTo>
                  <a:lnTo>
                    <a:pt x="38" y="42"/>
                  </a:lnTo>
                  <a:lnTo>
                    <a:pt x="38" y="42"/>
                  </a:lnTo>
                  <a:lnTo>
                    <a:pt x="38" y="44"/>
                  </a:lnTo>
                  <a:lnTo>
                    <a:pt x="38" y="44"/>
                  </a:lnTo>
                  <a:lnTo>
                    <a:pt x="38" y="44"/>
                  </a:lnTo>
                  <a:lnTo>
                    <a:pt x="38" y="44"/>
                  </a:lnTo>
                  <a:lnTo>
                    <a:pt x="38" y="46"/>
                  </a:lnTo>
                  <a:lnTo>
                    <a:pt x="38" y="4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470">
              <a:extLst>
                <a:ext uri="{FF2B5EF4-FFF2-40B4-BE49-F238E27FC236}">
                  <a16:creationId xmlns:a16="http://schemas.microsoft.com/office/drawing/2014/main" id="{FA2DEC93-2194-436C-854B-E184D3E95408}"/>
                </a:ext>
              </a:extLst>
            </p:cNvPr>
            <p:cNvSpPr>
              <a:spLocks noEditPoints="1"/>
            </p:cNvSpPr>
            <p:nvPr/>
          </p:nvSpPr>
          <p:spPr bwMode="auto">
            <a:xfrm>
              <a:off x="3956049" y="6570949"/>
              <a:ext cx="79375" cy="85725"/>
            </a:xfrm>
            <a:custGeom>
              <a:avLst/>
              <a:gdLst>
                <a:gd name="T0" fmla="*/ 50 w 50"/>
                <a:gd name="T1" fmla="*/ 32 h 54"/>
                <a:gd name="T2" fmla="*/ 46 w 50"/>
                <a:gd name="T3" fmla="*/ 42 h 54"/>
                <a:gd name="T4" fmla="*/ 40 w 50"/>
                <a:gd name="T5" fmla="*/ 50 h 54"/>
                <a:gd name="T6" fmla="*/ 31 w 50"/>
                <a:gd name="T7" fmla="*/ 54 h 54"/>
                <a:gd name="T8" fmla="*/ 19 w 50"/>
                <a:gd name="T9" fmla="*/ 54 h 54"/>
                <a:gd name="T10" fmla="*/ 10 w 50"/>
                <a:gd name="T11" fmla="*/ 50 h 54"/>
                <a:gd name="T12" fmla="*/ 4 w 50"/>
                <a:gd name="T13" fmla="*/ 44 h 54"/>
                <a:gd name="T14" fmla="*/ 2 w 50"/>
                <a:gd name="T15" fmla="*/ 32 h 54"/>
                <a:gd name="T16" fmla="*/ 2 w 50"/>
                <a:gd name="T17" fmla="*/ 21 h 54"/>
                <a:gd name="T18" fmla="*/ 4 w 50"/>
                <a:gd name="T19" fmla="*/ 11 h 54"/>
                <a:gd name="T20" fmla="*/ 11 w 50"/>
                <a:gd name="T21" fmla="*/ 4 h 54"/>
                <a:gd name="T22" fmla="*/ 19 w 50"/>
                <a:gd name="T23" fmla="*/ 0 h 54"/>
                <a:gd name="T24" fmla="*/ 31 w 50"/>
                <a:gd name="T25" fmla="*/ 0 h 54"/>
                <a:gd name="T26" fmla="*/ 40 w 50"/>
                <a:gd name="T27" fmla="*/ 4 h 54"/>
                <a:gd name="T28" fmla="*/ 46 w 50"/>
                <a:gd name="T29" fmla="*/ 9 h 54"/>
                <a:gd name="T30" fmla="*/ 50 w 50"/>
                <a:gd name="T31" fmla="*/ 21 h 54"/>
                <a:gd name="T32" fmla="*/ 42 w 50"/>
                <a:gd name="T33" fmla="*/ 27 h 54"/>
                <a:gd name="T34" fmla="*/ 40 w 50"/>
                <a:gd name="T35" fmla="*/ 19 h 54"/>
                <a:gd name="T36" fmla="*/ 38 w 50"/>
                <a:gd name="T37" fmla="*/ 11 h 54"/>
                <a:gd name="T38" fmla="*/ 33 w 50"/>
                <a:gd name="T39" fmla="*/ 8 h 54"/>
                <a:gd name="T40" fmla="*/ 25 w 50"/>
                <a:gd name="T41" fmla="*/ 6 h 54"/>
                <a:gd name="T42" fmla="*/ 17 w 50"/>
                <a:gd name="T43" fmla="*/ 8 h 54"/>
                <a:gd name="T44" fmla="*/ 11 w 50"/>
                <a:gd name="T45" fmla="*/ 11 h 54"/>
                <a:gd name="T46" fmla="*/ 10 w 50"/>
                <a:gd name="T47" fmla="*/ 19 h 54"/>
                <a:gd name="T48" fmla="*/ 8 w 50"/>
                <a:gd name="T49" fmla="*/ 27 h 54"/>
                <a:gd name="T50" fmla="*/ 10 w 50"/>
                <a:gd name="T51" fmla="*/ 34 h 54"/>
                <a:gd name="T52" fmla="*/ 11 w 50"/>
                <a:gd name="T53" fmla="*/ 42 h 54"/>
                <a:gd name="T54" fmla="*/ 17 w 50"/>
                <a:gd name="T55" fmla="*/ 46 h 54"/>
                <a:gd name="T56" fmla="*/ 25 w 50"/>
                <a:gd name="T57" fmla="*/ 48 h 54"/>
                <a:gd name="T58" fmla="*/ 33 w 50"/>
                <a:gd name="T59" fmla="*/ 46 h 54"/>
                <a:gd name="T60" fmla="*/ 38 w 50"/>
                <a:gd name="T61" fmla="*/ 42 h 54"/>
                <a:gd name="T62" fmla="*/ 40 w 50"/>
                <a:gd name="T63" fmla="*/ 34 h 54"/>
                <a:gd name="T64" fmla="*/ 42 w 50"/>
                <a:gd name="T65"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54">
                  <a:moveTo>
                    <a:pt x="50" y="27"/>
                  </a:moveTo>
                  <a:lnTo>
                    <a:pt x="50" y="32"/>
                  </a:lnTo>
                  <a:lnTo>
                    <a:pt x="48" y="38"/>
                  </a:lnTo>
                  <a:lnTo>
                    <a:pt x="46" y="42"/>
                  </a:lnTo>
                  <a:lnTo>
                    <a:pt x="44" y="46"/>
                  </a:lnTo>
                  <a:lnTo>
                    <a:pt x="40" y="50"/>
                  </a:lnTo>
                  <a:lnTo>
                    <a:pt x="36" y="52"/>
                  </a:lnTo>
                  <a:lnTo>
                    <a:pt x="31" y="54"/>
                  </a:lnTo>
                  <a:lnTo>
                    <a:pt x="25" y="54"/>
                  </a:lnTo>
                  <a:lnTo>
                    <a:pt x="19" y="54"/>
                  </a:lnTo>
                  <a:lnTo>
                    <a:pt x="13" y="52"/>
                  </a:lnTo>
                  <a:lnTo>
                    <a:pt x="10" y="50"/>
                  </a:lnTo>
                  <a:lnTo>
                    <a:pt x="6" y="48"/>
                  </a:lnTo>
                  <a:lnTo>
                    <a:pt x="4" y="44"/>
                  </a:lnTo>
                  <a:lnTo>
                    <a:pt x="2" y="38"/>
                  </a:lnTo>
                  <a:lnTo>
                    <a:pt x="2" y="32"/>
                  </a:lnTo>
                  <a:lnTo>
                    <a:pt x="0" y="27"/>
                  </a:lnTo>
                  <a:lnTo>
                    <a:pt x="2" y="21"/>
                  </a:lnTo>
                  <a:lnTo>
                    <a:pt x="2" y="15"/>
                  </a:lnTo>
                  <a:lnTo>
                    <a:pt x="4" y="11"/>
                  </a:lnTo>
                  <a:lnTo>
                    <a:pt x="8" y="8"/>
                  </a:lnTo>
                  <a:lnTo>
                    <a:pt x="11" y="4"/>
                  </a:lnTo>
                  <a:lnTo>
                    <a:pt x="15" y="2"/>
                  </a:lnTo>
                  <a:lnTo>
                    <a:pt x="19" y="0"/>
                  </a:lnTo>
                  <a:lnTo>
                    <a:pt x="25" y="0"/>
                  </a:lnTo>
                  <a:lnTo>
                    <a:pt x="31" y="0"/>
                  </a:lnTo>
                  <a:lnTo>
                    <a:pt x="36" y="2"/>
                  </a:lnTo>
                  <a:lnTo>
                    <a:pt x="40" y="4"/>
                  </a:lnTo>
                  <a:lnTo>
                    <a:pt x="44" y="6"/>
                  </a:lnTo>
                  <a:lnTo>
                    <a:pt x="46" y="9"/>
                  </a:lnTo>
                  <a:lnTo>
                    <a:pt x="48" y="15"/>
                  </a:lnTo>
                  <a:lnTo>
                    <a:pt x="50" y="21"/>
                  </a:lnTo>
                  <a:lnTo>
                    <a:pt x="50" y="27"/>
                  </a:lnTo>
                  <a:close/>
                  <a:moveTo>
                    <a:pt x="42" y="27"/>
                  </a:moveTo>
                  <a:lnTo>
                    <a:pt x="42" y="23"/>
                  </a:lnTo>
                  <a:lnTo>
                    <a:pt x="40" y="19"/>
                  </a:lnTo>
                  <a:lnTo>
                    <a:pt x="40" y="15"/>
                  </a:lnTo>
                  <a:lnTo>
                    <a:pt x="38" y="11"/>
                  </a:lnTo>
                  <a:lnTo>
                    <a:pt x="36" y="9"/>
                  </a:lnTo>
                  <a:lnTo>
                    <a:pt x="33" y="8"/>
                  </a:lnTo>
                  <a:lnTo>
                    <a:pt x="29" y="6"/>
                  </a:lnTo>
                  <a:lnTo>
                    <a:pt x="25" y="6"/>
                  </a:lnTo>
                  <a:lnTo>
                    <a:pt x="21" y="6"/>
                  </a:lnTo>
                  <a:lnTo>
                    <a:pt x="17" y="8"/>
                  </a:lnTo>
                  <a:lnTo>
                    <a:pt x="15" y="9"/>
                  </a:lnTo>
                  <a:lnTo>
                    <a:pt x="11" y="11"/>
                  </a:lnTo>
                  <a:lnTo>
                    <a:pt x="10" y="15"/>
                  </a:lnTo>
                  <a:lnTo>
                    <a:pt x="10" y="19"/>
                  </a:lnTo>
                  <a:lnTo>
                    <a:pt x="10" y="23"/>
                  </a:lnTo>
                  <a:lnTo>
                    <a:pt x="8" y="27"/>
                  </a:lnTo>
                  <a:lnTo>
                    <a:pt x="10" y="31"/>
                  </a:lnTo>
                  <a:lnTo>
                    <a:pt x="10" y="34"/>
                  </a:lnTo>
                  <a:lnTo>
                    <a:pt x="10" y="38"/>
                  </a:lnTo>
                  <a:lnTo>
                    <a:pt x="11" y="42"/>
                  </a:lnTo>
                  <a:lnTo>
                    <a:pt x="13" y="44"/>
                  </a:lnTo>
                  <a:lnTo>
                    <a:pt x="17" y="46"/>
                  </a:lnTo>
                  <a:lnTo>
                    <a:pt x="21" y="48"/>
                  </a:lnTo>
                  <a:lnTo>
                    <a:pt x="25" y="48"/>
                  </a:lnTo>
                  <a:lnTo>
                    <a:pt x="29" y="48"/>
                  </a:lnTo>
                  <a:lnTo>
                    <a:pt x="33" y="46"/>
                  </a:lnTo>
                  <a:lnTo>
                    <a:pt x="36" y="44"/>
                  </a:lnTo>
                  <a:lnTo>
                    <a:pt x="38" y="42"/>
                  </a:lnTo>
                  <a:lnTo>
                    <a:pt x="40" y="38"/>
                  </a:lnTo>
                  <a:lnTo>
                    <a:pt x="40" y="34"/>
                  </a:lnTo>
                  <a:lnTo>
                    <a:pt x="42" y="31"/>
                  </a:lnTo>
                  <a:lnTo>
                    <a:pt x="42"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471">
              <a:extLst>
                <a:ext uri="{FF2B5EF4-FFF2-40B4-BE49-F238E27FC236}">
                  <a16:creationId xmlns:a16="http://schemas.microsoft.com/office/drawing/2014/main" id="{C854CE57-C71D-4021-83B8-0D7AE3938FBF}"/>
                </a:ext>
              </a:extLst>
            </p:cNvPr>
            <p:cNvSpPr>
              <a:spLocks/>
            </p:cNvSpPr>
            <p:nvPr/>
          </p:nvSpPr>
          <p:spPr bwMode="auto">
            <a:xfrm>
              <a:off x="4052887" y="6570949"/>
              <a:ext cx="65088" cy="85725"/>
            </a:xfrm>
            <a:custGeom>
              <a:avLst/>
              <a:gdLst>
                <a:gd name="T0" fmla="*/ 41 w 41"/>
                <a:gd name="T1" fmla="*/ 52 h 54"/>
                <a:gd name="T2" fmla="*/ 41 w 41"/>
                <a:gd name="T3" fmla="*/ 52 h 54"/>
                <a:gd name="T4" fmla="*/ 39 w 41"/>
                <a:gd name="T5" fmla="*/ 54 h 54"/>
                <a:gd name="T6" fmla="*/ 39 w 41"/>
                <a:gd name="T7" fmla="*/ 54 h 54"/>
                <a:gd name="T8" fmla="*/ 35 w 41"/>
                <a:gd name="T9" fmla="*/ 54 h 54"/>
                <a:gd name="T10" fmla="*/ 33 w 41"/>
                <a:gd name="T11" fmla="*/ 54 h 54"/>
                <a:gd name="T12" fmla="*/ 33 w 41"/>
                <a:gd name="T13" fmla="*/ 54 h 54"/>
                <a:gd name="T14" fmla="*/ 31 w 41"/>
                <a:gd name="T15" fmla="*/ 52 h 54"/>
                <a:gd name="T16" fmla="*/ 29 w 41"/>
                <a:gd name="T17" fmla="*/ 48 h 54"/>
                <a:gd name="T18" fmla="*/ 10 w 41"/>
                <a:gd name="T19" fmla="*/ 15 h 54"/>
                <a:gd name="T20" fmla="*/ 8 w 41"/>
                <a:gd name="T21" fmla="*/ 9 h 54"/>
                <a:gd name="T22" fmla="*/ 6 w 41"/>
                <a:gd name="T23" fmla="*/ 8 h 54"/>
                <a:gd name="T24" fmla="*/ 6 w 41"/>
                <a:gd name="T25" fmla="*/ 13 h 54"/>
                <a:gd name="T26" fmla="*/ 6 w 41"/>
                <a:gd name="T27" fmla="*/ 21 h 54"/>
                <a:gd name="T28" fmla="*/ 6 w 41"/>
                <a:gd name="T29" fmla="*/ 54 h 54"/>
                <a:gd name="T30" fmla="*/ 6 w 41"/>
                <a:gd name="T31" fmla="*/ 54 h 54"/>
                <a:gd name="T32" fmla="*/ 6 w 41"/>
                <a:gd name="T33" fmla="*/ 54 h 54"/>
                <a:gd name="T34" fmla="*/ 4 w 41"/>
                <a:gd name="T35" fmla="*/ 54 h 54"/>
                <a:gd name="T36" fmla="*/ 2 w 41"/>
                <a:gd name="T37" fmla="*/ 54 h 54"/>
                <a:gd name="T38" fmla="*/ 0 w 41"/>
                <a:gd name="T39" fmla="*/ 54 h 54"/>
                <a:gd name="T40" fmla="*/ 0 w 41"/>
                <a:gd name="T41" fmla="*/ 54 h 54"/>
                <a:gd name="T42" fmla="*/ 0 w 41"/>
                <a:gd name="T43" fmla="*/ 54 h 54"/>
                <a:gd name="T44" fmla="*/ 0 w 41"/>
                <a:gd name="T45" fmla="*/ 4 h 54"/>
                <a:gd name="T46" fmla="*/ 0 w 41"/>
                <a:gd name="T47" fmla="*/ 0 h 54"/>
                <a:gd name="T48" fmla="*/ 2 w 41"/>
                <a:gd name="T49" fmla="*/ 0 h 54"/>
                <a:gd name="T50" fmla="*/ 8 w 41"/>
                <a:gd name="T51" fmla="*/ 0 h 54"/>
                <a:gd name="T52" fmla="*/ 10 w 41"/>
                <a:gd name="T53" fmla="*/ 0 h 54"/>
                <a:gd name="T54" fmla="*/ 10 w 41"/>
                <a:gd name="T55" fmla="*/ 2 h 54"/>
                <a:gd name="T56" fmla="*/ 12 w 41"/>
                <a:gd name="T57" fmla="*/ 4 h 54"/>
                <a:gd name="T58" fmla="*/ 25 w 41"/>
                <a:gd name="T59" fmla="*/ 29 h 54"/>
                <a:gd name="T60" fmla="*/ 27 w 41"/>
                <a:gd name="T61" fmla="*/ 32 h 54"/>
                <a:gd name="T62" fmla="*/ 31 w 41"/>
                <a:gd name="T63" fmla="*/ 36 h 54"/>
                <a:gd name="T64" fmla="*/ 33 w 41"/>
                <a:gd name="T65" fmla="*/ 40 h 54"/>
                <a:gd name="T66" fmla="*/ 35 w 41"/>
                <a:gd name="T67" fmla="*/ 44 h 54"/>
                <a:gd name="T68" fmla="*/ 35 w 41"/>
                <a:gd name="T69" fmla="*/ 40 h 54"/>
                <a:gd name="T70" fmla="*/ 35 w 41"/>
                <a:gd name="T71" fmla="*/ 34 h 54"/>
                <a:gd name="T72" fmla="*/ 35 w 41"/>
                <a:gd name="T73" fmla="*/ 2 h 54"/>
                <a:gd name="T74" fmla="*/ 35 w 41"/>
                <a:gd name="T75" fmla="*/ 0 h 54"/>
                <a:gd name="T76" fmla="*/ 35 w 41"/>
                <a:gd name="T77" fmla="*/ 0 h 54"/>
                <a:gd name="T78" fmla="*/ 37 w 41"/>
                <a:gd name="T79" fmla="*/ 0 h 54"/>
                <a:gd name="T80" fmla="*/ 37 w 41"/>
                <a:gd name="T81" fmla="*/ 0 h 54"/>
                <a:gd name="T82" fmla="*/ 39 w 41"/>
                <a:gd name="T83" fmla="*/ 0 h 54"/>
                <a:gd name="T84" fmla="*/ 41 w 41"/>
                <a:gd name="T85" fmla="*/ 0 h 54"/>
                <a:gd name="T86" fmla="*/ 41 w 41"/>
                <a:gd name="T87" fmla="*/ 0 h 54"/>
                <a:gd name="T88" fmla="*/ 41 w 41"/>
                <a:gd name="T8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 h="54">
                  <a:moveTo>
                    <a:pt x="41" y="50"/>
                  </a:moveTo>
                  <a:lnTo>
                    <a:pt x="41" y="52"/>
                  </a:lnTo>
                  <a:lnTo>
                    <a:pt x="41" y="52"/>
                  </a:lnTo>
                  <a:lnTo>
                    <a:pt x="41" y="52"/>
                  </a:lnTo>
                  <a:lnTo>
                    <a:pt x="41" y="54"/>
                  </a:lnTo>
                  <a:lnTo>
                    <a:pt x="39" y="54"/>
                  </a:lnTo>
                  <a:lnTo>
                    <a:pt x="39" y="54"/>
                  </a:lnTo>
                  <a:lnTo>
                    <a:pt x="39" y="54"/>
                  </a:lnTo>
                  <a:lnTo>
                    <a:pt x="39" y="54"/>
                  </a:lnTo>
                  <a:lnTo>
                    <a:pt x="35" y="54"/>
                  </a:lnTo>
                  <a:lnTo>
                    <a:pt x="35" y="54"/>
                  </a:lnTo>
                  <a:lnTo>
                    <a:pt x="33" y="54"/>
                  </a:lnTo>
                  <a:lnTo>
                    <a:pt x="33" y="54"/>
                  </a:lnTo>
                  <a:lnTo>
                    <a:pt x="33" y="54"/>
                  </a:lnTo>
                  <a:lnTo>
                    <a:pt x="31" y="52"/>
                  </a:lnTo>
                  <a:lnTo>
                    <a:pt x="31" y="52"/>
                  </a:lnTo>
                  <a:lnTo>
                    <a:pt x="29" y="50"/>
                  </a:lnTo>
                  <a:lnTo>
                    <a:pt x="29" y="48"/>
                  </a:lnTo>
                  <a:lnTo>
                    <a:pt x="12" y="17"/>
                  </a:lnTo>
                  <a:lnTo>
                    <a:pt x="10" y="15"/>
                  </a:lnTo>
                  <a:lnTo>
                    <a:pt x="10" y="13"/>
                  </a:lnTo>
                  <a:lnTo>
                    <a:pt x="8" y="9"/>
                  </a:lnTo>
                  <a:lnTo>
                    <a:pt x="6" y="8"/>
                  </a:lnTo>
                  <a:lnTo>
                    <a:pt x="6" y="8"/>
                  </a:lnTo>
                  <a:lnTo>
                    <a:pt x="6" y="11"/>
                  </a:lnTo>
                  <a:lnTo>
                    <a:pt x="6" y="13"/>
                  </a:lnTo>
                  <a:lnTo>
                    <a:pt x="6" y="17"/>
                  </a:lnTo>
                  <a:lnTo>
                    <a:pt x="6" y="21"/>
                  </a:lnTo>
                  <a:lnTo>
                    <a:pt x="6" y="52"/>
                  </a:lnTo>
                  <a:lnTo>
                    <a:pt x="6" y="54"/>
                  </a:lnTo>
                  <a:lnTo>
                    <a:pt x="6" y="54"/>
                  </a:lnTo>
                  <a:lnTo>
                    <a:pt x="6" y="54"/>
                  </a:lnTo>
                  <a:lnTo>
                    <a:pt x="6" y="54"/>
                  </a:lnTo>
                  <a:lnTo>
                    <a:pt x="6" y="54"/>
                  </a:lnTo>
                  <a:lnTo>
                    <a:pt x="4" y="54"/>
                  </a:lnTo>
                  <a:lnTo>
                    <a:pt x="4" y="54"/>
                  </a:lnTo>
                  <a:lnTo>
                    <a:pt x="4" y="54"/>
                  </a:lnTo>
                  <a:lnTo>
                    <a:pt x="2" y="54"/>
                  </a:lnTo>
                  <a:lnTo>
                    <a:pt x="2" y="54"/>
                  </a:lnTo>
                  <a:lnTo>
                    <a:pt x="0" y="54"/>
                  </a:lnTo>
                  <a:lnTo>
                    <a:pt x="0" y="54"/>
                  </a:lnTo>
                  <a:lnTo>
                    <a:pt x="0" y="54"/>
                  </a:lnTo>
                  <a:lnTo>
                    <a:pt x="0" y="54"/>
                  </a:lnTo>
                  <a:lnTo>
                    <a:pt x="0" y="54"/>
                  </a:lnTo>
                  <a:lnTo>
                    <a:pt x="0" y="52"/>
                  </a:lnTo>
                  <a:lnTo>
                    <a:pt x="0" y="4"/>
                  </a:lnTo>
                  <a:lnTo>
                    <a:pt x="0" y="2"/>
                  </a:lnTo>
                  <a:lnTo>
                    <a:pt x="0" y="0"/>
                  </a:lnTo>
                  <a:lnTo>
                    <a:pt x="2" y="0"/>
                  </a:lnTo>
                  <a:lnTo>
                    <a:pt x="2" y="0"/>
                  </a:lnTo>
                  <a:lnTo>
                    <a:pt x="6" y="0"/>
                  </a:lnTo>
                  <a:lnTo>
                    <a:pt x="8" y="0"/>
                  </a:lnTo>
                  <a:lnTo>
                    <a:pt x="8" y="0"/>
                  </a:lnTo>
                  <a:lnTo>
                    <a:pt x="10" y="0"/>
                  </a:lnTo>
                  <a:lnTo>
                    <a:pt x="10" y="2"/>
                  </a:lnTo>
                  <a:lnTo>
                    <a:pt x="10" y="2"/>
                  </a:lnTo>
                  <a:lnTo>
                    <a:pt x="12" y="2"/>
                  </a:lnTo>
                  <a:lnTo>
                    <a:pt x="12" y="4"/>
                  </a:lnTo>
                  <a:lnTo>
                    <a:pt x="12" y="4"/>
                  </a:lnTo>
                  <a:lnTo>
                    <a:pt x="25" y="29"/>
                  </a:lnTo>
                  <a:lnTo>
                    <a:pt x="27" y="31"/>
                  </a:lnTo>
                  <a:lnTo>
                    <a:pt x="27" y="32"/>
                  </a:lnTo>
                  <a:lnTo>
                    <a:pt x="29" y="34"/>
                  </a:lnTo>
                  <a:lnTo>
                    <a:pt x="31" y="36"/>
                  </a:lnTo>
                  <a:lnTo>
                    <a:pt x="31" y="38"/>
                  </a:lnTo>
                  <a:lnTo>
                    <a:pt x="33" y="40"/>
                  </a:lnTo>
                  <a:lnTo>
                    <a:pt x="33" y="42"/>
                  </a:lnTo>
                  <a:lnTo>
                    <a:pt x="35" y="44"/>
                  </a:lnTo>
                  <a:lnTo>
                    <a:pt x="35" y="44"/>
                  </a:lnTo>
                  <a:lnTo>
                    <a:pt x="35" y="40"/>
                  </a:lnTo>
                  <a:lnTo>
                    <a:pt x="35" y="36"/>
                  </a:lnTo>
                  <a:lnTo>
                    <a:pt x="35" y="34"/>
                  </a:lnTo>
                  <a:lnTo>
                    <a:pt x="35" y="31"/>
                  </a:lnTo>
                  <a:lnTo>
                    <a:pt x="35" y="2"/>
                  </a:lnTo>
                  <a:lnTo>
                    <a:pt x="35" y="2"/>
                  </a:lnTo>
                  <a:lnTo>
                    <a:pt x="35" y="0"/>
                  </a:lnTo>
                  <a:lnTo>
                    <a:pt x="35" y="0"/>
                  </a:lnTo>
                  <a:lnTo>
                    <a:pt x="35" y="0"/>
                  </a:lnTo>
                  <a:lnTo>
                    <a:pt x="35" y="0"/>
                  </a:lnTo>
                  <a:lnTo>
                    <a:pt x="37" y="0"/>
                  </a:lnTo>
                  <a:lnTo>
                    <a:pt x="37" y="0"/>
                  </a:lnTo>
                  <a:lnTo>
                    <a:pt x="37" y="0"/>
                  </a:lnTo>
                  <a:lnTo>
                    <a:pt x="39" y="0"/>
                  </a:lnTo>
                  <a:lnTo>
                    <a:pt x="39" y="0"/>
                  </a:lnTo>
                  <a:lnTo>
                    <a:pt x="41" y="0"/>
                  </a:lnTo>
                  <a:lnTo>
                    <a:pt x="41" y="0"/>
                  </a:lnTo>
                  <a:lnTo>
                    <a:pt x="41" y="0"/>
                  </a:lnTo>
                  <a:lnTo>
                    <a:pt x="41" y="0"/>
                  </a:lnTo>
                  <a:lnTo>
                    <a:pt x="41" y="2"/>
                  </a:lnTo>
                  <a:lnTo>
                    <a:pt x="41" y="2"/>
                  </a:lnTo>
                  <a:lnTo>
                    <a:pt x="41"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472">
              <a:extLst>
                <a:ext uri="{FF2B5EF4-FFF2-40B4-BE49-F238E27FC236}">
                  <a16:creationId xmlns:a16="http://schemas.microsoft.com/office/drawing/2014/main" id="{987B8682-FA90-47B2-B9EE-01EA0F12306F}"/>
                </a:ext>
              </a:extLst>
            </p:cNvPr>
            <p:cNvSpPr>
              <a:spLocks/>
            </p:cNvSpPr>
            <p:nvPr/>
          </p:nvSpPr>
          <p:spPr bwMode="auto">
            <a:xfrm>
              <a:off x="4135437" y="6570949"/>
              <a:ext cx="65088" cy="85725"/>
            </a:xfrm>
            <a:custGeom>
              <a:avLst/>
              <a:gdLst>
                <a:gd name="T0" fmla="*/ 41 w 41"/>
                <a:gd name="T1" fmla="*/ 46 h 54"/>
                <a:gd name="T2" fmla="*/ 41 w 41"/>
                <a:gd name="T3" fmla="*/ 48 h 54"/>
                <a:gd name="T4" fmla="*/ 39 w 41"/>
                <a:gd name="T5" fmla="*/ 48 h 54"/>
                <a:gd name="T6" fmla="*/ 39 w 41"/>
                <a:gd name="T7" fmla="*/ 50 h 54"/>
                <a:gd name="T8" fmla="*/ 39 w 41"/>
                <a:gd name="T9" fmla="*/ 50 h 54"/>
                <a:gd name="T10" fmla="*/ 35 w 41"/>
                <a:gd name="T11" fmla="*/ 52 h 54"/>
                <a:gd name="T12" fmla="*/ 31 w 41"/>
                <a:gd name="T13" fmla="*/ 54 h 54"/>
                <a:gd name="T14" fmla="*/ 27 w 41"/>
                <a:gd name="T15" fmla="*/ 54 h 54"/>
                <a:gd name="T16" fmla="*/ 17 w 41"/>
                <a:gd name="T17" fmla="*/ 54 h 54"/>
                <a:gd name="T18" fmla="*/ 10 w 41"/>
                <a:gd name="T19" fmla="*/ 50 h 54"/>
                <a:gd name="T20" fmla="*/ 4 w 41"/>
                <a:gd name="T21" fmla="*/ 44 h 54"/>
                <a:gd name="T22" fmla="*/ 0 w 41"/>
                <a:gd name="T23" fmla="*/ 34 h 54"/>
                <a:gd name="T24" fmla="*/ 0 w 41"/>
                <a:gd name="T25" fmla="*/ 21 h 54"/>
                <a:gd name="T26" fmla="*/ 4 w 41"/>
                <a:gd name="T27" fmla="*/ 11 h 54"/>
                <a:gd name="T28" fmla="*/ 10 w 41"/>
                <a:gd name="T29" fmla="*/ 4 h 54"/>
                <a:gd name="T30" fmla="*/ 19 w 41"/>
                <a:gd name="T31" fmla="*/ 0 h 54"/>
                <a:gd name="T32" fmla="*/ 27 w 41"/>
                <a:gd name="T33" fmla="*/ 0 h 54"/>
                <a:gd name="T34" fmla="*/ 31 w 41"/>
                <a:gd name="T35" fmla="*/ 0 h 54"/>
                <a:gd name="T36" fmla="*/ 35 w 41"/>
                <a:gd name="T37" fmla="*/ 2 h 54"/>
                <a:gd name="T38" fmla="*/ 37 w 41"/>
                <a:gd name="T39" fmla="*/ 4 h 54"/>
                <a:gd name="T40" fmla="*/ 39 w 41"/>
                <a:gd name="T41" fmla="*/ 4 h 54"/>
                <a:gd name="T42" fmla="*/ 39 w 41"/>
                <a:gd name="T43" fmla="*/ 6 h 54"/>
                <a:gd name="T44" fmla="*/ 39 w 41"/>
                <a:gd name="T45" fmla="*/ 6 h 54"/>
                <a:gd name="T46" fmla="*/ 41 w 41"/>
                <a:gd name="T47" fmla="*/ 8 h 54"/>
                <a:gd name="T48" fmla="*/ 41 w 41"/>
                <a:gd name="T49" fmla="*/ 8 h 54"/>
                <a:gd name="T50" fmla="*/ 39 w 41"/>
                <a:gd name="T51" fmla="*/ 9 h 54"/>
                <a:gd name="T52" fmla="*/ 39 w 41"/>
                <a:gd name="T53" fmla="*/ 9 h 54"/>
                <a:gd name="T54" fmla="*/ 39 w 41"/>
                <a:gd name="T55" fmla="*/ 11 h 54"/>
                <a:gd name="T56" fmla="*/ 37 w 41"/>
                <a:gd name="T57" fmla="*/ 11 h 54"/>
                <a:gd name="T58" fmla="*/ 35 w 41"/>
                <a:gd name="T59" fmla="*/ 9 h 54"/>
                <a:gd name="T60" fmla="*/ 33 w 41"/>
                <a:gd name="T61" fmla="*/ 8 h 54"/>
                <a:gd name="T62" fmla="*/ 27 w 41"/>
                <a:gd name="T63" fmla="*/ 6 h 54"/>
                <a:gd name="T64" fmla="*/ 21 w 41"/>
                <a:gd name="T65" fmla="*/ 6 h 54"/>
                <a:gd name="T66" fmla="*/ 16 w 41"/>
                <a:gd name="T67" fmla="*/ 9 h 54"/>
                <a:gd name="T68" fmla="*/ 10 w 41"/>
                <a:gd name="T69" fmla="*/ 13 h 54"/>
                <a:gd name="T70" fmla="*/ 8 w 41"/>
                <a:gd name="T71" fmla="*/ 23 h 54"/>
                <a:gd name="T72" fmla="*/ 8 w 41"/>
                <a:gd name="T73" fmla="*/ 32 h 54"/>
                <a:gd name="T74" fmla="*/ 10 w 41"/>
                <a:gd name="T75" fmla="*/ 40 h 54"/>
                <a:gd name="T76" fmla="*/ 16 w 41"/>
                <a:gd name="T77" fmla="*/ 44 h 54"/>
                <a:gd name="T78" fmla="*/ 21 w 41"/>
                <a:gd name="T79" fmla="*/ 48 h 54"/>
                <a:gd name="T80" fmla="*/ 27 w 41"/>
                <a:gd name="T81" fmla="*/ 48 h 54"/>
                <a:gd name="T82" fmla="*/ 33 w 41"/>
                <a:gd name="T83" fmla="*/ 46 h 54"/>
                <a:gd name="T84" fmla="*/ 37 w 41"/>
                <a:gd name="T85" fmla="*/ 44 h 54"/>
                <a:gd name="T86" fmla="*/ 39 w 41"/>
                <a:gd name="T87" fmla="*/ 44 h 54"/>
                <a:gd name="T88" fmla="*/ 39 w 41"/>
                <a:gd name="T89" fmla="*/ 42 h 54"/>
                <a:gd name="T90" fmla="*/ 39 w 41"/>
                <a:gd name="T91" fmla="*/ 44 h 54"/>
                <a:gd name="T92" fmla="*/ 41 w 41"/>
                <a:gd name="T93" fmla="*/ 44 h 54"/>
                <a:gd name="T94" fmla="*/ 41 w 41"/>
                <a:gd name="T95"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1" h="54">
                  <a:moveTo>
                    <a:pt x="41" y="46"/>
                  </a:moveTo>
                  <a:lnTo>
                    <a:pt x="41" y="46"/>
                  </a:lnTo>
                  <a:lnTo>
                    <a:pt x="41" y="48"/>
                  </a:lnTo>
                  <a:lnTo>
                    <a:pt x="41" y="48"/>
                  </a:lnTo>
                  <a:lnTo>
                    <a:pt x="41" y="48"/>
                  </a:lnTo>
                  <a:lnTo>
                    <a:pt x="39" y="48"/>
                  </a:lnTo>
                  <a:lnTo>
                    <a:pt x="39" y="48"/>
                  </a:lnTo>
                  <a:lnTo>
                    <a:pt x="39" y="50"/>
                  </a:lnTo>
                  <a:lnTo>
                    <a:pt x="39" y="50"/>
                  </a:lnTo>
                  <a:lnTo>
                    <a:pt x="39" y="50"/>
                  </a:lnTo>
                  <a:lnTo>
                    <a:pt x="37" y="50"/>
                  </a:lnTo>
                  <a:lnTo>
                    <a:pt x="35" y="52"/>
                  </a:lnTo>
                  <a:lnTo>
                    <a:pt x="33" y="52"/>
                  </a:lnTo>
                  <a:lnTo>
                    <a:pt x="31" y="54"/>
                  </a:lnTo>
                  <a:lnTo>
                    <a:pt x="29" y="54"/>
                  </a:lnTo>
                  <a:lnTo>
                    <a:pt x="27" y="54"/>
                  </a:lnTo>
                  <a:lnTo>
                    <a:pt x="23" y="54"/>
                  </a:lnTo>
                  <a:lnTo>
                    <a:pt x="17" y="54"/>
                  </a:lnTo>
                  <a:lnTo>
                    <a:pt x="14" y="52"/>
                  </a:lnTo>
                  <a:lnTo>
                    <a:pt x="10" y="50"/>
                  </a:lnTo>
                  <a:lnTo>
                    <a:pt x="6" y="48"/>
                  </a:lnTo>
                  <a:lnTo>
                    <a:pt x="4" y="44"/>
                  </a:lnTo>
                  <a:lnTo>
                    <a:pt x="2" y="38"/>
                  </a:lnTo>
                  <a:lnTo>
                    <a:pt x="0" y="34"/>
                  </a:lnTo>
                  <a:lnTo>
                    <a:pt x="0" y="27"/>
                  </a:lnTo>
                  <a:lnTo>
                    <a:pt x="0" y="21"/>
                  </a:lnTo>
                  <a:lnTo>
                    <a:pt x="2" y="15"/>
                  </a:lnTo>
                  <a:lnTo>
                    <a:pt x="4" y="11"/>
                  </a:lnTo>
                  <a:lnTo>
                    <a:pt x="8" y="8"/>
                  </a:lnTo>
                  <a:lnTo>
                    <a:pt x="10" y="4"/>
                  </a:lnTo>
                  <a:lnTo>
                    <a:pt x="14" y="2"/>
                  </a:lnTo>
                  <a:lnTo>
                    <a:pt x="19" y="0"/>
                  </a:lnTo>
                  <a:lnTo>
                    <a:pt x="25" y="0"/>
                  </a:lnTo>
                  <a:lnTo>
                    <a:pt x="27" y="0"/>
                  </a:lnTo>
                  <a:lnTo>
                    <a:pt x="29" y="0"/>
                  </a:lnTo>
                  <a:lnTo>
                    <a:pt x="31" y="0"/>
                  </a:lnTo>
                  <a:lnTo>
                    <a:pt x="33" y="2"/>
                  </a:lnTo>
                  <a:lnTo>
                    <a:pt x="35" y="2"/>
                  </a:lnTo>
                  <a:lnTo>
                    <a:pt x="37" y="2"/>
                  </a:lnTo>
                  <a:lnTo>
                    <a:pt x="37" y="4"/>
                  </a:lnTo>
                  <a:lnTo>
                    <a:pt x="39" y="4"/>
                  </a:lnTo>
                  <a:lnTo>
                    <a:pt x="39" y="4"/>
                  </a:lnTo>
                  <a:lnTo>
                    <a:pt x="39" y="4"/>
                  </a:lnTo>
                  <a:lnTo>
                    <a:pt x="39" y="6"/>
                  </a:lnTo>
                  <a:lnTo>
                    <a:pt x="39" y="6"/>
                  </a:lnTo>
                  <a:lnTo>
                    <a:pt x="39" y="6"/>
                  </a:lnTo>
                  <a:lnTo>
                    <a:pt x="41" y="6"/>
                  </a:lnTo>
                  <a:lnTo>
                    <a:pt x="41" y="8"/>
                  </a:lnTo>
                  <a:lnTo>
                    <a:pt x="41" y="8"/>
                  </a:lnTo>
                  <a:lnTo>
                    <a:pt x="41" y="8"/>
                  </a:lnTo>
                  <a:lnTo>
                    <a:pt x="39" y="9"/>
                  </a:lnTo>
                  <a:lnTo>
                    <a:pt x="39" y="9"/>
                  </a:lnTo>
                  <a:lnTo>
                    <a:pt x="39" y="9"/>
                  </a:lnTo>
                  <a:lnTo>
                    <a:pt x="39" y="9"/>
                  </a:lnTo>
                  <a:lnTo>
                    <a:pt x="39" y="11"/>
                  </a:lnTo>
                  <a:lnTo>
                    <a:pt x="39" y="11"/>
                  </a:lnTo>
                  <a:lnTo>
                    <a:pt x="39" y="11"/>
                  </a:lnTo>
                  <a:lnTo>
                    <a:pt x="37" y="11"/>
                  </a:lnTo>
                  <a:lnTo>
                    <a:pt x="37" y="9"/>
                  </a:lnTo>
                  <a:lnTo>
                    <a:pt x="35" y="9"/>
                  </a:lnTo>
                  <a:lnTo>
                    <a:pt x="35" y="8"/>
                  </a:lnTo>
                  <a:lnTo>
                    <a:pt x="33" y="8"/>
                  </a:lnTo>
                  <a:lnTo>
                    <a:pt x="29" y="6"/>
                  </a:lnTo>
                  <a:lnTo>
                    <a:pt x="27" y="6"/>
                  </a:lnTo>
                  <a:lnTo>
                    <a:pt x="25" y="6"/>
                  </a:lnTo>
                  <a:lnTo>
                    <a:pt x="21" y="6"/>
                  </a:lnTo>
                  <a:lnTo>
                    <a:pt x="17" y="8"/>
                  </a:lnTo>
                  <a:lnTo>
                    <a:pt x="16" y="9"/>
                  </a:lnTo>
                  <a:lnTo>
                    <a:pt x="12" y="11"/>
                  </a:lnTo>
                  <a:lnTo>
                    <a:pt x="10" y="13"/>
                  </a:lnTo>
                  <a:lnTo>
                    <a:pt x="10" y="17"/>
                  </a:lnTo>
                  <a:lnTo>
                    <a:pt x="8" y="23"/>
                  </a:lnTo>
                  <a:lnTo>
                    <a:pt x="8" y="27"/>
                  </a:lnTo>
                  <a:lnTo>
                    <a:pt x="8" y="32"/>
                  </a:lnTo>
                  <a:lnTo>
                    <a:pt x="10" y="36"/>
                  </a:lnTo>
                  <a:lnTo>
                    <a:pt x="10" y="40"/>
                  </a:lnTo>
                  <a:lnTo>
                    <a:pt x="12" y="42"/>
                  </a:lnTo>
                  <a:lnTo>
                    <a:pt x="16" y="44"/>
                  </a:lnTo>
                  <a:lnTo>
                    <a:pt x="17" y="46"/>
                  </a:lnTo>
                  <a:lnTo>
                    <a:pt x="21" y="48"/>
                  </a:lnTo>
                  <a:lnTo>
                    <a:pt x="25" y="48"/>
                  </a:lnTo>
                  <a:lnTo>
                    <a:pt x="27" y="48"/>
                  </a:lnTo>
                  <a:lnTo>
                    <a:pt x="31" y="48"/>
                  </a:lnTo>
                  <a:lnTo>
                    <a:pt x="33" y="46"/>
                  </a:lnTo>
                  <a:lnTo>
                    <a:pt x="35" y="46"/>
                  </a:lnTo>
                  <a:lnTo>
                    <a:pt x="37" y="44"/>
                  </a:lnTo>
                  <a:lnTo>
                    <a:pt x="37" y="44"/>
                  </a:lnTo>
                  <a:lnTo>
                    <a:pt x="39" y="44"/>
                  </a:lnTo>
                  <a:lnTo>
                    <a:pt x="39" y="42"/>
                  </a:lnTo>
                  <a:lnTo>
                    <a:pt x="39" y="42"/>
                  </a:lnTo>
                  <a:lnTo>
                    <a:pt x="39" y="42"/>
                  </a:lnTo>
                  <a:lnTo>
                    <a:pt x="39" y="44"/>
                  </a:lnTo>
                  <a:lnTo>
                    <a:pt x="41" y="44"/>
                  </a:lnTo>
                  <a:lnTo>
                    <a:pt x="41" y="44"/>
                  </a:lnTo>
                  <a:lnTo>
                    <a:pt x="41" y="44"/>
                  </a:lnTo>
                  <a:lnTo>
                    <a:pt x="41" y="46"/>
                  </a:lnTo>
                  <a:lnTo>
                    <a:pt x="41" y="4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473">
              <a:extLst>
                <a:ext uri="{FF2B5EF4-FFF2-40B4-BE49-F238E27FC236}">
                  <a16:creationId xmlns:a16="http://schemas.microsoft.com/office/drawing/2014/main" id="{30692E37-AABD-4719-BF55-F9B7824CFF06}"/>
                </a:ext>
              </a:extLst>
            </p:cNvPr>
            <p:cNvSpPr>
              <a:spLocks/>
            </p:cNvSpPr>
            <p:nvPr/>
          </p:nvSpPr>
          <p:spPr bwMode="auto">
            <a:xfrm>
              <a:off x="4214812" y="6570949"/>
              <a:ext cx="46038" cy="85725"/>
            </a:xfrm>
            <a:custGeom>
              <a:avLst/>
              <a:gdLst>
                <a:gd name="T0" fmla="*/ 29 w 29"/>
                <a:gd name="T1" fmla="*/ 52 h 54"/>
                <a:gd name="T2" fmla="*/ 29 w 29"/>
                <a:gd name="T3" fmla="*/ 52 h 54"/>
                <a:gd name="T4" fmla="*/ 29 w 29"/>
                <a:gd name="T5" fmla="*/ 54 h 54"/>
                <a:gd name="T6" fmla="*/ 29 w 29"/>
                <a:gd name="T7" fmla="*/ 54 h 54"/>
                <a:gd name="T8" fmla="*/ 2 w 29"/>
                <a:gd name="T9" fmla="*/ 54 h 54"/>
                <a:gd name="T10" fmla="*/ 0 w 29"/>
                <a:gd name="T11" fmla="*/ 54 h 54"/>
                <a:gd name="T12" fmla="*/ 0 w 29"/>
                <a:gd name="T13" fmla="*/ 50 h 54"/>
                <a:gd name="T14" fmla="*/ 0 w 29"/>
                <a:gd name="T15" fmla="*/ 2 h 54"/>
                <a:gd name="T16" fmla="*/ 2 w 29"/>
                <a:gd name="T17" fmla="*/ 0 h 54"/>
                <a:gd name="T18" fmla="*/ 27 w 29"/>
                <a:gd name="T19" fmla="*/ 0 h 54"/>
                <a:gd name="T20" fmla="*/ 29 w 29"/>
                <a:gd name="T21" fmla="*/ 0 h 54"/>
                <a:gd name="T22" fmla="*/ 29 w 29"/>
                <a:gd name="T23" fmla="*/ 0 h 54"/>
                <a:gd name="T24" fmla="*/ 29 w 29"/>
                <a:gd name="T25" fmla="*/ 2 h 54"/>
                <a:gd name="T26" fmla="*/ 29 w 29"/>
                <a:gd name="T27" fmla="*/ 4 h 54"/>
                <a:gd name="T28" fmla="*/ 29 w 29"/>
                <a:gd name="T29" fmla="*/ 4 h 54"/>
                <a:gd name="T30" fmla="*/ 29 w 29"/>
                <a:gd name="T31" fmla="*/ 6 h 54"/>
                <a:gd name="T32" fmla="*/ 29 w 29"/>
                <a:gd name="T33" fmla="*/ 6 h 54"/>
                <a:gd name="T34" fmla="*/ 27 w 29"/>
                <a:gd name="T35" fmla="*/ 6 h 54"/>
                <a:gd name="T36" fmla="*/ 6 w 29"/>
                <a:gd name="T37" fmla="*/ 23 h 54"/>
                <a:gd name="T38" fmla="*/ 25 w 29"/>
                <a:gd name="T39" fmla="*/ 23 h 54"/>
                <a:gd name="T40" fmla="*/ 25 w 29"/>
                <a:gd name="T41" fmla="*/ 23 h 54"/>
                <a:gd name="T42" fmla="*/ 27 w 29"/>
                <a:gd name="T43" fmla="*/ 23 h 54"/>
                <a:gd name="T44" fmla="*/ 27 w 29"/>
                <a:gd name="T45" fmla="*/ 25 h 54"/>
                <a:gd name="T46" fmla="*/ 27 w 29"/>
                <a:gd name="T47" fmla="*/ 27 h 54"/>
                <a:gd name="T48" fmla="*/ 27 w 29"/>
                <a:gd name="T49" fmla="*/ 27 h 54"/>
                <a:gd name="T50" fmla="*/ 25 w 29"/>
                <a:gd name="T51" fmla="*/ 29 h 54"/>
                <a:gd name="T52" fmla="*/ 25 w 29"/>
                <a:gd name="T53" fmla="*/ 29 h 54"/>
                <a:gd name="T54" fmla="*/ 6 w 29"/>
                <a:gd name="T55" fmla="*/ 29 h 54"/>
                <a:gd name="T56" fmla="*/ 29 w 29"/>
                <a:gd name="T57" fmla="*/ 48 h 54"/>
                <a:gd name="T58" fmla="*/ 29 w 29"/>
                <a:gd name="T59" fmla="*/ 48 h 54"/>
                <a:gd name="T60" fmla="*/ 29 w 29"/>
                <a:gd name="T61" fmla="*/ 48 h 54"/>
                <a:gd name="T62" fmla="*/ 29 w 29"/>
                <a:gd name="T63" fmla="*/ 50 h 54"/>
                <a:gd name="T64" fmla="*/ 29 w 29"/>
                <a:gd name="T65" fmla="*/ 5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 h="54">
                  <a:moveTo>
                    <a:pt x="29" y="50"/>
                  </a:moveTo>
                  <a:lnTo>
                    <a:pt x="29" y="52"/>
                  </a:lnTo>
                  <a:lnTo>
                    <a:pt x="29" y="52"/>
                  </a:lnTo>
                  <a:lnTo>
                    <a:pt x="29" y="52"/>
                  </a:lnTo>
                  <a:lnTo>
                    <a:pt x="29" y="54"/>
                  </a:lnTo>
                  <a:lnTo>
                    <a:pt x="29" y="54"/>
                  </a:lnTo>
                  <a:lnTo>
                    <a:pt x="29" y="54"/>
                  </a:lnTo>
                  <a:lnTo>
                    <a:pt x="29" y="54"/>
                  </a:lnTo>
                  <a:lnTo>
                    <a:pt x="29" y="54"/>
                  </a:lnTo>
                  <a:lnTo>
                    <a:pt x="2" y="54"/>
                  </a:lnTo>
                  <a:lnTo>
                    <a:pt x="2" y="54"/>
                  </a:lnTo>
                  <a:lnTo>
                    <a:pt x="0" y="54"/>
                  </a:lnTo>
                  <a:lnTo>
                    <a:pt x="0" y="52"/>
                  </a:lnTo>
                  <a:lnTo>
                    <a:pt x="0" y="50"/>
                  </a:lnTo>
                  <a:lnTo>
                    <a:pt x="0" y="4"/>
                  </a:lnTo>
                  <a:lnTo>
                    <a:pt x="0" y="2"/>
                  </a:lnTo>
                  <a:lnTo>
                    <a:pt x="0" y="0"/>
                  </a:lnTo>
                  <a:lnTo>
                    <a:pt x="2" y="0"/>
                  </a:lnTo>
                  <a:lnTo>
                    <a:pt x="2" y="0"/>
                  </a:lnTo>
                  <a:lnTo>
                    <a:pt x="27" y="0"/>
                  </a:lnTo>
                  <a:lnTo>
                    <a:pt x="29" y="0"/>
                  </a:lnTo>
                  <a:lnTo>
                    <a:pt x="29" y="0"/>
                  </a:lnTo>
                  <a:lnTo>
                    <a:pt x="29" y="0"/>
                  </a:lnTo>
                  <a:lnTo>
                    <a:pt x="29" y="0"/>
                  </a:lnTo>
                  <a:lnTo>
                    <a:pt x="29" y="2"/>
                  </a:lnTo>
                  <a:lnTo>
                    <a:pt x="29" y="2"/>
                  </a:lnTo>
                  <a:lnTo>
                    <a:pt x="29" y="2"/>
                  </a:lnTo>
                  <a:lnTo>
                    <a:pt x="29" y="4"/>
                  </a:lnTo>
                  <a:lnTo>
                    <a:pt x="29" y="4"/>
                  </a:lnTo>
                  <a:lnTo>
                    <a:pt x="29" y="4"/>
                  </a:lnTo>
                  <a:lnTo>
                    <a:pt x="29" y="6"/>
                  </a:lnTo>
                  <a:lnTo>
                    <a:pt x="29" y="6"/>
                  </a:lnTo>
                  <a:lnTo>
                    <a:pt x="29" y="6"/>
                  </a:lnTo>
                  <a:lnTo>
                    <a:pt x="29" y="6"/>
                  </a:lnTo>
                  <a:lnTo>
                    <a:pt x="29" y="6"/>
                  </a:lnTo>
                  <a:lnTo>
                    <a:pt x="27" y="6"/>
                  </a:lnTo>
                  <a:lnTo>
                    <a:pt x="6" y="6"/>
                  </a:lnTo>
                  <a:lnTo>
                    <a:pt x="6" y="23"/>
                  </a:lnTo>
                  <a:lnTo>
                    <a:pt x="25" y="23"/>
                  </a:lnTo>
                  <a:lnTo>
                    <a:pt x="25" y="23"/>
                  </a:lnTo>
                  <a:lnTo>
                    <a:pt x="25" y="23"/>
                  </a:lnTo>
                  <a:lnTo>
                    <a:pt x="25" y="23"/>
                  </a:lnTo>
                  <a:lnTo>
                    <a:pt x="25" y="23"/>
                  </a:lnTo>
                  <a:lnTo>
                    <a:pt x="27" y="23"/>
                  </a:lnTo>
                  <a:lnTo>
                    <a:pt x="27" y="25"/>
                  </a:lnTo>
                  <a:lnTo>
                    <a:pt x="27" y="25"/>
                  </a:lnTo>
                  <a:lnTo>
                    <a:pt x="27" y="25"/>
                  </a:lnTo>
                  <a:lnTo>
                    <a:pt x="27" y="27"/>
                  </a:lnTo>
                  <a:lnTo>
                    <a:pt x="27" y="27"/>
                  </a:lnTo>
                  <a:lnTo>
                    <a:pt x="27" y="27"/>
                  </a:lnTo>
                  <a:lnTo>
                    <a:pt x="25" y="29"/>
                  </a:lnTo>
                  <a:lnTo>
                    <a:pt x="25" y="29"/>
                  </a:lnTo>
                  <a:lnTo>
                    <a:pt x="25" y="29"/>
                  </a:lnTo>
                  <a:lnTo>
                    <a:pt x="25" y="29"/>
                  </a:lnTo>
                  <a:lnTo>
                    <a:pt x="25" y="29"/>
                  </a:lnTo>
                  <a:lnTo>
                    <a:pt x="6" y="29"/>
                  </a:lnTo>
                  <a:lnTo>
                    <a:pt x="6" y="48"/>
                  </a:lnTo>
                  <a:lnTo>
                    <a:pt x="29" y="48"/>
                  </a:lnTo>
                  <a:lnTo>
                    <a:pt x="29" y="48"/>
                  </a:lnTo>
                  <a:lnTo>
                    <a:pt x="29" y="48"/>
                  </a:lnTo>
                  <a:lnTo>
                    <a:pt x="29" y="48"/>
                  </a:lnTo>
                  <a:lnTo>
                    <a:pt x="29" y="48"/>
                  </a:lnTo>
                  <a:lnTo>
                    <a:pt x="29" y="48"/>
                  </a:lnTo>
                  <a:lnTo>
                    <a:pt x="29" y="50"/>
                  </a:lnTo>
                  <a:lnTo>
                    <a:pt x="29" y="50"/>
                  </a:lnTo>
                  <a:lnTo>
                    <a:pt x="29"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474">
              <a:extLst>
                <a:ext uri="{FF2B5EF4-FFF2-40B4-BE49-F238E27FC236}">
                  <a16:creationId xmlns:a16="http://schemas.microsoft.com/office/drawing/2014/main" id="{723A58A4-A286-4AFD-BB54-C347096E70DC}"/>
                </a:ext>
              </a:extLst>
            </p:cNvPr>
            <p:cNvSpPr>
              <a:spLocks/>
            </p:cNvSpPr>
            <p:nvPr/>
          </p:nvSpPr>
          <p:spPr bwMode="auto">
            <a:xfrm>
              <a:off x="4281487" y="6570949"/>
              <a:ext cx="65088" cy="85725"/>
            </a:xfrm>
            <a:custGeom>
              <a:avLst/>
              <a:gdLst>
                <a:gd name="T0" fmla="*/ 41 w 41"/>
                <a:gd name="T1" fmla="*/ 52 h 54"/>
                <a:gd name="T2" fmla="*/ 41 w 41"/>
                <a:gd name="T3" fmla="*/ 52 h 54"/>
                <a:gd name="T4" fmla="*/ 39 w 41"/>
                <a:gd name="T5" fmla="*/ 54 h 54"/>
                <a:gd name="T6" fmla="*/ 39 w 41"/>
                <a:gd name="T7" fmla="*/ 54 h 54"/>
                <a:gd name="T8" fmla="*/ 35 w 41"/>
                <a:gd name="T9" fmla="*/ 54 h 54"/>
                <a:gd name="T10" fmla="*/ 33 w 41"/>
                <a:gd name="T11" fmla="*/ 54 h 54"/>
                <a:gd name="T12" fmla="*/ 31 w 41"/>
                <a:gd name="T13" fmla="*/ 54 h 54"/>
                <a:gd name="T14" fmla="*/ 31 w 41"/>
                <a:gd name="T15" fmla="*/ 52 h 54"/>
                <a:gd name="T16" fmla="*/ 29 w 41"/>
                <a:gd name="T17" fmla="*/ 48 h 54"/>
                <a:gd name="T18" fmla="*/ 10 w 41"/>
                <a:gd name="T19" fmla="*/ 15 h 54"/>
                <a:gd name="T20" fmla="*/ 8 w 41"/>
                <a:gd name="T21" fmla="*/ 9 h 54"/>
                <a:gd name="T22" fmla="*/ 6 w 41"/>
                <a:gd name="T23" fmla="*/ 8 h 54"/>
                <a:gd name="T24" fmla="*/ 6 w 41"/>
                <a:gd name="T25" fmla="*/ 13 h 54"/>
                <a:gd name="T26" fmla="*/ 6 w 41"/>
                <a:gd name="T27" fmla="*/ 21 h 54"/>
                <a:gd name="T28" fmla="*/ 6 w 41"/>
                <a:gd name="T29" fmla="*/ 54 h 54"/>
                <a:gd name="T30" fmla="*/ 6 w 41"/>
                <a:gd name="T31" fmla="*/ 54 h 54"/>
                <a:gd name="T32" fmla="*/ 4 w 41"/>
                <a:gd name="T33" fmla="*/ 54 h 54"/>
                <a:gd name="T34" fmla="*/ 4 w 41"/>
                <a:gd name="T35" fmla="*/ 54 h 54"/>
                <a:gd name="T36" fmla="*/ 2 w 41"/>
                <a:gd name="T37" fmla="*/ 54 h 54"/>
                <a:gd name="T38" fmla="*/ 0 w 41"/>
                <a:gd name="T39" fmla="*/ 54 h 54"/>
                <a:gd name="T40" fmla="*/ 0 w 41"/>
                <a:gd name="T41" fmla="*/ 54 h 54"/>
                <a:gd name="T42" fmla="*/ 0 w 41"/>
                <a:gd name="T43" fmla="*/ 54 h 54"/>
                <a:gd name="T44" fmla="*/ 0 w 41"/>
                <a:gd name="T45" fmla="*/ 4 h 54"/>
                <a:gd name="T46" fmla="*/ 0 w 41"/>
                <a:gd name="T47" fmla="*/ 0 h 54"/>
                <a:gd name="T48" fmla="*/ 2 w 41"/>
                <a:gd name="T49" fmla="*/ 0 h 54"/>
                <a:gd name="T50" fmla="*/ 6 w 41"/>
                <a:gd name="T51" fmla="*/ 0 h 54"/>
                <a:gd name="T52" fmla="*/ 8 w 41"/>
                <a:gd name="T53" fmla="*/ 0 h 54"/>
                <a:gd name="T54" fmla="*/ 10 w 41"/>
                <a:gd name="T55" fmla="*/ 2 h 54"/>
                <a:gd name="T56" fmla="*/ 12 w 41"/>
                <a:gd name="T57" fmla="*/ 4 h 54"/>
                <a:gd name="T58" fmla="*/ 25 w 41"/>
                <a:gd name="T59" fmla="*/ 29 h 54"/>
                <a:gd name="T60" fmla="*/ 27 w 41"/>
                <a:gd name="T61" fmla="*/ 32 h 54"/>
                <a:gd name="T62" fmla="*/ 29 w 41"/>
                <a:gd name="T63" fmla="*/ 36 h 54"/>
                <a:gd name="T64" fmla="*/ 31 w 41"/>
                <a:gd name="T65" fmla="*/ 40 h 54"/>
                <a:gd name="T66" fmla="*/ 33 w 41"/>
                <a:gd name="T67" fmla="*/ 44 h 54"/>
                <a:gd name="T68" fmla="*/ 33 w 41"/>
                <a:gd name="T69" fmla="*/ 40 h 54"/>
                <a:gd name="T70" fmla="*/ 33 w 41"/>
                <a:gd name="T71" fmla="*/ 34 h 54"/>
                <a:gd name="T72" fmla="*/ 33 w 41"/>
                <a:gd name="T73" fmla="*/ 2 h 54"/>
                <a:gd name="T74" fmla="*/ 33 w 41"/>
                <a:gd name="T75" fmla="*/ 0 h 54"/>
                <a:gd name="T76" fmla="*/ 35 w 41"/>
                <a:gd name="T77" fmla="*/ 0 h 54"/>
                <a:gd name="T78" fmla="*/ 35 w 41"/>
                <a:gd name="T79" fmla="*/ 0 h 54"/>
                <a:gd name="T80" fmla="*/ 37 w 41"/>
                <a:gd name="T81" fmla="*/ 0 h 54"/>
                <a:gd name="T82" fmla="*/ 39 w 41"/>
                <a:gd name="T83" fmla="*/ 0 h 54"/>
                <a:gd name="T84" fmla="*/ 41 w 41"/>
                <a:gd name="T85" fmla="*/ 0 h 54"/>
                <a:gd name="T86" fmla="*/ 41 w 41"/>
                <a:gd name="T87" fmla="*/ 0 h 54"/>
                <a:gd name="T88" fmla="*/ 41 w 41"/>
                <a:gd name="T8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 h="54">
                  <a:moveTo>
                    <a:pt x="41" y="50"/>
                  </a:moveTo>
                  <a:lnTo>
                    <a:pt x="41" y="52"/>
                  </a:lnTo>
                  <a:lnTo>
                    <a:pt x="41" y="52"/>
                  </a:lnTo>
                  <a:lnTo>
                    <a:pt x="41" y="52"/>
                  </a:lnTo>
                  <a:lnTo>
                    <a:pt x="39" y="54"/>
                  </a:lnTo>
                  <a:lnTo>
                    <a:pt x="39" y="54"/>
                  </a:lnTo>
                  <a:lnTo>
                    <a:pt x="39" y="54"/>
                  </a:lnTo>
                  <a:lnTo>
                    <a:pt x="39" y="54"/>
                  </a:lnTo>
                  <a:lnTo>
                    <a:pt x="37" y="54"/>
                  </a:lnTo>
                  <a:lnTo>
                    <a:pt x="35" y="54"/>
                  </a:lnTo>
                  <a:lnTo>
                    <a:pt x="35" y="54"/>
                  </a:lnTo>
                  <a:lnTo>
                    <a:pt x="33" y="54"/>
                  </a:lnTo>
                  <a:lnTo>
                    <a:pt x="33" y="54"/>
                  </a:lnTo>
                  <a:lnTo>
                    <a:pt x="31" y="54"/>
                  </a:lnTo>
                  <a:lnTo>
                    <a:pt x="31" y="52"/>
                  </a:lnTo>
                  <a:lnTo>
                    <a:pt x="31" y="52"/>
                  </a:lnTo>
                  <a:lnTo>
                    <a:pt x="29" y="50"/>
                  </a:lnTo>
                  <a:lnTo>
                    <a:pt x="29" y="48"/>
                  </a:lnTo>
                  <a:lnTo>
                    <a:pt x="12" y="17"/>
                  </a:lnTo>
                  <a:lnTo>
                    <a:pt x="10" y="15"/>
                  </a:lnTo>
                  <a:lnTo>
                    <a:pt x="8" y="13"/>
                  </a:lnTo>
                  <a:lnTo>
                    <a:pt x="8" y="9"/>
                  </a:lnTo>
                  <a:lnTo>
                    <a:pt x="6" y="8"/>
                  </a:lnTo>
                  <a:lnTo>
                    <a:pt x="6" y="8"/>
                  </a:lnTo>
                  <a:lnTo>
                    <a:pt x="6" y="11"/>
                  </a:lnTo>
                  <a:lnTo>
                    <a:pt x="6" y="13"/>
                  </a:lnTo>
                  <a:lnTo>
                    <a:pt x="6" y="17"/>
                  </a:lnTo>
                  <a:lnTo>
                    <a:pt x="6" y="21"/>
                  </a:lnTo>
                  <a:lnTo>
                    <a:pt x="6" y="52"/>
                  </a:lnTo>
                  <a:lnTo>
                    <a:pt x="6" y="54"/>
                  </a:lnTo>
                  <a:lnTo>
                    <a:pt x="6" y="54"/>
                  </a:lnTo>
                  <a:lnTo>
                    <a:pt x="6" y="54"/>
                  </a:lnTo>
                  <a:lnTo>
                    <a:pt x="6" y="54"/>
                  </a:lnTo>
                  <a:lnTo>
                    <a:pt x="4" y="54"/>
                  </a:lnTo>
                  <a:lnTo>
                    <a:pt x="4" y="54"/>
                  </a:lnTo>
                  <a:lnTo>
                    <a:pt x="4" y="54"/>
                  </a:lnTo>
                  <a:lnTo>
                    <a:pt x="2" y="54"/>
                  </a:lnTo>
                  <a:lnTo>
                    <a:pt x="2" y="54"/>
                  </a:lnTo>
                  <a:lnTo>
                    <a:pt x="0" y="54"/>
                  </a:lnTo>
                  <a:lnTo>
                    <a:pt x="0" y="54"/>
                  </a:lnTo>
                  <a:lnTo>
                    <a:pt x="0" y="54"/>
                  </a:lnTo>
                  <a:lnTo>
                    <a:pt x="0" y="54"/>
                  </a:lnTo>
                  <a:lnTo>
                    <a:pt x="0" y="54"/>
                  </a:lnTo>
                  <a:lnTo>
                    <a:pt x="0" y="54"/>
                  </a:lnTo>
                  <a:lnTo>
                    <a:pt x="0" y="52"/>
                  </a:lnTo>
                  <a:lnTo>
                    <a:pt x="0" y="4"/>
                  </a:lnTo>
                  <a:lnTo>
                    <a:pt x="0" y="2"/>
                  </a:lnTo>
                  <a:lnTo>
                    <a:pt x="0" y="0"/>
                  </a:lnTo>
                  <a:lnTo>
                    <a:pt x="2" y="0"/>
                  </a:lnTo>
                  <a:lnTo>
                    <a:pt x="2" y="0"/>
                  </a:lnTo>
                  <a:lnTo>
                    <a:pt x="6" y="0"/>
                  </a:lnTo>
                  <a:lnTo>
                    <a:pt x="6" y="0"/>
                  </a:lnTo>
                  <a:lnTo>
                    <a:pt x="8" y="0"/>
                  </a:lnTo>
                  <a:lnTo>
                    <a:pt x="8" y="0"/>
                  </a:lnTo>
                  <a:lnTo>
                    <a:pt x="10" y="2"/>
                  </a:lnTo>
                  <a:lnTo>
                    <a:pt x="10" y="2"/>
                  </a:lnTo>
                  <a:lnTo>
                    <a:pt x="10" y="2"/>
                  </a:lnTo>
                  <a:lnTo>
                    <a:pt x="12" y="4"/>
                  </a:lnTo>
                  <a:lnTo>
                    <a:pt x="12" y="4"/>
                  </a:lnTo>
                  <a:lnTo>
                    <a:pt x="25" y="29"/>
                  </a:lnTo>
                  <a:lnTo>
                    <a:pt x="27" y="31"/>
                  </a:lnTo>
                  <a:lnTo>
                    <a:pt x="27" y="32"/>
                  </a:lnTo>
                  <a:lnTo>
                    <a:pt x="29" y="34"/>
                  </a:lnTo>
                  <a:lnTo>
                    <a:pt x="29" y="36"/>
                  </a:lnTo>
                  <a:lnTo>
                    <a:pt x="31" y="38"/>
                  </a:lnTo>
                  <a:lnTo>
                    <a:pt x="31" y="40"/>
                  </a:lnTo>
                  <a:lnTo>
                    <a:pt x="33" y="42"/>
                  </a:lnTo>
                  <a:lnTo>
                    <a:pt x="33" y="44"/>
                  </a:lnTo>
                  <a:lnTo>
                    <a:pt x="33" y="44"/>
                  </a:lnTo>
                  <a:lnTo>
                    <a:pt x="33" y="40"/>
                  </a:lnTo>
                  <a:lnTo>
                    <a:pt x="33" y="36"/>
                  </a:lnTo>
                  <a:lnTo>
                    <a:pt x="33" y="34"/>
                  </a:lnTo>
                  <a:lnTo>
                    <a:pt x="33" y="31"/>
                  </a:lnTo>
                  <a:lnTo>
                    <a:pt x="33" y="2"/>
                  </a:lnTo>
                  <a:lnTo>
                    <a:pt x="33" y="2"/>
                  </a:lnTo>
                  <a:lnTo>
                    <a:pt x="33" y="0"/>
                  </a:lnTo>
                  <a:lnTo>
                    <a:pt x="35" y="0"/>
                  </a:lnTo>
                  <a:lnTo>
                    <a:pt x="35" y="0"/>
                  </a:lnTo>
                  <a:lnTo>
                    <a:pt x="35" y="0"/>
                  </a:lnTo>
                  <a:lnTo>
                    <a:pt x="35" y="0"/>
                  </a:lnTo>
                  <a:lnTo>
                    <a:pt x="37" y="0"/>
                  </a:lnTo>
                  <a:lnTo>
                    <a:pt x="37" y="0"/>
                  </a:lnTo>
                  <a:lnTo>
                    <a:pt x="39" y="0"/>
                  </a:lnTo>
                  <a:lnTo>
                    <a:pt x="39" y="0"/>
                  </a:lnTo>
                  <a:lnTo>
                    <a:pt x="39" y="0"/>
                  </a:lnTo>
                  <a:lnTo>
                    <a:pt x="41" y="0"/>
                  </a:lnTo>
                  <a:lnTo>
                    <a:pt x="41" y="0"/>
                  </a:lnTo>
                  <a:lnTo>
                    <a:pt x="41" y="0"/>
                  </a:lnTo>
                  <a:lnTo>
                    <a:pt x="41" y="2"/>
                  </a:lnTo>
                  <a:lnTo>
                    <a:pt x="41" y="2"/>
                  </a:lnTo>
                  <a:lnTo>
                    <a:pt x="41"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475">
              <a:extLst>
                <a:ext uri="{FF2B5EF4-FFF2-40B4-BE49-F238E27FC236}">
                  <a16:creationId xmlns:a16="http://schemas.microsoft.com/office/drawing/2014/main" id="{0938BD70-257D-457F-806C-96801B23D1DE}"/>
                </a:ext>
              </a:extLst>
            </p:cNvPr>
            <p:cNvSpPr>
              <a:spLocks/>
            </p:cNvSpPr>
            <p:nvPr/>
          </p:nvSpPr>
          <p:spPr bwMode="auto">
            <a:xfrm>
              <a:off x="4357687" y="6570949"/>
              <a:ext cx="65088" cy="85725"/>
            </a:xfrm>
            <a:custGeom>
              <a:avLst/>
              <a:gdLst>
                <a:gd name="T0" fmla="*/ 41 w 41"/>
                <a:gd name="T1" fmla="*/ 4 h 54"/>
                <a:gd name="T2" fmla="*/ 41 w 41"/>
                <a:gd name="T3" fmla="*/ 4 h 54"/>
                <a:gd name="T4" fmla="*/ 41 w 41"/>
                <a:gd name="T5" fmla="*/ 4 h 54"/>
                <a:gd name="T6" fmla="*/ 41 w 41"/>
                <a:gd name="T7" fmla="*/ 6 h 54"/>
                <a:gd name="T8" fmla="*/ 41 w 41"/>
                <a:gd name="T9" fmla="*/ 6 h 54"/>
                <a:gd name="T10" fmla="*/ 41 w 41"/>
                <a:gd name="T11" fmla="*/ 6 h 54"/>
                <a:gd name="T12" fmla="*/ 41 w 41"/>
                <a:gd name="T13" fmla="*/ 6 h 54"/>
                <a:gd name="T14" fmla="*/ 41 w 41"/>
                <a:gd name="T15" fmla="*/ 6 h 54"/>
                <a:gd name="T16" fmla="*/ 41 w 41"/>
                <a:gd name="T17" fmla="*/ 6 h 54"/>
                <a:gd name="T18" fmla="*/ 25 w 41"/>
                <a:gd name="T19" fmla="*/ 6 h 54"/>
                <a:gd name="T20" fmla="*/ 25 w 41"/>
                <a:gd name="T21" fmla="*/ 52 h 54"/>
                <a:gd name="T22" fmla="*/ 25 w 41"/>
                <a:gd name="T23" fmla="*/ 54 h 54"/>
                <a:gd name="T24" fmla="*/ 23 w 41"/>
                <a:gd name="T25" fmla="*/ 54 h 54"/>
                <a:gd name="T26" fmla="*/ 23 w 41"/>
                <a:gd name="T27" fmla="*/ 54 h 54"/>
                <a:gd name="T28" fmla="*/ 23 w 41"/>
                <a:gd name="T29" fmla="*/ 54 h 54"/>
                <a:gd name="T30" fmla="*/ 23 w 41"/>
                <a:gd name="T31" fmla="*/ 54 h 54"/>
                <a:gd name="T32" fmla="*/ 23 w 41"/>
                <a:gd name="T33" fmla="*/ 54 h 54"/>
                <a:gd name="T34" fmla="*/ 22 w 41"/>
                <a:gd name="T35" fmla="*/ 54 h 54"/>
                <a:gd name="T36" fmla="*/ 22 w 41"/>
                <a:gd name="T37" fmla="*/ 54 h 54"/>
                <a:gd name="T38" fmla="*/ 20 w 41"/>
                <a:gd name="T39" fmla="*/ 54 h 54"/>
                <a:gd name="T40" fmla="*/ 20 w 41"/>
                <a:gd name="T41" fmla="*/ 54 h 54"/>
                <a:gd name="T42" fmla="*/ 18 w 41"/>
                <a:gd name="T43" fmla="*/ 54 h 54"/>
                <a:gd name="T44" fmla="*/ 18 w 41"/>
                <a:gd name="T45" fmla="*/ 54 h 54"/>
                <a:gd name="T46" fmla="*/ 18 w 41"/>
                <a:gd name="T47" fmla="*/ 54 h 54"/>
                <a:gd name="T48" fmla="*/ 18 w 41"/>
                <a:gd name="T49" fmla="*/ 54 h 54"/>
                <a:gd name="T50" fmla="*/ 18 w 41"/>
                <a:gd name="T51" fmla="*/ 54 h 54"/>
                <a:gd name="T52" fmla="*/ 18 w 41"/>
                <a:gd name="T53" fmla="*/ 52 h 54"/>
                <a:gd name="T54" fmla="*/ 18 w 41"/>
                <a:gd name="T55" fmla="*/ 6 h 54"/>
                <a:gd name="T56" fmla="*/ 2 w 41"/>
                <a:gd name="T57" fmla="*/ 6 h 54"/>
                <a:gd name="T58" fmla="*/ 2 w 41"/>
                <a:gd name="T59" fmla="*/ 6 h 54"/>
                <a:gd name="T60" fmla="*/ 0 w 41"/>
                <a:gd name="T61" fmla="*/ 6 h 54"/>
                <a:gd name="T62" fmla="*/ 0 w 41"/>
                <a:gd name="T63" fmla="*/ 6 h 54"/>
                <a:gd name="T64" fmla="*/ 0 w 41"/>
                <a:gd name="T65" fmla="*/ 6 h 54"/>
                <a:gd name="T66" fmla="*/ 0 w 41"/>
                <a:gd name="T67" fmla="*/ 6 h 54"/>
                <a:gd name="T68" fmla="*/ 0 w 41"/>
                <a:gd name="T69" fmla="*/ 4 h 54"/>
                <a:gd name="T70" fmla="*/ 0 w 41"/>
                <a:gd name="T71" fmla="*/ 4 h 54"/>
                <a:gd name="T72" fmla="*/ 0 w 41"/>
                <a:gd name="T73" fmla="*/ 4 h 54"/>
                <a:gd name="T74" fmla="*/ 0 w 41"/>
                <a:gd name="T75" fmla="*/ 2 h 54"/>
                <a:gd name="T76" fmla="*/ 0 w 41"/>
                <a:gd name="T77" fmla="*/ 2 h 54"/>
                <a:gd name="T78" fmla="*/ 0 w 41"/>
                <a:gd name="T79" fmla="*/ 2 h 54"/>
                <a:gd name="T80" fmla="*/ 0 w 41"/>
                <a:gd name="T81" fmla="*/ 0 h 54"/>
                <a:gd name="T82" fmla="*/ 0 w 41"/>
                <a:gd name="T83" fmla="*/ 0 h 54"/>
                <a:gd name="T84" fmla="*/ 0 w 41"/>
                <a:gd name="T85" fmla="*/ 0 h 54"/>
                <a:gd name="T86" fmla="*/ 2 w 41"/>
                <a:gd name="T87" fmla="*/ 0 h 54"/>
                <a:gd name="T88" fmla="*/ 2 w 41"/>
                <a:gd name="T89" fmla="*/ 0 h 54"/>
                <a:gd name="T90" fmla="*/ 41 w 41"/>
                <a:gd name="T91" fmla="*/ 0 h 54"/>
                <a:gd name="T92" fmla="*/ 41 w 41"/>
                <a:gd name="T93" fmla="*/ 0 h 54"/>
                <a:gd name="T94" fmla="*/ 41 w 41"/>
                <a:gd name="T95" fmla="*/ 0 h 54"/>
                <a:gd name="T96" fmla="*/ 41 w 41"/>
                <a:gd name="T97" fmla="*/ 0 h 54"/>
                <a:gd name="T98" fmla="*/ 41 w 41"/>
                <a:gd name="T99" fmla="*/ 0 h 54"/>
                <a:gd name="T100" fmla="*/ 41 w 41"/>
                <a:gd name="T101" fmla="*/ 2 h 54"/>
                <a:gd name="T102" fmla="*/ 41 w 41"/>
                <a:gd name="T103" fmla="*/ 2 h 54"/>
                <a:gd name="T104" fmla="*/ 41 w 41"/>
                <a:gd name="T105" fmla="*/ 2 h 54"/>
                <a:gd name="T106" fmla="*/ 41 w 41"/>
                <a:gd name="T107"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 h="54">
                  <a:moveTo>
                    <a:pt x="41" y="4"/>
                  </a:moveTo>
                  <a:lnTo>
                    <a:pt x="41" y="4"/>
                  </a:lnTo>
                  <a:lnTo>
                    <a:pt x="41" y="4"/>
                  </a:lnTo>
                  <a:lnTo>
                    <a:pt x="41" y="6"/>
                  </a:lnTo>
                  <a:lnTo>
                    <a:pt x="41" y="6"/>
                  </a:lnTo>
                  <a:lnTo>
                    <a:pt x="41" y="6"/>
                  </a:lnTo>
                  <a:lnTo>
                    <a:pt x="41" y="6"/>
                  </a:lnTo>
                  <a:lnTo>
                    <a:pt x="41" y="6"/>
                  </a:lnTo>
                  <a:lnTo>
                    <a:pt x="41" y="6"/>
                  </a:lnTo>
                  <a:lnTo>
                    <a:pt x="25" y="6"/>
                  </a:lnTo>
                  <a:lnTo>
                    <a:pt x="25" y="52"/>
                  </a:lnTo>
                  <a:lnTo>
                    <a:pt x="25" y="54"/>
                  </a:lnTo>
                  <a:lnTo>
                    <a:pt x="23" y="54"/>
                  </a:lnTo>
                  <a:lnTo>
                    <a:pt x="23" y="54"/>
                  </a:lnTo>
                  <a:lnTo>
                    <a:pt x="23" y="54"/>
                  </a:lnTo>
                  <a:lnTo>
                    <a:pt x="23" y="54"/>
                  </a:lnTo>
                  <a:lnTo>
                    <a:pt x="23" y="54"/>
                  </a:lnTo>
                  <a:lnTo>
                    <a:pt x="22" y="54"/>
                  </a:lnTo>
                  <a:lnTo>
                    <a:pt x="22" y="54"/>
                  </a:lnTo>
                  <a:lnTo>
                    <a:pt x="20" y="54"/>
                  </a:lnTo>
                  <a:lnTo>
                    <a:pt x="20" y="54"/>
                  </a:lnTo>
                  <a:lnTo>
                    <a:pt x="18" y="54"/>
                  </a:lnTo>
                  <a:lnTo>
                    <a:pt x="18" y="54"/>
                  </a:lnTo>
                  <a:lnTo>
                    <a:pt x="18" y="54"/>
                  </a:lnTo>
                  <a:lnTo>
                    <a:pt x="18" y="54"/>
                  </a:lnTo>
                  <a:lnTo>
                    <a:pt x="18" y="54"/>
                  </a:lnTo>
                  <a:lnTo>
                    <a:pt x="18" y="52"/>
                  </a:lnTo>
                  <a:lnTo>
                    <a:pt x="18" y="6"/>
                  </a:lnTo>
                  <a:lnTo>
                    <a:pt x="2" y="6"/>
                  </a:lnTo>
                  <a:lnTo>
                    <a:pt x="2" y="6"/>
                  </a:lnTo>
                  <a:lnTo>
                    <a:pt x="0" y="6"/>
                  </a:lnTo>
                  <a:lnTo>
                    <a:pt x="0" y="6"/>
                  </a:lnTo>
                  <a:lnTo>
                    <a:pt x="0" y="6"/>
                  </a:lnTo>
                  <a:lnTo>
                    <a:pt x="0" y="6"/>
                  </a:lnTo>
                  <a:lnTo>
                    <a:pt x="0" y="4"/>
                  </a:lnTo>
                  <a:lnTo>
                    <a:pt x="0" y="4"/>
                  </a:lnTo>
                  <a:lnTo>
                    <a:pt x="0" y="4"/>
                  </a:lnTo>
                  <a:lnTo>
                    <a:pt x="0" y="2"/>
                  </a:lnTo>
                  <a:lnTo>
                    <a:pt x="0" y="2"/>
                  </a:lnTo>
                  <a:lnTo>
                    <a:pt x="0" y="2"/>
                  </a:lnTo>
                  <a:lnTo>
                    <a:pt x="0" y="0"/>
                  </a:lnTo>
                  <a:lnTo>
                    <a:pt x="0" y="0"/>
                  </a:lnTo>
                  <a:lnTo>
                    <a:pt x="0" y="0"/>
                  </a:lnTo>
                  <a:lnTo>
                    <a:pt x="2" y="0"/>
                  </a:lnTo>
                  <a:lnTo>
                    <a:pt x="2" y="0"/>
                  </a:lnTo>
                  <a:lnTo>
                    <a:pt x="41" y="0"/>
                  </a:lnTo>
                  <a:lnTo>
                    <a:pt x="41" y="0"/>
                  </a:lnTo>
                  <a:lnTo>
                    <a:pt x="41" y="0"/>
                  </a:lnTo>
                  <a:lnTo>
                    <a:pt x="41" y="0"/>
                  </a:lnTo>
                  <a:lnTo>
                    <a:pt x="41" y="0"/>
                  </a:lnTo>
                  <a:lnTo>
                    <a:pt x="41" y="2"/>
                  </a:lnTo>
                  <a:lnTo>
                    <a:pt x="41" y="2"/>
                  </a:lnTo>
                  <a:lnTo>
                    <a:pt x="41" y="2"/>
                  </a:lnTo>
                  <a:lnTo>
                    <a:pt x="41" y="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476">
              <a:extLst>
                <a:ext uri="{FF2B5EF4-FFF2-40B4-BE49-F238E27FC236}">
                  <a16:creationId xmlns:a16="http://schemas.microsoft.com/office/drawing/2014/main" id="{3CDEC8D0-947C-45C1-9C7C-DA7A3BB35A09}"/>
                </a:ext>
              </a:extLst>
            </p:cNvPr>
            <p:cNvSpPr>
              <a:spLocks noEditPoints="1"/>
            </p:cNvSpPr>
            <p:nvPr/>
          </p:nvSpPr>
          <p:spPr bwMode="auto">
            <a:xfrm>
              <a:off x="4433887" y="6570949"/>
              <a:ext cx="58738" cy="85725"/>
            </a:xfrm>
            <a:custGeom>
              <a:avLst/>
              <a:gdLst>
                <a:gd name="T0" fmla="*/ 37 w 37"/>
                <a:gd name="T1" fmla="*/ 54 h 54"/>
                <a:gd name="T2" fmla="*/ 37 w 37"/>
                <a:gd name="T3" fmla="*/ 54 h 54"/>
                <a:gd name="T4" fmla="*/ 37 w 37"/>
                <a:gd name="T5" fmla="*/ 54 h 54"/>
                <a:gd name="T6" fmla="*/ 35 w 37"/>
                <a:gd name="T7" fmla="*/ 54 h 54"/>
                <a:gd name="T8" fmla="*/ 33 w 37"/>
                <a:gd name="T9" fmla="*/ 54 h 54"/>
                <a:gd name="T10" fmla="*/ 31 w 37"/>
                <a:gd name="T11" fmla="*/ 54 h 54"/>
                <a:gd name="T12" fmla="*/ 31 w 37"/>
                <a:gd name="T13" fmla="*/ 54 h 54"/>
                <a:gd name="T14" fmla="*/ 29 w 37"/>
                <a:gd name="T15" fmla="*/ 52 h 54"/>
                <a:gd name="T16" fmla="*/ 25 w 37"/>
                <a:gd name="T17" fmla="*/ 40 h 54"/>
                <a:gd name="T18" fmla="*/ 23 w 37"/>
                <a:gd name="T19" fmla="*/ 36 h 54"/>
                <a:gd name="T20" fmla="*/ 20 w 37"/>
                <a:gd name="T21" fmla="*/ 32 h 54"/>
                <a:gd name="T22" fmla="*/ 18 w 37"/>
                <a:gd name="T23" fmla="*/ 31 h 54"/>
                <a:gd name="T24" fmla="*/ 14 w 37"/>
                <a:gd name="T25" fmla="*/ 31 h 54"/>
                <a:gd name="T26" fmla="*/ 8 w 37"/>
                <a:gd name="T27" fmla="*/ 52 h 54"/>
                <a:gd name="T28" fmla="*/ 8 w 37"/>
                <a:gd name="T29" fmla="*/ 54 h 54"/>
                <a:gd name="T30" fmla="*/ 8 w 37"/>
                <a:gd name="T31" fmla="*/ 54 h 54"/>
                <a:gd name="T32" fmla="*/ 6 w 37"/>
                <a:gd name="T33" fmla="*/ 54 h 54"/>
                <a:gd name="T34" fmla="*/ 4 w 37"/>
                <a:gd name="T35" fmla="*/ 54 h 54"/>
                <a:gd name="T36" fmla="*/ 2 w 37"/>
                <a:gd name="T37" fmla="*/ 54 h 54"/>
                <a:gd name="T38" fmla="*/ 2 w 37"/>
                <a:gd name="T39" fmla="*/ 54 h 54"/>
                <a:gd name="T40" fmla="*/ 0 w 37"/>
                <a:gd name="T41" fmla="*/ 54 h 54"/>
                <a:gd name="T42" fmla="*/ 0 w 37"/>
                <a:gd name="T43" fmla="*/ 52 h 54"/>
                <a:gd name="T44" fmla="*/ 0 w 37"/>
                <a:gd name="T45" fmla="*/ 2 h 54"/>
                <a:gd name="T46" fmla="*/ 2 w 37"/>
                <a:gd name="T47" fmla="*/ 0 h 54"/>
                <a:gd name="T48" fmla="*/ 16 w 37"/>
                <a:gd name="T49" fmla="*/ 0 h 54"/>
                <a:gd name="T50" fmla="*/ 20 w 37"/>
                <a:gd name="T51" fmla="*/ 0 h 54"/>
                <a:gd name="T52" fmla="*/ 22 w 37"/>
                <a:gd name="T53" fmla="*/ 0 h 54"/>
                <a:gd name="T54" fmla="*/ 27 w 37"/>
                <a:gd name="T55" fmla="*/ 2 h 54"/>
                <a:gd name="T56" fmla="*/ 31 w 37"/>
                <a:gd name="T57" fmla="*/ 6 h 54"/>
                <a:gd name="T58" fmla="*/ 33 w 37"/>
                <a:gd name="T59" fmla="*/ 9 h 54"/>
                <a:gd name="T60" fmla="*/ 35 w 37"/>
                <a:gd name="T61" fmla="*/ 13 h 54"/>
                <a:gd name="T62" fmla="*/ 33 w 37"/>
                <a:gd name="T63" fmla="*/ 19 h 54"/>
                <a:gd name="T64" fmla="*/ 31 w 37"/>
                <a:gd name="T65" fmla="*/ 23 h 54"/>
                <a:gd name="T66" fmla="*/ 27 w 37"/>
                <a:gd name="T67" fmla="*/ 25 h 54"/>
                <a:gd name="T68" fmla="*/ 23 w 37"/>
                <a:gd name="T69" fmla="*/ 27 h 54"/>
                <a:gd name="T70" fmla="*/ 25 w 37"/>
                <a:gd name="T71" fmla="*/ 29 h 54"/>
                <a:gd name="T72" fmla="*/ 27 w 37"/>
                <a:gd name="T73" fmla="*/ 31 h 54"/>
                <a:gd name="T74" fmla="*/ 29 w 37"/>
                <a:gd name="T75" fmla="*/ 34 h 54"/>
                <a:gd name="T76" fmla="*/ 31 w 37"/>
                <a:gd name="T77" fmla="*/ 38 h 54"/>
                <a:gd name="T78" fmla="*/ 37 w 37"/>
                <a:gd name="T79" fmla="*/ 52 h 54"/>
                <a:gd name="T80" fmla="*/ 37 w 37"/>
                <a:gd name="T81" fmla="*/ 52 h 54"/>
                <a:gd name="T82" fmla="*/ 27 w 37"/>
                <a:gd name="T83" fmla="*/ 15 h 54"/>
                <a:gd name="T84" fmla="*/ 25 w 37"/>
                <a:gd name="T85" fmla="*/ 9 h 54"/>
                <a:gd name="T86" fmla="*/ 20 w 37"/>
                <a:gd name="T87" fmla="*/ 6 h 54"/>
                <a:gd name="T88" fmla="*/ 18 w 37"/>
                <a:gd name="T89" fmla="*/ 6 h 54"/>
                <a:gd name="T90" fmla="*/ 14 w 37"/>
                <a:gd name="T91" fmla="*/ 6 h 54"/>
                <a:gd name="T92" fmla="*/ 8 w 37"/>
                <a:gd name="T93" fmla="*/ 25 h 54"/>
                <a:gd name="T94" fmla="*/ 18 w 37"/>
                <a:gd name="T95" fmla="*/ 23 h 54"/>
                <a:gd name="T96" fmla="*/ 22 w 37"/>
                <a:gd name="T97" fmla="*/ 23 h 54"/>
                <a:gd name="T98" fmla="*/ 25 w 37"/>
                <a:gd name="T99" fmla="*/ 19 h 54"/>
                <a:gd name="T100" fmla="*/ 27 w 37"/>
                <a:gd name="T101"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 h="54">
                  <a:moveTo>
                    <a:pt x="37" y="52"/>
                  </a:moveTo>
                  <a:lnTo>
                    <a:pt x="37" y="54"/>
                  </a:lnTo>
                  <a:lnTo>
                    <a:pt x="37" y="54"/>
                  </a:lnTo>
                  <a:lnTo>
                    <a:pt x="37" y="54"/>
                  </a:lnTo>
                  <a:lnTo>
                    <a:pt x="37" y="54"/>
                  </a:lnTo>
                  <a:lnTo>
                    <a:pt x="37" y="54"/>
                  </a:lnTo>
                  <a:lnTo>
                    <a:pt x="35" y="54"/>
                  </a:lnTo>
                  <a:lnTo>
                    <a:pt x="35" y="54"/>
                  </a:lnTo>
                  <a:lnTo>
                    <a:pt x="33" y="54"/>
                  </a:lnTo>
                  <a:lnTo>
                    <a:pt x="33" y="54"/>
                  </a:lnTo>
                  <a:lnTo>
                    <a:pt x="31" y="54"/>
                  </a:lnTo>
                  <a:lnTo>
                    <a:pt x="31" y="54"/>
                  </a:lnTo>
                  <a:lnTo>
                    <a:pt x="31" y="54"/>
                  </a:lnTo>
                  <a:lnTo>
                    <a:pt x="31" y="54"/>
                  </a:lnTo>
                  <a:lnTo>
                    <a:pt x="29" y="54"/>
                  </a:lnTo>
                  <a:lnTo>
                    <a:pt x="29" y="52"/>
                  </a:lnTo>
                  <a:lnTo>
                    <a:pt x="29" y="52"/>
                  </a:lnTo>
                  <a:lnTo>
                    <a:pt x="25" y="40"/>
                  </a:lnTo>
                  <a:lnTo>
                    <a:pt x="23" y="38"/>
                  </a:lnTo>
                  <a:lnTo>
                    <a:pt x="23" y="36"/>
                  </a:lnTo>
                  <a:lnTo>
                    <a:pt x="22" y="34"/>
                  </a:lnTo>
                  <a:lnTo>
                    <a:pt x="20" y="32"/>
                  </a:lnTo>
                  <a:lnTo>
                    <a:pt x="20" y="31"/>
                  </a:lnTo>
                  <a:lnTo>
                    <a:pt x="18" y="31"/>
                  </a:lnTo>
                  <a:lnTo>
                    <a:pt x="16" y="31"/>
                  </a:lnTo>
                  <a:lnTo>
                    <a:pt x="14" y="31"/>
                  </a:lnTo>
                  <a:lnTo>
                    <a:pt x="8" y="31"/>
                  </a:lnTo>
                  <a:lnTo>
                    <a:pt x="8" y="52"/>
                  </a:lnTo>
                  <a:lnTo>
                    <a:pt x="8" y="54"/>
                  </a:lnTo>
                  <a:lnTo>
                    <a:pt x="8" y="54"/>
                  </a:lnTo>
                  <a:lnTo>
                    <a:pt x="8" y="54"/>
                  </a:lnTo>
                  <a:lnTo>
                    <a:pt x="8" y="54"/>
                  </a:lnTo>
                  <a:lnTo>
                    <a:pt x="6" y="54"/>
                  </a:lnTo>
                  <a:lnTo>
                    <a:pt x="6" y="54"/>
                  </a:lnTo>
                  <a:lnTo>
                    <a:pt x="6" y="54"/>
                  </a:lnTo>
                  <a:lnTo>
                    <a:pt x="4" y="54"/>
                  </a:lnTo>
                  <a:lnTo>
                    <a:pt x="4" y="54"/>
                  </a:lnTo>
                  <a:lnTo>
                    <a:pt x="2" y="54"/>
                  </a:lnTo>
                  <a:lnTo>
                    <a:pt x="2" y="54"/>
                  </a:lnTo>
                  <a:lnTo>
                    <a:pt x="2" y="54"/>
                  </a:lnTo>
                  <a:lnTo>
                    <a:pt x="2" y="54"/>
                  </a:lnTo>
                  <a:lnTo>
                    <a:pt x="0" y="54"/>
                  </a:lnTo>
                  <a:lnTo>
                    <a:pt x="0" y="54"/>
                  </a:lnTo>
                  <a:lnTo>
                    <a:pt x="0" y="52"/>
                  </a:lnTo>
                  <a:lnTo>
                    <a:pt x="0" y="4"/>
                  </a:lnTo>
                  <a:lnTo>
                    <a:pt x="0" y="2"/>
                  </a:lnTo>
                  <a:lnTo>
                    <a:pt x="2" y="0"/>
                  </a:lnTo>
                  <a:lnTo>
                    <a:pt x="2" y="0"/>
                  </a:lnTo>
                  <a:lnTo>
                    <a:pt x="4" y="0"/>
                  </a:lnTo>
                  <a:lnTo>
                    <a:pt x="16" y="0"/>
                  </a:lnTo>
                  <a:lnTo>
                    <a:pt x="18" y="0"/>
                  </a:lnTo>
                  <a:lnTo>
                    <a:pt x="20" y="0"/>
                  </a:lnTo>
                  <a:lnTo>
                    <a:pt x="20" y="0"/>
                  </a:lnTo>
                  <a:lnTo>
                    <a:pt x="22" y="0"/>
                  </a:lnTo>
                  <a:lnTo>
                    <a:pt x="23" y="2"/>
                  </a:lnTo>
                  <a:lnTo>
                    <a:pt x="27" y="2"/>
                  </a:lnTo>
                  <a:lnTo>
                    <a:pt x="29" y="4"/>
                  </a:lnTo>
                  <a:lnTo>
                    <a:pt x="31" y="6"/>
                  </a:lnTo>
                  <a:lnTo>
                    <a:pt x="33" y="8"/>
                  </a:lnTo>
                  <a:lnTo>
                    <a:pt x="33" y="9"/>
                  </a:lnTo>
                  <a:lnTo>
                    <a:pt x="33" y="11"/>
                  </a:lnTo>
                  <a:lnTo>
                    <a:pt x="35" y="13"/>
                  </a:lnTo>
                  <a:lnTo>
                    <a:pt x="33" y="17"/>
                  </a:lnTo>
                  <a:lnTo>
                    <a:pt x="33" y="19"/>
                  </a:lnTo>
                  <a:lnTo>
                    <a:pt x="33" y="21"/>
                  </a:lnTo>
                  <a:lnTo>
                    <a:pt x="31" y="23"/>
                  </a:lnTo>
                  <a:lnTo>
                    <a:pt x="29" y="25"/>
                  </a:lnTo>
                  <a:lnTo>
                    <a:pt x="27" y="25"/>
                  </a:lnTo>
                  <a:lnTo>
                    <a:pt x="25" y="27"/>
                  </a:lnTo>
                  <a:lnTo>
                    <a:pt x="23" y="27"/>
                  </a:lnTo>
                  <a:lnTo>
                    <a:pt x="25" y="29"/>
                  </a:lnTo>
                  <a:lnTo>
                    <a:pt x="25" y="29"/>
                  </a:lnTo>
                  <a:lnTo>
                    <a:pt x="27" y="31"/>
                  </a:lnTo>
                  <a:lnTo>
                    <a:pt x="27" y="31"/>
                  </a:lnTo>
                  <a:lnTo>
                    <a:pt x="29" y="32"/>
                  </a:lnTo>
                  <a:lnTo>
                    <a:pt x="29" y="34"/>
                  </a:lnTo>
                  <a:lnTo>
                    <a:pt x="31" y="36"/>
                  </a:lnTo>
                  <a:lnTo>
                    <a:pt x="31" y="38"/>
                  </a:lnTo>
                  <a:lnTo>
                    <a:pt x="37" y="50"/>
                  </a:lnTo>
                  <a:lnTo>
                    <a:pt x="37" y="52"/>
                  </a:lnTo>
                  <a:lnTo>
                    <a:pt x="37" y="52"/>
                  </a:lnTo>
                  <a:lnTo>
                    <a:pt x="37" y="52"/>
                  </a:lnTo>
                  <a:lnTo>
                    <a:pt x="37" y="52"/>
                  </a:lnTo>
                  <a:close/>
                  <a:moveTo>
                    <a:pt x="27" y="15"/>
                  </a:moveTo>
                  <a:lnTo>
                    <a:pt x="25" y="11"/>
                  </a:lnTo>
                  <a:lnTo>
                    <a:pt x="25" y="9"/>
                  </a:lnTo>
                  <a:lnTo>
                    <a:pt x="23" y="8"/>
                  </a:lnTo>
                  <a:lnTo>
                    <a:pt x="20" y="6"/>
                  </a:lnTo>
                  <a:lnTo>
                    <a:pt x="20" y="6"/>
                  </a:lnTo>
                  <a:lnTo>
                    <a:pt x="18" y="6"/>
                  </a:lnTo>
                  <a:lnTo>
                    <a:pt x="16" y="6"/>
                  </a:lnTo>
                  <a:lnTo>
                    <a:pt x="14" y="6"/>
                  </a:lnTo>
                  <a:lnTo>
                    <a:pt x="8" y="6"/>
                  </a:lnTo>
                  <a:lnTo>
                    <a:pt x="8" y="25"/>
                  </a:lnTo>
                  <a:lnTo>
                    <a:pt x="16" y="25"/>
                  </a:lnTo>
                  <a:lnTo>
                    <a:pt x="18" y="23"/>
                  </a:lnTo>
                  <a:lnTo>
                    <a:pt x="20" y="23"/>
                  </a:lnTo>
                  <a:lnTo>
                    <a:pt x="22" y="23"/>
                  </a:lnTo>
                  <a:lnTo>
                    <a:pt x="23" y="21"/>
                  </a:lnTo>
                  <a:lnTo>
                    <a:pt x="25" y="19"/>
                  </a:lnTo>
                  <a:lnTo>
                    <a:pt x="25" y="19"/>
                  </a:lnTo>
                  <a:lnTo>
                    <a:pt x="27" y="17"/>
                  </a:lnTo>
                  <a:lnTo>
                    <a:pt x="27" y="1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477">
              <a:extLst>
                <a:ext uri="{FF2B5EF4-FFF2-40B4-BE49-F238E27FC236}">
                  <a16:creationId xmlns:a16="http://schemas.microsoft.com/office/drawing/2014/main" id="{A89B9F6F-0662-4257-986A-089BD3D99AFD}"/>
                </a:ext>
              </a:extLst>
            </p:cNvPr>
            <p:cNvSpPr>
              <a:spLocks noEditPoints="1"/>
            </p:cNvSpPr>
            <p:nvPr/>
          </p:nvSpPr>
          <p:spPr bwMode="auto">
            <a:xfrm>
              <a:off x="4502149" y="6570949"/>
              <a:ext cx="73025" cy="85725"/>
            </a:xfrm>
            <a:custGeom>
              <a:avLst/>
              <a:gdLst>
                <a:gd name="T0" fmla="*/ 46 w 46"/>
                <a:gd name="T1" fmla="*/ 52 h 54"/>
                <a:gd name="T2" fmla="*/ 46 w 46"/>
                <a:gd name="T3" fmla="*/ 52 h 54"/>
                <a:gd name="T4" fmla="*/ 46 w 46"/>
                <a:gd name="T5" fmla="*/ 52 h 54"/>
                <a:gd name="T6" fmla="*/ 46 w 46"/>
                <a:gd name="T7" fmla="*/ 54 h 54"/>
                <a:gd name="T8" fmla="*/ 46 w 46"/>
                <a:gd name="T9" fmla="*/ 54 h 54"/>
                <a:gd name="T10" fmla="*/ 46 w 46"/>
                <a:gd name="T11" fmla="*/ 54 h 54"/>
                <a:gd name="T12" fmla="*/ 44 w 46"/>
                <a:gd name="T13" fmla="*/ 54 h 54"/>
                <a:gd name="T14" fmla="*/ 44 w 46"/>
                <a:gd name="T15" fmla="*/ 54 h 54"/>
                <a:gd name="T16" fmla="*/ 42 w 46"/>
                <a:gd name="T17" fmla="*/ 54 h 54"/>
                <a:gd name="T18" fmla="*/ 42 w 46"/>
                <a:gd name="T19" fmla="*/ 54 h 54"/>
                <a:gd name="T20" fmla="*/ 40 w 46"/>
                <a:gd name="T21" fmla="*/ 54 h 54"/>
                <a:gd name="T22" fmla="*/ 40 w 46"/>
                <a:gd name="T23" fmla="*/ 54 h 54"/>
                <a:gd name="T24" fmla="*/ 40 w 46"/>
                <a:gd name="T25" fmla="*/ 54 h 54"/>
                <a:gd name="T26" fmla="*/ 38 w 46"/>
                <a:gd name="T27" fmla="*/ 54 h 54"/>
                <a:gd name="T28" fmla="*/ 38 w 46"/>
                <a:gd name="T29" fmla="*/ 54 h 54"/>
                <a:gd name="T30" fmla="*/ 38 w 46"/>
                <a:gd name="T31" fmla="*/ 54 h 54"/>
                <a:gd name="T32" fmla="*/ 38 w 46"/>
                <a:gd name="T33" fmla="*/ 52 h 54"/>
                <a:gd name="T34" fmla="*/ 34 w 46"/>
                <a:gd name="T35" fmla="*/ 40 h 54"/>
                <a:gd name="T36" fmla="*/ 11 w 46"/>
                <a:gd name="T37" fmla="*/ 40 h 54"/>
                <a:gd name="T38" fmla="*/ 7 w 46"/>
                <a:gd name="T39" fmla="*/ 52 h 54"/>
                <a:gd name="T40" fmla="*/ 7 w 46"/>
                <a:gd name="T41" fmla="*/ 54 h 54"/>
                <a:gd name="T42" fmla="*/ 5 w 46"/>
                <a:gd name="T43" fmla="*/ 54 h 54"/>
                <a:gd name="T44" fmla="*/ 5 w 46"/>
                <a:gd name="T45" fmla="*/ 54 h 54"/>
                <a:gd name="T46" fmla="*/ 5 w 46"/>
                <a:gd name="T47" fmla="*/ 54 h 54"/>
                <a:gd name="T48" fmla="*/ 5 w 46"/>
                <a:gd name="T49" fmla="*/ 54 h 54"/>
                <a:gd name="T50" fmla="*/ 3 w 46"/>
                <a:gd name="T51" fmla="*/ 54 h 54"/>
                <a:gd name="T52" fmla="*/ 3 w 46"/>
                <a:gd name="T53" fmla="*/ 54 h 54"/>
                <a:gd name="T54" fmla="*/ 2 w 46"/>
                <a:gd name="T55" fmla="*/ 54 h 54"/>
                <a:gd name="T56" fmla="*/ 2 w 46"/>
                <a:gd name="T57" fmla="*/ 54 h 54"/>
                <a:gd name="T58" fmla="*/ 0 w 46"/>
                <a:gd name="T59" fmla="*/ 54 h 54"/>
                <a:gd name="T60" fmla="*/ 0 w 46"/>
                <a:gd name="T61" fmla="*/ 54 h 54"/>
                <a:gd name="T62" fmla="*/ 0 w 46"/>
                <a:gd name="T63" fmla="*/ 54 h 54"/>
                <a:gd name="T64" fmla="*/ 0 w 46"/>
                <a:gd name="T65" fmla="*/ 54 h 54"/>
                <a:gd name="T66" fmla="*/ 0 w 46"/>
                <a:gd name="T67" fmla="*/ 52 h 54"/>
                <a:gd name="T68" fmla="*/ 0 w 46"/>
                <a:gd name="T69" fmla="*/ 52 h 54"/>
                <a:gd name="T70" fmla="*/ 0 w 46"/>
                <a:gd name="T71" fmla="*/ 52 h 54"/>
                <a:gd name="T72" fmla="*/ 17 w 46"/>
                <a:gd name="T73" fmla="*/ 2 h 54"/>
                <a:gd name="T74" fmla="*/ 19 w 46"/>
                <a:gd name="T75" fmla="*/ 0 h 54"/>
                <a:gd name="T76" fmla="*/ 19 w 46"/>
                <a:gd name="T77" fmla="*/ 0 h 54"/>
                <a:gd name="T78" fmla="*/ 19 w 46"/>
                <a:gd name="T79" fmla="*/ 0 h 54"/>
                <a:gd name="T80" fmla="*/ 19 w 46"/>
                <a:gd name="T81" fmla="*/ 0 h 54"/>
                <a:gd name="T82" fmla="*/ 19 w 46"/>
                <a:gd name="T83" fmla="*/ 0 h 54"/>
                <a:gd name="T84" fmla="*/ 21 w 46"/>
                <a:gd name="T85" fmla="*/ 0 h 54"/>
                <a:gd name="T86" fmla="*/ 21 w 46"/>
                <a:gd name="T87" fmla="*/ 0 h 54"/>
                <a:gd name="T88" fmla="*/ 23 w 46"/>
                <a:gd name="T89" fmla="*/ 0 h 54"/>
                <a:gd name="T90" fmla="*/ 25 w 46"/>
                <a:gd name="T91" fmla="*/ 0 h 54"/>
                <a:gd name="T92" fmla="*/ 25 w 46"/>
                <a:gd name="T93" fmla="*/ 0 h 54"/>
                <a:gd name="T94" fmla="*/ 25 w 46"/>
                <a:gd name="T95" fmla="*/ 0 h 54"/>
                <a:gd name="T96" fmla="*/ 27 w 46"/>
                <a:gd name="T97" fmla="*/ 0 h 54"/>
                <a:gd name="T98" fmla="*/ 27 w 46"/>
                <a:gd name="T99" fmla="*/ 0 h 54"/>
                <a:gd name="T100" fmla="*/ 27 w 46"/>
                <a:gd name="T101" fmla="*/ 0 h 54"/>
                <a:gd name="T102" fmla="*/ 27 w 46"/>
                <a:gd name="T103" fmla="*/ 2 h 54"/>
                <a:gd name="T104" fmla="*/ 27 w 46"/>
                <a:gd name="T105" fmla="*/ 2 h 54"/>
                <a:gd name="T106" fmla="*/ 46 w 46"/>
                <a:gd name="T107" fmla="*/ 52 h 54"/>
                <a:gd name="T108" fmla="*/ 23 w 46"/>
                <a:gd name="T109" fmla="*/ 8 h 54"/>
                <a:gd name="T110" fmla="*/ 23 w 46"/>
                <a:gd name="T111" fmla="*/ 8 h 54"/>
                <a:gd name="T112" fmla="*/ 13 w 46"/>
                <a:gd name="T113" fmla="*/ 34 h 54"/>
                <a:gd name="T114" fmla="*/ 32 w 46"/>
                <a:gd name="T115" fmla="*/ 34 h 54"/>
                <a:gd name="T116" fmla="*/ 23 w 46"/>
                <a:gd name="T1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 h="54">
                  <a:moveTo>
                    <a:pt x="46" y="52"/>
                  </a:moveTo>
                  <a:lnTo>
                    <a:pt x="46" y="52"/>
                  </a:lnTo>
                  <a:lnTo>
                    <a:pt x="46" y="52"/>
                  </a:lnTo>
                  <a:lnTo>
                    <a:pt x="46" y="54"/>
                  </a:lnTo>
                  <a:lnTo>
                    <a:pt x="46" y="54"/>
                  </a:lnTo>
                  <a:lnTo>
                    <a:pt x="46" y="54"/>
                  </a:lnTo>
                  <a:lnTo>
                    <a:pt x="44" y="54"/>
                  </a:lnTo>
                  <a:lnTo>
                    <a:pt x="44" y="54"/>
                  </a:lnTo>
                  <a:lnTo>
                    <a:pt x="42" y="54"/>
                  </a:lnTo>
                  <a:lnTo>
                    <a:pt x="42" y="54"/>
                  </a:lnTo>
                  <a:lnTo>
                    <a:pt x="40" y="54"/>
                  </a:lnTo>
                  <a:lnTo>
                    <a:pt x="40" y="54"/>
                  </a:lnTo>
                  <a:lnTo>
                    <a:pt x="40" y="54"/>
                  </a:lnTo>
                  <a:lnTo>
                    <a:pt x="38" y="54"/>
                  </a:lnTo>
                  <a:lnTo>
                    <a:pt x="38" y="54"/>
                  </a:lnTo>
                  <a:lnTo>
                    <a:pt x="38" y="54"/>
                  </a:lnTo>
                  <a:lnTo>
                    <a:pt x="38" y="52"/>
                  </a:lnTo>
                  <a:lnTo>
                    <a:pt x="34" y="40"/>
                  </a:lnTo>
                  <a:lnTo>
                    <a:pt x="11" y="40"/>
                  </a:lnTo>
                  <a:lnTo>
                    <a:pt x="7" y="52"/>
                  </a:lnTo>
                  <a:lnTo>
                    <a:pt x="7" y="54"/>
                  </a:lnTo>
                  <a:lnTo>
                    <a:pt x="5" y="54"/>
                  </a:lnTo>
                  <a:lnTo>
                    <a:pt x="5" y="54"/>
                  </a:lnTo>
                  <a:lnTo>
                    <a:pt x="5" y="54"/>
                  </a:lnTo>
                  <a:lnTo>
                    <a:pt x="5" y="54"/>
                  </a:lnTo>
                  <a:lnTo>
                    <a:pt x="3" y="54"/>
                  </a:lnTo>
                  <a:lnTo>
                    <a:pt x="3" y="54"/>
                  </a:lnTo>
                  <a:lnTo>
                    <a:pt x="2" y="54"/>
                  </a:lnTo>
                  <a:lnTo>
                    <a:pt x="2" y="54"/>
                  </a:lnTo>
                  <a:lnTo>
                    <a:pt x="0" y="54"/>
                  </a:lnTo>
                  <a:lnTo>
                    <a:pt x="0" y="54"/>
                  </a:lnTo>
                  <a:lnTo>
                    <a:pt x="0" y="54"/>
                  </a:lnTo>
                  <a:lnTo>
                    <a:pt x="0" y="54"/>
                  </a:lnTo>
                  <a:lnTo>
                    <a:pt x="0" y="52"/>
                  </a:lnTo>
                  <a:lnTo>
                    <a:pt x="0" y="52"/>
                  </a:lnTo>
                  <a:lnTo>
                    <a:pt x="0" y="52"/>
                  </a:lnTo>
                  <a:lnTo>
                    <a:pt x="17" y="2"/>
                  </a:lnTo>
                  <a:lnTo>
                    <a:pt x="19" y="0"/>
                  </a:lnTo>
                  <a:lnTo>
                    <a:pt x="19" y="0"/>
                  </a:lnTo>
                  <a:lnTo>
                    <a:pt x="19" y="0"/>
                  </a:lnTo>
                  <a:lnTo>
                    <a:pt x="19" y="0"/>
                  </a:lnTo>
                  <a:lnTo>
                    <a:pt x="19" y="0"/>
                  </a:lnTo>
                  <a:lnTo>
                    <a:pt x="21" y="0"/>
                  </a:lnTo>
                  <a:lnTo>
                    <a:pt x="21" y="0"/>
                  </a:lnTo>
                  <a:lnTo>
                    <a:pt x="23" y="0"/>
                  </a:lnTo>
                  <a:lnTo>
                    <a:pt x="25" y="0"/>
                  </a:lnTo>
                  <a:lnTo>
                    <a:pt x="25" y="0"/>
                  </a:lnTo>
                  <a:lnTo>
                    <a:pt x="25" y="0"/>
                  </a:lnTo>
                  <a:lnTo>
                    <a:pt x="27" y="0"/>
                  </a:lnTo>
                  <a:lnTo>
                    <a:pt x="27" y="0"/>
                  </a:lnTo>
                  <a:lnTo>
                    <a:pt x="27" y="0"/>
                  </a:lnTo>
                  <a:lnTo>
                    <a:pt x="27" y="2"/>
                  </a:lnTo>
                  <a:lnTo>
                    <a:pt x="27" y="2"/>
                  </a:lnTo>
                  <a:lnTo>
                    <a:pt x="46" y="52"/>
                  </a:lnTo>
                  <a:close/>
                  <a:moveTo>
                    <a:pt x="23" y="8"/>
                  </a:moveTo>
                  <a:lnTo>
                    <a:pt x="23" y="8"/>
                  </a:lnTo>
                  <a:lnTo>
                    <a:pt x="13" y="34"/>
                  </a:lnTo>
                  <a:lnTo>
                    <a:pt x="32" y="34"/>
                  </a:lnTo>
                  <a:lnTo>
                    <a:pt x="23" y="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478">
              <a:extLst>
                <a:ext uri="{FF2B5EF4-FFF2-40B4-BE49-F238E27FC236}">
                  <a16:creationId xmlns:a16="http://schemas.microsoft.com/office/drawing/2014/main" id="{E0547352-210B-448B-989F-E6D196785F76}"/>
                </a:ext>
              </a:extLst>
            </p:cNvPr>
            <p:cNvSpPr>
              <a:spLocks/>
            </p:cNvSpPr>
            <p:nvPr/>
          </p:nvSpPr>
          <p:spPr bwMode="auto">
            <a:xfrm>
              <a:off x="4568824" y="6570949"/>
              <a:ext cx="63500" cy="85725"/>
            </a:xfrm>
            <a:custGeom>
              <a:avLst/>
              <a:gdLst>
                <a:gd name="T0" fmla="*/ 40 w 40"/>
                <a:gd name="T1" fmla="*/ 4 h 54"/>
                <a:gd name="T2" fmla="*/ 40 w 40"/>
                <a:gd name="T3" fmla="*/ 4 h 54"/>
                <a:gd name="T4" fmla="*/ 40 w 40"/>
                <a:gd name="T5" fmla="*/ 4 h 54"/>
                <a:gd name="T6" fmla="*/ 40 w 40"/>
                <a:gd name="T7" fmla="*/ 6 h 54"/>
                <a:gd name="T8" fmla="*/ 40 w 40"/>
                <a:gd name="T9" fmla="*/ 6 h 54"/>
                <a:gd name="T10" fmla="*/ 40 w 40"/>
                <a:gd name="T11" fmla="*/ 6 h 54"/>
                <a:gd name="T12" fmla="*/ 40 w 40"/>
                <a:gd name="T13" fmla="*/ 6 h 54"/>
                <a:gd name="T14" fmla="*/ 38 w 40"/>
                <a:gd name="T15" fmla="*/ 6 h 54"/>
                <a:gd name="T16" fmla="*/ 38 w 40"/>
                <a:gd name="T17" fmla="*/ 6 h 54"/>
                <a:gd name="T18" fmla="*/ 23 w 40"/>
                <a:gd name="T19" fmla="*/ 6 h 54"/>
                <a:gd name="T20" fmla="*/ 23 w 40"/>
                <a:gd name="T21" fmla="*/ 52 h 54"/>
                <a:gd name="T22" fmla="*/ 23 w 40"/>
                <a:gd name="T23" fmla="*/ 54 h 54"/>
                <a:gd name="T24" fmla="*/ 23 w 40"/>
                <a:gd name="T25" fmla="*/ 54 h 54"/>
                <a:gd name="T26" fmla="*/ 23 w 40"/>
                <a:gd name="T27" fmla="*/ 54 h 54"/>
                <a:gd name="T28" fmla="*/ 23 w 40"/>
                <a:gd name="T29" fmla="*/ 54 h 54"/>
                <a:gd name="T30" fmla="*/ 23 w 40"/>
                <a:gd name="T31" fmla="*/ 54 h 54"/>
                <a:gd name="T32" fmla="*/ 21 w 40"/>
                <a:gd name="T33" fmla="*/ 54 h 54"/>
                <a:gd name="T34" fmla="*/ 21 w 40"/>
                <a:gd name="T35" fmla="*/ 54 h 54"/>
                <a:gd name="T36" fmla="*/ 19 w 40"/>
                <a:gd name="T37" fmla="*/ 54 h 54"/>
                <a:gd name="T38" fmla="*/ 19 w 40"/>
                <a:gd name="T39" fmla="*/ 54 h 54"/>
                <a:gd name="T40" fmla="*/ 17 w 40"/>
                <a:gd name="T41" fmla="*/ 54 h 54"/>
                <a:gd name="T42" fmla="*/ 17 w 40"/>
                <a:gd name="T43" fmla="*/ 54 h 54"/>
                <a:gd name="T44" fmla="*/ 17 w 40"/>
                <a:gd name="T45" fmla="*/ 54 h 54"/>
                <a:gd name="T46" fmla="*/ 17 w 40"/>
                <a:gd name="T47" fmla="*/ 54 h 54"/>
                <a:gd name="T48" fmla="*/ 17 w 40"/>
                <a:gd name="T49" fmla="*/ 54 h 54"/>
                <a:gd name="T50" fmla="*/ 15 w 40"/>
                <a:gd name="T51" fmla="*/ 54 h 54"/>
                <a:gd name="T52" fmla="*/ 15 w 40"/>
                <a:gd name="T53" fmla="*/ 52 h 54"/>
                <a:gd name="T54" fmla="*/ 15 w 40"/>
                <a:gd name="T55" fmla="*/ 6 h 54"/>
                <a:gd name="T56" fmla="*/ 0 w 40"/>
                <a:gd name="T57" fmla="*/ 6 h 54"/>
                <a:gd name="T58" fmla="*/ 0 w 40"/>
                <a:gd name="T59" fmla="*/ 6 h 54"/>
                <a:gd name="T60" fmla="*/ 0 w 40"/>
                <a:gd name="T61" fmla="*/ 6 h 54"/>
                <a:gd name="T62" fmla="*/ 0 w 40"/>
                <a:gd name="T63" fmla="*/ 6 h 54"/>
                <a:gd name="T64" fmla="*/ 0 w 40"/>
                <a:gd name="T65" fmla="*/ 6 h 54"/>
                <a:gd name="T66" fmla="*/ 0 w 40"/>
                <a:gd name="T67" fmla="*/ 6 h 54"/>
                <a:gd name="T68" fmla="*/ 0 w 40"/>
                <a:gd name="T69" fmla="*/ 4 h 54"/>
                <a:gd name="T70" fmla="*/ 0 w 40"/>
                <a:gd name="T71" fmla="*/ 4 h 54"/>
                <a:gd name="T72" fmla="*/ 0 w 40"/>
                <a:gd name="T73" fmla="*/ 4 h 54"/>
                <a:gd name="T74" fmla="*/ 0 w 40"/>
                <a:gd name="T75" fmla="*/ 2 h 54"/>
                <a:gd name="T76" fmla="*/ 0 w 40"/>
                <a:gd name="T77" fmla="*/ 2 h 54"/>
                <a:gd name="T78" fmla="*/ 0 w 40"/>
                <a:gd name="T79" fmla="*/ 2 h 54"/>
                <a:gd name="T80" fmla="*/ 0 w 40"/>
                <a:gd name="T81" fmla="*/ 0 h 54"/>
                <a:gd name="T82" fmla="*/ 0 w 40"/>
                <a:gd name="T83" fmla="*/ 0 h 54"/>
                <a:gd name="T84" fmla="*/ 0 w 40"/>
                <a:gd name="T85" fmla="*/ 0 h 54"/>
                <a:gd name="T86" fmla="*/ 0 w 40"/>
                <a:gd name="T87" fmla="*/ 0 h 54"/>
                <a:gd name="T88" fmla="*/ 0 w 40"/>
                <a:gd name="T89" fmla="*/ 0 h 54"/>
                <a:gd name="T90" fmla="*/ 38 w 40"/>
                <a:gd name="T91" fmla="*/ 0 h 54"/>
                <a:gd name="T92" fmla="*/ 38 w 40"/>
                <a:gd name="T93" fmla="*/ 0 h 54"/>
                <a:gd name="T94" fmla="*/ 40 w 40"/>
                <a:gd name="T95" fmla="*/ 0 h 54"/>
                <a:gd name="T96" fmla="*/ 40 w 40"/>
                <a:gd name="T97" fmla="*/ 0 h 54"/>
                <a:gd name="T98" fmla="*/ 40 w 40"/>
                <a:gd name="T99" fmla="*/ 0 h 54"/>
                <a:gd name="T100" fmla="*/ 40 w 40"/>
                <a:gd name="T101" fmla="*/ 2 h 54"/>
                <a:gd name="T102" fmla="*/ 40 w 40"/>
                <a:gd name="T103" fmla="*/ 2 h 54"/>
                <a:gd name="T104" fmla="*/ 40 w 40"/>
                <a:gd name="T105" fmla="*/ 2 h 54"/>
                <a:gd name="T106" fmla="*/ 40 w 40"/>
                <a:gd name="T107"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 h="54">
                  <a:moveTo>
                    <a:pt x="40" y="4"/>
                  </a:moveTo>
                  <a:lnTo>
                    <a:pt x="40" y="4"/>
                  </a:lnTo>
                  <a:lnTo>
                    <a:pt x="40" y="4"/>
                  </a:lnTo>
                  <a:lnTo>
                    <a:pt x="40" y="6"/>
                  </a:lnTo>
                  <a:lnTo>
                    <a:pt x="40" y="6"/>
                  </a:lnTo>
                  <a:lnTo>
                    <a:pt x="40" y="6"/>
                  </a:lnTo>
                  <a:lnTo>
                    <a:pt x="40" y="6"/>
                  </a:lnTo>
                  <a:lnTo>
                    <a:pt x="38" y="6"/>
                  </a:lnTo>
                  <a:lnTo>
                    <a:pt x="38" y="6"/>
                  </a:lnTo>
                  <a:lnTo>
                    <a:pt x="23" y="6"/>
                  </a:lnTo>
                  <a:lnTo>
                    <a:pt x="23" y="52"/>
                  </a:lnTo>
                  <a:lnTo>
                    <a:pt x="23" y="54"/>
                  </a:lnTo>
                  <a:lnTo>
                    <a:pt x="23" y="54"/>
                  </a:lnTo>
                  <a:lnTo>
                    <a:pt x="23" y="54"/>
                  </a:lnTo>
                  <a:lnTo>
                    <a:pt x="23" y="54"/>
                  </a:lnTo>
                  <a:lnTo>
                    <a:pt x="23" y="54"/>
                  </a:lnTo>
                  <a:lnTo>
                    <a:pt x="21" y="54"/>
                  </a:lnTo>
                  <a:lnTo>
                    <a:pt x="21" y="54"/>
                  </a:lnTo>
                  <a:lnTo>
                    <a:pt x="19" y="54"/>
                  </a:lnTo>
                  <a:lnTo>
                    <a:pt x="19" y="54"/>
                  </a:lnTo>
                  <a:lnTo>
                    <a:pt x="17" y="54"/>
                  </a:lnTo>
                  <a:lnTo>
                    <a:pt x="17" y="54"/>
                  </a:lnTo>
                  <a:lnTo>
                    <a:pt x="17" y="54"/>
                  </a:lnTo>
                  <a:lnTo>
                    <a:pt x="17" y="54"/>
                  </a:lnTo>
                  <a:lnTo>
                    <a:pt x="17" y="54"/>
                  </a:lnTo>
                  <a:lnTo>
                    <a:pt x="15" y="54"/>
                  </a:lnTo>
                  <a:lnTo>
                    <a:pt x="15" y="52"/>
                  </a:lnTo>
                  <a:lnTo>
                    <a:pt x="15" y="6"/>
                  </a:lnTo>
                  <a:lnTo>
                    <a:pt x="0" y="6"/>
                  </a:lnTo>
                  <a:lnTo>
                    <a:pt x="0" y="6"/>
                  </a:lnTo>
                  <a:lnTo>
                    <a:pt x="0" y="6"/>
                  </a:lnTo>
                  <a:lnTo>
                    <a:pt x="0" y="6"/>
                  </a:lnTo>
                  <a:lnTo>
                    <a:pt x="0" y="6"/>
                  </a:lnTo>
                  <a:lnTo>
                    <a:pt x="0" y="6"/>
                  </a:lnTo>
                  <a:lnTo>
                    <a:pt x="0" y="4"/>
                  </a:lnTo>
                  <a:lnTo>
                    <a:pt x="0" y="4"/>
                  </a:lnTo>
                  <a:lnTo>
                    <a:pt x="0" y="4"/>
                  </a:lnTo>
                  <a:lnTo>
                    <a:pt x="0" y="2"/>
                  </a:lnTo>
                  <a:lnTo>
                    <a:pt x="0" y="2"/>
                  </a:lnTo>
                  <a:lnTo>
                    <a:pt x="0" y="2"/>
                  </a:lnTo>
                  <a:lnTo>
                    <a:pt x="0" y="0"/>
                  </a:lnTo>
                  <a:lnTo>
                    <a:pt x="0" y="0"/>
                  </a:lnTo>
                  <a:lnTo>
                    <a:pt x="0" y="0"/>
                  </a:lnTo>
                  <a:lnTo>
                    <a:pt x="0" y="0"/>
                  </a:lnTo>
                  <a:lnTo>
                    <a:pt x="0" y="0"/>
                  </a:lnTo>
                  <a:lnTo>
                    <a:pt x="38" y="0"/>
                  </a:lnTo>
                  <a:lnTo>
                    <a:pt x="38" y="0"/>
                  </a:lnTo>
                  <a:lnTo>
                    <a:pt x="40" y="0"/>
                  </a:lnTo>
                  <a:lnTo>
                    <a:pt x="40" y="0"/>
                  </a:lnTo>
                  <a:lnTo>
                    <a:pt x="40" y="0"/>
                  </a:lnTo>
                  <a:lnTo>
                    <a:pt x="40" y="2"/>
                  </a:lnTo>
                  <a:lnTo>
                    <a:pt x="40" y="2"/>
                  </a:lnTo>
                  <a:lnTo>
                    <a:pt x="40" y="2"/>
                  </a:lnTo>
                  <a:lnTo>
                    <a:pt x="40" y="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479">
              <a:extLst>
                <a:ext uri="{FF2B5EF4-FFF2-40B4-BE49-F238E27FC236}">
                  <a16:creationId xmlns:a16="http://schemas.microsoft.com/office/drawing/2014/main" id="{83869532-B9C7-4CD4-952C-EAFD0B23A828}"/>
                </a:ext>
              </a:extLst>
            </p:cNvPr>
            <p:cNvSpPr>
              <a:spLocks/>
            </p:cNvSpPr>
            <p:nvPr/>
          </p:nvSpPr>
          <p:spPr bwMode="auto">
            <a:xfrm>
              <a:off x="4645024" y="6570949"/>
              <a:ext cx="12700" cy="85725"/>
            </a:xfrm>
            <a:custGeom>
              <a:avLst/>
              <a:gdLst>
                <a:gd name="T0" fmla="*/ 8 w 8"/>
                <a:gd name="T1" fmla="*/ 52 h 54"/>
                <a:gd name="T2" fmla="*/ 8 w 8"/>
                <a:gd name="T3" fmla="*/ 54 h 54"/>
                <a:gd name="T4" fmla="*/ 8 w 8"/>
                <a:gd name="T5" fmla="*/ 54 h 54"/>
                <a:gd name="T6" fmla="*/ 8 w 8"/>
                <a:gd name="T7" fmla="*/ 54 h 54"/>
                <a:gd name="T8" fmla="*/ 6 w 8"/>
                <a:gd name="T9" fmla="*/ 54 h 54"/>
                <a:gd name="T10" fmla="*/ 6 w 8"/>
                <a:gd name="T11" fmla="*/ 54 h 54"/>
                <a:gd name="T12" fmla="*/ 6 w 8"/>
                <a:gd name="T13" fmla="*/ 54 h 54"/>
                <a:gd name="T14" fmla="*/ 4 w 8"/>
                <a:gd name="T15" fmla="*/ 54 h 54"/>
                <a:gd name="T16" fmla="*/ 4 w 8"/>
                <a:gd name="T17" fmla="*/ 54 h 54"/>
                <a:gd name="T18" fmla="*/ 2 w 8"/>
                <a:gd name="T19" fmla="*/ 54 h 54"/>
                <a:gd name="T20" fmla="*/ 2 w 8"/>
                <a:gd name="T21" fmla="*/ 54 h 54"/>
                <a:gd name="T22" fmla="*/ 2 w 8"/>
                <a:gd name="T23" fmla="*/ 54 h 54"/>
                <a:gd name="T24" fmla="*/ 0 w 8"/>
                <a:gd name="T25" fmla="*/ 54 h 54"/>
                <a:gd name="T26" fmla="*/ 0 w 8"/>
                <a:gd name="T27" fmla="*/ 54 h 54"/>
                <a:gd name="T28" fmla="*/ 0 w 8"/>
                <a:gd name="T29" fmla="*/ 54 h 54"/>
                <a:gd name="T30" fmla="*/ 0 w 8"/>
                <a:gd name="T31" fmla="*/ 54 h 54"/>
                <a:gd name="T32" fmla="*/ 0 w 8"/>
                <a:gd name="T33" fmla="*/ 52 h 54"/>
                <a:gd name="T34" fmla="*/ 0 w 8"/>
                <a:gd name="T35" fmla="*/ 2 h 54"/>
                <a:gd name="T36" fmla="*/ 0 w 8"/>
                <a:gd name="T37" fmla="*/ 0 h 54"/>
                <a:gd name="T38" fmla="*/ 0 w 8"/>
                <a:gd name="T39" fmla="*/ 0 h 54"/>
                <a:gd name="T40" fmla="*/ 0 w 8"/>
                <a:gd name="T41" fmla="*/ 0 h 54"/>
                <a:gd name="T42" fmla="*/ 0 w 8"/>
                <a:gd name="T43" fmla="*/ 0 h 54"/>
                <a:gd name="T44" fmla="*/ 2 w 8"/>
                <a:gd name="T45" fmla="*/ 0 h 54"/>
                <a:gd name="T46" fmla="*/ 2 w 8"/>
                <a:gd name="T47" fmla="*/ 0 h 54"/>
                <a:gd name="T48" fmla="*/ 2 w 8"/>
                <a:gd name="T49" fmla="*/ 0 h 54"/>
                <a:gd name="T50" fmla="*/ 4 w 8"/>
                <a:gd name="T51" fmla="*/ 0 h 54"/>
                <a:gd name="T52" fmla="*/ 4 w 8"/>
                <a:gd name="T53" fmla="*/ 0 h 54"/>
                <a:gd name="T54" fmla="*/ 6 w 8"/>
                <a:gd name="T55" fmla="*/ 0 h 54"/>
                <a:gd name="T56" fmla="*/ 6 w 8"/>
                <a:gd name="T57" fmla="*/ 0 h 54"/>
                <a:gd name="T58" fmla="*/ 6 w 8"/>
                <a:gd name="T59" fmla="*/ 0 h 54"/>
                <a:gd name="T60" fmla="*/ 8 w 8"/>
                <a:gd name="T61" fmla="*/ 0 h 54"/>
                <a:gd name="T62" fmla="*/ 8 w 8"/>
                <a:gd name="T63" fmla="*/ 0 h 54"/>
                <a:gd name="T64" fmla="*/ 8 w 8"/>
                <a:gd name="T65" fmla="*/ 0 h 54"/>
                <a:gd name="T66" fmla="*/ 8 w 8"/>
                <a:gd name="T67" fmla="*/ 2 h 54"/>
                <a:gd name="T68" fmla="*/ 8 w 8"/>
                <a:gd name="T6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 h="54">
                  <a:moveTo>
                    <a:pt x="8" y="52"/>
                  </a:moveTo>
                  <a:lnTo>
                    <a:pt x="8" y="54"/>
                  </a:lnTo>
                  <a:lnTo>
                    <a:pt x="8" y="54"/>
                  </a:lnTo>
                  <a:lnTo>
                    <a:pt x="8" y="54"/>
                  </a:lnTo>
                  <a:lnTo>
                    <a:pt x="6" y="54"/>
                  </a:lnTo>
                  <a:lnTo>
                    <a:pt x="6" y="54"/>
                  </a:lnTo>
                  <a:lnTo>
                    <a:pt x="6" y="54"/>
                  </a:lnTo>
                  <a:lnTo>
                    <a:pt x="4" y="54"/>
                  </a:lnTo>
                  <a:lnTo>
                    <a:pt x="4" y="54"/>
                  </a:lnTo>
                  <a:lnTo>
                    <a:pt x="2" y="54"/>
                  </a:lnTo>
                  <a:lnTo>
                    <a:pt x="2" y="54"/>
                  </a:lnTo>
                  <a:lnTo>
                    <a:pt x="2" y="54"/>
                  </a:lnTo>
                  <a:lnTo>
                    <a:pt x="0" y="54"/>
                  </a:lnTo>
                  <a:lnTo>
                    <a:pt x="0" y="54"/>
                  </a:lnTo>
                  <a:lnTo>
                    <a:pt x="0" y="54"/>
                  </a:lnTo>
                  <a:lnTo>
                    <a:pt x="0" y="54"/>
                  </a:lnTo>
                  <a:lnTo>
                    <a:pt x="0" y="52"/>
                  </a:lnTo>
                  <a:lnTo>
                    <a:pt x="0" y="2"/>
                  </a:lnTo>
                  <a:lnTo>
                    <a:pt x="0" y="0"/>
                  </a:lnTo>
                  <a:lnTo>
                    <a:pt x="0" y="0"/>
                  </a:lnTo>
                  <a:lnTo>
                    <a:pt x="0" y="0"/>
                  </a:lnTo>
                  <a:lnTo>
                    <a:pt x="0" y="0"/>
                  </a:lnTo>
                  <a:lnTo>
                    <a:pt x="2" y="0"/>
                  </a:lnTo>
                  <a:lnTo>
                    <a:pt x="2" y="0"/>
                  </a:lnTo>
                  <a:lnTo>
                    <a:pt x="2" y="0"/>
                  </a:lnTo>
                  <a:lnTo>
                    <a:pt x="4" y="0"/>
                  </a:lnTo>
                  <a:lnTo>
                    <a:pt x="4" y="0"/>
                  </a:lnTo>
                  <a:lnTo>
                    <a:pt x="6" y="0"/>
                  </a:lnTo>
                  <a:lnTo>
                    <a:pt x="6" y="0"/>
                  </a:lnTo>
                  <a:lnTo>
                    <a:pt x="6" y="0"/>
                  </a:lnTo>
                  <a:lnTo>
                    <a:pt x="8" y="0"/>
                  </a:lnTo>
                  <a:lnTo>
                    <a:pt x="8" y="0"/>
                  </a:lnTo>
                  <a:lnTo>
                    <a:pt x="8" y="0"/>
                  </a:lnTo>
                  <a:lnTo>
                    <a:pt x="8" y="2"/>
                  </a:lnTo>
                  <a:lnTo>
                    <a:pt x="8" y="5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480">
              <a:extLst>
                <a:ext uri="{FF2B5EF4-FFF2-40B4-BE49-F238E27FC236}">
                  <a16:creationId xmlns:a16="http://schemas.microsoft.com/office/drawing/2014/main" id="{816289C3-D06E-4B88-AF73-431553B66DB8}"/>
                </a:ext>
              </a:extLst>
            </p:cNvPr>
            <p:cNvSpPr>
              <a:spLocks noEditPoints="1"/>
            </p:cNvSpPr>
            <p:nvPr/>
          </p:nvSpPr>
          <p:spPr bwMode="auto">
            <a:xfrm>
              <a:off x="4675187" y="6570949"/>
              <a:ext cx="76200" cy="85725"/>
            </a:xfrm>
            <a:custGeom>
              <a:avLst/>
              <a:gdLst>
                <a:gd name="T0" fmla="*/ 48 w 48"/>
                <a:gd name="T1" fmla="*/ 32 h 54"/>
                <a:gd name="T2" fmla="*/ 44 w 48"/>
                <a:gd name="T3" fmla="*/ 42 h 54"/>
                <a:gd name="T4" fmla="*/ 38 w 48"/>
                <a:gd name="T5" fmla="*/ 50 h 54"/>
                <a:gd name="T6" fmla="*/ 29 w 48"/>
                <a:gd name="T7" fmla="*/ 54 h 54"/>
                <a:gd name="T8" fmla="*/ 17 w 48"/>
                <a:gd name="T9" fmla="*/ 54 h 54"/>
                <a:gd name="T10" fmla="*/ 8 w 48"/>
                <a:gd name="T11" fmla="*/ 50 h 54"/>
                <a:gd name="T12" fmla="*/ 2 w 48"/>
                <a:gd name="T13" fmla="*/ 44 h 54"/>
                <a:gd name="T14" fmla="*/ 0 w 48"/>
                <a:gd name="T15" fmla="*/ 32 h 54"/>
                <a:gd name="T16" fmla="*/ 0 w 48"/>
                <a:gd name="T17" fmla="*/ 21 h 54"/>
                <a:gd name="T18" fmla="*/ 4 w 48"/>
                <a:gd name="T19" fmla="*/ 11 h 54"/>
                <a:gd name="T20" fmla="*/ 10 w 48"/>
                <a:gd name="T21" fmla="*/ 4 h 54"/>
                <a:gd name="T22" fmla="*/ 19 w 48"/>
                <a:gd name="T23" fmla="*/ 0 h 54"/>
                <a:gd name="T24" fmla="*/ 31 w 48"/>
                <a:gd name="T25" fmla="*/ 0 h 54"/>
                <a:gd name="T26" fmla="*/ 38 w 48"/>
                <a:gd name="T27" fmla="*/ 4 h 54"/>
                <a:gd name="T28" fmla="*/ 44 w 48"/>
                <a:gd name="T29" fmla="*/ 9 h 54"/>
                <a:gd name="T30" fmla="*/ 48 w 48"/>
                <a:gd name="T31" fmla="*/ 21 h 54"/>
                <a:gd name="T32" fmla="*/ 40 w 48"/>
                <a:gd name="T33" fmla="*/ 27 h 54"/>
                <a:gd name="T34" fmla="*/ 40 w 48"/>
                <a:gd name="T35" fmla="*/ 19 h 54"/>
                <a:gd name="T36" fmla="*/ 37 w 48"/>
                <a:gd name="T37" fmla="*/ 11 h 54"/>
                <a:gd name="T38" fmla="*/ 33 w 48"/>
                <a:gd name="T39" fmla="*/ 8 h 54"/>
                <a:gd name="T40" fmla="*/ 23 w 48"/>
                <a:gd name="T41" fmla="*/ 6 h 54"/>
                <a:gd name="T42" fmla="*/ 15 w 48"/>
                <a:gd name="T43" fmla="*/ 8 h 54"/>
                <a:gd name="T44" fmla="*/ 12 w 48"/>
                <a:gd name="T45" fmla="*/ 11 h 54"/>
                <a:gd name="T46" fmla="*/ 8 w 48"/>
                <a:gd name="T47" fmla="*/ 19 h 54"/>
                <a:gd name="T48" fmla="*/ 8 w 48"/>
                <a:gd name="T49" fmla="*/ 27 h 54"/>
                <a:gd name="T50" fmla="*/ 8 w 48"/>
                <a:gd name="T51" fmla="*/ 34 h 54"/>
                <a:gd name="T52" fmla="*/ 12 w 48"/>
                <a:gd name="T53" fmla="*/ 42 h 54"/>
                <a:gd name="T54" fmla="*/ 15 w 48"/>
                <a:gd name="T55" fmla="*/ 46 h 54"/>
                <a:gd name="T56" fmla="*/ 23 w 48"/>
                <a:gd name="T57" fmla="*/ 48 h 54"/>
                <a:gd name="T58" fmla="*/ 31 w 48"/>
                <a:gd name="T59" fmla="*/ 46 h 54"/>
                <a:gd name="T60" fmla="*/ 37 w 48"/>
                <a:gd name="T61" fmla="*/ 42 h 54"/>
                <a:gd name="T62" fmla="*/ 40 w 48"/>
                <a:gd name="T63" fmla="*/ 34 h 54"/>
                <a:gd name="T64" fmla="*/ 40 w 48"/>
                <a:gd name="T65"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8" h="54">
                  <a:moveTo>
                    <a:pt x="48" y="27"/>
                  </a:moveTo>
                  <a:lnTo>
                    <a:pt x="48" y="32"/>
                  </a:lnTo>
                  <a:lnTo>
                    <a:pt x="46" y="38"/>
                  </a:lnTo>
                  <a:lnTo>
                    <a:pt x="44" y="42"/>
                  </a:lnTo>
                  <a:lnTo>
                    <a:pt x="42" y="46"/>
                  </a:lnTo>
                  <a:lnTo>
                    <a:pt x="38" y="50"/>
                  </a:lnTo>
                  <a:lnTo>
                    <a:pt x="35" y="52"/>
                  </a:lnTo>
                  <a:lnTo>
                    <a:pt x="29" y="54"/>
                  </a:lnTo>
                  <a:lnTo>
                    <a:pt x="23" y="54"/>
                  </a:lnTo>
                  <a:lnTo>
                    <a:pt x="17" y="54"/>
                  </a:lnTo>
                  <a:lnTo>
                    <a:pt x="14" y="52"/>
                  </a:lnTo>
                  <a:lnTo>
                    <a:pt x="8" y="50"/>
                  </a:lnTo>
                  <a:lnTo>
                    <a:pt x="6" y="48"/>
                  </a:lnTo>
                  <a:lnTo>
                    <a:pt x="2" y="44"/>
                  </a:lnTo>
                  <a:lnTo>
                    <a:pt x="0" y="38"/>
                  </a:lnTo>
                  <a:lnTo>
                    <a:pt x="0" y="32"/>
                  </a:lnTo>
                  <a:lnTo>
                    <a:pt x="0" y="27"/>
                  </a:lnTo>
                  <a:lnTo>
                    <a:pt x="0" y="21"/>
                  </a:lnTo>
                  <a:lnTo>
                    <a:pt x="2" y="15"/>
                  </a:lnTo>
                  <a:lnTo>
                    <a:pt x="4" y="11"/>
                  </a:lnTo>
                  <a:lnTo>
                    <a:pt x="6" y="8"/>
                  </a:lnTo>
                  <a:lnTo>
                    <a:pt x="10" y="4"/>
                  </a:lnTo>
                  <a:lnTo>
                    <a:pt x="14" y="2"/>
                  </a:lnTo>
                  <a:lnTo>
                    <a:pt x="19" y="0"/>
                  </a:lnTo>
                  <a:lnTo>
                    <a:pt x="25" y="0"/>
                  </a:lnTo>
                  <a:lnTo>
                    <a:pt x="31" y="0"/>
                  </a:lnTo>
                  <a:lnTo>
                    <a:pt x="35" y="2"/>
                  </a:lnTo>
                  <a:lnTo>
                    <a:pt x="38" y="4"/>
                  </a:lnTo>
                  <a:lnTo>
                    <a:pt x="42" y="6"/>
                  </a:lnTo>
                  <a:lnTo>
                    <a:pt x="44" y="9"/>
                  </a:lnTo>
                  <a:lnTo>
                    <a:pt x="46" y="15"/>
                  </a:lnTo>
                  <a:lnTo>
                    <a:pt x="48" y="21"/>
                  </a:lnTo>
                  <a:lnTo>
                    <a:pt x="48" y="27"/>
                  </a:lnTo>
                  <a:close/>
                  <a:moveTo>
                    <a:pt x="40" y="27"/>
                  </a:moveTo>
                  <a:lnTo>
                    <a:pt x="40" y="23"/>
                  </a:lnTo>
                  <a:lnTo>
                    <a:pt x="40" y="19"/>
                  </a:lnTo>
                  <a:lnTo>
                    <a:pt x="38" y="15"/>
                  </a:lnTo>
                  <a:lnTo>
                    <a:pt x="37" y="11"/>
                  </a:lnTo>
                  <a:lnTo>
                    <a:pt x="35" y="9"/>
                  </a:lnTo>
                  <a:lnTo>
                    <a:pt x="33" y="8"/>
                  </a:lnTo>
                  <a:lnTo>
                    <a:pt x="29" y="6"/>
                  </a:lnTo>
                  <a:lnTo>
                    <a:pt x="23" y="6"/>
                  </a:lnTo>
                  <a:lnTo>
                    <a:pt x="19" y="6"/>
                  </a:lnTo>
                  <a:lnTo>
                    <a:pt x="15" y="8"/>
                  </a:lnTo>
                  <a:lnTo>
                    <a:pt x="14" y="9"/>
                  </a:lnTo>
                  <a:lnTo>
                    <a:pt x="12" y="11"/>
                  </a:lnTo>
                  <a:lnTo>
                    <a:pt x="10" y="15"/>
                  </a:lnTo>
                  <a:lnTo>
                    <a:pt x="8" y="19"/>
                  </a:lnTo>
                  <a:lnTo>
                    <a:pt x="8" y="23"/>
                  </a:lnTo>
                  <a:lnTo>
                    <a:pt x="8" y="27"/>
                  </a:lnTo>
                  <a:lnTo>
                    <a:pt x="8" y="31"/>
                  </a:lnTo>
                  <a:lnTo>
                    <a:pt x="8" y="34"/>
                  </a:lnTo>
                  <a:lnTo>
                    <a:pt x="10" y="38"/>
                  </a:lnTo>
                  <a:lnTo>
                    <a:pt x="12" y="42"/>
                  </a:lnTo>
                  <a:lnTo>
                    <a:pt x="14" y="44"/>
                  </a:lnTo>
                  <a:lnTo>
                    <a:pt x="15" y="46"/>
                  </a:lnTo>
                  <a:lnTo>
                    <a:pt x="19" y="48"/>
                  </a:lnTo>
                  <a:lnTo>
                    <a:pt x="23" y="48"/>
                  </a:lnTo>
                  <a:lnTo>
                    <a:pt x="29" y="48"/>
                  </a:lnTo>
                  <a:lnTo>
                    <a:pt x="31" y="46"/>
                  </a:lnTo>
                  <a:lnTo>
                    <a:pt x="35" y="44"/>
                  </a:lnTo>
                  <a:lnTo>
                    <a:pt x="37" y="42"/>
                  </a:lnTo>
                  <a:lnTo>
                    <a:pt x="38" y="38"/>
                  </a:lnTo>
                  <a:lnTo>
                    <a:pt x="40" y="34"/>
                  </a:lnTo>
                  <a:lnTo>
                    <a:pt x="40" y="31"/>
                  </a:lnTo>
                  <a:lnTo>
                    <a:pt x="40" y="2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481">
              <a:extLst>
                <a:ext uri="{FF2B5EF4-FFF2-40B4-BE49-F238E27FC236}">
                  <a16:creationId xmlns:a16="http://schemas.microsoft.com/office/drawing/2014/main" id="{AAFAF73F-947E-4EE4-A99C-FE3BB63DDB2C}"/>
                </a:ext>
              </a:extLst>
            </p:cNvPr>
            <p:cNvSpPr>
              <a:spLocks/>
            </p:cNvSpPr>
            <p:nvPr/>
          </p:nvSpPr>
          <p:spPr bwMode="auto">
            <a:xfrm>
              <a:off x="4770437" y="6570949"/>
              <a:ext cx="63500" cy="85725"/>
            </a:xfrm>
            <a:custGeom>
              <a:avLst/>
              <a:gdLst>
                <a:gd name="T0" fmla="*/ 40 w 40"/>
                <a:gd name="T1" fmla="*/ 52 h 54"/>
                <a:gd name="T2" fmla="*/ 40 w 40"/>
                <a:gd name="T3" fmla="*/ 52 h 54"/>
                <a:gd name="T4" fmla="*/ 40 w 40"/>
                <a:gd name="T5" fmla="*/ 54 h 54"/>
                <a:gd name="T6" fmla="*/ 38 w 40"/>
                <a:gd name="T7" fmla="*/ 54 h 54"/>
                <a:gd name="T8" fmla="*/ 36 w 40"/>
                <a:gd name="T9" fmla="*/ 54 h 54"/>
                <a:gd name="T10" fmla="*/ 34 w 40"/>
                <a:gd name="T11" fmla="*/ 54 h 54"/>
                <a:gd name="T12" fmla="*/ 32 w 40"/>
                <a:gd name="T13" fmla="*/ 54 h 54"/>
                <a:gd name="T14" fmla="*/ 30 w 40"/>
                <a:gd name="T15" fmla="*/ 52 h 54"/>
                <a:gd name="T16" fmla="*/ 28 w 40"/>
                <a:gd name="T17" fmla="*/ 48 h 54"/>
                <a:gd name="T18" fmla="*/ 11 w 40"/>
                <a:gd name="T19" fmla="*/ 15 h 54"/>
                <a:gd name="T20" fmla="*/ 7 w 40"/>
                <a:gd name="T21" fmla="*/ 9 h 54"/>
                <a:gd name="T22" fmla="*/ 7 w 40"/>
                <a:gd name="T23" fmla="*/ 8 h 54"/>
                <a:gd name="T24" fmla="*/ 7 w 40"/>
                <a:gd name="T25" fmla="*/ 13 h 54"/>
                <a:gd name="T26" fmla="*/ 7 w 40"/>
                <a:gd name="T27" fmla="*/ 21 h 54"/>
                <a:gd name="T28" fmla="*/ 7 w 40"/>
                <a:gd name="T29" fmla="*/ 54 h 54"/>
                <a:gd name="T30" fmla="*/ 5 w 40"/>
                <a:gd name="T31" fmla="*/ 54 h 54"/>
                <a:gd name="T32" fmla="*/ 5 w 40"/>
                <a:gd name="T33" fmla="*/ 54 h 54"/>
                <a:gd name="T34" fmla="*/ 3 w 40"/>
                <a:gd name="T35" fmla="*/ 54 h 54"/>
                <a:gd name="T36" fmla="*/ 2 w 40"/>
                <a:gd name="T37" fmla="*/ 54 h 54"/>
                <a:gd name="T38" fmla="*/ 2 w 40"/>
                <a:gd name="T39" fmla="*/ 54 h 54"/>
                <a:gd name="T40" fmla="*/ 0 w 40"/>
                <a:gd name="T41" fmla="*/ 54 h 54"/>
                <a:gd name="T42" fmla="*/ 0 w 40"/>
                <a:gd name="T43" fmla="*/ 54 h 54"/>
                <a:gd name="T44" fmla="*/ 0 w 40"/>
                <a:gd name="T45" fmla="*/ 4 h 54"/>
                <a:gd name="T46" fmla="*/ 2 w 40"/>
                <a:gd name="T47" fmla="*/ 0 h 54"/>
                <a:gd name="T48" fmla="*/ 3 w 40"/>
                <a:gd name="T49" fmla="*/ 0 h 54"/>
                <a:gd name="T50" fmla="*/ 7 w 40"/>
                <a:gd name="T51" fmla="*/ 0 h 54"/>
                <a:gd name="T52" fmla="*/ 9 w 40"/>
                <a:gd name="T53" fmla="*/ 0 h 54"/>
                <a:gd name="T54" fmla="*/ 11 w 40"/>
                <a:gd name="T55" fmla="*/ 2 h 54"/>
                <a:gd name="T56" fmla="*/ 11 w 40"/>
                <a:gd name="T57" fmla="*/ 4 h 54"/>
                <a:gd name="T58" fmla="*/ 25 w 40"/>
                <a:gd name="T59" fmla="*/ 29 h 54"/>
                <a:gd name="T60" fmla="*/ 28 w 40"/>
                <a:gd name="T61" fmla="*/ 32 h 54"/>
                <a:gd name="T62" fmla="*/ 30 w 40"/>
                <a:gd name="T63" fmla="*/ 36 h 54"/>
                <a:gd name="T64" fmla="*/ 32 w 40"/>
                <a:gd name="T65" fmla="*/ 40 h 54"/>
                <a:gd name="T66" fmla="*/ 34 w 40"/>
                <a:gd name="T67" fmla="*/ 44 h 54"/>
                <a:gd name="T68" fmla="*/ 34 w 40"/>
                <a:gd name="T69" fmla="*/ 40 h 54"/>
                <a:gd name="T70" fmla="*/ 34 w 40"/>
                <a:gd name="T71" fmla="*/ 34 h 54"/>
                <a:gd name="T72" fmla="*/ 34 w 40"/>
                <a:gd name="T73" fmla="*/ 2 h 54"/>
                <a:gd name="T74" fmla="*/ 34 w 40"/>
                <a:gd name="T75" fmla="*/ 0 h 54"/>
                <a:gd name="T76" fmla="*/ 34 w 40"/>
                <a:gd name="T77" fmla="*/ 0 h 54"/>
                <a:gd name="T78" fmla="*/ 36 w 40"/>
                <a:gd name="T79" fmla="*/ 0 h 54"/>
                <a:gd name="T80" fmla="*/ 38 w 40"/>
                <a:gd name="T81" fmla="*/ 0 h 54"/>
                <a:gd name="T82" fmla="*/ 40 w 40"/>
                <a:gd name="T83" fmla="*/ 0 h 54"/>
                <a:gd name="T84" fmla="*/ 40 w 40"/>
                <a:gd name="T85" fmla="*/ 0 h 54"/>
                <a:gd name="T86" fmla="*/ 40 w 40"/>
                <a:gd name="T87" fmla="*/ 0 h 54"/>
                <a:gd name="T88" fmla="*/ 40 w 40"/>
                <a:gd name="T8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 h="54">
                  <a:moveTo>
                    <a:pt x="40" y="50"/>
                  </a:moveTo>
                  <a:lnTo>
                    <a:pt x="40" y="52"/>
                  </a:lnTo>
                  <a:lnTo>
                    <a:pt x="40" y="52"/>
                  </a:lnTo>
                  <a:lnTo>
                    <a:pt x="40" y="52"/>
                  </a:lnTo>
                  <a:lnTo>
                    <a:pt x="40" y="54"/>
                  </a:lnTo>
                  <a:lnTo>
                    <a:pt x="40" y="54"/>
                  </a:lnTo>
                  <a:lnTo>
                    <a:pt x="38" y="54"/>
                  </a:lnTo>
                  <a:lnTo>
                    <a:pt x="38" y="54"/>
                  </a:lnTo>
                  <a:lnTo>
                    <a:pt x="38" y="54"/>
                  </a:lnTo>
                  <a:lnTo>
                    <a:pt x="36" y="54"/>
                  </a:lnTo>
                  <a:lnTo>
                    <a:pt x="34" y="54"/>
                  </a:lnTo>
                  <a:lnTo>
                    <a:pt x="34" y="54"/>
                  </a:lnTo>
                  <a:lnTo>
                    <a:pt x="32" y="54"/>
                  </a:lnTo>
                  <a:lnTo>
                    <a:pt x="32" y="54"/>
                  </a:lnTo>
                  <a:lnTo>
                    <a:pt x="30" y="52"/>
                  </a:lnTo>
                  <a:lnTo>
                    <a:pt x="30" y="52"/>
                  </a:lnTo>
                  <a:lnTo>
                    <a:pt x="30" y="50"/>
                  </a:lnTo>
                  <a:lnTo>
                    <a:pt x="28" y="48"/>
                  </a:lnTo>
                  <a:lnTo>
                    <a:pt x="11" y="17"/>
                  </a:lnTo>
                  <a:lnTo>
                    <a:pt x="11" y="15"/>
                  </a:lnTo>
                  <a:lnTo>
                    <a:pt x="9" y="13"/>
                  </a:lnTo>
                  <a:lnTo>
                    <a:pt x="7" y="9"/>
                  </a:lnTo>
                  <a:lnTo>
                    <a:pt x="7" y="8"/>
                  </a:lnTo>
                  <a:lnTo>
                    <a:pt x="7" y="8"/>
                  </a:lnTo>
                  <a:lnTo>
                    <a:pt x="7" y="11"/>
                  </a:lnTo>
                  <a:lnTo>
                    <a:pt x="7" y="13"/>
                  </a:lnTo>
                  <a:lnTo>
                    <a:pt x="7" y="17"/>
                  </a:lnTo>
                  <a:lnTo>
                    <a:pt x="7" y="21"/>
                  </a:lnTo>
                  <a:lnTo>
                    <a:pt x="7" y="52"/>
                  </a:lnTo>
                  <a:lnTo>
                    <a:pt x="7" y="54"/>
                  </a:lnTo>
                  <a:lnTo>
                    <a:pt x="7" y="54"/>
                  </a:lnTo>
                  <a:lnTo>
                    <a:pt x="5" y="54"/>
                  </a:lnTo>
                  <a:lnTo>
                    <a:pt x="5" y="54"/>
                  </a:lnTo>
                  <a:lnTo>
                    <a:pt x="5" y="54"/>
                  </a:lnTo>
                  <a:lnTo>
                    <a:pt x="5" y="54"/>
                  </a:lnTo>
                  <a:lnTo>
                    <a:pt x="3" y="54"/>
                  </a:lnTo>
                  <a:lnTo>
                    <a:pt x="3" y="54"/>
                  </a:lnTo>
                  <a:lnTo>
                    <a:pt x="2" y="54"/>
                  </a:lnTo>
                  <a:lnTo>
                    <a:pt x="2" y="54"/>
                  </a:lnTo>
                  <a:lnTo>
                    <a:pt x="2" y="54"/>
                  </a:lnTo>
                  <a:lnTo>
                    <a:pt x="0" y="54"/>
                  </a:lnTo>
                  <a:lnTo>
                    <a:pt x="0" y="54"/>
                  </a:lnTo>
                  <a:lnTo>
                    <a:pt x="0" y="54"/>
                  </a:lnTo>
                  <a:lnTo>
                    <a:pt x="0" y="54"/>
                  </a:lnTo>
                  <a:lnTo>
                    <a:pt x="0" y="52"/>
                  </a:lnTo>
                  <a:lnTo>
                    <a:pt x="0" y="4"/>
                  </a:lnTo>
                  <a:lnTo>
                    <a:pt x="0" y="2"/>
                  </a:lnTo>
                  <a:lnTo>
                    <a:pt x="2" y="0"/>
                  </a:lnTo>
                  <a:lnTo>
                    <a:pt x="2" y="0"/>
                  </a:lnTo>
                  <a:lnTo>
                    <a:pt x="3" y="0"/>
                  </a:lnTo>
                  <a:lnTo>
                    <a:pt x="5" y="0"/>
                  </a:lnTo>
                  <a:lnTo>
                    <a:pt x="7" y="0"/>
                  </a:lnTo>
                  <a:lnTo>
                    <a:pt x="7" y="0"/>
                  </a:lnTo>
                  <a:lnTo>
                    <a:pt x="9" y="0"/>
                  </a:lnTo>
                  <a:lnTo>
                    <a:pt x="9" y="2"/>
                  </a:lnTo>
                  <a:lnTo>
                    <a:pt x="11" y="2"/>
                  </a:lnTo>
                  <a:lnTo>
                    <a:pt x="11" y="2"/>
                  </a:lnTo>
                  <a:lnTo>
                    <a:pt x="11" y="4"/>
                  </a:lnTo>
                  <a:lnTo>
                    <a:pt x="13" y="4"/>
                  </a:lnTo>
                  <a:lnTo>
                    <a:pt x="25" y="29"/>
                  </a:lnTo>
                  <a:lnTo>
                    <a:pt x="26" y="31"/>
                  </a:lnTo>
                  <a:lnTo>
                    <a:pt x="28" y="32"/>
                  </a:lnTo>
                  <a:lnTo>
                    <a:pt x="28" y="34"/>
                  </a:lnTo>
                  <a:lnTo>
                    <a:pt x="30" y="36"/>
                  </a:lnTo>
                  <a:lnTo>
                    <a:pt x="30" y="38"/>
                  </a:lnTo>
                  <a:lnTo>
                    <a:pt x="32" y="40"/>
                  </a:lnTo>
                  <a:lnTo>
                    <a:pt x="32" y="42"/>
                  </a:lnTo>
                  <a:lnTo>
                    <a:pt x="34" y="44"/>
                  </a:lnTo>
                  <a:lnTo>
                    <a:pt x="34" y="44"/>
                  </a:lnTo>
                  <a:lnTo>
                    <a:pt x="34" y="40"/>
                  </a:lnTo>
                  <a:lnTo>
                    <a:pt x="34" y="36"/>
                  </a:lnTo>
                  <a:lnTo>
                    <a:pt x="34" y="34"/>
                  </a:lnTo>
                  <a:lnTo>
                    <a:pt x="34" y="31"/>
                  </a:lnTo>
                  <a:lnTo>
                    <a:pt x="34" y="2"/>
                  </a:lnTo>
                  <a:lnTo>
                    <a:pt x="34" y="2"/>
                  </a:lnTo>
                  <a:lnTo>
                    <a:pt x="34" y="0"/>
                  </a:lnTo>
                  <a:lnTo>
                    <a:pt x="34" y="0"/>
                  </a:lnTo>
                  <a:lnTo>
                    <a:pt x="34" y="0"/>
                  </a:lnTo>
                  <a:lnTo>
                    <a:pt x="36" y="0"/>
                  </a:lnTo>
                  <a:lnTo>
                    <a:pt x="36" y="0"/>
                  </a:lnTo>
                  <a:lnTo>
                    <a:pt x="36" y="0"/>
                  </a:lnTo>
                  <a:lnTo>
                    <a:pt x="38" y="0"/>
                  </a:lnTo>
                  <a:lnTo>
                    <a:pt x="38" y="0"/>
                  </a:lnTo>
                  <a:lnTo>
                    <a:pt x="40" y="0"/>
                  </a:lnTo>
                  <a:lnTo>
                    <a:pt x="40" y="0"/>
                  </a:lnTo>
                  <a:lnTo>
                    <a:pt x="40" y="0"/>
                  </a:lnTo>
                  <a:lnTo>
                    <a:pt x="40" y="0"/>
                  </a:lnTo>
                  <a:lnTo>
                    <a:pt x="40" y="0"/>
                  </a:lnTo>
                  <a:lnTo>
                    <a:pt x="40" y="2"/>
                  </a:lnTo>
                  <a:lnTo>
                    <a:pt x="40" y="2"/>
                  </a:lnTo>
                  <a:lnTo>
                    <a:pt x="40" y="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482">
              <a:extLst>
                <a:ext uri="{FF2B5EF4-FFF2-40B4-BE49-F238E27FC236}">
                  <a16:creationId xmlns:a16="http://schemas.microsoft.com/office/drawing/2014/main" id="{6C807D4A-4C6E-4CD4-8058-9AB18A7413FC}"/>
                </a:ext>
              </a:extLst>
            </p:cNvPr>
            <p:cNvSpPr>
              <a:spLocks noEditPoints="1"/>
            </p:cNvSpPr>
            <p:nvPr/>
          </p:nvSpPr>
          <p:spPr bwMode="auto">
            <a:xfrm>
              <a:off x="2425699" y="5805774"/>
              <a:ext cx="85725" cy="57150"/>
            </a:xfrm>
            <a:custGeom>
              <a:avLst/>
              <a:gdLst>
                <a:gd name="T0" fmla="*/ 54 w 54"/>
                <a:gd name="T1" fmla="*/ 0 h 36"/>
                <a:gd name="T2" fmla="*/ 54 w 54"/>
                <a:gd name="T3" fmla="*/ 2 h 36"/>
                <a:gd name="T4" fmla="*/ 54 w 54"/>
                <a:gd name="T5" fmla="*/ 2 h 36"/>
                <a:gd name="T6" fmla="*/ 54 w 54"/>
                <a:gd name="T7" fmla="*/ 4 h 36"/>
                <a:gd name="T8" fmla="*/ 54 w 54"/>
                <a:gd name="T9" fmla="*/ 6 h 36"/>
                <a:gd name="T10" fmla="*/ 54 w 54"/>
                <a:gd name="T11" fmla="*/ 8 h 36"/>
                <a:gd name="T12" fmla="*/ 54 w 54"/>
                <a:gd name="T13" fmla="*/ 8 h 36"/>
                <a:gd name="T14" fmla="*/ 54 w 54"/>
                <a:gd name="T15" fmla="*/ 8 h 36"/>
                <a:gd name="T16" fmla="*/ 40 w 54"/>
                <a:gd name="T17" fmla="*/ 13 h 36"/>
                <a:gd name="T18" fmla="*/ 36 w 54"/>
                <a:gd name="T19" fmla="*/ 15 h 36"/>
                <a:gd name="T20" fmla="*/ 33 w 54"/>
                <a:gd name="T21" fmla="*/ 17 h 36"/>
                <a:gd name="T22" fmla="*/ 31 w 54"/>
                <a:gd name="T23" fmla="*/ 21 h 36"/>
                <a:gd name="T24" fmla="*/ 29 w 54"/>
                <a:gd name="T25" fmla="*/ 25 h 36"/>
                <a:gd name="T26" fmla="*/ 54 w 54"/>
                <a:gd name="T27" fmla="*/ 29 h 36"/>
                <a:gd name="T28" fmla="*/ 54 w 54"/>
                <a:gd name="T29" fmla="*/ 29 h 36"/>
                <a:gd name="T30" fmla="*/ 54 w 54"/>
                <a:gd name="T31" fmla="*/ 31 h 36"/>
                <a:gd name="T32" fmla="*/ 54 w 54"/>
                <a:gd name="T33" fmla="*/ 31 h 36"/>
                <a:gd name="T34" fmla="*/ 54 w 54"/>
                <a:gd name="T35" fmla="*/ 33 h 36"/>
                <a:gd name="T36" fmla="*/ 54 w 54"/>
                <a:gd name="T37" fmla="*/ 35 h 36"/>
                <a:gd name="T38" fmla="*/ 54 w 54"/>
                <a:gd name="T39" fmla="*/ 36 h 36"/>
                <a:gd name="T40" fmla="*/ 54 w 54"/>
                <a:gd name="T41" fmla="*/ 36 h 36"/>
                <a:gd name="T42" fmla="*/ 54 w 54"/>
                <a:gd name="T43" fmla="*/ 36 h 36"/>
                <a:gd name="T44" fmla="*/ 2 w 54"/>
                <a:gd name="T45" fmla="*/ 36 h 36"/>
                <a:gd name="T46" fmla="*/ 0 w 54"/>
                <a:gd name="T47" fmla="*/ 35 h 36"/>
                <a:gd name="T48" fmla="*/ 0 w 54"/>
                <a:gd name="T49" fmla="*/ 23 h 36"/>
                <a:gd name="T50" fmla="*/ 0 w 54"/>
                <a:gd name="T51" fmla="*/ 19 h 36"/>
                <a:gd name="T52" fmla="*/ 0 w 54"/>
                <a:gd name="T53" fmla="*/ 17 h 36"/>
                <a:gd name="T54" fmla="*/ 2 w 54"/>
                <a:gd name="T55" fmla="*/ 11 h 36"/>
                <a:gd name="T56" fmla="*/ 4 w 54"/>
                <a:gd name="T57" fmla="*/ 8 h 36"/>
                <a:gd name="T58" fmla="*/ 10 w 54"/>
                <a:gd name="T59" fmla="*/ 6 h 36"/>
                <a:gd name="T60" fmla="*/ 13 w 54"/>
                <a:gd name="T61" fmla="*/ 4 h 36"/>
                <a:gd name="T62" fmla="*/ 19 w 54"/>
                <a:gd name="T63" fmla="*/ 4 h 36"/>
                <a:gd name="T64" fmla="*/ 23 w 54"/>
                <a:gd name="T65" fmla="*/ 8 h 36"/>
                <a:gd name="T66" fmla="*/ 25 w 54"/>
                <a:gd name="T67" fmla="*/ 10 h 36"/>
                <a:gd name="T68" fmla="*/ 27 w 54"/>
                <a:gd name="T69" fmla="*/ 13 h 36"/>
                <a:gd name="T70" fmla="*/ 29 w 54"/>
                <a:gd name="T71" fmla="*/ 11 h 36"/>
                <a:gd name="T72" fmla="*/ 31 w 54"/>
                <a:gd name="T73" fmla="*/ 10 h 36"/>
                <a:gd name="T74" fmla="*/ 35 w 54"/>
                <a:gd name="T75" fmla="*/ 8 h 36"/>
                <a:gd name="T76" fmla="*/ 38 w 54"/>
                <a:gd name="T77" fmla="*/ 6 h 36"/>
                <a:gd name="T78" fmla="*/ 52 w 54"/>
                <a:gd name="T79" fmla="*/ 2 h 36"/>
                <a:gd name="T80" fmla="*/ 52 w 54"/>
                <a:gd name="T81" fmla="*/ 0 h 36"/>
                <a:gd name="T82" fmla="*/ 15 w 54"/>
                <a:gd name="T83" fmla="*/ 11 h 36"/>
                <a:gd name="T84" fmla="*/ 10 w 54"/>
                <a:gd name="T85" fmla="*/ 13 h 36"/>
                <a:gd name="T86" fmla="*/ 6 w 54"/>
                <a:gd name="T87" fmla="*/ 17 h 36"/>
                <a:gd name="T88" fmla="*/ 6 w 54"/>
                <a:gd name="T89" fmla="*/ 19 h 36"/>
                <a:gd name="T90" fmla="*/ 6 w 54"/>
                <a:gd name="T91" fmla="*/ 23 h 36"/>
                <a:gd name="T92" fmla="*/ 23 w 54"/>
                <a:gd name="T93" fmla="*/ 29 h 36"/>
                <a:gd name="T94" fmla="*/ 23 w 54"/>
                <a:gd name="T95" fmla="*/ 19 h 36"/>
                <a:gd name="T96" fmla="*/ 23 w 54"/>
                <a:gd name="T97" fmla="*/ 15 h 36"/>
                <a:gd name="T98" fmla="*/ 19 w 54"/>
                <a:gd name="T99" fmla="*/ 13 h 36"/>
                <a:gd name="T100" fmla="*/ 17 w 54"/>
                <a:gd name="T101"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 h="36">
                  <a:moveTo>
                    <a:pt x="54" y="0"/>
                  </a:moveTo>
                  <a:lnTo>
                    <a:pt x="54" y="0"/>
                  </a:lnTo>
                  <a:lnTo>
                    <a:pt x="54" y="0"/>
                  </a:lnTo>
                  <a:lnTo>
                    <a:pt x="54" y="2"/>
                  </a:lnTo>
                  <a:lnTo>
                    <a:pt x="54" y="2"/>
                  </a:lnTo>
                  <a:lnTo>
                    <a:pt x="54" y="2"/>
                  </a:lnTo>
                  <a:lnTo>
                    <a:pt x="54" y="2"/>
                  </a:lnTo>
                  <a:lnTo>
                    <a:pt x="54" y="4"/>
                  </a:lnTo>
                  <a:lnTo>
                    <a:pt x="54" y="4"/>
                  </a:lnTo>
                  <a:lnTo>
                    <a:pt x="54" y="6"/>
                  </a:lnTo>
                  <a:lnTo>
                    <a:pt x="54" y="6"/>
                  </a:lnTo>
                  <a:lnTo>
                    <a:pt x="54" y="8"/>
                  </a:lnTo>
                  <a:lnTo>
                    <a:pt x="54" y="8"/>
                  </a:lnTo>
                  <a:lnTo>
                    <a:pt x="54" y="8"/>
                  </a:lnTo>
                  <a:lnTo>
                    <a:pt x="54" y="8"/>
                  </a:lnTo>
                  <a:lnTo>
                    <a:pt x="54" y="8"/>
                  </a:lnTo>
                  <a:lnTo>
                    <a:pt x="52" y="8"/>
                  </a:lnTo>
                  <a:lnTo>
                    <a:pt x="40" y="13"/>
                  </a:lnTo>
                  <a:lnTo>
                    <a:pt x="38" y="13"/>
                  </a:lnTo>
                  <a:lnTo>
                    <a:pt x="36" y="15"/>
                  </a:lnTo>
                  <a:lnTo>
                    <a:pt x="35" y="15"/>
                  </a:lnTo>
                  <a:lnTo>
                    <a:pt x="33" y="17"/>
                  </a:lnTo>
                  <a:lnTo>
                    <a:pt x="31" y="19"/>
                  </a:lnTo>
                  <a:lnTo>
                    <a:pt x="31" y="21"/>
                  </a:lnTo>
                  <a:lnTo>
                    <a:pt x="31" y="23"/>
                  </a:lnTo>
                  <a:lnTo>
                    <a:pt x="29" y="25"/>
                  </a:lnTo>
                  <a:lnTo>
                    <a:pt x="29" y="29"/>
                  </a:lnTo>
                  <a:lnTo>
                    <a:pt x="54" y="29"/>
                  </a:lnTo>
                  <a:lnTo>
                    <a:pt x="54" y="29"/>
                  </a:lnTo>
                  <a:lnTo>
                    <a:pt x="54" y="29"/>
                  </a:lnTo>
                  <a:lnTo>
                    <a:pt x="54" y="31"/>
                  </a:lnTo>
                  <a:lnTo>
                    <a:pt x="54" y="31"/>
                  </a:lnTo>
                  <a:lnTo>
                    <a:pt x="54" y="31"/>
                  </a:lnTo>
                  <a:lnTo>
                    <a:pt x="54" y="31"/>
                  </a:lnTo>
                  <a:lnTo>
                    <a:pt x="54" y="33"/>
                  </a:lnTo>
                  <a:lnTo>
                    <a:pt x="54" y="33"/>
                  </a:lnTo>
                  <a:lnTo>
                    <a:pt x="54" y="35"/>
                  </a:lnTo>
                  <a:lnTo>
                    <a:pt x="54" y="35"/>
                  </a:lnTo>
                  <a:lnTo>
                    <a:pt x="54" y="35"/>
                  </a:lnTo>
                  <a:lnTo>
                    <a:pt x="54" y="36"/>
                  </a:lnTo>
                  <a:lnTo>
                    <a:pt x="54" y="36"/>
                  </a:lnTo>
                  <a:lnTo>
                    <a:pt x="54" y="36"/>
                  </a:lnTo>
                  <a:lnTo>
                    <a:pt x="54" y="36"/>
                  </a:lnTo>
                  <a:lnTo>
                    <a:pt x="54" y="36"/>
                  </a:lnTo>
                  <a:lnTo>
                    <a:pt x="2" y="36"/>
                  </a:lnTo>
                  <a:lnTo>
                    <a:pt x="2" y="36"/>
                  </a:lnTo>
                  <a:lnTo>
                    <a:pt x="0" y="36"/>
                  </a:lnTo>
                  <a:lnTo>
                    <a:pt x="0" y="35"/>
                  </a:lnTo>
                  <a:lnTo>
                    <a:pt x="0" y="35"/>
                  </a:lnTo>
                  <a:lnTo>
                    <a:pt x="0" y="23"/>
                  </a:lnTo>
                  <a:lnTo>
                    <a:pt x="0" y="21"/>
                  </a:lnTo>
                  <a:lnTo>
                    <a:pt x="0" y="19"/>
                  </a:lnTo>
                  <a:lnTo>
                    <a:pt x="0" y="17"/>
                  </a:lnTo>
                  <a:lnTo>
                    <a:pt x="0" y="17"/>
                  </a:lnTo>
                  <a:lnTo>
                    <a:pt x="0" y="13"/>
                  </a:lnTo>
                  <a:lnTo>
                    <a:pt x="2" y="11"/>
                  </a:lnTo>
                  <a:lnTo>
                    <a:pt x="4" y="10"/>
                  </a:lnTo>
                  <a:lnTo>
                    <a:pt x="4" y="8"/>
                  </a:lnTo>
                  <a:lnTo>
                    <a:pt x="6" y="6"/>
                  </a:lnTo>
                  <a:lnTo>
                    <a:pt x="10" y="6"/>
                  </a:lnTo>
                  <a:lnTo>
                    <a:pt x="12" y="4"/>
                  </a:lnTo>
                  <a:lnTo>
                    <a:pt x="13" y="4"/>
                  </a:lnTo>
                  <a:lnTo>
                    <a:pt x="17" y="4"/>
                  </a:lnTo>
                  <a:lnTo>
                    <a:pt x="19" y="4"/>
                  </a:lnTo>
                  <a:lnTo>
                    <a:pt x="21" y="6"/>
                  </a:lnTo>
                  <a:lnTo>
                    <a:pt x="23" y="8"/>
                  </a:lnTo>
                  <a:lnTo>
                    <a:pt x="25" y="8"/>
                  </a:lnTo>
                  <a:lnTo>
                    <a:pt x="25" y="10"/>
                  </a:lnTo>
                  <a:lnTo>
                    <a:pt x="27" y="11"/>
                  </a:lnTo>
                  <a:lnTo>
                    <a:pt x="27" y="13"/>
                  </a:lnTo>
                  <a:lnTo>
                    <a:pt x="29" y="13"/>
                  </a:lnTo>
                  <a:lnTo>
                    <a:pt x="29" y="11"/>
                  </a:lnTo>
                  <a:lnTo>
                    <a:pt x="31" y="11"/>
                  </a:lnTo>
                  <a:lnTo>
                    <a:pt x="31" y="10"/>
                  </a:lnTo>
                  <a:lnTo>
                    <a:pt x="33" y="10"/>
                  </a:lnTo>
                  <a:lnTo>
                    <a:pt x="35" y="8"/>
                  </a:lnTo>
                  <a:lnTo>
                    <a:pt x="36" y="8"/>
                  </a:lnTo>
                  <a:lnTo>
                    <a:pt x="38" y="6"/>
                  </a:lnTo>
                  <a:lnTo>
                    <a:pt x="50" y="2"/>
                  </a:lnTo>
                  <a:lnTo>
                    <a:pt x="52" y="2"/>
                  </a:lnTo>
                  <a:lnTo>
                    <a:pt x="52" y="2"/>
                  </a:lnTo>
                  <a:lnTo>
                    <a:pt x="52" y="0"/>
                  </a:lnTo>
                  <a:lnTo>
                    <a:pt x="54" y="0"/>
                  </a:lnTo>
                  <a:close/>
                  <a:moveTo>
                    <a:pt x="15" y="11"/>
                  </a:moveTo>
                  <a:lnTo>
                    <a:pt x="12" y="11"/>
                  </a:lnTo>
                  <a:lnTo>
                    <a:pt x="10" y="13"/>
                  </a:lnTo>
                  <a:lnTo>
                    <a:pt x="8" y="15"/>
                  </a:lnTo>
                  <a:lnTo>
                    <a:pt x="6" y="17"/>
                  </a:lnTo>
                  <a:lnTo>
                    <a:pt x="6" y="19"/>
                  </a:lnTo>
                  <a:lnTo>
                    <a:pt x="6" y="19"/>
                  </a:lnTo>
                  <a:lnTo>
                    <a:pt x="6" y="21"/>
                  </a:lnTo>
                  <a:lnTo>
                    <a:pt x="6" y="23"/>
                  </a:lnTo>
                  <a:lnTo>
                    <a:pt x="6" y="29"/>
                  </a:lnTo>
                  <a:lnTo>
                    <a:pt x="23" y="29"/>
                  </a:lnTo>
                  <a:lnTo>
                    <a:pt x="23" y="23"/>
                  </a:lnTo>
                  <a:lnTo>
                    <a:pt x="23" y="19"/>
                  </a:lnTo>
                  <a:lnTo>
                    <a:pt x="23" y="17"/>
                  </a:lnTo>
                  <a:lnTo>
                    <a:pt x="23" y="15"/>
                  </a:lnTo>
                  <a:lnTo>
                    <a:pt x="21" y="13"/>
                  </a:lnTo>
                  <a:lnTo>
                    <a:pt x="19" y="13"/>
                  </a:lnTo>
                  <a:lnTo>
                    <a:pt x="19" y="11"/>
                  </a:lnTo>
                  <a:lnTo>
                    <a:pt x="17" y="11"/>
                  </a:lnTo>
                  <a:lnTo>
                    <a:pt x="15" y="1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483">
              <a:extLst>
                <a:ext uri="{FF2B5EF4-FFF2-40B4-BE49-F238E27FC236}">
                  <a16:creationId xmlns:a16="http://schemas.microsoft.com/office/drawing/2014/main" id="{763519D1-7B69-409E-B9E1-1FC61BADB376}"/>
                </a:ext>
              </a:extLst>
            </p:cNvPr>
            <p:cNvSpPr>
              <a:spLocks/>
            </p:cNvSpPr>
            <p:nvPr/>
          </p:nvSpPr>
          <p:spPr bwMode="auto">
            <a:xfrm>
              <a:off x="2425699" y="5742274"/>
              <a:ext cx="85725" cy="47625"/>
            </a:xfrm>
            <a:custGeom>
              <a:avLst/>
              <a:gdLst>
                <a:gd name="T0" fmla="*/ 52 w 54"/>
                <a:gd name="T1" fmla="*/ 2 h 30"/>
                <a:gd name="T2" fmla="*/ 54 w 54"/>
                <a:gd name="T3" fmla="*/ 2 h 30"/>
                <a:gd name="T4" fmla="*/ 54 w 54"/>
                <a:gd name="T5" fmla="*/ 2 h 30"/>
                <a:gd name="T6" fmla="*/ 54 w 54"/>
                <a:gd name="T7" fmla="*/ 2 h 30"/>
                <a:gd name="T8" fmla="*/ 54 w 54"/>
                <a:gd name="T9" fmla="*/ 28 h 30"/>
                <a:gd name="T10" fmla="*/ 54 w 54"/>
                <a:gd name="T11" fmla="*/ 30 h 30"/>
                <a:gd name="T12" fmla="*/ 52 w 54"/>
                <a:gd name="T13" fmla="*/ 30 h 30"/>
                <a:gd name="T14" fmla="*/ 2 w 54"/>
                <a:gd name="T15" fmla="*/ 30 h 30"/>
                <a:gd name="T16" fmla="*/ 0 w 54"/>
                <a:gd name="T17" fmla="*/ 28 h 30"/>
                <a:gd name="T18" fmla="*/ 0 w 54"/>
                <a:gd name="T19" fmla="*/ 2 h 30"/>
                <a:gd name="T20" fmla="*/ 0 w 54"/>
                <a:gd name="T21" fmla="*/ 2 h 30"/>
                <a:gd name="T22" fmla="*/ 0 w 54"/>
                <a:gd name="T23" fmla="*/ 2 h 30"/>
                <a:gd name="T24" fmla="*/ 2 w 54"/>
                <a:gd name="T25" fmla="*/ 2 h 30"/>
                <a:gd name="T26" fmla="*/ 2 w 54"/>
                <a:gd name="T27" fmla="*/ 2 h 30"/>
                <a:gd name="T28" fmla="*/ 4 w 54"/>
                <a:gd name="T29" fmla="*/ 2 h 30"/>
                <a:gd name="T30" fmla="*/ 6 w 54"/>
                <a:gd name="T31" fmla="*/ 2 h 30"/>
                <a:gd name="T32" fmla="*/ 6 w 54"/>
                <a:gd name="T33" fmla="*/ 2 h 30"/>
                <a:gd name="T34" fmla="*/ 6 w 54"/>
                <a:gd name="T35" fmla="*/ 2 h 30"/>
                <a:gd name="T36" fmla="*/ 23 w 54"/>
                <a:gd name="T37" fmla="*/ 23 h 30"/>
                <a:gd name="T38" fmla="*/ 23 w 54"/>
                <a:gd name="T39" fmla="*/ 5 h 30"/>
                <a:gd name="T40" fmla="*/ 23 w 54"/>
                <a:gd name="T41" fmla="*/ 5 h 30"/>
                <a:gd name="T42" fmla="*/ 23 w 54"/>
                <a:gd name="T43" fmla="*/ 3 h 30"/>
                <a:gd name="T44" fmla="*/ 25 w 54"/>
                <a:gd name="T45" fmla="*/ 3 h 30"/>
                <a:gd name="T46" fmla="*/ 27 w 54"/>
                <a:gd name="T47" fmla="*/ 3 h 30"/>
                <a:gd name="T48" fmla="*/ 27 w 54"/>
                <a:gd name="T49" fmla="*/ 3 h 30"/>
                <a:gd name="T50" fmla="*/ 29 w 54"/>
                <a:gd name="T51" fmla="*/ 5 h 30"/>
                <a:gd name="T52" fmla="*/ 29 w 54"/>
                <a:gd name="T53" fmla="*/ 5 h 30"/>
                <a:gd name="T54" fmla="*/ 29 w 54"/>
                <a:gd name="T55" fmla="*/ 23 h 30"/>
                <a:gd name="T56" fmla="*/ 48 w 54"/>
                <a:gd name="T57" fmla="*/ 2 h 30"/>
                <a:gd name="T58" fmla="*/ 48 w 54"/>
                <a:gd name="T59" fmla="*/ 2 h 30"/>
                <a:gd name="T60" fmla="*/ 48 w 54"/>
                <a:gd name="T61" fmla="*/ 2 h 30"/>
                <a:gd name="T62" fmla="*/ 50 w 54"/>
                <a:gd name="T63" fmla="*/ 2 h 30"/>
                <a:gd name="T64" fmla="*/ 52 w 54"/>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30">
                  <a:moveTo>
                    <a:pt x="52" y="0"/>
                  </a:moveTo>
                  <a:lnTo>
                    <a:pt x="52" y="2"/>
                  </a:lnTo>
                  <a:lnTo>
                    <a:pt x="52" y="2"/>
                  </a:lnTo>
                  <a:lnTo>
                    <a:pt x="54" y="2"/>
                  </a:lnTo>
                  <a:lnTo>
                    <a:pt x="54" y="2"/>
                  </a:lnTo>
                  <a:lnTo>
                    <a:pt x="54" y="2"/>
                  </a:lnTo>
                  <a:lnTo>
                    <a:pt x="54" y="2"/>
                  </a:lnTo>
                  <a:lnTo>
                    <a:pt x="54" y="2"/>
                  </a:lnTo>
                  <a:lnTo>
                    <a:pt x="54" y="2"/>
                  </a:lnTo>
                  <a:lnTo>
                    <a:pt x="54" y="28"/>
                  </a:lnTo>
                  <a:lnTo>
                    <a:pt x="54" y="28"/>
                  </a:lnTo>
                  <a:lnTo>
                    <a:pt x="54" y="30"/>
                  </a:lnTo>
                  <a:lnTo>
                    <a:pt x="52" y="30"/>
                  </a:lnTo>
                  <a:lnTo>
                    <a:pt x="52" y="30"/>
                  </a:lnTo>
                  <a:lnTo>
                    <a:pt x="2" y="30"/>
                  </a:lnTo>
                  <a:lnTo>
                    <a:pt x="2" y="30"/>
                  </a:lnTo>
                  <a:lnTo>
                    <a:pt x="0" y="30"/>
                  </a:lnTo>
                  <a:lnTo>
                    <a:pt x="0" y="28"/>
                  </a:lnTo>
                  <a:lnTo>
                    <a:pt x="0" y="28"/>
                  </a:lnTo>
                  <a:lnTo>
                    <a:pt x="0" y="2"/>
                  </a:lnTo>
                  <a:lnTo>
                    <a:pt x="0" y="2"/>
                  </a:lnTo>
                  <a:lnTo>
                    <a:pt x="0" y="2"/>
                  </a:lnTo>
                  <a:lnTo>
                    <a:pt x="0" y="2"/>
                  </a:lnTo>
                  <a:lnTo>
                    <a:pt x="0" y="2"/>
                  </a:lnTo>
                  <a:lnTo>
                    <a:pt x="0" y="2"/>
                  </a:lnTo>
                  <a:lnTo>
                    <a:pt x="2" y="2"/>
                  </a:lnTo>
                  <a:lnTo>
                    <a:pt x="2" y="2"/>
                  </a:lnTo>
                  <a:lnTo>
                    <a:pt x="2" y="2"/>
                  </a:lnTo>
                  <a:lnTo>
                    <a:pt x="4" y="2"/>
                  </a:lnTo>
                  <a:lnTo>
                    <a:pt x="4" y="2"/>
                  </a:lnTo>
                  <a:lnTo>
                    <a:pt x="4" y="2"/>
                  </a:lnTo>
                  <a:lnTo>
                    <a:pt x="6" y="2"/>
                  </a:lnTo>
                  <a:lnTo>
                    <a:pt x="6" y="2"/>
                  </a:lnTo>
                  <a:lnTo>
                    <a:pt x="6" y="2"/>
                  </a:lnTo>
                  <a:lnTo>
                    <a:pt x="6" y="2"/>
                  </a:lnTo>
                  <a:lnTo>
                    <a:pt x="6" y="2"/>
                  </a:lnTo>
                  <a:lnTo>
                    <a:pt x="6" y="23"/>
                  </a:lnTo>
                  <a:lnTo>
                    <a:pt x="23" y="23"/>
                  </a:lnTo>
                  <a:lnTo>
                    <a:pt x="23" y="5"/>
                  </a:lnTo>
                  <a:lnTo>
                    <a:pt x="23" y="5"/>
                  </a:lnTo>
                  <a:lnTo>
                    <a:pt x="23" y="5"/>
                  </a:lnTo>
                  <a:lnTo>
                    <a:pt x="23" y="5"/>
                  </a:lnTo>
                  <a:lnTo>
                    <a:pt x="23" y="3"/>
                  </a:lnTo>
                  <a:lnTo>
                    <a:pt x="23" y="3"/>
                  </a:lnTo>
                  <a:lnTo>
                    <a:pt x="25" y="3"/>
                  </a:lnTo>
                  <a:lnTo>
                    <a:pt x="25" y="3"/>
                  </a:lnTo>
                  <a:lnTo>
                    <a:pt x="25" y="3"/>
                  </a:lnTo>
                  <a:lnTo>
                    <a:pt x="27" y="3"/>
                  </a:lnTo>
                  <a:lnTo>
                    <a:pt x="27" y="3"/>
                  </a:lnTo>
                  <a:lnTo>
                    <a:pt x="27" y="3"/>
                  </a:lnTo>
                  <a:lnTo>
                    <a:pt x="29" y="3"/>
                  </a:lnTo>
                  <a:lnTo>
                    <a:pt x="29" y="5"/>
                  </a:lnTo>
                  <a:lnTo>
                    <a:pt x="29" y="5"/>
                  </a:lnTo>
                  <a:lnTo>
                    <a:pt x="29" y="5"/>
                  </a:lnTo>
                  <a:lnTo>
                    <a:pt x="29" y="5"/>
                  </a:lnTo>
                  <a:lnTo>
                    <a:pt x="29" y="23"/>
                  </a:lnTo>
                  <a:lnTo>
                    <a:pt x="48" y="23"/>
                  </a:lnTo>
                  <a:lnTo>
                    <a:pt x="48" y="2"/>
                  </a:lnTo>
                  <a:lnTo>
                    <a:pt x="48" y="2"/>
                  </a:lnTo>
                  <a:lnTo>
                    <a:pt x="48" y="2"/>
                  </a:lnTo>
                  <a:lnTo>
                    <a:pt x="48" y="2"/>
                  </a:lnTo>
                  <a:lnTo>
                    <a:pt x="48" y="2"/>
                  </a:lnTo>
                  <a:lnTo>
                    <a:pt x="50" y="2"/>
                  </a:lnTo>
                  <a:lnTo>
                    <a:pt x="50" y="2"/>
                  </a:lnTo>
                  <a:lnTo>
                    <a:pt x="50" y="2"/>
                  </a:lnTo>
                  <a:lnTo>
                    <a:pt x="52"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484">
              <a:extLst>
                <a:ext uri="{FF2B5EF4-FFF2-40B4-BE49-F238E27FC236}">
                  <a16:creationId xmlns:a16="http://schemas.microsoft.com/office/drawing/2014/main" id="{AB445808-A321-42AF-835E-3BD367D6280A}"/>
                </a:ext>
              </a:extLst>
            </p:cNvPr>
            <p:cNvSpPr>
              <a:spLocks/>
            </p:cNvSpPr>
            <p:nvPr/>
          </p:nvSpPr>
          <p:spPr bwMode="auto">
            <a:xfrm>
              <a:off x="2422524" y="5680362"/>
              <a:ext cx="92075" cy="52387"/>
            </a:xfrm>
            <a:custGeom>
              <a:avLst/>
              <a:gdLst>
                <a:gd name="T0" fmla="*/ 44 w 58"/>
                <a:gd name="T1" fmla="*/ 0 h 33"/>
                <a:gd name="T2" fmla="*/ 50 w 58"/>
                <a:gd name="T3" fmla="*/ 2 h 33"/>
                <a:gd name="T4" fmla="*/ 54 w 58"/>
                <a:gd name="T5" fmla="*/ 8 h 33"/>
                <a:gd name="T6" fmla="*/ 56 w 58"/>
                <a:gd name="T7" fmla="*/ 14 h 33"/>
                <a:gd name="T8" fmla="*/ 56 w 58"/>
                <a:gd name="T9" fmla="*/ 21 h 33"/>
                <a:gd name="T10" fmla="*/ 56 w 58"/>
                <a:gd name="T11" fmla="*/ 25 h 33"/>
                <a:gd name="T12" fmla="*/ 54 w 58"/>
                <a:gd name="T13" fmla="*/ 29 h 33"/>
                <a:gd name="T14" fmla="*/ 54 w 58"/>
                <a:gd name="T15" fmla="*/ 31 h 33"/>
                <a:gd name="T16" fmla="*/ 52 w 58"/>
                <a:gd name="T17" fmla="*/ 33 h 33"/>
                <a:gd name="T18" fmla="*/ 50 w 58"/>
                <a:gd name="T19" fmla="*/ 33 h 33"/>
                <a:gd name="T20" fmla="*/ 48 w 58"/>
                <a:gd name="T21" fmla="*/ 33 h 33"/>
                <a:gd name="T22" fmla="*/ 48 w 58"/>
                <a:gd name="T23" fmla="*/ 33 h 33"/>
                <a:gd name="T24" fmla="*/ 46 w 58"/>
                <a:gd name="T25" fmla="*/ 33 h 33"/>
                <a:gd name="T26" fmla="*/ 46 w 58"/>
                <a:gd name="T27" fmla="*/ 33 h 33"/>
                <a:gd name="T28" fmla="*/ 46 w 58"/>
                <a:gd name="T29" fmla="*/ 31 h 33"/>
                <a:gd name="T30" fmla="*/ 48 w 58"/>
                <a:gd name="T31" fmla="*/ 29 h 33"/>
                <a:gd name="T32" fmla="*/ 50 w 58"/>
                <a:gd name="T33" fmla="*/ 25 h 33"/>
                <a:gd name="T34" fmla="*/ 50 w 58"/>
                <a:gd name="T35" fmla="*/ 21 h 33"/>
                <a:gd name="T36" fmla="*/ 50 w 58"/>
                <a:gd name="T37" fmla="*/ 16 h 33"/>
                <a:gd name="T38" fmla="*/ 50 w 58"/>
                <a:gd name="T39" fmla="*/ 12 h 33"/>
                <a:gd name="T40" fmla="*/ 46 w 58"/>
                <a:gd name="T41" fmla="*/ 10 h 33"/>
                <a:gd name="T42" fmla="*/ 44 w 58"/>
                <a:gd name="T43" fmla="*/ 8 h 33"/>
                <a:gd name="T44" fmla="*/ 38 w 58"/>
                <a:gd name="T45" fmla="*/ 8 h 33"/>
                <a:gd name="T46" fmla="*/ 37 w 58"/>
                <a:gd name="T47" fmla="*/ 10 h 33"/>
                <a:gd name="T48" fmla="*/ 33 w 58"/>
                <a:gd name="T49" fmla="*/ 14 h 33"/>
                <a:gd name="T50" fmla="*/ 31 w 58"/>
                <a:gd name="T51" fmla="*/ 18 h 33"/>
                <a:gd name="T52" fmla="*/ 29 w 58"/>
                <a:gd name="T53" fmla="*/ 21 h 33"/>
                <a:gd name="T54" fmla="*/ 27 w 58"/>
                <a:gd name="T55" fmla="*/ 25 h 33"/>
                <a:gd name="T56" fmla="*/ 23 w 58"/>
                <a:gd name="T57" fmla="*/ 29 h 33"/>
                <a:gd name="T58" fmla="*/ 17 w 58"/>
                <a:gd name="T59" fmla="*/ 31 h 33"/>
                <a:gd name="T60" fmla="*/ 12 w 58"/>
                <a:gd name="T61" fmla="*/ 31 h 33"/>
                <a:gd name="T62" fmla="*/ 6 w 58"/>
                <a:gd name="T63" fmla="*/ 29 h 33"/>
                <a:gd name="T64" fmla="*/ 2 w 58"/>
                <a:gd name="T65" fmla="*/ 25 h 33"/>
                <a:gd name="T66" fmla="*/ 0 w 58"/>
                <a:gd name="T67" fmla="*/ 19 h 33"/>
                <a:gd name="T68" fmla="*/ 0 w 58"/>
                <a:gd name="T69" fmla="*/ 14 h 33"/>
                <a:gd name="T70" fmla="*/ 2 w 58"/>
                <a:gd name="T71" fmla="*/ 10 h 33"/>
                <a:gd name="T72" fmla="*/ 2 w 58"/>
                <a:gd name="T73" fmla="*/ 6 h 33"/>
                <a:gd name="T74" fmla="*/ 4 w 58"/>
                <a:gd name="T75" fmla="*/ 4 h 33"/>
                <a:gd name="T76" fmla="*/ 4 w 58"/>
                <a:gd name="T77" fmla="*/ 4 h 33"/>
                <a:gd name="T78" fmla="*/ 6 w 58"/>
                <a:gd name="T79" fmla="*/ 4 h 33"/>
                <a:gd name="T80" fmla="*/ 6 w 58"/>
                <a:gd name="T81" fmla="*/ 4 h 33"/>
                <a:gd name="T82" fmla="*/ 8 w 58"/>
                <a:gd name="T83" fmla="*/ 2 h 33"/>
                <a:gd name="T84" fmla="*/ 8 w 58"/>
                <a:gd name="T85" fmla="*/ 2 h 33"/>
                <a:gd name="T86" fmla="*/ 10 w 58"/>
                <a:gd name="T87" fmla="*/ 4 h 33"/>
                <a:gd name="T88" fmla="*/ 10 w 58"/>
                <a:gd name="T89" fmla="*/ 4 h 33"/>
                <a:gd name="T90" fmla="*/ 10 w 58"/>
                <a:gd name="T91" fmla="*/ 4 h 33"/>
                <a:gd name="T92" fmla="*/ 10 w 58"/>
                <a:gd name="T93" fmla="*/ 4 h 33"/>
                <a:gd name="T94" fmla="*/ 10 w 58"/>
                <a:gd name="T95" fmla="*/ 6 h 33"/>
                <a:gd name="T96" fmla="*/ 8 w 58"/>
                <a:gd name="T97" fmla="*/ 10 h 33"/>
                <a:gd name="T98" fmla="*/ 8 w 58"/>
                <a:gd name="T99" fmla="*/ 14 h 33"/>
                <a:gd name="T100" fmla="*/ 8 w 58"/>
                <a:gd name="T101" fmla="*/ 18 h 33"/>
                <a:gd name="T102" fmla="*/ 8 w 58"/>
                <a:gd name="T103" fmla="*/ 21 h 33"/>
                <a:gd name="T104" fmla="*/ 10 w 58"/>
                <a:gd name="T105" fmla="*/ 23 h 33"/>
                <a:gd name="T106" fmla="*/ 14 w 58"/>
                <a:gd name="T107" fmla="*/ 25 h 33"/>
                <a:gd name="T108" fmla="*/ 17 w 58"/>
                <a:gd name="T109" fmla="*/ 23 h 33"/>
                <a:gd name="T110" fmla="*/ 19 w 58"/>
                <a:gd name="T111" fmla="*/ 21 h 33"/>
                <a:gd name="T112" fmla="*/ 23 w 58"/>
                <a:gd name="T113" fmla="*/ 19 h 33"/>
                <a:gd name="T114" fmla="*/ 25 w 58"/>
                <a:gd name="T115" fmla="*/ 14 h 33"/>
                <a:gd name="T116" fmla="*/ 27 w 58"/>
                <a:gd name="T117" fmla="*/ 10 h 33"/>
                <a:gd name="T118" fmla="*/ 29 w 58"/>
                <a:gd name="T119" fmla="*/ 6 h 33"/>
                <a:gd name="T120" fmla="*/ 33 w 58"/>
                <a:gd name="T121" fmla="*/ 2 h 33"/>
                <a:gd name="T122" fmla="*/ 38 w 58"/>
                <a:gd name="T12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 h="33">
                  <a:moveTo>
                    <a:pt x="40" y="0"/>
                  </a:moveTo>
                  <a:lnTo>
                    <a:pt x="44" y="0"/>
                  </a:lnTo>
                  <a:lnTo>
                    <a:pt x="48" y="2"/>
                  </a:lnTo>
                  <a:lnTo>
                    <a:pt x="50" y="2"/>
                  </a:lnTo>
                  <a:lnTo>
                    <a:pt x="52" y="6"/>
                  </a:lnTo>
                  <a:lnTo>
                    <a:pt x="54" y="8"/>
                  </a:lnTo>
                  <a:lnTo>
                    <a:pt x="56" y="12"/>
                  </a:lnTo>
                  <a:lnTo>
                    <a:pt x="56" y="14"/>
                  </a:lnTo>
                  <a:lnTo>
                    <a:pt x="58" y="18"/>
                  </a:lnTo>
                  <a:lnTo>
                    <a:pt x="56" y="21"/>
                  </a:lnTo>
                  <a:lnTo>
                    <a:pt x="56" y="23"/>
                  </a:lnTo>
                  <a:lnTo>
                    <a:pt x="56" y="25"/>
                  </a:lnTo>
                  <a:lnTo>
                    <a:pt x="56" y="27"/>
                  </a:lnTo>
                  <a:lnTo>
                    <a:pt x="54" y="29"/>
                  </a:lnTo>
                  <a:lnTo>
                    <a:pt x="54" y="31"/>
                  </a:lnTo>
                  <a:lnTo>
                    <a:pt x="54" y="31"/>
                  </a:lnTo>
                  <a:lnTo>
                    <a:pt x="52" y="33"/>
                  </a:lnTo>
                  <a:lnTo>
                    <a:pt x="52" y="33"/>
                  </a:lnTo>
                  <a:lnTo>
                    <a:pt x="52" y="33"/>
                  </a:lnTo>
                  <a:lnTo>
                    <a:pt x="50" y="33"/>
                  </a:lnTo>
                  <a:lnTo>
                    <a:pt x="50" y="33"/>
                  </a:lnTo>
                  <a:lnTo>
                    <a:pt x="48" y="33"/>
                  </a:lnTo>
                  <a:lnTo>
                    <a:pt x="48" y="33"/>
                  </a:lnTo>
                  <a:lnTo>
                    <a:pt x="48" y="33"/>
                  </a:lnTo>
                  <a:lnTo>
                    <a:pt x="46" y="33"/>
                  </a:lnTo>
                  <a:lnTo>
                    <a:pt x="46" y="33"/>
                  </a:lnTo>
                  <a:lnTo>
                    <a:pt x="46" y="33"/>
                  </a:lnTo>
                  <a:lnTo>
                    <a:pt x="46" y="33"/>
                  </a:lnTo>
                  <a:lnTo>
                    <a:pt x="46" y="31"/>
                  </a:lnTo>
                  <a:lnTo>
                    <a:pt x="46" y="31"/>
                  </a:lnTo>
                  <a:lnTo>
                    <a:pt x="46" y="31"/>
                  </a:lnTo>
                  <a:lnTo>
                    <a:pt x="48" y="29"/>
                  </a:lnTo>
                  <a:lnTo>
                    <a:pt x="48" y="27"/>
                  </a:lnTo>
                  <a:lnTo>
                    <a:pt x="50" y="25"/>
                  </a:lnTo>
                  <a:lnTo>
                    <a:pt x="50" y="23"/>
                  </a:lnTo>
                  <a:lnTo>
                    <a:pt x="50" y="21"/>
                  </a:lnTo>
                  <a:lnTo>
                    <a:pt x="50" y="18"/>
                  </a:lnTo>
                  <a:lnTo>
                    <a:pt x="50" y="16"/>
                  </a:lnTo>
                  <a:lnTo>
                    <a:pt x="50" y="14"/>
                  </a:lnTo>
                  <a:lnTo>
                    <a:pt x="50" y="12"/>
                  </a:lnTo>
                  <a:lnTo>
                    <a:pt x="48" y="10"/>
                  </a:lnTo>
                  <a:lnTo>
                    <a:pt x="46" y="10"/>
                  </a:lnTo>
                  <a:lnTo>
                    <a:pt x="46" y="8"/>
                  </a:lnTo>
                  <a:lnTo>
                    <a:pt x="44" y="8"/>
                  </a:lnTo>
                  <a:lnTo>
                    <a:pt x="42" y="8"/>
                  </a:lnTo>
                  <a:lnTo>
                    <a:pt x="38" y="8"/>
                  </a:lnTo>
                  <a:lnTo>
                    <a:pt x="38" y="8"/>
                  </a:lnTo>
                  <a:lnTo>
                    <a:pt x="37" y="10"/>
                  </a:lnTo>
                  <a:lnTo>
                    <a:pt x="35" y="12"/>
                  </a:lnTo>
                  <a:lnTo>
                    <a:pt x="33" y="14"/>
                  </a:lnTo>
                  <a:lnTo>
                    <a:pt x="33" y="16"/>
                  </a:lnTo>
                  <a:lnTo>
                    <a:pt x="31" y="18"/>
                  </a:lnTo>
                  <a:lnTo>
                    <a:pt x="31" y="19"/>
                  </a:lnTo>
                  <a:lnTo>
                    <a:pt x="29" y="21"/>
                  </a:lnTo>
                  <a:lnTo>
                    <a:pt x="29" y="23"/>
                  </a:lnTo>
                  <a:lnTo>
                    <a:pt x="27" y="25"/>
                  </a:lnTo>
                  <a:lnTo>
                    <a:pt x="25" y="27"/>
                  </a:lnTo>
                  <a:lnTo>
                    <a:pt x="23" y="29"/>
                  </a:lnTo>
                  <a:lnTo>
                    <a:pt x="21" y="31"/>
                  </a:lnTo>
                  <a:lnTo>
                    <a:pt x="17" y="31"/>
                  </a:lnTo>
                  <a:lnTo>
                    <a:pt x="15" y="31"/>
                  </a:lnTo>
                  <a:lnTo>
                    <a:pt x="12" y="31"/>
                  </a:lnTo>
                  <a:lnTo>
                    <a:pt x="10" y="31"/>
                  </a:lnTo>
                  <a:lnTo>
                    <a:pt x="6" y="29"/>
                  </a:lnTo>
                  <a:lnTo>
                    <a:pt x="4" y="27"/>
                  </a:lnTo>
                  <a:lnTo>
                    <a:pt x="2" y="25"/>
                  </a:lnTo>
                  <a:lnTo>
                    <a:pt x="2" y="21"/>
                  </a:lnTo>
                  <a:lnTo>
                    <a:pt x="0" y="19"/>
                  </a:lnTo>
                  <a:lnTo>
                    <a:pt x="0" y="16"/>
                  </a:lnTo>
                  <a:lnTo>
                    <a:pt x="0" y="14"/>
                  </a:lnTo>
                  <a:lnTo>
                    <a:pt x="2" y="12"/>
                  </a:lnTo>
                  <a:lnTo>
                    <a:pt x="2" y="10"/>
                  </a:lnTo>
                  <a:lnTo>
                    <a:pt x="2" y="8"/>
                  </a:lnTo>
                  <a:lnTo>
                    <a:pt x="2" y="6"/>
                  </a:lnTo>
                  <a:lnTo>
                    <a:pt x="4" y="6"/>
                  </a:lnTo>
                  <a:lnTo>
                    <a:pt x="4" y="4"/>
                  </a:lnTo>
                  <a:lnTo>
                    <a:pt x="4" y="4"/>
                  </a:lnTo>
                  <a:lnTo>
                    <a:pt x="4" y="4"/>
                  </a:lnTo>
                  <a:lnTo>
                    <a:pt x="4" y="4"/>
                  </a:lnTo>
                  <a:lnTo>
                    <a:pt x="6" y="4"/>
                  </a:lnTo>
                  <a:lnTo>
                    <a:pt x="6" y="4"/>
                  </a:lnTo>
                  <a:lnTo>
                    <a:pt x="6" y="4"/>
                  </a:lnTo>
                  <a:lnTo>
                    <a:pt x="6" y="2"/>
                  </a:lnTo>
                  <a:lnTo>
                    <a:pt x="8" y="2"/>
                  </a:lnTo>
                  <a:lnTo>
                    <a:pt x="8" y="2"/>
                  </a:lnTo>
                  <a:lnTo>
                    <a:pt x="8" y="2"/>
                  </a:lnTo>
                  <a:lnTo>
                    <a:pt x="10" y="2"/>
                  </a:lnTo>
                  <a:lnTo>
                    <a:pt x="10" y="4"/>
                  </a:lnTo>
                  <a:lnTo>
                    <a:pt x="10" y="4"/>
                  </a:lnTo>
                  <a:lnTo>
                    <a:pt x="10" y="4"/>
                  </a:lnTo>
                  <a:lnTo>
                    <a:pt x="10" y="4"/>
                  </a:lnTo>
                  <a:lnTo>
                    <a:pt x="10" y="4"/>
                  </a:lnTo>
                  <a:lnTo>
                    <a:pt x="12" y="4"/>
                  </a:lnTo>
                  <a:lnTo>
                    <a:pt x="10" y="4"/>
                  </a:lnTo>
                  <a:lnTo>
                    <a:pt x="10" y="6"/>
                  </a:lnTo>
                  <a:lnTo>
                    <a:pt x="10" y="6"/>
                  </a:lnTo>
                  <a:lnTo>
                    <a:pt x="10" y="8"/>
                  </a:lnTo>
                  <a:lnTo>
                    <a:pt x="8" y="10"/>
                  </a:lnTo>
                  <a:lnTo>
                    <a:pt x="8" y="12"/>
                  </a:lnTo>
                  <a:lnTo>
                    <a:pt x="8" y="14"/>
                  </a:lnTo>
                  <a:lnTo>
                    <a:pt x="8" y="16"/>
                  </a:lnTo>
                  <a:lnTo>
                    <a:pt x="8" y="18"/>
                  </a:lnTo>
                  <a:lnTo>
                    <a:pt x="8" y="19"/>
                  </a:lnTo>
                  <a:lnTo>
                    <a:pt x="8" y="21"/>
                  </a:lnTo>
                  <a:lnTo>
                    <a:pt x="10" y="21"/>
                  </a:lnTo>
                  <a:lnTo>
                    <a:pt x="10" y="23"/>
                  </a:lnTo>
                  <a:lnTo>
                    <a:pt x="12" y="23"/>
                  </a:lnTo>
                  <a:lnTo>
                    <a:pt x="14" y="25"/>
                  </a:lnTo>
                  <a:lnTo>
                    <a:pt x="14" y="25"/>
                  </a:lnTo>
                  <a:lnTo>
                    <a:pt x="17" y="23"/>
                  </a:lnTo>
                  <a:lnTo>
                    <a:pt x="17" y="23"/>
                  </a:lnTo>
                  <a:lnTo>
                    <a:pt x="19" y="21"/>
                  </a:lnTo>
                  <a:lnTo>
                    <a:pt x="21" y="21"/>
                  </a:lnTo>
                  <a:lnTo>
                    <a:pt x="23" y="19"/>
                  </a:lnTo>
                  <a:lnTo>
                    <a:pt x="23" y="18"/>
                  </a:lnTo>
                  <a:lnTo>
                    <a:pt x="25" y="14"/>
                  </a:lnTo>
                  <a:lnTo>
                    <a:pt x="25" y="12"/>
                  </a:lnTo>
                  <a:lnTo>
                    <a:pt x="27" y="10"/>
                  </a:lnTo>
                  <a:lnTo>
                    <a:pt x="29" y="8"/>
                  </a:lnTo>
                  <a:lnTo>
                    <a:pt x="29" y="6"/>
                  </a:lnTo>
                  <a:lnTo>
                    <a:pt x="31" y="4"/>
                  </a:lnTo>
                  <a:lnTo>
                    <a:pt x="33" y="2"/>
                  </a:lnTo>
                  <a:lnTo>
                    <a:pt x="35" y="0"/>
                  </a:lnTo>
                  <a:lnTo>
                    <a:pt x="38" y="0"/>
                  </a:lnTo>
                  <a:lnTo>
                    <a:pt x="40"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485">
              <a:extLst>
                <a:ext uri="{FF2B5EF4-FFF2-40B4-BE49-F238E27FC236}">
                  <a16:creationId xmlns:a16="http://schemas.microsoft.com/office/drawing/2014/main" id="{032D8958-AEE0-4F99-A7B3-E0354AA27197}"/>
                </a:ext>
              </a:extLst>
            </p:cNvPr>
            <p:cNvSpPr>
              <a:spLocks noEditPoints="1"/>
            </p:cNvSpPr>
            <p:nvPr/>
          </p:nvSpPr>
          <p:spPr bwMode="auto">
            <a:xfrm>
              <a:off x="2425699" y="5610512"/>
              <a:ext cx="85725" cy="55562"/>
            </a:xfrm>
            <a:custGeom>
              <a:avLst/>
              <a:gdLst>
                <a:gd name="T0" fmla="*/ 19 w 54"/>
                <a:gd name="T1" fmla="*/ 2 h 35"/>
                <a:gd name="T2" fmla="*/ 27 w 54"/>
                <a:gd name="T3" fmla="*/ 4 h 35"/>
                <a:gd name="T4" fmla="*/ 31 w 54"/>
                <a:gd name="T5" fmla="*/ 8 h 35"/>
                <a:gd name="T6" fmla="*/ 33 w 54"/>
                <a:gd name="T7" fmla="*/ 15 h 35"/>
                <a:gd name="T8" fmla="*/ 33 w 54"/>
                <a:gd name="T9" fmla="*/ 27 h 35"/>
                <a:gd name="T10" fmla="*/ 54 w 54"/>
                <a:gd name="T11" fmla="*/ 27 h 35"/>
                <a:gd name="T12" fmla="*/ 54 w 54"/>
                <a:gd name="T13" fmla="*/ 27 h 35"/>
                <a:gd name="T14" fmla="*/ 54 w 54"/>
                <a:gd name="T15" fmla="*/ 27 h 35"/>
                <a:gd name="T16" fmla="*/ 54 w 54"/>
                <a:gd name="T17" fmla="*/ 29 h 35"/>
                <a:gd name="T18" fmla="*/ 54 w 54"/>
                <a:gd name="T19" fmla="*/ 31 h 35"/>
                <a:gd name="T20" fmla="*/ 54 w 54"/>
                <a:gd name="T21" fmla="*/ 33 h 35"/>
                <a:gd name="T22" fmla="*/ 54 w 54"/>
                <a:gd name="T23" fmla="*/ 33 h 35"/>
                <a:gd name="T24" fmla="*/ 54 w 54"/>
                <a:gd name="T25" fmla="*/ 35 h 35"/>
                <a:gd name="T26" fmla="*/ 2 w 54"/>
                <a:gd name="T27" fmla="*/ 35 h 35"/>
                <a:gd name="T28" fmla="*/ 0 w 54"/>
                <a:gd name="T29" fmla="*/ 33 h 35"/>
                <a:gd name="T30" fmla="*/ 0 w 54"/>
                <a:gd name="T31" fmla="*/ 31 h 35"/>
                <a:gd name="T32" fmla="*/ 0 w 54"/>
                <a:gd name="T33" fmla="*/ 17 h 35"/>
                <a:gd name="T34" fmla="*/ 0 w 54"/>
                <a:gd name="T35" fmla="*/ 14 h 35"/>
                <a:gd name="T36" fmla="*/ 2 w 54"/>
                <a:gd name="T37" fmla="*/ 10 h 35"/>
                <a:gd name="T38" fmla="*/ 4 w 54"/>
                <a:gd name="T39" fmla="*/ 6 h 35"/>
                <a:gd name="T40" fmla="*/ 8 w 54"/>
                <a:gd name="T41" fmla="*/ 2 h 35"/>
                <a:gd name="T42" fmla="*/ 13 w 54"/>
                <a:gd name="T43" fmla="*/ 2 h 35"/>
                <a:gd name="T44" fmla="*/ 15 w 54"/>
                <a:gd name="T45" fmla="*/ 8 h 35"/>
                <a:gd name="T46" fmla="*/ 12 w 54"/>
                <a:gd name="T47" fmla="*/ 10 h 35"/>
                <a:gd name="T48" fmla="*/ 8 w 54"/>
                <a:gd name="T49" fmla="*/ 14 h 35"/>
                <a:gd name="T50" fmla="*/ 6 w 54"/>
                <a:gd name="T51" fmla="*/ 15 h 35"/>
                <a:gd name="T52" fmla="*/ 6 w 54"/>
                <a:gd name="T53" fmla="*/ 19 h 35"/>
                <a:gd name="T54" fmla="*/ 27 w 54"/>
                <a:gd name="T55" fmla="*/ 27 h 35"/>
                <a:gd name="T56" fmla="*/ 27 w 54"/>
                <a:gd name="T57" fmla="*/ 17 h 35"/>
                <a:gd name="T58" fmla="*/ 25 w 54"/>
                <a:gd name="T59" fmla="*/ 14 h 35"/>
                <a:gd name="T60" fmla="*/ 23 w 54"/>
                <a:gd name="T61" fmla="*/ 10 h 35"/>
                <a:gd name="T62" fmla="*/ 19 w 54"/>
                <a:gd name="T63"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35">
                  <a:moveTo>
                    <a:pt x="15" y="0"/>
                  </a:moveTo>
                  <a:lnTo>
                    <a:pt x="19" y="2"/>
                  </a:lnTo>
                  <a:lnTo>
                    <a:pt x="23" y="2"/>
                  </a:lnTo>
                  <a:lnTo>
                    <a:pt x="27" y="4"/>
                  </a:lnTo>
                  <a:lnTo>
                    <a:pt x="29" y="6"/>
                  </a:lnTo>
                  <a:lnTo>
                    <a:pt x="31" y="8"/>
                  </a:lnTo>
                  <a:lnTo>
                    <a:pt x="33" y="12"/>
                  </a:lnTo>
                  <a:lnTo>
                    <a:pt x="33" y="15"/>
                  </a:lnTo>
                  <a:lnTo>
                    <a:pt x="33" y="21"/>
                  </a:lnTo>
                  <a:lnTo>
                    <a:pt x="33" y="27"/>
                  </a:lnTo>
                  <a:lnTo>
                    <a:pt x="54" y="27"/>
                  </a:lnTo>
                  <a:lnTo>
                    <a:pt x="54" y="27"/>
                  </a:lnTo>
                  <a:lnTo>
                    <a:pt x="54" y="27"/>
                  </a:lnTo>
                  <a:lnTo>
                    <a:pt x="54" y="27"/>
                  </a:lnTo>
                  <a:lnTo>
                    <a:pt x="54" y="27"/>
                  </a:lnTo>
                  <a:lnTo>
                    <a:pt x="54" y="27"/>
                  </a:lnTo>
                  <a:lnTo>
                    <a:pt x="54" y="29"/>
                  </a:lnTo>
                  <a:lnTo>
                    <a:pt x="54" y="29"/>
                  </a:lnTo>
                  <a:lnTo>
                    <a:pt x="54" y="31"/>
                  </a:lnTo>
                  <a:lnTo>
                    <a:pt x="54" y="31"/>
                  </a:lnTo>
                  <a:lnTo>
                    <a:pt x="54" y="33"/>
                  </a:lnTo>
                  <a:lnTo>
                    <a:pt x="54" y="33"/>
                  </a:lnTo>
                  <a:lnTo>
                    <a:pt x="54" y="33"/>
                  </a:lnTo>
                  <a:lnTo>
                    <a:pt x="54" y="33"/>
                  </a:lnTo>
                  <a:lnTo>
                    <a:pt x="54" y="33"/>
                  </a:lnTo>
                  <a:lnTo>
                    <a:pt x="54" y="35"/>
                  </a:lnTo>
                  <a:lnTo>
                    <a:pt x="54" y="35"/>
                  </a:lnTo>
                  <a:lnTo>
                    <a:pt x="2" y="35"/>
                  </a:lnTo>
                  <a:lnTo>
                    <a:pt x="2" y="33"/>
                  </a:lnTo>
                  <a:lnTo>
                    <a:pt x="0" y="33"/>
                  </a:lnTo>
                  <a:lnTo>
                    <a:pt x="0" y="33"/>
                  </a:lnTo>
                  <a:lnTo>
                    <a:pt x="0" y="31"/>
                  </a:lnTo>
                  <a:lnTo>
                    <a:pt x="0" y="19"/>
                  </a:lnTo>
                  <a:lnTo>
                    <a:pt x="0" y="17"/>
                  </a:lnTo>
                  <a:lnTo>
                    <a:pt x="0" y="15"/>
                  </a:lnTo>
                  <a:lnTo>
                    <a:pt x="0" y="14"/>
                  </a:lnTo>
                  <a:lnTo>
                    <a:pt x="0" y="12"/>
                  </a:lnTo>
                  <a:lnTo>
                    <a:pt x="2" y="10"/>
                  </a:lnTo>
                  <a:lnTo>
                    <a:pt x="2" y="8"/>
                  </a:lnTo>
                  <a:lnTo>
                    <a:pt x="4" y="6"/>
                  </a:lnTo>
                  <a:lnTo>
                    <a:pt x="6" y="4"/>
                  </a:lnTo>
                  <a:lnTo>
                    <a:pt x="8" y="2"/>
                  </a:lnTo>
                  <a:lnTo>
                    <a:pt x="10" y="2"/>
                  </a:lnTo>
                  <a:lnTo>
                    <a:pt x="13" y="2"/>
                  </a:lnTo>
                  <a:lnTo>
                    <a:pt x="15" y="0"/>
                  </a:lnTo>
                  <a:close/>
                  <a:moveTo>
                    <a:pt x="15" y="8"/>
                  </a:moveTo>
                  <a:lnTo>
                    <a:pt x="13" y="8"/>
                  </a:lnTo>
                  <a:lnTo>
                    <a:pt x="12" y="10"/>
                  </a:lnTo>
                  <a:lnTo>
                    <a:pt x="8" y="12"/>
                  </a:lnTo>
                  <a:lnTo>
                    <a:pt x="8" y="14"/>
                  </a:lnTo>
                  <a:lnTo>
                    <a:pt x="6" y="14"/>
                  </a:lnTo>
                  <a:lnTo>
                    <a:pt x="6" y="15"/>
                  </a:lnTo>
                  <a:lnTo>
                    <a:pt x="6" y="17"/>
                  </a:lnTo>
                  <a:lnTo>
                    <a:pt x="6" y="19"/>
                  </a:lnTo>
                  <a:lnTo>
                    <a:pt x="6" y="27"/>
                  </a:lnTo>
                  <a:lnTo>
                    <a:pt x="27" y="27"/>
                  </a:lnTo>
                  <a:lnTo>
                    <a:pt x="27" y="21"/>
                  </a:lnTo>
                  <a:lnTo>
                    <a:pt x="27" y="17"/>
                  </a:lnTo>
                  <a:lnTo>
                    <a:pt x="27" y="15"/>
                  </a:lnTo>
                  <a:lnTo>
                    <a:pt x="25" y="14"/>
                  </a:lnTo>
                  <a:lnTo>
                    <a:pt x="25" y="12"/>
                  </a:lnTo>
                  <a:lnTo>
                    <a:pt x="23" y="10"/>
                  </a:lnTo>
                  <a:lnTo>
                    <a:pt x="21" y="10"/>
                  </a:lnTo>
                  <a:lnTo>
                    <a:pt x="19" y="8"/>
                  </a:lnTo>
                  <a:lnTo>
                    <a:pt x="15" y="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486">
              <a:extLst>
                <a:ext uri="{FF2B5EF4-FFF2-40B4-BE49-F238E27FC236}">
                  <a16:creationId xmlns:a16="http://schemas.microsoft.com/office/drawing/2014/main" id="{3837AF36-86B8-4801-AA70-67AFE3E5DAF0}"/>
                </a:ext>
              </a:extLst>
            </p:cNvPr>
            <p:cNvSpPr>
              <a:spLocks noEditPoints="1"/>
            </p:cNvSpPr>
            <p:nvPr/>
          </p:nvSpPr>
          <p:spPr bwMode="auto">
            <a:xfrm>
              <a:off x="2422524" y="5521612"/>
              <a:ext cx="92075" cy="76200"/>
            </a:xfrm>
            <a:custGeom>
              <a:avLst/>
              <a:gdLst>
                <a:gd name="T0" fmla="*/ 35 w 58"/>
                <a:gd name="T1" fmla="*/ 2 h 48"/>
                <a:gd name="T2" fmla="*/ 44 w 58"/>
                <a:gd name="T3" fmla="*/ 4 h 48"/>
                <a:gd name="T4" fmla="*/ 52 w 58"/>
                <a:gd name="T5" fmla="*/ 10 h 48"/>
                <a:gd name="T6" fmla="*/ 56 w 58"/>
                <a:gd name="T7" fmla="*/ 20 h 48"/>
                <a:gd name="T8" fmla="*/ 56 w 58"/>
                <a:gd name="T9" fmla="*/ 31 h 48"/>
                <a:gd name="T10" fmla="*/ 52 w 58"/>
                <a:gd name="T11" fmla="*/ 41 h 48"/>
                <a:gd name="T12" fmla="*/ 46 w 58"/>
                <a:gd name="T13" fmla="*/ 47 h 48"/>
                <a:gd name="T14" fmla="*/ 35 w 58"/>
                <a:gd name="T15" fmla="*/ 48 h 48"/>
                <a:gd name="T16" fmla="*/ 23 w 58"/>
                <a:gd name="T17" fmla="*/ 48 h 48"/>
                <a:gd name="T18" fmla="*/ 12 w 58"/>
                <a:gd name="T19" fmla="*/ 45 h 48"/>
                <a:gd name="T20" fmla="*/ 6 w 58"/>
                <a:gd name="T21" fmla="*/ 39 h 48"/>
                <a:gd name="T22" fmla="*/ 2 w 58"/>
                <a:gd name="T23" fmla="*/ 31 h 48"/>
                <a:gd name="T24" fmla="*/ 2 w 58"/>
                <a:gd name="T25" fmla="*/ 20 h 48"/>
                <a:gd name="T26" fmla="*/ 4 w 58"/>
                <a:gd name="T27" fmla="*/ 10 h 48"/>
                <a:gd name="T28" fmla="*/ 12 w 58"/>
                <a:gd name="T29" fmla="*/ 4 h 48"/>
                <a:gd name="T30" fmla="*/ 21 w 58"/>
                <a:gd name="T31" fmla="*/ 0 h 48"/>
                <a:gd name="T32" fmla="*/ 29 w 58"/>
                <a:gd name="T33" fmla="*/ 8 h 48"/>
                <a:gd name="T34" fmla="*/ 19 w 58"/>
                <a:gd name="T35" fmla="*/ 10 h 48"/>
                <a:gd name="T36" fmla="*/ 14 w 58"/>
                <a:gd name="T37" fmla="*/ 12 h 48"/>
                <a:gd name="T38" fmla="*/ 8 w 58"/>
                <a:gd name="T39" fmla="*/ 18 h 48"/>
                <a:gd name="T40" fmla="*/ 8 w 58"/>
                <a:gd name="T41" fmla="*/ 25 h 48"/>
                <a:gd name="T42" fmla="*/ 10 w 58"/>
                <a:gd name="T43" fmla="*/ 33 h 48"/>
                <a:gd name="T44" fmla="*/ 14 w 58"/>
                <a:gd name="T45" fmla="*/ 37 h 48"/>
                <a:gd name="T46" fmla="*/ 21 w 58"/>
                <a:gd name="T47" fmla="*/ 41 h 48"/>
                <a:gd name="T48" fmla="*/ 29 w 58"/>
                <a:gd name="T49" fmla="*/ 41 h 48"/>
                <a:gd name="T50" fmla="*/ 37 w 58"/>
                <a:gd name="T51" fmla="*/ 41 h 48"/>
                <a:gd name="T52" fmla="*/ 44 w 58"/>
                <a:gd name="T53" fmla="*/ 39 h 48"/>
                <a:gd name="T54" fmla="*/ 48 w 58"/>
                <a:gd name="T55" fmla="*/ 33 h 48"/>
                <a:gd name="T56" fmla="*/ 50 w 58"/>
                <a:gd name="T57" fmla="*/ 25 h 48"/>
                <a:gd name="T58" fmla="*/ 48 w 58"/>
                <a:gd name="T59" fmla="*/ 18 h 48"/>
                <a:gd name="T60" fmla="*/ 44 w 58"/>
                <a:gd name="T61" fmla="*/ 12 h 48"/>
                <a:gd name="T62" fmla="*/ 37 w 58"/>
                <a:gd name="T63" fmla="*/ 10 h 48"/>
                <a:gd name="T64" fmla="*/ 29 w 58"/>
                <a:gd name="T65"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 h="48">
                  <a:moveTo>
                    <a:pt x="29" y="0"/>
                  </a:moveTo>
                  <a:lnTo>
                    <a:pt x="35" y="2"/>
                  </a:lnTo>
                  <a:lnTo>
                    <a:pt x="40" y="2"/>
                  </a:lnTo>
                  <a:lnTo>
                    <a:pt x="44" y="4"/>
                  </a:lnTo>
                  <a:lnTo>
                    <a:pt x="50" y="6"/>
                  </a:lnTo>
                  <a:lnTo>
                    <a:pt x="52" y="10"/>
                  </a:lnTo>
                  <a:lnTo>
                    <a:pt x="56" y="14"/>
                  </a:lnTo>
                  <a:lnTo>
                    <a:pt x="56" y="20"/>
                  </a:lnTo>
                  <a:lnTo>
                    <a:pt x="58" y="25"/>
                  </a:lnTo>
                  <a:lnTo>
                    <a:pt x="56" y="31"/>
                  </a:lnTo>
                  <a:lnTo>
                    <a:pt x="56" y="37"/>
                  </a:lnTo>
                  <a:lnTo>
                    <a:pt x="52" y="41"/>
                  </a:lnTo>
                  <a:lnTo>
                    <a:pt x="50" y="43"/>
                  </a:lnTo>
                  <a:lnTo>
                    <a:pt x="46" y="47"/>
                  </a:lnTo>
                  <a:lnTo>
                    <a:pt x="40" y="48"/>
                  </a:lnTo>
                  <a:lnTo>
                    <a:pt x="35" y="48"/>
                  </a:lnTo>
                  <a:lnTo>
                    <a:pt x="29" y="48"/>
                  </a:lnTo>
                  <a:lnTo>
                    <a:pt x="23" y="48"/>
                  </a:lnTo>
                  <a:lnTo>
                    <a:pt x="17" y="47"/>
                  </a:lnTo>
                  <a:lnTo>
                    <a:pt x="12" y="45"/>
                  </a:lnTo>
                  <a:lnTo>
                    <a:pt x="8" y="43"/>
                  </a:lnTo>
                  <a:lnTo>
                    <a:pt x="6" y="39"/>
                  </a:lnTo>
                  <a:lnTo>
                    <a:pt x="2" y="35"/>
                  </a:lnTo>
                  <a:lnTo>
                    <a:pt x="2" y="31"/>
                  </a:lnTo>
                  <a:lnTo>
                    <a:pt x="0" y="25"/>
                  </a:lnTo>
                  <a:lnTo>
                    <a:pt x="2" y="20"/>
                  </a:lnTo>
                  <a:lnTo>
                    <a:pt x="2" y="14"/>
                  </a:lnTo>
                  <a:lnTo>
                    <a:pt x="4" y="10"/>
                  </a:lnTo>
                  <a:lnTo>
                    <a:pt x="8" y="6"/>
                  </a:lnTo>
                  <a:lnTo>
                    <a:pt x="12" y="4"/>
                  </a:lnTo>
                  <a:lnTo>
                    <a:pt x="17" y="2"/>
                  </a:lnTo>
                  <a:lnTo>
                    <a:pt x="21" y="0"/>
                  </a:lnTo>
                  <a:lnTo>
                    <a:pt x="29" y="0"/>
                  </a:lnTo>
                  <a:close/>
                  <a:moveTo>
                    <a:pt x="29" y="8"/>
                  </a:moveTo>
                  <a:lnTo>
                    <a:pt x="25" y="8"/>
                  </a:lnTo>
                  <a:lnTo>
                    <a:pt x="19" y="10"/>
                  </a:lnTo>
                  <a:lnTo>
                    <a:pt x="15" y="10"/>
                  </a:lnTo>
                  <a:lnTo>
                    <a:pt x="14" y="12"/>
                  </a:lnTo>
                  <a:lnTo>
                    <a:pt x="10" y="14"/>
                  </a:lnTo>
                  <a:lnTo>
                    <a:pt x="8" y="18"/>
                  </a:lnTo>
                  <a:lnTo>
                    <a:pt x="8" y="22"/>
                  </a:lnTo>
                  <a:lnTo>
                    <a:pt x="8" y="25"/>
                  </a:lnTo>
                  <a:lnTo>
                    <a:pt x="8" y="29"/>
                  </a:lnTo>
                  <a:lnTo>
                    <a:pt x="10" y="33"/>
                  </a:lnTo>
                  <a:lnTo>
                    <a:pt x="12" y="35"/>
                  </a:lnTo>
                  <a:lnTo>
                    <a:pt x="14" y="37"/>
                  </a:lnTo>
                  <a:lnTo>
                    <a:pt x="17" y="39"/>
                  </a:lnTo>
                  <a:lnTo>
                    <a:pt x="21" y="41"/>
                  </a:lnTo>
                  <a:lnTo>
                    <a:pt x="25" y="41"/>
                  </a:lnTo>
                  <a:lnTo>
                    <a:pt x="29" y="41"/>
                  </a:lnTo>
                  <a:lnTo>
                    <a:pt x="33" y="41"/>
                  </a:lnTo>
                  <a:lnTo>
                    <a:pt x="37" y="41"/>
                  </a:lnTo>
                  <a:lnTo>
                    <a:pt x="40" y="39"/>
                  </a:lnTo>
                  <a:lnTo>
                    <a:pt x="44" y="39"/>
                  </a:lnTo>
                  <a:lnTo>
                    <a:pt x="46" y="35"/>
                  </a:lnTo>
                  <a:lnTo>
                    <a:pt x="48" y="33"/>
                  </a:lnTo>
                  <a:lnTo>
                    <a:pt x="50" y="29"/>
                  </a:lnTo>
                  <a:lnTo>
                    <a:pt x="50" y="25"/>
                  </a:lnTo>
                  <a:lnTo>
                    <a:pt x="50" y="22"/>
                  </a:lnTo>
                  <a:lnTo>
                    <a:pt x="48" y="18"/>
                  </a:lnTo>
                  <a:lnTo>
                    <a:pt x="46" y="14"/>
                  </a:lnTo>
                  <a:lnTo>
                    <a:pt x="44" y="12"/>
                  </a:lnTo>
                  <a:lnTo>
                    <a:pt x="40" y="10"/>
                  </a:lnTo>
                  <a:lnTo>
                    <a:pt x="37" y="10"/>
                  </a:lnTo>
                  <a:lnTo>
                    <a:pt x="33" y="8"/>
                  </a:lnTo>
                  <a:lnTo>
                    <a:pt x="29" y="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487">
              <a:extLst>
                <a:ext uri="{FF2B5EF4-FFF2-40B4-BE49-F238E27FC236}">
                  <a16:creationId xmlns:a16="http://schemas.microsoft.com/office/drawing/2014/main" id="{A6C974EE-0546-4016-8D61-5EEDAB10C1CC}"/>
                </a:ext>
              </a:extLst>
            </p:cNvPr>
            <p:cNvSpPr>
              <a:spLocks/>
            </p:cNvSpPr>
            <p:nvPr/>
          </p:nvSpPr>
          <p:spPr bwMode="auto">
            <a:xfrm>
              <a:off x="2425699" y="5440649"/>
              <a:ext cx="85725" cy="63500"/>
            </a:xfrm>
            <a:custGeom>
              <a:avLst/>
              <a:gdLst>
                <a:gd name="T0" fmla="*/ 52 w 54"/>
                <a:gd name="T1" fmla="*/ 0 h 40"/>
                <a:gd name="T2" fmla="*/ 54 w 54"/>
                <a:gd name="T3" fmla="*/ 2 h 40"/>
                <a:gd name="T4" fmla="*/ 54 w 54"/>
                <a:gd name="T5" fmla="*/ 2 h 40"/>
                <a:gd name="T6" fmla="*/ 54 w 54"/>
                <a:gd name="T7" fmla="*/ 3 h 40"/>
                <a:gd name="T8" fmla="*/ 54 w 54"/>
                <a:gd name="T9" fmla="*/ 5 h 40"/>
                <a:gd name="T10" fmla="*/ 54 w 54"/>
                <a:gd name="T11" fmla="*/ 7 h 40"/>
                <a:gd name="T12" fmla="*/ 54 w 54"/>
                <a:gd name="T13" fmla="*/ 9 h 40"/>
                <a:gd name="T14" fmla="*/ 52 w 54"/>
                <a:gd name="T15" fmla="*/ 11 h 40"/>
                <a:gd name="T16" fmla="*/ 48 w 54"/>
                <a:gd name="T17" fmla="*/ 11 h 40"/>
                <a:gd name="T18" fmla="*/ 15 w 54"/>
                <a:gd name="T19" fmla="*/ 30 h 40"/>
                <a:gd name="T20" fmla="*/ 10 w 54"/>
                <a:gd name="T21" fmla="*/ 32 h 40"/>
                <a:gd name="T22" fmla="*/ 8 w 54"/>
                <a:gd name="T23" fmla="*/ 34 h 40"/>
                <a:gd name="T24" fmla="*/ 13 w 54"/>
                <a:gd name="T25" fmla="*/ 34 h 40"/>
                <a:gd name="T26" fmla="*/ 19 w 54"/>
                <a:gd name="T27" fmla="*/ 34 h 40"/>
                <a:gd name="T28" fmla="*/ 54 w 54"/>
                <a:gd name="T29" fmla="*/ 34 h 40"/>
                <a:gd name="T30" fmla="*/ 54 w 54"/>
                <a:gd name="T31" fmla="*/ 34 h 40"/>
                <a:gd name="T32" fmla="*/ 54 w 54"/>
                <a:gd name="T33" fmla="*/ 36 h 40"/>
                <a:gd name="T34" fmla="*/ 54 w 54"/>
                <a:gd name="T35" fmla="*/ 36 h 40"/>
                <a:gd name="T36" fmla="*/ 54 w 54"/>
                <a:gd name="T37" fmla="*/ 38 h 40"/>
                <a:gd name="T38" fmla="*/ 54 w 54"/>
                <a:gd name="T39" fmla="*/ 40 h 40"/>
                <a:gd name="T40" fmla="*/ 54 w 54"/>
                <a:gd name="T41" fmla="*/ 40 h 40"/>
                <a:gd name="T42" fmla="*/ 54 w 54"/>
                <a:gd name="T43" fmla="*/ 40 h 40"/>
                <a:gd name="T44" fmla="*/ 2 w 54"/>
                <a:gd name="T45" fmla="*/ 40 h 40"/>
                <a:gd name="T46" fmla="*/ 0 w 54"/>
                <a:gd name="T47" fmla="*/ 40 h 40"/>
                <a:gd name="T48" fmla="*/ 0 w 54"/>
                <a:gd name="T49" fmla="*/ 38 h 40"/>
                <a:gd name="T50" fmla="*/ 0 w 54"/>
                <a:gd name="T51" fmla="*/ 34 h 40"/>
                <a:gd name="T52" fmla="*/ 0 w 54"/>
                <a:gd name="T53" fmla="*/ 32 h 40"/>
                <a:gd name="T54" fmla="*/ 2 w 54"/>
                <a:gd name="T55" fmla="*/ 30 h 40"/>
                <a:gd name="T56" fmla="*/ 2 w 54"/>
                <a:gd name="T57" fmla="*/ 28 h 40"/>
                <a:gd name="T58" fmla="*/ 29 w 54"/>
                <a:gd name="T59" fmla="*/ 15 h 40"/>
                <a:gd name="T60" fmla="*/ 33 w 54"/>
                <a:gd name="T61" fmla="*/ 13 h 40"/>
                <a:gd name="T62" fmla="*/ 36 w 54"/>
                <a:gd name="T63" fmla="*/ 11 h 40"/>
                <a:gd name="T64" fmla="*/ 40 w 54"/>
                <a:gd name="T65" fmla="*/ 9 h 40"/>
                <a:gd name="T66" fmla="*/ 44 w 54"/>
                <a:gd name="T67" fmla="*/ 7 h 40"/>
                <a:gd name="T68" fmla="*/ 40 w 54"/>
                <a:gd name="T69" fmla="*/ 7 h 40"/>
                <a:gd name="T70" fmla="*/ 35 w 54"/>
                <a:gd name="T71" fmla="*/ 7 h 40"/>
                <a:gd name="T72" fmla="*/ 0 w 54"/>
                <a:gd name="T73" fmla="*/ 7 h 40"/>
                <a:gd name="T74" fmla="*/ 0 w 54"/>
                <a:gd name="T75" fmla="*/ 7 h 40"/>
                <a:gd name="T76" fmla="*/ 0 w 54"/>
                <a:gd name="T77" fmla="*/ 5 h 40"/>
                <a:gd name="T78" fmla="*/ 0 w 54"/>
                <a:gd name="T79" fmla="*/ 5 h 40"/>
                <a:gd name="T80" fmla="*/ 0 w 54"/>
                <a:gd name="T81" fmla="*/ 3 h 40"/>
                <a:gd name="T82" fmla="*/ 0 w 54"/>
                <a:gd name="T83" fmla="*/ 2 h 40"/>
                <a:gd name="T84" fmla="*/ 0 w 54"/>
                <a:gd name="T85" fmla="*/ 2 h 40"/>
                <a:gd name="T86" fmla="*/ 0 w 54"/>
                <a:gd name="T87" fmla="*/ 0 h 40"/>
                <a:gd name="T88" fmla="*/ 0 w 54"/>
                <a:gd name="T8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4" h="40">
                  <a:moveTo>
                    <a:pt x="52" y="0"/>
                  </a:moveTo>
                  <a:lnTo>
                    <a:pt x="52" y="0"/>
                  </a:lnTo>
                  <a:lnTo>
                    <a:pt x="52" y="0"/>
                  </a:lnTo>
                  <a:lnTo>
                    <a:pt x="54" y="2"/>
                  </a:lnTo>
                  <a:lnTo>
                    <a:pt x="54" y="2"/>
                  </a:lnTo>
                  <a:lnTo>
                    <a:pt x="54" y="2"/>
                  </a:lnTo>
                  <a:lnTo>
                    <a:pt x="54" y="2"/>
                  </a:lnTo>
                  <a:lnTo>
                    <a:pt x="54" y="3"/>
                  </a:lnTo>
                  <a:lnTo>
                    <a:pt x="54" y="3"/>
                  </a:lnTo>
                  <a:lnTo>
                    <a:pt x="54" y="5"/>
                  </a:lnTo>
                  <a:lnTo>
                    <a:pt x="54" y="7"/>
                  </a:lnTo>
                  <a:lnTo>
                    <a:pt x="54" y="7"/>
                  </a:lnTo>
                  <a:lnTo>
                    <a:pt x="54" y="7"/>
                  </a:lnTo>
                  <a:lnTo>
                    <a:pt x="54" y="9"/>
                  </a:lnTo>
                  <a:lnTo>
                    <a:pt x="52" y="9"/>
                  </a:lnTo>
                  <a:lnTo>
                    <a:pt x="52" y="11"/>
                  </a:lnTo>
                  <a:lnTo>
                    <a:pt x="50" y="11"/>
                  </a:lnTo>
                  <a:lnTo>
                    <a:pt x="48" y="11"/>
                  </a:lnTo>
                  <a:lnTo>
                    <a:pt x="17" y="28"/>
                  </a:lnTo>
                  <a:lnTo>
                    <a:pt x="15" y="30"/>
                  </a:lnTo>
                  <a:lnTo>
                    <a:pt x="13" y="32"/>
                  </a:lnTo>
                  <a:lnTo>
                    <a:pt x="10" y="32"/>
                  </a:lnTo>
                  <a:lnTo>
                    <a:pt x="8" y="34"/>
                  </a:lnTo>
                  <a:lnTo>
                    <a:pt x="8" y="34"/>
                  </a:lnTo>
                  <a:lnTo>
                    <a:pt x="12" y="34"/>
                  </a:lnTo>
                  <a:lnTo>
                    <a:pt x="13" y="34"/>
                  </a:lnTo>
                  <a:lnTo>
                    <a:pt x="17" y="34"/>
                  </a:lnTo>
                  <a:lnTo>
                    <a:pt x="19" y="34"/>
                  </a:lnTo>
                  <a:lnTo>
                    <a:pt x="54" y="34"/>
                  </a:lnTo>
                  <a:lnTo>
                    <a:pt x="54" y="34"/>
                  </a:lnTo>
                  <a:lnTo>
                    <a:pt x="54" y="34"/>
                  </a:lnTo>
                  <a:lnTo>
                    <a:pt x="54" y="34"/>
                  </a:lnTo>
                  <a:lnTo>
                    <a:pt x="54" y="34"/>
                  </a:lnTo>
                  <a:lnTo>
                    <a:pt x="54" y="36"/>
                  </a:lnTo>
                  <a:lnTo>
                    <a:pt x="54" y="36"/>
                  </a:lnTo>
                  <a:lnTo>
                    <a:pt x="54" y="36"/>
                  </a:lnTo>
                  <a:lnTo>
                    <a:pt x="54" y="38"/>
                  </a:lnTo>
                  <a:lnTo>
                    <a:pt x="54" y="38"/>
                  </a:lnTo>
                  <a:lnTo>
                    <a:pt x="54" y="40"/>
                  </a:lnTo>
                  <a:lnTo>
                    <a:pt x="54" y="40"/>
                  </a:lnTo>
                  <a:lnTo>
                    <a:pt x="54" y="40"/>
                  </a:lnTo>
                  <a:lnTo>
                    <a:pt x="54" y="40"/>
                  </a:lnTo>
                  <a:lnTo>
                    <a:pt x="54" y="40"/>
                  </a:lnTo>
                  <a:lnTo>
                    <a:pt x="54" y="40"/>
                  </a:lnTo>
                  <a:lnTo>
                    <a:pt x="54" y="40"/>
                  </a:lnTo>
                  <a:lnTo>
                    <a:pt x="2" y="40"/>
                  </a:lnTo>
                  <a:lnTo>
                    <a:pt x="2" y="40"/>
                  </a:lnTo>
                  <a:lnTo>
                    <a:pt x="0" y="40"/>
                  </a:lnTo>
                  <a:lnTo>
                    <a:pt x="0" y="38"/>
                  </a:lnTo>
                  <a:lnTo>
                    <a:pt x="0" y="38"/>
                  </a:lnTo>
                  <a:lnTo>
                    <a:pt x="0" y="34"/>
                  </a:lnTo>
                  <a:lnTo>
                    <a:pt x="0" y="34"/>
                  </a:lnTo>
                  <a:lnTo>
                    <a:pt x="0" y="32"/>
                  </a:lnTo>
                  <a:lnTo>
                    <a:pt x="0" y="32"/>
                  </a:lnTo>
                  <a:lnTo>
                    <a:pt x="0" y="30"/>
                  </a:lnTo>
                  <a:lnTo>
                    <a:pt x="2" y="30"/>
                  </a:lnTo>
                  <a:lnTo>
                    <a:pt x="2" y="30"/>
                  </a:lnTo>
                  <a:lnTo>
                    <a:pt x="2" y="28"/>
                  </a:lnTo>
                  <a:lnTo>
                    <a:pt x="4" y="28"/>
                  </a:lnTo>
                  <a:lnTo>
                    <a:pt x="29" y="15"/>
                  </a:lnTo>
                  <a:lnTo>
                    <a:pt x="31" y="15"/>
                  </a:lnTo>
                  <a:lnTo>
                    <a:pt x="33" y="13"/>
                  </a:lnTo>
                  <a:lnTo>
                    <a:pt x="35" y="11"/>
                  </a:lnTo>
                  <a:lnTo>
                    <a:pt x="36" y="11"/>
                  </a:lnTo>
                  <a:lnTo>
                    <a:pt x="38" y="9"/>
                  </a:lnTo>
                  <a:lnTo>
                    <a:pt x="40" y="9"/>
                  </a:lnTo>
                  <a:lnTo>
                    <a:pt x="42" y="7"/>
                  </a:lnTo>
                  <a:lnTo>
                    <a:pt x="44" y="7"/>
                  </a:lnTo>
                  <a:lnTo>
                    <a:pt x="44" y="7"/>
                  </a:lnTo>
                  <a:lnTo>
                    <a:pt x="40" y="7"/>
                  </a:lnTo>
                  <a:lnTo>
                    <a:pt x="36" y="7"/>
                  </a:lnTo>
                  <a:lnTo>
                    <a:pt x="35" y="7"/>
                  </a:lnTo>
                  <a:lnTo>
                    <a:pt x="31" y="7"/>
                  </a:lnTo>
                  <a:lnTo>
                    <a:pt x="0" y="7"/>
                  </a:lnTo>
                  <a:lnTo>
                    <a:pt x="0" y="7"/>
                  </a:lnTo>
                  <a:lnTo>
                    <a:pt x="0" y="7"/>
                  </a:lnTo>
                  <a:lnTo>
                    <a:pt x="0" y="7"/>
                  </a:lnTo>
                  <a:lnTo>
                    <a:pt x="0" y="5"/>
                  </a:lnTo>
                  <a:lnTo>
                    <a:pt x="0" y="5"/>
                  </a:lnTo>
                  <a:lnTo>
                    <a:pt x="0" y="5"/>
                  </a:lnTo>
                  <a:lnTo>
                    <a:pt x="0" y="5"/>
                  </a:lnTo>
                  <a:lnTo>
                    <a:pt x="0" y="3"/>
                  </a:lnTo>
                  <a:lnTo>
                    <a:pt x="0" y="3"/>
                  </a:lnTo>
                  <a:lnTo>
                    <a:pt x="0" y="2"/>
                  </a:lnTo>
                  <a:lnTo>
                    <a:pt x="0" y="2"/>
                  </a:lnTo>
                  <a:lnTo>
                    <a:pt x="0" y="2"/>
                  </a:lnTo>
                  <a:lnTo>
                    <a:pt x="0" y="2"/>
                  </a:lnTo>
                  <a:lnTo>
                    <a:pt x="0" y="0"/>
                  </a:lnTo>
                  <a:lnTo>
                    <a:pt x="0" y="0"/>
                  </a:lnTo>
                  <a:lnTo>
                    <a:pt x="0" y="0"/>
                  </a:lnTo>
                  <a:lnTo>
                    <a:pt x="52"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488">
              <a:extLst>
                <a:ext uri="{FF2B5EF4-FFF2-40B4-BE49-F238E27FC236}">
                  <a16:creationId xmlns:a16="http://schemas.microsoft.com/office/drawing/2014/main" id="{AF9FB2FE-2DB3-4541-A283-AE23F569EC88}"/>
                </a:ext>
              </a:extLst>
            </p:cNvPr>
            <p:cNvSpPr>
              <a:spLocks/>
            </p:cNvSpPr>
            <p:nvPr/>
          </p:nvSpPr>
          <p:spPr bwMode="auto">
            <a:xfrm>
              <a:off x="2422524" y="5372387"/>
              <a:ext cx="92075" cy="52387"/>
            </a:xfrm>
            <a:custGeom>
              <a:avLst/>
              <a:gdLst>
                <a:gd name="T0" fmla="*/ 44 w 58"/>
                <a:gd name="T1" fmla="*/ 0 h 33"/>
                <a:gd name="T2" fmla="*/ 50 w 58"/>
                <a:gd name="T3" fmla="*/ 2 h 33"/>
                <a:gd name="T4" fmla="*/ 54 w 58"/>
                <a:gd name="T5" fmla="*/ 8 h 33"/>
                <a:gd name="T6" fmla="*/ 56 w 58"/>
                <a:gd name="T7" fmla="*/ 14 h 33"/>
                <a:gd name="T8" fmla="*/ 56 w 58"/>
                <a:gd name="T9" fmla="*/ 21 h 33"/>
                <a:gd name="T10" fmla="*/ 56 w 58"/>
                <a:gd name="T11" fmla="*/ 25 h 33"/>
                <a:gd name="T12" fmla="*/ 54 w 58"/>
                <a:gd name="T13" fmla="*/ 29 h 33"/>
                <a:gd name="T14" fmla="*/ 54 w 58"/>
                <a:gd name="T15" fmla="*/ 31 h 33"/>
                <a:gd name="T16" fmla="*/ 52 w 58"/>
                <a:gd name="T17" fmla="*/ 33 h 33"/>
                <a:gd name="T18" fmla="*/ 50 w 58"/>
                <a:gd name="T19" fmla="*/ 33 h 33"/>
                <a:gd name="T20" fmla="*/ 48 w 58"/>
                <a:gd name="T21" fmla="*/ 33 h 33"/>
                <a:gd name="T22" fmla="*/ 48 w 58"/>
                <a:gd name="T23" fmla="*/ 33 h 33"/>
                <a:gd name="T24" fmla="*/ 46 w 58"/>
                <a:gd name="T25" fmla="*/ 33 h 33"/>
                <a:gd name="T26" fmla="*/ 46 w 58"/>
                <a:gd name="T27" fmla="*/ 33 h 33"/>
                <a:gd name="T28" fmla="*/ 46 w 58"/>
                <a:gd name="T29" fmla="*/ 31 h 33"/>
                <a:gd name="T30" fmla="*/ 48 w 58"/>
                <a:gd name="T31" fmla="*/ 29 h 33"/>
                <a:gd name="T32" fmla="*/ 50 w 58"/>
                <a:gd name="T33" fmla="*/ 25 h 33"/>
                <a:gd name="T34" fmla="*/ 50 w 58"/>
                <a:gd name="T35" fmla="*/ 21 h 33"/>
                <a:gd name="T36" fmla="*/ 50 w 58"/>
                <a:gd name="T37" fmla="*/ 16 h 33"/>
                <a:gd name="T38" fmla="*/ 50 w 58"/>
                <a:gd name="T39" fmla="*/ 12 h 33"/>
                <a:gd name="T40" fmla="*/ 46 w 58"/>
                <a:gd name="T41" fmla="*/ 10 h 33"/>
                <a:gd name="T42" fmla="*/ 44 w 58"/>
                <a:gd name="T43" fmla="*/ 8 h 33"/>
                <a:gd name="T44" fmla="*/ 38 w 58"/>
                <a:gd name="T45" fmla="*/ 8 h 33"/>
                <a:gd name="T46" fmla="*/ 37 w 58"/>
                <a:gd name="T47" fmla="*/ 10 h 33"/>
                <a:gd name="T48" fmla="*/ 33 w 58"/>
                <a:gd name="T49" fmla="*/ 14 h 33"/>
                <a:gd name="T50" fmla="*/ 31 w 58"/>
                <a:gd name="T51" fmla="*/ 18 h 33"/>
                <a:gd name="T52" fmla="*/ 29 w 58"/>
                <a:gd name="T53" fmla="*/ 21 h 33"/>
                <a:gd name="T54" fmla="*/ 27 w 58"/>
                <a:gd name="T55" fmla="*/ 25 h 33"/>
                <a:gd name="T56" fmla="*/ 23 w 58"/>
                <a:gd name="T57" fmla="*/ 29 h 33"/>
                <a:gd name="T58" fmla="*/ 17 w 58"/>
                <a:gd name="T59" fmla="*/ 31 h 33"/>
                <a:gd name="T60" fmla="*/ 12 w 58"/>
                <a:gd name="T61" fmla="*/ 31 h 33"/>
                <a:gd name="T62" fmla="*/ 6 w 58"/>
                <a:gd name="T63" fmla="*/ 29 h 33"/>
                <a:gd name="T64" fmla="*/ 2 w 58"/>
                <a:gd name="T65" fmla="*/ 25 h 33"/>
                <a:gd name="T66" fmla="*/ 0 w 58"/>
                <a:gd name="T67" fmla="*/ 20 h 33"/>
                <a:gd name="T68" fmla="*/ 0 w 58"/>
                <a:gd name="T69" fmla="*/ 14 h 33"/>
                <a:gd name="T70" fmla="*/ 2 w 58"/>
                <a:gd name="T71" fmla="*/ 10 h 33"/>
                <a:gd name="T72" fmla="*/ 2 w 58"/>
                <a:gd name="T73" fmla="*/ 6 h 33"/>
                <a:gd name="T74" fmla="*/ 4 w 58"/>
                <a:gd name="T75" fmla="*/ 4 h 33"/>
                <a:gd name="T76" fmla="*/ 4 w 58"/>
                <a:gd name="T77" fmla="*/ 4 h 33"/>
                <a:gd name="T78" fmla="*/ 6 w 58"/>
                <a:gd name="T79" fmla="*/ 4 h 33"/>
                <a:gd name="T80" fmla="*/ 6 w 58"/>
                <a:gd name="T81" fmla="*/ 4 h 33"/>
                <a:gd name="T82" fmla="*/ 8 w 58"/>
                <a:gd name="T83" fmla="*/ 2 h 33"/>
                <a:gd name="T84" fmla="*/ 8 w 58"/>
                <a:gd name="T85" fmla="*/ 2 h 33"/>
                <a:gd name="T86" fmla="*/ 10 w 58"/>
                <a:gd name="T87" fmla="*/ 4 h 33"/>
                <a:gd name="T88" fmla="*/ 10 w 58"/>
                <a:gd name="T89" fmla="*/ 4 h 33"/>
                <a:gd name="T90" fmla="*/ 10 w 58"/>
                <a:gd name="T91" fmla="*/ 4 h 33"/>
                <a:gd name="T92" fmla="*/ 10 w 58"/>
                <a:gd name="T93" fmla="*/ 4 h 33"/>
                <a:gd name="T94" fmla="*/ 10 w 58"/>
                <a:gd name="T95" fmla="*/ 6 h 33"/>
                <a:gd name="T96" fmla="*/ 8 w 58"/>
                <a:gd name="T97" fmla="*/ 10 h 33"/>
                <a:gd name="T98" fmla="*/ 8 w 58"/>
                <a:gd name="T99" fmla="*/ 14 h 33"/>
                <a:gd name="T100" fmla="*/ 8 w 58"/>
                <a:gd name="T101" fmla="*/ 18 h 33"/>
                <a:gd name="T102" fmla="*/ 8 w 58"/>
                <a:gd name="T103" fmla="*/ 21 h 33"/>
                <a:gd name="T104" fmla="*/ 10 w 58"/>
                <a:gd name="T105" fmla="*/ 23 h 33"/>
                <a:gd name="T106" fmla="*/ 14 w 58"/>
                <a:gd name="T107" fmla="*/ 25 h 33"/>
                <a:gd name="T108" fmla="*/ 17 w 58"/>
                <a:gd name="T109" fmla="*/ 23 h 33"/>
                <a:gd name="T110" fmla="*/ 19 w 58"/>
                <a:gd name="T111" fmla="*/ 21 h 33"/>
                <a:gd name="T112" fmla="*/ 23 w 58"/>
                <a:gd name="T113" fmla="*/ 20 h 33"/>
                <a:gd name="T114" fmla="*/ 25 w 58"/>
                <a:gd name="T115" fmla="*/ 14 h 33"/>
                <a:gd name="T116" fmla="*/ 27 w 58"/>
                <a:gd name="T117" fmla="*/ 10 h 33"/>
                <a:gd name="T118" fmla="*/ 29 w 58"/>
                <a:gd name="T119" fmla="*/ 6 h 33"/>
                <a:gd name="T120" fmla="*/ 33 w 58"/>
                <a:gd name="T121" fmla="*/ 2 h 33"/>
                <a:gd name="T122" fmla="*/ 38 w 58"/>
                <a:gd name="T12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 h="33">
                  <a:moveTo>
                    <a:pt x="40" y="0"/>
                  </a:moveTo>
                  <a:lnTo>
                    <a:pt x="44" y="0"/>
                  </a:lnTo>
                  <a:lnTo>
                    <a:pt x="48" y="2"/>
                  </a:lnTo>
                  <a:lnTo>
                    <a:pt x="50" y="2"/>
                  </a:lnTo>
                  <a:lnTo>
                    <a:pt x="52" y="6"/>
                  </a:lnTo>
                  <a:lnTo>
                    <a:pt x="54" y="8"/>
                  </a:lnTo>
                  <a:lnTo>
                    <a:pt x="56" y="12"/>
                  </a:lnTo>
                  <a:lnTo>
                    <a:pt x="56" y="14"/>
                  </a:lnTo>
                  <a:lnTo>
                    <a:pt x="58" y="18"/>
                  </a:lnTo>
                  <a:lnTo>
                    <a:pt x="56" y="21"/>
                  </a:lnTo>
                  <a:lnTo>
                    <a:pt x="56" y="23"/>
                  </a:lnTo>
                  <a:lnTo>
                    <a:pt x="56" y="25"/>
                  </a:lnTo>
                  <a:lnTo>
                    <a:pt x="56" y="27"/>
                  </a:lnTo>
                  <a:lnTo>
                    <a:pt x="54" y="29"/>
                  </a:lnTo>
                  <a:lnTo>
                    <a:pt x="54" y="31"/>
                  </a:lnTo>
                  <a:lnTo>
                    <a:pt x="54" y="31"/>
                  </a:lnTo>
                  <a:lnTo>
                    <a:pt x="52" y="33"/>
                  </a:lnTo>
                  <a:lnTo>
                    <a:pt x="52" y="33"/>
                  </a:lnTo>
                  <a:lnTo>
                    <a:pt x="52" y="33"/>
                  </a:lnTo>
                  <a:lnTo>
                    <a:pt x="50" y="33"/>
                  </a:lnTo>
                  <a:lnTo>
                    <a:pt x="50" y="33"/>
                  </a:lnTo>
                  <a:lnTo>
                    <a:pt x="48" y="33"/>
                  </a:lnTo>
                  <a:lnTo>
                    <a:pt x="48" y="33"/>
                  </a:lnTo>
                  <a:lnTo>
                    <a:pt x="48" y="33"/>
                  </a:lnTo>
                  <a:lnTo>
                    <a:pt x="46" y="33"/>
                  </a:lnTo>
                  <a:lnTo>
                    <a:pt x="46" y="33"/>
                  </a:lnTo>
                  <a:lnTo>
                    <a:pt x="46" y="33"/>
                  </a:lnTo>
                  <a:lnTo>
                    <a:pt x="46" y="33"/>
                  </a:lnTo>
                  <a:lnTo>
                    <a:pt x="46" y="31"/>
                  </a:lnTo>
                  <a:lnTo>
                    <a:pt x="46" y="31"/>
                  </a:lnTo>
                  <a:lnTo>
                    <a:pt x="46" y="31"/>
                  </a:lnTo>
                  <a:lnTo>
                    <a:pt x="48" y="29"/>
                  </a:lnTo>
                  <a:lnTo>
                    <a:pt x="48" y="27"/>
                  </a:lnTo>
                  <a:lnTo>
                    <a:pt x="50" y="25"/>
                  </a:lnTo>
                  <a:lnTo>
                    <a:pt x="50" y="23"/>
                  </a:lnTo>
                  <a:lnTo>
                    <a:pt x="50" y="21"/>
                  </a:lnTo>
                  <a:lnTo>
                    <a:pt x="50" y="18"/>
                  </a:lnTo>
                  <a:lnTo>
                    <a:pt x="50" y="16"/>
                  </a:lnTo>
                  <a:lnTo>
                    <a:pt x="50" y="14"/>
                  </a:lnTo>
                  <a:lnTo>
                    <a:pt x="50" y="12"/>
                  </a:lnTo>
                  <a:lnTo>
                    <a:pt x="48" y="10"/>
                  </a:lnTo>
                  <a:lnTo>
                    <a:pt x="46" y="10"/>
                  </a:lnTo>
                  <a:lnTo>
                    <a:pt x="46" y="8"/>
                  </a:lnTo>
                  <a:lnTo>
                    <a:pt x="44" y="8"/>
                  </a:lnTo>
                  <a:lnTo>
                    <a:pt x="42" y="8"/>
                  </a:lnTo>
                  <a:lnTo>
                    <a:pt x="38" y="8"/>
                  </a:lnTo>
                  <a:lnTo>
                    <a:pt x="38" y="8"/>
                  </a:lnTo>
                  <a:lnTo>
                    <a:pt x="37" y="10"/>
                  </a:lnTo>
                  <a:lnTo>
                    <a:pt x="35" y="12"/>
                  </a:lnTo>
                  <a:lnTo>
                    <a:pt x="33" y="14"/>
                  </a:lnTo>
                  <a:lnTo>
                    <a:pt x="33" y="16"/>
                  </a:lnTo>
                  <a:lnTo>
                    <a:pt x="31" y="18"/>
                  </a:lnTo>
                  <a:lnTo>
                    <a:pt x="31" y="20"/>
                  </a:lnTo>
                  <a:lnTo>
                    <a:pt x="29" y="21"/>
                  </a:lnTo>
                  <a:lnTo>
                    <a:pt x="29" y="23"/>
                  </a:lnTo>
                  <a:lnTo>
                    <a:pt x="27" y="25"/>
                  </a:lnTo>
                  <a:lnTo>
                    <a:pt x="25" y="27"/>
                  </a:lnTo>
                  <a:lnTo>
                    <a:pt x="23" y="29"/>
                  </a:lnTo>
                  <a:lnTo>
                    <a:pt x="21" y="31"/>
                  </a:lnTo>
                  <a:lnTo>
                    <a:pt x="17" y="31"/>
                  </a:lnTo>
                  <a:lnTo>
                    <a:pt x="15" y="31"/>
                  </a:lnTo>
                  <a:lnTo>
                    <a:pt x="12" y="31"/>
                  </a:lnTo>
                  <a:lnTo>
                    <a:pt x="10" y="31"/>
                  </a:lnTo>
                  <a:lnTo>
                    <a:pt x="6" y="29"/>
                  </a:lnTo>
                  <a:lnTo>
                    <a:pt x="4" y="27"/>
                  </a:lnTo>
                  <a:lnTo>
                    <a:pt x="2" y="25"/>
                  </a:lnTo>
                  <a:lnTo>
                    <a:pt x="2" y="21"/>
                  </a:lnTo>
                  <a:lnTo>
                    <a:pt x="0" y="20"/>
                  </a:lnTo>
                  <a:lnTo>
                    <a:pt x="0" y="16"/>
                  </a:lnTo>
                  <a:lnTo>
                    <a:pt x="0" y="14"/>
                  </a:lnTo>
                  <a:lnTo>
                    <a:pt x="2" y="12"/>
                  </a:lnTo>
                  <a:lnTo>
                    <a:pt x="2" y="10"/>
                  </a:lnTo>
                  <a:lnTo>
                    <a:pt x="2" y="8"/>
                  </a:lnTo>
                  <a:lnTo>
                    <a:pt x="2" y="6"/>
                  </a:lnTo>
                  <a:lnTo>
                    <a:pt x="4" y="6"/>
                  </a:lnTo>
                  <a:lnTo>
                    <a:pt x="4" y="4"/>
                  </a:lnTo>
                  <a:lnTo>
                    <a:pt x="4" y="4"/>
                  </a:lnTo>
                  <a:lnTo>
                    <a:pt x="4" y="4"/>
                  </a:lnTo>
                  <a:lnTo>
                    <a:pt x="4" y="4"/>
                  </a:lnTo>
                  <a:lnTo>
                    <a:pt x="6" y="4"/>
                  </a:lnTo>
                  <a:lnTo>
                    <a:pt x="6" y="4"/>
                  </a:lnTo>
                  <a:lnTo>
                    <a:pt x="6" y="4"/>
                  </a:lnTo>
                  <a:lnTo>
                    <a:pt x="6" y="2"/>
                  </a:lnTo>
                  <a:lnTo>
                    <a:pt x="8" y="2"/>
                  </a:lnTo>
                  <a:lnTo>
                    <a:pt x="8" y="2"/>
                  </a:lnTo>
                  <a:lnTo>
                    <a:pt x="8" y="2"/>
                  </a:lnTo>
                  <a:lnTo>
                    <a:pt x="10" y="2"/>
                  </a:lnTo>
                  <a:lnTo>
                    <a:pt x="10" y="4"/>
                  </a:lnTo>
                  <a:lnTo>
                    <a:pt x="10" y="4"/>
                  </a:lnTo>
                  <a:lnTo>
                    <a:pt x="10" y="4"/>
                  </a:lnTo>
                  <a:lnTo>
                    <a:pt x="10" y="4"/>
                  </a:lnTo>
                  <a:lnTo>
                    <a:pt x="10" y="4"/>
                  </a:lnTo>
                  <a:lnTo>
                    <a:pt x="12" y="4"/>
                  </a:lnTo>
                  <a:lnTo>
                    <a:pt x="10" y="4"/>
                  </a:lnTo>
                  <a:lnTo>
                    <a:pt x="10" y="6"/>
                  </a:lnTo>
                  <a:lnTo>
                    <a:pt x="10" y="6"/>
                  </a:lnTo>
                  <a:lnTo>
                    <a:pt x="10" y="8"/>
                  </a:lnTo>
                  <a:lnTo>
                    <a:pt x="8" y="10"/>
                  </a:lnTo>
                  <a:lnTo>
                    <a:pt x="8" y="12"/>
                  </a:lnTo>
                  <a:lnTo>
                    <a:pt x="8" y="14"/>
                  </a:lnTo>
                  <a:lnTo>
                    <a:pt x="8" y="16"/>
                  </a:lnTo>
                  <a:lnTo>
                    <a:pt x="8" y="18"/>
                  </a:lnTo>
                  <a:lnTo>
                    <a:pt x="8" y="20"/>
                  </a:lnTo>
                  <a:lnTo>
                    <a:pt x="8" y="21"/>
                  </a:lnTo>
                  <a:lnTo>
                    <a:pt x="10" y="21"/>
                  </a:lnTo>
                  <a:lnTo>
                    <a:pt x="10" y="23"/>
                  </a:lnTo>
                  <a:lnTo>
                    <a:pt x="12" y="23"/>
                  </a:lnTo>
                  <a:lnTo>
                    <a:pt x="14" y="25"/>
                  </a:lnTo>
                  <a:lnTo>
                    <a:pt x="14" y="25"/>
                  </a:lnTo>
                  <a:lnTo>
                    <a:pt x="17" y="23"/>
                  </a:lnTo>
                  <a:lnTo>
                    <a:pt x="17" y="23"/>
                  </a:lnTo>
                  <a:lnTo>
                    <a:pt x="19" y="21"/>
                  </a:lnTo>
                  <a:lnTo>
                    <a:pt x="21" y="21"/>
                  </a:lnTo>
                  <a:lnTo>
                    <a:pt x="23" y="20"/>
                  </a:lnTo>
                  <a:lnTo>
                    <a:pt x="23" y="18"/>
                  </a:lnTo>
                  <a:lnTo>
                    <a:pt x="25" y="14"/>
                  </a:lnTo>
                  <a:lnTo>
                    <a:pt x="25" y="12"/>
                  </a:lnTo>
                  <a:lnTo>
                    <a:pt x="27" y="10"/>
                  </a:lnTo>
                  <a:lnTo>
                    <a:pt x="29" y="8"/>
                  </a:lnTo>
                  <a:lnTo>
                    <a:pt x="29" y="6"/>
                  </a:lnTo>
                  <a:lnTo>
                    <a:pt x="31" y="4"/>
                  </a:lnTo>
                  <a:lnTo>
                    <a:pt x="33" y="2"/>
                  </a:lnTo>
                  <a:lnTo>
                    <a:pt x="35" y="0"/>
                  </a:lnTo>
                  <a:lnTo>
                    <a:pt x="38" y="0"/>
                  </a:lnTo>
                  <a:lnTo>
                    <a:pt x="40"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489">
              <a:extLst>
                <a:ext uri="{FF2B5EF4-FFF2-40B4-BE49-F238E27FC236}">
                  <a16:creationId xmlns:a16="http://schemas.microsoft.com/office/drawing/2014/main" id="{D3753966-843B-4917-B897-752B85EEB0E9}"/>
                </a:ext>
              </a:extLst>
            </p:cNvPr>
            <p:cNvSpPr>
              <a:spLocks/>
            </p:cNvSpPr>
            <p:nvPr/>
          </p:nvSpPr>
          <p:spPr bwMode="auto">
            <a:xfrm>
              <a:off x="2425699" y="5308887"/>
              <a:ext cx="85725" cy="49212"/>
            </a:xfrm>
            <a:custGeom>
              <a:avLst/>
              <a:gdLst>
                <a:gd name="T0" fmla="*/ 52 w 54"/>
                <a:gd name="T1" fmla="*/ 0 h 31"/>
                <a:gd name="T2" fmla="*/ 54 w 54"/>
                <a:gd name="T3" fmla="*/ 0 h 31"/>
                <a:gd name="T4" fmla="*/ 54 w 54"/>
                <a:gd name="T5" fmla="*/ 0 h 31"/>
                <a:gd name="T6" fmla="*/ 54 w 54"/>
                <a:gd name="T7" fmla="*/ 2 h 31"/>
                <a:gd name="T8" fmla="*/ 54 w 54"/>
                <a:gd name="T9" fmla="*/ 27 h 31"/>
                <a:gd name="T10" fmla="*/ 54 w 54"/>
                <a:gd name="T11" fmla="*/ 29 h 31"/>
                <a:gd name="T12" fmla="*/ 52 w 54"/>
                <a:gd name="T13" fmla="*/ 31 h 31"/>
                <a:gd name="T14" fmla="*/ 2 w 54"/>
                <a:gd name="T15" fmla="*/ 29 h 31"/>
                <a:gd name="T16" fmla="*/ 0 w 54"/>
                <a:gd name="T17" fmla="*/ 29 h 31"/>
                <a:gd name="T18" fmla="*/ 0 w 54"/>
                <a:gd name="T19" fmla="*/ 2 h 31"/>
                <a:gd name="T20" fmla="*/ 0 w 54"/>
                <a:gd name="T21" fmla="*/ 2 h 31"/>
                <a:gd name="T22" fmla="*/ 0 w 54"/>
                <a:gd name="T23" fmla="*/ 0 h 31"/>
                <a:gd name="T24" fmla="*/ 2 w 54"/>
                <a:gd name="T25" fmla="*/ 0 h 31"/>
                <a:gd name="T26" fmla="*/ 2 w 54"/>
                <a:gd name="T27" fmla="*/ 0 h 31"/>
                <a:gd name="T28" fmla="*/ 4 w 54"/>
                <a:gd name="T29" fmla="*/ 0 h 31"/>
                <a:gd name="T30" fmla="*/ 6 w 54"/>
                <a:gd name="T31" fmla="*/ 0 h 31"/>
                <a:gd name="T32" fmla="*/ 6 w 54"/>
                <a:gd name="T33" fmla="*/ 2 h 31"/>
                <a:gd name="T34" fmla="*/ 6 w 54"/>
                <a:gd name="T35" fmla="*/ 2 h 31"/>
                <a:gd name="T36" fmla="*/ 23 w 54"/>
                <a:gd name="T37" fmla="*/ 23 h 31"/>
                <a:gd name="T38" fmla="*/ 23 w 54"/>
                <a:gd name="T39" fmla="*/ 4 h 31"/>
                <a:gd name="T40" fmla="*/ 23 w 54"/>
                <a:gd name="T41" fmla="*/ 4 h 31"/>
                <a:gd name="T42" fmla="*/ 23 w 54"/>
                <a:gd name="T43" fmla="*/ 4 h 31"/>
                <a:gd name="T44" fmla="*/ 25 w 54"/>
                <a:gd name="T45" fmla="*/ 4 h 31"/>
                <a:gd name="T46" fmla="*/ 27 w 54"/>
                <a:gd name="T47" fmla="*/ 4 h 31"/>
                <a:gd name="T48" fmla="*/ 27 w 54"/>
                <a:gd name="T49" fmla="*/ 4 h 31"/>
                <a:gd name="T50" fmla="*/ 29 w 54"/>
                <a:gd name="T51" fmla="*/ 4 h 31"/>
                <a:gd name="T52" fmla="*/ 29 w 54"/>
                <a:gd name="T53" fmla="*/ 4 h 31"/>
                <a:gd name="T54" fmla="*/ 29 w 54"/>
                <a:gd name="T55" fmla="*/ 23 h 31"/>
                <a:gd name="T56" fmla="*/ 48 w 54"/>
                <a:gd name="T57" fmla="*/ 2 h 31"/>
                <a:gd name="T58" fmla="*/ 48 w 54"/>
                <a:gd name="T59" fmla="*/ 0 h 31"/>
                <a:gd name="T60" fmla="*/ 48 w 54"/>
                <a:gd name="T61" fmla="*/ 0 h 31"/>
                <a:gd name="T62" fmla="*/ 50 w 54"/>
                <a:gd name="T63" fmla="*/ 0 h 31"/>
                <a:gd name="T64" fmla="*/ 52 w 54"/>
                <a:gd name="T6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31">
                  <a:moveTo>
                    <a:pt x="52" y="0"/>
                  </a:moveTo>
                  <a:lnTo>
                    <a:pt x="52" y="0"/>
                  </a:lnTo>
                  <a:lnTo>
                    <a:pt x="52" y="0"/>
                  </a:lnTo>
                  <a:lnTo>
                    <a:pt x="54" y="0"/>
                  </a:lnTo>
                  <a:lnTo>
                    <a:pt x="54" y="0"/>
                  </a:lnTo>
                  <a:lnTo>
                    <a:pt x="54" y="0"/>
                  </a:lnTo>
                  <a:lnTo>
                    <a:pt x="54" y="0"/>
                  </a:lnTo>
                  <a:lnTo>
                    <a:pt x="54" y="2"/>
                  </a:lnTo>
                  <a:lnTo>
                    <a:pt x="54" y="2"/>
                  </a:lnTo>
                  <a:lnTo>
                    <a:pt x="54" y="27"/>
                  </a:lnTo>
                  <a:lnTo>
                    <a:pt x="54" y="29"/>
                  </a:lnTo>
                  <a:lnTo>
                    <a:pt x="54" y="29"/>
                  </a:lnTo>
                  <a:lnTo>
                    <a:pt x="52" y="29"/>
                  </a:lnTo>
                  <a:lnTo>
                    <a:pt x="52" y="31"/>
                  </a:lnTo>
                  <a:lnTo>
                    <a:pt x="2" y="31"/>
                  </a:lnTo>
                  <a:lnTo>
                    <a:pt x="2" y="29"/>
                  </a:lnTo>
                  <a:lnTo>
                    <a:pt x="0" y="29"/>
                  </a:lnTo>
                  <a:lnTo>
                    <a:pt x="0" y="29"/>
                  </a:lnTo>
                  <a:lnTo>
                    <a:pt x="0" y="27"/>
                  </a:lnTo>
                  <a:lnTo>
                    <a:pt x="0" y="2"/>
                  </a:lnTo>
                  <a:lnTo>
                    <a:pt x="0" y="2"/>
                  </a:lnTo>
                  <a:lnTo>
                    <a:pt x="0" y="2"/>
                  </a:lnTo>
                  <a:lnTo>
                    <a:pt x="0" y="0"/>
                  </a:lnTo>
                  <a:lnTo>
                    <a:pt x="0" y="0"/>
                  </a:lnTo>
                  <a:lnTo>
                    <a:pt x="0" y="0"/>
                  </a:lnTo>
                  <a:lnTo>
                    <a:pt x="2" y="0"/>
                  </a:lnTo>
                  <a:lnTo>
                    <a:pt x="2" y="0"/>
                  </a:lnTo>
                  <a:lnTo>
                    <a:pt x="2" y="0"/>
                  </a:lnTo>
                  <a:lnTo>
                    <a:pt x="4" y="0"/>
                  </a:lnTo>
                  <a:lnTo>
                    <a:pt x="4" y="0"/>
                  </a:lnTo>
                  <a:lnTo>
                    <a:pt x="4" y="0"/>
                  </a:lnTo>
                  <a:lnTo>
                    <a:pt x="6" y="0"/>
                  </a:lnTo>
                  <a:lnTo>
                    <a:pt x="6" y="0"/>
                  </a:lnTo>
                  <a:lnTo>
                    <a:pt x="6" y="2"/>
                  </a:lnTo>
                  <a:lnTo>
                    <a:pt x="6" y="2"/>
                  </a:lnTo>
                  <a:lnTo>
                    <a:pt x="6" y="2"/>
                  </a:lnTo>
                  <a:lnTo>
                    <a:pt x="6" y="23"/>
                  </a:lnTo>
                  <a:lnTo>
                    <a:pt x="23" y="23"/>
                  </a:lnTo>
                  <a:lnTo>
                    <a:pt x="23" y="4"/>
                  </a:lnTo>
                  <a:lnTo>
                    <a:pt x="23" y="4"/>
                  </a:lnTo>
                  <a:lnTo>
                    <a:pt x="23" y="4"/>
                  </a:lnTo>
                  <a:lnTo>
                    <a:pt x="23" y="4"/>
                  </a:lnTo>
                  <a:lnTo>
                    <a:pt x="23" y="4"/>
                  </a:lnTo>
                  <a:lnTo>
                    <a:pt x="23" y="4"/>
                  </a:lnTo>
                  <a:lnTo>
                    <a:pt x="25" y="4"/>
                  </a:lnTo>
                  <a:lnTo>
                    <a:pt x="25" y="4"/>
                  </a:lnTo>
                  <a:lnTo>
                    <a:pt x="25" y="4"/>
                  </a:lnTo>
                  <a:lnTo>
                    <a:pt x="27" y="4"/>
                  </a:lnTo>
                  <a:lnTo>
                    <a:pt x="27" y="4"/>
                  </a:lnTo>
                  <a:lnTo>
                    <a:pt x="27" y="4"/>
                  </a:lnTo>
                  <a:lnTo>
                    <a:pt x="29" y="4"/>
                  </a:lnTo>
                  <a:lnTo>
                    <a:pt x="29" y="4"/>
                  </a:lnTo>
                  <a:lnTo>
                    <a:pt x="29" y="4"/>
                  </a:lnTo>
                  <a:lnTo>
                    <a:pt x="29" y="4"/>
                  </a:lnTo>
                  <a:lnTo>
                    <a:pt x="29" y="4"/>
                  </a:lnTo>
                  <a:lnTo>
                    <a:pt x="29" y="23"/>
                  </a:lnTo>
                  <a:lnTo>
                    <a:pt x="48" y="23"/>
                  </a:lnTo>
                  <a:lnTo>
                    <a:pt x="48" y="2"/>
                  </a:lnTo>
                  <a:lnTo>
                    <a:pt x="48" y="2"/>
                  </a:lnTo>
                  <a:lnTo>
                    <a:pt x="48" y="0"/>
                  </a:lnTo>
                  <a:lnTo>
                    <a:pt x="48" y="0"/>
                  </a:lnTo>
                  <a:lnTo>
                    <a:pt x="48" y="0"/>
                  </a:lnTo>
                  <a:lnTo>
                    <a:pt x="50" y="0"/>
                  </a:lnTo>
                  <a:lnTo>
                    <a:pt x="50" y="0"/>
                  </a:lnTo>
                  <a:lnTo>
                    <a:pt x="50" y="0"/>
                  </a:lnTo>
                  <a:lnTo>
                    <a:pt x="52"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Line 314">
              <a:extLst>
                <a:ext uri="{FF2B5EF4-FFF2-40B4-BE49-F238E27FC236}">
                  <a16:creationId xmlns:a16="http://schemas.microsoft.com/office/drawing/2014/main" id="{B28999D5-B003-418D-97FF-5F3A353228C2}"/>
                </a:ext>
              </a:extLst>
            </p:cNvPr>
            <p:cNvSpPr>
              <a:spLocks noChangeShapeType="1"/>
            </p:cNvSpPr>
            <p:nvPr/>
          </p:nvSpPr>
          <p:spPr bwMode="auto">
            <a:xfrm>
              <a:off x="2797174" y="4845337"/>
              <a:ext cx="3127375" cy="0"/>
            </a:xfrm>
            <a:prstGeom prst="line">
              <a:avLst/>
            </a:prstGeom>
            <a:noFill/>
            <a:ln w="9525">
              <a:solidFill>
                <a:srgbClr val="E0E5EB"/>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Rectangle 228">
              <a:extLst>
                <a:ext uri="{FF2B5EF4-FFF2-40B4-BE49-F238E27FC236}">
                  <a16:creationId xmlns:a16="http://schemas.microsoft.com/office/drawing/2014/main" id="{95A6492B-B127-4096-B746-5FC146D9C9CD}"/>
                </a:ext>
              </a:extLst>
            </p:cNvPr>
            <p:cNvSpPr>
              <a:spLocks noChangeArrowheads="1"/>
            </p:cNvSpPr>
            <p:nvPr/>
          </p:nvSpPr>
          <p:spPr bwMode="auto">
            <a:xfrm>
              <a:off x="2790825" y="6286786"/>
              <a:ext cx="101600" cy="79375"/>
            </a:xfrm>
            <a:prstGeom prst="rect">
              <a:avLst/>
            </a:prstGeom>
            <a:solidFill>
              <a:srgbClr val="FFFF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3" name="Freeform 323">
              <a:extLst>
                <a:ext uri="{FF2B5EF4-FFF2-40B4-BE49-F238E27FC236}">
                  <a16:creationId xmlns:a16="http://schemas.microsoft.com/office/drawing/2014/main" id="{AB9A4365-5AB2-4D0D-9DCA-31011B21E686}"/>
                </a:ext>
              </a:extLst>
            </p:cNvPr>
            <p:cNvSpPr>
              <a:spLocks/>
            </p:cNvSpPr>
            <p:nvPr/>
          </p:nvSpPr>
          <p:spPr bwMode="auto">
            <a:xfrm>
              <a:off x="2816224" y="6329649"/>
              <a:ext cx="57150" cy="30162"/>
            </a:xfrm>
            <a:custGeom>
              <a:avLst/>
              <a:gdLst>
                <a:gd name="T0" fmla="*/ 6 w 36"/>
                <a:gd name="T1" fmla="*/ 19 h 19"/>
                <a:gd name="T2" fmla="*/ 32 w 36"/>
                <a:gd name="T3" fmla="*/ 8 h 19"/>
                <a:gd name="T4" fmla="*/ 36 w 36"/>
                <a:gd name="T5" fmla="*/ 6 h 19"/>
                <a:gd name="T6" fmla="*/ 36 w 36"/>
                <a:gd name="T7" fmla="*/ 2 h 19"/>
                <a:gd name="T8" fmla="*/ 32 w 36"/>
                <a:gd name="T9" fmla="*/ 0 h 19"/>
                <a:gd name="T10" fmla="*/ 31 w 36"/>
                <a:gd name="T11" fmla="*/ 0 h 19"/>
                <a:gd name="T12" fmla="*/ 4 w 36"/>
                <a:gd name="T13" fmla="*/ 10 h 19"/>
                <a:gd name="T14" fmla="*/ 0 w 36"/>
                <a:gd name="T15" fmla="*/ 12 h 19"/>
                <a:gd name="T16" fmla="*/ 0 w 36"/>
                <a:gd name="T17" fmla="*/ 16 h 19"/>
                <a:gd name="T18" fmla="*/ 2 w 36"/>
                <a:gd name="T19" fmla="*/ 19 h 19"/>
                <a:gd name="T20" fmla="*/ 6 w 36"/>
                <a:gd name="T21" fmla="*/ 19 h 19"/>
                <a:gd name="T22" fmla="*/ 6 w 36"/>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9">
                  <a:moveTo>
                    <a:pt x="6" y="19"/>
                  </a:moveTo>
                  <a:lnTo>
                    <a:pt x="32" y="8"/>
                  </a:lnTo>
                  <a:lnTo>
                    <a:pt x="36" y="6"/>
                  </a:lnTo>
                  <a:lnTo>
                    <a:pt x="36" y="2"/>
                  </a:lnTo>
                  <a:lnTo>
                    <a:pt x="32" y="0"/>
                  </a:lnTo>
                  <a:lnTo>
                    <a:pt x="31" y="0"/>
                  </a:lnTo>
                  <a:lnTo>
                    <a:pt x="4" y="10"/>
                  </a:lnTo>
                  <a:lnTo>
                    <a:pt x="0" y="12"/>
                  </a:lnTo>
                  <a:lnTo>
                    <a:pt x="0" y="16"/>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 name="Freeform 324">
              <a:extLst>
                <a:ext uri="{FF2B5EF4-FFF2-40B4-BE49-F238E27FC236}">
                  <a16:creationId xmlns:a16="http://schemas.microsoft.com/office/drawing/2014/main" id="{0FFD35BE-2476-4032-B5A8-93BC2E667A04}"/>
                </a:ext>
              </a:extLst>
            </p:cNvPr>
            <p:cNvSpPr>
              <a:spLocks/>
            </p:cNvSpPr>
            <p:nvPr/>
          </p:nvSpPr>
          <p:spPr bwMode="auto">
            <a:xfrm>
              <a:off x="2916237" y="6289962"/>
              <a:ext cx="58738" cy="30162"/>
            </a:xfrm>
            <a:custGeom>
              <a:avLst/>
              <a:gdLst>
                <a:gd name="T0" fmla="*/ 6 w 37"/>
                <a:gd name="T1" fmla="*/ 19 h 19"/>
                <a:gd name="T2" fmla="*/ 33 w 37"/>
                <a:gd name="T3" fmla="*/ 10 h 19"/>
                <a:gd name="T4" fmla="*/ 37 w 37"/>
                <a:gd name="T5" fmla="*/ 8 h 19"/>
                <a:gd name="T6" fmla="*/ 37 w 37"/>
                <a:gd name="T7" fmla="*/ 4 h 19"/>
                <a:gd name="T8" fmla="*/ 33 w 37"/>
                <a:gd name="T9" fmla="*/ 2 h 19"/>
                <a:gd name="T10" fmla="*/ 29 w 37"/>
                <a:gd name="T11" fmla="*/ 0 h 19"/>
                <a:gd name="T12" fmla="*/ 2 w 37"/>
                <a:gd name="T13" fmla="*/ 12 h 19"/>
                <a:gd name="T14" fmla="*/ 0 w 37"/>
                <a:gd name="T15" fmla="*/ 14 h 19"/>
                <a:gd name="T16" fmla="*/ 0 w 37"/>
                <a:gd name="T17" fmla="*/ 18 h 19"/>
                <a:gd name="T18" fmla="*/ 2 w 37"/>
                <a:gd name="T19" fmla="*/ 19 h 19"/>
                <a:gd name="T20" fmla="*/ 6 w 37"/>
                <a:gd name="T21" fmla="*/ 19 h 19"/>
                <a:gd name="T22" fmla="*/ 6 w 37"/>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
                  <a:moveTo>
                    <a:pt x="6" y="19"/>
                  </a:moveTo>
                  <a:lnTo>
                    <a:pt x="33" y="10"/>
                  </a:lnTo>
                  <a:lnTo>
                    <a:pt x="37" y="8"/>
                  </a:lnTo>
                  <a:lnTo>
                    <a:pt x="37" y="4"/>
                  </a:lnTo>
                  <a:lnTo>
                    <a:pt x="33" y="2"/>
                  </a:lnTo>
                  <a:lnTo>
                    <a:pt x="29" y="0"/>
                  </a:lnTo>
                  <a:lnTo>
                    <a:pt x="2" y="12"/>
                  </a:lnTo>
                  <a:lnTo>
                    <a:pt x="0" y="14"/>
                  </a:lnTo>
                  <a:lnTo>
                    <a:pt x="0" y="18"/>
                  </a:lnTo>
                  <a:lnTo>
                    <a:pt x="2" y="19"/>
                  </a:lnTo>
                  <a:lnTo>
                    <a:pt x="6" y="19"/>
                  </a:lnTo>
                  <a:lnTo>
                    <a:pt x="6" y="19"/>
                  </a:lnTo>
                </a:path>
              </a:pathLst>
            </a:custGeom>
            <a:noFill/>
            <a:ln w="31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5" name="Freeform 356">
              <a:extLst>
                <a:ext uri="{FF2B5EF4-FFF2-40B4-BE49-F238E27FC236}">
                  <a16:creationId xmlns:a16="http://schemas.microsoft.com/office/drawing/2014/main" id="{823ED8EB-6EFD-4173-BE03-FB8A3440D922}"/>
                </a:ext>
              </a:extLst>
            </p:cNvPr>
            <p:cNvSpPr>
              <a:spLocks/>
            </p:cNvSpPr>
            <p:nvPr/>
          </p:nvSpPr>
          <p:spPr bwMode="auto">
            <a:xfrm>
              <a:off x="2757487" y="6329649"/>
              <a:ext cx="61913" cy="58737"/>
            </a:xfrm>
            <a:custGeom>
              <a:avLst/>
              <a:gdLst>
                <a:gd name="T0" fmla="*/ 39 w 39"/>
                <a:gd name="T1" fmla="*/ 19 h 37"/>
                <a:gd name="T2" fmla="*/ 39 w 39"/>
                <a:gd name="T3" fmla="*/ 25 h 37"/>
                <a:gd name="T4" fmla="*/ 33 w 39"/>
                <a:gd name="T5" fmla="*/ 31 h 37"/>
                <a:gd name="T6" fmla="*/ 27 w 39"/>
                <a:gd name="T7" fmla="*/ 37 h 37"/>
                <a:gd name="T8" fmla="*/ 20 w 39"/>
                <a:gd name="T9" fmla="*/ 37 h 37"/>
                <a:gd name="T10" fmla="*/ 12 w 39"/>
                <a:gd name="T11" fmla="*/ 37 h 37"/>
                <a:gd name="T12" fmla="*/ 6 w 39"/>
                <a:gd name="T13" fmla="*/ 31 h 37"/>
                <a:gd name="T14" fmla="*/ 2 w 39"/>
                <a:gd name="T15" fmla="*/ 25 h 37"/>
                <a:gd name="T16" fmla="*/ 0 w 39"/>
                <a:gd name="T17" fmla="*/ 19 h 37"/>
                <a:gd name="T18" fmla="*/ 2 w 39"/>
                <a:gd name="T19" fmla="*/ 12 h 37"/>
                <a:gd name="T20" fmla="*/ 6 w 39"/>
                <a:gd name="T21" fmla="*/ 6 h 37"/>
                <a:gd name="T22" fmla="*/ 12 w 39"/>
                <a:gd name="T23" fmla="*/ 0 h 37"/>
                <a:gd name="T24" fmla="*/ 20 w 39"/>
                <a:gd name="T25" fmla="*/ 0 h 37"/>
                <a:gd name="T26" fmla="*/ 27 w 39"/>
                <a:gd name="T27" fmla="*/ 0 h 37"/>
                <a:gd name="T28" fmla="*/ 33 w 39"/>
                <a:gd name="T29" fmla="*/ 6 h 37"/>
                <a:gd name="T30" fmla="*/ 39 w 39"/>
                <a:gd name="T31" fmla="*/ 12 h 37"/>
                <a:gd name="T32" fmla="*/ 39 w 39"/>
                <a:gd name="T3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7">
                  <a:moveTo>
                    <a:pt x="39" y="19"/>
                  </a:moveTo>
                  <a:lnTo>
                    <a:pt x="39" y="25"/>
                  </a:lnTo>
                  <a:lnTo>
                    <a:pt x="33" y="31"/>
                  </a:lnTo>
                  <a:lnTo>
                    <a:pt x="27" y="37"/>
                  </a:lnTo>
                  <a:lnTo>
                    <a:pt x="20" y="37"/>
                  </a:lnTo>
                  <a:lnTo>
                    <a:pt x="12" y="37"/>
                  </a:lnTo>
                  <a:lnTo>
                    <a:pt x="6" y="31"/>
                  </a:lnTo>
                  <a:lnTo>
                    <a:pt x="2" y="25"/>
                  </a:lnTo>
                  <a:lnTo>
                    <a:pt x="0" y="19"/>
                  </a:lnTo>
                  <a:lnTo>
                    <a:pt x="2" y="12"/>
                  </a:lnTo>
                  <a:lnTo>
                    <a:pt x="6" y="6"/>
                  </a:lnTo>
                  <a:lnTo>
                    <a:pt x="12" y="0"/>
                  </a:lnTo>
                  <a:lnTo>
                    <a:pt x="20" y="0"/>
                  </a:lnTo>
                  <a:lnTo>
                    <a:pt x="27" y="0"/>
                  </a:lnTo>
                  <a:lnTo>
                    <a:pt x="33" y="6"/>
                  </a:lnTo>
                  <a:lnTo>
                    <a:pt x="39" y="12"/>
                  </a:lnTo>
                  <a:lnTo>
                    <a:pt x="39"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357">
              <a:extLst>
                <a:ext uri="{FF2B5EF4-FFF2-40B4-BE49-F238E27FC236}">
                  <a16:creationId xmlns:a16="http://schemas.microsoft.com/office/drawing/2014/main" id="{5B7A7C2D-A0A0-4DF5-9345-DCA9088BB255}"/>
                </a:ext>
              </a:extLst>
            </p:cNvPr>
            <p:cNvSpPr>
              <a:spLocks/>
            </p:cNvSpPr>
            <p:nvPr/>
          </p:nvSpPr>
          <p:spPr bwMode="auto">
            <a:xfrm>
              <a:off x="2757487" y="6329649"/>
              <a:ext cx="61913" cy="58737"/>
            </a:xfrm>
            <a:custGeom>
              <a:avLst/>
              <a:gdLst>
                <a:gd name="T0" fmla="*/ 39 w 39"/>
                <a:gd name="T1" fmla="*/ 19 h 37"/>
                <a:gd name="T2" fmla="*/ 39 w 39"/>
                <a:gd name="T3" fmla="*/ 25 h 37"/>
                <a:gd name="T4" fmla="*/ 33 w 39"/>
                <a:gd name="T5" fmla="*/ 31 h 37"/>
                <a:gd name="T6" fmla="*/ 27 w 39"/>
                <a:gd name="T7" fmla="*/ 37 h 37"/>
                <a:gd name="T8" fmla="*/ 20 w 39"/>
                <a:gd name="T9" fmla="*/ 37 h 37"/>
                <a:gd name="T10" fmla="*/ 12 w 39"/>
                <a:gd name="T11" fmla="*/ 37 h 37"/>
                <a:gd name="T12" fmla="*/ 6 w 39"/>
                <a:gd name="T13" fmla="*/ 31 h 37"/>
                <a:gd name="T14" fmla="*/ 2 w 39"/>
                <a:gd name="T15" fmla="*/ 25 h 37"/>
                <a:gd name="T16" fmla="*/ 0 w 39"/>
                <a:gd name="T17" fmla="*/ 19 h 37"/>
                <a:gd name="T18" fmla="*/ 2 w 39"/>
                <a:gd name="T19" fmla="*/ 12 h 37"/>
                <a:gd name="T20" fmla="*/ 6 w 39"/>
                <a:gd name="T21" fmla="*/ 6 h 37"/>
                <a:gd name="T22" fmla="*/ 12 w 39"/>
                <a:gd name="T23" fmla="*/ 0 h 37"/>
                <a:gd name="T24" fmla="*/ 20 w 39"/>
                <a:gd name="T25" fmla="*/ 0 h 37"/>
                <a:gd name="T26" fmla="*/ 27 w 39"/>
                <a:gd name="T27" fmla="*/ 0 h 37"/>
                <a:gd name="T28" fmla="*/ 33 w 39"/>
                <a:gd name="T29" fmla="*/ 6 h 37"/>
                <a:gd name="T30" fmla="*/ 39 w 39"/>
                <a:gd name="T31" fmla="*/ 12 h 37"/>
                <a:gd name="T32" fmla="*/ 39 w 39"/>
                <a:gd name="T3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7">
                  <a:moveTo>
                    <a:pt x="39" y="19"/>
                  </a:moveTo>
                  <a:lnTo>
                    <a:pt x="39" y="25"/>
                  </a:lnTo>
                  <a:lnTo>
                    <a:pt x="33" y="31"/>
                  </a:lnTo>
                  <a:lnTo>
                    <a:pt x="27" y="37"/>
                  </a:lnTo>
                  <a:lnTo>
                    <a:pt x="20" y="37"/>
                  </a:lnTo>
                  <a:lnTo>
                    <a:pt x="12" y="37"/>
                  </a:lnTo>
                  <a:lnTo>
                    <a:pt x="6" y="31"/>
                  </a:lnTo>
                  <a:lnTo>
                    <a:pt x="2" y="25"/>
                  </a:lnTo>
                  <a:lnTo>
                    <a:pt x="0" y="19"/>
                  </a:lnTo>
                  <a:lnTo>
                    <a:pt x="2" y="12"/>
                  </a:lnTo>
                  <a:lnTo>
                    <a:pt x="6" y="6"/>
                  </a:lnTo>
                  <a:lnTo>
                    <a:pt x="12" y="0"/>
                  </a:lnTo>
                  <a:lnTo>
                    <a:pt x="20" y="0"/>
                  </a:lnTo>
                  <a:lnTo>
                    <a:pt x="27" y="0"/>
                  </a:lnTo>
                  <a:lnTo>
                    <a:pt x="33" y="6"/>
                  </a:lnTo>
                  <a:lnTo>
                    <a:pt x="39" y="12"/>
                  </a:lnTo>
                  <a:lnTo>
                    <a:pt x="39"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 name="Freeform 358">
              <a:extLst>
                <a:ext uri="{FF2B5EF4-FFF2-40B4-BE49-F238E27FC236}">
                  <a16:creationId xmlns:a16="http://schemas.microsoft.com/office/drawing/2014/main" id="{B96B2C67-93D8-48B1-B679-29257F6D1064}"/>
                </a:ext>
              </a:extLst>
            </p:cNvPr>
            <p:cNvSpPr>
              <a:spLocks/>
            </p:cNvSpPr>
            <p:nvPr/>
          </p:nvSpPr>
          <p:spPr bwMode="auto">
            <a:xfrm>
              <a:off x="2757487" y="6329649"/>
              <a:ext cx="61913" cy="58737"/>
            </a:xfrm>
            <a:custGeom>
              <a:avLst/>
              <a:gdLst>
                <a:gd name="T0" fmla="*/ 39 w 39"/>
                <a:gd name="T1" fmla="*/ 19 h 37"/>
                <a:gd name="T2" fmla="*/ 39 w 39"/>
                <a:gd name="T3" fmla="*/ 25 h 37"/>
                <a:gd name="T4" fmla="*/ 33 w 39"/>
                <a:gd name="T5" fmla="*/ 31 h 37"/>
                <a:gd name="T6" fmla="*/ 27 w 39"/>
                <a:gd name="T7" fmla="*/ 37 h 37"/>
                <a:gd name="T8" fmla="*/ 20 w 39"/>
                <a:gd name="T9" fmla="*/ 37 h 37"/>
                <a:gd name="T10" fmla="*/ 12 w 39"/>
                <a:gd name="T11" fmla="*/ 37 h 37"/>
                <a:gd name="T12" fmla="*/ 6 w 39"/>
                <a:gd name="T13" fmla="*/ 31 h 37"/>
                <a:gd name="T14" fmla="*/ 2 w 39"/>
                <a:gd name="T15" fmla="*/ 25 h 37"/>
                <a:gd name="T16" fmla="*/ 0 w 39"/>
                <a:gd name="T17" fmla="*/ 19 h 37"/>
                <a:gd name="T18" fmla="*/ 2 w 39"/>
                <a:gd name="T19" fmla="*/ 12 h 37"/>
                <a:gd name="T20" fmla="*/ 6 w 39"/>
                <a:gd name="T21" fmla="*/ 6 h 37"/>
                <a:gd name="T22" fmla="*/ 12 w 39"/>
                <a:gd name="T23" fmla="*/ 0 h 37"/>
                <a:gd name="T24" fmla="*/ 20 w 39"/>
                <a:gd name="T25" fmla="*/ 0 h 37"/>
                <a:gd name="T26" fmla="*/ 27 w 39"/>
                <a:gd name="T27" fmla="*/ 0 h 37"/>
                <a:gd name="T28" fmla="*/ 33 w 39"/>
                <a:gd name="T29" fmla="*/ 6 h 37"/>
                <a:gd name="T30" fmla="*/ 39 w 39"/>
                <a:gd name="T31" fmla="*/ 12 h 37"/>
                <a:gd name="T32" fmla="*/ 39 w 39"/>
                <a:gd name="T3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7">
                  <a:moveTo>
                    <a:pt x="39" y="19"/>
                  </a:moveTo>
                  <a:lnTo>
                    <a:pt x="39" y="25"/>
                  </a:lnTo>
                  <a:lnTo>
                    <a:pt x="33" y="31"/>
                  </a:lnTo>
                  <a:lnTo>
                    <a:pt x="27" y="37"/>
                  </a:lnTo>
                  <a:lnTo>
                    <a:pt x="20" y="37"/>
                  </a:lnTo>
                  <a:lnTo>
                    <a:pt x="12" y="37"/>
                  </a:lnTo>
                  <a:lnTo>
                    <a:pt x="6" y="31"/>
                  </a:lnTo>
                  <a:lnTo>
                    <a:pt x="2" y="25"/>
                  </a:lnTo>
                  <a:lnTo>
                    <a:pt x="0" y="19"/>
                  </a:lnTo>
                  <a:lnTo>
                    <a:pt x="2" y="12"/>
                  </a:lnTo>
                  <a:lnTo>
                    <a:pt x="6" y="6"/>
                  </a:lnTo>
                  <a:lnTo>
                    <a:pt x="12" y="0"/>
                  </a:lnTo>
                  <a:lnTo>
                    <a:pt x="20" y="0"/>
                  </a:lnTo>
                  <a:lnTo>
                    <a:pt x="27" y="0"/>
                  </a:lnTo>
                  <a:lnTo>
                    <a:pt x="33" y="6"/>
                  </a:lnTo>
                  <a:lnTo>
                    <a:pt x="39" y="12"/>
                  </a:lnTo>
                  <a:lnTo>
                    <a:pt x="39" y="19"/>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Freeform 359">
              <a:extLst>
                <a:ext uri="{FF2B5EF4-FFF2-40B4-BE49-F238E27FC236}">
                  <a16:creationId xmlns:a16="http://schemas.microsoft.com/office/drawing/2014/main" id="{691F38AC-75F3-437A-ACCB-5F85344E7FAE}"/>
                </a:ext>
              </a:extLst>
            </p:cNvPr>
            <p:cNvSpPr>
              <a:spLocks/>
            </p:cNvSpPr>
            <p:nvPr/>
          </p:nvSpPr>
          <p:spPr bwMode="auto">
            <a:xfrm>
              <a:off x="2757487" y="6320124"/>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360">
              <a:extLst>
                <a:ext uri="{FF2B5EF4-FFF2-40B4-BE49-F238E27FC236}">
                  <a16:creationId xmlns:a16="http://schemas.microsoft.com/office/drawing/2014/main" id="{7191FA4B-0A74-4D3C-9BB1-6A2816AE97AA}"/>
                </a:ext>
              </a:extLst>
            </p:cNvPr>
            <p:cNvSpPr>
              <a:spLocks/>
            </p:cNvSpPr>
            <p:nvPr/>
          </p:nvSpPr>
          <p:spPr bwMode="auto">
            <a:xfrm>
              <a:off x="2757487" y="6320124"/>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 name="Freeform 361">
              <a:extLst>
                <a:ext uri="{FF2B5EF4-FFF2-40B4-BE49-F238E27FC236}">
                  <a16:creationId xmlns:a16="http://schemas.microsoft.com/office/drawing/2014/main" id="{2BCCFC35-6D55-4191-9B94-76418FADE676}"/>
                </a:ext>
              </a:extLst>
            </p:cNvPr>
            <p:cNvSpPr>
              <a:spLocks/>
            </p:cNvSpPr>
            <p:nvPr/>
          </p:nvSpPr>
          <p:spPr bwMode="auto">
            <a:xfrm>
              <a:off x="2757487" y="6320124"/>
              <a:ext cx="61913" cy="61912"/>
            </a:xfrm>
            <a:custGeom>
              <a:avLst/>
              <a:gdLst>
                <a:gd name="T0" fmla="*/ 39 w 39"/>
                <a:gd name="T1" fmla="*/ 20 h 39"/>
                <a:gd name="T2" fmla="*/ 39 w 39"/>
                <a:gd name="T3" fmla="*/ 27 h 39"/>
                <a:gd name="T4" fmla="*/ 33 w 39"/>
                <a:gd name="T5" fmla="*/ 33 h 39"/>
                <a:gd name="T6" fmla="*/ 27 w 39"/>
                <a:gd name="T7" fmla="*/ 37 h 39"/>
                <a:gd name="T8" fmla="*/ 20 w 39"/>
                <a:gd name="T9" fmla="*/ 39 h 39"/>
                <a:gd name="T10" fmla="*/ 12 w 39"/>
                <a:gd name="T11" fmla="*/ 37 h 39"/>
                <a:gd name="T12" fmla="*/ 6 w 39"/>
                <a:gd name="T13" fmla="*/ 33 h 39"/>
                <a:gd name="T14" fmla="*/ 2 w 39"/>
                <a:gd name="T15" fmla="*/ 27 h 39"/>
                <a:gd name="T16" fmla="*/ 0 w 39"/>
                <a:gd name="T17" fmla="*/ 20 h 39"/>
                <a:gd name="T18" fmla="*/ 2 w 39"/>
                <a:gd name="T19" fmla="*/ 12 h 39"/>
                <a:gd name="T20" fmla="*/ 6 w 39"/>
                <a:gd name="T21" fmla="*/ 6 h 39"/>
                <a:gd name="T22" fmla="*/ 12 w 39"/>
                <a:gd name="T23" fmla="*/ 2 h 39"/>
                <a:gd name="T24" fmla="*/ 20 w 39"/>
                <a:gd name="T25" fmla="*/ 0 h 39"/>
                <a:gd name="T26" fmla="*/ 27 w 39"/>
                <a:gd name="T27" fmla="*/ 2 h 39"/>
                <a:gd name="T28" fmla="*/ 33 w 39"/>
                <a:gd name="T29" fmla="*/ 6 h 39"/>
                <a:gd name="T30" fmla="*/ 39 w 39"/>
                <a:gd name="T31" fmla="*/ 12 h 39"/>
                <a:gd name="T32" fmla="*/ 39 w 39"/>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9">
                  <a:moveTo>
                    <a:pt x="39" y="20"/>
                  </a:moveTo>
                  <a:lnTo>
                    <a:pt x="39" y="27"/>
                  </a:lnTo>
                  <a:lnTo>
                    <a:pt x="33" y="33"/>
                  </a:lnTo>
                  <a:lnTo>
                    <a:pt x="27" y="37"/>
                  </a:lnTo>
                  <a:lnTo>
                    <a:pt x="20" y="39"/>
                  </a:lnTo>
                  <a:lnTo>
                    <a:pt x="12" y="37"/>
                  </a:lnTo>
                  <a:lnTo>
                    <a:pt x="6" y="33"/>
                  </a:lnTo>
                  <a:lnTo>
                    <a:pt x="2" y="27"/>
                  </a:lnTo>
                  <a:lnTo>
                    <a:pt x="0" y="20"/>
                  </a:lnTo>
                  <a:lnTo>
                    <a:pt x="2" y="12"/>
                  </a:lnTo>
                  <a:lnTo>
                    <a:pt x="6" y="6"/>
                  </a:lnTo>
                  <a:lnTo>
                    <a:pt x="12" y="2"/>
                  </a:lnTo>
                  <a:lnTo>
                    <a:pt x="20" y="0"/>
                  </a:lnTo>
                  <a:lnTo>
                    <a:pt x="27" y="2"/>
                  </a:lnTo>
                  <a:lnTo>
                    <a:pt x="33" y="6"/>
                  </a:lnTo>
                  <a:lnTo>
                    <a:pt x="39" y="12"/>
                  </a:lnTo>
                  <a:lnTo>
                    <a:pt x="39" y="20"/>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 name="Freeform 362">
              <a:extLst>
                <a:ext uri="{FF2B5EF4-FFF2-40B4-BE49-F238E27FC236}">
                  <a16:creationId xmlns:a16="http://schemas.microsoft.com/office/drawing/2014/main" id="{0E26A044-3C07-43C8-9500-49F5B0C25B1B}"/>
                </a:ext>
              </a:extLst>
            </p:cNvPr>
            <p:cNvSpPr>
              <a:spLocks/>
            </p:cNvSpPr>
            <p:nvPr/>
          </p:nvSpPr>
          <p:spPr bwMode="auto">
            <a:xfrm>
              <a:off x="2767012" y="6320124"/>
              <a:ext cx="60325" cy="61912"/>
            </a:xfrm>
            <a:custGeom>
              <a:avLst/>
              <a:gdLst>
                <a:gd name="T0" fmla="*/ 38 w 38"/>
                <a:gd name="T1" fmla="*/ 20 h 39"/>
                <a:gd name="T2" fmla="*/ 37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7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7" y="27"/>
                  </a:lnTo>
                  <a:lnTo>
                    <a:pt x="33" y="33"/>
                  </a:lnTo>
                  <a:lnTo>
                    <a:pt x="27" y="37"/>
                  </a:lnTo>
                  <a:lnTo>
                    <a:pt x="19" y="39"/>
                  </a:lnTo>
                  <a:lnTo>
                    <a:pt x="12" y="37"/>
                  </a:lnTo>
                  <a:lnTo>
                    <a:pt x="6" y="33"/>
                  </a:lnTo>
                  <a:lnTo>
                    <a:pt x="2" y="27"/>
                  </a:lnTo>
                  <a:lnTo>
                    <a:pt x="0" y="20"/>
                  </a:lnTo>
                  <a:lnTo>
                    <a:pt x="2" y="12"/>
                  </a:lnTo>
                  <a:lnTo>
                    <a:pt x="6" y="6"/>
                  </a:lnTo>
                  <a:lnTo>
                    <a:pt x="12" y="2"/>
                  </a:lnTo>
                  <a:lnTo>
                    <a:pt x="19" y="0"/>
                  </a:lnTo>
                  <a:lnTo>
                    <a:pt x="27" y="2"/>
                  </a:lnTo>
                  <a:lnTo>
                    <a:pt x="33" y="6"/>
                  </a:lnTo>
                  <a:lnTo>
                    <a:pt x="37" y="12"/>
                  </a:lnTo>
                  <a:lnTo>
                    <a:pt x="38" y="2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363">
              <a:extLst>
                <a:ext uri="{FF2B5EF4-FFF2-40B4-BE49-F238E27FC236}">
                  <a16:creationId xmlns:a16="http://schemas.microsoft.com/office/drawing/2014/main" id="{67D97221-6C38-46E5-99DC-E6EB43AB33CD}"/>
                </a:ext>
              </a:extLst>
            </p:cNvPr>
            <p:cNvSpPr>
              <a:spLocks/>
            </p:cNvSpPr>
            <p:nvPr/>
          </p:nvSpPr>
          <p:spPr bwMode="auto">
            <a:xfrm>
              <a:off x="2767012" y="6320124"/>
              <a:ext cx="60325" cy="61912"/>
            </a:xfrm>
            <a:custGeom>
              <a:avLst/>
              <a:gdLst>
                <a:gd name="T0" fmla="*/ 38 w 38"/>
                <a:gd name="T1" fmla="*/ 20 h 39"/>
                <a:gd name="T2" fmla="*/ 37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7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7" y="27"/>
                  </a:lnTo>
                  <a:lnTo>
                    <a:pt x="33" y="33"/>
                  </a:lnTo>
                  <a:lnTo>
                    <a:pt x="27" y="37"/>
                  </a:lnTo>
                  <a:lnTo>
                    <a:pt x="19" y="39"/>
                  </a:lnTo>
                  <a:lnTo>
                    <a:pt x="12" y="37"/>
                  </a:lnTo>
                  <a:lnTo>
                    <a:pt x="6" y="33"/>
                  </a:lnTo>
                  <a:lnTo>
                    <a:pt x="2" y="27"/>
                  </a:lnTo>
                  <a:lnTo>
                    <a:pt x="0" y="20"/>
                  </a:lnTo>
                  <a:lnTo>
                    <a:pt x="2" y="12"/>
                  </a:lnTo>
                  <a:lnTo>
                    <a:pt x="6" y="6"/>
                  </a:lnTo>
                  <a:lnTo>
                    <a:pt x="12" y="2"/>
                  </a:lnTo>
                  <a:lnTo>
                    <a:pt x="19" y="0"/>
                  </a:lnTo>
                  <a:lnTo>
                    <a:pt x="27" y="2"/>
                  </a:lnTo>
                  <a:lnTo>
                    <a:pt x="33" y="6"/>
                  </a:lnTo>
                  <a:lnTo>
                    <a:pt x="37" y="12"/>
                  </a:lnTo>
                  <a:lnTo>
                    <a:pt x="38"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 name="Freeform 364">
              <a:extLst>
                <a:ext uri="{FF2B5EF4-FFF2-40B4-BE49-F238E27FC236}">
                  <a16:creationId xmlns:a16="http://schemas.microsoft.com/office/drawing/2014/main" id="{BA6961DD-D7DC-4773-AA81-21F1087339DE}"/>
                </a:ext>
              </a:extLst>
            </p:cNvPr>
            <p:cNvSpPr>
              <a:spLocks/>
            </p:cNvSpPr>
            <p:nvPr/>
          </p:nvSpPr>
          <p:spPr bwMode="auto">
            <a:xfrm>
              <a:off x="2767012" y="6320124"/>
              <a:ext cx="60325" cy="61912"/>
            </a:xfrm>
            <a:custGeom>
              <a:avLst/>
              <a:gdLst>
                <a:gd name="T0" fmla="*/ 38 w 38"/>
                <a:gd name="T1" fmla="*/ 20 h 39"/>
                <a:gd name="T2" fmla="*/ 37 w 38"/>
                <a:gd name="T3" fmla="*/ 27 h 39"/>
                <a:gd name="T4" fmla="*/ 33 w 38"/>
                <a:gd name="T5" fmla="*/ 33 h 39"/>
                <a:gd name="T6" fmla="*/ 27 w 38"/>
                <a:gd name="T7" fmla="*/ 37 h 39"/>
                <a:gd name="T8" fmla="*/ 19 w 38"/>
                <a:gd name="T9" fmla="*/ 39 h 39"/>
                <a:gd name="T10" fmla="*/ 12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2 w 38"/>
                <a:gd name="T23" fmla="*/ 2 h 39"/>
                <a:gd name="T24" fmla="*/ 19 w 38"/>
                <a:gd name="T25" fmla="*/ 0 h 39"/>
                <a:gd name="T26" fmla="*/ 27 w 38"/>
                <a:gd name="T27" fmla="*/ 2 h 39"/>
                <a:gd name="T28" fmla="*/ 33 w 38"/>
                <a:gd name="T29" fmla="*/ 6 h 39"/>
                <a:gd name="T30" fmla="*/ 37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7" y="27"/>
                  </a:lnTo>
                  <a:lnTo>
                    <a:pt x="33" y="33"/>
                  </a:lnTo>
                  <a:lnTo>
                    <a:pt x="27" y="37"/>
                  </a:lnTo>
                  <a:lnTo>
                    <a:pt x="19" y="39"/>
                  </a:lnTo>
                  <a:lnTo>
                    <a:pt x="12" y="37"/>
                  </a:lnTo>
                  <a:lnTo>
                    <a:pt x="6" y="33"/>
                  </a:lnTo>
                  <a:lnTo>
                    <a:pt x="2" y="27"/>
                  </a:lnTo>
                  <a:lnTo>
                    <a:pt x="0" y="20"/>
                  </a:lnTo>
                  <a:lnTo>
                    <a:pt x="2" y="12"/>
                  </a:lnTo>
                  <a:lnTo>
                    <a:pt x="6" y="6"/>
                  </a:lnTo>
                  <a:lnTo>
                    <a:pt x="12" y="2"/>
                  </a:lnTo>
                  <a:lnTo>
                    <a:pt x="19" y="0"/>
                  </a:lnTo>
                  <a:lnTo>
                    <a:pt x="27" y="2"/>
                  </a:lnTo>
                  <a:lnTo>
                    <a:pt x="33" y="6"/>
                  </a:lnTo>
                  <a:lnTo>
                    <a:pt x="37" y="12"/>
                  </a:lnTo>
                  <a:lnTo>
                    <a:pt x="38" y="20"/>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 name="Freeform 365">
              <a:extLst>
                <a:ext uri="{FF2B5EF4-FFF2-40B4-BE49-F238E27FC236}">
                  <a16:creationId xmlns:a16="http://schemas.microsoft.com/office/drawing/2014/main" id="{1636BC7A-785B-4875-946B-CF234EC5BC26}"/>
                </a:ext>
              </a:extLst>
            </p:cNvPr>
            <p:cNvSpPr>
              <a:spLocks/>
            </p:cNvSpPr>
            <p:nvPr/>
          </p:nvSpPr>
          <p:spPr bwMode="auto">
            <a:xfrm>
              <a:off x="2773362" y="6320124"/>
              <a:ext cx="60325" cy="61912"/>
            </a:xfrm>
            <a:custGeom>
              <a:avLst/>
              <a:gdLst>
                <a:gd name="T0" fmla="*/ 38 w 38"/>
                <a:gd name="T1" fmla="*/ 20 h 39"/>
                <a:gd name="T2" fmla="*/ 38 w 38"/>
                <a:gd name="T3" fmla="*/ 27 h 39"/>
                <a:gd name="T4" fmla="*/ 33 w 38"/>
                <a:gd name="T5" fmla="*/ 33 h 39"/>
                <a:gd name="T6" fmla="*/ 27 w 38"/>
                <a:gd name="T7" fmla="*/ 37 h 39"/>
                <a:gd name="T8" fmla="*/ 19 w 38"/>
                <a:gd name="T9" fmla="*/ 39 h 39"/>
                <a:gd name="T10" fmla="*/ 11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1 w 38"/>
                <a:gd name="T23" fmla="*/ 2 h 39"/>
                <a:gd name="T24" fmla="*/ 19 w 38"/>
                <a:gd name="T25" fmla="*/ 0 h 39"/>
                <a:gd name="T26" fmla="*/ 27 w 38"/>
                <a:gd name="T27" fmla="*/ 2 h 39"/>
                <a:gd name="T28" fmla="*/ 33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3" y="33"/>
                  </a:lnTo>
                  <a:lnTo>
                    <a:pt x="27" y="37"/>
                  </a:lnTo>
                  <a:lnTo>
                    <a:pt x="19" y="39"/>
                  </a:lnTo>
                  <a:lnTo>
                    <a:pt x="11" y="37"/>
                  </a:lnTo>
                  <a:lnTo>
                    <a:pt x="6" y="33"/>
                  </a:lnTo>
                  <a:lnTo>
                    <a:pt x="2" y="27"/>
                  </a:lnTo>
                  <a:lnTo>
                    <a:pt x="0" y="20"/>
                  </a:lnTo>
                  <a:lnTo>
                    <a:pt x="2" y="12"/>
                  </a:lnTo>
                  <a:lnTo>
                    <a:pt x="6" y="6"/>
                  </a:lnTo>
                  <a:lnTo>
                    <a:pt x="11" y="2"/>
                  </a:lnTo>
                  <a:lnTo>
                    <a:pt x="19" y="0"/>
                  </a:lnTo>
                  <a:lnTo>
                    <a:pt x="27" y="2"/>
                  </a:lnTo>
                  <a:lnTo>
                    <a:pt x="33" y="6"/>
                  </a:lnTo>
                  <a:lnTo>
                    <a:pt x="38" y="12"/>
                  </a:lnTo>
                  <a:lnTo>
                    <a:pt x="38" y="2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366">
              <a:extLst>
                <a:ext uri="{FF2B5EF4-FFF2-40B4-BE49-F238E27FC236}">
                  <a16:creationId xmlns:a16="http://schemas.microsoft.com/office/drawing/2014/main" id="{88996E47-C0C9-45E8-91D8-C751F8E6E7B9}"/>
                </a:ext>
              </a:extLst>
            </p:cNvPr>
            <p:cNvSpPr>
              <a:spLocks/>
            </p:cNvSpPr>
            <p:nvPr/>
          </p:nvSpPr>
          <p:spPr bwMode="auto">
            <a:xfrm>
              <a:off x="2773362" y="6320124"/>
              <a:ext cx="60325" cy="61912"/>
            </a:xfrm>
            <a:custGeom>
              <a:avLst/>
              <a:gdLst>
                <a:gd name="T0" fmla="*/ 38 w 38"/>
                <a:gd name="T1" fmla="*/ 20 h 39"/>
                <a:gd name="T2" fmla="*/ 38 w 38"/>
                <a:gd name="T3" fmla="*/ 27 h 39"/>
                <a:gd name="T4" fmla="*/ 33 w 38"/>
                <a:gd name="T5" fmla="*/ 33 h 39"/>
                <a:gd name="T6" fmla="*/ 27 w 38"/>
                <a:gd name="T7" fmla="*/ 37 h 39"/>
                <a:gd name="T8" fmla="*/ 19 w 38"/>
                <a:gd name="T9" fmla="*/ 39 h 39"/>
                <a:gd name="T10" fmla="*/ 11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1 w 38"/>
                <a:gd name="T23" fmla="*/ 2 h 39"/>
                <a:gd name="T24" fmla="*/ 19 w 38"/>
                <a:gd name="T25" fmla="*/ 0 h 39"/>
                <a:gd name="T26" fmla="*/ 27 w 38"/>
                <a:gd name="T27" fmla="*/ 2 h 39"/>
                <a:gd name="T28" fmla="*/ 33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3" y="33"/>
                  </a:lnTo>
                  <a:lnTo>
                    <a:pt x="27" y="37"/>
                  </a:lnTo>
                  <a:lnTo>
                    <a:pt x="19" y="39"/>
                  </a:lnTo>
                  <a:lnTo>
                    <a:pt x="11" y="37"/>
                  </a:lnTo>
                  <a:lnTo>
                    <a:pt x="6" y="33"/>
                  </a:lnTo>
                  <a:lnTo>
                    <a:pt x="2" y="27"/>
                  </a:lnTo>
                  <a:lnTo>
                    <a:pt x="0" y="20"/>
                  </a:lnTo>
                  <a:lnTo>
                    <a:pt x="2" y="12"/>
                  </a:lnTo>
                  <a:lnTo>
                    <a:pt x="6" y="6"/>
                  </a:lnTo>
                  <a:lnTo>
                    <a:pt x="11" y="2"/>
                  </a:lnTo>
                  <a:lnTo>
                    <a:pt x="19" y="0"/>
                  </a:lnTo>
                  <a:lnTo>
                    <a:pt x="27" y="2"/>
                  </a:lnTo>
                  <a:lnTo>
                    <a:pt x="33" y="6"/>
                  </a:lnTo>
                  <a:lnTo>
                    <a:pt x="38" y="12"/>
                  </a:lnTo>
                  <a:lnTo>
                    <a:pt x="38" y="20"/>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6" name="Freeform 367">
              <a:extLst>
                <a:ext uri="{FF2B5EF4-FFF2-40B4-BE49-F238E27FC236}">
                  <a16:creationId xmlns:a16="http://schemas.microsoft.com/office/drawing/2014/main" id="{B306F9EE-893A-4B09-B285-271B9FCB0F67}"/>
                </a:ext>
              </a:extLst>
            </p:cNvPr>
            <p:cNvSpPr>
              <a:spLocks/>
            </p:cNvSpPr>
            <p:nvPr/>
          </p:nvSpPr>
          <p:spPr bwMode="auto">
            <a:xfrm>
              <a:off x="2773362" y="6320124"/>
              <a:ext cx="60325" cy="61912"/>
            </a:xfrm>
            <a:custGeom>
              <a:avLst/>
              <a:gdLst>
                <a:gd name="T0" fmla="*/ 38 w 38"/>
                <a:gd name="T1" fmla="*/ 20 h 39"/>
                <a:gd name="T2" fmla="*/ 38 w 38"/>
                <a:gd name="T3" fmla="*/ 27 h 39"/>
                <a:gd name="T4" fmla="*/ 33 w 38"/>
                <a:gd name="T5" fmla="*/ 33 h 39"/>
                <a:gd name="T6" fmla="*/ 27 w 38"/>
                <a:gd name="T7" fmla="*/ 37 h 39"/>
                <a:gd name="T8" fmla="*/ 19 w 38"/>
                <a:gd name="T9" fmla="*/ 39 h 39"/>
                <a:gd name="T10" fmla="*/ 11 w 38"/>
                <a:gd name="T11" fmla="*/ 37 h 39"/>
                <a:gd name="T12" fmla="*/ 6 w 38"/>
                <a:gd name="T13" fmla="*/ 33 h 39"/>
                <a:gd name="T14" fmla="*/ 2 w 38"/>
                <a:gd name="T15" fmla="*/ 27 h 39"/>
                <a:gd name="T16" fmla="*/ 0 w 38"/>
                <a:gd name="T17" fmla="*/ 20 h 39"/>
                <a:gd name="T18" fmla="*/ 2 w 38"/>
                <a:gd name="T19" fmla="*/ 12 h 39"/>
                <a:gd name="T20" fmla="*/ 6 w 38"/>
                <a:gd name="T21" fmla="*/ 6 h 39"/>
                <a:gd name="T22" fmla="*/ 11 w 38"/>
                <a:gd name="T23" fmla="*/ 2 h 39"/>
                <a:gd name="T24" fmla="*/ 19 w 38"/>
                <a:gd name="T25" fmla="*/ 0 h 39"/>
                <a:gd name="T26" fmla="*/ 27 w 38"/>
                <a:gd name="T27" fmla="*/ 2 h 39"/>
                <a:gd name="T28" fmla="*/ 33 w 38"/>
                <a:gd name="T29" fmla="*/ 6 h 39"/>
                <a:gd name="T30" fmla="*/ 38 w 38"/>
                <a:gd name="T31" fmla="*/ 12 h 39"/>
                <a:gd name="T32" fmla="*/ 38 w 38"/>
                <a:gd name="T3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9">
                  <a:moveTo>
                    <a:pt x="38" y="20"/>
                  </a:moveTo>
                  <a:lnTo>
                    <a:pt x="38" y="27"/>
                  </a:lnTo>
                  <a:lnTo>
                    <a:pt x="33" y="33"/>
                  </a:lnTo>
                  <a:lnTo>
                    <a:pt x="27" y="37"/>
                  </a:lnTo>
                  <a:lnTo>
                    <a:pt x="19" y="39"/>
                  </a:lnTo>
                  <a:lnTo>
                    <a:pt x="11" y="37"/>
                  </a:lnTo>
                  <a:lnTo>
                    <a:pt x="6" y="33"/>
                  </a:lnTo>
                  <a:lnTo>
                    <a:pt x="2" y="27"/>
                  </a:lnTo>
                  <a:lnTo>
                    <a:pt x="0" y="20"/>
                  </a:lnTo>
                  <a:lnTo>
                    <a:pt x="2" y="12"/>
                  </a:lnTo>
                  <a:lnTo>
                    <a:pt x="6" y="6"/>
                  </a:lnTo>
                  <a:lnTo>
                    <a:pt x="11" y="2"/>
                  </a:lnTo>
                  <a:lnTo>
                    <a:pt x="19" y="0"/>
                  </a:lnTo>
                  <a:lnTo>
                    <a:pt x="27" y="2"/>
                  </a:lnTo>
                  <a:lnTo>
                    <a:pt x="33" y="6"/>
                  </a:lnTo>
                  <a:lnTo>
                    <a:pt x="38" y="12"/>
                  </a:lnTo>
                  <a:lnTo>
                    <a:pt x="38" y="20"/>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 name="Freeform 368">
              <a:extLst>
                <a:ext uri="{FF2B5EF4-FFF2-40B4-BE49-F238E27FC236}">
                  <a16:creationId xmlns:a16="http://schemas.microsoft.com/office/drawing/2014/main" id="{0A2FE35D-90E3-48AC-8FCE-D1BC73ED4217}"/>
                </a:ext>
              </a:extLst>
            </p:cNvPr>
            <p:cNvSpPr>
              <a:spLocks/>
            </p:cNvSpPr>
            <p:nvPr/>
          </p:nvSpPr>
          <p:spPr bwMode="auto">
            <a:xfrm>
              <a:off x="2782887" y="6315362"/>
              <a:ext cx="60325" cy="57150"/>
            </a:xfrm>
            <a:custGeom>
              <a:avLst/>
              <a:gdLst>
                <a:gd name="T0" fmla="*/ 38 w 38"/>
                <a:gd name="T1" fmla="*/ 19 h 36"/>
                <a:gd name="T2" fmla="*/ 36 w 38"/>
                <a:gd name="T3" fmla="*/ 25 h 36"/>
                <a:gd name="T4" fmla="*/ 32 w 38"/>
                <a:gd name="T5" fmla="*/ 32 h 36"/>
                <a:gd name="T6" fmla="*/ 27 w 38"/>
                <a:gd name="T7" fmla="*/ 36 h 36"/>
                <a:gd name="T8" fmla="*/ 19 w 38"/>
                <a:gd name="T9" fmla="*/ 36 h 36"/>
                <a:gd name="T10" fmla="*/ 11 w 38"/>
                <a:gd name="T11" fmla="*/ 36 h 36"/>
                <a:gd name="T12" fmla="*/ 5 w 38"/>
                <a:gd name="T13" fmla="*/ 32 h 36"/>
                <a:gd name="T14" fmla="*/ 2 w 38"/>
                <a:gd name="T15" fmla="*/ 25 h 36"/>
                <a:gd name="T16" fmla="*/ 0 w 38"/>
                <a:gd name="T17" fmla="*/ 19 h 36"/>
                <a:gd name="T18" fmla="*/ 2 w 38"/>
                <a:gd name="T19" fmla="*/ 11 h 36"/>
                <a:gd name="T20" fmla="*/ 5 w 38"/>
                <a:gd name="T21" fmla="*/ 5 h 36"/>
                <a:gd name="T22" fmla="*/ 11 w 38"/>
                <a:gd name="T23" fmla="*/ 2 h 36"/>
                <a:gd name="T24" fmla="*/ 19 w 38"/>
                <a:gd name="T25" fmla="*/ 0 h 36"/>
                <a:gd name="T26" fmla="*/ 27 w 38"/>
                <a:gd name="T27" fmla="*/ 2 h 36"/>
                <a:gd name="T28" fmla="*/ 32 w 38"/>
                <a:gd name="T29" fmla="*/ 5 h 36"/>
                <a:gd name="T30" fmla="*/ 36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6" y="25"/>
                  </a:lnTo>
                  <a:lnTo>
                    <a:pt x="32" y="32"/>
                  </a:lnTo>
                  <a:lnTo>
                    <a:pt x="27" y="36"/>
                  </a:lnTo>
                  <a:lnTo>
                    <a:pt x="19" y="36"/>
                  </a:lnTo>
                  <a:lnTo>
                    <a:pt x="11" y="36"/>
                  </a:lnTo>
                  <a:lnTo>
                    <a:pt x="5" y="32"/>
                  </a:lnTo>
                  <a:lnTo>
                    <a:pt x="2" y="25"/>
                  </a:lnTo>
                  <a:lnTo>
                    <a:pt x="0" y="19"/>
                  </a:lnTo>
                  <a:lnTo>
                    <a:pt x="2" y="11"/>
                  </a:lnTo>
                  <a:lnTo>
                    <a:pt x="5" y="5"/>
                  </a:lnTo>
                  <a:lnTo>
                    <a:pt x="11" y="2"/>
                  </a:lnTo>
                  <a:lnTo>
                    <a:pt x="19" y="0"/>
                  </a:lnTo>
                  <a:lnTo>
                    <a:pt x="27" y="2"/>
                  </a:lnTo>
                  <a:lnTo>
                    <a:pt x="32" y="5"/>
                  </a:lnTo>
                  <a:lnTo>
                    <a:pt x="36" y="11"/>
                  </a:lnTo>
                  <a:lnTo>
                    <a:pt x="38"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369">
              <a:extLst>
                <a:ext uri="{FF2B5EF4-FFF2-40B4-BE49-F238E27FC236}">
                  <a16:creationId xmlns:a16="http://schemas.microsoft.com/office/drawing/2014/main" id="{7D348EB5-0C8A-43AE-B27C-96E842F5A83C}"/>
                </a:ext>
              </a:extLst>
            </p:cNvPr>
            <p:cNvSpPr>
              <a:spLocks/>
            </p:cNvSpPr>
            <p:nvPr/>
          </p:nvSpPr>
          <p:spPr bwMode="auto">
            <a:xfrm>
              <a:off x="2782887" y="6315362"/>
              <a:ext cx="60325" cy="57150"/>
            </a:xfrm>
            <a:custGeom>
              <a:avLst/>
              <a:gdLst>
                <a:gd name="T0" fmla="*/ 38 w 38"/>
                <a:gd name="T1" fmla="*/ 19 h 36"/>
                <a:gd name="T2" fmla="*/ 36 w 38"/>
                <a:gd name="T3" fmla="*/ 25 h 36"/>
                <a:gd name="T4" fmla="*/ 32 w 38"/>
                <a:gd name="T5" fmla="*/ 32 h 36"/>
                <a:gd name="T6" fmla="*/ 27 w 38"/>
                <a:gd name="T7" fmla="*/ 36 h 36"/>
                <a:gd name="T8" fmla="*/ 19 w 38"/>
                <a:gd name="T9" fmla="*/ 36 h 36"/>
                <a:gd name="T10" fmla="*/ 11 w 38"/>
                <a:gd name="T11" fmla="*/ 36 h 36"/>
                <a:gd name="T12" fmla="*/ 5 w 38"/>
                <a:gd name="T13" fmla="*/ 32 h 36"/>
                <a:gd name="T14" fmla="*/ 2 w 38"/>
                <a:gd name="T15" fmla="*/ 25 h 36"/>
                <a:gd name="T16" fmla="*/ 0 w 38"/>
                <a:gd name="T17" fmla="*/ 19 h 36"/>
                <a:gd name="T18" fmla="*/ 2 w 38"/>
                <a:gd name="T19" fmla="*/ 11 h 36"/>
                <a:gd name="T20" fmla="*/ 5 w 38"/>
                <a:gd name="T21" fmla="*/ 5 h 36"/>
                <a:gd name="T22" fmla="*/ 11 w 38"/>
                <a:gd name="T23" fmla="*/ 2 h 36"/>
                <a:gd name="T24" fmla="*/ 19 w 38"/>
                <a:gd name="T25" fmla="*/ 0 h 36"/>
                <a:gd name="T26" fmla="*/ 27 w 38"/>
                <a:gd name="T27" fmla="*/ 2 h 36"/>
                <a:gd name="T28" fmla="*/ 32 w 38"/>
                <a:gd name="T29" fmla="*/ 5 h 36"/>
                <a:gd name="T30" fmla="*/ 36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6" y="25"/>
                  </a:lnTo>
                  <a:lnTo>
                    <a:pt x="32" y="32"/>
                  </a:lnTo>
                  <a:lnTo>
                    <a:pt x="27" y="36"/>
                  </a:lnTo>
                  <a:lnTo>
                    <a:pt x="19" y="36"/>
                  </a:lnTo>
                  <a:lnTo>
                    <a:pt x="11" y="36"/>
                  </a:lnTo>
                  <a:lnTo>
                    <a:pt x="5" y="32"/>
                  </a:lnTo>
                  <a:lnTo>
                    <a:pt x="2" y="25"/>
                  </a:lnTo>
                  <a:lnTo>
                    <a:pt x="0" y="19"/>
                  </a:lnTo>
                  <a:lnTo>
                    <a:pt x="2" y="11"/>
                  </a:lnTo>
                  <a:lnTo>
                    <a:pt x="5" y="5"/>
                  </a:lnTo>
                  <a:lnTo>
                    <a:pt x="11" y="2"/>
                  </a:lnTo>
                  <a:lnTo>
                    <a:pt x="19" y="0"/>
                  </a:lnTo>
                  <a:lnTo>
                    <a:pt x="27" y="2"/>
                  </a:lnTo>
                  <a:lnTo>
                    <a:pt x="32" y="5"/>
                  </a:lnTo>
                  <a:lnTo>
                    <a:pt x="36" y="11"/>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 name="Freeform 370">
              <a:extLst>
                <a:ext uri="{FF2B5EF4-FFF2-40B4-BE49-F238E27FC236}">
                  <a16:creationId xmlns:a16="http://schemas.microsoft.com/office/drawing/2014/main" id="{30AEABB9-419A-4F44-B74F-0B91A364D2E4}"/>
                </a:ext>
              </a:extLst>
            </p:cNvPr>
            <p:cNvSpPr>
              <a:spLocks/>
            </p:cNvSpPr>
            <p:nvPr/>
          </p:nvSpPr>
          <p:spPr bwMode="auto">
            <a:xfrm>
              <a:off x="2782887" y="6315362"/>
              <a:ext cx="60325" cy="57150"/>
            </a:xfrm>
            <a:custGeom>
              <a:avLst/>
              <a:gdLst>
                <a:gd name="T0" fmla="*/ 38 w 38"/>
                <a:gd name="T1" fmla="*/ 19 h 36"/>
                <a:gd name="T2" fmla="*/ 36 w 38"/>
                <a:gd name="T3" fmla="*/ 25 h 36"/>
                <a:gd name="T4" fmla="*/ 32 w 38"/>
                <a:gd name="T5" fmla="*/ 32 h 36"/>
                <a:gd name="T6" fmla="*/ 27 w 38"/>
                <a:gd name="T7" fmla="*/ 36 h 36"/>
                <a:gd name="T8" fmla="*/ 19 w 38"/>
                <a:gd name="T9" fmla="*/ 36 h 36"/>
                <a:gd name="T10" fmla="*/ 11 w 38"/>
                <a:gd name="T11" fmla="*/ 36 h 36"/>
                <a:gd name="T12" fmla="*/ 5 w 38"/>
                <a:gd name="T13" fmla="*/ 32 h 36"/>
                <a:gd name="T14" fmla="*/ 2 w 38"/>
                <a:gd name="T15" fmla="*/ 25 h 36"/>
                <a:gd name="T16" fmla="*/ 0 w 38"/>
                <a:gd name="T17" fmla="*/ 19 h 36"/>
                <a:gd name="T18" fmla="*/ 2 w 38"/>
                <a:gd name="T19" fmla="*/ 11 h 36"/>
                <a:gd name="T20" fmla="*/ 5 w 38"/>
                <a:gd name="T21" fmla="*/ 5 h 36"/>
                <a:gd name="T22" fmla="*/ 11 w 38"/>
                <a:gd name="T23" fmla="*/ 2 h 36"/>
                <a:gd name="T24" fmla="*/ 19 w 38"/>
                <a:gd name="T25" fmla="*/ 0 h 36"/>
                <a:gd name="T26" fmla="*/ 27 w 38"/>
                <a:gd name="T27" fmla="*/ 2 h 36"/>
                <a:gd name="T28" fmla="*/ 32 w 38"/>
                <a:gd name="T29" fmla="*/ 5 h 36"/>
                <a:gd name="T30" fmla="*/ 36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6" y="25"/>
                  </a:lnTo>
                  <a:lnTo>
                    <a:pt x="32" y="32"/>
                  </a:lnTo>
                  <a:lnTo>
                    <a:pt x="27" y="36"/>
                  </a:lnTo>
                  <a:lnTo>
                    <a:pt x="19" y="36"/>
                  </a:lnTo>
                  <a:lnTo>
                    <a:pt x="11" y="36"/>
                  </a:lnTo>
                  <a:lnTo>
                    <a:pt x="5" y="32"/>
                  </a:lnTo>
                  <a:lnTo>
                    <a:pt x="2" y="25"/>
                  </a:lnTo>
                  <a:lnTo>
                    <a:pt x="0" y="19"/>
                  </a:lnTo>
                  <a:lnTo>
                    <a:pt x="2" y="11"/>
                  </a:lnTo>
                  <a:lnTo>
                    <a:pt x="5" y="5"/>
                  </a:lnTo>
                  <a:lnTo>
                    <a:pt x="11" y="2"/>
                  </a:lnTo>
                  <a:lnTo>
                    <a:pt x="19" y="0"/>
                  </a:lnTo>
                  <a:lnTo>
                    <a:pt x="27" y="2"/>
                  </a:lnTo>
                  <a:lnTo>
                    <a:pt x="32" y="5"/>
                  </a:lnTo>
                  <a:lnTo>
                    <a:pt x="36" y="11"/>
                  </a:lnTo>
                  <a:lnTo>
                    <a:pt x="38" y="19"/>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 name="Freeform 371">
              <a:extLst>
                <a:ext uri="{FF2B5EF4-FFF2-40B4-BE49-F238E27FC236}">
                  <a16:creationId xmlns:a16="http://schemas.microsoft.com/office/drawing/2014/main" id="{760700E8-717A-430F-B62A-4070998A93C2}"/>
                </a:ext>
              </a:extLst>
            </p:cNvPr>
            <p:cNvSpPr>
              <a:spLocks/>
            </p:cNvSpPr>
            <p:nvPr/>
          </p:nvSpPr>
          <p:spPr bwMode="auto">
            <a:xfrm>
              <a:off x="2789237" y="6315362"/>
              <a:ext cx="60325" cy="57150"/>
            </a:xfrm>
            <a:custGeom>
              <a:avLst/>
              <a:gdLst>
                <a:gd name="T0" fmla="*/ 38 w 38"/>
                <a:gd name="T1" fmla="*/ 19 h 36"/>
                <a:gd name="T2" fmla="*/ 38 w 38"/>
                <a:gd name="T3" fmla="*/ 25 h 36"/>
                <a:gd name="T4" fmla="*/ 32 w 38"/>
                <a:gd name="T5" fmla="*/ 32 h 36"/>
                <a:gd name="T6" fmla="*/ 26 w 38"/>
                <a:gd name="T7" fmla="*/ 36 h 36"/>
                <a:gd name="T8" fmla="*/ 19 w 38"/>
                <a:gd name="T9" fmla="*/ 36 h 36"/>
                <a:gd name="T10" fmla="*/ 11 w 38"/>
                <a:gd name="T11" fmla="*/ 36 h 36"/>
                <a:gd name="T12" fmla="*/ 5 w 38"/>
                <a:gd name="T13" fmla="*/ 32 h 36"/>
                <a:gd name="T14" fmla="*/ 1 w 38"/>
                <a:gd name="T15" fmla="*/ 25 h 36"/>
                <a:gd name="T16" fmla="*/ 0 w 38"/>
                <a:gd name="T17" fmla="*/ 19 h 36"/>
                <a:gd name="T18" fmla="*/ 1 w 38"/>
                <a:gd name="T19" fmla="*/ 11 h 36"/>
                <a:gd name="T20" fmla="*/ 5 w 38"/>
                <a:gd name="T21" fmla="*/ 5 h 36"/>
                <a:gd name="T22" fmla="*/ 11 w 38"/>
                <a:gd name="T23" fmla="*/ 2 h 36"/>
                <a:gd name="T24" fmla="*/ 19 w 38"/>
                <a:gd name="T25" fmla="*/ 0 h 36"/>
                <a:gd name="T26" fmla="*/ 26 w 38"/>
                <a:gd name="T27" fmla="*/ 2 h 36"/>
                <a:gd name="T28" fmla="*/ 32 w 38"/>
                <a:gd name="T29" fmla="*/ 5 h 36"/>
                <a:gd name="T30" fmla="*/ 38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8" y="25"/>
                  </a:lnTo>
                  <a:lnTo>
                    <a:pt x="32" y="32"/>
                  </a:lnTo>
                  <a:lnTo>
                    <a:pt x="26" y="36"/>
                  </a:lnTo>
                  <a:lnTo>
                    <a:pt x="19" y="36"/>
                  </a:lnTo>
                  <a:lnTo>
                    <a:pt x="11" y="36"/>
                  </a:lnTo>
                  <a:lnTo>
                    <a:pt x="5" y="32"/>
                  </a:lnTo>
                  <a:lnTo>
                    <a:pt x="1" y="25"/>
                  </a:lnTo>
                  <a:lnTo>
                    <a:pt x="0" y="19"/>
                  </a:lnTo>
                  <a:lnTo>
                    <a:pt x="1" y="11"/>
                  </a:lnTo>
                  <a:lnTo>
                    <a:pt x="5" y="5"/>
                  </a:lnTo>
                  <a:lnTo>
                    <a:pt x="11" y="2"/>
                  </a:lnTo>
                  <a:lnTo>
                    <a:pt x="19" y="0"/>
                  </a:lnTo>
                  <a:lnTo>
                    <a:pt x="26" y="2"/>
                  </a:lnTo>
                  <a:lnTo>
                    <a:pt x="32" y="5"/>
                  </a:lnTo>
                  <a:lnTo>
                    <a:pt x="38" y="11"/>
                  </a:lnTo>
                  <a:lnTo>
                    <a:pt x="38" y="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372">
              <a:extLst>
                <a:ext uri="{FF2B5EF4-FFF2-40B4-BE49-F238E27FC236}">
                  <a16:creationId xmlns:a16="http://schemas.microsoft.com/office/drawing/2014/main" id="{CAF5E4C4-2B35-40D7-9CB3-6DE47EF9C094}"/>
                </a:ext>
              </a:extLst>
            </p:cNvPr>
            <p:cNvSpPr>
              <a:spLocks/>
            </p:cNvSpPr>
            <p:nvPr/>
          </p:nvSpPr>
          <p:spPr bwMode="auto">
            <a:xfrm>
              <a:off x="2789237" y="6315362"/>
              <a:ext cx="60325" cy="57150"/>
            </a:xfrm>
            <a:custGeom>
              <a:avLst/>
              <a:gdLst>
                <a:gd name="T0" fmla="*/ 38 w 38"/>
                <a:gd name="T1" fmla="*/ 19 h 36"/>
                <a:gd name="T2" fmla="*/ 38 w 38"/>
                <a:gd name="T3" fmla="*/ 25 h 36"/>
                <a:gd name="T4" fmla="*/ 32 w 38"/>
                <a:gd name="T5" fmla="*/ 32 h 36"/>
                <a:gd name="T6" fmla="*/ 26 w 38"/>
                <a:gd name="T7" fmla="*/ 36 h 36"/>
                <a:gd name="T8" fmla="*/ 19 w 38"/>
                <a:gd name="T9" fmla="*/ 36 h 36"/>
                <a:gd name="T10" fmla="*/ 11 w 38"/>
                <a:gd name="T11" fmla="*/ 36 h 36"/>
                <a:gd name="T12" fmla="*/ 5 w 38"/>
                <a:gd name="T13" fmla="*/ 32 h 36"/>
                <a:gd name="T14" fmla="*/ 1 w 38"/>
                <a:gd name="T15" fmla="*/ 25 h 36"/>
                <a:gd name="T16" fmla="*/ 0 w 38"/>
                <a:gd name="T17" fmla="*/ 19 h 36"/>
                <a:gd name="T18" fmla="*/ 1 w 38"/>
                <a:gd name="T19" fmla="*/ 11 h 36"/>
                <a:gd name="T20" fmla="*/ 5 w 38"/>
                <a:gd name="T21" fmla="*/ 5 h 36"/>
                <a:gd name="T22" fmla="*/ 11 w 38"/>
                <a:gd name="T23" fmla="*/ 2 h 36"/>
                <a:gd name="T24" fmla="*/ 19 w 38"/>
                <a:gd name="T25" fmla="*/ 0 h 36"/>
                <a:gd name="T26" fmla="*/ 26 w 38"/>
                <a:gd name="T27" fmla="*/ 2 h 36"/>
                <a:gd name="T28" fmla="*/ 32 w 38"/>
                <a:gd name="T29" fmla="*/ 5 h 36"/>
                <a:gd name="T30" fmla="*/ 38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8" y="25"/>
                  </a:lnTo>
                  <a:lnTo>
                    <a:pt x="32" y="32"/>
                  </a:lnTo>
                  <a:lnTo>
                    <a:pt x="26" y="36"/>
                  </a:lnTo>
                  <a:lnTo>
                    <a:pt x="19" y="36"/>
                  </a:lnTo>
                  <a:lnTo>
                    <a:pt x="11" y="36"/>
                  </a:lnTo>
                  <a:lnTo>
                    <a:pt x="5" y="32"/>
                  </a:lnTo>
                  <a:lnTo>
                    <a:pt x="1" y="25"/>
                  </a:lnTo>
                  <a:lnTo>
                    <a:pt x="0" y="19"/>
                  </a:lnTo>
                  <a:lnTo>
                    <a:pt x="1" y="11"/>
                  </a:lnTo>
                  <a:lnTo>
                    <a:pt x="5" y="5"/>
                  </a:lnTo>
                  <a:lnTo>
                    <a:pt x="11" y="2"/>
                  </a:lnTo>
                  <a:lnTo>
                    <a:pt x="19" y="0"/>
                  </a:lnTo>
                  <a:lnTo>
                    <a:pt x="26" y="2"/>
                  </a:lnTo>
                  <a:lnTo>
                    <a:pt x="32" y="5"/>
                  </a:lnTo>
                  <a:lnTo>
                    <a:pt x="38" y="11"/>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 name="Freeform 373">
              <a:extLst>
                <a:ext uri="{FF2B5EF4-FFF2-40B4-BE49-F238E27FC236}">
                  <a16:creationId xmlns:a16="http://schemas.microsoft.com/office/drawing/2014/main" id="{963CEF3E-724C-4196-873C-A5820AE6E73B}"/>
                </a:ext>
              </a:extLst>
            </p:cNvPr>
            <p:cNvSpPr>
              <a:spLocks/>
            </p:cNvSpPr>
            <p:nvPr/>
          </p:nvSpPr>
          <p:spPr bwMode="auto">
            <a:xfrm>
              <a:off x="2789237" y="6315362"/>
              <a:ext cx="60325" cy="57150"/>
            </a:xfrm>
            <a:custGeom>
              <a:avLst/>
              <a:gdLst>
                <a:gd name="T0" fmla="*/ 38 w 38"/>
                <a:gd name="T1" fmla="*/ 19 h 36"/>
                <a:gd name="T2" fmla="*/ 38 w 38"/>
                <a:gd name="T3" fmla="*/ 25 h 36"/>
                <a:gd name="T4" fmla="*/ 32 w 38"/>
                <a:gd name="T5" fmla="*/ 32 h 36"/>
                <a:gd name="T6" fmla="*/ 26 w 38"/>
                <a:gd name="T7" fmla="*/ 36 h 36"/>
                <a:gd name="T8" fmla="*/ 19 w 38"/>
                <a:gd name="T9" fmla="*/ 36 h 36"/>
                <a:gd name="T10" fmla="*/ 11 w 38"/>
                <a:gd name="T11" fmla="*/ 36 h 36"/>
                <a:gd name="T12" fmla="*/ 5 w 38"/>
                <a:gd name="T13" fmla="*/ 32 h 36"/>
                <a:gd name="T14" fmla="*/ 1 w 38"/>
                <a:gd name="T15" fmla="*/ 25 h 36"/>
                <a:gd name="T16" fmla="*/ 0 w 38"/>
                <a:gd name="T17" fmla="*/ 19 h 36"/>
                <a:gd name="T18" fmla="*/ 1 w 38"/>
                <a:gd name="T19" fmla="*/ 11 h 36"/>
                <a:gd name="T20" fmla="*/ 5 w 38"/>
                <a:gd name="T21" fmla="*/ 5 h 36"/>
                <a:gd name="T22" fmla="*/ 11 w 38"/>
                <a:gd name="T23" fmla="*/ 2 h 36"/>
                <a:gd name="T24" fmla="*/ 19 w 38"/>
                <a:gd name="T25" fmla="*/ 0 h 36"/>
                <a:gd name="T26" fmla="*/ 26 w 38"/>
                <a:gd name="T27" fmla="*/ 2 h 36"/>
                <a:gd name="T28" fmla="*/ 32 w 38"/>
                <a:gd name="T29" fmla="*/ 5 h 36"/>
                <a:gd name="T30" fmla="*/ 38 w 38"/>
                <a:gd name="T31" fmla="*/ 11 h 36"/>
                <a:gd name="T32" fmla="*/ 38 w 38"/>
                <a:gd name="T3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6">
                  <a:moveTo>
                    <a:pt x="38" y="19"/>
                  </a:moveTo>
                  <a:lnTo>
                    <a:pt x="38" y="25"/>
                  </a:lnTo>
                  <a:lnTo>
                    <a:pt x="32" y="32"/>
                  </a:lnTo>
                  <a:lnTo>
                    <a:pt x="26" y="36"/>
                  </a:lnTo>
                  <a:lnTo>
                    <a:pt x="19" y="36"/>
                  </a:lnTo>
                  <a:lnTo>
                    <a:pt x="11" y="36"/>
                  </a:lnTo>
                  <a:lnTo>
                    <a:pt x="5" y="32"/>
                  </a:lnTo>
                  <a:lnTo>
                    <a:pt x="1" y="25"/>
                  </a:lnTo>
                  <a:lnTo>
                    <a:pt x="0" y="19"/>
                  </a:lnTo>
                  <a:lnTo>
                    <a:pt x="1" y="11"/>
                  </a:lnTo>
                  <a:lnTo>
                    <a:pt x="5" y="5"/>
                  </a:lnTo>
                  <a:lnTo>
                    <a:pt x="11" y="2"/>
                  </a:lnTo>
                  <a:lnTo>
                    <a:pt x="19" y="0"/>
                  </a:lnTo>
                  <a:lnTo>
                    <a:pt x="26" y="2"/>
                  </a:lnTo>
                  <a:lnTo>
                    <a:pt x="32" y="5"/>
                  </a:lnTo>
                  <a:lnTo>
                    <a:pt x="38" y="11"/>
                  </a:lnTo>
                  <a:lnTo>
                    <a:pt x="38" y="19"/>
                  </a:lnTo>
                </a:path>
              </a:pathLst>
            </a:custGeom>
            <a:noFill/>
            <a:ln w="9525">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 name="Freeform 374">
              <a:extLst>
                <a:ext uri="{FF2B5EF4-FFF2-40B4-BE49-F238E27FC236}">
                  <a16:creationId xmlns:a16="http://schemas.microsoft.com/office/drawing/2014/main" id="{16C6CE87-C688-4A79-8643-A648B9392C34}"/>
                </a:ext>
              </a:extLst>
            </p:cNvPr>
            <p:cNvSpPr>
              <a:spLocks/>
            </p:cNvSpPr>
            <p:nvPr/>
          </p:nvSpPr>
          <p:spPr bwMode="auto">
            <a:xfrm>
              <a:off x="2819399" y="6305837"/>
              <a:ext cx="60325" cy="60325"/>
            </a:xfrm>
            <a:custGeom>
              <a:avLst/>
              <a:gdLst>
                <a:gd name="T0" fmla="*/ 38 w 38"/>
                <a:gd name="T1" fmla="*/ 19 h 38"/>
                <a:gd name="T2" fmla="*/ 38 w 38"/>
                <a:gd name="T3" fmla="*/ 27 h 38"/>
                <a:gd name="T4" fmla="*/ 34 w 38"/>
                <a:gd name="T5" fmla="*/ 32 h 38"/>
                <a:gd name="T6" fmla="*/ 27 w 38"/>
                <a:gd name="T7" fmla="*/ 36 h 38"/>
                <a:gd name="T8" fmla="*/ 19 w 38"/>
                <a:gd name="T9" fmla="*/ 38 h 38"/>
                <a:gd name="T10" fmla="*/ 13 w 38"/>
                <a:gd name="T11" fmla="*/ 36 h 38"/>
                <a:gd name="T12" fmla="*/ 5 w 38"/>
                <a:gd name="T13" fmla="*/ 32 h 38"/>
                <a:gd name="T14" fmla="*/ 2 w 38"/>
                <a:gd name="T15" fmla="*/ 27 h 38"/>
                <a:gd name="T16" fmla="*/ 0 w 38"/>
                <a:gd name="T17" fmla="*/ 19 h 38"/>
                <a:gd name="T18" fmla="*/ 2 w 38"/>
                <a:gd name="T19" fmla="*/ 11 h 38"/>
                <a:gd name="T20" fmla="*/ 5 w 38"/>
                <a:gd name="T21" fmla="*/ 6 h 38"/>
                <a:gd name="T22" fmla="*/ 13 w 38"/>
                <a:gd name="T23" fmla="*/ 2 h 38"/>
                <a:gd name="T24" fmla="*/ 19 w 38"/>
                <a:gd name="T25" fmla="*/ 0 h 38"/>
                <a:gd name="T26" fmla="*/ 27 w 38"/>
                <a:gd name="T27" fmla="*/ 2 h 38"/>
                <a:gd name="T28" fmla="*/ 34 w 38"/>
                <a:gd name="T29" fmla="*/ 6 h 38"/>
                <a:gd name="T30" fmla="*/ 38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8" y="27"/>
                  </a:lnTo>
                  <a:lnTo>
                    <a:pt x="34" y="32"/>
                  </a:lnTo>
                  <a:lnTo>
                    <a:pt x="27" y="36"/>
                  </a:lnTo>
                  <a:lnTo>
                    <a:pt x="19" y="38"/>
                  </a:lnTo>
                  <a:lnTo>
                    <a:pt x="13" y="36"/>
                  </a:lnTo>
                  <a:lnTo>
                    <a:pt x="5" y="32"/>
                  </a:lnTo>
                  <a:lnTo>
                    <a:pt x="2" y="27"/>
                  </a:lnTo>
                  <a:lnTo>
                    <a:pt x="0" y="19"/>
                  </a:lnTo>
                  <a:lnTo>
                    <a:pt x="2" y="11"/>
                  </a:lnTo>
                  <a:lnTo>
                    <a:pt x="5" y="6"/>
                  </a:lnTo>
                  <a:lnTo>
                    <a:pt x="13" y="2"/>
                  </a:lnTo>
                  <a:lnTo>
                    <a:pt x="19" y="0"/>
                  </a:lnTo>
                  <a:lnTo>
                    <a:pt x="27" y="2"/>
                  </a:lnTo>
                  <a:lnTo>
                    <a:pt x="34" y="6"/>
                  </a:lnTo>
                  <a:lnTo>
                    <a:pt x="38" y="11"/>
                  </a:lnTo>
                  <a:lnTo>
                    <a:pt x="38" y="19"/>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375">
              <a:extLst>
                <a:ext uri="{FF2B5EF4-FFF2-40B4-BE49-F238E27FC236}">
                  <a16:creationId xmlns:a16="http://schemas.microsoft.com/office/drawing/2014/main" id="{6EAAA1B9-6F5C-4B1A-927F-DE93D803448C}"/>
                </a:ext>
              </a:extLst>
            </p:cNvPr>
            <p:cNvSpPr>
              <a:spLocks/>
            </p:cNvSpPr>
            <p:nvPr/>
          </p:nvSpPr>
          <p:spPr bwMode="auto">
            <a:xfrm>
              <a:off x="2819399" y="6305837"/>
              <a:ext cx="60325" cy="60325"/>
            </a:xfrm>
            <a:custGeom>
              <a:avLst/>
              <a:gdLst>
                <a:gd name="T0" fmla="*/ 38 w 38"/>
                <a:gd name="T1" fmla="*/ 19 h 38"/>
                <a:gd name="T2" fmla="*/ 38 w 38"/>
                <a:gd name="T3" fmla="*/ 27 h 38"/>
                <a:gd name="T4" fmla="*/ 34 w 38"/>
                <a:gd name="T5" fmla="*/ 32 h 38"/>
                <a:gd name="T6" fmla="*/ 27 w 38"/>
                <a:gd name="T7" fmla="*/ 36 h 38"/>
                <a:gd name="T8" fmla="*/ 19 w 38"/>
                <a:gd name="T9" fmla="*/ 38 h 38"/>
                <a:gd name="T10" fmla="*/ 13 w 38"/>
                <a:gd name="T11" fmla="*/ 36 h 38"/>
                <a:gd name="T12" fmla="*/ 5 w 38"/>
                <a:gd name="T13" fmla="*/ 32 h 38"/>
                <a:gd name="T14" fmla="*/ 2 w 38"/>
                <a:gd name="T15" fmla="*/ 27 h 38"/>
                <a:gd name="T16" fmla="*/ 0 w 38"/>
                <a:gd name="T17" fmla="*/ 19 h 38"/>
                <a:gd name="T18" fmla="*/ 2 w 38"/>
                <a:gd name="T19" fmla="*/ 11 h 38"/>
                <a:gd name="T20" fmla="*/ 5 w 38"/>
                <a:gd name="T21" fmla="*/ 6 h 38"/>
                <a:gd name="T22" fmla="*/ 13 w 38"/>
                <a:gd name="T23" fmla="*/ 2 h 38"/>
                <a:gd name="T24" fmla="*/ 19 w 38"/>
                <a:gd name="T25" fmla="*/ 0 h 38"/>
                <a:gd name="T26" fmla="*/ 27 w 38"/>
                <a:gd name="T27" fmla="*/ 2 h 38"/>
                <a:gd name="T28" fmla="*/ 34 w 38"/>
                <a:gd name="T29" fmla="*/ 6 h 38"/>
                <a:gd name="T30" fmla="*/ 38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8" y="27"/>
                  </a:lnTo>
                  <a:lnTo>
                    <a:pt x="34" y="32"/>
                  </a:lnTo>
                  <a:lnTo>
                    <a:pt x="27" y="36"/>
                  </a:lnTo>
                  <a:lnTo>
                    <a:pt x="19" y="38"/>
                  </a:lnTo>
                  <a:lnTo>
                    <a:pt x="13" y="36"/>
                  </a:lnTo>
                  <a:lnTo>
                    <a:pt x="5" y="32"/>
                  </a:lnTo>
                  <a:lnTo>
                    <a:pt x="2" y="27"/>
                  </a:lnTo>
                  <a:lnTo>
                    <a:pt x="0" y="19"/>
                  </a:lnTo>
                  <a:lnTo>
                    <a:pt x="2" y="11"/>
                  </a:lnTo>
                  <a:lnTo>
                    <a:pt x="5" y="6"/>
                  </a:lnTo>
                  <a:lnTo>
                    <a:pt x="13" y="2"/>
                  </a:lnTo>
                  <a:lnTo>
                    <a:pt x="19" y="0"/>
                  </a:lnTo>
                  <a:lnTo>
                    <a:pt x="27" y="2"/>
                  </a:lnTo>
                  <a:lnTo>
                    <a:pt x="34" y="6"/>
                  </a:lnTo>
                  <a:lnTo>
                    <a:pt x="38" y="11"/>
                  </a:lnTo>
                  <a:lnTo>
                    <a:pt x="38"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Freeform 376">
              <a:extLst>
                <a:ext uri="{FF2B5EF4-FFF2-40B4-BE49-F238E27FC236}">
                  <a16:creationId xmlns:a16="http://schemas.microsoft.com/office/drawing/2014/main" id="{BEA70DEE-956D-4292-B118-5405AF145F12}"/>
                </a:ext>
              </a:extLst>
            </p:cNvPr>
            <p:cNvSpPr>
              <a:spLocks/>
            </p:cNvSpPr>
            <p:nvPr/>
          </p:nvSpPr>
          <p:spPr bwMode="auto">
            <a:xfrm>
              <a:off x="2819399" y="6305837"/>
              <a:ext cx="60325" cy="60325"/>
            </a:xfrm>
            <a:custGeom>
              <a:avLst/>
              <a:gdLst>
                <a:gd name="T0" fmla="*/ 38 w 38"/>
                <a:gd name="T1" fmla="*/ 19 h 38"/>
                <a:gd name="T2" fmla="*/ 38 w 38"/>
                <a:gd name="T3" fmla="*/ 27 h 38"/>
                <a:gd name="T4" fmla="*/ 34 w 38"/>
                <a:gd name="T5" fmla="*/ 32 h 38"/>
                <a:gd name="T6" fmla="*/ 27 w 38"/>
                <a:gd name="T7" fmla="*/ 36 h 38"/>
                <a:gd name="T8" fmla="*/ 19 w 38"/>
                <a:gd name="T9" fmla="*/ 38 h 38"/>
                <a:gd name="T10" fmla="*/ 13 w 38"/>
                <a:gd name="T11" fmla="*/ 36 h 38"/>
                <a:gd name="T12" fmla="*/ 5 w 38"/>
                <a:gd name="T13" fmla="*/ 32 h 38"/>
                <a:gd name="T14" fmla="*/ 2 w 38"/>
                <a:gd name="T15" fmla="*/ 27 h 38"/>
                <a:gd name="T16" fmla="*/ 0 w 38"/>
                <a:gd name="T17" fmla="*/ 19 h 38"/>
                <a:gd name="T18" fmla="*/ 2 w 38"/>
                <a:gd name="T19" fmla="*/ 11 h 38"/>
                <a:gd name="T20" fmla="*/ 5 w 38"/>
                <a:gd name="T21" fmla="*/ 6 h 38"/>
                <a:gd name="T22" fmla="*/ 13 w 38"/>
                <a:gd name="T23" fmla="*/ 2 h 38"/>
                <a:gd name="T24" fmla="*/ 19 w 38"/>
                <a:gd name="T25" fmla="*/ 0 h 38"/>
                <a:gd name="T26" fmla="*/ 27 w 38"/>
                <a:gd name="T27" fmla="*/ 2 h 38"/>
                <a:gd name="T28" fmla="*/ 34 w 38"/>
                <a:gd name="T29" fmla="*/ 6 h 38"/>
                <a:gd name="T30" fmla="*/ 38 w 38"/>
                <a:gd name="T31" fmla="*/ 11 h 38"/>
                <a:gd name="T32" fmla="*/ 38 w 38"/>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8">
                  <a:moveTo>
                    <a:pt x="38" y="19"/>
                  </a:moveTo>
                  <a:lnTo>
                    <a:pt x="38" y="27"/>
                  </a:lnTo>
                  <a:lnTo>
                    <a:pt x="34" y="32"/>
                  </a:lnTo>
                  <a:lnTo>
                    <a:pt x="27" y="36"/>
                  </a:lnTo>
                  <a:lnTo>
                    <a:pt x="19" y="38"/>
                  </a:lnTo>
                  <a:lnTo>
                    <a:pt x="13" y="36"/>
                  </a:lnTo>
                  <a:lnTo>
                    <a:pt x="5" y="32"/>
                  </a:lnTo>
                  <a:lnTo>
                    <a:pt x="2" y="27"/>
                  </a:lnTo>
                  <a:lnTo>
                    <a:pt x="0" y="19"/>
                  </a:lnTo>
                  <a:lnTo>
                    <a:pt x="2" y="11"/>
                  </a:lnTo>
                  <a:lnTo>
                    <a:pt x="5" y="6"/>
                  </a:lnTo>
                  <a:lnTo>
                    <a:pt x="13" y="2"/>
                  </a:lnTo>
                  <a:lnTo>
                    <a:pt x="19" y="0"/>
                  </a:lnTo>
                  <a:lnTo>
                    <a:pt x="27" y="2"/>
                  </a:lnTo>
                  <a:lnTo>
                    <a:pt x="34" y="6"/>
                  </a:lnTo>
                  <a:lnTo>
                    <a:pt x="38" y="11"/>
                  </a:lnTo>
                  <a:lnTo>
                    <a:pt x="38" y="19"/>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 name="Freeform 377">
              <a:extLst>
                <a:ext uri="{FF2B5EF4-FFF2-40B4-BE49-F238E27FC236}">
                  <a16:creationId xmlns:a16="http://schemas.microsoft.com/office/drawing/2014/main" id="{6C737538-81CB-4906-8CAC-BB40FCCEFA15}"/>
                </a:ext>
              </a:extLst>
            </p:cNvPr>
            <p:cNvSpPr>
              <a:spLocks/>
            </p:cNvSpPr>
            <p:nvPr/>
          </p:nvSpPr>
          <p:spPr bwMode="auto">
            <a:xfrm>
              <a:off x="2913062" y="6269324"/>
              <a:ext cx="61913" cy="60325"/>
            </a:xfrm>
            <a:custGeom>
              <a:avLst/>
              <a:gdLst>
                <a:gd name="T0" fmla="*/ 39 w 39"/>
                <a:gd name="T1" fmla="*/ 19 h 38"/>
                <a:gd name="T2" fmla="*/ 37 w 39"/>
                <a:gd name="T3" fmla="*/ 27 h 38"/>
                <a:gd name="T4" fmla="*/ 33 w 39"/>
                <a:gd name="T5" fmla="*/ 32 h 38"/>
                <a:gd name="T6" fmla="*/ 27 w 39"/>
                <a:gd name="T7" fmla="*/ 36 h 38"/>
                <a:gd name="T8" fmla="*/ 19 w 39"/>
                <a:gd name="T9" fmla="*/ 38 h 38"/>
                <a:gd name="T10" fmla="*/ 12 w 39"/>
                <a:gd name="T11" fmla="*/ 36 h 38"/>
                <a:gd name="T12" fmla="*/ 6 w 39"/>
                <a:gd name="T13" fmla="*/ 32 h 38"/>
                <a:gd name="T14" fmla="*/ 0 w 39"/>
                <a:gd name="T15" fmla="*/ 27 h 38"/>
                <a:gd name="T16" fmla="*/ 0 w 39"/>
                <a:gd name="T17" fmla="*/ 19 h 38"/>
                <a:gd name="T18" fmla="*/ 0 w 39"/>
                <a:gd name="T19" fmla="*/ 11 h 38"/>
                <a:gd name="T20" fmla="*/ 6 w 39"/>
                <a:gd name="T21" fmla="*/ 6 h 38"/>
                <a:gd name="T22" fmla="*/ 12 w 39"/>
                <a:gd name="T23" fmla="*/ 2 h 38"/>
                <a:gd name="T24" fmla="*/ 19 w 39"/>
                <a:gd name="T25" fmla="*/ 0 h 38"/>
                <a:gd name="T26" fmla="*/ 27 w 39"/>
                <a:gd name="T27" fmla="*/ 2 h 38"/>
                <a:gd name="T28" fmla="*/ 33 w 39"/>
                <a:gd name="T29" fmla="*/ 6 h 38"/>
                <a:gd name="T30" fmla="*/ 37 w 39"/>
                <a:gd name="T31" fmla="*/ 11 h 38"/>
                <a:gd name="T32" fmla="*/ 39 w 39"/>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8">
                  <a:moveTo>
                    <a:pt x="39" y="19"/>
                  </a:moveTo>
                  <a:lnTo>
                    <a:pt x="37" y="27"/>
                  </a:lnTo>
                  <a:lnTo>
                    <a:pt x="33" y="32"/>
                  </a:lnTo>
                  <a:lnTo>
                    <a:pt x="27" y="36"/>
                  </a:lnTo>
                  <a:lnTo>
                    <a:pt x="19" y="38"/>
                  </a:lnTo>
                  <a:lnTo>
                    <a:pt x="12" y="36"/>
                  </a:lnTo>
                  <a:lnTo>
                    <a:pt x="6" y="32"/>
                  </a:lnTo>
                  <a:lnTo>
                    <a:pt x="0" y="27"/>
                  </a:lnTo>
                  <a:lnTo>
                    <a:pt x="0" y="19"/>
                  </a:lnTo>
                  <a:lnTo>
                    <a:pt x="0" y="11"/>
                  </a:lnTo>
                  <a:lnTo>
                    <a:pt x="6" y="6"/>
                  </a:lnTo>
                  <a:lnTo>
                    <a:pt x="12" y="2"/>
                  </a:lnTo>
                  <a:lnTo>
                    <a:pt x="19" y="0"/>
                  </a:lnTo>
                  <a:lnTo>
                    <a:pt x="27" y="2"/>
                  </a:lnTo>
                  <a:lnTo>
                    <a:pt x="33" y="6"/>
                  </a:lnTo>
                  <a:lnTo>
                    <a:pt x="37" y="11"/>
                  </a:lnTo>
                  <a:lnTo>
                    <a:pt x="39" y="19"/>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378">
              <a:extLst>
                <a:ext uri="{FF2B5EF4-FFF2-40B4-BE49-F238E27FC236}">
                  <a16:creationId xmlns:a16="http://schemas.microsoft.com/office/drawing/2014/main" id="{F526708D-1804-4CC2-BBE5-38429EB2E48F}"/>
                </a:ext>
              </a:extLst>
            </p:cNvPr>
            <p:cNvSpPr>
              <a:spLocks/>
            </p:cNvSpPr>
            <p:nvPr/>
          </p:nvSpPr>
          <p:spPr bwMode="auto">
            <a:xfrm>
              <a:off x="2913062" y="6269324"/>
              <a:ext cx="61913" cy="60325"/>
            </a:xfrm>
            <a:custGeom>
              <a:avLst/>
              <a:gdLst>
                <a:gd name="T0" fmla="*/ 39 w 39"/>
                <a:gd name="T1" fmla="*/ 19 h 38"/>
                <a:gd name="T2" fmla="*/ 37 w 39"/>
                <a:gd name="T3" fmla="*/ 27 h 38"/>
                <a:gd name="T4" fmla="*/ 33 w 39"/>
                <a:gd name="T5" fmla="*/ 32 h 38"/>
                <a:gd name="T6" fmla="*/ 27 w 39"/>
                <a:gd name="T7" fmla="*/ 36 h 38"/>
                <a:gd name="T8" fmla="*/ 19 w 39"/>
                <a:gd name="T9" fmla="*/ 38 h 38"/>
                <a:gd name="T10" fmla="*/ 12 w 39"/>
                <a:gd name="T11" fmla="*/ 36 h 38"/>
                <a:gd name="T12" fmla="*/ 6 w 39"/>
                <a:gd name="T13" fmla="*/ 32 h 38"/>
                <a:gd name="T14" fmla="*/ 0 w 39"/>
                <a:gd name="T15" fmla="*/ 27 h 38"/>
                <a:gd name="T16" fmla="*/ 0 w 39"/>
                <a:gd name="T17" fmla="*/ 19 h 38"/>
                <a:gd name="T18" fmla="*/ 0 w 39"/>
                <a:gd name="T19" fmla="*/ 11 h 38"/>
                <a:gd name="T20" fmla="*/ 6 w 39"/>
                <a:gd name="T21" fmla="*/ 6 h 38"/>
                <a:gd name="T22" fmla="*/ 12 w 39"/>
                <a:gd name="T23" fmla="*/ 2 h 38"/>
                <a:gd name="T24" fmla="*/ 19 w 39"/>
                <a:gd name="T25" fmla="*/ 0 h 38"/>
                <a:gd name="T26" fmla="*/ 27 w 39"/>
                <a:gd name="T27" fmla="*/ 2 h 38"/>
                <a:gd name="T28" fmla="*/ 33 w 39"/>
                <a:gd name="T29" fmla="*/ 6 h 38"/>
                <a:gd name="T30" fmla="*/ 37 w 39"/>
                <a:gd name="T31" fmla="*/ 11 h 38"/>
                <a:gd name="T32" fmla="*/ 39 w 39"/>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8">
                  <a:moveTo>
                    <a:pt x="39" y="19"/>
                  </a:moveTo>
                  <a:lnTo>
                    <a:pt x="37" y="27"/>
                  </a:lnTo>
                  <a:lnTo>
                    <a:pt x="33" y="32"/>
                  </a:lnTo>
                  <a:lnTo>
                    <a:pt x="27" y="36"/>
                  </a:lnTo>
                  <a:lnTo>
                    <a:pt x="19" y="38"/>
                  </a:lnTo>
                  <a:lnTo>
                    <a:pt x="12" y="36"/>
                  </a:lnTo>
                  <a:lnTo>
                    <a:pt x="6" y="32"/>
                  </a:lnTo>
                  <a:lnTo>
                    <a:pt x="0" y="27"/>
                  </a:lnTo>
                  <a:lnTo>
                    <a:pt x="0" y="19"/>
                  </a:lnTo>
                  <a:lnTo>
                    <a:pt x="0" y="11"/>
                  </a:lnTo>
                  <a:lnTo>
                    <a:pt x="6" y="6"/>
                  </a:lnTo>
                  <a:lnTo>
                    <a:pt x="12" y="2"/>
                  </a:lnTo>
                  <a:lnTo>
                    <a:pt x="19" y="0"/>
                  </a:lnTo>
                  <a:lnTo>
                    <a:pt x="27" y="2"/>
                  </a:lnTo>
                  <a:lnTo>
                    <a:pt x="33" y="6"/>
                  </a:lnTo>
                  <a:lnTo>
                    <a:pt x="37" y="11"/>
                  </a:lnTo>
                  <a:lnTo>
                    <a:pt x="39" y="19"/>
                  </a:lnTo>
                  <a:close/>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 name="Freeform 379">
              <a:extLst>
                <a:ext uri="{FF2B5EF4-FFF2-40B4-BE49-F238E27FC236}">
                  <a16:creationId xmlns:a16="http://schemas.microsoft.com/office/drawing/2014/main" id="{E789F6F9-47A8-4E37-A5FB-5A1174EF1571}"/>
                </a:ext>
              </a:extLst>
            </p:cNvPr>
            <p:cNvSpPr>
              <a:spLocks/>
            </p:cNvSpPr>
            <p:nvPr/>
          </p:nvSpPr>
          <p:spPr bwMode="auto">
            <a:xfrm>
              <a:off x="2913062" y="6269324"/>
              <a:ext cx="61913" cy="60325"/>
            </a:xfrm>
            <a:custGeom>
              <a:avLst/>
              <a:gdLst>
                <a:gd name="T0" fmla="*/ 39 w 39"/>
                <a:gd name="T1" fmla="*/ 19 h 38"/>
                <a:gd name="T2" fmla="*/ 37 w 39"/>
                <a:gd name="T3" fmla="*/ 27 h 38"/>
                <a:gd name="T4" fmla="*/ 33 w 39"/>
                <a:gd name="T5" fmla="*/ 32 h 38"/>
                <a:gd name="T6" fmla="*/ 27 w 39"/>
                <a:gd name="T7" fmla="*/ 36 h 38"/>
                <a:gd name="T8" fmla="*/ 19 w 39"/>
                <a:gd name="T9" fmla="*/ 38 h 38"/>
                <a:gd name="T10" fmla="*/ 12 w 39"/>
                <a:gd name="T11" fmla="*/ 36 h 38"/>
                <a:gd name="T12" fmla="*/ 6 w 39"/>
                <a:gd name="T13" fmla="*/ 32 h 38"/>
                <a:gd name="T14" fmla="*/ 0 w 39"/>
                <a:gd name="T15" fmla="*/ 27 h 38"/>
                <a:gd name="T16" fmla="*/ 0 w 39"/>
                <a:gd name="T17" fmla="*/ 19 h 38"/>
                <a:gd name="T18" fmla="*/ 0 w 39"/>
                <a:gd name="T19" fmla="*/ 11 h 38"/>
                <a:gd name="T20" fmla="*/ 6 w 39"/>
                <a:gd name="T21" fmla="*/ 6 h 38"/>
                <a:gd name="T22" fmla="*/ 12 w 39"/>
                <a:gd name="T23" fmla="*/ 2 h 38"/>
                <a:gd name="T24" fmla="*/ 19 w 39"/>
                <a:gd name="T25" fmla="*/ 0 h 38"/>
                <a:gd name="T26" fmla="*/ 27 w 39"/>
                <a:gd name="T27" fmla="*/ 2 h 38"/>
                <a:gd name="T28" fmla="*/ 33 w 39"/>
                <a:gd name="T29" fmla="*/ 6 h 38"/>
                <a:gd name="T30" fmla="*/ 37 w 39"/>
                <a:gd name="T31" fmla="*/ 11 h 38"/>
                <a:gd name="T32" fmla="*/ 39 w 39"/>
                <a:gd name="T33"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38">
                  <a:moveTo>
                    <a:pt x="39" y="19"/>
                  </a:moveTo>
                  <a:lnTo>
                    <a:pt x="37" y="27"/>
                  </a:lnTo>
                  <a:lnTo>
                    <a:pt x="33" y="32"/>
                  </a:lnTo>
                  <a:lnTo>
                    <a:pt x="27" y="36"/>
                  </a:lnTo>
                  <a:lnTo>
                    <a:pt x="19" y="38"/>
                  </a:lnTo>
                  <a:lnTo>
                    <a:pt x="12" y="36"/>
                  </a:lnTo>
                  <a:lnTo>
                    <a:pt x="6" y="32"/>
                  </a:lnTo>
                  <a:lnTo>
                    <a:pt x="0" y="27"/>
                  </a:lnTo>
                  <a:lnTo>
                    <a:pt x="0" y="19"/>
                  </a:lnTo>
                  <a:lnTo>
                    <a:pt x="0" y="11"/>
                  </a:lnTo>
                  <a:lnTo>
                    <a:pt x="6" y="6"/>
                  </a:lnTo>
                  <a:lnTo>
                    <a:pt x="12" y="2"/>
                  </a:lnTo>
                  <a:lnTo>
                    <a:pt x="19" y="0"/>
                  </a:lnTo>
                  <a:lnTo>
                    <a:pt x="27" y="2"/>
                  </a:lnTo>
                  <a:lnTo>
                    <a:pt x="33" y="6"/>
                  </a:lnTo>
                  <a:lnTo>
                    <a:pt x="37" y="11"/>
                  </a:lnTo>
                  <a:lnTo>
                    <a:pt x="39" y="19"/>
                  </a:lnTo>
                </a:path>
              </a:pathLst>
            </a:custGeom>
            <a:noFill/>
            <a:ln w="952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 name="Freeform 398">
              <a:extLst>
                <a:ext uri="{FF2B5EF4-FFF2-40B4-BE49-F238E27FC236}">
                  <a16:creationId xmlns:a16="http://schemas.microsoft.com/office/drawing/2014/main" id="{0B630253-F82F-4F3A-B3C4-EB803D483469}"/>
                </a:ext>
              </a:extLst>
            </p:cNvPr>
            <p:cNvSpPr>
              <a:spLocks noEditPoints="1"/>
            </p:cNvSpPr>
            <p:nvPr/>
          </p:nvSpPr>
          <p:spPr bwMode="auto">
            <a:xfrm>
              <a:off x="2789237" y="6345524"/>
              <a:ext cx="41275" cy="20637"/>
            </a:xfrm>
            <a:custGeom>
              <a:avLst/>
              <a:gdLst>
                <a:gd name="T0" fmla="*/ 3 w 26"/>
                <a:gd name="T1" fmla="*/ 4 h 13"/>
                <a:gd name="T2" fmla="*/ 5 w 26"/>
                <a:gd name="T3" fmla="*/ 13 h 13"/>
                <a:gd name="T4" fmla="*/ 5 w 26"/>
                <a:gd name="T5" fmla="*/ 13 h 13"/>
                <a:gd name="T6" fmla="*/ 3 w 26"/>
                <a:gd name="T7" fmla="*/ 13 h 13"/>
                <a:gd name="T8" fmla="*/ 3 w 26"/>
                <a:gd name="T9" fmla="*/ 13 h 13"/>
                <a:gd name="T10" fmla="*/ 1 w 26"/>
                <a:gd name="T11" fmla="*/ 13 h 13"/>
                <a:gd name="T12" fmla="*/ 1 w 26"/>
                <a:gd name="T13" fmla="*/ 11 h 13"/>
                <a:gd name="T14" fmla="*/ 1 w 26"/>
                <a:gd name="T15" fmla="*/ 11 h 13"/>
                <a:gd name="T16" fmla="*/ 0 w 26"/>
                <a:gd name="T17" fmla="*/ 11 h 13"/>
                <a:gd name="T18" fmla="*/ 0 w 26"/>
                <a:gd name="T19" fmla="*/ 9 h 13"/>
                <a:gd name="T20" fmla="*/ 0 w 26"/>
                <a:gd name="T21" fmla="*/ 9 h 13"/>
                <a:gd name="T22" fmla="*/ 0 w 26"/>
                <a:gd name="T23" fmla="*/ 7 h 13"/>
                <a:gd name="T24" fmla="*/ 0 w 26"/>
                <a:gd name="T25" fmla="*/ 7 h 13"/>
                <a:gd name="T26" fmla="*/ 0 w 26"/>
                <a:gd name="T27" fmla="*/ 6 h 13"/>
                <a:gd name="T28" fmla="*/ 1 w 26"/>
                <a:gd name="T29" fmla="*/ 6 h 13"/>
                <a:gd name="T30" fmla="*/ 1 w 26"/>
                <a:gd name="T31" fmla="*/ 6 h 13"/>
                <a:gd name="T32" fmla="*/ 1 w 26"/>
                <a:gd name="T33" fmla="*/ 4 h 13"/>
                <a:gd name="T34" fmla="*/ 3 w 26"/>
                <a:gd name="T35" fmla="*/ 4 h 13"/>
                <a:gd name="T36" fmla="*/ 23 w 26"/>
                <a:gd name="T37" fmla="*/ 9 h 13"/>
                <a:gd name="T38" fmla="*/ 5 w 26"/>
                <a:gd name="T39" fmla="*/ 13 h 13"/>
                <a:gd name="T40" fmla="*/ 3 w 26"/>
                <a:gd name="T41" fmla="*/ 4 h 13"/>
                <a:gd name="T42" fmla="*/ 21 w 26"/>
                <a:gd name="T43" fmla="*/ 0 h 13"/>
                <a:gd name="T44" fmla="*/ 23 w 26"/>
                <a:gd name="T45" fmla="*/ 9 h 13"/>
                <a:gd name="T46" fmla="*/ 23 w 26"/>
                <a:gd name="T47" fmla="*/ 9 h 13"/>
                <a:gd name="T48" fmla="*/ 21 w 26"/>
                <a:gd name="T49" fmla="*/ 0 h 13"/>
                <a:gd name="T50" fmla="*/ 21 w 26"/>
                <a:gd name="T51" fmla="*/ 0 h 13"/>
                <a:gd name="T52" fmla="*/ 23 w 26"/>
                <a:gd name="T53" fmla="*/ 0 h 13"/>
                <a:gd name="T54" fmla="*/ 23 w 26"/>
                <a:gd name="T55" fmla="*/ 0 h 13"/>
                <a:gd name="T56" fmla="*/ 24 w 26"/>
                <a:gd name="T57" fmla="*/ 0 h 13"/>
                <a:gd name="T58" fmla="*/ 24 w 26"/>
                <a:gd name="T59" fmla="*/ 2 h 13"/>
                <a:gd name="T60" fmla="*/ 24 w 26"/>
                <a:gd name="T61" fmla="*/ 2 h 13"/>
                <a:gd name="T62" fmla="*/ 26 w 26"/>
                <a:gd name="T63" fmla="*/ 2 h 13"/>
                <a:gd name="T64" fmla="*/ 26 w 26"/>
                <a:gd name="T65" fmla="*/ 4 h 13"/>
                <a:gd name="T66" fmla="*/ 26 w 26"/>
                <a:gd name="T67" fmla="*/ 4 h 13"/>
                <a:gd name="T68" fmla="*/ 26 w 26"/>
                <a:gd name="T69" fmla="*/ 6 h 13"/>
                <a:gd name="T70" fmla="*/ 26 w 26"/>
                <a:gd name="T71" fmla="*/ 6 h 13"/>
                <a:gd name="T72" fmla="*/ 24 w 26"/>
                <a:gd name="T73" fmla="*/ 7 h 13"/>
                <a:gd name="T74" fmla="*/ 24 w 26"/>
                <a:gd name="T75" fmla="*/ 7 h 13"/>
                <a:gd name="T76" fmla="*/ 24 w 26"/>
                <a:gd name="T77" fmla="*/ 7 h 13"/>
                <a:gd name="T78" fmla="*/ 23 w 26"/>
                <a:gd name="T79" fmla="*/ 9 h 13"/>
                <a:gd name="T80" fmla="*/ 23 w 26"/>
                <a:gd name="T8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 h="13">
                  <a:moveTo>
                    <a:pt x="3" y="4"/>
                  </a:moveTo>
                  <a:lnTo>
                    <a:pt x="5" y="13"/>
                  </a:lnTo>
                  <a:lnTo>
                    <a:pt x="5" y="13"/>
                  </a:lnTo>
                  <a:lnTo>
                    <a:pt x="3" y="13"/>
                  </a:lnTo>
                  <a:lnTo>
                    <a:pt x="3" y="13"/>
                  </a:lnTo>
                  <a:lnTo>
                    <a:pt x="1" y="13"/>
                  </a:lnTo>
                  <a:lnTo>
                    <a:pt x="1" y="11"/>
                  </a:lnTo>
                  <a:lnTo>
                    <a:pt x="1" y="11"/>
                  </a:lnTo>
                  <a:lnTo>
                    <a:pt x="0" y="11"/>
                  </a:lnTo>
                  <a:lnTo>
                    <a:pt x="0" y="9"/>
                  </a:lnTo>
                  <a:lnTo>
                    <a:pt x="0" y="9"/>
                  </a:lnTo>
                  <a:lnTo>
                    <a:pt x="0" y="7"/>
                  </a:lnTo>
                  <a:lnTo>
                    <a:pt x="0" y="7"/>
                  </a:lnTo>
                  <a:lnTo>
                    <a:pt x="0" y="6"/>
                  </a:lnTo>
                  <a:lnTo>
                    <a:pt x="1" y="6"/>
                  </a:lnTo>
                  <a:lnTo>
                    <a:pt x="1" y="6"/>
                  </a:lnTo>
                  <a:lnTo>
                    <a:pt x="1" y="4"/>
                  </a:lnTo>
                  <a:lnTo>
                    <a:pt x="3" y="4"/>
                  </a:lnTo>
                  <a:close/>
                  <a:moveTo>
                    <a:pt x="23" y="9"/>
                  </a:moveTo>
                  <a:lnTo>
                    <a:pt x="5" y="13"/>
                  </a:lnTo>
                  <a:lnTo>
                    <a:pt x="3" y="4"/>
                  </a:lnTo>
                  <a:lnTo>
                    <a:pt x="21" y="0"/>
                  </a:lnTo>
                  <a:lnTo>
                    <a:pt x="23" y="9"/>
                  </a:lnTo>
                  <a:close/>
                  <a:moveTo>
                    <a:pt x="23" y="9"/>
                  </a:moveTo>
                  <a:lnTo>
                    <a:pt x="21" y="0"/>
                  </a:lnTo>
                  <a:lnTo>
                    <a:pt x="21" y="0"/>
                  </a:lnTo>
                  <a:lnTo>
                    <a:pt x="23" y="0"/>
                  </a:lnTo>
                  <a:lnTo>
                    <a:pt x="23" y="0"/>
                  </a:lnTo>
                  <a:lnTo>
                    <a:pt x="24" y="0"/>
                  </a:lnTo>
                  <a:lnTo>
                    <a:pt x="24" y="2"/>
                  </a:lnTo>
                  <a:lnTo>
                    <a:pt x="24" y="2"/>
                  </a:lnTo>
                  <a:lnTo>
                    <a:pt x="26" y="2"/>
                  </a:lnTo>
                  <a:lnTo>
                    <a:pt x="26" y="4"/>
                  </a:lnTo>
                  <a:lnTo>
                    <a:pt x="26" y="4"/>
                  </a:lnTo>
                  <a:lnTo>
                    <a:pt x="26" y="6"/>
                  </a:lnTo>
                  <a:lnTo>
                    <a:pt x="26" y="6"/>
                  </a:lnTo>
                  <a:lnTo>
                    <a:pt x="24" y="7"/>
                  </a:lnTo>
                  <a:lnTo>
                    <a:pt x="24" y="7"/>
                  </a:lnTo>
                  <a:lnTo>
                    <a:pt x="24" y="7"/>
                  </a:lnTo>
                  <a:lnTo>
                    <a:pt x="23" y="9"/>
                  </a:lnTo>
                  <a:lnTo>
                    <a:pt x="23" y="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ustDataLst>
      <p:tags r:id="rId1"/>
    </p:custDataLst>
    <p:extLst>
      <p:ext uri="{BB962C8B-B14F-4D97-AF65-F5344CB8AC3E}">
        <p14:creationId xmlns:p14="http://schemas.microsoft.com/office/powerpoint/2010/main" val="105125351"/>
      </p:ext>
    </p:extLst>
  </p:cSld>
  <p:clrMapOvr>
    <a:masterClrMapping/>
  </p:clrMapOvr>
  <mc:AlternateContent xmlns:mc="http://schemas.openxmlformats.org/markup-compatibility/2006" xmlns:p14="http://schemas.microsoft.com/office/powerpoint/2010/main">
    <mc:Choice Requires="p14">
      <p:transition spd="med" p14:dur="700" advTm="46345">
        <p:fade/>
      </p:transition>
    </mc:Choice>
    <mc:Fallback xmlns="">
      <p:transition spd="med" advTm="463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65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637" grpId="0" animBg="1"/>
    </p:bldLst>
  </p:timing>
  <p:extLst mod="1">
    <p:ext uri="{E180D4A7-C9FB-4DFB-919C-405C955672EB}">
      <p14:showEvtLst xmlns:p14="http://schemas.microsoft.com/office/powerpoint/2010/main">
        <p14:playEvt time="0" objId="3"/>
        <p14:stopEvt time="46345"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5E0DA6C-7A96-4A16-876A-6485CD335D4E}"/>
              </a:ext>
            </a:extLst>
          </p:cNvPr>
          <p:cNvSpPr txBox="1">
            <a:spLocks/>
          </p:cNvSpPr>
          <p:nvPr/>
        </p:nvSpPr>
        <p:spPr>
          <a:xfrm>
            <a:off x="838200" y="447318"/>
            <a:ext cx="10515600" cy="66059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Influence of the Calibration Model</a:t>
            </a:r>
          </a:p>
        </p:txBody>
      </p:sp>
      <p:sp>
        <p:nvSpPr>
          <p:cNvPr id="480" name="Rectangle 479">
            <a:extLst>
              <a:ext uri="{FF2B5EF4-FFF2-40B4-BE49-F238E27FC236}">
                <a16:creationId xmlns:a16="http://schemas.microsoft.com/office/drawing/2014/main" id="{26D0949A-4264-44DB-A7CC-86F5C5EE43F2}"/>
              </a:ext>
            </a:extLst>
          </p:cNvPr>
          <p:cNvSpPr/>
          <p:nvPr/>
        </p:nvSpPr>
        <p:spPr>
          <a:xfrm>
            <a:off x="4377868" y="1370627"/>
            <a:ext cx="3180679" cy="461665"/>
          </a:xfrm>
          <a:prstGeom prst="rect">
            <a:avLst/>
          </a:prstGeom>
        </p:spPr>
        <p:txBody>
          <a:bodyPr wrap="none">
            <a:spAutoFit/>
          </a:bodyPr>
          <a:lstStyle/>
          <a:p>
            <a:pPr algn="ctr"/>
            <a:r>
              <a:rPr lang="en-US" sz="2400" dirty="0"/>
              <a:t>y = </a:t>
            </a:r>
            <a:r>
              <a:rPr lang="en-US" sz="2400" dirty="0" err="1"/>
              <a:t>mx+b</a:t>
            </a:r>
            <a:r>
              <a:rPr lang="en-US" sz="2400" dirty="0"/>
              <a:t>   </a:t>
            </a:r>
            <a:r>
              <a:rPr lang="en-US" sz="2400"/>
              <a:t>vs   y = mx</a:t>
            </a:r>
            <a:endParaRPr lang="en-US" sz="2400" dirty="0"/>
          </a:p>
        </p:txBody>
      </p:sp>
      <p:grpSp>
        <p:nvGrpSpPr>
          <p:cNvPr id="4" name="Group 3">
            <a:extLst>
              <a:ext uri="{FF2B5EF4-FFF2-40B4-BE49-F238E27FC236}">
                <a16:creationId xmlns:a16="http://schemas.microsoft.com/office/drawing/2014/main" id="{D9CD4539-227C-47E9-895D-5F8642C8FA05}"/>
              </a:ext>
            </a:extLst>
          </p:cNvPr>
          <p:cNvGrpSpPr/>
          <p:nvPr/>
        </p:nvGrpSpPr>
        <p:grpSpPr>
          <a:xfrm>
            <a:off x="8314924" y="2204437"/>
            <a:ext cx="3690725" cy="4150049"/>
            <a:chOff x="8314924" y="2204437"/>
            <a:chExt cx="3690725" cy="4150049"/>
          </a:xfrm>
        </p:grpSpPr>
        <p:sp>
          <p:nvSpPr>
            <p:cNvPr id="468" name="TextBox 467">
              <a:extLst>
                <a:ext uri="{FF2B5EF4-FFF2-40B4-BE49-F238E27FC236}">
                  <a16:creationId xmlns:a16="http://schemas.microsoft.com/office/drawing/2014/main" id="{072606B8-8381-49E5-B0D5-612016CB7094}"/>
                </a:ext>
              </a:extLst>
            </p:cNvPr>
            <p:cNvSpPr txBox="1"/>
            <p:nvPr/>
          </p:nvSpPr>
          <p:spPr>
            <a:xfrm>
              <a:off x="8476529" y="2204437"/>
              <a:ext cx="3325690" cy="352677"/>
            </a:xfrm>
            <a:prstGeom prst="rect">
              <a:avLst/>
            </a:prstGeom>
            <a:noFill/>
          </p:spPr>
          <p:txBody>
            <a:bodyPr wrap="none" rtlCol="0">
              <a:spAutoFit/>
            </a:bodyPr>
            <a:lstStyle/>
            <a:p>
              <a:pPr algn="ctr"/>
              <a:r>
                <a:rPr lang="en-US" dirty="0"/>
                <a:t>Data fit over 1 order of magnitude</a:t>
              </a:r>
            </a:p>
          </p:txBody>
        </p:sp>
        <p:grpSp>
          <p:nvGrpSpPr>
            <p:cNvPr id="514" name="Group 513">
              <a:extLst>
                <a:ext uri="{FF2B5EF4-FFF2-40B4-BE49-F238E27FC236}">
                  <a16:creationId xmlns:a16="http://schemas.microsoft.com/office/drawing/2014/main" id="{D3E1E346-7209-4C89-A12F-CCBA983AB920}"/>
                </a:ext>
              </a:extLst>
            </p:cNvPr>
            <p:cNvGrpSpPr/>
            <p:nvPr/>
          </p:nvGrpSpPr>
          <p:grpSpPr>
            <a:xfrm>
              <a:off x="8314924" y="2688814"/>
              <a:ext cx="3690725" cy="2854056"/>
              <a:chOff x="8169201" y="2326357"/>
              <a:chExt cx="3865023" cy="2988841"/>
            </a:xfrm>
          </p:grpSpPr>
          <p:sp>
            <p:nvSpPr>
              <p:cNvPr id="206" name="Rectangle 65">
                <a:extLst>
                  <a:ext uri="{FF2B5EF4-FFF2-40B4-BE49-F238E27FC236}">
                    <a16:creationId xmlns:a16="http://schemas.microsoft.com/office/drawing/2014/main" id="{3EADBDB4-8514-4450-ACA0-35FB08D16EF3}"/>
                  </a:ext>
                </a:extLst>
              </p:cNvPr>
              <p:cNvSpPr>
                <a:spLocks noChangeArrowheads="1"/>
              </p:cNvSpPr>
              <p:nvPr/>
            </p:nvSpPr>
            <p:spPr bwMode="auto">
              <a:xfrm>
                <a:off x="8169201" y="2326357"/>
                <a:ext cx="3865023" cy="2988841"/>
              </a:xfrm>
              <a:prstGeom prst="rect">
                <a:avLst/>
              </a:prstGeom>
              <a:solidFill>
                <a:srgbClr val="B8CFFC"/>
              </a:solidFill>
              <a:ln w="4763" cap="flat">
                <a:solidFill>
                  <a:srgbClr val="D9D9D9"/>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26">
                <a:extLst>
                  <a:ext uri="{FF2B5EF4-FFF2-40B4-BE49-F238E27FC236}">
                    <a16:creationId xmlns:a16="http://schemas.microsoft.com/office/drawing/2014/main" id="{6D336624-E460-4667-9FDC-7A214103E0BD}"/>
                  </a:ext>
                </a:extLst>
              </p:cNvPr>
              <p:cNvSpPr>
                <a:spLocks noEditPoints="1"/>
              </p:cNvSpPr>
              <p:nvPr/>
            </p:nvSpPr>
            <p:spPr bwMode="auto">
              <a:xfrm>
                <a:off x="8433149" y="2519428"/>
                <a:ext cx="3344584" cy="2110128"/>
              </a:xfrm>
              <a:custGeom>
                <a:avLst/>
                <a:gdLst>
                  <a:gd name="T0" fmla="*/ 0 w 2200"/>
                  <a:gd name="T1" fmla="*/ 1388 h 1388"/>
                  <a:gd name="T2" fmla="*/ 2200 w 2200"/>
                  <a:gd name="T3" fmla="*/ 1388 h 1388"/>
                  <a:gd name="T4" fmla="*/ 0 w 2200"/>
                  <a:gd name="T5" fmla="*/ 1157 h 1388"/>
                  <a:gd name="T6" fmla="*/ 2200 w 2200"/>
                  <a:gd name="T7" fmla="*/ 1157 h 1388"/>
                  <a:gd name="T8" fmla="*/ 0 w 2200"/>
                  <a:gd name="T9" fmla="*/ 927 h 1388"/>
                  <a:gd name="T10" fmla="*/ 2200 w 2200"/>
                  <a:gd name="T11" fmla="*/ 927 h 1388"/>
                  <a:gd name="T12" fmla="*/ 0 w 2200"/>
                  <a:gd name="T13" fmla="*/ 694 h 1388"/>
                  <a:gd name="T14" fmla="*/ 2200 w 2200"/>
                  <a:gd name="T15" fmla="*/ 694 h 1388"/>
                  <a:gd name="T16" fmla="*/ 0 w 2200"/>
                  <a:gd name="T17" fmla="*/ 464 h 1388"/>
                  <a:gd name="T18" fmla="*/ 2200 w 2200"/>
                  <a:gd name="T19" fmla="*/ 464 h 1388"/>
                  <a:gd name="T20" fmla="*/ 0 w 2200"/>
                  <a:gd name="T21" fmla="*/ 233 h 1388"/>
                  <a:gd name="T22" fmla="*/ 2200 w 2200"/>
                  <a:gd name="T23" fmla="*/ 233 h 1388"/>
                  <a:gd name="T24" fmla="*/ 0 w 2200"/>
                  <a:gd name="T25" fmla="*/ 0 h 1388"/>
                  <a:gd name="T26" fmla="*/ 2200 w 2200"/>
                  <a:gd name="T27" fmla="*/ 0 h 1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0" h="1388">
                    <a:moveTo>
                      <a:pt x="0" y="1388"/>
                    </a:moveTo>
                    <a:lnTo>
                      <a:pt x="2200" y="1388"/>
                    </a:lnTo>
                    <a:moveTo>
                      <a:pt x="0" y="1157"/>
                    </a:moveTo>
                    <a:lnTo>
                      <a:pt x="2200" y="1157"/>
                    </a:lnTo>
                    <a:moveTo>
                      <a:pt x="0" y="927"/>
                    </a:moveTo>
                    <a:lnTo>
                      <a:pt x="2200" y="927"/>
                    </a:lnTo>
                    <a:moveTo>
                      <a:pt x="0" y="694"/>
                    </a:moveTo>
                    <a:lnTo>
                      <a:pt x="2200" y="694"/>
                    </a:lnTo>
                    <a:moveTo>
                      <a:pt x="0" y="464"/>
                    </a:moveTo>
                    <a:lnTo>
                      <a:pt x="2200" y="464"/>
                    </a:lnTo>
                    <a:moveTo>
                      <a:pt x="0" y="233"/>
                    </a:moveTo>
                    <a:lnTo>
                      <a:pt x="2200" y="233"/>
                    </a:lnTo>
                    <a:moveTo>
                      <a:pt x="0" y="0"/>
                    </a:moveTo>
                    <a:lnTo>
                      <a:pt x="2200" y="0"/>
                    </a:lnTo>
                  </a:path>
                </a:pathLst>
              </a:custGeom>
              <a:noFill/>
              <a:ln w="4763"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Freeform 127">
                <a:extLst>
                  <a:ext uri="{FF2B5EF4-FFF2-40B4-BE49-F238E27FC236}">
                    <a16:creationId xmlns:a16="http://schemas.microsoft.com/office/drawing/2014/main" id="{5F210287-AA83-49A9-8123-EFC1BEA8A27C}"/>
                  </a:ext>
                </a:extLst>
              </p:cNvPr>
              <p:cNvSpPr>
                <a:spLocks noEditPoints="1"/>
              </p:cNvSpPr>
              <p:nvPr/>
            </p:nvSpPr>
            <p:spPr bwMode="auto">
              <a:xfrm>
                <a:off x="8767607" y="2519428"/>
                <a:ext cx="3010125" cy="2464349"/>
              </a:xfrm>
              <a:custGeom>
                <a:avLst/>
                <a:gdLst>
                  <a:gd name="T0" fmla="*/ 0 w 1980"/>
                  <a:gd name="T1" fmla="*/ 0 h 1621"/>
                  <a:gd name="T2" fmla="*/ 0 w 1980"/>
                  <a:gd name="T3" fmla="*/ 1621 h 1621"/>
                  <a:gd name="T4" fmla="*/ 220 w 1980"/>
                  <a:gd name="T5" fmla="*/ 0 h 1621"/>
                  <a:gd name="T6" fmla="*/ 220 w 1980"/>
                  <a:gd name="T7" fmla="*/ 1621 h 1621"/>
                  <a:gd name="T8" fmla="*/ 441 w 1980"/>
                  <a:gd name="T9" fmla="*/ 0 h 1621"/>
                  <a:gd name="T10" fmla="*/ 441 w 1980"/>
                  <a:gd name="T11" fmla="*/ 1621 h 1621"/>
                  <a:gd name="T12" fmla="*/ 658 w 1980"/>
                  <a:gd name="T13" fmla="*/ 0 h 1621"/>
                  <a:gd name="T14" fmla="*/ 658 w 1980"/>
                  <a:gd name="T15" fmla="*/ 1621 h 1621"/>
                  <a:gd name="T16" fmla="*/ 879 w 1980"/>
                  <a:gd name="T17" fmla="*/ 0 h 1621"/>
                  <a:gd name="T18" fmla="*/ 879 w 1980"/>
                  <a:gd name="T19" fmla="*/ 1621 h 1621"/>
                  <a:gd name="T20" fmla="*/ 1099 w 1980"/>
                  <a:gd name="T21" fmla="*/ 0 h 1621"/>
                  <a:gd name="T22" fmla="*/ 1099 w 1980"/>
                  <a:gd name="T23" fmla="*/ 1621 h 1621"/>
                  <a:gd name="T24" fmla="*/ 1319 w 1980"/>
                  <a:gd name="T25" fmla="*/ 0 h 1621"/>
                  <a:gd name="T26" fmla="*/ 1319 w 1980"/>
                  <a:gd name="T27" fmla="*/ 1621 h 1621"/>
                  <a:gd name="T28" fmla="*/ 1539 w 1980"/>
                  <a:gd name="T29" fmla="*/ 0 h 1621"/>
                  <a:gd name="T30" fmla="*/ 1539 w 1980"/>
                  <a:gd name="T31" fmla="*/ 1621 h 1621"/>
                  <a:gd name="T32" fmla="*/ 1760 w 1980"/>
                  <a:gd name="T33" fmla="*/ 0 h 1621"/>
                  <a:gd name="T34" fmla="*/ 1760 w 1980"/>
                  <a:gd name="T35" fmla="*/ 1621 h 1621"/>
                  <a:gd name="T36" fmla="*/ 1980 w 1980"/>
                  <a:gd name="T37" fmla="*/ 0 h 1621"/>
                  <a:gd name="T38" fmla="*/ 1980 w 1980"/>
                  <a:gd name="T39" fmla="*/ 1621 h 1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80" h="1621">
                    <a:moveTo>
                      <a:pt x="0" y="0"/>
                    </a:moveTo>
                    <a:lnTo>
                      <a:pt x="0" y="1621"/>
                    </a:lnTo>
                    <a:moveTo>
                      <a:pt x="220" y="0"/>
                    </a:moveTo>
                    <a:lnTo>
                      <a:pt x="220" y="1621"/>
                    </a:lnTo>
                    <a:moveTo>
                      <a:pt x="441" y="0"/>
                    </a:moveTo>
                    <a:lnTo>
                      <a:pt x="441" y="1621"/>
                    </a:lnTo>
                    <a:moveTo>
                      <a:pt x="658" y="0"/>
                    </a:moveTo>
                    <a:lnTo>
                      <a:pt x="658" y="1621"/>
                    </a:lnTo>
                    <a:moveTo>
                      <a:pt x="879" y="0"/>
                    </a:moveTo>
                    <a:lnTo>
                      <a:pt x="879" y="1621"/>
                    </a:lnTo>
                    <a:moveTo>
                      <a:pt x="1099" y="0"/>
                    </a:moveTo>
                    <a:lnTo>
                      <a:pt x="1099" y="1621"/>
                    </a:lnTo>
                    <a:moveTo>
                      <a:pt x="1319" y="0"/>
                    </a:moveTo>
                    <a:lnTo>
                      <a:pt x="1319" y="1621"/>
                    </a:lnTo>
                    <a:moveTo>
                      <a:pt x="1539" y="0"/>
                    </a:moveTo>
                    <a:lnTo>
                      <a:pt x="1539" y="1621"/>
                    </a:lnTo>
                    <a:moveTo>
                      <a:pt x="1760" y="0"/>
                    </a:moveTo>
                    <a:lnTo>
                      <a:pt x="1760" y="1621"/>
                    </a:lnTo>
                    <a:moveTo>
                      <a:pt x="1980" y="0"/>
                    </a:moveTo>
                    <a:lnTo>
                      <a:pt x="1980" y="1621"/>
                    </a:lnTo>
                  </a:path>
                </a:pathLst>
              </a:custGeom>
              <a:noFill/>
              <a:ln w="4763"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128">
                <a:extLst>
                  <a:ext uri="{FF2B5EF4-FFF2-40B4-BE49-F238E27FC236}">
                    <a16:creationId xmlns:a16="http://schemas.microsoft.com/office/drawing/2014/main" id="{82FC5398-B0DB-4129-BDA8-6C0B466450E1}"/>
                  </a:ext>
                </a:extLst>
              </p:cNvPr>
              <p:cNvSpPr>
                <a:spLocks noChangeShapeType="1"/>
              </p:cNvSpPr>
              <p:nvPr/>
            </p:nvSpPr>
            <p:spPr bwMode="auto">
              <a:xfrm flipV="1">
                <a:off x="8433149" y="2519428"/>
                <a:ext cx="0" cy="2464349"/>
              </a:xfrm>
              <a:prstGeom prst="line">
                <a:avLst/>
              </a:prstGeom>
              <a:noFill/>
              <a:ln w="4763"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Line 129">
                <a:extLst>
                  <a:ext uri="{FF2B5EF4-FFF2-40B4-BE49-F238E27FC236}">
                    <a16:creationId xmlns:a16="http://schemas.microsoft.com/office/drawing/2014/main" id="{191E9171-202D-4ABE-BE07-3C9F6E28C370}"/>
                  </a:ext>
                </a:extLst>
              </p:cNvPr>
              <p:cNvSpPr>
                <a:spLocks noChangeShapeType="1"/>
              </p:cNvSpPr>
              <p:nvPr/>
            </p:nvSpPr>
            <p:spPr bwMode="auto">
              <a:xfrm>
                <a:off x="8433149" y="4983778"/>
                <a:ext cx="3344584" cy="0"/>
              </a:xfrm>
              <a:prstGeom prst="line">
                <a:avLst/>
              </a:prstGeom>
              <a:noFill/>
              <a:ln w="4763"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Line 130">
                <a:extLst>
                  <a:ext uri="{FF2B5EF4-FFF2-40B4-BE49-F238E27FC236}">
                    <a16:creationId xmlns:a16="http://schemas.microsoft.com/office/drawing/2014/main" id="{78D72366-19B7-4223-8BE1-25CDBD265602}"/>
                  </a:ext>
                </a:extLst>
              </p:cNvPr>
              <p:cNvSpPr>
                <a:spLocks noChangeShapeType="1"/>
              </p:cNvSpPr>
              <p:nvPr/>
            </p:nvSpPr>
            <p:spPr bwMode="auto">
              <a:xfrm flipV="1">
                <a:off x="8433149" y="2855407"/>
                <a:ext cx="3344584" cy="1917054"/>
              </a:xfrm>
              <a:prstGeom prst="line">
                <a:avLst/>
              </a:prstGeom>
              <a:noFill/>
              <a:ln w="190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Oval 132">
                <a:extLst>
                  <a:ext uri="{FF2B5EF4-FFF2-40B4-BE49-F238E27FC236}">
                    <a16:creationId xmlns:a16="http://schemas.microsoft.com/office/drawing/2014/main" id="{C56BDD20-28AF-4B95-BA3D-25A8435CD582}"/>
                  </a:ext>
                </a:extLst>
              </p:cNvPr>
              <p:cNvSpPr>
                <a:spLocks noChangeArrowheads="1"/>
              </p:cNvSpPr>
              <p:nvPr/>
            </p:nvSpPr>
            <p:spPr bwMode="auto">
              <a:xfrm>
                <a:off x="8407305" y="4748137"/>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7" name="Oval 133">
                <a:extLst>
                  <a:ext uri="{FF2B5EF4-FFF2-40B4-BE49-F238E27FC236}">
                    <a16:creationId xmlns:a16="http://schemas.microsoft.com/office/drawing/2014/main" id="{5EC99E9F-2FEC-4DD9-BA26-20D48E4A6808}"/>
                  </a:ext>
                </a:extLst>
              </p:cNvPr>
              <p:cNvSpPr>
                <a:spLocks noChangeArrowheads="1"/>
              </p:cNvSpPr>
              <p:nvPr/>
            </p:nvSpPr>
            <p:spPr bwMode="auto">
              <a:xfrm>
                <a:off x="8407305" y="4748137"/>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Oval 134">
                <a:extLst>
                  <a:ext uri="{FF2B5EF4-FFF2-40B4-BE49-F238E27FC236}">
                    <a16:creationId xmlns:a16="http://schemas.microsoft.com/office/drawing/2014/main" id="{A3FDD2AA-67A8-4F2D-8C38-B0B458217237}"/>
                  </a:ext>
                </a:extLst>
              </p:cNvPr>
              <p:cNvSpPr>
                <a:spLocks noChangeArrowheads="1"/>
              </p:cNvSpPr>
              <p:nvPr/>
            </p:nvSpPr>
            <p:spPr bwMode="auto">
              <a:xfrm>
                <a:off x="8743283" y="4556583"/>
                <a:ext cx="45608"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Oval 135">
                <a:extLst>
                  <a:ext uri="{FF2B5EF4-FFF2-40B4-BE49-F238E27FC236}">
                    <a16:creationId xmlns:a16="http://schemas.microsoft.com/office/drawing/2014/main" id="{E33041AF-9DE4-4641-A4AF-2F64642037D3}"/>
                  </a:ext>
                </a:extLst>
              </p:cNvPr>
              <p:cNvSpPr>
                <a:spLocks noChangeArrowheads="1"/>
              </p:cNvSpPr>
              <p:nvPr/>
            </p:nvSpPr>
            <p:spPr bwMode="auto">
              <a:xfrm>
                <a:off x="8743283" y="4556583"/>
                <a:ext cx="45608"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Oval 136">
                <a:extLst>
                  <a:ext uri="{FF2B5EF4-FFF2-40B4-BE49-F238E27FC236}">
                    <a16:creationId xmlns:a16="http://schemas.microsoft.com/office/drawing/2014/main" id="{412599FA-772B-4D29-A3B1-BEB903A55F78}"/>
                  </a:ext>
                </a:extLst>
              </p:cNvPr>
              <p:cNvSpPr>
                <a:spLocks noChangeArrowheads="1"/>
              </p:cNvSpPr>
              <p:nvPr/>
            </p:nvSpPr>
            <p:spPr bwMode="auto">
              <a:xfrm>
                <a:off x="9077741" y="4361989"/>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Oval 137">
                <a:extLst>
                  <a:ext uri="{FF2B5EF4-FFF2-40B4-BE49-F238E27FC236}">
                    <a16:creationId xmlns:a16="http://schemas.microsoft.com/office/drawing/2014/main" id="{DC36F717-85A2-4A2D-8376-1DEB997637B6}"/>
                  </a:ext>
                </a:extLst>
              </p:cNvPr>
              <p:cNvSpPr>
                <a:spLocks noChangeArrowheads="1"/>
              </p:cNvSpPr>
              <p:nvPr/>
            </p:nvSpPr>
            <p:spPr bwMode="auto">
              <a:xfrm>
                <a:off x="9077741" y="4361989"/>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Oval 138">
                <a:extLst>
                  <a:ext uri="{FF2B5EF4-FFF2-40B4-BE49-F238E27FC236}">
                    <a16:creationId xmlns:a16="http://schemas.microsoft.com/office/drawing/2014/main" id="{057BFE1D-F6DF-4260-9B2E-E589C0F4D396}"/>
                  </a:ext>
                </a:extLst>
              </p:cNvPr>
              <p:cNvSpPr>
                <a:spLocks noChangeArrowheads="1"/>
              </p:cNvSpPr>
              <p:nvPr/>
            </p:nvSpPr>
            <p:spPr bwMode="auto">
              <a:xfrm>
                <a:off x="10078076" y="3790370"/>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3" name="Oval 139">
                <a:extLst>
                  <a:ext uri="{FF2B5EF4-FFF2-40B4-BE49-F238E27FC236}">
                    <a16:creationId xmlns:a16="http://schemas.microsoft.com/office/drawing/2014/main" id="{72B550B2-925D-482B-8EBA-68BC70B51089}"/>
                  </a:ext>
                </a:extLst>
              </p:cNvPr>
              <p:cNvSpPr>
                <a:spLocks noChangeArrowheads="1"/>
              </p:cNvSpPr>
              <p:nvPr/>
            </p:nvSpPr>
            <p:spPr bwMode="auto">
              <a:xfrm>
                <a:off x="10078076" y="3790370"/>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Oval 140">
                <a:extLst>
                  <a:ext uri="{FF2B5EF4-FFF2-40B4-BE49-F238E27FC236}">
                    <a16:creationId xmlns:a16="http://schemas.microsoft.com/office/drawing/2014/main" id="{33E40178-8190-484B-93D5-5EFD2FA3D970}"/>
                  </a:ext>
                </a:extLst>
              </p:cNvPr>
              <p:cNvSpPr>
                <a:spLocks noChangeArrowheads="1"/>
              </p:cNvSpPr>
              <p:nvPr/>
            </p:nvSpPr>
            <p:spPr bwMode="auto">
              <a:xfrm>
                <a:off x="10746993" y="3405743"/>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5" name="Oval 141">
                <a:extLst>
                  <a:ext uri="{FF2B5EF4-FFF2-40B4-BE49-F238E27FC236}">
                    <a16:creationId xmlns:a16="http://schemas.microsoft.com/office/drawing/2014/main" id="{0889984A-B9FF-4BBF-9473-02BF24FAA98D}"/>
                  </a:ext>
                </a:extLst>
              </p:cNvPr>
              <p:cNvSpPr>
                <a:spLocks noChangeArrowheads="1"/>
              </p:cNvSpPr>
              <p:nvPr/>
            </p:nvSpPr>
            <p:spPr bwMode="auto">
              <a:xfrm>
                <a:off x="10746993" y="3405743"/>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Oval 142">
                <a:extLst>
                  <a:ext uri="{FF2B5EF4-FFF2-40B4-BE49-F238E27FC236}">
                    <a16:creationId xmlns:a16="http://schemas.microsoft.com/office/drawing/2014/main" id="{23FC7385-E4DC-4584-B10E-834BD5E24BB2}"/>
                  </a:ext>
                </a:extLst>
              </p:cNvPr>
              <p:cNvSpPr>
                <a:spLocks noChangeArrowheads="1"/>
              </p:cNvSpPr>
              <p:nvPr/>
            </p:nvSpPr>
            <p:spPr bwMode="auto">
              <a:xfrm>
                <a:off x="11751888" y="2829562"/>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7" name="Oval 143">
                <a:extLst>
                  <a:ext uri="{FF2B5EF4-FFF2-40B4-BE49-F238E27FC236}">
                    <a16:creationId xmlns:a16="http://schemas.microsoft.com/office/drawing/2014/main" id="{E34A59DA-A36A-4B4A-AD79-E6D7EE241039}"/>
                  </a:ext>
                </a:extLst>
              </p:cNvPr>
              <p:cNvSpPr>
                <a:spLocks noChangeArrowheads="1"/>
              </p:cNvSpPr>
              <p:nvPr/>
            </p:nvSpPr>
            <p:spPr bwMode="auto">
              <a:xfrm>
                <a:off x="11751888" y="2829562"/>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Rectangle 144">
                <a:extLst>
                  <a:ext uri="{FF2B5EF4-FFF2-40B4-BE49-F238E27FC236}">
                    <a16:creationId xmlns:a16="http://schemas.microsoft.com/office/drawing/2014/main" id="{59CF4735-A6C6-4001-B501-916D6CB3D92B}"/>
                  </a:ext>
                </a:extLst>
              </p:cNvPr>
              <p:cNvSpPr>
                <a:spLocks noChangeArrowheads="1"/>
              </p:cNvSpPr>
              <p:nvPr/>
            </p:nvSpPr>
            <p:spPr bwMode="auto">
              <a:xfrm>
                <a:off x="8275498" y="490724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0</a:t>
                </a:r>
                <a:endParaRPr kumimoji="0" lang="en-US" altLang="en-US" sz="1000" b="0" i="0" u="none" strike="noStrike" cap="none" normalizeH="0" baseline="0">
                  <a:ln>
                    <a:noFill/>
                  </a:ln>
                  <a:solidFill>
                    <a:schemeClr val="tx1"/>
                  </a:solidFill>
                  <a:effectLst/>
                </a:endParaRPr>
              </a:p>
            </p:txBody>
          </p:sp>
          <p:sp>
            <p:nvSpPr>
              <p:cNvPr id="149" name="Rectangle 145">
                <a:extLst>
                  <a:ext uri="{FF2B5EF4-FFF2-40B4-BE49-F238E27FC236}">
                    <a16:creationId xmlns:a16="http://schemas.microsoft.com/office/drawing/2014/main" id="{C6FBE168-4215-4E91-953A-5E2B21F0C734}"/>
                  </a:ext>
                </a:extLst>
              </p:cNvPr>
              <p:cNvSpPr>
                <a:spLocks noChangeArrowheads="1"/>
              </p:cNvSpPr>
              <p:nvPr/>
            </p:nvSpPr>
            <p:spPr bwMode="auto">
              <a:xfrm>
                <a:off x="8275498" y="4553021"/>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a:t>
                </a:r>
                <a:endParaRPr kumimoji="0" lang="en-US" altLang="en-US" sz="1000" b="0" i="0" u="none" strike="noStrike" cap="none" normalizeH="0" baseline="0">
                  <a:ln>
                    <a:noFill/>
                  </a:ln>
                  <a:solidFill>
                    <a:schemeClr val="tx1"/>
                  </a:solidFill>
                  <a:effectLst/>
                </a:endParaRPr>
              </a:p>
            </p:txBody>
          </p:sp>
          <p:sp>
            <p:nvSpPr>
              <p:cNvPr id="150" name="Rectangle 146">
                <a:extLst>
                  <a:ext uri="{FF2B5EF4-FFF2-40B4-BE49-F238E27FC236}">
                    <a16:creationId xmlns:a16="http://schemas.microsoft.com/office/drawing/2014/main" id="{578FC900-6170-4761-9C7B-2F7FBB86AB9A}"/>
                  </a:ext>
                </a:extLst>
              </p:cNvPr>
              <p:cNvSpPr>
                <a:spLocks noChangeArrowheads="1"/>
              </p:cNvSpPr>
              <p:nvPr/>
            </p:nvSpPr>
            <p:spPr bwMode="auto">
              <a:xfrm>
                <a:off x="8275498" y="4203360"/>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a:t>
                </a:r>
                <a:endParaRPr kumimoji="0" lang="en-US" altLang="en-US" sz="1000" b="0" i="0" u="none" strike="noStrike" cap="none" normalizeH="0" baseline="0">
                  <a:ln>
                    <a:noFill/>
                  </a:ln>
                  <a:solidFill>
                    <a:schemeClr val="tx1"/>
                  </a:solidFill>
                  <a:effectLst/>
                </a:endParaRPr>
              </a:p>
            </p:txBody>
          </p:sp>
          <p:sp>
            <p:nvSpPr>
              <p:cNvPr id="151" name="Rectangle 147">
                <a:extLst>
                  <a:ext uri="{FF2B5EF4-FFF2-40B4-BE49-F238E27FC236}">
                    <a16:creationId xmlns:a16="http://schemas.microsoft.com/office/drawing/2014/main" id="{E14AF84A-7C0E-4832-91CC-3DB947B7FF44}"/>
                  </a:ext>
                </a:extLst>
              </p:cNvPr>
              <p:cNvSpPr>
                <a:spLocks noChangeArrowheads="1"/>
              </p:cNvSpPr>
              <p:nvPr/>
            </p:nvSpPr>
            <p:spPr bwMode="auto">
              <a:xfrm>
                <a:off x="8275498" y="3852179"/>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a:t>
                </a:r>
                <a:endParaRPr kumimoji="0" lang="en-US" altLang="en-US" sz="1000" b="0" i="0" u="none" strike="noStrike" cap="none" normalizeH="0" baseline="0">
                  <a:ln>
                    <a:noFill/>
                  </a:ln>
                  <a:solidFill>
                    <a:schemeClr val="tx1"/>
                  </a:solidFill>
                  <a:effectLst/>
                </a:endParaRPr>
              </a:p>
            </p:txBody>
          </p:sp>
          <p:sp>
            <p:nvSpPr>
              <p:cNvPr id="152" name="Rectangle 148">
                <a:extLst>
                  <a:ext uri="{FF2B5EF4-FFF2-40B4-BE49-F238E27FC236}">
                    <a16:creationId xmlns:a16="http://schemas.microsoft.com/office/drawing/2014/main" id="{EE08323B-3EAA-4C22-8033-29982299A025}"/>
                  </a:ext>
                </a:extLst>
              </p:cNvPr>
              <p:cNvSpPr>
                <a:spLocks noChangeArrowheads="1"/>
              </p:cNvSpPr>
              <p:nvPr/>
            </p:nvSpPr>
            <p:spPr bwMode="auto">
              <a:xfrm>
                <a:off x="8275498" y="3500998"/>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a:t>
                </a:r>
                <a:endParaRPr kumimoji="0" lang="en-US" altLang="en-US" sz="1000" b="0" i="0" u="none" strike="noStrike" cap="none" normalizeH="0" baseline="0">
                  <a:ln>
                    <a:noFill/>
                  </a:ln>
                  <a:solidFill>
                    <a:schemeClr val="tx1"/>
                  </a:solidFill>
                  <a:effectLst/>
                </a:endParaRPr>
              </a:p>
            </p:txBody>
          </p:sp>
          <p:sp>
            <p:nvSpPr>
              <p:cNvPr id="153" name="Rectangle 149">
                <a:extLst>
                  <a:ext uri="{FF2B5EF4-FFF2-40B4-BE49-F238E27FC236}">
                    <a16:creationId xmlns:a16="http://schemas.microsoft.com/office/drawing/2014/main" id="{D97D34D2-4EC1-472C-A166-017A3BD0970F}"/>
                  </a:ext>
                </a:extLst>
              </p:cNvPr>
              <p:cNvSpPr>
                <a:spLocks noChangeArrowheads="1"/>
              </p:cNvSpPr>
              <p:nvPr/>
            </p:nvSpPr>
            <p:spPr bwMode="auto">
              <a:xfrm>
                <a:off x="8252693" y="3149817"/>
                <a:ext cx="12587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10</a:t>
                </a:r>
                <a:endParaRPr kumimoji="0" lang="en-US" altLang="en-US" sz="1000" b="0" i="0" u="none" strike="noStrike" cap="none" normalizeH="0" baseline="0">
                  <a:ln>
                    <a:noFill/>
                  </a:ln>
                  <a:solidFill>
                    <a:schemeClr val="tx1"/>
                  </a:solidFill>
                  <a:effectLst/>
                </a:endParaRPr>
              </a:p>
            </p:txBody>
          </p:sp>
          <p:sp>
            <p:nvSpPr>
              <p:cNvPr id="154" name="Rectangle 150">
                <a:extLst>
                  <a:ext uri="{FF2B5EF4-FFF2-40B4-BE49-F238E27FC236}">
                    <a16:creationId xmlns:a16="http://schemas.microsoft.com/office/drawing/2014/main" id="{0438A64C-7EF7-435A-8757-0F3EC4874244}"/>
                  </a:ext>
                </a:extLst>
              </p:cNvPr>
              <p:cNvSpPr>
                <a:spLocks noChangeArrowheads="1"/>
              </p:cNvSpPr>
              <p:nvPr/>
            </p:nvSpPr>
            <p:spPr bwMode="auto">
              <a:xfrm>
                <a:off x="8252693" y="2798635"/>
                <a:ext cx="12587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12</a:t>
                </a:r>
                <a:endParaRPr kumimoji="0" lang="en-US" altLang="en-US" sz="1000" b="0" i="0" u="none" strike="noStrike" cap="none" normalizeH="0" baseline="0">
                  <a:ln>
                    <a:noFill/>
                  </a:ln>
                  <a:solidFill>
                    <a:schemeClr val="tx1"/>
                  </a:solidFill>
                  <a:effectLst/>
                </a:endParaRPr>
              </a:p>
            </p:txBody>
          </p:sp>
          <p:sp>
            <p:nvSpPr>
              <p:cNvPr id="155" name="Rectangle 151">
                <a:extLst>
                  <a:ext uri="{FF2B5EF4-FFF2-40B4-BE49-F238E27FC236}">
                    <a16:creationId xmlns:a16="http://schemas.microsoft.com/office/drawing/2014/main" id="{CBA5E8DC-2B66-469C-B82D-3D6D4F6FA3E8}"/>
                  </a:ext>
                </a:extLst>
              </p:cNvPr>
              <p:cNvSpPr>
                <a:spLocks noChangeArrowheads="1"/>
              </p:cNvSpPr>
              <p:nvPr/>
            </p:nvSpPr>
            <p:spPr bwMode="auto">
              <a:xfrm>
                <a:off x="8252693" y="2447454"/>
                <a:ext cx="12587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14</a:t>
                </a:r>
                <a:endParaRPr kumimoji="0" lang="en-US" altLang="en-US" sz="1000" b="0" i="0" u="none" strike="noStrike" cap="none" normalizeH="0" baseline="0" dirty="0">
                  <a:ln>
                    <a:noFill/>
                  </a:ln>
                  <a:solidFill>
                    <a:schemeClr val="tx1"/>
                  </a:solidFill>
                  <a:effectLst/>
                </a:endParaRPr>
              </a:p>
            </p:txBody>
          </p:sp>
          <p:sp>
            <p:nvSpPr>
              <p:cNvPr id="156" name="Rectangle 152">
                <a:extLst>
                  <a:ext uri="{FF2B5EF4-FFF2-40B4-BE49-F238E27FC236}">
                    <a16:creationId xmlns:a16="http://schemas.microsoft.com/office/drawing/2014/main" id="{01F8D2F9-D91D-492A-9058-CB4D318E4ABB}"/>
                  </a:ext>
                </a:extLst>
              </p:cNvPr>
              <p:cNvSpPr>
                <a:spLocks noChangeArrowheads="1"/>
              </p:cNvSpPr>
              <p:nvPr/>
            </p:nvSpPr>
            <p:spPr bwMode="auto">
              <a:xfrm>
                <a:off x="8408825" y="503556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0</a:t>
                </a:r>
                <a:endParaRPr kumimoji="0" lang="en-US" altLang="en-US" sz="1000" b="0" i="0" u="none" strike="noStrike" cap="none" normalizeH="0" baseline="0">
                  <a:ln>
                    <a:noFill/>
                  </a:ln>
                  <a:solidFill>
                    <a:schemeClr val="tx1"/>
                  </a:solidFill>
                  <a:effectLst/>
                </a:endParaRPr>
              </a:p>
            </p:txBody>
          </p:sp>
          <p:sp>
            <p:nvSpPr>
              <p:cNvPr id="158" name="Rectangle 154">
                <a:extLst>
                  <a:ext uri="{FF2B5EF4-FFF2-40B4-BE49-F238E27FC236}">
                    <a16:creationId xmlns:a16="http://schemas.microsoft.com/office/drawing/2014/main" id="{F05AADE0-1D3D-4067-BC1E-48D28148E872}"/>
                  </a:ext>
                </a:extLst>
              </p:cNvPr>
              <p:cNvSpPr>
                <a:spLocks noChangeArrowheads="1"/>
              </p:cNvSpPr>
              <p:nvPr/>
            </p:nvSpPr>
            <p:spPr bwMode="auto">
              <a:xfrm>
                <a:off x="9077741" y="503556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a:t>
                </a:r>
                <a:endParaRPr kumimoji="0" lang="en-US" altLang="en-US" sz="1000" b="0" i="0" u="none" strike="noStrike" cap="none" normalizeH="0" baseline="0">
                  <a:ln>
                    <a:noFill/>
                  </a:ln>
                  <a:solidFill>
                    <a:schemeClr val="tx1"/>
                  </a:solidFill>
                  <a:effectLst/>
                </a:endParaRPr>
              </a:p>
            </p:txBody>
          </p:sp>
          <p:sp>
            <p:nvSpPr>
              <p:cNvPr id="160" name="Rectangle 156">
                <a:extLst>
                  <a:ext uri="{FF2B5EF4-FFF2-40B4-BE49-F238E27FC236}">
                    <a16:creationId xmlns:a16="http://schemas.microsoft.com/office/drawing/2014/main" id="{F09565C9-7177-4959-9245-DF0B0A57E906}"/>
                  </a:ext>
                </a:extLst>
              </p:cNvPr>
              <p:cNvSpPr>
                <a:spLocks noChangeArrowheads="1"/>
              </p:cNvSpPr>
              <p:nvPr/>
            </p:nvSpPr>
            <p:spPr bwMode="auto">
              <a:xfrm>
                <a:off x="9746658" y="503556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a:t>
                </a:r>
                <a:endParaRPr kumimoji="0" lang="en-US" altLang="en-US" sz="1000" b="0" i="0" u="none" strike="noStrike" cap="none" normalizeH="0" baseline="0">
                  <a:ln>
                    <a:noFill/>
                  </a:ln>
                  <a:solidFill>
                    <a:schemeClr val="tx1"/>
                  </a:solidFill>
                  <a:effectLst/>
                </a:endParaRPr>
              </a:p>
            </p:txBody>
          </p:sp>
          <p:sp>
            <p:nvSpPr>
              <p:cNvPr id="162" name="Rectangle 158">
                <a:extLst>
                  <a:ext uri="{FF2B5EF4-FFF2-40B4-BE49-F238E27FC236}">
                    <a16:creationId xmlns:a16="http://schemas.microsoft.com/office/drawing/2014/main" id="{241DA6CF-C461-4F71-82B3-FADCF5C580A4}"/>
                  </a:ext>
                </a:extLst>
              </p:cNvPr>
              <p:cNvSpPr>
                <a:spLocks noChangeArrowheads="1"/>
              </p:cNvSpPr>
              <p:nvPr/>
            </p:nvSpPr>
            <p:spPr bwMode="auto">
              <a:xfrm>
                <a:off x="10415575" y="503556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a:t>
                </a:r>
                <a:endParaRPr kumimoji="0" lang="en-US" altLang="en-US" sz="1000" b="0" i="0" u="none" strike="noStrike" cap="none" normalizeH="0" baseline="0">
                  <a:ln>
                    <a:noFill/>
                  </a:ln>
                  <a:solidFill>
                    <a:schemeClr val="tx1"/>
                  </a:solidFill>
                  <a:effectLst/>
                </a:endParaRPr>
              </a:p>
            </p:txBody>
          </p:sp>
          <p:sp>
            <p:nvSpPr>
              <p:cNvPr id="164" name="Rectangle 160">
                <a:extLst>
                  <a:ext uri="{FF2B5EF4-FFF2-40B4-BE49-F238E27FC236}">
                    <a16:creationId xmlns:a16="http://schemas.microsoft.com/office/drawing/2014/main" id="{2A568E06-9774-419F-8D3B-D56DDAA8C7C0}"/>
                  </a:ext>
                </a:extLst>
              </p:cNvPr>
              <p:cNvSpPr>
                <a:spLocks noChangeArrowheads="1"/>
              </p:cNvSpPr>
              <p:nvPr/>
            </p:nvSpPr>
            <p:spPr bwMode="auto">
              <a:xfrm>
                <a:off x="11084491" y="5035563"/>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a:t>
                </a:r>
                <a:endParaRPr kumimoji="0" lang="en-US" altLang="en-US" sz="1000" b="0" i="0" u="none" strike="noStrike" cap="none" normalizeH="0" baseline="0">
                  <a:ln>
                    <a:noFill/>
                  </a:ln>
                  <a:solidFill>
                    <a:schemeClr val="tx1"/>
                  </a:solidFill>
                  <a:effectLst/>
                </a:endParaRPr>
              </a:p>
            </p:txBody>
          </p:sp>
          <p:sp>
            <p:nvSpPr>
              <p:cNvPr id="166" name="Rectangle 162">
                <a:extLst>
                  <a:ext uri="{FF2B5EF4-FFF2-40B4-BE49-F238E27FC236}">
                    <a16:creationId xmlns:a16="http://schemas.microsoft.com/office/drawing/2014/main" id="{A814C6B8-BA50-4FD0-85A9-8FABC69311B5}"/>
                  </a:ext>
                </a:extLst>
              </p:cNvPr>
              <p:cNvSpPr>
                <a:spLocks noChangeArrowheads="1"/>
              </p:cNvSpPr>
              <p:nvPr/>
            </p:nvSpPr>
            <p:spPr bwMode="auto">
              <a:xfrm>
                <a:off x="11741246" y="5035563"/>
                <a:ext cx="12587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10</a:t>
                </a:r>
                <a:endParaRPr kumimoji="0" lang="en-US" altLang="en-US" sz="1000" b="0" i="0" u="none" strike="noStrike" cap="none" normalizeH="0" baseline="0">
                  <a:ln>
                    <a:noFill/>
                  </a:ln>
                  <a:solidFill>
                    <a:schemeClr val="tx1"/>
                  </a:solidFill>
                  <a:effectLst/>
                </a:endParaRPr>
              </a:p>
            </p:txBody>
          </p:sp>
          <p:sp>
            <p:nvSpPr>
              <p:cNvPr id="202" name="Freeform 131">
                <a:extLst>
                  <a:ext uri="{FF2B5EF4-FFF2-40B4-BE49-F238E27FC236}">
                    <a16:creationId xmlns:a16="http://schemas.microsoft.com/office/drawing/2014/main" id="{FF3D9A1A-4EE7-4D5A-90E2-65EA9D139081}"/>
                  </a:ext>
                </a:extLst>
              </p:cNvPr>
              <p:cNvSpPr>
                <a:spLocks noEditPoints="1"/>
              </p:cNvSpPr>
              <p:nvPr/>
            </p:nvSpPr>
            <p:spPr bwMode="auto">
              <a:xfrm>
                <a:off x="8427068" y="2765711"/>
                <a:ext cx="3356746" cy="2224147"/>
              </a:xfrm>
              <a:custGeom>
                <a:avLst/>
                <a:gdLst>
                  <a:gd name="T0" fmla="*/ 7 w 13799"/>
                  <a:gd name="T1" fmla="*/ 9129 h 9143"/>
                  <a:gd name="T2" fmla="*/ 321 w 13799"/>
                  <a:gd name="T3" fmla="*/ 8950 h 9143"/>
                  <a:gd name="T4" fmla="*/ 721 w 13799"/>
                  <a:gd name="T5" fmla="*/ 8685 h 9143"/>
                  <a:gd name="T6" fmla="*/ 1008 w 13799"/>
                  <a:gd name="T7" fmla="*/ 8467 h 9143"/>
                  <a:gd name="T8" fmla="*/ 1255 w 13799"/>
                  <a:gd name="T9" fmla="*/ 8275 h 9143"/>
                  <a:gd name="T10" fmla="*/ 1416 w 13799"/>
                  <a:gd name="T11" fmla="*/ 8169 h 9143"/>
                  <a:gd name="T12" fmla="*/ 1416 w 13799"/>
                  <a:gd name="T13" fmla="*/ 8169 h 9143"/>
                  <a:gd name="T14" fmla="*/ 1689 w 13799"/>
                  <a:gd name="T15" fmla="*/ 8017 h 9143"/>
                  <a:gd name="T16" fmla="*/ 2003 w 13799"/>
                  <a:gd name="T17" fmla="*/ 7838 h 9143"/>
                  <a:gd name="T18" fmla="*/ 2403 w 13799"/>
                  <a:gd name="T19" fmla="*/ 7573 h 9143"/>
                  <a:gd name="T20" fmla="*/ 2690 w 13799"/>
                  <a:gd name="T21" fmla="*/ 7355 h 9143"/>
                  <a:gd name="T22" fmla="*/ 2937 w 13799"/>
                  <a:gd name="T23" fmla="*/ 7163 h 9143"/>
                  <a:gd name="T24" fmla="*/ 3097 w 13799"/>
                  <a:gd name="T25" fmla="*/ 7057 h 9143"/>
                  <a:gd name="T26" fmla="*/ 3097 w 13799"/>
                  <a:gd name="T27" fmla="*/ 7057 h 9143"/>
                  <a:gd name="T28" fmla="*/ 3371 w 13799"/>
                  <a:gd name="T29" fmla="*/ 6905 h 9143"/>
                  <a:gd name="T30" fmla="*/ 3684 w 13799"/>
                  <a:gd name="T31" fmla="*/ 6726 h 9143"/>
                  <a:gd name="T32" fmla="*/ 4085 w 13799"/>
                  <a:gd name="T33" fmla="*/ 6462 h 9143"/>
                  <a:gd name="T34" fmla="*/ 4372 w 13799"/>
                  <a:gd name="T35" fmla="*/ 6243 h 9143"/>
                  <a:gd name="T36" fmla="*/ 4619 w 13799"/>
                  <a:gd name="T37" fmla="*/ 6051 h 9143"/>
                  <a:gd name="T38" fmla="*/ 4779 w 13799"/>
                  <a:gd name="T39" fmla="*/ 5945 h 9143"/>
                  <a:gd name="T40" fmla="*/ 4779 w 13799"/>
                  <a:gd name="T41" fmla="*/ 5945 h 9143"/>
                  <a:gd name="T42" fmla="*/ 5052 w 13799"/>
                  <a:gd name="T43" fmla="*/ 5793 h 9143"/>
                  <a:gd name="T44" fmla="*/ 5366 w 13799"/>
                  <a:gd name="T45" fmla="*/ 5614 h 9143"/>
                  <a:gd name="T46" fmla="*/ 5766 w 13799"/>
                  <a:gd name="T47" fmla="*/ 5350 h 9143"/>
                  <a:gd name="T48" fmla="*/ 6053 w 13799"/>
                  <a:gd name="T49" fmla="*/ 5131 h 9143"/>
                  <a:gd name="T50" fmla="*/ 6300 w 13799"/>
                  <a:gd name="T51" fmla="*/ 4939 h 9143"/>
                  <a:gd name="T52" fmla="*/ 6460 w 13799"/>
                  <a:gd name="T53" fmla="*/ 4833 h 9143"/>
                  <a:gd name="T54" fmla="*/ 6460 w 13799"/>
                  <a:gd name="T55" fmla="*/ 4833 h 9143"/>
                  <a:gd name="T56" fmla="*/ 6734 w 13799"/>
                  <a:gd name="T57" fmla="*/ 4681 h 9143"/>
                  <a:gd name="T58" fmla="*/ 7047 w 13799"/>
                  <a:gd name="T59" fmla="*/ 4502 h 9143"/>
                  <a:gd name="T60" fmla="*/ 7448 w 13799"/>
                  <a:gd name="T61" fmla="*/ 4238 h 9143"/>
                  <a:gd name="T62" fmla="*/ 7735 w 13799"/>
                  <a:gd name="T63" fmla="*/ 4019 h 9143"/>
                  <a:gd name="T64" fmla="*/ 7982 w 13799"/>
                  <a:gd name="T65" fmla="*/ 3827 h 9143"/>
                  <a:gd name="T66" fmla="*/ 8142 w 13799"/>
                  <a:gd name="T67" fmla="*/ 3721 h 9143"/>
                  <a:gd name="T68" fmla="*/ 8142 w 13799"/>
                  <a:gd name="T69" fmla="*/ 3721 h 9143"/>
                  <a:gd name="T70" fmla="*/ 8416 w 13799"/>
                  <a:gd name="T71" fmla="*/ 3569 h 9143"/>
                  <a:gd name="T72" fmla="*/ 8729 w 13799"/>
                  <a:gd name="T73" fmla="*/ 3390 h 9143"/>
                  <a:gd name="T74" fmla="*/ 9129 w 13799"/>
                  <a:gd name="T75" fmla="*/ 3126 h 9143"/>
                  <a:gd name="T76" fmla="*/ 9416 w 13799"/>
                  <a:gd name="T77" fmla="*/ 2907 h 9143"/>
                  <a:gd name="T78" fmla="*/ 9664 w 13799"/>
                  <a:gd name="T79" fmla="*/ 2715 h 9143"/>
                  <a:gd name="T80" fmla="*/ 9824 w 13799"/>
                  <a:gd name="T81" fmla="*/ 2609 h 9143"/>
                  <a:gd name="T82" fmla="*/ 9824 w 13799"/>
                  <a:gd name="T83" fmla="*/ 2609 h 9143"/>
                  <a:gd name="T84" fmla="*/ 10097 w 13799"/>
                  <a:gd name="T85" fmla="*/ 2457 h 9143"/>
                  <a:gd name="T86" fmla="*/ 10411 w 13799"/>
                  <a:gd name="T87" fmla="*/ 2278 h 9143"/>
                  <a:gd name="T88" fmla="*/ 10811 w 13799"/>
                  <a:gd name="T89" fmla="*/ 2014 h 9143"/>
                  <a:gd name="T90" fmla="*/ 11098 w 13799"/>
                  <a:gd name="T91" fmla="*/ 1795 h 9143"/>
                  <a:gd name="T92" fmla="*/ 11345 w 13799"/>
                  <a:gd name="T93" fmla="*/ 1603 h 9143"/>
                  <a:gd name="T94" fmla="*/ 11505 w 13799"/>
                  <a:gd name="T95" fmla="*/ 1497 h 9143"/>
                  <a:gd name="T96" fmla="*/ 11505 w 13799"/>
                  <a:gd name="T97" fmla="*/ 1497 h 9143"/>
                  <a:gd name="T98" fmla="*/ 11779 w 13799"/>
                  <a:gd name="T99" fmla="*/ 1345 h 9143"/>
                  <a:gd name="T100" fmla="*/ 12092 w 13799"/>
                  <a:gd name="T101" fmla="*/ 1167 h 9143"/>
                  <a:gd name="T102" fmla="*/ 12493 w 13799"/>
                  <a:gd name="T103" fmla="*/ 902 h 9143"/>
                  <a:gd name="T104" fmla="*/ 12780 w 13799"/>
                  <a:gd name="T105" fmla="*/ 683 h 9143"/>
                  <a:gd name="T106" fmla="*/ 13027 w 13799"/>
                  <a:gd name="T107" fmla="*/ 491 h 9143"/>
                  <a:gd name="T108" fmla="*/ 13187 w 13799"/>
                  <a:gd name="T109" fmla="*/ 385 h 9143"/>
                  <a:gd name="T110" fmla="*/ 13187 w 13799"/>
                  <a:gd name="T111" fmla="*/ 385 h 9143"/>
                  <a:gd name="T112" fmla="*/ 13460 w 13799"/>
                  <a:gd name="T113" fmla="*/ 233 h 9143"/>
                  <a:gd name="T114" fmla="*/ 13785 w 13799"/>
                  <a:gd name="T115" fmla="*/ 47 h 9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99" h="9143">
                    <a:moveTo>
                      <a:pt x="14" y="9095"/>
                    </a:moveTo>
                    <a:lnTo>
                      <a:pt x="134" y="9016"/>
                    </a:lnTo>
                    <a:cubicBezTo>
                      <a:pt x="145" y="9009"/>
                      <a:pt x="160" y="9012"/>
                      <a:pt x="168" y="9023"/>
                    </a:cubicBezTo>
                    <a:cubicBezTo>
                      <a:pt x="175" y="9034"/>
                      <a:pt x="172" y="9049"/>
                      <a:pt x="161" y="9056"/>
                    </a:cubicBezTo>
                    <a:lnTo>
                      <a:pt x="41" y="9135"/>
                    </a:lnTo>
                    <a:cubicBezTo>
                      <a:pt x="30" y="9143"/>
                      <a:pt x="15" y="9140"/>
                      <a:pt x="7" y="9129"/>
                    </a:cubicBezTo>
                    <a:cubicBezTo>
                      <a:pt x="0" y="9118"/>
                      <a:pt x="3" y="9103"/>
                      <a:pt x="14" y="9095"/>
                    </a:cubicBezTo>
                    <a:close/>
                    <a:moveTo>
                      <a:pt x="295" y="8910"/>
                    </a:moveTo>
                    <a:lnTo>
                      <a:pt x="415" y="8831"/>
                    </a:lnTo>
                    <a:cubicBezTo>
                      <a:pt x="426" y="8823"/>
                      <a:pt x="441" y="8826"/>
                      <a:pt x="448" y="8837"/>
                    </a:cubicBezTo>
                    <a:cubicBezTo>
                      <a:pt x="455" y="8849"/>
                      <a:pt x="452" y="8863"/>
                      <a:pt x="441" y="8871"/>
                    </a:cubicBezTo>
                    <a:lnTo>
                      <a:pt x="321" y="8950"/>
                    </a:lnTo>
                    <a:cubicBezTo>
                      <a:pt x="310" y="8957"/>
                      <a:pt x="295" y="8954"/>
                      <a:pt x="288" y="8943"/>
                    </a:cubicBezTo>
                    <a:cubicBezTo>
                      <a:pt x="280" y="8932"/>
                      <a:pt x="283" y="8917"/>
                      <a:pt x="295" y="8910"/>
                    </a:cubicBezTo>
                    <a:close/>
                    <a:moveTo>
                      <a:pt x="575" y="8725"/>
                    </a:moveTo>
                    <a:lnTo>
                      <a:pt x="695" y="8645"/>
                    </a:lnTo>
                    <a:cubicBezTo>
                      <a:pt x="706" y="8638"/>
                      <a:pt x="721" y="8641"/>
                      <a:pt x="728" y="8652"/>
                    </a:cubicBezTo>
                    <a:cubicBezTo>
                      <a:pt x="735" y="8663"/>
                      <a:pt x="732" y="8678"/>
                      <a:pt x="721" y="8685"/>
                    </a:cubicBezTo>
                    <a:lnTo>
                      <a:pt x="601" y="8765"/>
                    </a:lnTo>
                    <a:cubicBezTo>
                      <a:pt x="590" y="8772"/>
                      <a:pt x="575" y="8769"/>
                      <a:pt x="568" y="8758"/>
                    </a:cubicBezTo>
                    <a:cubicBezTo>
                      <a:pt x="561" y="8747"/>
                      <a:pt x="564" y="8732"/>
                      <a:pt x="575" y="8725"/>
                    </a:cubicBezTo>
                    <a:close/>
                    <a:moveTo>
                      <a:pt x="855" y="8539"/>
                    </a:moveTo>
                    <a:lnTo>
                      <a:pt x="975" y="8460"/>
                    </a:lnTo>
                    <a:cubicBezTo>
                      <a:pt x="986" y="8453"/>
                      <a:pt x="1001" y="8456"/>
                      <a:pt x="1008" y="8467"/>
                    </a:cubicBezTo>
                    <a:cubicBezTo>
                      <a:pt x="1016" y="8478"/>
                      <a:pt x="1013" y="8493"/>
                      <a:pt x="1002" y="8500"/>
                    </a:cubicBezTo>
                    <a:lnTo>
                      <a:pt x="882" y="8580"/>
                    </a:lnTo>
                    <a:cubicBezTo>
                      <a:pt x="870" y="8587"/>
                      <a:pt x="856" y="8584"/>
                      <a:pt x="848" y="8573"/>
                    </a:cubicBezTo>
                    <a:cubicBezTo>
                      <a:pt x="841" y="8562"/>
                      <a:pt x="844" y="8547"/>
                      <a:pt x="855" y="8539"/>
                    </a:cubicBezTo>
                    <a:close/>
                    <a:moveTo>
                      <a:pt x="1135" y="8354"/>
                    </a:moveTo>
                    <a:lnTo>
                      <a:pt x="1255" y="8275"/>
                    </a:lnTo>
                    <a:cubicBezTo>
                      <a:pt x="1266" y="8267"/>
                      <a:pt x="1281" y="8270"/>
                      <a:pt x="1289" y="8282"/>
                    </a:cubicBezTo>
                    <a:cubicBezTo>
                      <a:pt x="1296" y="8293"/>
                      <a:pt x="1293" y="8307"/>
                      <a:pt x="1282" y="8315"/>
                    </a:cubicBezTo>
                    <a:lnTo>
                      <a:pt x="1162" y="8394"/>
                    </a:lnTo>
                    <a:cubicBezTo>
                      <a:pt x="1151" y="8401"/>
                      <a:pt x="1136" y="8398"/>
                      <a:pt x="1129" y="8387"/>
                    </a:cubicBezTo>
                    <a:cubicBezTo>
                      <a:pt x="1121" y="8376"/>
                      <a:pt x="1124" y="8361"/>
                      <a:pt x="1135" y="8354"/>
                    </a:cubicBezTo>
                    <a:close/>
                    <a:moveTo>
                      <a:pt x="1416" y="8169"/>
                    </a:moveTo>
                    <a:lnTo>
                      <a:pt x="1536" y="8089"/>
                    </a:lnTo>
                    <a:cubicBezTo>
                      <a:pt x="1547" y="8082"/>
                      <a:pt x="1562" y="8085"/>
                      <a:pt x="1569" y="8096"/>
                    </a:cubicBezTo>
                    <a:cubicBezTo>
                      <a:pt x="1576" y="8107"/>
                      <a:pt x="1573" y="8122"/>
                      <a:pt x="1562" y="8129"/>
                    </a:cubicBezTo>
                    <a:lnTo>
                      <a:pt x="1442" y="8209"/>
                    </a:lnTo>
                    <a:cubicBezTo>
                      <a:pt x="1431" y="8216"/>
                      <a:pt x="1416" y="8213"/>
                      <a:pt x="1409" y="8202"/>
                    </a:cubicBezTo>
                    <a:cubicBezTo>
                      <a:pt x="1401" y="8191"/>
                      <a:pt x="1405" y="8176"/>
                      <a:pt x="1416" y="8169"/>
                    </a:cubicBezTo>
                    <a:close/>
                    <a:moveTo>
                      <a:pt x="1696" y="7983"/>
                    </a:moveTo>
                    <a:lnTo>
                      <a:pt x="1816" y="7904"/>
                    </a:lnTo>
                    <a:cubicBezTo>
                      <a:pt x="1827" y="7897"/>
                      <a:pt x="1842" y="7900"/>
                      <a:pt x="1849" y="7911"/>
                    </a:cubicBezTo>
                    <a:cubicBezTo>
                      <a:pt x="1857" y="7922"/>
                      <a:pt x="1853" y="7937"/>
                      <a:pt x="1842" y="7944"/>
                    </a:cubicBezTo>
                    <a:lnTo>
                      <a:pt x="1722" y="8024"/>
                    </a:lnTo>
                    <a:cubicBezTo>
                      <a:pt x="1711" y="8031"/>
                      <a:pt x="1696" y="8028"/>
                      <a:pt x="1689" y="8017"/>
                    </a:cubicBezTo>
                    <a:cubicBezTo>
                      <a:pt x="1682" y="8006"/>
                      <a:pt x="1685" y="7991"/>
                      <a:pt x="1696" y="7983"/>
                    </a:cubicBezTo>
                    <a:close/>
                    <a:moveTo>
                      <a:pt x="1976" y="7798"/>
                    </a:moveTo>
                    <a:lnTo>
                      <a:pt x="2096" y="7719"/>
                    </a:lnTo>
                    <a:cubicBezTo>
                      <a:pt x="2107" y="7711"/>
                      <a:pt x="2122" y="7714"/>
                      <a:pt x="2129" y="7726"/>
                    </a:cubicBezTo>
                    <a:cubicBezTo>
                      <a:pt x="2137" y="7737"/>
                      <a:pt x="2134" y="7751"/>
                      <a:pt x="2123" y="7759"/>
                    </a:cubicBezTo>
                    <a:lnTo>
                      <a:pt x="2003" y="7838"/>
                    </a:lnTo>
                    <a:cubicBezTo>
                      <a:pt x="1992" y="7846"/>
                      <a:pt x="1977" y="7842"/>
                      <a:pt x="1969" y="7831"/>
                    </a:cubicBezTo>
                    <a:cubicBezTo>
                      <a:pt x="1962" y="7820"/>
                      <a:pt x="1965" y="7805"/>
                      <a:pt x="1976" y="7798"/>
                    </a:cubicBezTo>
                    <a:close/>
                    <a:moveTo>
                      <a:pt x="2256" y="7613"/>
                    </a:moveTo>
                    <a:lnTo>
                      <a:pt x="2377" y="7533"/>
                    </a:lnTo>
                    <a:cubicBezTo>
                      <a:pt x="2388" y="7526"/>
                      <a:pt x="2402" y="7529"/>
                      <a:pt x="2410" y="7540"/>
                    </a:cubicBezTo>
                    <a:cubicBezTo>
                      <a:pt x="2417" y="7551"/>
                      <a:pt x="2414" y="7566"/>
                      <a:pt x="2403" y="7573"/>
                    </a:cubicBezTo>
                    <a:lnTo>
                      <a:pt x="2283" y="7653"/>
                    </a:lnTo>
                    <a:cubicBezTo>
                      <a:pt x="2272" y="7660"/>
                      <a:pt x="2257" y="7657"/>
                      <a:pt x="2250" y="7646"/>
                    </a:cubicBezTo>
                    <a:cubicBezTo>
                      <a:pt x="2242" y="7635"/>
                      <a:pt x="2245" y="7620"/>
                      <a:pt x="2256" y="7613"/>
                    </a:cubicBezTo>
                    <a:close/>
                    <a:moveTo>
                      <a:pt x="2537" y="7428"/>
                    </a:moveTo>
                    <a:lnTo>
                      <a:pt x="2657" y="7348"/>
                    </a:lnTo>
                    <a:cubicBezTo>
                      <a:pt x="2668" y="7341"/>
                      <a:pt x="2683" y="7344"/>
                      <a:pt x="2690" y="7355"/>
                    </a:cubicBezTo>
                    <a:cubicBezTo>
                      <a:pt x="2697" y="7366"/>
                      <a:pt x="2694" y="7381"/>
                      <a:pt x="2683" y="7388"/>
                    </a:cubicBezTo>
                    <a:lnTo>
                      <a:pt x="2563" y="7468"/>
                    </a:lnTo>
                    <a:cubicBezTo>
                      <a:pt x="2552" y="7475"/>
                      <a:pt x="2537" y="7472"/>
                      <a:pt x="2530" y="7461"/>
                    </a:cubicBezTo>
                    <a:cubicBezTo>
                      <a:pt x="2523" y="7450"/>
                      <a:pt x="2526" y="7435"/>
                      <a:pt x="2537" y="7428"/>
                    </a:cubicBezTo>
                    <a:close/>
                    <a:moveTo>
                      <a:pt x="2817" y="7242"/>
                    </a:moveTo>
                    <a:lnTo>
                      <a:pt x="2937" y="7163"/>
                    </a:lnTo>
                    <a:cubicBezTo>
                      <a:pt x="2948" y="7155"/>
                      <a:pt x="2963" y="7158"/>
                      <a:pt x="2970" y="7170"/>
                    </a:cubicBezTo>
                    <a:cubicBezTo>
                      <a:pt x="2978" y="7181"/>
                      <a:pt x="2975" y="7196"/>
                      <a:pt x="2964" y="7203"/>
                    </a:cubicBezTo>
                    <a:lnTo>
                      <a:pt x="2843" y="7282"/>
                    </a:lnTo>
                    <a:cubicBezTo>
                      <a:pt x="2832" y="7290"/>
                      <a:pt x="2817" y="7287"/>
                      <a:pt x="2810" y="7275"/>
                    </a:cubicBezTo>
                    <a:cubicBezTo>
                      <a:pt x="2803" y="7264"/>
                      <a:pt x="2806" y="7250"/>
                      <a:pt x="2817" y="7242"/>
                    </a:cubicBezTo>
                    <a:close/>
                    <a:moveTo>
                      <a:pt x="3097" y="7057"/>
                    </a:moveTo>
                    <a:lnTo>
                      <a:pt x="3217" y="6977"/>
                    </a:lnTo>
                    <a:cubicBezTo>
                      <a:pt x="3228" y="6970"/>
                      <a:pt x="3243" y="6973"/>
                      <a:pt x="3251" y="6984"/>
                    </a:cubicBezTo>
                    <a:cubicBezTo>
                      <a:pt x="3258" y="6995"/>
                      <a:pt x="3255" y="7010"/>
                      <a:pt x="3244" y="7017"/>
                    </a:cubicBezTo>
                    <a:lnTo>
                      <a:pt x="3124" y="7097"/>
                    </a:lnTo>
                    <a:cubicBezTo>
                      <a:pt x="3113" y="7104"/>
                      <a:pt x="3098" y="7101"/>
                      <a:pt x="3090" y="7090"/>
                    </a:cubicBezTo>
                    <a:cubicBezTo>
                      <a:pt x="3083" y="7079"/>
                      <a:pt x="3086" y="7064"/>
                      <a:pt x="3097" y="7057"/>
                    </a:cubicBezTo>
                    <a:close/>
                    <a:moveTo>
                      <a:pt x="3377" y="6872"/>
                    </a:moveTo>
                    <a:lnTo>
                      <a:pt x="3498" y="6792"/>
                    </a:lnTo>
                    <a:cubicBezTo>
                      <a:pt x="3509" y="6785"/>
                      <a:pt x="3524" y="6788"/>
                      <a:pt x="3531" y="6799"/>
                    </a:cubicBezTo>
                    <a:cubicBezTo>
                      <a:pt x="3538" y="6810"/>
                      <a:pt x="3535" y="6825"/>
                      <a:pt x="3524" y="6832"/>
                    </a:cubicBezTo>
                    <a:lnTo>
                      <a:pt x="3404" y="6912"/>
                    </a:lnTo>
                    <a:cubicBezTo>
                      <a:pt x="3393" y="6919"/>
                      <a:pt x="3378" y="6916"/>
                      <a:pt x="3371" y="6905"/>
                    </a:cubicBezTo>
                    <a:cubicBezTo>
                      <a:pt x="3363" y="6894"/>
                      <a:pt x="3366" y="6879"/>
                      <a:pt x="3377" y="6872"/>
                    </a:cubicBezTo>
                    <a:close/>
                    <a:moveTo>
                      <a:pt x="3658" y="6686"/>
                    </a:moveTo>
                    <a:lnTo>
                      <a:pt x="3778" y="6607"/>
                    </a:lnTo>
                    <a:cubicBezTo>
                      <a:pt x="3789" y="6599"/>
                      <a:pt x="3804" y="6603"/>
                      <a:pt x="3811" y="6614"/>
                    </a:cubicBezTo>
                    <a:cubicBezTo>
                      <a:pt x="3818" y="6625"/>
                      <a:pt x="3815" y="6640"/>
                      <a:pt x="3804" y="6647"/>
                    </a:cubicBezTo>
                    <a:lnTo>
                      <a:pt x="3684" y="6726"/>
                    </a:lnTo>
                    <a:cubicBezTo>
                      <a:pt x="3673" y="6734"/>
                      <a:pt x="3658" y="6731"/>
                      <a:pt x="3651" y="6719"/>
                    </a:cubicBezTo>
                    <a:cubicBezTo>
                      <a:pt x="3644" y="6708"/>
                      <a:pt x="3647" y="6694"/>
                      <a:pt x="3658" y="6686"/>
                    </a:cubicBezTo>
                    <a:close/>
                    <a:moveTo>
                      <a:pt x="3938" y="6501"/>
                    </a:moveTo>
                    <a:lnTo>
                      <a:pt x="4058" y="6421"/>
                    </a:lnTo>
                    <a:cubicBezTo>
                      <a:pt x="4069" y="6414"/>
                      <a:pt x="4084" y="6417"/>
                      <a:pt x="4091" y="6428"/>
                    </a:cubicBezTo>
                    <a:cubicBezTo>
                      <a:pt x="4099" y="6439"/>
                      <a:pt x="4096" y="6454"/>
                      <a:pt x="4085" y="6462"/>
                    </a:cubicBezTo>
                    <a:lnTo>
                      <a:pt x="3964" y="6541"/>
                    </a:lnTo>
                    <a:cubicBezTo>
                      <a:pt x="3953" y="6548"/>
                      <a:pt x="3939" y="6545"/>
                      <a:pt x="3931" y="6534"/>
                    </a:cubicBezTo>
                    <a:cubicBezTo>
                      <a:pt x="3924" y="6523"/>
                      <a:pt x="3927" y="6508"/>
                      <a:pt x="3938" y="6501"/>
                    </a:cubicBezTo>
                    <a:close/>
                    <a:moveTo>
                      <a:pt x="4218" y="6316"/>
                    </a:moveTo>
                    <a:lnTo>
                      <a:pt x="4338" y="6236"/>
                    </a:lnTo>
                    <a:cubicBezTo>
                      <a:pt x="4349" y="6229"/>
                      <a:pt x="4364" y="6232"/>
                      <a:pt x="4372" y="6243"/>
                    </a:cubicBezTo>
                    <a:cubicBezTo>
                      <a:pt x="4379" y="6254"/>
                      <a:pt x="4376" y="6269"/>
                      <a:pt x="4365" y="6276"/>
                    </a:cubicBezTo>
                    <a:lnTo>
                      <a:pt x="4245" y="6356"/>
                    </a:lnTo>
                    <a:cubicBezTo>
                      <a:pt x="4234" y="6363"/>
                      <a:pt x="4219" y="6360"/>
                      <a:pt x="4211" y="6349"/>
                    </a:cubicBezTo>
                    <a:cubicBezTo>
                      <a:pt x="4204" y="6338"/>
                      <a:pt x="4207" y="6323"/>
                      <a:pt x="4218" y="6316"/>
                    </a:cubicBezTo>
                    <a:close/>
                    <a:moveTo>
                      <a:pt x="4499" y="6130"/>
                    </a:moveTo>
                    <a:lnTo>
                      <a:pt x="4619" y="6051"/>
                    </a:lnTo>
                    <a:cubicBezTo>
                      <a:pt x="4630" y="6044"/>
                      <a:pt x="4645" y="6047"/>
                      <a:pt x="4652" y="6058"/>
                    </a:cubicBezTo>
                    <a:cubicBezTo>
                      <a:pt x="4659" y="6069"/>
                      <a:pt x="4656" y="6084"/>
                      <a:pt x="4645" y="6091"/>
                    </a:cubicBezTo>
                    <a:lnTo>
                      <a:pt x="4525" y="6170"/>
                    </a:lnTo>
                    <a:cubicBezTo>
                      <a:pt x="4514" y="6178"/>
                      <a:pt x="4499" y="6175"/>
                      <a:pt x="4492" y="6164"/>
                    </a:cubicBezTo>
                    <a:cubicBezTo>
                      <a:pt x="4484" y="6152"/>
                      <a:pt x="4487" y="6138"/>
                      <a:pt x="4499" y="6130"/>
                    </a:cubicBezTo>
                    <a:close/>
                    <a:moveTo>
                      <a:pt x="4779" y="5945"/>
                    </a:moveTo>
                    <a:lnTo>
                      <a:pt x="4899" y="5866"/>
                    </a:lnTo>
                    <a:cubicBezTo>
                      <a:pt x="4910" y="5858"/>
                      <a:pt x="4925" y="5861"/>
                      <a:pt x="4932" y="5872"/>
                    </a:cubicBezTo>
                    <a:cubicBezTo>
                      <a:pt x="4939" y="5883"/>
                      <a:pt x="4936" y="5898"/>
                      <a:pt x="4925" y="5906"/>
                    </a:cubicBezTo>
                    <a:lnTo>
                      <a:pt x="4805" y="5985"/>
                    </a:lnTo>
                    <a:cubicBezTo>
                      <a:pt x="4794" y="5992"/>
                      <a:pt x="4779" y="5989"/>
                      <a:pt x="4772" y="5978"/>
                    </a:cubicBezTo>
                    <a:cubicBezTo>
                      <a:pt x="4765" y="5967"/>
                      <a:pt x="4768" y="5952"/>
                      <a:pt x="4779" y="5945"/>
                    </a:cubicBezTo>
                    <a:close/>
                    <a:moveTo>
                      <a:pt x="5059" y="5760"/>
                    </a:moveTo>
                    <a:lnTo>
                      <a:pt x="5179" y="5680"/>
                    </a:lnTo>
                    <a:cubicBezTo>
                      <a:pt x="5190" y="5673"/>
                      <a:pt x="5205" y="5676"/>
                      <a:pt x="5212" y="5687"/>
                    </a:cubicBezTo>
                    <a:cubicBezTo>
                      <a:pt x="5220" y="5698"/>
                      <a:pt x="5217" y="5713"/>
                      <a:pt x="5206" y="5720"/>
                    </a:cubicBezTo>
                    <a:lnTo>
                      <a:pt x="5086" y="5800"/>
                    </a:lnTo>
                    <a:cubicBezTo>
                      <a:pt x="5075" y="5807"/>
                      <a:pt x="5060" y="5804"/>
                      <a:pt x="5052" y="5793"/>
                    </a:cubicBezTo>
                    <a:cubicBezTo>
                      <a:pt x="5045" y="5782"/>
                      <a:pt x="5048" y="5767"/>
                      <a:pt x="5059" y="5760"/>
                    </a:cubicBezTo>
                    <a:close/>
                    <a:moveTo>
                      <a:pt x="5339" y="5574"/>
                    </a:moveTo>
                    <a:lnTo>
                      <a:pt x="5459" y="5495"/>
                    </a:lnTo>
                    <a:cubicBezTo>
                      <a:pt x="5471" y="5488"/>
                      <a:pt x="5485" y="5491"/>
                      <a:pt x="5493" y="5502"/>
                    </a:cubicBezTo>
                    <a:cubicBezTo>
                      <a:pt x="5500" y="5513"/>
                      <a:pt x="5497" y="5528"/>
                      <a:pt x="5486" y="5535"/>
                    </a:cubicBezTo>
                    <a:lnTo>
                      <a:pt x="5366" y="5614"/>
                    </a:lnTo>
                    <a:cubicBezTo>
                      <a:pt x="5355" y="5622"/>
                      <a:pt x="5340" y="5619"/>
                      <a:pt x="5333" y="5608"/>
                    </a:cubicBezTo>
                    <a:cubicBezTo>
                      <a:pt x="5325" y="5596"/>
                      <a:pt x="5328" y="5582"/>
                      <a:pt x="5339" y="5574"/>
                    </a:cubicBezTo>
                    <a:close/>
                    <a:moveTo>
                      <a:pt x="5620" y="5389"/>
                    </a:moveTo>
                    <a:lnTo>
                      <a:pt x="5740" y="5310"/>
                    </a:lnTo>
                    <a:cubicBezTo>
                      <a:pt x="5751" y="5302"/>
                      <a:pt x="5766" y="5305"/>
                      <a:pt x="5773" y="5316"/>
                    </a:cubicBezTo>
                    <a:cubicBezTo>
                      <a:pt x="5780" y="5327"/>
                      <a:pt x="5777" y="5342"/>
                      <a:pt x="5766" y="5350"/>
                    </a:cubicBezTo>
                    <a:lnTo>
                      <a:pt x="5646" y="5429"/>
                    </a:lnTo>
                    <a:cubicBezTo>
                      <a:pt x="5635" y="5436"/>
                      <a:pt x="5620" y="5433"/>
                      <a:pt x="5613" y="5422"/>
                    </a:cubicBezTo>
                    <a:cubicBezTo>
                      <a:pt x="5606" y="5411"/>
                      <a:pt x="5609" y="5396"/>
                      <a:pt x="5620" y="5389"/>
                    </a:cubicBezTo>
                    <a:close/>
                    <a:moveTo>
                      <a:pt x="5900" y="5204"/>
                    </a:moveTo>
                    <a:lnTo>
                      <a:pt x="6020" y="5124"/>
                    </a:lnTo>
                    <a:cubicBezTo>
                      <a:pt x="6031" y="5117"/>
                      <a:pt x="6046" y="5120"/>
                      <a:pt x="6053" y="5131"/>
                    </a:cubicBezTo>
                    <a:cubicBezTo>
                      <a:pt x="6061" y="5142"/>
                      <a:pt x="6058" y="5157"/>
                      <a:pt x="6046" y="5164"/>
                    </a:cubicBezTo>
                    <a:lnTo>
                      <a:pt x="5926" y="5244"/>
                    </a:lnTo>
                    <a:cubicBezTo>
                      <a:pt x="5915" y="5251"/>
                      <a:pt x="5900" y="5248"/>
                      <a:pt x="5893" y="5237"/>
                    </a:cubicBezTo>
                    <a:cubicBezTo>
                      <a:pt x="5886" y="5226"/>
                      <a:pt x="5889" y="5211"/>
                      <a:pt x="5900" y="5204"/>
                    </a:cubicBezTo>
                    <a:close/>
                    <a:moveTo>
                      <a:pt x="6180" y="5018"/>
                    </a:moveTo>
                    <a:lnTo>
                      <a:pt x="6300" y="4939"/>
                    </a:lnTo>
                    <a:cubicBezTo>
                      <a:pt x="6311" y="4932"/>
                      <a:pt x="6326" y="4935"/>
                      <a:pt x="6334" y="4946"/>
                    </a:cubicBezTo>
                    <a:cubicBezTo>
                      <a:pt x="6341" y="4957"/>
                      <a:pt x="6338" y="4972"/>
                      <a:pt x="6327" y="4979"/>
                    </a:cubicBezTo>
                    <a:lnTo>
                      <a:pt x="6207" y="5058"/>
                    </a:lnTo>
                    <a:cubicBezTo>
                      <a:pt x="6196" y="5066"/>
                      <a:pt x="6181" y="5063"/>
                      <a:pt x="6173" y="5052"/>
                    </a:cubicBezTo>
                    <a:cubicBezTo>
                      <a:pt x="6166" y="5041"/>
                      <a:pt x="6169" y="5026"/>
                      <a:pt x="6180" y="5018"/>
                    </a:cubicBezTo>
                    <a:close/>
                    <a:moveTo>
                      <a:pt x="6460" y="4833"/>
                    </a:moveTo>
                    <a:lnTo>
                      <a:pt x="6581" y="4754"/>
                    </a:lnTo>
                    <a:cubicBezTo>
                      <a:pt x="6592" y="4746"/>
                      <a:pt x="6606" y="4749"/>
                      <a:pt x="6614" y="4760"/>
                    </a:cubicBezTo>
                    <a:cubicBezTo>
                      <a:pt x="6621" y="4771"/>
                      <a:pt x="6618" y="4786"/>
                      <a:pt x="6607" y="4794"/>
                    </a:cubicBezTo>
                    <a:lnTo>
                      <a:pt x="6487" y="4873"/>
                    </a:lnTo>
                    <a:cubicBezTo>
                      <a:pt x="6476" y="4880"/>
                      <a:pt x="6461" y="4877"/>
                      <a:pt x="6454" y="4866"/>
                    </a:cubicBezTo>
                    <a:cubicBezTo>
                      <a:pt x="6446" y="4855"/>
                      <a:pt x="6449" y="4840"/>
                      <a:pt x="6460" y="4833"/>
                    </a:cubicBezTo>
                    <a:close/>
                    <a:moveTo>
                      <a:pt x="6741" y="4648"/>
                    </a:moveTo>
                    <a:lnTo>
                      <a:pt x="6861" y="4568"/>
                    </a:lnTo>
                    <a:cubicBezTo>
                      <a:pt x="6872" y="4561"/>
                      <a:pt x="6887" y="4564"/>
                      <a:pt x="6894" y="4575"/>
                    </a:cubicBezTo>
                    <a:cubicBezTo>
                      <a:pt x="6901" y="4586"/>
                      <a:pt x="6898" y="4601"/>
                      <a:pt x="6887" y="4608"/>
                    </a:cubicBezTo>
                    <a:lnTo>
                      <a:pt x="6767" y="4688"/>
                    </a:lnTo>
                    <a:cubicBezTo>
                      <a:pt x="6756" y="4695"/>
                      <a:pt x="6741" y="4692"/>
                      <a:pt x="6734" y="4681"/>
                    </a:cubicBezTo>
                    <a:cubicBezTo>
                      <a:pt x="6727" y="4670"/>
                      <a:pt x="6730" y="4655"/>
                      <a:pt x="6741" y="4648"/>
                    </a:cubicBezTo>
                    <a:close/>
                    <a:moveTo>
                      <a:pt x="7021" y="4462"/>
                    </a:moveTo>
                    <a:lnTo>
                      <a:pt x="7141" y="4383"/>
                    </a:lnTo>
                    <a:cubicBezTo>
                      <a:pt x="7152" y="4376"/>
                      <a:pt x="7167" y="4379"/>
                      <a:pt x="7174" y="4390"/>
                    </a:cubicBezTo>
                    <a:cubicBezTo>
                      <a:pt x="7182" y="4401"/>
                      <a:pt x="7179" y="4416"/>
                      <a:pt x="7168" y="4423"/>
                    </a:cubicBezTo>
                    <a:lnTo>
                      <a:pt x="7047" y="4502"/>
                    </a:lnTo>
                    <a:cubicBezTo>
                      <a:pt x="7036" y="4510"/>
                      <a:pt x="7021" y="4507"/>
                      <a:pt x="7014" y="4496"/>
                    </a:cubicBezTo>
                    <a:cubicBezTo>
                      <a:pt x="7007" y="4485"/>
                      <a:pt x="7010" y="4470"/>
                      <a:pt x="7021" y="4462"/>
                    </a:cubicBezTo>
                    <a:close/>
                    <a:moveTo>
                      <a:pt x="7301" y="4277"/>
                    </a:moveTo>
                    <a:lnTo>
                      <a:pt x="7421" y="4198"/>
                    </a:lnTo>
                    <a:cubicBezTo>
                      <a:pt x="7432" y="4190"/>
                      <a:pt x="7447" y="4193"/>
                      <a:pt x="7455" y="4204"/>
                    </a:cubicBezTo>
                    <a:cubicBezTo>
                      <a:pt x="7462" y="4215"/>
                      <a:pt x="7459" y="4230"/>
                      <a:pt x="7448" y="4238"/>
                    </a:cubicBezTo>
                    <a:lnTo>
                      <a:pt x="7328" y="4317"/>
                    </a:lnTo>
                    <a:cubicBezTo>
                      <a:pt x="7317" y="4324"/>
                      <a:pt x="7302" y="4321"/>
                      <a:pt x="7294" y="4310"/>
                    </a:cubicBezTo>
                    <a:cubicBezTo>
                      <a:pt x="7287" y="4299"/>
                      <a:pt x="7290" y="4284"/>
                      <a:pt x="7301" y="4277"/>
                    </a:cubicBezTo>
                    <a:close/>
                    <a:moveTo>
                      <a:pt x="7582" y="4092"/>
                    </a:moveTo>
                    <a:lnTo>
                      <a:pt x="7702" y="4012"/>
                    </a:lnTo>
                    <a:cubicBezTo>
                      <a:pt x="7713" y="4005"/>
                      <a:pt x="7728" y="4008"/>
                      <a:pt x="7735" y="4019"/>
                    </a:cubicBezTo>
                    <a:cubicBezTo>
                      <a:pt x="7742" y="4030"/>
                      <a:pt x="7739" y="4045"/>
                      <a:pt x="7728" y="4052"/>
                    </a:cubicBezTo>
                    <a:lnTo>
                      <a:pt x="7608" y="4132"/>
                    </a:lnTo>
                    <a:cubicBezTo>
                      <a:pt x="7597" y="4139"/>
                      <a:pt x="7582" y="4136"/>
                      <a:pt x="7575" y="4125"/>
                    </a:cubicBezTo>
                    <a:cubicBezTo>
                      <a:pt x="7567" y="4114"/>
                      <a:pt x="7570" y="4099"/>
                      <a:pt x="7582" y="4092"/>
                    </a:cubicBezTo>
                    <a:close/>
                    <a:moveTo>
                      <a:pt x="7862" y="3906"/>
                    </a:moveTo>
                    <a:lnTo>
                      <a:pt x="7982" y="3827"/>
                    </a:lnTo>
                    <a:cubicBezTo>
                      <a:pt x="7993" y="3820"/>
                      <a:pt x="8008" y="3823"/>
                      <a:pt x="8015" y="3834"/>
                    </a:cubicBezTo>
                    <a:cubicBezTo>
                      <a:pt x="8022" y="3845"/>
                      <a:pt x="8019" y="3860"/>
                      <a:pt x="8008" y="3867"/>
                    </a:cubicBezTo>
                    <a:lnTo>
                      <a:pt x="7888" y="3946"/>
                    </a:lnTo>
                    <a:cubicBezTo>
                      <a:pt x="7877" y="3954"/>
                      <a:pt x="7862" y="3951"/>
                      <a:pt x="7855" y="3940"/>
                    </a:cubicBezTo>
                    <a:cubicBezTo>
                      <a:pt x="7848" y="3929"/>
                      <a:pt x="7851" y="3914"/>
                      <a:pt x="7862" y="3906"/>
                    </a:cubicBezTo>
                    <a:close/>
                    <a:moveTo>
                      <a:pt x="8142" y="3721"/>
                    </a:moveTo>
                    <a:lnTo>
                      <a:pt x="8262" y="3642"/>
                    </a:lnTo>
                    <a:cubicBezTo>
                      <a:pt x="8273" y="3634"/>
                      <a:pt x="8288" y="3637"/>
                      <a:pt x="8295" y="3648"/>
                    </a:cubicBezTo>
                    <a:cubicBezTo>
                      <a:pt x="8303" y="3659"/>
                      <a:pt x="8300" y="3674"/>
                      <a:pt x="8289" y="3682"/>
                    </a:cubicBezTo>
                    <a:lnTo>
                      <a:pt x="8169" y="3761"/>
                    </a:lnTo>
                    <a:cubicBezTo>
                      <a:pt x="8157" y="3768"/>
                      <a:pt x="8143" y="3765"/>
                      <a:pt x="8135" y="3754"/>
                    </a:cubicBezTo>
                    <a:cubicBezTo>
                      <a:pt x="8128" y="3743"/>
                      <a:pt x="8131" y="3728"/>
                      <a:pt x="8142" y="3721"/>
                    </a:cubicBezTo>
                    <a:close/>
                    <a:moveTo>
                      <a:pt x="8422" y="3536"/>
                    </a:moveTo>
                    <a:lnTo>
                      <a:pt x="8542" y="3456"/>
                    </a:lnTo>
                    <a:cubicBezTo>
                      <a:pt x="8553" y="3449"/>
                      <a:pt x="8568" y="3452"/>
                      <a:pt x="8576" y="3463"/>
                    </a:cubicBezTo>
                    <a:cubicBezTo>
                      <a:pt x="8583" y="3474"/>
                      <a:pt x="8580" y="3489"/>
                      <a:pt x="8569" y="3496"/>
                    </a:cubicBezTo>
                    <a:lnTo>
                      <a:pt x="8449" y="3576"/>
                    </a:lnTo>
                    <a:cubicBezTo>
                      <a:pt x="8438" y="3583"/>
                      <a:pt x="8423" y="3580"/>
                      <a:pt x="8416" y="3569"/>
                    </a:cubicBezTo>
                    <a:cubicBezTo>
                      <a:pt x="8408" y="3558"/>
                      <a:pt x="8411" y="3543"/>
                      <a:pt x="8422" y="3536"/>
                    </a:cubicBezTo>
                    <a:close/>
                    <a:moveTo>
                      <a:pt x="8703" y="3350"/>
                    </a:moveTo>
                    <a:lnTo>
                      <a:pt x="8823" y="3271"/>
                    </a:lnTo>
                    <a:cubicBezTo>
                      <a:pt x="8834" y="3264"/>
                      <a:pt x="8849" y="3267"/>
                      <a:pt x="8856" y="3278"/>
                    </a:cubicBezTo>
                    <a:cubicBezTo>
                      <a:pt x="8863" y="3289"/>
                      <a:pt x="8860" y="3304"/>
                      <a:pt x="8849" y="3311"/>
                    </a:cubicBezTo>
                    <a:lnTo>
                      <a:pt x="8729" y="3390"/>
                    </a:lnTo>
                    <a:cubicBezTo>
                      <a:pt x="8718" y="3398"/>
                      <a:pt x="8703" y="3395"/>
                      <a:pt x="8696" y="3384"/>
                    </a:cubicBezTo>
                    <a:cubicBezTo>
                      <a:pt x="8688" y="3373"/>
                      <a:pt x="8692" y="3358"/>
                      <a:pt x="8703" y="3350"/>
                    </a:cubicBezTo>
                    <a:close/>
                    <a:moveTo>
                      <a:pt x="8983" y="3165"/>
                    </a:moveTo>
                    <a:lnTo>
                      <a:pt x="9103" y="3086"/>
                    </a:lnTo>
                    <a:cubicBezTo>
                      <a:pt x="9114" y="3078"/>
                      <a:pt x="9129" y="3081"/>
                      <a:pt x="9136" y="3092"/>
                    </a:cubicBezTo>
                    <a:cubicBezTo>
                      <a:pt x="9144" y="3103"/>
                      <a:pt x="9140" y="3118"/>
                      <a:pt x="9129" y="3126"/>
                    </a:cubicBezTo>
                    <a:lnTo>
                      <a:pt x="9009" y="3205"/>
                    </a:lnTo>
                    <a:cubicBezTo>
                      <a:pt x="8998" y="3212"/>
                      <a:pt x="8983" y="3209"/>
                      <a:pt x="8976" y="3198"/>
                    </a:cubicBezTo>
                    <a:cubicBezTo>
                      <a:pt x="8969" y="3187"/>
                      <a:pt x="8972" y="3172"/>
                      <a:pt x="8983" y="3165"/>
                    </a:cubicBezTo>
                    <a:close/>
                    <a:moveTo>
                      <a:pt x="9263" y="2980"/>
                    </a:moveTo>
                    <a:lnTo>
                      <a:pt x="9383" y="2900"/>
                    </a:lnTo>
                    <a:cubicBezTo>
                      <a:pt x="9394" y="2893"/>
                      <a:pt x="9409" y="2896"/>
                      <a:pt x="9416" y="2907"/>
                    </a:cubicBezTo>
                    <a:cubicBezTo>
                      <a:pt x="9424" y="2918"/>
                      <a:pt x="9421" y="2933"/>
                      <a:pt x="9410" y="2940"/>
                    </a:cubicBezTo>
                    <a:lnTo>
                      <a:pt x="9290" y="3020"/>
                    </a:lnTo>
                    <a:cubicBezTo>
                      <a:pt x="9279" y="3027"/>
                      <a:pt x="9264" y="3024"/>
                      <a:pt x="9256" y="3013"/>
                    </a:cubicBezTo>
                    <a:cubicBezTo>
                      <a:pt x="9249" y="3002"/>
                      <a:pt x="9252" y="2987"/>
                      <a:pt x="9263" y="2980"/>
                    </a:cubicBezTo>
                    <a:close/>
                    <a:moveTo>
                      <a:pt x="9543" y="2794"/>
                    </a:moveTo>
                    <a:lnTo>
                      <a:pt x="9664" y="2715"/>
                    </a:lnTo>
                    <a:cubicBezTo>
                      <a:pt x="9675" y="2708"/>
                      <a:pt x="9689" y="2711"/>
                      <a:pt x="9697" y="2722"/>
                    </a:cubicBezTo>
                    <a:cubicBezTo>
                      <a:pt x="9704" y="2733"/>
                      <a:pt x="9701" y="2748"/>
                      <a:pt x="9690" y="2755"/>
                    </a:cubicBezTo>
                    <a:lnTo>
                      <a:pt x="9570" y="2834"/>
                    </a:lnTo>
                    <a:cubicBezTo>
                      <a:pt x="9559" y="2842"/>
                      <a:pt x="9544" y="2839"/>
                      <a:pt x="9537" y="2828"/>
                    </a:cubicBezTo>
                    <a:cubicBezTo>
                      <a:pt x="9529" y="2817"/>
                      <a:pt x="9532" y="2802"/>
                      <a:pt x="9543" y="2794"/>
                    </a:cubicBezTo>
                    <a:close/>
                    <a:moveTo>
                      <a:pt x="9824" y="2609"/>
                    </a:moveTo>
                    <a:lnTo>
                      <a:pt x="9944" y="2530"/>
                    </a:lnTo>
                    <a:cubicBezTo>
                      <a:pt x="9955" y="2522"/>
                      <a:pt x="9970" y="2525"/>
                      <a:pt x="9977" y="2536"/>
                    </a:cubicBezTo>
                    <a:cubicBezTo>
                      <a:pt x="9984" y="2548"/>
                      <a:pt x="9981" y="2562"/>
                      <a:pt x="9970" y="2570"/>
                    </a:cubicBezTo>
                    <a:lnTo>
                      <a:pt x="9850" y="2649"/>
                    </a:lnTo>
                    <a:cubicBezTo>
                      <a:pt x="9839" y="2656"/>
                      <a:pt x="9824" y="2653"/>
                      <a:pt x="9817" y="2642"/>
                    </a:cubicBezTo>
                    <a:cubicBezTo>
                      <a:pt x="9810" y="2631"/>
                      <a:pt x="9813" y="2616"/>
                      <a:pt x="9824" y="2609"/>
                    </a:cubicBezTo>
                    <a:close/>
                    <a:moveTo>
                      <a:pt x="10104" y="2424"/>
                    </a:moveTo>
                    <a:lnTo>
                      <a:pt x="10224" y="2344"/>
                    </a:lnTo>
                    <a:cubicBezTo>
                      <a:pt x="10235" y="2337"/>
                      <a:pt x="10250" y="2340"/>
                      <a:pt x="10257" y="2351"/>
                    </a:cubicBezTo>
                    <a:cubicBezTo>
                      <a:pt x="10265" y="2362"/>
                      <a:pt x="10262" y="2377"/>
                      <a:pt x="10251" y="2384"/>
                    </a:cubicBezTo>
                    <a:lnTo>
                      <a:pt x="10130" y="2464"/>
                    </a:lnTo>
                    <a:cubicBezTo>
                      <a:pt x="10119" y="2471"/>
                      <a:pt x="10104" y="2468"/>
                      <a:pt x="10097" y="2457"/>
                    </a:cubicBezTo>
                    <a:cubicBezTo>
                      <a:pt x="10090" y="2446"/>
                      <a:pt x="10093" y="2431"/>
                      <a:pt x="10104" y="2424"/>
                    </a:cubicBezTo>
                    <a:close/>
                    <a:moveTo>
                      <a:pt x="10384" y="2238"/>
                    </a:moveTo>
                    <a:lnTo>
                      <a:pt x="10504" y="2159"/>
                    </a:lnTo>
                    <a:cubicBezTo>
                      <a:pt x="10515" y="2152"/>
                      <a:pt x="10530" y="2155"/>
                      <a:pt x="10538" y="2166"/>
                    </a:cubicBezTo>
                    <a:cubicBezTo>
                      <a:pt x="10545" y="2177"/>
                      <a:pt x="10542" y="2192"/>
                      <a:pt x="10531" y="2199"/>
                    </a:cubicBezTo>
                    <a:lnTo>
                      <a:pt x="10411" y="2278"/>
                    </a:lnTo>
                    <a:cubicBezTo>
                      <a:pt x="10400" y="2286"/>
                      <a:pt x="10385" y="2283"/>
                      <a:pt x="10377" y="2272"/>
                    </a:cubicBezTo>
                    <a:cubicBezTo>
                      <a:pt x="10370" y="2261"/>
                      <a:pt x="10373" y="2246"/>
                      <a:pt x="10384" y="2238"/>
                    </a:cubicBezTo>
                    <a:close/>
                    <a:moveTo>
                      <a:pt x="10664" y="2053"/>
                    </a:moveTo>
                    <a:lnTo>
                      <a:pt x="10785" y="1974"/>
                    </a:lnTo>
                    <a:cubicBezTo>
                      <a:pt x="10796" y="1966"/>
                      <a:pt x="10811" y="1969"/>
                      <a:pt x="10818" y="1980"/>
                    </a:cubicBezTo>
                    <a:cubicBezTo>
                      <a:pt x="10825" y="1992"/>
                      <a:pt x="10822" y="2006"/>
                      <a:pt x="10811" y="2014"/>
                    </a:cubicBezTo>
                    <a:lnTo>
                      <a:pt x="10691" y="2093"/>
                    </a:lnTo>
                    <a:cubicBezTo>
                      <a:pt x="10680" y="2100"/>
                      <a:pt x="10665" y="2097"/>
                      <a:pt x="10658" y="2086"/>
                    </a:cubicBezTo>
                    <a:cubicBezTo>
                      <a:pt x="10650" y="2075"/>
                      <a:pt x="10653" y="2060"/>
                      <a:pt x="10664" y="2053"/>
                    </a:cubicBezTo>
                    <a:close/>
                    <a:moveTo>
                      <a:pt x="10945" y="1868"/>
                    </a:moveTo>
                    <a:lnTo>
                      <a:pt x="11065" y="1788"/>
                    </a:lnTo>
                    <a:cubicBezTo>
                      <a:pt x="11076" y="1781"/>
                      <a:pt x="11091" y="1784"/>
                      <a:pt x="11098" y="1795"/>
                    </a:cubicBezTo>
                    <a:cubicBezTo>
                      <a:pt x="11105" y="1806"/>
                      <a:pt x="11102" y="1821"/>
                      <a:pt x="11091" y="1828"/>
                    </a:cubicBezTo>
                    <a:lnTo>
                      <a:pt x="10971" y="1908"/>
                    </a:lnTo>
                    <a:cubicBezTo>
                      <a:pt x="10960" y="1915"/>
                      <a:pt x="10945" y="1912"/>
                      <a:pt x="10938" y="1901"/>
                    </a:cubicBezTo>
                    <a:cubicBezTo>
                      <a:pt x="10931" y="1890"/>
                      <a:pt x="10934" y="1875"/>
                      <a:pt x="10945" y="1868"/>
                    </a:cubicBezTo>
                    <a:close/>
                    <a:moveTo>
                      <a:pt x="11225" y="1682"/>
                    </a:moveTo>
                    <a:lnTo>
                      <a:pt x="11345" y="1603"/>
                    </a:lnTo>
                    <a:cubicBezTo>
                      <a:pt x="11356" y="1596"/>
                      <a:pt x="11371" y="1599"/>
                      <a:pt x="11378" y="1610"/>
                    </a:cubicBezTo>
                    <a:cubicBezTo>
                      <a:pt x="11386" y="1621"/>
                      <a:pt x="11383" y="1636"/>
                      <a:pt x="11372" y="1643"/>
                    </a:cubicBezTo>
                    <a:lnTo>
                      <a:pt x="11251" y="1723"/>
                    </a:lnTo>
                    <a:cubicBezTo>
                      <a:pt x="11240" y="1730"/>
                      <a:pt x="11226" y="1727"/>
                      <a:pt x="11218" y="1716"/>
                    </a:cubicBezTo>
                    <a:cubicBezTo>
                      <a:pt x="11211" y="1705"/>
                      <a:pt x="11214" y="1690"/>
                      <a:pt x="11225" y="1682"/>
                    </a:cubicBezTo>
                    <a:close/>
                    <a:moveTo>
                      <a:pt x="11505" y="1497"/>
                    </a:moveTo>
                    <a:lnTo>
                      <a:pt x="11625" y="1418"/>
                    </a:lnTo>
                    <a:cubicBezTo>
                      <a:pt x="11636" y="1410"/>
                      <a:pt x="11651" y="1413"/>
                      <a:pt x="11659" y="1425"/>
                    </a:cubicBezTo>
                    <a:cubicBezTo>
                      <a:pt x="11666" y="1436"/>
                      <a:pt x="11663" y="1450"/>
                      <a:pt x="11652" y="1458"/>
                    </a:cubicBezTo>
                    <a:lnTo>
                      <a:pt x="11532" y="1537"/>
                    </a:lnTo>
                    <a:cubicBezTo>
                      <a:pt x="11521" y="1545"/>
                      <a:pt x="11506" y="1541"/>
                      <a:pt x="11498" y="1530"/>
                    </a:cubicBezTo>
                    <a:cubicBezTo>
                      <a:pt x="11491" y="1519"/>
                      <a:pt x="11494" y="1504"/>
                      <a:pt x="11505" y="1497"/>
                    </a:cubicBezTo>
                    <a:close/>
                    <a:moveTo>
                      <a:pt x="11786" y="1312"/>
                    </a:moveTo>
                    <a:lnTo>
                      <a:pt x="11906" y="1232"/>
                    </a:lnTo>
                    <a:cubicBezTo>
                      <a:pt x="11917" y="1225"/>
                      <a:pt x="11932" y="1228"/>
                      <a:pt x="11939" y="1239"/>
                    </a:cubicBezTo>
                    <a:cubicBezTo>
                      <a:pt x="11946" y="1250"/>
                      <a:pt x="11943" y="1265"/>
                      <a:pt x="11932" y="1272"/>
                    </a:cubicBezTo>
                    <a:lnTo>
                      <a:pt x="11812" y="1352"/>
                    </a:lnTo>
                    <a:cubicBezTo>
                      <a:pt x="11801" y="1359"/>
                      <a:pt x="11786" y="1356"/>
                      <a:pt x="11779" y="1345"/>
                    </a:cubicBezTo>
                    <a:cubicBezTo>
                      <a:pt x="11771" y="1334"/>
                      <a:pt x="11774" y="1319"/>
                      <a:pt x="11786" y="1312"/>
                    </a:cubicBezTo>
                    <a:close/>
                    <a:moveTo>
                      <a:pt x="12066" y="1127"/>
                    </a:moveTo>
                    <a:lnTo>
                      <a:pt x="12186" y="1047"/>
                    </a:lnTo>
                    <a:cubicBezTo>
                      <a:pt x="12197" y="1040"/>
                      <a:pt x="12212" y="1043"/>
                      <a:pt x="12219" y="1054"/>
                    </a:cubicBezTo>
                    <a:cubicBezTo>
                      <a:pt x="12227" y="1065"/>
                      <a:pt x="12223" y="1080"/>
                      <a:pt x="12212" y="1087"/>
                    </a:cubicBezTo>
                    <a:lnTo>
                      <a:pt x="12092" y="1167"/>
                    </a:lnTo>
                    <a:cubicBezTo>
                      <a:pt x="12081" y="1174"/>
                      <a:pt x="12066" y="1171"/>
                      <a:pt x="12059" y="1160"/>
                    </a:cubicBezTo>
                    <a:cubicBezTo>
                      <a:pt x="12052" y="1149"/>
                      <a:pt x="12055" y="1134"/>
                      <a:pt x="12066" y="1127"/>
                    </a:cubicBezTo>
                    <a:close/>
                    <a:moveTo>
                      <a:pt x="12346" y="941"/>
                    </a:moveTo>
                    <a:lnTo>
                      <a:pt x="12466" y="862"/>
                    </a:lnTo>
                    <a:cubicBezTo>
                      <a:pt x="12477" y="854"/>
                      <a:pt x="12492" y="857"/>
                      <a:pt x="12499" y="869"/>
                    </a:cubicBezTo>
                    <a:cubicBezTo>
                      <a:pt x="12507" y="880"/>
                      <a:pt x="12504" y="894"/>
                      <a:pt x="12493" y="902"/>
                    </a:cubicBezTo>
                    <a:lnTo>
                      <a:pt x="12373" y="981"/>
                    </a:lnTo>
                    <a:cubicBezTo>
                      <a:pt x="12362" y="989"/>
                      <a:pt x="12347" y="986"/>
                      <a:pt x="12339" y="974"/>
                    </a:cubicBezTo>
                    <a:cubicBezTo>
                      <a:pt x="12332" y="963"/>
                      <a:pt x="12335" y="949"/>
                      <a:pt x="12346" y="941"/>
                    </a:cubicBezTo>
                    <a:close/>
                    <a:moveTo>
                      <a:pt x="12626" y="756"/>
                    </a:moveTo>
                    <a:lnTo>
                      <a:pt x="12746" y="676"/>
                    </a:lnTo>
                    <a:cubicBezTo>
                      <a:pt x="12758" y="669"/>
                      <a:pt x="12772" y="672"/>
                      <a:pt x="12780" y="683"/>
                    </a:cubicBezTo>
                    <a:cubicBezTo>
                      <a:pt x="12787" y="694"/>
                      <a:pt x="12784" y="709"/>
                      <a:pt x="12773" y="716"/>
                    </a:cubicBezTo>
                    <a:lnTo>
                      <a:pt x="12653" y="796"/>
                    </a:lnTo>
                    <a:cubicBezTo>
                      <a:pt x="12642" y="803"/>
                      <a:pt x="12627" y="800"/>
                      <a:pt x="12620" y="789"/>
                    </a:cubicBezTo>
                    <a:cubicBezTo>
                      <a:pt x="12612" y="778"/>
                      <a:pt x="12615" y="763"/>
                      <a:pt x="12626" y="756"/>
                    </a:cubicBezTo>
                    <a:close/>
                    <a:moveTo>
                      <a:pt x="12907" y="571"/>
                    </a:moveTo>
                    <a:lnTo>
                      <a:pt x="13027" y="491"/>
                    </a:lnTo>
                    <a:cubicBezTo>
                      <a:pt x="13038" y="484"/>
                      <a:pt x="13053" y="487"/>
                      <a:pt x="13060" y="498"/>
                    </a:cubicBezTo>
                    <a:cubicBezTo>
                      <a:pt x="13067" y="509"/>
                      <a:pt x="13064" y="524"/>
                      <a:pt x="13053" y="531"/>
                    </a:cubicBezTo>
                    <a:lnTo>
                      <a:pt x="12933" y="611"/>
                    </a:lnTo>
                    <a:cubicBezTo>
                      <a:pt x="12922" y="618"/>
                      <a:pt x="12907" y="615"/>
                      <a:pt x="12900" y="604"/>
                    </a:cubicBezTo>
                    <a:cubicBezTo>
                      <a:pt x="12893" y="593"/>
                      <a:pt x="12896" y="578"/>
                      <a:pt x="12907" y="571"/>
                    </a:cubicBezTo>
                    <a:close/>
                    <a:moveTo>
                      <a:pt x="13187" y="385"/>
                    </a:moveTo>
                    <a:lnTo>
                      <a:pt x="13307" y="306"/>
                    </a:lnTo>
                    <a:cubicBezTo>
                      <a:pt x="13318" y="298"/>
                      <a:pt x="13333" y="302"/>
                      <a:pt x="13340" y="313"/>
                    </a:cubicBezTo>
                    <a:cubicBezTo>
                      <a:pt x="13348" y="324"/>
                      <a:pt x="13345" y="339"/>
                      <a:pt x="13333" y="346"/>
                    </a:cubicBezTo>
                    <a:lnTo>
                      <a:pt x="13213" y="425"/>
                    </a:lnTo>
                    <a:cubicBezTo>
                      <a:pt x="13202" y="433"/>
                      <a:pt x="13187" y="430"/>
                      <a:pt x="13180" y="418"/>
                    </a:cubicBezTo>
                    <a:cubicBezTo>
                      <a:pt x="13173" y="407"/>
                      <a:pt x="13176" y="393"/>
                      <a:pt x="13187" y="385"/>
                    </a:cubicBezTo>
                    <a:close/>
                    <a:moveTo>
                      <a:pt x="13467" y="200"/>
                    </a:moveTo>
                    <a:lnTo>
                      <a:pt x="13587" y="120"/>
                    </a:lnTo>
                    <a:cubicBezTo>
                      <a:pt x="13598" y="113"/>
                      <a:pt x="13613" y="116"/>
                      <a:pt x="13621" y="127"/>
                    </a:cubicBezTo>
                    <a:cubicBezTo>
                      <a:pt x="13628" y="138"/>
                      <a:pt x="13625" y="153"/>
                      <a:pt x="13614" y="161"/>
                    </a:cubicBezTo>
                    <a:lnTo>
                      <a:pt x="13494" y="240"/>
                    </a:lnTo>
                    <a:cubicBezTo>
                      <a:pt x="13483" y="247"/>
                      <a:pt x="13468" y="244"/>
                      <a:pt x="13460" y="233"/>
                    </a:cubicBezTo>
                    <a:cubicBezTo>
                      <a:pt x="13453" y="222"/>
                      <a:pt x="13456" y="207"/>
                      <a:pt x="13467" y="200"/>
                    </a:cubicBezTo>
                    <a:close/>
                    <a:moveTo>
                      <a:pt x="13747" y="15"/>
                    </a:moveTo>
                    <a:lnTo>
                      <a:pt x="13758" y="7"/>
                    </a:lnTo>
                    <a:cubicBezTo>
                      <a:pt x="13769" y="0"/>
                      <a:pt x="13784" y="3"/>
                      <a:pt x="13791" y="14"/>
                    </a:cubicBezTo>
                    <a:cubicBezTo>
                      <a:pt x="13799" y="25"/>
                      <a:pt x="13796" y="40"/>
                      <a:pt x="13785" y="47"/>
                    </a:cubicBezTo>
                    <a:lnTo>
                      <a:pt x="13785" y="47"/>
                    </a:lnTo>
                    <a:lnTo>
                      <a:pt x="13774" y="55"/>
                    </a:lnTo>
                    <a:cubicBezTo>
                      <a:pt x="13763" y="62"/>
                      <a:pt x="13748" y="59"/>
                      <a:pt x="13741" y="48"/>
                    </a:cubicBezTo>
                    <a:cubicBezTo>
                      <a:pt x="13733" y="37"/>
                      <a:pt x="13736" y="22"/>
                      <a:pt x="13747" y="15"/>
                    </a:cubicBezTo>
                    <a:close/>
                  </a:path>
                </a:pathLst>
              </a:custGeom>
              <a:solidFill>
                <a:srgbClr val="000000"/>
              </a:solidFill>
              <a:ln w="952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506" name="Group 505">
                <a:extLst>
                  <a:ext uri="{FF2B5EF4-FFF2-40B4-BE49-F238E27FC236}">
                    <a16:creationId xmlns:a16="http://schemas.microsoft.com/office/drawing/2014/main" id="{D5F96041-1A93-4256-9190-D0E8F4AA712D}"/>
                  </a:ext>
                </a:extLst>
              </p:cNvPr>
              <p:cNvGrpSpPr/>
              <p:nvPr/>
            </p:nvGrpSpPr>
            <p:grpSpPr>
              <a:xfrm>
                <a:off x="10361201" y="4237424"/>
                <a:ext cx="1198819" cy="448575"/>
                <a:chOff x="8525460" y="5448365"/>
                <a:chExt cx="1198819" cy="448575"/>
              </a:xfrm>
            </p:grpSpPr>
            <p:sp>
              <p:nvSpPr>
                <p:cNvPr id="505" name="Rectangle 504">
                  <a:extLst>
                    <a:ext uri="{FF2B5EF4-FFF2-40B4-BE49-F238E27FC236}">
                      <a16:creationId xmlns:a16="http://schemas.microsoft.com/office/drawing/2014/main" id="{87C0546A-6DE2-4DBC-9935-332209C29A85}"/>
                    </a:ext>
                  </a:extLst>
                </p:cNvPr>
                <p:cNvSpPr/>
                <p:nvPr/>
              </p:nvSpPr>
              <p:spPr>
                <a:xfrm>
                  <a:off x="8525460" y="5448365"/>
                  <a:ext cx="1198819" cy="4485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Rectangle 64">
                  <a:extLst>
                    <a:ext uri="{FF2B5EF4-FFF2-40B4-BE49-F238E27FC236}">
                      <a16:creationId xmlns:a16="http://schemas.microsoft.com/office/drawing/2014/main" id="{9E03CABF-5522-4771-BC86-3770BE4E9185}"/>
                    </a:ext>
                  </a:extLst>
                </p:cNvPr>
                <p:cNvSpPr>
                  <a:spLocks noChangeArrowheads="1"/>
                </p:cNvSpPr>
                <p:nvPr/>
              </p:nvSpPr>
              <p:spPr bwMode="auto">
                <a:xfrm>
                  <a:off x="8601649" y="5517819"/>
                  <a:ext cx="992115"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1.091x + 1.189</a:t>
                  </a:r>
                  <a:endParaRPr kumimoji="0" lang="en-US" altLang="en-US" sz="1000" b="0" i="0" u="none" strike="noStrike" cap="none" normalizeH="0" baseline="0" dirty="0">
                    <a:ln>
                      <a:noFill/>
                    </a:ln>
                    <a:solidFill>
                      <a:schemeClr val="tx1"/>
                    </a:solidFill>
                    <a:effectLst/>
                  </a:endParaRPr>
                </a:p>
              </p:txBody>
            </p:sp>
            <p:sp>
              <p:nvSpPr>
                <p:cNvPr id="489" name="Rectangle 64">
                  <a:extLst>
                    <a:ext uri="{FF2B5EF4-FFF2-40B4-BE49-F238E27FC236}">
                      <a16:creationId xmlns:a16="http://schemas.microsoft.com/office/drawing/2014/main" id="{F6395181-1A63-4203-90C2-FEF3D81D224B}"/>
                    </a:ext>
                  </a:extLst>
                </p:cNvPr>
                <p:cNvSpPr>
                  <a:spLocks noChangeArrowheads="1"/>
                </p:cNvSpPr>
                <p:nvPr/>
              </p:nvSpPr>
              <p:spPr bwMode="auto">
                <a:xfrm>
                  <a:off x="8601649" y="5721948"/>
                  <a:ext cx="555652"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1.257x</a:t>
                  </a:r>
                  <a:endParaRPr kumimoji="0" lang="en-US" altLang="en-US" sz="1000" b="0" i="0" u="none" strike="noStrike" cap="none" normalizeH="0" baseline="0" dirty="0">
                    <a:ln>
                      <a:noFill/>
                    </a:ln>
                    <a:solidFill>
                      <a:schemeClr val="tx1"/>
                    </a:solidFill>
                    <a:effectLst/>
                  </a:endParaRPr>
                </a:p>
              </p:txBody>
            </p:sp>
          </p:grpSp>
          <p:sp>
            <p:nvSpPr>
              <p:cNvPr id="498" name="Rectangle 497">
                <a:extLst>
                  <a:ext uri="{FF2B5EF4-FFF2-40B4-BE49-F238E27FC236}">
                    <a16:creationId xmlns:a16="http://schemas.microsoft.com/office/drawing/2014/main" id="{9B1959B8-4BF8-473C-BBEE-3149CE68AEF8}"/>
                  </a:ext>
                </a:extLst>
              </p:cNvPr>
              <p:cNvSpPr/>
              <p:nvPr/>
            </p:nvSpPr>
            <p:spPr>
              <a:xfrm>
                <a:off x="8604182" y="2694773"/>
                <a:ext cx="2296815" cy="4485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Line 61">
                <a:extLst>
                  <a:ext uri="{FF2B5EF4-FFF2-40B4-BE49-F238E27FC236}">
                    <a16:creationId xmlns:a16="http://schemas.microsoft.com/office/drawing/2014/main" id="{94E60950-7A4E-49E1-A496-C80A6A1D2AE7}"/>
                  </a:ext>
                </a:extLst>
              </p:cNvPr>
              <p:cNvSpPr>
                <a:spLocks noChangeShapeType="1"/>
              </p:cNvSpPr>
              <p:nvPr/>
            </p:nvSpPr>
            <p:spPr bwMode="auto">
              <a:xfrm>
                <a:off x="8767609" y="2828851"/>
                <a:ext cx="127702" cy="0"/>
              </a:xfrm>
              <a:prstGeom prst="line">
                <a:avLst/>
              </a:prstGeom>
              <a:noFill/>
              <a:ln w="1905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5" name="Rectangle 62">
                <a:extLst>
                  <a:ext uri="{FF2B5EF4-FFF2-40B4-BE49-F238E27FC236}">
                    <a16:creationId xmlns:a16="http://schemas.microsoft.com/office/drawing/2014/main" id="{355AB61D-1D67-4157-A8CA-307BD577CC8F}"/>
                  </a:ext>
                </a:extLst>
              </p:cNvPr>
              <p:cNvSpPr>
                <a:spLocks noChangeArrowheads="1"/>
              </p:cNvSpPr>
              <p:nvPr/>
            </p:nvSpPr>
            <p:spPr bwMode="auto">
              <a:xfrm>
                <a:off x="8959755" y="2745237"/>
                <a:ext cx="103554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a:t>
                </a:r>
                <a:r>
                  <a:rPr kumimoji="0" lang="en-US" altLang="en-US" sz="1000" b="0" i="0" u="none" strike="noStrike" cap="none" normalizeH="0" baseline="0" dirty="0" err="1">
                    <a:ln>
                      <a:noFill/>
                    </a:ln>
                    <a:solidFill>
                      <a:srgbClr val="595959"/>
                    </a:solidFill>
                    <a:effectLst/>
                    <a:latin typeface="Calibri" panose="020F0502020204030204" pitchFamily="34" charset="0"/>
                  </a:rPr>
                  <a:t>mx+b</a:t>
                </a:r>
                <a:r>
                  <a:rPr kumimoji="0" lang="en-US" altLang="en-US" sz="1000" b="0" i="0" u="none" strike="noStrike" cap="none" normalizeH="0" baseline="0" dirty="0">
                    <a:ln>
                      <a:noFill/>
                    </a:ln>
                    <a:solidFill>
                      <a:srgbClr val="595959"/>
                    </a:solidFill>
                    <a:effectLst/>
                    <a:latin typeface="Calibri" panose="020F0502020204030204" pitchFamily="34" charset="0"/>
                  </a:rPr>
                  <a:t> model 0-10</a:t>
                </a:r>
                <a:endParaRPr kumimoji="0" lang="en-US" altLang="en-US" sz="1000" b="0" i="0" u="none" strike="noStrike" cap="none" normalizeH="0" baseline="0" dirty="0">
                  <a:ln>
                    <a:noFill/>
                  </a:ln>
                  <a:solidFill>
                    <a:schemeClr val="tx1"/>
                  </a:solidFill>
                  <a:effectLst/>
                </a:endParaRPr>
              </a:p>
            </p:txBody>
          </p:sp>
          <p:sp>
            <p:nvSpPr>
              <p:cNvPr id="203" name="Freeform 63">
                <a:extLst>
                  <a:ext uri="{FF2B5EF4-FFF2-40B4-BE49-F238E27FC236}">
                    <a16:creationId xmlns:a16="http://schemas.microsoft.com/office/drawing/2014/main" id="{D9B5E09E-7CE9-4F8A-8F49-56C3DCA5889C}"/>
                  </a:ext>
                </a:extLst>
              </p:cNvPr>
              <p:cNvSpPr>
                <a:spLocks noEditPoints="1"/>
              </p:cNvSpPr>
              <p:nvPr/>
            </p:nvSpPr>
            <p:spPr bwMode="auto">
              <a:xfrm>
                <a:off x="8770648" y="3022684"/>
                <a:ext cx="127702" cy="12162"/>
              </a:xfrm>
              <a:custGeom>
                <a:avLst/>
                <a:gdLst>
                  <a:gd name="T0" fmla="*/ 24 w 528"/>
                  <a:gd name="T1" fmla="*/ 0 h 48"/>
                  <a:gd name="T2" fmla="*/ 168 w 528"/>
                  <a:gd name="T3" fmla="*/ 0 h 48"/>
                  <a:gd name="T4" fmla="*/ 192 w 528"/>
                  <a:gd name="T5" fmla="*/ 24 h 48"/>
                  <a:gd name="T6" fmla="*/ 168 w 528"/>
                  <a:gd name="T7" fmla="*/ 48 h 48"/>
                  <a:gd name="T8" fmla="*/ 24 w 528"/>
                  <a:gd name="T9" fmla="*/ 48 h 48"/>
                  <a:gd name="T10" fmla="*/ 0 w 528"/>
                  <a:gd name="T11" fmla="*/ 24 h 48"/>
                  <a:gd name="T12" fmla="*/ 24 w 528"/>
                  <a:gd name="T13" fmla="*/ 0 h 48"/>
                  <a:gd name="T14" fmla="*/ 360 w 528"/>
                  <a:gd name="T15" fmla="*/ 0 h 48"/>
                  <a:gd name="T16" fmla="*/ 504 w 528"/>
                  <a:gd name="T17" fmla="*/ 0 h 48"/>
                  <a:gd name="T18" fmla="*/ 528 w 528"/>
                  <a:gd name="T19" fmla="*/ 24 h 48"/>
                  <a:gd name="T20" fmla="*/ 504 w 528"/>
                  <a:gd name="T21" fmla="*/ 48 h 48"/>
                  <a:gd name="T22" fmla="*/ 360 w 528"/>
                  <a:gd name="T23" fmla="*/ 48 h 48"/>
                  <a:gd name="T24" fmla="*/ 336 w 528"/>
                  <a:gd name="T25" fmla="*/ 24 h 48"/>
                  <a:gd name="T26" fmla="*/ 360 w 528"/>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8" h="48">
                    <a:moveTo>
                      <a:pt x="24" y="0"/>
                    </a:moveTo>
                    <a:lnTo>
                      <a:pt x="168" y="0"/>
                    </a:lnTo>
                    <a:cubicBezTo>
                      <a:pt x="182" y="0"/>
                      <a:pt x="192" y="11"/>
                      <a:pt x="192" y="24"/>
                    </a:cubicBezTo>
                    <a:cubicBezTo>
                      <a:pt x="192" y="38"/>
                      <a:pt x="182" y="48"/>
                      <a:pt x="168" y="48"/>
                    </a:cubicBezTo>
                    <a:lnTo>
                      <a:pt x="24" y="48"/>
                    </a:lnTo>
                    <a:cubicBezTo>
                      <a:pt x="11" y="48"/>
                      <a:pt x="0" y="38"/>
                      <a:pt x="0" y="24"/>
                    </a:cubicBezTo>
                    <a:cubicBezTo>
                      <a:pt x="0" y="11"/>
                      <a:pt x="11" y="0"/>
                      <a:pt x="24" y="0"/>
                    </a:cubicBezTo>
                    <a:close/>
                    <a:moveTo>
                      <a:pt x="360" y="0"/>
                    </a:moveTo>
                    <a:lnTo>
                      <a:pt x="504" y="0"/>
                    </a:lnTo>
                    <a:cubicBezTo>
                      <a:pt x="518" y="0"/>
                      <a:pt x="528" y="11"/>
                      <a:pt x="528" y="24"/>
                    </a:cubicBezTo>
                    <a:cubicBezTo>
                      <a:pt x="528" y="38"/>
                      <a:pt x="518" y="48"/>
                      <a:pt x="504" y="48"/>
                    </a:cubicBezTo>
                    <a:lnTo>
                      <a:pt x="360" y="48"/>
                    </a:lnTo>
                    <a:cubicBezTo>
                      <a:pt x="347" y="48"/>
                      <a:pt x="336" y="38"/>
                      <a:pt x="336" y="24"/>
                    </a:cubicBezTo>
                    <a:cubicBezTo>
                      <a:pt x="336" y="11"/>
                      <a:pt x="347" y="0"/>
                      <a:pt x="360" y="0"/>
                    </a:cubicBezTo>
                    <a:close/>
                  </a:path>
                </a:pathLst>
              </a:custGeom>
              <a:solidFill>
                <a:schemeClr val="tx1"/>
              </a:solidFill>
              <a:ln w="635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4" name="Rectangle 64">
                <a:extLst>
                  <a:ext uri="{FF2B5EF4-FFF2-40B4-BE49-F238E27FC236}">
                    <a16:creationId xmlns:a16="http://schemas.microsoft.com/office/drawing/2014/main" id="{13D97A90-347F-4F6D-AAEA-070FFF8F3933}"/>
                  </a:ext>
                </a:extLst>
              </p:cNvPr>
              <p:cNvSpPr>
                <a:spLocks noChangeArrowheads="1"/>
              </p:cNvSpPr>
              <p:nvPr/>
            </p:nvSpPr>
            <p:spPr bwMode="auto">
              <a:xfrm>
                <a:off x="8961275" y="2943678"/>
                <a:ext cx="904094" cy="153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y=mx model 0-10</a:t>
                </a:r>
                <a:endParaRPr kumimoji="0" lang="en-US" altLang="en-US" sz="1000" b="0" i="0" u="none" strike="noStrike" cap="none" normalizeH="0" baseline="0" dirty="0">
                  <a:ln>
                    <a:noFill/>
                  </a:ln>
                  <a:solidFill>
                    <a:schemeClr val="tx1"/>
                  </a:solidFill>
                  <a:effectLst/>
                </a:endParaRPr>
              </a:p>
            </p:txBody>
          </p:sp>
          <p:sp>
            <p:nvSpPr>
              <p:cNvPr id="475" name="Rectangle 62">
                <a:extLst>
                  <a:ext uri="{FF2B5EF4-FFF2-40B4-BE49-F238E27FC236}">
                    <a16:creationId xmlns:a16="http://schemas.microsoft.com/office/drawing/2014/main" id="{58DC8398-2473-4BF4-9B3E-99A3FD6D67A6}"/>
                  </a:ext>
                </a:extLst>
              </p:cNvPr>
              <p:cNvSpPr>
                <a:spLocks noChangeArrowheads="1"/>
              </p:cNvSpPr>
              <p:nvPr/>
            </p:nvSpPr>
            <p:spPr bwMode="auto">
              <a:xfrm>
                <a:off x="10175842" y="2729961"/>
                <a:ext cx="59471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kumimoji="0" lang="en-US" altLang="en-US" sz="1000" b="0" i="0" u="none" strike="noStrike" cap="none" normalizeH="0" baseline="0" dirty="0">
                    <a:ln>
                      <a:noFill/>
                    </a:ln>
                    <a:solidFill>
                      <a:srgbClr val="595959"/>
                    </a:solidFill>
                    <a:effectLst/>
                    <a:latin typeface="Calibri" panose="020F0502020204030204" pitchFamily="34" charset="0"/>
                  </a:rPr>
                  <a:t> = 0.9999</a:t>
                </a:r>
                <a:endParaRPr kumimoji="0" lang="en-US" altLang="en-US" sz="1000" b="0" i="0" u="none" strike="noStrike" cap="none" normalizeH="0" baseline="0" dirty="0">
                  <a:ln>
                    <a:noFill/>
                  </a:ln>
                  <a:solidFill>
                    <a:schemeClr val="tx1"/>
                  </a:solidFill>
                  <a:effectLst/>
                </a:endParaRPr>
              </a:p>
            </p:txBody>
          </p:sp>
          <p:sp>
            <p:nvSpPr>
              <p:cNvPr id="476" name="Rectangle 62">
                <a:extLst>
                  <a:ext uri="{FF2B5EF4-FFF2-40B4-BE49-F238E27FC236}">
                    <a16:creationId xmlns:a16="http://schemas.microsoft.com/office/drawing/2014/main" id="{CEF7CD1B-B829-47CC-8F14-8E8C4C5B32A6}"/>
                  </a:ext>
                </a:extLst>
              </p:cNvPr>
              <p:cNvSpPr>
                <a:spLocks noChangeArrowheads="1"/>
              </p:cNvSpPr>
              <p:nvPr/>
            </p:nvSpPr>
            <p:spPr bwMode="auto">
              <a:xfrm>
                <a:off x="10175842" y="2944018"/>
                <a:ext cx="59471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kumimoji="0" lang="en-US" altLang="en-US" sz="1000" b="0" i="0" u="none" strike="noStrike" cap="none" normalizeH="0" baseline="0" dirty="0">
                    <a:ln>
                      <a:noFill/>
                    </a:ln>
                    <a:solidFill>
                      <a:srgbClr val="595959"/>
                    </a:solidFill>
                    <a:effectLst/>
                    <a:latin typeface="Calibri" panose="020F0502020204030204" pitchFamily="34" charset="0"/>
                  </a:rPr>
                  <a:t> = 0.9876</a:t>
                </a:r>
                <a:endParaRPr kumimoji="0" lang="en-US" altLang="en-US" sz="1000" b="0" i="0" u="none" strike="noStrike" cap="none" normalizeH="0" baseline="0" dirty="0">
                  <a:ln>
                    <a:noFill/>
                  </a:ln>
                  <a:solidFill>
                    <a:schemeClr val="tx1"/>
                  </a:solidFill>
                  <a:effectLst/>
                </a:endParaRPr>
              </a:p>
            </p:txBody>
          </p:sp>
        </p:grpSp>
        <p:sp>
          <p:nvSpPr>
            <p:cNvPr id="502" name="TextBox 501">
              <a:extLst>
                <a:ext uri="{FF2B5EF4-FFF2-40B4-BE49-F238E27FC236}">
                  <a16:creationId xmlns:a16="http://schemas.microsoft.com/office/drawing/2014/main" id="{B24A9CCB-EB92-4352-BA72-94334DE45E77}"/>
                </a:ext>
              </a:extLst>
            </p:cNvPr>
            <p:cNvSpPr txBox="1"/>
            <p:nvPr/>
          </p:nvSpPr>
          <p:spPr>
            <a:xfrm>
              <a:off x="8415186" y="5708155"/>
              <a:ext cx="3448381" cy="646331"/>
            </a:xfrm>
            <a:prstGeom prst="rect">
              <a:avLst/>
            </a:prstGeom>
            <a:noFill/>
          </p:spPr>
          <p:txBody>
            <a:bodyPr wrap="none" rtlCol="0">
              <a:spAutoFit/>
            </a:bodyPr>
            <a:lstStyle/>
            <a:p>
              <a:pPr algn="ctr"/>
              <a:r>
                <a:rPr lang="en-US" dirty="0"/>
                <a:t>Relative intercept is large</a:t>
              </a:r>
            </a:p>
            <a:p>
              <a:pPr algn="ctr"/>
              <a:r>
                <a:rPr lang="en-US" dirty="0"/>
                <a:t>y = mx model is not appropriate</a:t>
              </a:r>
            </a:p>
          </p:txBody>
        </p:sp>
      </p:grpSp>
      <p:grpSp>
        <p:nvGrpSpPr>
          <p:cNvPr id="5" name="Group 4">
            <a:extLst>
              <a:ext uri="{FF2B5EF4-FFF2-40B4-BE49-F238E27FC236}">
                <a16:creationId xmlns:a16="http://schemas.microsoft.com/office/drawing/2014/main" id="{23976120-77E8-4100-B545-2B04FBA8F127}"/>
              </a:ext>
            </a:extLst>
          </p:cNvPr>
          <p:cNvGrpSpPr/>
          <p:nvPr/>
        </p:nvGrpSpPr>
        <p:grpSpPr>
          <a:xfrm>
            <a:off x="671513" y="2195319"/>
            <a:ext cx="3690725" cy="4099506"/>
            <a:chOff x="671513" y="2195319"/>
            <a:chExt cx="3690725" cy="4099506"/>
          </a:xfrm>
        </p:grpSpPr>
        <p:sp>
          <p:nvSpPr>
            <p:cNvPr id="467" name="TextBox 466">
              <a:extLst>
                <a:ext uri="{FF2B5EF4-FFF2-40B4-BE49-F238E27FC236}">
                  <a16:creationId xmlns:a16="http://schemas.microsoft.com/office/drawing/2014/main" id="{611171C1-5A61-4359-8B5E-6FDE6D1FF6A3}"/>
                </a:ext>
              </a:extLst>
            </p:cNvPr>
            <p:cNvSpPr txBox="1"/>
            <p:nvPr/>
          </p:nvSpPr>
          <p:spPr>
            <a:xfrm>
              <a:off x="915304" y="2195319"/>
              <a:ext cx="3325690" cy="352677"/>
            </a:xfrm>
            <a:prstGeom prst="rect">
              <a:avLst/>
            </a:prstGeom>
            <a:noFill/>
          </p:spPr>
          <p:txBody>
            <a:bodyPr wrap="none" rtlCol="0">
              <a:spAutoFit/>
            </a:bodyPr>
            <a:lstStyle/>
            <a:p>
              <a:pPr algn="ctr"/>
              <a:r>
                <a:rPr lang="en-US" dirty="0"/>
                <a:t>Data fit over 3 orders of magnitude</a:t>
              </a:r>
            </a:p>
          </p:txBody>
        </p:sp>
        <p:grpSp>
          <p:nvGrpSpPr>
            <p:cNvPr id="515" name="Group 514">
              <a:extLst>
                <a:ext uri="{FF2B5EF4-FFF2-40B4-BE49-F238E27FC236}">
                  <a16:creationId xmlns:a16="http://schemas.microsoft.com/office/drawing/2014/main" id="{76B0F5F6-BBB1-4BF0-832C-8E9E12009D2F}"/>
                </a:ext>
              </a:extLst>
            </p:cNvPr>
            <p:cNvGrpSpPr/>
            <p:nvPr/>
          </p:nvGrpSpPr>
          <p:grpSpPr>
            <a:xfrm>
              <a:off x="671513" y="2681555"/>
              <a:ext cx="3690725" cy="2854056"/>
              <a:chOff x="164824" y="2318755"/>
              <a:chExt cx="3865023" cy="2988841"/>
            </a:xfrm>
          </p:grpSpPr>
          <p:sp>
            <p:nvSpPr>
              <p:cNvPr id="71" name="Rectangle 65">
                <a:extLst>
                  <a:ext uri="{FF2B5EF4-FFF2-40B4-BE49-F238E27FC236}">
                    <a16:creationId xmlns:a16="http://schemas.microsoft.com/office/drawing/2014/main" id="{BC622FC9-C1F9-40C1-A242-421B63B20791}"/>
                  </a:ext>
                </a:extLst>
              </p:cNvPr>
              <p:cNvSpPr>
                <a:spLocks noChangeArrowheads="1"/>
              </p:cNvSpPr>
              <p:nvPr/>
            </p:nvSpPr>
            <p:spPr bwMode="auto">
              <a:xfrm>
                <a:off x="164824" y="2318755"/>
                <a:ext cx="3865023" cy="2988841"/>
              </a:xfrm>
              <a:prstGeom prst="rect">
                <a:avLst/>
              </a:prstGeom>
              <a:solidFill>
                <a:srgbClr val="B8CFFC"/>
              </a:solidFill>
              <a:ln w="4763" cap="flat">
                <a:solidFill>
                  <a:srgbClr val="D9D9D9"/>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AutoShape 3">
                <a:extLst>
                  <a:ext uri="{FF2B5EF4-FFF2-40B4-BE49-F238E27FC236}">
                    <a16:creationId xmlns:a16="http://schemas.microsoft.com/office/drawing/2014/main" id="{E92A1BA9-730D-49EE-8AC0-8EF48F84C154}"/>
                  </a:ext>
                </a:extLst>
              </p:cNvPr>
              <p:cNvSpPr>
                <a:spLocks noChangeAspect="1" noChangeArrowheads="1" noTextEdit="1"/>
              </p:cNvSpPr>
              <p:nvPr/>
            </p:nvSpPr>
            <p:spPr bwMode="auto">
              <a:xfrm>
                <a:off x="341758" y="2318756"/>
                <a:ext cx="3587826" cy="2774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40A7549A-9992-4DEC-9437-81069CC79E5A}"/>
                  </a:ext>
                </a:extLst>
              </p:cNvPr>
              <p:cNvSpPr>
                <a:spLocks noEditPoints="1"/>
              </p:cNvSpPr>
              <p:nvPr/>
            </p:nvSpPr>
            <p:spPr bwMode="auto">
              <a:xfrm>
                <a:off x="512028" y="2735308"/>
                <a:ext cx="3317219" cy="1790872"/>
              </a:xfrm>
              <a:custGeom>
                <a:avLst/>
                <a:gdLst>
                  <a:gd name="T0" fmla="*/ 0 w 2182"/>
                  <a:gd name="T1" fmla="*/ 1178 h 1178"/>
                  <a:gd name="T2" fmla="*/ 2182 w 2182"/>
                  <a:gd name="T3" fmla="*/ 1178 h 1178"/>
                  <a:gd name="T4" fmla="*/ 0 w 2182"/>
                  <a:gd name="T5" fmla="*/ 883 h 1178"/>
                  <a:gd name="T6" fmla="*/ 2182 w 2182"/>
                  <a:gd name="T7" fmla="*/ 883 h 1178"/>
                  <a:gd name="T8" fmla="*/ 0 w 2182"/>
                  <a:gd name="T9" fmla="*/ 589 h 1178"/>
                  <a:gd name="T10" fmla="*/ 2182 w 2182"/>
                  <a:gd name="T11" fmla="*/ 589 h 1178"/>
                  <a:gd name="T12" fmla="*/ 0 w 2182"/>
                  <a:gd name="T13" fmla="*/ 295 h 1178"/>
                  <a:gd name="T14" fmla="*/ 2182 w 2182"/>
                  <a:gd name="T15" fmla="*/ 295 h 1178"/>
                  <a:gd name="T16" fmla="*/ 0 w 2182"/>
                  <a:gd name="T17" fmla="*/ 0 h 1178"/>
                  <a:gd name="T18" fmla="*/ 2182 w 2182"/>
                  <a:gd name="T19" fmla="*/ 0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2" h="1178">
                    <a:moveTo>
                      <a:pt x="0" y="1178"/>
                    </a:moveTo>
                    <a:lnTo>
                      <a:pt x="2182" y="1178"/>
                    </a:lnTo>
                    <a:moveTo>
                      <a:pt x="0" y="883"/>
                    </a:moveTo>
                    <a:lnTo>
                      <a:pt x="2182" y="883"/>
                    </a:lnTo>
                    <a:moveTo>
                      <a:pt x="0" y="589"/>
                    </a:moveTo>
                    <a:lnTo>
                      <a:pt x="2182" y="589"/>
                    </a:lnTo>
                    <a:moveTo>
                      <a:pt x="0" y="295"/>
                    </a:moveTo>
                    <a:lnTo>
                      <a:pt x="2182" y="295"/>
                    </a:lnTo>
                    <a:moveTo>
                      <a:pt x="0" y="0"/>
                    </a:moveTo>
                    <a:lnTo>
                      <a:pt x="2182" y="0"/>
                    </a:lnTo>
                  </a:path>
                </a:pathLst>
              </a:custGeom>
              <a:noFill/>
              <a:ln w="4763"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A6562E47-9193-4B1A-B414-4753A9DEDEC7}"/>
                  </a:ext>
                </a:extLst>
              </p:cNvPr>
              <p:cNvSpPr>
                <a:spLocks noEditPoints="1"/>
              </p:cNvSpPr>
              <p:nvPr/>
            </p:nvSpPr>
            <p:spPr bwMode="auto">
              <a:xfrm>
                <a:off x="843446" y="2507269"/>
                <a:ext cx="2985801" cy="2470430"/>
              </a:xfrm>
              <a:custGeom>
                <a:avLst/>
                <a:gdLst>
                  <a:gd name="T0" fmla="*/ 0 w 1964"/>
                  <a:gd name="T1" fmla="*/ 0 h 1625"/>
                  <a:gd name="T2" fmla="*/ 0 w 1964"/>
                  <a:gd name="T3" fmla="*/ 1625 h 1625"/>
                  <a:gd name="T4" fmla="*/ 219 w 1964"/>
                  <a:gd name="T5" fmla="*/ 0 h 1625"/>
                  <a:gd name="T6" fmla="*/ 219 w 1964"/>
                  <a:gd name="T7" fmla="*/ 1625 h 1625"/>
                  <a:gd name="T8" fmla="*/ 437 w 1964"/>
                  <a:gd name="T9" fmla="*/ 0 h 1625"/>
                  <a:gd name="T10" fmla="*/ 437 w 1964"/>
                  <a:gd name="T11" fmla="*/ 1625 h 1625"/>
                  <a:gd name="T12" fmla="*/ 656 w 1964"/>
                  <a:gd name="T13" fmla="*/ 0 h 1625"/>
                  <a:gd name="T14" fmla="*/ 656 w 1964"/>
                  <a:gd name="T15" fmla="*/ 1625 h 1625"/>
                  <a:gd name="T16" fmla="*/ 872 w 1964"/>
                  <a:gd name="T17" fmla="*/ 0 h 1625"/>
                  <a:gd name="T18" fmla="*/ 872 w 1964"/>
                  <a:gd name="T19" fmla="*/ 1625 h 1625"/>
                  <a:gd name="T20" fmla="*/ 1090 w 1964"/>
                  <a:gd name="T21" fmla="*/ 0 h 1625"/>
                  <a:gd name="T22" fmla="*/ 1090 w 1964"/>
                  <a:gd name="T23" fmla="*/ 1625 h 1625"/>
                  <a:gd name="T24" fmla="*/ 1309 w 1964"/>
                  <a:gd name="T25" fmla="*/ 0 h 1625"/>
                  <a:gd name="T26" fmla="*/ 1309 w 1964"/>
                  <a:gd name="T27" fmla="*/ 1625 h 1625"/>
                  <a:gd name="T28" fmla="*/ 1527 w 1964"/>
                  <a:gd name="T29" fmla="*/ 0 h 1625"/>
                  <a:gd name="T30" fmla="*/ 1527 w 1964"/>
                  <a:gd name="T31" fmla="*/ 1625 h 1625"/>
                  <a:gd name="T32" fmla="*/ 1745 w 1964"/>
                  <a:gd name="T33" fmla="*/ 0 h 1625"/>
                  <a:gd name="T34" fmla="*/ 1745 w 1964"/>
                  <a:gd name="T35" fmla="*/ 1625 h 1625"/>
                  <a:gd name="T36" fmla="*/ 1964 w 1964"/>
                  <a:gd name="T37" fmla="*/ 0 h 1625"/>
                  <a:gd name="T38" fmla="*/ 1964 w 1964"/>
                  <a:gd name="T39" fmla="*/ 1625 h 1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4" h="1625">
                    <a:moveTo>
                      <a:pt x="0" y="0"/>
                    </a:moveTo>
                    <a:lnTo>
                      <a:pt x="0" y="1625"/>
                    </a:lnTo>
                    <a:moveTo>
                      <a:pt x="219" y="0"/>
                    </a:moveTo>
                    <a:lnTo>
                      <a:pt x="219" y="1625"/>
                    </a:lnTo>
                    <a:moveTo>
                      <a:pt x="437" y="0"/>
                    </a:moveTo>
                    <a:lnTo>
                      <a:pt x="437" y="1625"/>
                    </a:lnTo>
                    <a:moveTo>
                      <a:pt x="656" y="0"/>
                    </a:moveTo>
                    <a:lnTo>
                      <a:pt x="656" y="1625"/>
                    </a:lnTo>
                    <a:moveTo>
                      <a:pt x="872" y="0"/>
                    </a:moveTo>
                    <a:lnTo>
                      <a:pt x="872" y="1625"/>
                    </a:lnTo>
                    <a:moveTo>
                      <a:pt x="1090" y="0"/>
                    </a:moveTo>
                    <a:lnTo>
                      <a:pt x="1090" y="1625"/>
                    </a:lnTo>
                    <a:moveTo>
                      <a:pt x="1309" y="0"/>
                    </a:moveTo>
                    <a:lnTo>
                      <a:pt x="1309" y="1625"/>
                    </a:lnTo>
                    <a:moveTo>
                      <a:pt x="1527" y="0"/>
                    </a:moveTo>
                    <a:lnTo>
                      <a:pt x="1527" y="1625"/>
                    </a:lnTo>
                    <a:moveTo>
                      <a:pt x="1745" y="0"/>
                    </a:moveTo>
                    <a:lnTo>
                      <a:pt x="1745" y="1625"/>
                    </a:lnTo>
                    <a:moveTo>
                      <a:pt x="1964" y="0"/>
                    </a:moveTo>
                    <a:lnTo>
                      <a:pt x="1964" y="1625"/>
                    </a:lnTo>
                  </a:path>
                </a:pathLst>
              </a:custGeom>
              <a:noFill/>
              <a:ln w="4763"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8">
                <a:extLst>
                  <a:ext uri="{FF2B5EF4-FFF2-40B4-BE49-F238E27FC236}">
                    <a16:creationId xmlns:a16="http://schemas.microsoft.com/office/drawing/2014/main" id="{E37875CC-DF79-4DB5-941B-7E906E4845A9}"/>
                  </a:ext>
                </a:extLst>
              </p:cNvPr>
              <p:cNvSpPr>
                <a:spLocks noChangeShapeType="1"/>
              </p:cNvSpPr>
              <p:nvPr/>
            </p:nvSpPr>
            <p:spPr bwMode="auto">
              <a:xfrm flipV="1">
                <a:off x="512028" y="2507269"/>
                <a:ext cx="0" cy="2470430"/>
              </a:xfrm>
              <a:prstGeom prst="line">
                <a:avLst/>
              </a:prstGeom>
              <a:noFill/>
              <a:ln w="4763"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9">
                <a:extLst>
                  <a:ext uri="{FF2B5EF4-FFF2-40B4-BE49-F238E27FC236}">
                    <a16:creationId xmlns:a16="http://schemas.microsoft.com/office/drawing/2014/main" id="{DF8DBB0F-B82E-4704-88B6-F142430D0614}"/>
                  </a:ext>
                </a:extLst>
              </p:cNvPr>
              <p:cNvSpPr>
                <a:spLocks noChangeShapeType="1"/>
              </p:cNvSpPr>
              <p:nvPr/>
            </p:nvSpPr>
            <p:spPr bwMode="auto">
              <a:xfrm>
                <a:off x="512028" y="4977699"/>
                <a:ext cx="3317219" cy="0"/>
              </a:xfrm>
              <a:prstGeom prst="line">
                <a:avLst/>
              </a:prstGeom>
              <a:noFill/>
              <a:ln w="4763"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Rectangle 41">
                <a:extLst>
                  <a:ext uri="{FF2B5EF4-FFF2-40B4-BE49-F238E27FC236}">
                    <a16:creationId xmlns:a16="http://schemas.microsoft.com/office/drawing/2014/main" id="{259B18CA-0E40-4C2D-B5D7-1CCF3AEF1C98}"/>
                  </a:ext>
                </a:extLst>
              </p:cNvPr>
              <p:cNvSpPr>
                <a:spLocks noChangeArrowheads="1"/>
              </p:cNvSpPr>
              <p:nvPr/>
            </p:nvSpPr>
            <p:spPr bwMode="auto">
              <a:xfrm>
                <a:off x="241422" y="4453303"/>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200</a:t>
                </a:r>
                <a:endParaRPr kumimoji="0" lang="en-US" altLang="en-US" sz="1000" b="0" i="0" u="none" strike="noStrike" cap="none" normalizeH="0" baseline="0">
                  <a:ln>
                    <a:noFill/>
                  </a:ln>
                  <a:solidFill>
                    <a:schemeClr val="tx1"/>
                  </a:solidFill>
                  <a:effectLst/>
                </a:endParaRPr>
              </a:p>
            </p:txBody>
          </p:sp>
          <p:sp>
            <p:nvSpPr>
              <p:cNvPr id="48" name="Rectangle 42">
                <a:extLst>
                  <a:ext uri="{FF2B5EF4-FFF2-40B4-BE49-F238E27FC236}">
                    <a16:creationId xmlns:a16="http://schemas.microsoft.com/office/drawing/2014/main" id="{83B9832C-E8E5-4A4B-8B41-00332E2122D8}"/>
                  </a:ext>
                </a:extLst>
              </p:cNvPr>
              <p:cNvSpPr>
                <a:spLocks noChangeArrowheads="1"/>
              </p:cNvSpPr>
              <p:nvPr/>
            </p:nvSpPr>
            <p:spPr bwMode="auto">
              <a:xfrm>
                <a:off x="241422" y="4004824"/>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400</a:t>
                </a:r>
                <a:endParaRPr kumimoji="0" lang="en-US" altLang="en-US" sz="1000" b="0" i="0" u="none" strike="noStrike" cap="none" normalizeH="0" baseline="0">
                  <a:ln>
                    <a:noFill/>
                  </a:ln>
                  <a:solidFill>
                    <a:schemeClr val="tx1"/>
                  </a:solidFill>
                  <a:effectLst/>
                </a:endParaRPr>
              </a:p>
            </p:txBody>
          </p:sp>
          <p:sp>
            <p:nvSpPr>
              <p:cNvPr id="49" name="Rectangle 43">
                <a:extLst>
                  <a:ext uri="{FF2B5EF4-FFF2-40B4-BE49-F238E27FC236}">
                    <a16:creationId xmlns:a16="http://schemas.microsoft.com/office/drawing/2014/main" id="{6B2E856E-C487-4656-84B2-CDF035E0753C}"/>
                  </a:ext>
                </a:extLst>
              </p:cNvPr>
              <p:cNvSpPr>
                <a:spLocks noChangeArrowheads="1"/>
              </p:cNvSpPr>
              <p:nvPr/>
            </p:nvSpPr>
            <p:spPr bwMode="auto">
              <a:xfrm>
                <a:off x="241422" y="3556346"/>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600</a:t>
                </a:r>
                <a:endParaRPr kumimoji="0" lang="en-US" altLang="en-US" sz="1000" b="0" i="0" u="none" strike="noStrike" cap="none" normalizeH="0" baseline="0">
                  <a:ln>
                    <a:noFill/>
                  </a:ln>
                  <a:solidFill>
                    <a:schemeClr val="tx1"/>
                  </a:solidFill>
                  <a:effectLst/>
                </a:endParaRPr>
              </a:p>
            </p:txBody>
          </p:sp>
          <p:sp>
            <p:nvSpPr>
              <p:cNvPr id="50" name="Rectangle 44">
                <a:extLst>
                  <a:ext uri="{FF2B5EF4-FFF2-40B4-BE49-F238E27FC236}">
                    <a16:creationId xmlns:a16="http://schemas.microsoft.com/office/drawing/2014/main" id="{2993913D-25A5-4F98-8F70-486BD0809E48}"/>
                  </a:ext>
                </a:extLst>
              </p:cNvPr>
              <p:cNvSpPr>
                <a:spLocks noChangeArrowheads="1"/>
              </p:cNvSpPr>
              <p:nvPr/>
            </p:nvSpPr>
            <p:spPr bwMode="auto">
              <a:xfrm>
                <a:off x="241422" y="3107868"/>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800</a:t>
                </a:r>
                <a:endParaRPr kumimoji="0" lang="en-US" altLang="en-US" sz="1000" b="0" i="0" u="none" strike="noStrike" cap="none" normalizeH="0" baseline="0">
                  <a:ln>
                    <a:noFill/>
                  </a:ln>
                  <a:solidFill>
                    <a:schemeClr val="tx1"/>
                  </a:solidFill>
                  <a:effectLst/>
                </a:endParaRPr>
              </a:p>
            </p:txBody>
          </p:sp>
          <p:sp>
            <p:nvSpPr>
              <p:cNvPr id="51" name="Rectangle 45">
                <a:extLst>
                  <a:ext uri="{FF2B5EF4-FFF2-40B4-BE49-F238E27FC236}">
                    <a16:creationId xmlns:a16="http://schemas.microsoft.com/office/drawing/2014/main" id="{FF770FE4-37E3-4CE6-B6B4-34CBEF28316D}"/>
                  </a:ext>
                </a:extLst>
              </p:cNvPr>
              <p:cNvSpPr>
                <a:spLocks noChangeArrowheads="1"/>
              </p:cNvSpPr>
              <p:nvPr/>
            </p:nvSpPr>
            <p:spPr bwMode="auto">
              <a:xfrm>
                <a:off x="217098" y="2659390"/>
                <a:ext cx="251758"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1000</a:t>
                </a:r>
                <a:endParaRPr kumimoji="0" lang="en-US" altLang="en-US" sz="1000" b="0" i="0" u="none" strike="noStrike" cap="none" normalizeH="0" baseline="0" dirty="0">
                  <a:ln>
                    <a:noFill/>
                  </a:ln>
                  <a:solidFill>
                    <a:schemeClr val="tx1"/>
                  </a:solidFill>
                  <a:effectLst/>
                </a:endParaRPr>
              </a:p>
            </p:txBody>
          </p:sp>
          <p:sp>
            <p:nvSpPr>
              <p:cNvPr id="52" name="Rectangle 46">
                <a:extLst>
                  <a:ext uri="{FF2B5EF4-FFF2-40B4-BE49-F238E27FC236}">
                    <a16:creationId xmlns:a16="http://schemas.microsoft.com/office/drawing/2014/main" id="{FAEFEC26-BB6D-46E4-BB9E-6026F81ACF87}"/>
                  </a:ext>
                </a:extLst>
              </p:cNvPr>
              <p:cNvSpPr>
                <a:spLocks noChangeArrowheads="1"/>
              </p:cNvSpPr>
              <p:nvPr/>
            </p:nvSpPr>
            <p:spPr bwMode="auto">
              <a:xfrm>
                <a:off x="470372" y="5047014"/>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0</a:t>
                </a:r>
                <a:endParaRPr kumimoji="0" lang="en-US" altLang="en-US" sz="1000" b="0" i="0" u="none" strike="noStrike" cap="none" normalizeH="0" baseline="0">
                  <a:ln>
                    <a:noFill/>
                  </a:ln>
                  <a:solidFill>
                    <a:schemeClr val="tx1"/>
                  </a:solidFill>
                  <a:effectLst/>
                </a:endParaRPr>
              </a:p>
            </p:txBody>
          </p:sp>
          <p:sp>
            <p:nvSpPr>
              <p:cNvPr id="56" name="Rectangle 50">
                <a:extLst>
                  <a:ext uri="{FF2B5EF4-FFF2-40B4-BE49-F238E27FC236}">
                    <a16:creationId xmlns:a16="http://schemas.microsoft.com/office/drawing/2014/main" id="{EDC5E57B-4CA8-45EC-B8C5-F92FA58192B4}"/>
                  </a:ext>
                </a:extLst>
              </p:cNvPr>
              <p:cNvSpPr>
                <a:spLocks noChangeArrowheads="1"/>
              </p:cNvSpPr>
              <p:nvPr/>
            </p:nvSpPr>
            <p:spPr bwMode="auto">
              <a:xfrm>
                <a:off x="1773240" y="5047014"/>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400</a:t>
                </a:r>
                <a:endParaRPr kumimoji="0" lang="en-US" altLang="en-US" sz="1000" b="0" i="0" u="none" strike="noStrike" cap="none" normalizeH="0" baseline="0">
                  <a:ln>
                    <a:noFill/>
                  </a:ln>
                  <a:solidFill>
                    <a:schemeClr val="tx1"/>
                  </a:solidFill>
                  <a:effectLst/>
                </a:endParaRPr>
              </a:p>
            </p:txBody>
          </p:sp>
          <p:sp>
            <p:nvSpPr>
              <p:cNvPr id="58" name="Rectangle 52">
                <a:extLst>
                  <a:ext uri="{FF2B5EF4-FFF2-40B4-BE49-F238E27FC236}">
                    <a16:creationId xmlns:a16="http://schemas.microsoft.com/office/drawing/2014/main" id="{4DE475E7-5F22-4435-97DB-E61F61B77D39}"/>
                  </a:ext>
                </a:extLst>
              </p:cNvPr>
              <p:cNvSpPr>
                <a:spLocks noChangeArrowheads="1"/>
              </p:cNvSpPr>
              <p:nvPr/>
            </p:nvSpPr>
            <p:spPr bwMode="auto">
              <a:xfrm>
                <a:off x="2436076" y="5047014"/>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600</a:t>
                </a:r>
                <a:endParaRPr kumimoji="0" lang="en-US" altLang="en-US" sz="1000" b="0" i="0" u="none" strike="noStrike" cap="none" normalizeH="0" baseline="0">
                  <a:ln>
                    <a:noFill/>
                  </a:ln>
                  <a:solidFill>
                    <a:schemeClr val="tx1"/>
                  </a:solidFill>
                  <a:effectLst/>
                </a:endParaRPr>
              </a:p>
            </p:txBody>
          </p:sp>
          <p:sp>
            <p:nvSpPr>
              <p:cNvPr id="60" name="Rectangle 54">
                <a:extLst>
                  <a:ext uri="{FF2B5EF4-FFF2-40B4-BE49-F238E27FC236}">
                    <a16:creationId xmlns:a16="http://schemas.microsoft.com/office/drawing/2014/main" id="{6A716B9D-C450-49A3-BA41-E865B9398696}"/>
                  </a:ext>
                </a:extLst>
              </p:cNvPr>
              <p:cNvSpPr>
                <a:spLocks noChangeArrowheads="1"/>
              </p:cNvSpPr>
              <p:nvPr/>
            </p:nvSpPr>
            <p:spPr bwMode="auto">
              <a:xfrm>
                <a:off x="3098911" y="5047014"/>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800</a:t>
                </a:r>
                <a:endParaRPr kumimoji="0" lang="en-US" altLang="en-US" sz="1000" b="0" i="0" u="none" strike="noStrike" cap="none" normalizeH="0" baseline="0">
                  <a:ln>
                    <a:noFill/>
                  </a:ln>
                  <a:solidFill>
                    <a:schemeClr val="tx1"/>
                  </a:solidFill>
                  <a:effectLst/>
                </a:endParaRPr>
              </a:p>
            </p:txBody>
          </p:sp>
          <p:sp>
            <p:nvSpPr>
              <p:cNvPr id="62" name="Rectangle 56">
                <a:extLst>
                  <a:ext uri="{FF2B5EF4-FFF2-40B4-BE49-F238E27FC236}">
                    <a16:creationId xmlns:a16="http://schemas.microsoft.com/office/drawing/2014/main" id="{16BC4859-0AA9-4E9F-9814-E52CBB76FC0F}"/>
                  </a:ext>
                </a:extLst>
              </p:cNvPr>
              <p:cNvSpPr>
                <a:spLocks noChangeArrowheads="1"/>
              </p:cNvSpPr>
              <p:nvPr/>
            </p:nvSpPr>
            <p:spPr bwMode="auto">
              <a:xfrm>
                <a:off x="3751105" y="5047014"/>
                <a:ext cx="251758"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1000</a:t>
                </a:r>
                <a:endParaRPr kumimoji="0" lang="en-US" altLang="en-US" sz="1000" b="0" i="0" u="none" strike="noStrike" cap="none" normalizeH="0" baseline="0">
                  <a:ln>
                    <a:noFill/>
                  </a:ln>
                  <a:solidFill>
                    <a:schemeClr val="tx1"/>
                  </a:solidFill>
                  <a:effectLst/>
                </a:endParaRPr>
              </a:p>
            </p:txBody>
          </p:sp>
          <p:sp>
            <p:nvSpPr>
              <p:cNvPr id="410" name="Rectangle 40">
                <a:extLst>
                  <a:ext uri="{FF2B5EF4-FFF2-40B4-BE49-F238E27FC236}">
                    <a16:creationId xmlns:a16="http://schemas.microsoft.com/office/drawing/2014/main" id="{88E8184C-9EA4-4E08-A81D-1D0E9F250184}"/>
                  </a:ext>
                </a:extLst>
              </p:cNvPr>
              <p:cNvSpPr>
                <a:spLocks noChangeArrowheads="1"/>
              </p:cNvSpPr>
              <p:nvPr/>
            </p:nvSpPr>
            <p:spPr bwMode="auto">
              <a:xfrm>
                <a:off x="288550" y="4901781"/>
                <a:ext cx="62940"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0</a:t>
                </a:r>
                <a:endParaRPr kumimoji="0" lang="en-US" altLang="en-US" sz="1000" b="0" i="0" u="none" strike="noStrike" cap="none" normalizeH="0" baseline="0">
                  <a:ln>
                    <a:noFill/>
                  </a:ln>
                  <a:solidFill>
                    <a:schemeClr val="tx1"/>
                  </a:solidFill>
                  <a:effectLst/>
                </a:endParaRPr>
              </a:p>
            </p:txBody>
          </p:sp>
          <p:sp>
            <p:nvSpPr>
              <p:cNvPr id="411" name="Rectangle 48">
                <a:extLst>
                  <a:ext uri="{FF2B5EF4-FFF2-40B4-BE49-F238E27FC236}">
                    <a16:creationId xmlns:a16="http://schemas.microsoft.com/office/drawing/2014/main" id="{CFAB559E-FFD4-4657-99DE-BA8A7770E8DD}"/>
                  </a:ext>
                </a:extLst>
              </p:cNvPr>
              <p:cNvSpPr>
                <a:spLocks noChangeArrowheads="1"/>
              </p:cNvSpPr>
              <p:nvPr/>
            </p:nvSpPr>
            <p:spPr bwMode="auto">
              <a:xfrm>
                <a:off x="1108883" y="5047014"/>
                <a:ext cx="188819"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200</a:t>
                </a:r>
                <a:endParaRPr kumimoji="0" lang="en-US" altLang="en-US" sz="1000" b="0" i="0" u="none" strike="noStrike" cap="none" normalizeH="0" baseline="0">
                  <a:ln>
                    <a:noFill/>
                  </a:ln>
                  <a:solidFill>
                    <a:schemeClr val="tx1"/>
                  </a:solidFill>
                  <a:effectLst/>
                </a:endParaRPr>
              </a:p>
            </p:txBody>
          </p:sp>
          <p:grpSp>
            <p:nvGrpSpPr>
              <p:cNvPr id="508" name="Group 507">
                <a:extLst>
                  <a:ext uri="{FF2B5EF4-FFF2-40B4-BE49-F238E27FC236}">
                    <a16:creationId xmlns:a16="http://schemas.microsoft.com/office/drawing/2014/main" id="{4BDAF50D-806B-424F-B5D6-BD8A54DB0F5A}"/>
                  </a:ext>
                </a:extLst>
              </p:cNvPr>
              <p:cNvGrpSpPr/>
              <p:nvPr/>
            </p:nvGrpSpPr>
            <p:grpSpPr>
              <a:xfrm>
                <a:off x="2501833" y="4237425"/>
                <a:ext cx="1198819" cy="448575"/>
                <a:chOff x="1475224" y="5469551"/>
                <a:chExt cx="1198819" cy="448575"/>
              </a:xfrm>
            </p:grpSpPr>
            <p:sp>
              <p:nvSpPr>
                <p:cNvPr id="503" name="Rectangle 502">
                  <a:extLst>
                    <a:ext uri="{FF2B5EF4-FFF2-40B4-BE49-F238E27FC236}">
                      <a16:creationId xmlns:a16="http://schemas.microsoft.com/office/drawing/2014/main" id="{8BDF2905-E078-4305-96EA-102FAF3E11BC}"/>
                    </a:ext>
                  </a:extLst>
                </p:cNvPr>
                <p:cNvSpPr/>
                <p:nvPr/>
              </p:nvSpPr>
              <p:spPr>
                <a:xfrm>
                  <a:off x="1475224" y="5469551"/>
                  <a:ext cx="1198819" cy="4485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Rectangle 64">
                  <a:extLst>
                    <a:ext uri="{FF2B5EF4-FFF2-40B4-BE49-F238E27FC236}">
                      <a16:creationId xmlns:a16="http://schemas.microsoft.com/office/drawing/2014/main" id="{A30E2FC5-C5CC-4ED3-B666-ACA0B5D12262}"/>
                    </a:ext>
                  </a:extLst>
                </p:cNvPr>
                <p:cNvSpPr>
                  <a:spLocks noChangeArrowheads="1"/>
                </p:cNvSpPr>
                <p:nvPr/>
              </p:nvSpPr>
              <p:spPr bwMode="auto">
                <a:xfrm>
                  <a:off x="1607870" y="5517819"/>
                  <a:ext cx="992115"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0.976x + 3.645</a:t>
                  </a:r>
                  <a:endParaRPr kumimoji="0" lang="en-US" altLang="en-US" sz="1000" b="0" i="0" u="none" strike="noStrike" cap="none" normalizeH="0" baseline="0" dirty="0">
                    <a:ln>
                      <a:noFill/>
                    </a:ln>
                    <a:solidFill>
                      <a:schemeClr val="tx1"/>
                    </a:solidFill>
                    <a:effectLst/>
                  </a:endParaRPr>
                </a:p>
              </p:txBody>
            </p:sp>
            <p:sp>
              <p:nvSpPr>
                <p:cNvPr id="494" name="Rectangle 64">
                  <a:extLst>
                    <a:ext uri="{FF2B5EF4-FFF2-40B4-BE49-F238E27FC236}">
                      <a16:creationId xmlns:a16="http://schemas.microsoft.com/office/drawing/2014/main" id="{6D3BD753-B001-4290-B84B-BEE6B7CF2324}"/>
                    </a:ext>
                  </a:extLst>
                </p:cNvPr>
                <p:cNvSpPr>
                  <a:spLocks noChangeArrowheads="1"/>
                </p:cNvSpPr>
                <p:nvPr/>
              </p:nvSpPr>
              <p:spPr bwMode="auto">
                <a:xfrm>
                  <a:off x="1607870" y="5721947"/>
                  <a:ext cx="555652"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0.981x</a:t>
                  </a:r>
                  <a:endParaRPr kumimoji="0" lang="en-US" altLang="en-US" sz="1000" b="0" i="0" u="none" strike="noStrike" cap="none" normalizeH="0" baseline="0" dirty="0">
                    <a:ln>
                      <a:noFill/>
                    </a:ln>
                    <a:solidFill>
                      <a:schemeClr val="tx1"/>
                    </a:solidFill>
                    <a:effectLst/>
                  </a:endParaRPr>
                </a:p>
              </p:txBody>
            </p:sp>
          </p:grpSp>
          <p:sp>
            <p:nvSpPr>
              <p:cNvPr id="496" name="Rectangle 495">
                <a:extLst>
                  <a:ext uri="{FF2B5EF4-FFF2-40B4-BE49-F238E27FC236}">
                    <a16:creationId xmlns:a16="http://schemas.microsoft.com/office/drawing/2014/main" id="{931D1795-E2F2-4DC5-8659-FB78B4AA1803}"/>
                  </a:ext>
                </a:extLst>
              </p:cNvPr>
              <p:cNvSpPr/>
              <p:nvPr/>
            </p:nvSpPr>
            <p:spPr>
              <a:xfrm>
                <a:off x="749190" y="2669224"/>
                <a:ext cx="2296815" cy="4485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Line 61">
                <a:extLst>
                  <a:ext uri="{FF2B5EF4-FFF2-40B4-BE49-F238E27FC236}">
                    <a16:creationId xmlns:a16="http://schemas.microsoft.com/office/drawing/2014/main" id="{C46B381D-8532-4B47-A495-A3B629328462}"/>
                  </a:ext>
                </a:extLst>
              </p:cNvPr>
              <p:cNvSpPr>
                <a:spLocks noChangeShapeType="1"/>
              </p:cNvSpPr>
              <p:nvPr/>
            </p:nvSpPr>
            <p:spPr bwMode="auto">
              <a:xfrm>
                <a:off x="878413" y="2806760"/>
                <a:ext cx="127702" cy="0"/>
              </a:xfrm>
              <a:prstGeom prst="line">
                <a:avLst/>
              </a:prstGeom>
              <a:noFill/>
              <a:ln w="19050" cap="rnd">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Rectangle 62">
                <a:extLst>
                  <a:ext uri="{FF2B5EF4-FFF2-40B4-BE49-F238E27FC236}">
                    <a16:creationId xmlns:a16="http://schemas.microsoft.com/office/drawing/2014/main" id="{55E46D80-10B8-45A8-BEF2-FD25B620A013}"/>
                  </a:ext>
                </a:extLst>
              </p:cNvPr>
              <p:cNvSpPr>
                <a:spLocks noChangeArrowheads="1"/>
              </p:cNvSpPr>
              <p:nvPr/>
            </p:nvSpPr>
            <p:spPr bwMode="auto">
              <a:xfrm>
                <a:off x="1070559" y="2723146"/>
                <a:ext cx="1117561"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a:t>
                </a:r>
                <a:r>
                  <a:rPr kumimoji="0" lang="en-US" altLang="en-US" sz="1000" b="0" i="0" u="none" strike="noStrike" cap="none" normalizeH="0" baseline="0" dirty="0" err="1">
                    <a:ln>
                      <a:noFill/>
                    </a:ln>
                    <a:solidFill>
                      <a:srgbClr val="595959"/>
                    </a:solidFill>
                    <a:effectLst/>
                    <a:latin typeface="Calibri" panose="020F0502020204030204" pitchFamily="34" charset="0"/>
                  </a:rPr>
                  <a:t>mx+b</a:t>
                </a:r>
                <a:r>
                  <a:rPr kumimoji="0" lang="en-US" altLang="en-US" sz="1000" b="0" i="0" u="none" strike="noStrike" cap="none" normalizeH="0" baseline="0" dirty="0">
                    <a:ln>
                      <a:noFill/>
                    </a:ln>
                    <a:solidFill>
                      <a:srgbClr val="595959"/>
                    </a:solidFill>
                    <a:effectLst/>
                    <a:latin typeface="Calibri" panose="020F0502020204030204" pitchFamily="34" charset="0"/>
                  </a:rPr>
                  <a:t> model 0-1000</a:t>
                </a:r>
                <a:endParaRPr kumimoji="0" lang="en-US" altLang="en-US" sz="1000" b="0" i="0" u="none" strike="noStrike" cap="none" normalizeH="0" baseline="0" dirty="0">
                  <a:ln>
                    <a:noFill/>
                  </a:ln>
                  <a:solidFill>
                    <a:schemeClr val="tx1"/>
                  </a:solidFill>
                  <a:effectLst/>
                </a:endParaRPr>
              </a:p>
            </p:txBody>
          </p:sp>
          <p:sp>
            <p:nvSpPr>
              <p:cNvPr id="190" name="Freeform 63">
                <a:extLst>
                  <a:ext uri="{FF2B5EF4-FFF2-40B4-BE49-F238E27FC236}">
                    <a16:creationId xmlns:a16="http://schemas.microsoft.com/office/drawing/2014/main" id="{2724E890-FBEB-4250-8FE3-F3E466CF394E}"/>
                  </a:ext>
                </a:extLst>
              </p:cNvPr>
              <p:cNvSpPr>
                <a:spLocks noEditPoints="1"/>
              </p:cNvSpPr>
              <p:nvPr/>
            </p:nvSpPr>
            <p:spPr bwMode="auto">
              <a:xfrm>
                <a:off x="881452" y="3000594"/>
                <a:ext cx="127702" cy="12162"/>
              </a:xfrm>
              <a:custGeom>
                <a:avLst/>
                <a:gdLst>
                  <a:gd name="T0" fmla="*/ 24 w 528"/>
                  <a:gd name="T1" fmla="*/ 0 h 48"/>
                  <a:gd name="T2" fmla="*/ 168 w 528"/>
                  <a:gd name="T3" fmla="*/ 0 h 48"/>
                  <a:gd name="T4" fmla="*/ 192 w 528"/>
                  <a:gd name="T5" fmla="*/ 24 h 48"/>
                  <a:gd name="T6" fmla="*/ 168 w 528"/>
                  <a:gd name="T7" fmla="*/ 48 h 48"/>
                  <a:gd name="T8" fmla="*/ 24 w 528"/>
                  <a:gd name="T9" fmla="*/ 48 h 48"/>
                  <a:gd name="T10" fmla="*/ 0 w 528"/>
                  <a:gd name="T11" fmla="*/ 24 h 48"/>
                  <a:gd name="T12" fmla="*/ 24 w 528"/>
                  <a:gd name="T13" fmla="*/ 0 h 48"/>
                  <a:gd name="T14" fmla="*/ 360 w 528"/>
                  <a:gd name="T15" fmla="*/ 0 h 48"/>
                  <a:gd name="T16" fmla="*/ 504 w 528"/>
                  <a:gd name="T17" fmla="*/ 0 h 48"/>
                  <a:gd name="T18" fmla="*/ 528 w 528"/>
                  <a:gd name="T19" fmla="*/ 24 h 48"/>
                  <a:gd name="T20" fmla="*/ 504 w 528"/>
                  <a:gd name="T21" fmla="*/ 48 h 48"/>
                  <a:gd name="T22" fmla="*/ 360 w 528"/>
                  <a:gd name="T23" fmla="*/ 48 h 48"/>
                  <a:gd name="T24" fmla="*/ 336 w 528"/>
                  <a:gd name="T25" fmla="*/ 24 h 48"/>
                  <a:gd name="T26" fmla="*/ 360 w 528"/>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8" h="48">
                    <a:moveTo>
                      <a:pt x="24" y="0"/>
                    </a:moveTo>
                    <a:lnTo>
                      <a:pt x="168" y="0"/>
                    </a:lnTo>
                    <a:cubicBezTo>
                      <a:pt x="182" y="0"/>
                      <a:pt x="192" y="11"/>
                      <a:pt x="192" y="24"/>
                    </a:cubicBezTo>
                    <a:cubicBezTo>
                      <a:pt x="192" y="38"/>
                      <a:pt x="182" y="48"/>
                      <a:pt x="168" y="48"/>
                    </a:cubicBezTo>
                    <a:lnTo>
                      <a:pt x="24" y="48"/>
                    </a:lnTo>
                    <a:cubicBezTo>
                      <a:pt x="11" y="48"/>
                      <a:pt x="0" y="38"/>
                      <a:pt x="0" y="24"/>
                    </a:cubicBezTo>
                    <a:cubicBezTo>
                      <a:pt x="0" y="11"/>
                      <a:pt x="11" y="0"/>
                      <a:pt x="24" y="0"/>
                    </a:cubicBezTo>
                    <a:close/>
                    <a:moveTo>
                      <a:pt x="360" y="0"/>
                    </a:moveTo>
                    <a:lnTo>
                      <a:pt x="504" y="0"/>
                    </a:lnTo>
                    <a:cubicBezTo>
                      <a:pt x="518" y="0"/>
                      <a:pt x="528" y="11"/>
                      <a:pt x="528" y="24"/>
                    </a:cubicBezTo>
                    <a:cubicBezTo>
                      <a:pt x="528" y="38"/>
                      <a:pt x="518" y="48"/>
                      <a:pt x="504" y="48"/>
                    </a:cubicBezTo>
                    <a:lnTo>
                      <a:pt x="360" y="48"/>
                    </a:lnTo>
                    <a:cubicBezTo>
                      <a:pt x="347" y="48"/>
                      <a:pt x="336" y="38"/>
                      <a:pt x="336" y="24"/>
                    </a:cubicBezTo>
                    <a:cubicBezTo>
                      <a:pt x="336" y="11"/>
                      <a:pt x="347" y="0"/>
                      <a:pt x="360" y="0"/>
                    </a:cubicBezTo>
                    <a:close/>
                  </a:path>
                </a:pathLst>
              </a:custGeom>
              <a:solidFill>
                <a:srgbClr val="FF0000"/>
              </a:solidFill>
              <a:ln w="635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1" name="Rectangle 64">
                <a:extLst>
                  <a:ext uri="{FF2B5EF4-FFF2-40B4-BE49-F238E27FC236}">
                    <a16:creationId xmlns:a16="http://schemas.microsoft.com/office/drawing/2014/main" id="{EBD26576-DBC4-4006-85EA-A1E877787E00}"/>
                  </a:ext>
                </a:extLst>
              </p:cNvPr>
              <p:cNvSpPr>
                <a:spLocks noChangeArrowheads="1"/>
              </p:cNvSpPr>
              <p:nvPr/>
            </p:nvSpPr>
            <p:spPr bwMode="auto">
              <a:xfrm>
                <a:off x="1072079" y="2921588"/>
                <a:ext cx="991682" cy="147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y=mx model 0-1000</a:t>
                </a:r>
                <a:endParaRPr kumimoji="0" lang="en-US" altLang="en-US" sz="1000" b="0" i="0" u="none" strike="noStrike" cap="none" normalizeH="0" baseline="0" dirty="0">
                  <a:ln>
                    <a:noFill/>
                  </a:ln>
                  <a:solidFill>
                    <a:schemeClr val="tx1"/>
                  </a:solidFill>
                  <a:effectLst/>
                </a:endParaRPr>
              </a:p>
            </p:txBody>
          </p:sp>
          <p:sp>
            <p:nvSpPr>
              <p:cNvPr id="471" name="Rectangle 62">
                <a:extLst>
                  <a:ext uri="{FF2B5EF4-FFF2-40B4-BE49-F238E27FC236}">
                    <a16:creationId xmlns:a16="http://schemas.microsoft.com/office/drawing/2014/main" id="{7DB6168F-317B-4B8A-80F8-9CCB1CA417F7}"/>
                  </a:ext>
                </a:extLst>
              </p:cNvPr>
              <p:cNvSpPr>
                <a:spLocks noChangeArrowheads="1"/>
              </p:cNvSpPr>
              <p:nvPr/>
            </p:nvSpPr>
            <p:spPr bwMode="auto">
              <a:xfrm>
                <a:off x="2375472" y="2724905"/>
                <a:ext cx="61715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kumimoji="0" lang="en-US" altLang="en-US" sz="1000" b="0" i="0" u="none" strike="noStrike" cap="none" normalizeH="0" baseline="0" dirty="0">
                    <a:ln>
                      <a:noFill/>
                    </a:ln>
                    <a:solidFill>
                      <a:srgbClr val="595959"/>
                    </a:solidFill>
                    <a:effectLst/>
                    <a:latin typeface="Calibri" panose="020F0502020204030204" pitchFamily="34" charset="0"/>
                  </a:rPr>
                  <a:t> = 1.0000</a:t>
                </a:r>
                <a:endParaRPr kumimoji="0" lang="en-US" altLang="en-US" sz="1000" b="0" i="0" u="none" strike="noStrike" cap="none" normalizeH="0" baseline="0" dirty="0">
                  <a:ln>
                    <a:noFill/>
                  </a:ln>
                  <a:solidFill>
                    <a:schemeClr val="tx1"/>
                  </a:solidFill>
                  <a:effectLst/>
                </a:endParaRPr>
              </a:p>
            </p:txBody>
          </p:sp>
          <p:sp>
            <p:nvSpPr>
              <p:cNvPr id="472" name="Rectangle 62">
                <a:extLst>
                  <a:ext uri="{FF2B5EF4-FFF2-40B4-BE49-F238E27FC236}">
                    <a16:creationId xmlns:a16="http://schemas.microsoft.com/office/drawing/2014/main" id="{BC924CDA-9BF5-45EE-B29D-CB11ACAF48D9}"/>
                  </a:ext>
                </a:extLst>
              </p:cNvPr>
              <p:cNvSpPr>
                <a:spLocks noChangeArrowheads="1"/>
              </p:cNvSpPr>
              <p:nvPr/>
            </p:nvSpPr>
            <p:spPr bwMode="auto">
              <a:xfrm>
                <a:off x="2376934" y="2916459"/>
                <a:ext cx="59471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kumimoji="0" lang="en-US" altLang="en-US" sz="1000" b="0" i="0" u="none" strike="noStrike" cap="none" normalizeH="0" baseline="0" dirty="0">
                    <a:ln>
                      <a:noFill/>
                    </a:ln>
                    <a:solidFill>
                      <a:srgbClr val="595959"/>
                    </a:solidFill>
                    <a:effectLst/>
                    <a:latin typeface="Calibri" panose="020F0502020204030204" pitchFamily="34" charset="0"/>
                  </a:rPr>
                  <a:t> = 0.9998</a:t>
                </a:r>
                <a:endParaRPr kumimoji="0" lang="en-US" altLang="en-US" sz="1000" b="0" i="0" u="none" strike="noStrike" cap="none" normalizeH="0" baseline="0" dirty="0">
                  <a:ln>
                    <a:noFill/>
                  </a:ln>
                  <a:solidFill>
                    <a:schemeClr val="tx1"/>
                  </a:solidFill>
                  <a:effectLst/>
                </a:endParaRPr>
              </a:p>
            </p:txBody>
          </p:sp>
        </p:grpSp>
        <p:sp>
          <p:nvSpPr>
            <p:cNvPr id="500" name="TextBox 499">
              <a:extLst>
                <a:ext uri="{FF2B5EF4-FFF2-40B4-BE49-F238E27FC236}">
                  <a16:creationId xmlns:a16="http://schemas.microsoft.com/office/drawing/2014/main" id="{133D767E-FFDB-484F-B051-40285A318588}"/>
                </a:ext>
              </a:extLst>
            </p:cNvPr>
            <p:cNvSpPr txBox="1"/>
            <p:nvPr/>
          </p:nvSpPr>
          <p:spPr>
            <a:xfrm>
              <a:off x="1088704" y="5677641"/>
              <a:ext cx="2978891" cy="617184"/>
            </a:xfrm>
            <a:prstGeom prst="rect">
              <a:avLst/>
            </a:prstGeom>
            <a:noFill/>
          </p:spPr>
          <p:txBody>
            <a:bodyPr wrap="none" rtlCol="0">
              <a:spAutoFit/>
            </a:bodyPr>
            <a:lstStyle/>
            <a:p>
              <a:pPr algn="ctr"/>
              <a:r>
                <a:rPr lang="en-US" dirty="0"/>
                <a:t>Relative intercept is small</a:t>
              </a:r>
            </a:p>
            <a:p>
              <a:pPr algn="ctr"/>
              <a:r>
                <a:rPr lang="en-US" dirty="0"/>
                <a:t>Model choice is less important</a:t>
              </a:r>
            </a:p>
          </p:txBody>
        </p:sp>
        <p:sp>
          <p:nvSpPr>
            <p:cNvPr id="581" name="Rectangle 580">
              <a:extLst>
                <a:ext uri="{FF2B5EF4-FFF2-40B4-BE49-F238E27FC236}">
                  <a16:creationId xmlns:a16="http://schemas.microsoft.com/office/drawing/2014/main" id="{231BB388-9A9A-4146-8DE9-8F74E68F9734}"/>
                </a:ext>
              </a:extLst>
            </p:cNvPr>
            <p:cNvSpPr/>
            <p:nvPr/>
          </p:nvSpPr>
          <p:spPr>
            <a:xfrm>
              <a:off x="1002970" y="4986318"/>
              <a:ext cx="319307" cy="23167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8" name="Group 547">
              <a:extLst>
                <a:ext uri="{FF2B5EF4-FFF2-40B4-BE49-F238E27FC236}">
                  <a16:creationId xmlns:a16="http://schemas.microsoft.com/office/drawing/2014/main" id="{B9DF9CBB-6F67-4C00-8575-9F0E94882CCC}"/>
                </a:ext>
              </a:extLst>
            </p:cNvPr>
            <p:cNvGrpSpPr/>
            <p:nvPr/>
          </p:nvGrpSpPr>
          <p:grpSpPr>
            <a:xfrm>
              <a:off x="978381" y="3104002"/>
              <a:ext cx="3212629" cy="2132558"/>
              <a:chOff x="486184" y="2761152"/>
              <a:chExt cx="3364348" cy="2233270"/>
            </a:xfrm>
          </p:grpSpPr>
          <p:grpSp>
            <p:nvGrpSpPr>
              <p:cNvPr id="549" name="Group 548">
                <a:extLst>
                  <a:ext uri="{FF2B5EF4-FFF2-40B4-BE49-F238E27FC236}">
                    <a16:creationId xmlns:a16="http://schemas.microsoft.com/office/drawing/2014/main" id="{EE0E1AA0-9697-4B5F-A04B-99E7B6B4133A}"/>
                  </a:ext>
                </a:extLst>
              </p:cNvPr>
              <p:cNvGrpSpPr/>
              <p:nvPr/>
            </p:nvGrpSpPr>
            <p:grpSpPr>
              <a:xfrm>
                <a:off x="504427" y="2771795"/>
                <a:ext cx="3330902" cy="2211985"/>
                <a:chOff x="504427" y="2771795"/>
                <a:chExt cx="3330902" cy="2211985"/>
              </a:xfrm>
            </p:grpSpPr>
            <p:sp>
              <p:nvSpPr>
                <p:cNvPr id="579" name="Line 10">
                  <a:extLst>
                    <a:ext uri="{FF2B5EF4-FFF2-40B4-BE49-F238E27FC236}">
                      <a16:creationId xmlns:a16="http://schemas.microsoft.com/office/drawing/2014/main" id="{82FE4188-6666-49DE-805E-C186AEBD87E7}"/>
                    </a:ext>
                  </a:extLst>
                </p:cNvPr>
                <p:cNvSpPr>
                  <a:spLocks noChangeShapeType="1"/>
                </p:cNvSpPr>
                <p:nvPr/>
              </p:nvSpPr>
              <p:spPr bwMode="auto">
                <a:xfrm flipV="1">
                  <a:off x="512028" y="2782436"/>
                  <a:ext cx="3317219" cy="2183101"/>
                </a:xfrm>
                <a:prstGeom prst="line">
                  <a:avLst/>
                </a:prstGeom>
                <a:noFill/>
                <a:ln w="19050" cap="rnd">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0" name="Freeform 11">
                  <a:extLst>
                    <a:ext uri="{FF2B5EF4-FFF2-40B4-BE49-F238E27FC236}">
                      <a16:creationId xmlns:a16="http://schemas.microsoft.com/office/drawing/2014/main" id="{856FD5BB-3D5F-4393-847B-B7D356A0CF4D}"/>
                    </a:ext>
                  </a:extLst>
                </p:cNvPr>
                <p:cNvSpPr>
                  <a:spLocks noEditPoints="1"/>
                </p:cNvSpPr>
                <p:nvPr/>
              </p:nvSpPr>
              <p:spPr bwMode="auto">
                <a:xfrm>
                  <a:off x="504427" y="2771795"/>
                  <a:ext cx="3330902" cy="2211985"/>
                </a:xfrm>
                <a:custGeom>
                  <a:avLst/>
                  <a:gdLst>
                    <a:gd name="T0" fmla="*/ 7 w 13799"/>
                    <a:gd name="T1" fmla="*/ 9161 h 9175"/>
                    <a:gd name="T2" fmla="*/ 321 w 13799"/>
                    <a:gd name="T3" fmla="*/ 8982 h 9175"/>
                    <a:gd name="T4" fmla="*/ 721 w 13799"/>
                    <a:gd name="T5" fmla="*/ 8716 h 9175"/>
                    <a:gd name="T6" fmla="*/ 1007 w 13799"/>
                    <a:gd name="T7" fmla="*/ 8497 h 9175"/>
                    <a:gd name="T8" fmla="*/ 1254 w 13799"/>
                    <a:gd name="T9" fmla="*/ 8305 h 9175"/>
                    <a:gd name="T10" fmla="*/ 1414 w 13799"/>
                    <a:gd name="T11" fmla="*/ 8199 h 9175"/>
                    <a:gd name="T12" fmla="*/ 1414 w 13799"/>
                    <a:gd name="T13" fmla="*/ 8199 h 9175"/>
                    <a:gd name="T14" fmla="*/ 1687 w 13799"/>
                    <a:gd name="T15" fmla="*/ 8046 h 9175"/>
                    <a:gd name="T16" fmla="*/ 2001 w 13799"/>
                    <a:gd name="T17" fmla="*/ 7867 h 9175"/>
                    <a:gd name="T18" fmla="*/ 2400 w 13799"/>
                    <a:gd name="T19" fmla="*/ 7602 h 9175"/>
                    <a:gd name="T20" fmla="*/ 2687 w 13799"/>
                    <a:gd name="T21" fmla="*/ 7383 h 9175"/>
                    <a:gd name="T22" fmla="*/ 2934 w 13799"/>
                    <a:gd name="T23" fmla="*/ 7190 h 9175"/>
                    <a:gd name="T24" fmla="*/ 3094 w 13799"/>
                    <a:gd name="T25" fmla="*/ 7084 h 9175"/>
                    <a:gd name="T26" fmla="*/ 3094 w 13799"/>
                    <a:gd name="T27" fmla="*/ 7084 h 9175"/>
                    <a:gd name="T28" fmla="*/ 3367 w 13799"/>
                    <a:gd name="T29" fmla="*/ 6931 h 9175"/>
                    <a:gd name="T30" fmla="*/ 3680 w 13799"/>
                    <a:gd name="T31" fmla="*/ 6752 h 9175"/>
                    <a:gd name="T32" fmla="*/ 4080 w 13799"/>
                    <a:gd name="T33" fmla="*/ 6487 h 9175"/>
                    <a:gd name="T34" fmla="*/ 4367 w 13799"/>
                    <a:gd name="T35" fmla="*/ 6268 h 9175"/>
                    <a:gd name="T36" fmla="*/ 4614 w 13799"/>
                    <a:gd name="T37" fmla="*/ 6075 h 9175"/>
                    <a:gd name="T38" fmla="*/ 4774 w 13799"/>
                    <a:gd name="T39" fmla="*/ 5969 h 9175"/>
                    <a:gd name="T40" fmla="*/ 4774 w 13799"/>
                    <a:gd name="T41" fmla="*/ 5969 h 9175"/>
                    <a:gd name="T42" fmla="*/ 5047 w 13799"/>
                    <a:gd name="T43" fmla="*/ 5817 h 9175"/>
                    <a:gd name="T44" fmla="*/ 5360 w 13799"/>
                    <a:gd name="T45" fmla="*/ 5638 h 9175"/>
                    <a:gd name="T46" fmla="*/ 5760 w 13799"/>
                    <a:gd name="T47" fmla="*/ 5372 h 9175"/>
                    <a:gd name="T48" fmla="*/ 6047 w 13799"/>
                    <a:gd name="T49" fmla="*/ 5153 h 9175"/>
                    <a:gd name="T50" fmla="*/ 6294 w 13799"/>
                    <a:gd name="T51" fmla="*/ 4961 h 9175"/>
                    <a:gd name="T52" fmla="*/ 6453 w 13799"/>
                    <a:gd name="T53" fmla="*/ 4855 h 9175"/>
                    <a:gd name="T54" fmla="*/ 6453 w 13799"/>
                    <a:gd name="T55" fmla="*/ 4855 h 9175"/>
                    <a:gd name="T56" fmla="*/ 6727 w 13799"/>
                    <a:gd name="T57" fmla="*/ 4702 h 9175"/>
                    <a:gd name="T58" fmla="*/ 7040 w 13799"/>
                    <a:gd name="T59" fmla="*/ 4523 h 9175"/>
                    <a:gd name="T60" fmla="*/ 7440 w 13799"/>
                    <a:gd name="T61" fmla="*/ 4258 h 9175"/>
                    <a:gd name="T62" fmla="*/ 7727 w 13799"/>
                    <a:gd name="T63" fmla="*/ 4039 h 9175"/>
                    <a:gd name="T64" fmla="*/ 7973 w 13799"/>
                    <a:gd name="T65" fmla="*/ 3846 h 9175"/>
                    <a:gd name="T66" fmla="*/ 8133 w 13799"/>
                    <a:gd name="T67" fmla="*/ 3740 h 9175"/>
                    <a:gd name="T68" fmla="*/ 8133 w 13799"/>
                    <a:gd name="T69" fmla="*/ 3740 h 9175"/>
                    <a:gd name="T70" fmla="*/ 8407 w 13799"/>
                    <a:gd name="T71" fmla="*/ 3587 h 9175"/>
                    <a:gd name="T72" fmla="*/ 8720 w 13799"/>
                    <a:gd name="T73" fmla="*/ 3408 h 9175"/>
                    <a:gd name="T74" fmla="*/ 9120 w 13799"/>
                    <a:gd name="T75" fmla="*/ 3143 h 9175"/>
                    <a:gd name="T76" fmla="*/ 9406 w 13799"/>
                    <a:gd name="T77" fmla="*/ 2924 h 9175"/>
                    <a:gd name="T78" fmla="*/ 9653 w 13799"/>
                    <a:gd name="T79" fmla="*/ 2731 h 9175"/>
                    <a:gd name="T80" fmla="*/ 9813 w 13799"/>
                    <a:gd name="T81" fmla="*/ 2625 h 9175"/>
                    <a:gd name="T82" fmla="*/ 9813 w 13799"/>
                    <a:gd name="T83" fmla="*/ 2625 h 9175"/>
                    <a:gd name="T84" fmla="*/ 10086 w 13799"/>
                    <a:gd name="T85" fmla="*/ 2473 h 9175"/>
                    <a:gd name="T86" fmla="*/ 10400 w 13799"/>
                    <a:gd name="T87" fmla="*/ 2294 h 9175"/>
                    <a:gd name="T88" fmla="*/ 10800 w 13799"/>
                    <a:gd name="T89" fmla="*/ 2028 h 9175"/>
                    <a:gd name="T90" fmla="*/ 11086 w 13799"/>
                    <a:gd name="T91" fmla="*/ 1809 h 9175"/>
                    <a:gd name="T92" fmla="*/ 11333 w 13799"/>
                    <a:gd name="T93" fmla="*/ 1617 h 9175"/>
                    <a:gd name="T94" fmla="*/ 11493 w 13799"/>
                    <a:gd name="T95" fmla="*/ 1511 h 9175"/>
                    <a:gd name="T96" fmla="*/ 11493 w 13799"/>
                    <a:gd name="T97" fmla="*/ 1511 h 9175"/>
                    <a:gd name="T98" fmla="*/ 11766 w 13799"/>
                    <a:gd name="T99" fmla="*/ 1358 h 9175"/>
                    <a:gd name="T100" fmla="*/ 12079 w 13799"/>
                    <a:gd name="T101" fmla="*/ 1179 h 9175"/>
                    <a:gd name="T102" fmla="*/ 12479 w 13799"/>
                    <a:gd name="T103" fmla="*/ 914 h 9175"/>
                    <a:gd name="T104" fmla="*/ 12766 w 13799"/>
                    <a:gd name="T105" fmla="*/ 695 h 9175"/>
                    <a:gd name="T106" fmla="*/ 13013 w 13799"/>
                    <a:gd name="T107" fmla="*/ 502 h 9175"/>
                    <a:gd name="T108" fmla="*/ 13173 w 13799"/>
                    <a:gd name="T109" fmla="*/ 396 h 9175"/>
                    <a:gd name="T110" fmla="*/ 13173 w 13799"/>
                    <a:gd name="T111" fmla="*/ 396 h 9175"/>
                    <a:gd name="T112" fmla="*/ 13446 w 13799"/>
                    <a:gd name="T113" fmla="*/ 243 h 9175"/>
                    <a:gd name="T114" fmla="*/ 13785 w 13799"/>
                    <a:gd name="T115" fmla="*/ 47 h 9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99" h="9175">
                      <a:moveTo>
                        <a:pt x="14" y="9127"/>
                      </a:moveTo>
                      <a:lnTo>
                        <a:pt x="134" y="9048"/>
                      </a:lnTo>
                      <a:cubicBezTo>
                        <a:pt x="145" y="9041"/>
                        <a:pt x="160" y="9044"/>
                        <a:pt x="167" y="9055"/>
                      </a:cubicBezTo>
                      <a:cubicBezTo>
                        <a:pt x="175" y="9066"/>
                        <a:pt x="172" y="9081"/>
                        <a:pt x="161" y="9088"/>
                      </a:cubicBezTo>
                      <a:lnTo>
                        <a:pt x="41" y="9167"/>
                      </a:lnTo>
                      <a:cubicBezTo>
                        <a:pt x="30" y="9175"/>
                        <a:pt x="15" y="9172"/>
                        <a:pt x="7" y="9161"/>
                      </a:cubicBezTo>
                      <a:cubicBezTo>
                        <a:pt x="0" y="9150"/>
                        <a:pt x="3" y="9135"/>
                        <a:pt x="14" y="9127"/>
                      </a:cubicBezTo>
                      <a:close/>
                      <a:moveTo>
                        <a:pt x="294" y="8942"/>
                      </a:moveTo>
                      <a:lnTo>
                        <a:pt x="414" y="8862"/>
                      </a:lnTo>
                      <a:cubicBezTo>
                        <a:pt x="425" y="8855"/>
                        <a:pt x="440" y="8858"/>
                        <a:pt x="447" y="8869"/>
                      </a:cubicBezTo>
                      <a:cubicBezTo>
                        <a:pt x="455" y="8880"/>
                        <a:pt x="452" y="8895"/>
                        <a:pt x="441" y="8902"/>
                      </a:cubicBezTo>
                      <a:lnTo>
                        <a:pt x="321" y="8982"/>
                      </a:lnTo>
                      <a:cubicBezTo>
                        <a:pt x="310" y="8989"/>
                        <a:pt x="295" y="8986"/>
                        <a:pt x="287" y="8975"/>
                      </a:cubicBezTo>
                      <a:cubicBezTo>
                        <a:pt x="280" y="8964"/>
                        <a:pt x="283" y="8949"/>
                        <a:pt x="294" y="8942"/>
                      </a:cubicBezTo>
                      <a:close/>
                      <a:moveTo>
                        <a:pt x="574" y="8756"/>
                      </a:moveTo>
                      <a:lnTo>
                        <a:pt x="694" y="8676"/>
                      </a:lnTo>
                      <a:cubicBezTo>
                        <a:pt x="705" y="8669"/>
                        <a:pt x="720" y="8672"/>
                        <a:pt x="727" y="8683"/>
                      </a:cubicBezTo>
                      <a:cubicBezTo>
                        <a:pt x="735" y="8694"/>
                        <a:pt x="732" y="8709"/>
                        <a:pt x="721" y="8716"/>
                      </a:cubicBezTo>
                      <a:lnTo>
                        <a:pt x="601" y="8796"/>
                      </a:lnTo>
                      <a:cubicBezTo>
                        <a:pt x="590" y="8803"/>
                        <a:pt x="575" y="8800"/>
                        <a:pt x="567" y="8789"/>
                      </a:cubicBezTo>
                      <a:cubicBezTo>
                        <a:pt x="560" y="8778"/>
                        <a:pt x="563" y="8763"/>
                        <a:pt x="574" y="8756"/>
                      </a:cubicBezTo>
                      <a:close/>
                      <a:moveTo>
                        <a:pt x="854" y="8570"/>
                      </a:moveTo>
                      <a:lnTo>
                        <a:pt x="974" y="8491"/>
                      </a:lnTo>
                      <a:cubicBezTo>
                        <a:pt x="985" y="8483"/>
                        <a:pt x="1000" y="8486"/>
                        <a:pt x="1007" y="8497"/>
                      </a:cubicBezTo>
                      <a:cubicBezTo>
                        <a:pt x="1015" y="8508"/>
                        <a:pt x="1012" y="8523"/>
                        <a:pt x="1001" y="8531"/>
                      </a:cubicBezTo>
                      <a:lnTo>
                        <a:pt x="881" y="8610"/>
                      </a:lnTo>
                      <a:cubicBezTo>
                        <a:pt x="870" y="8617"/>
                        <a:pt x="855" y="8614"/>
                        <a:pt x="847" y="8603"/>
                      </a:cubicBezTo>
                      <a:cubicBezTo>
                        <a:pt x="840" y="8592"/>
                        <a:pt x="843" y="8577"/>
                        <a:pt x="854" y="8570"/>
                      </a:cubicBezTo>
                      <a:close/>
                      <a:moveTo>
                        <a:pt x="1134" y="8384"/>
                      </a:moveTo>
                      <a:lnTo>
                        <a:pt x="1254" y="8305"/>
                      </a:lnTo>
                      <a:cubicBezTo>
                        <a:pt x="1265" y="8297"/>
                        <a:pt x="1280" y="8300"/>
                        <a:pt x="1287" y="8311"/>
                      </a:cubicBezTo>
                      <a:cubicBezTo>
                        <a:pt x="1295" y="8323"/>
                        <a:pt x="1292" y="8337"/>
                        <a:pt x="1281" y="8345"/>
                      </a:cubicBezTo>
                      <a:lnTo>
                        <a:pt x="1161" y="8424"/>
                      </a:lnTo>
                      <a:cubicBezTo>
                        <a:pt x="1150" y="8432"/>
                        <a:pt x="1135" y="8429"/>
                        <a:pt x="1127" y="8418"/>
                      </a:cubicBezTo>
                      <a:cubicBezTo>
                        <a:pt x="1120" y="8407"/>
                        <a:pt x="1123" y="8392"/>
                        <a:pt x="1134" y="8384"/>
                      </a:cubicBezTo>
                      <a:close/>
                      <a:moveTo>
                        <a:pt x="1414" y="8199"/>
                      </a:moveTo>
                      <a:lnTo>
                        <a:pt x="1534" y="8119"/>
                      </a:lnTo>
                      <a:cubicBezTo>
                        <a:pt x="1545" y="8112"/>
                        <a:pt x="1560" y="8115"/>
                        <a:pt x="1567" y="8126"/>
                      </a:cubicBezTo>
                      <a:cubicBezTo>
                        <a:pt x="1575" y="8137"/>
                        <a:pt x="1572" y="8152"/>
                        <a:pt x="1561" y="8159"/>
                      </a:cubicBezTo>
                      <a:lnTo>
                        <a:pt x="1441" y="8239"/>
                      </a:lnTo>
                      <a:cubicBezTo>
                        <a:pt x="1430" y="8246"/>
                        <a:pt x="1415" y="8243"/>
                        <a:pt x="1407" y="8232"/>
                      </a:cubicBezTo>
                      <a:cubicBezTo>
                        <a:pt x="1400" y="8221"/>
                        <a:pt x="1403" y="8206"/>
                        <a:pt x="1414" y="8199"/>
                      </a:cubicBezTo>
                      <a:close/>
                      <a:moveTo>
                        <a:pt x="1694" y="8013"/>
                      </a:moveTo>
                      <a:lnTo>
                        <a:pt x="1814" y="7933"/>
                      </a:lnTo>
                      <a:cubicBezTo>
                        <a:pt x="1825" y="7926"/>
                        <a:pt x="1840" y="7929"/>
                        <a:pt x="1847" y="7940"/>
                      </a:cubicBezTo>
                      <a:cubicBezTo>
                        <a:pt x="1855" y="7951"/>
                        <a:pt x="1852" y="7966"/>
                        <a:pt x="1841" y="7973"/>
                      </a:cubicBezTo>
                      <a:lnTo>
                        <a:pt x="1721" y="8053"/>
                      </a:lnTo>
                      <a:cubicBezTo>
                        <a:pt x="1710" y="8060"/>
                        <a:pt x="1695" y="8057"/>
                        <a:pt x="1687" y="8046"/>
                      </a:cubicBezTo>
                      <a:cubicBezTo>
                        <a:pt x="1680" y="8035"/>
                        <a:pt x="1683" y="8020"/>
                        <a:pt x="1694" y="8013"/>
                      </a:cubicBezTo>
                      <a:close/>
                      <a:moveTo>
                        <a:pt x="1974" y="7827"/>
                      </a:moveTo>
                      <a:lnTo>
                        <a:pt x="2094" y="7747"/>
                      </a:lnTo>
                      <a:cubicBezTo>
                        <a:pt x="2105" y="7740"/>
                        <a:pt x="2120" y="7743"/>
                        <a:pt x="2127" y="7754"/>
                      </a:cubicBezTo>
                      <a:cubicBezTo>
                        <a:pt x="2135" y="7765"/>
                        <a:pt x="2132" y="7780"/>
                        <a:pt x="2121" y="7787"/>
                      </a:cubicBezTo>
                      <a:lnTo>
                        <a:pt x="2001" y="7867"/>
                      </a:lnTo>
                      <a:cubicBezTo>
                        <a:pt x="1989" y="7874"/>
                        <a:pt x="1975" y="7871"/>
                        <a:pt x="1967" y="7860"/>
                      </a:cubicBezTo>
                      <a:cubicBezTo>
                        <a:pt x="1960" y="7849"/>
                        <a:pt x="1963" y="7834"/>
                        <a:pt x="1974" y="7827"/>
                      </a:cubicBezTo>
                      <a:close/>
                      <a:moveTo>
                        <a:pt x="2254" y="7641"/>
                      </a:moveTo>
                      <a:lnTo>
                        <a:pt x="2374" y="7562"/>
                      </a:lnTo>
                      <a:cubicBezTo>
                        <a:pt x="2385" y="7554"/>
                        <a:pt x="2400" y="7557"/>
                        <a:pt x="2407" y="7568"/>
                      </a:cubicBezTo>
                      <a:cubicBezTo>
                        <a:pt x="2415" y="7579"/>
                        <a:pt x="2412" y="7594"/>
                        <a:pt x="2400" y="7602"/>
                      </a:cubicBezTo>
                      <a:lnTo>
                        <a:pt x="2280" y="7681"/>
                      </a:lnTo>
                      <a:cubicBezTo>
                        <a:pt x="2269" y="7689"/>
                        <a:pt x="2255" y="7686"/>
                        <a:pt x="2247" y="7675"/>
                      </a:cubicBezTo>
                      <a:cubicBezTo>
                        <a:pt x="2240" y="7663"/>
                        <a:pt x="2243" y="7649"/>
                        <a:pt x="2254" y="7641"/>
                      </a:cubicBezTo>
                      <a:close/>
                      <a:moveTo>
                        <a:pt x="2534" y="7455"/>
                      </a:moveTo>
                      <a:lnTo>
                        <a:pt x="2654" y="7376"/>
                      </a:lnTo>
                      <a:cubicBezTo>
                        <a:pt x="2665" y="7369"/>
                        <a:pt x="2680" y="7372"/>
                        <a:pt x="2687" y="7383"/>
                      </a:cubicBezTo>
                      <a:cubicBezTo>
                        <a:pt x="2695" y="7394"/>
                        <a:pt x="2691" y="7409"/>
                        <a:pt x="2680" y="7416"/>
                      </a:cubicBezTo>
                      <a:lnTo>
                        <a:pt x="2560" y="7495"/>
                      </a:lnTo>
                      <a:cubicBezTo>
                        <a:pt x="2549" y="7503"/>
                        <a:pt x="2535" y="7500"/>
                        <a:pt x="2527" y="7489"/>
                      </a:cubicBezTo>
                      <a:cubicBezTo>
                        <a:pt x="2520" y="7478"/>
                        <a:pt x="2523" y="7463"/>
                        <a:pt x="2534" y="7455"/>
                      </a:cubicBezTo>
                      <a:close/>
                      <a:moveTo>
                        <a:pt x="2814" y="7270"/>
                      </a:moveTo>
                      <a:lnTo>
                        <a:pt x="2934" y="7190"/>
                      </a:lnTo>
                      <a:cubicBezTo>
                        <a:pt x="2945" y="7183"/>
                        <a:pt x="2960" y="7186"/>
                        <a:pt x="2967" y="7197"/>
                      </a:cubicBezTo>
                      <a:cubicBezTo>
                        <a:pt x="2974" y="7208"/>
                        <a:pt x="2971" y="7223"/>
                        <a:pt x="2960" y="7230"/>
                      </a:cubicBezTo>
                      <a:lnTo>
                        <a:pt x="2840" y="7310"/>
                      </a:lnTo>
                      <a:cubicBezTo>
                        <a:pt x="2829" y="7317"/>
                        <a:pt x="2814" y="7314"/>
                        <a:pt x="2807" y="7303"/>
                      </a:cubicBezTo>
                      <a:cubicBezTo>
                        <a:pt x="2800" y="7292"/>
                        <a:pt x="2803" y="7277"/>
                        <a:pt x="2814" y="7270"/>
                      </a:cubicBezTo>
                      <a:close/>
                      <a:moveTo>
                        <a:pt x="3094" y="7084"/>
                      </a:moveTo>
                      <a:lnTo>
                        <a:pt x="3214" y="7004"/>
                      </a:lnTo>
                      <a:cubicBezTo>
                        <a:pt x="3225" y="6997"/>
                        <a:pt x="3240" y="7000"/>
                        <a:pt x="3247" y="7011"/>
                      </a:cubicBezTo>
                      <a:cubicBezTo>
                        <a:pt x="3254" y="7022"/>
                        <a:pt x="3251" y="7037"/>
                        <a:pt x="3240" y="7044"/>
                      </a:cubicBezTo>
                      <a:lnTo>
                        <a:pt x="3120" y="7124"/>
                      </a:lnTo>
                      <a:cubicBezTo>
                        <a:pt x="3109" y="7131"/>
                        <a:pt x="3094" y="7128"/>
                        <a:pt x="3087" y="7117"/>
                      </a:cubicBezTo>
                      <a:cubicBezTo>
                        <a:pt x="3080" y="7106"/>
                        <a:pt x="3083" y="7091"/>
                        <a:pt x="3094" y="7084"/>
                      </a:cubicBezTo>
                      <a:close/>
                      <a:moveTo>
                        <a:pt x="3374" y="6898"/>
                      </a:moveTo>
                      <a:lnTo>
                        <a:pt x="3494" y="6819"/>
                      </a:lnTo>
                      <a:cubicBezTo>
                        <a:pt x="3505" y="6811"/>
                        <a:pt x="3520" y="6814"/>
                        <a:pt x="3527" y="6825"/>
                      </a:cubicBezTo>
                      <a:cubicBezTo>
                        <a:pt x="3534" y="6836"/>
                        <a:pt x="3531" y="6851"/>
                        <a:pt x="3520" y="6859"/>
                      </a:cubicBezTo>
                      <a:lnTo>
                        <a:pt x="3400" y="6938"/>
                      </a:lnTo>
                      <a:cubicBezTo>
                        <a:pt x="3389" y="6945"/>
                        <a:pt x="3374" y="6942"/>
                        <a:pt x="3367" y="6931"/>
                      </a:cubicBezTo>
                      <a:cubicBezTo>
                        <a:pt x="3360" y="6920"/>
                        <a:pt x="3363" y="6905"/>
                        <a:pt x="3374" y="6898"/>
                      </a:cubicBezTo>
                      <a:close/>
                      <a:moveTo>
                        <a:pt x="3654" y="6712"/>
                      </a:moveTo>
                      <a:lnTo>
                        <a:pt x="3774" y="6633"/>
                      </a:lnTo>
                      <a:cubicBezTo>
                        <a:pt x="3785" y="6625"/>
                        <a:pt x="3800" y="6628"/>
                        <a:pt x="3807" y="6639"/>
                      </a:cubicBezTo>
                      <a:cubicBezTo>
                        <a:pt x="3814" y="6651"/>
                        <a:pt x="3811" y="6665"/>
                        <a:pt x="3800" y="6673"/>
                      </a:cubicBezTo>
                      <a:lnTo>
                        <a:pt x="3680" y="6752"/>
                      </a:lnTo>
                      <a:cubicBezTo>
                        <a:pt x="3669" y="6760"/>
                        <a:pt x="3654" y="6757"/>
                        <a:pt x="3647" y="6746"/>
                      </a:cubicBezTo>
                      <a:cubicBezTo>
                        <a:pt x="3640" y="6735"/>
                        <a:pt x="3643" y="6720"/>
                        <a:pt x="3654" y="6712"/>
                      </a:cubicBezTo>
                      <a:close/>
                      <a:moveTo>
                        <a:pt x="3934" y="6527"/>
                      </a:moveTo>
                      <a:lnTo>
                        <a:pt x="4054" y="6447"/>
                      </a:lnTo>
                      <a:cubicBezTo>
                        <a:pt x="4065" y="6440"/>
                        <a:pt x="4080" y="6443"/>
                        <a:pt x="4087" y="6454"/>
                      </a:cubicBezTo>
                      <a:cubicBezTo>
                        <a:pt x="4094" y="6465"/>
                        <a:pt x="4091" y="6480"/>
                        <a:pt x="4080" y="6487"/>
                      </a:cubicBezTo>
                      <a:lnTo>
                        <a:pt x="3960" y="6567"/>
                      </a:lnTo>
                      <a:cubicBezTo>
                        <a:pt x="3949" y="6574"/>
                        <a:pt x="3934" y="6571"/>
                        <a:pt x="3927" y="6560"/>
                      </a:cubicBezTo>
                      <a:cubicBezTo>
                        <a:pt x="3920" y="6549"/>
                        <a:pt x="3923" y="6534"/>
                        <a:pt x="3934" y="6527"/>
                      </a:cubicBezTo>
                      <a:close/>
                      <a:moveTo>
                        <a:pt x="4214" y="6341"/>
                      </a:moveTo>
                      <a:lnTo>
                        <a:pt x="4334" y="6261"/>
                      </a:lnTo>
                      <a:cubicBezTo>
                        <a:pt x="4345" y="6254"/>
                        <a:pt x="4360" y="6257"/>
                        <a:pt x="4367" y="6268"/>
                      </a:cubicBezTo>
                      <a:cubicBezTo>
                        <a:pt x="4374" y="6279"/>
                        <a:pt x="4371" y="6294"/>
                        <a:pt x="4360" y="6301"/>
                      </a:cubicBezTo>
                      <a:lnTo>
                        <a:pt x="4240" y="6381"/>
                      </a:lnTo>
                      <a:cubicBezTo>
                        <a:pt x="4229" y="6388"/>
                        <a:pt x="4214" y="6385"/>
                        <a:pt x="4207" y="6374"/>
                      </a:cubicBezTo>
                      <a:cubicBezTo>
                        <a:pt x="4200" y="6363"/>
                        <a:pt x="4203" y="6348"/>
                        <a:pt x="4214" y="6341"/>
                      </a:cubicBezTo>
                      <a:close/>
                      <a:moveTo>
                        <a:pt x="4494" y="6155"/>
                      </a:moveTo>
                      <a:lnTo>
                        <a:pt x="4614" y="6075"/>
                      </a:lnTo>
                      <a:cubicBezTo>
                        <a:pt x="4625" y="6068"/>
                        <a:pt x="4640" y="6071"/>
                        <a:pt x="4647" y="6082"/>
                      </a:cubicBezTo>
                      <a:cubicBezTo>
                        <a:pt x="4654" y="6093"/>
                        <a:pt x="4651" y="6108"/>
                        <a:pt x="4640" y="6115"/>
                      </a:cubicBezTo>
                      <a:lnTo>
                        <a:pt x="4520" y="6195"/>
                      </a:lnTo>
                      <a:cubicBezTo>
                        <a:pt x="4509" y="6202"/>
                        <a:pt x="4494" y="6199"/>
                        <a:pt x="4487" y="6188"/>
                      </a:cubicBezTo>
                      <a:cubicBezTo>
                        <a:pt x="4480" y="6177"/>
                        <a:pt x="4483" y="6162"/>
                        <a:pt x="4494" y="6155"/>
                      </a:cubicBezTo>
                      <a:close/>
                      <a:moveTo>
                        <a:pt x="4774" y="5969"/>
                      </a:moveTo>
                      <a:lnTo>
                        <a:pt x="4894" y="5890"/>
                      </a:lnTo>
                      <a:cubicBezTo>
                        <a:pt x="4905" y="5882"/>
                        <a:pt x="4920" y="5885"/>
                        <a:pt x="4927" y="5896"/>
                      </a:cubicBezTo>
                      <a:cubicBezTo>
                        <a:pt x="4934" y="5907"/>
                        <a:pt x="4931" y="5922"/>
                        <a:pt x="4920" y="5930"/>
                      </a:cubicBezTo>
                      <a:lnTo>
                        <a:pt x="4800" y="6009"/>
                      </a:lnTo>
                      <a:cubicBezTo>
                        <a:pt x="4789" y="6017"/>
                        <a:pt x="4774" y="6014"/>
                        <a:pt x="4767" y="6003"/>
                      </a:cubicBezTo>
                      <a:cubicBezTo>
                        <a:pt x="4760" y="5991"/>
                        <a:pt x="4763" y="5977"/>
                        <a:pt x="4774" y="5969"/>
                      </a:cubicBezTo>
                      <a:close/>
                      <a:moveTo>
                        <a:pt x="5054" y="5783"/>
                      </a:moveTo>
                      <a:lnTo>
                        <a:pt x="5174" y="5704"/>
                      </a:lnTo>
                      <a:cubicBezTo>
                        <a:pt x="5185" y="5697"/>
                        <a:pt x="5200" y="5700"/>
                        <a:pt x="5207" y="5711"/>
                      </a:cubicBezTo>
                      <a:cubicBezTo>
                        <a:pt x="5214" y="5722"/>
                        <a:pt x="5211" y="5737"/>
                        <a:pt x="5200" y="5744"/>
                      </a:cubicBezTo>
                      <a:lnTo>
                        <a:pt x="5080" y="5823"/>
                      </a:lnTo>
                      <a:cubicBezTo>
                        <a:pt x="5069" y="5831"/>
                        <a:pt x="5054" y="5828"/>
                        <a:pt x="5047" y="5817"/>
                      </a:cubicBezTo>
                      <a:cubicBezTo>
                        <a:pt x="5040" y="5806"/>
                        <a:pt x="5043" y="5791"/>
                        <a:pt x="5054" y="5783"/>
                      </a:cubicBezTo>
                      <a:close/>
                      <a:moveTo>
                        <a:pt x="5334" y="5598"/>
                      </a:moveTo>
                      <a:lnTo>
                        <a:pt x="5454" y="5518"/>
                      </a:lnTo>
                      <a:cubicBezTo>
                        <a:pt x="5465" y="5511"/>
                        <a:pt x="5480" y="5514"/>
                        <a:pt x="5487" y="5525"/>
                      </a:cubicBezTo>
                      <a:cubicBezTo>
                        <a:pt x="5494" y="5536"/>
                        <a:pt x="5491" y="5551"/>
                        <a:pt x="5480" y="5558"/>
                      </a:cubicBezTo>
                      <a:lnTo>
                        <a:pt x="5360" y="5638"/>
                      </a:lnTo>
                      <a:cubicBezTo>
                        <a:pt x="5349" y="5645"/>
                        <a:pt x="5334" y="5642"/>
                        <a:pt x="5327" y="5631"/>
                      </a:cubicBezTo>
                      <a:cubicBezTo>
                        <a:pt x="5320" y="5620"/>
                        <a:pt x="5323" y="5605"/>
                        <a:pt x="5334" y="5598"/>
                      </a:cubicBezTo>
                      <a:close/>
                      <a:moveTo>
                        <a:pt x="5614" y="5412"/>
                      </a:moveTo>
                      <a:lnTo>
                        <a:pt x="5734" y="5332"/>
                      </a:lnTo>
                      <a:cubicBezTo>
                        <a:pt x="5745" y="5325"/>
                        <a:pt x="5760" y="5328"/>
                        <a:pt x="5767" y="5339"/>
                      </a:cubicBezTo>
                      <a:cubicBezTo>
                        <a:pt x="5774" y="5350"/>
                        <a:pt x="5771" y="5365"/>
                        <a:pt x="5760" y="5372"/>
                      </a:cubicBezTo>
                      <a:lnTo>
                        <a:pt x="5640" y="5452"/>
                      </a:lnTo>
                      <a:cubicBezTo>
                        <a:pt x="5629" y="5459"/>
                        <a:pt x="5614" y="5456"/>
                        <a:pt x="5607" y="5445"/>
                      </a:cubicBezTo>
                      <a:cubicBezTo>
                        <a:pt x="5600" y="5434"/>
                        <a:pt x="5603" y="5419"/>
                        <a:pt x="5614" y="5412"/>
                      </a:cubicBezTo>
                      <a:close/>
                      <a:moveTo>
                        <a:pt x="5894" y="5226"/>
                      </a:moveTo>
                      <a:lnTo>
                        <a:pt x="6014" y="5147"/>
                      </a:lnTo>
                      <a:cubicBezTo>
                        <a:pt x="6025" y="5139"/>
                        <a:pt x="6039" y="5142"/>
                        <a:pt x="6047" y="5153"/>
                      </a:cubicBezTo>
                      <a:cubicBezTo>
                        <a:pt x="6054" y="5164"/>
                        <a:pt x="6051" y="5179"/>
                        <a:pt x="6040" y="5187"/>
                      </a:cubicBezTo>
                      <a:lnTo>
                        <a:pt x="5920" y="5266"/>
                      </a:lnTo>
                      <a:cubicBezTo>
                        <a:pt x="5909" y="5273"/>
                        <a:pt x="5894" y="5270"/>
                        <a:pt x="5887" y="5259"/>
                      </a:cubicBezTo>
                      <a:cubicBezTo>
                        <a:pt x="5879" y="5248"/>
                        <a:pt x="5883" y="5233"/>
                        <a:pt x="5894" y="5226"/>
                      </a:cubicBezTo>
                      <a:close/>
                      <a:moveTo>
                        <a:pt x="6174" y="5040"/>
                      </a:moveTo>
                      <a:lnTo>
                        <a:pt x="6294" y="4961"/>
                      </a:lnTo>
                      <a:cubicBezTo>
                        <a:pt x="6305" y="4953"/>
                        <a:pt x="6319" y="4956"/>
                        <a:pt x="6327" y="4967"/>
                      </a:cubicBezTo>
                      <a:cubicBezTo>
                        <a:pt x="6334" y="4979"/>
                        <a:pt x="6331" y="4993"/>
                        <a:pt x="6320" y="5001"/>
                      </a:cubicBezTo>
                      <a:lnTo>
                        <a:pt x="6200" y="5080"/>
                      </a:lnTo>
                      <a:cubicBezTo>
                        <a:pt x="6189" y="5088"/>
                        <a:pt x="6174" y="5085"/>
                        <a:pt x="6167" y="5074"/>
                      </a:cubicBezTo>
                      <a:cubicBezTo>
                        <a:pt x="6159" y="5063"/>
                        <a:pt x="6162" y="5048"/>
                        <a:pt x="6174" y="5040"/>
                      </a:cubicBezTo>
                      <a:close/>
                      <a:moveTo>
                        <a:pt x="6453" y="4855"/>
                      </a:moveTo>
                      <a:lnTo>
                        <a:pt x="6573" y="4775"/>
                      </a:lnTo>
                      <a:cubicBezTo>
                        <a:pt x="6585" y="4768"/>
                        <a:pt x="6599" y="4771"/>
                        <a:pt x="6607" y="4782"/>
                      </a:cubicBezTo>
                      <a:cubicBezTo>
                        <a:pt x="6614" y="4793"/>
                        <a:pt x="6611" y="4808"/>
                        <a:pt x="6600" y="4815"/>
                      </a:cubicBezTo>
                      <a:lnTo>
                        <a:pt x="6480" y="4895"/>
                      </a:lnTo>
                      <a:cubicBezTo>
                        <a:pt x="6469" y="4902"/>
                        <a:pt x="6454" y="4899"/>
                        <a:pt x="6447" y="4888"/>
                      </a:cubicBezTo>
                      <a:cubicBezTo>
                        <a:pt x="6439" y="4877"/>
                        <a:pt x="6442" y="4862"/>
                        <a:pt x="6453" y="4855"/>
                      </a:cubicBezTo>
                      <a:close/>
                      <a:moveTo>
                        <a:pt x="6733" y="4669"/>
                      </a:moveTo>
                      <a:lnTo>
                        <a:pt x="6853" y="4589"/>
                      </a:lnTo>
                      <a:cubicBezTo>
                        <a:pt x="6864" y="4582"/>
                        <a:pt x="6879" y="4585"/>
                        <a:pt x="6887" y="4596"/>
                      </a:cubicBezTo>
                      <a:cubicBezTo>
                        <a:pt x="6894" y="4607"/>
                        <a:pt x="6891" y="4622"/>
                        <a:pt x="6880" y="4629"/>
                      </a:cubicBezTo>
                      <a:lnTo>
                        <a:pt x="6760" y="4709"/>
                      </a:lnTo>
                      <a:cubicBezTo>
                        <a:pt x="6749" y="4716"/>
                        <a:pt x="6734" y="4713"/>
                        <a:pt x="6727" y="4702"/>
                      </a:cubicBezTo>
                      <a:cubicBezTo>
                        <a:pt x="6719" y="4691"/>
                        <a:pt x="6722" y="4676"/>
                        <a:pt x="6733" y="4669"/>
                      </a:cubicBezTo>
                      <a:close/>
                      <a:moveTo>
                        <a:pt x="7013" y="4483"/>
                      </a:moveTo>
                      <a:lnTo>
                        <a:pt x="7133" y="4403"/>
                      </a:lnTo>
                      <a:cubicBezTo>
                        <a:pt x="7144" y="4396"/>
                        <a:pt x="7159" y="4399"/>
                        <a:pt x="7167" y="4410"/>
                      </a:cubicBezTo>
                      <a:cubicBezTo>
                        <a:pt x="7174" y="4421"/>
                        <a:pt x="7171" y="4436"/>
                        <a:pt x="7160" y="4443"/>
                      </a:cubicBezTo>
                      <a:lnTo>
                        <a:pt x="7040" y="4523"/>
                      </a:lnTo>
                      <a:cubicBezTo>
                        <a:pt x="7029" y="4530"/>
                        <a:pt x="7014" y="4527"/>
                        <a:pt x="7007" y="4516"/>
                      </a:cubicBezTo>
                      <a:cubicBezTo>
                        <a:pt x="6999" y="4505"/>
                        <a:pt x="7002" y="4490"/>
                        <a:pt x="7013" y="4483"/>
                      </a:cubicBezTo>
                      <a:close/>
                      <a:moveTo>
                        <a:pt x="7293" y="4297"/>
                      </a:moveTo>
                      <a:lnTo>
                        <a:pt x="7413" y="4218"/>
                      </a:lnTo>
                      <a:cubicBezTo>
                        <a:pt x="7424" y="4210"/>
                        <a:pt x="7439" y="4213"/>
                        <a:pt x="7447" y="4224"/>
                      </a:cubicBezTo>
                      <a:cubicBezTo>
                        <a:pt x="7454" y="4235"/>
                        <a:pt x="7451" y="4250"/>
                        <a:pt x="7440" y="4258"/>
                      </a:cubicBezTo>
                      <a:lnTo>
                        <a:pt x="7320" y="4337"/>
                      </a:lnTo>
                      <a:cubicBezTo>
                        <a:pt x="7309" y="4345"/>
                        <a:pt x="7294" y="4342"/>
                        <a:pt x="7287" y="4331"/>
                      </a:cubicBezTo>
                      <a:cubicBezTo>
                        <a:pt x="7279" y="4319"/>
                        <a:pt x="7282" y="4305"/>
                        <a:pt x="7293" y="4297"/>
                      </a:cubicBezTo>
                      <a:close/>
                      <a:moveTo>
                        <a:pt x="7573" y="4111"/>
                      </a:moveTo>
                      <a:lnTo>
                        <a:pt x="7693" y="4032"/>
                      </a:lnTo>
                      <a:cubicBezTo>
                        <a:pt x="7704" y="4025"/>
                        <a:pt x="7719" y="4028"/>
                        <a:pt x="7727" y="4039"/>
                      </a:cubicBezTo>
                      <a:cubicBezTo>
                        <a:pt x="7734" y="4050"/>
                        <a:pt x="7731" y="4065"/>
                        <a:pt x="7720" y="4072"/>
                      </a:cubicBezTo>
                      <a:lnTo>
                        <a:pt x="7600" y="4151"/>
                      </a:lnTo>
                      <a:cubicBezTo>
                        <a:pt x="7589" y="4159"/>
                        <a:pt x="7574" y="4156"/>
                        <a:pt x="7567" y="4145"/>
                      </a:cubicBezTo>
                      <a:cubicBezTo>
                        <a:pt x="7559" y="4134"/>
                        <a:pt x="7562" y="4119"/>
                        <a:pt x="7573" y="4111"/>
                      </a:cubicBezTo>
                      <a:close/>
                      <a:moveTo>
                        <a:pt x="7853" y="3926"/>
                      </a:moveTo>
                      <a:lnTo>
                        <a:pt x="7973" y="3846"/>
                      </a:lnTo>
                      <a:cubicBezTo>
                        <a:pt x="7984" y="3839"/>
                        <a:pt x="7999" y="3842"/>
                        <a:pt x="8007" y="3853"/>
                      </a:cubicBezTo>
                      <a:cubicBezTo>
                        <a:pt x="8014" y="3864"/>
                        <a:pt x="8011" y="3879"/>
                        <a:pt x="8000" y="3886"/>
                      </a:cubicBezTo>
                      <a:lnTo>
                        <a:pt x="7880" y="3966"/>
                      </a:lnTo>
                      <a:cubicBezTo>
                        <a:pt x="7869" y="3973"/>
                        <a:pt x="7854" y="3970"/>
                        <a:pt x="7847" y="3959"/>
                      </a:cubicBezTo>
                      <a:cubicBezTo>
                        <a:pt x="7839" y="3948"/>
                        <a:pt x="7842" y="3933"/>
                        <a:pt x="7853" y="3926"/>
                      </a:cubicBezTo>
                      <a:close/>
                      <a:moveTo>
                        <a:pt x="8133" y="3740"/>
                      </a:moveTo>
                      <a:lnTo>
                        <a:pt x="8253" y="3660"/>
                      </a:lnTo>
                      <a:cubicBezTo>
                        <a:pt x="8264" y="3653"/>
                        <a:pt x="8279" y="3656"/>
                        <a:pt x="8287" y="3667"/>
                      </a:cubicBezTo>
                      <a:cubicBezTo>
                        <a:pt x="8294" y="3678"/>
                        <a:pt x="8291" y="3693"/>
                        <a:pt x="8280" y="3700"/>
                      </a:cubicBezTo>
                      <a:lnTo>
                        <a:pt x="8160" y="3780"/>
                      </a:lnTo>
                      <a:cubicBezTo>
                        <a:pt x="8149" y="3787"/>
                        <a:pt x="8134" y="3784"/>
                        <a:pt x="8127" y="3773"/>
                      </a:cubicBezTo>
                      <a:cubicBezTo>
                        <a:pt x="8119" y="3762"/>
                        <a:pt x="8122" y="3747"/>
                        <a:pt x="8133" y="3740"/>
                      </a:cubicBezTo>
                      <a:close/>
                      <a:moveTo>
                        <a:pt x="8413" y="3554"/>
                      </a:moveTo>
                      <a:lnTo>
                        <a:pt x="8533" y="3475"/>
                      </a:lnTo>
                      <a:cubicBezTo>
                        <a:pt x="8544" y="3467"/>
                        <a:pt x="8559" y="3470"/>
                        <a:pt x="8567" y="3481"/>
                      </a:cubicBezTo>
                      <a:cubicBezTo>
                        <a:pt x="8574" y="3492"/>
                        <a:pt x="8571" y="3507"/>
                        <a:pt x="8560" y="3515"/>
                      </a:cubicBezTo>
                      <a:lnTo>
                        <a:pt x="8440" y="3594"/>
                      </a:lnTo>
                      <a:cubicBezTo>
                        <a:pt x="8429" y="3601"/>
                        <a:pt x="8414" y="3598"/>
                        <a:pt x="8407" y="3587"/>
                      </a:cubicBezTo>
                      <a:cubicBezTo>
                        <a:pt x="8399" y="3576"/>
                        <a:pt x="8402" y="3561"/>
                        <a:pt x="8413" y="3554"/>
                      </a:cubicBezTo>
                      <a:close/>
                      <a:moveTo>
                        <a:pt x="8693" y="3368"/>
                      </a:moveTo>
                      <a:lnTo>
                        <a:pt x="8813" y="3289"/>
                      </a:lnTo>
                      <a:cubicBezTo>
                        <a:pt x="8824" y="3281"/>
                        <a:pt x="8839" y="3284"/>
                        <a:pt x="8846" y="3295"/>
                      </a:cubicBezTo>
                      <a:cubicBezTo>
                        <a:pt x="8854" y="3307"/>
                        <a:pt x="8851" y="3321"/>
                        <a:pt x="8840" y="3329"/>
                      </a:cubicBezTo>
                      <a:lnTo>
                        <a:pt x="8720" y="3408"/>
                      </a:lnTo>
                      <a:cubicBezTo>
                        <a:pt x="8709" y="3416"/>
                        <a:pt x="8694" y="3413"/>
                        <a:pt x="8687" y="3402"/>
                      </a:cubicBezTo>
                      <a:cubicBezTo>
                        <a:pt x="8679" y="3391"/>
                        <a:pt x="8682" y="3376"/>
                        <a:pt x="8693" y="3368"/>
                      </a:cubicBezTo>
                      <a:close/>
                      <a:moveTo>
                        <a:pt x="8973" y="3183"/>
                      </a:moveTo>
                      <a:lnTo>
                        <a:pt x="9093" y="3103"/>
                      </a:lnTo>
                      <a:cubicBezTo>
                        <a:pt x="9104" y="3096"/>
                        <a:pt x="9119" y="3099"/>
                        <a:pt x="9126" y="3110"/>
                      </a:cubicBezTo>
                      <a:cubicBezTo>
                        <a:pt x="9134" y="3121"/>
                        <a:pt x="9131" y="3136"/>
                        <a:pt x="9120" y="3143"/>
                      </a:cubicBezTo>
                      <a:lnTo>
                        <a:pt x="9000" y="3223"/>
                      </a:lnTo>
                      <a:cubicBezTo>
                        <a:pt x="8989" y="3230"/>
                        <a:pt x="8974" y="3227"/>
                        <a:pt x="8966" y="3216"/>
                      </a:cubicBezTo>
                      <a:cubicBezTo>
                        <a:pt x="8959" y="3205"/>
                        <a:pt x="8962" y="3190"/>
                        <a:pt x="8973" y="3183"/>
                      </a:cubicBezTo>
                      <a:close/>
                      <a:moveTo>
                        <a:pt x="9253" y="2997"/>
                      </a:moveTo>
                      <a:lnTo>
                        <a:pt x="9373" y="2917"/>
                      </a:lnTo>
                      <a:cubicBezTo>
                        <a:pt x="9384" y="2910"/>
                        <a:pt x="9399" y="2913"/>
                        <a:pt x="9406" y="2924"/>
                      </a:cubicBezTo>
                      <a:cubicBezTo>
                        <a:pt x="9414" y="2935"/>
                        <a:pt x="9411" y="2950"/>
                        <a:pt x="9400" y="2957"/>
                      </a:cubicBezTo>
                      <a:lnTo>
                        <a:pt x="9280" y="3037"/>
                      </a:lnTo>
                      <a:cubicBezTo>
                        <a:pt x="9269" y="3044"/>
                        <a:pt x="9254" y="3041"/>
                        <a:pt x="9246" y="3030"/>
                      </a:cubicBezTo>
                      <a:cubicBezTo>
                        <a:pt x="9239" y="3019"/>
                        <a:pt x="9242" y="3004"/>
                        <a:pt x="9253" y="2997"/>
                      </a:cubicBezTo>
                      <a:close/>
                      <a:moveTo>
                        <a:pt x="9533" y="2811"/>
                      </a:moveTo>
                      <a:lnTo>
                        <a:pt x="9653" y="2731"/>
                      </a:lnTo>
                      <a:cubicBezTo>
                        <a:pt x="9664" y="2724"/>
                        <a:pt x="9679" y="2727"/>
                        <a:pt x="9686" y="2738"/>
                      </a:cubicBezTo>
                      <a:cubicBezTo>
                        <a:pt x="9694" y="2749"/>
                        <a:pt x="9691" y="2764"/>
                        <a:pt x="9680" y="2771"/>
                      </a:cubicBezTo>
                      <a:lnTo>
                        <a:pt x="9560" y="2851"/>
                      </a:lnTo>
                      <a:cubicBezTo>
                        <a:pt x="9549" y="2858"/>
                        <a:pt x="9534" y="2855"/>
                        <a:pt x="9526" y="2844"/>
                      </a:cubicBezTo>
                      <a:cubicBezTo>
                        <a:pt x="9519" y="2833"/>
                        <a:pt x="9522" y="2818"/>
                        <a:pt x="9533" y="2811"/>
                      </a:cubicBezTo>
                      <a:close/>
                      <a:moveTo>
                        <a:pt x="9813" y="2625"/>
                      </a:moveTo>
                      <a:lnTo>
                        <a:pt x="9933" y="2546"/>
                      </a:lnTo>
                      <a:cubicBezTo>
                        <a:pt x="9944" y="2538"/>
                        <a:pt x="9959" y="2541"/>
                        <a:pt x="9966" y="2552"/>
                      </a:cubicBezTo>
                      <a:cubicBezTo>
                        <a:pt x="9974" y="2563"/>
                        <a:pt x="9971" y="2578"/>
                        <a:pt x="9960" y="2586"/>
                      </a:cubicBezTo>
                      <a:lnTo>
                        <a:pt x="9840" y="2665"/>
                      </a:lnTo>
                      <a:cubicBezTo>
                        <a:pt x="9829" y="2673"/>
                        <a:pt x="9814" y="2670"/>
                        <a:pt x="9806" y="2659"/>
                      </a:cubicBezTo>
                      <a:cubicBezTo>
                        <a:pt x="9799" y="2647"/>
                        <a:pt x="9802" y="2633"/>
                        <a:pt x="9813" y="2625"/>
                      </a:cubicBezTo>
                      <a:close/>
                      <a:moveTo>
                        <a:pt x="10093" y="2439"/>
                      </a:moveTo>
                      <a:lnTo>
                        <a:pt x="10213" y="2360"/>
                      </a:lnTo>
                      <a:cubicBezTo>
                        <a:pt x="10224" y="2353"/>
                        <a:pt x="10239" y="2356"/>
                        <a:pt x="10246" y="2367"/>
                      </a:cubicBezTo>
                      <a:cubicBezTo>
                        <a:pt x="10254" y="2378"/>
                        <a:pt x="10251" y="2393"/>
                        <a:pt x="10240" y="2400"/>
                      </a:cubicBezTo>
                      <a:lnTo>
                        <a:pt x="10120" y="2479"/>
                      </a:lnTo>
                      <a:cubicBezTo>
                        <a:pt x="10109" y="2487"/>
                        <a:pt x="10094" y="2484"/>
                        <a:pt x="10086" y="2473"/>
                      </a:cubicBezTo>
                      <a:cubicBezTo>
                        <a:pt x="10079" y="2462"/>
                        <a:pt x="10082" y="2447"/>
                        <a:pt x="10093" y="2439"/>
                      </a:cubicBezTo>
                      <a:close/>
                      <a:moveTo>
                        <a:pt x="10373" y="2254"/>
                      </a:moveTo>
                      <a:lnTo>
                        <a:pt x="10493" y="2174"/>
                      </a:lnTo>
                      <a:cubicBezTo>
                        <a:pt x="10504" y="2167"/>
                        <a:pt x="10519" y="2170"/>
                        <a:pt x="10526" y="2181"/>
                      </a:cubicBezTo>
                      <a:cubicBezTo>
                        <a:pt x="10534" y="2192"/>
                        <a:pt x="10531" y="2207"/>
                        <a:pt x="10520" y="2214"/>
                      </a:cubicBezTo>
                      <a:lnTo>
                        <a:pt x="10400" y="2294"/>
                      </a:lnTo>
                      <a:cubicBezTo>
                        <a:pt x="10389" y="2301"/>
                        <a:pt x="10374" y="2298"/>
                        <a:pt x="10366" y="2287"/>
                      </a:cubicBezTo>
                      <a:cubicBezTo>
                        <a:pt x="10359" y="2276"/>
                        <a:pt x="10362" y="2261"/>
                        <a:pt x="10373" y="2254"/>
                      </a:cubicBezTo>
                      <a:close/>
                      <a:moveTo>
                        <a:pt x="10653" y="2068"/>
                      </a:moveTo>
                      <a:lnTo>
                        <a:pt x="10773" y="1988"/>
                      </a:lnTo>
                      <a:cubicBezTo>
                        <a:pt x="10784" y="1981"/>
                        <a:pt x="10799" y="1984"/>
                        <a:pt x="10806" y="1995"/>
                      </a:cubicBezTo>
                      <a:cubicBezTo>
                        <a:pt x="10814" y="2006"/>
                        <a:pt x="10811" y="2021"/>
                        <a:pt x="10800" y="2028"/>
                      </a:cubicBezTo>
                      <a:lnTo>
                        <a:pt x="10680" y="2108"/>
                      </a:lnTo>
                      <a:cubicBezTo>
                        <a:pt x="10669" y="2115"/>
                        <a:pt x="10654" y="2112"/>
                        <a:pt x="10646" y="2101"/>
                      </a:cubicBezTo>
                      <a:cubicBezTo>
                        <a:pt x="10639" y="2090"/>
                        <a:pt x="10642" y="2075"/>
                        <a:pt x="10653" y="2068"/>
                      </a:cubicBezTo>
                      <a:close/>
                      <a:moveTo>
                        <a:pt x="10933" y="1882"/>
                      </a:moveTo>
                      <a:lnTo>
                        <a:pt x="11053" y="1803"/>
                      </a:lnTo>
                      <a:cubicBezTo>
                        <a:pt x="11064" y="1795"/>
                        <a:pt x="11079" y="1798"/>
                        <a:pt x="11086" y="1809"/>
                      </a:cubicBezTo>
                      <a:cubicBezTo>
                        <a:pt x="11094" y="1820"/>
                        <a:pt x="11091" y="1835"/>
                        <a:pt x="11080" y="1843"/>
                      </a:cubicBezTo>
                      <a:lnTo>
                        <a:pt x="10960" y="1922"/>
                      </a:lnTo>
                      <a:cubicBezTo>
                        <a:pt x="10948" y="1929"/>
                        <a:pt x="10934" y="1926"/>
                        <a:pt x="10926" y="1915"/>
                      </a:cubicBezTo>
                      <a:cubicBezTo>
                        <a:pt x="10919" y="1904"/>
                        <a:pt x="10922" y="1889"/>
                        <a:pt x="10933" y="1882"/>
                      </a:cubicBezTo>
                      <a:close/>
                      <a:moveTo>
                        <a:pt x="11213" y="1696"/>
                      </a:moveTo>
                      <a:lnTo>
                        <a:pt x="11333" y="1617"/>
                      </a:lnTo>
                      <a:cubicBezTo>
                        <a:pt x="11344" y="1609"/>
                        <a:pt x="11359" y="1612"/>
                        <a:pt x="11366" y="1623"/>
                      </a:cubicBezTo>
                      <a:cubicBezTo>
                        <a:pt x="11374" y="1635"/>
                        <a:pt x="11371" y="1649"/>
                        <a:pt x="11359" y="1657"/>
                      </a:cubicBezTo>
                      <a:lnTo>
                        <a:pt x="11240" y="1736"/>
                      </a:lnTo>
                      <a:cubicBezTo>
                        <a:pt x="11228" y="1744"/>
                        <a:pt x="11214" y="1741"/>
                        <a:pt x="11206" y="1730"/>
                      </a:cubicBezTo>
                      <a:cubicBezTo>
                        <a:pt x="11199" y="1719"/>
                        <a:pt x="11202" y="1704"/>
                        <a:pt x="11213" y="1696"/>
                      </a:cubicBezTo>
                      <a:close/>
                      <a:moveTo>
                        <a:pt x="11493" y="1511"/>
                      </a:moveTo>
                      <a:lnTo>
                        <a:pt x="11613" y="1431"/>
                      </a:lnTo>
                      <a:cubicBezTo>
                        <a:pt x="11624" y="1424"/>
                        <a:pt x="11639" y="1427"/>
                        <a:pt x="11646" y="1438"/>
                      </a:cubicBezTo>
                      <a:cubicBezTo>
                        <a:pt x="11654" y="1449"/>
                        <a:pt x="11651" y="1464"/>
                        <a:pt x="11639" y="1471"/>
                      </a:cubicBezTo>
                      <a:lnTo>
                        <a:pt x="11519" y="1551"/>
                      </a:lnTo>
                      <a:cubicBezTo>
                        <a:pt x="11508" y="1558"/>
                        <a:pt x="11494" y="1555"/>
                        <a:pt x="11486" y="1544"/>
                      </a:cubicBezTo>
                      <a:cubicBezTo>
                        <a:pt x="11479" y="1533"/>
                        <a:pt x="11482" y="1518"/>
                        <a:pt x="11493" y="1511"/>
                      </a:cubicBezTo>
                      <a:close/>
                      <a:moveTo>
                        <a:pt x="11773" y="1325"/>
                      </a:moveTo>
                      <a:lnTo>
                        <a:pt x="11893" y="1245"/>
                      </a:lnTo>
                      <a:cubicBezTo>
                        <a:pt x="11904" y="1238"/>
                        <a:pt x="11919" y="1241"/>
                        <a:pt x="11926" y="1252"/>
                      </a:cubicBezTo>
                      <a:cubicBezTo>
                        <a:pt x="11933" y="1263"/>
                        <a:pt x="11930" y="1278"/>
                        <a:pt x="11919" y="1285"/>
                      </a:cubicBezTo>
                      <a:lnTo>
                        <a:pt x="11799" y="1365"/>
                      </a:lnTo>
                      <a:cubicBezTo>
                        <a:pt x="11788" y="1372"/>
                        <a:pt x="11774" y="1369"/>
                        <a:pt x="11766" y="1358"/>
                      </a:cubicBezTo>
                      <a:cubicBezTo>
                        <a:pt x="11759" y="1347"/>
                        <a:pt x="11762" y="1332"/>
                        <a:pt x="11773" y="1325"/>
                      </a:cubicBezTo>
                      <a:close/>
                      <a:moveTo>
                        <a:pt x="12053" y="1139"/>
                      </a:moveTo>
                      <a:lnTo>
                        <a:pt x="12173" y="1059"/>
                      </a:lnTo>
                      <a:cubicBezTo>
                        <a:pt x="12184" y="1052"/>
                        <a:pt x="12199" y="1055"/>
                        <a:pt x="12206" y="1066"/>
                      </a:cubicBezTo>
                      <a:cubicBezTo>
                        <a:pt x="12213" y="1077"/>
                        <a:pt x="12210" y="1092"/>
                        <a:pt x="12199" y="1099"/>
                      </a:cubicBezTo>
                      <a:lnTo>
                        <a:pt x="12079" y="1179"/>
                      </a:lnTo>
                      <a:cubicBezTo>
                        <a:pt x="12068" y="1186"/>
                        <a:pt x="12053" y="1183"/>
                        <a:pt x="12046" y="1172"/>
                      </a:cubicBezTo>
                      <a:cubicBezTo>
                        <a:pt x="12039" y="1161"/>
                        <a:pt x="12042" y="1146"/>
                        <a:pt x="12053" y="1139"/>
                      </a:cubicBezTo>
                      <a:close/>
                      <a:moveTo>
                        <a:pt x="12333" y="953"/>
                      </a:moveTo>
                      <a:lnTo>
                        <a:pt x="12453" y="874"/>
                      </a:lnTo>
                      <a:cubicBezTo>
                        <a:pt x="12464" y="866"/>
                        <a:pt x="12479" y="869"/>
                        <a:pt x="12486" y="880"/>
                      </a:cubicBezTo>
                      <a:cubicBezTo>
                        <a:pt x="12493" y="891"/>
                        <a:pt x="12490" y="906"/>
                        <a:pt x="12479" y="914"/>
                      </a:cubicBezTo>
                      <a:lnTo>
                        <a:pt x="12359" y="993"/>
                      </a:lnTo>
                      <a:cubicBezTo>
                        <a:pt x="12348" y="1001"/>
                        <a:pt x="12333" y="998"/>
                        <a:pt x="12326" y="987"/>
                      </a:cubicBezTo>
                      <a:cubicBezTo>
                        <a:pt x="12319" y="975"/>
                        <a:pt x="12322" y="961"/>
                        <a:pt x="12333" y="953"/>
                      </a:cubicBezTo>
                      <a:close/>
                      <a:moveTo>
                        <a:pt x="12613" y="767"/>
                      </a:moveTo>
                      <a:lnTo>
                        <a:pt x="12733" y="688"/>
                      </a:lnTo>
                      <a:cubicBezTo>
                        <a:pt x="12744" y="681"/>
                        <a:pt x="12759" y="684"/>
                        <a:pt x="12766" y="695"/>
                      </a:cubicBezTo>
                      <a:cubicBezTo>
                        <a:pt x="12773" y="706"/>
                        <a:pt x="12770" y="721"/>
                        <a:pt x="12759" y="728"/>
                      </a:cubicBezTo>
                      <a:lnTo>
                        <a:pt x="12639" y="807"/>
                      </a:lnTo>
                      <a:cubicBezTo>
                        <a:pt x="12628" y="815"/>
                        <a:pt x="12613" y="812"/>
                        <a:pt x="12606" y="801"/>
                      </a:cubicBezTo>
                      <a:cubicBezTo>
                        <a:pt x="12599" y="790"/>
                        <a:pt x="12602" y="775"/>
                        <a:pt x="12613" y="767"/>
                      </a:cubicBezTo>
                      <a:close/>
                      <a:moveTo>
                        <a:pt x="12893" y="582"/>
                      </a:moveTo>
                      <a:lnTo>
                        <a:pt x="13013" y="502"/>
                      </a:lnTo>
                      <a:cubicBezTo>
                        <a:pt x="13024" y="495"/>
                        <a:pt x="13039" y="498"/>
                        <a:pt x="13046" y="509"/>
                      </a:cubicBezTo>
                      <a:cubicBezTo>
                        <a:pt x="13053" y="520"/>
                        <a:pt x="13050" y="535"/>
                        <a:pt x="13039" y="542"/>
                      </a:cubicBezTo>
                      <a:lnTo>
                        <a:pt x="12919" y="622"/>
                      </a:lnTo>
                      <a:cubicBezTo>
                        <a:pt x="12908" y="629"/>
                        <a:pt x="12893" y="626"/>
                        <a:pt x="12886" y="615"/>
                      </a:cubicBezTo>
                      <a:cubicBezTo>
                        <a:pt x="12879" y="604"/>
                        <a:pt x="12882" y="589"/>
                        <a:pt x="12893" y="582"/>
                      </a:cubicBezTo>
                      <a:close/>
                      <a:moveTo>
                        <a:pt x="13173" y="396"/>
                      </a:moveTo>
                      <a:lnTo>
                        <a:pt x="13293" y="316"/>
                      </a:lnTo>
                      <a:cubicBezTo>
                        <a:pt x="13304" y="309"/>
                        <a:pt x="13319" y="312"/>
                        <a:pt x="13326" y="323"/>
                      </a:cubicBezTo>
                      <a:cubicBezTo>
                        <a:pt x="13333" y="334"/>
                        <a:pt x="13330" y="349"/>
                        <a:pt x="13319" y="356"/>
                      </a:cubicBezTo>
                      <a:lnTo>
                        <a:pt x="13199" y="436"/>
                      </a:lnTo>
                      <a:cubicBezTo>
                        <a:pt x="13188" y="443"/>
                        <a:pt x="13173" y="440"/>
                        <a:pt x="13166" y="429"/>
                      </a:cubicBezTo>
                      <a:cubicBezTo>
                        <a:pt x="13159" y="418"/>
                        <a:pt x="13162" y="403"/>
                        <a:pt x="13173" y="396"/>
                      </a:cubicBezTo>
                      <a:close/>
                      <a:moveTo>
                        <a:pt x="13453" y="210"/>
                      </a:moveTo>
                      <a:lnTo>
                        <a:pt x="13573" y="131"/>
                      </a:lnTo>
                      <a:cubicBezTo>
                        <a:pt x="13584" y="123"/>
                        <a:pt x="13599" y="126"/>
                        <a:pt x="13606" y="137"/>
                      </a:cubicBezTo>
                      <a:cubicBezTo>
                        <a:pt x="13613" y="148"/>
                        <a:pt x="13610" y="163"/>
                        <a:pt x="13599" y="171"/>
                      </a:cubicBezTo>
                      <a:lnTo>
                        <a:pt x="13479" y="250"/>
                      </a:lnTo>
                      <a:cubicBezTo>
                        <a:pt x="13468" y="257"/>
                        <a:pt x="13453" y="254"/>
                        <a:pt x="13446" y="243"/>
                      </a:cubicBezTo>
                      <a:cubicBezTo>
                        <a:pt x="13439" y="232"/>
                        <a:pt x="13442" y="217"/>
                        <a:pt x="13453" y="210"/>
                      </a:cubicBezTo>
                      <a:close/>
                      <a:moveTo>
                        <a:pt x="13733" y="24"/>
                      </a:moveTo>
                      <a:lnTo>
                        <a:pt x="13758" y="7"/>
                      </a:lnTo>
                      <a:lnTo>
                        <a:pt x="13758" y="7"/>
                      </a:lnTo>
                      <a:cubicBezTo>
                        <a:pt x="13769" y="0"/>
                        <a:pt x="13784" y="3"/>
                        <a:pt x="13791" y="14"/>
                      </a:cubicBezTo>
                      <a:cubicBezTo>
                        <a:pt x="13799" y="25"/>
                        <a:pt x="13796" y="40"/>
                        <a:pt x="13785" y="47"/>
                      </a:cubicBezTo>
                      <a:lnTo>
                        <a:pt x="13785" y="47"/>
                      </a:lnTo>
                      <a:lnTo>
                        <a:pt x="13759" y="64"/>
                      </a:lnTo>
                      <a:cubicBezTo>
                        <a:pt x="13748" y="72"/>
                        <a:pt x="13733" y="69"/>
                        <a:pt x="13726" y="58"/>
                      </a:cubicBezTo>
                      <a:cubicBezTo>
                        <a:pt x="13719" y="47"/>
                        <a:pt x="13722" y="32"/>
                        <a:pt x="13733" y="24"/>
                      </a:cubicBezTo>
                      <a:close/>
                    </a:path>
                  </a:pathLst>
                </a:custGeom>
                <a:solidFill>
                  <a:srgbClr val="FF0000"/>
                </a:solidFill>
                <a:ln w="635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50" name="Group 549">
                <a:extLst>
                  <a:ext uri="{FF2B5EF4-FFF2-40B4-BE49-F238E27FC236}">
                    <a16:creationId xmlns:a16="http://schemas.microsoft.com/office/drawing/2014/main" id="{F4DEFF60-7A36-4527-8958-A8E2045ECDC6}"/>
                  </a:ext>
                </a:extLst>
              </p:cNvPr>
              <p:cNvGrpSpPr/>
              <p:nvPr/>
            </p:nvGrpSpPr>
            <p:grpSpPr>
              <a:xfrm>
                <a:off x="486184" y="2761152"/>
                <a:ext cx="3364348" cy="2233270"/>
                <a:chOff x="486184" y="2761152"/>
                <a:chExt cx="3364348" cy="2233270"/>
              </a:xfrm>
            </p:grpSpPr>
            <p:sp>
              <p:nvSpPr>
                <p:cNvPr id="551" name="Oval 34">
                  <a:extLst>
                    <a:ext uri="{FF2B5EF4-FFF2-40B4-BE49-F238E27FC236}">
                      <a16:creationId xmlns:a16="http://schemas.microsoft.com/office/drawing/2014/main" id="{B18CD03D-2602-4416-B7C7-968A6697DDF1}"/>
                    </a:ext>
                  </a:extLst>
                </p:cNvPr>
                <p:cNvSpPr>
                  <a:spLocks noChangeArrowheads="1"/>
                </p:cNvSpPr>
                <p:nvPr/>
              </p:nvSpPr>
              <p:spPr bwMode="auto">
                <a:xfrm>
                  <a:off x="2143273" y="3845102"/>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2" name="Oval 35">
                  <a:extLst>
                    <a:ext uri="{FF2B5EF4-FFF2-40B4-BE49-F238E27FC236}">
                      <a16:creationId xmlns:a16="http://schemas.microsoft.com/office/drawing/2014/main" id="{3D3C7661-C28A-40D1-9043-68632F8F9D00}"/>
                    </a:ext>
                  </a:extLst>
                </p:cNvPr>
                <p:cNvSpPr>
                  <a:spLocks noChangeArrowheads="1"/>
                </p:cNvSpPr>
                <p:nvPr/>
              </p:nvSpPr>
              <p:spPr bwMode="auto">
                <a:xfrm>
                  <a:off x="2143273" y="3845102"/>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3" name="Oval 36">
                  <a:extLst>
                    <a:ext uri="{FF2B5EF4-FFF2-40B4-BE49-F238E27FC236}">
                      <a16:creationId xmlns:a16="http://schemas.microsoft.com/office/drawing/2014/main" id="{D9DC62D4-BAF8-4CEE-BC98-AAF9EC0EB49A}"/>
                    </a:ext>
                  </a:extLst>
                </p:cNvPr>
                <p:cNvSpPr>
                  <a:spLocks noChangeArrowheads="1"/>
                </p:cNvSpPr>
                <p:nvPr/>
              </p:nvSpPr>
              <p:spPr bwMode="auto">
                <a:xfrm>
                  <a:off x="2807628" y="3413347"/>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4" name="Oval 37">
                  <a:extLst>
                    <a:ext uri="{FF2B5EF4-FFF2-40B4-BE49-F238E27FC236}">
                      <a16:creationId xmlns:a16="http://schemas.microsoft.com/office/drawing/2014/main" id="{E17C8E5F-EDD1-4AAD-88B5-E111DBD9665C}"/>
                    </a:ext>
                  </a:extLst>
                </p:cNvPr>
                <p:cNvSpPr>
                  <a:spLocks noChangeArrowheads="1"/>
                </p:cNvSpPr>
                <p:nvPr/>
              </p:nvSpPr>
              <p:spPr bwMode="auto">
                <a:xfrm>
                  <a:off x="2807628" y="3413347"/>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5" name="Oval 38">
                  <a:extLst>
                    <a:ext uri="{FF2B5EF4-FFF2-40B4-BE49-F238E27FC236}">
                      <a16:creationId xmlns:a16="http://schemas.microsoft.com/office/drawing/2014/main" id="{F3C2CB3B-0D9C-44E7-923F-B1D8539C27BA}"/>
                    </a:ext>
                  </a:extLst>
                </p:cNvPr>
                <p:cNvSpPr>
                  <a:spLocks noChangeArrowheads="1"/>
                </p:cNvSpPr>
                <p:nvPr/>
              </p:nvSpPr>
              <p:spPr bwMode="auto">
                <a:xfrm>
                  <a:off x="3803403" y="2761152"/>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6" name="Oval 39">
                  <a:extLst>
                    <a:ext uri="{FF2B5EF4-FFF2-40B4-BE49-F238E27FC236}">
                      <a16:creationId xmlns:a16="http://schemas.microsoft.com/office/drawing/2014/main" id="{4A7DFAAD-63E9-4370-A41F-3D2422E27BF8}"/>
                    </a:ext>
                  </a:extLst>
                </p:cNvPr>
                <p:cNvSpPr>
                  <a:spLocks noChangeArrowheads="1"/>
                </p:cNvSpPr>
                <p:nvPr/>
              </p:nvSpPr>
              <p:spPr bwMode="auto">
                <a:xfrm>
                  <a:off x="3803403" y="2761152"/>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7" name="Oval 12">
                  <a:extLst>
                    <a:ext uri="{FF2B5EF4-FFF2-40B4-BE49-F238E27FC236}">
                      <a16:creationId xmlns:a16="http://schemas.microsoft.com/office/drawing/2014/main" id="{C353FAEE-9F21-4157-8609-55C08DD6682B}"/>
                    </a:ext>
                  </a:extLst>
                </p:cNvPr>
                <p:cNvSpPr>
                  <a:spLocks noChangeArrowheads="1"/>
                </p:cNvSpPr>
                <p:nvPr/>
              </p:nvSpPr>
              <p:spPr bwMode="auto">
                <a:xfrm>
                  <a:off x="486184" y="4948814"/>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8" name="Oval 13">
                  <a:extLst>
                    <a:ext uri="{FF2B5EF4-FFF2-40B4-BE49-F238E27FC236}">
                      <a16:creationId xmlns:a16="http://schemas.microsoft.com/office/drawing/2014/main" id="{2C915F6E-CD46-4CA7-B132-D551E35410DA}"/>
                    </a:ext>
                  </a:extLst>
                </p:cNvPr>
                <p:cNvSpPr>
                  <a:spLocks noChangeArrowheads="1"/>
                </p:cNvSpPr>
                <p:nvPr/>
              </p:nvSpPr>
              <p:spPr bwMode="auto">
                <a:xfrm>
                  <a:off x="486184" y="4948814"/>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9" name="Oval 14">
                  <a:extLst>
                    <a:ext uri="{FF2B5EF4-FFF2-40B4-BE49-F238E27FC236}">
                      <a16:creationId xmlns:a16="http://schemas.microsoft.com/office/drawing/2014/main" id="{E697C63D-32A0-47F9-9DE0-B5BFEE254766}"/>
                    </a:ext>
                  </a:extLst>
                </p:cNvPr>
                <p:cNvSpPr>
                  <a:spLocks noChangeArrowheads="1"/>
                </p:cNvSpPr>
                <p:nvPr/>
              </p:nvSpPr>
              <p:spPr bwMode="auto">
                <a:xfrm>
                  <a:off x="490744" y="4944253"/>
                  <a:ext cx="45608"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0" name="Oval 15">
                  <a:extLst>
                    <a:ext uri="{FF2B5EF4-FFF2-40B4-BE49-F238E27FC236}">
                      <a16:creationId xmlns:a16="http://schemas.microsoft.com/office/drawing/2014/main" id="{08F060EA-B62B-41D9-99E5-9531A44DEEA1}"/>
                    </a:ext>
                  </a:extLst>
                </p:cNvPr>
                <p:cNvSpPr>
                  <a:spLocks noChangeArrowheads="1"/>
                </p:cNvSpPr>
                <p:nvPr/>
              </p:nvSpPr>
              <p:spPr bwMode="auto">
                <a:xfrm>
                  <a:off x="490744" y="4944253"/>
                  <a:ext cx="45608"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1" name="Oval 16">
                  <a:extLst>
                    <a:ext uri="{FF2B5EF4-FFF2-40B4-BE49-F238E27FC236}">
                      <a16:creationId xmlns:a16="http://schemas.microsoft.com/office/drawing/2014/main" id="{3C0CF41D-72FB-4C24-904A-402248B3861F}"/>
                    </a:ext>
                  </a:extLst>
                </p:cNvPr>
                <p:cNvSpPr>
                  <a:spLocks noChangeArrowheads="1"/>
                </p:cNvSpPr>
                <p:nvPr/>
              </p:nvSpPr>
              <p:spPr bwMode="auto">
                <a:xfrm>
                  <a:off x="493785" y="4944253"/>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2" name="Oval 17">
                  <a:extLst>
                    <a:ext uri="{FF2B5EF4-FFF2-40B4-BE49-F238E27FC236}">
                      <a16:creationId xmlns:a16="http://schemas.microsoft.com/office/drawing/2014/main" id="{751039C9-3A9F-4400-B1BE-2C1FBF1D60A2}"/>
                    </a:ext>
                  </a:extLst>
                </p:cNvPr>
                <p:cNvSpPr>
                  <a:spLocks noChangeArrowheads="1"/>
                </p:cNvSpPr>
                <p:nvPr/>
              </p:nvSpPr>
              <p:spPr bwMode="auto">
                <a:xfrm>
                  <a:off x="493785" y="4944253"/>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3" name="Oval 18">
                  <a:extLst>
                    <a:ext uri="{FF2B5EF4-FFF2-40B4-BE49-F238E27FC236}">
                      <a16:creationId xmlns:a16="http://schemas.microsoft.com/office/drawing/2014/main" id="{E107E549-F6E3-4D5A-A04F-AD463AE7E499}"/>
                    </a:ext>
                  </a:extLst>
                </p:cNvPr>
                <p:cNvSpPr>
                  <a:spLocks noChangeArrowheads="1"/>
                </p:cNvSpPr>
                <p:nvPr/>
              </p:nvSpPr>
              <p:spPr bwMode="auto">
                <a:xfrm>
                  <a:off x="501386" y="4936652"/>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4" name="Oval 19">
                  <a:extLst>
                    <a:ext uri="{FF2B5EF4-FFF2-40B4-BE49-F238E27FC236}">
                      <a16:creationId xmlns:a16="http://schemas.microsoft.com/office/drawing/2014/main" id="{71F1202C-6FCC-469F-8886-81ECA6AD9443}"/>
                    </a:ext>
                  </a:extLst>
                </p:cNvPr>
                <p:cNvSpPr>
                  <a:spLocks noChangeArrowheads="1"/>
                </p:cNvSpPr>
                <p:nvPr/>
              </p:nvSpPr>
              <p:spPr bwMode="auto">
                <a:xfrm>
                  <a:off x="501386" y="4936652"/>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5" name="Oval 20">
                  <a:extLst>
                    <a:ext uri="{FF2B5EF4-FFF2-40B4-BE49-F238E27FC236}">
                      <a16:creationId xmlns:a16="http://schemas.microsoft.com/office/drawing/2014/main" id="{CB8CCBBB-BEF0-4DA2-BF22-E64B1A6EBA12}"/>
                    </a:ext>
                  </a:extLst>
                </p:cNvPr>
                <p:cNvSpPr>
                  <a:spLocks noChangeArrowheads="1"/>
                </p:cNvSpPr>
                <p:nvPr/>
              </p:nvSpPr>
              <p:spPr bwMode="auto">
                <a:xfrm>
                  <a:off x="510508" y="4929050"/>
                  <a:ext cx="45608"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6" name="Oval 21">
                  <a:extLst>
                    <a:ext uri="{FF2B5EF4-FFF2-40B4-BE49-F238E27FC236}">
                      <a16:creationId xmlns:a16="http://schemas.microsoft.com/office/drawing/2014/main" id="{840648AC-3283-418D-9BE2-4F639FAE0615}"/>
                    </a:ext>
                  </a:extLst>
                </p:cNvPr>
                <p:cNvSpPr>
                  <a:spLocks noChangeArrowheads="1"/>
                </p:cNvSpPr>
                <p:nvPr/>
              </p:nvSpPr>
              <p:spPr bwMode="auto">
                <a:xfrm>
                  <a:off x="510508" y="4929050"/>
                  <a:ext cx="45608"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7" name="Oval 22">
                  <a:extLst>
                    <a:ext uri="{FF2B5EF4-FFF2-40B4-BE49-F238E27FC236}">
                      <a16:creationId xmlns:a16="http://schemas.microsoft.com/office/drawing/2014/main" id="{043769A1-AA39-4F28-975E-E54DDDBD8583}"/>
                    </a:ext>
                  </a:extLst>
                </p:cNvPr>
                <p:cNvSpPr>
                  <a:spLocks noChangeArrowheads="1"/>
                </p:cNvSpPr>
                <p:nvPr/>
              </p:nvSpPr>
              <p:spPr bwMode="auto">
                <a:xfrm>
                  <a:off x="521149" y="4926010"/>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8" name="Oval 23">
                  <a:extLst>
                    <a:ext uri="{FF2B5EF4-FFF2-40B4-BE49-F238E27FC236}">
                      <a16:creationId xmlns:a16="http://schemas.microsoft.com/office/drawing/2014/main" id="{FB9C011A-D04C-48BA-A78A-95F3B12396B0}"/>
                    </a:ext>
                  </a:extLst>
                </p:cNvPr>
                <p:cNvSpPr>
                  <a:spLocks noChangeArrowheads="1"/>
                </p:cNvSpPr>
                <p:nvPr/>
              </p:nvSpPr>
              <p:spPr bwMode="auto">
                <a:xfrm>
                  <a:off x="521149" y="4926010"/>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9" name="Oval 24">
                  <a:extLst>
                    <a:ext uri="{FF2B5EF4-FFF2-40B4-BE49-F238E27FC236}">
                      <a16:creationId xmlns:a16="http://schemas.microsoft.com/office/drawing/2014/main" id="{5B7F1482-EF2A-41A6-AE9C-A7706F87B2AE}"/>
                    </a:ext>
                  </a:extLst>
                </p:cNvPr>
                <p:cNvSpPr>
                  <a:spLocks noChangeArrowheads="1"/>
                </p:cNvSpPr>
                <p:nvPr/>
              </p:nvSpPr>
              <p:spPr bwMode="auto">
                <a:xfrm>
                  <a:off x="551555" y="4909288"/>
                  <a:ext cx="47129"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0" name="Oval 25">
                  <a:extLst>
                    <a:ext uri="{FF2B5EF4-FFF2-40B4-BE49-F238E27FC236}">
                      <a16:creationId xmlns:a16="http://schemas.microsoft.com/office/drawing/2014/main" id="{79827DD4-083B-48D3-98B7-146A2906E3F4}"/>
                    </a:ext>
                  </a:extLst>
                </p:cNvPr>
                <p:cNvSpPr>
                  <a:spLocks noChangeArrowheads="1"/>
                </p:cNvSpPr>
                <p:nvPr/>
              </p:nvSpPr>
              <p:spPr bwMode="auto">
                <a:xfrm>
                  <a:off x="551555" y="4909288"/>
                  <a:ext cx="47129"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1" name="Oval 26">
                  <a:extLst>
                    <a:ext uri="{FF2B5EF4-FFF2-40B4-BE49-F238E27FC236}">
                      <a16:creationId xmlns:a16="http://schemas.microsoft.com/office/drawing/2014/main" id="{D7250E88-884B-45D2-96D1-34FECE141B27}"/>
                    </a:ext>
                  </a:extLst>
                </p:cNvPr>
                <p:cNvSpPr>
                  <a:spLocks noChangeArrowheads="1"/>
                </p:cNvSpPr>
                <p:nvPr/>
              </p:nvSpPr>
              <p:spPr bwMode="auto">
                <a:xfrm>
                  <a:off x="653413" y="4833274"/>
                  <a:ext cx="45608"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2" name="Oval 27">
                  <a:extLst>
                    <a:ext uri="{FF2B5EF4-FFF2-40B4-BE49-F238E27FC236}">
                      <a16:creationId xmlns:a16="http://schemas.microsoft.com/office/drawing/2014/main" id="{28C6999B-7D72-4F66-B12A-4018FB66E324}"/>
                    </a:ext>
                  </a:extLst>
                </p:cNvPr>
                <p:cNvSpPr>
                  <a:spLocks noChangeArrowheads="1"/>
                </p:cNvSpPr>
                <p:nvPr/>
              </p:nvSpPr>
              <p:spPr bwMode="auto">
                <a:xfrm>
                  <a:off x="651892" y="4833274"/>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3" name="Oval 28">
                  <a:extLst>
                    <a:ext uri="{FF2B5EF4-FFF2-40B4-BE49-F238E27FC236}">
                      <a16:creationId xmlns:a16="http://schemas.microsoft.com/office/drawing/2014/main" id="{9899AEAA-AAF8-4401-8108-ABB8421A554E}"/>
                    </a:ext>
                  </a:extLst>
                </p:cNvPr>
                <p:cNvSpPr>
                  <a:spLocks noChangeArrowheads="1"/>
                </p:cNvSpPr>
                <p:nvPr/>
              </p:nvSpPr>
              <p:spPr bwMode="auto">
                <a:xfrm>
                  <a:off x="718784" y="4783105"/>
                  <a:ext cx="45608"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4" name="Oval 29">
                  <a:extLst>
                    <a:ext uri="{FF2B5EF4-FFF2-40B4-BE49-F238E27FC236}">
                      <a16:creationId xmlns:a16="http://schemas.microsoft.com/office/drawing/2014/main" id="{8A1ADAF2-2ACF-4598-AD61-A53F1BB7BDFE}"/>
                    </a:ext>
                  </a:extLst>
                </p:cNvPr>
                <p:cNvSpPr>
                  <a:spLocks noChangeArrowheads="1"/>
                </p:cNvSpPr>
                <p:nvPr/>
              </p:nvSpPr>
              <p:spPr bwMode="auto">
                <a:xfrm>
                  <a:off x="718784" y="4783105"/>
                  <a:ext cx="45608"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5" name="Oval 30">
                  <a:extLst>
                    <a:ext uri="{FF2B5EF4-FFF2-40B4-BE49-F238E27FC236}">
                      <a16:creationId xmlns:a16="http://schemas.microsoft.com/office/drawing/2014/main" id="{A09129C7-C606-4B4E-98DE-92B92573B08C}"/>
                    </a:ext>
                  </a:extLst>
                </p:cNvPr>
                <p:cNvSpPr>
                  <a:spLocks noChangeArrowheads="1"/>
                </p:cNvSpPr>
                <p:nvPr/>
              </p:nvSpPr>
              <p:spPr bwMode="auto">
                <a:xfrm>
                  <a:off x="819121" y="4708613"/>
                  <a:ext cx="45608" cy="4712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6" name="Oval 31">
                  <a:extLst>
                    <a:ext uri="{FF2B5EF4-FFF2-40B4-BE49-F238E27FC236}">
                      <a16:creationId xmlns:a16="http://schemas.microsoft.com/office/drawing/2014/main" id="{62CF6CDE-1D3C-42AF-A66B-D9DEE840DCCA}"/>
                    </a:ext>
                  </a:extLst>
                </p:cNvPr>
                <p:cNvSpPr>
                  <a:spLocks noChangeArrowheads="1"/>
                </p:cNvSpPr>
                <p:nvPr/>
              </p:nvSpPr>
              <p:spPr bwMode="auto">
                <a:xfrm>
                  <a:off x="819121" y="4708613"/>
                  <a:ext cx="45608" cy="4712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7" name="Oval 32">
                  <a:extLst>
                    <a:ext uri="{FF2B5EF4-FFF2-40B4-BE49-F238E27FC236}">
                      <a16:creationId xmlns:a16="http://schemas.microsoft.com/office/drawing/2014/main" id="{E190072E-D083-4A0B-AA7E-C6B3C5DB352F}"/>
                    </a:ext>
                  </a:extLst>
                </p:cNvPr>
                <p:cNvSpPr>
                  <a:spLocks noChangeArrowheads="1"/>
                </p:cNvSpPr>
                <p:nvPr/>
              </p:nvSpPr>
              <p:spPr bwMode="auto">
                <a:xfrm>
                  <a:off x="1150539" y="4489694"/>
                  <a:ext cx="47129" cy="45608"/>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8" name="Oval 33">
                  <a:extLst>
                    <a:ext uri="{FF2B5EF4-FFF2-40B4-BE49-F238E27FC236}">
                      <a16:creationId xmlns:a16="http://schemas.microsoft.com/office/drawing/2014/main" id="{5F32CECC-EB1E-4F33-A5EA-7116CC901B0C}"/>
                    </a:ext>
                  </a:extLst>
                </p:cNvPr>
                <p:cNvSpPr>
                  <a:spLocks noChangeArrowheads="1"/>
                </p:cNvSpPr>
                <p:nvPr/>
              </p:nvSpPr>
              <p:spPr bwMode="auto">
                <a:xfrm>
                  <a:off x="1150539" y="4489694"/>
                  <a:ext cx="47129" cy="45608"/>
                </a:xfrm>
                <a:prstGeom prst="ellipse">
                  <a:avLst/>
                </a:prstGeom>
                <a:noFill/>
                <a:ln w="476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grpSp>
        <p:nvGrpSpPr>
          <p:cNvPr id="3" name="Group 2">
            <a:extLst>
              <a:ext uri="{FF2B5EF4-FFF2-40B4-BE49-F238E27FC236}">
                <a16:creationId xmlns:a16="http://schemas.microsoft.com/office/drawing/2014/main" id="{D70C32B1-A9BA-4EA0-80CF-99AFCF392BED}"/>
              </a:ext>
            </a:extLst>
          </p:cNvPr>
          <p:cNvGrpSpPr/>
          <p:nvPr/>
        </p:nvGrpSpPr>
        <p:grpSpPr>
          <a:xfrm>
            <a:off x="4484525" y="2200985"/>
            <a:ext cx="3690725" cy="4126347"/>
            <a:chOff x="4484525" y="2200985"/>
            <a:chExt cx="3690725" cy="4126347"/>
          </a:xfrm>
        </p:grpSpPr>
        <p:sp>
          <p:nvSpPr>
            <p:cNvPr id="469" name="TextBox 468">
              <a:extLst>
                <a:ext uri="{FF2B5EF4-FFF2-40B4-BE49-F238E27FC236}">
                  <a16:creationId xmlns:a16="http://schemas.microsoft.com/office/drawing/2014/main" id="{B24457FD-0417-447C-BF9F-047C9853557B}"/>
                </a:ext>
              </a:extLst>
            </p:cNvPr>
            <p:cNvSpPr txBox="1"/>
            <p:nvPr/>
          </p:nvSpPr>
          <p:spPr>
            <a:xfrm>
              <a:off x="4614265" y="2200985"/>
              <a:ext cx="3325690" cy="352677"/>
            </a:xfrm>
            <a:prstGeom prst="rect">
              <a:avLst/>
            </a:prstGeom>
            <a:noFill/>
          </p:spPr>
          <p:txBody>
            <a:bodyPr wrap="none" rtlCol="0">
              <a:spAutoFit/>
            </a:bodyPr>
            <a:lstStyle/>
            <a:p>
              <a:pPr algn="ctr"/>
              <a:r>
                <a:rPr lang="en-US" dirty="0"/>
                <a:t>Data fit over 2 orders of magnitude</a:t>
              </a:r>
            </a:p>
          </p:txBody>
        </p:sp>
        <p:sp>
          <p:nvSpPr>
            <p:cNvPr id="406" name="Rectangle 65">
              <a:extLst>
                <a:ext uri="{FF2B5EF4-FFF2-40B4-BE49-F238E27FC236}">
                  <a16:creationId xmlns:a16="http://schemas.microsoft.com/office/drawing/2014/main" id="{D674BCD1-27FE-4660-BDC8-AE6959897434}"/>
                </a:ext>
              </a:extLst>
            </p:cNvPr>
            <p:cNvSpPr>
              <a:spLocks noChangeArrowheads="1"/>
            </p:cNvSpPr>
            <p:nvPr/>
          </p:nvSpPr>
          <p:spPr bwMode="auto">
            <a:xfrm>
              <a:off x="4484525" y="2681555"/>
              <a:ext cx="3690725" cy="2854056"/>
            </a:xfrm>
            <a:prstGeom prst="rect">
              <a:avLst/>
            </a:prstGeom>
            <a:solidFill>
              <a:srgbClr val="B8CFFC"/>
            </a:solidFill>
            <a:ln w="4763" cap="flat">
              <a:solidFill>
                <a:srgbClr val="D9D9D9"/>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7" name="Freeform 135">
              <a:extLst>
                <a:ext uri="{FF2B5EF4-FFF2-40B4-BE49-F238E27FC236}">
                  <a16:creationId xmlns:a16="http://schemas.microsoft.com/office/drawing/2014/main" id="{AEDEE8F8-320F-4106-A289-ADB879EB3E55}"/>
                </a:ext>
              </a:extLst>
            </p:cNvPr>
            <p:cNvSpPr>
              <a:spLocks noEditPoints="1"/>
            </p:cNvSpPr>
            <p:nvPr/>
          </p:nvSpPr>
          <p:spPr bwMode="auto">
            <a:xfrm>
              <a:off x="4777026" y="3086913"/>
              <a:ext cx="3213136" cy="1721807"/>
            </a:xfrm>
            <a:custGeom>
              <a:avLst/>
              <a:gdLst>
                <a:gd name="T0" fmla="*/ 0 w 5214"/>
                <a:gd name="T1" fmla="*/ 2794 h 2794"/>
                <a:gd name="T2" fmla="*/ 5214 w 5214"/>
                <a:gd name="T3" fmla="*/ 2794 h 2794"/>
                <a:gd name="T4" fmla="*/ 0 w 5214"/>
                <a:gd name="T5" fmla="*/ 2097 h 2794"/>
                <a:gd name="T6" fmla="*/ 5214 w 5214"/>
                <a:gd name="T7" fmla="*/ 2097 h 2794"/>
                <a:gd name="T8" fmla="*/ 0 w 5214"/>
                <a:gd name="T9" fmla="*/ 1394 h 2794"/>
                <a:gd name="T10" fmla="*/ 5214 w 5214"/>
                <a:gd name="T11" fmla="*/ 1394 h 2794"/>
                <a:gd name="T12" fmla="*/ 0 w 5214"/>
                <a:gd name="T13" fmla="*/ 697 h 2794"/>
                <a:gd name="T14" fmla="*/ 5214 w 5214"/>
                <a:gd name="T15" fmla="*/ 697 h 2794"/>
                <a:gd name="T16" fmla="*/ 0 w 5214"/>
                <a:gd name="T17" fmla="*/ 0 h 2794"/>
                <a:gd name="T18" fmla="*/ 5214 w 5214"/>
                <a:gd name="T19" fmla="*/ 0 h 2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14" h="2794">
                  <a:moveTo>
                    <a:pt x="0" y="2794"/>
                  </a:moveTo>
                  <a:lnTo>
                    <a:pt x="5214" y="2794"/>
                  </a:lnTo>
                  <a:moveTo>
                    <a:pt x="0" y="2097"/>
                  </a:moveTo>
                  <a:lnTo>
                    <a:pt x="5214" y="2097"/>
                  </a:lnTo>
                  <a:moveTo>
                    <a:pt x="0" y="1394"/>
                  </a:moveTo>
                  <a:lnTo>
                    <a:pt x="5214" y="1394"/>
                  </a:lnTo>
                  <a:moveTo>
                    <a:pt x="0" y="697"/>
                  </a:moveTo>
                  <a:lnTo>
                    <a:pt x="5214" y="697"/>
                  </a:lnTo>
                  <a:moveTo>
                    <a:pt x="0" y="0"/>
                  </a:moveTo>
                  <a:lnTo>
                    <a:pt x="5214" y="0"/>
                  </a:lnTo>
                </a:path>
              </a:pathLst>
            </a:custGeom>
            <a:noFill/>
            <a:ln w="9525"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Freeform 136">
              <a:extLst>
                <a:ext uri="{FF2B5EF4-FFF2-40B4-BE49-F238E27FC236}">
                  <a16:creationId xmlns:a16="http://schemas.microsoft.com/office/drawing/2014/main" id="{80ECC9C2-8334-406E-B74F-A2D5EB9842EC}"/>
                </a:ext>
              </a:extLst>
            </p:cNvPr>
            <p:cNvSpPr>
              <a:spLocks noEditPoints="1"/>
            </p:cNvSpPr>
            <p:nvPr/>
          </p:nvSpPr>
          <p:spPr bwMode="auto">
            <a:xfrm>
              <a:off x="5096243" y="2871841"/>
              <a:ext cx="2893918" cy="2366406"/>
            </a:xfrm>
            <a:custGeom>
              <a:avLst/>
              <a:gdLst>
                <a:gd name="T0" fmla="*/ 0 w 4696"/>
                <a:gd name="T1" fmla="*/ 0 h 3840"/>
                <a:gd name="T2" fmla="*/ 0 w 4696"/>
                <a:gd name="T3" fmla="*/ 3840 h 3840"/>
                <a:gd name="T4" fmla="*/ 523 w 4696"/>
                <a:gd name="T5" fmla="*/ 0 h 3840"/>
                <a:gd name="T6" fmla="*/ 523 w 4696"/>
                <a:gd name="T7" fmla="*/ 3840 h 3840"/>
                <a:gd name="T8" fmla="*/ 1046 w 4696"/>
                <a:gd name="T9" fmla="*/ 0 h 3840"/>
                <a:gd name="T10" fmla="*/ 1046 w 4696"/>
                <a:gd name="T11" fmla="*/ 3840 h 3840"/>
                <a:gd name="T12" fmla="*/ 1569 w 4696"/>
                <a:gd name="T13" fmla="*/ 0 h 3840"/>
                <a:gd name="T14" fmla="*/ 1569 w 4696"/>
                <a:gd name="T15" fmla="*/ 3840 h 3840"/>
                <a:gd name="T16" fmla="*/ 2086 w 4696"/>
                <a:gd name="T17" fmla="*/ 0 h 3840"/>
                <a:gd name="T18" fmla="*/ 2086 w 4696"/>
                <a:gd name="T19" fmla="*/ 3840 h 3840"/>
                <a:gd name="T20" fmla="*/ 2609 w 4696"/>
                <a:gd name="T21" fmla="*/ 0 h 3840"/>
                <a:gd name="T22" fmla="*/ 2609 w 4696"/>
                <a:gd name="T23" fmla="*/ 3840 h 3840"/>
                <a:gd name="T24" fmla="*/ 3132 w 4696"/>
                <a:gd name="T25" fmla="*/ 0 h 3840"/>
                <a:gd name="T26" fmla="*/ 3132 w 4696"/>
                <a:gd name="T27" fmla="*/ 3840 h 3840"/>
                <a:gd name="T28" fmla="*/ 3655 w 4696"/>
                <a:gd name="T29" fmla="*/ 0 h 3840"/>
                <a:gd name="T30" fmla="*/ 3655 w 4696"/>
                <a:gd name="T31" fmla="*/ 3840 h 3840"/>
                <a:gd name="T32" fmla="*/ 4173 w 4696"/>
                <a:gd name="T33" fmla="*/ 0 h 3840"/>
                <a:gd name="T34" fmla="*/ 4173 w 4696"/>
                <a:gd name="T35" fmla="*/ 3840 h 3840"/>
                <a:gd name="T36" fmla="*/ 4696 w 4696"/>
                <a:gd name="T37" fmla="*/ 0 h 3840"/>
                <a:gd name="T38" fmla="*/ 4696 w 4696"/>
                <a:gd name="T39" fmla="*/ 3840 h 3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96" h="3840">
                  <a:moveTo>
                    <a:pt x="0" y="0"/>
                  </a:moveTo>
                  <a:lnTo>
                    <a:pt x="0" y="3840"/>
                  </a:lnTo>
                  <a:moveTo>
                    <a:pt x="523" y="0"/>
                  </a:moveTo>
                  <a:lnTo>
                    <a:pt x="523" y="3840"/>
                  </a:lnTo>
                  <a:moveTo>
                    <a:pt x="1046" y="0"/>
                  </a:moveTo>
                  <a:lnTo>
                    <a:pt x="1046" y="3840"/>
                  </a:lnTo>
                  <a:moveTo>
                    <a:pt x="1569" y="0"/>
                  </a:moveTo>
                  <a:lnTo>
                    <a:pt x="1569" y="3840"/>
                  </a:lnTo>
                  <a:moveTo>
                    <a:pt x="2086" y="0"/>
                  </a:moveTo>
                  <a:lnTo>
                    <a:pt x="2086" y="3840"/>
                  </a:lnTo>
                  <a:moveTo>
                    <a:pt x="2609" y="0"/>
                  </a:moveTo>
                  <a:lnTo>
                    <a:pt x="2609" y="3840"/>
                  </a:lnTo>
                  <a:moveTo>
                    <a:pt x="3132" y="0"/>
                  </a:moveTo>
                  <a:lnTo>
                    <a:pt x="3132" y="3840"/>
                  </a:lnTo>
                  <a:moveTo>
                    <a:pt x="3655" y="0"/>
                  </a:moveTo>
                  <a:lnTo>
                    <a:pt x="3655" y="3840"/>
                  </a:lnTo>
                  <a:moveTo>
                    <a:pt x="4173" y="0"/>
                  </a:moveTo>
                  <a:lnTo>
                    <a:pt x="4173" y="3840"/>
                  </a:lnTo>
                  <a:moveTo>
                    <a:pt x="4696" y="0"/>
                  </a:moveTo>
                  <a:lnTo>
                    <a:pt x="4696" y="3840"/>
                  </a:lnTo>
                </a:path>
              </a:pathLst>
            </a:custGeom>
            <a:noFill/>
            <a:ln w="9525" cap="flat">
              <a:solidFill>
                <a:srgbClr val="D9D9D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Line 137">
              <a:extLst>
                <a:ext uri="{FF2B5EF4-FFF2-40B4-BE49-F238E27FC236}">
                  <a16:creationId xmlns:a16="http://schemas.microsoft.com/office/drawing/2014/main" id="{0E24637B-AA85-4B96-AA9E-111FB7259357}"/>
                </a:ext>
              </a:extLst>
            </p:cNvPr>
            <p:cNvSpPr>
              <a:spLocks noChangeShapeType="1"/>
            </p:cNvSpPr>
            <p:nvPr/>
          </p:nvSpPr>
          <p:spPr bwMode="auto">
            <a:xfrm flipV="1">
              <a:off x="4777026" y="2871841"/>
              <a:ext cx="0" cy="2366406"/>
            </a:xfrm>
            <a:prstGeom prst="line">
              <a:avLst/>
            </a:prstGeom>
            <a:noFill/>
            <a:ln w="9525"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Line 138">
              <a:extLst>
                <a:ext uri="{FF2B5EF4-FFF2-40B4-BE49-F238E27FC236}">
                  <a16:creationId xmlns:a16="http://schemas.microsoft.com/office/drawing/2014/main" id="{7B65580A-5CE3-45E5-A6DE-692A04CBF314}"/>
                </a:ext>
              </a:extLst>
            </p:cNvPr>
            <p:cNvSpPr>
              <a:spLocks noChangeShapeType="1"/>
            </p:cNvSpPr>
            <p:nvPr/>
          </p:nvSpPr>
          <p:spPr bwMode="auto">
            <a:xfrm>
              <a:off x="4777026" y="5238247"/>
              <a:ext cx="3213136" cy="0"/>
            </a:xfrm>
            <a:prstGeom prst="line">
              <a:avLst/>
            </a:prstGeom>
            <a:noFill/>
            <a:ln w="9525" cap="flat">
              <a:solidFill>
                <a:srgbClr val="BFBFB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 name="Rectangle 96">
              <a:extLst>
                <a:ext uri="{FF2B5EF4-FFF2-40B4-BE49-F238E27FC236}">
                  <a16:creationId xmlns:a16="http://schemas.microsoft.com/office/drawing/2014/main" id="{26A92591-A1EB-41CD-832C-0D3879EED597}"/>
                </a:ext>
              </a:extLst>
            </p:cNvPr>
            <p:cNvSpPr>
              <a:spLocks noChangeArrowheads="1"/>
            </p:cNvSpPr>
            <p:nvPr/>
          </p:nvSpPr>
          <p:spPr bwMode="auto">
            <a:xfrm>
              <a:off x="4614265" y="5156127"/>
              <a:ext cx="601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0</a:t>
              </a:r>
              <a:endParaRPr kumimoji="0" lang="en-US" altLang="en-US" sz="1000" b="0" i="0" u="none" strike="noStrike" cap="none" normalizeH="0" baseline="0">
                <a:ln>
                  <a:noFill/>
                </a:ln>
                <a:solidFill>
                  <a:schemeClr val="tx1"/>
                </a:solidFill>
                <a:effectLst/>
              </a:endParaRPr>
            </a:p>
          </p:txBody>
        </p:sp>
        <p:sp>
          <p:nvSpPr>
            <p:cNvPr id="392" name="Rectangle 97">
              <a:extLst>
                <a:ext uri="{FF2B5EF4-FFF2-40B4-BE49-F238E27FC236}">
                  <a16:creationId xmlns:a16="http://schemas.microsoft.com/office/drawing/2014/main" id="{F85C2239-23D4-48A7-A7E5-7DC7A0556DC1}"/>
                </a:ext>
              </a:extLst>
            </p:cNvPr>
            <p:cNvSpPr>
              <a:spLocks noChangeArrowheads="1"/>
            </p:cNvSpPr>
            <p:nvPr/>
          </p:nvSpPr>
          <p:spPr bwMode="auto">
            <a:xfrm>
              <a:off x="4591038" y="4727874"/>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20</a:t>
              </a:r>
              <a:endParaRPr kumimoji="0" lang="en-US" altLang="en-US" sz="1000" b="0" i="0" u="none" strike="noStrike" cap="none" normalizeH="0" baseline="0">
                <a:ln>
                  <a:noFill/>
                </a:ln>
                <a:solidFill>
                  <a:schemeClr val="tx1"/>
                </a:solidFill>
                <a:effectLst/>
              </a:endParaRPr>
            </a:p>
          </p:txBody>
        </p:sp>
        <p:sp>
          <p:nvSpPr>
            <p:cNvPr id="393" name="Rectangle 98">
              <a:extLst>
                <a:ext uri="{FF2B5EF4-FFF2-40B4-BE49-F238E27FC236}">
                  <a16:creationId xmlns:a16="http://schemas.microsoft.com/office/drawing/2014/main" id="{FA02F3A2-0220-4EAA-90D1-41CFE5CAE752}"/>
                </a:ext>
              </a:extLst>
            </p:cNvPr>
            <p:cNvSpPr>
              <a:spLocks noChangeArrowheads="1"/>
            </p:cNvSpPr>
            <p:nvPr/>
          </p:nvSpPr>
          <p:spPr bwMode="auto">
            <a:xfrm>
              <a:off x="4591038" y="4302523"/>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40</a:t>
              </a:r>
              <a:endParaRPr kumimoji="0" lang="en-US" altLang="en-US" sz="1000" b="0" i="0" u="none" strike="noStrike" cap="none" normalizeH="0" baseline="0">
                <a:ln>
                  <a:noFill/>
                </a:ln>
                <a:solidFill>
                  <a:schemeClr val="tx1"/>
                </a:solidFill>
                <a:effectLst/>
              </a:endParaRPr>
            </a:p>
          </p:txBody>
        </p:sp>
        <p:sp>
          <p:nvSpPr>
            <p:cNvPr id="394" name="Rectangle 99">
              <a:extLst>
                <a:ext uri="{FF2B5EF4-FFF2-40B4-BE49-F238E27FC236}">
                  <a16:creationId xmlns:a16="http://schemas.microsoft.com/office/drawing/2014/main" id="{CEED9E7A-F3B7-46F5-8B54-5254770D5B69}"/>
                </a:ext>
              </a:extLst>
            </p:cNvPr>
            <p:cNvSpPr>
              <a:spLocks noChangeArrowheads="1"/>
            </p:cNvSpPr>
            <p:nvPr/>
          </p:nvSpPr>
          <p:spPr bwMode="auto">
            <a:xfrm>
              <a:off x="4591038" y="3874270"/>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60</a:t>
              </a:r>
              <a:endParaRPr kumimoji="0" lang="en-US" altLang="en-US" sz="1000" b="0" i="0" u="none" strike="noStrike" cap="none" normalizeH="0" baseline="0">
                <a:ln>
                  <a:noFill/>
                </a:ln>
                <a:solidFill>
                  <a:schemeClr val="tx1"/>
                </a:solidFill>
                <a:effectLst/>
              </a:endParaRPr>
            </a:p>
          </p:txBody>
        </p:sp>
        <p:sp>
          <p:nvSpPr>
            <p:cNvPr id="395" name="Rectangle 100">
              <a:extLst>
                <a:ext uri="{FF2B5EF4-FFF2-40B4-BE49-F238E27FC236}">
                  <a16:creationId xmlns:a16="http://schemas.microsoft.com/office/drawing/2014/main" id="{1CCEB9AE-BBF0-4476-AA27-E82E7F40E800}"/>
                </a:ext>
              </a:extLst>
            </p:cNvPr>
            <p:cNvSpPr>
              <a:spLocks noChangeArrowheads="1"/>
            </p:cNvSpPr>
            <p:nvPr/>
          </p:nvSpPr>
          <p:spPr bwMode="auto">
            <a:xfrm>
              <a:off x="4591038" y="3444565"/>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80</a:t>
              </a:r>
              <a:endParaRPr kumimoji="0" lang="en-US" altLang="en-US" sz="1000" b="0" i="0" u="none" strike="noStrike" cap="none" normalizeH="0" baseline="0">
                <a:ln>
                  <a:noFill/>
                </a:ln>
                <a:solidFill>
                  <a:schemeClr val="tx1"/>
                </a:solidFill>
                <a:effectLst/>
              </a:endParaRPr>
            </a:p>
          </p:txBody>
        </p:sp>
        <p:sp>
          <p:nvSpPr>
            <p:cNvPr id="396" name="Rectangle 101">
              <a:extLst>
                <a:ext uri="{FF2B5EF4-FFF2-40B4-BE49-F238E27FC236}">
                  <a16:creationId xmlns:a16="http://schemas.microsoft.com/office/drawing/2014/main" id="{21703623-8175-42EA-BFD5-0FFC27AC8F2D}"/>
                </a:ext>
              </a:extLst>
            </p:cNvPr>
            <p:cNvSpPr>
              <a:spLocks noChangeArrowheads="1"/>
            </p:cNvSpPr>
            <p:nvPr/>
          </p:nvSpPr>
          <p:spPr bwMode="auto">
            <a:xfrm>
              <a:off x="4569262" y="3016311"/>
              <a:ext cx="180304"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100</a:t>
              </a:r>
              <a:endParaRPr kumimoji="0" lang="en-US" altLang="en-US" sz="1000" b="0" i="0" u="none" strike="noStrike" cap="none" normalizeH="0" baseline="0" dirty="0">
                <a:ln>
                  <a:noFill/>
                </a:ln>
                <a:solidFill>
                  <a:schemeClr val="tx1"/>
                </a:solidFill>
                <a:effectLst/>
              </a:endParaRPr>
            </a:p>
          </p:txBody>
        </p:sp>
        <p:sp>
          <p:nvSpPr>
            <p:cNvPr id="397" name="Rectangle 102">
              <a:extLst>
                <a:ext uri="{FF2B5EF4-FFF2-40B4-BE49-F238E27FC236}">
                  <a16:creationId xmlns:a16="http://schemas.microsoft.com/office/drawing/2014/main" id="{A22D7F4F-AA47-4A81-B765-9B0930DADBFC}"/>
                </a:ext>
              </a:extLst>
            </p:cNvPr>
            <p:cNvSpPr>
              <a:spLocks noChangeArrowheads="1"/>
            </p:cNvSpPr>
            <p:nvPr/>
          </p:nvSpPr>
          <p:spPr bwMode="auto">
            <a:xfrm>
              <a:off x="4738825" y="5277207"/>
              <a:ext cx="48665" cy="1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0</a:t>
              </a:r>
              <a:endParaRPr kumimoji="0" lang="en-US" altLang="en-US" sz="1000" b="0" i="0" u="none" strike="noStrike" cap="none" normalizeH="0" baseline="0" dirty="0">
                <a:ln>
                  <a:noFill/>
                </a:ln>
                <a:solidFill>
                  <a:schemeClr val="tx1"/>
                </a:solidFill>
                <a:effectLst/>
              </a:endParaRPr>
            </a:p>
          </p:txBody>
        </p:sp>
        <p:sp>
          <p:nvSpPr>
            <p:cNvPr id="398" name="Rectangle 104">
              <a:extLst>
                <a:ext uri="{FF2B5EF4-FFF2-40B4-BE49-F238E27FC236}">
                  <a16:creationId xmlns:a16="http://schemas.microsoft.com/office/drawing/2014/main" id="{7137B5C4-4995-4080-9393-C171FABD64F6}"/>
                </a:ext>
              </a:extLst>
            </p:cNvPr>
            <p:cNvSpPr>
              <a:spLocks noChangeArrowheads="1"/>
            </p:cNvSpPr>
            <p:nvPr/>
          </p:nvSpPr>
          <p:spPr bwMode="auto">
            <a:xfrm>
              <a:off x="5367414" y="5277207"/>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20</a:t>
              </a:r>
              <a:endParaRPr kumimoji="0" lang="en-US" altLang="en-US" sz="1000" b="0" i="0" u="none" strike="noStrike" cap="none" normalizeH="0" baseline="0">
                <a:ln>
                  <a:noFill/>
                </a:ln>
                <a:solidFill>
                  <a:schemeClr val="tx1"/>
                </a:solidFill>
                <a:effectLst/>
              </a:endParaRPr>
            </a:p>
          </p:txBody>
        </p:sp>
        <p:sp>
          <p:nvSpPr>
            <p:cNvPr id="399" name="Rectangle 106">
              <a:extLst>
                <a:ext uri="{FF2B5EF4-FFF2-40B4-BE49-F238E27FC236}">
                  <a16:creationId xmlns:a16="http://schemas.microsoft.com/office/drawing/2014/main" id="{78649D40-91DD-4F98-8F2D-C5F92EEAE94D}"/>
                </a:ext>
              </a:extLst>
            </p:cNvPr>
            <p:cNvSpPr>
              <a:spLocks noChangeArrowheads="1"/>
            </p:cNvSpPr>
            <p:nvPr/>
          </p:nvSpPr>
          <p:spPr bwMode="auto">
            <a:xfrm>
              <a:off x="6007617" y="5277207"/>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40</a:t>
              </a:r>
              <a:endParaRPr kumimoji="0" lang="en-US" altLang="en-US" sz="1000" b="0" i="0" u="none" strike="noStrike" cap="none" normalizeH="0" baseline="0">
                <a:ln>
                  <a:noFill/>
                </a:ln>
                <a:solidFill>
                  <a:schemeClr val="tx1"/>
                </a:solidFill>
                <a:effectLst/>
              </a:endParaRPr>
            </a:p>
          </p:txBody>
        </p:sp>
        <p:sp>
          <p:nvSpPr>
            <p:cNvPr id="400" name="Rectangle 108">
              <a:extLst>
                <a:ext uri="{FF2B5EF4-FFF2-40B4-BE49-F238E27FC236}">
                  <a16:creationId xmlns:a16="http://schemas.microsoft.com/office/drawing/2014/main" id="{C546C5EE-0F9E-47F0-A750-432C8BEE8D16}"/>
                </a:ext>
              </a:extLst>
            </p:cNvPr>
            <p:cNvSpPr>
              <a:spLocks noChangeArrowheads="1"/>
            </p:cNvSpPr>
            <p:nvPr/>
          </p:nvSpPr>
          <p:spPr bwMode="auto">
            <a:xfrm>
              <a:off x="6647820" y="5277207"/>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60</a:t>
              </a:r>
              <a:endParaRPr kumimoji="0" lang="en-US" altLang="en-US" sz="1000" b="0" i="0" u="none" strike="noStrike" cap="none" normalizeH="0" baseline="0">
                <a:ln>
                  <a:noFill/>
                </a:ln>
                <a:solidFill>
                  <a:schemeClr val="tx1"/>
                </a:solidFill>
                <a:effectLst/>
              </a:endParaRPr>
            </a:p>
          </p:txBody>
        </p:sp>
        <p:sp>
          <p:nvSpPr>
            <p:cNvPr id="401" name="Rectangle 110">
              <a:extLst>
                <a:ext uri="{FF2B5EF4-FFF2-40B4-BE49-F238E27FC236}">
                  <a16:creationId xmlns:a16="http://schemas.microsoft.com/office/drawing/2014/main" id="{EAFE70D3-2D8D-4ACA-836F-FFC3A50D40DB}"/>
                </a:ext>
              </a:extLst>
            </p:cNvPr>
            <p:cNvSpPr>
              <a:spLocks noChangeArrowheads="1"/>
            </p:cNvSpPr>
            <p:nvPr/>
          </p:nvSpPr>
          <p:spPr bwMode="auto">
            <a:xfrm>
              <a:off x="7288023" y="5277207"/>
              <a:ext cx="120202"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80</a:t>
              </a:r>
              <a:endParaRPr kumimoji="0" lang="en-US" altLang="en-US" sz="1000" b="0" i="0" u="none" strike="noStrike" cap="none" normalizeH="0" baseline="0">
                <a:ln>
                  <a:noFill/>
                </a:ln>
                <a:solidFill>
                  <a:schemeClr val="tx1"/>
                </a:solidFill>
                <a:effectLst/>
              </a:endParaRPr>
            </a:p>
          </p:txBody>
        </p:sp>
        <p:sp>
          <p:nvSpPr>
            <p:cNvPr id="402" name="Rectangle 112">
              <a:extLst>
                <a:ext uri="{FF2B5EF4-FFF2-40B4-BE49-F238E27FC236}">
                  <a16:creationId xmlns:a16="http://schemas.microsoft.com/office/drawing/2014/main" id="{0F78DE4F-4958-49E3-AB9A-4E928DC956E9}"/>
                </a:ext>
              </a:extLst>
            </p:cNvPr>
            <p:cNvSpPr>
              <a:spLocks noChangeArrowheads="1"/>
            </p:cNvSpPr>
            <p:nvPr/>
          </p:nvSpPr>
          <p:spPr bwMode="auto">
            <a:xfrm>
              <a:off x="7916611" y="5277207"/>
              <a:ext cx="180304" cy="14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595959"/>
                  </a:solidFill>
                  <a:effectLst/>
                  <a:latin typeface="Calibri" panose="020F0502020204030204" pitchFamily="34" charset="0"/>
                </a:rPr>
                <a:t>100</a:t>
              </a:r>
              <a:endParaRPr kumimoji="0" lang="en-US" altLang="en-US" sz="1000" b="0" i="0" u="none" strike="noStrike" cap="none" normalizeH="0" baseline="0">
                <a:ln>
                  <a:noFill/>
                </a:ln>
                <a:solidFill>
                  <a:schemeClr val="tx1"/>
                </a:solidFill>
                <a:effectLst/>
              </a:endParaRPr>
            </a:p>
          </p:txBody>
        </p:sp>
        <p:grpSp>
          <p:nvGrpSpPr>
            <p:cNvPr id="509" name="Group 508">
              <a:extLst>
                <a:ext uri="{FF2B5EF4-FFF2-40B4-BE49-F238E27FC236}">
                  <a16:creationId xmlns:a16="http://schemas.microsoft.com/office/drawing/2014/main" id="{0038C591-4CA7-459D-985C-7BC4EC44F4E7}"/>
                </a:ext>
              </a:extLst>
            </p:cNvPr>
            <p:cNvGrpSpPr/>
            <p:nvPr/>
          </p:nvGrpSpPr>
          <p:grpSpPr>
            <a:xfrm>
              <a:off x="6700308" y="4509312"/>
              <a:ext cx="1144757" cy="428346"/>
              <a:chOff x="5044235" y="5466384"/>
              <a:chExt cx="1198819" cy="448575"/>
            </a:xfrm>
          </p:grpSpPr>
          <p:sp>
            <p:nvSpPr>
              <p:cNvPr id="504" name="Rectangle 503">
                <a:extLst>
                  <a:ext uri="{FF2B5EF4-FFF2-40B4-BE49-F238E27FC236}">
                    <a16:creationId xmlns:a16="http://schemas.microsoft.com/office/drawing/2014/main" id="{DA5B8452-E5A1-4811-B6D5-34A749A82D1D}"/>
                  </a:ext>
                </a:extLst>
              </p:cNvPr>
              <p:cNvSpPr/>
              <p:nvPr/>
            </p:nvSpPr>
            <p:spPr>
              <a:xfrm>
                <a:off x="5044235" y="5466384"/>
                <a:ext cx="1198819" cy="4485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ectangle 64">
                <a:extLst>
                  <a:ext uri="{FF2B5EF4-FFF2-40B4-BE49-F238E27FC236}">
                    <a16:creationId xmlns:a16="http://schemas.microsoft.com/office/drawing/2014/main" id="{21E4B53C-B619-486B-9F6C-58B6AE8216BC}"/>
                  </a:ext>
                </a:extLst>
              </p:cNvPr>
              <p:cNvSpPr>
                <a:spLocks noChangeArrowheads="1"/>
              </p:cNvSpPr>
              <p:nvPr/>
            </p:nvSpPr>
            <p:spPr bwMode="auto">
              <a:xfrm>
                <a:off x="5155397" y="5517818"/>
                <a:ext cx="992115"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1.056x + 0.889</a:t>
                </a:r>
                <a:endParaRPr kumimoji="0" lang="en-US" altLang="en-US" sz="1000" b="0" i="0" u="none" strike="noStrike" cap="none" normalizeH="0" baseline="0" dirty="0">
                  <a:ln>
                    <a:noFill/>
                  </a:ln>
                  <a:solidFill>
                    <a:schemeClr val="tx1"/>
                  </a:solidFill>
                  <a:effectLst/>
                </a:endParaRPr>
              </a:p>
            </p:txBody>
          </p:sp>
          <p:sp>
            <p:nvSpPr>
              <p:cNvPr id="492" name="Rectangle 64">
                <a:extLst>
                  <a:ext uri="{FF2B5EF4-FFF2-40B4-BE49-F238E27FC236}">
                    <a16:creationId xmlns:a16="http://schemas.microsoft.com/office/drawing/2014/main" id="{6BA4EB8A-F831-41B6-A6E5-9E76232C9963}"/>
                  </a:ext>
                </a:extLst>
              </p:cNvPr>
              <p:cNvSpPr>
                <a:spLocks noChangeArrowheads="1"/>
              </p:cNvSpPr>
              <p:nvPr/>
            </p:nvSpPr>
            <p:spPr bwMode="auto">
              <a:xfrm>
                <a:off x="5165437" y="5721947"/>
                <a:ext cx="555652" cy="1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 = 1.069x</a:t>
                </a:r>
                <a:endParaRPr kumimoji="0" lang="en-US" altLang="en-US" sz="1000" b="0" i="0" u="none" strike="noStrike" cap="none" normalizeH="0" baseline="0" dirty="0">
                  <a:ln>
                    <a:noFill/>
                  </a:ln>
                  <a:solidFill>
                    <a:schemeClr val="tx1"/>
                  </a:solidFill>
                  <a:effectLst/>
                </a:endParaRPr>
              </a:p>
            </p:txBody>
          </p:sp>
        </p:grpSp>
        <p:sp>
          <p:nvSpPr>
            <p:cNvPr id="497" name="Rectangle 496">
              <a:extLst>
                <a:ext uri="{FF2B5EF4-FFF2-40B4-BE49-F238E27FC236}">
                  <a16:creationId xmlns:a16="http://schemas.microsoft.com/office/drawing/2014/main" id="{815BE4D6-7E22-45EA-8026-FAA5C2834FC9}"/>
                </a:ext>
              </a:extLst>
            </p:cNvPr>
            <p:cNvSpPr/>
            <p:nvPr/>
          </p:nvSpPr>
          <p:spPr>
            <a:xfrm>
              <a:off x="5012327" y="3035780"/>
              <a:ext cx="2193238" cy="428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Line 182">
              <a:extLst>
                <a:ext uri="{FF2B5EF4-FFF2-40B4-BE49-F238E27FC236}">
                  <a16:creationId xmlns:a16="http://schemas.microsoft.com/office/drawing/2014/main" id="{ADDD2759-930B-4AC6-B2B1-049016A82BBF}"/>
                </a:ext>
              </a:extLst>
            </p:cNvPr>
            <p:cNvSpPr>
              <a:spLocks noChangeShapeType="1"/>
            </p:cNvSpPr>
            <p:nvPr/>
          </p:nvSpPr>
          <p:spPr bwMode="auto">
            <a:xfrm>
              <a:off x="5130372" y="3171699"/>
              <a:ext cx="122018" cy="0"/>
            </a:xfrm>
            <a:prstGeom prst="line">
              <a:avLst/>
            </a:prstGeom>
            <a:noFill/>
            <a:ln w="19050" cap="rnd">
              <a:solidFill>
                <a:srgbClr val="00B0F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 name="Freeform 184">
              <a:extLst>
                <a:ext uri="{FF2B5EF4-FFF2-40B4-BE49-F238E27FC236}">
                  <a16:creationId xmlns:a16="http://schemas.microsoft.com/office/drawing/2014/main" id="{AE8E053F-48CB-4380-8205-847D3F3C2051}"/>
                </a:ext>
              </a:extLst>
            </p:cNvPr>
            <p:cNvSpPr>
              <a:spLocks noEditPoints="1"/>
            </p:cNvSpPr>
            <p:nvPr/>
          </p:nvSpPr>
          <p:spPr bwMode="auto">
            <a:xfrm>
              <a:off x="5124826" y="3352095"/>
              <a:ext cx="122018" cy="11092"/>
            </a:xfrm>
            <a:custGeom>
              <a:avLst/>
              <a:gdLst>
                <a:gd name="T0" fmla="*/ 24 w 528"/>
                <a:gd name="T1" fmla="*/ 0 h 48"/>
                <a:gd name="T2" fmla="*/ 168 w 528"/>
                <a:gd name="T3" fmla="*/ 0 h 48"/>
                <a:gd name="T4" fmla="*/ 192 w 528"/>
                <a:gd name="T5" fmla="*/ 24 h 48"/>
                <a:gd name="T6" fmla="*/ 168 w 528"/>
                <a:gd name="T7" fmla="*/ 48 h 48"/>
                <a:gd name="T8" fmla="*/ 24 w 528"/>
                <a:gd name="T9" fmla="*/ 48 h 48"/>
                <a:gd name="T10" fmla="*/ 0 w 528"/>
                <a:gd name="T11" fmla="*/ 24 h 48"/>
                <a:gd name="T12" fmla="*/ 24 w 528"/>
                <a:gd name="T13" fmla="*/ 0 h 48"/>
                <a:gd name="T14" fmla="*/ 360 w 528"/>
                <a:gd name="T15" fmla="*/ 0 h 48"/>
                <a:gd name="T16" fmla="*/ 504 w 528"/>
                <a:gd name="T17" fmla="*/ 0 h 48"/>
                <a:gd name="T18" fmla="*/ 528 w 528"/>
                <a:gd name="T19" fmla="*/ 24 h 48"/>
                <a:gd name="T20" fmla="*/ 504 w 528"/>
                <a:gd name="T21" fmla="*/ 48 h 48"/>
                <a:gd name="T22" fmla="*/ 360 w 528"/>
                <a:gd name="T23" fmla="*/ 48 h 48"/>
                <a:gd name="T24" fmla="*/ 336 w 528"/>
                <a:gd name="T25" fmla="*/ 24 h 48"/>
                <a:gd name="T26" fmla="*/ 360 w 528"/>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8" h="48">
                  <a:moveTo>
                    <a:pt x="24" y="0"/>
                  </a:moveTo>
                  <a:lnTo>
                    <a:pt x="168" y="0"/>
                  </a:lnTo>
                  <a:cubicBezTo>
                    <a:pt x="182" y="0"/>
                    <a:pt x="192" y="11"/>
                    <a:pt x="192" y="24"/>
                  </a:cubicBezTo>
                  <a:cubicBezTo>
                    <a:pt x="192" y="38"/>
                    <a:pt x="182" y="48"/>
                    <a:pt x="168" y="48"/>
                  </a:cubicBezTo>
                  <a:lnTo>
                    <a:pt x="24" y="48"/>
                  </a:lnTo>
                  <a:cubicBezTo>
                    <a:pt x="11" y="48"/>
                    <a:pt x="0" y="38"/>
                    <a:pt x="0" y="24"/>
                  </a:cubicBezTo>
                  <a:cubicBezTo>
                    <a:pt x="0" y="11"/>
                    <a:pt x="11" y="0"/>
                    <a:pt x="24" y="0"/>
                  </a:cubicBezTo>
                  <a:close/>
                  <a:moveTo>
                    <a:pt x="360" y="0"/>
                  </a:moveTo>
                  <a:lnTo>
                    <a:pt x="504" y="0"/>
                  </a:lnTo>
                  <a:cubicBezTo>
                    <a:pt x="518" y="0"/>
                    <a:pt x="528" y="11"/>
                    <a:pt x="528" y="24"/>
                  </a:cubicBezTo>
                  <a:cubicBezTo>
                    <a:pt x="528" y="38"/>
                    <a:pt x="518" y="48"/>
                    <a:pt x="504" y="48"/>
                  </a:cubicBezTo>
                  <a:lnTo>
                    <a:pt x="360" y="48"/>
                  </a:lnTo>
                  <a:cubicBezTo>
                    <a:pt x="347" y="48"/>
                    <a:pt x="336" y="38"/>
                    <a:pt x="336" y="24"/>
                  </a:cubicBezTo>
                  <a:cubicBezTo>
                    <a:pt x="336" y="11"/>
                    <a:pt x="347" y="0"/>
                    <a:pt x="360" y="0"/>
                  </a:cubicBezTo>
                  <a:close/>
                </a:path>
              </a:pathLst>
            </a:custGeom>
            <a:solidFill>
              <a:srgbClr val="00B0F0"/>
            </a:solidFill>
            <a:ln w="6350" cap="flat">
              <a:solidFill>
                <a:srgbClr val="00B0F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3" name="Rectangle 62">
              <a:extLst>
                <a:ext uri="{FF2B5EF4-FFF2-40B4-BE49-F238E27FC236}">
                  <a16:creationId xmlns:a16="http://schemas.microsoft.com/office/drawing/2014/main" id="{A1993F5D-D908-49CC-AA13-FC25CD60582D}"/>
                </a:ext>
              </a:extLst>
            </p:cNvPr>
            <p:cNvSpPr>
              <a:spLocks noChangeArrowheads="1"/>
            </p:cNvSpPr>
            <p:nvPr/>
          </p:nvSpPr>
          <p:spPr bwMode="auto">
            <a:xfrm>
              <a:off x="5296849" y="3082999"/>
              <a:ext cx="1051601" cy="1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a:t>
              </a:r>
              <a:r>
                <a:rPr kumimoji="0" lang="en-US" altLang="en-US" sz="1000" b="0" i="0" u="none" strike="noStrike" cap="none" normalizeH="0" baseline="0" dirty="0" err="1">
                  <a:ln>
                    <a:noFill/>
                  </a:ln>
                  <a:solidFill>
                    <a:srgbClr val="595959"/>
                  </a:solidFill>
                  <a:effectLst/>
                  <a:latin typeface="Calibri" panose="020F0502020204030204" pitchFamily="34" charset="0"/>
                </a:rPr>
                <a:t>mx+b</a:t>
              </a:r>
              <a:r>
                <a:rPr kumimoji="0" lang="en-US" altLang="en-US" sz="1000" b="0" i="0" u="none" strike="noStrike" cap="none" normalizeH="0" baseline="0" dirty="0">
                  <a:ln>
                    <a:noFill/>
                  </a:ln>
                  <a:solidFill>
                    <a:srgbClr val="595959"/>
                  </a:solidFill>
                  <a:effectLst/>
                  <a:latin typeface="Calibri" panose="020F0502020204030204" pitchFamily="34" charset="0"/>
                </a:rPr>
                <a:t> model 0-100</a:t>
              </a:r>
              <a:endParaRPr kumimoji="0" lang="en-US" altLang="en-US" sz="1000" b="0" i="0" u="none" strike="noStrike" cap="none" normalizeH="0" baseline="0" dirty="0">
                <a:ln>
                  <a:noFill/>
                </a:ln>
                <a:solidFill>
                  <a:schemeClr val="tx1"/>
                </a:solidFill>
                <a:effectLst/>
              </a:endParaRPr>
            </a:p>
          </p:txBody>
        </p:sp>
        <p:sp>
          <p:nvSpPr>
            <p:cNvPr id="404" name="Rectangle 64">
              <a:extLst>
                <a:ext uri="{FF2B5EF4-FFF2-40B4-BE49-F238E27FC236}">
                  <a16:creationId xmlns:a16="http://schemas.microsoft.com/office/drawing/2014/main" id="{3A00BEFB-BB4A-4C43-874D-FD5F0E7134B8}"/>
                </a:ext>
              </a:extLst>
            </p:cNvPr>
            <p:cNvSpPr>
              <a:spLocks noChangeArrowheads="1"/>
            </p:cNvSpPr>
            <p:nvPr/>
          </p:nvSpPr>
          <p:spPr bwMode="auto">
            <a:xfrm>
              <a:off x="5298299" y="3272492"/>
              <a:ext cx="926082" cy="1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y=mx model 0-100</a:t>
              </a:r>
              <a:endParaRPr kumimoji="0" lang="en-US" altLang="en-US" sz="1000" b="0" i="0" u="none" strike="noStrike" cap="none" normalizeH="0" baseline="0" dirty="0">
                <a:ln>
                  <a:noFill/>
                </a:ln>
                <a:solidFill>
                  <a:schemeClr val="tx1"/>
                </a:solidFill>
                <a:effectLst/>
              </a:endParaRPr>
            </a:p>
          </p:txBody>
        </p:sp>
        <p:sp>
          <p:nvSpPr>
            <p:cNvPr id="473" name="Rectangle 62">
              <a:extLst>
                <a:ext uri="{FF2B5EF4-FFF2-40B4-BE49-F238E27FC236}">
                  <a16:creationId xmlns:a16="http://schemas.microsoft.com/office/drawing/2014/main" id="{3A94B496-8FBD-4E0D-8018-CA49BEBE0B0B}"/>
                </a:ext>
              </a:extLst>
            </p:cNvPr>
            <p:cNvSpPr>
              <a:spLocks noChangeArrowheads="1"/>
            </p:cNvSpPr>
            <p:nvPr/>
          </p:nvSpPr>
          <p:spPr bwMode="auto">
            <a:xfrm>
              <a:off x="6530971" y="3082384"/>
              <a:ext cx="567896" cy="1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lang="en-US" altLang="en-US" sz="1000" dirty="0">
                  <a:solidFill>
                    <a:srgbClr val="595959"/>
                  </a:solidFill>
                  <a:latin typeface="Calibri" panose="020F0502020204030204" pitchFamily="34" charset="0"/>
                </a:rPr>
                <a:t> = 0.9991</a:t>
              </a:r>
            </a:p>
          </p:txBody>
        </p:sp>
        <p:sp>
          <p:nvSpPr>
            <p:cNvPr id="474" name="Rectangle 62">
              <a:extLst>
                <a:ext uri="{FF2B5EF4-FFF2-40B4-BE49-F238E27FC236}">
                  <a16:creationId xmlns:a16="http://schemas.microsoft.com/office/drawing/2014/main" id="{367118A8-BF12-4E18-A78B-EA4273040F02}"/>
                </a:ext>
              </a:extLst>
            </p:cNvPr>
            <p:cNvSpPr>
              <a:spLocks noChangeArrowheads="1"/>
            </p:cNvSpPr>
            <p:nvPr/>
          </p:nvSpPr>
          <p:spPr bwMode="auto">
            <a:xfrm>
              <a:off x="6523431" y="3272492"/>
              <a:ext cx="567896" cy="1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595959"/>
                  </a:solidFill>
                  <a:effectLst/>
                  <a:latin typeface="Calibri" panose="020F0502020204030204" pitchFamily="34" charset="0"/>
                </a:rPr>
                <a:t>R</a:t>
              </a:r>
              <a:r>
                <a:rPr kumimoji="0" lang="en-US" altLang="en-US" sz="1000" b="0" i="0" u="none" strike="noStrike" cap="none" normalizeH="0" baseline="30000" dirty="0">
                  <a:ln>
                    <a:noFill/>
                  </a:ln>
                  <a:solidFill>
                    <a:srgbClr val="595959"/>
                  </a:solidFill>
                  <a:effectLst/>
                  <a:latin typeface="Calibri" panose="020F0502020204030204" pitchFamily="34" charset="0"/>
                </a:rPr>
                <a:t>2</a:t>
              </a:r>
              <a:r>
                <a:rPr kumimoji="0" lang="en-US" altLang="en-US" sz="1000" b="0" i="0" u="none" strike="noStrike" cap="none" normalizeH="0" baseline="0" dirty="0">
                  <a:ln>
                    <a:noFill/>
                  </a:ln>
                  <a:solidFill>
                    <a:srgbClr val="595959"/>
                  </a:solidFill>
                  <a:effectLst/>
                  <a:latin typeface="Calibri" panose="020F0502020204030204" pitchFamily="34" charset="0"/>
                </a:rPr>
                <a:t> = 0.9992</a:t>
              </a:r>
              <a:endParaRPr kumimoji="0" lang="en-US" altLang="en-US" sz="1000" b="0" i="0" u="none" strike="noStrike" cap="none" normalizeH="0" baseline="0" dirty="0">
                <a:ln>
                  <a:noFill/>
                </a:ln>
                <a:solidFill>
                  <a:schemeClr val="tx1"/>
                </a:solidFill>
                <a:effectLst/>
              </a:endParaRPr>
            </a:p>
          </p:txBody>
        </p:sp>
        <p:sp>
          <p:nvSpPr>
            <p:cNvPr id="501" name="TextBox 500">
              <a:extLst>
                <a:ext uri="{FF2B5EF4-FFF2-40B4-BE49-F238E27FC236}">
                  <a16:creationId xmlns:a16="http://schemas.microsoft.com/office/drawing/2014/main" id="{95C90C43-6393-463A-A1C6-D1ECA08A84EB}"/>
                </a:ext>
              </a:extLst>
            </p:cNvPr>
            <p:cNvSpPr txBox="1"/>
            <p:nvPr/>
          </p:nvSpPr>
          <p:spPr>
            <a:xfrm>
              <a:off x="4822847" y="5710148"/>
              <a:ext cx="2908540" cy="617184"/>
            </a:xfrm>
            <a:prstGeom prst="rect">
              <a:avLst/>
            </a:prstGeom>
            <a:noFill/>
          </p:spPr>
          <p:txBody>
            <a:bodyPr wrap="none" rtlCol="0">
              <a:spAutoFit/>
            </a:bodyPr>
            <a:lstStyle/>
            <a:p>
              <a:pPr algn="ctr"/>
              <a:r>
                <a:rPr lang="en-US" dirty="0"/>
                <a:t>Relative intercept is small</a:t>
              </a:r>
            </a:p>
            <a:p>
              <a:pPr algn="ctr"/>
              <a:r>
                <a:rPr lang="en-US" dirty="0"/>
                <a:t>Model choice is less important</a:t>
              </a:r>
            </a:p>
          </p:txBody>
        </p:sp>
        <p:sp>
          <p:nvSpPr>
            <p:cNvPr id="582" name="Rectangle 581">
              <a:extLst>
                <a:ext uri="{FF2B5EF4-FFF2-40B4-BE49-F238E27FC236}">
                  <a16:creationId xmlns:a16="http://schemas.microsoft.com/office/drawing/2014/main" id="{858F5D89-1311-44D7-B579-D7B651BB9DCC}"/>
                </a:ext>
              </a:extLst>
            </p:cNvPr>
            <p:cNvSpPr/>
            <p:nvPr/>
          </p:nvSpPr>
          <p:spPr>
            <a:xfrm>
              <a:off x="4776982" y="4992690"/>
              <a:ext cx="319260" cy="23814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3" name="Group 582">
              <a:extLst>
                <a:ext uri="{FF2B5EF4-FFF2-40B4-BE49-F238E27FC236}">
                  <a16:creationId xmlns:a16="http://schemas.microsoft.com/office/drawing/2014/main" id="{2A160E11-66DC-470D-98D1-0F574C71A825}"/>
                </a:ext>
              </a:extLst>
            </p:cNvPr>
            <p:cNvGrpSpPr/>
            <p:nvPr/>
          </p:nvGrpSpPr>
          <p:grpSpPr>
            <a:xfrm>
              <a:off x="4751143" y="2908815"/>
              <a:ext cx="3257506" cy="2335594"/>
              <a:chOff x="4437118" y="2556748"/>
              <a:chExt cx="3411344" cy="2445894"/>
            </a:xfrm>
          </p:grpSpPr>
          <p:sp>
            <p:nvSpPr>
              <p:cNvPr id="584" name="Freeform 140">
                <a:extLst>
                  <a:ext uri="{FF2B5EF4-FFF2-40B4-BE49-F238E27FC236}">
                    <a16:creationId xmlns:a16="http://schemas.microsoft.com/office/drawing/2014/main" id="{F9DAA6D7-FE0A-4F21-B2BF-E1C015348C8B}"/>
                  </a:ext>
                </a:extLst>
              </p:cNvPr>
              <p:cNvSpPr>
                <a:spLocks noEditPoints="1"/>
              </p:cNvSpPr>
              <p:nvPr/>
            </p:nvSpPr>
            <p:spPr bwMode="auto">
              <a:xfrm>
                <a:off x="4457769" y="2598696"/>
                <a:ext cx="3354554" cy="2403946"/>
              </a:xfrm>
              <a:custGeom>
                <a:avLst/>
                <a:gdLst>
                  <a:gd name="T0" fmla="*/ 41 w 13830"/>
                  <a:gd name="T1" fmla="*/ 9913 h 9921"/>
                  <a:gd name="T2" fmla="*/ 432 w 13830"/>
                  <a:gd name="T3" fmla="*/ 9633 h 9921"/>
                  <a:gd name="T4" fmla="*/ 710 w 13830"/>
                  <a:gd name="T5" fmla="*/ 9404 h 9921"/>
                  <a:gd name="T6" fmla="*/ 950 w 13830"/>
                  <a:gd name="T7" fmla="*/ 9203 h 9921"/>
                  <a:gd name="T8" fmla="*/ 1106 w 13830"/>
                  <a:gd name="T9" fmla="*/ 9091 h 9921"/>
                  <a:gd name="T10" fmla="*/ 1106 w 13830"/>
                  <a:gd name="T11" fmla="*/ 9091 h 9921"/>
                  <a:gd name="T12" fmla="*/ 1374 w 13830"/>
                  <a:gd name="T13" fmla="*/ 8929 h 9921"/>
                  <a:gd name="T14" fmla="*/ 1680 w 13830"/>
                  <a:gd name="T15" fmla="*/ 8739 h 9921"/>
                  <a:gd name="T16" fmla="*/ 2071 w 13830"/>
                  <a:gd name="T17" fmla="*/ 8460 h 9921"/>
                  <a:gd name="T18" fmla="*/ 2349 w 13830"/>
                  <a:gd name="T19" fmla="*/ 8230 h 9921"/>
                  <a:gd name="T20" fmla="*/ 2589 w 13830"/>
                  <a:gd name="T21" fmla="*/ 8029 h 9921"/>
                  <a:gd name="T22" fmla="*/ 2745 w 13830"/>
                  <a:gd name="T23" fmla="*/ 7917 h 9921"/>
                  <a:gd name="T24" fmla="*/ 2745 w 13830"/>
                  <a:gd name="T25" fmla="*/ 7917 h 9921"/>
                  <a:gd name="T26" fmla="*/ 3013 w 13830"/>
                  <a:gd name="T27" fmla="*/ 7755 h 9921"/>
                  <a:gd name="T28" fmla="*/ 3319 w 13830"/>
                  <a:gd name="T29" fmla="*/ 7565 h 9921"/>
                  <a:gd name="T30" fmla="*/ 3710 w 13830"/>
                  <a:gd name="T31" fmla="*/ 7286 h 9921"/>
                  <a:gd name="T32" fmla="*/ 3988 w 13830"/>
                  <a:gd name="T33" fmla="*/ 7056 h 9921"/>
                  <a:gd name="T34" fmla="*/ 4228 w 13830"/>
                  <a:gd name="T35" fmla="*/ 6855 h 9921"/>
                  <a:gd name="T36" fmla="*/ 4384 w 13830"/>
                  <a:gd name="T37" fmla="*/ 6743 h 9921"/>
                  <a:gd name="T38" fmla="*/ 4384 w 13830"/>
                  <a:gd name="T39" fmla="*/ 6743 h 9921"/>
                  <a:gd name="T40" fmla="*/ 4652 w 13830"/>
                  <a:gd name="T41" fmla="*/ 6581 h 9921"/>
                  <a:gd name="T42" fmla="*/ 4958 w 13830"/>
                  <a:gd name="T43" fmla="*/ 6391 h 9921"/>
                  <a:gd name="T44" fmla="*/ 5349 w 13830"/>
                  <a:gd name="T45" fmla="*/ 6112 h 9921"/>
                  <a:gd name="T46" fmla="*/ 5627 w 13830"/>
                  <a:gd name="T47" fmla="*/ 5883 h 9921"/>
                  <a:gd name="T48" fmla="*/ 5867 w 13830"/>
                  <a:gd name="T49" fmla="*/ 5681 h 9921"/>
                  <a:gd name="T50" fmla="*/ 6023 w 13830"/>
                  <a:gd name="T51" fmla="*/ 5570 h 9921"/>
                  <a:gd name="T52" fmla="*/ 6023 w 13830"/>
                  <a:gd name="T53" fmla="*/ 5570 h 9921"/>
                  <a:gd name="T54" fmla="*/ 6291 w 13830"/>
                  <a:gd name="T55" fmla="*/ 5407 h 9921"/>
                  <a:gd name="T56" fmla="*/ 6597 w 13830"/>
                  <a:gd name="T57" fmla="*/ 5217 h 9921"/>
                  <a:gd name="T58" fmla="*/ 6987 w 13830"/>
                  <a:gd name="T59" fmla="*/ 4938 h 9921"/>
                  <a:gd name="T60" fmla="*/ 7266 w 13830"/>
                  <a:gd name="T61" fmla="*/ 4709 h 9921"/>
                  <a:gd name="T62" fmla="*/ 7506 w 13830"/>
                  <a:gd name="T63" fmla="*/ 4507 h 9921"/>
                  <a:gd name="T64" fmla="*/ 7662 w 13830"/>
                  <a:gd name="T65" fmla="*/ 4396 h 9921"/>
                  <a:gd name="T66" fmla="*/ 7662 w 13830"/>
                  <a:gd name="T67" fmla="*/ 4396 h 9921"/>
                  <a:gd name="T68" fmla="*/ 7930 w 13830"/>
                  <a:gd name="T69" fmla="*/ 4233 h 9921"/>
                  <a:gd name="T70" fmla="*/ 8236 w 13830"/>
                  <a:gd name="T71" fmla="*/ 4043 h 9921"/>
                  <a:gd name="T72" fmla="*/ 8626 w 13830"/>
                  <a:gd name="T73" fmla="*/ 3764 h 9921"/>
                  <a:gd name="T74" fmla="*/ 8905 w 13830"/>
                  <a:gd name="T75" fmla="*/ 3535 h 9921"/>
                  <a:gd name="T76" fmla="*/ 9145 w 13830"/>
                  <a:gd name="T77" fmla="*/ 3334 h 9921"/>
                  <a:gd name="T78" fmla="*/ 9301 w 13830"/>
                  <a:gd name="T79" fmla="*/ 3222 h 9921"/>
                  <a:gd name="T80" fmla="*/ 9301 w 13830"/>
                  <a:gd name="T81" fmla="*/ 3222 h 9921"/>
                  <a:gd name="T82" fmla="*/ 9569 w 13830"/>
                  <a:gd name="T83" fmla="*/ 3060 h 9921"/>
                  <a:gd name="T84" fmla="*/ 9875 w 13830"/>
                  <a:gd name="T85" fmla="*/ 2869 h 9921"/>
                  <a:gd name="T86" fmla="*/ 10265 w 13830"/>
                  <a:gd name="T87" fmla="*/ 2590 h 9921"/>
                  <a:gd name="T88" fmla="*/ 10544 w 13830"/>
                  <a:gd name="T89" fmla="*/ 2361 h 9921"/>
                  <a:gd name="T90" fmla="*/ 10784 w 13830"/>
                  <a:gd name="T91" fmla="*/ 2160 h 9921"/>
                  <a:gd name="T92" fmla="*/ 10940 w 13830"/>
                  <a:gd name="T93" fmla="*/ 2048 h 9921"/>
                  <a:gd name="T94" fmla="*/ 10940 w 13830"/>
                  <a:gd name="T95" fmla="*/ 2048 h 9921"/>
                  <a:gd name="T96" fmla="*/ 11207 w 13830"/>
                  <a:gd name="T97" fmla="*/ 1886 h 9921"/>
                  <a:gd name="T98" fmla="*/ 11514 w 13830"/>
                  <a:gd name="T99" fmla="*/ 1696 h 9921"/>
                  <a:gd name="T100" fmla="*/ 11904 w 13830"/>
                  <a:gd name="T101" fmla="*/ 1416 h 9921"/>
                  <a:gd name="T102" fmla="*/ 12183 w 13830"/>
                  <a:gd name="T103" fmla="*/ 1187 h 9921"/>
                  <a:gd name="T104" fmla="*/ 12423 w 13830"/>
                  <a:gd name="T105" fmla="*/ 986 h 9921"/>
                  <a:gd name="T106" fmla="*/ 12579 w 13830"/>
                  <a:gd name="T107" fmla="*/ 874 h 9921"/>
                  <a:gd name="T108" fmla="*/ 12579 w 13830"/>
                  <a:gd name="T109" fmla="*/ 874 h 9921"/>
                  <a:gd name="T110" fmla="*/ 12846 w 13830"/>
                  <a:gd name="T111" fmla="*/ 712 h 9921"/>
                  <a:gd name="T112" fmla="*/ 13153 w 13830"/>
                  <a:gd name="T113" fmla="*/ 522 h 9921"/>
                  <a:gd name="T114" fmla="*/ 13543 w 13830"/>
                  <a:gd name="T115" fmla="*/ 242 h 9921"/>
                  <a:gd name="T116" fmla="*/ 13822 w 13830"/>
                  <a:gd name="T117" fmla="*/ 13 h 9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830" h="9921">
                    <a:moveTo>
                      <a:pt x="13" y="9874"/>
                    </a:moveTo>
                    <a:lnTo>
                      <a:pt x="131" y="9790"/>
                    </a:lnTo>
                    <a:cubicBezTo>
                      <a:pt x="141" y="9782"/>
                      <a:pt x="156" y="9785"/>
                      <a:pt x="164" y="9796"/>
                    </a:cubicBezTo>
                    <a:cubicBezTo>
                      <a:pt x="172" y="9806"/>
                      <a:pt x="169" y="9821"/>
                      <a:pt x="159" y="9829"/>
                    </a:cubicBezTo>
                    <a:lnTo>
                      <a:pt x="41" y="9913"/>
                    </a:lnTo>
                    <a:lnTo>
                      <a:pt x="41" y="9913"/>
                    </a:lnTo>
                    <a:cubicBezTo>
                      <a:pt x="31" y="9921"/>
                      <a:pt x="16" y="9918"/>
                      <a:pt x="8" y="9907"/>
                    </a:cubicBezTo>
                    <a:cubicBezTo>
                      <a:pt x="0" y="9897"/>
                      <a:pt x="3" y="9882"/>
                      <a:pt x="13" y="9874"/>
                    </a:cubicBezTo>
                    <a:close/>
                    <a:moveTo>
                      <a:pt x="287" y="9678"/>
                    </a:moveTo>
                    <a:lnTo>
                      <a:pt x="404" y="9594"/>
                    </a:lnTo>
                    <a:cubicBezTo>
                      <a:pt x="414" y="9587"/>
                      <a:pt x="429" y="9589"/>
                      <a:pt x="437" y="9600"/>
                    </a:cubicBezTo>
                    <a:cubicBezTo>
                      <a:pt x="445" y="9611"/>
                      <a:pt x="442" y="9626"/>
                      <a:pt x="432" y="9633"/>
                    </a:cubicBezTo>
                    <a:lnTo>
                      <a:pt x="315" y="9717"/>
                    </a:lnTo>
                    <a:cubicBezTo>
                      <a:pt x="304" y="9725"/>
                      <a:pt x="289" y="9723"/>
                      <a:pt x="281" y="9712"/>
                    </a:cubicBezTo>
                    <a:cubicBezTo>
                      <a:pt x="273" y="9701"/>
                      <a:pt x="276" y="9686"/>
                      <a:pt x="287" y="9678"/>
                    </a:cubicBezTo>
                    <a:close/>
                    <a:moveTo>
                      <a:pt x="560" y="9483"/>
                    </a:moveTo>
                    <a:lnTo>
                      <a:pt x="677" y="9399"/>
                    </a:lnTo>
                    <a:cubicBezTo>
                      <a:pt x="688" y="9391"/>
                      <a:pt x="703" y="9394"/>
                      <a:pt x="710" y="9404"/>
                    </a:cubicBezTo>
                    <a:cubicBezTo>
                      <a:pt x="718" y="9415"/>
                      <a:pt x="716" y="9430"/>
                      <a:pt x="705" y="9438"/>
                    </a:cubicBezTo>
                    <a:lnTo>
                      <a:pt x="588" y="9522"/>
                    </a:lnTo>
                    <a:cubicBezTo>
                      <a:pt x="577" y="9529"/>
                      <a:pt x="562" y="9527"/>
                      <a:pt x="554" y="9516"/>
                    </a:cubicBezTo>
                    <a:cubicBezTo>
                      <a:pt x="547" y="9505"/>
                      <a:pt x="549" y="9490"/>
                      <a:pt x="560" y="9483"/>
                    </a:cubicBezTo>
                    <a:close/>
                    <a:moveTo>
                      <a:pt x="833" y="9287"/>
                    </a:moveTo>
                    <a:lnTo>
                      <a:pt x="950" y="9203"/>
                    </a:lnTo>
                    <a:cubicBezTo>
                      <a:pt x="961" y="9195"/>
                      <a:pt x="976" y="9198"/>
                      <a:pt x="984" y="9209"/>
                    </a:cubicBezTo>
                    <a:cubicBezTo>
                      <a:pt x="991" y="9219"/>
                      <a:pt x="989" y="9234"/>
                      <a:pt x="978" y="9242"/>
                    </a:cubicBezTo>
                    <a:lnTo>
                      <a:pt x="861" y="9326"/>
                    </a:lnTo>
                    <a:cubicBezTo>
                      <a:pt x="850" y="9334"/>
                      <a:pt x="835" y="9331"/>
                      <a:pt x="827" y="9320"/>
                    </a:cubicBezTo>
                    <a:cubicBezTo>
                      <a:pt x="820" y="9310"/>
                      <a:pt x="822" y="9295"/>
                      <a:pt x="833" y="9287"/>
                    </a:cubicBezTo>
                    <a:close/>
                    <a:moveTo>
                      <a:pt x="1106" y="9091"/>
                    </a:moveTo>
                    <a:lnTo>
                      <a:pt x="1223" y="9007"/>
                    </a:lnTo>
                    <a:cubicBezTo>
                      <a:pt x="1234" y="9000"/>
                      <a:pt x="1249" y="9002"/>
                      <a:pt x="1257" y="9013"/>
                    </a:cubicBezTo>
                    <a:cubicBezTo>
                      <a:pt x="1264" y="9024"/>
                      <a:pt x="1262" y="9039"/>
                      <a:pt x="1251" y="9047"/>
                    </a:cubicBezTo>
                    <a:lnTo>
                      <a:pt x="1134" y="9130"/>
                    </a:lnTo>
                    <a:cubicBezTo>
                      <a:pt x="1123" y="9138"/>
                      <a:pt x="1108" y="9136"/>
                      <a:pt x="1101" y="9125"/>
                    </a:cubicBezTo>
                    <a:cubicBezTo>
                      <a:pt x="1093" y="9114"/>
                      <a:pt x="1095" y="9099"/>
                      <a:pt x="1106" y="9091"/>
                    </a:cubicBezTo>
                    <a:close/>
                    <a:moveTo>
                      <a:pt x="1379" y="8896"/>
                    </a:moveTo>
                    <a:lnTo>
                      <a:pt x="1496" y="8812"/>
                    </a:lnTo>
                    <a:cubicBezTo>
                      <a:pt x="1507" y="8804"/>
                      <a:pt x="1522" y="8807"/>
                      <a:pt x="1530" y="8817"/>
                    </a:cubicBezTo>
                    <a:cubicBezTo>
                      <a:pt x="1538" y="8828"/>
                      <a:pt x="1535" y="8843"/>
                      <a:pt x="1524" y="8851"/>
                    </a:cubicBezTo>
                    <a:lnTo>
                      <a:pt x="1407" y="8935"/>
                    </a:lnTo>
                    <a:cubicBezTo>
                      <a:pt x="1396" y="8942"/>
                      <a:pt x="1381" y="8940"/>
                      <a:pt x="1374" y="8929"/>
                    </a:cubicBezTo>
                    <a:cubicBezTo>
                      <a:pt x="1366" y="8918"/>
                      <a:pt x="1369" y="8903"/>
                      <a:pt x="1379" y="8896"/>
                    </a:cubicBezTo>
                    <a:close/>
                    <a:moveTo>
                      <a:pt x="1652" y="8700"/>
                    </a:moveTo>
                    <a:lnTo>
                      <a:pt x="1770" y="8616"/>
                    </a:lnTo>
                    <a:cubicBezTo>
                      <a:pt x="1780" y="8608"/>
                      <a:pt x="1795" y="8611"/>
                      <a:pt x="1803" y="8622"/>
                    </a:cubicBezTo>
                    <a:cubicBezTo>
                      <a:pt x="1811" y="8632"/>
                      <a:pt x="1808" y="8647"/>
                      <a:pt x="1797" y="8655"/>
                    </a:cubicBezTo>
                    <a:lnTo>
                      <a:pt x="1680" y="8739"/>
                    </a:lnTo>
                    <a:cubicBezTo>
                      <a:pt x="1670" y="8747"/>
                      <a:pt x="1655" y="8744"/>
                      <a:pt x="1647" y="8734"/>
                    </a:cubicBezTo>
                    <a:cubicBezTo>
                      <a:pt x="1639" y="8723"/>
                      <a:pt x="1642" y="8708"/>
                      <a:pt x="1652" y="8700"/>
                    </a:cubicBezTo>
                    <a:close/>
                    <a:moveTo>
                      <a:pt x="1926" y="8504"/>
                    </a:moveTo>
                    <a:lnTo>
                      <a:pt x="2043" y="8421"/>
                    </a:lnTo>
                    <a:cubicBezTo>
                      <a:pt x="2053" y="8413"/>
                      <a:pt x="2068" y="8415"/>
                      <a:pt x="2076" y="8426"/>
                    </a:cubicBezTo>
                    <a:cubicBezTo>
                      <a:pt x="2084" y="8437"/>
                      <a:pt x="2081" y="8452"/>
                      <a:pt x="2071" y="8460"/>
                    </a:cubicBezTo>
                    <a:lnTo>
                      <a:pt x="1954" y="8543"/>
                    </a:lnTo>
                    <a:cubicBezTo>
                      <a:pt x="1943" y="8551"/>
                      <a:pt x="1928" y="8549"/>
                      <a:pt x="1920" y="8538"/>
                    </a:cubicBezTo>
                    <a:cubicBezTo>
                      <a:pt x="1912" y="8527"/>
                      <a:pt x="1915" y="8512"/>
                      <a:pt x="1926" y="8504"/>
                    </a:cubicBezTo>
                    <a:close/>
                    <a:moveTo>
                      <a:pt x="2199" y="8309"/>
                    </a:moveTo>
                    <a:lnTo>
                      <a:pt x="2316" y="8225"/>
                    </a:lnTo>
                    <a:cubicBezTo>
                      <a:pt x="2327" y="8217"/>
                      <a:pt x="2342" y="8220"/>
                      <a:pt x="2349" y="8230"/>
                    </a:cubicBezTo>
                    <a:cubicBezTo>
                      <a:pt x="2357" y="8241"/>
                      <a:pt x="2355" y="8256"/>
                      <a:pt x="2344" y="8264"/>
                    </a:cubicBezTo>
                    <a:lnTo>
                      <a:pt x="2227" y="8348"/>
                    </a:lnTo>
                    <a:cubicBezTo>
                      <a:pt x="2216" y="8355"/>
                      <a:pt x="2201" y="8353"/>
                      <a:pt x="2193" y="8342"/>
                    </a:cubicBezTo>
                    <a:cubicBezTo>
                      <a:pt x="2186" y="8331"/>
                      <a:pt x="2188" y="8316"/>
                      <a:pt x="2199" y="8309"/>
                    </a:cubicBezTo>
                    <a:close/>
                    <a:moveTo>
                      <a:pt x="2472" y="8113"/>
                    </a:moveTo>
                    <a:lnTo>
                      <a:pt x="2589" y="8029"/>
                    </a:lnTo>
                    <a:cubicBezTo>
                      <a:pt x="2600" y="8021"/>
                      <a:pt x="2615" y="8024"/>
                      <a:pt x="2622" y="8035"/>
                    </a:cubicBezTo>
                    <a:cubicBezTo>
                      <a:pt x="2630" y="8046"/>
                      <a:pt x="2628" y="8061"/>
                      <a:pt x="2617" y="8068"/>
                    </a:cubicBezTo>
                    <a:lnTo>
                      <a:pt x="2500" y="8152"/>
                    </a:lnTo>
                    <a:cubicBezTo>
                      <a:pt x="2489" y="8160"/>
                      <a:pt x="2474" y="8157"/>
                      <a:pt x="2466" y="8147"/>
                    </a:cubicBezTo>
                    <a:cubicBezTo>
                      <a:pt x="2459" y="8136"/>
                      <a:pt x="2461" y="8121"/>
                      <a:pt x="2472" y="8113"/>
                    </a:cubicBezTo>
                    <a:close/>
                    <a:moveTo>
                      <a:pt x="2745" y="7917"/>
                    </a:moveTo>
                    <a:lnTo>
                      <a:pt x="2862" y="7834"/>
                    </a:lnTo>
                    <a:cubicBezTo>
                      <a:pt x="2873" y="7826"/>
                      <a:pt x="2888" y="7828"/>
                      <a:pt x="2896" y="7839"/>
                    </a:cubicBezTo>
                    <a:cubicBezTo>
                      <a:pt x="2903" y="7850"/>
                      <a:pt x="2901" y="7865"/>
                      <a:pt x="2890" y="7873"/>
                    </a:cubicBezTo>
                    <a:lnTo>
                      <a:pt x="2773" y="7956"/>
                    </a:lnTo>
                    <a:cubicBezTo>
                      <a:pt x="2762" y="7964"/>
                      <a:pt x="2747" y="7962"/>
                      <a:pt x="2740" y="7951"/>
                    </a:cubicBezTo>
                    <a:cubicBezTo>
                      <a:pt x="2732" y="7940"/>
                      <a:pt x="2734" y="7925"/>
                      <a:pt x="2745" y="7917"/>
                    </a:cubicBezTo>
                    <a:close/>
                    <a:moveTo>
                      <a:pt x="3018" y="7722"/>
                    </a:moveTo>
                    <a:lnTo>
                      <a:pt x="3135" y="7638"/>
                    </a:lnTo>
                    <a:cubicBezTo>
                      <a:pt x="3146" y="7630"/>
                      <a:pt x="3161" y="7633"/>
                      <a:pt x="3169" y="7643"/>
                    </a:cubicBezTo>
                    <a:cubicBezTo>
                      <a:pt x="3177" y="7654"/>
                      <a:pt x="3174" y="7669"/>
                      <a:pt x="3163" y="7677"/>
                    </a:cubicBezTo>
                    <a:lnTo>
                      <a:pt x="3046" y="7761"/>
                    </a:lnTo>
                    <a:cubicBezTo>
                      <a:pt x="3035" y="7768"/>
                      <a:pt x="3020" y="7766"/>
                      <a:pt x="3013" y="7755"/>
                    </a:cubicBezTo>
                    <a:cubicBezTo>
                      <a:pt x="3005" y="7744"/>
                      <a:pt x="3007" y="7729"/>
                      <a:pt x="3018" y="7722"/>
                    </a:cubicBezTo>
                    <a:close/>
                    <a:moveTo>
                      <a:pt x="3291" y="7526"/>
                    </a:moveTo>
                    <a:lnTo>
                      <a:pt x="3408" y="7442"/>
                    </a:lnTo>
                    <a:cubicBezTo>
                      <a:pt x="3419" y="7435"/>
                      <a:pt x="3434" y="7437"/>
                      <a:pt x="3442" y="7448"/>
                    </a:cubicBezTo>
                    <a:cubicBezTo>
                      <a:pt x="3450" y="7459"/>
                      <a:pt x="3447" y="7474"/>
                      <a:pt x="3436" y="7481"/>
                    </a:cubicBezTo>
                    <a:lnTo>
                      <a:pt x="3319" y="7565"/>
                    </a:lnTo>
                    <a:cubicBezTo>
                      <a:pt x="3309" y="7573"/>
                      <a:pt x="3294" y="7570"/>
                      <a:pt x="3286" y="7560"/>
                    </a:cubicBezTo>
                    <a:cubicBezTo>
                      <a:pt x="3278" y="7549"/>
                      <a:pt x="3281" y="7534"/>
                      <a:pt x="3291" y="7526"/>
                    </a:cubicBezTo>
                    <a:close/>
                    <a:moveTo>
                      <a:pt x="3565" y="7330"/>
                    </a:moveTo>
                    <a:lnTo>
                      <a:pt x="3682" y="7247"/>
                    </a:lnTo>
                    <a:cubicBezTo>
                      <a:pt x="3692" y="7239"/>
                      <a:pt x="3707" y="7241"/>
                      <a:pt x="3715" y="7252"/>
                    </a:cubicBezTo>
                    <a:cubicBezTo>
                      <a:pt x="3723" y="7263"/>
                      <a:pt x="3720" y="7278"/>
                      <a:pt x="3710" y="7286"/>
                    </a:cubicBezTo>
                    <a:lnTo>
                      <a:pt x="3593" y="7369"/>
                    </a:lnTo>
                    <a:cubicBezTo>
                      <a:pt x="3582" y="7377"/>
                      <a:pt x="3567" y="7375"/>
                      <a:pt x="3559" y="7364"/>
                    </a:cubicBezTo>
                    <a:cubicBezTo>
                      <a:pt x="3551" y="7353"/>
                      <a:pt x="3554" y="7338"/>
                      <a:pt x="3565" y="7330"/>
                    </a:cubicBezTo>
                    <a:close/>
                    <a:moveTo>
                      <a:pt x="3838" y="7135"/>
                    </a:moveTo>
                    <a:lnTo>
                      <a:pt x="3955" y="7051"/>
                    </a:lnTo>
                    <a:cubicBezTo>
                      <a:pt x="3966" y="7043"/>
                      <a:pt x="3981" y="7046"/>
                      <a:pt x="3988" y="7056"/>
                    </a:cubicBezTo>
                    <a:cubicBezTo>
                      <a:pt x="3996" y="7067"/>
                      <a:pt x="3994" y="7082"/>
                      <a:pt x="3983" y="7090"/>
                    </a:cubicBezTo>
                    <a:lnTo>
                      <a:pt x="3866" y="7174"/>
                    </a:lnTo>
                    <a:cubicBezTo>
                      <a:pt x="3855" y="7182"/>
                      <a:pt x="3840" y="7179"/>
                      <a:pt x="3832" y="7168"/>
                    </a:cubicBezTo>
                    <a:cubicBezTo>
                      <a:pt x="3824" y="7158"/>
                      <a:pt x="3827" y="7143"/>
                      <a:pt x="3838" y="7135"/>
                    </a:cubicBezTo>
                    <a:close/>
                    <a:moveTo>
                      <a:pt x="4111" y="6939"/>
                    </a:moveTo>
                    <a:lnTo>
                      <a:pt x="4228" y="6855"/>
                    </a:lnTo>
                    <a:cubicBezTo>
                      <a:pt x="4239" y="6848"/>
                      <a:pt x="4254" y="6850"/>
                      <a:pt x="4261" y="6861"/>
                    </a:cubicBezTo>
                    <a:cubicBezTo>
                      <a:pt x="4269" y="6872"/>
                      <a:pt x="4267" y="6887"/>
                      <a:pt x="4256" y="6894"/>
                    </a:cubicBezTo>
                    <a:lnTo>
                      <a:pt x="4139" y="6978"/>
                    </a:lnTo>
                    <a:cubicBezTo>
                      <a:pt x="4128" y="6986"/>
                      <a:pt x="4113" y="6983"/>
                      <a:pt x="4105" y="6973"/>
                    </a:cubicBezTo>
                    <a:cubicBezTo>
                      <a:pt x="4098" y="6962"/>
                      <a:pt x="4100" y="6947"/>
                      <a:pt x="4111" y="6939"/>
                    </a:cubicBezTo>
                    <a:close/>
                    <a:moveTo>
                      <a:pt x="4384" y="6743"/>
                    </a:moveTo>
                    <a:lnTo>
                      <a:pt x="4501" y="6660"/>
                    </a:lnTo>
                    <a:cubicBezTo>
                      <a:pt x="4512" y="6652"/>
                      <a:pt x="4527" y="6654"/>
                      <a:pt x="4535" y="6665"/>
                    </a:cubicBezTo>
                    <a:cubicBezTo>
                      <a:pt x="4542" y="6676"/>
                      <a:pt x="4540" y="6691"/>
                      <a:pt x="4529" y="6699"/>
                    </a:cubicBezTo>
                    <a:lnTo>
                      <a:pt x="4412" y="6783"/>
                    </a:lnTo>
                    <a:cubicBezTo>
                      <a:pt x="4401" y="6790"/>
                      <a:pt x="4386" y="6788"/>
                      <a:pt x="4378" y="6777"/>
                    </a:cubicBezTo>
                    <a:cubicBezTo>
                      <a:pt x="4371" y="6766"/>
                      <a:pt x="4373" y="6751"/>
                      <a:pt x="4384" y="6743"/>
                    </a:cubicBezTo>
                    <a:close/>
                    <a:moveTo>
                      <a:pt x="4657" y="6548"/>
                    </a:moveTo>
                    <a:lnTo>
                      <a:pt x="4774" y="6464"/>
                    </a:lnTo>
                    <a:cubicBezTo>
                      <a:pt x="4785" y="6456"/>
                      <a:pt x="4800" y="6459"/>
                      <a:pt x="4808" y="6470"/>
                    </a:cubicBezTo>
                    <a:cubicBezTo>
                      <a:pt x="4815" y="6480"/>
                      <a:pt x="4813" y="6495"/>
                      <a:pt x="4802" y="6503"/>
                    </a:cubicBezTo>
                    <a:lnTo>
                      <a:pt x="4685" y="6587"/>
                    </a:lnTo>
                    <a:cubicBezTo>
                      <a:pt x="4674" y="6595"/>
                      <a:pt x="4659" y="6592"/>
                      <a:pt x="4652" y="6581"/>
                    </a:cubicBezTo>
                    <a:cubicBezTo>
                      <a:pt x="4644" y="6571"/>
                      <a:pt x="4646" y="6556"/>
                      <a:pt x="4657" y="6548"/>
                    </a:cubicBezTo>
                    <a:close/>
                    <a:moveTo>
                      <a:pt x="4930" y="6352"/>
                    </a:moveTo>
                    <a:lnTo>
                      <a:pt x="5047" y="6268"/>
                    </a:lnTo>
                    <a:cubicBezTo>
                      <a:pt x="5058" y="6261"/>
                      <a:pt x="5073" y="6263"/>
                      <a:pt x="5081" y="6274"/>
                    </a:cubicBezTo>
                    <a:cubicBezTo>
                      <a:pt x="5089" y="6285"/>
                      <a:pt x="5086" y="6300"/>
                      <a:pt x="5075" y="6307"/>
                    </a:cubicBezTo>
                    <a:lnTo>
                      <a:pt x="4958" y="6391"/>
                    </a:lnTo>
                    <a:cubicBezTo>
                      <a:pt x="4948" y="6399"/>
                      <a:pt x="4933" y="6396"/>
                      <a:pt x="4925" y="6386"/>
                    </a:cubicBezTo>
                    <a:cubicBezTo>
                      <a:pt x="4917" y="6375"/>
                      <a:pt x="4920" y="6360"/>
                      <a:pt x="4930" y="6352"/>
                    </a:cubicBezTo>
                    <a:close/>
                    <a:moveTo>
                      <a:pt x="5204" y="6157"/>
                    </a:moveTo>
                    <a:lnTo>
                      <a:pt x="5321" y="6073"/>
                    </a:lnTo>
                    <a:cubicBezTo>
                      <a:pt x="5331" y="6065"/>
                      <a:pt x="5346" y="6067"/>
                      <a:pt x="5354" y="6078"/>
                    </a:cubicBezTo>
                    <a:cubicBezTo>
                      <a:pt x="5362" y="6089"/>
                      <a:pt x="5359" y="6104"/>
                      <a:pt x="5349" y="6112"/>
                    </a:cubicBezTo>
                    <a:lnTo>
                      <a:pt x="5231" y="6196"/>
                    </a:lnTo>
                    <a:cubicBezTo>
                      <a:pt x="5221" y="6203"/>
                      <a:pt x="5206" y="6201"/>
                      <a:pt x="5198" y="6190"/>
                    </a:cubicBezTo>
                    <a:cubicBezTo>
                      <a:pt x="5190" y="6179"/>
                      <a:pt x="5193" y="6164"/>
                      <a:pt x="5204" y="6157"/>
                    </a:cubicBezTo>
                    <a:close/>
                    <a:moveTo>
                      <a:pt x="5477" y="5961"/>
                    </a:moveTo>
                    <a:lnTo>
                      <a:pt x="5594" y="5877"/>
                    </a:lnTo>
                    <a:cubicBezTo>
                      <a:pt x="5605" y="5869"/>
                      <a:pt x="5620" y="5872"/>
                      <a:pt x="5627" y="5883"/>
                    </a:cubicBezTo>
                    <a:cubicBezTo>
                      <a:pt x="5635" y="5893"/>
                      <a:pt x="5632" y="5908"/>
                      <a:pt x="5622" y="5916"/>
                    </a:cubicBezTo>
                    <a:lnTo>
                      <a:pt x="5505" y="6000"/>
                    </a:lnTo>
                    <a:cubicBezTo>
                      <a:pt x="5494" y="6008"/>
                      <a:pt x="5479" y="6005"/>
                      <a:pt x="5471" y="5994"/>
                    </a:cubicBezTo>
                    <a:cubicBezTo>
                      <a:pt x="5463" y="5984"/>
                      <a:pt x="5466" y="5969"/>
                      <a:pt x="5477" y="5961"/>
                    </a:cubicBezTo>
                    <a:close/>
                    <a:moveTo>
                      <a:pt x="5750" y="5765"/>
                    </a:moveTo>
                    <a:lnTo>
                      <a:pt x="5867" y="5681"/>
                    </a:lnTo>
                    <a:cubicBezTo>
                      <a:pt x="5878" y="5674"/>
                      <a:pt x="5893" y="5676"/>
                      <a:pt x="5900" y="5687"/>
                    </a:cubicBezTo>
                    <a:cubicBezTo>
                      <a:pt x="5908" y="5698"/>
                      <a:pt x="5906" y="5713"/>
                      <a:pt x="5895" y="5720"/>
                    </a:cubicBezTo>
                    <a:lnTo>
                      <a:pt x="5778" y="5804"/>
                    </a:lnTo>
                    <a:cubicBezTo>
                      <a:pt x="5767" y="5812"/>
                      <a:pt x="5752" y="5809"/>
                      <a:pt x="5744" y="5799"/>
                    </a:cubicBezTo>
                    <a:cubicBezTo>
                      <a:pt x="5737" y="5788"/>
                      <a:pt x="5739" y="5773"/>
                      <a:pt x="5750" y="5765"/>
                    </a:cubicBezTo>
                    <a:close/>
                    <a:moveTo>
                      <a:pt x="6023" y="5570"/>
                    </a:moveTo>
                    <a:lnTo>
                      <a:pt x="6140" y="5486"/>
                    </a:lnTo>
                    <a:cubicBezTo>
                      <a:pt x="6151" y="5478"/>
                      <a:pt x="6166" y="5480"/>
                      <a:pt x="6174" y="5491"/>
                    </a:cubicBezTo>
                    <a:cubicBezTo>
                      <a:pt x="6181" y="5502"/>
                      <a:pt x="6179" y="5517"/>
                      <a:pt x="6168" y="5525"/>
                    </a:cubicBezTo>
                    <a:lnTo>
                      <a:pt x="6051" y="5609"/>
                    </a:lnTo>
                    <a:cubicBezTo>
                      <a:pt x="6040" y="5616"/>
                      <a:pt x="6025" y="5614"/>
                      <a:pt x="6017" y="5603"/>
                    </a:cubicBezTo>
                    <a:cubicBezTo>
                      <a:pt x="6010" y="5592"/>
                      <a:pt x="6012" y="5577"/>
                      <a:pt x="6023" y="5570"/>
                    </a:cubicBezTo>
                    <a:close/>
                    <a:moveTo>
                      <a:pt x="6296" y="5374"/>
                    </a:moveTo>
                    <a:lnTo>
                      <a:pt x="6413" y="5290"/>
                    </a:lnTo>
                    <a:cubicBezTo>
                      <a:pt x="6424" y="5282"/>
                      <a:pt x="6439" y="5285"/>
                      <a:pt x="6447" y="5296"/>
                    </a:cubicBezTo>
                    <a:cubicBezTo>
                      <a:pt x="6454" y="5306"/>
                      <a:pt x="6452" y="5321"/>
                      <a:pt x="6441" y="5329"/>
                    </a:cubicBezTo>
                    <a:lnTo>
                      <a:pt x="6324" y="5413"/>
                    </a:lnTo>
                    <a:cubicBezTo>
                      <a:pt x="6313" y="5421"/>
                      <a:pt x="6298" y="5418"/>
                      <a:pt x="6291" y="5407"/>
                    </a:cubicBezTo>
                    <a:cubicBezTo>
                      <a:pt x="6283" y="5397"/>
                      <a:pt x="6285" y="5382"/>
                      <a:pt x="6296" y="5374"/>
                    </a:cubicBezTo>
                    <a:close/>
                    <a:moveTo>
                      <a:pt x="6569" y="5178"/>
                    </a:moveTo>
                    <a:lnTo>
                      <a:pt x="6686" y="5094"/>
                    </a:lnTo>
                    <a:cubicBezTo>
                      <a:pt x="6697" y="5087"/>
                      <a:pt x="6712" y="5089"/>
                      <a:pt x="6720" y="5100"/>
                    </a:cubicBezTo>
                    <a:cubicBezTo>
                      <a:pt x="6728" y="5111"/>
                      <a:pt x="6725" y="5126"/>
                      <a:pt x="6714" y="5133"/>
                    </a:cubicBezTo>
                    <a:lnTo>
                      <a:pt x="6597" y="5217"/>
                    </a:lnTo>
                    <a:cubicBezTo>
                      <a:pt x="6586" y="5225"/>
                      <a:pt x="6571" y="5223"/>
                      <a:pt x="6564" y="5212"/>
                    </a:cubicBezTo>
                    <a:cubicBezTo>
                      <a:pt x="6556" y="5201"/>
                      <a:pt x="6559" y="5186"/>
                      <a:pt x="6569" y="5178"/>
                    </a:cubicBezTo>
                    <a:close/>
                    <a:moveTo>
                      <a:pt x="6842" y="4983"/>
                    </a:moveTo>
                    <a:lnTo>
                      <a:pt x="6960" y="4899"/>
                    </a:lnTo>
                    <a:cubicBezTo>
                      <a:pt x="6970" y="4891"/>
                      <a:pt x="6985" y="4894"/>
                      <a:pt x="6993" y="4904"/>
                    </a:cubicBezTo>
                    <a:cubicBezTo>
                      <a:pt x="7001" y="4915"/>
                      <a:pt x="6998" y="4930"/>
                      <a:pt x="6987" y="4938"/>
                    </a:cubicBezTo>
                    <a:lnTo>
                      <a:pt x="6870" y="5022"/>
                    </a:lnTo>
                    <a:cubicBezTo>
                      <a:pt x="6860" y="5029"/>
                      <a:pt x="6845" y="5027"/>
                      <a:pt x="6837" y="5016"/>
                    </a:cubicBezTo>
                    <a:cubicBezTo>
                      <a:pt x="6829" y="5005"/>
                      <a:pt x="6832" y="4990"/>
                      <a:pt x="6842" y="4983"/>
                    </a:cubicBezTo>
                    <a:close/>
                    <a:moveTo>
                      <a:pt x="7116" y="4787"/>
                    </a:moveTo>
                    <a:lnTo>
                      <a:pt x="7233" y="4703"/>
                    </a:lnTo>
                    <a:cubicBezTo>
                      <a:pt x="7243" y="4695"/>
                      <a:pt x="7258" y="4698"/>
                      <a:pt x="7266" y="4709"/>
                    </a:cubicBezTo>
                    <a:cubicBezTo>
                      <a:pt x="7274" y="4719"/>
                      <a:pt x="7271" y="4734"/>
                      <a:pt x="7261" y="4742"/>
                    </a:cubicBezTo>
                    <a:lnTo>
                      <a:pt x="7144" y="4826"/>
                    </a:lnTo>
                    <a:cubicBezTo>
                      <a:pt x="7133" y="4834"/>
                      <a:pt x="7118" y="4831"/>
                      <a:pt x="7110" y="4820"/>
                    </a:cubicBezTo>
                    <a:cubicBezTo>
                      <a:pt x="7102" y="4810"/>
                      <a:pt x="7105" y="4795"/>
                      <a:pt x="7116" y="4787"/>
                    </a:cubicBezTo>
                    <a:close/>
                    <a:moveTo>
                      <a:pt x="7389" y="4591"/>
                    </a:moveTo>
                    <a:lnTo>
                      <a:pt x="7506" y="4507"/>
                    </a:lnTo>
                    <a:cubicBezTo>
                      <a:pt x="7517" y="4500"/>
                      <a:pt x="7532" y="4502"/>
                      <a:pt x="7539" y="4513"/>
                    </a:cubicBezTo>
                    <a:cubicBezTo>
                      <a:pt x="7547" y="4524"/>
                      <a:pt x="7545" y="4539"/>
                      <a:pt x="7534" y="4546"/>
                    </a:cubicBezTo>
                    <a:lnTo>
                      <a:pt x="7417" y="4630"/>
                    </a:lnTo>
                    <a:cubicBezTo>
                      <a:pt x="7406" y="4638"/>
                      <a:pt x="7391" y="4636"/>
                      <a:pt x="7383" y="4625"/>
                    </a:cubicBezTo>
                    <a:cubicBezTo>
                      <a:pt x="7376" y="4614"/>
                      <a:pt x="7378" y="4599"/>
                      <a:pt x="7389" y="4591"/>
                    </a:cubicBezTo>
                    <a:close/>
                    <a:moveTo>
                      <a:pt x="7662" y="4396"/>
                    </a:moveTo>
                    <a:lnTo>
                      <a:pt x="7779" y="4312"/>
                    </a:lnTo>
                    <a:cubicBezTo>
                      <a:pt x="7790" y="4304"/>
                      <a:pt x="7805" y="4307"/>
                      <a:pt x="7812" y="4317"/>
                    </a:cubicBezTo>
                    <a:cubicBezTo>
                      <a:pt x="7820" y="4328"/>
                      <a:pt x="7818" y="4343"/>
                      <a:pt x="7807" y="4351"/>
                    </a:cubicBezTo>
                    <a:lnTo>
                      <a:pt x="7690" y="4435"/>
                    </a:lnTo>
                    <a:cubicBezTo>
                      <a:pt x="7679" y="4442"/>
                      <a:pt x="7664" y="4440"/>
                      <a:pt x="7656" y="4429"/>
                    </a:cubicBezTo>
                    <a:cubicBezTo>
                      <a:pt x="7649" y="4418"/>
                      <a:pt x="7651" y="4403"/>
                      <a:pt x="7662" y="4396"/>
                    </a:cubicBezTo>
                    <a:close/>
                    <a:moveTo>
                      <a:pt x="7935" y="4200"/>
                    </a:moveTo>
                    <a:lnTo>
                      <a:pt x="8052" y="4116"/>
                    </a:lnTo>
                    <a:cubicBezTo>
                      <a:pt x="8063" y="4108"/>
                      <a:pt x="8078" y="4111"/>
                      <a:pt x="8086" y="4122"/>
                    </a:cubicBezTo>
                    <a:cubicBezTo>
                      <a:pt x="8093" y="4132"/>
                      <a:pt x="8091" y="4147"/>
                      <a:pt x="8080" y="4155"/>
                    </a:cubicBezTo>
                    <a:lnTo>
                      <a:pt x="7963" y="4239"/>
                    </a:lnTo>
                    <a:cubicBezTo>
                      <a:pt x="7952" y="4247"/>
                      <a:pt x="7937" y="4244"/>
                      <a:pt x="7930" y="4233"/>
                    </a:cubicBezTo>
                    <a:cubicBezTo>
                      <a:pt x="7922" y="4223"/>
                      <a:pt x="7924" y="4208"/>
                      <a:pt x="7935" y="4200"/>
                    </a:cubicBezTo>
                    <a:close/>
                    <a:moveTo>
                      <a:pt x="8208" y="4004"/>
                    </a:moveTo>
                    <a:lnTo>
                      <a:pt x="8325" y="3920"/>
                    </a:lnTo>
                    <a:cubicBezTo>
                      <a:pt x="8336" y="3913"/>
                      <a:pt x="8351" y="3915"/>
                      <a:pt x="8359" y="3926"/>
                    </a:cubicBezTo>
                    <a:cubicBezTo>
                      <a:pt x="8367" y="3937"/>
                      <a:pt x="8364" y="3952"/>
                      <a:pt x="8353" y="3960"/>
                    </a:cubicBezTo>
                    <a:lnTo>
                      <a:pt x="8236" y="4043"/>
                    </a:lnTo>
                    <a:cubicBezTo>
                      <a:pt x="8225" y="4051"/>
                      <a:pt x="8210" y="4049"/>
                      <a:pt x="8203" y="4038"/>
                    </a:cubicBezTo>
                    <a:cubicBezTo>
                      <a:pt x="8195" y="4027"/>
                      <a:pt x="8197" y="4012"/>
                      <a:pt x="8208" y="4004"/>
                    </a:cubicBezTo>
                    <a:close/>
                    <a:moveTo>
                      <a:pt x="8481" y="3809"/>
                    </a:moveTo>
                    <a:lnTo>
                      <a:pt x="8598" y="3725"/>
                    </a:lnTo>
                    <a:cubicBezTo>
                      <a:pt x="8609" y="3717"/>
                      <a:pt x="8624" y="3720"/>
                      <a:pt x="8632" y="3730"/>
                    </a:cubicBezTo>
                    <a:cubicBezTo>
                      <a:pt x="8640" y="3741"/>
                      <a:pt x="8637" y="3756"/>
                      <a:pt x="8626" y="3764"/>
                    </a:cubicBezTo>
                    <a:lnTo>
                      <a:pt x="8509" y="3848"/>
                    </a:lnTo>
                    <a:cubicBezTo>
                      <a:pt x="8499" y="3855"/>
                      <a:pt x="8484" y="3853"/>
                      <a:pt x="8476" y="3842"/>
                    </a:cubicBezTo>
                    <a:cubicBezTo>
                      <a:pt x="8468" y="3831"/>
                      <a:pt x="8471" y="3816"/>
                      <a:pt x="8481" y="3809"/>
                    </a:cubicBezTo>
                    <a:close/>
                    <a:moveTo>
                      <a:pt x="8755" y="3613"/>
                    </a:moveTo>
                    <a:lnTo>
                      <a:pt x="8872" y="3529"/>
                    </a:lnTo>
                    <a:cubicBezTo>
                      <a:pt x="8882" y="3521"/>
                      <a:pt x="8897" y="3524"/>
                      <a:pt x="8905" y="3535"/>
                    </a:cubicBezTo>
                    <a:cubicBezTo>
                      <a:pt x="8913" y="3545"/>
                      <a:pt x="8910" y="3560"/>
                      <a:pt x="8900" y="3568"/>
                    </a:cubicBezTo>
                    <a:lnTo>
                      <a:pt x="8783" y="3652"/>
                    </a:lnTo>
                    <a:cubicBezTo>
                      <a:pt x="8772" y="3660"/>
                      <a:pt x="8757" y="3657"/>
                      <a:pt x="8749" y="3647"/>
                    </a:cubicBezTo>
                    <a:cubicBezTo>
                      <a:pt x="8741" y="3636"/>
                      <a:pt x="8744" y="3621"/>
                      <a:pt x="8755" y="3613"/>
                    </a:cubicBezTo>
                    <a:close/>
                    <a:moveTo>
                      <a:pt x="9028" y="3417"/>
                    </a:moveTo>
                    <a:lnTo>
                      <a:pt x="9145" y="3334"/>
                    </a:lnTo>
                    <a:cubicBezTo>
                      <a:pt x="9156" y="3326"/>
                      <a:pt x="9171" y="3328"/>
                      <a:pt x="9178" y="3339"/>
                    </a:cubicBezTo>
                    <a:cubicBezTo>
                      <a:pt x="9186" y="3350"/>
                      <a:pt x="9184" y="3365"/>
                      <a:pt x="9173" y="3373"/>
                    </a:cubicBezTo>
                    <a:lnTo>
                      <a:pt x="9056" y="3456"/>
                    </a:lnTo>
                    <a:cubicBezTo>
                      <a:pt x="9045" y="3464"/>
                      <a:pt x="9030" y="3462"/>
                      <a:pt x="9022" y="3451"/>
                    </a:cubicBezTo>
                    <a:cubicBezTo>
                      <a:pt x="9014" y="3440"/>
                      <a:pt x="9017" y="3425"/>
                      <a:pt x="9028" y="3417"/>
                    </a:cubicBezTo>
                    <a:close/>
                    <a:moveTo>
                      <a:pt x="9301" y="3222"/>
                    </a:moveTo>
                    <a:lnTo>
                      <a:pt x="9418" y="3138"/>
                    </a:lnTo>
                    <a:cubicBezTo>
                      <a:pt x="9429" y="3130"/>
                      <a:pt x="9444" y="3133"/>
                      <a:pt x="9451" y="3143"/>
                    </a:cubicBezTo>
                    <a:cubicBezTo>
                      <a:pt x="9459" y="3154"/>
                      <a:pt x="9457" y="3169"/>
                      <a:pt x="9446" y="3177"/>
                    </a:cubicBezTo>
                    <a:lnTo>
                      <a:pt x="9329" y="3261"/>
                    </a:lnTo>
                    <a:cubicBezTo>
                      <a:pt x="9318" y="3268"/>
                      <a:pt x="9303" y="3266"/>
                      <a:pt x="9295" y="3255"/>
                    </a:cubicBezTo>
                    <a:cubicBezTo>
                      <a:pt x="9288" y="3244"/>
                      <a:pt x="9290" y="3229"/>
                      <a:pt x="9301" y="3222"/>
                    </a:cubicBezTo>
                    <a:close/>
                    <a:moveTo>
                      <a:pt x="9574" y="3026"/>
                    </a:moveTo>
                    <a:lnTo>
                      <a:pt x="9691" y="2942"/>
                    </a:lnTo>
                    <a:cubicBezTo>
                      <a:pt x="9702" y="2935"/>
                      <a:pt x="9717" y="2937"/>
                      <a:pt x="9725" y="2948"/>
                    </a:cubicBezTo>
                    <a:cubicBezTo>
                      <a:pt x="9732" y="2959"/>
                      <a:pt x="9730" y="2974"/>
                      <a:pt x="9719" y="2981"/>
                    </a:cubicBezTo>
                    <a:lnTo>
                      <a:pt x="9602" y="3065"/>
                    </a:lnTo>
                    <a:cubicBezTo>
                      <a:pt x="9591" y="3073"/>
                      <a:pt x="9576" y="3070"/>
                      <a:pt x="9569" y="3060"/>
                    </a:cubicBezTo>
                    <a:cubicBezTo>
                      <a:pt x="9561" y="3049"/>
                      <a:pt x="9563" y="3034"/>
                      <a:pt x="9574" y="3026"/>
                    </a:cubicBezTo>
                    <a:close/>
                    <a:moveTo>
                      <a:pt x="9847" y="2830"/>
                    </a:moveTo>
                    <a:lnTo>
                      <a:pt x="9964" y="2747"/>
                    </a:lnTo>
                    <a:cubicBezTo>
                      <a:pt x="9975" y="2739"/>
                      <a:pt x="9990" y="2741"/>
                      <a:pt x="9998" y="2752"/>
                    </a:cubicBezTo>
                    <a:cubicBezTo>
                      <a:pt x="10005" y="2763"/>
                      <a:pt x="10003" y="2778"/>
                      <a:pt x="9992" y="2786"/>
                    </a:cubicBezTo>
                    <a:lnTo>
                      <a:pt x="9875" y="2869"/>
                    </a:lnTo>
                    <a:cubicBezTo>
                      <a:pt x="9864" y="2877"/>
                      <a:pt x="9849" y="2875"/>
                      <a:pt x="9842" y="2864"/>
                    </a:cubicBezTo>
                    <a:cubicBezTo>
                      <a:pt x="9834" y="2853"/>
                      <a:pt x="9836" y="2838"/>
                      <a:pt x="9847" y="2830"/>
                    </a:cubicBezTo>
                    <a:close/>
                    <a:moveTo>
                      <a:pt x="10120" y="2635"/>
                    </a:moveTo>
                    <a:lnTo>
                      <a:pt x="10237" y="2551"/>
                    </a:lnTo>
                    <a:cubicBezTo>
                      <a:pt x="10248" y="2543"/>
                      <a:pt x="10263" y="2546"/>
                      <a:pt x="10271" y="2556"/>
                    </a:cubicBezTo>
                    <a:cubicBezTo>
                      <a:pt x="10279" y="2567"/>
                      <a:pt x="10276" y="2582"/>
                      <a:pt x="10265" y="2590"/>
                    </a:cubicBezTo>
                    <a:lnTo>
                      <a:pt x="10148" y="2674"/>
                    </a:lnTo>
                    <a:cubicBezTo>
                      <a:pt x="10138" y="2682"/>
                      <a:pt x="10123" y="2679"/>
                      <a:pt x="10115" y="2668"/>
                    </a:cubicBezTo>
                    <a:cubicBezTo>
                      <a:pt x="10107" y="2657"/>
                      <a:pt x="10110" y="2642"/>
                      <a:pt x="10120" y="2635"/>
                    </a:cubicBezTo>
                    <a:close/>
                    <a:moveTo>
                      <a:pt x="10394" y="2439"/>
                    </a:moveTo>
                    <a:lnTo>
                      <a:pt x="10511" y="2355"/>
                    </a:lnTo>
                    <a:cubicBezTo>
                      <a:pt x="10521" y="2348"/>
                      <a:pt x="10536" y="2350"/>
                      <a:pt x="10544" y="2361"/>
                    </a:cubicBezTo>
                    <a:cubicBezTo>
                      <a:pt x="10552" y="2372"/>
                      <a:pt x="10549" y="2387"/>
                      <a:pt x="10539" y="2394"/>
                    </a:cubicBezTo>
                    <a:lnTo>
                      <a:pt x="10421" y="2478"/>
                    </a:lnTo>
                    <a:cubicBezTo>
                      <a:pt x="10411" y="2486"/>
                      <a:pt x="10396" y="2483"/>
                      <a:pt x="10388" y="2473"/>
                    </a:cubicBezTo>
                    <a:cubicBezTo>
                      <a:pt x="10380" y="2462"/>
                      <a:pt x="10383" y="2447"/>
                      <a:pt x="10394" y="2439"/>
                    </a:cubicBezTo>
                    <a:close/>
                    <a:moveTo>
                      <a:pt x="10667" y="2243"/>
                    </a:moveTo>
                    <a:lnTo>
                      <a:pt x="10784" y="2160"/>
                    </a:lnTo>
                    <a:cubicBezTo>
                      <a:pt x="10795" y="2152"/>
                      <a:pt x="10810" y="2154"/>
                      <a:pt x="10817" y="2165"/>
                    </a:cubicBezTo>
                    <a:cubicBezTo>
                      <a:pt x="10825" y="2176"/>
                      <a:pt x="10822" y="2191"/>
                      <a:pt x="10812" y="2199"/>
                    </a:cubicBezTo>
                    <a:lnTo>
                      <a:pt x="10695" y="2282"/>
                    </a:lnTo>
                    <a:cubicBezTo>
                      <a:pt x="10684" y="2290"/>
                      <a:pt x="10669" y="2288"/>
                      <a:pt x="10661" y="2277"/>
                    </a:cubicBezTo>
                    <a:cubicBezTo>
                      <a:pt x="10653" y="2266"/>
                      <a:pt x="10656" y="2251"/>
                      <a:pt x="10667" y="2243"/>
                    </a:cubicBezTo>
                    <a:close/>
                    <a:moveTo>
                      <a:pt x="10940" y="2048"/>
                    </a:moveTo>
                    <a:lnTo>
                      <a:pt x="11057" y="1964"/>
                    </a:lnTo>
                    <a:cubicBezTo>
                      <a:pt x="11068" y="1956"/>
                      <a:pt x="11083" y="1959"/>
                      <a:pt x="11090" y="1969"/>
                    </a:cubicBezTo>
                    <a:cubicBezTo>
                      <a:pt x="11098" y="1980"/>
                      <a:pt x="11096" y="1995"/>
                      <a:pt x="11085" y="2003"/>
                    </a:cubicBezTo>
                    <a:lnTo>
                      <a:pt x="10968" y="2087"/>
                    </a:lnTo>
                    <a:cubicBezTo>
                      <a:pt x="10957" y="2095"/>
                      <a:pt x="10942" y="2092"/>
                      <a:pt x="10934" y="2081"/>
                    </a:cubicBezTo>
                    <a:cubicBezTo>
                      <a:pt x="10927" y="2071"/>
                      <a:pt x="10929" y="2056"/>
                      <a:pt x="10940" y="2048"/>
                    </a:cubicBezTo>
                    <a:close/>
                    <a:moveTo>
                      <a:pt x="11213" y="1852"/>
                    </a:moveTo>
                    <a:lnTo>
                      <a:pt x="11330" y="1768"/>
                    </a:lnTo>
                    <a:cubicBezTo>
                      <a:pt x="11341" y="1761"/>
                      <a:pt x="11356" y="1763"/>
                      <a:pt x="11364" y="1774"/>
                    </a:cubicBezTo>
                    <a:cubicBezTo>
                      <a:pt x="11371" y="1785"/>
                      <a:pt x="11369" y="1800"/>
                      <a:pt x="11358" y="1807"/>
                    </a:cubicBezTo>
                    <a:lnTo>
                      <a:pt x="11241" y="1891"/>
                    </a:lnTo>
                    <a:cubicBezTo>
                      <a:pt x="11230" y="1899"/>
                      <a:pt x="11215" y="1896"/>
                      <a:pt x="11207" y="1886"/>
                    </a:cubicBezTo>
                    <a:cubicBezTo>
                      <a:pt x="11200" y="1875"/>
                      <a:pt x="11202" y="1860"/>
                      <a:pt x="11213" y="1852"/>
                    </a:cubicBezTo>
                    <a:close/>
                    <a:moveTo>
                      <a:pt x="11486" y="1657"/>
                    </a:moveTo>
                    <a:lnTo>
                      <a:pt x="11603" y="1573"/>
                    </a:lnTo>
                    <a:cubicBezTo>
                      <a:pt x="11614" y="1565"/>
                      <a:pt x="11629" y="1567"/>
                      <a:pt x="11637" y="1578"/>
                    </a:cubicBezTo>
                    <a:cubicBezTo>
                      <a:pt x="11644" y="1589"/>
                      <a:pt x="11642" y="1604"/>
                      <a:pt x="11631" y="1612"/>
                    </a:cubicBezTo>
                    <a:lnTo>
                      <a:pt x="11514" y="1696"/>
                    </a:lnTo>
                    <a:cubicBezTo>
                      <a:pt x="11503" y="1703"/>
                      <a:pt x="11488" y="1701"/>
                      <a:pt x="11481" y="1690"/>
                    </a:cubicBezTo>
                    <a:cubicBezTo>
                      <a:pt x="11473" y="1679"/>
                      <a:pt x="11475" y="1664"/>
                      <a:pt x="11486" y="1657"/>
                    </a:cubicBezTo>
                    <a:close/>
                    <a:moveTo>
                      <a:pt x="11759" y="1461"/>
                    </a:moveTo>
                    <a:lnTo>
                      <a:pt x="11876" y="1377"/>
                    </a:lnTo>
                    <a:cubicBezTo>
                      <a:pt x="11887" y="1369"/>
                      <a:pt x="11902" y="1372"/>
                      <a:pt x="11910" y="1383"/>
                    </a:cubicBezTo>
                    <a:cubicBezTo>
                      <a:pt x="11918" y="1393"/>
                      <a:pt x="11915" y="1408"/>
                      <a:pt x="11904" y="1416"/>
                    </a:cubicBezTo>
                    <a:lnTo>
                      <a:pt x="11787" y="1500"/>
                    </a:lnTo>
                    <a:cubicBezTo>
                      <a:pt x="11776" y="1508"/>
                      <a:pt x="11761" y="1505"/>
                      <a:pt x="11754" y="1494"/>
                    </a:cubicBezTo>
                    <a:cubicBezTo>
                      <a:pt x="11746" y="1484"/>
                      <a:pt x="11749" y="1469"/>
                      <a:pt x="11759" y="1461"/>
                    </a:cubicBezTo>
                    <a:close/>
                    <a:moveTo>
                      <a:pt x="12032" y="1265"/>
                    </a:moveTo>
                    <a:lnTo>
                      <a:pt x="12150" y="1181"/>
                    </a:lnTo>
                    <a:cubicBezTo>
                      <a:pt x="12160" y="1174"/>
                      <a:pt x="12175" y="1176"/>
                      <a:pt x="12183" y="1187"/>
                    </a:cubicBezTo>
                    <a:cubicBezTo>
                      <a:pt x="12191" y="1198"/>
                      <a:pt x="12188" y="1213"/>
                      <a:pt x="12177" y="1220"/>
                    </a:cubicBezTo>
                    <a:lnTo>
                      <a:pt x="12060" y="1304"/>
                    </a:lnTo>
                    <a:cubicBezTo>
                      <a:pt x="12050" y="1312"/>
                      <a:pt x="12035" y="1309"/>
                      <a:pt x="12027" y="1299"/>
                    </a:cubicBezTo>
                    <a:cubicBezTo>
                      <a:pt x="12019" y="1288"/>
                      <a:pt x="12022" y="1273"/>
                      <a:pt x="12032" y="1265"/>
                    </a:cubicBezTo>
                    <a:close/>
                    <a:moveTo>
                      <a:pt x="12306" y="1070"/>
                    </a:moveTo>
                    <a:lnTo>
                      <a:pt x="12423" y="986"/>
                    </a:lnTo>
                    <a:cubicBezTo>
                      <a:pt x="12433" y="978"/>
                      <a:pt x="12448" y="980"/>
                      <a:pt x="12456" y="991"/>
                    </a:cubicBezTo>
                    <a:cubicBezTo>
                      <a:pt x="12464" y="1002"/>
                      <a:pt x="12461" y="1017"/>
                      <a:pt x="12451" y="1025"/>
                    </a:cubicBezTo>
                    <a:lnTo>
                      <a:pt x="12334" y="1109"/>
                    </a:lnTo>
                    <a:cubicBezTo>
                      <a:pt x="12323" y="1116"/>
                      <a:pt x="12308" y="1114"/>
                      <a:pt x="12300" y="1103"/>
                    </a:cubicBezTo>
                    <a:cubicBezTo>
                      <a:pt x="12292" y="1092"/>
                      <a:pt x="12295" y="1077"/>
                      <a:pt x="12306" y="1070"/>
                    </a:cubicBezTo>
                    <a:close/>
                    <a:moveTo>
                      <a:pt x="12579" y="874"/>
                    </a:moveTo>
                    <a:lnTo>
                      <a:pt x="12696" y="790"/>
                    </a:lnTo>
                    <a:cubicBezTo>
                      <a:pt x="12707" y="782"/>
                      <a:pt x="12722" y="785"/>
                      <a:pt x="12729" y="796"/>
                    </a:cubicBezTo>
                    <a:cubicBezTo>
                      <a:pt x="12737" y="806"/>
                      <a:pt x="12735" y="821"/>
                      <a:pt x="12724" y="829"/>
                    </a:cubicBezTo>
                    <a:lnTo>
                      <a:pt x="12607" y="913"/>
                    </a:lnTo>
                    <a:cubicBezTo>
                      <a:pt x="12596" y="921"/>
                      <a:pt x="12581" y="918"/>
                      <a:pt x="12573" y="907"/>
                    </a:cubicBezTo>
                    <a:cubicBezTo>
                      <a:pt x="12566" y="897"/>
                      <a:pt x="12568" y="882"/>
                      <a:pt x="12579" y="874"/>
                    </a:cubicBezTo>
                    <a:close/>
                    <a:moveTo>
                      <a:pt x="12852" y="678"/>
                    </a:moveTo>
                    <a:lnTo>
                      <a:pt x="12969" y="594"/>
                    </a:lnTo>
                    <a:cubicBezTo>
                      <a:pt x="12980" y="587"/>
                      <a:pt x="12995" y="589"/>
                      <a:pt x="13003" y="600"/>
                    </a:cubicBezTo>
                    <a:cubicBezTo>
                      <a:pt x="13010" y="611"/>
                      <a:pt x="13008" y="626"/>
                      <a:pt x="12997" y="633"/>
                    </a:cubicBezTo>
                    <a:lnTo>
                      <a:pt x="12880" y="717"/>
                    </a:lnTo>
                    <a:cubicBezTo>
                      <a:pt x="12869" y="725"/>
                      <a:pt x="12854" y="722"/>
                      <a:pt x="12846" y="712"/>
                    </a:cubicBezTo>
                    <a:cubicBezTo>
                      <a:pt x="12839" y="701"/>
                      <a:pt x="12841" y="686"/>
                      <a:pt x="12852" y="678"/>
                    </a:cubicBezTo>
                    <a:close/>
                    <a:moveTo>
                      <a:pt x="13125" y="483"/>
                    </a:moveTo>
                    <a:lnTo>
                      <a:pt x="13242" y="399"/>
                    </a:lnTo>
                    <a:cubicBezTo>
                      <a:pt x="13253" y="391"/>
                      <a:pt x="13268" y="393"/>
                      <a:pt x="13276" y="404"/>
                    </a:cubicBezTo>
                    <a:cubicBezTo>
                      <a:pt x="13283" y="415"/>
                      <a:pt x="13281" y="430"/>
                      <a:pt x="13270" y="438"/>
                    </a:cubicBezTo>
                    <a:lnTo>
                      <a:pt x="13153" y="522"/>
                    </a:lnTo>
                    <a:cubicBezTo>
                      <a:pt x="13142" y="529"/>
                      <a:pt x="13127" y="527"/>
                      <a:pt x="13120" y="516"/>
                    </a:cubicBezTo>
                    <a:cubicBezTo>
                      <a:pt x="13112" y="505"/>
                      <a:pt x="13114" y="490"/>
                      <a:pt x="13125" y="483"/>
                    </a:cubicBezTo>
                    <a:close/>
                    <a:moveTo>
                      <a:pt x="13398" y="287"/>
                    </a:moveTo>
                    <a:lnTo>
                      <a:pt x="13515" y="203"/>
                    </a:lnTo>
                    <a:cubicBezTo>
                      <a:pt x="13526" y="195"/>
                      <a:pt x="13541" y="198"/>
                      <a:pt x="13549" y="209"/>
                    </a:cubicBezTo>
                    <a:cubicBezTo>
                      <a:pt x="13557" y="219"/>
                      <a:pt x="13554" y="234"/>
                      <a:pt x="13543" y="242"/>
                    </a:cubicBezTo>
                    <a:lnTo>
                      <a:pt x="13426" y="326"/>
                    </a:lnTo>
                    <a:cubicBezTo>
                      <a:pt x="13415" y="334"/>
                      <a:pt x="13400" y="331"/>
                      <a:pt x="13393" y="320"/>
                    </a:cubicBezTo>
                    <a:cubicBezTo>
                      <a:pt x="13385" y="310"/>
                      <a:pt x="13387" y="295"/>
                      <a:pt x="13398" y="287"/>
                    </a:cubicBezTo>
                    <a:close/>
                    <a:moveTo>
                      <a:pt x="13671" y="91"/>
                    </a:moveTo>
                    <a:lnTo>
                      <a:pt x="13788" y="7"/>
                    </a:lnTo>
                    <a:cubicBezTo>
                      <a:pt x="13799" y="0"/>
                      <a:pt x="13814" y="2"/>
                      <a:pt x="13822" y="13"/>
                    </a:cubicBezTo>
                    <a:cubicBezTo>
                      <a:pt x="13830" y="24"/>
                      <a:pt x="13827" y="39"/>
                      <a:pt x="13816" y="46"/>
                    </a:cubicBezTo>
                    <a:lnTo>
                      <a:pt x="13699" y="130"/>
                    </a:lnTo>
                    <a:cubicBezTo>
                      <a:pt x="13689" y="138"/>
                      <a:pt x="13674" y="136"/>
                      <a:pt x="13666" y="125"/>
                    </a:cubicBezTo>
                    <a:cubicBezTo>
                      <a:pt x="13658" y="114"/>
                      <a:pt x="13661" y="99"/>
                      <a:pt x="13671" y="91"/>
                    </a:cubicBezTo>
                    <a:close/>
                  </a:path>
                </a:pathLst>
              </a:custGeom>
              <a:solidFill>
                <a:srgbClr val="00B0F0"/>
              </a:solidFill>
              <a:ln w="0" cap="flat">
                <a:solidFill>
                  <a:srgbClr val="00B0F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5" name="Line 139">
                <a:extLst>
                  <a:ext uri="{FF2B5EF4-FFF2-40B4-BE49-F238E27FC236}">
                    <a16:creationId xmlns:a16="http://schemas.microsoft.com/office/drawing/2014/main" id="{60E270F6-587E-4A55-A357-8541648C5009}"/>
                  </a:ext>
                </a:extLst>
              </p:cNvPr>
              <p:cNvSpPr>
                <a:spLocks noChangeShapeType="1"/>
              </p:cNvSpPr>
              <p:nvPr/>
            </p:nvSpPr>
            <p:spPr bwMode="auto">
              <a:xfrm flipV="1">
                <a:off x="4464223" y="2596115"/>
                <a:ext cx="3364879" cy="2380714"/>
              </a:xfrm>
              <a:prstGeom prst="line">
                <a:avLst/>
              </a:prstGeom>
              <a:noFill/>
              <a:ln w="25400" cap="rnd">
                <a:solidFill>
                  <a:srgbClr val="00B0F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586" name="Group 585">
                <a:extLst>
                  <a:ext uri="{FF2B5EF4-FFF2-40B4-BE49-F238E27FC236}">
                    <a16:creationId xmlns:a16="http://schemas.microsoft.com/office/drawing/2014/main" id="{4E8CE5BD-6287-4170-B244-78C48ED1F034}"/>
                  </a:ext>
                </a:extLst>
              </p:cNvPr>
              <p:cNvGrpSpPr/>
              <p:nvPr/>
            </p:nvGrpSpPr>
            <p:grpSpPr>
              <a:xfrm>
                <a:off x="4437118" y="2556748"/>
                <a:ext cx="3411344" cy="2431696"/>
                <a:chOff x="4437118" y="2556748"/>
                <a:chExt cx="3411344" cy="2431696"/>
              </a:xfrm>
            </p:grpSpPr>
            <p:sp>
              <p:nvSpPr>
                <p:cNvPr id="587" name="Oval 155">
                  <a:extLst>
                    <a:ext uri="{FF2B5EF4-FFF2-40B4-BE49-F238E27FC236}">
                      <a16:creationId xmlns:a16="http://schemas.microsoft.com/office/drawing/2014/main" id="{9E89F4C5-712D-4E06-99C6-0069723F3850}"/>
                    </a:ext>
                  </a:extLst>
                </p:cNvPr>
                <p:cNvSpPr>
                  <a:spLocks noChangeArrowheads="1"/>
                </p:cNvSpPr>
                <p:nvPr/>
              </p:nvSpPr>
              <p:spPr bwMode="auto">
                <a:xfrm>
                  <a:off x="6117621" y="3766789"/>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8" name="Oval 156">
                  <a:extLst>
                    <a:ext uri="{FF2B5EF4-FFF2-40B4-BE49-F238E27FC236}">
                      <a16:creationId xmlns:a16="http://schemas.microsoft.com/office/drawing/2014/main" id="{EE421606-F32E-42E4-A0D1-BFB300214B54}"/>
                    </a:ext>
                  </a:extLst>
                </p:cNvPr>
                <p:cNvSpPr>
                  <a:spLocks noChangeArrowheads="1"/>
                </p:cNvSpPr>
                <p:nvPr/>
              </p:nvSpPr>
              <p:spPr bwMode="auto">
                <a:xfrm>
                  <a:off x="6117621" y="3766789"/>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9" name="Oval 157">
                  <a:extLst>
                    <a:ext uri="{FF2B5EF4-FFF2-40B4-BE49-F238E27FC236}">
                      <a16:creationId xmlns:a16="http://schemas.microsoft.com/office/drawing/2014/main" id="{9EA9472C-FDCA-4313-B766-DF2B9D11449E}"/>
                    </a:ext>
                  </a:extLst>
                </p:cNvPr>
                <p:cNvSpPr>
                  <a:spLocks noChangeArrowheads="1"/>
                </p:cNvSpPr>
                <p:nvPr/>
              </p:nvSpPr>
              <p:spPr bwMode="auto">
                <a:xfrm>
                  <a:off x="6792663" y="3278255"/>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0" name="Oval 158">
                  <a:extLst>
                    <a:ext uri="{FF2B5EF4-FFF2-40B4-BE49-F238E27FC236}">
                      <a16:creationId xmlns:a16="http://schemas.microsoft.com/office/drawing/2014/main" id="{5E126D20-88E2-45FD-8199-D8993E62397B}"/>
                    </a:ext>
                  </a:extLst>
                </p:cNvPr>
                <p:cNvSpPr>
                  <a:spLocks noChangeArrowheads="1"/>
                </p:cNvSpPr>
                <p:nvPr/>
              </p:nvSpPr>
              <p:spPr bwMode="auto">
                <a:xfrm>
                  <a:off x="6792663" y="3278255"/>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1" name="Oval 159">
                  <a:extLst>
                    <a:ext uri="{FF2B5EF4-FFF2-40B4-BE49-F238E27FC236}">
                      <a16:creationId xmlns:a16="http://schemas.microsoft.com/office/drawing/2014/main" id="{95395E83-363E-48D8-A6BD-6E8A647B753E}"/>
                    </a:ext>
                  </a:extLst>
                </p:cNvPr>
                <p:cNvSpPr>
                  <a:spLocks noChangeArrowheads="1"/>
                </p:cNvSpPr>
                <p:nvPr/>
              </p:nvSpPr>
              <p:spPr bwMode="auto">
                <a:xfrm>
                  <a:off x="7801997" y="2557394"/>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2" name="Oval 160">
                  <a:extLst>
                    <a:ext uri="{FF2B5EF4-FFF2-40B4-BE49-F238E27FC236}">
                      <a16:creationId xmlns:a16="http://schemas.microsoft.com/office/drawing/2014/main" id="{A39DE8CC-E31F-47E5-9EA6-63031C15BBAC}"/>
                    </a:ext>
                  </a:extLst>
                </p:cNvPr>
                <p:cNvSpPr>
                  <a:spLocks noChangeArrowheads="1"/>
                </p:cNvSpPr>
                <p:nvPr/>
              </p:nvSpPr>
              <p:spPr bwMode="auto">
                <a:xfrm>
                  <a:off x="7801997" y="2556748"/>
                  <a:ext cx="46465" cy="47111"/>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3" name="Oval 141">
                  <a:extLst>
                    <a:ext uri="{FF2B5EF4-FFF2-40B4-BE49-F238E27FC236}">
                      <a16:creationId xmlns:a16="http://schemas.microsoft.com/office/drawing/2014/main" id="{2ED5C4DF-75F3-4B73-B19A-0FC53C8BD07F}"/>
                    </a:ext>
                  </a:extLst>
                </p:cNvPr>
                <p:cNvSpPr>
                  <a:spLocks noChangeArrowheads="1"/>
                </p:cNvSpPr>
                <p:nvPr/>
              </p:nvSpPr>
              <p:spPr bwMode="auto">
                <a:xfrm>
                  <a:off x="4437118" y="4941979"/>
                  <a:ext cx="47111"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4" name="Oval 142">
                  <a:extLst>
                    <a:ext uri="{FF2B5EF4-FFF2-40B4-BE49-F238E27FC236}">
                      <a16:creationId xmlns:a16="http://schemas.microsoft.com/office/drawing/2014/main" id="{1A9FF4DC-FF04-4FCA-B49E-12C4D84B1DEB}"/>
                    </a:ext>
                  </a:extLst>
                </p:cNvPr>
                <p:cNvSpPr>
                  <a:spLocks noChangeArrowheads="1"/>
                </p:cNvSpPr>
                <p:nvPr/>
              </p:nvSpPr>
              <p:spPr bwMode="auto">
                <a:xfrm>
                  <a:off x="4437118" y="4941979"/>
                  <a:ext cx="47111"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5" name="Oval 143">
                  <a:extLst>
                    <a:ext uri="{FF2B5EF4-FFF2-40B4-BE49-F238E27FC236}">
                      <a16:creationId xmlns:a16="http://schemas.microsoft.com/office/drawing/2014/main" id="{751E8338-9335-4B91-B71C-5760AC776002}"/>
                    </a:ext>
                  </a:extLst>
                </p:cNvPr>
                <p:cNvSpPr>
                  <a:spLocks noChangeArrowheads="1"/>
                </p:cNvSpPr>
                <p:nvPr/>
              </p:nvSpPr>
              <p:spPr bwMode="auto">
                <a:xfrm>
                  <a:off x="4468740" y="4918746"/>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6" name="Oval 144">
                  <a:extLst>
                    <a:ext uri="{FF2B5EF4-FFF2-40B4-BE49-F238E27FC236}">
                      <a16:creationId xmlns:a16="http://schemas.microsoft.com/office/drawing/2014/main" id="{66C9DC73-8D56-44A9-B4D9-FD423FD72D29}"/>
                    </a:ext>
                  </a:extLst>
                </p:cNvPr>
                <p:cNvSpPr>
                  <a:spLocks noChangeArrowheads="1"/>
                </p:cNvSpPr>
                <p:nvPr/>
              </p:nvSpPr>
              <p:spPr bwMode="auto">
                <a:xfrm>
                  <a:off x="4468740" y="4918746"/>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7" name="Oval 145">
                  <a:extLst>
                    <a:ext uri="{FF2B5EF4-FFF2-40B4-BE49-F238E27FC236}">
                      <a16:creationId xmlns:a16="http://schemas.microsoft.com/office/drawing/2014/main" id="{7F1ECE4C-D432-40B4-A216-26C06BB0FD2F}"/>
                    </a:ext>
                  </a:extLst>
                </p:cNvPr>
                <p:cNvSpPr>
                  <a:spLocks noChangeArrowheads="1"/>
                </p:cNvSpPr>
                <p:nvPr/>
              </p:nvSpPr>
              <p:spPr bwMode="auto">
                <a:xfrm>
                  <a:off x="4503589" y="4891641"/>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8" name="Oval 146">
                  <a:extLst>
                    <a:ext uri="{FF2B5EF4-FFF2-40B4-BE49-F238E27FC236}">
                      <a16:creationId xmlns:a16="http://schemas.microsoft.com/office/drawing/2014/main" id="{777ED804-F473-4EF4-9E0E-47F32DFCCF7D}"/>
                    </a:ext>
                  </a:extLst>
                </p:cNvPr>
                <p:cNvSpPr>
                  <a:spLocks noChangeArrowheads="1"/>
                </p:cNvSpPr>
                <p:nvPr/>
              </p:nvSpPr>
              <p:spPr bwMode="auto">
                <a:xfrm>
                  <a:off x="4503589" y="4891641"/>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9" name="Oval 147">
                  <a:extLst>
                    <a:ext uri="{FF2B5EF4-FFF2-40B4-BE49-F238E27FC236}">
                      <a16:creationId xmlns:a16="http://schemas.microsoft.com/office/drawing/2014/main" id="{7D1D9F5C-618C-4874-8AFE-0DFED4C069BF}"/>
                    </a:ext>
                  </a:extLst>
                </p:cNvPr>
                <p:cNvSpPr>
                  <a:spLocks noChangeArrowheads="1"/>
                </p:cNvSpPr>
                <p:nvPr/>
              </p:nvSpPr>
              <p:spPr bwMode="auto">
                <a:xfrm>
                  <a:off x="4604265" y="4817426"/>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0" name="Oval 148">
                  <a:extLst>
                    <a:ext uri="{FF2B5EF4-FFF2-40B4-BE49-F238E27FC236}">
                      <a16:creationId xmlns:a16="http://schemas.microsoft.com/office/drawing/2014/main" id="{F30CB1BF-0494-4CD7-BF69-61337442D8C6}"/>
                    </a:ext>
                  </a:extLst>
                </p:cNvPr>
                <p:cNvSpPr>
                  <a:spLocks noChangeArrowheads="1"/>
                </p:cNvSpPr>
                <p:nvPr/>
              </p:nvSpPr>
              <p:spPr bwMode="auto">
                <a:xfrm>
                  <a:off x="4604265" y="4817426"/>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1" name="Oval 149">
                  <a:extLst>
                    <a:ext uri="{FF2B5EF4-FFF2-40B4-BE49-F238E27FC236}">
                      <a16:creationId xmlns:a16="http://schemas.microsoft.com/office/drawing/2014/main" id="{F638BB1E-795B-4196-BFBB-BF95CE174DCC}"/>
                    </a:ext>
                  </a:extLst>
                </p:cNvPr>
                <p:cNvSpPr>
                  <a:spLocks noChangeArrowheads="1"/>
                </p:cNvSpPr>
                <p:nvPr/>
              </p:nvSpPr>
              <p:spPr bwMode="auto">
                <a:xfrm>
                  <a:off x="4670091" y="4770960"/>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2" name="Oval 150">
                  <a:extLst>
                    <a:ext uri="{FF2B5EF4-FFF2-40B4-BE49-F238E27FC236}">
                      <a16:creationId xmlns:a16="http://schemas.microsoft.com/office/drawing/2014/main" id="{EDC881CB-4BEB-44BF-AEB7-399E0D9A6F2F}"/>
                    </a:ext>
                  </a:extLst>
                </p:cNvPr>
                <p:cNvSpPr>
                  <a:spLocks noChangeArrowheads="1"/>
                </p:cNvSpPr>
                <p:nvPr/>
              </p:nvSpPr>
              <p:spPr bwMode="auto">
                <a:xfrm>
                  <a:off x="4670091" y="4770960"/>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3" name="Oval 151">
                  <a:extLst>
                    <a:ext uri="{FF2B5EF4-FFF2-40B4-BE49-F238E27FC236}">
                      <a16:creationId xmlns:a16="http://schemas.microsoft.com/office/drawing/2014/main" id="{A0C65AAE-ACD5-4FE7-8FEB-114143CD5F42}"/>
                    </a:ext>
                  </a:extLst>
                </p:cNvPr>
                <p:cNvSpPr>
                  <a:spLocks noChangeArrowheads="1"/>
                </p:cNvSpPr>
                <p:nvPr/>
              </p:nvSpPr>
              <p:spPr bwMode="auto">
                <a:xfrm>
                  <a:off x="4771411" y="4697390"/>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4" name="Oval 152">
                  <a:extLst>
                    <a:ext uri="{FF2B5EF4-FFF2-40B4-BE49-F238E27FC236}">
                      <a16:creationId xmlns:a16="http://schemas.microsoft.com/office/drawing/2014/main" id="{F1A00E3A-8184-4538-B889-3D6988909E48}"/>
                    </a:ext>
                  </a:extLst>
                </p:cNvPr>
                <p:cNvSpPr>
                  <a:spLocks noChangeArrowheads="1"/>
                </p:cNvSpPr>
                <p:nvPr/>
              </p:nvSpPr>
              <p:spPr bwMode="auto">
                <a:xfrm>
                  <a:off x="4771411" y="4697390"/>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5" name="Oval 153">
                  <a:extLst>
                    <a:ext uri="{FF2B5EF4-FFF2-40B4-BE49-F238E27FC236}">
                      <a16:creationId xmlns:a16="http://schemas.microsoft.com/office/drawing/2014/main" id="{BBEAB3A5-45D0-46C0-A0AE-02472321E127}"/>
                    </a:ext>
                  </a:extLst>
                </p:cNvPr>
                <p:cNvSpPr>
                  <a:spLocks noChangeArrowheads="1"/>
                </p:cNvSpPr>
                <p:nvPr/>
              </p:nvSpPr>
              <p:spPr bwMode="auto">
                <a:xfrm>
                  <a:off x="5108932" y="4542504"/>
                  <a:ext cx="46465" cy="46465"/>
                </a:xfrm>
                <a:prstGeom prst="ellipse">
                  <a:avLst/>
                </a:pr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6" name="Oval 154">
                  <a:extLst>
                    <a:ext uri="{FF2B5EF4-FFF2-40B4-BE49-F238E27FC236}">
                      <a16:creationId xmlns:a16="http://schemas.microsoft.com/office/drawing/2014/main" id="{AB1E6DCF-4024-4E8E-988B-AB22C3EDFDAB}"/>
                    </a:ext>
                  </a:extLst>
                </p:cNvPr>
                <p:cNvSpPr>
                  <a:spLocks noChangeArrowheads="1"/>
                </p:cNvSpPr>
                <p:nvPr/>
              </p:nvSpPr>
              <p:spPr bwMode="auto">
                <a:xfrm>
                  <a:off x="5108932" y="4542504"/>
                  <a:ext cx="46465" cy="46465"/>
                </a:xfrm>
                <a:prstGeom prst="ellipse">
                  <a:avLst/>
                </a:pr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2" name="slide12a">
            <a:hlinkClick r:id="" action="ppaction://media"/>
            <a:extLst>
              <a:ext uri="{FF2B5EF4-FFF2-40B4-BE49-F238E27FC236}">
                <a16:creationId xmlns:a16="http://schemas.microsoft.com/office/drawing/2014/main" id="{5396AFDF-9FA0-49A3-90CF-8B25CF29750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930188" y="6191250"/>
            <a:ext cx="609600" cy="609600"/>
          </a:xfrm>
          <a:prstGeom prst="rect">
            <a:avLst/>
          </a:prstGeom>
        </p:spPr>
      </p:pic>
    </p:spTree>
    <p:custDataLst>
      <p:tags r:id="rId1"/>
    </p:custDataLst>
    <p:extLst>
      <p:ext uri="{BB962C8B-B14F-4D97-AF65-F5344CB8AC3E}">
        <p14:creationId xmlns:p14="http://schemas.microsoft.com/office/powerpoint/2010/main" val="2436663250"/>
      </p:ext>
    </p:extLst>
  </p:cSld>
  <p:clrMapOvr>
    <a:masterClrMapping/>
  </p:clrMapOvr>
  <mc:AlternateContent xmlns:mc="http://schemas.openxmlformats.org/markup-compatibility/2006" xmlns:p14="http://schemas.microsoft.com/office/powerpoint/2010/main">
    <mc:Choice Requires="p14">
      <p:transition spd="med" p14:dur="700" advTm="67211">
        <p:fade/>
      </p:transition>
    </mc:Choice>
    <mc:Fallback xmlns="">
      <p:transition spd="med" advTm="672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58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7" objId="2"/>
        <p14:stopEvt time="65619"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4D9BD-5DF9-4E79-9DD0-50DC6F1EBDC3}"/>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BEA81A34-66A3-4F5F-B63D-1EEB9DC9D5C2}"/>
              </a:ext>
            </a:extLst>
          </p:cNvPr>
          <p:cNvSpPr>
            <a:spLocks noGrp="1"/>
          </p:cNvSpPr>
          <p:nvPr>
            <p:ph idx="1"/>
          </p:nvPr>
        </p:nvSpPr>
        <p:spPr>
          <a:xfrm>
            <a:off x="1219200" y="1600201"/>
            <a:ext cx="10363200" cy="5257799"/>
          </a:xfrm>
        </p:spPr>
        <p:txBody>
          <a:bodyPr/>
          <a:lstStyle/>
          <a:p>
            <a:r>
              <a:rPr lang="en-US" sz="2400" dirty="0"/>
              <a:t>Verify response linearity</a:t>
            </a:r>
          </a:p>
          <a:p>
            <a:endParaRPr lang="en-US" sz="2400" dirty="0"/>
          </a:p>
          <a:p>
            <a:r>
              <a:rPr lang="en-US" sz="2400" dirty="0"/>
              <a:t>If a range of unknown samples are to be determined, utilize the fixed-intercept model</a:t>
            </a:r>
          </a:p>
          <a:p>
            <a:pPr lvl="1"/>
            <a:r>
              <a:rPr lang="en-US" sz="2000" dirty="0"/>
              <a:t>Determine the intercept with a zero-level (blank) calibrant</a:t>
            </a:r>
          </a:p>
          <a:p>
            <a:pPr lvl="1"/>
            <a:r>
              <a:rPr lang="en-US" sz="2000" dirty="0"/>
              <a:t>Determine the slope with one or more calibrants at the maximum level expected for unknown samples</a:t>
            </a:r>
          </a:p>
          <a:p>
            <a:pPr lvl="1"/>
            <a:r>
              <a:rPr lang="en-US" sz="2000" dirty="0"/>
              <a:t>Utilize linear regression or averaged response factors based on desired weighting of data</a:t>
            </a:r>
          </a:p>
          <a:p>
            <a:pPr marL="457200" lvl="1" indent="0">
              <a:buNone/>
            </a:pPr>
            <a:endParaRPr lang="en-US" sz="2400" dirty="0"/>
          </a:p>
          <a:p>
            <a:r>
              <a:rPr lang="en-US" sz="2400" dirty="0"/>
              <a:t>If unknown sample levels are expected within a defined interval, bracket calibrants to enclose this interval.</a:t>
            </a:r>
          </a:p>
          <a:p>
            <a:endParaRPr lang="en-US" sz="2400" dirty="0"/>
          </a:p>
        </p:txBody>
      </p:sp>
      <p:pic>
        <p:nvPicPr>
          <p:cNvPr id="5" name="slide13.3a">
            <a:hlinkClick r:id="" action="ppaction://media"/>
            <a:extLst>
              <a:ext uri="{FF2B5EF4-FFF2-40B4-BE49-F238E27FC236}">
                <a16:creationId xmlns:a16="http://schemas.microsoft.com/office/drawing/2014/main" id="{78D34474-1792-49F8-A72D-E352E696325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822238" y="6469063"/>
            <a:ext cx="609600" cy="609600"/>
          </a:xfrm>
          <a:prstGeom prst="rect">
            <a:avLst/>
          </a:prstGeom>
        </p:spPr>
      </p:pic>
    </p:spTree>
    <p:custDataLst>
      <p:tags r:id="rId1"/>
    </p:custDataLst>
    <p:extLst>
      <p:ext uri="{BB962C8B-B14F-4D97-AF65-F5344CB8AC3E}">
        <p14:creationId xmlns:p14="http://schemas.microsoft.com/office/powerpoint/2010/main" val="3352303495"/>
      </p:ext>
    </p:extLst>
  </p:cSld>
  <p:clrMapOvr>
    <a:masterClrMapping/>
  </p:clrMapOvr>
  <mc:AlternateContent xmlns:mc="http://schemas.openxmlformats.org/markup-compatibility/2006" xmlns:p14="http://schemas.microsoft.com/office/powerpoint/2010/main">
    <mc:Choice Requires="p14">
      <p:transition spd="med" p14:dur="700" advTm="98787">
        <p:fade/>
      </p:transition>
    </mc:Choice>
    <mc:Fallback xmlns="">
      <p:transition spd="med" advTm="987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99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5"/>
                </p:tgtEl>
              </p:cMediaNode>
            </p:audio>
          </p:childTnLst>
        </p:cTn>
      </p:par>
    </p:tnLst>
    <p:bldLst>
      <p:bldP spid="3" grpId="0" build="p"/>
    </p:bldLst>
  </p:timing>
  <p:extLst>
    <p:ext uri="{E180D4A7-C9FB-4DFB-919C-405C955672EB}">
      <p14:showEvtLst xmlns:p14="http://schemas.microsoft.com/office/powerpoint/2010/main">
        <p14:playEvt time="7" objId="5"/>
        <p14:stopEvt time="98787" objId="5"/>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ist sign.jpg"/>
          <p:cNvPicPr>
            <a:picLocks noChangeAspect="1"/>
          </p:cNvPicPr>
          <p:nvPr/>
        </p:nvPicPr>
        <p:blipFill>
          <a:blip r:embed="rId5" cstate="print"/>
          <a:stretch>
            <a:fillRect/>
          </a:stretch>
        </p:blipFill>
        <p:spPr>
          <a:xfrm>
            <a:off x="2257776" y="1262098"/>
            <a:ext cx="7665155" cy="5411309"/>
          </a:xfrm>
          <a:prstGeom prst="rect">
            <a:avLst/>
          </a:prstGeom>
        </p:spPr>
      </p:pic>
      <p:pic>
        <p:nvPicPr>
          <p:cNvPr id="7"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423422" y="6553200"/>
            <a:ext cx="304800" cy="304800"/>
          </a:xfrm>
          <a:prstGeom prst="rect">
            <a:avLst/>
          </a:prstGeom>
        </p:spPr>
      </p:pic>
      <p:sp>
        <p:nvSpPr>
          <p:cNvPr id="8" name="Title 1"/>
          <p:cNvSpPr>
            <a:spLocks noGrp="1"/>
          </p:cNvSpPr>
          <p:nvPr>
            <p:ph type="title"/>
          </p:nvPr>
        </p:nvSpPr>
        <p:spPr>
          <a:xfrm>
            <a:off x="1219200" y="277814"/>
            <a:ext cx="8669867" cy="636587"/>
          </a:xfrm>
        </p:spPr>
        <p:txBody>
          <a:bodyPr/>
          <a:lstStyle/>
          <a:p>
            <a:pPr algn="ctr"/>
            <a:r>
              <a:rPr lang="en-US" dirty="0"/>
              <a:t>www.nist.gov</a:t>
            </a:r>
          </a:p>
        </p:txBody>
      </p:sp>
    </p:spTree>
  </p:cSld>
  <p:clrMapOvr>
    <a:masterClrMapping/>
  </p:clrMapOvr>
  <mc:AlternateContent xmlns:mc="http://schemas.openxmlformats.org/markup-compatibility/2006" xmlns:p14="http://schemas.microsoft.com/office/powerpoint/2010/main">
    <mc:Choice Requires="p14">
      <p:transition spd="med" p14:dur="700" advTm="13696">
        <p:fade/>
      </p:transition>
    </mc:Choice>
    <mc:Fallback xmlns="">
      <p:transition spd="med" advTm="1369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0" objId="7"/>
        <p14:stopEvt time="12042" objId="7"/>
      </p14:showEvtLst>
    </p:ext>
  </p:extLs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Approaches to Quantitation</a:t>
            </a:r>
          </a:p>
        </p:txBody>
      </p:sp>
      <p:sp>
        <p:nvSpPr>
          <p:cNvPr id="5123" name="Rectangle 3"/>
          <p:cNvSpPr>
            <a:spLocks noGrp="1" noChangeArrowheads="1"/>
          </p:cNvSpPr>
          <p:nvPr>
            <p:ph type="body" idx="1"/>
          </p:nvPr>
        </p:nvSpPr>
        <p:spPr>
          <a:xfrm>
            <a:off x="2438400" y="1371600"/>
            <a:ext cx="7772400" cy="457200"/>
          </a:xfrm>
        </p:spPr>
        <p:txBody>
          <a:bodyPr/>
          <a:lstStyle/>
          <a:p>
            <a:pPr eaLnBrk="1" hangingPunct="1">
              <a:lnSpc>
                <a:spcPct val="80000"/>
              </a:lnSpc>
              <a:defRPr/>
            </a:pPr>
            <a:r>
              <a:rPr lang="en-US" altLang="en-US" sz="2400" b="1" dirty="0">
                <a:solidFill>
                  <a:srgbClr val="0066FF"/>
                </a:solidFill>
              </a:rPr>
              <a:t>External Standard Calibration Approach</a:t>
            </a:r>
          </a:p>
          <a:p>
            <a:pPr marL="0" indent="0" eaLnBrk="1" hangingPunct="1">
              <a:lnSpc>
                <a:spcPct val="80000"/>
              </a:lnSpc>
              <a:buNone/>
              <a:defRPr/>
            </a:pPr>
            <a:endParaRPr lang="en-US" altLang="en-US" sz="2400" b="1" dirty="0">
              <a:solidFill>
                <a:srgbClr val="0066FF"/>
              </a:solidFill>
            </a:endParaRPr>
          </a:p>
        </p:txBody>
      </p:sp>
      <p:sp>
        <p:nvSpPr>
          <p:cNvPr id="11269" name="TextBox 5120"/>
          <p:cNvSpPr txBox="1">
            <a:spLocks noChangeArrowheads="1"/>
          </p:cNvSpPr>
          <p:nvPr/>
        </p:nvSpPr>
        <p:spPr bwMode="auto">
          <a:xfrm>
            <a:off x="2790826" y="1881189"/>
            <a:ext cx="1222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Calibrants</a:t>
            </a:r>
          </a:p>
        </p:txBody>
      </p:sp>
      <p:sp>
        <p:nvSpPr>
          <p:cNvPr id="11270" name="TextBox 66"/>
          <p:cNvSpPr txBox="1">
            <a:spLocks noChangeArrowheads="1"/>
          </p:cNvSpPr>
          <p:nvPr/>
        </p:nvSpPr>
        <p:spPr bwMode="auto">
          <a:xfrm>
            <a:off x="5105401" y="1884364"/>
            <a:ext cx="1146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Unknown</a:t>
            </a:r>
          </a:p>
        </p:txBody>
      </p:sp>
      <p:pic>
        <p:nvPicPr>
          <p:cNvPr id="11271" name="Picture 623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286000"/>
            <a:ext cx="4419600"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Box 191"/>
          <p:cNvSpPr txBox="1">
            <a:spLocks noChangeArrowheads="1"/>
          </p:cNvSpPr>
          <p:nvPr/>
        </p:nvSpPr>
        <p:spPr bwMode="auto">
          <a:xfrm>
            <a:off x="7753350" y="1881189"/>
            <a:ext cx="196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1800"/>
              <a:t>Calibration Curve</a:t>
            </a:r>
          </a:p>
        </p:txBody>
      </p:sp>
      <p:sp>
        <p:nvSpPr>
          <p:cNvPr id="10" name="TextBox 9">
            <a:extLst>
              <a:ext uri="{FF2B5EF4-FFF2-40B4-BE49-F238E27FC236}">
                <a16:creationId xmlns:a16="http://schemas.microsoft.com/office/drawing/2014/main" id="{D4F55D98-26B8-4F62-AD52-EEB13FB91ACD}"/>
              </a:ext>
            </a:extLst>
          </p:cNvPr>
          <p:cNvSpPr txBox="1"/>
          <p:nvPr/>
        </p:nvSpPr>
        <p:spPr>
          <a:xfrm>
            <a:off x="8473961" y="5058331"/>
            <a:ext cx="954107" cy="369332"/>
          </a:xfrm>
          <a:prstGeom prst="rect">
            <a:avLst/>
          </a:prstGeom>
          <a:noFill/>
        </p:spPr>
        <p:txBody>
          <a:bodyPr wrap="none" rtlCol="0">
            <a:spAutoFit/>
          </a:bodyPr>
          <a:lstStyle/>
          <a:p>
            <a:r>
              <a:rPr lang="en-US" dirty="0"/>
              <a:t>amount</a:t>
            </a:r>
          </a:p>
        </p:txBody>
      </p:sp>
      <p:sp>
        <p:nvSpPr>
          <p:cNvPr id="11" name="TextBox 10">
            <a:extLst>
              <a:ext uri="{FF2B5EF4-FFF2-40B4-BE49-F238E27FC236}">
                <a16:creationId xmlns:a16="http://schemas.microsoft.com/office/drawing/2014/main" id="{2815BFF2-9FAB-47CF-92B6-5BA935249A4D}"/>
              </a:ext>
            </a:extLst>
          </p:cNvPr>
          <p:cNvSpPr txBox="1"/>
          <p:nvPr/>
        </p:nvSpPr>
        <p:spPr>
          <a:xfrm rot="16200000">
            <a:off x="6704444" y="3455472"/>
            <a:ext cx="1133644" cy="369332"/>
          </a:xfrm>
          <a:prstGeom prst="rect">
            <a:avLst/>
          </a:prstGeom>
          <a:noFill/>
        </p:spPr>
        <p:txBody>
          <a:bodyPr wrap="none" rtlCol="0">
            <a:spAutoFit/>
          </a:bodyPr>
          <a:lstStyle/>
          <a:p>
            <a:r>
              <a:rPr lang="en-US" dirty="0"/>
              <a:t>response</a:t>
            </a:r>
          </a:p>
        </p:txBody>
      </p:sp>
      <p:sp>
        <p:nvSpPr>
          <p:cNvPr id="3" name="AutoShape 3">
            <a:extLst>
              <a:ext uri="{FF2B5EF4-FFF2-40B4-BE49-F238E27FC236}">
                <a16:creationId xmlns:a16="http://schemas.microsoft.com/office/drawing/2014/main" id="{1A8BBC97-AAB5-4542-8522-DDC95EB247E2}"/>
              </a:ext>
            </a:extLst>
          </p:cNvPr>
          <p:cNvSpPr>
            <a:spLocks noChangeAspect="1" noChangeArrowheads="1" noTextEdit="1"/>
          </p:cNvSpPr>
          <p:nvPr/>
        </p:nvSpPr>
        <p:spPr bwMode="auto">
          <a:xfrm>
            <a:off x="7086600" y="2303463"/>
            <a:ext cx="3302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Rectangle 5">
            <a:extLst>
              <a:ext uri="{FF2B5EF4-FFF2-40B4-BE49-F238E27FC236}">
                <a16:creationId xmlns:a16="http://schemas.microsoft.com/office/drawing/2014/main" id="{5D1CF56D-0D1B-499C-9BD7-11A1DBC38322}"/>
              </a:ext>
            </a:extLst>
          </p:cNvPr>
          <p:cNvSpPr>
            <a:spLocks noChangeArrowheads="1"/>
          </p:cNvSpPr>
          <p:nvPr/>
        </p:nvSpPr>
        <p:spPr bwMode="auto">
          <a:xfrm>
            <a:off x="7099300" y="2316163"/>
            <a:ext cx="3276600" cy="3098800"/>
          </a:xfrm>
          <a:prstGeom prst="rect">
            <a:avLst/>
          </a:prstGeom>
          <a:solidFill>
            <a:srgbClr val="C7E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AE00FE16-7D4F-4BB1-9B7C-5BB27C57CF6B}"/>
              </a:ext>
            </a:extLst>
          </p:cNvPr>
          <p:cNvSpPr>
            <a:spLocks noEditPoints="1"/>
          </p:cNvSpPr>
          <p:nvPr/>
        </p:nvSpPr>
        <p:spPr bwMode="auto">
          <a:xfrm>
            <a:off x="7977188" y="2670176"/>
            <a:ext cx="2114550" cy="1846263"/>
          </a:xfrm>
          <a:custGeom>
            <a:avLst/>
            <a:gdLst>
              <a:gd name="T0" fmla="*/ 0 w 1332"/>
              <a:gd name="T1" fmla="*/ 1157 h 1163"/>
              <a:gd name="T2" fmla="*/ 0 w 1332"/>
              <a:gd name="T3" fmla="*/ 0 h 1163"/>
              <a:gd name="T4" fmla="*/ 13 w 1332"/>
              <a:gd name="T5" fmla="*/ 0 h 1163"/>
              <a:gd name="T6" fmla="*/ 13 w 1332"/>
              <a:gd name="T7" fmla="*/ 1157 h 1163"/>
              <a:gd name="T8" fmla="*/ 6 w 1332"/>
              <a:gd name="T9" fmla="*/ 1163 h 1163"/>
              <a:gd name="T10" fmla="*/ 0 w 1332"/>
              <a:gd name="T11" fmla="*/ 1157 h 1163"/>
              <a:gd name="T12" fmla="*/ 6 w 1332"/>
              <a:gd name="T13" fmla="*/ 1163 h 1163"/>
              <a:gd name="T14" fmla="*/ 0 w 1332"/>
              <a:gd name="T15" fmla="*/ 1163 h 1163"/>
              <a:gd name="T16" fmla="*/ 0 w 1332"/>
              <a:gd name="T17" fmla="*/ 1157 h 1163"/>
              <a:gd name="T18" fmla="*/ 6 w 1332"/>
              <a:gd name="T19" fmla="*/ 1163 h 1163"/>
              <a:gd name="T20" fmla="*/ 1332 w 1332"/>
              <a:gd name="T21" fmla="*/ 1163 h 1163"/>
              <a:gd name="T22" fmla="*/ 6 w 1332"/>
              <a:gd name="T23" fmla="*/ 1163 h 1163"/>
              <a:gd name="T24" fmla="*/ 6 w 1332"/>
              <a:gd name="T25" fmla="*/ 1150 h 1163"/>
              <a:gd name="T26" fmla="*/ 1332 w 1332"/>
              <a:gd name="T27" fmla="*/ 1150 h 1163"/>
              <a:gd name="T28" fmla="*/ 1332 w 1332"/>
              <a:gd name="T29" fmla="*/ 1163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2" h="1163">
                <a:moveTo>
                  <a:pt x="0" y="1157"/>
                </a:moveTo>
                <a:lnTo>
                  <a:pt x="0" y="0"/>
                </a:lnTo>
                <a:lnTo>
                  <a:pt x="13" y="0"/>
                </a:lnTo>
                <a:lnTo>
                  <a:pt x="13" y="1157"/>
                </a:lnTo>
                <a:lnTo>
                  <a:pt x="6" y="1163"/>
                </a:lnTo>
                <a:lnTo>
                  <a:pt x="0" y="1157"/>
                </a:lnTo>
                <a:close/>
                <a:moveTo>
                  <a:pt x="6" y="1163"/>
                </a:moveTo>
                <a:lnTo>
                  <a:pt x="0" y="1163"/>
                </a:lnTo>
                <a:lnTo>
                  <a:pt x="0" y="1157"/>
                </a:lnTo>
                <a:lnTo>
                  <a:pt x="6" y="1163"/>
                </a:lnTo>
                <a:close/>
                <a:moveTo>
                  <a:pt x="1332" y="1163"/>
                </a:moveTo>
                <a:lnTo>
                  <a:pt x="6" y="1163"/>
                </a:lnTo>
                <a:lnTo>
                  <a:pt x="6" y="1150"/>
                </a:lnTo>
                <a:lnTo>
                  <a:pt x="1332" y="1150"/>
                </a:lnTo>
                <a:lnTo>
                  <a:pt x="1332" y="116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A78FD1ED-1F0E-4EB7-BB35-2FC9DE7BAD4A}"/>
              </a:ext>
            </a:extLst>
          </p:cNvPr>
          <p:cNvSpPr>
            <a:spLocks/>
          </p:cNvSpPr>
          <p:nvPr/>
        </p:nvSpPr>
        <p:spPr bwMode="auto">
          <a:xfrm>
            <a:off x="8023225" y="2794001"/>
            <a:ext cx="1660525" cy="1660525"/>
          </a:xfrm>
          <a:custGeom>
            <a:avLst/>
            <a:gdLst>
              <a:gd name="T0" fmla="*/ 1046 w 1046"/>
              <a:gd name="T1" fmla="*/ 10 h 1046"/>
              <a:gd name="T2" fmla="*/ 10 w 1046"/>
              <a:gd name="T3" fmla="*/ 1046 h 1046"/>
              <a:gd name="T4" fmla="*/ 0 w 1046"/>
              <a:gd name="T5" fmla="*/ 1037 h 1046"/>
              <a:gd name="T6" fmla="*/ 1038 w 1046"/>
              <a:gd name="T7" fmla="*/ 0 h 1046"/>
              <a:gd name="T8" fmla="*/ 1046 w 1046"/>
              <a:gd name="T9" fmla="*/ 10 h 1046"/>
            </a:gdLst>
            <a:ahLst/>
            <a:cxnLst>
              <a:cxn ang="0">
                <a:pos x="T0" y="T1"/>
              </a:cxn>
              <a:cxn ang="0">
                <a:pos x="T2" y="T3"/>
              </a:cxn>
              <a:cxn ang="0">
                <a:pos x="T4" y="T5"/>
              </a:cxn>
              <a:cxn ang="0">
                <a:pos x="T6" y="T7"/>
              </a:cxn>
              <a:cxn ang="0">
                <a:pos x="T8" y="T9"/>
              </a:cxn>
            </a:cxnLst>
            <a:rect l="0" t="0" r="r" b="b"/>
            <a:pathLst>
              <a:path w="1046" h="1046">
                <a:moveTo>
                  <a:pt x="1046" y="10"/>
                </a:moveTo>
                <a:lnTo>
                  <a:pt x="10" y="1046"/>
                </a:lnTo>
                <a:lnTo>
                  <a:pt x="0" y="1037"/>
                </a:lnTo>
                <a:lnTo>
                  <a:pt x="1038" y="0"/>
                </a:lnTo>
                <a:lnTo>
                  <a:pt x="1046" y="1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D0BD92A7-D474-464C-91F4-DCA66BBE5D66}"/>
              </a:ext>
            </a:extLst>
          </p:cNvPr>
          <p:cNvSpPr>
            <a:spLocks noEditPoints="1"/>
          </p:cNvSpPr>
          <p:nvPr/>
        </p:nvSpPr>
        <p:spPr bwMode="auto">
          <a:xfrm>
            <a:off x="7986713" y="3281363"/>
            <a:ext cx="1225550" cy="1225550"/>
          </a:xfrm>
          <a:custGeom>
            <a:avLst/>
            <a:gdLst>
              <a:gd name="T0" fmla="*/ 0 w 772"/>
              <a:gd name="T1" fmla="*/ 13 h 772"/>
              <a:gd name="T2" fmla="*/ 68 w 772"/>
              <a:gd name="T3" fmla="*/ 0 h 772"/>
              <a:gd name="T4" fmla="*/ 54 w 772"/>
              <a:gd name="T5" fmla="*/ 0 h 772"/>
              <a:gd name="T6" fmla="*/ 122 w 772"/>
              <a:gd name="T7" fmla="*/ 13 h 772"/>
              <a:gd name="T8" fmla="*/ 122 w 772"/>
              <a:gd name="T9" fmla="*/ 0 h 772"/>
              <a:gd name="T10" fmla="*/ 163 w 772"/>
              <a:gd name="T11" fmla="*/ 13 h 772"/>
              <a:gd name="T12" fmla="*/ 231 w 772"/>
              <a:gd name="T13" fmla="*/ 0 h 772"/>
              <a:gd name="T14" fmla="*/ 216 w 772"/>
              <a:gd name="T15" fmla="*/ 0 h 772"/>
              <a:gd name="T16" fmla="*/ 285 w 772"/>
              <a:gd name="T17" fmla="*/ 13 h 772"/>
              <a:gd name="T18" fmla="*/ 285 w 772"/>
              <a:gd name="T19" fmla="*/ 0 h 772"/>
              <a:gd name="T20" fmla="*/ 325 w 772"/>
              <a:gd name="T21" fmla="*/ 13 h 772"/>
              <a:gd name="T22" fmla="*/ 393 w 772"/>
              <a:gd name="T23" fmla="*/ 0 h 772"/>
              <a:gd name="T24" fmla="*/ 379 w 772"/>
              <a:gd name="T25" fmla="*/ 0 h 772"/>
              <a:gd name="T26" fmla="*/ 447 w 772"/>
              <a:gd name="T27" fmla="*/ 13 h 772"/>
              <a:gd name="T28" fmla="*/ 447 w 772"/>
              <a:gd name="T29" fmla="*/ 0 h 772"/>
              <a:gd name="T30" fmla="*/ 488 w 772"/>
              <a:gd name="T31" fmla="*/ 13 h 772"/>
              <a:gd name="T32" fmla="*/ 556 w 772"/>
              <a:gd name="T33" fmla="*/ 0 h 772"/>
              <a:gd name="T34" fmla="*/ 541 w 772"/>
              <a:gd name="T35" fmla="*/ 0 h 772"/>
              <a:gd name="T36" fmla="*/ 610 w 772"/>
              <a:gd name="T37" fmla="*/ 13 h 772"/>
              <a:gd name="T38" fmla="*/ 610 w 772"/>
              <a:gd name="T39" fmla="*/ 0 h 772"/>
              <a:gd name="T40" fmla="*/ 650 w 772"/>
              <a:gd name="T41" fmla="*/ 13 h 772"/>
              <a:gd name="T42" fmla="*/ 718 w 772"/>
              <a:gd name="T43" fmla="*/ 0 h 772"/>
              <a:gd name="T44" fmla="*/ 704 w 772"/>
              <a:gd name="T45" fmla="*/ 0 h 772"/>
              <a:gd name="T46" fmla="*/ 759 w 772"/>
              <a:gd name="T47" fmla="*/ 13 h 772"/>
              <a:gd name="T48" fmla="*/ 772 w 772"/>
              <a:gd name="T49" fmla="*/ 6 h 772"/>
              <a:gd name="T50" fmla="*/ 772 w 772"/>
              <a:gd name="T51" fmla="*/ 0 h 772"/>
              <a:gd name="T52" fmla="*/ 772 w 772"/>
              <a:gd name="T53" fmla="*/ 13 h 772"/>
              <a:gd name="T54" fmla="*/ 772 w 772"/>
              <a:gd name="T55" fmla="*/ 6 h 772"/>
              <a:gd name="T56" fmla="*/ 759 w 772"/>
              <a:gd name="T57" fmla="*/ 67 h 772"/>
              <a:gd name="T58" fmla="*/ 772 w 772"/>
              <a:gd name="T59" fmla="*/ 67 h 772"/>
              <a:gd name="T60" fmla="*/ 759 w 772"/>
              <a:gd name="T61" fmla="*/ 107 h 772"/>
              <a:gd name="T62" fmla="*/ 772 w 772"/>
              <a:gd name="T63" fmla="*/ 175 h 772"/>
              <a:gd name="T64" fmla="*/ 772 w 772"/>
              <a:gd name="T65" fmla="*/ 162 h 772"/>
              <a:gd name="T66" fmla="*/ 759 w 772"/>
              <a:gd name="T67" fmla="*/ 229 h 772"/>
              <a:gd name="T68" fmla="*/ 772 w 772"/>
              <a:gd name="T69" fmla="*/ 229 h 772"/>
              <a:gd name="T70" fmla="*/ 759 w 772"/>
              <a:gd name="T71" fmla="*/ 270 h 772"/>
              <a:gd name="T72" fmla="*/ 772 w 772"/>
              <a:gd name="T73" fmla="*/ 338 h 772"/>
              <a:gd name="T74" fmla="*/ 772 w 772"/>
              <a:gd name="T75" fmla="*/ 325 h 772"/>
              <a:gd name="T76" fmla="*/ 759 w 772"/>
              <a:gd name="T77" fmla="*/ 392 h 772"/>
              <a:gd name="T78" fmla="*/ 772 w 772"/>
              <a:gd name="T79" fmla="*/ 392 h 772"/>
              <a:gd name="T80" fmla="*/ 759 w 772"/>
              <a:gd name="T81" fmla="*/ 432 h 772"/>
              <a:gd name="T82" fmla="*/ 772 w 772"/>
              <a:gd name="T83" fmla="*/ 500 h 772"/>
              <a:gd name="T84" fmla="*/ 772 w 772"/>
              <a:gd name="T85" fmla="*/ 487 h 772"/>
              <a:gd name="T86" fmla="*/ 759 w 772"/>
              <a:gd name="T87" fmla="*/ 554 h 772"/>
              <a:gd name="T88" fmla="*/ 772 w 772"/>
              <a:gd name="T89" fmla="*/ 554 h 772"/>
              <a:gd name="T90" fmla="*/ 759 w 772"/>
              <a:gd name="T91" fmla="*/ 595 h 772"/>
              <a:gd name="T92" fmla="*/ 772 w 772"/>
              <a:gd name="T93" fmla="*/ 663 h 772"/>
              <a:gd name="T94" fmla="*/ 772 w 772"/>
              <a:gd name="T95" fmla="*/ 650 h 772"/>
              <a:gd name="T96" fmla="*/ 759 w 772"/>
              <a:gd name="T97" fmla="*/ 717 h 772"/>
              <a:gd name="T98" fmla="*/ 772 w 772"/>
              <a:gd name="T99" fmla="*/ 717 h 772"/>
              <a:gd name="T100" fmla="*/ 759 w 772"/>
              <a:gd name="T101" fmla="*/ 757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72" h="772">
                <a:moveTo>
                  <a:pt x="13" y="0"/>
                </a:moveTo>
                <a:lnTo>
                  <a:pt x="13" y="13"/>
                </a:lnTo>
                <a:lnTo>
                  <a:pt x="0" y="13"/>
                </a:lnTo>
                <a:lnTo>
                  <a:pt x="0" y="0"/>
                </a:lnTo>
                <a:lnTo>
                  <a:pt x="13" y="0"/>
                </a:lnTo>
                <a:close/>
                <a:moveTo>
                  <a:pt x="68" y="0"/>
                </a:moveTo>
                <a:lnTo>
                  <a:pt x="68" y="13"/>
                </a:lnTo>
                <a:lnTo>
                  <a:pt x="54" y="13"/>
                </a:lnTo>
                <a:lnTo>
                  <a:pt x="54" y="0"/>
                </a:lnTo>
                <a:lnTo>
                  <a:pt x="68" y="0"/>
                </a:lnTo>
                <a:close/>
                <a:moveTo>
                  <a:pt x="122" y="0"/>
                </a:moveTo>
                <a:lnTo>
                  <a:pt x="122" y="13"/>
                </a:lnTo>
                <a:lnTo>
                  <a:pt x="109" y="13"/>
                </a:lnTo>
                <a:lnTo>
                  <a:pt x="109" y="0"/>
                </a:lnTo>
                <a:lnTo>
                  <a:pt x="122" y="0"/>
                </a:lnTo>
                <a:close/>
                <a:moveTo>
                  <a:pt x="176" y="0"/>
                </a:moveTo>
                <a:lnTo>
                  <a:pt x="176" y="13"/>
                </a:lnTo>
                <a:lnTo>
                  <a:pt x="163" y="13"/>
                </a:lnTo>
                <a:lnTo>
                  <a:pt x="163" y="0"/>
                </a:lnTo>
                <a:lnTo>
                  <a:pt x="176" y="0"/>
                </a:lnTo>
                <a:close/>
                <a:moveTo>
                  <a:pt x="231" y="0"/>
                </a:moveTo>
                <a:lnTo>
                  <a:pt x="231" y="13"/>
                </a:lnTo>
                <a:lnTo>
                  <a:pt x="216" y="13"/>
                </a:lnTo>
                <a:lnTo>
                  <a:pt x="216" y="0"/>
                </a:lnTo>
                <a:lnTo>
                  <a:pt x="231" y="0"/>
                </a:lnTo>
                <a:close/>
                <a:moveTo>
                  <a:pt x="285" y="0"/>
                </a:moveTo>
                <a:lnTo>
                  <a:pt x="285" y="13"/>
                </a:lnTo>
                <a:lnTo>
                  <a:pt x="272" y="13"/>
                </a:lnTo>
                <a:lnTo>
                  <a:pt x="272" y="0"/>
                </a:lnTo>
                <a:lnTo>
                  <a:pt x="285" y="0"/>
                </a:lnTo>
                <a:close/>
                <a:moveTo>
                  <a:pt x="338" y="0"/>
                </a:moveTo>
                <a:lnTo>
                  <a:pt x="338" y="13"/>
                </a:lnTo>
                <a:lnTo>
                  <a:pt x="325" y="13"/>
                </a:lnTo>
                <a:lnTo>
                  <a:pt x="325" y="0"/>
                </a:lnTo>
                <a:lnTo>
                  <a:pt x="338" y="0"/>
                </a:lnTo>
                <a:close/>
                <a:moveTo>
                  <a:pt x="393" y="0"/>
                </a:moveTo>
                <a:lnTo>
                  <a:pt x="393" y="13"/>
                </a:lnTo>
                <a:lnTo>
                  <a:pt x="379" y="13"/>
                </a:lnTo>
                <a:lnTo>
                  <a:pt x="379" y="0"/>
                </a:lnTo>
                <a:lnTo>
                  <a:pt x="393" y="0"/>
                </a:lnTo>
                <a:close/>
                <a:moveTo>
                  <a:pt x="447" y="0"/>
                </a:moveTo>
                <a:lnTo>
                  <a:pt x="447" y="13"/>
                </a:lnTo>
                <a:lnTo>
                  <a:pt x="434" y="13"/>
                </a:lnTo>
                <a:lnTo>
                  <a:pt x="434" y="0"/>
                </a:lnTo>
                <a:lnTo>
                  <a:pt x="447" y="0"/>
                </a:lnTo>
                <a:close/>
                <a:moveTo>
                  <a:pt x="501" y="0"/>
                </a:moveTo>
                <a:lnTo>
                  <a:pt x="501" y="13"/>
                </a:lnTo>
                <a:lnTo>
                  <a:pt x="488" y="13"/>
                </a:lnTo>
                <a:lnTo>
                  <a:pt x="488" y="0"/>
                </a:lnTo>
                <a:lnTo>
                  <a:pt x="501" y="0"/>
                </a:lnTo>
                <a:close/>
                <a:moveTo>
                  <a:pt x="556" y="0"/>
                </a:moveTo>
                <a:lnTo>
                  <a:pt x="556" y="13"/>
                </a:lnTo>
                <a:lnTo>
                  <a:pt x="541" y="13"/>
                </a:lnTo>
                <a:lnTo>
                  <a:pt x="541" y="0"/>
                </a:lnTo>
                <a:lnTo>
                  <a:pt x="556" y="0"/>
                </a:lnTo>
                <a:close/>
                <a:moveTo>
                  <a:pt x="610" y="0"/>
                </a:moveTo>
                <a:lnTo>
                  <a:pt x="610" y="13"/>
                </a:lnTo>
                <a:lnTo>
                  <a:pt x="597" y="13"/>
                </a:lnTo>
                <a:lnTo>
                  <a:pt x="597" y="0"/>
                </a:lnTo>
                <a:lnTo>
                  <a:pt x="610" y="0"/>
                </a:lnTo>
                <a:close/>
                <a:moveTo>
                  <a:pt x="663" y="0"/>
                </a:moveTo>
                <a:lnTo>
                  <a:pt x="663" y="13"/>
                </a:lnTo>
                <a:lnTo>
                  <a:pt x="650" y="13"/>
                </a:lnTo>
                <a:lnTo>
                  <a:pt x="650" y="0"/>
                </a:lnTo>
                <a:lnTo>
                  <a:pt x="663" y="0"/>
                </a:lnTo>
                <a:close/>
                <a:moveTo>
                  <a:pt x="718" y="0"/>
                </a:moveTo>
                <a:lnTo>
                  <a:pt x="718" y="13"/>
                </a:lnTo>
                <a:lnTo>
                  <a:pt x="704" y="13"/>
                </a:lnTo>
                <a:lnTo>
                  <a:pt x="704" y="0"/>
                </a:lnTo>
                <a:lnTo>
                  <a:pt x="718" y="0"/>
                </a:lnTo>
                <a:close/>
                <a:moveTo>
                  <a:pt x="766" y="13"/>
                </a:moveTo>
                <a:lnTo>
                  <a:pt x="759" y="13"/>
                </a:lnTo>
                <a:lnTo>
                  <a:pt x="759" y="0"/>
                </a:lnTo>
                <a:lnTo>
                  <a:pt x="766" y="0"/>
                </a:lnTo>
                <a:lnTo>
                  <a:pt x="772" y="6"/>
                </a:lnTo>
                <a:lnTo>
                  <a:pt x="766" y="13"/>
                </a:lnTo>
                <a:close/>
                <a:moveTo>
                  <a:pt x="766" y="0"/>
                </a:moveTo>
                <a:lnTo>
                  <a:pt x="772" y="0"/>
                </a:lnTo>
                <a:lnTo>
                  <a:pt x="772" y="6"/>
                </a:lnTo>
                <a:lnTo>
                  <a:pt x="766" y="0"/>
                </a:lnTo>
                <a:close/>
                <a:moveTo>
                  <a:pt x="772" y="13"/>
                </a:moveTo>
                <a:lnTo>
                  <a:pt x="759" y="13"/>
                </a:lnTo>
                <a:lnTo>
                  <a:pt x="759" y="6"/>
                </a:lnTo>
                <a:lnTo>
                  <a:pt x="772" y="6"/>
                </a:lnTo>
                <a:lnTo>
                  <a:pt x="772" y="13"/>
                </a:lnTo>
                <a:close/>
                <a:moveTo>
                  <a:pt x="772" y="67"/>
                </a:moveTo>
                <a:lnTo>
                  <a:pt x="759" y="67"/>
                </a:lnTo>
                <a:lnTo>
                  <a:pt x="759" y="54"/>
                </a:lnTo>
                <a:lnTo>
                  <a:pt x="772" y="54"/>
                </a:lnTo>
                <a:lnTo>
                  <a:pt x="772" y="67"/>
                </a:lnTo>
                <a:close/>
                <a:moveTo>
                  <a:pt x="772" y="122"/>
                </a:moveTo>
                <a:lnTo>
                  <a:pt x="759" y="122"/>
                </a:lnTo>
                <a:lnTo>
                  <a:pt x="759" y="107"/>
                </a:lnTo>
                <a:lnTo>
                  <a:pt x="772" y="107"/>
                </a:lnTo>
                <a:lnTo>
                  <a:pt x="772" y="122"/>
                </a:lnTo>
                <a:close/>
                <a:moveTo>
                  <a:pt x="772" y="175"/>
                </a:moveTo>
                <a:lnTo>
                  <a:pt x="759" y="175"/>
                </a:lnTo>
                <a:lnTo>
                  <a:pt x="759" y="162"/>
                </a:lnTo>
                <a:lnTo>
                  <a:pt x="772" y="162"/>
                </a:lnTo>
                <a:lnTo>
                  <a:pt x="772" y="175"/>
                </a:lnTo>
                <a:close/>
                <a:moveTo>
                  <a:pt x="772" y="229"/>
                </a:moveTo>
                <a:lnTo>
                  <a:pt x="759" y="229"/>
                </a:lnTo>
                <a:lnTo>
                  <a:pt x="759" y="216"/>
                </a:lnTo>
                <a:lnTo>
                  <a:pt x="772" y="216"/>
                </a:lnTo>
                <a:lnTo>
                  <a:pt x="772" y="229"/>
                </a:lnTo>
                <a:close/>
                <a:moveTo>
                  <a:pt x="772" y="284"/>
                </a:moveTo>
                <a:lnTo>
                  <a:pt x="759" y="284"/>
                </a:lnTo>
                <a:lnTo>
                  <a:pt x="759" y="270"/>
                </a:lnTo>
                <a:lnTo>
                  <a:pt x="772" y="270"/>
                </a:lnTo>
                <a:lnTo>
                  <a:pt x="772" y="284"/>
                </a:lnTo>
                <a:close/>
                <a:moveTo>
                  <a:pt x="772" y="338"/>
                </a:moveTo>
                <a:lnTo>
                  <a:pt x="759" y="338"/>
                </a:lnTo>
                <a:lnTo>
                  <a:pt x="759" y="325"/>
                </a:lnTo>
                <a:lnTo>
                  <a:pt x="772" y="325"/>
                </a:lnTo>
                <a:lnTo>
                  <a:pt x="772" y="338"/>
                </a:lnTo>
                <a:close/>
                <a:moveTo>
                  <a:pt x="772" y="392"/>
                </a:moveTo>
                <a:lnTo>
                  <a:pt x="759" y="392"/>
                </a:lnTo>
                <a:lnTo>
                  <a:pt x="759" y="379"/>
                </a:lnTo>
                <a:lnTo>
                  <a:pt x="772" y="379"/>
                </a:lnTo>
                <a:lnTo>
                  <a:pt x="772" y="392"/>
                </a:lnTo>
                <a:close/>
                <a:moveTo>
                  <a:pt x="772" y="447"/>
                </a:moveTo>
                <a:lnTo>
                  <a:pt x="759" y="447"/>
                </a:lnTo>
                <a:lnTo>
                  <a:pt x="759" y="432"/>
                </a:lnTo>
                <a:lnTo>
                  <a:pt x="772" y="432"/>
                </a:lnTo>
                <a:lnTo>
                  <a:pt x="772" y="447"/>
                </a:lnTo>
                <a:close/>
                <a:moveTo>
                  <a:pt x="772" y="500"/>
                </a:moveTo>
                <a:lnTo>
                  <a:pt x="759" y="500"/>
                </a:lnTo>
                <a:lnTo>
                  <a:pt x="759" y="487"/>
                </a:lnTo>
                <a:lnTo>
                  <a:pt x="772" y="487"/>
                </a:lnTo>
                <a:lnTo>
                  <a:pt x="772" y="500"/>
                </a:lnTo>
                <a:close/>
                <a:moveTo>
                  <a:pt x="772" y="554"/>
                </a:moveTo>
                <a:lnTo>
                  <a:pt x="759" y="554"/>
                </a:lnTo>
                <a:lnTo>
                  <a:pt x="759" y="541"/>
                </a:lnTo>
                <a:lnTo>
                  <a:pt x="772" y="541"/>
                </a:lnTo>
                <a:lnTo>
                  <a:pt x="772" y="554"/>
                </a:lnTo>
                <a:close/>
                <a:moveTo>
                  <a:pt x="772" y="609"/>
                </a:moveTo>
                <a:lnTo>
                  <a:pt x="759" y="609"/>
                </a:lnTo>
                <a:lnTo>
                  <a:pt x="759" y="595"/>
                </a:lnTo>
                <a:lnTo>
                  <a:pt x="772" y="595"/>
                </a:lnTo>
                <a:lnTo>
                  <a:pt x="772" y="609"/>
                </a:lnTo>
                <a:close/>
                <a:moveTo>
                  <a:pt x="772" y="663"/>
                </a:moveTo>
                <a:lnTo>
                  <a:pt x="759" y="663"/>
                </a:lnTo>
                <a:lnTo>
                  <a:pt x="759" y="650"/>
                </a:lnTo>
                <a:lnTo>
                  <a:pt x="772" y="650"/>
                </a:lnTo>
                <a:lnTo>
                  <a:pt x="772" y="663"/>
                </a:lnTo>
                <a:close/>
                <a:moveTo>
                  <a:pt x="772" y="717"/>
                </a:moveTo>
                <a:lnTo>
                  <a:pt x="759" y="717"/>
                </a:lnTo>
                <a:lnTo>
                  <a:pt x="759" y="704"/>
                </a:lnTo>
                <a:lnTo>
                  <a:pt x="772" y="704"/>
                </a:lnTo>
                <a:lnTo>
                  <a:pt x="772" y="717"/>
                </a:lnTo>
                <a:close/>
                <a:moveTo>
                  <a:pt x="772" y="772"/>
                </a:moveTo>
                <a:lnTo>
                  <a:pt x="759" y="772"/>
                </a:lnTo>
                <a:lnTo>
                  <a:pt x="759" y="757"/>
                </a:lnTo>
                <a:lnTo>
                  <a:pt x="772" y="757"/>
                </a:lnTo>
                <a:lnTo>
                  <a:pt x="772" y="77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5">
            <a:extLst>
              <a:ext uri="{FF2B5EF4-FFF2-40B4-BE49-F238E27FC236}">
                <a16:creationId xmlns:a16="http://schemas.microsoft.com/office/drawing/2014/main" id="{6581EEEE-B943-47B5-BEA0-2D24063D65B8}"/>
              </a:ext>
            </a:extLst>
          </p:cNvPr>
          <p:cNvSpPr>
            <a:spLocks noChangeArrowheads="1"/>
          </p:cNvSpPr>
          <p:nvPr/>
        </p:nvSpPr>
        <p:spPr bwMode="auto">
          <a:xfrm>
            <a:off x="8032750" y="3078163"/>
            <a:ext cx="1285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a:ln>
                  <a:noFill/>
                </a:ln>
                <a:solidFill>
                  <a:srgbClr val="000000"/>
                </a:solidFill>
                <a:effectLst/>
                <a:latin typeface="Times New Roman" panose="02020603050405020304" pitchFamily="18" charset="0"/>
              </a:rPr>
              <a:t>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16">
            <a:extLst>
              <a:ext uri="{FF2B5EF4-FFF2-40B4-BE49-F238E27FC236}">
                <a16:creationId xmlns:a16="http://schemas.microsoft.com/office/drawing/2014/main" id="{D85C3E14-B372-4E25-9568-EC04C664C1CB}"/>
              </a:ext>
            </a:extLst>
          </p:cNvPr>
          <p:cNvSpPr>
            <a:spLocks noChangeArrowheads="1"/>
          </p:cNvSpPr>
          <p:nvPr/>
        </p:nvSpPr>
        <p:spPr bwMode="auto">
          <a:xfrm>
            <a:off x="8118475" y="3154363"/>
            <a:ext cx="77788"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1" u="none" strike="noStrike" cap="none" normalizeH="0" baseline="0">
                <a:ln>
                  <a:noFill/>
                </a:ln>
                <a:solidFill>
                  <a:srgbClr val="000000"/>
                </a:solidFill>
                <a:effectLst/>
                <a:latin typeface="Times New Roman" panose="02020603050405020304" pitchFamily="18" charset="0"/>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17">
            <a:extLst>
              <a:ext uri="{FF2B5EF4-FFF2-40B4-BE49-F238E27FC236}">
                <a16:creationId xmlns:a16="http://schemas.microsoft.com/office/drawing/2014/main" id="{A183C8C7-3BCF-4A1F-A2C0-036FE6094B7A}"/>
              </a:ext>
            </a:extLst>
          </p:cNvPr>
          <p:cNvSpPr>
            <a:spLocks noChangeArrowheads="1"/>
          </p:cNvSpPr>
          <p:nvPr/>
        </p:nvSpPr>
        <p:spPr bwMode="auto">
          <a:xfrm>
            <a:off x="8167688" y="3198813"/>
            <a:ext cx="52388"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1" u="none" strike="noStrike" cap="none" normalizeH="0" baseline="0">
                <a:ln>
                  <a:noFill/>
                </a:ln>
                <a:solidFill>
                  <a:srgbClr val="000000"/>
                </a:solidFill>
                <a:effectLst/>
                <a:latin typeface="Times New Roman" panose="02020603050405020304" pitchFamily="18" charset="0"/>
              </a:rPr>
              <a:t>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18">
            <a:extLst>
              <a:ext uri="{FF2B5EF4-FFF2-40B4-BE49-F238E27FC236}">
                <a16:creationId xmlns:a16="http://schemas.microsoft.com/office/drawing/2014/main" id="{0499F341-390F-4468-B6E6-82DC0D51ED33}"/>
              </a:ext>
            </a:extLst>
          </p:cNvPr>
          <p:cNvSpPr>
            <a:spLocks noChangeArrowheads="1"/>
          </p:cNvSpPr>
          <p:nvPr/>
        </p:nvSpPr>
        <p:spPr bwMode="auto">
          <a:xfrm>
            <a:off x="9244013" y="4200526"/>
            <a:ext cx="19685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Symbol" panose="05050102010706020507" pitchFamily="18" charset="2"/>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9">
            <a:extLst>
              <a:ext uri="{FF2B5EF4-FFF2-40B4-BE49-F238E27FC236}">
                <a16:creationId xmlns:a16="http://schemas.microsoft.com/office/drawing/2014/main" id="{72FE8E68-1750-488D-96CA-4AAE51C2209D}"/>
              </a:ext>
            </a:extLst>
          </p:cNvPr>
          <p:cNvSpPr>
            <a:spLocks noChangeArrowheads="1"/>
          </p:cNvSpPr>
          <p:nvPr/>
        </p:nvSpPr>
        <p:spPr bwMode="auto">
          <a:xfrm>
            <a:off x="9442450" y="4200526"/>
            <a:ext cx="19685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Symbol" panose="05050102010706020507" pitchFamily="18" charset="2"/>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20">
            <a:extLst>
              <a:ext uri="{FF2B5EF4-FFF2-40B4-BE49-F238E27FC236}">
                <a16:creationId xmlns:a16="http://schemas.microsoft.com/office/drawing/2014/main" id="{9A0065CB-33C6-4DDA-9BAC-54863D3BF8B4}"/>
              </a:ext>
            </a:extLst>
          </p:cNvPr>
          <p:cNvSpPr>
            <a:spLocks noChangeArrowheads="1"/>
          </p:cNvSpPr>
          <p:nvPr/>
        </p:nvSpPr>
        <p:spPr bwMode="auto">
          <a:xfrm>
            <a:off x="9305925" y="4284663"/>
            <a:ext cx="1285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a:ln>
                  <a:noFill/>
                </a:ln>
                <a:solidFill>
                  <a:srgbClr val="000000"/>
                </a:solidFill>
                <a:effectLst/>
                <a:latin typeface="Times New Roman" panose="02020603050405020304" pitchFamily="18" charset="0"/>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21">
            <a:extLst>
              <a:ext uri="{FF2B5EF4-FFF2-40B4-BE49-F238E27FC236}">
                <a16:creationId xmlns:a16="http://schemas.microsoft.com/office/drawing/2014/main" id="{0C4B3AA0-1549-4C60-8EAF-DA5BCC3C03B8}"/>
              </a:ext>
            </a:extLst>
          </p:cNvPr>
          <p:cNvSpPr>
            <a:spLocks noChangeArrowheads="1"/>
          </p:cNvSpPr>
          <p:nvPr/>
        </p:nvSpPr>
        <p:spPr bwMode="auto">
          <a:xfrm>
            <a:off x="9380538" y="4362451"/>
            <a:ext cx="77788"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1" u="none" strike="noStrike" cap="none" normalizeH="0" baseline="0">
                <a:ln>
                  <a:noFill/>
                </a:ln>
                <a:solidFill>
                  <a:srgbClr val="000000"/>
                </a:solidFill>
                <a:effectLst/>
                <a:latin typeface="Times New Roman" panose="02020603050405020304" pitchFamily="18" charset="0"/>
              </a:rPr>
              <a:t>X</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TextBox 33">
            <a:extLst>
              <a:ext uri="{FF2B5EF4-FFF2-40B4-BE49-F238E27FC236}">
                <a16:creationId xmlns:a16="http://schemas.microsoft.com/office/drawing/2014/main" id="{2C5C736B-4E64-4CEB-A4AA-5323EC5E622C}"/>
              </a:ext>
            </a:extLst>
          </p:cNvPr>
          <p:cNvSpPr txBox="1"/>
          <p:nvPr/>
        </p:nvSpPr>
        <p:spPr>
          <a:xfrm>
            <a:off x="8486756" y="4594226"/>
            <a:ext cx="954107" cy="369332"/>
          </a:xfrm>
          <a:prstGeom prst="rect">
            <a:avLst/>
          </a:prstGeom>
          <a:noFill/>
        </p:spPr>
        <p:txBody>
          <a:bodyPr wrap="none" rtlCol="0">
            <a:spAutoFit/>
          </a:bodyPr>
          <a:lstStyle/>
          <a:p>
            <a:r>
              <a:rPr lang="en-US" dirty="0"/>
              <a:t>amount</a:t>
            </a:r>
          </a:p>
        </p:txBody>
      </p:sp>
      <p:sp>
        <p:nvSpPr>
          <p:cNvPr id="35" name="TextBox 34">
            <a:extLst>
              <a:ext uri="{FF2B5EF4-FFF2-40B4-BE49-F238E27FC236}">
                <a16:creationId xmlns:a16="http://schemas.microsoft.com/office/drawing/2014/main" id="{79E4C63E-D24F-467E-993F-D7982F28AA1C}"/>
              </a:ext>
            </a:extLst>
          </p:cNvPr>
          <p:cNvSpPr txBox="1"/>
          <p:nvPr/>
        </p:nvSpPr>
        <p:spPr>
          <a:xfrm rot="16200000">
            <a:off x="7082825" y="3480550"/>
            <a:ext cx="1133644" cy="369332"/>
          </a:xfrm>
          <a:prstGeom prst="rect">
            <a:avLst/>
          </a:prstGeom>
          <a:noFill/>
        </p:spPr>
        <p:txBody>
          <a:bodyPr wrap="none" rtlCol="0">
            <a:spAutoFit/>
          </a:bodyPr>
          <a:lstStyle/>
          <a:p>
            <a:r>
              <a:rPr lang="en-US" dirty="0"/>
              <a:t>response</a:t>
            </a:r>
          </a:p>
        </p:txBody>
      </p:sp>
      <p:pic>
        <p:nvPicPr>
          <p:cNvPr id="4" name="slide2.1a">
            <a:hlinkClick r:id="" action="ppaction://media"/>
            <a:extLst>
              <a:ext uri="{FF2B5EF4-FFF2-40B4-BE49-F238E27FC236}">
                <a16:creationId xmlns:a16="http://schemas.microsoft.com/office/drawing/2014/main" id="{36EBF9D1-7C76-4602-8DA2-497D24CE84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822238" y="6450013"/>
            <a:ext cx="609600" cy="609600"/>
          </a:xfrm>
          <a:prstGeom prst="rect">
            <a:avLst/>
          </a:prstGeom>
        </p:spPr>
      </p:pic>
    </p:spTree>
    <p:extLst>
      <p:ext uri="{BB962C8B-B14F-4D97-AF65-F5344CB8AC3E}">
        <p14:creationId xmlns:p14="http://schemas.microsoft.com/office/powerpoint/2010/main" val="3815959912"/>
      </p:ext>
    </p:extLst>
  </p:cSld>
  <p:clrMapOvr>
    <a:masterClrMapping/>
  </p:clrMapOvr>
  <mc:AlternateContent xmlns:mc="http://schemas.openxmlformats.org/markup-compatibility/2006" xmlns:p14="http://schemas.microsoft.com/office/powerpoint/2010/main">
    <mc:Choice Requires="p14">
      <p:transition spd="med" p14:dur="700" advTm="73287">
        <p:fade/>
      </p:transition>
    </mc:Choice>
    <mc:Fallback xmlns="">
      <p:transition spd="med" advTm="732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2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73287" objId="4"/>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Approaches to Calibration</a:t>
            </a:r>
          </a:p>
        </p:txBody>
      </p:sp>
      <p:sp>
        <p:nvSpPr>
          <p:cNvPr id="3" name="Content Placeholder 2"/>
          <p:cNvSpPr>
            <a:spLocks noGrp="1"/>
          </p:cNvSpPr>
          <p:nvPr>
            <p:ph idx="1"/>
          </p:nvPr>
        </p:nvSpPr>
        <p:spPr/>
        <p:txBody>
          <a:bodyPr/>
          <a:lstStyle/>
          <a:p>
            <a:r>
              <a:rPr lang="en-US" sz="2000" dirty="0"/>
              <a:t>Considerations for linear and nonlinear instrumental response</a:t>
            </a:r>
          </a:p>
          <a:p>
            <a:pPr lvl="1"/>
            <a:r>
              <a:rPr lang="en-US" sz="2000" dirty="0"/>
              <a:t>Linear models can be used for most instrumentation</a:t>
            </a:r>
          </a:p>
          <a:p>
            <a:pPr lvl="1"/>
            <a:r>
              <a:rPr lang="en-US" sz="2000" dirty="0"/>
              <a:t>Nonlinear response can often be modeled as linear, for sufficiently small ranges</a:t>
            </a:r>
          </a:p>
          <a:p>
            <a:pPr lvl="1"/>
            <a:endParaRPr lang="en-US" sz="2000" dirty="0"/>
          </a:p>
          <a:p>
            <a:r>
              <a:rPr lang="en-US" sz="2000" dirty="0"/>
              <a:t>Mathematical models</a:t>
            </a:r>
          </a:p>
          <a:p>
            <a:pPr lvl="1"/>
            <a:r>
              <a:rPr lang="en-US" sz="2000" dirty="0"/>
              <a:t>Zero-Intercept Model</a:t>
            </a:r>
          </a:p>
          <a:p>
            <a:pPr lvl="1"/>
            <a:r>
              <a:rPr lang="en-US" sz="2000" dirty="0"/>
              <a:t>Fixed-Intercept Model</a:t>
            </a:r>
          </a:p>
          <a:p>
            <a:pPr lvl="1"/>
            <a:r>
              <a:rPr lang="en-US" sz="2000" dirty="0"/>
              <a:t>Unconstrained (Fitted) Model</a:t>
            </a:r>
          </a:p>
          <a:p>
            <a:pPr lvl="1"/>
            <a:r>
              <a:rPr lang="en-US" sz="2000" dirty="0"/>
              <a:t>Bracketed Calibration</a:t>
            </a:r>
          </a:p>
          <a:p>
            <a:pPr marL="457200" lvl="1" indent="0">
              <a:buNone/>
            </a:pPr>
            <a:endParaRPr lang="en-US" sz="2000" dirty="0"/>
          </a:p>
        </p:txBody>
      </p:sp>
      <p:pic>
        <p:nvPicPr>
          <p:cNvPr id="5" name="slide3.1a">
            <a:hlinkClick r:id="" action="ppaction://media"/>
            <a:extLst>
              <a:ext uri="{FF2B5EF4-FFF2-40B4-BE49-F238E27FC236}">
                <a16:creationId xmlns:a16="http://schemas.microsoft.com/office/drawing/2014/main" id="{0A959A04-476E-48F7-9C96-D5DFC109B37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155613" y="6677025"/>
            <a:ext cx="609600" cy="609600"/>
          </a:xfrm>
          <a:prstGeom prst="rect">
            <a:avLst/>
          </a:prstGeom>
        </p:spPr>
      </p:pic>
    </p:spTree>
    <p:custDataLst>
      <p:tags r:id="rId1"/>
    </p:custDataLst>
    <p:extLst>
      <p:ext uri="{BB962C8B-B14F-4D97-AF65-F5344CB8AC3E}">
        <p14:creationId xmlns:p14="http://schemas.microsoft.com/office/powerpoint/2010/main" val="4089553944"/>
      </p:ext>
    </p:extLst>
  </p:cSld>
  <p:clrMapOvr>
    <a:masterClrMapping/>
  </p:clrMapOvr>
  <mc:AlternateContent xmlns:mc="http://schemas.openxmlformats.org/markup-compatibility/2006" xmlns:p14="http://schemas.microsoft.com/office/powerpoint/2010/main">
    <mc:Choice Requires="p14">
      <p:transition spd="med" p14:dur="700" advTm="102940">
        <p:fade/>
      </p:transition>
    </mc:Choice>
    <mc:Fallback xmlns="">
      <p:transition spd="med" advTm="1029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405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p14="http://schemas.microsoft.com/office/powerpoint/2010/main">
        <p14:playEvt time="7" objId="5"/>
        <p14:stopEvt time="102940" objId="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Calibration</a:t>
            </a:r>
          </a:p>
        </p:txBody>
      </p:sp>
      <p:sp>
        <p:nvSpPr>
          <p:cNvPr id="140" name="Freeform 82">
            <a:extLst>
              <a:ext uri="{FF2B5EF4-FFF2-40B4-BE49-F238E27FC236}">
                <a16:creationId xmlns:a16="http://schemas.microsoft.com/office/drawing/2014/main" id="{B2673495-050D-4BFF-B668-6FB3D79FD440}"/>
              </a:ext>
            </a:extLst>
          </p:cNvPr>
          <p:cNvSpPr>
            <a:spLocks noEditPoints="1"/>
          </p:cNvSpPr>
          <p:nvPr/>
        </p:nvSpPr>
        <p:spPr bwMode="auto">
          <a:xfrm>
            <a:off x="842962" y="3411538"/>
            <a:ext cx="2027237" cy="1758950"/>
          </a:xfrm>
          <a:custGeom>
            <a:avLst/>
            <a:gdLst>
              <a:gd name="T0" fmla="*/ 0 w 5370"/>
              <a:gd name="T1" fmla="*/ 4603 h 4656"/>
              <a:gd name="T2" fmla="*/ 0 w 5370"/>
              <a:gd name="T3" fmla="*/ 0 h 4656"/>
              <a:gd name="T4" fmla="*/ 132 w 5370"/>
              <a:gd name="T5" fmla="*/ 0 h 4656"/>
              <a:gd name="T6" fmla="*/ 132 w 5370"/>
              <a:gd name="T7" fmla="*/ 4603 h 4656"/>
              <a:gd name="T8" fmla="*/ 79 w 5370"/>
              <a:gd name="T9" fmla="*/ 4656 h 4656"/>
              <a:gd name="T10" fmla="*/ 0 w 5370"/>
              <a:gd name="T11" fmla="*/ 4603 h 4656"/>
              <a:gd name="T12" fmla="*/ 79 w 5370"/>
              <a:gd name="T13" fmla="*/ 4656 h 4656"/>
              <a:gd name="T14" fmla="*/ 0 w 5370"/>
              <a:gd name="T15" fmla="*/ 4656 h 4656"/>
              <a:gd name="T16" fmla="*/ 0 w 5370"/>
              <a:gd name="T17" fmla="*/ 4603 h 4656"/>
              <a:gd name="T18" fmla="*/ 79 w 5370"/>
              <a:gd name="T19" fmla="*/ 4656 h 4656"/>
              <a:gd name="T20" fmla="*/ 5370 w 5370"/>
              <a:gd name="T21" fmla="*/ 4656 h 4656"/>
              <a:gd name="T22" fmla="*/ 79 w 5370"/>
              <a:gd name="T23" fmla="*/ 4656 h 4656"/>
              <a:gd name="T24" fmla="*/ 79 w 5370"/>
              <a:gd name="T25" fmla="*/ 4550 h 4656"/>
              <a:gd name="T26" fmla="*/ 5370 w 5370"/>
              <a:gd name="T27" fmla="*/ 4550 h 4656"/>
              <a:gd name="T28" fmla="*/ 5370 w 5370"/>
              <a:gd name="T2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70" h="4656">
                <a:moveTo>
                  <a:pt x="0" y="4603"/>
                </a:moveTo>
                <a:lnTo>
                  <a:pt x="0" y="0"/>
                </a:lnTo>
                <a:lnTo>
                  <a:pt x="132" y="0"/>
                </a:lnTo>
                <a:lnTo>
                  <a:pt x="132" y="4603"/>
                </a:lnTo>
                <a:lnTo>
                  <a:pt x="79" y="4656"/>
                </a:lnTo>
                <a:lnTo>
                  <a:pt x="0" y="4603"/>
                </a:lnTo>
                <a:close/>
                <a:moveTo>
                  <a:pt x="79" y="4656"/>
                </a:moveTo>
                <a:lnTo>
                  <a:pt x="0" y="4656"/>
                </a:lnTo>
                <a:lnTo>
                  <a:pt x="0" y="4603"/>
                </a:lnTo>
                <a:lnTo>
                  <a:pt x="79" y="4656"/>
                </a:lnTo>
                <a:close/>
                <a:moveTo>
                  <a:pt x="5370" y="4656"/>
                </a:moveTo>
                <a:lnTo>
                  <a:pt x="79" y="4656"/>
                </a:lnTo>
                <a:lnTo>
                  <a:pt x="79" y="4550"/>
                </a:lnTo>
                <a:lnTo>
                  <a:pt x="5370" y="4550"/>
                </a:lnTo>
                <a:lnTo>
                  <a:pt x="5370" y="4656"/>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83">
            <a:extLst>
              <a:ext uri="{FF2B5EF4-FFF2-40B4-BE49-F238E27FC236}">
                <a16:creationId xmlns:a16="http://schemas.microsoft.com/office/drawing/2014/main" id="{173928B2-4D2D-4A7C-9A03-FF180F90EB3F}"/>
              </a:ext>
            </a:extLst>
          </p:cNvPr>
          <p:cNvSpPr>
            <a:spLocks/>
          </p:cNvSpPr>
          <p:nvPr/>
        </p:nvSpPr>
        <p:spPr bwMode="auto">
          <a:xfrm>
            <a:off x="876300" y="3425825"/>
            <a:ext cx="1709737" cy="1720850"/>
          </a:xfrm>
          <a:custGeom>
            <a:avLst/>
            <a:gdLst>
              <a:gd name="T0" fmla="*/ 4526 w 4526"/>
              <a:gd name="T1" fmla="*/ 57 h 4555"/>
              <a:gd name="T2" fmla="*/ 57 w 4526"/>
              <a:gd name="T3" fmla="*/ 4555 h 4555"/>
              <a:gd name="T4" fmla="*/ 0 w 4526"/>
              <a:gd name="T5" fmla="*/ 4469 h 4555"/>
              <a:gd name="T6" fmla="*/ 4440 w 4526"/>
              <a:gd name="T7" fmla="*/ 0 h 4555"/>
              <a:gd name="T8" fmla="*/ 4526 w 4526"/>
              <a:gd name="T9" fmla="*/ 57 h 4555"/>
            </a:gdLst>
            <a:ahLst/>
            <a:cxnLst>
              <a:cxn ang="0">
                <a:pos x="T0" y="T1"/>
              </a:cxn>
              <a:cxn ang="0">
                <a:pos x="T2" y="T3"/>
              </a:cxn>
              <a:cxn ang="0">
                <a:pos x="T4" y="T5"/>
              </a:cxn>
              <a:cxn ang="0">
                <a:pos x="T6" y="T7"/>
              </a:cxn>
              <a:cxn ang="0">
                <a:pos x="T8" y="T9"/>
              </a:cxn>
            </a:cxnLst>
            <a:rect l="0" t="0" r="r" b="b"/>
            <a:pathLst>
              <a:path w="4526" h="4555">
                <a:moveTo>
                  <a:pt x="4526" y="57"/>
                </a:moveTo>
                <a:lnTo>
                  <a:pt x="57" y="4555"/>
                </a:lnTo>
                <a:lnTo>
                  <a:pt x="0" y="4469"/>
                </a:lnTo>
                <a:lnTo>
                  <a:pt x="4440" y="0"/>
                </a:lnTo>
                <a:lnTo>
                  <a:pt x="4526" y="57"/>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84">
            <a:extLst>
              <a:ext uri="{FF2B5EF4-FFF2-40B4-BE49-F238E27FC236}">
                <a16:creationId xmlns:a16="http://schemas.microsoft.com/office/drawing/2014/main" id="{F0092AB7-CE99-4D65-B9B5-15C98804F0D2}"/>
              </a:ext>
            </a:extLst>
          </p:cNvPr>
          <p:cNvSpPr>
            <a:spLocks noChangeArrowheads="1"/>
          </p:cNvSpPr>
          <p:nvPr/>
        </p:nvSpPr>
        <p:spPr bwMode="auto">
          <a:xfrm>
            <a:off x="1222375" y="4697413"/>
            <a:ext cx="150812" cy="39687"/>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85">
            <a:extLst>
              <a:ext uri="{FF2B5EF4-FFF2-40B4-BE49-F238E27FC236}">
                <a16:creationId xmlns:a16="http://schemas.microsoft.com/office/drawing/2014/main" id="{85E954B6-F418-43AD-8DFA-A381BBB1C701}"/>
              </a:ext>
            </a:extLst>
          </p:cNvPr>
          <p:cNvSpPr>
            <a:spLocks noChangeArrowheads="1"/>
          </p:cNvSpPr>
          <p:nvPr/>
        </p:nvSpPr>
        <p:spPr bwMode="auto">
          <a:xfrm>
            <a:off x="1273175" y="4637088"/>
            <a:ext cx="49212" cy="160337"/>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Rectangle 86">
            <a:extLst>
              <a:ext uri="{FF2B5EF4-FFF2-40B4-BE49-F238E27FC236}">
                <a16:creationId xmlns:a16="http://schemas.microsoft.com/office/drawing/2014/main" id="{A615E843-A05C-4C64-8C23-99CB26735F9B}"/>
              </a:ext>
            </a:extLst>
          </p:cNvPr>
          <p:cNvSpPr>
            <a:spLocks noChangeArrowheads="1"/>
          </p:cNvSpPr>
          <p:nvPr/>
        </p:nvSpPr>
        <p:spPr bwMode="auto">
          <a:xfrm>
            <a:off x="2343150" y="3719513"/>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5" name="Rectangle 87">
            <a:extLst>
              <a:ext uri="{FF2B5EF4-FFF2-40B4-BE49-F238E27FC236}">
                <a16:creationId xmlns:a16="http://schemas.microsoft.com/office/drawing/2014/main" id="{AE094B93-E5DD-4D7C-BA45-76280116C8A3}"/>
              </a:ext>
            </a:extLst>
          </p:cNvPr>
          <p:cNvSpPr>
            <a:spLocks noChangeArrowheads="1"/>
          </p:cNvSpPr>
          <p:nvPr/>
        </p:nvSpPr>
        <p:spPr bwMode="auto">
          <a:xfrm>
            <a:off x="2670175" y="3433763"/>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6" name="Rectangle 88">
            <a:extLst>
              <a:ext uri="{FF2B5EF4-FFF2-40B4-BE49-F238E27FC236}">
                <a16:creationId xmlns:a16="http://schemas.microsoft.com/office/drawing/2014/main" id="{2FE6642B-81FC-4E8D-A7B8-7260E1B64FB2}"/>
              </a:ext>
            </a:extLst>
          </p:cNvPr>
          <p:cNvSpPr>
            <a:spLocks noChangeArrowheads="1"/>
          </p:cNvSpPr>
          <p:nvPr/>
        </p:nvSpPr>
        <p:spPr bwMode="auto">
          <a:xfrm>
            <a:off x="2006600" y="3994150"/>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Rectangle 89">
            <a:extLst>
              <a:ext uri="{FF2B5EF4-FFF2-40B4-BE49-F238E27FC236}">
                <a16:creationId xmlns:a16="http://schemas.microsoft.com/office/drawing/2014/main" id="{D7CF284A-F6CC-4C5C-8CB5-7D6D47676B51}"/>
              </a:ext>
            </a:extLst>
          </p:cNvPr>
          <p:cNvSpPr>
            <a:spLocks noChangeArrowheads="1"/>
          </p:cNvSpPr>
          <p:nvPr/>
        </p:nvSpPr>
        <p:spPr bwMode="auto">
          <a:xfrm>
            <a:off x="1171575" y="4810125"/>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8" name="Rectangle 90">
            <a:extLst>
              <a:ext uri="{FF2B5EF4-FFF2-40B4-BE49-F238E27FC236}">
                <a16:creationId xmlns:a16="http://schemas.microsoft.com/office/drawing/2014/main" id="{D757531F-47BF-41B4-96C5-7F6F9DA2D850}"/>
              </a:ext>
            </a:extLst>
          </p:cNvPr>
          <p:cNvSpPr>
            <a:spLocks noChangeArrowheads="1"/>
          </p:cNvSpPr>
          <p:nvPr/>
        </p:nvSpPr>
        <p:spPr bwMode="auto">
          <a:xfrm>
            <a:off x="1385887" y="4586288"/>
            <a:ext cx="947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unknown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Oval 91">
            <a:extLst>
              <a:ext uri="{FF2B5EF4-FFF2-40B4-BE49-F238E27FC236}">
                <a16:creationId xmlns:a16="http://schemas.microsoft.com/office/drawing/2014/main" id="{DDE774FB-F98C-4777-A82D-717E0E4AA618}"/>
              </a:ext>
            </a:extLst>
          </p:cNvPr>
          <p:cNvSpPr>
            <a:spLocks noChangeArrowheads="1"/>
          </p:cNvSpPr>
          <p:nvPr/>
        </p:nvSpPr>
        <p:spPr bwMode="auto">
          <a:xfrm>
            <a:off x="811212" y="5089525"/>
            <a:ext cx="115887" cy="115887"/>
          </a:xfrm>
          <a:prstGeom prst="ellipse">
            <a:avLst/>
          </a:prstGeom>
          <a:solidFill>
            <a:srgbClr val="C93430"/>
          </a:solidFill>
          <a:ln w="6350" cap="flat">
            <a:solidFill>
              <a:srgbClr val="C9343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Oval 92">
            <a:extLst>
              <a:ext uri="{FF2B5EF4-FFF2-40B4-BE49-F238E27FC236}">
                <a16:creationId xmlns:a16="http://schemas.microsoft.com/office/drawing/2014/main" id="{ADD18D61-9E43-41FC-92F6-9E3817D52936}"/>
              </a:ext>
            </a:extLst>
          </p:cNvPr>
          <p:cNvSpPr>
            <a:spLocks noChangeArrowheads="1"/>
          </p:cNvSpPr>
          <p:nvPr/>
        </p:nvSpPr>
        <p:spPr bwMode="auto">
          <a:xfrm>
            <a:off x="1055687" y="4835525"/>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Oval 93">
            <a:extLst>
              <a:ext uri="{FF2B5EF4-FFF2-40B4-BE49-F238E27FC236}">
                <a16:creationId xmlns:a16="http://schemas.microsoft.com/office/drawing/2014/main" id="{DE9D4891-60AE-4707-BEC3-4EC8541BCCD0}"/>
              </a:ext>
            </a:extLst>
          </p:cNvPr>
          <p:cNvSpPr>
            <a:spLocks noChangeArrowheads="1"/>
          </p:cNvSpPr>
          <p:nvPr/>
        </p:nvSpPr>
        <p:spPr bwMode="auto">
          <a:xfrm>
            <a:off x="1798637" y="4054475"/>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2" name="Oval 94">
            <a:extLst>
              <a:ext uri="{FF2B5EF4-FFF2-40B4-BE49-F238E27FC236}">
                <a16:creationId xmlns:a16="http://schemas.microsoft.com/office/drawing/2014/main" id="{A1F29926-B4A4-4F70-9340-368304F3728C}"/>
              </a:ext>
            </a:extLst>
          </p:cNvPr>
          <p:cNvSpPr>
            <a:spLocks noChangeArrowheads="1"/>
          </p:cNvSpPr>
          <p:nvPr/>
        </p:nvSpPr>
        <p:spPr bwMode="auto">
          <a:xfrm>
            <a:off x="2203450" y="3749675"/>
            <a:ext cx="114300"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Oval 95">
            <a:extLst>
              <a:ext uri="{FF2B5EF4-FFF2-40B4-BE49-F238E27FC236}">
                <a16:creationId xmlns:a16="http://schemas.microsoft.com/office/drawing/2014/main" id="{85CDA29A-07CB-4E0B-8681-DABBEDAF19EA}"/>
              </a:ext>
            </a:extLst>
          </p:cNvPr>
          <p:cNvSpPr>
            <a:spLocks noChangeArrowheads="1"/>
          </p:cNvSpPr>
          <p:nvPr/>
        </p:nvSpPr>
        <p:spPr bwMode="auto">
          <a:xfrm>
            <a:off x="2532062" y="3486150"/>
            <a:ext cx="115887" cy="114300"/>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Rectangle 96">
            <a:extLst>
              <a:ext uri="{FF2B5EF4-FFF2-40B4-BE49-F238E27FC236}">
                <a16:creationId xmlns:a16="http://schemas.microsoft.com/office/drawing/2014/main" id="{3CCF0C60-D64D-47C6-A0DA-9FBB05093F53}"/>
              </a:ext>
            </a:extLst>
          </p:cNvPr>
          <p:cNvSpPr>
            <a:spLocks noChangeArrowheads="1"/>
          </p:cNvSpPr>
          <p:nvPr/>
        </p:nvSpPr>
        <p:spPr bwMode="auto">
          <a:xfrm>
            <a:off x="1293812" y="2800351"/>
            <a:ext cx="126156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Zero-Intercept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5" name="Rectangle 97">
            <a:extLst>
              <a:ext uri="{FF2B5EF4-FFF2-40B4-BE49-F238E27FC236}">
                <a16:creationId xmlns:a16="http://schemas.microsoft.com/office/drawing/2014/main" id="{9C02076E-07C9-4348-960A-7A23BFD4D48F}"/>
              </a:ext>
            </a:extLst>
          </p:cNvPr>
          <p:cNvSpPr>
            <a:spLocks noChangeArrowheads="1"/>
          </p:cNvSpPr>
          <p:nvPr/>
        </p:nvSpPr>
        <p:spPr bwMode="auto">
          <a:xfrm>
            <a:off x="1619250" y="3005138"/>
            <a:ext cx="61118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Model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Rectangle 98">
            <a:extLst>
              <a:ext uri="{FF2B5EF4-FFF2-40B4-BE49-F238E27FC236}">
                <a16:creationId xmlns:a16="http://schemas.microsoft.com/office/drawing/2014/main" id="{180EB578-2EC7-4880-BB55-39132DCF0C74}"/>
              </a:ext>
            </a:extLst>
          </p:cNvPr>
          <p:cNvSpPr>
            <a:spLocks noChangeArrowheads="1"/>
          </p:cNvSpPr>
          <p:nvPr/>
        </p:nvSpPr>
        <p:spPr bwMode="auto">
          <a:xfrm>
            <a:off x="865187" y="5535613"/>
            <a:ext cx="144780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Recommended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7" name="Rectangle 99">
            <a:extLst>
              <a:ext uri="{FF2B5EF4-FFF2-40B4-BE49-F238E27FC236}">
                <a16:creationId xmlns:a16="http://schemas.microsoft.com/office/drawing/2014/main" id="{273CAA7F-BCAF-4C21-A268-8739126DC1D9}"/>
              </a:ext>
            </a:extLst>
          </p:cNvPr>
          <p:cNvSpPr>
            <a:spLocks noChangeArrowheads="1"/>
          </p:cNvSpPr>
          <p:nvPr/>
        </p:nvSpPr>
        <p:spPr bwMode="auto">
          <a:xfrm>
            <a:off x="865187" y="5738813"/>
            <a:ext cx="191770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when no response is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8" name="Rectangle 100">
            <a:extLst>
              <a:ext uri="{FF2B5EF4-FFF2-40B4-BE49-F238E27FC236}">
                <a16:creationId xmlns:a16="http://schemas.microsoft.com/office/drawing/2014/main" id="{D6AD12DE-C5CB-431C-B5D9-1437E3C54F24}"/>
              </a:ext>
            </a:extLst>
          </p:cNvPr>
          <p:cNvSpPr>
            <a:spLocks noChangeArrowheads="1"/>
          </p:cNvSpPr>
          <p:nvPr/>
        </p:nvSpPr>
        <p:spPr bwMode="auto">
          <a:xfrm>
            <a:off x="865187" y="5943600"/>
            <a:ext cx="177612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observed for a zero-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9" name="Rectangle 101">
            <a:extLst>
              <a:ext uri="{FF2B5EF4-FFF2-40B4-BE49-F238E27FC236}">
                <a16:creationId xmlns:a16="http://schemas.microsoft.com/office/drawing/2014/main" id="{7E2951CD-B287-4D71-8947-42AFE2ED10E0}"/>
              </a:ext>
            </a:extLst>
          </p:cNvPr>
          <p:cNvSpPr>
            <a:spLocks noChangeArrowheads="1"/>
          </p:cNvSpPr>
          <p:nvPr/>
        </p:nvSpPr>
        <p:spPr bwMode="auto">
          <a:xfrm>
            <a:off x="865187" y="6157913"/>
            <a:ext cx="182261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level (blank) calibrant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588" name="Freeform 102">
            <a:extLst>
              <a:ext uri="{FF2B5EF4-FFF2-40B4-BE49-F238E27FC236}">
                <a16:creationId xmlns:a16="http://schemas.microsoft.com/office/drawing/2014/main" id="{E661E118-BD35-4B86-866D-462CCDDCC9BD}"/>
              </a:ext>
            </a:extLst>
          </p:cNvPr>
          <p:cNvSpPr>
            <a:spLocks noEditPoints="1"/>
          </p:cNvSpPr>
          <p:nvPr/>
        </p:nvSpPr>
        <p:spPr bwMode="auto">
          <a:xfrm>
            <a:off x="3643312" y="3417888"/>
            <a:ext cx="2019300" cy="1758950"/>
          </a:xfrm>
          <a:custGeom>
            <a:avLst/>
            <a:gdLst>
              <a:gd name="T0" fmla="*/ 0 w 5345"/>
              <a:gd name="T1" fmla="*/ 4604 h 4656"/>
              <a:gd name="T2" fmla="*/ 0 w 5345"/>
              <a:gd name="T3" fmla="*/ 0 h 4656"/>
              <a:gd name="T4" fmla="*/ 106 w 5345"/>
              <a:gd name="T5" fmla="*/ 0 h 4656"/>
              <a:gd name="T6" fmla="*/ 106 w 5345"/>
              <a:gd name="T7" fmla="*/ 4604 h 4656"/>
              <a:gd name="T8" fmla="*/ 53 w 5345"/>
              <a:gd name="T9" fmla="*/ 4656 h 4656"/>
              <a:gd name="T10" fmla="*/ 0 w 5345"/>
              <a:gd name="T11" fmla="*/ 4604 h 4656"/>
              <a:gd name="T12" fmla="*/ 53 w 5345"/>
              <a:gd name="T13" fmla="*/ 4656 h 4656"/>
              <a:gd name="T14" fmla="*/ 0 w 5345"/>
              <a:gd name="T15" fmla="*/ 4656 h 4656"/>
              <a:gd name="T16" fmla="*/ 0 w 5345"/>
              <a:gd name="T17" fmla="*/ 4604 h 4656"/>
              <a:gd name="T18" fmla="*/ 53 w 5345"/>
              <a:gd name="T19" fmla="*/ 4656 h 4656"/>
              <a:gd name="T20" fmla="*/ 5345 w 5345"/>
              <a:gd name="T21" fmla="*/ 4656 h 4656"/>
              <a:gd name="T22" fmla="*/ 53 w 5345"/>
              <a:gd name="T23" fmla="*/ 4656 h 4656"/>
              <a:gd name="T24" fmla="*/ 53 w 5345"/>
              <a:gd name="T25" fmla="*/ 4551 h 4656"/>
              <a:gd name="T26" fmla="*/ 5345 w 5345"/>
              <a:gd name="T27" fmla="*/ 4551 h 4656"/>
              <a:gd name="T28" fmla="*/ 5345 w 5345"/>
              <a:gd name="T2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45" h="4656">
                <a:moveTo>
                  <a:pt x="0" y="4604"/>
                </a:moveTo>
                <a:lnTo>
                  <a:pt x="0" y="0"/>
                </a:lnTo>
                <a:lnTo>
                  <a:pt x="106" y="0"/>
                </a:lnTo>
                <a:lnTo>
                  <a:pt x="106" y="4604"/>
                </a:lnTo>
                <a:lnTo>
                  <a:pt x="53" y="4656"/>
                </a:lnTo>
                <a:lnTo>
                  <a:pt x="0" y="4604"/>
                </a:lnTo>
                <a:close/>
                <a:moveTo>
                  <a:pt x="53" y="4656"/>
                </a:moveTo>
                <a:lnTo>
                  <a:pt x="0" y="4656"/>
                </a:lnTo>
                <a:lnTo>
                  <a:pt x="0" y="4604"/>
                </a:lnTo>
                <a:lnTo>
                  <a:pt x="53" y="4656"/>
                </a:lnTo>
                <a:close/>
                <a:moveTo>
                  <a:pt x="5345" y="4656"/>
                </a:moveTo>
                <a:lnTo>
                  <a:pt x="53" y="4656"/>
                </a:lnTo>
                <a:lnTo>
                  <a:pt x="53" y="4551"/>
                </a:lnTo>
                <a:lnTo>
                  <a:pt x="5345" y="4551"/>
                </a:lnTo>
                <a:lnTo>
                  <a:pt x="5345" y="4656"/>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89" name="Rectangle 103">
            <a:extLst>
              <a:ext uri="{FF2B5EF4-FFF2-40B4-BE49-F238E27FC236}">
                <a16:creationId xmlns:a16="http://schemas.microsoft.com/office/drawing/2014/main" id="{25DA4403-9AAA-45FB-B8BD-C7A537B1A08C}"/>
              </a:ext>
            </a:extLst>
          </p:cNvPr>
          <p:cNvSpPr>
            <a:spLocks noChangeArrowheads="1"/>
          </p:cNvSpPr>
          <p:nvPr/>
        </p:nvSpPr>
        <p:spPr bwMode="auto">
          <a:xfrm>
            <a:off x="4008559" y="2800351"/>
            <a:ext cx="133690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Fixed-Intercept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590" name="Rectangle 104">
            <a:extLst>
              <a:ext uri="{FF2B5EF4-FFF2-40B4-BE49-F238E27FC236}">
                <a16:creationId xmlns:a16="http://schemas.microsoft.com/office/drawing/2014/main" id="{46369DD2-1802-496E-A1DD-3BD8AB76E4F8}"/>
              </a:ext>
            </a:extLst>
          </p:cNvPr>
          <p:cNvSpPr>
            <a:spLocks noChangeArrowheads="1"/>
          </p:cNvSpPr>
          <p:nvPr/>
        </p:nvSpPr>
        <p:spPr bwMode="auto">
          <a:xfrm>
            <a:off x="4464050" y="3005138"/>
            <a:ext cx="61118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Model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591" name="Freeform 105">
            <a:extLst>
              <a:ext uri="{FF2B5EF4-FFF2-40B4-BE49-F238E27FC236}">
                <a16:creationId xmlns:a16="http://schemas.microsoft.com/office/drawing/2014/main" id="{AF6FDE92-3B9F-41EC-BD13-F61C0C5252CC}"/>
              </a:ext>
            </a:extLst>
          </p:cNvPr>
          <p:cNvSpPr>
            <a:spLocks/>
          </p:cNvSpPr>
          <p:nvPr/>
        </p:nvSpPr>
        <p:spPr bwMode="auto">
          <a:xfrm>
            <a:off x="3675062" y="3417888"/>
            <a:ext cx="1470025" cy="1479550"/>
          </a:xfrm>
          <a:custGeom>
            <a:avLst/>
            <a:gdLst>
              <a:gd name="T0" fmla="*/ 3890 w 3890"/>
              <a:gd name="T1" fmla="*/ 49 h 3915"/>
              <a:gd name="T2" fmla="*/ 49 w 3890"/>
              <a:gd name="T3" fmla="*/ 3915 h 3915"/>
              <a:gd name="T4" fmla="*/ 0 w 3890"/>
              <a:gd name="T5" fmla="*/ 3842 h 3915"/>
              <a:gd name="T6" fmla="*/ 3817 w 3890"/>
              <a:gd name="T7" fmla="*/ 0 h 3915"/>
              <a:gd name="T8" fmla="*/ 3890 w 3890"/>
              <a:gd name="T9" fmla="*/ 49 h 3915"/>
            </a:gdLst>
            <a:ahLst/>
            <a:cxnLst>
              <a:cxn ang="0">
                <a:pos x="T0" y="T1"/>
              </a:cxn>
              <a:cxn ang="0">
                <a:pos x="T2" y="T3"/>
              </a:cxn>
              <a:cxn ang="0">
                <a:pos x="T4" y="T5"/>
              </a:cxn>
              <a:cxn ang="0">
                <a:pos x="T6" y="T7"/>
              </a:cxn>
              <a:cxn ang="0">
                <a:pos x="T8" y="T9"/>
              </a:cxn>
            </a:cxnLst>
            <a:rect l="0" t="0" r="r" b="b"/>
            <a:pathLst>
              <a:path w="3890" h="3915">
                <a:moveTo>
                  <a:pt x="3890" y="49"/>
                </a:moveTo>
                <a:lnTo>
                  <a:pt x="49" y="3915"/>
                </a:lnTo>
                <a:lnTo>
                  <a:pt x="0" y="3842"/>
                </a:lnTo>
                <a:lnTo>
                  <a:pt x="3817" y="0"/>
                </a:lnTo>
                <a:lnTo>
                  <a:pt x="3890" y="49"/>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92" name="Rectangle 106">
            <a:extLst>
              <a:ext uri="{FF2B5EF4-FFF2-40B4-BE49-F238E27FC236}">
                <a16:creationId xmlns:a16="http://schemas.microsoft.com/office/drawing/2014/main" id="{B0CC07C2-88B3-43DF-A255-6F695FF9F8D2}"/>
              </a:ext>
            </a:extLst>
          </p:cNvPr>
          <p:cNvSpPr>
            <a:spLocks noChangeArrowheads="1"/>
          </p:cNvSpPr>
          <p:nvPr/>
        </p:nvSpPr>
        <p:spPr bwMode="auto">
          <a:xfrm>
            <a:off x="4021137" y="4446588"/>
            <a:ext cx="150812" cy="41275"/>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93" name="Rectangle 107">
            <a:extLst>
              <a:ext uri="{FF2B5EF4-FFF2-40B4-BE49-F238E27FC236}">
                <a16:creationId xmlns:a16="http://schemas.microsoft.com/office/drawing/2014/main" id="{6B41D001-0790-4A1E-85C6-6FD5FD4EC501}"/>
              </a:ext>
            </a:extLst>
          </p:cNvPr>
          <p:cNvSpPr>
            <a:spLocks noChangeArrowheads="1"/>
          </p:cNvSpPr>
          <p:nvPr/>
        </p:nvSpPr>
        <p:spPr bwMode="auto">
          <a:xfrm>
            <a:off x="4071937" y="4387850"/>
            <a:ext cx="49212" cy="158750"/>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94" name="Rectangle 108">
            <a:extLst>
              <a:ext uri="{FF2B5EF4-FFF2-40B4-BE49-F238E27FC236}">
                <a16:creationId xmlns:a16="http://schemas.microsoft.com/office/drawing/2014/main" id="{9868C071-D584-4161-AB01-D69037935C93}"/>
              </a:ext>
            </a:extLst>
          </p:cNvPr>
          <p:cNvSpPr>
            <a:spLocks noChangeArrowheads="1"/>
          </p:cNvSpPr>
          <p:nvPr/>
        </p:nvSpPr>
        <p:spPr bwMode="auto">
          <a:xfrm>
            <a:off x="5137150" y="3463925"/>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95" name="Rectangle 109">
            <a:extLst>
              <a:ext uri="{FF2B5EF4-FFF2-40B4-BE49-F238E27FC236}">
                <a16:creationId xmlns:a16="http://schemas.microsoft.com/office/drawing/2014/main" id="{5C6926BD-97D5-4D65-A5EB-D64BDACFD4A8}"/>
              </a:ext>
            </a:extLst>
          </p:cNvPr>
          <p:cNvSpPr>
            <a:spLocks noChangeArrowheads="1"/>
          </p:cNvSpPr>
          <p:nvPr/>
        </p:nvSpPr>
        <p:spPr bwMode="auto">
          <a:xfrm>
            <a:off x="4800600" y="3749675"/>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96" name="Rectangle 110">
            <a:extLst>
              <a:ext uri="{FF2B5EF4-FFF2-40B4-BE49-F238E27FC236}">
                <a16:creationId xmlns:a16="http://schemas.microsoft.com/office/drawing/2014/main" id="{009DE2D5-4297-42A7-BC78-2E0C7BA04F1A}"/>
              </a:ext>
            </a:extLst>
          </p:cNvPr>
          <p:cNvSpPr>
            <a:spLocks noChangeArrowheads="1"/>
          </p:cNvSpPr>
          <p:nvPr/>
        </p:nvSpPr>
        <p:spPr bwMode="auto">
          <a:xfrm>
            <a:off x="4036219" y="4678362"/>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373537"/>
                </a:solidFill>
                <a:effectLst/>
                <a:latin typeface="Arial" panose="020B0604020202020204" pitchFamily="34" charset="0"/>
              </a:rPr>
              <a:t>cal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597" name="Rectangle 111">
            <a:extLst>
              <a:ext uri="{FF2B5EF4-FFF2-40B4-BE49-F238E27FC236}">
                <a16:creationId xmlns:a16="http://schemas.microsoft.com/office/drawing/2014/main" id="{8A7F2532-7E97-4ED3-B0DB-2CB1ACC882C9}"/>
              </a:ext>
            </a:extLst>
          </p:cNvPr>
          <p:cNvSpPr>
            <a:spLocks noChangeArrowheads="1"/>
          </p:cNvSpPr>
          <p:nvPr/>
        </p:nvSpPr>
        <p:spPr bwMode="auto">
          <a:xfrm>
            <a:off x="4189412" y="4330700"/>
            <a:ext cx="947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unknown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98" name="Oval 112">
            <a:extLst>
              <a:ext uri="{FF2B5EF4-FFF2-40B4-BE49-F238E27FC236}">
                <a16:creationId xmlns:a16="http://schemas.microsoft.com/office/drawing/2014/main" id="{20ADB631-E82B-4689-AD81-6B05ACFC9122}"/>
              </a:ext>
            </a:extLst>
          </p:cNvPr>
          <p:cNvSpPr>
            <a:spLocks noChangeArrowheads="1"/>
          </p:cNvSpPr>
          <p:nvPr/>
        </p:nvSpPr>
        <p:spPr bwMode="auto">
          <a:xfrm>
            <a:off x="3609975" y="4838700"/>
            <a:ext cx="115887" cy="115887"/>
          </a:xfrm>
          <a:prstGeom prst="ellipse">
            <a:avLst/>
          </a:prstGeom>
          <a:solidFill>
            <a:srgbClr val="C93430"/>
          </a:solidFill>
          <a:ln w="6350" cap="flat">
            <a:solidFill>
              <a:srgbClr val="C9343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599" name="Oval 113">
            <a:extLst>
              <a:ext uri="{FF2B5EF4-FFF2-40B4-BE49-F238E27FC236}">
                <a16:creationId xmlns:a16="http://schemas.microsoft.com/office/drawing/2014/main" id="{6F29544C-EF94-4D74-900C-346DD08C460E}"/>
              </a:ext>
            </a:extLst>
          </p:cNvPr>
          <p:cNvSpPr>
            <a:spLocks noChangeArrowheads="1"/>
          </p:cNvSpPr>
          <p:nvPr/>
        </p:nvSpPr>
        <p:spPr bwMode="auto">
          <a:xfrm>
            <a:off x="3875088" y="4769644"/>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00" name="Oval 114">
            <a:extLst>
              <a:ext uri="{FF2B5EF4-FFF2-40B4-BE49-F238E27FC236}">
                <a16:creationId xmlns:a16="http://schemas.microsoft.com/office/drawing/2014/main" id="{2F640363-58D3-4423-8477-F8CACDF43158}"/>
              </a:ext>
            </a:extLst>
          </p:cNvPr>
          <p:cNvSpPr>
            <a:spLocks noChangeArrowheads="1"/>
          </p:cNvSpPr>
          <p:nvPr/>
        </p:nvSpPr>
        <p:spPr bwMode="auto">
          <a:xfrm>
            <a:off x="4597400" y="3805238"/>
            <a:ext cx="115887" cy="114300"/>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01" name="Oval 115">
            <a:extLst>
              <a:ext uri="{FF2B5EF4-FFF2-40B4-BE49-F238E27FC236}">
                <a16:creationId xmlns:a16="http://schemas.microsoft.com/office/drawing/2014/main" id="{48700C0E-4EBA-47FF-B372-AF28BF6239DF}"/>
              </a:ext>
            </a:extLst>
          </p:cNvPr>
          <p:cNvSpPr>
            <a:spLocks noChangeArrowheads="1"/>
          </p:cNvSpPr>
          <p:nvPr/>
        </p:nvSpPr>
        <p:spPr bwMode="auto">
          <a:xfrm>
            <a:off x="5000625" y="3498850"/>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02" name="Rectangle 116">
            <a:extLst>
              <a:ext uri="{FF2B5EF4-FFF2-40B4-BE49-F238E27FC236}">
                <a16:creationId xmlns:a16="http://schemas.microsoft.com/office/drawing/2014/main" id="{BD2C000F-29FD-41E5-9781-3E3DBE8F7CB9}"/>
              </a:ext>
            </a:extLst>
          </p:cNvPr>
          <p:cNvSpPr>
            <a:spLocks noChangeArrowheads="1"/>
          </p:cNvSpPr>
          <p:nvPr/>
        </p:nvSpPr>
        <p:spPr bwMode="auto">
          <a:xfrm>
            <a:off x="3617912" y="5535613"/>
            <a:ext cx="196850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Recommended when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03" name="Rectangle 117">
            <a:extLst>
              <a:ext uri="{FF2B5EF4-FFF2-40B4-BE49-F238E27FC236}">
                <a16:creationId xmlns:a16="http://schemas.microsoft.com/office/drawing/2014/main" id="{6A48BF11-622C-4B12-88ED-C1F3C46A6FBA}"/>
              </a:ext>
            </a:extLst>
          </p:cNvPr>
          <p:cNvSpPr>
            <a:spLocks noChangeArrowheads="1"/>
          </p:cNvSpPr>
          <p:nvPr/>
        </p:nvSpPr>
        <p:spPr bwMode="auto">
          <a:xfrm>
            <a:off x="3617912" y="5738813"/>
            <a:ext cx="20967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the response for a zero-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04" name="Rectangle 118">
            <a:extLst>
              <a:ext uri="{FF2B5EF4-FFF2-40B4-BE49-F238E27FC236}">
                <a16:creationId xmlns:a16="http://schemas.microsoft.com/office/drawing/2014/main" id="{F40D9BBE-0AFF-4173-8430-3FABF5784AB9}"/>
              </a:ext>
            </a:extLst>
          </p:cNvPr>
          <p:cNvSpPr>
            <a:spLocks noChangeArrowheads="1"/>
          </p:cNvSpPr>
          <p:nvPr/>
        </p:nvSpPr>
        <p:spPr bwMode="auto">
          <a:xfrm>
            <a:off x="3617912" y="5943600"/>
            <a:ext cx="195738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level calibrant can be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05" name="Rectangle 119">
            <a:extLst>
              <a:ext uri="{FF2B5EF4-FFF2-40B4-BE49-F238E27FC236}">
                <a16:creationId xmlns:a16="http://schemas.microsoft.com/office/drawing/2014/main" id="{25DB4195-8D76-4B2B-B6BB-96CF6DB8D0FB}"/>
              </a:ext>
            </a:extLst>
          </p:cNvPr>
          <p:cNvSpPr>
            <a:spLocks noChangeArrowheads="1"/>
          </p:cNvSpPr>
          <p:nvPr/>
        </p:nvSpPr>
        <p:spPr bwMode="auto">
          <a:xfrm>
            <a:off x="3617912" y="6157913"/>
            <a:ext cx="211137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attributed to a constant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06" name="Rectangle 120">
            <a:extLst>
              <a:ext uri="{FF2B5EF4-FFF2-40B4-BE49-F238E27FC236}">
                <a16:creationId xmlns:a16="http://schemas.microsoft.com/office/drawing/2014/main" id="{7BD7365C-E4E0-43FF-AB8A-7DF4C8313FC9}"/>
              </a:ext>
            </a:extLst>
          </p:cNvPr>
          <p:cNvSpPr>
            <a:spLocks noChangeArrowheads="1"/>
          </p:cNvSpPr>
          <p:nvPr/>
        </p:nvSpPr>
        <p:spPr bwMode="auto">
          <a:xfrm>
            <a:off x="3617912" y="6361113"/>
            <a:ext cx="111125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interference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07" name="Freeform 121">
            <a:extLst>
              <a:ext uri="{FF2B5EF4-FFF2-40B4-BE49-F238E27FC236}">
                <a16:creationId xmlns:a16="http://schemas.microsoft.com/office/drawing/2014/main" id="{5DB1F8C5-3630-4B13-84ED-96EAFA237B54}"/>
              </a:ext>
            </a:extLst>
          </p:cNvPr>
          <p:cNvSpPr>
            <a:spLocks noEditPoints="1"/>
          </p:cNvSpPr>
          <p:nvPr/>
        </p:nvSpPr>
        <p:spPr bwMode="auto">
          <a:xfrm>
            <a:off x="9604375" y="3417888"/>
            <a:ext cx="2019300" cy="1758950"/>
          </a:xfrm>
          <a:custGeom>
            <a:avLst/>
            <a:gdLst>
              <a:gd name="T0" fmla="*/ 0 w 5345"/>
              <a:gd name="T1" fmla="*/ 4604 h 4656"/>
              <a:gd name="T2" fmla="*/ 0 w 5345"/>
              <a:gd name="T3" fmla="*/ 0 h 4656"/>
              <a:gd name="T4" fmla="*/ 106 w 5345"/>
              <a:gd name="T5" fmla="*/ 0 h 4656"/>
              <a:gd name="T6" fmla="*/ 106 w 5345"/>
              <a:gd name="T7" fmla="*/ 4604 h 4656"/>
              <a:gd name="T8" fmla="*/ 53 w 5345"/>
              <a:gd name="T9" fmla="*/ 4656 h 4656"/>
              <a:gd name="T10" fmla="*/ 0 w 5345"/>
              <a:gd name="T11" fmla="*/ 4604 h 4656"/>
              <a:gd name="T12" fmla="*/ 53 w 5345"/>
              <a:gd name="T13" fmla="*/ 4656 h 4656"/>
              <a:gd name="T14" fmla="*/ 0 w 5345"/>
              <a:gd name="T15" fmla="*/ 4656 h 4656"/>
              <a:gd name="T16" fmla="*/ 0 w 5345"/>
              <a:gd name="T17" fmla="*/ 4604 h 4656"/>
              <a:gd name="T18" fmla="*/ 53 w 5345"/>
              <a:gd name="T19" fmla="*/ 4656 h 4656"/>
              <a:gd name="T20" fmla="*/ 5345 w 5345"/>
              <a:gd name="T21" fmla="*/ 4656 h 4656"/>
              <a:gd name="T22" fmla="*/ 53 w 5345"/>
              <a:gd name="T23" fmla="*/ 4656 h 4656"/>
              <a:gd name="T24" fmla="*/ 53 w 5345"/>
              <a:gd name="T25" fmla="*/ 4551 h 4656"/>
              <a:gd name="T26" fmla="*/ 5345 w 5345"/>
              <a:gd name="T27" fmla="*/ 4551 h 4656"/>
              <a:gd name="T28" fmla="*/ 5345 w 5345"/>
              <a:gd name="T2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45" h="4656">
                <a:moveTo>
                  <a:pt x="0" y="4604"/>
                </a:moveTo>
                <a:lnTo>
                  <a:pt x="0" y="0"/>
                </a:lnTo>
                <a:lnTo>
                  <a:pt x="106" y="0"/>
                </a:lnTo>
                <a:lnTo>
                  <a:pt x="106" y="4604"/>
                </a:lnTo>
                <a:lnTo>
                  <a:pt x="53" y="4656"/>
                </a:lnTo>
                <a:lnTo>
                  <a:pt x="0" y="4604"/>
                </a:lnTo>
                <a:close/>
                <a:moveTo>
                  <a:pt x="53" y="4656"/>
                </a:moveTo>
                <a:lnTo>
                  <a:pt x="0" y="4656"/>
                </a:lnTo>
                <a:lnTo>
                  <a:pt x="0" y="4604"/>
                </a:lnTo>
                <a:lnTo>
                  <a:pt x="53" y="4656"/>
                </a:lnTo>
                <a:close/>
                <a:moveTo>
                  <a:pt x="5345" y="4656"/>
                </a:moveTo>
                <a:lnTo>
                  <a:pt x="53" y="4656"/>
                </a:lnTo>
                <a:lnTo>
                  <a:pt x="53" y="4551"/>
                </a:lnTo>
                <a:lnTo>
                  <a:pt x="5345" y="4551"/>
                </a:lnTo>
                <a:lnTo>
                  <a:pt x="5345" y="4656"/>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08" name="Freeform 122">
            <a:extLst>
              <a:ext uri="{FF2B5EF4-FFF2-40B4-BE49-F238E27FC236}">
                <a16:creationId xmlns:a16="http://schemas.microsoft.com/office/drawing/2014/main" id="{7DC76A21-F266-49BC-9675-5873E38648D9}"/>
              </a:ext>
            </a:extLst>
          </p:cNvPr>
          <p:cNvSpPr>
            <a:spLocks/>
          </p:cNvSpPr>
          <p:nvPr/>
        </p:nvSpPr>
        <p:spPr bwMode="auto">
          <a:xfrm>
            <a:off x="9655175" y="3527425"/>
            <a:ext cx="1587500" cy="1590675"/>
          </a:xfrm>
          <a:custGeom>
            <a:avLst/>
            <a:gdLst>
              <a:gd name="T0" fmla="*/ 4206 w 4206"/>
              <a:gd name="T1" fmla="*/ 53 h 4207"/>
              <a:gd name="T2" fmla="*/ 79 w 4206"/>
              <a:gd name="T3" fmla="*/ 4207 h 4207"/>
              <a:gd name="T4" fmla="*/ 0 w 4206"/>
              <a:gd name="T5" fmla="*/ 4127 h 4207"/>
              <a:gd name="T6" fmla="*/ 4127 w 4206"/>
              <a:gd name="T7" fmla="*/ 0 h 4207"/>
              <a:gd name="T8" fmla="*/ 4206 w 4206"/>
              <a:gd name="T9" fmla="*/ 53 h 4207"/>
            </a:gdLst>
            <a:ahLst/>
            <a:cxnLst>
              <a:cxn ang="0">
                <a:pos x="T0" y="T1"/>
              </a:cxn>
              <a:cxn ang="0">
                <a:pos x="T2" y="T3"/>
              </a:cxn>
              <a:cxn ang="0">
                <a:pos x="T4" y="T5"/>
              </a:cxn>
              <a:cxn ang="0">
                <a:pos x="T6" y="T7"/>
              </a:cxn>
              <a:cxn ang="0">
                <a:pos x="T8" y="T9"/>
              </a:cxn>
            </a:cxnLst>
            <a:rect l="0" t="0" r="r" b="b"/>
            <a:pathLst>
              <a:path w="4206" h="4207">
                <a:moveTo>
                  <a:pt x="4206" y="53"/>
                </a:moveTo>
                <a:lnTo>
                  <a:pt x="79" y="4207"/>
                </a:lnTo>
                <a:lnTo>
                  <a:pt x="0" y="4127"/>
                </a:lnTo>
                <a:lnTo>
                  <a:pt x="4127" y="0"/>
                </a:lnTo>
                <a:lnTo>
                  <a:pt x="4206" y="53"/>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09" name="Rectangle 123">
            <a:extLst>
              <a:ext uri="{FF2B5EF4-FFF2-40B4-BE49-F238E27FC236}">
                <a16:creationId xmlns:a16="http://schemas.microsoft.com/office/drawing/2014/main" id="{865088F6-0562-4B4E-A9C1-296D058AC689}"/>
              </a:ext>
            </a:extLst>
          </p:cNvPr>
          <p:cNvSpPr>
            <a:spLocks noChangeArrowheads="1"/>
          </p:cNvSpPr>
          <p:nvPr/>
        </p:nvSpPr>
        <p:spPr bwMode="auto">
          <a:xfrm>
            <a:off x="10553700" y="4127500"/>
            <a:ext cx="150812" cy="39687"/>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10" name="Rectangle 124">
            <a:extLst>
              <a:ext uri="{FF2B5EF4-FFF2-40B4-BE49-F238E27FC236}">
                <a16:creationId xmlns:a16="http://schemas.microsoft.com/office/drawing/2014/main" id="{03454C09-FDF1-46CA-B58B-FADED32B05DA}"/>
              </a:ext>
            </a:extLst>
          </p:cNvPr>
          <p:cNvSpPr>
            <a:spLocks noChangeArrowheads="1"/>
          </p:cNvSpPr>
          <p:nvPr/>
        </p:nvSpPr>
        <p:spPr bwMode="auto">
          <a:xfrm>
            <a:off x="10604500" y="4067175"/>
            <a:ext cx="49212" cy="150812"/>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11" name="Rectangle 125">
            <a:extLst>
              <a:ext uri="{FF2B5EF4-FFF2-40B4-BE49-F238E27FC236}">
                <a16:creationId xmlns:a16="http://schemas.microsoft.com/office/drawing/2014/main" id="{3B00DD74-D714-4A9F-8D9E-26CCD32032F7}"/>
              </a:ext>
            </a:extLst>
          </p:cNvPr>
          <p:cNvSpPr>
            <a:spLocks noChangeArrowheads="1"/>
          </p:cNvSpPr>
          <p:nvPr/>
        </p:nvSpPr>
        <p:spPr bwMode="auto">
          <a:xfrm>
            <a:off x="11009313" y="3886042"/>
            <a:ext cx="118268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373537"/>
                </a:solidFill>
                <a:effectLst/>
                <a:latin typeface="Arial" panose="020B0604020202020204" pitchFamily="34" charset="0"/>
              </a:rPr>
              <a:t>Calibrants clustered near unknown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14" name="Rectangle 128">
            <a:extLst>
              <a:ext uri="{FF2B5EF4-FFF2-40B4-BE49-F238E27FC236}">
                <a16:creationId xmlns:a16="http://schemas.microsoft.com/office/drawing/2014/main" id="{CF3707F7-B196-45D0-873E-5C661323849D}"/>
              </a:ext>
            </a:extLst>
          </p:cNvPr>
          <p:cNvSpPr>
            <a:spLocks noChangeArrowheads="1"/>
          </p:cNvSpPr>
          <p:nvPr/>
        </p:nvSpPr>
        <p:spPr bwMode="auto">
          <a:xfrm>
            <a:off x="9777412" y="2800351"/>
            <a:ext cx="193675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Bracketed Calibration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15" name="Oval 129">
            <a:extLst>
              <a:ext uri="{FF2B5EF4-FFF2-40B4-BE49-F238E27FC236}">
                <a16:creationId xmlns:a16="http://schemas.microsoft.com/office/drawing/2014/main" id="{34D14AE0-6734-4952-BDBC-EA90B7DD5AD0}"/>
              </a:ext>
            </a:extLst>
          </p:cNvPr>
          <p:cNvSpPr>
            <a:spLocks noChangeArrowheads="1"/>
          </p:cNvSpPr>
          <p:nvPr/>
        </p:nvSpPr>
        <p:spPr bwMode="auto">
          <a:xfrm>
            <a:off x="10702925" y="3957638"/>
            <a:ext cx="114300" cy="114300"/>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16" name="Oval 130">
            <a:extLst>
              <a:ext uri="{FF2B5EF4-FFF2-40B4-BE49-F238E27FC236}">
                <a16:creationId xmlns:a16="http://schemas.microsoft.com/office/drawing/2014/main" id="{983097FC-78F3-4917-A7FD-43498A3A5CB0}"/>
              </a:ext>
            </a:extLst>
          </p:cNvPr>
          <p:cNvSpPr>
            <a:spLocks noChangeArrowheads="1"/>
          </p:cNvSpPr>
          <p:nvPr/>
        </p:nvSpPr>
        <p:spPr bwMode="auto">
          <a:xfrm>
            <a:off x="10788650" y="3870325"/>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17" name="Oval 131">
            <a:extLst>
              <a:ext uri="{FF2B5EF4-FFF2-40B4-BE49-F238E27FC236}">
                <a16:creationId xmlns:a16="http://schemas.microsoft.com/office/drawing/2014/main" id="{D46AA411-6295-4478-BDBE-D00FFA27C664}"/>
              </a:ext>
            </a:extLst>
          </p:cNvPr>
          <p:cNvSpPr>
            <a:spLocks noChangeArrowheads="1"/>
          </p:cNvSpPr>
          <p:nvPr/>
        </p:nvSpPr>
        <p:spPr bwMode="auto">
          <a:xfrm>
            <a:off x="10366375" y="4284663"/>
            <a:ext cx="114300"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18" name="Oval 132">
            <a:extLst>
              <a:ext uri="{FF2B5EF4-FFF2-40B4-BE49-F238E27FC236}">
                <a16:creationId xmlns:a16="http://schemas.microsoft.com/office/drawing/2014/main" id="{F7E48B3A-77D1-48D7-BD9B-E4279A6B0FEF}"/>
              </a:ext>
            </a:extLst>
          </p:cNvPr>
          <p:cNvSpPr>
            <a:spLocks noChangeArrowheads="1"/>
          </p:cNvSpPr>
          <p:nvPr/>
        </p:nvSpPr>
        <p:spPr bwMode="auto">
          <a:xfrm>
            <a:off x="10452100" y="4198938"/>
            <a:ext cx="115887" cy="114300"/>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19" name="Rectangle 133">
            <a:extLst>
              <a:ext uri="{FF2B5EF4-FFF2-40B4-BE49-F238E27FC236}">
                <a16:creationId xmlns:a16="http://schemas.microsoft.com/office/drawing/2014/main" id="{DF69F71A-2355-4FD3-8715-659E83574ABB}"/>
              </a:ext>
            </a:extLst>
          </p:cNvPr>
          <p:cNvSpPr>
            <a:spLocks noChangeArrowheads="1"/>
          </p:cNvSpPr>
          <p:nvPr/>
        </p:nvSpPr>
        <p:spPr bwMode="auto">
          <a:xfrm>
            <a:off x="9604375" y="5535613"/>
            <a:ext cx="234473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Best accuracy is provided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0" name="Rectangle 134">
            <a:extLst>
              <a:ext uri="{FF2B5EF4-FFF2-40B4-BE49-F238E27FC236}">
                <a16:creationId xmlns:a16="http://schemas.microsoft.com/office/drawing/2014/main" id="{28CCEC4D-1656-4D97-86BC-0398D231F1D6}"/>
              </a:ext>
            </a:extLst>
          </p:cNvPr>
          <p:cNvSpPr>
            <a:spLocks noChangeArrowheads="1"/>
          </p:cNvSpPr>
          <p:nvPr/>
        </p:nvSpPr>
        <p:spPr bwMode="auto">
          <a:xfrm>
            <a:off x="9604375" y="5738813"/>
            <a:ext cx="217170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for all calibration models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1" name="Rectangle 135">
            <a:extLst>
              <a:ext uri="{FF2B5EF4-FFF2-40B4-BE49-F238E27FC236}">
                <a16:creationId xmlns:a16="http://schemas.microsoft.com/office/drawing/2014/main" id="{71129762-EF91-45AA-9B2B-B8BBEFFF6BCF}"/>
              </a:ext>
            </a:extLst>
          </p:cNvPr>
          <p:cNvSpPr>
            <a:spLocks noChangeArrowheads="1"/>
          </p:cNvSpPr>
          <p:nvPr/>
        </p:nvSpPr>
        <p:spPr bwMode="auto">
          <a:xfrm>
            <a:off x="9604375" y="6157913"/>
            <a:ext cx="233521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Knowledge of unknown is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2" name="Rectangle 136">
            <a:extLst>
              <a:ext uri="{FF2B5EF4-FFF2-40B4-BE49-F238E27FC236}">
                <a16:creationId xmlns:a16="http://schemas.microsoft.com/office/drawing/2014/main" id="{2E7A5728-1007-40C1-8CD5-4AF1672C4085}"/>
              </a:ext>
            </a:extLst>
          </p:cNvPr>
          <p:cNvSpPr>
            <a:spLocks noChangeArrowheads="1"/>
          </p:cNvSpPr>
          <p:nvPr/>
        </p:nvSpPr>
        <p:spPr bwMode="auto">
          <a:xfrm>
            <a:off x="9604375" y="6361113"/>
            <a:ext cx="79533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required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3" name="Rectangle 137">
            <a:extLst>
              <a:ext uri="{FF2B5EF4-FFF2-40B4-BE49-F238E27FC236}">
                <a16:creationId xmlns:a16="http://schemas.microsoft.com/office/drawing/2014/main" id="{B3C33505-F42A-44B3-8E92-2C40ADFB0091}"/>
              </a:ext>
            </a:extLst>
          </p:cNvPr>
          <p:cNvSpPr>
            <a:spLocks noChangeArrowheads="1"/>
          </p:cNvSpPr>
          <p:nvPr/>
        </p:nvSpPr>
        <p:spPr bwMode="auto">
          <a:xfrm>
            <a:off x="6819900" y="2800351"/>
            <a:ext cx="12439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Unconstrained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24" name="Rectangle 138">
            <a:extLst>
              <a:ext uri="{FF2B5EF4-FFF2-40B4-BE49-F238E27FC236}">
                <a16:creationId xmlns:a16="http://schemas.microsoft.com/office/drawing/2014/main" id="{7316E0AA-6DD0-457D-91C2-C466F0BCC1D8}"/>
              </a:ext>
            </a:extLst>
          </p:cNvPr>
          <p:cNvSpPr>
            <a:spLocks noChangeArrowheads="1"/>
          </p:cNvSpPr>
          <p:nvPr/>
        </p:nvSpPr>
        <p:spPr bwMode="auto">
          <a:xfrm>
            <a:off x="6819900" y="3005138"/>
            <a:ext cx="118782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(Fitted) Model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25" name="Freeform 139">
            <a:extLst>
              <a:ext uri="{FF2B5EF4-FFF2-40B4-BE49-F238E27FC236}">
                <a16:creationId xmlns:a16="http://schemas.microsoft.com/office/drawing/2014/main" id="{05190908-85F9-42B9-9A1D-E328AED34677}"/>
              </a:ext>
            </a:extLst>
          </p:cNvPr>
          <p:cNvSpPr>
            <a:spLocks noEditPoints="1"/>
          </p:cNvSpPr>
          <p:nvPr/>
        </p:nvSpPr>
        <p:spPr bwMode="auto">
          <a:xfrm>
            <a:off x="6400800" y="3411538"/>
            <a:ext cx="2028825" cy="1758950"/>
          </a:xfrm>
          <a:custGeom>
            <a:avLst/>
            <a:gdLst>
              <a:gd name="T0" fmla="*/ 0 w 5371"/>
              <a:gd name="T1" fmla="*/ 4603 h 4656"/>
              <a:gd name="T2" fmla="*/ 0 w 5371"/>
              <a:gd name="T3" fmla="*/ 0 h 4656"/>
              <a:gd name="T4" fmla="*/ 132 w 5371"/>
              <a:gd name="T5" fmla="*/ 0 h 4656"/>
              <a:gd name="T6" fmla="*/ 132 w 5371"/>
              <a:gd name="T7" fmla="*/ 4603 h 4656"/>
              <a:gd name="T8" fmla="*/ 79 w 5371"/>
              <a:gd name="T9" fmla="*/ 4656 h 4656"/>
              <a:gd name="T10" fmla="*/ 0 w 5371"/>
              <a:gd name="T11" fmla="*/ 4603 h 4656"/>
              <a:gd name="T12" fmla="*/ 79 w 5371"/>
              <a:gd name="T13" fmla="*/ 4656 h 4656"/>
              <a:gd name="T14" fmla="*/ 0 w 5371"/>
              <a:gd name="T15" fmla="*/ 4656 h 4656"/>
              <a:gd name="T16" fmla="*/ 0 w 5371"/>
              <a:gd name="T17" fmla="*/ 4603 h 4656"/>
              <a:gd name="T18" fmla="*/ 79 w 5371"/>
              <a:gd name="T19" fmla="*/ 4656 h 4656"/>
              <a:gd name="T20" fmla="*/ 5371 w 5371"/>
              <a:gd name="T21" fmla="*/ 4656 h 4656"/>
              <a:gd name="T22" fmla="*/ 79 w 5371"/>
              <a:gd name="T23" fmla="*/ 4656 h 4656"/>
              <a:gd name="T24" fmla="*/ 79 w 5371"/>
              <a:gd name="T25" fmla="*/ 4550 h 4656"/>
              <a:gd name="T26" fmla="*/ 5371 w 5371"/>
              <a:gd name="T27" fmla="*/ 4550 h 4656"/>
              <a:gd name="T28" fmla="*/ 5371 w 5371"/>
              <a:gd name="T29" fmla="*/ 4656 h 4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71" h="4656">
                <a:moveTo>
                  <a:pt x="0" y="4603"/>
                </a:moveTo>
                <a:lnTo>
                  <a:pt x="0" y="0"/>
                </a:lnTo>
                <a:lnTo>
                  <a:pt x="132" y="0"/>
                </a:lnTo>
                <a:lnTo>
                  <a:pt x="132" y="4603"/>
                </a:lnTo>
                <a:lnTo>
                  <a:pt x="79" y="4656"/>
                </a:lnTo>
                <a:lnTo>
                  <a:pt x="0" y="4603"/>
                </a:lnTo>
                <a:close/>
                <a:moveTo>
                  <a:pt x="79" y="4656"/>
                </a:moveTo>
                <a:lnTo>
                  <a:pt x="0" y="4656"/>
                </a:lnTo>
                <a:lnTo>
                  <a:pt x="0" y="4603"/>
                </a:lnTo>
                <a:lnTo>
                  <a:pt x="79" y="4656"/>
                </a:lnTo>
                <a:close/>
                <a:moveTo>
                  <a:pt x="5371" y="4656"/>
                </a:moveTo>
                <a:lnTo>
                  <a:pt x="79" y="4656"/>
                </a:lnTo>
                <a:lnTo>
                  <a:pt x="79" y="4550"/>
                </a:lnTo>
                <a:lnTo>
                  <a:pt x="5371" y="4550"/>
                </a:lnTo>
                <a:lnTo>
                  <a:pt x="5371" y="4656"/>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26" name="Freeform 140">
            <a:extLst>
              <a:ext uri="{FF2B5EF4-FFF2-40B4-BE49-F238E27FC236}">
                <a16:creationId xmlns:a16="http://schemas.microsoft.com/office/drawing/2014/main" id="{50B04736-6DFF-47DD-AF9B-4EF3B89FCE01}"/>
              </a:ext>
            </a:extLst>
          </p:cNvPr>
          <p:cNvSpPr>
            <a:spLocks/>
          </p:cNvSpPr>
          <p:nvPr/>
        </p:nvSpPr>
        <p:spPr bwMode="auto">
          <a:xfrm rot="-120000">
            <a:off x="6387305" y="3472630"/>
            <a:ext cx="1889125" cy="1520825"/>
          </a:xfrm>
          <a:custGeom>
            <a:avLst/>
            <a:gdLst>
              <a:gd name="T0" fmla="*/ 5002 w 5002"/>
              <a:gd name="T1" fmla="*/ 66 h 4022"/>
              <a:gd name="T2" fmla="*/ 46 w 5002"/>
              <a:gd name="T3" fmla="*/ 4022 h 4022"/>
              <a:gd name="T4" fmla="*/ 0 w 5002"/>
              <a:gd name="T5" fmla="*/ 3931 h 4022"/>
              <a:gd name="T6" fmla="*/ 4923 w 5002"/>
              <a:gd name="T7" fmla="*/ 0 h 4022"/>
              <a:gd name="T8" fmla="*/ 5002 w 5002"/>
              <a:gd name="T9" fmla="*/ 66 h 4022"/>
            </a:gdLst>
            <a:ahLst/>
            <a:cxnLst>
              <a:cxn ang="0">
                <a:pos x="T0" y="T1"/>
              </a:cxn>
              <a:cxn ang="0">
                <a:pos x="T2" y="T3"/>
              </a:cxn>
              <a:cxn ang="0">
                <a:pos x="T4" y="T5"/>
              </a:cxn>
              <a:cxn ang="0">
                <a:pos x="T6" y="T7"/>
              </a:cxn>
              <a:cxn ang="0">
                <a:pos x="T8" y="T9"/>
              </a:cxn>
            </a:cxnLst>
            <a:rect l="0" t="0" r="r" b="b"/>
            <a:pathLst>
              <a:path w="5002" h="4022">
                <a:moveTo>
                  <a:pt x="5002" y="66"/>
                </a:moveTo>
                <a:lnTo>
                  <a:pt x="46" y="4022"/>
                </a:lnTo>
                <a:lnTo>
                  <a:pt x="0" y="3931"/>
                </a:lnTo>
                <a:lnTo>
                  <a:pt x="4923" y="0"/>
                </a:lnTo>
                <a:lnTo>
                  <a:pt x="5002" y="66"/>
                </a:lnTo>
                <a:close/>
              </a:path>
            </a:pathLst>
          </a:custGeom>
          <a:solidFill>
            <a:srgbClr val="373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27" name="Rectangle 141">
            <a:extLst>
              <a:ext uri="{FF2B5EF4-FFF2-40B4-BE49-F238E27FC236}">
                <a16:creationId xmlns:a16="http://schemas.microsoft.com/office/drawing/2014/main" id="{70576426-7FA4-4AC5-BA8B-B34C547EA3AC}"/>
              </a:ext>
            </a:extLst>
          </p:cNvPr>
          <p:cNvSpPr>
            <a:spLocks noChangeArrowheads="1"/>
          </p:cNvSpPr>
          <p:nvPr/>
        </p:nvSpPr>
        <p:spPr bwMode="auto">
          <a:xfrm>
            <a:off x="7891462" y="3719513"/>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8" name="Rectangle 142">
            <a:extLst>
              <a:ext uri="{FF2B5EF4-FFF2-40B4-BE49-F238E27FC236}">
                <a16:creationId xmlns:a16="http://schemas.microsoft.com/office/drawing/2014/main" id="{E2A6422B-3757-4956-A8CB-39EC1EE8935D}"/>
              </a:ext>
            </a:extLst>
          </p:cNvPr>
          <p:cNvSpPr>
            <a:spLocks noChangeArrowheads="1"/>
          </p:cNvSpPr>
          <p:nvPr/>
        </p:nvSpPr>
        <p:spPr bwMode="auto">
          <a:xfrm>
            <a:off x="8216900" y="3433763"/>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29" name="Rectangle 143">
            <a:extLst>
              <a:ext uri="{FF2B5EF4-FFF2-40B4-BE49-F238E27FC236}">
                <a16:creationId xmlns:a16="http://schemas.microsoft.com/office/drawing/2014/main" id="{AFECF6A4-BE5D-42DE-A24B-01EC7B3721D9}"/>
              </a:ext>
            </a:extLst>
          </p:cNvPr>
          <p:cNvSpPr>
            <a:spLocks noChangeArrowheads="1"/>
          </p:cNvSpPr>
          <p:nvPr/>
        </p:nvSpPr>
        <p:spPr bwMode="auto">
          <a:xfrm>
            <a:off x="7554912" y="3994150"/>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30" name="Rectangle 144">
            <a:extLst>
              <a:ext uri="{FF2B5EF4-FFF2-40B4-BE49-F238E27FC236}">
                <a16:creationId xmlns:a16="http://schemas.microsoft.com/office/drawing/2014/main" id="{E5507384-198C-43BD-8B45-F4B1EE927692}"/>
              </a:ext>
            </a:extLst>
          </p:cNvPr>
          <p:cNvSpPr>
            <a:spLocks noChangeArrowheads="1"/>
          </p:cNvSpPr>
          <p:nvPr/>
        </p:nvSpPr>
        <p:spPr bwMode="auto">
          <a:xfrm>
            <a:off x="6769100" y="4800600"/>
            <a:ext cx="366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cal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31" name="Oval 145">
            <a:extLst>
              <a:ext uri="{FF2B5EF4-FFF2-40B4-BE49-F238E27FC236}">
                <a16:creationId xmlns:a16="http://schemas.microsoft.com/office/drawing/2014/main" id="{D78E52A3-E956-4165-9BFD-A9E52D5996C7}"/>
              </a:ext>
            </a:extLst>
          </p:cNvPr>
          <p:cNvSpPr>
            <a:spLocks noChangeArrowheads="1"/>
          </p:cNvSpPr>
          <p:nvPr/>
        </p:nvSpPr>
        <p:spPr bwMode="auto">
          <a:xfrm>
            <a:off x="6613525" y="4835525"/>
            <a:ext cx="115887"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32" name="Oval 146">
            <a:extLst>
              <a:ext uri="{FF2B5EF4-FFF2-40B4-BE49-F238E27FC236}">
                <a16:creationId xmlns:a16="http://schemas.microsoft.com/office/drawing/2014/main" id="{9B87E267-6462-4555-BEA6-FDD84A7369DA}"/>
              </a:ext>
            </a:extLst>
          </p:cNvPr>
          <p:cNvSpPr>
            <a:spLocks noChangeArrowheads="1"/>
          </p:cNvSpPr>
          <p:nvPr/>
        </p:nvSpPr>
        <p:spPr bwMode="auto">
          <a:xfrm>
            <a:off x="7358062" y="4054475"/>
            <a:ext cx="114300"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33" name="Oval 147">
            <a:extLst>
              <a:ext uri="{FF2B5EF4-FFF2-40B4-BE49-F238E27FC236}">
                <a16:creationId xmlns:a16="http://schemas.microsoft.com/office/drawing/2014/main" id="{99906119-FBA1-4A1D-83D2-CD8E48D07007}"/>
              </a:ext>
            </a:extLst>
          </p:cNvPr>
          <p:cNvSpPr>
            <a:spLocks noChangeArrowheads="1"/>
          </p:cNvSpPr>
          <p:nvPr/>
        </p:nvSpPr>
        <p:spPr bwMode="auto">
          <a:xfrm>
            <a:off x="7761287" y="3749675"/>
            <a:ext cx="114300" cy="115887"/>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34" name="Oval 148">
            <a:extLst>
              <a:ext uri="{FF2B5EF4-FFF2-40B4-BE49-F238E27FC236}">
                <a16:creationId xmlns:a16="http://schemas.microsoft.com/office/drawing/2014/main" id="{2EF0CDAE-D76A-4B21-96D5-1E48B0821F41}"/>
              </a:ext>
            </a:extLst>
          </p:cNvPr>
          <p:cNvSpPr>
            <a:spLocks noChangeArrowheads="1"/>
          </p:cNvSpPr>
          <p:nvPr/>
        </p:nvSpPr>
        <p:spPr bwMode="auto">
          <a:xfrm>
            <a:off x="8091487" y="3486150"/>
            <a:ext cx="114300" cy="114300"/>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35" name="Rectangle 149">
            <a:extLst>
              <a:ext uri="{FF2B5EF4-FFF2-40B4-BE49-F238E27FC236}">
                <a16:creationId xmlns:a16="http://schemas.microsoft.com/office/drawing/2014/main" id="{BA7F6EF9-B2CC-4661-83FA-BCE59CA6005E}"/>
              </a:ext>
            </a:extLst>
          </p:cNvPr>
          <p:cNvSpPr>
            <a:spLocks noChangeArrowheads="1"/>
          </p:cNvSpPr>
          <p:nvPr/>
        </p:nvSpPr>
        <p:spPr bwMode="auto">
          <a:xfrm>
            <a:off x="6391275" y="5535613"/>
            <a:ext cx="2662237"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Slope and intercept are calcu-</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36" name="Rectangle 150">
            <a:extLst>
              <a:ext uri="{FF2B5EF4-FFF2-40B4-BE49-F238E27FC236}">
                <a16:creationId xmlns:a16="http://schemas.microsoft.com/office/drawing/2014/main" id="{A17B6213-4A6F-4A9A-95DE-A0E95F3D2B73}"/>
              </a:ext>
            </a:extLst>
          </p:cNvPr>
          <p:cNvSpPr>
            <a:spLocks noChangeArrowheads="1"/>
          </p:cNvSpPr>
          <p:nvPr/>
        </p:nvSpPr>
        <p:spPr bwMode="auto">
          <a:xfrm>
            <a:off x="6391275" y="5738813"/>
            <a:ext cx="239712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lated to give best fit to data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37" name="Rectangle 151">
            <a:extLst>
              <a:ext uri="{FF2B5EF4-FFF2-40B4-BE49-F238E27FC236}">
                <a16:creationId xmlns:a16="http://schemas.microsoft.com/office/drawing/2014/main" id="{B1BA0A4B-39B4-4500-B37C-B752E73A4191}"/>
              </a:ext>
            </a:extLst>
          </p:cNvPr>
          <p:cNvSpPr>
            <a:spLocks noChangeArrowheads="1"/>
          </p:cNvSpPr>
          <p:nvPr/>
        </p:nvSpPr>
        <p:spPr bwMode="auto">
          <a:xfrm>
            <a:off x="6391275" y="6157913"/>
            <a:ext cx="251936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211D1D"/>
                </a:solidFill>
                <a:effectLst/>
                <a:latin typeface="Arial" panose="020B0604020202020204" pitchFamily="34" charset="0"/>
              </a:rPr>
              <a:t>Low-levels may exhibit poor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38" name="Rectangle 152">
            <a:extLst>
              <a:ext uri="{FF2B5EF4-FFF2-40B4-BE49-F238E27FC236}">
                <a16:creationId xmlns:a16="http://schemas.microsoft.com/office/drawing/2014/main" id="{2AE447DB-D832-4346-8991-18B0403FD3B6}"/>
              </a:ext>
            </a:extLst>
          </p:cNvPr>
          <p:cNvSpPr>
            <a:spLocks noChangeArrowheads="1"/>
          </p:cNvSpPr>
          <p:nvPr/>
        </p:nvSpPr>
        <p:spPr bwMode="auto">
          <a:xfrm>
            <a:off x="6391275" y="6361113"/>
            <a:ext cx="85725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11D1D"/>
                </a:solidFill>
                <a:effectLst/>
                <a:latin typeface="Arial" panose="020B0604020202020204" pitchFamily="34" charset="0"/>
              </a:rPr>
              <a:t>accuracy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39" name="Rectangle 153">
            <a:extLst>
              <a:ext uri="{FF2B5EF4-FFF2-40B4-BE49-F238E27FC236}">
                <a16:creationId xmlns:a16="http://schemas.microsoft.com/office/drawing/2014/main" id="{65F95565-59EB-4596-9DF1-04AD02A38E9F}"/>
              </a:ext>
            </a:extLst>
          </p:cNvPr>
          <p:cNvSpPr>
            <a:spLocks noChangeArrowheads="1"/>
          </p:cNvSpPr>
          <p:nvPr/>
        </p:nvSpPr>
        <p:spPr bwMode="auto">
          <a:xfrm>
            <a:off x="6792913" y="4591844"/>
            <a:ext cx="150812" cy="39687"/>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40" name="Rectangle 154">
            <a:extLst>
              <a:ext uri="{FF2B5EF4-FFF2-40B4-BE49-F238E27FC236}">
                <a16:creationId xmlns:a16="http://schemas.microsoft.com/office/drawing/2014/main" id="{F38511CA-6936-480E-A5CA-A4604C65840D}"/>
              </a:ext>
            </a:extLst>
          </p:cNvPr>
          <p:cNvSpPr>
            <a:spLocks noChangeArrowheads="1"/>
          </p:cNvSpPr>
          <p:nvPr/>
        </p:nvSpPr>
        <p:spPr bwMode="auto">
          <a:xfrm>
            <a:off x="6843713" y="4531519"/>
            <a:ext cx="49212" cy="160337"/>
          </a:xfrm>
          <a:prstGeom prst="rect">
            <a:avLst/>
          </a:prstGeom>
          <a:solidFill>
            <a:srgbClr val="CB41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41" name="Rectangle 155">
            <a:extLst>
              <a:ext uri="{FF2B5EF4-FFF2-40B4-BE49-F238E27FC236}">
                <a16:creationId xmlns:a16="http://schemas.microsoft.com/office/drawing/2014/main" id="{D72FD463-46BD-49E7-BCBD-8E73DDCEA166}"/>
              </a:ext>
            </a:extLst>
          </p:cNvPr>
          <p:cNvSpPr>
            <a:spLocks noChangeArrowheads="1"/>
          </p:cNvSpPr>
          <p:nvPr/>
        </p:nvSpPr>
        <p:spPr bwMode="auto">
          <a:xfrm>
            <a:off x="6958013" y="4479131"/>
            <a:ext cx="947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373537"/>
                </a:solidFill>
                <a:effectLst/>
                <a:latin typeface="Arial" panose="020B0604020202020204" pitchFamily="34" charset="0"/>
              </a:rPr>
              <a:t>unknown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4" name="Content Placeholder 2">
            <a:extLst>
              <a:ext uri="{FF2B5EF4-FFF2-40B4-BE49-F238E27FC236}">
                <a16:creationId xmlns:a16="http://schemas.microsoft.com/office/drawing/2014/main" id="{95517EDA-DBC7-4917-8DC5-44902A6B29C9}"/>
              </a:ext>
            </a:extLst>
          </p:cNvPr>
          <p:cNvSpPr>
            <a:spLocks noGrp="1"/>
          </p:cNvSpPr>
          <p:nvPr>
            <p:ph idx="1"/>
          </p:nvPr>
        </p:nvSpPr>
        <p:spPr>
          <a:xfrm>
            <a:off x="1219200" y="1386682"/>
            <a:ext cx="10363200" cy="1200150"/>
          </a:xfrm>
        </p:spPr>
        <p:txBody>
          <a:bodyPr/>
          <a:lstStyle/>
          <a:p>
            <a:r>
              <a:rPr lang="en-US" sz="2000" dirty="0"/>
              <a:t>Calibration should be guided by knowledge of unknown samples</a:t>
            </a:r>
          </a:p>
          <a:p>
            <a:r>
              <a:rPr lang="en-US" sz="2000" dirty="0"/>
              <a:t>Calibrant levels should be similar to unknowns</a:t>
            </a:r>
          </a:p>
        </p:txBody>
      </p:sp>
      <p:pic>
        <p:nvPicPr>
          <p:cNvPr id="3" name="slide4.1a">
            <a:hlinkClick r:id="" action="ppaction://media"/>
            <a:extLst>
              <a:ext uri="{FF2B5EF4-FFF2-40B4-BE49-F238E27FC236}">
                <a16:creationId xmlns:a16="http://schemas.microsoft.com/office/drawing/2014/main" id="{D311ED01-29B7-4775-AE86-992947596D4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95238" y="6430963"/>
            <a:ext cx="609600" cy="609600"/>
          </a:xfrm>
          <a:prstGeom prst="rect">
            <a:avLst/>
          </a:prstGeom>
        </p:spPr>
      </p:pic>
    </p:spTree>
    <p:custDataLst>
      <p:tags r:id="rId1"/>
    </p:custDataLst>
    <p:extLst>
      <p:ext uri="{BB962C8B-B14F-4D97-AF65-F5344CB8AC3E}">
        <p14:creationId xmlns:p14="http://schemas.microsoft.com/office/powerpoint/2010/main" val="1748088890"/>
      </p:ext>
    </p:extLst>
  </p:cSld>
  <p:clrMapOvr>
    <a:masterClrMapping/>
  </p:clrMapOvr>
  <mc:AlternateContent xmlns:mc="http://schemas.openxmlformats.org/markup-compatibility/2006" xmlns:p14="http://schemas.microsoft.com/office/powerpoint/2010/main">
    <mc:Choice Requires="p14">
      <p:transition spd="med" p14:dur="700" advTm="101088">
        <p:fade/>
      </p:transition>
    </mc:Choice>
    <mc:Fallback xmlns="">
      <p:transition spd="med" advTm="1010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154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258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58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259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59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59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59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259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59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259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259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259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259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260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260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260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260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260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260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2606"/>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262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262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262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262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262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262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262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263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22631"/>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263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263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2263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263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22636"/>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22637"/>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22638"/>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22639"/>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22640"/>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22641"/>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22607"/>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2260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22609"/>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22610"/>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22611"/>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2261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2261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22616"/>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22617"/>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22618"/>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2619"/>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22620"/>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22621"/>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226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9" fill="hold" display="0">
                  <p:stCondLst>
                    <p:cond delay="indefinite"/>
                  </p:stCondLst>
                  <p:endCondLst>
                    <p:cond evt="onStopAudio" delay="0">
                      <p:tgtEl>
                        <p:sldTgt/>
                      </p:tgtEl>
                    </p:cond>
                  </p:endCondLst>
                </p:cTn>
                <p:tgtEl>
                  <p:spTgt spid="3"/>
                </p:tgtEl>
              </p:cMediaNode>
            </p:audio>
          </p:childTnLst>
        </p:cTn>
      </p:par>
    </p:tnLst>
    <p:bldLst>
      <p:bldP spid="140" grpId="0" animBg="1"/>
      <p:bldP spid="141" grpId="0" animBg="1"/>
      <p:bldP spid="142" grpId="0" animBg="1"/>
      <p:bldP spid="143" grpId="0" animBg="1"/>
      <p:bldP spid="144" grpId="0"/>
      <p:bldP spid="145" grpId="0"/>
      <p:bldP spid="146" grpId="0"/>
      <p:bldP spid="147" grpId="0"/>
      <p:bldP spid="148" grpId="0"/>
      <p:bldP spid="149" grpId="0" animBg="1"/>
      <p:bldP spid="150" grpId="0" animBg="1"/>
      <p:bldP spid="151" grpId="0" animBg="1"/>
      <p:bldP spid="152" grpId="0" animBg="1"/>
      <p:bldP spid="153" grpId="0" animBg="1"/>
      <p:bldP spid="154" grpId="0"/>
      <p:bldP spid="155" grpId="0"/>
      <p:bldP spid="156" grpId="0"/>
      <p:bldP spid="157" grpId="0"/>
      <p:bldP spid="158" grpId="0"/>
      <p:bldP spid="159" grpId="0"/>
      <p:bldP spid="22588" grpId="0" animBg="1"/>
      <p:bldP spid="22589" grpId="0"/>
      <p:bldP spid="22590" grpId="0"/>
      <p:bldP spid="22591" grpId="0" animBg="1"/>
      <p:bldP spid="22592" grpId="0" animBg="1"/>
      <p:bldP spid="22593" grpId="0" animBg="1"/>
      <p:bldP spid="22594" grpId="0"/>
      <p:bldP spid="22595" grpId="0"/>
      <p:bldP spid="22596" grpId="0"/>
      <p:bldP spid="22597" grpId="0"/>
      <p:bldP spid="22598" grpId="0" animBg="1"/>
      <p:bldP spid="22599" grpId="0" animBg="1"/>
      <p:bldP spid="22600" grpId="0" animBg="1"/>
      <p:bldP spid="22601" grpId="0" animBg="1"/>
      <p:bldP spid="22602" grpId="0"/>
      <p:bldP spid="22603" grpId="0"/>
      <p:bldP spid="22604" grpId="0"/>
      <p:bldP spid="22605" grpId="0"/>
      <p:bldP spid="22606" grpId="0"/>
      <p:bldP spid="22607" grpId="0" animBg="1"/>
      <p:bldP spid="22608" grpId="0" animBg="1"/>
      <p:bldP spid="22609" grpId="0" animBg="1"/>
      <p:bldP spid="22610" grpId="0" animBg="1"/>
      <p:bldP spid="22611" grpId="0"/>
      <p:bldP spid="22614" grpId="0"/>
      <p:bldP spid="22615" grpId="0" animBg="1"/>
      <p:bldP spid="22616" grpId="0" animBg="1"/>
      <p:bldP spid="22617" grpId="0" animBg="1"/>
      <p:bldP spid="22618" grpId="0" animBg="1"/>
      <p:bldP spid="22619" grpId="0"/>
      <p:bldP spid="22620" grpId="0"/>
      <p:bldP spid="22621" grpId="0"/>
      <p:bldP spid="22622" grpId="0"/>
      <p:bldP spid="22623" grpId="0"/>
      <p:bldP spid="22624" grpId="0"/>
      <p:bldP spid="22625" grpId="0" animBg="1"/>
      <p:bldP spid="22626" grpId="0" animBg="1"/>
      <p:bldP spid="22627" grpId="0"/>
      <p:bldP spid="22628" grpId="0"/>
      <p:bldP spid="22629" grpId="0"/>
      <p:bldP spid="22630" grpId="0"/>
      <p:bldP spid="22631" grpId="0" animBg="1"/>
      <p:bldP spid="22632" grpId="0" animBg="1"/>
      <p:bldP spid="22633" grpId="0" animBg="1"/>
      <p:bldP spid="22634" grpId="0" animBg="1"/>
      <p:bldP spid="22635" grpId="0"/>
      <p:bldP spid="22636" grpId="0"/>
      <p:bldP spid="22637" grpId="0"/>
      <p:bldP spid="22638" grpId="0"/>
      <p:bldP spid="22639" grpId="0" animBg="1"/>
      <p:bldP spid="22640" grpId="0" animBg="1"/>
      <p:bldP spid="22641" grpId="0"/>
    </p:bldLst>
  </p:timing>
  <p:extLst mod="1">
    <p:ext uri="{E180D4A7-C9FB-4DFB-919C-405C955672EB}">
      <p14:showEvtLst xmlns:p14="http://schemas.microsoft.com/office/powerpoint/2010/main">
        <p14:playEvt time="7" objId="3"/>
        <p14:stopEvt time="101088" objId="3"/>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FB-B1A1-4F15-9773-8019AF3E42AD}"/>
              </a:ext>
            </a:extLst>
          </p:cNvPr>
          <p:cNvSpPr>
            <a:spLocks noGrp="1"/>
          </p:cNvSpPr>
          <p:nvPr>
            <p:ph type="title"/>
          </p:nvPr>
        </p:nvSpPr>
        <p:spPr/>
        <p:txBody>
          <a:bodyPr/>
          <a:lstStyle/>
          <a:p>
            <a:r>
              <a:rPr lang="en-US" dirty="0"/>
              <a:t>Zero-Intercept Model:  y = mx</a:t>
            </a:r>
          </a:p>
        </p:txBody>
      </p:sp>
      <p:sp>
        <p:nvSpPr>
          <p:cNvPr id="3" name="Content Placeholder 2">
            <a:extLst>
              <a:ext uri="{FF2B5EF4-FFF2-40B4-BE49-F238E27FC236}">
                <a16:creationId xmlns:a16="http://schemas.microsoft.com/office/drawing/2014/main" id="{01B5FEB8-D899-4000-A2B0-DD7AB3BCCBAC}"/>
              </a:ext>
            </a:extLst>
          </p:cNvPr>
          <p:cNvSpPr>
            <a:spLocks noGrp="1"/>
          </p:cNvSpPr>
          <p:nvPr>
            <p:ph idx="1"/>
          </p:nvPr>
        </p:nvSpPr>
        <p:spPr>
          <a:xfrm>
            <a:off x="1219200" y="1600201"/>
            <a:ext cx="7620000" cy="5175737"/>
          </a:xfrm>
        </p:spPr>
        <p:txBody>
          <a:bodyPr/>
          <a:lstStyle/>
          <a:p>
            <a:r>
              <a:rPr lang="en-US" sz="2000" dirty="0"/>
              <a:t>Appropriate when the zero-level calibrant (blank) does not produce an instrumental response, and the overall response is linear</a:t>
            </a:r>
          </a:p>
          <a:p>
            <a:endParaRPr lang="en-US" sz="2000" dirty="0"/>
          </a:p>
          <a:p>
            <a:r>
              <a:rPr lang="en-US" sz="2000" dirty="0"/>
              <a:t>Intercept is fixed at zero; the slope is varied to fit data</a:t>
            </a:r>
          </a:p>
          <a:p>
            <a:endParaRPr lang="en-US" sz="2000" dirty="0"/>
          </a:p>
          <a:p>
            <a:r>
              <a:rPr lang="en-US" sz="2000" dirty="0"/>
              <a:t>Fixed (zero) intercept promotes accuracy of low-level analytes</a:t>
            </a:r>
          </a:p>
          <a:p>
            <a:endParaRPr lang="en-US" sz="2000" dirty="0"/>
          </a:p>
          <a:p>
            <a:r>
              <a:rPr lang="en-US" sz="2000" dirty="0"/>
              <a:t>Approaches</a:t>
            </a:r>
          </a:p>
          <a:p>
            <a:pPr lvl="1"/>
            <a:r>
              <a:rPr lang="en-US" sz="2000" dirty="0"/>
              <a:t>Averaged response factors </a:t>
            </a:r>
          </a:p>
          <a:p>
            <a:pPr lvl="1"/>
            <a:r>
              <a:rPr lang="en-US" sz="2000" dirty="0"/>
              <a:t>Linear regression </a:t>
            </a:r>
          </a:p>
        </p:txBody>
      </p:sp>
      <p:sp>
        <p:nvSpPr>
          <p:cNvPr id="25" name="TextBox 24">
            <a:extLst>
              <a:ext uri="{FF2B5EF4-FFF2-40B4-BE49-F238E27FC236}">
                <a16:creationId xmlns:a16="http://schemas.microsoft.com/office/drawing/2014/main" id="{EC4BC76D-4F34-4394-BBC9-348DAFFC07A0}"/>
              </a:ext>
            </a:extLst>
          </p:cNvPr>
          <p:cNvSpPr txBox="1"/>
          <p:nvPr/>
        </p:nvSpPr>
        <p:spPr>
          <a:xfrm>
            <a:off x="9838459" y="4406106"/>
            <a:ext cx="954107" cy="369332"/>
          </a:xfrm>
          <a:prstGeom prst="rect">
            <a:avLst/>
          </a:prstGeom>
          <a:noFill/>
        </p:spPr>
        <p:txBody>
          <a:bodyPr wrap="none" rtlCol="0">
            <a:spAutoFit/>
          </a:bodyPr>
          <a:lstStyle/>
          <a:p>
            <a:r>
              <a:rPr lang="en-US" dirty="0"/>
              <a:t>amount</a:t>
            </a:r>
          </a:p>
        </p:txBody>
      </p:sp>
      <p:sp>
        <p:nvSpPr>
          <p:cNvPr id="26" name="TextBox 25">
            <a:extLst>
              <a:ext uri="{FF2B5EF4-FFF2-40B4-BE49-F238E27FC236}">
                <a16:creationId xmlns:a16="http://schemas.microsoft.com/office/drawing/2014/main" id="{BA6E5442-DF68-4961-9906-649EC164A6E1}"/>
              </a:ext>
            </a:extLst>
          </p:cNvPr>
          <p:cNvSpPr txBox="1"/>
          <p:nvPr/>
        </p:nvSpPr>
        <p:spPr>
          <a:xfrm rot="-5400000">
            <a:off x="8526141" y="3244333"/>
            <a:ext cx="1133644" cy="369332"/>
          </a:xfrm>
          <a:prstGeom prst="rect">
            <a:avLst/>
          </a:prstGeom>
          <a:noFill/>
        </p:spPr>
        <p:txBody>
          <a:bodyPr wrap="none" rtlCol="0">
            <a:spAutoFit/>
          </a:bodyPr>
          <a:lstStyle/>
          <a:p>
            <a:r>
              <a:rPr lang="en-US" dirty="0"/>
              <a:t>response</a:t>
            </a:r>
          </a:p>
        </p:txBody>
      </p:sp>
      <p:grpSp>
        <p:nvGrpSpPr>
          <p:cNvPr id="34" name="Group 13">
            <a:extLst>
              <a:ext uri="{FF2B5EF4-FFF2-40B4-BE49-F238E27FC236}">
                <a16:creationId xmlns:a16="http://schemas.microsoft.com/office/drawing/2014/main" id="{8C66E765-87D8-426F-92DC-1B3BD1A7C727}"/>
              </a:ext>
            </a:extLst>
          </p:cNvPr>
          <p:cNvGrpSpPr>
            <a:grpSpLocks noChangeAspect="1"/>
          </p:cNvGrpSpPr>
          <p:nvPr/>
        </p:nvGrpSpPr>
        <p:grpSpPr bwMode="auto">
          <a:xfrm>
            <a:off x="9347200" y="2452688"/>
            <a:ext cx="1974850" cy="1962150"/>
            <a:chOff x="5888" y="1545"/>
            <a:chExt cx="1244" cy="1236"/>
          </a:xfrm>
        </p:grpSpPr>
        <p:sp>
          <p:nvSpPr>
            <p:cNvPr id="35" name="AutoShape 12">
              <a:extLst>
                <a:ext uri="{FF2B5EF4-FFF2-40B4-BE49-F238E27FC236}">
                  <a16:creationId xmlns:a16="http://schemas.microsoft.com/office/drawing/2014/main" id="{5A2886D8-F37A-4316-832D-534A7EBF9F8D}"/>
                </a:ext>
              </a:extLst>
            </p:cNvPr>
            <p:cNvSpPr>
              <a:spLocks noChangeAspect="1" noChangeArrowheads="1" noTextEdit="1"/>
            </p:cNvSpPr>
            <p:nvPr/>
          </p:nvSpPr>
          <p:spPr bwMode="auto">
            <a:xfrm>
              <a:off x="5888" y="1545"/>
              <a:ext cx="1244" cy="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Rectangle 14">
              <a:extLst>
                <a:ext uri="{FF2B5EF4-FFF2-40B4-BE49-F238E27FC236}">
                  <a16:creationId xmlns:a16="http://schemas.microsoft.com/office/drawing/2014/main" id="{989971C9-781C-45A2-AB00-B790B3994C31}"/>
                </a:ext>
              </a:extLst>
            </p:cNvPr>
            <p:cNvSpPr>
              <a:spLocks noChangeArrowheads="1"/>
            </p:cNvSpPr>
            <p:nvPr/>
          </p:nvSpPr>
          <p:spPr bwMode="auto">
            <a:xfrm>
              <a:off x="5935" y="1953"/>
              <a:ext cx="796" cy="787"/>
            </a:xfrm>
            <a:prstGeom prst="rect">
              <a:avLst/>
            </a:prstGeom>
            <a:solidFill>
              <a:srgbClr val="FCFA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15">
              <a:extLst>
                <a:ext uri="{FF2B5EF4-FFF2-40B4-BE49-F238E27FC236}">
                  <a16:creationId xmlns:a16="http://schemas.microsoft.com/office/drawing/2014/main" id="{7F2A316A-5579-4992-B88A-CB20D06B39BA}"/>
                </a:ext>
              </a:extLst>
            </p:cNvPr>
            <p:cNvSpPr>
              <a:spLocks noChangeArrowheads="1"/>
            </p:cNvSpPr>
            <p:nvPr/>
          </p:nvSpPr>
          <p:spPr bwMode="auto">
            <a:xfrm>
              <a:off x="5935"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16">
              <a:extLst>
                <a:ext uri="{FF2B5EF4-FFF2-40B4-BE49-F238E27FC236}">
                  <a16:creationId xmlns:a16="http://schemas.microsoft.com/office/drawing/2014/main" id="{74CD812D-65D5-47B5-AAAD-256E8E02A18D}"/>
                </a:ext>
              </a:extLst>
            </p:cNvPr>
            <p:cNvSpPr>
              <a:spLocks noChangeArrowheads="1"/>
            </p:cNvSpPr>
            <p:nvPr/>
          </p:nvSpPr>
          <p:spPr bwMode="auto">
            <a:xfrm>
              <a:off x="5975"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17">
              <a:extLst>
                <a:ext uri="{FF2B5EF4-FFF2-40B4-BE49-F238E27FC236}">
                  <a16:creationId xmlns:a16="http://schemas.microsoft.com/office/drawing/2014/main" id="{EF313751-77C3-449D-B939-C7C4317806EA}"/>
                </a:ext>
              </a:extLst>
            </p:cNvPr>
            <p:cNvSpPr>
              <a:spLocks noChangeArrowheads="1"/>
            </p:cNvSpPr>
            <p:nvPr/>
          </p:nvSpPr>
          <p:spPr bwMode="auto">
            <a:xfrm>
              <a:off x="6015"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18">
              <a:extLst>
                <a:ext uri="{FF2B5EF4-FFF2-40B4-BE49-F238E27FC236}">
                  <a16:creationId xmlns:a16="http://schemas.microsoft.com/office/drawing/2014/main" id="{A726BAED-67A7-4A59-97C3-A9908F5281F5}"/>
                </a:ext>
              </a:extLst>
            </p:cNvPr>
            <p:cNvSpPr>
              <a:spLocks noChangeArrowheads="1"/>
            </p:cNvSpPr>
            <p:nvPr/>
          </p:nvSpPr>
          <p:spPr bwMode="auto">
            <a:xfrm>
              <a:off x="6055"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19">
              <a:extLst>
                <a:ext uri="{FF2B5EF4-FFF2-40B4-BE49-F238E27FC236}">
                  <a16:creationId xmlns:a16="http://schemas.microsoft.com/office/drawing/2014/main" id="{6C749F94-254A-49AA-AC7E-0FBA744459A4}"/>
                </a:ext>
              </a:extLst>
            </p:cNvPr>
            <p:cNvSpPr>
              <a:spLocks noChangeArrowheads="1"/>
            </p:cNvSpPr>
            <p:nvPr/>
          </p:nvSpPr>
          <p:spPr bwMode="auto">
            <a:xfrm>
              <a:off x="6094"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20">
              <a:extLst>
                <a:ext uri="{FF2B5EF4-FFF2-40B4-BE49-F238E27FC236}">
                  <a16:creationId xmlns:a16="http://schemas.microsoft.com/office/drawing/2014/main" id="{4181F76C-04DC-42EC-9611-E50CC9FA86F3}"/>
                </a:ext>
              </a:extLst>
            </p:cNvPr>
            <p:cNvSpPr>
              <a:spLocks noChangeArrowheads="1"/>
            </p:cNvSpPr>
            <p:nvPr/>
          </p:nvSpPr>
          <p:spPr bwMode="auto">
            <a:xfrm>
              <a:off x="6134"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21">
              <a:extLst>
                <a:ext uri="{FF2B5EF4-FFF2-40B4-BE49-F238E27FC236}">
                  <a16:creationId xmlns:a16="http://schemas.microsoft.com/office/drawing/2014/main" id="{A9090597-5223-4497-8618-1079443BB1C2}"/>
                </a:ext>
              </a:extLst>
            </p:cNvPr>
            <p:cNvSpPr>
              <a:spLocks noChangeArrowheads="1"/>
            </p:cNvSpPr>
            <p:nvPr/>
          </p:nvSpPr>
          <p:spPr bwMode="auto">
            <a:xfrm>
              <a:off x="6174"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2">
              <a:extLst>
                <a:ext uri="{FF2B5EF4-FFF2-40B4-BE49-F238E27FC236}">
                  <a16:creationId xmlns:a16="http://schemas.microsoft.com/office/drawing/2014/main" id="{DB9437B1-7941-4419-A5C2-097D28C6BCD1}"/>
                </a:ext>
              </a:extLst>
            </p:cNvPr>
            <p:cNvSpPr>
              <a:spLocks noChangeArrowheads="1"/>
            </p:cNvSpPr>
            <p:nvPr/>
          </p:nvSpPr>
          <p:spPr bwMode="auto">
            <a:xfrm>
              <a:off x="6214"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3">
              <a:extLst>
                <a:ext uri="{FF2B5EF4-FFF2-40B4-BE49-F238E27FC236}">
                  <a16:creationId xmlns:a16="http://schemas.microsoft.com/office/drawing/2014/main" id="{8EFD519E-6F3F-4B26-A539-D8AE0264884B}"/>
                </a:ext>
              </a:extLst>
            </p:cNvPr>
            <p:cNvSpPr>
              <a:spLocks noChangeArrowheads="1"/>
            </p:cNvSpPr>
            <p:nvPr/>
          </p:nvSpPr>
          <p:spPr bwMode="auto">
            <a:xfrm>
              <a:off x="6254"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4">
              <a:extLst>
                <a:ext uri="{FF2B5EF4-FFF2-40B4-BE49-F238E27FC236}">
                  <a16:creationId xmlns:a16="http://schemas.microsoft.com/office/drawing/2014/main" id="{AE89E3C9-6383-4FAF-9ED1-DA39EE889760}"/>
                </a:ext>
              </a:extLst>
            </p:cNvPr>
            <p:cNvSpPr>
              <a:spLocks noChangeArrowheads="1"/>
            </p:cNvSpPr>
            <p:nvPr/>
          </p:nvSpPr>
          <p:spPr bwMode="auto">
            <a:xfrm>
              <a:off x="629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5">
              <a:extLst>
                <a:ext uri="{FF2B5EF4-FFF2-40B4-BE49-F238E27FC236}">
                  <a16:creationId xmlns:a16="http://schemas.microsoft.com/office/drawing/2014/main" id="{1A498CC2-CC81-47DE-8BCA-E8C6E904273D}"/>
                </a:ext>
              </a:extLst>
            </p:cNvPr>
            <p:cNvSpPr>
              <a:spLocks noChangeArrowheads="1"/>
            </p:cNvSpPr>
            <p:nvPr/>
          </p:nvSpPr>
          <p:spPr bwMode="auto">
            <a:xfrm>
              <a:off x="633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6">
              <a:extLst>
                <a:ext uri="{FF2B5EF4-FFF2-40B4-BE49-F238E27FC236}">
                  <a16:creationId xmlns:a16="http://schemas.microsoft.com/office/drawing/2014/main" id="{265DC3FB-2CBD-44B3-A24C-9F7F3E6E5F98}"/>
                </a:ext>
              </a:extLst>
            </p:cNvPr>
            <p:cNvSpPr>
              <a:spLocks noChangeArrowheads="1"/>
            </p:cNvSpPr>
            <p:nvPr/>
          </p:nvSpPr>
          <p:spPr bwMode="auto">
            <a:xfrm>
              <a:off x="637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7">
              <a:extLst>
                <a:ext uri="{FF2B5EF4-FFF2-40B4-BE49-F238E27FC236}">
                  <a16:creationId xmlns:a16="http://schemas.microsoft.com/office/drawing/2014/main" id="{29B54EB0-08FC-4464-9DA3-A5C34EA95599}"/>
                </a:ext>
              </a:extLst>
            </p:cNvPr>
            <p:cNvSpPr>
              <a:spLocks noChangeArrowheads="1"/>
            </p:cNvSpPr>
            <p:nvPr/>
          </p:nvSpPr>
          <p:spPr bwMode="auto">
            <a:xfrm>
              <a:off x="641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8">
              <a:extLst>
                <a:ext uri="{FF2B5EF4-FFF2-40B4-BE49-F238E27FC236}">
                  <a16:creationId xmlns:a16="http://schemas.microsoft.com/office/drawing/2014/main" id="{982D0FCC-3081-48F3-AE38-10C3422FD442}"/>
                </a:ext>
              </a:extLst>
            </p:cNvPr>
            <p:cNvSpPr>
              <a:spLocks noChangeArrowheads="1"/>
            </p:cNvSpPr>
            <p:nvPr/>
          </p:nvSpPr>
          <p:spPr bwMode="auto">
            <a:xfrm>
              <a:off x="645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9">
              <a:extLst>
                <a:ext uri="{FF2B5EF4-FFF2-40B4-BE49-F238E27FC236}">
                  <a16:creationId xmlns:a16="http://schemas.microsoft.com/office/drawing/2014/main" id="{92BC2B55-C48E-42CF-89AF-1C8BF10A99F8}"/>
                </a:ext>
              </a:extLst>
            </p:cNvPr>
            <p:cNvSpPr>
              <a:spLocks noChangeArrowheads="1"/>
            </p:cNvSpPr>
            <p:nvPr/>
          </p:nvSpPr>
          <p:spPr bwMode="auto">
            <a:xfrm>
              <a:off x="649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0">
              <a:extLst>
                <a:ext uri="{FF2B5EF4-FFF2-40B4-BE49-F238E27FC236}">
                  <a16:creationId xmlns:a16="http://schemas.microsoft.com/office/drawing/2014/main" id="{C1602A34-B492-4104-ABDD-21C11E37904A}"/>
                </a:ext>
              </a:extLst>
            </p:cNvPr>
            <p:cNvSpPr>
              <a:spLocks noChangeArrowheads="1"/>
            </p:cNvSpPr>
            <p:nvPr/>
          </p:nvSpPr>
          <p:spPr bwMode="auto">
            <a:xfrm>
              <a:off x="6534" y="2737"/>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1">
              <a:extLst>
                <a:ext uri="{FF2B5EF4-FFF2-40B4-BE49-F238E27FC236}">
                  <a16:creationId xmlns:a16="http://schemas.microsoft.com/office/drawing/2014/main" id="{0E6B8355-A164-4692-BA6D-7349E738B175}"/>
                </a:ext>
              </a:extLst>
            </p:cNvPr>
            <p:cNvSpPr>
              <a:spLocks noChangeArrowheads="1"/>
            </p:cNvSpPr>
            <p:nvPr/>
          </p:nvSpPr>
          <p:spPr bwMode="auto">
            <a:xfrm>
              <a:off x="6573"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2">
              <a:extLst>
                <a:ext uri="{FF2B5EF4-FFF2-40B4-BE49-F238E27FC236}">
                  <a16:creationId xmlns:a16="http://schemas.microsoft.com/office/drawing/2014/main" id="{8C7B108B-CC7C-4774-85EB-0F7D9776A5F4}"/>
                </a:ext>
              </a:extLst>
            </p:cNvPr>
            <p:cNvSpPr>
              <a:spLocks noChangeArrowheads="1"/>
            </p:cNvSpPr>
            <p:nvPr/>
          </p:nvSpPr>
          <p:spPr bwMode="auto">
            <a:xfrm>
              <a:off x="6613"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3">
              <a:extLst>
                <a:ext uri="{FF2B5EF4-FFF2-40B4-BE49-F238E27FC236}">
                  <a16:creationId xmlns:a16="http://schemas.microsoft.com/office/drawing/2014/main" id="{16B49D72-E10A-41D2-A7F4-B7BE418AA4BA}"/>
                </a:ext>
              </a:extLst>
            </p:cNvPr>
            <p:cNvSpPr>
              <a:spLocks noChangeArrowheads="1"/>
            </p:cNvSpPr>
            <p:nvPr/>
          </p:nvSpPr>
          <p:spPr bwMode="auto">
            <a:xfrm>
              <a:off x="6653"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34">
              <a:extLst>
                <a:ext uri="{FF2B5EF4-FFF2-40B4-BE49-F238E27FC236}">
                  <a16:creationId xmlns:a16="http://schemas.microsoft.com/office/drawing/2014/main" id="{7E87A7E8-9D2B-46D3-88B2-9CAAE5AAAE74}"/>
                </a:ext>
              </a:extLst>
            </p:cNvPr>
            <p:cNvSpPr>
              <a:spLocks noChangeArrowheads="1"/>
            </p:cNvSpPr>
            <p:nvPr/>
          </p:nvSpPr>
          <p:spPr bwMode="auto">
            <a:xfrm>
              <a:off x="6693" y="2737"/>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5">
              <a:extLst>
                <a:ext uri="{FF2B5EF4-FFF2-40B4-BE49-F238E27FC236}">
                  <a16:creationId xmlns:a16="http://schemas.microsoft.com/office/drawing/2014/main" id="{09ECF16D-3C0B-41E0-A9D3-75C8C7351BA0}"/>
                </a:ext>
              </a:extLst>
            </p:cNvPr>
            <p:cNvSpPr>
              <a:spLocks noChangeArrowheads="1"/>
            </p:cNvSpPr>
            <p:nvPr/>
          </p:nvSpPr>
          <p:spPr bwMode="auto">
            <a:xfrm>
              <a:off x="6728" y="272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6">
              <a:extLst>
                <a:ext uri="{FF2B5EF4-FFF2-40B4-BE49-F238E27FC236}">
                  <a16:creationId xmlns:a16="http://schemas.microsoft.com/office/drawing/2014/main" id="{8947ABDC-4C7B-4770-ADF1-21484EA90447}"/>
                </a:ext>
              </a:extLst>
            </p:cNvPr>
            <p:cNvSpPr>
              <a:spLocks noChangeArrowheads="1"/>
            </p:cNvSpPr>
            <p:nvPr/>
          </p:nvSpPr>
          <p:spPr bwMode="auto">
            <a:xfrm>
              <a:off x="6728" y="268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7">
              <a:extLst>
                <a:ext uri="{FF2B5EF4-FFF2-40B4-BE49-F238E27FC236}">
                  <a16:creationId xmlns:a16="http://schemas.microsoft.com/office/drawing/2014/main" id="{15032177-A204-4C80-831E-117AEC6125A2}"/>
                </a:ext>
              </a:extLst>
            </p:cNvPr>
            <p:cNvSpPr>
              <a:spLocks noChangeArrowheads="1"/>
            </p:cNvSpPr>
            <p:nvPr/>
          </p:nvSpPr>
          <p:spPr bwMode="auto">
            <a:xfrm>
              <a:off x="6728" y="264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8">
              <a:extLst>
                <a:ext uri="{FF2B5EF4-FFF2-40B4-BE49-F238E27FC236}">
                  <a16:creationId xmlns:a16="http://schemas.microsoft.com/office/drawing/2014/main" id="{0E9CE728-7435-4243-BA11-2ED52ACB1309}"/>
                </a:ext>
              </a:extLst>
            </p:cNvPr>
            <p:cNvSpPr>
              <a:spLocks noChangeArrowheads="1"/>
            </p:cNvSpPr>
            <p:nvPr/>
          </p:nvSpPr>
          <p:spPr bwMode="auto">
            <a:xfrm>
              <a:off x="6728" y="260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9">
              <a:extLst>
                <a:ext uri="{FF2B5EF4-FFF2-40B4-BE49-F238E27FC236}">
                  <a16:creationId xmlns:a16="http://schemas.microsoft.com/office/drawing/2014/main" id="{AC814983-7271-43F0-B2EF-27B0852CE6A8}"/>
                </a:ext>
              </a:extLst>
            </p:cNvPr>
            <p:cNvSpPr>
              <a:spLocks noChangeArrowheads="1"/>
            </p:cNvSpPr>
            <p:nvPr/>
          </p:nvSpPr>
          <p:spPr bwMode="auto">
            <a:xfrm>
              <a:off x="6728" y="256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0">
              <a:extLst>
                <a:ext uri="{FF2B5EF4-FFF2-40B4-BE49-F238E27FC236}">
                  <a16:creationId xmlns:a16="http://schemas.microsoft.com/office/drawing/2014/main" id="{31B2994A-EB45-415F-BDAC-9D5D3603E707}"/>
                </a:ext>
              </a:extLst>
            </p:cNvPr>
            <p:cNvSpPr>
              <a:spLocks noChangeArrowheads="1"/>
            </p:cNvSpPr>
            <p:nvPr/>
          </p:nvSpPr>
          <p:spPr bwMode="auto">
            <a:xfrm>
              <a:off x="6728" y="252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41">
              <a:extLst>
                <a:ext uri="{FF2B5EF4-FFF2-40B4-BE49-F238E27FC236}">
                  <a16:creationId xmlns:a16="http://schemas.microsoft.com/office/drawing/2014/main" id="{672BE04C-A878-494C-9DB0-A26F0D06F3CB}"/>
                </a:ext>
              </a:extLst>
            </p:cNvPr>
            <p:cNvSpPr>
              <a:spLocks noChangeArrowheads="1"/>
            </p:cNvSpPr>
            <p:nvPr/>
          </p:nvSpPr>
          <p:spPr bwMode="auto">
            <a:xfrm>
              <a:off x="6728" y="248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2">
              <a:extLst>
                <a:ext uri="{FF2B5EF4-FFF2-40B4-BE49-F238E27FC236}">
                  <a16:creationId xmlns:a16="http://schemas.microsoft.com/office/drawing/2014/main" id="{D45555FE-8508-4279-993F-8A8ABE67C267}"/>
                </a:ext>
              </a:extLst>
            </p:cNvPr>
            <p:cNvSpPr>
              <a:spLocks noChangeArrowheads="1"/>
            </p:cNvSpPr>
            <p:nvPr/>
          </p:nvSpPr>
          <p:spPr bwMode="auto">
            <a:xfrm>
              <a:off x="6728" y="244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3">
              <a:extLst>
                <a:ext uri="{FF2B5EF4-FFF2-40B4-BE49-F238E27FC236}">
                  <a16:creationId xmlns:a16="http://schemas.microsoft.com/office/drawing/2014/main" id="{D050C57D-9D3D-4469-8C73-46570233CFAA}"/>
                </a:ext>
              </a:extLst>
            </p:cNvPr>
            <p:cNvSpPr>
              <a:spLocks noChangeArrowheads="1"/>
            </p:cNvSpPr>
            <p:nvPr/>
          </p:nvSpPr>
          <p:spPr bwMode="auto">
            <a:xfrm>
              <a:off x="6728" y="240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4">
              <a:extLst>
                <a:ext uri="{FF2B5EF4-FFF2-40B4-BE49-F238E27FC236}">
                  <a16:creationId xmlns:a16="http://schemas.microsoft.com/office/drawing/2014/main" id="{9A574875-1810-484C-A4D8-CEB930F7F20E}"/>
                </a:ext>
              </a:extLst>
            </p:cNvPr>
            <p:cNvSpPr>
              <a:spLocks noChangeArrowheads="1"/>
            </p:cNvSpPr>
            <p:nvPr/>
          </p:nvSpPr>
          <p:spPr bwMode="auto">
            <a:xfrm>
              <a:off x="6728" y="236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5">
              <a:extLst>
                <a:ext uri="{FF2B5EF4-FFF2-40B4-BE49-F238E27FC236}">
                  <a16:creationId xmlns:a16="http://schemas.microsoft.com/office/drawing/2014/main" id="{F9C7DBC4-F549-449B-A306-FB7B2038C628}"/>
                </a:ext>
              </a:extLst>
            </p:cNvPr>
            <p:cNvSpPr>
              <a:spLocks noChangeArrowheads="1"/>
            </p:cNvSpPr>
            <p:nvPr/>
          </p:nvSpPr>
          <p:spPr bwMode="auto">
            <a:xfrm>
              <a:off x="6728" y="232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6">
              <a:extLst>
                <a:ext uri="{FF2B5EF4-FFF2-40B4-BE49-F238E27FC236}">
                  <a16:creationId xmlns:a16="http://schemas.microsoft.com/office/drawing/2014/main" id="{120E8E1A-06EE-4AA3-979A-0D1E99EA3660}"/>
                </a:ext>
              </a:extLst>
            </p:cNvPr>
            <p:cNvSpPr>
              <a:spLocks noChangeArrowheads="1"/>
            </p:cNvSpPr>
            <p:nvPr/>
          </p:nvSpPr>
          <p:spPr bwMode="auto">
            <a:xfrm>
              <a:off x="6728" y="228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47">
              <a:extLst>
                <a:ext uri="{FF2B5EF4-FFF2-40B4-BE49-F238E27FC236}">
                  <a16:creationId xmlns:a16="http://schemas.microsoft.com/office/drawing/2014/main" id="{6E8DDE6D-F6D2-437E-9D36-80C4B1EE5669}"/>
                </a:ext>
              </a:extLst>
            </p:cNvPr>
            <p:cNvSpPr>
              <a:spLocks noChangeArrowheads="1"/>
            </p:cNvSpPr>
            <p:nvPr/>
          </p:nvSpPr>
          <p:spPr bwMode="auto">
            <a:xfrm>
              <a:off x="6728" y="224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48">
              <a:extLst>
                <a:ext uri="{FF2B5EF4-FFF2-40B4-BE49-F238E27FC236}">
                  <a16:creationId xmlns:a16="http://schemas.microsoft.com/office/drawing/2014/main" id="{F0CA38FA-F5FC-4E02-8790-91B71A36943A}"/>
                </a:ext>
              </a:extLst>
            </p:cNvPr>
            <p:cNvSpPr>
              <a:spLocks noChangeArrowheads="1"/>
            </p:cNvSpPr>
            <p:nvPr/>
          </p:nvSpPr>
          <p:spPr bwMode="auto">
            <a:xfrm>
              <a:off x="6728" y="220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49">
              <a:extLst>
                <a:ext uri="{FF2B5EF4-FFF2-40B4-BE49-F238E27FC236}">
                  <a16:creationId xmlns:a16="http://schemas.microsoft.com/office/drawing/2014/main" id="{E5BA58F4-5779-404D-94C5-59D1E088FB21}"/>
                </a:ext>
              </a:extLst>
            </p:cNvPr>
            <p:cNvSpPr>
              <a:spLocks noChangeArrowheads="1"/>
            </p:cNvSpPr>
            <p:nvPr/>
          </p:nvSpPr>
          <p:spPr bwMode="auto">
            <a:xfrm>
              <a:off x="6728" y="216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50">
              <a:extLst>
                <a:ext uri="{FF2B5EF4-FFF2-40B4-BE49-F238E27FC236}">
                  <a16:creationId xmlns:a16="http://schemas.microsoft.com/office/drawing/2014/main" id="{F94C937E-171A-4DFC-A54E-F230F5EF860C}"/>
                </a:ext>
              </a:extLst>
            </p:cNvPr>
            <p:cNvSpPr>
              <a:spLocks noChangeArrowheads="1"/>
            </p:cNvSpPr>
            <p:nvPr/>
          </p:nvSpPr>
          <p:spPr bwMode="auto">
            <a:xfrm>
              <a:off x="6728" y="212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51">
              <a:extLst>
                <a:ext uri="{FF2B5EF4-FFF2-40B4-BE49-F238E27FC236}">
                  <a16:creationId xmlns:a16="http://schemas.microsoft.com/office/drawing/2014/main" id="{4F15B450-B50F-4F28-9083-6CE0E736AB97}"/>
                </a:ext>
              </a:extLst>
            </p:cNvPr>
            <p:cNvSpPr>
              <a:spLocks noChangeArrowheads="1"/>
            </p:cNvSpPr>
            <p:nvPr/>
          </p:nvSpPr>
          <p:spPr bwMode="auto">
            <a:xfrm>
              <a:off x="6728" y="208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52">
              <a:extLst>
                <a:ext uri="{FF2B5EF4-FFF2-40B4-BE49-F238E27FC236}">
                  <a16:creationId xmlns:a16="http://schemas.microsoft.com/office/drawing/2014/main" id="{FE5F740E-AF10-4AB9-9842-E76FD1E4D34A}"/>
                </a:ext>
              </a:extLst>
            </p:cNvPr>
            <p:cNvSpPr>
              <a:spLocks noChangeArrowheads="1"/>
            </p:cNvSpPr>
            <p:nvPr/>
          </p:nvSpPr>
          <p:spPr bwMode="auto">
            <a:xfrm>
              <a:off x="6728" y="205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53">
              <a:extLst>
                <a:ext uri="{FF2B5EF4-FFF2-40B4-BE49-F238E27FC236}">
                  <a16:creationId xmlns:a16="http://schemas.microsoft.com/office/drawing/2014/main" id="{32033F5A-3FFC-4F23-9795-F34A302065FF}"/>
                </a:ext>
              </a:extLst>
            </p:cNvPr>
            <p:cNvSpPr>
              <a:spLocks noChangeArrowheads="1"/>
            </p:cNvSpPr>
            <p:nvPr/>
          </p:nvSpPr>
          <p:spPr bwMode="auto">
            <a:xfrm>
              <a:off x="6728" y="201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54">
              <a:extLst>
                <a:ext uri="{FF2B5EF4-FFF2-40B4-BE49-F238E27FC236}">
                  <a16:creationId xmlns:a16="http://schemas.microsoft.com/office/drawing/2014/main" id="{C300B8AB-8936-46DD-BD46-7E2A0C9A35D2}"/>
                </a:ext>
              </a:extLst>
            </p:cNvPr>
            <p:cNvSpPr>
              <a:spLocks noChangeArrowheads="1"/>
            </p:cNvSpPr>
            <p:nvPr/>
          </p:nvSpPr>
          <p:spPr bwMode="auto">
            <a:xfrm>
              <a:off x="6728" y="197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55">
              <a:extLst>
                <a:ext uri="{FF2B5EF4-FFF2-40B4-BE49-F238E27FC236}">
                  <a16:creationId xmlns:a16="http://schemas.microsoft.com/office/drawing/2014/main" id="{54F013C6-DC7C-4464-B4A0-1CA74AF070E2}"/>
                </a:ext>
              </a:extLst>
            </p:cNvPr>
            <p:cNvSpPr>
              <a:spLocks noChangeArrowheads="1"/>
            </p:cNvSpPr>
            <p:nvPr/>
          </p:nvSpPr>
          <p:spPr bwMode="auto">
            <a:xfrm>
              <a:off x="6708"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56">
              <a:extLst>
                <a:ext uri="{FF2B5EF4-FFF2-40B4-BE49-F238E27FC236}">
                  <a16:creationId xmlns:a16="http://schemas.microsoft.com/office/drawing/2014/main" id="{91041348-E520-4C53-9598-D45C81ED2352}"/>
                </a:ext>
              </a:extLst>
            </p:cNvPr>
            <p:cNvSpPr>
              <a:spLocks noChangeArrowheads="1"/>
            </p:cNvSpPr>
            <p:nvPr/>
          </p:nvSpPr>
          <p:spPr bwMode="auto">
            <a:xfrm>
              <a:off x="6668"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57">
              <a:extLst>
                <a:ext uri="{FF2B5EF4-FFF2-40B4-BE49-F238E27FC236}">
                  <a16:creationId xmlns:a16="http://schemas.microsoft.com/office/drawing/2014/main" id="{60279787-CCE0-4344-BE8D-71286F4849F4}"/>
                </a:ext>
              </a:extLst>
            </p:cNvPr>
            <p:cNvSpPr>
              <a:spLocks noChangeArrowheads="1"/>
            </p:cNvSpPr>
            <p:nvPr/>
          </p:nvSpPr>
          <p:spPr bwMode="auto">
            <a:xfrm>
              <a:off x="6628"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58">
              <a:extLst>
                <a:ext uri="{FF2B5EF4-FFF2-40B4-BE49-F238E27FC236}">
                  <a16:creationId xmlns:a16="http://schemas.microsoft.com/office/drawing/2014/main" id="{B568D017-3D32-464E-9625-497BFC0D7306}"/>
                </a:ext>
              </a:extLst>
            </p:cNvPr>
            <p:cNvSpPr>
              <a:spLocks noChangeArrowheads="1"/>
            </p:cNvSpPr>
            <p:nvPr/>
          </p:nvSpPr>
          <p:spPr bwMode="auto">
            <a:xfrm>
              <a:off x="6588"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59">
              <a:extLst>
                <a:ext uri="{FF2B5EF4-FFF2-40B4-BE49-F238E27FC236}">
                  <a16:creationId xmlns:a16="http://schemas.microsoft.com/office/drawing/2014/main" id="{EE2AD2C6-9A5B-4015-92CA-246ED75554D4}"/>
                </a:ext>
              </a:extLst>
            </p:cNvPr>
            <p:cNvSpPr>
              <a:spLocks noChangeArrowheads="1"/>
            </p:cNvSpPr>
            <p:nvPr/>
          </p:nvSpPr>
          <p:spPr bwMode="auto">
            <a:xfrm>
              <a:off x="6548"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60">
              <a:extLst>
                <a:ext uri="{FF2B5EF4-FFF2-40B4-BE49-F238E27FC236}">
                  <a16:creationId xmlns:a16="http://schemas.microsoft.com/office/drawing/2014/main" id="{6DE45F89-A390-4BBF-BF29-D2CDBFCF1CC5}"/>
                </a:ext>
              </a:extLst>
            </p:cNvPr>
            <p:cNvSpPr>
              <a:spLocks noChangeArrowheads="1"/>
            </p:cNvSpPr>
            <p:nvPr/>
          </p:nvSpPr>
          <p:spPr bwMode="auto">
            <a:xfrm>
              <a:off x="6508"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61">
              <a:extLst>
                <a:ext uri="{FF2B5EF4-FFF2-40B4-BE49-F238E27FC236}">
                  <a16:creationId xmlns:a16="http://schemas.microsoft.com/office/drawing/2014/main" id="{D5A4EB71-6955-47E1-9054-8679DC83F310}"/>
                </a:ext>
              </a:extLst>
            </p:cNvPr>
            <p:cNvSpPr>
              <a:spLocks noChangeArrowheads="1"/>
            </p:cNvSpPr>
            <p:nvPr/>
          </p:nvSpPr>
          <p:spPr bwMode="auto">
            <a:xfrm>
              <a:off x="646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62">
              <a:extLst>
                <a:ext uri="{FF2B5EF4-FFF2-40B4-BE49-F238E27FC236}">
                  <a16:creationId xmlns:a16="http://schemas.microsoft.com/office/drawing/2014/main" id="{2E543FEE-C14E-4DE7-A3C4-25DA5DDAEFD4}"/>
                </a:ext>
              </a:extLst>
            </p:cNvPr>
            <p:cNvSpPr>
              <a:spLocks noChangeArrowheads="1"/>
            </p:cNvSpPr>
            <p:nvPr/>
          </p:nvSpPr>
          <p:spPr bwMode="auto">
            <a:xfrm>
              <a:off x="642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63">
              <a:extLst>
                <a:ext uri="{FF2B5EF4-FFF2-40B4-BE49-F238E27FC236}">
                  <a16:creationId xmlns:a16="http://schemas.microsoft.com/office/drawing/2014/main" id="{0EEF4E33-99E5-45D9-B8B0-2D600E772BC7}"/>
                </a:ext>
              </a:extLst>
            </p:cNvPr>
            <p:cNvSpPr>
              <a:spLocks noChangeArrowheads="1"/>
            </p:cNvSpPr>
            <p:nvPr/>
          </p:nvSpPr>
          <p:spPr bwMode="auto">
            <a:xfrm>
              <a:off x="638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64">
              <a:extLst>
                <a:ext uri="{FF2B5EF4-FFF2-40B4-BE49-F238E27FC236}">
                  <a16:creationId xmlns:a16="http://schemas.microsoft.com/office/drawing/2014/main" id="{9D23CAC7-5A55-4C4A-9380-22CFF8AFEC0F}"/>
                </a:ext>
              </a:extLst>
            </p:cNvPr>
            <p:cNvSpPr>
              <a:spLocks noChangeArrowheads="1"/>
            </p:cNvSpPr>
            <p:nvPr/>
          </p:nvSpPr>
          <p:spPr bwMode="auto">
            <a:xfrm>
              <a:off x="634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65">
              <a:extLst>
                <a:ext uri="{FF2B5EF4-FFF2-40B4-BE49-F238E27FC236}">
                  <a16:creationId xmlns:a16="http://schemas.microsoft.com/office/drawing/2014/main" id="{B8856B2F-1812-405B-8A54-C9929FFD14A6}"/>
                </a:ext>
              </a:extLst>
            </p:cNvPr>
            <p:cNvSpPr>
              <a:spLocks noChangeArrowheads="1"/>
            </p:cNvSpPr>
            <p:nvPr/>
          </p:nvSpPr>
          <p:spPr bwMode="auto">
            <a:xfrm>
              <a:off x="630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66">
              <a:extLst>
                <a:ext uri="{FF2B5EF4-FFF2-40B4-BE49-F238E27FC236}">
                  <a16:creationId xmlns:a16="http://schemas.microsoft.com/office/drawing/2014/main" id="{1A85E771-F008-4F3D-AE1E-7D940032C651}"/>
                </a:ext>
              </a:extLst>
            </p:cNvPr>
            <p:cNvSpPr>
              <a:spLocks noChangeArrowheads="1"/>
            </p:cNvSpPr>
            <p:nvPr/>
          </p:nvSpPr>
          <p:spPr bwMode="auto">
            <a:xfrm>
              <a:off x="626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67">
              <a:extLst>
                <a:ext uri="{FF2B5EF4-FFF2-40B4-BE49-F238E27FC236}">
                  <a16:creationId xmlns:a16="http://schemas.microsoft.com/office/drawing/2014/main" id="{5C0C81D6-86A4-488A-A0D2-942B137C3AC5}"/>
                </a:ext>
              </a:extLst>
            </p:cNvPr>
            <p:cNvSpPr>
              <a:spLocks noChangeArrowheads="1"/>
            </p:cNvSpPr>
            <p:nvPr/>
          </p:nvSpPr>
          <p:spPr bwMode="auto">
            <a:xfrm>
              <a:off x="6229"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68">
              <a:extLst>
                <a:ext uri="{FF2B5EF4-FFF2-40B4-BE49-F238E27FC236}">
                  <a16:creationId xmlns:a16="http://schemas.microsoft.com/office/drawing/2014/main" id="{C0D8B9E3-73AA-4D65-B863-54F16FDDB984}"/>
                </a:ext>
              </a:extLst>
            </p:cNvPr>
            <p:cNvSpPr>
              <a:spLocks noChangeArrowheads="1"/>
            </p:cNvSpPr>
            <p:nvPr/>
          </p:nvSpPr>
          <p:spPr bwMode="auto">
            <a:xfrm>
              <a:off x="6189"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69">
              <a:extLst>
                <a:ext uri="{FF2B5EF4-FFF2-40B4-BE49-F238E27FC236}">
                  <a16:creationId xmlns:a16="http://schemas.microsoft.com/office/drawing/2014/main" id="{CDEB5EE3-FF16-4843-9468-8FA56E39FE8E}"/>
                </a:ext>
              </a:extLst>
            </p:cNvPr>
            <p:cNvSpPr>
              <a:spLocks noChangeArrowheads="1"/>
            </p:cNvSpPr>
            <p:nvPr/>
          </p:nvSpPr>
          <p:spPr bwMode="auto">
            <a:xfrm>
              <a:off x="6149"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70">
              <a:extLst>
                <a:ext uri="{FF2B5EF4-FFF2-40B4-BE49-F238E27FC236}">
                  <a16:creationId xmlns:a16="http://schemas.microsoft.com/office/drawing/2014/main" id="{F32D4796-B48C-417F-A081-55B60D627673}"/>
                </a:ext>
              </a:extLst>
            </p:cNvPr>
            <p:cNvSpPr>
              <a:spLocks noChangeArrowheads="1"/>
            </p:cNvSpPr>
            <p:nvPr/>
          </p:nvSpPr>
          <p:spPr bwMode="auto">
            <a:xfrm>
              <a:off x="6109"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71">
              <a:extLst>
                <a:ext uri="{FF2B5EF4-FFF2-40B4-BE49-F238E27FC236}">
                  <a16:creationId xmlns:a16="http://schemas.microsoft.com/office/drawing/2014/main" id="{015C76EA-7AD4-486D-A3EB-6FB603206293}"/>
                </a:ext>
              </a:extLst>
            </p:cNvPr>
            <p:cNvSpPr>
              <a:spLocks noChangeArrowheads="1"/>
            </p:cNvSpPr>
            <p:nvPr/>
          </p:nvSpPr>
          <p:spPr bwMode="auto">
            <a:xfrm>
              <a:off x="6069"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72">
              <a:extLst>
                <a:ext uri="{FF2B5EF4-FFF2-40B4-BE49-F238E27FC236}">
                  <a16:creationId xmlns:a16="http://schemas.microsoft.com/office/drawing/2014/main" id="{9174C0E5-0DC0-439A-ADE5-66FE39C72BAB}"/>
                </a:ext>
              </a:extLst>
            </p:cNvPr>
            <p:cNvSpPr>
              <a:spLocks noChangeArrowheads="1"/>
            </p:cNvSpPr>
            <p:nvPr/>
          </p:nvSpPr>
          <p:spPr bwMode="auto">
            <a:xfrm>
              <a:off x="6029" y="1950"/>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73">
              <a:extLst>
                <a:ext uri="{FF2B5EF4-FFF2-40B4-BE49-F238E27FC236}">
                  <a16:creationId xmlns:a16="http://schemas.microsoft.com/office/drawing/2014/main" id="{3DC5F14B-4E87-40DC-8CA4-13F7ACE55055}"/>
                </a:ext>
              </a:extLst>
            </p:cNvPr>
            <p:cNvSpPr>
              <a:spLocks noChangeArrowheads="1"/>
            </p:cNvSpPr>
            <p:nvPr/>
          </p:nvSpPr>
          <p:spPr bwMode="auto">
            <a:xfrm>
              <a:off x="5990"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74">
              <a:extLst>
                <a:ext uri="{FF2B5EF4-FFF2-40B4-BE49-F238E27FC236}">
                  <a16:creationId xmlns:a16="http://schemas.microsoft.com/office/drawing/2014/main" id="{2836FEDB-E640-4211-8C2E-20B23B72F79A}"/>
                </a:ext>
              </a:extLst>
            </p:cNvPr>
            <p:cNvSpPr>
              <a:spLocks noChangeArrowheads="1"/>
            </p:cNvSpPr>
            <p:nvPr/>
          </p:nvSpPr>
          <p:spPr bwMode="auto">
            <a:xfrm>
              <a:off x="5950" y="1950"/>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75">
              <a:extLst>
                <a:ext uri="{FF2B5EF4-FFF2-40B4-BE49-F238E27FC236}">
                  <a16:creationId xmlns:a16="http://schemas.microsoft.com/office/drawing/2014/main" id="{95721891-C8D4-4658-A4DA-C486111D382E}"/>
                </a:ext>
              </a:extLst>
            </p:cNvPr>
            <p:cNvSpPr>
              <a:spLocks noChangeArrowheads="1"/>
            </p:cNvSpPr>
            <p:nvPr/>
          </p:nvSpPr>
          <p:spPr bwMode="auto">
            <a:xfrm>
              <a:off x="5932" y="196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76">
              <a:extLst>
                <a:ext uri="{FF2B5EF4-FFF2-40B4-BE49-F238E27FC236}">
                  <a16:creationId xmlns:a16="http://schemas.microsoft.com/office/drawing/2014/main" id="{96E40064-D6C9-4D23-8213-7FF3AEB8099A}"/>
                </a:ext>
              </a:extLst>
            </p:cNvPr>
            <p:cNvSpPr>
              <a:spLocks noChangeArrowheads="1"/>
            </p:cNvSpPr>
            <p:nvPr/>
          </p:nvSpPr>
          <p:spPr bwMode="auto">
            <a:xfrm>
              <a:off x="5932" y="200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77">
              <a:extLst>
                <a:ext uri="{FF2B5EF4-FFF2-40B4-BE49-F238E27FC236}">
                  <a16:creationId xmlns:a16="http://schemas.microsoft.com/office/drawing/2014/main" id="{79BC7A29-7EB2-4AB4-8F15-92C8989A27D8}"/>
                </a:ext>
              </a:extLst>
            </p:cNvPr>
            <p:cNvSpPr>
              <a:spLocks noChangeArrowheads="1"/>
            </p:cNvSpPr>
            <p:nvPr/>
          </p:nvSpPr>
          <p:spPr bwMode="auto">
            <a:xfrm>
              <a:off x="5932" y="204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78">
              <a:extLst>
                <a:ext uri="{FF2B5EF4-FFF2-40B4-BE49-F238E27FC236}">
                  <a16:creationId xmlns:a16="http://schemas.microsoft.com/office/drawing/2014/main" id="{27DB41AB-B29F-4978-BC1C-DD1A8C433BCF}"/>
                </a:ext>
              </a:extLst>
            </p:cNvPr>
            <p:cNvSpPr>
              <a:spLocks noChangeArrowheads="1"/>
            </p:cNvSpPr>
            <p:nvPr/>
          </p:nvSpPr>
          <p:spPr bwMode="auto">
            <a:xfrm>
              <a:off x="5932" y="208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79">
              <a:extLst>
                <a:ext uri="{FF2B5EF4-FFF2-40B4-BE49-F238E27FC236}">
                  <a16:creationId xmlns:a16="http://schemas.microsoft.com/office/drawing/2014/main" id="{001B52D8-CE03-41F3-BC97-E68A888FE4C3}"/>
                </a:ext>
              </a:extLst>
            </p:cNvPr>
            <p:cNvSpPr>
              <a:spLocks noChangeArrowheads="1"/>
            </p:cNvSpPr>
            <p:nvPr/>
          </p:nvSpPr>
          <p:spPr bwMode="auto">
            <a:xfrm>
              <a:off x="5932" y="212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80">
              <a:extLst>
                <a:ext uri="{FF2B5EF4-FFF2-40B4-BE49-F238E27FC236}">
                  <a16:creationId xmlns:a16="http://schemas.microsoft.com/office/drawing/2014/main" id="{D2575B7D-5C08-49EE-85C3-D68AE4B12E4E}"/>
                </a:ext>
              </a:extLst>
            </p:cNvPr>
            <p:cNvSpPr>
              <a:spLocks noChangeArrowheads="1"/>
            </p:cNvSpPr>
            <p:nvPr/>
          </p:nvSpPr>
          <p:spPr bwMode="auto">
            <a:xfrm>
              <a:off x="5932" y="216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81">
              <a:extLst>
                <a:ext uri="{FF2B5EF4-FFF2-40B4-BE49-F238E27FC236}">
                  <a16:creationId xmlns:a16="http://schemas.microsoft.com/office/drawing/2014/main" id="{198B507B-B039-436E-BDD5-35CD1CA13462}"/>
                </a:ext>
              </a:extLst>
            </p:cNvPr>
            <p:cNvSpPr>
              <a:spLocks noChangeArrowheads="1"/>
            </p:cNvSpPr>
            <p:nvPr/>
          </p:nvSpPr>
          <p:spPr bwMode="auto">
            <a:xfrm>
              <a:off x="5932" y="220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82">
              <a:extLst>
                <a:ext uri="{FF2B5EF4-FFF2-40B4-BE49-F238E27FC236}">
                  <a16:creationId xmlns:a16="http://schemas.microsoft.com/office/drawing/2014/main" id="{552175B8-BB24-44CD-8921-ADF494A25F6F}"/>
                </a:ext>
              </a:extLst>
            </p:cNvPr>
            <p:cNvSpPr>
              <a:spLocks noChangeArrowheads="1"/>
            </p:cNvSpPr>
            <p:nvPr/>
          </p:nvSpPr>
          <p:spPr bwMode="auto">
            <a:xfrm>
              <a:off x="5932" y="224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83">
              <a:extLst>
                <a:ext uri="{FF2B5EF4-FFF2-40B4-BE49-F238E27FC236}">
                  <a16:creationId xmlns:a16="http://schemas.microsoft.com/office/drawing/2014/main" id="{C4CBA470-7922-42B4-8A55-1124705AB9C6}"/>
                </a:ext>
              </a:extLst>
            </p:cNvPr>
            <p:cNvSpPr>
              <a:spLocks noChangeArrowheads="1"/>
            </p:cNvSpPr>
            <p:nvPr/>
          </p:nvSpPr>
          <p:spPr bwMode="auto">
            <a:xfrm>
              <a:off x="5932" y="228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84">
              <a:extLst>
                <a:ext uri="{FF2B5EF4-FFF2-40B4-BE49-F238E27FC236}">
                  <a16:creationId xmlns:a16="http://schemas.microsoft.com/office/drawing/2014/main" id="{D7215051-BD6D-4624-8FA2-D929CBFFD636}"/>
                </a:ext>
              </a:extLst>
            </p:cNvPr>
            <p:cNvSpPr>
              <a:spLocks noChangeArrowheads="1"/>
            </p:cNvSpPr>
            <p:nvPr/>
          </p:nvSpPr>
          <p:spPr bwMode="auto">
            <a:xfrm>
              <a:off x="5932" y="2325"/>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85">
              <a:extLst>
                <a:ext uri="{FF2B5EF4-FFF2-40B4-BE49-F238E27FC236}">
                  <a16:creationId xmlns:a16="http://schemas.microsoft.com/office/drawing/2014/main" id="{A79A8167-9A0F-4241-8CD8-F3CF49544563}"/>
                </a:ext>
              </a:extLst>
            </p:cNvPr>
            <p:cNvSpPr>
              <a:spLocks noChangeArrowheads="1"/>
            </p:cNvSpPr>
            <p:nvPr/>
          </p:nvSpPr>
          <p:spPr bwMode="auto">
            <a:xfrm>
              <a:off x="5932" y="2365"/>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86">
              <a:extLst>
                <a:ext uri="{FF2B5EF4-FFF2-40B4-BE49-F238E27FC236}">
                  <a16:creationId xmlns:a16="http://schemas.microsoft.com/office/drawing/2014/main" id="{C88C3121-CA60-4105-98F1-EADF1BA93EE6}"/>
                </a:ext>
              </a:extLst>
            </p:cNvPr>
            <p:cNvSpPr>
              <a:spLocks noChangeArrowheads="1"/>
            </p:cNvSpPr>
            <p:nvPr/>
          </p:nvSpPr>
          <p:spPr bwMode="auto">
            <a:xfrm>
              <a:off x="5932" y="240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87">
              <a:extLst>
                <a:ext uri="{FF2B5EF4-FFF2-40B4-BE49-F238E27FC236}">
                  <a16:creationId xmlns:a16="http://schemas.microsoft.com/office/drawing/2014/main" id="{30CEF3DC-5333-429D-934A-34A7DF8EB659}"/>
                </a:ext>
              </a:extLst>
            </p:cNvPr>
            <p:cNvSpPr>
              <a:spLocks noChangeArrowheads="1"/>
            </p:cNvSpPr>
            <p:nvPr/>
          </p:nvSpPr>
          <p:spPr bwMode="auto">
            <a:xfrm>
              <a:off x="5932" y="244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88">
              <a:extLst>
                <a:ext uri="{FF2B5EF4-FFF2-40B4-BE49-F238E27FC236}">
                  <a16:creationId xmlns:a16="http://schemas.microsoft.com/office/drawing/2014/main" id="{9B9A2010-C421-4679-83C0-7D7163808B7D}"/>
                </a:ext>
              </a:extLst>
            </p:cNvPr>
            <p:cNvSpPr>
              <a:spLocks noChangeArrowheads="1"/>
            </p:cNvSpPr>
            <p:nvPr/>
          </p:nvSpPr>
          <p:spPr bwMode="auto">
            <a:xfrm>
              <a:off x="5932" y="248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89">
              <a:extLst>
                <a:ext uri="{FF2B5EF4-FFF2-40B4-BE49-F238E27FC236}">
                  <a16:creationId xmlns:a16="http://schemas.microsoft.com/office/drawing/2014/main" id="{98E673BC-9A14-4C35-B665-D4CDEB2F9C62}"/>
                </a:ext>
              </a:extLst>
            </p:cNvPr>
            <p:cNvSpPr>
              <a:spLocks noChangeArrowheads="1"/>
            </p:cNvSpPr>
            <p:nvPr/>
          </p:nvSpPr>
          <p:spPr bwMode="auto">
            <a:xfrm>
              <a:off x="5932" y="2524"/>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90">
              <a:extLst>
                <a:ext uri="{FF2B5EF4-FFF2-40B4-BE49-F238E27FC236}">
                  <a16:creationId xmlns:a16="http://schemas.microsoft.com/office/drawing/2014/main" id="{426E9207-7B2B-425C-8484-FB172FB5354F}"/>
                </a:ext>
              </a:extLst>
            </p:cNvPr>
            <p:cNvSpPr>
              <a:spLocks noChangeArrowheads="1"/>
            </p:cNvSpPr>
            <p:nvPr/>
          </p:nvSpPr>
          <p:spPr bwMode="auto">
            <a:xfrm>
              <a:off x="5932" y="2564"/>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91">
              <a:extLst>
                <a:ext uri="{FF2B5EF4-FFF2-40B4-BE49-F238E27FC236}">
                  <a16:creationId xmlns:a16="http://schemas.microsoft.com/office/drawing/2014/main" id="{15B40355-CF63-459B-AEAD-C2361CE02292}"/>
                </a:ext>
              </a:extLst>
            </p:cNvPr>
            <p:cNvSpPr>
              <a:spLocks noChangeArrowheads="1"/>
            </p:cNvSpPr>
            <p:nvPr/>
          </p:nvSpPr>
          <p:spPr bwMode="auto">
            <a:xfrm>
              <a:off x="5932" y="260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92">
              <a:extLst>
                <a:ext uri="{FF2B5EF4-FFF2-40B4-BE49-F238E27FC236}">
                  <a16:creationId xmlns:a16="http://schemas.microsoft.com/office/drawing/2014/main" id="{57C892EA-2583-470B-BD74-DD4C9A23B356}"/>
                </a:ext>
              </a:extLst>
            </p:cNvPr>
            <p:cNvSpPr>
              <a:spLocks noChangeArrowheads="1"/>
            </p:cNvSpPr>
            <p:nvPr/>
          </p:nvSpPr>
          <p:spPr bwMode="auto">
            <a:xfrm>
              <a:off x="5932" y="264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Rectangle 93">
              <a:extLst>
                <a:ext uri="{FF2B5EF4-FFF2-40B4-BE49-F238E27FC236}">
                  <a16:creationId xmlns:a16="http://schemas.microsoft.com/office/drawing/2014/main" id="{F00C77B1-9E16-4394-B911-43014C20ACF0}"/>
                </a:ext>
              </a:extLst>
            </p:cNvPr>
            <p:cNvSpPr>
              <a:spLocks noChangeArrowheads="1"/>
            </p:cNvSpPr>
            <p:nvPr/>
          </p:nvSpPr>
          <p:spPr bwMode="auto">
            <a:xfrm>
              <a:off x="5932" y="268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94">
              <a:extLst>
                <a:ext uri="{FF2B5EF4-FFF2-40B4-BE49-F238E27FC236}">
                  <a16:creationId xmlns:a16="http://schemas.microsoft.com/office/drawing/2014/main" id="{56663E43-3753-47B3-8230-768DA0CFBAAA}"/>
                </a:ext>
              </a:extLst>
            </p:cNvPr>
            <p:cNvSpPr>
              <a:spLocks noChangeArrowheads="1"/>
            </p:cNvSpPr>
            <p:nvPr/>
          </p:nvSpPr>
          <p:spPr bwMode="auto">
            <a:xfrm>
              <a:off x="5932" y="2723"/>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5">
              <a:extLst>
                <a:ext uri="{FF2B5EF4-FFF2-40B4-BE49-F238E27FC236}">
                  <a16:creationId xmlns:a16="http://schemas.microsoft.com/office/drawing/2014/main" id="{9024B85B-6760-4AD2-8B62-5F7AD0CDEE02}"/>
                </a:ext>
              </a:extLst>
            </p:cNvPr>
            <p:cNvSpPr>
              <a:spLocks/>
            </p:cNvSpPr>
            <p:nvPr/>
          </p:nvSpPr>
          <p:spPr bwMode="auto">
            <a:xfrm>
              <a:off x="5912" y="1554"/>
              <a:ext cx="30" cy="1197"/>
            </a:xfrm>
            <a:custGeom>
              <a:avLst/>
              <a:gdLst>
                <a:gd name="T0" fmla="*/ 79 w 132"/>
                <a:gd name="T1" fmla="*/ 5264 h 5264"/>
                <a:gd name="T2" fmla="*/ 132 w 132"/>
                <a:gd name="T3" fmla="*/ 5185 h 5264"/>
                <a:gd name="T4" fmla="*/ 132 w 132"/>
                <a:gd name="T5" fmla="*/ 0 h 5264"/>
                <a:gd name="T6" fmla="*/ 0 w 132"/>
                <a:gd name="T7" fmla="*/ 0 h 5264"/>
                <a:gd name="T8" fmla="*/ 0 w 132"/>
                <a:gd name="T9" fmla="*/ 5185 h 5264"/>
                <a:gd name="T10" fmla="*/ 79 w 132"/>
                <a:gd name="T11" fmla="*/ 5264 h 5264"/>
                <a:gd name="T12" fmla="*/ 0 w 132"/>
                <a:gd name="T13" fmla="*/ 5185 h 5264"/>
                <a:gd name="T14" fmla="*/ 0 w 132"/>
                <a:gd name="T15" fmla="*/ 5264 h 5264"/>
                <a:gd name="T16" fmla="*/ 79 w 132"/>
                <a:gd name="T17" fmla="*/ 5264 h 5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264">
                  <a:moveTo>
                    <a:pt x="79" y="5264"/>
                  </a:moveTo>
                  <a:lnTo>
                    <a:pt x="132" y="5185"/>
                  </a:lnTo>
                  <a:lnTo>
                    <a:pt x="132" y="0"/>
                  </a:lnTo>
                  <a:lnTo>
                    <a:pt x="0" y="0"/>
                  </a:lnTo>
                  <a:lnTo>
                    <a:pt x="0" y="5185"/>
                  </a:lnTo>
                  <a:lnTo>
                    <a:pt x="79" y="5264"/>
                  </a:lnTo>
                  <a:lnTo>
                    <a:pt x="0" y="5185"/>
                  </a:lnTo>
                  <a:lnTo>
                    <a:pt x="0" y="5264"/>
                  </a:lnTo>
                  <a:lnTo>
                    <a:pt x="79" y="5264"/>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96">
              <a:extLst>
                <a:ext uri="{FF2B5EF4-FFF2-40B4-BE49-F238E27FC236}">
                  <a16:creationId xmlns:a16="http://schemas.microsoft.com/office/drawing/2014/main" id="{20B9ECFB-F222-46DA-A38C-4A8533037BB7}"/>
                </a:ext>
              </a:extLst>
            </p:cNvPr>
            <p:cNvSpPr>
              <a:spLocks noChangeArrowheads="1"/>
            </p:cNvSpPr>
            <p:nvPr/>
          </p:nvSpPr>
          <p:spPr bwMode="auto">
            <a:xfrm>
              <a:off x="5924" y="2721"/>
              <a:ext cx="1195" cy="30"/>
            </a:xfrm>
            <a:prstGeom prst="rect">
              <a:avLst/>
            </a:prstGeom>
            <a:solidFill>
              <a:srgbClr val="25212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7">
              <a:extLst>
                <a:ext uri="{FF2B5EF4-FFF2-40B4-BE49-F238E27FC236}">
                  <a16:creationId xmlns:a16="http://schemas.microsoft.com/office/drawing/2014/main" id="{03E97DE0-AAD4-4F2F-BDAF-B3BD812FDDB4}"/>
                </a:ext>
              </a:extLst>
            </p:cNvPr>
            <p:cNvSpPr>
              <a:spLocks/>
            </p:cNvSpPr>
            <p:nvPr/>
          </p:nvSpPr>
          <p:spPr bwMode="auto">
            <a:xfrm>
              <a:off x="5936" y="2709"/>
              <a:ext cx="12" cy="24"/>
            </a:xfrm>
            <a:custGeom>
              <a:avLst/>
              <a:gdLst>
                <a:gd name="T0" fmla="*/ 27 w 53"/>
                <a:gd name="T1" fmla="*/ 0 h 106"/>
                <a:gd name="T2" fmla="*/ 53 w 53"/>
                <a:gd name="T3" fmla="*/ 53 h 106"/>
                <a:gd name="T4" fmla="*/ 27 w 53"/>
                <a:gd name="T5" fmla="*/ 106 h 106"/>
                <a:gd name="T6" fmla="*/ 0 w 53"/>
                <a:gd name="T7" fmla="*/ 53 h 106"/>
                <a:gd name="T8" fmla="*/ 27 w 53"/>
                <a:gd name="T9" fmla="*/ 0 h 106"/>
              </a:gdLst>
              <a:ahLst/>
              <a:cxnLst>
                <a:cxn ang="0">
                  <a:pos x="T0" y="T1"/>
                </a:cxn>
                <a:cxn ang="0">
                  <a:pos x="T2" y="T3"/>
                </a:cxn>
                <a:cxn ang="0">
                  <a:pos x="T4" y="T5"/>
                </a:cxn>
                <a:cxn ang="0">
                  <a:pos x="T6" y="T7"/>
                </a:cxn>
                <a:cxn ang="0">
                  <a:pos x="T8" y="T9"/>
                </a:cxn>
              </a:cxnLst>
              <a:rect l="0" t="0" r="r" b="b"/>
              <a:pathLst>
                <a:path w="53" h="106">
                  <a:moveTo>
                    <a:pt x="27" y="0"/>
                  </a:moveTo>
                  <a:lnTo>
                    <a:pt x="53" y="53"/>
                  </a:lnTo>
                  <a:lnTo>
                    <a:pt x="27" y="106"/>
                  </a:lnTo>
                  <a:lnTo>
                    <a:pt x="0" y="53"/>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98">
              <a:extLst>
                <a:ext uri="{FF2B5EF4-FFF2-40B4-BE49-F238E27FC236}">
                  <a16:creationId xmlns:a16="http://schemas.microsoft.com/office/drawing/2014/main" id="{B45DCA0F-D6C3-4747-9FA0-7315164DE065}"/>
                </a:ext>
              </a:extLst>
            </p:cNvPr>
            <p:cNvSpPr>
              <a:spLocks/>
            </p:cNvSpPr>
            <p:nvPr/>
          </p:nvSpPr>
          <p:spPr bwMode="auto">
            <a:xfrm>
              <a:off x="5948" y="2691"/>
              <a:ext cx="18" cy="18"/>
            </a:xfrm>
            <a:custGeom>
              <a:avLst/>
              <a:gdLst>
                <a:gd name="T0" fmla="*/ 53 w 80"/>
                <a:gd name="T1" fmla="*/ 0 h 79"/>
                <a:gd name="T2" fmla="*/ 80 w 80"/>
                <a:gd name="T3" fmla="*/ 53 h 79"/>
                <a:gd name="T4" fmla="*/ 53 w 80"/>
                <a:gd name="T5" fmla="*/ 79 h 79"/>
                <a:gd name="T6" fmla="*/ 0 w 80"/>
                <a:gd name="T7" fmla="*/ 53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53"/>
                  </a:lnTo>
                  <a:lnTo>
                    <a:pt x="53" y="79"/>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9">
              <a:extLst>
                <a:ext uri="{FF2B5EF4-FFF2-40B4-BE49-F238E27FC236}">
                  <a16:creationId xmlns:a16="http://schemas.microsoft.com/office/drawing/2014/main" id="{D6AF7F52-FC14-4A12-821E-04E1052B0A42}"/>
                </a:ext>
              </a:extLst>
            </p:cNvPr>
            <p:cNvSpPr>
              <a:spLocks/>
            </p:cNvSpPr>
            <p:nvPr/>
          </p:nvSpPr>
          <p:spPr bwMode="auto">
            <a:xfrm>
              <a:off x="5966" y="2673"/>
              <a:ext cx="24" cy="18"/>
            </a:xfrm>
            <a:custGeom>
              <a:avLst/>
              <a:gdLst>
                <a:gd name="T0" fmla="*/ 53 w 106"/>
                <a:gd name="T1" fmla="*/ 0 h 80"/>
                <a:gd name="T2" fmla="*/ 106 w 106"/>
                <a:gd name="T3" fmla="*/ 53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0">
              <a:extLst>
                <a:ext uri="{FF2B5EF4-FFF2-40B4-BE49-F238E27FC236}">
                  <a16:creationId xmlns:a16="http://schemas.microsoft.com/office/drawing/2014/main" id="{D75F9E0A-3B2E-4277-9334-E127117489EA}"/>
                </a:ext>
              </a:extLst>
            </p:cNvPr>
            <p:cNvSpPr>
              <a:spLocks/>
            </p:cNvSpPr>
            <p:nvPr/>
          </p:nvSpPr>
          <p:spPr bwMode="auto">
            <a:xfrm>
              <a:off x="5990" y="2655"/>
              <a:ext cx="18" cy="18"/>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1">
              <a:extLst>
                <a:ext uri="{FF2B5EF4-FFF2-40B4-BE49-F238E27FC236}">
                  <a16:creationId xmlns:a16="http://schemas.microsoft.com/office/drawing/2014/main" id="{BA436772-1308-405D-BC39-58A1FF04F128}"/>
                </a:ext>
              </a:extLst>
            </p:cNvPr>
            <p:cNvSpPr>
              <a:spLocks/>
            </p:cNvSpPr>
            <p:nvPr/>
          </p:nvSpPr>
          <p:spPr bwMode="auto">
            <a:xfrm>
              <a:off x="6008" y="2637"/>
              <a:ext cx="18" cy="18"/>
            </a:xfrm>
            <a:custGeom>
              <a:avLst/>
              <a:gdLst>
                <a:gd name="T0" fmla="*/ 53 w 79"/>
                <a:gd name="T1" fmla="*/ 0 h 79"/>
                <a:gd name="T2" fmla="*/ 79 w 79"/>
                <a:gd name="T3" fmla="*/ 52 h 79"/>
                <a:gd name="T4" fmla="*/ 53 w 79"/>
                <a:gd name="T5" fmla="*/ 79 h 79"/>
                <a:gd name="T6" fmla="*/ 0 w 79"/>
                <a:gd name="T7" fmla="*/ 52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2"/>
                  </a:lnTo>
                  <a:lnTo>
                    <a:pt x="53" y="79"/>
                  </a:lnTo>
                  <a:lnTo>
                    <a:pt x="0" y="52"/>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2">
              <a:extLst>
                <a:ext uri="{FF2B5EF4-FFF2-40B4-BE49-F238E27FC236}">
                  <a16:creationId xmlns:a16="http://schemas.microsoft.com/office/drawing/2014/main" id="{01EBF391-3FA4-47F1-A44E-62FEA609CC92}"/>
                </a:ext>
              </a:extLst>
            </p:cNvPr>
            <p:cNvSpPr>
              <a:spLocks/>
            </p:cNvSpPr>
            <p:nvPr/>
          </p:nvSpPr>
          <p:spPr bwMode="auto">
            <a:xfrm>
              <a:off x="6026" y="2619"/>
              <a:ext cx="25" cy="18"/>
            </a:xfrm>
            <a:custGeom>
              <a:avLst/>
              <a:gdLst>
                <a:gd name="T0" fmla="*/ 53 w 106"/>
                <a:gd name="T1" fmla="*/ 0 h 80"/>
                <a:gd name="T2" fmla="*/ 106 w 106"/>
                <a:gd name="T3" fmla="*/ 53 h 80"/>
                <a:gd name="T4" fmla="*/ 53 w 106"/>
                <a:gd name="T5" fmla="*/ 80 h 80"/>
                <a:gd name="T6" fmla="*/ 0 w 106"/>
                <a:gd name="T7" fmla="*/ 53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03">
              <a:extLst>
                <a:ext uri="{FF2B5EF4-FFF2-40B4-BE49-F238E27FC236}">
                  <a16:creationId xmlns:a16="http://schemas.microsoft.com/office/drawing/2014/main" id="{C9457628-02FA-4218-89DA-118F03E97E6F}"/>
                </a:ext>
              </a:extLst>
            </p:cNvPr>
            <p:cNvSpPr>
              <a:spLocks/>
            </p:cNvSpPr>
            <p:nvPr/>
          </p:nvSpPr>
          <p:spPr bwMode="auto">
            <a:xfrm>
              <a:off x="6051" y="2601"/>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4">
              <a:extLst>
                <a:ext uri="{FF2B5EF4-FFF2-40B4-BE49-F238E27FC236}">
                  <a16:creationId xmlns:a16="http://schemas.microsoft.com/office/drawing/2014/main" id="{2DE80725-5D3A-47FD-9EF1-CF4FC671A07B}"/>
                </a:ext>
              </a:extLst>
            </p:cNvPr>
            <p:cNvSpPr>
              <a:spLocks/>
            </p:cNvSpPr>
            <p:nvPr/>
          </p:nvSpPr>
          <p:spPr bwMode="auto">
            <a:xfrm>
              <a:off x="6069" y="2577"/>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5">
              <a:extLst>
                <a:ext uri="{FF2B5EF4-FFF2-40B4-BE49-F238E27FC236}">
                  <a16:creationId xmlns:a16="http://schemas.microsoft.com/office/drawing/2014/main" id="{A924F618-ED7B-42FC-B1A4-9F70C51FF756}"/>
                </a:ext>
              </a:extLst>
            </p:cNvPr>
            <p:cNvSpPr>
              <a:spLocks/>
            </p:cNvSpPr>
            <p:nvPr/>
          </p:nvSpPr>
          <p:spPr bwMode="auto">
            <a:xfrm>
              <a:off x="6093" y="2559"/>
              <a:ext cx="18" cy="18"/>
            </a:xfrm>
            <a:custGeom>
              <a:avLst/>
              <a:gdLst>
                <a:gd name="T0" fmla="*/ 27 w 80"/>
                <a:gd name="T1" fmla="*/ 0 h 79"/>
                <a:gd name="T2" fmla="*/ 80 w 80"/>
                <a:gd name="T3" fmla="*/ 53 h 79"/>
                <a:gd name="T4" fmla="*/ 27 w 80"/>
                <a:gd name="T5" fmla="*/ 79 h 79"/>
                <a:gd name="T6" fmla="*/ 0 w 80"/>
                <a:gd name="T7" fmla="*/ 53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3"/>
                  </a:lnTo>
                  <a:lnTo>
                    <a:pt x="27" y="79"/>
                  </a:lnTo>
                  <a:lnTo>
                    <a:pt x="0" y="53"/>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06">
              <a:extLst>
                <a:ext uri="{FF2B5EF4-FFF2-40B4-BE49-F238E27FC236}">
                  <a16:creationId xmlns:a16="http://schemas.microsoft.com/office/drawing/2014/main" id="{37D01017-FC13-49AD-86A3-19845216CBDF}"/>
                </a:ext>
              </a:extLst>
            </p:cNvPr>
            <p:cNvSpPr>
              <a:spLocks/>
            </p:cNvSpPr>
            <p:nvPr/>
          </p:nvSpPr>
          <p:spPr bwMode="auto">
            <a:xfrm>
              <a:off x="6111" y="2541"/>
              <a:ext cx="18" cy="18"/>
            </a:xfrm>
            <a:custGeom>
              <a:avLst/>
              <a:gdLst>
                <a:gd name="T0" fmla="*/ 52 w 79"/>
                <a:gd name="T1" fmla="*/ 0 h 80"/>
                <a:gd name="T2" fmla="*/ 79 w 79"/>
                <a:gd name="T3" fmla="*/ 27 h 80"/>
                <a:gd name="T4" fmla="*/ 52 w 79"/>
                <a:gd name="T5" fmla="*/ 80 h 80"/>
                <a:gd name="T6" fmla="*/ 0 w 79"/>
                <a:gd name="T7" fmla="*/ 27 h 80"/>
                <a:gd name="T8" fmla="*/ 52 w 79"/>
                <a:gd name="T9" fmla="*/ 0 h 80"/>
              </a:gdLst>
              <a:ahLst/>
              <a:cxnLst>
                <a:cxn ang="0">
                  <a:pos x="T0" y="T1"/>
                </a:cxn>
                <a:cxn ang="0">
                  <a:pos x="T2" y="T3"/>
                </a:cxn>
                <a:cxn ang="0">
                  <a:pos x="T4" y="T5"/>
                </a:cxn>
                <a:cxn ang="0">
                  <a:pos x="T6" y="T7"/>
                </a:cxn>
                <a:cxn ang="0">
                  <a:pos x="T8" y="T9"/>
                </a:cxn>
              </a:cxnLst>
              <a:rect l="0" t="0" r="r" b="b"/>
              <a:pathLst>
                <a:path w="79" h="80">
                  <a:moveTo>
                    <a:pt x="52" y="0"/>
                  </a:moveTo>
                  <a:lnTo>
                    <a:pt x="79" y="27"/>
                  </a:lnTo>
                  <a:lnTo>
                    <a:pt x="52" y="80"/>
                  </a:lnTo>
                  <a:lnTo>
                    <a:pt x="0" y="27"/>
                  </a:lnTo>
                  <a:lnTo>
                    <a:pt x="52"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07">
              <a:extLst>
                <a:ext uri="{FF2B5EF4-FFF2-40B4-BE49-F238E27FC236}">
                  <a16:creationId xmlns:a16="http://schemas.microsoft.com/office/drawing/2014/main" id="{F1D2032C-93A9-4E4A-8E88-EEADA7481906}"/>
                </a:ext>
              </a:extLst>
            </p:cNvPr>
            <p:cNvSpPr>
              <a:spLocks/>
            </p:cNvSpPr>
            <p:nvPr/>
          </p:nvSpPr>
          <p:spPr bwMode="auto">
            <a:xfrm>
              <a:off x="6129" y="2523"/>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08">
              <a:extLst>
                <a:ext uri="{FF2B5EF4-FFF2-40B4-BE49-F238E27FC236}">
                  <a16:creationId xmlns:a16="http://schemas.microsoft.com/office/drawing/2014/main" id="{24464CC7-F176-442E-9628-0D78844E5EFD}"/>
                </a:ext>
              </a:extLst>
            </p:cNvPr>
            <p:cNvSpPr>
              <a:spLocks/>
            </p:cNvSpPr>
            <p:nvPr/>
          </p:nvSpPr>
          <p:spPr bwMode="auto">
            <a:xfrm>
              <a:off x="6147" y="2498"/>
              <a:ext cx="18" cy="25"/>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09">
              <a:extLst>
                <a:ext uri="{FF2B5EF4-FFF2-40B4-BE49-F238E27FC236}">
                  <a16:creationId xmlns:a16="http://schemas.microsoft.com/office/drawing/2014/main" id="{20A14F1C-B652-406D-878F-1223FA16172D}"/>
                </a:ext>
              </a:extLst>
            </p:cNvPr>
            <p:cNvSpPr>
              <a:spLocks/>
            </p:cNvSpPr>
            <p:nvPr/>
          </p:nvSpPr>
          <p:spPr bwMode="auto">
            <a:xfrm>
              <a:off x="6165" y="2480"/>
              <a:ext cx="18" cy="18"/>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10">
              <a:extLst>
                <a:ext uri="{FF2B5EF4-FFF2-40B4-BE49-F238E27FC236}">
                  <a16:creationId xmlns:a16="http://schemas.microsoft.com/office/drawing/2014/main" id="{C5197226-3804-4948-A451-BEF5A8496735}"/>
                </a:ext>
              </a:extLst>
            </p:cNvPr>
            <p:cNvSpPr>
              <a:spLocks/>
            </p:cNvSpPr>
            <p:nvPr/>
          </p:nvSpPr>
          <p:spPr bwMode="auto">
            <a:xfrm>
              <a:off x="6189" y="2462"/>
              <a:ext cx="19" cy="18"/>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11">
              <a:extLst>
                <a:ext uri="{FF2B5EF4-FFF2-40B4-BE49-F238E27FC236}">
                  <a16:creationId xmlns:a16="http://schemas.microsoft.com/office/drawing/2014/main" id="{01AC1D2F-44AC-47D2-8840-05B249686BC5}"/>
                </a:ext>
              </a:extLst>
            </p:cNvPr>
            <p:cNvSpPr>
              <a:spLocks/>
            </p:cNvSpPr>
            <p:nvPr/>
          </p:nvSpPr>
          <p:spPr bwMode="auto">
            <a:xfrm>
              <a:off x="6208" y="2438"/>
              <a:ext cx="18" cy="24"/>
            </a:xfrm>
            <a:custGeom>
              <a:avLst/>
              <a:gdLst>
                <a:gd name="T0" fmla="*/ 53 w 79"/>
                <a:gd name="T1" fmla="*/ 0 h 105"/>
                <a:gd name="T2" fmla="*/ 79 w 79"/>
                <a:gd name="T3" fmla="*/ 53 h 105"/>
                <a:gd name="T4" fmla="*/ 53 w 79"/>
                <a:gd name="T5" fmla="*/ 105 h 105"/>
                <a:gd name="T6" fmla="*/ 0 w 79"/>
                <a:gd name="T7" fmla="*/ 53 h 105"/>
                <a:gd name="T8" fmla="*/ 53 w 79"/>
                <a:gd name="T9" fmla="*/ 0 h 105"/>
              </a:gdLst>
              <a:ahLst/>
              <a:cxnLst>
                <a:cxn ang="0">
                  <a:pos x="T0" y="T1"/>
                </a:cxn>
                <a:cxn ang="0">
                  <a:pos x="T2" y="T3"/>
                </a:cxn>
                <a:cxn ang="0">
                  <a:pos x="T4" y="T5"/>
                </a:cxn>
                <a:cxn ang="0">
                  <a:pos x="T6" y="T7"/>
                </a:cxn>
                <a:cxn ang="0">
                  <a:pos x="T8" y="T9"/>
                </a:cxn>
              </a:cxnLst>
              <a:rect l="0" t="0" r="r" b="b"/>
              <a:pathLst>
                <a:path w="79" h="105">
                  <a:moveTo>
                    <a:pt x="53" y="0"/>
                  </a:moveTo>
                  <a:lnTo>
                    <a:pt x="79" y="53"/>
                  </a:lnTo>
                  <a:lnTo>
                    <a:pt x="53" y="105"/>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12">
              <a:extLst>
                <a:ext uri="{FF2B5EF4-FFF2-40B4-BE49-F238E27FC236}">
                  <a16:creationId xmlns:a16="http://schemas.microsoft.com/office/drawing/2014/main" id="{D6A1D493-5198-4553-AF37-FAE4BCA5C69F}"/>
                </a:ext>
              </a:extLst>
            </p:cNvPr>
            <p:cNvSpPr>
              <a:spLocks/>
            </p:cNvSpPr>
            <p:nvPr/>
          </p:nvSpPr>
          <p:spPr bwMode="auto">
            <a:xfrm>
              <a:off x="6226" y="2420"/>
              <a:ext cx="24" cy="18"/>
            </a:xfrm>
            <a:custGeom>
              <a:avLst/>
              <a:gdLst>
                <a:gd name="T0" fmla="*/ 53 w 106"/>
                <a:gd name="T1" fmla="*/ 0 h 80"/>
                <a:gd name="T2" fmla="*/ 106 w 106"/>
                <a:gd name="T3" fmla="*/ 53 h 80"/>
                <a:gd name="T4" fmla="*/ 53 w 106"/>
                <a:gd name="T5" fmla="*/ 80 h 80"/>
                <a:gd name="T6" fmla="*/ 0 w 106"/>
                <a:gd name="T7" fmla="*/ 53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13">
              <a:extLst>
                <a:ext uri="{FF2B5EF4-FFF2-40B4-BE49-F238E27FC236}">
                  <a16:creationId xmlns:a16="http://schemas.microsoft.com/office/drawing/2014/main" id="{0997FCB4-C136-4266-879F-402CCB611843}"/>
                </a:ext>
              </a:extLst>
            </p:cNvPr>
            <p:cNvSpPr>
              <a:spLocks/>
            </p:cNvSpPr>
            <p:nvPr/>
          </p:nvSpPr>
          <p:spPr bwMode="auto">
            <a:xfrm>
              <a:off x="6250" y="2402"/>
              <a:ext cx="18" cy="18"/>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14">
              <a:extLst>
                <a:ext uri="{FF2B5EF4-FFF2-40B4-BE49-F238E27FC236}">
                  <a16:creationId xmlns:a16="http://schemas.microsoft.com/office/drawing/2014/main" id="{FC82062A-2C32-4E50-B9FB-06ED6A5EE985}"/>
                </a:ext>
              </a:extLst>
            </p:cNvPr>
            <p:cNvSpPr>
              <a:spLocks/>
            </p:cNvSpPr>
            <p:nvPr/>
          </p:nvSpPr>
          <p:spPr bwMode="auto">
            <a:xfrm>
              <a:off x="6268" y="2384"/>
              <a:ext cx="18" cy="18"/>
            </a:xfrm>
            <a:custGeom>
              <a:avLst/>
              <a:gdLst>
                <a:gd name="T0" fmla="*/ 53 w 80"/>
                <a:gd name="T1" fmla="*/ 0 h 79"/>
                <a:gd name="T2" fmla="*/ 80 w 80"/>
                <a:gd name="T3" fmla="*/ 26 h 79"/>
                <a:gd name="T4" fmla="*/ 53 w 80"/>
                <a:gd name="T5" fmla="*/ 79 h 79"/>
                <a:gd name="T6" fmla="*/ 0 w 80"/>
                <a:gd name="T7" fmla="*/ 26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15">
              <a:extLst>
                <a:ext uri="{FF2B5EF4-FFF2-40B4-BE49-F238E27FC236}">
                  <a16:creationId xmlns:a16="http://schemas.microsoft.com/office/drawing/2014/main" id="{EA3416D6-720A-4EEF-8DA7-F0BB4EB0D2BF}"/>
                </a:ext>
              </a:extLst>
            </p:cNvPr>
            <p:cNvSpPr>
              <a:spLocks/>
            </p:cNvSpPr>
            <p:nvPr/>
          </p:nvSpPr>
          <p:spPr bwMode="auto">
            <a:xfrm>
              <a:off x="6286" y="2366"/>
              <a:ext cx="24" cy="18"/>
            </a:xfrm>
            <a:custGeom>
              <a:avLst/>
              <a:gdLst>
                <a:gd name="T0" fmla="*/ 53 w 106"/>
                <a:gd name="T1" fmla="*/ 0 h 80"/>
                <a:gd name="T2" fmla="*/ 106 w 106"/>
                <a:gd name="T3" fmla="*/ 53 h 80"/>
                <a:gd name="T4" fmla="*/ 53 w 106"/>
                <a:gd name="T5" fmla="*/ 80 h 80"/>
                <a:gd name="T6" fmla="*/ 0 w 106"/>
                <a:gd name="T7" fmla="*/ 53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16">
              <a:extLst>
                <a:ext uri="{FF2B5EF4-FFF2-40B4-BE49-F238E27FC236}">
                  <a16:creationId xmlns:a16="http://schemas.microsoft.com/office/drawing/2014/main" id="{B4EC73A6-7C4A-42CE-B530-D6B2A4E77105}"/>
                </a:ext>
              </a:extLst>
            </p:cNvPr>
            <p:cNvSpPr>
              <a:spLocks/>
            </p:cNvSpPr>
            <p:nvPr/>
          </p:nvSpPr>
          <p:spPr bwMode="auto">
            <a:xfrm>
              <a:off x="6310" y="2348"/>
              <a:ext cx="18" cy="18"/>
            </a:xfrm>
            <a:custGeom>
              <a:avLst/>
              <a:gdLst>
                <a:gd name="T0" fmla="*/ 52 w 79"/>
                <a:gd name="T1" fmla="*/ 0 h 79"/>
                <a:gd name="T2" fmla="*/ 79 w 79"/>
                <a:gd name="T3" fmla="*/ 53 h 79"/>
                <a:gd name="T4" fmla="*/ 26 w 79"/>
                <a:gd name="T5" fmla="*/ 79 h 79"/>
                <a:gd name="T6" fmla="*/ 0 w 79"/>
                <a:gd name="T7" fmla="*/ 53 h 79"/>
                <a:gd name="T8" fmla="*/ 52 w 79"/>
                <a:gd name="T9" fmla="*/ 0 h 79"/>
              </a:gdLst>
              <a:ahLst/>
              <a:cxnLst>
                <a:cxn ang="0">
                  <a:pos x="T0" y="T1"/>
                </a:cxn>
                <a:cxn ang="0">
                  <a:pos x="T2" y="T3"/>
                </a:cxn>
                <a:cxn ang="0">
                  <a:pos x="T4" y="T5"/>
                </a:cxn>
                <a:cxn ang="0">
                  <a:pos x="T6" y="T7"/>
                </a:cxn>
                <a:cxn ang="0">
                  <a:pos x="T8" y="T9"/>
                </a:cxn>
              </a:cxnLst>
              <a:rect l="0" t="0" r="r" b="b"/>
              <a:pathLst>
                <a:path w="79" h="79">
                  <a:moveTo>
                    <a:pt x="52" y="0"/>
                  </a:moveTo>
                  <a:lnTo>
                    <a:pt x="79" y="53"/>
                  </a:lnTo>
                  <a:lnTo>
                    <a:pt x="26" y="79"/>
                  </a:lnTo>
                  <a:lnTo>
                    <a:pt x="0" y="53"/>
                  </a:lnTo>
                  <a:lnTo>
                    <a:pt x="52"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17">
              <a:extLst>
                <a:ext uri="{FF2B5EF4-FFF2-40B4-BE49-F238E27FC236}">
                  <a16:creationId xmlns:a16="http://schemas.microsoft.com/office/drawing/2014/main" id="{6BBBFE10-BED7-4741-93DC-05553C98ABBC}"/>
                </a:ext>
              </a:extLst>
            </p:cNvPr>
            <p:cNvSpPr>
              <a:spLocks/>
            </p:cNvSpPr>
            <p:nvPr/>
          </p:nvSpPr>
          <p:spPr bwMode="auto">
            <a:xfrm>
              <a:off x="6328" y="2330"/>
              <a:ext cx="24" cy="18"/>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18">
              <a:extLst>
                <a:ext uri="{FF2B5EF4-FFF2-40B4-BE49-F238E27FC236}">
                  <a16:creationId xmlns:a16="http://schemas.microsoft.com/office/drawing/2014/main" id="{BBB8AAFB-78A1-4563-B623-622DDA0B1397}"/>
                </a:ext>
              </a:extLst>
            </p:cNvPr>
            <p:cNvSpPr>
              <a:spLocks/>
            </p:cNvSpPr>
            <p:nvPr/>
          </p:nvSpPr>
          <p:spPr bwMode="auto">
            <a:xfrm>
              <a:off x="6352" y="2306"/>
              <a:ext cx="13" cy="24"/>
            </a:xfrm>
            <a:custGeom>
              <a:avLst/>
              <a:gdLst>
                <a:gd name="T0" fmla="*/ 26 w 53"/>
                <a:gd name="T1" fmla="*/ 0 h 105"/>
                <a:gd name="T2" fmla="*/ 53 w 53"/>
                <a:gd name="T3" fmla="*/ 53 h 105"/>
                <a:gd name="T4" fmla="*/ 26 w 53"/>
                <a:gd name="T5" fmla="*/ 105 h 105"/>
                <a:gd name="T6" fmla="*/ 0 w 53"/>
                <a:gd name="T7" fmla="*/ 53 h 105"/>
                <a:gd name="T8" fmla="*/ 26 w 53"/>
                <a:gd name="T9" fmla="*/ 0 h 105"/>
              </a:gdLst>
              <a:ahLst/>
              <a:cxnLst>
                <a:cxn ang="0">
                  <a:pos x="T0" y="T1"/>
                </a:cxn>
                <a:cxn ang="0">
                  <a:pos x="T2" y="T3"/>
                </a:cxn>
                <a:cxn ang="0">
                  <a:pos x="T4" y="T5"/>
                </a:cxn>
                <a:cxn ang="0">
                  <a:pos x="T6" y="T7"/>
                </a:cxn>
                <a:cxn ang="0">
                  <a:pos x="T8" y="T9"/>
                </a:cxn>
              </a:cxnLst>
              <a:rect l="0" t="0" r="r" b="b"/>
              <a:pathLst>
                <a:path w="53" h="105">
                  <a:moveTo>
                    <a:pt x="26" y="0"/>
                  </a:moveTo>
                  <a:lnTo>
                    <a:pt x="53" y="53"/>
                  </a:lnTo>
                  <a:lnTo>
                    <a:pt x="26" y="105"/>
                  </a:lnTo>
                  <a:lnTo>
                    <a:pt x="0" y="53"/>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19">
              <a:extLst>
                <a:ext uri="{FF2B5EF4-FFF2-40B4-BE49-F238E27FC236}">
                  <a16:creationId xmlns:a16="http://schemas.microsoft.com/office/drawing/2014/main" id="{E408B9B3-0909-4925-B6E0-3D467011431C}"/>
                </a:ext>
              </a:extLst>
            </p:cNvPr>
            <p:cNvSpPr>
              <a:spLocks/>
            </p:cNvSpPr>
            <p:nvPr/>
          </p:nvSpPr>
          <p:spPr bwMode="auto">
            <a:xfrm>
              <a:off x="6365" y="2288"/>
              <a:ext cx="18" cy="18"/>
            </a:xfrm>
            <a:custGeom>
              <a:avLst/>
              <a:gdLst>
                <a:gd name="T0" fmla="*/ 52 w 79"/>
                <a:gd name="T1" fmla="*/ 0 h 80"/>
                <a:gd name="T2" fmla="*/ 79 w 79"/>
                <a:gd name="T3" fmla="*/ 53 h 80"/>
                <a:gd name="T4" fmla="*/ 52 w 79"/>
                <a:gd name="T5" fmla="*/ 80 h 80"/>
                <a:gd name="T6" fmla="*/ 0 w 79"/>
                <a:gd name="T7" fmla="*/ 53 h 80"/>
                <a:gd name="T8" fmla="*/ 52 w 79"/>
                <a:gd name="T9" fmla="*/ 0 h 80"/>
              </a:gdLst>
              <a:ahLst/>
              <a:cxnLst>
                <a:cxn ang="0">
                  <a:pos x="T0" y="T1"/>
                </a:cxn>
                <a:cxn ang="0">
                  <a:pos x="T2" y="T3"/>
                </a:cxn>
                <a:cxn ang="0">
                  <a:pos x="T4" y="T5"/>
                </a:cxn>
                <a:cxn ang="0">
                  <a:pos x="T6" y="T7"/>
                </a:cxn>
                <a:cxn ang="0">
                  <a:pos x="T8" y="T9"/>
                </a:cxn>
              </a:cxnLst>
              <a:rect l="0" t="0" r="r" b="b"/>
              <a:pathLst>
                <a:path w="79" h="80">
                  <a:moveTo>
                    <a:pt x="52" y="0"/>
                  </a:moveTo>
                  <a:lnTo>
                    <a:pt x="79" y="53"/>
                  </a:lnTo>
                  <a:lnTo>
                    <a:pt x="52" y="80"/>
                  </a:lnTo>
                  <a:lnTo>
                    <a:pt x="0" y="53"/>
                  </a:lnTo>
                  <a:lnTo>
                    <a:pt x="52"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20">
              <a:extLst>
                <a:ext uri="{FF2B5EF4-FFF2-40B4-BE49-F238E27FC236}">
                  <a16:creationId xmlns:a16="http://schemas.microsoft.com/office/drawing/2014/main" id="{FFAED76B-37A9-4BEC-8F3B-D37D9DAD2B5C}"/>
                </a:ext>
              </a:extLst>
            </p:cNvPr>
            <p:cNvSpPr>
              <a:spLocks/>
            </p:cNvSpPr>
            <p:nvPr/>
          </p:nvSpPr>
          <p:spPr bwMode="auto">
            <a:xfrm>
              <a:off x="6383" y="2270"/>
              <a:ext cx="24" cy="18"/>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21">
              <a:extLst>
                <a:ext uri="{FF2B5EF4-FFF2-40B4-BE49-F238E27FC236}">
                  <a16:creationId xmlns:a16="http://schemas.microsoft.com/office/drawing/2014/main" id="{205F8F05-372C-44C4-8582-BEBCD54A168E}"/>
                </a:ext>
              </a:extLst>
            </p:cNvPr>
            <p:cNvSpPr>
              <a:spLocks/>
            </p:cNvSpPr>
            <p:nvPr/>
          </p:nvSpPr>
          <p:spPr bwMode="auto">
            <a:xfrm>
              <a:off x="6407" y="2246"/>
              <a:ext cx="18" cy="24"/>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22">
              <a:extLst>
                <a:ext uri="{FF2B5EF4-FFF2-40B4-BE49-F238E27FC236}">
                  <a16:creationId xmlns:a16="http://schemas.microsoft.com/office/drawing/2014/main" id="{462ABC3A-DC58-4108-920D-41E185AB2678}"/>
                </a:ext>
              </a:extLst>
            </p:cNvPr>
            <p:cNvSpPr>
              <a:spLocks/>
            </p:cNvSpPr>
            <p:nvPr/>
          </p:nvSpPr>
          <p:spPr bwMode="auto">
            <a:xfrm>
              <a:off x="6425" y="2228"/>
              <a:ext cx="18" cy="18"/>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23">
              <a:extLst>
                <a:ext uri="{FF2B5EF4-FFF2-40B4-BE49-F238E27FC236}">
                  <a16:creationId xmlns:a16="http://schemas.microsoft.com/office/drawing/2014/main" id="{AFBBA433-25CF-4BDF-B421-B0D467B5313C}"/>
                </a:ext>
              </a:extLst>
            </p:cNvPr>
            <p:cNvSpPr>
              <a:spLocks/>
            </p:cNvSpPr>
            <p:nvPr/>
          </p:nvSpPr>
          <p:spPr bwMode="auto">
            <a:xfrm>
              <a:off x="6449" y="2210"/>
              <a:ext cx="18" cy="18"/>
            </a:xfrm>
            <a:custGeom>
              <a:avLst/>
              <a:gdLst>
                <a:gd name="T0" fmla="*/ 26 w 79"/>
                <a:gd name="T1" fmla="*/ 0 h 80"/>
                <a:gd name="T2" fmla="*/ 79 w 79"/>
                <a:gd name="T3" fmla="*/ 53 h 80"/>
                <a:gd name="T4" fmla="*/ 26 w 79"/>
                <a:gd name="T5" fmla="*/ 80 h 80"/>
                <a:gd name="T6" fmla="*/ 0 w 79"/>
                <a:gd name="T7" fmla="*/ 53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53"/>
                  </a:lnTo>
                  <a:lnTo>
                    <a:pt x="26" y="80"/>
                  </a:lnTo>
                  <a:lnTo>
                    <a:pt x="0" y="53"/>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24">
              <a:extLst>
                <a:ext uri="{FF2B5EF4-FFF2-40B4-BE49-F238E27FC236}">
                  <a16:creationId xmlns:a16="http://schemas.microsoft.com/office/drawing/2014/main" id="{B822B9DE-3506-4554-97D4-ABC06307BC12}"/>
                </a:ext>
              </a:extLst>
            </p:cNvPr>
            <p:cNvSpPr>
              <a:spLocks/>
            </p:cNvSpPr>
            <p:nvPr/>
          </p:nvSpPr>
          <p:spPr bwMode="auto">
            <a:xfrm>
              <a:off x="6467" y="2192"/>
              <a:ext cx="18" cy="18"/>
            </a:xfrm>
            <a:custGeom>
              <a:avLst/>
              <a:gdLst>
                <a:gd name="T0" fmla="*/ 53 w 80"/>
                <a:gd name="T1" fmla="*/ 0 h 79"/>
                <a:gd name="T2" fmla="*/ 80 w 80"/>
                <a:gd name="T3" fmla="*/ 27 h 79"/>
                <a:gd name="T4" fmla="*/ 53 w 80"/>
                <a:gd name="T5" fmla="*/ 79 h 79"/>
                <a:gd name="T6" fmla="*/ 0 w 80"/>
                <a:gd name="T7" fmla="*/ 27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7"/>
                  </a:lnTo>
                  <a:lnTo>
                    <a:pt x="53" y="79"/>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25">
              <a:extLst>
                <a:ext uri="{FF2B5EF4-FFF2-40B4-BE49-F238E27FC236}">
                  <a16:creationId xmlns:a16="http://schemas.microsoft.com/office/drawing/2014/main" id="{93C09782-282E-4E9E-98AF-E4384637EB8E}"/>
                </a:ext>
              </a:extLst>
            </p:cNvPr>
            <p:cNvSpPr>
              <a:spLocks/>
            </p:cNvSpPr>
            <p:nvPr/>
          </p:nvSpPr>
          <p:spPr bwMode="auto">
            <a:xfrm>
              <a:off x="6485" y="2167"/>
              <a:ext cx="24" cy="25"/>
            </a:xfrm>
            <a:custGeom>
              <a:avLst/>
              <a:gdLst>
                <a:gd name="T0" fmla="*/ 53 w 105"/>
                <a:gd name="T1" fmla="*/ 0 h 106"/>
                <a:gd name="T2" fmla="*/ 105 w 105"/>
                <a:gd name="T3" fmla="*/ 53 h 106"/>
                <a:gd name="T4" fmla="*/ 53 w 105"/>
                <a:gd name="T5" fmla="*/ 106 h 106"/>
                <a:gd name="T6" fmla="*/ 0 w 105"/>
                <a:gd name="T7" fmla="*/ 53 h 106"/>
                <a:gd name="T8" fmla="*/ 53 w 105"/>
                <a:gd name="T9" fmla="*/ 0 h 106"/>
              </a:gdLst>
              <a:ahLst/>
              <a:cxnLst>
                <a:cxn ang="0">
                  <a:pos x="T0" y="T1"/>
                </a:cxn>
                <a:cxn ang="0">
                  <a:pos x="T2" y="T3"/>
                </a:cxn>
                <a:cxn ang="0">
                  <a:pos x="T4" y="T5"/>
                </a:cxn>
                <a:cxn ang="0">
                  <a:pos x="T6" y="T7"/>
                </a:cxn>
                <a:cxn ang="0">
                  <a:pos x="T8" y="T9"/>
                </a:cxn>
              </a:cxnLst>
              <a:rect l="0" t="0" r="r" b="b"/>
              <a:pathLst>
                <a:path w="105" h="106">
                  <a:moveTo>
                    <a:pt x="53" y="0"/>
                  </a:moveTo>
                  <a:lnTo>
                    <a:pt x="105"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26">
              <a:extLst>
                <a:ext uri="{FF2B5EF4-FFF2-40B4-BE49-F238E27FC236}">
                  <a16:creationId xmlns:a16="http://schemas.microsoft.com/office/drawing/2014/main" id="{9C5B42BB-E271-45F1-93EB-7D5F2D6738D1}"/>
                </a:ext>
              </a:extLst>
            </p:cNvPr>
            <p:cNvSpPr>
              <a:spLocks/>
            </p:cNvSpPr>
            <p:nvPr/>
          </p:nvSpPr>
          <p:spPr bwMode="auto">
            <a:xfrm>
              <a:off x="6509" y="2149"/>
              <a:ext cx="18" cy="18"/>
            </a:xfrm>
            <a:custGeom>
              <a:avLst/>
              <a:gdLst>
                <a:gd name="T0" fmla="*/ 27 w 80"/>
                <a:gd name="T1" fmla="*/ 0 h 79"/>
                <a:gd name="T2" fmla="*/ 80 w 80"/>
                <a:gd name="T3" fmla="*/ 53 h 79"/>
                <a:gd name="T4" fmla="*/ 27 w 80"/>
                <a:gd name="T5" fmla="*/ 79 h 79"/>
                <a:gd name="T6" fmla="*/ 0 w 80"/>
                <a:gd name="T7" fmla="*/ 53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3"/>
                  </a:lnTo>
                  <a:lnTo>
                    <a:pt x="27" y="79"/>
                  </a:lnTo>
                  <a:lnTo>
                    <a:pt x="0" y="53"/>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27">
              <a:extLst>
                <a:ext uri="{FF2B5EF4-FFF2-40B4-BE49-F238E27FC236}">
                  <a16:creationId xmlns:a16="http://schemas.microsoft.com/office/drawing/2014/main" id="{19BFD05E-D165-47A8-B0D7-E73544907C7E}"/>
                </a:ext>
              </a:extLst>
            </p:cNvPr>
            <p:cNvSpPr>
              <a:spLocks/>
            </p:cNvSpPr>
            <p:nvPr/>
          </p:nvSpPr>
          <p:spPr bwMode="auto">
            <a:xfrm>
              <a:off x="6527" y="2131"/>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28">
              <a:extLst>
                <a:ext uri="{FF2B5EF4-FFF2-40B4-BE49-F238E27FC236}">
                  <a16:creationId xmlns:a16="http://schemas.microsoft.com/office/drawing/2014/main" id="{B98AD19D-7316-40B5-BC49-6B6EB21B27D9}"/>
                </a:ext>
              </a:extLst>
            </p:cNvPr>
            <p:cNvSpPr>
              <a:spLocks/>
            </p:cNvSpPr>
            <p:nvPr/>
          </p:nvSpPr>
          <p:spPr bwMode="auto">
            <a:xfrm>
              <a:off x="6545" y="2107"/>
              <a:ext cx="25"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29">
              <a:extLst>
                <a:ext uri="{FF2B5EF4-FFF2-40B4-BE49-F238E27FC236}">
                  <a16:creationId xmlns:a16="http://schemas.microsoft.com/office/drawing/2014/main" id="{1756926A-609C-416D-B5CE-5FCFBD43471E}"/>
                </a:ext>
              </a:extLst>
            </p:cNvPr>
            <p:cNvSpPr>
              <a:spLocks/>
            </p:cNvSpPr>
            <p:nvPr/>
          </p:nvSpPr>
          <p:spPr bwMode="auto">
            <a:xfrm>
              <a:off x="6570" y="2095"/>
              <a:ext cx="12" cy="12"/>
            </a:xfrm>
            <a:custGeom>
              <a:avLst/>
              <a:gdLst>
                <a:gd name="T0" fmla="*/ 26 w 53"/>
                <a:gd name="T1" fmla="*/ 0 h 53"/>
                <a:gd name="T2" fmla="*/ 53 w 53"/>
                <a:gd name="T3" fmla="*/ 26 h 53"/>
                <a:gd name="T4" fmla="*/ 26 w 53"/>
                <a:gd name="T5" fmla="*/ 53 h 53"/>
                <a:gd name="T6" fmla="*/ 0 w 53"/>
                <a:gd name="T7" fmla="*/ 26 h 53"/>
                <a:gd name="T8" fmla="*/ 26 w 53"/>
                <a:gd name="T9" fmla="*/ 0 h 53"/>
              </a:gdLst>
              <a:ahLst/>
              <a:cxnLst>
                <a:cxn ang="0">
                  <a:pos x="T0" y="T1"/>
                </a:cxn>
                <a:cxn ang="0">
                  <a:pos x="T2" y="T3"/>
                </a:cxn>
                <a:cxn ang="0">
                  <a:pos x="T4" y="T5"/>
                </a:cxn>
                <a:cxn ang="0">
                  <a:pos x="T6" y="T7"/>
                </a:cxn>
                <a:cxn ang="0">
                  <a:pos x="T8" y="T9"/>
                </a:cxn>
              </a:cxnLst>
              <a:rect l="0" t="0" r="r" b="b"/>
              <a:pathLst>
                <a:path w="53" h="53">
                  <a:moveTo>
                    <a:pt x="26" y="0"/>
                  </a:moveTo>
                  <a:lnTo>
                    <a:pt x="53" y="26"/>
                  </a:lnTo>
                  <a:lnTo>
                    <a:pt x="26" y="53"/>
                  </a:lnTo>
                  <a:lnTo>
                    <a:pt x="0" y="26"/>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30">
              <a:extLst>
                <a:ext uri="{FF2B5EF4-FFF2-40B4-BE49-F238E27FC236}">
                  <a16:creationId xmlns:a16="http://schemas.microsoft.com/office/drawing/2014/main" id="{E83F6586-28A1-4953-BE0B-6C60C6E9CBB5}"/>
                </a:ext>
              </a:extLst>
            </p:cNvPr>
            <p:cNvSpPr>
              <a:spLocks/>
            </p:cNvSpPr>
            <p:nvPr/>
          </p:nvSpPr>
          <p:spPr bwMode="auto">
            <a:xfrm>
              <a:off x="6582" y="2077"/>
              <a:ext cx="24" cy="18"/>
            </a:xfrm>
            <a:custGeom>
              <a:avLst/>
              <a:gdLst>
                <a:gd name="T0" fmla="*/ 53 w 106"/>
                <a:gd name="T1" fmla="*/ 0 h 80"/>
                <a:gd name="T2" fmla="*/ 106 w 106"/>
                <a:gd name="T3" fmla="*/ 53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31">
              <a:extLst>
                <a:ext uri="{FF2B5EF4-FFF2-40B4-BE49-F238E27FC236}">
                  <a16:creationId xmlns:a16="http://schemas.microsoft.com/office/drawing/2014/main" id="{6B0BED2F-CEF1-47E0-9603-208D5FC538EE}"/>
                </a:ext>
              </a:extLst>
            </p:cNvPr>
            <p:cNvSpPr>
              <a:spLocks/>
            </p:cNvSpPr>
            <p:nvPr/>
          </p:nvSpPr>
          <p:spPr bwMode="auto">
            <a:xfrm>
              <a:off x="6606" y="2059"/>
              <a:ext cx="18" cy="18"/>
            </a:xfrm>
            <a:custGeom>
              <a:avLst/>
              <a:gdLst>
                <a:gd name="T0" fmla="*/ 26 w 79"/>
                <a:gd name="T1" fmla="*/ 0 h 79"/>
                <a:gd name="T2" fmla="*/ 79 w 79"/>
                <a:gd name="T3" fmla="*/ 27 h 79"/>
                <a:gd name="T4" fmla="*/ 26 w 79"/>
                <a:gd name="T5" fmla="*/ 79 h 79"/>
                <a:gd name="T6" fmla="*/ 0 w 79"/>
                <a:gd name="T7" fmla="*/ 27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7"/>
                  </a:lnTo>
                  <a:lnTo>
                    <a:pt x="26" y="79"/>
                  </a:lnTo>
                  <a:lnTo>
                    <a:pt x="0" y="27"/>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32">
              <a:extLst>
                <a:ext uri="{FF2B5EF4-FFF2-40B4-BE49-F238E27FC236}">
                  <a16:creationId xmlns:a16="http://schemas.microsoft.com/office/drawing/2014/main" id="{EBB21A7E-5B5E-41E7-A739-EBF17E3B9625}"/>
                </a:ext>
              </a:extLst>
            </p:cNvPr>
            <p:cNvSpPr>
              <a:spLocks/>
            </p:cNvSpPr>
            <p:nvPr/>
          </p:nvSpPr>
          <p:spPr bwMode="auto">
            <a:xfrm>
              <a:off x="6624" y="2035"/>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33">
              <a:extLst>
                <a:ext uri="{FF2B5EF4-FFF2-40B4-BE49-F238E27FC236}">
                  <a16:creationId xmlns:a16="http://schemas.microsoft.com/office/drawing/2014/main" id="{912C3D36-1264-4EA7-9383-A629AA8756C2}"/>
                </a:ext>
              </a:extLst>
            </p:cNvPr>
            <p:cNvSpPr>
              <a:spLocks/>
            </p:cNvSpPr>
            <p:nvPr/>
          </p:nvSpPr>
          <p:spPr bwMode="auto">
            <a:xfrm>
              <a:off x="6642" y="2017"/>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34">
              <a:extLst>
                <a:ext uri="{FF2B5EF4-FFF2-40B4-BE49-F238E27FC236}">
                  <a16:creationId xmlns:a16="http://schemas.microsoft.com/office/drawing/2014/main" id="{4FA3EF2E-FF46-4A2F-AB7D-0B8559615513}"/>
                </a:ext>
              </a:extLst>
            </p:cNvPr>
            <p:cNvSpPr>
              <a:spLocks/>
            </p:cNvSpPr>
            <p:nvPr/>
          </p:nvSpPr>
          <p:spPr bwMode="auto">
            <a:xfrm>
              <a:off x="6666" y="1999"/>
              <a:ext cx="18" cy="18"/>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35">
              <a:extLst>
                <a:ext uri="{FF2B5EF4-FFF2-40B4-BE49-F238E27FC236}">
                  <a16:creationId xmlns:a16="http://schemas.microsoft.com/office/drawing/2014/main" id="{12CB59FF-8099-422C-B585-6A22210B14C3}"/>
                </a:ext>
              </a:extLst>
            </p:cNvPr>
            <p:cNvSpPr>
              <a:spLocks/>
            </p:cNvSpPr>
            <p:nvPr/>
          </p:nvSpPr>
          <p:spPr bwMode="auto">
            <a:xfrm>
              <a:off x="6684" y="1975"/>
              <a:ext cx="18" cy="24"/>
            </a:xfrm>
            <a:custGeom>
              <a:avLst/>
              <a:gdLst>
                <a:gd name="T0" fmla="*/ 52 w 79"/>
                <a:gd name="T1" fmla="*/ 0 h 106"/>
                <a:gd name="T2" fmla="*/ 79 w 79"/>
                <a:gd name="T3" fmla="*/ 53 h 106"/>
                <a:gd name="T4" fmla="*/ 52 w 79"/>
                <a:gd name="T5" fmla="*/ 106 h 106"/>
                <a:gd name="T6" fmla="*/ 0 w 79"/>
                <a:gd name="T7" fmla="*/ 53 h 106"/>
                <a:gd name="T8" fmla="*/ 52 w 79"/>
                <a:gd name="T9" fmla="*/ 0 h 106"/>
              </a:gdLst>
              <a:ahLst/>
              <a:cxnLst>
                <a:cxn ang="0">
                  <a:pos x="T0" y="T1"/>
                </a:cxn>
                <a:cxn ang="0">
                  <a:pos x="T2" y="T3"/>
                </a:cxn>
                <a:cxn ang="0">
                  <a:pos x="T4" y="T5"/>
                </a:cxn>
                <a:cxn ang="0">
                  <a:pos x="T6" y="T7"/>
                </a:cxn>
                <a:cxn ang="0">
                  <a:pos x="T8" y="T9"/>
                </a:cxn>
              </a:cxnLst>
              <a:rect l="0" t="0" r="r" b="b"/>
              <a:pathLst>
                <a:path w="79" h="106">
                  <a:moveTo>
                    <a:pt x="52" y="0"/>
                  </a:moveTo>
                  <a:lnTo>
                    <a:pt x="79" y="53"/>
                  </a:lnTo>
                  <a:lnTo>
                    <a:pt x="52" y="106"/>
                  </a:lnTo>
                  <a:lnTo>
                    <a:pt x="0" y="53"/>
                  </a:lnTo>
                  <a:lnTo>
                    <a:pt x="52"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36">
              <a:extLst>
                <a:ext uri="{FF2B5EF4-FFF2-40B4-BE49-F238E27FC236}">
                  <a16:creationId xmlns:a16="http://schemas.microsoft.com/office/drawing/2014/main" id="{1BE5D2F0-6AE3-4281-A881-F09F3B27E171}"/>
                </a:ext>
              </a:extLst>
            </p:cNvPr>
            <p:cNvSpPr>
              <a:spLocks/>
            </p:cNvSpPr>
            <p:nvPr/>
          </p:nvSpPr>
          <p:spPr bwMode="auto">
            <a:xfrm>
              <a:off x="6702" y="1957"/>
              <a:ext cx="25" cy="18"/>
            </a:xfrm>
            <a:custGeom>
              <a:avLst/>
              <a:gdLst>
                <a:gd name="T0" fmla="*/ 53 w 106"/>
                <a:gd name="T1" fmla="*/ 0 h 80"/>
                <a:gd name="T2" fmla="*/ 106 w 106"/>
                <a:gd name="T3" fmla="*/ 53 h 80"/>
                <a:gd name="T4" fmla="*/ 53 w 106"/>
                <a:gd name="T5" fmla="*/ 80 h 80"/>
                <a:gd name="T6" fmla="*/ 0 w 106"/>
                <a:gd name="T7" fmla="*/ 53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37">
              <a:extLst>
                <a:ext uri="{FF2B5EF4-FFF2-40B4-BE49-F238E27FC236}">
                  <a16:creationId xmlns:a16="http://schemas.microsoft.com/office/drawing/2014/main" id="{864EF291-0ACB-4E6A-B08D-7E5A8FF870F4}"/>
                </a:ext>
              </a:extLst>
            </p:cNvPr>
            <p:cNvSpPr>
              <a:spLocks/>
            </p:cNvSpPr>
            <p:nvPr/>
          </p:nvSpPr>
          <p:spPr bwMode="auto">
            <a:xfrm>
              <a:off x="6727" y="1939"/>
              <a:ext cx="18" cy="18"/>
            </a:xfrm>
            <a:custGeom>
              <a:avLst/>
              <a:gdLst>
                <a:gd name="T0" fmla="*/ 53 w 79"/>
                <a:gd name="T1" fmla="*/ 0 h 79"/>
                <a:gd name="T2" fmla="*/ 79 w 79"/>
                <a:gd name="T3" fmla="*/ 27 h 79"/>
                <a:gd name="T4" fmla="*/ 53 w 79"/>
                <a:gd name="T5" fmla="*/ 79 h 79"/>
                <a:gd name="T6" fmla="*/ 0 w 79"/>
                <a:gd name="T7" fmla="*/ 27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7"/>
                  </a:lnTo>
                  <a:lnTo>
                    <a:pt x="53" y="79"/>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38">
              <a:extLst>
                <a:ext uri="{FF2B5EF4-FFF2-40B4-BE49-F238E27FC236}">
                  <a16:creationId xmlns:a16="http://schemas.microsoft.com/office/drawing/2014/main" id="{A08E1506-D03E-4434-B020-0A9A53CABE2C}"/>
                </a:ext>
              </a:extLst>
            </p:cNvPr>
            <p:cNvSpPr>
              <a:spLocks/>
            </p:cNvSpPr>
            <p:nvPr/>
          </p:nvSpPr>
          <p:spPr bwMode="auto">
            <a:xfrm>
              <a:off x="6745" y="1921"/>
              <a:ext cx="24" cy="18"/>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39">
              <a:extLst>
                <a:ext uri="{FF2B5EF4-FFF2-40B4-BE49-F238E27FC236}">
                  <a16:creationId xmlns:a16="http://schemas.microsoft.com/office/drawing/2014/main" id="{C4B6482D-1AA3-45B1-A9AA-ACAADF046CE9}"/>
                </a:ext>
              </a:extLst>
            </p:cNvPr>
            <p:cNvSpPr>
              <a:spLocks/>
            </p:cNvSpPr>
            <p:nvPr/>
          </p:nvSpPr>
          <p:spPr bwMode="auto">
            <a:xfrm>
              <a:off x="6769" y="1897"/>
              <a:ext cx="18" cy="24"/>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40">
              <a:extLst>
                <a:ext uri="{FF2B5EF4-FFF2-40B4-BE49-F238E27FC236}">
                  <a16:creationId xmlns:a16="http://schemas.microsoft.com/office/drawing/2014/main" id="{411B69E5-4EB8-49DB-860D-1F5BA4AC14AF}"/>
                </a:ext>
              </a:extLst>
            </p:cNvPr>
            <p:cNvSpPr>
              <a:spLocks/>
            </p:cNvSpPr>
            <p:nvPr/>
          </p:nvSpPr>
          <p:spPr bwMode="auto">
            <a:xfrm>
              <a:off x="6787" y="1879"/>
              <a:ext cx="12" cy="18"/>
            </a:xfrm>
            <a:custGeom>
              <a:avLst/>
              <a:gdLst>
                <a:gd name="T0" fmla="*/ 27 w 53"/>
                <a:gd name="T1" fmla="*/ 0 h 79"/>
                <a:gd name="T2" fmla="*/ 53 w 53"/>
                <a:gd name="T3" fmla="*/ 52 h 79"/>
                <a:gd name="T4" fmla="*/ 27 w 53"/>
                <a:gd name="T5" fmla="*/ 79 h 79"/>
                <a:gd name="T6" fmla="*/ 0 w 53"/>
                <a:gd name="T7" fmla="*/ 52 h 79"/>
                <a:gd name="T8" fmla="*/ 27 w 53"/>
                <a:gd name="T9" fmla="*/ 0 h 79"/>
              </a:gdLst>
              <a:ahLst/>
              <a:cxnLst>
                <a:cxn ang="0">
                  <a:pos x="T0" y="T1"/>
                </a:cxn>
                <a:cxn ang="0">
                  <a:pos x="T2" y="T3"/>
                </a:cxn>
                <a:cxn ang="0">
                  <a:pos x="T4" y="T5"/>
                </a:cxn>
                <a:cxn ang="0">
                  <a:pos x="T6" y="T7"/>
                </a:cxn>
                <a:cxn ang="0">
                  <a:pos x="T8" y="T9"/>
                </a:cxn>
              </a:cxnLst>
              <a:rect l="0" t="0" r="r" b="b"/>
              <a:pathLst>
                <a:path w="53" h="79">
                  <a:moveTo>
                    <a:pt x="27" y="0"/>
                  </a:moveTo>
                  <a:lnTo>
                    <a:pt x="53" y="52"/>
                  </a:lnTo>
                  <a:lnTo>
                    <a:pt x="27" y="79"/>
                  </a:lnTo>
                  <a:lnTo>
                    <a:pt x="0" y="52"/>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41">
              <a:extLst>
                <a:ext uri="{FF2B5EF4-FFF2-40B4-BE49-F238E27FC236}">
                  <a16:creationId xmlns:a16="http://schemas.microsoft.com/office/drawing/2014/main" id="{6DD7D780-5B1E-45FF-8BC1-DD174A24223B}"/>
                </a:ext>
              </a:extLst>
            </p:cNvPr>
            <p:cNvSpPr>
              <a:spLocks/>
            </p:cNvSpPr>
            <p:nvPr/>
          </p:nvSpPr>
          <p:spPr bwMode="auto">
            <a:xfrm>
              <a:off x="6799" y="1861"/>
              <a:ext cx="24" cy="18"/>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42">
              <a:extLst>
                <a:ext uri="{FF2B5EF4-FFF2-40B4-BE49-F238E27FC236}">
                  <a16:creationId xmlns:a16="http://schemas.microsoft.com/office/drawing/2014/main" id="{37E702D6-6157-4907-AD2B-B47740F6B390}"/>
                </a:ext>
              </a:extLst>
            </p:cNvPr>
            <p:cNvSpPr>
              <a:spLocks/>
            </p:cNvSpPr>
            <p:nvPr/>
          </p:nvSpPr>
          <p:spPr bwMode="auto">
            <a:xfrm>
              <a:off x="6823" y="1836"/>
              <a:ext cx="18" cy="25"/>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43">
              <a:extLst>
                <a:ext uri="{FF2B5EF4-FFF2-40B4-BE49-F238E27FC236}">
                  <a16:creationId xmlns:a16="http://schemas.microsoft.com/office/drawing/2014/main" id="{9043CC52-1923-42C3-B1D1-5F78346C4E94}"/>
                </a:ext>
              </a:extLst>
            </p:cNvPr>
            <p:cNvSpPr>
              <a:spLocks/>
            </p:cNvSpPr>
            <p:nvPr/>
          </p:nvSpPr>
          <p:spPr bwMode="auto">
            <a:xfrm>
              <a:off x="6841" y="1824"/>
              <a:ext cx="24" cy="12"/>
            </a:xfrm>
            <a:custGeom>
              <a:avLst/>
              <a:gdLst>
                <a:gd name="T0" fmla="*/ 53 w 106"/>
                <a:gd name="T1" fmla="*/ 0 h 53"/>
                <a:gd name="T2" fmla="*/ 106 w 106"/>
                <a:gd name="T3" fmla="*/ 27 h 53"/>
                <a:gd name="T4" fmla="*/ 53 w 106"/>
                <a:gd name="T5" fmla="*/ 53 h 53"/>
                <a:gd name="T6" fmla="*/ 0 w 106"/>
                <a:gd name="T7" fmla="*/ 27 h 53"/>
                <a:gd name="T8" fmla="*/ 53 w 106"/>
                <a:gd name="T9" fmla="*/ 0 h 53"/>
              </a:gdLst>
              <a:ahLst/>
              <a:cxnLst>
                <a:cxn ang="0">
                  <a:pos x="T0" y="T1"/>
                </a:cxn>
                <a:cxn ang="0">
                  <a:pos x="T2" y="T3"/>
                </a:cxn>
                <a:cxn ang="0">
                  <a:pos x="T4" y="T5"/>
                </a:cxn>
                <a:cxn ang="0">
                  <a:pos x="T6" y="T7"/>
                </a:cxn>
                <a:cxn ang="0">
                  <a:pos x="T8" y="T9"/>
                </a:cxn>
              </a:cxnLst>
              <a:rect l="0" t="0" r="r" b="b"/>
              <a:pathLst>
                <a:path w="106" h="53">
                  <a:moveTo>
                    <a:pt x="53" y="0"/>
                  </a:moveTo>
                  <a:lnTo>
                    <a:pt x="106" y="27"/>
                  </a:lnTo>
                  <a:lnTo>
                    <a:pt x="53" y="53"/>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44">
              <a:extLst>
                <a:ext uri="{FF2B5EF4-FFF2-40B4-BE49-F238E27FC236}">
                  <a16:creationId xmlns:a16="http://schemas.microsoft.com/office/drawing/2014/main" id="{E7C961CD-4B51-41B8-A4F4-E50DED4D8941}"/>
                </a:ext>
              </a:extLst>
            </p:cNvPr>
            <p:cNvSpPr>
              <a:spLocks/>
            </p:cNvSpPr>
            <p:nvPr/>
          </p:nvSpPr>
          <p:spPr bwMode="auto">
            <a:xfrm>
              <a:off x="6865" y="1806"/>
              <a:ext cx="18" cy="18"/>
            </a:xfrm>
            <a:custGeom>
              <a:avLst/>
              <a:gdLst>
                <a:gd name="T0" fmla="*/ 27 w 79"/>
                <a:gd name="T1" fmla="*/ 0 h 79"/>
                <a:gd name="T2" fmla="*/ 79 w 79"/>
                <a:gd name="T3" fmla="*/ 27 h 79"/>
                <a:gd name="T4" fmla="*/ 27 w 79"/>
                <a:gd name="T5" fmla="*/ 79 h 79"/>
                <a:gd name="T6" fmla="*/ 0 w 79"/>
                <a:gd name="T7" fmla="*/ 27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7"/>
                  </a:lnTo>
                  <a:lnTo>
                    <a:pt x="27" y="79"/>
                  </a:lnTo>
                  <a:lnTo>
                    <a:pt x="0" y="27"/>
                  </a:lnTo>
                  <a:lnTo>
                    <a:pt x="27"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45">
              <a:extLst>
                <a:ext uri="{FF2B5EF4-FFF2-40B4-BE49-F238E27FC236}">
                  <a16:creationId xmlns:a16="http://schemas.microsoft.com/office/drawing/2014/main" id="{899DD694-AB0E-4BD0-A4E9-4BB96525FB61}"/>
                </a:ext>
              </a:extLst>
            </p:cNvPr>
            <p:cNvSpPr>
              <a:spLocks/>
            </p:cNvSpPr>
            <p:nvPr/>
          </p:nvSpPr>
          <p:spPr bwMode="auto">
            <a:xfrm>
              <a:off x="6883" y="1782"/>
              <a:ext cx="18" cy="24"/>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146">
              <a:extLst>
                <a:ext uri="{FF2B5EF4-FFF2-40B4-BE49-F238E27FC236}">
                  <a16:creationId xmlns:a16="http://schemas.microsoft.com/office/drawing/2014/main" id="{BDAE2CC3-C8A4-45D9-A905-FAB212CAAB5F}"/>
                </a:ext>
              </a:extLst>
            </p:cNvPr>
            <p:cNvSpPr>
              <a:spLocks/>
            </p:cNvSpPr>
            <p:nvPr/>
          </p:nvSpPr>
          <p:spPr bwMode="auto">
            <a:xfrm>
              <a:off x="6901" y="1764"/>
              <a:ext cx="25"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147">
              <a:extLst>
                <a:ext uri="{FF2B5EF4-FFF2-40B4-BE49-F238E27FC236}">
                  <a16:creationId xmlns:a16="http://schemas.microsoft.com/office/drawing/2014/main" id="{ADF3586C-DF87-4546-A599-3DE43E2F4285}"/>
                </a:ext>
              </a:extLst>
            </p:cNvPr>
            <p:cNvSpPr>
              <a:spLocks/>
            </p:cNvSpPr>
            <p:nvPr/>
          </p:nvSpPr>
          <p:spPr bwMode="auto">
            <a:xfrm>
              <a:off x="6926" y="1746"/>
              <a:ext cx="18" cy="18"/>
            </a:xfrm>
            <a:custGeom>
              <a:avLst/>
              <a:gdLst>
                <a:gd name="T0" fmla="*/ 26 w 79"/>
                <a:gd name="T1" fmla="*/ 0 h 79"/>
                <a:gd name="T2" fmla="*/ 79 w 79"/>
                <a:gd name="T3" fmla="*/ 52 h 79"/>
                <a:gd name="T4" fmla="*/ 26 w 79"/>
                <a:gd name="T5" fmla="*/ 79 h 79"/>
                <a:gd name="T6" fmla="*/ 0 w 79"/>
                <a:gd name="T7" fmla="*/ 52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2"/>
                  </a:lnTo>
                  <a:lnTo>
                    <a:pt x="26" y="79"/>
                  </a:lnTo>
                  <a:lnTo>
                    <a:pt x="0" y="52"/>
                  </a:lnTo>
                  <a:lnTo>
                    <a:pt x="26"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48">
              <a:extLst>
                <a:ext uri="{FF2B5EF4-FFF2-40B4-BE49-F238E27FC236}">
                  <a16:creationId xmlns:a16="http://schemas.microsoft.com/office/drawing/2014/main" id="{EB845CC9-F4BE-4E47-B5C0-08C36419821A}"/>
                </a:ext>
              </a:extLst>
            </p:cNvPr>
            <p:cNvSpPr>
              <a:spLocks/>
            </p:cNvSpPr>
            <p:nvPr/>
          </p:nvSpPr>
          <p:spPr bwMode="auto">
            <a:xfrm>
              <a:off x="6944" y="1728"/>
              <a:ext cx="18" cy="18"/>
            </a:xfrm>
            <a:custGeom>
              <a:avLst/>
              <a:gdLst>
                <a:gd name="T0" fmla="*/ 53 w 79"/>
                <a:gd name="T1" fmla="*/ 0 h 80"/>
                <a:gd name="T2" fmla="*/ 79 w 79"/>
                <a:gd name="T3" fmla="*/ 27 h 80"/>
                <a:gd name="T4" fmla="*/ 53 w 79"/>
                <a:gd name="T5" fmla="*/ 80 h 80"/>
                <a:gd name="T6" fmla="*/ 0 w 79"/>
                <a:gd name="T7" fmla="*/ 27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27"/>
                  </a:lnTo>
                  <a:lnTo>
                    <a:pt x="53" y="80"/>
                  </a:lnTo>
                  <a:lnTo>
                    <a:pt x="0" y="27"/>
                  </a:lnTo>
                  <a:lnTo>
                    <a:pt x="53" y="0"/>
                  </a:lnTo>
                  <a:close/>
                </a:path>
              </a:pathLst>
            </a:custGeom>
            <a:solidFill>
              <a:srgbClr val="25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49">
              <a:extLst>
                <a:ext uri="{FF2B5EF4-FFF2-40B4-BE49-F238E27FC236}">
                  <a16:creationId xmlns:a16="http://schemas.microsoft.com/office/drawing/2014/main" id="{112D9F65-CC26-426D-9B91-F6DECF9E63AE}"/>
                </a:ext>
              </a:extLst>
            </p:cNvPr>
            <p:cNvSpPr>
              <a:spLocks/>
            </p:cNvSpPr>
            <p:nvPr/>
          </p:nvSpPr>
          <p:spPr bwMode="auto">
            <a:xfrm>
              <a:off x="5900" y="2703"/>
              <a:ext cx="66" cy="66"/>
            </a:xfrm>
            <a:custGeom>
              <a:avLst/>
              <a:gdLst>
                <a:gd name="T0" fmla="*/ 132 w 291"/>
                <a:gd name="T1" fmla="*/ 0 h 290"/>
                <a:gd name="T2" fmla="*/ 238 w 291"/>
                <a:gd name="T3" fmla="*/ 52 h 290"/>
                <a:gd name="T4" fmla="*/ 291 w 291"/>
                <a:gd name="T5" fmla="*/ 158 h 290"/>
                <a:gd name="T6" fmla="*/ 238 w 291"/>
                <a:gd name="T7" fmla="*/ 264 h 290"/>
                <a:gd name="T8" fmla="*/ 132 w 291"/>
                <a:gd name="T9" fmla="*/ 290 h 290"/>
                <a:gd name="T10" fmla="*/ 26 w 291"/>
                <a:gd name="T11" fmla="*/ 264 h 290"/>
                <a:gd name="T12" fmla="*/ 0 w 291"/>
                <a:gd name="T13" fmla="*/ 158 h 290"/>
                <a:gd name="T14" fmla="*/ 26 w 291"/>
                <a:gd name="T15" fmla="*/ 52 h 290"/>
                <a:gd name="T16" fmla="*/ 132 w 291"/>
                <a:gd name="T17"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290">
                  <a:moveTo>
                    <a:pt x="132" y="0"/>
                  </a:moveTo>
                  <a:lnTo>
                    <a:pt x="238" y="52"/>
                  </a:lnTo>
                  <a:lnTo>
                    <a:pt x="291" y="158"/>
                  </a:lnTo>
                  <a:lnTo>
                    <a:pt x="238" y="264"/>
                  </a:lnTo>
                  <a:lnTo>
                    <a:pt x="132" y="290"/>
                  </a:lnTo>
                  <a:lnTo>
                    <a:pt x="26" y="264"/>
                  </a:lnTo>
                  <a:lnTo>
                    <a:pt x="0" y="158"/>
                  </a:lnTo>
                  <a:lnTo>
                    <a:pt x="26" y="52"/>
                  </a:lnTo>
                  <a:lnTo>
                    <a:pt x="132" y="0"/>
                  </a:lnTo>
                  <a:close/>
                </a:path>
              </a:pathLst>
            </a:custGeom>
            <a:solidFill>
              <a:srgbClr val="AC3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50">
              <a:extLst>
                <a:ext uri="{FF2B5EF4-FFF2-40B4-BE49-F238E27FC236}">
                  <a16:creationId xmlns:a16="http://schemas.microsoft.com/office/drawing/2014/main" id="{8C73AF3F-6489-423B-AAEF-72F29EE4DAA0}"/>
                </a:ext>
              </a:extLst>
            </p:cNvPr>
            <p:cNvSpPr>
              <a:spLocks/>
            </p:cNvSpPr>
            <p:nvPr/>
          </p:nvSpPr>
          <p:spPr bwMode="auto">
            <a:xfrm>
              <a:off x="5900" y="2703"/>
              <a:ext cx="66" cy="66"/>
            </a:xfrm>
            <a:custGeom>
              <a:avLst/>
              <a:gdLst>
                <a:gd name="T0" fmla="*/ 132 w 291"/>
                <a:gd name="T1" fmla="*/ 0 h 290"/>
                <a:gd name="T2" fmla="*/ 238 w 291"/>
                <a:gd name="T3" fmla="*/ 52 h 290"/>
                <a:gd name="T4" fmla="*/ 291 w 291"/>
                <a:gd name="T5" fmla="*/ 158 h 290"/>
                <a:gd name="T6" fmla="*/ 238 w 291"/>
                <a:gd name="T7" fmla="*/ 264 h 290"/>
                <a:gd name="T8" fmla="*/ 132 w 291"/>
                <a:gd name="T9" fmla="*/ 290 h 290"/>
                <a:gd name="T10" fmla="*/ 26 w 291"/>
                <a:gd name="T11" fmla="*/ 264 h 290"/>
                <a:gd name="T12" fmla="*/ 0 w 291"/>
                <a:gd name="T13" fmla="*/ 158 h 290"/>
                <a:gd name="T14" fmla="*/ 26 w 291"/>
                <a:gd name="T15" fmla="*/ 52 h 290"/>
                <a:gd name="T16" fmla="*/ 132 w 291"/>
                <a:gd name="T17"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290">
                  <a:moveTo>
                    <a:pt x="132" y="0"/>
                  </a:moveTo>
                  <a:lnTo>
                    <a:pt x="238" y="52"/>
                  </a:lnTo>
                  <a:lnTo>
                    <a:pt x="291" y="158"/>
                  </a:lnTo>
                  <a:lnTo>
                    <a:pt x="238" y="264"/>
                  </a:lnTo>
                  <a:lnTo>
                    <a:pt x="132" y="290"/>
                  </a:lnTo>
                  <a:lnTo>
                    <a:pt x="26" y="264"/>
                  </a:lnTo>
                  <a:lnTo>
                    <a:pt x="0" y="158"/>
                  </a:lnTo>
                  <a:lnTo>
                    <a:pt x="26" y="52"/>
                  </a:lnTo>
                  <a:lnTo>
                    <a:pt x="132" y="0"/>
                  </a:lnTo>
                </a:path>
              </a:pathLst>
            </a:custGeom>
            <a:noFill/>
            <a:ln w="9525" cap="flat">
              <a:solidFill>
                <a:srgbClr val="AC3F3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Freeform 151">
              <a:extLst>
                <a:ext uri="{FF2B5EF4-FFF2-40B4-BE49-F238E27FC236}">
                  <a16:creationId xmlns:a16="http://schemas.microsoft.com/office/drawing/2014/main" id="{9C8B4DB3-663F-4CAE-B0CA-A3E9EFBF9EB2}"/>
                </a:ext>
              </a:extLst>
            </p:cNvPr>
            <p:cNvSpPr>
              <a:spLocks/>
            </p:cNvSpPr>
            <p:nvPr/>
          </p:nvSpPr>
          <p:spPr bwMode="auto">
            <a:xfrm>
              <a:off x="6879" y="1600"/>
              <a:ext cx="81" cy="89"/>
            </a:xfrm>
            <a:custGeom>
              <a:avLst/>
              <a:gdLst>
                <a:gd name="T0" fmla="*/ 81 w 81"/>
                <a:gd name="T1" fmla="*/ 0 h 89"/>
                <a:gd name="T2" fmla="*/ 0 w 81"/>
                <a:gd name="T3" fmla="*/ 44 h 89"/>
                <a:gd name="T4" fmla="*/ 81 w 81"/>
                <a:gd name="T5" fmla="*/ 89 h 89"/>
                <a:gd name="T6" fmla="*/ 81 w 81"/>
                <a:gd name="T7" fmla="*/ 0 h 89"/>
              </a:gdLst>
              <a:ahLst/>
              <a:cxnLst>
                <a:cxn ang="0">
                  <a:pos x="T0" y="T1"/>
                </a:cxn>
                <a:cxn ang="0">
                  <a:pos x="T2" y="T3"/>
                </a:cxn>
                <a:cxn ang="0">
                  <a:pos x="T4" y="T5"/>
                </a:cxn>
                <a:cxn ang="0">
                  <a:pos x="T6" y="T7"/>
                </a:cxn>
              </a:cxnLst>
              <a:rect l="0" t="0" r="r" b="b"/>
              <a:pathLst>
                <a:path w="81" h="89">
                  <a:moveTo>
                    <a:pt x="81" y="0"/>
                  </a:moveTo>
                  <a:lnTo>
                    <a:pt x="0" y="44"/>
                  </a:lnTo>
                  <a:lnTo>
                    <a:pt x="81" y="89"/>
                  </a:lnTo>
                  <a:lnTo>
                    <a:pt x="81"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52">
              <a:extLst>
                <a:ext uri="{FF2B5EF4-FFF2-40B4-BE49-F238E27FC236}">
                  <a16:creationId xmlns:a16="http://schemas.microsoft.com/office/drawing/2014/main" id="{53D04410-406B-4935-9025-5EB4C8FA2F87}"/>
                </a:ext>
              </a:extLst>
            </p:cNvPr>
            <p:cNvSpPr>
              <a:spLocks/>
            </p:cNvSpPr>
            <p:nvPr/>
          </p:nvSpPr>
          <p:spPr bwMode="auto">
            <a:xfrm>
              <a:off x="6953" y="1636"/>
              <a:ext cx="136" cy="135"/>
            </a:xfrm>
            <a:custGeom>
              <a:avLst/>
              <a:gdLst>
                <a:gd name="T0" fmla="*/ 136 w 136"/>
                <a:gd name="T1" fmla="*/ 129 h 135"/>
                <a:gd name="T2" fmla="*/ 135 w 136"/>
                <a:gd name="T3" fmla="*/ 122 h 135"/>
                <a:gd name="T4" fmla="*/ 134 w 136"/>
                <a:gd name="T5" fmla="*/ 116 h 135"/>
                <a:gd name="T6" fmla="*/ 133 w 136"/>
                <a:gd name="T7" fmla="*/ 109 h 135"/>
                <a:gd name="T8" fmla="*/ 132 w 136"/>
                <a:gd name="T9" fmla="*/ 103 h 135"/>
                <a:gd name="T10" fmla="*/ 130 w 136"/>
                <a:gd name="T11" fmla="*/ 96 h 135"/>
                <a:gd name="T12" fmla="*/ 128 w 136"/>
                <a:gd name="T13" fmla="*/ 90 h 135"/>
                <a:gd name="T14" fmla="*/ 126 w 136"/>
                <a:gd name="T15" fmla="*/ 83 h 135"/>
                <a:gd name="T16" fmla="*/ 123 w 136"/>
                <a:gd name="T17" fmla="*/ 78 h 135"/>
                <a:gd name="T18" fmla="*/ 120 w 136"/>
                <a:gd name="T19" fmla="*/ 72 h 135"/>
                <a:gd name="T20" fmla="*/ 117 w 136"/>
                <a:gd name="T21" fmla="*/ 66 h 135"/>
                <a:gd name="T22" fmla="*/ 113 w 136"/>
                <a:gd name="T23" fmla="*/ 61 h 135"/>
                <a:gd name="T24" fmla="*/ 110 w 136"/>
                <a:gd name="T25" fmla="*/ 55 h 135"/>
                <a:gd name="T26" fmla="*/ 103 w 136"/>
                <a:gd name="T27" fmla="*/ 46 h 135"/>
                <a:gd name="T28" fmla="*/ 94 w 136"/>
                <a:gd name="T29" fmla="*/ 37 h 135"/>
                <a:gd name="T30" fmla="*/ 84 w 136"/>
                <a:gd name="T31" fmla="*/ 28 h 135"/>
                <a:gd name="T32" fmla="*/ 77 w 136"/>
                <a:gd name="T33" fmla="*/ 24 h 135"/>
                <a:gd name="T34" fmla="*/ 72 w 136"/>
                <a:gd name="T35" fmla="*/ 20 h 135"/>
                <a:gd name="T36" fmla="*/ 66 w 136"/>
                <a:gd name="T37" fmla="*/ 17 h 135"/>
                <a:gd name="T38" fmla="*/ 60 w 136"/>
                <a:gd name="T39" fmla="*/ 14 h 135"/>
                <a:gd name="T40" fmla="*/ 55 w 136"/>
                <a:gd name="T41" fmla="*/ 11 h 135"/>
                <a:gd name="T42" fmla="*/ 48 w 136"/>
                <a:gd name="T43" fmla="*/ 8 h 135"/>
                <a:gd name="T44" fmla="*/ 42 w 136"/>
                <a:gd name="T45" fmla="*/ 6 h 135"/>
                <a:gd name="T46" fmla="*/ 36 w 136"/>
                <a:gd name="T47" fmla="*/ 4 h 135"/>
                <a:gd name="T48" fmla="*/ 29 w 136"/>
                <a:gd name="T49" fmla="*/ 3 h 135"/>
                <a:gd name="T50" fmla="*/ 23 w 136"/>
                <a:gd name="T51" fmla="*/ 1 h 135"/>
                <a:gd name="T52" fmla="*/ 16 w 136"/>
                <a:gd name="T53" fmla="*/ 0 h 135"/>
                <a:gd name="T54" fmla="*/ 9 w 136"/>
                <a:gd name="T55" fmla="*/ 0 h 135"/>
                <a:gd name="T56" fmla="*/ 2 w 136"/>
                <a:gd name="T57" fmla="*/ 0 h 135"/>
                <a:gd name="T58" fmla="*/ 3 w 136"/>
                <a:gd name="T59" fmla="*/ 17 h 135"/>
                <a:gd name="T60" fmla="*/ 9 w 136"/>
                <a:gd name="T61" fmla="*/ 17 h 135"/>
                <a:gd name="T62" fmla="*/ 15 w 136"/>
                <a:gd name="T63" fmla="*/ 18 h 135"/>
                <a:gd name="T64" fmla="*/ 21 w 136"/>
                <a:gd name="T65" fmla="*/ 19 h 135"/>
                <a:gd name="T66" fmla="*/ 27 w 136"/>
                <a:gd name="T67" fmla="*/ 20 h 135"/>
                <a:gd name="T68" fmla="*/ 33 w 136"/>
                <a:gd name="T69" fmla="*/ 21 h 135"/>
                <a:gd name="T70" fmla="*/ 38 w 136"/>
                <a:gd name="T71" fmla="*/ 23 h 135"/>
                <a:gd name="T72" fmla="*/ 44 w 136"/>
                <a:gd name="T73" fmla="*/ 25 h 135"/>
                <a:gd name="T74" fmla="*/ 49 w 136"/>
                <a:gd name="T75" fmla="*/ 27 h 135"/>
                <a:gd name="T76" fmla="*/ 54 w 136"/>
                <a:gd name="T77" fmla="*/ 30 h 135"/>
                <a:gd name="T78" fmla="*/ 59 w 136"/>
                <a:gd name="T79" fmla="*/ 32 h 135"/>
                <a:gd name="T80" fmla="*/ 64 w 136"/>
                <a:gd name="T81" fmla="*/ 35 h 135"/>
                <a:gd name="T82" fmla="*/ 69 w 136"/>
                <a:gd name="T83" fmla="*/ 38 h 135"/>
                <a:gd name="T84" fmla="*/ 76 w 136"/>
                <a:gd name="T85" fmla="*/ 44 h 135"/>
                <a:gd name="T86" fmla="*/ 84 w 136"/>
                <a:gd name="T87" fmla="*/ 51 h 135"/>
                <a:gd name="T88" fmla="*/ 91 w 136"/>
                <a:gd name="T89" fmla="*/ 60 h 135"/>
                <a:gd name="T90" fmla="*/ 97 w 136"/>
                <a:gd name="T91" fmla="*/ 66 h 135"/>
                <a:gd name="T92" fmla="*/ 100 w 136"/>
                <a:gd name="T93" fmla="*/ 71 h 135"/>
                <a:gd name="T94" fmla="*/ 103 w 136"/>
                <a:gd name="T95" fmla="*/ 76 h 135"/>
                <a:gd name="T96" fmla="*/ 106 w 136"/>
                <a:gd name="T97" fmla="*/ 81 h 135"/>
                <a:gd name="T98" fmla="*/ 108 w 136"/>
                <a:gd name="T99" fmla="*/ 86 h 135"/>
                <a:gd name="T100" fmla="*/ 110 w 136"/>
                <a:gd name="T101" fmla="*/ 91 h 135"/>
                <a:gd name="T102" fmla="*/ 112 w 136"/>
                <a:gd name="T103" fmla="*/ 97 h 135"/>
                <a:gd name="T104" fmla="*/ 114 w 136"/>
                <a:gd name="T105" fmla="*/ 102 h 135"/>
                <a:gd name="T106" fmla="*/ 115 w 136"/>
                <a:gd name="T107" fmla="*/ 108 h 135"/>
                <a:gd name="T108" fmla="*/ 117 w 136"/>
                <a:gd name="T109" fmla="*/ 114 h 135"/>
                <a:gd name="T110" fmla="*/ 117 w 136"/>
                <a:gd name="T111" fmla="*/ 120 h 135"/>
                <a:gd name="T112" fmla="*/ 118 w 136"/>
                <a:gd name="T113" fmla="*/ 126 h 135"/>
                <a:gd name="T114" fmla="*/ 118 w 136"/>
                <a:gd name="T115" fmla="*/ 13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35">
                  <a:moveTo>
                    <a:pt x="136" y="135"/>
                  </a:moveTo>
                  <a:lnTo>
                    <a:pt x="136" y="133"/>
                  </a:lnTo>
                  <a:lnTo>
                    <a:pt x="136" y="131"/>
                  </a:lnTo>
                  <a:lnTo>
                    <a:pt x="136" y="129"/>
                  </a:lnTo>
                  <a:lnTo>
                    <a:pt x="136" y="128"/>
                  </a:lnTo>
                  <a:lnTo>
                    <a:pt x="135" y="126"/>
                  </a:lnTo>
                  <a:lnTo>
                    <a:pt x="135" y="124"/>
                  </a:lnTo>
                  <a:lnTo>
                    <a:pt x="135" y="122"/>
                  </a:lnTo>
                  <a:lnTo>
                    <a:pt x="135" y="121"/>
                  </a:lnTo>
                  <a:lnTo>
                    <a:pt x="135" y="119"/>
                  </a:lnTo>
                  <a:lnTo>
                    <a:pt x="135" y="117"/>
                  </a:lnTo>
                  <a:lnTo>
                    <a:pt x="134" y="116"/>
                  </a:lnTo>
                  <a:lnTo>
                    <a:pt x="134" y="114"/>
                  </a:lnTo>
                  <a:lnTo>
                    <a:pt x="134" y="112"/>
                  </a:lnTo>
                  <a:lnTo>
                    <a:pt x="133" y="111"/>
                  </a:lnTo>
                  <a:lnTo>
                    <a:pt x="133" y="109"/>
                  </a:lnTo>
                  <a:lnTo>
                    <a:pt x="133" y="107"/>
                  </a:lnTo>
                  <a:lnTo>
                    <a:pt x="133" y="106"/>
                  </a:lnTo>
                  <a:lnTo>
                    <a:pt x="132" y="104"/>
                  </a:lnTo>
                  <a:lnTo>
                    <a:pt x="132" y="103"/>
                  </a:lnTo>
                  <a:lnTo>
                    <a:pt x="131" y="101"/>
                  </a:lnTo>
                  <a:lnTo>
                    <a:pt x="131" y="99"/>
                  </a:lnTo>
                  <a:lnTo>
                    <a:pt x="130" y="98"/>
                  </a:lnTo>
                  <a:lnTo>
                    <a:pt x="130" y="96"/>
                  </a:lnTo>
                  <a:lnTo>
                    <a:pt x="130" y="94"/>
                  </a:lnTo>
                  <a:lnTo>
                    <a:pt x="129" y="93"/>
                  </a:lnTo>
                  <a:lnTo>
                    <a:pt x="128" y="91"/>
                  </a:lnTo>
                  <a:lnTo>
                    <a:pt x="128" y="90"/>
                  </a:lnTo>
                  <a:lnTo>
                    <a:pt x="127" y="88"/>
                  </a:lnTo>
                  <a:lnTo>
                    <a:pt x="127" y="87"/>
                  </a:lnTo>
                  <a:lnTo>
                    <a:pt x="126" y="85"/>
                  </a:lnTo>
                  <a:lnTo>
                    <a:pt x="126" y="83"/>
                  </a:lnTo>
                  <a:lnTo>
                    <a:pt x="125" y="82"/>
                  </a:lnTo>
                  <a:lnTo>
                    <a:pt x="124" y="81"/>
                  </a:lnTo>
                  <a:lnTo>
                    <a:pt x="124" y="79"/>
                  </a:lnTo>
                  <a:lnTo>
                    <a:pt x="123" y="78"/>
                  </a:lnTo>
                  <a:lnTo>
                    <a:pt x="122" y="76"/>
                  </a:lnTo>
                  <a:lnTo>
                    <a:pt x="122" y="75"/>
                  </a:lnTo>
                  <a:lnTo>
                    <a:pt x="121" y="73"/>
                  </a:lnTo>
                  <a:lnTo>
                    <a:pt x="120" y="72"/>
                  </a:lnTo>
                  <a:lnTo>
                    <a:pt x="119" y="70"/>
                  </a:lnTo>
                  <a:lnTo>
                    <a:pt x="118" y="69"/>
                  </a:lnTo>
                  <a:lnTo>
                    <a:pt x="118" y="67"/>
                  </a:lnTo>
                  <a:lnTo>
                    <a:pt x="117" y="66"/>
                  </a:lnTo>
                  <a:lnTo>
                    <a:pt x="116" y="65"/>
                  </a:lnTo>
                  <a:lnTo>
                    <a:pt x="115" y="63"/>
                  </a:lnTo>
                  <a:lnTo>
                    <a:pt x="114" y="62"/>
                  </a:lnTo>
                  <a:lnTo>
                    <a:pt x="113" y="61"/>
                  </a:lnTo>
                  <a:lnTo>
                    <a:pt x="112" y="59"/>
                  </a:lnTo>
                  <a:lnTo>
                    <a:pt x="112" y="58"/>
                  </a:lnTo>
                  <a:lnTo>
                    <a:pt x="111" y="56"/>
                  </a:lnTo>
                  <a:lnTo>
                    <a:pt x="110" y="55"/>
                  </a:lnTo>
                  <a:lnTo>
                    <a:pt x="109" y="54"/>
                  </a:lnTo>
                  <a:lnTo>
                    <a:pt x="107" y="51"/>
                  </a:lnTo>
                  <a:lnTo>
                    <a:pt x="105" y="49"/>
                  </a:lnTo>
                  <a:lnTo>
                    <a:pt x="103" y="46"/>
                  </a:lnTo>
                  <a:lnTo>
                    <a:pt x="100" y="44"/>
                  </a:lnTo>
                  <a:lnTo>
                    <a:pt x="98" y="41"/>
                  </a:lnTo>
                  <a:lnTo>
                    <a:pt x="96" y="39"/>
                  </a:lnTo>
                  <a:lnTo>
                    <a:pt x="94" y="37"/>
                  </a:lnTo>
                  <a:lnTo>
                    <a:pt x="91" y="35"/>
                  </a:lnTo>
                  <a:lnTo>
                    <a:pt x="89" y="33"/>
                  </a:lnTo>
                  <a:lnTo>
                    <a:pt x="86" y="30"/>
                  </a:lnTo>
                  <a:lnTo>
                    <a:pt x="84" y="28"/>
                  </a:lnTo>
                  <a:lnTo>
                    <a:pt x="81" y="26"/>
                  </a:lnTo>
                  <a:lnTo>
                    <a:pt x="80" y="25"/>
                  </a:lnTo>
                  <a:lnTo>
                    <a:pt x="79" y="25"/>
                  </a:lnTo>
                  <a:lnTo>
                    <a:pt x="77" y="24"/>
                  </a:lnTo>
                  <a:lnTo>
                    <a:pt x="76" y="23"/>
                  </a:lnTo>
                  <a:lnTo>
                    <a:pt x="75" y="22"/>
                  </a:lnTo>
                  <a:lnTo>
                    <a:pt x="73" y="21"/>
                  </a:lnTo>
                  <a:lnTo>
                    <a:pt x="72" y="20"/>
                  </a:lnTo>
                  <a:lnTo>
                    <a:pt x="70" y="19"/>
                  </a:lnTo>
                  <a:lnTo>
                    <a:pt x="69" y="18"/>
                  </a:lnTo>
                  <a:lnTo>
                    <a:pt x="68" y="18"/>
                  </a:lnTo>
                  <a:lnTo>
                    <a:pt x="66" y="17"/>
                  </a:lnTo>
                  <a:lnTo>
                    <a:pt x="65" y="16"/>
                  </a:lnTo>
                  <a:lnTo>
                    <a:pt x="63" y="15"/>
                  </a:lnTo>
                  <a:lnTo>
                    <a:pt x="62" y="14"/>
                  </a:lnTo>
                  <a:lnTo>
                    <a:pt x="60" y="14"/>
                  </a:lnTo>
                  <a:lnTo>
                    <a:pt x="59" y="13"/>
                  </a:lnTo>
                  <a:lnTo>
                    <a:pt x="57" y="12"/>
                  </a:lnTo>
                  <a:lnTo>
                    <a:pt x="56" y="12"/>
                  </a:lnTo>
                  <a:lnTo>
                    <a:pt x="55" y="11"/>
                  </a:lnTo>
                  <a:lnTo>
                    <a:pt x="53" y="10"/>
                  </a:lnTo>
                  <a:lnTo>
                    <a:pt x="52" y="10"/>
                  </a:lnTo>
                  <a:lnTo>
                    <a:pt x="50" y="9"/>
                  </a:lnTo>
                  <a:lnTo>
                    <a:pt x="48" y="8"/>
                  </a:lnTo>
                  <a:lnTo>
                    <a:pt x="47" y="8"/>
                  </a:lnTo>
                  <a:lnTo>
                    <a:pt x="45" y="7"/>
                  </a:lnTo>
                  <a:lnTo>
                    <a:pt x="44" y="7"/>
                  </a:lnTo>
                  <a:lnTo>
                    <a:pt x="42" y="6"/>
                  </a:lnTo>
                  <a:lnTo>
                    <a:pt x="41" y="6"/>
                  </a:lnTo>
                  <a:lnTo>
                    <a:pt x="39" y="5"/>
                  </a:lnTo>
                  <a:lnTo>
                    <a:pt x="37" y="5"/>
                  </a:lnTo>
                  <a:lnTo>
                    <a:pt x="36" y="4"/>
                  </a:lnTo>
                  <a:lnTo>
                    <a:pt x="34" y="4"/>
                  </a:lnTo>
                  <a:lnTo>
                    <a:pt x="32" y="3"/>
                  </a:lnTo>
                  <a:lnTo>
                    <a:pt x="31" y="3"/>
                  </a:lnTo>
                  <a:lnTo>
                    <a:pt x="29" y="3"/>
                  </a:lnTo>
                  <a:lnTo>
                    <a:pt x="28" y="3"/>
                  </a:lnTo>
                  <a:lnTo>
                    <a:pt x="26" y="2"/>
                  </a:lnTo>
                  <a:lnTo>
                    <a:pt x="24" y="2"/>
                  </a:lnTo>
                  <a:lnTo>
                    <a:pt x="23" y="1"/>
                  </a:lnTo>
                  <a:lnTo>
                    <a:pt x="21" y="1"/>
                  </a:lnTo>
                  <a:lnTo>
                    <a:pt x="19" y="1"/>
                  </a:lnTo>
                  <a:lnTo>
                    <a:pt x="18" y="1"/>
                  </a:lnTo>
                  <a:lnTo>
                    <a:pt x="16" y="0"/>
                  </a:lnTo>
                  <a:lnTo>
                    <a:pt x="14" y="0"/>
                  </a:lnTo>
                  <a:lnTo>
                    <a:pt x="12" y="0"/>
                  </a:lnTo>
                  <a:lnTo>
                    <a:pt x="11" y="0"/>
                  </a:lnTo>
                  <a:lnTo>
                    <a:pt x="9" y="0"/>
                  </a:lnTo>
                  <a:lnTo>
                    <a:pt x="7" y="0"/>
                  </a:lnTo>
                  <a:lnTo>
                    <a:pt x="5" y="0"/>
                  </a:lnTo>
                  <a:lnTo>
                    <a:pt x="4" y="0"/>
                  </a:lnTo>
                  <a:lnTo>
                    <a:pt x="2" y="0"/>
                  </a:lnTo>
                  <a:lnTo>
                    <a:pt x="0" y="0"/>
                  </a:lnTo>
                  <a:lnTo>
                    <a:pt x="0" y="17"/>
                  </a:lnTo>
                  <a:lnTo>
                    <a:pt x="2" y="17"/>
                  </a:lnTo>
                  <a:lnTo>
                    <a:pt x="3" y="17"/>
                  </a:lnTo>
                  <a:lnTo>
                    <a:pt x="5" y="17"/>
                  </a:lnTo>
                  <a:lnTo>
                    <a:pt x="6" y="17"/>
                  </a:lnTo>
                  <a:lnTo>
                    <a:pt x="8" y="17"/>
                  </a:lnTo>
                  <a:lnTo>
                    <a:pt x="9" y="17"/>
                  </a:lnTo>
                  <a:lnTo>
                    <a:pt x="11" y="17"/>
                  </a:lnTo>
                  <a:lnTo>
                    <a:pt x="12" y="17"/>
                  </a:lnTo>
                  <a:lnTo>
                    <a:pt x="14" y="18"/>
                  </a:lnTo>
                  <a:lnTo>
                    <a:pt x="15" y="18"/>
                  </a:lnTo>
                  <a:lnTo>
                    <a:pt x="17" y="18"/>
                  </a:lnTo>
                  <a:lnTo>
                    <a:pt x="18" y="18"/>
                  </a:lnTo>
                  <a:lnTo>
                    <a:pt x="20" y="18"/>
                  </a:lnTo>
                  <a:lnTo>
                    <a:pt x="21" y="19"/>
                  </a:lnTo>
                  <a:lnTo>
                    <a:pt x="23" y="19"/>
                  </a:lnTo>
                  <a:lnTo>
                    <a:pt x="24" y="19"/>
                  </a:lnTo>
                  <a:lnTo>
                    <a:pt x="26" y="19"/>
                  </a:lnTo>
                  <a:lnTo>
                    <a:pt x="27" y="20"/>
                  </a:lnTo>
                  <a:lnTo>
                    <a:pt x="29" y="20"/>
                  </a:lnTo>
                  <a:lnTo>
                    <a:pt x="30" y="20"/>
                  </a:lnTo>
                  <a:lnTo>
                    <a:pt x="31" y="21"/>
                  </a:lnTo>
                  <a:lnTo>
                    <a:pt x="33" y="21"/>
                  </a:lnTo>
                  <a:lnTo>
                    <a:pt x="34" y="22"/>
                  </a:lnTo>
                  <a:lnTo>
                    <a:pt x="35" y="22"/>
                  </a:lnTo>
                  <a:lnTo>
                    <a:pt x="37" y="23"/>
                  </a:lnTo>
                  <a:lnTo>
                    <a:pt x="38" y="23"/>
                  </a:lnTo>
                  <a:lnTo>
                    <a:pt x="40" y="23"/>
                  </a:lnTo>
                  <a:lnTo>
                    <a:pt x="41" y="24"/>
                  </a:lnTo>
                  <a:lnTo>
                    <a:pt x="42" y="24"/>
                  </a:lnTo>
                  <a:lnTo>
                    <a:pt x="44" y="25"/>
                  </a:lnTo>
                  <a:lnTo>
                    <a:pt x="45" y="25"/>
                  </a:lnTo>
                  <a:lnTo>
                    <a:pt x="46" y="26"/>
                  </a:lnTo>
                  <a:lnTo>
                    <a:pt x="48" y="27"/>
                  </a:lnTo>
                  <a:lnTo>
                    <a:pt x="49" y="27"/>
                  </a:lnTo>
                  <a:lnTo>
                    <a:pt x="50" y="28"/>
                  </a:lnTo>
                  <a:lnTo>
                    <a:pt x="52" y="28"/>
                  </a:lnTo>
                  <a:lnTo>
                    <a:pt x="53" y="29"/>
                  </a:lnTo>
                  <a:lnTo>
                    <a:pt x="54" y="30"/>
                  </a:lnTo>
                  <a:lnTo>
                    <a:pt x="55" y="30"/>
                  </a:lnTo>
                  <a:lnTo>
                    <a:pt x="57" y="31"/>
                  </a:lnTo>
                  <a:lnTo>
                    <a:pt x="58" y="32"/>
                  </a:lnTo>
                  <a:lnTo>
                    <a:pt x="59" y="32"/>
                  </a:lnTo>
                  <a:lnTo>
                    <a:pt x="60" y="33"/>
                  </a:lnTo>
                  <a:lnTo>
                    <a:pt x="62" y="34"/>
                  </a:lnTo>
                  <a:lnTo>
                    <a:pt x="63" y="35"/>
                  </a:lnTo>
                  <a:lnTo>
                    <a:pt x="64" y="35"/>
                  </a:lnTo>
                  <a:lnTo>
                    <a:pt x="65" y="36"/>
                  </a:lnTo>
                  <a:lnTo>
                    <a:pt x="66" y="37"/>
                  </a:lnTo>
                  <a:lnTo>
                    <a:pt x="68" y="38"/>
                  </a:lnTo>
                  <a:lnTo>
                    <a:pt x="69" y="38"/>
                  </a:lnTo>
                  <a:lnTo>
                    <a:pt x="70" y="39"/>
                  </a:lnTo>
                  <a:lnTo>
                    <a:pt x="71" y="40"/>
                  </a:lnTo>
                  <a:lnTo>
                    <a:pt x="73" y="42"/>
                  </a:lnTo>
                  <a:lnTo>
                    <a:pt x="76" y="44"/>
                  </a:lnTo>
                  <a:lnTo>
                    <a:pt x="78" y="45"/>
                  </a:lnTo>
                  <a:lnTo>
                    <a:pt x="80" y="47"/>
                  </a:lnTo>
                  <a:lnTo>
                    <a:pt x="82" y="49"/>
                  </a:lnTo>
                  <a:lnTo>
                    <a:pt x="84" y="51"/>
                  </a:lnTo>
                  <a:lnTo>
                    <a:pt x="86" y="53"/>
                  </a:lnTo>
                  <a:lnTo>
                    <a:pt x="88" y="55"/>
                  </a:lnTo>
                  <a:lnTo>
                    <a:pt x="90" y="58"/>
                  </a:lnTo>
                  <a:lnTo>
                    <a:pt x="91" y="60"/>
                  </a:lnTo>
                  <a:lnTo>
                    <a:pt x="93" y="62"/>
                  </a:lnTo>
                  <a:lnTo>
                    <a:pt x="95" y="64"/>
                  </a:lnTo>
                  <a:lnTo>
                    <a:pt x="96" y="65"/>
                  </a:lnTo>
                  <a:lnTo>
                    <a:pt x="97" y="66"/>
                  </a:lnTo>
                  <a:lnTo>
                    <a:pt x="97" y="68"/>
                  </a:lnTo>
                  <a:lnTo>
                    <a:pt x="98" y="69"/>
                  </a:lnTo>
                  <a:lnTo>
                    <a:pt x="99" y="70"/>
                  </a:lnTo>
                  <a:lnTo>
                    <a:pt x="100" y="71"/>
                  </a:lnTo>
                  <a:lnTo>
                    <a:pt x="101" y="72"/>
                  </a:lnTo>
                  <a:lnTo>
                    <a:pt x="101" y="73"/>
                  </a:lnTo>
                  <a:lnTo>
                    <a:pt x="102" y="75"/>
                  </a:lnTo>
                  <a:lnTo>
                    <a:pt x="103" y="76"/>
                  </a:lnTo>
                  <a:lnTo>
                    <a:pt x="104" y="77"/>
                  </a:lnTo>
                  <a:lnTo>
                    <a:pt x="104" y="78"/>
                  </a:lnTo>
                  <a:lnTo>
                    <a:pt x="105" y="80"/>
                  </a:lnTo>
                  <a:lnTo>
                    <a:pt x="106" y="81"/>
                  </a:lnTo>
                  <a:lnTo>
                    <a:pt x="106" y="82"/>
                  </a:lnTo>
                  <a:lnTo>
                    <a:pt x="107" y="83"/>
                  </a:lnTo>
                  <a:lnTo>
                    <a:pt x="107" y="85"/>
                  </a:lnTo>
                  <a:lnTo>
                    <a:pt x="108" y="86"/>
                  </a:lnTo>
                  <a:lnTo>
                    <a:pt x="109" y="87"/>
                  </a:lnTo>
                  <a:lnTo>
                    <a:pt x="109" y="89"/>
                  </a:lnTo>
                  <a:lnTo>
                    <a:pt x="110" y="90"/>
                  </a:lnTo>
                  <a:lnTo>
                    <a:pt x="110" y="91"/>
                  </a:lnTo>
                  <a:lnTo>
                    <a:pt x="111" y="93"/>
                  </a:lnTo>
                  <a:lnTo>
                    <a:pt x="111" y="94"/>
                  </a:lnTo>
                  <a:lnTo>
                    <a:pt x="112" y="95"/>
                  </a:lnTo>
                  <a:lnTo>
                    <a:pt x="112" y="97"/>
                  </a:lnTo>
                  <a:lnTo>
                    <a:pt x="113" y="98"/>
                  </a:lnTo>
                  <a:lnTo>
                    <a:pt x="113" y="99"/>
                  </a:lnTo>
                  <a:lnTo>
                    <a:pt x="114" y="101"/>
                  </a:lnTo>
                  <a:lnTo>
                    <a:pt x="114" y="102"/>
                  </a:lnTo>
                  <a:lnTo>
                    <a:pt x="115" y="104"/>
                  </a:lnTo>
                  <a:lnTo>
                    <a:pt x="115" y="105"/>
                  </a:lnTo>
                  <a:lnTo>
                    <a:pt x="115" y="106"/>
                  </a:lnTo>
                  <a:lnTo>
                    <a:pt x="115" y="108"/>
                  </a:lnTo>
                  <a:lnTo>
                    <a:pt x="116" y="109"/>
                  </a:lnTo>
                  <a:lnTo>
                    <a:pt x="116" y="111"/>
                  </a:lnTo>
                  <a:lnTo>
                    <a:pt x="116" y="112"/>
                  </a:lnTo>
                  <a:lnTo>
                    <a:pt x="117" y="114"/>
                  </a:lnTo>
                  <a:lnTo>
                    <a:pt x="117" y="115"/>
                  </a:lnTo>
                  <a:lnTo>
                    <a:pt x="117" y="117"/>
                  </a:lnTo>
                  <a:lnTo>
                    <a:pt x="117" y="118"/>
                  </a:lnTo>
                  <a:lnTo>
                    <a:pt x="117" y="120"/>
                  </a:lnTo>
                  <a:lnTo>
                    <a:pt x="118" y="121"/>
                  </a:lnTo>
                  <a:lnTo>
                    <a:pt x="118" y="123"/>
                  </a:lnTo>
                  <a:lnTo>
                    <a:pt x="118" y="124"/>
                  </a:lnTo>
                  <a:lnTo>
                    <a:pt x="118" y="126"/>
                  </a:lnTo>
                  <a:lnTo>
                    <a:pt x="118" y="127"/>
                  </a:lnTo>
                  <a:lnTo>
                    <a:pt x="118" y="129"/>
                  </a:lnTo>
                  <a:lnTo>
                    <a:pt x="118" y="130"/>
                  </a:lnTo>
                  <a:lnTo>
                    <a:pt x="118" y="131"/>
                  </a:lnTo>
                  <a:lnTo>
                    <a:pt x="118" y="133"/>
                  </a:lnTo>
                  <a:lnTo>
                    <a:pt x="118" y="135"/>
                  </a:lnTo>
                  <a:lnTo>
                    <a:pt x="136" y="135"/>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53">
              <a:extLst>
                <a:ext uri="{FF2B5EF4-FFF2-40B4-BE49-F238E27FC236}">
                  <a16:creationId xmlns:a16="http://schemas.microsoft.com/office/drawing/2014/main" id="{4AA222EB-058F-44FD-B5FD-2C3561E32383}"/>
                </a:ext>
              </a:extLst>
            </p:cNvPr>
            <p:cNvSpPr>
              <a:spLocks/>
            </p:cNvSpPr>
            <p:nvPr/>
          </p:nvSpPr>
          <p:spPr bwMode="auto">
            <a:xfrm>
              <a:off x="7035" y="1764"/>
              <a:ext cx="90" cy="81"/>
            </a:xfrm>
            <a:custGeom>
              <a:avLst/>
              <a:gdLst>
                <a:gd name="T0" fmla="*/ 90 w 90"/>
                <a:gd name="T1" fmla="*/ 0 h 81"/>
                <a:gd name="T2" fmla="*/ 45 w 90"/>
                <a:gd name="T3" fmla="*/ 81 h 81"/>
                <a:gd name="T4" fmla="*/ 0 w 90"/>
                <a:gd name="T5" fmla="*/ 0 h 81"/>
                <a:gd name="T6" fmla="*/ 90 w 90"/>
                <a:gd name="T7" fmla="*/ 0 h 81"/>
              </a:gdLst>
              <a:ahLst/>
              <a:cxnLst>
                <a:cxn ang="0">
                  <a:pos x="T0" y="T1"/>
                </a:cxn>
                <a:cxn ang="0">
                  <a:pos x="T2" y="T3"/>
                </a:cxn>
                <a:cxn ang="0">
                  <a:pos x="T4" y="T5"/>
                </a:cxn>
                <a:cxn ang="0">
                  <a:pos x="T6" y="T7"/>
                </a:cxn>
              </a:cxnLst>
              <a:rect l="0" t="0" r="r" b="b"/>
              <a:pathLst>
                <a:path w="90" h="81">
                  <a:moveTo>
                    <a:pt x="90" y="0"/>
                  </a:moveTo>
                  <a:lnTo>
                    <a:pt x="45" y="81"/>
                  </a:lnTo>
                  <a:lnTo>
                    <a:pt x="0" y="0"/>
                  </a:lnTo>
                  <a:lnTo>
                    <a:pt x="90"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slide5a">
            <a:hlinkClick r:id="" action="ppaction://media"/>
            <a:extLst>
              <a:ext uri="{FF2B5EF4-FFF2-40B4-BE49-F238E27FC236}">
                <a16:creationId xmlns:a16="http://schemas.microsoft.com/office/drawing/2014/main" id="{230DEF81-0E0D-4990-92A9-054E6F618A6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861925" y="6134100"/>
            <a:ext cx="609600" cy="609600"/>
          </a:xfrm>
          <a:prstGeom prst="rect">
            <a:avLst/>
          </a:prstGeom>
        </p:spPr>
      </p:pic>
      <p:sp>
        <p:nvSpPr>
          <p:cNvPr id="5" name="TextBox 4">
            <a:extLst>
              <a:ext uri="{FF2B5EF4-FFF2-40B4-BE49-F238E27FC236}">
                <a16:creationId xmlns:a16="http://schemas.microsoft.com/office/drawing/2014/main" id="{B4402E0B-96E3-4DE9-B802-5AB5ACA4637E}"/>
              </a:ext>
            </a:extLst>
          </p:cNvPr>
          <p:cNvSpPr txBox="1"/>
          <p:nvPr/>
        </p:nvSpPr>
        <p:spPr>
          <a:xfrm>
            <a:off x="11166476" y="2219624"/>
            <a:ext cx="883575"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slope</a:t>
            </a:r>
          </a:p>
        </p:txBody>
      </p:sp>
    </p:spTree>
    <p:custDataLst>
      <p:tags r:id="rId1"/>
    </p:custDataLst>
    <p:extLst>
      <p:ext uri="{BB962C8B-B14F-4D97-AF65-F5344CB8AC3E}">
        <p14:creationId xmlns:p14="http://schemas.microsoft.com/office/powerpoint/2010/main" val="2399778108"/>
      </p:ext>
    </p:extLst>
  </p:cSld>
  <p:clrMapOvr>
    <a:masterClrMapping/>
  </p:clrMapOvr>
  <mc:AlternateContent xmlns:mc="http://schemas.openxmlformats.org/markup-compatibility/2006" xmlns:p14="http://schemas.microsoft.com/office/powerpoint/2010/main">
    <mc:Choice Requires="p14">
      <p:transition spd="med" p14:dur="700" advTm="52240">
        <p:fade/>
      </p:transition>
    </mc:Choice>
    <mc:Fallback xmlns="">
      <p:transition spd="med" advTm="522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86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extLst mod="1">
    <p:ext uri="{E180D4A7-C9FB-4DFB-919C-405C955672EB}">
      <p14:showEvtLst xmlns:p14="http://schemas.microsoft.com/office/powerpoint/2010/main">
        <p14:playEvt time="8" objId="4"/>
        <p14:stopEvt time="52240"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dirty="0"/>
              <a:t>Calibration Models</a:t>
            </a:r>
          </a:p>
        </p:txBody>
      </p:sp>
      <p:sp>
        <p:nvSpPr>
          <p:cNvPr id="25081" name="Oval 639">
            <a:extLst>
              <a:ext uri="{FF2B5EF4-FFF2-40B4-BE49-F238E27FC236}">
                <a16:creationId xmlns:a16="http://schemas.microsoft.com/office/drawing/2014/main" id="{40D7366C-B5E7-47A4-B5A3-EC67D754459E}"/>
              </a:ext>
            </a:extLst>
          </p:cNvPr>
          <p:cNvSpPr>
            <a:spLocks noChangeArrowheads="1"/>
          </p:cNvSpPr>
          <p:nvPr/>
        </p:nvSpPr>
        <p:spPr bwMode="auto">
          <a:xfrm>
            <a:off x="3851563" y="3768726"/>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2" name="Oval 640">
            <a:extLst>
              <a:ext uri="{FF2B5EF4-FFF2-40B4-BE49-F238E27FC236}">
                <a16:creationId xmlns:a16="http://schemas.microsoft.com/office/drawing/2014/main" id="{19D51D45-F9D4-45CC-91F0-5FA1EE8F3DF8}"/>
              </a:ext>
            </a:extLst>
          </p:cNvPr>
          <p:cNvSpPr>
            <a:spLocks noChangeArrowheads="1"/>
          </p:cNvSpPr>
          <p:nvPr/>
        </p:nvSpPr>
        <p:spPr bwMode="auto">
          <a:xfrm>
            <a:off x="4357975" y="2984501"/>
            <a:ext cx="109538"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3" name="Oval 641">
            <a:extLst>
              <a:ext uri="{FF2B5EF4-FFF2-40B4-BE49-F238E27FC236}">
                <a16:creationId xmlns:a16="http://schemas.microsoft.com/office/drawing/2014/main" id="{B54C2D00-D1DD-4F35-8AA5-7F798A889A90}"/>
              </a:ext>
            </a:extLst>
          </p:cNvPr>
          <p:cNvSpPr>
            <a:spLocks noChangeArrowheads="1"/>
          </p:cNvSpPr>
          <p:nvPr/>
        </p:nvSpPr>
        <p:spPr bwMode="auto">
          <a:xfrm>
            <a:off x="4735800" y="2859088"/>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5291" name="Group 25290">
            <a:extLst>
              <a:ext uri="{FF2B5EF4-FFF2-40B4-BE49-F238E27FC236}">
                <a16:creationId xmlns:a16="http://schemas.microsoft.com/office/drawing/2014/main" id="{026ECF30-215C-49F0-B999-BEF7EC1B53EF}"/>
              </a:ext>
            </a:extLst>
          </p:cNvPr>
          <p:cNvGrpSpPr/>
          <p:nvPr/>
        </p:nvGrpSpPr>
        <p:grpSpPr>
          <a:xfrm>
            <a:off x="6980238" y="1406715"/>
            <a:ext cx="3020617" cy="5612704"/>
            <a:chOff x="6708775" y="1406715"/>
            <a:chExt cx="3020617" cy="5612704"/>
          </a:xfrm>
        </p:grpSpPr>
        <p:sp>
          <p:nvSpPr>
            <p:cNvPr id="13320" name="Rectangle 220"/>
            <p:cNvSpPr>
              <a:spLocks noChangeArrowheads="1"/>
            </p:cNvSpPr>
            <p:nvPr/>
          </p:nvSpPr>
          <p:spPr bwMode="auto">
            <a:xfrm>
              <a:off x="6918326" y="1406715"/>
              <a:ext cx="1614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700" dirty="0">
                  <a:solidFill>
                    <a:srgbClr val="1F1A17"/>
                  </a:solidFill>
                </a:rPr>
                <a:t>Zero-intercept</a:t>
              </a:r>
            </a:p>
            <a:p>
              <a:pPr algn="ctr" eaLnBrk="1" hangingPunct="1">
                <a:spcBef>
                  <a:spcPct val="0"/>
                </a:spcBef>
                <a:buClrTx/>
                <a:buSzTx/>
                <a:buFontTx/>
                <a:buNone/>
              </a:pPr>
              <a:r>
                <a:rPr lang="en-US" altLang="en-US" sz="1700" dirty="0">
                  <a:solidFill>
                    <a:srgbClr val="1F1A17"/>
                  </a:solidFill>
                </a:rPr>
                <a:t>linear regression</a:t>
              </a:r>
              <a:endParaRPr lang="en-US" altLang="en-US" sz="1800" dirty="0"/>
            </a:p>
          </p:txBody>
        </p:sp>
        <p:sp>
          <p:nvSpPr>
            <p:cNvPr id="24762" name="Freeform 225"/>
            <p:cNvSpPr>
              <a:spLocks/>
            </p:cNvSpPr>
            <p:nvPr/>
          </p:nvSpPr>
          <p:spPr bwMode="auto">
            <a:xfrm>
              <a:off x="7138377" y="4868862"/>
              <a:ext cx="76200" cy="93663"/>
            </a:xfrm>
            <a:custGeom>
              <a:avLst/>
              <a:gdLst>
                <a:gd name="T0" fmla="*/ 2147483646 w 48"/>
                <a:gd name="T1" fmla="*/ 2147483646 h 59"/>
                <a:gd name="T2" fmla="*/ 0 w 48"/>
                <a:gd name="T3" fmla="*/ 0 h 59"/>
                <a:gd name="T4" fmla="*/ 2147483646 w 48"/>
                <a:gd name="T5" fmla="*/ 2147483646 h 59"/>
                <a:gd name="T6" fmla="*/ 2147483646 w 48"/>
                <a:gd name="T7" fmla="*/ 2147483646 h 59"/>
                <a:gd name="T8" fmla="*/ 2147483646 w 48"/>
                <a:gd name="T9" fmla="*/ 2147483646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59">
                  <a:moveTo>
                    <a:pt x="2" y="59"/>
                  </a:moveTo>
                  <a:lnTo>
                    <a:pt x="0" y="0"/>
                  </a:lnTo>
                  <a:lnTo>
                    <a:pt x="48" y="20"/>
                  </a:lnTo>
                  <a:lnTo>
                    <a:pt x="2" y="59"/>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3" name="Freeform 226"/>
            <p:cNvSpPr>
              <a:spLocks/>
            </p:cNvSpPr>
            <p:nvPr/>
          </p:nvSpPr>
          <p:spPr bwMode="auto">
            <a:xfrm>
              <a:off x="7168539" y="4689475"/>
              <a:ext cx="385763" cy="203200"/>
            </a:xfrm>
            <a:custGeom>
              <a:avLst/>
              <a:gdLst>
                <a:gd name="T0" fmla="*/ 2147483646 w 243"/>
                <a:gd name="T1" fmla="*/ 2147483646 h 128"/>
                <a:gd name="T2" fmla="*/ 2147483646 w 243"/>
                <a:gd name="T3" fmla="*/ 0 h 128"/>
                <a:gd name="T4" fmla="*/ 2147483646 w 243"/>
                <a:gd name="T5" fmla="*/ 0 h 128"/>
                <a:gd name="T6" fmla="*/ 2147483646 w 243"/>
                <a:gd name="T7" fmla="*/ 0 h 128"/>
                <a:gd name="T8" fmla="*/ 2147483646 w 243"/>
                <a:gd name="T9" fmla="*/ 2147483646 h 128"/>
                <a:gd name="T10" fmla="*/ 2147483646 w 243"/>
                <a:gd name="T11" fmla="*/ 2147483646 h 128"/>
                <a:gd name="T12" fmla="*/ 2147483646 w 243"/>
                <a:gd name="T13" fmla="*/ 2147483646 h 128"/>
                <a:gd name="T14" fmla="*/ 2147483646 w 243"/>
                <a:gd name="T15" fmla="*/ 2147483646 h 128"/>
                <a:gd name="T16" fmla="*/ 2147483646 w 243"/>
                <a:gd name="T17" fmla="*/ 2147483646 h 128"/>
                <a:gd name="T18" fmla="*/ 2147483646 w 243"/>
                <a:gd name="T19" fmla="*/ 2147483646 h 128"/>
                <a:gd name="T20" fmla="*/ 2147483646 w 243"/>
                <a:gd name="T21" fmla="*/ 2147483646 h 128"/>
                <a:gd name="T22" fmla="*/ 2147483646 w 243"/>
                <a:gd name="T23" fmla="*/ 2147483646 h 128"/>
                <a:gd name="T24" fmla="*/ 2147483646 w 243"/>
                <a:gd name="T25" fmla="*/ 2147483646 h 128"/>
                <a:gd name="T26" fmla="*/ 2147483646 w 243"/>
                <a:gd name="T27" fmla="*/ 2147483646 h 128"/>
                <a:gd name="T28" fmla="*/ 0 w 243"/>
                <a:gd name="T29" fmla="*/ 2147483646 h 128"/>
                <a:gd name="T30" fmla="*/ 2147483646 w 243"/>
                <a:gd name="T31" fmla="*/ 2147483646 h 128"/>
                <a:gd name="T32" fmla="*/ 2147483646 w 243"/>
                <a:gd name="T33" fmla="*/ 2147483646 h 128"/>
                <a:gd name="T34" fmla="*/ 2147483646 w 243"/>
                <a:gd name="T35" fmla="*/ 2147483646 h 128"/>
                <a:gd name="T36" fmla="*/ 2147483646 w 243"/>
                <a:gd name="T37" fmla="*/ 2147483646 h 128"/>
                <a:gd name="T38" fmla="*/ 2147483646 w 243"/>
                <a:gd name="T39" fmla="*/ 2147483646 h 128"/>
                <a:gd name="T40" fmla="*/ 2147483646 w 243"/>
                <a:gd name="T41" fmla="*/ 2147483646 h 128"/>
                <a:gd name="T42" fmla="*/ 2147483646 w 243"/>
                <a:gd name="T43" fmla="*/ 2147483646 h 128"/>
                <a:gd name="T44" fmla="*/ 2147483646 w 243"/>
                <a:gd name="T45" fmla="*/ 2147483646 h 128"/>
                <a:gd name="T46" fmla="*/ 2147483646 w 243"/>
                <a:gd name="T47" fmla="*/ 2147483646 h 128"/>
                <a:gd name="T48" fmla="*/ 2147483646 w 243"/>
                <a:gd name="T49" fmla="*/ 2147483646 h 128"/>
                <a:gd name="T50" fmla="*/ 2147483646 w 243"/>
                <a:gd name="T51" fmla="*/ 2147483646 h 128"/>
                <a:gd name="T52" fmla="*/ 2147483646 w 243"/>
                <a:gd name="T53" fmla="*/ 2147483646 h 128"/>
                <a:gd name="T54" fmla="*/ 2147483646 w 243"/>
                <a:gd name="T55" fmla="*/ 2147483646 h 128"/>
                <a:gd name="T56" fmla="*/ 2147483646 w 243"/>
                <a:gd name="T57" fmla="*/ 2147483646 h 128"/>
                <a:gd name="T58" fmla="*/ 2147483646 w 243"/>
                <a:gd name="T59" fmla="*/ 2147483646 h 128"/>
                <a:gd name="T60" fmla="*/ 2147483646 w 243"/>
                <a:gd name="T61" fmla="*/ 2147483646 h 12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43" h="128">
                  <a:moveTo>
                    <a:pt x="243" y="3"/>
                  </a:moveTo>
                  <a:lnTo>
                    <a:pt x="203" y="0"/>
                  </a:lnTo>
                  <a:lnTo>
                    <a:pt x="166" y="0"/>
                  </a:lnTo>
                  <a:lnTo>
                    <a:pt x="150" y="0"/>
                  </a:lnTo>
                  <a:lnTo>
                    <a:pt x="133" y="2"/>
                  </a:lnTo>
                  <a:lnTo>
                    <a:pt x="117" y="5"/>
                  </a:lnTo>
                  <a:lnTo>
                    <a:pt x="102" y="9"/>
                  </a:lnTo>
                  <a:lnTo>
                    <a:pt x="88" y="16"/>
                  </a:lnTo>
                  <a:lnTo>
                    <a:pt x="73" y="25"/>
                  </a:lnTo>
                  <a:lnTo>
                    <a:pt x="60" y="35"/>
                  </a:lnTo>
                  <a:lnTo>
                    <a:pt x="47" y="47"/>
                  </a:lnTo>
                  <a:lnTo>
                    <a:pt x="35" y="64"/>
                  </a:lnTo>
                  <a:lnTo>
                    <a:pt x="24" y="80"/>
                  </a:lnTo>
                  <a:lnTo>
                    <a:pt x="11" y="100"/>
                  </a:lnTo>
                  <a:lnTo>
                    <a:pt x="0" y="124"/>
                  </a:lnTo>
                  <a:lnTo>
                    <a:pt x="9" y="128"/>
                  </a:lnTo>
                  <a:lnTo>
                    <a:pt x="20" y="104"/>
                  </a:lnTo>
                  <a:lnTo>
                    <a:pt x="31" y="86"/>
                  </a:lnTo>
                  <a:lnTo>
                    <a:pt x="42" y="68"/>
                  </a:lnTo>
                  <a:lnTo>
                    <a:pt x="53" y="53"/>
                  </a:lnTo>
                  <a:lnTo>
                    <a:pt x="66" y="42"/>
                  </a:lnTo>
                  <a:lnTo>
                    <a:pt x="79" y="31"/>
                  </a:lnTo>
                  <a:lnTo>
                    <a:pt x="91" y="24"/>
                  </a:lnTo>
                  <a:lnTo>
                    <a:pt x="104" y="18"/>
                  </a:lnTo>
                  <a:lnTo>
                    <a:pt x="119" y="13"/>
                  </a:lnTo>
                  <a:lnTo>
                    <a:pt x="133" y="11"/>
                  </a:lnTo>
                  <a:lnTo>
                    <a:pt x="150" y="9"/>
                  </a:lnTo>
                  <a:lnTo>
                    <a:pt x="166" y="7"/>
                  </a:lnTo>
                  <a:lnTo>
                    <a:pt x="203" y="9"/>
                  </a:lnTo>
                  <a:lnTo>
                    <a:pt x="242" y="13"/>
                  </a:lnTo>
                  <a:lnTo>
                    <a:pt x="243"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4" name="Rectangle 227"/>
            <p:cNvSpPr>
              <a:spLocks noChangeArrowheads="1"/>
            </p:cNvSpPr>
            <p:nvPr/>
          </p:nvSpPr>
          <p:spPr bwMode="auto">
            <a:xfrm>
              <a:off x="7601927" y="4618037"/>
              <a:ext cx="131125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000" dirty="0">
                  <a:solidFill>
                    <a:srgbClr val="1F1A17"/>
                  </a:solidFill>
                  <a:latin typeface="+mn-lt"/>
                </a:rPr>
                <a:t>slope of regression line</a:t>
              </a:r>
              <a:endParaRPr lang="en-US" altLang="en-US" sz="1800" dirty="0">
                <a:latin typeface="+mn-lt"/>
              </a:endParaRPr>
            </a:p>
          </p:txBody>
        </p:sp>
        <p:sp>
          <p:nvSpPr>
            <p:cNvPr id="25088" name="Freeform 438">
              <a:extLst>
                <a:ext uri="{FF2B5EF4-FFF2-40B4-BE49-F238E27FC236}">
                  <a16:creationId xmlns:a16="http://schemas.microsoft.com/office/drawing/2014/main" id="{B49979DF-0922-43C3-AC4B-781F00CA8C61}"/>
                </a:ext>
              </a:extLst>
            </p:cNvPr>
            <p:cNvSpPr>
              <a:spLocks/>
            </p:cNvSpPr>
            <p:nvPr/>
          </p:nvSpPr>
          <p:spPr bwMode="auto">
            <a:xfrm>
              <a:off x="6729413" y="2432051"/>
              <a:ext cx="47625" cy="1946275"/>
            </a:xfrm>
            <a:custGeom>
              <a:avLst/>
              <a:gdLst>
                <a:gd name="T0" fmla="*/ 79 w 132"/>
                <a:gd name="T1" fmla="*/ 5370 h 5370"/>
                <a:gd name="T2" fmla="*/ 132 w 132"/>
                <a:gd name="T3" fmla="*/ 5281 h 5370"/>
                <a:gd name="T4" fmla="*/ 132 w 132"/>
                <a:gd name="T5" fmla="*/ 0 h 5370"/>
                <a:gd name="T6" fmla="*/ 0 w 132"/>
                <a:gd name="T7" fmla="*/ 0 h 5370"/>
                <a:gd name="T8" fmla="*/ 0 w 132"/>
                <a:gd name="T9" fmla="*/ 5281 h 5370"/>
                <a:gd name="T10" fmla="*/ 79 w 132"/>
                <a:gd name="T11" fmla="*/ 5370 h 5370"/>
                <a:gd name="T12" fmla="*/ 0 w 132"/>
                <a:gd name="T13" fmla="*/ 5281 h 5370"/>
                <a:gd name="T14" fmla="*/ 0 w 132"/>
                <a:gd name="T15" fmla="*/ 5370 h 5370"/>
                <a:gd name="T16" fmla="*/ 79 w 132"/>
                <a:gd name="T17" fmla="*/ 5370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370">
                  <a:moveTo>
                    <a:pt x="79" y="5370"/>
                  </a:moveTo>
                  <a:lnTo>
                    <a:pt x="132" y="5281"/>
                  </a:lnTo>
                  <a:lnTo>
                    <a:pt x="132" y="0"/>
                  </a:lnTo>
                  <a:lnTo>
                    <a:pt x="0" y="0"/>
                  </a:lnTo>
                  <a:lnTo>
                    <a:pt x="0" y="5281"/>
                  </a:lnTo>
                  <a:lnTo>
                    <a:pt x="79" y="5370"/>
                  </a:lnTo>
                  <a:lnTo>
                    <a:pt x="0" y="5281"/>
                  </a:lnTo>
                  <a:lnTo>
                    <a:pt x="0" y="5370"/>
                  </a:lnTo>
                  <a:lnTo>
                    <a:pt x="79" y="537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89" name="Rectangle 439">
              <a:extLst>
                <a:ext uri="{FF2B5EF4-FFF2-40B4-BE49-F238E27FC236}">
                  <a16:creationId xmlns:a16="http://schemas.microsoft.com/office/drawing/2014/main" id="{66718A00-5F10-48C6-A8A6-3A295274977A}"/>
                </a:ext>
              </a:extLst>
            </p:cNvPr>
            <p:cNvSpPr>
              <a:spLocks noChangeArrowheads="1"/>
            </p:cNvSpPr>
            <p:nvPr/>
          </p:nvSpPr>
          <p:spPr bwMode="auto">
            <a:xfrm>
              <a:off x="6754813" y="4332289"/>
              <a:ext cx="1938338" cy="49213"/>
            </a:xfrm>
            <a:prstGeom prst="rect">
              <a:avLst/>
            </a:prstGeom>
            <a:solidFill>
              <a:srgbClr val="211D1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0" name="Freeform 440">
              <a:extLst>
                <a:ext uri="{FF2B5EF4-FFF2-40B4-BE49-F238E27FC236}">
                  <a16:creationId xmlns:a16="http://schemas.microsoft.com/office/drawing/2014/main" id="{2DC4D3BC-48E7-4B1C-817B-466B8F360D77}"/>
                </a:ext>
              </a:extLst>
            </p:cNvPr>
            <p:cNvSpPr>
              <a:spLocks/>
            </p:cNvSpPr>
            <p:nvPr/>
          </p:nvSpPr>
          <p:spPr bwMode="auto">
            <a:xfrm>
              <a:off x="6765925" y="4316414"/>
              <a:ext cx="28575" cy="38100"/>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1" name="Freeform 441">
              <a:extLst>
                <a:ext uri="{FF2B5EF4-FFF2-40B4-BE49-F238E27FC236}">
                  <a16:creationId xmlns:a16="http://schemas.microsoft.com/office/drawing/2014/main" id="{42E6C2C1-FEC6-48B4-B0DF-70233097028C}"/>
                </a:ext>
              </a:extLst>
            </p:cNvPr>
            <p:cNvSpPr>
              <a:spLocks/>
            </p:cNvSpPr>
            <p:nvPr/>
          </p:nvSpPr>
          <p:spPr bwMode="auto">
            <a:xfrm>
              <a:off x="6794500" y="4287839"/>
              <a:ext cx="26988" cy="28575"/>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2" name="Freeform 442">
              <a:extLst>
                <a:ext uri="{FF2B5EF4-FFF2-40B4-BE49-F238E27FC236}">
                  <a16:creationId xmlns:a16="http://schemas.microsoft.com/office/drawing/2014/main" id="{B18296F7-E516-4A59-B274-20F8F0054A11}"/>
                </a:ext>
              </a:extLst>
            </p:cNvPr>
            <p:cNvSpPr>
              <a:spLocks/>
            </p:cNvSpPr>
            <p:nvPr/>
          </p:nvSpPr>
          <p:spPr bwMode="auto">
            <a:xfrm>
              <a:off x="6821488" y="4259264"/>
              <a:ext cx="39688" cy="28575"/>
            </a:xfrm>
            <a:custGeom>
              <a:avLst/>
              <a:gdLst>
                <a:gd name="T0" fmla="*/ 53 w 106"/>
                <a:gd name="T1" fmla="*/ 0 h 79"/>
                <a:gd name="T2" fmla="*/ 106 w 106"/>
                <a:gd name="T3" fmla="*/ 52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2"/>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3" name="Freeform 443">
              <a:extLst>
                <a:ext uri="{FF2B5EF4-FFF2-40B4-BE49-F238E27FC236}">
                  <a16:creationId xmlns:a16="http://schemas.microsoft.com/office/drawing/2014/main" id="{0844ABB1-7800-444F-AE49-E3F3BF35E595}"/>
                </a:ext>
              </a:extLst>
            </p:cNvPr>
            <p:cNvSpPr>
              <a:spLocks/>
            </p:cNvSpPr>
            <p:nvPr/>
          </p:nvSpPr>
          <p:spPr bwMode="auto">
            <a:xfrm>
              <a:off x="6861175" y="4230689"/>
              <a:ext cx="28575"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4" name="Freeform 444">
              <a:extLst>
                <a:ext uri="{FF2B5EF4-FFF2-40B4-BE49-F238E27FC236}">
                  <a16:creationId xmlns:a16="http://schemas.microsoft.com/office/drawing/2014/main" id="{1658810E-ABD9-4B6E-B937-61E729CCBD7A}"/>
                </a:ext>
              </a:extLst>
            </p:cNvPr>
            <p:cNvSpPr>
              <a:spLocks/>
            </p:cNvSpPr>
            <p:nvPr/>
          </p:nvSpPr>
          <p:spPr bwMode="auto">
            <a:xfrm>
              <a:off x="6889750" y="4192589"/>
              <a:ext cx="28575" cy="38100"/>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5" name="Freeform 445">
              <a:extLst>
                <a:ext uri="{FF2B5EF4-FFF2-40B4-BE49-F238E27FC236}">
                  <a16:creationId xmlns:a16="http://schemas.microsoft.com/office/drawing/2014/main" id="{483700DC-25D1-46AC-8BBF-228A9A1050D8}"/>
                </a:ext>
              </a:extLst>
            </p:cNvPr>
            <p:cNvSpPr>
              <a:spLocks/>
            </p:cNvSpPr>
            <p:nvPr/>
          </p:nvSpPr>
          <p:spPr bwMode="auto">
            <a:xfrm>
              <a:off x="6918325" y="4164014"/>
              <a:ext cx="38100" cy="28575"/>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6" name="Freeform 446">
              <a:extLst>
                <a:ext uri="{FF2B5EF4-FFF2-40B4-BE49-F238E27FC236}">
                  <a16:creationId xmlns:a16="http://schemas.microsoft.com/office/drawing/2014/main" id="{957F4265-1631-48FA-8462-A8209C55B4F5}"/>
                </a:ext>
              </a:extLst>
            </p:cNvPr>
            <p:cNvSpPr>
              <a:spLocks/>
            </p:cNvSpPr>
            <p:nvPr/>
          </p:nvSpPr>
          <p:spPr bwMode="auto">
            <a:xfrm>
              <a:off x="6956425" y="4133851"/>
              <a:ext cx="28575" cy="30163"/>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7" name="Freeform 447">
              <a:extLst>
                <a:ext uri="{FF2B5EF4-FFF2-40B4-BE49-F238E27FC236}">
                  <a16:creationId xmlns:a16="http://schemas.microsoft.com/office/drawing/2014/main" id="{9463CD45-8044-45AB-83F3-7157B4EB2798}"/>
                </a:ext>
              </a:extLst>
            </p:cNvPr>
            <p:cNvSpPr>
              <a:spLocks/>
            </p:cNvSpPr>
            <p:nvPr/>
          </p:nvSpPr>
          <p:spPr bwMode="auto">
            <a:xfrm>
              <a:off x="6985000" y="4095751"/>
              <a:ext cx="38100" cy="38100"/>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8" name="Freeform 448">
              <a:extLst>
                <a:ext uri="{FF2B5EF4-FFF2-40B4-BE49-F238E27FC236}">
                  <a16:creationId xmlns:a16="http://schemas.microsoft.com/office/drawing/2014/main" id="{1635037B-BAED-4657-8E19-D4E99308E9D9}"/>
                </a:ext>
              </a:extLst>
            </p:cNvPr>
            <p:cNvSpPr>
              <a:spLocks/>
            </p:cNvSpPr>
            <p:nvPr/>
          </p:nvSpPr>
          <p:spPr bwMode="auto">
            <a:xfrm>
              <a:off x="7023100" y="4067176"/>
              <a:ext cx="28575" cy="28575"/>
            </a:xfrm>
            <a:custGeom>
              <a:avLst/>
              <a:gdLst>
                <a:gd name="T0" fmla="*/ 26 w 79"/>
                <a:gd name="T1" fmla="*/ 0 h 80"/>
                <a:gd name="T2" fmla="*/ 79 w 79"/>
                <a:gd name="T3" fmla="*/ 53 h 80"/>
                <a:gd name="T4" fmla="*/ 26 w 79"/>
                <a:gd name="T5" fmla="*/ 80 h 80"/>
                <a:gd name="T6" fmla="*/ 0 w 79"/>
                <a:gd name="T7" fmla="*/ 53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53"/>
                  </a:lnTo>
                  <a:lnTo>
                    <a:pt x="26" y="80"/>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9" name="Freeform 449">
              <a:extLst>
                <a:ext uri="{FF2B5EF4-FFF2-40B4-BE49-F238E27FC236}">
                  <a16:creationId xmlns:a16="http://schemas.microsoft.com/office/drawing/2014/main" id="{C4E2541D-897D-4707-A90B-40776F4539FC}"/>
                </a:ext>
              </a:extLst>
            </p:cNvPr>
            <p:cNvSpPr>
              <a:spLocks/>
            </p:cNvSpPr>
            <p:nvPr/>
          </p:nvSpPr>
          <p:spPr bwMode="auto">
            <a:xfrm>
              <a:off x="7051675" y="4038601"/>
              <a:ext cx="28575" cy="28575"/>
            </a:xfrm>
            <a:custGeom>
              <a:avLst/>
              <a:gdLst>
                <a:gd name="T0" fmla="*/ 53 w 80"/>
                <a:gd name="T1" fmla="*/ 0 h 79"/>
                <a:gd name="T2" fmla="*/ 80 w 80"/>
                <a:gd name="T3" fmla="*/ 27 h 79"/>
                <a:gd name="T4" fmla="*/ 53 w 80"/>
                <a:gd name="T5" fmla="*/ 79 h 79"/>
                <a:gd name="T6" fmla="*/ 0 w 80"/>
                <a:gd name="T7" fmla="*/ 27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7"/>
                  </a:lnTo>
                  <a:lnTo>
                    <a:pt x="53" y="79"/>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0" name="Freeform 450">
              <a:extLst>
                <a:ext uri="{FF2B5EF4-FFF2-40B4-BE49-F238E27FC236}">
                  <a16:creationId xmlns:a16="http://schemas.microsoft.com/office/drawing/2014/main" id="{0B3650EF-4AE1-443F-A5A5-2C70F3125E7C}"/>
                </a:ext>
              </a:extLst>
            </p:cNvPr>
            <p:cNvSpPr>
              <a:spLocks/>
            </p:cNvSpPr>
            <p:nvPr/>
          </p:nvSpPr>
          <p:spPr bwMode="auto">
            <a:xfrm>
              <a:off x="7080250" y="4010026"/>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1" name="Freeform 451">
              <a:extLst>
                <a:ext uri="{FF2B5EF4-FFF2-40B4-BE49-F238E27FC236}">
                  <a16:creationId xmlns:a16="http://schemas.microsoft.com/office/drawing/2014/main" id="{E15BBD07-BBD2-4927-9475-EC7960B698F3}"/>
                </a:ext>
              </a:extLst>
            </p:cNvPr>
            <p:cNvSpPr>
              <a:spLocks/>
            </p:cNvSpPr>
            <p:nvPr/>
          </p:nvSpPr>
          <p:spPr bwMode="auto">
            <a:xfrm>
              <a:off x="7118350" y="3971926"/>
              <a:ext cx="28575" cy="38100"/>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2" name="Freeform 452">
              <a:extLst>
                <a:ext uri="{FF2B5EF4-FFF2-40B4-BE49-F238E27FC236}">
                  <a16:creationId xmlns:a16="http://schemas.microsoft.com/office/drawing/2014/main" id="{22E7EEEB-B0B1-46C4-B8E1-733B831D3D9B}"/>
                </a:ext>
              </a:extLst>
            </p:cNvPr>
            <p:cNvSpPr>
              <a:spLocks/>
            </p:cNvSpPr>
            <p:nvPr/>
          </p:nvSpPr>
          <p:spPr bwMode="auto">
            <a:xfrm>
              <a:off x="7146925" y="3943351"/>
              <a:ext cx="28575" cy="28575"/>
            </a:xfrm>
            <a:custGeom>
              <a:avLst/>
              <a:gdLst>
                <a:gd name="T0" fmla="*/ 53 w 79"/>
                <a:gd name="T1" fmla="*/ 0 h 79"/>
                <a:gd name="T2" fmla="*/ 79 w 79"/>
                <a:gd name="T3" fmla="*/ 52 h 79"/>
                <a:gd name="T4" fmla="*/ 53 w 79"/>
                <a:gd name="T5" fmla="*/ 79 h 79"/>
                <a:gd name="T6" fmla="*/ 0 w 79"/>
                <a:gd name="T7" fmla="*/ 52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2"/>
                  </a:lnTo>
                  <a:lnTo>
                    <a:pt x="53" y="79"/>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3" name="Freeform 453">
              <a:extLst>
                <a:ext uri="{FF2B5EF4-FFF2-40B4-BE49-F238E27FC236}">
                  <a16:creationId xmlns:a16="http://schemas.microsoft.com/office/drawing/2014/main" id="{BB922D22-AC98-4151-BCA1-306CD81CE8EC}"/>
                </a:ext>
              </a:extLst>
            </p:cNvPr>
            <p:cNvSpPr>
              <a:spLocks/>
            </p:cNvSpPr>
            <p:nvPr/>
          </p:nvSpPr>
          <p:spPr bwMode="auto">
            <a:xfrm>
              <a:off x="7185025" y="3913189"/>
              <a:ext cx="28575" cy="30163"/>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4" name="Freeform 454">
              <a:extLst>
                <a:ext uri="{FF2B5EF4-FFF2-40B4-BE49-F238E27FC236}">
                  <a16:creationId xmlns:a16="http://schemas.microsoft.com/office/drawing/2014/main" id="{1F70C6EB-703F-47C7-B01F-56F58A187729}"/>
                </a:ext>
              </a:extLst>
            </p:cNvPr>
            <p:cNvSpPr>
              <a:spLocks/>
            </p:cNvSpPr>
            <p:nvPr/>
          </p:nvSpPr>
          <p:spPr bwMode="auto">
            <a:xfrm>
              <a:off x="7213600" y="3875089"/>
              <a:ext cx="28575" cy="38100"/>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5" name="Freeform 455">
              <a:extLst>
                <a:ext uri="{FF2B5EF4-FFF2-40B4-BE49-F238E27FC236}">
                  <a16:creationId xmlns:a16="http://schemas.microsoft.com/office/drawing/2014/main" id="{7EABDA00-FA74-462A-87AE-1956F190AC95}"/>
                </a:ext>
              </a:extLst>
            </p:cNvPr>
            <p:cNvSpPr>
              <a:spLocks/>
            </p:cNvSpPr>
            <p:nvPr/>
          </p:nvSpPr>
          <p:spPr bwMode="auto">
            <a:xfrm>
              <a:off x="7242175" y="3846514"/>
              <a:ext cx="38100" cy="28575"/>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6" name="Freeform 456">
              <a:extLst>
                <a:ext uri="{FF2B5EF4-FFF2-40B4-BE49-F238E27FC236}">
                  <a16:creationId xmlns:a16="http://schemas.microsoft.com/office/drawing/2014/main" id="{16784262-F6DD-4D0C-A918-E790FB5DF589}"/>
                </a:ext>
              </a:extLst>
            </p:cNvPr>
            <p:cNvSpPr>
              <a:spLocks/>
            </p:cNvSpPr>
            <p:nvPr/>
          </p:nvSpPr>
          <p:spPr bwMode="auto">
            <a:xfrm>
              <a:off x="7280275" y="3817939"/>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7" name="Freeform 457">
              <a:extLst>
                <a:ext uri="{FF2B5EF4-FFF2-40B4-BE49-F238E27FC236}">
                  <a16:creationId xmlns:a16="http://schemas.microsoft.com/office/drawing/2014/main" id="{6B997499-5A2E-4C43-A9F6-C701A6689463}"/>
                </a:ext>
              </a:extLst>
            </p:cNvPr>
            <p:cNvSpPr>
              <a:spLocks/>
            </p:cNvSpPr>
            <p:nvPr/>
          </p:nvSpPr>
          <p:spPr bwMode="auto">
            <a:xfrm>
              <a:off x="7308850" y="3779839"/>
              <a:ext cx="28575" cy="38100"/>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8" name="Freeform 458">
              <a:extLst>
                <a:ext uri="{FF2B5EF4-FFF2-40B4-BE49-F238E27FC236}">
                  <a16:creationId xmlns:a16="http://schemas.microsoft.com/office/drawing/2014/main" id="{B1AB23E2-FE1A-445F-83EA-ED28ED310DDE}"/>
                </a:ext>
              </a:extLst>
            </p:cNvPr>
            <p:cNvSpPr>
              <a:spLocks/>
            </p:cNvSpPr>
            <p:nvPr/>
          </p:nvSpPr>
          <p:spPr bwMode="auto">
            <a:xfrm>
              <a:off x="7337425" y="3751264"/>
              <a:ext cx="38100" cy="38100"/>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9" name="Freeform 459">
              <a:extLst>
                <a:ext uri="{FF2B5EF4-FFF2-40B4-BE49-F238E27FC236}">
                  <a16:creationId xmlns:a16="http://schemas.microsoft.com/office/drawing/2014/main" id="{0EE37107-6E63-4A4D-8C0C-20532A1EE698}"/>
                </a:ext>
              </a:extLst>
            </p:cNvPr>
            <p:cNvSpPr>
              <a:spLocks/>
            </p:cNvSpPr>
            <p:nvPr/>
          </p:nvSpPr>
          <p:spPr bwMode="auto">
            <a:xfrm>
              <a:off x="7375525" y="3722689"/>
              <a:ext cx="28575" cy="28575"/>
            </a:xfrm>
            <a:custGeom>
              <a:avLst/>
              <a:gdLst>
                <a:gd name="T0" fmla="*/ 53 w 79"/>
                <a:gd name="T1" fmla="*/ 0 h 79"/>
                <a:gd name="T2" fmla="*/ 79 w 79"/>
                <a:gd name="T3" fmla="*/ 53 h 79"/>
                <a:gd name="T4" fmla="*/ 26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26"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0" name="Freeform 460">
              <a:extLst>
                <a:ext uri="{FF2B5EF4-FFF2-40B4-BE49-F238E27FC236}">
                  <a16:creationId xmlns:a16="http://schemas.microsoft.com/office/drawing/2014/main" id="{D51E82F7-4862-4EDC-AD9C-756D27E27F5A}"/>
                </a:ext>
              </a:extLst>
            </p:cNvPr>
            <p:cNvSpPr>
              <a:spLocks/>
            </p:cNvSpPr>
            <p:nvPr/>
          </p:nvSpPr>
          <p:spPr bwMode="auto">
            <a:xfrm>
              <a:off x="7404100" y="3694114"/>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1" name="Freeform 461">
              <a:extLst>
                <a:ext uri="{FF2B5EF4-FFF2-40B4-BE49-F238E27FC236}">
                  <a16:creationId xmlns:a16="http://schemas.microsoft.com/office/drawing/2014/main" id="{D047A8E2-5BA9-4118-8143-12B7289F8CEE}"/>
                </a:ext>
              </a:extLst>
            </p:cNvPr>
            <p:cNvSpPr>
              <a:spLocks/>
            </p:cNvSpPr>
            <p:nvPr/>
          </p:nvSpPr>
          <p:spPr bwMode="auto">
            <a:xfrm>
              <a:off x="7442200" y="3654426"/>
              <a:ext cx="28575" cy="39688"/>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2" name="Freeform 462">
              <a:extLst>
                <a:ext uri="{FF2B5EF4-FFF2-40B4-BE49-F238E27FC236}">
                  <a16:creationId xmlns:a16="http://schemas.microsoft.com/office/drawing/2014/main" id="{4856328C-51DE-4E32-8A19-A119441C24C3}"/>
                </a:ext>
              </a:extLst>
            </p:cNvPr>
            <p:cNvSpPr>
              <a:spLocks/>
            </p:cNvSpPr>
            <p:nvPr/>
          </p:nvSpPr>
          <p:spPr bwMode="auto">
            <a:xfrm>
              <a:off x="7470775" y="3625851"/>
              <a:ext cx="30163" cy="28575"/>
            </a:xfrm>
            <a:custGeom>
              <a:avLst/>
              <a:gdLst>
                <a:gd name="T0" fmla="*/ 53 w 80"/>
                <a:gd name="T1" fmla="*/ 0 h 80"/>
                <a:gd name="T2" fmla="*/ 80 w 80"/>
                <a:gd name="T3" fmla="*/ 53 h 80"/>
                <a:gd name="T4" fmla="*/ 53 w 80"/>
                <a:gd name="T5" fmla="*/ 80 h 80"/>
                <a:gd name="T6" fmla="*/ 0 w 80"/>
                <a:gd name="T7" fmla="*/ 53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53"/>
                  </a:lnTo>
                  <a:lnTo>
                    <a:pt x="53"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3" name="Freeform 463">
              <a:extLst>
                <a:ext uri="{FF2B5EF4-FFF2-40B4-BE49-F238E27FC236}">
                  <a16:creationId xmlns:a16="http://schemas.microsoft.com/office/drawing/2014/main" id="{FEEA27CF-00D9-404D-9549-B6B66591B4B4}"/>
                </a:ext>
              </a:extLst>
            </p:cNvPr>
            <p:cNvSpPr>
              <a:spLocks/>
            </p:cNvSpPr>
            <p:nvPr/>
          </p:nvSpPr>
          <p:spPr bwMode="auto">
            <a:xfrm>
              <a:off x="7500938" y="3597276"/>
              <a:ext cx="38100" cy="28575"/>
            </a:xfrm>
            <a:custGeom>
              <a:avLst/>
              <a:gdLst>
                <a:gd name="T0" fmla="*/ 53 w 106"/>
                <a:gd name="T1" fmla="*/ 0 h 79"/>
                <a:gd name="T2" fmla="*/ 106 w 106"/>
                <a:gd name="T3" fmla="*/ 27 h 79"/>
                <a:gd name="T4" fmla="*/ 53 w 106"/>
                <a:gd name="T5" fmla="*/ 79 h 79"/>
                <a:gd name="T6" fmla="*/ 0 w 106"/>
                <a:gd name="T7" fmla="*/ 27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7"/>
                  </a:lnTo>
                  <a:lnTo>
                    <a:pt x="53" y="79"/>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4" name="Freeform 464">
              <a:extLst>
                <a:ext uri="{FF2B5EF4-FFF2-40B4-BE49-F238E27FC236}">
                  <a16:creationId xmlns:a16="http://schemas.microsoft.com/office/drawing/2014/main" id="{8AB80244-2DC6-45DB-8F9B-756E267BFB43}"/>
                </a:ext>
              </a:extLst>
            </p:cNvPr>
            <p:cNvSpPr>
              <a:spLocks/>
            </p:cNvSpPr>
            <p:nvPr/>
          </p:nvSpPr>
          <p:spPr bwMode="auto">
            <a:xfrm>
              <a:off x="7539038" y="3559176"/>
              <a:ext cx="28575" cy="38100"/>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5" name="Freeform 465">
              <a:extLst>
                <a:ext uri="{FF2B5EF4-FFF2-40B4-BE49-F238E27FC236}">
                  <a16:creationId xmlns:a16="http://schemas.microsoft.com/office/drawing/2014/main" id="{E8081099-4C55-41CB-BC60-4156FB858DCD}"/>
                </a:ext>
              </a:extLst>
            </p:cNvPr>
            <p:cNvSpPr>
              <a:spLocks/>
            </p:cNvSpPr>
            <p:nvPr/>
          </p:nvSpPr>
          <p:spPr bwMode="auto">
            <a:xfrm>
              <a:off x="7567613" y="3530601"/>
              <a:ext cx="28575" cy="28575"/>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6" name="Freeform 466">
              <a:extLst>
                <a:ext uri="{FF2B5EF4-FFF2-40B4-BE49-F238E27FC236}">
                  <a16:creationId xmlns:a16="http://schemas.microsoft.com/office/drawing/2014/main" id="{DEB572CA-EA32-41B7-BFD8-CB9038B77A79}"/>
                </a:ext>
              </a:extLst>
            </p:cNvPr>
            <p:cNvSpPr>
              <a:spLocks/>
            </p:cNvSpPr>
            <p:nvPr/>
          </p:nvSpPr>
          <p:spPr bwMode="auto">
            <a:xfrm>
              <a:off x="7605713" y="3502026"/>
              <a:ext cx="28575" cy="28575"/>
            </a:xfrm>
            <a:custGeom>
              <a:avLst/>
              <a:gdLst>
                <a:gd name="T0" fmla="*/ 26 w 79"/>
                <a:gd name="T1" fmla="*/ 0 h 79"/>
                <a:gd name="T2" fmla="*/ 79 w 79"/>
                <a:gd name="T3" fmla="*/ 52 h 79"/>
                <a:gd name="T4" fmla="*/ 26 w 79"/>
                <a:gd name="T5" fmla="*/ 79 h 79"/>
                <a:gd name="T6" fmla="*/ 0 w 79"/>
                <a:gd name="T7" fmla="*/ 52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2"/>
                  </a:lnTo>
                  <a:lnTo>
                    <a:pt x="26" y="79"/>
                  </a:lnTo>
                  <a:lnTo>
                    <a:pt x="0" y="52"/>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7" name="Freeform 467">
              <a:extLst>
                <a:ext uri="{FF2B5EF4-FFF2-40B4-BE49-F238E27FC236}">
                  <a16:creationId xmlns:a16="http://schemas.microsoft.com/office/drawing/2014/main" id="{379EB82B-670D-4D8E-8E22-542A99874344}"/>
                </a:ext>
              </a:extLst>
            </p:cNvPr>
            <p:cNvSpPr>
              <a:spLocks/>
            </p:cNvSpPr>
            <p:nvPr/>
          </p:nvSpPr>
          <p:spPr bwMode="auto">
            <a:xfrm>
              <a:off x="7634288" y="3471864"/>
              <a:ext cx="28575" cy="30163"/>
            </a:xfrm>
            <a:custGeom>
              <a:avLst/>
              <a:gdLst>
                <a:gd name="T0" fmla="*/ 53 w 80"/>
                <a:gd name="T1" fmla="*/ 0 h 80"/>
                <a:gd name="T2" fmla="*/ 80 w 80"/>
                <a:gd name="T3" fmla="*/ 27 h 80"/>
                <a:gd name="T4" fmla="*/ 53 w 80"/>
                <a:gd name="T5" fmla="*/ 80 h 80"/>
                <a:gd name="T6" fmla="*/ 0 w 80"/>
                <a:gd name="T7" fmla="*/ 27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8" name="Freeform 468">
              <a:extLst>
                <a:ext uri="{FF2B5EF4-FFF2-40B4-BE49-F238E27FC236}">
                  <a16:creationId xmlns:a16="http://schemas.microsoft.com/office/drawing/2014/main" id="{530CD6F6-E6CF-4123-A77E-73A4FCE79A30}"/>
                </a:ext>
              </a:extLst>
            </p:cNvPr>
            <p:cNvSpPr>
              <a:spLocks/>
            </p:cNvSpPr>
            <p:nvPr/>
          </p:nvSpPr>
          <p:spPr bwMode="auto">
            <a:xfrm>
              <a:off x="7662863" y="3433764"/>
              <a:ext cx="38100" cy="38100"/>
            </a:xfrm>
            <a:custGeom>
              <a:avLst/>
              <a:gdLst>
                <a:gd name="T0" fmla="*/ 52 w 105"/>
                <a:gd name="T1" fmla="*/ 0 h 106"/>
                <a:gd name="T2" fmla="*/ 105 w 105"/>
                <a:gd name="T3" fmla="*/ 53 h 106"/>
                <a:gd name="T4" fmla="*/ 52 w 105"/>
                <a:gd name="T5" fmla="*/ 106 h 106"/>
                <a:gd name="T6" fmla="*/ 0 w 105"/>
                <a:gd name="T7" fmla="*/ 53 h 106"/>
                <a:gd name="T8" fmla="*/ 52 w 105"/>
                <a:gd name="T9" fmla="*/ 0 h 106"/>
              </a:gdLst>
              <a:ahLst/>
              <a:cxnLst>
                <a:cxn ang="0">
                  <a:pos x="T0" y="T1"/>
                </a:cxn>
                <a:cxn ang="0">
                  <a:pos x="T2" y="T3"/>
                </a:cxn>
                <a:cxn ang="0">
                  <a:pos x="T4" y="T5"/>
                </a:cxn>
                <a:cxn ang="0">
                  <a:pos x="T6" y="T7"/>
                </a:cxn>
                <a:cxn ang="0">
                  <a:pos x="T8" y="T9"/>
                </a:cxn>
              </a:cxnLst>
              <a:rect l="0" t="0" r="r" b="b"/>
              <a:pathLst>
                <a:path w="105" h="106">
                  <a:moveTo>
                    <a:pt x="52" y="0"/>
                  </a:moveTo>
                  <a:lnTo>
                    <a:pt x="105" y="53"/>
                  </a:lnTo>
                  <a:lnTo>
                    <a:pt x="52" y="106"/>
                  </a:lnTo>
                  <a:lnTo>
                    <a:pt x="0" y="53"/>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9" name="Freeform 469">
              <a:extLst>
                <a:ext uri="{FF2B5EF4-FFF2-40B4-BE49-F238E27FC236}">
                  <a16:creationId xmlns:a16="http://schemas.microsoft.com/office/drawing/2014/main" id="{94BCB265-D747-48B6-BB01-531B0B729C5F}"/>
                </a:ext>
              </a:extLst>
            </p:cNvPr>
            <p:cNvSpPr>
              <a:spLocks/>
            </p:cNvSpPr>
            <p:nvPr/>
          </p:nvSpPr>
          <p:spPr bwMode="auto">
            <a:xfrm>
              <a:off x="7700963" y="3405189"/>
              <a:ext cx="28575" cy="28575"/>
            </a:xfrm>
            <a:custGeom>
              <a:avLst/>
              <a:gdLst>
                <a:gd name="T0" fmla="*/ 27 w 80"/>
                <a:gd name="T1" fmla="*/ 0 h 79"/>
                <a:gd name="T2" fmla="*/ 80 w 80"/>
                <a:gd name="T3" fmla="*/ 53 h 79"/>
                <a:gd name="T4" fmla="*/ 27 w 80"/>
                <a:gd name="T5" fmla="*/ 79 h 79"/>
                <a:gd name="T6" fmla="*/ 0 w 80"/>
                <a:gd name="T7" fmla="*/ 53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3"/>
                  </a:lnTo>
                  <a:lnTo>
                    <a:pt x="27" y="79"/>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0" name="Freeform 470">
              <a:extLst>
                <a:ext uri="{FF2B5EF4-FFF2-40B4-BE49-F238E27FC236}">
                  <a16:creationId xmlns:a16="http://schemas.microsoft.com/office/drawing/2014/main" id="{8542FF35-F92E-48C7-A997-1C9937C3C28F}"/>
                </a:ext>
              </a:extLst>
            </p:cNvPr>
            <p:cNvSpPr>
              <a:spLocks/>
            </p:cNvSpPr>
            <p:nvPr/>
          </p:nvSpPr>
          <p:spPr bwMode="auto">
            <a:xfrm>
              <a:off x="7729538" y="3376614"/>
              <a:ext cx="28575" cy="28575"/>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1" name="Freeform 471">
              <a:extLst>
                <a:ext uri="{FF2B5EF4-FFF2-40B4-BE49-F238E27FC236}">
                  <a16:creationId xmlns:a16="http://schemas.microsoft.com/office/drawing/2014/main" id="{08FFC225-BA91-4D2C-A29A-11A40CAB2637}"/>
                </a:ext>
              </a:extLst>
            </p:cNvPr>
            <p:cNvSpPr>
              <a:spLocks/>
            </p:cNvSpPr>
            <p:nvPr/>
          </p:nvSpPr>
          <p:spPr bwMode="auto">
            <a:xfrm>
              <a:off x="7758113" y="3338514"/>
              <a:ext cx="38100" cy="38100"/>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2" name="Freeform 472">
              <a:extLst>
                <a:ext uri="{FF2B5EF4-FFF2-40B4-BE49-F238E27FC236}">
                  <a16:creationId xmlns:a16="http://schemas.microsoft.com/office/drawing/2014/main" id="{DCF3B500-0B13-4EC5-AA90-953A51791DCD}"/>
                </a:ext>
              </a:extLst>
            </p:cNvPr>
            <p:cNvSpPr>
              <a:spLocks/>
            </p:cNvSpPr>
            <p:nvPr/>
          </p:nvSpPr>
          <p:spPr bwMode="auto">
            <a:xfrm>
              <a:off x="7796213" y="3309939"/>
              <a:ext cx="28575" cy="28575"/>
            </a:xfrm>
            <a:custGeom>
              <a:avLst/>
              <a:gdLst>
                <a:gd name="T0" fmla="*/ 26 w 79"/>
                <a:gd name="T1" fmla="*/ 0 h 80"/>
                <a:gd name="T2" fmla="*/ 79 w 79"/>
                <a:gd name="T3" fmla="*/ 53 h 80"/>
                <a:gd name="T4" fmla="*/ 26 w 79"/>
                <a:gd name="T5" fmla="*/ 80 h 80"/>
                <a:gd name="T6" fmla="*/ 0 w 79"/>
                <a:gd name="T7" fmla="*/ 53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53"/>
                  </a:lnTo>
                  <a:lnTo>
                    <a:pt x="26" y="80"/>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3" name="Freeform 473">
              <a:extLst>
                <a:ext uri="{FF2B5EF4-FFF2-40B4-BE49-F238E27FC236}">
                  <a16:creationId xmlns:a16="http://schemas.microsoft.com/office/drawing/2014/main" id="{7BC2AA05-4314-4640-A514-69CC2569627A}"/>
                </a:ext>
              </a:extLst>
            </p:cNvPr>
            <p:cNvSpPr>
              <a:spLocks/>
            </p:cNvSpPr>
            <p:nvPr/>
          </p:nvSpPr>
          <p:spPr bwMode="auto">
            <a:xfrm>
              <a:off x="7824788" y="3281364"/>
              <a:ext cx="38100" cy="28575"/>
            </a:xfrm>
            <a:custGeom>
              <a:avLst/>
              <a:gdLst>
                <a:gd name="T0" fmla="*/ 53 w 106"/>
                <a:gd name="T1" fmla="*/ 0 h 79"/>
                <a:gd name="T2" fmla="*/ 106 w 106"/>
                <a:gd name="T3" fmla="*/ 53 h 79"/>
                <a:gd name="T4" fmla="*/ 53 w 106"/>
                <a:gd name="T5" fmla="*/ 79 h 79"/>
                <a:gd name="T6" fmla="*/ 0 w 106"/>
                <a:gd name="T7" fmla="*/ 27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4" name="Freeform 474">
              <a:extLst>
                <a:ext uri="{FF2B5EF4-FFF2-40B4-BE49-F238E27FC236}">
                  <a16:creationId xmlns:a16="http://schemas.microsoft.com/office/drawing/2014/main" id="{EBE82803-24D9-4912-9F97-4F296CE73916}"/>
                </a:ext>
              </a:extLst>
            </p:cNvPr>
            <p:cNvSpPr>
              <a:spLocks/>
            </p:cNvSpPr>
            <p:nvPr/>
          </p:nvSpPr>
          <p:spPr bwMode="auto">
            <a:xfrm>
              <a:off x="7862888" y="3252789"/>
              <a:ext cx="28575" cy="28575"/>
            </a:xfrm>
            <a:custGeom>
              <a:avLst/>
              <a:gdLst>
                <a:gd name="T0" fmla="*/ 27 w 79"/>
                <a:gd name="T1" fmla="*/ 0 h 79"/>
                <a:gd name="T2" fmla="*/ 79 w 79"/>
                <a:gd name="T3" fmla="*/ 26 h 79"/>
                <a:gd name="T4" fmla="*/ 27 w 79"/>
                <a:gd name="T5" fmla="*/ 79 h 79"/>
                <a:gd name="T6" fmla="*/ 0 w 79"/>
                <a:gd name="T7" fmla="*/ 26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5" name="Freeform 475">
              <a:extLst>
                <a:ext uri="{FF2B5EF4-FFF2-40B4-BE49-F238E27FC236}">
                  <a16:creationId xmlns:a16="http://schemas.microsoft.com/office/drawing/2014/main" id="{DE58041E-04CD-446E-9124-8D21A8B94010}"/>
                </a:ext>
              </a:extLst>
            </p:cNvPr>
            <p:cNvSpPr>
              <a:spLocks/>
            </p:cNvSpPr>
            <p:nvPr/>
          </p:nvSpPr>
          <p:spPr bwMode="auto">
            <a:xfrm>
              <a:off x="7891463" y="3213101"/>
              <a:ext cx="28575" cy="39688"/>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6" name="Freeform 476">
              <a:extLst>
                <a:ext uri="{FF2B5EF4-FFF2-40B4-BE49-F238E27FC236}">
                  <a16:creationId xmlns:a16="http://schemas.microsoft.com/office/drawing/2014/main" id="{830EC603-E1AE-4AE6-BF38-37933019E421}"/>
                </a:ext>
              </a:extLst>
            </p:cNvPr>
            <p:cNvSpPr>
              <a:spLocks/>
            </p:cNvSpPr>
            <p:nvPr/>
          </p:nvSpPr>
          <p:spPr bwMode="auto">
            <a:xfrm>
              <a:off x="7920038" y="3184526"/>
              <a:ext cx="38100" cy="28575"/>
            </a:xfrm>
            <a:custGeom>
              <a:avLst/>
              <a:gdLst>
                <a:gd name="T0" fmla="*/ 53 w 106"/>
                <a:gd name="T1" fmla="*/ 0 h 79"/>
                <a:gd name="T2" fmla="*/ 106 w 106"/>
                <a:gd name="T3" fmla="*/ 52 h 79"/>
                <a:gd name="T4" fmla="*/ 53 w 106"/>
                <a:gd name="T5" fmla="*/ 79 h 79"/>
                <a:gd name="T6" fmla="*/ 0 w 106"/>
                <a:gd name="T7" fmla="*/ 52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2"/>
                  </a:lnTo>
                  <a:lnTo>
                    <a:pt x="53" y="79"/>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7" name="Freeform 477">
              <a:extLst>
                <a:ext uri="{FF2B5EF4-FFF2-40B4-BE49-F238E27FC236}">
                  <a16:creationId xmlns:a16="http://schemas.microsoft.com/office/drawing/2014/main" id="{151337D0-5CFF-4D61-9A1D-CCFA22537324}"/>
                </a:ext>
              </a:extLst>
            </p:cNvPr>
            <p:cNvSpPr>
              <a:spLocks/>
            </p:cNvSpPr>
            <p:nvPr/>
          </p:nvSpPr>
          <p:spPr bwMode="auto">
            <a:xfrm>
              <a:off x="7958138" y="3155951"/>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8" name="Freeform 478">
              <a:extLst>
                <a:ext uri="{FF2B5EF4-FFF2-40B4-BE49-F238E27FC236}">
                  <a16:creationId xmlns:a16="http://schemas.microsoft.com/office/drawing/2014/main" id="{230DC8B3-4548-4E69-BBA6-07CCF1F61FB4}"/>
                </a:ext>
              </a:extLst>
            </p:cNvPr>
            <p:cNvSpPr>
              <a:spLocks/>
            </p:cNvSpPr>
            <p:nvPr/>
          </p:nvSpPr>
          <p:spPr bwMode="auto">
            <a:xfrm>
              <a:off x="7986713" y="3117851"/>
              <a:ext cx="28575" cy="38100"/>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9" name="Freeform 479">
              <a:extLst>
                <a:ext uri="{FF2B5EF4-FFF2-40B4-BE49-F238E27FC236}">
                  <a16:creationId xmlns:a16="http://schemas.microsoft.com/office/drawing/2014/main" id="{87B1FC52-20B8-4958-83E2-6201ECA683F8}"/>
                </a:ext>
              </a:extLst>
            </p:cNvPr>
            <p:cNvSpPr>
              <a:spLocks/>
            </p:cNvSpPr>
            <p:nvPr/>
          </p:nvSpPr>
          <p:spPr bwMode="auto">
            <a:xfrm>
              <a:off x="8015288" y="3089276"/>
              <a:ext cx="38100" cy="28575"/>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0" name="Freeform 480">
              <a:extLst>
                <a:ext uri="{FF2B5EF4-FFF2-40B4-BE49-F238E27FC236}">
                  <a16:creationId xmlns:a16="http://schemas.microsoft.com/office/drawing/2014/main" id="{960B20A8-C2E3-4474-82B2-4795F376CDC0}"/>
                </a:ext>
              </a:extLst>
            </p:cNvPr>
            <p:cNvSpPr>
              <a:spLocks/>
            </p:cNvSpPr>
            <p:nvPr/>
          </p:nvSpPr>
          <p:spPr bwMode="auto">
            <a:xfrm>
              <a:off x="8053388" y="3060701"/>
              <a:ext cx="30163" cy="28575"/>
            </a:xfrm>
            <a:custGeom>
              <a:avLst/>
              <a:gdLst>
                <a:gd name="T0" fmla="*/ 53 w 80"/>
                <a:gd name="T1" fmla="*/ 0 h 79"/>
                <a:gd name="T2" fmla="*/ 80 w 80"/>
                <a:gd name="T3" fmla="*/ 26 h 79"/>
                <a:gd name="T4" fmla="*/ 53 w 80"/>
                <a:gd name="T5" fmla="*/ 79 h 79"/>
                <a:gd name="T6" fmla="*/ 0 w 80"/>
                <a:gd name="T7" fmla="*/ 26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1" name="Freeform 481">
              <a:extLst>
                <a:ext uri="{FF2B5EF4-FFF2-40B4-BE49-F238E27FC236}">
                  <a16:creationId xmlns:a16="http://schemas.microsoft.com/office/drawing/2014/main" id="{76C7FFBC-84B4-44D1-9D61-C7CAE900F80B}"/>
                </a:ext>
              </a:extLst>
            </p:cNvPr>
            <p:cNvSpPr>
              <a:spLocks/>
            </p:cNvSpPr>
            <p:nvPr/>
          </p:nvSpPr>
          <p:spPr bwMode="auto">
            <a:xfrm>
              <a:off x="8083550" y="3030539"/>
              <a:ext cx="36513" cy="30163"/>
            </a:xfrm>
            <a:custGeom>
              <a:avLst/>
              <a:gdLst>
                <a:gd name="T0" fmla="*/ 52 w 105"/>
                <a:gd name="T1" fmla="*/ 0 h 80"/>
                <a:gd name="T2" fmla="*/ 105 w 105"/>
                <a:gd name="T3" fmla="*/ 27 h 80"/>
                <a:gd name="T4" fmla="*/ 52 w 105"/>
                <a:gd name="T5" fmla="*/ 80 h 80"/>
                <a:gd name="T6" fmla="*/ 0 w 105"/>
                <a:gd name="T7" fmla="*/ 27 h 80"/>
                <a:gd name="T8" fmla="*/ 52 w 105"/>
                <a:gd name="T9" fmla="*/ 0 h 80"/>
              </a:gdLst>
              <a:ahLst/>
              <a:cxnLst>
                <a:cxn ang="0">
                  <a:pos x="T0" y="T1"/>
                </a:cxn>
                <a:cxn ang="0">
                  <a:pos x="T2" y="T3"/>
                </a:cxn>
                <a:cxn ang="0">
                  <a:pos x="T4" y="T5"/>
                </a:cxn>
                <a:cxn ang="0">
                  <a:pos x="T6" y="T7"/>
                </a:cxn>
                <a:cxn ang="0">
                  <a:pos x="T8" y="T9"/>
                </a:cxn>
              </a:cxnLst>
              <a:rect l="0" t="0" r="r" b="b"/>
              <a:pathLst>
                <a:path w="105" h="80">
                  <a:moveTo>
                    <a:pt x="52" y="0"/>
                  </a:moveTo>
                  <a:lnTo>
                    <a:pt x="105" y="27"/>
                  </a:lnTo>
                  <a:lnTo>
                    <a:pt x="52" y="80"/>
                  </a:lnTo>
                  <a:lnTo>
                    <a:pt x="0" y="27"/>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2" name="Freeform 482">
              <a:extLst>
                <a:ext uri="{FF2B5EF4-FFF2-40B4-BE49-F238E27FC236}">
                  <a16:creationId xmlns:a16="http://schemas.microsoft.com/office/drawing/2014/main" id="{BCF76AA8-5ACF-4463-AFC4-C16BB978D7E7}"/>
                </a:ext>
              </a:extLst>
            </p:cNvPr>
            <p:cNvSpPr>
              <a:spLocks/>
            </p:cNvSpPr>
            <p:nvPr/>
          </p:nvSpPr>
          <p:spPr bwMode="auto">
            <a:xfrm>
              <a:off x="8120063" y="2992439"/>
              <a:ext cx="30163" cy="38100"/>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3" name="Freeform 483">
              <a:extLst>
                <a:ext uri="{FF2B5EF4-FFF2-40B4-BE49-F238E27FC236}">
                  <a16:creationId xmlns:a16="http://schemas.microsoft.com/office/drawing/2014/main" id="{73C229DF-2EB9-467B-8261-5C58E29A5557}"/>
                </a:ext>
              </a:extLst>
            </p:cNvPr>
            <p:cNvSpPr>
              <a:spLocks/>
            </p:cNvSpPr>
            <p:nvPr/>
          </p:nvSpPr>
          <p:spPr bwMode="auto">
            <a:xfrm>
              <a:off x="8150225" y="2963864"/>
              <a:ext cx="28575" cy="28575"/>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4" name="Freeform 484">
              <a:extLst>
                <a:ext uri="{FF2B5EF4-FFF2-40B4-BE49-F238E27FC236}">
                  <a16:creationId xmlns:a16="http://schemas.microsoft.com/office/drawing/2014/main" id="{1D3ED944-68DD-4BA8-8065-B2990EA01704}"/>
                </a:ext>
              </a:extLst>
            </p:cNvPr>
            <p:cNvSpPr>
              <a:spLocks/>
            </p:cNvSpPr>
            <p:nvPr/>
          </p:nvSpPr>
          <p:spPr bwMode="auto">
            <a:xfrm>
              <a:off x="8178800" y="2935289"/>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5" name="Freeform 485">
              <a:extLst>
                <a:ext uri="{FF2B5EF4-FFF2-40B4-BE49-F238E27FC236}">
                  <a16:creationId xmlns:a16="http://schemas.microsoft.com/office/drawing/2014/main" id="{F294C8C4-1C84-4CB9-B2F1-4931A0E94579}"/>
                </a:ext>
              </a:extLst>
            </p:cNvPr>
            <p:cNvSpPr>
              <a:spLocks/>
            </p:cNvSpPr>
            <p:nvPr/>
          </p:nvSpPr>
          <p:spPr bwMode="auto">
            <a:xfrm>
              <a:off x="8216900" y="2897189"/>
              <a:ext cx="28575" cy="38100"/>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6" name="Freeform 486">
              <a:extLst>
                <a:ext uri="{FF2B5EF4-FFF2-40B4-BE49-F238E27FC236}">
                  <a16:creationId xmlns:a16="http://schemas.microsoft.com/office/drawing/2014/main" id="{353839DF-DEB8-45FA-80EE-A75BDECFD118}"/>
                </a:ext>
              </a:extLst>
            </p:cNvPr>
            <p:cNvSpPr>
              <a:spLocks/>
            </p:cNvSpPr>
            <p:nvPr/>
          </p:nvSpPr>
          <p:spPr bwMode="auto">
            <a:xfrm>
              <a:off x="8245475" y="2868614"/>
              <a:ext cx="38100" cy="28575"/>
            </a:xfrm>
            <a:custGeom>
              <a:avLst/>
              <a:gdLst>
                <a:gd name="T0" fmla="*/ 53 w 106"/>
                <a:gd name="T1" fmla="*/ 0 h 80"/>
                <a:gd name="T2" fmla="*/ 106 w 106"/>
                <a:gd name="T3" fmla="*/ 53 h 80"/>
                <a:gd name="T4" fmla="*/ 53 w 106"/>
                <a:gd name="T5" fmla="*/ 80 h 80"/>
                <a:gd name="T6" fmla="*/ 0 w 106"/>
                <a:gd name="T7" fmla="*/ 53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7" name="Freeform 487">
              <a:extLst>
                <a:ext uri="{FF2B5EF4-FFF2-40B4-BE49-F238E27FC236}">
                  <a16:creationId xmlns:a16="http://schemas.microsoft.com/office/drawing/2014/main" id="{BF92FFB8-EE88-4CBD-9A76-E31A7A812049}"/>
                </a:ext>
              </a:extLst>
            </p:cNvPr>
            <p:cNvSpPr>
              <a:spLocks/>
            </p:cNvSpPr>
            <p:nvPr/>
          </p:nvSpPr>
          <p:spPr bwMode="auto">
            <a:xfrm>
              <a:off x="8283575" y="2840039"/>
              <a:ext cx="28575" cy="28575"/>
            </a:xfrm>
            <a:custGeom>
              <a:avLst/>
              <a:gdLst>
                <a:gd name="T0" fmla="*/ 27 w 79"/>
                <a:gd name="T1" fmla="*/ 0 h 79"/>
                <a:gd name="T2" fmla="*/ 79 w 79"/>
                <a:gd name="T3" fmla="*/ 27 h 79"/>
                <a:gd name="T4" fmla="*/ 27 w 79"/>
                <a:gd name="T5" fmla="*/ 79 h 79"/>
                <a:gd name="T6" fmla="*/ 0 w 79"/>
                <a:gd name="T7" fmla="*/ 27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7"/>
                  </a:lnTo>
                  <a:lnTo>
                    <a:pt x="27" y="79"/>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8" name="Freeform 488">
              <a:extLst>
                <a:ext uri="{FF2B5EF4-FFF2-40B4-BE49-F238E27FC236}">
                  <a16:creationId xmlns:a16="http://schemas.microsoft.com/office/drawing/2014/main" id="{9CC752EB-CFAA-4771-BD8F-91671C4904D3}"/>
                </a:ext>
              </a:extLst>
            </p:cNvPr>
            <p:cNvSpPr>
              <a:spLocks/>
            </p:cNvSpPr>
            <p:nvPr/>
          </p:nvSpPr>
          <p:spPr bwMode="auto">
            <a:xfrm>
              <a:off x="8312150" y="2800351"/>
              <a:ext cx="28575" cy="39688"/>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9" name="Freeform 489">
              <a:extLst>
                <a:ext uri="{FF2B5EF4-FFF2-40B4-BE49-F238E27FC236}">
                  <a16:creationId xmlns:a16="http://schemas.microsoft.com/office/drawing/2014/main" id="{A23C4A70-1BBC-4248-BFCA-86D759F355DB}"/>
                </a:ext>
              </a:extLst>
            </p:cNvPr>
            <p:cNvSpPr>
              <a:spLocks/>
            </p:cNvSpPr>
            <p:nvPr/>
          </p:nvSpPr>
          <p:spPr bwMode="auto">
            <a:xfrm>
              <a:off x="8340725" y="2771776"/>
              <a:ext cx="38100" cy="39688"/>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0" name="Freeform 490">
              <a:extLst>
                <a:ext uri="{FF2B5EF4-FFF2-40B4-BE49-F238E27FC236}">
                  <a16:creationId xmlns:a16="http://schemas.microsoft.com/office/drawing/2014/main" id="{AFF9D48C-0E2B-4450-A055-FF307435D7F6}"/>
                </a:ext>
              </a:extLst>
            </p:cNvPr>
            <p:cNvSpPr>
              <a:spLocks/>
            </p:cNvSpPr>
            <p:nvPr/>
          </p:nvSpPr>
          <p:spPr bwMode="auto">
            <a:xfrm>
              <a:off x="8378825" y="2743201"/>
              <a:ext cx="28575" cy="28575"/>
            </a:xfrm>
            <a:custGeom>
              <a:avLst/>
              <a:gdLst>
                <a:gd name="T0" fmla="*/ 26 w 79"/>
                <a:gd name="T1" fmla="*/ 0 h 79"/>
                <a:gd name="T2" fmla="*/ 79 w 79"/>
                <a:gd name="T3" fmla="*/ 52 h 79"/>
                <a:gd name="T4" fmla="*/ 26 w 79"/>
                <a:gd name="T5" fmla="*/ 79 h 79"/>
                <a:gd name="T6" fmla="*/ 0 w 79"/>
                <a:gd name="T7" fmla="*/ 52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2"/>
                  </a:lnTo>
                  <a:lnTo>
                    <a:pt x="26" y="79"/>
                  </a:lnTo>
                  <a:lnTo>
                    <a:pt x="0" y="52"/>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1" name="Freeform 491">
              <a:extLst>
                <a:ext uri="{FF2B5EF4-FFF2-40B4-BE49-F238E27FC236}">
                  <a16:creationId xmlns:a16="http://schemas.microsoft.com/office/drawing/2014/main" id="{1AB0A5A6-A8F7-4722-8B3B-5E6FD8C7709C}"/>
                </a:ext>
              </a:extLst>
            </p:cNvPr>
            <p:cNvSpPr>
              <a:spLocks/>
            </p:cNvSpPr>
            <p:nvPr/>
          </p:nvSpPr>
          <p:spPr bwMode="auto">
            <a:xfrm>
              <a:off x="8407400" y="2714626"/>
              <a:ext cx="28575" cy="28575"/>
            </a:xfrm>
            <a:custGeom>
              <a:avLst/>
              <a:gdLst>
                <a:gd name="T0" fmla="*/ 53 w 79"/>
                <a:gd name="T1" fmla="*/ 0 h 80"/>
                <a:gd name="T2" fmla="*/ 79 w 79"/>
                <a:gd name="T3" fmla="*/ 27 h 80"/>
                <a:gd name="T4" fmla="*/ 53 w 79"/>
                <a:gd name="T5" fmla="*/ 80 h 80"/>
                <a:gd name="T6" fmla="*/ 0 w 79"/>
                <a:gd name="T7" fmla="*/ 27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2" name="Freeform 492">
              <a:extLst>
                <a:ext uri="{FF2B5EF4-FFF2-40B4-BE49-F238E27FC236}">
                  <a16:creationId xmlns:a16="http://schemas.microsoft.com/office/drawing/2014/main" id="{A94DA455-6E46-491C-B62A-A0626D5F744E}"/>
                </a:ext>
              </a:extLst>
            </p:cNvPr>
            <p:cNvSpPr>
              <a:spLocks/>
            </p:cNvSpPr>
            <p:nvPr/>
          </p:nvSpPr>
          <p:spPr bwMode="auto">
            <a:xfrm>
              <a:off x="8435975" y="2676526"/>
              <a:ext cx="38100" cy="38100"/>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3" name="Freeform 493">
              <a:extLst>
                <a:ext uri="{FF2B5EF4-FFF2-40B4-BE49-F238E27FC236}">
                  <a16:creationId xmlns:a16="http://schemas.microsoft.com/office/drawing/2014/main" id="{218103A2-9A4E-4764-8DA4-469B9F0B6098}"/>
                </a:ext>
              </a:extLst>
            </p:cNvPr>
            <p:cNvSpPr>
              <a:spLocks/>
            </p:cNvSpPr>
            <p:nvPr/>
          </p:nvSpPr>
          <p:spPr bwMode="auto">
            <a:xfrm>
              <a:off x="8474075" y="2657476"/>
              <a:ext cx="19050" cy="19050"/>
            </a:xfrm>
            <a:custGeom>
              <a:avLst/>
              <a:gdLst>
                <a:gd name="T0" fmla="*/ 0 w 53"/>
                <a:gd name="T1" fmla="*/ 0 h 53"/>
                <a:gd name="T2" fmla="*/ 0 w 53"/>
                <a:gd name="T3" fmla="*/ 27 h 53"/>
                <a:gd name="T4" fmla="*/ 27 w 53"/>
                <a:gd name="T5" fmla="*/ 53 h 53"/>
                <a:gd name="T6" fmla="*/ 53 w 53"/>
                <a:gd name="T7" fmla="*/ 53 h 53"/>
                <a:gd name="T8" fmla="*/ 0 w 53"/>
                <a:gd name="T9" fmla="*/ 0 h 53"/>
              </a:gdLst>
              <a:ahLst/>
              <a:cxnLst>
                <a:cxn ang="0">
                  <a:pos x="T0" y="T1"/>
                </a:cxn>
                <a:cxn ang="0">
                  <a:pos x="T2" y="T3"/>
                </a:cxn>
                <a:cxn ang="0">
                  <a:pos x="T4" y="T5"/>
                </a:cxn>
                <a:cxn ang="0">
                  <a:pos x="T6" y="T7"/>
                </a:cxn>
                <a:cxn ang="0">
                  <a:pos x="T8" y="T9"/>
                </a:cxn>
              </a:cxnLst>
              <a:rect l="0" t="0" r="r" b="b"/>
              <a:pathLst>
                <a:path w="53" h="53">
                  <a:moveTo>
                    <a:pt x="0" y="0"/>
                  </a:moveTo>
                  <a:lnTo>
                    <a:pt x="0" y="27"/>
                  </a:lnTo>
                  <a:lnTo>
                    <a:pt x="27" y="53"/>
                  </a:lnTo>
                  <a:lnTo>
                    <a:pt x="53" y="53"/>
                  </a:lnTo>
                  <a:lnTo>
                    <a:pt x="0"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4" name="Rectangle 494">
              <a:extLst>
                <a:ext uri="{FF2B5EF4-FFF2-40B4-BE49-F238E27FC236}">
                  <a16:creationId xmlns:a16="http://schemas.microsoft.com/office/drawing/2014/main" id="{0850FBC1-9AA1-477C-BEAE-BB37FE7C5BCA}"/>
                </a:ext>
              </a:extLst>
            </p:cNvPr>
            <p:cNvSpPr>
              <a:spLocks noChangeArrowheads="1"/>
            </p:cNvSpPr>
            <p:nvPr/>
          </p:nvSpPr>
          <p:spPr bwMode="auto">
            <a:xfrm>
              <a:off x="6819900" y="3681414"/>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145" name="Rectangle 495">
              <a:extLst>
                <a:ext uri="{FF2B5EF4-FFF2-40B4-BE49-F238E27FC236}">
                  <a16:creationId xmlns:a16="http://schemas.microsoft.com/office/drawing/2014/main" id="{5580D930-73E8-4577-9AB3-F11D82155E8B}"/>
                </a:ext>
              </a:extLst>
            </p:cNvPr>
            <p:cNvSpPr>
              <a:spLocks noChangeArrowheads="1"/>
            </p:cNvSpPr>
            <p:nvPr/>
          </p:nvSpPr>
          <p:spPr bwMode="auto">
            <a:xfrm>
              <a:off x="7570788" y="3759201"/>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146" name="Rectangle 496">
              <a:extLst>
                <a:ext uri="{FF2B5EF4-FFF2-40B4-BE49-F238E27FC236}">
                  <a16:creationId xmlns:a16="http://schemas.microsoft.com/office/drawing/2014/main" id="{64A1AEC3-284A-46F7-A907-39825703CC33}"/>
                </a:ext>
              </a:extLst>
            </p:cNvPr>
            <p:cNvSpPr>
              <a:spLocks noChangeArrowheads="1"/>
            </p:cNvSpPr>
            <p:nvPr/>
          </p:nvSpPr>
          <p:spPr bwMode="auto">
            <a:xfrm>
              <a:off x="7794625" y="2789239"/>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147" name="Rectangle 497">
              <a:extLst>
                <a:ext uri="{FF2B5EF4-FFF2-40B4-BE49-F238E27FC236}">
                  <a16:creationId xmlns:a16="http://schemas.microsoft.com/office/drawing/2014/main" id="{A87F2E96-74B0-45FA-B3EC-ED66052A26C3}"/>
                </a:ext>
              </a:extLst>
            </p:cNvPr>
            <p:cNvSpPr>
              <a:spLocks noChangeArrowheads="1"/>
            </p:cNvSpPr>
            <p:nvPr/>
          </p:nvSpPr>
          <p:spPr bwMode="auto">
            <a:xfrm>
              <a:off x="8456613" y="2847976"/>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286" name="Oval 636">
              <a:extLst>
                <a:ext uri="{FF2B5EF4-FFF2-40B4-BE49-F238E27FC236}">
                  <a16:creationId xmlns:a16="http://schemas.microsoft.com/office/drawing/2014/main" id="{7063C4F2-4AA0-488F-970D-1729FADAA5C0}"/>
                </a:ext>
              </a:extLst>
            </p:cNvPr>
            <p:cNvSpPr>
              <a:spLocks noChangeArrowheads="1"/>
            </p:cNvSpPr>
            <p:nvPr/>
          </p:nvSpPr>
          <p:spPr bwMode="auto">
            <a:xfrm>
              <a:off x="6708775" y="4303714"/>
              <a:ext cx="111125" cy="111125"/>
            </a:xfrm>
            <a:prstGeom prst="ellipse">
              <a:avLst/>
            </a:prstGeom>
            <a:solidFill>
              <a:srgbClr val="C93430"/>
            </a:solidFill>
            <a:ln w="6350" cap="flat">
              <a:solidFill>
                <a:srgbClr val="C9343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4" name="Oval 642">
              <a:extLst>
                <a:ext uri="{FF2B5EF4-FFF2-40B4-BE49-F238E27FC236}">
                  <a16:creationId xmlns:a16="http://schemas.microsoft.com/office/drawing/2014/main" id="{81ABD40A-FAFF-45CF-A52B-B719FF426A8C}"/>
                </a:ext>
              </a:extLst>
            </p:cNvPr>
            <p:cNvSpPr>
              <a:spLocks noChangeArrowheads="1"/>
            </p:cNvSpPr>
            <p:nvPr/>
          </p:nvSpPr>
          <p:spPr bwMode="auto">
            <a:xfrm>
              <a:off x="6953250" y="3854451"/>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5" name="Oval 643">
              <a:extLst>
                <a:ext uri="{FF2B5EF4-FFF2-40B4-BE49-F238E27FC236}">
                  <a16:creationId xmlns:a16="http://schemas.microsoft.com/office/drawing/2014/main" id="{E89E7290-5F77-4808-A7BC-81BA5C656236}"/>
                </a:ext>
              </a:extLst>
            </p:cNvPr>
            <p:cNvSpPr>
              <a:spLocks noChangeArrowheads="1"/>
            </p:cNvSpPr>
            <p:nvPr/>
          </p:nvSpPr>
          <p:spPr bwMode="auto">
            <a:xfrm>
              <a:off x="7424738" y="3752851"/>
              <a:ext cx="111125" cy="112713"/>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6" name="Oval 644">
              <a:extLst>
                <a:ext uri="{FF2B5EF4-FFF2-40B4-BE49-F238E27FC236}">
                  <a16:creationId xmlns:a16="http://schemas.microsoft.com/office/drawing/2014/main" id="{5A26357C-6A93-43AF-BB99-9BA3A2EDAFE2}"/>
                </a:ext>
              </a:extLst>
            </p:cNvPr>
            <p:cNvSpPr>
              <a:spLocks noChangeArrowheads="1"/>
            </p:cNvSpPr>
            <p:nvPr/>
          </p:nvSpPr>
          <p:spPr bwMode="auto">
            <a:xfrm>
              <a:off x="7945438" y="2943226"/>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87" name="Oval 645">
              <a:extLst>
                <a:ext uri="{FF2B5EF4-FFF2-40B4-BE49-F238E27FC236}">
                  <a16:creationId xmlns:a16="http://schemas.microsoft.com/office/drawing/2014/main" id="{FBB57BA7-4ED0-47C7-9E17-448A6F24C808}"/>
                </a:ext>
              </a:extLst>
            </p:cNvPr>
            <p:cNvSpPr>
              <a:spLocks noChangeArrowheads="1"/>
            </p:cNvSpPr>
            <p:nvPr/>
          </p:nvSpPr>
          <p:spPr bwMode="auto">
            <a:xfrm>
              <a:off x="8312150" y="2871788"/>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41" name="Content Placeholder 2">
              <a:extLst>
                <a:ext uri="{FF2B5EF4-FFF2-40B4-BE49-F238E27FC236}">
                  <a16:creationId xmlns:a16="http://schemas.microsoft.com/office/drawing/2014/main" id="{55638B9E-C5AF-445C-B3FC-AF52FE89B40D}"/>
                </a:ext>
              </a:extLst>
            </p:cNvPr>
            <p:cNvSpPr txBox="1">
              <a:spLocks/>
            </p:cNvSpPr>
            <p:nvPr/>
          </p:nvSpPr>
          <p:spPr bwMode="auto">
            <a:xfrm>
              <a:off x="6713538" y="5249355"/>
              <a:ext cx="3015854" cy="177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r>
                <a:rPr lang="en-US" sz="1400" kern="0" dirty="0"/>
                <a:t>Unweighted:  dilute calibrants are less important than concentrated calibrants</a:t>
              </a:r>
            </a:p>
            <a:p>
              <a:r>
                <a:rPr lang="en-US" sz="1400" kern="0" dirty="0"/>
                <a:t>Linear response is assumed</a:t>
              </a:r>
            </a:p>
            <a:p>
              <a:r>
                <a:rPr lang="en-US" sz="1400" kern="0" dirty="0"/>
                <a:t>Fixed (zero) intercept</a:t>
              </a:r>
            </a:p>
          </p:txBody>
        </p:sp>
        <p:sp>
          <p:nvSpPr>
            <p:cNvPr id="842" name="Rectangle 149">
              <a:extLst>
                <a:ext uri="{FF2B5EF4-FFF2-40B4-BE49-F238E27FC236}">
                  <a16:creationId xmlns:a16="http://schemas.microsoft.com/office/drawing/2014/main" id="{BBD8D852-1143-48C2-BC26-BCC6095DB11F}"/>
                </a:ext>
              </a:extLst>
            </p:cNvPr>
            <p:cNvSpPr>
              <a:spLocks noChangeArrowheads="1"/>
            </p:cNvSpPr>
            <p:nvPr/>
          </p:nvSpPr>
          <p:spPr bwMode="auto">
            <a:xfrm>
              <a:off x="6777038" y="4984237"/>
              <a:ext cx="48250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chemeClr val="accent2"/>
                  </a:solidFill>
                  <a:latin typeface="+mn-lt"/>
                </a:rPr>
                <a:t>y = mx</a:t>
              </a:r>
              <a:endParaRPr lang="en-US" altLang="en-US" sz="1800" b="1" dirty="0">
                <a:solidFill>
                  <a:schemeClr val="accent2"/>
                </a:solidFill>
                <a:latin typeface="+mn-lt"/>
              </a:endParaRPr>
            </a:p>
          </p:txBody>
        </p:sp>
      </p:grpSp>
      <p:sp>
        <p:nvSpPr>
          <p:cNvPr id="846" name="Rectangle 150">
            <a:extLst>
              <a:ext uri="{FF2B5EF4-FFF2-40B4-BE49-F238E27FC236}">
                <a16:creationId xmlns:a16="http://schemas.microsoft.com/office/drawing/2014/main" id="{050850CC-425C-4E1A-A3A3-3DC2D3F04F92}"/>
              </a:ext>
            </a:extLst>
          </p:cNvPr>
          <p:cNvSpPr>
            <a:spLocks noChangeArrowheads="1"/>
          </p:cNvSpPr>
          <p:nvPr/>
        </p:nvSpPr>
        <p:spPr bwMode="auto">
          <a:xfrm>
            <a:off x="3343310" y="1393826"/>
            <a:ext cx="167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700" dirty="0">
                <a:solidFill>
                  <a:srgbClr val="1F1A17"/>
                </a:solidFill>
              </a:rPr>
              <a:t>averaged</a:t>
            </a:r>
          </a:p>
          <a:p>
            <a:pPr eaLnBrk="1" hangingPunct="1">
              <a:spcBef>
                <a:spcPct val="0"/>
              </a:spcBef>
              <a:buClrTx/>
              <a:buSzTx/>
              <a:buFontTx/>
              <a:buNone/>
            </a:pPr>
            <a:r>
              <a:rPr lang="en-US" altLang="en-US" sz="1700" dirty="0">
                <a:solidFill>
                  <a:srgbClr val="1F1A17"/>
                </a:solidFill>
              </a:rPr>
              <a:t>response factors </a:t>
            </a:r>
            <a:endParaRPr lang="en-US" altLang="en-US" sz="1800" dirty="0"/>
          </a:p>
        </p:txBody>
      </p:sp>
      <p:sp>
        <p:nvSpPr>
          <p:cNvPr id="847" name="Rectangle 149">
            <a:extLst>
              <a:ext uri="{FF2B5EF4-FFF2-40B4-BE49-F238E27FC236}">
                <a16:creationId xmlns:a16="http://schemas.microsoft.com/office/drawing/2014/main" id="{7699B3A7-FACF-42C2-9810-EE3CB0E67562}"/>
              </a:ext>
            </a:extLst>
          </p:cNvPr>
          <p:cNvSpPr>
            <a:spLocks noChangeArrowheads="1"/>
          </p:cNvSpPr>
          <p:nvPr/>
        </p:nvSpPr>
        <p:spPr bwMode="auto">
          <a:xfrm>
            <a:off x="2803203" y="5021264"/>
            <a:ext cx="271228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chemeClr val="accent2"/>
                </a:solidFill>
                <a:latin typeface="+mn-lt"/>
              </a:rPr>
              <a:t>Avg RF = (RF1 + RF2 + RF3 + RF4) / 4</a:t>
            </a:r>
            <a:endParaRPr lang="en-US" altLang="en-US" sz="1800" b="1" dirty="0">
              <a:solidFill>
                <a:schemeClr val="accent2"/>
              </a:solidFill>
              <a:latin typeface="+mn-lt"/>
            </a:endParaRPr>
          </a:p>
        </p:txBody>
      </p:sp>
      <p:sp>
        <p:nvSpPr>
          <p:cNvPr id="848" name="Freeform 498">
            <a:extLst>
              <a:ext uri="{FF2B5EF4-FFF2-40B4-BE49-F238E27FC236}">
                <a16:creationId xmlns:a16="http://schemas.microsoft.com/office/drawing/2014/main" id="{834CFBC3-A177-4E73-A298-68B42020D356}"/>
              </a:ext>
            </a:extLst>
          </p:cNvPr>
          <p:cNvSpPr>
            <a:spLocks/>
          </p:cNvSpPr>
          <p:nvPr/>
        </p:nvSpPr>
        <p:spPr bwMode="auto">
          <a:xfrm>
            <a:off x="3140363" y="2452689"/>
            <a:ext cx="38100" cy="1947863"/>
          </a:xfrm>
          <a:custGeom>
            <a:avLst/>
            <a:gdLst>
              <a:gd name="T0" fmla="*/ 53 w 106"/>
              <a:gd name="T1" fmla="*/ 5370 h 5370"/>
              <a:gd name="T2" fmla="*/ 106 w 106"/>
              <a:gd name="T3" fmla="*/ 5281 h 5370"/>
              <a:gd name="T4" fmla="*/ 106 w 106"/>
              <a:gd name="T5" fmla="*/ 0 h 5370"/>
              <a:gd name="T6" fmla="*/ 0 w 106"/>
              <a:gd name="T7" fmla="*/ 0 h 5370"/>
              <a:gd name="T8" fmla="*/ 0 w 106"/>
              <a:gd name="T9" fmla="*/ 5281 h 5370"/>
              <a:gd name="T10" fmla="*/ 53 w 106"/>
              <a:gd name="T11" fmla="*/ 5370 h 5370"/>
              <a:gd name="T12" fmla="*/ 0 w 106"/>
              <a:gd name="T13" fmla="*/ 5281 h 5370"/>
              <a:gd name="T14" fmla="*/ 0 w 106"/>
              <a:gd name="T15" fmla="*/ 5370 h 5370"/>
              <a:gd name="T16" fmla="*/ 53 w 106"/>
              <a:gd name="T17" fmla="*/ 5370 h 5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5370">
                <a:moveTo>
                  <a:pt x="53" y="5370"/>
                </a:moveTo>
                <a:lnTo>
                  <a:pt x="106" y="5281"/>
                </a:lnTo>
                <a:lnTo>
                  <a:pt x="106" y="0"/>
                </a:lnTo>
                <a:lnTo>
                  <a:pt x="0" y="0"/>
                </a:lnTo>
                <a:lnTo>
                  <a:pt x="0" y="5281"/>
                </a:lnTo>
                <a:lnTo>
                  <a:pt x="53" y="5370"/>
                </a:lnTo>
                <a:lnTo>
                  <a:pt x="0" y="5281"/>
                </a:lnTo>
                <a:lnTo>
                  <a:pt x="0" y="5370"/>
                </a:lnTo>
                <a:lnTo>
                  <a:pt x="53" y="537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 name="Rectangle 499">
            <a:extLst>
              <a:ext uri="{FF2B5EF4-FFF2-40B4-BE49-F238E27FC236}">
                <a16:creationId xmlns:a16="http://schemas.microsoft.com/office/drawing/2014/main" id="{63DF8750-569C-4AC6-9ECF-E0913753E9E1}"/>
              </a:ext>
            </a:extLst>
          </p:cNvPr>
          <p:cNvSpPr>
            <a:spLocks noChangeArrowheads="1"/>
          </p:cNvSpPr>
          <p:nvPr/>
        </p:nvSpPr>
        <p:spPr bwMode="auto">
          <a:xfrm>
            <a:off x="3159413" y="4351339"/>
            <a:ext cx="1947863" cy="49213"/>
          </a:xfrm>
          <a:prstGeom prst="rect">
            <a:avLst/>
          </a:prstGeom>
          <a:solidFill>
            <a:srgbClr val="211D1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 name="Freeform 500">
            <a:extLst>
              <a:ext uri="{FF2B5EF4-FFF2-40B4-BE49-F238E27FC236}">
                <a16:creationId xmlns:a16="http://schemas.microsoft.com/office/drawing/2014/main" id="{47C6A3CB-259C-4FB7-96BB-478B2B56E30F}"/>
              </a:ext>
            </a:extLst>
          </p:cNvPr>
          <p:cNvSpPr>
            <a:spLocks/>
          </p:cNvSpPr>
          <p:nvPr/>
        </p:nvSpPr>
        <p:spPr bwMode="auto">
          <a:xfrm>
            <a:off x="3168938" y="4335464"/>
            <a:ext cx="28575" cy="38100"/>
          </a:xfrm>
          <a:custGeom>
            <a:avLst/>
            <a:gdLst>
              <a:gd name="T0" fmla="*/ 0 w 80"/>
              <a:gd name="T1" fmla="*/ 0 h 106"/>
              <a:gd name="T2" fmla="*/ 80 w 80"/>
              <a:gd name="T3" fmla="*/ 27 h 106"/>
              <a:gd name="T4" fmla="*/ 27 w 80"/>
              <a:gd name="T5" fmla="*/ 106 h 106"/>
              <a:gd name="T6" fmla="*/ 0 w 80"/>
              <a:gd name="T7" fmla="*/ 53 h 106"/>
              <a:gd name="T8" fmla="*/ 0 w 80"/>
              <a:gd name="T9" fmla="*/ 0 h 106"/>
            </a:gdLst>
            <a:ahLst/>
            <a:cxnLst>
              <a:cxn ang="0">
                <a:pos x="T0" y="T1"/>
              </a:cxn>
              <a:cxn ang="0">
                <a:pos x="T2" y="T3"/>
              </a:cxn>
              <a:cxn ang="0">
                <a:pos x="T4" y="T5"/>
              </a:cxn>
              <a:cxn ang="0">
                <a:pos x="T6" y="T7"/>
              </a:cxn>
              <a:cxn ang="0">
                <a:pos x="T8" y="T9"/>
              </a:cxn>
            </a:cxnLst>
            <a:rect l="0" t="0" r="r" b="b"/>
            <a:pathLst>
              <a:path w="80" h="106">
                <a:moveTo>
                  <a:pt x="0" y="0"/>
                </a:moveTo>
                <a:lnTo>
                  <a:pt x="80" y="27"/>
                </a:lnTo>
                <a:lnTo>
                  <a:pt x="27" y="106"/>
                </a:lnTo>
                <a:lnTo>
                  <a:pt x="0" y="53"/>
                </a:lnTo>
                <a:lnTo>
                  <a:pt x="0"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 name="Freeform 501">
            <a:extLst>
              <a:ext uri="{FF2B5EF4-FFF2-40B4-BE49-F238E27FC236}">
                <a16:creationId xmlns:a16="http://schemas.microsoft.com/office/drawing/2014/main" id="{7203A90B-9733-401C-ADF2-839ACC6603F4}"/>
              </a:ext>
            </a:extLst>
          </p:cNvPr>
          <p:cNvSpPr>
            <a:spLocks/>
          </p:cNvSpPr>
          <p:nvPr/>
        </p:nvSpPr>
        <p:spPr bwMode="auto">
          <a:xfrm>
            <a:off x="3187988" y="4297364"/>
            <a:ext cx="28575" cy="28575"/>
          </a:xfrm>
          <a:custGeom>
            <a:avLst/>
            <a:gdLst>
              <a:gd name="T0" fmla="*/ 27 w 80"/>
              <a:gd name="T1" fmla="*/ 0 h 80"/>
              <a:gd name="T2" fmla="*/ 80 w 80"/>
              <a:gd name="T3" fmla="*/ 27 h 80"/>
              <a:gd name="T4" fmla="*/ 53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53"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 name="Freeform 502">
            <a:extLst>
              <a:ext uri="{FF2B5EF4-FFF2-40B4-BE49-F238E27FC236}">
                <a16:creationId xmlns:a16="http://schemas.microsoft.com/office/drawing/2014/main" id="{95CBD18C-6FCA-4118-B22A-1DC2584FB39C}"/>
              </a:ext>
            </a:extLst>
          </p:cNvPr>
          <p:cNvSpPr>
            <a:spLocks/>
          </p:cNvSpPr>
          <p:nvPr/>
        </p:nvSpPr>
        <p:spPr bwMode="auto">
          <a:xfrm>
            <a:off x="3216563" y="4259264"/>
            <a:ext cx="28575" cy="28575"/>
          </a:xfrm>
          <a:custGeom>
            <a:avLst/>
            <a:gdLst>
              <a:gd name="T0" fmla="*/ 26 w 79"/>
              <a:gd name="T1" fmla="*/ 0 h 79"/>
              <a:gd name="T2" fmla="*/ 79 w 79"/>
              <a:gd name="T3" fmla="*/ 26 h 79"/>
              <a:gd name="T4" fmla="*/ 53 w 79"/>
              <a:gd name="T5" fmla="*/ 79 h 79"/>
              <a:gd name="T6" fmla="*/ 0 w 79"/>
              <a:gd name="T7" fmla="*/ 52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53" y="79"/>
                </a:lnTo>
                <a:lnTo>
                  <a:pt x="0" y="52"/>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 name="Freeform 503">
            <a:extLst>
              <a:ext uri="{FF2B5EF4-FFF2-40B4-BE49-F238E27FC236}">
                <a16:creationId xmlns:a16="http://schemas.microsoft.com/office/drawing/2014/main" id="{9E273404-9C6F-4ED2-945C-C0DDF4A2B824}"/>
              </a:ext>
            </a:extLst>
          </p:cNvPr>
          <p:cNvSpPr>
            <a:spLocks/>
          </p:cNvSpPr>
          <p:nvPr/>
        </p:nvSpPr>
        <p:spPr bwMode="auto">
          <a:xfrm>
            <a:off x="3237200" y="4221164"/>
            <a:ext cx="26988" cy="38100"/>
          </a:xfrm>
          <a:custGeom>
            <a:avLst/>
            <a:gdLst>
              <a:gd name="T0" fmla="*/ 0 w 79"/>
              <a:gd name="T1" fmla="*/ 0 h 106"/>
              <a:gd name="T2" fmla="*/ 79 w 79"/>
              <a:gd name="T3" fmla="*/ 26 h 106"/>
              <a:gd name="T4" fmla="*/ 26 w 79"/>
              <a:gd name="T5" fmla="*/ 106 h 106"/>
              <a:gd name="T6" fmla="*/ 0 w 79"/>
              <a:gd name="T7" fmla="*/ 53 h 106"/>
              <a:gd name="T8" fmla="*/ 0 w 79"/>
              <a:gd name="T9" fmla="*/ 0 h 106"/>
            </a:gdLst>
            <a:ahLst/>
            <a:cxnLst>
              <a:cxn ang="0">
                <a:pos x="T0" y="T1"/>
              </a:cxn>
              <a:cxn ang="0">
                <a:pos x="T2" y="T3"/>
              </a:cxn>
              <a:cxn ang="0">
                <a:pos x="T4" y="T5"/>
              </a:cxn>
              <a:cxn ang="0">
                <a:pos x="T6" y="T7"/>
              </a:cxn>
              <a:cxn ang="0">
                <a:pos x="T8" y="T9"/>
              </a:cxn>
            </a:cxnLst>
            <a:rect l="0" t="0" r="r" b="b"/>
            <a:pathLst>
              <a:path w="79" h="106">
                <a:moveTo>
                  <a:pt x="0" y="0"/>
                </a:moveTo>
                <a:lnTo>
                  <a:pt x="79" y="26"/>
                </a:lnTo>
                <a:lnTo>
                  <a:pt x="26" y="106"/>
                </a:lnTo>
                <a:lnTo>
                  <a:pt x="0" y="53"/>
                </a:lnTo>
                <a:lnTo>
                  <a:pt x="0"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 name="Freeform 504">
            <a:extLst>
              <a:ext uri="{FF2B5EF4-FFF2-40B4-BE49-F238E27FC236}">
                <a16:creationId xmlns:a16="http://schemas.microsoft.com/office/drawing/2014/main" id="{C959A7A7-318F-44DE-AE13-E8CF887F631A}"/>
              </a:ext>
            </a:extLst>
          </p:cNvPr>
          <p:cNvSpPr>
            <a:spLocks/>
          </p:cNvSpPr>
          <p:nvPr/>
        </p:nvSpPr>
        <p:spPr bwMode="auto">
          <a:xfrm>
            <a:off x="3256250" y="4183064"/>
            <a:ext cx="28575" cy="28575"/>
          </a:xfrm>
          <a:custGeom>
            <a:avLst/>
            <a:gdLst>
              <a:gd name="T0" fmla="*/ 26 w 79"/>
              <a:gd name="T1" fmla="*/ 0 h 79"/>
              <a:gd name="T2" fmla="*/ 79 w 79"/>
              <a:gd name="T3" fmla="*/ 26 h 79"/>
              <a:gd name="T4" fmla="*/ 52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52"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 name="Freeform 505">
            <a:extLst>
              <a:ext uri="{FF2B5EF4-FFF2-40B4-BE49-F238E27FC236}">
                <a16:creationId xmlns:a16="http://schemas.microsoft.com/office/drawing/2014/main" id="{AA4B4801-AF96-4257-8EED-EBAEBAF01C9D}"/>
              </a:ext>
            </a:extLst>
          </p:cNvPr>
          <p:cNvSpPr>
            <a:spLocks/>
          </p:cNvSpPr>
          <p:nvPr/>
        </p:nvSpPr>
        <p:spPr bwMode="auto">
          <a:xfrm>
            <a:off x="3273713" y="4143376"/>
            <a:ext cx="38100" cy="28575"/>
          </a:xfrm>
          <a:custGeom>
            <a:avLst/>
            <a:gdLst>
              <a:gd name="T0" fmla="*/ 27 w 106"/>
              <a:gd name="T1" fmla="*/ 0 h 79"/>
              <a:gd name="T2" fmla="*/ 106 w 106"/>
              <a:gd name="T3" fmla="*/ 27 h 79"/>
              <a:gd name="T4" fmla="*/ 53 w 106"/>
              <a:gd name="T5" fmla="*/ 79 h 79"/>
              <a:gd name="T6" fmla="*/ 0 w 106"/>
              <a:gd name="T7" fmla="*/ 53 h 79"/>
              <a:gd name="T8" fmla="*/ 27 w 106"/>
              <a:gd name="T9" fmla="*/ 0 h 79"/>
            </a:gdLst>
            <a:ahLst/>
            <a:cxnLst>
              <a:cxn ang="0">
                <a:pos x="T0" y="T1"/>
              </a:cxn>
              <a:cxn ang="0">
                <a:pos x="T2" y="T3"/>
              </a:cxn>
              <a:cxn ang="0">
                <a:pos x="T4" y="T5"/>
              </a:cxn>
              <a:cxn ang="0">
                <a:pos x="T6" y="T7"/>
              </a:cxn>
              <a:cxn ang="0">
                <a:pos x="T8" y="T9"/>
              </a:cxn>
            </a:cxnLst>
            <a:rect l="0" t="0" r="r" b="b"/>
            <a:pathLst>
              <a:path w="106" h="79">
                <a:moveTo>
                  <a:pt x="27" y="0"/>
                </a:moveTo>
                <a:lnTo>
                  <a:pt x="106" y="27"/>
                </a:lnTo>
                <a:lnTo>
                  <a:pt x="53" y="79"/>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 name="Freeform 506">
            <a:extLst>
              <a:ext uri="{FF2B5EF4-FFF2-40B4-BE49-F238E27FC236}">
                <a16:creationId xmlns:a16="http://schemas.microsoft.com/office/drawing/2014/main" id="{2D846E49-688D-4F23-973C-8112DA133AE8}"/>
              </a:ext>
            </a:extLst>
          </p:cNvPr>
          <p:cNvSpPr>
            <a:spLocks/>
          </p:cNvSpPr>
          <p:nvPr/>
        </p:nvSpPr>
        <p:spPr bwMode="auto">
          <a:xfrm>
            <a:off x="3303875" y="4095751"/>
            <a:ext cx="28575" cy="38100"/>
          </a:xfrm>
          <a:custGeom>
            <a:avLst/>
            <a:gdLst>
              <a:gd name="T0" fmla="*/ 26 w 79"/>
              <a:gd name="T1" fmla="*/ 0 h 106"/>
              <a:gd name="T2" fmla="*/ 79 w 79"/>
              <a:gd name="T3" fmla="*/ 26 h 106"/>
              <a:gd name="T4" fmla="*/ 53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6"/>
                </a:lnTo>
                <a:lnTo>
                  <a:pt x="53"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7" name="Freeform 507">
            <a:extLst>
              <a:ext uri="{FF2B5EF4-FFF2-40B4-BE49-F238E27FC236}">
                <a16:creationId xmlns:a16="http://schemas.microsoft.com/office/drawing/2014/main" id="{5CB5AB3A-DCEB-43CB-8145-88A9A8DF89B0}"/>
              </a:ext>
            </a:extLst>
          </p:cNvPr>
          <p:cNvSpPr>
            <a:spLocks/>
          </p:cNvSpPr>
          <p:nvPr/>
        </p:nvSpPr>
        <p:spPr bwMode="auto">
          <a:xfrm>
            <a:off x="3322925" y="4057651"/>
            <a:ext cx="28575" cy="28575"/>
          </a:xfrm>
          <a:custGeom>
            <a:avLst/>
            <a:gdLst>
              <a:gd name="T0" fmla="*/ 0 w 79"/>
              <a:gd name="T1" fmla="*/ 0 h 79"/>
              <a:gd name="T2" fmla="*/ 79 w 79"/>
              <a:gd name="T3" fmla="*/ 26 h 79"/>
              <a:gd name="T4" fmla="*/ 26 w 79"/>
              <a:gd name="T5" fmla="*/ 79 h 79"/>
              <a:gd name="T6" fmla="*/ 0 w 79"/>
              <a:gd name="T7" fmla="*/ 26 h 79"/>
              <a:gd name="T8" fmla="*/ 0 w 79"/>
              <a:gd name="T9" fmla="*/ 0 h 79"/>
            </a:gdLst>
            <a:ahLst/>
            <a:cxnLst>
              <a:cxn ang="0">
                <a:pos x="T0" y="T1"/>
              </a:cxn>
              <a:cxn ang="0">
                <a:pos x="T2" y="T3"/>
              </a:cxn>
              <a:cxn ang="0">
                <a:pos x="T4" y="T5"/>
              </a:cxn>
              <a:cxn ang="0">
                <a:pos x="T6" y="T7"/>
              </a:cxn>
              <a:cxn ang="0">
                <a:pos x="T8" y="T9"/>
              </a:cxn>
            </a:cxnLst>
            <a:rect l="0" t="0" r="r" b="b"/>
            <a:pathLst>
              <a:path w="79" h="79">
                <a:moveTo>
                  <a:pt x="0" y="0"/>
                </a:moveTo>
                <a:lnTo>
                  <a:pt x="79" y="26"/>
                </a:lnTo>
                <a:lnTo>
                  <a:pt x="26" y="79"/>
                </a:lnTo>
                <a:lnTo>
                  <a:pt x="0" y="26"/>
                </a:lnTo>
                <a:lnTo>
                  <a:pt x="0"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8" name="Freeform 508">
            <a:extLst>
              <a:ext uri="{FF2B5EF4-FFF2-40B4-BE49-F238E27FC236}">
                <a16:creationId xmlns:a16="http://schemas.microsoft.com/office/drawing/2014/main" id="{D5E81114-D1CF-4559-B0F5-1929B6DC5660}"/>
              </a:ext>
            </a:extLst>
          </p:cNvPr>
          <p:cNvSpPr>
            <a:spLocks/>
          </p:cNvSpPr>
          <p:nvPr/>
        </p:nvSpPr>
        <p:spPr bwMode="auto">
          <a:xfrm>
            <a:off x="3341975" y="4019551"/>
            <a:ext cx="28575" cy="28575"/>
          </a:xfrm>
          <a:custGeom>
            <a:avLst/>
            <a:gdLst>
              <a:gd name="T0" fmla="*/ 0 w 79"/>
              <a:gd name="T1" fmla="*/ 0 h 80"/>
              <a:gd name="T2" fmla="*/ 79 w 79"/>
              <a:gd name="T3" fmla="*/ 27 h 80"/>
              <a:gd name="T4" fmla="*/ 26 w 79"/>
              <a:gd name="T5" fmla="*/ 80 h 80"/>
              <a:gd name="T6" fmla="*/ 0 w 79"/>
              <a:gd name="T7" fmla="*/ 53 h 80"/>
              <a:gd name="T8" fmla="*/ 0 w 79"/>
              <a:gd name="T9" fmla="*/ 0 h 80"/>
            </a:gdLst>
            <a:ahLst/>
            <a:cxnLst>
              <a:cxn ang="0">
                <a:pos x="T0" y="T1"/>
              </a:cxn>
              <a:cxn ang="0">
                <a:pos x="T2" y="T3"/>
              </a:cxn>
              <a:cxn ang="0">
                <a:pos x="T4" y="T5"/>
              </a:cxn>
              <a:cxn ang="0">
                <a:pos x="T6" y="T7"/>
              </a:cxn>
              <a:cxn ang="0">
                <a:pos x="T8" y="T9"/>
              </a:cxn>
            </a:cxnLst>
            <a:rect l="0" t="0" r="r" b="b"/>
            <a:pathLst>
              <a:path w="79" h="80">
                <a:moveTo>
                  <a:pt x="0" y="0"/>
                </a:moveTo>
                <a:lnTo>
                  <a:pt x="79" y="27"/>
                </a:lnTo>
                <a:lnTo>
                  <a:pt x="26" y="80"/>
                </a:lnTo>
                <a:lnTo>
                  <a:pt x="0" y="53"/>
                </a:lnTo>
                <a:lnTo>
                  <a:pt x="0"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9" name="Freeform 509">
            <a:extLst>
              <a:ext uri="{FF2B5EF4-FFF2-40B4-BE49-F238E27FC236}">
                <a16:creationId xmlns:a16="http://schemas.microsoft.com/office/drawing/2014/main" id="{70A013B7-C266-48C5-A367-ECACAD6642AC}"/>
              </a:ext>
            </a:extLst>
          </p:cNvPr>
          <p:cNvSpPr>
            <a:spLocks/>
          </p:cNvSpPr>
          <p:nvPr/>
        </p:nvSpPr>
        <p:spPr bwMode="auto">
          <a:xfrm>
            <a:off x="3361025" y="3981451"/>
            <a:ext cx="38100" cy="28575"/>
          </a:xfrm>
          <a:custGeom>
            <a:avLst/>
            <a:gdLst>
              <a:gd name="T0" fmla="*/ 26 w 105"/>
              <a:gd name="T1" fmla="*/ 0 h 80"/>
              <a:gd name="T2" fmla="*/ 105 w 105"/>
              <a:gd name="T3" fmla="*/ 27 h 80"/>
              <a:gd name="T4" fmla="*/ 52 w 105"/>
              <a:gd name="T5" fmla="*/ 80 h 80"/>
              <a:gd name="T6" fmla="*/ 0 w 105"/>
              <a:gd name="T7" fmla="*/ 53 h 80"/>
              <a:gd name="T8" fmla="*/ 26 w 105"/>
              <a:gd name="T9" fmla="*/ 0 h 80"/>
            </a:gdLst>
            <a:ahLst/>
            <a:cxnLst>
              <a:cxn ang="0">
                <a:pos x="T0" y="T1"/>
              </a:cxn>
              <a:cxn ang="0">
                <a:pos x="T2" y="T3"/>
              </a:cxn>
              <a:cxn ang="0">
                <a:pos x="T4" y="T5"/>
              </a:cxn>
              <a:cxn ang="0">
                <a:pos x="T6" y="T7"/>
              </a:cxn>
              <a:cxn ang="0">
                <a:pos x="T8" y="T9"/>
              </a:cxn>
            </a:cxnLst>
            <a:rect l="0" t="0" r="r" b="b"/>
            <a:pathLst>
              <a:path w="105" h="80">
                <a:moveTo>
                  <a:pt x="26" y="0"/>
                </a:moveTo>
                <a:lnTo>
                  <a:pt x="105" y="27"/>
                </a:lnTo>
                <a:lnTo>
                  <a:pt x="52" y="80"/>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0" name="Freeform 510">
            <a:extLst>
              <a:ext uri="{FF2B5EF4-FFF2-40B4-BE49-F238E27FC236}">
                <a16:creationId xmlns:a16="http://schemas.microsoft.com/office/drawing/2014/main" id="{A2C426F0-E169-41CF-B94A-448157064287}"/>
              </a:ext>
            </a:extLst>
          </p:cNvPr>
          <p:cNvSpPr>
            <a:spLocks/>
          </p:cNvSpPr>
          <p:nvPr/>
        </p:nvSpPr>
        <p:spPr bwMode="auto">
          <a:xfrm>
            <a:off x="3389600" y="3943351"/>
            <a:ext cx="28575" cy="28575"/>
          </a:xfrm>
          <a:custGeom>
            <a:avLst/>
            <a:gdLst>
              <a:gd name="T0" fmla="*/ 26 w 79"/>
              <a:gd name="T1" fmla="*/ 0 h 79"/>
              <a:gd name="T2" fmla="*/ 0 w 79"/>
              <a:gd name="T3" fmla="*/ 26 h 79"/>
              <a:gd name="T4" fmla="*/ 53 w 79"/>
              <a:gd name="T5" fmla="*/ 79 h 79"/>
              <a:gd name="T6" fmla="*/ 79 w 79"/>
              <a:gd name="T7" fmla="*/ 0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0" y="26"/>
                </a:lnTo>
                <a:lnTo>
                  <a:pt x="53" y="79"/>
                </a:lnTo>
                <a:lnTo>
                  <a:pt x="79" y="0"/>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1" name="Freeform 511">
            <a:extLst>
              <a:ext uri="{FF2B5EF4-FFF2-40B4-BE49-F238E27FC236}">
                <a16:creationId xmlns:a16="http://schemas.microsoft.com/office/drawing/2014/main" id="{86F7EB47-7E83-4160-8535-5B3F5C691BEF}"/>
              </a:ext>
            </a:extLst>
          </p:cNvPr>
          <p:cNvSpPr>
            <a:spLocks/>
          </p:cNvSpPr>
          <p:nvPr/>
        </p:nvSpPr>
        <p:spPr bwMode="auto">
          <a:xfrm>
            <a:off x="3168938" y="4344989"/>
            <a:ext cx="38100" cy="28575"/>
          </a:xfrm>
          <a:custGeom>
            <a:avLst/>
            <a:gdLst>
              <a:gd name="T0" fmla="*/ 53 w 106"/>
              <a:gd name="T1" fmla="*/ 0 h 79"/>
              <a:gd name="T2" fmla="*/ 106 w 106"/>
              <a:gd name="T3" fmla="*/ 26 h 79"/>
              <a:gd name="T4" fmla="*/ 27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27"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2" name="Freeform 512">
            <a:extLst>
              <a:ext uri="{FF2B5EF4-FFF2-40B4-BE49-F238E27FC236}">
                <a16:creationId xmlns:a16="http://schemas.microsoft.com/office/drawing/2014/main" id="{652AC2DE-5EEF-448D-A3E2-6754F8E87097}"/>
              </a:ext>
            </a:extLst>
          </p:cNvPr>
          <p:cNvSpPr>
            <a:spLocks/>
          </p:cNvSpPr>
          <p:nvPr/>
        </p:nvSpPr>
        <p:spPr bwMode="auto">
          <a:xfrm>
            <a:off x="3207038" y="4316414"/>
            <a:ext cx="30163" cy="28575"/>
          </a:xfrm>
          <a:custGeom>
            <a:avLst/>
            <a:gdLst>
              <a:gd name="T0" fmla="*/ 53 w 80"/>
              <a:gd name="T1" fmla="*/ 0 h 80"/>
              <a:gd name="T2" fmla="*/ 80 w 80"/>
              <a:gd name="T3" fmla="*/ 27 h 80"/>
              <a:gd name="T4" fmla="*/ 27 w 80"/>
              <a:gd name="T5" fmla="*/ 80 h 80"/>
              <a:gd name="T6" fmla="*/ 0 w 80"/>
              <a:gd name="T7" fmla="*/ 27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27"/>
                </a:lnTo>
                <a:lnTo>
                  <a:pt x="27"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3" name="Freeform 513">
            <a:extLst>
              <a:ext uri="{FF2B5EF4-FFF2-40B4-BE49-F238E27FC236}">
                <a16:creationId xmlns:a16="http://schemas.microsoft.com/office/drawing/2014/main" id="{54580D4D-2A3B-4B4F-ACBC-FF3CFBADCFA7}"/>
              </a:ext>
            </a:extLst>
          </p:cNvPr>
          <p:cNvSpPr>
            <a:spLocks/>
          </p:cNvSpPr>
          <p:nvPr/>
        </p:nvSpPr>
        <p:spPr bwMode="auto">
          <a:xfrm>
            <a:off x="3245138" y="4287839"/>
            <a:ext cx="28575" cy="28575"/>
          </a:xfrm>
          <a:custGeom>
            <a:avLst/>
            <a:gdLst>
              <a:gd name="T0" fmla="*/ 27 w 79"/>
              <a:gd name="T1" fmla="*/ 0 h 79"/>
              <a:gd name="T2" fmla="*/ 79 w 79"/>
              <a:gd name="T3" fmla="*/ 26 h 79"/>
              <a:gd name="T4" fmla="*/ 27 w 79"/>
              <a:gd name="T5" fmla="*/ 79 h 79"/>
              <a:gd name="T6" fmla="*/ 0 w 79"/>
              <a:gd name="T7" fmla="*/ 26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4" name="Freeform 514">
            <a:extLst>
              <a:ext uri="{FF2B5EF4-FFF2-40B4-BE49-F238E27FC236}">
                <a16:creationId xmlns:a16="http://schemas.microsoft.com/office/drawing/2014/main" id="{7C394C14-36C1-4CCB-8FCF-7C61DDDB4B97}"/>
              </a:ext>
            </a:extLst>
          </p:cNvPr>
          <p:cNvSpPr>
            <a:spLocks/>
          </p:cNvSpPr>
          <p:nvPr/>
        </p:nvSpPr>
        <p:spPr bwMode="auto">
          <a:xfrm>
            <a:off x="3284825" y="4259264"/>
            <a:ext cx="26988"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5" name="Freeform 515">
            <a:extLst>
              <a:ext uri="{FF2B5EF4-FFF2-40B4-BE49-F238E27FC236}">
                <a16:creationId xmlns:a16="http://schemas.microsoft.com/office/drawing/2014/main" id="{09CE4D38-5AD0-4B10-B9D8-9B07BB2CE23F}"/>
              </a:ext>
            </a:extLst>
          </p:cNvPr>
          <p:cNvSpPr>
            <a:spLocks/>
          </p:cNvSpPr>
          <p:nvPr/>
        </p:nvSpPr>
        <p:spPr bwMode="auto">
          <a:xfrm>
            <a:off x="3322925" y="4230689"/>
            <a:ext cx="28575" cy="38100"/>
          </a:xfrm>
          <a:custGeom>
            <a:avLst/>
            <a:gdLst>
              <a:gd name="T0" fmla="*/ 26 w 79"/>
              <a:gd name="T1" fmla="*/ 0 h 106"/>
              <a:gd name="T2" fmla="*/ 79 w 79"/>
              <a:gd name="T3" fmla="*/ 53 h 106"/>
              <a:gd name="T4" fmla="*/ 26 w 79"/>
              <a:gd name="T5" fmla="*/ 106 h 106"/>
              <a:gd name="T6" fmla="*/ 0 w 79"/>
              <a:gd name="T7" fmla="*/ 27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6" name="Freeform 516">
            <a:extLst>
              <a:ext uri="{FF2B5EF4-FFF2-40B4-BE49-F238E27FC236}">
                <a16:creationId xmlns:a16="http://schemas.microsoft.com/office/drawing/2014/main" id="{7F77B16A-A771-4F6C-A461-B6E247AAEF39}"/>
              </a:ext>
            </a:extLst>
          </p:cNvPr>
          <p:cNvSpPr>
            <a:spLocks/>
          </p:cNvSpPr>
          <p:nvPr/>
        </p:nvSpPr>
        <p:spPr bwMode="auto">
          <a:xfrm>
            <a:off x="3351500" y="4202114"/>
            <a:ext cx="38100" cy="38100"/>
          </a:xfrm>
          <a:custGeom>
            <a:avLst/>
            <a:gdLst>
              <a:gd name="T0" fmla="*/ 53 w 106"/>
              <a:gd name="T1" fmla="*/ 0 h 106"/>
              <a:gd name="T2" fmla="*/ 106 w 106"/>
              <a:gd name="T3" fmla="*/ 53 h 106"/>
              <a:gd name="T4" fmla="*/ 27 w 106"/>
              <a:gd name="T5" fmla="*/ 106 h 106"/>
              <a:gd name="T6" fmla="*/ 0 w 106"/>
              <a:gd name="T7" fmla="*/ 26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7" y="106"/>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7" name="Freeform 517">
            <a:extLst>
              <a:ext uri="{FF2B5EF4-FFF2-40B4-BE49-F238E27FC236}">
                <a16:creationId xmlns:a16="http://schemas.microsoft.com/office/drawing/2014/main" id="{2B3D1919-BCDE-49B3-A30C-1FD027F3057B}"/>
              </a:ext>
            </a:extLst>
          </p:cNvPr>
          <p:cNvSpPr>
            <a:spLocks/>
          </p:cNvSpPr>
          <p:nvPr/>
        </p:nvSpPr>
        <p:spPr bwMode="auto">
          <a:xfrm>
            <a:off x="3389600" y="4183064"/>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8" name="Freeform 518">
            <a:extLst>
              <a:ext uri="{FF2B5EF4-FFF2-40B4-BE49-F238E27FC236}">
                <a16:creationId xmlns:a16="http://schemas.microsoft.com/office/drawing/2014/main" id="{464C920E-849E-4200-BE9F-16C596A9F1B6}"/>
              </a:ext>
            </a:extLst>
          </p:cNvPr>
          <p:cNvSpPr>
            <a:spLocks/>
          </p:cNvSpPr>
          <p:nvPr/>
        </p:nvSpPr>
        <p:spPr bwMode="auto">
          <a:xfrm>
            <a:off x="3427700" y="4154489"/>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9" name="Freeform 519">
            <a:extLst>
              <a:ext uri="{FF2B5EF4-FFF2-40B4-BE49-F238E27FC236}">
                <a16:creationId xmlns:a16="http://schemas.microsoft.com/office/drawing/2014/main" id="{BC27F89E-A8C0-4970-8171-EFCAF265129A}"/>
              </a:ext>
            </a:extLst>
          </p:cNvPr>
          <p:cNvSpPr>
            <a:spLocks/>
          </p:cNvSpPr>
          <p:nvPr/>
        </p:nvSpPr>
        <p:spPr bwMode="auto">
          <a:xfrm>
            <a:off x="3465800" y="4124326"/>
            <a:ext cx="28575" cy="30163"/>
          </a:xfrm>
          <a:custGeom>
            <a:avLst/>
            <a:gdLst>
              <a:gd name="T0" fmla="*/ 26 w 79"/>
              <a:gd name="T1" fmla="*/ 0 h 80"/>
              <a:gd name="T2" fmla="*/ 79 w 79"/>
              <a:gd name="T3" fmla="*/ 27 h 80"/>
              <a:gd name="T4" fmla="*/ 26 w 79"/>
              <a:gd name="T5" fmla="*/ 80 h 80"/>
              <a:gd name="T6" fmla="*/ 0 w 79"/>
              <a:gd name="T7" fmla="*/ 0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0"/>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0" name="Freeform 520">
            <a:extLst>
              <a:ext uri="{FF2B5EF4-FFF2-40B4-BE49-F238E27FC236}">
                <a16:creationId xmlns:a16="http://schemas.microsoft.com/office/drawing/2014/main" id="{41F547C4-3AA4-47E6-8267-BF468C769933}"/>
              </a:ext>
            </a:extLst>
          </p:cNvPr>
          <p:cNvSpPr>
            <a:spLocks/>
          </p:cNvSpPr>
          <p:nvPr/>
        </p:nvSpPr>
        <p:spPr bwMode="auto">
          <a:xfrm>
            <a:off x="3494375" y="4095751"/>
            <a:ext cx="38100" cy="28575"/>
          </a:xfrm>
          <a:custGeom>
            <a:avLst/>
            <a:gdLst>
              <a:gd name="T0" fmla="*/ 53 w 106"/>
              <a:gd name="T1" fmla="*/ 0 h 79"/>
              <a:gd name="T2" fmla="*/ 106 w 106"/>
              <a:gd name="T3" fmla="*/ 53 h 79"/>
              <a:gd name="T4" fmla="*/ 26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26"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1" name="Freeform 521">
            <a:extLst>
              <a:ext uri="{FF2B5EF4-FFF2-40B4-BE49-F238E27FC236}">
                <a16:creationId xmlns:a16="http://schemas.microsoft.com/office/drawing/2014/main" id="{E6B23027-5C12-44D9-B4A5-342283B07848}"/>
              </a:ext>
            </a:extLst>
          </p:cNvPr>
          <p:cNvSpPr>
            <a:spLocks/>
          </p:cNvSpPr>
          <p:nvPr/>
        </p:nvSpPr>
        <p:spPr bwMode="auto">
          <a:xfrm>
            <a:off x="3532475" y="4067176"/>
            <a:ext cx="38100" cy="38100"/>
          </a:xfrm>
          <a:custGeom>
            <a:avLst/>
            <a:gdLst>
              <a:gd name="T0" fmla="*/ 53 w 106"/>
              <a:gd name="T1" fmla="*/ 0 h 106"/>
              <a:gd name="T2" fmla="*/ 106 w 106"/>
              <a:gd name="T3" fmla="*/ 53 h 106"/>
              <a:gd name="T4" fmla="*/ 26 w 106"/>
              <a:gd name="T5" fmla="*/ 106 h 106"/>
              <a:gd name="T6" fmla="*/ 0 w 106"/>
              <a:gd name="T7" fmla="*/ 27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6" y="106"/>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2" name="Freeform 522">
            <a:extLst>
              <a:ext uri="{FF2B5EF4-FFF2-40B4-BE49-F238E27FC236}">
                <a16:creationId xmlns:a16="http://schemas.microsoft.com/office/drawing/2014/main" id="{D4664146-0E09-4E66-8FC5-350C40E1F2C2}"/>
              </a:ext>
            </a:extLst>
          </p:cNvPr>
          <p:cNvSpPr>
            <a:spLocks/>
          </p:cNvSpPr>
          <p:nvPr/>
        </p:nvSpPr>
        <p:spPr bwMode="auto">
          <a:xfrm>
            <a:off x="3570575" y="4048126"/>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3" name="Freeform 523">
            <a:extLst>
              <a:ext uri="{FF2B5EF4-FFF2-40B4-BE49-F238E27FC236}">
                <a16:creationId xmlns:a16="http://schemas.microsoft.com/office/drawing/2014/main" id="{069EF305-5F68-46F2-9CBA-12578644F0ED}"/>
              </a:ext>
            </a:extLst>
          </p:cNvPr>
          <p:cNvSpPr>
            <a:spLocks/>
          </p:cNvSpPr>
          <p:nvPr/>
        </p:nvSpPr>
        <p:spPr bwMode="auto">
          <a:xfrm>
            <a:off x="3608675" y="4019551"/>
            <a:ext cx="28575"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4" name="Freeform 524">
            <a:extLst>
              <a:ext uri="{FF2B5EF4-FFF2-40B4-BE49-F238E27FC236}">
                <a16:creationId xmlns:a16="http://schemas.microsoft.com/office/drawing/2014/main" id="{CA5DCDE1-80AC-497F-A494-6EC76DE41EA3}"/>
              </a:ext>
            </a:extLst>
          </p:cNvPr>
          <p:cNvSpPr>
            <a:spLocks/>
          </p:cNvSpPr>
          <p:nvPr/>
        </p:nvSpPr>
        <p:spPr bwMode="auto">
          <a:xfrm>
            <a:off x="3646775" y="399097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5" name="Freeform 525">
            <a:extLst>
              <a:ext uri="{FF2B5EF4-FFF2-40B4-BE49-F238E27FC236}">
                <a16:creationId xmlns:a16="http://schemas.microsoft.com/office/drawing/2014/main" id="{3EFCFEB4-62EF-43A8-B9CB-D9CBA0EBAB6E}"/>
              </a:ext>
            </a:extLst>
          </p:cNvPr>
          <p:cNvSpPr>
            <a:spLocks/>
          </p:cNvSpPr>
          <p:nvPr/>
        </p:nvSpPr>
        <p:spPr bwMode="auto">
          <a:xfrm>
            <a:off x="3675350" y="3962401"/>
            <a:ext cx="38100" cy="28575"/>
          </a:xfrm>
          <a:custGeom>
            <a:avLst/>
            <a:gdLst>
              <a:gd name="T0" fmla="*/ 52 w 105"/>
              <a:gd name="T1" fmla="*/ 0 h 80"/>
              <a:gd name="T2" fmla="*/ 105 w 105"/>
              <a:gd name="T3" fmla="*/ 27 h 80"/>
              <a:gd name="T4" fmla="*/ 26 w 105"/>
              <a:gd name="T5" fmla="*/ 80 h 80"/>
              <a:gd name="T6" fmla="*/ 0 w 105"/>
              <a:gd name="T7" fmla="*/ 27 h 80"/>
              <a:gd name="T8" fmla="*/ 52 w 105"/>
              <a:gd name="T9" fmla="*/ 0 h 80"/>
            </a:gdLst>
            <a:ahLst/>
            <a:cxnLst>
              <a:cxn ang="0">
                <a:pos x="T0" y="T1"/>
              </a:cxn>
              <a:cxn ang="0">
                <a:pos x="T2" y="T3"/>
              </a:cxn>
              <a:cxn ang="0">
                <a:pos x="T4" y="T5"/>
              </a:cxn>
              <a:cxn ang="0">
                <a:pos x="T6" y="T7"/>
              </a:cxn>
              <a:cxn ang="0">
                <a:pos x="T8" y="T9"/>
              </a:cxn>
            </a:cxnLst>
            <a:rect l="0" t="0" r="r" b="b"/>
            <a:pathLst>
              <a:path w="105" h="80">
                <a:moveTo>
                  <a:pt x="52" y="0"/>
                </a:moveTo>
                <a:lnTo>
                  <a:pt x="105" y="27"/>
                </a:lnTo>
                <a:lnTo>
                  <a:pt x="26" y="80"/>
                </a:lnTo>
                <a:lnTo>
                  <a:pt x="0" y="27"/>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6" name="Freeform 526">
            <a:extLst>
              <a:ext uri="{FF2B5EF4-FFF2-40B4-BE49-F238E27FC236}">
                <a16:creationId xmlns:a16="http://schemas.microsoft.com/office/drawing/2014/main" id="{2F27FC1E-2D42-4E71-96FE-59D265CA90AC}"/>
              </a:ext>
            </a:extLst>
          </p:cNvPr>
          <p:cNvSpPr>
            <a:spLocks/>
          </p:cNvSpPr>
          <p:nvPr/>
        </p:nvSpPr>
        <p:spPr bwMode="auto">
          <a:xfrm>
            <a:off x="3713450" y="3932239"/>
            <a:ext cx="38100" cy="39688"/>
          </a:xfrm>
          <a:custGeom>
            <a:avLst/>
            <a:gdLst>
              <a:gd name="T0" fmla="*/ 53 w 106"/>
              <a:gd name="T1" fmla="*/ 0 h 106"/>
              <a:gd name="T2" fmla="*/ 106 w 106"/>
              <a:gd name="T3" fmla="*/ 53 h 106"/>
              <a:gd name="T4" fmla="*/ 27 w 106"/>
              <a:gd name="T5" fmla="*/ 106 h 106"/>
              <a:gd name="T6" fmla="*/ 0 w 106"/>
              <a:gd name="T7" fmla="*/ 27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7" y="106"/>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7" name="Freeform 527">
            <a:extLst>
              <a:ext uri="{FF2B5EF4-FFF2-40B4-BE49-F238E27FC236}">
                <a16:creationId xmlns:a16="http://schemas.microsoft.com/office/drawing/2014/main" id="{47C8EEDD-A25B-402B-A904-11B608FEA620}"/>
              </a:ext>
            </a:extLst>
          </p:cNvPr>
          <p:cNvSpPr>
            <a:spLocks/>
          </p:cNvSpPr>
          <p:nvPr/>
        </p:nvSpPr>
        <p:spPr bwMode="auto">
          <a:xfrm>
            <a:off x="3751550" y="3903664"/>
            <a:ext cx="28575" cy="39688"/>
          </a:xfrm>
          <a:custGeom>
            <a:avLst/>
            <a:gdLst>
              <a:gd name="T0" fmla="*/ 27 w 80"/>
              <a:gd name="T1" fmla="*/ 0 h 106"/>
              <a:gd name="T2" fmla="*/ 80 w 80"/>
              <a:gd name="T3" fmla="*/ 53 h 106"/>
              <a:gd name="T4" fmla="*/ 0 w 80"/>
              <a:gd name="T5" fmla="*/ 106 h 106"/>
              <a:gd name="T6" fmla="*/ 0 w 80"/>
              <a:gd name="T7" fmla="*/ 26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0" y="106"/>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8" name="Freeform 528">
            <a:extLst>
              <a:ext uri="{FF2B5EF4-FFF2-40B4-BE49-F238E27FC236}">
                <a16:creationId xmlns:a16="http://schemas.microsoft.com/office/drawing/2014/main" id="{A459BFE1-2E6B-4D8B-8D2F-14A02D706E8C}"/>
              </a:ext>
            </a:extLst>
          </p:cNvPr>
          <p:cNvSpPr>
            <a:spLocks/>
          </p:cNvSpPr>
          <p:nvPr/>
        </p:nvSpPr>
        <p:spPr bwMode="auto">
          <a:xfrm>
            <a:off x="3789650" y="3884614"/>
            <a:ext cx="28575" cy="28575"/>
          </a:xfrm>
          <a:custGeom>
            <a:avLst/>
            <a:gdLst>
              <a:gd name="T0" fmla="*/ 27 w 79"/>
              <a:gd name="T1" fmla="*/ 0 h 79"/>
              <a:gd name="T2" fmla="*/ 79 w 79"/>
              <a:gd name="T3" fmla="*/ 26 h 79"/>
              <a:gd name="T4" fmla="*/ 27 w 79"/>
              <a:gd name="T5" fmla="*/ 79 h 79"/>
              <a:gd name="T6" fmla="*/ 0 w 79"/>
              <a:gd name="T7" fmla="*/ 26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9" name="Freeform 529">
            <a:extLst>
              <a:ext uri="{FF2B5EF4-FFF2-40B4-BE49-F238E27FC236}">
                <a16:creationId xmlns:a16="http://schemas.microsoft.com/office/drawing/2014/main" id="{DA6459AE-AC97-4E1C-86BB-FBA7DC8326CF}"/>
              </a:ext>
            </a:extLst>
          </p:cNvPr>
          <p:cNvSpPr>
            <a:spLocks/>
          </p:cNvSpPr>
          <p:nvPr/>
        </p:nvSpPr>
        <p:spPr bwMode="auto">
          <a:xfrm>
            <a:off x="3827750" y="3856039"/>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0" name="Freeform 530">
            <a:extLst>
              <a:ext uri="{FF2B5EF4-FFF2-40B4-BE49-F238E27FC236}">
                <a16:creationId xmlns:a16="http://schemas.microsoft.com/office/drawing/2014/main" id="{E403985F-5719-4DDD-88B4-0C3D2601ACB7}"/>
              </a:ext>
            </a:extLst>
          </p:cNvPr>
          <p:cNvSpPr>
            <a:spLocks/>
          </p:cNvSpPr>
          <p:nvPr/>
        </p:nvSpPr>
        <p:spPr bwMode="auto">
          <a:xfrm>
            <a:off x="3856325" y="3827464"/>
            <a:ext cx="38100" cy="28575"/>
          </a:xfrm>
          <a:custGeom>
            <a:avLst/>
            <a:gdLst>
              <a:gd name="T0" fmla="*/ 53 w 106"/>
              <a:gd name="T1" fmla="*/ 0 h 79"/>
              <a:gd name="T2" fmla="*/ 106 w 106"/>
              <a:gd name="T3" fmla="*/ 26 h 79"/>
              <a:gd name="T4" fmla="*/ 27 w 106"/>
              <a:gd name="T5" fmla="*/ 79 h 79"/>
              <a:gd name="T6" fmla="*/ 0 w 106"/>
              <a:gd name="T7" fmla="*/ 0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27" y="79"/>
                </a:lnTo>
                <a:lnTo>
                  <a:pt x="0" y="0"/>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1" name="Freeform 531">
            <a:extLst>
              <a:ext uri="{FF2B5EF4-FFF2-40B4-BE49-F238E27FC236}">
                <a16:creationId xmlns:a16="http://schemas.microsoft.com/office/drawing/2014/main" id="{5ACE54F3-24D1-499E-9734-3CFC1688AB17}"/>
              </a:ext>
            </a:extLst>
          </p:cNvPr>
          <p:cNvSpPr>
            <a:spLocks/>
          </p:cNvSpPr>
          <p:nvPr/>
        </p:nvSpPr>
        <p:spPr bwMode="auto">
          <a:xfrm>
            <a:off x="3168938" y="4335464"/>
            <a:ext cx="38100" cy="38100"/>
          </a:xfrm>
          <a:custGeom>
            <a:avLst/>
            <a:gdLst>
              <a:gd name="T0" fmla="*/ 27 w 106"/>
              <a:gd name="T1" fmla="*/ 0 h 106"/>
              <a:gd name="T2" fmla="*/ 106 w 106"/>
              <a:gd name="T3" fmla="*/ 27 h 106"/>
              <a:gd name="T4" fmla="*/ 27 w 106"/>
              <a:gd name="T5" fmla="*/ 106 h 106"/>
              <a:gd name="T6" fmla="*/ 0 w 106"/>
              <a:gd name="T7" fmla="*/ 53 h 106"/>
              <a:gd name="T8" fmla="*/ 27 w 106"/>
              <a:gd name="T9" fmla="*/ 0 h 106"/>
            </a:gdLst>
            <a:ahLst/>
            <a:cxnLst>
              <a:cxn ang="0">
                <a:pos x="T0" y="T1"/>
              </a:cxn>
              <a:cxn ang="0">
                <a:pos x="T2" y="T3"/>
              </a:cxn>
              <a:cxn ang="0">
                <a:pos x="T4" y="T5"/>
              </a:cxn>
              <a:cxn ang="0">
                <a:pos x="T6" y="T7"/>
              </a:cxn>
              <a:cxn ang="0">
                <a:pos x="T8" y="T9"/>
              </a:cxn>
            </a:cxnLst>
            <a:rect l="0" t="0" r="r" b="b"/>
            <a:pathLst>
              <a:path w="106" h="106">
                <a:moveTo>
                  <a:pt x="27" y="0"/>
                </a:moveTo>
                <a:lnTo>
                  <a:pt x="106" y="27"/>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2" name="Freeform 532">
            <a:extLst>
              <a:ext uri="{FF2B5EF4-FFF2-40B4-BE49-F238E27FC236}">
                <a16:creationId xmlns:a16="http://schemas.microsoft.com/office/drawing/2014/main" id="{D7B1916F-2A36-4B27-825A-E4FC8DB91F08}"/>
              </a:ext>
            </a:extLst>
          </p:cNvPr>
          <p:cNvSpPr>
            <a:spLocks/>
          </p:cNvSpPr>
          <p:nvPr/>
        </p:nvSpPr>
        <p:spPr bwMode="auto">
          <a:xfrm>
            <a:off x="3197513" y="4306889"/>
            <a:ext cx="39688"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3" name="Freeform 533">
            <a:extLst>
              <a:ext uri="{FF2B5EF4-FFF2-40B4-BE49-F238E27FC236}">
                <a16:creationId xmlns:a16="http://schemas.microsoft.com/office/drawing/2014/main" id="{35F9337B-835A-403F-80AD-4454B0936CB5}"/>
              </a:ext>
            </a:extLst>
          </p:cNvPr>
          <p:cNvSpPr>
            <a:spLocks/>
          </p:cNvSpPr>
          <p:nvPr/>
        </p:nvSpPr>
        <p:spPr bwMode="auto">
          <a:xfrm>
            <a:off x="3237200" y="4278314"/>
            <a:ext cx="26988"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4" name="Freeform 534">
            <a:extLst>
              <a:ext uri="{FF2B5EF4-FFF2-40B4-BE49-F238E27FC236}">
                <a16:creationId xmlns:a16="http://schemas.microsoft.com/office/drawing/2014/main" id="{8559959F-8C73-4D7C-ACBE-DD3188B19A36}"/>
              </a:ext>
            </a:extLst>
          </p:cNvPr>
          <p:cNvSpPr>
            <a:spLocks/>
          </p:cNvSpPr>
          <p:nvPr/>
        </p:nvSpPr>
        <p:spPr bwMode="auto">
          <a:xfrm>
            <a:off x="3264188" y="4240214"/>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5" name="Freeform 535">
            <a:extLst>
              <a:ext uri="{FF2B5EF4-FFF2-40B4-BE49-F238E27FC236}">
                <a16:creationId xmlns:a16="http://schemas.microsoft.com/office/drawing/2014/main" id="{A5732FFC-2E5C-4E23-9B53-3921A43388D3}"/>
              </a:ext>
            </a:extLst>
          </p:cNvPr>
          <p:cNvSpPr>
            <a:spLocks/>
          </p:cNvSpPr>
          <p:nvPr/>
        </p:nvSpPr>
        <p:spPr bwMode="auto">
          <a:xfrm>
            <a:off x="3292763" y="4211639"/>
            <a:ext cx="30163"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6" name="Freeform 536">
            <a:extLst>
              <a:ext uri="{FF2B5EF4-FFF2-40B4-BE49-F238E27FC236}">
                <a16:creationId xmlns:a16="http://schemas.microsoft.com/office/drawing/2014/main" id="{04F04EF5-844B-42BD-BD1C-6271FE68AD8C}"/>
              </a:ext>
            </a:extLst>
          </p:cNvPr>
          <p:cNvSpPr>
            <a:spLocks/>
          </p:cNvSpPr>
          <p:nvPr/>
        </p:nvSpPr>
        <p:spPr bwMode="auto">
          <a:xfrm>
            <a:off x="3322925" y="4171951"/>
            <a:ext cx="38100" cy="39688"/>
          </a:xfrm>
          <a:custGeom>
            <a:avLst/>
            <a:gdLst>
              <a:gd name="T0" fmla="*/ 53 w 106"/>
              <a:gd name="T1" fmla="*/ 0 h 106"/>
              <a:gd name="T2" fmla="*/ 106 w 106"/>
              <a:gd name="T3" fmla="*/ 27 h 106"/>
              <a:gd name="T4" fmla="*/ 53 w 106"/>
              <a:gd name="T5" fmla="*/ 106 h 106"/>
              <a:gd name="T6" fmla="*/ 0 w 106"/>
              <a:gd name="T7" fmla="*/ 27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27"/>
                </a:lnTo>
                <a:lnTo>
                  <a:pt x="53" y="106"/>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7" name="Freeform 537">
            <a:extLst>
              <a:ext uri="{FF2B5EF4-FFF2-40B4-BE49-F238E27FC236}">
                <a16:creationId xmlns:a16="http://schemas.microsoft.com/office/drawing/2014/main" id="{B792028E-6288-4D67-AEC6-F7E412B8E9A3}"/>
              </a:ext>
            </a:extLst>
          </p:cNvPr>
          <p:cNvSpPr>
            <a:spLocks/>
          </p:cNvSpPr>
          <p:nvPr/>
        </p:nvSpPr>
        <p:spPr bwMode="auto">
          <a:xfrm>
            <a:off x="3361025" y="4143376"/>
            <a:ext cx="28575" cy="28575"/>
          </a:xfrm>
          <a:custGeom>
            <a:avLst/>
            <a:gdLst>
              <a:gd name="T0" fmla="*/ 26 w 79"/>
              <a:gd name="T1" fmla="*/ 0 h 79"/>
              <a:gd name="T2" fmla="*/ 79 w 79"/>
              <a:gd name="T3" fmla="*/ 27 h 79"/>
              <a:gd name="T4" fmla="*/ 26 w 79"/>
              <a:gd name="T5" fmla="*/ 79 h 79"/>
              <a:gd name="T6" fmla="*/ 0 w 79"/>
              <a:gd name="T7" fmla="*/ 27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7"/>
                </a:lnTo>
                <a:lnTo>
                  <a:pt x="26" y="79"/>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8" name="Freeform 538">
            <a:extLst>
              <a:ext uri="{FF2B5EF4-FFF2-40B4-BE49-F238E27FC236}">
                <a16:creationId xmlns:a16="http://schemas.microsoft.com/office/drawing/2014/main" id="{9A378C68-31D1-4873-85E1-66F2E20E4482}"/>
              </a:ext>
            </a:extLst>
          </p:cNvPr>
          <p:cNvSpPr>
            <a:spLocks/>
          </p:cNvSpPr>
          <p:nvPr/>
        </p:nvSpPr>
        <p:spPr bwMode="auto">
          <a:xfrm>
            <a:off x="3389600" y="4105276"/>
            <a:ext cx="28575" cy="38100"/>
          </a:xfrm>
          <a:custGeom>
            <a:avLst/>
            <a:gdLst>
              <a:gd name="T0" fmla="*/ 26 w 79"/>
              <a:gd name="T1" fmla="*/ 0 h 106"/>
              <a:gd name="T2" fmla="*/ 79 w 79"/>
              <a:gd name="T3" fmla="*/ 27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7"/>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9" name="Freeform 539">
            <a:extLst>
              <a:ext uri="{FF2B5EF4-FFF2-40B4-BE49-F238E27FC236}">
                <a16:creationId xmlns:a16="http://schemas.microsoft.com/office/drawing/2014/main" id="{B83F7EDE-04ED-40C9-8194-AE392B1F6AFD}"/>
              </a:ext>
            </a:extLst>
          </p:cNvPr>
          <p:cNvSpPr>
            <a:spLocks/>
          </p:cNvSpPr>
          <p:nvPr/>
        </p:nvSpPr>
        <p:spPr bwMode="auto">
          <a:xfrm>
            <a:off x="3418175" y="4076701"/>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0" name="Freeform 540">
            <a:extLst>
              <a:ext uri="{FF2B5EF4-FFF2-40B4-BE49-F238E27FC236}">
                <a16:creationId xmlns:a16="http://schemas.microsoft.com/office/drawing/2014/main" id="{C30B1BAE-8E7F-47CB-A707-743BF16A16D0}"/>
              </a:ext>
            </a:extLst>
          </p:cNvPr>
          <p:cNvSpPr>
            <a:spLocks/>
          </p:cNvSpPr>
          <p:nvPr/>
        </p:nvSpPr>
        <p:spPr bwMode="auto">
          <a:xfrm>
            <a:off x="3446750" y="4038601"/>
            <a:ext cx="38100" cy="38100"/>
          </a:xfrm>
          <a:custGeom>
            <a:avLst/>
            <a:gdLst>
              <a:gd name="T0" fmla="*/ 26 w 105"/>
              <a:gd name="T1" fmla="*/ 0 h 106"/>
              <a:gd name="T2" fmla="*/ 105 w 105"/>
              <a:gd name="T3" fmla="*/ 53 h 106"/>
              <a:gd name="T4" fmla="*/ 53 w 105"/>
              <a:gd name="T5" fmla="*/ 106 h 106"/>
              <a:gd name="T6" fmla="*/ 0 w 105"/>
              <a:gd name="T7" fmla="*/ 53 h 106"/>
              <a:gd name="T8" fmla="*/ 26 w 105"/>
              <a:gd name="T9" fmla="*/ 0 h 106"/>
            </a:gdLst>
            <a:ahLst/>
            <a:cxnLst>
              <a:cxn ang="0">
                <a:pos x="T0" y="T1"/>
              </a:cxn>
              <a:cxn ang="0">
                <a:pos x="T2" y="T3"/>
              </a:cxn>
              <a:cxn ang="0">
                <a:pos x="T4" y="T5"/>
              </a:cxn>
              <a:cxn ang="0">
                <a:pos x="T6" y="T7"/>
              </a:cxn>
              <a:cxn ang="0">
                <a:pos x="T8" y="T9"/>
              </a:cxn>
            </a:cxnLst>
            <a:rect l="0" t="0" r="r" b="b"/>
            <a:pathLst>
              <a:path w="105" h="106">
                <a:moveTo>
                  <a:pt x="26" y="0"/>
                </a:moveTo>
                <a:lnTo>
                  <a:pt x="105" y="53"/>
                </a:lnTo>
                <a:lnTo>
                  <a:pt x="53"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1" name="Freeform 541">
            <a:extLst>
              <a:ext uri="{FF2B5EF4-FFF2-40B4-BE49-F238E27FC236}">
                <a16:creationId xmlns:a16="http://schemas.microsoft.com/office/drawing/2014/main" id="{81883A69-4F9D-43AF-ADAF-F39BB059D7DF}"/>
              </a:ext>
            </a:extLst>
          </p:cNvPr>
          <p:cNvSpPr>
            <a:spLocks/>
          </p:cNvSpPr>
          <p:nvPr/>
        </p:nvSpPr>
        <p:spPr bwMode="auto">
          <a:xfrm>
            <a:off x="3484850" y="401002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2" name="Freeform 542">
            <a:extLst>
              <a:ext uri="{FF2B5EF4-FFF2-40B4-BE49-F238E27FC236}">
                <a16:creationId xmlns:a16="http://schemas.microsoft.com/office/drawing/2014/main" id="{6DB1BC23-9B1A-4770-AA7B-D241A107412D}"/>
              </a:ext>
            </a:extLst>
          </p:cNvPr>
          <p:cNvSpPr>
            <a:spLocks/>
          </p:cNvSpPr>
          <p:nvPr/>
        </p:nvSpPr>
        <p:spPr bwMode="auto">
          <a:xfrm>
            <a:off x="3513425" y="3981451"/>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3" name="Freeform 543">
            <a:extLst>
              <a:ext uri="{FF2B5EF4-FFF2-40B4-BE49-F238E27FC236}">
                <a16:creationId xmlns:a16="http://schemas.microsoft.com/office/drawing/2014/main" id="{319F6E61-6E02-4B35-AE3E-B622C617D249}"/>
              </a:ext>
            </a:extLst>
          </p:cNvPr>
          <p:cNvSpPr>
            <a:spLocks/>
          </p:cNvSpPr>
          <p:nvPr/>
        </p:nvSpPr>
        <p:spPr bwMode="auto">
          <a:xfrm>
            <a:off x="3542000" y="3943351"/>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4" name="Freeform 544">
            <a:extLst>
              <a:ext uri="{FF2B5EF4-FFF2-40B4-BE49-F238E27FC236}">
                <a16:creationId xmlns:a16="http://schemas.microsoft.com/office/drawing/2014/main" id="{78BB8065-0BE2-4DED-9842-521E59FDE85E}"/>
              </a:ext>
            </a:extLst>
          </p:cNvPr>
          <p:cNvSpPr>
            <a:spLocks/>
          </p:cNvSpPr>
          <p:nvPr/>
        </p:nvSpPr>
        <p:spPr bwMode="auto">
          <a:xfrm>
            <a:off x="3570575" y="3913189"/>
            <a:ext cx="38100" cy="30163"/>
          </a:xfrm>
          <a:custGeom>
            <a:avLst/>
            <a:gdLst>
              <a:gd name="T0" fmla="*/ 26 w 105"/>
              <a:gd name="T1" fmla="*/ 0 h 80"/>
              <a:gd name="T2" fmla="*/ 105 w 105"/>
              <a:gd name="T3" fmla="*/ 27 h 80"/>
              <a:gd name="T4" fmla="*/ 52 w 105"/>
              <a:gd name="T5" fmla="*/ 80 h 80"/>
              <a:gd name="T6" fmla="*/ 0 w 105"/>
              <a:gd name="T7" fmla="*/ 27 h 80"/>
              <a:gd name="T8" fmla="*/ 26 w 105"/>
              <a:gd name="T9" fmla="*/ 0 h 80"/>
            </a:gdLst>
            <a:ahLst/>
            <a:cxnLst>
              <a:cxn ang="0">
                <a:pos x="T0" y="T1"/>
              </a:cxn>
              <a:cxn ang="0">
                <a:pos x="T2" y="T3"/>
              </a:cxn>
              <a:cxn ang="0">
                <a:pos x="T4" y="T5"/>
              </a:cxn>
              <a:cxn ang="0">
                <a:pos x="T6" y="T7"/>
              </a:cxn>
              <a:cxn ang="0">
                <a:pos x="T8" y="T9"/>
              </a:cxn>
            </a:cxnLst>
            <a:rect l="0" t="0" r="r" b="b"/>
            <a:pathLst>
              <a:path w="105" h="80">
                <a:moveTo>
                  <a:pt x="26" y="0"/>
                </a:moveTo>
                <a:lnTo>
                  <a:pt x="105" y="27"/>
                </a:lnTo>
                <a:lnTo>
                  <a:pt x="52"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5" name="Freeform 545">
            <a:extLst>
              <a:ext uri="{FF2B5EF4-FFF2-40B4-BE49-F238E27FC236}">
                <a16:creationId xmlns:a16="http://schemas.microsoft.com/office/drawing/2014/main" id="{33256C76-194A-41D5-B4ED-E7192CB5520B}"/>
              </a:ext>
            </a:extLst>
          </p:cNvPr>
          <p:cNvSpPr>
            <a:spLocks/>
          </p:cNvSpPr>
          <p:nvPr/>
        </p:nvSpPr>
        <p:spPr bwMode="auto">
          <a:xfrm>
            <a:off x="3608675" y="3875089"/>
            <a:ext cx="28575" cy="38100"/>
          </a:xfrm>
          <a:custGeom>
            <a:avLst/>
            <a:gdLst>
              <a:gd name="T0" fmla="*/ 27 w 80"/>
              <a:gd name="T1" fmla="*/ 0 h 106"/>
              <a:gd name="T2" fmla="*/ 80 w 80"/>
              <a:gd name="T3" fmla="*/ 27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27"/>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6" name="Freeform 546">
            <a:extLst>
              <a:ext uri="{FF2B5EF4-FFF2-40B4-BE49-F238E27FC236}">
                <a16:creationId xmlns:a16="http://schemas.microsoft.com/office/drawing/2014/main" id="{91D976B4-DA7C-441D-94AC-FBFFF574138A}"/>
              </a:ext>
            </a:extLst>
          </p:cNvPr>
          <p:cNvSpPr>
            <a:spLocks/>
          </p:cNvSpPr>
          <p:nvPr/>
        </p:nvSpPr>
        <p:spPr bwMode="auto">
          <a:xfrm>
            <a:off x="3637250" y="3846514"/>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7" name="Freeform 547">
            <a:extLst>
              <a:ext uri="{FF2B5EF4-FFF2-40B4-BE49-F238E27FC236}">
                <a16:creationId xmlns:a16="http://schemas.microsoft.com/office/drawing/2014/main" id="{D1C15A81-EB7B-41F9-AB2F-AC098EBF8FC4}"/>
              </a:ext>
            </a:extLst>
          </p:cNvPr>
          <p:cNvSpPr>
            <a:spLocks/>
          </p:cNvSpPr>
          <p:nvPr/>
        </p:nvSpPr>
        <p:spPr bwMode="auto">
          <a:xfrm>
            <a:off x="3665825" y="3808414"/>
            <a:ext cx="28575" cy="38100"/>
          </a:xfrm>
          <a:custGeom>
            <a:avLst/>
            <a:gdLst>
              <a:gd name="T0" fmla="*/ 27 w 79"/>
              <a:gd name="T1" fmla="*/ 0 h 106"/>
              <a:gd name="T2" fmla="*/ 79 w 79"/>
              <a:gd name="T3" fmla="*/ 53 h 106"/>
              <a:gd name="T4" fmla="*/ 27 w 79"/>
              <a:gd name="T5" fmla="*/ 106 h 106"/>
              <a:gd name="T6" fmla="*/ 0 w 79"/>
              <a:gd name="T7" fmla="*/ 53 h 106"/>
              <a:gd name="T8" fmla="*/ 27 w 79"/>
              <a:gd name="T9" fmla="*/ 0 h 106"/>
            </a:gdLst>
            <a:ahLst/>
            <a:cxnLst>
              <a:cxn ang="0">
                <a:pos x="T0" y="T1"/>
              </a:cxn>
              <a:cxn ang="0">
                <a:pos x="T2" y="T3"/>
              </a:cxn>
              <a:cxn ang="0">
                <a:pos x="T4" y="T5"/>
              </a:cxn>
              <a:cxn ang="0">
                <a:pos x="T6" y="T7"/>
              </a:cxn>
              <a:cxn ang="0">
                <a:pos x="T8" y="T9"/>
              </a:cxn>
            </a:cxnLst>
            <a:rect l="0" t="0" r="r" b="b"/>
            <a:pathLst>
              <a:path w="79" h="106">
                <a:moveTo>
                  <a:pt x="27" y="0"/>
                </a:moveTo>
                <a:lnTo>
                  <a:pt x="79"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8" name="Freeform 548">
            <a:extLst>
              <a:ext uri="{FF2B5EF4-FFF2-40B4-BE49-F238E27FC236}">
                <a16:creationId xmlns:a16="http://schemas.microsoft.com/office/drawing/2014/main" id="{B6F21824-B696-4229-8885-35421F98B6E8}"/>
              </a:ext>
            </a:extLst>
          </p:cNvPr>
          <p:cNvSpPr>
            <a:spLocks/>
          </p:cNvSpPr>
          <p:nvPr/>
        </p:nvSpPr>
        <p:spPr bwMode="auto">
          <a:xfrm>
            <a:off x="3694400" y="3779839"/>
            <a:ext cx="38100" cy="28575"/>
          </a:xfrm>
          <a:custGeom>
            <a:avLst/>
            <a:gdLst>
              <a:gd name="T0" fmla="*/ 27 w 106"/>
              <a:gd name="T1" fmla="*/ 0 h 79"/>
              <a:gd name="T2" fmla="*/ 106 w 106"/>
              <a:gd name="T3" fmla="*/ 26 h 79"/>
              <a:gd name="T4" fmla="*/ 53 w 106"/>
              <a:gd name="T5" fmla="*/ 79 h 79"/>
              <a:gd name="T6" fmla="*/ 0 w 106"/>
              <a:gd name="T7" fmla="*/ 26 h 79"/>
              <a:gd name="T8" fmla="*/ 27 w 106"/>
              <a:gd name="T9" fmla="*/ 0 h 79"/>
            </a:gdLst>
            <a:ahLst/>
            <a:cxnLst>
              <a:cxn ang="0">
                <a:pos x="T0" y="T1"/>
              </a:cxn>
              <a:cxn ang="0">
                <a:pos x="T2" y="T3"/>
              </a:cxn>
              <a:cxn ang="0">
                <a:pos x="T4" y="T5"/>
              </a:cxn>
              <a:cxn ang="0">
                <a:pos x="T6" y="T7"/>
              </a:cxn>
              <a:cxn ang="0">
                <a:pos x="T8" y="T9"/>
              </a:cxn>
            </a:cxnLst>
            <a:rect l="0" t="0" r="r" b="b"/>
            <a:pathLst>
              <a:path w="106" h="79">
                <a:moveTo>
                  <a:pt x="27" y="0"/>
                </a:moveTo>
                <a:lnTo>
                  <a:pt x="106" y="26"/>
                </a:lnTo>
                <a:lnTo>
                  <a:pt x="53"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9" name="Freeform 549">
            <a:extLst>
              <a:ext uri="{FF2B5EF4-FFF2-40B4-BE49-F238E27FC236}">
                <a16:creationId xmlns:a16="http://schemas.microsoft.com/office/drawing/2014/main" id="{9F46B11B-956D-4E65-A736-B9BD79D270B1}"/>
              </a:ext>
            </a:extLst>
          </p:cNvPr>
          <p:cNvSpPr>
            <a:spLocks/>
          </p:cNvSpPr>
          <p:nvPr/>
        </p:nvSpPr>
        <p:spPr bwMode="auto">
          <a:xfrm>
            <a:off x="3732500" y="3751264"/>
            <a:ext cx="28575"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550">
            <a:extLst>
              <a:ext uri="{FF2B5EF4-FFF2-40B4-BE49-F238E27FC236}">
                <a16:creationId xmlns:a16="http://schemas.microsoft.com/office/drawing/2014/main" id="{698A6616-C488-4A0A-8380-6EFEEBFB4C90}"/>
              </a:ext>
            </a:extLst>
          </p:cNvPr>
          <p:cNvSpPr>
            <a:spLocks/>
          </p:cNvSpPr>
          <p:nvPr/>
        </p:nvSpPr>
        <p:spPr bwMode="auto">
          <a:xfrm>
            <a:off x="3761075" y="3713164"/>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551">
            <a:extLst>
              <a:ext uri="{FF2B5EF4-FFF2-40B4-BE49-F238E27FC236}">
                <a16:creationId xmlns:a16="http://schemas.microsoft.com/office/drawing/2014/main" id="{8F5B184D-B716-419C-9C2F-8EBC92E77D90}"/>
              </a:ext>
            </a:extLst>
          </p:cNvPr>
          <p:cNvSpPr>
            <a:spLocks/>
          </p:cNvSpPr>
          <p:nvPr/>
        </p:nvSpPr>
        <p:spPr bwMode="auto">
          <a:xfrm>
            <a:off x="3789650" y="3683001"/>
            <a:ext cx="28575" cy="30163"/>
          </a:xfrm>
          <a:custGeom>
            <a:avLst/>
            <a:gdLst>
              <a:gd name="T0" fmla="*/ 27 w 79"/>
              <a:gd name="T1" fmla="*/ 0 h 80"/>
              <a:gd name="T2" fmla="*/ 79 w 79"/>
              <a:gd name="T3" fmla="*/ 27 h 80"/>
              <a:gd name="T4" fmla="*/ 27 w 79"/>
              <a:gd name="T5" fmla="*/ 80 h 80"/>
              <a:gd name="T6" fmla="*/ 0 w 79"/>
              <a:gd name="T7" fmla="*/ 27 h 80"/>
              <a:gd name="T8" fmla="*/ 27 w 79"/>
              <a:gd name="T9" fmla="*/ 0 h 80"/>
            </a:gdLst>
            <a:ahLst/>
            <a:cxnLst>
              <a:cxn ang="0">
                <a:pos x="T0" y="T1"/>
              </a:cxn>
              <a:cxn ang="0">
                <a:pos x="T2" y="T3"/>
              </a:cxn>
              <a:cxn ang="0">
                <a:pos x="T4" y="T5"/>
              </a:cxn>
              <a:cxn ang="0">
                <a:pos x="T6" y="T7"/>
              </a:cxn>
              <a:cxn ang="0">
                <a:pos x="T8" y="T9"/>
              </a:cxn>
            </a:cxnLst>
            <a:rect l="0" t="0" r="r" b="b"/>
            <a:pathLst>
              <a:path w="79" h="80">
                <a:moveTo>
                  <a:pt x="27" y="0"/>
                </a:moveTo>
                <a:lnTo>
                  <a:pt x="79"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552">
            <a:extLst>
              <a:ext uri="{FF2B5EF4-FFF2-40B4-BE49-F238E27FC236}">
                <a16:creationId xmlns:a16="http://schemas.microsoft.com/office/drawing/2014/main" id="{DEBC7CC7-419C-4923-8882-362373A1AE5B}"/>
              </a:ext>
            </a:extLst>
          </p:cNvPr>
          <p:cNvSpPr>
            <a:spLocks/>
          </p:cNvSpPr>
          <p:nvPr/>
        </p:nvSpPr>
        <p:spPr bwMode="auto">
          <a:xfrm>
            <a:off x="3818225" y="3644901"/>
            <a:ext cx="38100" cy="38100"/>
          </a:xfrm>
          <a:custGeom>
            <a:avLst/>
            <a:gdLst>
              <a:gd name="T0" fmla="*/ 27 w 106"/>
              <a:gd name="T1" fmla="*/ 0 h 106"/>
              <a:gd name="T2" fmla="*/ 106 w 106"/>
              <a:gd name="T3" fmla="*/ 27 h 106"/>
              <a:gd name="T4" fmla="*/ 27 w 106"/>
              <a:gd name="T5" fmla="*/ 106 h 106"/>
              <a:gd name="T6" fmla="*/ 0 w 106"/>
              <a:gd name="T7" fmla="*/ 27 h 106"/>
              <a:gd name="T8" fmla="*/ 27 w 106"/>
              <a:gd name="T9" fmla="*/ 0 h 106"/>
            </a:gdLst>
            <a:ahLst/>
            <a:cxnLst>
              <a:cxn ang="0">
                <a:pos x="T0" y="T1"/>
              </a:cxn>
              <a:cxn ang="0">
                <a:pos x="T2" y="T3"/>
              </a:cxn>
              <a:cxn ang="0">
                <a:pos x="T4" y="T5"/>
              </a:cxn>
              <a:cxn ang="0">
                <a:pos x="T6" y="T7"/>
              </a:cxn>
              <a:cxn ang="0">
                <a:pos x="T8" y="T9"/>
              </a:cxn>
            </a:cxnLst>
            <a:rect l="0" t="0" r="r" b="b"/>
            <a:pathLst>
              <a:path w="106" h="106">
                <a:moveTo>
                  <a:pt x="27" y="0"/>
                </a:moveTo>
                <a:lnTo>
                  <a:pt x="106" y="27"/>
                </a:lnTo>
                <a:lnTo>
                  <a:pt x="27" y="106"/>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553">
            <a:extLst>
              <a:ext uri="{FF2B5EF4-FFF2-40B4-BE49-F238E27FC236}">
                <a16:creationId xmlns:a16="http://schemas.microsoft.com/office/drawing/2014/main" id="{2C52B182-86C6-475A-BD28-BF71CB2D09AE}"/>
              </a:ext>
            </a:extLst>
          </p:cNvPr>
          <p:cNvSpPr>
            <a:spLocks/>
          </p:cNvSpPr>
          <p:nvPr/>
        </p:nvSpPr>
        <p:spPr bwMode="auto">
          <a:xfrm>
            <a:off x="3846800" y="3616326"/>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554">
            <a:extLst>
              <a:ext uri="{FF2B5EF4-FFF2-40B4-BE49-F238E27FC236}">
                <a16:creationId xmlns:a16="http://schemas.microsoft.com/office/drawing/2014/main" id="{0D1D33F5-0D86-42B3-B0ED-D4218C1C2F39}"/>
              </a:ext>
            </a:extLst>
          </p:cNvPr>
          <p:cNvSpPr>
            <a:spLocks/>
          </p:cNvSpPr>
          <p:nvPr/>
        </p:nvSpPr>
        <p:spPr bwMode="auto">
          <a:xfrm>
            <a:off x="3884900" y="3578226"/>
            <a:ext cx="28575" cy="38100"/>
          </a:xfrm>
          <a:custGeom>
            <a:avLst/>
            <a:gdLst>
              <a:gd name="T0" fmla="*/ 26 w 79"/>
              <a:gd name="T1" fmla="*/ 0 h 106"/>
              <a:gd name="T2" fmla="*/ 79 w 79"/>
              <a:gd name="T3" fmla="*/ 27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7"/>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555">
            <a:extLst>
              <a:ext uri="{FF2B5EF4-FFF2-40B4-BE49-F238E27FC236}">
                <a16:creationId xmlns:a16="http://schemas.microsoft.com/office/drawing/2014/main" id="{942175C0-49FF-4299-AEA5-84D7AF183821}"/>
              </a:ext>
            </a:extLst>
          </p:cNvPr>
          <p:cNvSpPr>
            <a:spLocks/>
          </p:cNvSpPr>
          <p:nvPr/>
        </p:nvSpPr>
        <p:spPr bwMode="auto">
          <a:xfrm>
            <a:off x="3913475" y="3549651"/>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556">
            <a:extLst>
              <a:ext uri="{FF2B5EF4-FFF2-40B4-BE49-F238E27FC236}">
                <a16:creationId xmlns:a16="http://schemas.microsoft.com/office/drawing/2014/main" id="{88667CDE-D1AB-4827-8690-72A21F33139B}"/>
              </a:ext>
            </a:extLst>
          </p:cNvPr>
          <p:cNvSpPr>
            <a:spLocks/>
          </p:cNvSpPr>
          <p:nvPr/>
        </p:nvSpPr>
        <p:spPr bwMode="auto">
          <a:xfrm>
            <a:off x="3942050" y="3521076"/>
            <a:ext cx="38100" cy="28575"/>
          </a:xfrm>
          <a:custGeom>
            <a:avLst/>
            <a:gdLst>
              <a:gd name="T0" fmla="*/ 27 w 106"/>
              <a:gd name="T1" fmla="*/ 0 h 80"/>
              <a:gd name="T2" fmla="*/ 106 w 106"/>
              <a:gd name="T3" fmla="*/ 27 h 80"/>
              <a:gd name="T4" fmla="*/ 27 w 106"/>
              <a:gd name="T5" fmla="*/ 80 h 80"/>
              <a:gd name="T6" fmla="*/ 0 w 106"/>
              <a:gd name="T7" fmla="*/ 27 h 80"/>
              <a:gd name="T8" fmla="*/ 27 w 106"/>
              <a:gd name="T9" fmla="*/ 0 h 80"/>
            </a:gdLst>
            <a:ahLst/>
            <a:cxnLst>
              <a:cxn ang="0">
                <a:pos x="T0" y="T1"/>
              </a:cxn>
              <a:cxn ang="0">
                <a:pos x="T2" y="T3"/>
              </a:cxn>
              <a:cxn ang="0">
                <a:pos x="T4" y="T5"/>
              </a:cxn>
              <a:cxn ang="0">
                <a:pos x="T6" y="T7"/>
              </a:cxn>
              <a:cxn ang="0">
                <a:pos x="T8" y="T9"/>
              </a:cxn>
            </a:cxnLst>
            <a:rect l="0" t="0" r="r" b="b"/>
            <a:pathLst>
              <a:path w="106" h="80">
                <a:moveTo>
                  <a:pt x="27" y="0"/>
                </a:moveTo>
                <a:lnTo>
                  <a:pt x="106"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557">
            <a:extLst>
              <a:ext uri="{FF2B5EF4-FFF2-40B4-BE49-F238E27FC236}">
                <a16:creationId xmlns:a16="http://schemas.microsoft.com/office/drawing/2014/main" id="{B8CD90A1-4AC0-4597-8B56-C39D27650C0A}"/>
              </a:ext>
            </a:extLst>
          </p:cNvPr>
          <p:cNvSpPr>
            <a:spLocks/>
          </p:cNvSpPr>
          <p:nvPr/>
        </p:nvSpPr>
        <p:spPr bwMode="auto">
          <a:xfrm>
            <a:off x="3972213" y="3482976"/>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558">
            <a:extLst>
              <a:ext uri="{FF2B5EF4-FFF2-40B4-BE49-F238E27FC236}">
                <a16:creationId xmlns:a16="http://schemas.microsoft.com/office/drawing/2014/main" id="{77CB34E9-97C7-4C22-B773-680CB91451AD}"/>
              </a:ext>
            </a:extLst>
          </p:cNvPr>
          <p:cNvSpPr>
            <a:spLocks/>
          </p:cNvSpPr>
          <p:nvPr/>
        </p:nvSpPr>
        <p:spPr bwMode="auto">
          <a:xfrm>
            <a:off x="4010313" y="3452814"/>
            <a:ext cx="28575" cy="30163"/>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559">
            <a:extLst>
              <a:ext uri="{FF2B5EF4-FFF2-40B4-BE49-F238E27FC236}">
                <a16:creationId xmlns:a16="http://schemas.microsoft.com/office/drawing/2014/main" id="{9A9CBD77-57FC-4F2D-887B-B1A365293B3E}"/>
              </a:ext>
            </a:extLst>
          </p:cNvPr>
          <p:cNvSpPr>
            <a:spLocks/>
          </p:cNvSpPr>
          <p:nvPr/>
        </p:nvSpPr>
        <p:spPr bwMode="auto">
          <a:xfrm>
            <a:off x="4038888" y="3414714"/>
            <a:ext cx="28575" cy="38100"/>
          </a:xfrm>
          <a:custGeom>
            <a:avLst/>
            <a:gdLst>
              <a:gd name="T0" fmla="*/ 26 w 79"/>
              <a:gd name="T1" fmla="*/ 0 h 106"/>
              <a:gd name="T2" fmla="*/ 79 w 79"/>
              <a:gd name="T3" fmla="*/ 27 h 106"/>
              <a:gd name="T4" fmla="*/ 26 w 79"/>
              <a:gd name="T5" fmla="*/ 106 h 106"/>
              <a:gd name="T6" fmla="*/ 0 w 79"/>
              <a:gd name="T7" fmla="*/ 27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7"/>
                </a:lnTo>
                <a:lnTo>
                  <a:pt x="26" y="106"/>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560">
            <a:extLst>
              <a:ext uri="{FF2B5EF4-FFF2-40B4-BE49-F238E27FC236}">
                <a16:creationId xmlns:a16="http://schemas.microsoft.com/office/drawing/2014/main" id="{91DA1B52-194B-41C2-B9F5-BEEACEE02C3F}"/>
              </a:ext>
            </a:extLst>
          </p:cNvPr>
          <p:cNvSpPr>
            <a:spLocks/>
          </p:cNvSpPr>
          <p:nvPr/>
        </p:nvSpPr>
        <p:spPr bwMode="auto">
          <a:xfrm>
            <a:off x="4067463" y="3386139"/>
            <a:ext cx="38100" cy="28575"/>
          </a:xfrm>
          <a:custGeom>
            <a:avLst/>
            <a:gdLst>
              <a:gd name="T0" fmla="*/ 27 w 106"/>
              <a:gd name="T1" fmla="*/ 0 h 79"/>
              <a:gd name="T2" fmla="*/ 106 w 106"/>
              <a:gd name="T3" fmla="*/ 27 h 79"/>
              <a:gd name="T4" fmla="*/ 27 w 106"/>
              <a:gd name="T5" fmla="*/ 79 h 79"/>
              <a:gd name="T6" fmla="*/ 0 w 106"/>
              <a:gd name="T7" fmla="*/ 27 h 79"/>
              <a:gd name="T8" fmla="*/ 27 w 106"/>
              <a:gd name="T9" fmla="*/ 0 h 79"/>
            </a:gdLst>
            <a:ahLst/>
            <a:cxnLst>
              <a:cxn ang="0">
                <a:pos x="T0" y="T1"/>
              </a:cxn>
              <a:cxn ang="0">
                <a:pos x="T2" y="T3"/>
              </a:cxn>
              <a:cxn ang="0">
                <a:pos x="T4" y="T5"/>
              </a:cxn>
              <a:cxn ang="0">
                <a:pos x="T6" y="T7"/>
              </a:cxn>
              <a:cxn ang="0">
                <a:pos x="T8" y="T9"/>
              </a:cxn>
            </a:cxnLst>
            <a:rect l="0" t="0" r="r" b="b"/>
            <a:pathLst>
              <a:path w="106" h="79">
                <a:moveTo>
                  <a:pt x="27" y="0"/>
                </a:moveTo>
                <a:lnTo>
                  <a:pt x="106" y="27"/>
                </a:lnTo>
                <a:lnTo>
                  <a:pt x="27" y="79"/>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561">
            <a:extLst>
              <a:ext uri="{FF2B5EF4-FFF2-40B4-BE49-F238E27FC236}">
                <a16:creationId xmlns:a16="http://schemas.microsoft.com/office/drawing/2014/main" id="{66AD6FC3-82C2-43CA-99B3-A0129E6B9115}"/>
              </a:ext>
            </a:extLst>
          </p:cNvPr>
          <p:cNvSpPr>
            <a:spLocks/>
          </p:cNvSpPr>
          <p:nvPr/>
        </p:nvSpPr>
        <p:spPr bwMode="auto">
          <a:xfrm>
            <a:off x="4096038" y="3348039"/>
            <a:ext cx="38100" cy="38100"/>
          </a:xfrm>
          <a:custGeom>
            <a:avLst/>
            <a:gdLst>
              <a:gd name="T0" fmla="*/ 53 w 105"/>
              <a:gd name="T1" fmla="*/ 0 h 106"/>
              <a:gd name="T2" fmla="*/ 105 w 105"/>
              <a:gd name="T3" fmla="*/ 27 h 106"/>
              <a:gd name="T4" fmla="*/ 53 w 105"/>
              <a:gd name="T5" fmla="*/ 106 h 106"/>
              <a:gd name="T6" fmla="*/ 0 w 105"/>
              <a:gd name="T7" fmla="*/ 53 h 106"/>
              <a:gd name="T8" fmla="*/ 53 w 105"/>
              <a:gd name="T9" fmla="*/ 0 h 106"/>
            </a:gdLst>
            <a:ahLst/>
            <a:cxnLst>
              <a:cxn ang="0">
                <a:pos x="T0" y="T1"/>
              </a:cxn>
              <a:cxn ang="0">
                <a:pos x="T2" y="T3"/>
              </a:cxn>
              <a:cxn ang="0">
                <a:pos x="T4" y="T5"/>
              </a:cxn>
              <a:cxn ang="0">
                <a:pos x="T6" y="T7"/>
              </a:cxn>
              <a:cxn ang="0">
                <a:pos x="T8" y="T9"/>
              </a:cxn>
            </a:cxnLst>
            <a:rect l="0" t="0" r="r" b="b"/>
            <a:pathLst>
              <a:path w="105" h="106">
                <a:moveTo>
                  <a:pt x="53" y="0"/>
                </a:moveTo>
                <a:lnTo>
                  <a:pt x="105" y="27"/>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562">
            <a:extLst>
              <a:ext uri="{FF2B5EF4-FFF2-40B4-BE49-F238E27FC236}">
                <a16:creationId xmlns:a16="http://schemas.microsoft.com/office/drawing/2014/main" id="{40497190-F337-4BEB-9024-08C6608CD1BA}"/>
              </a:ext>
            </a:extLst>
          </p:cNvPr>
          <p:cNvSpPr>
            <a:spLocks/>
          </p:cNvSpPr>
          <p:nvPr/>
        </p:nvSpPr>
        <p:spPr bwMode="auto">
          <a:xfrm>
            <a:off x="4134138" y="3319464"/>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563">
            <a:extLst>
              <a:ext uri="{FF2B5EF4-FFF2-40B4-BE49-F238E27FC236}">
                <a16:creationId xmlns:a16="http://schemas.microsoft.com/office/drawing/2014/main" id="{D879633B-D2C8-4898-B293-2CBD5B846910}"/>
              </a:ext>
            </a:extLst>
          </p:cNvPr>
          <p:cNvSpPr>
            <a:spLocks/>
          </p:cNvSpPr>
          <p:nvPr/>
        </p:nvSpPr>
        <p:spPr bwMode="auto">
          <a:xfrm>
            <a:off x="4162713" y="3281364"/>
            <a:ext cx="28575" cy="38100"/>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564">
            <a:extLst>
              <a:ext uri="{FF2B5EF4-FFF2-40B4-BE49-F238E27FC236}">
                <a16:creationId xmlns:a16="http://schemas.microsoft.com/office/drawing/2014/main" id="{C9475748-89FE-46AC-B849-BE3E8151F9A5}"/>
              </a:ext>
            </a:extLst>
          </p:cNvPr>
          <p:cNvSpPr>
            <a:spLocks/>
          </p:cNvSpPr>
          <p:nvPr/>
        </p:nvSpPr>
        <p:spPr bwMode="auto">
          <a:xfrm>
            <a:off x="4191288" y="3252789"/>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565">
            <a:extLst>
              <a:ext uri="{FF2B5EF4-FFF2-40B4-BE49-F238E27FC236}">
                <a16:creationId xmlns:a16="http://schemas.microsoft.com/office/drawing/2014/main" id="{2CAF0BDC-5483-46B0-AB1C-DEBE70CB014A}"/>
              </a:ext>
            </a:extLst>
          </p:cNvPr>
          <p:cNvSpPr>
            <a:spLocks/>
          </p:cNvSpPr>
          <p:nvPr/>
        </p:nvSpPr>
        <p:spPr bwMode="auto">
          <a:xfrm>
            <a:off x="4219863" y="3222626"/>
            <a:ext cx="38100" cy="30163"/>
          </a:xfrm>
          <a:custGeom>
            <a:avLst/>
            <a:gdLst>
              <a:gd name="T0" fmla="*/ 26 w 105"/>
              <a:gd name="T1" fmla="*/ 0 h 80"/>
              <a:gd name="T2" fmla="*/ 105 w 105"/>
              <a:gd name="T3" fmla="*/ 27 h 80"/>
              <a:gd name="T4" fmla="*/ 52 w 105"/>
              <a:gd name="T5" fmla="*/ 80 h 80"/>
              <a:gd name="T6" fmla="*/ 0 w 105"/>
              <a:gd name="T7" fmla="*/ 27 h 80"/>
              <a:gd name="T8" fmla="*/ 26 w 105"/>
              <a:gd name="T9" fmla="*/ 0 h 80"/>
            </a:gdLst>
            <a:ahLst/>
            <a:cxnLst>
              <a:cxn ang="0">
                <a:pos x="T0" y="T1"/>
              </a:cxn>
              <a:cxn ang="0">
                <a:pos x="T2" y="T3"/>
              </a:cxn>
              <a:cxn ang="0">
                <a:pos x="T4" y="T5"/>
              </a:cxn>
              <a:cxn ang="0">
                <a:pos x="T6" y="T7"/>
              </a:cxn>
              <a:cxn ang="0">
                <a:pos x="T8" y="T9"/>
              </a:cxn>
            </a:cxnLst>
            <a:rect l="0" t="0" r="r" b="b"/>
            <a:pathLst>
              <a:path w="105" h="80">
                <a:moveTo>
                  <a:pt x="26" y="0"/>
                </a:moveTo>
                <a:lnTo>
                  <a:pt x="105" y="27"/>
                </a:lnTo>
                <a:lnTo>
                  <a:pt x="52"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566">
            <a:extLst>
              <a:ext uri="{FF2B5EF4-FFF2-40B4-BE49-F238E27FC236}">
                <a16:creationId xmlns:a16="http://schemas.microsoft.com/office/drawing/2014/main" id="{BF6C4094-4B5A-4142-8D31-A075023850B2}"/>
              </a:ext>
            </a:extLst>
          </p:cNvPr>
          <p:cNvSpPr>
            <a:spLocks/>
          </p:cNvSpPr>
          <p:nvPr/>
        </p:nvSpPr>
        <p:spPr bwMode="auto">
          <a:xfrm>
            <a:off x="4257963" y="318452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567">
            <a:extLst>
              <a:ext uri="{FF2B5EF4-FFF2-40B4-BE49-F238E27FC236}">
                <a16:creationId xmlns:a16="http://schemas.microsoft.com/office/drawing/2014/main" id="{459DAD3C-AEB1-4683-933E-0A01676AE4B3}"/>
              </a:ext>
            </a:extLst>
          </p:cNvPr>
          <p:cNvSpPr>
            <a:spLocks/>
          </p:cNvSpPr>
          <p:nvPr/>
        </p:nvSpPr>
        <p:spPr bwMode="auto">
          <a:xfrm>
            <a:off x="4286538" y="3155951"/>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568">
            <a:extLst>
              <a:ext uri="{FF2B5EF4-FFF2-40B4-BE49-F238E27FC236}">
                <a16:creationId xmlns:a16="http://schemas.microsoft.com/office/drawing/2014/main" id="{6491719A-D48F-4B4F-8B45-41A5EF115183}"/>
              </a:ext>
            </a:extLst>
          </p:cNvPr>
          <p:cNvSpPr>
            <a:spLocks/>
          </p:cNvSpPr>
          <p:nvPr/>
        </p:nvSpPr>
        <p:spPr bwMode="auto">
          <a:xfrm>
            <a:off x="4315113" y="3117851"/>
            <a:ext cx="28575" cy="38100"/>
          </a:xfrm>
          <a:custGeom>
            <a:avLst/>
            <a:gdLst>
              <a:gd name="T0" fmla="*/ 27 w 79"/>
              <a:gd name="T1" fmla="*/ 0 h 106"/>
              <a:gd name="T2" fmla="*/ 79 w 79"/>
              <a:gd name="T3" fmla="*/ 27 h 106"/>
              <a:gd name="T4" fmla="*/ 27 w 79"/>
              <a:gd name="T5" fmla="*/ 106 h 106"/>
              <a:gd name="T6" fmla="*/ 0 w 79"/>
              <a:gd name="T7" fmla="*/ 27 h 106"/>
              <a:gd name="T8" fmla="*/ 27 w 79"/>
              <a:gd name="T9" fmla="*/ 0 h 106"/>
            </a:gdLst>
            <a:ahLst/>
            <a:cxnLst>
              <a:cxn ang="0">
                <a:pos x="T0" y="T1"/>
              </a:cxn>
              <a:cxn ang="0">
                <a:pos x="T2" y="T3"/>
              </a:cxn>
              <a:cxn ang="0">
                <a:pos x="T4" y="T5"/>
              </a:cxn>
              <a:cxn ang="0">
                <a:pos x="T6" y="T7"/>
              </a:cxn>
              <a:cxn ang="0">
                <a:pos x="T8" y="T9"/>
              </a:cxn>
            </a:cxnLst>
            <a:rect l="0" t="0" r="r" b="b"/>
            <a:pathLst>
              <a:path w="79" h="106">
                <a:moveTo>
                  <a:pt x="27" y="0"/>
                </a:moveTo>
                <a:lnTo>
                  <a:pt x="79" y="27"/>
                </a:lnTo>
                <a:lnTo>
                  <a:pt x="27" y="106"/>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569">
            <a:extLst>
              <a:ext uri="{FF2B5EF4-FFF2-40B4-BE49-F238E27FC236}">
                <a16:creationId xmlns:a16="http://schemas.microsoft.com/office/drawing/2014/main" id="{8906CEBA-0FC6-4395-AEA3-CF697060E498}"/>
              </a:ext>
            </a:extLst>
          </p:cNvPr>
          <p:cNvSpPr>
            <a:spLocks/>
          </p:cNvSpPr>
          <p:nvPr/>
        </p:nvSpPr>
        <p:spPr bwMode="auto">
          <a:xfrm>
            <a:off x="4343688" y="3089276"/>
            <a:ext cx="38100" cy="28575"/>
          </a:xfrm>
          <a:custGeom>
            <a:avLst/>
            <a:gdLst>
              <a:gd name="T0" fmla="*/ 27 w 106"/>
              <a:gd name="T1" fmla="*/ 0 h 79"/>
              <a:gd name="T2" fmla="*/ 106 w 106"/>
              <a:gd name="T3" fmla="*/ 26 h 79"/>
              <a:gd name="T4" fmla="*/ 53 w 106"/>
              <a:gd name="T5" fmla="*/ 79 h 79"/>
              <a:gd name="T6" fmla="*/ 0 w 106"/>
              <a:gd name="T7" fmla="*/ 26 h 79"/>
              <a:gd name="T8" fmla="*/ 27 w 106"/>
              <a:gd name="T9" fmla="*/ 0 h 79"/>
            </a:gdLst>
            <a:ahLst/>
            <a:cxnLst>
              <a:cxn ang="0">
                <a:pos x="T0" y="T1"/>
              </a:cxn>
              <a:cxn ang="0">
                <a:pos x="T2" y="T3"/>
              </a:cxn>
              <a:cxn ang="0">
                <a:pos x="T4" y="T5"/>
              </a:cxn>
              <a:cxn ang="0">
                <a:pos x="T6" y="T7"/>
              </a:cxn>
              <a:cxn ang="0">
                <a:pos x="T8" y="T9"/>
              </a:cxn>
            </a:cxnLst>
            <a:rect l="0" t="0" r="r" b="b"/>
            <a:pathLst>
              <a:path w="106" h="79">
                <a:moveTo>
                  <a:pt x="27" y="0"/>
                </a:moveTo>
                <a:lnTo>
                  <a:pt x="106" y="26"/>
                </a:lnTo>
                <a:lnTo>
                  <a:pt x="53"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570">
            <a:extLst>
              <a:ext uri="{FF2B5EF4-FFF2-40B4-BE49-F238E27FC236}">
                <a16:creationId xmlns:a16="http://schemas.microsoft.com/office/drawing/2014/main" id="{5967EE40-B504-4905-9389-342F673DC5A2}"/>
              </a:ext>
            </a:extLst>
          </p:cNvPr>
          <p:cNvSpPr>
            <a:spLocks/>
          </p:cNvSpPr>
          <p:nvPr/>
        </p:nvSpPr>
        <p:spPr bwMode="auto">
          <a:xfrm>
            <a:off x="4381788" y="3051176"/>
            <a:ext cx="28575" cy="38100"/>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571">
            <a:extLst>
              <a:ext uri="{FF2B5EF4-FFF2-40B4-BE49-F238E27FC236}">
                <a16:creationId xmlns:a16="http://schemas.microsoft.com/office/drawing/2014/main" id="{5D14DE93-7CE4-42C1-AC02-95DD95C364AC}"/>
              </a:ext>
            </a:extLst>
          </p:cNvPr>
          <p:cNvSpPr>
            <a:spLocks/>
          </p:cNvSpPr>
          <p:nvPr/>
        </p:nvSpPr>
        <p:spPr bwMode="auto">
          <a:xfrm>
            <a:off x="3168938" y="4335464"/>
            <a:ext cx="38100" cy="38100"/>
          </a:xfrm>
          <a:custGeom>
            <a:avLst/>
            <a:gdLst>
              <a:gd name="T0" fmla="*/ 53 w 106"/>
              <a:gd name="T1" fmla="*/ 0 h 106"/>
              <a:gd name="T2" fmla="*/ 106 w 106"/>
              <a:gd name="T3" fmla="*/ 53 h 106"/>
              <a:gd name="T4" fmla="*/ 27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7"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572">
            <a:extLst>
              <a:ext uri="{FF2B5EF4-FFF2-40B4-BE49-F238E27FC236}">
                <a16:creationId xmlns:a16="http://schemas.microsoft.com/office/drawing/2014/main" id="{AFC82C34-61D1-40C0-9AF5-35DA3A22D450}"/>
              </a:ext>
            </a:extLst>
          </p:cNvPr>
          <p:cNvSpPr>
            <a:spLocks/>
          </p:cNvSpPr>
          <p:nvPr/>
        </p:nvSpPr>
        <p:spPr bwMode="auto">
          <a:xfrm>
            <a:off x="3207038" y="4316414"/>
            <a:ext cx="30163"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573">
            <a:extLst>
              <a:ext uri="{FF2B5EF4-FFF2-40B4-BE49-F238E27FC236}">
                <a16:creationId xmlns:a16="http://schemas.microsoft.com/office/drawing/2014/main" id="{C4D6E30F-453E-44E8-9DCE-86F971D23EC2}"/>
              </a:ext>
            </a:extLst>
          </p:cNvPr>
          <p:cNvSpPr>
            <a:spLocks/>
          </p:cNvSpPr>
          <p:nvPr/>
        </p:nvSpPr>
        <p:spPr bwMode="auto">
          <a:xfrm>
            <a:off x="3237200" y="4278314"/>
            <a:ext cx="36513" cy="38100"/>
          </a:xfrm>
          <a:custGeom>
            <a:avLst/>
            <a:gdLst>
              <a:gd name="T0" fmla="*/ 53 w 105"/>
              <a:gd name="T1" fmla="*/ 0 h 106"/>
              <a:gd name="T2" fmla="*/ 105 w 105"/>
              <a:gd name="T3" fmla="*/ 27 h 106"/>
              <a:gd name="T4" fmla="*/ 26 w 105"/>
              <a:gd name="T5" fmla="*/ 106 h 106"/>
              <a:gd name="T6" fmla="*/ 0 w 105"/>
              <a:gd name="T7" fmla="*/ 27 h 106"/>
              <a:gd name="T8" fmla="*/ 53 w 105"/>
              <a:gd name="T9" fmla="*/ 0 h 106"/>
            </a:gdLst>
            <a:ahLst/>
            <a:cxnLst>
              <a:cxn ang="0">
                <a:pos x="T0" y="T1"/>
              </a:cxn>
              <a:cxn ang="0">
                <a:pos x="T2" y="T3"/>
              </a:cxn>
              <a:cxn ang="0">
                <a:pos x="T4" y="T5"/>
              </a:cxn>
              <a:cxn ang="0">
                <a:pos x="T6" y="T7"/>
              </a:cxn>
              <a:cxn ang="0">
                <a:pos x="T8" y="T9"/>
              </a:cxn>
            </a:cxnLst>
            <a:rect l="0" t="0" r="r" b="b"/>
            <a:pathLst>
              <a:path w="105" h="106">
                <a:moveTo>
                  <a:pt x="53" y="0"/>
                </a:moveTo>
                <a:lnTo>
                  <a:pt x="105" y="27"/>
                </a:lnTo>
                <a:lnTo>
                  <a:pt x="26" y="106"/>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574">
            <a:extLst>
              <a:ext uri="{FF2B5EF4-FFF2-40B4-BE49-F238E27FC236}">
                <a16:creationId xmlns:a16="http://schemas.microsoft.com/office/drawing/2014/main" id="{C16BF1FF-B113-4EC1-8708-D4CB32ED7FEF}"/>
              </a:ext>
            </a:extLst>
          </p:cNvPr>
          <p:cNvSpPr>
            <a:spLocks/>
          </p:cNvSpPr>
          <p:nvPr/>
        </p:nvSpPr>
        <p:spPr bwMode="auto">
          <a:xfrm>
            <a:off x="3273713" y="4259264"/>
            <a:ext cx="30163" cy="19050"/>
          </a:xfrm>
          <a:custGeom>
            <a:avLst/>
            <a:gdLst>
              <a:gd name="T0" fmla="*/ 27 w 80"/>
              <a:gd name="T1" fmla="*/ 0 h 52"/>
              <a:gd name="T2" fmla="*/ 80 w 80"/>
              <a:gd name="T3" fmla="*/ 0 h 52"/>
              <a:gd name="T4" fmla="*/ 27 w 80"/>
              <a:gd name="T5" fmla="*/ 52 h 52"/>
              <a:gd name="T6" fmla="*/ 0 w 80"/>
              <a:gd name="T7" fmla="*/ 0 h 52"/>
              <a:gd name="T8" fmla="*/ 27 w 80"/>
              <a:gd name="T9" fmla="*/ 0 h 52"/>
            </a:gdLst>
            <a:ahLst/>
            <a:cxnLst>
              <a:cxn ang="0">
                <a:pos x="T0" y="T1"/>
              </a:cxn>
              <a:cxn ang="0">
                <a:pos x="T2" y="T3"/>
              </a:cxn>
              <a:cxn ang="0">
                <a:pos x="T4" y="T5"/>
              </a:cxn>
              <a:cxn ang="0">
                <a:pos x="T6" y="T7"/>
              </a:cxn>
              <a:cxn ang="0">
                <a:pos x="T8" y="T9"/>
              </a:cxn>
            </a:cxnLst>
            <a:rect l="0" t="0" r="r" b="b"/>
            <a:pathLst>
              <a:path w="80" h="52">
                <a:moveTo>
                  <a:pt x="27" y="0"/>
                </a:moveTo>
                <a:lnTo>
                  <a:pt x="80" y="0"/>
                </a:lnTo>
                <a:lnTo>
                  <a:pt x="27" y="52"/>
                </a:lnTo>
                <a:lnTo>
                  <a:pt x="0" y="0"/>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575">
            <a:extLst>
              <a:ext uri="{FF2B5EF4-FFF2-40B4-BE49-F238E27FC236}">
                <a16:creationId xmlns:a16="http://schemas.microsoft.com/office/drawing/2014/main" id="{A11CE3E8-559D-4828-87FD-A6C169AE0993}"/>
              </a:ext>
            </a:extLst>
          </p:cNvPr>
          <p:cNvSpPr>
            <a:spLocks/>
          </p:cNvSpPr>
          <p:nvPr/>
        </p:nvSpPr>
        <p:spPr bwMode="auto">
          <a:xfrm>
            <a:off x="3303875" y="4221164"/>
            <a:ext cx="38100" cy="38100"/>
          </a:xfrm>
          <a:custGeom>
            <a:avLst/>
            <a:gdLst>
              <a:gd name="T0" fmla="*/ 53 w 106"/>
              <a:gd name="T1" fmla="*/ 0 h 106"/>
              <a:gd name="T2" fmla="*/ 106 w 106"/>
              <a:gd name="T3" fmla="*/ 53 h 106"/>
              <a:gd name="T4" fmla="*/ 26 w 106"/>
              <a:gd name="T5" fmla="*/ 106 h 106"/>
              <a:gd name="T6" fmla="*/ 0 w 106"/>
              <a:gd name="T7" fmla="*/ 26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6" y="106"/>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576">
            <a:extLst>
              <a:ext uri="{FF2B5EF4-FFF2-40B4-BE49-F238E27FC236}">
                <a16:creationId xmlns:a16="http://schemas.microsoft.com/office/drawing/2014/main" id="{BF9C8AD2-B080-4806-9514-B739ABBE44BF}"/>
              </a:ext>
            </a:extLst>
          </p:cNvPr>
          <p:cNvSpPr>
            <a:spLocks/>
          </p:cNvSpPr>
          <p:nvPr/>
        </p:nvSpPr>
        <p:spPr bwMode="auto">
          <a:xfrm>
            <a:off x="3341975" y="4192589"/>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577">
            <a:extLst>
              <a:ext uri="{FF2B5EF4-FFF2-40B4-BE49-F238E27FC236}">
                <a16:creationId xmlns:a16="http://schemas.microsoft.com/office/drawing/2014/main" id="{4D3C8082-7E58-4026-A665-01507E5CE5F3}"/>
              </a:ext>
            </a:extLst>
          </p:cNvPr>
          <p:cNvSpPr>
            <a:spLocks/>
          </p:cNvSpPr>
          <p:nvPr/>
        </p:nvSpPr>
        <p:spPr bwMode="auto">
          <a:xfrm>
            <a:off x="3370550" y="4164014"/>
            <a:ext cx="38100" cy="28575"/>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578">
            <a:extLst>
              <a:ext uri="{FF2B5EF4-FFF2-40B4-BE49-F238E27FC236}">
                <a16:creationId xmlns:a16="http://schemas.microsoft.com/office/drawing/2014/main" id="{91E93F3D-2386-44ED-A088-5CE674642DBD}"/>
              </a:ext>
            </a:extLst>
          </p:cNvPr>
          <p:cNvSpPr>
            <a:spLocks/>
          </p:cNvSpPr>
          <p:nvPr/>
        </p:nvSpPr>
        <p:spPr bwMode="auto">
          <a:xfrm>
            <a:off x="3408650" y="4124326"/>
            <a:ext cx="28575" cy="39688"/>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579">
            <a:extLst>
              <a:ext uri="{FF2B5EF4-FFF2-40B4-BE49-F238E27FC236}">
                <a16:creationId xmlns:a16="http://schemas.microsoft.com/office/drawing/2014/main" id="{3ABA71A5-560B-49E3-85E2-78B44826FA9F}"/>
              </a:ext>
            </a:extLst>
          </p:cNvPr>
          <p:cNvSpPr>
            <a:spLocks/>
          </p:cNvSpPr>
          <p:nvPr/>
        </p:nvSpPr>
        <p:spPr bwMode="auto">
          <a:xfrm>
            <a:off x="3446750" y="4095751"/>
            <a:ext cx="28575" cy="38100"/>
          </a:xfrm>
          <a:custGeom>
            <a:avLst/>
            <a:gdLst>
              <a:gd name="T0" fmla="*/ 26 w 79"/>
              <a:gd name="T1" fmla="*/ 0 h 106"/>
              <a:gd name="T2" fmla="*/ 79 w 79"/>
              <a:gd name="T3" fmla="*/ 53 h 106"/>
              <a:gd name="T4" fmla="*/ 26 w 79"/>
              <a:gd name="T5" fmla="*/ 106 h 106"/>
              <a:gd name="T6" fmla="*/ 0 w 79"/>
              <a:gd name="T7" fmla="*/ 26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580">
            <a:extLst>
              <a:ext uri="{FF2B5EF4-FFF2-40B4-BE49-F238E27FC236}">
                <a16:creationId xmlns:a16="http://schemas.microsoft.com/office/drawing/2014/main" id="{9A2866E0-3B47-41DA-8A68-814ED77EE882}"/>
              </a:ext>
            </a:extLst>
          </p:cNvPr>
          <p:cNvSpPr>
            <a:spLocks/>
          </p:cNvSpPr>
          <p:nvPr/>
        </p:nvSpPr>
        <p:spPr bwMode="auto">
          <a:xfrm>
            <a:off x="3475325" y="4067176"/>
            <a:ext cx="28575" cy="38100"/>
          </a:xfrm>
          <a:custGeom>
            <a:avLst/>
            <a:gdLst>
              <a:gd name="T0" fmla="*/ 26 w 79"/>
              <a:gd name="T1" fmla="*/ 0 h 106"/>
              <a:gd name="T2" fmla="*/ 79 w 79"/>
              <a:gd name="T3" fmla="*/ 27 h 106"/>
              <a:gd name="T4" fmla="*/ 26 w 79"/>
              <a:gd name="T5" fmla="*/ 106 h 106"/>
              <a:gd name="T6" fmla="*/ 0 w 79"/>
              <a:gd name="T7" fmla="*/ 27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7"/>
                </a:lnTo>
                <a:lnTo>
                  <a:pt x="26" y="106"/>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581">
            <a:extLst>
              <a:ext uri="{FF2B5EF4-FFF2-40B4-BE49-F238E27FC236}">
                <a16:creationId xmlns:a16="http://schemas.microsoft.com/office/drawing/2014/main" id="{263DB6B1-2430-4AB3-A2D9-6C3E20884D44}"/>
              </a:ext>
            </a:extLst>
          </p:cNvPr>
          <p:cNvSpPr>
            <a:spLocks/>
          </p:cNvSpPr>
          <p:nvPr/>
        </p:nvSpPr>
        <p:spPr bwMode="auto">
          <a:xfrm>
            <a:off x="3513425" y="4038601"/>
            <a:ext cx="28575" cy="28575"/>
          </a:xfrm>
          <a:custGeom>
            <a:avLst/>
            <a:gdLst>
              <a:gd name="T0" fmla="*/ 26 w 79"/>
              <a:gd name="T1" fmla="*/ 0 h 79"/>
              <a:gd name="T2" fmla="*/ 79 w 79"/>
              <a:gd name="T3" fmla="*/ 27 h 79"/>
              <a:gd name="T4" fmla="*/ 26 w 79"/>
              <a:gd name="T5" fmla="*/ 79 h 79"/>
              <a:gd name="T6" fmla="*/ 0 w 79"/>
              <a:gd name="T7" fmla="*/ 27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7"/>
                </a:lnTo>
                <a:lnTo>
                  <a:pt x="26" y="79"/>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582">
            <a:extLst>
              <a:ext uri="{FF2B5EF4-FFF2-40B4-BE49-F238E27FC236}">
                <a16:creationId xmlns:a16="http://schemas.microsoft.com/office/drawing/2014/main" id="{2352A535-CF71-4FCC-BB4C-6FEF300F4604}"/>
              </a:ext>
            </a:extLst>
          </p:cNvPr>
          <p:cNvSpPr>
            <a:spLocks/>
          </p:cNvSpPr>
          <p:nvPr/>
        </p:nvSpPr>
        <p:spPr bwMode="auto">
          <a:xfrm>
            <a:off x="3542000" y="401002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583">
            <a:extLst>
              <a:ext uri="{FF2B5EF4-FFF2-40B4-BE49-F238E27FC236}">
                <a16:creationId xmlns:a16="http://schemas.microsoft.com/office/drawing/2014/main" id="{70E56A93-F68A-4557-939C-03EA055D91DC}"/>
              </a:ext>
            </a:extLst>
          </p:cNvPr>
          <p:cNvSpPr>
            <a:spLocks/>
          </p:cNvSpPr>
          <p:nvPr/>
        </p:nvSpPr>
        <p:spPr bwMode="auto">
          <a:xfrm>
            <a:off x="3580100" y="3981451"/>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584">
            <a:extLst>
              <a:ext uri="{FF2B5EF4-FFF2-40B4-BE49-F238E27FC236}">
                <a16:creationId xmlns:a16="http://schemas.microsoft.com/office/drawing/2014/main" id="{1C71B12F-127F-4728-82B5-A81426368689}"/>
              </a:ext>
            </a:extLst>
          </p:cNvPr>
          <p:cNvSpPr>
            <a:spLocks/>
          </p:cNvSpPr>
          <p:nvPr/>
        </p:nvSpPr>
        <p:spPr bwMode="auto">
          <a:xfrm>
            <a:off x="3608675" y="395287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585">
            <a:extLst>
              <a:ext uri="{FF2B5EF4-FFF2-40B4-BE49-F238E27FC236}">
                <a16:creationId xmlns:a16="http://schemas.microsoft.com/office/drawing/2014/main" id="{7629A8D2-A217-4E89-ABE4-AFA0CD9F9D29}"/>
              </a:ext>
            </a:extLst>
          </p:cNvPr>
          <p:cNvSpPr>
            <a:spLocks/>
          </p:cNvSpPr>
          <p:nvPr/>
        </p:nvSpPr>
        <p:spPr bwMode="auto">
          <a:xfrm>
            <a:off x="3646775" y="3924301"/>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586">
            <a:extLst>
              <a:ext uri="{FF2B5EF4-FFF2-40B4-BE49-F238E27FC236}">
                <a16:creationId xmlns:a16="http://schemas.microsoft.com/office/drawing/2014/main" id="{CAA2FDFD-AE43-4B9F-99FB-BF8E25D8BCDD}"/>
              </a:ext>
            </a:extLst>
          </p:cNvPr>
          <p:cNvSpPr>
            <a:spLocks/>
          </p:cNvSpPr>
          <p:nvPr/>
        </p:nvSpPr>
        <p:spPr bwMode="auto">
          <a:xfrm>
            <a:off x="3675350" y="3884614"/>
            <a:ext cx="38100" cy="39688"/>
          </a:xfrm>
          <a:custGeom>
            <a:avLst/>
            <a:gdLst>
              <a:gd name="T0" fmla="*/ 26 w 105"/>
              <a:gd name="T1" fmla="*/ 0 h 106"/>
              <a:gd name="T2" fmla="*/ 105 w 105"/>
              <a:gd name="T3" fmla="*/ 53 h 106"/>
              <a:gd name="T4" fmla="*/ 26 w 105"/>
              <a:gd name="T5" fmla="*/ 106 h 106"/>
              <a:gd name="T6" fmla="*/ 0 w 105"/>
              <a:gd name="T7" fmla="*/ 26 h 106"/>
              <a:gd name="T8" fmla="*/ 26 w 105"/>
              <a:gd name="T9" fmla="*/ 0 h 106"/>
            </a:gdLst>
            <a:ahLst/>
            <a:cxnLst>
              <a:cxn ang="0">
                <a:pos x="T0" y="T1"/>
              </a:cxn>
              <a:cxn ang="0">
                <a:pos x="T2" y="T3"/>
              </a:cxn>
              <a:cxn ang="0">
                <a:pos x="T4" y="T5"/>
              </a:cxn>
              <a:cxn ang="0">
                <a:pos x="T6" y="T7"/>
              </a:cxn>
              <a:cxn ang="0">
                <a:pos x="T8" y="T9"/>
              </a:cxn>
            </a:cxnLst>
            <a:rect l="0" t="0" r="r" b="b"/>
            <a:pathLst>
              <a:path w="105" h="106">
                <a:moveTo>
                  <a:pt x="26" y="0"/>
                </a:moveTo>
                <a:lnTo>
                  <a:pt x="105" y="53"/>
                </a:lnTo>
                <a:lnTo>
                  <a:pt x="26" y="106"/>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587">
            <a:extLst>
              <a:ext uri="{FF2B5EF4-FFF2-40B4-BE49-F238E27FC236}">
                <a16:creationId xmlns:a16="http://schemas.microsoft.com/office/drawing/2014/main" id="{966CDDD7-F1F5-423B-8456-05654E2DE8E1}"/>
              </a:ext>
            </a:extLst>
          </p:cNvPr>
          <p:cNvSpPr>
            <a:spLocks/>
          </p:cNvSpPr>
          <p:nvPr/>
        </p:nvSpPr>
        <p:spPr bwMode="auto">
          <a:xfrm>
            <a:off x="3713450" y="3856039"/>
            <a:ext cx="28575" cy="38100"/>
          </a:xfrm>
          <a:custGeom>
            <a:avLst/>
            <a:gdLst>
              <a:gd name="T0" fmla="*/ 27 w 80"/>
              <a:gd name="T1" fmla="*/ 0 h 106"/>
              <a:gd name="T2" fmla="*/ 80 w 80"/>
              <a:gd name="T3" fmla="*/ 53 h 106"/>
              <a:gd name="T4" fmla="*/ 27 w 80"/>
              <a:gd name="T5" fmla="*/ 106 h 106"/>
              <a:gd name="T6" fmla="*/ 0 w 80"/>
              <a:gd name="T7" fmla="*/ 27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588">
            <a:extLst>
              <a:ext uri="{FF2B5EF4-FFF2-40B4-BE49-F238E27FC236}">
                <a16:creationId xmlns:a16="http://schemas.microsoft.com/office/drawing/2014/main" id="{1DADB02E-4D47-4B58-8DA8-620520FD6451}"/>
              </a:ext>
            </a:extLst>
          </p:cNvPr>
          <p:cNvSpPr>
            <a:spLocks/>
          </p:cNvSpPr>
          <p:nvPr/>
        </p:nvSpPr>
        <p:spPr bwMode="auto">
          <a:xfrm>
            <a:off x="3742025" y="3827464"/>
            <a:ext cx="38100" cy="28575"/>
          </a:xfrm>
          <a:custGeom>
            <a:avLst/>
            <a:gdLst>
              <a:gd name="T0" fmla="*/ 53 w 106"/>
              <a:gd name="T1" fmla="*/ 0 h 79"/>
              <a:gd name="T2" fmla="*/ 106 w 106"/>
              <a:gd name="T3" fmla="*/ 26 h 79"/>
              <a:gd name="T4" fmla="*/ 26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26"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589">
            <a:extLst>
              <a:ext uri="{FF2B5EF4-FFF2-40B4-BE49-F238E27FC236}">
                <a16:creationId xmlns:a16="http://schemas.microsoft.com/office/drawing/2014/main" id="{E9F03E6B-CB7F-4B6C-9B44-B75CB217FB43}"/>
              </a:ext>
            </a:extLst>
          </p:cNvPr>
          <p:cNvSpPr>
            <a:spLocks/>
          </p:cNvSpPr>
          <p:nvPr/>
        </p:nvSpPr>
        <p:spPr bwMode="auto">
          <a:xfrm>
            <a:off x="3780125" y="3798889"/>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590">
            <a:extLst>
              <a:ext uri="{FF2B5EF4-FFF2-40B4-BE49-F238E27FC236}">
                <a16:creationId xmlns:a16="http://schemas.microsoft.com/office/drawing/2014/main" id="{63154A10-F641-4DEC-BAB2-8123486FC214}"/>
              </a:ext>
            </a:extLst>
          </p:cNvPr>
          <p:cNvSpPr>
            <a:spLocks/>
          </p:cNvSpPr>
          <p:nvPr/>
        </p:nvSpPr>
        <p:spPr bwMode="auto">
          <a:xfrm>
            <a:off x="3808700" y="3770314"/>
            <a:ext cx="38100" cy="28575"/>
          </a:xfrm>
          <a:custGeom>
            <a:avLst/>
            <a:gdLst>
              <a:gd name="T0" fmla="*/ 53 w 106"/>
              <a:gd name="T1" fmla="*/ 0 h 80"/>
              <a:gd name="T2" fmla="*/ 106 w 106"/>
              <a:gd name="T3" fmla="*/ 27 h 80"/>
              <a:gd name="T4" fmla="*/ 26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26"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591">
            <a:extLst>
              <a:ext uri="{FF2B5EF4-FFF2-40B4-BE49-F238E27FC236}">
                <a16:creationId xmlns:a16="http://schemas.microsoft.com/office/drawing/2014/main" id="{8E25A655-615A-4503-A610-DECA114C7F61}"/>
              </a:ext>
            </a:extLst>
          </p:cNvPr>
          <p:cNvSpPr>
            <a:spLocks/>
          </p:cNvSpPr>
          <p:nvPr/>
        </p:nvSpPr>
        <p:spPr bwMode="auto">
          <a:xfrm>
            <a:off x="3846800" y="3741739"/>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592">
            <a:extLst>
              <a:ext uri="{FF2B5EF4-FFF2-40B4-BE49-F238E27FC236}">
                <a16:creationId xmlns:a16="http://schemas.microsoft.com/office/drawing/2014/main" id="{B2520777-AC24-4A86-A6CC-1D2F8D3E147D}"/>
              </a:ext>
            </a:extLst>
          </p:cNvPr>
          <p:cNvSpPr>
            <a:spLocks/>
          </p:cNvSpPr>
          <p:nvPr/>
        </p:nvSpPr>
        <p:spPr bwMode="auto">
          <a:xfrm>
            <a:off x="3875375" y="3713164"/>
            <a:ext cx="38100" cy="28575"/>
          </a:xfrm>
          <a:custGeom>
            <a:avLst/>
            <a:gdLst>
              <a:gd name="T0" fmla="*/ 53 w 106"/>
              <a:gd name="T1" fmla="*/ 0 h 79"/>
              <a:gd name="T2" fmla="*/ 106 w 106"/>
              <a:gd name="T3" fmla="*/ 26 h 79"/>
              <a:gd name="T4" fmla="*/ 27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27"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593">
            <a:extLst>
              <a:ext uri="{FF2B5EF4-FFF2-40B4-BE49-F238E27FC236}">
                <a16:creationId xmlns:a16="http://schemas.microsoft.com/office/drawing/2014/main" id="{3533D1A9-8D16-466A-8365-6DA81DCFAC39}"/>
              </a:ext>
            </a:extLst>
          </p:cNvPr>
          <p:cNvSpPr>
            <a:spLocks/>
          </p:cNvSpPr>
          <p:nvPr/>
        </p:nvSpPr>
        <p:spPr bwMode="auto">
          <a:xfrm>
            <a:off x="3913475" y="3673476"/>
            <a:ext cx="28575" cy="39688"/>
          </a:xfrm>
          <a:custGeom>
            <a:avLst/>
            <a:gdLst>
              <a:gd name="T0" fmla="*/ 26 w 79"/>
              <a:gd name="T1" fmla="*/ 0 h 106"/>
              <a:gd name="T2" fmla="*/ 79 w 79"/>
              <a:gd name="T3" fmla="*/ 53 h 106"/>
              <a:gd name="T4" fmla="*/ 26 w 79"/>
              <a:gd name="T5" fmla="*/ 106 h 106"/>
              <a:gd name="T6" fmla="*/ 0 w 79"/>
              <a:gd name="T7" fmla="*/ 26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594">
            <a:extLst>
              <a:ext uri="{FF2B5EF4-FFF2-40B4-BE49-F238E27FC236}">
                <a16:creationId xmlns:a16="http://schemas.microsoft.com/office/drawing/2014/main" id="{34332763-186C-4A0B-AAC9-3F971175017F}"/>
              </a:ext>
            </a:extLst>
          </p:cNvPr>
          <p:cNvSpPr>
            <a:spLocks/>
          </p:cNvSpPr>
          <p:nvPr/>
        </p:nvSpPr>
        <p:spPr bwMode="auto">
          <a:xfrm>
            <a:off x="3942050" y="3644901"/>
            <a:ext cx="38100" cy="38100"/>
          </a:xfrm>
          <a:custGeom>
            <a:avLst/>
            <a:gdLst>
              <a:gd name="T0" fmla="*/ 53 w 106"/>
              <a:gd name="T1" fmla="*/ 0 h 106"/>
              <a:gd name="T2" fmla="*/ 106 w 106"/>
              <a:gd name="T3" fmla="*/ 53 h 106"/>
              <a:gd name="T4" fmla="*/ 53 w 106"/>
              <a:gd name="T5" fmla="*/ 106 h 106"/>
              <a:gd name="T6" fmla="*/ 0 w 106"/>
              <a:gd name="T7" fmla="*/ 27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595">
            <a:extLst>
              <a:ext uri="{FF2B5EF4-FFF2-40B4-BE49-F238E27FC236}">
                <a16:creationId xmlns:a16="http://schemas.microsoft.com/office/drawing/2014/main" id="{DE0AFAB4-0199-4644-A835-80BB21AEA636}"/>
              </a:ext>
            </a:extLst>
          </p:cNvPr>
          <p:cNvSpPr>
            <a:spLocks/>
          </p:cNvSpPr>
          <p:nvPr/>
        </p:nvSpPr>
        <p:spPr bwMode="auto">
          <a:xfrm>
            <a:off x="3980150" y="3616326"/>
            <a:ext cx="30163"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596">
            <a:extLst>
              <a:ext uri="{FF2B5EF4-FFF2-40B4-BE49-F238E27FC236}">
                <a16:creationId xmlns:a16="http://schemas.microsoft.com/office/drawing/2014/main" id="{2243A46C-4C08-4D33-8C8D-975AEA621528}"/>
              </a:ext>
            </a:extLst>
          </p:cNvPr>
          <p:cNvSpPr>
            <a:spLocks/>
          </p:cNvSpPr>
          <p:nvPr/>
        </p:nvSpPr>
        <p:spPr bwMode="auto">
          <a:xfrm>
            <a:off x="4019838" y="3587751"/>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597">
            <a:extLst>
              <a:ext uri="{FF2B5EF4-FFF2-40B4-BE49-F238E27FC236}">
                <a16:creationId xmlns:a16="http://schemas.microsoft.com/office/drawing/2014/main" id="{56D3D8EC-2FB5-4A45-B4F6-37F91C0A8C13}"/>
              </a:ext>
            </a:extLst>
          </p:cNvPr>
          <p:cNvSpPr>
            <a:spLocks/>
          </p:cNvSpPr>
          <p:nvPr/>
        </p:nvSpPr>
        <p:spPr bwMode="auto">
          <a:xfrm>
            <a:off x="4048413" y="3559176"/>
            <a:ext cx="28575"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598">
            <a:extLst>
              <a:ext uri="{FF2B5EF4-FFF2-40B4-BE49-F238E27FC236}">
                <a16:creationId xmlns:a16="http://schemas.microsoft.com/office/drawing/2014/main" id="{F743AEBB-0720-4F9C-B17D-B1A6502572A6}"/>
              </a:ext>
            </a:extLst>
          </p:cNvPr>
          <p:cNvSpPr>
            <a:spLocks/>
          </p:cNvSpPr>
          <p:nvPr/>
        </p:nvSpPr>
        <p:spPr bwMode="auto">
          <a:xfrm>
            <a:off x="4086513" y="3530601"/>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599">
            <a:extLst>
              <a:ext uri="{FF2B5EF4-FFF2-40B4-BE49-F238E27FC236}">
                <a16:creationId xmlns:a16="http://schemas.microsoft.com/office/drawing/2014/main" id="{04BABD42-C0F3-486C-8576-6ED49A7522F4}"/>
              </a:ext>
            </a:extLst>
          </p:cNvPr>
          <p:cNvSpPr>
            <a:spLocks/>
          </p:cNvSpPr>
          <p:nvPr/>
        </p:nvSpPr>
        <p:spPr bwMode="auto">
          <a:xfrm>
            <a:off x="4115088" y="3502026"/>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600">
            <a:extLst>
              <a:ext uri="{FF2B5EF4-FFF2-40B4-BE49-F238E27FC236}">
                <a16:creationId xmlns:a16="http://schemas.microsoft.com/office/drawing/2014/main" id="{5C42843E-AF52-4137-B3A4-CCA19720CA15}"/>
              </a:ext>
            </a:extLst>
          </p:cNvPr>
          <p:cNvSpPr>
            <a:spLocks/>
          </p:cNvSpPr>
          <p:nvPr/>
        </p:nvSpPr>
        <p:spPr bwMode="auto">
          <a:xfrm>
            <a:off x="4153188" y="3462339"/>
            <a:ext cx="28575" cy="39688"/>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601">
            <a:extLst>
              <a:ext uri="{FF2B5EF4-FFF2-40B4-BE49-F238E27FC236}">
                <a16:creationId xmlns:a16="http://schemas.microsoft.com/office/drawing/2014/main" id="{ED0D6A60-1013-48B9-8796-63C66ADFE7C4}"/>
              </a:ext>
            </a:extLst>
          </p:cNvPr>
          <p:cNvSpPr>
            <a:spLocks/>
          </p:cNvSpPr>
          <p:nvPr/>
        </p:nvSpPr>
        <p:spPr bwMode="auto">
          <a:xfrm>
            <a:off x="4181763" y="3433764"/>
            <a:ext cx="38100" cy="38100"/>
          </a:xfrm>
          <a:custGeom>
            <a:avLst/>
            <a:gdLst>
              <a:gd name="T0" fmla="*/ 26 w 106"/>
              <a:gd name="T1" fmla="*/ 0 h 106"/>
              <a:gd name="T2" fmla="*/ 106 w 106"/>
              <a:gd name="T3" fmla="*/ 53 h 106"/>
              <a:gd name="T4" fmla="*/ 26 w 106"/>
              <a:gd name="T5" fmla="*/ 106 h 106"/>
              <a:gd name="T6" fmla="*/ 0 w 106"/>
              <a:gd name="T7" fmla="*/ 27 h 106"/>
              <a:gd name="T8" fmla="*/ 26 w 106"/>
              <a:gd name="T9" fmla="*/ 0 h 106"/>
            </a:gdLst>
            <a:ahLst/>
            <a:cxnLst>
              <a:cxn ang="0">
                <a:pos x="T0" y="T1"/>
              </a:cxn>
              <a:cxn ang="0">
                <a:pos x="T2" y="T3"/>
              </a:cxn>
              <a:cxn ang="0">
                <a:pos x="T4" y="T5"/>
              </a:cxn>
              <a:cxn ang="0">
                <a:pos x="T6" y="T7"/>
              </a:cxn>
              <a:cxn ang="0">
                <a:pos x="T8" y="T9"/>
              </a:cxn>
            </a:cxnLst>
            <a:rect l="0" t="0" r="r" b="b"/>
            <a:pathLst>
              <a:path w="106" h="106">
                <a:moveTo>
                  <a:pt x="26" y="0"/>
                </a:moveTo>
                <a:lnTo>
                  <a:pt x="106" y="53"/>
                </a:lnTo>
                <a:lnTo>
                  <a:pt x="26" y="106"/>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602">
            <a:extLst>
              <a:ext uri="{FF2B5EF4-FFF2-40B4-BE49-F238E27FC236}">
                <a16:creationId xmlns:a16="http://schemas.microsoft.com/office/drawing/2014/main" id="{61ED5277-55C6-4D35-8C20-331C374FD9CA}"/>
              </a:ext>
            </a:extLst>
          </p:cNvPr>
          <p:cNvSpPr>
            <a:spLocks/>
          </p:cNvSpPr>
          <p:nvPr/>
        </p:nvSpPr>
        <p:spPr bwMode="auto">
          <a:xfrm>
            <a:off x="4219863" y="3405189"/>
            <a:ext cx="28575" cy="38100"/>
          </a:xfrm>
          <a:custGeom>
            <a:avLst/>
            <a:gdLst>
              <a:gd name="T0" fmla="*/ 26 w 79"/>
              <a:gd name="T1" fmla="*/ 0 h 106"/>
              <a:gd name="T2" fmla="*/ 79 w 79"/>
              <a:gd name="T3" fmla="*/ 26 h 106"/>
              <a:gd name="T4" fmla="*/ 26 w 79"/>
              <a:gd name="T5" fmla="*/ 106 h 106"/>
              <a:gd name="T6" fmla="*/ 0 w 79"/>
              <a:gd name="T7" fmla="*/ 26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26"/>
                </a:lnTo>
                <a:lnTo>
                  <a:pt x="26" y="106"/>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603">
            <a:extLst>
              <a:ext uri="{FF2B5EF4-FFF2-40B4-BE49-F238E27FC236}">
                <a16:creationId xmlns:a16="http://schemas.microsoft.com/office/drawing/2014/main" id="{F28CFACA-732E-42A3-BDBA-29BE2F698F0D}"/>
              </a:ext>
            </a:extLst>
          </p:cNvPr>
          <p:cNvSpPr>
            <a:spLocks/>
          </p:cNvSpPr>
          <p:nvPr/>
        </p:nvSpPr>
        <p:spPr bwMode="auto">
          <a:xfrm>
            <a:off x="4248438" y="3376614"/>
            <a:ext cx="38100" cy="28575"/>
          </a:xfrm>
          <a:custGeom>
            <a:avLst/>
            <a:gdLst>
              <a:gd name="T0" fmla="*/ 26 w 106"/>
              <a:gd name="T1" fmla="*/ 0 h 79"/>
              <a:gd name="T2" fmla="*/ 106 w 106"/>
              <a:gd name="T3" fmla="*/ 26 h 79"/>
              <a:gd name="T4" fmla="*/ 26 w 106"/>
              <a:gd name="T5" fmla="*/ 79 h 79"/>
              <a:gd name="T6" fmla="*/ 0 w 106"/>
              <a:gd name="T7" fmla="*/ 26 h 79"/>
              <a:gd name="T8" fmla="*/ 26 w 106"/>
              <a:gd name="T9" fmla="*/ 0 h 79"/>
            </a:gdLst>
            <a:ahLst/>
            <a:cxnLst>
              <a:cxn ang="0">
                <a:pos x="T0" y="T1"/>
              </a:cxn>
              <a:cxn ang="0">
                <a:pos x="T2" y="T3"/>
              </a:cxn>
              <a:cxn ang="0">
                <a:pos x="T4" y="T5"/>
              </a:cxn>
              <a:cxn ang="0">
                <a:pos x="T6" y="T7"/>
              </a:cxn>
              <a:cxn ang="0">
                <a:pos x="T8" y="T9"/>
              </a:cxn>
            </a:cxnLst>
            <a:rect l="0" t="0" r="r" b="b"/>
            <a:pathLst>
              <a:path w="106" h="79">
                <a:moveTo>
                  <a:pt x="26" y="0"/>
                </a:moveTo>
                <a:lnTo>
                  <a:pt x="106"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604">
            <a:extLst>
              <a:ext uri="{FF2B5EF4-FFF2-40B4-BE49-F238E27FC236}">
                <a16:creationId xmlns:a16="http://schemas.microsoft.com/office/drawing/2014/main" id="{0214A8A7-DA51-4FAF-9737-AB12BB78AFEE}"/>
              </a:ext>
            </a:extLst>
          </p:cNvPr>
          <p:cNvSpPr>
            <a:spLocks/>
          </p:cNvSpPr>
          <p:nvPr/>
        </p:nvSpPr>
        <p:spPr bwMode="auto">
          <a:xfrm>
            <a:off x="4286538" y="3348039"/>
            <a:ext cx="28575" cy="28575"/>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605">
            <a:extLst>
              <a:ext uri="{FF2B5EF4-FFF2-40B4-BE49-F238E27FC236}">
                <a16:creationId xmlns:a16="http://schemas.microsoft.com/office/drawing/2014/main" id="{216C0036-88EC-4CBB-8E6C-6F83B2E27D77}"/>
              </a:ext>
            </a:extLst>
          </p:cNvPr>
          <p:cNvSpPr>
            <a:spLocks/>
          </p:cNvSpPr>
          <p:nvPr/>
        </p:nvSpPr>
        <p:spPr bwMode="auto">
          <a:xfrm>
            <a:off x="4315113" y="3319464"/>
            <a:ext cx="38100" cy="28575"/>
          </a:xfrm>
          <a:custGeom>
            <a:avLst/>
            <a:gdLst>
              <a:gd name="T0" fmla="*/ 53 w 106"/>
              <a:gd name="T1" fmla="*/ 0 h 79"/>
              <a:gd name="T2" fmla="*/ 106 w 106"/>
              <a:gd name="T3" fmla="*/ 26 h 79"/>
              <a:gd name="T4" fmla="*/ 27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27"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606">
            <a:extLst>
              <a:ext uri="{FF2B5EF4-FFF2-40B4-BE49-F238E27FC236}">
                <a16:creationId xmlns:a16="http://schemas.microsoft.com/office/drawing/2014/main" id="{020BE7AD-F76C-46E2-BB17-B26BAE8806FE}"/>
              </a:ext>
            </a:extLst>
          </p:cNvPr>
          <p:cNvSpPr>
            <a:spLocks/>
          </p:cNvSpPr>
          <p:nvPr/>
        </p:nvSpPr>
        <p:spPr bwMode="auto">
          <a:xfrm>
            <a:off x="4353213" y="3290889"/>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607">
            <a:extLst>
              <a:ext uri="{FF2B5EF4-FFF2-40B4-BE49-F238E27FC236}">
                <a16:creationId xmlns:a16="http://schemas.microsoft.com/office/drawing/2014/main" id="{09C849D2-D755-4D85-A1A9-6964D46484F7}"/>
              </a:ext>
            </a:extLst>
          </p:cNvPr>
          <p:cNvSpPr>
            <a:spLocks/>
          </p:cNvSpPr>
          <p:nvPr/>
        </p:nvSpPr>
        <p:spPr bwMode="auto">
          <a:xfrm>
            <a:off x="4381788" y="3252789"/>
            <a:ext cx="38100" cy="38100"/>
          </a:xfrm>
          <a:custGeom>
            <a:avLst/>
            <a:gdLst>
              <a:gd name="T0" fmla="*/ 53 w 106"/>
              <a:gd name="T1" fmla="*/ 0 h 106"/>
              <a:gd name="T2" fmla="*/ 106 w 106"/>
              <a:gd name="T3" fmla="*/ 53 h 106"/>
              <a:gd name="T4" fmla="*/ 27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27"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608">
            <a:extLst>
              <a:ext uri="{FF2B5EF4-FFF2-40B4-BE49-F238E27FC236}">
                <a16:creationId xmlns:a16="http://schemas.microsoft.com/office/drawing/2014/main" id="{54EB2936-4742-4325-A216-2BD17038C41F}"/>
              </a:ext>
            </a:extLst>
          </p:cNvPr>
          <p:cNvSpPr>
            <a:spLocks/>
          </p:cNvSpPr>
          <p:nvPr/>
        </p:nvSpPr>
        <p:spPr bwMode="auto">
          <a:xfrm>
            <a:off x="4419888" y="3222626"/>
            <a:ext cx="28575" cy="38100"/>
          </a:xfrm>
          <a:custGeom>
            <a:avLst/>
            <a:gdLst>
              <a:gd name="T0" fmla="*/ 27 w 79"/>
              <a:gd name="T1" fmla="*/ 0 h 106"/>
              <a:gd name="T2" fmla="*/ 79 w 79"/>
              <a:gd name="T3" fmla="*/ 53 h 106"/>
              <a:gd name="T4" fmla="*/ 27 w 79"/>
              <a:gd name="T5" fmla="*/ 106 h 106"/>
              <a:gd name="T6" fmla="*/ 0 w 79"/>
              <a:gd name="T7" fmla="*/ 27 h 106"/>
              <a:gd name="T8" fmla="*/ 27 w 79"/>
              <a:gd name="T9" fmla="*/ 0 h 106"/>
            </a:gdLst>
            <a:ahLst/>
            <a:cxnLst>
              <a:cxn ang="0">
                <a:pos x="T0" y="T1"/>
              </a:cxn>
              <a:cxn ang="0">
                <a:pos x="T2" y="T3"/>
              </a:cxn>
              <a:cxn ang="0">
                <a:pos x="T4" y="T5"/>
              </a:cxn>
              <a:cxn ang="0">
                <a:pos x="T6" y="T7"/>
              </a:cxn>
              <a:cxn ang="0">
                <a:pos x="T8" y="T9"/>
              </a:cxn>
            </a:cxnLst>
            <a:rect l="0" t="0" r="r" b="b"/>
            <a:pathLst>
              <a:path w="79" h="106">
                <a:moveTo>
                  <a:pt x="27" y="0"/>
                </a:moveTo>
                <a:lnTo>
                  <a:pt x="79" y="53"/>
                </a:lnTo>
                <a:lnTo>
                  <a:pt x="27" y="106"/>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609">
            <a:extLst>
              <a:ext uri="{FF2B5EF4-FFF2-40B4-BE49-F238E27FC236}">
                <a16:creationId xmlns:a16="http://schemas.microsoft.com/office/drawing/2014/main" id="{C37A9B5D-73A5-4AC7-86B7-333A9FA0765B}"/>
              </a:ext>
            </a:extLst>
          </p:cNvPr>
          <p:cNvSpPr>
            <a:spLocks/>
          </p:cNvSpPr>
          <p:nvPr/>
        </p:nvSpPr>
        <p:spPr bwMode="auto">
          <a:xfrm>
            <a:off x="4448463" y="3194051"/>
            <a:ext cx="38100" cy="38100"/>
          </a:xfrm>
          <a:custGeom>
            <a:avLst/>
            <a:gdLst>
              <a:gd name="T0" fmla="*/ 53 w 106"/>
              <a:gd name="T1" fmla="*/ 0 h 106"/>
              <a:gd name="T2" fmla="*/ 106 w 106"/>
              <a:gd name="T3" fmla="*/ 26 h 106"/>
              <a:gd name="T4" fmla="*/ 27 w 106"/>
              <a:gd name="T5" fmla="*/ 106 h 106"/>
              <a:gd name="T6" fmla="*/ 0 w 106"/>
              <a:gd name="T7" fmla="*/ 26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26"/>
                </a:lnTo>
                <a:lnTo>
                  <a:pt x="27" y="106"/>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0" name="Freeform 610">
            <a:extLst>
              <a:ext uri="{FF2B5EF4-FFF2-40B4-BE49-F238E27FC236}">
                <a16:creationId xmlns:a16="http://schemas.microsoft.com/office/drawing/2014/main" id="{5F380AE7-02CD-4953-90B0-F0C94772374C}"/>
              </a:ext>
            </a:extLst>
          </p:cNvPr>
          <p:cNvSpPr>
            <a:spLocks/>
          </p:cNvSpPr>
          <p:nvPr/>
        </p:nvSpPr>
        <p:spPr bwMode="auto">
          <a:xfrm>
            <a:off x="4486563" y="3165476"/>
            <a:ext cx="28575" cy="28575"/>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611">
            <a:extLst>
              <a:ext uri="{FF2B5EF4-FFF2-40B4-BE49-F238E27FC236}">
                <a16:creationId xmlns:a16="http://schemas.microsoft.com/office/drawing/2014/main" id="{7747B7A1-C670-4B08-91F8-FD5830F2A0F5}"/>
              </a:ext>
            </a:extLst>
          </p:cNvPr>
          <p:cNvSpPr>
            <a:spLocks/>
          </p:cNvSpPr>
          <p:nvPr/>
        </p:nvSpPr>
        <p:spPr bwMode="auto">
          <a:xfrm>
            <a:off x="4515138" y="3136901"/>
            <a:ext cx="38100" cy="28575"/>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612">
            <a:extLst>
              <a:ext uri="{FF2B5EF4-FFF2-40B4-BE49-F238E27FC236}">
                <a16:creationId xmlns:a16="http://schemas.microsoft.com/office/drawing/2014/main" id="{440D8BA9-9C8A-495A-AD27-579E09C29F71}"/>
              </a:ext>
            </a:extLst>
          </p:cNvPr>
          <p:cNvSpPr>
            <a:spLocks/>
          </p:cNvSpPr>
          <p:nvPr/>
        </p:nvSpPr>
        <p:spPr bwMode="auto">
          <a:xfrm>
            <a:off x="4553238" y="3108326"/>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613">
            <a:extLst>
              <a:ext uri="{FF2B5EF4-FFF2-40B4-BE49-F238E27FC236}">
                <a16:creationId xmlns:a16="http://schemas.microsoft.com/office/drawing/2014/main" id="{03AD201A-647F-4216-928C-B4D7A1EEB9A9}"/>
              </a:ext>
            </a:extLst>
          </p:cNvPr>
          <p:cNvSpPr>
            <a:spLocks/>
          </p:cNvSpPr>
          <p:nvPr/>
        </p:nvSpPr>
        <p:spPr bwMode="auto">
          <a:xfrm>
            <a:off x="4591338" y="3079751"/>
            <a:ext cx="30163" cy="28575"/>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4" name="Freeform 614">
            <a:extLst>
              <a:ext uri="{FF2B5EF4-FFF2-40B4-BE49-F238E27FC236}">
                <a16:creationId xmlns:a16="http://schemas.microsoft.com/office/drawing/2014/main" id="{7EBFD84E-D227-42A7-BD77-5FC238A5B021}"/>
              </a:ext>
            </a:extLst>
          </p:cNvPr>
          <p:cNvSpPr>
            <a:spLocks/>
          </p:cNvSpPr>
          <p:nvPr/>
        </p:nvSpPr>
        <p:spPr bwMode="auto">
          <a:xfrm>
            <a:off x="4621500" y="3051176"/>
            <a:ext cx="26988" cy="28575"/>
          </a:xfrm>
          <a:custGeom>
            <a:avLst/>
            <a:gdLst>
              <a:gd name="T0" fmla="*/ 26 w 79"/>
              <a:gd name="T1" fmla="*/ 0 h 79"/>
              <a:gd name="T2" fmla="*/ 79 w 79"/>
              <a:gd name="T3" fmla="*/ 27 h 79"/>
              <a:gd name="T4" fmla="*/ 26 w 79"/>
              <a:gd name="T5" fmla="*/ 79 h 79"/>
              <a:gd name="T6" fmla="*/ 0 w 79"/>
              <a:gd name="T7" fmla="*/ 27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7"/>
                </a:lnTo>
                <a:lnTo>
                  <a:pt x="26" y="79"/>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5" name="Freeform 615">
            <a:extLst>
              <a:ext uri="{FF2B5EF4-FFF2-40B4-BE49-F238E27FC236}">
                <a16:creationId xmlns:a16="http://schemas.microsoft.com/office/drawing/2014/main" id="{8613DC0C-6A78-4B97-9830-6B57559FB0F2}"/>
              </a:ext>
            </a:extLst>
          </p:cNvPr>
          <p:cNvSpPr>
            <a:spLocks/>
          </p:cNvSpPr>
          <p:nvPr/>
        </p:nvSpPr>
        <p:spPr bwMode="auto">
          <a:xfrm>
            <a:off x="4659600" y="3011489"/>
            <a:ext cx="28575" cy="39688"/>
          </a:xfrm>
          <a:custGeom>
            <a:avLst/>
            <a:gdLst>
              <a:gd name="T0" fmla="*/ 26 w 79"/>
              <a:gd name="T1" fmla="*/ 0 h 106"/>
              <a:gd name="T2" fmla="*/ 79 w 79"/>
              <a:gd name="T3" fmla="*/ 53 h 106"/>
              <a:gd name="T4" fmla="*/ 26 w 79"/>
              <a:gd name="T5" fmla="*/ 106 h 106"/>
              <a:gd name="T6" fmla="*/ 0 w 79"/>
              <a:gd name="T7" fmla="*/ 27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6" name="Freeform 616">
            <a:extLst>
              <a:ext uri="{FF2B5EF4-FFF2-40B4-BE49-F238E27FC236}">
                <a16:creationId xmlns:a16="http://schemas.microsoft.com/office/drawing/2014/main" id="{558D2B21-9A00-4911-88C3-5A38F2F07AF6}"/>
              </a:ext>
            </a:extLst>
          </p:cNvPr>
          <p:cNvSpPr>
            <a:spLocks/>
          </p:cNvSpPr>
          <p:nvPr/>
        </p:nvSpPr>
        <p:spPr bwMode="auto">
          <a:xfrm>
            <a:off x="4688175" y="2982914"/>
            <a:ext cx="28575" cy="39688"/>
          </a:xfrm>
          <a:custGeom>
            <a:avLst/>
            <a:gdLst>
              <a:gd name="T0" fmla="*/ 26 w 79"/>
              <a:gd name="T1" fmla="*/ 0 h 106"/>
              <a:gd name="T2" fmla="*/ 79 w 79"/>
              <a:gd name="T3" fmla="*/ 53 h 106"/>
              <a:gd name="T4" fmla="*/ 26 w 79"/>
              <a:gd name="T5" fmla="*/ 106 h 106"/>
              <a:gd name="T6" fmla="*/ 0 w 79"/>
              <a:gd name="T7" fmla="*/ 26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7" name="Freeform 617">
            <a:extLst>
              <a:ext uri="{FF2B5EF4-FFF2-40B4-BE49-F238E27FC236}">
                <a16:creationId xmlns:a16="http://schemas.microsoft.com/office/drawing/2014/main" id="{11F52460-2E69-495D-A60A-DFC6CDBAA028}"/>
              </a:ext>
            </a:extLst>
          </p:cNvPr>
          <p:cNvSpPr>
            <a:spLocks/>
          </p:cNvSpPr>
          <p:nvPr/>
        </p:nvSpPr>
        <p:spPr bwMode="auto">
          <a:xfrm>
            <a:off x="4726275" y="2954339"/>
            <a:ext cx="28575" cy="28575"/>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8" name="Freeform 618">
            <a:extLst>
              <a:ext uri="{FF2B5EF4-FFF2-40B4-BE49-F238E27FC236}">
                <a16:creationId xmlns:a16="http://schemas.microsoft.com/office/drawing/2014/main" id="{E06C7454-C60C-4504-87EA-525E0CB7357B}"/>
              </a:ext>
            </a:extLst>
          </p:cNvPr>
          <p:cNvSpPr>
            <a:spLocks/>
          </p:cNvSpPr>
          <p:nvPr/>
        </p:nvSpPr>
        <p:spPr bwMode="auto">
          <a:xfrm>
            <a:off x="4754850" y="2925764"/>
            <a:ext cx="38100" cy="28575"/>
          </a:xfrm>
          <a:custGeom>
            <a:avLst/>
            <a:gdLst>
              <a:gd name="T0" fmla="*/ 27 w 106"/>
              <a:gd name="T1" fmla="*/ 0 h 80"/>
              <a:gd name="T2" fmla="*/ 106 w 106"/>
              <a:gd name="T3" fmla="*/ 27 h 80"/>
              <a:gd name="T4" fmla="*/ 27 w 106"/>
              <a:gd name="T5" fmla="*/ 80 h 80"/>
              <a:gd name="T6" fmla="*/ 0 w 106"/>
              <a:gd name="T7" fmla="*/ 27 h 80"/>
              <a:gd name="T8" fmla="*/ 27 w 106"/>
              <a:gd name="T9" fmla="*/ 0 h 80"/>
            </a:gdLst>
            <a:ahLst/>
            <a:cxnLst>
              <a:cxn ang="0">
                <a:pos x="T0" y="T1"/>
              </a:cxn>
              <a:cxn ang="0">
                <a:pos x="T2" y="T3"/>
              </a:cxn>
              <a:cxn ang="0">
                <a:pos x="T4" y="T5"/>
              </a:cxn>
              <a:cxn ang="0">
                <a:pos x="T6" y="T7"/>
              </a:cxn>
              <a:cxn ang="0">
                <a:pos x="T8" y="T9"/>
              </a:cxn>
            </a:cxnLst>
            <a:rect l="0" t="0" r="r" b="b"/>
            <a:pathLst>
              <a:path w="106" h="80">
                <a:moveTo>
                  <a:pt x="27" y="0"/>
                </a:moveTo>
                <a:lnTo>
                  <a:pt x="106"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9" name="Rectangle 619">
            <a:extLst>
              <a:ext uri="{FF2B5EF4-FFF2-40B4-BE49-F238E27FC236}">
                <a16:creationId xmlns:a16="http://schemas.microsoft.com/office/drawing/2014/main" id="{A5121AB3-9AAB-4646-BEBE-3B23E7C05387}"/>
              </a:ext>
            </a:extLst>
          </p:cNvPr>
          <p:cNvSpPr>
            <a:spLocks noChangeArrowheads="1"/>
          </p:cNvSpPr>
          <p:nvPr/>
        </p:nvSpPr>
        <p:spPr bwMode="auto">
          <a:xfrm>
            <a:off x="4159538" y="4102101"/>
            <a:ext cx="3016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D92E1D"/>
                </a:solidFill>
                <a:effectLst/>
                <a:latin typeface="Arial" panose="020B0604020202020204" pitchFamily="34" charset="0"/>
              </a:rPr>
              <a:t>RF2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0" name="Rectangle 620">
            <a:extLst>
              <a:ext uri="{FF2B5EF4-FFF2-40B4-BE49-F238E27FC236}">
                <a16:creationId xmlns:a16="http://schemas.microsoft.com/office/drawing/2014/main" id="{3EFCBE83-72E2-476B-A8A4-BF996D56C257}"/>
              </a:ext>
            </a:extLst>
          </p:cNvPr>
          <p:cNvSpPr>
            <a:spLocks noChangeArrowheads="1"/>
          </p:cNvSpPr>
          <p:nvPr/>
        </p:nvSpPr>
        <p:spPr bwMode="auto">
          <a:xfrm>
            <a:off x="3457863" y="3044826"/>
            <a:ext cx="3016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D92E1D"/>
                </a:solidFill>
                <a:effectLst/>
                <a:latin typeface="Arial" panose="020B0604020202020204" pitchFamily="34" charset="0"/>
              </a:rPr>
              <a:t>RF3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1" name="Rectangle 621">
            <a:extLst>
              <a:ext uri="{FF2B5EF4-FFF2-40B4-BE49-F238E27FC236}">
                <a16:creationId xmlns:a16="http://schemas.microsoft.com/office/drawing/2014/main" id="{C752C69C-61D8-4BA3-9ED2-B222E0925764}"/>
              </a:ext>
            </a:extLst>
          </p:cNvPr>
          <p:cNvSpPr>
            <a:spLocks noChangeArrowheads="1"/>
          </p:cNvSpPr>
          <p:nvPr/>
        </p:nvSpPr>
        <p:spPr bwMode="auto">
          <a:xfrm>
            <a:off x="4646900" y="3446464"/>
            <a:ext cx="3016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D92E1D"/>
                </a:solidFill>
                <a:effectLst/>
                <a:latin typeface="Arial" panose="020B0604020202020204" pitchFamily="34" charset="0"/>
              </a:rPr>
              <a:t>RF4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2" name="Rectangle 622">
            <a:extLst>
              <a:ext uri="{FF2B5EF4-FFF2-40B4-BE49-F238E27FC236}">
                <a16:creationId xmlns:a16="http://schemas.microsoft.com/office/drawing/2014/main" id="{556441BD-2AC9-4C5F-AC3B-773290EC9CED}"/>
              </a:ext>
            </a:extLst>
          </p:cNvPr>
          <p:cNvSpPr>
            <a:spLocks noChangeArrowheads="1"/>
          </p:cNvSpPr>
          <p:nvPr/>
        </p:nvSpPr>
        <p:spPr bwMode="auto">
          <a:xfrm>
            <a:off x="2697450" y="3798889"/>
            <a:ext cx="3016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D92E1D"/>
                </a:solidFill>
                <a:effectLst/>
                <a:latin typeface="Arial" panose="020B0604020202020204" pitchFamily="34" charset="0"/>
              </a:rPr>
              <a:t>RF1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3" name="Freeform 623">
            <a:extLst>
              <a:ext uri="{FF2B5EF4-FFF2-40B4-BE49-F238E27FC236}">
                <a16:creationId xmlns:a16="http://schemas.microsoft.com/office/drawing/2014/main" id="{4E660696-A50E-4D2A-B970-659F092A4483}"/>
              </a:ext>
            </a:extLst>
          </p:cNvPr>
          <p:cNvSpPr>
            <a:spLocks/>
          </p:cNvSpPr>
          <p:nvPr/>
        </p:nvSpPr>
        <p:spPr bwMode="auto">
          <a:xfrm>
            <a:off x="3761075" y="3981451"/>
            <a:ext cx="104775" cy="85725"/>
          </a:xfrm>
          <a:custGeom>
            <a:avLst/>
            <a:gdLst>
              <a:gd name="T0" fmla="*/ 291 w 291"/>
              <a:gd name="T1" fmla="*/ 0 h 238"/>
              <a:gd name="T2" fmla="*/ 0 w 291"/>
              <a:gd name="T3" fmla="*/ 0 h 238"/>
              <a:gd name="T4" fmla="*/ 132 w 291"/>
              <a:gd name="T5" fmla="*/ 238 h 238"/>
              <a:gd name="T6" fmla="*/ 291 w 291"/>
              <a:gd name="T7" fmla="*/ 0 h 238"/>
              <a:gd name="T8" fmla="*/ 0 w 291"/>
              <a:gd name="T9" fmla="*/ 0 h 238"/>
              <a:gd name="T10" fmla="*/ 291 w 291"/>
              <a:gd name="T11" fmla="*/ 0 h 238"/>
            </a:gdLst>
            <a:ahLst/>
            <a:cxnLst>
              <a:cxn ang="0">
                <a:pos x="T0" y="T1"/>
              </a:cxn>
              <a:cxn ang="0">
                <a:pos x="T2" y="T3"/>
              </a:cxn>
              <a:cxn ang="0">
                <a:pos x="T4" y="T5"/>
              </a:cxn>
              <a:cxn ang="0">
                <a:pos x="T6" y="T7"/>
              </a:cxn>
              <a:cxn ang="0">
                <a:pos x="T8" y="T9"/>
              </a:cxn>
              <a:cxn ang="0">
                <a:pos x="T10" y="T11"/>
              </a:cxn>
            </a:cxnLst>
            <a:rect l="0" t="0" r="r" b="b"/>
            <a:pathLst>
              <a:path w="291" h="238">
                <a:moveTo>
                  <a:pt x="291" y="0"/>
                </a:moveTo>
                <a:lnTo>
                  <a:pt x="0" y="0"/>
                </a:lnTo>
                <a:lnTo>
                  <a:pt x="132" y="238"/>
                </a:lnTo>
                <a:lnTo>
                  <a:pt x="291" y="0"/>
                </a:lnTo>
                <a:lnTo>
                  <a:pt x="0" y="0"/>
                </a:lnTo>
                <a:lnTo>
                  <a:pt x="291" y="0"/>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4" name="Freeform 624">
            <a:extLst>
              <a:ext uri="{FF2B5EF4-FFF2-40B4-BE49-F238E27FC236}">
                <a16:creationId xmlns:a16="http://schemas.microsoft.com/office/drawing/2014/main" id="{19913054-B79E-49F0-B310-6A5AC6D8D6CC}"/>
              </a:ext>
            </a:extLst>
          </p:cNvPr>
          <p:cNvSpPr>
            <a:spLocks/>
          </p:cNvSpPr>
          <p:nvPr/>
        </p:nvSpPr>
        <p:spPr bwMode="auto">
          <a:xfrm>
            <a:off x="3837275" y="4019551"/>
            <a:ext cx="306388" cy="182563"/>
          </a:xfrm>
          <a:custGeom>
            <a:avLst/>
            <a:gdLst>
              <a:gd name="T0" fmla="*/ 847 w 847"/>
              <a:gd name="T1" fmla="*/ 476 h 503"/>
              <a:gd name="T2" fmla="*/ 0 w 847"/>
              <a:gd name="T3" fmla="*/ 0 h 503"/>
              <a:gd name="T4" fmla="*/ 0 w 847"/>
              <a:gd name="T5" fmla="*/ 0 h 503"/>
              <a:gd name="T6" fmla="*/ 820 w 847"/>
              <a:gd name="T7" fmla="*/ 503 h 503"/>
              <a:gd name="T8" fmla="*/ 847 w 847"/>
              <a:gd name="T9" fmla="*/ 476 h 503"/>
            </a:gdLst>
            <a:ahLst/>
            <a:cxnLst>
              <a:cxn ang="0">
                <a:pos x="T0" y="T1"/>
              </a:cxn>
              <a:cxn ang="0">
                <a:pos x="T2" y="T3"/>
              </a:cxn>
              <a:cxn ang="0">
                <a:pos x="T4" y="T5"/>
              </a:cxn>
              <a:cxn ang="0">
                <a:pos x="T6" y="T7"/>
              </a:cxn>
              <a:cxn ang="0">
                <a:pos x="T8" y="T9"/>
              </a:cxn>
            </a:cxnLst>
            <a:rect l="0" t="0" r="r" b="b"/>
            <a:pathLst>
              <a:path w="847" h="503">
                <a:moveTo>
                  <a:pt x="847" y="476"/>
                </a:moveTo>
                <a:lnTo>
                  <a:pt x="0" y="0"/>
                </a:lnTo>
                <a:lnTo>
                  <a:pt x="0" y="0"/>
                </a:lnTo>
                <a:lnTo>
                  <a:pt x="820" y="503"/>
                </a:lnTo>
                <a:lnTo>
                  <a:pt x="847" y="476"/>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5" name="Freeform 625">
            <a:extLst>
              <a:ext uri="{FF2B5EF4-FFF2-40B4-BE49-F238E27FC236}">
                <a16:creationId xmlns:a16="http://schemas.microsoft.com/office/drawing/2014/main" id="{77265B56-1D17-4106-A16D-4509553FDD72}"/>
              </a:ext>
            </a:extLst>
          </p:cNvPr>
          <p:cNvSpPr>
            <a:spLocks/>
          </p:cNvSpPr>
          <p:nvPr/>
        </p:nvSpPr>
        <p:spPr bwMode="auto">
          <a:xfrm>
            <a:off x="4353213" y="3386139"/>
            <a:ext cx="104775" cy="96838"/>
          </a:xfrm>
          <a:custGeom>
            <a:avLst/>
            <a:gdLst>
              <a:gd name="T0" fmla="*/ 291 w 291"/>
              <a:gd name="T1" fmla="*/ 0 h 265"/>
              <a:gd name="T2" fmla="*/ 0 w 291"/>
              <a:gd name="T3" fmla="*/ 0 h 265"/>
              <a:gd name="T4" fmla="*/ 132 w 291"/>
              <a:gd name="T5" fmla="*/ 265 h 265"/>
              <a:gd name="T6" fmla="*/ 291 w 291"/>
              <a:gd name="T7" fmla="*/ 0 h 265"/>
              <a:gd name="T8" fmla="*/ 0 w 291"/>
              <a:gd name="T9" fmla="*/ 0 h 265"/>
              <a:gd name="T10" fmla="*/ 291 w 291"/>
              <a:gd name="T11" fmla="*/ 0 h 265"/>
            </a:gdLst>
            <a:ahLst/>
            <a:cxnLst>
              <a:cxn ang="0">
                <a:pos x="T0" y="T1"/>
              </a:cxn>
              <a:cxn ang="0">
                <a:pos x="T2" y="T3"/>
              </a:cxn>
              <a:cxn ang="0">
                <a:pos x="T4" y="T5"/>
              </a:cxn>
              <a:cxn ang="0">
                <a:pos x="T6" y="T7"/>
              </a:cxn>
              <a:cxn ang="0">
                <a:pos x="T8" y="T9"/>
              </a:cxn>
              <a:cxn ang="0">
                <a:pos x="T10" y="T11"/>
              </a:cxn>
            </a:cxnLst>
            <a:rect l="0" t="0" r="r" b="b"/>
            <a:pathLst>
              <a:path w="291" h="265">
                <a:moveTo>
                  <a:pt x="291" y="0"/>
                </a:moveTo>
                <a:lnTo>
                  <a:pt x="0" y="0"/>
                </a:lnTo>
                <a:lnTo>
                  <a:pt x="132" y="265"/>
                </a:lnTo>
                <a:lnTo>
                  <a:pt x="291" y="0"/>
                </a:lnTo>
                <a:lnTo>
                  <a:pt x="0" y="0"/>
                </a:lnTo>
                <a:lnTo>
                  <a:pt x="291" y="0"/>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6" name="Freeform 626">
            <a:extLst>
              <a:ext uri="{FF2B5EF4-FFF2-40B4-BE49-F238E27FC236}">
                <a16:creationId xmlns:a16="http://schemas.microsoft.com/office/drawing/2014/main" id="{6AB0B534-9B87-4ADC-9B0C-2BE01DFBD0C9}"/>
              </a:ext>
            </a:extLst>
          </p:cNvPr>
          <p:cNvSpPr>
            <a:spLocks/>
          </p:cNvSpPr>
          <p:nvPr/>
        </p:nvSpPr>
        <p:spPr bwMode="auto">
          <a:xfrm>
            <a:off x="4419888" y="3424239"/>
            <a:ext cx="220663" cy="125413"/>
          </a:xfrm>
          <a:custGeom>
            <a:avLst/>
            <a:gdLst>
              <a:gd name="T0" fmla="*/ 609 w 609"/>
              <a:gd name="T1" fmla="*/ 317 h 344"/>
              <a:gd name="T2" fmla="*/ 0 w 609"/>
              <a:gd name="T3" fmla="*/ 0 h 344"/>
              <a:gd name="T4" fmla="*/ 0 w 609"/>
              <a:gd name="T5" fmla="*/ 0 h 344"/>
              <a:gd name="T6" fmla="*/ 582 w 609"/>
              <a:gd name="T7" fmla="*/ 344 h 344"/>
              <a:gd name="T8" fmla="*/ 609 w 609"/>
              <a:gd name="T9" fmla="*/ 317 h 344"/>
            </a:gdLst>
            <a:ahLst/>
            <a:cxnLst>
              <a:cxn ang="0">
                <a:pos x="T0" y="T1"/>
              </a:cxn>
              <a:cxn ang="0">
                <a:pos x="T2" y="T3"/>
              </a:cxn>
              <a:cxn ang="0">
                <a:pos x="T4" y="T5"/>
              </a:cxn>
              <a:cxn ang="0">
                <a:pos x="T6" y="T7"/>
              </a:cxn>
              <a:cxn ang="0">
                <a:pos x="T8" y="T9"/>
              </a:cxn>
            </a:cxnLst>
            <a:rect l="0" t="0" r="r" b="b"/>
            <a:pathLst>
              <a:path w="609" h="344">
                <a:moveTo>
                  <a:pt x="609" y="317"/>
                </a:moveTo>
                <a:lnTo>
                  <a:pt x="0" y="0"/>
                </a:lnTo>
                <a:lnTo>
                  <a:pt x="0" y="0"/>
                </a:lnTo>
                <a:lnTo>
                  <a:pt x="582" y="344"/>
                </a:lnTo>
                <a:lnTo>
                  <a:pt x="609" y="317"/>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7" name="Freeform 627">
            <a:extLst>
              <a:ext uri="{FF2B5EF4-FFF2-40B4-BE49-F238E27FC236}">
                <a16:creationId xmlns:a16="http://schemas.microsoft.com/office/drawing/2014/main" id="{BBB57E82-9E9C-40FE-B466-35D84B97940F}"/>
              </a:ext>
            </a:extLst>
          </p:cNvPr>
          <p:cNvSpPr>
            <a:spLocks/>
          </p:cNvSpPr>
          <p:nvPr/>
        </p:nvSpPr>
        <p:spPr bwMode="auto">
          <a:xfrm>
            <a:off x="3942050" y="3260726"/>
            <a:ext cx="106363" cy="87313"/>
          </a:xfrm>
          <a:custGeom>
            <a:avLst/>
            <a:gdLst>
              <a:gd name="T0" fmla="*/ 0 w 291"/>
              <a:gd name="T1" fmla="*/ 238 h 238"/>
              <a:gd name="T2" fmla="*/ 291 w 291"/>
              <a:gd name="T3" fmla="*/ 238 h 238"/>
              <a:gd name="T4" fmla="*/ 133 w 291"/>
              <a:gd name="T5" fmla="*/ 0 h 238"/>
              <a:gd name="T6" fmla="*/ 0 w 291"/>
              <a:gd name="T7" fmla="*/ 238 h 238"/>
              <a:gd name="T8" fmla="*/ 291 w 291"/>
              <a:gd name="T9" fmla="*/ 238 h 238"/>
              <a:gd name="T10" fmla="*/ 0 w 291"/>
              <a:gd name="T11" fmla="*/ 238 h 238"/>
            </a:gdLst>
            <a:ahLst/>
            <a:cxnLst>
              <a:cxn ang="0">
                <a:pos x="T0" y="T1"/>
              </a:cxn>
              <a:cxn ang="0">
                <a:pos x="T2" y="T3"/>
              </a:cxn>
              <a:cxn ang="0">
                <a:pos x="T4" y="T5"/>
              </a:cxn>
              <a:cxn ang="0">
                <a:pos x="T6" y="T7"/>
              </a:cxn>
              <a:cxn ang="0">
                <a:pos x="T8" y="T9"/>
              </a:cxn>
              <a:cxn ang="0">
                <a:pos x="T10" y="T11"/>
              </a:cxn>
            </a:cxnLst>
            <a:rect l="0" t="0" r="r" b="b"/>
            <a:pathLst>
              <a:path w="291" h="238">
                <a:moveTo>
                  <a:pt x="0" y="238"/>
                </a:moveTo>
                <a:lnTo>
                  <a:pt x="291" y="238"/>
                </a:lnTo>
                <a:lnTo>
                  <a:pt x="133" y="0"/>
                </a:lnTo>
                <a:lnTo>
                  <a:pt x="0" y="238"/>
                </a:lnTo>
                <a:lnTo>
                  <a:pt x="291" y="238"/>
                </a:lnTo>
                <a:lnTo>
                  <a:pt x="0" y="238"/>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8" name="Freeform 628">
            <a:extLst>
              <a:ext uri="{FF2B5EF4-FFF2-40B4-BE49-F238E27FC236}">
                <a16:creationId xmlns:a16="http://schemas.microsoft.com/office/drawing/2014/main" id="{70D0D9EF-2907-45E2-BEBD-32626F0A2431}"/>
              </a:ext>
            </a:extLst>
          </p:cNvPr>
          <p:cNvSpPr>
            <a:spLocks/>
          </p:cNvSpPr>
          <p:nvPr/>
        </p:nvSpPr>
        <p:spPr bwMode="auto">
          <a:xfrm>
            <a:off x="3780125" y="3194051"/>
            <a:ext cx="200025" cy="115888"/>
          </a:xfrm>
          <a:custGeom>
            <a:avLst/>
            <a:gdLst>
              <a:gd name="T0" fmla="*/ 0 w 555"/>
              <a:gd name="T1" fmla="*/ 0 h 317"/>
              <a:gd name="T2" fmla="*/ 529 w 555"/>
              <a:gd name="T3" fmla="*/ 317 h 317"/>
              <a:gd name="T4" fmla="*/ 555 w 555"/>
              <a:gd name="T5" fmla="*/ 291 h 317"/>
              <a:gd name="T6" fmla="*/ 0 w 555"/>
              <a:gd name="T7" fmla="*/ 0 h 317"/>
            </a:gdLst>
            <a:ahLst/>
            <a:cxnLst>
              <a:cxn ang="0">
                <a:pos x="T0" y="T1"/>
              </a:cxn>
              <a:cxn ang="0">
                <a:pos x="T2" y="T3"/>
              </a:cxn>
              <a:cxn ang="0">
                <a:pos x="T4" y="T5"/>
              </a:cxn>
              <a:cxn ang="0">
                <a:pos x="T6" y="T7"/>
              </a:cxn>
            </a:cxnLst>
            <a:rect l="0" t="0" r="r" b="b"/>
            <a:pathLst>
              <a:path w="555" h="317">
                <a:moveTo>
                  <a:pt x="0" y="0"/>
                </a:moveTo>
                <a:lnTo>
                  <a:pt x="529" y="317"/>
                </a:lnTo>
                <a:lnTo>
                  <a:pt x="555" y="291"/>
                </a:lnTo>
                <a:lnTo>
                  <a:pt x="0" y="0"/>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9" name="Freeform 629">
            <a:extLst>
              <a:ext uri="{FF2B5EF4-FFF2-40B4-BE49-F238E27FC236}">
                <a16:creationId xmlns:a16="http://schemas.microsoft.com/office/drawing/2014/main" id="{8CEA2F37-EAEF-4485-B1F2-45C2859CABEF}"/>
              </a:ext>
            </a:extLst>
          </p:cNvPr>
          <p:cNvSpPr>
            <a:spLocks/>
          </p:cNvSpPr>
          <p:nvPr/>
        </p:nvSpPr>
        <p:spPr bwMode="auto">
          <a:xfrm>
            <a:off x="3168938" y="4000501"/>
            <a:ext cx="115888" cy="85725"/>
          </a:xfrm>
          <a:custGeom>
            <a:avLst/>
            <a:gdLst>
              <a:gd name="T0" fmla="*/ 0 w 318"/>
              <a:gd name="T1" fmla="*/ 238 h 238"/>
              <a:gd name="T2" fmla="*/ 318 w 318"/>
              <a:gd name="T3" fmla="*/ 238 h 238"/>
              <a:gd name="T4" fmla="*/ 133 w 318"/>
              <a:gd name="T5" fmla="*/ 0 h 238"/>
              <a:gd name="T6" fmla="*/ 0 w 318"/>
              <a:gd name="T7" fmla="*/ 238 h 238"/>
              <a:gd name="T8" fmla="*/ 318 w 318"/>
              <a:gd name="T9" fmla="*/ 238 h 238"/>
              <a:gd name="T10" fmla="*/ 0 w 318"/>
              <a:gd name="T11" fmla="*/ 238 h 238"/>
            </a:gdLst>
            <a:ahLst/>
            <a:cxnLst>
              <a:cxn ang="0">
                <a:pos x="T0" y="T1"/>
              </a:cxn>
              <a:cxn ang="0">
                <a:pos x="T2" y="T3"/>
              </a:cxn>
              <a:cxn ang="0">
                <a:pos x="T4" y="T5"/>
              </a:cxn>
              <a:cxn ang="0">
                <a:pos x="T6" y="T7"/>
              </a:cxn>
              <a:cxn ang="0">
                <a:pos x="T8" y="T9"/>
              </a:cxn>
              <a:cxn ang="0">
                <a:pos x="T10" y="T11"/>
              </a:cxn>
            </a:cxnLst>
            <a:rect l="0" t="0" r="r" b="b"/>
            <a:pathLst>
              <a:path w="318" h="238">
                <a:moveTo>
                  <a:pt x="0" y="238"/>
                </a:moveTo>
                <a:lnTo>
                  <a:pt x="318" y="238"/>
                </a:lnTo>
                <a:lnTo>
                  <a:pt x="133" y="0"/>
                </a:lnTo>
                <a:lnTo>
                  <a:pt x="0" y="238"/>
                </a:lnTo>
                <a:lnTo>
                  <a:pt x="318" y="238"/>
                </a:lnTo>
                <a:lnTo>
                  <a:pt x="0" y="238"/>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0" name="Freeform 630">
            <a:extLst>
              <a:ext uri="{FF2B5EF4-FFF2-40B4-BE49-F238E27FC236}">
                <a16:creationId xmlns:a16="http://schemas.microsoft.com/office/drawing/2014/main" id="{5D76C1CC-ECFD-410B-98CE-3E2C149EE823}"/>
              </a:ext>
            </a:extLst>
          </p:cNvPr>
          <p:cNvSpPr>
            <a:spLocks/>
          </p:cNvSpPr>
          <p:nvPr/>
        </p:nvSpPr>
        <p:spPr bwMode="auto">
          <a:xfrm>
            <a:off x="2997488" y="3924301"/>
            <a:ext cx="209550" cy="123825"/>
          </a:xfrm>
          <a:custGeom>
            <a:avLst/>
            <a:gdLst>
              <a:gd name="T0" fmla="*/ 0 w 582"/>
              <a:gd name="T1" fmla="*/ 0 h 344"/>
              <a:gd name="T2" fmla="*/ 556 w 582"/>
              <a:gd name="T3" fmla="*/ 344 h 344"/>
              <a:gd name="T4" fmla="*/ 582 w 582"/>
              <a:gd name="T5" fmla="*/ 317 h 344"/>
              <a:gd name="T6" fmla="*/ 0 w 582"/>
              <a:gd name="T7" fmla="*/ 0 h 344"/>
            </a:gdLst>
            <a:ahLst/>
            <a:cxnLst>
              <a:cxn ang="0">
                <a:pos x="T0" y="T1"/>
              </a:cxn>
              <a:cxn ang="0">
                <a:pos x="T2" y="T3"/>
              </a:cxn>
              <a:cxn ang="0">
                <a:pos x="T4" y="T5"/>
              </a:cxn>
              <a:cxn ang="0">
                <a:pos x="T6" y="T7"/>
              </a:cxn>
            </a:cxnLst>
            <a:rect l="0" t="0" r="r" b="b"/>
            <a:pathLst>
              <a:path w="582" h="344">
                <a:moveTo>
                  <a:pt x="0" y="0"/>
                </a:moveTo>
                <a:lnTo>
                  <a:pt x="556" y="344"/>
                </a:lnTo>
                <a:lnTo>
                  <a:pt x="582" y="317"/>
                </a:lnTo>
                <a:lnTo>
                  <a:pt x="0" y="0"/>
                </a:lnTo>
                <a:close/>
              </a:path>
            </a:pathLst>
          </a:custGeom>
          <a:solidFill>
            <a:srgbClr val="B93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1" name="Rectangle 631">
            <a:extLst>
              <a:ext uri="{FF2B5EF4-FFF2-40B4-BE49-F238E27FC236}">
                <a16:creationId xmlns:a16="http://schemas.microsoft.com/office/drawing/2014/main" id="{5E4F8FE1-AD4E-422E-8FB3-375C0D8A72F9}"/>
              </a:ext>
            </a:extLst>
          </p:cNvPr>
          <p:cNvSpPr>
            <a:spLocks noChangeArrowheads="1"/>
          </p:cNvSpPr>
          <p:nvPr/>
        </p:nvSpPr>
        <p:spPr bwMode="auto">
          <a:xfrm>
            <a:off x="3243550" y="3681414"/>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2" name="Rectangle 632">
            <a:extLst>
              <a:ext uri="{FF2B5EF4-FFF2-40B4-BE49-F238E27FC236}">
                <a16:creationId xmlns:a16="http://schemas.microsoft.com/office/drawing/2014/main" id="{0B00EEC7-93F1-4934-A907-4ADE3A1452DD}"/>
              </a:ext>
            </a:extLst>
          </p:cNvPr>
          <p:cNvSpPr>
            <a:spLocks noChangeArrowheads="1"/>
          </p:cNvSpPr>
          <p:nvPr/>
        </p:nvSpPr>
        <p:spPr bwMode="auto">
          <a:xfrm>
            <a:off x="4013488" y="3759201"/>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3" name="Rectangle 633">
            <a:extLst>
              <a:ext uri="{FF2B5EF4-FFF2-40B4-BE49-F238E27FC236}">
                <a16:creationId xmlns:a16="http://schemas.microsoft.com/office/drawing/2014/main" id="{C270F631-AE31-4F2C-8767-DE2ED2B923C4}"/>
              </a:ext>
            </a:extLst>
          </p:cNvPr>
          <p:cNvSpPr>
            <a:spLocks noChangeArrowheads="1"/>
          </p:cNvSpPr>
          <p:nvPr/>
        </p:nvSpPr>
        <p:spPr bwMode="auto">
          <a:xfrm>
            <a:off x="4003963" y="2789239"/>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4" name="Rectangle 634">
            <a:extLst>
              <a:ext uri="{FF2B5EF4-FFF2-40B4-BE49-F238E27FC236}">
                <a16:creationId xmlns:a16="http://schemas.microsoft.com/office/drawing/2014/main" id="{49A1C423-016D-49EC-AC7B-B5F3D1CF2869}"/>
              </a:ext>
            </a:extLst>
          </p:cNvPr>
          <p:cNvSpPr>
            <a:spLocks noChangeArrowheads="1"/>
          </p:cNvSpPr>
          <p:nvPr/>
        </p:nvSpPr>
        <p:spPr bwMode="auto">
          <a:xfrm>
            <a:off x="4908838" y="2897189"/>
            <a:ext cx="35083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11D1D"/>
                </a:solidFill>
                <a:effectLst/>
                <a:latin typeface="Arial" panose="020B0604020202020204" pitchFamily="34" charset="0"/>
              </a:rPr>
              <a:t>Cal 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5" name="Oval 635">
            <a:extLst>
              <a:ext uri="{FF2B5EF4-FFF2-40B4-BE49-F238E27FC236}">
                <a16:creationId xmlns:a16="http://schemas.microsoft.com/office/drawing/2014/main" id="{1374FF7E-FFE9-4AE1-A70E-B3BA84A75E4D}"/>
              </a:ext>
            </a:extLst>
          </p:cNvPr>
          <p:cNvSpPr>
            <a:spLocks noChangeArrowheads="1"/>
          </p:cNvSpPr>
          <p:nvPr/>
        </p:nvSpPr>
        <p:spPr bwMode="auto">
          <a:xfrm>
            <a:off x="3103850" y="4311651"/>
            <a:ext cx="109538" cy="111125"/>
          </a:xfrm>
          <a:prstGeom prst="ellipse">
            <a:avLst/>
          </a:prstGeom>
          <a:solidFill>
            <a:srgbClr val="C93430"/>
          </a:solidFill>
          <a:ln w="6350" cap="flat">
            <a:solidFill>
              <a:srgbClr val="C9343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6" name="Oval 637">
            <a:extLst>
              <a:ext uri="{FF2B5EF4-FFF2-40B4-BE49-F238E27FC236}">
                <a16:creationId xmlns:a16="http://schemas.microsoft.com/office/drawing/2014/main" id="{E0F79494-3E54-4692-88EB-761C2C9325BD}"/>
              </a:ext>
            </a:extLst>
          </p:cNvPr>
          <p:cNvSpPr>
            <a:spLocks noChangeArrowheads="1"/>
          </p:cNvSpPr>
          <p:nvPr/>
        </p:nvSpPr>
        <p:spPr bwMode="auto">
          <a:xfrm>
            <a:off x="3368963" y="3862389"/>
            <a:ext cx="111125" cy="111125"/>
          </a:xfrm>
          <a:prstGeom prst="ellipse">
            <a:avLst/>
          </a:prstGeom>
          <a:solidFill>
            <a:srgbClr val="262425"/>
          </a:solidFill>
          <a:ln w="6350" cap="flat">
            <a:solidFill>
              <a:srgbClr val="26242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7" name="Content Placeholder 2">
            <a:extLst>
              <a:ext uri="{FF2B5EF4-FFF2-40B4-BE49-F238E27FC236}">
                <a16:creationId xmlns:a16="http://schemas.microsoft.com/office/drawing/2014/main" id="{836F002E-3179-4BD9-BB4A-2C47CA6773EC}"/>
              </a:ext>
            </a:extLst>
          </p:cNvPr>
          <p:cNvSpPr>
            <a:spLocks noGrp="1"/>
          </p:cNvSpPr>
          <p:nvPr>
            <p:ph idx="1"/>
          </p:nvPr>
        </p:nvSpPr>
        <p:spPr>
          <a:xfrm>
            <a:off x="2729597" y="5249355"/>
            <a:ext cx="2694781" cy="1770064"/>
          </a:xfrm>
        </p:spPr>
        <p:txBody>
          <a:bodyPr/>
          <a:lstStyle/>
          <a:p>
            <a:r>
              <a:rPr lang="en-US" sz="1400" dirty="0"/>
              <a:t>All calibrants are weighted equally</a:t>
            </a:r>
          </a:p>
          <a:p>
            <a:r>
              <a:rPr lang="en-US" sz="1400" dirty="0"/>
              <a:t>Linear response is assumed</a:t>
            </a:r>
          </a:p>
          <a:p>
            <a:r>
              <a:rPr lang="en-US" sz="1400" dirty="0"/>
              <a:t>Fixed (zero) intercept</a:t>
            </a:r>
          </a:p>
        </p:txBody>
      </p:sp>
      <p:pic>
        <p:nvPicPr>
          <p:cNvPr id="2" name="slide6a">
            <a:hlinkClick r:id="" action="ppaction://media"/>
            <a:extLst>
              <a:ext uri="{FF2B5EF4-FFF2-40B4-BE49-F238E27FC236}">
                <a16:creationId xmlns:a16="http://schemas.microsoft.com/office/drawing/2014/main" id="{284FA5EB-9216-49DB-B37E-3537E8E9D28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93650" y="6043613"/>
            <a:ext cx="609600" cy="609600"/>
          </a:xfrm>
          <a:prstGeom prst="rect">
            <a:avLst/>
          </a:prstGeom>
        </p:spPr>
      </p:pic>
    </p:spTree>
    <p:custDataLst>
      <p:tags r:id="rId1"/>
    </p:custDataLst>
    <p:extLst>
      <p:ext uri="{BB962C8B-B14F-4D97-AF65-F5344CB8AC3E}">
        <p14:creationId xmlns:p14="http://schemas.microsoft.com/office/powerpoint/2010/main" val="2364819309"/>
      </p:ext>
    </p:extLst>
  </p:cSld>
  <p:clrMapOvr>
    <a:masterClrMapping/>
  </p:clrMapOvr>
  <mc:AlternateContent xmlns:mc="http://schemas.openxmlformats.org/markup-compatibility/2006" xmlns:p14="http://schemas.microsoft.com/office/powerpoint/2010/main">
    <mc:Choice Requires="p14">
      <p:transition spd="med" p14:dur="700" advTm="76082">
        <p:fade/>
      </p:transition>
    </mc:Choice>
    <mc:Fallback xmlns="">
      <p:transition spd="med" advTm="760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7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7" objId="2"/>
        <p14:stopEvt time="75801" objId="2"/>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FB-B1A1-4F15-9773-8019AF3E42AD}"/>
              </a:ext>
            </a:extLst>
          </p:cNvPr>
          <p:cNvSpPr>
            <a:spLocks noGrp="1"/>
          </p:cNvSpPr>
          <p:nvPr>
            <p:ph type="title"/>
          </p:nvPr>
        </p:nvSpPr>
        <p:spPr/>
        <p:txBody>
          <a:bodyPr/>
          <a:lstStyle/>
          <a:p>
            <a:r>
              <a:rPr lang="en-US" dirty="0"/>
              <a:t>Fixed-Intercept Model:  y = mx + b</a:t>
            </a:r>
          </a:p>
        </p:txBody>
      </p:sp>
      <p:sp>
        <p:nvSpPr>
          <p:cNvPr id="3" name="Content Placeholder 2">
            <a:extLst>
              <a:ext uri="{FF2B5EF4-FFF2-40B4-BE49-F238E27FC236}">
                <a16:creationId xmlns:a16="http://schemas.microsoft.com/office/drawing/2014/main" id="{01B5FEB8-D899-4000-A2B0-DD7AB3BCCBAC}"/>
              </a:ext>
            </a:extLst>
          </p:cNvPr>
          <p:cNvSpPr>
            <a:spLocks noGrp="1"/>
          </p:cNvSpPr>
          <p:nvPr>
            <p:ph idx="1"/>
          </p:nvPr>
        </p:nvSpPr>
        <p:spPr>
          <a:xfrm>
            <a:off x="1219199" y="1600201"/>
            <a:ext cx="7563591" cy="5175737"/>
          </a:xfrm>
        </p:spPr>
        <p:txBody>
          <a:bodyPr/>
          <a:lstStyle/>
          <a:p>
            <a:r>
              <a:rPr lang="en-US" sz="2000" dirty="0"/>
              <a:t>Appropriate when the zero-level calibrant (blank) produces a nonzero instrumental response, and this bias is present in all calibrants.  The overall instrumental response must be linear.</a:t>
            </a:r>
          </a:p>
          <a:p>
            <a:endParaRPr lang="en-US" sz="2000" dirty="0"/>
          </a:p>
          <a:p>
            <a:r>
              <a:rPr lang="en-US" sz="2000" dirty="0"/>
              <a:t>Intercept is based on blank response; slope is varied to fit data</a:t>
            </a:r>
          </a:p>
          <a:p>
            <a:endParaRPr lang="en-US" sz="2000" dirty="0"/>
          </a:p>
          <a:p>
            <a:r>
              <a:rPr lang="en-US" sz="2000" dirty="0"/>
              <a:t>Constrained (non-zero) intercept favors accuracy of low-level analytes</a:t>
            </a:r>
          </a:p>
          <a:p>
            <a:endParaRPr lang="en-US" sz="2000" dirty="0"/>
          </a:p>
          <a:p>
            <a:r>
              <a:rPr lang="en-US" sz="2000" dirty="0"/>
              <a:t>Approaches</a:t>
            </a:r>
          </a:p>
          <a:p>
            <a:pPr lvl="1"/>
            <a:r>
              <a:rPr lang="en-US" sz="2000" dirty="0"/>
              <a:t>Averaged response factors </a:t>
            </a:r>
          </a:p>
          <a:p>
            <a:pPr marL="457200" lvl="1" indent="0">
              <a:buNone/>
            </a:pPr>
            <a:r>
              <a:rPr lang="en-US" sz="2000" dirty="0"/>
              <a:t>   (equal weighting for low-level and high-level calibrants)</a:t>
            </a:r>
          </a:p>
          <a:p>
            <a:pPr lvl="1"/>
            <a:r>
              <a:rPr lang="en-US" sz="2000" dirty="0"/>
              <a:t>Linear regression </a:t>
            </a:r>
          </a:p>
          <a:p>
            <a:pPr marL="457200" lvl="1" indent="0">
              <a:buNone/>
            </a:pPr>
            <a:r>
              <a:rPr lang="en-US" sz="2000" dirty="0"/>
              <a:t>   (greater weighting for high-level calibrants)</a:t>
            </a:r>
          </a:p>
        </p:txBody>
      </p:sp>
      <p:sp>
        <p:nvSpPr>
          <p:cNvPr id="5" name="TextBox 4">
            <a:extLst>
              <a:ext uri="{FF2B5EF4-FFF2-40B4-BE49-F238E27FC236}">
                <a16:creationId xmlns:a16="http://schemas.microsoft.com/office/drawing/2014/main" id="{CBDF0BE4-9BDD-42A3-88F3-0C48B65DD896}"/>
              </a:ext>
            </a:extLst>
          </p:cNvPr>
          <p:cNvSpPr txBox="1"/>
          <p:nvPr/>
        </p:nvSpPr>
        <p:spPr>
          <a:xfrm>
            <a:off x="9838459" y="4406106"/>
            <a:ext cx="954107" cy="369332"/>
          </a:xfrm>
          <a:prstGeom prst="rect">
            <a:avLst/>
          </a:prstGeom>
          <a:noFill/>
        </p:spPr>
        <p:txBody>
          <a:bodyPr wrap="none" rtlCol="0">
            <a:spAutoFit/>
          </a:bodyPr>
          <a:lstStyle/>
          <a:p>
            <a:r>
              <a:rPr lang="en-US" dirty="0"/>
              <a:t>amount</a:t>
            </a:r>
          </a:p>
        </p:txBody>
      </p:sp>
      <p:sp>
        <p:nvSpPr>
          <p:cNvPr id="6" name="TextBox 5">
            <a:extLst>
              <a:ext uri="{FF2B5EF4-FFF2-40B4-BE49-F238E27FC236}">
                <a16:creationId xmlns:a16="http://schemas.microsoft.com/office/drawing/2014/main" id="{6861ED5D-36B0-4DF4-9F63-63367B6AFD75}"/>
              </a:ext>
            </a:extLst>
          </p:cNvPr>
          <p:cNvSpPr txBox="1"/>
          <p:nvPr/>
        </p:nvSpPr>
        <p:spPr>
          <a:xfrm rot="-5400000">
            <a:off x="8559200" y="3243540"/>
            <a:ext cx="1133644" cy="369332"/>
          </a:xfrm>
          <a:prstGeom prst="rect">
            <a:avLst/>
          </a:prstGeom>
          <a:noFill/>
        </p:spPr>
        <p:txBody>
          <a:bodyPr wrap="none" rtlCol="0">
            <a:spAutoFit/>
          </a:bodyPr>
          <a:lstStyle/>
          <a:p>
            <a:r>
              <a:rPr lang="en-US" dirty="0"/>
              <a:t>response</a:t>
            </a:r>
          </a:p>
        </p:txBody>
      </p:sp>
      <p:grpSp>
        <p:nvGrpSpPr>
          <p:cNvPr id="19" name="Group 10">
            <a:extLst>
              <a:ext uri="{FF2B5EF4-FFF2-40B4-BE49-F238E27FC236}">
                <a16:creationId xmlns:a16="http://schemas.microsoft.com/office/drawing/2014/main" id="{C382F4C0-4CC6-4C49-B2CC-81E12787369C}"/>
              </a:ext>
            </a:extLst>
          </p:cNvPr>
          <p:cNvGrpSpPr>
            <a:grpSpLocks noChangeAspect="1"/>
          </p:cNvGrpSpPr>
          <p:nvPr/>
        </p:nvGrpSpPr>
        <p:grpSpPr bwMode="auto">
          <a:xfrm>
            <a:off x="9310688" y="2393950"/>
            <a:ext cx="2024062" cy="2011363"/>
            <a:chOff x="5865" y="1508"/>
            <a:chExt cx="1275" cy="1267"/>
          </a:xfrm>
        </p:grpSpPr>
        <p:sp>
          <p:nvSpPr>
            <p:cNvPr id="20" name="AutoShape 9">
              <a:extLst>
                <a:ext uri="{FF2B5EF4-FFF2-40B4-BE49-F238E27FC236}">
                  <a16:creationId xmlns:a16="http://schemas.microsoft.com/office/drawing/2014/main" id="{74949690-BC6B-43E7-A1BC-5D759D7B06F4}"/>
                </a:ext>
              </a:extLst>
            </p:cNvPr>
            <p:cNvSpPr>
              <a:spLocks noChangeAspect="1" noChangeArrowheads="1" noTextEdit="1"/>
            </p:cNvSpPr>
            <p:nvPr/>
          </p:nvSpPr>
          <p:spPr bwMode="auto">
            <a:xfrm>
              <a:off x="5865" y="1508"/>
              <a:ext cx="1275" cy="1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1">
              <a:extLst>
                <a:ext uri="{FF2B5EF4-FFF2-40B4-BE49-F238E27FC236}">
                  <a16:creationId xmlns:a16="http://schemas.microsoft.com/office/drawing/2014/main" id="{4CFC42C1-A3B2-4239-922A-BE5A0107CA6D}"/>
                </a:ext>
              </a:extLst>
            </p:cNvPr>
            <p:cNvSpPr>
              <a:spLocks noChangeArrowheads="1"/>
            </p:cNvSpPr>
            <p:nvPr/>
          </p:nvSpPr>
          <p:spPr bwMode="auto">
            <a:xfrm>
              <a:off x="5905" y="1798"/>
              <a:ext cx="798" cy="947"/>
            </a:xfrm>
            <a:prstGeom prst="rect">
              <a:avLst/>
            </a:prstGeom>
            <a:solidFill>
              <a:srgbClr val="FCFA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2">
              <a:extLst>
                <a:ext uri="{FF2B5EF4-FFF2-40B4-BE49-F238E27FC236}">
                  <a16:creationId xmlns:a16="http://schemas.microsoft.com/office/drawing/2014/main" id="{B019E1A3-952B-4647-B238-53FF786C7AD1}"/>
                </a:ext>
              </a:extLst>
            </p:cNvPr>
            <p:cNvSpPr>
              <a:spLocks noChangeArrowheads="1"/>
            </p:cNvSpPr>
            <p:nvPr/>
          </p:nvSpPr>
          <p:spPr bwMode="auto">
            <a:xfrm>
              <a:off x="590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3">
              <a:extLst>
                <a:ext uri="{FF2B5EF4-FFF2-40B4-BE49-F238E27FC236}">
                  <a16:creationId xmlns:a16="http://schemas.microsoft.com/office/drawing/2014/main" id="{A1DFCC2A-98DB-4B30-B633-B52666BAC4CF}"/>
                </a:ext>
              </a:extLst>
            </p:cNvPr>
            <p:cNvSpPr>
              <a:spLocks noChangeArrowheads="1"/>
            </p:cNvSpPr>
            <p:nvPr/>
          </p:nvSpPr>
          <p:spPr bwMode="auto">
            <a:xfrm>
              <a:off x="594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4">
              <a:extLst>
                <a:ext uri="{FF2B5EF4-FFF2-40B4-BE49-F238E27FC236}">
                  <a16:creationId xmlns:a16="http://schemas.microsoft.com/office/drawing/2014/main" id="{FC1CE2EA-5533-4EF7-B47B-F19B26DF2BD5}"/>
                </a:ext>
              </a:extLst>
            </p:cNvPr>
            <p:cNvSpPr>
              <a:spLocks noChangeArrowheads="1"/>
            </p:cNvSpPr>
            <p:nvPr/>
          </p:nvSpPr>
          <p:spPr bwMode="auto">
            <a:xfrm>
              <a:off x="598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5">
              <a:extLst>
                <a:ext uri="{FF2B5EF4-FFF2-40B4-BE49-F238E27FC236}">
                  <a16:creationId xmlns:a16="http://schemas.microsoft.com/office/drawing/2014/main" id="{A1C933AB-795C-4D24-AABE-A410BC06B6F5}"/>
                </a:ext>
              </a:extLst>
            </p:cNvPr>
            <p:cNvSpPr>
              <a:spLocks noChangeArrowheads="1"/>
            </p:cNvSpPr>
            <p:nvPr/>
          </p:nvSpPr>
          <p:spPr bwMode="auto">
            <a:xfrm>
              <a:off x="602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6">
              <a:extLst>
                <a:ext uri="{FF2B5EF4-FFF2-40B4-BE49-F238E27FC236}">
                  <a16:creationId xmlns:a16="http://schemas.microsoft.com/office/drawing/2014/main" id="{11ACA59C-7FEA-4154-8777-B231A38F4C63}"/>
                </a:ext>
              </a:extLst>
            </p:cNvPr>
            <p:cNvSpPr>
              <a:spLocks noChangeArrowheads="1"/>
            </p:cNvSpPr>
            <p:nvPr/>
          </p:nvSpPr>
          <p:spPr bwMode="auto">
            <a:xfrm>
              <a:off x="606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17">
              <a:extLst>
                <a:ext uri="{FF2B5EF4-FFF2-40B4-BE49-F238E27FC236}">
                  <a16:creationId xmlns:a16="http://schemas.microsoft.com/office/drawing/2014/main" id="{C7CA3FE7-32C6-4CB3-A685-38F03DDB9C07}"/>
                </a:ext>
              </a:extLst>
            </p:cNvPr>
            <p:cNvSpPr>
              <a:spLocks noChangeArrowheads="1"/>
            </p:cNvSpPr>
            <p:nvPr/>
          </p:nvSpPr>
          <p:spPr bwMode="auto">
            <a:xfrm>
              <a:off x="610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18">
              <a:extLst>
                <a:ext uri="{FF2B5EF4-FFF2-40B4-BE49-F238E27FC236}">
                  <a16:creationId xmlns:a16="http://schemas.microsoft.com/office/drawing/2014/main" id="{6D2799D0-901E-4BCB-9D6E-D365696ABCDC}"/>
                </a:ext>
              </a:extLst>
            </p:cNvPr>
            <p:cNvSpPr>
              <a:spLocks noChangeArrowheads="1"/>
            </p:cNvSpPr>
            <p:nvPr/>
          </p:nvSpPr>
          <p:spPr bwMode="auto">
            <a:xfrm>
              <a:off x="614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19">
              <a:extLst>
                <a:ext uri="{FF2B5EF4-FFF2-40B4-BE49-F238E27FC236}">
                  <a16:creationId xmlns:a16="http://schemas.microsoft.com/office/drawing/2014/main" id="{91126EA2-FEDC-4635-B029-830A8A7D9DA7}"/>
                </a:ext>
              </a:extLst>
            </p:cNvPr>
            <p:cNvSpPr>
              <a:spLocks noChangeArrowheads="1"/>
            </p:cNvSpPr>
            <p:nvPr/>
          </p:nvSpPr>
          <p:spPr bwMode="auto">
            <a:xfrm>
              <a:off x="618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0">
              <a:extLst>
                <a:ext uri="{FF2B5EF4-FFF2-40B4-BE49-F238E27FC236}">
                  <a16:creationId xmlns:a16="http://schemas.microsoft.com/office/drawing/2014/main" id="{6D169012-E175-4917-967B-ADCE032538B1}"/>
                </a:ext>
              </a:extLst>
            </p:cNvPr>
            <p:cNvSpPr>
              <a:spLocks noChangeArrowheads="1"/>
            </p:cNvSpPr>
            <p:nvPr/>
          </p:nvSpPr>
          <p:spPr bwMode="auto">
            <a:xfrm>
              <a:off x="622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1">
              <a:extLst>
                <a:ext uri="{FF2B5EF4-FFF2-40B4-BE49-F238E27FC236}">
                  <a16:creationId xmlns:a16="http://schemas.microsoft.com/office/drawing/2014/main" id="{96A48315-592B-438F-8344-3CA2EED921ED}"/>
                </a:ext>
              </a:extLst>
            </p:cNvPr>
            <p:cNvSpPr>
              <a:spLocks noChangeArrowheads="1"/>
            </p:cNvSpPr>
            <p:nvPr/>
          </p:nvSpPr>
          <p:spPr bwMode="auto">
            <a:xfrm>
              <a:off x="626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22">
              <a:extLst>
                <a:ext uri="{FF2B5EF4-FFF2-40B4-BE49-F238E27FC236}">
                  <a16:creationId xmlns:a16="http://schemas.microsoft.com/office/drawing/2014/main" id="{44E01E0D-E3FD-4E21-AE31-47C2ECB40A3B}"/>
                </a:ext>
              </a:extLst>
            </p:cNvPr>
            <p:cNvSpPr>
              <a:spLocks noChangeArrowheads="1"/>
            </p:cNvSpPr>
            <p:nvPr/>
          </p:nvSpPr>
          <p:spPr bwMode="auto">
            <a:xfrm>
              <a:off x="630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3">
              <a:extLst>
                <a:ext uri="{FF2B5EF4-FFF2-40B4-BE49-F238E27FC236}">
                  <a16:creationId xmlns:a16="http://schemas.microsoft.com/office/drawing/2014/main" id="{E9B47103-C3E1-4413-AFCC-B35E2CF77D05}"/>
                </a:ext>
              </a:extLst>
            </p:cNvPr>
            <p:cNvSpPr>
              <a:spLocks noChangeArrowheads="1"/>
            </p:cNvSpPr>
            <p:nvPr/>
          </p:nvSpPr>
          <p:spPr bwMode="auto">
            <a:xfrm>
              <a:off x="634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4">
              <a:extLst>
                <a:ext uri="{FF2B5EF4-FFF2-40B4-BE49-F238E27FC236}">
                  <a16:creationId xmlns:a16="http://schemas.microsoft.com/office/drawing/2014/main" id="{907C8A66-51CB-4FC2-BBA9-398097239951}"/>
                </a:ext>
              </a:extLst>
            </p:cNvPr>
            <p:cNvSpPr>
              <a:spLocks noChangeArrowheads="1"/>
            </p:cNvSpPr>
            <p:nvPr/>
          </p:nvSpPr>
          <p:spPr bwMode="auto">
            <a:xfrm>
              <a:off x="638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25">
              <a:extLst>
                <a:ext uri="{FF2B5EF4-FFF2-40B4-BE49-F238E27FC236}">
                  <a16:creationId xmlns:a16="http://schemas.microsoft.com/office/drawing/2014/main" id="{1C05C62E-0DF4-4E87-9994-451947B1ADF7}"/>
                </a:ext>
              </a:extLst>
            </p:cNvPr>
            <p:cNvSpPr>
              <a:spLocks noChangeArrowheads="1"/>
            </p:cNvSpPr>
            <p:nvPr/>
          </p:nvSpPr>
          <p:spPr bwMode="auto">
            <a:xfrm>
              <a:off x="642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26">
              <a:extLst>
                <a:ext uri="{FF2B5EF4-FFF2-40B4-BE49-F238E27FC236}">
                  <a16:creationId xmlns:a16="http://schemas.microsoft.com/office/drawing/2014/main" id="{C1753B15-13BA-4F1D-9389-C94FC1565F3C}"/>
                </a:ext>
              </a:extLst>
            </p:cNvPr>
            <p:cNvSpPr>
              <a:spLocks noChangeArrowheads="1"/>
            </p:cNvSpPr>
            <p:nvPr/>
          </p:nvSpPr>
          <p:spPr bwMode="auto">
            <a:xfrm>
              <a:off x="6465" y="2743"/>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27">
              <a:extLst>
                <a:ext uri="{FF2B5EF4-FFF2-40B4-BE49-F238E27FC236}">
                  <a16:creationId xmlns:a16="http://schemas.microsoft.com/office/drawing/2014/main" id="{D06DDA3E-C42E-4C18-B2AD-B006F74628E1}"/>
                </a:ext>
              </a:extLst>
            </p:cNvPr>
            <p:cNvSpPr>
              <a:spLocks noChangeArrowheads="1"/>
            </p:cNvSpPr>
            <p:nvPr/>
          </p:nvSpPr>
          <p:spPr bwMode="auto">
            <a:xfrm>
              <a:off x="6505" y="2743"/>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28">
              <a:extLst>
                <a:ext uri="{FF2B5EF4-FFF2-40B4-BE49-F238E27FC236}">
                  <a16:creationId xmlns:a16="http://schemas.microsoft.com/office/drawing/2014/main" id="{97E29CF4-18F5-4C9A-88AB-69E9BA39EBC0}"/>
                </a:ext>
              </a:extLst>
            </p:cNvPr>
            <p:cNvSpPr>
              <a:spLocks noChangeArrowheads="1"/>
            </p:cNvSpPr>
            <p:nvPr/>
          </p:nvSpPr>
          <p:spPr bwMode="auto">
            <a:xfrm>
              <a:off x="6545" y="2743"/>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29">
              <a:extLst>
                <a:ext uri="{FF2B5EF4-FFF2-40B4-BE49-F238E27FC236}">
                  <a16:creationId xmlns:a16="http://schemas.microsoft.com/office/drawing/2014/main" id="{0A083236-F0C0-4832-8CE6-CB344D917249}"/>
                </a:ext>
              </a:extLst>
            </p:cNvPr>
            <p:cNvSpPr>
              <a:spLocks noChangeArrowheads="1"/>
            </p:cNvSpPr>
            <p:nvPr/>
          </p:nvSpPr>
          <p:spPr bwMode="auto">
            <a:xfrm>
              <a:off x="6585" y="2743"/>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0">
              <a:extLst>
                <a:ext uri="{FF2B5EF4-FFF2-40B4-BE49-F238E27FC236}">
                  <a16:creationId xmlns:a16="http://schemas.microsoft.com/office/drawing/2014/main" id="{76975140-27DC-4C35-B191-5271494B93FA}"/>
                </a:ext>
              </a:extLst>
            </p:cNvPr>
            <p:cNvSpPr>
              <a:spLocks noChangeArrowheads="1"/>
            </p:cNvSpPr>
            <p:nvPr/>
          </p:nvSpPr>
          <p:spPr bwMode="auto">
            <a:xfrm>
              <a:off x="6625" y="2743"/>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1">
              <a:extLst>
                <a:ext uri="{FF2B5EF4-FFF2-40B4-BE49-F238E27FC236}">
                  <a16:creationId xmlns:a16="http://schemas.microsoft.com/office/drawing/2014/main" id="{EF017137-C855-4F83-B678-4D48126E4AC9}"/>
                </a:ext>
              </a:extLst>
            </p:cNvPr>
            <p:cNvSpPr>
              <a:spLocks noChangeArrowheads="1"/>
            </p:cNvSpPr>
            <p:nvPr/>
          </p:nvSpPr>
          <p:spPr bwMode="auto">
            <a:xfrm>
              <a:off x="6665" y="2743"/>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2">
              <a:extLst>
                <a:ext uri="{FF2B5EF4-FFF2-40B4-BE49-F238E27FC236}">
                  <a16:creationId xmlns:a16="http://schemas.microsoft.com/office/drawing/2014/main" id="{CFF395C7-A4B2-42C3-AC32-6B8FC78925AF}"/>
                </a:ext>
              </a:extLst>
            </p:cNvPr>
            <p:cNvSpPr>
              <a:spLocks noChangeArrowheads="1"/>
            </p:cNvSpPr>
            <p:nvPr/>
          </p:nvSpPr>
          <p:spPr bwMode="auto">
            <a:xfrm>
              <a:off x="6700" y="2732"/>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33">
              <a:extLst>
                <a:ext uri="{FF2B5EF4-FFF2-40B4-BE49-F238E27FC236}">
                  <a16:creationId xmlns:a16="http://schemas.microsoft.com/office/drawing/2014/main" id="{7AF75DC6-7E95-4FEB-839B-9B2B15A64A1D}"/>
                </a:ext>
              </a:extLst>
            </p:cNvPr>
            <p:cNvSpPr>
              <a:spLocks noChangeArrowheads="1"/>
            </p:cNvSpPr>
            <p:nvPr/>
          </p:nvSpPr>
          <p:spPr bwMode="auto">
            <a:xfrm>
              <a:off x="6700" y="2692"/>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34">
              <a:extLst>
                <a:ext uri="{FF2B5EF4-FFF2-40B4-BE49-F238E27FC236}">
                  <a16:creationId xmlns:a16="http://schemas.microsoft.com/office/drawing/2014/main" id="{5B58C932-144B-4D02-B423-5191F141FB16}"/>
                </a:ext>
              </a:extLst>
            </p:cNvPr>
            <p:cNvSpPr>
              <a:spLocks noChangeArrowheads="1"/>
            </p:cNvSpPr>
            <p:nvPr/>
          </p:nvSpPr>
          <p:spPr bwMode="auto">
            <a:xfrm>
              <a:off x="6700" y="2653"/>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5">
              <a:extLst>
                <a:ext uri="{FF2B5EF4-FFF2-40B4-BE49-F238E27FC236}">
                  <a16:creationId xmlns:a16="http://schemas.microsoft.com/office/drawing/2014/main" id="{960E46B8-8381-4A90-A773-A746B1246C7C}"/>
                </a:ext>
              </a:extLst>
            </p:cNvPr>
            <p:cNvSpPr>
              <a:spLocks noChangeArrowheads="1"/>
            </p:cNvSpPr>
            <p:nvPr/>
          </p:nvSpPr>
          <p:spPr bwMode="auto">
            <a:xfrm>
              <a:off x="6700" y="2613"/>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36">
              <a:extLst>
                <a:ext uri="{FF2B5EF4-FFF2-40B4-BE49-F238E27FC236}">
                  <a16:creationId xmlns:a16="http://schemas.microsoft.com/office/drawing/2014/main" id="{F49E9D67-A22D-463B-AB54-FFD45A602AD8}"/>
                </a:ext>
              </a:extLst>
            </p:cNvPr>
            <p:cNvSpPr>
              <a:spLocks noChangeArrowheads="1"/>
            </p:cNvSpPr>
            <p:nvPr/>
          </p:nvSpPr>
          <p:spPr bwMode="auto">
            <a:xfrm>
              <a:off x="6700" y="2573"/>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37">
              <a:extLst>
                <a:ext uri="{FF2B5EF4-FFF2-40B4-BE49-F238E27FC236}">
                  <a16:creationId xmlns:a16="http://schemas.microsoft.com/office/drawing/2014/main" id="{579E1D18-1EDC-4C40-A12A-5DCFFF47EA47}"/>
                </a:ext>
              </a:extLst>
            </p:cNvPr>
            <p:cNvSpPr>
              <a:spLocks noChangeArrowheads="1"/>
            </p:cNvSpPr>
            <p:nvPr/>
          </p:nvSpPr>
          <p:spPr bwMode="auto">
            <a:xfrm>
              <a:off x="6700" y="2533"/>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8">
              <a:extLst>
                <a:ext uri="{FF2B5EF4-FFF2-40B4-BE49-F238E27FC236}">
                  <a16:creationId xmlns:a16="http://schemas.microsoft.com/office/drawing/2014/main" id="{674F923B-F205-46F1-88FE-9D257160B83B}"/>
                </a:ext>
              </a:extLst>
            </p:cNvPr>
            <p:cNvSpPr>
              <a:spLocks noChangeArrowheads="1"/>
            </p:cNvSpPr>
            <p:nvPr/>
          </p:nvSpPr>
          <p:spPr bwMode="auto">
            <a:xfrm>
              <a:off x="6700" y="2493"/>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9">
              <a:extLst>
                <a:ext uri="{FF2B5EF4-FFF2-40B4-BE49-F238E27FC236}">
                  <a16:creationId xmlns:a16="http://schemas.microsoft.com/office/drawing/2014/main" id="{AD652C10-441B-4722-97CC-69AF90C741C5}"/>
                </a:ext>
              </a:extLst>
            </p:cNvPr>
            <p:cNvSpPr>
              <a:spLocks noChangeArrowheads="1"/>
            </p:cNvSpPr>
            <p:nvPr/>
          </p:nvSpPr>
          <p:spPr bwMode="auto">
            <a:xfrm>
              <a:off x="6700" y="2453"/>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0">
              <a:extLst>
                <a:ext uri="{FF2B5EF4-FFF2-40B4-BE49-F238E27FC236}">
                  <a16:creationId xmlns:a16="http://schemas.microsoft.com/office/drawing/2014/main" id="{9FB76189-1B39-407A-A160-C3695F96D24E}"/>
                </a:ext>
              </a:extLst>
            </p:cNvPr>
            <p:cNvSpPr>
              <a:spLocks noChangeArrowheads="1"/>
            </p:cNvSpPr>
            <p:nvPr/>
          </p:nvSpPr>
          <p:spPr bwMode="auto">
            <a:xfrm>
              <a:off x="6700" y="241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1">
              <a:extLst>
                <a:ext uri="{FF2B5EF4-FFF2-40B4-BE49-F238E27FC236}">
                  <a16:creationId xmlns:a16="http://schemas.microsoft.com/office/drawing/2014/main" id="{CD46345E-7014-44DE-8CC7-0DA3974FDCCA}"/>
                </a:ext>
              </a:extLst>
            </p:cNvPr>
            <p:cNvSpPr>
              <a:spLocks noChangeArrowheads="1"/>
            </p:cNvSpPr>
            <p:nvPr/>
          </p:nvSpPr>
          <p:spPr bwMode="auto">
            <a:xfrm>
              <a:off x="6700" y="237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42">
              <a:extLst>
                <a:ext uri="{FF2B5EF4-FFF2-40B4-BE49-F238E27FC236}">
                  <a16:creationId xmlns:a16="http://schemas.microsoft.com/office/drawing/2014/main" id="{6E569764-6C58-4814-9B63-F36438D3586A}"/>
                </a:ext>
              </a:extLst>
            </p:cNvPr>
            <p:cNvSpPr>
              <a:spLocks noChangeArrowheads="1"/>
            </p:cNvSpPr>
            <p:nvPr/>
          </p:nvSpPr>
          <p:spPr bwMode="auto">
            <a:xfrm>
              <a:off x="6700" y="2334"/>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3">
              <a:extLst>
                <a:ext uri="{FF2B5EF4-FFF2-40B4-BE49-F238E27FC236}">
                  <a16:creationId xmlns:a16="http://schemas.microsoft.com/office/drawing/2014/main" id="{BDA8D99E-8095-4147-9315-A90FF957FCFB}"/>
                </a:ext>
              </a:extLst>
            </p:cNvPr>
            <p:cNvSpPr>
              <a:spLocks noChangeArrowheads="1"/>
            </p:cNvSpPr>
            <p:nvPr/>
          </p:nvSpPr>
          <p:spPr bwMode="auto">
            <a:xfrm>
              <a:off x="6700" y="2294"/>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4">
              <a:extLst>
                <a:ext uri="{FF2B5EF4-FFF2-40B4-BE49-F238E27FC236}">
                  <a16:creationId xmlns:a16="http://schemas.microsoft.com/office/drawing/2014/main" id="{573E5DF8-3FBA-4086-BF26-B26AAA0910A2}"/>
                </a:ext>
              </a:extLst>
            </p:cNvPr>
            <p:cNvSpPr>
              <a:spLocks noChangeArrowheads="1"/>
            </p:cNvSpPr>
            <p:nvPr/>
          </p:nvSpPr>
          <p:spPr bwMode="auto">
            <a:xfrm>
              <a:off x="6700" y="2254"/>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5">
              <a:extLst>
                <a:ext uri="{FF2B5EF4-FFF2-40B4-BE49-F238E27FC236}">
                  <a16:creationId xmlns:a16="http://schemas.microsoft.com/office/drawing/2014/main" id="{4CD3F2FD-0AA1-4A68-AA45-6186D56B59F2}"/>
                </a:ext>
              </a:extLst>
            </p:cNvPr>
            <p:cNvSpPr>
              <a:spLocks noChangeArrowheads="1"/>
            </p:cNvSpPr>
            <p:nvPr/>
          </p:nvSpPr>
          <p:spPr bwMode="auto">
            <a:xfrm>
              <a:off x="6700" y="221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46">
              <a:extLst>
                <a:ext uri="{FF2B5EF4-FFF2-40B4-BE49-F238E27FC236}">
                  <a16:creationId xmlns:a16="http://schemas.microsoft.com/office/drawing/2014/main" id="{36F078C7-D64D-4A91-9F2A-F70305930ECD}"/>
                </a:ext>
              </a:extLst>
            </p:cNvPr>
            <p:cNvSpPr>
              <a:spLocks noChangeArrowheads="1"/>
            </p:cNvSpPr>
            <p:nvPr/>
          </p:nvSpPr>
          <p:spPr bwMode="auto">
            <a:xfrm>
              <a:off x="6700" y="217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47">
              <a:extLst>
                <a:ext uri="{FF2B5EF4-FFF2-40B4-BE49-F238E27FC236}">
                  <a16:creationId xmlns:a16="http://schemas.microsoft.com/office/drawing/2014/main" id="{9DBA3C91-6E73-45E1-A326-570FE0C2A271}"/>
                </a:ext>
              </a:extLst>
            </p:cNvPr>
            <p:cNvSpPr>
              <a:spLocks noChangeArrowheads="1"/>
            </p:cNvSpPr>
            <p:nvPr/>
          </p:nvSpPr>
          <p:spPr bwMode="auto">
            <a:xfrm>
              <a:off x="6700" y="213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48">
              <a:extLst>
                <a:ext uri="{FF2B5EF4-FFF2-40B4-BE49-F238E27FC236}">
                  <a16:creationId xmlns:a16="http://schemas.microsoft.com/office/drawing/2014/main" id="{64015D3A-0215-4BB8-8B91-BB002B39297C}"/>
                </a:ext>
              </a:extLst>
            </p:cNvPr>
            <p:cNvSpPr>
              <a:spLocks noChangeArrowheads="1"/>
            </p:cNvSpPr>
            <p:nvPr/>
          </p:nvSpPr>
          <p:spPr bwMode="auto">
            <a:xfrm>
              <a:off x="6700" y="209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49">
              <a:extLst>
                <a:ext uri="{FF2B5EF4-FFF2-40B4-BE49-F238E27FC236}">
                  <a16:creationId xmlns:a16="http://schemas.microsoft.com/office/drawing/2014/main" id="{3920914E-00C0-4FB9-942B-0BFC5BAC7CF0}"/>
                </a:ext>
              </a:extLst>
            </p:cNvPr>
            <p:cNvSpPr>
              <a:spLocks noChangeArrowheads="1"/>
            </p:cNvSpPr>
            <p:nvPr/>
          </p:nvSpPr>
          <p:spPr bwMode="auto">
            <a:xfrm>
              <a:off x="6700" y="2055"/>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0">
              <a:extLst>
                <a:ext uri="{FF2B5EF4-FFF2-40B4-BE49-F238E27FC236}">
                  <a16:creationId xmlns:a16="http://schemas.microsoft.com/office/drawing/2014/main" id="{B70F68EE-E364-4BBF-98F2-C5F5092BB0EB}"/>
                </a:ext>
              </a:extLst>
            </p:cNvPr>
            <p:cNvSpPr>
              <a:spLocks noChangeArrowheads="1"/>
            </p:cNvSpPr>
            <p:nvPr/>
          </p:nvSpPr>
          <p:spPr bwMode="auto">
            <a:xfrm>
              <a:off x="6700" y="2015"/>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51">
              <a:extLst>
                <a:ext uri="{FF2B5EF4-FFF2-40B4-BE49-F238E27FC236}">
                  <a16:creationId xmlns:a16="http://schemas.microsoft.com/office/drawing/2014/main" id="{8BD2EC5D-D295-4A18-89ED-E842A37EE39D}"/>
                </a:ext>
              </a:extLst>
            </p:cNvPr>
            <p:cNvSpPr>
              <a:spLocks noChangeArrowheads="1"/>
            </p:cNvSpPr>
            <p:nvPr/>
          </p:nvSpPr>
          <p:spPr bwMode="auto">
            <a:xfrm>
              <a:off x="6700" y="197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2">
              <a:extLst>
                <a:ext uri="{FF2B5EF4-FFF2-40B4-BE49-F238E27FC236}">
                  <a16:creationId xmlns:a16="http://schemas.microsoft.com/office/drawing/2014/main" id="{DACD7426-2FE8-476D-83CD-D68B6F0D1D51}"/>
                </a:ext>
              </a:extLst>
            </p:cNvPr>
            <p:cNvSpPr>
              <a:spLocks noChangeArrowheads="1"/>
            </p:cNvSpPr>
            <p:nvPr/>
          </p:nvSpPr>
          <p:spPr bwMode="auto">
            <a:xfrm>
              <a:off x="6700" y="193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53">
              <a:extLst>
                <a:ext uri="{FF2B5EF4-FFF2-40B4-BE49-F238E27FC236}">
                  <a16:creationId xmlns:a16="http://schemas.microsoft.com/office/drawing/2014/main" id="{C3F8BE45-FB4C-41B1-92AA-D45743E14C83}"/>
                </a:ext>
              </a:extLst>
            </p:cNvPr>
            <p:cNvSpPr>
              <a:spLocks noChangeArrowheads="1"/>
            </p:cNvSpPr>
            <p:nvPr/>
          </p:nvSpPr>
          <p:spPr bwMode="auto">
            <a:xfrm>
              <a:off x="6700" y="189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54">
              <a:extLst>
                <a:ext uri="{FF2B5EF4-FFF2-40B4-BE49-F238E27FC236}">
                  <a16:creationId xmlns:a16="http://schemas.microsoft.com/office/drawing/2014/main" id="{200CF381-F98A-47B8-BD74-90FC1C4C8045}"/>
                </a:ext>
              </a:extLst>
            </p:cNvPr>
            <p:cNvSpPr>
              <a:spLocks noChangeArrowheads="1"/>
            </p:cNvSpPr>
            <p:nvPr/>
          </p:nvSpPr>
          <p:spPr bwMode="auto">
            <a:xfrm>
              <a:off x="6700" y="185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5">
              <a:extLst>
                <a:ext uri="{FF2B5EF4-FFF2-40B4-BE49-F238E27FC236}">
                  <a16:creationId xmlns:a16="http://schemas.microsoft.com/office/drawing/2014/main" id="{D2FE2054-324D-48A9-B736-D197ECC4ED21}"/>
                </a:ext>
              </a:extLst>
            </p:cNvPr>
            <p:cNvSpPr>
              <a:spLocks noChangeArrowheads="1"/>
            </p:cNvSpPr>
            <p:nvPr/>
          </p:nvSpPr>
          <p:spPr bwMode="auto">
            <a:xfrm>
              <a:off x="6700" y="181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6">
              <a:extLst>
                <a:ext uri="{FF2B5EF4-FFF2-40B4-BE49-F238E27FC236}">
                  <a16:creationId xmlns:a16="http://schemas.microsoft.com/office/drawing/2014/main" id="{64C15597-6099-4D4E-B84D-A0E2D6694290}"/>
                </a:ext>
              </a:extLst>
            </p:cNvPr>
            <p:cNvSpPr>
              <a:spLocks noChangeArrowheads="1"/>
            </p:cNvSpPr>
            <p:nvPr/>
          </p:nvSpPr>
          <p:spPr bwMode="auto">
            <a:xfrm>
              <a:off x="668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57">
              <a:extLst>
                <a:ext uri="{FF2B5EF4-FFF2-40B4-BE49-F238E27FC236}">
                  <a16:creationId xmlns:a16="http://schemas.microsoft.com/office/drawing/2014/main" id="{70350A52-16DF-4E5C-8D2B-FDD913444918}"/>
                </a:ext>
              </a:extLst>
            </p:cNvPr>
            <p:cNvSpPr>
              <a:spLocks noChangeArrowheads="1"/>
            </p:cNvSpPr>
            <p:nvPr/>
          </p:nvSpPr>
          <p:spPr bwMode="auto">
            <a:xfrm>
              <a:off x="664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58">
              <a:extLst>
                <a:ext uri="{FF2B5EF4-FFF2-40B4-BE49-F238E27FC236}">
                  <a16:creationId xmlns:a16="http://schemas.microsoft.com/office/drawing/2014/main" id="{8A23FE70-46B6-4006-920F-CFEA045E0310}"/>
                </a:ext>
              </a:extLst>
            </p:cNvPr>
            <p:cNvSpPr>
              <a:spLocks noChangeArrowheads="1"/>
            </p:cNvSpPr>
            <p:nvPr/>
          </p:nvSpPr>
          <p:spPr bwMode="auto">
            <a:xfrm>
              <a:off x="660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59">
              <a:extLst>
                <a:ext uri="{FF2B5EF4-FFF2-40B4-BE49-F238E27FC236}">
                  <a16:creationId xmlns:a16="http://schemas.microsoft.com/office/drawing/2014/main" id="{A58DFC7A-57E6-4B30-8458-0108007F76F9}"/>
                </a:ext>
              </a:extLst>
            </p:cNvPr>
            <p:cNvSpPr>
              <a:spLocks noChangeArrowheads="1"/>
            </p:cNvSpPr>
            <p:nvPr/>
          </p:nvSpPr>
          <p:spPr bwMode="auto">
            <a:xfrm>
              <a:off x="656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0">
              <a:extLst>
                <a:ext uri="{FF2B5EF4-FFF2-40B4-BE49-F238E27FC236}">
                  <a16:creationId xmlns:a16="http://schemas.microsoft.com/office/drawing/2014/main" id="{07ED04F6-C02E-4AAC-8D5C-3824CFD5F816}"/>
                </a:ext>
              </a:extLst>
            </p:cNvPr>
            <p:cNvSpPr>
              <a:spLocks noChangeArrowheads="1"/>
            </p:cNvSpPr>
            <p:nvPr/>
          </p:nvSpPr>
          <p:spPr bwMode="auto">
            <a:xfrm>
              <a:off x="652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61">
              <a:extLst>
                <a:ext uri="{FF2B5EF4-FFF2-40B4-BE49-F238E27FC236}">
                  <a16:creationId xmlns:a16="http://schemas.microsoft.com/office/drawing/2014/main" id="{360626E1-40EA-47D6-9F0B-534991255C1F}"/>
                </a:ext>
              </a:extLst>
            </p:cNvPr>
            <p:cNvSpPr>
              <a:spLocks noChangeArrowheads="1"/>
            </p:cNvSpPr>
            <p:nvPr/>
          </p:nvSpPr>
          <p:spPr bwMode="auto">
            <a:xfrm>
              <a:off x="648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62">
              <a:extLst>
                <a:ext uri="{FF2B5EF4-FFF2-40B4-BE49-F238E27FC236}">
                  <a16:creationId xmlns:a16="http://schemas.microsoft.com/office/drawing/2014/main" id="{AA40FB96-7D94-476D-BF1C-1FA581506433}"/>
                </a:ext>
              </a:extLst>
            </p:cNvPr>
            <p:cNvSpPr>
              <a:spLocks noChangeArrowheads="1"/>
            </p:cNvSpPr>
            <p:nvPr/>
          </p:nvSpPr>
          <p:spPr bwMode="auto">
            <a:xfrm>
              <a:off x="644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63">
              <a:extLst>
                <a:ext uri="{FF2B5EF4-FFF2-40B4-BE49-F238E27FC236}">
                  <a16:creationId xmlns:a16="http://schemas.microsoft.com/office/drawing/2014/main" id="{6D439824-1549-457D-83E1-E0FA79C7EAAC}"/>
                </a:ext>
              </a:extLst>
            </p:cNvPr>
            <p:cNvSpPr>
              <a:spLocks noChangeArrowheads="1"/>
            </p:cNvSpPr>
            <p:nvPr/>
          </p:nvSpPr>
          <p:spPr bwMode="auto">
            <a:xfrm>
              <a:off x="640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64">
              <a:extLst>
                <a:ext uri="{FF2B5EF4-FFF2-40B4-BE49-F238E27FC236}">
                  <a16:creationId xmlns:a16="http://schemas.microsoft.com/office/drawing/2014/main" id="{009E85AC-EAC3-433D-A17A-C742F84876DB}"/>
                </a:ext>
              </a:extLst>
            </p:cNvPr>
            <p:cNvSpPr>
              <a:spLocks noChangeArrowheads="1"/>
            </p:cNvSpPr>
            <p:nvPr/>
          </p:nvSpPr>
          <p:spPr bwMode="auto">
            <a:xfrm>
              <a:off x="636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65">
              <a:extLst>
                <a:ext uri="{FF2B5EF4-FFF2-40B4-BE49-F238E27FC236}">
                  <a16:creationId xmlns:a16="http://schemas.microsoft.com/office/drawing/2014/main" id="{EC0BA439-AC05-472F-82C9-610DE89DB385}"/>
                </a:ext>
              </a:extLst>
            </p:cNvPr>
            <p:cNvSpPr>
              <a:spLocks noChangeArrowheads="1"/>
            </p:cNvSpPr>
            <p:nvPr/>
          </p:nvSpPr>
          <p:spPr bwMode="auto">
            <a:xfrm>
              <a:off x="632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6">
              <a:extLst>
                <a:ext uri="{FF2B5EF4-FFF2-40B4-BE49-F238E27FC236}">
                  <a16:creationId xmlns:a16="http://schemas.microsoft.com/office/drawing/2014/main" id="{E42655D1-45DA-4165-8382-05906F0C0064}"/>
                </a:ext>
              </a:extLst>
            </p:cNvPr>
            <p:cNvSpPr>
              <a:spLocks noChangeArrowheads="1"/>
            </p:cNvSpPr>
            <p:nvPr/>
          </p:nvSpPr>
          <p:spPr bwMode="auto">
            <a:xfrm>
              <a:off x="628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67">
              <a:extLst>
                <a:ext uri="{FF2B5EF4-FFF2-40B4-BE49-F238E27FC236}">
                  <a16:creationId xmlns:a16="http://schemas.microsoft.com/office/drawing/2014/main" id="{85DB28A7-1E42-41D8-85D4-40FB367B831A}"/>
                </a:ext>
              </a:extLst>
            </p:cNvPr>
            <p:cNvSpPr>
              <a:spLocks noChangeArrowheads="1"/>
            </p:cNvSpPr>
            <p:nvPr/>
          </p:nvSpPr>
          <p:spPr bwMode="auto">
            <a:xfrm>
              <a:off x="624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68">
              <a:extLst>
                <a:ext uri="{FF2B5EF4-FFF2-40B4-BE49-F238E27FC236}">
                  <a16:creationId xmlns:a16="http://schemas.microsoft.com/office/drawing/2014/main" id="{2AA3539A-48E9-422D-A714-DF833000D2B9}"/>
                </a:ext>
              </a:extLst>
            </p:cNvPr>
            <p:cNvSpPr>
              <a:spLocks noChangeArrowheads="1"/>
            </p:cNvSpPr>
            <p:nvPr/>
          </p:nvSpPr>
          <p:spPr bwMode="auto">
            <a:xfrm>
              <a:off x="620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69">
              <a:extLst>
                <a:ext uri="{FF2B5EF4-FFF2-40B4-BE49-F238E27FC236}">
                  <a16:creationId xmlns:a16="http://schemas.microsoft.com/office/drawing/2014/main" id="{E8D7BEF1-64DD-4B93-966C-5B6F5FEA959F}"/>
                </a:ext>
              </a:extLst>
            </p:cNvPr>
            <p:cNvSpPr>
              <a:spLocks noChangeArrowheads="1"/>
            </p:cNvSpPr>
            <p:nvPr/>
          </p:nvSpPr>
          <p:spPr bwMode="auto">
            <a:xfrm>
              <a:off x="616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70">
              <a:extLst>
                <a:ext uri="{FF2B5EF4-FFF2-40B4-BE49-F238E27FC236}">
                  <a16:creationId xmlns:a16="http://schemas.microsoft.com/office/drawing/2014/main" id="{2C47C95D-4333-4536-9C7D-CEDE821BBD61}"/>
                </a:ext>
              </a:extLst>
            </p:cNvPr>
            <p:cNvSpPr>
              <a:spLocks noChangeArrowheads="1"/>
            </p:cNvSpPr>
            <p:nvPr/>
          </p:nvSpPr>
          <p:spPr bwMode="auto">
            <a:xfrm>
              <a:off x="612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71">
              <a:extLst>
                <a:ext uri="{FF2B5EF4-FFF2-40B4-BE49-F238E27FC236}">
                  <a16:creationId xmlns:a16="http://schemas.microsoft.com/office/drawing/2014/main" id="{E88A84BD-7F7F-4043-B8F4-79936CB11A04}"/>
                </a:ext>
              </a:extLst>
            </p:cNvPr>
            <p:cNvSpPr>
              <a:spLocks noChangeArrowheads="1"/>
            </p:cNvSpPr>
            <p:nvPr/>
          </p:nvSpPr>
          <p:spPr bwMode="auto">
            <a:xfrm>
              <a:off x="608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2">
              <a:extLst>
                <a:ext uri="{FF2B5EF4-FFF2-40B4-BE49-F238E27FC236}">
                  <a16:creationId xmlns:a16="http://schemas.microsoft.com/office/drawing/2014/main" id="{609AEFF8-C588-4A3B-87EC-1DCD085E19EE}"/>
                </a:ext>
              </a:extLst>
            </p:cNvPr>
            <p:cNvSpPr>
              <a:spLocks noChangeArrowheads="1"/>
            </p:cNvSpPr>
            <p:nvPr/>
          </p:nvSpPr>
          <p:spPr bwMode="auto">
            <a:xfrm>
              <a:off x="6041" y="1795"/>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73">
              <a:extLst>
                <a:ext uri="{FF2B5EF4-FFF2-40B4-BE49-F238E27FC236}">
                  <a16:creationId xmlns:a16="http://schemas.microsoft.com/office/drawing/2014/main" id="{6EC44170-A6DB-458F-97A0-2AD22144C268}"/>
                </a:ext>
              </a:extLst>
            </p:cNvPr>
            <p:cNvSpPr>
              <a:spLocks noChangeArrowheads="1"/>
            </p:cNvSpPr>
            <p:nvPr/>
          </p:nvSpPr>
          <p:spPr bwMode="auto">
            <a:xfrm>
              <a:off x="6001" y="179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74">
              <a:extLst>
                <a:ext uri="{FF2B5EF4-FFF2-40B4-BE49-F238E27FC236}">
                  <a16:creationId xmlns:a16="http://schemas.microsoft.com/office/drawing/2014/main" id="{1E4DA9EB-1AC6-429A-A43C-FA041075BFC4}"/>
                </a:ext>
              </a:extLst>
            </p:cNvPr>
            <p:cNvSpPr>
              <a:spLocks noChangeArrowheads="1"/>
            </p:cNvSpPr>
            <p:nvPr/>
          </p:nvSpPr>
          <p:spPr bwMode="auto">
            <a:xfrm>
              <a:off x="5961" y="179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75">
              <a:extLst>
                <a:ext uri="{FF2B5EF4-FFF2-40B4-BE49-F238E27FC236}">
                  <a16:creationId xmlns:a16="http://schemas.microsoft.com/office/drawing/2014/main" id="{43A5F809-D479-4D69-B29E-CC91D04929E6}"/>
                </a:ext>
              </a:extLst>
            </p:cNvPr>
            <p:cNvSpPr>
              <a:spLocks noChangeArrowheads="1"/>
            </p:cNvSpPr>
            <p:nvPr/>
          </p:nvSpPr>
          <p:spPr bwMode="auto">
            <a:xfrm>
              <a:off x="5921" y="179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76">
              <a:extLst>
                <a:ext uri="{FF2B5EF4-FFF2-40B4-BE49-F238E27FC236}">
                  <a16:creationId xmlns:a16="http://schemas.microsoft.com/office/drawing/2014/main" id="{D9E2C4C1-08FB-46CA-82B1-BB5DA63109E3}"/>
                </a:ext>
              </a:extLst>
            </p:cNvPr>
            <p:cNvSpPr>
              <a:spLocks noChangeArrowheads="1"/>
            </p:cNvSpPr>
            <p:nvPr/>
          </p:nvSpPr>
          <p:spPr bwMode="auto">
            <a:xfrm>
              <a:off x="5902" y="1811"/>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77">
              <a:extLst>
                <a:ext uri="{FF2B5EF4-FFF2-40B4-BE49-F238E27FC236}">
                  <a16:creationId xmlns:a16="http://schemas.microsoft.com/office/drawing/2014/main" id="{54B1A1EE-E664-435F-A8A5-D9C5792AC55A}"/>
                </a:ext>
              </a:extLst>
            </p:cNvPr>
            <p:cNvSpPr>
              <a:spLocks noChangeArrowheads="1"/>
            </p:cNvSpPr>
            <p:nvPr/>
          </p:nvSpPr>
          <p:spPr bwMode="auto">
            <a:xfrm>
              <a:off x="5902" y="1850"/>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78">
              <a:extLst>
                <a:ext uri="{FF2B5EF4-FFF2-40B4-BE49-F238E27FC236}">
                  <a16:creationId xmlns:a16="http://schemas.microsoft.com/office/drawing/2014/main" id="{33002A2B-D315-47F9-B7C7-585EF9694E21}"/>
                </a:ext>
              </a:extLst>
            </p:cNvPr>
            <p:cNvSpPr>
              <a:spLocks noChangeArrowheads="1"/>
            </p:cNvSpPr>
            <p:nvPr/>
          </p:nvSpPr>
          <p:spPr bwMode="auto">
            <a:xfrm>
              <a:off x="5902" y="1890"/>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79">
              <a:extLst>
                <a:ext uri="{FF2B5EF4-FFF2-40B4-BE49-F238E27FC236}">
                  <a16:creationId xmlns:a16="http://schemas.microsoft.com/office/drawing/2014/main" id="{DF4C3FC4-9B56-4551-B20C-EDE90DBF4923}"/>
                </a:ext>
              </a:extLst>
            </p:cNvPr>
            <p:cNvSpPr>
              <a:spLocks noChangeArrowheads="1"/>
            </p:cNvSpPr>
            <p:nvPr/>
          </p:nvSpPr>
          <p:spPr bwMode="auto">
            <a:xfrm>
              <a:off x="5902" y="193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0">
              <a:extLst>
                <a:ext uri="{FF2B5EF4-FFF2-40B4-BE49-F238E27FC236}">
                  <a16:creationId xmlns:a16="http://schemas.microsoft.com/office/drawing/2014/main" id="{E3D5AA95-047C-4663-95F5-1F87280335BD}"/>
                </a:ext>
              </a:extLst>
            </p:cNvPr>
            <p:cNvSpPr>
              <a:spLocks noChangeArrowheads="1"/>
            </p:cNvSpPr>
            <p:nvPr/>
          </p:nvSpPr>
          <p:spPr bwMode="auto">
            <a:xfrm>
              <a:off x="5902" y="197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81">
              <a:extLst>
                <a:ext uri="{FF2B5EF4-FFF2-40B4-BE49-F238E27FC236}">
                  <a16:creationId xmlns:a16="http://schemas.microsoft.com/office/drawing/2014/main" id="{487EF70A-48F0-4DCB-A213-DC37F1D5501D}"/>
                </a:ext>
              </a:extLst>
            </p:cNvPr>
            <p:cNvSpPr>
              <a:spLocks noChangeArrowheads="1"/>
            </p:cNvSpPr>
            <p:nvPr/>
          </p:nvSpPr>
          <p:spPr bwMode="auto">
            <a:xfrm>
              <a:off x="5902" y="201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82">
              <a:extLst>
                <a:ext uri="{FF2B5EF4-FFF2-40B4-BE49-F238E27FC236}">
                  <a16:creationId xmlns:a16="http://schemas.microsoft.com/office/drawing/2014/main" id="{2075F889-BC67-46BC-9A9D-226B6C486560}"/>
                </a:ext>
              </a:extLst>
            </p:cNvPr>
            <p:cNvSpPr>
              <a:spLocks noChangeArrowheads="1"/>
            </p:cNvSpPr>
            <p:nvPr/>
          </p:nvSpPr>
          <p:spPr bwMode="auto">
            <a:xfrm>
              <a:off x="5902" y="205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3">
              <a:extLst>
                <a:ext uri="{FF2B5EF4-FFF2-40B4-BE49-F238E27FC236}">
                  <a16:creationId xmlns:a16="http://schemas.microsoft.com/office/drawing/2014/main" id="{A164F5F0-CEEF-4A2F-91F4-D429EFB0D890}"/>
                </a:ext>
              </a:extLst>
            </p:cNvPr>
            <p:cNvSpPr>
              <a:spLocks noChangeArrowheads="1"/>
            </p:cNvSpPr>
            <p:nvPr/>
          </p:nvSpPr>
          <p:spPr bwMode="auto">
            <a:xfrm>
              <a:off x="5902" y="208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84">
              <a:extLst>
                <a:ext uri="{FF2B5EF4-FFF2-40B4-BE49-F238E27FC236}">
                  <a16:creationId xmlns:a16="http://schemas.microsoft.com/office/drawing/2014/main" id="{F2D7CCD8-29D9-4121-9530-46ED64A11261}"/>
                </a:ext>
              </a:extLst>
            </p:cNvPr>
            <p:cNvSpPr>
              <a:spLocks noChangeArrowheads="1"/>
            </p:cNvSpPr>
            <p:nvPr/>
          </p:nvSpPr>
          <p:spPr bwMode="auto">
            <a:xfrm>
              <a:off x="5902" y="212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85">
              <a:extLst>
                <a:ext uri="{FF2B5EF4-FFF2-40B4-BE49-F238E27FC236}">
                  <a16:creationId xmlns:a16="http://schemas.microsoft.com/office/drawing/2014/main" id="{EF36C3CC-810E-4B8C-9EDE-31696EF5A964}"/>
                </a:ext>
              </a:extLst>
            </p:cNvPr>
            <p:cNvSpPr>
              <a:spLocks noChangeArrowheads="1"/>
            </p:cNvSpPr>
            <p:nvPr/>
          </p:nvSpPr>
          <p:spPr bwMode="auto">
            <a:xfrm>
              <a:off x="5902" y="216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86">
              <a:extLst>
                <a:ext uri="{FF2B5EF4-FFF2-40B4-BE49-F238E27FC236}">
                  <a16:creationId xmlns:a16="http://schemas.microsoft.com/office/drawing/2014/main" id="{AF0A4145-1332-40C6-AC17-36E93B20F8C2}"/>
                </a:ext>
              </a:extLst>
            </p:cNvPr>
            <p:cNvSpPr>
              <a:spLocks noChangeArrowheads="1"/>
            </p:cNvSpPr>
            <p:nvPr/>
          </p:nvSpPr>
          <p:spPr bwMode="auto">
            <a:xfrm>
              <a:off x="5902" y="220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87">
              <a:extLst>
                <a:ext uri="{FF2B5EF4-FFF2-40B4-BE49-F238E27FC236}">
                  <a16:creationId xmlns:a16="http://schemas.microsoft.com/office/drawing/2014/main" id="{43D8AE2D-C80A-4027-84F0-4302D1B90C83}"/>
                </a:ext>
              </a:extLst>
            </p:cNvPr>
            <p:cNvSpPr>
              <a:spLocks noChangeArrowheads="1"/>
            </p:cNvSpPr>
            <p:nvPr/>
          </p:nvSpPr>
          <p:spPr bwMode="auto">
            <a:xfrm>
              <a:off x="5902" y="224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88">
              <a:extLst>
                <a:ext uri="{FF2B5EF4-FFF2-40B4-BE49-F238E27FC236}">
                  <a16:creationId xmlns:a16="http://schemas.microsoft.com/office/drawing/2014/main" id="{CE74EA84-8BAC-4250-8A1C-2DFA5B479EC3}"/>
                </a:ext>
              </a:extLst>
            </p:cNvPr>
            <p:cNvSpPr>
              <a:spLocks noChangeArrowheads="1"/>
            </p:cNvSpPr>
            <p:nvPr/>
          </p:nvSpPr>
          <p:spPr bwMode="auto">
            <a:xfrm>
              <a:off x="5902" y="228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89">
              <a:extLst>
                <a:ext uri="{FF2B5EF4-FFF2-40B4-BE49-F238E27FC236}">
                  <a16:creationId xmlns:a16="http://schemas.microsoft.com/office/drawing/2014/main" id="{871651B7-5E8E-4F9F-AECE-4B24A01AA865}"/>
                </a:ext>
              </a:extLst>
            </p:cNvPr>
            <p:cNvSpPr>
              <a:spLocks noChangeArrowheads="1"/>
            </p:cNvSpPr>
            <p:nvPr/>
          </p:nvSpPr>
          <p:spPr bwMode="auto">
            <a:xfrm>
              <a:off x="5902" y="232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90">
              <a:extLst>
                <a:ext uri="{FF2B5EF4-FFF2-40B4-BE49-F238E27FC236}">
                  <a16:creationId xmlns:a16="http://schemas.microsoft.com/office/drawing/2014/main" id="{34AFBE3E-9D4B-4B20-9F56-178C31EC755E}"/>
                </a:ext>
              </a:extLst>
            </p:cNvPr>
            <p:cNvSpPr>
              <a:spLocks noChangeArrowheads="1"/>
            </p:cNvSpPr>
            <p:nvPr/>
          </p:nvSpPr>
          <p:spPr bwMode="auto">
            <a:xfrm>
              <a:off x="5902" y="236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91">
              <a:extLst>
                <a:ext uri="{FF2B5EF4-FFF2-40B4-BE49-F238E27FC236}">
                  <a16:creationId xmlns:a16="http://schemas.microsoft.com/office/drawing/2014/main" id="{65043712-C8E9-4AB2-85F3-E482FC64343B}"/>
                </a:ext>
              </a:extLst>
            </p:cNvPr>
            <p:cNvSpPr>
              <a:spLocks noChangeArrowheads="1"/>
            </p:cNvSpPr>
            <p:nvPr/>
          </p:nvSpPr>
          <p:spPr bwMode="auto">
            <a:xfrm>
              <a:off x="5902" y="240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2">
              <a:extLst>
                <a:ext uri="{FF2B5EF4-FFF2-40B4-BE49-F238E27FC236}">
                  <a16:creationId xmlns:a16="http://schemas.microsoft.com/office/drawing/2014/main" id="{FC97076A-987D-4282-9652-D79D871CB3E5}"/>
                </a:ext>
              </a:extLst>
            </p:cNvPr>
            <p:cNvSpPr>
              <a:spLocks noChangeArrowheads="1"/>
            </p:cNvSpPr>
            <p:nvPr/>
          </p:nvSpPr>
          <p:spPr bwMode="auto">
            <a:xfrm>
              <a:off x="5902" y="244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93">
              <a:extLst>
                <a:ext uri="{FF2B5EF4-FFF2-40B4-BE49-F238E27FC236}">
                  <a16:creationId xmlns:a16="http://schemas.microsoft.com/office/drawing/2014/main" id="{3F1243A9-C475-4CA6-ABF5-7A5B7EC87C54}"/>
                </a:ext>
              </a:extLst>
            </p:cNvPr>
            <p:cNvSpPr>
              <a:spLocks noChangeArrowheads="1"/>
            </p:cNvSpPr>
            <p:nvPr/>
          </p:nvSpPr>
          <p:spPr bwMode="auto">
            <a:xfrm>
              <a:off x="5902" y="248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94">
              <a:extLst>
                <a:ext uri="{FF2B5EF4-FFF2-40B4-BE49-F238E27FC236}">
                  <a16:creationId xmlns:a16="http://schemas.microsoft.com/office/drawing/2014/main" id="{DB4A7B2F-4152-4774-A45A-ECEB2C96388F}"/>
                </a:ext>
              </a:extLst>
            </p:cNvPr>
            <p:cNvSpPr>
              <a:spLocks noChangeArrowheads="1"/>
            </p:cNvSpPr>
            <p:nvPr/>
          </p:nvSpPr>
          <p:spPr bwMode="auto">
            <a:xfrm>
              <a:off x="5902" y="252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5">
              <a:extLst>
                <a:ext uri="{FF2B5EF4-FFF2-40B4-BE49-F238E27FC236}">
                  <a16:creationId xmlns:a16="http://schemas.microsoft.com/office/drawing/2014/main" id="{F3523466-559F-4F99-B6AC-A2AAB6B85090}"/>
                </a:ext>
              </a:extLst>
            </p:cNvPr>
            <p:cNvSpPr>
              <a:spLocks noChangeArrowheads="1"/>
            </p:cNvSpPr>
            <p:nvPr/>
          </p:nvSpPr>
          <p:spPr bwMode="auto">
            <a:xfrm>
              <a:off x="5902" y="256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96">
              <a:extLst>
                <a:ext uri="{FF2B5EF4-FFF2-40B4-BE49-F238E27FC236}">
                  <a16:creationId xmlns:a16="http://schemas.microsoft.com/office/drawing/2014/main" id="{1F96D35D-6B86-4C9D-A732-C92BA0620974}"/>
                </a:ext>
              </a:extLst>
            </p:cNvPr>
            <p:cNvSpPr>
              <a:spLocks noChangeArrowheads="1"/>
            </p:cNvSpPr>
            <p:nvPr/>
          </p:nvSpPr>
          <p:spPr bwMode="auto">
            <a:xfrm>
              <a:off x="5902" y="260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97">
              <a:extLst>
                <a:ext uri="{FF2B5EF4-FFF2-40B4-BE49-F238E27FC236}">
                  <a16:creationId xmlns:a16="http://schemas.microsoft.com/office/drawing/2014/main" id="{E55BAB4B-BDF5-4B58-B482-C13C2C83C87A}"/>
                </a:ext>
              </a:extLst>
            </p:cNvPr>
            <p:cNvSpPr>
              <a:spLocks noChangeArrowheads="1"/>
            </p:cNvSpPr>
            <p:nvPr/>
          </p:nvSpPr>
          <p:spPr bwMode="auto">
            <a:xfrm>
              <a:off x="5902" y="264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98">
              <a:extLst>
                <a:ext uri="{FF2B5EF4-FFF2-40B4-BE49-F238E27FC236}">
                  <a16:creationId xmlns:a16="http://schemas.microsoft.com/office/drawing/2014/main" id="{B56327FF-C8E3-4592-ABA1-0708BE91AA1B}"/>
                </a:ext>
              </a:extLst>
            </p:cNvPr>
            <p:cNvSpPr>
              <a:spLocks noChangeArrowheads="1"/>
            </p:cNvSpPr>
            <p:nvPr/>
          </p:nvSpPr>
          <p:spPr bwMode="auto">
            <a:xfrm>
              <a:off x="5902" y="268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99">
              <a:extLst>
                <a:ext uri="{FF2B5EF4-FFF2-40B4-BE49-F238E27FC236}">
                  <a16:creationId xmlns:a16="http://schemas.microsoft.com/office/drawing/2014/main" id="{EFA8FF44-328E-47D5-A3B2-5F280319341A}"/>
                </a:ext>
              </a:extLst>
            </p:cNvPr>
            <p:cNvSpPr>
              <a:spLocks noChangeArrowheads="1"/>
            </p:cNvSpPr>
            <p:nvPr/>
          </p:nvSpPr>
          <p:spPr bwMode="auto">
            <a:xfrm>
              <a:off x="5902" y="272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0">
              <a:extLst>
                <a:ext uri="{FF2B5EF4-FFF2-40B4-BE49-F238E27FC236}">
                  <a16:creationId xmlns:a16="http://schemas.microsoft.com/office/drawing/2014/main" id="{D7CF8F61-DE9D-4A17-8897-5BE8BDAD3A39}"/>
                </a:ext>
              </a:extLst>
            </p:cNvPr>
            <p:cNvSpPr>
              <a:spLocks/>
            </p:cNvSpPr>
            <p:nvPr/>
          </p:nvSpPr>
          <p:spPr bwMode="auto">
            <a:xfrm>
              <a:off x="6763" y="1517"/>
              <a:ext cx="81" cy="89"/>
            </a:xfrm>
            <a:custGeom>
              <a:avLst/>
              <a:gdLst>
                <a:gd name="T0" fmla="*/ 81 w 81"/>
                <a:gd name="T1" fmla="*/ 0 h 89"/>
                <a:gd name="T2" fmla="*/ 0 w 81"/>
                <a:gd name="T3" fmla="*/ 44 h 89"/>
                <a:gd name="T4" fmla="*/ 81 w 81"/>
                <a:gd name="T5" fmla="*/ 89 h 89"/>
                <a:gd name="T6" fmla="*/ 81 w 81"/>
                <a:gd name="T7" fmla="*/ 0 h 89"/>
              </a:gdLst>
              <a:ahLst/>
              <a:cxnLst>
                <a:cxn ang="0">
                  <a:pos x="T0" y="T1"/>
                </a:cxn>
                <a:cxn ang="0">
                  <a:pos x="T2" y="T3"/>
                </a:cxn>
                <a:cxn ang="0">
                  <a:pos x="T4" y="T5"/>
                </a:cxn>
                <a:cxn ang="0">
                  <a:pos x="T6" y="T7"/>
                </a:cxn>
              </a:cxnLst>
              <a:rect l="0" t="0" r="r" b="b"/>
              <a:pathLst>
                <a:path w="81" h="89">
                  <a:moveTo>
                    <a:pt x="81" y="0"/>
                  </a:moveTo>
                  <a:lnTo>
                    <a:pt x="0" y="44"/>
                  </a:lnTo>
                  <a:lnTo>
                    <a:pt x="81" y="89"/>
                  </a:lnTo>
                  <a:lnTo>
                    <a:pt x="81"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1">
              <a:extLst>
                <a:ext uri="{FF2B5EF4-FFF2-40B4-BE49-F238E27FC236}">
                  <a16:creationId xmlns:a16="http://schemas.microsoft.com/office/drawing/2014/main" id="{B7CD3409-42ED-4466-A7F2-D63359435570}"/>
                </a:ext>
              </a:extLst>
            </p:cNvPr>
            <p:cNvSpPr>
              <a:spLocks/>
            </p:cNvSpPr>
            <p:nvPr/>
          </p:nvSpPr>
          <p:spPr bwMode="auto">
            <a:xfrm>
              <a:off x="6837" y="1553"/>
              <a:ext cx="136" cy="135"/>
            </a:xfrm>
            <a:custGeom>
              <a:avLst/>
              <a:gdLst>
                <a:gd name="T0" fmla="*/ 136 w 136"/>
                <a:gd name="T1" fmla="*/ 130 h 135"/>
                <a:gd name="T2" fmla="*/ 135 w 136"/>
                <a:gd name="T3" fmla="*/ 123 h 135"/>
                <a:gd name="T4" fmla="*/ 135 w 136"/>
                <a:gd name="T5" fmla="*/ 116 h 135"/>
                <a:gd name="T6" fmla="*/ 133 w 136"/>
                <a:gd name="T7" fmla="*/ 109 h 135"/>
                <a:gd name="T8" fmla="*/ 132 w 136"/>
                <a:gd name="T9" fmla="*/ 103 h 135"/>
                <a:gd name="T10" fmla="*/ 130 w 136"/>
                <a:gd name="T11" fmla="*/ 96 h 135"/>
                <a:gd name="T12" fmla="*/ 128 w 136"/>
                <a:gd name="T13" fmla="*/ 90 h 135"/>
                <a:gd name="T14" fmla="*/ 126 w 136"/>
                <a:gd name="T15" fmla="*/ 84 h 135"/>
                <a:gd name="T16" fmla="*/ 123 w 136"/>
                <a:gd name="T17" fmla="*/ 78 h 135"/>
                <a:gd name="T18" fmla="*/ 120 w 136"/>
                <a:gd name="T19" fmla="*/ 72 h 135"/>
                <a:gd name="T20" fmla="*/ 117 w 136"/>
                <a:gd name="T21" fmla="*/ 66 h 135"/>
                <a:gd name="T22" fmla="*/ 114 w 136"/>
                <a:gd name="T23" fmla="*/ 61 h 135"/>
                <a:gd name="T24" fmla="*/ 110 w 136"/>
                <a:gd name="T25" fmla="*/ 55 h 135"/>
                <a:gd name="T26" fmla="*/ 103 w 136"/>
                <a:gd name="T27" fmla="*/ 46 h 135"/>
                <a:gd name="T28" fmla="*/ 94 w 136"/>
                <a:gd name="T29" fmla="*/ 37 h 135"/>
                <a:gd name="T30" fmla="*/ 84 w 136"/>
                <a:gd name="T31" fmla="*/ 28 h 135"/>
                <a:gd name="T32" fmla="*/ 77 w 136"/>
                <a:gd name="T33" fmla="*/ 24 h 135"/>
                <a:gd name="T34" fmla="*/ 72 w 136"/>
                <a:gd name="T35" fmla="*/ 20 h 135"/>
                <a:gd name="T36" fmla="*/ 66 w 136"/>
                <a:gd name="T37" fmla="*/ 17 h 135"/>
                <a:gd name="T38" fmla="*/ 60 w 136"/>
                <a:gd name="T39" fmla="*/ 14 h 135"/>
                <a:gd name="T40" fmla="*/ 55 w 136"/>
                <a:gd name="T41" fmla="*/ 11 h 135"/>
                <a:gd name="T42" fmla="*/ 48 w 136"/>
                <a:gd name="T43" fmla="*/ 8 h 135"/>
                <a:gd name="T44" fmla="*/ 42 w 136"/>
                <a:gd name="T45" fmla="*/ 6 h 135"/>
                <a:gd name="T46" fmla="*/ 36 w 136"/>
                <a:gd name="T47" fmla="*/ 4 h 135"/>
                <a:gd name="T48" fmla="*/ 29 w 136"/>
                <a:gd name="T49" fmla="*/ 3 h 135"/>
                <a:gd name="T50" fmla="*/ 23 w 136"/>
                <a:gd name="T51" fmla="*/ 2 h 135"/>
                <a:gd name="T52" fmla="*/ 16 w 136"/>
                <a:gd name="T53" fmla="*/ 1 h 135"/>
                <a:gd name="T54" fmla="*/ 9 w 136"/>
                <a:gd name="T55" fmla="*/ 0 h 135"/>
                <a:gd name="T56" fmla="*/ 2 w 136"/>
                <a:gd name="T57" fmla="*/ 0 h 135"/>
                <a:gd name="T58" fmla="*/ 3 w 136"/>
                <a:gd name="T59" fmla="*/ 17 h 135"/>
                <a:gd name="T60" fmla="*/ 9 w 136"/>
                <a:gd name="T61" fmla="*/ 17 h 135"/>
                <a:gd name="T62" fmla="*/ 15 w 136"/>
                <a:gd name="T63" fmla="*/ 18 h 135"/>
                <a:gd name="T64" fmla="*/ 21 w 136"/>
                <a:gd name="T65" fmla="*/ 19 h 135"/>
                <a:gd name="T66" fmla="*/ 27 w 136"/>
                <a:gd name="T67" fmla="*/ 20 h 135"/>
                <a:gd name="T68" fmla="*/ 33 w 136"/>
                <a:gd name="T69" fmla="*/ 21 h 135"/>
                <a:gd name="T70" fmla="*/ 38 w 136"/>
                <a:gd name="T71" fmla="*/ 23 h 135"/>
                <a:gd name="T72" fmla="*/ 44 w 136"/>
                <a:gd name="T73" fmla="*/ 25 h 135"/>
                <a:gd name="T74" fmla="*/ 49 w 136"/>
                <a:gd name="T75" fmla="*/ 27 h 135"/>
                <a:gd name="T76" fmla="*/ 54 w 136"/>
                <a:gd name="T77" fmla="*/ 30 h 135"/>
                <a:gd name="T78" fmla="*/ 59 w 136"/>
                <a:gd name="T79" fmla="*/ 32 h 135"/>
                <a:gd name="T80" fmla="*/ 64 w 136"/>
                <a:gd name="T81" fmla="*/ 35 h 135"/>
                <a:gd name="T82" fmla="*/ 69 w 136"/>
                <a:gd name="T83" fmla="*/ 39 h 135"/>
                <a:gd name="T84" fmla="*/ 76 w 136"/>
                <a:gd name="T85" fmla="*/ 44 h 135"/>
                <a:gd name="T86" fmla="*/ 84 w 136"/>
                <a:gd name="T87" fmla="*/ 51 h 135"/>
                <a:gd name="T88" fmla="*/ 92 w 136"/>
                <a:gd name="T89" fmla="*/ 60 h 135"/>
                <a:gd name="T90" fmla="*/ 97 w 136"/>
                <a:gd name="T91" fmla="*/ 66 h 135"/>
                <a:gd name="T92" fmla="*/ 100 w 136"/>
                <a:gd name="T93" fmla="*/ 71 h 135"/>
                <a:gd name="T94" fmla="*/ 103 w 136"/>
                <a:gd name="T95" fmla="*/ 76 h 135"/>
                <a:gd name="T96" fmla="*/ 106 w 136"/>
                <a:gd name="T97" fmla="*/ 81 h 135"/>
                <a:gd name="T98" fmla="*/ 108 w 136"/>
                <a:gd name="T99" fmla="*/ 86 h 135"/>
                <a:gd name="T100" fmla="*/ 110 w 136"/>
                <a:gd name="T101" fmla="*/ 92 h 135"/>
                <a:gd name="T102" fmla="*/ 112 w 136"/>
                <a:gd name="T103" fmla="*/ 97 h 135"/>
                <a:gd name="T104" fmla="*/ 114 w 136"/>
                <a:gd name="T105" fmla="*/ 102 h 135"/>
                <a:gd name="T106" fmla="*/ 116 w 136"/>
                <a:gd name="T107" fmla="*/ 108 h 135"/>
                <a:gd name="T108" fmla="*/ 117 w 136"/>
                <a:gd name="T109" fmla="*/ 114 h 135"/>
                <a:gd name="T110" fmla="*/ 118 w 136"/>
                <a:gd name="T111" fmla="*/ 120 h 135"/>
                <a:gd name="T112" fmla="*/ 118 w 136"/>
                <a:gd name="T113" fmla="*/ 126 h 135"/>
                <a:gd name="T114" fmla="*/ 119 w 136"/>
                <a:gd name="T115" fmla="*/ 13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35">
                  <a:moveTo>
                    <a:pt x="136" y="135"/>
                  </a:moveTo>
                  <a:lnTo>
                    <a:pt x="136" y="133"/>
                  </a:lnTo>
                  <a:lnTo>
                    <a:pt x="136" y="131"/>
                  </a:lnTo>
                  <a:lnTo>
                    <a:pt x="136" y="130"/>
                  </a:lnTo>
                  <a:lnTo>
                    <a:pt x="136" y="128"/>
                  </a:lnTo>
                  <a:lnTo>
                    <a:pt x="135" y="126"/>
                  </a:lnTo>
                  <a:lnTo>
                    <a:pt x="135" y="124"/>
                  </a:lnTo>
                  <a:lnTo>
                    <a:pt x="135" y="123"/>
                  </a:lnTo>
                  <a:lnTo>
                    <a:pt x="135" y="121"/>
                  </a:lnTo>
                  <a:lnTo>
                    <a:pt x="135" y="119"/>
                  </a:lnTo>
                  <a:lnTo>
                    <a:pt x="135" y="117"/>
                  </a:lnTo>
                  <a:lnTo>
                    <a:pt x="135" y="116"/>
                  </a:lnTo>
                  <a:lnTo>
                    <a:pt x="134" y="114"/>
                  </a:lnTo>
                  <a:lnTo>
                    <a:pt x="134" y="112"/>
                  </a:lnTo>
                  <a:lnTo>
                    <a:pt x="134" y="111"/>
                  </a:lnTo>
                  <a:lnTo>
                    <a:pt x="133" y="109"/>
                  </a:lnTo>
                  <a:lnTo>
                    <a:pt x="133" y="107"/>
                  </a:lnTo>
                  <a:lnTo>
                    <a:pt x="133" y="106"/>
                  </a:lnTo>
                  <a:lnTo>
                    <a:pt x="132" y="104"/>
                  </a:lnTo>
                  <a:lnTo>
                    <a:pt x="132" y="103"/>
                  </a:lnTo>
                  <a:lnTo>
                    <a:pt x="132" y="101"/>
                  </a:lnTo>
                  <a:lnTo>
                    <a:pt x="131" y="99"/>
                  </a:lnTo>
                  <a:lnTo>
                    <a:pt x="131" y="98"/>
                  </a:lnTo>
                  <a:lnTo>
                    <a:pt x="130" y="96"/>
                  </a:lnTo>
                  <a:lnTo>
                    <a:pt x="130" y="94"/>
                  </a:lnTo>
                  <a:lnTo>
                    <a:pt x="129" y="93"/>
                  </a:lnTo>
                  <a:lnTo>
                    <a:pt x="129" y="92"/>
                  </a:lnTo>
                  <a:lnTo>
                    <a:pt x="128" y="90"/>
                  </a:lnTo>
                  <a:lnTo>
                    <a:pt x="127" y="88"/>
                  </a:lnTo>
                  <a:lnTo>
                    <a:pt x="127" y="87"/>
                  </a:lnTo>
                  <a:lnTo>
                    <a:pt x="126" y="85"/>
                  </a:lnTo>
                  <a:lnTo>
                    <a:pt x="126" y="84"/>
                  </a:lnTo>
                  <a:lnTo>
                    <a:pt x="125" y="82"/>
                  </a:lnTo>
                  <a:lnTo>
                    <a:pt x="125" y="81"/>
                  </a:lnTo>
                  <a:lnTo>
                    <a:pt x="124" y="79"/>
                  </a:lnTo>
                  <a:lnTo>
                    <a:pt x="123" y="78"/>
                  </a:lnTo>
                  <a:lnTo>
                    <a:pt x="122" y="76"/>
                  </a:lnTo>
                  <a:lnTo>
                    <a:pt x="122" y="75"/>
                  </a:lnTo>
                  <a:lnTo>
                    <a:pt x="121" y="73"/>
                  </a:lnTo>
                  <a:lnTo>
                    <a:pt x="120" y="72"/>
                  </a:lnTo>
                  <a:lnTo>
                    <a:pt x="119" y="70"/>
                  </a:lnTo>
                  <a:lnTo>
                    <a:pt x="119" y="69"/>
                  </a:lnTo>
                  <a:lnTo>
                    <a:pt x="118" y="68"/>
                  </a:lnTo>
                  <a:lnTo>
                    <a:pt x="117" y="66"/>
                  </a:lnTo>
                  <a:lnTo>
                    <a:pt x="116" y="65"/>
                  </a:lnTo>
                  <a:lnTo>
                    <a:pt x="115" y="63"/>
                  </a:lnTo>
                  <a:lnTo>
                    <a:pt x="114" y="62"/>
                  </a:lnTo>
                  <a:lnTo>
                    <a:pt x="114" y="61"/>
                  </a:lnTo>
                  <a:lnTo>
                    <a:pt x="113" y="59"/>
                  </a:lnTo>
                  <a:lnTo>
                    <a:pt x="112" y="58"/>
                  </a:lnTo>
                  <a:lnTo>
                    <a:pt x="111" y="56"/>
                  </a:lnTo>
                  <a:lnTo>
                    <a:pt x="110" y="55"/>
                  </a:lnTo>
                  <a:lnTo>
                    <a:pt x="109" y="54"/>
                  </a:lnTo>
                  <a:lnTo>
                    <a:pt x="107" y="51"/>
                  </a:lnTo>
                  <a:lnTo>
                    <a:pt x="105" y="49"/>
                  </a:lnTo>
                  <a:lnTo>
                    <a:pt x="103" y="46"/>
                  </a:lnTo>
                  <a:lnTo>
                    <a:pt x="100" y="44"/>
                  </a:lnTo>
                  <a:lnTo>
                    <a:pt x="98" y="42"/>
                  </a:lnTo>
                  <a:lnTo>
                    <a:pt x="96" y="39"/>
                  </a:lnTo>
                  <a:lnTo>
                    <a:pt x="94" y="37"/>
                  </a:lnTo>
                  <a:lnTo>
                    <a:pt x="91" y="35"/>
                  </a:lnTo>
                  <a:lnTo>
                    <a:pt x="89" y="33"/>
                  </a:lnTo>
                  <a:lnTo>
                    <a:pt x="87" y="31"/>
                  </a:lnTo>
                  <a:lnTo>
                    <a:pt x="84" y="28"/>
                  </a:lnTo>
                  <a:lnTo>
                    <a:pt x="81" y="27"/>
                  </a:lnTo>
                  <a:lnTo>
                    <a:pt x="80" y="26"/>
                  </a:lnTo>
                  <a:lnTo>
                    <a:pt x="79" y="25"/>
                  </a:lnTo>
                  <a:lnTo>
                    <a:pt x="77" y="24"/>
                  </a:lnTo>
                  <a:lnTo>
                    <a:pt x="76" y="23"/>
                  </a:lnTo>
                  <a:lnTo>
                    <a:pt x="75" y="22"/>
                  </a:lnTo>
                  <a:lnTo>
                    <a:pt x="73" y="21"/>
                  </a:lnTo>
                  <a:lnTo>
                    <a:pt x="72" y="20"/>
                  </a:lnTo>
                  <a:lnTo>
                    <a:pt x="71" y="19"/>
                  </a:lnTo>
                  <a:lnTo>
                    <a:pt x="69" y="18"/>
                  </a:lnTo>
                  <a:lnTo>
                    <a:pt x="68" y="18"/>
                  </a:lnTo>
                  <a:lnTo>
                    <a:pt x="66" y="17"/>
                  </a:lnTo>
                  <a:lnTo>
                    <a:pt x="65" y="16"/>
                  </a:lnTo>
                  <a:lnTo>
                    <a:pt x="63" y="15"/>
                  </a:lnTo>
                  <a:lnTo>
                    <a:pt x="62" y="15"/>
                  </a:lnTo>
                  <a:lnTo>
                    <a:pt x="60" y="14"/>
                  </a:lnTo>
                  <a:lnTo>
                    <a:pt x="59" y="13"/>
                  </a:lnTo>
                  <a:lnTo>
                    <a:pt x="58" y="12"/>
                  </a:lnTo>
                  <a:lnTo>
                    <a:pt x="56" y="12"/>
                  </a:lnTo>
                  <a:lnTo>
                    <a:pt x="55" y="11"/>
                  </a:lnTo>
                  <a:lnTo>
                    <a:pt x="53" y="10"/>
                  </a:lnTo>
                  <a:lnTo>
                    <a:pt x="51" y="10"/>
                  </a:lnTo>
                  <a:lnTo>
                    <a:pt x="50" y="9"/>
                  </a:lnTo>
                  <a:lnTo>
                    <a:pt x="48" y="8"/>
                  </a:lnTo>
                  <a:lnTo>
                    <a:pt x="47" y="8"/>
                  </a:lnTo>
                  <a:lnTo>
                    <a:pt x="45" y="7"/>
                  </a:lnTo>
                  <a:lnTo>
                    <a:pt x="44" y="7"/>
                  </a:lnTo>
                  <a:lnTo>
                    <a:pt x="42" y="6"/>
                  </a:lnTo>
                  <a:lnTo>
                    <a:pt x="41" y="6"/>
                  </a:lnTo>
                  <a:lnTo>
                    <a:pt x="39" y="5"/>
                  </a:lnTo>
                  <a:lnTo>
                    <a:pt x="37" y="5"/>
                  </a:lnTo>
                  <a:lnTo>
                    <a:pt x="36" y="4"/>
                  </a:lnTo>
                  <a:lnTo>
                    <a:pt x="34" y="4"/>
                  </a:lnTo>
                  <a:lnTo>
                    <a:pt x="32" y="4"/>
                  </a:lnTo>
                  <a:lnTo>
                    <a:pt x="31" y="3"/>
                  </a:lnTo>
                  <a:lnTo>
                    <a:pt x="29" y="3"/>
                  </a:lnTo>
                  <a:lnTo>
                    <a:pt x="28" y="3"/>
                  </a:lnTo>
                  <a:lnTo>
                    <a:pt x="26" y="2"/>
                  </a:lnTo>
                  <a:lnTo>
                    <a:pt x="24" y="2"/>
                  </a:lnTo>
                  <a:lnTo>
                    <a:pt x="23" y="2"/>
                  </a:lnTo>
                  <a:lnTo>
                    <a:pt x="21" y="1"/>
                  </a:lnTo>
                  <a:lnTo>
                    <a:pt x="19" y="1"/>
                  </a:lnTo>
                  <a:lnTo>
                    <a:pt x="17" y="1"/>
                  </a:lnTo>
                  <a:lnTo>
                    <a:pt x="16" y="1"/>
                  </a:lnTo>
                  <a:lnTo>
                    <a:pt x="14" y="1"/>
                  </a:lnTo>
                  <a:lnTo>
                    <a:pt x="12" y="0"/>
                  </a:lnTo>
                  <a:lnTo>
                    <a:pt x="11" y="0"/>
                  </a:lnTo>
                  <a:lnTo>
                    <a:pt x="9" y="0"/>
                  </a:lnTo>
                  <a:lnTo>
                    <a:pt x="7" y="0"/>
                  </a:lnTo>
                  <a:lnTo>
                    <a:pt x="5" y="0"/>
                  </a:lnTo>
                  <a:lnTo>
                    <a:pt x="4" y="0"/>
                  </a:lnTo>
                  <a:lnTo>
                    <a:pt x="2" y="0"/>
                  </a:lnTo>
                  <a:lnTo>
                    <a:pt x="0" y="0"/>
                  </a:lnTo>
                  <a:lnTo>
                    <a:pt x="0" y="17"/>
                  </a:lnTo>
                  <a:lnTo>
                    <a:pt x="2" y="17"/>
                  </a:lnTo>
                  <a:lnTo>
                    <a:pt x="3" y="17"/>
                  </a:lnTo>
                  <a:lnTo>
                    <a:pt x="5" y="17"/>
                  </a:lnTo>
                  <a:lnTo>
                    <a:pt x="6" y="17"/>
                  </a:lnTo>
                  <a:lnTo>
                    <a:pt x="8" y="17"/>
                  </a:lnTo>
                  <a:lnTo>
                    <a:pt x="9" y="17"/>
                  </a:lnTo>
                  <a:lnTo>
                    <a:pt x="11" y="17"/>
                  </a:lnTo>
                  <a:lnTo>
                    <a:pt x="12" y="17"/>
                  </a:lnTo>
                  <a:lnTo>
                    <a:pt x="14" y="18"/>
                  </a:lnTo>
                  <a:lnTo>
                    <a:pt x="15" y="18"/>
                  </a:lnTo>
                  <a:lnTo>
                    <a:pt x="17" y="18"/>
                  </a:lnTo>
                  <a:lnTo>
                    <a:pt x="18" y="18"/>
                  </a:lnTo>
                  <a:lnTo>
                    <a:pt x="20" y="18"/>
                  </a:lnTo>
                  <a:lnTo>
                    <a:pt x="21" y="19"/>
                  </a:lnTo>
                  <a:lnTo>
                    <a:pt x="23" y="19"/>
                  </a:lnTo>
                  <a:lnTo>
                    <a:pt x="24" y="19"/>
                  </a:lnTo>
                  <a:lnTo>
                    <a:pt x="25" y="20"/>
                  </a:lnTo>
                  <a:lnTo>
                    <a:pt x="27" y="20"/>
                  </a:lnTo>
                  <a:lnTo>
                    <a:pt x="28" y="20"/>
                  </a:lnTo>
                  <a:lnTo>
                    <a:pt x="30" y="21"/>
                  </a:lnTo>
                  <a:lnTo>
                    <a:pt x="31" y="21"/>
                  </a:lnTo>
                  <a:lnTo>
                    <a:pt x="33" y="21"/>
                  </a:lnTo>
                  <a:lnTo>
                    <a:pt x="34" y="22"/>
                  </a:lnTo>
                  <a:lnTo>
                    <a:pt x="35" y="22"/>
                  </a:lnTo>
                  <a:lnTo>
                    <a:pt x="37" y="23"/>
                  </a:lnTo>
                  <a:lnTo>
                    <a:pt x="38" y="23"/>
                  </a:lnTo>
                  <a:lnTo>
                    <a:pt x="39" y="23"/>
                  </a:lnTo>
                  <a:lnTo>
                    <a:pt x="41" y="24"/>
                  </a:lnTo>
                  <a:lnTo>
                    <a:pt x="42" y="24"/>
                  </a:lnTo>
                  <a:lnTo>
                    <a:pt x="44" y="25"/>
                  </a:lnTo>
                  <a:lnTo>
                    <a:pt x="45" y="26"/>
                  </a:lnTo>
                  <a:lnTo>
                    <a:pt x="46" y="26"/>
                  </a:lnTo>
                  <a:lnTo>
                    <a:pt x="48" y="27"/>
                  </a:lnTo>
                  <a:lnTo>
                    <a:pt x="49" y="27"/>
                  </a:lnTo>
                  <a:lnTo>
                    <a:pt x="50" y="28"/>
                  </a:lnTo>
                  <a:lnTo>
                    <a:pt x="52" y="28"/>
                  </a:lnTo>
                  <a:lnTo>
                    <a:pt x="53" y="29"/>
                  </a:lnTo>
                  <a:lnTo>
                    <a:pt x="54" y="30"/>
                  </a:lnTo>
                  <a:lnTo>
                    <a:pt x="55" y="30"/>
                  </a:lnTo>
                  <a:lnTo>
                    <a:pt x="57" y="31"/>
                  </a:lnTo>
                  <a:lnTo>
                    <a:pt x="58" y="32"/>
                  </a:lnTo>
                  <a:lnTo>
                    <a:pt x="59" y="32"/>
                  </a:lnTo>
                  <a:lnTo>
                    <a:pt x="60" y="33"/>
                  </a:lnTo>
                  <a:lnTo>
                    <a:pt x="62" y="34"/>
                  </a:lnTo>
                  <a:lnTo>
                    <a:pt x="63" y="35"/>
                  </a:lnTo>
                  <a:lnTo>
                    <a:pt x="64" y="35"/>
                  </a:lnTo>
                  <a:lnTo>
                    <a:pt x="65" y="36"/>
                  </a:lnTo>
                  <a:lnTo>
                    <a:pt x="66" y="37"/>
                  </a:lnTo>
                  <a:lnTo>
                    <a:pt x="68" y="38"/>
                  </a:lnTo>
                  <a:lnTo>
                    <a:pt x="69" y="39"/>
                  </a:lnTo>
                  <a:lnTo>
                    <a:pt x="70" y="39"/>
                  </a:lnTo>
                  <a:lnTo>
                    <a:pt x="71" y="40"/>
                  </a:lnTo>
                  <a:lnTo>
                    <a:pt x="73" y="42"/>
                  </a:lnTo>
                  <a:lnTo>
                    <a:pt x="76" y="44"/>
                  </a:lnTo>
                  <a:lnTo>
                    <a:pt x="78" y="46"/>
                  </a:lnTo>
                  <a:lnTo>
                    <a:pt x="80" y="47"/>
                  </a:lnTo>
                  <a:lnTo>
                    <a:pt x="82" y="49"/>
                  </a:lnTo>
                  <a:lnTo>
                    <a:pt x="84" y="51"/>
                  </a:lnTo>
                  <a:lnTo>
                    <a:pt x="86" y="53"/>
                  </a:lnTo>
                  <a:lnTo>
                    <a:pt x="88" y="55"/>
                  </a:lnTo>
                  <a:lnTo>
                    <a:pt x="90" y="58"/>
                  </a:lnTo>
                  <a:lnTo>
                    <a:pt x="92" y="60"/>
                  </a:lnTo>
                  <a:lnTo>
                    <a:pt x="93" y="62"/>
                  </a:lnTo>
                  <a:lnTo>
                    <a:pt x="95" y="64"/>
                  </a:lnTo>
                  <a:lnTo>
                    <a:pt x="96" y="65"/>
                  </a:lnTo>
                  <a:lnTo>
                    <a:pt x="97" y="66"/>
                  </a:lnTo>
                  <a:lnTo>
                    <a:pt x="98" y="68"/>
                  </a:lnTo>
                  <a:lnTo>
                    <a:pt x="98" y="69"/>
                  </a:lnTo>
                  <a:lnTo>
                    <a:pt x="99" y="70"/>
                  </a:lnTo>
                  <a:lnTo>
                    <a:pt x="100" y="71"/>
                  </a:lnTo>
                  <a:lnTo>
                    <a:pt x="101" y="72"/>
                  </a:lnTo>
                  <a:lnTo>
                    <a:pt x="101" y="74"/>
                  </a:lnTo>
                  <a:lnTo>
                    <a:pt x="102" y="75"/>
                  </a:lnTo>
                  <a:lnTo>
                    <a:pt x="103" y="76"/>
                  </a:lnTo>
                  <a:lnTo>
                    <a:pt x="104" y="77"/>
                  </a:lnTo>
                  <a:lnTo>
                    <a:pt x="104" y="79"/>
                  </a:lnTo>
                  <a:lnTo>
                    <a:pt x="105" y="80"/>
                  </a:lnTo>
                  <a:lnTo>
                    <a:pt x="106" y="81"/>
                  </a:lnTo>
                  <a:lnTo>
                    <a:pt x="106" y="82"/>
                  </a:lnTo>
                  <a:lnTo>
                    <a:pt x="107" y="84"/>
                  </a:lnTo>
                  <a:lnTo>
                    <a:pt x="108" y="85"/>
                  </a:lnTo>
                  <a:lnTo>
                    <a:pt x="108" y="86"/>
                  </a:lnTo>
                  <a:lnTo>
                    <a:pt x="109" y="87"/>
                  </a:lnTo>
                  <a:lnTo>
                    <a:pt x="109" y="89"/>
                  </a:lnTo>
                  <a:lnTo>
                    <a:pt x="110" y="90"/>
                  </a:lnTo>
                  <a:lnTo>
                    <a:pt x="110" y="92"/>
                  </a:lnTo>
                  <a:lnTo>
                    <a:pt x="111" y="93"/>
                  </a:lnTo>
                  <a:lnTo>
                    <a:pt x="111" y="94"/>
                  </a:lnTo>
                  <a:lnTo>
                    <a:pt x="112" y="96"/>
                  </a:lnTo>
                  <a:lnTo>
                    <a:pt x="112" y="97"/>
                  </a:lnTo>
                  <a:lnTo>
                    <a:pt x="113" y="98"/>
                  </a:lnTo>
                  <a:lnTo>
                    <a:pt x="113" y="100"/>
                  </a:lnTo>
                  <a:lnTo>
                    <a:pt x="114" y="101"/>
                  </a:lnTo>
                  <a:lnTo>
                    <a:pt x="114" y="102"/>
                  </a:lnTo>
                  <a:lnTo>
                    <a:pt x="114" y="104"/>
                  </a:lnTo>
                  <a:lnTo>
                    <a:pt x="115" y="105"/>
                  </a:lnTo>
                  <a:lnTo>
                    <a:pt x="115" y="107"/>
                  </a:lnTo>
                  <a:lnTo>
                    <a:pt x="116" y="108"/>
                  </a:lnTo>
                  <a:lnTo>
                    <a:pt x="116" y="110"/>
                  </a:lnTo>
                  <a:lnTo>
                    <a:pt x="116" y="111"/>
                  </a:lnTo>
                  <a:lnTo>
                    <a:pt x="117" y="112"/>
                  </a:lnTo>
                  <a:lnTo>
                    <a:pt x="117" y="114"/>
                  </a:lnTo>
                  <a:lnTo>
                    <a:pt x="117" y="115"/>
                  </a:lnTo>
                  <a:lnTo>
                    <a:pt x="117" y="117"/>
                  </a:lnTo>
                  <a:lnTo>
                    <a:pt x="117" y="118"/>
                  </a:lnTo>
                  <a:lnTo>
                    <a:pt x="118" y="120"/>
                  </a:lnTo>
                  <a:lnTo>
                    <a:pt x="118" y="121"/>
                  </a:lnTo>
                  <a:lnTo>
                    <a:pt x="118" y="123"/>
                  </a:lnTo>
                  <a:lnTo>
                    <a:pt x="118" y="124"/>
                  </a:lnTo>
                  <a:lnTo>
                    <a:pt x="118" y="126"/>
                  </a:lnTo>
                  <a:lnTo>
                    <a:pt x="118" y="127"/>
                  </a:lnTo>
                  <a:lnTo>
                    <a:pt x="119" y="129"/>
                  </a:lnTo>
                  <a:lnTo>
                    <a:pt x="119" y="130"/>
                  </a:lnTo>
                  <a:lnTo>
                    <a:pt x="119" y="132"/>
                  </a:lnTo>
                  <a:lnTo>
                    <a:pt x="119" y="133"/>
                  </a:lnTo>
                  <a:lnTo>
                    <a:pt x="119" y="135"/>
                  </a:lnTo>
                  <a:lnTo>
                    <a:pt x="136" y="135"/>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02">
              <a:extLst>
                <a:ext uri="{FF2B5EF4-FFF2-40B4-BE49-F238E27FC236}">
                  <a16:creationId xmlns:a16="http://schemas.microsoft.com/office/drawing/2014/main" id="{B069B665-C1D8-4CA3-8FE6-58915D558F60}"/>
                </a:ext>
              </a:extLst>
            </p:cNvPr>
            <p:cNvSpPr>
              <a:spLocks/>
            </p:cNvSpPr>
            <p:nvPr/>
          </p:nvSpPr>
          <p:spPr bwMode="auto">
            <a:xfrm>
              <a:off x="6919" y="1681"/>
              <a:ext cx="90" cy="81"/>
            </a:xfrm>
            <a:custGeom>
              <a:avLst/>
              <a:gdLst>
                <a:gd name="T0" fmla="*/ 90 w 90"/>
                <a:gd name="T1" fmla="*/ 0 h 81"/>
                <a:gd name="T2" fmla="*/ 45 w 90"/>
                <a:gd name="T3" fmla="*/ 81 h 81"/>
                <a:gd name="T4" fmla="*/ 0 w 90"/>
                <a:gd name="T5" fmla="*/ 0 h 81"/>
                <a:gd name="T6" fmla="*/ 90 w 90"/>
                <a:gd name="T7" fmla="*/ 0 h 81"/>
              </a:gdLst>
              <a:ahLst/>
              <a:cxnLst>
                <a:cxn ang="0">
                  <a:pos x="T0" y="T1"/>
                </a:cxn>
                <a:cxn ang="0">
                  <a:pos x="T2" y="T3"/>
                </a:cxn>
                <a:cxn ang="0">
                  <a:pos x="T4" y="T5"/>
                </a:cxn>
                <a:cxn ang="0">
                  <a:pos x="T6" y="T7"/>
                </a:cxn>
              </a:cxnLst>
              <a:rect l="0" t="0" r="r" b="b"/>
              <a:pathLst>
                <a:path w="90" h="81">
                  <a:moveTo>
                    <a:pt x="90" y="0"/>
                  </a:moveTo>
                  <a:lnTo>
                    <a:pt x="45" y="81"/>
                  </a:lnTo>
                  <a:lnTo>
                    <a:pt x="0" y="0"/>
                  </a:lnTo>
                  <a:lnTo>
                    <a:pt x="90"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3">
              <a:extLst>
                <a:ext uri="{FF2B5EF4-FFF2-40B4-BE49-F238E27FC236}">
                  <a16:creationId xmlns:a16="http://schemas.microsoft.com/office/drawing/2014/main" id="{44A736CA-2BA5-4593-A728-54716A4122E1}"/>
                </a:ext>
              </a:extLst>
            </p:cNvPr>
            <p:cNvSpPr>
              <a:spLocks/>
            </p:cNvSpPr>
            <p:nvPr/>
          </p:nvSpPr>
          <p:spPr bwMode="auto">
            <a:xfrm>
              <a:off x="5889" y="1543"/>
              <a:ext cx="30" cy="1222"/>
            </a:xfrm>
            <a:custGeom>
              <a:avLst/>
              <a:gdLst>
                <a:gd name="T0" fmla="*/ 79 w 132"/>
                <a:gd name="T1" fmla="*/ 5369 h 5369"/>
                <a:gd name="T2" fmla="*/ 132 w 132"/>
                <a:gd name="T3" fmla="*/ 5280 h 5369"/>
                <a:gd name="T4" fmla="*/ 132 w 132"/>
                <a:gd name="T5" fmla="*/ 0 h 5369"/>
                <a:gd name="T6" fmla="*/ 0 w 132"/>
                <a:gd name="T7" fmla="*/ 0 h 5369"/>
                <a:gd name="T8" fmla="*/ 0 w 132"/>
                <a:gd name="T9" fmla="*/ 5280 h 5369"/>
                <a:gd name="T10" fmla="*/ 79 w 132"/>
                <a:gd name="T11" fmla="*/ 5369 h 5369"/>
                <a:gd name="T12" fmla="*/ 0 w 132"/>
                <a:gd name="T13" fmla="*/ 5280 h 5369"/>
                <a:gd name="T14" fmla="*/ 0 w 132"/>
                <a:gd name="T15" fmla="*/ 5369 h 5369"/>
                <a:gd name="T16" fmla="*/ 79 w 132"/>
                <a:gd name="T17" fmla="*/ 5369 h 5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369">
                  <a:moveTo>
                    <a:pt x="79" y="5369"/>
                  </a:moveTo>
                  <a:lnTo>
                    <a:pt x="132" y="5280"/>
                  </a:lnTo>
                  <a:lnTo>
                    <a:pt x="132" y="0"/>
                  </a:lnTo>
                  <a:lnTo>
                    <a:pt x="0" y="0"/>
                  </a:lnTo>
                  <a:lnTo>
                    <a:pt x="0" y="5280"/>
                  </a:lnTo>
                  <a:lnTo>
                    <a:pt x="79" y="5369"/>
                  </a:lnTo>
                  <a:lnTo>
                    <a:pt x="0" y="5280"/>
                  </a:lnTo>
                  <a:lnTo>
                    <a:pt x="0" y="5369"/>
                  </a:lnTo>
                  <a:lnTo>
                    <a:pt x="79" y="5369"/>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104">
              <a:extLst>
                <a:ext uri="{FF2B5EF4-FFF2-40B4-BE49-F238E27FC236}">
                  <a16:creationId xmlns:a16="http://schemas.microsoft.com/office/drawing/2014/main" id="{8BCC2C40-8F26-4156-880C-8A5A71708621}"/>
                </a:ext>
              </a:extLst>
            </p:cNvPr>
            <p:cNvSpPr>
              <a:spLocks noChangeArrowheads="1"/>
            </p:cNvSpPr>
            <p:nvPr/>
          </p:nvSpPr>
          <p:spPr bwMode="auto">
            <a:xfrm>
              <a:off x="5905" y="2737"/>
              <a:ext cx="1228" cy="30"/>
            </a:xfrm>
            <a:prstGeom prst="rect">
              <a:avLst/>
            </a:prstGeom>
            <a:solidFill>
              <a:srgbClr val="211D1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5">
              <a:extLst>
                <a:ext uri="{FF2B5EF4-FFF2-40B4-BE49-F238E27FC236}">
                  <a16:creationId xmlns:a16="http://schemas.microsoft.com/office/drawing/2014/main" id="{12A00758-F8E8-40D1-BDC4-098CD3BE713A}"/>
                </a:ext>
              </a:extLst>
            </p:cNvPr>
            <p:cNvSpPr>
              <a:spLocks/>
            </p:cNvSpPr>
            <p:nvPr/>
          </p:nvSpPr>
          <p:spPr bwMode="auto">
            <a:xfrm>
              <a:off x="5911" y="2544"/>
              <a:ext cx="19" cy="24"/>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6">
              <a:extLst>
                <a:ext uri="{FF2B5EF4-FFF2-40B4-BE49-F238E27FC236}">
                  <a16:creationId xmlns:a16="http://schemas.microsoft.com/office/drawing/2014/main" id="{7A910B1D-3D75-4404-BA95-DF7F08CDEB6C}"/>
                </a:ext>
              </a:extLst>
            </p:cNvPr>
            <p:cNvSpPr>
              <a:spLocks/>
            </p:cNvSpPr>
            <p:nvPr/>
          </p:nvSpPr>
          <p:spPr bwMode="auto">
            <a:xfrm>
              <a:off x="5930" y="2526"/>
              <a:ext cx="18" cy="18"/>
            </a:xfrm>
            <a:custGeom>
              <a:avLst/>
              <a:gdLst>
                <a:gd name="T0" fmla="*/ 53 w 79"/>
                <a:gd name="T1" fmla="*/ 0 h 79"/>
                <a:gd name="T2" fmla="*/ 79 w 79"/>
                <a:gd name="T3" fmla="*/ 52 h 79"/>
                <a:gd name="T4" fmla="*/ 53 w 79"/>
                <a:gd name="T5" fmla="*/ 79 h 79"/>
                <a:gd name="T6" fmla="*/ 0 w 79"/>
                <a:gd name="T7" fmla="*/ 52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2"/>
                  </a:lnTo>
                  <a:lnTo>
                    <a:pt x="53" y="79"/>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7">
              <a:extLst>
                <a:ext uri="{FF2B5EF4-FFF2-40B4-BE49-F238E27FC236}">
                  <a16:creationId xmlns:a16="http://schemas.microsoft.com/office/drawing/2014/main" id="{03E86FC9-8AAE-4A72-B951-5202A04B4A45}"/>
                </a:ext>
              </a:extLst>
            </p:cNvPr>
            <p:cNvSpPr>
              <a:spLocks/>
            </p:cNvSpPr>
            <p:nvPr/>
          </p:nvSpPr>
          <p:spPr bwMode="auto">
            <a:xfrm>
              <a:off x="5948" y="2508"/>
              <a:ext cx="24" cy="18"/>
            </a:xfrm>
            <a:custGeom>
              <a:avLst/>
              <a:gdLst>
                <a:gd name="T0" fmla="*/ 53 w 106"/>
                <a:gd name="T1" fmla="*/ 0 h 80"/>
                <a:gd name="T2" fmla="*/ 106 w 106"/>
                <a:gd name="T3" fmla="*/ 53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8">
              <a:extLst>
                <a:ext uri="{FF2B5EF4-FFF2-40B4-BE49-F238E27FC236}">
                  <a16:creationId xmlns:a16="http://schemas.microsoft.com/office/drawing/2014/main" id="{33AD6D64-E9B3-486E-975B-D9929CD093B2}"/>
                </a:ext>
              </a:extLst>
            </p:cNvPr>
            <p:cNvSpPr>
              <a:spLocks/>
            </p:cNvSpPr>
            <p:nvPr/>
          </p:nvSpPr>
          <p:spPr bwMode="auto">
            <a:xfrm>
              <a:off x="5972" y="2490"/>
              <a:ext cx="18" cy="18"/>
            </a:xfrm>
            <a:custGeom>
              <a:avLst/>
              <a:gdLst>
                <a:gd name="T0" fmla="*/ 27 w 79"/>
                <a:gd name="T1" fmla="*/ 0 h 79"/>
                <a:gd name="T2" fmla="*/ 79 w 79"/>
                <a:gd name="T3" fmla="*/ 26 h 79"/>
                <a:gd name="T4" fmla="*/ 27 w 79"/>
                <a:gd name="T5" fmla="*/ 79 h 79"/>
                <a:gd name="T6" fmla="*/ 0 w 79"/>
                <a:gd name="T7" fmla="*/ 26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9">
              <a:extLst>
                <a:ext uri="{FF2B5EF4-FFF2-40B4-BE49-F238E27FC236}">
                  <a16:creationId xmlns:a16="http://schemas.microsoft.com/office/drawing/2014/main" id="{4C399EE4-DD3E-4102-B49D-B7E41DB385C1}"/>
                </a:ext>
              </a:extLst>
            </p:cNvPr>
            <p:cNvSpPr>
              <a:spLocks/>
            </p:cNvSpPr>
            <p:nvPr/>
          </p:nvSpPr>
          <p:spPr bwMode="auto">
            <a:xfrm>
              <a:off x="5990" y="2466"/>
              <a:ext cx="18" cy="24"/>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0">
              <a:extLst>
                <a:ext uri="{FF2B5EF4-FFF2-40B4-BE49-F238E27FC236}">
                  <a16:creationId xmlns:a16="http://schemas.microsoft.com/office/drawing/2014/main" id="{88AB247F-4756-4076-8DDD-E6C8A191778B}"/>
                </a:ext>
              </a:extLst>
            </p:cNvPr>
            <p:cNvSpPr>
              <a:spLocks/>
            </p:cNvSpPr>
            <p:nvPr/>
          </p:nvSpPr>
          <p:spPr bwMode="auto">
            <a:xfrm>
              <a:off x="6008" y="2448"/>
              <a:ext cx="25"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1">
              <a:extLst>
                <a:ext uri="{FF2B5EF4-FFF2-40B4-BE49-F238E27FC236}">
                  <a16:creationId xmlns:a16="http://schemas.microsoft.com/office/drawing/2014/main" id="{6679B79D-1DBB-46ED-84D6-9B3E481429A4}"/>
                </a:ext>
              </a:extLst>
            </p:cNvPr>
            <p:cNvSpPr>
              <a:spLocks/>
            </p:cNvSpPr>
            <p:nvPr/>
          </p:nvSpPr>
          <p:spPr bwMode="auto">
            <a:xfrm>
              <a:off x="6033" y="2429"/>
              <a:ext cx="18" cy="19"/>
            </a:xfrm>
            <a:custGeom>
              <a:avLst/>
              <a:gdLst>
                <a:gd name="T0" fmla="*/ 53 w 79"/>
                <a:gd name="T1" fmla="*/ 0 h 80"/>
                <a:gd name="T2" fmla="*/ 79 w 79"/>
                <a:gd name="T3" fmla="*/ 27 h 80"/>
                <a:gd name="T4" fmla="*/ 53 w 79"/>
                <a:gd name="T5" fmla="*/ 80 h 80"/>
                <a:gd name="T6" fmla="*/ 0 w 79"/>
                <a:gd name="T7" fmla="*/ 27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2">
              <a:extLst>
                <a:ext uri="{FF2B5EF4-FFF2-40B4-BE49-F238E27FC236}">
                  <a16:creationId xmlns:a16="http://schemas.microsoft.com/office/drawing/2014/main" id="{26C5C3BE-CF30-40EF-B103-B8007B817CA4}"/>
                </a:ext>
              </a:extLst>
            </p:cNvPr>
            <p:cNvSpPr>
              <a:spLocks/>
            </p:cNvSpPr>
            <p:nvPr/>
          </p:nvSpPr>
          <p:spPr bwMode="auto">
            <a:xfrm>
              <a:off x="6051" y="2405"/>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3">
              <a:extLst>
                <a:ext uri="{FF2B5EF4-FFF2-40B4-BE49-F238E27FC236}">
                  <a16:creationId xmlns:a16="http://schemas.microsoft.com/office/drawing/2014/main" id="{8D4AC7A9-3CEF-472F-BC12-FE13B711F7F4}"/>
                </a:ext>
              </a:extLst>
            </p:cNvPr>
            <p:cNvSpPr>
              <a:spLocks/>
            </p:cNvSpPr>
            <p:nvPr/>
          </p:nvSpPr>
          <p:spPr bwMode="auto">
            <a:xfrm>
              <a:off x="6075" y="2387"/>
              <a:ext cx="18" cy="18"/>
            </a:xfrm>
            <a:custGeom>
              <a:avLst/>
              <a:gdLst>
                <a:gd name="T0" fmla="*/ 26 w 79"/>
                <a:gd name="T1" fmla="*/ 0 h 79"/>
                <a:gd name="T2" fmla="*/ 79 w 79"/>
                <a:gd name="T3" fmla="*/ 53 h 79"/>
                <a:gd name="T4" fmla="*/ 26 w 79"/>
                <a:gd name="T5" fmla="*/ 79 h 79"/>
                <a:gd name="T6" fmla="*/ 0 w 79"/>
                <a:gd name="T7" fmla="*/ 53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3"/>
                  </a:lnTo>
                  <a:lnTo>
                    <a:pt x="26" y="79"/>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4">
              <a:extLst>
                <a:ext uri="{FF2B5EF4-FFF2-40B4-BE49-F238E27FC236}">
                  <a16:creationId xmlns:a16="http://schemas.microsoft.com/office/drawing/2014/main" id="{FE7D58BF-F034-40C5-BB3F-AEC4EA2A2C57}"/>
                </a:ext>
              </a:extLst>
            </p:cNvPr>
            <p:cNvSpPr>
              <a:spLocks/>
            </p:cNvSpPr>
            <p:nvPr/>
          </p:nvSpPr>
          <p:spPr bwMode="auto">
            <a:xfrm>
              <a:off x="6093" y="2369"/>
              <a:ext cx="18" cy="18"/>
            </a:xfrm>
            <a:custGeom>
              <a:avLst/>
              <a:gdLst>
                <a:gd name="T0" fmla="*/ 53 w 80"/>
                <a:gd name="T1" fmla="*/ 0 h 79"/>
                <a:gd name="T2" fmla="*/ 80 w 80"/>
                <a:gd name="T3" fmla="*/ 26 h 79"/>
                <a:gd name="T4" fmla="*/ 53 w 80"/>
                <a:gd name="T5" fmla="*/ 79 h 79"/>
                <a:gd name="T6" fmla="*/ 0 w 80"/>
                <a:gd name="T7" fmla="*/ 26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5">
              <a:extLst>
                <a:ext uri="{FF2B5EF4-FFF2-40B4-BE49-F238E27FC236}">
                  <a16:creationId xmlns:a16="http://schemas.microsoft.com/office/drawing/2014/main" id="{6917840B-81A5-4D66-BF9A-56575EE929EA}"/>
                </a:ext>
              </a:extLst>
            </p:cNvPr>
            <p:cNvSpPr>
              <a:spLocks/>
            </p:cNvSpPr>
            <p:nvPr/>
          </p:nvSpPr>
          <p:spPr bwMode="auto">
            <a:xfrm>
              <a:off x="6111" y="2351"/>
              <a:ext cx="24" cy="18"/>
            </a:xfrm>
            <a:custGeom>
              <a:avLst/>
              <a:gdLst>
                <a:gd name="T0" fmla="*/ 52 w 105"/>
                <a:gd name="T1" fmla="*/ 0 h 80"/>
                <a:gd name="T2" fmla="*/ 105 w 105"/>
                <a:gd name="T3" fmla="*/ 27 h 80"/>
                <a:gd name="T4" fmla="*/ 52 w 105"/>
                <a:gd name="T5" fmla="*/ 80 h 80"/>
                <a:gd name="T6" fmla="*/ 0 w 105"/>
                <a:gd name="T7" fmla="*/ 27 h 80"/>
                <a:gd name="T8" fmla="*/ 52 w 105"/>
                <a:gd name="T9" fmla="*/ 0 h 80"/>
              </a:gdLst>
              <a:ahLst/>
              <a:cxnLst>
                <a:cxn ang="0">
                  <a:pos x="T0" y="T1"/>
                </a:cxn>
                <a:cxn ang="0">
                  <a:pos x="T2" y="T3"/>
                </a:cxn>
                <a:cxn ang="0">
                  <a:pos x="T4" y="T5"/>
                </a:cxn>
                <a:cxn ang="0">
                  <a:pos x="T6" y="T7"/>
                </a:cxn>
                <a:cxn ang="0">
                  <a:pos x="T8" y="T9"/>
                </a:cxn>
              </a:cxnLst>
              <a:rect l="0" t="0" r="r" b="b"/>
              <a:pathLst>
                <a:path w="105" h="80">
                  <a:moveTo>
                    <a:pt x="52" y="0"/>
                  </a:moveTo>
                  <a:lnTo>
                    <a:pt x="105" y="27"/>
                  </a:lnTo>
                  <a:lnTo>
                    <a:pt x="52" y="80"/>
                  </a:lnTo>
                  <a:lnTo>
                    <a:pt x="0" y="27"/>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6">
              <a:extLst>
                <a:ext uri="{FF2B5EF4-FFF2-40B4-BE49-F238E27FC236}">
                  <a16:creationId xmlns:a16="http://schemas.microsoft.com/office/drawing/2014/main" id="{1C15088A-627A-4C88-BE12-63DA7D70A402}"/>
                </a:ext>
              </a:extLst>
            </p:cNvPr>
            <p:cNvSpPr>
              <a:spLocks/>
            </p:cNvSpPr>
            <p:nvPr/>
          </p:nvSpPr>
          <p:spPr bwMode="auto">
            <a:xfrm>
              <a:off x="6135" y="2327"/>
              <a:ext cx="19" cy="24"/>
            </a:xfrm>
            <a:custGeom>
              <a:avLst/>
              <a:gdLst>
                <a:gd name="T0" fmla="*/ 27 w 80"/>
                <a:gd name="T1" fmla="*/ 0 h 105"/>
                <a:gd name="T2" fmla="*/ 80 w 80"/>
                <a:gd name="T3" fmla="*/ 52 h 105"/>
                <a:gd name="T4" fmla="*/ 27 w 80"/>
                <a:gd name="T5" fmla="*/ 105 h 105"/>
                <a:gd name="T6" fmla="*/ 0 w 80"/>
                <a:gd name="T7" fmla="*/ 52 h 105"/>
                <a:gd name="T8" fmla="*/ 27 w 80"/>
                <a:gd name="T9" fmla="*/ 0 h 105"/>
              </a:gdLst>
              <a:ahLst/>
              <a:cxnLst>
                <a:cxn ang="0">
                  <a:pos x="T0" y="T1"/>
                </a:cxn>
                <a:cxn ang="0">
                  <a:pos x="T2" y="T3"/>
                </a:cxn>
                <a:cxn ang="0">
                  <a:pos x="T4" y="T5"/>
                </a:cxn>
                <a:cxn ang="0">
                  <a:pos x="T6" y="T7"/>
                </a:cxn>
                <a:cxn ang="0">
                  <a:pos x="T8" y="T9"/>
                </a:cxn>
              </a:cxnLst>
              <a:rect l="0" t="0" r="r" b="b"/>
              <a:pathLst>
                <a:path w="80" h="105">
                  <a:moveTo>
                    <a:pt x="27" y="0"/>
                  </a:moveTo>
                  <a:lnTo>
                    <a:pt x="80" y="52"/>
                  </a:lnTo>
                  <a:lnTo>
                    <a:pt x="27" y="105"/>
                  </a:lnTo>
                  <a:lnTo>
                    <a:pt x="0" y="52"/>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7">
              <a:extLst>
                <a:ext uri="{FF2B5EF4-FFF2-40B4-BE49-F238E27FC236}">
                  <a16:creationId xmlns:a16="http://schemas.microsoft.com/office/drawing/2014/main" id="{CC2C78AE-45CD-46BB-848B-AD1B698FCB24}"/>
                </a:ext>
              </a:extLst>
            </p:cNvPr>
            <p:cNvSpPr>
              <a:spLocks/>
            </p:cNvSpPr>
            <p:nvPr/>
          </p:nvSpPr>
          <p:spPr bwMode="auto">
            <a:xfrm>
              <a:off x="6154" y="2309"/>
              <a:ext cx="18" cy="18"/>
            </a:xfrm>
            <a:custGeom>
              <a:avLst/>
              <a:gdLst>
                <a:gd name="T0" fmla="*/ 53 w 79"/>
                <a:gd name="T1" fmla="*/ 0 h 80"/>
                <a:gd name="T2" fmla="*/ 79 w 79"/>
                <a:gd name="T3" fmla="*/ 53 h 80"/>
                <a:gd name="T4" fmla="*/ 53 w 79"/>
                <a:gd name="T5" fmla="*/ 80 h 80"/>
                <a:gd name="T6" fmla="*/ 0 w 79"/>
                <a:gd name="T7" fmla="*/ 53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53"/>
                  </a:lnTo>
                  <a:lnTo>
                    <a:pt x="53"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8">
              <a:extLst>
                <a:ext uri="{FF2B5EF4-FFF2-40B4-BE49-F238E27FC236}">
                  <a16:creationId xmlns:a16="http://schemas.microsoft.com/office/drawing/2014/main" id="{5D8A9ED9-22F5-430B-9F05-F843B7CA7DB9}"/>
                </a:ext>
              </a:extLst>
            </p:cNvPr>
            <p:cNvSpPr>
              <a:spLocks/>
            </p:cNvSpPr>
            <p:nvPr/>
          </p:nvSpPr>
          <p:spPr bwMode="auto">
            <a:xfrm>
              <a:off x="6178" y="2291"/>
              <a:ext cx="18" cy="18"/>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9">
              <a:extLst>
                <a:ext uri="{FF2B5EF4-FFF2-40B4-BE49-F238E27FC236}">
                  <a16:creationId xmlns:a16="http://schemas.microsoft.com/office/drawing/2014/main" id="{BAC454A1-1967-4711-992D-BA684DC414E7}"/>
                </a:ext>
              </a:extLst>
            </p:cNvPr>
            <p:cNvSpPr>
              <a:spLocks/>
            </p:cNvSpPr>
            <p:nvPr/>
          </p:nvSpPr>
          <p:spPr bwMode="auto">
            <a:xfrm>
              <a:off x="6196" y="2267"/>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0">
              <a:extLst>
                <a:ext uri="{FF2B5EF4-FFF2-40B4-BE49-F238E27FC236}">
                  <a16:creationId xmlns:a16="http://schemas.microsoft.com/office/drawing/2014/main" id="{0122658E-7F40-4015-B351-3419FD1A05BD}"/>
                </a:ext>
              </a:extLst>
            </p:cNvPr>
            <p:cNvSpPr>
              <a:spLocks/>
            </p:cNvSpPr>
            <p:nvPr/>
          </p:nvSpPr>
          <p:spPr bwMode="auto">
            <a:xfrm>
              <a:off x="6214" y="2249"/>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21">
              <a:extLst>
                <a:ext uri="{FF2B5EF4-FFF2-40B4-BE49-F238E27FC236}">
                  <a16:creationId xmlns:a16="http://schemas.microsoft.com/office/drawing/2014/main" id="{EACE9236-AB56-4C0D-8356-EC3F603E768D}"/>
                </a:ext>
              </a:extLst>
            </p:cNvPr>
            <p:cNvSpPr>
              <a:spLocks/>
            </p:cNvSpPr>
            <p:nvPr/>
          </p:nvSpPr>
          <p:spPr bwMode="auto">
            <a:xfrm>
              <a:off x="6238" y="2231"/>
              <a:ext cx="18" cy="18"/>
            </a:xfrm>
            <a:custGeom>
              <a:avLst/>
              <a:gdLst>
                <a:gd name="T0" fmla="*/ 27 w 79"/>
                <a:gd name="T1" fmla="*/ 0 h 80"/>
                <a:gd name="T2" fmla="*/ 79 w 79"/>
                <a:gd name="T3" fmla="*/ 27 h 80"/>
                <a:gd name="T4" fmla="*/ 27 w 79"/>
                <a:gd name="T5" fmla="*/ 80 h 80"/>
                <a:gd name="T6" fmla="*/ 0 w 79"/>
                <a:gd name="T7" fmla="*/ 27 h 80"/>
                <a:gd name="T8" fmla="*/ 27 w 79"/>
                <a:gd name="T9" fmla="*/ 0 h 80"/>
              </a:gdLst>
              <a:ahLst/>
              <a:cxnLst>
                <a:cxn ang="0">
                  <a:pos x="T0" y="T1"/>
                </a:cxn>
                <a:cxn ang="0">
                  <a:pos x="T2" y="T3"/>
                </a:cxn>
                <a:cxn ang="0">
                  <a:pos x="T4" y="T5"/>
                </a:cxn>
                <a:cxn ang="0">
                  <a:pos x="T6" y="T7"/>
                </a:cxn>
                <a:cxn ang="0">
                  <a:pos x="T8" y="T9"/>
                </a:cxn>
              </a:cxnLst>
              <a:rect l="0" t="0" r="r" b="b"/>
              <a:pathLst>
                <a:path w="79" h="80">
                  <a:moveTo>
                    <a:pt x="27" y="0"/>
                  </a:moveTo>
                  <a:lnTo>
                    <a:pt x="79"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2">
              <a:extLst>
                <a:ext uri="{FF2B5EF4-FFF2-40B4-BE49-F238E27FC236}">
                  <a16:creationId xmlns:a16="http://schemas.microsoft.com/office/drawing/2014/main" id="{861267A3-55E5-4727-9F8A-0BD812846DCF}"/>
                </a:ext>
              </a:extLst>
            </p:cNvPr>
            <p:cNvSpPr>
              <a:spLocks/>
            </p:cNvSpPr>
            <p:nvPr/>
          </p:nvSpPr>
          <p:spPr bwMode="auto">
            <a:xfrm>
              <a:off x="6256" y="2207"/>
              <a:ext cx="19" cy="24"/>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23">
              <a:extLst>
                <a:ext uri="{FF2B5EF4-FFF2-40B4-BE49-F238E27FC236}">
                  <a16:creationId xmlns:a16="http://schemas.microsoft.com/office/drawing/2014/main" id="{909181E1-FA0A-4A04-AD7C-1099AAC660D4}"/>
                </a:ext>
              </a:extLst>
            </p:cNvPr>
            <p:cNvSpPr>
              <a:spLocks/>
            </p:cNvSpPr>
            <p:nvPr/>
          </p:nvSpPr>
          <p:spPr bwMode="auto">
            <a:xfrm>
              <a:off x="6275" y="2189"/>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4">
              <a:extLst>
                <a:ext uri="{FF2B5EF4-FFF2-40B4-BE49-F238E27FC236}">
                  <a16:creationId xmlns:a16="http://schemas.microsoft.com/office/drawing/2014/main" id="{535B215B-00F3-4A26-A986-CBDED48255A2}"/>
                </a:ext>
              </a:extLst>
            </p:cNvPr>
            <p:cNvSpPr>
              <a:spLocks/>
            </p:cNvSpPr>
            <p:nvPr/>
          </p:nvSpPr>
          <p:spPr bwMode="auto">
            <a:xfrm>
              <a:off x="6299" y="2171"/>
              <a:ext cx="18" cy="18"/>
            </a:xfrm>
            <a:custGeom>
              <a:avLst/>
              <a:gdLst>
                <a:gd name="T0" fmla="*/ 53 w 79"/>
                <a:gd name="T1" fmla="*/ 0 h 79"/>
                <a:gd name="T2" fmla="*/ 79 w 79"/>
                <a:gd name="T3" fmla="*/ 53 h 79"/>
                <a:gd name="T4" fmla="*/ 26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26"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25">
              <a:extLst>
                <a:ext uri="{FF2B5EF4-FFF2-40B4-BE49-F238E27FC236}">
                  <a16:creationId xmlns:a16="http://schemas.microsoft.com/office/drawing/2014/main" id="{EBC697C8-B775-47E9-854B-1B9B5A3A7835}"/>
                </a:ext>
              </a:extLst>
            </p:cNvPr>
            <p:cNvSpPr>
              <a:spLocks/>
            </p:cNvSpPr>
            <p:nvPr/>
          </p:nvSpPr>
          <p:spPr bwMode="auto">
            <a:xfrm>
              <a:off x="6317" y="2152"/>
              <a:ext cx="24" cy="19"/>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26">
              <a:extLst>
                <a:ext uri="{FF2B5EF4-FFF2-40B4-BE49-F238E27FC236}">
                  <a16:creationId xmlns:a16="http://schemas.microsoft.com/office/drawing/2014/main" id="{11169A5B-D4B4-4ED5-9A74-FDA34C881581}"/>
                </a:ext>
              </a:extLst>
            </p:cNvPr>
            <p:cNvSpPr>
              <a:spLocks/>
            </p:cNvSpPr>
            <p:nvPr/>
          </p:nvSpPr>
          <p:spPr bwMode="auto">
            <a:xfrm>
              <a:off x="6341" y="2128"/>
              <a:ext cx="18" cy="24"/>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7">
              <a:extLst>
                <a:ext uri="{FF2B5EF4-FFF2-40B4-BE49-F238E27FC236}">
                  <a16:creationId xmlns:a16="http://schemas.microsoft.com/office/drawing/2014/main" id="{B5734F3F-926C-4740-A1CE-718A15A3C7E2}"/>
                </a:ext>
              </a:extLst>
            </p:cNvPr>
            <p:cNvSpPr>
              <a:spLocks/>
            </p:cNvSpPr>
            <p:nvPr/>
          </p:nvSpPr>
          <p:spPr bwMode="auto">
            <a:xfrm>
              <a:off x="6359" y="2110"/>
              <a:ext cx="18" cy="18"/>
            </a:xfrm>
            <a:custGeom>
              <a:avLst/>
              <a:gdLst>
                <a:gd name="T0" fmla="*/ 53 w 80"/>
                <a:gd name="T1" fmla="*/ 0 h 79"/>
                <a:gd name="T2" fmla="*/ 80 w 80"/>
                <a:gd name="T3" fmla="*/ 53 h 79"/>
                <a:gd name="T4" fmla="*/ 53 w 80"/>
                <a:gd name="T5" fmla="*/ 79 h 79"/>
                <a:gd name="T6" fmla="*/ 0 w 80"/>
                <a:gd name="T7" fmla="*/ 53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28">
              <a:extLst>
                <a:ext uri="{FF2B5EF4-FFF2-40B4-BE49-F238E27FC236}">
                  <a16:creationId xmlns:a16="http://schemas.microsoft.com/office/drawing/2014/main" id="{3264B257-87A2-4841-A934-61E02027AA49}"/>
                </a:ext>
              </a:extLst>
            </p:cNvPr>
            <p:cNvSpPr>
              <a:spLocks/>
            </p:cNvSpPr>
            <p:nvPr/>
          </p:nvSpPr>
          <p:spPr bwMode="auto">
            <a:xfrm>
              <a:off x="6377" y="2092"/>
              <a:ext cx="24" cy="18"/>
            </a:xfrm>
            <a:custGeom>
              <a:avLst/>
              <a:gdLst>
                <a:gd name="T0" fmla="*/ 52 w 105"/>
                <a:gd name="T1" fmla="*/ 0 h 79"/>
                <a:gd name="T2" fmla="*/ 105 w 105"/>
                <a:gd name="T3" fmla="*/ 26 h 79"/>
                <a:gd name="T4" fmla="*/ 52 w 105"/>
                <a:gd name="T5" fmla="*/ 79 h 79"/>
                <a:gd name="T6" fmla="*/ 0 w 105"/>
                <a:gd name="T7" fmla="*/ 26 h 79"/>
                <a:gd name="T8" fmla="*/ 52 w 105"/>
                <a:gd name="T9" fmla="*/ 0 h 79"/>
              </a:gdLst>
              <a:ahLst/>
              <a:cxnLst>
                <a:cxn ang="0">
                  <a:pos x="T0" y="T1"/>
                </a:cxn>
                <a:cxn ang="0">
                  <a:pos x="T2" y="T3"/>
                </a:cxn>
                <a:cxn ang="0">
                  <a:pos x="T4" y="T5"/>
                </a:cxn>
                <a:cxn ang="0">
                  <a:pos x="T6" y="T7"/>
                </a:cxn>
                <a:cxn ang="0">
                  <a:pos x="T8" y="T9"/>
                </a:cxn>
              </a:cxnLst>
              <a:rect l="0" t="0" r="r" b="b"/>
              <a:pathLst>
                <a:path w="105" h="79">
                  <a:moveTo>
                    <a:pt x="52" y="0"/>
                  </a:moveTo>
                  <a:lnTo>
                    <a:pt x="105" y="26"/>
                  </a:lnTo>
                  <a:lnTo>
                    <a:pt x="52" y="79"/>
                  </a:lnTo>
                  <a:lnTo>
                    <a:pt x="0" y="26"/>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29">
              <a:extLst>
                <a:ext uri="{FF2B5EF4-FFF2-40B4-BE49-F238E27FC236}">
                  <a16:creationId xmlns:a16="http://schemas.microsoft.com/office/drawing/2014/main" id="{9B7377E2-48EE-4B2A-9ED8-AC4934EB2C77}"/>
                </a:ext>
              </a:extLst>
            </p:cNvPr>
            <p:cNvSpPr>
              <a:spLocks/>
            </p:cNvSpPr>
            <p:nvPr/>
          </p:nvSpPr>
          <p:spPr bwMode="auto">
            <a:xfrm>
              <a:off x="6401" y="2068"/>
              <a:ext cx="19" cy="24"/>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0">
              <a:extLst>
                <a:ext uri="{FF2B5EF4-FFF2-40B4-BE49-F238E27FC236}">
                  <a16:creationId xmlns:a16="http://schemas.microsoft.com/office/drawing/2014/main" id="{83AD93D5-817B-4C23-BD0E-61C32714C3EB}"/>
                </a:ext>
              </a:extLst>
            </p:cNvPr>
            <p:cNvSpPr>
              <a:spLocks/>
            </p:cNvSpPr>
            <p:nvPr/>
          </p:nvSpPr>
          <p:spPr bwMode="auto">
            <a:xfrm>
              <a:off x="6420" y="2050"/>
              <a:ext cx="18" cy="18"/>
            </a:xfrm>
            <a:custGeom>
              <a:avLst/>
              <a:gdLst>
                <a:gd name="T0" fmla="*/ 53 w 79"/>
                <a:gd name="T1" fmla="*/ 0 h 79"/>
                <a:gd name="T2" fmla="*/ 79 w 79"/>
                <a:gd name="T3" fmla="*/ 52 h 79"/>
                <a:gd name="T4" fmla="*/ 53 w 79"/>
                <a:gd name="T5" fmla="*/ 79 h 79"/>
                <a:gd name="T6" fmla="*/ 0 w 79"/>
                <a:gd name="T7" fmla="*/ 52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2"/>
                  </a:lnTo>
                  <a:lnTo>
                    <a:pt x="53" y="79"/>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1">
              <a:extLst>
                <a:ext uri="{FF2B5EF4-FFF2-40B4-BE49-F238E27FC236}">
                  <a16:creationId xmlns:a16="http://schemas.microsoft.com/office/drawing/2014/main" id="{98D3D8BD-66B2-43F3-92CB-AD458AD931E0}"/>
                </a:ext>
              </a:extLst>
            </p:cNvPr>
            <p:cNvSpPr>
              <a:spLocks/>
            </p:cNvSpPr>
            <p:nvPr/>
          </p:nvSpPr>
          <p:spPr bwMode="auto">
            <a:xfrm>
              <a:off x="6444" y="2032"/>
              <a:ext cx="18" cy="18"/>
            </a:xfrm>
            <a:custGeom>
              <a:avLst/>
              <a:gdLst>
                <a:gd name="T0" fmla="*/ 26 w 79"/>
                <a:gd name="T1" fmla="*/ 0 h 80"/>
                <a:gd name="T2" fmla="*/ 79 w 79"/>
                <a:gd name="T3" fmla="*/ 53 h 80"/>
                <a:gd name="T4" fmla="*/ 26 w 79"/>
                <a:gd name="T5" fmla="*/ 80 h 80"/>
                <a:gd name="T6" fmla="*/ 0 w 79"/>
                <a:gd name="T7" fmla="*/ 53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53"/>
                  </a:lnTo>
                  <a:lnTo>
                    <a:pt x="26" y="80"/>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32">
              <a:extLst>
                <a:ext uri="{FF2B5EF4-FFF2-40B4-BE49-F238E27FC236}">
                  <a16:creationId xmlns:a16="http://schemas.microsoft.com/office/drawing/2014/main" id="{FDA87F6A-5E13-448B-8CCC-834E28DAB8D2}"/>
                </a:ext>
              </a:extLst>
            </p:cNvPr>
            <p:cNvSpPr>
              <a:spLocks/>
            </p:cNvSpPr>
            <p:nvPr/>
          </p:nvSpPr>
          <p:spPr bwMode="auto">
            <a:xfrm>
              <a:off x="6462" y="2014"/>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33">
              <a:extLst>
                <a:ext uri="{FF2B5EF4-FFF2-40B4-BE49-F238E27FC236}">
                  <a16:creationId xmlns:a16="http://schemas.microsoft.com/office/drawing/2014/main" id="{4785556E-AAE6-41C1-ACF7-EDA4483EB0B1}"/>
                </a:ext>
              </a:extLst>
            </p:cNvPr>
            <p:cNvSpPr>
              <a:spLocks/>
            </p:cNvSpPr>
            <p:nvPr/>
          </p:nvSpPr>
          <p:spPr bwMode="auto">
            <a:xfrm>
              <a:off x="6480" y="1990"/>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4">
              <a:extLst>
                <a:ext uri="{FF2B5EF4-FFF2-40B4-BE49-F238E27FC236}">
                  <a16:creationId xmlns:a16="http://schemas.microsoft.com/office/drawing/2014/main" id="{08528ECF-F354-4D31-A050-D09F0B08E503}"/>
                </a:ext>
              </a:extLst>
            </p:cNvPr>
            <p:cNvSpPr>
              <a:spLocks/>
            </p:cNvSpPr>
            <p:nvPr/>
          </p:nvSpPr>
          <p:spPr bwMode="auto">
            <a:xfrm>
              <a:off x="6504" y="1972"/>
              <a:ext cx="19" cy="18"/>
            </a:xfrm>
            <a:custGeom>
              <a:avLst/>
              <a:gdLst>
                <a:gd name="T0" fmla="*/ 27 w 80"/>
                <a:gd name="T1" fmla="*/ 0 h 79"/>
                <a:gd name="T2" fmla="*/ 80 w 80"/>
                <a:gd name="T3" fmla="*/ 53 h 79"/>
                <a:gd name="T4" fmla="*/ 27 w 80"/>
                <a:gd name="T5" fmla="*/ 79 h 79"/>
                <a:gd name="T6" fmla="*/ 0 w 80"/>
                <a:gd name="T7" fmla="*/ 53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3"/>
                  </a:lnTo>
                  <a:lnTo>
                    <a:pt x="27" y="79"/>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35">
              <a:extLst>
                <a:ext uri="{FF2B5EF4-FFF2-40B4-BE49-F238E27FC236}">
                  <a16:creationId xmlns:a16="http://schemas.microsoft.com/office/drawing/2014/main" id="{3BDC71D5-14E6-4F98-9CBD-836EF4705CF9}"/>
                </a:ext>
              </a:extLst>
            </p:cNvPr>
            <p:cNvSpPr>
              <a:spLocks/>
            </p:cNvSpPr>
            <p:nvPr/>
          </p:nvSpPr>
          <p:spPr bwMode="auto">
            <a:xfrm>
              <a:off x="6523" y="1954"/>
              <a:ext cx="18" cy="18"/>
            </a:xfrm>
            <a:custGeom>
              <a:avLst/>
              <a:gdLst>
                <a:gd name="T0" fmla="*/ 52 w 79"/>
                <a:gd name="T1" fmla="*/ 0 h 80"/>
                <a:gd name="T2" fmla="*/ 79 w 79"/>
                <a:gd name="T3" fmla="*/ 27 h 80"/>
                <a:gd name="T4" fmla="*/ 52 w 79"/>
                <a:gd name="T5" fmla="*/ 80 h 80"/>
                <a:gd name="T6" fmla="*/ 0 w 79"/>
                <a:gd name="T7" fmla="*/ 27 h 80"/>
                <a:gd name="T8" fmla="*/ 52 w 79"/>
                <a:gd name="T9" fmla="*/ 0 h 80"/>
              </a:gdLst>
              <a:ahLst/>
              <a:cxnLst>
                <a:cxn ang="0">
                  <a:pos x="T0" y="T1"/>
                </a:cxn>
                <a:cxn ang="0">
                  <a:pos x="T2" y="T3"/>
                </a:cxn>
                <a:cxn ang="0">
                  <a:pos x="T4" y="T5"/>
                </a:cxn>
                <a:cxn ang="0">
                  <a:pos x="T6" y="T7"/>
                </a:cxn>
                <a:cxn ang="0">
                  <a:pos x="T8" y="T9"/>
                </a:cxn>
              </a:cxnLst>
              <a:rect l="0" t="0" r="r" b="b"/>
              <a:pathLst>
                <a:path w="79" h="80">
                  <a:moveTo>
                    <a:pt x="52" y="0"/>
                  </a:moveTo>
                  <a:lnTo>
                    <a:pt x="79" y="27"/>
                  </a:lnTo>
                  <a:lnTo>
                    <a:pt x="52" y="80"/>
                  </a:lnTo>
                  <a:lnTo>
                    <a:pt x="0" y="27"/>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36">
              <a:extLst>
                <a:ext uri="{FF2B5EF4-FFF2-40B4-BE49-F238E27FC236}">
                  <a16:creationId xmlns:a16="http://schemas.microsoft.com/office/drawing/2014/main" id="{D8C440C2-FE56-4214-A70E-94DC3345113B}"/>
                </a:ext>
              </a:extLst>
            </p:cNvPr>
            <p:cNvSpPr>
              <a:spLocks/>
            </p:cNvSpPr>
            <p:nvPr/>
          </p:nvSpPr>
          <p:spPr bwMode="auto">
            <a:xfrm>
              <a:off x="6541" y="1930"/>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37">
              <a:extLst>
                <a:ext uri="{FF2B5EF4-FFF2-40B4-BE49-F238E27FC236}">
                  <a16:creationId xmlns:a16="http://schemas.microsoft.com/office/drawing/2014/main" id="{294B1A14-BEFD-41BF-8DAB-D73D410A9282}"/>
                </a:ext>
              </a:extLst>
            </p:cNvPr>
            <p:cNvSpPr>
              <a:spLocks/>
            </p:cNvSpPr>
            <p:nvPr/>
          </p:nvSpPr>
          <p:spPr bwMode="auto">
            <a:xfrm>
              <a:off x="6565" y="1912"/>
              <a:ext cx="18" cy="18"/>
            </a:xfrm>
            <a:custGeom>
              <a:avLst/>
              <a:gdLst>
                <a:gd name="T0" fmla="*/ 26 w 79"/>
                <a:gd name="T1" fmla="*/ 0 h 79"/>
                <a:gd name="T2" fmla="*/ 79 w 79"/>
                <a:gd name="T3" fmla="*/ 53 h 79"/>
                <a:gd name="T4" fmla="*/ 26 w 79"/>
                <a:gd name="T5" fmla="*/ 79 h 79"/>
                <a:gd name="T6" fmla="*/ 0 w 79"/>
                <a:gd name="T7" fmla="*/ 53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3"/>
                  </a:lnTo>
                  <a:lnTo>
                    <a:pt x="26" y="79"/>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38">
              <a:extLst>
                <a:ext uri="{FF2B5EF4-FFF2-40B4-BE49-F238E27FC236}">
                  <a16:creationId xmlns:a16="http://schemas.microsoft.com/office/drawing/2014/main" id="{90977CB7-AB84-4555-B57B-0F3CD5AF8B9E}"/>
                </a:ext>
              </a:extLst>
            </p:cNvPr>
            <p:cNvSpPr>
              <a:spLocks/>
            </p:cNvSpPr>
            <p:nvPr/>
          </p:nvSpPr>
          <p:spPr bwMode="auto">
            <a:xfrm>
              <a:off x="6583" y="1894"/>
              <a:ext cx="24" cy="18"/>
            </a:xfrm>
            <a:custGeom>
              <a:avLst/>
              <a:gdLst>
                <a:gd name="T0" fmla="*/ 53 w 106"/>
                <a:gd name="T1" fmla="*/ 0 h 79"/>
                <a:gd name="T2" fmla="*/ 106 w 106"/>
                <a:gd name="T3" fmla="*/ 53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39">
              <a:extLst>
                <a:ext uri="{FF2B5EF4-FFF2-40B4-BE49-F238E27FC236}">
                  <a16:creationId xmlns:a16="http://schemas.microsoft.com/office/drawing/2014/main" id="{064388B8-F60D-48D4-AC70-C171D0C39CF9}"/>
                </a:ext>
              </a:extLst>
            </p:cNvPr>
            <p:cNvSpPr>
              <a:spLocks/>
            </p:cNvSpPr>
            <p:nvPr/>
          </p:nvSpPr>
          <p:spPr bwMode="auto">
            <a:xfrm>
              <a:off x="6607" y="1875"/>
              <a:ext cx="18" cy="19"/>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0">
              <a:extLst>
                <a:ext uri="{FF2B5EF4-FFF2-40B4-BE49-F238E27FC236}">
                  <a16:creationId xmlns:a16="http://schemas.microsoft.com/office/drawing/2014/main" id="{14C85EDF-4372-4A2B-BCF9-ECEE7A7F1EC0}"/>
                </a:ext>
              </a:extLst>
            </p:cNvPr>
            <p:cNvSpPr>
              <a:spLocks/>
            </p:cNvSpPr>
            <p:nvPr/>
          </p:nvSpPr>
          <p:spPr bwMode="auto">
            <a:xfrm>
              <a:off x="6625" y="1852"/>
              <a:ext cx="19" cy="23"/>
            </a:xfrm>
            <a:custGeom>
              <a:avLst/>
              <a:gdLst>
                <a:gd name="T0" fmla="*/ 53 w 80"/>
                <a:gd name="T1" fmla="*/ 0 h 105"/>
                <a:gd name="T2" fmla="*/ 80 w 80"/>
                <a:gd name="T3" fmla="*/ 52 h 105"/>
                <a:gd name="T4" fmla="*/ 53 w 80"/>
                <a:gd name="T5" fmla="*/ 105 h 105"/>
                <a:gd name="T6" fmla="*/ 0 w 80"/>
                <a:gd name="T7" fmla="*/ 52 h 105"/>
                <a:gd name="T8" fmla="*/ 53 w 80"/>
                <a:gd name="T9" fmla="*/ 0 h 105"/>
              </a:gdLst>
              <a:ahLst/>
              <a:cxnLst>
                <a:cxn ang="0">
                  <a:pos x="T0" y="T1"/>
                </a:cxn>
                <a:cxn ang="0">
                  <a:pos x="T2" y="T3"/>
                </a:cxn>
                <a:cxn ang="0">
                  <a:pos x="T4" y="T5"/>
                </a:cxn>
                <a:cxn ang="0">
                  <a:pos x="T6" y="T7"/>
                </a:cxn>
                <a:cxn ang="0">
                  <a:pos x="T8" y="T9"/>
                </a:cxn>
              </a:cxnLst>
              <a:rect l="0" t="0" r="r" b="b"/>
              <a:pathLst>
                <a:path w="80" h="105">
                  <a:moveTo>
                    <a:pt x="53" y="0"/>
                  </a:moveTo>
                  <a:lnTo>
                    <a:pt x="80" y="52"/>
                  </a:lnTo>
                  <a:lnTo>
                    <a:pt x="53" y="105"/>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41">
              <a:extLst>
                <a:ext uri="{FF2B5EF4-FFF2-40B4-BE49-F238E27FC236}">
                  <a16:creationId xmlns:a16="http://schemas.microsoft.com/office/drawing/2014/main" id="{89BD1736-78F9-4BB1-A5DE-856BBC758B03}"/>
                </a:ext>
              </a:extLst>
            </p:cNvPr>
            <p:cNvSpPr>
              <a:spLocks/>
            </p:cNvSpPr>
            <p:nvPr/>
          </p:nvSpPr>
          <p:spPr bwMode="auto">
            <a:xfrm>
              <a:off x="6644" y="1833"/>
              <a:ext cx="24" cy="19"/>
            </a:xfrm>
            <a:custGeom>
              <a:avLst/>
              <a:gdLst>
                <a:gd name="T0" fmla="*/ 53 w 105"/>
                <a:gd name="T1" fmla="*/ 0 h 80"/>
                <a:gd name="T2" fmla="*/ 105 w 105"/>
                <a:gd name="T3" fmla="*/ 53 h 80"/>
                <a:gd name="T4" fmla="*/ 53 w 105"/>
                <a:gd name="T5" fmla="*/ 80 h 80"/>
                <a:gd name="T6" fmla="*/ 0 w 105"/>
                <a:gd name="T7" fmla="*/ 53 h 80"/>
                <a:gd name="T8" fmla="*/ 53 w 105"/>
                <a:gd name="T9" fmla="*/ 0 h 80"/>
              </a:gdLst>
              <a:ahLst/>
              <a:cxnLst>
                <a:cxn ang="0">
                  <a:pos x="T0" y="T1"/>
                </a:cxn>
                <a:cxn ang="0">
                  <a:pos x="T2" y="T3"/>
                </a:cxn>
                <a:cxn ang="0">
                  <a:pos x="T4" y="T5"/>
                </a:cxn>
                <a:cxn ang="0">
                  <a:pos x="T6" y="T7"/>
                </a:cxn>
                <a:cxn ang="0">
                  <a:pos x="T8" y="T9"/>
                </a:cxn>
              </a:cxnLst>
              <a:rect l="0" t="0" r="r" b="b"/>
              <a:pathLst>
                <a:path w="105" h="80">
                  <a:moveTo>
                    <a:pt x="53" y="0"/>
                  </a:moveTo>
                  <a:lnTo>
                    <a:pt x="105" y="53"/>
                  </a:lnTo>
                  <a:lnTo>
                    <a:pt x="53"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42">
              <a:extLst>
                <a:ext uri="{FF2B5EF4-FFF2-40B4-BE49-F238E27FC236}">
                  <a16:creationId xmlns:a16="http://schemas.microsoft.com/office/drawing/2014/main" id="{FAA3E576-82D4-4E69-90A9-39E0BCF19F40}"/>
                </a:ext>
              </a:extLst>
            </p:cNvPr>
            <p:cNvSpPr>
              <a:spLocks/>
            </p:cNvSpPr>
            <p:nvPr/>
          </p:nvSpPr>
          <p:spPr bwMode="auto">
            <a:xfrm>
              <a:off x="6668" y="1815"/>
              <a:ext cx="18" cy="18"/>
            </a:xfrm>
            <a:custGeom>
              <a:avLst/>
              <a:gdLst>
                <a:gd name="T0" fmla="*/ 27 w 80"/>
                <a:gd name="T1" fmla="*/ 0 h 79"/>
                <a:gd name="T2" fmla="*/ 80 w 80"/>
                <a:gd name="T3" fmla="*/ 26 h 79"/>
                <a:gd name="T4" fmla="*/ 27 w 80"/>
                <a:gd name="T5" fmla="*/ 79 h 79"/>
                <a:gd name="T6" fmla="*/ 0 w 80"/>
                <a:gd name="T7" fmla="*/ 26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26"/>
                  </a:lnTo>
                  <a:lnTo>
                    <a:pt x="27" y="79"/>
                  </a:lnTo>
                  <a:lnTo>
                    <a:pt x="0" y="26"/>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43">
              <a:extLst>
                <a:ext uri="{FF2B5EF4-FFF2-40B4-BE49-F238E27FC236}">
                  <a16:creationId xmlns:a16="http://schemas.microsoft.com/office/drawing/2014/main" id="{BE68CEC2-8F30-4AEE-A9D8-E50E9EE94982}"/>
                </a:ext>
              </a:extLst>
            </p:cNvPr>
            <p:cNvSpPr>
              <a:spLocks/>
            </p:cNvSpPr>
            <p:nvPr/>
          </p:nvSpPr>
          <p:spPr bwMode="auto">
            <a:xfrm>
              <a:off x="6686" y="1791"/>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44">
              <a:extLst>
                <a:ext uri="{FF2B5EF4-FFF2-40B4-BE49-F238E27FC236}">
                  <a16:creationId xmlns:a16="http://schemas.microsoft.com/office/drawing/2014/main" id="{AD681197-0AD1-4FB7-A8BB-F25560EA1FD1}"/>
                </a:ext>
              </a:extLst>
            </p:cNvPr>
            <p:cNvSpPr>
              <a:spLocks/>
            </p:cNvSpPr>
            <p:nvPr/>
          </p:nvSpPr>
          <p:spPr bwMode="auto">
            <a:xfrm>
              <a:off x="6704" y="1773"/>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45">
              <a:extLst>
                <a:ext uri="{FF2B5EF4-FFF2-40B4-BE49-F238E27FC236}">
                  <a16:creationId xmlns:a16="http://schemas.microsoft.com/office/drawing/2014/main" id="{1022B5E1-9370-4B85-A82E-AADAFC32B9C1}"/>
                </a:ext>
              </a:extLst>
            </p:cNvPr>
            <p:cNvSpPr>
              <a:spLocks/>
            </p:cNvSpPr>
            <p:nvPr/>
          </p:nvSpPr>
          <p:spPr bwMode="auto">
            <a:xfrm>
              <a:off x="6728" y="1755"/>
              <a:ext cx="18" cy="18"/>
            </a:xfrm>
            <a:custGeom>
              <a:avLst/>
              <a:gdLst>
                <a:gd name="T0" fmla="*/ 53 w 79"/>
                <a:gd name="T1" fmla="*/ 0 h 80"/>
                <a:gd name="T2" fmla="*/ 79 w 79"/>
                <a:gd name="T3" fmla="*/ 27 h 80"/>
                <a:gd name="T4" fmla="*/ 53 w 79"/>
                <a:gd name="T5" fmla="*/ 80 h 80"/>
                <a:gd name="T6" fmla="*/ 0 w 79"/>
                <a:gd name="T7" fmla="*/ 27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46">
              <a:extLst>
                <a:ext uri="{FF2B5EF4-FFF2-40B4-BE49-F238E27FC236}">
                  <a16:creationId xmlns:a16="http://schemas.microsoft.com/office/drawing/2014/main" id="{72539B6D-52EE-493F-B4D5-698347477677}"/>
                </a:ext>
              </a:extLst>
            </p:cNvPr>
            <p:cNvSpPr>
              <a:spLocks/>
            </p:cNvSpPr>
            <p:nvPr/>
          </p:nvSpPr>
          <p:spPr bwMode="auto">
            <a:xfrm>
              <a:off x="6746" y="1737"/>
              <a:ext cx="25" cy="18"/>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47">
              <a:extLst>
                <a:ext uri="{FF2B5EF4-FFF2-40B4-BE49-F238E27FC236}">
                  <a16:creationId xmlns:a16="http://schemas.microsoft.com/office/drawing/2014/main" id="{5CFF96DA-10AE-4167-B33C-D7593206FB3C}"/>
                </a:ext>
              </a:extLst>
            </p:cNvPr>
            <p:cNvSpPr>
              <a:spLocks/>
            </p:cNvSpPr>
            <p:nvPr/>
          </p:nvSpPr>
          <p:spPr bwMode="auto">
            <a:xfrm>
              <a:off x="6771" y="1713"/>
              <a:ext cx="18" cy="24"/>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48">
              <a:extLst>
                <a:ext uri="{FF2B5EF4-FFF2-40B4-BE49-F238E27FC236}">
                  <a16:creationId xmlns:a16="http://schemas.microsoft.com/office/drawing/2014/main" id="{DFE57264-F8C9-480E-A25C-EA6B0F99ECF5}"/>
                </a:ext>
              </a:extLst>
            </p:cNvPr>
            <p:cNvSpPr>
              <a:spLocks/>
            </p:cNvSpPr>
            <p:nvPr/>
          </p:nvSpPr>
          <p:spPr bwMode="auto">
            <a:xfrm>
              <a:off x="6789" y="1695"/>
              <a:ext cx="18" cy="18"/>
            </a:xfrm>
            <a:custGeom>
              <a:avLst/>
              <a:gdLst>
                <a:gd name="T0" fmla="*/ 52 w 79"/>
                <a:gd name="T1" fmla="*/ 0 h 79"/>
                <a:gd name="T2" fmla="*/ 79 w 79"/>
                <a:gd name="T3" fmla="*/ 53 h 79"/>
                <a:gd name="T4" fmla="*/ 52 w 79"/>
                <a:gd name="T5" fmla="*/ 79 h 79"/>
                <a:gd name="T6" fmla="*/ 0 w 79"/>
                <a:gd name="T7" fmla="*/ 53 h 79"/>
                <a:gd name="T8" fmla="*/ 52 w 79"/>
                <a:gd name="T9" fmla="*/ 0 h 79"/>
              </a:gdLst>
              <a:ahLst/>
              <a:cxnLst>
                <a:cxn ang="0">
                  <a:pos x="T0" y="T1"/>
                </a:cxn>
                <a:cxn ang="0">
                  <a:pos x="T2" y="T3"/>
                </a:cxn>
                <a:cxn ang="0">
                  <a:pos x="T4" y="T5"/>
                </a:cxn>
                <a:cxn ang="0">
                  <a:pos x="T6" y="T7"/>
                </a:cxn>
                <a:cxn ang="0">
                  <a:pos x="T8" y="T9"/>
                </a:cxn>
              </a:cxnLst>
              <a:rect l="0" t="0" r="r" b="b"/>
              <a:pathLst>
                <a:path w="79" h="79">
                  <a:moveTo>
                    <a:pt x="52" y="0"/>
                  </a:moveTo>
                  <a:lnTo>
                    <a:pt x="79" y="53"/>
                  </a:lnTo>
                  <a:lnTo>
                    <a:pt x="52" y="79"/>
                  </a:lnTo>
                  <a:lnTo>
                    <a:pt x="0" y="53"/>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49">
              <a:extLst>
                <a:ext uri="{FF2B5EF4-FFF2-40B4-BE49-F238E27FC236}">
                  <a16:creationId xmlns:a16="http://schemas.microsoft.com/office/drawing/2014/main" id="{5DEB0CDE-3044-4294-A300-D90A7DDB3CB7}"/>
                </a:ext>
              </a:extLst>
            </p:cNvPr>
            <p:cNvSpPr>
              <a:spLocks/>
            </p:cNvSpPr>
            <p:nvPr/>
          </p:nvSpPr>
          <p:spPr bwMode="auto">
            <a:xfrm>
              <a:off x="6807" y="1677"/>
              <a:ext cx="24" cy="18"/>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Oval 150">
              <a:extLst>
                <a:ext uri="{FF2B5EF4-FFF2-40B4-BE49-F238E27FC236}">
                  <a16:creationId xmlns:a16="http://schemas.microsoft.com/office/drawing/2014/main" id="{09FDBF57-FB5A-4C59-9A0E-6C26721D3098}"/>
                </a:ext>
              </a:extLst>
            </p:cNvPr>
            <p:cNvSpPr>
              <a:spLocks noChangeArrowheads="1"/>
            </p:cNvSpPr>
            <p:nvPr/>
          </p:nvSpPr>
          <p:spPr bwMode="auto">
            <a:xfrm>
              <a:off x="5876" y="2535"/>
              <a:ext cx="70" cy="70"/>
            </a:xfrm>
            <a:prstGeom prst="ellipse">
              <a:avLst/>
            </a:prstGeom>
            <a:solidFill>
              <a:srgbClr val="C93430"/>
            </a:solidFill>
            <a:ln w="6350" cap="flat">
              <a:solidFill>
                <a:srgbClr val="C9343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pic>
        <p:nvPicPr>
          <p:cNvPr id="7" name="slide7.1a">
            <a:hlinkClick r:id="" action="ppaction://media"/>
            <a:extLst>
              <a:ext uri="{FF2B5EF4-FFF2-40B4-BE49-F238E27FC236}">
                <a16:creationId xmlns:a16="http://schemas.microsoft.com/office/drawing/2014/main" id="{1FD7ED92-6D93-46C5-B66F-613078F155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773025" y="6683375"/>
            <a:ext cx="609600" cy="609600"/>
          </a:xfrm>
          <a:prstGeom prst="rect">
            <a:avLst/>
          </a:prstGeom>
        </p:spPr>
      </p:pic>
      <p:sp>
        <p:nvSpPr>
          <p:cNvPr id="161" name="TextBox 160">
            <a:extLst>
              <a:ext uri="{FF2B5EF4-FFF2-40B4-BE49-F238E27FC236}">
                <a16:creationId xmlns:a16="http://schemas.microsoft.com/office/drawing/2014/main" id="{E096D4E4-2461-49F8-8623-49A4B8BBA0E5}"/>
              </a:ext>
            </a:extLst>
          </p:cNvPr>
          <p:cNvSpPr txBox="1"/>
          <p:nvPr/>
        </p:nvSpPr>
        <p:spPr>
          <a:xfrm>
            <a:off x="10892962" y="2078336"/>
            <a:ext cx="883575"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slope</a:t>
            </a:r>
          </a:p>
        </p:txBody>
      </p:sp>
    </p:spTree>
    <p:extLst>
      <p:ext uri="{BB962C8B-B14F-4D97-AF65-F5344CB8AC3E}">
        <p14:creationId xmlns:p14="http://schemas.microsoft.com/office/powerpoint/2010/main" val="3658354116"/>
      </p:ext>
    </p:extLst>
  </p:cSld>
  <p:clrMapOvr>
    <a:masterClrMapping/>
  </p:clrMapOvr>
  <mc:AlternateContent xmlns:mc="http://schemas.openxmlformats.org/markup-compatibility/2006" xmlns:p14="http://schemas.microsoft.com/office/powerpoint/2010/main">
    <mc:Choice Requires="p14">
      <p:transition spd="med" p14:dur="700" advTm="107403">
        <p:fade/>
      </p:transition>
    </mc:Choice>
    <mc:Fallback xmlns="">
      <p:transition spd="med" advTm="1074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81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extLst mod="1">
    <p:ext uri="{E180D4A7-C9FB-4DFB-919C-405C955672EB}">
      <p14:showEvtLst xmlns:p14="http://schemas.microsoft.com/office/powerpoint/2010/main">
        <p14:playEvt time="6" objId="7"/>
        <p14:stopEvt time="107403" objId="7"/>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FB-B1A1-4F15-9773-8019AF3E42AD}"/>
              </a:ext>
            </a:extLst>
          </p:cNvPr>
          <p:cNvSpPr>
            <a:spLocks noGrp="1"/>
          </p:cNvSpPr>
          <p:nvPr>
            <p:ph type="title"/>
          </p:nvPr>
        </p:nvSpPr>
        <p:spPr/>
        <p:txBody>
          <a:bodyPr/>
          <a:lstStyle/>
          <a:p>
            <a:r>
              <a:rPr lang="en-US" dirty="0"/>
              <a:t>Unconstrained (Fitted) Model:  y = mx + b</a:t>
            </a:r>
          </a:p>
        </p:txBody>
      </p:sp>
      <p:sp>
        <p:nvSpPr>
          <p:cNvPr id="3" name="Content Placeholder 2">
            <a:extLst>
              <a:ext uri="{FF2B5EF4-FFF2-40B4-BE49-F238E27FC236}">
                <a16:creationId xmlns:a16="http://schemas.microsoft.com/office/drawing/2014/main" id="{01B5FEB8-D899-4000-A2B0-DD7AB3BCCBAC}"/>
              </a:ext>
            </a:extLst>
          </p:cNvPr>
          <p:cNvSpPr>
            <a:spLocks noGrp="1"/>
          </p:cNvSpPr>
          <p:nvPr>
            <p:ph idx="1"/>
          </p:nvPr>
        </p:nvSpPr>
        <p:spPr>
          <a:xfrm>
            <a:off x="1219200" y="1600201"/>
            <a:ext cx="7217664" cy="5175737"/>
          </a:xfrm>
        </p:spPr>
        <p:txBody>
          <a:bodyPr/>
          <a:lstStyle/>
          <a:p>
            <a:r>
              <a:rPr lang="en-US" sz="2400" dirty="0"/>
              <a:t>Both the slope and intercept are unconstrained to provide the best fit to the data.</a:t>
            </a:r>
          </a:p>
          <a:p>
            <a:endParaRPr lang="en-US" sz="2400" dirty="0"/>
          </a:p>
          <a:p>
            <a:r>
              <a:rPr lang="en-US" sz="2400" dirty="0"/>
              <a:t>The calibration model is valid only between the upper and lower bounds of the calibrants.</a:t>
            </a:r>
          </a:p>
          <a:p>
            <a:pPr marL="0" indent="0">
              <a:buNone/>
            </a:pPr>
            <a:endParaRPr lang="en-US" sz="2400" dirty="0"/>
          </a:p>
          <a:p>
            <a:r>
              <a:rPr lang="en-US" sz="2400" dirty="0"/>
              <a:t>High-level calibrants are weighted more strongly than low-level calibrants.</a:t>
            </a:r>
          </a:p>
          <a:p>
            <a:endParaRPr lang="en-US" sz="2400" dirty="0"/>
          </a:p>
          <a:p>
            <a:endParaRPr lang="en-US" sz="2400" dirty="0"/>
          </a:p>
        </p:txBody>
      </p:sp>
      <p:sp>
        <p:nvSpPr>
          <p:cNvPr id="26" name="TextBox 25">
            <a:extLst>
              <a:ext uri="{FF2B5EF4-FFF2-40B4-BE49-F238E27FC236}">
                <a16:creationId xmlns:a16="http://schemas.microsoft.com/office/drawing/2014/main" id="{74910167-A159-429A-8D20-442488B5ED36}"/>
              </a:ext>
            </a:extLst>
          </p:cNvPr>
          <p:cNvSpPr txBox="1"/>
          <p:nvPr/>
        </p:nvSpPr>
        <p:spPr>
          <a:xfrm>
            <a:off x="9850182" y="4312321"/>
            <a:ext cx="954107" cy="369332"/>
          </a:xfrm>
          <a:prstGeom prst="rect">
            <a:avLst/>
          </a:prstGeom>
          <a:noFill/>
        </p:spPr>
        <p:txBody>
          <a:bodyPr wrap="none" rtlCol="0">
            <a:spAutoFit/>
          </a:bodyPr>
          <a:lstStyle/>
          <a:p>
            <a:r>
              <a:rPr lang="en-US" dirty="0"/>
              <a:t>amount</a:t>
            </a:r>
          </a:p>
        </p:txBody>
      </p:sp>
      <p:sp>
        <p:nvSpPr>
          <p:cNvPr id="27" name="TextBox 26">
            <a:extLst>
              <a:ext uri="{FF2B5EF4-FFF2-40B4-BE49-F238E27FC236}">
                <a16:creationId xmlns:a16="http://schemas.microsoft.com/office/drawing/2014/main" id="{E86217B6-E247-479E-AE52-683EA9F43DF6}"/>
              </a:ext>
            </a:extLst>
          </p:cNvPr>
          <p:cNvSpPr txBox="1"/>
          <p:nvPr/>
        </p:nvSpPr>
        <p:spPr>
          <a:xfrm rot="16200000">
            <a:off x="8537864" y="3150548"/>
            <a:ext cx="1133644" cy="369332"/>
          </a:xfrm>
          <a:prstGeom prst="rect">
            <a:avLst/>
          </a:prstGeom>
          <a:noFill/>
        </p:spPr>
        <p:txBody>
          <a:bodyPr wrap="none" rtlCol="0">
            <a:spAutoFit/>
          </a:bodyPr>
          <a:lstStyle/>
          <a:p>
            <a:r>
              <a:rPr lang="en-US" dirty="0"/>
              <a:t>response</a:t>
            </a:r>
          </a:p>
        </p:txBody>
      </p:sp>
      <p:sp>
        <p:nvSpPr>
          <p:cNvPr id="117" name="TextBox 116">
            <a:extLst>
              <a:ext uri="{FF2B5EF4-FFF2-40B4-BE49-F238E27FC236}">
                <a16:creationId xmlns:a16="http://schemas.microsoft.com/office/drawing/2014/main" id="{18EDC81A-9636-4F28-BAB1-F08EC0FD289A}"/>
              </a:ext>
            </a:extLst>
          </p:cNvPr>
          <p:cNvSpPr txBox="1"/>
          <p:nvPr/>
        </p:nvSpPr>
        <p:spPr>
          <a:xfrm>
            <a:off x="10747084" y="3801816"/>
            <a:ext cx="1172116" cy="369332"/>
          </a:xfrm>
          <a:prstGeom prst="rect">
            <a:avLst/>
          </a:prstGeom>
          <a:noFill/>
        </p:spPr>
        <p:txBody>
          <a:bodyPr wrap="none" rtlCol="0">
            <a:spAutoFit/>
          </a:bodyPr>
          <a:lstStyle/>
          <a:p>
            <a:r>
              <a:rPr lang="en-US" dirty="0"/>
              <a:t>calibrants</a:t>
            </a:r>
          </a:p>
        </p:txBody>
      </p:sp>
      <p:grpSp>
        <p:nvGrpSpPr>
          <p:cNvPr id="121" name="Group 105">
            <a:extLst>
              <a:ext uri="{FF2B5EF4-FFF2-40B4-BE49-F238E27FC236}">
                <a16:creationId xmlns:a16="http://schemas.microsoft.com/office/drawing/2014/main" id="{ADFAE06D-4F70-4C95-AAAC-1CB36AADB1D1}"/>
              </a:ext>
            </a:extLst>
          </p:cNvPr>
          <p:cNvGrpSpPr>
            <a:grpSpLocks noChangeAspect="1"/>
          </p:cNvGrpSpPr>
          <p:nvPr/>
        </p:nvGrpSpPr>
        <p:grpSpPr bwMode="auto">
          <a:xfrm>
            <a:off x="9104923" y="2314453"/>
            <a:ext cx="2228850" cy="2041525"/>
            <a:chOff x="5728" y="1517"/>
            <a:chExt cx="1404" cy="1286"/>
          </a:xfrm>
        </p:grpSpPr>
        <p:sp>
          <p:nvSpPr>
            <p:cNvPr id="122" name="AutoShape 104">
              <a:extLst>
                <a:ext uri="{FF2B5EF4-FFF2-40B4-BE49-F238E27FC236}">
                  <a16:creationId xmlns:a16="http://schemas.microsoft.com/office/drawing/2014/main" id="{E809E587-3EC7-4E7B-B0A2-8298B2FA30AA}"/>
                </a:ext>
              </a:extLst>
            </p:cNvPr>
            <p:cNvSpPr>
              <a:spLocks noChangeAspect="1" noChangeArrowheads="1" noTextEdit="1"/>
            </p:cNvSpPr>
            <p:nvPr/>
          </p:nvSpPr>
          <p:spPr bwMode="auto">
            <a:xfrm>
              <a:off x="5728" y="1517"/>
              <a:ext cx="1404" cy="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6">
              <a:extLst>
                <a:ext uri="{FF2B5EF4-FFF2-40B4-BE49-F238E27FC236}">
                  <a16:creationId xmlns:a16="http://schemas.microsoft.com/office/drawing/2014/main" id="{FA3B60F6-7229-46C7-9359-D702C1B896DD}"/>
                </a:ext>
              </a:extLst>
            </p:cNvPr>
            <p:cNvSpPr>
              <a:spLocks/>
            </p:cNvSpPr>
            <p:nvPr/>
          </p:nvSpPr>
          <p:spPr bwMode="auto">
            <a:xfrm>
              <a:off x="5907" y="1687"/>
              <a:ext cx="843" cy="1092"/>
            </a:xfrm>
            <a:custGeom>
              <a:avLst/>
              <a:gdLst>
                <a:gd name="T0" fmla="*/ 1827 w 3692"/>
                <a:gd name="T1" fmla="*/ 1825 h 4798"/>
                <a:gd name="T2" fmla="*/ 0 w 3692"/>
                <a:gd name="T3" fmla="*/ 1826 h 4798"/>
                <a:gd name="T4" fmla="*/ 0 w 3692"/>
                <a:gd name="T5" fmla="*/ 0 h 4798"/>
                <a:gd name="T6" fmla="*/ 3692 w 3692"/>
                <a:gd name="T7" fmla="*/ 5 h 4798"/>
                <a:gd name="T8" fmla="*/ 3662 w 3692"/>
                <a:gd name="T9" fmla="*/ 4798 h 4798"/>
                <a:gd name="T10" fmla="*/ 1836 w 3692"/>
                <a:gd name="T11" fmla="*/ 4798 h 4798"/>
                <a:gd name="T12" fmla="*/ 1827 w 3692"/>
                <a:gd name="T13" fmla="*/ 1825 h 4798"/>
              </a:gdLst>
              <a:ahLst/>
              <a:cxnLst>
                <a:cxn ang="0">
                  <a:pos x="T0" y="T1"/>
                </a:cxn>
                <a:cxn ang="0">
                  <a:pos x="T2" y="T3"/>
                </a:cxn>
                <a:cxn ang="0">
                  <a:pos x="T4" y="T5"/>
                </a:cxn>
                <a:cxn ang="0">
                  <a:pos x="T6" y="T7"/>
                </a:cxn>
                <a:cxn ang="0">
                  <a:pos x="T8" y="T9"/>
                </a:cxn>
                <a:cxn ang="0">
                  <a:pos x="T10" y="T11"/>
                </a:cxn>
                <a:cxn ang="0">
                  <a:pos x="T12" y="T13"/>
                </a:cxn>
              </a:cxnLst>
              <a:rect l="0" t="0" r="r" b="b"/>
              <a:pathLst>
                <a:path w="3692" h="4798">
                  <a:moveTo>
                    <a:pt x="1827" y="1825"/>
                  </a:moveTo>
                  <a:lnTo>
                    <a:pt x="0" y="1826"/>
                  </a:lnTo>
                  <a:lnTo>
                    <a:pt x="0" y="0"/>
                  </a:lnTo>
                  <a:lnTo>
                    <a:pt x="3692" y="5"/>
                  </a:lnTo>
                  <a:lnTo>
                    <a:pt x="3662" y="4798"/>
                  </a:lnTo>
                  <a:lnTo>
                    <a:pt x="1836" y="4798"/>
                  </a:lnTo>
                  <a:lnTo>
                    <a:pt x="1827" y="1825"/>
                  </a:lnTo>
                  <a:close/>
                </a:path>
              </a:pathLst>
            </a:custGeom>
            <a:solidFill>
              <a:srgbClr val="FCF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07">
              <a:extLst>
                <a:ext uri="{FF2B5EF4-FFF2-40B4-BE49-F238E27FC236}">
                  <a16:creationId xmlns:a16="http://schemas.microsoft.com/office/drawing/2014/main" id="{8CCF02E7-636C-4E4C-AEF6-3AB402094201}"/>
                </a:ext>
              </a:extLst>
            </p:cNvPr>
            <p:cNvSpPr>
              <a:spLocks noChangeArrowheads="1"/>
            </p:cNvSpPr>
            <p:nvPr/>
          </p:nvSpPr>
          <p:spPr bwMode="auto">
            <a:xfrm>
              <a:off x="631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08">
              <a:extLst>
                <a:ext uri="{FF2B5EF4-FFF2-40B4-BE49-F238E27FC236}">
                  <a16:creationId xmlns:a16="http://schemas.microsoft.com/office/drawing/2014/main" id="{6F44C5B4-7FBD-44B6-8669-DCDFF7F64B25}"/>
                </a:ext>
              </a:extLst>
            </p:cNvPr>
            <p:cNvSpPr>
              <a:spLocks noChangeArrowheads="1"/>
            </p:cNvSpPr>
            <p:nvPr/>
          </p:nvSpPr>
          <p:spPr bwMode="auto">
            <a:xfrm>
              <a:off x="627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109">
              <a:extLst>
                <a:ext uri="{FF2B5EF4-FFF2-40B4-BE49-F238E27FC236}">
                  <a16:creationId xmlns:a16="http://schemas.microsoft.com/office/drawing/2014/main" id="{7476A00E-C284-4A4E-81E0-9B492B68C12E}"/>
                </a:ext>
              </a:extLst>
            </p:cNvPr>
            <p:cNvSpPr>
              <a:spLocks noChangeArrowheads="1"/>
            </p:cNvSpPr>
            <p:nvPr/>
          </p:nvSpPr>
          <p:spPr bwMode="auto">
            <a:xfrm>
              <a:off x="623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10">
              <a:extLst>
                <a:ext uri="{FF2B5EF4-FFF2-40B4-BE49-F238E27FC236}">
                  <a16:creationId xmlns:a16="http://schemas.microsoft.com/office/drawing/2014/main" id="{EA9FF20B-85E2-4E19-BA21-05A7225B1410}"/>
                </a:ext>
              </a:extLst>
            </p:cNvPr>
            <p:cNvSpPr>
              <a:spLocks noChangeArrowheads="1"/>
            </p:cNvSpPr>
            <p:nvPr/>
          </p:nvSpPr>
          <p:spPr bwMode="auto">
            <a:xfrm>
              <a:off x="619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11">
              <a:extLst>
                <a:ext uri="{FF2B5EF4-FFF2-40B4-BE49-F238E27FC236}">
                  <a16:creationId xmlns:a16="http://schemas.microsoft.com/office/drawing/2014/main" id="{83353F6D-BBF6-4774-8C76-F505F7FAA04B}"/>
                </a:ext>
              </a:extLst>
            </p:cNvPr>
            <p:cNvSpPr>
              <a:spLocks noChangeArrowheads="1"/>
            </p:cNvSpPr>
            <p:nvPr/>
          </p:nvSpPr>
          <p:spPr bwMode="auto">
            <a:xfrm>
              <a:off x="615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112">
              <a:extLst>
                <a:ext uri="{FF2B5EF4-FFF2-40B4-BE49-F238E27FC236}">
                  <a16:creationId xmlns:a16="http://schemas.microsoft.com/office/drawing/2014/main" id="{C7069FC7-37D4-4328-B3C0-26EAEFB2EBCC}"/>
                </a:ext>
              </a:extLst>
            </p:cNvPr>
            <p:cNvSpPr>
              <a:spLocks noChangeArrowheads="1"/>
            </p:cNvSpPr>
            <p:nvPr/>
          </p:nvSpPr>
          <p:spPr bwMode="auto">
            <a:xfrm>
              <a:off x="611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13">
              <a:extLst>
                <a:ext uri="{FF2B5EF4-FFF2-40B4-BE49-F238E27FC236}">
                  <a16:creationId xmlns:a16="http://schemas.microsoft.com/office/drawing/2014/main" id="{9EB8C752-5496-454F-9329-760991D41E87}"/>
                </a:ext>
              </a:extLst>
            </p:cNvPr>
            <p:cNvSpPr>
              <a:spLocks noChangeArrowheads="1"/>
            </p:cNvSpPr>
            <p:nvPr/>
          </p:nvSpPr>
          <p:spPr bwMode="auto">
            <a:xfrm>
              <a:off x="607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14">
              <a:extLst>
                <a:ext uri="{FF2B5EF4-FFF2-40B4-BE49-F238E27FC236}">
                  <a16:creationId xmlns:a16="http://schemas.microsoft.com/office/drawing/2014/main" id="{131C2F30-92CB-4CC0-A281-FA96C1806EE3}"/>
                </a:ext>
              </a:extLst>
            </p:cNvPr>
            <p:cNvSpPr>
              <a:spLocks noChangeArrowheads="1"/>
            </p:cNvSpPr>
            <p:nvPr/>
          </p:nvSpPr>
          <p:spPr bwMode="auto">
            <a:xfrm>
              <a:off x="603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115">
              <a:extLst>
                <a:ext uri="{FF2B5EF4-FFF2-40B4-BE49-F238E27FC236}">
                  <a16:creationId xmlns:a16="http://schemas.microsoft.com/office/drawing/2014/main" id="{DA4A842E-89F3-4523-AEED-9C5A7193A34F}"/>
                </a:ext>
              </a:extLst>
            </p:cNvPr>
            <p:cNvSpPr>
              <a:spLocks noChangeArrowheads="1"/>
            </p:cNvSpPr>
            <p:nvPr/>
          </p:nvSpPr>
          <p:spPr bwMode="auto">
            <a:xfrm>
              <a:off x="599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116">
              <a:extLst>
                <a:ext uri="{FF2B5EF4-FFF2-40B4-BE49-F238E27FC236}">
                  <a16:creationId xmlns:a16="http://schemas.microsoft.com/office/drawing/2014/main" id="{D9DCB4E5-7354-4033-A5EF-48419C699599}"/>
                </a:ext>
              </a:extLst>
            </p:cNvPr>
            <p:cNvSpPr>
              <a:spLocks noChangeArrowheads="1"/>
            </p:cNvSpPr>
            <p:nvPr/>
          </p:nvSpPr>
          <p:spPr bwMode="auto">
            <a:xfrm>
              <a:off x="5953" y="2100"/>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117">
              <a:extLst>
                <a:ext uri="{FF2B5EF4-FFF2-40B4-BE49-F238E27FC236}">
                  <a16:creationId xmlns:a16="http://schemas.microsoft.com/office/drawing/2014/main" id="{00EEDABD-A117-44B3-8F98-BCD63EE46BC8}"/>
                </a:ext>
              </a:extLst>
            </p:cNvPr>
            <p:cNvSpPr>
              <a:spLocks noChangeArrowheads="1"/>
            </p:cNvSpPr>
            <p:nvPr/>
          </p:nvSpPr>
          <p:spPr bwMode="auto">
            <a:xfrm>
              <a:off x="5913" y="2100"/>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118">
              <a:extLst>
                <a:ext uri="{FF2B5EF4-FFF2-40B4-BE49-F238E27FC236}">
                  <a16:creationId xmlns:a16="http://schemas.microsoft.com/office/drawing/2014/main" id="{62A9040D-81FF-419B-ABC7-1D169AABD5EB}"/>
                </a:ext>
              </a:extLst>
            </p:cNvPr>
            <p:cNvSpPr>
              <a:spLocks noChangeArrowheads="1"/>
            </p:cNvSpPr>
            <p:nvPr/>
          </p:nvSpPr>
          <p:spPr bwMode="auto">
            <a:xfrm>
              <a:off x="5904" y="206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119">
              <a:extLst>
                <a:ext uri="{FF2B5EF4-FFF2-40B4-BE49-F238E27FC236}">
                  <a16:creationId xmlns:a16="http://schemas.microsoft.com/office/drawing/2014/main" id="{922EB129-F8EB-49E6-AEE8-A0B6694019F5}"/>
                </a:ext>
              </a:extLst>
            </p:cNvPr>
            <p:cNvSpPr>
              <a:spLocks noChangeArrowheads="1"/>
            </p:cNvSpPr>
            <p:nvPr/>
          </p:nvSpPr>
          <p:spPr bwMode="auto">
            <a:xfrm>
              <a:off x="5904" y="202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120">
              <a:extLst>
                <a:ext uri="{FF2B5EF4-FFF2-40B4-BE49-F238E27FC236}">
                  <a16:creationId xmlns:a16="http://schemas.microsoft.com/office/drawing/2014/main" id="{C3168B54-1DD6-4BD5-91CD-5A7FCC4D67EF}"/>
                </a:ext>
              </a:extLst>
            </p:cNvPr>
            <p:cNvSpPr>
              <a:spLocks noChangeArrowheads="1"/>
            </p:cNvSpPr>
            <p:nvPr/>
          </p:nvSpPr>
          <p:spPr bwMode="auto">
            <a:xfrm>
              <a:off x="5904" y="198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121">
              <a:extLst>
                <a:ext uri="{FF2B5EF4-FFF2-40B4-BE49-F238E27FC236}">
                  <a16:creationId xmlns:a16="http://schemas.microsoft.com/office/drawing/2014/main" id="{09371543-136C-4FFB-9CA8-56B10C3FD86B}"/>
                </a:ext>
              </a:extLst>
            </p:cNvPr>
            <p:cNvSpPr>
              <a:spLocks noChangeArrowheads="1"/>
            </p:cNvSpPr>
            <p:nvPr/>
          </p:nvSpPr>
          <p:spPr bwMode="auto">
            <a:xfrm>
              <a:off x="5904" y="194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122">
              <a:extLst>
                <a:ext uri="{FF2B5EF4-FFF2-40B4-BE49-F238E27FC236}">
                  <a16:creationId xmlns:a16="http://schemas.microsoft.com/office/drawing/2014/main" id="{33D1B2F2-9189-4DE1-A3D6-442062F0BC1D}"/>
                </a:ext>
              </a:extLst>
            </p:cNvPr>
            <p:cNvSpPr>
              <a:spLocks noChangeArrowheads="1"/>
            </p:cNvSpPr>
            <p:nvPr/>
          </p:nvSpPr>
          <p:spPr bwMode="auto">
            <a:xfrm>
              <a:off x="5904" y="1909"/>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123">
              <a:extLst>
                <a:ext uri="{FF2B5EF4-FFF2-40B4-BE49-F238E27FC236}">
                  <a16:creationId xmlns:a16="http://schemas.microsoft.com/office/drawing/2014/main" id="{181AAC95-6FF3-4A65-9EC3-30C2FE74BF0C}"/>
                </a:ext>
              </a:extLst>
            </p:cNvPr>
            <p:cNvSpPr>
              <a:spLocks noChangeArrowheads="1"/>
            </p:cNvSpPr>
            <p:nvPr/>
          </p:nvSpPr>
          <p:spPr bwMode="auto">
            <a:xfrm>
              <a:off x="5904" y="187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124">
              <a:extLst>
                <a:ext uri="{FF2B5EF4-FFF2-40B4-BE49-F238E27FC236}">
                  <a16:creationId xmlns:a16="http://schemas.microsoft.com/office/drawing/2014/main" id="{1CBBDDEE-1E39-47A6-A876-55A0BC012250}"/>
                </a:ext>
              </a:extLst>
            </p:cNvPr>
            <p:cNvSpPr>
              <a:spLocks noChangeArrowheads="1"/>
            </p:cNvSpPr>
            <p:nvPr/>
          </p:nvSpPr>
          <p:spPr bwMode="auto">
            <a:xfrm>
              <a:off x="5904" y="183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125">
              <a:extLst>
                <a:ext uri="{FF2B5EF4-FFF2-40B4-BE49-F238E27FC236}">
                  <a16:creationId xmlns:a16="http://schemas.microsoft.com/office/drawing/2014/main" id="{5A860EA4-DEC3-4499-B10F-3DAD4F86316D}"/>
                </a:ext>
              </a:extLst>
            </p:cNvPr>
            <p:cNvSpPr>
              <a:spLocks noChangeArrowheads="1"/>
            </p:cNvSpPr>
            <p:nvPr/>
          </p:nvSpPr>
          <p:spPr bwMode="auto">
            <a:xfrm>
              <a:off x="5904" y="179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126">
              <a:extLst>
                <a:ext uri="{FF2B5EF4-FFF2-40B4-BE49-F238E27FC236}">
                  <a16:creationId xmlns:a16="http://schemas.microsoft.com/office/drawing/2014/main" id="{C5451CCC-2777-434A-B58A-CEAAC4E8772C}"/>
                </a:ext>
              </a:extLst>
            </p:cNvPr>
            <p:cNvSpPr>
              <a:spLocks noChangeArrowheads="1"/>
            </p:cNvSpPr>
            <p:nvPr/>
          </p:nvSpPr>
          <p:spPr bwMode="auto">
            <a:xfrm>
              <a:off x="5904" y="175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Rectangle 127">
              <a:extLst>
                <a:ext uri="{FF2B5EF4-FFF2-40B4-BE49-F238E27FC236}">
                  <a16:creationId xmlns:a16="http://schemas.microsoft.com/office/drawing/2014/main" id="{67FEC7C8-CEF2-4086-A5EF-948E18D1A885}"/>
                </a:ext>
              </a:extLst>
            </p:cNvPr>
            <p:cNvSpPr>
              <a:spLocks noChangeArrowheads="1"/>
            </p:cNvSpPr>
            <p:nvPr/>
          </p:nvSpPr>
          <p:spPr bwMode="auto">
            <a:xfrm>
              <a:off x="5904" y="1710"/>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Rectangle 128">
              <a:extLst>
                <a:ext uri="{FF2B5EF4-FFF2-40B4-BE49-F238E27FC236}">
                  <a16:creationId xmlns:a16="http://schemas.microsoft.com/office/drawing/2014/main" id="{C448ED2C-86FD-42EA-85AB-69E5CD73CC67}"/>
                </a:ext>
              </a:extLst>
            </p:cNvPr>
            <p:cNvSpPr>
              <a:spLocks noChangeArrowheads="1"/>
            </p:cNvSpPr>
            <p:nvPr/>
          </p:nvSpPr>
          <p:spPr bwMode="auto">
            <a:xfrm>
              <a:off x="591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Rectangle 129">
              <a:extLst>
                <a:ext uri="{FF2B5EF4-FFF2-40B4-BE49-F238E27FC236}">
                  <a16:creationId xmlns:a16="http://schemas.microsoft.com/office/drawing/2014/main" id="{A5792764-1D5B-4D12-98B8-0D645B5B0FB6}"/>
                </a:ext>
              </a:extLst>
            </p:cNvPr>
            <p:cNvSpPr>
              <a:spLocks noChangeArrowheads="1"/>
            </p:cNvSpPr>
            <p:nvPr/>
          </p:nvSpPr>
          <p:spPr bwMode="auto">
            <a:xfrm>
              <a:off x="595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Rectangle 130">
              <a:extLst>
                <a:ext uri="{FF2B5EF4-FFF2-40B4-BE49-F238E27FC236}">
                  <a16:creationId xmlns:a16="http://schemas.microsoft.com/office/drawing/2014/main" id="{EFAA0899-34C1-4698-B8F5-565118C022CD}"/>
                </a:ext>
              </a:extLst>
            </p:cNvPr>
            <p:cNvSpPr>
              <a:spLocks noChangeArrowheads="1"/>
            </p:cNvSpPr>
            <p:nvPr/>
          </p:nvSpPr>
          <p:spPr bwMode="auto">
            <a:xfrm>
              <a:off x="599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Rectangle 131">
              <a:extLst>
                <a:ext uri="{FF2B5EF4-FFF2-40B4-BE49-F238E27FC236}">
                  <a16:creationId xmlns:a16="http://schemas.microsoft.com/office/drawing/2014/main" id="{A5F3477F-25E0-4B5B-B1F8-4AA8395AA291}"/>
                </a:ext>
              </a:extLst>
            </p:cNvPr>
            <p:cNvSpPr>
              <a:spLocks noChangeArrowheads="1"/>
            </p:cNvSpPr>
            <p:nvPr/>
          </p:nvSpPr>
          <p:spPr bwMode="auto">
            <a:xfrm>
              <a:off x="603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Rectangle 132">
              <a:extLst>
                <a:ext uri="{FF2B5EF4-FFF2-40B4-BE49-F238E27FC236}">
                  <a16:creationId xmlns:a16="http://schemas.microsoft.com/office/drawing/2014/main" id="{4EDF3021-9D97-4EEC-BE3E-7505327054CB}"/>
                </a:ext>
              </a:extLst>
            </p:cNvPr>
            <p:cNvSpPr>
              <a:spLocks noChangeArrowheads="1"/>
            </p:cNvSpPr>
            <p:nvPr/>
          </p:nvSpPr>
          <p:spPr bwMode="auto">
            <a:xfrm>
              <a:off x="607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Rectangle 133">
              <a:extLst>
                <a:ext uri="{FF2B5EF4-FFF2-40B4-BE49-F238E27FC236}">
                  <a16:creationId xmlns:a16="http://schemas.microsoft.com/office/drawing/2014/main" id="{1E9A7016-7639-4807-8241-326C2DBC9EC4}"/>
                </a:ext>
              </a:extLst>
            </p:cNvPr>
            <p:cNvSpPr>
              <a:spLocks noChangeArrowheads="1"/>
            </p:cNvSpPr>
            <p:nvPr/>
          </p:nvSpPr>
          <p:spPr bwMode="auto">
            <a:xfrm>
              <a:off x="611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Rectangle 134">
              <a:extLst>
                <a:ext uri="{FF2B5EF4-FFF2-40B4-BE49-F238E27FC236}">
                  <a16:creationId xmlns:a16="http://schemas.microsoft.com/office/drawing/2014/main" id="{86BAF636-4726-4F6F-95F8-537497D753C1}"/>
                </a:ext>
              </a:extLst>
            </p:cNvPr>
            <p:cNvSpPr>
              <a:spLocks noChangeArrowheads="1"/>
            </p:cNvSpPr>
            <p:nvPr/>
          </p:nvSpPr>
          <p:spPr bwMode="auto">
            <a:xfrm>
              <a:off x="615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Rectangle 135">
              <a:extLst>
                <a:ext uri="{FF2B5EF4-FFF2-40B4-BE49-F238E27FC236}">
                  <a16:creationId xmlns:a16="http://schemas.microsoft.com/office/drawing/2014/main" id="{29C1F411-B9C6-4961-BC77-CD0845A7F4BE}"/>
                </a:ext>
              </a:extLst>
            </p:cNvPr>
            <p:cNvSpPr>
              <a:spLocks noChangeArrowheads="1"/>
            </p:cNvSpPr>
            <p:nvPr/>
          </p:nvSpPr>
          <p:spPr bwMode="auto">
            <a:xfrm>
              <a:off x="6192" y="1684"/>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Rectangle 136">
              <a:extLst>
                <a:ext uri="{FF2B5EF4-FFF2-40B4-BE49-F238E27FC236}">
                  <a16:creationId xmlns:a16="http://schemas.microsoft.com/office/drawing/2014/main" id="{7E91FEDA-95DC-4D25-9596-2891B4709B92}"/>
                </a:ext>
              </a:extLst>
            </p:cNvPr>
            <p:cNvSpPr>
              <a:spLocks noChangeArrowheads="1"/>
            </p:cNvSpPr>
            <p:nvPr/>
          </p:nvSpPr>
          <p:spPr bwMode="auto">
            <a:xfrm>
              <a:off x="6232" y="1685"/>
              <a:ext cx="11"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Rectangle 137">
              <a:extLst>
                <a:ext uri="{FF2B5EF4-FFF2-40B4-BE49-F238E27FC236}">
                  <a16:creationId xmlns:a16="http://schemas.microsoft.com/office/drawing/2014/main" id="{B23ED4D6-8A80-461C-B9FD-62CB00932A04}"/>
                </a:ext>
              </a:extLst>
            </p:cNvPr>
            <p:cNvSpPr>
              <a:spLocks noChangeArrowheads="1"/>
            </p:cNvSpPr>
            <p:nvPr/>
          </p:nvSpPr>
          <p:spPr bwMode="auto">
            <a:xfrm>
              <a:off x="627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Rectangle 138">
              <a:extLst>
                <a:ext uri="{FF2B5EF4-FFF2-40B4-BE49-F238E27FC236}">
                  <a16:creationId xmlns:a16="http://schemas.microsoft.com/office/drawing/2014/main" id="{0B5D1E5D-4B74-4D49-B2D6-DBDCF8B0B0A3}"/>
                </a:ext>
              </a:extLst>
            </p:cNvPr>
            <p:cNvSpPr>
              <a:spLocks noChangeArrowheads="1"/>
            </p:cNvSpPr>
            <p:nvPr/>
          </p:nvSpPr>
          <p:spPr bwMode="auto">
            <a:xfrm>
              <a:off x="631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Rectangle 139">
              <a:extLst>
                <a:ext uri="{FF2B5EF4-FFF2-40B4-BE49-F238E27FC236}">
                  <a16:creationId xmlns:a16="http://schemas.microsoft.com/office/drawing/2014/main" id="{C7483C73-2E50-4379-9613-18ADD4E2AF3C}"/>
                </a:ext>
              </a:extLst>
            </p:cNvPr>
            <p:cNvSpPr>
              <a:spLocks noChangeArrowheads="1"/>
            </p:cNvSpPr>
            <p:nvPr/>
          </p:nvSpPr>
          <p:spPr bwMode="auto">
            <a:xfrm>
              <a:off x="635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Rectangle 140">
              <a:extLst>
                <a:ext uri="{FF2B5EF4-FFF2-40B4-BE49-F238E27FC236}">
                  <a16:creationId xmlns:a16="http://schemas.microsoft.com/office/drawing/2014/main" id="{F11E9E73-06AE-4D1F-AB93-AACC0A586AE8}"/>
                </a:ext>
              </a:extLst>
            </p:cNvPr>
            <p:cNvSpPr>
              <a:spLocks noChangeArrowheads="1"/>
            </p:cNvSpPr>
            <p:nvPr/>
          </p:nvSpPr>
          <p:spPr bwMode="auto">
            <a:xfrm>
              <a:off x="639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Rectangle 141">
              <a:extLst>
                <a:ext uri="{FF2B5EF4-FFF2-40B4-BE49-F238E27FC236}">
                  <a16:creationId xmlns:a16="http://schemas.microsoft.com/office/drawing/2014/main" id="{A6A5E3B6-A282-4A15-BA6E-71A0E9D7DF0A}"/>
                </a:ext>
              </a:extLst>
            </p:cNvPr>
            <p:cNvSpPr>
              <a:spLocks noChangeArrowheads="1"/>
            </p:cNvSpPr>
            <p:nvPr/>
          </p:nvSpPr>
          <p:spPr bwMode="auto">
            <a:xfrm>
              <a:off x="643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Rectangle 142">
              <a:extLst>
                <a:ext uri="{FF2B5EF4-FFF2-40B4-BE49-F238E27FC236}">
                  <a16:creationId xmlns:a16="http://schemas.microsoft.com/office/drawing/2014/main" id="{13559DEA-7727-4417-ADE0-CCF800E54DD2}"/>
                </a:ext>
              </a:extLst>
            </p:cNvPr>
            <p:cNvSpPr>
              <a:spLocks noChangeArrowheads="1"/>
            </p:cNvSpPr>
            <p:nvPr/>
          </p:nvSpPr>
          <p:spPr bwMode="auto">
            <a:xfrm>
              <a:off x="647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Rectangle 143">
              <a:extLst>
                <a:ext uri="{FF2B5EF4-FFF2-40B4-BE49-F238E27FC236}">
                  <a16:creationId xmlns:a16="http://schemas.microsoft.com/office/drawing/2014/main" id="{48A742A8-5632-4C94-9013-4766D04568BB}"/>
                </a:ext>
              </a:extLst>
            </p:cNvPr>
            <p:cNvSpPr>
              <a:spLocks noChangeArrowheads="1"/>
            </p:cNvSpPr>
            <p:nvPr/>
          </p:nvSpPr>
          <p:spPr bwMode="auto">
            <a:xfrm>
              <a:off x="651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144">
              <a:extLst>
                <a:ext uri="{FF2B5EF4-FFF2-40B4-BE49-F238E27FC236}">
                  <a16:creationId xmlns:a16="http://schemas.microsoft.com/office/drawing/2014/main" id="{3EE76422-E4CE-445C-93CF-6AFDCF8FC9F7}"/>
                </a:ext>
              </a:extLst>
            </p:cNvPr>
            <p:cNvSpPr>
              <a:spLocks noChangeArrowheads="1"/>
            </p:cNvSpPr>
            <p:nvPr/>
          </p:nvSpPr>
          <p:spPr bwMode="auto">
            <a:xfrm>
              <a:off x="6551" y="1685"/>
              <a:ext cx="12" cy="5"/>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Rectangle 145">
              <a:extLst>
                <a:ext uri="{FF2B5EF4-FFF2-40B4-BE49-F238E27FC236}">
                  <a16:creationId xmlns:a16="http://schemas.microsoft.com/office/drawing/2014/main" id="{E8A13979-D8AB-4EF5-89A0-42EB14670719}"/>
                </a:ext>
              </a:extLst>
            </p:cNvPr>
            <p:cNvSpPr>
              <a:spLocks noChangeArrowheads="1"/>
            </p:cNvSpPr>
            <p:nvPr/>
          </p:nvSpPr>
          <p:spPr bwMode="auto">
            <a:xfrm>
              <a:off x="6591" y="168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Rectangle 146">
              <a:extLst>
                <a:ext uri="{FF2B5EF4-FFF2-40B4-BE49-F238E27FC236}">
                  <a16:creationId xmlns:a16="http://schemas.microsoft.com/office/drawing/2014/main" id="{C942423D-8936-41F4-9183-9B7BB6861BFE}"/>
                </a:ext>
              </a:extLst>
            </p:cNvPr>
            <p:cNvSpPr>
              <a:spLocks noChangeArrowheads="1"/>
            </p:cNvSpPr>
            <p:nvPr/>
          </p:nvSpPr>
          <p:spPr bwMode="auto">
            <a:xfrm>
              <a:off x="6631" y="168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Rectangle 147">
              <a:extLst>
                <a:ext uri="{FF2B5EF4-FFF2-40B4-BE49-F238E27FC236}">
                  <a16:creationId xmlns:a16="http://schemas.microsoft.com/office/drawing/2014/main" id="{C62C7B34-512B-4337-A774-859D8CFA9D44}"/>
                </a:ext>
              </a:extLst>
            </p:cNvPr>
            <p:cNvSpPr>
              <a:spLocks noChangeArrowheads="1"/>
            </p:cNvSpPr>
            <p:nvPr/>
          </p:nvSpPr>
          <p:spPr bwMode="auto">
            <a:xfrm>
              <a:off x="6671" y="168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148">
              <a:extLst>
                <a:ext uri="{FF2B5EF4-FFF2-40B4-BE49-F238E27FC236}">
                  <a16:creationId xmlns:a16="http://schemas.microsoft.com/office/drawing/2014/main" id="{06CFA57F-2B61-496F-81E8-E1F6FFFDC865}"/>
                </a:ext>
              </a:extLst>
            </p:cNvPr>
            <p:cNvSpPr>
              <a:spLocks noChangeArrowheads="1"/>
            </p:cNvSpPr>
            <p:nvPr/>
          </p:nvSpPr>
          <p:spPr bwMode="auto">
            <a:xfrm>
              <a:off x="6711" y="1685"/>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149">
              <a:extLst>
                <a:ext uri="{FF2B5EF4-FFF2-40B4-BE49-F238E27FC236}">
                  <a16:creationId xmlns:a16="http://schemas.microsoft.com/office/drawing/2014/main" id="{91A14A2E-0572-46A3-84A6-EA87FE9798B1}"/>
                </a:ext>
              </a:extLst>
            </p:cNvPr>
            <p:cNvSpPr>
              <a:spLocks noChangeArrowheads="1"/>
            </p:cNvSpPr>
            <p:nvPr/>
          </p:nvSpPr>
          <p:spPr bwMode="auto">
            <a:xfrm>
              <a:off x="6747" y="168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50">
              <a:extLst>
                <a:ext uri="{FF2B5EF4-FFF2-40B4-BE49-F238E27FC236}">
                  <a16:creationId xmlns:a16="http://schemas.microsoft.com/office/drawing/2014/main" id="{03FFFE7E-385E-4959-9573-C740D72D40D6}"/>
                </a:ext>
              </a:extLst>
            </p:cNvPr>
            <p:cNvSpPr>
              <a:spLocks/>
            </p:cNvSpPr>
            <p:nvPr/>
          </p:nvSpPr>
          <p:spPr bwMode="auto">
            <a:xfrm>
              <a:off x="6746" y="1729"/>
              <a:ext cx="6" cy="11"/>
            </a:xfrm>
            <a:custGeom>
              <a:avLst/>
              <a:gdLst>
                <a:gd name="T0" fmla="*/ 6 w 6"/>
                <a:gd name="T1" fmla="*/ 11 h 11"/>
                <a:gd name="T2" fmla="*/ 0 w 6"/>
                <a:gd name="T3" fmla="*/ 11 h 11"/>
                <a:gd name="T4" fmla="*/ 1 w 6"/>
                <a:gd name="T5" fmla="*/ 0 h 11"/>
                <a:gd name="T6" fmla="*/ 6 w 6"/>
                <a:gd name="T7" fmla="*/ 0 h 11"/>
                <a:gd name="T8" fmla="*/ 6 w 6"/>
                <a:gd name="T9" fmla="*/ 11 h 11"/>
              </a:gdLst>
              <a:ahLst/>
              <a:cxnLst>
                <a:cxn ang="0">
                  <a:pos x="T0" y="T1"/>
                </a:cxn>
                <a:cxn ang="0">
                  <a:pos x="T2" y="T3"/>
                </a:cxn>
                <a:cxn ang="0">
                  <a:pos x="T4" y="T5"/>
                </a:cxn>
                <a:cxn ang="0">
                  <a:pos x="T6" y="T7"/>
                </a:cxn>
                <a:cxn ang="0">
                  <a:pos x="T8" y="T9"/>
                </a:cxn>
              </a:cxnLst>
              <a:rect l="0" t="0" r="r" b="b"/>
              <a:pathLst>
                <a:path w="6" h="11">
                  <a:moveTo>
                    <a:pt x="6" y="11"/>
                  </a:moveTo>
                  <a:lnTo>
                    <a:pt x="0" y="11"/>
                  </a:lnTo>
                  <a:lnTo>
                    <a:pt x="1" y="0"/>
                  </a:lnTo>
                  <a:lnTo>
                    <a:pt x="6" y="0"/>
                  </a:lnTo>
                  <a:lnTo>
                    <a:pt x="6" y="11"/>
                  </a:lnTo>
                  <a:close/>
                </a:path>
              </a:pathLst>
            </a:custGeom>
            <a:solidFill>
              <a:srgbClr val="262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Rectangle 151">
              <a:extLst>
                <a:ext uri="{FF2B5EF4-FFF2-40B4-BE49-F238E27FC236}">
                  <a16:creationId xmlns:a16="http://schemas.microsoft.com/office/drawing/2014/main" id="{CCCF0DC4-137C-468C-9812-46D8BC71FFB3}"/>
                </a:ext>
              </a:extLst>
            </p:cNvPr>
            <p:cNvSpPr>
              <a:spLocks noChangeArrowheads="1"/>
            </p:cNvSpPr>
            <p:nvPr/>
          </p:nvSpPr>
          <p:spPr bwMode="auto">
            <a:xfrm>
              <a:off x="6746" y="176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Rectangle 152">
              <a:extLst>
                <a:ext uri="{FF2B5EF4-FFF2-40B4-BE49-F238E27FC236}">
                  <a16:creationId xmlns:a16="http://schemas.microsoft.com/office/drawing/2014/main" id="{E69DB25E-5BE3-41A1-B5B7-AF1C8183F661}"/>
                </a:ext>
              </a:extLst>
            </p:cNvPr>
            <p:cNvSpPr>
              <a:spLocks noChangeArrowheads="1"/>
            </p:cNvSpPr>
            <p:nvPr/>
          </p:nvSpPr>
          <p:spPr bwMode="auto">
            <a:xfrm>
              <a:off x="6746" y="1809"/>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Rectangle 153">
              <a:extLst>
                <a:ext uri="{FF2B5EF4-FFF2-40B4-BE49-F238E27FC236}">
                  <a16:creationId xmlns:a16="http://schemas.microsoft.com/office/drawing/2014/main" id="{BE07A97A-753E-4719-848D-F244EE568045}"/>
                </a:ext>
              </a:extLst>
            </p:cNvPr>
            <p:cNvSpPr>
              <a:spLocks noChangeArrowheads="1"/>
            </p:cNvSpPr>
            <p:nvPr/>
          </p:nvSpPr>
          <p:spPr bwMode="auto">
            <a:xfrm>
              <a:off x="6746" y="184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Rectangle 154">
              <a:extLst>
                <a:ext uri="{FF2B5EF4-FFF2-40B4-BE49-F238E27FC236}">
                  <a16:creationId xmlns:a16="http://schemas.microsoft.com/office/drawing/2014/main" id="{809D928D-66A1-4A80-95A5-06BB3E2C169E}"/>
                </a:ext>
              </a:extLst>
            </p:cNvPr>
            <p:cNvSpPr>
              <a:spLocks noChangeArrowheads="1"/>
            </p:cNvSpPr>
            <p:nvPr/>
          </p:nvSpPr>
          <p:spPr bwMode="auto">
            <a:xfrm>
              <a:off x="6746" y="1888"/>
              <a:ext cx="5"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Rectangle 155">
              <a:extLst>
                <a:ext uri="{FF2B5EF4-FFF2-40B4-BE49-F238E27FC236}">
                  <a16:creationId xmlns:a16="http://schemas.microsoft.com/office/drawing/2014/main" id="{B97605CA-3B5E-4717-8071-3AB657D9DC74}"/>
                </a:ext>
              </a:extLst>
            </p:cNvPr>
            <p:cNvSpPr>
              <a:spLocks noChangeArrowheads="1"/>
            </p:cNvSpPr>
            <p:nvPr/>
          </p:nvSpPr>
          <p:spPr bwMode="auto">
            <a:xfrm>
              <a:off x="6745" y="1928"/>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Rectangle 156">
              <a:extLst>
                <a:ext uri="{FF2B5EF4-FFF2-40B4-BE49-F238E27FC236}">
                  <a16:creationId xmlns:a16="http://schemas.microsoft.com/office/drawing/2014/main" id="{955FC463-4B9B-4CC4-88C9-8B5F8C8FFD43}"/>
                </a:ext>
              </a:extLst>
            </p:cNvPr>
            <p:cNvSpPr>
              <a:spLocks noChangeArrowheads="1"/>
            </p:cNvSpPr>
            <p:nvPr/>
          </p:nvSpPr>
          <p:spPr bwMode="auto">
            <a:xfrm>
              <a:off x="6745" y="196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Rectangle 157">
              <a:extLst>
                <a:ext uri="{FF2B5EF4-FFF2-40B4-BE49-F238E27FC236}">
                  <a16:creationId xmlns:a16="http://schemas.microsoft.com/office/drawing/2014/main" id="{3F711A6A-9426-4A09-A8A0-BD038D83A82B}"/>
                </a:ext>
              </a:extLst>
            </p:cNvPr>
            <p:cNvSpPr>
              <a:spLocks noChangeArrowheads="1"/>
            </p:cNvSpPr>
            <p:nvPr/>
          </p:nvSpPr>
          <p:spPr bwMode="auto">
            <a:xfrm>
              <a:off x="6745" y="2008"/>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158">
              <a:extLst>
                <a:ext uri="{FF2B5EF4-FFF2-40B4-BE49-F238E27FC236}">
                  <a16:creationId xmlns:a16="http://schemas.microsoft.com/office/drawing/2014/main" id="{45CB40C8-267C-4B89-806E-A4D8FADFAD8F}"/>
                </a:ext>
              </a:extLst>
            </p:cNvPr>
            <p:cNvSpPr>
              <a:spLocks noChangeArrowheads="1"/>
            </p:cNvSpPr>
            <p:nvPr/>
          </p:nvSpPr>
          <p:spPr bwMode="auto">
            <a:xfrm>
              <a:off x="6745" y="2048"/>
              <a:ext cx="5"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Rectangle 159">
              <a:extLst>
                <a:ext uri="{FF2B5EF4-FFF2-40B4-BE49-F238E27FC236}">
                  <a16:creationId xmlns:a16="http://schemas.microsoft.com/office/drawing/2014/main" id="{82F96A9F-2CD3-40B0-B910-9B8586D3C118}"/>
                </a:ext>
              </a:extLst>
            </p:cNvPr>
            <p:cNvSpPr>
              <a:spLocks noChangeArrowheads="1"/>
            </p:cNvSpPr>
            <p:nvPr/>
          </p:nvSpPr>
          <p:spPr bwMode="auto">
            <a:xfrm>
              <a:off x="6744" y="208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Rectangle 160">
              <a:extLst>
                <a:ext uri="{FF2B5EF4-FFF2-40B4-BE49-F238E27FC236}">
                  <a16:creationId xmlns:a16="http://schemas.microsoft.com/office/drawing/2014/main" id="{9860141A-AD69-48B4-B130-6FAD8BC766AE}"/>
                </a:ext>
              </a:extLst>
            </p:cNvPr>
            <p:cNvSpPr>
              <a:spLocks noChangeArrowheads="1"/>
            </p:cNvSpPr>
            <p:nvPr/>
          </p:nvSpPr>
          <p:spPr bwMode="auto">
            <a:xfrm>
              <a:off x="6744" y="2127"/>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61">
              <a:extLst>
                <a:ext uri="{FF2B5EF4-FFF2-40B4-BE49-F238E27FC236}">
                  <a16:creationId xmlns:a16="http://schemas.microsoft.com/office/drawing/2014/main" id="{A7453B4D-A646-495A-82BB-7AA2D1D0681C}"/>
                </a:ext>
              </a:extLst>
            </p:cNvPr>
            <p:cNvSpPr>
              <a:spLocks/>
            </p:cNvSpPr>
            <p:nvPr/>
          </p:nvSpPr>
          <p:spPr bwMode="auto">
            <a:xfrm>
              <a:off x="6744" y="2167"/>
              <a:ext cx="6" cy="12"/>
            </a:xfrm>
            <a:custGeom>
              <a:avLst/>
              <a:gdLst>
                <a:gd name="T0" fmla="*/ 5 w 6"/>
                <a:gd name="T1" fmla="*/ 12 h 12"/>
                <a:gd name="T2" fmla="*/ 0 w 6"/>
                <a:gd name="T3" fmla="*/ 12 h 12"/>
                <a:gd name="T4" fmla="*/ 0 w 6"/>
                <a:gd name="T5" fmla="*/ 0 h 12"/>
                <a:gd name="T6" fmla="*/ 6 w 6"/>
                <a:gd name="T7" fmla="*/ 0 h 12"/>
                <a:gd name="T8" fmla="*/ 5 w 6"/>
                <a:gd name="T9" fmla="*/ 12 h 12"/>
              </a:gdLst>
              <a:ahLst/>
              <a:cxnLst>
                <a:cxn ang="0">
                  <a:pos x="T0" y="T1"/>
                </a:cxn>
                <a:cxn ang="0">
                  <a:pos x="T2" y="T3"/>
                </a:cxn>
                <a:cxn ang="0">
                  <a:pos x="T4" y="T5"/>
                </a:cxn>
                <a:cxn ang="0">
                  <a:pos x="T6" y="T7"/>
                </a:cxn>
                <a:cxn ang="0">
                  <a:pos x="T8" y="T9"/>
                </a:cxn>
              </a:cxnLst>
              <a:rect l="0" t="0" r="r" b="b"/>
              <a:pathLst>
                <a:path w="6" h="12">
                  <a:moveTo>
                    <a:pt x="5" y="12"/>
                  </a:moveTo>
                  <a:lnTo>
                    <a:pt x="0" y="12"/>
                  </a:lnTo>
                  <a:lnTo>
                    <a:pt x="0" y="0"/>
                  </a:lnTo>
                  <a:lnTo>
                    <a:pt x="6" y="0"/>
                  </a:lnTo>
                  <a:lnTo>
                    <a:pt x="5" y="12"/>
                  </a:lnTo>
                  <a:close/>
                </a:path>
              </a:pathLst>
            </a:custGeom>
            <a:solidFill>
              <a:srgbClr val="262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Rectangle 162">
              <a:extLst>
                <a:ext uri="{FF2B5EF4-FFF2-40B4-BE49-F238E27FC236}">
                  <a16:creationId xmlns:a16="http://schemas.microsoft.com/office/drawing/2014/main" id="{108F07E6-F77E-4EC5-BD6E-679769DD4187}"/>
                </a:ext>
              </a:extLst>
            </p:cNvPr>
            <p:cNvSpPr>
              <a:spLocks noChangeArrowheads="1"/>
            </p:cNvSpPr>
            <p:nvPr/>
          </p:nvSpPr>
          <p:spPr bwMode="auto">
            <a:xfrm>
              <a:off x="6744" y="2207"/>
              <a:ext cx="5"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Rectangle 163">
              <a:extLst>
                <a:ext uri="{FF2B5EF4-FFF2-40B4-BE49-F238E27FC236}">
                  <a16:creationId xmlns:a16="http://schemas.microsoft.com/office/drawing/2014/main" id="{473FC87D-C0A6-48A3-8728-20B4C15DD14B}"/>
                </a:ext>
              </a:extLst>
            </p:cNvPr>
            <p:cNvSpPr>
              <a:spLocks noChangeArrowheads="1"/>
            </p:cNvSpPr>
            <p:nvPr/>
          </p:nvSpPr>
          <p:spPr bwMode="auto">
            <a:xfrm>
              <a:off x="6743" y="224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Rectangle 164">
              <a:extLst>
                <a:ext uri="{FF2B5EF4-FFF2-40B4-BE49-F238E27FC236}">
                  <a16:creationId xmlns:a16="http://schemas.microsoft.com/office/drawing/2014/main" id="{B2B4F293-7EC8-4A88-8E16-6CCBAFFC2F13}"/>
                </a:ext>
              </a:extLst>
            </p:cNvPr>
            <p:cNvSpPr>
              <a:spLocks noChangeArrowheads="1"/>
            </p:cNvSpPr>
            <p:nvPr/>
          </p:nvSpPr>
          <p:spPr bwMode="auto">
            <a:xfrm>
              <a:off x="6743" y="228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Rectangle 165">
              <a:extLst>
                <a:ext uri="{FF2B5EF4-FFF2-40B4-BE49-F238E27FC236}">
                  <a16:creationId xmlns:a16="http://schemas.microsoft.com/office/drawing/2014/main" id="{9EB9765E-89D9-447C-91B7-CA90729F1135}"/>
                </a:ext>
              </a:extLst>
            </p:cNvPr>
            <p:cNvSpPr>
              <a:spLocks noChangeArrowheads="1"/>
            </p:cNvSpPr>
            <p:nvPr/>
          </p:nvSpPr>
          <p:spPr bwMode="auto">
            <a:xfrm>
              <a:off x="6743" y="2327"/>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Rectangle 166">
              <a:extLst>
                <a:ext uri="{FF2B5EF4-FFF2-40B4-BE49-F238E27FC236}">
                  <a16:creationId xmlns:a16="http://schemas.microsoft.com/office/drawing/2014/main" id="{8FA8FACB-E750-4C45-BE88-BD5F14426868}"/>
                </a:ext>
              </a:extLst>
            </p:cNvPr>
            <p:cNvSpPr>
              <a:spLocks noChangeArrowheads="1"/>
            </p:cNvSpPr>
            <p:nvPr/>
          </p:nvSpPr>
          <p:spPr bwMode="auto">
            <a:xfrm>
              <a:off x="6743" y="2366"/>
              <a:ext cx="5"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Rectangle 167">
              <a:extLst>
                <a:ext uri="{FF2B5EF4-FFF2-40B4-BE49-F238E27FC236}">
                  <a16:creationId xmlns:a16="http://schemas.microsoft.com/office/drawing/2014/main" id="{39512CCE-E380-4F90-BDF7-69B44C379E5C}"/>
                </a:ext>
              </a:extLst>
            </p:cNvPr>
            <p:cNvSpPr>
              <a:spLocks noChangeArrowheads="1"/>
            </p:cNvSpPr>
            <p:nvPr/>
          </p:nvSpPr>
          <p:spPr bwMode="auto">
            <a:xfrm>
              <a:off x="6742" y="2406"/>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Rectangle 168">
              <a:extLst>
                <a:ext uri="{FF2B5EF4-FFF2-40B4-BE49-F238E27FC236}">
                  <a16:creationId xmlns:a16="http://schemas.microsoft.com/office/drawing/2014/main" id="{CEBB6F1F-8FBE-418F-8342-9B0BAD4F2203}"/>
                </a:ext>
              </a:extLst>
            </p:cNvPr>
            <p:cNvSpPr>
              <a:spLocks noChangeArrowheads="1"/>
            </p:cNvSpPr>
            <p:nvPr/>
          </p:nvSpPr>
          <p:spPr bwMode="auto">
            <a:xfrm>
              <a:off x="6742" y="244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69">
              <a:extLst>
                <a:ext uri="{FF2B5EF4-FFF2-40B4-BE49-F238E27FC236}">
                  <a16:creationId xmlns:a16="http://schemas.microsoft.com/office/drawing/2014/main" id="{B4DBCFB8-D9F6-4676-9DB2-79F0C1147335}"/>
                </a:ext>
              </a:extLst>
            </p:cNvPr>
            <p:cNvSpPr>
              <a:spLocks/>
            </p:cNvSpPr>
            <p:nvPr/>
          </p:nvSpPr>
          <p:spPr bwMode="auto">
            <a:xfrm>
              <a:off x="6742" y="2486"/>
              <a:ext cx="6" cy="11"/>
            </a:xfrm>
            <a:custGeom>
              <a:avLst/>
              <a:gdLst>
                <a:gd name="T0" fmla="*/ 5 w 6"/>
                <a:gd name="T1" fmla="*/ 11 h 11"/>
                <a:gd name="T2" fmla="*/ 0 w 6"/>
                <a:gd name="T3" fmla="*/ 11 h 11"/>
                <a:gd name="T4" fmla="*/ 0 w 6"/>
                <a:gd name="T5" fmla="*/ 0 h 11"/>
                <a:gd name="T6" fmla="*/ 6 w 6"/>
                <a:gd name="T7" fmla="*/ 0 h 11"/>
                <a:gd name="T8" fmla="*/ 5 w 6"/>
                <a:gd name="T9" fmla="*/ 11 h 11"/>
              </a:gdLst>
              <a:ahLst/>
              <a:cxnLst>
                <a:cxn ang="0">
                  <a:pos x="T0" y="T1"/>
                </a:cxn>
                <a:cxn ang="0">
                  <a:pos x="T2" y="T3"/>
                </a:cxn>
                <a:cxn ang="0">
                  <a:pos x="T4" y="T5"/>
                </a:cxn>
                <a:cxn ang="0">
                  <a:pos x="T6" y="T7"/>
                </a:cxn>
                <a:cxn ang="0">
                  <a:pos x="T8" y="T9"/>
                </a:cxn>
              </a:cxnLst>
              <a:rect l="0" t="0" r="r" b="b"/>
              <a:pathLst>
                <a:path w="6" h="11">
                  <a:moveTo>
                    <a:pt x="5" y="11"/>
                  </a:moveTo>
                  <a:lnTo>
                    <a:pt x="0" y="11"/>
                  </a:lnTo>
                  <a:lnTo>
                    <a:pt x="0" y="0"/>
                  </a:lnTo>
                  <a:lnTo>
                    <a:pt x="6" y="0"/>
                  </a:lnTo>
                  <a:lnTo>
                    <a:pt x="5" y="11"/>
                  </a:lnTo>
                  <a:close/>
                </a:path>
              </a:pathLst>
            </a:custGeom>
            <a:solidFill>
              <a:srgbClr val="262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70">
              <a:extLst>
                <a:ext uri="{FF2B5EF4-FFF2-40B4-BE49-F238E27FC236}">
                  <a16:creationId xmlns:a16="http://schemas.microsoft.com/office/drawing/2014/main" id="{D750C13A-787B-4571-9D9B-A0183C6BB2D9}"/>
                </a:ext>
              </a:extLst>
            </p:cNvPr>
            <p:cNvSpPr>
              <a:spLocks/>
            </p:cNvSpPr>
            <p:nvPr/>
          </p:nvSpPr>
          <p:spPr bwMode="auto">
            <a:xfrm>
              <a:off x="6741" y="2526"/>
              <a:ext cx="6" cy="11"/>
            </a:xfrm>
            <a:custGeom>
              <a:avLst/>
              <a:gdLst>
                <a:gd name="T0" fmla="*/ 6 w 6"/>
                <a:gd name="T1" fmla="*/ 11 h 11"/>
                <a:gd name="T2" fmla="*/ 0 w 6"/>
                <a:gd name="T3" fmla="*/ 11 h 11"/>
                <a:gd name="T4" fmla="*/ 1 w 6"/>
                <a:gd name="T5" fmla="*/ 0 h 11"/>
                <a:gd name="T6" fmla="*/ 6 w 6"/>
                <a:gd name="T7" fmla="*/ 0 h 11"/>
                <a:gd name="T8" fmla="*/ 6 w 6"/>
                <a:gd name="T9" fmla="*/ 11 h 11"/>
              </a:gdLst>
              <a:ahLst/>
              <a:cxnLst>
                <a:cxn ang="0">
                  <a:pos x="T0" y="T1"/>
                </a:cxn>
                <a:cxn ang="0">
                  <a:pos x="T2" y="T3"/>
                </a:cxn>
                <a:cxn ang="0">
                  <a:pos x="T4" y="T5"/>
                </a:cxn>
                <a:cxn ang="0">
                  <a:pos x="T6" y="T7"/>
                </a:cxn>
                <a:cxn ang="0">
                  <a:pos x="T8" y="T9"/>
                </a:cxn>
              </a:cxnLst>
              <a:rect l="0" t="0" r="r" b="b"/>
              <a:pathLst>
                <a:path w="6" h="11">
                  <a:moveTo>
                    <a:pt x="6" y="11"/>
                  </a:moveTo>
                  <a:lnTo>
                    <a:pt x="0" y="11"/>
                  </a:lnTo>
                  <a:lnTo>
                    <a:pt x="1" y="0"/>
                  </a:lnTo>
                  <a:lnTo>
                    <a:pt x="6" y="0"/>
                  </a:lnTo>
                  <a:lnTo>
                    <a:pt x="6" y="11"/>
                  </a:lnTo>
                  <a:close/>
                </a:path>
              </a:pathLst>
            </a:custGeom>
            <a:solidFill>
              <a:srgbClr val="262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171">
              <a:extLst>
                <a:ext uri="{FF2B5EF4-FFF2-40B4-BE49-F238E27FC236}">
                  <a16:creationId xmlns:a16="http://schemas.microsoft.com/office/drawing/2014/main" id="{79E024D5-6483-4F6C-8740-016D6C4980E7}"/>
                </a:ext>
              </a:extLst>
            </p:cNvPr>
            <p:cNvSpPr>
              <a:spLocks noChangeArrowheads="1"/>
            </p:cNvSpPr>
            <p:nvPr/>
          </p:nvSpPr>
          <p:spPr bwMode="auto">
            <a:xfrm>
              <a:off x="6741" y="2566"/>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Rectangle 172">
              <a:extLst>
                <a:ext uri="{FF2B5EF4-FFF2-40B4-BE49-F238E27FC236}">
                  <a16:creationId xmlns:a16="http://schemas.microsoft.com/office/drawing/2014/main" id="{99C1DECA-AB58-45BD-A931-28FB1BC9AC5D}"/>
                </a:ext>
              </a:extLst>
            </p:cNvPr>
            <p:cNvSpPr>
              <a:spLocks noChangeArrowheads="1"/>
            </p:cNvSpPr>
            <p:nvPr/>
          </p:nvSpPr>
          <p:spPr bwMode="auto">
            <a:xfrm>
              <a:off x="6741" y="2605"/>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Rectangle 173">
              <a:extLst>
                <a:ext uri="{FF2B5EF4-FFF2-40B4-BE49-F238E27FC236}">
                  <a16:creationId xmlns:a16="http://schemas.microsoft.com/office/drawing/2014/main" id="{D97CC051-093C-4E3C-8965-8A06CF15A381}"/>
                </a:ext>
              </a:extLst>
            </p:cNvPr>
            <p:cNvSpPr>
              <a:spLocks noChangeArrowheads="1"/>
            </p:cNvSpPr>
            <p:nvPr/>
          </p:nvSpPr>
          <p:spPr bwMode="auto">
            <a:xfrm>
              <a:off x="6741" y="2645"/>
              <a:ext cx="5"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Rectangle 174">
              <a:extLst>
                <a:ext uri="{FF2B5EF4-FFF2-40B4-BE49-F238E27FC236}">
                  <a16:creationId xmlns:a16="http://schemas.microsoft.com/office/drawing/2014/main" id="{13A379F3-AE4A-4750-ACCF-1216B16ED195}"/>
                </a:ext>
              </a:extLst>
            </p:cNvPr>
            <p:cNvSpPr>
              <a:spLocks noChangeArrowheads="1"/>
            </p:cNvSpPr>
            <p:nvPr/>
          </p:nvSpPr>
          <p:spPr bwMode="auto">
            <a:xfrm>
              <a:off x="6741" y="2685"/>
              <a:ext cx="5"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Rectangle 175">
              <a:extLst>
                <a:ext uri="{FF2B5EF4-FFF2-40B4-BE49-F238E27FC236}">
                  <a16:creationId xmlns:a16="http://schemas.microsoft.com/office/drawing/2014/main" id="{7BBF54DA-F1D7-4875-B750-C7776ACA8A9E}"/>
                </a:ext>
              </a:extLst>
            </p:cNvPr>
            <p:cNvSpPr>
              <a:spLocks noChangeArrowheads="1"/>
            </p:cNvSpPr>
            <p:nvPr/>
          </p:nvSpPr>
          <p:spPr bwMode="auto">
            <a:xfrm>
              <a:off x="6740" y="272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Rectangle 176">
              <a:extLst>
                <a:ext uri="{FF2B5EF4-FFF2-40B4-BE49-F238E27FC236}">
                  <a16:creationId xmlns:a16="http://schemas.microsoft.com/office/drawing/2014/main" id="{A63A7263-E7A1-4405-9493-75BF6DA694AB}"/>
                </a:ext>
              </a:extLst>
            </p:cNvPr>
            <p:cNvSpPr>
              <a:spLocks noChangeArrowheads="1"/>
            </p:cNvSpPr>
            <p:nvPr/>
          </p:nvSpPr>
          <p:spPr bwMode="auto">
            <a:xfrm>
              <a:off x="6740" y="2765"/>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Rectangle 177">
              <a:extLst>
                <a:ext uri="{FF2B5EF4-FFF2-40B4-BE49-F238E27FC236}">
                  <a16:creationId xmlns:a16="http://schemas.microsoft.com/office/drawing/2014/main" id="{BDEC155E-0CA9-4889-BFBD-AE793AC89B2E}"/>
                </a:ext>
              </a:extLst>
            </p:cNvPr>
            <p:cNvSpPr>
              <a:spLocks noChangeArrowheads="1"/>
            </p:cNvSpPr>
            <p:nvPr/>
          </p:nvSpPr>
          <p:spPr bwMode="auto">
            <a:xfrm>
              <a:off x="6706" y="2776"/>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Rectangle 178">
              <a:extLst>
                <a:ext uri="{FF2B5EF4-FFF2-40B4-BE49-F238E27FC236}">
                  <a16:creationId xmlns:a16="http://schemas.microsoft.com/office/drawing/2014/main" id="{17F35FFB-0770-4811-9214-57086E1BAF02}"/>
                </a:ext>
              </a:extLst>
            </p:cNvPr>
            <p:cNvSpPr>
              <a:spLocks noChangeArrowheads="1"/>
            </p:cNvSpPr>
            <p:nvPr/>
          </p:nvSpPr>
          <p:spPr bwMode="auto">
            <a:xfrm>
              <a:off x="6666" y="2776"/>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Rectangle 179">
              <a:extLst>
                <a:ext uri="{FF2B5EF4-FFF2-40B4-BE49-F238E27FC236}">
                  <a16:creationId xmlns:a16="http://schemas.microsoft.com/office/drawing/2014/main" id="{23550E82-4B7F-46F7-8F4E-8CBBB179FE79}"/>
                </a:ext>
              </a:extLst>
            </p:cNvPr>
            <p:cNvSpPr>
              <a:spLocks noChangeArrowheads="1"/>
            </p:cNvSpPr>
            <p:nvPr/>
          </p:nvSpPr>
          <p:spPr bwMode="auto">
            <a:xfrm>
              <a:off x="6626" y="2776"/>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Rectangle 180">
              <a:extLst>
                <a:ext uri="{FF2B5EF4-FFF2-40B4-BE49-F238E27FC236}">
                  <a16:creationId xmlns:a16="http://schemas.microsoft.com/office/drawing/2014/main" id="{5604ED4F-5775-43D1-B834-55A386261112}"/>
                </a:ext>
              </a:extLst>
            </p:cNvPr>
            <p:cNvSpPr>
              <a:spLocks noChangeArrowheads="1"/>
            </p:cNvSpPr>
            <p:nvPr/>
          </p:nvSpPr>
          <p:spPr bwMode="auto">
            <a:xfrm>
              <a:off x="6586" y="2776"/>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Rectangle 181">
              <a:extLst>
                <a:ext uri="{FF2B5EF4-FFF2-40B4-BE49-F238E27FC236}">
                  <a16:creationId xmlns:a16="http://schemas.microsoft.com/office/drawing/2014/main" id="{24AB7FD0-B1FA-4FB3-B340-B41E12960D87}"/>
                </a:ext>
              </a:extLst>
            </p:cNvPr>
            <p:cNvSpPr>
              <a:spLocks noChangeArrowheads="1"/>
            </p:cNvSpPr>
            <p:nvPr/>
          </p:nvSpPr>
          <p:spPr bwMode="auto">
            <a:xfrm>
              <a:off x="6546" y="2776"/>
              <a:ext cx="11"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Rectangle 182">
              <a:extLst>
                <a:ext uri="{FF2B5EF4-FFF2-40B4-BE49-F238E27FC236}">
                  <a16:creationId xmlns:a16="http://schemas.microsoft.com/office/drawing/2014/main" id="{800F8295-1AE1-4FF9-8C6C-EFB3BEF78198}"/>
                </a:ext>
              </a:extLst>
            </p:cNvPr>
            <p:cNvSpPr>
              <a:spLocks noChangeArrowheads="1"/>
            </p:cNvSpPr>
            <p:nvPr/>
          </p:nvSpPr>
          <p:spPr bwMode="auto">
            <a:xfrm>
              <a:off x="6506" y="2776"/>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Rectangle 183">
              <a:extLst>
                <a:ext uri="{FF2B5EF4-FFF2-40B4-BE49-F238E27FC236}">
                  <a16:creationId xmlns:a16="http://schemas.microsoft.com/office/drawing/2014/main" id="{A90DD5D1-89E4-4B78-9662-95AD380985D6}"/>
                </a:ext>
              </a:extLst>
            </p:cNvPr>
            <p:cNvSpPr>
              <a:spLocks noChangeArrowheads="1"/>
            </p:cNvSpPr>
            <p:nvPr/>
          </p:nvSpPr>
          <p:spPr bwMode="auto">
            <a:xfrm>
              <a:off x="6466" y="2776"/>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Rectangle 184">
              <a:extLst>
                <a:ext uri="{FF2B5EF4-FFF2-40B4-BE49-F238E27FC236}">
                  <a16:creationId xmlns:a16="http://schemas.microsoft.com/office/drawing/2014/main" id="{AA13E2FF-C38F-47B1-8D63-DF383DB31DCB}"/>
                </a:ext>
              </a:extLst>
            </p:cNvPr>
            <p:cNvSpPr>
              <a:spLocks noChangeArrowheads="1"/>
            </p:cNvSpPr>
            <p:nvPr/>
          </p:nvSpPr>
          <p:spPr bwMode="auto">
            <a:xfrm>
              <a:off x="6426" y="2776"/>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Rectangle 185">
              <a:extLst>
                <a:ext uri="{FF2B5EF4-FFF2-40B4-BE49-F238E27FC236}">
                  <a16:creationId xmlns:a16="http://schemas.microsoft.com/office/drawing/2014/main" id="{0D9623DE-10C7-4FD3-A844-C0FE517C63E3}"/>
                </a:ext>
              </a:extLst>
            </p:cNvPr>
            <p:cNvSpPr>
              <a:spLocks noChangeArrowheads="1"/>
            </p:cNvSpPr>
            <p:nvPr/>
          </p:nvSpPr>
          <p:spPr bwMode="auto">
            <a:xfrm>
              <a:off x="6386" y="2776"/>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Rectangle 186">
              <a:extLst>
                <a:ext uri="{FF2B5EF4-FFF2-40B4-BE49-F238E27FC236}">
                  <a16:creationId xmlns:a16="http://schemas.microsoft.com/office/drawing/2014/main" id="{31A1256C-E37D-4286-8015-285D9F39E4D2}"/>
                </a:ext>
              </a:extLst>
            </p:cNvPr>
            <p:cNvSpPr>
              <a:spLocks noChangeArrowheads="1"/>
            </p:cNvSpPr>
            <p:nvPr/>
          </p:nvSpPr>
          <p:spPr bwMode="auto">
            <a:xfrm>
              <a:off x="6346" y="2776"/>
              <a:ext cx="12" cy="6"/>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Rectangle 187">
              <a:extLst>
                <a:ext uri="{FF2B5EF4-FFF2-40B4-BE49-F238E27FC236}">
                  <a16:creationId xmlns:a16="http://schemas.microsoft.com/office/drawing/2014/main" id="{85C9028E-430C-474F-93CE-F26E0A3515DF}"/>
                </a:ext>
              </a:extLst>
            </p:cNvPr>
            <p:cNvSpPr>
              <a:spLocks noChangeArrowheads="1"/>
            </p:cNvSpPr>
            <p:nvPr/>
          </p:nvSpPr>
          <p:spPr bwMode="auto">
            <a:xfrm>
              <a:off x="6323" y="276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188">
              <a:extLst>
                <a:ext uri="{FF2B5EF4-FFF2-40B4-BE49-F238E27FC236}">
                  <a16:creationId xmlns:a16="http://schemas.microsoft.com/office/drawing/2014/main" id="{0AD2ECAB-3755-4765-9004-77A90E258D81}"/>
                </a:ext>
              </a:extLst>
            </p:cNvPr>
            <p:cNvSpPr>
              <a:spLocks noChangeArrowheads="1"/>
            </p:cNvSpPr>
            <p:nvPr/>
          </p:nvSpPr>
          <p:spPr bwMode="auto">
            <a:xfrm>
              <a:off x="6323" y="272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Rectangle 189">
              <a:extLst>
                <a:ext uri="{FF2B5EF4-FFF2-40B4-BE49-F238E27FC236}">
                  <a16:creationId xmlns:a16="http://schemas.microsoft.com/office/drawing/2014/main" id="{6DD383D7-BB6D-4EAF-B842-E06336B79B36}"/>
                </a:ext>
              </a:extLst>
            </p:cNvPr>
            <p:cNvSpPr>
              <a:spLocks noChangeArrowheads="1"/>
            </p:cNvSpPr>
            <p:nvPr/>
          </p:nvSpPr>
          <p:spPr bwMode="auto">
            <a:xfrm>
              <a:off x="6323" y="2680"/>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90">
              <a:extLst>
                <a:ext uri="{FF2B5EF4-FFF2-40B4-BE49-F238E27FC236}">
                  <a16:creationId xmlns:a16="http://schemas.microsoft.com/office/drawing/2014/main" id="{03EC4F66-6581-4622-9AD0-1AB0F3D12520}"/>
                </a:ext>
              </a:extLst>
            </p:cNvPr>
            <p:cNvSpPr>
              <a:spLocks/>
            </p:cNvSpPr>
            <p:nvPr/>
          </p:nvSpPr>
          <p:spPr bwMode="auto">
            <a:xfrm>
              <a:off x="6323" y="2640"/>
              <a:ext cx="6" cy="12"/>
            </a:xfrm>
            <a:custGeom>
              <a:avLst/>
              <a:gdLst>
                <a:gd name="T0" fmla="*/ 0 w 6"/>
                <a:gd name="T1" fmla="*/ 0 h 12"/>
                <a:gd name="T2" fmla="*/ 5 w 6"/>
                <a:gd name="T3" fmla="*/ 0 h 12"/>
                <a:gd name="T4" fmla="*/ 6 w 6"/>
                <a:gd name="T5" fmla="*/ 12 h 12"/>
                <a:gd name="T6" fmla="*/ 0 w 6"/>
                <a:gd name="T7" fmla="*/ 12 h 12"/>
                <a:gd name="T8" fmla="*/ 0 w 6"/>
                <a:gd name="T9" fmla="*/ 0 h 12"/>
              </a:gdLst>
              <a:ahLst/>
              <a:cxnLst>
                <a:cxn ang="0">
                  <a:pos x="T0" y="T1"/>
                </a:cxn>
                <a:cxn ang="0">
                  <a:pos x="T2" y="T3"/>
                </a:cxn>
                <a:cxn ang="0">
                  <a:pos x="T4" y="T5"/>
                </a:cxn>
                <a:cxn ang="0">
                  <a:pos x="T6" y="T7"/>
                </a:cxn>
                <a:cxn ang="0">
                  <a:pos x="T8" y="T9"/>
                </a:cxn>
              </a:cxnLst>
              <a:rect l="0" t="0" r="r" b="b"/>
              <a:pathLst>
                <a:path w="6" h="12">
                  <a:moveTo>
                    <a:pt x="0" y="0"/>
                  </a:moveTo>
                  <a:lnTo>
                    <a:pt x="5" y="0"/>
                  </a:lnTo>
                  <a:lnTo>
                    <a:pt x="6" y="12"/>
                  </a:lnTo>
                  <a:lnTo>
                    <a:pt x="0" y="12"/>
                  </a:lnTo>
                  <a:lnTo>
                    <a:pt x="0" y="0"/>
                  </a:lnTo>
                  <a:close/>
                </a:path>
              </a:pathLst>
            </a:custGeom>
            <a:solidFill>
              <a:srgbClr val="262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Rectangle 191">
              <a:extLst>
                <a:ext uri="{FF2B5EF4-FFF2-40B4-BE49-F238E27FC236}">
                  <a16:creationId xmlns:a16="http://schemas.microsoft.com/office/drawing/2014/main" id="{234862D5-D806-4F05-AA40-990850125AD7}"/>
                </a:ext>
              </a:extLst>
            </p:cNvPr>
            <p:cNvSpPr>
              <a:spLocks noChangeArrowheads="1"/>
            </p:cNvSpPr>
            <p:nvPr/>
          </p:nvSpPr>
          <p:spPr bwMode="auto">
            <a:xfrm>
              <a:off x="6323" y="2600"/>
              <a:ext cx="5"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Rectangle 192">
              <a:extLst>
                <a:ext uri="{FF2B5EF4-FFF2-40B4-BE49-F238E27FC236}">
                  <a16:creationId xmlns:a16="http://schemas.microsoft.com/office/drawing/2014/main" id="{F07BF8C1-D182-43A5-9F62-69448247AA73}"/>
                </a:ext>
              </a:extLst>
            </p:cNvPr>
            <p:cNvSpPr>
              <a:spLocks noChangeArrowheads="1"/>
            </p:cNvSpPr>
            <p:nvPr/>
          </p:nvSpPr>
          <p:spPr bwMode="auto">
            <a:xfrm>
              <a:off x="6322" y="2561"/>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Rectangle 193">
              <a:extLst>
                <a:ext uri="{FF2B5EF4-FFF2-40B4-BE49-F238E27FC236}">
                  <a16:creationId xmlns:a16="http://schemas.microsoft.com/office/drawing/2014/main" id="{C7260057-929C-4C85-B63B-3C2B979F10E7}"/>
                </a:ext>
              </a:extLst>
            </p:cNvPr>
            <p:cNvSpPr>
              <a:spLocks noChangeArrowheads="1"/>
            </p:cNvSpPr>
            <p:nvPr/>
          </p:nvSpPr>
          <p:spPr bwMode="auto">
            <a:xfrm>
              <a:off x="6322" y="2521"/>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Rectangle 194">
              <a:extLst>
                <a:ext uri="{FF2B5EF4-FFF2-40B4-BE49-F238E27FC236}">
                  <a16:creationId xmlns:a16="http://schemas.microsoft.com/office/drawing/2014/main" id="{B79F4E7F-173A-4EB2-BD81-209FDAC8B082}"/>
                </a:ext>
              </a:extLst>
            </p:cNvPr>
            <p:cNvSpPr>
              <a:spLocks noChangeArrowheads="1"/>
            </p:cNvSpPr>
            <p:nvPr/>
          </p:nvSpPr>
          <p:spPr bwMode="auto">
            <a:xfrm>
              <a:off x="6322" y="2481"/>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Rectangle 195">
              <a:extLst>
                <a:ext uri="{FF2B5EF4-FFF2-40B4-BE49-F238E27FC236}">
                  <a16:creationId xmlns:a16="http://schemas.microsoft.com/office/drawing/2014/main" id="{68EEDF7A-F622-4708-9019-CBC3F166F697}"/>
                </a:ext>
              </a:extLst>
            </p:cNvPr>
            <p:cNvSpPr>
              <a:spLocks noChangeArrowheads="1"/>
            </p:cNvSpPr>
            <p:nvPr/>
          </p:nvSpPr>
          <p:spPr bwMode="auto">
            <a:xfrm>
              <a:off x="6322" y="2441"/>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Rectangle 196">
              <a:extLst>
                <a:ext uri="{FF2B5EF4-FFF2-40B4-BE49-F238E27FC236}">
                  <a16:creationId xmlns:a16="http://schemas.microsoft.com/office/drawing/2014/main" id="{FCCC306A-FE1A-4FC7-AAE6-E5EC88BD94C2}"/>
                </a:ext>
              </a:extLst>
            </p:cNvPr>
            <p:cNvSpPr>
              <a:spLocks noChangeArrowheads="1"/>
            </p:cNvSpPr>
            <p:nvPr/>
          </p:nvSpPr>
          <p:spPr bwMode="auto">
            <a:xfrm>
              <a:off x="6322" y="2401"/>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Rectangle 197">
              <a:extLst>
                <a:ext uri="{FF2B5EF4-FFF2-40B4-BE49-F238E27FC236}">
                  <a16:creationId xmlns:a16="http://schemas.microsoft.com/office/drawing/2014/main" id="{8E30475F-5758-4AA6-807B-B191597216C1}"/>
                </a:ext>
              </a:extLst>
            </p:cNvPr>
            <p:cNvSpPr>
              <a:spLocks noChangeArrowheads="1"/>
            </p:cNvSpPr>
            <p:nvPr/>
          </p:nvSpPr>
          <p:spPr bwMode="auto">
            <a:xfrm>
              <a:off x="6322" y="2361"/>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Rectangle 198">
              <a:extLst>
                <a:ext uri="{FF2B5EF4-FFF2-40B4-BE49-F238E27FC236}">
                  <a16:creationId xmlns:a16="http://schemas.microsoft.com/office/drawing/2014/main" id="{D1C3429E-9326-4368-A774-CB5B763A2113}"/>
                </a:ext>
              </a:extLst>
            </p:cNvPr>
            <p:cNvSpPr>
              <a:spLocks noChangeArrowheads="1"/>
            </p:cNvSpPr>
            <p:nvPr/>
          </p:nvSpPr>
          <p:spPr bwMode="auto">
            <a:xfrm>
              <a:off x="6322" y="2322"/>
              <a:ext cx="5"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Rectangle 199">
              <a:extLst>
                <a:ext uri="{FF2B5EF4-FFF2-40B4-BE49-F238E27FC236}">
                  <a16:creationId xmlns:a16="http://schemas.microsoft.com/office/drawing/2014/main" id="{26752858-9B06-4686-8CFA-4529989DCCC8}"/>
                </a:ext>
              </a:extLst>
            </p:cNvPr>
            <p:cNvSpPr>
              <a:spLocks noChangeArrowheads="1"/>
            </p:cNvSpPr>
            <p:nvPr/>
          </p:nvSpPr>
          <p:spPr bwMode="auto">
            <a:xfrm>
              <a:off x="6322" y="2282"/>
              <a:ext cx="5"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Rectangle 200">
              <a:extLst>
                <a:ext uri="{FF2B5EF4-FFF2-40B4-BE49-F238E27FC236}">
                  <a16:creationId xmlns:a16="http://schemas.microsoft.com/office/drawing/2014/main" id="{2E20F7B7-B658-48EE-AB37-278AB882948E}"/>
                </a:ext>
              </a:extLst>
            </p:cNvPr>
            <p:cNvSpPr>
              <a:spLocks noChangeArrowheads="1"/>
            </p:cNvSpPr>
            <p:nvPr/>
          </p:nvSpPr>
          <p:spPr bwMode="auto">
            <a:xfrm>
              <a:off x="6321" y="2242"/>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Rectangle 201">
              <a:extLst>
                <a:ext uri="{FF2B5EF4-FFF2-40B4-BE49-F238E27FC236}">
                  <a16:creationId xmlns:a16="http://schemas.microsoft.com/office/drawing/2014/main" id="{A10C0BB9-E53A-4968-87E5-A27DF0882234}"/>
                </a:ext>
              </a:extLst>
            </p:cNvPr>
            <p:cNvSpPr>
              <a:spLocks noChangeArrowheads="1"/>
            </p:cNvSpPr>
            <p:nvPr/>
          </p:nvSpPr>
          <p:spPr bwMode="auto">
            <a:xfrm>
              <a:off x="6321" y="2202"/>
              <a:ext cx="6" cy="11"/>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Rectangle 202">
              <a:extLst>
                <a:ext uri="{FF2B5EF4-FFF2-40B4-BE49-F238E27FC236}">
                  <a16:creationId xmlns:a16="http://schemas.microsoft.com/office/drawing/2014/main" id="{C6232513-7254-43F5-9BDD-DF68F9ECA968}"/>
                </a:ext>
              </a:extLst>
            </p:cNvPr>
            <p:cNvSpPr>
              <a:spLocks noChangeArrowheads="1"/>
            </p:cNvSpPr>
            <p:nvPr/>
          </p:nvSpPr>
          <p:spPr bwMode="auto">
            <a:xfrm>
              <a:off x="6321" y="2162"/>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Rectangle 203">
              <a:extLst>
                <a:ext uri="{FF2B5EF4-FFF2-40B4-BE49-F238E27FC236}">
                  <a16:creationId xmlns:a16="http://schemas.microsoft.com/office/drawing/2014/main" id="{C1FF72E7-C3D6-4558-8062-9C6ACC880197}"/>
                </a:ext>
              </a:extLst>
            </p:cNvPr>
            <p:cNvSpPr>
              <a:spLocks noChangeArrowheads="1"/>
            </p:cNvSpPr>
            <p:nvPr/>
          </p:nvSpPr>
          <p:spPr bwMode="auto">
            <a:xfrm>
              <a:off x="6321" y="2122"/>
              <a:ext cx="6" cy="12"/>
            </a:xfrm>
            <a:prstGeom prst="rect">
              <a:avLst/>
            </a:prstGeom>
            <a:solidFill>
              <a:srgbClr val="2624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04">
              <a:extLst>
                <a:ext uri="{FF2B5EF4-FFF2-40B4-BE49-F238E27FC236}">
                  <a16:creationId xmlns:a16="http://schemas.microsoft.com/office/drawing/2014/main" id="{D4A8C83B-EE22-4FF6-A652-B4E80B90FA3C}"/>
                </a:ext>
              </a:extLst>
            </p:cNvPr>
            <p:cNvSpPr>
              <a:spLocks/>
            </p:cNvSpPr>
            <p:nvPr/>
          </p:nvSpPr>
          <p:spPr bwMode="auto">
            <a:xfrm>
              <a:off x="5883" y="1571"/>
              <a:ext cx="30" cy="1222"/>
            </a:xfrm>
            <a:custGeom>
              <a:avLst/>
              <a:gdLst>
                <a:gd name="T0" fmla="*/ 80 w 133"/>
                <a:gd name="T1" fmla="*/ 5369 h 5369"/>
                <a:gd name="T2" fmla="*/ 133 w 133"/>
                <a:gd name="T3" fmla="*/ 5280 h 5369"/>
                <a:gd name="T4" fmla="*/ 133 w 133"/>
                <a:gd name="T5" fmla="*/ 0 h 5369"/>
                <a:gd name="T6" fmla="*/ 0 w 133"/>
                <a:gd name="T7" fmla="*/ 0 h 5369"/>
                <a:gd name="T8" fmla="*/ 0 w 133"/>
                <a:gd name="T9" fmla="*/ 5280 h 5369"/>
                <a:gd name="T10" fmla="*/ 80 w 133"/>
                <a:gd name="T11" fmla="*/ 5369 h 5369"/>
                <a:gd name="T12" fmla="*/ 0 w 133"/>
                <a:gd name="T13" fmla="*/ 5280 h 5369"/>
                <a:gd name="T14" fmla="*/ 0 w 133"/>
                <a:gd name="T15" fmla="*/ 5369 h 5369"/>
                <a:gd name="T16" fmla="*/ 80 w 133"/>
                <a:gd name="T17" fmla="*/ 5369 h 5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5369">
                  <a:moveTo>
                    <a:pt x="80" y="5369"/>
                  </a:moveTo>
                  <a:lnTo>
                    <a:pt x="133" y="5280"/>
                  </a:lnTo>
                  <a:lnTo>
                    <a:pt x="133" y="0"/>
                  </a:lnTo>
                  <a:lnTo>
                    <a:pt x="0" y="0"/>
                  </a:lnTo>
                  <a:lnTo>
                    <a:pt x="0" y="5280"/>
                  </a:lnTo>
                  <a:lnTo>
                    <a:pt x="80" y="5369"/>
                  </a:lnTo>
                  <a:lnTo>
                    <a:pt x="0" y="5280"/>
                  </a:lnTo>
                  <a:lnTo>
                    <a:pt x="0" y="5369"/>
                  </a:lnTo>
                  <a:lnTo>
                    <a:pt x="80" y="5369"/>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Rectangle 205">
              <a:extLst>
                <a:ext uri="{FF2B5EF4-FFF2-40B4-BE49-F238E27FC236}">
                  <a16:creationId xmlns:a16="http://schemas.microsoft.com/office/drawing/2014/main" id="{D88E8414-A174-4BB6-9F7F-DBD8F5E19EFC}"/>
                </a:ext>
              </a:extLst>
            </p:cNvPr>
            <p:cNvSpPr>
              <a:spLocks noChangeArrowheads="1"/>
            </p:cNvSpPr>
            <p:nvPr/>
          </p:nvSpPr>
          <p:spPr bwMode="auto">
            <a:xfrm>
              <a:off x="5899" y="2765"/>
              <a:ext cx="1226" cy="30"/>
            </a:xfrm>
            <a:prstGeom prst="rect">
              <a:avLst/>
            </a:prstGeom>
            <a:solidFill>
              <a:srgbClr val="211D1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206">
              <a:extLst>
                <a:ext uri="{FF2B5EF4-FFF2-40B4-BE49-F238E27FC236}">
                  <a16:creationId xmlns:a16="http://schemas.microsoft.com/office/drawing/2014/main" id="{08AFD1AE-16E3-4D49-A116-F7FCE5953807}"/>
                </a:ext>
              </a:extLst>
            </p:cNvPr>
            <p:cNvSpPr>
              <a:spLocks/>
            </p:cNvSpPr>
            <p:nvPr/>
          </p:nvSpPr>
          <p:spPr bwMode="auto">
            <a:xfrm>
              <a:off x="5737" y="2679"/>
              <a:ext cx="18" cy="24"/>
            </a:xfrm>
            <a:custGeom>
              <a:avLst/>
              <a:gdLst>
                <a:gd name="T0" fmla="*/ 27 w 79"/>
                <a:gd name="T1" fmla="*/ 0 h 106"/>
                <a:gd name="T2" fmla="*/ 79 w 79"/>
                <a:gd name="T3" fmla="*/ 53 h 106"/>
                <a:gd name="T4" fmla="*/ 27 w 79"/>
                <a:gd name="T5" fmla="*/ 106 h 106"/>
                <a:gd name="T6" fmla="*/ 0 w 79"/>
                <a:gd name="T7" fmla="*/ 53 h 106"/>
                <a:gd name="T8" fmla="*/ 27 w 79"/>
                <a:gd name="T9" fmla="*/ 0 h 106"/>
              </a:gdLst>
              <a:ahLst/>
              <a:cxnLst>
                <a:cxn ang="0">
                  <a:pos x="T0" y="T1"/>
                </a:cxn>
                <a:cxn ang="0">
                  <a:pos x="T2" y="T3"/>
                </a:cxn>
                <a:cxn ang="0">
                  <a:pos x="T4" y="T5"/>
                </a:cxn>
                <a:cxn ang="0">
                  <a:pos x="T6" y="T7"/>
                </a:cxn>
                <a:cxn ang="0">
                  <a:pos x="T8" y="T9"/>
                </a:cxn>
              </a:cxnLst>
              <a:rect l="0" t="0" r="r" b="b"/>
              <a:pathLst>
                <a:path w="79" h="106">
                  <a:moveTo>
                    <a:pt x="27" y="0"/>
                  </a:moveTo>
                  <a:lnTo>
                    <a:pt x="79"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207">
              <a:extLst>
                <a:ext uri="{FF2B5EF4-FFF2-40B4-BE49-F238E27FC236}">
                  <a16:creationId xmlns:a16="http://schemas.microsoft.com/office/drawing/2014/main" id="{C99655EE-36D1-4CE0-8EB6-60D3FF150E42}"/>
                </a:ext>
              </a:extLst>
            </p:cNvPr>
            <p:cNvSpPr>
              <a:spLocks/>
            </p:cNvSpPr>
            <p:nvPr/>
          </p:nvSpPr>
          <p:spPr bwMode="auto">
            <a:xfrm>
              <a:off x="5755" y="2661"/>
              <a:ext cx="18" cy="18"/>
            </a:xfrm>
            <a:custGeom>
              <a:avLst/>
              <a:gdLst>
                <a:gd name="T0" fmla="*/ 53 w 80"/>
                <a:gd name="T1" fmla="*/ 0 h 79"/>
                <a:gd name="T2" fmla="*/ 80 w 80"/>
                <a:gd name="T3" fmla="*/ 53 h 79"/>
                <a:gd name="T4" fmla="*/ 53 w 80"/>
                <a:gd name="T5" fmla="*/ 79 h 79"/>
                <a:gd name="T6" fmla="*/ 0 w 80"/>
                <a:gd name="T7" fmla="*/ 53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08">
              <a:extLst>
                <a:ext uri="{FF2B5EF4-FFF2-40B4-BE49-F238E27FC236}">
                  <a16:creationId xmlns:a16="http://schemas.microsoft.com/office/drawing/2014/main" id="{1F4BE781-F637-477D-91EF-534AF1B71741}"/>
                </a:ext>
              </a:extLst>
            </p:cNvPr>
            <p:cNvSpPr>
              <a:spLocks/>
            </p:cNvSpPr>
            <p:nvPr/>
          </p:nvSpPr>
          <p:spPr bwMode="auto">
            <a:xfrm>
              <a:off x="5773" y="2643"/>
              <a:ext cx="24" cy="18"/>
            </a:xfrm>
            <a:custGeom>
              <a:avLst/>
              <a:gdLst>
                <a:gd name="T0" fmla="*/ 53 w 106"/>
                <a:gd name="T1" fmla="*/ 0 h 79"/>
                <a:gd name="T2" fmla="*/ 106 w 106"/>
                <a:gd name="T3" fmla="*/ 53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209">
              <a:extLst>
                <a:ext uri="{FF2B5EF4-FFF2-40B4-BE49-F238E27FC236}">
                  <a16:creationId xmlns:a16="http://schemas.microsoft.com/office/drawing/2014/main" id="{83E48EF9-16B3-4120-A977-36882510D078}"/>
                </a:ext>
              </a:extLst>
            </p:cNvPr>
            <p:cNvSpPr>
              <a:spLocks/>
            </p:cNvSpPr>
            <p:nvPr/>
          </p:nvSpPr>
          <p:spPr bwMode="auto">
            <a:xfrm>
              <a:off x="5797" y="2625"/>
              <a:ext cx="18" cy="18"/>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210">
              <a:extLst>
                <a:ext uri="{FF2B5EF4-FFF2-40B4-BE49-F238E27FC236}">
                  <a16:creationId xmlns:a16="http://schemas.microsoft.com/office/drawing/2014/main" id="{6961F26D-5DA4-4422-B7BF-0E6DE857A585}"/>
                </a:ext>
              </a:extLst>
            </p:cNvPr>
            <p:cNvSpPr>
              <a:spLocks/>
            </p:cNvSpPr>
            <p:nvPr/>
          </p:nvSpPr>
          <p:spPr bwMode="auto">
            <a:xfrm>
              <a:off x="5815" y="2601"/>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211">
              <a:extLst>
                <a:ext uri="{FF2B5EF4-FFF2-40B4-BE49-F238E27FC236}">
                  <a16:creationId xmlns:a16="http://schemas.microsoft.com/office/drawing/2014/main" id="{682194F0-6D8C-4B6A-A4EB-216FEDC096E6}"/>
                </a:ext>
              </a:extLst>
            </p:cNvPr>
            <p:cNvSpPr>
              <a:spLocks/>
            </p:cNvSpPr>
            <p:nvPr/>
          </p:nvSpPr>
          <p:spPr bwMode="auto">
            <a:xfrm>
              <a:off x="5833" y="2583"/>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12">
              <a:extLst>
                <a:ext uri="{FF2B5EF4-FFF2-40B4-BE49-F238E27FC236}">
                  <a16:creationId xmlns:a16="http://schemas.microsoft.com/office/drawing/2014/main" id="{F6677875-E942-4B0F-98C2-B8D058AD2368}"/>
                </a:ext>
              </a:extLst>
            </p:cNvPr>
            <p:cNvSpPr>
              <a:spLocks/>
            </p:cNvSpPr>
            <p:nvPr/>
          </p:nvSpPr>
          <p:spPr bwMode="auto">
            <a:xfrm>
              <a:off x="5857" y="2565"/>
              <a:ext cx="19" cy="18"/>
            </a:xfrm>
            <a:custGeom>
              <a:avLst/>
              <a:gdLst>
                <a:gd name="T0" fmla="*/ 53 w 80"/>
                <a:gd name="T1" fmla="*/ 0 h 79"/>
                <a:gd name="T2" fmla="*/ 80 w 80"/>
                <a:gd name="T3" fmla="*/ 26 h 79"/>
                <a:gd name="T4" fmla="*/ 53 w 80"/>
                <a:gd name="T5" fmla="*/ 79 h 79"/>
                <a:gd name="T6" fmla="*/ 0 w 80"/>
                <a:gd name="T7" fmla="*/ 26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13">
              <a:extLst>
                <a:ext uri="{FF2B5EF4-FFF2-40B4-BE49-F238E27FC236}">
                  <a16:creationId xmlns:a16="http://schemas.microsoft.com/office/drawing/2014/main" id="{FACDC009-4C15-43B1-9902-554A5FB93B5C}"/>
                </a:ext>
              </a:extLst>
            </p:cNvPr>
            <p:cNvSpPr>
              <a:spLocks/>
            </p:cNvSpPr>
            <p:nvPr/>
          </p:nvSpPr>
          <p:spPr bwMode="auto">
            <a:xfrm>
              <a:off x="5876" y="2541"/>
              <a:ext cx="24" cy="24"/>
            </a:xfrm>
            <a:custGeom>
              <a:avLst/>
              <a:gdLst>
                <a:gd name="T0" fmla="*/ 52 w 105"/>
                <a:gd name="T1" fmla="*/ 0 h 106"/>
                <a:gd name="T2" fmla="*/ 105 w 105"/>
                <a:gd name="T3" fmla="*/ 53 h 106"/>
                <a:gd name="T4" fmla="*/ 52 w 105"/>
                <a:gd name="T5" fmla="*/ 106 h 106"/>
                <a:gd name="T6" fmla="*/ 0 w 105"/>
                <a:gd name="T7" fmla="*/ 53 h 106"/>
                <a:gd name="T8" fmla="*/ 52 w 105"/>
                <a:gd name="T9" fmla="*/ 0 h 106"/>
              </a:gdLst>
              <a:ahLst/>
              <a:cxnLst>
                <a:cxn ang="0">
                  <a:pos x="T0" y="T1"/>
                </a:cxn>
                <a:cxn ang="0">
                  <a:pos x="T2" y="T3"/>
                </a:cxn>
                <a:cxn ang="0">
                  <a:pos x="T4" y="T5"/>
                </a:cxn>
                <a:cxn ang="0">
                  <a:pos x="T6" y="T7"/>
                </a:cxn>
                <a:cxn ang="0">
                  <a:pos x="T8" y="T9"/>
                </a:cxn>
              </a:cxnLst>
              <a:rect l="0" t="0" r="r" b="b"/>
              <a:pathLst>
                <a:path w="105" h="106">
                  <a:moveTo>
                    <a:pt x="52" y="0"/>
                  </a:moveTo>
                  <a:lnTo>
                    <a:pt x="105" y="53"/>
                  </a:lnTo>
                  <a:lnTo>
                    <a:pt x="52" y="106"/>
                  </a:lnTo>
                  <a:lnTo>
                    <a:pt x="0" y="53"/>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14">
              <a:extLst>
                <a:ext uri="{FF2B5EF4-FFF2-40B4-BE49-F238E27FC236}">
                  <a16:creationId xmlns:a16="http://schemas.microsoft.com/office/drawing/2014/main" id="{A7B20AF6-96C9-4A2C-BFF0-80434F7B1EF8}"/>
                </a:ext>
              </a:extLst>
            </p:cNvPr>
            <p:cNvSpPr>
              <a:spLocks/>
            </p:cNvSpPr>
            <p:nvPr/>
          </p:nvSpPr>
          <p:spPr bwMode="auto">
            <a:xfrm>
              <a:off x="5900" y="2523"/>
              <a:ext cx="18" cy="18"/>
            </a:xfrm>
            <a:custGeom>
              <a:avLst/>
              <a:gdLst>
                <a:gd name="T0" fmla="*/ 27 w 80"/>
                <a:gd name="T1" fmla="*/ 0 h 79"/>
                <a:gd name="T2" fmla="*/ 80 w 80"/>
                <a:gd name="T3" fmla="*/ 52 h 79"/>
                <a:gd name="T4" fmla="*/ 27 w 80"/>
                <a:gd name="T5" fmla="*/ 79 h 79"/>
                <a:gd name="T6" fmla="*/ 0 w 80"/>
                <a:gd name="T7" fmla="*/ 52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2"/>
                  </a:lnTo>
                  <a:lnTo>
                    <a:pt x="27" y="79"/>
                  </a:lnTo>
                  <a:lnTo>
                    <a:pt x="0" y="52"/>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15">
              <a:extLst>
                <a:ext uri="{FF2B5EF4-FFF2-40B4-BE49-F238E27FC236}">
                  <a16:creationId xmlns:a16="http://schemas.microsoft.com/office/drawing/2014/main" id="{68B9C4CE-50F1-4433-95C5-5ACC066223E6}"/>
                </a:ext>
              </a:extLst>
            </p:cNvPr>
            <p:cNvSpPr>
              <a:spLocks/>
            </p:cNvSpPr>
            <p:nvPr/>
          </p:nvSpPr>
          <p:spPr bwMode="auto">
            <a:xfrm>
              <a:off x="5918" y="2504"/>
              <a:ext cx="18" cy="19"/>
            </a:xfrm>
            <a:custGeom>
              <a:avLst/>
              <a:gdLst>
                <a:gd name="T0" fmla="*/ 53 w 79"/>
                <a:gd name="T1" fmla="*/ 0 h 80"/>
                <a:gd name="T2" fmla="*/ 79 w 79"/>
                <a:gd name="T3" fmla="*/ 27 h 80"/>
                <a:gd name="T4" fmla="*/ 53 w 79"/>
                <a:gd name="T5" fmla="*/ 80 h 80"/>
                <a:gd name="T6" fmla="*/ 0 w 79"/>
                <a:gd name="T7" fmla="*/ 27 h 80"/>
                <a:gd name="T8" fmla="*/ 53 w 79"/>
                <a:gd name="T9" fmla="*/ 0 h 80"/>
              </a:gdLst>
              <a:ahLst/>
              <a:cxnLst>
                <a:cxn ang="0">
                  <a:pos x="T0" y="T1"/>
                </a:cxn>
                <a:cxn ang="0">
                  <a:pos x="T2" y="T3"/>
                </a:cxn>
                <a:cxn ang="0">
                  <a:pos x="T4" y="T5"/>
                </a:cxn>
                <a:cxn ang="0">
                  <a:pos x="T6" y="T7"/>
                </a:cxn>
                <a:cxn ang="0">
                  <a:pos x="T8" y="T9"/>
                </a:cxn>
              </a:cxnLst>
              <a:rect l="0" t="0" r="r" b="b"/>
              <a:pathLst>
                <a:path w="79" h="80">
                  <a:moveTo>
                    <a:pt x="53" y="0"/>
                  </a:moveTo>
                  <a:lnTo>
                    <a:pt x="79"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16">
              <a:extLst>
                <a:ext uri="{FF2B5EF4-FFF2-40B4-BE49-F238E27FC236}">
                  <a16:creationId xmlns:a16="http://schemas.microsoft.com/office/drawing/2014/main" id="{293C8E3E-A60E-48D7-91DB-547A76803950}"/>
                </a:ext>
              </a:extLst>
            </p:cNvPr>
            <p:cNvSpPr>
              <a:spLocks/>
            </p:cNvSpPr>
            <p:nvPr/>
          </p:nvSpPr>
          <p:spPr bwMode="auto">
            <a:xfrm>
              <a:off x="5936" y="2486"/>
              <a:ext cx="24" cy="18"/>
            </a:xfrm>
            <a:custGeom>
              <a:avLst/>
              <a:gdLst>
                <a:gd name="T0" fmla="*/ 53 w 106"/>
                <a:gd name="T1" fmla="*/ 0 h 79"/>
                <a:gd name="T2" fmla="*/ 106 w 106"/>
                <a:gd name="T3" fmla="*/ 26 h 79"/>
                <a:gd name="T4" fmla="*/ 53 w 106"/>
                <a:gd name="T5" fmla="*/ 79 h 79"/>
                <a:gd name="T6" fmla="*/ 0 w 106"/>
                <a:gd name="T7" fmla="*/ 26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17">
              <a:extLst>
                <a:ext uri="{FF2B5EF4-FFF2-40B4-BE49-F238E27FC236}">
                  <a16:creationId xmlns:a16="http://schemas.microsoft.com/office/drawing/2014/main" id="{33953D29-B59D-4060-BA33-6C2C4EEC2A3A}"/>
                </a:ext>
              </a:extLst>
            </p:cNvPr>
            <p:cNvSpPr>
              <a:spLocks/>
            </p:cNvSpPr>
            <p:nvPr/>
          </p:nvSpPr>
          <p:spPr bwMode="auto">
            <a:xfrm>
              <a:off x="5960" y="2462"/>
              <a:ext cx="18" cy="24"/>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18">
              <a:extLst>
                <a:ext uri="{FF2B5EF4-FFF2-40B4-BE49-F238E27FC236}">
                  <a16:creationId xmlns:a16="http://schemas.microsoft.com/office/drawing/2014/main" id="{5E209F98-F24C-4D51-A004-1BBCEF34FABB}"/>
                </a:ext>
              </a:extLst>
            </p:cNvPr>
            <p:cNvSpPr>
              <a:spLocks/>
            </p:cNvSpPr>
            <p:nvPr/>
          </p:nvSpPr>
          <p:spPr bwMode="auto">
            <a:xfrm>
              <a:off x="5978" y="2444"/>
              <a:ext cx="18" cy="18"/>
            </a:xfrm>
            <a:custGeom>
              <a:avLst/>
              <a:gdLst>
                <a:gd name="T0" fmla="*/ 53 w 80"/>
                <a:gd name="T1" fmla="*/ 0 h 79"/>
                <a:gd name="T2" fmla="*/ 80 w 80"/>
                <a:gd name="T3" fmla="*/ 53 h 79"/>
                <a:gd name="T4" fmla="*/ 53 w 80"/>
                <a:gd name="T5" fmla="*/ 79 h 79"/>
                <a:gd name="T6" fmla="*/ 0 w 80"/>
                <a:gd name="T7" fmla="*/ 53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219">
              <a:extLst>
                <a:ext uri="{FF2B5EF4-FFF2-40B4-BE49-F238E27FC236}">
                  <a16:creationId xmlns:a16="http://schemas.microsoft.com/office/drawing/2014/main" id="{81B42607-9EFE-4DD6-AA6C-11119155917A}"/>
                </a:ext>
              </a:extLst>
            </p:cNvPr>
            <p:cNvSpPr>
              <a:spLocks/>
            </p:cNvSpPr>
            <p:nvPr/>
          </p:nvSpPr>
          <p:spPr bwMode="auto">
            <a:xfrm>
              <a:off x="6002" y="2426"/>
              <a:ext cx="19" cy="18"/>
            </a:xfrm>
            <a:custGeom>
              <a:avLst/>
              <a:gdLst>
                <a:gd name="T0" fmla="*/ 27 w 80"/>
                <a:gd name="T1" fmla="*/ 0 h 80"/>
                <a:gd name="T2" fmla="*/ 80 w 80"/>
                <a:gd name="T3" fmla="*/ 27 h 80"/>
                <a:gd name="T4" fmla="*/ 27 w 80"/>
                <a:gd name="T5" fmla="*/ 80 h 80"/>
                <a:gd name="T6" fmla="*/ 0 w 80"/>
                <a:gd name="T7" fmla="*/ 27 h 80"/>
                <a:gd name="T8" fmla="*/ 27 w 80"/>
                <a:gd name="T9" fmla="*/ 0 h 80"/>
              </a:gdLst>
              <a:ahLst/>
              <a:cxnLst>
                <a:cxn ang="0">
                  <a:pos x="T0" y="T1"/>
                </a:cxn>
                <a:cxn ang="0">
                  <a:pos x="T2" y="T3"/>
                </a:cxn>
                <a:cxn ang="0">
                  <a:pos x="T4" y="T5"/>
                </a:cxn>
                <a:cxn ang="0">
                  <a:pos x="T6" y="T7"/>
                </a:cxn>
                <a:cxn ang="0">
                  <a:pos x="T8" y="T9"/>
                </a:cxn>
              </a:cxnLst>
              <a:rect l="0" t="0" r="r" b="b"/>
              <a:pathLst>
                <a:path w="80" h="80">
                  <a:moveTo>
                    <a:pt x="27" y="0"/>
                  </a:moveTo>
                  <a:lnTo>
                    <a:pt x="80"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220">
              <a:extLst>
                <a:ext uri="{FF2B5EF4-FFF2-40B4-BE49-F238E27FC236}">
                  <a16:creationId xmlns:a16="http://schemas.microsoft.com/office/drawing/2014/main" id="{D67DDBB4-F484-4028-A483-E43ECE8F1951}"/>
                </a:ext>
              </a:extLst>
            </p:cNvPr>
            <p:cNvSpPr>
              <a:spLocks/>
            </p:cNvSpPr>
            <p:nvPr/>
          </p:nvSpPr>
          <p:spPr bwMode="auto">
            <a:xfrm>
              <a:off x="6021" y="2402"/>
              <a:ext cx="18" cy="24"/>
            </a:xfrm>
            <a:custGeom>
              <a:avLst/>
              <a:gdLst>
                <a:gd name="T0" fmla="*/ 52 w 79"/>
                <a:gd name="T1" fmla="*/ 0 h 106"/>
                <a:gd name="T2" fmla="*/ 79 w 79"/>
                <a:gd name="T3" fmla="*/ 53 h 106"/>
                <a:gd name="T4" fmla="*/ 52 w 79"/>
                <a:gd name="T5" fmla="*/ 106 h 106"/>
                <a:gd name="T6" fmla="*/ 0 w 79"/>
                <a:gd name="T7" fmla="*/ 53 h 106"/>
                <a:gd name="T8" fmla="*/ 52 w 79"/>
                <a:gd name="T9" fmla="*/ 0 h 106"/>
              </a:gdLst>
              <a:ahLst/>
              <a:cxnLst>
                <a:cxn ang="0">
                  <a:pos x="T0" y="T1"/>
                </a:cxn>
                <a:cxn ang="0">
                  <a:pos x="T2" y="T3"/>
                </a:cxn>
                <a:cxn ang="0">
                  <a:pos x="T4" y="T5"/>
                </a:cxn>
                <a:cxn ang="0">
                  <a:pos x="T6" y="T7"/>
                </a:cxn>
                <a:cxn ang="0">
                  <a:pos x="T8" y="T9"/>
                </a:cxn>
              </a:cxnLst>
              <a:rect l="0" t="0" r="r" b="b"/>
              <a:pathLst>
                <a:path w="79" h="106">
                  <a:moveTo>
                    <a:pt x="52" y="0"/>
                  </a:moveTo>
                  <a:lnTo>
                    <a:pt x="79" y="53"/>
                  </a:lnTo>
                  <a:lnTo>
                    <a:pt x="52" y="106"/>
                  </a:lnTo>
                  <a:lnTo>
                    <a:pt x="0" y="53"/>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221">
              <a:extLst>
                <a:ext uri="{FF2B5EF4-FFF2-40B4-BE49-F238E27FC236}">
                  <a16:creationId xmlns:a16="http://schemas.microsoft.com/office/drawing/2014/main" id="{FDCC1A19-5E98-4F53-A6DC-BB4FE707D031}"/>
                </a:ext>
              </a:extLst>
            </p:cNvPr>
            <p:cNvSpPr>
              <a:spLocks/>
            </p:cNvSpPr>
            <p:nvPr/>
          </p:nvSpPr>
          <p:spPr bwMode="auto">
            <a:xfrm>
              <a:off x="6039" y="2384"/>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222">
              <a:extLst>
                <a:ext uri="{FF2B5EF4-FFF2-40B4-BE49-F238E27FC236}">
                  <a16:creationId xmlns:a16="http://schemas.microsoft.com/office/drawing/2014/main" id="{CC9E4DF3-D523-4F82-B7ED-9BCC110C5960}"/>
                </a:ext>
              </a:extLst>
            </p:cNvPr>
            <p:cNvSpPr>
              <a:spLocks/>
            </p:cNvSpPr>
            <p:nvPr/>
          </p:nvSpPr>
          <p:spPr bwMode="auto">
            <a:xfrm>
              <a:off x="6063" y="2366"/>
              <a:ext cx="18" cy="18"/>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223">
              <a:extLst>
                <a:ext uri="{FF2B5EF4-FFF2-40B4-BE49-F238E27FC236}">
                  <a16:creationId xmlns:a16="http://schemas.microsoft.com/office/drawing/2014/main" id="{B7A862DA-D495-466C-AD75-FD6EDD4D7A27}"/>
                </a:ext>
              </a:extLst>
            </p:cNvPr>
            <p:cNvSpPr>
              <a:spLocks/>
            </p:cNvSpPr>
            <p:nvPr/>
          </p:nvSpPr>
          <p:spPr bwMode="auto">
            <a:xfrm>
              <a:off x="6081" y="2342"/>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224">
              <a:extLst>
                <a:ext uri="{FF2B5EF4-FFF2-40B4-BE49-F238E27FC236}">
                  <a16:creationId xmlns:a16="http://schemas.microsoft.com/office/drawing/2014/main" id="{C70295ED-E49D-41C1-A414-771BFE0EB6A3}"/>
                </a:ext>
              </a:extLst>
            </p:cNvPr>
            <p:cNvSpPr>
              <a:spLocks/>
            </p:cNvSpPr>
            <p:nvPr/>
          </p:nvSpPr>
          <p:spPr bwMode="auto">
            <a:xfrm>
              <a:off x="6099" y="2324"/>
              <a:ext cx="24" cy="24"/>
            </a:xfrm>
            <a:custGeom>
              <a:avLst/>
              <a:gdLst>
                <a:gd name="T0" fmla="*/ 53 w 106"/>
                <a:gd name="T1" fmla="*/ 0 h 105"/>
                <a:gd name="T2" fmla="*/ 106 w 106"/>
                <a:gd name="T3" fmla="*/ 52 h 105"/>
                <a:gd name="T4" fmla="*/ 53 w 106"/>
                <a:gd name="T5" fmla="*/ 105 h 105"/>
                <a:gd name="T6" fmla="*/ 0 w 106"/>
                <a:gd name="T7" fmla="*/ 52 h 105"/>
                <a:gd name="T8" fmla="*/ 53 w 106"/>
                <a:gd name="T9" fmla="*/ 0 h 105"/>
              </a:gdLst>
              <a:ahLst/>
              <a:cxnLst>
                <a:cxn ang="0">
                  <a:pos x="T0" y="T1"/>
                </a:cxn>
                <a:cxn ang="0">
                  <a:pos x="T2" y="T3"/>
                </a:cxn>
                <a:cxn ang="0">
                  <a:pos x="T4" y="T5"/>
                </a:cxn>
                <a:cxn ang="0">
                  <a:pos x="T6" y="T7"/>
                </a:cxn>
                <a:cxn ang="0">
                  <a:pos x="T8" y="T9"/>
                </a:cxn>
              </a:cxnLst>
              <a:rect l="0" t="0" r="r" b="b"/>
              <a:pathLst>
                <a:path w="106" h="105">
                  <a:moveTo>
                    <a:pt x="53" y="0"/>
                  </a:moveTo>
                  <a:lnTo>
                    <a:pt x="106" y="52"/>
                  </a:lnTo>
                  <a:lnTo>
                    <a:pt x="53" y="105"/>
                  </a:lnTo>
                  <a:lnTo>
                    <a:pt x="0" y="52"/>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225">
              <a:extLst>
                <a:ext uri="{FF2B5EF4-FFF2-40B4-BE49-F238E27FC236}">
                  <a16:creationId xmlns:a16="http://schemas.microsoft.com/office/drawing/2014/main" id="{497D340E-2A29-4E3A-A21C-F1D0E7A0F203}"/>
                </a:ext>
              </a:extLst>
            </p:cNvPr>
            <p:cNvSpPr>
              <a:spLocks/>
            </p:cNvSpPr>
            <p:nvPr/>
          </p:nvSpPr>
          <p:spPr bwMode="auto">
            <a:xfrm>
              <a:off x="6123" y="2306"/>
              <a:ext cx="18" cy="18"/>
            </a:xfrm>
            <a:custGeom>
              <a:avLst/>
              <a:gdLst>
                <a:gd name="T0" fmla="*/ 53 w 80"/>
                <a:gd name="T1" fmla="*/ 0 h 80"/>
                <a:gd name="T2" fmla="*/ 80 w 80"/>
                <a:gd name="T3" fmla="*/ 53 h 80"/>
                <a:gd name="T4" fmla="*/ 27 w 80"/>
                <a:gd name="T5" fmla="*/ 80 h 80"/>
                <a:gd name="T6" fmla="*/ 0 w 80"/>
                <a:gd name="T7" fmla="*/ 53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53"/>
                  </a:lnTo>
                  <a:lnTo>
                    <a:pt x="27"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226">
              <a:extLst>
                <a:ext uri="{FF2B5EF4-FFF2-40B4-BE49-F238E27FC236}">
                  <a16:creationId xmlns:a16="http://schemas.microsoft.com/office/drawing/2014/main" id="{2BE8ED70-FAB4-4620-8537-D70278D2E4D4}"/>
                </a:ext>
              </a:extLst>
            </p:cNvPr>
            <p:cNvSpPr>
              <a:spLocks/>
            </p:cNvSpPr>
            <p:nvPr/>
          </p:nvSpPr>
          <p:spPr bwMode="auto">
            <a:xfrm>
              <a:off x="6141" y="2288"/>
              <a:ext cx="24" cy="18"/>
            </a:xfrm>
            <a:custGeom>
              <a:avLst/>
              <a:gdLst>
                <a:gd name="T0" fmla="*/ 53 w 105"/>
                <a:gd name="T1" fmla="*/ 0 h 79"/>
                <a:gd name="T2" fmla="*/ 105 w 105"/>
                <a:gd name="T3" fmla="*/ 26 h 79"/>
                <a:gd name="T4" fmla="*/ 53 w 105"/>
                <a:gd name="T5" fmla="*/ 79 h 79"/>
                <a:gd name="T6" fmla="*/ 0 w 105"/>
                <a:gd name="T7" fmla="*/ 26 h 79"/>
                <a:gd name="T8" fmla="*/ 53 w 105"/>
                <a:gd name="T9" fmla="*/ 0 h 79"/>
              </a:gdLst>
              <a:ahLst/>
              <a:cxnLst>
                <a:cxn ang="0">
                  <a:pos x="T0" y="T1"/>
                </a:cxn>
                <a:cxn ang="0">
                  <a:pos x="T2" y="T3"/>
                </a:cxn>
                <a:cxn ang="0">
                  <a:pos x="T4" y="T5"/>
                </a:cxn>
                <a:cxn ang="0">
                  <a:pos x="T6" y="T7"/>
                </a:cxn>
                <a:cxn ang="0">
                  <a:pos x="T8" y="T9"/>
                </a:cxn>
              </a:cxnLst>
              <a:rect l="0" t="0" r="r" b="b"/>
              <a:pathLst>
                <a:path w="105" h="79">
                  <a:moveTo>
                    <a:pt x="53" y="0"/>
                  </a:moveTo>
                  <a:lnTo>
                    <a:pt x="105"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227">
              <a:extLst>
                <a:ext uri="{FF2B5EF4-FFF2-40B4-BE49-F238E27FC236}">
                  <a16:creationId xmlns:a16="http://schemas.microsoft.com/office/drawing/2014/main" id="{3B984E20-685F-40F3-90BF-79815B87A228}"/>
                </a:ext>
              </a:extLst>
            </p:cNvPr>
            <p:cNvSpPr>
              <a:spLocks/>
            </p:cNvSpPr>
            <p:nvPr/>
          </p:nvSpPr>
          <p:spPr bwMode="auto">
            <a:xfrm>
              <a:off x="6165" y="2263"/>
              <a:ext cx="19" cy="25"/>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228">
              <a:extLst>
                <a:ext uri="{FF2B5EF4-FFF2-40B4-BE49-F238E27FC236}">
                  <a16:creationId xmlns:a16="http://schemas.microsoft.com/office/drawing/2014/main" id="{C5766F00-4750-43A5-8B12-5E6DB9BB32CB}"/>
                </a:ext>
              </a:extLst>
            </p:cNvPr>
            <p:cNvSpPr>
              <a:spLocks/>
            </p:cNvSpPr>
            <p:nvPr/>
          </p:nvSpPr>
          <p:spPr bwMode="auto">
            <a:xfrm>
              <a:off x="6184" y="2245"/>
              <a:ext cx="18" cy="18"/>
            </a:xfrm>
            <a:custGeom>
              <a:avLst/>
              <a:gdLst>
                <a:gd name="T0" fmla="*/ 53 w 79"/>
                <a:gd name="T1" fmla="*/ 0 h 79"/>
                <a:gd name="T2" fmla="*/ 79 w 79"/>
                <a:gd name="T3" fmla="*/ 53 h 79"/>
                <a:gd name="T4" fmla="*/ 53 w 79"/>
                <a:gd name="T5" fmla="*/ 79 h 79"/>
                <a:gd name="T6" fmla="*/ 0 w 79"/>
                <a:gd name="T7" fmla="*/ 53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229">
              <a:extLst>
                <a:ext uri="{FF2B5EF4-FFF2-40B4-BE49-F238E27FC236}">
                  <a16:creationId xmlns:a16="http://schemas.microsoft.com/office/drawing/2014/main" id="{ECB3FD94-DA6A-43C4-8EC4-17A11A791D35}"/>
                </a:ext>
              </a:extLst>
            </p:cNvPr>
            <p:cNvSpPr>
              <a:spLocks/>
            </p:cNvSpPr>
            <p:nvPr/>
          </p:nvSpPr>
          <p:spPr bwMode="auto">
            <a:xfrm>
              <a:off x="6202" y="2227"/>
              <a:ext cx="24" cy="18"/>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230">
              <a:extLst>
                <a:ext uri="{FF2B5EF4-FFF2-40B4-BE49-F238E27FC236}">
                  <a16:creationId xmlns:a16="http://schemas.microsoft.com/office/drawing/2014/main" id="{429872DC-2D5B-4DB9-A0AA-B9128A70E04D}"/>
                </a:ext>
              </a:extLst>
            </p:cNvPr>
            <p:cNvSpPr>
              <a:spLocks/>
            </p:cNvSpPr>
            <p:nvPr/>
          </p:nvSpPr>
          <p:spPr bwMode="auto">
            <a:xfrm>
              <a:off x="6226" y="2203"/>
              <a:ext cx="18" cy="24"/>
            </a:xfrm>
            <a:custGeom>
              <a:avLst/>
              <a:gdLst>
                <a:gd name="T0" fmla="*/ 26 w 79"/>
                <a:gd name="T1" fmla="*/ 0 h 106"/>
                <a:gd name="T2" fmla="*/ 79 w 79"/>
                <a:gd name="T3" fmla="*/ 53 h 106"/>
                <a:gd name="T4" fmla="*/ 26 w 79"/>
                <a:gd name="T5" fmla="*/ 106 h 106"/>
                <a:gd name="T6" fmla="*/ 0 w 79"/>
                <a:gd name="T7" fmla="*/ 53 h 106"/>
                <a:gd name="T8" fmla="*/ 26 w 79"/>
                <a:gd name="T9" fmla="*/ 0 h 106"/>
              </a:gdLst>
              <a:ahLst/>
              <a:cxnLst>
                <a:cxn ang="0">
                  <a:pos x="T0" y="T1"/>
                </a:cxn>
                <a:cxn ang="0">
                  <a:pos x="T2" y="T3"/>
                </a:cxn>
                <a:cxn ang="0">
                  <a:pos x="T4" y="T5"/>
                </a:cxn>
                <a:cxn ang="0">
                  <a:pos x="T6" y="T7"/>
                </a:cxn>
                <a:cxn ang="0">
                  <a:pos x="T8" y="T9"/>
                </a:cxn>
              </a:cxnLst>
              <a:rect l="0" t="0" r="r" b="b"/>
              <a:pathLst>
                <a:path w="79" h="106">
                  <a:moveTo>
                    <a:pt x="26" y="0"/>
                  </a:moveTo>
                  <a:lnTo>
                    <a:pt x="79" y="53"/>
                  </a:lnTo>
                  <a:lnTo>
                    <a:pt x="26" y="106"/>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231">
              <a:extLst>
                <a:ext uri="{FF2B5EF4-FFF2-40B4-BE49-F238E27FC236}">
                  <a16:creationId xmlns:a16="http://schemas.microsoft.com/office/drawing/2014/main" id="{AAAC96B0-36A7-4F75-8CB0-43B8769BF0FC}"/>
                </a:ext>
              </a:extLst>
            </p:cNvPr>
            <p:cNvSpPr>
              <a:spLocks/>
            </p:cNvSpPr>
            <p:nvPr/>
          </p:nvSpPr>
          <p:spPr bwMode="auto">
            <a:xfrm>
              <a:off x="6244" y="2185"/>
              <a:ext cx="18" cy="18"/>
            </a:xfrm>
            <a:custGeom>
              <a:avLst/>
              <a:gdLst>
                <a:gd name="T0" fmla="*/ 53 w 80"/>
                <a:gd name="T1" fmla="*/ 0 h 79"/>
                <a:gd name="T2" fmla="*/ 80 w 80"/>
                <a:gd name="T3" fmla="*/ 53 h 79"/>
                <a:gd name="T4" fmla="*/ 53 w 80"/>
                <a:gd name="T5" fmla="*/ 79 h 79"/>
                <a:gd name="T6" fmla="*/ 0 w 80"/>
                <a:gd name="T7" fmla="*/ 53 h 79"/>
                <a:gd name="T8" fmla="*/ 53 w 80"/>
                <a:gd name="T9" fmla="*/ 0 h 79"/>
              </a:gdLst>
              <a:ahLst/>
              <a:cxnLst>
                <a:cxn ang="0">
                  <a:pos x="T0" y="T1"/>
                </a:cxn>
                <a:cxn ang="0">
                  <a:pos x="T2" y="T3"/>
                </a:cxn>
                <a:cxn ang="0">
                  <a:pos x="T4" y="T5"/>
                </a:cxn>
                <a:cxn ang="0">
                  <a:pos x="T6" y="T7"/>
                </a:cxn>
                <a:cxn ang="0">
                  <a:pos x="T8" y="T9"/>
                </a:cxn>
              </a:cxnLst>
              <a:rect l="0" t="0" r="r" b="b"/>
              <a:pathLst>
                <a:path w="80" h="79">
                  <a:moveTo>
                    <a:pt x="53" y="0"/>
                  </a:moveTo>
                  <a:lnTo>
                    <a:pt x="80"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232">
              <a:extLst>
                <a:ext uri="{FF2B5EF4-FFF2-40B4-BE49-F238E27FC236}">
                  <a16:creationId xmlns:a16="http://schemas.microsoft.com/office/drawing/2014/main" id="{9050991F-2DD0-45AB-83F1-1D758368D50F}"/>
                </a:ext>
              </a:extLst>
            </p:cNvPr>
            <p:cNvSpPr>
              <a:spLocks/>
            </p:cNvSpPr>
            <p:nvPr/>
          </p:nvSpPr>
          <p:spPr bwMode="auto">
            <a:xfrm>
              <a:off x="6268" y="2167"/>
              <a:ext cx="18" cy="18"/>
            </a:xfrm>
            <a:custGeom>
              <a:avLst/>
              <a:gdLst>
                <a:gd name="T0" fmla="*/ 27 w 80"/>
                <a:gd name="T1" fmla="*/ 0 h 79"/>
                <a:gd name="T2" fmla="*/ 80 w 80"/>
                <a:gd name="T3" fmla="*/ 53 h 79"/>
                <a:gd name="T4" fmla="*/ 27 w 80"/>
                <a:gd name="T5" fmla="*/ 79 h 79"/>
                <a:gd name="T6" fmla="*/ 0 w 80"/>
                <a:gd name="T7" fmla="*/ 53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3"/>
                  </a:lnTo>
                  <a:lnTo>
                    <a:pt x="27" y="79"/>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233">
              <a:extLst>
                <a:ext uri="{FF2B5EF4-FFF2-40B4-BE49-F238E27FC236}">
                  <a16:creationId xmlns:a16="http://schemas.microsoft.com/office/drawing/2014/main" id="{BB64F414-72D9-47B1-B021-994CD0E20407}"/>
                </a:ext>
              </a:extLst>
            </p:cNvPr>
            <p:cNvSpPr>
              <a:spLocks/>
            </p:cNvSpPr>
            <p:nvPr/>
          </p:nvSpPr>
          <p:spPr bwMode="auto">
            <a:xfrm>
              <a:off x="6286" y="2149"/>
              <a:ext cx="18" cy="18"/>
            </a:xfrm>
            <a:custGeom>
              <a:avLst/>
              <a:gdLst>
                <a:gd name="T0" fmla="*/ 52 w 79"/>
                <a:gd name="T1" fmla="*/ 0 h 80"/>
                <a:gd name="T2" fmla="*/ 79 w 79"/>
                <a:gd name="T3" fmla="*/ 27 h 80"/>
                <a:gd name="T4" fmla="*/ 52 w 79"/>
                <a:gd name="T5" fmla="*/ 80 h 80"/>
                <a:gd name="T6" fmla="*/ 0 w 79"/>
                <a:gd name="T7" fmla="*/ 27 h 80"/>
                <a:gd name="T8" fmla="*/ 52 w 79"/>
                <a:gd name="T9" fmla="*/ 0 h 80"/>
              </a:gdLst>
              <a:ahLst/>
              <a:cxnLst>
                <a:cxn ang="0">
                  <a:pos x="T0" y="T1"/>
                </a:cxn>
                <a:cxn ang="0">
                  <a:pos x="T2" y="T3"/>
                </a:cxn>
                <a:cxn ang="0">
                  <a:pos x="T4" y="T5"/>
                </a:cxn>
                <a:cxn ang="0">
                  <a:pos x="T6" y="T7"/>
                </a:cxn>
                <a:cxn ang="0">
                  <a:pos x="T8" y="T9"/>
                </a:cxn>
              </a:cxnLst>
              <a:rect l="0" t="0" r="r" b="b"/>
              <a:pathLst>
                <a:path w="79" h="80">
                  <a:moveTo>
                    <a:pt x="52" y="0"/>
                  </a:moveTo>
                  <a:lnTo>
                    <a:pt x="79" y="27"/>
                  </a:lnTo>
                  <a:lnTo>
                    <a:pt x="52" y="80"/>
                  </a:lnTo>
                  <a:lnTo>
                    <a:pt x="0" y="27"/>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234">
              <a:extLst>
                <a:ext uri="{FF2B5EF4-FFF2-40B4-BE49-F238E27FC236}">
                  <a16:creationId xmlns:a16="http://schemas.microsoft.com/office/drawing/2014/main" id="{648DDCAB-DD8C-4715-AC88-E24A42D51216}"/>
                </a:ext>
              </a:extLst>
            </p:cNvPr>
            <p:cNvSpPr>
              <a:spLocks/>
            </p:cNvSpPr>
            <p:nvPr/>
          </p:nvSpPr>
          <p:spPr bwMode="auto">
            <a:xfrm>
              <a:off x="6304" y="2125"/>
              <a:ext cx="25"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235">
              <a:extLst>
                <a:ext uri="{FF2B5EF4-FFF2-40B4-BE49-F238E27FC236}">
                  <a16:creationId xmlns:a16="http://schemas.microsoft.com/office/drawing/2014/main" id="{5AC1FEE3-F549-44E9-B947-C65DA0B2206D}"/>
                </a:ext>
              </a:extLst>
            </p:cNvPr>
            <p:cNvSpPr>
              <a:spLocks/>
            </p:cNvSpPr>
            <p:nvPr/>
          </p:nvSpPr>
          <p:spPr bwMode="auto">
            <a:xfrm>
              <a:off x="6329" y="2107"/>
              <a:ext cx="18" cy="18"/>
            </a:xfrm>
            <a:custGeom>
              <a:avLst/>
              <a:gdLst>
                <a:gd name="T0" fmla="*/ 26 w 79"/>
                <a:gd name="T1" fmla="*/ 0 h 79"/>
                <a:gd name="T2" fmla="*/ 79 w 79"/>
                <a:gd name="T3" fmla="*/ 53 h 79"/>
                <a:gd name="T4" fmla="*/ 26 w 79"/>
                <a:gd name="T5" fmla="*/ 79 h 79"/>
                <a:gd name="T6" fmla="*/ 0 w 79"/>
                <a:gd name="T7" fmla="*/ 53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53"/>
                  </a:lnTo>
                  <a:lnTo>
                    <a:pt x="26" y="79"/>
                  </a:lnTo>
                  <a:lnTo>
                    <a:pt x="0" y="53"/>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236">
              <a:extLst>
                <a:ext uri="{FF2B5EF4-FFF2-40B4-BE49-F238E27FC236}">
                  <a16:creationId xmlns:a16="http://schemas.microsoft.com/office/drawing/2014/main" id="{614C9EE4-836B-4FAE-96F5-A619FC2B43C1}"/>
                </a:ext>
              </a:extLst>
            </p:cNvPr>
            <p:cNvSpPr>
              <a:spLocks/>
            </p:cNvSpPr>
            <p:nvPr/>
          </p:nvSpPr>
          <p:spPr bwMode="auto">
            <a:xfrm>
              <a:off x="6347" y="2089"/>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237">
              <a:extLst>
                <a:ext uri="{FF2B5EF4-FFF2-40B4-BE49-F238E27FC236}">
                  <a16:creationId xmlns:a16="http://schemas.microsoft.com/office/drawing/2014/main" id="{C30426AF-E2DA-49C8-8ED4-F6364688C2CA}"/>
                </a:ext>
              </a:extLst>
            </p:cNvPr>
            <p:cNvSpPr>
              <a:spLocks/>
            </p:cNvSpPr>
            <p:nvPr/>
          </p:nvSpPr>
          <p:spPr bwMode="auto">
            <a:xfrm>
              <a:off x="6365" y="2065"/>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238">
              <a:extLst>
                <a:ext uri="{FF2B5EF4-FFF2-40B4-BE49-F238E27FC236}">
                  <a16:creationId xmlns:a16="http://schemas.microsoft.com/office/drawing/2014/main" id="{F269602C-C31D-4B05-AE2E-A8572E125020}"/>
                </a:ext>
              </a:extLst>
            </p:cNvPr>
            <p:cNvSpPr>
              <a:spLocks/>
            </p:cNvSpPr>
            <p:nvPr/>
          </p:nvSpPr>
          <p:spPr bwMode="auto">
            <a:xfrm>
              <a:off x="6389" y="2047"/>
              <a:ext cx="18" cy="18"/>
            </a:xfrm>
            <a:custGeom>
              <a:avLst/>
              <a:gdLst>
                <a:gd name="T0" fmla="*/ 27 w 80"/>
                <a:gd name="T1" fmla="*/ 0 h 79"/>
                <a:gd name="T2" fmla="*/ 80 w 80"/>
                <a:gd name="T3" fmla="*/ 52 h 79"/>
                <a:gd name="T4" fmla="*/ 27 w 80"/>
                <a:gd name="T5" fmla="*/ 79 h 79"/>
                <a:gd name="T6" fmla="*/ 0 w 80"/>
                <a:gd name="T7" fmla="*/ 52 h 79"/>
                <a:gd name="T8" fmla="*/ 27 w 80"/>
                <a:gd name="T9" fmla="*/ 0 h 79"/>
              </a:gdLst>
              <a:ahLst/>
              <a:cxnLst>
                <a:cxn ang="0">
                  <a:pos x="T0" y="T1"/>
                </a:cxn>
                <a:cxn ang="0">
                  <a:pos x="T2" y="T3"/>
                </a:cxn>
                <a:cxn ang="0">
                  <a:pos x="T4" y="T5"/>
                </a:cxn>
                <a:cxn ang="0">
                  <a:pos x="T6" y="T7"/>
                </a:cxn>
                <a:cxn ang="0">
                  <a:pos x="T8" y="T9"/>
                </a:cxn>
              </a:cxnLst>
              <a:rect l="0" t="0" r="r" b="b"/>
              <a:pathLst>
                <a:path w="80" h="79">
                  <a:moveTo>
                    <a:pt x="27" y="0"/>
                  </a:moveTo>
                  <a:lnTo>
                    <a:pt x="80" y="52"/>
                  </a:lnTo>
                  <a:lnTo>
                    <a:pt x="27" y="79"/>
                  </a:lnTo>
                  <a:lnTo>
                    <a:pt x="0" y="52"/>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239">
              <a:extLst>
                <a:ext uri="{FF2B5EF4-FFF2-40B4-BE49-F238E27FC236}">
                  <a16:creationId xmlns:a16="http://schemas.microsoft.com/office/drawing/2014/main" id="{90DA0367-D207-44D3-9684-EA94F49C578D}"/>
                </a:ext>
              </a:extLst>
            </p:cNvPr>
            <p:cNvSpPr>
              <a:spLocks/>
            </p:cNvSpPr>
            <p:nvPr/>
          </p:nvSpPr>
          <p:spPr bwMode="auto">
            <a:xfrm>
              <a:off x="6407" y="2029"/>
              <a:ext cx="24" cy="18"/>
            </a:xfrm>
            <a:custGeom>
              <a:avLst/>
              <a:gdLst>
                <a:gd name="T0" fmla="*/ 53 w 106"/>
                <a:gd name="T1" fmla="*/ 0 h 80"/>
                <a:gd name="T2" fmla="*/ 106 w 106"/>
                <a:gd name="T3" fmla="*/ 53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53"/>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240">
              <a:extLst>
                <a:ext uri="{FF2B5EF4-FFF2-40B4-BE49-F238E27FC236}">
                  <a16:creationId xmlns:a16="http://schemas.microsoft.com/office/drawing/2014/main" id="{FD48874F-40E7-4BD9-9252-B0CE36D1D322}"/>
                </a:ext>
              </a:extLst>
            </p:cNvPr>
            <p:cNvSpPr>
              <a:spLocks/>
            </p:cNvSpPr>
            <p:nvPr/>
          </p:nvSpPr>
          <p:spPr bwMode="auto">
            <a:xfrm>
              <a:off x="6431" y="2011"/>
              <a:ext cx="18" cy="18"/>
            </a:xfrm>
            <a:custGeom>
              <a:avLst/>
              <a:gdLst>
                <a:gd name="T0" fmla="*/ 26 w 79"/>
                <a:gd name="T1" fmla="*/ 0 h 79"/>
                <a:gd name="T2" fmla="*/ 79 w 79"/>
                <a:gd name="T3" fmla="*/ 26 h 79"/>
                <a:gd name="T4" fmla="*/ 26 w 79"/>
                <a:gd name="T5" fmla="*/ 79 h 79"/>
                <a:gd name="T6" fmla="*/ 0 w 79"/>
                <a:gd name="T7" fmla="*/ 26 h 79"/>
                <a:gd name="T8" fmla="*/ 26 w 79"/>
                <a:gd name="T9" fmla="*/ 0 h 79"/>
              </a:gdLst>
              <a:ahLst/>
              <a:cxnLst>
                <a:cxn ang="0">
                  <a:pos x="T0" y="T1"/>
                </a:cxn>
                <a:cxn ang="0">
                  <a:pos x="T2" y="T3"/>
                </a:cxn>
                <a:cxn ang="0">
                  <a:pos x="T4" y="T5"/>
                </a:cxn>
                <a:cxn ang="0">
                  <a:pos x="T6" y="T7"/>
                </a:cxn>
                <a:cxn ang="0">
                  <a:pos x="T8" y="T9"/>
                </a:cxn>
              </a:cxnLst>
              <a:rect l="0" t="0" r="r" b="b"/>
              <a:pathLst>
                <a:path w="79" h="79">
                  <a:moveTo>
                    <a:pt x="26" y="0"/>
                  </a:moveTo>
                  <a:lnTo>
                    <a:pt x="79" y="26"/>
                  </a:lnTo>
                  <a:lnTo>
                    <a:pt x="26" y="79"/>
                  </a:lnTo>
                  <a:lnTo>
                    <a:pt x="0" y="26"/>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241">
              <a:extLst>
                <a:ext uri="{FF2B5EF4-FFF2-40B4-BE49-F238E27FC236}">
                  <a16:creationId xmlns:a16="http://schemas.microsoft.com/office/drawing/2014/main" id="{03DEF1B7-5D0C-4E00-A46E-DD065092D008}"/>
                </a:ext>
              </a:extLst>
            </p:cNvPr>
            <p:cNvSpPr>
              <a:spLocks/>
            </p:cNvSpPr>
            <p:nvPr/>
          </p:nvSpPr>
          <p:spPr bwMode="auto">
            <a:xfrm>
              <a:off x="6449" y="1986"/>
              <a:ext cx="18" cy="25"/>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242">
              <a:extLst>
                <a:ext uri="{FF2B5EF4-FFF2-40B4-BE49-F238E27FC236}">
                  <a16:creationId xmlns:a16="http://schemas.microsoft.com/office/drawing/2014/main" id="{7966E812-B9E1-420A-B3DD-BF61414A9B94}"/>
                </a:ext>
              </a:extLst>
            </p:cNvPr>
            <p:cNvSpPr>
              <a:spLocks/>
            </p:cNvSpPr>
            <p:nvPr/>
          </p:nvSpPr>
          <p:spPr bwMode="auto">
            <a:xfrm>
              <a:off x="6467" y="1968"/>
              <a:ext cx="25"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243">
              <a:extLst>
                <a:ext uri="{FF2B5EF4-FFF2-40B4-BE49-F238E27FC236}">
                  <a16:creationId xmlns:a16="http://schemas.microsoft.com/office/drawing/2014/main" id="{77628BDC-D09F-4EBC-863F-3833DE889A92}"/>
                </a:ext>
              </a:extLst>
            </p:cNvPr>
            <p:cNvSpPr>
              <a:spLocks/>
            </p:cNvSpPr>
            <p:nvPr/>
          </p:nvSpPr>
          <p:spPr bwMode="auto">
            <a:xfrm>
              <a:off x="6492" y="1950"/>
              <a:ext cx="18" cy="18"/>
            </a:xfrm>
            <a:custGeom>
              <a:avLst/>
              <a:gdLst>
                <a:gd name="T0" fmla="*/ 27 w 79"/>
                <a:gd name="T1" fmla="*/ 0 h 80"/>
                <a:gd name="T2" fmla="*/ 79 w 79"/>
                <a:gd name="T3" fmla="*/ 27 h 80"/>
                <a:gd name="T4" fmla="*/ 27 w 79"/>
                <a:gd name="T5" fmla="*/ 80 h 80"/>
                <a:gd name="T6" fmla="*/ 0 w 79"/>
                <a:gd name="T7" fmla="*/ 27 h 80"/>
                <a:gd name="T8" fmla="*/ 27 w 79"/>
                <a:gd name="T9" fmla="*/ 0 h 80"/>
              </a:gdLst>
              <a:ahLst/>
              <a:cxnLst>
                <a:cxn ang="0">
                  <a:pos x="T0" y="T1"/>
                </a:cxn>
                <a:cxn ang="0">
                  <a:pos x="T2" y="T3"/>
                </a:cxn>
                <a:cxn ang="0">
                  <a:pos x="T4" y="T5"/>
                </a:cxn>
                <a:cxn ang="0">
                  <a:pos x="T6" y="T7"/>
                </a:cxn>
                <a:cxn ang="0">
                  <a:pos x="T8" y="T9"/>
                </a:cxn>
              </a:cxnLst>
              <a:rect l="0" t="0" r="r" b="b"/>
              <a:pathLst>
                <a:path w="79" h="80">
                  <a:moveTo>
                    <a:pt x="27" y="0"/>
                  </a:moveTo>
                  <a:lnTo>
                    <a:pt x="79" y="27"/>
                  </a:lnTo>
                  <a:lnTo>
                    <a:pt x="27" y="80"/>
                  </a:lnTo>
                  <a:lnTo>
                    <a:pt x="0" y="27"/>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244">
              <a:extLst>
                <a:ext uri="{FF2B5EF4-FFF2-40B4-BE49-F238E27FC236}">
                  <a16:creationId xmlns:a16="http://schemas.microsoft.com/office/drawing/2014/main" id="{CAA9D1AA-A5F9-4973-A863-7C3F67C57877}"/>
                </a:ext>
              </a:extLst>
            </p:cNvPr>
            <p:cNvSpPr>
              <a:spLocks/>
            </p:cNvSpPr>
            <p:nvPr/>
          </p:nvSpPr>
          <p:spPr bwMode="auto">
            <a:xfrm>
              <a:off x="6510" y="1926"/>
              <a:ext cx="18" cy="24"/>
            </a:xfrm>
            <a:custGeom>
              <a:avLst/>
              <a:gdLst>
                <a:gd name="T0" fmla="*/ 53 w 80"/>
                <a:gd name="T1" fmla="*/ 0 h 106"/>
                <a:gd name="T2" fmla="*/ 80 w 80"/>
                <a:gd name="T3" fmla="*/ 53 h 106"/>
                <a:gd name="T4" fmla="*/ 53 w 80"/>
                <a:gd name="T5" fmla="*/ 106 h 106"/>
                <a:gd name="T6" fmla="*/ 0 w 80"/>
                <a:gd name="T7" fmla="*/ 53 h 106"/>
                <a:gd name="T8" fmla="*/ 53 w 80"/>
                <a:gd name="T9" fmla="*/ 0 h 106"/>
              </a:gdLst>
              <a:ahLst/>
              <a:cxnLst>
                <a:cxn ang="0">
                  <a:pos x="T0" y="T1"/>
                </a:cxn>
                <a:cxn ang="0">
                  <a:pos x="T2" y="T3"/>
                </a:cxn>
                <a:cxn ang="0">
                  <a:pos x="T4" y="T5"/>
                </a:cxn>
                <a:cxn ang="0">
                  <a:pos x="T6" y="T7"/>
                </a:cxn>
                <a:cxn ang="0">
                  <a:pos x="T8" y="T9"/>
                </a:cxn>
              </a:cxnLst>
              <a:rect l="0" t="0" r="r" b="b"/>
              <a:pathLst>
                <a:path w="80" h="106">
                  <a:moveTo>
                    <a:pt x="53" y="0"/>
                  </a:moveTo>
                  <a:lnTo>
                    <a:pt x="80"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245">
              <a:extLst>
                <a:ext uri="{FF2B5EF4-FFF2-40B4-BE49-F238E27FC236}">
                  <a16:creationId xmlns:a16="http://schemas.microsoft.com/office/drawing/2014/main" id="{2939A3F9-9434-4DF5-8971-FAF0EC979267}"/>
                </a:ext>
              </a:extLst>
            </p:cNvPr>
            <p:cNvSpPr>
              <a:spLocks/>
            </p:cNvSpPr>
            <p:nvPr/>
          </p:nvSpPr>
          <p:spPr bwMode="auto">
            <a:xfrm>
              <a:off x="6528" y="1908"/>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246">
              <a:extLst>
                <a:ext uri="{FF2B5EF4-FFF2-40B4-BE49-F238E27FC236}">
                  <a16:creationId xmlns:a16="http://schemas.microsoft.com/office/drawing/2014/main" id="{D135F254-87BE-488E-8D7B-B7D9A9D99E40}"/>
                </a:ext>
              </a:extLst>
            </p:cNvPr>
            <p:cNvSpPr>
              <a:spLocks/>
            </p:cNvSpPr>
            <p:nvPr/>
          </p:nvSpPr>
          <p:spPr bwMode="auto">
            <a:xfrm>
              <a:off x="6552" y="1890"/>
              <a:ext cx="18" cy="18"/>
            </a:xfrm>
            <a:custGeom>
              <a:avLst/>
              <a:gdLst>
                <a:gd name="T0" fmla="*/ 53 w 79"/>
                <a:gd name="T1" fmla="*/ 0 h 79"/>
                <a:gd name="T2" fmla="*/ 79 w 79"/>
                <a:gd name="T3" fmla="*/ 26 h 79"/>
                <a:gd name="T4" fmla="*/ 53 w 79"/>
                <a:gd name="T5" fmla="*/ 79 h 79"/>
                <a:gd name="T6" fmla="*/ 0 w 79"/>
                <a:gd name="T7" fmla="*/ 26 h 79"/>
                <a:gd name="T8" fmla="*/ 53 w 79"/>
                <a:gd name="T9" fmla="*/ 0 h 79"/>
              </a:gdLst>
              <a:ahLst/>
              <a:cxnLst>
                <a:cxn ang="0">
                  <a:pos x="T0" y="T1"/>
                </a:cxn>
                <a:cxn ang="0">
                  <a:pos x="T2" y="T3"/>
                </a:cxn>
                <a:cxn ang="0">
                  <a:pos x="T4" y="T5"/>
                </a:cxn>
                <a:cxn ang="0">
                  <a:pos x="T6" y="T7"/>
                </a:cxn>
                <a:cxn ang="0">
                  <a:pos x="T8" y="T9"/>
                </a:cxn>
              </a:cxnLst>
              <a:rect l="0" t="0" r="r" b="b"/>
              <a:pathLst>
                <a:path w="79" h="79">
                  <a:moveTo>
                    <a:pt x="53" y="0"/>
                  </a:moveTo>
                  <a:lnTo>
                    <a:pt x="79" y="26"/>
                  </a:lnTo>
                  <a:lnTo>
                    <a:pt x="53" y="79"/>
                  </a:lnTo>
                  <a:lnTo>
                    <a:pt x="0" y="26"/>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247">
              <a:extLst>
                <a:ext uri="{FF2B5EF4-FFF2-40B4-BE49-F238E27FC236}">
                  <a16:creationId xmlns:a16="http://schemas.microsoft.com/office/drawing/2014/main" id="{E950545A-2FA0-4483-865B-5AD1B8CCB541}"/>
                </a:ext>
              </a:extLst>
            </p:cNvPr>
            <p:cNvSpPr>
              <a:spLocks/>
            </p:cNvSpPr>
            <p:nvPr/>
          </p:nvSpPr>
          <p:spPr bwMode="auto">
            <a:xfrm>
              <a:off x="6570" y="1872"/>
              <a:ext cx="24" cy="18"/>
            </a:xfrm>
            <a:custGeom>
              <a:avLst/>
              <a:gdLst>
                <a:gd name="T0" fmla="*/ 53 w 106"/>
                <a:gd name="T1" fmla="*/ 0 h 80"/>
                <a:gd name="T2" fmla="*/ 106 w 106"/>
                <a:gd name="T3" fmla="*/ 27 h 80"/>
                <a:gd name="T4" fmla="*/ 53 w 106"/>
                <a:gd name="T5" fmla="*/ 80 h 80"/>
                <a:gd name="T6" fmla="*/ 0 w 106"/>
                <a:gd name="T7" fmla="*/ 27 h 80"/>
                <a:gd name="T8" fmla="*/ 53 w 106"/>
                <a:gd name="T9" fmla="*/ 0 h 80"/>
              </a:gdLst>
              <a:ahLst/>
              <a:cxnLst>
                <a:cxn ang="0">
                  <a:pos x="T0" y="T1"/>
                </a:cxn>
                <a:cxn ang="0">
                  <a:pos x="T2" y="T3"/>
                </a:cxn>
                <a:cxn ang="0">
                  <a:pos x="T4" y="T5"/>
                </a:cxn>
                <a:cxn ang="0">
                  <a:pos x="T6" y="T7"/>
                </a:cxn>
                <a:cxn ang="0">
                  <a:pos x="T8" y="T9"/>
                </a:cxn>
              </a:cxnLst>
              <a:rect l="0" t="0" r="r" b="b"/>
              <a:pathLst>
                <a:path w="106" h="80">
                  <a:moveTo>
                    <a:pt x="53" y="0"/>
                  </a:moveTo>
                  <a:lnTo>
                    <a:pt x="106"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248">
              <a:extLst>
                <a:ext uri="{FF2B5EF4-FFF2-40B4-BE49-F238E27FC236}">
                  <a16:creationId xmlns:a16="http://schemas.microsoft.com/office/drawing/2014/main" id="{37BE6113-DCE8-4C6A-97E1-4F661845CE8F}"/>
                </a:ext>
              </a:extLst>
            </p:cNvPr>
            <p:cNvSpPr>
              <a:spLocks/>
            </p:cNvSpPr>
            <p:nvPr/>
          </p:nvSpPr>
          <p:spPr bwMode="auto">
            <a:xfrm>
              <a:off x="6594" y="1848"/>
              <a:ext cx="18" cy="24"/>
            </a:xfrm>
            <a:custGeom>
              <a:avLst/>
              <a:gdLst>
                <a:gd name="T0" fmla="*/ 26 w 79"/>
                <a:gd name="T1" fmla="*/ 0 h 105"/>
                <a:gd name="T2" fmla="*/ 79 w 79"/>
                <a:gd name="T3" fmla="*/ 52 h 105"/>
                <a:gd name="T4" fmla="*/ 26 w 79"/>
                <a:gd name="T5" fmla="*/ 105 h 105"/>
                <a:gd name="T6" fmla="*/ 0 w 79"/>
                <a:gd name="T7" fmla="*/ 52 h 105"/>
                <a:gd name="T8" fmla="*/ 26 w 79"/>
                <a:gd name="T9" fmla="*/ 0 h 105"/>
              </a:gdLst>
              <a:ahLst/>
              <a:cxnLst>
                <a:cxn ang="0">
                  <a:pos x="T0" y="T1"/>
                </a:cxn>
                <a:cxn ang="0">
                  <a:pos x="T2" y="T3"/>
                </a:cxn>
                <a:cxn ang="0">
                  <a:pos x="T4" y="T5"/>
                </a:cxn>
                <a:cxn ang="0">
                  <a:pos x="T6" y="T7"/>
                </a:cxn>
                <a:cxn ang="0">
                  <a:pos x="T8" y="T9"/>
                </a:cxn>
              </a:cxnLst>
              <a:rect l="0" t="0" r="r" b="b"/>
              <a:pathLst>
                <a:path w="79" h="105">
                  <a:moveTo>
                    <a:pt x="26" y="0"/>
                  </a:moveTo>
                  <a:lnTo>
                    <a:pt x="79" y="52"/>
                  </a:lnTo>
                  <a:lnTo>
                    <a:pt x="26" y="105"/>
                  </a:lnTo>
                  <a:lnTo>
                    <a:pt x="0" y="52"/>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249">
              <a:extLst>
                <a:ext uri="{FF2B5EF4-FFF2-40B4-BE49-F238E27FC236}">
                  <a16:creationId xmlns:a16="http://schemas.microsoft.com/office/drawing/2014/main" id="{B2179C68-0743-4CA4-845F-103F4CAA846A}"/>
                </a:ext>
              </a:extLst>
            </p:cNvPr>
            <p:cNvSpPr>
              <a:spLocks/>
            </p:cNvSpPr>
            <p:nvPr/>
          </p:nvSpPr>
          <p:spPr bwMode="auto">
            <a:xfrm>
              <a:off x="6612" y="1830"/>
              <a:ext cx="19" cy="18"/>
            </a:xfrm>
            <a:custGeom>
              <a:avLst/>
              <a:gdLst>
                <a:gd name="T0" fmla="*/ 53 w 80"/>
                <a:gd name="T1" fmla="*/ 0 h 80"/>
                <a:gd name="T2" fmla="*/ 80 w 80"/>
                <a:gd name="T3" fmla="*/ 53 h 80"/>
                <a:gd name="T4" fmla="*/ 53 w 80"/>
                <a:gd name="T5" fmla="*/ 80 h 80"/>
                <a:gd name="T6" fmla="*/ 0 w 80"/>
                <a:gd name="T7" fmla="*/ 53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53"/>
                  </a:lnTo>
                  <a:lnTo>
                    <a:pt x="53" y="80"/>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250">
              <a:extLst>
                <a:ext uri="{FF2B5EF4-FFF2-40B4-BE49-F238E27FC236}">
                  <a16:creationId xmlns:a16="http://schemas.microsoft.com/office/drawing/2014/main" id="{F6B67815-195F-4AE4-B93E-7AA96B2BDCC4}"/>
                </a:ext>
              </a:extLst>
            </p:cNvPr>
            <p:cNvSpPr>
              <a:spLocks/>
            </p:cNvSpPr>
            <p:nvPr/>
          </p:nvSpPr>
          <p:spPr bwMode="auto">
            <a:xfrm>
              <a:off x="6631" y="1812"/>
              <a:ext cx="24" cy="18"/>
            </a:xfrm>
            <a:custGeom>
              <a:avLst/>
              <a:gdLst>
                <a:gd name="T0" fmla="*/ 52 w 105"/>
                <a:gd name="T1" fmla="*/ 0 h 79"/>
                <a:gd name="T2" fmla="*/ 105 w 105"/>
                <a:gd name="T3" fmla="*/ 26 h 79"/>
                <a:gd name="T4" fmla="*/ 52 w 105"/>
                <a:gd name="T5" fmla="*/ 79 h 79"/>
                <a:gd name="T6" fmla="*/ 0 w 105"/>
                <a:gd name="T7" fmla="*/ 26 h 79"/>
                <a:gd name="T8" fmla="*/ 52 w 105"/>
                <a:gd name="T9" fmla="*/ 0 h 79"/>
              </a:gdLst>
              <a:ahLst/>
              <a:cxnLst>
                <a:cxn ang="0">
                  <a:pos x="T0" y="T1"/>
                </a:cxn>
                <a:cxn ang="0">
                  <a:pos x="T2" y="T3"/>
                </a:cxn>
                <a:cxn ang="0">
                  <a:pos x="T4" y="T5"/>
                </a:cxn>
                <a:cxn ang="0">
                  <a:pos x="T6" y="T7"/>
                </a:cxn>
                <a:cxn ang="0">
                  <a:pos x="T8" y="T9"/>
                </a:cxn>
              </a:cxnLst>
              <a:rect l="0" t="0" r="r" b="b"/>
              <a:pathLst>
                <a:path w="105" h="79">
                  <a:moveTo>
                    <a:pt x="52" y="0"/>
                  </a:moveTo>
                  <a:lnTo>
                    <a:pt x="105" y="26"/>
                  </a:lnTo>
                  <a:lnTo>
                    <a:pt x="52" y="79"/>
                  </a:lnTo>
                  <a:lnTo>
                    <a:pt x="0" y="26"/>
                  </a:lnTo>
                  <a:lnTo>
                    <a:pt x="52"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251">
              <a:extLst>
                <a:ext uri="{FF2B5EF4-FFF2-40B4-BE49-F238E27FC236}">
                  <a16:creationId xmlns:a16="http://schemas.microsoft.com/office/drawing/2014/main" id="{DAFF6853-F1F6-49E8-9361-96570C6EA804}"/>
                </a:ext>
              </a:extLst>
            </p:cNvPr>
            <p:cNvSpPr>
              <a:spLocks/>
            </p:cNvSpPr>
            <p:nvPr/>
          </p:nvSpPr>
          <p:spPr bwMode="auto">
            <a:xfrm>
              <a:off x="6655" y="1788"/>
              <a:ext cx="18" cy="24"/>
            </a:xfrm>
            <a:custGeom>
              <a:avLst/>
              <a:gdLst>
                <a:gd name="T0" fmla="*/ 27 w 80"/>
                <a:gd name="T1" fmla="*/ 0 h 106"/>
                <a:gd name="T2" fmla="*/ 80 w 80"/>
                <a:gd name="T3" fmla="*/ 53 h 106"/>
                <a:gd name="T4" fmla="*/ 27 w 80"/>
                <a:gd name="T5" fmla="*/ 106 h 106"/>
                <a:gd name="T6" fmla="*/ 0 w 80"/>
                <a:gd name="T7" fmla="*/ 53 h 106"/>
                <a:gd name="T8" fmla="*/ 27 w 80"/>
                <a:gd name="T9" fmla="*/ 0 h 106"/>
              </a:gdLst>
              <a:ahLst/>
              <a:cxnLst>
                <a:cxn ang="0">
                  <a:pos x="T0" y="T1"/>
                </a:cxn>
                <a:cxn ang="0">
                  <a:pos x="T2" y="T3"/>
                </a:cxn>
                <a:cxn ang="0">
                  <a:pos x="T4" y="T5"/>
                </a:cxn>
                <a:cxn ang="0">
                  <a:pos x="T6" y="T7"/>
                </a:cxn>
                <a:cxn ang="0">
                  <a:pos x="T8" y="T9"/>
                </a:cxn>
              </a:cxnLst>
              <a:rect l="0" t="0" r="r" b="b"/>
              <a:pathLst>
                <a:path w="80" h="106">
                  <a:moveTo>
                    <a:pt x="27" y="0"/>
                  </a:moveTo>
                  <a:lnTo>
                    <a:pt x="80" y="53"/>
                  </a:lnTo>
                  <a:lnTo>
                    <a:pt x="27" y="106"/>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252">
              <a:extLst>
                <a:ext uri="{FF2B5EF4-FFF2-40B4-BE49-F238E27FC236}">
                  <a16:creationId xmlns:a16="http://schemas.microsoft.com/office/drawing/2014/main" id="{0545947E-86BE-4A0D-86B3-51D47AFFC0E2}"/>
                </a:ext>
              </a:extLst>
            </p:cNvPr>
            <p:cNvSpPr>
              <a:spLocks/>
            </p:cNvSpPr>
            <p:nvPr/>
          </p:nvSpPr>
          <p:spPr bwMode="auto">
            <a:xfrm>
              <a:off x="6673" y="1770"/>
              <a:ext cx="24" cy="18"/>
            </a:xfrm>
            <a:custGeom>
              <a:avLst/>
              <a:gdLst>
                <a:gd name="T0" fmla="*/ 53 w 106"/>
                <a:gd name="T1" fmla="*/ 0 h 79"/>
                <a:gd name="T2" fmla="*/ 106 w 106"/>
                <a:gd name="T3" fmla="*/ 53 h 79"/>
                <a:gd name="T4" fmla="*/ 53 w 106"/>
                <a:gd name="T5" fmla="*/ 79 h 79"/>
                <a:gd name="T6" fmla="*/ 0 w 106"/>
                <a:gd name="T7" fmla="*/ 53 h 79"/>
                <a:gd name="T8" fmla="*/ 53 w 106"/>
                <a:gd name="T9" fmla="*/ 0 h 79"/>
              </a:gdLst>
              <a:ahLst/>
              <a:cxnLst>
                <a:cxn ang="0">
                  <a:pos x="T0" y="T1"/>
                </a:cxn>
                <a:cxn ang="0">
                  <a:pos x="T2" y="T3"/>
                </a:cxn>
                <a:cxn ang="0">
                  <a:pos x="T4" y="T5"/>
                </a:cxn>
                <a:cxn ang="0">
                  <a:pos x="T6" y="T7"/>
                </a:cxn>
                <a:cxn ang="0">
                  <a:pos x="T8" y="T9"/>
                </a:cxn>
              </a:cxnLst>
              <a:rect l="0" t="0" r="r" b="b"/>
              <a:pathLst>
                <a:path w="106" h="79">
                  <a:moveTo>
                    <a:pt x="53" y="0"/>
                  </a:moveTo>
                  <a:lnTo>
                    <a:pt x="106" y="53"/>
                  </a:lnTo>
                  <a:lnTo>
                    <a:pt x="53" y="79"/>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253">
              <a:extLst>
                <a:ext uri="{FF2B5EF4-FFF2-40B4-BE49-F238E27FC236}">
                  <a16:creationId xmlns:a16="http://schemas.microsoft.com/office/drawing/2014/main" id="{FE6609A5-54A0-48F2-8768-30A1DA91B44D}"/>
                </a:ext>
              </a:extLst>
            </p:cNvPr>
            <p:cNvSpPr>
              <a:spLocks/>
            </p:cNvSpPr>
            <p:nvPr/>
          </p:nvSpPr>
          <p:spPr bwMode="auto">
            <a:xfrm>
              <a:off x="6697" y="1751"/>
              <a:ext cx="18" cy="19"/>
            </a:xfrm>
            <a:custGeom>
              <a:avLst/>
              <a:gdLst>
                <a:gd name="T0" fmla="*/ 26 w 79"/>
                <a:gd name="T1" fmla="*/ 0 h 80"/>
                <a:gd name="T2" fmla="*/ 79 w 79"/>
                <a:gd name="T3" fmla="*/ 27 h 80"/>
                <a:gd name="T4" fmla="*/ 26 w 79"/>
                <a:gd name="T5" fmla="*/ 80 h 80"/>
                <a:gd name="T6" fmla="*/ 0 w 79"/>
                <a:gd name="T7" fmla="*/ 27 h 80"/>
                <a:gd name="T8" fmla="*/ 26 w 79"/>
                <a:gd name="T9" fmla="*/ 0 h 80"/>
              </a:gdLst>
              <a:ahLst/>
              <a:cxnLst>
                <a:cxn ang="0">
                  <a:pos x="T0" y="T1"/>
                </a:cxn>
                <a:cxn ang="0">
                  <a:pos x="T2" y="T3"/>
                </a:cxn>
                <a:cxn ang="0">
                  <a:pos x="T4" y="T5"/>
                </a:cxn>
                <a:cxn ang="0">
                  <a:pos x="T6" y="T7"/>
                </a:cxn>
                <a:cxn ang="0">
                  <a:pos x="T8" y="T9"/>
                </a:cxn>
              </a:cxnLst>
              <a:rect l="0" t="0" r="r" b="b"/>
              <a:pathLst>
                <a:path w="79" h="80">
                  <a:moveTo>
                    <a:pt x="26" y="0"/>
                  </a:moveTo>
                  <a:lnTo>
                    <a:pt x="79" y="27"/>
                  </a:lnTo>
                  <a:lnTo>
                    <a:pt x="26" y="80"/>
                  </a:lnTo>
                  <a:lnTo>
                    <a:pt x="0" y="27"/>
                  </a:lnTo>
                  <a:lnTo>
                    <a:pt x="26"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254">
              <a:extLst>
                <a:ext uri="{FF2B5EF4-FFF2-40B4-BE49-F238E27FC236}">
                  <a16:creationId xmlns:a16="http://schemas.microsoft.com/office/drawing/2014/main" id="{72E9A97B-BB5E-4937-B180-ECFE84AC7450}"/>
                </a:ext>
              </a:extLst>
            </p:cNvPr>
            <p:cNvSpPr>
              <a:spLocks/>
            </p:cNvSpPr>
            <p:nvPr/>
          </p:nvSpPr>
          <p:spPr bwMode="auto">
            <a:xfrm>
              <a:off x="6715" y="1727"/>
              <a:ext cx="18" cy="24"/>
            </a:xfrm>
            <a:custGeom>
              <a:avLst/>
              <a:gdLst>
                <a:gd name="T0" fmla="*/ 53 w 79"/>
                <a:gd name="T1" fmla="*/ 0 h 106"/>
                <a:gd name="T2" fmla="*/ 79 w 79"/>
                <a:gd name="T3" fmla="*/ 53 h 106"/>
                <a:gd name="T4" fmla="*/ 53 w 79"/>
                <a:gd name="T5" fmla="*/ 106 h 106"/>
                <a:gd name="T6" fmla="*/ 0 w 79"/>
                <a:gd name="T7" fmla="*/ 53 h 106"/>
                <a:gd name="T8" fmla="*/ 53 w 79"/>
                <a:gd name="T9" fmla="*/ 0 h 106"/>
              </a:gdLst>
              <a:ahLst/>
              <a:cxnLst>
                <a:cxn ang="0">
                  <a:pos x="T0" y="T1"/>
                </a:cxn>
                <a:cxn ang="0">
                  <a:pos x="T2" y="T3"/>
                </a:cxn>
                <a:cxn ang="0">
                  <a:pos x="T4" y="T5"/>
                </a:cxn>
                <a:cxn ang="0">
                  <a:pos x="T6" y="T7"/>
                </a:cxn>
                <a:cxn ang="0">
                  <a:pos x="T8" y="T9"/>
                </a:cxn>
              </a:cxnLst>
              <a:rect l="0" t="0" r="r" b="b"/>
              <a:pathLst>
                <a:path w="79" h="106">
                  <a:moveTo>
                    <a:pt x="53" y="0"/>
                  </a:moveTo>
                  <a:lnTo>
                    <a:pt x="79"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255">
              <a:extLst>
                <a:ext uri="{FF2B5EF4-FFF2-40B4-BE49-F238E27FC236}">
                  <a16:creationId xmlns:a16="http://schemas.microsoft.com/office/drawing/2014/main" id="{CB66B649-0CA5-4560-9EDC-A000C8BDEBBB}"/>
                </a:ext>
              </a:extLst>
            </p:cNvPr>
            <p:cNvSpPr>
              <a:spLocks/>
            </p:cNvSpPr>
            <p:nvPr/>
          </p:nvSpPr>
          <p:spPr bwMode="auto">
            <a:xfrm>
              <a:off x="6733" y="1709"/>
              <a:ext cx="24" cy="24"/>
            </a:xfrm>
            <a:custGeom>
              <a:avLst/>
              <a:gdLst>
                <a:gd name="T0" fmla="*/ 53 w 106"/>
                <a:gd name="T1" fmla="*/ 0 h 106"/>
                <a:gd name="T2" fmla="*/ 106 w 106"/>
                <a:gd name="T3" fmla="*/ 53 h 106"/>
                <a:gd name="T4" fmla="*/ 53 w 106"/>
                <a:gd name="T5" fmla="*/ 106 h 106"/>
                <a:gd name="T6" fmla="*/ 0 w 106"/>
                <a:gd name="T7" fmla="*/ 53 h 106"/>
                <a:gd name="T8" fmla="*/ 53 w 106"/>
                <a:gd name="T9" fmla="*/ 0 h 106"/>
              </a:gdLst>
              <a:ahLst/>
              <a:cxnLst>
                <a:cxn ang="0">
                  <a:pos x="T0" y="T1"/>
                </a:cxn>
                <a:cxn ang="0">
                  <a:pos x="T2" y="T3"/>
                </a:cxn>
                <a:cxn ang="0">
                  <a:pos x="T4" y="T5"/>
                </a:cxn>
                <a:cxn ang="0">
                  <a:pos x="T6" y="T7"/>
                </a:cxn>
                <a:cxn ang="0">
                  <a:pos x="T8" y="T9"/>
                </a:cxn>
              </a:cxnLst>
              <a:rect l="0" t="0" r="r" b="b"/>
              <a:pathLst>
                <a:path w="106" h="106">
                  <a:moveTo>
                    <a:pt x="53" y="0"/>
                  </a:moveTo>
                  <a:lnTo>
                    <a:pt x="106" y="53"/>
                  </a:lnTo>
                  <a:lnTo>
                    <a:pt x="53" y="106"/>
                  </a:lnTo>
                  <a:lnTo>
                    <a:pt x="0" y="53"/>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256">
              <a:extLst>
                <a:ext uri="{FF2B5EF4-FFF2-40B4-BE49-F238E27FC236}">
                  <a16:creationId xmlns:a16="http://schemas.microsoft.com/office/drawing/2014/main" id="{206F5998-D0F0-4A21-A10C-F80EC36D7E44}"/>
                </a:ext>
              </a:extLst>
            </p:cNvPr>
            <p:cNvSpPr>
              <a:spLocks/>
            </p:cNvSpPr>
            <p:nvPr/>
          </p:nvSpPr>
          <p:spPr bwMode="auto">
            <a:xfrm>
              <a:off x="6757" y="1691"/>
              <a:ext cx="18" cy="18"/>
            </a:xfrm>
            <a:custGeom>
              <a:avLst/>
              <a:gdLst>
                <a:gd name="T0" fmla="*/ 27 w 79"/>
                <a:gd name="T1" fmla="*/ 0 h 79"/>
                <a:gd name="T2" fmla="*/ 79 w 79"/>
                <a:gd name="T3" fmla="*/ 53 h 79"/>
                <a:gd name="T4" fmla="*/ 27 w 79"/>
                <a:gd name="T5" fmla="*/ 79 h 79"/>
                <a:gd name="T6" fmla="*/ 0 w 79"/>
                <a:gd name="T7" fmla="*/ 53 h 79"/>
                <a:gd name="T8" fmla="*/ 27 w 79"/>
                <a:gd name="T9" fmla="*/ 0 h 79"/>
              </a:gdLst>
              <a:ahLst/>
              <a:cxnLst>
                <a:cxn ang="0">
                  <a:pos x="T0" y="T1"/>
                </a:cxn>
                <a:cxn ang="0">
                  <a:pos x="T2" y="T3"/>
                </a:cxn>
                <a:cxn ang="0">
                  <a:pos x="T4" y="T5"/>
                </a:cxn>
                <a:cxn ang="0">
                  <a:pos x="T6" y="T7"/>
                </a:cxn>
                <a:cxn ang="0">
                  <a:pos x="T8" y="T9"/>
                </a:cxn>
              </a:cxnLst>
              <a:rect l="0" t="0" r="r" b="b"/>
              <a:pathLst>
                <a:path w="79" h="79">
                  <a:moveTo>
                    <a:pt x="27" y="0"/>
                  </a:moveTo>
                  <a:lnTo>
                    <a:pt x="79" y="53"/>
                  </a:lnTo>
                  <a:lnTo>
                    <a:pt x="27" y="79"/>
                  </a:lnTo>
                  <a:lnTo>
                    <a:pt x="0" y="53"/>
                  </a:lnTo>
                  <a:lnTo>
                    <a:pt x="27"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257">
              <a:extLst>
                <a:ext uri="{FF2B5EF4-FFF2-40B4-BE49-F238E27FC236}">
                  <a16:creationId xmlns:a16="http://schemas.microsoft.com/office/drawing/2014/main" id="{84491C75-05C0-4AFD-A7E2-E22C052D09EB}"/>
                </a:ext>
              </a:extLst>
            </p:cNvPr>
            <p:cNvSpPr>
              <a:spLocks/>
            </p:cNvSpPr>
            <p:nvPr/>
          </p:nvSpPr>
          <p:spPr bwMode="auto">
            <a:xfrm>
              <a:off x="6775" y="1673"/>
              <a:ext cx="19" cy="18"/>
            </a:xfrm>
            <a:custGeom>
              <a:avLst/>
              <a:gdLst>
                <a:gd name="T0" fmla="*/ 53 w 80"/>
                <a:gd name="T1" fmla="*/ 0 h 80"/>
                <a:gd name="T2" fmla="*/ 80 w 80"/>
                <a:gd name="T3" fmla="*/ 27 h 80"/>
                <a:gd name="T4" fmla="*/ 53 w 80"/>
                <a:gd name="T5" fmla="*/ 80 h 80"/>
                <a:gd name="T6" fmla="*/ 0 w 80"/>
                <a:gd name="T7" fmla="*/ 27 h 80"/>
                <a:gd name="T8" fmla="*/ 53 w 80"/>
                <a:gd name="T9" fmla="*/ 0 h 80"/>
              </a:gdLst>
              <a:ahLst/>
              <a:cxnLst>
                <a:cxn ang="0">
                  <a:pos x="T0" y="T1"/>
                </a:cxn>
                <a:cxn ang="0">
                  <a:pos x="T2" y="T3"/>
                </a:cxn>
                <a:cxn ang="0">
                  <a:pos x="T4" y="T5"/>
                </a:cxn>
                <a:cxn ang="0">
                  <a:pos x="T6" y="T7"/>
                </a:cxn>
                <a:cxn ang="0">
                  <a:pos x="T8" y="T9"/>
                </a:cxn>
              </a:cxnLst>
              <a:rect l="0" t="0" r="r" b="b"/>
              <a:pathLst>
                <a:path w="80" h="80">
                  <a:moveTo>
                    <a:pt x="53" y="0"/>
                  </a:moveTo>
                  <a:lnTo>
                    <a:pt x="80" y="27"/>
                  </a:lnTo>
                  <a:lnTo>
                    <a:pt x="53" y="80"/>
                  </a:lnTo>
                  <a:lnTo>
                    <a:pt x="0" y="27"/>
                  </a:lnTo>
                  <a:lnTo>
                    <a:pt x="53" y="0"/>
                  </a:ln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258">
              <a:extLst>
                <a:ext uri="{FF2B5EF4-FFF2-40B4-BE49-F238E27FC236}">
                  <a16:creationId xmlns:a16="http://schemas.microsoft.com/office/drawing/2014/main" id="{17C21C6E-4E48-446C-9532-34CDBDD210FF}"/>
                </a:ext>
              </a:extLst>
            </p:cNvPr>
            <p:cNvSpPr>
              <a:spLocks/>
            </p:cNvSpPr>
            <p:nvPr/>
          </p:nvSpPr>
          <p:spPr bwMode="auto">
            <a:xfrm>
              <a:off x="5984" y="2289"/>
              <a:ext cx="89" cy="81"/>
            </a:xfrm>
            <a:custGeom>
              <a:avLst/>
              <a:gdLst>
                <a:gd name="T0" fmla="*/ 89 w 89"/>
                <a:gd name="T1" fmla="*/ 81 h 81"/>
                <a:gd name="T2" fmla="*/ 44 w 89"/>
                <a:gd name="T3" fmla="*/ 0 h 81"/>
                <a:gd name="T4" fmla="*/ 0 w 89"/>
                <a:gd name="T5" fmla="*/ 81 h 81"/>
                <a:gd name="T6" fmla="*/ 89 w 89"/>
                <a:gd name="T7" fmla="*/ 81 h 81"/>
              </a:gdLst>
              <a:ahLst/>
              <a:cxnLst>
                <a:cxn ang="0">
                  <a:pos x="T0" y="T1"/>
                </a:cxn>
                <a:cxn ang="0">
                  <a:pos x="T2" y="T3"/>
                </a:cxn>
                <a:cxn ang="0">
                  <a:pos x="T4" y="T5"/>
                </a:cxn>
                <a:cxn ang="0">
                  <a:pos x="T6" y="T7"/>
                </a:cxn>
              </a:cxnLst>
              <a:rect l="0" t="0" r="r" b="b"/>
              <a:pathLst>
                <a:path w="89" h="81">
                  <a:moveTo>
                    <a:pt x="89" y="81"/>
                  </a:moveTo>
                  <a:lnTo>
                    <a:pt x="44" y="0"/>
                  </a:lnTo>
                  <a:lnTo>
                    <a:pt x="0" y="81"/>
                  </a:lnTo>
                  <a:lnTo>
                    <a:pt x="89" y="81"/>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Rectangle 259">
              <a:extLst>
                <a:ext uri="{FF2B5EF4-FFF2-40B4-BE49-F238E27FC236}">
                  <a16:creationId xmlns:a16="http://schemas.microsoft.com/office/drawing/2014/main" id="{090620A8-4267-4F15-9BA9-1089F7B0246B}"/>
                </a:ext>
              </a:extLst>
            </p:cNvPr>
            <p:cNvSpPr>
              <a:spLocks noChangeArrowheads="1"/>
            </p:cNvSpPr>
            <p:nvPr/>
          </p:nvSpPr>
          <p:spPr bwMode="auto">
            <a:xfrm>
              <a:off x="6020" y="2363"/>
              <a:ext cx="17" cy="153"/>
            </a:xfrm>
            <a:prstGeom prst="rect">
              <a:avLst/>
            </a:prstGeom>
            <a:solidFill>
              <a:srgbClr val="C934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260">
              <a:extLst>
                <a:ext uri="{FF2B5EF4-FFF2-40B4-BE49-F238E27FC236}">
                  <a16:creationId xmlns:a16="http://schemas.microsoft.com/office/drawing/2014/main" id="{3B0634CD-6822-4907-87AD-4416DCC4785A}"/>
                </a:ext>
              </a:extLst>
            </p:cNvPr>
            <p:cNvSpPr>
              <a:spLocks/>
            </p:cNvSpPr>
            <p:nvPr/>
          </p:nvSpPr>
          <p:spPr bwMode="auto">
            <a:xfrm>
              <a:off x="5984" y="2509"/>
              <a:ext cx="89" cy="81"/>
            </a:xfrm>
            <a:custGeom>
              <a:avLst/>
              <a:gdLst>
                <a:gd name="T0" fmla="*/ 89 w 89"/>
                <a:gd name="T1" fmla="*/ 0 h 81"/>
                <a:gd name="T2" fmla="*/ 44 w 89"/>
                <a:gd name="T3" fmla="*/ 81 h 81"/>
                <a:gd name="T4" fmla="*/ 0 w 89"/>
                <a:gd name="T5" fmla="*/ 0 h 81"/>
                <a:gd name="T6" fmla="*/ 89 w 89"/>
                <a:gd name="T7" fmla="*/ 0 h 81"/>
              </a:gdLst>
              <a:ahLst/>
              <a:cxnLst>
                <a:cxn ang="0">
                  <a:pos x="T0" y="T1"/>
                </a:cxn>
                <a:cxn ang="0">
                  <a:pos x="T2" y="T3"/>
                </a:cxn>
                <a:cxn ang="0">
                  <a:pos x="T4" y="T5"/>
                </a:cxn>
                <a:cxn ang="0">
                  <a:pos x="T6" y="T7"/>
                </a:cxn>
              </a:cxnLst>
              <a:rect l="0" t="0" r="r" b="b"/>
              <a:pathLst>
                <a:path w="89" h="81">
                  <a:moveTo>
                    <a:pt x="89" y="0"/>
                  </a:moveTo>
                  <a:lnTo>
                    <a:pt x="44" y="81"/>
                  </a:lnTo>
                  <a:lnTo>
                    <a:pt x="0" y="0"/>
                  </a:lnTo>
                  <a:lnTo>
                    <a:pt x="89"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261">
              <a:extLst>
                <a:ext uri="{FF2B5EF4-FFF2-40B4-BE49-F238E27FC236}">
                  <a16:creationId xmlns:a16="http://schemas.microsoft.com/office/drawing/2014/main" id="{2F3FB39B-EDC4-47BD-AFFD-E31352B7CBC7}"/>
                </a:ext>
              </a:extLst>
            </p:cNvPr>
            <p:cNvSpPr>
              <a:spLocks/>
            </p:cNvSpPr>
            <p:nvPr/>
          </p:nvSpPr>
          <p:spPr bwMode="auto">
            <a:xfrm>
              <a:off x="6655" y="2548"/>
              <a:ext cx="81" cy="89"/>
            </a:xfrm>
            <a:custGeom>
              <a:avLst/>
              <a:gdLst>
                <a:gd name="T0" fmla="*/ 0 w 81"/>
                <a:gd name="T1" fmla="*/ 89 h 89"/>
                <a:gd name="T2" fmla="*/ 81 w 81"/>
                <a:gd name="T3" fmla="*/ 44 h 89"/>
                <a:gd name="T4" fmla="*/ 0 w 81"/>
                <a:gd name="T5" fmla="*/ 0 h 89"/>
                <a:gd name="T6" fmla="*/ 0 w 81"/>
                <a:gd name="T7" fmla="*/ 89 h 89"/>
              </a:gdLst>
              <a:ahLst/>
              <a:cxnLst>
                <a:cxn ang="0">
                  <a:pos x="T0" y="T1"/>
                </a:cxn>
                <a:cxn ang="0">
                  <a:pos x="T2" y="T3"/>
                </a:cxn>
                <a:cxn ang="0">
                  <a:pos x="T4" y="T5"/>
                </a:cxn>
                <a:cxn ang="0">
                  <a:pos x="T6" y="T7"/>
                </a:cxn>
              </a:cxnLst>
              <a:rect l="0" t="0" r="r" b="b"/>
              <a:pathLst>
                <a:path w="81" h="89">
                  <a:moveTo>
                    <a:pt x="0" y="89"/>
                  </a:moveTo>
                  <a:lnTo>
                    <a:pt x="81" y="44"/>
                  </a:lnTo>
                  <a:lnTo>
                    <a:pt x="0" y="0"/>
                  </a:lnTo>
                  <a:lnTo>
                    <a:pt x="0" y="89"/>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Rectangle 262">
              <a:extLst>
                <a:ext uri="{FF2B5EF4-FFF2-40B4-BE49-F238E27FC236}">
                  <a16:creationId xmlns:a16="http://schemas.microsoft.com/office/drawing/2014/main" id="{4470F1D5-ADA0-4B45-B69A-81C2FFE9A70D}"/>
                </a:ext>
              </a:extLst>
            </p:cNvPr>
            <p:cNvSpPr>
              <a:spLocks noChangeArrowheads="1"/>
            </p:cNvSpPr>
            <p:nvPr/>
          </p:nvSpPr>
          <p:spPr bwMode="auto">
            <a:xfrm>
              <a:off x="6392" y="2584"/>
              <a:ext cx="270" cy="17"/>
            </a:xfrm>
            <a:prstGeom prst="rect">
              <a:avLst/>
            </a:prstGeom>
            <a:solidFill>
              <a:srgbClr val="C934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263">
              <a:extLst>
                <a:ext uri="{FF2B5EF4-FFF2-40B4-BE49-F238E27FC236}">
                  <a16:creationId xmlns:a16="http://schemas.microsoft.com/office/drawing/2014/main" id="{0F864BFA-00CD-4BCD-9A84-56D6204897B5}"/>
                </a:ext>
              </a:extLst>
            </p:cNvPr>
            <p:cNvSpPr>
              <a:spLocks/>
            </p:cNvSpPr>
            <p:nvPr/>
          </p:nvSpPr>
          <p:spPr bwMode="auto">
            <a:xfrm>
              <a:off x="6318" y="2548"/>
              <a:ext cx="81" cy="89"/>
            </a:xfrm>
            <a:custGeom>
              <a:avLst/>
              <a:gdLst>
                <a:gd name="T0" fmla="*/ 81 w 81"/>
                <a:gd name="T1" fmla="*/ 89 h 89"/>
                <a:gd name="T2" fmla="*/ 0 w 81"/>
                <a:gd name="T3" fmla="*/ 44 h 89"/>
                <a:gd name="T4" fmla="*/ 81 w 81"/>
                <a:gd name="T5" fmla="*/ 0 h 89"/>
                <a:gd name="T6" fmla="*/ 81 w 81"/>
                <a:gd name="T7" fmla="*/ 89 h 89"/>
              </a:gdLst>
              <a:ahLst/>
              <a:cxnLst>
                <a:cxn ang="0">
                  <a:pos x="T0" y="T1"/>
                </a:cxn>
                <a:cxn ang="0">
                  <a:pos x="T2" y="T3"/>
                </a:cxn>
                <a:cxn ang="0">
                  <a:pos x="T4" y="T5"/>
                </a:cxn>
                <a:cxn ang="0">
                  <a:pos x="T6" y="T7"/>
                </a:cxn>
              </a:cxnLst>
              <a:rect l="0" t="0" r="r" b="b"/>
              <a:pathLst>
                <a:path w="81" h="89">
                  <a:moveTo>
                    <a:pt x="81" y="89"/>
                  </a:moveTo>
                  <a:lnTo>
                    <a:pt x="0" y="44"/>
                  </a:lnTo>
                  <a:lnTo>
                    <a:pt x="81" y="0"/>
                  </a:lnTo>
                  <a:lnTo>
                    <a:pt x="81" y="89"/>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264">
              <a:extLst>
                <a:ext uri="{FF2B5EF4-FFF2-40B4-BE49-F238E27FC236}">
                  <a16:creationId xmlns:a16="http://schemas.microsoft.com/office/drawing/2014/main" id="{D0A92D92-C455-44FA-A73E-928AC03C7A45}"/>
                </a:ext>
              </a:extLst>
            </p:cNvPr>
            <p:cNvSpPr>
              <a:spLocks/>
            </p:cNvSpPr>
            <p:nvPr/>
          </p:nvSpPr>
          <p:spPr bwMode="auto">
            <a:xfrm>
              <a:off x="6683" y="1526"/>
              <a:ext cx="81" cy="89"/>
            </a:xfrm>
            <a:custGeom>
              <a:avLst/>
              <a:gdLst>
                <a:gd name="T0" fmla="*/ 81 w 81"/>
                <a:gd name="T1" fmla="*/ 0 h 89"/>
                <a:gd name="T2" fmla="*/ 0 w 81"/>
                <a:gd name="T3" fmla="*/ 44 h 89"/>
                <a:gd name="T4" fmla="*/ 81 w 81"/>
                <a:gd name="T5" fmla="*/ 89 h 89"/>
                <a:gd name="T6" fmla="*/ 81 w 81"/>
                <a:gd name="T7" fmla="*/ 0 h 89"/>
              </a:gdLst>
              <a:ahLst/>
              <a:cxnLst>
                <a:cxn ang="0">
                  <a:pos x="T0" y="T1"/>
                </a:cxn>
                <a:cxn ang="0">
                  <a:pos x="T2" y="T3"/>
                </a:cxn>
                <a:cxn ang="0">
                  <a:pos x="T4" y="T5"/>
                </a:cxn>
                <a:cxn ang="0">
                  <a:pos x="T6" y="T7"/>
                </a:cxn>
              </a:cxnLst>
              <a:rect l="0" t="0" r="r" b="b"/>
              <a:pathLst>
                <a:path w="81" h="89">
                  <a:moveTo>
                    <a:pt x="81" y="0"/>
                  </a:moveTo>
                  <a:lnTo>
                    <a:pt x="0" y="44"/>
                  </a:lnTo>
                  <a:lnTo>
                    <a:pt x="81" y="89"/>
                  </a:lnTo>
                  <a:lnTo>
                    <a:pt x="81"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265">
              <a:extLst>
                <a:ext uri="{FF2B5EF4-FFF2-40B4-BE49-F238E27FC236}">
                  <a16:creationId xmlns:a16="http://schemas.microsoft.com/office/drawing/2014/main" id="{0F1D3B05-F02A-41D8-8879-1D647336C97C}"/>
                </a:ext>
              </a:extLst>
            </p:cNvPr>
            <p:cNvSpPr>
              <a:spLocks/>
            </p:cNvSpPr>
            <p:nvPr/>
          </p:nvSpPr>
          <p:spPr bwMode="auto">
            <a:xfrm>
              <a:off x="6757" y="1562"/>
              <a:ext cx="136" cy="135"/>
            </a:xfrm>
            <a:custGeom>
              <a:avLst/>
              <a:gdLst>
                <a:gd name="T0" fmla="*/ 136 w 136"/>
                <a:gd name="T1" fmla="*/ 130 h 135"/>
                <a:gd name="T2" fmla="*/ 135 w 136"/>
                <a:gd name="T3" fmla="*/ 123 h 135"/>
                <a:gd name="T4" fmla="*/ 134 w 136"/>
                <a:gd name="T5" fmla="*/ 116 h 135"/>
                <a:gd name="T6" fmla="*/ 133 w 136"/>
                <a:gd name="T7" fmla="*/ 109 h 135"/>
                <a:gd name="T8" fmla="*/ 132 w 136"/>
                <a:gd name="T9" fmla="*/ 103 h 135"/>
                <a:gd name="T10" fmla="*/ 130 w 136"/>
                <a:gd name="T11" fmla="*/ 96 h 135"/>
                <a:gd name="T12" fmla="*/ 128 w 136"/>
                <a:gd name="T13" fmla="*/ 90 h 135"/>
                <a:gd name="T14" fmla="*/ 126 w 136"/>
                <a:gd name="T15" fmla="*/ 84 h 135"/>
                <a:gd name="T16" fmla="*/ 123 w 136"/>
                <a:gd name="T17" fmla="*/ 78 h 135"/>
                <a:gd name="T18" fmla="*/ 120 w 136"/>
                <a:gd name="T19" fmla="*/ 72 h 135"/>
                <a:gd name="T20" fmla="*/ 117 w 136"/>
                <a:gd name="T21" fmla="*/ 66 h 135"/>
                <a:gd name="T22" fmla="*/ 113 w 136"/>
                <a:gd name="T23" fmla="*/ 61 h 135"/>
                <a:gd name="T24" fmla="*/ 110 w 136"/>
                <a:gd name="T25" fmla="*/ 55 h 135"/>
                <a:gd name="T26" fmla="*/ 102 w 136"/>
                <a:gd name="T27" fmla="*/ 47 h 135"/>
                <a:gd name="T28" fmla="*/ 94 w 136"/>
                <a:gd name="T29" fmla="*/ 37 h 135"/>
                <a:gd name="T30" fmla="*/ 84 w 136"/>
                <a:gd name="T31" fmla="*/ 29 h 135"/>
                <a:gd name="T32" fmla="*/ 77 w 136"/>
                <a:gd name="T33" fmla="*/ 24 h 135"/>
                <a:gd name="T34" fmla="*/ 72 w 136"/>
                <a:gd name="T35" fmla="*/ 20 h 135"/>
                <a:gd name="T36" fmla="*/ 66 w 136"/>
                <a:gd name="T37" fmla="*/ 17 h 135"/>
                <a:gd name="T38" fmla="*/ 60 w 136"/>
                <a:gd name="T39" fmla="*/ 14 h 135"/>
                <a:gd name="T40" fmla="*/ 54 w 136"/>
                <a:gd name="T41" fmla="*/ 11 h 135"/>
                <a:gd name="T42" fmla="*/ 48 w 136"/>
                <a:gd name="T43" fmla="*/ 8 h 135"/>
                <a:gd name="T44" fmla="*/ 42 w 136"/>
                <a:gd name="T45" fmla="*/ 6 h 135"/>
                <a:gd name="T46" fmla="*/ 36 w 136"/>
                <a:gd name="T47" fmla="*/ 4 h 135"/>
                <a:gd name="T48" fmla="*/ 29 w 136"/>
                <a:gd name="T49" fmla="*/ 3 h 135"/>
                <a:gd name="T50" fmla="*/ 23 w 136"/>
                <a:gd name="T51" fmla="*/ 2 h 135"/>
                <a:gd name="T52" fmla="*/ 16 w 136"/>
                <a:gd name="T53" fmla="*/ 1 h 135"/>
                <a:gd name="T54" fmla="*/ 9 w 136"/>
                <a:gd name="T55" fmla="*/ 0 h 135"/>
                <a:gd name="T56" fmla="*/ 2 w 136"/>
                <a:gd name="T57" fmla="*/ 0 h 135"/>
                <a:gd name="T58" fmla="*/ 3 w 136"/>
                <a:gd name="T59" fmla="*/ 17 h 135"/>
                <a:gd name="T60" fmla="*/ 9 w 136"/>
                <a:gd name="T61" fmla="*/ 17 h 135"/>
                <a:gd name="T62" fmla="*/ 15 w 136"/>
                <a:gd name="T63" fmla="*/ 18 h 135"/>
                <a:gd name="T64" fmla="*/ 21 w 136"/>
                <a:gd name="T65" fmla="*/ 19 h 135"/>
                <a:gd name="T66" fmla="*/ 27 w 136"/>
                <a:gd name="T67" fmla="*/ 20 h 135"/>
                <a:gd name="T68" fmla="*/ 33 w 136"/>
                <a:gd name="T69" fmla="*/ 21 h 135"/>
                <a:gd name="T70" fmla="*/ 38 w 136"/>
                <a:gd name="T71" fmla="*/ 23 h 135"/>
                <a:gd name="T72" fmla="*/ 44 w 136"/>
                <a:gd name="T73" fmla="*/ 25 h 135"/>
                <a:gd name="T74" fmla="*/ 49 w 136"/>
                <a:gd name="T75" fmla="*/ 27 h 135"/>
                <a:gd name="T76" fmla="*/ 54 w 136"/>
                <a:gd name="T77" fmla="*/ 30 h 135"/>
                <a:gd name="T78" fmla="*/ 59 w 136"/>
                <a:gd name="T79" fmla="*/ 32 h 135"/>
                <a:gd name="T80" fmla="*/ 64 w 136"/>
                <a:gd name="T81" fmla="*/ 35 h 135"/>
                <a:gd name="T82" fmla="*/ 69 w 136"/>
                <a:gd name="T83" fmla="*/ 39 h 135"/>
                <a:gd name="T84" fmla="*/ 76 w 136"/>
                <a:gd name="T85" fmla="*/ 44 h 135"/>
                <a:gd name="T86" fmla="*/ 84 w 136"/>
                <a:gd name="T87" fmla="*/ 51 h 135"/>
                <a:gd name="T88" fmla="*/ 92 w 136"/>
                <a:gd name="T89" fmla="*/ 60 h 135"/>
                <a:gd name="T90" fmla="*/ 97 w 136"/>
                <a:gd name="T91" fmla="*/ 67 h 135"/>
                <a:gd name="T92" fmla="*/ 100 w 136"/>
                <a:gd name="T93" fmla="*/ 71 h 135"/>
                <a:gd name="T94" fmla="*/ 103 w 136"/>
                <a:gd name="T95" fmla="*/ 76 h 135"/>
                <a:gd name="T96" fmla="*/ 105 w 136"/>
                <a:gd name="T97" fmla="*/ 81 h 135"/>
                <a:gd name="T98" fmla="*/ 108 w 136"/>
                <a:gd name="T99" fmla="*/ 86 h 135"/>
                <a:gd name="T100" fmla="*/ 110 w 136"/>
                <a:gd name="T101" fmla="*/ 92 h 135"/>
                <a:gd name="T102" fmla="*/ 112 w 136"/>
                <a:gd name="T103" fmla="*/ 97 h 135"/>
                <a:gd name="T104" fmla="*/ 114 w 136"/>
                <a:gd name="T105" fmla="*/ 103 h 135"/>
                <a:gd name="T106" fmla="*/ 115 w 136"/>
                <a:gd name="T107" fmla="*/ 108 h 135"/>
                <a:gd name="T108" fmla="*/ 117 w 136"/>
                <a:gd name="T109" fmla="*/ 114 h 135"/>
                <a:gd name="T110" fmla="*/ 118 w 136"/>
                <a:gd name="T111" fmla="*/ 120 h 135"/>
                <a:gd name="T112" fmla="*/ 118 w 136"/>
                <a:gd name="T113" fmla="*/ 126 h 135"/>
                <a:gd name="T114" fmla="*/ 118 w 136"/>
                <a:gd name="T115" fmla="*/ 13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35">
                  <a:moveTo>
                    <a:pt x="136" y="135"/>
                  </a:moveTo>
                  <a:lnTo>
                    <a:pt x="136" y="133"/>
                  </a:lnTo>
                  <a:lnTo>
                    <a:pt x="136" y="131"/>
                  </a:lnTo>
                  <a:lnTo>
                    <a:pt x="136" y="130"/>
                  </a:lnTo>
                  <a:lnTo>
                    <a:pt x="135" y="128"/>
                  </a:lnTo>
                  <a:lnTo>
                    <a:pt x="135" y="126"/>
                  </a:lnTo>
                  <a:lnTo>
                    <a:pt x="135" y="124"/>
                  </a:lnTo>
                  <a:lnTo>
                    <a:pt x="135" y="123"/>
                  </a:lnTo>
                  <a:lnTo>
                    <a:pt x="135" y="121"/>
                  </a:lnTo>
                  <a:lnTo>
                    <a:pt x="135" y="119"/>
                  </a:lnTo>
                  <a:lnTo>
                    <a:pt x="134" y="118"/>
                  </a:lnTo>
                  <a:lnTo>
                    <a:pt x="134" y="116"/>
                  </a:lnTo>
                  <a:lnTo>
                    <a:pt x="134" y="114"/>
                  </a:lnTo>
                  <a:lnTo>
                    <a:pt x="134" y="113"/>
                  </a:lnTo>
                  <a:lnTo>
                    <a:pt x="134" y="111"/>
                  </a:lnTo>
                  <a:lnTo>
                    <a:pt x="133" y="109"/>
                  </a:lnTo>
                  <a:lnTo>
                    <a:pt x="133" y="108"/>
                  </a:lnTo>
                  <a:lnTo>
                    <a:pt x="133" y="106"/>
                  </a:lnTo>
                  <a:lnTo>
                    <a:pt x="132" y="104"/>
                  </a:lnTo>
                  <a:lnTo>
                    <a:pt x="132" y="103"/>
                  </a:lnTo>
                  <a:lnTo>
                    <a:pt x="131" y="101"/>
                  </a:lnTo>
                  <a:lnTo>
                    <a:pt x="131" y="99"/>
                  </a:lnTo>
                  <a:lnTo>
                    <a:pt x="131" y="98"/>
                  </a:lnTo>
                  <a:lnTo>
                    <a:pt x="130" y="96"/>
                  </a:lnTo>
                  <a:lnTo>
                    <a:pt x="129" y="95"/>
                  </a:lnTo>
                  <a:lnTo>
                    <a:pt x="129" y="93"/>
                  </a:lnTo>
                  <a:lnTo>
                    <a:pt x="129" y="92"/>
                  </a:lnTo>
                  <a:lnTo>
                    <a:pt x="128" y="90"/>
                  </a:lnTo>
                  <a:lnTo>
                    <a:pt x="127" y="88"/>
                  </a:lnTo>
                  <a:lnTo>
                    <a:pt x="127" y="87"/>
                  </a:lnTo>
                  <a:lnTo>
                    <a:pt x="126" y="85"/>
                  </a:lnTo>
                  <a:lnTo>
                    <a:pt x="126" y="84"/>
                  </a:lnTo>
                  <a:lnTo>
                    <a:pt x="125" y="82"/>
                  </a:lnTo>
                  <a:lnTo>
                    <a:pt x="124" y="81"/>
                  </a:lnTo>
                  <a:lnTo>
                    <a:pt x="124" y="79"/>
                  </a:lnTo>
                  <a:lnTo>
                    <a:pt x="123" y="78"/>
                  </a:lnTo>
                  <a:lnTo>
                    <a:pt x="122" y="76"/>
                  </a:lnTo>
                  <a:lnTo>
                    <a:pt x="121" y="75"/>
                  </a:lnTo>
                  <a:lnTo>
                    <a:pt x="121" y="73"/>
                  </a:lnTo>
                  <a:lnTo>
                    <a:pt x="120" y="72"/>
                  </a:lnTo>
                  <a:lnTo>
                    <a:pt x="119" y="70"/>
                  </a:lnTo>
                  <a:lnTo>
                    <a:pt x="118" y="69"/>
                  </a:lnTo>
                  <a:lnTo>
                    <a:pt x="118" y="68"/>
                  </a:lnTo>
                  <a:lnTo>
                    <a:pt x="117" y="66"/>
                  </a:lnTo>
                  <a:lnTo>
                    <a:pt x="116" y="65"/>
                  </a:lnTo>
                  <a:lnTo>
                    <a:pt x="115" y="63"/>
                  </a:lnTo>
                  <a:lnTo>
                    <a:pt x="114" y="62"/>
                  </a:lnTo>
                  <a:lnTo>
                    <a:pt x="113" y="61"/>
                  </a:lnTo>
                  <a:lnTo>
                    <a:pt x="113" y="59"/>
                  </a:lnTo>
                  <a:lnTo>
                    <a:pt x="112" y="58"/>
                  </a:lnTo>
                  <a:lnTo>
                    <a:pt x="111" y="57"/>
                  </a:lnTo>
                  <a:lnTo>
                    <a:pt x="110" y="55"/>
                  </a:lnTo>
                  <a:lnTo>
                    <a:pt x="109" y="54"/>
                  </a:lnTo>
                  <a:lnTo>
                    <a:pt x="107" y="52"/>
                  </a:lnTo>
                  <a:lnTo>
                    <a:pt x="105" y="49"/>
                  </a:lnTo>
                  <a:lnTo>
                    <a:pt x="102" y="47"/>
                  </a:lnTo>
                  <a:lnTo>
                    <a:pt x="100" y="44"/>
                  </a:lnTo>
                  <a:lnTo>
                    <a:pt x="98" y="42"/>
                  </a:lnTo>
                  <a:lnTo>
                    <a:pt x="96" y="39"/>
                  </a:lnTo>
                  <a:lnTo>
                    <a:pt x="94" y="37"/>
                  </a:lnTo>
                  <a:lnTo>
                    <a:pt x="91" y="35"/>
                  </a:lnTo>
                  <a:lnTo>
                    <a:pt x="89" y="33"/>
                  </a:lnTo>
                  <a:lnTo>
                    <a:pt x="86" y="31"/>
                  </a:lnTo>
                  <a:lnTo>
                    <a:pt x="84" y="29"/>
                  </a:lnTo>
                  <a:lnTo>
                    <a:pt x="81" y="27"/>
                  </a:lnTo>
                  <a:lnTo>
                    <a:pt x="80" y="26"/>
                  </a:lnTo>
                  <a:lnTo>
                    <a:pt x="79" y="25"/>
                  </a:lnTo>
                  <a:lnTo>
                    <a:pt x="77" y="24"/>
                  </a:lnTo>
                  <a:lnTo>
                    <a:pt x="76" y="23"/>
                  </a:lnTo>
                  <a:lnTo>
                    <a:pt x="75" y="22"/>
                  </a:lnTo>
                  <a:lnTo>
                    <a:pt x="73" y="21"/>
                  </a:lnTo>
                  <a:lnTo>
                    <a:pt x="72" y="20"/>
                  </a:lnTo>
                  <a:lnTo>
                    <a:pt x="71" y="19"/>
                  </a:lnTo>
                  <a:lnTo>
                    <a:pt x="69" y="19"/>
                  </a:lnTo>
                  <a:lnTo>
                    <a:pt x="68" y="18"/>
                  </a:lnTo>
                  <a:lnTo>
                    <a:pt x="66" y="17"/>
                  </a:lnTo>
                  <a:lnTo>
                    <a:pt x="65" y="16"/>
                  </a:lnTo>
                  <a:lnTo>
                    <a:pt x="63" y="15"/>
                  </a:lnTo>
                  <a:lnTo>
                    <a:pt x="62" y="15"/>
                  </a:lnTo>
                  <a:lnTo>
                    <a:pt x="60" y="14"/>
                  </a:lnTo>
                  <a:lnTo>
                    <a:pt x="59" y="13"/>
                  </a:lnTo>
                  <a:lnTo>
                    <a:pt x="58" y="12"/>
                  </a:lnTo>
                  <a:lnTo>
                    <a:pt x="56" y="12"/>
                  </a:lnTo>
                  <a:lnTo>
                    <a:pt x="54" y="11"/>
                  </a:lnTo>
                  <a:lnTo>
                    <a:pt x="53" y="10"/>
                  </a:lnTo>
                  <a:lnTo>
                    <a:pt x="51" y="10"/>
                  </a:lnTo>
                  <a:lnTo>
                    <a:pt x="50" y="9"/>
                  </a:lnTo>
                  <a:lnTo>
                    <a:pt x="48" y="8"/>
                  </a:lnTo>
                  <a:lnTo>
                    <a:pt x="47" y="8"/>
                  </a:lnTo>
                  <a:lnTo>
                    <a:pt x="45" y="7"/>
                  </a:lnTo>
                  <a:lnTo>
                    <a:pt x="44" y="7"/>
                  </a:lnTo>
                  <a:lnTo>
                    <a:pt x="42" y="6"/>
                  </a:lnTo>
                  <a:lnTo>
                    <a:pt x="40" y="6"/>
                  </a:lnTo>
                  <a:lnTo>
                    <a:pt x="39" y="5"/>
                  </a:lnTo>
                  <a:lnTo>
                    <a:pt x="37" y="5"/>
                  </a:lnTo>
                  <a:lnTo>
                    <a:pt x="36" y="4"/>
                  </a:lnTo>
                  <a:lnTo>
                    <a:pt x="34" y="4"/>
                  </a:lnTo>
                  <a:lnTo>
                    <a:pt x="32" y="4"/>
                  </a:lnTo>
                  <a:lnTo>
                    <a:pt x="31" y="3"/>
                  </a:lnTo>
                  <a:lnTo>
                    <a:pt x="29" y="3"/>
                  </a:lnTo>
                  <a:lnTo>
                    <a:pt x="27" y="3"/>
                  </a:lnTo>
                  <a:lnTo>
                    <a:pt x="26" y="2"/>
                  </a:lnTo>
                  <a:lnTo>
                    <a:pt x="24" y="2"/>
                  </a:lnTo>
                  <a:lnTo>
                    <a:pt x="23" y="2"/>
                  </a:lnTo>
                  <a:lnTo>
                    <a:pt x="21" y="1"/>
                  </a:lnTo>
                  <a:lnTo>
                    <a:pt x="19" y="1"/>
                  </a:lnTo>
                  <a:lnTo>
                    <a:pt x="17" y="1"/>
                  </a:lnTo>
                  <a:lnTo>
                    <a:pt x="16" y="1"/>
                  </a:lnTo>
                  <a:lnTo>
                    <a:pt x="14" y="1"/>
                  </a:lnTo>
                  <a:lnTo>
                    <a:pt x="12" y="0"/>
                  </a:lnTo>
                  <a:lnTo>
                    <a:pt x="11" y="0"/>
                  </a:lnTo>
                  <a:lnTo>
                    <a:pt x="9" y="0"/>
                  </a:lnTo>
                  <a:lnTo>
                    <a:pt x="7" y="0"/>
                  </a:lnTo>
                  <a:lnTo>
                    <a:pt x="5" y="0"/>
                  </a:lnTo>
                  <a:lnTo>
                    <a:pt x="4" y="0"/>
                  </a:lnTo>
                  <a:lnTo>
                    <a:pt x="2" y="0"/>
                  </a:lnTo>
                  <a:lnTo>
                    <a:pt x="0" y="0"/>
                  </a:lnTo>
                  <a:lnTo>
                    <a:pt x="0" y="17"/>
                  </a:lnTo>
                  <a:lnTo>
                    <a:pt x="2" y="17"/>
                  </a:lnTo>
                  <a:lnTo>
                    <a:pt x="3" y="17"/>
                  </a:lnTo>
                  <a:lnTo>
                    <a:pt x="5" y="17"/>
                  </a:lnTo>
                  <a:lnTo>
                    <a:pt x="6" y="17"/>
                  </a:lnTo>
                  <a:lnTo>
                    <a:pt x="8" y="17"/>
                  </a:lnTo>
                  <a:lnTo>
                    <a:pt x="9" y="17"/>
                  </a:lnTo>
                  <a:lnTo>
                    <a:pt x="11" y="17"/>
                  </a:lnTo>
                  <a:lnTo>
                    <a:pt x="12" y="17"/>
                  </a:lnTo>
                  <a:lnTo>
                    <a:pt x="14" y="18"/>
                  </a:lnTo>
                  <a:lnTo>
                    <a:pt x="15" y="18"/>
                  </a:lnTo>
                  <a:lnTo>
                    <a:pt x="17" y="18"/>
                  </a:lnTo>
                  <a:lnTo>
                    <a:pt x="18" y="18"/>
                  </a:lnTo>
                  <a:lnTo>
                    <a:pt x="20" y="19"/>
                  </a:lnTo>
                  <a:lnTo>
                    <a:pt x="21" y="19"/>
                  </a:lnTo>
                  <a:lnTo>
                    <a:pt x="23" y="19"/>
                  </a:lnTo>
                  <a:lnTo>
                    <a:pt x="24" y="19"/>
                  </a:lnTo>
                  <a:lnTo>
                    <a:pt x="26" y="20"/>
                  </a:lnTo>
                  <a:lnTo>
                    <a:pt x="27" y="20"/>
                  </a:lnTo>
                  <a:lnTo>
                    <a:pt x="28" y="20"/>
                  </a:lnTo>
                  <a:lnTo>
                    <a:pt x="30" y="21"/>
                  </a:lnTo>
                  <a:lnTo>
                    <a:pt x="31" y="21"/>
                  </a:lnTo>
                  <a:lnTo>
                    <a:pt x="33" y="21"/>
                  </a:lnTo>
                  <a:lnTo>
                    <a:pt x="34" y="22"/>
                  </a:lnTo>
                  <a:lnTo>
                    <a:pt x="35" y="22"/>
                  </a:lnTo>
                  <a:lnTo>
                    <a:pt x="37" y="23"/>
                  </a:lnTo>
                  <a:lnTo>
                    <a:pt x="38" y="23"/>
                  </a:lnTo>
                  <a:lnTo>
                    <a:pt x="39" y="24"/>
                  </a:lnTo>
                  <a:lnTo>
                    <a:pt x="41" y="24"/>
                  </a:lnTo>
                  <a:lnTo>
                    <a:pt x="42" y="24"/>
                  </a:lnTo>
                  <a:lnTo>
                    <a:pt x="44" y="25"/>
                  </a:lnTo>
                  <a:lnTo>
                    <a:pt x="45" y="26"/>
                  </a:lnTo>
                  <a:lnTo>
                    <a:pt x="46" y="26"/>
                  </a:lnTo>
                  <a:lnTo>
                    <a:pt x="47" y="27"/>
                  </a:lnTo>
                  <a:lnTo>
                    <a:pt x="49" y="27"/>
                  </a:lnTo>
                  <a:lnTo>
                    <a:pt x="50" y="28"/>
                  </a:lnTo>
                  <a:lnTo>
                    <a:pt x="52" y="29"/>
                  </a:lnTo>
                  <a:lnTo>
                    <a:pt x="53" y="29"/>
                  </a:lnTo>
                  <a:lnTo>
                    <a:pt x="54" y="30"/>
                  </a:lnTo>
                  <a:lnTo>
                    <a:pt x="55" y="30"/>
                  </a:lnTo>
                  <a:lnTo>
                    <a:pt x="57" y="31"/>
                  </a:lnTo>
                  <a:lnTo>
                    <a:pt x="58" y="32"/>
                  </a:lnTo>
                  <a:lnTo>
                    <a:pt x="59" y="32"/>
                  </a:lnTo>
                  <a:lnTo>
                    <a:pt x="60" y="33"/>
                  </a:lnTo>
                  <a:lnTo>
                    <a:pt x="62" y="34"/>
                  </a:lnTo>
                  <a:lnTo>
                    <a:pt x="63" y="35"/>
                  </a:lnTo>
                  <a:lnTo>
                    <a:pt x="64" y="35"/>
                  </a:lnTo>
                  <a:lnTo>
                    <a:pt x="65" y="36"/>
                  </a:lnTo>
                  <a:lnTo>
                    <a:pt x="66" y="37"/>
                  </a:lnTo>
                  <a:lnTo>
                    <a:pt x="68" y="38"/>
                  </a:lnTo>
                  <a:lnTo>
                    <a:pt x="69" y="39"/>
                  </a:lnTo>
                  <a:lnTo>
                    <a:pt x="70" y="39"/>
                  </a:lnTo>
                  <a:lnTo>
                    <a:pt x="71" y="40"/>
                  </a:lnTo>
                  <a:lnTo>
                    <a:pt x="73" y="42"/>
                  </a:lnTo>
                  <a:lnTo>
                    <a:pt x="76" y="44"/>
                  </a:lnTo>
                  <a:lnTo>
                    <a:pt x="78" y="46"/>
                  </a:lnTo>
                  <a:lnTo>
                    <a:pt x="80" y="47"/>
                  </a:lnTo>
                  <a:lnTo>
                    <a:pt x="82" y="49"/>
                  </a:lnTo>
                  <a:lnTo>
                    <a:pt x="84" y="51"/>
                  </a:lnTo>
                  <a:lnTo>
                    <a:pt x="86" y="53"/>
                  </a:lnTo>
                  <a:lnTo>
                    <a:pt x="88" y="55"/>
                  </a:lnTo>
                  <a:lnTo>
                    <a:pt x="90" y="58"/>
                  </a:lnTo>
                  <a:lnTo>
                    <a:pt x="92" y="60"/>
                  </a:lnTo>
                  <a:lnTo>
                    <a:pt x="93" y="62"/>
                  </a:lnTo>
                  <a:lnTo>
                    <a:pt x="95" y="64"/>
                  </a:lnTo>
                  <a:lnTo>
                    <a:pt x="96" y="65"/>
                  </a:lnTo>
                  <a:lnTo>
                    <a:pt x="97" y="67"/>
                  </a:lnTo>
                  <a:lnTo>
                    <a:pt x="97" y="68"/>
                  </a:lnTo>
                  <a:lnTo>
                    <a:pt x="98" y="69"/>
                  </a:lnTo>
                  <a:lnTo>
                    <a:pt x="99" y="70"/>
                  </a:lnTo>
                  <a:lnTo>
                    <a:pt x="100" y="71"/>
                  </a:lnTo>
                  <a:lnTo>
                    <a:pt x="101" y="72"/>
                  </a:lnTo>
                  <a:lnTo>
                    <a:pt x="101" y="74"/>
                  </a:lnTo>
                  <a:lnTo>
                    <a:pt x="102" y="75"/>
                  </a:lnTo>
                  <a:lnTo>
                    <a:pt x="103" y="76"/>
                  </a:lnTo>
                  <a:lnTo>
                    <a:pt x="104" y="77"/>
                  </a:lnTo>
                  <a:lnTo>
                    <a:pt x="104" y="79"/>
                  </a:lnTo>
                  <a:lnTo>
                    <a:pt x="105" y="80"/>
                  </a:lnTo>
                  <a:lnTo>
                    <a:pt x="105" y="81"/>
                  </a:lnTo>
                  <a:lnTo>
                    <a:pt x="106" y="82"/>
                  </a:lnTo>
                  <a:lnTo>
                    <a:pt x="107" y="84"/>
                  </a:lnTo>
                  <a:lnTo>
                    <a:pt x="108" y="85"/>
                  </a:lnTo>
                  <a:lnTo>
                    <a:pt x="108" y="86"/>
                  </a:lnTo>
                  <a:lnTo>
                    <a:pt x="109" y="87"/>
                  </a:lnTo>
                  <a:lnTo>
                    <a:pt x="109" y="89"/>
                  </a:lnTo>
                  <a:lnTo>
                    <a:pt x="110" y="90"/>
                  </a:lnTo>
                  <a:lnTo>
                    <a:pt x="110" y="92"/>
                  </a:lnTo>
                  <a:lnTo>
                    <a:pt x="111" y="93"/>
                  </a:lnTo>
                  <a:lnTo>
                    <a:pt x="111" y="94"/>
                  </a:lnTo>
                  <a:lnTo>
                    <a:pt x="112" y="96"/>
                  </a:lnTo>
                  <a:lnTo>
                    <a:pt x="112" y="97"/>
                  </a:lnTo>
                  <a:lnTo>
                    <a:pt x="113" y="98"/>
                  </a:lnTo>
                  <a:lnTo>
                    <a:pt x="113" y="100"/>
                  </a:lnTo>
                  <a:lnTo>
                    <a:pt x="114" y="101"/>
                  </a:lnTo>
                  <a:lnTo>
                    <a:pt x="114" y="103"/>
                  </a:lnTo>
                  <a:lnTo>
                    <a:pt x="114" y="104"/>
                  </a:lnTo>
                  <a:lnTo>
                    <a:pt x="115" y="105"/>
                  </a:lnTo>
                  <a:lnTo>
                    <a:pt x="115" y="107"/>
                  </a:lnTo>
                  <a:lnTo>
                    <a:pt x="115" y="108"/>
                  </a:lnTo>
                  <a:lnTo>
                    <a:pt x="116" y="110"/>
                  </a:lnTo>
                  <a:lnTo>
                    <a:pt x="116" y="111"/>
                  </a:lnTo>
                  <a:lnTo>
                    <a:pt x="116" y="113"/>
                  </a:lnTo>
                  <a:lnTo>
                    <a:pt x="117" y="114"/>
                  </a:lnTo>
                  <a:lnTo>
                    <a:pt x="117" y="115"/>
                  </a:lnTo>
                  <a:lnTo>
                    <a:pt x="117" y="117"/>
                  </a:lnTo>
                  <a:lnTo>
                    <a:pt x="117" y="118"/>
                  </a:lnTo>
                  <a:lnTo>
                    <a:pt x="118" y="120"/>
                  </a:lnTo>
                  <a:lnTo>
                    <a:pt x="118" y="121"/>
                  </a:lnTo>
                  <a:lnTo>
                    <a:pt x="118" y="123"/>
                  </a:lnTo>
                  <a:lnTo>
                    <a:pt x="118" y="124"/>
                  </a:lnTo>
                  <a:lnTo>
                    <a:pt x="118" y="126"/>
                  </a:lnTo>
                  <a:lnTo>
                    <a:pt x="118" y="127"/>
                  </a:lnTo>
                  <a:lnTo>
                    <a:pt x="118" y="129"/>
                  </a:lnTo>
                  <a:lnTo>
                    <a:pt x="118" y="130"/>
                  </a:lnTo>
                  <a:lnTo>
                    <a:pt x="118" y="132"/>
                  </a:lnTo>
                  <a:lnTo>
                    <a:pt x="118" y="133"/>
                  </a:lnTo>
                  <a:lnTo>
                    <a:pt x="118" y="135"/>
                  </a:lnTo>
                  <a:lnTo>
                    <a:pt x="136" y="135"/>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266">
              <a:extLst>
                <a:ext uri="{FF2B5EF4-FFF2-40B4-BE49-F238E27FC236}">
                  <a16:creationId xmlns:a16="http://schemas.microsoft.com/office/drawing/2014/main" id="{D1964983-A84E-447A-B368-C247EAB6A18D}"/>
                </a:ext>
              </a:extLst>
            </p:cNvPr>
            <p:cNvSpPr>
              <a:spLocks/>
            </p:cNvSpPr>
            <p:nvPr/>
          </p:nvSpPr>
          <p:spPr bwMode="auto">
            <a:xfrm>
              <a:off x="6839" y="1690"/>
              <a:ext cx="90" cy="81"/>
            </a:xfrm>
            <a:custGeom>
              <a:avLst/>
              <a:gdLst>
                <a:gd name="T0" fmla="*/ 90 w 90"/>
                <a:gd name="T1" fmla="*/ 0 h 81"/>
                <a:gd name="T2" fmla="*/ 45 w 90"/>
                <a:gd name="T3" fmla="*/ 81 h 81"/>
                <a:gd name="T4" fmla="*/ 0 w 90"/>
                <a:gd name="T5" fmla="*/ 0 h 81"/>
                <a:gd name="T6" fmla="*/ 90 w 90"/>
                <a:gd name="T7" fmla="*/ 0 h 81"/>
              </a:gdLst>
              <a:ahLst/>
              <a:cxnLst>
                <a:cxn ang="0">
                  <a:pos x="T0" y="T1"/>
                </a:cxn>
                <a:cxn ang="0">
                  <a:pos x="T2" y="T3"/>
                </a:cxn>
                <a:cxn ang="0">
                  <a:pos x="T4" y="T5"/>
                </a:cxn>
                <a:cxn ang="0">
                  <a:pos x="T6" y="T7"/>
                </a:cxn>
              </a:cxnLst>
              <a:rect l="0" t="0" r="r" b="b"/>
              <a:pathLst>
                <a:path w="90" h="81">
                  <a:moveTo>
                    <a:pt x="90" y="0"/>
                  </a:moveTo>
                  <a:lnTo>
                    <a:pt x="45" y="81"/>
                  </a:lnTo>
                  <a:lnTo>
                    <a:pt x="0" y="0"/>
                  </a:lnTo>
                  <a:lnTo>
                    <a:pt x="90" y="0"/>
                  </a:lnTo>
                  <a:close/>
                </a:path>
              </a:pathLst>
            </a:custGeom>
            <a:solidFill>
              <a:srgbClr val="C93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slide8a">
            <a:hlinkClick r:id="" action="ppaction://media"/>
            <a:extLst>
              <a:ext uri="{FF2B5EF4-FFF2-40B4-BE49-F238E27FC236}">
                <a16:creationId xmlns:a16="http://schemas.microsoft.com/office/drawing/2014/main" id="{C3D23FBB-02AB-42F8-993E-67F6821337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100050" y="6246813"/>
            <a:ext cx="609600" cy="609600"/>
          </a:xfrm>
          <a:prstGeom prst="rect">
            <a:avLst/>
          </a:prstGeom>
        </p:spPr>
      </p:pic>
      <p:sp>
        <p:nvSpPr>
          <p:cNvPr id="284" name="TextBox 283">
            <a:extLst>
              <a:ext uri="{FF2B5EF4-FFF2-40B4-BE49-F238E27FC236}">
                <a16:creationId xmlns:a16="http://schemas.microsoft.com/office/drawing/2014/main" id="{C9103AF3-2F6C-4F98-A83E-9B92D524FD4D}"/>
              </a:ext>
            </a:extLst>
          </p:cNvPr>
          <p:cNvSpPr txBox="1"/>
          <p:nvPr/>
        </p:nvSpPr>
        <p:spPr>
          <a:xfrm>
            <a:off x="10904028" y="2087434"/>
            <a:ext cx="883575"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slope</a:t>
            </a:r>
          </a:p>
        </p:txBody>
      </p:sp>
      <p:sp>
        <p:nvSpPr>
          <p:cNvPr id="285" name="TextBox 284">
            <a:extLst>
              <a:ext uri="{FF2B5EF4-FFF2-40B4-BE49-F238E27FC236}">
                <a16:creationId xmlns:a16="http://schemas.microsoft.com/office/drawing/2014/main" id="{42015339-0EF6-4EE0-8455-0124E2D09A99}"/>
              </a:ext>
            </a:extLst>
          </p:cNvPr>
          <p:cNvSpPr txBox="1"/>
          <p:nvPr/>
        </p:nvSpPr>
        <p:spPr>
          <a:xfrm>
            <a:off x="9362185" y="3000708"/>
            <a:ext cx="934871"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intercept</a:t>
            </a:r>
          </a:p>
        </p:txBody>
      </p:sp>
    </p:spTree>
    <p:extLst>
      <p:ext uri="{BB962C8B-B14F-4D97-AF65-F5344CB8AC3E}">
        <p14:creationId xmlns:p14="http://schemas.microsoft.com/office/powerpoint/2010/main" val="2899840238"/>
      </p:ext>
    </p:extLst>
  </p:cSld>
  <p:clrMapOvr>
    <a:masterClrMapping/>
  </p:clrMapOvr>
  <mc:AlternateContent xmlns:mc="http://schemas.openxmlformats.org/markup-compatibility/2006" xmlns:p14="http://schemas.microsoft.com/office/powerpoint/2010/main">
    <mc:Choice Requires="p14">
      <p:transition spd="med" p14:dur="700" advTm="45819">
        <p:fade/>
      </p:transition>
    </mc:Choice>
    <mc:Fallback xmlns="">
      <p:transition spd="med" advTm="458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9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7" objId="4"/>
        <p14:stopEvt time="45003" objId="4"/>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FB-B1A1-4F15-9773-8019AF3E42AD}"/>
              </a:ext>
            </a:extLst>
          </p:cNvPr>
          <p:cNvSpPr>
            <a:spLocks noGrp="1"/>
          </p:cNvSpPr>
          <p:nvPr>
            <p:ph type="title"/>
          </p:nvPr>
        </p:nvSpPr>
        <p:spPr/>
        <p:txBody>
          <a:bodyPr/>
          <a:lstStyle/>
          <a:p>
            <a:r>
              <a:rPr lang="en-US" dirty="0"/>
              <a:t>Bracketed Calibration</a:t>
            </a:r>
          </a:p>
        </p:txBody>
      </p:sp>
      <p:sp>
        <p:nvSpPr>
          <p:cNvPr id="3" name="Content Placeholder 2">
            <a:extLst>
              <a:ext uri="{FF2B5EF4-FFF2-40B4-BE49-F238E27FC236}">
                <a16:creationId xmlns:a16="http://schemas.microsoft.com/office/drawing/2014/main" id="{01B5FEB8-D899-4000-A2B0-DD7AB3BCCBAC}"/>
              </a:ext>
            </a:extLst>
          </p:cNvPr>
          <p:cNvSpPr>
            <a:spLocks noGrp="1"/>
          </p:cNvSpPr>
          <p:nvPr>
            <p:ph idx="1"/>
          </p:nvPr>
        </p:nvSpPr>
        <p:spPr>
          <a:xfrm>
            <a:off x="1219200" y="1600201"/>
            <a:ext cx="7186246" cy="5175737"/>
          </a:xfrm>
        </p:spPr>
        <p:txBody>
          <a:bodyPr/>
          <a:lstStyle/>
          <a:p>
            <a:r>
              <a:rPr lang="en-US" sz="2400" dirty="0"/>
              <a:t>Calibrants are prepared within a narrow interval to enclose the expected levels of the unknowns</a:t>
            </a:r>
          </a:p>
          <a:p>
            <a:endParaRPr lang="en-US" sz="2400" dirty="0"/>
          </a:p>
          <a:p>
            <a:r>
              <a:rPr lang="en-US" sz="2400" dirty="0"/>
              <a:t>The model should not be used (extrapolated) outside of the (yellow) calibrated interval</a:t>
            </a:r>
          </a:p>
          <a:p>
            <a:endParaRPr lang="en-US" sz="2400" dirty="0"/>
          </a:p>
          <a:p>
            <a:r>
              <a:rPr lang="en-US" sz="2400" dirty="0"/>
              <a:t>Bracketed calibration provides the most reliable and accurate results</a:t>
            </a:r>
          </a:p>
          <a:p>
            <a:endParaRPr lang="en-US" sz="2400" dirty="0"/>
          </a:p>
          <a:p>
            <a:r>
              <a:rPr lang="en-US" sz="2400" dirty="0"/>
              <a:t>Multiple calibration solutions may be required to cover extended concentration ranges</a:t>
            </a:r>
          </a:p>
          <a:p>
            <a:endParaRPr lang="en-US" sz="2400" dirty="0"/>
          </a:p>
          <a:p>
            <a:endParaRPr lang="en-US" sz="2400" dirty="0"/>
          </a:p>
          <a:p>
            <a:endParaRPr lang="en-US" sz="2400" dirty="0"/>
          </a:p>
        </p:txBody>
      </p:sp>
      <p:pic>
        <p:nvPicPr>
          <p:cNvPr id="4" name="Picture 3">
            <a:extLst>
              <a:ext uri="{FF2B5EF4-FFF2-40B4-BE49-F238E27FC236}">
                <a16:creationId xmlns:a16="http://schemas.microsoft.com/office/drawing/2014/main" id="{76162EA6-4A47-49AA-96B5-BB613CE0FAB4}"/>
              </a:ext>
            </a:extLst>
          </p:cNvPr>
          <p:cNvPicPr>
            <a:picLocks noChangeAspect="1"/>
          </p:cNvPicPr>
          <p:nvPr/>
        </p:nvPicPr>
        <p:blipFill>
          <a:blip r:embed="rId5"/>
          <a:stretch>
            <a:fillRect/>
          </a:stretch>
        </p:blipFill>
        <p:spPr>
          <a:xfrm>
            <a:off x="9143465" y="2314615"/>
            <a:ext cx="2228456" cy="2041200"/>
          </a:xfrm>
          <a:prstGeom prst="rect">
            <a:avLst/>
          </a:prstGeom>
        </p:spPr>
      </p:pic>
      <p:sp>
        <p:nvSpPr>
          <p:cNvPr id="5" name="TextBox 4">
            <a:extLst>
              <a:ext uri="{FF2B5EF4-FFF2-40B4-BE49-F238E27FC236}">
                <a16:creationId xmlns:a16="http://schemas.microsoft.com/office/drawing/2014/main" id="{F65D963F-843A-4FE6-AFB2-9370BF49033D}"/>
              </a:ext>
            </a:extLst>
          </p:cNvPr>
          <p:cNvSpPr txBox="1"/>
          <p:nvPr/>
        </p:nvSpPr>
        <p:spPr>
          <a:xfrm>
            <a:off x="9850182" y="4312321"/>
            <a:ext cx="954107" cy="369332"/>
          </a:xfrm>
          <a:prstGeom prst="rect">
            <a:avLst/>
          </a:prstGeom>
          <a:noFill/>
        </p:spPr>
        <p:txBody>
          <a:bodyPr wrap="none" rtlCol="0">
            <a:spAutoFit/>
          </a:bodyPr>
          <a:lstStyle/>
          <a:p>
            <a:r>
              <a:rPr lang="en-US" dirty="0"/>
              <a:t>amount</a:t>
            </a:r>
          </a:p>
        </p:txBody>
      </p:sp>
      <p:sp>
        <p:nvSpPr>
          <p:cNvPr id="6" name="TextBox 5">
            <a:extLst>
              <a:ext uri="{FF2B5EF4-FFF2-40B4-BE49-F238E27FC236}">
                <a16:creationId xmlns:a16="http://schemas.microsoft.com/office/drawing/2014/main" id="{49FB4707-42DD-4E35-A2D1-EEE3AEA6C114}"/>
              </a:ext>
            </a:extLst>
          </p:cNvPr>
          <p:cNvSpPr txBox="1"/>
          <p:nvPr/>
        </p:nvSpPr>
        <p:spPr>
          <a:xfrm rot="16200000">
            <a:off x="8537864" y="3150548"/>
            <a:ext cx="1133644" cy="369332"/>
          </a:xfrm>
          <a:prstGeom prst="rect">
            <a:avLst/>
          </a:prstGeom>
          <a:noFill/>
        </p:spPr>
        <p:txBody>
          <a:bodyPr wrap="none" rtlCol="0">
            <a:spAutoFit/>
          </a:bodyPr>
          <a:lstStyle/>
          <a:p>
            <a:r>
              <a:rPr lang="en-US" dirty="0"/>
              <a:t>response</a:t>
            </a:r>
          </a:p>
        </p:txBody>
      </p:sp>
      <p:sp>
        <p:nvSpPr>
          <p:cNvPr id="7" name="TextBox 6">
            <a:extLst>
              <a:ext uri="{FF2B5EF4-FFF2-40B4-BE49-F238E27FC236}">
                <a16:creationId xmlns:a16="http://schemas.microsoft.com/office/drawing/2014/main" id="{4B79B558-B2A6-4206-8B1C-2871EBEF8768}"/>
              </a:ext>
            </a:extLst>
          </p:cNvPr>
          <p:cNvSpPr txBox="1"/>
          <p:nvPr/>
        </p:nvSpPr>
        <p:spPr>
          <a:xfrm>
            <a:off x="10423250" y="3801817"/>
            <a:ext cx="1172116" cy="369332"/>
          </a:xfrm>
          <a:prstGeom prst="rect">
            <a:avLst/>
          </a:prstGeom>
          <a:noFill/>
        </p:spPr>
        <p:txBody>
          <a:bodyPr wrap="none" rtlCol="0">
            <a:spAutoFit/>
          </a:bodyPr>
          <a:lstStyle/>
          <a:p>
            <a:r>
              <a:rPr lang="en-US" dirty="0"/>
              <a:t>calibrants</a:t>
            </a:r>
          </a:p>
        </p:txBody>
      </p:sp>
      <p:pic>
        <p:nvPicPr>
          <p:cNvPr id="8" name="slide9a">
            <a:hlinkClick r:id="" action="ppaction://media"/>
            <a:extLst>
              <a:ext uri="{FF2B5EF4-FFF2-40B4-BE49-F238E27FC236}">
                <a16:creationId xmlns:a16="http://schemas.microsoft.com/office/drawing/2014/main" id="{C81546F9-3F33-4F57-956A-01F90D04E0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738100" y="6032500"/>
            <a:ext cx="609600" cy="609600"/>
          </a:xfrm>
          <a:prstGeom prst="rect">
            <a:avLst/>
          </a:prstGeom>
        </p:spPr>
      </p:pic>
      <p:sp>
        <p:nvSpPr>
          <p:cNvPr id="9" name="TextBox 8">
            <a:extLst>
              <a:ext uri="{FF2B5EF4-FFF2-40B4-BE49-F238E27FC236}">
                <a16:creationId xmlns:a16="http://schemas.microsoft.com/office/drawing/2014/main" id="{B262B961-8389-45C3-91DF-C020EC933AE4}"/>
              </a:ext>
            </a:extLst>
          </p:cNvPr>
          <p:cNvSpPr txBox="1"/>
          <p:nvPr/>
        </p:nvSpPr>
        <p:spPr>
          <a:xfrm>
            <a:off x="10904028" y="2087434"/>
            <a:ext cx="883575"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slope</a:t>
            </a:r>
          </a:p>
        </p:txBody>
      </p:sp>
      <p:sp>
        <p:nvSpPr>
          <p:cNvPr id="10" name="TextBox 9">
            <a:extLst>
              <a:ext uri="{FF2B5EF4-FFF2-40B4-BE49-F238E27FC236}">
                <a16:creationId xmlns:a16="http://schemas.microsoft.com/office/drawing/2014/main" id="{79D77B77-C364-46FD-9013-531C0D747207}"/>
              </a:ext>
            </a:extLst>
          </p:cNvPr>
          <p:cNvSpPr txBox="1"/>
          <p:nvPr/>
        </p:nvSpPr>
        <p:spPr>
          <a:xfrm>
            <a:off x="9362185" y="3000708"/>
            <a:ext cx="934871" cy="461665"/>
          </a:xfrm>
          <a:prstGeom prst="rect">
            <a:avLst/>
          </a:prstGeom>
          <a:noFill/>
        </p:spPr>
        <p:txBody>
          <a:bodyPr wrap="none" rtlCol="0">
            <a:spAutoFit/>
          </a:bodyPr>
          <a:lstStyle/>
          <a:p>
            <a:r>
              <a:rPr lang="en-US" sz="1200" dirty="0">
                <a:solidFill>
                  <a:srgbClr val="C00000"/>
                </a:solidFill>
              </a:rPr>
              <a:t>variations </a:t>
            </a:r>
          </a:p>
          <a:p>
            <a:r>
              <a:rPr lang="en-US" sz="1200" dirty="0">
                <a:solidFill>
                  <a:srgbClr val="C00000"/>
                </a:solidFill>
              </a:rPr>
              <a:t>in intercept</a:t>
            </a:r>
          </a:p>
        </p:txBody>
      </p:sp>
    </p:spTree>
    <p:extLst>
      <p:ext uri="{BB962C8B-B14F-4D97-AF65-F5344CB8AC3E}">
        <p14:creationId xmlns:p14="http://schemas.microsoft.com/office/powerpoint/2010/main" val="3990448536"/>
      </p:ext>
    </p:extLst>
  </p:cSld>
  <p:clrMapOvr>
    <a:masterClrMapping/>
  </p:clrMapOvr>
  <mc:AlternateContent xmlns:mc="http://schemas.openxmlformats.org/markup-compatibility/2006" xmlns:p14="http://schemas.microsoft.com/office/powerpoint/2010/main">
    <mc:Choice Requires="p14">
      <p:transition spd="med" p14:dur="700" advTm="58395">
        <p:fade/>
      </p:transition>
    </mc:Choice>
    <mc:Fallback xmlns="">
      <p:transition spd="med" advTm="583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3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0" objId="8"/>
        <p14:stopEvt time="58329" objId="8"/>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39.3"/>
</p:tagLst>
</file>

<file path=ppt/tags/tag2.xml><?xml version="1.0" encoding="utf-8"?>
<p:tagLst xmlns:a="http://schemas.openxmlformats.org/drawingml/2006/main" xmlns:r="http://schemas.openxmlformats.org/officeDocument/2006/relationships" xmlns:p="http://schemas.openxmlformats.org/presentationml/2006/main">
  <p:tag name="TIMING" val="|25|12.8|17.3|26.6"/>
</p:tagLst>
</file>

<file path=ppt/tags/tag3.xml><?xml version="1.0" encoding="utf-8"?>
<p:tagLst xmlns:a="http://schemas.openxmlformats.org/drawingml/2006/main" xmlns:r="http://schemas.openxmlformats.org/officeDocument/2006/relationships" xmlns:p="http://schemas.openxmlformats.org/presentationml/2006/main">
  <p:tag name="TIMING" val="|14.1|9.6|15.6"/>
</p:tagLst>
</file>

<file path=ppt/tags/tag4.xml><?xml version="1.0" encoding="utf-8"?>
<p:tagLst xmlns:a="http://schemas.openxmlformats.org/drawingml/2006/main" xmlns:r="http://schemas.openxmlformats.org/officeDocument/2006/relationships" xmlns:p="http://schemas.openxmlformats.org/presentationml/2006/main">
  <p:tag name="TIMING" val="|16.6|32.3|44.1"/>
</p:tagLst>
</file>

<file path=ppt/tags/tag5.xml><?xml version="1.0" encoding="utf-8"?>
<p:tagLst xmlns:a="http://schemas.openxmlformats.org/drawingml/2006/main" xmlns:r="http://schemas.openxmlformats.org/officeDocument/2006/relationships" xmlns:p="http://schemas.openxmlformats.org/presentationml/2006/main">
  <p:tag name="TIMING" val="|36.2"/>
</p:tagLst>
</file>

<file path=ppt/tags/tag6.xml><?xml version="1.0" encoding="utf-8"?>
<p:tagLst xmlns:a="http://schemas.openxmlformats.org/drawingml/2006/main" xmlns:r="http://schemas.openxmlformats.org/officeDocument/2006/relationships" xmlns:p="http://schemas.openxmlformats.org/presentationml/2006/main">
  <p:tag name="TIMING" val="|22.3"/>
</p:tagLst>
</file>

<file path=ppt/tags/tag7.xml><?xml version="1.0" encoding="utf-8"?>
<p:tagLst xmlns:a="http://schemas.openxmlformats.org/drawingml/2006/main" xmlns:r="http://schemas.openxmlformats.org/officeDocument/2006/relationships" xmlns:p="http://schemas.openxmlformats.org/presentationml/2006/main">
  <p:tag name="TIMING" val="|37|14.3"/>
</p:tagLst>
</file>

<file path=ppt/tags/tag8.xml><?xml version="1.0" encoding="utf-8"?>
<p:tagLst xmlns:a="http://schemas.openxmlformats.org/drawingml/2006/main" xmlns:r="http://schemas.openxmlformats.org/officeDocument/2006/relationships" xmlns:p="http://schemas.openxmlformats.org/presentationml/2006/main">
  <p:tag name="TIMING" val="|9.3|7|56"/>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0</TotalTime>
  <Words>3210</Words>
  <Application>Microsoft Office PowerPoint</Application>
  <PresentationFormat>Widescreen</PresentationFormat>
  <Paragraphs>491</Paragraphs>
  <Slides>14</Slides>
  <Notes>14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Symbol</vt:lpstr>
      <vt:lpstr>Times New Roman</vt:lpstr>
      <vt:lpstr>Wingdings</vt:lpstr>
      <vt:lpstr>Layers</vt:lpstr>
      <vt:lpstr>Calibration </vt:lpstr>
      <vt:lpstr>Approaches to Quantitation</vt:lpstr>
      <vt:lpstr>Approaches to Calibration</vt:lpstr>
      <vt:lpstr>Calibration</vt:lpstr>
      <vt:lpstr>Zero-Intercept Model:  y = mx</vt:lpstr>
      <vt:lpstr>Calibration Models</vt:lpstr>
      <vt:lpstr>Fixed-Intercept Model:  y = mx + b</vt:lpstr>
      <vt:lpstr>Unconstrained (Fitted) Model:  y = mx + b</vt:lpstr>
      <vt:lpstr>Bracketed Calibration</vt:lpstr>
      <vt:lpstr>Extended Calibration Range Issues</vt:lpstr>
      <vt:lpstr>Extrapolation Issues</vt:lpstr>
      <vt:lpstr>PowerPoint Presentation</vt:lpstr>
      <vt:lpstr>Recommendations</vt:lpstr>
      <vt:lpstr>www.nist.gov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2015-11-12T22:43:21Z</dcterms:created>
  <dcterms:modified xsi:type="dcterms:W3CDTF">2019-09-12T20:12:19Z</dcterms:modified>
</cp:coreProperties>
</file>