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62" r:id="rId3"/>
    <p:sldId id="296" r:id="rId4"/>
    <p:sldId id="288" r:id="rId5"/>
    <p:sldId id="258" r:id="rId6"/>
    <p:sldId id="268" r:id="rId7"/>
    <p:sldId id="265" r:id="rId8"/>
    <p:sldId id="282" r:id="rId9"/>
    <p:sldId id="281" r:id="rId10"/>
    <p:sldId id="293" r:id="rId11"/>
    <p:sldId id="294" r:id="rId12"/>
    <p:sldId id="295" r:id="rId13"/>
    <p:sldId id="284" r:id="rId14"/>
    <p:sldId id="285" r:id="rId15"/>
    <p:sldId id="259" r:id="rId16"/>
    <p:sldId id="261" r:id="rId17"/>
    <p:sldId id="289" r:id="rId18"/>
    <p:sldId id="291" r:id="rId19"/>
    <p:sldId id="292" r:id="rId20"/>
    <p:sldId id="260" r:id="rId21"/>
    <p:sldId id="263" r:id="rId22"/>
    <p:sldId id="287" r:id="rId23"/>
    <p:sldId id="290" r:id="rId24"/>
    <p:sldId id="273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D8FF"/>
    <a:srgbClr val="EFE70E"/>
    <a:srgbClr val="FFEB43"/>
    <a:srgbClr val="309FFF"/>
    <a:srgbClr val="EFDE1C"/>
    <a:srgbClr val="82B4FF"/>
    <a:srgbClr val="EFD04E"/>
    <a:srgbClr val="FFF5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92" autoAdjust="0"/>
    <p:restoredTop sz="98189" autoAdjust="0"/>
  </p:normalViewPr>
  <p:slideViewPr>
    <p:cSldViewPr snapToGrid="0" snapToObjects="1">
      <p:cViewPr>
        <p:scale>
          <a:sx n="90" d="100"/>
          <a:sy n="90" d="100"/>
        </p:scale>
        <p:origin x="-80" y="-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8" d="100"/>
        <a:sy n="9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63F835-C703-D546-84F0-A2080FF61238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8DF36-3983-CD40-97F2-92F64CCBE4D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76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dirty="0"/>
              <a:t>CLO-05-002-RevV - Short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CF14C0-40B7-F84B-B420-AC3BC9AD3B85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600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0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dirty="0"/>
              <a:t>CLO-05-002-RevV - Short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CF14C0-40B7-F84B-B420-AC3BC9AD3B85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600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0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dirty="0"/>
              <a:t>CLO-05-002-RevV - Short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CF14C0-40B7-F84B-B420-AC3BC9AD3B85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600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0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25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007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809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154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468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832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825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601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8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37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12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AF10-0561-134E-84A3-4C670EAF6F37}" type="datetimeFigureOut">
              <a:rPr lang="en-US" smtClean="0"/>
              <a:t>4/9/13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787499-D51C-AF4D-998A-031C9376D1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95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 perspective on usability and safety in health IT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625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dean calcagni, MD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290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CLO-05-002-RevV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304800" y="6565900"/>
            <a:ext cx="457200" cy="182563"/>
          </a:xfrm>
          <a:prstGeom prst="rect">
            <a:avLst/>
          </a:prstGeom>
        </p:spPr>
        <p:txBody>
          <a:bodyPr/>
          <a:lstStyle/>
          <a:p>
            <a:fld id="{5CDEDD23-E45A-3244-ADBE-4D90556F207F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599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ituation with DOD healthcare IT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l="797" t="808" r="39347" b="3359"/>
          <a:stretch>
            <a:fillRect/>
          </a:stretch>
        </p:blipFill>
        <p:spPr>
          <a:xfrm>
            <a:off x="2472267" y="1646890"/>
            <a:ext cx="3573795" cy="479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62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47A1C-9F54-B341-AB70-E13AC9C71655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87867" y="685224"/>
            <a:ext cx="70104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+mj-lt"/>
                <a:ea typeface="ＭＳ Ｐゴシック" pitchFamily="-111" charset="-128"/>
                <a:cs typeface="ＭＳ Ｐゴシック" pitchFamily="-111" charset="-128"/>
              </a:rPr>
              <a:t>Gordian Knot</a:t>
            </a:r>
            <a:endParaRPr lang="en-US" sz="3200" b="1" dirty="0">
              <a:latin typeface="+mj-lt"/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20700" y="1447800"/>
            <a:ext cx="4546600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233363" indent="-233363" algn="l">
              <a:lnSpc>
                <a:spcPct val="130000"/>
              </a:lnSpc>
              <a:spcBef>
                <a:spcPct val="35000"/>
              </a:spcBef>
              <a:spcAft>
                <a:spcPts val="1800"/>
              </a:spcAft>
              <a:buSzPct val="70000"/>
              <a:buFont typeface="Wingdings" pitchFamily="-107" charset="2"/>
              <a:buChar char="l"/>
              <a:defRPr/>
            </a:pPr>
            <a:r>
              <a:rPr lang="en-US" sz="2000" b="1" dirty="0"/>
              <a:t>i</a:t>
            </a:r>
            <a:r>
              <a:rPr lang="en-US" sz="2000" b="1" dirty="0" smtClean="0"/>
              <a:t>n Phrygia [a section of Turkey] there was an intricate knot </a:t>
            </a:r>
          </a:p>
          <a:p>
            <a:pPr marL="233363" indent="-233363" algn="l" eaLnBrk="1" hangingPunct="1">
              <a:lnSpc>
                <a:spcPct val="130000"/>
              </a:lnSpc>
              <a:spcBef>
                <a:spcPct val="35000"/>
              </a:spcBef>
              <a:spcAft>
                <a:spcPts val="1800"/>
              </a:spcAft>
              <a:buSzPct val="70000"/>
              <a:buFont typeface="Wingdings" pitchFamily="-107" charset="2"/>
              <a:buChar char="l"/>
              <a:defRPr/>
            </a:pPr>
            <a:r>
              <a:rPr lang="en-US" sz="2000" b="1" dirty="0"/>
              <a:t>i</a:t>
            </a:r>
            <a:r>
              <a:rPr lang="en-US" sz="2000" b="1" dirty="0" smtClean="0"/>
              <a:t>t was prophesized that the one to untie the knot would become the king of Asia</a:t>
            </a:r>
            <a:endParaRPr lang="en-US" sz="2000" b="1" dirty="0" smtClean="0">
              <a:ea typeface="ＭＳ Ｐゴシック" pitchFamily="-107" charset="-128"/>
            </a:endParaRPr>
          </a:p>
          <a:p>
            <a:pPr marL="233363" indent="-233363" algn="l" eaLnBrk="1" hangingPunct="1">
              <a:lnSpc>
                <a:spcPct val="130000"/>
              </a:lnSpc>
              <a:spcBef>
                <a:spcPct val="35000"/>
              </a:spcBef>
              <a:spcAft>
                <a:spcPts val="1800"/>
              </a:spcAft>
              <a:buSzPct val="70000"/>
              <a:buFont typeface="Wingdings" pitchFamily="-107" charset="2"/>
              <a:buChar char="l"/>
              <a:defRPr/>
            </a:pPr>
            <a:r>
              <a:rPr lang="en-US" sz="2000" b="1" dirty="0" smtClean="0"/>
              <a:t>Alexander the Great came to Phrygia with great aspirations</a:t>
            </a:r>
          </a:p>
          <a:p>
            <a:pPr marL="233363" indent="-233363" algn="l" eaLnBrk="1" hangingPunct="1">
              <a:lnSpc>
                <a:spcPct val="130000"/>
              </a:lnSpc>
              <a:spcBef>
                <a:spcPct val="35000"/>
              </a:spcBef>
              <a:spcAft>
                <a:spcPts val="1800"/>
              </a:spcAft>
              <a:buSzPct val="70000"/>
              <a:buFont typeface="Wingdings" pitchFamily="-107" charset="2"/>
              <a:buChar char="l"/>
              <a:defRPr/>
            </a:pPr>
            <a:r>
              <a:rPr lang="en-US" sz="2000" b="1" dirty="0"/>
              <a:t>i</a:t>
            </a:r>
            <a:r>
              <a:rPr lang="en-US" sz="2000" b="1" dirty="0" smtClean="0"/>
              <a:t>nitially frustrated in his attempts to untie the knot</a:t>
            </a:r>
          </a:p>
          <a:p>
            <a:pPr marL="233363" indent="-233363" algn="l" eaLnBrk="1" hangingPunct="1">
              <a:lnSpc>
                <a:spcPct val="130000"/>
              </a:lnSpc>
              <a:spcBef>
                <a:spcPct val="35000"/>
              </a:spcBef>
              <a:spcAft>
                <a:spcPts val="1800"/>
              </a:spcAft>
              <a:buSzPct val="70000"/>
              <a:buFont typeface="Wingdings" pitchFamily="-107" charset="2"/>
              <a:buNone/>
              <a:defRPr/>
            </a:pPr>
            <a:endParaRPr lang="en-US" sz="2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9967" y="571498"/>
            <a:ext cx="3086099" cy="30860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766" y="3835400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2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47A1C-9F54-B341-AB70-E13AC9C71655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87867" y="685224"/>
            <a:ext cx="70104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00"/>
                </a:solidFill>
                <a:latin typeface="+mj-lt"/>
                <a:ea typeface="ＭＳ Ｐゴシック" pitchFamily="-111" charset="-128"/>
                <a:cs typeface="ＭＳ Ｐゴシック" pitchFamily="-111" charset="-128"/>
              </a:rPr>
              <a:t>Alexander’s solution</a:t>
            </a:r>
            <a:endParaRPr lang="en-US" sz="3200" b="1" dirty="0">
              <a:solidFill>
                <a:srgbClr val="000000"/>
              </a:solidFill>
              <a:latin typeface="+mj-lt"/>
              <a:ea typeface="ＭＳ Ｐゴシック" pitchFamily="-111" charset="-128"/>
              <a:cs typeface="ＭＳ Ｐゴシック" pitchFamily="-111" charset="-128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rcRect l="1128"/>
          <a:stretch>
            <a:fillRect/>
          </a:stretch>
        </p:blipFill>
        <p:spPr>
          <a:xfrm>
            <a:off x="1231900" y="1744904"/>
            <a:ext cx="6680200" cy="4566046"/>
          </a:xfrm>
          <a:prstGeom prst="rect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86012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DOD/VA interoperability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iEHR program for ~ 20 yrs</a:t>
            </a:r>
          </a:p>
          <a:p>
            <a:pPr lvl="1"/>
            <a:r>
              <a:rPr lang="en-US" dirty="0" smtClean="0"/>
              <a:t>a succession of generals / admirals in charge</a:t>
            </a:r>
          </a:p>
          <a:p>
            <a:pPr lvl="1"/>
            <a:r>
              <a:rPr lang="en-US" dirty="0" smtClean="0"/>
              <a:t>recently a civilian retired army officer</a:t>
            </a:r>
          </a:p>
          <a:p>
            <a:r>
              <a:rPr lang="en-US" dirty="0" smtClean="0"/>
              <a:t>iEHR office probably will get phased out</a:t>
            </a:r>
          </a:p>
          <a:p>
            <a:r>
              <a:rPr lang="en-US" dirty="0" smtClean="0"/>
              <a:t>RFI on street</a:t>
            </a:r>
          </a:p>
          <a:p>
            <a:r>
              <a:rPr lang="en-US" dirty="0" smtClean="0"/>
              <a:t>likely to move to </a:t>
            </a:r>
            <a:r>
              <a:rPr lang="en-US" sz="3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 systems architecture </a:t>
            </a:r>
          </a:p>
        </p:txBody>
      </p:sp>
    </p:spTree>
    <p:extLst>
      <p:ext uri="{BB962C8B-B14F-4D97-AF65-F5344CB8AC3E}">
        <p14:creationId xmlns:p14="http://schemas.microsoft.com/office/powerpoint/2010/main" val="1334852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222" y="1424573"/>
            <a:ext cx="2374900" cy="103152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800" dirty="0" smtClean="0"/>
              <a:t>where we have been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7738" y="1846497"/>
            <a:ext cx="1358900" cy="60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Left-Right Arrow 5"/>
          <p:cNvSpPr/>
          <p:nvPr/>
        </p:nvSpPr>
        <p:spPr>
          <a:xfrm>
            <a:off x="1564922" y="3419652"/>
            <a:ext cx="5765800" cy="54610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56822" y="3381552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proprietary</a:t>
            </a:r>
          </a:p>
          <a:p>
            <a:r>
              <a:rPr lang="en-US" dirty="0" smtClean="0"/>
              <a:t> </a:t>
            </a:r>
            <a:r>
              <a:rPr lang="en-US" dirty="0"/>
              <a:t>standards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0722" y="3254552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open </a:t>
            </a:r>
          </a:p>
          <a:p>
            <a:pPr algn="ctr"/>
            <a:r>
              <a:rPr lang="en-US" dirty="0" smtClean="0"/>
              <a:t>systems </a:t>
            </a:r>
          </a:p>
          <a:p>
            <a:pPr algn="ctr"/>
            <a:r>
              <a:rPr lang="en-US" dirty="0" smtClean="0"/>
              <a:t>architecture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20722" y="2581452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agreed </a:t>
            </a:r>
          </a:p>
          <a:p>
            <a:pPr algn="ctr"/>
            <a:r>
              <a:rPr lang="en-US" dirty="0" smtClean="0"/>
              <a:t>upon</a:t>
            </a:r>
          </a:p>
          <a:p>
            <a:pPr algn="ctr"/>
            <a:r>
              <a:rPr lang="en-US" dirty="0" smtClean="0"/>
              <a:t>standards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1450622" y="2527183"/>
            <a:ext cx="381000" cy="787400"/>
          </a:xfrm>
          <a:prstGeom prst="down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073856" y="4334052"/>
            <a:ext cx="1837266" cy="115570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Dept of Commerce / NIST</a:t>
            </a:r>
            <a:endParaRPr lang="en-US" sz="2400" dirty="0"/>
          </a:p>
        </p:txBody>
      </p:sp>
      <p:sp>
        <p:nvSpPr>
          <p:cNvPr id="12" name="Down Arrow 11"/>
          <p:cNvSpPr/>
          <p:nvPr/>
        </p:nvSpPr>
        <p:spPr>
          <a:xfrm rot="16200000">
            <a:off x="3671711" y="3967163"/>
            <a:ext cx="381000" cy="1902178"/>
          </a:xfrm>
          <a:prstGeom prst="down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911122" y="4427893"/>
            <a:ext cx="1861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encourage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facilitate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7119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Nation's Measurement Laboratory</a:t>
            </a:r>
          </a:p>
          <a:p>
            <a:r>
              <a:rPr lang="en-US"/>
              <a:t>w</a:t>
            </a:r>
            <a:r>
              <a:rPr lang="en-US" smtClean="0"/>
              <a:t>orking with </a:t>
            </a:r>
            <a:r>
              <a:rPr lang="en-US" dirty="0" smtClean="0"/>
              <a:t>industry</a:t>
            </a:r>
          </a:p>
          <a:p>
            <a:pPr lvl="1"/>
            <a:r>
              <a:rPr lang="en-US" dirty="0" smtClean="0"/>
              <a:t>medical software industry</a:t>
            </a:r>
          </a:p>
          <a:p>
            <a:pPr lvl="1"/>
            <a:r>
              <a:rPr lang="en-US" dirty="0" smtClean="0"/>
              <a:t>healthcare delivery ‘industry’</a:t>
            </a:r>
          </a:p>
          <a:p>
            <a:r>
              <a:rPr lang="en-US" baseline="0" dirty="0" smtClean="0"/>
              <a:t>EMR products </a:t>
            </a:r>
            <a:r>
              <a:rPr lang="en-US" dirty="0" smtClean="0"/>
              <a:t>are</a:t>
            </a:r>
            <a:r>
              <a:rPr lang="en-US" baseline="0" dirty="0" smtClean="0"/>
              <a:t> </a:t>
            </a:r>
            <a:r>
              <a:rPr lang="en-US" dirty="0" smtClean="0"/>
              <a:t>B2B</a:t>
            </a:r>
            <a:r>
              <a:rPr lang="en-US" baseline="0" dirty="0" smtClean="0"/>
              <a:t> products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472026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0933" y="613834"/>
            <a:ext cx="3578578" cy="691444"/>
          </a:xfrm>
        </p:spPr>
        <p:txBody>
          <a:bodyPr>
            <a:noAutofit/>
          </a:bodyPr>
          <a:lstStyle/>
          <a:p>
            <a:r>
              <a:rPr lang="en-US" sz="7200" dirty="0" smtClean="0"/>
              <a:t>usability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1588911" cy="96802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</a:p>
        </p:txBody>
      </p:sp>
      <p:pic>
        <p:nvPicPr>
          <p:cNvPr id="8" name="Picture 7" descr="Crayon drawing of MD with back to p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333" y="1769554"/>
            <a:ext cx="5490933" cy="424177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326444" y="6279446"/>
            <a:ext cx="7029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The Cost of </a:t>
            </a:r>
            <a:r>
              <a:rPr lang="en-US" b="1" dirty="0" smtClean="0"/>
              <a:t>Technology   </a:t>
            </a:r>
            <a:r>
              <a:rPr lang="fr-FR" dirty="0" smtClean="0"/>
              <a:t>JAMA</a:t>
            </a:r>
            <a:r>
              <a:rPr lang="fr-FR" dirty="0"/>
              <a:t>, June 20, 2012—Vol 307, No. 23 </a:t>
            </a:r>
            <a:r>
              <a:rPr lang="fr-FR" dirty="0" smtClean="0"/>
              <a:t>p2497 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3757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3666" y="613834"/>
            <a:ext cx="7577667" cy="691444"/>
          </a:xfrm>
        </p:spPr>
        <p:txBody>
          <a:bodyPr>
            <a:noAutofit/>
          </a:bodyPr>
          <a:lstStyle/>
          <a:p>
            <a:r>
              <a:rPr lang="en-US" sz="7200" dirty="0" smtClean="0"/>
              <a:t>limitations of EMRs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1588911" cy="96802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</a:p>
        </p:txBody>
      </p:sp>
      <p:pic>
        <p:nvPicPr>
          <p:cNvPr id="8" name="Picture 7" descr="Crayon drawing of MD with back to p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020" y="2017889"/>
            <a:ext cx="4066134" cy="314111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21111" y="5144894"/>
            <a:ext cx="3429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The Cost of </a:t>
            </a:r>
            <a:r>
              <a:rPr lang="en-US" sz="1600" b="1" dirty="0" smtClean="0"/>
              <a:t>Technology   </a:t>
            </a:r>
            <a:r>
              <a:rPr lang="fr-FR" sz="1600" dirty="0" smtClean="0"/>
              <a:t>JAMA</a:t>
            </a:r>
            <a:r>
              <a:rPr lang="fr-FR" sz="1600" dirty="0"/>
              <a:t>, </a:t>
            </a:r>
            <a:endParaRPr lang="fr-FR" sz="1600" dirty="0" smtClean="0"/>
          </a:p>
          <a:p>
            <a:pPr algn="ctr"/>
            <a:r>
              <a:rPr lang="fr-FR" sz="1600" dirty="0" smtClean="0"/>
              <a:t>June </a:t>
            </a:r>
            <a:r>
              <a:rPr lang="fr-FR" sz="1600" dirty="0"/>
              <a:t>20, 2012—Vol 307, No. 23 </a:t>
            </a:r>
            <a:r>
              <a:rPr lang="fr-FR" sz="1600" dirty="0" smtClean="0"/>
              <a:t>p2497 </a:t>
            </a:r>
            <a:r>
              <a:rPr lang="en-US" sz="1600" dirty="0" smtClean="0"/>
              <a:t> </a:t>
            </a:r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2266224"/>
            <a:ext cx="414302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/>
              <a:buChar char="•"/>
            </a:pPr>
            <a:r>
              <a:rPr lang="en-US" sz="3200" dirty="0" smtClean="0"/>
              <a:t>usability</a:t>
            </a:r>
          </a:p>
          <a:p>
            <a:pPr lvl="1">
              <a:spcAft>
                <a:spcPts val="1200"/>
              </a:spcAft>
            </a:pPr>
            <a:r>
              <a:rPr lang="en-US" sz="2400" dirty="0" smtClean="0"/>
              <a:t>- data entry</a:t>
            </a:r>
          </a:p>
          <a:p>
            <a:pPr marL="285750" indent="-285750">
              <a:spcAft>
                <a:spcPts val="3000"/>
              </a:spcAft>
              <a:buFont typeface="Arial"/>
              <a:buChar char="•"/>
            </a:pPr>
            <a:r>
              <a:rPr lang="en-US" sz="3200" dirty="0" smtClean="0"/>
              <a:t>interoperability</a:t>
            </a:r>
          </a:p>
          <a:p>
            <a:pPr marL="285750" indent="-285750">
              <a:spcAft>
                <a:spcPts val="3000"/>
              </a:spcAft>
              <a:buFont typeface="Arial"/>
              <a:buChar char="•"/>
            </a:pPr>
            <a:r>
              <a:rPr lang="en-US" sz="3200" dirty="0" smtClean="0"/>
              <a:t>disparate databases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4456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2548467" cy="670806"/>
          </a:xfrm>
        </p:spPr>
        <p:txBody>
          <a:bodyPr>
            <a:normAutofit/>
          </a:bodyPr>
          <a:lstStyle/>
          <a:p>
            <a:r>
              <a:rPr lang="en-US" sz="1600" dirty="0" smtClean="0">
                <a:solidFill>
                  <a:srgbClr val="FFFFFF"/>
                </a:solidFill>
              </a:rPr>
              <a:t>NIST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0283"/>
            <a:ext cx="1763889" cy="445910"/>
          </a:xfrm>
        </p:spPr>
        <p:txBody>
          <a:bodyPr>
            <a:normAutofit/>
          </a:bodyPr>
          <a:lstStyle/>
          <a:p>
            <a:r>
              <a:rPr lang="en-US" sz="1200" dirty="0" smtClean="0">
                <a:solidFill>
                  <a:schemeClr val="bg1"/>
                </a:solidFill>
              </a:rPr>
              <a:t>before / after</a:t>
            </a:r>
          </a:p>
          <a:p>
            <a:pPr marL="0" indent="0">
              <a:buNone/>
            </a:pPr>
            <a:endParaRPr lang="en-US" sz="1200" baseline="0" dirty="0" smtClean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137356"/>
            <a:ext cx="3838222" cy="4836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6333" y="1137356"/>
            <a:ext cx="2850444" cy="10289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6333" y="2540867"/>
            <a:ext cx="2731911" cy="6694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2900" y="3575593"/>
            <a:ext cx="2733322" cy="7561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t="13888" b="14518"/>
          <a:stretch/>
        </p:blipFill>
        <p:spPr>
          <a:xfrm>
            <a:off x="5451122" y="4684889"/>
            <a:ext cx="2540000" cy="109107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060225" y="6067779"/>
            <a:ext cx="12933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before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6262511" y="6128737"/>
            <a:ext cx="98115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after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42303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veterans affairs </a:t>
            </a:r>
            <a:r>
              <a:rPr lang="en-US" dirty="0" smtClean="0"/>
              <a:t>VISN regions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1518356" cy="61524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baseline="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664" y="1600201"/>
            <a:ext cx="7154337" cy="38703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7220" y="5931722"/>
            <a:ext cx="7586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22 regions means more than 22 different versions of VistA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7839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890" y="8854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observations</a:t>
            </a:r>
            <a:r>
              <a:rPr lang="en-US" baseline="0" dirty="0" smtClean="0"/>
              <a:t> intended to provide a perspective and to stimulate conversation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438" y="458874"/>
            <a:ext cx="2436725" cy="69988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985" y="2559906"/>
            <a:ext cx="4719293" cy="393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417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5022" cy="1143000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rgbClr val="FFFFFF"/>
                </a:solidFill>
              </a:rPr>
              <a:t>in the land of the blind the one eyed man is king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93267"/>
            <a:ext cx="8229600" cy="1038578"/>
          </a:xfrm>
        </p:spPr>
        <p:txBody>
          <a:bodyPr>
            <a:normAutofit/>
          </a:bodyPr>
          <a:lstStyle/>
          <a:p>
            <a:r>
              <a:rPr lang="en-US" sz="2000" dirty="0" err="1"/>
              <a:t>l</a:t>
            </a:r>
            <a:r>
              <a:rPr lang="en-US" sz="2000" dirty="0" err="1" smtClean="0"/>
              <a:t>atin</a:t>
            </a:r>
            <a:r>
              <a:rPr lang="en-US" sz="2000" dirty="0" smtClean="0"/>
              <a:t>: in </a:t>
            </a:r>
            <a:r>
              <a:rPr lang="en-US" sz="2000" dirty="0"/>
              <a:t>regione caecorum rex est luscus, credited to Desiderius Erasmus's </a:t>
            </a:r>
            <a:r>
              <a:rPr lang="en-US" sz="2000" i="1" dirty="0"/>
              <a:t>Adagia</a:t>
            </a:r>
            <a:r>
              <a:rPr lang="en-US" sz="2000" dirty="0"/>
              <a:t> (1500).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4611" r="15265"/>
          <a:stretch/>
        </p:blipFill>
        <p:spPr>
          <a:xfrm>
            <a:off x="1261534" y="274638"/>
            <a:ext cx="6513689" cy="44300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2441" y="4684889"/>
            <a:ext cx="5249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poster from the movie Minority Report [2002]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248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86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today is about moving to the right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2089" y="1197505"/>
            <a:ext cx="6429022" cy="1772654"/>
          </a:xfrm>
        </p:spPr>
        <p:txBody>
          <a:bodyPr/>
          <a:lstStyle/>
          <a:p>
            <a:r>
              <a:rPr lang="en-US" dirty="0" smtClean="0"/>
              <a:t>is it in your interest?</a:t>
            </a:r>
          </a:p>
          <a:p>
            <a:r>
              <a:rPr lang="en-US" dirty="0" smtClean="0"/>
              <a:t>low hanging fruit</a:t>
            </a:r>
          </a:p>
          <a:p>
            <a:r>
              <a:rPr lang="en-US" dirty="0" smtClean="0"/>
              <a:t>most</a:t>
            </a:r>
            <a:r>
              <a:rPr lang="en-US" baseline="0" dirty="0" smtClean="0"/>
              <a:t> obvious, easiest actions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36222" y="3372854"/>
            <a:ext cx="2374900" cy="103152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where we have been</a:t>
            </a:r>
            <a:endParaRPr lang="en-US" sz="2800" dirty="0"/>
          </a:p>
        </p:txBody>
      </p:sp>
      <p:sp>
        <p:nvSpPr>
          <p:cNvPr id="5" name="Left-Right Arrow 4"/>
          <p:cNvSpPr/>
          <p:nvPr/>
        </p:nvSpPr>
        <p:spPr>
          <a:xfrm>
            <a:off x="1564922" y="5367933"/>
            <a:ext cx="5765800" cy="54610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56822" y="5329833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proprietary</a:t>
            </a:r>
          </a:p>
          <a:p>
            <a:r>
              <a:rPr lang="en-US" dirty="0" smtClean="0"/>
              <a:t> </a:t>
            </a:r>
            <a:r>
              <a:rPr lang="en-US" dirty="0"/>
              <a:t>standards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0722" y="5202833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open </a:t>
            </a:r>
          </a:p>
          <a:p>
            <a:pPr algn="ctr"/>
            <a:r>
              <a:rPr lang="en-US" dirty="0" smtClean="0"/>
              <a:t>systems </a:t>
            </a:r>
          </a:p>
          <a:p>
            <a:pPr algn="ctr"/>
            <a:r>
              <a:rPr lang="en-US" dirty="0" smtClean="0"/>
              <a:t>architecture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520722" y="4529733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agreed </a:t>
            </a:r>
          </a:p>
          <a:p>
            <a:pPr algn="ctr"/>
            <a:r>
              <a:rPr lang="en-US" dirty="0" smtClean="0"/>
              <a:t>upon</a:t>
            </a:r>
          </a:p>
          <a:p>
            <a:pPr algn="ctr"/>
            <a:r>
              <a:rPr lang="en-US" dirty="0" smtClean="0"/>
              <a:t>standards</a:t>
            </a:r>
            <a:endParaRPr lang="en-US" dirty="0"/>
          </a:p>
        </p:txBody>
      </p:sp>
      <p:sp>
        <p:nvSpPr>
          <p:cNvPr id="9" name="Down Arrow 8"/>
          <p:cNvSpPr/>
          <p:nvPr/>
        </p:nvSpPr>
        <p:spPr>
          <a:xfrm>
            <a:off x="1450622" y="4475464"/>
            <a:ext cx="381000" cy="787400"/>
          </a:xfrm>
          <a:prstGeom prst="down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723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941689" cy="811918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solidFill>
                  <a:srgbClr val="FFFFFF"/>
                </a:solidFill>
              </a:rPr>
              <a:t>tectonic plates</a:t>
            </a: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2689578" cy="106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637857"/>
            <a:ext cx="8240889" cy="4618609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467551" y="381001"/>
            <a:ext cx="6999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pressure is building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842637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18% </a:t>
            </a:r>
            <a:r>
              <a:rPr lang="en-US" dirty="0"/>
              <a:t>of gdp </a:t>
            </a:r>
            <a:r>
              <a:rPr lang="en-US" dirty="0" smtClean="0"/>
              <a:t>and increasing</a:t>
            </a:r>
            <a:endParaRPr lang="en-US" dirty="0"/>
          </a:p>
        </p:txBody>
      </p:sp>
      <p:pic>
        <p:nvPicPr>
          <p:cNvPr id="7" name="Picture 6" descr="Jefferso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728" y="1589944"/>
            <a:ext cx="7130063" cy="487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85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965569" cy="99841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1161669" y="4477350"/>
            <a:ext cx="68501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Dean E. Calcagni</a:t>
            </a:r>
            <a:r>
              <a:rPr lang="en-US" sz="2800" dirty="0" smtClean="0"/>
              <a:t>, M.D</a:t>
            </a:r>
            <a:r>
              <a:rPr lang="en-US" sz="2800" dirty="0"/>
              <a:t>.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>dcalcagni</a:t>
            </a:r>
            <a:r>
              <a:rPr lang="en-US" sz="2800" dirty="0"/>
              <a:t>@tiag.net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smtClean="0"/>
              <a:t>240</a:t>
            </a:r>
            <a:r>
              <a:rPr lang="en-US" sz="2800" dirty="0"/>
              <a:t>-818-6525 / cell</a:t>
            </a:r>
            <a:r>
              <a:rPr lang="en-US" sz="2800" dirty="0" smtClean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04669" y="1825978"/>
            <a:ext cx="49907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/>
              <a:t>questions?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7259007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720" y="436528"/>
            <a:ext cx="9213060" cy="5873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803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standards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55" y="1890890"/>
            <a:ext cx="4106333" cy="4106333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00201"/>
            <a:ext cx="2111022" cy="91157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32538" r="21013"/>
          <a:stretch/>
        </p:blipFill>
        <p:spPr>
          <a:xfrm>
            <a:off x="5503333" y="1890890"/>
            <a:ext cx="2638778" cy="425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73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922" y="376766"/>
            <a:ext cx="2374900" cy="103152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800" dirty="0" smtClean="0"/>
              <a:t>where we have been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0438" y="798690"/>
            <a:ext cx="1358900" cy="60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6" name="Left-Right Arrow 5"/>
          <p:cNvSpPr/>
          <p:nvPr/>
        </p:nvSpPr>
        <p:spPr>
          <a:xfrm>
            <a:off x="1577622" y="2371845"/>
            <a:ext cx="5765800" cy="546100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9522" y="2333745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proprietary</a:t>
            </a:r>
          </a:p>
          <a:p>
            <a:r>
              <a:rPr lang="en-US" dirty="0" smtClean="0"/>
              <a:t> </a:t>
            </a:r>
            <a:r>
              <a:rPr lang="en-US" dirty="0"/>
              <a:t>standards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43422" y="2206745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open </a:t>
            </a:r>
          </a:p>
          <a:p>
            <a:pPr algn="ctr"/>
            <a:r>
              <a:rPr lang="en-US" dirty="0" smtClean="0"/>
              <a:t>systems </a:t>
            </a:r>
          </a:p>
          <a:p>
            <a:pPr algn="ctr"/>
            <a:r>
              <a:rPr lang="en-US" dirty="0" smtClean="0"/>
              <a:t>architecture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533422" y="1533645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agreed </a:t>
            </a:r>
          </a:p>
          <a:p>
            <a:pPr algn="ctr"/>
            <a:r>
              <a:rPr lang="en-US" dirty="0" smtClean="0"/>
              <a:t>upon</a:t>
            </a:r>
          </a:p>
          <a:p>
            <a:pPr algn="ctr"/>
            <a:r>
              <a:rPr lang="en-US" dirty="0" smtClean="0"/>
              <a:t>standards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>
          <a:xfrm>
            <a:off x="1463322" y="1479376"/>
            <a:ext cx="381000" cy="787400"/>
          </a:xfrm>
          <a:prstGeom prst="down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463322" y="3286245"/>
            <a:ext cx="1460500" cy="115570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DHHS / ONC</a:t>
            </a:r>
            <a:endParaRPr lang="en-US" sz="2800" dirty="0"/>
          </a:p>
        </p:txBody>
      </p:sp>
      <p:sp>
        <p:nvSpPr>
          <p:cNvPr id="12" name="Down Arrow 11"/>
          <p:cNvSpPr/>
          <p:nvPr/>
        </p:nvSpPr>
        <p:spPr>
          <a:xfrm rot="16200000">
            <a:off x="3520722" y="3083045"/>
            <a:ext cx="381000" cy="1574800"/>
          </a:xfrm>
          <a:prstGeom prst="downArrow">
            <a:avLst/>
          </a:prstGeom>
          <a:solidFill>
            <a:srgbClr val="FF0000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908302" y="3399131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carrots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sticks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463322" y="4730042"/>
            <a:ext cx="58801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5000" lvl="1" indent="-177800">
              <a:buFontTx/>
              <a:buChar char="-"/>
            </a:pPr>
            <a:r>
              <a:rPr lang="en-US" dirty="0" smtClean="0"/>
              <a:t>if </a:t>
            </a:r>
            <a:r>
              <a:rPr lang="en-US" dirty="0"/>
              <a:t>health IT products were more usable, incentives </a:t>
            </a:r>
            <a:r>
              <a:rPr lang="en-US" dirty="0" smtClean="0">
                <a:solidFill>
                  <a:schemeClr val="bg1"/>
                </a:solidFill>
              </a:rPr>
              <a:t>xxxx </a:t>
            </a:r>
            <a:r>
              <a:rPr lang="en-US" dirty="0" smtClean="0"/>
              <a:t>and penalties </a:t>
            </a:r>
            <a:r>
              <a:rPr lang="en-US" dirty="0"/>
              <a:t>wouldn’t be </a:t>
            </a:r>
            <a:r>
              <a:rPr lang="en-US" dirty="0" smtClean="0"/>
              <a:t>needed</a:t>
            </a:r>
          </a:p>
          <a:p>
            <a:pPr marL="747713" lvl="1" indent="-290513">
              <a:buFontTx/>
              <a:buChar char="-"/>
            </a:pPr>
            <a:endParaRPr lang="en-US" dirty="0"/>
          </a:p>
          <a:p>
            <a:pPr marL="635000" lvl="1" indent="-177800"/>
            <a:r>
              <a:rPr lang="en-US" dirty="0" smtClean="0"/>
              <a:t>- financial </a:t>
            </a:r>
            <a:r>
              <a:rPr lang="en-US" dirty="0"/>
              <a:t>sector for consumer</a:t>
            </a:r>
          </a:p>
          <a:p>
            <a:pPr lvl="2"/>
            <a:r>
              <a:rPr lang="en-US" dirty="0" smtClean="0"/>
              <a:t>• ATM machine</a:t>
            </a:r>
            <a:endParaRPr lang="en-US" dirty="0"/>
          </a:p>
          <a:p>
            <a:pPr lvl="2"/>
            <a:r>
              <a:rPr lang="en-US" dirty="0" smtClean="0"/>
              <a:t>• on </a:t>
            </a:r>
            <a:r>
              <a:rPr lang="en-US" dirty="0"/>
              <a:t>line banking</a:t>
            </a:r>
          </a:p>
        </p:txBody>
      </p:sp>
    </p:spTree>
    <p:extLst>
      <p:ext uri="{BB962C8B-B14F-4D97-AF65-F5344CB8AC3E}">
        <p14:creationId xmlns:p14="http://schemas.microsoft.com/office/powerpoint/2010/main" val="1263833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241800" cy="1023584"/>
          </a:xfrm>
        </p:spPr>
        <p:txBody>
          <a:bodyPr/>
          <a:lstStyle/>
          <a:p>
            <a:r>
              <a:rPr lang="en-US" dirty="0" smtClean="0">
                <a:solidFill>
                  <a:srgbClr val="FFFFFF"/>
                </a:solidFill>
              </a:rPr>
              <a:t>detour sign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1391356" cy="558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554" y="1583267"/>
            <a:ext cx="5959122" cy="40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52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annual DOD spending on </a:t>
            </a:r>
            <a:r>
              <a:rPr lang="en-US" dirty="0"/>
              <a:t>health 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2155"/>
            <a:ext cx="8229600" cy="2223911"/>
          </a:xfrm>
        </p:spPr>
        <p:txBody>
          <a:bodyPr>
            <a:normAutofit/>
          </a:bodyPr>
          <a:lstStyle/>
          <a:p>
            <a:r>
              <a:rPr lang="en-US" sz="4800" dirty="0" smtClean="0"/>
              <a:t>$200M for R&amp;D</a:t>
            </a:r>
          </a:p>
          <a:p>
            <a:r>
              <a:rPr lang="en-US" sz="4800" dirty="0" smtClean="0"/>
              <a:t>$2B to operate and maintain</a:t>
            </a:r>
          </a:p>
        </p:txBody>
      </p:sp>
    </p:spTree>
    <p:extLst>
      <p:ext uri="{BB962C8B-B14F-4D97-AF65-F5344CB8AC3E}">
        <p14:creationId xmlns:p14="http://schemas.microsoft.com/office/powerpoint/2010/main" val="796981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D447A1C-9F54-B341-AB70-E13AC9C7165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3" name="Picture 2" descr="MHS IT Systems Schematic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41" y="1086555"/>
            <a:ext cx="8706312" cy="563491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168761"/>
            <a:ext cx="8610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ea typeface="ＭＳ Ｐゴシック" pitchFamily="-111" charset="-128"/>
                <a:cs typeface="ＭＳ Ｐゴシック" pitchFamily="-111" charset="-128"/>
              </a:rPr>
              <a:t>AHLTA is at the </a:t>
            </a:r>
            <a:r>
              <a:rPr lang="en-US" sz="4000" dirty="0" smtClean="0">
                <a:solidFill>
                  <a:srgbClr val="000000"/>
                </a:solidFill>
                <a:ea typeface="ＭＳ Ｐゴシック" pitchFamily="-111" charset="-128"/>
                <a:cs typeface="ＭＳ Ｐゴシック" pitchFamily="-111" charset="-128"/>
              </a:rPr>
              <a:t>heart </a:t>
            </a:r>
            <a:r>
              <a:rPr lang="en-US" sz="4000" dirty="0">
                <a:solidFill>
                  <a:srgbClr val="000000"/>
                </a:solidFill>
                <a:ea typeface="ＭＳ Ｐゴシック" pitchFamily="-111" charset="-128"/>
                <a:cs typeface="ＭＳ Ｐゴシック" pitchFamily="-111" charset="-128"/>
              </a:rPr>
              <a:t>of DOD </a:t>
            </a:r>
            <a:r>
              <a:rPr lang="en-US" sz="4000" dirty="0" smtClean="0">
                <a:solidFill>
                  <a:srgbClr val="000000"/>
                </a:solidFill>
                <a:ea typeface="ＭＳ Ｐゴシック" pitchFamily="-111" charset="-128"/>
                <a:cs typeface="ＭＳ Ｐゴシック" pitchFamily="-111" charset="-128"/>
              </a:rPr>
              <a:t>health IT</a:t>
            </a:r>
            <a:endParaRPr lang="en-US" sz="4000" dirty="0">
              <a:solidFill>
                <a:srgbClr val="000000"/>
              </a:solidFill>
              <a:ea typeface="ＭＳ Ｐゴシック" pitchFamily="-111" charset="-128"/>
              <a:cs typeface="ＭＳ Ｐゴシック" pitchFamily="-111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4310" y="4270022"/>
            <a:ext cx="1100667" cy="922867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>
            <a:off x="3485444" y="3694288"/>
            <a:ext cx="719667" cy="660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56310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CLO-05-002-RevV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304800" y="6565900"/>
            <a:ext cx="457200" cy="182563"/>
          </a:xfrm>
          <a:prstGeom prst="rect">
            <a:avLst/>
          </a:prstGeom>
        </p:spPr>
        <p:txBody>
          <a:bodyPr/>
          <a:lstStyle/>
          <a:p>
            <a:fld id="{5CDEDD23-E45A-3244-ADBE-4D90556F207F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599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5" y="399520"/>
            <a:ext cx="8957733" cy="984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“AHLTA is ‘Intolerable,’ Where Do We Go From Here?”  </a:t>
            </a:r>
            <a:endParaRPr lang="en-US" dirty="0"/>
          </a:p>
        </p:txBody>
      </p:sp>
      <p:sp>
        <p:nvSpPr>
          <p:cNvPr id="5990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3333" y="2266246"/>
            <a:ext cx="4360333" cy="3064934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en-US" sz="2000" dirty="0" smtClean="0"/>
              <a:t>Actual title of Congressional Hearing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Joint Hearing 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House Armed Services Committee Military Personnel Subcommittee</a:t>
            </a:r>
          </a:p>
          <a:p>
            <a:pPr lvl="1">
              <a:spcAft>
                <a:spcPts val="1200"/>
              </a:spcAft>
            </a:pPr>
            <a:r>
              <a:rPr lang="en-US" sz="2000" dirty="0" smtClean="0"/>
              <a:t>Terrorism, Unconventional Threats and Capabilities Subcommittee</a:t>
            </a:r>
          </a:p>
          <a:p>
            <a:pPr>
              <a:spcAft>
                <a:spcPts val="1200"/>
              </a:spcAft>
            </a:pPr>
            <a:r>
              <a:rPr lang="en-US" sz="2000" dirty="0" smtClean="0"/>
              <a:t>March 24, 2009</a:t>
            </a:r>
          </a:p>
          <a:p>
            <a:pPr>
              <a:spcAft>
                <a:spcPts val="1200"/>
              </a:spcAft>
            </a:pPr>
            <a:endParaRPr lang="en-US" sz="20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667" y="2398904"/>
            <a:ext cx="4186766" cy="314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62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xmlns:p14="http://schemas.microsoft.com/office/powerpoint/2010/main" spd="slow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15055</TotalTime>
  <Words>495</Words>
  <Application>Microsoft Macintosh PowerPoint</Application>
  <PresentationFormat>On-screen Show (4:3)</PresentationFormat>
  <Paragraphs>125</Paragraphs>
  <Slides>24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a perspective on usability and safety in health IT</vt:lpstr>
      <vt:lpstr>observations intended to provide a perspective and to stimulate conversation</vt:lpstr>
      <vt:lpstr>PowerPoint Presentation</vt:lpstr>
      <vt:lpstr>standards</vt:lpstr>
      <vt:lpstr>where we have been</vt:lpstr>
      <vt:lpstr>detour sign</vt:lpstr>
      <vt:lpstr>annual DOD spending on health IT</vt:lpstr>
      <vt:lpstr>PowerPoint Presentation</vt:lpstr>
      <vt:lpstr>“AHLTA is ‘Intolerable,’ Where Do We Go From Here?”  </vt:lpstr>
      <vt:lpstr>situation with DOD healthcare IT</vt:lpstr>
      <vt:lpstr>PowerPoint Presentation</vt:lpstr>
      <vt:lpstr>PowerPoint Presentation</vt:lpstr>
      <vt:lpstr>DOD/VA interoperability</vt:lpstr>
      <vt:lpstr>where we have been</vt:lpstr>
      <vt:lpstr>NIST</vt:lpstr>
      <vt:lpstr>usability</vt:lpstr>
      <vt:lpstr>limitations of EMRs</vt:lpstr>
      <vt:lpstr>NIST</vt:lpstr>
      <vt:lpstr>veterans affairs VISN regions </vt:lpstr>
      <vt:lpstr>in the land of the blind the one eyed man is king</vt:lpstr>
      <vt:lpstr>today is about moving to the right</vt:lpstr>
      <vt:lpstr>tectonic plates</vt:lpstr>
      <vt:lpstr>18% of gdp and increasing</vt:lpstr>
      <vt:lpstr>Dean E. Calcagni, M.D.  dcalcagni@tiag.net  240-818-6525 / cell </vt:lpstr>
    </vt:vector>
  </TitlesOfParts>
  <Company>tiag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Dean Calcagni</dc:creator>
  <cp:lastModifiedBy>Dean Calcagni</cp:lastModifiedBy>
  <cp:revision>47</cp:revision>
  <dcterms:created xsi:type="dcterms:W3CDTF">2013-02-21T09:56:53Z</dcterms:created>
  <dcterms:modified xsi:type="dcterms:W3CDTF">2013-04-15T19:39:54Z</dcterms:modified>
</cp:coreProperties>
</file>