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96" r:id="rId4"/>
    <p:sldId id="288" r:id="rId5"/>
    <p:sldId id="258" r:id="rId6"/>
    <p:sldId id="268" r:id="rId7"/>
    <p:sldId id="265" r:id="rId8"/>
    <p:sldId id="282" r:id="rId9"/>
    <p:sldId id="281" r:id="rId10"/>
    <p:sldId id="293" r:id="rId11"/>
    <p:sldId id="294" r:id="rId12"/>
    <p:sldId id="295" r:id="rId13"/>
    <p:sldId id="284" r:id="rId14"/>
    <p:sldId id="285" r:id="rId15"/>
    <p:sldId id="259" r:id="rId16"/>
    <p:sldId id="261" r:id="rId17"/>
    <p:sldId id="289" r:id="rId18"/>
    <p:sldId id="291" r:id="rId19"/>
    <p:sldId id="292" r:id="rId20"/>
    <p:sldId id="260" r:id="rId21"/>
    <p:sldId id="263" r:id="rId22"/>
    <p:sldId id="287" r:id="rId23"/>
    <p:sldId id="290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D8FF"/>
    <a:srgbClr val="EFE70E"/>
    <a:srgbClr val="FFEB43"/>
    <a:srgbClr val="309FFF"/>
    <a:srgbClr val="EFDE1C"/>
    <a:srgbClr val="82B4FF"/>
    <a:srgbClr val="EFD04E"/>
    <a:srgbClr val="FFF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92" autoAdjust="0"/>
    <p:restoredTop sz="98189" autoAdjust="0"/>
  </p:normalViewPr>
  <p:slideViewPr>
    <p:cSldViewPr snapToGrid="0" snapToObjects="1">
      <p:cViewPr>
        <p:scale>
          <a:sx n="90" d="100"/>
          <a:sy n="90" d="100"/>
        </p:scale>
        <p:origin x="-80" y="-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3F835-C703-D546-84F0-A2080FF61238}" type="datetimeFigureOut">
              <a:rPr lang="en-US" smtClean="0"/>
              <a:t>4/9/13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8DF36-3983-CD40-97F2-92F64CCBE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6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CLO-05-002-RevV - Short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F14C0-40B7-F84B-B420-AC3BC9AD3B8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CLO-05-002-RevV - Short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F14C0-40B7-F84B-B420-AC3BC9AD3B8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CLO-05-002-RevV - Short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F14C0-40B7-F84B-B420-AC3BC9AD3B8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AF10-0561-134E-84A3-4C670EAF6F37}" type="datetimeFigureOut">
              <a:rPr lang="en-US" smtClean="0"/>
              <a:t>4/9/13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7499-D51C-AF4D-998A-031C9376D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5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AF10-0561-134E-84A3-4C670EAF6F37}" type="datetimeFigureOut">
              <a:rPr lang="en-US" smtClean="0"/>
              <a:t>4/9/13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7499-D51C-AF4D-998A-031C9376D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0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AF10-0561-134E-84A3-4C670EAF6F37}" type="datetimeFigureOut">
              <a:rPr lang="en-US" smtClean="0"/>
              <a:t>4/9/13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7499-D51C-AF4D-998A-031C9376D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0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AF10-0561-134E-84A3-4C670EAF6F37}" type="datetimeFigureOut">
              <a:rPr lang="en-US" smtClean="0"/>
              <a:t>4/9/13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7499-D51C-AF4D-998A-031C9376D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5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AF10-0561-134E-84A3-4C670EAF6F37}" type="datetimeFigureOut">
              <a:rPr lang="en-US" smtClean="0"/>
              <a:t>4/9/13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7499-D51C-AF4D-998A-031C9376D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AF10-0561-134E-84A3-4C670EAF6F37}" type="datetimeFigureOut">
              <a:rPr lang="en-US" smtClean="0"/>
              <a:t>4/9/13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7499-D51C-AF4D-998A-031C9376D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2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AF10-0561-134E-84A3-4C670EAF6F37}" type="datetimeFigureOut">
              <a:rPr lang="en-US" smtClean="0"/>
              <a:t>4/9/13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7499-D51C-AF4D-998A-031C9376D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2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AF10-0561-134E-84A3-4C670EAF6F37}" type="datetimeFigureOut">
              <a:rPr lang="en-US" smtClean="0"/>
              <a:t>4/9/13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7499-D51C-AF4D-998A-031C9376D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0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AF10-0561-134E-84A3-4C670EAF6F37}" type="datetimeFigureOut">
              <a:rPr lang="en-US" smtClean="0"/>
              <a:t>4/9/13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7499-D51C-AF4D-998A-031C9376D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8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AF10-0561-134E-84A3-4C670EAF6F37}" type="datetimeFigureOut">
              <a:rPr lang="en-US" smtClean="0"/>
              <a:t>4/9/13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7499-D51C-AF4D-998A-031C9376D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AF10-0561-134E-84A3-4C670EAF6F37}" type="datetimeFigureOut">
              <a:rPr lang="en-US" smtClean="0"/>
              <a:t>4/9/13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7499-D51C-AF4D-998A-031C9376D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2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BAF10-0561-134E-84A3-4C670EAF6F37}" type="datetimeFigureOut">
              <a:rPr lang="en-US" smtClean="0"/>
              <a:t>4/9/13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87499-D51C-AF4D-998A-031C9376D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perspective on usability and safety in health 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dean calcagni, MD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9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CLO-05-002-RevV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65900"/>
            <a:ext cx="457200" cy="182563"/>
          </a:xfrm>
          <a:prstGeom prst="rect">
            <a:avLst/>
          </a:prstGeom>
        </p:spPr>
        <p:txBody>
          <a:bodyPr/>
          <a:lstStyle/>
          <a:p>
            <a:fld id="{5CDEDD23-E45A-3244-ADBE-4D90556F207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ituation with DOD healthcare 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797" t="808" r="39347" b="3359"/>
          <a:stretch>
            <a:fillRect/>
          </a:stretch>
        </p:blipFill>
        <p:spPr>
          <a:xfrm>
            <a:off x="2472267" y="1646890"/>
            <a:ext cx="3573795" cy="479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447A1C-9F54-B341-AB70-E13AC9C716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7867" y="685224"/>
            <a:ext cx="7010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ea typeface="ＭＳ Ｐゴシック" pitchFamily="-111" charset="-128"/>
                <a:cs typeface="ＭＳ Ｐゴシック" pitchFamily="-111" charset="-128"/>
              </a:rPr>
              <a:t>Gordian Knot</a:t>
            </a:r>
            <a:endParaRPr lang="en-US" sz="3200" b="1" dirty="0">
              <a:latin typeface="+mj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0700" y="1447800"/>
            <a:ext cx="45466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33363" indent="-233363" algn="l">
              <a:lnSpc>
                <a:spcPct val="130000"/>
              </a:lnSpc>
              <a:spcBef>
                <a:spcPct val="35000"/>
              </a:spcBef>
              <a:spcAft>
                <a:spcPts val="1800"/>
              </a:spcAft>
              <a:buSzPct val="70000"/>
              <a:buFont typeface="Wingdings" pitchFamily="-107" charset="2"/>
              <a:buChar char="l"/>
              <a:defRPr/>
            </a:pPr>
            <a:r>
              <a:rPr lang="en-US" sz="2000" b="1" dirty="0"/>
              <a:t>i</a:t>
            </a:r>
            <a:r>
              <a:rPr lang="en-US" sz="2000" b="1" dirty="0" smtClean="0"/>
              <a:t>n Phrygia [a section of Turkey] there was an intricate knot </a:t>
            </a:r>
          </a:p>
          <a:p>
            <a:pPr marL="233363" indent="-233363" algn="l" eaLnBrk="1" hangingPunct="1">
              <a:lnSpc>
                <a:spcPct val="130000"/>
              </a:lnSpc>
              <a:spcBef>
                <a:spcPct val="35000"/>
              </a:spcBef>
              <a:spcAft>
                <a:spcPts val="1800"/>
              </a:spcAft>
              <a:buSzPct val="70000"/>
              <a:buFont typeface="Wingdings" pitchFamily="-107" charset="2"/>
              <a:buChar char="l"/>
              <a:defRPr/>
            </a:pPr>
            <a:r>
              <a:rPr lang="en-US" sz="2000" b="1" dirty="0"/>
              <a:t>i</a:t>
            </a:r>
            <a:r>
              <a:rPr lang="en-US" sz="2000" b="1" dirty="0" smtClean="0"/>
              <a:t>t was prophesized that the one to untie the knot would become the king of Asia</a:t>
            </a:r>
            <a:endParaRPr lang="en-US" sz="2000" b="1" dirty="0" smtClean="0">
              <a:ea typeface="ＭＳ Ｐゴシック" pitchFamily="-107" charset="-128"/>
            </a:endParaRPr>
          </a:p>
          <a:p>
            <a:pPr marL="233363" indent="-233363" algn="l" eaLnBrk="1" hangingPunct="1">
              <a:lnSpc>
                <a:spcPct val="130000"/>
              </a:lnSpc>
              <a:spcBef>
                <a:spcPct val="35000"/>
              </a:spcBef>
              <a:spcAft>
                <a:spcPts val="1800"/>
              </a:spcAft>
              <a:buSzPct val="70000"/>
              <a:buFont typeface="Wingdings" pitchFamily="-107" charset="2"/>
              <a:buChar char="l"/>
              <a:defRPr/>
            </a:pPr>
            <a:r>
              <a:rPr lang="en-US" sz="2000" b="1" dirty="0" smtClean="0"/>
              <a:t>Alexander the Great came to Phrygia with great aspirations</a:t>
            </a:r>
          </a:p>
          <a:p>
            <a:pPr marL="233363" indent="-233363" algn="l" eaLnBrk="1" hangingPunct="1">
              <a:lnSpc>
                <a:spcPct val="130000"/>
              </a:lnSpc>
              <a:spcBef>
                <a:spcPct val="35000"/>
              </a:spcBef>
              <a:spcAft>
                <a:spcPts val="1800"/>
              </a:spcAft>
              <a:buSzPct val="70000"/>
              <a:buFont typeface="Wingdings" pitchFamily="-107" charset="2"/>
              <a:buChar char="l"/>
              <a:defRPr/>
            </a:pPr>
            <a:r>
              <a:rPr lang="en-US" sz="2000" b="1" dirty="0"/>
              <a:t>i</a:t>
            </a:r>
            <a:r>
              <a:rPr lang="en-US" sz="2000" b="1" dirty="0" smtClean="0"/>
              <a:t>nitially frustrated in his attempts to untie the knot</a:t>
            </a:r>
          </a:p>
          <a:p>
            <a:pPr marL="233363" indent="-233363" algn="l" eaLnBrk="1" hangingPunct="1">
              <a:lnSpc>
                <a:spcPct val="130000"/>
              </a:lnSpc>
              <a:spcBef>
                <a:spcPct val="35000"/>
              </a:spcBef>
              <a:spcAft>
                <a:spcPts val="1800"/>
              </a:spcAft>
              <a:buSzPct val="70000"/>
              <a:buFont typeface="Wingdings" pitchFamily="-107" charset="2"/>
              <a:buNone/>
              <a:defRPr/>
            </a:pP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967" y="571498"/>
            <a:ext cx="3086099" cy="3086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66" y="38354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2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447A1C-9F54-B341-AB70-E13AC9C716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7867" y="685224"/>
            <a:ext cx="7010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rPr>
              <a:t>Alexander’s solution</a:t>
            </a:r>
            <a:endParaRPr lang="en-US" sz="3200" b="1" dirty="0">
              <a:solidFill>
                <a:srgbClr val="000000"/>
              </a:solidFill>
              <a:latin typeface="+mj-lt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1128"/>
          <a:stretch>
            <a:fillRect/>
          </a:stretch>
        </p:blipFill>
        <p:spPr>
          <a:xfrm>
            <a:off x="1231900" y="1744904"/>
            <a:ext cx="6680200" cy="4566046"/>
          </a:xfrm>
          <a:prstGeom prst="rect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8601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DOD/VA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iEHR program for ~ 20 yrs</a:t>
            </a:r>
          </a:p>
          <a:p>
            <a:pPr lvl="1"/>
            <a:r>
              <a:rPr lang="en-US" dirty="0" smtClean="0"/>
              <a:t>a succession of generals / admirals in charge</a:t>
            </a:r>
          </a:p>
          <a:p>
            <a:pPr lvl="1"/>
            <a:r>
              <a:rPr lang="en-US" dirty="0" smtClean="0"/>
              <a:t>recently a civilian retired army officer</a:t>
            </a:r>
          </a:p>
          <a:p>
            <a:r>
              <a:rPr lang="en-US" dirty="0" smtClean="0"/>
              <a:t>iEHR office probably will get phased out</a:t>
            </a:r>
          </a:p>
          <a:p>
            <a:r>
              <a:rPr lang="en-US" dirty="0" smtClean="0"/>
              <a:t>RFI on street</a:t>
            </a:r>
          </a:p>
          <a:p>
            <a:r>
              <a:rPr lang="en-US" dirty="0" smtClean="0"/>
              <a:t>likely to move to </a:t>
            </a:r>
            <a:r>
              <a:rPr lang="en-US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systems architecture </a:t>
            </a:r>
          </a:p>
        </p:txBody>
      </p:sp>
    </p:spTree>
    <p:extLst>
      <p:ext uri="{BB962C8B-B14F-4D97-AF65-F5344CB8AC3E}">
        <p14:creationId xmlns:p14="http://schemas.microsoft.com/office/powerpoint/2010/main" val="133485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222" y="1424573"/>
            <a:ext cx="2374900" cy="103152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where we have been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7738" y="1846497"/>
            <a:ext cx="13589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Left-Right Arrow 5"/>
          <p:cNvSpPr/>
          <p:nvPr/>
        </p:nvSpPr>
        <p:spPr>
          <a:xfrm>
            <a:off x="1564922" y="3419652"/>
            <a:ext cx="5765800" cy="5461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822" y="3381552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proprietary</a:t>
            </a:r>
          </a:p>
          <a:p>
            <a:r>
              <a:rPr lang="en-US" dirty="0" smtClean="0"/>
              <a:t> </a:t>
            </a:r>
            <a:r>
              <a:rPr lang="en-US" dirty="0"/>
              <a:t>standards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0722" y="3254552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</a:t>
            </a:r>
          </a:p>
          <a:p>
            <a:pPr algn="ctr"/>
            <a:r>
              <a:rPr lang="en-US" dirty="0" smtClean="0"/>
              <a:t>systems </a:t>
            </a:r>
          </a:p>
          <a:p>
            <a:pPr algn="ctr"/>
            <a:r>
              <a:rPr lang="en-US" dirty="0" smtClean="0"/>
              <a:t>architecture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20722" y="2581452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agreed </a:t>
            </a:r>
          </a:p>
          <a:p>
            <a:pPr algn="ctr"/>
            <a:r>
              <a:rPr lang="en-US" dirty="0" smtClean="0"/>
              <a:t>upon</a:t>
            </a:r>
          </a:p>
          <a:p>
            <a:pPr algn="ctr"/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450622" y="2527183"/>
            <a:ext cx="381000" cy="787400"/>
          </a:xfrm>
          <a:prstGeom prst="down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3856" y="4334052"/>
            <a:ext cx="1837266" cy="11557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Dept of Commerce / NIST</a:t>
            </a:r>
            <a:endParaRPr lang="en-US" sz="2400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3671711" y="3967163"/>
            <a:ext cx="381000" cy="1902178"/>
          </a:xfrm>
          <a:prstGeom prst="down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11122" y="4427893"/>
            <a:ext cx="1861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encourage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facilitate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1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Nation's Measurement Laboratory</a:t>
            </a:r>
          </a:p>
          <a:p>
            <a:r>
              <a:rPr lang="en-US"/>
              <a:t>w</a:t>
            </a:r>
            <a:r>
              <a:rPr lang="en-US" smtClean="0"/>
              <a:t>orking with </a:t>
            </a:r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medical software industry</a:t>
            </a:r>
          </a:p>
          <a:p>
            <a:pPr lvl="1"/>
            <a:r>
              <a:rPr lang="en-US" dirty="0" smtClean="0"/>
              <a:t>healthcare delivery ‘industry’</a:t>
            </a:r>
          </a:p>
          <a:p>
            <a:r>
              <a:rPr lang="en-US" baseline="0" dirty="0" smtClean="0"/>
              <a:t>EMR products </a:t>
            </a:r>
            <a:r>
              <a:rPr lang="en-US" dirty="0" smtClean="0"/>
              <a:t>are</a:t>
            </a:r>
            <a:r>
              <a:rPr lang="en-US" baseline="0" dirty="0" smtClean="0"/>
              <a:t> </a:t>
            </a:r>
            <a:r>
              <a:rPr lang="en-US" dirty="0" smtClean="0"/>
              <a:t>B2B</a:t>
            </a:r>
            <a:r>
              <a:rPr lang="en-US" baseline="0" dirty="0" smtClean="0"/>
              <a:t> products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72026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933" y="613834"/>
            <a:ext cx="3578578" cy="691444"/>
          </a:xfrm>
        </p:spPr>
        <p:txBody>
          <a:bodyPr>
            <a:noAutofit/>
          </a:bodyPr>
          <a:lstStyle/>
          <a:p>
            <a:r>
              <a:rPr lang="en-US" sz="7200" dirty="0" smtClean="0"/>
              <a:t>usability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588911" cy="9680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</p:txBody>
      </p:sp>
      <p:pic>
        <p:nvPicPr>
          <p:cNvPr id="8" name="Picture 7" descr="Crayon drawing of MD with back to 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33" y="1769554"/>
            <a:ext cx="5490933" cy="42417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6444" y="6279446"/>
            <a:ext cx="702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Cost of </a:t>
            </a:r>
            <a:r>
              <a:rPr lang="en-US" b="1" dirty="0" smtClean="0"/>
              <a:t>Technology   </a:t>
            </a:r>
            <a:r>
              <a:rPr lang="fr-FR" dirty="0" smtClean="0"/>
              <a:t>JAMA</a:t>
            </a:r>
            <a:r>
              <a:rPr lang="fr-FR" dirty="0"/>
              <a:t>, June 20, 2012—Vol 307, No. 23 </a:t>
            </a:r>
            <a:r>
              <a:rPr lang="fr-FR" dirty="0" smtClean="0"/>
              <a:t>p2497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75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6" y="613834"/>
            <a:ext cx="7577667" cy="691444"/>
          </a:xfrm>
        </p:spPr>
        <p:txBody>
          <a:bodyPr>
            <a:noAutofit/>
          </a:bodyPr>
          <a:lstStyle/>
          <a:p>
            <a:r>
              <a:rPr lang="en-US" sz="7200" dirty="0" smtClean="0"/>
              <a:t>limitations of EMRs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588911" cy="9680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</p:txBody>
      </p:sp>
      <p:pic>
        <p:nvPicPr>
          <p:cNvPr id="8" name="Picture 7" descr="Crayon drawing of MD with back to 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20" y="2017889"/>
            <a:ext cx="4066134" cy="3141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1111" y="5144894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The Cost of </a:t>
            </a:r>
            <a:r>
              <a:rPr lang="en-US" sz="1600" b="1" dirty="0" smtClean="0"/>
              <a:t>Technology   </a:t>
            </a:r>
            <a:r>
              <a:rPr lang="fr-FR" sz="1600" dirty="0" smtClean="0"/>
              <a:t>JAMA</a:t>
            </a:r>
            <a:r>
              <a:rPr lang="fr-FR" sz="1600" dirty="0"/>
              <a:t>, </a:t>
            </a:r>
            <a:endParaRPr lang="fr-FR" sz="1600" dirty="0" smtClean="0"/>
          </a:p>
          <a:p>
            <a:pPr algn="ctr"/>
            <a:r>
              <a:rPr lang="fr-FR" sz="1600" dirty="0" smtClean="0"/>
              <a:t>June </a:t>
            </a:r>
            <a:r>
              <a:rPr lang="fr-FR" sz="1600" dirty="0"/>
              <a:t>20, 2012—Vol 307, No. 23 </a:t>
            </a:r>
            <a:r>
              <a:rPr lang="fr-FR" sz="1600" dirty="0" smtClean="0"/>
              <a:t>p2497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66224"/>
            <a:ext cx="414302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usability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- data entry</a:t>
            </a:r>
          </a:p>
          <a:p>
            <a:pPr marL="285750" indent="-285750">
              <a:spcAft>
                <a:spcPts val="3000"/>
              </a:spcAft>
              <a:buFont typeface="Arial"/>
              <a:buChar char="•"/>
            </a:pPr>
            <a:r>
              <a:rPr lang="en-US" sz="3200" dirty="0" smtClean="0"/>
              <a:t>interoperability</a:t>
            </a:r>
          </a:p>
          <a:p>
            <a:pPr marL="285750" indent="-285750">
              <a:spcAft>
                <a:spcPts val="3000"/>
              </a:spcAft>
              <a:buFont typeface="Arial"/>
              <a:buChar char="•"/>
            </a:pPr>
            <a:r>
              <a:rPr lang="en-US" sz="3200" dirty="0" smtClean="0"/>
              <a:t>disparate databases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45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48467" cy="670806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NIST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283"/>
            <a:ext cx="1763889" cy="445910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before / after</a:t>
            </a:r>
          </a:p>
          <a:p>
            <a:pPr marL="0" indent="0">
              <a:buNone/>
            </a:pPr>
            <a:endParaRPr lang="en-US" sz="1200" baseline="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37356"/>
            <a:ext cx="3838222" cy="4836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333" y="1137356"/>
            <a:ext cx="2850444" cy="1028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333" y="2540867"/>
            <a:ext cx="2731911" cy="669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900" y="3575593"/>
            <a:ext cx="2733322" cy="756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3888" b="14518"/>
          <a:stretch/>
        </p:blipFill>
        <p:spPr>
          <a:xfrm>
            <a:off x="5451122" y="4684889"/>
            <a:ext cx="2540000" cy="1091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0225" y="6067779"/>
            <a:ext cx="12933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before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262511" y="6128737"/>
            <a:ext cx="9811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after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2303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 affairs </a:t>
            </a:r>
            <a:r>
              <a:rPr lang="en-US" dirty="0" smtClean="0"/>
              <a:t>VISN regions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518356" cy="6152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baseline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64" y="1600201"/>
            <a:ext cx="7154337" cy="3870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220" y="5931722"/>
            <a:ext cx="758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22 regions means more than 22 different versions of VistA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839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90" y="885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observations</a:t>
            </a:r>
            <a:r>
              <a:rPr lang="en-US" baseline="0" dirty="0" smtClean="0"/>
              <a:t> intended to provide a perspective and to stimulate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438" y="458874"/>
            <a:ext cx="2436725" cy="6998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85" y="2559906"/>
            <a:ext cx="4719293" cy="39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1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5022" cy="11430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in the land of the blind the one eyed man is king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3267"/>
            <a:ext cx="8229600" cy="1038578"/>
          </a:xfrm>
        </p:spPr>
        <p:txBody>
          <a:bodyPr>
            <a:normAutofit/>
          </a:bodyPr>
          <a:lstStyle/>
          <a:p>
            <a:r>
              <a:rPr lang="en-US" sz="2000" dirty="0" err="1"/>
              <a:t>l</a:t>
            </a:r>
            <a:r>
              <a:rPr lang="en-US" sz="2000" dirty="0" err="1" smtClean="0"/>
              <a:t>atin</a:t>
            </a:r>
            <a:r>
              <a:rPr lang="en-US" sz="2000" dirty="0" smtClean="0"/>
              <a:t>: in </a:t>
            </a:r>
            <a:r>
              <a:rPr lang="en-US" sz="2000" dirty="0"/>
              <a:t>regione caecorum rex est luscus, credited to Desiderius Erasmus's </a:t>
            </a:r>
            <a:r>
              <a:rPr lang="en-US" sz="2000" i="1" dirty="0"/>
              <a:t>Adagia</a:t>
            </a:r>
            <a:r>
              <a:rPr lang="en-US" sz="2000" dirty="0"/>
              <a:t> (1500).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611" r="15265"/>
          <a:stretch/>
        </p:blipFill>
        <p:spPr>
          <a:xfrm>
            <a:off x="1261534" y="274638"/>
            <a:ext cx="6513689" cy="4430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2441" y="4684889"/>
            <a:ext cx="524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 from the movie Minority Report [2002]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48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today is about moving to the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89" y="1197505"/>
            <a:ext cx="6429022" cy="1772654"/>
          </a:xfrm>
        </p:spPr>
        <p:txBody>
          <a:bodyPr/>
          <a:lstStyle/>
          <a:p>
            <a:r>
              <a:rPr lang="en-US" dirty="0" smtClean="0"/>
              <a:t>is it in your interest?</a:t>
            </a:r>
          </a:p>
          <a:p>
            <a:r>
              <a:rPr lang="en-US" dirty="0" smtClean="0"/>
              <a:t>low hanging fruit</a:t>
            </a:r>
          </a:p>
          <a:p>
            <a:r>
              <a:rPr lang="en-US" dirty="0" smtClean="0"/>
              <a:t>most</a:t>
            </a:r>
            <a:r>
              <a:rPr lang="en-US" baseline="0" dirty="0" smtClean="0"/>
              <a:t> obvious, easiest actions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6222" y="3372854"/>
            <a:ext cx="2374900" cy="10315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where we have been</a:t>
            </a:r>
            <a:endParaRPr lang="en-US" sz="2800" dirty="0"/>
          </a:p>
        </p:txBody>
      </p:sp>
      <p:sp>
        <p:nvSpPr>
          <p:cNvPr id="5" name="Left-Right Arrow 4"/>
          <p:cNvSpPr/>
          <p:nvPr/>
        </p:nvSpPr>
        <p:spPr>
          <a:xfrm>
            <a:off x="1564922" y="5367933"/>
            <a:ext cx="5765800" cy="5461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822" y="532983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proprietary</a:t>
            </a:r>
          </a:p>
          <a:p>
            <a:r>
              <a:rPr lang="en-US" dirty="0" smtClean="0"/>
              <a:t> </a:t>
            </a:r>
            <a:r>
              <a:rPr lang="en-US" dirty="0"/>
              <a:t>standards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0722" y="5202833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</a:t>
            </a:r>
          </a:p>
          <a:p>
            <a:pPr algn="ctr"/>
            <a:r>
              <a:rPr lang="en-US" dirty="0" smtClean="0"/>
              <a:t>systems </a:t>
            </a:r>
          </a:p>
          <a:p>
            <a:pPr algn="ctr"/>
            <a:r>
              <a:rPr lang="en-US" dirty="0" smtClean="0"/>
              <a:t>architecture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0722" y="4529733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agreed </a:t>
            </a:r>
          </a:p>
          <a:p>
            <a:pPr algn="ctr"/>
            <a:r>
              <a:rPr lang="en-US" dirty="0" smtClean="0"/>
              <a:t>upon</a:t>
            </a:r>
          </a:p>
          <a:p>
            <a:pPr algn="ctr"/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1450622" y="4475464"/>
            <a:ext cx="381000" cy="787400"/>
          </a:xfrm>
          <a:prstGeom prst="down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23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41689" cy="81191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tectonic plates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2689578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7857"/>
            <a:ext cx="8240889" cy="461860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67551" y="381001"/>
            <a:ext cx="6999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pressure is building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4263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18% </a:t>
            </a:r>
            <a:r>
              <a:rPr lang="en-US" dirty="0"/>
              <a:t>of gdp </a:t>
            </a:r>
            <a:r>
              <a:rPr lang="en-US" dirty="0" smtClean="0"/>
              <a:t>and increasing</a:t>
            </a:r>
            <a:endParaRPr lang="en-US" dirty="0"/>
          </a:p>
        </p:txBody>
      </p:sp>
      <p:pic>
        <p:nvPicPr>
          <p:cNvPr id="7" name="Picture 6" descr="Jeffer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28" y="1589944"/>
            <a:ext cx="7130063" cy="48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965569" cy="9984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161669" y="4477350"/>
            <a:ext cx="6850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Dean E. Calcagni</a:t>
            </a:r>
            <a:r>
              <a:rPr lang="en-US" sz="2800" dirty="0" smtClean="0"/>
              <a:t>, M.D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dcalcagni</a:t>
            </a:r>
            <a:r>
              <a:rPr lang="en-US" sz="2800" dirty="0"/>
              <a:t>@tiag.net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240</a:t>
            </a:r>
            <a:r>
              <a:rPr lang="en-US" sz="2800" dirty="0"/>
              <a:t>-818-6525 / cell</a:t>
            </a:r>
            <a:r>
              <a:rPr lang="en-US" sz="28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4669" y="1825978"/>
            <a:ext cx="4990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2590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20" y="436528"/>
            <a:ext cx="9213060" cy="58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0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55" y="1890890"/>
            <a:ext cx="4106333" cy="410633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2111022" cy="9115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538" r="21013"/>
          <a:stretch/>
        </p:blipFill>
        <p:spPr>
          <a:xfrm>
            <a:off x="5503333" y="1890890"/>
            <a:ext cx="2638778" cy="42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3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922" y="376766"/>
            <a:ext cx="2374900" cy="103152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where we have been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0438" y="798690"/>
            <a:ext cx="13589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Left-Right Arrow 5"/>
          <p:cNvSpPr/>
          <p:nvPr/>
        </p:nvSpPr>
        <p:spPr>
          <a:xfrm>
            <a:off x="1577622" y="2371845"/>
            <a:ext cx="5765800" cy="5461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522" y="233374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proprietary</a:t>
            </a:r>
          </a:p>
          <a:p>
            <a:r>
              <a:rPr lang="en-US" dirty="0" smtClean="0"/>
              <a:t> </a:t>
            </a:r>
            <a:r>
              <a:rPr lang="en-US" dirty="0"/>
              <a:t>standards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3422" y="2206745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</a:t>
            </a:r>
          </a:p>
          <a:p>
            <a:pPr algn="ctr"/>
            <a:r>
              <a:rPr lang="en-US" dirty="0" smtClean="0"/>
              <a:t>systems </a:t>
            </a:r>
          </a:p>
          <a:p>
            <a:pPr algn="ctr"/>
            <a:r>
              <a:rPr lang="en-US" dirty="0" smtClean="0"/>
              <a:t>architecture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33422" y="1533645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agreed </a:t>
            </a:r>
          </a:p>
          <a:p>
            <a:pPr algn="ctr"/>
            <a:r>
              <a:rPr lang="en-US" dirty="0" smtClean="0"/>
              <a:t>upon</a:t>
            </a:r>
          </a:p>
          <a:p>
            <a:pPr algn="ctr"/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463322" y="1479376"/>
            <a:ext cx="381000" cy="787400"/>
          </a:xfrm>
          <a:prstGeom prst="down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3322" y="3286245"/>
            <a:ext cx="1460500" cy="11557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DHHS / ONC</a:t>
            </a:r>
            <a:endParaRPr lang="en-US" sz="2800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3520722" y="3083045"/>
            <a:ext cx="381000" cy="1574800"/>
          </a:xfrm>
          <a:prstGeom prst="down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08302" y="3399131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carrots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sticks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63322" y="4730042"/>
            <a:ext cx="58801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lvl="1" indent="-177800">
              <a:buFontTx/>
              <a:buChar char="-"/>
            </a:pPr>
            <a:r>
              <a:rPr lang="en-US" dirty="0" smtClean="0"/>
              <a:t>if </a:t>
            </a:r>
            <a:r>
              <a:rPr lang="en-US" dirty="0"/>
              <a:t>health IT products were more usable, incentives </a:t>
            </a:r>
            <a:r>
              <a:rPr lang="en-US" dirty="0" smtClean="0">
                <a:solidFill>
                  <a:schemeClr val="bg1"/>
                </a:solidFill>
              </a:rPr>
              <a:t>xxxx </a:t>
            </a:r>
            <a:r>
              <a:rPr lang="en-US" dirty="0" smtClean="0"/>
              <a:t>and penalties </a:t>
            </a:r>
            <a:r>
              <a:rPr lang="en-US" dirty="0"/>
              <a:t>wouldn’t be </a:t>
            </a:r>
            <a:r>
              <a:rPr lang="en-US" dirty="0" smtClean="0"/>
              <a:t>needed</a:t>
            </a:r>
          </a:p>
          <a:p>
            <a:pPr marL="747713" lvl="1" indent="-290513">
              <a:buFontTx/>
              <a:buChar char="-"/>
            </a:pPr>
            <a:endParaRPr lang="en-US" dirty="0"/>
          </a:p>
          <a:p>
            <a:pPr marL="635000" lvl="1" indent="-177800"/>
            <a:r>
              <a:rPr lang="en-US" dirty="0" smtClean="0"/>
              <a:t>- financial </a:t>
            </a:r>
            <a:r>
              <a:rPr lang="en-US" dirty="0"/>
              <a:t>sector for consumer</a:t>
            </a:r>
          </a:p>
          <a:p>
            <a:pPr lvl="2"/>
            <a:r>
              <a:rPr lang="en-US" dirty="0" smtClean="0"/>
              <a:t>• ATM machine</a:t>
            </a:r>
            <a:endParaRPr lang="en-US" dirty="0"/>
          </a:p>
          <a:p>
            <a:pPr lvl="2"/>
            <a:r>
              <a:rPr lang="en-US" dirty="0" smtClean="0"/>
              <a:t>• on </a:t>
            </a:r>
            <a:r>
              <a:rPr lang="en-US" dirty="0"/>
              <a:t>line banking</a:t>
            </a:r>
          </a:p>
        </p:txBody>
      </p:sp>
    </p:spTree>
    <p:extLst>
      <p:ext uri="{BB962C8B-B14F-4D97-AF65-F5344CB8AC3E}">
        <p14:creationId xmlns:p14="http://schemas.microsoft.com/office/powerpoint/2010/main" val="126383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41800" cy="102358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detour sign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391356" cy="55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54" y="1583267"/>
            <a:ext cx="5959122" cy="40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5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DOD spending on </a:t>
            </a:r>
            <a:r>
              <a:rPr lang="en-US" dirty="0"/>
              <a:t>health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2155"/>
            <a:ext cx="8229600" cy="222391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$200M for R&amp;D</a:t>
            </a:r>
          </a:p>
          <a:p>
            <a:r>
              <a:rPr lang="en-US" sz="4800" dirty="0" smtClean="0"/>
              <a:t>$2B to operate and maintain</a:t>
            </a:r>
          </a:p>
        </p:txBody>
      </p:sp>
    </p:spTree>
    <p:extLst>
      <p:ext uri="{BB962C8B-B14F-4D97-AF65-F5344CB8AC3E}">
        <p14:creationId xmlns:p14="http://schemas.microsoft.com/office/powerpoint/2010/main" val="79698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447A1C-9F54-B341-AB70-E13AC9C716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 descr="MHS IT Systems Schemati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1" y="1086555"/>
            <a:ext cx="8706312" cy="56349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68761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AHLTA is at the </a:t>
            </a:r>
            <a:r>
              <a:rPr lang="en-US" sz="4000" dirty="0" smtClean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heart </a:t>
            </a:r>
            <a:r>
              <a:rPr lang="en-US" sz="40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of DOD </a:t>
            </a:r>
            <a:r>
              <a:rPr lang="en-US" sz="4000" dirty="0" smtClean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health IT</a:t>
            </a:r>
            <a:endParaRPr lang="en-US" sz="4000" dirty="0">
              <a:solidFill>
                <a:srgbClr val="000000"/>
              </a:solidFill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310" y="4270022"/>
            <a:ext cx="1100667" cy="92286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485444" y="3694288"/>
            <a:ext cx="719667" cy="660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631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CLO-05-002-RevV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65900"/>
            <a:ext cx="457200" cy="182563"/>
          </a:xfrm>
          <a:prstGeom prst="rect">
            <a:avLst/>
          </a:prstGeom>
        </p:spPr>
        <p:txBody>
          <a:bodyPr/>
          <a:lstStyle/>
          <a:p>
            <a:fld id="{5CDEDD23-E45A-3244-ADBE-4D90556F207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5" y="399520"/>
            <a:ext cx="8957733" cy="98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“AHLTA is ‘Intolerable,’ Where Do We Go From Here?”  </a:t>
            </a:r>
            <a:endParaRPr lang="en-US" dirty="0"/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3333" y="2266246"/>
            <a:ext cx="4360333" cy="306493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Actual title of Congressional Hearing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Joint Hearing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House Armed Services Committee Military Personnel Subcommittee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Terrorism, Unconventional Threats and Capabilities Subcommittee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March 24, 2009</a:t>
            </a:r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667" y="2398904"/>
            <a:ext cx="4186766" cy="31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15055</TotalTime>
  <Words>495</Words>
  <Application>Microsoft Macintosh PowerPoint</Application>
  <PresentationFormat>On-screen Show (4:3)</PresentationFormat>
  <Paragraphs>125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 perspective on usability and safety in health IT</vt:lpstr>
      <vt:lpstr>observations intended to provide a perspective and to stimulate conversation</vt:lpstr>
      <vt:lpstr>PowerPoint Presentation</vt:lpstr>
      <vt:lpstr>standards</vt:lpstr>
      <vt:lpstr>where we have been</vt:lpstr>
      <vt:lpstr>detour sign</vt:lpstr>
      <vt:lpstr>annual DOD spending on health IT</vt:lpstr>
      <vt:lpstr>PowerPoint Presentation</vt:lpstr>
      <vt:lpstr>“AHLTA is ‘Intolerable,’ Where Do We Go From Here?”  </vt:lpstr>
      <vt:lpstr>situation with DOD healthcare IT</vt:lpstr>
      <vt:lpstr>PowerPoint Presentation</vt:lpstr>
      <vt:lpstr>PowerPoint Presentation</vt:lpstr>
      <vt:lpstr>DOD/VA interoperability</vt:lpstr>
      <vt:lpstr>where we have been</vt:lpstr>
      <vt:lpstr>NIST</vt:lpstr>
      <vt:lpstr>usability</vt:lpstr>
      <vt:lpstr>limitations of EMRs</vt:lpstr>
      <vt:lpstr>NIST</vt:lpstr>
      <vt:lpstr>veterans affairs VISN regions </vt:lpstr>
      <vt:lpstr>in the land of the blind the one eyed man is king</vt:lpstr>
      <vt:lpstr>today is about moving to the right</vt:lpstr>
      <vt:lpstr>tectonic plates</vt:lpstr>
      <vt:lpstr>18% of gdp and increasing</vt:lpstr>
      <vt:lpstr>Dean E. Calcagni, M.D.  dcalcagni@tiag.net  240-818-6525 / cell </vt:lpstr>
    </vt:vector>
  </TitlesOfParts>
  <Company>tiag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Dean Calcagni</dc:creator>
  <cp:lastModifiedBy>Dean Calcagni</cp:lastModifiedBy>
  <cp:revision>47</cp:revision>
  <dcterms:created xsi:type="dcterms:W3CDTF">2013-02-21T09:56:53Z</dcterms:created>
  <dcterms:modified xsi:type="dcterms:W3CDTF">2013-04-15T19:39:54Z</dcterms:modified>
</cp:coreProperties>
</file>