
<file path=[Content_Types].xml><?xml version="1.0" encoding="utf-8"?>
<Types xmlns="http://schemas.openxmlformats.org/package/2006/content-types">
  <Default Extension="gif" ContentType="image/gif"/>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24"/>
  </p:notesMasterIdLst>
  <p:sldIdLst>
    <p:sldId id="270" r:id="rId3"/>
    <p:sldId id="257" r:id="rId4"/>
    <p:sldId id="258" r:id="rId5"/>
    <p:sldId id="259" r:id="rId6"/>
    <p:sldId id="260" r:id="rId7"/>
    <p:sldId id="271" r:id="rId8"/>
    <p:sldId id="272" r:id="rId9"/>
    <p:sldId id="273" r:id="rId10"/>
    <p:sldId id="274" r:id="rId11"/>
    <p:sldId id="275" r:id="rId12"/>
    <p:sldId id="276" r:id="rId13"/>
    <p:sldId id="277" r:id="rId14"/>
    <p:sldId id="262" r:id="rId15"/>
    <p:sldId id="263" r:id="rId16"/>
    <p:sldId id="264" r:id="rId17"/>
    <p:sldId id="265" r:id="rId18"/>
    <p:sldId id="266" r:id="rId19"/>
    <p:sldId id="278" r:id="rId20"/>
    <p:sldId id="268" r:id="rId21"/>
    <p:sldId id="267" r:id="rId22"/>
    <p:sldId id="269"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75BC"/>
    <a:srgbClr val="666B96"/>
    <a:srgbClr val="FF9C21"/>
    <a:srgbClr val="172334"/>
    <a:srgbClr val="242424"/>
    <a:srgbClr val="5AF0FF"/>
    <a:srgbClr val="E63B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470E02-90B8-401C-8087-3EC894587827}" v="32" dt="2026-09-17T13:05:01.0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11"/>
    <p:restoredTop sz="78974" autoAdjust="0"/>
  </p:normalViewPr>
  <p:slideViewPr>
    <p:cSldViewPr snapToGrid="0" snapToObjects="1">
      <p:cViewPr varScale="1">
        <p:scale>
          <a:sx n="60" d="100"/>
          <a:sy n="60" d="100"/>
        </p:scale>
        <p:origin x="50" y="314"/>
      </p:cViewPr>
      <p:guideLst/>
    </p:cSldViewPr>
  </p:slideViewPr>
  <p:notesTextViewPr>
    <p:cViewPr>
      <p:scale>
        <a:sx n="1" d="1"/>
        <a:sy n="1" d="1"/>
      </p:scale>
      <p:origin x="0" y="0"/>
    </p:cViewPr>
  </p:notesTextViewPr>
  <p:notesViewPr>
    <p:cSldViewPr snapToGrid="0" snapToObjects="1">
      <p:cViewPr varScale="1">
        <p:scale>
          <a:sx n="53" d="100"/>
          <a:sy n="53" d="100"/>
        </p:scale>
        <p:origin x="2806" y="31"/>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a Alexander" userId="cc59315f04053d0c" providerId="LiveId" clId="{1C0C40AC-03A0-401F-AC81-50132279EA22}"/>
    <pc:docChg chg="undo custSel modSld sldOrd">
      <pc:chgData name="Cara Alexander" userId="cc59315f04053d0c" providerId="LiveId" clId="{1C0C40AC-03A0-401F-AC81-50132279EA22}" dt="2026-09-17T13:05:01.072" v="886"/>
      <pc:docMkLst>
        <pc:docMk/>
      </pc:docMkLst>
      <pc:sldChg chg="addSp delSp modSp mod">
        <pc:chgData name="Cara Alexander" userId="cc59315f04053d0c" providerId="LiveId" clId="{1C0C40AC-03A0-401F-AC81-50132279EA22}" dt="2026-09-17T12:53:59.490" v="846" actId="1035"/>
        <pc:sldMkLst>
          <pc:docMk/>
          <pc:sldMk cId="0" sldId="257"/>
        </pc:sldMkLst>
        <pc:spChg chg="del">
          <ac:chgData name="Cara Alexander" userId="cc59315f04053d0c" providerId="LiveId" clId="{1C0C40AC-03A0-401F-AC81-50132279EA22}" dt="2026-09-17T12:52:18.121" v="832" actId="478"/>
          <ac:spMkLst>
            <pc:docMk/>
            <pc:sldMk cId="0" sldId="257"/>
            <ac:spMk id="2" creationId="{00000000-0000-0000-0000-000000000000}"/>
          </ac:spMkLst>
        </pc:spChg>
        <pc:picChg chg="add mod">
          <ac:chgData name="Cara Alexander" userId="cc59315f04053d0c" providerId="LiveId" clId="{1C0C40AC-03A0-401F-AC81-50132279EA22}" dt="2026-09-17T12:53:59.490" v="846" actId="1035"/>
          <ac:picMkLst>
            <pc:docMk/>
            <pc:sldMk cId="0" sldId="257"/>
            <ac:picMk id="31" creationId="{EFB13DFD-DF66-BF3A-13F8-E050A15969D0}"/>
          </ac:picMkLst>
        </pc:picChg>
      </pc:sldChg>
      <pc:sldChg chg="addSp delSp mod">
        <pc:chgData name="Cara Alexander" userId="cc59315f04053d0c" providerId="LiveId" clId="{1C0C40AC-03A0-401F-AC81-50132279EA22}" dt="2026-09-17T12:54:05.921" v="848" actId="22"/>
        <pc:sldMkLst>
          <pc:docMk/>
          <pc:sldMk cId="0" sldId="258"/>
        </pc:sldMkLst>
        <pc:spChg chg="del">
          <ac:chgData name="Cara Alexander" userId="cc59315f04053d0c" providerId="LiveId" clId="{1C0C40AC-03A0-401F-AC81-50132279EA22}" dt="2026-09-17T12:54:05.520" v="847" actId="478"/>
          <ac:spMkLst>
            <pc:docMk/>
            <pc:sldMk cId="0" sldId="258"/>
            <ac:spMk id="2" creationId="{00000000-0000-0000-0000-000000000000}"/>
          </ac:spMkLst>
        </pc:spChg>
        <pc:picChg chg="add">
          <ac:chgData name="Cara Alexander" userId="cc59315f04053d0c" providerId="LiveId" clId="{1C0C40AC-03A0-401F-AC81-50132279EA22}" dt="2026-09-17T12:54:05.921" v="848" actId="22"/>
          <ac:picMkLst>
            <pc:docMk/>
            <pc:sldMk cId="0" sldId="258"/>
            <ac:picMk id="28" creationId="{3356F1CC-A415-6C74-681D-59872592DAED}"/>
          </ac:picMkLst>
        </pc:picChg>
      </pc:sldChg>
      <pc:sldChg chg="addSp delSp mod">
        <pc:chgData name="Cara Alexander" userId="cc59315f04053d0c" providerId="LiveId" clId="{1C0C40AC-03A0-401F-AC81-50132279EA22}" dt="2026-09-17T12:54:10.537" v="850" actId="22"/>
        <pc:sldMkLst>
          <pc:docMk/>
          <pc:sldMk cId="0" sldId="259"/>
        </pc:sldMkLst>
        <pc:spChg chg="del">
          <ac:chgData name="Cara Alexander" userId="cc59315f04053d0c" providerId="LiveId" clId="{1C0C40AC-03A0-401F-AC81-50132279EA22}" dt="2026-09-17T12:54:09.956" v="849" actId="478"/>
          <ac:spMkLst>
            <pc:docMk/>
            <pc:sldMk cId="0" sldId="259"/>
            <ac:spMk id="2" creationId="{00000000-0000-0000-0000-000000000000}"/>
          </ac:spMkLst>
        </pc:spChg>
        <pc:picChg chg="add">
          <ac:chgData name="Cara Alexander" userId="cc59315f04053d0c" providerId="LiveId" clId="{1C0C40AC-03A0-401F-AC81-50132279EA22}" dt="2026-09-17T12:54:10.537" v="850" actId="22"/>
          <ac:picMkLst>
            <pc:docMk/>
            <pc:sldMk cId="0" sldId="259"/>
            <ac:picMk id="20" creationId="{2892D483-36A0-695B-F531-A0CF64E849A1}"/>
          </ac:picMkLst>
        </pc:picChg>
      </pc:sldChg>
      <pc:sldChg chg="addSp delSp modSp mod modNotesTx">
        <pc:chgData name="Cara Alexander" userId="cc59315f04053d0c" providerId="LiveId" clId="{1C0C40AC-03A0-401F-AC81-50132279EA22}" dt="2026-09-17T12:54:15.551" v="852" actId="22"/>
        <pc:sldMkLst>
          <pc:docMk/>
          <pc:sldMk cId="0" sldId="260"/>
        </pc:sldMkLst>
        <pc:spChg chg="del">
          <ac:chgData name="Cara Alexander" userId="cc59315f04053d0c" providerId="LiveId" clId="{1C0C40AC-03A0-401F-AC81-50132279EA22}" dt="2026-09-17T12:54:15.212" v="851" actId="478"/>
          <ac:spMkLst>
            <pc:docMk/>
            <pc:sldMk cId="0" sldId="260"/>
            <ac:spMk id="2" creationId="{00000000-0000-0000-0000-000000000000}"/>
          </ac:spMkLst>
        </pc:spChg>
        <pc:spChg chg="mod">
          <ac:chgData name="Cara Alexander" userId="cc59315f04053d0c" providerId="LiveId" clId="{1C0C40AC-03A0-401F-AC81-50132279EA22}" dt="2026-09-17T12:10:46.561" v="594" actId="20577"/>
          <ac:spMkLst>
            <pc:docMk/>
            <pc:sldMk cId="0" sldId="260"/>
            <ac:spMk id="28" creationId="{00000000-0000-0000-0000-000000000000}"/>
          </ac:spMkLst>
        </pc:spChg>
        <pc:spChg chg="mod">
          <ac:chgData name="Cara Alexander" userId="cc59315f04053d0c" providerId="LiveId" clId="{1C0C40AC-03A0-401F-AC81-50132279EA22}" dt="2026-09-17T12:11:26.131" v="598" actId="20577"/>
          <ac:spMkLst>
            <pc:docMk/>
            <pc:sldMk cId="0" sldId="260"/>
            <ac:spMk id="31" creationId="{00000000-0000-0000-0000-000000000000}"/>
          </ac:spMkLst>
        </pc:spChg>
        <pc:spChg chg="mod">
          <ac:chgData name="Cara Alexander" userId="cc59315f04053d0c" providerId="LiveId" clId="{1C0C40AC-03A0-401F-AC81-50132279EA22}" dt="2026-09-16T21:57:01.509" v="386" actId="20577"/>
          <ac:spMkLst>
            <pc:docMk/>
            <pc:sldMk cId="0" sldId="260"/>
            <ac:spMk id="32" creationId="{00000000-0000-0000-0000-000000000000}"/>
          </ac:spMkLst>
        </pc:spChg>
        <pc:spChg chg="mod">
          <ac:chgData name="Cara Alexander" userId="cc59315f04053d0c" providerId="LiveId" clId="{1C0C40AC-03A0-401F-AC81-50132279EA22}" dt="2026-09-16T21:56:13.661" v="337" actId="20577"/>
          <ac:spMkLst>
            <pc:docMk/>
            <pc:sldMk cId="0" sldId="260"/>
            <ac:spMk id="35" creationId="{00000000-0000-0000-0000-000000000000}"/>
          </ac:spMkLst>
        </pc:spChg>
        <pc:spChg chg="mod">
          <ac:chgData name="Cara Alexander" userId="cc59315f04053d0c" providerId="LiveId" clId="{1C0C40AC-03A0-401F-AC81-50132279EA22}" dt="2026-09-16T21:59:51.431" v="429" actId="20577"/>
          <ac:spMkLst>
            <pc:docMk/>
            <pc:sldMk cId="0" sldId="260"/>
            <ac:spMk id="36" creationId="{00000000-0000-0000-0000-000000000000}"/>
          </ac:spMkLst>
        </pc:spChg>
        <pc:picChg chg="add">
          <ac:chgData name="Cara Alexander" userId="cc59315f04053d0c" providerId="LiveId" clId="{1C0C40AC-03A0-401F-AC81-50132279EA22}" dt="2026-09-17T12:54:15.551" v="852" actId="22"/>
          <ac:picMkLst>
            <pc:docMk/>
            <pc:sldMk cId="0" sldId="260"/>
            <ac:picMk id="47" creationId="{85F6358C-4950-13CC-07E4-AF8991B0A1AB}"/>
          </ac:picMkLst>
        </pc:picChg>
      </pc:sldChg>
      <pc:sldChg chg="addSp delSp modSp mod">
        <pc:chgData name="Cara Alexander" userId="cc59315f04053d0c" providerId="LiveId" clId="{1C0C40AC-03A0-401F-AC81-50132279EA22}" dt="2026-09-17T12:54:59.046" v="868" actId="22"/>
        <pc:sldMkLst>
          <pc:docMk/>
          <pc:sldMk cId="0" sldId="262"/>
        </pc:sldMkLst>
        <pc:spChg chg="del">
          <ac:chgData name="Cara Alexander" userId="cc59315f04053d0c" providerId="LiveId" clId="{1C0C40AC-03A0-401F-AC81-50132279EA22}" dt="2026-09-17T12:54:58.534" v="867" actId="478"/>
          <ac:spMkLst>
            <pc:docMk/>
            <pc:sldMk cId="0" sldId="262"/>
            <ac:spMk id="2" creationId="{00000000-0000-0000-0000-000000000000}"/>
          </ac:spMkLst>
        </pc:spChg>
        <pc:spChg chg="mod">
          <ac:chgData name="Cara Alexander" userId="cc59315f04053d0c" providerId="LiveId" clId="{1C0C40AC-03A0-401F-AC81-50132279EA22}" dt="2026-09-17T11:45:19.209" v="522" actId="20577"/>
          <ac:spMkLst>
            <pc:docMk/>
            <pc:sldMk cId="0" sldId="262"/>
            <ac:spMk id="9" creationId="{00000000-0000-0000-0000-000000000000}"/>
          </ac:spMkLst>
        </pc:spChg>
        <pc:spChg chg="mod">
          <ac:chgData name="Cara Alexander" userId="cc59315f04053d0c" providerId="LiveId" clId="{1C0C40AC-03A0-401F-AC81-50132279EA22}" dt="2026-09-17T12:24:41.968" v="790" actId="20577"/>
          <ac:spMkLst>
            <pc:docMk/>
            <pc:sldMk cId="0" sldId="262"/>
            <ac:spMk id="37" creationId="{00000000-0000-0000-0000-000000000000}"/>
          </ac:spMkLst>
        </pc:spChg>
        <pc:picChg chg="add">
          <ac:chgData name="Cara Alexander" userId="cc59315f04053d0c" providerId="LiveId" clId="{1C0C40AC-03A0-401F-AC81-50132279EA22}" dt="2026-09-17T12:54:59.046" v="868" actId="22"/>
          <ac:picMkLst>
            <pc:docMk/>
            <pc:sldMk cId="0" sldId="262"/>
            <ac:picMk id="39" creationId="{D75334E7-FABE-7DDB-1135-FFD11C636AB9}"/>
          </ac:picMkLst>
        </pc:picChg>
      </pc:sldChg>
      <pc:sldChg chg="addSp delSp mod">
        <pc:chgData name="Cara Alexander" userId="cc59315f04053d0c" providerId="LiveId" clId="{1C0C40AC-03A0-401F-AC81-50132279EA22}" dt="2026-09-17T12:55:03.910" v="870" actId="22"/>
        <pc:sldMkLst>
          <pc:docMk/>
          <pc:sldMk cId="0" sldId="263"/>
        </pc:sldMkLst>
        <pc:spChg chg="del">
          <ac:chgData name="Cara Alexander" userId="cc59315f04053d0c" providerId="LiveId" clId="{1C0C40AC-03A0-401F-AC81-50132279EA22}" dt="2026-09-17T12:55:03.571" v="869" actId="478"/>
          <ac:spMkLst>
            <pc:docMk/>
            <pc:sldMk cId="0" sldId="263"/>
            <ac:spMk id="2" creationId="{00000000-0000-0000-0000-000000000000}"/>
          </ac:spMkLst>
        </pc:spChg>
        <pc:picChg chg="add">
          <ac:chgData name="Cara Alexander" userId="cc59315f04053d0c" providerId="LiveId" clId="{1C0C40AC-03A0-401F-AC81-50132279EA22}" dt="2026-09-17T12:55:03.910" v="870" actId="22"/>
          <ac:picMkLst>
            <pc:docMk/>
            <pc:sldMk cId="0" sldId="263"/>
            <ac:picMk id="24" creationId="{A3842AC2-AB5A-969D-6C77-A63D86D6F055}"/>
          </ac:picMkLst>
        </pc:picChg>
      </pc:sldChg>
      <pc:sldChg chg="addSp delSp mod modNotesTx">
        <pc:chgData name="Cara Alexander" userId="cc59315f04053d0c" providerId="LiveId" clId="{1C0C40AC-03A0-401F-AC81-50132279EA22}" dt="2026-09-17T12:55:08.494" v="872" actId="22"/>
        <pc:sldMkLst>
          <pc:docMk/>
          <pc:sldMk cId="0" sldId="264"/>
        </pc:sldMkLst>
        <pc:spChg chg="del">
          <ac:chgData name="Cara Alexander" userId="cc59315f04053d0c" providerId="LiveId" clId="{1C0C40AC-03A0-401F-AC81-50132279EA22}" dt="2026-09-17T12:55:08.221" v="871" actId="478"/>
          <ac:spMkLst>
            <pc:docMk/>
            <pc:sldMk cId="0" sldId="264"/>
            <ac:spMk id="2" creationId="{00000000-0000-0000-0000-000000000000}"/>
          </ac:spMkLst>
        </pc:spChg>
        <pc:picChg chg="add">
          <ac:chgData name="Cara Alexander" userId="cc59315f04053d0c" providerId="LiveId" clId="{1C0C40AC-03A0-401F-AC81-50132279EA22}" dt="2026-09-17T12:55:08.494" v="872" actId="22"/>
          <ac:picMkLst>
            <pc:docMk/>
            <pc:sldMk cId="0" sldId="264"/>
            <ac:picMk id="29" creationId="{DC387719-2ECF-4E66-EA48-342C77647FA2}"/>
          </ac:picMkLst>
        </pc:picChg>
      </pc:sldChg>
      <pc:sldChg chg="addSp delSp mod">
        <pc:chgData name="Cara Alexander" userId="cc59315f04053d0c" providerId="LiveId" clId="{1C0C40AC-03A0-401F-AC81-50132279EA22}" dt="2026-09-17T12:55:14.465" v="874" actId="22"/>
        <pc:sldMkLst>
          <pc:docMk/>
          <pc:sldMk cId="0" sldId="265"/>
        </pc:sldMkLst>
        <pc:spChg chg="del">
          <ac:chgData name="Cara Alexander" userId="cc59315f04053d0c" providerId="LiveId" clId="{1C0C40AC-03A0-401F-AC81-50132279EA22}" dt="2026-09-17T12:55:14.247" v="873" actId="478"/>
          <ac:spMkLst>
            <pc:docMk/>
            <pc:sldMk cId="0" sldId="265"/>
            <ac:spMk id="2" creationId="{00000000-0000-0000-0000-000000000000}"/>
          </ac:spMkLst>
        </pc:spChg>
        <pc:picChg chg="add">
          <ac:chgData name="Cara Alexander" userId="cc59315f04053d0c" providerId="LiveId" clId="{1C0C40AC-03A0-401F-AC81-50132279EA22}" dt="2026-09-17T12:55:14.465" v="874" actId="22"/>
          <ac:picMkLst>
            <pc:docMk/>
            <pc:sldMk cId="0" sldId="265"/>
            <ac:picMk id="28" creationId="{C0223BD1-B4D0-D550-7A2C-EAA2B8B598C9}"/>
          </ac:picMkLst>
        </pc:picChg>
      </pc:sldChg>
      <pc:sldChg chg="addSp delSp modSp mod">
        <pc:chgData name="Cara Alexander" userId="cc59315f04053d0c" providerId="LiveId" clId="{1C0C40AC-03A0-401F-AC81-50132279EA22}" dt="2026-09-17T12:55:19.083" v="876" actId="22"/>
        <pc:sldMkLst>
          <pc:docMk/>
          <pc:sldMk cId="0" sldId="266"/>
        </pc:sldMkLst>
        <pc:spChg chg="del">
          <ac:chgData name="Cara Alexander" userId="cc59315f04053d0c" providerId="LiveId" clId="{1C0C40AC-03A0-401F-AC81-50132279EA22}" dt="2026-09-17T12:55:18.810" v="875" actId="478"/>
          <ac:spMkLst>
            <pc:docMk/>
            <pc:sldMk cId="0" sldId="266"/>
            <ac:spMk id="2" creationId="{00000000-0000-0000-0000-000000000000}"/>
          </ac:spMkLst>
        </pc:spChg>
        <pc:spChg chg="mod">
          <ac:chgData name="Cara Alexander" userId="cc59315f04053d0c" providerId="LiveId" clId="{1C0C40AC-03A0-401F-AC81-50132279EA22}" dt="2026-09-16T21:42:23.150" v="251" actId="1076"/>
          <ac:spMkLst>
            <pc:docMk/>
            <pc:sldMk cId="0" sldId="266"/>
            <ac:spMk id="14" creationId="{00000000-0000-0000-0000-000000000000}"/>
          </ac:spMkLst>
        </pc:spChg>
        <pc:spChg chg="mod">
          <ac:chgData name="Cara Alexander" userId="cc59315f04053d0c" providerId="LiveId" clId="{1C0C40AC-03A0-401F-AC81-50132279EA22}" dt="2026-09-16T21:28:24.958" v="137" actId="1076"/>
          <ac:spMkLst>
            <pc:docMk/>
            <pc:sldMk cId="0" sldId="266"/>
            <ac:spMk id="18" creationId="{00000000-0000-0000-0000-000000000000}"/>
          </ac:spMkLst>
        </pc:spChg>
        <pc:spChg chg="mod">
          <ac:chgData name="Cara Alexander" userId="cc59315f04053d0c" providerId="LiveId" clId="{1C0C40AC-03A0-401F-AC81-50132279EA22}" dt="2026-09-17T12:31:30.103" v="814" actId="20577"/>
          <ac:spMkLst>
            <pc:docMk/>
            <pc:sldMk cId="0" sldId="266"/>
            <ac:spMk id="19" creationId="{00000000-0000-0000-0000-000000000000}"/>
          </ac:spMkLst>
        </pc:spChg>
        <pc:picChg chg="add">
          <ac:chgData name="Cara Alexander" userId="cc59315f04053d0c" providerId="LiveId" clId="{1C0C40AC-03A0-401F-AC81-50132279EA22}" dt="2026-09-17T12:55:19.083" v="876" actId="22"/>
          <ac:picMkLst>
            <pc:docMk/>
            <pc:sldMk cId="0" sldId="266"/>
            <ac:picMk id="10" creationId="{C444A897-4884-5E7E-4794-CD29B2D91E24}"/>
          </ac:picMkLst>
        </pc:picChg>
      </pc:sldChg>
      <pc:sldChg chg="addSp delSp modSp mod ord">
        <pc:chgData name="Cara Alexander" userId="cc59315f04053d0c" providerId="LiveId" clId="{1C0C40AC-03A0-401F-AC81-50132279EA22}" dt="2026-09-17T12:55:37.414" v="882" actId="22"/>
        <pc:sldMkLst>
          <pc:docMk/>
          <pc:sldMk cId="0" sldId="267"/>
        </pc:sldMkLst>
        <pc:spChg chg="del">
          <ac:chgData name="Cara Alexander" userId="cc59315f04053d0c" providerId="LiveId" clId="{1C0C40AC-03A0-401F-AC81-50132279EA22}" dt="2026-09-17T12:55:37.113" v="881" actId="478"/>
          <ac:spMkLst>
            <pc:docMk/>
            <pc:sldMk cId="0" sldId="267"/>
            <ac:spMk id="2" creationId="{00000000-0000-0000-0000-000000000000}"/>
          </ac:spMkLst>
        </pc:spChg>
        <pc:spChg chg="mod">
          <ac:chgData name="Cara Alexander" userId="cc59315f04053d0c" providerId="LiveId" clId="{1C0C40AC-03A0-401F-AC81-50132279EA22}" dt="2026-09-16T21:43:34.068" v="293" actId="20577"/>
          <ac:spMkLst>
            <pc:docMk/>
            <pc:sldMk cId="0" sldId="267"/>
            <ac:spMk id="13" creationId="{00000000-0000-0000-0000-000000000000}"/>
          </ac:spMkLst>
        </pc:spChg>
        <pc:picChg chg="add">
          <ac:chgData name="Cara Alexander" userId="cc59315f04053d0c" providerId="LiveId" clId="{1C0C40AC-03A0-401F-AC81-50132279EA22}" dt="2026-09-17T12:55:37.414" v="882" actId="22"/>
          <ac:picMkLst>
            <pc:docMk/>
            <pc:sldMk cId="0" sldId="267"/>
            <ac:picMk id="20" creationId="{DCF3DE1D-A4C7-65B3-D83B-0E594F2A3572}"/>
          </ac:picMkLst>
        </pc:picChg>
        <pc:picChg chg="del mod">
          <ac:chgData name="Cara Alexander" userId="cc59315f04053d0c" providerId="LiveId" clId="{1C0C40AC-03A0-401F-AC81-50132279EA22}" dt="2026-09-16T15:24:34.349" v="9" actId="478"/>
          <ac:picMkLst>
            <pc:docMk/>
            <pc:sldMk cId="0" sldId="267"/>
            <ac:picMk id="30" creationId="{500AD86C-7686-27D9-59FC-3C10EF3CF064}"/>
          </ac:picMkLst>
        </pc:picChg>
        <pc:picChg chg="add mod">
          <ac:chgData name="Cara Alexander" userId="cc59315f04053d0c" providerId="LiveId" clId="{1C0C40AC-03A0-401F-AC81-50132279EA22}" dt="2026-09-16T15:23:39.539" v="8" actId="1076"/>
          <ac:picMkLst>
            <pc:docMk/>
            <pc:sldMk cId="0" sldId="267"/>
            <ac:picMk id="32" creationId="{8CC758AC-9D69-8632-BF5C-41598F04DB5B}"/>
          </ac:picMkLst>
        </pc:picChg>
      </pc:sldChg>
      <pc:sldChg chg="addSp delSp mod">
        <pc:chgData name="Cara Alexander" userId="cc59315f04053d0c" providerId="LiveId" clId="{1C0C40AC-03A0-401F-AC81-50132279EA22}" dt="2026-09-17T12:55:30.584" v="880" actId="22"/>
        <pc:sldMkLst>
          <pc:docMk/>
          <pc:sldMk cId="0" sldId="268"/>
        </pc:sldMkLst>
        <pc:spChg chg="del">
          <ac:chgData name="Cara Alexander" userId="cc59315f04053d0c" providerId="LiveId" clId="{1C0C40AC-03A0-401F-AC81-50132279EA22}" dt="2026-09-17T12:55:30.152" v="879" actId="478"/>
          <ac:spMkLst>
            <pc:docMk/>
            <pc:sldMk cId="0" sldId="268"/>
            <ac:spMk id="2" creationId="{00000000-0000-0000-0000-000000000000}"/>
          </ac:spMkLst>
        </pc:spChg>
        <pc:picChg chg="add">
          <ac:chgData name="Cara Alexander" userId="cc59315f04053d0c" providerId="LiveId" clId="{1C0C40AC-03A0-401F-AC81-50132279EA22}" dt="2026-09-17T12:55:30.584" v="880" actId="22"/>
          <ac:picMkLst>
            <pc:docMk/>
            <pc:sldMk cId="0" sldId="268"/>
            <ac:picMk id="17" creationId="{B47E5B6E-3628-AB5E-A3E8-A0F41B6E468A}"/>
          </ac:picMkLst>
        </pc:picChg>
      </pc:sldChg>
      <pc:sldChg chg="addSp delSp modSp mod">
        <pc:chgData name="Cara Alexander" userId="cc59315f04053d0c" providerId="LiveId" clId="{1C0C40AC-03A0-401F-AC81-50132279EA22}" dt="2026-09-17T12:55:43.151" v="884" actId="22"/>
        <pc:sldMkLst>
          <pc:docMk/>
          <pc:sldMk cId="0" sldId="269"/>
        </pc:sldMkLst>
        <pc:spChg chg="del">
          <ac:chgData name="Cara Alexander" userId="cc59315f04053d0c" providerId="LiveId" clId="{1C0C40AC-03A0-401F-AC81-50132279EA22}" dt="2026-09-17T12:55:42.873" v="883" actId="478"/>
          <ac:spMkLst>
            <pc:docMk/>
            <pc:sldMk cId="0" sldId="269"/>
            <ac:spMk id="2" creationId="{00000000-0000-0000-0000-000000000000}"/>
          </ac:spMkLst>
        </pc:spChg>
        <pc:spChg chg="mod">
          <ac:chgData name="Cara Alexander" userId="cc59315f04053d0c" providerId="LiveId" clId="{1C0C40AC-03A0-401F-AC81-50132279EA22}" dt="2026-09-17T12:38:46.355" v="828" actId="20577"/>
          <ac:spMkLst>
            <pc:docMk/>
            <pc:sldMk cId="0" sldId="269"/>
            <ac:spMk id="20" creationId="{00000000-0000-0000-0000-000000000000}"/>
          </ac:spMkLst>
        </pc:spChg>
        <pc:spChg chg="mod">
          <ac:chgData name="Cara Alexander" userId="cc59315f04053d0c" providerId="LiveId" clId="{1C0C40AC-03A0-401F-AC81-50132279EA22}" dt="2026-09-16T21:26:24.659" v="134" actId="20577"/>
          <ac:spMkLst>
            <pc:docMk/>
            <pc:sldMk cId="0" sldId="269"/>
            <ac:spMk id="42" creationId="{00000000-0000-0000-0000-000000000000}"/>
          </ac:spMkLst>
        </pc:spChg>
        <pc:picChg chg="add">
          <ac:chgData name="Cara Alexander" userId="cc59315f04053d0c" providerId="LiveId" clId="{1C0C40AC-03A0-401F-AC81-50132279EA22}" dt="2026-09-17T12:55:43.151" v="884" actId="22"/>
          <ac:picMkLst>
            <pc:docMk/>
            <pc:sldMk cId="0" sldId="269"/>
            <ac:picMk id="43" creationId="{EA52DBF8-FBE3-416B-6C67-C359F9944034}"/>
          </ac:picMkLst>
        </pc:picChg>
      </pc:sldChg>
      <pc:sldChg chg="addSp delSp modSp mod modNotes">
        <pc:chgData name="Cara Alexander" userId="cc59315f04053d0c" providerId="LiveId" clId="{1C0C40AC-03A0-401F-AC81-50132279EA22}" dt="2026-09-17T13:05:01.072" v="886"/>
        <pc:sldMkLst>
          <pc:docMk/>
          <pc:sldMk cId="0" sldId="270"/>
        </pc:sldMkLst>
        <pc:spChg chg="add del mod">
          <ac:chgData name="Cara Alexander" userId="cc59315f04053d0c" providerId="LiveId" clId="{1C0C40AC-03A0-401F-AC81-50132279EA22}" dt="2026-09-17T12:40:24.796" v="831"/>
          <ac:spMkLst>
            <pc:docMk/>
            <pc:sldMk cId="0" sldId="270"/>
            <ac:spMk id="2" creationId="{DA3E4651-CE96-F22A-D9FB-B2E6CE07DEA6}"/>
          </ac:spMkLst>
        </pc:spChg>
      </pc:sldChg>
      <pc:sldChg chg="addSp delSp modSp mod">
        <pc:chgData name="Cara Alexander" userId="cc59315f04053d0c" providerId="LiveId" clId="{1C0C40AC-03A0-401F-AC81-50132279EA22}" dt="2026-09-17T12:54:19.474" v="854" actId="22"/>
        <pc:sldMkLst>
          <pc:docMk/>
          <pc:sldMk cId="0" sldId="271"/>
        </pc:sldMkLst>
        <pc:spChg chg="del">
          <ac:chgData name="Cara Alexander" userId="cc59315f04053d0c" providerId="LiveId" clId="{1C0C40AC-03A0-401F-AC81-50132279EA22}" dt="2026-09-17T12:54:19.167" v="853" actId="478"/>
          <ac:spMkLst>
            <pc:docMk/>
            <pc:sldMk cId="0" sldId="271"/>
            <ac:spMk id="2" creationId="{00000000-0000-0000-0000-000000000000}"/>
          </ac:spMkLst>
        </pc:spChg>
        <pc:spChg chg="mod">
          <ac:chgData name="Cara Alexander" userId="cc59315f04053d0c" providerId="LiveId" clId="{1C0C40AC-03A0-401F-AC81-50132279EA22}" dt="2026-09-17T12:14:37.281" v="652" actId="14100"/>
          <ac:spMkLst>
            <pc:docMk/>
            <pc:sldMk cId="0" sldId="271"/>
            <ac:spMk id="19" creationId="{00000000-0000-0000-0000-000000000000}"/>
          </ac:spMkLst>
        </pc:spChg>
        <pc:picChg chg="add">
          <ac:chgData name="Cara Alexander" userId="cc59315f04053d0c" providerId="LiveId" clId="{1C0C40AC-03A0-401F-AC81-50132279EA22}" dt="2026-09-17T12:54:19.474" v="854" actId="22"/>
          <ac:picMkLst>
            <pc:docMk/>
            <pc:sldMk cId="0" sldId="271"/>
            <ac:picMk id="21" creationId="{C82D284B-6E84-17BD-02AC-FAEC667B81C8}"/>
          </ac:picMkLst>
        </pc:picChg>
      </pc:sldChg>
      <pc:sldChg chg="addSp delSp mod">
        <pc:chgData name="Cara Alexander" userId="cc59315f04053d0c" providerId="LiveId" clId="{1C0C40AC-03A0-401F-AC81-50132279EA22}" dt="2026-09-17T12:54:25.511" v="856" actId="22"/>
        <pc:sldMkLst>
          <pc:docMk/>
          <pc:sldMk cId="0" sldId="272"/>
        </pc:sldMkLst>
        <pc:spChg chg="del">
          <ac:chgData name="Cara Alexander" userId="cc59315f04053d0c" providerId="LiveId" clId="{1C0C40AC-03A0-401F-AC81-50132279EA22}" dt="2026-09-17T12:54:25.082" v="855" actId="478"/>
          <ac:spMkLst>
            <pc:docMk/>
            <pc:sldMk cId="0" sldId="272"/>
            <ac:spMk id="2" creationId="{00000000-0000-0000-0000-000000000000}"/>
          </ac:spMkLst>
        </pc:spChg>
        <pc:picChg chg="add">
          <ac:chgData name="Cara Alexander" userId="cc59315f04053d0c" providerId="LiveId" clId="{1C0C40AC-03A0-401F-AC81-50132279EA22}" dt="2026-09-17T12:54:25.511" v="856" actId="22"/>
          <ac:picMkLst>
            <pc:docMk/>
            <pc:sldMk cId="0" sldId="272"/>
            <ac:picMk id="28" creationId="{2F400536-00F8-EA73-6712-57828D7D69A0}"/>
          </ac:picMkLst>
        </pc:picChg>
      </pc:sldChg>
      <pc:sldChg chg="addSp delSp modSp mod">
        <pc:chgData name="Cara Alexander" userId="cc59315f04053d0c" providerId="LiveId" clId="{1C0C40AC-03A0-401F-AC81-50132279EA22}" dt="2026-09-17T12:54:30.365" v="858" actId="22"/>
        <pc:sldMkLst>
          <pc:docMk/>
          <pc:sldMk cId="0" sldId="273"/>
        </pc:sldMkLst>
        <pc:spChg chg="del">
          <ac:chgData name="Cara Alexander" userId="cc59315f04053d0c" providerId="LiveId" clId="{1C0C40AC-03A0-401F-AC81-50132279EA22}" dt="2026-09-17T12:54:30.090" v="857" actId="478"/>
          <ac:spMkLst>
            <pc:docMk/>
            <pc:sldMk cId="0" sldId="273"/>
            <ac:spMk id="2" creationId="{00000000-0000-0000-0000-000000000000}"/>
          </ac:spMkLst>
        </pc:spChg>
        <pc:spChg chg="mod">
          <ac:chgData name="Cara Alexander" userId="cc59315f04053d0c" providerId="LiveId" clId="{1C0C40AC-03A0-401F-AC81-50132279EA22}" dt="2026-09-17T12:17:39.947" v="706" actId="20577"/>
          <ac:spMkLst>
            <pc:docMk/>
            <pc:sldMk cId="0" sldId="273"/>
            <ac:spMk id="16" creationId="{00000000-0000-0000-0000-000000000000}"/>
          </ac:spMkLst>
        </pc:spChg>
        <pc:spChg chg="mod">
          <ac:chgData name="Cara Alexander" userId="cc59315f04053d0c" providerId="LiveId" clId="{1C0C40AC-03A0-401F-AC81-50132279EA22}" dt="2026-09-16T22:05:27.216" v="450" actId="1036"/>
          <ac:spMkLst>
            <pc:docMk/>
            <pc:sldMk cId="0" sldId="273"/>
            <ac:spMk id="18" creationId="{00000000-0000-0000-0000-000000000000}"/>
          </ac:spMkLst>
        </pc:spChg>
        <pc:spChg chg="mod">
          <ac:chgData name="Cara Alexander" userId="cc59315f04053d0c" providerId="LiveId" clId="{1C0C40AC-03A0-401F-AC81-50132279EA22}" dt="2026-09-16T22:05:27.216" v="450" actId="1036"/>
          <ac:spMkLst>
            <pc:docMk/>
            <pc:sldMk cId="0" sldId="273"/>
            <ac:spMk id="20" creationId="{00000000-0000-0000-0000-000000000000}"/>
          </ac:spMkLst>
        </pc:spChg>
        <pc:spChg chg="mod">
          <ac:chgData name="Cara Alexander" userId="cc59315f04053d0c" providerId="LiveId" clId="{1C0C40AC-03A0-401F-AC81-50132279EA22}" dt="2026-09-16T22:05:27.216" v="450" actId="1036"/>
          <ac:spMkLst>
            <pc:docMk/>
            <pc:sldMk cId="0" sldId="273"/>
            <ac:spMk id="22" creationId="{00000000-0000-0000-0000-000000000000}"/>
          </ac:spMkLst>
        </pc:spChg>
        <pc:spChg chg="mod">
          <ac:chgData name="Cara Alexander" userId="cc59315f04053d0c" providerId="LiveId" clId="{1C0C40AC-03A0-401F-AC81-50132279EA22}" dt="2026-09-16T22:05:27.216" v="450" actId="1036"/>
          <ac:spMkLst>
            <pc:docMk/>
            <pc:sldMk cId="0" sldId="273"/>
            <ac:spMk id="23" creationId="{00000000-0000-0000-0000-000000000000}"/>
          </ac:spMkLst>
        </pc:spChg>
        <pc:spChg chg="mod">
          <ac:chgData name="Cara Alexander" userId="cc59315f04053d0c" providerId="LiveId" clId="{1C0C40AC-03A0-401F-AC81-50132279EA22}" dt="2026-09-16T22:05:27.216" v="450" actId="1036"/>
          <ac:spMkLst>
            <pc:docMk/>
            <pc:sldMk cId="0" sldId="273"/>
            <ac:spMk id="24" creationId="{00000000-0000-0000-0000-000000000000}"/>
          </ac:spMkLst>
        </pc:spChg>
        <pc:spChg chg="mod">
          <ac:chgData name="Cara Alexander" userId="cc59315f04053d0c" providerId="LiveId" clId="{1C0C40AC-03A0-401F-AC81-50132279EA22}" dt="2026-09-16T22:05:27.216" v="450" actId="1036"/>
          <ac:spMkLst>
            <pc:docMk/>
            <pc:sldMk cId="0" sldId="273"/>
            <ac:spMk id="25" creationId="{00000000-0000-0000-0000-000000000000}"/>
          </ac:spMkLst>
        </pc:spChg>
        <pc:spChg chg="mod">
          <ac:chgData name="Cara Alexander" userId="cc59315f04053d0c" providerId="LiveId" clId="{1C0C40AC-03A0-401F-AC81-50132279EA22}" dt="2026-09-16T22:05:27.216" v="450" actId="1036"/>
          <ac:spMkLst>
            <pc:docMk/>
            <pc:sldMk cId="0" sldId="273"/>
            <ac:spMk id="26" creationId="{00000000-0000-0000-0000-000000000000}"/>
          </ac:spMkLst>
        </pc:spChg>
        <pc:spChg chg="mod">
          <ac:chgData name="Cara Alexander" userId="cc59315f04053d0c" providerId="LiveId" clId="{1C0C40AC-03A0-401F-AC81-50132279EA22}" dt="2026-09-16T22:05:27.216" v="450" actId="1036"/>
          <ac:spMkLst>
            <pc:docMk/>
            <pc:sldMk cId="0" sldId="273"/>
            <ac:spMk id="32" creationId="{00000000-0000-0000-0000-000000000000}"/>
          </ac:spMkLst>
        </pc:spChg>
        <pc:spChg chg="mod">
          <ac:chgData name="Cara Alexander" userId="cc59315f04053d0c" providerId="LiveId" clId="{1C0C40AC-03A0-401F-AC81-50132279EA22}" dt="2026-09-16T22:05:27.216" v="450" actId="1036"/>
          <ac:spMkLst>
            <pc:docMk/>
            <pc:sldMk cId="0" sldId="273"/>
            <ac:spMk id="33" creationId="{00000000-0000-0000-0000-000000000000}"/>
          </ac:spMkLst>
        </pc:spChg>
        <pc:spChg chg="mod">
          <ac:chgData name="Cara Alexander" userId="cc59315f04053d0c" providerId="LiveId" clId="{1C0C40AC-03A0-401F-AC81-50132279EA22}" dt="2026-09-16T22:05:27.216" v="450" actId="1036"/>
          <ac:spMkLst>
            <pc:docMk/>
            <pc:sldMk cId="0" sldId="273"/>
            <ac:spMk id="34" creationId="{00000000-0000-0000-0000-000000000000}"/>
          </ac:spMkLst>
        </pc:spChg>
        <pc:spChg chg="del">
          <ac:chgData name="Cara Alexander" userId="cc59315f04053d0c" providerId="LiveId" clId="{1C0C40AC-03A0-401F-AC81-50132279EA22}" dt="2026-09-16T22:05:20.451" v="431" actId="478"/>
          <ac:spMkLst>
            <pc:docMk/>
            <pc:sldMk cId="0" sldId="273"/>
            <ac:spMk id="35" creationId="{00000000-0000-0000-0000-000000000000}"/>
          </ac:spMkLst>
        </pc:spChg>
        <pc:spChg chg="mod">
          <ac:chgData name="Cara Alexander" userId="cc59315f04053d0c" providerId="LiveId" clId="{1C0C40AC-03A0-401F-AC81-50132279EA22}" dt="2026-09-16T22:06:50.877" v="484" actId="20577"/>
          <ac:spMkLst>
            <pc:docMk/>
            <pc:sldMk cId="0" sldId="273"/>
            <ac:spMk id="38" creationId="{00000000-0000-0000-0000-000000000000}"/>
          </ac:spMkLst>
        </pc:spChg>
        <pc:spChg chg="mod">
          <ac:chgData name="Cara Alexander" userId="cc59315f04053d0c" providerId="LiveId" clId="{1C0C40AC-03A0-401F-AC81-50132279EA22}" dt="2026-09-16T22:05:43.419" v="468" actId="1035"/>
          <ac:spMkLst>
            <pc:docMk/>
            <pc:sldMk cId="0" sldId="273"/>
            <ac:spMk id="39" creationId="{00000000-0000-0000-0000-000000000000}"/>
          </ac:spMkLst>
        </pc:spChg>
        <pc:spChg chg="mod">
          <ac:chgData name="Cara Alexander" userId="cc59315f04053d0c" providerId="LiveId" clId="{1C0C40AC-03A0-401F-AC81-50132279EA22}" dt="2026-09-16T22:05:43.419" v="468" actId="1035"/>
          <ac:spMkLst>
            <pc:docMk/>
            <pc:sldMk cId="0" sldId="273"/>
            <ac:spMk id="40" creationId="{00000000-0000-0000-0000-000000000000}"/>
          </ac:spMkLst>
        </pc:spChg>
        <pc:spChg chg="mod">
          <ac:chgData name="Cara Alexander" userId="cc59315f04053d0c" providerId="LiveId" clId="{1C0C40AC-03A0-401F-AC81-50132279EA22}" dt="2026-09-16T22:05:43.419" v="468" actId="1035"/>
          <ac:spMkLst>
            <pc:docMk/>
            <pc:sldMk cId="0" sldId="273"/>
            <ac:spMk id="41" creationId="{00000000-0000-0000-0000-000000000000}"/>
          </ac:spMkLst>
        </pc:spChg>
        <pc:spChg chg="mod">
          <ac:chgData name="Cara Alexander" userId="cc59315f04053d0c" providerId="LiveId" clId="{1C0C40AC-03A0-401F-AC81-50132279EA22}" dt="2026-09-16T22:05:43.419" v="468" actId="1035"/>
          <ac:spMkLst>
            <pc:docMk/>
            <pc:sldMk cId="0" sldId="273"/>
            <ac:spMk id="42" creationId="{00000000-0000-0000-0000-000000000000}"/>
          </ac:spMkLst>
        </pc:spChg>
        <pc:spChg chg="mod">
          <ac:chgData name="Cara Alexander" userId="cc59315f04053d0c" providerId="LiveId" clId="{1C0C40AC-03A0-401F-AC81-50132279EA22}" dt="2026-09-17T12:18:06.732" v="766" actId="1037"/>
          <ac:spMkLst>
            <pc:docMk/>
            <pc:sldMk cId="0" sldId="273"/>
            <ac:spMk id="43" creationId="{00000000-0000-0000-0000-000000000000}"/>
          </ac:spMkLst>
        </pc:spChg>
        <pc:spChg chg="mod">
          <ac:chgData name="Cara Alexander" userId="cc59315f04053d0c" providerId="LiveId" clId="{1C0C40AC-03A0-401F-AC81-50132279EA22}" dt="2026-09-17T12:18:06.732" v="766" actId="1037"/>
          <ac:spMkLst>
            <pc:docMk/>
            <pc:sldMk cId="0" sldId="273"/>
            <ac:spMk id="44" creationId="{00000000-0000-0000-0000-000000000000}"/>
          </ac:spMkLst>
        </pc:spChg>
        <pc:picChg chg="add">
          <ac:chgData name="Cara Alexander" userId="cc59315f04053d0c" providerId="LiveId" clId="{1C0C40AC-03A0-401F-AC81-50132279EA22}" dt="2026-09-17T12:54:30.365" v="858" actId="22"/>
          <ac:picMkLst>
            <pc:docMk/>
            <pc:sldMk cId="0" sldId="273"/>
            <ac:picMk id="45" creationId="{B9A9D80B-DF0F-93EF-E94C-9304FA307E95}"/>
          </ac:picMkLst>
        </pc:picChg>
      </pc:sldChg>
      <pc:sldChg chg="addSp delSp mod">
        <pc:chgData name="Cara Alexander" userId="cc59315f04053d0c" providerId="LiveId" clId="{1C0C40AC-03A0-401F-AC81-50132279EA22}" dt="2026-09-17T12:54:35.469" v="860" actId="22"/>
        <pc:sldMkLst>
          <pc:docMk/>
          <pc:sldMk cId="0" sldId="274"/>
        </pc:sldMkLst>
        <pc:spChg chg="del">
          <ac:chgData name="Cara Alexander" userId="cc59315f04053d0c" providerId="LiveId" clId="{1C0C40AC-03A0-401F-AC81-50132279EA22}" dt="2026-09-17T12:54:35.101" v="859" actId="478"/>
          <ac:spMkLst>
            <pc:docMk/>
            <pc:sldMk cId="0" sldId="274"/>
            <ac:spMk id="2" creationId="{00000000-0000-0000-0000-000000000000}"/>
          </ac:spMkLst>
        </pc:spChg>
        <pc:picChg chg="add">
          <ac:chgData name="Cara Alexander" userId="cc59315f04053d0c" providerId="LiveId" clId="{1C0C40AC-03A0-401F-AC81-50132279EA22}" dt="2026-09-17T12:54:35.469" v="860" actId="22"/>
          <ac:picMkLst>
            <pc:docMk/>
            <pc:sldMk cId="0" sldId="274"/>
            <ac:picMk id="34" creationId="{145E7811-CA99-CEF3-0757-19C43ED27671}"/>
          </ac:picMkLst>
        </pc:picChg>
      </pc:sldChg>
      <pc:sldChg chg="addSp delSp mod">
        <pc:chgData name="Cara Alexander" userId="cc59315f04053d0c" providerId="LiveId" clId="{1C0C40AC-03A0-401F-AC81-50132279EA22}" dt="2026-09-17T12:54:44.314" v="862" actId="22"/>
        <pc:sldMkLst>
          <pc:docMk/>
          <pc:sldMk cId="0" sldId="275"/>
        </pc:sldMkLst>
        <pc:spChg chg="del">
          <ac:chgData name="Cara Alexander" userId="cc59315f04053d0c" providerId="LiveId" clId="{1C0C40AC-03A0-401F-AC81-50132279EA22}" dt="2026-09-17T12:54:44.071" v="861" actId="478"/>
          <ac:spMkLst>
            <pc:docMk/>
            <pc:sldMk cId="0" sldId="275"/>
            <ac:spMk id="2" creationId="{00000000-0000-0000-0000-000000000000}"/>
          </ac:spMkLst>
        </pc:spChg>
        <pc:picChg chg="add">
          <ac:chgData name="Cara Alexander" userId="cc59315f04053d0c" providerId="LiveId" clId="{1C0C40AC-03A0-401F-AC81-50132279EA22}" dt="2026-09-17T12:54:44.314" v="862" actId="22"/>
          <ac:picMkLst>
            <pc:docMk/>
            <pc:sldMk cId="0" sldId="275"/>
            <ac:picMk id="30" creationId="{D107EAAC-2236-4F2B-B7DD-1CDCC1790619}"/>
          </ac:picMkLst>
        </pc:picChg>
      </pc:sldChg>
      <pc:sldChg chg="addSp delSp mod">
        <pc:chgData name="Cara Alexander" userId="cc59315f04053d0c" providerId="LiveId" clId="{1C0C40AC-03A0-401F-AC81-50132279EA22}" dt="2026-09-17T12:54:49.414" v="864" actId="22"/>
        <pc:sldMkLst>
          <pc:docMk/>
          <pc:sldMk cId="0" sldId="276"/>
        </pc:sldMkLst>
        <pc:spChg chg="del">
          <ac:chgData name="Cara Alexander" userId="cc59315f04053d0c" providerId="LiveId" clId="{1C0C40AC-03A0-401F-AC81-50132279EA22}" dt="2026-09-17T12:54:49.077" v="863" actId="478"/>
          <ac:spMkLst>
            <pc:docMk/>
            <pc:sldMk cId="0" sldId="276"/>
            <ac:spMk id="2" creationId="{00000000-0000-0000-0000-000000000000}"/>
          </ac:spMkLst>
        </pc:spChg>
        <pc:picChg chg="add">
          <ac:chgData name="Cara Alexander" userId="cc59315f04053d0c" providerId="LiveId" clId="{1C0C40AC-03A0-401F-AC81-50132279EA22}" dt="2026-09-17T12:54:49.414" v="864" actId="22"/>
          <ac:picMkLst>
            <pc:docMk/>
            <pc:sldMk cId="0" sldId="276"/>
            <ac:picMk id="32" creationId="{2739DA0C-883E-E190-BE84-6CD3061C3F23}"/>
          </ac:picMkLst>
        </pc:picChg>
      </pc:sldChg>
      <pc:sldChg chg="addSp delSp mod">
        <pc:chgData name="Cara Alexander" userId="cc59315f04053d0c" providerId="LiveId" clId="{1C0C40AC-03A0-401F-AC81-50132279EA22}" dt="2026-09-17T12:54:54.453" v="866" actId="22"/>
        <pc:sldMkLst>
          <pc:docMk/>
          <pc:sldMk cId="0" sldId="277"/>
        </pc:sldMkLst>
        <pc:spChg chg="del">
          <ac:chgData name="Cara Alexander" userId="cc59315f04053d0c" providerId="LiveId" clId="{1C0C40AC-03A0-401F-AC81-50132279EA22}" dt="2026-09-17T12:54:54.121" v="865" actId="478"/>
          <ac:spMkLst>
            <pc:docMk/>
            <pc:sldMk cId="0" sldId="277"/>
            <ac:spMk id="2" creationId="{00000000-0000-0000-0000-000000000000}"/>
          </ac:spMkLst>
        </pc:spChg>
        <pc:picChg chg="add">
          <ac:chgData name="Cara Alexander" userId="cc59315f04053d0c" providerId="LiveId" clId="{1C0C40AC-03A0-401F-AC81-50132279EA22}" dt="2026-09-17T12:54:54.453" v="866" actId="22"/>
          <ac:picMkLst>
            <pc:docMk/>
            <pc:sldMk cId="0" sldId="277"/>
            <ac:picMk id="21" creationId="{4F45D92A-4C43-65D7-49AB-9B64EDEA6F75}"/>
          </ac:picMkLst>
        </pc:picChg>
      </pc:sldChg>
      <pc:sldChg chg="addSp delSp modSp mod setBg modClrScheme chgLayout">
        <pc:chgData name="Cara Alexander" userId="cc59315f04053d0c" providerId="LiveId" clId="{1C0C40AC-03A0-401F-AC81-50132279EA22}" dt="2026-09-17T12:55:23.858" v="878" actId="22"/>
        <pc:sldMkLst>
          <pc:docMk/>
          <pc:sldMk cId="0" sldId="278"/>
        </pc:sldMkLst>
        <pc:spChg chg="del">
          <ac:chgData name="Cara Alexander" userId="cc59315f04053d0c" providerId="LiveId" clId="{1C0C40AC-03A0-401F-AC81-50132279EA22}" dt="2026-09-17T12:55:23.397" v="877" actId="478"/>
          <ac:spMkLst>
            <pc:docMk/>
            <pc:sldMk cId="0" sldId="278"/>
            <ac:spMk id="2" creationId="{00000000-0000-0000-0000-000000000000}"/>
          </ac:spMkLst>
        </pc:spChg>
        <pc:spChg chg="mod ord">
          <ac:chgData name="Cara Alexander" userId="cc59315f04053d0c" providerId="LiveId" clId="{1C0C40AC-03A0-401F-AC81-50132279EA22}" dt="2026-09-16T21:14:34.035" v="66" actId="207"/>
          <ac:spMkLst>
            <pc:docMk/>
            <pc:sldMk cId="0" sldId="278"/>
            <ac:spMk id="6" creationId="{00000000-0000-0000-0000-000000000000}"/>
          </ac:spMkLst>
        </pc:spChg>
        <pc:spChg chg="mod ord">
          <ac:chgData name="Cara Alexander" userId="cc59315f04053d0c" providerId="LiveId" clId="{1C0C40AC-03A0-401F-AC81-50132279EA22}" dt="2026-09-16T21:14:48.859" v="75" actId="1036"/>
          <ac:spMkLst>
            <pc:docMk/>
            <pc:sldMk cId="0" sldId="278"/>
            <ac:spMk id="7" creationId="{00000000-0000-0000-0000-000000000000}"/>
          </ac:spMkLst>
        </pc:spChg>
        <pc:spChg chg="del">
          <ac:chgData name="Cara Alexander" userId="cc59315f04053d0c" providerId="LiveId" clId="{1C0C40AC-03A0-401F-AC81-50132279EA22}" dt="2026-09-16T21:02:16.392" v="15" actId="478"/>
          <ac:spMkLst>
            <pc:docMk/>
            <pc:sldMk cId="0" sldId="278"/>
            <ac:spMk id="8" creationId="{00000000-0000-0000-0000-000000000000}"/>
          </ac:spMkLst>
        </pc:spChg>
        <pc:spChg chg="del mod">
          <ac:chgData name="Cara Alexander" userId="cc59315f04053d0c" providerId="LiveId" clId="{1C0C40AC-03A0-401F-AC81-50132279EA22}" dt="2026-09-16T21:03:09.098" v="25" actId="478"/>
          <ac:spMkLst>
            <pc:docMk/>
            <pc:sldMk cId="0" sldId="278"/>
            <ac:spMk id="9" creationId="{00000000-0000-0000-0000-000000000000}"/>
          </ac:spMkLst>
        </pc:spChg>
        <pc:spChg chg="mod">
          <ac:chgData name="Cara Alexander" userId="cc59315f04053d0c" providerId="LiveId" clId="{1C0C40AC-03A0-401F-AC81-50132279EA22}" dt="2026-09-16T21:19:19.848" v="119" actId="1076"/>
          <ac:spMkLst>
            <pc:docMk/>
            <pc:sldMk cId="0" sldId="278"/>
            <ac:spMk id="11" creationId="{00000000-0000-0000-0000-000000000000}"/>
          </ac:spMkLst>
        </pc:spChg>
        <pc:spChg chg="mod">
          <ac:chgData name="Cara Alexander" userId="cc59315f04053d0c" providerId="LiveId" clId="{1C0C40AC-03A0-401F-AC81-50132279EA22}" dt="2026-09-16T21:41:44.807" v="248" actId="20577"/>
          <ac:spMkLst>
            <pc:docMk/>
            <pc:sldMk cId="0" sldId="278"/>
            <ac:spMk id="12" creationId="{00000000-0000-0000-0000-000000000000}"/>
          </ac:spMkLst>
        </pc:spChg>
        <pc:spChg chg="mod">
          <ac:chgData name="Cara Alexander" userId="cc59315f04053d0c" providerId="LiveId" clId="{1C0C40AC-03A0-401F-AC81-50132279EA22}" dt="2026-09-16T21:21:21.630" v="126" actId="1076"/>
          <ac:spMkLst>
            <pc:docMk/>
            <pc:sldMk cId="0" sldId="278"/>
            <ac:spMk id="13" creationId="{00000000-0000-0000-0000-000000000000}"/>
          </ac:spMkLst>
        </pc:spChg>
        <pc:spChg chg="mod">
          <ac:chgData name="Cara Alexander" userId="cc59315f04053d0c" providerId="LiveId" clId="{1C0C40AC-03A0-401F-AC81-50132279EA22}" dt="2026-09-16T21:21:21.630" v="126" actId="1076"/>
          <ac:spMkLst>
            <pc:docMk/>
            <pc:sldMk cId="0" sldId="278"/>
            <ac:spMk id="14" creationId="{00000000-0000-0000-0000-000000000000}"/>
          </ac:spMkLst>
        </pc:spChg>
        <pc:spChg chg="mod">
          <ac:chgData name="Cara Alexander" userId="cc59315f04053d0c" providerId="LiveId" clId="{1C0C40AC-03A0-401F-AC81-50132279EA22}" dt="2026-09-16T21:21:21.630" v="126" actId="1076"/>
          <ac:spMkLst>
            <pc:docMk/>
            <pc:sldMk cId="0" sldId="278"/>
            <ac:spMk id="15" creationId="{00000000-0000-0000-0000-000000000000}"/>
          </ac:spMkLst>
        </pc:spChg>
        <pc:spChg chg="mod">
          <ac:chgData name="Cara Alexander" userId="cc59315f04053d0c" providerId="LiveId" clId="{1C0C40AC-03A0-401F-AC81-50132279EA22}" dt="2026-09-16T21:21:21.630" v="126" actId="1076"/>
          <ac:spMkLst>
            <pc:docMk/>
            <pc:sldMk cId="0" sldId="278"/>
            <ac:spMk id="16" creationId="{00000000-0000-0000-0000-000000000000}"/>
          </ac:spMkLst>
        </pc:spChg>
        <pc:spChg chg="mod">
          <ac:chgData name="Cara Alexander" userId="cc59315f04053d0c" providerId="LiveId" clId="{1C0C40AC-03A0-401F-AC81-50132279EA22}" dt="2026-09-16T21:21:21.630" v="126" actId="1076"/>
          <ac:spMkLst>
            <pc:docMk/>
            <pc:sldMk cId="0" sldId="278"/>
            <ac:spMk id="17" creationId="{00000000-0000-0000-0000-000000000000}"/>
          </ac:spMkLst>
        </pc:spChg>
        <pc:spChg chg="mod">
          <ac:chgData name="Cara Alexander" userId="cc59315f04053d0c" providerId="LiveId" clId="{1C0C40AC-03A0-401F-AC81-50132279EA22}" dt="2026-09-16T21:21:21.630" v="126" actId="1076"/>
          <ac:spMkLst>
            <pc:docMk/>
            <pc:sldMk cId="0" sldId="278"/>
            <ac:spMk id="18" creationId="{00000000-0000-0000-0000-000000000000}"/>
          </ac:spMkLst>
        </pc:spChg>
        <pc:spChg chg="mod">
          <ac:chgData name="Cara Alexander" userId="cc59315f04053d0c" providerId="LiveId" clId="{1C0C40AC-03A0-401F-AC81-50132279EA22}" dt="2026-09-16T21:13:10.993" v="54" actId="1076"/>
          <ac:spMkLst>
            <pc:docMk/>
            <pc:sldMk cId="0" sldId="278"/>
            <ac:spMk id="19" creationId="{00000000-0000-0000-0000-000000000000}"/>
          </ac:spMkLst>
        </pc:spChg>
        <pc:spChg chg="mod">
          <ac:chgData name="Cara Alexander" userId="cc59315f04053d0c" providerId="LiveId" clId="{1C0C40AC-03A0-401F-AC81-50132279EA22}" dt="2026-09-16T21:13:02.655" v="52" actId="1076"/>
          <ac:spMkLst>
            <pc:docMk/>
            <pc:sldMk cId="0" sldId="278"/>
            <ac:spMk id="20" creationId="{00000000-0000-0000-0000-000000000000}"/>
          </ac:spMkLst>
        </pc:spChg>
        <pc:spChg chg="mod">
          <ac:chgData name="Cara Alexander" userId="cc59315f04053d0c" providerId="LiveId" clId="{1C0C40AC-03A0-401F-AC81-50132279EA22}" dt="2026-09-16T21:13:02.655" v="52" actId="1076"/>
          <ac:spMkLst>
            <pc:docMk/>
            <pc:sldMk cId="0" sldId="278"/>
            <ac:spMk id="21" creationId="{00000000-0000-0000-0000-000000000000}"/>
          </ac:spMkLst>
        </pc:spChg>
        <pc:spChg chg="mod">
          <ac:chgData name="Cara Alexander" userId="cc59315f04053d0c" providerId="LiveId" clId="{1C0C40AC-03A0-401F-AC81-50132279EA22}" dt="2026-09-16T21:14:57.242" v="76" actId="207"/>
          <ac:spMkLst>
            <pc:docMk/>
            <pc:sldMk cId="0" sldId="278"/>
            <ac:spMk id="22" creationId="{00000000-0000-0000-0000-000000000000}"/>
          </ac:spMkLst>
        </pc:spChg>
        <pc:spChg chg="add del mod ord">
          <ac:chgData name="Cara Alexander" userId="cc59315f04053d0c" providerId="LiveId" clId="{1C0C40AC-03A0-401F-AC81-50132279EA22}" dt="2026-09-16T21:09:54.387" v="35" actId="700"/>
          <ac:spMkLst>
            <pc:docMk/>
            <pc:sldMk cId="0" sldId="278"/>
            <ac:spMk id="23" creationId="{71ABB9E8-678C-4B42-574F-A9C61CE9FD35}"/>
          </ac:spMkLst>
        </pc:spChg>
        <pc:picChg chg="add">
          <ac:chgData name="Cara Alexander" userId="cc59315f04053d0c" providerId="LiveId" clId="{1C0C40AC-03A0-401F-AC81-50132279EA22}" dt="2026-09-17T12:55:23.858" v="878" actId="22"/>
          <ac:picMkLst>
            <pc:docMk/>
            <pc:sldMk cId="0" sldId="278"/>
            <ac:picMk id="9" creationId="{4FB0D32F-8E96-A9D5-DE7E-9D576736E6C9}"/>
          </ac:picMkLst>
        </pc:picChg>
        <pc:picChg chg="mod modCrop">
          <ac:chgData name="Cara Alexander" userId="cc59315f04053d0c" providerId="LiveId" clId="{1C0C40AC-03A0-401F-AC81-50132279EA22}" dt="2026-09-16T21:12:38.243" v="50" actId="732"/>
          <ac:picMkLst>
            <pc:docMk/>
            <pc:sldMk cId="0" sldId="278"/>
            <ac:picMk id="10"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0803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8" name="Google Shape;338;p1:notes"/>
          <p:cNvSpPr txBox="1">
            <a:spLocks noGrp="1"/>
          </p:cNvSpPr>
          <p:nvPr>
            <p:ph type="body" idx="1"/>
          </p:nvPr>
        </p:nvSpPr>
        <p:spPr>
          <a:xfrm>
            <a:off x="685800" y="4343402"/>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Aliro spun out of a Harvard research lab in 2019 and is headquartered in Boston. Over the past seven years we've built a software suite for entanglement-based quantum networks. Our goal is to bring quantum networking out into the world and realize its full potential.
This workshop is framed around experiments, simulation, and standards informing each other which is exactly how we think about our own stack. So I want to tell you why, how and where we have been doing this.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quantum networks?
What we have built?
How do these inform one another?
Where is all this working?</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passionate about quantum networks for two reasons, first for their capacity to protect.
With the rise of generative AI that can make you look or sound like anyone, VPN location spoofing, and novel cyber attacks, concrete foundations of trust have never been so critical to human wellbeing and safety. At the same time, quantum computers are getting closer all the time to the threshold at which they will be able to break the math underpinning public key cryptography.
Quantum entanglement provides a future proof foundation of distributing shared randomness based not on computational assumptions, but rather on the quantum mechanical properties of reality itself.
Using this for encryption, authentication, digital signatures, and more will provide society with a trust fabric that can hold up no matter what the future’s compute power throws at us.
Secondly, we see enormous potential for quantum networks to provide new entanglement based services distributed quantum computing, position verification, enhanced sensing, and some that have yet to be imagined.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Aliro Simulator is a single environment for physics modeling and network planning. As our simulation lead Brian shared at his Monday talk it was shaped to meet research, development, and deployment needs both internally and externally. Because of this, it needed to be flexible enough to work at different levels of abstraction.
Aliro Simulator
Discrete-event simulation. Quantum networks are driven by timed events: photon arrivals, detection clicks, synchronization windows. A discrete-event framework reaches picosecond time resolution and validates designs against real behavior rather than idealized rate formulas. That matters because timing-sensitive effects are frequently the determining factor in whether a protocol works at all.
Multiple state-computation backends. A small, high-fidelity study of a memory-assisted swap and a large heterogeneous network study need different state representations, so the simulator provides several and lets you choose.
A library of quantum and classical device components. Real deployments are hybrid, multi-vendor systems. Generic components mean you can swap a source or a detector, compare vendors, and model mixed environments without rewriting the model.
Realistic noise models. Loss, decoherence, drift, and timing misalignment are central to both performance and security. The simulator models how daylight, temperature change, polarization drift, and even moving nodes change network output over time, and it takes real fiber characterization such as OTDR traces as input. So the simulated network behaves the way a deployed one does across a day, not just at t equals zero.
Usability. No-code workflows for simulation setup, execution, and visualization. </a:t>
            </a:r>
          </a:p>
          <a:p>
            <a:r>
              <a:rPr lang="en-US" dirty="0"/>
              <a:t>
Design Tool: Convenient workflows for cloud compute, simulation parallelization, GPU acceleration, parameter scans, data processing, and optimization via </a:t>
            </a:r>
            <a:r>
              <a:rPr lang="en-US" dirty="0" err="1"/>
              <a:t>pennylane</a:t>
            </a:r>
            <a:r>
              <a:rPr lang="en-US" dirty="0"/>
              <a:t> plugin
</a:t>
            </a:r>
          </a:p>
          <a:p>
            <a:r>
              <a:rPr lang="en-US" dirty="0"/>
              <a:t>Aliro Emulator
A new, faster way to generate realistic outputs of specific protocol implementations at different levels of abstraction (secret keys, raw key bits, or detector clicks).
Behind both is rigorous software validation, maintenance, and high test coverage with industry-standard tooling.
In practice, users estimate realistic quality, capacity, and robustness before deployment; compare hardware modalities and vendors; test protocol logic; evaluate candidate fiber routes and topologies; make strategic hardware design choices; and reduce integration risk before buying hardware.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dirty="0"/>
              <a:t>AlirOS is the control plane and software platform that combines quantum networking hardware components into capable nodes. Today those nodes run BBM92 entanglement-based key distribution. The same platform is built to run the Quantum Internet tomorrow. It's a layered architecture with five layers, so let me go bottom-up.</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dirty="0"/>
              <a:t>Physical Integrations. At the bottom, AlirOS talks to hardware. Fast, direct connection to photon detectors over a TTL interface, and easy integration with anything reachable over USB, Ethernet, web, or PCIe. Example devices: entangled photon sources, photon detectors, bespoke measurement modules, motorized polarization controllers.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dirty="0"/>
              <a:t>Lower layers for real-time control. This is FPGA territory, because coincidence windows and timing feedback happen at nanosecond scales that software can't touch. </a:t>
            </a:r>
          </a:p>
          <a:p>
            <a:endParaRPr dirty="0"/>
          </a:p>
          <a:p>
            <a:r>
              <a:rPr dirty="0"/>
              <a:t>Independent Timing:</a:t>
            </a:r>
          </a:p>
          <a:p>
            <a:r>
              <a:rPr dirty="0"/>
              <a:t>FPGA logic samples and timestamps detector output directly, eliminating an external time tagger, saving rack space, and cutting bill of materials. </a:t>
            </a:r>
          </a:p>
          <a:p>
            <a:r>
              <a:rPr dirty="0"/>
              <a:t>Native clock alignment uses Ethernet clock recovery to line up distant nodes' clocks, which replaces a costly White Rabbit system in many deployments; White Rabbit is fully supported where it's preferred. </a:t>
            </a:r>
          </a:p>
          <a:p>
            <a:r>
              <a:rPr dirty="0"/>
              <a:t>On top of that sits software-based synchronization, where the statistical arrival patterns of the entangled photons themselves are used to normalize propagation-delay offsets and correctly identify pairs.</a:t>
            </a:r>
          </a:p>
          <a:p>
            <a:endParaRPr dirty="0"/>
          </a:p>
          <a:p>
            <a:r>
              <a:rPr dirty="0"/>
              <a:t>Protocols:</a:t>
            </a:r>
          </a:p>
          <a:p>
            <a:r>
              <a:rPr dirty="0"/>
              <a:t>Fully operationalized secure BBM92 protocol implementation: coincidence peak finding, link viability, basis sifting, authentication, error correction, information reconciliation, privacy amplification, polarization-control feedback loop, and key generation. Handling this stuff on chip drops CPU load and the platform can run on a much wider range of hardware.</a:t>
            </a:r>
          </a:p>
          <a:p>
            <a:endParaRPr dirty="0"/>
          </a:p>
          <a:p>
            <a:r>
              <a:rPr dirty="0"/>
              <a:t>The layer is architected for extensibility: a Module Access Layer, Session Management, and Kernel and Driver APIs, so new real-time modules and new hardware can be added without rearchitecting the node.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Resource layers for abstraction and access. </a:t>
            </a:r>
          </a:p>
          <a:p>
            <a:r>
              <a:t>Logical Devices abstract vendor-specific hardware implementations behind common APIs for distinct classes of devices. Vendors and device builders keep complete implementation freedom; the system sees a consistent interface. That's also what lets an operator select individual devices on the criteria that matter to them, best of breed, ROI, service level, research collaboration, etc and compose components into sophisticated composite devices.</a:t>
            </a:r>
          </a:p>
          <a:p>
            <a:r>
              <a:t>The Resource Access Layer brings up, activates, manages, and provides stateful access to devices.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Service layer for meeting needs. Modular services implement functional capabilities, transforming device-level interactions into coordinated behaviors, structured data, and valuable outputs.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Interoperability layer for applications and operations. </a:t>
            </a:r>
          </a:p>
          <a:p>
            <a:r>
              <a:t>Applications: APIs provided by the AlirOS RPC layer to control the node and consume quantum-derived data, including a native Cisco SKIP integration, so existing switches and encryptors can use quantum-generated symmetric keys directly from AlirOS nodes. Industry-best-practice configuration, management, and control via NETCONF/YANG, for seamless integration with SDN platforms like Aliro Orchestrator and Cisco NSO. </a:t>
            </a:r>
          </a:p>
          <a:p>
            <a:r>
              <a:t>And it's engineered for automation: the Metric Scraper collects telemetry from services and logical devices and publishes it to Prometheus, enabling real-time visibility, alerting, diagnostics, and closed-loop control.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Put together, this offers a ready to wear application today and an operational foundation for quantum networks to run on and grow with: hardware is onboarded through configuration, new interfaces sit behind logical devices with common APIs, and the same platform scales as the network does.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Above the nodes sits the Orchestrator. If AlirOS is the operating system of a node, the Orchestrator is the operating system of the network. It manages the entire life cycle of an entanglement-based quantum network through a single pane of glass and an equivalent programmatic interface, so operators can view everything, control everything, and automate everything.
Manage and monitor every device in one place. Nodes, links, sources, switches, compensation devices, and more, from multiple vendors, through a driver architecture and the management standards the telecom industry already runs on: YANG models over NETCONF, RESTCONF, and gNMI. Operators don't need a new vocabulary, and the same interfaces integrate with AlirOS, third-party quantum components, and external software environments.
Provision services with an application-requirement-oriented workflow. A user asks for a key or entanglement service between two endpoints with the properties the application needs. The Orchestrator's global network view and path compiler route it over the real inventory with real loss budgets, and intelligent service scheduling turns it into sessions. You can watch service health and live performance metrics over time.
See the sessions underneath. Every session the Orchestrator automatically provisions to meet a service's requirements is visible, with session-level telemetry down to the click: raw, sifted, and privacy amplified key rate, QBER, coincidence rates, detection distribution, and more into Prometheus. This granularity lets you detect an issue early, before it touches application performance.
Automate operations. Alerts trigger automated workflows that diagnose and remediate. That includes automatically detecting and diagnosing eavesdropping attempts and other link issues.
And because it's a product built for carriers and testbeds, it has the unglamorous things a shared network needs: secure log in, multi-tenancy, role-based access, automated logging, etc. A testbed owner can offer the network as a service to multiple research groups safely.</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for how this all fits together.
Our simulator and emulator can generate what we call pulse files, time-stamped sequences of the optical events the simulated network would produce, a record of individual detection clicks.
We take the pulse files from the simulator and feed them into our hardware digital twin which acts out this exact behaviour in real time, sending detector click signals to AlirOS.
That means we can test the entire stack of protocol logic, including the timing-sensitive FPGA workflows, before a single photon is sent over real fiber. When the hardware arrives, the software already works. When something isn't working in a physical network, we reproduce it in the twin. And when field data disagrees with the simulator, the simulator gets better.
It also means the twin is a design tool, not only a test tool. A change to a protocol step, a new vendor's detector, specific fiber environment conditions, a different coincidence window, all of it can be exercised on real firmware against realistic, repeatable optical events, and compared run to run. That's the loop: simulate, twin, control, orchestrate.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whole Aliro ecosystem in one image
On the right we have what we just talked about. Simulation and Emulation are used to design and predict the behaviour of a network. Once the high level predicted performance is in your target range, you can proceed to generating pulse files.
The Digital Twin, at the bottom, takes the pulse file and plays it into the AlirOS Nodes exactly the way real detectors would. Look at the two orange arrows coming into AlirOS: one is detector clicks from Quantum Hardware, the other is detector clicks from the Digital Twin. The node can't tell the difference. Every protocol step, every timing window, every feedback loop is exercised on production code before there's a single photon to exercise it.
Now the middle. AlirOS Nodes control the Quantum Hardware, take in detector clicks, run the BBM92 stack, and hand finished keys to the Routers on the left.
Above that sits the Orchestrator. Configuration flows down from it to the nodes and to the hardware itself. Metrics and telemetry flow back up: click rates, QBER, key rates, per link and per session. So the Orchestrator sees what the network is doing in real time and can act on it.
Viewing performance in the Orchestrator and using it to collect telemetry from the nodes gives operators insights that can be leveraged to improve the Simulation and Emulation, so the models are corrected by what the deployed network actually does. You can even generate pulse files from actual detector click data and feed those to the Digital Twin, so a real network's behavior can be replayed, reproduced, and debugged on the same firmware.
Simulation and emulation predict, the twin validates, the nodes execute, the orchestrator observes, and observation feeds the next design. That's the loop this workshop is describing, running as software today.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BNL: Simulation of entanglement swapping assisted by photonic memories, with Brookhaven National Laboratory.
Boeing: Emulation of satellite-based quantum secure communications.
Cisco: Orchestrated key generation with Zerothird hardware at Cisco in Milan.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ABQ: AlirOS key generation with Qunnect hardware in Albuquerque. AlirOS running on real nodes, producing BBM92 keys end to end over 50km or deployed fiber.
Before we deployed onsite, we went through the flow I described preparing pulse files and using them to test out the entire stack. This allowed us to get up and running in a matter of days and validated our entire approach
Modelled 120 secure bits/s -&gt; Measured 126 secure bits/s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Obsignia is a plug an play, rack mounted system that provides entanglement based secure keys to routers.</a:t>
            </a:r>
          </a:p>
          <a:p>
            <a:r>
              <a:t>The name comes from obsignare, to seal, to make something formally and physically unforgeable. A sealed document isn't secure because breaking it is hard. It's secure because you can tell.</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see our relationship with the quantum networking research community as symbiotic. We stand on the shoulders of giants with gratitude as we engineer production ready versions of systems that were imagined, theorized, tested, and iterated on by decades of dedicated scientists.
We also see the quantum networking research community as the earliest adopters of this technology, and thus a group of users that we want to empower and give back to. We believe that equipping researchers with well engineered solutions in the form of simulators, emulators, digital twins, real time control, and orchestration can significantly accelerate progress in this field. Fewer months rebuilding and/or maintaining tools, more months on the research only you can do.</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Why. Because entanglement gives us a foundation of trust that doesn't depend on anyone's compute budget, and because most of the services it enables haven't been invented yet.
What. A simulator and emulator for design and prediction. A digital twin that pantomimes network behaviour for an audience of real firmware. AlirOS on the node. The Orchestrator over the network.
How. Not as four products, as one loop. Simulation predicts, the twin validates, AlirOS nodes execute, the Orchestrator monitors, and what the deployed network actually does goes back and corrects the model.
Where. Brookhaven, Boeing, Cisco Milan, and Albuquerque, where we modelled 120 secure bits per second and measured 126.</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Collaboration avenues
If you make quantum network devices like entangled photon sources, detectors, compensation modules, low loss switches, quantum memories, etc talk to us about integration.
If you run a testbed, consider licensing our Orchestrator to open up your network to more users and/or AlirOS to put your existing quantum devices to work providing reliable services.
Let’s move towards common interfaces and data formats so we can all contribute and benefit from this big loop that drives our field forward.
1. Simulator and emulator inputs describing components, fiber, and environments
2. Simulator and emulator outputs for visualization
3. Pulse Files
4. Node and/or device type configuration
5. Telemetry</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 Midnight" type="title">
  <p:cSld name="Title slide - Midnight">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00" y="1624867"/>
            <a:ext cx="7462000" cy="2104800"/>
          </a:xfrm>
          <a:prstGeom prst="rect">
            <a:avLst/>
          </a:prstGeom>
          <a:effectLst>
            <a:outerShdw blurRad="114300" dist="38100" dir="5400000" algn="bl" rotWithShape="0">
              <a:srgbClr val="000000">
                <a:alpha val="50000"/>
              </a:srgbClr>
            </a:outerShdw>
          </a:effectLst>
        </p:spPr>
        <p:txBody>
          <a:bodyPr spcFirstLastPara="1" wrap="square" lIns="182850" tIns="182850" rIns="182850" bIns="182850" anchor="ctr" anchorCtr="0">
            <a:noAutofit/>
          </a:bodyPr>
          <a:lstStyle>
            <a:lvl1pPr lvl="0">
              <a:spcBef>
                <a:spcPts val="0"/>
              </a:spcBef>
              <a:spcAft>
                <a:spcPts val="0"/>
              </a:spcAft>
              <a:buSzPts val="9600"/>
              <a:buFont typeface="Geom SemiBold"/>
              <a:buNone/>
              <a:defRPr sz="6400">
                <a:latin typeface="Geom SemiBold"/>
                <a:ea typeface="Geom SemiBold"/>
                <a:cs typeface="Geom SemiBold"/>
                <a:sym typeface="Geom SemiBold"/>
              </a:defRPr>
            </a:lvl1pPr>
            <a:lvl2pPr lvl="1">
              <a:spcBef>
                <a:spcPts val="0"/>
              </a:spcBef>
              <a:spcAft>
                <a:spcPts val="0"/>
              </a:spcAft>
              <a:buSzPts val="10400"/>
              <a:buFont typeface="Geist SemiBold"/>
              <a:buNone/>
              <a:defRPr sz="6934">
                <a:latin typeface="Geist SemiBold"/>
                <a:ea typeface="Geist SemiBold"/>
                <a:cs typeface="Geist SemiBold"/>
                <a:sym typeface="Geist SemiBold"/>
              </a:defRPr>
            </a:lvl2pPr>
            <a:lvl3pPr lvl="2">
              <a:spcBef>
                <a:spcPts val="0"/>
              </a:spcBef>
              <a:spcAft>
                <a:spcPts val="0"/>
              </a:spcAft>
              <a:buSzPts val="10400"/>
              <a:buFont typeface="Geist SemiBold"/>
              <a:buNone/>
              <a:defRPr sz="6934">
                <a:latin typeface="Geist SemiBold"/>
                <a:ea typeface="Geist SemiBold"/>
                <a:cs typeface="Geist SemiBold"/>
                <a:sym typeface="Geist SemiBold"/>
              </a:defRPr>
            </a:lvl3pPr>
            <a:lvl4pPr lvl="3">
              <a:spcBef>
                <a:spcPts val="0"/>
              </a:spcBef>
              <a:spcAft>
                <a:spcPts val="0"/>
              </a:spcAft>
              <a:buSzPts val="10400"/>
              <a:buFont typeface="Geist SemiBold"/>
              <a:buNone/>
              <a:defRPr sz="6934">
                <a:latin typeface="Geist SemiBold"/>
                <a:ea typeface="Geist SemiBold"/>
                <a:cs typeface="Geist SemiBold"/>
                <a:sym typeface="Geist SemiBold"/>
              </a:defRPr>
            </a:lvl4pPr>
            <a:lvl5pPr lvl="4">
              <a:spcBef>
                <a:spcPts val="0"/>
              </a:spcBef>
              <a:spcAft>
                <a:spcPts val="0"/>
              </a:spcAft>
              <a:buSzPts val="10400"/>
              <a:buFont typeface="Geist SemiBold"/>
              <a:buNone/>
              <a:defRPr sz="6934">
                <a:latin typeface="Geist SemiBold"/>
                <a:ea typeface="Geist SemiBold"/>
                <a:cs typeface="Geist SemiBold"/>
                <a:sym typeface="Geist SemiBold"/>
              </a:defRPr>
            </a:lvl5pPr>
            <a:lvl6pPr lvl="5">
              <a:spcBef>
                <a:spcPts val="0"/>
              </a:spcBef>
              <a:spcAft>
                <a:spcPts val="0"/>
              </a:spcAft>
              <a:buSzPts val="10400"/>
              <a:buFont typeface="Geist SemiBold"/>
              <a:buNone/>
              <a:defRPr sz="6934">
                <a:latin typeface="Geist SemiBold"/>
                <a:ea typeface="Geist SemiBold"/>
                <a:cs typeface="Geist SemiBold"/>
                <a:sym typeface="Geist SemiBold"/>
              </a:defRPr>
            </a:lvl6pPr>
            <a:lvl7pPr lvl="6">
              <a:spcBef>
                <a:spcPts val="0"/>
              </a:spcBef>
              <a:spcAft>
                <a:spcPts val="0"/>
              </a:spcAft>
              <a:buSzPts val="10400"/>
              <a:buFont typeface="Geist SemiBold"/>
              <a:buNone/>
              <a:defRPr sz="6934">
                <a:latin typeface="Geist SemiBold"/>
                <a:ea typeface="Geist SemiBold"/>
                <a:cs typeface="Geist SemiBold"/>
                <a:sym typeface="Geist SemiBold"/>
              </a:defRPr>
            </a:lvl7pPr>
            <a:lvl8pPr lvl="7">
              <a:spcBef>
                <a:spcPts val="0"/>
              </a:spcBef>
              <a:spcAft>
                <a:spcPts val="0"/>
              </a:spcAft>
              <a:buSzPts val="10400"/>
              <a:buFont typeface="Geist SemiBold"/>
              <a:buNone/>
              <a:defRPr sz="6934">
                <a:latin typeface="Geist SemiBold"/>
                <a:ea typeface="Geist SemiBold"/>
                <a:cs typeface="Geist SemiBold"/>
                <a:sym typeface="Geist SemiBold"/>
              </a:defRPr>
            </a:lvl8pPr>
            <a:lvl9pPr lvl="8">
              <a:spcBef>
                <a:spcPts val="0"/>
              </a:spcBef>
              <a:spcAft>
                <a:spcPts val="0"/>
              </a:spcAft>
              <a:buSzPts val="10400"/>
              <a:buFont typeface="Geist SemiBold"/>
              <a:buNone/>
              <a:defRPr sz="6934">
                <a:latin typeface="Geist SemiBold"/>
                <a:ea typeface="Geist SemiBold"/>
                <a:cs typeface="Geist SemiBold"/>
                <a:sym typeface="Geist SemiBold"/>
              </a:defRPr>
            </a:lvl9pPr>
          </a:lstStyle>
          <a:p>
            <a:endParaRPr/>
          </a:p>
        </p:txBody>
      </p:sp>
      <p:sp>
        <p:nvSpPr>
          <p:cNvPr id="11" name="Google Shape;11;p2"/>
          <p:cNvSpPr txBox="1">
            <a:spLocks noGrp="1"/>
          </p:cNvSpPr>
          <p:nvPr>
            <p:ph type="subTitle" idx="1"/>
          </p:nvPr>
        </p:nvSpPr>
        <p:spPr>
          <a:xfrm>
            <a:off x="415598" y="3880433"/>
            <a:ext cx="7676000" cy="1056800"/>
          </a:xfrm>
          <a:prstGeom prst="rect">
            <a:avLst/>
          </a:prstGeom>
        </p:spPr>
        <p:txBody>
          <a:bodyPr spcFirstLastPara="1" wrap="square" lIns="182850" tIns="182850" rIns="182850" bIns="182850" anchor="ctr" anchorCtr="0">
            <a:noAutofit/>
          </a:bodyPr>
          <a:lstStyle>
            <a:lvl1pPr lvl="0">
              <a:lnSpc>
                <a:spcPct val="100000"/>
              </a:lnSpc>
              <a:spcBef>
                <a:spcPts val="0"/>
              </a:spcBef>
              <a:spcAft>
                <a:spcPts val="0"/>
              </a:spcAft>
              <a:buSzPts val="5600"/>
              <a:buFont typeface="Lexend Deca"/>
              <a:buNone/>
              <a:defRPr sz="3734">
                <a:latin typeface="Lexend Deca"/>
                <a:ea typeface="Lexend Deca"/>
                <a:cs typeface="Lexend Deca"/>
                <a:sym typeface="Lexend Deca"/>
              </a:defRPr>
            </a:lvl1pPr>
            <a:lvl2pPr lvl="1">
              <a:lnSpc>
                <a:spcPct val="100000"/>
              </a:lnSpc>
              <a:spcBef>
                <a:spcPts val="0"/>
              </a:spcBef>
              <a:spcAft>
                <a:spcPts val="0"/>
              </a:spcAft>
              <a:buSzPts val="5600"/>
              <a:buFont typeface="Lexend Deca"/>
              <a:buNone/>
              <a:defRPr sz="3734">
                <a:latin typeface="Lexend Deca"/>
                <a:ea typeface="Lexend Deca"/>
                <a:cs typeface="Lexend Deca"/>
                <a:sym typeface="Lexend Deca"/>
              </a:defRPr>
            </a:lvl2pPr>
            <a:lvl3pPr lvl="2">
              <a:lnSpc>
                <a:spcPct val="100000"/>
              </a:lnSpc>
              <a:spcBef>
                <a:spcPts val="0"/>
              </a:spcBef>
              <a:spcAft>
                <a:spcPts val="0"/>
              </a:spcAft>
              <a:buSzPts val="5600"/>
              <a:buFont typeface="Lexend Deca"/>
              <a:buNone/>
              <a:defRPr sz="3734">
                <a:latin typeface="Lexend Deca"/>
                <a:ea typeface="Lexend Deca"/>
                <a:cs typeface="Lexend Deca"/>
                <a:sym typeface="Lexend Deca"/>
              </a:defRPr>
            </a:lvl3pPr>
            <a:lvl4pPr lvl="3">
              <a:lnSpc>
                <a:spcPct val="100000"/>
              </a:lnSpc>
              <a:spcBef>
                <a:spcPts val="0"/>
              </a:spcBef>
              <a:spcAft>
                <a:spcPts val="0"/>
              </a:spcAft>
              <a:buSzPts val="5600"/>
              <a:buFont typeface="Lexend Deca"/>
              <a:buNone/>
              <a:defRPr sz="3734">
                <a:latin typeface="Lexend Deca"/>
                <a:ea typeface="Lexend Deca"/>
                <a:cs typeface="Lexend Deca"/>
                <a:sym typeface="Lexend Deca"/>
              </a:defRPr>
            </a:lvl4pPr>
            <a:lvl5pPr lvl="4">
              <a:lnSpc>
                <a:spcPct val="100000"/>
              </a:lnSpc>
              <a:spcBef>
                <a:spcPts val="0"/>
              </a:spcBef>
              <a:spcAft>
                <a:spcPts val="0"/>
              </a:spcAft>
              <a:buSzPts val="5600"/>
              <a:buFont typeface="Lexend Deca"/>
              <a:buNone/>
              <a:defRPr sz="3734">
                <a:latin typeface="Lexend Deca"/>
                <a:ea typeface="Lexend Deca"/>
                <a:cs typeface="Lexend Deca"/>
                <a:sym typeface="Lexend Deca"/>
              </a:defRPr>
            </a:lvl5pPr>
            <a:lvl6pPr lvl="5">
              <a:lnSpc>
                <a:spcPct val="100000"/>
              </a:lnSpc>
              <a:spcBef>
                <a:spcPts val="0"/>
              </a:spcBef>
              <a:spcAft>
                <a:spcPts val="0"/>
              </a:spcAft>
              <a:buSzPts val="5600"/>
              <a:buFont typeface="Lexend Deca"/>
              <a:buNone/>
              <a:defRPr sz="3734">
                <a:latin typeface="Lexend Deca"/>
                <a:ea typeface="Lexend Deca"/>
                <a:cs typeface="Lexend Deca"/>
                <a:sym typeface="Lexend Deca"/>
              </a:defRPr>
            </a:lvl6pPr>
            <a:lvl7pPr lvl="6">
              <a:lnSpc>
                <a:spcPct val="100000"/>
              </a:lnSpc>
              <a:spcBef>
                <a:spcPts val="0"/>
              </a:spcBef>
              <a:spcAft>
                <a:spcPts val="0"/>
              </a:spcAft>
              <a:buSzPts val="5600"/>
              <a:buFont typeface="Lexend Deca"/>
              <a:buNone/>
              <a:defRPr sz="3734">
                <a:latin typeface="Lexend Deca"/>
                <a:ea typeface="Lexend Deca"/>
                <a:cs typeface="Lexend Deca"/>
                <a:sym typeface="Lexend Deca"/>
              </a:defRPr>
            </a:lvl7pPr>
            <a:lvl8pPr lvl="7">
              <a:lnSpc>
                <a:spcPct val="100000"/>
              </a:lnSpc>
              <a:spcBef>
                <a:spcPts val="0"/>
              </a:spcBef>
              <a:spcAft>
                <a:spcPts val="0"/>
              </a:spcAft>
              <a:buSzPts val="5600"/>
              <a:buFont typeface="Lexend Deca"/>
              <a:buNone/>
              <a:defRPr sz="3734">
                <a:latin typeface="Lexend Deca"/>
                <a:ea typeface="Lexend Deca"/>
                <a:cs typeface="Lexend Deca"/>
                <a:sym typeface="Lexend Deca"/>
              </a:defRPr>
            </a:lvl8pPr>
            <a:lvl9pPr lvl="8">
              <a:lnSpc>
                <a:spcPct val="100000"/>
              </a:lnSpc>
              <a:spcBef>
                <a:spcPts val="0"/>
              </a:spcBef>
              <a:spcAft>
                <a:spcPts val="0"/>
              </a:spcAft>
              <a:buSzPts val="5600"/>
              <a:buFont typeface="Lexend Deca"/>
              <a:buNone/>
              <a:defRPr sz="3734">
                <a:latin typeface="Lexend Deca"/>
                <a:ea typeface="Lexend Deca"/>
                <a:cs typeface="Lexend Deca"/>
                <a:sym typeface="Lexend Deca"/>
              </a:defRPr>
            </a:lvl9pPr>
          </a:lstStyle>
          <a:p>
            <a:endParaRPr/>
          </a:p>
        </p:txBody>
      </p:sp>
      <p:cxnSp>
        <p:nvCxnSpPr>
          <p:cNvPr id="12" name="Google Shape;12;p2"/>
          <p:cNvCxnSpPr/>
          <p:nvPr/>
        </p:nvCxnSpPr>
        <p:spPr>
          <a:xfrm>
            <a:off x="415598" y="3765500"/>
            <a:ext cx="7676000" cy="0"/>
          </a:xfrm>
          <a:prstGeom prst="straightConnector1">
            <a:avLst/>
          </a:prstGeom>
          <a:noFill/>
          <a:ln w="76200" cap="flat" cmpd="sng">
            <a:solidFill>
              <a:schemeClr val="accent5"/>
            </a:solidFill>
            <a:prstDash val="solid"/>
            <a:round/>
            <a:headEnd type="none" w="med" len="med"/>
            <a:tailEnd type="none" w="med" len="med"/>
          </a:ln>
        </p:spPr>
      </p:cxnSp>
      <p:sp>
        <p:nvSpPr>
          <p:cNvPr id="13" name="Google Shape;13;p2"/>
          <p:cNvSpPr txBox="1">
            <a:spLocks noGrp="1"/>
          </p:cNvSpPr>
          <p:nvPr>
            <p:ph type="subTitle" idx="2"/>
          </p:nvPr>
        </p:nvSpPr>
        <p:spPr>
          <a:xfrm>
            <a:off x="415598" y="4612799"/>
            <a:ext cx="7676000" cy="923269"/>
          </a:xfrm>
          <a:prstGeom prst="rect">
            <a:avLst/>
          </a:prstGeom>
        </p:spPr>
        <p:txBody>
          <a:bodyPr spcFirstLastPara="1" wrap="square" lIns="182850" tIns="182850" rIns="182850" bIns="182850" anchor="ctr" anchorCtr="0">
            <a:spAutoFit/>
          </a:bodyPr>
          <a:lstStyle>
            <a:lvl1pPr lvl="0">
              <a:lnSpc>
                <a:spcPct val="100000"/>
              </a:lnSpc>
              <a:spcBef>
                <a:spcPts val="0"/>
              </a:spcBef>
              <a:spcAft>
                <a:spcPts val="0"/>
              </a:spcAft>
              <a:buSzPts val="3600"/>
              <a:buFont typeface="Lexend Deca"/>
              <a:buNone/>
              <a:defRPr>
                <a:latin typeface="Lexend Deca"/>
                <a:ea typeface="Lexend Deca"/>
                <a:cs typeface="Lexend Deca"/>
                <a:sym typeface="Lexend Deca"/>
              </a:defRPr>
            </a:lvl1pPr>
            <a:lvl2pPr lvl="1">
              <a:lnSpc>
                <a:spcPct val="100000"/>
              </a:lnSpc>
              <a:spcBef>
                <a:spcPts val="0"/>
              </a:spcBef>
              <a:spcAft>
                <a:spcPts val="0"/>
              </a:spcAft>
              <a:buSzPts val="3600"/>
              <a:buFont typeface="Lexend Deca"/>
              <a:buNone/>
              <a:defRPr sz="2400">
                <a:latin typeface="Lexend Deca"/>
                <a:ea typeface="Lexend Deca"/>
                <a:cs typeface="Lexend Deca"/>
                <a:sym typeface="Lexend Deca"/>
              </a:defRPr>
            </a:lvl2pPr>
            <a:lvl3pPr lvl="2">
              <a:lnSpc>
                <a:spcPct val="100000"/>
              </a:lnSpc>
              <a:spcBef>
                <a:spcPts val="0"/>
              </a:spcBef>
              <a:spcAft>
                <a:spcPts val="0"/>
              </a:spcAft>
              <a:buSzPts val="3600"/>
              <a:buFont typeface="Lexend Deca"/>
              <a:buNone/>
              <a:defRPr sz="2400">
                <a:latin typeface="Lexend Deca"/>
                <a:ea typeface="Lexend Deca"/>
                <a:cs typeface="Lexend Deca"/>
                <a:sym typeface="Lexend Deca"/>
              </a:defRPr>
            </a:lvl3pPr>
            <a:lvl4pPr lvl="3">
              <a:lnSpc>
                <a:spcPct val="100000"/>
              </a:lnSpc>
              <a:spcBef>
                <a:spcPts val="0"/>
              </a:spcBef>
              <a:spcAft>
                <a:spcPts val="0"/>
              </a:spcAft>
              <a:buSzPts val="3600"/>
              <a:buFont typeface="Lexend Deca"/>
              <a:buNone/>
              <a:defRPr sz="2400">
                <a:latin typeface="Lexend Deca"/>
                <a:ea typeface="Lexend Deca"/>
                <a:cs typeface="Lexend Deca"/>
                <a:sym typeface="Lexend Deca"/>
              </a:defRPr>
            </a:lvl4pPr>
            <a:lvl5pPr lvl="4">
              <a:lnSpc>
                <a:spcPct val="100000"/>
              </a:lnSpc>
              <a:spcBef>
                <a:spcPts val="0"/>
              </a:spcBef>
              <a:spcAft>
                <a:spcPts val="0"/>
              </a:spcAft>
              <a:buSzPts val="3600"/>
              <a:buFont typeface="Lexend Deca"/>
              <a:buNone/>
              <a:defRPr sz="2400">
                <a:latin typeface="Lexend Deca"/>
                <a:ea typeface="Lexend Deca"/>
                <a:cs typeface="Lexend Deca"/>
                <a:sym typeface="Lexend Deca"/>
              </a:defRPr>
            </a:lvl5pPr>
            <a:lvl6pPr lvl="5">
              <a:lnSpc>
                <a:spcPct val="100000"/>
              </a:lnSpc>
              <a:spcBef>
                <a:spcPts val="0"/>
              </a:spcBef>
              <a:spcAft>
                <a:spcPts val="0"/>
              </a:spcAft>
              <a:buSzPts val="3600"/>
              <a:buFont typeface="Lexend Deca"/>
              <a:buNone/>
              <a:defRPr sz="2400">
                <a:latin typeface="Lexend Deca"/>
                <a:ea typeface="Lexend Deca"/>
                <a:cs typeface="Lexend Deca"/>
                <a:sym typeface="Lexend Deca"/>
              </a:defRPr>
            </a:lvl6pPr>
            <a:lvl7pPr lvl="6">
              <a:lnSpc>
                <a:spcPct val="100000"/>
              </a:lnSpc>
              <a:spcBef>
                <a:spcPts val="0"/>
              </a:spcBef>
              <a:spcAft>
                <a:spcPts val="0"/>
              </a:spcAft>
              <a:buSzPts val="3600"/>
              <a:buFont typeface="Lexend Deca"/>
              <a:buNone/>
              <a:defRPr sz="2400">
                <a:latin typeface="Lexend Deca"/>
                <a:ea typeface="Lexend Deca"/>
                <a:cs typeface="Lexend Deca"/>
                <a:sym typeface="Lexend Deca"/>
              </a:defRPr>
            </a:lvl7pPr>
            <a:lvl8pPr lvl="7">
              <a:lnSpc>
                <a:spcPct val="100000"/>
              </a:lnSpc>
              <a:spcBef>
                <a:spcPts val="0"/>
              </a:spcBef>
              <a:spcAft>
                <a:spcPts val="0"/>
              </a:spcAft>
              <a:buSzPts val="3600"/>
              <a:buFont typeface="Lexend Deca"/>
              <a:buNone/>
              <a:defRPr sz="2400">
                <a:latin typeface="Lexend Deca"/>
                <a:ea typeface="Lexend Deca"/>
                <a:cs typeface="Lexend Deca"/>
                <a:sym typeface="Lexend Deca"/>
              </a:defRPr>
            </a:lvl8pPr>
            <a:lvl9pPr lvl="8">
              <a:lnSpc>
                <a:spcPct val="100000"/>
              </a:lnSpc>
              <a:spcBef>
                <a:spcPts val="0"/>
              </a:spcBef>
              <a:spcAft>
                <a:spcPts val="0"/>
              </a:spcAft>
              <a:buSzPts val="3600"/>
              <a:buFont typeface="Lexend Deca"/>
              <a:buNone/>
              <a:defRPr sz="2400">
                <a:latin typeface="Lexend Deca"/>
                <a:ea typeface="Lexend Deca"/>
                <a:cs typeface="Lexend Deca"/>
                <a:sym typeface="Lexend Deca"/>
              </a:defRPr>
            </a:lvl9pPr>
          </a:lstStyle>
          <a:p>
            <a:endParaRPr/>
          </a:p>
        </p:txBody>
      </p:sp>
      <p:sp>
        <p:nvSpPr>
          <p:cNvPr id="14" name="Google Shape;14;p2"/>
          <p:cNvSpPr txBox="1"/>
          <p:nvPr/>
        </p:nvSpPr>
        <p:spPr>
          <a:xfrm>
            <a:off x="8653270" y="968933"/>
            <a:ext cx="3258400" cy="405200"/>
          </a:xfrm>
          <a:prstGeom prst="rect">
            <a:avLst/>
          </a:prstGeom>
          <a:noFill/>
          <a:ln>
            <a:noFill/>
          </a:ln>
        </p:spPr>
        <p:txBody>
          <a:bodyPr spcFirstLastPara="1" wrap="square" lIns="91167" tIns="91167" rIns="91167" bIns="91167" anchor="ctr" anchorCtr="0">
            <a:noAutofit/>
          </a:bodyPr>
          <a:lstStyle/>
          <a:p>
            <a:pPr marL="0" lvl="0" indent="0" algn="ctr" rtl="0">
              <a:lnSpc>
                <a:spcPct val="80000"/>
              </a:lnSpc>
              <a:spcBef>
                <a:spcPts val="0"/>
              </a:spcBef>
              <a:spcAft>
                <a:spcPts val="1200"/>
              </a:spcAft>
              <a:buNone/>
            </a:pPr>
            <a:r>
              <a:rPr lang="en-US" sz="1333">
                <a:solidFill>
                  <a:srgbClr val="F2F2F2"/>
                </a:solidFill>
                <a:latin typeface="Lexend Deca"/>
                <a:ea typeface="Lexend Deca"/>
                <a:cs typeface="Lexend Deca"/>
                <a:sym typeface="Lexend Deca"/>
              </a:rPr>
              <a:t>The Quantum Networking Company</a:t>
            </a:r>
            <a:r>
              <a:rPr lang="en-US" sz="1333" baseline="30000">
                <a:solidFill>
                  <a:srgbClr val="F2F2F2"/>
                </a:solidFill>
                <a:latin typeface="Lexend Deca"/>
                <a:ea typeface="Lexend Deca"/>
                <a:cs typeface="Lexend Deca"/>
                <a:sym typeface="Lexend Deca"/>
              </a:rPr>
              <a:t>Ⓡ</a:t>
            </a:r>
            <a:endParaRPr sz="1333" baseline="30000">
              <a:solidFill>
                <a:srgbClr val="F2F2F2"/>
              </a:solidFill>
              <a:latin typeface="Lexend Deca"/>
              <a:ea typeface="Lexend Deca"/>
              <a:cs typeface="Lexend Deca"/>
              <a:sym typeface="Lexend Deca"/>
            </a:endParaRPr>
          </a:p>
        </p:txBody>
      </p:sp>
      <p:pic>
        <p:nvPicPr>
          <p:cNvPr id="15" name="Google Shape;15;p2"/>
          <p:cNvPicPr preferRelativeResize="0"/>
          <p:nvPr/>
        </p:nvPicPr>
        <p:blipFill>
          <a:blip r:embed="rId3">
            <a:alphaModFix/>
          </a:blip>
          <a:stretch>
            <a:fillRect/>
          </a:stretch>
        </p:blipFill>
        <p:spPr>
          <a:xfrm>
            <a:off x="8714570" y="274466"/>
            <a:ext cx="3196933" cy="723297"/>
          </a:xfrm>
          <a:prstGeom prst="rect">
            <a:avLst/>
          </a:prstGeom>
          <a:noFill/>
          <a:ln>
            <a:noFill/>
          </a:ln>
        </p:spPr>
      </p:pic>
      <p:sp>
        <p:nvSpPr>
          <p:cNvPr id="16" name="Google Shape;16;p2"/>
          <p:cNvSpPr txBox="1">
            <a:spLocks noGrp="1"/>
          </p:cNvSpPr>
          <p:nvPr>
            <p:ph type="sldNum" idx="12"/>
          </p:nvPr>
        </p:nvSpPr>
        <p:spPr>
          <a:xfrm>
            <a:off x="11409045" y="6333135"/>
            <a:ext cx="731600" cy="615493"/>
          </a:xfrm>
          <a:prstGeom prst="rect">
            <a:avLst/>
          </a:prstGeom>
        </p:spPr>
        <p:txBody>
          <a:bodyPr spcFirstLastPara="1" wrap="square" lIns="182850" tIns="182850" rIns="182850" bIns="182850" anchor="t" anchorCtr="0">
            <a:spAutoFit/>
          </a:bodyPr>
          <a:lstStyle>
            <a:lvl1pPr lvl="0">
              <a:buNone/>
              <a:defRPr sz="1600"/>
            </a:lvl1pPr>
            <a:lvl2pPr lvl="1">
              <a:buNone/>
              <a:defRPr sz="1600"/>
            </a:lvl2pPr>
            <a:lvl3pPr lvl="2">
              <a:buNone/>
              <a:defRPr sz="1600"/>
            </a:lvl3pPr>
            <a:lvl4pPr lvl="3">
              <a:buNone/>
              <a:defRPr sz="1600"/>
            </a:lvl4pPr>
            <a:lvl5pPr lvl="4">
              <a:buNone/>
              <a:defRPr sz="1600"/>
            </a:lvl5pPr>
            <a:lvl6pPr lvl="5">
              <a:buNone/>
              <a:defRPr sz="1600"/>
            </a:lvl6pPr>
            <a:lvl7pPr lvl="6">
              <a:buNone/>
              <a:defRPr sz="1600"/>
            </a:lvl7pPr>
            <a:lvl8pPr lvl="7">
              <a:buNone/>
              <a:defRPr sz="1600"/>
            </a:lvl8pPr>
            <a:lvl9pPr lvl="8">
              <a:buNone/>
              <a:defRPr sz="1600"/>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126487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 Entanglement Gold">
  <p:cSld name="Title slide - Entanglement Gold">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Google Shape;18;p3"/>
          <p:cNvSpPr txBox="1">
            <a:spLocks noGrp="1"/>
          </p:cNvSpPr>
          <p:nvPr>
            <p:ph type="subTitle" idx="1"/>
          </p:nvPr>
        </p:nvSpPr>
        <p:spPr>
          <a:xfrm>
            <a:off x="415598" y="3880433"/>
            <a:ext cx="7676000" cy="1056800"/>
          </a:xfrm>
          <a:prstGeom prst="rect">
            <a:avLst/>
          </a:prstGeom>
        </p:spPr>
        <p:txBody>
          <a:bodyPr spcFirstLastPara="1" wrap="square" lIns="182850" tIns="182850" rIns="182850" bIns="182850" anchor="ctr" anchorCtr="0">
            <a:noAutofit/>
          </a:bodyPr>
          <a:lstStyle>
            <a:lvl1pPr lvl="0">
              <a:lnSpc>
                <a:spcPct val="100000"/>
              </a:lnSpc>
              <a:spcBef>
                <a:spcPts val="0"/>
              </a:spcBef>
              <a:spcAft>
                <a:spcPts val="0"/>
              </a:spcAft>
              <a:buClr>
                <a:schemeClr val="lt1"/>
              </a:buClr>
              <a:buSzPts val="5600"/>
              <a:buFont typeface="Lexend Deca"/>
              <a:buNone/>
              <a:defRPr sz="3734">
                <a:solidFill>
                  <a:schemeClr val="lt1"/>
                </a:solidFill>
                <a:latin typeface="Lexend Deca"/>
                <a:ea typeface="Lexend Deca"/>
                <a:cs typeface="Lexend Deca"/>
                <a:sym typeface="Lexend Deca"/>
              </a:defRPr>
            </a:lvl1pPr>
            <a:lvl2pPr lvl="1">
              <a:lnSpc>
                <a:spcPct val="100000"/>
              </a:lnSpc>
              <a:spcBef>
                <a:spcPts val="0"/>
              </a:spcBef>
              <a:spcAft>
                <a:spcPts val="0"/>
              </a:spcAft>
              <a:buClr>
                <a:schemeClr val="lt1"/>
              </a:buClr>
              <a:buSzPts val="5600"/>
              <a:buFont typeface="Lexend Deca"/>
              <a:buNone/>
              <a:defRPr sz="3734">
                <a:solidFill>
                  <a:schemeClr val="lt1"/>
                </a:solidFill>
                <a:latin typeface="Lexend Deca"/>
                <a:ea typeface="Lexend Deca"/>
                <a:cs typeface="Lexend Deca"/>
                <a:sym typeface="Lexend Deca"/>
              </a:defRPr>
            </a:lvl2pPr>
            <a:lvl3pPr lvl="2">
              <a:lnSpc>
                <a:spcPct val="100000"/>
              </a:lnSpc>
              <a:spcBef>
                <a:spcPts val="0"/>
              </a:spcBef>
              <a:spcAft>
                <a:spcPts val="0"/>
              </a:spcAft>
              <a:buClr>
                <a:schemeClr val="lt1"/>
              </a:buClr>
              <a:buSzPts val="5600"/>
              <a:buFont typeface="Lexend Deca"/>
              <a:buNone/>
              <a:defRPr sz="3734">
                <a:solidFill>
                  <a:schemeClr val="lt1"/>
                </a:solidFill>
                <a:latin typeface="Lexend Deca"/>
                <a:ea typeface="Lexend Deca"/>
                <a:cs typeface="Lexend Deca"/>
                <a:sym typeface="Lexend Deca"/>
              </a:defRPr>
            </a:lvl3pPr>
            <a:lvl4pPr lvl="3">
              <a:lnSpc>
                <a:spcPct val="100000"/>
              </a:lnSpc>
              <a:spcBef>
                <a:spcPts val="0"/>
              </a:spcBef>
              <a:spcAft>
                <a:spcPts val="0"/>
              </a:spcAft>
              <a:buClr>
                <a:schemeClr val="lt1"/>
              </a:buClr>
              <a:buSzPts val="5600"/>
              <a:buFont typeface="Lexend Deca"/>
              <a:buNone/>
              <a:defRPr sz="3734">
                <a:solidFill>
                  <a:schemeClr val="lt1"/>
                </a:solidFill>
                <a:latin typeface="Lexend Deca"/>
                <a:ea typeface="Lexend Deca"/>
                <a:cs typeface="Lexend Deca"/>
                <a:sym typeface="Lexend Deca"/>
              </a:defRPr>
            </a:lvl4pPr>
            <a:lvl5pPr lvl="4">
              <a:lnSpc>
                <a:spcPct val="100000"/>
              </a:lnSpc>
              <a:spcBef>
                <a:spcPts val="0"/>
              </a:spcBef>
              <a:spcAft>
                <a:spcPts val="0"/>
              </a:spcAft>
              <a:buClr>
                <a:schemeClr val="lt1"/>
              </a:buClr>
              <a:buSzPts val="5600"/>
              <a:buFont typeface="Lexend Deca"/>
              <a:buNone/>
              <a:defRPr sz="3734">
                <a:solidFill>
                  <a:schemeClr val="lt1"/>
                </a:solidFill>
                <a:latin typeface="Lexend Deca"/>
                <a:ea typeface="Lexend Deca"/>
                <a:cs typeface="Lexend Deca"/>
                <a:sym typeface="Lexend Deca"/>
              </a:defRPr>
            </a:lvl5pPr>
            <a:lvl6pPr lvl="5">
              <a:lnSpc>
                <a:spcPct val="100000"/>
              </a:lnSpc>
              <a:spcBef>
                <a:spcPts val="0"/>
              </a:spcBef>
              <a:spcAft>
                <a:spcPts val="0"/>
              </a:spcAft>
              <a:buClr>
                <a:schemeClr val="lt1"/>
              </a:buClr>
              <a:buSzPts val="5600"/>
              <a:buFont typeface="Lexend Deca"/>
              <a:buNone/>
              <a:defRPr sz="3734">
                <a:solidFill>
                  <a:schemeClr val="lt1"/>
                </a:solidFill>
                <a:latin typeface="Lexend Deca"/>
                <a:ea typeface="Lexend Deca"/>
                <a:cs typeface="Lexend Deca"/>
                <a:sym typeface="Lexend Deca"/>
              </a:defRPr>
            </a:lvl6pPr>
            <a:lvl7pPr lvl="6">
              <a:lnSpc>
                <a:spcPct val="100000"/>
              </a:lnSpc>
              <a:spcBef>
                <a:spcPts val="0"/>
              </a:spcBef>
              <a:spcAft>
                <a:spcPts val="0"/>
              </a:spcAft>
              <a:buClr>
                <a:schemeClr val="lt1"/>
              </a:buClr>
              <a:buSzPts val="5600"/>
              <a:buFont typeface="Lexend Deca"/>
              <a:buNone/>
              <a:defRPr sz="3734">
                <a:solidFill>
                  <a:schemeClr val="lt1"/>
                </a:solidFill>
                <a:latin typeface="Lexend Deca"/>
                <a:ea typeface="Lexend Deca"/>
                <a:cs typeface="Lexend Deca"/>
                <a:sym typeface="Lexend Deca"/>
              </a:defRPr>
            </a:lvl7pPr>
            <a:lvl8pPr lvl="7">
              <a:lnSpc>
                <a:spcPct val="100000"/>
              </a:lnSpc>
              <a:spcBef>
                <a:spcPts val="0"/>
              </a:spcBef>
              <a:spcAft>
                <a:spcPts val="0"/>
              </a:spcAft>
              <a:buClr>
                <a:schemeClr val="lt1"/>
              </a:buClr>
              <a:buSzPts val="5600"/>
              <a:buFont typeface="Lexend Deca"/>
              <a:buNone/>
              <a:defRPr sz="3734">
                <a:solidFill>
                  <a:schemeClr val="lt1"/>
                </a:solidFill>
                <a:latin typeface="Lexend Deca"/>
                <a:ea typeface="Lexend Deca"/>
                <a:cs typeface="Lexend Deca"/>
                <a:sym typeface="Lexend Deca"/>
              </a:defRPr>
            </a:lvl8pPr>
            <a:lvl9pPr lvl="8">
              <a:lnSpc>
                <a:spcPct val="100000"/>
              </a:lnSpc>
              <a:spcBef>
                <a:spcPts val="0"/>
              </a:spcBef>
              <a:spcAft>
                <a:spcPts val="0"/>
              </a:spcAft>
              <a:buClr>
                <a:schemeClr val="lt1"/>
              </a:buClr>
              <a:buSzPts val="5600"/>
              <a:buFont typeface="Lexend Deca"/>
              <a:buNone/>
              <a:defRPr sz="3734">
                <a:solidFill>
                  <a:schemeClr val="lt1"/>
                </a:solidFill>
                <a:latin typeface="Lexend Deca"/>
                <a:ea typeface="Lexend Deca"/>
                <a:cs typeface="Lexend Deca"/>
                <a:sym typeface="Lexend Deca"/>
              </a:defRPr>
            </a:lvl9pPr>
          </a:lstStyle>
          <a:p>
            <a:endParaRPr/>
          </a:p>
        </p:txBody>
      </p:sp>
      <p:cxnSp>
        <p:nvCxnSpPr>
          <p:cNvPr id="19" name="Google Shape;19;p3"/>
          <p:cNvCxnSpPr/>
          <p:nvPr/>
        </p:nvCxnSpPr>
        <p:spPr>
          <a:xfrm>
            <a:off x="415598" y="3765500"/>
            <a:ext cx="7676000" cy="0"/>
          </a:xfrm>
          <a:prstGeom prst="straightConnector1">
            <a:avLst/>
          </a:prstGeom>
          <a:noFill/>
          <a:ln w="76200" cap="flat" cmpd="sng">
            <a:solidFill>
              <a:schemeClr val="accent2"/>
            </a:solidFill>
            <a:prstDash val="solid"/>
            <a:round/>
            <a:headEnd type="none" w="med" len="med"/>
            <a:tailEnd type="none" w="med" len="med"/>
          </a:ln>
        </p:spPr>
      </p:cxnSp>
      <p:sp>
        <p:nvSpPr>
          <p:cNvPr id="20" name="Google Shape;20;p3"/>
          <p:cNvSpPr txBox="1">
            <a:spLocks noGrp="1"/>
          </p:cNvSpPr>
          <p:nvPr>
            <p:ph type="subTitle" idx="2"/>
          </p:nvPr>
        </p:nvSpPr>
        <p:spPr>
          <a:xfrm>
            <a:off x="415598" y="4612799"/>
            <a:ext cx="7676000" cy="923269"/>
          </a:xfrm>
          <a:prstGeom prst="rect">
            <a:avLst/>
          </a:prstGeom>
        </p:spPr>
        <p:txBody>
          <a:bodyPr spcFirstLastPara="1" wrap="square" lIns="182850" tIns="182850" rIns="182850" bIns="182850" anchor="ctr" anchorCtr="0">
            <a:spAutoFit/>
          </a:bodyPr>
          <a:lstStyle>
            <a:lvl1pPr lvl="0">
              <a:lnSpc>
                <a:spcPct val="100000"/>
              </a:lnSpc>
              <a:spcBef>
                <a:spcPts val="0"/>
              </a:spcBef>
              <a:spcAft>
                <a:spcPts val="0"/>
              </a:spcAft>
              <a:buClr>
                <a:schemeClr val="lt1"/>
              </a:buClr>
              <a:buSzPts val="3600"/>
              <a:buFont typeface="Lexend Deca"/>
              <a:buNone/>
              <a:defRPr>
                <a:solidFill>
                  <a:schemeClr val="lt1"/>
                </a:solidFill>
                <a:latin typeface="Lexend Deca"/>
                <a:ea typeface="Lexend Deca"/>
                <a:cs typeface="Lexend Deca"/>
                <a:sym typeface="Lexend Deca"/>
              </a:defRPr>
            </a:lvl1pPr>
            <a:lvl2pPr lvl="1">
              <a:lnSpc>
                <a:spcPct val="100000"/>
              </a:lnSpc>
              <a:spcBef>
                <a:spcPts val="0"/>
              </a:spcBef>
              <a:spcAft>
                <a:spcPts val="0"/>
              </a:spcAft>
              <a:buClr>
                <a:schemeClr val="lt1"/>
              </a:buClr>
              <a:buSzPts val="3600"/>
              <a:buFont typeface="Lexend Deca"/>
              <a:buNone/>
              <a:defRPr sz="2400">
                <a:solidFill>
                  <a:schemeClr val="lt1"/>
                </a:solidFill>
                <a:latin typeface="Lexend Deca"/>
                <a:ea typeface="Lexend Deca"/>
                <a:cs typeface="Lexend Deca"/>
                <a:sym typeface="Lexend Deca"/>
              </a:defRPr>
            </a:lvl2pPr>
            <a:lvl3pPr lvl="2">
              <a:lnSpc>
                <a:spcPct val="100000"/>
              </a:lnSpc>
              <a:spcBef>
                <a:spcPts val="0"/>
              </a:spcBef>
              <a:spcAft>
                <a:spcPts val="0"/>
              </a:spcAft>
              <a:buClr>
                <a:schemeClr val="lt1"/>
              </a:buClr>
              <a:buSzPts val="3600"/>
              <a:buFont typeface="Lexend Deca"/>
              <a:buNone/>
              <a:defRPr sz="2400">
                <a:solidFill>
                  <a:schemeClr val="lt1"/>
                </a:solidFill>
                <a:latin typeface="Lexend Deca"/>
                <a:ea typeface="Lexend Deca"/>
                <a:cs typeface="Lexend Deca"/>
                <a:sym typeface="Lexend Deca"/>
              </a:defRPr>
            </a:lvl3pPr>
            <a:lvl4pPr lvl="3">
              <a:lnSpc>
                <a:spcPct val="100000"/>
              </a:lnSpc>
              <a:spcBef>
                <a:spcPts val="0"/>
              </a:spcBef>
              <a:spcAft>
                <a:spcPts val="0"/>
              </a:spcAft>
              <a:buClr>
                <a:schemeClr val="lt1"/>
              </a:buClr>
              <a:buSzPts val="3600"/>
              <a:buFont typeface="Lexend Deca"/>
              <a:buNone/>
              <a:defRPr sz="2400">
                <a:solidFill>
                  <a:schemeClr val="lt1"/>
                </a:solidFill>
                <a:latin typeface="Lexend Deca"/>
                <a:ea typeface="Lexend Deca"/>
                <a:cs typeface="Lexend Deca"/>
                <a:sym typeface="Lexend Deca"/>
              </a:defRPr>
            </a:lvl4pPr>
            <a:lvl5pPr lvl="4">
              <a:lnSpc>
                <a:spcPct val="100000"/>
              </a:lnSpc>
              <a:spcBef>
                <a:spcPts val="0"/>
              </a:spcBef>
              <a:spcAft>
                <a:spcPts val="0"/>
              </a:spcAft>
              <a:buClr>
                <a:schemeClr val="lt1"/>
              </a:buClr>
              <a:buSzPts val="3600"/>
              <a:buFont typeface="Lexend Deca"/>
              <a:buNone/>
              <a:defRPr sz="2400">
                <a:solidFill>
                  <a:schemeClr val="lt1"/>
                </a:solidFill>
                <a:latin typeface="Lexend Deca"/>
                <a:ea typeface="Lexend Deca"/>
                <a:cs typeface="Lexend Deca"/>
                <a:sym typeface="Lexend Deca"/>
              </a:defRPr>
            </a:lvl5pPr>
            <a:lvl6pPr lvl="5">
              <a:lnSpc>
                <a:spcPct val="100000"/>
              </a:lnSpc>
              <a:spcBef>
                <a:spcPts val="0"/>
              </a:spcBef>
              <a:spcAft>
                <a:spcPts val="0"/>
              </a:spcAft>
              <a:buClr>
                <a:schemeClr val="lt1"/>
              </a:buClr>
              <a:buSzPts val="3600"/>
              <a:buFont typeface="Lexend Deca"/>
              <a:buNone/>
              <a:defRPr sz="2400">
                <a:solidFill>
                  <a:schemeClr val="lt1"/>
                </a:solidFill>
                <a:latin typeface="Lexend Deca"/>
                <a:ea typeface="Lexend Deca"/>
                <a:cs typeface="Lexend Deca"/>
                <a:sym typeface="Lexend Deca"/>
              </a:defRPr>
            </a:lvl6pPr>
            <a:lvl7pPr lvl="6">
              <a:lnSpc>
                <a:spcPct val="100000"/>
              </a:lnSpc>
              <a:spcBef>
                <a:spcPts val="0"/>
              </a:spcBef>
              <a:spcAft>
                <a:spcPts val="0"/>
              </a:spcAft>
              <a:buClr>
                <a:schemeClr val="lt1"/>
              </a:buClr>
              <a:buSzPts val="3600"/>
              <a:buFont typeface="Lexend Deca"/>
              <a:buNone/>
              <a:defRPr sz="2400">
                <a:solidFill>
                  <a:schemeClr val="lt1"/>
                </a:solidFill>
                <a:latin typeface="Lexend Deca"/>
                <a:ea typeface="Lexend Deca"/>
                <a:cs typeface="Lexend Deca"/>
                <a:sym typeface="Lexend Deca"/>
              </a:defRPr>
            </a:lvl7pPr>
            <a:lvl8pPr lvl="7">
              <a:lnSpc>
                <a:spcPct val="100000"/>
              </a:lnSpc>
              <a:spcBef>
                <a:spcPts val="0"/>
              </a:spcBef>
              <a:spcAft>
                <a:spcPts val="0"/>
              </a:spcAft>
              <a:buClr>
                <a:schemeClr val="lt1"/>
              </a:buClr>
              <a:buSzPts val="3600"/>
              <a:buFont typeface="Lexend Deca"/>
              <a:buNone/>
              <a:defRPr sz="2400">
                <a:solidFill>
                  <a:schemeClr val="lt1"/>
                </a:solidFill>
                <a:latin typeface="Lexend Deca"/>
                <a:ea typeface="Lexend Deca"/>
                <a:cs typeface="Lexend Deca"/>
                <a:sym typeface="Lexend Deca"/>
              </a:defRPr>
            </a:lvl8pPr>
            <a:lvl9pPr lvl="8">
              <a:lnSpc>
                <a:spcPct val="100000"/>
              </a:lnSpc>
              <a:spcBef>
                <a:spcPts val="0"/>
              </a:spcBef>
              <a:spcAft>
                <a:spcPts val="0"/>
              </a:spcAft>
              <a:buClr>
                <a:schemeClr val="lt1"/>
              </a:buClr>
              <a:buSzPts val="3600"/>
              <a:buFont typeface="Lexend Deca"/>
              <a:buNone/>
              <a:defRPr sz="2400">
                <a:solidFill>
                  <a:schemeClr val="lt1"/>
                </a:solidFill>
                <a:latin typeface="Lexend Deca"/>
                <a:ea typeface="Lexend Deca"/>
                <a:cs typeface="Lexend Deca"/>
                <a:sym typeface="Lexend Deca"/>
              </a:defRPr>
            </a:lvl9pPr>
          </a:lstStyle>
          <a:p>
            <a:endParaRPr/>
          </a:p>
        </p:txBody>
      </p:sp>
      <p:sp>
        <p:nvSpPr>
          <p:cNvPr id="21" name="Google Shape;21;p3"/>
          <p:cNvSpPr txBox="1"/>
          <p:nvPr/>
        </p:nvSpPr>
        <p:spPr>
          <a:xfrm>
            <a:off x="8653270" y="968933"/>
            <a:ext cx="3258400" cy="405200"/>
          </a:xfrm>
          <a:prstGeom prst="rect">
            <a:avLst/>
          </a:prstGeom>
          <a:noFill/>
          <a:ln>
            <a:noFill/>
          </a:ln>
        </p:spPr>
        <p:txBody>
          <a:bodyPr spcFirstLastPara="1" wrap="square" lIns="91167" tIns="91167" rIns="91167" bIns="91167" anchor="ctr" anchorCtr="0">
            <a:noAutofit/>
          </a:bodyPr>
          <a:lstStyle/>
          <a:p>
            <a:pPr marL="0" lvl="0" indent="0" algn="ctr" rtl="0">
              <a:lnSpc>
                <a:spcPct val="80000"/>
              </a:lnSpc>
              <a:spcBef>
                <a:spcPts val="0"/>
              </a:spcBef>
              <a:spcAft>
                <a:spcPts val="1200"/>
              </a:spcAft>
              <a:buNone/>
            </a:pPr>
            <a:r>
              <a:rPr lang="en-US" sz="1333">
                <a:solidFill>
                  <a:srgbClr val="F2F2F2"/>
                </a:solidFill>
                <a:latin typeface="Lexend Deca"/>
                <a:ea typeface="Lexend Deca"/>
                <a:cs typeface="Lexend Deca"/>
                <a:sym typeface="Lexend Deca"/>
              </a:rPr>
              <a:t>The Quantum Networking Company</a:t>
            </a:r>
            <a:r>
              <a:rPr lang="en-US" sz="1333" baseline="30000">
                <a:solidFill>
                  <a:srgbClr val="F2F2F2"/>
                </a:solidFill>
                <a:latin typeface="Lexend Deca"/>
                <a:ea typeface="Lexend Deca"/>
                <a:cs typeface="Lexend Deca"/>
                <a:sym typeface="Lexend Deca"/>
              </a:rPr>
              <a:t>Ⓡ</a:t>
            </a:r>
            <a:endParaRPr sz="1333" baseline="30000">
              <a:solidFill>
                <a:srgbClr val="F2F2F2"/>
              </a:solidFill>
              <a:latin typeface="Lexend Deca"/>
              <a:ea typeface="Lexend Deca"/>
              <a:cs typeface="Lexend Deca"/>
              <a:sym typeface="Lexend Deca"/>
            </a:endParaRPr>
          </a:p>
        </p:txBody>
      </p:sp>
      <p:pic>
        <p:nvPicPr>
          <p:cNvPr id="22" name="Google Shape;22;p3"/>
          <p:cNvPicPr preferRelativeResize="0"/>
          <p:nvPr/>
        </p:nvPicPr>
        <p:blipFill>
          <a:blip r:embed="rId3">
            <a:alphaModFix/>
          </a:blip>
          <a:stretch>
            <a:fillRect/>
          </a:stretch>
        </p:blipFill>
        <p:spPr>
          <a:xfrm>
            <a:off x="8714570" y="274466"/>
            <a:ext cx="3196933" cy="723297"/>
          </a:xfrm>
          <a:prstGeom prst="rect">
            <a:avLst/>
          </a:prstGeom>
          <a:noFill/>
          <a:ln>
            <a:noFill/>
          </a:ln>
        </p:spPr>
      </p:pic>
      <p:sp>
        <p:nvSpPr>
          <p:cNvPr id="23" name="Google Shape;23;p3"/>
          <p:cNvSpPr txBox="1">
            <a:spLocks noGrp="1"/>
          </p:cNvSpPr>
          <p:nvPr>
            <p:ph type="ctrTitle"/>
          </p:nvPr>
        </p:nvSpPr>
        <p:spPr>
          <a:xfrm>
            <a:off x="415600" y="1624867"/>
            <a:ext cx="7462000" cy="2104800"/>
          </a:xfrm>
          <a:prstGeom prst="rect">
            <a:avLst/>
          </a:prstGeom>
          <a:effectLst>
            <a:outerShdw blurRad="114300" dist="38100" dir="5400000" algn="bl" rotWithShape="0">
              <a:srgbClr val="000000">
                <a:alpha val="50000"/>
              </a:srgbClr>
            </a:outerShdw>
          </a:effectLst>
        </p:spPr>
        <p:txBody>
          <a:bodyPr spcFirstLastPara="1" wrap="square" lIns="182850" tIns="182850" rIns="182850" bIns="182850" anchor="ctr" anchorCtr="0">
            <a:noAutofit/>
          </a:bodyPr>
          <a:lstStyle>
            <a:lvl1pPr lvl="0">
              <a:spcBef>
                <a:spcPts val="0"/>
              </a:spcBef>
              <a:spcAft>
                <a:spcPts val="0"/>
              </a:spcAft>
              <a:buSzPts val="9600"/>
              <a:buFont typeface="Geom SemiBold"/>
              <a:buNone/>
              <a:defRPr sz="6400">
                <a:latin typeface="Geom SemiBold"/>
                <a:ea typeface="Geom SemiBold"/>
                <a:cs typeface="Geom SemiBold"/>
                <a:sym typeface="Geom SemiBold"/>
              </a:defRPr>
            </a:lvl1pPr>
            <a:lvl2pPr lvl="1">
              <a:spcBef>
                <a:spcPts val="0"/>
              </a:spcBef>
              <a:spcAft>
                <a:spcPts val="0"/>
              </a:spcAft>
              <a:buSzPts val="10400"/>
              <a:buFont typeface="Geist SemiBold"/>
              <a:buNone/>
              <a:defRPr sz="6934">
                <a:latin typeface="Geist SemiBold"/>
                <a:ea typeface="Geist SemiBold"/>
                <a:cs typeface="Geist SemiBold"/>
                <a:sym typeface="Geist SemiBold"/>
              </a:defRPr>
            </a:lvl2pPr>
            <a:lvl3pPr lvl="2">
              <a:spcBef>
                <a:spcPts val="0"/>
              </a:spcBef>
              <a:spcAft>
                <a:spcPts val="0"/>
              </a:spcAft>
              <a:buSzPts val="10400"/>
              <a:buFont typeface="Geist SemiBold"/>
              <a:buNone/>
              <a:defRPr sz="6934">
                <a:latin typeface="Geist SemiBold"/>
                <a:ea typeface="Geist SemiBold"/>
                <a:cs typeface="Geist SemiBold"/>
                <a:sym typeface="Geist SemiBold"/>
              </a:defRPr>
            </a:lvl3pPr>
            <a:lvl4pPr lvl="3">
              <a:spcBef>
                <a:spcPts val="0"/>
              </a:spcBef>
              <a:spcAft>
                <a:spcPts val="0"/>
              </a:spcAft>
              <a:buSzPts val="10400"/>
              <a:buFont typeface="Geist SemiBold"/>
              <a:buNone/>
              <a:defRPr sz="6934">
                <a:latin typeface="Geist SemiBold"/>
                <a:ea typeface="Geist SemiBold"/>
                <a:cs typeface="Geist SemiBold"/>
                <a:sym typeface="Geist SemiBold"/>
              </a:defRPr>
            </a:lvl4pPr>
            <a:lvl5pPr lvl="4">
              <a:spcBef>
                <a:spcPts val="0"/>
              </a:spcBef>
              <a:spcAft>
                <a:spcPts val="0"/>
              </a:spcAft>
              <a:buSzPts val="10400"/>
              <a:buFont typeface="Geist SemiBold"/>
              <a:buNone/>
              <a:defRPr sz="6934">
                <a:latin typeface="Geist SemiBold"/>
                <a:ea typeface="Geist SemiBold"/>
                <a:cs typeface="Geist SemiBold"/>
                <a:sym typeface="Geist SemiBold"/>
              </a:defRPr>
            </a:lvl5pPr>
            <a:lvl6pPr lvl="5">
              <a:spcBef>
                <a:spcPts val="0"/>
              </a:spcBef>
              <a:spcAft>
                <a:spcPts val="0"/>
              </a:spcAft>
              <a:buSzPts val="10400"/>
              <a:buFont typeface="Geist SemiBold"/>
              <a:buNone/>
              <a:defRPr sz="6934">
                <a:latin typeface="Geist SemiBold"/>
                <a:ea typeface="Geist SemiBold"/>
                <a:cs typeface="Geist SemiBold"/>
                <a:sym typeface="Geist SemiBold"/>
              </a:defRPr>
            </a:lvl6pPr>
            <a:lvl7pPr lvl="6">
              <a:spcBef>
                <a:spcPts val="0"/>
              </a:spcBef>
              <a:spcAft>
                <a:spcPts val="0"/>
              </a:spcAft>
              <a:buSzPts val="10400"/>
              <a:buFont typeface="Geist SemiBold"/>
              <a:buNone/>
              <a:defRPr sz="6934">
                <a:latin typeface="Geist SemiBold"/>
                <a:ea typeface="Geist SemiBold"/>
                <a:cs typeface="Geist SemiBold"/>
                <a:sym typeface="Geist SemiBold"/>
              </a:defRPr>
            </a:lvl7pPr>
            <a:lvl8pPr lvl="7">
              <a:spcBef>
                <a:spcPts val="0"/>
              </a:spcBef>
              <a:spcAft>
                <a:spcPts val="0"/>
              </a:spcAft>
              <a:buSzPts val="10400"/>
              <a:buFont typeface="Geist SemiBold"/>
              <a:buNone/>
              <a:defRPr sz="6934">
                <a:latin typeface="Geist SemiBold"/>
                <a:ea typeface="Geist SemiBold"/>
                <a:cs typeface="Geist SemiBold"/>
                <a:sym typeface="Geist SemiBold"/>
              </a:defRPr>
            </a:lvl8pPr>
            <a:lvl9pPr lvl="8">
              <a:spcBef>
                <a:spcPts val="0"/>
              </a:spcBef>
              <a:spcAft>
                <a:spcPts val="0"/>
              </a:spcAft>
              <a:buSzPts val="10400"/>
              <a:buFont typeface="Geist SemiBold"/>
              <a:buNone/>
              <a:defRPr sz="6934">
                <a:latin typeface="Geist SemiBold"/>
                <a:ea typeface="Geist SemiBold"/>
                <a:cs typeface="Geist SemiBold"/>
                <a:sym typeface="Geist SemiBold"/>
              </a:defRPr>
            </a:lvl9pPr>
          </a:lstStyle>
          <a:p>
            <a:endParaRPr/>
          </a:p>
        </p:txBody>
      </p:sp>
      <p:sp>
        <p:nvSpPr>
          <p:cNvPr id="24" name="Google Shape;24;p3"/>
          <p:cNvSpPr txBox="1">
            <a:spLocks noGrp="1"/>
          </p:cNvSpPr>
          <p:nvPr>
            <p:ph type="sldNum" idx="12"/>
          </p:nvPr>
        </p:nvSpPr>
        <p:spPr>
          <a:xfrm>
            <a:off x="11409045" y="6333135"/>
            <a:ext cx="731600" cy="615493"/>
          </a:xfrm>
          <a:prstGeom prst="rect">
            <a:avLst/>
          </a:prstGeom>
        </p:spPr>
        <p:txBody>
          <a:bodyPr spcFirstLastPara="1" wrap="square" lIns="182850" tIns="182850" rIns="182850" bIns="182850" anchor="t" anchorCtr="0">
            <a:spAutoFit/>
          </a:bodyPr>
          <a:lstStyle>
            <a:lvl1pPr lvl="0">
              <a:buNone/>
              <a:defRPr sz="1600"/>
            </a:lvl1pPr>
            <a:lvl2pPr lvl="1">
              <a:buNone/>
              <a:defRPr sz="1600"/>
            </a:lvl2pPr>
            <a:lvl3pPr lvl="2">
              <a:buNone/>
              <a:defRPr sz="1600"/>
            </a:lvl3pPr>
            <a:lvl4pPr lvl="3">
              <a:buNone/>
              <a:defRPr sz="1600"/>
            </a:lvl4pPr>
            <a:lvl5pPr lvl="4">
              <a:buNone/>
              <a:defRPr sz="1600"/>
            </a:lvl5pPr>
            <a:lvl6pPr lvl="5">
              <a:buNone/>
              <a:defRPr sz="1600"/>
            </a:lvl6pPr>
            <a:lvl7pPr lvl="6">
              <a:buNone/>
              <a:defRPr sz="1600"/>
            </a:lvl7pPr>
            <a:lvl8pPr lvl="7">
              <a:buNone/>
              <a:defRPr sz="1600"/>
            </a:lvl8pPr>
            <a:lvl9pPr lvl="8">
              <a:buNone/>
              <a:defRPr sz="1600"/>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78788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 midnight" type="secHead">
  <p:cSld name="Section header - midnight">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4"/>
          <p:cNvSpPr txBox="1">
            <a:spLocks noGrp="1"/>
          </p:cNvSpPr>
          <p:nvPr>
            <p:ph type="ctrTitle"/>
          </p:nvPr>
        </p:nvSpPr>
        <p:spPr>
          <a:xfrm>
            <a:off x="415598" y="2060600"/>
            <a:ext cx="7462000" cy="2736800"/>
          </a:xfrm>
          <a:prstGeom prst="rect">
            <a:avLst/>
          </a:prstGeom>
          <a:effectLst>
            <a:outerShdw blurRad="114300" dist="38100" dir="5400000" algn="bl" rotWithShape="0">
              <a:srgbClr val="000000">
                <a:alpha val="50000"/>
              </a:srgbClr>
            </a:outerShdw>
          </a:effectLst>
        </p:spPr>
        <p:txBody>
          <a:bodyPr spcFirstLastPara="1" wrap="square" lIns="182850" tIns="182850" rIns="182850" bIns="182850" anchor="ctr" anchorCtr="0">
            <a:noAutofit/>
          </a:bodyPr>
          <a:lstStyle>
            <a:lvl1pPr lvl="0">
              <a:spcBef>
                <a:spcPts val="0"/>
              </a:spcBef>
              <a:spcAft>
                <a:spcPts val="0"/>
              </a:spcAft>
              <a:buSzPts val="9600"/>
              <a:buFont typeface="Geom SemiBold"/>
              <a:buNone/>
              <a:defRPr sz="6400">
                <a:latin typeface="Geom SemiBold"/>
                <a:ea typeface="Geom SemiBold"/>
                <a:cs typeface="Geom SemiBold"/>
                <a:sym typeface="Geom SemiBold"/>
              </a:defRPr>
            </a:lvl1pPr>
            <a:lvl2pPr lvl="1">
              <a:spcBef>
                <a:spcPts val="0"/>
              </a:spcBef>
              <a:spcAft>
                <a:spcPts val="0"/>
              </a:spcAft>
              <a:buSzPts val="10400"/>
              <a:buFont typeface="Geist SemiBold"/>
              <a:buNone/>
              <a:defRPr sz="6934">
                <a:latin typeface="Geist SemiBold"/>
                <a:ea typeface="Geist SemiBold"/>
                <a:cs typeface="Geist SemiBold"/>
                <a:sym typeface="Geist SemiBold"/>
              </a:defRPr>
            </a:lvl2pPr>
            <a:lvl3pPr lvl="2">
              <a:spcBef>
                <a:spcPts val="0"/>
              </a:spcBef>
              <a:spcAft>
                <a:spcPts val="0"/>
              </a:spcAft>
              <a:buSzPts val="10400"/>
              <a:buFont typeface="Geist SemiBold"/>
              <a:buNone/>
              <a:defRPr sz="6934">
                <a:latin typeface="Geist SemiBold"/>
                <a:ea typeface="Geist SemiBold"/>
                <a:cs typeface="Geist SemiBold"/>
                <a:sym typeface="Geist SemiBold"/>
              </a:defRPr>
            </a:lvl3pPr>
            <a:lvl4pPr lvl="3">
              <a:spcBef>
                <a:spcPts val="0"/>
              </a:spcBef>
              <a:spcAft>
                <a:spcPts val="0"/>
              </a:spcAft>
              <a:buSzPts val="10400"/>
              <a:buFont typeface="Geist SemiBold"/>
              <a:buNone/>
              <a:defRPr sz="6934">
                <a:latin typeface="Geist SemiBold"/>
                <a:ea typeface="Geist SemiBold"/>
                <a:cs typeface="Geist SemiBold"/>
                <a:sym typeface="Geist SemiBold"/>
              </a:defRPr>
            </a:lvl4pPr>
            <a:lvl5pPr lvl="4">
              <a:spcBef>
                <a:spcPts val="0"/>
              </a:spcBef>
              <a:spcAft>
                <a:spcPts val="0"/>
              </a:spcAft>
              <a:buSzPts val="10400"/>
              <a:buFont typeface="Geist SemiBold"/>
              <a:buNone/>
              <a:defRPr sz="6934">
                <a:latin typeface="Geist SemiBold"/>
                <a:ea typeface="Geist SemiBold"/>
                <a:cs typeface="Geist SemiBold"/>
                <a:sym typeface="Geist SemiBold"/>
              </a:defRPr>
            </a:lvl5pPr>
            <a:lvl6pPr lvl="5">
              <a:spcBef>
                <a:spcPts val="0"/>
              </a:spcBef>
              <a:spcAft>
                <a:spcPts val="0"/>
              </a:spcAft>
              <a:buSzPts val="10400"/>
              <a:buFont typeface="Geist SemiBold"/>
              <a:buNone/>
              <a:defRPr sz="6934">
                <a:latin typeface="Geist SemiBold"/>
                <a:ea typeface="Geist SemiBold"/>
                <a:cs typeface="Geist SemiBold"/>
                <a:sym typeface="Geist SemiBold"/>
              </a:defRPr>
            </a:lvl6pPr>
            <a:lvl7pPr lvl="6">
              <a:spcBef>
                <a:spcPts val="0"/>
              </a:spcBef>
              <a:spcAft>
                <a:spcPts val="0"/>
              </a:spcAft>
              <a:buSzPts val="10400"/>
              <a:buFont typeface="Geist SemiBold"/>
              <a:buNone/>
              <a:defRPr sz="6934">
                <a:latin typeface="Geist SemiBold"/>
                <a:ea typeface="Geist SemiBold"/>
                <a:cs typeface="Geist SemiBold"/>
                <a:sym typeface="Geist SemiBold"/>
              </a:defRPr>
            </a:lvl7pPr>
            <a:lvl8pPr lvl="7">
              <a:spcBef>
                <a:spcPts val="0"/>
              </a:spcBef>
              <a:spcAft>
                <a:spcPts val="0"/>
              </a:spcAft>
              <a:buSzPts val="10400"/>
              <a:buFont typeface="Geist SemiBold"/>
              <a:buNone/>
              <a:defRPr sz="6934">
                <a:latin typeface="Geist SemiBold"/>
                <a:ea typeface="Geist SemiBold"/>
                <a:cs typeface="Geist SemiBold"/>
                <a:sym typeface="Geist SemiBold"/>
              </a:defRPr>
            </a:lvl8pPr>
            <a:lvl9pPr lvl="8">
              <a:spcBef>
                <a:spcPts val="0"/>
              </a:spcBef>
              <a:spcAft>
                <a:spcPts val="0"/>
              </a:spcAft>
              <a:buSzPts val="10400"/>
              <a:buFont typeface="Geist SemiBold"/>
              <a:buNone/>
              <a:defRPr sz="6934">
                <a:latin typeface="Geist SemiBold"/>
                <a:ea typeface="Geist SemiBold"/>
                <a:cs typeface="Geist SemiBold"/>
                <a:sym typeface="Geist SemiBold"/>
              </a:defRPr>
            </a:lvl9pPr>
          </a:lstStyle>
          <a:p>
            <a:endParaRPr/>
          </a:p>
        </p:txBody>
      </p:sp>
      <p:sp>
        <p:nvSpPr>
          <p:cNvPr id="27" name="Google Shape;27;p4"/>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28" name="Google Shape;28;p4"/>
          <p:cNvPicPr preferRelativeResize="0"/>
          <p:nvPr/>
        </p:nvPicPr>
        <p:blipFill>
          <a:blip r:embed="rId3">
            <a:alphaModFix/>
          </a:blip>
          <a:stretch>
            <a:fillRect/>
          </a:stretch>
        </p:blipFill>
        <p:spPr>
          <a:xfrm>
            <a:off x="9999269" y="274467"/>
            <a:ext cx="1912299" cy="432652"/>
          </a:xfrm>
          <a:prstGeom prst="rect">
            <a:avLst/>
          </a:prstGeom>
          <a:noFill/>
          <a:ln>
            <a:noFill/>
          </a:ln>
        </p:spPr>
      </p:pic>
      <p:sp>
        <p:nvSpPr>
          <p:cNvPr id="29" name="Google Shape;29;p4"/>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
        <p:nvSpPr>
          <p:cNvPr id="30" name="Google Shape;30;p4"/>
          <p:cNvSpPr txBox="1">
            <a:spLocks noGrp="1"/>
          </p:cNvSpPr>
          <p:nvPr>
            <p:ph type="sldNum" idx="12"/>
          </p:nvPr>
        </p:nvSpPr>
        <p:spPr>
          <a:xfrm>
            <a:off x="11409045" y="6333135"/>
            <a:ext cx="731600" cy="615493"/>
          </a:xfrm>
          <a:prstGeom prst="rect">
            <a:avLst/>
          </a:prstGeom>
        </p:spPr>
        <p:txBody>
          <a:bodyPr spcFirstLastPara="1" wrap="square" lIns="182850" tIns="182850" rIns="182850" bIns="182850" anchor="t" anchorCtr="0">
            <a:spAutoFit/>
          </a:bodyPr>
          <a:lstStyle>
            <a:lvl1pPr lvl="0">
              <a:buNone/>
              <a:defRPr sz="1600"/>
            </a:lvl1pPr>
            <a:lvl2pPr lvl="1">
              <a:buNone/>
              <a:defRPr sz="1600"/>
            </a:lvl2pPr>
            <a:lvl3pPr lvl="2">
              <a:buNone/>
              <a:defRPr sz="1600"/>
            </a:lvl3pPr>
            <a:lvl4pPr lvl="3">
              <a:buNone/>
              <a:defRPr sz="1600"/>
            </a:lvl4pPr>
            <a:lvl5pPr lvl="4">
              <a:buNone/>
              <a:defRPr sz="1600"/>
            </a:lvl5pPr>
            <a:lvl6pPr lvl="5">
              <a:buNone/>
              <a:defRPr sz="1600"/>
            </a:lvl6pPr>
            <a:lvl7pPr lvl="6">
              <a:buNone/>
              <a:defRPr sz="1600"/>
            </a:lvl7pPr>
            <a:lvl8pPr lvl="7">
              <a:buNone/>
              <a:defRPr sz="1600"/>
            </a:lvl8pPr>
            <a:lvl9pPr lvl="8">
              <a:buNone/>
              <a:defRPr sz="1600"/>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98716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 Entanglement Gold 1">
  <p:cSld name="Section header - Entanglement Gold 1">
    <p:bg>
      <p:bgPr>
        <a:blipFill>
          <a:blip r:embed="rId2">
            <a:alphaModFix/>
          </a:blip>
          <a:stretch>
            <a:fillRect/>
          </a:stretch>
        </a:blipFill>
        <a:effectLst/>
      </p:bgPr>
    </p:bg>
    <p:spTree>
      <p:nvGrpSpPr>
        <p:cNvPr id="1" name="Shape 31"/>
        <p:cNvGrpSpPr/>
        <p:nvPr/>
      </p:nvGrpSpPr>
      <p:grpSpPr>
        <a:xfrm>
          <a:off x="0" y="0"/>
          <a:ext cx="0" cy="0"/>
          <a:chOff x="0" y="0"/>
          <a:chExt cx="0" cy="0"/>
        </a:xfrm>
      </p:grpSpPr>
      <p:sp>
        <p:nvSpPr>
          <p:cNvPr id="32" name="Google Shape;32;p5"/>
          <p:cNvSpPr txBox="1">
            <a:spLocks noGrp="1"/>
          </p:cNvSpPr>
          <p:nvPr>
            <p:ph type="ctrTitle"/>
          </p:nvPr>
        </p:nvSpPr>
        <p:spPr>
          <a:xfrm>
            <a:off x="415598" y="2060600"/>
            <a:ext cx="7462000" cy="2736800"/>
          </a:xfrm>
          <a:prstGeom prst="rect">
            <a:avLst/>
          </a:prstGeom>
          <a:effectLst>
            <a:outerShdw blurRad="114300" dist="38100" dir="5400000" algn="bl" rotWithShape="0">
              <a:srgbClr val="000000">
                <a:alpha val="50000"/>
              </a:srgbClr>
            </a:outerShdw>
          </a:effectLst>
        </p:spPr>
        <p:txBody>
          <a:bodyPr spcFirstLastPara="1" wrap="square" lIns="182850" tIns="182850" rIns="182850" bIns="182850" anchor="ctr" anchorCtr="0">
            <a:noAutofit/>
          </a:bodyPr>
          <a:lstStyle>
            <a:lvl1pPr lvl="0">
              <a:spcBef>
                <a:spcPts val="0"/>
              </a:spcBef>
              <a:spcAft>
                <a:spcPts val="0"/>
              </a:spcAft>
              <a:buSzPts val="9600"/>
              <a:buFont typeface="Geom SemiBold"/>
              <a:buNone/>
              <a:defRPr sz="6400">
                <a:latin typeface="Geom SemiBold"/>
                <a:ea typeface="Geom SemiBold"/>
                <a:cs typeface="Geom SemiBold"/>
                <a:sym typeface="Geom SemiBold"/>
              </a:defRPr>
            </a:lvl1pPr>
            <a:lvl2pPr lvl="1">
              <a:spcBef>
                <a:spcPts val="0"/>
              </a:spcBef>
              <a:spcAft>
                <a:spcPts val="0"/>
              </a:spcAft>
              <a:buSzPts val="10400"/>
              <a:buFont typeface="Geist SemiBold"/>
              <a:buNone/>
              <a:defRPr sz="6934">
                <a:latin typeface="Geist SemiBold"/>
                <a:ea typeface="Geist SemiBold"/>
                <a:cs typeface="Geist SemiBold"/>
                <a:sym typeface="Geist SemiBold"/>
              </a:defRPr>
            </a:lvl2pPr>
            <a:lvl3pPr lvl="2">
              <a:spcBef>
                <a:spcPts val="0"/>
              </a:spcBef>
              <a:spcAft>
                <a:spcPts val="0"/>
              </a:spcAft>
              <a:buSzPts val="10400"/>
              <a:buFont typeface="Geist SemiBold"/>
              <a:buNone/>
              <a:defRPr sz="6934">
                <a:latin typeface="Geist SemiBold"/>
                <a:ea typeface="Geist SemiBold"/>
                <a:cs typeface="Geist SemiBold"/>
                <a:sym typeface="Geist SemiBold"/>
              </a:defRPr>
            </a:lvl3pPr>
            <a:lvl4pPr lvl="3">
              <a:spcBef>
                <a:spcPts val="0"/>
              </a:spcBef>
              <a:spcAft>
                <a:spcPts val="0"/>
              </a:spcAft>
              <a:buSzPts val="10400"/>
              <a:buFont typeface="Geist SemiBold"/>
              <a:buNone/>
              <a:defRPr sz="6934">
                <a:latin typeface="Geist SemiBold"/>
                <a:ea typeface="Geist SemiBold"/>
                <a:cs typeface="Geist SemiBold"/>
                <a:sym typeface="Geist SemiBold"/>
              </a:defRPr>
            </a:lvl4pPr>
            <a:lvl5pPr lvl="4">
              <a:spcBef>
                <a:spcPts val="0"/>
              </a:spcBef>
              <a:spcAft>
                <a:spcPts val="0"/>
              </a:spcAft>
              <a:buSzPts val="10400"/>
              <a:buFont typeface="Geist SemiBold"/>
              <a:buNone/>
              <a:defRPr sz="6934">
                <a:latin typeface="Geist SemiBold"/>
                <a:ea typeface="Geist SemiBold"/>
                <a:cs typeface="Geist SemiBold"/>
                <a:sym typeface="Geist SemiBold"/>
              </a:defRPr>
            </a:lvl5pPr>
            <a:lvl6pPr lvl="5">
              <a:spcBef>
                <a:spcPts val="0"/>
              </a:spcBef>
              <a:spcAft>
                <a:spcPts val="0"/>
              </a:spcAft>
              <a:buSzPts val="10400"/>
              <a:buFont typeface="Geist SemiBold"/>
              <a:buNone/>
              <a:defRPr sz="6934">
                <a:latin typeface="Geist SemiBold"/>
                <a:ea typeface="Geist SemiBold"/>
                <a:cs typeface="Geist SemiBold"/>
                <a:sym typeface="Geist SemiBold"/>
              </a:defRPr>
            </a:lvl6pPr>
            <a:lvl7pPr lvl="6">
              <a:spcBef>
                <a:spcPts val="0"/>
              </a:spcBef>
              <a:spcAft>
                <a:spcPts val="0"/>
              </a:spcAft>
              <a:buSzPts val="10400"/>
              <a:buFont typeface="Geist SemiBold"/>
              <a:buNone/>
              <a:defRPr sz="6934">
                <a:latin typeface="Geist SemiBold"/>
                <a:ea typeface="Geist SemiBold"/>
                <a:cs typeface="Geist SemiBold"/>
                <a:sym typeface="Geist SemiBold"/>
              </a:defRPr>
            </a:lvl7pPr>
            <a:lvl8pPr lvl="7">
              <a:spcBef>
                <a:spcPts val="0"/>
              </a:spcBef>
              <a:spcAft>
                <a:spcPts val="0"/>
              </a:spcAft>
              <a:buSzPts val="10400"/>
              <a:buFont typeface="Geist SemiBold"/>
              <a:buNone/>
              <a:defRPr sz="6934">
                <a:latin typeface="Geist SemiBold"/>
                <a:ea typeface="Geist SemiBold"/>
                <a:cs typeface="Geist SemiBold"/>
                <a:sym typeface="Geist SemiBold"/>
              </a:defRPr>
            </a:lvl8pPr>
            <a:lvl9pPr lvl="8">
              <a:spcBef>
                <a:spcPts val="0"/>
              </a:spcBef>
              <a:spcAft>
                <a:spcPts val="0"/>
              </a:spcAft>
              <a:buSzPts val="10400"/>
              <a:buFont typeface="Geist SemiBold"/>
              <a:buNone/>
              <a:defRPr sz="6934">
                <a:latin typeface="Geist SemiBold"/>
                <a:ea typeface="Geist SemiBold"/>
                <a:cs typeface="Geist SemiBold"/>
                <a:sym typeface="Geist SemiBold"/>
              </a:defRPr>
            </a:lvl9pPr>
          </a:lstStyle>
          <a:p>
            <a:endParaRPr/>
          </a:p>
        </p:txBody>
      </p:sp>
      <p:sp>
        <p:nvSpPr>
          <p:cNvPr id="33" name="Google Shape;33;p5"/>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34" name="Google Shape;34;p5"/>
          <p:cNvPicPr preferRelativeResize="0"/>
          <p:nvPr/>
        </p:nvPicPr>
        <p:blipFill>
          <a:blip r:embed="rId3">
            <a:alphaModFix/>
          </a:blip>
          <a:stretch>
            <a:fillRect/>
          </a:stretch>
        </p:blipFill>
        <p:spPr>
          <a:xfrm>
            <a:off x="9999269" y="274467"/>
            <a:ext cx="1912299" cy="432652"/>
          </a:xfrm>
          <a:prstGeom prst="rect">
            <a:avLst/>
          </a:prstGeom>
          <a:noFill/>
          <a:ln>
            <a:noFill/>
          </a:ln>
        </p:spPr>
      </p:pic>
      <p:sp>
        <p:nvSpPr>
          <p:cNvPr id="35" name="Google Shape;35;p5"/>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933">
              <a:solidFill>
                <a:schemeClr val="dk2"/>
              </a:solidFill>
              <a:latin typeface="Helvetica Neue"/>
              <a:ea typeface="Helvetica Neue"/>
              <a:cs typeface="Helvetica Neue"/>
              <a:sym typeface="Helvetica Neue"/>
            </a:endParaRPr>
          </a:p>
        </p:txBody>
      </p:sp>
      <p:sp>
        <p:nvSpPr>
          <p:cNvPr id="36" name="Google Shape;36;p5"/>
          <p:cNvSpPr txBox="1">
            <a:spLocks noGrp="1"/>
          </p:cNvSpPr>
          <p:nvPr>
            <p:ph type="sldNum" idx="12"/>
          </p:nvPr>
        </p:nvSpPr>
        <p:spPr>
          <a:xfrm>
            <a:off x="11409045" y="6333135"/>
            <a:ext cx="731600" cy="615493"/>
          </a:xfrm>
          <a:prstGeom prst="rect">
            <a:avLst/>
          </a:prstGeom>
        </p:spPr>
        <p:txBody>
          <a:bodyPr spcFirstLastPara="1" wrap="square" lIns="182850" tIns="182850" rIns="182850" bIns="182850" anchor="t" anchorCtr="0">
            <a:spAutoFit/>
          </a:bodyPr>
          <a:lstStyle>
            <a:lvl1pPr lvl="0">
              <a:buNone/>
              <a:defRPr sz="1600"/>
            </a:lvl1pPr>
            <a:lvl2pPr lvl="1">
              <a:buNone/>
              <a:defRPr sz="1600"/>
            </a:lvl2pPr>
            <a:lvl3pPr lvl="2">
              <a:buNone/>
              <a:defRPr sz="1600"/>
            </a:lvl3pPr>
            <a:lvl4pPr lvl="3">
              <a:buNone/>
              <a:defRPr sz="1600"/>
            </a:lvl4pPr>
            <a:lvl5pPr lvl="4">
              <a:buNone/>
              <a:defRPr sz="1600"/>
            </a:lvl5pPr>
            <a:lvl6pPr lvl="5">
              <a:buNone/>
              <a:defRPr sz="1600"/>
            </a:lvl6pPr>
            <a:lvl7pPr lvl="6">
              <a:buNone/>
              <a:defRPr sz="1600"/>
            </a:lvl7pPr>
            <a:lvl8pPr lvl="7">
              <a:buNone/>
              <a:defRPr sz="1600"/>
            </a:lvl8pPr>
            <a:lvl9pPr lvl="8">
              <a:buNone/>
              <a:defRPr sz="1600"/>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56843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 Midnight" type="tx">
  <p:cSld name="Title and body - Midnight">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415600" y="593367"/>
            <a:ext cx="9335200" cy="763600"/>
          </a:xfrm>
          <a:prstGeom prst="rect">
            <a:avLst/>
          </a:prstGeom>
        </p:spPr>
        <p:txBody>
          <a:bodyPr spcFirstLastPara="1" wrap="square" lIns="182850" tIns="182850" rIns="182850" bIns="182850" anchor="ctr" anchorCtr="0">
            <a:noAutofit/>
          </a:bodyPr>
          <a:lstStyle>
            <a:lvl1pPr lvl="0">
              <a:spcBef>
                <a:spcPts val="0"/>
              </a:spcBef>
              <a:spcAft>
                <a:spcPts val="0"/>
              </a:spcAft>
              <a:buSzPts val="5600"/>
              <a:buFont typeface="Geom"/>
              <a:buNone/>
              <a:defRPr>
                <a:latin typeface="Geom"/>
                <a:ea typeface="Geom"/>
                <a:cs typeface="Geom"/>
                <a:sym typeface="Geom"/>
              </a:defRPr>
            </a:lvl1pPr>
            <a:lvl2pPr lvl="1">
              <a:spcBef>
                <a:spcPts val="0"/>
              </a:spcBef>
              <a:spcAft>
                <a:spcPts val="0"/>
              </a:spcAft>
              <a:buSzPts val="5600"/>
              <a:buFont typeface="Geom"/>
              <a:buNone/>
              <a:defRPr>
                <a:latin typeface="Geom"/>
                <a:ea typeface="Geom"/>
                <a:cs typeface="Geom"/>
                <a:sym typeface="Geom"/>
              </a:defRPr>
            </a:lvl2pPr>
            <a:lvl3pPr lvl="2">
              <a:spcBef>
                <a:spcPts val="0"/>
              </a:spcBef>
              <a:spcAft>
                <a:spcPts val="0"/>
              </a:spcAft>
              <a:buSzPts val="5600"/>
              <a:buFont typeface="Geom"/>
              <a:buNone/>
              <a:defRPr>
                <a:latin typeface="Geom"/>
                <a:ea typeface="Geom"/>
                <a:cs typeface="Geom"/>
                <a:sym typeface="Geom"/>
              </a:defRPr>
            </a:lvl3pPr>
            <a:lvl4pPr lvl="3">
              <a:spcBef>
                <a:spcPts val="0"/>
              </a:spcBef>
              <a:spcAft>
                <a:spcPts val="0"/>
              </a:spcAft>
              <a:buSzPts val="5600"/>
              <a:buFont typeface="Geom"/>
              <a:buNone/>
              <a:defRPr>
                <a:latin typeface="Geom"/>
                <a:ea typeface="Geom"/>
                <a:cs typeface="Geom"/>
                <a:sym typeface="Geom"/>
              </a:defRPr>
            </a:lvl4pPr>
            <a:lvl5pPr lvl="4">
              <a:spcBef>
                <a:spcPts val="0"/>
              </a:spcBef>
              <a:spcAft>
                <a:spcPts val="0"/>
              </a:spcAft>
              <a:buSzPts val="5600"/>
              <a:buFont typeface="Geom"/>
              <a:buNone/>
              <a:defRPr>
                <a:latin typeface="Geom"/>
                <a:ea typeface="Geom"/>
                <a:cs typeface="Geom"/>
                <a:sym typeface="Geom"/>
              </a:defRPr>
            </a:lvl5pPr>
            <a:lvl6pPr lvl="5">
              <a:spcBef>
                <a:spcPts val="0"/>
              </a:spcBef>
              <a:spcAft>
                <a:spcPts val="0"/>
              </a:spcAft>
              <a:buSzPts val="5600"/>
              <a:buFont typeface="Geom"/>
              <a:buNone/>
              <a:defRPr>
                <a:latin typeface="Geom"/>
                <a:ea typeface="Geom"/>
                <a:cs typeface="Geom"/>
                <a:sym typeface="Geom"/>
              </a:defRPr>
            </a:lvl6pPr>
            <a:lvl7pPr lvl="6">
              <a:spcBef>
                <a:spcPts val="0"/>
              </a:spcBef>
              <a:spcAft>
                <a:spcPts val="0"/>
              </a:spcAft>
              <a:buSzPts val="5600"/>
              <a:buFont typeface="Geom"/>
              <a:buNone/>
              <a:defRPr>
                <a:latin typeface="Geom"/>
                <a:ea typeface="Geom"/>
                <a:cs typeface="Geom"/>
                <a:sym typeface="Geom"/>
              </a:defRPr>
            </a:lvl7pPr>
            <a:lvl8pPr lvl="7">
              <a:spcBef>
                <a:spcPts val="0"/>
              </a:spcBef>
              <a:spcAft>
                <a:spcPts val="0"/>
              </a:spcAft>
              <a:buSzPts val="5600"/>
              <a:buFont typeface="Geom"/>
              <a:buNone/>
              <a:defRPr>
                <a:latin typeface="Geom"/>
                <a:ea typeface="Geom"/>
                <a:cs typeface="Geom"/>
                <a:sym typeface="Geom"/>
              </a:defRPr>
            </a:lvl8pPr>
            <a:lvl9pPr lvl="8">
              <a:spcBef>
                <a:spcPts val="0"/>
              </a:spcBef>
              <a:spcAft>
                <a:spcPts val="0"/>
              </a:spcAft>
              <a:buSzPts val="5600"/>
              <a:buFont typeface="Geom"/>
              <a:buNone/>
              <a:defRPr>
                <a:latin typeface="Geom"/>
                <a:ea typeface="Geom"/>
                <a:cs typeface="Geom"/>
                <a:sym typeface="Geom"/>
              </a:defRPr>
            </a:lvl9pPr>
          </a:lstStyle>
          <a:p>
            <a:endParaRPr/>
          </a:p>
        </p:txBody>
      </p:sp>
      <p:sp>
        <p:nvSpPr>
          <p:cNvPr id="39" name="Google Shape;39;p6"/>
          <p:cNvSpPr txBox="1">
            <a:spLocks noGrp="1"/>
          </p:cNvSpPr>
          <p:nvPr>
            <p:ph type="body" idx="1"/>
          </p:nvPr>
        </p:nvSpPr>
        <p:spPr>
          <a:xfrm>
            <a:off x="415600" y="1536633"/>
            <a:ext cx="11360800" cy="1006369"/>
          </a:xfrm>
          <a:prstGeom prst="rect">
            <a:avLst/>
          </a:prstGeom>
        </p:spPr>
        <p:txBody>
          <a:bodyPr spcFirstLastPara="1" wrap="square" lIns="182850" tIns="182850" rIns="182850" bIns="182850" anchor="t" anchorCtr="0">
            <a:spAutoFit/>
          </a:bodyPr>
          <a:lstStyle>
            <a:lvl1pPr marL="304815" lvl="0" indent="-304815">
              <a:spcBef>
                <a:spcPts val="0"/>
              </a:spcBef>
              <a:spcAft>
                <a:spcPts val="0"/>
              </a:spcAft>
              <a:buSzPts val="3600"/>
              <a:buFont typeface="Lexend Deca Light"/>
              <a:buChar char="●"/>
              <a:defRPr>
                <a:latin typeface="Lexend Deca Light"/>
                <a:ea typeface="Lexend Deca Light"/>
                <a:cs typeface="Lexend Deca Light"/>
                <a:sym typeface="Lexend Deca Light"/>
              </a:defRPr>
            </a:lvl1pPr>
            <a:lvl2pPr marL="609630" lvl="1"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2pPr>
            <a:lvl3pPr marL="914446" lvl="2"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3pPr>
            <a:lvl4pPr marL="1219261" lvl="3"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4pPr>
            <a:lvl5pPr marL="1524076" lvl="4"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5pPr>
            <a:lvl6pPr marL="1828891" lvl="5"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6pPr>
            <a:lvl7pPr marL="2133707" lvl="6"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7pPr>
            <a:lvl8pPr marL="2438522" lvl="7"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8pPr>
            <a:lvl9pPr marL="2743337" lvl="8"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9pPr>
          </a:lstStyle>
          <a:p>
            <a:endParaRPr/>
          </a:p>
        </p:txBody>
      </p:sp>
      <p:sp>
        <p:nvSpPr>
          <p:cNvPr id="40" name="Google Shape;40;p6"/>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41" name="Google Shape;41;p6"/>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42" name="Google Shape;42;p6"/>
          <p:cNvPicPr preferRelativeResize="0"/>
          <p:nvPr/>
        </p:nvPicPr>
        <p:blipFill>
          <a:blip r:embed="rId2">
            <a:alphaModFix/>
          </a:blip>
          <a:stretch>
            <a:fillRect/>
          </a:stretch>
        </p:blipFill>
        <p:spPr>
          <a:xfrm>
            <a:off x="9999269" y="274467"/>
            <a:ext cx="1912299" cy="432652"/>
          </a:xfrm>
          <a:prstGeom prst="rect">
            <a:avLst/>
          </a:prstGeom>
          <a:noFill/>
          <a:ln>
            <a:noFill/>
          </a:ln>
        </p:spPr>
      </p:pic>
      <p:sp>
        <p:nvSpPr>
          <p:cNvPr id="43" name="Google Shape;43;p6"/>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Tree>
    <p:extLst>
      <p:ext uri="{BB962C8B-B14F-4D97-AF65-F5344CB8AC3E}">
        <p14:creationId xmlns:p14="http://schemas.microsoft.com/office/powerpoint/2010/main" val="1725727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 Midnight 1">
  <p:cSld name="Title and body - Midnight 1">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415600" y="593367"/>
            <a:ext cx="9335200" cy="763600"/>
          </a:xfrm>
          <a:prstGeom prst="rect">
            <a:avLst/>
          </a:prstGeom>
        </p:spPr>
        <p:txBody>
          <a:bodyPr spcFirstLastPara="1" wrap="square" lIns="182850" tIns="182850" rIns="182850" bIns="182850" anchor="ctr" anchorCtr="0">
            <a:noAutofit/>
          </a:bodyPr>
          <a:lstStyle>
            <a:lvl1pPr lvl="0">
              <a:spcBef>
                <a:spcPts val="0"/>
              </a:spcBef>
              <a:spcAft>
                <a:spcPts val="0"/>
              </a:spcAft>
              <a:buSzPts val="5600"/>
              <a:buFont typeface="Geom"/>
              <a:buNone/>
              <a:defRPr>
                <a:latin typeface="Geom"/>
                <a:ea typeface="Geom"/>
                <a:cs typeface="Geom"/>
                <a:sym typeface="Geom"/>
              </a:defRPr>
            </a:lvl1pPr>
            <a:lvl2pPr lvl="1">
              <a:spcBef>
                <a:spcPts val="0"/>
              </a:spcBef>
              <a:spcAft>
                <a:spcPts val="0"/>
              </a:spcAft>
              <a:buSzPts val="5600"/>
              <a:buFont typeface="Geom"/>
              <a:buNone/>
              <a:defRPr>
                <a:latin typeface="Geom"/>
                <a:ea typeface="Geom"/>
                <a:cs typeface="Geom"/>
                <a:sym typeface="Geom"/>
              </a:defRPr>
            </a:lvl2pPr>
            <a:lvl3pPr lvl="2">
              <a:spcBef>
                <a:spcPts val="0"/>
              </a:spcBef>
              <a:spcAft>
                <a:spcPts val="0"/>
              </a:spcAft>
              <a:buSzPts val="5600"/>
              <a:buFont typeface="Geom"/>
              <a:buNone/>
              <a:defRPr>
                <a:latin typeface="Geom"/>
                <a:ea typeface="Geom"/>
                <a:cs typeface="Geom"/>
                <a:sym typeface="Geom"/>
              </a:defRPr>
            </a:lvl3pPr>
            <a:lvl4pPr lvl="3">
              <a:spcBef>
                <a:spcPts val="0"/>
              </a:spcBef>
              <a:spcAft>
                <a:spcPts val="0"/>
              </a:spcAft>
              <a:buSzPts val="5600"/>
              <a:buFont typeface="Geom"/>
              <a:buNone/>
              <a:defRPr>
                <a:latin typeface="Geom"/>
                <a:ea typeface="Geom"/>
                <a:cs typeface="Geom"/>
                <a:sym typeface="Geom"/>
              </a:defRPr>
            </a:lvl4pPr>
            <a:lvl5pPr lvl="4">
              <a:spcBef>
                <a:spcPts val="0"/>
              </a:spcBef>
              <a:spcAft>
                <a:spcPts val="0"/>
              </a:spcAft>
              <a:buSzPts val="5600"/>
              <a:buFont typeface="Geom"/>
              <a:buNone/>
              <a:defRPr>
                <a:latin typeface="Geom"/>
                <a:ea typeface="Geom"/>
                <a:cs typeface="Geom"/>
                <a:sym typeface="Geom"/>
              </a:defRPr>
            </a:lvl5pPr>
            <a:lvl6pPr lvl="5">
              <a:spcBef>
                <a:spcPts val="0"/>
              </a:spcBef>
              <a:spcAft>
                <a:spcPts val="0"/>
              </a:spcAft>
              <a:buSzPts val="5600"/>
              <a:buFont typeface="Geom"/>
              <a:buNone/>
              <a:defRPr>
                <a:latin typeface="Geom"/>
                <a:ea typeface="Geom"/>
                <a:cs typeface="Geom"/>
                <a:sym typeface="Geom"/>
              </a:defRPr>
            </a:lvl6pPr>
            <a:lvl7pPr lvl="6">
              <a:spcBef>
                <a:spcPts val="0"/>
              </a:spcBef>
              <a:spcAft>
                <a:spcPts val="0"/>
              </a:spcAft>
              <a:buSzPts val="5600"/>
              <a:buFont typeface="Geom"/>
              <a:buNone/>
              <a:defRPr>
                <a:latin typeface="Geom"/>
                <a:ea typeface="Geom"/>
                <a:cs typeface="Geom"/>
                <a:sym typeface="Geom"/>
              </a:defRPr>
            </a:lvl7pPr>
            <a:lvl8pPr lvl="7">
              <a:spcBef>
                <a:spcPts val="0"/>
              </a:spcBef>
              <a:spcAft>
                <a:spcPts val="0"/>
              </a:spcAft>
              <a:buSzPts val="5600"/>
              <a:buFont typeface="Geom"/>
              <a:buNone/>
              <a:defRPr>
                <a:latin typeface="Geom"/>
                <a:ea typeface="Geom"/>
                <a:cs typeface="Geom"/>
                <a:sym typeface="Geom"/>
              </a:defRPr>
            </a:lvl8pPr>
            <a:lvl9pPr lvl="8">
              <a:spcBef>
                <a:spcPts val="0"/>
              </a:spcBef>
              <a:spcAft>
                <a:spcPts val="0"/>
              </a:spcAft>
              <a:buSzPts val="5600"/>
              <a:buFont typeface="Geom"/>
              <a:buNone/>
              <a:defRPr>
                <a:latin typeface="Geom"/>
                <a:ea typeface="Geom"/>
                <a:cs typeface="Geom"/>
                <a:sym typeface="Geom"/>
              </a:defRPr>
            </a:lvl9pPr>
          </a:lstStyle>
          <a:p>
            <a:endParaRPr/>
          </a:p>
        </p:txBody>
      </p:sp>
      <p:sp>
        <p:nvSpPr>
          <p:cNvPr id="46" name="Google Shape;46;p7"/>
          <p:cNvSpPr txBox="1">
            <a:spLocks noGrp="1"/>
          </p:cNvSpPr>
          <p:nvPr>
            <p:ph type="body" idx="1"/>
          </p:nvPr>
        </p:nvSpPr>
        <p:spPr>
          <a:xfrm>
            <a:off x="415600" y="1536633"/>
            <a:ext cx="11360800" cy="1006369"/>
          </a:xfrm>
          <a:prstGeom prst="rect">
            <a:avLst/>
          </a:prstGeom>
        </p:spPr>
        <p:txBody>
          <a:bodyPr spcFirstLastPara="1" wrap="square" lIns="182850" tIns="182850" rIns="182850" bIns="182850" anchor="t" anchorCtr="0">
            <a:spAutoFit/>
          </a:bodyPr>
          <a:lstStyle>
            <a:lvl1pPr marL="304815" lvl="0" indent="-304815">
              <a:spcBef>
                <a:spcPts val="0"/>
              </a:spcBef>
              <a:spcAft>
                <a:spcPts val="0"/>
              </a:spcAft>
              <a:buSzPts val="3600"/>
              <a:buFont typeface="Lexend Deca Light"/>
              <a:buChar char="●"/>
              <a:defRPr>
                <a:latin typeface="Lexend Deca Light"/>
                <a:ea typeface="Lexend Deca Light"/>
                <a:cs typeface="Lexend Deca Light"/>
                <a:sym typeface="Lexend Deca Light"/>
              </a:defRPr>
            </a:lvl1pPr>
            <a:lvl2pPr marL="609630" lvl="1"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2pPr>
            <a:lvl3pPr marL="914446" lvl="2"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3pPr>
            <a:lvl4pPr marL="1219261" lvl="3"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4pPr>
            <a:lvl5pPr marL="1524076" lvl="4"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5pPr>
            <a:lvl6pPr marL="1828891" lvl="5"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6pPr>
            <a:lvl7pPr marL="2133707" lvl="6"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7pPr>
            <a:lvl8pPr marL="2438522" lvl="7"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8pPr>
            <a:lvl9pPr marL="2743337" lvl="8"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9pPr>
          </a:lstStyle>
          <a:p>
            <a:endParaRPr/>
          </a:p>
        </p:txBody>
      </p:sp>
      <p:sp>
        <p:nvSpPr>
          <p:cNvPr id="47" name="Google Shape;47;p7"/>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48" name="Google Shape;48;p7"/>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49" name="Google Shape;49;p7"/>
          <p:cNvPicPr preferRelativeResize="0"/>
          <p:nvPr/>
        </p:nvPicPr>
        <p:blipFill>
          <a:blip r:embed="rId3">
            <a:alphaModFix/>
          </a:blip>
          <a:stretch>
            <a:fillRect/>
          </a:stretch>
        </p:blipFill>
        <p:spPr>
          <a:xfrm>
            <a:off x="9999269" y="274467"/>
            <a:ext cx="1912299" cy="432652"/>
          </a:xfrm>
          <a:prstGeom prst="rect">
            <a:avLst/>
          </a:prstGeom>
          <a:noFill/>
          <a:ln>
            <a:noFill/>
          </a:ln>
        </p:spPr>
      </p:pic>
      <p:sp>
        <p:nvSpPr>
          <p:cNvPr id="50" name="Google Shape;50;p7"/>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Tree>
    <p:extLst>
      <p:ext uri="{BB962C8B-B14F-4D97-AF65-F5344CB8AC3E}">
        <p14:creationId xmlns:p14="http://schemas.microsoft.com/office/powerpoint/2010/main" val="1602210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 Midnight" type="twoColTx">
  <p:cSld name="Title and two columns - Midnight">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415600" y="593367"/>
            <a:ext cx="9335200" cy="763600"/>
          </a:xfrm>
          <a:prstGeom prst="rect">
            <a:avLst/>
          </a:prstGeom>
        </p:spPr>
        <p:txBody>
          <a:bodyPr spcFirstLastPara="1" wrap="square" lIns="182850" tIns="182850" rIns="182850" bIns="182850" anchor="ctr" anchorCtr="0">
            <a:noAutofit/>
          </a:bodyPr>
          <a:lstStyle>
            <a:lvl1pPr lvl="0">
              <a:spcBef>
                <a:spcPts val="0"/>
              </a:spcBef>
              <a:spcAft>
                <a:spcPts val="0"/>
              </a:spcAft>
              <a:buSzPts val="5600"/>
              <a:buFont typeface="Geom"/>
              <a:buNone/>
              <a:defRPr>
                <a:latin typeface="Geom"/>
                <a:ea typeface="Geom"/>
                <a:cs typeface="Geom"/>
                <a:sym typeface="Geom"/>
              </a:defRPr>
            </a:lvl1pPr>
            <a:lvl2pPr lvl="1">
              <a:spcBef>
                <a:spcPts val="0"/>
              </a:spcBef>
              <a:spcAft>
                <a:spcPts val="0"/>
              </a:spcAft>
              <a:buSzPts val="5600"/>
              <a:buFont typeface="Geom"/>
              <a:buNone/>
              <a:defRPr>
                <a:latin typeface="Geom"/>
                <a:ea typeface="Geom"/>
                <a:cs typeface="Geom"/>
                <a:sym typeface="Geom"/>
              </a:defRPr>
            </a:lvl2pPr>
            <a:lvl3pPr lvl="2">
              <a:spcBef>
                <a:spcPts val="0"/>
              </a:spcBef>
              <a:spcAft>
                <a:spcPts val="0"/>
              </a:spcAft>
              <a:buSzPts val="5600"/>
              <a:buFont typeface="Geom"/>
              <a:buNone/>
              <a:defRPr>
                <a:latin typeface="Geom"/>
                <a:ea typeface="Geom"/>
                <a:cs typeface="Geom"/>
                <a:sym typeface="Geom"/>
              </a:defRPr>
            </a:lvl3pPr>
            <a:lvl4pPr lvl="3">
              <a:spcBef>
                <a:spcPts val="0"/>
              </a:spcBef>
              <a:spcAft>
                <a:spcPts val="0"/>
              </a:spcAft>
              <a:buSzPts val="5600"/>
              <a:buFont typeface="Geom"/>
              <a:buNone/>
              <a:defRPr>
                <a:latin typeface="Geom"/>
                <a:ea typeface="Geom"/>
                <a:cs typeface="Geom"/>
                <a:sym typeface="Geom"/>
              </a:defRPr>
            </a:lvl4pPr>
            <a:lvl5pPr lvl="4">
              <a:spcBef>
                <a:spcPts val="0"/>
              </a:spcBef>
              <a:spcAft>
                <a:spcPts val="0"/>
              </a:spcAft>
              <a:buSzPts val="5600"/>
              <a:buFont typeface="Geom"/>
              <a:buNone/>
              <a:defRPr>
                <a:latin typeface="Geom"/>
                <a:ea typeface="Geom"/>
                <a:cs typeface="Geom"/>
                <a:sym typeface="Geom"/>
              </a:defRPr>
            </a:lvl5pPr>
            <a:lvl6pPr lvl="5">
              <a:spcBef>
                <a:spcPts val="0"/>
              </a:spcBef>
              <a:spcAft>
                <a:spcPts val="0"/>
              </a:spcAft>
              <a:buSzPts val="5600"/>
              <a:buFont typeface="Geom"/>
              <a:buNone/>
              <a:defRPr>
                <a:latin typeface="Geom"/>
                <a:ea typeface="Geom"/>
                <a:cs typeface="Geom"/>
                <a:sym typeface="Geom"/>
              </a:defRPr>
            </a:lvl6pPr>
            <a:lvl7pPr lvl="6">
              <a:spcBef>
                <a:spcPts val="0"/>
              </a:spcBef>
              <a:spcAft>
                <a:spcPts val="0"/>
              </a:spcAft>
              <a:buSzPts val="5600"/>
              <a:buFont typeface="Geom"/>
              <a:buNone/>
              <a:defRPr>
                <a:latin typeface="Geom"/>
                <a:ea typeface="Geom"/>
                <a:cs typeface="Geom"/>
                <a:sym typeface="Geom"/>
              </a:defRPr>
            </a:lvl7pPr>
            <a:lvl8pPr lvl="7">
              <a:spcBef>
                <a:spcPts val="0"/>
              </a:spcBef>
              <a:spcAft>
                <a:spcPts val="0"/>
              </a:spcAft>
              <a:buSzPts val="5600"/>
              <a:buFont typeface="Geom"/>
              <a:buNone/>
              <a:defRPr>
                <a:latin typeface="Geom"/>
                <a:ea typeface="Geom"/>
                <a:cs typeface="Geom"/>
                <a:sym typeface="Geom"/>
              </a:defRPr>
            </a:lvl8pPr>
            <a:lvl9pPr lvl="8">
              <a:spcBef>
                <a:spcPts val="0"/>
              </a:spcBef>
              <a:spcAft>
                <a:spcPts val="0"/>
              </a:spcAft>
              <a:buSzPts val="5600"/>
              <a:buFont typeface="Geom"/>
              <a:buNone/>
              <a:defRPr>
                <a:latin typeface="Geom"/>
                <a:ea typeface="Geom"/>
                <a:cs typeface="Geom"/>
                <a:sym typeface="Geom"/>
              </a:defRPr>
            </a:lvl9pPr>
          </a:lstStyle>
          <a:p>
            <a:endParaRPr/>
          </a:p>
        </p:txBody>
      </p:sp>
      <p:sp>
        <p:nvSpPr>
          <p:cNvPr id="53" name="Google Shape;53;p8"/>
          <p:cNvSpPr txBox="1">
            <a:spLocks noGrp="1"/>
          </p:cNvSpPr>
          <p:nvPr>
            <p:ph type="body" idx="1"/>
          </p:nvPr>
        </p:nvSpPr>
        <p:spPr>
          <a:xfrm>
            <a:off x="415600" y="1536633"/>
            <a:ext cx="5333200" cy="1006369"/>
          </a:xfrm>
          <a:prstGeom prst="rect">
            <a:avLst/>
          </a:prstGeom>
        </p:spPr>
        <p:txBody>
          <a:bodyPr spcFirstLastPara="1" wrap="square" lIns="182850" tIns="182850" rIns="182850" bIns="182850" anchor="t" anchorCtr="0">
            <a:spAutoFit/>
          </a:bodyPr>
          <a:lstStyle>
            <a:lvl1pPr marL="304815" lvl="0" indent="-304815">
              <a:spcBef>
                <a:spcPts val="0"/>
              </a:spcBef>
              <a:spcAft>
                <a:spcPts val="0"/>
              </a:spcAft>
              <a:buSzPts val="3600"/>
              <a:buFont typeface="Lexend Deca Light"/>
              <a:buChar char="●"/>
              <a:defRPr>
                <a:latin typeface="Lexend Deca Light"/>
                <a:ea typeface="Lexend Deca Light"/>
                <a:cs typeface="Lexend Deca Light"/>
                <a:sym typeface="Lexend Deca Light"/>
              </a:defRPr>
            </a:lvl1pPr>
            <a:lvl2pPr marL="609630" lvl="1"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2pPr>
            <a:lvl3pPr marL="914446" lvl="2"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3pPr>
            <a:lvl4pPr marL="1219261" lvl="3"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4pPr>
            <a:lvl5pPr marL="1524076" lvl="4"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5pPr>
            <a:lvl6pPr marL="1828891" lvl="5"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6pPr>
            <a:lvl7pPr marL="2133707" lvl="6"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7pPr>
            <a:lvl8pPr marL="2438522" lvl="7"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8pPr>
            <a:lvl9pPr marL="2743337" lvl="8"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9pPr>
          </a:lstStyle>
          <a:p>
            <a:endParaRPr/>
          </a:p>
        </p:txBody>
      </p:sp>
      <p:sp>
        <p:nvSpPr>
          <p:cNvPr id="54" name="Google Shape;54;p8"/>
          <p:cNvSpPr txBox="1">
            <a:spLocks noGrp="1"/>
          </p:cNvSpPr>
          <p:nvPr>
            <p:ph type="body" idx="2"/>
          </p:nvPr>
        </p:nvSpPr>
        <p:spPr>
          <a:xfrm>
            <a:off x="6443200" y="1536633"/>
            <a:ext cx="5333200" cy="1006369"/>
          </a:xfrm>
          <a:prstGeom prst="rect">
            <a:avLst/>
          </a:prstGeom>
        </p:spPr>
        <p:txBody>
          <a:bodyPr spcFirstLastPara="1" wrap="square" lIns="182850" tIns="182850" rIns="182850" bIns="182850" anchor="t" anchorCtr="0">
            <a:spAutoFit/>
          </a:bodyPr>
          <a:lstStyle>
            <a:lvl1pPr marL="304815" lvl="0" indent="-304815">
              <a:spcBef>
                <a:spcPts val="0"/>
              </a:spcBef>
              <a:spcAft>
                <a:spcPts val="0"/>
              </a:spcAft>
              <a:buSzPts val="3600"/>
              <a:buFont typeface="Lexend Deca Light"/>
              <a:buChar char="●"/>
              <a:defRPr>
                <a:latin typeface="Lexend Deca Light"/>
                <a:ea typeface="Lexend Deca Light"/>
                <a:cs typeface="Lexend Deca Light"/>
                <a:sym typeface="Lexend Deca Light"/>
              </a:defRPr>
            </a:lvl1pPr>
            <a:lvl2pPr marL="609630" lvl="1"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2pPr>
            <a:lvl3pPr marL="914446" lvl="2"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3pPr>
            <a:lvl4pPr marL="1219261" lvl="3"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4pPr>
            <a:lvl5pPr marL="1524076" lvl="4"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5pPr>
            <a:lvl6pPr marL="1828891" lvl="5"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6pPr>
            <a:lvl7pPr marL="2133707" lvl="6"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7pPr>
            <a:lvl8pPr marL="2438522" lvl="7"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8pPr>
            <a:lvl9pPr marL="2743337" lvl="8"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9pPr>
          </a:lstStyle>
          <a:p>
            <a:endParaRPr/>
          </a:p>
        </p:txBody>
      </p:sp>
      <p:sp>
        <p:nvSpPr>
          <p:cNvPr id="55" name="Google Shape;55;p8"/>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56" name="Google Shape;56;p8"/>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57" name="Google Shape;57;p8"/>
          <p:cNvPicPr preferRelativeResize="0"/>
          <p:nvPr/>
        </p:nvPicPr>
        <p:blipFill>
          <a:blip r:embed="rId2">
            <a:alphaModFix/>
          </a:blip>
          <a:stretch>
            <a:fillRect/>
          </a:stretch>
        </p:blipFill>
        <p:spPr>
          <a:xfrm>
            <a:off x="9999269" y="274467"/>
            <a:ext cx="1912299" cy="432652"/>
          </a:xfrm>
          <a:prstGeom prst="rect">
            <a:avLst/>
          </a:prstGeom>
          <a:noFill/>
          <a:ln>
            <a:noFill/>
          </a:ln>
        </p:spPr>
      </p:pic>
      <p:sp>
        <p:nvSpPr>
          <p:cNvPr id="58" name="Google Shape;58;p8"/>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Tree>
    <p:extLst>
      <p:ext uri="{BB962C8B-B14F-4D97-AF65-F5344CB8AC3E}">
        <p14:creationId xmlns:p14="http://schemas.microsoft.com/office/powerpoint/2010/main" val="2832180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 Midnight" type="titleOnly">
  <p:cSld name="Title only - Midnight">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415600" y="593367"/>
            <a:ext cx="9420000" cy="763600"/>
          </a:xfrm>
          <a:prstGeom prst="rect">
            <a:avLst/>
          </a:prstGeom>
        </p:spPr>
        <p:txBody>
          <a:bodyPr spcFirstLastPara="1" wrap="square" lIns="182850" tIns="182850" rIns="182850" bIns="182850" anchor="ctr" anchorCtr="0">
            <a:noAutofit/>
          </a:bodyPr>
          <a:lstStyle>
            <a:lvl1pPr lvl="0">
              <a:spcBef>
                <a:spcPts val="0"/>
              </a:spcBef>
              <a:spcAft>
                <a:spcPts val="0"/>
              </a:spcAft>
              <a:buSzPts val="5600"/>
              <a:buFont typeface="Geom"/>
              <a:buNone/>
              <a:defRPr>
                <a:latin typeface="Geom"/>
                <a:ea typeface="Geom"/>
                <a:cs typeface="Geom"/>
                <a:sym typeface="Geom"/>
              </a:defRPr>
            </a:lvl1pPr>
            <a:lvl2pPr lvl="1">
              <a:spcBef>
                <a:spcPts val="0"/>
              </a:spcBef>
              <a:spcAft>
                <a:spcPts val="0"/>
              </a:spcAft>
              <a:buSzPts val="5600"/>
              <a:buFont typeface="Geom"/>
              <a:buNone/>
              <a:defRPr>
                <a:latin typeface="Geom"/>
                <a:ea typeface="Geom"/>
                <a:cs typeface="Geom"/>
                <a:sym typeface="Geom"/>
              </a:defRPr>
            </a:lvl2pPr>
            <a:lvl3pPr lvl="2">
              <a:spcBef>
                <a:spcPts val="0"/>
              </a:spcBef>
              <a:spcAft>
                <a:spcPts val="0"/>
              </a:spcAft>
              <a:buSzPts val="5600"/>
              <a:buFont typeface="Geom"/>
              <a:buNone/>
              <a:defRPr>
                <a:latin typeface="Geom"/>
                <a:ea typeface="Geom"/>
                <a:cs typeface="Geom"/>
                <a:sym typeface="Geom"/>
              </a:defRPr>
            </a:lvl3pPr>
            <a:lvl4pPr lvl="3">
              <a:spcBef>
                <a:spcPts val="0"/>
              </a:spcBef>
              <a:spcAft>
                <a:spcPts val="0"/>
              </a:spcAft>
              <a:buSzPts val="5600"/>
              <a:buFont typeface="Geom"/>
              <a:buNone/>
              <a:defRPr>
                <a:latin typeface="Geom"/>
                <a:ea typeface="Geom"/>
                <a:cs typeface="Geom"/>
                <a:sym typeface="Geom"/>
              </a:defRPr>
            </a:lvl4pPr>
            <a:lvl5pPr lvl="4">
              <a:spcBef>
                <a:spcPts val="0"/>
              </a:spcBef>
              <a:spcAft>
                <a:spcPts val="0"/>
              </a:spcAft>
              <a:buSzPts val="5600"/>
              <a:buFont typeface="Geom"/>
              <a:buNone/>
              <a:defRPr>
                <a:latin typeface="Geom"/>
                <a:ea typeface="Geom"/>
                <a:cs typeface="Geom"/>
                <a:sym typeface="Geom"/>
              </a:defRPr>
            </a:lvl5pPr>
            <a:lvl6pPr lvl="5">
              <a:spcBef>
                <a:spcPts val="0"/>
              </a:spcBef>
              <a:spcAft>
                <a:spcPts val="0"/>
              </a:spcAft>
              <a:buSzPts val="5600"/>
              <a:buFont typeface="Geom"/>
              <a:buNone/>
              <a:defRPr>
                <a:latin typeface="Geom"/>
                <a:ea typeface="Geom"/>
                <a:cs typeface="Geom"/>
                <a:sym typeface="Geom"/>
              </a:defRPr>
            </a:lvl6pPr>
            <a:lvl7pPr lvl="6">
              <a:spcBef>
                <a:spcPts val="0"/>
              </a:spcBef>
              <a:spcAft>
                <a:spcPts val="0"/>
              </a:spcAft>
              <a:buSzPts val="5600"/>
              <a:buFont typeface="Geom"/>
              <a:buNone/>
              <a:defRPr>
                <a:latin typeface="Geom"/>
                <a:ea typeface="Geom"/>
                <a:cs typeface="Geom"/>
                <a:sym typeface="Geom"/>
              </a:defRPr>
            </a:lvl7pPr>
            <a:lvl8pPr lvl="7">
              <a:spcBef>
                <a:spcPts val="0"/>
              </a:spcBef>
              <a:spcAft>
                <a:spcPts val="0"/>
              </a:spcAft>
              <a:buSzPts val="5600"/>
              <a:buFont typeface="Geom"/>
              <a:buNone/>
              <a:defRPr>
                <a:latin typeface="Geom"/>
                <a:ea typeface="Geom"/>
                <a:cs typeface="Geom"/>
                <a:sym typeface="Geom"/>
              </a:defRPr>
            </a:lvl8pPr>
            <a:lvl9pPr lvl="8">
              <a:spcBef>
                <a:spcPts val="0"/>
              </a:spcBef>
              <a:spcAft>
                <a:spcPts val="0"/>
              </a:spcAft>
              <a:buSzPts val="5600"/>
              <a:buFont typeface="Geom"/>
              <a:buNone/>
              <a:defRPr>
                <a:latin typeface="Geom"/>
                <a:ea typeface="Geom"/>
                <a:cs typeface="Geom"/>
                <a:sym typeface="Geom"/>
              </a:defRPr>
            </a:lvl9pPr>
          </a:lstStyle>
          <a:p>
            <a:endParaRPr/>
          </a:p>
        </p:txBody>
      </p:sp>
      <p:sp>
        <p:nvSpPr>
          <p:cNvPr id="61" name="Google Shape;61;p9"/>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62" name="Google Shape;62;p9"/>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63" name="Google Shape;63;p9"/>
          <p:cNvPicPr preferRelativeResize="0"/>
          <p:nvPr/>
        </p:nvPicPr>
        <p:blipFill>
          <a:blip r:embed="rId2">
            <a:alphaModFix/>
          </a:blip>
          <a:stretch>
            <a:fillRect/>
          </a:stretch>
        </p:blipFill>
        <p:spPr>
          <a:xfrm>
            <a:off x="9999269" y="274467"/>
            <a:ext cx="1912299" cy="432652"/>
          </a:xfrm>
          <a:prstGeom prst="rect">
            <a:avLst/>
          </a:prstGeom>
          <a:noFill/>
          <a:ln>
            <a:noFill/>
          </a:ln>
        </p:spPr>
      </p:pic>
      <p:sp>
        <p:nvSpPr>
          <p:cNvPr id="64" name="Google Shape;64;p9"/>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Tree>
    <p:extLst>
      <p:ext uri="{BB962C8B-B14F-4D97-AF65-F5344CB8AC3E}">
        <p14:creationId xmlns:p14="http://schemas.microsoft.com/office/powerpoint/2010/main" val="1339915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 Midnight 2">
  <p:cSld name="Title only - Midnight 2">
    <p:bg>
      <p:bgPr>
        <a:blipFill>
          <a:blip r:embed="rId2">
            <a:alphaModFix/>
          </a:blip>
          <a:stretch>
            <a:fillRect/>
          </a:stretch>
        </a:blipFill>
        <a:effectLst/>
      </p:bgPr>
    </p:bg>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415600" y="593367"/>
            <a:ext cx="9420000" cy="763600"/>
          </a:xfrm>
          <a:prstGeom prst="rect">
            <a:avLst/>
          </a:prstGeom>
        </p:spPr>
        <p:txBody>
          <a:bodyPr spcFirstLastPara="1" wrap="square" lIns="182850" tIns="182850" rIns="182850" bIns="182850" anchor="ctr" anchorCtr="0">
            <a:noAutofit/>
          </a:bodyPr>
          <a:lstStyle>
            <a:lvl1pPr lvl="0">
              <a:spcBef>
                <a:spcPts val="0"/>
              </a:spcBef>
              <a:spcAft>
                <a:spcPts val="0"/>
              </a:spcAft>
              <a:buSzPts val="5600"/>
              <a:buFont typeface="Geom"/>
              <a:buNone/>
              <a:defRPr>
                <a:latin typeface="Geom"/>
                <a:ea typeface="Geom"/>
                <a:cs typeface="Geom"/>
                <a:sym typeface="Geom"/>
              </a:defRPr>
            </a:lvl1pPr>
            <a:lvl2pPr lvl="1">
              <a:spcBef>
                <a:spcPts val="0"/>
              </a:spcBef>
              <a:spcAft>
                <a:spcPts val="0"/>
              </a:spcAft>
              <a:buSzPts val="5600"/>
              <a:buFont typeface="Geom"/>
              <a:buNone/>
              <a:defRPr>
                <a:latin typeface="Geom"/>
                <a:ea typeface="Geom"/>
                <a:cs typeface="Geom"/>
                <a:sym typeface="Geom"/>
              </a:defRPr>
            </a:lvl2pPr>
            <a:lvl3pPr lvl="2">
              <a:spcBef>
                <a:spcPts val="0"/>
              </a:spcBef>
              <a:spcAft>
                <a:spcPts val="0"/>
              </a:spcAft>
              <a:buSzPts val="5600"/>
              <a:buFont typeface="Geom"/>
              <a:buNone/>
              <a:defRPr>
                <a:latin typeface="Geom"/>
                <a:ea typeface="Geom"/>
                <a:cs typeface="Geom"/>
                <a:sym typeface="Geom"/>
              </a:defRPr>
            </a:lvl3pPr>
            <a:lvl4pPr lvl="3">
              <a:spcBef>
                <a:spcPts val="0"/>
              </a:spcBef>
              <a:spcAft>
                <a:spcPts val="0"/>
              </a:spcAft>
              <a:buSzPts val="5600"/>
              <a:buFont typeface="Geom"/>
              <a:buNone/>
              <a:defRPr>
                <a:latin typeface="Geom"/>
                <a:ea typeface="Geom"/>
                <a:cs typeface="Geom"/>
                <a:sym typeface="Geom"/>
              </a:defRPr>
            </a:lvl4pPr>
            <a:lvl5pPr lvl="4">
              <a:spcBef>
                <a:spcPts val="0"/>
              </a:spcBef>
              <a:spcAft>
                <a:spcPts val="0"/>
              </a:spcAft>
              <a:buSzPts val="5600"/>
              <a:buFont typeface="Geom"/>
              <a:buNone/>
              <a:defRPr>
                <a:latin typeface="Geom"/>
                <a:ea typeface="Geom"/>
                <a:cs typeface="Geom"/>
                <a:sym typeface="Geom"/>
              </a:defRPr>
            </a:lvl5pPr>
            <a:lvl6pPr lvl="5">
              <a:spcBef>
                <a:spcPts val="0"/>
              </a:spcBef>
              <a:spcAft>
                <a:spcPts val="0"/>
              </a:spcAft>
              <a:buSzPts val="5600"/>
              <a:buFont typeface="Geom"/>
              <a:buNone/>
              <a:defRPr>
                <a:latin typeface="Geom"/>
                <a:ea typeface="Geom"/>
                <a:cs typeface="Geom"/>
                <a:sym typeface="Geom"/>
              </a:defRPr>
            </a:lvl6pPr>
            <a:lvl7pPr lvl="6">
              <a:spcBef>
                <a:spcPts val="0"/>
              </a:spcBef>
              <a:spcAft>
                <a:spcPts val="0"/>
              </a:spcAft>
              <a:buSzPts val="5600"/>
              <a:buFont typeface="Geom"/>
              <a:buNone/>
              <a:defRPr>
                <a:latin typeface="Geom"/>
                <a:ea typeface="Geom"/>
                <a:cs typeface="Geom"/>
                <a:sym typeface="Geom"/>
              </a:defRPr>
            </a:lvl7pPr>
            <a:lvl8pPr lvl="7">
              <a:spcBef>
                <a:spcPts val="0"/>
              </a:spcBef>
              <a:spcAft>
                <a:spcPts val="0"/>
              </a:spcAft>
              <a:buSzPts val="5600"/>
              <a:buFont typeface="Geom"/>
              <a:buNone/>
              <a:defRPr>
                <a:latin typeface="Geom"/>
                <a:ea typeface="Geom"/>
                <a:cs typeface="Geom"/>
                <a:sym typeface="Geom"/>
              </a:defRPr>
            </a:lvl8pPr>
            <a:lvl9pPr lvl="8">
              <a:spcBef>
                <a:spcPts val="0"/>
              </a:spcBef>
              <a:spcAft>
                <a:spcPts val="0"/>
              </a:spcAft>
              <a:buSzPts val="5600"/>
              <a:buFont typeface="Geom"/>
              <a:buNone/>
              <a:defRPr>
                <a:latin typeface="Geom"/>
                <a:ea typeface="Geom"/>
                <a:cs typeface="Geom"/>
                <a:sym typeface="Geom"/>
              </a:defRPr>
            </a:lvl9pPr>
          </a:lstStyle>
          <a:p>
            <a:endParaRPr/>
          </a:p>
        </p:txBody>
      </p:sp>
      <p:sp>
        <p:nvSpPr>
          <p:cNvPr id="67" name="Google Shape;67;p10"/>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68" name="Google Shape;68;p10"/>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69" name="Google Shape;69;p10"/>
          <p:cNvPicPr preferRelativeResize="0"/>
          <p:nvPr/>
        </p:nvPicPr>
        <p:blipFill>
          <a:blip r:embed="rId3">
            <a:alphaModFix/>
          </a:blip>
          <a:stretch>
            <a:fillRect/>
          </a:stretch>
        </p:blipFill>
        <p:spPr>
          <a:xfrm>
            <a:off x="9999269" y="274467"/>
            <a:ext cx="1912299" cy="432652"/>
          </a:xfrm>
          <a:prstGeom prst="rect">
            <a:avLst/>
          </a:prstGeom>
          <a:noFill/>
          <a:ln>
            <a:noFill/>
          </a:ln>
        </p:spPr>
      </p:pic>
      <p:sp>
        <p:nvSpPr>
          <p:cNvPr id="70" name="Google Shape;70;p10"/>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Tree>
    <p:extLst>
      <p:ext uri="{BB962C8B-B14F-4D97-AF65-F5344CB8AC3E}">
        <p14:creationId xmlns:p14="http://schemas.microsoft.com/office/powerpoint/2010/main" val="2475391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 Midnight 2 1">
  <p:cSld name="Title only - Midnight 2 1">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415600" y="593367"/>
            <a:ext cx="9420000" cy="763600"/>
          </a:xfrm>
          <a:prstGeom prst="rect">
            <a:avLst/>
          </a:prstGeom>
        </p:spPr>
        <p:txBody>
          <a:bodyPr spcFirstLastPara="1" wrap="square" lIns="182850" tIns="182850" rIns="182850" bIns="182850" anchor="ctr" anchorCtr="0">
            <a:noAutofit/>
          </a:bodyPr>
          <a:lstStyle>
            <a:lvl1pPr lvl="0">
              <a:spcBef>
                <a:spcPts val="0"/>
              </a:spcBef>
              <a:spcAft>
                <a:spcPts val="0"/>
              </a:spcAft>
              <a:buSzPts val="5600"/>
              <a:buFont typeface="Geom"/>
              <a:buNone/>
              <a:defRPr>
                <a:latin typeface="Geom"/>
                <a:ea typeface="Geom"/>
                <a:cs typeface="Geom"/>
                <a:sym typeface="Geom"/>
              </a:defRPr>
            </a:lvl1pPr>
            <a:lvl2pPr lvl="1">
              <a:spcBef>
                <a:spcPts val="0"/>
              </a:spcBef>
              <a:spcAft>
                <a:spcPts val="0"/>
              </a:spcAft>
              <a:buSzPts val="5600"/>
              <a:buFont typeface="Geom"/>
              <a:buNone/>
              <a:defRPr>
                <a:latin typeface="Geom"/>
                <a:ea typeface="Geom"/>
                <a:cs typeface="Geom"/>
                <a:sym typeface="Geom"/>
              </a:defRPr>
            </a:lvl2pPr>
            <a:lvl3pPr lvl="2">
              <a:spcBef>
                <a:spcPts val="0"/>
              </a:spcBef>
              <a:spcAft>
                <a:spcPts val="0"/>
              </a:spcAft>
              <a:buSzPts val="5600"/>
              <a:buFont typeface="Geom"/>
              <a:buNone/>
              <a:defRPr>
                <a:latin typeface="Geom"/>
                <a:ea typeface="Geom"/>
                <a:cs typeface="Geom"/>
                <a:sym typeface="Geom"/>
              </a:defRPr>
            </a:lvl3pPr>
            <a:lvl4pPr lvl="3">
              <a:spcBef>
                <a:spcPts val="0"/>
              </a:spcBef>
              <a:spcAft>
                <a:spcPts val="0"/>
              </a:spcAft>
              <a:buSzPts val="5600"/>
              <a:buFont typeface="Geom"/>
              <a:buNone/>
              <a:defRPr>
                <a:latin typeface="Geom"/>
                <a:ea typeface="Geom"/>
                <a:cs typeface="Geom"/>
                <a:sym typeface="Geom"/>
              </a:defRPr>
            </a:lvl4pPr>
            <a:lvl5pPr lvl="4">
              <a:spcBef>
                <a:spcPts val="0"/>
              </a:spcBef>
              <a:spcAft>
                <a:spcPts val="0"/>
              </a:spcAft>
              <a:buSzPts val="5600"/>
              <a:buFont typeface="Geom"/>
              <a:buNone/>
              <a:defRPr>
                <a:latin typeface="Geom"/>
                <a:ea typeface="Geom"/>
                <a:cs typeface="Geom"/>
                <a:sym typeface="Geom"/>
              </a:defRPr>
            </a:lvl5pPr>
            <a:lvl6pPr lvl="5">
              <a:spcBef>
                <a:spcPts val="0"/>
              </a:spcBef>
              <a:spcAft>
                <a:spcPts val="0"/>
              </a:spcAft>
              <a:buSzPts val="5600"/>
              <a:buFont typeface="Geom"/>
              <a:buNone/>
              <a:defRPr>
                <a:latin typeface="Geom"/>
                <a:ea typeface="Geom"/>
                <a:cs typeface="Geom"/>
                <a:sym typeface="Geom"/>
              </a:defRPr>
            </a:lvl6pPr>
            <a:lvl7pPr lvl="6">
              <a:spcBef>
                <a:spcPts val="0"/>
              </a:spcBef>
              <a:spcAft>
                <a:spcPts val="0"/>
              </a:spcAft>
              <a:buSzPts val="5600"/>
              <a:buFont typeface="Geom"/>
              <a:buNone/>
              <a:defRPr>
                <a:latin typeface="Geom"/>
                <a:ea typeface="Geom"/>
                <a:cs typeface="Geom"/>
                <a:sym typeface="Geom"/>
              </a:defRPr>
            </a:lvl7pPr>
            <a:lvl8pPr lvl="7">
              <a:spcBef>
                <a:spcPts val="0"/>
              </a:spcBef>
              <a:spcAft>
                <a:spcPts val="0"/>
              </a:spcAft>
              <a:buSzPts val="5600"/>
              <a:buFont typeface="Geom"/>
              <a:buNone/>
              <a:defRPr>
                <a:latin typeface="Geom"/>
                <a:ea typeface="Geom"/>
                <a:cs typeface="Geom"/>
                <a:sym typeface="Geom"/>
              </a:defRPr>
            </a:lvl8pPr>
            <a:lvl9pPr lvl="8">
              <a:spcBef>
                <a:spcPts val="0"/>
              </a:spcBef>
              <a:spcAft>
                <a:spcPts val="0"/>
              </a:spcAft>
              <a:buSzPts val="5600"/>
              <a:buFont typeface="Geom"/>
              <a:buNone/>
              <a:defRPr>
                <a:latin typeface="Geom"/>
                <a:ea typeface="Geom"/>
                <a:cs typeface="Geom"/>
                <a:sym typeface="Geom"/>
              </a:defRPr>
            </a:lvl9pPr>
          </a:lstStyle>
          <a:p>
            <a:endParaRPr/>
          </a:p>
        </p:txBody>
      </p:sp>
      <p:sp>
        <p:nvSpPr>
          <p:cNvPr id="73" name="Google Shape;73;p11"/>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74" name="Google Shape;74;p11"/>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75" name="Google Shape;75;p11"/>
          <p:cNvPicPr preferRelativeResize="0"/>
          <p:nvPr/>
        </p:nvPicPr>
        <p:blipFill>
          <a:blip r:embed="rId3">
            <a:alphaModFix/>
          </a:blip>
          <a:stretch>
            <a:fillRect/>
          </a:stretch>
        </p:blipFill>
        <p:spPr>
          <a:xfrm>
            <a:off x="9999269" y="274467"/>
            <a:ext cx="1912299" cy="432652"/>
          </a:xfrm>
          <a:prstGeom prst="rect">
            <a:avLst/>
          </a:prstGeom>
          <a:noFill/>
          <a:ln>
            <a:noFill/>
          </a:ln>
        </p:spPr>
      </p:pic>
      <p:sp>
        <p:nvSpPr>
          <p:cNvPr id="76" name="Google Shape;76;p11"/>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Tree>
    <p:extLst>
      <p:ext uri="{BB962C8B-B14F-4D97-AF65-F5344CB8AC3E}">
        <p14:creationId xmlns:p14="http://schemas.microsoft.com/office/powerpoint/2010/main" val="1314797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 Midnight">
  <p:cSld name="One column text - Midnight">
    <p:spTree>
      <p:nvGrpSpPr>
        <p:cNvPr id="1" name="Shape 77"/>
        <p:cNvGrpSpPr/>
        <p:nvPr/>
      </p:nvGrpSpPr>
      <p:grpSpPr>
        <a:xfrm>
          <a:off x="0" y="0"/>
          <a:ext cx="0" cy="0"/>
          <a:chOff x="0" y="0"/>
          <a:chExt cx="0" cy="0"/>
        </a:xfrm>
      </p:grpSpPr>
      <p:sp>
        <p:nvSpPr>
          <p:cNvPr id="78" name="Google Shape;78;p12"/>
          <p:cNvSpPr txBox="1">
            <a:spLocks noGrp="1"/>
          </p:cNvSpPr>
          <p:nvPr>
            <p:ph type="body" idx="1"/>
          </p:nvPr>
        </p:nvSpPr>
        <p:spPr>
          <a:xfrm>
            <a:off x="415600" y="1852800"/>
            <a:ext cx="3744000" cy="1006369"/>
          </a:xfrm>
          <a:prstGeom prst="rect">
            <a:avLst/>
          </a:prstGeom>
        </p:spPr>
        <p:txBody>
          <a:bodyPr spcFirstLastPara="1" wrap="square" lIns="182850" tIns="182850" rIns="182850" bIns="182850" anchor="t" anchorCtr="0">
            <a:spAutoFit/>
          </a:bodyPr>
          <a:lstStyle>
            <a:lvl1pPr marL="304815" lvl="0" indent="-304815">
              <a:spcBef>
                <a:spcPts val="0"/>
              </a:spcBef>
              <a:spcAft>
                <a:spcPts val="0"/>
              </a:spcAft>
              <a:buSzPts val="3600"/>
              <a:buFont typeface="Lexend Deca Light"/>
              <a:buChar char="●"/>
              <a:defRPr>
                <a:latin typeface="Lexend Deca Light"/>
                <a:ea typeface="Lexend Deca Light"/>
                <a:cs typeface="Lexend Deca Light"/>
                <a:sym typeface="Lexend Deca Light"/>
              </a:defRPr>
            </a:lvl1pPr>
            <a:lvl2pPr marL="609630" lvl="1"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2pPr>
            <a:lvl3pPr marL="914446" lvl="2"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3pPr>
            <a:lvl4pPr marL="1219261" lvl="3"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4pPr>
            <a:lvl5pPr marL="1524076" lvl="4"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5pPr>
            <a:lvl6pPr marL="1828891" lvl="5"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6pPr>
            <a:lvl7pPr marL="2133707" lvl="6"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7pPr>
            <a:lvl8pPr marL="2438522" lvl="7"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8pPr>
            <a:lvl9pPr marL="2743337" lvl="8" indent="-304815">
              <a:spcBef>
                <a:spcPts val="0"/>
              </a:spcBef>
              <a:spcAft>
                <a:spcPts val="0"/>
              </a:spcAft>
              <a:buSzPts val="3600"/>
              <a:buFont typeface="Lexend Deca Light"/>
              <a:buChar char="■"/>
              <a:defRPr sz="2400">
                <a:latin typeface="Lexend Deca Light"/>
                <a:ea typeface="Lexend Deca Light"/>
                <a:cs typeface="Lexend Deca Light"/>
                <a:sym typeface="Lexend Deca Light"/>
              </a:defRPr>
            </a:lvl9pPr>
          </a:lstStyle>
          <a:p>
            <a:endParaRPr/>
          </a:p>
        </p:txBody>
      </p:sp>
      <p:sp>
        <p:nvSpPr>
          <p:cNvPr id="79" name="Google Shape;79;p12"/>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80" name="Google Shape;80;p12"/>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81" name="Google Shape;81;p12"/>
          <p:cNvPicPr preferRelativeResize="0"/>
          <p:nvPr/>
        </p:nvPicPr>
        <p:blipFill>
          <a:blip r:embed="rId2">
            <a:alphaModFix/>
          </a:blip>
          <a:stretch>
            <a:fillRect/>
          </a:stretch>
        </p:blipFill>
        <p:spPr>
          <a:xfrm>
            <a:off x="9999269" y="274467"/>
            <a:ext cx="1912299" cy="432652"/>
          </a:xfrm>
          <a:prstGeom prst="rect">
            <a:avLst/>
          </a:prstGeom>
          <a:noFill/>
          <a:ln>
            <a:noFill/>
          </a:ln>
        </p:spPr>
      </p:pic>
      <p:sp>
        <p:nvSpPr>
          <p:cNvPr id="82" name="Google Shape;82;p12"/>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
        <p:nvSpPr>
          <p:cNvPr id="83" name="Google Shape;83;p12"/>
          <p:cNvSpPr txBox="1">
            <a:spLocks noGrp="1"/>
          </p:cNvSpPr>
          <p:nvPr>
            <p:ph type="title"/>
          </p:nvPr>
        </p:nvSpPr>
        <p:spPr>
          <a:xfrm>
            <a:off x="415600" y="593367"/>
            <a:ext cx="9420000" cy="763600"/>
          </a:xfrm>
          <a:prstGeom prst="rect">
            <a:avLst/>
          </a:prstGeom>
        </p:spPr>
        <p:txBody>
          <a:bodyPr spcFirstLastPara="1" wrap="square" lIns="182850" tIns="182850" rIns="182850" bIns="182850" anchor="ctr" anchorCtr="0">
            <a:noAutofit/>
          </a:bodyPr>
          <a:lstStyle>
            <a:lvl1pPr lvl="0">
              <a:spcBef>
                <a:spcPts val="0"/>
              </a:spcBef>
              <a:spcAft>
                <a:spcPts val="0"/>
              </a:spcAft>
              <a:buSzPts val="5600"/>
              <a:buFont typeface="Geom"/>
              <a:buNone/>
              <a:defRPr>
                <a:latin typeface="Geom"/>
                <a:ea typeface="Geom"/>
                <a:cs typeface="Geom"/>
                <a:sym typeface="Geom"/>
              </a:defRPr>
            </a:lvl1pPr>
            <a:lvl2pPr lvl="1">
              <a:spcBef>
                <a:spcPts val="0"/>
              </a:spcBef>
              <a:spcAft>
                <a:spcPts val="0"/>
              </a:spcAft>
              <a:buSzPts val="5600"/>
              <a:buFont typeface="Geom"/>
              <a:buNone/>
              <a:defRPr>
                <a:latin typeface="Geom"/>
                <a:ea typeface="Geom"/>
                <a:cs typeface="Geom"/>
                <a:sym typeface="Geom"/>
              </a:defRPr>
            </a:lvl2pPr>
            <a:lvl3pPr lvl="2">
              <a:spcBef>
                <a:spcPts val="0"/>
              </a:spcBef>
              <a:spcAft>
                <a:spcPts val="0"/>
              </a:spcAft>
              <a:buSzPts val="5600"/>
              <a:buFont typeface="Geom"/>
              <a:buNone/>
              <a:defRPr>
                <a:latin typeface="Geom"/>
                <a:ea typeface="Geom"/>
                <a:cs typeface="Geom"/>
                <a:sym typeface="Geom"/>
              </a:defRPr>
            </a:lvl3pPr>
            <a:lvl4pPr lvl="3">
              <a:spcBef>
                <a:spcPts val="0"/>
              </a:spcBef>
              <a:spcAft>
                <a:spcPts val="0"/>
              </a:spcAft>
              <a:buSzPts val="5600"/>
              <a:buFont typeface="Geom"/>
              <a:buNone/>
              <a:defRPr>
                <a:latin typeface="Geom"/>
                <a:ea typeface="Geom"/>
                <a:cs typeface="Geom"/>
                <a:sym typeface="Geom"/>
              </a:defRPr>
            </a:lvl4pPr>
            <a:lvl5pPr lvl="4">
              <a:spcBef>
                <a:spcPts val="0"/>
              </a:spcBef>
              <a:spcAft>
                <a:spcPts val="0"/>
              </a:spcAft>
              <a:buSzPts val="5600"/>
              <a:buFont typeface="Geom"/>
              <a:buNone/>
              <a:defRPr>
                <a:latin typeface="Geom"/>
                <a:ea typeface="Geom"/>
                <a:cs typeface="Geom"/>
                <a:sym typeface="Geom"/>
              </a:defRPr>
            </a:lvl5pPr>
            <a:lvl6pPr lvl="5">
              <a:spcBef>
                <a:spcPts val="0"/>
              </a:spcBef>
              <a:spcAft>
                <a:spcPts val="0"/>
              </a:spcAft>
              <a:buSzPts val="5600"/>
              <a:buFont typeface="Geom"/>
              <a:buNone/>
              <a:defRPr>
                <a:latin typeface="Geom"/>
                <a:ea typeface="Geom"/>
                <a:cs typeface="Geom"/>
                <a:sym typeface="Geom"/>
              </a:defRPr>
            </a:lvl6pPr>
            <a:lvl7pPr lvl="6">
              <a:spcBef>
                <a:spcPts val="0"/>
              </a:spcBef>
              <a:spcAft>
                <a:spcPts val="0"/>
              </a:spcAft>
              <a:buSzPts val="5600"/>
              <a:buFont typeface="Geom"/>
              <a:buNone/>
              <a:defRPr>
                <a:latin typeface="Geom"/>
                <a:ea typeface="Geom"/>
                <a:cs typeface="Geom"/>
                <a:sym typeface="Geom"/>
              </a:defRPr>
            </a:lvl7pPr>
            <a:lvl8pPr lvl="7">
              <a:spcBef>
                <a:spcPts val="0"/>
              </a:spcBef>
              <a:spcAft>
                <a:spcPts val="0"/>
              </a:spcAft>
              <a:buSzPts val="5600"/>
              <a:buFont typeface="Geom"/>
              <a:buNone/>
              <a:defRPr>
                <a:latin typeface="Geom"/>
                <a:ea typeface="Geom"/>
                <a:cs typeface="Geom"/>
                <a:sym typeface="Geom"/>
              </a:defRPr>
            </a:lvl8pPr>
            <a:lvl9pPr lvl="8">
              <a:spcBef>
                <a:spcPts val="0"/>
              </a:spcBef>
              <a:spcAft>
                <a:spcPts val="0"/>
              </a:spcAft>
              <a:buSzPts val="5600"/>
              <a:buFont typeface="Geom"/>
              <a:buNone/>
              <a:defRPr>
                <a:latin typeface="Geom"/>
                <a:ea typeface="Geom"/>
                <a:cs typeface="Geom"/>
                <a:sym typeface="Geom"/>
              </a:defRPr>
            </a:lvl9pPr>
          </a:lstStyle>
          <a:p>
            <a:endParaRPr/>
          </a:p>
        </p:txBody>
      </p:sp>
    </p:spTree>
    <p:extLst>
      <p:ext uri="{BB962C8B-B14F-4D97-AF65-F5344CB8AC3E}">
        <p14:creationId xmlns:p14="http://schemas.microsoft.com/office/powerpoint/2010/main" val="125842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 Midnight">
  <p:cSld name="Main point - Midnight">
    <p:bg>
      <p:bgPr>
        <a:blipFill>
          <a:blip r:embed="rId2">
            <a:alphaModFix/>
          </a:blip>
          <a:stretch>
            <a:fillRect/>
          </a:stretch>
        </a:blipFill>
        <a:effectLst/>
      </p:bgPr>
    </p:bg>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653667" y="1785000"/>
            <a:ext cx="8490400" cy="3288000"/>
          </a:xfrm>
          <a:prstGeom prst="rect">
            <a:avLst/>
          </a:prstGeom>
        </p:spPr>
        <p:txBody>
          <a:bodyPr spcFirstLastPara="1" wrap="square" lIns="182850" tIns="182850" rIns="182850" bIns="182850" anchor="ctr" anchorCtr="0">
            <a:noAutofit/>
          </a:bodyPr>
          <a:lstStyle>
            <a:lvl1pPr lvl="0">
              <a:spcBef>
                <a:spcPts val="0"/>
              </a:spcBef>
              <a:spcAft>
                <a:spcPts val="0"/>
              </a:spcAft>
              <a:buSzPts val="9600"/>
              <a:buFont typeface="Geom"/>
              <a:buNone/>
              <a:defRPr sz="6400">
                <a:latin typeface="Geom"/>
                <a:ea typeface="Geom"/>
                <a:cs typeface="Geom"/>
                <a:sym typeface="Geom"/>
              </a:defRPr>
            </a:lvl1pPr>
            <a:lvl2pPr lvl="1">
              <a:spcBef>
                <a:spcPts val="0"/>
              </a:spcBef>
              <a:spcAft>
                <a:spcPts val="0"/>
              </a:spcAft>
              <a:buSzPts val="9600"/>
              <a:buFont typeface="Geom"/>
              <a:buNone/>
              <a:defRPr sz="6400">
                <a:latin typeface="Geom"/>
                <a:ea typeface="Geom"/>
                <a:cs typeface="Geom"/>
                <a:sym typeface="Geom"/>
              </a:defRPr>
            </a:lvl2pPr>
            <a:lvl3pPr lvl="2">
              <a:spcBef>
                <a:spcPts val="0"/>
              </a:spcBef>
              <a:spcAft>
                <a:spcPts val="0"/>
              </a:spcAft>
              <a:buSzPts val="9600"/>
              <a:buFont typeface="Geom"/>
              <a:buNone/>
              <a:defRPr sz="6400">
                <a:latin typeface="Geom"/>
                <a:ea typeface="Geom"/>
                <a:cs typeface="Geom"/>
                <a:sym typeface="Geom"/>
              </a:defRPr>
            </a:lvl3pPr>
            <a:lvl4pPr lvl="3">
              <a:spcBef>
                <a:spcPts val="0"/>
              </a:spcBef>
              <a:spcAft>
                <a:spcPts val="0"/>
              </a:spcAft>
              <a:buSzPts val="9600"/>
              <a:buFont typeface="Geom"/>
              <a:buNone/>
              <a:defRPr sz="6400">
                <a:latin typeface="Geom"/>
                <a:ea typeface="Geom"/>
                <a:cs typeface="Geom"/>
                <a:sym typeface="Geom"/>
              </a:defRPr>
            </a:lvl4pPr>
            <a:lvl5pPr lvl="4">
              <a:spcBef>
                <a:spcPts val="0"/>
              </a:spcBef>
              <a:spcAft>
                <a:spcPts val="0"/>
              </a:spcAft>
              <a:buSzPts val="9600"/>
              <a:buFont typeface="Geom"/>
              <a:buNone/>
              <a:defRPr sz="6400">
                <a:latin typeface="Geom"/>
                <a:ea typeface="Geom"/>
                <a:cs typeface="Geom"/>
                <a:sym typeface="Geom"/>
              </a:defRPr>
            </a:lvl5pPr>
            <a:lvl6pPr lvl="5">
              <a:spcBef>
                <a:spcPts val="0"/>
              </a:spcBef>
              <a:spcAft>
                <a:spcPts val="0"/>
              </a:spcAft>
              <a:buSzPts val="9600"/>
              <a:buFont typeface="Geom"/>
              <a:buNone/>
              <a:defRPr sz="6400">
                <a:latin typeface="Geom"/>
                <a:ea typeface="Geom"/>
                <a:cs typeface="Geom"/>
                <a:sym typeface="Geom"/>
              </a:defRPr>
            </a:lvl6pPr>
            <a:lvl7pPr lvl="6">
              <a:spcBef>
                <a:spcPts val="0"/>
              </a:spcBef>
              <a:spcAft>
                <a:spcPts val="0"/>
              </a:spcAft>
              <a:buSzPts val="9600"/>
              <a:buFont typeface="Geom"/>
              <a:buNone/>
              <a:defRPr sz="6400">
                <a:latin typeface="Geom"/>
                <a:ea typeface="Geom"/>
                <a:cs typeface="Geom"/>
                <a:sym typeface="Geom"/>
              </a:defRPr>
            </a:lvl7pPr>
            <a:lvl8pPr lvl="7">
              <a:spcBef>
                <a:spcPts val="0"/>
              </a:spcBef>
              <a:spcAft>
                <a:spcPts val="0"/>
              </a:spcAft>
              <a:buSzPts val="9600"/>
              <a:buFont typeface="Geom"/>
              <a:buNone/>
              <a:defRPr sz="6400">
                <a:latin typeface="Geom"/>
                <a:ea typeface="Geom"/>
                <a:cs typeface="Geom"/>
                <a:sym typeface="Geom"/>
              </a:defRPr>
            </a:lvl8pPr>
            <a:lvl9pPr lvl="8">
              <a:spcBef>
                <a:spcPts val="0"/>
              </a:spcBef>
              <a:spcAft>
                <a:spcPts val="0"/>
              </a:spcAft>
              <a:buSzPts val="9600"/>
              <a:buFont typeface="Geom"/>
              <a:buNone/>
              <a:defRPr sz="6400">
                <a:latin typeface="Geom"/>
                <a:ea typeface="Geom"/>
                <a:cs typeface="Geom"/>
                <a:sym typeface="Geom"/>
              </a:defRPr>
            </a:lvl9pPr>
          </a:lstStyle>
          <a:p>
            <a:endParaRPr/>
          </a:p>
        </p:txBody>
      </p:sp>
      <p:sp>
        <p:nvSpPr>
          <p:cNvPr id="86" name="Google Shape;86;p13"/>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87" name="Google Shape;87;p13"/>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88" name="Google Shape;88;p13"/>
          <p:cNvPicPr preferRelativeResize="0"/>
          <p:nvPr/>
        </p:nvPicPr>
        <p:blipFill>
          <a:blip r:embed="rId3">
            <a:alphaModFix/>
          </a:blip>
          <a:stretch>
            <a:fillRect/>
          </a:stretch>
        </p:blipFill>
        <p:spPr>
          <a:xfrm>
            <a:off x="9999269" y="274467"/>
            <a:ext cx="1912299" cy="432652"/>
          </a:xfrm>
          <a:prstGeom prst="rect">
            <a:avLst/>
          </a:prstGeom>
          <a:noFill/>
          <a:ln>
            <a:noFill/>
          </a:ln>
        </p:spPr>
      </p:pic>
      <p:sp>
        <p:nvSpPr>
          <p:cNvPr id="89" name="Google Shape;89;p13"/>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Tree>
    <p:extLst>
      <p:ext uri="{BB962C8B-B14F-4D97-AF65-F5344CB8AC3E}">
        <p14:creationId xmlns:p14="http://schemas.microsoft.com/office/powerpoint/2010/main" val="24551444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 Midnight">
  <p:cSld name="Section title and description - Midnight">
    <p:bg>
      <p:bgPr>
        <a:blipFill>
          <a:blip r:embed="rId2">
            <a:alphaModFix/>
          </a:blip>
          <a:stretch>
            <a:fillRect/>
          </a:stretch>
        </a:blipFill>
        <a:effectLst/>
      </p:bgPr>
    </p:bg>
    <p:spTree>
      <p:nvGrpSpPr>
        <p:cNvPr id="1" name="Shape 90"/>
        <p:cNvGrpSpPr/>
        <p:nvPr/>
      </p:nvGrpSpPr>
      <p:grpSpPr>
        <a:xfrm>
          <a:off x="0" y="0"/>
          <a:ext cx="0" cy="0"/>
          <a:chOff x="0" y="0"/>
          <a:chExt cx="0" cy="0"/>
        </a:xfrm>
      </p:grpSpPr>
      <p:sp>
        <p:nvSpPr>
          <p:cNvPr id="91" name="Google Shape;91;p14"/>
          <p:cNvSpPr/>
          <p:nvPr/>
        </p:nvSpPr>
        <p:spPr>
          <a:xfrm>
            <a:off x="6096000" y="-167"/>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200"/>
          </a:p>
        </p:txBody>
      </p:sp>
      <p:sp>
        <p:nvSpPr>
          <p:cNvPr id="92" name="Google Shape;92;p14"/>
          <p:cNvSpPr txBox="1">
            <a:spLocks noGrp="1"/>
          </p:cNvSpPr>
          <p:nvPr>
            <p:ph type="title"/>
          </p:nvPr>
        </p:nvSpPr>
        <p:spPr>
          <a:xfrm>
            <a:off x="354000" y="1949033"/>
            <a:ext cx="5393600" cy="1976400"/>
          </a:xfrm>
          <a:prstGeom prst="rect">
            <a:avLst/>
          </a:prstGeom>
          <a:effectLst>
            <a:outerShdw blurRad="114300" dist="38100" dir="5400000" algn="bl" rotWithShape="0">
              <a:srgbClr val="000000">
                <a:alpha val="50000"/>
              </a:srgbClr>
            </a:outerShdw>
          </a:effectLst>
        </p:spPr>
        <p:txBody>
          <a:bodyPr spcFirstLastPara="1" wrap="square" lIns="182850" tIns="182850" rIns="182850" bIns="182850" anchor="ctr" anchorCtr="0">
            <a:noAutofit/>
          </a:bodyPr>
          <a:lstStyle>
            <a:lvl1pPr lvl="0" algn="ctr">
              <a:spcBef>
                <a:spcPts val="0"/>
              </a:spcBef>
              <a:spcAft>
                <a:spcPts val="0"/>
              </a:spcAft>
              <a:buSzPts val="8400"/>
              <a:buFont typeface="Geom"/>
              <a:buNone/>
              <a:defRPr sz="5600">
                <a:latin typeface="Geom"/>
                <a:ea typeface="Geom"/>
                <a:cs typeface="Geom"/>
                <a:sym typeface="Geom"/>
              </a:defRPr>
            </a:lvl1pPr>
            <a:lvl2pPr lvl="1" algn="ctr">
              <a:spcBef>
                <a:spcPts val="0"/>
              </a:spcBef>
              <a:spcAft>
                <a:spcPts val="0"/>
              </a:spcAft>
              <a:buSzPts val="8400"/>
              <a:buFont typeface="Geom"/>
              <a:buNone/>
              <a:defRPr sz="5600">
                <a:latin typeface="Geom"/>
                <a:ea typeface="Geom"/>
                <a:cs typeface="Geom"/>
                <a:sym typeface="Geom"/>
              </a:defRPr>
            </a:lvl2pPr>
            <a:lvl3pPr lvl="2" algn="ctr">
              <a:spcBef>
                <a:spcPts val="0"/>
              </a:spcBef>
              <a:spcAft>
                <a:spcPts val="0"/>
              </a:spcAft>
              <a:buSzPts val="8400"/>
              <a:buFont typeface="Geom"/>
              <a:buNone/>
              <a:defRPr sz="5600">
                <a:latin typeface="Geom"/>
                <a:ea typeface="Geom"/>
                <a:cs typeface="Geom"/>
                <a:sym typeface="Geom"/>
              </a:defRPr>
            </a:lvl3pPr>
            <a:lvl4pPr lvl="3" algn="ctr">
              <a:spcBef>
                <a:spcPts val="0"/>
              </a:spcBef>
              <a:spcAft>
                <a:spcPts val="0"/>
              </a:spcAft>
              <a:buSzPts val="8400"/>
              <a:buFont typeface="Geom"/>
              <a:buNone/>
              <a:defRPr sz="5600">
                <a:latin typeface="Geom"/>
                <a:ea typeface="Geom"/>
                <a:cs typeface="Geom"/>
                <a:sym typeface="Geom"/>
              </a:defRPr>
            </a:lvl4pPr>
            <a:lvl5pPr lvl="4" algn="ctr">
              <a:spcBef>
                <a:spcPts val="0"/>
              </a:spcBef>
              <a:spcAft>
                <a:spcPts val="0"/>
              </a:spcAft>
              <a:buSzPts val="8400"/>
              <a:buFont typeface="Geom"/>
              <a:buNone/>
              <a:defRPr sz="5600">
                <a:latin typeface="Geom"/>
                <a:ea typeface="Geom"/>
                <a:cs typeface="Geom"/>
                <a:sym typeface="Geom"/>
              </a:defRPr>
            </a:lvl5pPr>
            <a:lvl6pPr lvl="5" algn="ctr">
              <a:spcBef>
                <a:spcPts val="0"/>
              </a:spcBef>
              <a:spcAft>
                <a:spcPts val="0"/>
              </a:spcAft>
              <a:buSzPts val="8400"/>
              <a:buFont typeface="Geom"/>
              <a:buNone/>
              <a:defRPr sz="5600">
                <a:latin typeface="Geom"/>
                <a:ea typeface="Geom"/>
                <a:cs typeface="Geom"/>
                <a:sym typeface="Geom"/>
              </a:defRPr>
            </a:lvl6pPr>
            <a:lvl7pPr lvl="6" algn="ctr">
              <a:spcBef>
                <a:spcPts val="0"/>
              </a:spcBef>
              <a:spcAft>
                <a:spcPts val="0"/>
              </a:spcAft>
              <a:buSzPts val="8400"/>
              <a:buFont typeface="Geom"/>
              <a:buNone/>
              <a:defRPr sz="5600">
                <a:latin typeface="Geom"/>
                <a:ea typeface="Geom"/>
                <a:cs typeface="Geom"/>
                <a:sym typeface="Geom"/>
              </a:defRPr>
            </a:lvl7pPr>
            <a:lvl8pPr lvl="7" algn="ctr">
              <a:spcBef>
                <a:spcPts val="0"/>
              </a:spcBef>
              <a:spcAft>
                <a:spcPts val="0"/>
              </a:spcAft>
              <a:buSzPts val="8400"/>
              <a:buFont typeface="Geom"/>
              <a:buNone/>
              <a:defRPr sz="5600">
                <a:latin typeface="Geom"/>
                <a:ea typeface="Geom"/>
                <a:cs typeface="Geom"/>
                <a:sym typeface="Geom"/>
              </a:defRPr>
            </a:lvl8pPr>
            <a:lvl9pPr lvl="8" algn="ctr">
              <a:spcBef>
                <a:spcPts val="0"/>
              </a:spcBef>
              <a:spcAft>
                <a:spcPts val="0"/>
              </a:spcAft>
              <a:buSzPts val="8400"/>
              <a:buFont typeface="Geom"/>
              <a:buNone/>
              <a:defRPr sz="5600">
                <a:latin typeface="Geom"/>
                <a:ea typeface="Geom"/>
                <a:cs typeface="Geom"/>
                <a:sym typeface="Geom"/>
              </a:defRPr>
            </a:lvl9pPr>
          </a:lstStyle>
          <a:p>
            <a:endParaRPr/>
          </a:p>
        </p:txBody>
      </p:sp>
      <p:sp>
        <p:nvSpPr>
          <p:cNvPr id="93" name="Google Shape;93;p14"/>
          <p:cNvSpPr txBox="1">
            <a:spLocks noGrp="1"/>
          </p:cNvSpPr>
          <p:nvPr>
            <p:ph type="subTitle" idx="1"/>
          </p:nvPr>
        </p:nvSpPr>
        <p:spPr>
          <a:xfrm>
            <a:off x="354000" y="4042233"/>
            <a:ext cx="5393600" cy="1646800"/>
          </a:xfrm>
          <a:prstGeom prst="rect">
            <a:avLst/>
          </a:prstGeom>
          <a:effectLst>
            <a:outerShdw blurRad="114300" dist="38100" dir="5400000" algn="bl" rotWithShape="0">
              <a:srgbClr val="000000">
                <a:alpha val="50000"/>
              </a:srgbClr>
            </a:outerShdw>
          </a:effectLst>
        </p:spPr>
        <p:txBody>
          <a:bodyPr spcFirstLastPara="1" wrap="square" lIns="182850" tIns="182850" rIns="182850" bIns="182850" anchor="ctr" anchorCtr="0">
            <a:noAutofit/>
          </a:bodyPr>
          <a:lstStyle>
            <a:lvl1pPr lvl="0" algn="ctr">
              <a:lnSpc>
                <a:spcPct val="100000"/>
              </a:lnSpc>
              <a:spcBef>
                <a:spcPts val="0"/>
              </a:spcBef>
              <a:spcAft>
                <a:spcPts val="0"/>
              </a:spcAft>
              <a:buSzPts val="4200"/>
              <a:buFont typeface="Lexend Deca"/>
              <a:buNone/>
              <a:defRPr sz="2800">
                <a:latin typeface="Lexend Deca"/>
                <a:ea typeface="Lexend Deca"/>
                <a:cs typeface="Lexend Deca"/>
                <a:sym typeface="Lexend Deca"/>
              </a:defRPr>
            </a:lvl1pPr>
            <a:lvl2pPr lvl="1" algn="ctr">
              <a:lnSpc>
                <a:spcPct val="100000"/>
              </a:lnSpc>
              <a:spcBef>
                <a:spcPts val="0"/>
              </a:spcBef>
              <a:spcAft>
                <a:spcPts val="0"/>
              </a:spcAft>
              <a:buSzPts val="4200"/>
              <a:buFont typeface="Lexend Deca"/>
              <a:buNone/>
              <a:defRPr sz="2800">
                <a:latin typeface="Lexend Deca"/>
                <a:ea typeface="Lexend Deca"/>
                <a:cs typeface="Lexend Deca"/>
                <a:sym typeface="Lexend Deca"/>
              </a:defRPr>
            </a:lvl2pPr>
            <a:lvl3pPr lvl="2" algn="ctr">
              <a:lnSpc>
                <a:spcPct val="100000"/>
              </a:lnSpc>
              <a:spcBef>
                <a:spcPts val="0"/>
              </a:spcBef>
              <a:spcAft>
                <a:spcPts val="0"/>
              </a:spcAft>
              <a:buSzPts val="4200"/>
              <a:buFont typeface="Lexend Deca"/>
              <a:buNone/>
              <a:defRPr sz="2800">
                <a:latin typeface="Lexend Deca"/>
                <a:ea typeface="Lexend Deca"/>
                <a:cs typeface="Lexend Deca"/>
                <a:sym typeface="Lexend Deca"/>
              </a:defRPr>
            </a:lvl3pPr>
            <a:lvl4pPr lvl="3" algn="ctr">
              <a:lnSpc>
                <a:spcPct val="100000"/>
              </a:lnSpc>
              <a:spcBef>
                <a:spcPts val="0"/>
              </a:spcBef>
              <a:spcAft>
                <a:spcPts val="0"/>
              </a:spcAft>
              <a:buSzPts val="4200"/>
              <a:buFont typeface="Lexend Deca"/>
              <a:buNone/>
              <a:defRPr sz="2800">
                <a:latin typeface="Lexend Deca"/>
                <a:ea typeface="Lexend Deca"/>
                <a:cs typeface="Lexend Deca"/>
                <a:sym typeface="Lexend Deca"/>
              </a:defRPr>
            </a:lvl4pPr>
            <a:lvl5pPr lvl="4" algn="ctr">
              <a:lnSpc>
                <a:spcPct val="100000"/>
              </a:lnSpc>
              <a:spcBef>
                <a:spcPts val="0"/>
              </a:spcBef>
              <a:spcAft>
                <a:spcPts val="0"/>
              </a:spcAft>
              <a:buSzPts val="4200"/>
              <a:buFont typeface="Lexend Deca"/>
              <a:buNone/>
              <a:defRPr sz="2800">
                <a:latin typeface="Lexend Deca"/>
                <a:ea typeface="Lexend Deca"/>
                <a:cs typeface="Lexend Deca"/>
                <a:sym typeface="Lexend Deca"/>
              </a:defRPr>
            </a:lvl5pPr>
            <a:lvl6pPr lvl="5" algn="ctr">
              <a:lnSpc>
                <a:spcPct val="100000"/>
              </a:lnSpc>
              <a:spcBef>
                <a:spcPts val="0"/>
              </a:spcBef>
              <a:spcAft>
                <a:spcPts val="0"/>
              </a:spcAft>
              <a:buSzPts val="4200"/>
              <a:buFont typeface="Lexend Deca"/>
              <a:buNone/>
              <a:defRPr sz="2800">
                <a:latin typeface="Lexend Deca"/>
                <a:ea typeface="Lexend Deca"/>
                <a:cs typeface="Lexend Deca"/>
                <a:sym typeface="Lexend Deca"/>
              </a:defRPr>
            </a:lvl6pPr>
            <a:lvl7pPr lvl="6" algn="ctr">
              <a:lnSpc>
                <a:spcPct val="100000"/>
              </a:lnSpc>
              <a:spcBef>
                <a:spcPts val="0"/>
              </a:spcBef>
              <a:spcAft>
                <a:spcPts val="0"/>
              </a:spcAft>
              <a:buSzPts val="4200"/>
              <a:buFont typeface="Lexend Deca"/>
              <a:buNone/>
              <a:defRPr sz="2800">
                <a:latin typeface="Lexend Deca"/>
                <a:ea typeface="Lexend Deca"/>
                <a:cs typeface="Lexend Deca"/>
                <a:sym typeface="Lexend Deca"/>
              </a:defRPr>
            </a:lvl7pPr>
            <a:lvl8pPr lvl="7" algn="ctr">
              <a:lnSpc>
                <a:spcPct val="100000"/>
              </a:lnSpc>
              <a:spcBef>
                <a:spcPts val="0"/>
              </a:spcBef>
              <a:spcAft>
                <a:spcPts val="0"/>
              </a:spcAft>
              <a:buSzPts val="4200"/>
              <a:buFont typeface="Lexend Deca"/>
              <a:buNone/>
              <a:defRPr sz="2800">
                <a:latin typeface="Lexend Deca"/>
                <a:ea typeface="Lexend Deca"/>
                <a:cs typeface="Lexend Deca"/>
                <a:sym typeface="Lexend Deca"/>
              </a:defRPr>
            </a:lvl8pPr>
            <a:lvl9pPr lvl="8" algn="ctr">
              <a:lnSpc>
                <a:spcPct val="100000"/>
              </a:lnSpc>
              <a:spcBef>
                <a:spcPts val="0"/>
              </a:spcBef>
              <a:spcAft>
                <a:spcPts val="0"/>
              </a:spcAft>
              <a:buSzPts val="4200"/>
              <a:buFont typeface="Lexend Deca"/>
              <a:buNone/>
              <a:defRPr sz="2800">
                <a:latin typeface="Lexend Deca"/>
                <a:ea typeface="Lexend Deca"/>
                <a:cs typeface="Lexend Deca"/>
                <a:sym typeface="Lexend Deca"/>
              </a:defRPr>
            </a:lvl9pPr>
          </a:lstStyle>
          <a:p>
            <a:endParaRPr/>
          </a:p>
        </p:txBody>
      </p:sp>
      <p:sp>
        <p:nvSpPr>
          <p:cNvPr id="94" name="Google Shape;94;p14"/>
          <p:cNvSpPr txBox="1">
            <a:spLocks noGrp="1"/>
          </p:cNvSpPr>
          <p:nvPr>
            <p:ph type="body" idx="2"/>
          </p:nvPr>
        </p:nvSpPr>
        <p:spPr>
          <a:xfrm>
            <a:off x="6586000" y="3230448"/>
            <a:ext cx="5116000" cy="1006369"/>
          </a:xfrm>
          <a:prstGeom prst="rect">
            <a:avLst/>
          </a:prstGeom>
        </p:spPr>
        <p:txBody>
          <a:bodyPr spcFirstLastPara="1" wrap="square" lIns="182850" tIns="182850" rIns="182850" bIns="182850" anchor="ctr" anchorCtr="0">
            <a:spAutoFit/>
          </a:bodyPr>
          <a:lstStyle>
            <a:lvl1pPr marL="304815" lvl="0" indent="-304815">
              <a:spcBef>
                <a:spcPts val="0"/>
              </a:spcBef>
              <a:spcAft>
                <a:spcPts val="0"/>
              </a:spcAft>
              <a:buClr>
                <a:schemeClr val="lt1"/>
              </a:buClr>
              <a:buSzPts val="3600"/>
              <a:buFont typeface="Lexend Deca"/>
              <a:buChar char="●"/>
              <a:defRPr>
                <a:solidFill>
                  <a:schemeClr val="lt1"/>
                </a:solidFill>
                <a:latin typeface="Lexend Deca"/>
                <a:ea typeface="Lexend Deca"/>
                <a:cs typeface="Lexend Deca"/>
                <a:sym typeface="Lexend Deca"/>
              </a:defRPr>
            </a:lvl1pPr>
            <a:lvl2pPr marL="609630" lvl="1"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2pPr>
            <a:lvl3pPr marL="914446" lvl="2"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3pPr>
            <a:lvl4pPr marL="1219261" lvl="3"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4pPr>
            <a:lvl5pPr marL="1524076" lvl="4"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5pPr>
            <a:lvl6pPr marL="1828891" lvl="5"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6pPr>
            <a:lvl7pPr marL="2133707" lvl="6"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7pPr>
            <a:lvl8pPr marL="2438522" lvl="7"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8pPr>
            <a:lvl9pPr marL="2743337" lvl="8"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9pPr>
          </a:lstStyle>
          <a:p>
            <a:endParaRPr/>
          </a:p>
        </p:txBody>
      </p:sp>
      <p:sp>
        <p:nvSpPr>
          <p:cNvPr id="95" name="Google Shape;95;p14"/>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96" name="Google Shape;96;p14"/>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chemeClr val="lt1"/>
                </a:solidFill>
                <a:latin typeface="Lexend Deca"/>
                <a:ea typeface="Lexend Deca"/>
                <a:cs typeface="Lexend Deca"/>
                <a:sym typeface="Lexend Deca"/>
              </a:rPr>
              <a:t>The Quantum Networking Company</a:t>
            </a:r>
            <a:r>
              <a:rPr lang="en-US" sz="800" baseline="30000">
                <a:solidFill>
                  <a:schemeClr val="lt1"/>
                </a:solidFill>
                <a:latin typeface="Lexend Deca"/>
                <a:ea typeface="Lexend Deca"/>
                <a:cs typeface="Lexend Deca"/>
                <a:sym typeface="Lexend Deca"/>
              </a:rPr>
              <a:t>Ⓡ</a:t>
            </a:r>
            <a:endParaRPr sz="800" baseline="30000">
              <a:solidFill>
                <a:schemeClr val="lt1"/>
              </a:solidFill>
              <a:latin typeface="Lexend Deca"/>
              <a:ea typeface="Lexend Deca"/>
              <a:cs typeface="Lexend Deca"/>
              <a:sym typeface="Lexend Deca"/>
            </a:endParaRPr>
          </a:p>
        </p:txBody>
      </p:sp>
      <p:pic>
        <p:nvPicPr>
          <p:cNvPr id="97" name="Google Shape;97;p14"/>
          <p:cNvPicPr preferRelativeResize="0"/>
          <p:nvPr/>
        </p:nvPicPr>
        <p:blipFill>
          <a:blip r:embed="rId3">
            <a:alphaModFix/>
          </a:blip>
          <a:stretch>
            <a:fillRect/>
          </a:stretch>
        </p:blipFill>
        <p:spPr>
          <a:xfrm>
            <a:off x="9999269" y="274467"/>
            <a:ext cx="1912299" cy="432652"/>
          </a:xfrm>
          <a:prstGeom prst="rect">
            <a:avLst/>
          </a:prstGeom>
          <a:noFill/>
          <a:ln>
            <a:noFill/>
          </a:ln>
        </p:spPr>
      </p:pic>
    </p:spTree>
    <p:extLst>
      <p:ext uri="{BB962C8B-B14F-4D97-AF65-F5344CB8AC3E}">
        <p14:creationId xmlns:p14="http://schemas.microsoft.com/office/powerpoint/2010/main" val="3010345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 Midnight">
  <p:cSld name="Blank - Midnight">
    <p:spTree>
      <p:nvGrpSpPr>
        <p:cNvPr id="1" name="Shape 98"/>
        <p:cNvGrpSpPr/>
        <p:nvPr/>
      </p:nvGrpSpPr>
      <p:grpSpPr>
        <a:xfrm>
          <a:off x="0" y="0"/>
          <a:ext cx="0" cy="0"/>
          <a:chOff x="0" y="0"/>
          <a:chExt cx="0" cy="0"/>
        </a:xfrm>
      </p:grpSpPr>
      <p:sp>
        <p:nvSpPr>
          <p:cNvPr id="99" name="Google Shape;99;p15"/>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100" name="Google Shape;100;p15"/>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101" name="Google Shape;101;p15"/>
          <p:cNvPicPr preferRelativeResize="0"/>
          <p:nvPr/>
        </p:nvPicPr>
        <p:blipFill>
          <a:blip r:embed="rId2">
            <a:alphaModFix/>
          </a:blip>
          <a:stretch>
            <a:fillRect/>
          </a:stretch>
        </p:blipFill>
        <p:spPr>
          <a:xfrm>
            <a:off x="9999269" y="274467"/>
            <a:ext cx="1912299" cy="432652"/>
          </a:xfrm>
          <a:prstGeom prst="rect">
            <a:avLst/>
          </a:prstGeom>
          <a:noFill/>
          <a:ln>
            <a:noFill/>
          </a:ln>
        </p:spPr>
      </p:pic>
      <p:sp>
        <p:nvSpPr>
          <p:cNvPr id="102" name="Google Shape;102;p15"/>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Tree>
    <p:extLst>
      <p:ext uri="{BB962C8B-B14F-4D97-AF65-F5344CB8AC3E}">
        <p14:creationId xmlns:p14="http://schemas.microsoft.com/office/powerpoint/2010/main" val="2968154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 Entanglement Gold 1">
  <p:cSld name="Title and body - Entanglement Gold 1">
    <p:bg>
      <p:bgPr>
        <a:solidFill>
          <a:srgbClr val="1D0920"/>
        </a:solidFill>
        <a:effectLst/>
      </p:bgPr>
    </p:bg>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415600" y="593367"/>
            <a:ext cx="9334800" cy="763600"/>
          </a:xfrm>
          <a:prstGeom prst="rect">
            <a:avLst/>
          </a:prstGeom>
        </p:spPr>
        <p:txBody>
          <a:bodyPr spcFirstLastPara="1" wrap="square" lIns="182850" tIns="182850" rIns="182850" bIns="182850" anchor="ctr" anchorCtr="0">
            <a:noAutofit/>
          </a:bodyPr>
          <a:lstStyle>
            <a:lvl1pPr lvl="0">
              <a:spcBef>
                <a:spcPts val="0"/>
              </a:spcBef>
              <a:spcAft>
                <a:spcPts val="0"/>
              </a:spcAft>
              <a:buClr>
                <a:schemeClr val="accent2"/>
              </a:buClr>
              <a:buSzPts val="5600"/>
              <a:buFont typeface="Geom"/>
              <a:buNone/>
              <a:defRPr>
                <a:solidFill>
                  <a:schemeClr val="accent2"/>
                </a:solidFill>
                <a:latin typeface="Geom"/>
                <a:ea typeface="Geom"/>
                <a:cs typeface="Geom"/>
                <a:sym typeface="Geom"/>
              </a:defRPr>
            </a:lvl1pPr>
            <a:lvl2pPr lvl="1">
              <a:spcBef>
                <a:spcPts val="0"/>
              </a:spcBef>
              <a:spcAft>
                <a:spcPts val="0"/>
              </a:spcAft>
              <a:buClr>
                <a:schemeClr val="accent2"/>
              </a:buClr>
              <a:buSzPts val="5600"/>
              <a:buFont typeface="Geom"/>
              <a:buNone/>
              <a:defRPr>
                <a:solidFill>
                  <a:schemeClr val="accent2"/>
                </a:solidFill>
                <a:latin typeface="Geom"/>
                <a:ea typeface="Geom"/>
                <a:cs typeface="Geom"/>
                <a:sym typeface="Geom"/>
              </a:defRPr>
            </a:lvl2pPr>
            <a:lvl3pPr lvl="2">
              <a:spcBef>
                <a:spcPts val="0"/>
              </a:spcBef>
              <a:spcAft>
                <a:spcPts val="0"/>
              </a:spcAft>
              <a:buClr>
                <a:schemeClr val="accent2"/>
              </a:buClr>
              <a:buSzPts val="5600"/>
              <a:buFont typeface="Geom"/>
              <a:buNone/>
              <a:defRPr>
                <a:solidFill>
                  <a:schemeClr val="accent2"/>
                </a:solidFill>
                <a:latin typeface="Geom"/>
                <a:ea typeface="Geom"/>
                <a:cs typeface="Geom"/>
                <a:sym typeface="Geom"/>
              </a:defRPr>
            </a:lvl3pPr>
            <a:lvl4pPr lvl="3">
              <a:spcBef>
                <a:spcPts val="0"/>
              </a:spcBef>
              <a:spcAft>
                <a:spcPts val="0"/>
              </a:spcAft>
              <a:buClr>
                <a:schemeClr val="accent2"/>
              </a:buClr>
              <a:buSzPts val="5600"/>
              <a:buFont typeface="Geom"/>
              <a:buNone/>
              <a:defRPr>
                <a:solidFill>
                  <a:schemeClr val="accent2"/>
                </a:solidFill>
                <a:latin typeface="Geom"/>
                <a:ea typeface="Geom"/>
                <a:cs typeface="Geom"/>
                <a:sym typeface="Geom"/>
              </a:defRPr>
            </a:lvl4pPr>
            <a:lvl5pPr lvl="4">
              <a:spcBef>
                <a:spcPts val="0"/>
              </a:spcBef>
              <a:spcAft>
                <a:spcPts val="0"/>
              </a:spcAft>
              <a:buClr>
                <a:schemeClr val="accent2"/>
              </a:buClr>
              <a:buSzPts val="5600"/>
              <a:buFont typeface="Geom"/>
              <a:buNone/>
              <a:defRPr>
                <a:solidFill>
                  <a:schemeClr val="accent2"/>
                </a:solidFill>
                <a:latin typeface="Geom"/>
                <a:ea typeface="Geom"/>
                <a:cs typeface="Geom"/>
                <a:sym typeface="Geom"/>
              </a:defRPr>
            </a:lvl5pPr>
            <a:lvl6pPr lvl="5">
              <a:spcBef>
                <a:spcPts val="0"/>
              </a:spcBef>
              <a:spcAft>
                <a:spcPts val="0"/>
              </a:spcAft>
              <a:buClr>
                <a:schemeClr val="accent2"/>
              </a:buClr>
              <a:buSzPts val="5600"/>
              <a:buFont typeface="Geom"/>
              <a:buNone/>
              <a:defRPr>
                <a:solidFill>
                  <a:schemeClr val="accent2"/>
                </a:solidFill>
                <a:latin typeface="Geom"/>
                <a:ea typeface="Geom"/>
                <a:cs typeface="Geom"/>
                <a:sym typeface="Geom"/>
              </a:defRPr>
            </a:lvl6pPr>
            <a:lvl7pPr lvl="6">
              <a:spcBef>
                <a:spcPts val="0"/>
              </a:spcBef>
              <a:spcAft>
                <a:spcPts val="0"/>
              </a:spcAft>
              <a:buClr>
                <a:schemeClr val="accent2"/>
              </a:buClr>
              <a:buSzPts val="5600"/>
              <a:buFont typeface="Geom"/>
              <a:buNone/>
              <a:defRPr>
                <a:solidFill>
                  <a:schemeClr val="accent2"/>
                </a:solidFill>
                <a:latin typeface="Geom"/>
                <a:ea typeface="Geom"/>
                <a:cs typeface="Geom"/>
                <a:sym typeface="Geom"/>
              </a:defRPr>
            </a:lvl7pPr>
            <a:lvl8pPr lvl="7">
              <a:spcBef>
                <a:spcPts val="0"/>
              </a:spcBef>
              <a:spcAft>
                <a:spcPts val="0"/>
              </a:spcAft>
              <a:buClr>
                <a:schemeClr val="accent2"/>
              </a:buClr>
              <a:buSzPts val="5600"/>
              <a:buFont typeface="Geom"/>
              <a:buNone/>
              <a:defRPr>
                <a:solidFill>
                  <a:schemeClr val="accent2"/>
                </a:solidFill>
                <a:latin typeface="Geom"/>
                <a:ea typeface="Geom"/>
                <a:cs typeface="Geom"/>
                <a:sym typeface="Geom"/>
              </a:defRPr>
            </a:lvl8pPr>
            <a:lvl9pPr lvl="8">
              <a:spcBef>
                <a:spcPts val="0"/>
              </a:spcBef>
              <a:spcAft>
                <a:spcPts val="0"/>
              </a:spcAft>
              <a:buClr>
                <a:schemeClr val="accent2"/>
              </a:buClr>
              <a:buSzPts val="5600"/>
              <a:buFont typeface="Geom"/>
              <a:buNone/>
              <a:defRPr>
                <a:solidFill>
                  <a:schemeClr val="accent2"/>
                </a:solidFill>
                <a:latin typeface="Geom"/>
                <a:ea typeface="Geom"/>
                <a:cs typeface="Geom"/>
                <a:sym typeface="Geom"/>
              </a:defRPr>
            </a:lvl9pPr>
          </a:lstStyle>
          <a:p>
            <a:endParaRPr/>
          </a:p>
        </p:txBody>
      </p:sp>
      <p:sp>
        <p:nvSpPr>
          <p:cNvPr id="105" name="Google Shape;105;p16"/>
          <p:cNvSpPr txBox="1">
            <a:spLocks noGrp="1"/>
          </p:cNvSpPr>
          <p:nvPr>
            <p:ph type="body" idx="1"/>
          </p:nvPr>
        </p:nvSpPr>
        <p:spPr>
          <a:xfrm>
            <a:off x="415600" y="1536633"/>
            <a:ext cx="11360800" cy="1006369"/>
          </a:xfrm>
          <a:prstGeom prst="rect">
            <a:avLst/>
          </a:prstGeom>
        </p:spPr>
        <p:txBody>
          <a:bodyPr spcFirstLastPara="1" wrap="square" lIns="182850" tIns="182850" rIns="182850" bIns="182850" anchor="t" anchorCtr="0">
            <a:spAutoFit/>
          </a:bodyPr>
          <a:lstStyle>
            <a:lvl1pPr marL="304815" lvl="0" indent="-304815">
              <a:spcBef>
                <a:spcPts val="0"/>
              </a:spcBef>
              <a:spcAft>
                <a:spcPts val="0"/>
              </a:spcAft>
              <a:buClr>
                <a:schemeClr val="lt1"/>
              </a:buClr>
              <a:buSzPts val="3600"/>
              <a:buFont typeface="Lexend Deca Light"/>
              <a:buChar char="●"/>
              <a:defRPr>
                <a:solidFill>
                  <a:schemeClr val="lt1"/>
                </a:solidFill>
                <a:latin typeface="Lexend Deca Light"/>
                <a:ea typeface="Lexend Deca Light"/>
                <a:cs typeface="Lexend Deca Light"/>
                <a:sym typeface="Lexend Deca Light"/>
              </a:defRPr>
            </a:lvl1pPr>
            <a:lvl2pPr marL="609630" lvl="1"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2pPr>
            <a:lvl3pPr marL="914446" lvl="2"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3pPr>
            <a:lvl4pPr marL="1219261" lvl="3"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4pPr>
            <a:lvl5pPr marL="1524076" lvl="4"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5pPr>
            <a:lvl6pPr marL="1828891" lvl="5"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6pPr>
            <a:lvl7pPr marL="2133707" lvl="6"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7pPr>
            <a:lvl8pPr marL="2438522" lvl="7"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8pPr>
            <a:lvl9pPr marL="2743337" lvl="8"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9pPr>
          </a:lstStyle>
          <a:p>
            <a:endParaRPr/>
          </a:p>
        </p:txBody>
      </p:sp>
      <p:sp>
        <p:nvSpPr>
          <p:cNvPr id="106" name="Google Shape;106;p16"/>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107" name="Google Shape;107;p16"/>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108" name="Google Shape;108;p16"/>
          <p:cNvPicPr preferRelativeResize="0"/>
          <p:nvPr/>
        </p:nvPicPr>
        <p:blipFill>
          <a:blip r:embed="rId2">
            <a:alphaModFix/>
          </a:blip>
          <a:stretch>
            <a:fillRect/>
          </a:stretch>
        </p:blipFill>
        <p:spPr>
          <a:xfrm>
            <a:off x="9999269" y="274467"/>
            <a:ext cx="1912299" cy="432652"/>
          </a:xfrm>
          <a:prstGeom prst="rect">
            <a:avLst/>
          </a:prstGeom>
          <a:noFill/>
          <a:ln>
            <a:noFill/>
          </a:ln>
        </p:spPr>
      </p:pic>
      <p:sp>
        <p:nvSpPr>
          <p:cNvPr id="109" name="Google Shape;109;p16"/>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Tree>
    <p:extLst>
      <p:ext uri="{BB962C8B-B14F-4D97-AF65-F5344CB8AC3E}">
        <p14:creationId xmlns:p14="http://schemas.microsoft.com/office/powerpoint/2010/main" val="2543044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 Entanglement Gold 1">
  <p:cSld name="Title and two columns - Entanglement Gold 1">
    <p:bg>
      <p:bgPr>
        <a:solidFill>
          <a:srgbClr val="1D0920"/>
        </a:solidFill>
        <a:effectLst/>
      </p:bgPr>
    </p:bg>
    <p:spTree>
      <p:nvGrpSpPr>
        <p:cNvPr id="1" name="Shape 110"/>
        <p:cNvGrpSpPr/>
        <p:nvPr/>
      </p:nvGrpSpPr>
      <p:grpSpPr>
        <a:xfrm>
          <a:off x="0" y="0"/>
          <a:ext cx="0" cy="0"/>
          <a:chOff x="0" y="0"/>
          <a:chExt cx="0" cy="0"/>
        </a:xfrm>
      </p:grpSpPr>
      <p:sp>
        <p:nvSpPr>
          <p:cNvPr id="111" name="Google Shape;111;p17"/>
          <p:cNvSpPr txBox="1">
            <a:spLocks noGrp="1"/>
          </p:cNvSpPr>
          <p:nvPr>
            <p:ph type="body" idx="1"/>
          </p:nvPr>
        </p:nvSpPr>
        <p:spPr>
          <a:xfrm>
            <a:off x="415600" y="1536633"/>
            <a:ext cx="5333200" cy="1006369"/>
          </a:xfrm>
          <a:prstGeom prst="rect">
            <a:avLst/>
          </a:prstGeom>
        </p:spPr>
        <p:txBody>
          <a:bodyPr spcFirstLastPara="1" wrap="square" lIns="182850" tIns="182850" rIns="182850" bIns="182850" anchor="t" anchorCtr="0">
            <a:spAutoFit/>
          </a:bodyPr>
          <a:lstStyle>
            <a:lvl1pPr marL="304815" lvl="0" indent="-304815">
              <a:spcBef>
                <a:spcPts val="0"/>
              </a:spcBef>
              <a:spcAft>
                <a:spcPts val="0"/>
              </a:spcAft>
              <a:buClr>
                <a:schemeClr val="lt1"/>
              </a:buClr>
              <a:buSzPts val="3600"/>
              <a:buFont typeface="Lexend Deca Light"/>
              <a:buChar char="●"/>
              <a:defRPr>
                <a:solidFill>
                  <a:schemeClr val="lt1"/>
                </a:solidFill>
                <a:latin typeface="Lexend Deca Light"/>
                <a:ea typeface="Lexend Deca Light"/>
                <a:cs typeface="Lexend Deca Light"/>
                <a:sym typeface="Lexend Deca Light"/>
              </a:defRPr>
            </a:lvl1pPr>
            <a:lvl2pPr marL="609630" lvl="1"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2pPr>
            <a:lvl3pPr marL="914446" lvl="2"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3pPr>
            <a:lvl4pPr marL="1219261" lvl="3"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4pPr>
            <a:lvl5pPr marL="1524076" lvl="4"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5pPr>
            <a:lvl6pPr marL="1828891" lvl="5"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6pPr>
            <a:lvl7pPr marL="2133707" lvl="6"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7pPr>
            <a:lvl8pPr marL="2438522" lvl="7"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8pPr>
            <a:lvl9pPr marL="2743337" lvl="8"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9pPr>
          </a:lstStyle>
          <a:p>
            <a:endParaRPr/>
          </a:p>
        </p:txBody>
      </p:sp>
      <p:sp>
        <p:nvSpPr>
          <p:cNvPr id="112" name="Google Shape;112;p17"/>
          <p:cNvSpPr txBox="1">
            <a:spLocks noGrp="1"/>
          </p:cNvSpPr>
          <p:nvPr>
            <p:ph type="body" idx="2"/>
          </p:nvPr>
        </p:nvSpPr>
        <p:spPr>
          <a:xfrm>
            <a:off x="6443200" y="1536633"/>
            <a:ext cx="5333200" cy="1006369"/>
          </a:xfrm>
          <a:prstGeom prst="rect">
            <a:avLst/>
          </a:prstGeom>
        </p:spPr>
        <p:txBody>
          <a:bodyPr spcFirstLastPara="1" wrap="square" lIns="182850" tIns="182850" rIns="182850" bIns="182850" anchor="t" anchorCtr="0">
            <a:spAutoFit/>
          </a:bodyPr>
          <a:lstStyle>
            <a:lvl1pPr marL="304815" lvl="0" indent="-304815">
              <a:spcBef>
                <a:spcPts val="0"/>
              </a:spcBef>
              <a:spcAft>
                <a:spcPts val="0"/>
              </a:spcAft>
              <a:buClr>
                <a:schemeClr val="lt1"/>
              </a:buClr>
              <a:buSzPts val="3600"/>
              <a:buFont typeface="Lexend Deca Light"/>
              <a:buChar char="●"/>
              <a:defRPr>
                <a:solidFill>
                  <a:schemeClr val="lt1"/>
                </a:solidFill>
                <a:latin typeface="Lexend Deca Light"/>
                <a:ea typeface="Lexend Deca Light"/>
                <a:cs typeface="Lexend Deca Light"/>
                <a:sym typeface="Lexend Deca Light"/>
              </a:defRPr>
            </a:lvl1pPr>
            <a:lvl2pPr marL="609630" lvl="1"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2pPr>
            <a:lvl3pPr marL="914446" lvl="2"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3pPr>
            <a:lvl4pPr marL="1219261" lvl="3"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4pPr>
            <a:lvl5pPr marL="1524076" lvl="4"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5pPr>
            <a:lvl6pPr marL="1828891" lvl="5"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6pPr>
            <a:lvl7pPr marL="2133707" lvl="6"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7pPr>
            <a:lvl8pPr marL="2438522" lvl="7"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8pPr>
            <a:lvl9pPr marL="2743337" lvl="8"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9pPr>
          </a:lstStyle>
          <a:p>
            <a:endParaRPr/>
          </a:p>
        </p:txBody>
      </p:sp>
      <p:sp>
        <p:nvSpPr>
          <p:cNvPr id="113" name="Google Shape;113;p17"/>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114" name="Google Shape;114;p17"/>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115" name="Google Shape;115;p17"/>
          <p:cNvPicPr preferRelativeResize="0"/>
          <p:nvPr/>
        </p:nvPicPr>
        <p:blipFill>
          <a:blip r:embed="rId2">
            <a:alphaModFix/>
          </a:blip>
          <a:stretch>
            <a:fillRect/>
          </a:stretch>
        </p:blipFill>
        <p:spPr>
          <a:xfrm>
            <a:off x="9999269" y="274467"/>
            <a:ext cx="1912299" cy="432652"/>
          </a:xfrm>
          <a:prstGeom prst="rect">
            <a:avLst/>
          </a:prstGeom>
          <a:noFill/>
          <a:ln>
            <a:noFill/>
          </a:ln>
        </p:spPr>
      </p:pic>
      <p:sp>
        <p:nvSpPr>
          <p:cNvPr id="116" name="Google Shape;116;p17"/>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
        <p:nvSpPr>
          <p:cNvPr id="117" name="Google Shape;117;p17"/>
          <p:cNvSpPr txBox="1">
            <a:spLocks noGrp="1"/>
          </p:cNvSpPr>
          <p:nvPr>
            <p:ph type="title"/>
          </p:nvPr>
        </p:nvSpPr>
        <p:spPr>
          <a:xfrm>
            <a:off x="415600" y="593367"/>
            <a:ext cx="9334800" cy="763600"/>
          </a:xfrm>
          <a:prstGeom prst="rect">
            <a:avLst/>
          </a:prstGeom>
        </p:spPr>
        <p:txBody>
          <a:bodyPr spcFirstLastPara="1" wrap="square" lIns="182850" tIns="182850" rIns="182850" bIns="182850" anchor="ctr" anchorCtr="0">
            <a:noAutofit/>
          </a:bodyPr>
          <a:lstStyle>
            <a:lvl1pPr lvl="0">
              <a:spcBef>
                <a:spcPts val="0"/>
              </a:spcBef>
              <a:spcAft>
                <a:spcPts val="0"/>
              </a:spcAft>
              <a:buClr>
                <a:schemeClr val="accent2"/>
              </a:buClr>
              <a:buSzPts val="5600"/>
              <a:buFont typeface="Geom"/>
              <a:buNone/>
              <a:defRPr>
                <a:solidFill>
                  <a:schemeClr val="accent2"/>
                </a:solidFill>
                <a:latin typeface="Geom"/>
                <a:ea typeface="Geom"/>
                <a:cs typeface="Geom"/>
                <a:sym typeface="Geom"/>
              </a:defRPr>
            </a:lvl1pPr>
            <a:lvl2pPr lvl="1">
              <a:spcBef>
                <a:spcPts val="0"/>
              </a:spcBef>
              <a:spcAft>
                <a:spcPts val="0"/>
              </a:spcAft>
              <a:buClr>
                <a:schemeClr val="accent2"/>
              </a:buClr>
              <a:buSzPts val="5600"/>
              <a:buFont typeface="Geom"/>
              <a:buNone/>
              <a:defRPr>
                <a:solidFill>
                  <a:schemeClr val="accent2"/>
                </a:solidFill>
                <a:latin typeface="Geom"/>
                <a:ea typeface="Geom"/>
                <a:cs typeface="Geom"/>
                <a:sym typeface="Geom"/>
              </a:defRPr>
            </a:lvl2pPr>
            <a:lvl3pPr lvl="2">
              <a:spcBef>
                <a:spcPts val="0"/>
              </a:spcBef>
              <a:spcAft>
                <a:spcPts val="0"/>
              </a:spcAft>
              <a:buClr>
                <a:schemeClr val="accent2"/>
              </a:buClr>
              <a:buSzPts val="5600"/>
              <a:buFont typeface="Geom"/>
              <a:buNone/>
              <a:defRPr>
                <a:solidFill>
                  <a:schemeClr val="accent2"/>
                </a:solidFill>
                <a:latin typeface="Geom"/>
                <a:ea typeface="Geom"/>
                <a:cs typeface="Geom"/>
                <a:sym typeface="Geom"/>
              </a:defRPr>
            </a:lvl3pPr>
            <a:lvl4pPr lvl="3">
              <a:spcBef>
                <a:spcPts val="0"/>
              </a:spcBef>
              <a:spcAft>
                <a:spcPts val="0"/>
              </a:spcAft>
              <a:buClr>
                <a:schemeClr val="accent2"/>
              </a:buClr>
              <a:buSzPts val="5600"/>
              <a:buFont typeface="Geom"/>
              <a:buNone/>
              <a:defRPr>
                <a:solidFill>
                  <a:schemeClr val="accent2"/>
                </a:solidFill>
                <a:latin typeface="Geom"/>
                <a:ea typeface="Geom"/>
                <a:cs typeface="Geom"/>
                <a:sym typeface="Geom"/>
              </a:defRPr>
            </a:lvl4pPr>
            <a:lvl5pPr lvl="4">
              <a:spcBef>
                <a:spcPts val="0"/>
              </a:spcBef>
              <a:spcAft>
                <a:spcPts val="0"/>
              </a:spcAft>
              <a:buClr>
                <a:schemeClr val="accent2"/>
              </a:buClr>
              <a:buSzPts val="5600"/>
              <a:buFont typeface="Geom"/>
              <a:buNone/>
              <a:defRPr>
                <a:solidFill>
                  <a:schemeClr val="accent2"/>
                </a:solidFill>
                <a:latin typeface="Geom"/>
                <a:ea typeface="Geom"/>
                <a:cs typeface="Geom"/>
                <a:sym typeface="Geom"/>
              </a:defRPr>
            </a:lvl5pPr>
            <a:lvl6pPr lvl="5">
              <a:spcBef>
                <a:spcPts val="0"/>
              </a:spcBef>
              <a:spcAft>
                <a:spcPts val="0"/>
              </a:spcAft>
              <a:buClr>
                <a:schemeClr val="accent2"/>
              </a:buClr>
              <a:buSzPts val="5600"/>
              <a:buFont typeface="Geom"/>
              <a:buNone/>
              <a:defRPr>
                <a:solidFill>
                  <a:schemeClr val="accent2"/>
                </a:solidFill>
                <a:latin typeface="Geom"/>
                <a:ea typeface="Geom"/>
                <a:cs typeface="Geom"/>
                <a:sym typeface="Geom"/>
              </a:defRPr>
            </a:lvl6pPr>
            <a:lvl7pPr lvl="6">
              <a:spcBef>
                <a:spcPts val="0"/>
              </a:spcBef>
              <a:spcAft>
                <a:spcPts val="0"/>
              </a:spcAft>
              <a:buClr>
                <a:schemeClr val="accent2"/>
              </a:buClr>
              <a:buSzPts val="5600"/>
              <a:buFont typeface="Geom"/>
              <a:buNone/>
              <a:defRPr>
                <a:solidFill>
                  <a:schemeClr val="accent2"/>
                </a:solidFill>
                <a:latin typeface="Geom"/>
                <a:ea typeface="Geom"/>
                <a:cs typeface="Geom"/>
                <a:sym typeface="Geom"/>
              </a:defRPr>
            </a:lvl7pPr>
            <a:lvl8pPr lvl="7">
              <a:spcBef>
                <a:spcPts val="0"/>
              </a:spcBef>
              <a:spcAft>
                <a:spcPts val="0"/>
              </a:spcAft>
              <a:buClr>
                <a:schemeClr val="accent2"/>
              </a:buClr>
              <a:buSzPts val="5600"/>
              <a:buFont typeface="Geom"/>
              <a:buNone/>
              <a:defRPr>
                <a:solidFill>
                  <a:schemeClr val="accent2"/>
                </a:solidFill>
                <a:latin typeface="Geom"/>
                <a:ea typeface="Geom"/>
                <a:cs typeface="Geom"/>
                <a:sym typeface="Geom"/>
              </a:defRPr>
            </a:lvl8pPr>
            <a:lvl9pPr lvl="8">
              <a:spcBef>
                <a:spcPts val="0"/>
              </a:spcBef>
              <a:spcAft>
                <a:spcPts val="0"/>
              </a:spcAft>
              <a:buClr>
                <a:schemeClr val="accent2"/>
              </a:buClr>
              <a:buSzPts val="5600"/>
              <a:buFont typeface="Geom"/>
              <a:buNone/>
              <a:defRPr>
                <a:solidFill>
                  <a:schemeClr val="accent2"/>
                </a:solidFill>
                <a:latin typeface="Geom"/>
                <a:ea typeface="Geom"/>
                <a:cs typeface="Geom"/>
                <a:sym typeface="Geom"/>
              </a:defRPr>
            </a:lvl9pPr>
          </a:lstStyle>
          <a:p>
            <a:endParaRPr/>
          </a:p>
        </p:txBody>
      </p:sp>
    </p:spTree>
    <p:extLst>
      <p:ext uri="{BB962C8B-B14F-4D97-AF65-F5344CB8AC3E}">
        <p14:creationId xmlns:p14="http://schemas.microsoft.com/office/powerpoint/2010/main" val="501293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 Entanglement Gold 1">
  <p:cSld name="Title only - Entanglement Gold 1">
    <p:bg>
      <p:bgPr>
        <a:solidFill>
          <a:srgbClr val="1D0920"/>
        </a:solidFill>
        <a:effectLst/>
      </p:bgPr>
    </p:bg>
    <p:spTree>
      <p:nvGrpSpPr>
        <p:cNvPr id="1" name="Shape 118"/>
        <p:cNvGrpSpPr/>
        <p:nvPr/>
      </p:nvGrpSpPr>
      <p:grpSpPr>
        <a:xfrm>
          <a:off x="0" y="0"/>
          <a:ext cx="0" cy="0"/>
          <a:chOff x="0" y="0"/>
          <a:chExt cx="0" cy="0"/>
        </a:xfrm>
      </p:grpSpPr>
      <p:sp>
        <p:nvSpPr>
          <p:cNvPr id="119" name="Google Shape;119;p18"/>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120" name="Google Shape;120;p18"/>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121" name="Google Shape;121;p18"/>
          <p:cNvPicPr preferRelativeResize="0"/>
          <p:nvPr/>
        </p:nvPicPr>
        <p:blipFill>
          <a:blip r:embed="rId2">
            <a:alphaModFix/>
          </a:blip>
          <a:stretch>
            <a:fillRect/>
          </a:stretch>
        </p:blipFill>
        <p:spPr>
          <a:xfrm>
            <a:off x="9999269" y="274467"/>
            <a:ext cx="1912299" cy="432652"/>
          </a:xfrm>
          <a:prstGeom prst="rect">
            <a:avLst/>
          </a:prstGeom>
          <a:noFill/>
          <a:ln>
            <a:noFill/>
          </a:ln>
        </p:spPr>
      </p:pic>
      <p:sp>
        <p:nvSpPr>
          <p:cNvPr id="122" name="Google Shape;122;p18"/>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
        <p:nvSpPr>
          <p:cNvPr id="123" name="Google Shape;123;p18"/>
          <p:cNvSpPr txBox="1">
            <a:spLocks noGrp="1"/>
          </p:cNvSpPr>
          <p:nvPr>
            <p:ph type="title"/>
          </p:nvPr>
        </p:nvSpPr>
        <p:spPr>
          <a:xfrm>
            <a:off x="415600" y="593367"/>
            <a:ext cx="9334800" cy="763600"/>
          </a:xfrm>
          <a:prstGeom prst="rect">
            <a:avLst/>
          </a:prstGeom>
        </p:spPr>
        <p:txBody>
          <a:bodyPr spcFirstLastPara="1" wrap="square" lIns="182850" tIns="182850" rIns="182850" bIns="182850" anchor="ctr" anchorCtr="0">
            <a:noAutofit/>
          </a:bodyPr>
          <a:lstStyle>
            <a:lvl1pPr lvl="0">
              <a:spcBef>
                <a:spcPts val="0"/>
              </a:spcBef>
              <a:spcAft>
                <a:spcPts val="0"/>
              </a:spcAft>
              <a:buClr>
                <a:schemeClr val="accent2"/>
              </a:buClr>
              <a:buSzPts val="5600"/>
              <a:buFont typeface="Geom"/>
              <a:buNone/>
              <a:defRPr>
                <a:solidFill>
                  <a:schemeClr val="accent2"/>
                </a:solidFill>
                <a:latin typeface="Geom"/>
                <a:ea typeface="Geom"/>
                <a:cs typeface="Geom"/>
                <a:sym typeface="Geom"/>
              </a:defRPr>
            </a:lvl1pPr>
            <a:lvl2pPr lvl="1">
              <a:spcBef>
                <a:spcPts val="0"/>
              </a:spcBef>
              <a:spcAft>
                <a:spcPts val="0"/>
              </a:spcAft>
              <a:buClr>
                <a:schemeClr val="accent2"/>
              </a:buClr>
              <a:buSzPts val="5600"/>
              <a:buFont typeface="Geom"/>
              <a:buNone/>
              <a:defRPr>
                <a:solidFill>
                  <a:schemeClr val="accent2"/>
                </a:solidFill>
                <a:latin typeface="Geom"/>
                <a:ea typeface="Geom"/>
                <a:cs typeface="Geom"/>
                <a:sym typeface="Geom"/>
              </a:defRPr>
            </a:lvl2pPr>
            <a:lvl3pPr lvl="2">
              <a:spcBef>
                <a:spcPts val="0"/>
              </a:spcBef>
              <a:spcAft>
                <a:spcPts val="0"/>
              </a:spcAft>
              <a:buClr>
                <a:schemeClr val="accent2"/>
              </a:buClr>
              <a:buSzPts val="5600"/>
              <a:buFont typeface="Geom"/>
              <a:buNone/>
              <a:defRPr>
                <a:solidFill>
                  <a:schemeClr val="accent2"/>
                </a:solidFill>
                <a:latin typeface="Geom"/>
                <a:ea typeface="Geom"/>
                <a:cs typeface="Geom"/>
                <a:sym typeface="Geom"/>
              </a:defRPr>
            </a:lvl3pPr>
            <a:lvl4pPr lvl="3">
              <a:spcBef>
                <a:spcPts val="0"/>
              </a:spcBef>
              <a:spcAft>
                <a:spcPts val="0"/>
              </a:spcAft>
              <a:buClr>
                <a:schemeClr val="accent2"/>
              </a:buClr>
              <a:buSzPts val="5600"/>
              <a:buFont typeface="Geom"/>
              <a:buNone/>
              <a:defRPr>
                <a:solidFill>
                  <a:schemeClr val="accent2"/>
                </a:solidFill>
                <a:latin typeface="Geom"/>
                <a:ea typeface="Geom"/>
                <a:cs typeface="Geom"/>
                <a:sym typeface="Geom"/>
              </a:defRPr>
            </a:lvl4pPr>
            <a:lvl5pPr lvl="4">
              <a:spcBef>
                <a:spcPts val="0"/>
              </a:spcBef>
              <a:spcAft>
                <a:spcPts val="0"/>
              </a:spcAft>
              <a:buClr>
                <a:schemeClr val="accent2"/>
              </a:buClr>
              <a:buSzPts val="5600"/>
              <a:buFont typeface="Geom"/>
              <a:buNone/>
              <a:defRPr>
                <a:solidFill>
                  <a:schemeClr val="accent2"/>
                </a:solidFill>
                <a:latin typeface="Geom"/>
                <a:ea typeface="Geom"/>
                <a:cs typeface="Geom"/>
                <a:sym typeface="Geom"/>
              </a:defRPr>
            </a:lvl5pPr>
            <a:lvl6pPr lvl="5">
              <a:spcBef>
                <a:spcPts val="0"/>
              </a:spcBef>
              <a:spcAft>
                <a:spcPts val="0"/>
              </a:spcAft>
              <a:buClr>
                <a:schemeClr val="accent2"/>
              </a:buClr>
              <a:buSzPts val="5600"/>
              <a:buFont typeface="Geom"/>
              <a:buNone/>
              <a:defRPr>
                <a:solidFill>
                  <a:schemeClr val="accent2"/>
                </a:solidFill>
                <a:latin typeface="Geom"/>
                <a:ea typeface="Geom"/>
                <a:cs typeface="Geom"/>
                <a:sym typeface="Geom"/>
              </a:defRPr>
            </a:lvl6pPr>
            <a:lvl7pPr lvl="6">
              <a:spcBef>
                <a:spcPts val="0"/>
              </a:spcBef>
              <a:spcAft>
                <a:spcPts val="0"/>
              </a:spcAft>
              <a:buClr>
                <a:schemeClr val="accent2"/>
              </a:buClr>
              <a:buSzPts val="5600"/>
              <a:buFont typeface="Geom"/>
              <a:buNone/>
              <a:defRPr>
                <a:solidFill>
                  <a:schemeClr val="accent2"/>
                </a:solidFill>
                <a:latin typeface="Geom"/>
                <a:ea typeface="Geom"/>
                <a:cs typeface="Geom"/>
                <a:sym typeface="Geom"/>
              </a:defRPr>
            </a:lvl7pPr>
            <a:lvl8pPr lvl="7">
              <a:spcBef>
                <a:spcPts val="0"/>
              </a:spcBef>
              <a:spcAft>
                <a:spcPts val="0"/>
              </a:spcAft>
              <a:buClr>
                <a:schemeClr val="accent2"/>
              </a:buClr>
              <a:buSzPts val="5600"/>
              <a:buFont typeface="Geom"/>
              <a:buNone/>
              <a:defRPr>
                <a:solidFill>
                  <a:schemeClr val="accent2"/>
                </a:solidFill>
                <a:latin typeface="Geom"/>
                <a:ea typeface="Geom"/>
                <a:cs typeface="Geom"/>
                <a:sym typeface="Geom"/>
              </a:defRPr>
            </a:lvl8pPr>
            <a:lvl9pPr lvl="8">
              <a:spcBef>
                <a:spcPts val="0"/>
              </a:spcBef>
              <a:spcAft>
                <a:spcPts val="0"/>
              </a:spcAft>
              <a:buClr>
                <a:schemeClr val="accent2"/>
              </a:buClr>
              <a:buSzPts val="5600"/>
              <a:buFont typeface="Geom"/>
              <a:buNone/>
              <a:defRPr>
                <a:solidFill>
                  <a:schemeClr val="accent2"/>
                </a:solidFill>
                <a:latin typeface="Geom"/>
                <a:ea typeface="Geom"/>
                <a:cs typeface="Geom"/>
                <a:sym typeface="Geom"/>
              </a:defRPr>
            </a:lvl9pPr>
          </a:lstStyle>
          <a:p>
            <a:endParaRPr/>
          </a:p>
        </p:txBody>
      </p:sp>
    </p:spTree>
    <p:extLst>
      <p:ext uri="{BB962C8B-B14F-4D97-AF65-F5344CB8AC3E}">
        <p14:creationId xmlns:p14="http://schemas.microsoft.com/office/powerpoint/2010/main" val="37626596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  Entanglement Gold 2">
  <p:cSld name="Title only -  Entanglement Gold 2">
    <p:bg>
      <p:bgPr>
        <a:blipFill>
          <a:blip r:embed="rId2">
            <a:alphaModFix/>
          </a:blip>
          <a:stretch>
            <a:fillRect/>
          </a:stretch>
        </a:blipFill>
        <a:effectLst/>
      </p:bgPr>
    </p:bg>
    <p:spTree>
      <p:nvGrpSpPr>
        <p:cNvPr id="1" name="Shape 124"/>
        <p:cNvGrpSpPr/>
        <p:nvPr/>
      </p:nvGrpSpPr>
      <p:grpSpPr>
        <a:xfrm>
          <a:off x="0" y="0"/>
          <a:ext cx="0" cy="0"/>
          <a:chOff x="0" y="0"/>
          <a:chExt cx="0" cy="0"/>
        </a:xfrm>
      </p:grpSpPr>
      <p:sp>
        <p:nvSpPr>
          <p:cNvPr id="125" name="Google Shape;125;p19"/>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126" name="Google Shape;126;p19"/>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127" name="Google Shape;127;p19"/>
          <p:cNvPicPr preferRelativeResize="0"/>
          <p:nvPr/>
        </p:nvPicPr>
        <p:blipFill>
          <a:blip r:embed="rId3">
            <a:alphaModFix/>
          </a:blip>
          <a:stretch>
            <a:fillRect/>
          </a:stretch>
        </p:blipFill>
        <p:spPr>
          <a:xfrm>
            <a:off x="9999269" y="274467"/>
            <a:ext cx="1912299" cy="432652"/>
          </a:xfrm>
          <a:prstGeom prst="rect">
            <a:avLst/>
          </a:prstGeom>
          <a:noFill/>
          <a:ln>
            <a:noFill/>
          </a:ln>
        </p:spPr>
      </p:pic>
      <p:sp>
        <p:nvSpPr>
          <p:cNvPr id="128" name="Google Shape;128;p19"/>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
        <p:nvSpPr>
          <p:cNvPr id="129" name="Google Shape;129;p19"/>
          <p:cNvSpPr txBox="1">
            <a:spLocks noGrp="1"/>
          </p:cNvSpPr>
          <p:nvPr>
            <p:ph type="title"/>
          </p:nvPr>
        </p:nvSpPr>
        <p:spPr>
          <a:xfrm>
            <a:off x="415600" y="593367"/>
            <a:ext cx="9334800" cy="763600"/>
          </a:xfrm>
          <a:prstGeom prst="rect">
            <a:avLst/>
          </a:prstGeom>
        </p:spPr>
        <p:txBody>
          <a:bodyPr spcFirstLastPara="1" wrap="square" lIns="182850" tIns="182850" rIns="182850" bIns="182850" anchor="ctr" anchorCtr="0">
            <a:noAutofit/>
          </a:bodyPr>
          <a:lstStyle>
            <a:lvl1pPr lvl="0">
              <a:spcBef>
                <a:spcPts val="0"/>
              </a:spcBef>
              <a:spcAft>
                <a:spcPts val="0"/>
              </a:spcAft>
              <a:buClr>
                <a:schemeClr val="accent2"/>
              </a:buClr>
              <a:buSzPts val="5600"/>
              <a:buFont typeface="Geom"/>
              <a:buNone/>
              <a:defRPr>
                <a:solidFill>
                  <a:schemeClr val="accent2"/>
                </a:solidFill>
                <a:latin typeface="Geom"/>
                <a:ea typeface="Geom"/>
                <a:cs typeface="Geom"/>
                <a:sym typeface="Geom"/>
              </a:defRPr>
            </a:lvl1pPr>
            <a:lvl2pPr lvl="1">
              <a:spcBef>
                <a:spcPts val="0"/>
              </a:spcBef>
              <a:spcAft>
                <a:spcPts val="0"/>
              </a:spcAft>
              <a:buClr>
                <a:schemeClr val="accent2"/>
              </a:buClr>
              <a:buSzPts val="5600"/>
              <a:buFont typeface="Geom"/>
              <a:buNone/>
              <a:defRPr>
                <a:solidFill>
                  <a:schemeClr val="accent2"/>
                </a:solidFill>
                <a:latin typeface="Geom"/>
                <a:ea typeface="Geom"/>
                <a:cs typeface="Geom"/>
                <a:sym typeface="Geom"/>
              </a:defRPr>
            </a:lvl2pPr>
            <a:lvl3pPr lvl="2">
              <a:spcBef>
                <a:spcPts val="0"/>
              </a:spcBef>
              <a:spcAft>
                <a:spcPts val="0"/>
              </a:spcAft>
              <a:buClr>
                <a:schemeClr val="accent2"/>
              </a:buClr>
              <a:buSzPts val="5600"/>
              <a:buFont typeface="Geom"/>
              <a:buNone/>
              <a:defRPr>
                <a:solidFill>
                  <a:schemeClr val="accent2"/>
                </a:solidFill>
                <a:latin typeface="Geom"/>
                <a:ea typeface="Geom"/>
                <a:cs typeface="Geom"/>
                <a:sym typeface="Geom"/>
              </a:defRPr>
            </a:lvl3pPr>
            <a:lvl4pPr lvl="3">
              <a:spcBef>
                <a:spcPts val="0"/>
              </a:spcBef>
              <a:spcAft>
                <a:spcPts val="0"/>
              </a:spcAft>
              <a:buClr>
                <a:schemeClr val="accent2"/>
              </a:buClr>
              <a:buSzPts val="5600"/>
              <a:buFont typeface="Geom"/>
              <a:buNone/>
              <a:defRPr>
                <a:solidFill>
                  <a:schemeClr val="accent2"/>
                </a:solidFill>
                <a:latin typeface="Geom"/>
                <a:ea typeface="Geom"/>
                <a:cs typeface="Geom"/>
                <a:sym typeface="Geom"/>
              </a:defRPr>
            </a:lvl4pPr>
            <a:lvl5pPr lvl="4">
              <a:spcBef>
                <a:spcPts val="0"/>
              </a:spcBef>
              <a:spcAft>
                <a:spcPts val="0"/>
              </a:spcAft>
              <a:buClr>
                <a:schemeClr val="accent2"/>
              </a:buClr>
              <a:buSzPts val="5600"/>
              <a:buFont typeface="Geom"/>
              <a:buNone/>
              <a:defRPr>
                <a:solidFill>
                  <a:schemeClr val="accent2"/>
                </a:solidFill>
                <a:latin typeface="Geom"/>
                <a:ea typeface="Geom"/>
                <a:cs typeface="Geom"/>
                <a:sym typeface="Geom"/>
              </a:defRPr>
            </a:lvl5pPr>
            <a:lvl6pPr lvl="5">
              <a:spcBef>
                <a:spcPts val="0"/>
              </a:spcBef>
              <a:spcAft>
                <a:spcPts val="0"/>
              </a:spcAft>
              <a:buClr>
                <a:schemeClr val="accent2"/>
              </a:buClr>
              <a:buSzPts val="5600"/>
              <a:buFont typeface="Geom"/>
              <a:buNone/>
              <a:defRPr>
                <a:solidFill>
                  <a:schemeClr val="accent2"/>
                </a:solidFill>
                <a:latin typeface="Geom"/>
                <a:ea typeface="Geom"/>
                <a:cs typeface="Geom"/>
                <a:sym typeface="Geom"/>
              </a:defRPr>
            </a:lvl6pPr>
            <a:lvl7pPr lvl="6">
              <a:spcBef>
                <a:spcPts val="0"/>
              </a:spcBef>
              <a:spcAft>
                <a:spcPts val="0"/>
              </a:spcAft>
              <a:buClr>
                <a:schemeClr val="accent2"/>
              </a:buClr>
              <a:buSzPts val="5600"/>
              <a:buFont typeface="Geom"/>
              <a:buNone/>
              <a:defRPr>
                <a:solidFill>
                  <a:schemeClr val="accent2"/>
                </a:solidFill>
                <a:latin typeface="Geom"/>
                <a:ea typeface="Geom"/>
                <a:cs typeface="Geom"/>
                <a:sym typeface="Geom"/>
              </a:defRPr>
            </a:lvl7pPr>
            <a:lvl8pPr lvl="7">
              <a:spcBef>
                <a:spcPts val="0"/>
              </a:spcBef>
              <a:spcAft>
                <a:spcPts val="0"/>
              </a:spcAft>
              <a:buClr>
                <a:schemeClr val="accent2"/>
              </a:buClr>
              <a:buSzPts val="5600"/>
              <a:buFont typeface="Geom"/>
              <a:buNone/>
              <a:defRPr>
                <a:solidFill>
                  <a:schemeClr val="accent2"/>
                </a:solidFill>
                <a:latin typeface="Geom"/>
                <a:ea typeface="Geom"/>
                <a:cs typeface="Geom"/>
                <a:sym typeface="Geom"/>
              </a:defRPr>
            </a:lvl8pPr>
            <a:lvl9pPr lvl="8">
              <a:spcBef>
                <a:spcPts val="0"/>
              </a:spcBef>
              <a:spcAft>
                <a:spcPts val="0"/>
              </a:spcAft>
              <a:buClr>
                <a:schemeClr val="accent2"/>
              </a:buClr>
              <a:buSzPts val="5600"/>
              <a:buFont typeface="Geom"/>
              <a:buNone/>
              <a:defRPr>
                <a:solidFill>
                  <a:schemeClr val="accent2"/>
                </a:solidFill>
                <a:latin typeface="Geom"/>
                <a:ea typeface="Geom"/>
                <a:cs typeface="Geom"/>
                <a:sym typeface="Geom"/>
              </a:defRPr>
            </a:lvl9pPr>
          </a:lstStyle>
          <a:p>
            <a:endParaRPr/>
          </a:p>
        </p:txBody>
      </p:sp>
    </p:spTree>
    <p:extLst>
      <p:ext uri="{BB962C8B-B14F-4D97-AF65-F5344CB8AC3E}">
        <p14:creationId xmlns:p14="http://schemas.microsoft.com/office/powerpoint/2010/main" val="1386754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 Entanglement Gold 1">
  <p:cSld name="One column text - Entanglement Gold 1">
    <p:bg>
      <p:bgPr>
        <a:blipFill>
          <a:blip r:embed="rId2">
            <a:alphaModFix/>
          </a:blip>
          <a:stretch>
            <a:fillRect/>
          </a:stretch>
        </a:blipFill>
        <a:effectLst/>
      </p:bgPr>
    </p:bg>
    <p:spTree>
      <p:nvGrpSpPr>
        <p:cNvPr id="1" name="Shape 130"/>
        <p:cNvGrpSpPr/>
        <p:nvPr/>
      </p:nvGrpSpPr>
      <p:grpSpPr>
        <a:xfrm>
          <a:off x="0" y="0"/>
          <a:ext cx="0" cy="0"/>
          <a:chOff x="0" y="0"/>
          <a:chExt cx="0" cy="0"/>
        </a:xfrm>
      </p:grpSpPr>
      <p:sp>
        <p:nvSpPr>
          <p:cNvPr id="131" name="Google Shape;131;p20"/>
          <p:cNvSpPr txBox="1">
            <a:spLocks noGrp="1"/>
          </p:cNvSpPr>
          <p:nvPr>
            <p:ph type="body" idx="1"/>
          </p:nvPr>
        </p:nvSpPr>
        <p:spPr>
          <a:xfrm>
            <a:off x="415600" y="1852800"/>
            <a:ext cx="3744000" cy="1006369"/>
          </a:xfrm>
          <a:prstGeom prst="rect">
            <a:avLst/>
          </a:prstGeom>
        </p:spPr>
        <p:txBody>
          <a:bodyPr spcFirstLastPara="1" wrap="square" lIns="182850" tIns="182850" rIns="182850" bIns="182850" anchor="t" anchorCtr="0">
            <a:spAutoFit/>
          </a:bodyPr>
          <a:lstStyle>
            <a:lvl1pPr marL="304815" lvl="0" indent="-304815">
              <a:spcBef>
                <a:spcPts val="0"/>
              </a:spcBef>
              <a:spcAft>
                <a:spcPts val="0"/>
              </a:spcAft>
              <a:buClr>
                <a:schemeClr val="lt1"/>
              </a:buClr>
              <a:buSzPts val="3600"/>
              <a:buFont typeface="Lexend Deca Light"/>
              <a:buChar char="●"/>
              <a:defRPr>
                <a:solidFill>
                  <a:schemeClr val="lt1"/>
                </a:solidFill>
                <a:latin typeface="Lexend Deca Light"/>
                <a:ea typeface="Lexend Deca Light"/>
                <a:cs typeface="Lexend Deca Light"/>
                <a:sym typeface="Lexend Deca Light"/>
              </a:defRPr>
            </a:lvl1pPr>
            <a:lvl2pPr marL="609630" lvl="1"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2pPr>
            <a:lvl3pPr marL="914446" lvl="2"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3pPr>
            <a:lvl4pPr marL="1219261" lvl="3"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4pPr>
            <a:lvl5pPr marL="1524076" lvl="4"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5pPr>
            <a:lvl6pPr marL="1828891" lvl="5"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6pPr>
            <a:lvl7pPr marL="2133707" lvl="6"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7pPr>
            <a:lvl8pPr marL="2438522" lvl="7"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8pPr>
            <a:lvl9pPr marL="2743337" lvl="8" indent="-304815">
              <a:spcBef>
                <a:spcPts val="0"/>
              </a:spcBef>
              <a:spcAft>
                <a:spcPts val="0"/>
              </a:spcAft>
              <a:buClr>
                <a:schemeClr val="lt1"/>
              </a:buClr>
              <a:buSzPts val="3600"/>
              <a:buFont typeface="Lexend Deca Light"/>
              <a:buChar char="■"/>
              <a:defRPr sz="2400">
                <a:solidFill>
                  <a:schemeClr val="lt1"/>
                </a:solidFill>
                <a:latin typeface="Lexend Deca Light"/>
                <a:ea typeface="Lexend Deca Light"/>
                <a:cs typeface="Lexend Deca Light"/>
                <a:sym typeface="Lexend Deca Light"/>
              </a:defRPr>
            </a:lvl9pPr>
          </a:lstStyle>
          <a:p>
            <a:endParaRPr/>
          </a:p>
        </p:txBody>
      </p:sp>
      <p:sp>
        <p:nvSpPr>
          <p:cNvPr id="132" name="Google Shape;132;p20"/>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133" name="Google Shape;133;p20"/>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134" name="Google Shape;134;p20"/>
          <p:cNvPicPr preferRelativeResize="0"/>
          <p:nvPr/>
        </p:nvPicPr>
        <p:blipFill>
          <a:blip r:embed="rId3">
            <a:alphaModFix/>
          </a:blip>
          <a:stretch>
            <a:fillRect/>
          </a:stretch>
        </p:blipFill>
        <p:spPr>
          <a:xfrm>
            <a:off x="9999269" y="274467"/>
            <a:ext cx="1912299" cy="432652"/>
          </a:xfrm>
          <a:prstGeom prst="rect">
            <a:avLst/>
          </a:prstGeom>
          <a:noFill/>
          <a:ln>
            <a:noFill/>
          </a:ln>
        </p:spPr>
      </p:pic>
      <p:sp>
        <p:nvSpPr>
          <p:cNvPr id="135" name="Google Shape;135;p20"/>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
        <p:nvSpPr>
          <p:cNvPr id="136" name="Google Shape;136;p20"/>
          <p:cNvSpPr txBox="1">
            <a:spLocks noGrp="1"/>
          </p:cNvSpPr>
          <p:nvPr>
            <p:ph type="title"/>
          </p:nvPr>
        </p:nvSpPr>
        <p:spPr>
          <a:xfrm>
            <a:off x="415600" y="593367"/>
            <a:ext cx="9334800" cy="763600"/>
          </a:xfrm>
          <a:prstGeom prst="rect">
            <a:avLst/>
          </a:prstGeom>
        </p:spPr>
        <p:txBody>
          <a:bodyPr spcFirstLastPara="1" wrap="square" lIns="182850" tIns="182850" rIns="182850" bIns="182850" anchor="ctr" anchorCtr="0">
            <a:noAutofit/>
          </a:bodyPr>
          <a:lstStyle>
            <a:lvl1pPr lvl="0">
              <a:spcBef>
                <a:spcPts val="0"/>
              </a:spcBef>
              <a:spcAft>
                <a:spcPts val="0"/>
              </a:spcAft>
              <a:buClr>
                <a:schemeClr val="accent2"/>
              </a:buClr>
              <a:buSzPts val="5600"/>
              <a:buFont typeface="Geom"/>
              <a:buNone/>
              <a:defRPr>
                <a:solidFill>
                  <a:schemeClr val="accent2"/>
                </a:solidFill>
                <a:latin typeface="Geom"/>
                <a:ea typeface="Geom"/>
                <a:cs typeface="Geom"/>
                <a:sym typeface="Geom"/>
              </a:defRPr>
            </a:lvl1pPr>
            <a:lvl2pPr lvl="1">
              <a:spcBef>
                <a:spcPts val="0"/>
              </a:spcBef>
              <a:spcAft>
                <a:spcPts val="0"/>
              </a:spcAft>
              <a:buClr>
                <a:schemeClr val="accent2"/>
              </a:buClr>
              <a:buSzPts val="5600"/>
              <a:buFont typeface="Geom"/>
              <a:buNone/>
              <a:defRPr>
                <a:solidFill>
                  <a:schemeClr val="accent2"/>
                </a:solidFill>
                <a:latin typeface="Geom"/>
                <a:ea typeface="Geom"/>
                <a:cs typeface="Geom"/>
                <a:sym typeface="Geom"/>
              </a:defRPr>
            </a:lvl2pPr>
            <a:lvl3pPr lvl="2">
              <a:spcBef>
                <a:spcPts val="0"/>
              </a:spcBef>
              <a:spcAft>
                <a:spcPts val="0"/>
              </a:spcAft>
              <a:buClr>
                <a:schemeClr val="accent2"/>
              </a:buClr>
              <a:buSzPts val="5600"/>
              <a:buFont typeface="Geom"/>
              <a:buNone/>
              <a:defRPr>
                <a:solidFill>
                  <a:schemeClr val="accent2"/>
                </a:solidFill>
                <a:latin typeface="Geom"/>
                <a:ea typeface="Geom"/>
                <a:cs typeface="Geom"/>
                <a:sym typeface="Geom"/>
              </a:defRPr>
            </a:lvl3pPr>
            <a:lvl4pPr lvl="3">
              <a:spcBef>
                <a:spcPts val="0"/>
              </a:spcBef>
              <a:spcAft>
                <a:spcPts val="0"/>
              </a:spcAft>
              <a:buClr>
                <a:schemeClr val="accent2"/>
              </a:buClr>
              <a:buSzPts val="5600"/>
              <a:buFont typeface="Geom"/>
              <a:buNone/>
              <a:defRPr>
                <a:solidFill>
                  <a:schemeClr val="accent2"/>
                </a:solidFill>
                <a:latin typeface="Geom"/>
                <a:ea typeface="Geom"/>
                <a:cs typeface="Geom"/>
                <a:sym typeface="Geom"/>
              </a:defRPr>
            </a:lvl4pPr>
            <a:lvl5pPr lvl="4">
              <a:spcBef>
                <a:spcPts val="0"/>
              </a:spcBef>
              <a:spcAft>
                <a:spcPts val="0"/>
              </a:spcAft>
              <a:buClr>
                <a:schemeClr val="accent2"/>
              </a:buClr>
              <a:buSzPts val="5600"/>
              <a:buFont typeface="Geom"/>
              <a:buNone/>
              <a:defRPr>
                <a:solidFill>
                  <a:schemeClr val="accent2"/>
                </a:solidFill>
                <a:latin typeface="Geom"/>
                <a:ea typeface="Geom"/>
                <a:cs typeface="Geom"/>
                <a:sym typeface="Geom"/>
              </a:defRPr>
            </a:lvl5pPr>
            <a:lvl6pPr lvl="5">
              <a:spcBef>
                <a:spcPts val="0"/>
              </a:spcBef>
              <a:spcAft>
                <a:spcPts val="0"/>
              </a:spcAft>
              <a:buClr>
                <a:schemeClr val="accent2"/>
              </a:buClr>
              <a:buSzPts val="5600"/>
              <a:buFont typeface="Geom"/>
              <a:buNone/>
              <a:defRPr>
                <a:solidFill>
                  <a:schemeClr val="accent2"/>
                </a:solidFill>
                <a:latin typeface="Geom"/>
                <a:ea typeface="Geom"/>
                <a:cs typeface="Geom"/>
                <a:sym typeface="Geom"/>
              </a:defRPr>
            </a:lvl6pPr>
            <a:lvl7pPr lvl="6">
              <a:spcBef>
                <a:spcPts val="0"/>
              </a:spcBef>
              <a:spcAft>
                <a:spcPts val="0"/>
              </a:spcAft>
              <a:buClr>
                <a:schemeClr val="accent2"/>
              </a:buClr>
              <a:buSzPts val="5600"/>
              <a:buFont typeface="Geom"/>
              <a:buNone/>
              <a:defRPr>
                <a:solidFill>
                  <a:schemeClr val="accent2"/>
                </a:solidFill>
                <a:latin typeface="Geom"/>
                <a:ea typeface="Geom"/>
                <a:cs typeface="Geom"/>
                <a:sym typeface="Geom"/>
              </a:defRPr>
            </a:lvl7pPr>
            <a:lvl8pPr lvl="7">
              <a:spcBef>
                <a:spcPts val="0"/>
              </a:spcBef>
              <a:spcAft>
                <a:spcPts val="0"/>
              </a:spcAft>
              <a:buClr>
                <a:schemeClr val="accent2"/>
              </a:buClr>
              <a:buSzPts val="5600"/>
              <a:buFont typeface="Geom"/>
              <a:buNone/>
              <a:defRPr>
                <a:solidFill>
                  <a:schemeClr val="accent2"/>
                </a:solidFill>
                <a:latin typeface="Geom"/>
                <a:ea typeface="Geom"/>
                <a:cs typeface="Geom"/>
                <a:sym typeface="Geom"/>
              </a:defRPr>
            </a:lvl8pPr>
            <a:lvl9pPr lvl="8">
              <a:spcBef>
                <a:spcPts val="0"/>
              </a:spcBef>
              <a:spcAft>
                <a:spcPts val="0"/>
              </a:spcAft>
              <a:buClr>
                <a:schemeClr val="accent2"/>
              </a:buClr>
              <a:buSzPts val="5600"/>
              <a:buFont typeface="Geom"/>
              <a:buNone/>
              <a:defRPr>
                <a:solidFill>
                  <a:schemeClr val="accent2"/>
                </a:solidFill>
                <a:latin typeface="Geom"/>
                <a:ea typeface="Geom"/>
                <a:cs typeface="Geom"/>
                <a:sym typeface="Geom"/>
              </a:defRPr>
            </a:lvl9pPr>
          </a:lstStyle>
          <a:p>
            <a:endParaRPr/>
          </a:p>
        </p:txBody>
      </p:sp>
    </p:spTree>
    <p:extLst>
      <p:ext uri="{BB962C8B-B14F-4D97-AF65-F5344CB8AC3E}">
        <p14:creationId xmlns:p14="http://schemas.microsoft.com/office/powerpoint/2010/main" val="35006876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Main point - Entanglement Gold  1">
  <p:cSld name="Main point - Entanglement Gold  1">
    <p:bg>
      <p:bgPr>
        <a:solidFill>
          <a:srgbClr val="1D0920"/>
        </a:solidFill>
        <a:effectLst/>
      </p:bgPr>
    </p:bg>
    <p:spTree>
      <p:nvGrpSpPr>
        <p:cNvPr id="1" name="Shape 137"/>
        <p:cNvGrpSpPr/>
        <p:nvPr/>
      </p:nvGrpSpPr>
      <p:grpSpPr>
        <a:xfrm>
          <a:off x="0" y="0"/>
          <a:ext cx="0" cy="0"/>
          <a:chOff x="0" y="0"/>
          <a:chExt cx="0" cy="0"/>
        </a:xfrm>
      </p:grpSpPr>
      <p:sp>
        <p:nvSpPr>
          <p:cNvPr id="138" name="Google Shape;138;p21"/>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139" name="Google Shape;139;p21"/>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140" name="Google Shape;140;p21"/>
          <p:cNvPicPr preferRelativeResize="0"/>
          <p:nvPr/>
        </p:nvPicPr>
        <p:blipFill>
          <a:blip r:embed="rId2">
            <a:alphaModFix/>
          </a:blip>
          <a:stretch>
            <a:fillRect/>
          </a:stretch>
        </p:blipFill>
        <p:spPr>
          <a:xfrm>
            <a:off x="9999269" y="274467"/>
            <a:ext cx="1912299" cy="432652"/>
          </a:xfrm>
          <a:prstGeom prst="rect">
            <a:avLst/>
          </a:prstGeom>
          <a:noFill/>
          <a:ln>
            <a:noFill/>
          </a:ln>
        </p:spPr>
      </p:pic>
      <p:sp>
        <p:nvSpPr>
          <p:cNvPr id="141" name="Google Shape;141;p21"/>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
        <p:nvSpPr>
          <p:cNvPr id="142" name="Google Shape;142;p21"/>
          <p:cNvSpPr txBox="1">
            <a:spLocks noGrp="1"/>
          </p:cNvSpPr>
          <p:nvPr>
            <p:ph type="title"/>
          </p:nvPr>
        </p:nvSpPr>
        <p:spPr>
          <a:xfrm>
            <a:off x="653667" y="1785000"/>
            <a:ext cx="8490400" cy="3288000"/>
          </a:xfrm>
          <a:prstGeom prst="rect">
            <a:avLst/>
          </a:prstGeom>
        </p:spPr>
        <p:txBody>
          <a:bodyPr spcFirstLastPara="1" wrap="square" lIns="182850" tIns="182850" rIns="182850" bIns="182850" anchor="ctr" anchorCtr="0">
            <a:noAutofit/>
          </a:bodyPr>
          <a:lstStyle>
            <a:lvl1pPr lvl="0">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1pPr>
            <a:lvl2pPr lvl="1">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2pPr>
            <a:lvl3pPr lvl="2">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3pPr>
            <a:lvl4pPr lvl="3">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4pPr>
            <a:lvl5pPr lvl="4">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5pPr>
            <a:lvl6pPr lvl="5">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6pPr>
            <a:lvl7pPr lvl="6">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7pPr>
            <a:lvl8pPr lvl="7">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8pPr>
            <a:lvl9pPr lvl="8">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9pPr>
          </a:lstStyle>
          <a:p>
            <a:endParaRPr/>
          </a:p>
        </p:txBody>
      </p:sp>
    </p:spTree>
    <p:extLst>
      <p:ext uri="{BB962C8B-B14F-4D97-AF65-F5344CB8AC3E}">
        <p14:creationId xmlns:p14="http://schemas.microsoft.com/office/powerpoint/2010/main" val="34425679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 point - Entanglement Gold  2">
  <p:cSld name="Main point - Entanglement Gold  2">
    <p:bg>
      <p:bgPr>
        <a:blipFill>
          <a:blip r:embed="rId2">
            <a:alphaModFix/>
          </a:blip>
          <a:stretch>
            <a:fillRect/>
          </a:stretch>
        </a:blipFill>
        <a:effectLst/>
      </p:bgPr>
    </p:bg>
    <p:spTree>
      <p:nvGrpSpPr>
        <p:cNvPr id="1" name="Shape 143"/>
        <p:cNvGrpSpPr/>
        <p:nvPr/>
      </p:nvGrpSpPr>
      <p:grpSpPr>
        <a:xfrm>
          <a:off x="0" y="0"/>
          <a:ext cx="0" cy="0"/>
          <a:chOff x="0" y="0"/>
          <a:chExt cx="0" cy="0"/>
        </a:xfrm>
      </p:grpSpPr>
      <p:sp>
        <p:nvSpPr>
          <p:cNvPr id="144" name="Google Shape;144;p22"/>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145" name="Google Shape;145;p22"/>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146" name="Google Shape;146;p22"/>
          <p:cNvPicPr preferRelativeResize="0"/>
          <p:nvPr/>
        </p:nvPicPr>
        <p:blipFill>
          <a:blip r:embed="rId3">
            <a:alphaModFix/>
          </a:blip>
          <a:stretch>
            <a:fillRect/>
          </a:stretch>
        </p:blipFill>
        <p:spPr>
          <a:xfrm>
            <a:off x="9999269" y="274467"/>
            <a:ext cx="1912299" cy="432652"/>
          </a:xfrm>
          <a:prstGeom prst="rect">
            <a:avLst/>
          </a:prstGeom>
          <a:noFill/>
          <a:ln>
            <a:noFill/>
          </a:ln>
        </p:spPr>
      </p:pic>
      <p:sp>
        <p:nvSpPr>
          <p:cNvPr id="147" name="Google Shape;147;p22"/>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
        <p:nvSpPr>
          <p:cNvPr id="148" name="Google Shape;148;p22"/>
          <p:cNvSpPr txBox="1">
            <a:spLocks noGrp="1"/>
          </p:cNvSpPr>
          <p:nvPr>
            <p:ph type="title"/>
          </p:nvPr>
        </p:nvSpPr>
        <p:spPr>
          <a:xfrm>
            <a:off x="653667" y="1785000"/>
            <a:ext cx="8490400" cy="3288000"/>
          </a:xfrm>
          <a:prstGeom prst="rect">
            <a:avLst/>
          </a:prstGeom>
        </p:spPr>
        <p:txBody>
          <a:bodyPr spcFirstLastPara="1" wrap="square" lIns="182850" tIns="182850" rIns="182850" bIns="182850" anchor="ctr" anchorCtr="0">
            <a:noAutofit/>
          </a:bodyPr>
          <a:lstStyle>
            <a:lvl1pPr lvl="0">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1pPr>
            <a:lvl2pPr lvl="1">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2pPr>
            <a:lvl3pPr lvl="2">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3pPr>
            <a:lvl4pPr lvl="3">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4pPr>
            <a:lvl5pPr lvl="4">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5pPr>
            <a:lvl6pPr lvl="5">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6pPr>
            <a:lvl7pPr lvl="6">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7pPr>
            <a:lvl8pPr lvl="7">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8pPr>
            <a:lvl9pPr lvl="8">
              <a:spcBef>
                <a:spcPts val="0"/>
              </a:spcBef>
              <a:spcAft>
                <a:spcPts val="0"/>
              </a:spcAft>
              <a:buClr>
                <a:schemeClr val="accent2"/>
              </a:buClr>
              <a:buSzPts val="9600"/>
              <a:buFont typeface="Geom"/>
              <a:buNone/>
              <a:defRPr sz="6400">
                <a:solidFill>
                  <a:schemeClr val="accent2"/>
                </a:solidFill>
                <a:latin typeface="Geom"/>
                <a:ea typeface="Geom"/>
                <a:cs typeface="Geom"/>
                <a:sym typeface="Geom"/>
              </a:defRPr>
            </a:lvl9pPr>
          </a:lstStyle>
          <a:p>
            <a:endParaRPr/>
          </a:p>
        </p:txBody>
      </p:sp>
    </p:spTree>
    <p:extLst>
      <p:ext uri="{BB962C8B-B14F-4D97-AF65-F5344CB8AC3E}">
        <p14:creationId xmlns:p14="http://schemas.microsoft.com/office/powerpoint/2010/main" val="1939640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 Entanglement Gold  1">
  <p:cSld name="Section title and description - Entanglement Gold  1">
    <p:bg>
      <p:bgPr>
        <a:blipFill>
          <a:blip r:embed="rId2">
            <a:alphaModFix/>
          </a:blip>
          <a:stretch>
            <a:fillRect/>
          </a:stretch>
        </a:blipFill>
        <a:effectLst/>
      </p:bgPr>
    </p:bg>
    <p:spTree>
      <p:nvGrpSpPr>
        <p:cNvPr id="1" name="Shape 149"/>
        <p:cNvGrpSpPr/>
        <p:nvPr/>
      </p:nvGrpSpPr>
      <p:grpSpPr>
        <a:xfrm>
          <a:off x="0" y="0"/>
          <a:ext cx="0" cy="0"/>
          <a:chOff x="0" y="0"/>
          <a:chExt cx="0" cy="0"/>
        </a:xfrm>
      </p:grpSpPr>
      <p:sp>
        <p:nvSpPr>
          <p:cNvPr id="150" name="Google Shape;150;p23"/>
          <p:cNvSpPr/>
          <p:nvPr/>
        </p:nvSpPr>
        <p:spPr>
          <a:xfrm>
            <a:off x="6096000" y="-167"/>
            <a:ext cx="6096000" cy="6858000"/>
          </a:xfrm>
          <a:prstGeom prst="rect">
            <a:avLst/>
          </a:prstGeom>
          <a:solidFill>
            <a:srgbClr val="1D092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200"/>
          </a:p>
        </p:txBody>
      </p:sp>
      <p:sp>
        <p:nvSpPr>
          <p:cNvPr id="151" name="Google Shape;151;p23"/>
          <p:cNvSpPr txBox="1">
            <a:spLocks noGrp="1"/>
          </p:cNvSpPr>
          <p:nvPr>
            <p:ph type="title"/>
          </p:nvPr>
        </p:nvSpPr>
        <p:spPr>
          <a:xfrm>
            <a:off x="354000" y="1949033"/>
            <a:ext cx="5393600" cy="1976400"/>
          </a:xfrm>
          <a:prstGeom prst="rect">
            <a:avLst/>
          </a:prstGeom>
          <a:effectLst>
            <a:outerShdw blurRad="114300" dist="38100" dir="5400000" algn="bl" rotWithShape="0">
              <a:srgbClr val="000000">
                <a:alpha val="50000"/>
              </a:srgbClr>
            </a:outerShdw>
          </a:effectLst>
        </p:spPr>
        <p:txBody>
          <a:bodyPr spcFirstLastPara="1" wrap="square" lIns="182850" tIns="182850" rIns="182850" bIns="182850" anchor="ctr" anchorCtr="0">
            <a:noAutofit/>
          </a:bodyPr>
          <a:lstStyle>
            <a:lvl1pPr lvl="0" algn="ctr">
              <a:spcBef>
                <a:spcPts val="0"/>
              </a:spcBef>
              <a:spcAft>
                <a:spcPts val="0"/>
              </a:spcAft>
              <a:buSzPts val="8400"/>
              <a:buFont typeface="Geom"/>
              <a:buNone/>
              <a:defRPr sz="5600">
                <a:latin typeface="Geom"/>
                <a:ea typeface="Geom"/>
                <a:cs typeface="Geom"/>
                <a:sym typeface="Geom"/>
              </a:defRPr>
            </a:lvl1pPr>
            <a:lvl2pPr lvl="1" algn="ctr">
              <a:spcBef>
                <a:spcPts val="0"/>
              </a:spcBef>
              <a:spcAft>
                <a:spcPts val="0"/>
              </a:spcAft>
              <a:buSzPts val="8400"/>
              <a:buFont typeface="Geom"/>
              <a:buNone/>
              <a:defRPr sz="5600">
                <a:latin typeface="Geom"/>
                <a:ea typeface="Geom"/>
                <a:cs typeface="Geom"/>
                <a:sym typeface="Geom"/>
              </a:defRPr>
            </a:lvl2pPr>
            <a:lvl3pPr lvl="2" algn="ctr">
              <a:spcBef>
                <a:spcPts val="0"/>
              </a:spcBef>
              <a:spcAft>
                <a:spcPts val="0"/>
              </a:spcAft>
              <a:buSzPts val="8400"/>
              <a:buFont typeface="Geom"/>
              <a:buNone/>
              <a:defRPr sz="5600">
                <a:latin typeface="Geom"/>
                <a:ea typeface="Geom"/>
                <a:cs typeface="Geom"/>
                <a:sym typeface="Geom"/>
              </a:defRPr>
            </a:lvl3pPr>
            <a:lvl4pPr lvl="3" algn="ctr">
              <a:spcBef>
                <a:spcPts val="0"/>
              </a:spcBef>
              <a:spcAft>
                <a:spcPts val="0"/>
              </a:spcAft>
              <a:buSzPts val="8400"/>
              <a:buFont typeface="Geom"/>
              <a:buNone/>
              <a:defRPr sz="5600">
                <a:latin typeface="Geom"/>
                <a:ea typeface="Geom"/>
                <a:cs typeface="Geom"/>
                <a:sym typeface="Geom"/>
              </a:defRPr>
            </a:lvl4pPr>
            <a:lvl5pPr lvl="4" algn="ctr">
              <a:spcBef>
                <a:spcPts val="0"/>
              </a:spcBef>
              <a:spcAft>
                <a:spcPts val="0"/>
              </a:spcAft>
              <a:buSzPts val="8400"/>
              <a:buFont typeface="Geom"/>
              <a:buNone/>
              <a:defRPr sz="5600">
                <a:latin typeface="Geom"/>
                <a:ea typeface="Geom"/>
                <a:cs typeface="Geom"/>
                <a:sym typeface="Geom"/>
              </a:defRPr>
            </a:lvl5pPr>
            <a:lvl6pPr lvl="5" algn="ctr">
              <a:spcBef>
                <a:spcPts val="0"/>
              </a:spcBef>
              <a:spcAft>
                <a:spcPts val="0"/>
              </a:spcAft>
              <a:buSzPts val="8400"/>
              <a:buFont typeface="Geom"/>
              <a:buNone/>
              <a:defRPr sz="5600">
                <a:latin typeface="Geom"/>
                <a:ea typeface="Geom"/>
                <a:cs typeface="Geom"/>
                <a:sym typeface="Geom"/>
              </a:defRPr>
            </a:lvl6pPr>
            <a:lvl7pPr lvl="6" algn="ctr">
              <a:spcBef>
                <a:spcPts val="0"/>
              </a:spcBef>
              <a:spcAft>
                <a:spcPts val="0"/>
              </a:spcAft>
              <a:buSzPts val="8400"/>
              <a:buFont typeface="Geom"/>
              <a:buNone/>
              <a:defRPr sz="5600">
                <a:latin typeface="Geom"/>
                <a:ea typeface="Geom"/>
                <a:cs typeface="Geom"/>
                <a:sym typeface="Geom"/>
              </a:defRPr>
            </a:lvl7pPr>
            <a:lvl8pPr lvl="7" algn="ctr">
              <a:spcBef>
                <a:spcPts val="0"/>
              </a:spcBef>
              <a:spcAft>
                <a:spcPts val="0"/>
              </a:spcAft>
              <a:buSzPts val="8400"/>
              <a:buFont typeface="Geom"/>
              <a:buNone/>
              <a:defRPr sz="5600">
                <a:latin typeface="Geom"/>
                <a:ea typeface="Geom"/>
                <a:cs typeface="Geom"/>
                <a:sym typeface="Geom"/>
              </a:defRPr>
            </a:lvl8pPr>
            <a:lvl9pPr lvl="8" algn="ctr">
              <a:spcBef>
                <a:spcPts val="0"/>
              </a:spcBef>
              <a:spcAft>
                <a:spcPts val="0"/>
              </a:spcAft>
              <a:buSzPts val="8400"/>
              <a:buFont typeface="Geom"/>
              <a:buNone/>
              <a:defRPr sz="5600">
                <a:latin typeface="Geom"/>
                <a:ea typeface="Geom"/>
                <a:cs typeface="Geom"/>
                <a:sym typeface="Geom"/>
              </a:defRPr>
            </a:lvl9pPr>
          </a:lstStyle>
          <a:p>
            <a:endParaRPr/>
          </a:p>
        </p:txBody>
      </p:sp>
      <p:sp>
        <p:nvSpPr>
          <p:cNvPr id="152" name="Google Shape;152;p23"/>
          <p:cNvSpPr txBox="1">
            <a:spLocks noGrp="1"/>
          </p:cNvSpPr>
          <p:nvPr>
            <p:ph type="subTitle" idx="1"/>
          </p:nvPr>
        </p:nvSpPr>
        <p:spPr>
          <a:xfrm>
            <a:off x="354000" y="4042233"/>
            <a:ext cx="5393600" cy="1646800"/>
          </a:xfrm>
          <a:prstGeom prst="rect">
            <a:avLst/>
          </a:prstGeom>
          <a:effectLst>
            <a:outerShdw blurRad="114300" dist="38100" dir="5400000" algn="bl" rotWithShape="0">
              <a:srgbClr val="000000">
                <a:alpha val="50000"/>
              </a:srgbClr>
            </a:outerShdw>
          </a:effectLst>
        </p:spPr>
        <p:txBody>
          <a:bodyPr spcFirstLastPara="1" wrap="square" lIns="182850" tIns="182850" rIns="182850" bIns="182850" anchor="ctr" anchorCtr="0">
            <a:noAutofit/>
          </a:bodyPr>
          <a:lstStyle>
            <a:lvl1pPr lvl="0" algn="ctr">
              <a:lnSpc>
                <a:spcPct val="100000"/>
              </a:lnSpc>
              <a:spcBef>
                <a:spcPts val="0"/>
              </a:spcBef>
              <a:spcAft>
                <a:spcPts val="0"/>
              </a:spcAft>
              <a:buClr>
                <a:schemeClr val="accent2"/>
              </a:buClr>
              <a:buSzPts val="4200"/>
              <a:buFont typeface="Lexend Deca"/>
              <a:buNone/>
              <a:defRPr sz="2800">
                <a:solidFill>
                  <a:schemeClr val="accent2"/>
                </a:solidFill>
                <a:latin typeface="Lexend Deca"/>
                <a:ea typeface="Lexend Deca"/>
                <a:cs typeface="Lexend Deca"/>
                <a:sym typeface="Lexend Deca"/>
              </a:defRPr>
            </a:lvl1pPr>
            <a:lvl2pPr lvl="1" algn="ctr">
              <a:lnSpc>
                <a:spcPct val="100000"/>
              </a:lnSpc>
              <a:spcBef>
                <a:spcPts val="0"/>
              </a:spcBef>
              <a:spcAft>
                <a:spcPts val="0"/>
              </a:spcAft>
              <a:buClr>
                <a:schemeClr val="accent2"/>
              </a:buClr>
              <a:buSzPts val="4200"/>
              <a:buFont typeface="Lexend Deca"/>
              <a:buNone/>
              <a:defRPr sz="2800">
                <a:solidFill>
                  <a:schemeClr val="accent2"/>
                </a:solidFill>
                <a:latin typeface="Lexend Deca"/>
                <a:ea typeface="Lexend Deca"/>
                <a:cs typeface="Lexend Deca"/>
                <a:sym typeface="Lexend Deca"/>
              </a:defRPr>
            </a:lvl2pPr>
            <a:lvl3pPr lvl="2" algn="ctr">
              <a:lnSpc>
                <a:spcPct val="100000"/>
              </a:lnSpc>
              <a:spcBef>
                <a:spcPts val="0"/>
              </a:spcBef>
              <a:spcAft>
                <a:spcPts val="0"/>
              </a:spcAft>
              <a:buClr>
                <a:schemeClr val="accent2"/>
              </a:buClr>
              <a:buSzPts val="4200"/>
              <a:buFont typeface="Lexend Deca"/>
              <a:buNone/>
              <a:defRPr sz="2800">
                <a:solidFill>
                  <a:schemeClr val="accent2"/>
                </a:solidFill>
                <a:latin typeface="Lexend Deca"/>
                <a:ea typeface="Lexend Deca"/>
                <a:cs typeface="Lexend Deca"/>
                <a:sym typeface="Lexend Deca"/>
              </a:defRPr>
            </a:lvl3pPr>
            <a:lvl4pPr lvl="3" algn="ctr">
              <a:lnSpc>
                <a:spcPct val="100000"/>
              </a:lnSpc>
              <a:spcBef>
                <a:spcPts val="0"/>
              </a:spcBef>
              <a:spcAft>
                <a:spcPts val="0"/>
              </a:spcAft>
              <a:buClr>
                <a:schemeClr val="accent2"/>
              </a:buClr>
              <a:buSzPts val="4200"/>
              <a:buFont typeface="Lexend Deca"/>
              <a:buNone/>
              <a:defRPr sz="2800">
                <a:solidFill>
                  <a:schemeClr val="accent2"/>
                </a:solidFill>
                <a:latin typeface="Lexend Deca"/>
                <a:ea typeface="Lexend Deca"/>
                <a:cs typeface="Lexend Deca"/>
                <a:sym typeface="Lexend Deca"/>
              </a:defRPr>
            </a:lvl4pPr>
            <a:lvl5pPr lvl="4" algn="ctr">
              <a:lnSpc>
                <a:spcPct val="100000"/>
              </a:lnSpc>
              <a:spcBef>
                <a:spcPts val="0"/>
              </a:spcBef>
              <a:spcAft>
                <a:spcPts val="0"/>
              </a:spcAft>
              <a:buClr>
                <a:schemeClr val="accent2"/>
              </a:buClr>
              <a:buSzPts val="4200"/>
              <a:buFont typeface="Lexend Deca"/>
              <a:buNone/>
              <a:defRPr sz="2800">
                <a:solidFill>
                  <a:schemeClr val="accent2"/>
                </a:solidFill>
                <a:latin typeface="Lexend Deca"/>
                <a:ea typeface="Lexend Deca"/>
                <a:cs typeface="Lexend Deca"/>
                <a:sym typeface="Lexend Deca"/>
              </a:defRPr>
            </a:lvl5pPr>
            <a:lvl6pPr lvl="5" algn="ctr">
              <a:lnSpc>
                <a:spcPct val="100000"/>
              </a:lnSpc>
              <a:spcBef>
                <a:spcPts val="0"/>
              </a:spcBef>
              <a:spcAft>
                <a:spcPts val="0"/>
              </a:spcAft>
              <a:buClr>
                <a:schemeClr val="accent2"/>
              </a:buClr>
              <a:buSzPts val="4200"/>
              <a:buFont typeface="Lexend Deca"/>
              <a:buNone/>
              <a:defRPr sz="2800">
                <a:solidFill>
                  <a:schemeClr val="accent2"/>
                </a:solidFill>
                <a:latin typeface="Lexend Deca"/>
                <a:ea typeface="Lexend Deca"/>
                <a:cs typeface="Lexend Deca"/>
                <a:sym typeface="Lexend Deca"/>
              </a:defRPr>
            </a:lvl6pPr>
            <a:lvl7pPr lvl="6" algn="ctr">
              <a:lnSpc>
                <a:spcPct val="100000"/>
              </a:lnSpc>
              <a:spcBef>
                <a:spcPts val="0"/>
              </a:spcBef>
              <a:spcAft>
                <a:spcPts val="0"/>
              </a:spcAft>
              <a:buClr>
                <a:schemeClr val="accent2"/>
              </a:buClr>
              <a:buSzPts val="4200"/>
              <a:buFont typeface="Lexend Deca"/>
              <a:buNone/>
              <a:defRPr sz="2800">
                <a:solidFill>
                  <a:schemeClr val="accent2"/>
                </a:solidFill>
                <a:latin typeface="Lexend Deca"/>
                <a:ea typeface="Lexend Deca"/>
                <a:cs typeface="Lexend Deca"/>
                <a:sym typeface="Lexend Deca"/>
              </a:defRPr>
            </a:lvl7pPr>
            <a:lvl8pPr lvl="7" algn="ctr">
              <a:lnSpc>
                <a:spcPct val="100000"/>
              </a:lnSpc>
              <a:spcBef>
                <a:spcPts val="0"/>
              </a:spcBef>
              <a:spcAft>
                <a:spcPts val="0"/>
              </a:spcAft>
              <a:buClr>
                <a:schemeClr val="accent2"/>
              </a:buClr>
              <a:buSzPts val="4200"/>
              <a:buFont typeface="Lexend Deca"/>
              <a:buNone/>
              <a:defRPr sz="2800">
                <a:solidFill>
                  <a:schemeClr val="accent2"/>
                </a:solidFill>
                <a:latin typeface="Lexend Deca"/>
                <a:ea typeface="Lexend Deca"/>
                <a:cs typeface="Lexend Deca"/>
                <a:sym typeface="Lexend Deca"/>
              </a:defRPr>
            </a:lvl8pPr>
            <a:lvl9pPr lvl="8" algn="ctr">
              <a:lnSpc>
                <a:spcPct val="100000"/>
              </a:lnSpc>
              <a:spcBef>
                <a:spcPts val="0"/>
              </a:spcBef>
              <a:spcAft>
                <a:spcPts val="0"/>
              </a:spcAft>
              <a:buClr>
                <a:schemeClr val="accent2"/>
              </a:buClr>
              <a:buSzPts val="4200"/>
              <a:buFont typeface="Lexend Deca"/>
              <a:buNone/>
              <a:defRPr sz="2800">
                <a:solidFill>
                  <a:schemeClr val="accent2"/>
                </a:solidFill>
                <a:latin typeface="Lexend Deca"/>
                <a:ea typeface="Lexend Deca"/>
                <a:cs typeface="Lexend Deca"/>
                <a:sym typeface="Lexend Deca"/>
              </a:defRPr>
            </a:lvl9pPr>
          </a:lstStyle>
          <a:p>
            <a:endParaRPr/>
          </a:p>
        </p:txBody>
      </p:sp>
      <p:sp>
        <p:nvSpPr>
          <p:cNvPr id="153" name="Google Shape;153;p23"/>
          <p:cNvSpPr txBox="1">
            <a:spLocks noGrp="1"/>
          </p:cNvSpPr>
          <p:nvPr>
            <p:ph type="body" idx="2"/>
          </p:nvPr>
        </p:nvSpPr>
        <p:spPr>
          <a:xfrm>
            <a:off x="6586000" y="3230448"/>
            <a:ext cx="5116000" cy="1006369"/>
          </a:xfrm>
          <a:prstGeom prst="rect">
            <a:avLst/>
          </a:prstGeom>
        </p:spPr>
        <p:txBody>
          <a:bodyPr spcFirstLastPara="1" wrap="square" lIns="182850" tIns="182850" rIns="182850" bIns="182850" anchor="ctr" anchorCtr="0">
            <a:spAutoFit/>
          </a:bodyPr>
          <a:lstStyle>
            <a:lvl1pPr marL="304815" lvl="0" indent="-304815">
              <a:spcBef>
                <a:spcPts val="0"/>
              </a:spcBef>
              <a:spcAft>
                <a:spcPts val="0"/>
              </a:spcAft>
              <a:buClr>
                <a:schemeClr val="lt1"/>
              </a:buClr>
              <a:buSzPts val="3600"/>
              <a:buFont typeface="Lexend Deca"/>
              <a:buChar char="●"/>
              <a:defRPr>
                <a:solidFill>
                  <a:schemeClr val="lt1"/>
                </a:solidFill>
                <a:latin typeface="Lexend Deca"/>
                <a:ea typeface="Lexend Deca"/>
                <a:cs typeface="Lexend Deca"/>
                <a:sym typeface="Lexend Deca"/>
              </a:defRPr>
            </a:lvl1pPr>
            <a:lvl2pPr marL="609630" lvl="1"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2pPr>
            <a:lvl3pPr marL="914446" lvl="2"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3pPr>
            <a:lvl4pPr marL="1219261" lvl="3"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4pPr>
            <a:lvl5pPr marL="1524076" lvl="4"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5pPr>
            <a:lvl6pPr marL="1828891" lvl="5"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6pPr>
            <a:lvl7pPr marL="2133707" lvl="6"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7pPr>
            <a:lvl8pPr marL="2438522" lvl="7"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8pPr>
            <a:lvl9pPr marL="2743337" lvl="8" indent="-304815">
              <a:spcBef>
                <a:spcPts val="0"/>
              </a:spcBef>
              <a:spcAft>
                <a:spcPts val="0"/>
              </a:spcAft>
              <a:buClr>
                <a:schemeClr val="lt1"/>
              </a:buClr>
              <a:buSzPts val="3600"/>
              <a:buFont typeface="Lexend Deca"/>
              <a:buChar char="■"/>
              <a:defRPr sz="2400">
                <a:solidFill>
                  <a:schemeClr val="lt1"/>
                </a:solidFill>
                <a:latin typeface="Lexend Deca"/>
                <a:ea typeface="Lexend Deca"/>
                <a:cs typeface="Lexend Deca"/>
                <a:sym typeface="Lexend Deca"/>
              </a:defRPr>
            </a:lvl9pPr>
          </a:lstStyle>
          <a:p>
            <a:endParaRPr/>
          </a:p>
        </p:txBody>
      </p:sp>
      <p:sp>
        <p:nvSpPr>
          <p:cNvPr id="154" name="Google Shape;154;p23"/>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155" name="Google Shape;155;p23"/>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chemeClr val="lt1"/>
                </a:solidFill>
                <a:latin typeface="Lexend Deca"/>
                <a:ea typeface="Lexend Deca"/>
                <a:cs typeface="Lexend Deca"/>
                <a:sym typeface="Lexend Deca"/>
              </a:rPr>
              <a:t>The Quantum Networking Company</a:t>
            </a:r>
            <a:r>
              <a:rPr lang="en-US" sz="800" baseline="30000">
                <a:solidFill>
                  <a:schemeClr val="lt1"/>
                </a:solidFill>
                <a:latin typeface="Lexend Deca"/>
                <a:ea typeface="Lexend Deca"/>
                <a:cs typeface="Lexend Deca"/>
                <a:sym typeface="Lexend Deca"/>
              </a:rPr>
              <a:t>Ⓡ</a:t>
            </a:r>
            <a:endParaRPr sz="800" baseline="30000">
              <a:solidFill>
                <a:schemeClr val="lt1"/>
              </a:solidFill>
              <a:latin typeface="Lexend Deca"/>
              <a:ea typeface="Lexend Deca"/>
              <a:cs typeface="Lexend Deca"/>
              <a:sym typeface="Lexend Deca"/>
            </a:endParaRPr>
          </a:p>
        </p:txBody>
      </p:sp>
      <p:pic>
        <p:nvPicPr>
          <p:cNvPr id="156" name="Google Shape;156;p23"/>
          <p:cNvPicPr preferRelativeResize="0"/>
          <p:nvPr/>
        </p:nvPicPr>
        <p:blipFill>
          <a:blip r:embed="rId3">
            <a:alphaModFix/>
          </a:blip>
          <a:stretch>
            <a:fillRect/>
          </a:stretch>
        </p:blipFill>
        <p:spPr>
          <a:xfrm>
            <a:off x="9999269" y="274467"/>
            <a:ext cx="1912299" cy="432652"/>
          </a:xfrm>
          <a:prstGeom prst="rect">
            <a:avLst/>
          </a:prstGeom>
          <a:noFill/>
          <a:ln>
            <a:noFill/>
          </a:ln>
        </p:spPr>
      </p:pic>
      <p:sp>
        <p:nvSpPr>
          <p:cNvPr id="157" name="Google Shape;157;p23"/>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Tree>
    <p:extLst>
      <p:ext uri="{BB962C8B-B14F-4D97-AF65-F5344CB8AC3E}">
        <p14:creationId xmlns:p14="http://schemas.microsoft.com/office/powerpoint/2010/main" val="15489512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 Entanglement Gold 1">
  <p:cSld name="Blank - Entanglement Gold 1">
    <p:bg>
      <p:bgPr>
        <a:solidFill>
          <a:srgbClr val="1D0920"/>
        </a:solidFill>
        <a:effectLst/>
      </p:bgPr>
    </p:bg>
    <p:spTree>
      <p:nvGrpSpPr>
        <p:cNvPr id="1" name="Shape 158"/>
        <p:cNvGrpSpPr/>
        <p:nvPr/>
      </p:nvGrpSpPr>
      <p:grpSpPr>
        <a:xfrm>
          <a:off x="0" y="0"/>
          <a:ext cx="0" cy="0"/>
          <a:chOff x="0" y="0"/>
          <a:chExt cx="0" cy="0"/>
        </a:xfrm>
      </p:grpSpPr>
      <p:sp>
        <p:nvSpPr>
          <p:cNvPr id="159" name="Google Shape;159;p24"/>
          <p:cNvSpPr txBox="1">
            <a:spLocks noGrp="1"/>
          </p:cNvSpPr>
          <p:nvPr>
            <p:ph type="sldNum" idx="12"/>
          </p:nvPr>
        </p:nvSpPr>
        <p:spPr>
          <a:xfrm>
            <a:off x="11296611" y="6156127"/>
            <a:ext cx="731600" cy="574392"/>
          </a:xfrm>
          <a:prstGeom prst="rect">
            <a:avLst/>
          </a:prstGeom>
        </p:spPr>
        <p:txBody>
          <a:bodyPr spcFirstLastPara="1" wrap="square" lIns="182850" tIns="182850" rIns="182850" bIns="182850"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
        <p:nvSpPr>
          <p:cNvPr id="160" name="Google Shape;160;p24"/>
          <p:cNvSpPr txBox="1"/>
          <p:nvPr/>
        </p:nvSpPr>
        <p:spPr>
          <a:xfrm>
            <a:off x="9962601" y="689883"/>
            <a:ext cx="1949200" cy="242400"/>
          </a:xfrm>
          <a:prstGeom prst="rect">
            <a:avLst/>
          </a:prstGeom>
          <a:noFill/>
          <a:ln>
            <a:noFill/>
          </a:ln>
        </p:spPr>
        <p:txBody>
          <a:bodyPr spcFirstLastPara="1" wrap="square" lIns="54533" tIns="54533" rIns="54533" bIns="54533" anchor="ctr" anchorCtr="0">
            <a:noAutofit/>
          </a:bodyPr>
          <a:lstStyle/>
          <a:p>
            <a:pPr marL="0" lvl="0" indent="0" algn="ctr" rtl="0">
              <a:lnSpc>
                <a:spcPct val="80000"/>
              </a:lnSpc>
              <a:spcBef>
                <a:spcPts val="0"/>
              </a:spcBef>
              <a:spcAft>
                <a:spcPts val="733"/>
              </a:spcAft>
              <a:buNone/>
            </a:pPr>
            <a:r>
              <a:rPr lang="en-US" sz="800">
                <a:solidFill>
                  <a:srgbClr val="F2F2F2"/>
                </a:solidFill>
                <a:latin typeface="Lexend Deca"/>
                <a:ea typeface="Lexend Deca"/>
                <a:cs typeface="Lexend Deca"/>
                <a:sym typeface="Lexend Deca"/>
              </a:rPr>
              <a:t>The Quantum Networking Company</a:t>
            </a:r>
            <a:r>
              <a:rPr lang="en-US" sz="800" baseline="30000">
                <a:solidFill>
                  <a:srgbClr val="F2F2F2"/>
                </a:solidFill>
                <a:latin typeface="Lexend Deca"/>
                <a:ea typeface="Lexend Deca"/>
                <a:cs typeface="Lexend Deca"/>
                <a:sym typeface="Lexend Deca"/>
              </a:rPr>
              <a:t>Ⓡ</a:t>
            </a:r>
            <a:endParaRPr sz="800" baseline="30000">
              <a:solidFill>
                <a:srgbClr val="F2F2F2"/>
              </a:solidFill>
              <a:latin typeface="Lexend Deca"/>
              <a:ea typeface="Lexend Deca"/>
              <a:cs typeface="Lexend Deca"/>
              <a:sym typeface="Lexend Deca"/>
            </a:endParaRPr>
          </a:p>
        </p:txBody>
      </p:sp>
      <p:pic>
        <p:nvPicPr>
          <p:cNvPr id="161" name="Google Shape;161;p24"/>
          <p:cNvPicPr preferRelativeResize="0"/>
          <p:nvPr/>
        </p:nvPicPr>
        <p:blipFill>
          <a:blip r:embed="rId2">
            <a:alphaModFix/>
          </a:blip>
          <a:stretch>
            <a:fillRect/>
          </a:stretch>
        </p:blipFill>
        <p:spPr>
          <a:xfrm>
            <a:off x="9999269" y="274467"/>
            <a:ext cx="1912299" cy="432652"/>
          </a:xfrm>
          <a:prstGeom prst="rect">
            <a:avLst/>
          </a:prstGeom>
          <a:noFill/>
          <a:ln>
            <a:noFill/>
          </a:ln>
        </p:spPr>
      </p:pic>
      <p:sp>
        <p:nvSpPr>
          <p:cNvPr id="162" name="Google Shape;162;p24"/>
          <p:cNvSpPr txBox="1"/>
          <p:nvPr/>
        </p:nvSpPr>
        <p:spPr>
          <a:xfrm>
            <a:off x="-2655" y="6470612"/>
            <a:ext cx="7855200" cy="389746"/>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US" sz="933">
                <a:solidFill>
                  <a:schemeClr val="dk2"/>
                </a:solidFill>
                <a:latin typeface="Helvetica Neue"/>
                <a:ea typeface="Helvetica Neue"/>
                <a:cs typeface="Helvetica Neue"/>
                <a:sym typeface="Helvetica Neue"/>
              </a:rPr>
              <a:t>© Aliro Technologies, Inc.  2026 </a:t>
            </a:r>
            <a:endParaRPr sz="1333">
              <a:solidFill>
                <a:schemeClr val="dk2"/>
              </a:solidFill>
            </a:endParaRPr>
          </a:p>
        </p:txBody>
      </p:sp>
    </p:spTree>
    <p:extLst>
      <p:ext uri="{BB962C8B-B14F-4D97-AF65-F5344CB8AC3E}">
        <p14:creationId xmlns:p14="http://schemas.microsoft.com/office/powerpoint/2010/main" val="61044118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theme" Target="../theme/theme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1231046"/>
          </a:xfrm>
          <a:prstGeom prst="rect">
            <a:avLst/>
          </a:prstGeom>
          <a:noFill/>
          <a:ln>
            <a:noFill/>
          </a:ln>
        </p:spPr>
        <p:txBody>
          <a:bodyPr spcFirstLastPara="1" wrap="square" lIns="182850" tIns="182850" rIns="182850" bIns="182850" anchor="t" anchorCtr="0">
            <a:spAutoFit/>
          </a:bodyPr>
          <a:lstStyle>
            <a:lvl1pPr lvl="0">
              <a:spcBef>
                <a:spcPts val="0"/>
              </a:spcBef>
              <a:spcAft>
                <a:spcPts val="0"/>
              </a:spcAft>
              <a:buClr>
                <a:schemeClr val="lt1"/>
              </a:buClr>
              <a:buSzPts val="5600"/>
              <a:buNone/>
              <a:defRPr sz="5600">
                <a:solidFill>
                  <a:schemeClr val="lt1"/>
                </a:solidFill>
              </a:defRPr>
            </a:lvl1pPr>
            <a:lvl2pPr lvl="1">
              <a:spcBef>
                <a:spcPts val="0"/>
              </a:spcBef>
              <a:spcAft>
                <a:spcPts val="0"/>
              </a:spcAft>
              <a:buClr>
                <a:schemeClr val="lt1"/>
              </a:buClr>
              <a:buSzPts val="5600"/>
              <a:buNone/>
              <a:defRPr sz="5600">
                <a:solidFill>
                  <a:schemeClr val="lt1"/>
                </a:solidFill>
              </a:defRPr>
            </a:lvl2pPr>
            <a:lvl3pPr lvl="2">
              <a:spcBef>
                <a:spcPts val="0"/>
              </a:spcBef>
              <a:spcAft>
                <a:spcPts val="0"/>
              </a:spcAft>
              <a:buClr>
                <a:schemeClr val="lt1"/>
              </a:buClr>
              <a:buSzPts val="5600"/>
              <a:buNone/>
              <a:defRPr sz="5600">
                <a:solidFill>
                  <a:schemeClr val="lt1"/>
                </a:solidFill>
              </a:defRPr>
            </a:lvl3pPr>
            <a:lvl4pPr lvl="3">
              <a:spcBef>
                <a:spcPts val="0"/>
              </a:spcBef>
              <a:spcAft>
                <a:spcPts val="0"/>
              </a:spcAft>
              <a:buClr>
                <a:schemeClr val="lt1"/>
              </a:buClr>
              <a:buSzPts val="5600"/>
              <a:buNone/>
              <a:defRPr sz="5600">
                <a:solidFill>
                  <a:schemeClr val="lt1"/>
                </a:solidFill>
              </a:defRPr>
            </a:lvl4pPr>
            <a:lvl5pPr lvl="4">
              <a:spcBef>
                <a:spcPts val="0"/>
              </a:spcBef>
              <a:spcAft>
                <a:spcPts val="0"/>
              </a:spcAft>
              <a:buClr>
                <a:schemeClr val="lt1"/>
              </a:buClr>
              <a:buSzPts val="5600"/>
              <a:buNone/>
              <a:defRPr sz="5600">
                <a:solidFill>
                  <a:schemeClr val="lt1"/>
                </a:solidFill>
              </a:defRPr>
            </a:lvl5pPr>
            <a:lvl6pPr lvl="5">
              <a:spcBef>
                <a:spcPts val="0"/>
              </a:spcBef>
              <a:spcAft>
                <a:spcPts val="0"/>
              </a:spcAft>
              <a:buClr>
                <a:schemeClr val="lt1"/>
              </a:buClr>
              <a:buSzPts val="5600"/>
              <a:buNone/>
              <a:defRPr sz="5600">
                <a:solidFill>
                  <a:schemeClr val="lt1"/>
                </a:solidFill>
              </a:defRPr>
            </a:lvl6pPr>
            <a:lvl7pPr lvl="6">
              <a:spcBef>
                <a:spcPts val="0"/>
              </a:spcBef>
              <a:spcAft>
                <a:spcPts val="0"/>
              </a:spcAft>
              <a:buClr>
                <a:schemeClr val="lt1"/>
              </a:buClr>
              <a:buSzPts val="5600"/>
              <a:buNone/>
              <a:defRPr sz="5600">
                <a:solidFill>
                  <a:schemeClr val="lt1"/>
                </a:solidFill>
              </a:defRPr>
            </a:lvl7pPr>
            <a:lvl8pPr lvl="7">
              <a:spcBef>
                <a:spcPts val="0"/>
              </a:spcBef>
              <a:spcAft>
                <a:spcPts val="0"/>
              </a:spcAft>
              <a:buClr>
                <a:schemeClr val="lt1"/>
              </a:buClr>
              <a:buSzPts val="5600"/>
              <a:buNone/>
              <a:defRPr sz="5600">
                <a:solidFill>
                  <a:schemeClr val="lt1"/>
                </a:solidFill>
              </a:defRPr>
            </a:lvl8pPr>
            <a:lvl9pPr lvl="8">
              <a:spcBef>
                <a:spcPts val="0"/>
              </a:spcBef>
              <a:spcAft>
                <a:spcPts val="0"/>
              </a:spcAft>
              <a:buClr>
                <a:schemeClr val="lt1"/>
              </a:buClr>
              <a:buSzPts val="5600"/>
              <a:buNone/>
              <a:defRPr sz="5600">
                <a:solidFill>
                  <a:schemeClr val="lt1"/>
                </a:solidFill>
              </a:defRPr>
            </a:lvl9pPr>
          </a:lstStyle>
          <a:p>
            <a:endParaRPr/>
          </a:p>
        </p:txBody>
      </p:sp>
      <p:sp>
        <p:nvSpPr>
          <p:cNvPr id="7" name="Google Shape;7;p1"/>
          <p:cNvSpPr txBox="1">
            <a:spLocks noGrp="1"/>
          </p:cNvSpPr>
          <p:nvPr>
            <p:ph type="body" idx="1"/>
          </p:nvPr>
        </p:nvSpPr>
        <p:spPr>
          <a:xfrm>
            <a:off x="415600" y="1536633"/>
            <a:ext cx="11360800" cy="1006369"/>
          </a:xfrm>
          <a:prstGeom prst="rect">
            <a:avLst/>
          </a:prstGeom>
          <a:noFill/>
          <a:ln>
            <a:noFill/>
          </a:ln>
        </p:spPr>
        <p:txBody>
          <a:bodyPr spcFirstLastPara="1" wrap="square" lIns="182850" tIns="182850" rIns="182850" bIns="182850" anchor="t" anchorCtr="0">
            <a:spAutoFit/>
          </a:bodyPr>
          <a:lstStyle>
            <a:lvl1pPr marL="457200" lvl="0" indent="-457200">
              <a:lnSpc>
                <a:spcPct val="115000"/>
              </a:lnSpc>
              <a:spcBef>
                <a:spcPts val="0"/>
              </a:spcBef>
              <a:spcAft>
                <a:spcPts val="0"/>
              </a:spcAft>
              <a:buClr>
                <a:schemeClr val="dk2"/>
              </a:buClr>
              <a:buSzPts val="3600"/>
              <a:buChar char="●"/>
              <a:defRPr sz="3600">
                <a:solidFill>
                  <a:schemeClr val="dk2"/>
                </a:solidFill>
              </a:defRPr>
            </a:lvl1pPr>
            <a:lvl2pPr marL="914400" lvl="1" indent="-406400">
              <a:lnSpc>
                <a:spcPct val="115000"/>
              </a:lnSpc>
              <a:spcBef>
                <a:spcPts val="0"/>
              </a:spcBef>
              <a:spcAft>
                <a:spcPts val="0"/>
              </a:spcAft>
              <a:buClr>
                <a:schemeClr val="dk2"/>
              </a:buClr>
              <a:buSzPts val="2800"/>
              <a:buChar char="○"/>
              <a:defRPr sz="2800">
                <a:solidFill>
                  <a:schemeClr val="dk2"/>
                </a:solidFill>
              </a:defRPr>
            </a:lvl2pPr>
            <a:lvl3pPr marL="1371600" lvl="2" indent="-406400">
              <a:lnSpc>
                <a:spcPct val="115000"/>
              </a:lnSpc>
              <a:spcBef>
                <a:spcPts val="0"/>
              </a:spcBef>
              <a:spcAft>
                <a:spcPts val="0"/>
              </a:spcAft>
              <a:buClr>
                <a:schemeClr val="dk2"/>
              </a:buClr>
              <a:buSzPts val="2800"/>
              <a:buChar char="■"/>
              <a:defRPr sz="2800">
                <a:solidFill>
                  <a:schemeClr val="dk2"/>
                </a:solidFill>
              </a:defRPr>
            </a:lvl3pPr>
            <a:lvl4pPr marL="1828800" lvl="3" indent="-406400">
              <a:lnSpc>
                <a:spcPct val="115000"/>
              </a:lnSpc>
              <a:spcBef>
                <a:spcPts val="0"/>
              </a:spcBef>
              <a:spcAft>
                <a:spcPts val="0"/>
              </a:spcAft>
              <a:buClr>
                <a:schemeClr val="dk2"/>
              </a:buClr>
              <a:buSzPts val="2800"/>
              <a:buChar char="●"/>
              <a:defRPr sz="2800">
                <a:solidFill>
                  <a:schemeClr val="dk2"/>
                </a:solidFill>
              </a:defRPr>
            </a:lvl4pPr>
            <a:lvl5pPr marL="2286000" lvl="4" indent="-406400">
              <a:lnSpc>
                <a:spcPct val="115000"/>
              </a:lnSpc>
              <a:spcBef>
                <a:spcPts val="0"/>
              </a:spcBef>
              <a:spcAft>
                <a:spcPts val="0"/>
              </a:spcAft>
              <a:buClr>
                <a:schemeClr val="dk2"/>
              </a:buClr>
              <a:buSzPts val="2800"/>
              <a:buChar char="○"/>
              <a:defRPr sz="2800">
                <a:solidFill>
                  <a:schemeClr val="dk2"/>
                </a:solidFill>
              </a:defRPr>
            </a:lvl5pPr>
            <a:lvl6pPr marL="2743200" lvl="5" indent="-406400">
              <a:lnSpc>
                <a:spcPct val="115000"/>
              </a:lnSpc>
              <a:spcBef>
                <a:spcPts val="0"/>
              </a:spcBef>
              <a:spcAft>
                <a:spcPts val="0"/>
              </a:spcAft>
              <a:buClr>
                <a:schemeClr val="dk2"/>
              </a:buClr>
              <a:buSzPts val="2800"/>
              <a:buChar char="■"/>
              <a:defRPr sz="2800">
                <a:solidFill>
                  <a:schemeClr val="dk2"/>
                </a:solidFill>
              </a:defRPr>
            </a:lvl6pPr>
            <a:lvl7pPr marL="3200400" lvl="6" indent="-406400">
              <a:lnSpc>
                <a:spcPct val="115000"/>
              </a:lnSpc>
              <a:spcBef>
                <a:spcPts val="0"/>
              </a:spcBef>
              <a:spcAft>
                <a:spcPts val="0"/>
              </a:spcAft>
              <a:buClr>
                <a:schemeClr val="dk2"/>
              </a:buClr>
              <a:buSzPts val="2800"/>
              <a:buChar char="●"/>
              <a:defRPr sz="2800">
                <a:solidFill>
                  <a:schemeClr val="dk2"/>
                </a:solidFill>
              </a:defRPr>
            </a:lvl7pPr>
            <a:lvl8pPr marL="3657600" lvl="7" indent="-406400">
              <a:lnSpc>
                <a:spcPct val="115000"/>
              </a:lnSpc>
              <a:spcBef>
                <a:spcPts val="0"/>
              </a:spcBef>
              <a:spcAft>
                <a:spcPts val="0"/>
              </a:spcAft>
              <a:buClr>
                <a:schemeClr val="dk2"/>
              </a:buClr>
              <a:buSzPts val="2800"/>
              <a:buChar char="○"/>
              <a:defRPr sz="2800">
                <a:solidFill>
                  <a:schemeClr val="dk2"/>
                </a:solidFill>
              </a:defRPr>
            </a:lvl8pPr>
            <a:lvl9pPr marL="4114800" lvl="8" indent="-406400">
              <a:lnSpc>
                <a:spcPct val="115000"/>
              </a:lnSpc>
              <a:spcBef>
                <a:spcPts val="0"/>
              </a:spcBef>
              <a:spcAft>
                <a:spcPts val="0"/>
              </a:spcAft>
              <a:buClr>
                <a:schemeClr val="dk2"/>
              </a:buClr>
              <a:buSzPts val="2800"/>
              <a:buChar char="■"/>
              <a:defRPr sz="2800">
                <a:solidFill>
                  <a:schemeClr val="dk2"/>
                </a:solidFill>
              </a:defRPr>
            </a:lvl9pPr>
          </a:lstStyle>
          <a:p>
            <a:endParaRPr/>
          </a:p>
        </p:txBody>
      </p:sp>
      <p:sp>
        <p:nvSpPr>
          <p:cNvPr id="8" name="Google Shape;8;p1"/>
          <p:cNvSpPr txBox="1">
            <a:spLocks noGrp="1"/>
          </p:cNvSpPr>
          <p:nvPr>
            <p:ph type="sldNum" idx="12"/>
          </p:nvPr>
        </p:nvSpPr>
        <p:spPr>
          <a:xfrm>
            <a:off x="11296611" y="6156127"/>
            <a:ext cx="731600" cy="574392"/>
          </a:xfrm>
          <a:prstGeom prst="rect">
            <a:avLst/>
          </a:prstGeom>
          <a:noFill/>
          <a:ln>
            <a:noFill/>
          </a:ln>
        </p:spPr>
        <p:txBody>
          <a:bodyPr spcFirstLastPara="1" wrap="square" lIns="182850" tIns="182850" rIns="182850" bIns="182850" anchor="ctr" anchorCtr="0">
            <a:sp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08192658"/>
      </p:ext>
    </p:extLst>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37.png"/><Relationship Id="rId4" Type="http://schemas.openxmlformats.org/officeDocument/2006/relationships/image" Target="../media/image36.jp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3"/>
          <p:cNvSpPr txBox="1">
            <a:spLocks noGrp="1"/>
          </p:cNvSpPr>
          <p:nvPr>
            <p:ph type="subTitle" idx="1"/>
          </p:nvPr>
        </p:nvSpPr>
        <p:spPr>
          <a:xfrm>
            <a:off x="415600" y="3933467"/>
            <a:ext cx="11321000" cy="2183800"/>
          </a:xfrm>
          <a:prstGeom prst="rect">
            <a:avLst/>
          </a:prstGeom>
          <a:noFill/>
          <a:ln>
            <a:noFill/>
          </a:ln>
        </p:spPr>
        <p:txBody>
          <a:bodyPr spcFirstLastPara="1" wrap="square" lIns="121900" tIns="121900" rIns="121900" bIns="121900" anchor="ctr" anchorCtr="0">
            <a:noAutofit/>
          </a:bodyPr>
          <a:lstStyle/>
          <a:p>
            <a:pPr marL="0" indent="0"/>
            <a:r>
              <a:rPr lang="en-US" sz="4000" b="1">
                <a:solidFill>
                  <a:schemeClr val="lt1"/>
                </a:solidFill>
              </a:rPr>
              <a:t>Cara Alexander</a:t>
            </a:r>
            <a:endParaRPr sz="4000" b="1">
              <a:solidFill>
                <a:schemeClr val="lt1"/>
              </a:solidFill>
            </a:endParaRPr>
          </a:p>
          <a:p>
            <a:pPr marL="0" indent="0"/>
            <a:r>
              <a:rPr lang="en-US" sz="2800" b="1" i="1">
                <a:solidFill>
                  <a:schemeClr val="lt1"/>
                </a:solidFill>
              </a:rPr>
              <a:t>VP of Product</a:t>
            </a:r>
            <a:endParaRPr sz="2800" b="1" i="1">
              <a:solidFill>
                <a:schemeClr val="lt1"/>
              </a:solidFill>
            </a:endParaRPr>
          </a:p>
          <a:p>
            <a:pPr marL="0" indent="0"/>
            <a:r>
              <a:rPr lang="en-US" sz="2800" b="1" i="1">
                <a:solidFill>
                  <a:schemeClr val="accent3"/>
                </a:solidFill>
              </a:rPr>
              <a:t>Aliro Technologies, Inc.</a:t>
            </a:r>
            <a:endParaRPr sz="2800" b="1" i="1">
              <a:solidFill>
                <a:schemeClr val="accent3"/>
              </a:solidFill>
            </a:endParaRPr>
          </a:p>
        </p:txBody>
      </p:sp>
      <p:sp>
        <p:nvSpPr>
          <p:cNvPr id="341" name="Google Shape;341;p53"/>
          <p:cNvSpPr txBox="1">
            <a:spLocks noGrp="1"/>
          </p:cNvSpPr>
          <p:nvPr>
            <p:ph type="ctrTitle"/>
          </p:nvPr>
        </p:nvSpPr>
        <p:spPr>
          <a:xfrm>
            <a:off x="415600" y="1125283"/>
            <a:ext cx="10993400" cy="2347800"/>
          </a:xfrm>
          <a:prstGeom prst="rect">
            <a:avLst/>
          </a:prstGeom>
          <a:noFill/>
          <a:ln>
            <a:noFill/>
          </a:ln>
          <a:effectLst>
            <a:outerShdw blurRad="114300" dist="38100" dir="5400000" algn="bl" rotWithShape="0">
              <a:srgbClr val="000000">
                <a:alpha val="50200"/>
              </a:srgbClr>
            </a:outerShdw>
          </a:effectLst>
        </p:spPr>
        <p:txBody>
          <a:bodyPr spcFirstLastPara="1" wrap="square" lIns="121900" tIns="121900" rIns="121900" bIns="121900" anchor="ctr" anchorCtr="0">
            <a:noAutofit/>
          </a:bodyPr>
          <a:lstStyle/>
          <a:p>
            <a:r>
              <a:rPr lang="en-US" sz="4267" b="1">
                <a:latin typeface="Geom"/>
                <a:ea typeface="Geom"/>
                <a:cs typeface="Geom"/>
                <a:sym typeface="Geom"/>
              </a:rPr>
              <a:t>From Lab Environments to Production Requirements: </a:t>
            </a:r>
            <a:r>
              <a:rPr lang="en-US" sz="4267" i="1">
                <a:latin typeface="Geom Medium"/>
                <a:ea typeface="Geom Medium"/>
                <a:cs typeface="Geom Medium"/>
                <a:sym typeface="Geom Medium"/>
              </a:rPr>
              <a:t>Simulating, Deploying, and Operating Commercial QNs</a:t>
            </a:r>
            <a:endParaRPr sz="4267" i="1">
              <a:latin typeface="Geom Medium"/>
              <a:ea typeface="Geom Medium"/>
              <a:cs typeface="Geom Medium"/>
              <a:sym typeface="Geom Medium"/>
            </a:endParaRPr>
          </a:p>
        </p:txBody>
      </p:sp>
      <p:sp>
        <p:nvSpPr>
          <p:cNvPr id="342" name="Google Shape;342;p53"/>
          <p:cNvSpPr txBox="1">
            <a:spLocks noGrp="1"/>
          </p:cNvSpPr>
          <p:nvPr>
            <p:ph type="sldNum" idx="12"/>
          </p:nvPr>
        </p:nvSpPr>
        <p:spPr>
          <a:xfrm>
            <a:off x="11409045" y="6333135"/>
            <a:ext cx="731600" cy="492402"/>
          </a:xfrm>
          <a:prstGeom prst="rect">
            <a:avLst/>
          </a:prstGeom>
        </p:spPr>
        <p:txBody>
          <a:bodyPr spcFirstLastPara="1" wrap="square" lIns="121900" tIns="121900" rIns="121900" bIns="121900" anchor="t" anchorCtr="0">
            <a:spAutoFit/>
          </a:bodyPr>
          <a:lstStyle/>
          <a:p>
            <a:pPr defTabSz="609630">
              <a:buClr>
                <a:srgbClr val="000000"/>
              </a:buClr>
            </a:pPr>
            <a:fld id="{00000000-1234-1234-1234-123412341234}" type="slidenum">
              <a:rPr lang="en-US" kern="0">
                <a:solidFill>
                  <a:srgbClr val="CBD5E1"/>
                </a:solidFill>
                <a:latin typeface="Arial"/>
                <a:cs typeface="Arial"/>
                <a:sym typeface="Arial"/>
              </a:rPr>
              <a:pPr defTabSz="609630">
                <a:buClr>
                  <a:srgbClr val="000000"/>
                </a:buClr>
              </a:pPr>
              <a:t>1</a:t>
            </a:fld>
            <a:endParaRPr kern="0">
              <a:solidFill>
                <a:srgbClr val="CBD5E1"/>
              </a:solidFill>
              <a:latin typeface="Arial"/>
              <a:cs typeface="Arial"/>
              <a:sym typeface="Arial"/>
            </a:endParaRPr>
          </a:p>
        </p:txBody>
      </p:sp>
      <p:sp>
        <p:nvSpPr>
          <p:cNvPr id="3" name="Text 2">
            <a:extLst>
              <a:ext uri="{FF2B5EF4-FFF2-40B4-BE49-F238E27FC236}">
                <a16:creationId xmlns:a16="http://schemas.microsoft.com/office/drawing/2014/main" id="{F11DF986-2B8B-8D09-43CA-E2F5D7B2379A}"/>
              </a:ext>
            </a:extLst>
          </p:cNvPr>
          <p:cNvSpPr txBox="1"/>
          <p:nvPr/>
        </p:nvSpPr>
        <p:spPr>
          <a:xfrm>
            <a:off x="685800" y="6492240"/>
            <a:ext cx="4572000" cy="182880"/>
          </a:xfrm>
          <a:prstGeom prst="rect">
            <a:avLst/>
          </a:prstGeom>
          <a:noFill/>
          <a:ln/>
        </p:spPr>
        <p:txBody>
          <a:bodyPr wrap="square" lIns="0" tIns="0" rIns="0" bIns="0" rtlCol="0" anchor="ctr"/>
          <a:lstStyle/>
          <a:p>
            <a:pPr marL="0" indent="0">
              <a:buNone/>
            </a:pPr>
            <a:r>
              <a:rPr lang="en-US" sz="800" dirty="0">
                <a:solidFill>
                  <a:srgbClr val="8E97B3"/>
                </a:solidFill>
                <a:latin typeface="Lexend Deca" pitchFamily="34" charset="0"/>
                <a:ea typeface="Lexend Deca" pitchFamily="34" charset="-122"/>
                <a:cs typeface="Lexend Deca" pitchFamily="34" charset="-120"/>
              </a:rPr>
              <a:t>Aliro · IEEE Quantum Week 2026 · Toronto</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1003E"/>
        </a:solidFill>
        <a:effectLst/>
      </p:bgPr>
    </p:bg>
    <p:spTree>
      <p:nvGrpSpPr>
        <p:cNvPr id="1" name=""/>
        <p:cNvGrpSpPr/>
        <p:nvPr/>
      </p:nvGrpSpPr>
      <p:grpSpPr>
        <a:xfrm>
          <a:off x="0" y="0"/>
          <a:ext cx="0" cy="0"/>
          <a:chOff x="0" y="0"/>
          <a:chExt cx="0" cy="0"/>
        </a:xfrm>
      </p:grpSpPr>
      <p:sp>
        <p:nvSpPr>
          <p:cNvPr id="3" name="Text 1"/>
          <p:cNvSpPr txBox="1"/>
          <p:nvPr/>
        </p:nvSpPr>
        <p:spPr>
          <a:xfrm>
            <a:off x="9144000" y="655320"/>
            <a:ext cx="2438400" cy="152400"/>
          </a:xfrm>
          <a:prstGeom prst="rect">
            <a:avLst/>
          </a:prstGeom>
          <a:noFill/>
          <a:ln/>
        </p:spPr>
        <p:txBody>
          <a:bodyPr wrap="square" lIns="0" tIns="0" rIns="0" bIns="0" rtlCol="0" anchor="ctr"/>
          <a:lstStyle/>
          <a:p>
            <a:pPr marL="0" indent="0" algn="r">
              <a:buNone/>
            </a:pPr>
            <a:r>
              <a:rPr lang="en-US" sz="700" dirty="0">
                <a:solidFill>
                  <a:srgbClr val="CBD5E1"/>
                </a:solidFill>
                <a:latin typeface="Lexend Deca" pitchFamily="34" charset="0"/>
                <a:ea typeface="Lexend Deca" pitchFamily="34" charset="-122"/>
                <a:cs typeface="Lexend Deca" pitchFamily="34" charset="-120"/>
              </a:rPr>
              <a:t>The Quantum Networking Company®</a:t>
            </a:r>
            <a:endParaRPr lang="en-US" sz="700" dirty="0"/>
          </a:p>
        </p:txBody>
      </p:sp>
      <p:sp>
        <p:nvSpPr>
          <p:cNvPr id="4" name="Text 2"/>
          <p:cNvSpPr txBox="1"/>
          <p:nvPr/>
        </p:nvSpPr>
        <p:spPr>
          <a:xfrm>
            <a:off x="685800" y="6492240"/>
            <a:ext cx="4572000" cy="182880"/>
          </a:xfrm>
          <a:prstGeom prst="rect">
            <a:avLst/>
          </a:prstGeom>
          <a:noFill/>
          <a:ln/>
        </p:spPr>
        <p:txBody>
          <a:bodyPr wrap="square" lIns="0" tIns="0" rIns="0" bIns="0" rtlCol="0" anchor="ctr"/>
          <a:lstStyle/>
          <a:p>
            <a:pPr marL="0" indent="0">
              <a:buNone/>
            </a:pPr>
            <a:r>
              <a:rPr lang="en-US" sz="800" dirty="0">
                <a:solidFill>
                  <a:srgbClr val="8E97B3"/>
                </a:solidFill>
                <a:latin typeface="Lexend Deca" pitchFamily="34" charset="0"/>
                <a:ea typeface="Lexend Deca" pitchFamily="34" charset="-122"/>
                <a:cs typeface="Lexend Deca" pitchFamily="34" charset="-120"/>
              </a:rPr>
              <a:t>Aliro · IEEE Quantum Week 2026 · Toronto</a:t>
            </a:r>
            <a:endParaRPr lang="en-US" sz="800" dirty="0"/>
          </a:p>
        </p:txBody>
      </p:sp>
      <p:sp>
        <p:nvSpPr>
          <p:cNvPr id="5" name="Text 3"/>
          <p:cNvSpPr txBox="1"/>
          <p:nvPr/>
        </p:nvSpPr>
        <p:spPr>
          <a:xfrm>
            <a:off x="9982200" y="6492240"/>
            <a:ext cx="1600200" cy="182880"/>
          </a:xfrm>
          <a:prstGeom prst="rect">
            <a:avLst/>
          </a:prstGeom>
          <a:noFill/>
          <a:ln/>
        </p:spPr>
        <p:txBody>
          <a:bodyPr wrap="square" lIns="0" tIns="0" rIns="0" bIns="0" rtlCol="0" anchor="ctr"/>
          <a:lstStyle/>
          <a:p>
            <a:pPr marL="0" indent="0" algn="r">
              <a:buNone/>
            </a:pPr>
            <a:r>
              <a:rPr lang="en-US" sz="800" dirty="0">
                <a:solidFill>
                  <a:srgbClr val="8E97B3"/>
                </a:solidFill>
                <a:latin typeface="Lexend Deca" pitchFamily="34" charset="0"/>
                <a:ea typeface="Lexend Deca" pitchFamily="34" charset="-122"/>
                <a:cs typeface="Lexend Deca" pitchFamily="34" charset="-120"/>
              </a:rPr>
              <a:t>2 / 21</a:t>
            </a:r>
            <a:endParaRPr lang="en-US" sz="800" dirty="0"/>
          </a:p>
        </p:txBody>
      </p:sp>
      <p:sp>
        <p:nvSpPr>
          <p:cNvPr id="7" name="Text 4"/>
          <p:cNvSpPr txBox="1"/>
          <p:nvPr/>
        </p:nvSpPr>
        <p:spPr>
          <a:xfrm>
            <a:off x="685800" y="472440"/>
            <a:ext cx="9144000" cy="533400"/>
          </a:xfrm>
          <a:prstGeom prst="rect">
            <a:avLst/>
          </a:prstGeom>
          <a:noFill/>
          <a:ln/>
        </p:spPr>
        <p:txBody>
          <a:bodyPr wrap="square" lIns="0" tIns="0" rIns="0" bIns="0" rtlCol="0" anchor="ctr"/>
          <a:lstStyle/>
          <a:p>
            <a:pPr marL="0" indent="0">
              <a:buNone/>
            </a:pPr>
            <a:r>
              <a:rPr lang="en-US" sz="2400" dirty="0">
                <a:solidFill>
                  <a:srgbClr val="FAFBFD"/>
                </a:solidFill>
                <a:latin typeface="Lexend Deca" pitchFamily="34" charset="0"/>
                <a:ea typeface="Lexend Deca" pitchFamily="34" charset="-122"/>
                <a:cs typeface="Lexend Deca" pitchFamily="34" charset="-120"/>
              </a:rPr>
              <a:t>Software for entanglement-based quantum networks</a:t>
            </a:r>
            <a:endParaRPr lang="en-US" sz="2400" dirty="0"/>
          </a:p>
        </p:txBody>
      </p:sp>
      <p:sp>
        <p:nvSpPr>
          <p:cNvPr id="8" name="Shape 5"/>
          <p:cNvSpPr/>
          <p:nvPr/>
        </p:nvSpPr>
        <p:spPr>
          <a:xfrm>
            <a:off x="853440" y="1447800"/>
            <a:ext cx="0" cy="2133600"/>
          </a:xfrm>
          <a:prstGeom prst="line">
            <a:avLst/>
          </a:prstGeom>
          <a:noFill/>
          <a:ln w="25400">
            <a:solidFill>
              <a:srgbClr val="2B2A6A"/>
            </a:solidFill>
            <a:prstDash val="solid"/>
          </a:ln>
        </p:spPr>
        <p:txBody>
          <a:bodyPr/>
          <a:lstStyle/>
          <a:p>
            <a:endParaRPr lang="en-CA"/>
          </a:p>
        </p:txBody>
      </p:sp>
      <p:sp>
        <p:nvSpPr>
          <p:cNvPr id="9" name="Shape 6"/>
          <p:cNvSpPr/>
          <p:nvPr/>
        </p:nvSpPr>
        <p:spPr>
          <a:xfrm>
            <a:off x="769620" y="1463040"/>
            <a:ext cx="167640" cy="167640"/>
          </a:xfrm>
          <a:prstGeom prst="ellipse">
            <a:avLst/>
          </a:prstGeom>
          <a:solidFill>
            <a:srgbClr val="01003E"/>
          </a:solidFill>
          <a:ln w="38100">
            <a:solidFill>
              <a:srgbClr val="EE395B"/>
            </a:solidFill>
            <a:prstDash val="solid"/>
          </a:ln>
        </p:spPr>
        <p:txBody>
          <a:bodyPr/>
          <a:lstStyle/>
          <a:p>
            <a:endParaRPr lang="en-CA"/>
          </a:p>
        </p:txBody>
      </p:sp>
      <p:sp>
        <p:nvSpPr>
          <p:cNvPr id="10" name="Text 7"/>
          <p:cNvSpPr txBox="1"/>
          <p:nvPr/>
        </p:nvSpPr>
        <p:spPr>
          <a:xfrm>
            <a:off x="1143000" y="1341120"/>
            <a:ext cx="4572000" cy="350520"/>
          </a:xfrm>
          <a:prstGeom prst="rect">
            <a:avLst/>
          </a:prstGeom>
          <a:noFill/>
          <a:ln/>
        </p:spPr>
        <p:txBody>
          <a:bodyPr wrap="square" lIns="0" tIns="0" rIns="0" bIns="0" rtlCol="0" anchor="ctr"/>
          <a:lstStyle/>
          <a:p>
            <a:pPr marL="0" indent="0">
              <a:buNone/>
            </a:pPr>
            <a:r>
              <a:rPr lang="en-US" sz="2400" b="1" dirty="0">
                <a:solidFill>
                  <a:srgbClr val="FAFBFD"/>
                </a:solidFill>
                <a:latin typeface="Lexend Deca" pitchFamily="34" charset="0"/>
                <a:ea typeface="Lexend Deca" pitchFamily="34" charset="-122"/>
                <a:cs typeface="Lexend Deca" pitchFamily="34" charset="-120"/>
              </a:rPr>
              <a:t>2019</a:t>
            </a:r>
            <a:endParaRPr lang="en-US" sz="2400" dirty="0"/>
          </a:p>
        </p:txBody>
      </p:sp>
      <p:sp>
        <p:nvSpPr>
          <p:cNvPr id="11" name="Text 8"/>
          <p:cNvSpPr txBox="1"/>
          <p:nvPr/>
        </p:nvSpPr>
        <p:spPr>
          <a:xfrm>
            <a:off x="1143000" y="1706880"/>
            <a:ext cx="4572000" cy="259080"/>
          </a:xfrm>
          <a:prstGeom prst="rect">
            <a:avLst/>
          </a:prstGeom>
          <a:noFill/>
          <a:ln/>
        </p:spPr>
        <p:txBody>
          <a:bodyPr wrap="square" lIns="0" tIns="0" rIns="0" bIns="0" rtlCol="0" anchor="t"/>
          <a:lstStyle/>
          <a:p>
            <a:pPr marL="0" indent="0">
              <a:buNone/>
            </a:pPr>
            <a:r>
              <a:rPr lang="en-US" sz="1300" dirty="0">
                <a:solidFill>
                  <a:srgbClr val="CBD5E1"/>
                </a:solidFill>
                <a:latin typeface="Lexend Deca" pitchFamily="34" charset="0"/>
                <a:ea typeface="Lexend Deca" pitchFamily="34" charset="-122"/>
                <a:cs typeface="Lexend Deca" pitchFamily="34" charset="-120"/>
              </a:rPr>
              <a:t>Spun out of a Harvard research lab</a:t>
            </a:r>
            <a:endParaRPr lang="en-US" sz="1300" dirty="0"/>
          </a:p>
        </p:txBody>
      </p:sp>
      <p:sp>
        <p:nvSpPr>
          <p:cNvPr id="12" name="Shape 9"/>
          <p:cNvSpPr/>
          <p:nvPr/>
        </p:nvSpPr>
        <p:spPr>
          <a:xfrm>
            <a:off x="769620" y="2316480"/>
            <a:ext cx="167640" cy="167640"/>
          </a:xfrm>
          <a:prstGeom prst="ellipse">
            <a:avLst/>
          </a:prstGeom>
          <a:solidFill>
            <a:srgbClr val="01003E"/>
          </a:solidFill>
          <a:ln w="38100">
            <a:solidFill>
              <a:srgbClr val="17B6D1"/>
            </a:solidFill>
            <a:prstDash val="solid"/>
          </a:ln>
        </p:spPr>
        <p:txBody>
          <a:bodyPr/>
          <a:lstStyle/>
          <a:p>
            <a:endParaRPr lang="en-CA"/>
          </a:p>
        </p:txBody>
      </p:sp>
      <p:sp>
        <p:nvSpPr>
          <p:cNvPr id="13" name="Text 10"/>
          <p:cNvSpPr txBox="1"/>
          <p:nvPr/>
        </p:nvSpPr>
        <p:spPr>
          <a:xfrm>
            <a:off x="1143000" y="2194560"/>
            <a:ext cx="4572000" cy="350520"/>
          </a:xfrm>
          <a:prstGeom prst="rect">
            <a:avLst/>
          </a:prstGeom>
          <a:noFill/>
          <a:ln/>
        </p:spPr>
        <p:txBody>
          <a:bodyPr wrap="square" lIns="0" tIns="0" rIns="0" bIns="0" rtlCol="0" anchor="ctr"/>
          <a:lstStyle/>
          <a:p>
            <a:pPr marL="0" indent="0">
              <a:buNone/>
            </a:pPr>
            <a:r>
              <a:rPr lang="en-US" sz="2400" b="1" dirty="0">
                <a:solidFill>
                  <a:srgbClr val="FAFBFD"/>
                </a:solidFill>
                <a:latin typeface="Lexend Deca" pitchFamily="34" charset="0"/>
                <a:ea typeface="Lexend Deca" pitchFamily="34" charset="-122"/>
                <a:cs typeface="Lexend Deca" pitchFamily="34" charset="-120"/>
              </a:rPr>
              <a:t>Boston</a:t>
            </a:r>
            <a:endParaRPr lang="en-US" sz="2400" dirty="0"/>
          </a:p>
        </p:txBody>
      </p:sp>
      <p:sp>
        <p:nvSpPr>
          <p:cNvPr id="14" name="Text 11"/>
          <p:cNvSpPr txBox="1"/>
          <p:nvPr/>
        </p:nvSpPr>
        <p:spPr>
          <a:xfrm>
            <a:off x="1143000" y="2560320"/>
            <a:ext cx="4572000" cy="259080"/>
          </a:xfrm>
          <a:prstGeom prst="rect">
            <a:avLst/>
          </a:prstGeom>
          <a:noFill/>
          <a:ln/>
        </p:spPr>
        <p:txBody>
          <a:bodyPr wrap="square" lIns="0" tIns="0" rIns="0" bIns="0" rtlCol="0" anchor="t"/>
          <a:lstStyle/>
          <a:p>
            <a:pPr marL="0" indent="0">
              <a:buNone/>
            </a:pPr>
            <a:r>
              <a:rPr lang="en-US" sz="1300" dirty="0">
                <a:solidFill>
                  <a:srgbClr val="CBD5E1"/>
                </a:solidFill>
                <a:latin typeface="Lexend Deca" pitchFamily="34" charset="0"/>
                <a:ea typeface="Lexend Deca" pitchFamily="34" charset="-122"/>
                <a:cs typeface="Lexend Deca" pitchFamily="34" charset="-120"/>
              </a:rPr>
              <a:t>Headquarters</a:t>
            </a:r>
            <a:endParaRPr lang="en-US" sz="1300" dirty="0"/>
          </a:p>
        </p:txBody>
      </p:sp>
      <p:sp>
        <p:nvSpPr>
          <p:cNvPr id="15" name="Shape 12"/>
          <p:cNvSpPr/>
          <p:nvPr/>
        </p:nvSpPr>
        <p:spPr>
          <a:xfrm>
            <a:off x="769620" y="3169920"/>
            <a:ext cx="167640" cy="167640"/>
          </a:xfrm>
          <a:prstGeom prst="ellipse">
            <a:avLst/>
          </a:prstGeom>
          <a:solidFill>
            <a:srgbClr val="01003E"/>
          </a:solidFill>
          <a:ln w="38100">
            <a:solidFill>
              <a:srgbClr val="FF9C21"/>
            </a:solidFill>
            <a:prstDash val="solid"/>
          </a:ln>
        </p:spPr>
        <p:txBody>
          <a:bodyPr/>
          <a:lstStyle/>
          <a:p>
            <a:endParaRPr lang="en-CA"/>
          </a:p>
        </p:txBody>
      </p:sp>
      <p:sp>
        <p:nvSpPr>
          <p:cNvPr id="16" name="Text 13"/>
          <p:cNvSpPr txBox="1"/>
          <p:nvPr/>
        </p:nvSpPr>
        <p:spPr>
          <a:xfrm>
            <a:off x="1143000" y="3048000"/>
            <a:ext cx="4572000" cy="350520"/>
          </a:xfrm>
          <a:prstGeom prst="rect">
            <a:avLst/>
          </a:prstGeom>
          <a:noFill/>
          <a:ln/>
        </p:spPr>
        <p:txBody>
          <a:bodyPr wrap="square" lIns="0" tIns="0" rIns="0" bIns="0" rtlCol="0" anchor="ctr"/>
          <a:lstStyle/>
          <a:p>
            <a:pPr marL="0" indent="0">
              <a:buNone/>
            </a:pPr>
            <a:r>
              <a:rPr lang="en-US" sz="2400" b="1" dirty="0">
                <a:solidFill>
                  <a:srgbClr val="FAFBFD"/>
                </a:solidFill>
                <a:latin typeface="Lexend Deca" pitchFamily="34" charset="0"/>
                <a:ea typeface="Lexend Deca" pitchFamily="34" charset="-122"/>
                <a:cs typeface="Lexend Deca" pitchFamily="34" charset="-120"/>
              </a:rPr>
              <a:t>7 years</a:t>
            </a:r>
            <a:endParaRPr lang="en-US" sz="2400" dirty="0"/>
          </a:p>
        </p:txBody>
      </p:sp>
      <p:sp>
        <p:nvSpPr>
          <p:cNvPr id="17" name="Text 14"/>
          <p:cNvSpPr txBox="1"/>
          <p:nvPr/>
        </p:nvSpPr>
        <p:spPr>
          <a:xfrm>
            <a:off x="1143000" y="3413760"/>
            <a:ext cx="4572000" cy="259080"/>
          </a:xfrm>
          <a:prstGeom prst="rect">
            <a:avLst/>
          </a:prstGeom>
          <a:noFill/>
          <a:ln/>
        </p:spPr>
        <p:txBody>
          <a:bodyPr wrap="square" lIns="0" tIns="0" rIns="0" bIns="0" rtlCol="0" anchor="t"/>
          <a:lstStyle/>
          <a:p>
            <a:pPr marL="0" indent="0">
              <a:buNone/>
            </a:pPr>
            <a:r>
              <a:rPr lang="en-US" sz="1300" dirty="0">
                <a:solidFill>
                  <a:srgbClr val="CBD5E1"/>
                </a:solidFill>
                <a:latin typeface="Lexend Deca" pitchFamily="34" charset="0"/>
                <a:ea typeface="Lexend Deca" pitchFamily="34" charset="-122"/>
                <a:cs typeface="Lexend Deca" pitchFamily="34" charset="-120"/>
              </a:rPr>
              <a:t>Building one software suite</a:t>
            </a:r>
            <a:endParaRPr lang="en-US" sz="1300" dirty="0"/>
          </a:p>
        </p:txBody>
      </p:sp>
      <p:sp>
        <p:nvSpPr>
          <p:cNvPr id="18" name="Shape 15"/>
          <p:cNvSpPr/>
          <p:nvPr/>
        </p:nvSpPr>
        <p:spPr>
          <a:xfrm>
            <a:off x="6096000" y="1219200"/>
            <a:ext cx="5410200" cy="2621280"/>
          </a:xfrm>
          <a:prstGeom prst="roundRect">
            <a:avLst>
              <a:gd name="adj" fmla="val 4186"/>
            </a:avLst>
          </a:prstGeom>
          <a:solidFill>
            <a:srgbClr val="11103E"/>
          </a:solidFill>
          <a:ln w="15875">
            <a:solidFill>
              <a:srgbClr val="2B2A6A"/>
            </a:solidFill>
            <a:prstDash val="solid"/>
          </a:ln>
        </p:spPr>
        <p:txBody>
          <a:bodyPr/>
          <a:lstStyle/>
          <a:p>
            <a:endParaRPr lang="en-CA"/>
          </a:p>
        </p:txBody>
      </p:sp>
      <p:pic>
        <p:nvPicPr>
          <p:cNvPr id="19" name="Image 0" descr="/home/claude/building.png"/>
          <p:cNvPicPr>
            <a:picLocks noChangeAspect="1"/>
          </p:cNvPicPr>
          <p:nvPr/>
        </p:nvPicPr>
        <p:blipFill>
          <a:blip r:embed="rId3"/>
          <a:srcRect/>
          <a:stretch/>
        </p:blipFill>
        <p:spPr>
          <a:xfrm>
            <a:off x="6172200" y="1295400"/>
            <a:ext cx="5257800" cy="2453640"/>
          </a:xfrm>
          <a:prstGeom prst="rect">
            <a:avLst/>
          </a:prstGeom>
        </p:spPr>
      </p:pic>
      <p:sp>
        <p:nvSpPr>
          <p:cNvPr id="20" name="Text 16"/>
          <p:cNvSpPr txBox="1"/>
          <p:nvPr/>
        </p:nvSpPr>
        <p:spPr>
          <a:xfrm>
            <a:off x="6096000" y="3901440"/>
            <a:ext cx="5410200" cy="198120"/>
          </a:xfrm>
          <a:prstGeom prst="rect">
            <a:avLst/>
          </a:prstGeom>
          <a:noFill/>
          <a:ln/>
        </p:spPr>
        <p:txBody>
          <a:bodyPr wrap="square" lIns="0" tIns="0" rIns="0" bIns="0" rtlCol="0" anchor="t"/>
          <a:lstStyle/>
          <a:p>
            <a:pPr marL="0" indent="0" algn="ctr">
              <a:buNone/>
            </a:pPr>
            <a:r>
              <a:rPr lang="en-US" sz="1050" dirty="0">
                <a:solidFill>
                  <a:srgbClr val="8E97B3"/>
                </a:solidFill>
                <a:latin typeface="Lexend Deca" pitchFamily="34" charset="0"/>
                <a:ea typeface="Lexend Deca" pitchFamily="34" charset="-122"/>
                <a:cs typeface="Lexend Deca" pitchFamily="34" charset="-120"/>
              </a:rPr>
              <a:t>Aliro headquarters, Boston</a:t>
            </a:r>
            <a:endParaRPr lang="en-US" sz="1050" dirty="0"/>
          </a:p>
        </p:txBody>
      </p:sp>
      <p:sp>
        <p:nvSpPr>
          <p:cNvPr id="21" name="Shape 17"/>
          <p:cNvSpPr/>
          <p:nvPr/>
        </p:nvSpPr>
        <p:spPr>
          <a:xfrm>
            <a:off x="685800" y="4343400"/>
            <a:ext cx="3505200" cy="853440"/>
          </a:xfrm>
          <a:prstGeom prst="roundRect">
            <a:avLst>
              <a:gd name="adj" fmla="val 17143"/>
            </a:avLst>
          </a:prstGeom>
          <a:solidFill>
            <a:srgbClr val="11103E"/>
          </a:solidFill>
          <a:ln w="15875">
            <a:solidFill>
              <a:srgbClr val="17B6D1"/>
            </a:solidFill>
            <a:prstDash val="solid"/>
          </a:ln>
        </p:spPr>
        <p:txBody>
          <a:bodyPr/>
          <a:lstStyle/>
          <a:p>
            <a:endParaRPr lang="en-CA"/>
          </a:p>
        </p:txBody>
      </p:sp>
      <p:sp>
        <p:nvSpPr>
          <p:cNvPr id="22" name="Text 18"/>
          <p:cNvSpPr txBox="1"/>
          <p:nvPr/>
        </p:nvSpPr>
        <p:spPr>
          <a:xfrm>
            <a:off x="914400" y="4465320"/>
            <a:ext cx="3048000" cy="304800"/>
          </a:xfrm>
          <a:prstGeom prst="rect">
            <a:avLst/>
          </a:prstGeom>
          <a:noFill/>
          <a:ln/>
        </p:spPr>
        <p:txBody>
          <a:bodyPr wrap="square" lIns="0" tIns="0" rIns="0" bIns="0" rtlCol="0" anchor="t"/>
          <a:lstStyle/>
          <a:p>
            <a:pPr marL="0" indent="0">
              <a:buNone/>
            </a:pPr>
            <a:r>
              <a:rPr lang="en-US" sz="1800" b="1" dirty="0">
                <a:solidFill>
                  <a:srgbClr val="FAFBFD"/>
                </a:solidFill>
                <a:latin typeface="Lexend Deca" pitchFamily="34" charset="0"/>
                <a:ea typeface="Lexend Deca" pitchFamily="34" charset="-122"/>
                <a:cs typeface="Lexend Deca" pitchFamily="34" charset="-120"/>
              </a:rPr>
              <a:t>Aliro Simulator</a:t>
            </a:r>
            <a:endParaRPr lang="en-US" sz="1800" dirty="0"/>
          </a:p>
        </p:txBody>
      </p:sp>
      <p:sp>
        <p:nvSpPr>
          <p:cNvPr id="23" name="Text 19"/>
          <p:cNvSpPr txBox="1"/>
          <p:nvPr/>
        </p:nvSpPr>
        <p:spPr>
          <a:xfrm>
            <a:off x="914400" y="4815840"/>
            <a:ext cx="3048000" cy="228600"/>
          </a:xfrm>
          <a:prstGeom prst="rect">
            <a:avLst/>
          </a:prstGeom>
          <a:noFill/>
          <a:ln/>
        </p:spPr>
        <p:txBody>
          <a:bodyPr wrap="square" lIns="0" tIns="0" rIns="0" bIns="0" rtlCol="0" anchor="t"/>
          <a:lstStyle/>
          <a:p>
            <a:pPr marL="0" indent="0">
              <a:buNone/>
            </a:pPr>
            <a:r>
              <a:rPr lang="en-US" sz="1200" dirty="0">
                <a:solidFill>
                  <a:srgbClr val="CBD5E1"/>
                </a:solidFill>
                <a:latin typeface="Lexend Deca" pitchFamily="34" charset="0"/>
                <a:ea typeface="Lexend Deca" pitchFamily="34" charset="-122"/>
                <a:cs typeface="Lexend Deca" pitchFamily="34" charset="-120"/>
              </a:rPr>
              <a:t>Design and predict</a:t>
            </a:r>
            <a:endParaRPr lang="en-US" sz="1200" dirty="0"/>
          </a:p>
        </p:txBody>
      </p:sp>
      <p:sp>
        <p:nvSpPr>
          <p:cNvPr id="24" name="Shape 20"/>
          <p:cNvSpPr/>
          <p:nvPr/>
        </p:nvSpPr>
        <p:spPr>
          <a:xfrm>
            <a:off x="4343400" y="4343400"/>
            <a:ext cx="3505200" cy="853440"/>
          </a:xfrm>
          <a:prstGeom prst="roundRect">
            <a:avLst>
              <a:gd name="adj" fmla="val 17143"/>
            </a:avLst>
          </a:prstGeom>
          <a:solidFill>
            <a:srgbClr val="11103E"/>
          </a:solidFill>
          <a:ln w="15875">
            <a:solidFill>
              <a:srgbClr val="EE395B"/>
            </a:solidFill>
            <a:prstDash val="solid"/>
          </a:ln>
        </p:spPr>
        <p:txBody>
          <a:bodyPr/>
          <a:lstStyle/>
          <a:p>
            <a:endParaRPr lang="en-CA"/>
          </a:p>
        </p:txBody>
      </p:sp>
      <p:sp>
        <p:nvSpPr>
          <p:cNvPr id="25" name="Text 21"/>
          <p:cNvSpPr txBox="1"/>
          <p:nvPr/>
        </p:nvSpPr>
        <p:spPr>
          <a:xfrm>
            <a:off x="4572000" y="4465320"/>
            <a:ext cx="3048000" cy="304800"/>
          </a:xfrm>
          <a:prstGeom prst="rect">
            <a:avLst/>
          </a:prstGeom>
          <a:noFill/>
          <a:ln/>
        </p:spPr>
        <p:txBody>
          <a:bodyPr wrap="square" lIns="0" tIns="0" rIns="0" bIns="0" rtlCol="0" anchor="t"/>
          <a:lstStyle/>
          <a:p>
            <a:pPr marL="0" indent="0">
              <a:buNone/>
            </a:pPr>
            <a:r>
              <a:rPr lang="en-US" sz="1800" b="1" dirty="0">
                <a:solidFill>
                  <a:srgbClr val="FAFBFD"/>
                </a:solidFill>
                <a:latin typeface="Lexend Deca" pitchFamily="34" charset="0"/>
                <a:ea typeface="Lexend Deca" pitchFamily="34" charset="-122"/>
                <a:cs typeface="Lexend Deca" pitchFamily="34" charset="-120"/>
              </a:rPr>
              <a:t>AlirOS</a:t>
            </a:r>
            <a:endParaRPr lang="en-US" sz="1800" dirty="0"/>
          </a:p>
        </p:txBody>
      </p:sp>
      <p:sp>
        <p:nvSpPr>
          <p:cNvPr id="26" name="Text 22"/>
          <p:cNvSpPr txBox="1"/>
          <p:nvPr/>
        </p:nvSpPr>
        <p:spPr>
          <a:xfrm>
            <a:off x="4572000" y="4815840"/>
            <a:ext cx="3048000" cy="228600"/>
          </a:xfrm>
          <a:prstGeom prst="rect">
            <a:avLst/>
          </a:prstGeom>
          <a:noFill/>
          <a:ln/>
        </p:spPr>
        <p:txBody>
          <a:bodyPr wrap="square" lIns="0" tIns="0" rIns="0" bIns="0" rtlCol="0" anchor="t"/>
          <a:lstStyle/>
          <a:p>
            <a:pPr marL="0" indent="0">
              <a:buNone/>
            </a:pPr>
            <a:r>
              <a:rPr lang="en-US" sz="1200" dirty="0">
                <a:solidFill>
                  <a:srgbClr val="CBD5E1"/>
                </a:solidFill>
                <a:latin typeface="Lexend Deca" pitchFamily="34" charset="0"/>
                <a:ea typeface="Lexend Deca" pitchFamily="34" charset="-122"/>
                <a:cs typeface="Lexend Deca" pitchFamily="34" charset="-120"/>
              </a:rPr>
              <a:t>Control the node</a:t>
            </a:r>
            <a:endParaRPr lang="en-US" sz="1200" dirty="0"/>
          </a:p>
        </p:txBody>
      </p:sp>
      <p:sp>
        <p:nvSpPr>
          <p:cNvPr id="27" name="Shape 23"/>
          <p:cNvSpPr/>
          <p:nvPr/>
        </p:nvSpPr>
        <p:spPr>
          <a:xfrm>
            <a:off x="8001000" y="4343400"/>
            <a:ext cx="3505200" cy="853440"/>
          </a:xfrm>
          <a:prstGeom prst="roundRect">
            <a:avLst>
              <a:gd name="adj" fmla="val 17143"/>
            </a:avLst>
          </a:prstGeom>
          <a:solidFill>
            <a:srgbClr val="11103E"/>
          </a:solidFill>
          <a:ln w="15875">
            <a:solidFill>
              <a:srgbClr val="FF9C21"/>
            </a:solidFill>
            <a:prstDash val="solid"/>
          </a:ln>
        </p:spPr>
        <p:txBody>
          <a:bodyPr/>
          <a:lstStyle/>
          <a:p>
            <a:endParaRPr lang="en-CA"/>
          </a:p>
        </p:txBody>
      </p:sp>
      <p:sp>
        <p:nvSpPr>
          <p:cNvPr id="28" name="Text 24"/>
          <p:cNvSpPr txBox="1"/>
          <p:nvPr/>
        </p:nvSpPr>
        <p:spPr>
          <a:xfrm>
            <a:off x="8229600" y="4465320"/>
            <a:ext cx="3048000" cy="304800"/>
          </a:xfrm>
          <a:prstGeom prst="rect">
            <a:avLst/>
          </a:prstGeom>
          <a:noFill/>
          <a:ln/>
        </p:spPr>
        <p:txBody>
          <a:bodyPr wrap="square" lIns="0" tIns="0" rIns="0" bIns="0" rtlCol="0" anchor="t"/>
          <a:lstStyle/>
          <a:p>
            <a:pPr marL="0" indent="0">
              <a:buNone/>
            </a:pPr>
            <a:r>
              <a:rPr lang="en-US" sz="1800" b="1" dirty="0">
                <a:solidFill>
                  <a:srgbClr val="FAFBFD"/>
                </a:solidFill>
                <a:latin typeface="Lexend Deca" pitchFamily="34" charset="0"/>
                <a:ea typeface="Lexend Deca" pitchFamily="34" charset="-122"/>
                <a:cs typeface="Lexend Deca" pitchFamily="34" charset="-120"/>
              </a:rPr>
              <a:t>Aliro Orchestrator</a:t>
            </a:r>
            <a:endParaRPr lang="en-US" sz="1800" dirty="0"/>
          </a:p>
        </p:txBody>
      </p:sp>
      <p:sp>
        <p:nvSpPr>
          <p:cNvPr id="29" name="Text 25"/>
          <p:cNvSpPr txBox="1"/>
          <p:nvPr/>
        </p:nvSpPr>
        <p:spPr>
          <a:xfrm>
            <a:off x="8229600" y="4815840"/>
            <a:ext cx="3048000" cy="228600"/>
          </a:xfrm>
          <a:prstGeom prst="rect">
            <a:avLst/>
          </a:prstGeom>
          <a:noFill/>
          <a:ln/>
        </p:spPr>
        <p:txBody>
          <a:bodyPr wrap="square" lIns="0" tIns="0" rIns="0" bIns="0" rtlCol="0" anchor="t"/>
          <a:lstStyle/>
          <a:p>
            <a:pPr marL="0" indent="0">
              <a:buNone/>
            </a:pPr>
            <a:r>
              <a:rPr lang="en-US" sz="1200" dirty="0">
                <a:solidFill>
                  <a:srgbClr val="CBD5E1"/>
                </a:solidFill>
                <a:latin typeface="Lexend Deca" pitchFamily="34" charset="0"/>
                <a:ea typeface="Lexend Deca" pitchFamily="34" charset="-122"/>
                <a:cs typeface="Lexend Deca" pitchFamily="34" charset="-120"/>
              </a:rPr>
              <a:t>Run the network</a:t>
            </a:r>
            <a:endParaRPr lang="en-US" sz="1200" dirty="0"/>
          </a:p>
        </p:txBody>
      </p:sp>
      <p:sp>
        <p:nvSpPr>
          <p:cNvPr id="30" name="Text 26"/>
          <p:cNvSpPr txBox="1"/>
          <p:nvPr/>
        </p:nvSpPr>
        <p:spPr>
          <a:xfrm>
            <a:off x="685800" y="5486400"/>
            <a:ext cx="10820400" cy="381000"/>
          </a:xfrm>
          <a:prstGeom prst="rect">
            <a:avLst/>
          </a:prstGeom>
          <a:noFill/>
          <a:ln/>
        </p:spPr>
        <p:txBody>
          <a:bodyPr wrap="square" lIns="0" tIns="0" rIns="0" bIns="0" rtlCol="0" anchor="t"/>
          <a:lstStyle/>
          <a:p>
            <a:pPr marL="0" indent="0">
              <a:buNone/>
            </a:pPr>
            <a:r>
              <a:rPr lang="en-US" sz="1700" dirty="0">
                <a:solidFill>
                  <a:srgbClr val="CBD5E1"/>
                </a:solidFill>
                <a:latin typeface="Lexend Deca" pitchFamily="34" charset="0"/>
                <a:ea typeface="Lexend Deca" pitchFamily="34" charset="-122"/>
                <a:cs typeface="Lexend Deca" pitchFamily="34" charset="-120"/>
              </a:rPr>
              <a:t>Our goal: bring quantum networking out into the world and realize its full potential.</a:t>
            </a:r>
            <a:endParaRPr lang="en-US" sz="1700" dirty="0"/>
          </a:p>
        </p:txBody>
      </p:sp>
      <p:pic>
        <p:nvPicPr>
          <p:cNvPr id="31" name="Picture 30">
            <a:extLst>
              <a:ext uri="{FF2B5EF4-FFF2-40B4-BE49-F238E27FC236}">
                <a16:creationId xmlns:a16="http://schemas.microsoft.com/office/drawing/2014/main" id="{EFB13DFD-DF66-BF3A-13F8-E050A15969D0}"/>
              </a:ext>
            </a:extLst>
          </p:cNvPr>
          <p:cNvPicPr>
            <a:picLocks noChangeAspect="1"/>
          </p:cNvPicPr>
          <p:nvPr/>
        </p:nvPicPr>
        <p:blipFill>
          <a:blip r:embed="rId4"/>
          <a:stretch>
            <a:fillRect/>
          </a:stretch>
        </p:blipFill>
        <p:spPr>
          <a:xfrm>
            <a:off x="10120313" y="236736"/>
            <a:ext cx="1671663" cy="4876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1003E"/>
        </a:solidFill>
        <a:effectLst/>
      </p:bgPr>
    </p:bg>
    <p:spTree>
      <p:nvGrpSpPr>
        <p:cNvPr id="1" name=""/>
        <p:cNvGrpSpPr/>
        <p:nvPr/>
      </p:nvGrpSpPr>
      <p:grpSpPr>
        <a:xfrm>
          <a:off x="0" y="0"/>
          <a:ext cx="0" cy="0"/>
          <a:chOff x="0" y="0"/>
          <a:chExt cx="0" cy="0"/>
        </a:xfrm>
      </p:grpSpPr>
      <p:sp>
        <p:nvSpPr>
          <p:cNvPr id="3" name="Text 1"/>
          <p:cNvSpPr txBox="1"/>
          <p:nvPr/>
        </p:nvSpPr>
        <p:spPr>
          <a:xfrm>
            <a:off x="9144000" y="655320"/>
            <a:ext cx="2438400" cy="152400"/>
          </a:xfrm>
          <a:prstGeom prst="rect">
            <a:avLst/>
          </a:prstGeom>
          <a:noFill/>
          <a:ln/>
        </p:spPr>
        <p:txBody>
          <a:bodyPr wrap="square" lIns="0" tIns="0" rIns="0" bIns="0" rtlCol="0" anchor="ctr"/>
          <a:lstStyle/>
          <a:p>
            <a:pPr marL="0" indent="0" algn="r">
              <a:buNone/>
            </a:pPr>
            <a:r>
              <a:rPr lang="en-US" sz="700" dirty="0">
                <a:solidFill>
                  <a:srgbClr val="CBD5E1"/>
                </a:solidFill>
                <a:latin typeface="Lexend Deca" pitchFamily="34" charset="0"/>
                <a:ea typeface="Lexend Deca" pitchFamily="34" charset="-122"/>
                <a:cs typeface="Lexend Deca" pitchFamily="34" charset="-120"/>
              </a:rPr>
              <a:t>The Quantum Networking Company®</a:t>
            </a:r>
            <a:endParaRPr lang="en-US" sz="700" dirty="0"/>
          </a:p>
        </p:txBody>
      </p:sp>
      <p:sp>
        <p:nvSpPr>
          <p:cNvPr id="4" name="Text 2"/>
          <p:cNvSpPr txBox="1"/>
          <p:nvPr/>
        </p:nvSpPr>
        <p:spPr>
          <a:xfrm>
            <a:off x="685800" y="6492240"/>
            <a:ext cx="4572000" cy="182880"/>
          </a:xfrm>
          <a:prstGeom prst="rect">
            <a:avLst/>
          </a:prstGeom>
          <a:noFill/>
          <a:ln/>
        </p:spPr>
        <p:txBody>
          <a:bodyPr wrap="square" lIns="0" tIns="0" rIns="0" bIns="0" rtlCol="0" anchor="ctr"/>
          <a:lstStyle/>
          <a:p>
            <a:pPr marL="0" indent="0">
              <a:buNone/>
            </a:pPr>
            <a:r>
              <a:rPr lang="en-US" sz="800" dirty="0">
                <a:solidFill>
                  <a:srgbClr val="8E97B3"/>
                </a:solidFill>
                <a:latin typeface="Lexend Deca" pitchFamily="34" charset="0"/>
                <a:ea typeface="Lexend Deca" pitchFamily="34" charset="-122"/>
                <a:cs typeface="Lexend Deca" pitchFamily="34" charset="-120"/>
              </a:rPr>
              <a:t>Aliro · IEEE Quantum Week 2026 · Toronto</a:t>
            </a:r>
            <a:endParaRPr lang="en-US" sz="800" dirty="0"/>
          </a:p>
        </p:txBody>
      </p:sp>
      <p:sp>
        <p:nvSpPr>
          <p:cNvPr id="5" name="Text 3"/>
          <p:cNvSpPr txBox="1"/>
          <p:nvPr/>
        </p:nvSpPr>
        <p:spPr>
          <a:xfrm>
            <a:off x="9982200" y="6492240"/>
            <a:ext cx="1600200" cy="182880"/>
          </a:xfrm>
          <a:prstGeom prst="rect">
            <a:avLst/>
          </a:prstGeom>
          <a:noFill/>
          <a:ln/>
        </p:spPr>
        <p:txBody>
          <a:bodyPr wrap="square" lIns="0" tIns="0" rIns="0" bIns="0" rtlCol="0" anchor="ctr"/>
          <a:lstStyle/>
          <a:p>
            <a:pPr marL="0" indent="0" algn="r">
              <a:buNone/>
            </a:pPr>
            <a:r>
              <a:rPr lang="en-US" sz="800" dirty="0">
                <a:solidFill>
                  <a:srgbClr val="8E97B3"/>
                </a:solidFill>
                <a:latin typeface="Lexend Deca" pitchFamily="34" charset="0"/>
                <a:ea typeface="Lexend Deca" pitchFamily="34" charset="-122"/>
                <a:cs typeface="Lexend Deca" pitchFamily="34" charset="-120"/>
              </a:rPr>
              <a:t>3 / 21</a:t>
            </a:r>
            <a:endParaRPr lang="en-US" sz="800" dirty="0"/>
          </a:p>
        </p:txBody>
      </p:sp>
      <p:sp>
        <p:nvSpPr>
          <p:cNvPr id="7" name="Text 4"/>
          <p:cNvSpPr txBox="1"/>
          <p:nvPr/>
        </p:nvSpPr>
        <p:spPr>
          <a:xfrm>
            <a:off x="685800" y="472440"/>
            <a:ext cx="9144000" cy="533400"/>
          </a:xfrm>
          <a:prstGeom prst="rect">
            <a:avLst/>
          </a:prstGeom>
          <a:noFill/>
          <a:ln/>
        </p:spPr>
        <p:txBody>
          <a:bodyPr wrap="square" lIns="0" tIns="0" rIns="0" bIns="0" rtlCol="0" anchor="ctr"/>
          <a:lstStyle/>
          <a:p>
            <a:pPr marL="0" indent="0">
              <a:buNone/>
            </a:pPr>
            <a:r>
              <a:rPr lang="en-US" sz="2400" dirty="0">
                <a:solidFill>
                  <a:srgbClr val="FAFBFD"/>
                </a:solidFill>
                <a:latin typeface="Lexend Deca" pitchFamily="34" charset="0"/>
                <a:ea typeface="Lexend Deca" pitchFamily="34" charset="-122"/>
                <a:cs typeface="Lexend Deca" pitchFamily="34" charset="-120"/>
              </a:rPr>
              <a:t>Experiments, simulation and standards informing each other</a:t>
            </a:r>
            <a:endParaRPr lang="en-US" sz="2400" dirty="0"/>
          </a:p>
        </p:txBody>
      </p:sp>
      <p:sp>
        <p:nvSpPr>
          <p:cNvPr id="8" name="Shape 5"/>
          <p:cNvSpPr/>
          <p:nvPr/>
        </p:nvSpPr>
        <p:spPr>
          <a:xfrm>
            <a:off x="685800" y="1371600"/>
            <a:ext cx="2545080" cy="4267200"/>
          </a:xfrm>
          <a:prstGeom prst="roundRect">
            <a:avLst>
              <a:gd name="adj" fmla="val 5749"/>
            </a:avLst>
          </a:prstGeom>
          <a:solidFill>
            <a:srgbClr val="11103E"/>
          </a:solidFill>
          <a:ln w="15875">
            <a:solidFill>
              <a:srgbClr val="17B6D1"/>
            </a:solidFill>
            <a:prstDash val="solid"/>
          </a:ln>
        </p:spPr>
        <p:txBody>
          <a:bodyPr/>
          <a:lstStyle/>
          <a:p>
            <a:endParaRPr lang="en-CA"/>
          </a:p>
        </p:txBody>
      </p:sp>
      <p:sp>
        <p:nvSpPr>
          <p:cNvPr id="9" name="Shape 6"/>
          <p:cNvSpPr/>
          <p:nvPr/>
        </p:nvSpPr>
        <p:spPr>
          <a:xfrm>
            <a:off x="701040" y="1371600"/>
            <a:ext cx="2514600" cy="45720"/>
          </a:xfrm>
          <a:prstGeom prst="rect">
            <a:avLst/>
          </a:prstGeom>
          <a:solidFill>
            <a:srgbClr val="17B6D1"/>
          </a:solidFill>
          <a:ln w="12700">
            <a:solidFill>
              <a:srgbClr val="17B6D1"/>
            </a:solidFill>
            <a:prstDash val="solid"/>
          </a:ln>
        </p:spPr>
        <p:txBody>
          <a:bodyPr/>
          <a:lstStyle/>
          <a:p>
            <a:endParaRPr lang="en-CA"/>
          </a:p>
        </p:txBody>
      </p:sp>
      <p:sp>
        <p:nvSpPr>
          <p:cNvPr id="10" name="Text 7"/>
          <p:cNvSpPr txBox="1"/>
          <p:nvPr/>
        </p:nvSpPr>
        <p:spPr>
          <a:xfrm>
            <a:off x="914400" y="1584960"/>
            <a:ext cx="2133600" cy="533400"/>
          </a:xfrm>
          <a:prstGeom prst="rect">
            <a:avLst/>
          </a:prstGeom>
          <a:noFill/>
          <a:ln/>
        </p:spPr>
        <p:txBody>
          <a:bodyPr wrap="square" lIns="0" tIns="0" rIns="0" bIns="0" rtlCol="0" anchor="ctr"/>
          <a:lstStyle/>
          <a:p>
            <a:pPr marL="0" indent="0">
              <a:buNone/>
            </a:pPr>
            <a:r>
              <a:rPr lang="en-US" sz="3800" b="1" dirty="0">
                <a:solidFill>
                  <a:srgbClr val="FAFBFD"/>
                </a:solidFill>
                <a:latin typeface="Lexend Deca" pitchFamily="34" charset="0"/>
                <a:ea typeface="Lexend Deca" pitchFamily="34" charset="-122"/>
                <a:cs typeface="Lexend Deca" pitchFamily="34" charset="-120"/>
              </a:rPr>
              <a:t>Why</a:t>
            </a:r>
            <a:endParaRPr lang="en-US" sz="3800" dirty="0"/>
          </a:p>
        </p:txBody>
      </p:sp>
      <p:pic>
        <p:nvPicPr>
          <p:cNvPr id="11" name="Image 0" descr="/home/claude/assets/g_trust.png"/>
          <p:cNvPicPr>
            <a:picLocks noChangeAspect="1"/>
          </p:cNvPicPr>
          <p:nvPr/>
        </p:nvPicPr>
        <p:blipFill>
          <a:blip r:embed="rId3"/>
          <a:stretch>
            <a:fillRect/>
          </a:stretch>
        </p:blipFill>
        <p:spPr>
          <a:xfrm>
            <a:off x="853440" y="2354580"/>
            <a:ext cx="2209800" cy="1767840"/>
          </a:xfrm>
          <a:prstGeom prst="rect">
            <a:avLst/>
          </a:prstGeom>
        </p:spPr>
      </p:pic>
      <p:sp>
        <p:nvSpPr>
          <p:cNvPr id="12" name="Text 8"/>
          <p:cNvSpPr txBox="1"/>
          <p:nvPr/>
        </p:nvSpPr>
        <p:spPr>
          <a:xfrm>
            <a:off x="914400" y="4495800"/>
            <a:ext cx="2133600" cy="838200"/>
          </a:xfrm>
          <a:prstGeom prst="rect">
            <a:avLst/>
          </a:prstGeom>
          <a:noFill/>
          <a:ln/>
        </p:spPr>
        <p:txBody>
          <a:bodyPr wrap="square" lIns="0" tIns="0" rIns="0" bIns="0" rtlCol="0" anchor="b"/>
          <a:lstStyle/>
          <a:p>
            <a:pPr marL="0" indent="0">
              <a:buNone/>
            </a:pPr>
            <a:r>
              <a:rPr lang="en-US" sz="2000" dirty="0">
                <a:solidFill>
                  <a:srgbClr val="CBD5E1"/>
                </a:solidFill>
                <a:latin typeface="Lexend Deca" pitchFamily="34" charset="0"/>
                <a:ea typeface="Lexend Deca" pitchFamily="34" charset="-122"/>
                <a:cs typeface="Lexend Deca" pitchFamily="34" charset="-120"/>
              </a:rPr>
              <a:t>quantum networks?</a:t>
            </a:r>
            <a:endParaRPr lang="en-US" sz="2000" dirty="0"/>
          </a:p>
        </p:txBody>
      </p:sp>
      <p:sp>
        <p:nvSpPr>
          <p:cNvPr id="13" name="Shape 9"/>
          <p:cNvSpPr/>
          <p:nvPr/>
        </p:nvSpPr>
        <p:spPr>
          <a:xfrm>
            <a:off x="3444240" y="1371600"/>
            <a:ext cx="2545080" cy="4267200"/>
          </a:xfrm>
          <a:prstGeom prst="roundRect">
            <a:avLst>
              <a:gd name="adj" fmla="val 5749"/>
            </a:avLst>
          </a:prstGeom>
          <a:solidFill>
            <a:srgbClr val="11103E"/>
          </a:solidFill>
          <a:ln w="15875">
            <a:solidFill>
              <a:srgbClr val="EE395B"/>
            </a:solidFill>
            <a:prstDash val="solid"/>
          </a:ln>
        </p:spPr>
        <p:txBody>
          <a:bodyPr/>
          <a:lstStyle/>
          <a:p>
            <a:endParaRPr lang="en-CA"/>
          </a:p>
        </p:txBody>
      </p:sp>
      <p:sp>
        <p:nvSpPr>
          <p:cNvPr id="14" name="Shape 10"/>
          <p:cNvSpPr/>
          <p:nvPr/>
        </p:nvSpPr>
        <p:spPr>
          <a:xfrm>
            <a:off x="3459480" y="1371600"/>
            <a:ext cx="2514600" cy="45720"/>
          </a:xfrm>
          <a:prstGeom prst="rect">
            <a:avLst/>
          </a:prstGeom>
          <a:solidFill>
            <a:srgbClr val="EE395B"/>
          </a:solidFill>
          <a:ln w="12700">
            <a:solidFill>
              <a:srgbClr val="EE395B"/>
            </a:solidFill>
            <a:prstDash val="solid"/>
          </a:ln>
        </p:spPr>
        <p:txBody>
          <a:bodyPr/>
          <a:lstStyle/>
          <a:p>
            <a:endParaRPr lang="en-CA"/>
          </a:p>
        </p:txBody>
      </p:sp>
      <p:sp>
        <p:nvSpPr>
          <p:cNvPr id="15" name="Text 11"/>
          <p:cNvSpPr txBox="1"/>
          <p:nvPr/>
        </p:nvSpPr>
        <p:spPr>
          <a:xfrm>
            <a:off x="3672840" y="1584960"/>
            <a:ext cx="2133600" cy="533400"/>
          </a:xfrm>
          <a:prstGeom prst="rect">
            <a:avLst/>
          </a:prstGeom>
          <a:noFill/>
          <a:ln/>
        </p:spPr>
        <p:txBody>
          <a:bodyPr wrap="square" lIns="0" tIns="0" rIns="0" bIns="0" rtlCol="0" anchor="ctr"/>
          <a:lstStyle/>
          <a:p>
            <a:pPr marL="0" indent="0">
              <a:buNone/>
            </a:pPr>
            <a:r>
              <a:rPr lang="en-US" sz="3800" b="1" dirty="0">
                <a:solidFill>
                  <a:srgbClr val="FAFBFD"/>
                </a:solidFill>
                <a:latin typeface="Lexend Deca" pitchFamily="34" charset="0"/>
                <a:ea typeface="Lexend Deca" pitchFamily="34" charset="-122"/>
                <a:cs typeface="Lexend Deca" pitchFamily="34" charset="-120"/>
              </a:rPr>
              <a:t>What</a:t>
            </a:r>
            <a:endParaRPr lang="en-US" sz="3800" dirty="0"/>
          </a:p>
        </p:txBody>
      </p:sp>
      <p:pic>
        <p:nvPicPr>
          <p:cNvPr id="16" name="Image 1" descr="/home/claude/assets/g_what.png"/>
          <p:cNvPicPr>
            <a:picLocks noChangeAspect="1"/>
          </p:cNvPicPr>
          <p:nvPr/>
        </p:nvPicPr>
        <p:blipFill>
          <a:blip r:embed="rId4"/>
          <a:stretch>
            <a:fillRect/>
          </a:stretch>
        </p:blipFill>
        <p:spPr>
          <a:xfrm>
            <a:off x="3611880" y="2409825"/>
            <a:ext cx="2209800" cy="1657350"/>
          </a:xfrm>
          <a:prstGeom prst="rect">
            <a:avLst/>
          </a:prstGeom>
        </p:spPr>
      </p:pic>
      <p:sp>
        <p:nvSpPr>
          <p:cNvPr id="17" name="Text 12"/>
          <p:cNvSpPr txBox="1"/>
          <p:nvPr/>
        </p:nvSpPr>
        <p:spPr>
          <a:xfrm>
            <a:off x="3672840" y="4495800"/>
            <a:ext cx="2133600" cy="838200"/>
          </a:xfrm>
          <a:prstGeom prst="rect">
            <a:avLst/>
          </a:prstGeom>
          <a:noFill/>
          <a:ln/>
        </p:spPr>
        <p:txBody>
          <a:bodyPr wrap="square" lIns="0" tIns="0" rIns="0" bIns="0" rtlCol="0" anchor="b"/>
          <a:lstStyle/>
          <a:p>
            <a:pPr marL="0" indent="0">
              <a:buNone/>
            </a:pPr>
            <a:r>
              <a:rPr lang="en-US" sz="2000" dirty="0">
                <a:solidFill>
                  <a:srgbClr val="CBD5E1"/>
                </a:solidFill>
                <a:latin typeface="Lexend Deca" pitchFamily="34" charset="0"/>
                <a:ea typeface="Lexend Deca" pitchFamily="34" charset="-122"/>
                <a:cs typeface="Lexend Deca" pitchFamily="34" charset="-120"/>
              </a:rPr>
              <a:t>have we built?</a:t>
            </a:r>
            <a:endParaRPr lang="en-US" sz="2000" dirty="0"/>
          </a:p>
        </p:txBody>
      </p:sp>
      <p:sp>
        <p:nvSpPr>
          <p:cNvPr id="18" name="Shape 13"/>
          <p:cNvSpPr/>
          <p:nvPr/>
        </p:nvSpPr>
        <p:spPr>
          <a:xfrm>
            <a:off x="6202680" y="1371600"/>
            <a:ext cx="2545080" cy="4267200"/>
          </a:xfrm>
          <a:prstGeom prst="roundRect">
            <a:avLst>
              <a:gd name="adj" fmla="val 5749"/>
            </a:avLst>
          </a:prstGeom>
          <a:solidFill>
            <a:srgbClr val="11103E"/>
          </a:solidFill>
          <a:ln w="15875">
            <a:solidFill>
              <a:srgbClr val="FF9C21"/>
            </a:solidFill>
            <a:prstDash val="solid"/>
          </a:ln>
        </p:spPr>
        <p:txBody>
          <a:bodyPr/>
          <a:lstStyle/>
          <a:p>
            <a:endParaRPr lang="en-CA"/>
          </a:p>
        </p:txBody>
      </p:sp>
      <p:sp>
        <p:nvSpPr>
          <p:cNvPr id="19" name="Shape 14"/>
          <p:cNvSpPr/>
          <p:nvPr/>
        </p:nvSpPr>
        <p:spPr>
          <a:xfrm>
            <a:off x="6217920" y="1371600"/>
            <a:ext cx="2514600" cy="45720"/>
          </a:xfrm>
          <a:prstGeom prst="rect">
            <a:avLst/>
          </a:prstGeom>
          <a:solidFill>
            <a:srgbClr val="FF9C21"/>
          </a:solidFill>
          <a:ln w="12700">
            <a:solidFill>
              <a:srgbClr val="FF9C21"/>
            </a:solidFill>
            <a:prstDash val="solid"/>
          </a:ln>
        </p:spPr>
        <p:txBody>
          <a:bodyPr/>
          <a:lstStyle/>
          <a:p>
            <a:endParaRPr lang="en-CA"/>
          </a:p>
        </p:txBody>
      </p:sp>
      <p:sp>
        <p:nvSpPr>
          <p:cNvPr id="20" name="Text 15"/>
          <p:cNvSpPr txBox="1"/>
          <p:nvPr/>
        </p:nvSpPr>
        <p:spPr>
          <a:xfrm>
            <a:off x="6431280" y="1584960"/>
            <a:ext cx="2133600" cy="533400"/>
          </a:xfrm>
          <a:prstGeom prst="rect">
            <a:avLst/>
          </a:prstGeom>
          <a:noFill/>
          <a:ln/>
        </p:spPr>
        <p:txBody>
          <a:bodyPr wrap="square" lIns="0" tIns="0" rIns="0" bIns="0" rtlCol="0" anchor="ctr"/>
          <a:lstStyle/>
          <a:p>
            <a:pPr marL="0" indent="0">
              <a:buNone/>
            </a:pPr>
            <a:r>
              <a:rPr lang="en-US" sz="3800" b="1" dirty="0">
                <a:solidFill>
                  <a:srgbClr val="FAFBFD"/>
                </a:solidFill>
                <a:latin typeface="Lexend Deca" pitchFamily="34" charset="0"/>
                <a:ea typeface="Lexend Deca" pitchFamily="34" charset="-122"/>
                <a:cs typeface="Lexend Deca" pitchFamily="34" charset="-120"/>
              </a:rPr>
              <a:t>How</a:t>
            </a:r>
            <a:endParaRPr lang="en-US" sz="3800" dirty="0"/>
          </a:p>
        </p:txBody>
      </p:sp>
      <p:pic>
        <p:nvPicPr>
          <p:cNvPr id="21" name="Image 2" descr="/home/claude/assets/g_how.png"/>
          <p:cNvPicPr>
            <a:picLocks noChangeAspect="1"/>
          </p:cNvPicPr>
          <p:nvPr/>
        </p:nvPicPr>
        <p:blipFill>
          <a:blip r:embed="rId5"/>
          <a:stretch>
            <a:fillRect/>
          </a:stretch>
        </p:blipFill>
        <p:spPr>
          <a:xfrm>
            <a:off x="6370320" y="2354580"/>
            <a:ext cx="2209800" cy="1767840"/>
          </a:xfrm>
          <a:prstGeom prst="rect">
            <a:avLst/>
          </a:prstGeom>
        </p:spPr>
      </p:pic>
      <p:sp>
        <p:nvSpPr>
          <p:cNvPr id="22" name="Text 16"/>
          <p:cNvSpPr txBox="1"/>
          <p:nvPr/>
        </p:nvSpPr>
        <p:spPr>
          <a:xfrm>
            <a:off x="6431280" y="4495800"/>
            <a:ext cx="2133600" cy="838200"/>
          </a:xfrm>
          <a:prstGeom prst="rect">
            <a:avLst/>
          </a:prstGeom>
          <a:noFill/>
          <a:ln/>
        </p:spPr>
        <p:txBody>
          <a:bodyPr wrap="square" lIns="0" tIns="0" rIns="0" bIns="0" rtlCol="0" anchor="b"/>
          <a:lstStyle/>
          <a:p>
            <a:pPr marL="0" indent="0">
              <a:buNone/>
            </a:pPr>
            <a:r>
              <a:rPr lang="en-US" sz="2000" dirty="0">
                <a:solidFill>
                  <a:srgbClr val="CBD5E1"/>
                </a:solidFill>
                <a:latin typeface="Lexend Deca" pitchFamily="34" charset="0"/>
                <a:ea typeface="Lexend Deca" pitchFamily="34" charset="-122"/>
                <a:cs typeface="Lexend Deca" pitchFamily="34" charset="-120"/>
              </a:rPr>
              <a:t>do these inform one another?</a:t>
            </a:r>
            <a:endParaRPr lang="en-US" sz="2000" dirty="0"/>
          </a:p>
        </p:txBody>
      </p:sp>
      <p:sp>
        <p:nvSpPr>
          <p:cNvPr id="23" name="Shape 17"/>
          <p:cNvSpPr/>
          <p:nvPr/>
        </p:nvSpPr>
        <p:spPr>
          <a:xfrm>
            <a:off x="8961120" y="1371600"/>
            <a:ext cx="2545080" cy="4267200"/>
          </a:xfrm>
          <a:prstGeom prst="roundRect">
            <a:avLst>
              <a:gd name="adj" fmla="val 5749"/>
            </a:avLst>
          </a:prstGeom>
          <a:solidFill>
            <a:srgbClr val="11103E"/>
          </a:solidFill>
          <a:ln w="15875">
            <a:solidFill>
              <a:srgbClr val="8F86F0"/>
            </a:solidFill>
            <a:prstDash val="solid"/>
          </a:ln>
        </p:spPr>
        <p:txBody>
          <a:bodyPr/>
          <a:lstStyle/>
          <a:p>
            <a:endParaRPr lang="en-CA"/>
          </a:p>
        </p:txBody>
      </p:sp>
      <p:sp>
        <p:nvSpPr>
          <p:cNvPr id="24" name="Shape 18"/>
          <p:cNvSpPr/>
          <p:nvPr/>
        </p:nvSpPr>
        <p:spPr>
          <a:xfrm>
            <a:off x="8976360" y="1371600"/>
            <a:ext cx="2514600" cy="45720"/>
          </a:xfrm>
          <a:prstGeom prst="rect">
            <a:avLst/>
          </a:prstGeom>
          <a:solidFill>
            <a:srgbClr val="8F86F0"/>
          </a:solidFill>
          <a:ln w="12700">
            <a:solidFill>
              <a:srgbClr val="8F86F0"/>
            </a:solidFill>
            <a:prstDash val="solid"/>
          </a:ln>
        </p:spPr>
        <p:txBody>
          <a:bodyPr/>
          <a:lstStyle/>
          <a:p>
            <a:endParaRPr lang="en-CA"/>
          </a:p>
        </p:txBody>
      </p:sp>
      <p:sp>
        <p:nvSpPr>
          <p:cNvPr id="25" name="Text 19"/>
          <p:cNvSpPr txBox="1"/>
          <p:nvPr/>
        </p:nvSpPr>
        <p:spPr>
          <a:xfrm>
            <a:off x="9189720" y="1584960"/>
            <a:ext cx="2133600" cy="533400"/>
          </a:xfrm>
          <a:prstGeom prst="rect">
            <a:avLst/>
          </a:prstGeom>
          <a:noFill/>
          <a:ln/>
        </p:spPr>
        <p:txBody>
          <a:bodyPr wrap="square" lIns="0" tIns="0" rIns="0" bIns="0" rtlCol="0" anchor="ctr"/>
          <a:lstStyle/>
          <a:p>
            <a:pPr marL="0" indent="0">
              <a:buNone/>
            </a:pPr>
            <a:r>
              <a:rPr lang="en-US" sz="3800" b="1" dirty="0">
                <a:solidFill>
                  <a:srgbClr val="FAFBFD"/>
                </a:solidFill>
                <a:latin typeface="Lexend Deca" pitchFamily="34" charset="0"/>
                <a:ea typeface="Lexend Deca" pitchFamily="34" charset="-122"/>
                <a:cs typeface="Lexend Deca" pitchFamily="34" charset="-120"/>
              </a:rPr>
              <a:t>Where</a:t>
            </a:r>
            <a:endParaRPr lang="en-US" sz="3800" dirty="0"/>
          </a:p>
        </p:txBody>
      </p:sp>
      <p:pic>
        <p:nvPicPr>
          <p:cNvPr id="26" name="Image 3" descr="/home/claude/assets/g_where.png"/>
          <p:cNvPicPr>
            <a:picLocks noChangeAspect="1"/>
          </p:cNvPicPr>
          <p:nvPr/>
        </p:nvPicPr>
        <p:blipFill>
          <a:blip r:embed="rId6"/>
          <a:stretch>
            <a:fillRect/>
          </a:stretch>
        </p:blipFill>
        <p:spPr>
          <a:xfrm>
            <a:off x="9128760" y="2667635"/>
            <a:ext cx="2209800" cy="1141730"/>
          </a:xfrm>
          <a:prstGeom prst="rect">
            <a:avLst/>
          </a:prstGeom>
        </p:spPr>
      </p:pic>
      <p:sp>
        <p:nvSpPr>
          <p:cNvPr id="27" name="Text 20"/>
          <p:cNvSpPr txBox="1"/>
          <p:nvPr/>
        </p:nvSpPr>
        <p:spPr>
          <a:xfrm>
            <a:off x="9189720" y="4495800"/>
            <a:ext cx="2133600" cy="838200"/>
          </a:xfrm>
          <a:prstGeom prst="rect">
            <a:avLst/>
          </a:prstGeom>
          <a:noFill/>
          <a:ln/>
        </p:spPr>
        <p:txBody>
          <a:bodyPr wrap="square" lIns="0" tIns="0" rIns="0" bIns="0" rtlCol="0" anchor="b"/>
          <a:lstStyle/>
          <a:p>
            <a:pPr marL="0" indent="0">
              <a:buNone/>
            </a:pPr>
            <a:r>
              <a:rPr lang="en-US" sz="2000" dirty="0">
                <a:solidFill>
                  <a:srgbClr val="CBD5E1"/>
                </a:solidFill>
                <a:latin typeface="Lexend Deca" pitchFamily="34" charset="0"/>
                <a:ea typeface="Lexend Deca" pitchFamily="34" charset="-122"/>
                <a:cs typeface="Lexend Deca" pitchFamily="34" charset="-120"/>
              </a:rPr>
              <a:t>is all this working?</a:t>
            </a:r>
            <a:endParaRPr lang="en-US" sz="2000" dirty="0"/>
          </a:p>
        </p:txBody>
      </p:sp>
      <p:pic>
        <p:nvPicPr>
          <p:cNvPr id="28" name="Picture 27">
            <a:extLst>
              <a:ext uri="{FF2B5EF4-FFF2-40B4-BE49-F238E27FC236}">
                <a16:creationId xmlns:a16="http://schemas.microsoft.com/office/drawing/2014/main" id="{3356F1CC-A415-6C74-681D-59872592DAED}"/>
              </a:ext>
            </a:extLst>
          </p:cNvPr>
          <p:cNvPicPr>
            <a:picLocks noChangeAspect="1"/>
          </p:cNvPicPr>
          <p:nvPr/>
        </p:nvPicPr>
        <p:blipFill>
          <a:blip r:embed="rId7"/>
          <a:stretch>
            <a:fillRect/>
          </a:stretch>
        </p:blipFill>
        <p:spPr>
          <a:xfrm>
            <a:off x="10120313" y="236736"/>
            <a:ext cx="1671663" cy="4876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1003E"/>
        </a:solidFill>
        <a:effectLst/>
      </p:bgPr>
    </p:bg>
    <p:spTree>
      <p:nvGrpSpPr>
        <p:cNvPr id="1" name=""/>
        <p:cNvGrpSpPr/>
        <p:nvPr/>
      </p:nvGrpSpPr>
      <p:grpSpPr>
        <a:xfrm>
          <a:off x="0" y="0"/>
          <a:ext cx="0" cy="0"/>
          <a:chOff x="0" y="0"/>
          <a:chExt cx="0" cy="0"/>
        </a:xfrm>
      </p:grpSpPr>
      <p:sp>
        <p:nvSpPr>
          <p:cNvPr id="3" name="Text 1"/>
          <p:cNvSpPr txBox="1"/>
          <p:nvPr/>
        </p:nvSpPr>
        <p:spPr>
          <a:xfrm>
            <a:off x="9144000" y="655320"/>
            <a:ext cx="2438400" cy="152400"/>
          </a:xfrm>
          <a:prstGeom prst="rect">
            <a:avLst/>
          </a:prstGeom>
          <a:noFill/>
          <a:ln/>
        </p:spPr>
        <p:txBody>
          <a:bodyPr wrap="square" lIns="0" tIns="0" rIns="0" bIns="0" rtlCol="0" anchor="ctr"/>
          <a:lstStyle/>
          <a:p>
            <a:pPr marL="0" indent="0" algn="r">
              <a:buNone/>
            </a:pPr>
            <a:r>
              <a:rPr lang="en-US" sz="700" dirty="0">
                <a:solidFill>
                  <a:srgbClr val="CBD5E1"/>
                </a:solidFill>
                <a:latin typeface="Lexend Deca" pitchFamily="34" charset="0"/>
                <a:ea typeface="Lexend Deca" pitchFamily="34" charset="-122"/>
                <a:cs typeface="Lexend Deca" pitchFamily="34" charset="-120"/>
              </a:rPr>
              <a:t>The Quantum Networking Company®</a:t>
            </a:r>
            <a:endParaRPr lang="en-US" sz="700" dirty="0"/>
          </a:p>
        </p:txBody>
      </p:sp>
      <p:sp>
        <p:nvSpPr>
          <p:cNvPr id="4" name="Text 2"/>
          <p:cNvSpPr txBox="1"/>
          <p:nvPr/>
        </p:nvSpPr>
        <p:spPr>
          <a:xfrm>
            <a:off x="685800" y="6492240"/>
            <a:ext cx="4572000" cy="182880"/>
          </a:xfrm>
          <a:prstGeom prst="rect">
            <a:avLst/>
          </a:prstGeom>
          <a:noFill/>
          <a:ln/>
        </p:spPr>
        <p:txBody>
          <a:bodyPr wrap="square" lIns="0" tIns="0" rIns="0" bIns="0" rtlCol="0" anchor="ctr"/>
          <a:lstStyle/>
          <a:p>
            <a:pPr marL="0" indent="0">
              <a:buNone/>
            </a:pPr>
            <a:r>
              <a:rPr lang="en-US" sz="800" dirty="0">
                <a:solidFill>
                  <a:srgbClr val="8E97B3"/>
                </a:solidFill>
                <a:latin typeface="Lexend Deca" pitchFamily="34" charset="0"/>
                <a:ea typeface="Lexend Deca" pitchFamily="34" charset="-122"/>
                <a:cs typeface="Lexend Deca" pitchFamily="34" charset="-120"/>
              </a:rPr>
              <a:t>Aliro · IEEE Quantum Week 2026 · Toronto</a:t>
            </a:r>
            <a:endParaRPr lang="en-US" sz="800" dirty="0"/>
          </a:p>
        </p:txBody>
      </p:sp>
      <p:sp>
        <p:nvSpPr>
          <p:cNvPr id="5" name="Text 3"/>
          <p:cNvSpPr txBox="1"/>
          <p:nvPr/>
        </p:nvSpPr>
        <p:spPr>
          <a:xfrm>
            <a:off x="9982200" y="6492240"/>
            <a:ext cx="1600200" cy="182880"/>
          </a:xfrm>
          <a:prstGeom prst="rect">
            <a:avLst/>
          </a:prstGeom>
          <a:noFill/>
          <a:ln/>
        </p:spPr>
        <p:txBody>
          <a:bodyPr wrap="square" lIns="0" tIns="0" rIns="0" bIns="0" rtlCol="0" anchor="ctr"/>
          <a:lstStyle/>
          <a:p>
            <a:pPr marL="0" indent="0" algn="r">
              <a:buNone/>
            </a:pPr>
            <a:r>
              <a:rPr lang="en-US" sz="800" dirty="0">
                <a:solidFill>
                  <a:srgbClr val="8E97B3"/>
                </a:solidFill>
                <a:latin typeface="Lexend Deca" pitchFamily="34" charset="0"/>
                <a:ea typeface="Lexend Deca" pitchFamily="34" charset="-122"/>
                <a:cs typeface="Lexend Deca" pitchFamily="34" charset="-120"/>
              </a:rPr>
              <a:t>4 / 21</a:t>
            </a:r>
            <a:endParaRPr lang="en-US" sz="800" dirty="0"/>
          </a:p>
        </p:txBody>
      </p:sp>
      <p:sp>
        <p:nvSpPr>
          <p:cNvPr id="7" name="Text 4"/>
          <p:cNvSpPr txBox="1"/>
          <p:nvPr/>
        </p:nvSpPr>
        <p:spPr>
          <a:xfrm>
            <a:off x="685800" y="472440"/>
            <a:ext cx="9144000" cy="533400"/>
          </a:xfrm>
          <a:prstGeom prst="rect">
            <a:avLst/>
          </a:prstGeom>
          <a:noFill/>
          <a:ln/>
        </p:spPr>
        <p:txBody>
          <a:bodyPr wrap="square" lIns="0" tIns="0" rIns="0" bIns="0" rtlCol="0" anchor="ctr"/>
          <a:lstStyle/>
          <a:p>
            <a:pPr marL="0" indent="0">
              <a:buNone/>
            </a:pPr>
            <a:r>
              <a:rPr lang="en-US" sz="2400" dirty="0">
                <a:solidFill>
                  <a:srgbClr val="FAFBFD"/>
                </a:solidFill>
                <a:latin typeface="Lexend Deca" pitchFamily="34" charset="0"/>
                <a:ea typeface="Lexend Deca" pitchFamily="34" charset="-122"/>
                <a:cs typeface="Lexend Deca" pitchFamily="34" charset="-120"/>
              </a:rPr>
              <a:t>Why quantum networks</a:t>
            </a:r>
            <a:endParaRPr lang="en-US" sz="2400" dirty="0"/>
          </a:p>
        </p:txBody>
      </p:sp>
      <p:sp>
        <p:nvSpPr>
          <p:cNvPr id="8" name="Shape 5"/>
          <p:cNvSpPr/>
          <p:nvPr/>
        </p:nvSpPr>
        <p:spPr>
          <a:xfrm>
            <a:off x="685800" y="1295400"/>
            <a:ext cx="5257800" cy="4495800"/>
          </a:xfrm>
          <a:prstGeom prst="roundRect">
            <a:avLst>
              <a:gd name="adj" fmla="val 3254"/>
            </a:avLst>
          </a:prstGeom>
          <a:solidFill>
            <a:srgbClr val="11103E"/>
          </a:solidFill>
          <a:ln w="15875">
            <a:solidFill>
              <a:srgbClr val="EE395B"/>
            </a:solidFill>
            <a:prstDash val="solid"/>
          </a:ln>
        </p:spPr>
        <p:txBody>
          <a:bodyPr/>
          <a:lstStyle/>
          <a:p>
            <a:endParaRPr lang="en-CA"/>
          </a:p>
        </p:txBody>
      </p:sp>
      <p:sp>
        <p:nvSpPr>
          <p:cNvPr id="9" name="Shape 6"/>
          <p:cNvSpPr/>
          <p:nvPr/>
        </p:nvSpPr>
        <p:spPr>
          <a:xfrm>
            <a:off x="6248400" y="1295400"/>
            <a:ext cx="5257800" cy="4495800"/>
          </a:xfrm>
          <a:prstGeom prst="roundRect">
            <a:avLst>
              <a:gd name="adj" fmla="val 3254"/>
            </a:avLst>
          </a:prstGeom>
          <a:solidFill>
            <a:srgbClr val="11103E"/>
          </a:solidFill>
          <a:ln w="15875">
            <a:solidFill>
              <a:srgbClr val="8F86F0"/>
            </a:solidFill>
            <a:prstDash val="solid"/>
          </a:ln>
        </p:spPr>
        <p:txBody>
          <a:bodyPr/>
          <a:lstStyle/>
          <a:p>
            <a:endParaRPr lang="en-CA"/>
          </a:p>
        </p:txBody>
      </p:sp>
      <p:sp>
        <p:nvSpPr>
          <p:cNvPr id="10" name="Text 7"/>
          <p:cNvSpPr txBox="1"/>
          <p:nvPr/>
        </p:nvSpPr>
        <p:spPr>
          <a:xfrm>
            <a:off x="944880" y="1524000"/>
            <a:ext cx="4572000" cy="350520"/>
          </a:xfrm>
          <a:prstGeom prst="rect">
            <a:avLst/>
          </a:prstGeom>
          <a:noFill/>
          <a:ln/>
        </p:spPr>
        <p:txBody>
          <a:bodyPr wrap="square" lIns="0" tIns="0" rIns="0" bIns="0" rtlCol="0" anchor="t"/>
          <a:lstStyle/>
          <a:p>
            <a:pPr marL="0" indent="0">
              <a:buNone/>
            </a:pPr>
            <a:r>
              <a:rPr lang="en-US" sz="2200" b="1" dirty="0">
                <a:solidFill>
                  <a:srgbClr val="FAFBFD"/>
                </a:solidFill>
                <a:latin typeface="Lexend Deca" pitchFamily="34" charset="0"/>
                <a:ea typeface="Lexend Deca" pitchFamily="34" charset="-122"/>
                <a:cs typeface="Lexend Deca" pitchFamily="34" charset="-120"/>
              </a:rPr>
              <a:t>To protect</a:t>
            </a:r>
            <a:endParaRPr lang="en-US" sz="2200" dirty="0"/>
          </a:p>
        </p:txBody>
      </p:sp>
      <p:sp>
        <p:nvSpPr>
          <p:cNvPr id="11" name="Text 8"/>
          <p:cNvSpPr txBox="1"/>
          <p:nvPr/>
        </p:nvSpPr>
        <p:spPr>
          <a:xfrm>
            <a:off x="944880" y="1905000"/>
            <a:ext cx="4572000" cy="243840"/>
          </a:xfrm>
          <a:prstGeom prst="rect">
            <a:avLst/>
          </a:prstGeom>
          <a:noFill/>
          <a:ln/>
        </p:spPr>
        <p:txBody>
          <a:bodyPr wrap="square" lIns="0" tIns="0" rIns="0" bIns="0" rtlCol="0" anchor="t"/>
          <a:lstStyle/>
          <a:p>
            <a:pPr marL="0" indent="0">
              <a:buNone/>
            </a:pPr>
            <a:r>
              <a:rPr lang="en-US" sz="1300" dirty="0">
                <a:solidFill>
                  <a:srgbClr val="CBD5E1"/>
                </a:solidFill>
                <a:latin typeface="Lexend Deca" pitchFamily="34" charset="0"/>
                <a:ea typeface="Lexend Deca" pitchFamily="34" charset="-122"/>
                <a:cs typeface="Lexend Deca" pitchFamily="34" charset="-120"/>
              </a:rPr>
              <a:t>Trust is under pressure from every side</a:t>
            </a:r>
            <a:endParaRPr lang="en-US" sz="1300" dirty="0"/>
          </a:p>
        </p:txBody>
      </p:sp>
      <p:sp>
        <p:nvSpPr>
          <p:cNvPr id="12" name="Text 9"/>
          <p:cNvSpPr txBox="1"/>
          <p:nvPr/>
        </p:nvSpPr>
        <p:spPr>
          <a:xfrm>
            <a:off x="944880" y="2255520"/>
            <a:ext cx="4724400" cy="114300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rgbClr val="CBD5E1"/>
                </a:solidFill>
                <a:latin typeface="Lexend Deca" pitchFamily="34" charset="0"/>
                <a:ea typeface="Lexend Deca" pitchFamily="34" charset="-122"/>
                <a:cs typeface="Lexend Deca" pitchFamily="34" charset="-120"/>
              </a:rPr>
              <a:t>Generative AI that can look and sound like anyone</a:t>
            </a:r>
            <a:endParaRPr lang="en-US" sz="1200" dirty="0"/>
          </a:p>
          <a:p>
            <a:pPr marL="342900" indent="-342900">
              <a:spcAft>
                <a:spcPts val="600"/>
              </a:spcAft>
              <a:buSzPct val="100000"/>
              <a:buChar char="●"/>
            </a:pPr>
            <a:r>
              <a:rPr lang="en-US" sz="1200" dirty="0">
                <a:solidFill>
                  <a:srgbClr val="CBD5E1"/>
                </a:solidFill>
                <a:latin typeface="Lexend Deca" pitchFamily="34" charset="0"/>
                <a:ea typeface="Lexend Deca" pitchFamily="34" charset="-122"/>
                <a:cs typeface="Lexend Deca" pitchFamily="34" charset="-120"/>
              </a:rPr>
              <a:t>Location spoofing and novel cyber attacks</a:t>
            </a:r>
            <a:endParaRPr lang="en-US" sz="1200" dirty="0"/>
          </a:p>
          <a:p>
            <a:pPr marL="342900" indent="-342900">
              <a:spcAft>
                <a:spcPts val="600"/>
              </a:spcAft>
              <a:buSzPct val="100000"/>
              <a:buChar char="●"/>
            </a:pPr>
            <a:r>
              <a:rPr lang="en-US" sz="1200" dirty="0">
                <a:solidFill>
                  <a:srgbClr val="CBD5E1"/>
                </a:solidFill>
                <a:latin typeface="Lexend Deca" pitchFamily="34" charset="0"/>
                <a:ea typeface="Lexend Deca" pitchFamily="34" charset="-122"/>
                <a:cs typeface="Lexend Deca" pitchFamily="34" charset="-120"/>
              </a:rPr>
              <a:t>Quantum computers approaching the threshold for breaking public-key cryptography</a:t>
            </a:r>
            <a:endParaRPr lang="en-US" sz="1200" dirty="0"/>
          </a:p>
        </p:txBody>
      </p:sp>
      <p:sp>
        <p:nvSpPr>
          <p:cNvPr id="13" name="Shape 10"/>
          <p:cNvSpPr/>
          <p:nvPr/>
        </p:nvSpPr>
        <p:spPr>
          <a:xfrm>
            <a:off x="944880" y="3581400"/>
            <a:ext cx="4739640" cy="0"/>
          </a:xfrm>
          <a:prstGeom prst="line">
            <a:avLst/>
          </a:prstGeom>
          <a:noFill/>
          <a:ln w="12700">
            <a:solidFill>
              <a:srgbClr val="2B2A6A"/>
            </a:solidFill>
            <a:prstDash val="solid"/>
          </a:ln>
        </p:spPr>
        <p:txBody>
          <a:bodyPr/>
          <a:lstStyle/>
          <a:p>
            <a:endParaRPr lang="en-CA"/>
          </a:p>
        </p:txBody>
      </p:sp>
      <p:sp>
        <p:nvSpPr>
          <p:cNvPr id="14" name="Text 11"/>
          <p:cNvSpPr txBox="1"/>
          <p:nvPr/>
        </p:nvSpPr>
        <p:spPr>
          <a:xfrm>
            <a:off x="944880" y="3733800"/>
            <a:ext cx="4739640" cy="1828800"/>
          </a:xfrm>
          <a:prstGeom prst="rect">
            <a:avLst/>
          </a:prstGeom>
          <a:noFill/>
          <a:ln/>
        </p:spPr>
        <p:txBody>
          <a:bodyPr wrap="square" lIns="0" tIns="0" rIns="0" bIns="0" rtlCol="0" anchor="t"/>
          <a:lstStyle/>
          <a:p>
            <a:pPr marL="0" indent="0">
              <a:buNone/>
            </a:pPr>
            <a:r>
              <a:rPr lang="en-US" sz="1500" dirty="0">
                <a:solidFill>
                  <a:srgbClr val="FAFBFD"/>
                </a:solidFill>
                <a:latin typeface="Lexend Deca" pitchFamily="34" charset="0"/>
                <a:ea typeface="Lexend Deca" pitchFamily="34" charset="-122"/>
                <a:cs typeface="Lexend Deca" pitchFamily="34" charset="-120"/>
              </a:rPr>
              <a:t>Entanglement distributes shared randomness rooted in </a:t>
            </a:r>
            <a:r>
              <a:rPr lang="en-US" sz="1500" dirty="0">
                <a:solidFill>
                  <a:srgbClr val="5AF0FF"/>
                </a:solidFill>
                <a:latin typeface="Lexend Deca" pitchFamily="34" charset="0"/>
                <a:ea typeface="Lexend Deca" pitchFamily="34" charset="-122"/>
                <a:cs typeface="Lexend Deca" pitchFamily="34" charset="-120"/>
              </a:rPr>
              <a:t>the physics of reality</a:t>
            </a:r>
            <a:r>
              <a:rPr lang="en-US" sz="1500" dirty="0">
                <a:solidFill>
                  <a:srgbClr val="FAFBFD"/>
                </a:solidFill>
                <a:latin typeface="Lexend Deca" pitchFamily="34" charset="0"/>
                <a:ea typeface="Lexend Deca" pitchFamily="34" charset="-122"/>
                <a:cs typeface="Lexend Deca" pitchFamily="34" charset="-120"/>
              </a:rPr>
              <a:t>, not in computational assumptions. Encryption, authentication, signatures: a trust fabric no future compute budget can erode.</a:t>
            </a:r>
            <a:endParaRPr lang="en-US" sz="1500" dirty="0"/>
          </a:p>
        </p:txBody>
      </p:sp>
      <p:sp>
        <p:nvSpPr>
          <p:cNvPr id="15" name="Text 12"/>
          <p:cNvSpPr txBox="1"/>
          <p:nvPr/>
        </p:nvSpPr>
        <p:spPr>
          <a:xfrm>
            <a:off x="6507480" y="1524000"/>
            <a:ext cx="4572000" cy="350520"/>
          </a:xfrm>
          <a:prstGeom prst="rect">
            <a:avLst/>
          </a:prstGeom>
          <a:noFill/>
          <a:ln/>
        </p:spPr>
        <p:txBody>
          <a:bodyPr wrap="square" lIns="0" tIns="0" rIns="0" bIns="0" rtlCol="0" anchor="t"/>
          <a:lstStyle/>
          <a:p>
            <a:pPr marL="0" indent="0">
              <a:buNone/>
            </a:pPr>
            <a:r>
              <a:rPr lang="en-US" sz="2200" b="1" dirty="0">
                <a:solidFill>
                  <a:srgbClr val="FAFBFD"/>
                </a:solidFill>
                <a:latin typeface="Lexend Deca" pitchFamily="34" charset="0"/>
                <a:ea typeface="Lexend Deca" pitchFamily="34" charset="-122"/>
                <a:cs typeface="Lexend Deca" pitchFamily="34" charset="-120"/>
              </a:rPr>
              <a:t>To enable</a:t>
            </a:r>
            <a:endParaRPr lang="en-US" sz="2200" dirty="0"/>
          </a:p>
        </p:txBody>
      </p:sp>
      <p:sp>
        <p:nvSpPr>
          <p:cNvPr id="16" name="Text 13"/>
          <p:cNvSpPr txBox="1"/>
          <p:nvPr/>
        </p:nvSpPr>
        <p:spPr>
          <a:xfrm>
            <a:off x="6507480" y="1905000"/>
            <a:ext cx="4724400" cy="243840"/>
          </a:xfrm>
          <a:prstGeom prst="rect">
            <a:avLst/>
          </a:prstGeom>
          <a:noFill/>
          <a:ln/>
        </p:spPr>
        <p:txBody>
          <a:bodyPr wrap="square" lIns="0" tIns="0" rIns="0" bIns="0" rtlCol="0" anchor="t"/>
          <a:lstStyle/>
          <a:p>
            <a:pPr marL="0" indent="0">
              <a:buNone/>
            </a:pPr>
            <a:r>
              <a:rPr lang="en-US" sz="1300" dirty="0">
                <a:solidFill>
                  <a:srgbClr val="CBD5E1"/>
                </a:solidFill>
                <a:latin typeface="Lexend Deca" pitchFamily="34" charset="0"/>
                <a:ea typeface="Lexend Deca" pitchFamily="34" charset="-122"/>
                <a:cs typeface="Lexend Deca" pitchFamily="34" charset="-120"/>
              </a:rPr>
              <a:t>New services that only entanglement makes possible</a:t>
            </a:r>
            <a:endParaRPr lang="en-US" sz="1300" dirty="0"/>
          </a:p>
        </p:txBody>
      </p:sp>
      <p:sp>
        <p:nvSpPr>
          <p:cNvPr id="17" name="Text 14"/>
          <p:cNvSpPr txBox="1"/>
          <p:nvPr/>
        </p:nvSpPr>
        <p:spPr>
          <a:xfrm>
            <a:off x="6507480" y="2255520"/>
            <a:ext cx="4724400" cy="129540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rgbClr val="CBD5E1"/>
                </a:solidFill>
                <a:latin typeface="Lexend Deca" pitchFamily="34" charset="0"/>
                <a:ea typeface="Lexend Deca" pitchFamily="34" charset="-122"/>
                <a:cs typeface="Lexend Deca" pitchFamily="34" charset="-120"/>
              </a:rPr>
              <a:t>Distributed quantum computing</a:t>
            </a:r>
            <a:endParaRPr lang="en-US" sz="1200" dirty="0"/>
          </a:p>
          <a:p>
            <a:pPr marL="342900" indent="-342900">
              <a:spcAft>
                <a:spcPts val="600"/>
              </a:spcAft>
              <a:buSzPct val="100000"/>
              <a:buChar char="●"/>
            </a:pPr>
            <a:r>
              <a:rPr lang="en-US" sz="1200" dirty="0">
                <a:solidFill>
                  <a:srgbClr val="CBD5E1"/>
                </a:solidFill>
                <a:latin typeface="Lexend Deca" pitchFamily="34" charset="0"/>
                <a:ea typeface="Lexend Deca" pitchFamily="34" charset="-122"/>
                <a:cs typeface="Lexend Deca" pitchFamily="34" charset="-120"/>
              </a:rPr>
              <a:t>Position verification</a:t>
            </a:r>
            <a:endParaRPr lang="en-US" sz="1200" dirty="0"/>
          </a:p>
          <a:p>
            <a:pPr marL="342900" indent="-342900">
              <a:spcAft>
                <a:spcPts val="600"/>
              </a:spcAft>
              <a:buSzPct val="100000"/>
              <a:buChar char="●"/>
            </a:pPr>
            <a:r>
              <a:rPr lang="en-US" sz="1200" dirty="0">
                <a:solidFill>
                  <a:srgbClr val="CBD5E1"/>
                </a:solidFill>
                <a:latin typeface="Lexend Deca" pitchFamily="34" charset="0"/>
                <a:ea typeface="Lexend Deca" pitchFamily="34" charset="-122"/>
                <a:cs typeface="Lexend Deca" pitchFamily="34" charset="-120"/>
              </a:rPr>
              <a:t>Enhanced sensing</a:t>
            </a:r>
            <a:endParaRPr lang="en-US" sz="1200" dirty="0"/>
          </a:p>
          <a:p>
            <a:pPr marL="342900" indent="-342900">
              <a:spcAft>
                <a:spcPts val="600"/>
              </a:spcAft>
              <a:buSzPct val="100000"/>
              <a:buChar char="●"/>
            </a:pPr>
            <a:r>
              <a:rPr lang="en-US" sz="1200" dirty="0">
                <a:solidFill>
                  <a:srgbClr val="CBD5E1"/>
                </a:solidFill>
                <a:latin typeface="Lexend Deca" pitchFamily="34" charset="0"/>
                <a:ea typeface="Lexend Deca" pitchFamily="34" charset="-122"/>
                <a:cs typeface="Lexend Deca" pitchFamily="34" charset="-120"/>
              </a:rPr>
              <a:t>…and services yet to be imagined</a:t>
            </a:r>
            <a:endParaRPr lang="en-US" sz="1200" dirty="0"/>
          </a:p>
        </p:txBody>
      </p:sp>
      <p:pic>
        <p:nvPicPr>
          <p:cNvPr id="18" name="Image 0" descr="/home/claude/assets/entangle.png"/>
          <p:cNvPicPr>
            <a:picLocks noChangeAspect="1"/>
          </p:cNvPicPr>
          <p:nvPr/>
        </p:nvPicPr>
        <p:blipFill>
          <a:blip r:embed="rId3"/>
          <a:stretch>
            <a:fillRect/>
          </a:stretch>
        </p:blipFill>
        <p:spPr>
          <a:xfrm>
            <a:off x="8934450" y="4724400"/>
            <a:ext cx="2095500" cy="838200"/>
          </a:xfrm>
          <a:prstGeom prst="rect">
            <a:avLst/>
          </a:prstGeom>
        </p:spPr>
      </p:pic>
      <p:pic>
        <p:nvPicPr>
          <p:cNvPr id="19" name="Image 0" descr="/home/claude/assets/g_trust.png">
            <a:extLst>
              <a:ext uri="{FF2B5EF4-FFF2-40B4-BE49-F238E27FC236}">
                <a16:creationId xmlns:a16="http://schemas.microsoft.com/office/drawing/2014/main" id="{FF9B0D7C-771E-C813-0DDE-665EE48381C8}"/>
              </a:ext>
            </a:extLst>
          </p:cNvPr>
          <p:cNvPicPr>
            <a:picLocks noChangeAspect="1"/>
          </p:cNvPicPr>
          <p:nvPr/>
        </p:nvPicPr>
        <p:blipFill>
          <a:blip r:embed="rId4"/>
          <a:stretch>
            <a:fillRect/>
          </a:stretch>
        </p:blipFill>
        <p:spPr>
          <a:xfrm>
            <a:off x="4821173" y="4815840"/>
            <a:ext cx="1015747" cy="812598"/>
          </a:xfrm>
          <a:prstGeom prst="rect">
            <a:avLst/>
          </a:prstGeom>
        </p:spPr>
      </p:pic>
      <p:pic>
        <p:nvPicPr>
          <p:cNvPr id="20" name="Picture 19">
            <a:extLst>
              <a:ext uri="{FF2B5EF4-FFF2-40B4-BE49-F238E27FC236}">
                <a16:creationId xmlns:a16="http://schemas.microsoft.com/office/drawing/2014/main" id="{2892D483-36A0-695B-F531-A0CF64E849A1}"/>
              </a:ext>
            </a:extLst>
          </p:cNvPr>
          <p:cNvPicPr>
            <a:picLocks noChangeAspect="1"/>
          </p:cNvPicPr>
          <p:nvPr/>
        </p:nvPicPr>
        <p:blipFill>
          <a:blip r:embed="rId5"/>
          <a:stretch>
            <a:fillRect/>
          </a:stretch>
        </p:blipFill>
        <p:spPr>
          <a:xfrm>
            <a:off x="10120313" y="236736"/>
            <a:ext cx="1671663" cy="48768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1003E"/>
        </a:solidFill>
        <a:effectLst/>
      </p:bgPr>
    </p:bg>
    <p:spTree>
      <p:nvGrpSpPr>
        <p:cNvPr id="1" name=""/>
        <p:cNvGrpSpPr/>
        <p:nvPr/>
      </p:nvGrpSpPr>
      <p:grpSpPr>
        <a:xfrm>
          <a:off x="0" y="0"/>
          <a:ext cx="0" cy="0"/>
          <a:chOff x="0" y="0"/>
          <a:chExt cx="0" cy="0"/>
        </a:xfrm>
      </p:grpSpPr>
      <p:sp>
        <p:nvSpPr>
          <p:cNvPr id="3" name="Text 1"/>
          <p:cNvSpPr txBox="1"/>
          <p:nvPr/>
        </p:nvSpPr>
        <p:spPr>
          <a:xfrm>
            <a:off x="9144000" y="655320"/>
            <a:ext cx="2438400" cy="152400"/>
          </a:xfrm>
          <a:prstGeom prst="rect">
            <a:avLst/>
          </a:prstGeom>
          <a:noFill/>
          <a:ln/>
        </p:spPr>
        <p:txBody>
          <a:bodyPr wrap="square" lIns="0" tIns="0" rIns="0" bIns="0" rtlCol="0" anchor="ctr"/>
          <a:lstStyle/>
          <a:p>
            <a:pPr marL="0" indent="0" algn="r">
              <a:buNone/>
            </a:pPr>
            <a:r>
              <a:rPr lang="en-US" sz="700" dirty="0">
                <a:solidFill>
                  <a:srgbClr val="CBD5E1"/>
                </a:solidFill>
                <a:latin typeface="Lexend Deca" pitchFamily="34" charset="0"/>
                <a:ea typeface="Lexend Deca" pitchFamily="34" charset="-122"/>
                <a:cs typeface="Lexend Deca" pitchFamily="34" charset="-120"/>
              </a:rPr>
              <a:t>The Quantum Networking Company®</a:t>
            </a:r>
            <a:endParaRPr lang="en-US" sz="700" dirty="0"/>
          </a:p>
        </p:txBody>
      </p:sp>
      <p:sp>
        <p:nvSpPr>
          <p:cNvPr id="4" name="Text 2"/>
          <p:cNvSpPr txBox="1"/>
          <p:nvPr/>
        </p:nvSpPr>
        <p:spPr>
          <a:xfrm>
            <a:off x="685800" y="6492240"/>
            <a:ext cx="4572000" cy="182880"/>
          </a:xfrm>
          <a:prstGeom prst="rect">
            <a:avLst/>
          </a:prstGeom>
          <a:noFill/>
          <a:ln/>
        </p:spPr>
        <p:txBody>
          <a:bodyPr wrap="square" lIns="0" tIns="0" rIns="0" bIns="0" rtlCol="0" anchor="ctr"/>
          <a:lstStyle/>
          <a:p>
            <a:pPr marL="0" indent="0">
              <a:buNone/>
            </a:pPr>
            <a:r>
              <a:rPr lang="en-US" sz="800" dirty="0">
                <a:solidFill>
                  <a:srgbClr val="8E97B3"/>
                </a:solidFill>
                <a:latin typeface="Lexend Deca" pitchFamily="34" charset="0"/>
                <a:ea typeface="Lexend Deca" pitchFamily="34" charset="-122"/>
                <a:cs typeface="Lexend Deca" pitchFamily="34" charset="-120"/>
              </a:rPr>
              <a:t>Aliro · IEEE Quantum Week 2026 · Toronto</a:t>
            </a:r>
            <a:endParaRPr lang="en-US" sz="800" dirty="0"/>
          </a:p>
        </p:txBody>
      </p:sp>
      <p:sp>
        <p:nvSpPr>
          <p:cNvPr id="5" name="Text 3"/>
          <p:cNvSpPr txBox="1"/>
          <p:nvPr/>
        </p:nvSpPr>
        <p:spPr>
          <a:xfrm>
            <a:off x="9982200" y="6492240"/>
            <a:ext cx="1600200" cy="182880"/>
          </a:xfrm>
          <a:prstGeom prst="rect">
            <a:avLst/>
          </a:prstGeom>
          <a:noFill/>
          <a:ln/>
        </p:spPr>
        <p:txBody>
          <a:bodyPr wrap="square" lIns="0" tIns="0" rIns="0" bIns="0" rtlCol="0" anchor="ctr"/>
          <a:lstStyle/>
          <a:p>
            <a:pPr marL="0" indent="0" algn="r">
              <a:buNone/>
            </a:pPr>
            <a:r>
              <a:rPr lang="en-US" sz="800" dirty="0">
                <a:solidFill>
                  <a:srgbClr val="8E97B3"/>
                </a:solidFill>
                <a:latin typeface="Lexend Deca" pitchFamily="34" charset="0"/>
                <a:ea typeface="Lexend Deca" pitchFamily="34" charset="-122"/>
                <a:cs typeface="Lexend Deca" pitchFamily="34" charset="-120"/>
              </a:rPr>
              <a:t>5 / 21</a:t>
            </a:r>
            <a:endParaRPr lang="en-US" sz="800" dirty="0"/>
          </a:p>
        </p:txBody>
      </p:sp>
      <p:sp>
        <p:nvSpPr>
          <p:cNvPr id="7" name="Shape 4"/>
          <p:cNvSpPr/>
          <p:nvPr/>
        </p:nvSpPr>
        <p:spPr>
          <a:xfrm>
            <a:off x="685800" y="624840"/>
            <a:ext cx="815340" cy="228600"/>
          </a:xfrm>
          <a:prstGeom prst="roundRect">
            <a:avLst>
              <a:gd name="adj" fmla="val 50000"/>
            </a:avLst>
          </a:prstGeom>
          <a:solidFill>
            <a:srgbClr val="17B6D1"/>
          </a:solidFill>
          <a:ln w="12700">
            <a:solidFill>
              <a:srgbClr val="17B6D1"/>
            </a:solidFill>
            <a:prstDash val="solid"/>
          </a:ln>
        </p:spPr>
        <p:txBody>
          <a:bodyPr/>
          <a:lstStyle/>
          <a:p>
            <a:endParaRPr lang="en-CA"/>
          </a:p>
        </p:txBody>
      </p:sp>
      <p:sp>
        <p:nvSpPr>
          <p:cNvPr id="8" name="Text 5"/>
          <p:cNvSpPr txBox="1"/>
          <p:nvPr/>
        </p:nvSpPr>
        <p:spPr>
          <a:xfrm>
            <a:off x="685800" y="624840"/>
            <a:ext cx="815340" cy="228600"/>
          </a:xfrm>
          <a:prstGeom prst="rect">
            <a:avLst/>
          </a:prstGeom>
          <a:noFill/>
          <a:ln/>
        </p:spPr>
        <p:txBody>
          <a:bodyPr wrap="square" lIns="0" tIns="0" rIns="0" bIns="0" rtlCol="0" anchor="ctr"/>
          <a:lstStyle/>
          <a:p>
            <a:pPr marL="0" indent="0" algn="ctr">
              <a:buNone/>
            </a:pPr>
            <a:r>
              <a:rPr lang="en-US" sz="900" b="1" dirty="0">
                <a:solidFill>
                  <a:srgbClr val="01003E"/>
                </a:solidFill>
                <a:latin typeface="Lexend Deca" pitchFamily="34" charset="0"/>
                <a:ea typeface="Lexend Deca" pitchFamily="34" charset="-122"/>
                <a:cs typeface="Lexend Deca" pitchFamily="34" charset="-120"/>
              </a:rPr>
              <a:t>Simulator</a:t>
            </a:r>
            <a:endParaRPr lang="en-US" sz="900" dirty="0"/>
          </a:p>
        </p:txBody>
      </p:sp>
      <p:sp>
        <p:nvSpPr>
          <p:cNvPr id="9" name="Text 6"/>
          <p:cNvSpPr txBox="1"/>
          <p:nvPr/>
        </p:nvSpPr>
        <p:spPr>
          <a:xfrm>
            <a:off x="1623060" y="472440"/>
            <a:ext cx="8382000" cy="533400"/>
          </a:xfrm>
          <a:prstGeom prst="rect">
            <a:avLst/>
          </a:prstGeom>
          <a:noFill/>
          <a:ln/>
        </p:spPr>
        <p:txBody>
          <a:bodyPr wrap="square" lIns="0" tIns="0" rIns="0" bIns="0" rtlCol="0" anchor="ctr"/>
          <a:lstStyle/>
          <a:p>
            <a:pPr marL="0" indent="0">
              <a:buNone/>
            </a:pPr>
            <a:r>
              <a:rPr lang="en-US" sz="2400" dirty="0">
                <a:solidFill>
                  <a:srgbClr val="FAFBFD"/>
                </a:solidFill>
                <a:latin typeface="Lexend Deca" pitchFamily="34" charset="0"/>
                <a:ea typeface="Lexend Deca" pitchFamily="34" charset="-122"/>
                <a:cs typeface="Lexend Deca" pitchFamily="34" charset="-120"/>
              </a:rPr>
              <a:t>Physics modeling meets network planning</a:t>
            </a:r>
            <a:endParaRPr lang="en-US" sz="2400" dirty="0"/>
          </a:p>
        </p:txBody>
      </p:sp>
      <p:sp>
        <p:nvSpPr>
          <p:cNvPr id="10" name="Shape 7"/>
          <p:cNvSpPr/>
          <p:nvPr/>
        </p:nvSpPr>
        <p:spPr>
          <a:xfrm>
            <a:off x="685800" y="1219200"/>
            <a:ext cx="6705600" cy="3581400"/>
          </a:xfrm>
          <a:prstGeom prst="roundRect">
            <a:avLst>
              <a:gd name="adj" fmla="val 2553"/>
            </a:avLst>
          </a:prstGeom>
          <a:solidFill>
            <a:srgbClr val="FAFBFD"/>
          </a:solidFill>
          <a:ln w="19050">
            <a:solidFill>
              <a:srgbClr val="17B6D1"/>
            </a:solidFill>
            <a:prstDash val="solid"/>
          </a:ln>
        </p:spPr>
        <p:txBody>
          <a:bodyPr/>
          <a:lstStyle/>
          <a:p>
            <a:endParaRPr lang="en-CA"/>
          </a:p>
        </p:txBody>
      </p:sp>
      <p:pic>
        <p:nvPicPr>
          <p:cNvPr id="11" name="Image 0" descr="/home/claude/visualizer_shot.png"/>
          <p:cNvPicPr>
            <a:picLocks noChangeAspect="1"/>
          </p:cNvPicPr>
          <p:nvPr/>
        </p:nvPicPr>
        <p:blipFill>
          <a:blip r:embed="rId3"/>
          <a:stretch>
            <a:fillRect/>
          </a:stretch>
        </p:blipFill>
        <p:spPr>
          <a:xfrm>
            <a:off x="746760" y="1313634"/>
            <a:ext cx="6583680" cy="3392532"/>
          </a:xfrm>
          <a:prstGeom prst="rect">
            <a:avLst/>
          </a:prstGeom>
        </p:spPr>
      </p:pic>
      <p:sp>
        <p:nvSpPr>
          <p:cNvPr id="12" name="Text 8"/>
          <p:cNvSpPr txBox="1"/>
          <p:nvPr/>
        </p:nvSpPr>
        <p:spPr>
          <a:xfrm>
            <a:off x="685800" y="4876800"/>
            <a:ext cx="6705600" cy="228600"/>
          </a:xfrm>
          <a:prstGeom prst="rect">
            <a:avLst/>
          </a:prstGeom>
          <a:noFill/>
          <a:ln/>
        </p:spPr>
        <p:txBody>
          <a:bodyPr wrap="square" lIns="0" tIns="0" rIns="0" bIns="0" rtlCol="0" anchor="t"/>
          <a:lstStyle/>
          <a:p>
            <a:pPr marL="0" indent="0" algn="ctr">
              <a:buNone/>
            </a:pPr>
            <a:r>
              <a:rPr lang="en-US" sz="1050" dirty="0">
                <a:solidFill>
                  <a:srgbClr val="8E97B3"/>
                </a:solidFill>
                <a:latin typeface="Lexend Deca" pitchFamily="34" charset="0"/>
                <a:ea typeface="Lexend Deca" pitchFamily="34" charset="-122"/>
                <a:cs typeface="Lexend Deca" pitchFamily="34" charset="-120"/>
              </a:rPr>
              <a:t>Aliro Visualizer: parameter scans and simulation output, no code required</a:t>
            </a:r>
            <a:endParaRPr lang="en-US" sz="1050" dirty="0"/>
          </a:p>
        </p:txBody>
      </p:sp>
      <p:sp>
        <p:nvSpPr>
          <p:cNvPr id="13" name="Shape 9"/>
          <p:cNvSpPr/>
          <p:nvPr/>
        </p:nvSpPr>
        <p:spPr>
          <a:xfrm>
            <a:off x="7620000" y="1219200"/>
            <a:ext cx="3886200" cy="579120"/>
          </a:xfrm>
          <a:prstGeom prst="rect">
            <a:avLst/>
          </a:prstGeom>
          <a:solidFill>
            <a:srgbClr val="11103E"/>
          </a:solidFill>
          <a:ln w="12700">
            <a:solidFill>
              <a:srgbClr val="11103E"/>
            </a:solidFill>
            <a:prstDash val="solid"/>
          </a:ln>
        </p:spPr>
        <p:txBody>
          <a:bodyPr/>
          <a:lstStyle/>
          <a:p>
            <a:endParaRPr lang="en-CA"/>
          </a:p>
        </p:txBody>
      </p:sp>
      <p:sp>
        <p:nvSpPr>
          <p:cNvPr id="14" name="Shape 10"/>
          <p:cNvSpPr/>
          <p:nvPr/>
        </p:nvSpPr>
        <p:spPr>
          <a:xfrm>
            <a:off x="7620000" y="1219200"/>
            <a:ext cx="38100" cy="579120"/>
          </a:xfrm>
          <a:prstGeom prst="rect">
            <a:avLst/>
          </a:prstGeom>
          <a:solidFill>
            <a:srgbClr val="17B6D1"/>
          </a:solidFill>
          <a:ln w="12700">
            <a:solidFill>
              <a:srgbClr val="17B6D1"/>
            </a:solidFill>
            <a:prstDash val="solid"/>
          </a:ln>
        </p:spPr>
        <p:txBody>
          <a:bodyPr/>
          <a:lstStyle/>
          <a:p>
            <a:endParaRPr lang="en-CA"/>
          </a:p>
        </p:txBody>
      </p:sp>
      <p:sp>
        <p:nvSpPr>
          <p:cNvPr id="15" name="Text 11"/>
          <p:cNvSpPr txBox="1"/>
          <p:nvPr/>
        </p:nvSpPr>
        <p:spPr>
          <a:xfrm>
            <a:off x="7787640" y="1280160"/>
            <a:ext cx="3627120" cy="213360"/>
          </a:xfrm>
          <a:prstGeom prst="rect">
            <a:avLst/>
          </a:prstGeom>
          <a:noFill/>
          <a:ln/>
        </p:spPr>
        <p:txBody>
          <a:bodyPr wrap="square" lIns="0" tIns="0" rIns="0" bIns="0" rtlCol="0" anchor="ctr"/>
          <a:lstStyle/>
          <a:p>
            <a:pPr marL="0" indent="0">
              <a:buNone/>
            </a:pPr>
            <a:r>
              <a:rPr lang="en-US" sz="1250" b="1" dirty="0">
                <a:solidFill>
                  <a:srgbClr val="FAFBFD"/>
                </a:solidFill>
                <a:latin typeface="Lexend Deca" pitchFamily="34" charset="0"/>
                <a:ea typeface="Lexend Deca" pitchFamily="34" charset="-122"/>
                <a:cs typeface="Lexend Deca" pitchFamily="34" charset="-120"/>
              </a:rPr>
              <a:t>Picosecond discrete events</a:t>
            </a:r>
            <a:endParaRPr lang="en-US" sz="1250" dirty="0"/>
          </a:p>
        </p:txBody>
      </p:sp>
      <p:sp>
        <p:nvSpPr>
          <p:cNvPr id="16" name="Text 12"/>
          <p:cNvSpPr txBox="1"/>
          <p:nvPr/>
        </p:nvSpPr>
        <p:spPr>
          <a:xfrm>
            <a:off x="7787640" y="1493520"/>
            <a:ext cx="3627120" cy="289560"/>
          </a:xfrm>
          <a:prstGeom prst="rect">
            <a:avLst/>
          </a:prstGeom>
          <a:noFill/>
          <a:ln/>
        </p:spPr>
        <p:txBody>
          <a:bodyPr wrap="square" lIns="0" tIns="0" rIns="0" bIns="0" rtlCol="0" anchor="t"/>
          <a:lstStyle/>
          <a:p>
            <a:pPr marL="0" indent="0">
              <a:buNone/>
            </a:pPr>
            <a:r>
              <a:rPr lang="en-US" sz="950" dirty="0">
                <a:solidFill>
                  <a:srgbClr val="CBD5E1"/>
                </a:solidFill>
                <a:latin typeface="Lexend Deca" pitchFamily="34" charset="0"/>
                <a:ea typeface="Lexend Deca" pitchFamily="34" charset="-122"/>
                <a:cs typeface="Lexend Deca" pitchFamily="34" charset="-120"/>
              </a:rPr>
              <a:t>Photon arrivals, clicks and sync windows, validated against real timing</a:t>
            </a:r>
            <a:endParaRPr lang="en-US" sz="950" dirty="0"/>
          </a:p>
        </p:txBody>
      </p:sp>
      <p:sp>
        <p:nvSpPr>
          <p:cNvPr id="17" name="Shape 13"/>
          <p:cNvSpPr/>
          <p:nvPr/>
        </p:nvSpPr>
        <p:spPr>
          <a:xfrm>
            <a:off x="7620000" y="1874520"/>
            <a:ext cx="3886200" cy="579120"/>
          </a:xfrm>
          <a:prstGeom prst="rect">
            <a:avLst/>
          </a:prstGeom>
          <a:solidFill>
            <a:srgbClr val="11103E"/>
          </a:solidFill>
          <a:ln w="12700">
            <a:solidFill>
              <a:srgbClr val="11103E"/>
            </a:solidFill>
            <a:prstDash val="solid"/>
          </a:ln>
        </p:spPr>
        <p:txBody>
          <a:bodyPr/>
          <a:lstStyle/>
          <a:p>
            <a:endParaRPr lang="en-CA"/>
          </a:p>
        </p:txBody>
      </p:sp>
      <p:sp>
        <p:nvSpPr>
          <p:cNvPr id="18" name="Shape 14"/>
          <p:cNvSpPr/>
          <p:nvPr/>
        </p:nvSpPr>
        <p:spPr>
          <a:xfrm>
            <a:off x="7620000" y="1874520"/>
            <a:ext cx="38100" cy="579120"/>
          </a:xfrm>
          <a:prstGeom prst="rect">
            <a:avLst/>
          </a:prstGeom>
          <a:solidFill>
            <a:srgbClr val="17B6D1"/>
          </a:solidFill>
          <a:ln w="12700">
            <a:solidFill>
              <a:srgbClr val="17B6D1"/>
            </a:solidFill>
            <a:prstDash val="solid"/>
          </a:ln>
        </p:spPr>
        <p:txBody>
          <a:bodyPr/>
          <a:lstStyle/>
          <a:p>
            <a:endParaRPr lang="en-CA"/>
          </a:p>
        </p:txBody>
      </p:sp>
      <p:sp>
        <p:nvSpPr>
          <p:cNvPr id="19" name="Text 15"/>
          <p:cNvSpPr txBox="1"/>
          <p:nvPr/>
        </p:nvSpPr>
        <p:spPr>
          <a:xfrm>
            <a:off x="7787640" y="1935480"/>
            <a:ext cx="3627120" cy="213360"/>
          </a:xfrm>
          <a:prstGeom prst="rect">
            <a:avLst/>
          </a:prstGeom>
          <a:noFill/>
          <a:ln/>
        </p:spPr>
        <p:txBody>
          <a:bodyPr wrap="square" lIns="0" tIns="0" rIns="0" bIns="0" rtlCol="0" anchor="ctr"/>
          <a:lstStyle/>
          <a:p>
            <a:pPr marL="0" indent="0">
              <a:buNone/>
            </a:pPr>
            <a:r>
              <a:rPr lang="en-US" sz="1250" b="1" dirty="0">
                <a:solidFill>
                  <a:srgbClr val="FAFBFD"/>
                </a:solidFill>
                <a:latin typeface="Lexend Deca" pitchFamily="34" charset="0"/>
                <a:ea typeface="Lexend Deca" pitchFamily="34" charset="-122"/>
                <a:cs typeface="Lexend Deca" pitchFamily="34" charset="-120"/>
              </a:rPr>
              <a:t>Multiple state backends</a:t>
            </a:r>
            <a:endParaRPr lang="en-US" sz="1250" dirty="0"/>
          </a:p>
        </p:txBody>
      </p:sp>
      <p:sp>
        <p:nvSpPr>
          <p:cNvPr id="20" name="Text 16"/>
          <p:cNvSpPr txBox="1"/>
          <p:nvPr/>
        </p:nvSpPr>
        <p:spPr>
          <a:xfrm>
            <a:off x="7787640" y="2148840"/>
            <a:ext cx="3627120" cy="289560"/>
          </a:xfrm>
          <a:prstGeom prst="rect">
            <a:avLst/>
          </a:prstGeom>
          <a:noFill/>
          <a:ln/>
        </p:spPr>
        <p:txBody>
          <a:bodyPr wrap="square" lIns="0" tIns="0" rIns="0" bIns="0" rtlCol="0" anchor="t"/>
          <a:lstStyle/>
          <a:p>
            <a:pPr marL="0" indent="0">
              <a:buNone/>
            </a:pPr>
            <a:r>
              <a:rPr lang="en-US" sz="950" dirty="0">
                <a:solidFill>
                  <a:srgbClr val="CBD5E1"/>
                </a:solidFill>
                <a:latin typeface="Lexend Deca" pitchFamily="34" charset="0"/>
                <a:ea typeface="Lexend Deca" pitchFamily="34" charset="-122"/>
                <a:cs typeface="Lexend Deca" pitchFamily="34" charset="-120"/>
              </a:rPr>
              <a:t>From a high-fidelity memory swap to a large heterogeneous network</a:t>
            </a:r>
            <a:endParaRPr lang="en-US" sz="950" dirty="0"/>
          </a:p>
        </p:txBody>
      </p:sp>
      <p:sp>
        <p:nvSpPr>
          <p:cNvPr id="21" name="Shape 17"/>
          <p:cNvSpPr/>
          <p:nvPr/>
        </p:nvSpPr>
        <p:spPr>
          <a:xfrm>
            <a:off x="7620000" y="2529840"/>
            <a:ext cx="3886200" cy="579120"/>
          </a:xfrm>
          <a:prstGeom prst="rect">
            <a:avLst/>
          </a:prstGeom>
          <a:solidFill>
            <a:srgbClr val="11103E"/>
          </a:solidFill>
          <a:ln w="12700">
            <a:solidFill>
              <a:srgbClr val="11103E"/>
            </a:solidFill>
            <a:prstDash val="solid"/>
          </a:ln>
        </p:spPr>
        <p:txBody>
          <a:bodyPr/>
          <a:lstStyle/>
          <a:p>
            <a:endParaRPr lang="en-CA"/>
          </a:p>
        </p:txBody>
      </p:sp>
      <p:sp>
        <p:nvSpPr>
          <p:cNvPr id="22" name="Shape 18"/>
          <p:cNvSpPr/>
          <p:nvPr/>
        </p:nvSpPr>
        <p:spPr>
          <a:xfrm>
            <a:off x="7620000" y="2529840"/>
            <a:ext cx="38100" cy="579120"/>
          </a:xfrm>
          <a:prstGeom prst="rect">
            <a:avLst/>
          </a:prstGeom>
          <a:solidFill>
            <a:srgbClr val="17B6D1"/>
          </a:solidFill>
          <a:ln w="12700">
            <a:solidFill>
              <a:srgbClr val="17B6D1"/>
            </a:solidFill>
            <a:prstDash val="solid"/>
          </a:ln>
        </p:spPr>
        <p:txBody>
          <a:bodyPr/>
          <a:lstStyle/>
          <a:p>
            <a:endParaRPr lang="en-CA"/>
          </a:p>
        </p:txBody>
      </p:sp>
      <p:sp>
        <p:nvSpPr>
          <p:cNvPr id="23" name="Text 19"/>
          <p:cNvSpPr txBox="1"/>
          <p:nvPr/>
        </p:nvSpPr>
        <p:spPr>
          <a:xfrm>
            <a:off x="7787640" y="2590800"/>
            <a:ext cx="3627120" cy="213360"/>
          </a:xfrm>
          <a:prstGeom prst="rect">
            <a:avLst/>
          </a:prstGeom>
          <a:noFill/>
          <a:ln/>
        </p:spPr>
        <p:txBody>
          <a:bodyPr wrap="square" lIns="0" tIns="0" rIns="0" bIns="0" rtlCol="0" anchor="ctr"/>
          <a:lstStyle/>
          <a:p>
            <a:pPr marL="0" indent="0">
              <a:buNone/>
            </a:pPr>
            <a:r>
              <a:rPr lang="en-US" sz="1250" b="1" dirty="0">
                <a:solidFill>
                  <a:srgbClr val="FAFBFD"/>
                </a:solidFill>
                <a:latin typeface="Lexend Deca" pitchFamily="34" charset="0"/>
                <a:ea typeface="Lexend Deca" pitchFamily="34" charset="-122"/>
                <a:cs typeface="Lexend Deca" pitchFamily="34" charset="-120"/>
              </a:rPr>
              <a:t>Component library</a:t>
            </a:r>
            <a:endParaRPr lang="en-US" sz="1250" dirty="0"/>
          </a:p>
        </p:txBody>
      </p:sp>
      <p:sp>
        <p:nvSpPr>
          <p:cNvPr id="24" name="Text 20"/>
          <p:cNvSpPr txBox="1"/>
          <p:nvPr/>
        </p:nvSpPr>
        <p:spPr>
          <a:xfrm>
            <a:off x="7787640" y="2804160"/>
            <a:ext cx="3627120" cy="289560"/>
          </a:xfrm>
          <a:prstGeom prst="rect">
            <a:avLst/>
          </a:prstGeom>
          <a:noFill/>
          <a:ln/>
        </p:spPr>
        <p:txBody>
          <a:bodyPr wrap="square" lIns="0" tIns="0" rIns="0" bIns="0" rtlCol="0" anchor="t"/>
          <a:lstStyle/>
          <a:p>
            <a:pPr marL="0" indent="0">
              <a:buNone/>
            </a:pPr>
            <a:r>
              <a:rPr lang="en-US" sz="950" dirty="0">
                <a:solidFill>
                  <a:srgbClr val="CBD5E1"/>
                </a:solidFill>
                <a:latin typeface="Lexend Deca" pitchFamily="34" charset="0"/>
                <a:ea typeface="Lexend Deca" pitchFamily="34" charset="-122"/>
                <a:cs typeface="Lexend Deca" pitchFamily="34" charset="-120"/>
              </a:rPr>
              <a:t>Swap sources and detectors, compare vendors, model hybrid networks</a:t>
            </a:r>
            <a:endParaRPr lang="en-US" sz="950" dirty="0"/>
          </a:p>
        </p:txBody>
      </p:sp>
      <p:sp>
        <p:nvSpPr>
          <p:cNvPr id="25" name="Shape 21"/>
          <p:cNvSpPr/>
          <p:nvPr/>
        </p:nvSpPr>
        <p:spPr>
          <a:xfrm>
            <a:off x="7620000" y="3185160"/>
            <a:ext cx="3886200" cy="579120"/>
          </a:xfrm>
          <a:prstGeom prst="rect">
            <a:avLst/>
          </a:prstGeom>
          <a:solidFill>
            <a:srgbClr val="11103E"/>
          </a:solidFill>
          <a:ln w="12700">
            <a:solidFill>
              <a:srgbClr val="11103E"/>
            </a:solidFill>
            <a:prstDash val="solid"/>
          </a:ln>
        </p:spPr>
        <p:txBody>
          <a:bodyPr/>
          <a:lstStyle/>
          <a:p>
            <a:endParaRPr lang="en-CA"/>
          </a:p>
        </p:txBody>
      </p:sp>
      <p:sp>
        <p:nvSpPr>
          <p:cNvPr id="26" name="Shape 22"/>
          <p:cNvSpPr/>
          <p:nvPr/>
        </p:nvSpPr>
        <p:spPr>
          <a:xfrm>
            <a:off x="7620000" y="3185160"/>
            <a:ext cx="38100" cy="579120"/>
          </a:xfrm>
          <a:prstGeom prst="rect">
            <a:avLst/>
          </a:prstGeom>
          <a:solidFill>
            <a:srgbClr val="17B6D1"/>
          </a:solidFill>
          <a:ln w="12700">
            <a:solidFill>
              <a:srgbClr val="17B6D1"/>
            </a:solidFill>
            <a:prstDash val="solid"/>
          </a:ln>
        </p:spPr>
        <p:txBody>
          <a:bodyPr/>
          <a:lstStyle/>
          <a:p>
            <a:endParaRPr lang="en-CA"/>
          </a:p>
        </p:txBody>
      </p:sp>
      <p:sp>
        <p:nvSpPr>
          <p:cNvPr id="27" name="Text 23"/>
          <p:cNvSpPr txBox="1"/>
          <p:nvPr/>
        </p:nvSpPr>
        <p:spPr>
          <a:xfrm>
            <a:off x="7787640" y="3246120"/>
            <a:ext cx="3627120" cy="213360"/>
          </a:xfrm>
          <a:prstGeom prst="rect">
            <a:avLst/>
          </a:prstGeom>
          <a:noFill/>
          <a:ln/>
        </p:spPr>
        <p:txBody>
          <a:bodyPr wrap="square" lIns="0" tIns="0" rIns="0" bIns="0" rtlCol="0" anchor="ctr"/>
          <a:lstStyle/>
          <a:p>
            <a:pPr marL="0" indent="0">
              <a:buNone/>
            </a:pPr>
            <a:r>
              <a:rPr lang="en-US" sz="1250" b="1" dirty="0">
                <a:solidFill>
                  <a:srgbClr val="FAFBFD"/>
                </a:solidFill>
                <a:latin typeface="Lexend Deca" pitchFamily="34" charset="0"/>
                <a:ea typeface="Lexend Deca" pitchFamily="34" charset="-122"/>
                <a:cs typeface="Lexend Deca" pitchFamily="34" charset="-120"/>
              </a:rPr>
              <a:t>Realistic noise, across a day</a:t>
            </a:r>
            <a:endParaRPr lang="en-US" sz="1250" dirty="0"/>
          </a:p>
        </p:txBody>
      </p:sp>
      <p:sp>
        <p:nvSpPr>
          <p:cNvPr id="28" name="Text 24"/>
          <p:cNvSpPr txBox="1"/>
          <p:nvPr/>
        </p:nvSpPr>
        <p:spPr>
          <a:xfrm>
            <a:off x="7787640" y="3459480"/>
            <a:ext cx="3718560" cy="259080"/>
          </a:xfrm>
          <a:prstGeom prst="rect">
            <a:avLst/>
          </a:prstGeom>
          <a:noFill/>
          <a:ln/>
        </p:spPr>
        <p:txBody>
          <a:bodyPr wrap="square" lIns="0" tIns="0" rIns="0" bIns="0" rtlCol="0" anchor="t"/>
          <a:lstStyle/>
          <a:p>
            <a:r>
              <a:rPr lang="en-US" sz="950" dirty="0">
                <a:solidFill>
                  <a:srgbClr val="CBD5E1"/>
                </a:solidFill>
                <a:latin typeface="Lexend Deca" pitchFamily="34" charset="0"/>
                <a:ea typeface="Lexend Deca" pitchFamily="34" charset="-122"/>
              </a:rPr>
              <a:t>Loss, decoherence, temperature change, polarization drift, real fiber characterization, moving nodes, and more</a:t>
            </a:r>
          </a:p>
        </p:txBody>
      </p:sp>
      <p:sp>
        <p:nvSpPr>
          <p:cNvPr id="29" name="Shape 25"/>
          <p:cNvSpPr/>
          <p:nvPr/>
        </p:nvSpPr>
        <p:spPr>
          <a:xfrm>
            <a:off x="7620000" y="3840480"/>
            <a:ext cx="3886200" cy="579120"/>
          </a:xfrm>
          <a:prstGeom prst="rect">
            <a:avLst/>
          </a:prstGeom>
          <a:solidFill>
            <a:srgbClr val="11103E"/>
          </a:solidFill>
          <a:ln w="12700">
            <a:solidFill>
              <a:srgbClr val="11103E"/>
            </a:solidFill>
            <a:prstDash val="solid"/>
          </a:ln>
        </p:spPr>
        <p:txBody>
          <a:bodyPr/>
          <a:lstStyle/>
          <a:p>
            <a:endParaRPr lang="en-CA"/>
          </a:p>
        </p:txBody>
      </p:sp>
      <p:sp>
        <p:nvSpPr>
          <p:cNvPr id="30" name="Shape 26"/>
          <p:cNvSpPr/>
          <p:nvPr/>
        </p:nvSpPr>
        <p:spPr>
          <a:xfrm>
            <a:off x="7620000" y="3840480"/>
            <a:ext cx="38100" cy="579120"/>
          </a:xfrm>
          <a:prstGeom prst="rect">
            <a:avLst/>
          </a:prstGeom>
          <a:solidFill>
            <a:srgbClr val="17B6D1"/>
          </a:solidFill>
          <a:ln w="12700">
            <a:solidFill>
              <a:srgbClr val="17B6D1"/>
            </a:solidFill>
            <a:prstDash val="solid"/>
          </a:ln>
        </p:spPr>
        <p:txBody>
          <a:bodyPr/>
          <a:lstStyle/>
          <a:p>
            <a:endParaRPr lang="en-CA"/>
          </a:p>
        </p:txBody>
      </p:sp>
      <p:sp>
        <p:nvSpPr>
          <p:cNvPr id="31" name="Text 27"/>
          <p:cNvSpPr txBox="1"/>
          <p:nvPr/>
        </p:nvSpPr>
        <p:spPr>
          <a:xfrm>
            <a:off x="7787640" y="3901440"/>
            <a:ext cx="3627120" cy="213360"/>
          </a:xfrm>
          <a:prstGeom prst="rect">
            <a:avLst/>
          </a:prstGeom>
          <a:noFill/>
          <a:ln/>
        </p:spPr>
        <p:txBody>
          <a:bodyPr wrap="square" lIns="0" tIns="0" rIns="0" bIns="0" rtlCol="0" anchor="ctr"/>
          <a:lstStyle/>
          <a:p>
            <a:pPr marL="0" indent="0">
              <a:buNone/>
            </a:pPr>
            <a:r>
              <a:rPr lang="en-US" sz="1250" b="1" dirty="0">
                <a:solidFill>
                  <a:srgbClr val="FAFBFD"/>
                </a:solidFill>
                <a:latin typeface="Lexend Deca" pitchFamily="34" charset="0"/>
                <a:ea typeface="Lexend Deca" pitchFamily="34" charset="-122"/>
                <a:cs typeface="Lexend Deca" pitchFamily="34" charset="-120"/>
              </a:rPr>
              <a:t>Graphical interface</a:t>
            </a:r>
            <a:endParaRPr lang="en-US" sz="1250" dirty="0"/>
          </a:p>
        </p:txBody>
      </p:sp>
      <p:sp>
        <p:nvSpPr>
          <p:cNvPr id="32" name="Text 28"/>
          <p:cNvSpPr txBox="1"/>
          <p:nvPr/>
        </p:nvSpPr>
        <p:spPr>
          <a:xfrm>
            <a:off x="7787640" y="4114800"/>
            <a:ext cx="3627120" cy="289560"/>
          </a:xfrm>
          <a:prstGeom prst="rect">
            <a:avLst/>
          </a:prstGeom>
          <a:noFill/>
          <a:ln/>
        </p:spPr>
        <p:txBody>
          <a:bodyPr wrap="square" lIns="0" tIns="0" rIns="0" bIns="0" rtlCol="0" anchor="t"/>
          <a:lstStyle/>
          <a:p>
            <a:pPr marL="0" indent="0">
              <a:buNone/>
            </a:pPr>
            <a:r>
              <a:rPr lang="en-US" sz="950" dirty="0">
                <a:solidFill>
                  <a:srgbClr val="CBD5E1"/>
                </a:solidFill>
                <a:latin typeface="Lexend Deca" pitchFamily="34" charset="0"/>
                <a:ea typeface="Lexend Deca" pitchFamily="34" charset="-122"/>
                <a:cs typeface="Lexend Deca" pitchFamily="34" charset="-120"/>
              </a:rPr>
              <a:t>No-code workflows for designing and running simulations</a:t>
            </a:r>
            <a:endParaRPr lang="en-US" sz="950" dirty="0"/>
          </a:p>
        </p:txBody>
      </p:sp>
      <p:sp>
        <p:nvSpPr>
          <p:cNvPr id="33" name="Shape 29"/>
          <p:cNvSpPr/>
          <p:nvPr/>
        </p:nvSpPr>
        <p:spPr>
          <a:xfrm>
            <a:off x="7620000" y="4495800"/>
            <a:ext cx="3886200" cy="579120"/>
          </a:xfrm>
          <a:prstGeom prst="rect">
            <a:avLst/>
          </a:prstGeom>
          <a:solidFill>
            <a:srgbClr val="11103E"/>
          </a:solidFill>
          <a:ln w="12700">
            <a:solidFill>
              <a:srgbClr val="11103E"/>
            </a:solidFill>
            <a:prstDash val="solid"/>
          </a:ln>
        </p:spPr>
        <p:txBody>
          <a:bodyPr/>
          <a:lstStyle/>
          <a:p>
            <a:endParaRPr lang="en-CA"/>
          </a:p>
        </p:txBody>
      </p:sp>
      <p:sp>
        <p:nvSpPr>
          <p:cNvPr id="34" name="Shape 30"/>
          <p:cNvSpPr/>
          <p:nvPr/>
        </p:nvSpPr>
        <p:spPr>
          <a:xfrm>
            <a:off x="7620000" y="4495800"/>
            <a:ext cx="38100" cy="579120"/>
          </a:xfrm>
          <a:prstGeom prst="rect">
            <a:avLst/>
          </a:prstGeom>
          <a:solidFill>
            <a:srgbClr val="17B6D1"/>
          </a:solidFill>
          <a:ln w="12700">
            <a:solidFill>
              <a:srgbClr val="17B6D1"/>
            </a:solidFill>
            <a:prstDash val="solid"/>
          </a:ln>
        </p:spPr>
        <p:txBody>
          <a:bodyPr/>
          <a:lstStyle/>
          <a:p>
            <a:endParaRPr lang="en-CA"/>
          </a:p>
        </p:txBody>
      </p:sp>
      <p:sp>
        <p:nvSpPr>
          <p:cNvPr id="35" name="Text 31"/>
          <p:cNvSpPr txBox="1"/>
          <p:nvPr/>
        </p:nvSpPr>
        <p:spPr>
          <a:xfrm>
            <a:off x="7787640" y="4556760"/>
            <a:ext cx="3627120" cy="213360"/>
          </a:xfrm>
          <a:prstGeom prst="rect">
            <a:avLst/>
          </a:prstGeom>
          <a:noFill/>
          <a:ln/>
        </p:spPr>
        <p:txBody>
          <a:bodyPr wrap="square" lIns="0" tIns="0" rIns="0" bIns="0" rtlCol="0" anchor="ctr"/>
          <a:lstStyle/>
          <a:p>
            <a:pPr marL="0" indent="0">
              <a:buNone/>
            </a:pPr>
            <a:r>
              <a:rPr lang="en-US" sz="1250" b="1" dirty="0">
                <a:solidFill>
                  <a:srgbClr val="FAFBFD"/>
                </a:solidFill>
                <a:latin typeface="Lexend Deca" pitchFamily="34" charset="0"/>
                <a:ea typeface="Lexend Deca" pitchFamily="34" charset="-122"/>
                <a:cs typeface="Lexend Deca" pitchFamily="34" charset="-120"/>
              </a:rPr>
              <a:t>Scalable design tool</a:t>
            </a:r>
            <a:endParaRPr lang="en-US" sz="1250" dirty="0"/>
          </a:p>
        </p:txBody>
      </p:sp>
      <p:sp>
        <p:nvSpPr>
          <p:cNvPr id="36" name="Text 32"/>
          <p:cNvSpPr txBox="1"/>
          <p:nvPr/>
        </p:nvSpPr>
        <p:spPr>
          <a:xfrm>
            <a:off x="7787640" y="4770120"/>
            <a:ext cx="3627120" cy="289560"/>
          </a:xfrm>
          <a:prstGeom prst="rect">
            <a:avLst/>
          </a:prstGeom>
          <a:noFill/>
          <a:ln/>
        </p:spPr>
        <p:txBody>
          <a:bodyPr wrap="square" lIns="0" tIns="0" rIns="0" bIns="0" rtlCol="0" anchor="t"/>
          <a:lstStyle/>
          <a:p>
            <a:r>
              <a:rPr lang="en-US" sz="950" dirty="0">
                <a:solidFill>
                  <a:srgbClr val="CBD5E1"/>
                </a:solidFill>
                <a:latin typeface="Lexend Deca" pitchFamily="34" charset="0"/>
                <a:ea typeface="Lexend Deca" pitchFamily="34" charset="-122"/>
                <a:cs typeface="Lexend Deca" pitchFamily="34" charset="-120"/>
              </a:rPr>
              <a:t>Parameter scans, cloud compute, parallel runs, GPU acceleration, and PennyLane optimization</a:t>
            </a:r>
            <a:endParaRPr lang="en-US" sz="950" dirty="0"/>
          </a:p>
        </p:txBody>
      </p:sp>
      <p:sp>
        <p:nvSpPr>
          <p:cNvPr id="37" name="Shape 33"/>
          <p:cNvSpPr/>
          <p:nvPr/>
        </p:nvSpPr>
        <p:spPr>
          <a:xfrm>
            <a:off x="685800" y="5334000"/>
            <a:ext cx="10820400" cy="914400"/>
          </a:xfrm>
          <a:prstGeom prst="roundRect">
            <a:avLst>
              <a:gd name="adj" fmla="val 10000"/>
            </a:avLst>
          </a:prstGeom>
          <a:solidFill>
            <a:srgbClr val="11103E"/>
          </a:solidFill>
          <a:ln w="12700">
            <a:solidFill>
              <a:srgbClr val="2B2A6A"/>
            </a:solidFill>
            <a:prstDash val="solid"/>
          </a:ln>
        </p:spPr>
        <p:txBody>
          <a:bodyPr/>
          <a:lstStyle/>
          <a:p>
            <a:endParaRPr lang="en-CA"/>
          </a:p>
        </p:txBody>
      </p:sp>
      <p:sp>
        <p:nvSpPr>
          <p:cNvPr id="38" name="Shape 34"/>
          <p:cNvSpPr/>
          <p:nvPr/>
        </p:nvSpPr>
        <p:spPr>
          <a:xfrm>
            <a:off x="685800" y="5394960"/>
            <a:ext cx="45720" cy="792480"/>
          </a:xfrm>
          <a:prstGeom prst="rect">
            <a:avLst/>
          </a:prstGeom>
          <a:solidFill>
            <a:srgbClr val="17B6D1"/>
          </a:solidFill>
          <a:ln w="12700">
            <a:solidFill>
              <a:srgbClr val="17B6D1"/>
            </a:solidFill>
            <a:prstDash val="solid"/>
          </a:ln>
        </p:spPr>
        <p:txBody>
          <a:bodyPr/>
          <a:lstStyle/>
          <a:p>
            <a:endParaRPr lang="en-CA"/>
          </a:p>
        </p:txBody>
      </p:sp>
      <p:sp>
        <p:nvSpPr>
          <p:cNvPr id="39" name="Text 35"/>
          <p:cNvSpPr txBox="1"/>
          <p:nvPr/>
        </p:nvSpPr>
        <p:spPr>
          <a:xfrm>
            <a:off x="929640" y="5334000"/>
            <a:ext cx="1676400" cy="914400"/>
          </a:xfrm>
          <a:prstGeom prst="rect">
            <a:avLst/>
          </a:prstGeom>
          <a:noFill/>
          <a:ln/>
        </p:spPr>
        <p:txBody>
          <a:bodyPr wrap="square" lIns="0" tIns="0" rIns="0" bIns="0" rtlCol="0" anchor="ctr"/>
          <a:lstStyle/>
          <a:p>
            <a:pPr marL="0" indent="0">
              <a:buNone/>
            </a:pPr>
            <a:r>
              <a:rPr lang="en-US" sz="1500" b="1" dirty="0">
                <a:solidFill>
                  <a:srgbClr val="FAFBFD"/>
                </a:solidFill>
                <a:latin typeface="Lexend Deca" pitchFamily="34" charset="0"/>
                <a:ea typeface="Lexend Deca" pitchFamily="34" charset="-122"/>
                <a:cs typeface="Lexend Deca" pitchFamily="34" charset="-120"/>
              </a:rPr>
              <a:t>Aliro Emulator</a:t>
            </a:r>
            <a:endParaRPr lang="en-US" sz="1500" dirty="0"/>
          </a:p>
        </p:txBody>
      </p:sp>
      <p:sp>
        <p:nvSpPr>
          <p:cNvPr id="40" name="Text 36"/>
          <p:cNvSpPr txBox="1"/>
          <p:nvPr/>
        </p:nvSpPr>
        <p:spPr>
          <a:xfrm>
            <a:off x="2590800" y="5334000"/>
            <a:ext cx="5334000" cy="914400"/>
          </a:xfrm>
          <a:prstGeom prst="rect">
            <a:avLst/>
          </a:prstGeom>
          <a:noFill/>
          <a:ln/>
        </p:spPr>
        <p:txBody>
          <a:bodyPr wrap="square" lIns="0" tIns="0" rIns="0" bIns="0" rtlCol="0" anchor="ctr"/>
          <a:lstStyle/>
          <a:p>
            <a:pPr marL="0" indent="0">
              <a:buNone/>
            </a:pPr>
            <a:r>
              <a:rPr lang="en-US" sz="1250" dirty="0">
                <a:solidFill>
                  <a:srgbClr val="CBD5E1"/>
                </a:solidFill>
                <a:latin typeface="Lexend Deca" pitchFamily="34" charset="0"/>
                <a:ea typeface="Lexend Deca" pitchFamily="34" charset="-122"/>
                <a:cs typeface="Lexend Deca" pitchFamily="34" charset="-120"/>
              </a:rPr>
              <a:t>A faster path to realistic outputs of specific protocol implementations, at the level of abstraction you need</a:t>
            </a:r>
            <a:endParaRPr lang="en-US" sz="1250" dirty="0"/>
          </a:p>
        </p:txBody>
      </p:sp>
      <p:sp>
        <p:nvSpPr>
          <p:cNvPr id="41" name="Shape 37"/>
          <p:cNvSpPr/>
          <p:nvPr/>
        </p:nvSpPr>
        <p:spPr>
          <a:xfrm>
            <a:off x="10123170" y="5661660"/>
            <a:ext cx="1200150" cy="259080"/>
          </a:xfrm>
          <a:prstGeom prst="roundRect">
            <a:avLst>
              <a:gd name="adj" fmla="val 49412"/>
            </a:avLst>
          </a:prstGeom>
          <a:solidFill>
            <a:srgbClr val="11103E"/>
          </a:solidFill>
          <a:ln w="15875">
            <a:solidFill>
              <a:srgbClr val="17B6D1"/>
            </a:solidFill>
            <a:prstDash val="solid"/>
          </a:ln>
        </p:spPr>
        <p:txBody>
          <a:bodyPr/>
          <a:lstStyle/>
          <a:p>
            <a:endParaRPr lang="en-CA"/>
          </a:p>
        </p:txBody>
      </p:sp>
      <p:sp>
        <p:nvSpPr>
          <p:cNvPr id="42" name="Text 38"/>
          <p:cNvSpPr txBox="1"/>
          <p:nvPr/>
        </p:nvSpPr>
        <p:spPr>
          <a:xfrm>
            <a:off x="10123170" y="5661660"/>
            <a:ext cx="1200150" cy="259080"/>
          </a:xfrm>
          <a:prstGeom prst="rect">
            <a:avLst/>
          </a:prstGeom>
          <a:noFill/>
          <a:ln/>
        </p:spPr>
        <p:txBody>
          <a:bodyPr wrap="square" lIns="0" tIns="0" rIns="0" bIns="0" rtlCol="0" anchor="ctr"/>
          <a:lstStyle/>
          <a:p>
            <a:pPr marL="0" indent="0" algn="ctr">
              <a:buNone/>
            </a:pPr>
            <a:r>
              <a:rPr lang="en-US" sz="950" dirty="0">
                <a:solidFill>
                  <a:srgbClr val="5AF0FF"/>
                </a:solidFill>
                <a:latin typeface="Lexend Deca" pitchFamily="34" charset="0"/>
                <a:ea typeface="Lexend Deca" pitchFamily="34" charset="-122"/>
                <a:cs typeface="Lexend Deca" pitchFamily="34" charset="-120"/>
              </a:rPr>
              <a:t>detector clicks</a:t>
            </a:r>
            <a:endParaRPr lang="en-US" sz="950" dirty="0"/>
          </a:p>
        </p:txBody>
      </p:sp>
      <p:sp>
        <p:nvSpPr>
          <p:cNvPr id="43" name="Shape 39"/>
          <p:cNvSpPr/>
          <p:nvPr/>
        </p:nvSpPr>
        <p:spPr>
          <a:xfrm>
            <a:off x="9025890" y="5661660"/>
            <a:ext cx="1005840" cy="259080"/>
          </a:xfrm>
          <a:prstGeom prst="roundRect">
            <a:avLst>
              <a:gd name="adj" fmla="val 49412"/>
            </a:avLst>
          </a:prstGeom>
          <a:solidFill>
            <a:srgbClr val="11103E"/>
          </a:solidFill>
          <a:ln w="15875">
            <a:solidFill>
              <a:srgbClr val="17B6D1"/>
            </a:solidFill>
            <a:prstDash val="solid"/>
          </a:ln>
        </p:spPr>
        <p:txBody>
          <a:bodyPr/>
          <a:lstStyle/>
          <a:p>
            <a:endParaRPr lang="en-CA"/>
          </a:p>
        </p:txBody>
      </p:sp>
      <p:sp>
        <p:nvSpPr>
          <p:cNvPr id="44" name="Text 40"/>
          <p:cNvSpPr txBox="1"/>
          <p:nvPr/>
        </p:nvSpPr>
        <p:spPr>
          <a:xfrm>
            <a:off x="9025890" y="5661660"/>
            <a:ext cx="1005840" cy="259080"/>
          </a:xfrm>
          <a:prstGeom prst="rect">
            <a:avLst/>
          </a:prstGeom>
          <a:noFill/>
          <a:ln/>
        </p:spPr>
        <p:txBody>
          <a:bodyPr wrap="square" lIns="0" tIns="0" rIns="0" bIns="0" rtlCol="0" anchor="ctr"/>
          <a:lstStyle/>
          <a:p>
            <a:pPr marL="0" indent="0" algn="ctr">
              <a:buNone/>
            </a:pPr>
            <a:r>
              <a:rPr lang="en-US" sz="950" dirty="0">
                <a:solidFill>
                  <a:srgbClr val="5AF0FF"/>
                </a:solidFill>
                <a:latin typeface="Lexend Deca" pitchFamily="34" charset="0"/>
                <a:ea typeface="Lexend Deca" pitchFamily="34" charset="-122"/>
                <a:cs typeface="Lexend Deca" pitchFamily="34" charset="-120"/>
              </a:rPr>
              <a:t>raw key bits</a:t>
            </a:r>
            <a:endParaRPr lang="en-US" sz="950" dirty="0"/>
          </a:p>
        </p:txBody>
      </p:sp>
      <p:sp>
        <p:nvSpPr>
          <p:cNvPr id="45" name="Shape 41"/>
          <p:cNvSpPr/>
          <p:nvPr/>
        </p:nvSpPr>
        <p:spPr>
          <a:xfrm>
            <a:off x="7993380" y="5661660"/>
            <a:ext cx="941070" cy="259080"/>
          </a:xfrm>
          <a:prstGeom prst="roundRect">
            <a:avLst>
              <a:gd name="adj" fmla="val 49412"/>
            </a:avLst>
          </a:prstGeom>
          <a:solidFill>
            <a:srgbClr val="11103E"/>
          </a:solidFill>
          <a:ln w="15875">
            <a:solidFill>
              <a:srgbClr val="17B6D1"/>
            </a:solidFill>
            <a:prstDash val="solid"/>
          </a:ln>
        </p:spPr>
        <p:txBody>
          <a:bodyPr/>
          <a:lstStyle/>
          <a:p>
            <a:endParaRPr lang="en-CA"/>
          </a:p>
        </p:txBody>
      </p:sp>
      <p:sp>
        <p:nvSpPr>
          <p:cNvPr id="46" name="Text 42"/>
          <p:cNvSpPr txBox="1"/>
          <p:nvPr/>
        </p:nvSpPr>
        <p:spPr>
          <a:xfrm>
            <a:off x="7993380" y="5661660"/>
            <a:ext cx="941070" cy="259080"/>
          </a:xfrm>
          <a:prstGeom prst="rect">
            <a:avLst/>
          </a:prstGeom>
          <a:noFill/>
          <a:ln/>
        </p:spPr>
        <p:txBody>
          <a:bodyPr wrap="square" lIns="0" tIns="0" rIns="0" bIns="0" rtlCol="0" anchor="ctr"/>
          <a:lstStyle/>
          <a:p>
            <a:pPr marL="0" indent="0" algn="ctr">
              <a:buNone/>
            </a:pPr>
            <a:r>
              <a:rPr lang="en-US" sz="950" dirty="0">
                <a:solidFill>
                  <a:srgbClr val="5AF0FF"/>
                </a:solidFill>
                <a:latin typeface="Lexend Deca" pitchFamily="34" charset="0"/>
                <a:ea typeface="Lexend Deca" pitchFamily="34" charset="-122"/>
                <a:cs typeface="Lexend Deca" pitchFamily="34" charset="-120"/>
              </a:rPr>
              <a:t>secret keys</a:t>
            </a:r>
            <a:endParaRPr lang="en-US" sz="950" dirty="0"/>
          </a:p>
        </p:txBody>
      </p:sp>
      <p:pic>
        <p:nvPicPr>
          <p:cNvPr id="47" name="Picture 46">
            <a:extLst>
              <a:ext uri="{FF2B5EF4-FFF2-40B4-BE49-F238E27FC236}">
                <a16:creationId xmlns:a16="http://schemas.microsoft.com/office/drawing/2014/main" id="{85F6358C-4950-13CC-07E4-AF8991B0A1AB}"/>
              </a:ext>
            </a:extLst>
          </p:cNvPr>
          <p:cNvPicPr>
            <a:picLocks noChangeAspect="1"/>
          </p:cNvPicPr>
          <p:nvPr/>
        </p:nvPicPr>
        <p:blipFill>
          <a:blip r:embed="rId4"/>
          <a:stretch>
            <a:fillRect/>
          </a:stretch>
        </p:blipFill>
        <p:spPr>
          <a:xfrm>
            <a:off x="10120313" y="236736"/>
            <a:ext cx="1671663" cy="48768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1003E"/>
        </a:solidFill>
        <a:effectLst/>
      </p:bgPr>
    </p:bg>
    <p:spTree>
      <p:nvGrpSpPr>
        <p:cNvPr id="1" name=""/>
        <p:cNvGrpSpPr/>
        <p:nvPr/>
      </p:nvGrpSpPr>
      <p:grpSpPr>
        <a:xfrm>
          <a:off x="0" y="0"/>
          <a:ext cx="0" cy="0"/>
          <a:chOff x="0" y="0"/>
          <a:chExt cx="0" cy="0"/>
        </a:xfrm>
      </p:grpSpPr>
      <p:sp>
        <p:nvSpPr>
          <p:cNvPr id="3" name="TextBox 2"/>
          <p:cNvSpPr txBox="1"/>
          <p:nvPr/>
        </p:nvSpPr>
        <p:spPr>
          <a:xfrm>
            <a:off x="9144000" y="655320"/>
            <a:ext cx="2438400" cy="152400"/>
          </a:xfrm>
          <a:prstGeom prst="rect">
            <a:avLst/>
          </a:prstGeom>
          <a:noFill/>
        </p:spPr>
        <p:txBody>
          <a:bodyPr wrap="square" lIns="0" tIns="0" rIns="0" bIns="0" anchor="t">
            <a:spAutoFit/>
          </a:bodyPr>
          <a:lstStyle/>
          <a:p>
            <a:pPr algn="r"/>
            <a:r>
              <a:rPr sz="700" b="0">
                <a:solidFill>
                  <a:srgbClr val="CBD5E1"/>
                </a:solidFill>
                <a:latin typeface="Lexend Deca"/>
              </a:rPr>
              <a:t>The Quantum Networking Company®</a:t>
            </a:r>
          </a:p>
        </p:txBody>
      </p:sp>
      <p:sp>
        <p:nvSpPr>
          <p:cNvPr id="4" name="TextBox 3"/>
          <p:cNvSpPr txBox="1"/>
          <p:nvPr/>
        </p:nvSpPr>
        <p:spPr>
          <a:xfrm>
            <a:off x="685800" y="6492240"/>
            <a:ext cx="4572000" cy="182880"/>
          </a:xfrm>
          <a:prstGeom prst="rect">
            <a:avLst/>
          </a:prstGeom>
          <a:noFill/>
        </p:spPr>
        <p:txBody>
          <a:bodyPr wrap="square" lIns="0" tIns="0" rIns="0" bIns="0" anchor="t">
            <a:spAutoFit/>
          </a:bodyPr>
          <a:lstStyle/>
          <a:p>
            <a:pPr algn="l"/>
            <a:r>
              <a:rPr sz="800" b="0">
                <a:solidFill>
                  <a:srgbClr val="8E97B3"/>
                </a:solidFill>
                <a:latin typeface="Lexend Deca"/>
              </a:rPr>
              <a:t>Aliro · IEEE Quantum Week 2026 · Toronto</a:t>
            </a:r>
          </a:p>
        </p:txBody>
      </p:sp>
      <p:sp>
        <p:nvSpPr>
          <p:cNvPr id="5" name="TextBox 4"/>
          <p:cNvSpPr txBox="1"/>
          <p:nvPr/>
        </p:nvSpPr>
        <p:spPr>
          <a:xfrm>
            <a:off x="9982200" y="6492240"/>
            <a:ext cx="1600200" cy="182880"/>
          </a:xfrm>
          <a:prstGeom prst="rect">
            <a:avLst/>
          </a:prstGeom>
          <a:noFill/>
        </p:spPr>
        <p:txBody>
          <a:bodyPr wrap="square" lIns="0" tIns="0" rIns="0" bIns="0" anchor="t">
            <a:spAutoFit/>
          </a:bodyPr>
          <a:lstStyle/>
          <a:p>
            <a:pPr algn="r"/>
            <a:r>
              <a:rPr sz="800" b="0">
                <a:solidFill>
                  <a:srgbClr val="8E97B3"/>
                </a:solidFill>
                <a:latin typeface="Lexend Deca"/>
              </a:rPr>
              <a:t>6 / 21</a:t>
            </a:r>
          </a:p>
        </p:txBody>
      </p:sp>
      <p:sp>
        <p:nvSpPr>
          <p:cNvPr id="6" name="Rounded Rectangle 5"/>
          <p:cNvSpPr/>
          <p:nvPr/>
        </p:nvSpPr>
        <p:spPr>
          <a:xfrm>
            <a:off x="685800" y="624840"/>
            <a:ext cx="609600" cy="228600"/>
          </a:xfrm>
          <a:prstGeom prst="roundRect">
            <a:avLst>
              <a:gd name="adj" fmla="val 50000"/>
            </a:avLst>
          </a:prstGeom>
          <a:solidFill>
            <a:srgbClr val="EE39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685800" y="624840"/>
            <a:ext cx="609600" cy="228600"/>
          </a:xfrm>
          <a:prstGeom prst="rect">
            <a:avLst/>
          </a:prstGeom>
          <a:noFill/>
        </p:spPr>
        <p:txBody>
          <a:bodyPr wrap="square" lIns="0" tIns="0" rIns="0" bIns="0" anchor="ctr">
            <a:spAutoFit/>
          </a:bodyPr>
          <a:lstStyle/>
          <a:p>
            <a:pPr algn="ctr"/>
            <a:r>
              <a:rPr sz="900" b="1">
                <a:solidFill>
                  <a:srgbClr val="FAFBFD"/>
                </a:solidFill>
                <a:latin typeface="Lexend Deca"/>
              </a:rPr>
              <a:t>AlirOS</a:t>
            </a:r>
          </a:p>
        </p:txBody>
      </p:sp>
      <p:sp>
        <p:nvSpPr>
          <p:cNvPr id="8" name="TextBox 7"/>
          <p:cNvSpPr txBox="1"/>
          <p:nvPr/>
        </p:nvSpPr>
        <p:spPr>
          <a:xfrm>
            <a:off x="1417320" y="472440"/>
            <a:ext cx="8381999" cy="533400"/>
          </a:xfrm>
          <a:prstGeom prst="rect">
            <a:avLst/>
          </a:prstGeom>
          <a:noFill/>
        </p:spPr>
        <p:txBody>
          <a:bodyPr wrap="square" lIns="0" tIns="0" rIns="0" bIns="0" anchor="ctr">
            <a:spAutoFit/>
          </a:bodyPr>
          <a:lstStyle/>
          <a:p>
            <a:pPr algn="l"/>
            <a:r>
              <a:rPr sz="2400" b="0">
                <a:solidFill>
                  <a:srgbClr val="FAFBFD"/>
                </a:solidFill>
                <a:latin typeface="Lexend Deca"/>
              </a:rPr>
              <a:t>The operating system of a node</a:t>
            </a:r>
          </a:p>
        </p:txBody>
      </p:sp>
      <p:sp>
        <p:nvSpPr>
          <p:cNvPr id="9" name="Rounded Rectangle 8"/>
          <p:cNvSpPr/>
          <p:nvPr/>
        </p:nvSpPr>
        <p:spPr>
          <a:xfrm>
            <a:off x="685800" y="1219200"/>
            <a:ext cx="2895600" cy="5090160"/>
          </a:xfrm>
          <a:prstGeom prst="roundRect">
            <a:avLst>
              <a:gd name="adj" fmla="val 6000"/>
            </a:avLst>
          </a:prstGeom>
          <a:solidFill>
            <a:srgbClr val="FAFB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0" name="Picture 9" descr="stack_full.png"/>
          <p:cNvPicPr>
            <a:picLocks noChangeAspect="1"/>
          </p:cNvPicPr>
          <p:nvPr/>
        </p:nvPicPr>
        <p:blipFill>
          <a:blip r:embed="rId3"/>
          <a:stretch>
            <a:fillRect/>
          </a:stretch>
        </p:blipFill>
        <p:spPr>
          <a:xfrm>
            <a:off x="931571" y="1325880"/>
            <a:ext cx="2404056" cy="4876800"/>
          </a:xfrm>
          <a:prstGeom prst="rect">
            <a:avLst/>
          </a:prstGeom>
        </p:spPr>
      </p:pic>
      <p:sp>
        <p:nvSpPr>
          <p:cNvPr id="11" name="Rounded Rectangle 10"/>
          <p:cNvSpPr/>
          <p:nvPr/>
        </p:nvSpPr>
        <p:spPr>
          <a:xfrm>
            <a:off x="3962399" y="1524000"/>
            <a:ext cx="7543800" cy="1295400"/>
          </a:xfrm>
          <a:prstGeom prst="roundRect">
            <a:avLst>
              <a:gd name="adj" fmla="val 8000"/>
            </a:avLst>
          </a:prstGeom>
          <a:solidFill>
            <a:srgbClr val="11103E"/>
          </a:solidFill>
          <a:ln w="15875">
            <a:solidFill>
              <a:srgbClr val="EE395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4236720" y="1737360"/>
            <a:ext cx="2286000" cy="381000"/>
          </a:xfrm>
          <a:prstGeom prst="rect">
            <a:avLst/>
          </a:prstGeom>
          <a:noFill/>
        </p:spPr>
        <p:txBody>
          <a:bodyPr wrap="square" lIns="0" tIns="0" rIns="0" bIns="0" anchor="ctr">
            <a:spAutoFit/>
          </a:bodyPr>
          <a:lstStyle/>
          <a:p>
            <a:pPr algn="l"/>
            <a:r>
              <a:rPr sz="2600" b="1">
                <a:solidFill>
                  <a:srgbClr val="FAFBFD"/>
                </a:solidFill>
                <a:latin typeface="Lexend Deca"/>
              </a:rPr>
              <a:t>Today</a:t>
            </a:r>
          </a:p>
        </p:txBody>
      </p:sp>
      <p:sp>
        <p:nvSpPr>
          <p:cNvPr id="13" name="TextBox 12"/>
          <p:cNvSpPr txBox="1"/>
          <p:nvPr/>
        </p:nvSpPr>
        <p:spPr>
          <a:xfrm>
            <a:off x="6705600" y="1691640"/>
            <a:ext cx="4495800" cy="990599"/>
          </a:xfrm>
          <a:prstGeom prst="rect">
            <a:avLst/>
          </a:prstGeom>
          <a:noFill/>
        </p:spPr>
        <p:txBody>
          <a:bodyPr wrap="square" lIns="0" tIns="0" rIns="0" bIns="0" anchor="ctr">
            <a:spAutoFit/>
          </a:bodyPr>
          <a:lstStyle/>
          <a:p>
            <a:pPr algn="l"/>
            <a:r>
              <a:rPr sz="1400" b="0">
                <a:solidFill>
                  <a:srgbClr val="CBD5E1"/>
                </a:solidFill>
                <a:latin typeface="Lexend Deca"/>
              </a:rPr>
              <a:t>Nodes running BBM92 entanglement-based key distribution</a:t>
            </a:r>
          </a:p>
        </p:txBody>
      </p:sp>
      <p:sp>
        <p:nvSpPr>
          <p:cNvPr id="14" name="Rounded Rectangle 13"/>
          <p:cNvSpPr/>
          <p:nvPr/>
        </p:nvSpPr>
        <p:spPr>
          <a:xfrm>
            <a:off x="3962399" y="3048000"/>
            <a:ext cx="7543800" cy="1295400"/>
          </a:xfrm>
          <a:prstGeom prst="roundRect">
            <a:avLst>
              <a:gd name="adj" fmla="val 8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4236720" y="3261360"/>
            <a:ext cx="2286000" cy="381000"/>
          </a:xfrm>
          <a:prstGeom prst="rect">
            <a:avLst/>
          </a:prstGeom>
          <a:noFill/>
        </p:spPr>
        <p:txBody>
          <a:bodyPr wrap="square" lIns="0" tIns="0" rIns="0" bIns="0" anchor="ctr">
            <a:spAutoFit/>
          </a:bodyPr>
          <a:lstStyle/>
          <a:p>
            <a:pPr algn="l"/>
            <a:r>
              <a:rPr sz="2600" b="1">
                <a:solidFill>
                  <a:srgbClr val="FAFBFD"/>
                </a:solidFill>
                <a:latin typeface="Lexend Deca"/>
              </a:rPr>
              <a:t>Tomorrow</a:t>
            </a:r>
          </a:p>
        </p:txBody>
      </p:sp>
      <p:sp>
        <p:nvSpPr>
          <p:cNvPr id="16" name="TextBox 15"/>
          <p:cNvSpPr txBox="1"/>
          <p:nvPr/>
        </p:nvSpPr>
        <p:spPr>
          <a:xfrm>
            <a:off x="6705600" y="3215640"/>
            <a:ext cx="4495800" cy="990599"/>
          </a:xfrm>
          <a:prstGeom prst="rect">
            <a:avLst/>
          </a:prstGeom>
          <a:noFill/>
        </p:spPr>
        <p:txBody>
          <a:bodyPr wrap="square" lIns="0" tIns="0" rIns="0" bIns="0" anchor="ctr">
            <a:spAutoFit/>
          </a:bodyPr>
          <a:lstStyle/>
          <a:p>
            <a:pPr algn="l"/>
            <a:r>
              <a:rPr sz="1400" b="0">
                <a:solidFill>
                  <a:srgbClr val="CBD5E1"/>
                </a:solidFill>
                <a:latin typeface="Lexend Deca"/>
              </a:rPr>
              <a:t>The same platform, built to run the Quantum Internet</a:t>
            </a:r>
          </a:p>
        </p:txBody>
      </p:sp>
      <p:sp>
        <p:nvSpPr>
          <p:cNvPr id="17" name="Rounded Rectangle 16"/>
          <p:cNvSpPr/>
          <p:nvPr/>
        </p:nvSpPr>
        <p:spPr>
          <a:xfrm>
            <a:off x="3962399" y="4572000"/>
            <a:ext cx="7543800" cy="1295400"/>
          </a:xfrm>
          <a:prstGeom prst="roundRect">
            <a:avLst>
              <a:gd name="adj" fmla="val 8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4236720" y="4785360"/>
            <a:ext cx="2286000" cy="381000"/>
          </a:xfrm>
          <a:prstGeom prst="rect">
            <a:avLst/>
          </a:prstGeom>
          <a:noFill/>
        </p:spPr>
        <p:txBody>
          <a:bodyPr wrap="square" lIns="0" tIns="0" rIns="0" bIns="0" anchor="ctr">
            <a:spAutoFit/>
          </a:bodyPr>
          <a:lstStyle/>
          <a:p>
            <a:pPr algn="l"/>
            <a:r>
              <a:rPr sz="2600" b="1">
                <a:solidFill>
                  <a:srgbClr val="FAFBFD"/>
                </a:solidFill>
                <a:latin typeface="Lexend Deca"/>
              </a:rPr>
              <a:t>Five layers</a:t>
            </a:r>
          </a:p>
        </p:txBody>
      </p:sp>
      <p:sp>
        <p:nvSpPr>
          <p:cNvPr id="19" name="TextBox 18"/>
          <p:cNvSpPr txBox="1"/>
          <p:nvPr/>
        </p:nvSpPr>
        <p:spPr>
          <a:xfrm>
            <a:off x="6705600" y="5019496"/>
            <a:ext cx="4664990" cy="430887"/>
          </a:xfrm>
          <a:prstGeom prst="rect">
            <a:avLst/>
          </a:prstGeom>
          <a:noFill/>
        </p:spPr>
        <p:txBody>
          <a:bodyPr wrap="square" lIns="0" tIns="0" rIns="0" bIns="0" anchor="ctr">
            <a:spAutoFit/>
          </a:bodyPr>
          <a:lstStyle/>
          <a:p>
            <a:r>
              <a:rPr sz="1400" b="0" dirty="0">
                <a:solidFill>
                  <a:srgbClr val="CBD5E1"/>
                </a:solidFill>
                <a:latin typeface="Lexend Deca"/>
              </a:rPr>
              <a:t>A layered </a:t>
            </a:r>
            <a:r>
              <a:rPr sz="1400" dirty="0">
                <a:solidFill>
                  <a:srgbClr val="CBD5E1"/>
                </a:solidFill>
                <a:latin typeface="Lexend Deca"/>
              </a:rPr>
              <a:t>architecture</a:t>
            </a:r>
            <a:r>
              <a:rPr lang="en-CA" sz="1400" dirty="0">
                <a:solidFill>
                  <a:srgbClr val="CBD5E1"/>
                </a:solidFill>
                <a:latin typeface="Lexend Deca"/>
              </a:rPr>
              <a:t> that </a:t>
            </a:r>
            <a:r>
              <a:rPr lang="en-US" sz="1400" dirty="0">
                <a:solidFill>
                  <a:srgbClr val="CBD5E1"/>
                </a:solidFill>
                <a:latin typeface="Lexend Deca"/>
              </a:rPr>
              <a:t>combines diverse individual quantum networking hardware components into capable nodes</a:t>
            </a:r>
            <a:endParaRPr sz="1400" dirty="0">
              <a:solidFill>
                <a:srgbClr val="CBD5E1"/>
              </a:solidFill>
              <a:latin typeface="Lexend Deca"/>
            </a:endParaRPr>
          </a:p>
        </p:txBody>
      </p:sp>
      <p:pic>
        <p:nvPicPr>
          <p:cNvPr id="21" name="Picture 20">
            <a:extLst>
              <a:ext uri="{FF2B5EF4-FFF2-40B4-BE49-F238E27FC236}">
                <a16:creationId xmlns:a16="http://schemas.microsoft.com/office/drawing/2014/main" id="{C82D284B-6E84-17BD-02AC-FAEC667B81C8}"/>
              </a:ext>
            </a:extLst>
          </p:cNvPr>
          <p:cNvPicPr>
            <a:picLocks noChangeAspect="1"/>
          </p:cNvPicPr>
          <p:nvPr/>
        </p:nvPicPr>
        <p:blipFill>
          <a:blip r:embed="rId4"/>
          <a:stretch>
            <a:fillRect/>
          </a:stretch>
        </p:blipFill>
        <p:spPr>
          <a:xfrm>
            <a:off x="10120313" y="236736"/>
            <a:ext cx="1671663" cy="48768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1003E"/>
        </a:solidFill>
        <a:effectLst/>
      </p:bgPr>
    </p:bg>
    <p:spTree>
      <p:nvGrpSpPr>
        <p:cNvPr id="1" name=""/>
        <p:cNvGrpSpPr/>
        <p:nvPr/>
      </p:nvGrpSpPr>
      <p:grpSpPr>
        <a:xfrm>
          <a:off x="0" y="0"/>
          <a:ext cx="0" cy="0"/>
          <a:chOff x="0" y="0"/>
          <a:chExt cx="0" cy="0"/>
        </a:xfrm>
      </p:grpSpPr>
      <p:sp>
        <p:nvSpPr>
          <p:cNvPr id="3" name="TextBox 2"/>
          <p:cNvSpPr txBox="1"/>
          <p:nvPr/>
        </p:nvSpPr>
        <p:spPr>
          <a:xfrm>
            <a:off x="9144000" y="655320"/>
            <a:ext cx="2438400" cy="152400"/>
          </a:xfrm>
          <a:prstGeom prst="rect">
            <a:avLst/>
          </a:prstGeom>
          <a:noFill/>
        </p:spPr>
        <p:txBody>
          <a:bodyPr wrap="square" lIns="0" tIns="0" rIns="0" bIns="0" anchor="t">
            <a:spAutoFit/>
          </a:bodyPr>
          <a:lstStyle/>
          <a:p>
            <a:pPr algn="r"/>
            <a:r>
              <a:rPr sz="700" b="0">
                <a:solidFill>
                  <a:srgbClr val="CBD5E1"/>
                </a:solidFill>
                <a:latin typeface="Lexend Deca"/>
              </a:rPr>
              <a:t>The Quantum Networking Company®</a:t>
            </a:r>
          </a:p>
        </p:txBody>
      </p:sp>
      <p:sp>
        <p:nvSpPr>
          <p:cNvPr id="4" name="TextBox 3"/>
          <p:cNvSpPr txBox="1"/>
          <p:nvPr/>
        </p:nvSpPr>
        <p:spPr>
          <a:xfrm>
            <a:off x="685800" y="6492240"/>
            <a:ext cx="4572000" cy="182880"/>
          </a:xfrm>
          <a:prstGeom prst="rect">
            <a:avLst/>
          </a:prstGeom>
          <a:noFill/>
        </p:spPr>
        <p:txBody>
          <a:bodyPr wrap="square" lIns="0" tIns="0" rIns="0" bIns="0" anchor="t">
            <a:spAutoFit/>
          </a:bodyPr>
          <a:lstStyle/>
          <a:p>
            <a:pPr algn="l"/>
            <a:r>
              <a:rPr sz="800" b="0">
                <a:solidFill>
                  <a:srgbClr val="8E97B3"/>
                </a:solidFill>
                <a:latin typeface="Lexend Deca"/>
              </a:rPr>
              <a:t>Aliro · IEEE Quantum Week 2026 · Toronto</a:t>
            </a:r>
          </a:p>
        </p:txBody>
      </p:sp>
      <p:sp>
        <p:nvSpPr>
          <p:cNvPr id="5" name="TextBox 4"/>
          <p:cNvSpPr txBox="1"/>
          <p:nvPr/>
        </p:nvSpPr>
        <p:spPr>
          <a:xfrm>
            <a:off x="9982200" y="6492240"/>
            <a:ext cx="1600200" cy="182880"/>
          </a:xfrm>
          <a:prstGeom prst="rect">
            <a:avLst/>
          </a:prstGeom>
          <a:noFill/>
        </p:spPr>
        <p:txBody>
          <a:bodyPr wrap="square" lIns="0" tIns="0" rIns="0" bIns="0" anchor="t">
            <a:spAutoFit/>
          </a:bodyPr>
          <a:lstStyle/>
          <a:p>
            <a:pPr algn="r"/>
            <a:r>
              <a:rPr sz="800" b="0">
                <a:solidFill>
                  <a:srgbClr val="8E97B3"/>
                </a:solidFill>
                <a:latin typeface="Lexend Deca"/>
              </a:rPr>
              <a:t>7 / 21</a:t>
            </a:r>
          </a:p>
        </p:txBody>
      </p:sp>
      <p:sp>
        <p:nvSpPr>
          <p:cNvPr id="6" name="Rounded Rectangle 5"/>
          <p:cNvSpPr/>
          <p:nvPr/>
        </p:nvSpPr>
        <p:spPr>
          <a:xfrm>
            <a:off x="685800" y="624840"/>
            <a:ext cx="609600" cy="228600"/>
          </a:xfrm>
          <a:prstGeom prst="roundRect">
            <a:avLst>
              <a:gd name="adj" fmla="val 50000"/>
            </a:avLst>
          </a:prstGeom>
          <a:solidFill>
            <a:srgbClr val="EE39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685800" y="624840"/>
            <a:ext cx="609600" cy="228600"/>
          </a:xfrm>
          <a:prstGeom prst="rect">
            <a:avLst/>
          </a:prstGeom>
          <a:noFill/>
        </p:spPr>
        <p:txBody>
          <a:bodyPr wrap="square" lIns="0" tIns="0" rIns="0" bIns="0" anchor="ctr">
            <a:spAutoFit/>
          </a:bodyPr>
          <a:lstStyle/>
          <a:p>
            <a:pPr algn="ctr"/>
            <a:r>
              <a:rPr sz="900" b="1">
                <a:solidFill>
                  <a:srgbClr val="FAFBFD"/>
                </a:solidFill>
                <a:latin typeface="Lexend Deca"/>
              </a:rPr>
              <a:t>AlirOS</a:t>
            </a:r>
          </a:p>
        </p:txBody>
      </p:sp>
      <p:sp>
        <p:nvSpPr>
          <p:cNvPr id="8" name="TextBox 7"/>
          <p:cNvSpPr txBox="1"/>
          <p:nvPr/>
        </p:nvSpPr>
        <p:spPr>
          <a:xfrm>
            <a:off x="1417320" y="472440"/>
            <a:ext cx="8381999" cy="533400"/>
          </a:xfrm>
          <a:prstGeom prst="rect">
            <a:avLst/>
          </a:prstGeom>
          <a:noFill/>
        </p:spPr>
        <p:txBody>
          <a:bodyPr wrap="square" lIns="0" tIns="0" rIns="0" bIns="0" anchor="ctr">
            <a:spAutoFit/>
          </a:bodyPr>
          <a:lstStyle/>
          <a:p>
            <a:pPr algn="l"/>
            <a:r>
              <a:rPr sz="2400" b="0">
                <a:solidFill>
                  <a:srgbClr val="FAFBFD"/>
                </a:solidFill>
                <a:latin typeface="Lexend Deca"/>
              </a:rPr>
              <a:t>Physical Integrations</a:t>
            </a:r>
          </a:p>
        </p:txBody>
      </p:sp>
      <p:sp>
        <p:nvSpPr>
          <p:cNvPr id="9" name="TextBox 8"/>
          <p:cNvSpPr txBox="1"/>
          <p:nvPr/>
        </p:nvSpPr>
        <p:spPr>
          <a:xfrm>
            <a:off x="685800" y="1051560"/>
            <a:ext cx="10820400" cy="228600"/>
          </a:xfrm>
          <a:prstGeom prst="rect">
            <a:avLst/>
          </a:prstGeom>
          <a:noFill/>
        </p:spPr>
        <p:txBody>
          <a:bodyPr wrap="square" lIns="0" tIns="0" rIns="0" bIns="0" anchor="t">
            <a:spAutoFit/>
          </a:bodyPr>
          <a:lstStyle/>
          <a:p>
            <a:pPr algn="l"/>
            <a:r>
              <a:rPr sz="1300" b="0">
                <a:solidFill>
                  <a:srgbClr val="CBD5E1"/>
                </a:solidFill>
                <a:latin typeface="Lexend Deca"/>
              </a:rPr>
              <a:t>At the bottom, AlirOS talks to hardware.</a:t>
            </a:r>
          </a:p>
        </p:txBody>
      </p:sp>
      <p:sp>
        <p:nvSpPr>
          <p:cNvPr id="10" name="Rounded Rectangle 9"/>
          <p:cNvSpPr/>
          <p:nvPr/>
        </p:nvSpPr>
        <p:spPr>
          <a:xfrm>
            <a:off x="685800" y="1386840"/>
            <a:ext cx="2895600" cy="4922520"/>
          </a:xfrm>
          <a:prstGeom prst="roundRect">
            <a:avLst>
              <a:gd name="adj" fmla="val 6000"/>
            </a:avLst>
          </a:prstGeom>
          <a:solidFill>
            <a:srgbClr val="FAFB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1" name="Picture 10" descr="stack_physical.png"/>
          <p:cNvPicPr>
            <a:picLocks noChangeAspect="1"/>
          </p:cNvPicPr>
          <p:nvPr/>
        </p:nvPicPr>
        <p:blipFill>
          <a:blip r:embed="rId3"/>
          <a:stretch>
            <a:fillRect/>
          </a:stretch>
        </p:blipFill>
        <p:spPr>
          <a:xfrm>
            <a:off x="972891" y="1493520"/>
            <a:ext cx="2321416" cy="4709160"/>
          </a:xfrm>
          <a:prstGeom prst="rect">
            <a:avLst/>
          </a:prstGeom>
        </p:spPr>
      </p:pic>
      <p:sp>
        <p:nvSpPr>
          <p:cNvPr id="12" name="Rounded Rectangle 11"/>
          <p:cNvSpPr/>
          <p:nvPr/>
        </p:nvSpPr>
        <p:spPr>
          <a:xfrm>
            <a:off x="3962399" y="1524000"/>
            <a:ext cx="3657600" cy="1828800"/>
          </a:xfrm>
          <a:prstGeom prst="roundRect">
            <a:avLst>
              <a:gd name="adj" fmla="val 8000"/>
            </a:avLst>
          </a:prstGeom>
          <a:solidFill>
            <a:srgbClr val="11103E"/>
          </a:solidFill>
          <a:ln w="1587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Rounded Rectangle 12"/>
          <p:cNvSpPr/>
          <p:nvPr/>
        </p:nvSpPr>
        <p:spPr>
          <a:xfrm>
            <a:off x="7848600" y="1524000"/>
            <a:ext cx="3657600" cy="1828800"/>
          </a:xfrm>
          <a:prstGeom prst="roundRect">
            <a:avLst>
              <a:gd name="adj" fmla="val 8000"/>
            </a:avLst>
          </a:prstGeom>
          <a:solidFill>
            <a:srgbClr val="11103E"/>
          </a:solidFill>
          <a:ln w="1587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4221480" y="1722120"/>
            <a:ext cx="3048000" cy="381000"/>
          </a:xfrm>
          <a:prstGeom prst="rect">
            <a:avLst/>
          </a:prstGeom>
          <a:noFill/>
        </p:spPr>
        <p:txBody>
          <a:bodyPr wrap="square" lIns="0" tIns="0" rIns="0" bIns="0" anchor="t">
            <a:spAutoFit/>
          </a:bodyPr>
          <a:lstStyle/>
          <a:p>
            <a:pPr algn="l"/>
            <a:r>
              <a:rPr sz="3000" b="1">
                <a:solidFill>
                  <a:srgbClr val="FAFBFD"/>
                </a:solidFill>
                <a:latin typeface="Lexend Deca"/>
              </a:rPr>
              <a:t>TTL</a:t>
            </a:r>
          </a:p>
        </p:txBody>
      </p:sp>
      <p:sp>
        <p:nvSpPr>
          <p:cNvPr id="15" name="TextBox 14"/>
          <p:cNvSpPr txBox="1"/>
          <p:nvPr/>
        </p:nvSpPr>
        <p:spPr>
          <a:xfrm>
            <a:off x="4221480" y="2209800"/>
            <a:ext cx="3124200" cy="609600"/>
          </a:xfrm>
          <a:prstGeom prst="rect">
            <a:avLst/>
          </a:prstGeom>
          <a:noFill/>
        </p:spPr>
        <p:txBody>
          <a:bodyPr wrap="square" lIns="0" tIns="0" rIns="0" bIns="0" anchor="t">
            <a:spAutoFit/>
          </a:bodyPr>
          <a:lstStyle/>
          <a:p>
            <a:pPr algn="l"/>
            <a:r>
              <a:rPr sz="1400" b="0">
                <a:solidFill>
                  <a:srgbClr val="CBD5E1"/>
                </a:solidFill>
                <a:latin typeface="Lexend Deca"/>
              </a:rPr>
              <a:t>Fast, direct connection to photon detectors</a:t>
            </a:r>
          </a:p>
        </p:txBody>
      </p:sp>
      <p:sp>
        <p:nvSpPr>
          <p:cNvPr id="16" name="TextBox 15"/>
          <p:cNvSpPr txBox="1"/>
          <p:nvPr/>
        </p:nvSpPr>
        <p:spPr>
          <a:xfrm>
            <a:off x="8107680" y="1722120"/>
            <a:ext cx="3276600" cy="381000"/>
          </a:xfrm>
          <a:prstGeom prst="rect">
            <a:avLst/>
          </a:prstGeom>
          <a:noFill/>
        </p:spPr>
        <p:txBody>
          <a:bodyPr wrap="square" lIns="0" tIns="0" rIns="0" bIns="0" anchor="ctr">
            <a:spAutoFit/>
          </a:bodyPr>
          <a:lstStyle/>
          <a:p>
            <a:pPr algn="l"/>
            <a:r>
              <a:rPr sz="1800" b="1">
                <a:solidFill>
                  <a:srgbClr val="FAFBFD"/>
                </a:solidFill>
                <a:latin typeface="Lexend Deca"/>
              </a:rPr>
              <a:t>USB · Ethernet · web · PCIe</a:t>
            </a:r>
          </a:p>
        </p:txBody>
      </p:sp>
      <p:sp>
        <p:nvSpPr>
          <p:cNvPr id="17" name="TextBox 16"/>
          <p:cNvSpPr txBox="1"/>
          <p:nvPr/>
        </p:nvSpPr>
        <p:spPr>
          <a:xfrm>
            <a:off x="8107680" y="2209800"/>
            <a:ext cx="3200400" cy="609600"/>
          </a:xfrm>
          <a:prstGeom prst="rect">
            <a:avLst/>
          </a:prstGeom>
          <a:noFill/>
        </p:spPr>
        <p:txBody>
          <a:bodyPr wrap="square" lIns="0" tIns="0" rIns="0" bIns="0" anchor="t">
            <a:spAutoFit/>
          </a:bodyPr>
          <a:lstStyle/>
          <a:p>
            <a:pPr algn="l"/>
            <a:r>
              <a:rPr sz="1400" b="0">
                <a:solidFill>
                  <a:srgbClr val="CBD5E1"/>
                </a:solidFill>
                <a:latin typeface="Lexend Deca"/>
              </a:rPr>
              <a:t>Easy integration with anything reachable over a standard interface</a:t>
            </a:r>
          </a:p>
        </p:txBody>
      </p:sp>
      <p:sp>
        <p:nvSpPr>
          <p:cNvPr id="18" name="TextBox 17"/>
          <p:cNvSpPr txBox="1"/>
          <p:nvPr/>
        </p:nvSpPr>
        <p:spPr>
          <a:xfrm>
            <a:off x="3962399" y="3733799"/>
            <a:ext cx="4572000" cy="228600"/>
          </a:xfrm>
          <a:prstGeom prst="rect">
            <a:avLst/>
          </a:prstGeom>
          <a:noFill/>
        </p:spPr>
        <p:txBody>
          <a:bodyPr wrap="square" lIns="0" tIns="0" rIns="0" bIns="0" anchor="t">
            <a:spAutoFit/>
          </a:bodyPr>
          <a:lstStyle/>
          <a:p>
            <a:pPr algn="l"/>
            <a:r>
              <a:rPr sz="1300" b="0">
                <a:solidFill>
                  <a:srgbClr val="8E97B3"/>
                </a:solidFill>
                <a:latin typeface="Lexend Deca"/>
              </a:rPr>
              <a:t>Example devices</a:t>
            </a:r>
          </a:p>
        </p:txBody>
      </p:sp>
      <p:sp>
        <p:nvSpPr>
          <p:cNvPr id="19" name="Rounded Rectangle 18"/>
          <p:cNvSpPr/>
          <p:nvPr/>
        </p:nvSpPr>
        <p:spPr>
          <a:xfrm>
            <a:off x="3962399" y="4038600"/>
            <a:ext cx="1795272" cy="259080"/>
          </a:xfrm>
          <a:prstGeom prst="roundRect">
            <a:avLst>
              <a:gd name="adj" fmla="val 50000"/>
            </a:avLst>
          </a:prstGeom>
          <a:solidFill>
            <a:srgbClr val="11103E"/>
          </a:solidFill>
          <a:ln w="1587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3962399" y="4038600"/>
            <a:ext cx="1795272" cy="259080"/>
          </a:xfrm>
          <a:prstGeom prst="rect">
            <a:avLst/>
          </a:prstGeom>
          <a:noFill/>
        </p:spPr>
        <p:txBody>
          <a:bodyPr wrap="square" lIns="0" tIns="0" rIns="0" bIns="0" anchor="ctr">
            <a:spAutoFit/>
          </a:bodyPr>
          <a:lstStyle/>
          <a:p>
            <a:pPr algn="ctr"/>
            <a:r>
              <a:rPr sz="950" b="0">
                <a:solidFill>
                  <a:srgbClr val="FAFBFD"/>
                </a:solidFill>
                <a:latin typeface="Lexend Deca"/>
              </a:rPr>
              <a:t>Entangled photon sources</a:t>
            </a:r>
          </a:p>
        </p:txBody>
      </p:sp>
      <p:sp>
        <p:nvSpPr>
          <p:cNvPr id="21" name="Rounded Rectangle 20"/>
          <p:cNvSpPr/>
          <p:nvPr/>
        </p:nvSpPr>
        <p:spPr>
          <a:xfrm>
            <a:off x="5849112" y="4038600"/>
            <a:ext cx="1283208" cy="259080"/>
          </a:xfrm>
          <a:prstGeom prst="roundRect">
            <a:avLst>
              <a:gd name="adj" fmla="val 50000"/>
            </a:avLst>
          </a:prstGeom>
          <a:solidFill>
            <a:srgbClr val="11103E"/>
          </a:solidFill>
          <a:ln w="1587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5849112" y="4038600"/>
            <a:ext cx="1283208" cy="259080"/>
          </a:xfrm>
          <a:prstGeom prst="rect">
            <a:avLst/>
          </a:prstGeom>
          <a:noFill/>
        </p:spPr>
        <p:txBody>
          <a:bodyPr wrap="square" lIns="0" tIns="0" rIns="0" bIns="0" anchor="ctr">
            <a:spAutoFit/>
          </a:bodyPr>
          <a:lstStyle/>
          <a:p>
            <a:pPr algn="ctr"/>
            <a:r>
              <a:rPr sz="950" b="0">
                <a:solidFill>
                  <a:srgbClr val="FAFBFD"/>
                </a:solidFill>
                <a:latin typeface="Lexend Deca"/>
              </a:rPr>
              <a:t>Photon detectors</a:t>
            </a:r>
          </a:p>
        </p:txBody>
      </p:sp>
      <p:sp>
        <p:nvSpPr>
          <p:cNvPr id="23" name="Rounded Rectangle 22"/>
          <p:cNvSpPr/>
          <p:nvPr/>
        </p:nvSpPr>
        <p:spPr>
          <a:xfrm>
            <a:off x="7223760" y="4038600"/>
            <a:ext cx="1987296" cy="259080"/>
          </a:xfrm>
          <a:prstGeom prst="roundRect">
            <a:avLst>
              <a:gd name="adj" fmla="val 50000"/>
            </a:avLst>
          </a:prstGeom>
          <a:solidFill>
            <a:srgbClr val="11103E"/>
          </a:solidFill>
          <a:ln w="1587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7223760" y="4038600"/>
            <a:ext cx="1987296" cy="259080"/>
          </a:xfrm>
          <a:prstGeom prst="rect">
            <a:avLst/>
          </a:prstGeom>
          <a:noFill/>
        </p:spPr>
        <p:txBody>
          <a:bodyPr wrap="square" lIns="0" tIns="0" rIns="0" bIns="0" anchor="ctr">
            <a:spAutoFit/>
          </a:bodyPr>
          <a:lstStyle/>
          <a:p>
            <a:pPr algn="ctr"/>
            <a:r>
              <a:rPr sz="950" b="0">
                <a:solidFill>
                  <a:srgbClr val="FAFBFD"/>
                </a:solidFill>
                <a:latin typeface="Lexend Deca"/>
              </a:rPr>
              <a:t>Bespoke measurement modules</a:t>
            </a:r>
          </a:p>
        </p:txBody>
      </p:sp>
      <p:sp>
        <p:nvSpPr>
          <p:cNvPr id="25" name="Rounded Rectangle 24"/>
          <p:cNvSpPr/>
          <p:nvPr/>
        </p:nvSpPr>
        <p:spPr>
          <a:xfrm>
            <a:off x="3962399" y="4373880"/>
            <a:ext cx="2435352" cy="259080"/>
          </a:xfrm>
          <a:prstGeom prst="roundRect">
            <a:avLst>
              <a:gd name="adj" fmla="val 50000"/>
            </a:avLst>
          </a:prstGeom>
          <a:solidFill>
            <a:srgbClr val="11103E"/>
          </a:solidFill>
          <a:ln w="1587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3962399" y="4373880"/>
            <a:ext cx="2435352" cy="259080"/>
          </a:xfrm>
          <a:prstGeom prst="rect">
            <a:avLst/>
          </a:prstGeom>
          <a:noFill/>
        </p:spPr>
        <p:txBody>
          <a:bodyPr wrap="square" lIns="0" tIns="0" rIns="0" bIns="0" anchor="ctr">
            <a:spAutoFit/>
          </a:bodyPr>
          <a:lstStyle/>
          <a:p>
            <a:pPr algn="ctr"/>
            <a:r>
              <a:rPr sz="950" b="0">
                <a:solidFill>
                  <a:srgbClr val="FAFBFD"/>
                </a:solidFill>
                <a:latin typeface="Lexend Deca"/>
              </a:rPr>
              <a:t>Motorized polarization controllers</a:t>
            </a:r>
          </a:p>
        </p:txBody>
      </p:sp>
      <p:pic>
        <p:nvPicPr>
          <p:cNvPr id="28" name="Picture 27">
            <a:extLst>
              <a:ext uri="{FF2B5EF4-FFF2-40B4-BE49-F238E27FC236}">
                <a16:creationId xmlns:a16="http://schemas.microsoft.com/office/drawing/2014/main" id="{2F400536-00F8-EA73-6712-57828D7D69A0}"/>
              </a:ext>
            </a:extLst>
          </p:cNvPr>
          <p:cNvPicPr>
            <a:picLocks noChangeAspect="1"/>
          </p:cNvPicPr>
          <p:nvPr/>
        </p:nvPicPr>
        <p:blipFill>
          <a:blip r:embed="rId4"/>
          <a:stretch>
            <a:fillRect/>
          </a:stretch>
        </p:blipFill>
        <p:spPr>
          <a:xfrm>
            <a:off x="10120313" y="236736"/>
            <a:ext cx="1671663" cy="48768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1003E"/>
        </a:solidFill>
        <a:effectLst/>
      </p:bgPr>
    </p:bg>
    <p:spTree>
      <p:nvGrpSpPr>
        <p:cNvPr id="1" name=""/>
        <p:cNvGrpSpPr/>
        <p:nvPr/>
      </p:nvGrpSpPr>
      <p:grpSpPr>
        <a:xfrm>
          <a:off x="0" y="0"/>
          <a:ext cx="0" cy="0"/>
          <a:chOff x="0" y="0"/>
          <a:chExt cx="0" cy="0"/>
        </a:xfrm>
      </p:grpSpPr>
      <p:sp>
        <p:nvSpPr>
          <p:cNvPr id="3" name="TextBox 2"/>
          <p:cNvSpPr txBox="1"/>
          <p:nvPr/>
        </p:nvSpPr>
        <p:spPr>
          <a:xfrm>
            <a:off x="9144000" y="655320"/>
            <a:ext cx="2438400" cy="152400"/>
          </a:xfrm>
          <a:prstGeom prst="rect">
            <a:avLst/>
          </a:prstGeom>
          <a:noFill/>
        </p:spPr>
        <p:txBody>
          <a:bodyPr wrap="square" lIns="0" tIns="0" rIns="0" bIns="0" anchor="t">
            <a:spAutoFit/>
          </a:bodyPr>
          <a:lstStyle/>
          <a:p>
            <a:pPr algn="r"/>
            <a:r>
              <a:rPr sz="700" b="0">
                <a:solidFill>
                  <a:srgbClr val="CBD5E1"/>
                </a:solidFill>
                <a:latin typeface="Lexend Deca"/>
              </a:rPr>
              <a:t>The Quantum Networking Company®</a:t>
            </a:r>
          </a:p>
        </p:txBody>
      </p:sp>
      <p:sp>
        <p:nvSpPr>
          <p:cNvPr id="4" name="TextBox 3"/>
          <p:cNvSpPr txBox="1"/>
          <p:nvPr/>
        </p:nvSpPr>
        <p:spPr>
          <a:xfrm>
            <a:off x="685800" y="6492240"/>
            <a:ext cx="4572000" cy="182880"/>
          </a:xfrm>
          <a:prstGeom prst="rect">
            <a:avLst/>
          </a:prstGeom>
          <a:noFill/>
        </p:spPr>
        <p:txBody>
          <a:bodyPr wrap="square" lIns="0" tIns="0" rIns="0" bIns="0" anchor="t">
            <a:spAutoFit/>
          </a:bodyPr>
          <a:lstStyle/>
          <a:p>
            <a:pPr algn="l"/>
            <a:r>
              <a:rPr sz="800" b="0">
                <a:solidFill>
                  <a:srgbClr val="8E97B3"/>
                </a:solidFill>
                <a:latin typeface="Lexend Deca"/>
              </a:rPr>
              <a:t>Aliro · IEEE Quantum Week 2026 · Toronto</a:t>
            </a:r>
          </a:p>
        </p:txBody>
      </p:sp>
      <p:sp>
        <p:nvSpPr>
          <p:cNvPr id="5" name="TextBox 4"/>
          <p:cNvSpPr txBox="1"/>
          <p:nvPr/>
        </p:nvSpPr>
        <p:spPr>
          <a:xfrm>
            <a:off x="9982200" y="6492240"/>
            <a:ext cx="1600200" cy="182880"/>
          </a:xfrm>
          <a:prstGeom prst="rect">
            <a:avLst/>
          </a:prstGeom>
          <a:noFill/>
        </p:spPr>
        <p:txBody>
          <a:bodyPr wrap="square" lIns="0" tIns="0" rIns="0" bIns="0" anchor="t">
            <a:spAutoFit/>
          </a:bodyPr>
          <a:lstStyle/>
          <a:p>
            <a:pPr algn="r"/>
            <a:r>
              <a:rPr sz="800" b="0">
                <a:solidFill>
                  <a:srgbClr val="8E97B3"/>
                </a:solidFill>
                <a:latin typeface="Lexend Deca"/>
              </a:rPr>
              <a:t>8 / 21</a:t>
            </a:r>
          </a:p>
        </p:txBody>
      </p:sp>
      <p:sp>
        <p:nvSpPr>
          <p:cNvPr id="6" name="Rounded Rectangle 5"/>
          <p:cNvSpPr/>
          <p:nvPr/>
        </p:nvSpPr>
        <p:spPr>
          <a:xfrm>
            <a:off x="685800" y="624840"/>
            <a:ext cx="609600" cy="228600"/>
          </a:xfrm>
          <a:prstGeom prst="roundRect">
            <a:avLst>
              <a:gd name="adj" fmla="val 50000"/>
            </a:avLst>
          </a:prstGeom>
          <a:solidFill>
            <a:srgbClr val="EE39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685800" y="624840"/>
            <a:ext cx="609600" cy="228600"/>
          </a:xfrm>
          <a:prstGeom prst="rect">
            <a:avLst/>
          </a:prstGeom>
          <a:noFill/>
        </p:spPr>
        <p:txBody>
          <a:bodyPr wrap="square" lIns="0" tIns="0" rIns="0" bIns="0" anchor="ctr">
            <a:spAutoFit/>
          </a:bodyPr>
          <a:lstStyle/>
          <a:p>
            <a:pPr algn="ctr"/>
            <a:r>
              <a:rPr sz="900" b="1">
                <a:solidFill>
                  <a:srgbClr val="FAFBFD"/>
                </a:solidFill>
                <a:latin typeface="Lexend Deca"/>
              </a:rPr>
              <a:t>AlirOS</a:t>
            </a:r>
          </a:p>
        </p:txBody>
      </p:sp>
      <p:sp>
        <p:nvSpPr>
          <p:cNvPr id="8" name="TextBox 7"/>
          <p:cNvSpPr txBox="1"/>
          <p:nvPr/>
        </p:nvSpPr>
        <p:spPr>
          <a:xfrm>
            <a:off x="1417320" y="472440"/>
            <a:ext cx="8381999" cy="533400"/>
          </a:xfrm>
          <a:prstGeom prst="rect">
            <a:avLst/>
          </a:prstGeom>
          <a:noFill/>
        </p:spPr>
        <p:txBody>
          <a:bodyPr wrap="square" lIns="0" tIns="0" rIns="0" bIns="0" anchor="ctr">
            <a:spAutoFit/>
          </a:bodyPr>
          <a:lstStyle/>
          <a:p>
            <a:pPr algn="l"/>
            <a:r>
              <a:rPr sz="2400" b="0">
                <a:solidFill>
                  <a:srgbClr val="FAFBFD"/>
                </a:solidFill>
                <a:latin typeface="Lexend Deca"/>
              </a:rPr>
              <a:t>Lower Layers: real-time control</a:t>
            </a:r>
          </a:p>
        </p:txBody>
      </p:sp>
      <p:sp>
        <p:nvSpPr>
          <p:cNvPr id="9" name="TextBox 8"/>
          <p:cNvSpPr txBox="1"/>
          <p:nvPr/>
        </p:nvSpPr>
        <p:spPr>
          <a:xfrm>
            <a:off x="685800" y="1051560"/>
            <a:ext cx="10820400" cy="228600"/>
          </a:xfrm>
          <a:prstGeom prst="rect">
            <a:avLst/>
          </a:prstGeom>
          <a:noFill/>
        </p:spPr>
        <p:txBody>
          <a:bodyPr wrap="square" lIns="0" tIns="0" rIns="0" bIns="0" anchor="t">
            <a:spAutoFit/>
          </a:bodyPr>
          <a:lstStyle/>
          <a:p>
            <a:pPr algn="l"/>
            <a:r>
              <a:rPr sz="1300" b="0">
                <a:solidFill>
                  <a:srgbClr val="CBD5E1"/>
                </a:solidFill>
                <a:latin typeface="Lexend Deca"/>
              </a:rPr>
              <a:t>FPGA territory. Coincidence windows and timing feedback happen at nanosecond scales that software can't touch.</a:t>
            </a:r>
          </a:p>
        </p:txBody>
      </p:sp>
      <p:sp>
        <p:nvSpPr>
          <p:cNvPr id="10" name="Rounded Rectangle 9"/>
          <p:cNvSpPr/>
          <p:nvPr/>
        </p:nvSpPr>
        <p:spPr>
          <a:xfrm>
            <a:off x="685800" y="1386840"/>
            <a:ext cx="2895600" cy="4922520"/>
          </a:xfrm>
          <a:prstGeom prst="roundRect">
            <a:avLst>
              <a:gd name="adj" fmla="val 6000"/>
            </a:avLst>
          </a:prstGeom>
          <a:solidFill>
            <a:srgbClr val="FAFB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1" name="Picture 10" descr="stack_lower.png"/>
          <p:cNvPicPr>
            <a:picLocks noChangeAspect="1"/>
          </p:cNvPicPr>
          <p:nvPr/>
        </p:nvPicPr>
        <p:blipFill>
          <a:blip r:embed="rId3"/>
          <a:stretch>
            <a:fillRect/>
          </a:stretch>
        </p:blipFill>
        <p:spPr>
          <a:xfrm>
            <a:off x="972891" y="1493520"/>
            <a:ext cx="2321416" cy="4709160"/>
          </a:xfrm>
          <a:prstGeom prst="rect">
            <a:avLst/>
          </a:prstGeom>
        </p:spPr>
      </p:pic>
      <p:sp>
        <p:nvSpPr>
          <p:cNvPr id="12" name="Rounded Rectangle 11"/>
          <p:cNvSpPr/>
          <p:nvPr/>
        </p:nvSpPr>
        <p:spPr>
          <a:xfrm>
            <a:off x="3962399" y="1447800"/>
            <a:ext cx="3657600" cy="2514600"/>
          </a:xfrm>
          <a:prstGeom prst="roundRect">
            <a:avLst>
              <a:gd name="adj" fmla="val 8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Rounded Rectangle 12"/>
          <p:cNvSpPr/>
          <p:nvPr/>
        </p:nvSpPr>
        <p:spPr>
          <a:xfrm>
            <a:off x="7848600" y="1447800"/>
            <a:ext cx="3657600" cy="2514600"/>
          </a:xfrm>
          <a:prstGeom prst="roundRect">
            <a:avLst>
              <a:gd name="adj" fmla="val 8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4190999" y="1615440"/>
            <a:ext cx="3200400" cy="274320"/>
          </a:xfrm>
          <a:prstGeom prst="rect">
            <a:avLst/>
          </a:prstGeom>
          <a:noFill/>
        </p:spPr>
        <p:txBody>
          <a:bodyPr wrap="square" lIns="0" tIns="0" rIns="0" bIns="0" anchor="t">
            <a:spAutoFit/>
          </a:bodyPr>
          <a:lstStyle/>
          <a:p>
            <a:pPr algn="l"/>
            <a:r>
              <a:rPr sz="1500" b="1">
                <a:solidFill>
                  <a:srgbClr val="FAFBFD"/>
                </a:solidFill>
                <a:latin typeface="Lexend Deca"/>
              </a:rPr>
              <a:t>Independent timing</a:t>
            </a:r>
          </a:p>
        </p:txBody>
      </p:sp>
      <p:sp>
        <p:nvSpPr>
          <p:cNvPr id="15" name="TextBox 14"/>
          <p:cNvSpPr txBox="1"/>
          <p:nvPr/>
        </p:nvSpPr>
        <p:spPr>
          <a:xfrm>
            <a:off x="4190999" y="1965960"/>
            <a:ext cx="3200400" cy="1676400"/>
          </a:xfrm>
          <a:prstGeom prst="rect">
            <a:avLst/>
          </a:prstGeom>
          <a:noFill/>
        </p:spPr>
        <p:txBody>
          <a:bodyPr wrap="square" lIns="0" tIns="0" rIns="0" bIns="0" anchor="t">
            <a:spAutoFit/>
          </a:bodyPr>
          <a:lstStyle/>
          <a:p>
            <a:pPr algn="l">
              <a:spcAft>
                <a:spcPts val="500"/>
              </a:spcAft>
            </a:pPr>
            <a:r>
              <a:rPr sz="1050" b="0">
                <a:solidFill>
                  <a:srgbClr val="17B6D1"/>
                </a:solidFill>
                <a:latin typeface="Lexend Deca"/>
              </a:rPr>
              <a:t>●  </a:t>
            </a:r>
            <a:r>
              <a:rPr sz="1050" b="0">
                <a:solidFill>
                  <a:srgbClr val="CBD5E1"/>
                </a:solidFill>
                <a:latin typeface="Lexend Deca"/>
              </a:rPr>
              <a:t>FPGA logic timestamps detector output directly: no external time tagger, less rack space, lower BOM</a:t>
            </a:r>
          </a:p>
          <a:p>
            <a:pPr algn="l">
              <a:spcAft>
                <a:spcPts val="500"/>
              </a:spcAft>
            </a:pPr>
            <a:r>
              <a:rPr sz="1050" b="0">
                <a:solidFill>
                  <a:srgbClr val="17B6D1"/>
                </a:solidFill>
                <a:latin typeface="Lexend Deca"/>
              </a:rPr>
              <a:t>●  </a:t>
            </a:r>
            <a:r>
              <a:rPr sz="1050" b="0">
                <a:solidFill>
                  <a:srgbClr val="CBD5E1"/>
                </a:solidFill>
                <a:latin typeface="Lexend Deca"/>
              </a:rPr>
              <a:t>Native clock alignment via Ethernet clock recovery replaces White Rabbit in many deployments (White Rabbit fully supported)</a:t>
            </a:r>
          </a:p>
          <a:p>
            <a:pPr algn="l">
              <a:spcAft>
                <a:spcPts val="500"/>
              </a:spcAft>
            </a:pPr>
            <a:r>
              <a:rPr sz="1050" b="0">
                <a:solidFill>
                  <a:srgbClr val="17B6D1"/>
                </a:solidFill>
                <a:latin typeface="Lexend Deca"/>
              </a:rPr>
              <a:t>●  </a:t>
            </a:r>
            <a:r>
              <a:rPr sz="1050" b="0">
                <a:solidFill>
                  <a:srgbClr val="CBD5E1"/>
                </a:solidFill>
                <a:latin typeface="Lexend Deca"/>
              </a:rPr>
              <a:t>Software-based synchronization uses the arrival statistics of the entangled photons themselves to normalize propagation delay and identify pairs</a:t>
            </a:r>
          </a:p>
        </p:txBody>
      </p:sp>
      <p:sp>
        <p:nvSpPr>
          <p:cNvPr id="16" name="TextBox 15"/>
          <p:cNvSpPr txBox="1"/>
          <p:nvPr/>
        </p:nvSpPr>
        <p:spPr>
          <a:xfrm>
            <a:off x="8077200" y="1615440"/>
            <a:ext cx="3276600" cy="461665"/>
          </a:xfrm>
          <a:prstGeom prst="rect">
            <a:avLst/>
          </a:prstGeom>
          <a:noFill/>
        </p:spPr>
        <p:txBody>
          <a:bodyPr wrap="square" lIns="0" tIns="0" rIns="0" bIns="0" anchor="t">
            <a:spAutoFit/>
          </a:bodyPr>
          <a:lstStyle/>
          <a:p>
            <a:pPr algn="l"/>
            <a:r>
              <a:rPr sz="1500" b="1" dirty="0">
                <a:solidFill>
                  <a:srgbClr val="FAFBFD"/>
                </a:solidFill>
                <a:latin typeface="Lexend Deca"/>
              </a:rPr>
              <a:t>Pro</a:t>
            </a:r>
            <a:r>
              <a:rPr lang="en-CA" sz="1500" b="1" dirty="0" err="1">
                <a:solidFill>
                  <a:srgbClr val="FAFBFD"/>
                </a:solidFill>
                <a:latin typeface="Lexend Deca"/>
              </a:rPr>
              <a:t>tocol</a:t>
            </a:r>
            <a:r>
              <a:rPr lang="en-CA" sz="1500" b="1" dirty="0">
                <a:solidFill>
                  <a:srgbClr val="FAFBFD"/>
                </a:solidFill>
                <a:latin typeface="Lexend Deca"/>
              </a:rPr>
              <a:t>: fully operationalized </a:t>
            </a:r>
            <a:r>
              <a:rPr sz="1500" b="1" dirty="0">
                <a:solidFill>
                  <a:srgbClr val="FAFBFD"/>
                </a:solidFill>
                <a:latin typeface="Lexend Deca"/>
              </a:rPr>
              <a:t>secure BBM92</a:t>
            </a:r>
            <a:r>
              <a:rPr lang="en-CA" sz="1500" b="1" dirty="0">
                <a:solidFill>
                  <a:srgbClr val="FAFBFD"/>
                </a:solidFill>
                <a:latin typeface="Lexend Deca"/>
              </a:rPr>
              <a:t> implementation</a:t>
            </a:r>
            <a:endParaRPr sz="1500" b="1" dirty="0">
              <a:solidFill>
                <a:srgbClr val="FAFBFD"/>
              </a:solidFill>
              <a:latin typeface="Lexend Deca"/>
            </a:endParaRPr>
          </a:p>
        </p:txBody>
      </p:sp>
      <p:sp>
        <p:nvSpPr>
          <p:cNvPr id="17" name="Rounded Rectangle 16"/>
          <p:cNvSpPr/>
          <p:nvPr/>
        </p:nvSpPr>
        <p:spPr>
          <a:xfrm>
            <a:off x="8077200" y="2331720"/>
            <a:ext cx="1545336" cy="228600"/>
          </a:xfrm>
          <a:prstGeom prst="roundRect">
            <a:avLst>
              <a:gd name="adj" fmla="val 50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8077200" y="2331720"/>
            <a:ext cx="1545336" cy="228600"/>
          </a:xfrm>
          <a:prstGeom prst="rect">
            <a:avLst/>
          </a:prstGeom>
          <a:noFill/>
        </p:spPr>
        <p:txBody>
          <a:bodyPr wrap="square" lIns="0" tIns="0" rIns="0" bIns="0" anchor="ctr">
            <a:spAutoFit/>
          </a:bodyPr>
          <a:lstStyle/>
          <a:p>
            <a:pPr algn="ctr"/>
            <a:r>
              <a:rPr sz="900" b="0">
                <a:solidFill>
                  <a:srgbClr val="5AF0FF"/>
                </a:solidFill>
                <a:latin typeface="Lexend Deca"/>
              </a:rPr>
              <a:t>coincidence peak finding</a:t>
            </a:r>
          </a:p>
        </p:txBody>
      </p:sp>
      <p:sp>
        <p:nvSpPr>
          <p:cNvPr id="19" name="Rounded Rectangle 18"/>
          <p:cNvSpPr/>
          <p:nvPr/>
        </p:nvSpPr>
        <p:spPr>
          <a:xfrm>
            <a:off x="9713976" y="2331720"/>
            <a:ext cx="996696" cy="228600"/>
          </a:xfrm>
          <a:prstGeom prst="roundRect">
            <a:avLst>
              <a:gd name="adj" fmla="val 50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9713976" y="2331720"/>
            <a:ext cx="996696" cy="228600"/>
          </a:xfrm>
          <a:prstGeom prst="rect">
            <a:avLst/>
          </a:prstGeom>
          <a:noFill/>
        </p:spPr>
        <p:txBody>
          <a:bodyPr wrap="square" lIns="0" tIns="0" rIns="0" bIns="0" anchor="ctr">
            <a:spAutoFit/>
          </a:bodyPr>
          <a:lstStyle/>
          <a:p>
            <a:pPr algn="ctr"/>
            <a:r>
              <a:rPr sz="900" b="0">
                <a:solidFill>
                  <a:srgbClr val="5AF0FF"/>
                </a:solidFill>
                <a:latin typeface="Lexend Deca"/>
              </a:rPr>
              <a:t>link viability</a:t>
            </a:r>
          </a:p>
        </p:txBody>
      </p:sp>
      <p:sp>
        <p:nvSpPr>
          <p:cNvPr id="21" name="Rounded Rectangle 20"/>
          <p:cNvSpPr/>
          <p:nvPr/>
        </p:nvSpPr>
        <p:spPr>
          <a:xfrm>
            <a:off x="8077200" y="2636520"/>
            <a:ext cx="941832" cy="228600"/>
          </a:xfrm>
          <a:prstGeom prst="roundRect">
            <a:avLst>
              <a:gd name="adj" fmla="val 50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8077200" y="2636520"/>
            <a:ext cx="941832" cy="228600"/>
          </a:xfrm>
          <a:prstGeom prst="rect">
            <a:avLst/>
          </a:prstGeom>
          <a:noFill/>
        </p:spPr>
        <p:txBody>
          <a:bodyPr wrap="square" lIns="0" tIns="0" rIns="0" bIns="0" anchor="ctr">
            <a:spAutoFit/>
          </a:bodyPr>
          <a:lstStyle/>
          <a:p>
            <a:pPr algn="ctr"/>
            <a:r>
              <a:rPr sz="900" b="0">
                <a:solidFill>
                  <a:srgbClr val="5AF0FF"/>
                </a:solidFill>
                <a:latin typeface="Lexend Deca"/>
              </a:rPr>
              <a:t>basis sifting</a:t>
            </a:r>
          </a:p>
        </p:txBody>
      </p:sp>
      <p:sp>
        <p:nvSpPr>
          <p:cNvPr id="23" name="Rounded Rectangle 22"/>
          <p:cNvSpPr/>
          <p:nvPr/>
        </p:nvSpPr>
        <p:spPr>
          <a:xfrm>
            <a:off x="9110472" y="2636520"/>
            <a:ext cx="996696" cy="228600"/>
          </a:xfrm>
          <a:prstGeom prst="roundRect">
            <a:avLst>
              <a:gd name="adj" fmla="val 50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9110472" y="2636520"/>
            <a:ext cx="996696" cy="228600"/>
          </a:xfrm>
          <a:prstGeom prst="rect">
            <a:avLst/>
          </a:prstGeom>
          <a:noFill/>
        </p:spPr>
        <p:txBody>
          <a:bodyPr wrap="square" lIns="0" tIns="0" rIns="0" bIns="0" anchor="ctr">
            <a:spAutoFit/>
          </a:bodyPr>
          <a:lstStyle/>
          <a:p>
            <a:pPr algn="ctr"/>
            <a:r>
              <a:rPr sz="900" b="0">
                <a:solidFill>
                  <a:srgbClr val="5AF0FF"/>
                </a:solidFill>
                <a:latin typeface="Lexend Deca"/>
              </a:rPr>
              <a:t>authentication</a:t>
            </a:r>
          </a:p>
        </p:txBody>
      </p:sp>
      <p:sp>
        <p:nvSpPr>
          <p:cNvPr id="25" name="Rounded Rectangle 24"/>
          <p:cNvSpPr/>
          <p:nvPr/>
        </p:nvSpPr>
        <p:spPr>
          <a:xfrm>
            <a:off x="10198608" y="2636520"/>
            <a:ext cx="1106424" cy="228600"/>
          </a:xfrm>
          <a:prstGeom prst="roundRect">
            <a:avLst>
              <a:gd name="adj" fmla="val 50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10198608" y="2636520"/>
            <a:ext cx="1106424" cy="228600"/>
          </a:xfrm>
          <a:prstGeom prst="rect">
            <a:avLst/>
          </a:prstGeom>
          <a:noFill/>
        </p:spPr>
        <p:txBody>
          <a:bodyPr wrap="square" lIns="0" tIns="0" rIns="0" bIns="0" anchor="ctr">
            <a:spAutoFit/>
          </a:bodyPr>
          <a:lstStyle/>
          <a:p>
            <a:pPr algn="ctr"/>
            <a:r>
              <a:rPr sz="900" b="0">
                <a:solidFill>
                  <a:srgbClr val="5AF0FF"/>
                </a:solidFill>
                <a:latin typeface="Lexend Deca"/>
              </a:rPr>
              <a:t>error correction</a:t>
            </a:r>
          </a:p>
        </p:txBody>
      </p:sp>
      <p:sp>
        <p:nvSpPr>
          <p:cNvPr id="27" name="Rounded Rectangle 26"/>
          <p:cNvSpPr/>
          <p:nvPr/>
        </p:nvSpPr>
        <p:spPr>
          <a:xfrm>
            <a:off x="8077200" y="2941320"/>
            <a:ext cx="1655064" cy="228600"/>
          </a:xfrm>
          <a:prstGeom prst="roundRect">
            <a:avLst>
              <a:gd name="adj" fmla="val 50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TextBox 27"/>
          <p:cNvSpPr txBox="1"/>
          <p:nvPr/>
        </p:nvSpPr>
        <p:spPr>
          <a:xfrm>
            <a:off x="8077200" y="2941320"/>
            <a:ext cx="1655064" cy="228600"/>
          </a:xfrm>
          <a:prstGeom prst="rect">
            <a:avLst/>
          </a:prstGeom>
          <a:noFill/>
        </p:spPr>
        <p:txBody>
          <a:bodyPr wrap="square" lIns="0" tIns="0" rIns="0" bIns="0" anchor="ctr">
            <a:spAutoFit/>
          </a:bodyPr>
          <a:lstStyle/>
          <a:p>
            <a:pPr algn="ctr"/>
            <a:r>
              <a:rPr sz="900" b="0">
                <a:solidFill>
                  <a:srgbClr val="5AF0FF"/>
                </a:solidFill>
                <a:latin typeface="Lexend Deca"/>
              </a:rPr>
              <a:t>information reconciliation</a:t>
            </a:r>
          </a:p>
        </p:txBody>
      </p:sp>
      <p:sp>
        <p:nvSpPr>
          <p:cNvPr id="29" name="Rounded Rectangle 28"/>
          <p:cNvSpPr/>
          <p:nvPr/>
        </p:nvSpPr>
        <p:spPr>
          <a:xfrm>
            <a:off x="9823704" y="2941320"/>
            <a:ext cx="1380744" cy="228600"/>
          </a:xfrm>
          <a:prstGeom prst="roundRect">
            <a:avLst>
              <a:gd name="adj" fmla="val 50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TextBox 29"/>
          <p:cNvSpPr txBox="1"/>
          <p:nvPr/>
        </p:nvSpPr>
        <p:spPr>
          <a:xfrm>
            <a:off x="9823704" y="2941320"/>
            <a:ext cx="1380744" cy="228600"/>
          </a:xfrm>
          <a:prstGeom prst="rect">
            <a:avLst/>
          </a:prstGeom>
          <a:noFill/>
        </p:spPr>
        <p:txBody>
          <a:bodyPr wrap="square" lIns="0" tIns="0" rIns="0" bIns="0" anchor="ctr">
            <a:spAutoFit/>
          </a:bodyPr>
          <a:lstStyle/>
          <a:p>
            <a:pPr algn="ctr"/>
            <a:r>
              <a:rPr sz="900" b="0">
                <a:solidFill>
                  <a:srgbClr val="5AF0FF"/>
                </a:solidFill>
                <a:latin typeface="Lexend Deca"/>
              </a:rPr>
              <a:t>privacy amplification</a:t>
            </a:r>
          </a:p>
        </p:txBody>
      </p:sp>
      <p:sp>
        <p:nvSpPr>
          <p:cNvPr id="31" name="Rounded Rectangle 30"/>
          <p:cNvSpPr/>
          <p:nvPr/>
        </p:nvSpPr>
        <p:spPr>
          <a:xfrm>
            <a:off x="8077200" y="3246120"/>
            <a:ext cx="1380744" cy="228600"/>
          </a:xfrm>
          <a:prstGeom prst="roundRect">
            <a:avLst>
              <a:gd name="adj" fmla="val 50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2" name="TextBox 31"/>
          <p:cNvSpPr txBox="1"/>
          <p:nvPr/>
        </p:nvSpPr>
        <p:spPr>
          <a:xfrm>
            <a:off x="8077200" y="3246120"/>
            <a:ext cx="1380744" cy="228600"/>
          </a:xfrm>
          <a:prstGeom prst="rect">
            <a:avLst/>
          </a:prstGeom>
          <a:noFill/>
        </p:spPr>
        <p:txBody>
          <a:bodyPr wrap="square" lIns="0" tIns="0" rIns="0" bIns="0" anchor="ctr">
            <a:spAutoFit/>
          </a:bodyPr>
          <a:lstStyle/>
          <a:p>
            <a:pPr algn="ctr"/>
            <a:r>
              <a:rPr sz="900" b="0">
                <a:solidFill>
                  <a:srgbClr val="5AF0FF"/>
                </a:solidFill>
                <a:latin typeface="Lexend Deca"/>
              </a:rPr>
              <a:t>polarization feedback</a:t>
            </a:r>
          </a:p>
        </p:txBody>
      </p:sp>
      <p:sp>
        <p:nvSpPr>
          <p:cNvPr id="33" name="Rounded Rectangle 32"/>
          <p:cNvSpPr/>
          <p:nvPr/>
        </p:nvSpPr>
        <p:spPr>
          <a:xfrm>
            <a:off x="9549384" y="3246120"/>
            <a:ext cx="996696" cy="228600"/>
          </a:xfrm>
          <a:prstGeom prst="roundRect">
            <a:avLst>
              <a:gd name="adj" fmla="val 50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4" name="TextBox 33"/>
          <p:cNvSpPr txBox="1"/>
          <p:nvPr/>
        </p:nvSpPr>
        <p:spPr>
          <a:xfrm>
            <a:off x="9549384" y="3246120"/>
            <a:ext cx="996696" cy="228600"/>
          </a:xfrm>
          <a:prstGeom prst="rect">
            <a:avLst/>
          </a:prstGeom>
          <a:noFill/>
        </p:spPr>
        <p:txBody>
          <a:bodyPr wrap="square" lIns="0" tIns="0" rIns="0" bIns="0" anchor="ctr">
            <a:spAutoFit/>
          </a:bodyPr>
          <a:lstStyle/>
          <a:p>
            <a:pPr algn="ctr"/>
            <a:r>
              <a:rPr sz="900" b="0">
                <a:solidFill>
                  <a:srgbClr val="5AF0FF"/>
                </a:solidFill>
                <a:latin typeface="Lexend Deca"/>
              </a:rPr>
              <a:t>key generation</a:t>
            </a:r>
          </a:p>
        </p:txBody>
      </p:sp>
      <p:sp>
        <p:nvSpPr>
          <p:cNvPr id="36" name="Rounded Rectangle 35"/>
          <p:cNvSpPr/>
          <p:nvPr/>
        </p:nvSpPr>
        <p:spPr>
          <a:xfrm>
            <a:off x="3962399" y="4190999"/>
            <a:ext cx="7543800" cy="1066800"/>
          </a:xfrm>
          <a:prstGeom prst="roundRect">
            <a:avLst>
              <a:gd name="adj" fmla="val 8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7" name="TextBox 36"/>
          <p:cNvSpPr txBox="1"/>
          <p:nvPr/>
        </p:nvSpPr>
        <p:spPr>
          <a:xfrm>
            <a:off x="4190999" y="4343400"/>
            <a:ext cx="3810000" cy="274320"/>
          </a:xfrm>
          <a:prstGeom prst="rect">
            <a:avLst/>
          </a:prstGeom>
          <a:noFill/>
        </p:spPr>
        <p:txBody>
          <a:bodyPr wrap="square" lIns="0" tIns="0" rIns="0" bIns="0" anchor="t">
            <a:spAutoFit/>
          </a:bodyPr>
          <a:lstStyle/>
          <a:p>
            <a:pPr algn="l"/>
            <a:r>
              <a:rPr sz="1500" b="1">
                <a:solidFill>
                  <a:srgbClr val="FAFBFD"/>
                </a:solidFill>
                <a:latin typeface="Lexend Deca"/>
              </a:rPr>
              <a:t>Architected for extensibility</a:t>
            </a:r>
          </a:p>
        </p:txBody>
      </p:sp>
      <p:sp>
        <p:nvSpPr>
          <p:cNvPr id="38" name="TextBox 37"/>
          <p:cNvSpPr txBox="1"/>
          <p:nvPr/>
        </p:nvSpPr>
        <p:spPr>
          <a:xfrm>
            <a:off x="4190999" y="4648200"/>
            <a:ext cx="3352800" cy="338554"/>
          </a:xfrm>
          <a:prstGeom prst="rect">
            <a:avLst/>
          </a:prstGeom>
          <a:noFill/>
        </p:spPr>
        <p:txBody>
          <a:bodyPr wrap="square" lIns="0" tIns="0" rIns="0" bIns="0" anchor="t">
            <a:spAutoFit/>
          </a:bodyPr>
          <a:lstStyle/>
          <a:p>
            <a:pPr algn="l"/>
            <a:r>
              <a:rPr sz="1100" b="0" dirty="0">
                <a:solidFill>
                  <a:srgbClr val="CBD5E1"/>
                </a:solidFill>
                <a:latin typeface="Lexend Deca"/>
              </a:rPr>
              <a:t>New real-time modules and new hardware</a:t>
            </a:r>
            <a:r>
              <a:rPr lang="en-CA" sz="1100" dirty="0">
                <a:solidFill>
                  <a:srgbClr val="CBD5E1"/>
                </a:solidFill>
                <a:latin typeface="Lexend Deca"/>
              </a:rPr>
              <a:t> can be added </a:t>
            </a:r>
            <a:r>
              <a:rPr sz="1100" b="0" dirty="0">
                <a:solidFill>
                  <a:srgbClr val="CBD5E1"/>
                </a:solidFill>
                <a:latin typeface="Lexend Deca"/>
              </a:rPr>
              <a:t>without rearchitecting the node</a:t>
            </a:r>
          </a:p>
        </p:txBody>
      </p:sp>
      <p:sp>
        <p:nvSpPr>
          <p:cNvPr id="39" name="Rounded Rectangle 38"/>
          <p:cNvSpPr/>
          <p:nvPr/>
        </p:nvSpPr>
        <p:spPr>
          <a:xfrm>
            <a:off x="7696199" y="4457700"/>
            <a:ext cx="1475232" cy="259080"/>
          </a:xfrm>
          <a:prstGeom prst="roundRect">
            <a:avLst>
              <a:gd name="adj" fmla="val 50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0" name="TextBox 39"/>
          <p:cNvSpPr txBox="1"/>
          <p:nvPr/>
        </p:nvSpPr>
        <p:spPr>
          <a:xfrm>
            <a:off x="7696199" y="4457700"/>
            <a:ext cx="1475232" cy="259080"/>
          </a:xfrm>
          <a:prstGeom prst="rect">
            <a:avLst/>
          </a:prstGeom>
          <a:noFill/>
        </p:spPr>
        <p:txBody>
          <a:bodyPr wrap="square" lIns="0" tIns="0" rIns="0" bIns="0" anchor="ctr">
            <a:spAutoFit/>
          </a:bodyPr>
          <a:lstStyle/>
          <a:p>
            <a:pPr algn="ctr"/>
            <a:r>
              <a:rPr sz="950" b="0">
                <a:solidFill>
                  <a:srgbClr val="5AF0FF"/>
                </a:solidFill>
                <a:latin typeface="Lexend Deca"/>
              </a:rPr>
              <a:t>Module Access Layer</a:t>
            </a:r>
          </a:p>
        </p:txBody>
      </p:sp>
      <p:sp>
        <p:nvSpPr>
          <p:cNvPr id="41" name="Rounded Rectangle 40"/>
          <p:cNvSpPr/>
          <p:nvPr/>
        </p:nvSpPr>
        <p:spPr>
          <a:xfrm>
            <a:off x="9262872" y="4457700"/>
            <a:ext cx="1411224" cy="259080"/>
          </a:xfrm>
          <a:prstGeom prst="roundRect">
            <a:avLst>
              <a:gd name="adj" fmla="val 50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2" name="TextBox 41"/>
          <p:cNvSpPr txBox="1"/>
          <p:nvPr/>
        </p:nvSpPr>
        <p:spPr>
          <a:xfrm>
            <a:off x="9262872" y="4457700"/>
            <a:ext cx="1411224" cy="259080"/>
          </a:xfrm>
          <a:prstGeom prst="rect">
            <a:avLst/>
          </a:prstGeom>
          <a:noFill/>
        </p:spPr>
        <p:txBody>
          <a:bodyPr wrap="square" lIns="0" tIns="0" rIns="0" bIns="0" anchor="ctr">
            <a:spAutoFit/>
          </a:bodyPr>
          <a:lstStyle/>
          <a:p>
            <a:pPr algn="ctr"/>
            <a:r>
              <a:rPr sz="950" b="0">
                <a:solidFill>
                  <a:srgbClr val="5AF0FF"/>
                </a:solidFill>
                <a:latin typeface="Lexend Deca"/>
              </a:rPr>
              <a:t>Session Management</a:t>
            </a:r>
          </a:p>
        </p:txBody>
      </p:sp>
      <p:sp>
        <p:nvSpPr>
          <p:cNvPr id="43" name="Rounded Rectangle 42"/>
          <p:cNvSpPr/>
          <p:nvPr/>
        </p:nvSpPr>
        <p:spPr>
          <a:xfrm>
            <a:off x="8450454" y="4792980"/>
            <a:ext cx="1539240" cy="259080"/>
          </a:xfrm>
          <a:prstGeom prst="roundRect">
            <a:avLst>
              <a:gd name="adj" fmla="val 50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4" name="TextBox 43"/>
          <p:cNvSpPr txBox="1"/>
          <p:nvPr/>
        </p:nvSpPr>
        <p:spPr>
          <a:xfrm>
            <a:off x="8450454" y="4792980"/>
            <a:ext cx="1539240" cy="259080"/>
          </a:xfrm>
          <a:prstGeom prst="rect">
            <a:avLst/>
          </a:prstGeom>
          <a:noFill/>
        </p:spPr>
        <p:txBody>
          <a:bodyPr wrap="square" lIns="0" tIns="0" rIns="0" bIns="0" anchor="ctr">
            <a:spAutoFit/>
          </a:bodyPr>
          <a:lstStyle/>
          <a:p>
            <a:pPr algn="ctr"/>
            <a:r>
              <a:rPr sz="950" b="0">
                <a:solidFill>
                  <a:srgbClr val="5AF0FF"/>
                </a:solidFill>
                <a:latin typeface="Lexend Deca"/>
              </a:rPr>
              <a:t>Kernel &amp; Driver APIs</a:t>
            </a:r>
          </a:p>
        </p:txBody>
      </p:sp>
      <p:pic>
        <p:nvPicPr>
          <p:cNvPr id="45" name="Picture 44">
            <a:extLst>
              <a:ext uri="{FF2B5EF4-FFF2-40B4-BE49-F238E27FC236}">
                <a16:creationId xmlns:a16="http://schemas.microsoft.com/office/drawing/2014/main" id="{B9A9D80B-DF0F-93EF-E94C-9304FA307E95}"/>
              </a:ext>
            </a:extLst>
          </p:cNvPr>
          <p:cNvPicPr>
            <a:picLocks noChangeAspect="1"/>
          </p:cNvPicPr>
          <p:nvPr/>
        </p:nvPicPr>
        <p:blipFill>
          <a:blip r:embed="rId4"/>
          <a:stretch>
            <a:fillRect/>
          </a:stretch>
        </p:blipFill>
        <p:spPr>
          <a:xfrm>
            <a:off x="10120313" y="236736"/>
            <a:ext cx="1671663" cy="48768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1003E"/>
        </a:solidFill>
        <a:effectLst/>
      </p:bgPr>
    </p:bg>
    <p:spTree>
      <p:nvGrpSpPr>
        <p:cNvPr id="1" name=""/>
        <p:cNvGrpSpPr/>
        <p:nvPr/>
      </p:nvGrpSpPr>
      <p:grpSpPr>
        <a:xfrm>
          <a:off x="0" y="0"/>
          <a:ext cx="0" cy="0"/>
          <a:chOff x="0" y="0"/>
          <a:chExt cx="0" cy="0"/>
        </a:xfrm>
      </p:grpSpPr>
      <p:sp>
        <p:nvSpPr>
          <p:cNvPr id="3" name="TextBox 2"/>
          <p:cNvSpPr txBox="1"/>
          <p:nvPr/>
        </p:nvSpPr>
        <p:spPr>
          <a:xfrm>
            <a:off x="9144000" y="655320"/>
            <a:ext cx="2438400" cy="152400"/>
          </a:xfrm>
          <a:prstGeom prst="rect">
            <a:avLst/>
          </a:prstGeom>
          <a:noFill/>
        </p:spPr>
        <p:txBody>
          <a:bodyPr wrap="square" lIns="0" tIns="0" rIns="0" bIns="0" anchor="t">
            <a:spAutoFit/>
          </a:bodyPr>
          <a:lstStyle/>
          <a:p>
            <a:pPr algn="r"/>
            <a:r>
              <a:rPr sz="700" b="0">
                <a:solidFill>
                  <a:srgbClr val="CBD5E1"/>
                </a:solidFill>
                <a:latin typeface="Lexend Deca"/>
              </a:rPr>
              <a:t>The Quantum Networking Company®</a:t>
            </a:r>
          </a:p>
        </p:txBody>
      </p:sp>
      <p:sp>
        <p:nvSpPr>
          <p:cNvPr id="4" name="TextBox 3"/>
          <p:cNvSpPr txBox="1"/>
          <p:nvPr/>
        </p:nvSpPr>
        <p:spPr>
          <a:xfrm>
            <a:off x="685800" y="6492240"/>
            <a:ext cx="4572000" cy="182880"/>
          </a:xfrm>
          <a:prstGeom prst="rect">
            <a:avLst/>
          </a:prstGeom>
          <a:noFill/>
        </p:spPr>
        <p:txBody>
          <a:bodyPr wrap="square" lIns="0" tIns="0" rIns="0" bIns="0" anchor="t">
            <a:spAutoFit/>
          </a:bodyPr>
          <a:lstStyle/>
          <a:p>
            <a:pPr algn="l"/>
            <a:r>
              <a:rPr sz="800" b="0">
                <a:solidFill>
                  <a:srgbClr val="8E97B3"/>
                </a:solidFill>
                <a:latin typeface="Lexend Deca"/>
              </a:rPr>
              <a:t>Aliro · IEEE Quantum Week 2026 · Toronto</a:t>
            </a:r>
          </a:p>
        </p:txBody>
      </p:sp>
      <p:sp>
        <p:nvSpPr>
          <p:cNvPr id="5" name="TextBox 4"/>
          <p:cNvSpPr txBox="1"/>
          <p:nvPr/>
        </p:nvSpPr>
        <p:spPr>
          <a:xfrm>
            <a:off x="9982200" y="6492240"/>
            <a:ext cx="1600200" cy="182880"/>
          </a:xfrm>
          <a:prstGeom prst="rect">
            <a:avLst/>
          </a:prstGeom>
          <a:noFill/>
        </p:spPr>
        <p:txBody>
          <a:bodyPr wrap="square" lIns="0" tIns="0" rIns="0" bIns="0" anchor="t">
            <a:spAutoFit/>
          </a:bodyPr>
          <a:lstStyle/>
          <a:p>
            <a:pPr algn="r"/>
            <a:r>
              <a:rPr sz="800" b="0">
                <a:solidFill>
                  <a:srgbClr val="8E97B3"/>
                </a:solidFill>
                <a:latin typeface="Lexend Deca"/>
              </a:rPr>
              <a:t>9 / 21</a:t>
            </a:r>
          </a:p>
        </p:txBody>
      </p:sp>
      <p:sp>
        <p:nvSpPr>
          <p:cNvPr id="6" name="Rounded Rectangle 5"/>
          <p:cNvSpPr/>
          <p:nvPr/>
        </p:nvSpPr>
        <p:spPr>
          <a:xfrm>
            <a:off x="685800" y="624840"/>
            <a:ext cx="609600" cy="228600"/>
          </a:xfrm>
          <a:prstGeom prst="roundRect">
            <a:avLst>
              <a:gd name="adj" fmla="val 50000"/>
            </a:avLst>
          </a:prstGeom>
          <a:solidFill>
            <a:srgbClr val="EE39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685800" y="624840"/>
            <a:ext cx="609600" cy="228600"/>
          </a:xfrm>
          <a:prstGeom prst="rect">
            <a:avLst/>
          </a:prstGeom>
          <a:noFill/>
        </p:spPr>
        <p:txBody>
          <a:bodyPr wrap="square" lIns="0" tIns="0" rIns="0" bIns="0" anchor="ctr">
            <a:spAutoFit/>
          </a:bodyPr>
          <a:lstStyle/>
          <a:p>
            <a:pPr algn="ctr"/>
            <a:r>
              <a:rPr sz="900" b="1">
                <a:solidFill>
                  <a:srgbClr val="FAFBFD"/>
                </a:solidFill>
                <a:latin typeface="Lexend Deca"/>
              </a:rPr>
              <a:t>AlirOS</a:t>
            </a:r>
          </a:p>
        </p:txBody>
      </p:sp>
      <p:sp>
        <p:nvSpPr>
          <p:cNvPr id="8" name="TextBox 7"/>
          <p:cNvSpPr txBox="1"/>
          <p:nvPr/>
        </p:nvSpPr>
        <p:spPr>
          <a:xfrm>
            <a:off x="1417320" y="472440"/>
            <a:ext cx="8381999" cy="533400"/>
          </a:xfrm>
          <a:prstGeom prst="rect">
            <a:avLst/>
          </a:prstGeom>
          <a:noFill/>
        </p:spPr>
        <p:txBody>
          <a:bodyPr wrap="square" lIns="0" tIns="0" rIns="0" bIns="0" anchor="ctr">
            <a:spAutoFit/>
          </a:bodyPr>
          <a:lstStyle/>
          <a:p>
            <a:pPr algn="l"/>
            <a:r>
              <a:rPr sz="2400" b="0">
                <a:solidFill>
                  <a:srgbClr val="FAFBFD"/>
                </a:solidFill>
                <a:latin typeface="Lexend Deca"/>
              </a:rPr>
              <a:t>Resource Layers: abstraction and access</a:t>
            </a:r>
          </a:p>
        </p:txBody>
      </p:sp>
      <p:sp>
        <p:nvSpPr>
          <p:cNvPr id="9" name="Rounded Rectangle 8"/>
          <p:cNvSpPr/>
          <p:nvPr/>
        </p:nvSpPr>
        <p:spPr>
          <a:xfrm>
            <a:off x="685800" y="1219200"/>
            <a:ext cx="2895600" cy="5090160"/>
          </a:xfrm>
          <a:prstGeom prst="roundRect">
            <a:avLst>
              <a:gd name="adj" fmla="val 6000"/>
            </a:avLst>
          </a:prstGeom>
          <a:solidFill>
            <a:srgbClr val="FAFB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0" name="Picture 9" descr="stack_resource.png"/>
          <p:cNvPicPr>
            <a:picLocks noChangeAspect="1"/>
          </p:cNvPicPr>
          <p:nvPr/>
        </p:nvPicPr>
        <p:blipFill>
          <a:blip r:embed="rId3"/>
          <a:stretch>
            <a:fillRect/>
          </a:stretch>
        </p:blipFill>
        <p:spPr>
          <a:xfrm>
            <a:off x="931571" y="1325880"/>
            <a:ext cx="2404056" cy="4876800"/>
          </a:xfrm>
          <a:prstGeom prst="rect">
            <a:avLst/>
          </a:prstGeom>
        </p:spPr>
      </p:pic>
      <p:sp>
        <p:nvSpPr>
          <p:cNvPr id="11" name="Rounded Rectangle 10"/>
          <p:cNvSpPr/>
          <p:nvPr/>
        </p:nvSpPr>
        <p:spPr>
          <a:xfrm>
            <a:off x="3962399" y="1524000"/>
            <a:ext cx="7543800" cy="2286000"/>
          </a:xfrm>
          <a:prstGeom prst="roundRect">
            <a:avLst>
              <a:gd name="adj" fmla="val 8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4236720" y="1722120"/>
            <a:ext cx="3810000" cy="304800"/>
          </a:xfrm>
          <a:prstGeom prst="rect">
            <a:avLst/>
          </a:prstGeom>
          <a:noFill/>
        </p:spPr>
        <p:txBody>
          <a:bodyPr wrap="square" lIns="0" tIns="0" rIns="0" bIns="0" anchor="t">
            <a:spAutoFit/>
          </a:bodyPr>
          <a:lstStyle/>
          <a:p>
            <a:pPr algn="l"/>
            <a:r>
              <a:rPr sz="2000" b="1">
                <a:solidFill>
                  <a:srgbClr val="FAFBFD"/>
                </a:solidFill>
                <a:latin typeface="Lexend Deca"/>
              </a:rPr>
              <a:t>Logical Devices</a:t>
            </a:r>
          </a:p>
        </p:txBody>
      </p:sp>
      <p:sp>
        <p:nvSpPr>
          <p:cNvPr id="13" name="TextBox 12"/>
          <p:cNvSpPr txBox="1"/>
          <p:nvPr/>
        </p:nvSpPr>
        <p:spPr>
          <a:xfrm>
            <a:off x="4236720" y="2057400"/>
            <a:ext cx="6858000" cy="259080"/>
          </a:xfrm>
          <a:prstGeom prst="rect">
            <a:avLst/>
          </a:prstGeom>
          <a:noFill/>
        </p:spPr>
        <p:txBody>
          <a:bodyPr wrap="square" lIns="0" tIns="0" rIns="0" bIns="0" anchor="t">
            <a:spAutoFit/>
          </a:bodyPr>
          <a:lstStyle/>
          <a:p>
            <a:pPr algn="l"/>
            <a:r>
              <a:rPr sz="1300" b="0">
                <a:solidFill>
                  <a:srgbClr val="CBD5E1"/>
                </a:solidFill>
                <a:latin typeface="Lexend Deca"/>
              </a:rPr>
              <a:t>Vendor-specific hardware behind common APIs for each class of device</a:t>
            </a:r>
          </a:p>
        </p:txBody>
      </p:sp>
      <p:sp>
        <p:nvSpPr>
          <p:cNvPr id="14" name="Rounded Rectangle 13"/>
          <p:cNvSpPr/>
          <p:nvPr/>
        </p:nvSpPr>
        <p:spPr>
          <a:xfrm>
            <a:off x="4236720" y="2438400"/>
            <a:ext cx="2209800" cy="1143000"/>
          </a:xfrm>
          <a:prstGeom prst="roundRect">
            <a:avLst>
              <a:gd name="adj" fmla="val 8000"/>
            </a:avLst>
          </a:prstGeom>
          <a:solidFill>
            <a:srgbClr val="1A19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4389120" y="2545080"/>
            <a:ext cx="1905000" cy="259080"/>
          </a:xfrm>
          <a:prstGeom prst="rect">
            <a:avLst/>
          </a:prstGeom>
          <a:noFill/>
        </p:spPr>
        <p:txBody>
          <a:bodyPr wrap="square" lIns="0" tIns="0" rIns="0" bIns="0" anchor="t">
            <a:spAutoFit/>
          </a:bodyPr>
          <a:lstStyle/>
          <a:p>
            <a:pPr algn="l"/>
            <a:r>
              <a:rPr sz="1400" b="1">
                <a:solidFill>
                  <a:srgbClr val="FF9C21"/>
                </a:solidFill>
                <a:latin typeface="Lexend Deca"/>
              </a:rPr>
              <a:t>Vendors</a:t>
            </a:r>
          </a:p>
        </p:txBody>
      </p:sp>
      <p:sp>
        <p:nvSpPr>
          <p:cNvPr id="16" name="TextBox 15"/>
          <p:cNvSpPr txBox="1"/>
          <p:nvPr/>
        </p:nvSpPr>
        <p:spPr>
          <a:xfrm>
            <a:off x="4389120" y="2834640"/>
            <a:ext cx="1905000" cy="685800"/>
          </a:xfrm>
          <a:prstGeom prst="rect">
            <a:avLst/>
          </a:prstGeom>
          <a:noFill/>
        </p:spPr>
        <p:txBody>
          <a:bodyPr wrap="square" lIns="0" tIns="0" rIns="0" bIns="0" anchor="t">
            <a:spAutoFit/>
          </a:bodyPr>
          <a:lstStyle/>
          <a:p>
            <a:pPr algn="l"/>
            <a:r>
              <a:rPr sz="1150" b="0">
                <a:solidFill>
                  <a:srgbClr val="CBD5E1"/>
                </a:solidFill>
                <a:latin typeface="Lexend Deca"/>
              </a:rPr>
              <a:t>keep complete implementation freedom</a:t>
            </a:r>
          </a:p>
        </p:txBody>
      </p:sp>
      <p:sp>
        <p:nvSpPr>
          <p:cNvPr id="17" name="Rounded Rectangle 16"/>
          <p:cNvSpPr/>
          <p:nvPr/>
        </p:nvSpPr>
        <p:spPr>
          <a:xfrm>
            <a:off x="6644640" y="2438400"/>
            <a:ext cx="2209800" cy="1143000"/>
          </a:xfrm>
          <a:prstGeom prst="roundRect">
            <a:avLst>
              <a:gd name="adj" fmla="val 8000"/>
            </a:avLst>
          </a:prstGeom>
          <a:solidFill>
            <a:srgbClr val="1A19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6797040" y="2545080"/>
            <a:ext cx="1905000" cy="259080"/>
          </a:xfrm>
          <a:prstGeom prst="rect">
            <a:avLst/>
          </a:prstGeom>
          <a:noFill/>
        </p:spPr>
        <p:txBody>
          <a:bodyPr wrap="square" lIns="0" tIns="0" rIns="0" bIns="0" anchor="t">
            <a:spAutoFit/>
          </a:bodyPr>
          <a:lstStyle/>
          <a:p>
            <a:pPr algn="l"/>
            <a:r>
              <a:rPr sz="1400" b="1">
                <a:solidFill>
                  <a:srgbClr val="FF9C21"/>
                </a:solidFill>
                <a:latin typeface="Lexend Deca"/>
              </a:rPr>
              <a:t>The system</a:t>
            </a:r>
          </a:p>
        </p:txBody>
      </p:sp>
      <p:sp>
        <p:nvSpPr>
          <p:cNvPr id="19" name="TextBox 18"/>
          <p:cNvSpPr txBox="1"/>
          <p:nvPr/>
        </p:nvSpPr>
        <p:spPr>
          <a:xfrm>
            <a:off x="6797040" y="2834640"/>
            <a:ext cx="1905000" cy="685800"/>
          </a:xfrm>
          <a:prstGeom prst="rect">
            <a:avLst/>
          </a:prstGeom>
          <a:noFill/>
        </p:spPr>
        <p:txBody>
          <a:bodyPr wrap="square" lIns="0" tIns="0" rIns="0" bIns="0" anchor="t">
            <a:spAutoFit/>
          </a:bodyPr>
          <a:lstStyle/>
          <a:p>
            <a:pPr algn="l"/>
            <a:r>
              <a:rPr sz="1150" b="0">
                <a:solidFill>
                  <a:srgbClr val="CBD5E1"/>
                </a:solidFill>
                <a:latin typeface="Lexend Deca"/>
              </a:rPr>
              <a:t>sees one consistent interface</a:t>
            </a:r>
          </a:p>
        </p:txBody>
      </p:sp>
      <p:sp>
        <p:nvSpPr>
          <p:cNvPr id="20" name="Rounded Rectangle 19"/>
          <p:cNvSpPr/>
          <p:nvPr/>
        </p:nvSpPr>
        <p:spPr>
          <a:xfrm>
            <a:off x="9052560" y="2438400"/>
            <a:ext cx="2209800" cy="1143000"/>
          </a:xfrm>
          <a:prstGeom prst="roundRect">
            <a:avLst>
              <a:gd name="adj" fmla="val 8000"/>
            </a:avLst>
          </a:prstGeom>
          <a:solidFill>
            <a:srgbClr val="1A19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9204960" y="2545080"/>
            <a:ext cx="1905000" cy="259080"/>
          </a:xfrm>
          <a:prstGeom prst="rect">
            <a:avLst/>
          </a:prstGeom>
          <a:noFill/>
        </p:spPr>
        <p:txBody>
          <a:bodyPr wrap="square" lIns="0" tIns="0" rIns="0" bIns="0" anchor="t">
            <a:spAutoFit/>
          </a:bodyPr>
          <a:lstStyle/>
          <a:p>
            <a:pPr algn="l"/>
            <a:r>
              <a:rPr sz="1400" b="1">
                <a:solidFill>
                  <a:srgbClr val="FF9C21"/>
                </a:solidFill>
                <a:latin typeface="Lexend Deca"/>
              </a:rPr>
              <a:t>Operators</a:t>
            </a:r>
          </a:p>
        </p:txBody>
      </p:sp>
      <p:sp>
        <p:nvSpPr>
          <p:cNvPr id="22" name="TextBox 21"/>
          <p:cNvSpPr txBox="1"/>
          <p:nvPr/>
        </p:nvSpPr>
        <p:spPr>
          <a:xfrm>
            <a:off x="9204960" y="2834640"/>
            <a:ext cx="1905000" cy="685800"/>
          </a:xfrm>
          <a:prstGeom prst="rect">
            <a:avLst/>
          </a:prstGeom>
          <a:noFill/>
        </p:spPr>
        <p:txBody>
          <a:bodyPr wrap="square" lIns="0" tIns="0" rIns="0" bIns="0" anchor="t">
            <a:spAutoFit/>
          </a:bodyPr>
          <a:lstStyle/>
          <a:p>
            <a:pPr algn="l"/>
            <a:r>
              <a:rPr sz="1150" b="0">
                <a:solidFill>
                  <a:srgbClr val="CBD5E1"/>
                </a:solidFill>
                <a:latin typeface="Lexend Deca"/>
              </a:rPr>
              <a:t>choose on best of breed, ROI, service level, research collaboration, and compose composite devices</a:t>
            </a:r>
          </a:p>
        </p:txBody>
      </p:sp>
      <p:sp>
        <p:nvSpPr>
          <p:cNvPr id="23" name="Rounded Rectangle 22"/>
          <p:cNvSpPr/>
          <p:nvPr/>
        </p:nvSpPr>
        <p:spPr>
          <a:xfrm>
            <a:off x="3962399" y="4038600"/>
            <a:ext cx="7543800" cy="1447800"/>
          </a:xfrm>
          <a:prstGeom prst="roundRect">
            <a:avLst>
              <a:gd name="adj" fmla="val 8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4236720" y="4236720"/>
            <a:ext cx="3810000" cy="304800"/>
          </a:xfrm>
          <a:prstGeom prst="rect">
            <a:avLst/>
          </a:prstGeom>
          <a:noFill/>
        </p:spPr>
        <p:txBody>
          <a:bodyPr wrap="square" lIns="0" tIns="0" rIns="0" bIns="0" anchor="t">
            <a:spAutoFit/>
          </a:bodyPr>
          <a:lstStyle/>
          <a:p>
            <a:pPr algn="l"/>
            <a:r>
              <a:rPr sz="2000" b="1">
                <a:solidFill>
                  <a:srgbClr val="FAFBFD"/>
                </a:solidFill>
                <a:latin typeface="Lexend Deca"/>
              </a:rPr>
              <a:t>Resource Access Layer</a:t>
            </a:r>
          </a:p>
        </p:txBody>
      </p:sp>
      <p:sp>
        <p:nvSpPr>
          <p:cNvPr id="25" name="Rounded Rectangle 24"/>
          <p:cNvSpPr/>
          <p:nvPr/>
        </p:nvSpPr>
        <p:spPr>
          <a:xfrm>
            <a:off x="4236720" y="4724400"/>
            <a:ext cx="835152" cy="259080"/>
          </a:xfrm>
          <a:prstGeom prst="roundRect">
            <a:avLst>
              <a:gd name="adj" fmla="val 50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4236720" y="4724400"/>
            <a:ext cx="835152" cy="259080"/>
          </a:xfrm>
          <a:prstGeom prst="rect">
            <a:avLst/>
          </a:prstGeom>
          <a:noFill/>
        </p:spPr>
        <p:txBody>
          <a:bodyPr wrap="square" lIns="0" tIns="0" rIns="0" bIns="0" anchor="ctr">
            <a:spAutoFit/>
          </a:bodyPr>
          <a:lstStyle/>
          <a:p>
            <a:pPr algn="ctr"/>
            <a:r>
              <a:rPr sz="950" b="0">
                <a:solidFill>
                  <a:srgbClr val="FAFBFD"/>
                </a:solidFill>
                <a:latin typeface="Lexend Deca"/>
              </a:rPr>
              <a:t>brings up</a:t>
            </a:r>
          </a:p>
        </p:txBody>
      </p:sp>
      <p:sp>
        <p:nvSpPr>
          <p:cNvPr id="27" name="Rounded Rectangle 26"/>
          <p:cNvSpPr/>
          <p:nvPr/>
        </p:nvSpPr>
        <p:spPr>
          <a:xfrm>
            <a:off x="5163312" y="4724400"/>
            <a:ext cx="835152" cy="259080"/>
          </a:xfrm>
          <a:prstGeom prst="roundRect">
            <a:avLst>
              <a:gd name="adj" fmla="val 50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TextBox 27"/>
          <p:cNvSpPr txBox="1"/>
          <p:nvPr/>
        </p:nvSpPr>
        <p:spPr>
          <a:xfrm>
            <a:off x="5163312" y="4724400"/>
            <a:ext cx="835152" cy="259080"/>
          </a:xfrm>
          <a:prstGeom prst="rect">
            <a:avLst/>
          </a:prstGeom>
          <a:noFill/>
        </p:spPr>
        <p:txBody>
          <a:bodyPr wrap="square" lIns="0" tIns="0" rIns="0" bIns="0" anchor="ctr">
            <a:spAutoFit/>
          </a:bodyPr>
          <a:lstStyle/>
          <a:p>
            <a:pPr algn="ctr"/>
            <a:r>
              <a:rPr sz="950" b="0">
                <a:solidFill>
                  <a:srgbClr val="FAFBFD"/>
                </a:solidFill>
                <a:latin typeface="Lexend Deca"/>
              </a:rPr>
              <a:t>activates</a:t>
            </a:r>
          </a:p>
        </p:txBody>
      </p:sp>
      <p:sp>
        <p:nvSpPr>
          <p:cNvPr id="29" name="Rounded Rectangle 28"/>
          <p:cNvSpPr/>
          <p:nvPr/>
        </p:nvSpPr>
        <p:spPr>
          <a:xfrm>
            <a:off x="6089904" y="4724400"/>
            <a:ext cx="707136" cy="259080"/>
          </a:xfrm>
          <a:prstGeom prst="roundRect">
            <a:avLst>
              <a:gd name="adj" fmla="val 50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TextBox 29"/>
          <p:cNvSpPr txBox="1"/>
          <p:nvPr/>
        </p:nvSpPr>
        <p:spPr>
          <a:xfrm>
            <a:off x="6089904" y="4724400"/>
            <a:ext cx="707136" cy="259080"/>
          </a:xfrm>
          <a:prstGeom prst="rect">
            <a:avLst/>
          </a:prstGeom>
          <a:noFill/>
        </p:spPr>
        <p:txBody>
          <a:bodyPr wrap="square" lIns="0" tIns="0" rIns="0" bIns="0" anchor="ctr">
            <a:spAutoFit/>
          </a:bodyPr>
          <a:lstStyle/>
          <a:p>
            <a:pPr algn="ctr"/>
            <a:r>
              <a:rPr sz="950" b="0">
                <a:solidFill>
                  <a:srgbClr val="FAFBFD"/>
                </a:solidFill>
                <a:latin typeface="Lexend Deca"/>
              </a:rPr>
              <a:t>manages</a:t>
            </a:r>
          </a:p>
        </p:txBody>
      </p:sp>
      <p:sp>
        <p:nvSpPr>
          <p:cNvPr id="31" name="Rounded Rectangle 30"/>
          <p:cNvSpPr/>
          <p:nvPr/>
        </p:nvSpPr>
        <p:spPr>
          <a:xfrm>
            <a:off x="6888480" y="4724400"/>
            <a:ext cx="1923288" cy="259080"/>
          </a:xfrm>
          <a:prstGeom prst="roundRect">
            <a:avLst>
              <a:gd name="adj" fmla="val 50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2" name="TextBox 31"/>
          <p:cNvSpPr txBox="1"/>
          <p:nvPr/>
        </p:nvSpPr>
        <p:spPr>
          <a:xfrm>
            <a:off x="6888480" y="4724400"/>
            <a:ext cx="1923288" cy="259080"/>
          </a:xfrm>
          <a:prstGeom prst="rect">
            <a:avLst/>
          </a:prstGeom>
          <a:noFill/>
        </p:spPr>
        <p:txBody>
          <a:bodyPr wrap="square" lIns="0" tIns="0" rIns="0" bIns="0" anchor="ctr">
            <a:spAutoFit/>
          </a:bodyPr>
          <a:lstStyle/>
          <a:p>
            <a:pPr algn="ctr"/>
            <a:r>
              <a:rPr sz="950" b="0">
                <a:solidFill>
                  <a:srgbClr val="FAFBFD"/>
                </a:solidFill>
                <a:latin typeface="Lexend Deca"/>
              </a:rPr>
              <a:t>stateful access to devices</a:t>
            </a:r>
          </a:p>
        </p:txBody>
      </p:sp>
      <p:pic>
        <p:nvPicPr>
          <p:cNvPr id="34" name="Picture 33">
            <a:extLst>
              <a:ext uri="{FF2B5EF4-FFF2-40B4-BE49-F238E27FC236}">
                <a16:creationId xmlns:a16="http://schemas.microsoft.com/office/drawing/2014/main" id="{145E7811-CA99-CEF3-0757-19C43ED27671}"/>
              </a:ext>
            </a:extLst>
          </p:cNvPr>
          <p:cNvPicPr>
            <a:picLocks noChangeAspect="1"/>
          </p:cNvPicPr>
          <p:nvPr/>
        </p:nvPicPr>
        <p:blipFill>
          <a:blip r:embed="rId4"/>
          <a:stretch>
            <a:fillRect/>
          </a:stretch>
        </p:blipFill>
        <p:spPr>
          <a:xfrm>
            <a:off x="10120313" y="236736"/>
            <a:ext cx="1671663" cy="48768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1003E"/>
        </a:solidFill>
        <a:effectLst/>
      </p:bgPr>
    </p:bg>
    <p:spTree>
      <p:nvGrpSpPr>
        <p:cNvPr id="1" name=""/>
        <p:cNvGrpSpPr/>
        <p:nvPr/>
      </p:nvGrpSpPr>
      <p:grpSpPr>
        <a:xfrm>
          <a:off x="0" y="0"/>
          <a:ext cx="0" cy="0"/>
          <a:chOff x="0" y="0"/>
          <a:chExt cx="0" cy="0"/>
        </a:xfrm>
      </p:grpSpPr>
      <p:sp>
        <p:nvSpPr>
          <p:cNvPr id="3" name="TextBox 2"/>
          <p:cNvSpPr txBox="1"/>
          <p:nvPr/>
        </p:nvSpPr>
        <p:spPr>
          <a:xfrm>
            <a:off x="9144000" y="655320"/>
            <a:ext cx="2438400" cy="152400"/>
          </a:xfrm>
          <a:prstGeom prst="rect">
            <a:avLst/>
          </a:prstGeom>
          <a:noFill/>
        </p:spPr>
        <p:txBody>
          <a:bodyPr wrap="square" lIns="0" tIns="0" rIns="0" bIns="0" anchor="t">
            <a:spAutoFit/>
          </a:bodyPr>
          <a:lstStyle/>
          <a:p>
            <a:pPr algn="r"/>
            <a:r>
              <a:rPr sz="700" b="0">
                <a:solidFill>
                  <a:srgbClr val="CBD5E1"/>
                </a:solidFill>
                <a:latin typeface="Lexend Deca"/>
              </a:rPr>
              <a:t>The Quantum Networking Company®</a:t>
            </a:r>
          </a:p>
        </p:txBody>
      </p:sp>
      <p:sp>
        <p:nvSpPr>
          <p:cNvPr id="4" name="TextBox 3"/>
          <p:cNvSpPr txBox="1"/>
          <p:nvPr/>
        </p:nvSpPr>
        <p:spPr>
          <a:xfrm>
            <a:off x="685800" y="6492240"/>
            <a:ext cx="4572000" cy="182880"/>
          </a:xfrm>
          <a:prstGeom prst="rect">
            <a:avLst/>
          </a:prstGeom>
          <a:noFill/>
        </p:spPr>
        <p:txBody>
          <a:bodyPr wrap="square" lIns="0" tIns="0" rIns="0" bIns="0" anchor="t">
            <a:spAutoFit/>
          </a:bodyPr>
          <a:lstStyle/>
          <a:p>
            <a:pPr algn="l"/>
            <a:r>
              <a:rPr sz="800" b="0">
                <a:solidFill>
                  <a:srgbClr val="8E97B3"/>
                </a:solidFill>
                <a:latin typeface="Lexend Deca"/>
              </a:rPr>
              <a:t>Aliro · IEEE Quantum Week 2026 · Toronto</a:t>
            </a:r>
          </a:p>
        </p:txBody>
      </p:sp>
      <p:sp>
        <p:nvSpPr>
          <p:cNvPr id="5" name="TextBox 4"/>
          <p:cNvSpPr txBox="1"/>
          <p:nvPr/>
        </p:nvSpPr>
        <p:spPr>
          <a:xfrm>
            <a:off x="9982200" y="6492240"/>
            <a:ext cx="1600200" cy="182880"/>
          </a:xfrm>
          <a:prstGeom prst="rect">
            <a:avLst/>
          </a:prstGeom>
          <a:noFill/>
        </p:spPr>
        <p:txBody>
          <a:bodyPr wrap="square" lIns="0" tIns="0" rIns="0" bIns="0" anchor="t">
            <a:spAutoFit/>
          </a:bodyPr>
          <a:lstStyle/>
          <a:p>
            <a:pPr algn="r"/>
            <a:r>
              <a:rPr sz="800" b="0">
                <a:solidFill>
                  <a:srgbClr val="8E97B3"/>
                </a:solidFill>
                <a:latin typeface="Lexend Deca"/>
              </a:rPr>
              <a:t>10 / 21</a:t>
            </a:r>
          </a:p>
        </p:txBody>
      </p:sp>
      <p:sp>
        <p:nvSpPr>
          <p:cNvPr id="6" name="Rounded Rectangle 5"/>
          <p:cNvSpPr/>
          <p:nvPr/>
        </p:nvSpPr>
        <p:spPr>
          <a:xfrm>
            <a:off x="685800" y="624840"/>
            <a:ext cx="609600" cy="228600"/>
          </a:xfrm>
          <a:prstGeom prst="roundRect">
            <a:avLst>
              <a:gd name="adj" fmla="val 50000"/>
            </a:avLst>
          </a:prstGeom>
          <a:solidFill>
            <a:srgbClr val="EE39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685800" y="624840"/>
            <a:ext cx="609600" cy="228600"/>
          </a:xfrm>
          <a:prstGeom prst="rect">
            <a:avLst/>
          </a:prstGeom>
          <a:noFill/>
        </p:spPr>
        <p:txBody>
          <a:bodyPr wrap="square" lIns="0" tIns="0" rIns="0" bIns="0" anchor="ctr">
            <a:spAutoFit/>
          </a:bodyPr>
          <a:lstStyle/>
          <a:p>
            <a:pPr algn="ctr"/>
            <a:r>
              <a:rPr sz="900" b="1">
                <a:solidFill>
                  <a:srgbClr val="FAFBFD"/>
                </a:solidFill>
                <a:latin typeface="Lexend Deca"/>
              </a:rPr>
              <a:t>AlirOS</a:t>
            </a:r>
          </a:p>
        </p:txBody>
      </p:sp>
      <p:sp>
        <p:nvSpPr>
          <p:cNvPr id="8" name="TextBox 7"/>
          <p:cNvSpPr txBox="1"/>
          <p:nvPr/>
        </p:nvSpPr>
        <p:spPr>
          <a:xfrm>
            <a:off x="1417320" y="472440"/>
            <a:ext cx="8381999" cy="533400"/>
          </a:xfrm>
          <a:prstGeom prst="rect">
            <a:avLst/>
          </a:prstGeom>
          <a:noFill/>
        </p:spPr>
        <p:txBody>
          <a:bodyPr wrap="square" lIns="0" tIns="0" rIns="0" bIns="0" anchor="ctr">
            <a:spAutoFit/>
          </a:bodyPr>
          <a:lstStyle/>
          <a:p>
            <a:pPr algn="l"/>
            <a:r>
              <a:rPr sz="2400" b="0">
                <a:solidFill>
                  <a:srgbClr val="FAFBFD"/>
                </a:solidFill>
                <a:latin typeface="Lexend Deca"/>
              </a:rPr>
              <a:t>Service Layer: meeting needs</a:t>
            </a:r>
          </a:p>
        </p:txBody>
      </p:sp>
      <p:sp>
        <p:nvSpPr>
          <p:cNvPr id="9" name="Rounded Rectangle 8"/>
          <p:cNvSpPr/>
          <p:nvPr/>
        </p:nvSpPr>
        <p:spPr>
          <a:xfrm>
            <a:off x="685800" y="1219200"/>
            <a:ext cx="2895600" cy="5090160"/>
          </a:xfrm>
          <a:prstGeom prst="roundRect">
            <a:avLst>
              <a:gd name="adj" fmla="val 6000"/>
            </a:avLst>
          </a:prstGeom>
          <a:solidFill>
            <a:srgbClr val="FAFB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0" name="Picture 9" descr="stack_service.png"/>
          <p:cNvPicPr>
            <a:picLocks noChangeAspect="1"/>
          </p:cNvPicPr>
          <p:nvPr/>
        </p:nvPicPr>
        <p:blipFill>
          <a:blip r:embed="rId3"/>
          <a:stretch>
            <a:fillRect/>
          </a:stretch>
        </p:blipFill>
        <p:spPr>
          <a:xfrm>
            <a:off x="931571" y="1325880"/>
            <a:ext cx="2404056" cy="4876800"/>
          </a:xfrm>
          <a:prstGeom prst="rect">
            <a:avLst/>
          </a:prstGeom>
        </p:spPr>
      </p:pic>
      <p:sp>
        <p:nvSpPr>
          <p:cNvPr id="11" name="TextBox 10"/>
          <p:cNvSpPr txBox="1"/>
          <p:nvPr/>
        </p:nvSpPr>
        <p:spPr>
          <a:xfrm>
            <a:off x="3962399" y="1524000"/>
            <a:ext cx="7543800" cy="304800"/>
          </a:xfrm>
          <a:prstGeom prst="rect">
            <a:avLst/>
          </a:prstGeom>
          <a:noFill/>
        </p:spPr>
        <p:txBody>
          <a:bodyPr wrap="square" lIns="0" tIns="0" rIns="0" bIns="0" anchor="t">
            <a:spAutoFit/>
          </a:bodyPr>
          <a:lstStyle/>
          <a:p>
            <a:pPr algn="l"/>
            <a:r>
              <a:rPr sz="1800" b="1">
                <a:solidFill>
                  <a:srgbClr val="FAFBFD"/>
                </a:solidFill>
                <a:latin typeface="Lexend Deca"/>
              </a:rPr>
              <a:t>Modular services implement functional capabilities</a:t>
            </a:r>
          </a:p>
        </p:txBody>
      </p:sp>
      <p:sp>
        <p:nvSpPr>
          <p:cNvPr id="12" name="Rounded Rectangle 11"/>
          <p:cNvSpPr/>
          <p:nvPr/>
        </p:nvSpPr>
        <p:spPr>
          <a:xfrm>
            <a:off x="3962399" y="2133600"/>
            <a:ext cx="2133600" cy="1524000"/>
          </a:xfrm>
          <a:prstGeom prst="roundRect">
            <a:avLst>
              <a:gd name="adj" fmla="val 8000"/>
            </a:avLst>
          </a:prstGeom>
          <a:solidFill>
            <a:srgbClr val="11103E"/>
          </a:solidFill>
          <a:ln w="1587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4145280" y="2133600"/>
            <a:ext cx="1767840" cy="1524000"/>
          </a:xfrm>
          <a:prstGeom prst="rect">
            <a:avLst/>
          </a:prstGeom>
          <a:noFill/>
        </p:spPr>
        <p:txBody>
          <a:bodyPr wrap="square" lIns="0" tIns="0" rIns="0" bIns="0" anchor="ctr">
            <a:spAutoFit/>
          </a:bodyPr>
          <a:lstStyle/>
          <a:p>
            <a:pPr algn="ctr"/>
            <a:r>
              <a:rPr sz="1500" b="0">
                <a:solidFill>
                  <a:srgbClr val="CBD5E1"/>
                </a:solidFill>
                <a:latin typeface="Lexend Deca"/>
              </a:rPr>
              <a:t>Device-level interactions</a:t>
            </a:r>
          </a:p>
        </p:txBody>
      </p:sp>
      <p:sp>
        <p:nvSpPr>
          <p:cNvPr id="14" name="Right Arrow 13"/>
          <p:cNvSpPr/>
          <p:nvPr/>
        </p:nvSpPr>
        <p:spPr>
          <a:xfrm>
            <a:off x="6187440" y="2743200"/>
            <a:ext cx="457200" cy="304800"/>
          </a:xfrm>
          <a:prstGeom prst="rightArrow">
            <a:avLst/>
          </a:prstGeom>
          <a:solidFill>
            <a:srgbClr val="FF9C2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6736080" y="2133600"/>
            <a:ext cx="2133600" cy="1524000"/>
          </a:xfrm>
          <a:prstGeom prst="roundRect">
            <a:avLst>
              <a:gd name="adj" fmla="val 8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6918960" y="2133600"/>
            <a:ext cx="1767840" cy="1524000"/>
          </a:xfrm>
          <a:prstGeom prst="rect">
            <a:avLst/>
          </a:prstGeom>
          <a:noFill/>
        </p:spPr>
        <p:txBody>
          <a:bodyPr wrap="square" lIns="0" tIns="0" rIns="0" bIns="0" anchor="ctr">
            <a:spAutoFit/>
          </a:bodyPr>
          <a:lstStyle/>
          <a:p>
            <a:pPr algn="ctr"/>
            <a:r>
              <a:rPr sz="1700" b="1">
                <a:solidFill>
                  <a:srgbClr val="FAFBFD"/>
                </a:solidFill>
                <a:latin typeface="Lexend Deca"/>
              </a:rPr>
              <a:t>Modular services</a:t>
            </a:r>
          </a:p>
        </p:txBody>
      </p:sp>
      <p:sp>
        <p:nvSpPr>
          <p:cNvPr id="17" name="Right Arrow 16"/>
          <p:cNvSpPr/>
          <p:nvPr/>
        </p:nvSpPr>
        <p:spPr>
          <a:xfrm>
            <a:off x="8961120" y="2743200"/>
            <a:ext cx="457200" cy="304800"/>
          </a:xfrm>
          <a:prstGeom prst="rightArrow">
            <a:avLst/>
          </a:prstGeom>
          <a:solidFill>
            <a:srgbClr val="FF9C2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9509760" y="2133600"/>
            <a:ext cx="1996439" cy="457200"/>
          </a:xfrm>
          <a:prstGeom prst="roundRect">
            <a:avLst>
              <a:gd name="adj" fmla="val 12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9631680" y="2133600"/>
            <a:ext cx="1752600" cy="457200"/>
          </a:xfrm>
          <a:prstGeom prst="rect">
            <a:avLst/>
          </a:prstGeom>
          <a:noFill/>
        </p:spPr>
        <p:txBody>
          <a:bodyPr wrap="square" lIns="0" tIns="0" rIns="0" bIns="0" anchor="ctr">
            <a:spAutoFit/>
          </a:bodyPr>
          <a:lstStyle/>
          <a:p>
            <a:pPr algn="ctr"/>
            <a:r>
              <a:rPr sz="1300" b="0">
                <a:solidFill>
                  <a:srgbClr val="FAFBFD"/>
                </a:solidFill>
                <a:latin typeface="Lexend Deca"/>
              </a:rPr>
              <a:t>Coordinated behaviors</a:t>
            </a:r>
          </a:p>
        </p:txBody>
      </p:sp>
      <p:sp>
        <p:nvSpPr>
          <p:cNvPr id="20" name="Rounded Rectangle 19"/>
          <p:cNvSpPr/>
          <p:nvPr/>
        </p:nvSpPr>
        <p:spPr>
          <a:xfrm>
            <a:off x="9509760" y="2667000"/>
            <a:ext cx="1996439" cy="457200"/>
          </a:xfrm>
          <a:prstGeom prst="roundRect">
            <a:avLst>
              <a:gd name="adj" fmla="val 12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9631680" y="2667000"/>
            <a:ext cx="1752600" cy="457200"/>
          </a:xfrm>
          <a:prstGeom prst="rect">
            <a:avLst/>
          </a:prstGeom>
          <a:noFill/>
        </p:spPr>
        <p:txBody>
          <a:bodyPr wrap="square" lIns="0" tIns="0" rIns="0" bIns="0" anchor="ctr">
            <a:spAutoFit/>
          </a:bodyPr>
          <a:lstStyle/>
          <a:p>
            <a:pPr algn="ctr"/>
            <a:r>
              <a:rPr sz="1300" b="0">
                <a:solidFill>
                  <a:srgbClr val="FAFBFD"/>
                </a:solidFill>
                <a:latin typeface="Lexend Deca"/>
              </a:rPr>
              <a:t>Structured data</a:t>
            </a:r>
          </a:p>
        </p:txBody>
      </p:sp>
      <p:sp>
        <p:nvSpPr>
          <p:cNvPr id="22" name="Rounded Rectangle 21"/>
          <p:cNvSpPr/>
          <p:nvPr/>
        </p:nvSpPr>
        <p:spPr>
          <a:xfrm>
            <a:off x="9509760" y="3200400"/>
            <a:ext cx="1996439" cy="457200"/>
          </a:xfrm>
          <a:prstGeom prst="roundRect">
            <a:avLst>
              <a:gd name="adj" fmla="val 12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9631680" y="3200400"/>
            <a:ext cx="1752600" cy="457200"/>
          </a:xfrm>
          <a:prstGeom prst="rect">
            <a:avLst/>
          </a:prstGeom>
          <a:noFill/>
        </p:spPr>
        <p:txBody>
          <a:bodyPr wrap="square" lIns="0" tIns="0" rIns="0" bIns="0" anchor="ctr">
            <a:spAutoFit/>
          </a:bodyPr>
          <a:lstStyle/>
          <a:p>
            <a:pPr algn="ctr"/>
            <a:r>
              <a:rPr sz="1300" b="0">
                <a:solidFill>
                  <a:srgbClr val="FAFBFD"/>
                </a:solidFill>
                <a:latin typeface="Lexend Deca"/>
              </a:rPr>
              <a:t>Valuable outputs</a:t>
            </a:r>
          </a:p>
        </p:txBody>
      </p:sp>
      <p:sp>
        <p:nvSpPr>
          <p:cNvPr id="24" name="TextBox 23"/>
          <p:cNvSpPr txBox="1"/>
          <p:nvPr/>
        </p:nvSpPr>
        <p:spPr>
          <a:xfrm>
            <a:off x="3962399" y="4267200"/>
            <a:ext cx="3048000" cy="228600"/>
          </a:xfrm>
          <a:prstGeom prst="rect">
            <a:avLst/>
          </a:prstGeom>
          <a:noFill/>
        </p:spPr>
        <p:txBody>
          <a:bodyPr wrap="square" lIns="0" tIns="0" rIns="0" bIns="0" anchor="t">
            <a:spAutoFit/>
          </a:bodyPr>
          <a:lstStyle/>
          <a:p>
            <a:pPr algn="l"/>
            <a:r>
              <a:rPr sz="1300" b="0">
                <a:solidFill>
                  <a:srgbClr val="8E97B3"/>
                </a:solidFill>
                <a:latin typeface="Lexend Deca"/>
              </a:rPr>
              <a:t>Examples</a:t>
            </a:r>
          </a:p>
        </p:txBody>
      </p:sp>
      <p:sp>
        <p:nvSpPr>
          <p:cNvPr id="25" name="Rounded Rectangle 24"/>
          <p:cNvSpPr/>
          <p:nvPr/>
        </p:nvSpPr>
        <p:spPr>
          <a:xfrm>
            <a:off x="3962399" y="4572000"/>
            <a:ext cx="771144" cy="259080"/>
          </a:xfrm>
          <a:prstGeom prst="roundRect">
            <a:avLst>
              <a:gd name="adj" fmla="val 50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3962399" y="4572000"/>
            <a:ext cx="771144" cy="259080"/>
          </a:xfrm>
          <a:prstGeom prst="rect">
            <a:avLst/>
          </a:prstGeom>
          <a:noFill/>
        </p:spPr>
        <p:txBody>
          <a:bodyPr wrap="square" lIns="0" tIns="0" rIns="0" bIns="0" anchor="ctr">
            <a:spAutoFit/>
          </a:bodyPr>
          <a:lstStyle/>
          <a:p>
            <a:pPr algn="ctr"/>
            <a:r>
              <a:rPr sz="950" b="0">
                <a:solidFill>
                  <a:srgbClr val="FAFBFD"/>
                </a:solidFill>
                <a:latin typeface="Lexend Deca"/>
              </a:rPr>
              <a:t>Keystore</a:t>
            </a:r>
          </a:p>
        </p:txBody>
      </p:sp>
      <p:sp>
        <p:nvSpPr>
          <p:cNvPr id="27" name="Rounded Rectangle 26"/>
          <p:cNvSpPr/>
          <p:nvPr/>
        </p:nvSpPr>
        <p:spPr>
          <a:xfrm>
            <a:off x="4824984" y="4572000"/>
            <a:ext cx="1859280" cy="259080"/>
          </a:xfrm>
          <a:prstGeom prst="roundRect">
            <a:avLst>
              <a:gd name="adj" fmla="val 50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TextBox 27"/>
          <p:cNvSpPr txBox="1"/>
          <p:nvPr/>
        </p:nvSpPr>
        <p:spPr>
          <a:xfrm>
            <a:off x="4824984" y="4572000"/>
            <a:ext cx="1859280" cy="259080"/>
          </a:xfrm>
          <a:prstGeom prst="rect">
            <a:avLst/>
          </a:prstGeom>
          <a:noFill/>
        </p:spPr>
        <p:txBody>
          <a:bodyPr wrap="square" lIns="0" tIns="0" rIns="0" bIns="0" anchor="ctr">
            <a:spAutoFit/>
          </a:bodyPr>
          <a:lstStyle/>
          <a:p>
            <a:pPr algn="ctr"/>
            <a:r>
              <a:rPr sz="950" b="0">
                <a:solidFill>
                  <a:srgbClr val="FAFBFD"/>
                </a:solidFill>
                <a:latin typeface="Lexend Deca"/>
              </a:rPr>
              <a:t>Polarization compensation</a:t>
            </a:r>
          </a:p>
        </p:txBody>
      </p:sp>
      <p:pic>
        <p:nvPicPr>
          <p:cNvPr id="30" name="Picture 29">
            <a:extLst>
              <a:ext uri="{FF2B5EF4-FFF2-40B4-BE49-F238E27FC236}">
                <a16:creationId xmlns:a16="http://schemas.microsoft.com/office/drawing/2014/main" id="{D107EAAC-2236-4F2B-B7DD-1CDCC1790619}"/>
              </a:ext>
            </a:extLst>
          </p:cNvPr>
          <p:cNvPicPr>
            <a:picLocks noChangeAspect="1"/>
          </p:cNvPicPr>
          <p:nvPr/>
        </p:nvPicPr>
        <p:blipFill>
          <a:blip r:embed="rId4"/>
          <a:stretch>
            <a:fillRect/>
          </a:stretch>
        </p:blipFill>
        <p:spPr>
          <a:xfrm>
            <a:off x="10120313" y="236736"/>
            <a:ext cx="1671663" cy="48768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1003E"/>
        </a:solidFill>
        <a:effectLst/>
      </p:bgPr>
    </p:bg>
    <p:spTree>
      <p:nvGrpSpPr>
        <p:cNvPr id="1" name=""/>
        <p:cNvGrpSpPr/>
        <p:nvPr/>
      </p:nvGrpSpPr>
      <p:grpSpPr>
        <a:xfrm>
          <a:off x="0" y="0"/>
          <a:ext cx="0" cy="0"/>
          <a:chOff x="0" y="0"/>
          <a:chExt cx="0" cy="0"/>
        </a:xfrm>
      </p:grpSpPr>
      <p:sp>
        <p:nvSpPr>
          <p:cNvPr id="3" name="TextBox 2"/>
          <p:cNvSpPr txBox="1"/>
          <p:nvPr/>
        </p:nvSpPr>
        <p:spPr>
          <a:xfrm>
            <a:off x="9144000" y="655320"/>
            <a:ext cx="2438400" cy="152400"/>
          </a:xfrm>
          <a:prstGeom prst="rect">
            <a:avLst/>
          </a:prstGeom>
          <a:noFill/>
        </p:spPr>
        <p:txBody>
          <a:bodyPr wrap="square" lIns="0" tIns="0" rIns="0" bIns="0" anchor="t">
            <a:spAutoFit/>
          </a:bodyPr>
          <a:lstStyle/>
          <a:p>
            <a:pPr algn="r"/>
            <a:r>
              <a:rPr sz="700" b="0">
                <a:solidFill>
                  <a:srgbClr val="CBD5E1"/>
                </a:solidFill>
                <a:latin typeface="Lexend Deca"/>
              </a:rPr>
              <a:t>The Quantum Networking Company®</a:t>
            </a:r>
          </a:p>
        </p:txBody>
      </p:sp>
      <p:sp>
        <p:nvSpPr>
          <p:cNvPr id="4" name="TextBox 3"/>
          <p:cNvSpPr txBox="1"/>
          <p:nvPr/>
        </p:nvSpPr>
        <p:spPr>
          <a:xfrm>
            <a:off x="685800" y="6492240"/>
            <a:ext cx="4572000" cy="182880"/>
          </a:xfrm>
          <a:prstGeom prst="rect">
            <a:avLst/>
          </a:prstGeom>
          <a:noFill/>
        </p:spPr>
        <p:txBody>
          <a:bodyPr wrap="square" lIns="0" tIns="0" rIns="0" bIns="0" anchor="t">
            <a:spAutoFit/>
          </a:bodyPr>
          <a:lstStyle/>
          <a:p>
            <a:pPr algn="l"/>
            <a:r>
              <a:rPr sz="800" b="0">
                <a:solidFill>
                  <a:srgbClr val="8E97B3"/>
                </a:solidFill>
                <a:latin typeface="Lexend Deca"/>
              </a:rPr>
              <a:t>Aliro · IEEE Quantum Week 2026 · Toronto</a:t>
            </a:r>
          </a:p>
        </p:txBody>
      </p:sp>
      <p:sp>
        <p:nvSpPr>
          <p:cNvPr id="5" name="TextBox 4"/>
          <p:cNvSpPr txBox="1"/>
          <p:nvPr/>
        </p:nvSpPr>
        <p:spPr>
          <a:xfrm>
            <a:off x="9982200" y="6492240"/>
            <a:ext cx="1600200" cy="182880"/>
          </a:xfrm>
          <a:prstGeom prst="rect">
            <a:avLst/>
          </a:prstGeom>
          <a:noFill/>
        </p:spPr>
        <p:txBody>
          <a:bodyPr wrap="square" lIns="0" tIns="0" rIns="0" bIns="0" anchor="t">
            <a:spAutoFit/>
          </a:bodyPr>
          <a:lstStyle/>
          <a:p>
            <a:pPr algn="r"/>
            <a:r>
              <a:rPr sz="800" b="0">
                <a:solidFill>
                  <a:srgbClr val="8E97B3"/>
                </a:solidFill>
                <a:latin typeface="Lexend Deca"/>
              </a:rPr>
              <a:t>11 / 21</a:t>
            </a:r>
          </a:p>
        </p:txBody>
      </p:sp>
      <p:sp>
        <p:nvSpPr>
          <p:cNvPr id="6" name="Rounded Rectangle 5"/>
          <p:cNvSpPr/>
          <p:nvPr/>
        </p:nvSpPr>
        <p:spPr>
          <a:xfrm>
            <a:off x="685800" y="624840"/>
            <a:ext cx="609600" cy="228600"/>
          </a:xfrm>
          <a:prstGeom prst="roundRect">
            <a:avLst>
              <a:gd name="adj" fmla="val 50000"/>
            </a:avLst>
          </a:prstGeom>
          <a:solidFill>
            <a:srgbClr val="EE39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685800" y="624840"/>
            <a:ext cx="609600" cy="228600"/>
          </a:xfrm>
          <a:prstGeom prst="rect">
            <a:avLst/>
          </a:prstGeom>
          <a:noFill/>
        </p:spPr>
        <p:txBody>
          <a:bodyPr wrap="square" lIns="0" tIns="0" rIns="0" bIns="0" anchor="ctr">
            <a:spAutoFit/>
          </a:bodyPr>
          <a:lstStyle/>
          <a:p>
            <a:pPr algn="ctr"/>
            <a:r>
              <a:rPr sz="900" b="1">
                <a:solidFill>
                  <a:srgbClr val="FAFBFD"/>
                </a:solidFill>
                <a:latin typeface="Lexend Deca"/>
              </a:rPr>
              <a:t>AlirOS</a:t>
            </a:r>
          </a:p>
        </p:txBody>
      </p:sp>
      <p:sp>
        <p:nvSpPr>
          <p:cNvPr id="8" name="TextBox 7"/>
          <p:cNvSpPr txBox="1"/>
          <p:nvPr/>
        </p:nvSpPr>
        <p:spPr>
          <a:xfrm>
            <a:off x="1417320" y="472440"/>
            <a:ext cx="8381999" cy="533400"/>
          </a:xfrm>
          <a:prstGeom prst="rect">
            <a:avLst/>
          </a:prstGeom>
          <a:noFill/>
        </p:spPr>
        <p:txBody>
          <a:bodyPr wrap="square" lIns="0" tIns="0" rIns="0" bIns="0" anchor="ctr">
            <a:spAutoFit/>
          </a:bodyPr>
          <a:lstStyle/>
          <a:p>
            <a:pPr algn="l"/>
            <a:r>
              <a:rPr sz="2400" b="0">
                <a:solidFill>
                  <a:srgbClr val="FAFBFD"/>
                </a:solidFill>
                <a:latin typeface="Lexend Deca"/>
              </a:rPr>
              <a:t>Interoperability Layer: applications and operations</a:t>
            </a:r>
          </a:p>
        </p:txBody>
      </p:sp>
      <p:sp>
        <p:nvSpPr>
          <p:cNvPr id="9" name="Rounded Rectangle 8"/>
          <p:cNvSpPr/>
          <p:nvPr/>
        </p:nvSpPr>
        <p:spPr>
          <a:xfrm>
            <a:off x="685800" y="1219200"/>
            <a:ext cx="2895600" cy="5090160"/>
          </a:xfrm>
          <a:prstGeom prst="roundRect">
            <a:avLst>
              <a:gd name="adj" fmla="val 6000"/>
            </a:avLst>
          </a:prstGeom>
          <a:solidFill>
            <a:srgbClr val="FAFB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0" name="Picture 9" descr="stack_interop.png"/>
          <p:cNvPicPr>
            <a:picLocks noChangeAspect="1"/>
          </p:cNvPicPr>
          <p:nvPr/>
        </p:nvPicPr>
        <p:blipFill>
          <a:blip r:embed="rId3"/>
          <a:stretch>
            <a:fillRect/>
          </a:stretch>
        </p:blipFill>
        <p:spPr>
          <a:xfrm>
            <a:off x="931571" y="1325880"/>
            <a:ext cx="2404056" cy="4876800"/>
          </a:xfrm>
          <a:prstGeom prst="rect">
            <a:avLst/>
          </a:prstGeom>
        </p:spPr>
      </p:pic>
      <p:sp>
        <p:nvSpPr>
          <p:cNvPr id="11" name="Rounded Rectangle 10"/>
          <p:cNvSpPr/>
          <p:nvPr/>
        </p:nvSpPr>
        <p:spPr>
          <a:xfrm>
            <a:off x="3962399" y="1524000"/>
            <a:ext cx="7543800" cy="2286000"/>
          </a:xfrm>
          <a:prstGeom prst="roundRect">
            <a:avLst>
              <a:gd name="adj" fmla="val 8000"/>
            </a:avLst>
          </a:prstGeom>
          <a:solidFill>
            <a:srgbClr val="11103E"/>
          </a:solidFill>
          <a:ln w="15875">
            <a:solidFill>
              <a:srgbClr val="8F8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4236720" y="1722120"/>
            <a:ext cx="3810000" cy="304800"/>
          </a:xfrm>
          <a:prstGeom prst="rect">
            <a:avLst/>
          </a:prstGeom>
          <a:noFill/>
        </p:spPr>
        <p:txBody>
          <a:bodyPr wrap="square" lIns="0" tIns="0" rIns="0" bIns="0" anchor="t">
            <a:spAutoFit/>
          </a:bodyPr>
          <a:lstStyle/>
          <a:p>
            <a:pPr algn="l"/>
            <a:r>
              <a:rPr sz="2000" b="1">
                <a:solidFill>
                  <a:srgbClr val="FAFBFD"/>
                </a:solidFill>
                <a:latin typeface="Lexend Deca"/>
              </a:rPr>
              <a:t>Applications</a:t>
            </a:r>
          </a:p>
        </p:txBody>
      </p:sp>
      <p:sp>
        <p:nvSpPr>
          <p:cNvPr id="13" name="TextBox 12"/>
          <p:cNvSpPr txBox="1"/>
          <p:nvPr/>
        </p:nvSpPr>
        <p:spPr>
          <a:xfrm>
            <a:off x="4236720" y="2042160"/>
            <a:ext cx="7086600" cy="259080"/>
          </a:xfrm>
          <a:prstGeom prst="rect">
            <a:avLst/>
          </a:prstGeom>
          <a:noFill/>
        </p:spPr>
        <p:txBody>
          <a:bodyPr wrap="square" lIns="0" tIns="0" rIns="0" bIns="0" anchor="t">
            <a:spAutoFit/>
          </a:bodyPr>
          <a:lstStyle/>
          <a:p>
            <a:pPr algn="l"/>
            <a:r>
              <a:rPr sz="1200" b="0">
                <a:solidFill>
                  <a:srgbClr val="CBD5E1"/>
                </a:solidFill>
                <a:latin typeface="Lexend Deca"/>
              </a:rPr>
              <a:t>APIs from the AlirOS RPC layer to control the node and consume quantum-derived data</a:t>
            </a:r>
          </a:p>
        </p:txBody>
      </p:sp>
      <p:sp>
        <p:nvSpPr>
          <p:cNvPr id="14" name="Rounded Rectangle 13"/>
          <p:cNvSpPr/>
          <p:nvPr/>
        </p:nvSpPr>
        <p:spPr>
          <a:xfrm>
            <a:off x="4236720" y="2438400"/>
            <a:ext cx="3390900" cy="1143000"/>
          </a:xfrm>
          <a:prstGeom prst="roundRect">
            <a:avLst>
              <a:gd name="adj" fmla="val 8000"/>
            </a:avLst>
          </a:prstGeom>
          <a:solidFill>
            <a:srgbClr val="1A19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4404360" y="2545080"/>
            <a:ext cx="3048000" cy="259080"/>
          </a:xfrm>
          <a:prstGeom prst="rect">
            <a:avLst/>
          </a:prstGeom>
          <a:noFill/>
        </p:spPr>
        <p:txBody>
          <a:bodyPr wrap="square" lIns="0" tIns="0" rIns="0" bIns="0" anchor="t">
            <a:spAutoFit/>
          </a:bodyPr>
          <a:lstStyle/>
          <a:p>
            <a:pPr algn="l"/>
            <a:r>
              <a:rPr sz="1400" b="1">
                <a:solidFill>
                  <a:srgbClr val="8F86F0"/>
                </a:solidFill>
                <a:latin typeface="Lexend Deca"/>
              </a:rPr>
              <a:t>Cisco SKIP</a:t>
            </a:r>
          </a:p>
        </p:txBody>
      </p:sp>
      <p:sp>
        <p:nvSpPr>
          <p:cNvPr id="16" name="TextBox 15"/>
          <p:cNvSpPr txBox="1"/>
          <p:nvPr/>
        </p:nvSpPr>
        <p:spPr>
          <a:xfrm>
            <a:off x="4404360" y="2834640"/>
            <a:ext cx="3048000" cy="685800"/>
          </a:xfrm>
          <a:prstGeom prst="rect">
            <a:avLst/>
          </a:prstGeom>
          <a:noFill/>
        </p:spPr>
        <p:txBody>
          <a:bodyPr wrap="square" lIns="0" tIns="0" rIns="0" bIns="0" anchor="t">
            <a:spAutoFit/>
          </a:bodyPr>
          <a:lstStyle/>
          <a:p>
            <a:pPr algn="l"/>
            <a:r>
              <a:rPr sz="1150" b="0">
                <a:solidFill>
                  <a:srgbClr val="CBD5E1"/>
                </a:solidFill>
                <a:latin typeface="Lexend Deca"/>
              </a:rPr>
              <a:t>Native integration: existing switches and encryptors use quantum-generated symmetric keys directly from AlirOS nodes</a:t>
            </a:r>
          </a:p>
        </p:txBody>
      </p:sp>
      <p:sp>
        <p:nvSpPr>
          <p:cNvPr id="17" name="Rounded Rectangle 16"/>
          <p:cNvSpPr/>
          <p:nvPr/>
        </p:nvSpPr>
        <p:spPr>
          <a:xfrm>
            <a:off x="7856220" y="2438400"/>
            <a:ext cx="3390900" cy="1143000"/>
          </a:xfrm>
          <a:prstGeom prst="roundRect">
            <a:avLst>
              <a:gd name="adj" fmla="val 8000"/>
            </a:avLst>
          </a:prstGeom>
          <a:solidFill>
            <a:srgbClr val="1A19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8023860" y="2545080"/>
            <a:ext cx="3048000" cy="259080"/>
          </a:xfrm>
          <a:prstGeom prst="rect">
            <a:avLst/>
          </a:prstGeom>
          <a:noFill/>
        </p:spPr>
        <p:txBody>
          <a:bodyPr wrap="square" lIns="0" tIns="0" rIns="0" bIns="0" anchor="t">
            <a:spAutoFit/>
          </a:bodyPr>
          <a:lstStyle/>
          <a:p>
            <a:pPr algn="l"/>
            <a:r>
              <a:rPr sz="1400" b="1">
                <a:solidFill>
                  <a:srgbClr val="8F86F0"/>
                </a:solidFill>
                <a:latin typeface="Lexend Deca"/>
              </a:rPr>
              <a:t>NETCONF / YANG</a:t>
            </a:r>
          </a:p>
        </p:txBody>
      </p:sp>
      <p:sp>
        <p:nvSpPr>
          <p:cNvPr id="19" name="TextBox 18"/>
          <p:cNvSpPr txBox="1"/>
          <p:nvPr/>
        </p:nvSpPr>
        <p:spPr>
          <a:xfrm>
            <a:off x="8023860" y="2834640"/>
            <a:ext cx="3048000" cy="685800"/>
          </a:xfrm>
          <a:prstGeom prst="rect">
            <a:avLst/>
          </a:prstGeom>
          <a:noFill/>
        </p:spPr>
        <p:txBody>
          <a:bodyPr wrap="square" lIns="0" tIns="0" rIns="0" bIns="0" anchor="t">
            <a:spAutoFit/>
          </a:bodyPr>
          <a:lstStyle/>
          <a:p>
            <a:pPr algn="l"/>
            <a:r>
              <a:rPr sz="1150" b="0">
                <a:solidFill>
                  <a:srgbClr val="CBD5E1"/>
                </a:solidFill>
                <a:latin typeface="Lexend Deca"/>
              </a:rPr>
              <a:t>Industry-best-practice configuration, management and control for SDN platforms like Aliro Orchestrator and Cisco NSO</a:t>
            </a:r>
          </a:p>
        </p:txBody>
      </p:sp>
      <p:sp>
        <p:nvSpPr>
          <p:cNvPr id="20" name="Rounded Rectangle 19"/>
          <p:cNvSpPr/>
          <p:nvPr/>
        </p:nvSpPr>
        <p:spPr>
          <a:xfrm>
            <a:off x="3962399" y="4038600"/>
            <a:ext cx="7543800" cy="1447800"/>
          </a:xfrm>
          <a:prstGeom prst="roundRect">
            <a:avLst>
              <a:gd name="adj" fmla="val 8000"/>
            </a:avLst>
          </a:prstGeom>
          <a:solidFill>
            <a:srgbClr val="11103E"/>
          </a:solidFill>
          <a:ln w="15875">
            <a:solidFill>
              <a:srgbClr val="8F8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4236720" y="4236720"/>
            <a:ext cx="3810000" cy="304800"/>
          </a:xfrm>
          <a:prstGeom prst="rect">
            <a:avLst/>
          </a:prstGeom>
          <a:noFill/>
        </p:spPr>
        <p:txBody>
          <a:bodyPr wrap="square" lIns="0" tIns="0" rIns="0" bIns="0" anchor="t">
            <a:spAutoFit/>
          </a:bodyPr>
          <a:lstStyle/>
          <a:p>
            <a:pPr algn="l"/>
            <a:r>
              <a:rPr sz="2000" b="1">
                <a:solidFill>
                  <a:srgbClr val="FAFBFD"/>
                </a:solidFill>
                <a:latin typeface="Lexend Deca"/>
              </a:rPr>
              <a:t>Engineered for automation</a:t>
            </a:r>
          </a:p>
        </p:txBody>
      </p:sp>
      <p:sp>
        <p:nvSpPr>
          <p:cNvPr id="22" name="TextBox 21"/>
          <p:cNvSpPr txBox="1"/>
          <p:nvPr/>
        </p:nvSpPr>
        <p:spPr>
          <a:xfrm>
            <a:off x="4236720" y="4572000"/>
            <a:ext cx="7010400" cy="228600"/>
          </a:xfrm>
          <a:prstGeom prst="rect">
            <a:avLst/>
          </a:prstGeom>
          <a:noFill/>
        </p:spPr>
        <p:txBody>
          <a:bodyPr wrap="square" lIns="0" tIns="0" rIns="0" bIns="0" anchor="t">
            <a:spAutoFit/>
          </a:bodyPr>
          <a:lstStyle/>
          <a:p>
            <a:pPr algn="l"/>
            <a:r>
              <a:rPr sz="1200" b="0">
                <a:solidFill>
                  <a:srgbClr val="CBD5E1"/>
                </a:solidFill>
                <a:latin typeface="Lexend Deca"/>
              </a:rPr>
              <a:t>Metric Scraper  →  telemetry from services and logical devices  →  Prometheus</a:t>
            </a:r>
          </a:p>
        </p:txBody>
      </p:sp>
      <p:sp>
        <p:nvSpPr>
          <p:cNvPr id="23" name="Rounded Rectangle 22"/>
          <p:cNvSpPr/>
          <p:nvPr/>
        </p:nvSpPr>
        <p:spPr>
          <a:xfrm>
            <a:off x="4236720" y="4907280"/>
            <a:ext cx="1539240" cy="259080"/>
          </a:xfrm>
          <a:prstGeom prst="roundRect">
            <a:avLst>
              <a:gd name="adj" fmla="val 50000"/>
            </a:avLst>
          </a:prstGeom>
          <a:solidFill>
            <a:srgbClr val="11103E"/>
          </a:solidFill>
          <a:ln w="15875">
            <a:solidFill>
              <a:srgbClr val="8F8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4236720" y="4907280"/>
            <a:ext cx="1539240" cy="259080"/>
          </a:xfrm>
          <a:prstGeom prst="rect">
            <a:avLst/>
          </a:prstGeom>
          <a:noFill/>
        </p:spPr>
        <p:txBody>
          <a:bodyPr wrap="square" lIns="0" tIns="0" rIns="0" bIns="0" anchor="ctr">
            <a:spAutoFit/>
          </a:bodyPr>
          <a:lstStyle/>
          <a:p>
            <a:pPr algn="ctr"/>
            <a:r>
              <a:rPr sz="950" b="0">
                <a:solidFill>
                  <a:srgbClr val="FAFBFD"/>
                </a:solidFill>
                <a:latin typeface="Lexend Deca"/>
              </a:rPr>
              <a:t>real-time visibility</a:t>
            </a:r>
          </a:p>
        </p:txBody>
      </p:sp>
      <p:sp>
        <p:nvSpPr>
          <p:cNvPr id="25" name="Rounded Rectangle 24"/>
          <p:cNvSpPr/>
          <p:nvPr/>
        </p:nvSpPr>
        <p:spPr>
          <a:xfrm>
            <a:off x="5867400" y="4907280"/>
            <a:ext cx="771144" cy="259080"/>
          </a:xfrm>
          <a:prstGeom prst="roundRect">
            <a:avLst>
              <a:gd name="adj" fmla="val 50000"/>
            </a:avLst>
          </a:prstGeom>
          <a:solidFill>
            <a:srgbClr val="11103E"/>
          </a:solidFill>
          <a:ln w="15875">
            <a:solidFill>
              <a:srgbClr val="8F8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5867400" y="4907280"/>
            <a:ext cx="771144" cy="259080"/>
          </a:xfrm>
          <a:prstGeom prst="rect">
            <a:avLst/>
          </a:prstGeom>
          <a:noFill/>
        </p:spPr>
        <p:txBody>
          <a:bodyPr wrap="square" lIns="0" tIns="0" rIns="0" bIns="0" anchor="ctr">
            <a:spAutoFit/>
          </a:bodyPr>
          <a:lstStyle/>
          <a:p>
            <a:pPr algn="ctr"/>
            <a:r>
              <a:rPr sz="950" b="0">
                <a:solidFill>
                  <a:srgbClr val="FAFBFD"/>
                </a:solidFill>
                <a:latin typeface="Lexend Deca"/>
              </a:rPr>
              <a:t>alerting</a:t>
            </a:r>
          </a:p>
        </p:txBody>
      </p:sp>
      <p:sp>
        <p:nvSpPr>
          <p:cNvPr id="27" name="Rounded Rectangle 26"/>
          <p:cNvSpPr/>
          <p:nvPr/>
        </p:nvSpPr>
        <p:spPr>
          <a:xfrm>
            <a:off x="6729984" y="4907280"/>
            <a:ext cx="963168" cy="259080"/>
          </a:xfrm>
          <a:prstGeom prst="roundRect">
            <a:avLst>
              <a:gd name="adj" fmla="val 50000"/>
            </a:avLst>
          </a:prstGeom>
          <a:solidFill>
            <a:srgbClr val="11103E"/>
          </a:solidFill>
          <a:ln w="15875">
            <a:solidFill>
              <a:srgbClr val="8F8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TextBox 27"/>
          <p:cNvSpPr txBox="1"/>
          <p:nvPr/>
        </p:nvSpPr>
        <p:spPr>
          <a:xfrm>
            <a:off x="6729984" y="4907280"/>
            <a:ext cx="963168" cy="259080"/>
          </a:xfrm>
          <a:prstGeom prst="rect">
            <a:avLst/>
          </a:prstGeom>
          <a:noFill/>
        </p:spPr>
        <p:txBody>
          <a:bodyPr wrap="square" lIns="0" tIns="0" rIns="0" bIns="0" anchor="ctr">
            <a:spAutoFit/>
          </a:bodyPr>
          <a:lstStyle/>
          <a:p>
            <a:pPr algn="ctr"/>
            <a:r>
              <a:rPr sz="950" b="0">
                <a:solidFill>
                  <a:srgbClr val="FAFBFD"/>
                </a:solidFill>
                <a:latin typeface="Lexend Deca"/>
              </a:rPr>
              <a:t>diagnostics</a:t>
            </a:r>
          </a:p>
        </p:txBody>
      </p:sp>
      <p:sp>
        <p:nvSpPr>
          <p:cNvPr id="29" name="Rounded Rectangle 28"/>
          <p:cNvSpPr/>
          <p:nvPr/>
        </p:nvSpPr>
        <p:spPr>
          <a:xfrm>
            <a:off x="7784592" y="4907280"/>
            <a:ext cx="1475232" cy="259080"/>
          </a:xfrm>
          <a:prstGeom prst="roundRect">
            <a:avLst>
              <a:gd name="adj" fmla="val 50000"/>
            </a:avLst>
          </a:prstGeom>
          <a:solidFill>
            <a:srgbClr val="11103E"/>
          </a:solidFill>
          <a:ln w="15875">
            <a:solidFill>
              <a:srgbClr val="8F8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TextBox 29"/>
          <p:cNvSpPr txBox="1"/>
          <p:nvPr/>
        </p:nvSpPr>
        <p:spPr>
          <a:xfrm>
            <a:off x="7784592" y="4907280"/>
            <a:ext cx="1475232" cy="259080"/>
          </a:xfrm>
          <a:prstGeom prst="rect">
            <a:avLst/>
          </a:prstGeom>
          <a:noFill/>
        </p:spPr>
        <p:txBody>
          <a:bodyPr wrap="square" lIns="0" tIns="0" rIns="0" bIns="0" anchor="ctr">
            <a:spAutoFit/>
          </a:bodyPr>
          <a:lstStyle/>
          <a:p>
            <a:pPr algn="ctr"/>
            <a:r>
              <a:rPr sz="950" b="0">
                <a:solidFill>
                  <a:srgbClr val="FAFBFD"/>
                </a:solidFill>
                <a:latin typeface="Lexend Deca"/>
              </a:rPr>
              <a:t>closed-loop control</a:t>
            </a:r>
          </a:p>
        </p:txBody>
      </p:sp>
      <p:pic>
        <p:nvPicPr>
          <p:cNvPr id="32" name="Picture 31">
            <a:extLst>
              <a:ext uri="{FF2B5EF4-FFF2-40B4-BE49-F238E27FC236}">
                <a16:creationId xmlns:a16="http://schemas.microsoft.com/office/drawing/2014/main" id="{2739DA0C-883E-E190-BE84-6CD3061C3F23}"/>
              </a:ext>
            </a:extLst>
          </p:cNvPr>
          <p:cNvPicPr>
            <a:picLocks noChangeAspect="1"/>
          </p:cNvPicPr>
          <p:nvPr/>
        </p:nvPicPr>
        <p:blipFill>
          <a:blip r:embed="rId4"/>
          <a:stretch>
            <a:fillRect/>
          </a:stretch>
        </p:blipFill>
        <p:spPr>
          <a:xfrm>
            <a:off x="10120313" y="236736"/>
            <a:ext cx="1671663" cy="48768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1003E"/>
        </a:solidFill>
        <a:effectLst/>
      </p:bgPr>
    </p:bg>
    <p:spTree>
      <p:nvGrpSpPr>
        <p:cNvPr id="1" name=""/>
        <p:cNvGrpSpPr/>
        <p:nvPr/>
      </p:nvGrpSpPr>
      <p:grpSpPr>
        <a:xfrm>
          <a:off x="0" y="0"/>
          <a:ext cx="0" cy="0"/>
          <a:chOff x="0" y="0"/>
          <a:chExt cx="0" cy="0"/>
        </a:xfrm>
      </p:grpSpPr>
      <p:sp>
        <p:nvSpPr>
          <p:cNvPr id="3" name="TextBox 2"/>
          <p:cNvSpPr txBox="1"/>
          <p:nvPr/>
        </p:nvSpPr>
        <p:spPr>
          <a:xfrm>
            <a:off x="9144000" y="655320"/>
            <a:ext cx="2438400" cy="152400"/>
          </a:xfrm>
          <a:prstGeom prst="rect">
            <a:avLst/>
          </a:prstGeom>
          <a:noFill/>
        </p:spPr>
        <p:txBody>
          <a:bodyPr wrap="square" lIns="0" tIns="0" rIns="0" bIns="0" anchor="t">
            <a:spAutoFit/>
          </a:bodyPr>
          <a:lstStyle/>
          <a:p>
            <a:pPr algn="r"/>
            <a:r>
              <a:rPr sz="700" b="0">
                <a:solidFill>
                  <a:srgbClr val="CBD5E1"/>
                </a:solidFill>
                <a:latin typeface="Lexend Deca"/>
              </a:rPr>
              <a:t>The Quantum Networking Company®</a:t>
            </a:r>
          </a:p>
        </p:txBody>
      </p:sp>
      <p:sp>
        <p:nvSpPr>
          <p:cNvPr id="4" name="TextBox 3"/>
          <p:cNvSpPr txBox="1"/>
          <p:nvPr/>
        </p:nvSpPr>
        <p:spPr>
          <a:xfrm>
            <a:off x="685800" y="6492240"/>
            <a:ext cx="4572000" cy="182880"/>
          </a:xfrm>
          <a:prstGeom prst="rect">
            <a:avLst/>
          </a:prstGeom>
          <a:noFill/>
        </p:spPr>
        <p:txBody>
          <a:bodyPr wrap="square" lIns="0" tIns="0" rIns="0" bIns="0" anchor="t">
            <a:spAutoFit/>
          </a:bodyPr>
          <a:lstStyle/>
          <a:p>
            <a:pPr algn="l"/>
            <a:r>
              <a:rPr sz="800" b="0">
                <a:solidFill>
                  <a:srgbClr val="8E97B3"/>
                </a:solidFill>
                <a:latin typeface="Lexend Deca"/>
              </a:rPr>
              <a:t>Aliro · IEEE Quantum Week 2026 · Toronto</a:t>
            </a:r>
          </a:p>
        </p:txBody>
      </p:sp>
      <p:sp>
        <p:nvSpPr>
          <p:cNvPr id="5" name="TextBox 4"/>
          <p:cNvSpPr txBox="1"/>
          <p:nvPr/>
        </p:nvSpPr>
        <p:spPr>
          <a:xfrm>
            <a:off x="9982200" y="6492240"/>
            <a:ext cx="1600200" cy="182880"/>
          </a:xfrm>
          <a:prstGeom prst="rect">
            <a:avLst/>
          </a:prstGeom>
          <a:noFill/>
        </p:spPr>
        <p:txBody>
          <a:bodyPr wrap="square" lIns="0" tIns="0" rIns="0" bIns="0" anchor="t">
            <a:spAutoFit/>
          </a:bodyPr>
          <a:lstStyle/>
          <a:p>
            <a:pPr algn="r"/>
            <a:r>
              <a:rPr sz="800" b="0">
                <a:solidFill>
                  <a:srgbClr val="8E97B3"/>
                </a:solidFill>
                <a:latin typeface="Lexend Deca"/>
              </a:rPr>
              <a:t>12 / 21</a:t>
            </a:r>
          </a:p>
        </p:txBody>
      </p:sp>
      <p:sp>
        <p:nvSpPr>
          <p:cNvPr id="6" name="Rounded Rectangle 5"/>
          <p:cNvSpPr/>
          <p:nvPr/>
        </p:nvSpPr>
        <p:spPr>
          <a:xfrm>
            <a:off x="685800" y="624840"/>
            <a:ext cx="609600" cy="228600"/>
          </a:xfrm>
          <a:prstGeom prst="roundRect">
            <a:avLst>
              <a:gd name="adj" fmla="val 50000"/>
            </a:avLst>
          </a:prstGeom>
          <a:solidFill>
            <a:srgbClr val="EE39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685800" y="624840"/>
            <a:ext cx="609600" cy="228600"/>
          </a:xfrm>
          <a:prstGeom prst="rect">
            <a:avLst/>
          </a:prstGeom>
          <a:noFill/>
        </p:spPr>
        <p:txBody>
          <a:bodyPr wrap="square" lIns="0" tIns="0" rIns="0" bIns="0" anchor="ctr">
            <a:spAutoFit/>
          </a:bodyPr>
          <a:lstStyle/>
          <a:p>
            <a:pPr algn="ctr"/>
            <a:r>
              <a:rPr sz="900" b="1">
                <a:solidFill>
                  <a:srgbClr val="FAFBFD"/>
                </a:solidFill>
                <a:latin typeface="Lexend Deca"/>
              </a:rPr>
              <a:t>AlirOS</a:t>
            </a:r>
          </a:p>
        </p:txBody>
      </p:sp>
      <p:sp>
        <p:nvSpPr>
          <p:cNvPr id="8" name="TextBox 7"/>
          <p:cNvSpPr txBox="1"/>
          <p:nvPr/>
        </p:nvSpPr>
        <p:spPr>
          <a:xfrm>
            <a:off x="1417320" y="472440"/>
            <a:ext cx="8381999" cy="533400"/>
          </a:xfrm>
          <a:prstGeom prst="rect">
            <a:avLst/>
          </a:prstGeom>
          <a:noFill/>
        </p:spPr>
        <p:txBody>
          <a:bodyPr wrap="square" lIns="0" tIns="0" rIns="0" bIns="0" anchor="ctr">
            <a:spAutoFit/>
          </a:bodyPr>
          <a:lstStyle/>
          <a:p>
            <a:pPr algn="l"/>
            <a:r>
              <a:rPr sz="2400" b="0">
                <a:solidFill>
                  <a:srgbClr val="FAFBFD"/>
                </a:solidFill>
                <a:latin typeface="Lexend Deca"/>
              </a:rPr>
              <a:t>Ready to wear today, a foundation to grow with</a:t>
            </a:r>
          </a:p>
        </p:txBody>
      </p:sp>
      <p:sp>
        <p:nvSpPr>
          <p:cNvPr id="9" name="Rounded Rectangle 8"/>
          <p:cNvSpPr/>
          <p:nvPr/>
        </p:nvSpPr>
        <p:spPr>
          <a:xfrm>
            <a:off x="685800" y="1219200"/>
            <a:ext cx="2895600" cy="5090160"/>
          </a:xfrm>
          <a:prstGeom prst="roundRect">
            <a:avLst>
              <a:gd name="adj" fmla="val 6000"/>
            </a:avLst>
          </a:prstGeom>
          <a:solidFill>
            <a:srgbClr val="FAFB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0" name="Picture 9" descr="stack_full.png"/>
          <p:cNvPicPr>
            <a:picLocks noChangeAspect="1"/>
          </p:cNvPicPr>
          <p:nvPr/>
        </p:nvPicPr>
        <p:blipFill>
          <a:blip r:embed="rId3"/>
          <a:stretch>
            <a:fillRect/>
          </a:stretch>
        </p:blipFill>
        <p:spPr>
          <a:xfrm>
            <a:off x="931571" y="1325880"/>
            <a:ext cx="2404056" cy="4876800"/>
          </a:xfrm>
          <a:prstGeom prst="rect">
            <a:avLst/>
          </a:prstGeom>
        </p:spPr>
      </p:pic>
      <p:sp>
        <p:nvSpPr>
          <p:cNvPr id="11" name="Rounded Rectangle 10"/>
          <p:cNvSpPr/>
          <p:nvPr/>
        </p:nvSpPr>
        <p:spPr>
          <a:xfrm>
            <a:off x="3962399" y="1524000"/>
            <a:ext cx="7543800" cy="1295400"/>
          </a:xfrm>
          <a:prstGeom prst="roundRect">
            <a:avLst>
              <a:gd name="adj" fmla="val 8000"/>
            </a:avLst>
          </a:prstGeom>
          <a:solidFill>
            <a:srgbClr val="11103E"/>
          </a:solidFill>
          <a:ln w="15875">
            <a:solidFill>
              <a:srgbClr val="EE395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Rectangle 11"/>
          <p:cNvSpPr/>
          <p:nvPr/>
        </p:nvSpPr>
        <p:spPr>
          <a:xfrm>
            <a:off x="3962399" y="1600200"/>
            <a:ext cx="45720" cy="1143000"/>
          </a:xfrm>
          <a:prstGeom prst="rect">
            <a:avLst/>
          </a:prstGeom>
          <a:solidFill>
            <a:srgbClr val="EE39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4267200" y="1524000"/>
            <a:ext cx="6934200" cy="1295400"/>
          </a:xfrm>
          <a:prstGeom prst="rect">
            <a:avLst/>
          </a:prstGeom>
          <a:noFill/>
        </p:spPr>
        <p:txBody>
          <a:bodyPr wrap="square" lIns="0" tIns="0" rIns="0" bIns="0" anchor="ctr">
            <a:spAutoFit/>
          </a:bodyPr>
          <a:lstStyle/>
          <a:p>
            <a:pPr algn="l"/>
            <a:r>
              <a:rPr sz="2000" b="1">
                <a:solidFill>
                  <a:srgbClr val="FAFBFD"/>
                </a:solidFill>
                <a:latin typeface="Lexend Deca"/>
              </a:rPr>
              <a:t>Hardware is onboarded through configuration</a:t>
            </a:r>
          </a:p>
        </p:txBody>
      </p:sp>
      <p:sp>
        <p:nvSpPr>
          <p:cNvPr id="14" name="Rounded Rectangle 13"/>
          <p:cNvSpPr/>
          <p:nvPr/>
        </p:nvSpPr>
        <p:spPr>
          <a:xfrm>
            <a:off x="3962399" y="3048000"/>
            <a:ext cx="7543800" cy="1295400"/>
          </a:xfrm>
          <a:prstGeom prst="roundRect">
            <a:avLst>
              <a:gd name="adj" fmla="val 8000"/>
            </a:avLst>
          </a:prstGeom>
          <a:solidFill>
            <a:srgbClr val="11103E"/>
          </a:solidFill>
          <a:ln w="15875">
            <a:solidFill>
              <a:srgbClr val="FF9C2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Rectangle 14"/>
          <p:cNvSpPr/>
          <p:nvPr/>
        </p:nvSpPr>
        <p:spPr>
          <a:xfrm>
            <a:off x="3962399" y="3124200"/>
            <a:ext cx="45720" cy="1143000"/>
          </a:xfrm>
          <a:prstGeom prst="rect">
            <a:avLst/>
          </a:prstGeom>
          <a:solidFill>
            <a:srgbClr val="FF9C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4267200" y="3048000"/>
            <a:ext cx="6934200" cy="1295400"/>
          </a:xfrm>
          <a:prstGeom prst="rect">
            <a:avLst/>
          </a:prstGeom>
          <a:noFill/>
        </p:spPr>
        <p:txBody>
          <a:bodyPr wrap="square" lIns="0" tIns="0" rIns="0" bIns="0" anchor="ctr">
            <a:spAutoFit/>
          </a:bodyPr>
          <a:lstStyle/>
          <a:p>
            <a:pPr algn="l"/>
            <a:r>
              <a:rPr sz="2000" b="1">
                <a:solidFill>
                  <a:srgbClr val="FAFBFD"/>
                </a:solidFill>
                <a:latin typeface="Lexend Deca"/>
              </a:rPr>
              <a:t>New interfaces sit behind logical devices with common APIs</a:t>
            </a:r>
          </a:p>
        </p:txBody>
      </p:sp>
      <p:sp>
        <p:nvSpPr>
          <p:cNvPr id="17" name="Rounded Rectangle 16"/>
          <p:cNvSpPr/>
          <p:nvPr/>
        </p:nvSpPr>
        <p:spPr>
          <a:xfrm>
            <a:off x="3962399" y="4572000"/>
            <a:ext cx="7543800" cy="1295400"/>
          </a:xfrm>
          <a:prstGeom prst="roundRect">
            <a:avLst>
              <a:gd name="adj" fmla="val 8000"/>
            </a:avLst>
          </a:prstGeom>
          <a:solidFill>
            <a:srgbClr val="11103E"/>
          </a:solidFill>
          <a:ln w="15875">
            <a:solidFill>
              <a:srgbClr val="17B6D1"/>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Rectangle 17"/>
          <p:cNvSpPr/>
          <p:nvPr/>
        </p:nvSpPr>
        <p:spPr>
          <a:xfrm>
            <a:off x="3962399" y="4648200"/>
            <a:ext cx="45720" cy="1143000"/>
          </a:xfrm>
          <a:prstGeom prst="rect">
            <a:avLst/>
          </a:prstGeom>
          <a:solidFill>
            <a:srgbClr val="17B6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4267200" y="4572000"/>
            <a:ext cx="6934200" cy="1295400"/>
          </a:xfrm>
          <a:prstGeom prst="rect">
            <a:avLst/>
          </a:prstGeom>
          <a:noFill/>
        </p:spPr>
        <p:txBody>
          <a:bodyPr wrap="square" lIns="0" tIns="0" rIns="0" bIns="0" anchor="ctr">
            <a:spAutoFit/>
          </a:bodyPr>
          <a:lstStyle/>
          <a:p>
            <a:pPr algn="l"/>
            <a:r>
              <a:rPr sz="2000" b="1">
                <a:solidFill>
                  <a:srgbClr val="FAFBFD"/>
                </a:solidFill>
                <a:latin typeface="Lexend Deca"/>
              </a:rPr>
              <a:t>The same platform scales as the network does</a:t>
            </a:r>
          </a:p>
        </p:txBody>
      </p:sp>
      <p:pic>
        <p:nvPicPr>
          <p:cNvPr id="21" name="Picture 20">
            <a:extLst>
              <a:ext uri="{FF2B5EF4-FFF2-40B4-BE49-F238E27FC236}">
                <a16:creationId xmlns:a16="http://schemas.microsoft.com/office/drawing/2014/main" id="{4F45D92A-4C43-65D7-49AB-9B64EDEA6F75}"/>
              </a:ext>
            </a:extLst>
          </p:cNvPr>
          <p:cNvPicPr>
            <a:picLocks noChangeAspect="1"/>
          </p:cNvPicPr>
          <p:nvPr/>
        </p:nvPicPr>
        <p:blipFill>
          <a:blip r:embed="rId4"/>
          <a:stretch>
            <a:fillRect/>
          </a:stretch>
        </p:blipFill>
        <p:spPr>
          <a:xfrm>
            <a:off x="10120313" y="236736"/>
            <a:ext cx="1671663" cy="48768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7">
    <p:bg>
      <p:bgPr>
        <a:solidFill>
          <a:srgbClr val="01003E"/>
        </a:solidFill>
        <a:effectLst/>
      </p:bgPr>
    </p:bg>
    <p:spTree>
      <p:nvGrpSpPr>
        <p:cNvPr id="1" name=""/>
        <p:cNvGrpSpPr/>
        <p:nvPr/>
      </p:nvGrpSpPr>
      <p:grpSpPr>
        <a:xfrm>
          <a:off x="0" y="0"/>
          <a:ext cx="0" cy="0"/>
          <a:chOff x="0" y="0"/>
          <a:chExt cx="0" cy="0"/>
        </a:xfrm>
      </p:grpSpPr>
      <p:sp>
        <p:nvSpPr>
          <p:cNvPr id="3" name="Text 1"/>
          <p:cNvSpPr txBox="1"/>
          <p:nvPr/>
        </p:nvSpPr>
        <p:spPr>
          <a:xfrm>
            <a:off x="9144000" y="655320"/>
            <a:ext cx="2438400" cy="152400"/>
          </a:xfrm>
          <a:prstGeom prst="rect">
            <a:avLst/>
          </a:prstGeom>
          <a:noFill/>
          <a:ln/>
        </p:spPr>
        <p:txBody>
          <a:bodyPr wrap="square" lIns="0" tIns="0" rIns="0" bIns="0" rtlCol="0" anchor="ctr"/>
          <a:lstStyle/>
          <a:p>
            <a:pPr marL="0" indent="0" algn="r">
              <a:buNone/>
            </a:pPr>
            <a:r>
              <a:rPr lang="en-US" sz="700" dirty="0">
                <a:solidFill>
                  <a:srgbClr val="CBD5E1"/>
                </a:solidFill>
                <a:latin typeface="Lexend Deca" pitchFamily="34" charset="0"/>
                <a:ea typeface="Lexend Deca" pitchFamily="34" charset="-122"/>
                <a:cs typeface="Lexend Deca" pitchFamily="34" charset="-120"/>
              </a:rPr>
              <a:t>The Quantum Networking Company®</a:t>
            </a:r>
            <a:endParaRPr lang="en-US" sz="700" dirty="0"/>
          </a:p>
        </p:txBody>
      </p:sp>
      <p:sp>
        <p:nvSpPr>
          <p:cNvPr id="4" name="Text 2"/>
          <p:cNvSpPr txBox="1"/>
          <p:nvPr/>
        </p:nvSpPr>
        <p:spPr>
          <a:xfrm>
            <a:off x="685800" y="6492240"/>
            <a:ext cx="4572000" cy="182880"/>
          </a:xfrm>
          <a:prstGeom prst="rect">
            <a:avLst/>
          </a:prstGeom>
          <a:noFill/>
          <a:ln/>
        </p:spPr>
        <p:txBody>
          <a:bodyPr wrap="square" lIns="0" tIns="0" rIns="0" bIns="0" rtlCol="0" anchor="ctr"/>
          <a:lstStyle/>
          <a:p>
            <a:pPr marL="0" indent="0">
              <a:buNone/>
            </a:pPr>
            <a:r>
              <a:rPr lang="en-US" sz="800" dirty="0">
                <a:solidFill>
                  <a:srgbClr val="8E97B3"/>
                </a:solidFill>
                <a:latin typeface="Lexend Deca" pitchFamily="34" charset="0"/>
                <a:ea typeface="Lexend Deca" pitchFamily="34" charset="-122"/>
                <a:cs typeface="Lexend Deca" pitchFamily="34" charset="-120"/>
              </a:rPr>
              <a:t>Aliro · IEEE Quantum Week 2026 · Toronto</a:t>
            </a:r>
            <a:endParaRPr lang="en-US" sz="800" dirty="0"/>
          </a:p>
        </p:txBody>
      </p:sp>
      <p:sp>
        <p:nvSpPr>
          <p:cNvPr id="5" name="Text 3"/>
          <p:cNvSpPr txBox="1"/>
          <p:nvPr/>
        </p:nvSpPr>
        <p:spPr>
          <a:xfrm>
            <a:off x="9982200" y="6492240"/>
            <a:ext cx="1600200" cy="182880"/>
          </a:xfrm>
          <a:prstGeom prst="rect">
            <a:avLst/>
          </a:prstGeom>
          <a:noFill/>
          <a:ln/>
        </p:spPr>
        <p:txBody>
          <a:bodyPr wrap="square" lIns="0" tIns="0" rIns="0" bIns="0" rtlCol="0" anchor="ctr"/>
          <a:lstStyle/>
          <a:p>
            <a:pPr marL="0" indent="0" algn="r">
              <a:buNone/>
            </a:pPr>
            <a:r>
              <a:rPr lang="en-US" sz="800" dirty="0">
                <a:solidFill>
                  <a:srgbClr val="8E97B3"/>
                </a:solidFill>
                <a:latin typeface="Lexend Deca" pitchFamily="34" charset="0"/>
                <a:ea typeface="Lexend Deca" pitchFamily="34" charset="-122"/>
                <a:cs typeface="Lexend Deca" pitchFamily="34" charset="-120"/>
              </a:rPr>
              <a:t>13 / 21</a:t>
            </a:r>
            <a:endParaRPr lang="en-US" sz="800" dirty="0"/>
          </a:p>
        </p:txBody>
      </p:sp>
      <p:sp>
        <p:nvSpPr>
          <p:cNvPr id="7" name="Shape 4"/>
          <p:cNvSpPr/>
          <p:nvPr/>
        </p:nvSpPr>
        <p:spPr>
          <a:xfrm>
            <a:off x="685800" y="624840"/>
            <a:ext cx="1021080" cy="228600"/>
          </a:xfrm>
          <a:prstGeom prst="roundRect">
            <a:avLst>
              <a:gd name="adj" fmla="val 50000"/>
            </a:avLst>
          </a:prstGeom>
          <a:solidFill>
            <a:srgbClr val="FF9C21"/>
          </a:solidFill>
          <a:ln w="12700">
            <a:solidFill>
              <a:srgbClr val="FF9C21"/>
            </a:solidFill>
            <a:prstDash val="solid"/>
          </a:ln>
        </p:spPr>
        <p:txBody>
          <a:bodyPr/>
          <a:lstStyle/>
          <a:p>
            <a:endParaRPr lang="en-CA"/>
          </a:p>
        </p:txBody>
      </p:sp>
      <p:sp>
        <p:nvSpPr>
          <p:cNvPr id="8" name="Text 5"/>
          <p:cNvSpPr txBox="1"/>
          <p:nvPr/>
        </p:nvSpPr>
        <p:spPr>
          <a:xfrm>
            <a:off x="685800" y="624840"/>
            <a:ext cx="1021080" cy="228600"/>
          </a:xfrm>
          <a:prstGeom prst="rect">
            <a:avLst/>
          </a:prstGeom>
          <a:noFill/>
          <a:ln/>
        </p:spPr>
        <p:txBody>
          <a:bodyPr wrap="square" lIns="0" tIns="0" rIns="0" bIns="0" rtlCol="0" anchor="ctr"/>
          <a:lstStyle/>
          <a:p>
            <a:pPr marL="0" indent="0" algn="ctr">
              <a:buNone/>
            </a:pPr>
            <a:r>
              <a:rPr lang="en-US" sz="900" b="1" dirty="0">
                <a:solidFill>
                  <a:srgbClr val="01003E"/>
                </a:solidFill>
                <a:latin typeface="Lexend Deca" pitchFamily="34" charset="0"/>
                <a:ea typeface="Lexend Deca" pitchFamily="34" charset="-122"/>
                <a:cs typeface="Lexend Deca" pitchFamily="34" charset="-120"/>
              </a:rPr>
              <a:t>Orchestrator</a:t>
            </a:r>
            <a:endParaRPr lang="en-US" sz="900" dirty="0"/>
          </a:p>
        </p:txBody>
      </p:sp>
      <p:sp>
        <p:nvSpPr>
          <p:cNvPr id="9" name="Text 6"/>
          <p:cNvSpPr txBox="1"/>
          <p:nvPr/>
        </p:nvSpPr>
        <p:spPr>
          <a:xfrm>
            <a:off x="1828800" y="472440"/>
            <a:ext cx="8382000" cy="533400"/>
          </a:xfrm>
          <a:prstGeom prst="rect">
            <a:avLst/>
          </a:prstGeom>
          <a:noFill/>
          <a:ln/>
        </p:spPr>
        <p:txBody>
          <a:bodyPr wrap="square" lIns="0" tIns="0" rIns="0" bIns="0" rtlCol="0" anchor="ctr"/>
          <a:lstStyle/>
          <a:p>
            <a:pPr marL="0" indent="0">
              <a:buNone/>
            </a:pPr>
            <a:r>
              <a:rPr lang="en-US" sz="2400" dirty="0">
                <a:solidFill>
                  <a:srgbClr val="FAFBFD"/>
                </a:solidFill>
                <a:latin typeface="Lexend Deca" pitchFamily="34" charset="0"/>
                <a:ea typeface="Lexend Deca" pitchFamily="34" charset="-122"/>
                <a:cs typeface="Lexend Deca" pitchFamily="34" charset="-120"/>
              </a:rPr>
              <a:t>Service Oriented Network Orchestration</a:t>
            </a:r>
            <a:endParaRPr lang="en-US" sz="2400" dirty="0"/>
          </a:p>
        </p:txBody>
      </p:sp>
      <p:sp>
        <p:nvSpPr>
          <p:cNvPr id="10" name="Text 7"/>
          <p:cNvSpPr txBox="1"/>
          <p:nvPr/>
        </p:nvSpPr>
        <p:spPr>
          <a:xfrm>
            <a:off x="685800" y="1051560"/>
            <a:ext cx="10820400" cy="228600"/>
          </a:xfrm>
          <a:prstGeom prst="rect">
            <a:avLst/>
          </a:prstGeom>
          <a:noFill/>
          <a:ln/>
        </p:spPr>
        <p:txBody>
          <a:bodyPr wrap="square" lIns="0" tIns="0" rIns="0" bIns="0" rtlCol="0" anchor="t"/>
          <a:lstStyle/>
          <a:p>
            <a:pPr marL="0" indent="0">
              <a:buNone/>
            </a:pPr>
            <a:r>
              <a:rPr lang="en-US" sz="1300" dirty="0">
                <a:solidFill>
                  <a:srgbClr val="CBD5E1"/>
                </a:solidFill>
                <a:latin typeface="Lexend Deca" pitchFamily="34" charset="0"/>
                <a:ea typeface="Lexend Deca" pitchFamily="34" charset="-122"/>
                <a:cs typeface="Lexend Deca" pitchFamily="34" charset="-120"/>
              </a:rPr>
              <a:t>One pane of glass and an equivalent API: view everything, control everything, automate everything.</a:t>
            </a:r>
            <a:endParaRPr lang="en-US" sz="1300" dirty="0"/>
          </a:p>
        </p:txBody>
      </p:sp>
      <p:sp>
        <p:nvSpPr>
          <p:cNvPr id="11" name="Shape 8"/>
          <p:cNvSpPr/>
          <p:nvPr/>
        </p:nvSpPr>
        <p:spPr>
          <a:xfrm>
            <a:off x="685800" y="1417320"/>
            <a:ext cx="3962400" cy="868680"/>
          </a:xfrm>
          <a:prstGeom prst="rect">
            <a:avLst/>
          </a:prstGeom>
          <a:solidFill>
            <a:srgbClr val="11103E"/>
          </a:solidFill>
          <a:ln w="12700">
            <a:solidFill>
              <a:srgbClr val="11103E"/>
            </a:solidFill>
            <a:prstDash val="solid"/>
          </a:ln>
        </p:spPr>
        <p:txBody>
          <a:bodyPr/>
          <a:lstStyle/>
          <a:p>
            <a:endParaRPr lang="en-CA"/>
          </a:p>
        </p:txBody>
      </p:sp>
      <p:sp>
        <p:nvSpPr>
          <p:cNvPr id="12" name="Shape 9"/>
          <p:cNvSpPr/>
          <p:nvPr/>
        </p:nvSpPr>
        <p:spPr>
          <a:xfrm>
            <a:off x="685800" y="1417320"/>
            <a:ext cx="38100" cy="868680"/>
          </a:xfrm>
          <a:prstGeom prst="rect">
            <a:avLst/>
          </a:prstGeom>
          <a:solidFill>
            <a:srgbClr val="FF9C21"/>
          </a:solidFill>
          <a:ln w="12700">
            <a:solidFill>
              <a:srgbClr val="FF9C21"/>
            </a:solidFill>
            <a:prstDash val="solid"/>
          </a:ln>
        </p:spPr>
        <p:txBody>
          <a:bodyPr/>
          <a:lstStyle/>
          <a:p>
            <a:endParaRPr lang="en-CA"/>
          </a:p>
        </p:txBody>
      </p:sp>
      <p:sp>
        <p:nvSpPr>
          <p:cNvPr id="13" name="Shape 10"/>
          <p:cNvSpPr/>
          <p:nvPr/>
        </p:nvSpPr>
        <p:spPr>
          <a:xfrm>
            <a:off x="853440" y="1645920"/>
            <a:ext cx="411480" cy="411480"/>
          </a:xfrm>
          <a:prstGeom prst="roundRect">
            <a:avLst>
              <a:gd name="adj" fmla="val 22222"/>
            </a:avLst>
          </a:prstGeom>
          <a:solidFill>
            <a:srgbClr val="3A2B45"/>
          </a:solidFill>
          <a:ln w="12700">
            <a:solidFill>
              <a:srgbClr val="3A2B45"/>
            </a:solidFill>
            <a:prstDash val="solid"/>
          </a:ln>
        </p:spPr>
        <p:txBody>
          <a:bodyPr/>
          <a:lstStyle/>
          <a:p>
            <a:endParaRPr lang="en-CA"/>
          </a:p>
        </p:txBody>
      </p:sp>
      <p:pic>
        <p:nvPicPr>
          <p:cNvPr id="14" name="Image 0" descr="/home/claude/assets/ico_manage.png"/>
          <p:cNvPicPr>
            <a:picLocks noChangeAspect="1"/>
          </p:cNvPicPr>
          <p:nvPr/>
        </p:nvPicPr>
        <p:blipFill>
          <a:blip r:embed="rId3"/>
          <a:stretch>
            <a:fillRect/>
          </a:stretch>
        </p:blipFill>
        <p:spPr>
          <a:xfrm>
            <a:off x="944880" y="1737360"/>
            <a:ext cx="228600" cy="228600"/>
          </a:xfrm>
          <a:prstGeom prst="rect">
            <a:avLst/>
          </a:prstGeom>
        </p:spPr>
      </p:pic>
      <p:sp>
        <p:nvSpPr>
          <p:cNvPr id="15" name="Text 11"/>
          <p:cNvSpPr txBox="1"/>
          <p:nvPr/>
        </p:nvSpPr>
        <p:spPr>
          <a:xfrm>
            <a:off x="1402080" y="1493520"/>
            <a:ext cx="3169920" cy="228600"/>
          </a:xfrm>
          <a:prstGeom prst="rect">
            <a:avLst/>
          </a:prstGeom>
          <a:noFill/>
          <a:ln/>
        </p:spPr>
        <p:txBody>
          <a:bodyPr wrap="square" lIns="0" tIns="0" rIns="0" bIns="0" rtlCol="0" anchor="ctr"/>
          <a:lstStyle/>
          <a:p>
            <a:pPr marL="0" indent="0">
              <a:buNone/>
            </a:pPr>
            <a:r>
              <a:rPr lang="en-US" sz="1250" b="1" dirty="0">
                <a:solidFill>
                  <a:srgbClr val="FAFBFD"/>
                </a:solidFill>
                <a:latin typeface="Lexend Deca" pitchFamily="34" charset="0"/>
                <a:ea typeface="Lexend Deca" pitchFamily="34" charset="-122"/>
                <a:cs typeface="Lexend Deca" pitchFamily="34" charset="-120"/>
              </a:rPr>
              <a:t>Manage and monitor every device</a:t>
            </a:r>
            <a:endParaRPr lang="en-US" sz="1250" dirty="0"/>
          </a:p>
        </p:txBody>
      </p:sp>
      <p:sp>
        <p:nvSpPr>
          <p:cNvPr id="16" name="Text 12"/>
          <p:cNvSpPr txBox="1"/>
          <p:nvPr/>
        </p:nvSpPr>
        <p:spPr>
          <a:xfrm>
            <a:off x="1402080" y="1737360"/>
            <a:ext cx="3169920" cy="502920"/>
          </a:xfrm>
          <a:prstGeom prst="rect">
            <a:avLst/>
          </a:prstGeom>
          <a:noFill/>
          <a:ln/>
        </p:spPr>
        <p:txBody>
          <a:bodyPr wrap="square" lIns="0" tIns="0" rIns="0" bIns="0" rtlCol="0" anchor="t"/>
          <a:lstStyle/>
          <a:p>
            <a:pPr marL="0" indent="0">
              <a:buNone/>
            </a:pPr>
            <a:r>
              <a:rPr lang="en-US" sz="1000" dirty="0">
                <a:solidFill>
                  <a:srgbClr val="CBD5E1"/>
                </a:solidFill>
                <a:latin typeface="Lexend Deca" pitchFamily="34" charset="0"/>
                <a:ea typeface="Lexend Deca" pitchFamily="34" charset="-122"/>
                <a:cs typeface="Lexend Deca" pitchFamily="34" charset="-120"/>
              </a:rPr>
              <a:t>Any vendor, through YANG over NETCONF, RESTCONF and gNMI: the vocabulary telecom already speaks.</a:t>
            </a:r>
            <a:endParaRPr lang="en-US" sz="1000" dirty="0"/>
          </a:p>
        </p:txBody>
      </p:sp>
      <p:sp>
        <p:nvSpPr>
          <p:cNvPr id="17" name="Shape 13"/>
          <p:cNvSpPr/>
          <p:nvPr/>
        </p:nvSpPr>
        <p:spPr>
          <a:xfrm>
            <a:off x="685800" y="2392680"/>
            <a:ext cx="3962400" cy="868680"/>
          </a:xfrm>
          <a:prstGeom prst="rect">
            <a:avLst/>
          </a:prstGeom>
          <a:solidFill>
            <a:srgbClr val="11103E"/>
          </a:solidFill>
          <a:ln w="12700">
            <a:solidFill>
              <a:srgbClr val="11103E"/>
            </a:solidFill>
            <a:prstDash val="solid"/>
          </a:ln>
        </p:spPr>
        <p:txBody>
          <a:bodyPr/>
          <a:lstStyle/>
          <a:p>
            <a:endParaRPr lang="en-CA"/>
          </a:p>
        </p:txBody>
      </p:sp>
      <p:sp>
        <p:nvSpPr>
          <p:cNvPr id="18" name="Shape 14"/>
          <p:cNvSpPr/>
          <p:nvPr/>
        </p:nvSpPr>
        <p:spPr>
          <a:xfrm>
            <a:off x="685800" y="2392680"/>
            <a:ext cx="38100" cy="868680"/>
          </a:xfrm>
          <a:prstGeom prst="rect">
            <a:avLst/>
          </a:prstGeom>
          <a:solidFill>
            <a:srgbClr val="FF9C21"/>
          </a:solidFill>
          <a:ln w="12700">
            <a:solidFill>
              <a:srgbClr val="FF9C21"/>
            </a:solidFill>
            <a:prstDash val="solid"/>
          </a:ln>
        </p:spPr>
        <p:txBody>
          <a:bodyPr/>
          <a:lstStyle/>
          <a:p>
            <a:endParaRPr lang="en-CA"/>
          </a:p>
        </p:txBody>
      </p:sp>
      <p:sp>
        <p:nvSpPr>
          <p:cNvPr id="19" name="Shape 15"/>
          <p:cNvSpPr/>
          <p:nvPr/>
        </p:nvSpPr>
        <p:spPr>
          <a:xfrm>
            <a:off x="853440" y="2621280"/>
            <a:ext cx="411480" cy="411480"/>
          </a:xfrm>
          <a:prstGeom prst="roundRect">
            <a:avLst>
              <a:gd name="adj" fmla="val 22222"/>
            </a:avLst>
          </a:prstGeom>
          <a:solidFill>
            <a:srgbClr val="3A2B45"/>
          </a:solidFill>
          <a:ln w="12700">
            <a:solidFill>
              <a:srgbClr val="3A2B45"/>
            </a:solidFill>
            <a:prstDash val="solid"/>
          </a:ln>
        </p:spPr>
        <p:txBody>
          <a:bodyPr/>
          <a:lstStyle/>
          <a:p>
            <a:endParaRPr lang="en-CA"/>
          </a:p>
        </p:txBody>
      </p:sp>
      <p:pic>
        <p:nvPicPr>
          <p:cNvPr id="20" name="Image 1" descr="/home/claude/assets/ico_provision.png"/>
          <p:cNvPicPr>
            <a:picLocks noChangeAspect="1"/>
          </p:cNvPicPr>
          <p:nvPr/>
        </p:nvPicPr>
        <p:blipFill>
          <a:blip r:embed="rId4"/>
          <a:stretch>
            <a:fillRect/>
          </a:stretch>
        </p:blipFill>
        <p:spPr>
          <a:xfrm>
            <a:off x="944880" y="2712720"/>
            <a:ext cx="228600" cy="228600"/>
          </a:xfrm>
          <a:prstGeom prst="rect">
            <a:avLst/>
          </a:prstGeom>
        </p:spPr>
      </p:pic>
      <p:sp>
        <p:nvSpPr>
          <p:cNvPr id="21" name="Text 16"/>
          <p:cNvSpPr txBox="1"/>
          <p:nvPr/>
        </p:nvSpPr>
        <p:spPr>
          <a:xfrm>
            <a:off x="1402080" y="2468880"/>
            <a:ext cx="3169920" cy="228600"/>
          </a:xfrm>
          <a:prstGeom prst="rect">
            <a:avLst/>
          </a:prstGeom>
          <a:noFill/>
          <a:ln/>
        </p:spPr>
        <p:txBody>
          <a:bodyPr wrap="square" lIns="0" tIns="0" rIns="0" bIns="0" rtlCol="0" anchor="ctr"/>
          <a:lstStyle/>
          <a:p>
            <a:pPr marL="0" indent="0">
              <a:buNone/>
            </a:pPr>
            <a:r>
              <a:rPr lang="en-US" sz="1250" b="1" dirty="0">
                <a:solidFill>
                  <a:srgbClr val="FAFBFD"/>
                </a:solidFill>
                <a:latin typeface="Lexend Deca" pitchFamily="34" charset="0"/>
                <a:ea typeface="Lexend Deca" pitchFamily="34" charset="-122"/>
                <a:cs typeface="Lexend Deca" pitchFamily="34" charset="-120"/>
              </a:rPr>
              <a:t>Provision by application requirement</a:t>
            </a:r>
            <a:endParaRPr lang="en-US" sz="1250" dirty="0"/>
          </a:p>
        </p:txBody>
      </p:sp>
      <p:sp>
        <p:nvSpPr>
          <p:cNvPr id="22" name="Text 17"/>
          <p:cNvSpPr txBox="1"/>
          <p:nvPr/>
        </p:nvSpPr>
        <p:spPr>
          <a:xfrm>
            <a:off x="1402080" y="2712720"/>
            <a:ext cx="3169920" cy="502920"/>
          </a:xfrm>
          <a:prstGeom prst="rect">
            <a:avLst/>
          </a:prstGeom>
          <a:noFill/>
          <a:ln/>
        </p:spPr>
        <p:txBody>
          <a:bodyPr wrap="square" lIns="0" tIns="0" rIns="0" bIns="0" rtlCol="0" anchor="t"/>
          <a:lstStyle/>
          <a:p>
            <a:pPr marL="0" indent="0">
              <a:buNone/>
            </a:pPr>
            <a:r>
              <a:rPr lang="en-US" sz="1000" dirty="0">
                <a:solidFill>
                  <a:srgbClr val="CBD5E1"/>
                </a:solidFill>
                <a:latin typeface="Lexend Deca" pitchFamily="34" charset="0"/>
                <a:ea typeface="Lexend Deca" pitchFamily="34" charset="-122"/>
                <a:cs typeface="Lexend Deca" pitchFamily="34" charset="-120"/>
              </a:rPr>
              <a:t>Ask for a key or entanglement service between two endpoints; the path compiler routes it over real inventory and loss budgets.</a:t>
            </a:r>
            <a:endParaRPr lang="en-US" sz="1000" dirty="0"/>
          </a:p>
        </p:txBody>
      </p:sp>
      <p:sp>
        <p:nvSpPr>
          <p:cNvPr id="23" name="Shape 18"/>
          <p:cNvSpPr/>
          <p:nvPr/>
        </p:nvSpPr>
        <p:spPr>
          <a:xfrm>
            <a:off x="685800" y="3368040"/>
            <a:ext cx="3962400" cy="868680"/>
          </a:xfrm>
          <a:prstGeom prst="rect">
            <a:avLst/>
          </a:prstGeom>
          <a:solidFill>
            <a:srgbClr val="11103E"/>
          </a:solidFill>
          <a:ln w="12700">
            <a:solidFill>
              <a:srgbClr val="11103E"/>
            </a:solidFill>
            <a:prstDash val="solid"/>
          </a:ln>
        </p:spPr>
        <p:txBody>
          <a:bodyPr/>
          <a:lstStyle/>
          <a:p>
            <a:endParaRPr lang="en-CA"/>
          </a:p>
        </p:txBody>
      </p:sp>
      <p:sp>
        <p:nvSpPr>
          <p:cNvPr id="24" name="Shape 19"/>
          <p:cNvSpPr/>
          <p:nvPr/>
        </p:nvSpPr>
        <p:spPr>
          <a:xfrm>
            <a:off x="685800" y="3368040"/>
            <a:ext cx="38100" cy="868680"/>
          </a:xfrm>
          <a:prstGeom prst="rect">
            <a:avLst/>
          </a:prstGeom>
          <a:solidFill>
            <a:srgbClr val="FF9C21"/>
          </a:solidFill>
          <a:ln w="12700">
            <a:solidFill>
              <a:srgbClr val="FF9C21"/>
            </a:solidFill>
            <a:prstDash val="solid"/>
          </a:ln>
        </p:spPr>
        <p:txBody>
          <a:bodyPr/>
          <a:lstStyle/>
          <a:p>
            <a:endParaRPr lang="en-CA"/>
          </a:p>
        </p:txBody>
      </p:sp>
      <p:sp>
        <p:nvSpPr>
          <p:cNvPr id="25" name="Shape 20"/>
          <p:cNvSpPr/>
          <p:nvPr/>
        </p:nvSpPr>
        <p:spPr>
          <a:xfrm>
            <a:off x="853440" y="3596640"/>
            <a:ext cx="411480" cy="411480"/>
          </a:xfrm>
          <a:prstGeom prst="roundRect">
            <a:avLst>
              <a:gd name="adj" fmla="val 22222"/>
            </a:avLst>
          </a:prstGeom>
          <a:solidFill>
            <a:srgbClr val="3A2B45"/>
          </a:solidFill>
          <a:ln w="12700">
            <a:solidFill>
              <a:srgbClr val="3A2B45"/>
            </a:solidFill>
            <a:prstDash val="solid"/>
          </a:ln>
        </p:spPr>
        <p:txBody>
          <a:bodyPr/>
          <a:lstStyle/>
          <a:p>
            <a:endParaRPr lang="en-CA"/>
          </a:p>
        </p:txBody>
      </p:sp>
      <p:pic>
        <p:nvPicPr>
          <p:cNvPr id="26" name="Image 2" descr="/home/claude/assets/ico_sessions.png"/>
          <p:cNvPicPr>
            <a:picLocks noChangeAspect="1"/>
          </p:cNvPicPr>
          <p:nvPr/>
        </p:nvPicPr>
        <p:blipFill>
          <a:blip r:embed="rId5"/>
          <a:stretch>
            <a:fillRect/>
          </a:stretch>
        </p:blipFill>
        <p:spPr>
          <a:xfrm>
            <a:off x="944880" y="3688080"/>
            <a:ext cx="228600" cy="228600"/>
          </a:xfrm>
          <a:prstGeom prst="rect">
            <a:avLst/>
          </a:prstGeom>
        </p:spPr>
      </p:pic>
      <p:sp>
        <p:nvSpPr>
          <p:cNvPr id="27" name="Text 21"/>
          <p:cNvSpPr txBox="1"/>
          <p:nvPr/>
        </p:nvSpPr>
        <p:spPr>
          <a:xfrm>
            <a:off x="1402080" y="3444240"/>
            <a:ext cx="3169920" cy="228600"/>
          </a:xfrm>
          <a:prstGeom prst="rect">
            <a:avLst/>
          </a:prstGeom>
          <a:noFill/>
          <a:ln/>
        </p:spPr>
        <p:txBody>
          <a:bodyPr wrap="square" lIns="0" tIns="0" rIns="0" bIns="0" rtlCol="0" anchor="ctr"/>
          <a:lstStyle/>
          <a:p>
            <a:pPr marL="0" indent="0">
              <a:buNone/>
            </a:pPr>
            <a:r>
              <a:rPr lang="en-US" sz="1250" b="1" dirty="0">
                <a:solidFill>
                  <a:srgbClr val="FAFBFD"/>
                </a:solidFill>
                <a:latin typeface="Lexend Deca" pitchFamily="34" charset="0"/>
                <a:ea typeface="Lexend Deca" pitchFamily="34" charset="-122"/>
                <a:cs typeface="Lexend Deca" pitchFamily="34" charset="-120"/>
              </a:rPr>
              <a:t>See the sessions underneath</a:t>
            </a:r>
            <a:endParaRPr lang="en-US" sz="1250" dirty="0"/>
          </a:p>
        </p:txBody>
      </p:sp>
      <p:sp>
        <p:nvSpPr>
          <p:cNvPr id="28" name="Text 22"/>
          <p:cNvSpPr txBox="1"/>
          <p:nvPr/>
        </p:nvSpPr>
        <p:spPr>
          <a:xfrm>
            <a:off x="1402080" y="3688080"/>
            <a:ext cx="3169920" cy="502920"/>
          </a:xfrm>
          <a:prstGeom prst="rect">
            <a:avLst/>
          </a:prstGeom>
          <a:noFill/>
          <a:ln/>
        </p:spPr>
        <p:txBody>
          <a:bodyPr wrap="square" lIns="0" tIns="0" rIns="0" bIns="0" rtlCol="0" anchor="t"/>
          <a:lstStyle/>
          <a:p>
            <a:pPr marL="0" indent="0">
              <a:buNone/>
            </a:pPr>
            <a:r>
              <a:rPr lang="en-US" sz="1000" dirty="0">
                <a:solidFill>
                  <a:srgbClr val="CBD5E1"/>
                </a:solidFill>
                <a:latin typeface="Lexend Deca" pitchFamily="34" charset="0"/>
                <a:ea typeface="Lexend Deca" pitchFamily="34" charset="-122"/>
                <a:cs typeface="Lexend Deca" pitchFamily="34" charset="-120"/>
              </a:rPr>
              <a:t>Telemetry down to the click: raw, sifted and privacy-amplified key rate, QBER, coincidences.</a:t>
            </a:r>
            <a:endParaRPr lang="en-US" sz="1000" dirty="0"/>
          </a:p>
        </p:txBody>
      </p:sp>
      <p:sp>
        <p:nvSpPr>
          <p:cNvPr id="29" name="Shape 23"/>
          <p:cNvSpPr/>
          <p:nvPr/>
        </p:nvSpPr>
        <p:spPr>
          <a:xfrm>
            <a:off x="685800" y="4343400"/>
            <a:ext cx="3962400" cy="868680"/>
          </a:xfrm>
          <a:prstGeom prst="rect">
            <a:avLst/>
          </a:prstGeom>
          <a:solidFill>
            <a:srgbClr val="11103E"/>
          </a:solidFill>
          <a:ln w="12700">
            <a:solidFill>
              <a:srgbClr val="11103E"/>
            </a:solidFill>
            <a:prstDash val="solid"/>
          </a:ln>
        </p:spPr>
        <p:txBody>
          <a:bodyPr/>
          <a:lstStyle/>
          <a:p>
            <a:endParaRPr lang="en-CA"/>
          </a:p>
        </p:txBody>
      </p:sp>
      <p:sp>
        <p:nvSpPr>
          <p:cNvPr id="30" name="Shape 24"/>
          <p:cNvSpPr/>
          <p:nvPr/>
        </p:nvSpPr>
        <p:spPr>
          <a:xfrm>
            <a:off x="685800" y="4343400"/>
            <a:ext cx="38100" cy="868680"/>
          </a:xfrm>
          <a:prstGeom prst="rect">
            <a:avLst/>
          </a:prstGeom>
          <a:solidFill>
            <a:srgbClr val="FF9C21"/>
          </a:solidFill>
          <a:ln w="12700">
            <a:solidFill>
              <a:srgbClr val="FF9C21"/>
            </a:solidFill>
            <a:prstDash val="solid"/>
          </a:ln>
        </p:spPr>
        <p:txBody>
          <a:bodyPr/>
          <a:lstStyle/>
          <a:p>
            <a:endParaRPr lang="en-CA"/>
          </a:p>
        </p:txBody>
      </p:sp>
      <p:sp>
        <p:nvSpPr>
          <p:cNvPr id="31" name="Shape 25"/>
          <p:cNvSpPr/>
          <p:nvPr/>
        </p:nvSpPr>
        <p:spPr>
          <a:xfrm>
            <a:off x="853440" y="4572000"/>
            <a:ext cx="411480" cy="411480"/>
          </a:xfrm>
          <a:prstGeom prst="roundRect">
            <a:avLst>
              <a:gd name="adj" fmla="val 22222"/>
            </a:avLst>
          </a:prstGeom>
          <a:solidFill>
            <a:srgbClr val="3A2B45"/>
          </a:solidFill>
          <a:ln w="12700">
            <a:solidFill>
              <a:srgbClr val="3A2B45"/>
            </a:solidFill>
            <a:prstDash val="solid"/>
          </a:ln>
        </p:spPr>
        <p:txBody>
          <a:bodyPr/>
          <a:lstStyle/>
          <a:p>
            <a:endParaRPr lang="en-CA"/>
          </a:p>
        </p:txBody>
      </p:sp>
      <p:pic>
        <p:nvPicPr>
          <p:cNvPr id="32" name="Image 3" descr="/home/claude/assets/ico_automate.png"/>
          <p:cNvPicPr>
            <a:picLocks noChangeAspect="1"/>
          </p:cNvPicPr>
          <p:nvPr/>
        </p:nvPicPr>
        <p:blipFill>
          <a:blip r:embed="rId6"/>
          <a:stretch>
            <a:fillRect/>
          </a:stretch>
        </p:blipFill>
        <p:spPr>
          <a:xfrm>
            <a:off x="944880" y="4663440"/>
            <a:ext cx="228600" cy="228600"/>
          </a:xfrm>
          <a:prstGeom prst="rect">
            <a:avLst/>
          </a:prstGeom>
        </p:spPr>
      </p:pic>
      <p:sp>
        <p:nvSpPr>
          <p:cNvPr id="33" name="Text 26"/>
          <p:cNvSpPr txBox="1"/>
          <p:nvPr/>
        </p:nvSpPr>
        <p:spPr>
          <a:xfrm>
            <a:off x="1402080" y="4419600"/>
            <a:ext cx="3169920" cy="228600"/>
          </a:xfrm>
          <a:prstGeom prst="rect">
            <a:avLst/>
          </a:prstGeom>
          <a:noFill/>
          <a:ln/>
        </p:spPr>
        <p:txBody>
          <a:bodyPr wrap="square" lIns="0" tIns="0" rIns="0" bIns="0" rtlCol="0" anchor="ctr"/>
          <a:lstStyle/>
          <a:p>
            <a:pPr marL="0" indent="0">
              <a:buNone/>
            </a:pPr>
            <a:r>
              <a:rPr lang="en-US" sz="1250" b="1" dirty="0">
                <a:solidFill>
                  <a:srgbClr val="FAFBFD"/>
                </a:solidFill>
                <a:latin typeface="Lexend Deca" pitchFamily="34" charset="0"/>
                <a:ea typeface="Lexend Deca" pitchFamily="34" charset="-122"/>
                <a:cs typeface="Lexend Deca" pitchFamily="34" charset="-120"/>
              </a:rPr>
              <a:t>Automate operations</a:t>
            </a:r>
            <a:endParaRPr lang="en-US" sz="1250" dirty="0"/>
          </a:p>
        </p:txBody>
      </p:sp>
      <p:sp>
        <p:nvSpPr>
          <p:cNvPr id="34" name="Text 27"/>
          <p:cNvSpPr txBox="1"/>
          <p:nvPr/>
        </p:nvSpPr>
        <p:spPr>
          <a:xfrm>
            <a:off x="1402080" y="4663440"/>
            <a:ext cx="3169920" cy="502920"/>
          </a:xfrm>
          <a:prstGeom prst="rect">
            <a:avLst/>
          </a:prstGeom>
          <a:noFill/>
          <a:ln/>
        </p:spPr>
        <p:txBody>
          <a:bodyPr wrap="square" lIns="0" tIns="0" rIns="0" bIns="0" rtlCol="0" anchor="t"/>
          <a:lstStyle/>
          <a:p>
            <a:pPr marL="0" indent="0">
              <a:buNone/>
            </a:pPr>
            <a:r>
              <a:rPr lang="en-US" sz="1000" dirty="0">
                <a:solidFill>
                  <a:srgbClr val="CBD5E1"/>
                </a:solidFill>
                <a:latin typeface="Lexend Deca" pitchFamily="34" charset="0"/>
                <a:ea typeface="Lexend Deca" pitchFamily="34" charset="-122"/>
                <a:cs typeface="Lexend Deca" pitchFamily="34" charset="-120"/>
              </a:rPr>
              <a:t>Alerts trigger workflows that diagnose and remediate, including eavesdropping attempts and link issues.</a:t>
            </a:r>
            <a:endParaRPr lang="en-US" sz="1000" dirty="0"/>
          </a:p>
        </p:txBody>
      </p:sp>
      <p:sp>
        <p:nvSpPr>
          <p:cNvPr id="35" name="Shape 28"/>
          <p:cNvSpPr/>
          <p:nvPr/>
        </p:nvSpPr>
        <p:spPr>
          <a:xfrm>
            <a:off x="4876800" y="1417320"/>
            <a:ext cx="6629400" cy="3779520"/>
          </a:xfrm>
          <a:prstGeom prst="roundRect">
            <a:avLst>
              <a:gd name="adj" fmla="val 2419"/>
            </a:avLst>
          </a:prstGeom>
          <a:solidFill>
            <a:srgbClr val="FAFBFD"/>
          </a:solidFill>
          <a:ln w="19050">
            <a:solidFill>
              <a:srgbClr val="FF9C21"/>
            </a:solidFill>
            <a:prstDash val="solid"/>
          </a:ln>
        </p:spPr>
        <p:txBody>
          <a:bodyPr/>
          <a:lstStyle/>
          <a:p>
            <a:endParaRPr lang="en-CA"/>
          </a:p>
        </p:txBody>
      </p:sp>
      <p:pic>
        <p:nvPicPr>
          <p:cNvPr id="36" name="Image 4" descr="/home/claude/orch_shot.png"/>
          <p:cNvPicPr>
            <a:picLocks noChangeAspect="1"/>
          </p:cNvPicPr>
          <p:nvPr/>
        </p:nvPicPr>
        <p:blipFill>
          <a:blip r:embed="rId7"/>
          <a:stretch>
            <a:fillRect/>
          </a:stretch>
        </p:blipFill>
        <p:spPr>
          <a:xfrm>
            <a:off x="4937760" y="1638103"/>
            <a:ext cx="6507480" cy="3337954"/>
          </a:xfrm>
          <a:prstGeom prst="rect">
            <a:avLst/>
          </a:prstGeom>
        </p:spPr>
      </p:pic>
      <p:sp>
        <p:nvSpPr>
          <p:cNvPr id="37" name="Text 29"/>
          <p:cNvSpPr txBox="1"/>
          <p:nvPr/>
        </p:nvSpPr>
        <p:spPr>
          <a:xfrm>
            <a:off x="4876800" y="5257800"/>
            <a:ext cx="6629400" cy="228600"/>
          </a:xfrm>
          <a:prstGeom prst="rect">
            <a:avLst/>
          </a:prstGeom>
          <a:noFill/>
          <a:ln/>
        </p:spPr>
        <p:txBody>
          <a:bodyPr wrap="square" lIns="0" tIns="0" rIns="0" bIns="0" rtlCol="0" anchor="t"/>
          <a:lstStyle/>
          <a:p>
            <a:pPr marL="0" indent="0" algn="ctr">
              <a:buNone/>
            </a:pPr>
            <a:r>
              <a:rPr lang="en-US" sz="1050" dirty="0">
                <a:solidFill>
                  <a:srgbClr val="8E97B3"/>
                </a:solidFill>
                <a:latin typeface="Lexend Deca" pitchFamily="34" charset="0"/>
                <a:ea typeface="Lexend Deca" pitchFamily="34" charset="-122"/>
                <a:cs typeface="Lexend Deca" pitchFamily="34" charset="-120"/>
              </a:rPr>
              <a:t>Live service view: topology, health, key rate, QBER and keys in buffer</a:t>
            </a:r>
            <a:endParaRPr lang="en-US" sz="1050" dirty="0"/>
          </a:p>
        </p:txBody>
      </p:sp>
      <p:sp>
        <p:nvSpPr>
          <p:cNvPr id="38" name="Text 30"/>
          <p:cNvSpPr txBox="1"/>
          <p:nvPr/>
        </p:nvSpPr>
        <p:spPr>
          <a:xfrm>
            <a:off x="685800" y="5791200"/>
            <a:ext cx="10820400" cy="304800"/>
          </a:xfrm>
          <a:prstGeom prst="rect">
            <a:avLst/>
          </a:prstGeom>
          <a:noFill/>
          <a:ln/>
        </p:spPr>
        <p:txBody>
          <a:bodyPr wrap="square" lIns="0" tIns="0" rIns="0" bIns="0" rtlCol="0" anchor="ctr"/>
          <a:lstStyle/>
          <a:p>
            <a:pPr marL="0" indent="0" algn="ctr">
              <a:buNone/>
            </a:pPr>
            <a:r>
              <a:rPr lang="en-US" sz="1250" dirty="0">
                <a:solidFill>
                  <a:srgbClr val="8E97B3"/>
                </a:solidFill>
                <a:latin typeface="Lexend Deca" pitchFamily="34" charset="0"/>
                <a:ea typeface="Lexend Deca" pitchFamily="34" charset="-122"/>
                <a:cs typeface="Lexend Deca" pitchFamily="34" charset="-120"/>
              </a:rPr>
              <a:t>✓ Secure login      ✓ Multi-tenancy      ✓ Role-based access      ✓ Automated logging      ✓ Network-as-a-service for many research groups</a:t>
            </a:r>
            <a:endParaRPr lang="en-US" sz="1250" dirty="0"/>
          </a:p>
        </p:txBody>
      </p:sp>
      <p:pic>
        <p:nvPicPr>
          <p:cNvPr id="39" name="Picture 38">
            <a:extLst>
              <a:ext uri="{FF2B5EF4-FFF2-40B4-BE49-F238E27FC236}">
                <a16:creationId xmlns:a16="http://schemas.microsoft.com/office/drawing/2014/main" id="{D75334E7-FABE-7DDB-1135-FFD11C636AB9}"/>
              </a:ext>
            </a:extLst>
          </p:cNvPr>
          <p:cNvPicPr>
            <a:picLocks noChangeAspect="1"/>
          </p:cNvPicPr>
          <p:nvPr/>
        </p:nvPicPr>
        <p:blipFill>
          <a:blip r:embed="rId8"/>
          <a:stretch>
            <a:fillRect/>
          </a:stretch>
        </p:blipFill>
        <p:spPr>
          <a:xfrm>
            <a:off x="10120313" y="236736"/>
            <a:ext cx="1671663" cy="48768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bg>
      <p:bgPr>
        <a:solidFill>
          <a:srgbClr val="01003E"/>
        </a:solidFill>
        <a:effectLst/>
      </p:bgPr>
    </p:bg>
    <p:spTree>
      <p:nvGrpSpPr>
        <p:cNvPr id="1" name=""/>
        <p:cNvGrpSpPr/>
        <p:nvPr/>
      </p:nvGrpSpPr>
      <p:grpSpPr>
        <a:xfrm>
          <a:off x="0" y="0"/>
          <a:ext cx="0" cy="0"/>
          <a:chOff x="0" y="0"/>
          <a:chExt cx="0" cy="0"/>
        </a:xfrm>
      </p:grpSpPr>
      <p:sp>
        <p:nvSpPr>
          <p:cNvPr id="3" name="Text 1"/>
          <p:cNvSpPr txBox="1"/>
          <p:nvPr/>
        </p:nvSpPr>
        <p:spPr>
          <a:xfrm>
            <a:off x="9144000" y="655320"/>
            <a:ext cx="2438400" cy="152400"/>
          </a:xfrm>
          <a:prstGeom prst="rect">
            <a:avLst/>
          </a:prstGeom>
          <a:noFill/>
          <a:ln/>
        </p:spPr>
        <p:txBody>
          <a:bodyPr wrap="square" lIns="0" tIns="0" rIns="0" bIns="0" rtlCol="0" anchor="ctr"/>
          <a:lstStyle/>
          <a:p>
            <a:pPr marL="0" indent="0" algn="r">
              <a:buNone/>
            </a:pPr>
            <a:r>
              <a:rPr lang="en-US" sz="700" dirty="0">
                <a:solidFill>
                  <a:srgbClr val="CBD5E1"/>
                </a:solidFill>
                <a:latin typeface="Lexend Deca" pitchFamily="34" charset="0"/>
                <a:ea typeface="Lexend Deca" pitchFamily="34" charset="-122"/>
                <a:cs typeface="Lexend Deca" pitchFamily="34" charset="-120"/>
              </a:rPr>
              <a:t>The Quantum Networking Company®</a:t>
            </a:r>
            <a:endParaRPr lang="en-US" sz="700" dirty="0"/>
          </a:p>
        </p:txBody>
      </p:sp>
      <p:sp>
        <p:nvSpPr>
          <p:cNvPr id="4" name="Text 2"/>
          <p:cNvSpPr txBox="1"/>
          <p:nvPr/>
        </p:nvSpPr>
        <p:spPr>
          <a:xfrm>
            <a:off x="685800" y="6492240"/>
            <a:ext cx="4572000" cy="182880"/>
          </a:xfrm>
          <a:prstGeom prst="rect">
            <a:avLst/>
          </a:prstGeom>
          <a:noFill/>
          <a:ln/>
        </p:spPr>
        <p:txBody>
          <a:bodyPr wrap="square" lIns="0" tIns="0" rIns="0" bIns="0" rtlCol="0" anchor="ctr"/>
          <a:lstStyle/>
          <a:p>
            <a:pPr marL="0" indent="0">
              <a:buNone/>
            </a:pPr>
            <a:r>
              <a:rPr lang="en-US" sz="800" dirty="0">
                <a:solidFill>
                  <a:srgbClr val="8E97B3"/>
                </a:solidFill>
                <a:latin typeface="Lexend Deca" pitchFamily="34" charset="0"/>
                <a:ea typeface="Lexend Deca" pitchFamily="34" charset="-122"/>
                <a:cs typeface="Lexend Deca" pitchFamily="34" charset="-120"/>
              </a:rPr>
              <a:t>Aliro · IEEE Quantum Week 2026 · Toronto</a:t>
            </a:r>
            <a:endParaRPr lang="en-US" sz="800" dirty="0"/>
          </a:p>
        </p:txBody>
      </p:sp>
      <p:sp>
        <p:nvSpPr>
          <p:cNvPr id="5" name="Text 3"/>
          <p:cNvSpPr txBox="1"/>
          <p:nvPr/>
        </p:nvSpPr>
        <p:spPr>
          <a:xfrm>
            <a:off x="9982200" y="6492240"/>
            <a:ext cx="1600200" cy="182880"/>
          </a:xfrm>
          <a:prstGeom prst="rect">
            <a:avLst/>
          </a:prstGeom>
          <a:noFill/>
          <a:ln/>
        </p:spPr>
        <p:txBody>
          <a:bodyPr wrap="square" lIns="0" tIns="0" rIns="0" bIns="0" rtlCol="0" anchor="ctr"/>
          <a:lstStyle/>
          <a:p>
            <a:pPr marL="0" indent="0" algn="r">
              <a:buNone/>
            </a:pPr>
            <a:r>
              <a:rPr lang="en-US" sz="800" dirty="0">
                <a:solidFill>
                  <a:srgbClr val="8E97B3"/>
                </a:solidFill>
                <a:latin typeface="Lexend Deca" pitchFamily="34" charset="0"/>
                <a:ea typeface="Lexend Deca" pitchFamily="34" charset="-122"/>
                <a:cs typeface="Lexend Deca" pitchFamily="34" charset="-120"/>
              </a:rPr>
              <a:t>14 / 21</a:t>
            </a:r>
            <a:endParaRPr lang="en-US" sz="800" dirty="0"/>
          </a:p>
        </p:txBody>
      </p:sp>
      <p:sp>
        <p:nvSpPr>
          <p:cNvPr id="7" name="Text 4"/>
          <p:cNvSpPr txBox="1"/>
          <p:nvPr/>
        </p:nvSpPr>
        <p:spPr>
          <a:xfrm>
            <a:off x="685800" y="472440"/>
            <a:ext cx="9144000" cy="533400"/>
          </a:xfrm>
          <a:prstGeom prst="rect">
            <a:avLst/>
          </a:prstGeom>
          <a:noFill/>
          <a:ln/>
        </p:spPr>
        <p:txBody>
          <a:bodyPr wrap="square" lIns="0" tIns="0" rIns="0" bIns="0" rtlCol="0" anchor="ctr"/>
          <a:lstStyle/>
          <a:p>
            <a:pPr marL="0" indent="0">
              <a:buNone/>
            </a:pPr>
            <a:r>
              <a:rPr lang="en-US" sz="2400" dirty="0">
                <a:solidFill>
                  <a:srgbClr val="FAFBFD"/>
                </a:solidFill>
                <a:latin typeface="Lexend Deca" pitchFamily="34" charset="0"/>
                <a:ea typeface="Lexend Deca" pitchFamily="34" charset="-122"/>
                <a:cs typeface="Lexend Deca" pitchFamily="34" charset="-120"/>
              </a:rPr>
              <a:t>How it works together: pulse files and the digital twin</a:t>
            </a:r>
            <a:endParaRPr lang="en-US" sz="2400" dirty="0"/>
          </a:p>
        </p:txBody>
      </p:sp>
      <p:sp>
        <p:nvSpPr>
          <p:cNvPr id="8" name="Shape 5"/>
          <p:cNvSpPr/>
          <p:nvPr/>
        </p:nvSpPr>
        <p:spPr>
          <a:xfrm>
            <a:off x="685800" y="1295400"/>
            <a:ext cx="3413760" cy="3352800"/>
          </a:xfrm>
          <a:prstGeom prst="roundRect">
            <a:avLst>
              <a:gd name="adj" fmla="val 4364"/>
            </a:avLst>
          </a:prstGeom>
          <a:solidFill>
            <a:srgbClr val="11103E"/>
          </a:solidFill>
          <a:ln w="15875">
            <a:solidFill>
              <a:srgbClr val="17B6D1"/>
            </a:solidFill>
            <a:prstDash val="solid"/>
          </a:ln>
        </p:spPr>
        <p:txBody>
          <a:bodyPr/>
          <a:lstStyle/>
          <a:p>
            <a:endParaRPr lang="en-CA"/>
          </a:p>
        </p:txBody>
      </p:sp>
      <p:sp>
        <p:nvSpPr>
          <p:cNvPr id="9" name="Text 6"/>
          <p:cNvSpPr txBox="1"/>
          <p:nvPr/>
        </p:nvSpPr>
        <p:spPr>
          <a:xfrm>
            <a:off x="868680" y="1524000"/>
            <a:ext cx="3048000" cy="335280"/>
          </a:xfrm>
          <a:prstGeom prst="rect">
            <a:avLst/>
          </a:prstGeom>
          <a:noFill/>
          <a:ln/>
        </p:spPr>
        <p:txBody>
          <a:bodyPr wrap="square" lIns="0" tIns="0" rIns="0" bIns="0" rtlCol="0" anchor="ctr"/>
          <a:lstStyle/>
          <a:p>
            <a:pPr marL="0" indent="0" algn="ctr">
              <a:buNone/>
            </a:pPr>
            <a:r>
              <a:rPr lang="en-US" sz="1900" b="1" dirty="0">
                <a:solidFill>
                  <a:srgbClr val="FAFBFD"/>
                </a:solidFill>
                <a:latin typeface="Lexend Deca" pitchFamily="34" charset="0"/>
                <a:ea typeface="Lexend Deca" pitchFamily="34" charset="-122"/>
                <a:cs typeface="Lexend Deca" pitchFamily="34" charset="-120"/>
              </a:rPr>
              <a:t>Simulator / Emulator</a:t>
            </a:r>
            <a:endParaRPr lang="en-US" sz="1900" dirty="0"/>
          </a:p>
        </p:txBody>
      </p:sp>
      <p:pic>
        <p:nvPicPr>
          <p:cNvPr id="10" name="Image 0" descr="/home/claude/assets/pulse.png"/>
          <p:cNvPicPr>
            <a:picLocks noChangeAspect="1"/>
          </p:cNvPicPr>
          <p:nvPr/>
        </p:nvPicPr>
        <p:blipFill>
          <a:blip r:embed="rId3"/>
          <a:stretch>
            <a:fillRect/>
          </a:stretch>
        </p:blipFill>
        <p:spPr>
          <a:xfrm>
            <a:off x="1325880" y="2152650"/>
            <a:ext cx="2133600" cy="800100"/>
          </a:xfrm>
          <a:prstGeom prst="rect">
            <a:avLst/>
          </a:prstGeom>
        </p:spPr>
      </p:pic>
      <p:sp>
        <p:nvSpPr>
          <p:cNvPr id="11" name="Text 7"/>
          <p:cNvSpPr txBox="1"/>
          <p:nvPr/>
        </p:nvSpPr>
        <p:spPr>
          <a:xfrm>
            <a:off x="944880" y="3291840"/>
            <a:ext cx="2895600" cy="1219200"/>
          </a:xfrm>
          <a:prstGeom prst="rect">
            <a:avLst/>
          </a:prstGeom>
          <a:noFill/>
          <a:ln/>
        </p:spPr>
        <p:txBody>
          <a:bodyPr wrap="square" lIns="0" tIns="0" rIns="0" bIns="0" rtlCol="0" anchor="t"/>
          <a:lstStyle/>
          <a:p>
            <a:pPr marL="0" indent="0" algn="ctr">
              <a:buNone/>
            </a:pPr>
            <a:r>
              <a:rPr lang="en-US" sz="1300" dirty="0">
                <a:solidFill>
                  <a:srgbClr val="CBD5E1"/>
                </a:solidFill>
                <a:latin typeface="Lexend Deca" pitchFamily="34" charset="0"/>
                <a:ea typeface="Lexend Deca" pitchFamily="34" charset="-122"/>
                <a:cs typeface="Lexend Deca" pitchFamily="34" charset="-120"/>
              </a:rPr>
              <a:t>Generates a pulse file: a time-stamped record of every optical event the network would produce, click by click.</a:t>
            </a:r>
            <a:endParaRPr lang="en-US" sz="1300" dirty="0"/>
          </a:p>
        </p:txBody>
      </p:sp>
      <p:sp>
        <p:nvSpPr>
          <p:cNvPr id="12" name="Shape 8"/>
          <p:cNvSpPr/>
          <p:nvPr/>
        </p:nvSpPr>
        <p:spPr>
          <a:xfrm rot="5400000">
            <a:off x="4107180" y="2849880"/>
            <a:ext cx="228600" cy="228600"/>
          </a:xfrm>
          <a:prstGeom prst="triangle">
            <a:avLst/>
          </a:prstGeom>
          <a:solidFill>
            <a:srgbClr val="17B6D1"/>
          </a:solidFill>
          <a:ln w="12700">
            <a:solidFill>
              <a:srgbClr val="17B6D1"/>
            </a:solidFill>
            <a:prstDash val="solid"/>
          </a:ln>
        </p:spPr>
        <p:txBody>
          <a:bodyPr/>
          <a:lstStyle/>
          <a:p>
            <a:endParaRPr lang="en-CA"/>
          </a:p>
        </p:txBody>
      </p:sp>
      <p:sp>
        <p:nvSpPr>
          <p:cNvPr id="13" name="Shape 9"/>
          <p:cNvSpPr/>
          <p:nvPr/>
        </p:nvSpPr>
        <p:spPr>
          <a:xfrm>
            <a:off x="4389120" y="1295400"/>
            <a:ext cx="3413760" cy="3352800"/>
          </a:xfrm>
          <a:prstGeom prst="roundRect">
            <a:avLst>
              <a:gd name="adj" fmla="val 4364"/>
            </a:avLst>
          </a:prstGeom>
          <a:solidFill>
            <a:srgbClr val="11103E"/>
          </a:solidFill>
          <a:ln w="15875">
            <a:solidFill>
              <a:srgbClr val="17B6D1"/>
            </a:solidFill>
            <a:prstDash val="solid"/>
          </a:ln>
        </p:spPr>
        <p:txBody>
          <a:bodyPr/>
          <a:lstStyle/>
          <a:p>
            <a:endParaRPr lang="en-CA"/>
          </a:p>
        </p:txBody>
      </p:sp>
      <p:sp>
        <p:nvSpPr>
          <p:cNvPr id="14" name="Text 10"/>
          <p:cNvSpPr txBox="1"/>
          <p:nvPr/>
        </p:nvSpPr>
        <p:spPr>
          <a:xfrm>
            <a:off x="4572000" y="1524000"/>
            <a:ext cx="3048000" cy="335280"/>
          </a:xfrm>
          <a:prstGeom prst="rect">
            <a:avLst/>
          </a:prstGeom>
          <a:noFill/>
          <a:ln/>
        </p:spPr>
        <p:txBody>
          <a:bodyPr wrap="square" lIns="0" tIns="0" rIns="0" bIns="0" rtlCol="0" anchor="ctr"/>
          <a:lstStyle/>
          <a:p>
            <a:pPr marL="0" indent="0" algn="ctr">
              <a:buNone/>
            </a:pPr>
            <a:r>
              <a:rPr lang="en-US" sz="1900" b="1" dirty="0">
                <a:solidFill>
                  <a:srgbClr val="FAFBFD"/>
                </a:solidFill>
                <a:latin typeface="Lexend Deca" pitchFamily="34" charset="0"/>
                <a:ea typeface="Lexend Deca" pitchFamily="34" charset="-122"/>
                <a:cs typeface="Lexend Deca" pitchFamily="34" charset="-120"/>
              </a:rPr>
              <a:t>Hardware digital twin</a:t>
            </a:r>
            <a:endParaRPr lang="en-US" sz="1900" dirty="0"/>
          </a:p>
        </p:txBody>
      </p:sp>
      <p:pic>
        <p:nvPicPr>
          <p:cNvPr id="15" name="Image 1" descr="/home/claude/assets/twin.png"/>
          <p:cNvPicPr>
            <a:picLocks noChangeAspect="1"/>
          </p:cNvPicPr>
          <p:nvPr/>
        </p:nvPicPr>
        <p:blipFill>
          <a:blip r:embed="rId4"/>
          <a:stretch>
            <a:fillRect/>
          </a:stretch>
        </p:blipFill>
        <p:spPr>
          <a:xfrm>
            <a:off x="5029200" y="2152650"/>
            <a:ext cx="2133600" cy="800100"/>
          </a:xfrm>
          <a:prstGeom prst="rect">
            <a:avLst/>
          </a:prstGeom>
        </p:spPr>
      </p:pic>
      <p:sp>
        <p:nvSpPr>
          <p:cNvPr id="16" name="Text 11"/>
          <p:cNvSpPr txBox="1"/>
          <p:nvPr/>
        </p:nvSpPr>
        <p:spPr>
          <a:xfrm>
            <a:off x="4648200" y="3291840"/>
            <a:ext cx="2895600" cy="1219200"/>
          </a:xfrm>
          <a:prstGeom prst="rect">
            <a:avLst/>
          </a:prstGeom>
          <a:noFill/>
          <a:ln/>
        </p:spPr>
        <p:txBody>
          <a:bodyPr wrap="square" lIns="0" tIns="0" rIns="0" bIns="0" rtlCol="0" anchor="t"/>
          <a:lstStyle/>
          <a:p>
            <a:pPr marL="0" indent="0" algn="ctr">
              <a:buNone/>
            </a:pPr>
            <a:r>
              <a:rPr lang="en-US" sz="1300" dirty="0">
                <a:solidFill>
                  <a:srgbClr val="CBD5E1"/>
                </a:solidFill>
                <a:latin typeface="Lexend Deca" pitchFamily="34" charset="0"/>
                <a:ea typeface="Lexend Deca" pitchFamily="34" charset="-122"/>
                <a:cs typeface="Lexend Deca" pitchFamily="34" charset="-120"/>
              </a:rPr>
              <a:t>Acts out that exact behavior in real time, emitting detector click signals into the node.</a:t>
            </a:r>
            <a:endParaRPr lang="en-US" sz="1300" dirty="0"/>
          </a:p>
        </p:txBody>
      </p:sp>
      <p:sp>
        <p:nvSpPr>
          <p:cNvPr id="17" name="Shape 12"/>
          <p:cNvSpPr/>
          <p:nvPr/>
        </p:nvSpPr>
        <p:spPr>
          <a:xfrm rot="5400000">
            <a:off x="7810500" y="2849880"/>
            <a:ext cx="228600" cy="228600"/>
          </a:xfrm>
          <a:prstGeom prst="triangle">
            <a:avLst/>
          </a:prstGeom>
          <a:solidFill>
            <a:srgbClr val="17B6D1"/>
          </a:solidFill>
          <a:ln w="12700">
            <a:solidFill>
              <a:srgbClr val="17B6D1"/>
            </a:solidFill>
            <a:prstDash val="solid"/>
          </a:ln>
        </p:spPr>
        <p:txBody>
          <a:bodyPr/>
          <a:lstStyle/>
          <a:p>
            <a:endParaRPr lang="en-CA"/>
          </a:p>
        </p:txBody>
      </p:sp>
      <p:sp>
        <p:nvSpPr>
          <p:cNvPr id="18" name="Shape 13"/>
          <p:cNvSpPr/>
          <p:nvPr/>
        </p:nvSpPr>
        <p:spPr>
          <a:xfrm>
            <a:off x="8092440" y="1295400"/>
            <a:ext cx="3413760" cy="3352800"/>
          </a:xfrm>
          <a:prstGeom prst="roundRect">
            <a:avLst>
              <a:gd name="adj" fmla="val 4364"/>
            </a:avLst>
          </a:prstGeom>
          <a:solidFill>
            <a:srgbClr val="11103E"/>
          </a:solidFill>
          <a:ln w="15875">
            <a:solidFill>
              <a:srgbClr val="EE395B"/>
            </a:solidFill>
            <a:prstDash val="solid"/>
          </a:ln>
        </p:spPr>
        <p:txBody>
          <a:bodyPr/>
          <a:lstStyle/>
          <a:p>
            <a:endParaRPr lang="en-CA"/>
          </a:p>
        </p:txBody>
      </p:sp>
      <p:sp>
        <p:nvSpPr>
          <p:cNvPr id="19" name="Text 14"/>
          <p:cNvSpPr txBox="1"/>
          <p:nvPr/>
        </p:nvSpPr>
        <p:spPr>
          <a:xfrm>
            <a:off x="8275320" y="1524000"/>
            <a:ext cx="3048000" cy="335280"/>
          </a:xfrm>
          <a:prstGeom prst="rect">
            <a:avLst/>
          </a:prstGeom>
          <a:noFill/>
          <a:ln/>
        </p:spPr>
        <p:txBody>
          <a:bodyPr wrap="square" lIns="0" tIns="0" rIns="0" bIns="0" rtlCol="0" anchor="ctr"/>
          <a:lstStyle/>
          <a:p>
            <a:pPr marL="0" indent="0" algn="ctr">
              <a:buNone/>
            </a:pPr>
            <a:r>
              <a:rPr lang="en-US" sz="1900" b="1" dirty="0">
                <a:solidFill>
                  <a:srgbClr val="FAFBFD"/>
                </a:solidFill>
                <a:latin typeface="Lexend Deca" pitchFamily="34" charset="0"/>
                <a:ea typeface="Lexend Deca" pitchFamily="34" charset="-122"/>
                <a:cs typeface="Lexend Deca" pitchFamily="34" charset="-120"/>
              </a:rPr>
              <a:t>AlirOS on real firmware</a:t>
            </a:r>
            <a:endParaRPr lang="en-US" sz="1900" dirty="0"/>
          </a:p>
        </p:txBody>
      </p:sp>
      <p:pic>
        <p:nvPicPr>
          <p:cNvPr id="20" name="Image 2" descr="/home/claude/assets/fpga.png"/>
          <p:cNvPicPr>
            <a:picLocks noChangeAspect="1"/>
          </p:cNvPicPr>
          <p:nvPr/>
        </p:nvPicPr>
        <p:blipFill>
          <a:blip r:embed="rId5"/>
          <a:stretch>
            <a:fillRect/>
          </a:stretch>
        </p:blipFill>
        <p:spPr>
          <a:xfrm>
            <a:off x="8732520" y="2152650"/>
            <a:ext cx="2133600" cy="800100"/>
          </a:xfrm>
          <a:prstGeom prst="rect">
            <a:avLst/>
          </a:prstGeom>
        </p:spPr>
      </p:pic>
      <p:sp>
        <p:nvSpPr>
          <p:cNvPr id="21" name="Text 15"/>
          <p:cNvSpPr txBox="1"/>
          <p:nvPr/>
        </p:nvSpPr>
        <p:spPr>
          <a:xfrm>
            <a:off x="8351520" y="3291840"/>
            <a:ext cx="2895600" cy="1219200"/>
          </a:xfrm>
          <a:prstGeom prst="rect">
            <a:avLst/>
          </a:prstGeom>
          <a:noFill/>
          <a:ln/>
        </p:spPr>
        <p:txBody>
          <a:bodyPr wrap="square" lIns="0" tIns="0" rIns="0" bIns="0" rtlCol="0" anchor="t"/>
          <a:lstStyle/>
          <a:p>
            <a:pPr marL="0" indent="0" algn="ctr">
              <a:buNone/>
            </a:pPr>
            <a:r>
              <a:rPr lang="en-US" sz="1300" dirty="0">
                <a:solidFill>
                  <a:srgbClr val="CBD5E1"/>
                </a:solidFill>
                <a:latin typeface="Lexend Deca" pitchFamily="34" charset="0"/>
                <a:ea typeface="Lexend Deca" pitchFamily="34" charset="-122"/>
                <a:cs typeface="Lexend Deca" pitchFamily="34" charset="-120"/>
              </a:rPr>
              <a:t>The whole protocol stack, including timing-sensitive FPGA workflows, runs before a single photon crosses real fiber.</a:t>
            </a:r>
            <a:endParaRPr lang="en-US" sz="1300" dirty="0"/>
          </a:p>
        </p:txBody>
      </p:sp>
      <p:sp>
        <p:nvSpPr>
          <p:cNvPr id="22" name="Text 16"/>
          <p:cNvSpPr txBox="1"/>
          <p:nvPr/>
        </p:nvSpPr>
        <p:spPr>
          <a:xfrm>
            <a:off x="685800" y="4953000"/>
            <a:ext cx="10820400" cy="457200"/>
          </a:xfrm>
          <a:prstGeom prst="rect">
            <a:avLst/>
          </a:prstGeom>
          <a:noFill/>
          <a:ln/>
        </p:spPr>
        <p:txBody>
          <a:bodyPr wrap="square" lIns="0" tIns="0" rIns="0" bIns="0" rtlCol="0" anchor="ctr"/>
          <a:lstStyle/>
          <a:p>
            <a:pPr marL="0" indent="0" algn="ctr">
              <a:buNone/>
            </a:pPr>
            <a:r>
              <a:rPr lang="en-US" sz="2600" dirty="0">
                <a:solidFill>
                  <a:srgbClr val="FAFBFD"/>
                </a:solidFill>
                <a:latin typeface="Lexend Deca" pitchFamily="34" charset="0"/>
                <a:ea typeface="Lexend Deca" pitchFamily="34" charset="-122"/>
                <a:cs typeface="Lexend Deca" pitchFamily="34" charset="-120"/>
              </a:rPr>
              <a:t>The node can't tell the difference.</a:t>
            </a:r>
            <a:endParaRPr lang="en-US" sz="2600" dirty="0"/>
          </a:p>
        </p:txBody>
      </p:sp>
      <p:sp>
        <p:nvSpPr>
          <p:cNvPr id="23" name="Text 17"/>
          <p:cNvSpPr txBox="1"/>
          <p:nvPr/>
        </p:nvSpPr>
        <p:spPr>
          <a:xfrm>
            <a:off x="685800" y="5455920"/>
            <a:ext cx="10820400" cy="381000"/>
          </a:xfrm>
          <a:prstGeom prst="rect">
            <a:avLst/>
          </a:prstGeom>
          <a:noFill/>
          <a:ln/>
        </p:spPr>
        <p:txBody>
          <a:bodyPr wrap="square" lIns="0" tIns="0" rIns="0" bIns="0" rtlCol="0" anchor="ctr"/>
          <a:lstStyle/>
          <a:p>
            <a:pPr marL="0" indent="0" algn="ctr">
              <a:buNone/>
            </a:pPr>
            <a:r>
              <a:rPr lang="en-US" sz="1900" b="1" dirty="0">
                <a:solidFill>
                  <a:srgbClr val="FAFBFD"/>
                </a:solidFill>
                <a:latin typeface="Lexend Deca" pitchFamily="34" charset="0"/>
                <a:ea typeface="Lexend Deca" pitchFamily="34" charset="-122"/>
                <a:cs typeface="Lexend Deca" pitchFamily="34" charset="-120"/>
              </a:rPr>
              <a:t>Simulate</a:t>
            </a:r>
            <a:r>
              <a:rPr lang="en-US" sz="1900" dirty="0">
                <a:solidFill>
                  <a:srgbClr val="17B6D1"/>
                </a:solidFill>
                <a:latin typeface="Lexend Deca" pitchFamily="34" charset="0"/>
                <a:ea typeface="Lexend Deca" pitchFamily="34" charset="-122"/>
                <a:cs typeface="Lexend Deca" pitchFamily="34" charset="-120"/>
              </a:rPr>
              <a:t>   →   </a:t>
            </a:r>
            <a:r>
              <a:rPr lang="en-US" sz="1900" b="1" dirty="0">
                <a:solidFill>
                  <a:srgbClr val="FAFBFD"/>
                </a:solidFill>
                <a:latin typeface="Lexend Deca" pitchFamily="34" charset="0"/>
                <a:ea typeface="Lexend Deca" pitchFamily="34" charset="-122"/>
                <a:cs typeface="Lexend Deca" pitchFamily="34" charset="-120"/>
              </a:rPr>
              <a:t>Twin</a:t>
            </a:r>
            <a:r>
              <a:rPr lang="en-US" sz="1900" dirty="0">
                <a:solidFill>
                  <a:srgbClr val="17B6D1"/>
                </a:solidFill>
                <a:latin typeface="Lexend Deca" pitchFamily="34" charset="0"/>
                <a:ea typeface="Lexend Deca" pitchFamily="34" charset="-122"/>
                <a:cs typeface="Lexend Deca" pitchFamily="34" charset="-120"/>
              </a:rPr>
              <a:t>   →   </a:t>
            </a:r>
            <a:r>
              <a:rPr lang="en-US" sz="1900" b="1" dirty="0">
                <a:solidFill>
                  <a:srgbClr val="FAFBFD"/>
                </a:solidFill>
                <a:latin typeface="Lexend Deca" pitchFamily="34" charset="0"/>
                <a:ea typeface="Lexend Deca" pitchFamily="34" charset="-122"/>
                <a:cs typeface="Lexend Deca" pitchFamily="34" charset="-120"/>
              </a:rPr>
              <a:t>Control</a:t>
            </a:r>
            <a:r>
              <a:rPr lang="en-US" sz="1900" dirty="0">
                <a:solidFill>
                  <a:srgbClr val="17B6D1"/>
                </a:solidFill>
                <a:latin typeface="Lexend Deca" pitchFamily="34" charset="0"/>
                <a:ea typeface="Lexend Deca" pitchFamily="34" charset="-122"/>
                <a:cs typeface="Lexend Deca" pitchFamily="34" charset="-120"/>
              </a:rPr>
              <a:t>   →   </a:t>
            </a:r>
            <a:r>
              <a:rPr lang="en-US" sz="1900" b="1" dirty="0">
                <a:solidFill>
                  <a:srgbClr val="FAFBFD"/>
                </a:solidFill>
                <a:latin typeface="Lexend Deca" pitchFamily="34" charset="0"/>
                <a:ea typeface="Lexend Deca" pitchFamily="34" charset="-122"/>
                <a:cs typeface="Lexend Deca" pitchFamily="34" charset="-120"/>
              </a:rPr>
              <a:t>Orchestrate</a:t>
            </a:r>
            <a:r>
              <a:rPr lang="en-US" sz="1900" dirty="0">
                <a:solidFill>
                  <a:srgbClr val="17B6D1"/>
                </a:solidFill>
                <a:latin typeface="Lexend Deca" pitchFamily="34" charset="0"/>
                <a:ea typeface="Lexend Deca" pitchFamily="34" charset="-122"/>
                <a:cs typeface="Lexend Deca" pitchFamily="34" charset="-120"/>
              </a:rPr>
              <a:t>  ↺</a:t>
            </a:r>
            <a:endParaRPr lang="en-US" sz="1900" dirty="0"/>
          </a:p>
        </p:txBody>
      </p:sp>
      <p:pic>
        <p:nvPicPr>
          <p:cNvPr id="24" name="Picture 23">
            <a:extLst>
              <a:ext uri="{FF2B5EF4-FFF2-40B4-BE49-F238E27FC236}">
                <a16:creationId xmlns:a16="http://schemas.microsoft.com/office/drawing/2014/main" id="{A3842AC2-AB5A-969D-6C77-A63D86D6F055}"/>
              </a:ext>
            </a:extLst>
          </p:cNvPr>
          <p:cNvPicPr>
            <a:picLocks noChangeAspect="1"/>
          </p:cNvPicPr>
          <p:nvPr/>
        </p:nvPicPr>
        <p:blipFill>
          <a:blip r:embed="rId6"/>
          <a:stretch>
            <a:fillRect/>
          </a:stretch>
        </p:blipFill>
        <p:spPr>
          <a:xfrm>
            <a:off x="10120313" y="236736"/>
            <a:ext cx="1671663" cy="48768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9">
    <p:bg>
      <p:bgPr>
        <a:solidFill>
          <a:srgbClr val="01003E"/>
        </a:solidFill>
        <a:effectLst/>
      </p:bgPr>
    </p:bg>
    <p:spTree>
      <p:nvGrpSpPr>
        <p:cNvPr id="1" name=""/>
        <p:cNvGrpSpPr/>
        <p:nvPr/>
      </p:nvGrpSpPr>
      <p:grpSpPr>
        <a:xfrm>
          <a:off x="0" y="0"/>
          <a:ext cx="0" cy="0"/>
          <a:chOff x="0" y="0"/>
          <a:chExt cx="0" cy="0"/>
        </a:xfrm>
      </p:grpSpPr>
      <p:sp>
        <p:nvSpPr>
          <p:cNvPr id="3" name="Text 1"/>
          <p:cNvSpPr txBox="1"/>
          <p:nvPr/>
        </p:nvSpPr>
        <p:spPr>
          <a:xfrm>
            <a:off x="9144000" y="655320"/>
            <a:ext cx="2438400" cy="152400"/>
          </a:xfrm>
          <a:prstGeom prst="rect">
            <a:avLst/>
          </a:prstGeom>
          <a:noFill/>
          <a:ln/>
        </p:spPr>
        <p:txBody>
          <a:bodyPr wrap="square" lIns="0" tIns="0" rIns="0" bIns="0" rtlCol="0" anchor="ctr"/>
          <a:lstStyle/>
          <a:p>
            <a:pPr marL="0" indent="0" algn="r">
              <a:buNone/>
            </a:pPr>
            <a:r>
              <a:rPr lang="en-US" sz="700" dirty="0">
                <a:solidFill>
                  <a:srgbClr val="CBD5E1"/>
                </a:solidFill>
                <a:latin typeface="Lexend Deca" pitchFamily="34" charset="0"/>
                <a:ea typeface="Lexend Deca" pitchFamily="34" charset="-122"/>
                <a:cs typeface="Lexend Deca" pitchFamily="34" charset="-120"/>
              </a:rPr>
              <a:t>The Quantum Networking Company®</a:t>
            </a:r>
            <a:endParaRPr lang="en-US" sz="700" dirty="0"/>
          </a:p>
        </p:txBody>
      </p:sp>
      <p:sp>
        <p:nvSpPr>
          <p:cNvPr id="4" name="Text 2"/>
          <p:cNvSpPr txBox="1"/>
          <p:nvPr/>
        </p:nvSpPr>
        <p:spPr>
          <a:xfrm>
            <a:off x="685800" y="6492240"/>
            <a:ext cx="4572000" cy="182880"/>
          </a:xfrm>
          <a:prstGeom prst="rect">
            <a:avLst/>
          </a:prstGeom>
          <a:noFill/>
          <a:ln/>
        </p:spPr>
        <p:txBody>
          <a:bodyPr wrap="square" lIns="0" tIns="0" rIns="0" bIns="0" rtlCol="0" anchor="ctr"/>
          <a:lstStyle/>
          <a:p>
            <a:pPr marL="0" indent="0">
              <a:buNone/>
            </a:pPr>
            <a:r>
              <a:rPr lang="en-US" sz="800" dirty="0">
                <a:solidFill>
                  <a:srgbClr val="8E97B3"/>
                </a:solidFill>
                <a:latin typeface="Lexend Deca" pitchFamily="34" charset="0"/>
                <a:ea typeface="Lexend Deca" pitchFamily="34" charset="-122"/>
                <a:cs typeface="Lexend Deca" pitchFamily="34" charset="-120"/>
              </a:rPr>
              <a:t>Aliro · IEEE Quantum Week 2026 · Toronto</a:t>
            </a:r>
            <a:endParaRPr lang="en-US" sz="800" dirty="0"/>
          </a:p>
        </p:txBody>
      </p:sp>
      <p:sp>
        <p:nvSpPr>
          <p:cNvPr id="5" name="Text 3"/>
          <p:cNvSpPr txBox="1"/>
          <p:nvPr/>
        </p:nvSpPr>
        <p:spPr>
          <a:xfrm>
            <a:off x="9982200" y="6492240"/>
            <a:ext cx="1600200" cy="182880"/>
          </a:xfrm>
          <a:prstGeom prst="rect">
            <a:avLst/>
          </a:prstGeom>
          <a:noFill/>
          <a:ln/>
        </p:spPr>
        <p:txBody>
          <a:bodyPr wrap="square" lIns="0" tIns="0" rIns="0" bIns="0" rtlCol="0" anchor="ctr"/>
          <a:lstStyle/>
          <a:p>
            <a:pPr marL="0" indent="0" algn="r">
              <a:buNone/>
            </a:pPr>
            <a:r>
              <a:rPr lang="en-US" sz="800" dirty="0">
                <a:solidFill>
                  <a:srgbClr val="8E97B3"/>
                </a:solidFill>
                <a:latin typeface="Lexend Deca" pitchFamily="34" charset="0"/>
                <a:ea typeface="Lexend Deca" pitchFamily="34" charset="-122"/>
                <a:cs typeface="Lexend Deca" pitchFamily="34" charset="-120"/>
              </a:rPr>
              <a:t>15 / 21</a:t>
            </a:r>
            <a:endParaRPr lang="en-US" sz="800" dirty="0"/>
          </a:p>
        </p:txBody>
      </p:sp>
      <p:sp>
        <p:nvSpPr>
          <p:cNvPr id="7" name="Text 4"/>
          <p:cNvSpPr txBox="1"/>
          <p:nvPr/>
        </p:nvSpPr>
        <p:spPr>
          <a:xfrm>
            <a:off x="685800" y="472440"/>
            <a:ext cx="9144000" cy="533400"/>
          </a:xfrm>
          <a:prstGeom prst="rect">
            <a:avLst/>
          </a:prstGeom>
          <a:noFill/>
          <a:ln/>
        </p:spPr>
        <p:txBody>
          <a:bodyPr wrap="square" lIns="0" tIns="0" rIns="0" bIns="0" rtlCol="0" anchor="ctr"/>
          <a:lstStyle/>
          <a:p>
            <a:pPr marL="0" indent="0">
              <a:buNone/>
            </a:pPr>
            <a:r>
              <a:rPr lang="en-US" sz="2400" dirty="0">
                <a:solidFill>
                  <a:srgbClr val="FAFBFD"/>
                </a:solidFill>
                <a:latin typeface="Lexend Deca" pitchFamily="34" charset="0"/>
                <a:ea typeface="Lexend Deca" pitchFamily="34" charset="-122"/>
                <a:cs typeface="Lexend Deca" pitchFamily="34" charset="-120"/>
              </a:rPr>
              <a:t>The whole Aliro ecosystem in one image</a:t>
            </a:r>
            <a:endParaRPr lang="en-US" sz="2400" dirty="0"/>
          </a:p>
        </p:txBody>
      </p:sp>
      <p:pic>
        <p:nvPicPr>
          <p:cNvPr id="8" name="Image 0" descr="/home/claude/assets/flow.png"/>
          <p:cNvPicPr>
            <a:picLocks noChangeAspect="1"/>
          </p:cNvPicPr>
          <p:nvPr/>
        </p:nvPicPr>
        <p:blipFill>
          <a:blip r:embed="rId3"/>
          <a:stretch>
            <a:fillRect/>
          </a:stretch>
        </p:blipFill>
        <p:spPr>
          <a:xfrm>
            <a:off x="609600" y="1233351"/>
            <a:ext cx="8077200" cy="5077097"/>
          </a:xfrm>
          <a:prstGeom prst="rect">
            <a:avLst/>
          </a:prstGeom>
        </p:spPr>
      </p:pic>
      <p:sp>
        <p:nvSpPr>
          <p:cNvPr id="9" name="Shape 5"/>
          <p:cNvSpPr/>
          <p:nvPr/>
        </p:nvSpPr>
        <p:spPr>
          <a:xfrm>
            <a:off x="8763000" y="1203960"/>
            <a:ext cx="2743200" cy="914400"/>
          </a:xfrm>
          <a:prstGeom prst="rect">
            <a:avLst/>
          </a:prstGeom>
          <a:solidFill>
            <a:srgbClr val="11103E"/>
          </a:solidFill>
          <a:ln w="12700">
            <a:solidFill>
              <a:srgbClr val="11103E"/>
            </a:solidFill>
            <a:prstDash val="solid"/>
          </a:ln>
        </p:spPr>
        <p:txBody>
          <a:bodyPr/>
          <a:lstStyle/>
          <a:p>
            <a:endParaRPr lang="en-CA"/>
          </a:p>
        </p:txBody>
      </p:sp>
      <p:sp>
        <p:nvSpPr>
          <p:cNvPr id="10" name="Shape 6"/>
          <p:cNvSpPr/>
          <p:nvPr/>
        </p:nvSpPr>
        <p:spPr>
          <a:xfrm>
            <a:off x="8763000" y="1203960"/>
            <a:ext cx="38100" cy="914400"/>
          </a:xfrm>
          <a:prstGeom prst="rect">
            <a:avLst/>
          </a:prstGeom>
          <a:solidFill>
            <a:srgbClr val="5AF0FF"/>
          </a:solidFill>
          <a:ln w="12700">
            <a:solidFill>
              <a:srgbClr val="5AF0FF"/>
            </a:solidFill>
            <a:prstDash val="solid"/>
          </a:ln>
        </p:spPr>
        <p:txBody>
          <a:bodyPr/>
          <a:lstStyle/>
          <a:p>
            <a:endParaRPr lang="en-CA"/>
          </a:p>
        </p:txBody>
      </p:sp>
      <p:sp>
        <p:nvSpPr>
          <p:cNvPr id="11" name="Text 7"/>
          <p:cNvSpPr txBox="1"/>
          <p:nvPr/>
        </p:nvSpPr>
        <p:spPr>
          <a:xfrm>
            <a:off x="8945880" y="1295400"/>
            <a:ext cx="2438400" cy="228600"/>
          </a:xfrm>
          <a:prstGeom prst="rect">
            <a:avLst/>
          </a:prstGeom>
          <a:noFill/>
          <a:ln/>
        </p:spPr>
        <p:txBody>
          <a:bodyPr wrap="square" lIns="0" tIns="0" rIns="0" bIns="0" rtlCol="0" anchor="ctr"/>
          <a:lstStyle/>
          <a:p>
            <a:pPr marL="0" indent="0">
              <a:buNone/>
            </a:pPr>
            <a:r>
              <a:rPr lang="en-US" sz="1400" b="1" dirty="0">
                <a:solidFill>
                  <a:srgbClr val="FAFBFD"/>
                </a:solidFill>
                <a:latin typeface="Lexend Deca" pitchFamily="34" charset="0"/>
                <a:ea typeface="Lexend Deca" pitchFamily="34" charset="-122"/>
                <a:cs typeface="Lexend Deca" pitchFamily="34" charset="-120"/>
              </a:rPr>
              <a:t>1  Predict</a:t>
            </a:r>
            <a:endParaRPr lang="en-US" sz="1400" dirty="0"/>
          </a:p>
        </p:txBody>
      </p:sp>
      <p:sp>
        <p:nvSpPr>
          <p:cNvPr id="12" name="Text 8"/>
          <p:cNvSpPr txBox="1"/>
          <p:nvPr/>
        </p:nvSpPr>
        <p:spPr>
          <a:xfrm>
            <a:off x="8945880" y="1539240"/>
            <a:ext cx="2438400" cy="548640"/>
          </a:xfrm>
          <a:prstGeom prst="rect">
            <a:avLst/>
          </a:prstGeom>
          <a:noFill/>
          <a:ln/>
        </p:spPr>
        <p:txBody>
          <a:bodyPr wrap="square" lIns="0" tIns="0" rIns="0" bIns="0" rtlCol="0" anchor="t"/>
          <a:lstStyle/>
          <a:p>
            <a:pPr marL="0" indent="0">
              <a:buNone/>
            </a:pPr>
            <a:r>
              <a:rPr lang="en-US" sz="1000" dirty="0">
                <a:solidFill>
                  <a:srgbClr val="CBD5E1"/>
                </a:solidFill>
                <a:latin typeface="Lexend Deca" pitchFamily="34" charset="0"/>
                <a:ea typeface="Lexend Deca" pitchFamily="34" charset="-122"/>
                <a:cs typeface="Lexend Deca" pitchFamily="34" charset="-120"/>
              </a:rPr>
              <a:t>Simulation and emulation design the network and predict its behavior, then generate pulse files.</a:t>
            </a:r>
            <a:endParaRPr lang="en-US" sz="1000" dirty="0"/>
          </a:p>
        </p:txBody>
      </p:sp>
      <p:sp>
        <p:nvSpPr>
          <p:cNvPr id="13" name="Shape 9"/>
          <p:cNvSpPr/>
          <p:nvPr/>
        </p:nvSpPr>
        <p:spPr>
          <a:xfrm>
            <a:off x="8763000" y="2225040"/>
            <a:ext cx="2743200" cy="914400"/>
          </a:xfrm>
          <a:prstGeom prst="rect">
            <a:avLst/>
          </a:prstGeom>
          <a:solidFill>
            <a:srgbClr val="11103E"/>
          </a:solidFill>
          <a:ln w="12700">
            <a:solidFill>
              <a:srgbClr val="11103E"/>
            </a:solidFill>
            <a:prstDash val="solid"/>
          </a:ln>
        </p:spPr>
        <p:txBody>
          <a:bodyPr/>
          <a:lstStyle/>
          <a:p>
            <a:endParaRPr lang="en-CA"/>
          </a:p>
        </p:txBody>
      </p:sp>
      <p:sp>
        <p:nvSpPr>
          <p:cNvPr id="14" name="Shape 10"/>
          <p:cNvSpPr/>
          <p:nvPr/>
        </p:nvSpPr>
        <p:spPr>
          <a:xfrm>
            <a:off x="8763000" y="2225040"/>
            <a:ext cx="38100" cy="914400"/>
          </a:xfrm>
          <a:prstGeom prst="rect">
            <a:avLst/>
          </a:prstGeom>
          <a:solidFill>
            <a:srgbClr val="5AF0FF"/>
          </a:solidFill>
          <a:ln w="12700">
            <a:solidFill>
              <a:srgbClr val="5AF0FF"/>
            </a:solidFill>
            <a:prstDash val="solid"/>
          </a:ln>
        </p:spPr>
        <p:txBody>
          <a:bodyPr/>
          <a:lstStyle/>
          <a:p>
            <a:endParaRPr lang="en-CA"/>
          </a:p>
        </p:txBody>
      </p:sp>
      <p:sp>
        <p:nvSpPr>
          <p:cNvPr id="15" name="Text 11"/>
          <p:cNvSpPr txBox="1"/>
          <p:nvPr/>
        </p:nvSpPr>
        <p:spPr>
          <a:xfrm>
            <a:off x="8945880" y="2316480"/>
            <a:ext cx="2438400" cy="228600"/>
          </a:xfrm>
          <a:prstGeom prst="rect">
            <a:avLst/>
          </a:prstGeom>
          <a:noFill/>
          <a:ln/>
        </p:spPr>
        <p:txBody>
          <a:bodyPr wrap="square" lIns="0" tIns="0" rIns="0" bIns="0" rtlCol="0" anchor="ctr"/>
          <a:lstStyle/>
          <a:p>
            <a:pPr marL="0" indent="0">
              <a:buNone/>
            </a:pPr>
            <a:r>
              <a:rPr lang="en-US" sz="1400" b="1" dirty="0">
                <a:solidFill>
                  <a:srgbClr val="FAFBFD"/>
                </a:solidFill>
                <a:latin typeface="Lexend Deca" pitchFamily="34" charset="0"/>
                <a:ea typeface="Lexend Deca" pitchFamily="34" charset="-122"/>
                <a:cs typeface="Lexend Deca" pitchFamily="34" charset="-120"/>
              </a:rPr>
              <a:t>2  Validate</a:t>
            </a:r>
            <a:endParaRPr lang="en-US" sz="1400" dirty="0"/>
          </a:p>
        </p:txBody>
      </p:sp>
      <p:sp>
        <p:nvSpPr>
          <p:cNvPr id="16" name="Text 12"/>
          <p:cNvSpPr txBox="1"/>
          <p:nvPr/>
        </p:nvSpPr>
        <p:spPr>
          <a:xfrm>
            <a:off x="8945880" y="2560320"/>
            <a:ext cx="2438400" cy="548640"/>
          </a:xfrm>
          <a:prstGeom prst="rect">
            <a:avLst/>
          </a:prstGeom>
          <a:noFill/>
          <a:ln/>
        </p:spPr>
        <p:txBody>
          <a:bodyPr wrap="square" lIns="0" tIns="0" rIns="0" bIns="0" rtlCol="0" anchor="t"/>
          <a:lstStyle/>
          <a:p>
            <a:pPr marL="0" indent="0">
              <a:buNone/>
            </a:pPr>
            <a:r>
              <a:rPr lang="en-US" sz="1000" dirty="0">
                <a:solidFill>
                  <a:srgbClr val="CBD5E1"/>
                </a:solidFill>
                <a:latin typeface="Lexend Deca" pitchFamily="34" charset="0"/>
                <a:ea typeface="Lexend Deca" pitchFamily="34" charset="-122"/>
                <a:cs typeface="Lexend Deca" pitchFamily="34" charset="-120"/>
              </a:rPr>
              <a:t>The digital twin plays pulse files into the nodes exactly as real detectors would.</a:t>
            </a:r>
            <a:endParaRPr lang="en-US" sz="1000" dirty="0"/>
          </a:p>
        </p:txBody>
      </p:sp>
      <p:sp>
        <p:nvSpPr>
          <p:cNvPr id="17" name="Shape 13"/>
          <p:cNvSpPr/>
          <p:nvPr/>
        </p:nvSpPr>
        <p:spPr>
          <a:xfrm>
            <a:off x="8763000" y="3246120"/>
            <a:ext cx="2743200" cy="914400"/>
          </a:xfrm>
          <a:prstGeom prst="rect">
            <a:avLst/>
          </a:prstGeom>
          <a:solidFill>
            <a:srgbClr val="11103E"/>
          </a:solidFill>
          <a:ln w="12700">
            <a:solidFill>
              <a:srgbClr val="11103E"/>
            </a:solidFill>
            <a:prstDash val="solid"/>
          </a:ln>
        </p:spPr>
        <p:txBody>
          <a:bodyPr/>
          <a:lstStyle/>
          <a:p>
            <a:endParaRPr lang="en-CA"/>
          </a:p>
        </p:txBody>
      </p:sp>
      <p:sp>
        <p:nvSpPr>
          <p:cNvPr id="18" name="Shape 14"/>
          <p:cNvSpPr/>
          <p:nvPr/>
        </p:nvSpPr>
        <p:spPr>
          <a:xfrm>
            <a:off x="8763000" y="3246120"/>
            <a:ext cx="38100" cy="914400"/>
          </a:xfrm>
          <a:prstGeom prst="rect">
            <a:avLst/>
          </a:prstGeom>
          <a:solidFill>
            <a:srgbClr val="5AF0FF"/>
          </a:solidFill>
          <a:ln w="12700">
            <a:solidFill>
              <a:srgbClr val="5AF0FF"/>
            </a:solidFill>
            <a:prstDash val="solid"/>
          </a:ln>
        </p:spPr>
        <p:txBody>
          <a:bodyPr/>
          <a:lstStyle/>
          <a:p>
            <a:endParaRPr lang="en-CA"/>
          </a:p>
        </p:txBody>
      </p:sp>
      <p:sp>
        <p:nvSpPr>
          <p:cNvPr id="19" name="Text 15"/>
          <p:cNvSpPr txBox="1"/>
          <p:nvPr/>
        </p:nvSpPr>
        <p:spPr>
          <a:xfrm>
            <a:off x="8945880" y="3337560"/>
            <a:ext cx="2438400" cy="228600"/>
          </a:xfrm>
          <a:prstGeom prst="rect">
            <a:avLst/>
          </a:prstGeom>
          <a:noFill/>
          <a:ln/>
        </p:spPr>
        <p:txBody>
          <a:bodyPr wrap="square" lIns="0" tIns="0" rIns="0" bIns="0" rtlCol="0" anchor="ctr"/>
          <a:lstStyle/>
          <a:p>
            <a:pPr marL="0" indent="0">
              <a:buNone/>
            </a:pPr>
            <a:r>
              <a:rPr lang="en-US" sz="1400" b="1" dirty="0">
                <a:solidFill>
                  <a:srgbClr val="FAFBFD"/>
                </a:solidFill>
                <a:latin typeface="Lexend Deca" pitchFamily="34" charset="0"/>
                <a:ea typeface="Lexend Deca" pitchFamily="34" charset="-122"/>
                <a:cs typeface="Lexend Deca" pitchFamily="34" charset="-120"/>
              </a:rPr>
              <a:t>3  Execute</a:t>
            </a:r>
            <a:endParaRPr lang="en-US" sz="1400" dirty="0"/>
          </a:p>
        </p:txBody>
      </p:sp>
      <p:sp>
        <p:nvSpPr>
          <p:cNvPr id="20" name="Text 16"/>
          <p:cNvSpPr txBox="1"/>
          <p:nvPr/>
        </p:nvSpPr>
        <p:spPr>
          <a:xfrm>
            <a:off x="8945880" y="3581400"/>
            <a:ext cx="2438400" cy="548640"/>
          </a:xfrm>
          <a:prstGeom prst="rect">
            <a:avLst/>
          </a:prstGeom>
          <a:noFill/>
          <a:ln/>
        </p:spPr>
        <p:txBody>
          <a:bodyPr wrap="square" lIns="0" tIns="0" rIns="0" bIns="0" rtlCol="0" anchor="t"/>
          <a:lstStyle/>
          <a:p>
            <a:pPr marL="0" indent="0">
              <a:buNone/>
            </a:pPr>
            <a:r>
              <a:rPr lang="en-US" sz="1000" dirty="0">
                <a:solidFill>
                  <a:srgbClr val="CBD5E1"/>
                </a:solidFill>
                <a:latin typeface="Lexend Deca" pitchFamily="34" charset="0"/>
                <a:ea typeface="Lexend Deca" pitchFamily="34" charset="-122"/>
                <a:cs typeface="Lexend Deca" pitchFamily="34" charset="-120"/>
              </a:rPr>
              <a:t>AlirOS nodes configure hardware, take in clicks, run BBM92 and hand keys to routers.</a:t>
            </a:r>
            <a:endParaRPr lang="en-US" sz="1000" dirty="0"/>
          </a:p>
        </p:txBody>
      </p:sp>
      <p:sp>
        <p:nvSpPr>
          <p:cNvPr id="21" name="Shape 17"/>
          <p:cNvSpPr/>
          <p:nvPr/>
        </p:nvSpPr>
        <p:spPr>
          <a:xfrm>
            <a:off x="8763000" y="4267200"/>
            <a:ext cx="2743200" cy="914400"/>
          </a:xfrm>
          <a:prstGeom prst="rect">
            <a:avLst/>
          </a:prstGeom>
          <a:solidFill>
            <a:srgbClr val="11103E"/>
          </a:solidFill>
          <a:ln w="12700">
            <a:solidFill>
              <a:srgbClr val="11103E"/>
            </a:solidFill>
            <a:prstDash val="solid"/>
          </a:ln>
        </p:spPr>
        <p:txBody>
          <a:bodyPr/>
          <a:lstStyle/>
          <a:p>
            <a:endParaRPr lang="en-CA"/>
          </a:p>
        </p:txBody>
      </p:sp>
      <p:sp>
        <p:nvSpPr>
          <p:cNvPr id="22" name="Shape 18"/>
          <p:cNvSpPr/>
          <p:nvPr/>
        </p:nvSpPr>
        <p:spPr>
          <a:xfrm>
            <a:off x="8763000" y="4267200"/>
            <a:ext cx="38100" cy="914400"/>
          </a:xfrm>
          <a:prstGeom prst="rect">
            <a:avLst/>
          </a:prstGeom>
          <a:solidFill>
            <a:srgbClr val="5AF0FF"/>
          </a:solidFill>
          <a:ln w="12700">
            <a:solidFill>
              <a:srgbClr val="5AF0FF"/>
            </a:solidFill>
            <a:prstDash val="solid"/>
          </a:ln>
        </p:spPr>
        <p:txBody>
          <a:bodyPr/>
          <a:lstStyle/>
          <a:p>
            <a:endParaRPr lang="en-CA"/>
          </a:p>
        </p:txBody>
      </p:sp>
      <p:sp>
        <p:nvSpPr>
          <p:cNvPr id="23" name="Text 19"/>
          <p:cNvSpPr txBox="1"/>
          <p:nvPr/>
        </p:nvSpPr>
        <p:spPr>
          <a:xfrm>
            <a:off x="8945880" y="4358640"/>
            <a:ext cx="2438400" cy="228600"/>
          </a:xfrm>
          <a:prstGeom prst="rect">
            <a:avLst/>
          </a:prstGeom>
          <a:noFill/>
          <a:ln/>
        </p:spPr>
        <p:txBody>
          <a:bodyPr wrap="square" lIns="0" tIns="0" rIns="0" bIns="0" rtlCol="0" anchor="ctr"/>
          <a:lstStyle/>
          <a:p>
            <a:pPr marL="0" indent="0">
              <a:buNone/>
            </a:pPr>
            <a:r>
              <a:rPr lang="en-US" sz="1400" b="1" dirty="0">
                <a:solidFill>
                  <a:srgbClr val="FAFBFD"/>
                </a:solidFill>
                <a:latin typeface="Lexend Deca" pitchFamily="34" charset="0"/>
                <a:ea typeface="Lexend Deca" pitchFamily="34" charset="-122"/>
                <a:cs typeface="Lexend Deca" pitchFamily="34" charset="-120"/>
              </a:rPr>
              <a:t>4  Observe</a:t>
            </a:r>
            <a:endParaRPr lang="en-US" sz="1400" dirty="0"/>
          </a:p>
        </p:txBody>
      </p:sp>
      <p:sp>
        <p:nvSpPr>
          <p:cNvPr id="24" name="Text 20"/>
          <p:cNvSpPr txBox="1"/>
          <p:nvPr/>
        </p:nvSpPr>
        <p:spPr>
          <a:xfrm>
            <a:off x="8945880" y="4602480"/>
            <a:ext cx="2438400" cy="548640"/>
          </a:xfrm>
          <a:prstGeom prst="rect">
            <a:avLst/>
          </a:prstGeom>
          <a:noFill/>
          <a:ln/>
        </p:spPr>
        <p:txBody>
          <a:bodyPr wrap="square" lIns="0" tIns="0" rIns="0" bIns="0" rtlCol="0" anchor="t"/>
          <a:lstStyle/>
          <a:p>
            <a:pPr marL="0" indent="0">
              <a:buNone/>
            </a:pPr>
            <a:r>
              <a:rPr lang="en-US" sz="1000" dirty="0">
                <a:solidFill>
                  <a:srgbClr val="CBD5E1"/>
                </a:solidFill>
                <a:latin typeface="Lexend Deca" pitchFamily="34" charset="0"/>
                <a:ea typeface="Lexend Deca" pitchFamily="34" charset="-122"/>
                <a:cs typeface="Lexend Deca" pitchFamily="34" charset="-120"/>
              </a:rPr>
              <a:t>Configuration flows down from the Orchestrator; click rates, QBER and key rates flow back up.</a:t>
            </a:r>
            <a:endParaRPr lang="en-US" sz="1000" dirty="0"/>
          </a:p>
        </p:txBody>
      </p:sp>
      <p:sp>
        <p:nvSpPr>
          <p:cNvPr id="25" name="Shape 21"/>
          <p:cNvSpPr/>
          <p:nvPr/>
        </p:nvSpPr>
        <p:spPr>
          <a:xfrm>
            <a:off x="8763000" y="5288280"/>
            <a:ext cx="2743200" cy="914400"/>
          </a:xfrm>
          <a:prstGeom prst="rect">
            <a:avLst/>
          </a:prstGeom>
          <a:solidFill>
            <a:srgbClr val="11103E"/>
          </a:solidFill>
          <a:ln w="12700">
            <a:solidFill>
              <a:srgbClr val="11103E"/>
            </a:solidFill>
            <a:prstDash val="solid"/>
          </a:ln>
        </p:spPr>
        <p:txBody>
          <a:bodyPr/>
          <a:lstStyle/>
          <a:p>
            <a:endParaRPr lang="en-CA"/>
          </a:p>
        </p:txBody>
      </p:sp>
      <p:sp>
        <p:nvSpPr>
          <p:cNvPr id="26" name="Shape 22"/>
          <p:cNvSpPr/>
          <p:nvPr/>
        </p:nvSpPr>
        <p:spPr>
          <a:xfrm>
            <a:off x="8763000" y="5288280"/>
            <a:ext cx="38100" cy="914400"/>
          </a:xfrm>
          <a:prstGeom prst="rect">
            <a:avLst/>
          </a:prstGeom>
          <a:solidFill>
            <a:srgbClr val="5AF0FF"/>
          </a:solidFill>
          <a:ln w="12700">
            <a:solidFill>
              <a:srgbClr val="5AF0FF"/>
            </a:solidFill>
            <a:prstDash val="solid"/>
          </a:ln>
        </p:spPr>
        <p:txBody>
          <a:bodyPr/>
          <a:lstStyle/>
          <a:p>
            <a:endParaRPr lang="en-CA"/>
          </a:p>
        </p:txBody>
      </p:sp>
      <p:sp>
        <p:nvSpPr>
          <p:cNvPr id="27" name="Text 23"/>
          <p:cNvSpPr txBox="1"/>
          <p:nvPr/>
        </p:nvSpPr>
        <p:spPr>
          <a:xfrm>
            <a:off x="8945880" y="5379720"/>
            <a:ext cx="2438400" cy="228600"/>
          </a:xfrm>
          <a:prstGeom prst="rect">
            <a:avLst/>
          </a:prstGeom>
          <a:noFill/>
          <a:ln/>
        </p:spPr>
        <p:txBody>
          <a:bodyPr wrap="square" lIns="0" tIns="0" rIns="0" bIns="0" rtlCol="0" anchor="ctr"/>
          <a:lstStyle/>
          <a:p>
            <a:pPr marL="0" indent="0">
              <a:buNone/>
            </a:pPr>
            <a:r>
              <a:rPr lang="en-US" sz="1400" b="1" dirty="0">
                <a:solidFill>
                  <a:srgbClr val="FAFBFD"/>
                </a:solidFill>
                <a:latin typeface="Lexend Deca" pitchFamily="34" charset="0"/>
                <a:ea typeface="Lexend Deca" pitchFamily="34" charset="-122"/>
                <a:cs typeface="Lexend Deca" pitchFamily="34" charset="-120"/>
              </a:rPr>
              <a:t>5  Correct</a:t>
            </a:r>
            <a:endParaRPr lang="en-US" sz="1400" dirty="0"/>
          </a:p>
        </p:txBody>
      </p:sp>
      <p:sp>
        <p:nvSpPr>
          <p:cNvPr id="28" name="Text 24"/>
          <p:cNvSpPr txBox="1"/>
          <p:nvPr/>
        </p:nvSpPr>
        <p:spPr>
          <a:xfrm>
            <a:off x="8945880" y="5623560"/>
            <a:ext cx="2438400" cy="548640"/>
          </a:xfrm>
          <a:prstGeom prst="rect">
            <a:avLst/>
          </a:prstGeom>
          <a:noFill/>
          <a:ln/>
        </p:spPr>
        <p:txBody>
          <a:bodyPr wrap="square" lIns="0" tIns="0" rIns="0" bIns="0" rtlCol="0" anchor="t"/>
          <a:lstStyle/>
          <a:p>
            <a:pPr marL="0" indent="0">
              <a:buNone/>
            </a:pPr>
            <a:r>
              <a:rPr lang="en-US" sz="1000" dirty="0">
                <a:solidFill>
                  <a:srgbClr val="CBD5E1"/>
                </a:solidFill>
                <a:latin typeface="Lexend Deca" pitchFamily="34" charset="0"/>
                <a:ea typeface="Lexend Deca" pitchFamily="34" charset="-122"/>
                <a:cs typeface="Lexend Deca" pitchFamily="34" charset="-120"/>
              </a:rPr>
              <a:t>Field telemetry corrects the models; real click data can be replayed on the twin as pulse files.</a:t>
            </a:r>
            <a:endParaRPr lang="en-US" sz="1000" dirty="0"/>
          </a:p>
        </p:txBody>
      </p:sp>
      <p:pic>
        <p:nvPicPr>
          <p:cNvPr id="29" name="Picture 28">
            <a:extLst>
              <a:ext uri="{FF2B5EF4-FFF2-40B4-BE49-F238E27FC236}">
                <a16:creationId xmlns:a16="http://schemas.microsoft.com/office/drawing/2014/main" id="{DC387719-2ECF-4E66-EA48-342C77647FA2}"/>
              </a:ext>
            </a:extLst>
          </p:cNvPr>
          <p:cNvPicPr>
            <a:picLocks noChangeAspect="1"/>
          </p:cNvPicPr>
          <p:nvPr/>
        </p:nvPicPr>
        <p:blipFill>
          <a:blip r:embed="rId4"/>
          <a:stretch>
            <a:fillRect/>
          </a:stretch>
        </p:blipFill>
        <p:spPr>
          <a:xfrm>
            <a:off x="10120313" y="236736"/>
            <a:ext cx="1671663" cy="48768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0">
    <p:bg>
      <p:bgPr>
        <a:solidFill>
          <a:srgbClr val="01003E"/>
        </a:solidFill>
        <a:effectLst/>
      </p:bgPr>
    </p:bg>
    <p:spTree>
      <p:nvGrpSpPr>
        <p:cNvPr id="1" name=""/>
        <p:cNvGrpSpPr/>
        <p:nvPr/>
      </p:nvGrpSpPr>
      <p:grpSpPr>
        <a:xfrm>
          <a:off x="0" y="0"/>
          <a:ext cx="0" cy="0"/>
          <a:chOff x="0" y="0"/>
          <a:chExt cx="0" cy="0"/>
        </a:xfrm>
      </p:grpSpPr>
      <p:sp>
        <p:nvSpPr>
          <p:cNvPr id="3" name="Text 1"/>
          <p:cNvSpPr txBox="1"/>
          <p:nvPr/>
        </p:nvSpPr>
        <p:spPr>
          <a:xfrm>
            <a:off x="9144000" y="655320"/>
            <a:ext cx="2438400" cy="152400"/>
          </a:xfrm>
          <a:prstGeom prst="rect">
            <a:avLst/>
          </a:prstGeom>
          <a:noFill/>
          <a:ln/>
        </p:spPr>
        <p:txBody>
          <a:bodyPr wrap="square" lIns="0" tIns="0" rIns="0" bIns="0" rtlCol="0" anchor="ctr"/>
          <a:lstStyle/>
          <a:p>
            <a:pPr marL="0" indent="0" algn="r">
              <a:buNone/>
            </a:pPr>
            <a:r>
              <a:rPr lang="en-US" sz="700" dirty="0">
                <a:solidFill>
                  <a:srgbClr val="CBD5E1"/>
                </a:solidFill>
                <a:latin typeface="Lexend Deca" pitchFamily="34" charset="0"/>
                <a:ea typeface="Lexend Deca" pitchFamily="34" charset="-122"/>
                <a:cs typeface="Lexend Deca" pitchFamily="34" charset="-120"/>
              </a:rPr>
              <a:t>The Quantum Networking Company®</a:t>
            </a:r>
            <a:endParaRPr lang="en-US" sz="700" dirty="0"/>
          </a:p>
        </p:txBody>
      </p:sp>
      <p:sp>
        <p:nvSpPr>
          <p:cNvPr id="4" name="Text 2"/>
          <p:cNvSpPr txBox="1"/>
          <p:nvPr/>
        </p:nvSpPr>
        <p:spPr>
          <a:xfrm>
            <a:off x="685800" y="6492240"/>
            <a:ext cx="4572000" cy="182880"/>
          </a:xfrm>
          <a:prstGeom prst="rect">
            <a:avLst/>
          </a:prstGeom>
          <a:noFill/>
          <a:ln/>
        </p:spPr>
        <p:txBody>
          <a:bodyPr wrap="square" lIns="0" tIns="0" rIns="0" bIns="0" rtlCol="0" anchor="ctr"/>
          <a:lstStyle/>
          <a:p>
            <a:pPr marL="0" indent="0">
              <a:buNone/>
            </a:pPr>
            <a:r>
              <a:rPr lang="en-US" sz="800" dirty="0">
                <a:solidFill>
                  <a:srgbClr val="8E97B3"/>
                </a:solidFill>
                <a:latin typeface="Lexend Deca" pitchFamily="34" charset="0"/>
                <a:ea typeface="Lexend Deca" pitchFamily="34" charset="-122"/>
                <a:cs typeface="Lexend Deca" pitchFamily="34" charset="-120"/>
              </a:rPr>
              <a:t>Aliro · IEEE Quantum Week 2026 · Toronto</a:t>
            </a:r>
            <a:endParaRPr lang="en-US" sz="800" dirty="0"/>
          </a:p>
        </p:txBody>
      </p:sp>
      <p:sp>
        <p:nvSpPr>
          <p:cNvPr id="5" name="Text 3"/>
          <p:cNvSpPr txBox="1"/>
          <p:nvPr/>
        </p:nvSpPr>
        <p:spPr>
          <a:xfrm>
            <a:off x="9982200" y="6492240"/>
            <a:ext cx="1600200" cy="182880"/>
          </a:xfrm>
          <a:prstGeom prst="rect">
            <a:avLst/>
          </a:prstGeom>
          <a:noFill/>
          <a:ln/>
        </p:spPr>
        <p:txBody>
          <a:bodyPr wrap="square" lIns="0" tIns="0" rIns="0" bIns="0" rtlCol="0" anchor="ctr"/>
          <a:lstStyle/>
          <a:p>
            <a:pPr marL="0" indent="0" algn="r">
              <a:buNone/>
            </a:pPr>
            <a:r>
              <a:rPr lang="en-US" sz="800" dirty="0">
                <a:solidFill>
                  <a:srgbClr val="8E97B3"/>
                </a:solidFill>
                <a:latin typeface="Lexend Deca" pitchFamily="34" charset="0"/>
                <a:ea typeface="Lexend Deca" pitchFamily="34" charset="-122"/>
                <a:cs typeface="Lexend Deca" pitchFamily="34" charset="-120"/>
              </a:rPr>
              <a:t>16 / 21</a:t>
            </a:r>
            <a:endParaRPr lang="en-US" sz="800" dirty="0"/>
          </a:p>
        </p:txBody>
      </p:sp>
      <p:sp>
        <p:nvSpPr>
          <p:cNvPr id="7" name="Text 4"/>
          <p:cNvSpPr txBox="1"/>
          <p:nvPr/>
        </p:nvSpPr>
        <p:spPr>
          <a:xfrm>
            <a:off x="685800" y="472440"/>
            <a:ext cx="9144000" cy="533400"/>
          </a:xfrm>
          <a:prstGeom prst="rect">
            <a:avLst/>
          </a:prstGeom>
          <a:noFill/>
          <a:ln/>
        </p:spPr>
        <p:txBody>
          <a:bodyPr wrap="square" lIns="0" tIns="0" rIns="0" bIns="0" rtlCol="0" anchor="ctr"/>
          <a:lstStyle/>
          <a:p>
            <a:pPr marL="0" indent="0">
              <a:buNone/>
            </a:pPr>
            <a:r>
              <a:rPr lang="en-US" sz="2400" dirty="0">
                <a:solidFill>
                  <a:srgbClr val="FAFBFD"/>
                </a:solidFill>
                <a:latin typeface="Lexend Deca" pitchFamily="34" charset="0"/>
                <a:ea typeface="Lexend Deca" pitchFamily="34" charset="-122"/>
                <a:cs typeface="Lexend Deca" pitchFamily="34" charset="-120"/>
              </a:rPr>
              <a:t>Where this is working</a:t>
            </a:r>
            <a:endParaRPr lang="en-US" sz="2400" dirty="0"/>
          </a:p>
        </p:txBody>
      </p:sp>
      <p:sp>
        <p:nvSpPr>
          <p:cNvPr id="8" name="Shape 5"/>
          <p:cNvSpPr/>
          <p:nvPr/>
        </p:nvSpPr>
        <p:spPr>
          <a:xfrm>
            <a:off x="685800" y="1219200"/>
            <a:ext cx="3413760" cy="5029200"/>
          </a:xfrm>
          <a:prstGeom prst="roundRect">
            <a:avLst>
              <a:gd name="adj" fmla="val 4286"/>
            </a:avLst>
          </a:prstGeom>
          <a:solidFill>
            <a:srgbClr val="11103E"/>
          </a:solidFill>
          <a:ln w="15875">
            <a:solidFill>
              <a:srgbClr val="17B6D1"/>
            </a:solidFill>
            <a:prstDash val="solid"/>
          </a:ln>
        </p:spPr>
        <p:txBody>
          <a:bodyPr/>
          <a:lstStyle/>
          <a:p>
            <a:endParaRPr lang="en-CA"/>
          </a:p>
        </p:txBody>
      </p:sp>
      <p:sp>
        <p:nvSpPr>
          <p:cNvPr id="9" name="Shape 6"/>
          <p:cNvSpPr/>
          <p:nvPr/>
        </p:nvSpPr>
        <p:spPr>
          <a:xfrm>
            <a:off x="762000" y="1295400"/>
            <a:ext cx="3261360" cy="3048000"/>
          </a:xfrm>
          <a:prstGeom prst="roundRect">
            <a:avLst>
              <a:gd name="adj" fmla="val 4200"/>
            </a:avLst>
          </a:prstGeom>
          <a:solidFill>
            <a:srgbClr val="FAFBFD"/>
          </a:solidFill>
          <a:ln w="12700">
            <a:solidFill>
              <a:srgbClr val="FAFBFD"/>
            </a:solidFill>
            <a:prstDash val="solid"/>
          </a:ln>
        </p:spPr>
        <p:txBody>
          <a:bodyPr/>
          <a:lstStyle/>
          <a:p>
            <a:endParaRPr lang="en-CA"/>
          </a:p>
        </p:txBody>
      </p:sp>
      <p:pic>
        <p:nvPicPr>
          <p:cNvPr id="10" name="Image 0" descr="/mnt/user-data/uploads/BNL.png"/>
          <p:cNvPicPr>
            <a:picLocks noChangeAspect="1"/>
          </p:cNvPicPr>
          <p:nvPr/>
        </p:nvPicPr>
        <p:blipFill>
          <a:blip r:embed="rId3"/>
          <a:stretch>
            <a:fillRect/>
          </a:stretch>
        </p:blipFill>
        <p:spPr>
          <a:xfrm>
            <a:off x="899160" y="1818830"/>
            <a:ext cx="2987040" cy="2001141"/>
          </a:xfrm>
          <a:prstGeom prst="rect">
            <a:avLst/>
          </a:prstGeom>
        </p:spPr>
      </p:pic>
      <p:sp>
        <p:nvSpPr>
          <p:cNvPr id="11" name="Shape 7"/>
          <p:cNvSpPr/>
          <p:nvPr/>
        </p:nvSpPr>
        <p:spPr>
          <a:xfrm>
            <a:off x="914400" y="4572000"/>
            <a:ext cx="815340" cy="228600"/>
          </a:xfrm>
          <a:prstGeom prst="roundRect">
            <a:avLst>
              <a:gd name="adj" fmla="val 50000"/>
            </a:avLst>
          </a:prstGeom>
          <a:solidFill>
            <a:srgbClr val="17B6D1"/>
          </a:solidFill>
          <a:ln w="12700">
            <a:solidFill>
              <a:srgbClr val="17B6D1"/>
            </a:solidFill>
            <a:prstDash val="solid"/>
          </a:ln>
        </p:spPr>
        <p:txBody>
          <a:bodyPr/>
          <a:lstStyle/>
          <a:p>
            <a:endParaRPr lang="en-CA"/>
          </a:p>
        </p:txBody>
      </p:sp>
      <p:sp>
        <p:nvSpPr>
          <p:cNvPr id="12" name="Text 8"/>
          <p:cNvSpPr txBox="1"/>
          <p:nvPr/>
        </p:nvSpPr>
        <p:spPr>
          <a:xfrm>
            <a:off x="914400" y="4572000"/>
            <a:ext cx="815340" cy="228600"/>
          </a:xfrm>
          <a:prstGeom prst="rect">
            <a:avLst/>
          </a:prstGeom>
          <a:noFill/>
          <a:ln/>
        </p:spPr>
        <p:txBody>
          <a:bodyPr wrap="square" lIns="0" tIns="0" rIns="0" bIns="0" rtlCol="0" anchor="ctr"/>
          <a:lstStyle/>
          <a:p>
            <a:pPr marL="0" indent="0" algn="ctr">
              <a:buNone/>
            </a:pPr>
            <a:r>
              <a:rPr lang="en-US" sz="900" b="1" dirty="0">
                <a:solidFill>
                  <a:srgbClr val="01003E"/>
                </a:solidFill>
                <a:latin typeface="Lexend Deca" pitchFamily="34" charset="0"/>
                <a:ea typeface="Lexend Deca" pitchFamily="34" charset="-122"/>
                <a:cs typeface="Lexend Deca" pitchFamily="34" charset="-120"/>
              </a:rPr>
              <a:t>Simulator</a:t>
            </a:r>
            <a:endParaRPr lang="en-US" sz="900" dirty="0"/>
          </a:p>
        </p:txBody>
      </p:sp>
      <p:sp>
        <p:nvSpPr>
          <p:cNvPr id="13" name="Text 9"/>
          <p:cNvSpPr txBox="1"/>
          <p:nvPr/>
        </p:nvSpPr>
        <p:spPr>
          <a:xfrm>
            <a:off x="914400" y="4907280"/>
            <a:ext cx="2971800" cy="457200"/>
          </a:xfrm>
          <a:prstGeom prst="rect">
            <a:avLst/>
          </a:prstGeom>
          <a:noFill/>
          <a:ln/>
        </p:spPr>
        <p:txBody>
          <a:bodyPr wrap="square" lIns="0" tIns="0" rIns="0" bIns="0" rtlCol="0" anchor="ctr"/>
          <a:lstStyle/>
          <a:p>
            <a:pPr marL="0" indent="0">
              <a:buNone/>
            </a:pPr>
            <a:r>
              <a:rPr lang="en-US" sz="1500" b="1" dirty="0">
                <a:solidFill>
                  <a:srgbClr val="FAFBFD"/>
                </a:solidFill>
                <a:latin typeface="Lexend Deca" pitchFamily="34" charset="0"/>
                <a:ea typeface="Lexend Deca" pitchFamily="34" charset="-122"/>
                <a:cs typeface="Lexend Deca" pitchFamily="34" charset="-120"/>
              </a:rPr>
              <a:t>Brookhaven National Laboratory</a:t>
            </a:r>
            <a:endParaRPr lang="en-US" sz="1500" dirty="0"/>
          </a:p>
        </p:txBody>
      </p:sp>
      <p:sp>
        <p:nvSpPr>
          <p:cNvPr id="14" name="Text 10"/>
          <p:cNvSpPr txBox="1"/>
          <p:nvPr/>
        </p:nvSpPr>
        <p:spPr>
          <a:xfrm>
            <a:off x="914400" y="5410200"/>
            <a:ext cx="2971800" cy="685800"/>
          </a:xfrm>
          <a:prstGeom prst="rect">
            <a:avLst/>
          </a:prstGeom>
          <a:noFill/>
          <a:ln/>
        </p:spPr>
        <p:txBody>
          <a:bodyPr wrap="square" lIns="0" tIns="0" rIns="0" bIns="0" rtlCol="0" anchor="t"/>
          <a:lstStyle/>
          <a:p>
            <a:pPr marL="0" indent="0">
              <a:buNone/>
            </a:pPr>
            <a:r>
              <a:rPr lang="en-US" sz="1200" dirty="0">
                <a:solidFill>
                  <a:srgbClr val="CBD5E1"/>
                </a:solidFill>
                <a:latin typeface="Lexend Deca" pitchFamily="34" charset="0"/>
                <a:ea typeface="Lexend Deca" pitchFamily="34" charset="-122"/>
                <a:cs typeface="Lexend Deca" pitchFamily="34" charset="-120"/>
              </a:rPr>
              <a:t>Simulation of entanglement swapping assisted by photonic memories.</a:t>
            </a:r>
            <a:endParaRPr lang="en-US" sz="1200" dirty="0"/>
          </a:p>
        </p:txBody>
      </p:sp>
      <p:sp>
        <p:nvSpPr>
          <p:cNvPr id="15" name="Shape 11"/>
          <p:cNvSpPr/>
          <p:nvPr/>
        </p:nvSpPr>
        <p:spPr>
          <a:xfrm>
            <a:off x="4389120" y="1219200"/>
            <a:ext cx="3413760" cy="5029200"/>
          </a:xfrm>
          <a:prstGeom prst="roundRect">
            <a:avLst>
              <a:gd name="adj" fmla="val 4286"/>
            </a:avLst>
          </a:prstGeom>
          <a:solidFill>
            <a:srgbClr val="11103E"/>
          </a:solidFill>
          <a:ln w="15875">
            <a:solidFill>
              <a:srgbClr val="17B6D1"/>
            </a:solidFill>
            <a:prstDash val="solid"/>
          </a:ln>
        </p:spPr>
        <p:txBody>
          <a:bodyPr/>
          <a:lstStyle/>
          <a:p>
            <a:endParaRPr lang="en-CA"/>
          </a:p>
        </p:txBody>
      </p:sp>
      <p:pic>
        <p:nvPicPr>
          <p:cNvPr id="16" name="Image 1" descr="/home/claude/sat.jpg"/>
          <p:cNvPicPr>
            <a:picLocks noChangeAspect="1"/>
          </p:cNvPicPr>
          <p:nvPr/>
        </p:nvPicPr>
        <p:blipFill>
          <a:blip r:embed="rId4"/>
          <a:srcRect/>
          <a:stretch/>
        </p:blipFill>
        <p:spPr>
          <a:xfrm>
            <a:off x="4465320" y="1295400"/>
            <a:ext cx="3261360" cy="3048000"/>
          </a:xfrm>
          <a:prstGeom prst="rect">
            <a:avLst/>
          </a:prstGeom>
        </p:spPr>
      </p:pic>
      <p:sp>
        <p:nvSpPr>
          <p:cNvPr id="17" name="Shape 12"/>
          <p:cNvSpPr/>
          <p:nvPr/>
        </p:nvSpPr>
        <p:spPr>
          <a:xfrm>
            <a:off x="4617720" y="4572000"/>
            <a:ext cx="746760" cy="228600"/>
          </a:xfrm>
          <a:prstGeom prst="roundRect">
            <a:avLst>
              <a:gd name="adj" fmla="val 50000"/>
            </a:avLst>
          </a:prstGeom>
          <a:solidFill>
            <a:srgbClr val="17B6D1"/>
          </a:solidFill>
          <a:ln w="12700">
            <a:solidFill>
              <a:srgbClr val="17B6D1"/>
            </a:solidFill>
            <a:prstDash val="solid"/>
          </a:ln>
        </p:spPr>
        <p:txBody>
          <a:bodyPr/>
          <a:lstStyle/>
          <a:p>
            <a:endParaRPr lang="en-CA"/>
          </a:p>
        </p:txBody>
      </p:sp>
      <p:sp>
        <p:nvSpPr>
          <p:cNvPr id="18" name="Text 13"/>
          <p:cNvSpPr txBox="1"/>
          <p:nvPr/>
        </p:nvSpPr>
        <p:spPr>
          <a:xfrm>
            <a:off x="4617720" y="4572000"/>
            <a:ext cx="746760" cy="228600"/>
          </a:xfrm>
          <a:prstGeom prst="rect">
            <a:avLst/>
          </a:prstGeom>
          <a:noFill/>
          <a:ln/>
        </p:spPr>
        <p:txBody>
          <a:bodyPr wrap="square" lIns="0" tIns="0" rIns="0" bIns="0" rtlCol="0" anchor="ctr"/>
          <a:lstStyle/>
          <a:p>
            <a:pPr marL="0" indent="0" algn="ctr">
              <a:buNone/>
            </a:pPr>
            <a:r>
              <a:rPr lang="en-US" sz="900" b="1" dirty="0">
                <a:solidFill>
                  <a:srgbClr val="01003E"/>
                </a:solidFill>
                <a:latin typeface="Lexend Deca" pitchFamily="34" charset="0"/>
                <a:ea typeface="Lexend Deca" pitchFamily="34" charset="-122"/>
                <a:cs typeface="Lexend Deca" pitchFamily="34" charset="-120"/>
              </a:rPr>
              <a:t>Emulator</a:t>
            </a:r>
            <a:endParaRPr lang="en-US" sz="900" dirty="0"/>
          </a:p>
        </p:txBody>
      </p:sp>
      <p:sp>
        <p:nvSpPr>
          <p:cNvPr id="19" name="Text 14"/>
          <p:cNvSpPr txBox="1"/>
          <p:nvPr/>
        </p:nvSpPr>
        <p:spPr>
          <a:xfrm>
            <a:off x="4617720" y="4907280"/>
            <a:ext cx="2971800" cy="457200"/>
          </a:xfrm>
          <a:prstGeom prst="rect">
            <a:avLst/>
          </a:prstGeom>
          <a:noFill/>
          <a:ln/>
        </p:spPr>
        <p:txBody>
          <a:bodyPr wrap="square" lIns="0" tIns="0" rIns="0" bIns="0" rtlCol="0" anchor="ctr"/>
          <a:lstStyle/>
          <a:p>
            <a:pPr marL="0" indent="0">
              <a:buNone/>
            </a:pPr>
            <a:r>
              <a:rPr lang="en-US" sz="1500" b="1" dirty="0">
                <a:solidFill>
                  <a:srgbClr val="FAFBFD"/>
                </a:solidFill>
                <a:latin typeface="Lexend Deca" pitchFamily="34" charset="0"/>
                <a:ea typeface="Lexend Deca" pitchFamily="34" charset="-122"/>
                <a:cs typeface="Lexend Deca" pitchFamily="34" charset="-120"/>
              </a:rPr>
              <a:t>Boeing</a:t>
            </a:r>
            <a:endParaRPr lang="en-US" sz="1500" dirty="0"/>
          </a:p>
        </p:txBody>
      </p:sp>
      <p:sp>
        <p:nvSpPr>
          <p:cNvPr id="20" name="Text 15"/>
          <p:cNvSpPr txBox="1"/>
          <p:nvPr/>
        </p:nvSpPr>
        <p:spPr>
          <a:xfrm>
            <a:off x="4617720" y="5410200"/>
            <a:ext cx="2971800" cy="685800"/>
          </a:xfrm>
          <a:prstGeom prst="rect">
            <a:avLst/>
          </a:prstGeom>
          <a:noFill/>
          <a:ln/>
        </p:spPr>
        <p:txBody>
          <a:bodyPr wrap="square" lIns="0" tIns="0" rIns="0" bIns="0" rtlCol="0" anchor="t"/>
          <a:lstStyle/>
          <a:p>
            <a:pPr marL="0" indent="0">
              <a:buNone/>
            </a:pPr>
            <a:r>
              <a:rPr lang="en-US" sz="1200" dirty="0">
                <a:solidFill>
                  <a:srgbClr val="CBD5E1"/>
                </a:solidFill>
                <a:latin typeface="Lexend Deca" pitchFamily="34" charset="0"/>
                <a:ea typeface="Lexend Deca" pitchFamily="34" charset="-122"/>
                <a:cs typeface="Lexend Deca" pitchFamily="34" charset="-120"/>
              </a:rPr>
              <a:t>Emulation of satellite-based quantum secure communications.</a:t>
            </a:r>
            <a:endParaRPr lang="en-US" sz="1200" dirty="0"/>
          </a:p>
        </p:txBody>
      </p:sp>
      <p:sp>
        <p:nvSpPr>
          <p:cNvPr id="21" name="Shape 16"/>
          <p:cNvSpPr/>
          <p:nvPr/>
        </p:nvSpPr>
        <p:spPr>
          <a:xfrm>
            <a:off x="8092440" y="1219200"/>
            <a:ext cx="3413760" cy="5029200"/>
          </a:xfrm>
          <a:prstGeom prst="roundRect">
            <a:avLst>
              <a:gd name="adj" fmla="val 4286"/>
            </a:avLst>
          </a:prstGeom>
          <a:solidFill>
            <a:srgbClr val="11103E"/>
          </a:solidFill>
          <a:ln w="15875">
            <a:solidFill>
              <a:srgbClr val="FF9C21"/>
            </a:solidFill>
            <a:prstDash val="solid"/>
          </a:ln>
        </p:spPr>
        <p:txBody>
          <a:bodyPr/>
          <a:lstStyle/>
          <a:p>
            <a:endParaRPr lang="en-CA"/>
          </a:p>
        </p:txBody>
      </p:sp>
      <p:sp>
        <p:nvSpPr>
          <p:cNvPr id="22" name="Shape 17"/>
          <p:cNvSpPr/>
          <p:nvPr/>
        </p:nvSpPr>
        <p:spPr>
          <a:xfrm>
            <a:off x="8168640" y="1295400"/>
            <a:ext cx="3261360" cy="3048000"/>
          </a:xfrm>
          <a:prstGeom prst="roundRect">
            <a:avLst>
              <a:gd name="adj" fmla="val 4200"/>
            </a:avLst>
          </a:prstGeom>
          <a:solidFill>
            <a:srgbClr val="FAFBFD"/>
          </a:solidFill>
          <a:ln w="12700">
            <a:solidFill>
              <a:srgbClr val="FAFBFD"/>
            </a:solidFill>
            <a:prstDash val="solid"/>
          </a:ln>
        </p:spPr>
        <p:txBody>
          <a:bodyPr/>
          <a:lstStyle/>
          <a:p>
            <a:endParaRPr lang="en-CA"/>
          </a:p>
        </p:txBody>
      </p:sp>
      <p:pic>
        <p:nvPicPr>
          <p:cNvPr id="23" name="Image 2" descr="/home/claude/cisco_compact.png"/>
          <p:cNvPicPr>
            <a:picLocks noChangeAspect="1"/>
          </p:cNvPicPr>
          <p:nvPr/>
        </p:nvPicPr>
        <p:blipFill>
          <a:blip r:embed="rId5"/>
          <a:stretch>
            <a:fillRect/>
          </a:stretch>
        </p:blipFill>
        <p:spPr>
          <a:xfrm>
            <a:off x="8305800" y="1440180"/>
            <a:ext cx="2987040" cy="2758440"/>
          </a:xfrm>
          <a:prstGeom prst="rect">
            <a:avLst/>
          </a:prstGeom>
        </p:spPr>
      </p:pic>
      <p:sp>
        <p:nvSpPr>
          <p:cNvPr id="24" name="Shape 18"/>
          <p:cNvSpPr/>
          <p:nvPr/>
        </p:nvSpPr>
        <p:spPr>
          <a:xfrm>
            <a:off x="8321040" y="4572000"/>
            <a:ext cx="1021080" cy="228600"/>
          </a:xfrm>
          <a:prstGeom prst="roundRect">
            <a:avLst>
              <a:gd name="adj" fmla="val 50000"/>
            </a:avLst>
          </a:prstGeom>
          <a:solidFill>
            <a:srgbClr val="FF9C21"/>
          </a:solidFill>
          <a:ln w="12700">
            <a:solidFill>
              <a:srgbClr val="FF9C21"/>
            </a:solidFill>
            <a:prstDash val="solid"/>
          </a:ln>
        </p:spPr>
        <p:txBody>
          <a:bodyPr/>
          <a:lstStyle/>
          <a:p>
            <a:endParaRPr lang="en-CA"/>
          </a:p>
        </p:txBody>
      </p:sp>
      <p:sp>
        <p:nvSpPr>
          <p:cNvPr id="25" name="Text 19"/>
          <p:cNvSpPr txBox="1"/>
          <p:nvPr/>
        </p:nvSpPr>
        <p:spPr>
          <a:xfrm>
            <a:off x="8321040" y="4572000"/>
            <a:ext cx="1021080" cy="228600"/>
          </a:xfrm>
          <a:prstGeom prst="rect">
            <a:avLst/>
          </a:prstGeom>
          <a:noFill/>
          <a:ln/>
        </p:spPr>
        <p:txBody>
          <a:bodyPr wrap="square" lIns="0" tIns="0" rIns="0" bIns="0" rtlCol="0" anchor="ctr"/>
          <a:lstStyle/>
          <a:p>
            <a:pPr marL="0" indent="0" algn="ctr">
              <a:buNone/>
            </a:pPr>
            <a:r>
              <a:rPr lang="en-US" sz="900" b="1" dirty="0">
                <a:solidFill>
                  <a:srgbClr val="01003E"/>
                </a:solidFill>
                <a:latin typeface="Lexend Deca" pitchFamily="34" charset="0"/>
                <a:ea typeface="Lexend Deca" pitchFamily="34" charset="-122"/>
                <a:cs typeface="Lexend Deca" pitchFamily="34" charset="-120"/>
              </a:rPr>
              <a:t>Orchestrator</a:t>
            </a:r>
            <a:endParaRPr lang="en-US" sz="900" dirty="0"/>
          </a:p>
        </p:txBody>
      </p:sp>
      <p:sp>
        <p:nvSpPr>
          <p:cNvPr id="26" name="Text 20"/>
          <p:cNvSpPr txBox="1"/>
          <p:nvPr/>
        </p:nvSpPr>
        <p:spPr>
          <a:xfrm>
            <a:off x="8321040" y="4907280"/>
            <a:ext cx="2971800" cy="457200"/>
          </a:xfrm>
          <a:prstGeom prst="rect">
            <a:avLst/>
          </a:prstGeom>
          <a:noFill/>
          <a:ln/>
        </p:spPr>
        <p:txBody>
          <a:bodyPr wrap="square" lIns="0" tIns="0" rIns="0" bIns="0" rtlCol="0" anchor="ctr"/>
          <a:lstStyle/>
          <a:p>
            <a:pPr marL="0" indent="0">
              <a:buNone/>
            </a:pPr>
            <a:r>
              <a:rPr lang="en-US" sz="1500" b="1" dirty="0">
                <a:solidFill>
                  <a:srgbClr val="FAFBFD"/>
                </a:solidFill>
                <a:latin typeface="Lexend Deca" pitchFamily="34" charset="0"/>
                <a:ea typeface="Lexend Deca" pitchFamily="34" charset="-122"/>
                <a:cs typeface="Lexend Deca" pitchFamily="34" charset="-120"/>
              </a:rPr>
              <a:t>Cisco, Milan</a:t>
            </a:r>
            <a:endParaRPr lang="en-US" sz="1500" dirty="0"/>
          </a:p>
        </p:txBody>
      </p:sp>
      <p:sp>
        <p:nvSpPr>
          <p:cNvPr id="27" name="Text 21"/>
          <p:cNvSpPr txBox="1"/>
          <p:nvPr/>
        </p:nvSpPr>
        <p:spPr>
          <a:xfrm>
            <a:off x="8321040" y="5410200"/>
            <a:ext cx="2971800" cy="685800"/>
          </a:xfrm>
          <a:prstGeom prst="rect">
            <a:avLst/>
          </a:prstGeom>
          <a:noFill/>
          <a:ln/>
        </p:spPr>
        <p:txBody>
          <a:bodyPr wrap="square" lIns="0" tIns="0" rIns="0" bIns="0" rtlCol="0" anchor="t"/>
          <a:lstStyle/>
          <a:p>
            <a:pPr marL="0" indent="0">
              <a:buNone/>
            </a:pPr>
            <a:r>
              <a:rPr lang="en-US" sz="1200" dirty="0">
                <a:solidFill>
                  <a:srgbClr val="CBD5E1"/>
                </a:solidFill>
                <a:latin typeface="Lexend Deca" pitchFamily="34" charset="0"/>
                <a:ea typeface="Lexend Deca" pitchFamily="34" charset="-122"/>
                <a:cs typeface="Lexend Deca" pitchFamily="34" charset="-120"/>
              </a:rPr>
              <a:t>Orchestrated key generation with Zerothird hardware, keys delivered via Cisco SKIP.</a:t>
            </a:r>
            <a:endParaRPr lang="en-US" sz="1200" dirty="0"/>
          </a:p>
        </p:txBody>
      </p:sp>
      <p:pic>
        <p:nvPicPr>
          <p:cNvPr id="28" name="Picture 27">
            <a:extLst>
              <a:ext uri="{FF2B5EF4-FFF2-40B4-BE49-F238E27FC236}">
                <a16:creationId xmlns:a16="http://schemas.microsoft.com/office/drawing/2014/main" id="{C0223BD1-B4D0-D550-7A2C-EAA2B8B598C9}"/>
              </a:ext>
            </a:extLst>
          </p:cNvPr>
          <p:cNvPicPr>
            <a:picLocks noChangeAspect="1"/>
          </p:cNvPicPr>
          <p:nvPr/>
        </p:nvPicPr>
        <p:blipFill>
          <a:blip r:embed="rId6"/>
          <a:stretch>
            <a:fillRect/>
          </a:stretch>
        </p:blipFill>
        <p:spPr>
          <a:xfrm>
            <a:off x="10120313" y="236736"/>
            <a:ext cx="1671663" cy="48768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1">
    <p:bg>
      <p:bgPr>
        <a:solidFill>
          <a:srgbClr val="01003E"/>
        </a:solidFill>
        <a:effectLst/>
      </p:bgPr>
    </p:bg>
    <p:spTree>
      <p:nvGrpSpPr>
        <p:cNvPr id="1" name=""/>
        <p:cNvGrpSpPr/>
        <p:nvPr/>
      </p:nvGrpSpPr>
      <p:grpSpPr>
        <a:xfrm>
          <a:off x="0" y="0"/>
          <a:ext cx="0" cy="0"/>
          <a:chOff x="0" y="0"/>
          <a:chExt cx="0" cy="0"/>
        </a:xfrm>
      </p:grpSpPr>
      <p:sp>
        <p:nvSpPr>
          <p:cNvPr id="3" name="Text 1"/>
          <p:cNvSpPr txBox="1"/>
          <p:nvPr/>
        </p:nvSpPr>
        <p:spPr>
          <a:xfrm>
            <a:off x="9144000" y="655320"/>
            <a:ext cx="2438400" cy="152400"/>
          </a:xfrm>
          <a:prstGeom prst="rect">
            <a:avLst/>
          </a:prstGeom>
          <a:noFill/>
          <a:ln/>
        </p:spPr>
        <p:txBody>
          <a:bodyPr wrap="square" lIns="0" tIns="0" rIns="0" bIns="0" rtlCol="0" anchor="ctr"/>
          <a:lstStyle/>
          <a:p>
            <a:pPr marL="0" indent="0" algn="r">
              <a:buNone/>
            </a:pPr>
            <a:r>
              <a:rPr lang="en-US" sz="700" dirty="0">
                <a:solidFill>
                  <a:srgbClr val="CBD5E1"/>
                </a:solidFill>
                <a:latin typeface="Lexend Deca" pitchFamily="34" charset="0"/>
                <a:ea typeface="Lexend Deca" pitchFamily="34" charset="-122"/>
                <a:cs typeface="Lexend Deca" pitchFamily="34" charset="-120"/>
              </a:rPr>
              <a:t>The Quantum Networking Company®</a:t>
            </a:r>
            <a:endParaRPr lang="en-US" sz="700" dirty="0"/>
          </a:p>
        </p:txBody>
      </p:sp>
      <p:sp>
        <p:nvSpPr>
          <p:cNvPr id="4" name="Text 2"/>
          <p:cNvSpPr txBox="1"/>
          <p:nvPr/>
        </p:nvSpPr>
        <p:spPr>
          <a:xfrm>
            <a:off x="685800" y="6492240"/>
            <a:ext cx="4572000" cy="182880"/>
          </a:xfrm>
          <a:prstGeom prst="rect">
            <a:avLst/>
          </a:prstGeom>
          <a:noFill/>
          <a:ln/>
        </p:spPr>
        <p:txBody>
          <a:bodyPr wrap="square" lIns="0" tIns="0" rIns="0" bIns="0" rtlCol="0" anchor="ctr"/>
          <a:lstStyle/>
          <a:p>
            <a:pPr marL="0" indent="0">
              <a:buNone/>
            </a:pPr>
            <a:r>
              <a:rPr lang="en-US" sz="800" dirty="0">
                <a:solidFill>
                  <a:srgbClr val="8E97B3"/>
                </a:solidFill>
                <a:latin typeface="Lexend Deca" pitchFamily="34" charset="0"/>
                <a:ea typeface="Lexend Deca" pitchFamily="34" charset="-122"/>
                <a:cs typeface="Lexend Deca" pitchFamily="34" charset="-120"/>
              </a:rPr>
              <a:t>Aliro · IEEE Quantum Week 2026 · Toronto</a:t>
            </a:r>
            <a:endParaRPr lang="en-US" sz="800" dirty="0"/>
          </a:p>
        </p:txBody>
      </p:sp>
      <p:sp>
        <p:nvSpPr>
          <p:cNvPr id="5" name="Text 3"/>
          <p:cNvSpPr txBox="1"/>
          <p:nvPr/>
        </p:nvSpPr>
        <p:spPr>
          <a:xfrm>
            <a:off x="4102100" y="9063990"/>
            <a:ext cx="1600200" cy="182880"/>
          </a:xfrm>
          <a:prstGeom prst="rect">
            <a:avLst/>
          </a:prstGeom>
          <a:noFill/>
          <a:ln/>
        </p:spPr>
        <p:txBody>
          <a:bodyPr wrap="square" lIns="0" tIns="0" rIns="0" bIns="0" rtlCol="0" anchor="ctr"/>
          <a:lstStyle/>
          <a:p>
            <a:pPr marL="0" indent="0" algn="r">
              <a:buNone/>
            </a:pPr>
            <a:r>
              <a:rPr lang="en-US" sz="800" dirty="0">
                <a:solidFill>
                  <a:srgbClr val="8E97B3"/>
                </a:solidFill>
                <a:latin typeface="Lexend Deca" pitchFamily="34" charset="0"/>
                <a:ea typeface="Lexend Deca" pitchFamily="34" charset="-122"/>
                <a:cs typeface="Lexend Deca" pitchFamily="34" charset="-120"/>
              </a:rPr>
              <a:t>17 / 21</a:t>
            </a:r>
            <a:endParaRPr lang="en-US" sz="800" dirty="0"/>
          </a:p>
        </p:txBody>
      </p:sp>
      <p:sp>
        <p:nvSpPr>
          <p:cNvPr id="7" name="Shape 4"/>
          <p:cNvSpPr/>
          <p:nvPr/>
        </p:nvSpPr>
        <p:spPr>
          <a:xfrm>
            <a:off x="685800" y="624840"/>
            <a:ext cx="609600" cy="228600"/>
          </a:xfrm>
          <a:prstGeom prst="roundRect">
            <a:avLst>
              <a:gd name="adj" fmla="val 50000"/>
            </a:avLst>
          </a:prstGeom>
          <a:solidFill>
            <a:srgbClr val="EE395B"/>
          </a:solidFill>
          <a:ln w="12700">
            <a:solidFill>
              <a:srgbClr val="EE395B"/>
            </a:solidFill>
            <a:prstDash val="solid"/>
          </a:ln>
        </p:spPr>
        <p:txBody>
          <a:bodyPr/>
          <a:lstStyle/>
          <a:p>
            <a:endParaRPr lang="en-CA"/>
          </a:p>
        </p:txBody>
      </p:sp>
      <p:sp>
        <p:nvSpPr>
          <p:cNvPr id="8" name="Text 5"/>
          <p:cNvSpPr txBox="1"/>
          <p:nvPr/>
        </p:nvSpPr>
        <p:spPr>
          <a:xfrm>
            <a:off x="685800" y="624840"/>
            <a:ext cx="609600" cy="228600"/>
          </a:xfrm>
          <a:prstGeom prst="rect">
            <a:avLst/>
          </a:prstGeom>
          <a:noFill/>
          <a:ln/>
        </p:spPr>
        <p:txBody>
          <a:bodyPr wrap="square" lIns="0" tIns="0" rIns="0" bIns="0" rtlCol="0" anchor="ctr"/>
          <a:lstStyle/>
          <a:p>
            <a:pPr marL="0" indent="0" algn="ctr">
              <a:buNone/>
            </a:pPr>
            <a:r>
              <a:rPr lang="en-US" sz="900" b="1" dirty="0">
                <a:solidFill>
                  <a:srgbClr val="FAFBFD"/>
                </a:solidFill>
                <a:latin typeface="Lexend Deca" pitchFamily="34" charset="0"/>
                <a:ea typeface="Lexend Deca" pitchFamily="34" charset="-122"/>
                <a:cs typeface="Lexend Deca" pitchFamily="34" charset="-120"/>
              </a:rPr>
              <a:t>AlirOS</a:t>
            </a:r>
            <a:endParaRPr lang="en-US" sz="900" dirty="0"/>
          </a:p>
        </p:txBody>
      </p:sp>
      <p:sp>
        <p:nvSpPr>
          <p:cNvPr id="9" name="Text 6"/>
          <p:cNvSpPr txBox="1"/>
          <p:nvPr/>
        </p:nvSpPr>
        <p:spPr>
          <a:xfrm>
            <a:off x="1417320" y="472440"/>
            <a:ext cx="8382000" cy="533400"/>
          </a:xfrm>
          <a:prstGeom prst="rect">
            <a:avLst/>
          </a:prstGeom>
          <a:noFill/>
          <a:ln/>
        </p:spPr>
        <p:txBody>
          <a:bodyPr wrap="square" lIns="0" tIns="0" rIns="0" bIns="0" rtlCol="0" anchor="ctr"/>
          <a:lstStyle/>
          <a:p>
            <a:pPr marL="0" indent="0">
              <a:buNone/>
            </a:pPr>
            <a:r>
              <a:rPr lang="en-US" sz="2400" dirty="0">
                <a:solidFill>
                  <a:srgbClr val="FAFBFD"/>
                </a:solidFill>
                <a:latin typeface="Lexend Deca" pitchFamily="34" charset="0"/>
                <a:ea typeface="Lexend Deca" pitchFamily="34" charset="-122"/>
                <a:cs typeface="Lexend Deca" pitchFamily="34" charset="-120"/>
              </a:rPr>
              <a:t>Albuquerque: entanglement keys end to end over deployed fiber</a:t>
            </a:r>
            <a:endParaRPr lang="en-US" sz="2400" dirty="0"/>
          </a:p>
        </p:txBody>
      </p:sp>
      <p:pic>
        <p:nvPicPr>
          <p:cNvPr id="11" name="Image 0" descr="/mnt/user-data/uploads/ABQ.png"/>
          <p:cNvPicPr>
            <a:picLocks noChangeAspect="1"/>
          </p:cNvPicPr>
          <p:nvPr/>
        </p:nvPicPr>
        <p:blipFill>
          <a:blip r:embed="rId3"/>
          <a:stretch>
            <a:fillRect/>
          </a:stretch>
        </p:blipFill>
        <p:spPr>
          <a:xfrm>
            <a:off x="5761829" y="1356497"/>
            <a:ext cx="5715000" cy="3713718"/>
          </a:xfrm>
          <a:prstGeom prst="rect">
            <a:avLst/>
          </a:prstGeom>
        </p:spPr>
      </p:pic>
      <p:sp>
        <p:nvSpPr>
          <p:cNvPr id="14" name="Text 10"/>
          <p:cNvSpPr txBox="1"/>
          <p:nvPr/>
        </p:nvSpPr>
        <p:spPr>
          <a:xfrm>
            <a:off x="951864" y="5420872"/>
            <a:ext cx="11073511" cy="685800"/>
          </a:xfrm>
          <a:prstGeom prst="rect">
            <a:avLst/>
          </a:prstGeom>
          <a:noFill/>
          <a:ln/>
        </p:spPr>
        <p:txBody>
          <a:bodyPr wrap="square" lIns="0" tIns="0" rIns="0" bIns="0" rtlCol="0" anchor="t"/>
          <a:lstStyle/>
          <a:p>
            <a:r>
              <a:rPr lang="en-US" sz="3200" b="1" dirty="0">
                <a:solidFill>
                  <a:srgbClr val="5AF0FF"/>
                </a:solidFill>
                <a:latin typeface="Lexend Deca" pitchFamily="34" charset="0"/>
                <a:ea typeface="Lexend Deca" pitchFamily="34" charset="-122"/>
                <a:cs typeface="Lexend Deca" pitchFamily="34" charset="-120"/>
              </a:rPr>
              <a:t>120</a:t>
            </a:r>
            <a:r>
              <a:rPr lang="en-US" sz="3200" b="1" dirty="0">
                <a:solidFill>
                  <a:srgbClr val="FAFBFD"/>
                </a:solidFill>
                <a:latin typeface="Lexend Deca" pitchFamily="34" charset="0"/>
                <a:ea typeface="Lexend Deca" pitchFamily="34" charset="-122"/>
                <a:cs typeface="Lexend Deca" pitchFamily="34" charset="-120"/>
              </a:rPr>
              <a:t> secure bits/s </a:t>
            </a:r>
            <a:r>
              <a:rPr lang="en-US" sz="3200" b="1" dirty="0">
                <a:solidFill>
                  <a:srgbClr val="FAFBFD"/>
                </a:solidFill>
                <a:latin typeface="Lexend Deca" pitchFamily="34" charset="0"/>
                <a:ea typeface="Lexend Deca" pitchFamily="34" charset="-122"/>
              </a:rPr>
              <a:t>modelled </a:t>
            </a:r>
            <a:r>
              <a:rPr lang="en-CA" sz="3200" b="1" dirty="0">
                <a:solidFill>
                  <a:srgbClr val="FAFBFD"/>
                </a:solidFill>
                <a:latin typeface="Lexend Deca" pitchFamily="34" charset="0"/>
                <a:ea typeface="Lexend Deca" pitchFamily="34" charset="-122"/>
              </a:rPr>
              <a:t>→</a:t>
            </a:r>
            <a:r>
              <a:rPr lang="en-US" sz="3200" b="1" dirty="0">
                <a:solidFill>
                  <a:srgbClr val="FAFBFD"/>
                </a:solidFill>
                <a:latin typeface="Lexend Deca" pitchFamily="34" charset="0"/>
                <a:ea typeface="Lexend Deca" pitchFamily="34" charset="-122"/>
              </a:rPr>
              <a:t> </a:t>
            </a:r>
            <a:r>
              <a:rPr lang="en-US" sz="3200" b="1" dirty="0">
                <a:solidFill>
                  <a:srgbClr val="FF9C21"/>
                </a:solidFill>
                <a:latin typeface="Lexend Deca" pitchFamily="34" charset="0"/>
                <a:ea typeface="Lexend Deca" pitchFamily="34" charset="-122"/>
                <a:cs typeface="Lexend Deca" pitchFamily="34" charset="-120"/>
              </a:rPr>
              <a:t>126</a:t>
            </a:r>
            <a:r>
              <a:rPr lang="en-US" sz="3200" b="1" dirty="0">
                <a:solidFill>
                  <a:srgbClr val="FAFBFD"/>
                </a:solidFill>
                <a:latin typeface="Lexend Deca" pitchFamily="34" charset="0"/>
                <a:ea typeface="Lexend Deca" pitchFamily="34" charset="-122"/>
                <a:cs typeface="Lexend Deca" pitchFamily="34" charset="-120"/>
              </a:rPr>
              <a:t> secure bits/s measured</a:t>
            </a:r>
            <a:endParaRPr lang="en-US" sz="3200" dirty="0"/>
          </a:p>
        </p:txBody>
      </p:sp>
      <p:sp>
        <p:nvSpPr>
          <p:cNvPr id="18" name="Text 14"/>
          <p:cNvSpPr txBox="1"/>
          <p:nvPr/>
        </p:nvSpPr>
        <p:spPr>
          <a:xfrm>
            <a:off x="9588500" y="2697480"/>
            <a:ext cx="1395569" cy="579120"/>
          </a:xfrm>
          <a:prstGeom prst="rect">
            <a:avLst/>
          </a:prstGeom>
          <a:noFill/>
          <a:ln/>
        </p:spPr>
        <p:txBody>
          <a:bodyPr wrap="square" lIns="0" tIns="0" rIns="0" bIns="0" rtlCol="0" anchor="t"/>
          <a:lstStyle/>
          <a:p>
            <a:pPr marL="0" indent="0">
              <a:buNone/>
            </a:pPr>
            <a:r>
              <a:rPr lang="en-US" sz="3400" b="1" dirty="0">
                <a:solidFill>
                  <a:srgbClr val="E63B91"/>
                </a:solidFill>
                <a:latin typeface="Lexend Deca" pitchFamily="34" charset="0"/>
                <a:ea typeface="Lexend Deca" pitchFamily="34" charset="-122"/>
                <a:cs typeface="Lexend Deca" pitchFamily="34" charset="-120"/>
              </a:rPr>
              <a:t>50 km</a:t>
            </a:r>
            <a:endParaRPr lang="en-US" sz="3400" dirty="0">
              <a:solidFill>
                <a:srgbClr val="E63B91"/>
              </a:solidFill>
            </a:endParaRPr>
          </a:p>
        </p:txBody>
      </p:sp>
      <p:sp>
        <p:nvSpPr>
          <p:cNvPr id="19" name="Text 15"/>
          <p:cNvSpPr txBox="1"/>
          <p:nvPr/>
        </p:nvSpPr>
        <p:spPr>
          <a:xfrm>
            <a:off x="685800" y="1434762"/>
            <a:ext cx="5016500" cy="1226225"/>
          </a:xfrm>
          <a:prstGeom prst="rect">
            <a:avLst/>
          </a:prstGeom>
          <a:noFill/>
          <a:ln/>
        </p:spPr>
        <p:txBody>
          <a:bodyPr wrap="square" lIns="0" tIns="0" rIns="0" bIns="0" rtlCol="0" anchor="t"/>
          <a:lstStyle/>
          <a:p>
            <a:pPr marL="0" indent="0">
              <a:buNone/>
            </a:pPr>
            <a:r>
              <a:rPr lang="en-US" sz="1250" dirty="0">
                <a:solidFill>
                  <a:srgbClr val="CBD5E1"/>
                </a:solidFill>
                <a:latin typeface="Lexend Deca" pitchFamily="34" charset="0"/>
                <a:ea typeface="Lexend Deca" pitchFamily="34" charset="-122"/>
                <a:cs typeface="Lexend Deca" pitchFamily="34" charset="-120"/>
              </a:rPr>
              <a:t>50 km of deployed fiber (including aerial), BBM92 keys end to end on </a:t>
            </a:r>
            <a:r>
              <a:rPr lang="en-US" sz="1250" dirty="0" err="1">
                <a:solidFill>
                  <a:srgbClr val="CBD5E1"/>
                </a:solidFill>
                <a:latin typeface="Lexend Deca" pitchFamily="34" charset="0"/>
                <a:ea typeface="Lexend Deca" pitchFamily="34" charset="-122"/>
                <a:cs typeface="Lexend Deca" pitchFamily="34" charset="-120"/>
              </a:rPr>
              <a:t>Qunnect</a:t>
            </a:r>
            <a:r>
              <a:rPr lang="en-US" sz="1250" dirty="0">
                <a:solidFill>
                  <a:srgbClr val="CBD5E1"/>
                </a:solidFill>
                <a:latin typeface="Lexend Deca" pitchFamily="34" charset="0"/>
                <a:ea typeface="Lexend Deca" pitchFamily="34" charset="-122"/>
                <a:cs typeface="Lexend Deca" pitchFamily="34" charset="-120"/>
              </a:rPr>
              <a:t> quantum hardware.</a:t>
            </a:r>
          </a:p>
          <a:p>
            <a:pPr marL="0" indent="0">
              <a:buNone/>
            </a:pPr>
            <a:endParaRPr lang="en-US" sz="1250" dirty="0">
              <a:solidFill>
                <a:srgbClr val="CBD5E1"/>
              </a:solidFill>
              <a:latin typeface="Lexend Deca" pitchFamily="34" charset="0"/>
              <a:ea typeface="Lexend Deca" pitchFamily="34" charset="-122"/>
            </a:endParaRPr>
          </a:p>
          <a:p>
            <a:r>
              <a:rPr lang="en-US" sz="1250" dirty="0">
                <a:solidFill>
                  <a:srgbClr val="CBD5E1"/>
                </a:solidFill>
                <a:latin typeface="Lexend Deca" pitchFamily="34" charset="0"/>
                <a:ea typeface="Lexend Deca" pitchFamily="34" charset="-122"/>
                <a:cs typeface="Lexend Deca" pitchFamily="34" charset="-120"/>
              </a:rPr>
              <a:t>Predicting and testing in Brighton with the digital twin before deployment allowed successful operation in days.</a:t>
            </a:r>
            <a:endParaRPr lang="en-US" sz="1250" dirty="0"/>
          </a:p>
          <a:p>
            <a:pPr marL="0" indent="0">
              <a:buNone/>
            </a:pPr>
            <a:endParaRPr lang="en-US" sz="1250" dirty="0"/>
          </a:p>
        </p:txBody>
      </p:sp>
      <p:pic>
        <p:nvPicPr>
          <p:cNvPr id="30" name="Google Shape;364;p55">
            <a:extLst>
              <a:ext uri="{FF2B5EF4-FFF2-40B4-BE49-F238E27FC236}">
                <a16:creationId xmlns:a16="http://schemas.microsoft.com/office/drawing/2014/main" id="{5FEDD31A-2F58-DB73-D2E7-75985FB0AF4C}"/>
              </a:ext>
            </a:extLst>
          </p:cNvPr>
          <p:cNvPicPr preferRelativeResize="0"/>
          <p:nvPr/>
        </p:nvPicPr>
        <p:blipFill>
          <a:blip r:embed="rId4">
            <a:alphaModFix/>
          </a:blip>
          <a:stretch>
            <a:fillRect/>
          </a:stretch>
        </p:blipFill>
        <p:spPr>
          <a:xfrm>
            <a:off x="509253" y="2554836"/>
            <a:ext cx="5030758" cy="2515379"/>
          </a:xfrm>
          <a:prstGeom prst="rect">
            <a:avLst/>
          </a:prstGeom>
          <a:noFill/>
          <a:ln>
            <a:noFill/>
          </a:ln>
        </p:spPr>
      </p:pic>
      <p:pic>
        <p:nvPicPr>
          <p:cNvPr id="10" name="Picture 9">
            <a:extLst>
              <a:ext uri="{FF2B5EF4-FFF2-40B4-BE49-F238E27FC236}">
                <a16:creationId xmlns:a16="http://schemas.microsoft.com/office/drawing/2014/main" id="{C444A897-4884-5E7E-4794-CD29B2D91E24}"/>
              </a:ext>
            </a:extLst>
          </p:cNvPr>
          <p:cNvPicPr>
            <a:picLocks noChangeAspect="1"/>
          </p:cNvPicPr>
          <p:nvPr/>
        </p:nvPicPr>
        <p:blipFill>
          <a:blip r:embed="rId5"/>
          <a:stretch>
            <a:fillRect/>
          </a:stretch>
        </p:blipFill>
        <p:spPr>
          <a:xfrm>
            <a:off x="10120313" y="236736"/>
            <a:ext cx="1671663" cy="48768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72334"/>
        </a:solidFill>
        <a:effectLst/>
      </p:bgPr>
    </p:bg>
    <p:spTree>
      <p:nvGrpSpPr>
        <p:cNvPr id="1" name=""/>
        <p:cNvGrpSpPr/>
        <p:nvPr/>
      </p:nvGrpSpPr>
      <p:grpSpPr>
        <a:xfrm>
          <a:off x="0" y="0"/>
          <a:ext cx="0" cy="0"/>
          <a:chOff x="0" y="0"/>
          <a:chExt cx="0" cy="0"/>
        </a:xfrm>
      </p:grpSpPr>
      <p:sp>
        <p:nvSpPr>
          <p:cNvPr id="3" name="TextBox 2"/>
          <p:cNvSpPr txBox="1"/>
          <p:nvPr/>
        </p:nvSpPr>
        <p:spPr>
          <a:xfrm>
            <a:off x="9144000" y="655320"/>
            <a:ext cx="2438400" cy="152400"/>
          </a:xfrm>
          <a:prstGeom prst="rect">
            <a:avLst/>
          </a:prstGeom>
          <a:noFill/>
        </p:spPr>
        <p:txBody>
          <a:bodyPr wrap="square" lIns="0" tIns="0" rIns="0" bIns="0" anchor="t">
            <a:spAutoFit/>
          </a:bodyPr>
          <a:lstStyle/>
          <a:p>
            <a:pPr algn="r"/>
            <a:r>
              <a:rPr sz="700" b="0">
                <a:solidFill>
                  <a:srgbClr val="CBD5E1"/>
                </a:solidFill>
                <a:latin typeface="Lexend Deca"/>
              </a:rPr>
              <a:t>The Quantum Networking Company®</a:t>
            </a:r>
          </a:p>
        </p:txBody>
      </p:sp>
      <p:sp>
        <p:nvSpPr>
          <p:cNvPr id="4" name="TextBox 3"/>
          <p:cNvSpPr txBox="1"/>
          <p:nvPr/>
        </p:nvSpPr>
        <p:spPr>
          <a:xfrm>
            <a:off x="685800" y="6492240"/>
            <a:ext cx="4572000" cy="182880"/>
          </a:xfrm>
          <a:prstGeom prst="rect">
            <a:avLst/>
          </a:prstGeom>
          <a:noFill/>
        </p:spPr>
        <p:txBody>
          <a:bodyPr wrap="square" lIns="0" tIns="0" rIns="0" bIns="0" anchor="t">
            <a:spAutoFit/>
          </a:bodyPr>
          <a:lstStyle/>
          <a:p>
            <a:pPr algn="l"/>
            <a:r>
              <a:rPr sz="800" b="0">
                <a:solidFill>
                  <a:srgbClr val="8E97B3"/>
                </a:solidFill>
                <a:latin typeface="Lexend Deca"/>
              </a:rPr>
              <a:t>Aliro · IEEE Quantum Week 2026 · Toronto</a:t>
            </a:r>
          </a:p>
        </p:txBody>
      </p:sp>
      <p:sp>
        <p:nvSpPr>
          <p:cNvPr id="5" name="TextBox 4"/>
          <p:cNvSpPr txBox="1"/>
          <p:nvPr/>
        </p:nvSpPr>
        <p:spPr>
          <a:xfrm>
            <a:off x="9982200" y="6492240"/>
            <a:ext cx="1600200" cy="182880"/>
          </a:xfrm>
          <a:prstGeom prst="rect">
            <a:avLst/>
          </a:prstGeom>
          <a:noFill/>
        </p:spPr>
        <p:txBody>
          <a:bodyPr wrap="square" lIns="0" tIns="0" rIns="0" bIns="0" anchor="t">
            <a:spAutoFit/>
          </a:bodyPr>
          <a:lstStyle/>
          <a:p>
            <a:pPr algn="r"/>
            <a:r>
              <a:rPr sz="800" b="0">
                <a:solidFill>
                  <a:srgbClr val="8E97B3"/>
                </a:solidFill>
                <a:latin typeface="Lexend Deca"/>
              </a:rPr>
              <a:t>18 / 21</a:t>
            </a:r>
          </a:p>
        </p:txBody>
      </p:sp>
      <p:pic>
        <p:nvPicPr>
          <p:cNvPr id="10" name="Picture 9" descr="obsignia.gif"/>
          <p:cNvPicPr>
            <a:picLocks noChangeAspect="1"/>
          </p:cNvPicPr>
          <p:nvPr/>
        </p:nvPicPr>
        <p:blipFill>
          <a:blip r:embed="rId3"/>
          <a:srcRect l="23793"/>
          <a:stretch>
            <a:fillRect/>
          </a:stretch>
        </p:blipFill>
        <p:spPr>
          <a:xfrm>
            <a:off x="0" y="-1875"/>
            <a:ext cx="9291059" cy="3569446"/>
          </a:xfrm>
          <a:prstGeom prst="rect">
            <a:avLst/>
          </a:prstGeom>
        </p:spPr>
      </p:pic>
      <p:sp>
        <p:nvSpPr>
          <p:cNvPr id="11" name="TextBox 10"/>
          <p:cNvSpPr txBox="1"/>
          <p:nvPr/>
        </p:nvSpPr>
        <p:spPr>
          <a:xfrm>
            <a:off x="685800" y="3213587"/>
            <a:ext cx="4876800" cy="1354217"/>
          </a:xfrm>
          <a:prstGeom prst="rect">
            <a:avLst/>
          </a:prstGeom>
          <a:noFill/>
          <a:effectLst>
            <a:softEdge rad="63500"/>
          </a:effectLst>
        </p:spPr>
        <p:txBody>
          <a:bodyPr wrap="square" lIns="0" tIns="0" rIns="0" bIns="0" anchor="ctr">
            <a:spAutoFit/>
          </a:bodyPr>
          <a:lstStyle/>
          <a:p>
            <a:pPr algn="l"/>
            <a:r>
              <a:rPr sz="8800" b="1" dirty="0" err="1">
                <a:solidFill>
                  <a:srgbClr val="6675BC"/>
                </a:solidFill>
                <a:effectLst>
                  <a:outerShdw blurRad="38100" dist="38100" dir="2700000" algn="tl">
                    <a:srgbClr val="000000">
                      <a:alpha val="43137"/>
                    </a:srgbClr>
                  </a:outerShdw>
                </a:effectLst>
                <a:latin typeface="Lexend Deca"/>
              </a:rPr>
              <a:t>Obsignia</a:t>
            </a:r>
            <a:r>
              <a:rPr lang="en-CA" sz="6600" b="1" dirty="0">
                <a:solidFill>
                  <a:srgbClr val="6675BC"/>
                </a:solidFill>
                <a:latin typeface="Lexend Deca"/>
              </a:rPr>
              <a:t> </a:t>
            </a:r>
            <a:endParaRPr sz="6600" b="1" dirty="0">
              <a:solidFill>
                <a:srgbClr val="6675BC"/>
              </a:solidFill>
              <a:latin typeface="Lexend Deca"/>
            </a:endParaRPr>
          </a:p>
        </p:txBody>
      </p:sp>
      <p:sp>
        <p:nvSpPr>
          <p:cNvPr id="12" name="TextBox 11"/>
          <p:cNvSpPr txBox="1"/>
          <p:nvPr/>
        </p:nvSpPr>
        <p:spPr>
          <a:xfrm>
            <a:off x="601472" y="4593431"/>
            <a:ext cx="10980928" cy="1723549"/>
          </a:xfrm>
          <a:prstGeom prst="rect">
            <a:avLst/>
          </a:prstGeom>
          <a:noFill/>
        </p:spPr>
        <p:txBody>
          <a:bodyPr wrap="square" lIns="0" tIns="0" rIns="0" bIns="0" anchor="t">
            <a:spAutoFit/>
          </a:bodyPr>
          <a:lstStyle/>
          <a:p>
            <a:r>
              <a:rPr lang="en-CA" sz="1400" dirty="0">
                <a:solidFill>
                  <a:srgbClr val="CBD5E1"/>
                </a:solidFill>
                <a:latin typeface="Lexend Deca"/>
              </a:rPr>
              <a:t>Turns fiber you already operate into a quantum-secured service. It delivers AES-256 key material to standard L1-L3 encryptors with continuous physics-based monitoring of the quantum channel. </a:t>
            </a:r>
          </a:p>
          <a:p>
            <a:endParaRPr lang="en-CA" sz="1400" dirty="0">
              <a:solidFill>
                <a:srgbClr val="CBD5E1"/>
              </a:solidFill>
              <a:latin typeface="Lexend Deca"/>
            </a:endParaRPr>
          </a:p>
          <a:p>
            <a:r>
              <a:rPr lang="en-CA" sz="1400" dirty="0">
                <a:solidFill>
                  <a:srgbClr val="CBD5E1"/>
                </a:solidFill>
                <a:latin typeface="Lexend Deca"/>
              </a:rPr>
              <a:t>Combines partner-supplied photonic hardware, Aliro software and firmware, and enterprise networking </a:t>
            </a:r>
            <a:r>
              <a:rPr lang="en-US" sz="1400" dirty="0">
                <a:solidFill>
                  <a:srgbClr val="CBD5E1"/>
                </a:solidFill>
                <a:latin typeface="Lexend Deca"/>
              </a:rPr>
              <a:t>interfaces in a rack-integrated appliance designed</a:t>
            </a:r>
            <a:r>
              <a:rPr lang="en-CA" sz="1400" dirty="0">
                <a:solidFill>
                  <a:srgbClr val="CBD5E1"/>
                </a:solidFill>
                <a:latin typeface="Lexend Deca"/>
              </a:rPr>
              <a:t> for telecom, financial, research, and critical infrastructure environments.</a:t>
            </a:r>
            <a:br>
              <a:rPr lang="en-CA" sz="1400" dirty="0">
                <a:solidFill>
                  <a:srgbClr val="CBD5E1"/>
                </a:solidFill>
                <a:latin typeface="Lexend Deca"/>
              </a:rPr>
            </a:br>
            <a:endParaRPr lang="en-US" sz="1400" dirty="0">
              <a:solidFill>
                <a:srgbClr val="CBD5E1"/>
              </a:solidFill>
              <a:latin typeface="Lexend Deca"/>
            </a:endParaRPr>
          </a:p>
          <a:p>
            <a:r>
              <a:rPr lang="en-US" sz="1400" dirty="0">
                <a:solidFill>
                  <a:srgbClr val="CBD5E1"/>
                </a:solidFill>
                <a:latin typeface="Lexend Deca"/>
              </a:rPr>
              <a:t>Entanglement architecture that can support untrusted photon source placement, diverse topologies, expandable node roles, and future services beyond key exchange.</a:t>
            </a:r>
            <a:endParaRPr sz="1400" b="0" dirty="0">
              <a:solidFill>
                <a:srgbClr val="CBD5E1"/>
              </a:solidFill>
              <a:latin typeface="Lexend Deca"/>
            </a:endParaRPr>
          </a:p>
        </p:txBody>
      </p:sp>
      <p:sp>
        <p:nvSpPr>
          <p:cNvPr id="13" name="Rounded Rectangle 12"/>
          <p:cNvSpPr/>
          <p:nvPr/>
        </p:nvSpPr>
        <p:spPr>
          <a:xfrm>
            <a:off x="5257800" y="3837297"/>
            <a:ext cx="1091183" cy="259080"/>
          </a:xfrm>
          <a:prstGeom prst="roundRect">
            <a:avLst>
              <a:gd name="adj" fmla="val 50000"/>
            </a:avLst>
          </a:prstGeom>
          <a:solidFill>
            <a:srgbClr val="11103E"/>
          </a:solidFill>
          <a:ln w="15875">
            <a:solidFill>
              <a:srgbClr val="EE395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5257800" y="3837297"/>
            <a:ext cx="1091183" cy="259080"/>
          </a:xfrm>
          <a:prstGeom prst="rect">
            <a:avLst/>
          </a:prstGeom>
          <a:noFill/>
        </p:spPr>
        <p:txBody>
          <a:bodyPr wrap="square" lIns="0" tIns="0" rIns="0" bIns="0" anchor="ctr">
            <a:spAutoFit/>
          </a:bodyPr>
          <a:lstStyle/>
          <a:p>
            <a:pPr algn="ctr"/>
            <a:r>
              <a:rPr sz="950" b="0">
                <a:solidFill>
                  <a:srgbClr val="FAFBFD"/>
                </a:solidFill>
                <a:latin typeface="Lexend Deca"/>
              </a:rPr>
              <a:t>Plug and play</a:t>
            </a:r>
          </a:p>
        </p:txBody>
      </p:sp>
      <p:sp>
        <p:nvSpPr>
          <p:cNvPr id="15" name="Rounded Rectangle 14"/>
          <p:cNvSpPr/>
          <p:nvPr/>
        </p:nvSpPr>
        <p:spPr>
          <a:xfrm>
            <a:off x="6440424" y="3837297"/>
            <a:ext cx="1027176" cy="259080"/>
          </a:xfrm>
          <a:prstGeom prst="roundRect">
            <a:avLst>
              <a:gd name="adj" fmla="val 50000"/>
            </a:avLst>
          </a:prstGeom>
          <a:solidFill>
            <a:srgbClr val="11103E"/>
          </a:solidFill>
          <a:ln w="15875">
            <a:solidFill>
              <a:srgbClr val="EE395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6440424" y="3837297"/>
            <a:ext cx="1027176" cy="259080"/>
          </a:xfrm>
          <a:prstGeom prst="rect">
            <a:avLst/>
          </a:prstGeom>
          <a:noFill/>
        </p:spPr>
        <p:txBody>
          <a:bodyPr wrap="square" lIns="0" tIns="0" rIns="0" bIns="0" anchor="ctr">
            <a:spAutoFit/>
          </a:bodyPr>
          <a:lstStyle/>
          <a:p>
            <a:pPr algn="ctr"/>
            <a:r>
              <a:rPr sz="950" b="0">
                <a:solidFill>
                  <a:srgbClr val="FAFBFD"/>
                </a:solidFill>
                <a:latin typeface="Lexend Deca"/>
              </a:rPr>
              <a:t>Rack mounted</a:t>
            </a:r>
          </a:p>
        </p:txBody>
      </p:sp>
      <p:sp>
        <p:nvSpPr>
          <p:cNvPr id="17" name="Rounded Rectangle 16"/>
          <p:cNvSpPr/>
          <p:nvPr/>
        </p:nvSpPr>
        <p:spPr>
          <a:xfrm>
            <a:off x="7559040" y="3837297"/>
            <a:ext cx="1731264" cy="259080"/>
          </a:xfrm>
          <a:prstGeom prst="roundRect">
            <a:avLst>
              <a:gd name="adj" fmla="val 50000"/>
            </a:avLst>
          </a:prstGeom>
          <a:solidFill>
            <a:srgbClr val="11103E"/>
          </a:solidFill>
          <a:ln w="15875">
            <a:solidFill>
              <a:srgbClr val="EE395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7559040" y="3837297"/>
            <a:ext cx="1731264" cy="259080"/>
          </a:xfrm>
          <a:prstGeom prst="rect">
            <a:avLst/>
          </a:prstGeom>
          <a:noFill/>
        </p:spPr>
        <p:txBody>
          <a:bodyPr wrap="square" lIns="0" tIns="0" rIns="0" bIns="0" anchor="ctr">
            <a:spAutoFit/>
          </a:bodyPr>
          <a:lstStyle/>
          <a:p>
            <a:pPr algn="ctr"/>
            <a:r>
              <a:rPr sz="950" b="0" dirty="0">
                <a:solidFill>
                  <a:srgbClr val="FAFBFD"/>
                </a:solidFill>
                <a:latin typeface="Lexend Deca"/>
              </a:rPr>
              <a:t>Entanglement-based keys</a:t>
            </a:r>
          </a:p>
        </p:txBody>
      </p:sp>
      <p:sp>
        <p:nvSpPr>
          <p:cNvPr id="19" name="Rounded Rectangle 18"/>
          <p:cNvSpPr/>
          <p:nvPr/>
        </p:nvSpPr>
        <p:spPr>
          <a:xfrm>
            <a:off x="7345289" y="1865333"/>
            <a:ext cx="4572000" cy="1563667"/>
          </a:xfrm>
          <a:prstGeom prst="roundRect">
            <a:avLst>
              <a:gd name="adj" fmla="val 8000"/>
            </a:avLst>
          </a:prstGeom>
          <a:solidFill>
            <a:srgbClr val="11103E"/>
          </a:solidFill>
          <a:ln w="15875">
            <a:solidFill>
              <a:srgbClr val="EE395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7520302" y="1982454"/>
            <a:ext cx="4221974" cy="230832"/>
          </a:xfrm>
          <a:prstGeom prst="rect">
            <a:avLst/>
          </a:prstGeom>
          <a:noFill/>
        </p:spPr>
        <p:txBody>
          <a:bodyPr wrap="square" lIns="0" tIns="0" rIns="0" bIns="0" anchor="ctr">
            <a:spAutoFit/>
          </a:bodyPr>
          <a:lstStyle/>
          <a:p>
            <a:pPr algn="l"/>
            <a:r>
              <a:rPr sz="1500" b="1" dirty="0" err="1">
                <a:solidFill>
                  <a:srgbClr val="EE395B"/>
                </a:solidFill>
                <a:latin typeface="Lexend Deca"/>
              </a:rPr>
              <a:t>obsignare</a:t>
            </a:r>
            <a:r>
              <a:rPr sz="1500" b="0" dirty="0">
                <a:solidFill>
                  <a:srgbClr val="CBD5E1"/>
                </a:solidFill>
                <a:latin typeface="Lexend Deca"/>
              </a:rPr>
              <a:t>  ·  to seal</a:t>
            </a:r>
          </a:p>
        </p:txBody>
      </p:sp>
      <p:sp>
        <p:nvSpPr>
          <p:cNvPr id="21" name="TextBox 20"/>
          <p:cNvSpPr txBox="1"/>
          <p:nvPr/>
        </p:nvSpPr>
        <p:spPr>
          <a:xfrm>
            <a:off x="7520302" y="2277997"/>
            <a:ext cx="4221974" cy="215444"/>
          </a:xfrm>
          <a:prstGeom prst="rect">
            <a:avLst/>
          </a:prstGeom>
          <a:noFill/>
        </p:spPr>
        <p:txBody>
          <a:bodyPr wrap="square" lIns="0" tIns="0" rIns="0" bIns="0" anchor="t">
            <a:spAutoFit/>
          </a:bodyPr>
          <a:lstStyle/>
          <a:p>
            <a:pPr algn="l"/>
            <a:r>
              <a:rPr sz="1400" b="0">
                <a:solidFill>
                  <a:srgbClr val="CBD5E1"/>
                </a:solidFill>
                <a:latin typeface="Lexend Deca"/>
              </a:rPr>
              <a:t>To make something formally and physically unforgeable.</a:t>
            </a:r>
          </a:p>
        </p:txBody>
      </p:sp>
      <p:sp>
        <p:nvSpPr>
          <p:cNvPr id="22" name="TextBox 21"/>
          <p:cNvSpPr txBox="1"/>
          <p:nvPr/>
        </p:nvSpPr>
        <p:spPr>
          <a:xfrm>
            <a:off x="7520302" y="2647166"/>
            <a:ext cx="4341368" cy="523220"/>
          </a:xfrm>
          <a:prstGeom prst="rect">
            <a:avLst/>
          </a:prstGeom>
          <a:noFill/>
        </p:spPr>
        <p:txBody>
          <a:bodyPr wrap="square" lIns="0" tIns="0" rIns="0" bIns="0" anchor="t">
            <a:spAutoFit/>
          </a:bodyPr>
          <a:lstStyle/>
          <a:p>
            <a:pPr algn="l"/>
            <a:r>
              <a:rPr sz="1700" b="0" dirty="0">
                <a:solidFill>
                  <a:srgbClr val="FAFBFD"/>
                </a:solidFill>
                <a:latin typeface="Lexend Deca"/>
              </a:rPr>
              <a:t>A sealed document isn't secure because breaking it is hard. </a:t>
            </a:r>
            <a:r>
              <a:rPr sz="1700" b="1" dirty="0">
                <a:solidFill>
                  <a:srgbClr val="FF9C21"/>
                </a:solidFill>
                <a:latin typeface="Lexend Deca"/>
              </a:rPr>
              <a:t>It's secure because you can tell.</a:t>
            </a:r>
          </a:p>
        </p:txBody>
      </p:sp>
      <p:sp>
        <p:nvSpPr>
          <p:cNvPr id="6" name="Rounded Rectangle 5"/>
          <p:cNvSpPr/>
          <p:nvPr/>
        </p:nvSpPr>
        <p:spPr>
          <a:xfrm>
            <a:off x="754888" y="541020"/>
            <a:ext cx="952500" cy="228600"/>
          </a:xfrm>
          <a:prstGeom prst="roundRect">
            <a:avLst>
              <a:gd name="adj" fmla="val 50000"/>
            </a:avLst>
          </a:prstGeom>
          <a:solidFill>
            <a:srgbClr val="6675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754888" y="540512"/>
            <a:ext cx="952500" cy="228600"/>
          </a:xfrm>
          <a:prstGeom prst="rect">
            <a:avLst/>
          </a:prstGeom>
          <a:noFill/>
        </p:spPr>
        <p:txBody>
          <a:bodyPr wrap="square" lIns="0" tIns="0" rIns="0" bIns="0" anchor="ctr">
            <a:spAutoFit/>
          </a:bodyPr>
          <a:lstStyle/>
          <a:p>
            <a:pPr algn="ctr"/>
            <a:r>
              <a:rPr sz="900" b="1" dirty="0">
                <a:solidFill>
                  <a:srgbClr val="FAFBFD"/>
                </a:solidFill>
                <a:latin typeface="Lexend Deca"/>
              </a:rPr>
              <a:t>Coming soon</a:t>
            </a:r>
          </a:p>
        </p:txBody>
      </p:sp>
      <p:pic>
        <p:nvPicPr>
          <p:cNvPr id="9" name="Picture 8">
            <a:extLst>
              <a:ext uri="{FF2B5EF4-FFF2-40B4-BE49-F238E27FC236}">
                <a16:creationId xmlns:a16="http://schemas.microsoft.com/office/drawing/2014/main" id="{4FB0D32F-8E96-A9D5-DE7E-9D576736E6C9}"/>
              </a:ext>
            </a:extLst>
          </p:cNvPr>
          <p:cNvPicPr>
            <a:picLocks noChangeAspect="1"/>
          </p:cNvPicPr>
          <p:nvPr/>
        </p:nvPicPr>
        <p:blipFill>
          <a:blip r:embed="rId4"/>
          <a:stretch>
            <a:fillRect/>
          </a:stretch>
        </p:blipFill>
        <p:spPr>
          <a:xfrm>
            <a:off x="10120313" y="236736"/>
            <a:ext cx="1671663" cy="48768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3">
    <p:bg>
      <p:bgPr>
        <a:solidFill>
          <a:srgbClr val="01003E"/>
        </a:solidFill>
        <a:effectLst/>
      </p:bgPr>
    </p:bg>
    <p:spTree>
      <p:nvGrpSpPr>
        <p:cNvPr id="1" name=""/>
        <p:cNvGrpSpPr/>
        <p:nvPr/>
      </p:nvGrpSpPr>
      <p:grpSpPr>
        <a:xfrm>
          <a:off x="0" y="0"/>
          <a:ext cx="0" cy="0"/>
          <a:chOff x="0" y="0"/>
          <a:chExt cx="0" cy="0"/>
        </a:xfrm>
      </p:grpSpPr>
      <p:sp>
        <p:nvSpPr>
          <p:cNvPr id="3" name="Text 1"/>
          <p:cNvSpPr txBox="1"/>
          <p:nvPr/>
        </p:nvSpPr>
        <p:spPr>
          <a:xfrm>
            <a:off x="9144000" y="655320"/>
            <a:ext cx="2438400" cy="152400"/>
          </a:xfrm>
          <a:prstGeom prst="rect">
            <a:avLst/>
          </a:prstGeom>
          <a:noFill/>
          <a:ln/>
        </p:spPr>
        <p:txBody>
          <a:bodyPr wrap="square" lIns="0" tIns="0" rIns="0" bIns="0" rtlCol="0" anchor="ctr"/>
          <a:lstStyle/>
          <a:p>
            <a:pPr marL="0" indent="0" algn="r">
              <a:buNone/>
            </a:pPr>
            <a:r>
              <a:rPr lang="en-US" sz="700" dirty="0">
                <a:solidFill>
                  <a:srgbClr val="CBD5E1"/>
                </a:solidFill>
                <a:latin typeface="Lexend Deca" pitchFamily="34" charset="0"/>
                <a:ea typeface="Lexend Deca" pitchFamily="34" charset="-122"/>
                <a:cs typeface="Lexend Deca" pitchFamily="34" charset="-120"/>
              </a:rPr>
              <a:t>The Quantum Networking Company®</a:t>
            </a:r>
            <a:endParaRPr lang="en-US" sz="700" dirty="0"/>
          </a:p>
        </p:txBody>
      </p:sp>
      <p:sp>
        <p:nvSpPr>
          <p:cNvPr id="4" name="Text 2"/>
          <p:cNvSpPr txBox="1"/>
          <p:nvPr/>
        </p:nvSpPr>
        <p:spPr>
          <a:xfrm>
            <a:off x="685800" y="6492240"/>
            <a:ext cx="4572000" cy="182880"/>
          </a:xfrm>
          <a:prstGeom prst="rect">
            <a:avLst/>
          </a:prstGeom>
          <a:noFill/>
          <a:ln/>
        </p:spPr>
        <p:txBody>
          <a:bodyPr wrap="square" lIns="0" tIns="0" rIns="0" bIns="0" rtlCol="0" anchor="ctr"/>
          <a:lstStyle/>
          <a:p>
            <a:pPr marL="0" indent="0">
              <a:buNone/>
            </a:pPr>
            <a:r>
              <a:rPr lang="en-US" sz="800" dirty="0">
                <a:solidFill>
                  <a:srgbClr val="8E97B3"/>
                </a:solidFill>
                <a:latin typeface="Lexend Deca" pitchFamily="34" charset="0"/>
                <a:ea typeface="Lexend Deca" pitchFamily="34" charset="-122"/>
                <a:cs typeface="Lexend Deca" pitchFamily="34" charset="-120"/>
              </a:rPr>
              <a:t>Aliro · IEEE Quantum Week 2026 · Toronto</a:t>
            </a:r>
            <a:endParaRPr lang="en-US" sz="800" dirty="0"/>
          </a:p>
        </p:txBody>
      </p:sp>
      <p:sp>
        <p:nvSpPr>
          <p:cNvPr id="5" name="Text 3"/>
          <p:cNvSpPr txBox="1"/>
          <p:nvPr/>
        </p:nvSpPr>
        <p:spPr>
          <a:xfrm>
            <a:off x="9982200" y="6492240"/>
            <a:ext cx="1600200" cy="182880"/>
          </a:xfrm>
          <a:prstGeom prst="rect">
            <a:avLst/>
          </a:prstGeom>
          <a:noFill/>
          <a:ln/>
        </p:spPr>
        <p:txBody>
          <a:bodyPr wrap="square" lIns="0" tIns="0" rIns="0" bIns="0" rtlCol="0" anchor="ctr"/>
          <a:lstStyle/>
          <a:p>
            <a:pPr marL="0" indent="0" algn="r">
              <a:buNone/>
            </a:pPr>
            <a:r>
              <a:rPr lang="en-US" sz="800" dirty="0">
                <a:solidFill>
                  <a:srgbClr val="8E97B3"/>
                </a:solidFill>
                <a:latin typeface="Lexend Deca" pitchFamily="34" charset="0"/>
                <a:ea typeface="Lexend Deca" pitchFamily="34" charset="-122"/>
                <a:cs typeface="Lexend Deca" pitchFamily="34" charset="-120"/>
              </a:rPr>
              <a:t>20 / 21</a:t>
            </a:r>
            <a:endParaRPr lang="en-US" sz="800" dirty="0"/>
          </a:p>
        </p:txBody>
      </p:sp>
      <p:sp>
        <p:nvSpPr>
          <p:cNvPr id="7" name="Text 4"/>
          <p:cNvSpPr txBox="1"/>
          <p:nvPr/>
        </p:nvSpPr>
        <p:spPr>
          <a:xfrm>
            <a:off x="685800" y="472440"/>
            <a:ext cx="9144000" cy="533400"/>
          </a:xfrm>
          <a:prstGeom prst="rect">
            <a:avLst/>
          </a:prstGeom>
          <a:noFill/>
          <a:ln/>
        </p:spPr>
        <p:txBody>
          <a:bodyPr wrap="square" lIns="0" tIns="0" rIns="0" bIns="0" rtlCol="0" anchor="ctr"/>
          <a:lstStyle/>
          <a:p>
            <a:pPr marL="0" indent="0">
              <a:buNone/>
            </a:pPr>
            <a:r>
              <a:rPr lang="en-US" sz="2400" dirty="0">
                <a:solidFill>
                  <a:srgbClr val="FAFBFD"/>
                </a:solidFill>
                <a:latin typeface="Lexend Deca" pitchFamily="34" charset="0"/>
                <a:ea typeface="Lexend Deca" pitchFamily="34" charset="-122"/>
                <a:cs typeface="Lexend Deca" pitchFamily="34" charset="-120"/>
              </a:rPr>
              <a:t>A symbiotic relationship with the research community</a:t>
            </a:r>
            <a:endParaRPr lang="en-US" sz="2400" dirty="0"/>
          </a:p>
        </p:txBody>
      </p:sp>
      <p:sp>
        <p:nvSpPr>
          <p:cNvPr id="8" name="Shape 5"/>
          <p:cNvSpPr/>
          <p:nvPr/>
        </p:nvSpPr>
        <p:spPr>
          <a:xfrm>
            <a:off x="685800" y="1219200"/>
            <a:ext cx="4267200" cy="4267200"/>
          </a:xfrm>
          <a:prstGeom prst="roundRect">
            <a:avLst>
              <a:gd name="adj" fmla="val 3429"/>
            </a:avLst>
          </a:prstGeom>
          <a:solidFill>
            <a:srgbClr val="11103E"/>
          </a:solidFill>
          <a:ln w="15875">
            <a:solidFill>
              <a:srgbClr val="8F86F0"/>
            </a:solidFill>
            <a:prstDash val="solid"/>
          </a:ln>
        </p:spPr>
        <p:txBody>
          <a:bodyPr/>
          <a:lstStyle/>
          <a:p>
            <a:endParaRPr lang="en-CA"/>
          </a:p>
        </p:txBody>
      </p:sp>
      <p:sp>
        <p:nvSpPr>
          <p:cNvPr id="9" name="Shape 6"/>
          <p:cNvSpPr/>
          <p:nvPr/>
        </p:nvSpPr>
        <p:spPr>
          <a:xfrm>
            <a:off x="5257800" y="1219200"/>
            <a:ext cx="6248400" cy="4267200"/>
          </a:xfrm>
          <a:prstGeom prst="roundRect">
            <a:avLst>
              <a:gd name="adj" fmla="val 3429"/>
            </a:avLst>
          </a:prstGeom>
          <a:solidFill>
            <a:srgbClr val="11103E"/>
          </a:solidFill>
          <a:ln w="15875">
            <a:solidFill>
              <a:srgbClr val="17B6D1"/>
            </a:solidFill>
            <a:prstDash val="solid"/>
          </a:ln>
        </p:spPr>
        <p:txBody>
          <a:bodyPr/>
          <a:lstStyle/>
          <a:p>
            <a:endParaRPr lang="en-CA"/>
          </a:p>
        </p:txBody>
      </p:sp>
      <p:sp>
        <p:nvSpPr>
          <p:cNvPr id="10" name="Text 7"/>
          <p:cNvSpPr txBox="1"/>
          <p:nvPr/>
        </p:nvSpPr>
        <p:spPr>
          <a:xfrm>
            <a:off x="914400" y="1417320"/>
            <a:ext cx="3810000" cy="335280"/>
          </a:xfrm>
          <a:prstGeom prst="rect">
            <a:avLst/>
          </a:prstGeom>
          <a:noFill/>
          <a:ln/>
        </p:spPr>
        <p:txBody>
          <a:bodyPr wrap="square" lIns="0" tIns="0" rIns="0" bIns="0" rtlCol="0" anchor="t"/>
          <a:lstStyle/>
          <a:p>
            <a:pPr marL="0" indent="0">
              <a:buNone/>
            </a:pPr>
            <a:r>
              <a:rPr lang="en-US" sz="1600" b="1" dirty="0">
                <a:solidFill>
                  <a:srgbClr val="FAFBFD"/>
                </a:solidFill>
                <a:latin typeface="Lexend Deca" pitchFamily="34" charset="0"/>
                <a:ea typeface="Lexend Deca" pitchFamily="34" charset="-122"/>
                <a:cs typeface="Lexend Deca" pitchFamily="34" charset="-120"/>
              </a:rPr>
              <a:t>We stand on the shoulders of giants</a:t>
            </a:r>
            <a:endParaRPr lang="en-US" sz="1600" dirty="0"/>
          </a:p>
        </p:txBody>
      </p:sp>
      <p:sp>
        <p:nvSpPr>
          <p:cNvPr id="11" name="Text 8"/>
          <p:cNvSpPr txBox="1"/>
          <p:nvPr/>
        </p:nvSpPr>
        <p:spPr>
          <a:xfrm>
            <a:off x="914400" y="1783080"/>
            <a:ext cx="3810000" cy="457200"/>
          </a:xfrm>
          <a:prstGeom prst="rect">
            <a:avLst/>
          </a:prstGeom>
          <a:noFill/>
          <a:ln/>
        </p:spPr>
        <p:txBody>
          <a:bodyPr wrap="square" lIns="0" tIns="0" rIns="0" bIns="0" rtlCol="0" anchor="t"/>
          <a:lstStyle/>
          <a:p>
            <a:pPr marL="0" indent="0">
              <a:buNone/>
            </a:pPr>
            <a:r>
              <a:rPr lang="en-US" sz="1200" dirty="0">
                <a:solidFill>
                  <a:srgbClr val="CBD5E1"/>
                </a:solidFill>
                <a:latin typeface="Lexend Deca" pitchFamily="34" charset="0"/>
                <a:ea typeface="Lexend Deca" pitchFamily="34" charset="-122"/>
                <a:cs typeface="Lexend Deca" pitchFamily="34" charset="-120"/>
              </a:rPr>
              <a:t>Production-ready versions of systems imagined, theorized, tested and iterated on by decades of dedicated researchers</a:t>
            </a:r>
            <a:endParaRPr lang="en-US" sz="1200" dirty="0"/>
          </a:p>
        </p:txBody>
      </p:sp>
      <p:pic>
        <p:nvPicPr>
          <p:cNvPr id="12" name="Image 0" descr="/home/claude/assets/g_giants.png"/>
          <p:cNvPicPr>
            <a:picLocks noChangeAspect="1"/>
          </p:cNvPicPr>
          <p:nvPr/>
        </p:nvPicPr>
        <p:blipFill>
          <a:blip r:embed="rId3"/>
          <a:stretch>
            <a:fillRect/>
          </a:stretch>
        </p:blipFill>
        <p:spPr>
          <a:xfrm>
            <a:off x="990600" y="2373086"/>
            <a:ext cx="3657600" cy="2873829"/>
          </a:xfrm>
          <a:prstGeom prst="rect">
            <a:avLst/>
          </a:prstGeom>
        </p:spPr>
      </p:pic>
      <p:sp>
        <p:nvSpPr>
          <p:cNvPr id="13" name="Text 9"/>
          <p:cNvSpPr txBox="1"/>
          <p:nvPr/>
        </p:nvSpPr>
        <p:spPr>
          <a:xfrm>
            <a:off x="5486400" y="1417320"/>
            <a:ext cx="5791200" cy="335280"/>
          </a:xfrm>
          <a:prstGeom prst="rect">
            <a:avLst/>
          </a:prstGeom>
          <a:noFill/>
          <a:ln/>
        </p:spPr>
        <p:txBody>
          <a:bodyPr wrap="square" lIns="0" tIns="0" rIns="0" bIns="0" rtlCol="0" anchor="t"/>
          <a:lstStyle/>
          <a:p>
            <a:pPr marL="0" indent="0">
              <a:buNone/>
            </a:pPr>
            <a:r>
              <a:rPr lang="en-US" sz="1600" b="1" dirty="0">
                <a:solidFill>
                  <a:srgbClr val="FAFBFD"/>
                </a:solidFill>
                <a:latin typeface="Lexend Deca" pitchFamily="34" charset="0"/>
                <a:ea typeface="Lexend Deca" pitchFamily="34" charset="-122"/>
                <a:cs typeface="Lexend Deca" pitchFamily="34" charset="-120"/>
              </a:rPr>
              <a:t>The research community: the earliest adopters</a:t>
            </a:r>
            <a:endParaRPr lang="en-US" sz="1600" dirty="0"/>
          </a:p>
        </p:txBody>
      </p:sp>
      <p:sp>
        <p:nvSpPr>
          <p:cNvPr id="14" name="Text 10"/>
          <p:cNvSpPr txBox="1"/>
          <p:nvPr/>
        </p:nvSpPr>
        <p:spPr>
          <a:xfrm>
            <a:off x="5486400" y="1783080"/>
            <a:ext cx="5791200" cy="457200"/>
          </a:xfrm>
          <a:prstGeom prst="rect">
            <a:avLst/>
          </a:prstGeom>
          <a:noFill/>
          <a:ln/>
        </p:spPr>
        <p:txBody>
          <a:bodyPr wrap="square" lIns="0" tIns="0" rIns="0" bIns="0" rtlCol="0" anchor="t"/>
          <a:lstStyle/>
          <a:p>
            <a:pPr marL="0" indent="0">
              <a:buNone/>
            </a:pPr>
            <a:r>
              <a:rPr lang="en-US" sz="1200" dirty="0">
                <a:solidFill>
                  <a:srgbClr val="CBD5E1"/>
                </a:solidFill>
                <a:latin typeface="Lexend Deca" pitchFamily="34" charset="0"/>
                <a:ea typeface="Lexend Deca" pitchFamily="34" charset="-122"/>
                <a:cs typeface="Lexend Deca" pitchFamily="34" charset="-120"/>
              </a:rPr>
              <a:t>Simulators, emulators, digital twins, real-time control and orchestration, built to empower the people who adopt this technology first</a:t>
            </a:r>
            <a:endParaRPr lang="en-US" sz="1200" dirty="0"/>
          </a:p>
        </p:txBody>
      </p:sp>
      <p:pic>
        <p:nvPicPr>
          <p:cNvPr id="15" name="Image 1" descr="/home/claude/assets/g_rogers.png"/>
          <p:cNvPicPr>
            <a:picLocks noChangeAspect="1"/>
          </p:cNvPicPr>
          <p:nvPr/>
        </p:nvPicPr>
        <p:blipFill>
          <a:blip r:embed="rId4"/>
          <a:stretch>
            <a:fillRect/>
          </a:stretch>
        </p:blipFill>
        <p:spPr>
          <a:xfrm>
            <a:off x="5486400" y="2408903"/>
            <a:ext cx="5791200" cy="2802194"/>
          </a:xfrm>
          <a:prstGeom prst="rect">
            <a:avLst/>
          </a:prstGeom>
        </p:spPr>
      </p:pic>
      <p:sp>
        <p:nvSpPr>
          <p:cNvPr id="16" name="Text 11"/>
          <p:cNvSpPr txBox="1"/>
          <p:nvPr/>
        </p:nvSpPr>
        <p:spPr>
          <a:xfrm>
            <a:off x="685800" y="5638800"/>
            <a:ext cx="10820400" cy="457200"/>
          </a:xfrm>
          <a:prstGeom prst="rect">
            <a:avLst/>
          </a:prstGeom>
          <a:noFill/>
          <a:ln/>
        </p:spPr>
        <p:txBody>
          <a:bodyPr wrap="square" lIns="0" tIns="0" rIns="0" bIns="0" rtlCol="0" anchor="ctr"/>
          <a:lstStyle/>
          <a:p>
            <a:pPr marL="0" indent="0" algn="ctr">
              <a:buNone/>
            </a:pPr>
            <a:r>
              <a:rPr lang="en-US" sz="1800" dirty="0">
                <a:solidFill>
                  <a:srgbClr val="FAFBFD"/>
                </a:solidFill>
                <a:latin typeface="Lexend Deca" pitchFamily="34" charset="0"/>
                <a:ea typeface="Lexend Deca" pitchFamily="34" charset="-122"/>
                <a:cs typeface="Lexend Deca" pitchFamily="34" charset="-120"/>
              </a:rPr>
              <a:t>Fewer months rebuilding and maintaining tools. </a:t>
            </a:r>
            <a:r>
              <a:rPr lang="en-US" sz="1800" dirty="0">
                <a:solidFill>
                  <a:srgbClr val="5AF0FF"/>
                </a:solidFill>
                <a:latin typeface="Lexend Deca" pitchFamily="34" charset="0"/>
                <a:ea typeface="Lexend Deca" pitchFamily="34" charset="-122"/>
                <a:cs typeface="Lexend Deca" pitchFamily="34" charset="-120"/>
              </a:rPr>
              <a:t>More months on the research only you can do.</a:t>
            </a:r>
            <a:endParaRPr lang="en-US" sz="1800" dirty="0"/>
          </a:p>
        </p:txBody>
      </p:sp>
      <p:pic>
        <p:nvPicPr>
          <p:cNvPr id="17" name="Picture 16">
            <a:extLst>
              <a:ext uri="{FF2B5EF4-FFF2-40B4-BE49-F238E27FC236}">
                <a16:creationId xmlns:a16="http://schemas.microsoft.com/office/drawing/2014/main" id="{B47E5B6E-3628-AB5E-A3E8-A0F41B6E468A}"/>
              </a:ext>
            </a:extLst>
          </p:cNvPr>
          <p:cNvPicPr>
            <a:picLocks noChangeAspect="1"/>
          </p:cNvPicPr>
          <p:nvPr/>
        </p:nvPicPr>
        <p:blipFill>
          <a:blip r:embed="rId5"/>
          <a:stretch>
            <a:fillRect/>
          </a:stretch>
        </p:blipFill>
        <p:spPr>
          <a:xfrm>
            <a:off x="10120313" y="236736"/>
            <a:ext cx="1671663" cy="48768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2">
    <p:bg>
      <p:bgPr>
        <a:solidFill>
          <a:srgbClr val="01003E"/>
        </a:solidFill>
        <a:effectLst/>
      </p:bgPr>
    </p:bg>
    <p:spTree>
      <p:nvGrpSpPr>
        <p:cNvPr id="1" name=""/>
        <p:cNvGrpSpPr/>
        <p:nvPr/>
      </p:nvGrpSpPr>
      <p:grpSpPr>
        <a:xfrm>
          <a:off x="0" y="0"/>
          <a:ext cx="0" cy="0"/>
          <a:chOff x="0" y="0"/>
          <a:chExt cx="0" cy="0"/>
        </a:xfrm>
      </p:grpSpPr>
      <p:sp>
        <p:nvSpPr>
          <p:cNvPr id="3" name="Text 1"/>
          <p:cNvSpPr txBox="1"/>
          <p:nvPr/>
        </p:nvSpPr>
        <p:spPr>
          <a:xfrm>
            <a:off x="9144000" y="655320"/>
            <a:ext cx="2438400" cy="152400"/>
          </a:xfrm>
          <a:prstGeom prst="rect">
            <a:avLst/>
          </a:prstGeom>
          <a:noFill/>
          <a:ln/>
        </p:spPr>
        <p:txBody>
          <a:bodyPr wrap="square" lIns="0" tIns="0" rIns="0" bIns="0" rtlCol="0" anchor="ctr"/>
          <a:lstStyle/>
          <a:p>
            <a:pPr marL="0" indent="0" algn="r">
              <a:buNone/>
            </a:pPr>
            <a:r>
              <a:rPr lang="en-US" sz="700" dirty="0">
                <a:solidFill>
                  <a:srgbClr val="CBD5E1"/>
                </a:solidFill>
                <a:latin typeface="Lexend Deca" pitchFamily="34" charset="0"/>
                <a:ea typeface="Lexend Deca" pitchFamily="34" charset="-122"/>
                <a:cs typeface="Lexend Deca" pitchFamily="34" charset="-120"/>
              </a:rPr>
              <a:t>The Quantum Networking Company®</a:t>
            </a:r>
            <a:endParaRPr lang="en-US" sz="700" dirty="0"/>
          </a:p>
        </p:txBody>
      </p:sp>
      <p:sp>
        <p:nvSpPr>
          <p:cNvPr id="4" name="Text 2"/>
          <p:cNvSpPr txBox="1"/>
          <p:nvPr/>
        </p:nvSpPr>
        <p:spPr>
          <a:xfrm>
            <a:off x="685800" y="6492240"/>
            <a:ext cx="4572000" cy="182880"/>
          </a:xfrm>
          <a:prstGeom prst="rect">
            <a:avLst/>
          </a:prstGeom>
          <a:noFill/>
          <a:ln/>
        </p:spPr>
        <p:txBody>
          <a:bodyPr wrap="square" lIns="0" tIns="0" rIns="0" bIns="0" rtlCol="0" anchor="ctr"/>
          <a:lstStyle/>
          <a:p>
            <a:pPr marL="0" indent="0">
              <a:buNone/>
            </a:pPr>
            <a:r>
              <a:rPr lang="en-US" sz="800" dirty="0">
                <a:solidFill>
                  <a:srgbClr val="8E97B3"/>
                </a:solidFill>
                <a:latin typeface="Lexend Deca" pitchFamily="34" charset="0"/>
                <a:ea typeface="Lexend Deca" pitchFamily="34" charset="-122"/>
                <a:cs typeface="Lexend Deca" pitchFamily="34" charset="-120"/>
              </a:rPr>
              <a:t>Aliro · IEEE Quantum Week 2026 · Toronto</a:t>
            </a:r>
            <a:endParaRPr lang="en-US" sz="800" dirty="0"/>
          </a:p>
        </p:txBody>
      </p:sp>
      <p:sp>
        <p:nvSpPr>
          <p:cNvPr id="5" name="Text 3"/>
          <p:cNvSpPr txBox="1"/>
          <p:nvPr/>
        </p:nvSpPr>
        <p:spPr>
          <a:xfrm>
            <a:off x="9982200" y="6492240"/>
            <a:ext cx="1600200" cy="182880"/>
          </a:xfrm>
          <a:prstGeom prst="rect">
            <a:avLst/>
          </a:prstGeom>
          <a:noFill/>
          <a:ln/>
        </p:spPr>
        <p:txBody>
          <a:bodyPr wrap="square" lIns="0" tIns="0" rIns="0" bIns="0" rtlCol="0" anchor="ctr"/>
          <a:lstStyle/>
          <a:p>
            <a:pPr marL="0" indent="0" algn="r">
              <a:buNone/>
            </a:pPr>
            <a:r>
              <a:rPr lang="en-US" sz="800" dirty="0">
                <a:solidFill>
                  <a:srgbClr val="8E97B3"/>
                </a:solidFill>
                <a:latin typeface="Lexend Deca" pitchFamily="34" charset="0"/>
                <a:ea typeface="Lexend Deca" pitchFamily="34" charset="-122"/>
                <a:cs typeface="Lexend Deca" pitchFamily="34" charset="-120"/>
              </a:rPr>
              <a:t>19 / 21</a:t>
            </a:r>
            <a:endParaRPr lang="en-US" sz="800" dirty="0"/>
          </a:p>
        </p:txBody>
      </p:sp>
      <p:sp>
        <p:nvSpPr>
          <p:cNvPr id="7" name="Text 4"/>
          <p:cNvSpPr txBox="1"/>
          <p:nvPr/>
        </p:nvSpPr>
        <p:spPr>
          <a:xfrm>
            <a:off x="685800" y="472440"/>
            <a:ext cx="9144000" cy="533400"/>
          </a:xfrm>
          <a:prstGeom prst="rect">
            <a:avLst/>
          </a:prstGeom>
          <a:noFill/>
          <a:ln/>
        </p:spPr>
        <p:txBody>
          <a:bodyPr wrap="square" lIns="0" tIns="0" rIns="0" bIns="0" rtlCol="0" anchor="ctr"/>
          <a:lstStyle/>
          <a:p>
            <a:pPr marL="0" indent="0">
              <a:buNone/>
            </a:pPr>
            <a:r>
              <a:rPr lang="en-US" sz="2400" dirty="0">
                <a:solidFill>
                  <a:srgbClr val="FAFBFD"/>
                </a:solidFill>
                <a:latin typeface="Lexend Deca" pitchFamily="34" charset="0"/>
                <a:ea typeface="Lexend Deca" pitchFamily="34" charset="-122"/>
                <a:cs typeface="Lexend Deca" pitchFamily="34" charset="-120"/>
              </a:rPr>
              <a:t>In summary</a:t>
            </a:r>
            <a:endParaRPr lang="en-US" sz="2400" dirty="0"/>
          </a:p>
        </p:txBody>
      </p:sp>
      <p:sp>
        <p:nvSpPr>
          <p:cNvPr id="8" name="Shape 5"/>
          <p:cNvSpPr/>
          <p:nvPr/>
        </p:nvSpPr>
        <p:spPr>
          <a:xfrm>
            <a:off x="685800" y="1295400"/>
            <a:ext cx="5295900" cy="2362200"/>
          </a:xfrm>
          <a:prstGeom prst="roundRect">
            <a:avLst>
              <a:gd name="adj" fmla="val 6194"/>
            </a:avLst>
          </a:prstGeom>
          <a:solidFill>
            <a:srgbClr val="11103E"/>
          </a:solidFill>
          <a:ln w="15875">
            <a:solidFill>
              <a:srgbClr val="17B6D1"/>
            </a:solidFill>
            <a:prstDash val="solid"/>
          </a:ln>
        </p:spPr>
        <p:txBody>
          <a:bodyPr/>
          <a:lstStyle/>
          <a:p>
            <a:endParaRPr lang="en-CA"/>
          </a:p>
        </p:txBody>
      </p:sp>
      <p:sp>
        <p:nvSpPr>
          <p:cNvPr id="9" name="Text 6"/>
          <p:cNvSpPr txBox="1"/>
          <p:nvPr/>
        </p:nvSpPr>
        <p:spPr>
          <a:xfrm>
            <a:off x="975360" y="1524000"/>
            <a:ext cx="4572000" cy="381000"/>
          </a:xfrm>
          <a:prstGeom prst="rect">
            <a:avLst/>
          </a:prstGeom>
          <a:noFill/>
          <a:ln/>
        </p:spPr>
        <p:txBody>
          <a:bodyPr wrap="square" lIns="0" tIns="0" rIns="0" bIns="0" rtlCol="0" anchor="ctr"/>
          <a:lstStyle/>
          <a:p>
            <a:pPr marL="0" indent="0">
              <a:buNone/>
            </a:pPr>
            <a:r>
              <a:rPr lang="en-US" sz="2200" b="1" dirty="0">
                <a:solidFill>
                  <a:srgbClr val="FAFBFD"/>
                </a:solidFill>
                <a:latin typeface="Lexend Deca" pitchFamily="34" charset="0"/>
                <a:ea typeface="Lexend Deca" pitchFamily="34" charset="-122"/>
                <a:cs typeface="Lexend Deca" pitchFamily="34" charset="-120"/>
              </a:rPr>
              <a:t>Why</a:t>
            </a:r>
            <a:endParaRPr lang="en-US" sz="2200" dirty="0"/>
          </a:p>
        </p:txBody>
      </p:sp>
      <p:sp>
        <p:nvSpPr>
          <p:cNvPr id="10" name="Text 7"/>
          <p:cNvSpPr txBox="1"/>
          <p:nvPr/>
        </p:nvSpPr>
        <p:spPr>
          <a:xfrm>
            <a:off x="975360" y="1996440"/>
            <a:ext cx="4724400" cy="1524000"/>
          </a:xfrm>
          <a:prstGeom prst="rect">
            <a:avLst/>
          </a:prstGeom>
          <a:noFill/>
          <a:ln/>
        </p:spPr>
        <p:txBody>
          <a:bodyPr wrap="square" lIns="0" tIns="0" rIns="0" bIns="0" rtlCol="0" anchor="t"/>
          <a:lstStyle/>
          <a:p>
            <a:pPr marL="0" indent="0">
              <a:buNone/>
            </a:pPr>
            <a:r>
              <a:rPr lang="en-US" sz="1500" dirty="0">
                <a:solidFill>
                  <a:srgbClr val="CBD5E1"/>
                </a:solidFill>
                <a:latin typeface="Lexend Deca" pitchFamily="34" charset="0"/>
                <a:ea typeface="Lexend Deca" pitchFamily="34" charset="-122"/>
                <a:cs typeface="Lexend Deca" pitchFamily="34" charset="-120"/>
              </a:rPr>
              <a:t>Entanglement gives us a foundation of trust that doesn't depend on anyone's compute budget, and most of the services it enables haven't been invented yet.</a:t>
            </a:r>
            <a:endParaRPr lang="en-US" sz="1500" dirty="0"/>
          </a:p>
        </p:txBody>
      </p:sp>
      <p:sp>
        <p:nvSpPr>
          <p:cNvPr id="11" name="Shape 8"/>
          <p:cNvSpPr/>
          <p:nvPr/>
        </p:nvSpPr>
        <p:spPr>
          <a:xfrm>
            <a:off x="6210300" y="1295400"/>
            <a:ext cx="5295900" cy="2362200"/>
          </a:xfrm>
          <a:prstGeom prst="roundRect">
            <a:avLst>
              <a:gd name="adj" fmla="val 6194"/>
            </a:avLst>
          </a:prstGeom>
          <a:solidFill>
            <a:srgbClr val="11103E"/>
          </a:solidFill>
          <a:ln w="15875">
            <a:solidFill>
              <a:srgbClr val="EE395B"/>
            </a:solidFill>
            <a:prstDash val="solid"/>
          </a:ln>
        </p:spPr>
        <p:txBody>
          <a:bodyPr/>
          <a:lstStyle/>
          <a:p>
            <a:endParaRPr lang="en-CA"/>
          </a:p>
        </p:txBody>
      </p:sp>
      <p:sp>
        <p:nvSpPr>
          <p:cNvPr id="12" name="Text 9"/>
          <p:cNvSpPr txBox="1"/>
          <p:nvPr/>
        </p:nvSpPr>
        <p:spPr>
          <a:xfrm>
            <a:off x="6499860" y="1524000"/>
            <a:ext cx="4572000" cy="381000"/>
          </a:xfrm>
          <a:prstGeom prst="rect">
            <a:avLst/>
          </a:prstGeom>
          <a:noFill/>
          <a:ln/>
        </p:spPr>
        <p:txBody>
          <a:bodyPr wrap="square" lIns="0" tIns="0" rIns="0" bIns="0" rtlCol="0" anchor="ctr"/>
          <a:lstStyle/>
          <a:p>
            <a:pPr marL="0" indent="0">
              <a:buNone/>
            </a:pPr>
            <a:r>
              <a:rPr lang="en-US" sz="2200" b="1" dirty="0">
                <a:solidFill>
                  <a:srgbClr val="FAFBFD"/>
                </a:solidFill>
                <a:latin typeface="Lexend Deca" pitchFamily="34" charset="0"/>
                <a:ea typeface="Lexend Deca" pitchFamily="34" charset="-122"/>
                <a:cs typeface="Lexend Deca" pitchFamily="34" charset="-120"/>
              </a:rPr>
              <a:t>What</a:t>
            </a:r>
            <a:endParaRPr lang="en-US" sz="2200" dirty="0"/>
          </a:p>
        </p:txBody>
      </p:sp>
      <p:sp>
        <p:nvSpPr>
          <p:cNvPr id="13" name="Text 10"/>
          <p:cNvSpPr txBox="1"/>
          <p:nvPr/>
        </p:nvSpPr>
        <p:spPr>
          <a:xfrm>
            <a:off x="6499860" y="1996440"/>
            <a:ext cx="4724400" cy="1524000"/>
          </a:xfrm>
          <a:prstGeom prst="rect">
            <a:avLst/>
          </a:prstGeom>
          <a:noFill/>
          <a:ln/>
        </p:spPr>
        <p:txBody>
          <a:bodyPr wrap="square" lIns="0" tIns="0" rIns="0" bIns="0" rtlCol="0" anchor="t"/>
          <a:lstStyle/>
          <a:p>
            <a:pPr marL="0" indent="0">
              <a:buNone/>
            </a:pPr>
            <a:r>
              <a:rPr lang="en-US" sz="1500" dirty="0">
                <a:solidFill>
                  <a:srgbClr val="CBD5E1"/>
                </a:solidFill>
                <a:latin typeface="Lexend Deca" pitchFamily="34" charset="0"/>
                <a:ea typeface="Lexend Deca" pitchFamily="34" charset="-122"/>
                <a:cs typeface="Lexend Deca" pitchFamily="34" charset="-120"/>
              </a:rPr>
              <a:t>A simulator and emulator for design and prediction. A digital twin that pantomimes network behaviour for an audience of real firmware. AlirOS on the node. The Orchestrator over the network. An industry solution coming soon.</a:t>
            </a:r>
            <a:endParaRPr lang="en-US" sz="1500" dirty="0"/>
          </a:p>
        </p:txBody>
      </p:sp>
      <p:sp>
        <p:nvSpPr>
          <p:cNvPr id="14" name="Shape 11"/>
          <p:cNvSpPr/>
          <p:nvPr/>
        </p:nvSpPr>
        <p:spPr>
          <a:xfrm>
            <a:off x="685800" y="3810000"/>
            <a:ext cx="5295900" cy="2362200"/>
          </a:xfrm>
          <a:prstGeom prst="roundRect">
            <a:avLst>
              <a:gd name="adj" fmla="val 6194"/>
            </a:avLst>
          </a:prstGeom>
          <a:solidFill>
            <a:srgbClr val="11103E"/>
          </a:solidFill>
          <a:ln w="15875">
            <a:solidFill>
              <a:srgbClr val="FF9C21"/>
            </a:solidFill>
            <a:prstDash val="solid"/>
          </a:ln>
        </p:spPr>
        <p:txBody>
          <a:bodyPr/>
          <a:lstStyle/>
          <a:p>
            <a:endParaRPr lang="en-CA"/>
          </a:p>
        </p:txBody>
      </p:sp>
      <p:sp>
        <p:nvSpPr>
          <p:cNvPr id="15" name="Text 12"/>
          <p:cNvSpPr txBox="1"/>
          <p:nvPr/>
        </p:nvSpPr>
        <p:spPr>
          <a:xfrm>
            <a:off x="975360" y="4038600"/>
            <a:ext cx="4572000" cy="381000"/>
          </a:xfrm>
          <a:prstGeom prst="rect">
            <a:avLst/>
          </a:prstGeom>
          <a:noFill/>
          <a:ln/>
        </p:spPr>
        <p:txBody>
          <a:bodyPr wrap="square" lIns="0" tIns="0" rIns="0" bIns="0" rtlCol="0" anchor="ctr"/>
          <a:lstStyle/>
          <a:p>
            <a:pPr marL="0" indent="0">
              <a:buNone/>
            </a:pPr>
            <a:r>
              <a:rPr lang="en-US" sz="2200" b="1" dirty="0">
                <a:solidFill>
                  <a:srgbClr val="FAFBFD"/>
                </a:solidFill>
                <a:latin typeface="Lexend Deca" pitchFamily="34" charset="0"/>
                <a:ea typeface="Lexend Deca" pitchFamily="34" charset="-122"/>
                <a:cs typeface="Lexend Deca" pitchFamily="34" charset="-120"/>
              </a:rPr>
              <a:t>How</a:t>
            </a:r>
            <a:endParaRPr lang="en-US" sz="2200" dirty="0"/>
          </a:p>
        </p:txBody>
      </p:sp>
      <p:sp>
        <p:nvSpPr>
          <p:cNvPr id="16" name="Text 13"/>
          <p:cNvSpPr txBox="1"/>
          <p:nvPr/>
        </p:nvSpPr>
        <p:spPr>
          <a:xfrm>
            <a:off x="975360" y="4511040"/>
            <a:ext cx="4724400" cy="1524000"/>
          </a:xfrm>
          <a:prstGeom prst="rect">
            <a:avLst/>
          </a:prstGeom>
          <a:noFill/>
          <a:ln/>
        </p:spPr>
        <p:txBody>
          <a:bodyPr wrap="square" lIns="0" tIns="0" rIns="0" bIns="0" rtlCol="0" anchor="t"/>
          <a:lstStyle/>
          <a:p>
            <a:pPr marL="0" indent="0">
              <a:buNone/>
            </a:pPr>
            <a:r>
              <a:rPr lang="en-US" sz="1500" dirty="0">
                <a:solidFill>
                  <a:srgbClr val="CBD5E1"/>
                </a:solidFill>
                <a:latin typeface="Lexend Deca" pitchFamily="34" charset="0"/>
                <a:ea typeface="Lexend Deca" pitchFamily="34" charset="-122"/>
                <a:cs typeface="Lexend Deca" pitchFamily="34" charset="-120"/>
              </a:rPr>
              <a:t>Not four products, one loop. Simulation predicts, the twin validates, AlirOS nodes execute, the Orchestrator monitors, and what the deployed network actually does goes back and corrects the model.</a:t>
            </a:r>
            <a:endParaRPr lang="en-US" sz="1500" dirty="0"/>
          </a:p>
        </p:txBody>
      </p:sp>
      <p:sp>
        <p:nvSpPr>
          <p:cNvPr id="17" name="Shape 14"/>
          <p:cNvSpPr/>
          <p:nvPr/>
        </p:nvSpPr>
        <p:spPr>
          <a:xfrm>
            <a:off x="6210300" y="3810000"/>
            <a:ext cx="5295900" cy="2362200"/>
          </a:xfrm>
          <a:prstGeom prst="roundRect">
            <a:avLst>
              <a:gd name="adj" fmla="val 6194"/>
            </a:avLst>
          </a:prstGeom>
          <a:solidFill>
            <a:srgbClr val="11103E"/>
          </a:solidFill>
          <a:ln w="15875">
            <a:solidFill>
              <a:srgbClr val="8F86F0"/>
            </a:solidFill>
            <a:prstDash val="solid"/>
          </a:ln>
        </p:spPr>
        <p:txBody>
          <a:bodyPr/>
          <a:lstStyle/>
          <a:p>
            <a:endParaRPr lang="en-CA"/>
          </a:p>
        </p:txBody>
      </p:sp>
      <p:sp>
        <p:nvSpPr>
          <p:cNvPr id="18" name="Text 15"/>
          <p:cNvSpPr txBox="1"/>
          <p:nvPr/>
        </p:nvSpPr>
        <p:spPr>
          <a:xfrm>
            <a:off x="6499860" y="4038600"/>
            <a:ext cx="4572000" cy="381000"/>
          </a:xfrm>
          <a:prstGeom prst="rect">
            <a:avLst/>
          </a:prstGeom>
          <a:noFill/>
          <a:ln/>
        </p:spPr>
        <p:txBody>
          <a:bodyPr wrap="square" lIns="0" tIns="0" rIns="0" bIns="0" rtlCol="0" anchor="ctr"/>
          <a:lstStyle/>
          <a:p>
            <a:pPr marL="0" indent="0">
              <a:buNone/>
            </a:pPr>
            <a:r>
              <a:rPr lang="en-US" sz="2200" b="1" dirty="0">
                <a:solidFill>
                  <a:srgbClr val="FAFBFD"/>
                </a:solidFill>
                <a:latin typeface="Lexend Deca" pitchFamily="34" charset="0"/>
                <a:ea typeface="Lexend Deca" pitchFamily="34" charset="-122"/>
                <a:cs typeface="Lexend Deca" pitchFamily="34" charset="-120"/>
              </a:rPr>
              <a:t>Where</a:t>
            </a:r>
            <a:endParaRPr lang="en-US" sz="2200" dirty="0"/>
          </a:p>
        </p:txBody>
      </p:sp>
      <p:sp>
        <p:nvSpPr>
          <p:cNvPr id="19" name="Text 16"/>
          <p:cNvSpPr txBox="1"/>
          <p:nvPr/>
        </p:nvSpPr>
        <p:spPr>
          <a:xfrm>
            <a:off x="6499860" y="4511040"/>
            <a:ext cx="4724400" cy="1524000"/>
          </a:xfrm>
          <a:prstGeom prst="rect">
            <a:avLst/>
          </a:prstGeom>
          <a:noFill/>
          <a:ln/>
        </p:spPr>
        <p:txBody>
          <a:bodyPr wrap="square" lIns="0" tIns="0" rIns="0" bIns="0" rtlCol="0" anchor="t"/>
          <a:lstStyle/>
          <a:p>
            <a:pPr marL="0" indent="0">
              <a:buNone/>
            </a:pPr>
            <a:r>
              <a:rPr lang="en-US" sz="1500" dirty="0">
                <a:solidFill>
                  <a:srgbClr val="CBD5E1"/>
                </a:solidFill>
                <a:latin typeface="Lexend Deca" pitchFamily="34" charset="0"/>
                <a:ea typeface="Lexend Deca" pitchFamily="34" charset="-122"/>
                <a:cs typeface="Lexend Deca" pitchFamily="34" charset="-120"/>
              </a:rPr>
              <a:t>Brookhaven, Boeing, Cisco Milan, and Albuquerque, where we modelled 120 secure bits per second and measured 126.</a:t>
            </a:r>
            <a:endParaRPr lang="en-US" sz="1500" dirty="0"/>
          </a:p>
        </p:txBody>
      </p:sp>
      <p:pic>
        <p:nvPicPr>
          <p:cNvPr id="22" name="Image 1" descr="/home/claude/assets/g_what.png">
            <a:extLst>
              <a:ext uri="{FF2B5EF4-FFF2-40B4-BE49-F238E27FC236}">
                <a16:creationId xmlns:a16="http://schemas.microsoft.com/office/drawing/2014/main" id="{0696D7CB-0917-1E33-EF21-68D8044BCAD4}"/>
              </a:ext>
            </a:extLst>
          </p:cNvPr>
          <p:cNvPicPr>
            <a:picLocks noChangeAspect="1"/>
          </p:cNvPicPr>
          <p:nvPr/>
        </p:nvPicPr>
        <p:blipFill>
          <a:blip r:embed="rId3"/>
          <a:stretch>
            <a:fillRect/>
          </a:stretch>
        </p:blipFill>
        <p:spPr>
          <a:xfrm>
            <a:off x="10369042" y="2785680"/>
            <a:ext cx="969518" cy="727139"/>
          </a:xfrm>
          <a:prstGeom prst="rect">
            <a:avLst/>
          </a:prstGeom>
        </p:spPr>
      </p:pic>
      <p:pic>
        <p:nvPicPr>
          <p:cNvPr id="24" name="Image 2" descr="/home/claude/assets/g_how.png">
            <a:extLst>
              <a:ext uri="{FF2B5EF4-FFF2-40B4-BE49-F238E27FC236}">
                <a16:creationId xmlns:a16="http://schemas.microsoft.com/office/drawing/2014/main" id="{63849DB1-6C2E-1B87-4BB6-DE7C8EAA5575}"/>
              </a:ext>
            </a:extLst>
          </p:cNvPr>
          <p:cNvPicPr>
            <a:picLocks noChangeAspect="1"/>
          </p:cNvPicPr>
          <p:nvPr/>
        </p:nvPicPr>
        <p:blipFill>
          <a:blip r:embed="rId4"/>
          <a:stretch>
            <a:fillRect/>
          </a:stretch>
        </p:blipFill>
        <p:spPr>
          <a:xfrm>
            <a:off x="4803492" y="5226586"/>
            <a:ext cx="1124868" cy="899894"/>
          </a:xfrm>
          <a:prstGeom prst="rect">
            <a:avLst/>
          </a:prstGeom>
        </p:spPr>
      </p:pic>
      <p:pic>
        <p:nvPicPr>
          <p:cNvPr id="26" name="Image 3" descr="/home/claude/assets/g_where.png">
            <a:extLst>
              <a:ext uri="{FF2B5EF4-FFF2-40B4-BE49-F238E27FC236}">
                <a16:creationId xmlns:a16="http://schemas.microsoft.com/office/drawing/2014/main" id="{D00DAA93-3A44-E3F9-032D-932B6BFBE3B3}"/>
              </a:ext>
            </a:extLst>
          </p:cNvPr>
          <p:cNvPicPr>
            <a:picLocks noChangeAspect="1"/>
          </p:cNvPicPr>
          <p:nvPr/>
        </p:nvPicPr>
        <p:blipFill>
          <a:blip r:embed="rId5"/>
          <a:stretch>
            <a:fillRect/>
          </a:stretch>
        </p:blipFill>
        <p:spPr>
          <a:xfrm>
            <a:off x="9871456" y="5297955"/>
            <a:ext cx="1526540" cy="788712"/>
          </a:xfrm>
          <a:prstGeom prst="rect">
            <a:avLst/>
          </a:prstGeom>
        </p:spPr>
      </p:pic>
      <p:pic>
        <p:nvPicPr>
          <p:cNvPr id="32" name="Picture 31">
            <a:extLst>
              <a:ext uri="{FF2B5EF4-FFF2-40B4-BE49-F238E27FC236}">
                <a16:creationId xmlns:a16="http://schemas.microsoft.com/office/drawing/2014/main" id="{8CC758AC-9D69-8632-BF5C-41598F04DB5B}"/>
              </a:ext>
            </a:extLst>
          </p:cNvPr>
          <p:cNvPicPr>
            <a:picLocks noChangeAspect="1"/>
          </p:cNvPicPr>
          <p:nvPr/>
        </p:nvPicPr>
        <p:blipFill>
          <a:blip r:embed="rId6"/>
          <a:stretch>
            <a:fillRect/>
          </a:stretch>
        </p:blipFill>
        <p:spPr>
          <a:xfrm>
            <a:off x="4857285" y="2761112"/>
            <a:ext cx="1017281" cy="821179"/>
          </a:xfrm>
          <a:prstGeom prst="rect">
            <a:avLst/>
          </a:prstGeom>
        </p:spPr>
      </p:pic>
      <p:pic>
        <p:nvPicPr>
          <p:cNvPr id="20" name="Picture 19">
            <a:extLst>
              <a:ext uri="{FF2B5EF4-FFF2-40B4-BE49-F238E27FC236}">
                <a16:creationId xmlns:a16="http://schemas.microsoft.com/office/drawing/2014/main" id="{DCF3DE1D-A4C7-65B3-D83B-0E594F2A3572}"/>
              </a:ext>
            </a:extLst>
          </p:cNvPr>
          <p:cNvPicPr>
            <a:picLocks noChangeAspect="1"/>
          </p:cNvPicPr>
          <p:nvPr/>
        </p:nvPicPr>
        <p:blipFill>
          <a:blip r:embed="rId7"/>
          <a:stretch>
            <a:fillRect/>
          </a:stretch>
        </p:blipFill>
        <p:spPr>
          <a:xfrm>
            <a:off x="10120313" y="236736"/>
            <a:ext cx="1671663" cy="48768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txBox="1"/>
          <p:nvPr/>
        </p:nvSpPr>
        <p:spPr>
          <a:xfrm>
            <a:off x="9144000" y="655320"/>
            <a:ext cx="2438400" cy="152400"/>
          </a:xfrm>
          <a:prstGeom prst="rect">
            <a:avLst/>
          </a:prstGeom>
          <a:noFill/>
          <a:ln/>
        </p:spPr>
        <p:txBody>
          <a:bodyPr wrap="square" lIns="0" tIns="0" rIns="0" bIns="0" rtlCol="0" anchor="ctr"/>
          <a:lstStyle/>
          <a:p>
            <a:pPr marL="0" indent="0" algn="r">
              <a:buNone/>
            </a:pPr>
            <a:r>
              <a:rPr lang="en-US" sz="700" dirty="0">
                <a:solidFill>
                  <a:srgbClr val="CBD5E1"/>
                </a:solidFill>
                <a:latin typeface="Lexend Deca" pitchFamily="34" charset="0"/>
                <a:ea typeface="Lexend Deca" pitchFamily="34" charset="-122"/>
                <a:cs typeface="Lexend Deca" pitchFamily="34" charset="-120"/>
              </a:rPr>
              <a:t>The Quantum Networking Company®</a:t>
            </a:r>
            <a:endParaRPr lang="en-US" sz="700" dirty="0"/>
          </a:p>
        </p:txBody>
      </p:sp>
      <p:sp>
        <p:nvSpPr>
          <p:cNvPr id="4" name="Text 2"/>
          <p:cNvSpPr txBox="1"/>
          <p:nvPr/>
        </p:nvSpPr>
        <p:spPr>
          <a:xfrm>
            <a:off x="685800" y="6492240"/>
            <a:ext cx="4572000" cy="182880"/>
          </a:xfrm>
          <a:prstGeom prst="rect">
            <a:avLst/>
          </a:prstGeom>
          <a:noFill/>
          <a:ln/>
        </p:spPr>
        <p:txBody>
          <a:bodyPr wrap="square" lIns="0" tIns="0" rIns="0" bIns="0" rtlCol="0" anchor="ctr"/>
          <a:lstStyle/>
          <a:p>
            <a:pPr marL="0" indent="0">
              <a:buNone/>
            </a:pPr>
            <a:r>
              <a:rPr lang="en-US" sz="800" dirty="0">
                <a:solidFill>
                  <a:srgbClr val="8E97B3"/>
                </a:solidFill>
                <a:latin typeface="Lexend Deca" pitchFamily="34" charset="0"/>
                <a:ea typeface="Lexend Deca" pitchFamily="34" charset="-122"/>
                <a:cs typeface="Lexend Deca" pitchFamily="34" charset="-120"/>
              </a:rPr>
              <a:t>Aliro · IEEE Quantum Week 2026 · Toronto</a:t>
            </a:r>
            <a:endParaRPr lang="en-US" sz="800" dirty="0"/>
          </a:p>
        </p:txBody>
      </p:sp>
      <p:sp>
        <p:nvSpPr>
          <p:cNvPr id="5" name="Text 3"/>
          <p:cNvSpPr txBox="1"/>
          <p:nvPr/>
        </p:nvSpPr>
        <p:spPr>
          <a:xfrm>
            <a:off x="9982200" y="6492240"/>
            <a:ext cx="1600200" cy="182880"/>
          </a:xfrm>
          <a:prstGeom prst="rect">
            <a:avLst/>
          </a:prstGeom>
          <a:noFill/>
          <a:ln/>
        </p:spPr>
        <p:txBody>
          <a:bodyPr wrap="square" lIns="0" tIns="0" rIns="0" bIns="0" rtlCol="0" anchor="ctr"/>
          <a:lstStyle/>
          <a:p>
            <a:pPr marL="0" indent="0" algn="r">
              <a:buNone/>
            </a:pPr>
            <a:r>
              <a:rPr lang="en-US" sz="800" dirty="0">
                <a:solidFill>
                  <a:srgbClr val="8E97B3"/>
                </a:solidFill>
                <a:latin typeface="Lexend Deca" pitchFamily="34" charset="0"/>
                <a:ea typeface="Lexend Deca" pitchFamily="34" charset="-122"/>
                <a:cs typeface="Lexend Deca" pitchFamily="34" charset="-120"/>
              </a:rPr>
              <a:t>21 / 21</a:t>
            </a:r>
            <a:endParaRPr lang="en-US" sz="800" dirty="0"/>
          </a:p>
        </p:txBody>
      </p:sp>
      <p:sp>
        <p:nvSpPr>
          <p:cNvPr id="7" name="Text 4"/>
          <p:cNvSpPr txBox="1"/>
          <p:nvPr/>
        </p:nvSpPr>
        <p:spPr>
          <a:xfrm>
            <a:off x="685800" y="472440"/>
            <a:ext cx="9144000" cy="533400"/>
          </a:xfrm>
          <a:prstGeom prst="rect">
            <a:avLst/>
          </a:prstGeom>
          <a:noFill/>
          <a:ln/>
        </p:spPr>
        <p:txBody>
          <a:bodyPr wrap="square" lIns="0" tIns="0" rIns="0" bIns="0" rtlCol="0" anchor="ctr"/>
          <a:lstStyle/>
          <a:p>
            <a:pPr marL="0" indent="0">
              <a:buNone/>
            </a:pPr>
            <a:r>
              <a:rPr lang="en-US" sz="2400" dirty="0">
                <a:solidFill>
                  <a:srgbClr val="FAFBFD"/>
                </a:solidFill>
                <a:latin typeface="Lexend Deca" pitchFamily="34" charset="0"/>
                <a:ea typeface="Lexend Deca" pitchFamily="34" charset="-122"/>
                <a:cs typeface="Lexend Deca" pitchFamily="34" charset="-120"/>
              </a:rPr>
              <a:t>Let's build the loop together</a:t>
            </a:r>
            <a:endParaRPr lang="en-US" sz="2400" dirty="0"/>
          </a:p>
        </p:txBody>
      </p:sp>
      <p:sp>
        <p:nvSpPr>
          <p:cNvPr id="8" name="Text 5"/>
          <p:cNvSpPr txBox="1"/>
          <p:nvPr/>
        </p:nvSpPr>
        <p:spPr>
          <a:xfrm>
            <a:off x="685800" y="1219200"/>
            <a:ext cx="4572000" cy="335280"/>
          </a:xfrm>
          <a:prstGeom prst="rect">
            <a:avLst/>
          </a:prstGeom>
          <a:noFill/>
          <a:ln/>
        </p:spPr>
        <p:txBody>
          <a:bodyPr wrap="square" lIns="0" tIns="0" rIns="0" bIns="0" rtlCol="0" anchor="t"/>
          <a:lstStyle/>
          <a:p>
            <a:pPr marL="0" indent="0">
              <a:buNone/>
            </a:pPr>
            <a:r>
              <a:rPr lang="en-US" sz="1900" b="1" dirty="0">
                <a:solidFill>
                  <a:srgbClr val="FAFBFD"/>
                </a:solidFill>
                <a:latin typeface="Lexend Deca" pitchFamily="34" charset="0"/>
                <a:ea typeface="Lexend Deca" pitchFamily="34" charset="-122"/>
                <a:cs typeface="Lexend Deca" pitchFamily="34" charset="-120"/>
              </a:rPr>
              <a:t>Collaboration avenues</a:t>
            </a:r>
            <a:endParaRPr lang="en-US" sz="1900" dirty="0"/>
          </a:p>
        </p:txBody>
      </p:sp>
      <p:sp>
        <p:nvSpPr>
          <p:cNvPr id="9" name="Shape 6"/>
          <p:cNvSpPr/>
          <p:nvPr/>
        </p:nvSpPr>
        <p:spPr>
          <a:xfrm>
            <a:off x="685800" y="1676400"/>
            <a:ext cx="5029200" cy="1188720"/>
          </a:xfrm>
          <a:prstGeom prst="roundRect">
            <a:avLst>
              <a:gd name="adj" fmla="val 7692"/>
            </a:avLst>
          </a:prstGeom>
          <a:solidFill>
            <a:srgbClr val="11103E"/>
          </a:solidFill>
          <a:ln w="12700">
            <a:solidFill>
              <a:srgbClr val="11103E"/>
            </a:solidFill>
            <a:prstDash val="solid"/>
          </a:ln>
        </p:spPr>
        <p:txBody>
          <a:bodyPr/>
          <a:lstStyle/>
          <a:p>
            <a:endParaRPr lang="en-CA"/>
          </a:p>
        </p:txBody>
      </p:sp>
      <p:sp>
        <p:nvSpPr>
          <p:cNvPr id="10" name="Shape 7"/>
          <p:cNvSpPr/>
          <p:nvPr/>
        </p:nvSpPr>
        <p:spPr>
          <a:xfrm>
            <a:off x="685800" y="1737360"/>
            <a:ext cx="38100" cy="1066800"/>
          </a:xfrm>
          <a:prstGeom prst="rect">
            <a:avLst/>
          </a:prstGeom>
          <a:solidFill>
            <a:srgbClr val="EE395B"/>
          </a:solidFill>
          <a:ln w="12700">
            <a:solidFill>
              <a:srgbClr val="EE395B"/>
            </a:solidFill>
            <a:prstDash val="solid"/>
          </a:ln>
        </p:spPr>
        <p:txBody>
          <a:bodyPr/>
          <a:lstStyle/>
          <a:p>
            <a:endParaRPr lang="en-CA"/>
          </a:p>
        </p:txBody>
      </p:sp>
      <p:sp>
        <p:nvSpPr>
          <p:cNvPr id="11" name="Text 8"/>
          <p:cNvSpPr txBox="1"/>
          <p:nvPr/>
        </p:nvSpPr>
        <p:spPr>
          <a:xfrm>
            <a:off x="914400" y="1844040"/>
            <a:ext cx="4572000" cy="259080"/>
          </a:xfrm>
          <a:prstGeom prst="rect">
            <a:avLst/>
          </a:prstGeom>
          <a:noFill/>
          <a:ln/>
        </p:spPr>
        <p:txBody>
          <a:bodyPr wrap="square" lIns="0" tIns="0" rIns="0" bIns="0" rtlCol="0" anchor="ctr"/>
          <a:lstStyle/>
          <a:p>
            <a:pPr marL="0" indent="0">
              <a:buNone/>
            </a:pPr>
            <a:r>
              <a:rPr lang="en-US" sz="1500" b="1" dirty="0">
                <a:solidFill>
                  <a:srgbClr val="FAFBFD"/>
                </a:solidFill>
                <a:latin typeface="Lexend Deca" pitchFamily="34" charset="0"/>
                <a:ea typeface="Lexend Deca" pitchFamily="34" charset="-122"/>
                <a:cs typeface="Lexend Deca" pitchFamily="34" charset="-120"/>
              </a:rPr>
              <a:t>Device makers</a:t>
            </a:r>
            <a:endParaRPr lang="en-US" sz="1500" dirty="0"/>
          </a:p>
        </p:txBody>
      </p:sp>
      <p:sp>
        <p:nvSpPr>
          <p:cNvPr id="12" name="Text 9"/>
          <p:cNvSpPr txBox="1"/>
          <p:nvPr/>
        </p:nvSpPr>
        <p:spPr>
          <a:xfrm>
            <a:off x="914400" y="2148840"/>
            <a:ext cx="4572000" cy="640080"/>
          </a:xfrm>
          <a:prstGeom prst="rect">
            <a:avLst/>
          </a:prstGeom>
          <a:noFill/>
          <a:ln/>
        </p:spPr>
        <p:txBody>
          <a:bodyPr wrap="square" lIns="0" tIns="0" rIns="0" bIns="0" rtlCol="0" anchor="t"/>
          <a:lstStyle/>
          <a:p>
            <a:pPr marL="0" indent="0">
              <a:buNone/>
            </a:pPr>
            <a:r>
              <a:rPr lang="en-US" sz="1200" dirty="0">
                <a:solidFill>
                  <a:srgbClr val="CBD5E1"/>
                </a:solidFill>
                <a:latin typeface="Lexend Deca" pitchFamily="34" charset="0"/>
                <a:ea typeface="Lexend Deca" pitchFamily="34" charset="-122"/>
                <a:cs typeface="Lexend Deca" pitchFamily="34" charset="-120"/>
              </a:rPr>
              <a:t>Entangled photon sources, detectors, compensation modules, low-loss switches, quantum memories: talk to us about integration.</a:t>
            </a:r>
            <a:endParaRPr lang="en-US" sz="1200" dirty="0"/>
          </a:p>
        </p:txBody>
      </p:sp>
      <p:sp>
        <p:nvSpPr>
          <p:cNvPr id="13" name="Shape 10"/>
          <p:cNvSpPr/>
          <p:nvPr/>
        </p:nvSpPr>
        <p:spPr>
          <a:xfrm>
            <a:off x="685800" y="3017520"/>
            <a:ext cx="5029200" cy="1188720"/>
          </a:xfrm>
          <a:prstGeom prst="roundRect">
            <a:avLst>
              <a:gd name="adj" fmla="val 7692"/>
            </a:avLst>
          </a:prstGeom>
          <a:solidFill>
            <a:srgbClr val="11103E"/>
          </a:solidFill>
          <a:ln w="12700">
            <a:solidFill>
              <a:srgbClr val="11103E"/>
            </a:solidFill>
            <a:prstDash val="solid"/>
          </a:ln>
        </p:spPr>
        <p:txBody>
          <a:bodyPr/>
          <a:lstStyle/>
          <a:p>
            <a:endParaRPr lang="en-CA"/>
          </a:p>
        </p:txBody>
      </p:sp>
      <p:sp>
        <p:nvSpPr>
          <p:cNvPr id="14" name="Shape 11"/>
          <p:cNvSpPr/>
          <p:nvPr/>
        </p:nvSpPr>
        <p:spPr>
          <a:xfrm>
            <a:off x="685800" y="3078480"/>
            <a:ext cx="38100" cy="1066800"/>
          </a:xfrm>
          <a:prstGeom prst="rect">
            <a:avLst/>
          </a:prstGeom>
          <a:solidFill>
            <a:srgbClr val="EE395B"/>
          </a:solidFill>
          <a:ln w="12700">
            <a:solidFill>
              <a:srgbClr val="EE395B"/>
            </a:solidFill>
            <a:prstDash val="solid"/>
          </a:ln>
        </p:spPr>
        <p:txBody>
          <a:bodyPr/>
          <a:lstStyle/>
          <a:p>
            <a:endParaRPr lang="en-CA"/>
          </a:p>
        </p:txBody>
      </p:sp>
      <p:sp>
        <p:nvSpPr>
          <p:cNvPr id="15" name="Text 12"/>
          <p:cNvSpPr txBox="1"/>
          <p:nvPr/>
        </p:nvSpPr>
        <p:spPr>
          <a:xfrm>
            <a:off x="914400" y="3185160"/>
            <a:ext cx="4572000" cy="259080"/>
          </a:xfrm>
          <a:prstGeom prst="rect">
            <a:avLst/>
          </a:prstGeom>
          <a:noFill/>
          <a:ln/>
        </p:spPr>
        <p:txBody>
          <a:bodyPr wrap="square" lIns="0" tIns="0" rIns="0" bIns="0" rtlCol="0" anchor="ctr"/>
          <a:lstStyle/>
          <a:p>
            <a:pPr marL="0" indent="0">
              <a:buNone/>
            </a:pPr>
            <a:r>
              <a:rPr lang="en-US" sz="1500" b="1" dirty="0">
                <a:solidFill>
                  <a:srgbClr val="FAFBFD"/>
                </a:solidFill>
                <a:latin typeface="Lexend Deca" pitchFamily="34" charset="0"/>
                <a:ea typeface="Lexend Deca" pitchFamily="34" charset="-122"/>
                <a:cs typeface="Lexend Deca" pitchFamily="34" charset="-120"/>
              </a:rPr>
              <a:t>Testbed operators</a:t>
            </a:r>
            <a:endParaRPr lang="en-US" sz="1500" dirty="0"/>
          </a:p>
        </p:txBody>
      </p:sp>
      <p:sp>
        <p:nvSpPr>
          <p:cNvPr id="16" name="Text 13"/>
          <p:cNvSpPr txBox="1"/>
          <p:nvPr/>
        </p:nvSpPr>
        <p:spPr>
          <a:xfrm>
            <a:off x="914400" y="3489960"/>
            <a:ext cx="4572000" cy="640080"/>
          </a:xfrm>
          <a:prstGeom prst="rect">
            <a:avLst/>
          </a:prstGeom>
          <a:noFill/>
          <a:ln/>
        </p:spPr>
        <p:txBody>
          <a:bodyPr wrap="square" lIns="0" tIns="0" rIns="0" bIns="0" rtlCol="0" anchor="t"/>
          <a:lstStyle/>
          <a:p>
            <a:pPr marL="0" indent="0">
              <a:buNone/>
            </a:pPr>
            <a:r>
              <a:rPr lang="en-US" sz="1200" dirty="0">
                <a:solidFill>
                  <a:srgbClr val="CBD5E1"/>
                </a:solidFill>
                <a:latin typeface="Lexend Deca" pitchFamily="34" charset="0"/>
                <a:ea typeface="Lexend Deca" pitchFamily="34" charset="-122"/>
                <a:cs typeface="Lexend Deca" pitchFamily="34" charset="-120"/>
              </a:rPr>
              <a:t>License the Orchestrator to open your network to more users, or AlirOS to put existing quantum devices to work providing reliable services.</a:t>
            </a:r>
            <a:endParaRPr lang="en-US" sz="1200" dirty="0"/>
          </a:p>
        </p:txBody>
      </p:sp>
      <p:sp>
        <p:nvSpPr>
          <p:cNvPr id="17" name="Shape 14"/>
          <p:cNvSpPr/>
          <p:nvPr/>
        </p:nvSpPr>
        <p:spPr>
          <a:xfrm>
            <a:off x="685800" y="4358640"/>
            <a:ext cx="5029200" cy="1188720"/>
          </a:xfrm>
          <a:prstGeom prst="roundRect">
            <a:avLst>
              <a:gd name="adj" fmla="val 7692"/>
            </a:avLst>
          </a:prstGeom>
          <a:solidFill>
            <a:srgbClr val="11103E"/>
          </a:solidFill>
          <a:ln w="12700">
            <a:solidFill>
              <a:srgbClr val="11103E"/>
            </a:solidFill>
            <a:prstDash val="solid"/>
          </a:ln>
        </p:spPr>
        <p:txBody>
          <a:bodyPr/>
          <a:lstStyle/>
          <a:p>
            <a:endParaRPr lang="en-CA"/>
          </a:p>
        </p:txBody>
      </p:sp>
      <p:sp>
        <p:nvSpPr>
          <p:cNvPr id="18" name="Shape 15"/>
          <p:cNvSpPr/>
          <p:nvPr/>
        </p:nvSpPr>
        <p:spPr>
          <a:xfrm>
            <a:off x="685800" y="4419600"/>
            <a:ext cx="38100" cy="1066800"/>
          </a:xfrm>
          <a:prstGeom prst="rect">
            <a:avLst/>
          </a:prstGeom>
          <a:solidFill>
            <a:srgbClr val="EE395B"/>
          </a:solidFill>
          <a:ln w="12700">
            <a:solidFill>
              <a:srgbClr val="EE395B"/>
            </a:solidFill>
            <a:prstDash val="solid"/>
          </a:ln>
        </p:spPr>
        <p:txBody>
          <a:bodyPr/>
          <a:lstStyle/>
          <a:p>
            <a:endParaRPr lang="en-CA"/>
          </a:p>
        </p:txBody>
      </p:sp>
      <p:sp>
        <p:nvSpPr>
          <p:cNvPr id="19" name="Text 16"/>
          <p:cNvSpPr txBox="1"/>
          <p:nvPr/>
        </p:nvSpPr>
        <p:spPr>
          <a:xfrm>
            <a:off x="914400" y="4526280"/>
            <a:ext cx="4572000" cy="259080"/>
          </a:xfrm>
          <a:prstGeom prst="rect">
            <a:avLst/>
          </a:prstGeom>
          <a:noFill/>
          <a:ln/>
        </p:spPr>
        <p:txBody>
          <a:bodyPr wrap="square" lIns="0" tIns="0" rIns="0" bIns="0" rtlCol="0" anchor="ctr"/>
          <a:lstStyle/>
          <a:p>
            <a:pPr marL="0" indent="0">
              <a:buNone/>
            </a:pPr>
            <a:r>
              <a:rPr lang="en-US" sz="1500" b="1" dirty="0">
                <a:solidFill>
                  <a:srgbClr val="FAFBFD"/>
                </a:solidFill>
                <a:latin typeface="Lexend Deca" pitchFamily="34" charset="0"/>
                <a:ea typeface="Lexend Deca" pitchFamily="34" charset="-122"/>
                <a:cs typeface="Lexend Deca" pitchFamily="34" charset="-120"/>
              </a:rPr>
              <a:t>Everyone</a:t>
            </a:r>
            <a:endParaRPr lang="en-US" sz="1500" dirty="0"/>
          </a:p>
        </p:txBody>
      </p:sp>
      <p:sp>
        <p:nvSpPr>
          <p:cNvPr id="20" name="Text 17"/>
          <p:cNvSpPr txBox="1"/>
          <p:nvPr/>
        </p:nvSpPr>
        <p:spPr>
          <a:xfrm>
            <a:off x="914400" y="4831080"/>
            <a:ext cx="4572000" cy="640080"/>
          </a:xfrm>
          <a:prstGeom prst="rect">
            <a:avLst/>
          </a:prstGeom>
          <a:noFill/>
          <a:ln/>
        </p:spPr>
        <p:txBody>
          <a:bodyPr wrap="square" lIns="0" tIns="0" rIns="0" bIns="0" rtlCol="0" anchor="t"/>
          <a:lstStyle/>
          <a:p>
            <a:pPr marL="0" indent="0">
              <a:buNone/>
            </a:pPr>
            <a:r>
              <a:rPr lang="en-US" sz="1200" dirty="0">
                <a:solidFill>
                  <a:srgbClr val="CBD5E1"/>
                </a:solidFill>
                <a:latin typeface="Lexend Deca" pitchFamily="34" charset="0"/>
                <a:ea typeface="Lexend Deca" pitchFamily="34" charset="-122"/>
                <a:cs typeface="Lexend Deca" pitchFamily="34" charset="-120"/>
              </a:rPr>
              <a:t>Let’s work towards common interfaces and data formats so we can all contribute to, and benefit from, the loop that drives our field forward.</a:t>
            </a:r>
            <a:endParaRPr lang="en-US" sz="1200" dirty="0"/>
          </a:p>
        </p:txBody>
      </p:sp>
      <p:sp>
        <p:nvSpPr>
          <p:cNvPr id="21" name="Text 18"/>
          <p:cNvSpPr txBox="1"/>
          <p:nvPr/>
        </p:nvSpPr>
        <p:spPr>
          <a:xfrm>
            <a:off x="6248400" y="1219200"/>
            <a:ext cx="5334000" cy="335280"/>
          </a:xfrm>
          <a:prstGeom prst="rect">
            <a:avLst/>
          </a:prstGeom>
          <a:noFill/>
          <a:ln/>
        </p:spPr>
        <p:txBody>
          <a:bodyPr wrap="square" lIns="0" tIns="0" rIns="0" bIns="0" rtlCol="0" anchor="t"/>
          <a:lstStyle/>
          <a:p>
            <a:pPr marL="0" indent="0">
              <a:buNone/>
            </a:pPr>
            <a:r>
              <a:rPr lang="en-US" sz="1900" b="1" dirty="0">
                <a:solidFill>
                  <a:srgbClr val="FAFBFD"/>
                </a:solidFill>
                <a:latin typeface="Lexend Deca" pitchFamily="34" charset="0"/>
                <a:ea typeface="Lexend Deca" pitchFamily="34" charset="-122"/>
                <a:cs typeface="Lexend Deca" pitchFamily="34" charset="-120"/>
              </a:rPr>
              <a:t>Five things worth standardizing</a:t>
            </a:r>
            <a:endParaRPr lang="en-US" sz="1900" dirty="0"/>
          </a:p>
        </p:txBody>
      </p:sp>
      <p:sp>
        <p:nvSpPr>
          <p:cNvPr id="22" name="Shape 19"/>
          <p:cNvSpPr/>
          <p:nvPr/>
        </p:nvSpPr>
        <p:spPr>
          <a:xfrm>
            <a:off x="6248400" y="1676400"/>
            <a:ext cx="5257800" cy="533400"/>
          </a:xfrm>
          <a:prstGeom prst="roundRect">
            <a:avLst>
              <a:gd name="adj" fmla="val 17143"/>
            </a:avLst>
          </a:prstGeom>
          <a:solidFill>
            <a:srgbClr val="11103E"/>
          </a:solidFill>
          <a:ln w="12700">
            <a:solidFill>
              <a:srgbClr val="11103E"/>
            </a:solidFill>
            <a:prstDash val="solid"/>
          </a:ln>
        </p:spPr>
        <p:txBody>
          <a:bodyPr/>
          <a:lstStyle/>
          <a:p>
            <a:endParaRPr lang="en-CA"/>
          </a:p>
        </p:txBody>
      </p:sp>
      <p:sp>
        <p:nvSpPr>
          <p:cNvPr id="23" name="Shape 20"/>
          <p:cNvSpPr/>
          <p:nvPr/>
        </p:nvSpPr>
        <p:spPr>
          <a:xfrm>
            <a:off x="6400800" y="1790700"/>
            <a:ext cx="304800" cy="304800"/>
          </a:xfrm>
          <a:prstGeom prst="ellipse">
            <a:avLst/>
          </a:prstGeom>
          <a:solidFill>
            <a:srgbClr val="17B6D1"/>
          </a:solidFill>
          <a:ln w="12700">
            <a:solidFill>
              <a:srgbClr val="17B6D1"/>
            </a:solidFill>
            <a:prstDash val="solid"/>
          </a:ln>
        </p:spPr>
        <p:txBody>
          <a:bodyPr/>
          <a:lstStyle/>
          <a:p>
            <a:endParaRPr lang="en-CA"/>
          </a:p>
        </p:txBody>
      </p:sp>
      <p:sp>
        <p:nvSpPr>
          <p:cNvPr id="24" name="Text 21"/>
          <p:cNvSpPr txBox="1"/>
          <p:nvPr/>
        </p:nvSpPr>
        <p:spPr>
          <a:xfrm>
            <a:off x="6400800" y="1790700"/>
            <a:ext cx="304800" cy="304800"/>
          </a:xfrm>
          <a:prstGeom prst="rect">
            <a:avLst/>
          </a:prstGeom>
          <a:noFill/>
          <a:ln/>
        </p:spPr>
        <p:txBody>
          <a:bodyPr wrap="square" lIns="0" tIns="0" rIns="0" bIns="0" rtlCol="0" anchor="ctr"/>
          <a:lstStyle/>
          <a:p>
            <a:pPr marL="0" indent="0" algn="ctr">
              <a:buNone/>
            </a:pPr>
            <a:r>
              <a:rPr lang="en-US" sz="1300" b="1" dirty="0">
                <a:solidFill>
                  <a:srgbClr val="01003E"/>
                </a:solidFill>
                <a:latin typeface="Lexend Deca" pitchFamily="34" charset="0"/>
                <a:ea typeface="Lexend Deca" pitchFamily="34" charset="-122"/>
                <a:cs typeface="Lexend Deca" pitchFamily="34" charset="-120"/>
              </a:rPr>
              <a:t>1</a:t>
            </a:r>
            <a:endParaRPr lang="en-US" sz="1300" dirty="0"/>
          </a:p>
        </p:txBody>
      </p:sp>
      <p:sp>
        <p:nvSpPr>
          <p:cNvPr id="25" name="Text 22"/>
          <p:cNvSpPr txBox="1"/>
          <p:nvPr/>
        </p:nvSpPr>
        <p:spPr>
          <a:xfrm>
            <a:off x="6858000" y="1676400"/>
            <a:ext cx="4495800" cy="533400"/>
          </a:xfrm>
          <a:prstGeom prst="rect">
            <a:avLst/>
          </a:prstGeom>
          <a:noFill/>
          <a:ln/>
        </p:spPr>
        <p:txBody>
          <a:bodyPr wrap="square" lIns="0" tIns="0" rIns="0" bIns="0" rtlCol="0" anchor="ctr"/>
          <a:lstStyle/>
          <a:p>
            <a:pPr marL="0" indent="0">
              <a:buNone/>
            </a:pPr>
            <a:r>
              <a:rPr lang="en-US" sz="1300" dirty="0">
                <a:solidFill>
                  <a:srgbClr val="CBD5E1"/>
                </a:solidFill>
                <a:latin typeface="Lexend Deca" pitchFamily="34" charset="0"/>
                <a:ea typeface="Lexend Deca" pitchFamily="34" charset="-122"/>
                <a:cs typeface="Lexend Deca" pitchFamily="34" charset="-120"/>
              </a:rPr>
              <a:t>Simulator and emulator inputs: components, fiber, environments</a:t>
            </a:r>
            <a:endParaRPr lang="en-US" sz="1300" dirty="0"/>
          </a:p>
        </p:txBody>
      </p:sp>
      <p:sp>
        <p:nvSpPr>
          <p:cNvPr id="26" name="Shape 23"/>
          <p:cNvSpPr/>
          <p:nvPr/>
        </p:nvSpPr>
        <p:spPr>
          <a:xfrm>
            <a:off x="6248400" y="2316480"/>
            <a:ext cx="5257800" cy="533400"/>
          </a:xfrm>
          <a:prstGeom prst="roundRect">
            <a:avLst>
              <a:gd name="adj" fmla="val 17143"/>
            </a:avLst>
          </a:prstGeom>
          <a:solidFill>
            <a:srgbClr val="11103E"/>
          </a:solidFill>
          <a:ln w="12700">
            <a:solidFill>
              <a:srgbClr val="11103E"/>
            </a:solidFill>
            <a:prstDash val="solid"/>
          </a:ln>
        </p:spPr>
        <p:txBody>
          <a:bodyPr/>
          <a:lstStyle/>
          <a:p>
            <a:endParaRPr lang="en-CA"/>
          </a:p>
        </p:txBody>
      </p:sp>
      <p:sp>
        <p:nvSpPr>
          <p:cNvPr id="27" name="Shape 24"/>
          <p:cNvSpPr/>
          <p:nvPr/>
        </p:nvSpPr>
        <p:spPr>
          <a:xfrm>
            <a:off x="6400800" y="2430780"/>
            <a:ext cx="304800" cy="304800"/>
          </a:xfrm>
          <a:prstGeom prst="ellipse">
            <a:avLst/>
          </a:prstGeom>
          <a:solidFill>
            <a:srgbClr val="17B6D1"/>
          </a:solidFill>
          <a:ln w="12700">
            <a:solidFill>
              <a:srgbClr val="17B6D1"/>
            </a:solidFill>
            <a:prstDash val="solid"/>
          </a:ln>
        </p:spPr>
        <p:txBody>
          <a:bodyPr/>
          <a:lstStyle/>
          <a:p>
            <a:endParaRPr lang="en-CA"/>
          </a:p>
        </p:txBody>
      </p:sp>
      <p:sp>
        <p:nvSpPr>
          <p:cNvPr id="28" name="Text 25"/>
          <p:cNvSpPr txBox="1"/>
          <p:nvPr/>
        </p:nvSpPr>
        <p:spPr>
          <a:xfrm>
            <a:off x="6400800" y="2430780"/>
            <a:ext cx="304800" cy="304800"/>
          </a:xfrm>
          <a:prstGeom prst="rect">
            <a:avLst/>
          </a:prstGeom>
          <a:noFill/>
          <a:ln/>
        </p:spPr>
        <p:txBody>
          <a:bodyPr wrap="square" lIns="0" tIns="0" rIns="0" bIns="0" rtlCol="0" anchor="ctr"/>
          <a:lstStyle/>
          <a:p>
            <a:pPr marL="0" indent="0" algn="ctr">
              <a:buNone/>
            </a:pPr>
            <a:r>
              <a:rPr lang="en-US" sz="1300" b="1" dirty="0">
                <a:solidFill>
                  <a:srgbClr val="01003E"/>
                </a:solidFill>
                <a:latin typeface="Lexend Deca" pitchFamily="34" charset="0"/>
                <a:ea typeface="Lexend Deca" pitchFamily="34" charset="-122"/>
                <a:cs typeface="Lexend Deca" pitchFamily="34" charset="-120"/>
              </a:rPr>
              <a:t>2</a:t>
            </a:r>
            <a:endParaRPr lang="en-US" sz="1300" dirty="0"/>
          </a:p>
        </p:txBody>
      </p:sp>
      <p:sp>
        <p:nvSpPr>
          <p:cNvPr id="29" name="Text 26"/>
          <p:cNvSpPr txBox="1"/>
          <p:nvPr/>
        </p:nvSpPr>
        <p:spPr>
          <a:xfrm>
            <a:off x="6858000" y="2316480"/>
            <a:ext cx="4495800" cy="533400"/>
          </a:xfrm>
          <a:prstGeom prst="rect">
            <a:avLst/>
          </a:prstGeom>
          <a:noFill/>
          <a:ln/>
        </p:spPr>
        <p:txBody>
          <a:bodyPr wrap="square" lIns="0" tIns="0" rIns="0" bIns="0" rtlCol="0" anchor="ctr"/>
          <a:lstStyle/>
          <a:p>
            <a:pPr marL="0" indent="0">
              <a:buNone/>
            </a:pPr>
            <a:r>
              <a:rPr lang="en-US" sz="1300" dirty="0">
                <a:solidFill>
                  <a:srgbClr val="CBD5E1"/>
                </a:solidFill>
                <a:latin typeface="Lexend Deca" pitchFamily="34" charset="0"/>
                <a:ea typeface="Lexend Deca" pitchFamily="34" charset="-122"/>
                <a:cs typeface="Lexend Deca" pitchFamily="34" charset="-120"/>
              </a:rPr>
              <a:t>Simulator and emulator outputs for visualization</a:t>
            </a:r>
            <a:endParaRPr lang="en-US" sz="1300" dirty="0"/>
          </a:p>
        </p:txBody>
      </p:sp>
      <p:sp>
        <p:nvSpPr>
          <p:cNvPr id="30" name="Shape 27"/>
          <p:cNvSpPr/>
          <p:nvPr/>
        </p:nvSpPr>
        <p:spPr>
          <a:xfrm>
            <a:off x="6248400" y="2956560"/>
            <a:ext cx="5257800" cy="533400"/>
          </a:xfrm>
          <a:prstGeom prst="roundRect">
            <a:avLst>
              <a:gd name="adj" fmla="val 17143"/>
            </a:avLst>
          </a:prstGeom>
          <a:solidFill>
            <a:srgbClr val="11103E"/>
          </a:solidFill>
          <a:ln w="12700">
            <a:solidFill>
              <a:srgbClr val="11103E"/>
            </a:solidFill>
            <a:prstDash val="solid"/>
          </a:ln>
        </p:spPr>
        <p:txBody>
          <a:bodyPr/>
          <a:lstStyle/>
          <a:p>
            <a:endParaRPr lang="en-CA"/>
          </a:p>
        </p:txBody>
      </p:sp>
      <p:sp>
        <p:nvSpPr>
          <p:cNvPr id="31" name="Shape 28"/>
          <p:cNvSpPr/>
          <p:nvPr/>
        </p:nvSpPr>
        <p:spPr>
          <a:xfrm>
            <a:off x="6400800" y="3070860"/>
            <a:ext cx="304800" cy="304800"/>
          </a:xfrm>
          <a:prstGeom prst="ellipse">
            <a:avLst/>
          </a:prstGeom>
          <a:solidFill>
            <a:srgbClr val="17B6D1"/>
          </a:solidFill>
          <a:ln w="12700">
            <a:solidFill>
              <a:srgbClr val="17B6D1"/>
            </a:solidFill>
            <a:prstDash val="solid"/>
          </a:ln>
        </p:spPr>
        <p:txBody>
          <a:bodyPr/>
          <a:lstStyle/>
          <a:p>
            <a:endParaRPr lang="en-CA"/>
          </a:p>
        </p:txBody>
      </p:sp>
      <p:sp>
        <p:nvSpPr>
          <p:cNvPr id="32" name="Text 29"/>
          <p:cNvSpPr txBox="1"/>
          <p:nvPr/>
        </p:nvSpPr>
        <p:spPr>
          <a:xfrm>
            <a:off x="6400800" y="3070860"/>
            <a:ext cx="304800" cy="304800"/>
          </a:xfrm>
          <a:prstGeom prst="rect">
            <a:avLst/>
          </a:prstGeom>
          <a:noFill/>
          <a:ln/>
        </p:spPr>
        <p:txBody>
          <a:bodyPr wrap="square" lIns="0" tIns="0" rIns="0" bIns="0" rtlCol="0" anchor="ctr"/>
          <a:lstStyle/>
          <a:p>
            <a:pPr marL="0" indent="0" algn="ctr">
              <a:buNone/>
            </a:pPr>
            <a:r>
              <a:rPr lang="en-US" sz="1300" b="1" dirty="0">
                <a:solidFill>
                  <a:srgbClr val="01003E"/>
                </a:solidFill>
                <a:latin typeface="Lexend Deca" pitchFamily="34" charset="0"/>
                <a:ea typeface="Lexend Deca" pitchFamily="34" charset="-122"/>
                <a:cs typeface="Lexend Deca" pitchFamily="34" charset="-120"/>
              </a:rPr>
              <a:t>3</a:t>
            </a:r>
            <a:endParaRPr lang="en-US" sz="1300" dirty="0"/>
          </a:p>
        </p:txBody>
      </p:sp>
      <p:sp>
        <p:nvSpPr>
          <p:cNvPr id="33" name="Text 30"/>
          <p:cNvSpPr txBox="1"/>
          <p:nvPr/>
        </p:nvSpPr>
        <p:spPr>
          <a:xfrm>
            <a:off x="6858000" y="2956560"/>
            <a:ext cx="4495800" cy="533400"/>
          </a:xfrm>
          <a:prstGeom prst="rect">
            <a:avLst/>
          </a:prstGeom>
          <a:noFill/>
          <a:ln/>
        </p:spPr>
        <p:txBody>
          <a:bodyPr wrap="square" lIns="0" tIns="0" rIns="0" bIns="0" rtlCol="0" anchor="ctr"/>
          <a:lstStyle/>
          <a:p>
            <a:pPr marL="0" indent="0">
              <a:buNone/>
            </a:pPr>
            <a:r>
              <a:rPr lang="en-US" sz="1300" dirty="0">
                <a:solidFill>
                  <a:srgbClr val="CBD5E1"/>
                </a:solidFill>
                <a:latin typeface="Lexend Deca" pitchFamily="34" charset="0"/>
                <a:ea typeface="Lexend Deca" pitchFamily="34" charset="-122"/>
                <a:cs typeface="Lexend Deca" pitchFamily="34" charset="-120"/>
              </a:rPr>
              <a:t>Pulse files</a:t>
            </a:r>
            <a:endParaRPr lang="en-US" sz="1300" dirty="0"/>
          </a:p>
        </p:txBody>
      </p:sp>
      <p:sp>
        <p:nvSpPr>
          <p:cNvPr id="34" name="Shape 31"/>
          <p:cNvSpPr/>
          <p:nvPr/>
        </p:nvSpPr>
        <p:spPr>
          <a:xfrm>
            <a:off x="6248400" y="3596640"/>
            <a:ext cx="5257800" cy="533400"/>
          </a:xfrm>
          <a:prstGeom prst="roundRect">
            <a:avLst>
              <a:gd name="adj" fmla="val 17143"/>
            </a:avLst>
          </a:prstGeom>
          <a:solidFill>
            <a:srgbClr val="11103E"/>
          </a:solidFill>
          <a:ln w="12700">
            <a:solidFill>
              <a:srgbClr val="11103E"/>
            </a:solidFill>
            <a:prstDash val="solid"/>
          </a:ln>
        </p:spPr>
        <p:txBody>
          <a:bodyPr/>
          <a:lstStyle/>
          <a:p>
            <a:endParaRPr lang="en-CA"/>
          </a:p>
        </p:txBody>
      </p:sp>
      <p:sp>
        <p:nvSpPr>
          <p:cNvPr id="35" name="Shape 32"/>
          <p:cNvSpPr/>
          <p:nvPr/>
        </p:nvSpPr>
        <p:spPr>
          <a:xfrm>
            <a:off x="6400800" y="3710940"/>
            <a:ext cx="304800" cy="304800"/>
          </a:xfrm>
          <a:prstGeom prst="ellipse">
            <a:avLst/>
          </a:prstGeom>
          <a:solidFill>
            <a:srgbClr val="17B6D1"/>
          </a:solidFill>
          <a:ln w="12700">
            <a:solidFill>
              <a:srgbClr val="17B6D1"/>
            </a:solidFill>
            <a:prstDash val="solid"/>
          </a:ln>
        </p:spPr>
        <p:txBody>
          <a:bodyPr/>
          <a:lstStyle/>
          <a:p>
            <a:endParaRPr lang="en-CA"/>
          </a:p>
        </p:txBody>
      </p:sp>
      <p:sp>
        <p:nvSpPr>
          <p:cNvPr id="36" name="Text 33"/>
          <p:cNvSpPr txBox="1"/>
          <p:nvPr/>
        </p:nvSpPr>
        <p:spPr>
          <a:xfrm>
            <a:off x="6400800" y="3710940"/>
            <a:ext cx="304800" cy="304800"/>
          </a:xfrm>
          <a:prstGeom prst="rect">
            <a:avLst/>
          </a:prstGeom>
          <a:noFill/>
          <a:ln/>
        </p:spPr>
        <p:txBody>
          <a:bodyPr wrap="square" lIns="0" tIns="0" rIns="0" bIns="0" rtlCol="0" anchor="ctr"/>
          <a:lstStyle/>
          <a:p>
            <a:pPr marL="0" indent="0" algn="ctr">
              <a:buNone/>
            </a:pPr>
            <a:r>
              <a:rPr lang="en-US" sz="1300" b="1" dirty="0">
                <a:solidFill>
                  <a:srgbClr val="01003E"/>
                </a:solidFill>
                <a:latin typeface="Lexend Deca" pitchFamily="34" charset="0"/>
                <a:ea typeface="Lexend Deca" pitchFamily="34" charset="-122"/>
                <a:cs typeface="Lexend Deca" pitchFamily="34" charset="-120"/>
              </a:rPr>
              <a:t>4</a:t>
            </a:r>
            <a:endParaRPr lang="en-US" sz="1300" dirty="0"/>
          </a:p>
        </p:txBody>
      </p:sp>
      <p:sp>
        <p:nvSpPr>
          <p:cNvPr id="37" name="Text 34"/>
          <p:cNvSpPr txBox="1"/>
          <p:nvPr/>
        </p:nvSpPr>
        <p:spPr>
          <a:xfrm>
            <a:off x="6858000" y="3596640"/>
            <a:ext cx="4495800" cy="533400"/>
          </a:xfrm>
          <a:prstGeom prst="rect">
            <a:avLst/>
          </a:prstGeom>
          <a:noFill/>
          <a:ln/>
        </p:spPr>
        <p:txBody>
          <a:bodyPr wrap="square" lIns="0" tIns="0" rIns="0" bIns="0" rtlCol="0" anchor="ctr"/>
          <a:lstStyle/>
          <a:p>
            <a:pPr marL="0" indent="0">
              <a:buNone/>
            </a:pPr>
            <a:r>
              <a:rPr lang="en-US" sz="1300" dirty="0">
                <a:solidFill>
                  <a:srgbClr val="CBD5E1"/>
                </a:solidFill>
                <a:latin typeface="Lexend Deca" pitchFamily="34" charset="0"/>
                <a:ea typeface="Lexend Deca" pitchFamily="34" charset="-122"/>
                <a:cs typeface="Lexend Deca" pitchFamily="34" charset="-120"/>
              </a:rPr>
              <a:t>Node and device type configuration</a:t>
            </a:r>
            <a:endParaRPr lang="en-US" sz="1300" dirty="0"/>
          </a:p>
        </p:txBody>
      </p:sp>
      <p:sp>
        <p:nvSpPr>
          <p:cNvPr id="38" name="Shape 35"/>
          <p:cNvSpPr/>
          <p:nvPr/>
        </p:nvSpPr>
        <p:spPr>
          <a:xfrm>
            <a:off x="6248400" y="4236720"/>
            <a:ext cx="5257800" cy="533400"/>
          </a:xfrm>
          <a:prstGeom prst="roundRect">
            <a:avLst>
              <a:gd name="adj" fmla="val 17143"/>
            </a:avLst>
          </a:prstGeom>
          <a:solidFill>
            <a:srgbClr val="11103E"/>
          </a:solidFill>
          <a:ln w="12700">
            <a:solidFill>
              <a:srgbClr val="11103E"/>
            </a:solidFill>
            <a:prstDash val="solid"/>
          </a:ln>
        </p:spPr>
        <p:txBody>
          <a:bodyPr/>
          <a:lstStyle/>
          <a:p>
            <a:endParaRPr lang="en-CA"/>
          </a:p>
        </p:txBody>
      </p:sp>
      <p:sp>
        <p:nvSpPr>
          <p:cNvPr id="39" name="Shape 36"/>
          <p:cNvSpPr/>
          <p:nvPr/>
        </p:nvSpPr>
        <p:spPr>
          <a:xfrm>
            <a:off x="6400800" y="4351020"/>
            <a:ext cx="304800" cy="304800"/>
          </a:xfrm>
          <a:prstGeom prst="ellipse">
            <a:avLst/>
          </a:prstGeom>
          <a:solidFill>
            <a:srgbClr val="17B6D1"/>
          </a:solidFill>
          <a:ln w="12700">
            <a:solidFill>
              <a:srgbClr val="17B6D1"/>
            </a:solidFill>
            <a:prstDash val="solid"/>
          </a:ln>
        </p:spPr>
        <p:txBody>
          <a:bodyPr/>
          <a:lstStyle/>
          <a:p>
            <a:endParaRPr lang="en-CA"/>
          </a:p>
        </p:txBody>
      </p:sp>
      <p:sp>
        <p:nvSpPr>
          <p:cNvPr id="40" name="Text 37"/>
          <p:cNvSpPr txBox="1"/>
          <p:nvPr/>
        </p:nvSpPr>
        <p:spPr>
          <a:xfrm>
            <a:off x="6400800" y="4351020"/>
            <a:ext cx="304800" cy="304800"/>
          </a:xfrm>
          <a:prstGeom prst="rect">
            <a:avLst/>
          </a:prstGeom>
          <a:noFill/>
          <a:ln/>
        </p:spPr>
        <p:txBody>
          <a:bodyPr wrap="square" lIns="0" tIns="0" rIns="0" bIns="0" rtlCol="0" anchor="ctr"/>
          <a:lstStyle/>
          <a:p>
            <a:pPr marL="0" indent="0" algn="ctr">
              <a:buNone/>
            </a:pPr>
            <a:r>
              <a:rPr lang="en-US" sz="1300" b="1" dirty="0">
                <a:solidFill>
                  <a:srgbClr val="01003E"/>
                </a:solidFill>
                <a:latin typeface="Lexend Deca" pitchFamily="34" charset="0"/>
                <a:ea typeface="Lexend Deca" pitchFamily="34" charset="-122"/>
                <a:cs typeface="Lexend Deca" pitchFamily="34" charset="-120"/>
              </a:rPr>
              <a:t>5</a:t>
            </a:r>
            <a:endParaRPr lang="en-US" sz="1300" dirty="0"/>
          </a:p>
        </p:txBody>
      </p:sp>
      <p:sp>
        <p:nvSpPr>
          <p:cNvPr id="41" name="Text 38"/>
          <p:cNvSpPr txBox="1"/>
          <p:nvPr/>
        </p:nvSpPr>
        <p:spPr>
          <a:xfrm>
            <a:off x="6858000" y="4236720"/>
            <a:ext cx="4495800" cy="533400"/>
          </a:xfrm>
          <a:prstGeom prst="rect">
            <a:avLst/>
          </a:prstGeom>
          <a:noFill/>
          <a:ln/>
        </p:spPr>
        <p:txBody>
          <a:bodyPr wrap="square" lIns="0" tIns="0" rIns="0" bIns="0" rtlCol="0" anchor="ctr"/>
          <a:lstStyle/>
          <a:p>
            <a:pPr marL="0" indent="0">
              <a:buNone/>
            </a:pPr>
            <a:r>
              <a:rPr lang="en-US" sz="1300" dirty="0">
                <a:solidFill>
                  <a:srgbClr val="CBD5E1"/>
                </a:solidFill>
                <a:latin typeface="Lexend Deca" pitchFamily="34" charset="0"/>
                <a:ea typeface="Lexend Deca" pitchFamily="34" charset="-122"/>
                <a:cs typeface="Lexend Deca" pitchFamily="34" charset="-120"/>
              </a:rPr>
              <a:t>Telemetry</a:t>
            </a:r>
            <a:endParaRPr lang="en-US" sz="1300" dirty="0"/>
          </a:p>
        </p:txBody>
      </p:sp>
      <p:sp>
        <p:nvSpPr>
          <p:cNvPr id="42" name="Text 39"/>
          <p:cNvSpPr txBox="1"/>
          <p:nvPr/>
        </p:nvSpPr>
        <p:spPr>
          <a:xfrm>
            <a:off x="6248400" y="5029200"/>
            <a:ext cx="5257800" cy="304800"/>
          </a:xfrm>
          <a:prstGeom prst="rect">
            <a:avLst/>
          </a:prstGeom>
          <a:noFill/>
          <a:ln/>
        </p:spPr>
        <p:txBody>
          <a:bodyPr wrap="square" lIns="0" tIns="0" rIns="0" bIns="0" rtlCol="0" anchor="ctr"/>
          <a:lstStyle/>
          <a:p>
            <a:pPr marL="0" indent="0">
              <a:buNone/>
            </a:pPr>
            <a:r>
              <a:rPr lang="en-US" sz="1250" b="1" dirty="0">
                <a:solidFill>
                  <a:srgbClr val="FAFBFD"/>
                </a:solidFill>
                <a:latin typeface="Lexend Deca" pitchFamily="34" charset="0"/>
                <a:ea typeface="Lexend Deca" pitchFamily="34" charset="-122"/>
                <a:cs typeface="Lexend Deca" pitchFamily="34" charset="-120"/>
              </a:rPr>
              <a:t>Cara Alexander</a:t>
            </a:r>
            <a:r>
              <a:rPr lang="en-US" sz="1250" dirty="0">
                <a:solidFill>
                  <a:srgbClr val="8E97B3"/>
                </a:solidFill>
                <a:latin typeface="Lexend Deca" pitchFamily="34" charset="0"/>
                <a:ea typeface="Lexend Deca" pitchFamily="34" charset="-122"/>
                <a:cs typeface="Lexend Deca" pitchFamily="34" charset="-120"/>
              </a:rPr>
              <a:t> · VP of Product, Aliro · cara@aliroquantum.com</a:t>
            </a:r>
            <a:endParaRPr lang="en-US" sz="1250" dirty="0"/>
          </a:p>
        </p:txBody>
      </p:sp>
      <p:pic>
        <p:nvPicPr>
          <p:cNvPr id="43" name="Picture 42">
            <a:extLst>
              <a:ext uri="{FF2B5EF4-FFF2-40B4-BE49-F238E27FC236}">
                <a16:creationId xmlns:a16="http://schemas.microsoft.com/office/drawing/2014/main" id="{EA52DBF8-FBE3-416B-6C67-C359F9944034}"/>
              </a:ext>
            </a:extLst>
          </p:cNvPr>
          <p:cNvPicPr>
            <a:picLocks noChangeAspect="1"/>
          </p:cNvPicPr>
          <p:nvPr/>
        </p:nvPicPr>
        <p:blipFill>
          <a:blip r:embed="rId4"/>
          <a:stretch>
            <a:fillRect/>
          </a:stretch>
        </p:blipFill>
        <p:spPr>
          <a:xfrm>
            <a:off x="10120313" y="236736"/>
            <a:ext cx="1671663" cy="48768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026 Aliro Brand Template - Copyright 2026">
  <a:themeElements>
    <a:clrScheme name="Simple Light">
      <a:dk1>
        <a:srgbClr val="01003E"/>
      </a:dk1>
      <a:lt1>
        <a:srgbClr val="FAFBFD"/>
      </a:lt1>
      <a:dk2>
        <a:srgbClr val="CBD5E1"/>
      </a:dk2>
      <a:lt2>
        <a:srgbClr val="64748B"/>
      </a:lt2>
      <a:accent1>
        <a:srgbClr val="0A32D3"/>
      </a:accent1>
      <a:accent2>
        <a:srgbClr val="FF9C21"/>
      </a:accent2>
      <a:accent3>
        <a:srgbClr val="EE395B"/>
      </a:accent3>
      <a:accent4>
        <a:srgbClr val="17B6D1"/>
      </a:accent4>
      <a:accent5>
        <a:srgbClr val="5AF0FF"/>
      </a:accent5>
      <a:accent6>
        <a:srgbClr val="A6DDF0"/>
      </a:accent6>
      <a:hlink>
        <a:srgbClr val="0A32D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987</TotalTime>
  <Words>4873</Words>
  <Application>Microsoft Office PowerPoint</Application>
  <PresentationFormat>Widescreen</PresentationFormat>
  <Paragraphs>356</Paragraphs>
  <Slides>21</Slides>
  <Notes>21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Arial</vt:lpstr>
      <vt:lpstr>Geist SemiBold</vt:lpstr>
      <vt:lpstr>Geom</vt:lpstr>
      <vt:lpstr>Geom Medium</vt:lpstr>
      <vt:lpstr>Geom SemiBold</vt:lpstr>
      <vt:lpstr>Helvetica Neue</vt:lpstr>
      <vt:lpstr>Lexend Deca</vt:lpstr>
      <vt:lpstr>Lexend Deca Light</vt:lpstr>
      <vt:lpstr>Office Theme</vt:lpstr>
      <vt:lpstr>2026 Aliro Brand Template - Copyright 2026</vt:lpstr>
      <vt:lpstr>From Lab Environments to Production Requirements: Simulating, Deploying, and Operating Commercial QNs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Aliro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Simulate. Twin. Control. Orchestrate.</dc:title>
  <dc:subject>PptxGenJS Presentation</dc:subject>
  <dc:creator>Cara Alexander</dc:creator>
  <cp:lastModifiedBy>Cara Alexander</cp:lastModifiedBy>
  <cp:revision>2</cp:revision>
  <dcterms:created xsi:type="dcterms:W3CDTF">2026-09-16T14:31:25Z</dcterms:created>
  <dcterms:modified xsi:type="dcterms:W3CDTF">2026-09-17T13:05:08Z</dcterms:modified>
</cp:coreProperties>
</file>