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CC00"/>
    <a:srgbClr val="00CC00"/>
    <a:srgbClr val="33CC33"/>
    <a:srgbClr val="F6F6F6"/>
    <a:srgbClr val="F8F8F8"/>
    <a:srgbClr val="EAEAEA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0929"/>
  </p:normalViewPr>
  <p:slideViewPr>
    <p:cSldViewPr>
      <p:cViewPr varScale="1">
        <p:scale>
          <a:sx n="102" d="100"/>
          <a:sy n="102" d="100"/>
        </p:scale>
        <p:origin x="8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4" d="100"/>
          <a:sy n="104" d="100"/>
        </p:scale>
        <p:origin x="-3240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7E82146-7F65-4DB0-9478-D89FD199844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04DF683-9817-40BB-845A-B37B178B112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99E47128-2AC8-470E-95D6-8DF9C8FF617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9095912-89B5-4150-A747-BE5B3CE89F2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36E053-1732-4025-8AB0-550BFB47656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7D58303-986C-42CC-9A69-B226EF6A25C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C0C1835-6658-4E85-9ABA-8CE42287399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A7CA0B29-2C68-44F2-8891-C830E9B27FA9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CE98BCC1-EE7F-4069-A484-4FDD4ACD1A5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D7BC5CEA-86A0-469D-B26D-6ED47B0B123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DD10A0E6-DBFF-4722-B150-953839A926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9EFEC53-ED2B-422D-8E6A-214DAFF3C6D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6C8FF9-3E4D-4E90-BCE0-2A4BC580E5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B49128-1DE5-4338-B006-3E9421B3127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83C8724C-0CF0-4990-A0BB-664FB00C2F70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A45C2AA-F769-42EC-A35A-0CC551B44A6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marL="39688">
              <a:spcBef>
                <a:spcPts val="413"/>
              </a:spcBef>
            </a:pPr>
            <a:endParaRPr lang="en-US" altLang="en-US">
              <a:solidFill>
                <a:srgbClr val="000000"/>
              </a:solidFill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EA5A9-CF2B-40A5-AFE1-0E7825CCBB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AD99B6-5662-452F-941D-5A63C463F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7E0FE-7BE4-4AC7-8CA1-EA0A0E8EE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04157-9F06-4770-844A-1FCF4EED6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EA784-4276-46C4-A035-7A23EBD3F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23C889-E365-464A-B9AF-BA083749A4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1511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E31D6-AFD9-40CF-8D32-1AE89B09D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C41F8E-16B3-417E-AC9B-5256A8FF74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8425D7-A9DD-4BD8-842C-1F011B825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69C61-2595-4864-A052-6729D4DE2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3A79D6-6530-4067-9D54-5F2E7E0E9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48EB04-0D0A-4D92-97F0-9A473E07EA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639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674416-0EEB-4F8E-97B7-7FF165036E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3007EF-B628-463B-BB82-85EC64B353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6A356E-672F-4DB5-A680-573DD4ECA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BB3541-66B5-44C5-8DD5-CF387C1B2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628AC-D6D3-4C03-989D-A1983C803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6FF9E2-A1B8-4B0A-8FAA-3C6DDC5EED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8331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37BB4-367A-42C9-8AE3-44EC10C47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CAE09-93EF-478B-BBAA-6387C13BB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7731AC-D258-425A-BE2E-7218F7430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58D0E-2E99-4F25-82FE-F6E2D0BFD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70DDE-FC29-48D0-81DF-362DCFB05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1B97B-7F47-493A-8F2C-2665FD7387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83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4327-2B4C-4C70-ADF9-060BCF3A5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9B86E2-A8FA-4C63-8909-A21B2401C7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4B2DE-1571-42F1-9063-73114EA3D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5DE68-8281-4A4D-865F-A456CBD6B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56021-6246-4A4F-9BA1-F6A0CEF03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4ACE18-BFBD-437E-B673-F3CA5BBE8B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4378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ECBB4-9F4F-467A-A86E-5AADB6C1F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D136A-40DF-47E7-89B3-26F51B8F54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6C2331-F20E-4524-A6D5-5461DE5EF8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2F9ADA-8E23-431E-81AB-0038FE5A8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71AE9-C238-42C6-AE2D-C6F82D6E8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4ABEFE-2DD0-47C3-85D9-63E0E06AB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80D23-15B8-439B-B32E-02FAC8F506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6850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5A889-7B55-4494-A783-24BB8A3B9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85C495-8220-49D7-9A21-4C4902FD9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CE0186-D385-46A3-86B0-664E2DDF0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75FFA-B363-4FAC-AF9A-C4170D486B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0E3F30-47ED-4AE1-80EA-A5292ED4F6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BDB36A-3F52-4AF6-B645-56C0C8AD7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00A1D6-DB86-4356-B53D-E3C7FA23B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C7FB4B-B4C0-47EB-B658-441BC895C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D8C91A-6994-453C-9331-EA5B0D7A26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2584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2A9A0-E1B2-4BFB-B1D7-76E07F3A1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4F0C4C-5E25-44E9-9954-CDA6DBF08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87DD95-F269-4684-817B-0D124679E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46732C-A3A7-4C19-932F-FB487AEE7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F12E57-8EC3-49BB-8D24-7394538468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0848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F475CF-1DBF-47AA-A30E-C99A3FD01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393651-5E54-4927-B631-FBD4E4470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11C372-0DFC-4071-8993-193ED5B39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31B97-9972-4759-889D-C50A269C38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9302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BBA94-BD9C-47F5-B80E-5B312848A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E1E88-189F-4967-9DE8-D95EE7F43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FA71E4-A295-408C-922E-4A91B182B3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223AA3-E7CA-4EE1-A1D7-40C16B73D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477A83-5A13-4B12-ADD3-21A1DEA16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CEFFB7-0D74-4B92-A183-6DF5CFE7C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721FA-75C0-419F-98F1-A2E718BE3F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491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365C6-FB46-44F1-BAA1-29B8DCF50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9D3966-5D52-4F8E-8977-EA93C95294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0FA0FE-3FFB-4C4D-97A1-7DFC67260D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5C4E00-1846-40FF-A1AD-17B78E931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6C9F6A-6DB7-49EA-827B-65040FC37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C2F3CA-C5EA-48DE-9D4D-54FC2B30B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83E7F4-303E-4347-9F77-A35FCC5DB2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4648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C695E73-BEFE-4D73-9EAD-DF7425EA60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FD9FFC8-01F5-4BEA-B3D1-64D946BA8C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82643C1-EA78-4FA2-8AC6-F16905E334A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FCCC10C-8063-4D2B-9436-F9E73E1D0A3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52A2635-05AD-4B6D-B9BB-D6EDD9D9BDC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4D9F4B-42CA-4F02-A38A-0103C4CAFC4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9EA33AA-43AB-4641-A104-87A0C33C26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286" y="352389"/>
            <a:ext cx="5191648" cy="3533811"/>
          </a:xfrm>
          <a:prstGeom prst="rect">
            <a:avLst/>
          </a:prstGeom>
        </p:spPr>
      </p:pic>
      <p:sp>
        <p:nvSpPr>
          <p:cNvPr id="9278" name="Text Box 62">
            <a:extLst>
              <a:ext uri="{FF2B5EF4-FFF2-40B4-BE49-F238E27FC236}">
                <a16:creationId xmlns:a16="http://schemas.microsoft.com/office/drawing/2014/main" id="{E098456B-4270-40F2-93D3-FBE78246C9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248400"/>
            <a:ext cx="670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W.C. Chen </a:t>
            </a:r>
            <a:r>
              <a:rPr lang="en-US" altLang="en-US" sz="1200" i="1">
                <a:latin typeface="Times New Roman" panose="02020603050405020304" pitchFamily="18" charset="0"/>
              </a:rPr>
              <a:t>et al</a:t>
            </a:r>
            <a:r>
              <a:rPr lang="en-US" altLang="en-US" sz="1200">
                <a:latin typeface="Times New Roman" panose="02020603050405020304" pitchFamily="18" charset="0"/>
              </a:rPr>
              <a:t>, Physica B </a:t>
            </a:r>
            <a:r>
              <a:rPr lang="en-US" altLang="en-US" sz="1200" b="1">
                <a:latin typeface="Times New Roman" panose="02020603050405020304" pitchFamily="18" charset="0"/>
              </a:rPr>
              <a:t>397,</a:t>
            </a:r>
            <a:r>
              <a:rPr lang="en-US" altLang="en-US" sz="1200">
                <a:latin typeface="Times New Roman" panose="02020603050405020304" pitchFamily="18" charset="0"/>
              </a:rPr>
              <a:t> 168 (2007); W.C. Chen </a:t>
            </a:r>
            <a:r>
              <a:rPr lang="en-US" altLang="en-US" sz="1200" i="1">
                <a:latin typeface="Times New Roman" panose="02020603050405020304" pitchFamily="18" charset="0"/>
              </a:rPr>
              <a:t>et al</a:t>
            </a:r>
            <a:r>
              <a:rPr lang="en-US" altLang="en-US" sz="1200">
                <a:latin typeface="Times New Roman" panose="02020603050405020304" pitchFamily="18" charset="0"/>
              </a:rPr>
              <a:t>, Physica B </a:t>
            </a:r>
            <a:r>
              <a:rPr lang="en-US" altLang="en-US" sz="1200" b="1">
                <a:latin typeface="Times New Roman" panose="02020603050405020304" pitchFamily="18" charset="0"/>
              </a:rPr>
              <a:t>404,</a:t>
            </a:r>
            <a:r>
              <a:rPr lang="en-US" altLang="en-US" sz="1200">
                <a:latin typeface="Times New Roman" panose="02020603050405020304" pitchFamily="18" charset="0"/>
              </a:rPr>
              <a:t> 2663 (2009</a:t>
            </a:r>
            <a:r>
              <a:rPr lang="en-US" altLang="en-US" sz="1200">
                <a:latin typeface="Times" panose="02020603050405020304" pitchFamily="18" charset="0"/>
              </a:rPr>
              <a:t>)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http://www.ncnr.nist.gov/equipment/he3nsf/index.html 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DA83C43A-F3FC-42FA-8628-121EE500D857}"/>
              </a:ext>
            </a:extLst>
          </p:cNvPr>
          <p:cNvSpPr>
            <a:spLocks/>
          </p:cNvSpPr>
          <p:nvPr/>
        </p:nvSpPr>
        <p:spPr bwMode="auto">
          <a:xfrm>
            <a:off x="151286" y="353107"/>
            <a:ext cx="5191648" cy="777398"/>
          </a:xfrm>
          <a:prstGeom prst="rect">
            <a:avLst/>
          </a:prstGeom>
          <a:solidFill>
            <a:srgbClr val="9FC23F">
              <a:alpha val="7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>
              <a:lnSpc>
                <a:spcPct val="80000"/>
              </a:lnSpc>
              <a:spcBef>
                <a:spcPct val="25000"/>
              </a:spcBef>
            </a:pPr>
            <a:r>
              <a:rPr lang="en-US" altLang="en-US" sz="2600" baseline="30000" dirty="0">
                <a:latin typeface="Times New Roman" panose="02020603050405020304" pitchFamily="18" charset="0"/>
                <a:sym typeface="Gill Sans" pitchFamily="1" charset="0"/>
              </a:rPr>
              <a:t>3</a:t>
            </a:r>
            <a:r>
              <a:rPr lang="en-US" altLang="en-US" sz="2600" dirty="0">
                <a:latin typeface="Times New Roman" panose="02020603050405020304" pitchFamily="18" charset="0"/>
                <a:sym typeface="Gill Sans" pitchFamily="1" charset="0"/>
              </a:rPr>
              <a:t>He NSF polarized beam capability</a:t>
            </a:r>
          </a:p>
          <a:p>
            <a:pPr algn="ctr" eaLnBrk="1" hangingPunct="1">
              <a:lnSpc>
                <a:spcPct val="80000"/>
              </a:lnSpc>
              <a:spcBef>
                <a:spcPct val="25000"/>
              </a:spcBef>
            </a:pPr>
            <a:r>
              <a:rPr lang="en-US" altLang="en-US" sz="2600" dirty="0">
                <a:latin typeface="Times New Roman" panose="02020603050405020304" pitchFamily="18" charset="0"/>
                <a:sym typeface="Gill Sans" pitchFamily="1" charset="0"/>
              </a:rPr>
              <a:t>BT-7, NCNR</a:t>
            </a:r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A2EDB1B8-E2AB-4AD4-BD1D-DF20DCA8FA1D}"/>
              </a:ext>
            </a:extLst>
          </p:cNvPr>
          <p:cNvSpPr>
            <a:spLocks/>
          </p:cNvSpPr>
          <p:nvPr/>
        </p:nvSpPr>
        <p:spPr bwMode="auto">
          <a:xfrm>
            <a:off x="990600" y="1601788"/>
            <a:ext cx="2344738" cy="838200"/>
          </a:xfrm>
          <a:prstGeom prst="rect">
            <a:avLst/>
          </a:prstGeom>
          <a:solidFill>
            <a:srgbClr val="666699">
              <a:alpha val="30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5" name="Line 9">
            <a:extLst>
              <a:ext uri="{FF2B5EF4-FFF2-40B4-BE49-F238E27FC236}">
                <a16:creationId xmlns:a16="http://schemas.microsoft.com/office/drawing/2014/main" id="{CBA0350B-88F4-47A4-855A-D327678D7023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3335337" y="1599296"/>
            <a:ext cx="4818062" cy="2439304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1DA9ACF2-018A-4DBC-88B7-6821CE52130C}"/>
              </a:ext>
            </a:extLst>
          </p:cNvPr>
          <p:cNvSpPr>
            <a:spLocks/>
          </p:cNvSpPr>
          <p:nvPr/>
        </p:nvSpPr>
        <p:spPr bwMode="auto">
          <a:xfrm>
            <a:off x="2136775" y="4043363"/>
            <a:ext cx="6075363" cy="1933575"/>
          </a:xfrm>
          <a:prstGeom prst="rect">
            <a:avLst/>
          </a:prstGeom>
          <a:solidFill>
            <a:srgbClr val="666699">
              <a:alpha val="49803"/>
            </a:srgbClr>
          </a:solidFill>
          <a:ln w="3175">
            <a:solidFill>
              <a:srgbClr val="FF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8" name="AutoShape 12">
            <a:extLst>
              <a:ext uri="{FF2B5EF4-FFF2-40B4-BE49-F238E27FC236}">
                <a16:creationId xmlns:a16="http://schemas.microsoft.com/office/drawing/2014/main" id="{70F3FECF-4122-4D39-81C7-9D6490E2DFCB}"/>
              </a:ext>
            </a:extLst>
          </p:cNvPr>
          <p:cNvSpPr>
            <a:spLocks/>
          </p:cNvSpPr>
          <p:nvPr/>
        </p:nvSpPr>
        <p:spPr bwMode="auto">
          <a:xfrm>
            <a:off x="5087938" y="4316413"/>
            <a:ext cx="760412" cy="1385887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0800" y="0"/>
                </a:moveTo>
                <a:cubicBezTo>
                  <a:pt x="4835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4835" y="21600"/>
                  <a:pt x="10800" y="21600"/>
                </a:cubicBezTo>
                <a:cubicBezTo>
                  <a:pt x="16765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16765" y="0"/>
                  <a:pt x="10800" y="0"/>
                </a:cubicBezTo>
                <a:close/>
                <a:moveTo>
                  <a:pt x="10800" y="0"/>
                </a:moveTo>
              </a:path>
            </a:pathLst>
          </a:custGeom>
          <a:solidFill>
            <a:srgbClr val="FF660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9" name="AutoShape 13">
            <a:extLst>
              <a:ext uri="{FF2B5EF4-FFF2-40B4-BE49-F238E27FC236}">
                <a16:creationId xmlns:a16="http://schemas.microsoft.com/office/drawing/2014/main" id="{4F3CE9C6-B2DD-415D-96FB-B6CBE1A3C015}"/>
              </a:ext>
            </a:extLst>
          </p:cNvPr>
          <p:cNvSpPr>
            <a:spLocks/>
          </p:cNvSpPr>
          <p:nvPr/>
        </p:nvSpPr>
        <p:spPr bwMode="auto">
          <a:xfrm>
            <a:off x="5087938" y="4316413"/>
            <a:ext cx="760412" cy="346075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close/>
                <a:moveTo>
                  <a:pt x="10800" y="0"/>
                </a:moveTo>
              </a:path>
            </a:pathLst>
          </a:custGeom>
          <a:solidFill>
            <a:srgbClr val="FF84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30" name="AutoShape 14">
            <a:extLst>
              <a:ext uri="{FF2B5EF4-FFF2-40B4-BE49-F238E27FC236}">
                <a16:creationId xmlns:a16="http://schemas.microsoft.com/office/drawing/2014/main" id="{D88A10D4-649D-41F2-838B-17D5735C5176}"/>
              </a:ext>
            </a:extLst>
          </p:cNvPr>
          <p:cNvSpPr>
            <a:spLocks/>
          </p:cNvSpPr>
          <p:nvPr/>
        </p:nvSpPr>
        <p:spPr bwMode="auto">
          <a:xfrm>
            <a:off x="5087938" y="4489450"/>
            <a:ext cx="760412" cy="173038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0" y="0"/>
                </a:moveTo>
                <a:cubicBezTo>
                  <a:pt x="0" y="11929"/>
                  <a:pt x="4835" y="21600"/>
                  <a:pt x="10800" y="21600"/>
                </a:cubicBezTo>
                <a:cubicBezTo>
                  <a:pt x="16765" y="21600"/>
                  <a:pt x="21600" y="11929"/>
                  <a:pt x="21600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31" name="Rectangle 15">
            <a:extLst>
              <a:ext uri="{FF2B5EF4-FFF2-40B4-BE49-F238E27FC236}">
                <a16:creationId xmlns:a16="http://schemas.microsoft.com/office/drawing/2014/main" id="{681B4101-3698-4EE1-A311-32D083DCA90C}"/>
              </a:ext>
            </a:extLst>
          </p:cNvPr>
          <p:cNvSpPr>
            <a:spLocks/>
          </p:cNvSpPr>
          <p:nvPr/>
        </p:nvSpPr>
        <p:spPr bwMode="auto">
          <a:xfrm>
            <a:off x="5029200" y="4724400"/>
            <a:ext cx="91122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/>
            <a:r>
              <a:rPr lang="en-US" altLang="en-US" sz="1400" b="1">
                <a:cs typeface="Arial" panose="020B0604020202020204" pitchFamily="34" charset="0"/>
                <a:sym typeface="Arial" panose="020B0604020202020204" pitchFamily="34" charset="0"/>
              </a:rPr>
              <a:t>sample</a:t>
            </a:r>
            <a:endParaRPr lang="en-US" altLang="en-US" sz="1400" b="1" baseline="-25000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233" name="Rectangle 17">
            <a:extLst>
              <a:ext uri="{FF2B5EF4-FFF2-40B4-BE49-F238E27FC236}">
                <a16:creationId xmlns:a16="http://schemas.microsoft.com/office/drawing/2014/main" id="{A3E5B744-9E42-4B21-A79D-B45086439899}"/>
              </a:ext>
            </a:extLst>
          </p:cNvPr>
          <p:cNvSpPr>
            <a:spLocks/>
          </p:cNvSpPr>
          <p:nvPr/>
        </p:nvSpPr>
        <p:spPr bwMode="auto">
          <a:xfrm>
            <a:off x="2930525" y="4624388"/>
            <a:ext cx="40481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/>
            <a:r>
              <a:rPr lang="en-US" altLang="en-US" sz="1400" b="1">
                <a:cs typeface="Arial" panose="020B0604020202020204" pitchFamily="34" charset="0"/>
                <a:sym typeface="Arial" panose="020B0604020202020204" pitchFamily="34" charset="0"/>
              </a:rPr>
              <a:t>P</a:t>
            </a:r>
            <a:r>
              <a:rPr lang="en-US" altLang="en-US" sz="1400" b="1" baseline="-25000">
                <a:cs typeface="Arial" panose="020B0604020202020204" pitchFamily="34" charset="0"/>
                <a:sym typeface="Arial" panose="020B0604020202020204" pitchFamily="34" charset="0"/>
              </a:rPr>
              <a:t>n</a:t>
            </a:r>
          </a:p>
        </p:txBody>
      </p:sp>
      <p:sp>
        <p:nvSpPr>
          <p:cNvPr id="9238" name="Rectangle 22">
            <a:extLst>
              <a:ext uri="{FF2B5EF4-FFF2-40B4-BE49-F238E27FC236}">
                <a16:creationId xmlns:a16="http://schemas.microsoft.com/office/drawing/2014/main" id="{91F3BE5E-451C-436F-890D-8AB1DDE6D935}"/>
              </a:ext>
            </a:extLst>
          </p:cNvPr>
          <p:cNvSpPr>
            <a:spLocks/>
          </p:cNvSpPr>
          <p:nvPr/>
        </p:nvSpPr>
        <p:spPr bwMode="auto">
          <a:xfrm>
            <a:off x="7048500" y="4624388"/>
            <a:ext cx="37941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/>
            <a:r>
              <a:rPr lang="en-US" altLang="en-US" sz="1400" b="1">
                <a:cs typeface="Arial" panose="020B0604020202020204" pitchFamily="34" charset="0"/>
                <a:sym typeface="Arial" panose="020B0604020202020204" pitchFamily="34" charset="0"/>
              </a:rPr>
              <a:t>P</a:t>
            </a:r>
            <a:r>
              <a:rPr lang="en-US" altLang="en-US" sz="1400" b="1" baseline="-25000">
                <a:cs typeface="Arial" panose="020B0604020202020204" pitchFamily="34" charset="0"/>
                <a:sym typeface="Arial" panose="020B0604020202020204" pitchFamily="34" charset="0"/>
              </a:rPr>
              <a:t>n</a:t>
            </a:r>
          </a:p>
        </p:txBody>
      </p:sp>
      <p:sp>
        <p:nvSpPr>
          <p:cNvPr id="9240" name="AutoShape 24">
            <a:extLst>
              <a:ext uri="{FF2B5EF4-FFF2-40B4-BE49-F238E27FC236}">
                <a16:creationId xmlns:a16="http://schemas.microsoft.com/office/drawing/2014/main" id="{3BAC19CA-5A34-45AF-BB36-51695A869F72}"/>
              </a:ext>
            </a:extLst>
          </p:cNvPr>
          <p:cNvSpPr>
            <a:spLocks/>
          </p:cNvSpPr>
          <p:nvPr/>
        </p:nvSpPr>
        <p:spPr bwMode="auto">
          <a:xfrm>
            <a:off x="3848100" y="4778375"/>
            <a:ext cx="227013" cy="746125"/>
          </a:xfrm>
          <a:prstGeom prst="roundRect">
            <a:avLst>
              <a:gd name="adj" fmla="val 9259"/>
            </a:avLst>
          </a:prstGeom>
          <a:solidFill>
            <a:srgbClr val="99330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50799" dir="3360052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41" name="Rectangle 25">
            <a:extLst>
              <a:ext uri="{FF2B5EF4-FFF2-40B4-BE49-F238E27FC236}">
                <a16:creationId xmlns:a16="http://schemas.microsoft.com/office/drawing/2014/main" id="{41CBED85-9923-43E2-B514-3C0FE42A08E2}"/>
              </a:ext>
            </a:extLst>
          </p:cNvPr>
          <p:cNvSpPr>
            <a:spLocks/>
          </p:cNvSpPr>
          <p:nvPr/>
        </p:nvSpPr>
        <p:spPr bwMode="auto">
          <a:xfrm>
            <a:off x="3422650" y="4222750"/>
            <a:ext cx="10509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/>
            <a:r>
              <a:rPr lang="en-US" altLang="en-US" sz="1400" b="1">
                <a:cs typeface="Arial" panose="020B0604020202020204" pitchFamily="34" charset="0"/>
                <a:sym typeface="Arial" panose="020B0604020202020204" pitchFamily="34" charset="0"/>
              </a:rPr>
              <a:t>Flipper</a:t>
            </a:r>
          </a:p>
          <a:p>
            <a:pPr algn="ctr" eaLnBrk="1" hangingPunct="1"/>
            <a:r>
              <a:rPr lang="en-US" altLang="en-US" sz="1400" b="1">
                <a:cs typeface="Arial" panose="020B0604020202020204" pitchFamily="34" charset="0"/>
                <a:sym typeface="Arial" panose="020B0604020202020204" pitchFamily="34" charset="0"/>
              </a:rPr>
              <a:t>Off/on</a:t>
            </a:r>
          </a:p>
        </p:txBody>
      </p:sp>
      <p:sp>
        <p:nvSpPr>
          <p:cNvPr id="9247" name="Rectangle 31">
            <a:extLst>
              <a:ext uri="{FF2B5EF4-FFF2-40B4-BE49-F238E27FC236}">
                <a16:creationId xmlns:a16="http://schemas.microsoft.com/office/drawing/2014/main" id="{8442D000-CBB5-4630-A0CC-3B085DE4065B}"/>
              </a:ext>
            </a:extLst>
          </p:cNvPr>
          <p:cNvSpPr>
            <a:spLocks/>
          </p:cNvSpPr>
          <p:nvPr/>
        </p:nvSpPr>
        <p:spPr bwMode="auto">
          <a:xfrm>
            <a:off x="2108200" y="4143375"/>
            <a:ext cx="10001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/>
            <a:r>
              <a:rPr lang="en-US" altLang="en-US" sz="1400" b="1" baseline="30000">
                <a:cs typeface="Arial" panose="020B0604020202020204" pitchFamily="34" charset="0"/>
                <a:sym typeface="Arial" panose="020B0604020202020204" pitchFamily="34" charset="0"/>
              </a:rPr>
              <a:t>3</a:t>
            </a:r>
            <a:r>
              <a:rPr lang="en-US" altLang="en-US" sz="1400" b="1">
                <a:cs typeface="Arial" panose="020B0604020202020204" pitchFamily="34" charset="0"/>
                <a:sym typeface="Arial" panose="020B0604020202020204" pitchFamily="34" charset="0"/>
              </a:rPr>
              <a:t>He Polarizer</a:t>
            </a:r>
          </a:p>
        </p:txBody>
      </p:sp>
      <p:sp>
        <p:nvSpPr>
          <p:cNvPr id="9248" name="AutoShape 32">
            <a:extLst>
              <a:ext uri="{FF2B5EF4-FFF2-40B4-BE49-F238E27FC236}">
                <a16:creationId xmlns:a16="http://schemas.microsoft.com/office/drawing/2014/main" id="{14F8DC67-6BB3-4177-BBD0-FAD0ECAEFBC7}"/>
              </a:ext>
            </a:extLst>
          </p:cNvPr>
          <p:cNvSpPr>
            <a:spLocks/>
          </p:cNvSpPr>
          <p:nvPr/>
        </p:nvSpPr>
        <p:spPr bwMode="auto">
          <a:xfrm rot="5459999">
            <a:off x="7258050" y="4830763"/>
            <a:ext cx="960438" cy="690562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0800" y="0"/>
                </a:moveTo>
                <a:cubicBezTo>
                  <a:pt x="4835" y="0"/>
                  <a:pt x="0" y="1369"/>
                  <a:pt x="0" y="3057"/>
                </a:cubicBezTo>
                <a:lnTo>
                  <a:pt x="0" y="18543"/>
                </a:lnTo>
                <a:cubicBezTo>
                  <a:pt x="0" y="20231"/>
                  <a:pt x="4835" y="21600"/>
                  <a:pt x="10800" y="21600"/>
                </a:cubicBezTo>
                <a:cubicBezTo>
                  <a:pt x="16765" y="21600"/>
                  <a:pt x="21600" y="20231"/>
                  <a:pt x="21600" y="18543"/>
                </a:cubicBezTo>
                <a:lnTo>
                  <a:pt x="21600" y="3057"/>
                </a:lnTo>
                <a:cubicBezTo>
                  <a:pt x="21600" y="1369"/>
                  <a:pt x="16765" y="0"/>
                  <a:pt x="10800" y="0"/>
                </a:cubicBezTo>
                <a:close/>
                <a:moveTo>
                  <a:pt x="10800" y="0"/>
                </a:moveTo>
              </a:path>
            </a:pathLst>
          </a:custGeom>
          <a:gradFill rotWithShape="0">
            <a:gsLst>
              <a:gs pos="0">
                <a:srgbClr val="000000"/>
              </a:gs>
              <a:gs pos="50000">
                <a:srgbClr val="FFFFFF"/>
              </a:gs>
              <a:gs pos="100000">
                <a:srgbClr val="000000"/>
              </a:gs>
            </a:gsLst>
            <a:lin ang="6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49" name="AutoShape 33">
            <a:extLst>
              <a:ext uri="{FF2B5EF4-FFF2-40B4-BE49-F238E27FC236}">
                <a16:creationId xmlns:a16="http://schemas.microsoft.com/office/drawing/2014/main" id="{CDFB4EDA-6D9E-4F09-8161-DF70AFB9148E}"/>
              </a:ext>
            </a:extLst>
          </p:cNvPr>
          <p:cNvSpPr>
            <a:spLocks/>
          </p:cNvSpPr>
          <p:nvPr/>
        </p:nvSpPr>
        <p:spPr bwMode="auto">
          <a:xfrm rot="5459999">
            <a:off x="7550151" y="5129212"/>
            <a:ext cx="958850" cy="111125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0800" y="0"/>
                </a:moveTo>
                <a:cubicBezTo>
                  <a:pt x="4835" y="0"/>
                  <a:pt x="0" y="4835"/>
                  <a:pt x="0" y="10798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798"/>
                </a:cubicBezTo>
                <a:cubicBezTo>
                  <a:pt x="21600" y="4835"/>
                  <a:pt x="16765" y="0"/>
                  <a:pt x="10800" y="0"/>
                </a:cubicBezTo>
                <a:close/>
                <a:moveTo>
                  <a:pt x="10800" y="0"/>
                </a:moveTo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50" name="AutoShape 34">
            <a:extLst>
              <a:ext uri="{FF2B5EF4-FFF2-40B4-BE49-F238E27FC236}">
                <a16:creationId xmlns:a16="http://schemas.microsoft.com/office/drawing/2014/main" id="{ED6C9D1F-8FC8-4CE5-80E6-353B88FEC190}"/>
              </a:ext>
            </a:extLst>
          </p:cNvPr>
          <p:cNvSpPr>
            <a:spLocks/>
          </p:cNvSpPr>
          <p:nvPr/>
        </p:nvSpPr>
        <p:spPr bwMode="auto">
          <a:xfrm rot="5459999">
            <a:off x="7523163" y="5157787"/>
            <a:ext cx="958850" cy="53975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0" y="0"/>
                </a:moveTo>
                <a:cubicBezTo>
                  <a:pt x="0" y="11929"/>
                  <a:pt x="4835" y="21600"/>
                  <a:pt x="10800" y="21600"/>
                </a:cubicBezTo>
                <a:cubicBezTo>
                  <a:pt x="16765" y="21600"/>
                  <a:pt x="21600" y="11929"/>
                  <a:pt x="21600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51" name="Rectangle 35">
            <a:extLst>
              <a:ext uri="{FF2B5EF4-FFF2-40B4-BE49-F238E27FC236}">
                <a16:creationId xmlns:a16="http://schemas.microsoft.com/office/drawing/2014/main" id="{0F2A056E-3C3B-4177-9978-E5A91BF37370}"/>
              </a:ext>
            </a:extLst>
          </p:cNvPr>
          <p:cNvSpPr>
            <a:spLocks/>
          </p:cNvSpPr>
          <p:nvPr/>
        </p:nvSpPr>
        <p:spPr bwMode="auto">
          <a:xfrm>
            <a:off x="7191375" y="4143375"/>
            <a:ext cx="10382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eaLnBrk="1" hangingPunct="1"/>
            <a:r>
              <a:rPr lang="en-US" altLang="en-US" sz="1400" b="1" baseline="30000">
                <a:cs typeface="Arial" panose="020B0604020202020204" pitchFamily="34" charset="0"/>
                <a:sym typeface="Arial" panose="020B0604020202020204" pitchFamily="34" charset="0"/>
              </a:rPr>
              <a:t>3</a:t>
            </a:r>
            <a:r>
              <a:rPr lang="en-US" altLang="en-US" sz="1400" b="1">
                <a:cs typeface="Arial" panose="020B0604020202020204" pitchFamily="34" charset="0"/>
                <a:sym typeface="Arial" panose="020B0604020202020204" pitchFamily="34" charset="0"/>
              </a:rPr>
              <a:t>He Analyzer</a:t>
            </a:r>
          </a:p>
        </p:txBody>
      </p:sp>
      <p:sp>
        <p:nvSpPr>
          <p:cNvPr id="9253" name="Rectangle 37">
            <a:extLst>
              <a:ext uri="{FF2B5EF4-FFF2-40B4-BE49-F238E27FC236}">
                <a16:creationId xmlns:a16="http://schemas.microsoft.com/office/drawing/2014/main" id="{B5FA6D08-4055-44EF-8A69-7E7D3328B85E}"/>
              </a:ext>
            </a:extLst>
          </p:cNvPr>
          <p:cNvSpPr>
            <a:spLocks/>
          </p:cNvSpPr>
          <p:nvPr/>
        </p:nvSpPr>
        <p:spPr bwMode="auto">
          <a:xfrm>
            <a:off x="3505200" y="5541963"/>
            <a:ext cx="914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/>
          <a:p>
            <a:pPr algn="ctr" eaLnBrk="1" hangingPunct="1"/>
            <a:r>
              <a:rPr lang="en-US" altLang="en-US">
                <a:latin typeface="Gill Sans Light" pitchFamily="1" charset="0"/>
                <a:sym typeface="Gill Sans Light" pitchFamily="1" charset="0"/>
              </a:rPr>
              <a:t>(+/-)</a:t>
            </a:r>
          </a:p>
        </p:txBody>
      </p:sp>
      <p:sp>
        <p:nvSpPr>
          <p:cNvPr id="9254" name="AutoShape 38">
            <a:extLst>
              <a:ext uri="{FF2B5EF4-FFF2-40B4-BE49-F238E27FC236}">
                <a16:creationId xmlns:a16="http://schemas.microsoft.com/office/drawing/2014/main" id="{DF0EEFF8-3F3F-40AE-8AA6-EEBFBADBAC13}"/>
              </a:ext>
            </a:extLst>
          </p:cNvPr>
          <p:cNvSpPr>
            <a:spLocks/>
          </p:cNvSpPr>
          <p:nvPr/>
        </p:nvSpPr>
        <p:spPr bwMode="auto">
          <a:xfrm>
            <a:off x="7086600" y="4953000"/>
            <a:ext cx="165100" cy="493713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0" y="5400"/>
                </a:moveTo>
                <a:lnTo>
                  <a:pt x="5400" y="5400"/>
                </a:lnTo>
                <a:lnTo>
                  <a:pt x="5400" y="21600"/>
                </a:lnTo>
                <a:lnTo>
                  <a:pt x="16200" y="21600"/>
                </a:lnTo>
                <a:lnTo>
                  <a:pt x="16200" y="5400"/>
                </a:lnTo>
                <a:lnTo>
                  <a:pt x="21600" y="5400"/>
                </a:lnTo>
                <a:lnTo>
                  <a:pt x="10800" y="0"/>
                </a:lnTo>
                <a:close/>
                <a:moveTo>
                  <a:pt x="0" y="5400"/>
                </a:moveTo>
              </a:path>
            </a:pathLst>
          </a:custGeom>
          <a:solidFill>
            <a:srgbClr val="FFFF67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55" name="Rectangle 39">
            <a:extLst>
              <a:ext uri="{FF2B5EF4-FFF2-40B4-BE49-F238E27FC236}">
                <a16:creationId xmlns:a16="http://schemas.microsoft.com/office/drawing/2014/main" id="{1D6ECB93-9652-40E5-99A1-593CC62F99B8}"/>
              </a:ext>
            </a:extLst>
          </p:cNvPr>
          <p:cNvSpPr>
            <a:spLocks/>
          </p:cNvSpPr>
          <p:nvPr/>
        </p:nvSpPr>
        <p:spPr bwMode="auto">
          <a:xfrm>
            <a:off x="6480175" y="5691188"/>
            <a:ext cx="16732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altLang="en-US" sz="2000">
                <a:latin typeface="Times" panose="02020603050405020304" pitchFamily="18" charset="0"/>
                <a:sym typeface="Symbol" panose="05050102010706020507" pitchFamily="18" charset="2"/>
              </a:rPr>
              <a:t>/2 spin rotation</a:t>
            </a:r>
            <a:endParaRPr lang="en-US" altLang="en-US" sz="2800">
              <a:latin typeface="Times" panose="02020603050405020304" pitchFamily="18" charset="0"/>
              <a:sym typeface="Times" panose="02020603050405020304" pitchFamily="18" charset="0"/>
            </a:endParaRPr>
          </a:p>
        </p:txBody>
      </p:sp>
      <p:sp>
        <p:nvSpPr>
          <p:cNvPr id="9263" name="AutoShape 47">
            <a:extLst>
              <a:ext uri="{FF2B5EF4-FFF2-40B4-BE49-F238E27FC236}">
                <a16:creationId xmlns:a16="http://schemas.microsoft.com/office/drawing/2014/main" id="{11953CED-3569-4C10-860A-9237FA2E6B1A}"/>
              </a:ext>
            </a:extLst>
          </p:cNvPr>
          <p:cNvSpPr>
            <a:spLocks/>
          </p:cNvSpPr>
          <p:nvPr/>
        </p:nvSpPr>
        <p:spPr bwMode="auto">
          <a:xfrm rot="-5400000">
            <a:off x="5241132" y="3861593"/>
            <a:ext cx="495300" cy="785813"/>
          </a:xfrm>
          <a:prstGeom prst="rightArrow">
            <a:avLst>
              <a:gd name="adj1" fmla="val 33972"/>
              <a:gd name="adj2" fmla="val 45310"/>
            </a:avLst>
          </a:prstGeom>
          <a:solidFill>
            <a:srgbClr val="FFF959"/>
          </a:solidFill>
          <a:ln w="25400">
            <a:solidFill>
              <a:srgbClr val="4D4D4D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eaLnBrk="1" hangingPunct="1"/>
            <a:r>
              <a:rPr lang="en-US" altLang="en-US" sz="1000" b="1">
                <a:latin typeface="Gill Sans" pitchFamily="1" charset="0"/>
                <a:sym typeface="Gill Sans" pitchFamily="1" charset="0"/>
              </a:rPr>
              <a:t>VF</a:t>
            </a:r>
          </a:p>
        </p:txBody>
      </p:sp>
      <p:grpSp>
        <p:nvGrpSpPr>
          <p:cNvPr id="9265" name="Group 49">
            <a:extLst>
              <a:ext uri="{FF2B5EF4-FFF2-40B4-BE49-F238E27FC236}">
                <a16:creationId xmlns:a16="http://schemas.microsoft.com/office/drawing/2014/main" id="{C2904018-8C71-4AC1-B4C1-73F3A55BF29D}"/>
              </a:ext>
            </a:extLst>
          </p:cNvPr>
          <p:cNvGrpSpPr>
            <a:grpSpLocks/>
          </p:cNvGrpSpPr>
          <p:nvPr/>
        </p:nvGrpSpPr>
        <p:grpSpPr bwMode="auto">
          <a:xfrm>
            <a:off x="4803775" y="5335588"/>
            <a:ext cx="1076325" cy="387350"/>
            <a:chOff x="0" y="0"/>
            <a:chExt cx="680" cy="280"/>
          </a:xfrm>
        </p:grpSpPr>
        <p:grpSp>
          <p:nvGrpSpPr>
            <p:cNvPr id="9266" name="Group 50">
              <a:extLst>
                <a:ext uri="{FF2B5EF4-FFF2-40B4-BE49-F238E27FC236}">
                  <a16:creationId xmlns:a16="http://schemas.microsoft.com/office/drawing/2014/main" id="{7D5C487C-C36B-4B36-8F78-B148E26D8C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680" cy="280"/>
              <a:chOff x="0" y="0"/>
              <a:chExt cx="680" cy="280"/>
            </a:xfrm>
          </p:grpSpPr>
          <p:sp>
            <p:nvSpPr>
              <p:cNvPr id="9267" name="Freeform 51">
                <a:extLst>
                  <a:ext uri="{FF2B5EF4-FFF2-40B4-BE49-F238E27FC236}">
                    <a16:creationId xmlns:a16="http://schemas.microsoft.com/office/drawing/2014/main" id="{FDDEF20D-3296-4675-AD6D-E792B83995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" y="0"/>
                <a:ext cx="292" cy="153"/>
              </a:xfrm>
              <a:custGeom>
                <a:avLst/>
                <a:gdLst>
                  <a:gd name="T0" fmla="*/ 0 w 21600"/>
                  <a:gd name="T1" fmla="*/ 21600 h 21600"/>
                  <a:gd name="T2" fmla="*/ 7950 w 21600"/>
                  <a:gd name="T3" fmla="*/ 0 h 21600"/>
                  <a:gd name="T4" fmla="*/ 21600 w 21600"/>
                  <a:gd name="T5" fmla="*/ 133 h 21600"/>
                  <a:gd name="T6" fmla="*/ 13997 w 21600"/>
                  <a:gd name="T7" fmla="*/ 20411 h 21600"/>
                  <a:gd name="T8" fmla="*/ 0 w 21600"/>
                  <a:gd name="T9" fmla="*/ 21600 h 21600"/>
                  <a:gd name="T10" fmla="*/ 0 w 21600"/>
                  <a:gd name="T11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600" h="21600">
                    <a:moveTo>
                      <a:pt x="0" y="21600"/>
                    </a:moveTo>
                    <a:lnTo>
                      <a:pt x="7950" y="0"/>
                    </a:lnTo>
                    <a:lnTo>
                      <a:pt x="21600" y="133"/>
                    </a:lnTo>
                    <a:lnTo>
                      <a:pt x="13997" y="20411"/>
                    </a:lnTo>
                    <a:lnTo>
                      <a:pt x="0" y="21600"/>
                    </a:lnTo>
                    <a:close/>
                    <a:moveTo>
                      <a:pt x="0" y="21600"/>
                    </a:moveTo>
                  </a:path>
                </a:pathLst>
              </a:custGeom>
              <a:solidFill>
                <a:srgbClr val="FFF959"/>
              </a:solidFill>
              <a:ln w="25400" cap="flat">
                <a:solidFill>
                  <a:srgbClr val="4D4D4D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9268" name="Freeform 52">
                <a:extLst>
                  <a:ext uri="{FF2B5EF4-FFF2-40B4-BE49-F238E27FC236}">
                    <a16:creationId xmlns:a16="http://schemas.microsoft.com/office/drawing/2014/main" id="{BC9DC7D3-7B6D-47B5-AF41-ED983D14F8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145"/>
                <a:ext cx="680" cy="135"/>
              </a:xfrm>
              <a:custGeom>
                <a:avLst/>
                <a:gdLst>
                  <a:gd name="T0" fmla="*/ 0 w 21600"/>
                  <a:gd name="T1" fmla="+- 0 1112 694"/>
                  <a:gd name="T2" fmla="*/ 1112 h 20906"/>
                  <a:gd name="T3" fmla="*/ 6708 w 21600"/>
                  <a:gd name="T4" fmla="+- 0 21600 694"/>
                  <a:gd name="T5" fmla="*/ 21600 h 20906"/>
                  <a:gd name="T6" fmla="*/ 21600 w 21600"/>
                  <a:gd name="T7" fmla="+- 0 694 694"/>
                  <a:gd name="T8" fmla="*/ 694 h 20906"/>
                  <a:gd name="T9" fmla="*/ 0 w 21600"/>
                  <a:gd name="T10" fmla="+- 0 1112 694"/>
                  <a:gd name="T11" fmla="*/ 1112 h 20906"/>
                  <a:gd name="T12" fmla="*/ 0 w 21600"/>
                  <a:gd name="T13" fmla="+- 0 1112 694"/>
                  <a:gd name="T14" fmla="*/ 1112 h 20906"/>
                </a:gdLst>
                <a:ahLst/>
                <a:cxnLst>
                  <a:cxn ang="0">
                    <a:pos x="T0" y="T2"/>
                  </a:cxn>
                  <a:cxn ang="0">
                    <a:pos x="T3" y="T5"/>
                  </a:cxn>
                  <a:cxn ang="0">
                    <a:pos x="T6" y="T8"/>
                  </a:cxn>
                  <a:cxn ang="0">
                    <a:pos x="T9" y="T11"/>
                  </a:cxn>
                  <a:cxn ang="0">
                    <a:pos x="T12" y="T14"/>
                  </a:cxn>
                </a:cxnLst>
                <a:rect l="0" t="0" r="r" b="b"/>
                <a:pathLst>
                  <a:path w="21600" h="20906">
                    <a:moveTo>
                      <a:pt x="0" y="418"/>
                    </a:moveTo>
                    <a:cubicBezTo>
                      <a:pt x="0" y="-694"/>
                      <a:pt x="6708" y="20906"/>
                      <a:pt x="6708" y="20906"/>
                    </a:cubicBezTo>
                    <a:lnTo>
                      <a:pt x="21600" y="0"/>
                    </a:lnTo>
                    <a:lnTo>
                      <a:pt x="0" y="418"/>
                    </a:lnTo>
                    <a:close/>
                    <a:moveTo>
                      <a:pt x="0" y="418"/>
                    </a:moveTo>
                  </a:path>
                </a:pathLst>
              </a:custGeom>
              <a:solidFill>
                <a:srgbClr val="FFF959"/>
              </a:solidFill>
              <a:ln w="25400" cap="flat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9269" name="Rectangle 53">
              <a:extLst>
                <a:ext uri="{FF2B5EF4-FFF2-40B4-BE49-F238E27FC236}">
                  <a16:creationId xmlns:a16="http://schemas.microsoft.com/office/drawing/2014/main" id="{842CC82F-ADA4-46EB-AC2A-DE0E861F3D1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" y="141"/>
              <a:ext cx="11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altLang="en-US" sz="1200" b="1">
                  <a:latin typeface="Gill Sans" pitchFamily="1" charset="0"/>
                  <a:sym typeface="Gill Sans" pitchFamily="1" charset="0"/>
                </a:rPr>
                <a:t>HF</a:t>
              </a:r>
            </a:p>
          </p:txBody>
        </p:sp>
      </p:grpSp>
      <p:grpSp>
        <p:nvGrpSpPr>
          <p:cNvPr id="9273" name="Group 57">
            <a:extLst>
              <a:ext uri="{FF2B5EF4-FFF2-40B4-BE49-F238E27FC236}">
                <a16:creationId xmlns:a16="http://schemas.microsoft.com/office/drawing/2014/main" id="{DCEAAB68-90FE-466C-B0C0-6E5762270054}"/>
              </a:ext>
            </a:extLst>
          </p:cNvPr>
          <p:cNvGrpSpPr>
            <a:grpSpLocks/>
          </p:cNvGrpSpPr>
          <p:nvPr/>
        </p:nvGrpSpPr>
        <p:grpSpPr bwMode="auto">
          <a:xfrm>
            <a:off x="7397750" y="5010150"/>
            <a:ext cx="763588" cy="406400"/>
            <a:chOff x="0" y="0"/>
            <a:chExt cx="483" cy="243"/>
          </a:xfrm>
        </p:grpSpPr>
        <p:sp>
          <p:nvSpPr>
            <p:cNvPr id="9274" name="AutoShape 58">
              <a:extLst>
                <a:ext uri="{FF2B5EF4-FFF2-40B4-BE49-F238E27FC236}">
                  <a16:creationId xmlns:a16="http://schemas.microsoft.com/office/drawing/2014/main" id="{1087562F-C6B2-4193-B42E-07540ABEFC83}"/>
                </a:ext>
              </a:extLst>
            </p:cNvPr>
            <p:cNvSpPr>
              <a:spLocks/>
            </p:cNvSpPr>
            <p:nvPr/>
          </p:nvSpPr>
          <p:spPr bwMode="auto">
            <a:xfrm rot="2846198" flipH="1">
              <a:off x="78" y="-6"/>
              <a:ext cx="96" cy="254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0" y="5400"/>
                  </a:moveTo>
                  <a:lnTo>
                    <a:pt x="5400" y="5400"/>
                  </a:lnTo>
                  <a:lnTo>
                    <a:pt x="5400" y="21600"/>
                  </a:lnTo>
                  <a:lnTo>
                    <a:pt x="16200" y="21600"/>
                  </a:lnTo>
                  <a:lnTo>
                    <a:pt x="16200" y="5400"/>
                  </a:lnTo>
                  <a:lnTo>
                    <a:pt x="21600" y="5400"/>
                  </a:lnTo>
                  <a:lnTo>
                    <a:pt x="10800" y="0"/>
                  </a:lnTo>
                  <a:close/>
                  <a:moveTo>
                    <a:pt x="0" y="5400"/>
                  </a:moveTo>
                </a:path>
              </a:pathLst>
            </a:cu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9275" name="AutoShape 59">
              <a:extLst>
                <a:ext uri="{FF2B5EF4-FFF2-40B4-BE49-F238E27FC236}">
                  <a16:creationId xmlns:a16="http://schemas.microsoft.com/office/drawing/2014/main" id="{129CECE5-3BB3-4A1E-B968-B12E7272733D}"/>
                </a:ext>
              </a:extLst>
            </p:cNvPr>
            <p:cNvSpPr>
              <a:spLocks/>
            </p:cNvSpPr>
            <p:nvPr/>
          </p:nvSpPr>
          <p:spPr bwMode="auto">
            <a:xfrm rot="5295857">
              <a:off x="317" y="22"/>
              <a:ext cx="96" cy="232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0" y="5400"/>
                  </a:moveTo>
                  <a:lnTo>
                    <a:pt x="5400" y="5400"/>
                  </a:lnTo>
                  <a:lnTo>
                    <a:pt x="5400" y="21600"/>
                  </a:lnTo>
                  <a:lnTo>
                    <a:pt x="16200" y="21600"/>
                  </a:lnTo>
                  <a:lnTo>
                    <a:pt x="16200" y="5400"/>
                  </a:lnTo>
                  <a:lnTo>
                    <a:pt x="21600" y="5400"/>
                  </a:lnTo>
                  <a:lnTo>
                    <a:pt x="10800" y="0"/>
                  </a:lnTo>
                  <a:close/>
                  <a:moveTo>
                    <a:pt x="0" y="5400"/>
                  </a:moveTo>
                </a:path>
              </a:pathLst>
            </a:cu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9224" name="Line 8">
            <a:extLst>
              <a:ext uri="{FF2B5EF4-FFF2-40B4-BE49-F238E27FC236}">
                <a16:creationId xmlns:a16="http://schemas.microsoft.com/office/drawing/2014/main" id="{327E87E3-B5EE-4C27-A3C4-10D475128013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3338512" y="2439988"/>
            <a:ext cx="1690687" cy="159861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3" name="Line 7">
            <a:extLst>
              <a:ext uri="{FF2B5EF4-FFF2-40B4-BE49-F238E27FC236}">
                <a16:creationId xmlns:a16="http://schemas.microsoft.com/office/drawing/2014/main" id="{522DCF99-A005-46DB-AE04-0FB8D15227BB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1601788"/>
            <a:ext cx="1143000" cy="243681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2" name="Line 6">
            <a:extLst>
              <a:ext uri="{FF2B5EF4-FFF2-40B4-BE49-F238E27FC236}">
                <a16:creationId xmlns:a16="http://schemas.microsoft.com/office/drawing/2014/main" id="{D52AF1EE-62DA-4F62-B0BF-ECE80DB8F009}"/>
              </a:ext>
            </a:extLst>
          </p:cNvPr>
          <p:cNvSpPr>
            <a:spLocks noChangeShapeType="1"/>
          </p:cNvSpPr>
          <p:nvPr/>
        </p:nvSpPr>
        <p:spPr bwMode="auto">
          <a:xfrm>
            <a:off x="987427" y="2439988"/>
            <a:ext cx="1146173" cy="350361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80" name="AutoShape 64">
            <a:extLst>
              <a:ext uri="{FF2B5EF4-FFF2-40B4-BE49-F238E27FC236}">
                <a16:creationId xmlns:a16="http://schemas.microsoft.com/office/drawing/2014/main" id="{DFCD215A-9171-46F0-87DD-8D14D0BCDD82}"/>
              </a:ext>
            </a:extLst>
          </p:cNvPr>
          <p:cNvSpPr>
            <a:spLocks/>
          </p:cNvSpPr>
          <p:nvPr/>
        </p:nvSpPr>
        <p:spPr bwMode="auto">
          <a:xfrm>
            <a:off x="3508375" y="4962525"/>
            <a:ext cx="165100" cy="493713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0" y="5400"/>
                </a:moveTo>
                <a:lnTo>
                  <a:pt x="5400" y="5400"/>
                </a:lnTo>
                <a:lnTo>
                  <a:pt x="5400" y="21600"/>
                </a:lnTo>
                <a:lnTo>
                  <a:pt x="16200" y="21600"/>
                </a:lnTo>
                <a:lnTo>
                  <a:pt x="16200" y="5400"/>
                </a:lnTo>
                <a:lnTo>
                  <a:pt x="21600" y="5400"/>
                </a:lnTo>
                <a:lnTo>
                  <a:pt x="10800" y="0"/>
                </a:lnTo>
                <a:close/>
                <a:moveTo>
                  <a:pt x="0" y="5400"/>
                </a:moveTo>
              </a:path>
            </a:pathLst>
          </a:custGeom>
          <a:solidFill>
            <a:srgbClr val="FFFF67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81" name="AutoShape 65">
            <a:extLst>
              <a:ext uri="{FF2B5EF4-FFF2-40B4-BE49-F238E27FC236}">
                <a16:creationId xmlns:a16="http://schemas.microsoft.com/office/drawing/2014/main" id="{1D0AF709-14F3-4C05-AD45-74B2984E40A3}"/>
              </a:ext>
            </a:extLst>
          </p:cNvPr>
          <p:cNvSpPr>
            <a:spLocks/>
          </p:cNvSpPr>
          <p:nvPr/>
        </p:nvSpPr>
        <p:spPr bwMode="auto">
          <a:xfrm>
            <a:off x="3128963" y="4962525"/>
            <a:ext cx="165100" cy="493713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0" y="5400"/>
                </a:moveTo>
                <a:lnTo>
                  <a:pt x="5400" y="5400"/>
                </a:lnTo>
                <a:lnTo>
                  <a:pt x="5400" y="21600"/>
                </a:lnTo>
                <a:lnTo>
                  <a:pt x="16200" y="21600"/>
                </a:lnTo>
                <a:lnTo>
                  <a:pt x="16200" y="5400"/>
                </a:lnTo>
                <a:lnTo>
                  <a:pt x="21600" y="5400"/>
                </a:lnTo>
                <a:lnTo>
                  <a:pt x="10800" y="0"/>
                </a:lnTo>
                <a:close/>
                <a:moveTo>
                  <a:pt x="0" y="5400"/>
                </a:moveTo>
              </a:path>
            </a:pathLst>
          </a:custGeom>
          <a:solidFill>
            <a:srgbClr val="FFFF67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82" name="Rectangle 66">
            <a:extLst>
              <a:ext uri="{FF2B5EF4-FFF2-40B4-BE49-F238E27FC236}">
                <a16:creationId xmlns:a16="http://schemas.microsoft.com/office/drawing/2014/main" id="{1DF2A969-25A0-4BFE-A96D-6BCBE6309041}"/>
              </a:ext>
            </a:extLst>
          </p:cNvPr>
          <p:cNvSpPr>
            <a:spLocks noChangeArrowheads="1"/>
          </p:cNvSpPr>
          <p:nvPr/>
        </p:nvSpPr>
        <p:spPr bwMode="auto">
          <a:xfrm rot="96858">
            <a:off x="2152650" y="5041900"/>
            <a:ext cx="836613" cy="401638"/>
          </a:xfrm>
          <a:prstGeom prst="rect">
            <a:avLst/>
          </a:prstGeom>
          <a:solidFill>
            <a:srgbClr val="F6F6F6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6F6F6"/>
            </a:extrusionClr>
            <a:contourClr>
              <a:srgbClr val="F6F6F6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9283" name="AutoShape 67">
            <a:extLst>
              <a:ext uri="{FF2B5EF4-FFF2-40B4-BE49-F238E27FC236}">
                <a16:creationId xmlns:a16="http://schemas.microsoft.com/office/drawing/2014/main" id="{2562B47F-431D-4CB9-BA69-A3CE72C1699A}"/>
              </a:ext>
            </a:extLst>
          </p:cNvPr>
          <p:cNvSpPr>
            <a:spLocks/>
          </p:cNvSpPr>
          <p:nvPr/>
        </p:nvSpPr>
        <p:spPr bwMode="auto">
          <a:xfrm>
            <a:off x="2686050" y="4962525"/>
            <a:ext cx="165100" cy="493713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0" y="5400"/>
                </a:moveTo>
                <a:lnTo>
                  <a:pt x="5400" y="5400"/>
                </a:lnTo>
                <a:lnTo>
                  <a:pt x="5400" y="21600"/>
                </a:lnTo>
                <a:lnTo>
                  <a:pt x="16200" y="21600"/>
                </a:lnTo>
                <a:lnTo>
                  <a:pt x="16200" y="5400"/>
                </a:lnTo>
                <a:lnTo>
                  <a:pt x="21600" y="5400"/>
                </a:lnTo>
                <a:lnTo>
                  <a:pt x="10800" y="0"/>
                </a:lnTo>
                <a:close/>
                <a:moveTo>
                  <a:pt x="0" y="5400"/>
                </a:moveTo>
              </a:path>
            </a:pathLst>
          </a:custGeom>
          <a:solidFill>
            <a:srgbClr val="FFFF67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88" name="Text Box 72">
            <a:extLst>
              <a:ext uri="{FF2B5EF4-FFF2-40B4-BE49-F238E27FC236}">
                <a16:creationId xmlns:a16="http://schemas.microsoft.com/office/drawing/2014/main" id="{7F87B446-0B5D-430A-BB51-BD05B063A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100013"/>
            <a:ext cx="2865438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2200" b="1" baseline="30000">
                <a:latin typeface="Times New Roman" panose="02020603050405020304" pitchFamily="18" charset="0"/>
              </a:rPr>
              <a:t>3</a:t>
            </a:r>
            <a:r>
              <a:rPr lang="en-US" altLang="en-US" sz="2200" b="1">
                <a:latin typeface="Times New Roman" panose="02020603050405020304" pitchFamily="18" charset="0"/>
              </a:rPr>
              <a:t>He neutron spin filter</a:t>
            </a:r>
            <a:endParaRPr lang="en-US" altLang="en-US" sz="2200" baseline="30000">
              <a:latin typeface="Times New Roman" panose="02020603050405020304" pitchFamily="18" charset="0"/>
            </a:endParaRPr>
          </a:p>
        </p:txBody>
      </p:sp>
      <p:sp>
        <p:nvSpPr>
          <p:cNvPr id="9287" name="Text Box 71">
            <a:extLst>
              <a:ext uri="{FF2B5EF4-FFF2-40B4-BE49-F238E27FC236}">
                <a16:creationId xmlns:a16="http://schemas.microsoft.com/office/drawing/2014/main" id="{84391224-C861-4AF9-8077-75580B5D0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98475"/>
            <a:ext cx="3733800" cy="33877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>
                <a:srgbClr val="FF0000"/>
              </a:buClr>
              <a:buFont typeface="Times" panose="02020603050405020304" pitchFamily="18" charset="0"/>
              <a:buChar char="•"/>
            </a:pPr>
            <a:r>
              <a:rPr lang="en-US" altLang="en-US" sz="1800">
                <a:latin typeface="Times New Roman" panose="02020603050405020304" pitchFamily="18" charset="0"/>
              </a:rPr>
              <a:t>Polarized flux at sample, 4.0</a:t>
            </a:r>
            <a:r>
              <a:rPr lang="en-US" altLang="en-US" sz="1800">
                <a:latin typeface="Times New Roman" panose="02020603050405020304" pitchFamily="18" charset="0"/>
                <a:sym typeface="Symbol" panose="05050102010706020507" pitchFamily="18" charset="2"/>
              </a:rPr>
              <a:t>10</a:t>
            </a:r>
            <a:r>
              <a:rPr lang="en-US" altLang="en-US" sz="1800" baseline="30000">
                <a:latin typeface="Times New Roman" panose="02020603050405020304" pitchFamily="18" charset="0"/>
                <a:sym typeface="Symbol" panose="05050102010706020507" pitchFamily="18" charset="2"/>
              </a:rPr>
              <a:t>7</a:t>
            </a:r>
            <a:r>
              <a:rPr lang="en-US" altLang="en-US" sz="1800">
                <a:latin typeface="Times New Roman" panose="02020603050405020304" pitchFamily="18" charset="0"/>
                <a:sym typeface="Symbol" panose="05050102010706020507" pitchFamily="18" charset="2"/>
              </a:rPr>
              <a:t> n/cm</a:t>
            </a:r>
            <a:r>
              <a:rPr lang="en-US" altLang="en-US" sz="1800" baseline="30000"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1800">
                <a:latin typeface="Times New Roman" panose="02020603050405020304" pitchFamily="18" charset="0"/>
                <a:sym typeface="Symbol" panose="05050102010706020507" pitchFamily="18" charset="2"/>
              </a:rPr>
              <a:t>/s (</a:t>
            </a:r>
            <a:r>
              <a:rPr lang="en-US" altLang="en-US" sz="1800">
                <a:latin typeface="Times New Roman" panose="02020603050405020304" pitchFamily="18" charset="0"/>
              </a:rPr>
              <a:t>open</a:t>
            </a:r>
            <a:r>
              <a:rPr lang="en-US" altLang="en-US" sz="1800">
                <a:latin typeface="Times New Roman" panose="02020603050405020304" pitchFamily="18" charset="0"/>
                <a:sym typeface="Symbol" panose="05050102010706020507" pitchFamily="18" charset="2"/>
              </a:rPr>
              <a:t>) at 14.7 meV</a:t>
            </a:r>
            <a:endParaRPr lang="en-US" altLang="en-US" sz="1800">
              <a:latin typeface="Times New Roman" panose="02020603050405020304" pitchFamily="18" charset="0"/>
            </a:endParaRPr>
          </a:p>
          <a:p>
            <a:pPr>
              <a:buClr>
                <a:srgbClr val="FF0000"/>
              </a:buClr>
              <a:buFont typeface="Times" panose="02020603050405020304" pitchFamily="18" charset="0"/>
              <a:buChar char="•"/>
            </a:pPr>
            <a:r>
              <a:rPr lang="en-US" altLang="en-US" sz="1800" baseline="30000">
                <a:latin typeface="Times New Roman" panose="02020603050405020304" pitchFamily="18" charset="0"/>
              </a:rPr>
              <a:t>3</a:t>
            </a:r>
            <a:r>
              <a:rPr lang="en-US" altLang="en-US" sz="1800">
                <a:latin typeface="Times New Roman" panose="02020603050405020304" pitchFamily="18" charset="0"/>
              </a:rPr>
              <a:t>He neutron transmission 40% - 50% (for desired spin state)</a:t>
            </a:r>
          </a:p>
          <a:p>
            <a:pPr>
              <a:buClr>
                <a:srgbClr val="FF0000"/>
              </a:buClr>
              <a:buFont typeface="Times" panose="02020603050405020304" pitchFamily="18" charset="0"/>
              <a:buChar char="•"/>
            </a:pPr>
            <a:r>
              <a:rPr lang="en-US" altLang="en-US" sz="1800">
                <a:latin typeface="Times New Roman" panose="02020603050405020304" pitchFamily="18" charset="0"/>
              </a:rPr>
              <a:t>Initial flipping ratio up to 15</a:t>
            </a:r>
          </a:p>
          <a:p>
            <a:pPr>
              <a:buClr>
                <a:srgbClr val="FF0000"/>
              </a:buClr>
              <a:buFont typeface="Times" panose="02020603050405020304" pitchFamily="18" charset="0"/>
              <a:buChar char="•"/>
            </a:pPr>
            <a:r>
              <a:rPr lang="en-US" altLang="en-US" sz="1800">
                <a:latin typeface="Times New Roman" panose="02020603050405020304" pitchFamily="18" charset="0"/>
              </a:rPr>
              <a:t>Up to 8 spin-dependent cross sections measured (4 each </a:t>
            </a:r>
            <a:r>
              <a:rPr lang="en-US" altLang="en-US" sz="1800" b="1">
                <a:latin typeface="Times New Roman" panose="02020603050405020304" pitchFamily="18" charset="0"/>
              </a:rPr>
              <a:t>P</a:t>
            </a:r>
            <a:r>
              <a:rPr lang="en-US" altLang="en-US" sz="1800">
                <a:latin typeface="Times New Roman" panose="02020603050405020304" pitchFamily="18" charset="0"/>
              </a:rPr>
              <a:t> </a:t>
            </a:r>
            <a:r>
              <a:rPr lang="en-US" altLang="en-US" sz="1800">
                <a:latin typeface="Times New Roman" panose="02020603050405020304" pitchFamily="18" charset="0"/>
                <a:sym typeface="Symbol" panose="05050102010706020507" pitchFamily="18" charset="2"/>
              </a:rPr>
              <a:t> </a:t>
            </a:r>
            <a:r>
              <a:rPr lang="en-US" altLang="en-US" sz="1800" b="1">
                <a:latin typeface="Times New Roman" panose="02020603050405020304" pitchFamily="18" charset="0"/>
                <a:sym typeface="Symbol" panose="05050102010706020507" pitchFamily="18" charset="2"/>
              </a:rPr>
              <a:t>Q</a:t>
            </a:r>
            <a:r>
              <a:rPr lang="en-US" altLang="en-US" sz="1800">
                <a:latin typeface="Times New Roman" panose="02020603050405020304" pitchFamily="18" charset="0"/>
                <a:sym typeface="Symbol" panose="05050102010706020507" pitchFamily="18" charset="2"/>
              </a:rPr>
              <a:t>, and </a:t>
            </a:r>
            <a:r>
              <a:rPr lang="en-US" altLang="en-US" sz="1800" b="1">
                <a:latin typeface="Times New Roman" panose="02020603050405020304" pitchFamily="18" charset="0"/>
              </a:rPr>
              <a:t>P</a:t>
            </a:r>
            <a:r>
              <a:rPr lang="en-US" altLang="en-US" sz="1800">
                <a:latin typeface="Times New Roman" panose="02020603050405020304" pitchFamily="18" charset="0"/>
              </a:rPr>
              <a:t> </a:t>
            </a:r>
            <a:r>
              <a:rPr lang="en-US" altLang="en-US" sz="1800">
                <a:latin typeface="Times New Roman" panose="02020603050405020304" pitchFamily="18" charset="0"/>
                <a:sym typeface="Symbol" panose="05050102010706020507" pitchFamily="18" charset="2"/>
              </a:rPr>
              <a:t>|| </a:t>
            </a:r>
            <a:r>
              <a:rPr lang="en-US" altLang="en-US" sz="1800" b="1">
                <a:latin typeface="Times New Roman" panose="02020603050405020304" pitchFamily="18" charset="0"/>
                <a:sym typeface="Symbol" panose="05050102010706020507" pitchFamily="18" charset="2"/>
              </a:rPr>
              <a:t>Q</a:t>
            </a:r>
            <a:r>
              <a:rPr lang="en-US" altLang="en-US" sz="1800"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>
              <a:buClr>
                <a:srgbClr val="FF0000"/>
              </a:buClr>
              <a:buFont typeface="Times" panose="02020603050405020304" pitchFamily="18" charset="0"/>
              <a:buChar char="•"/>
            </a:pPr>
            <a:r>
              <a:rPr lang="en-US" altLang="en-US" sz="1800" baseline="30000">
                <a:latin typeface="Times New Roman" panose="02020603050405020304" pitchFamily="18" charset="0"/>
              </a:rPr>
              <a:t>3</a:t>
            </a:r>
            <a:r>
              <a:rPr lang="en-US" altLang="en-US" sz="1800">
                <a:latin typeface="Times New Roman" panose="02020603050405020304" pitchFamily="18" charset="0"/>
              </a:rPr>
              <a:t>He NMR based neutron spin flipping capability</a:t>
            </a:r>
            <a:endParaRPr lang="en-US" altLang="en-US" sz="180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buClr>
                <a:srgbClr val="FF0000"/>
              </a:buClr>
              <a:buFont typeface="Times" panose="02020603050405020304" pitchFamily="18" charset="0"/>
              <a:buChar char="•"/>
            </a:pPr>
            <a:r>
              <a:rPr lang="en-US" altLang="en-US" sz="1800">
                <a:latin typeface="Times New Roman" panose="02020603050405020304" pitchFamily="18" charset="0"/>
                <a:sym typeface="Symbol" panose="05050102010706020507" pitchFamily="18" charset="2"/>
              </a:rPr>
              <a:t>Polarization efficiency correction software developed</a:t>
            </a:r>
          </a:p>
        </p:txBody>
      </p:sp>
      <p:sp>
        <p:nvSpPr>
          <p:cNvPr id="9289" name="AutoShape 73">
            <a:extLst>
              <a:ext uri="{FF2B5EF4-FFF2-40B4-BE49-F238E27FC236}">
                <a16:creationId xmlns:a16="http://schemas.microsoft.com/office/drawing/2014/main" id="{FD79D500-6108-4BDC-ACA6-E99E30FC3A3A}"/>
              </a:ext>
            </a:extLst>
          </p:cNvPr>
          <p:cNvSpPr>
            <a:spLocks/>
          </p:cNvSpPr>
          <p:nvPr/>
        </p:nvSpPr>
        <p:spPr bwMode="auto">
          <a:xfrm>
            <a:off x="6705600" y="4953000"/>
            <a:ext cx="165100" cy="493713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0" y="5400"/>
                </a:moveTo>
                <a:lnTo>
                  <a:pt x="5400" y="5400"/>
                </a:lnTo>
                <a:lnTo>
                  <a:pt x="5400" y="21600"/>
                </a:lnTo>
                <a:lnTo>
                  <a:pt x="16200" y="21600"/>
                </a:lnTo>
                <a:lnTo>
                  <a:pt x="16200" y="5400"/>
                </a:lnTo>
                <a:lnTo>
                  <a:pt x="21600" y="5400"/>
                </a:lnTo>
                <a:lnTo>
                  <a:pt x="10800" y="0"/>
                </a:lnTo>
                <a:close/>
                <a:moveTo>
                  <a:pt x="0" y="5400"/>
                </a:moveTo>
              </a:path>
            </a:pathLst>
          </a:custGeom>
          <a:solidFill>
            <a:srgbClr val="FFFF67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spd="med">
    <p:circle/>
  </p:transition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1377</TotalTime>
  <Words>151</Words>
  <Application>Microsoft Office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ＭＳ Ｐゴシック</vt:lpstr>
      <vt:lpstr>Times New Roman</vt:lpstr>
      <vt:lpstr>Times</vt:lpstr>
      <vt:lpstr>Gill Sans</vt:lpstr>
      <vt:lpstr>Gill Sans Light</vt:lpstr>
      <vt:lpstr>Symbol</vt:lpstr>
      <vt:lpstr>Blank Presentation</vt:lpstr>
      <vt:lpstr>PowerPoint Presentation</vt:lpstr>
    </vt:vector>
  </TitlesOfParts>
  <Company>Ivelisse Cabrera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Ivelisse Cabrera</dc:creator>
  <cp:lastModifiedBy>Watson, Shannon (Fed)</cp:lastModifiedBy>
  <cp:revision>28</cp:revision>
  <dcterms:created xsi:type="dcterms:W3CDTF">2010-01-16T17:05:50Z</dcterms:created>
  <dcterms:modified xsi:type="dcterms:W3CDTF">2018-05-15T14:36:33Z</dcterms:modified>
</cp:coreProperties>
</file>