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806" r:id="rId1"/>
    <p:sldMasterId id="2147483819" r:id="rId2"/>
  </p:sldMasterIdLst>
  <p:notesMasterIdLst>
    <p:notesMasterId r:id="rId43"/>
  </p:notesMasterIdLst>
  <p:sldIdLst>
    <p:sldId id="256" r:id="rId3"/>
    <p:sldId id="258" r:id="rId4"/>
    <p:sldId id="268" r:id="rId5"/>
    <p:sldId id="270" r:id="rId6"/>
    <p:sldId id="276" r:id="rId7"/>
    <p:sldId id="272" r:id="rId8"/>
    <p:sldId id="273" r:id="rId9"/>
    <p:sldId id="274" r:id="rId10"/>
    <p:sldId id="278" r:id="rId11"/>
    <p:sldId id="280" r:id="rId12"/>
    <p:sldId id="336" r:id="rId13"/>
    <p:sldId id="281" r:id="rId14"/>
    <p:sldId id="337" r:id="rId15"/>
    <p:sldId id="339" r:id="rId16"/>
    <p:sldId id="338" r:id="rId17"/>
    <p:sldId id="340" r:id="rId18"/>
    <p:sldId id="282" r:id="rId19"/>
    <p:sldId id="262" r:id="rId20"/>
    <p:sldId id="324" r:id="rId21"/>
    <p:sldId id="277" r:id="rId22"/>
    <p:sldId id="269" r:id="rId23"/>
    <p:sldId id="264" r:id="rId24"/>
    <p:sldId id="265" r:id="rId25"/>
    <p:sldId id="331" r:id="rId26"/>
    <p:sldId id="301" r:id="rId27"/>
    <p:sldId id="302" r:id="rId28"/>
    <p:sldId id="266" r:id="rId29"/>
    <p:sldId id="267" r:id="rId30"/>
    <p:sldId id="290" r:id="rId31"/>
    <p:sldId id="333" r:id="rId32"/>
    <p:sldId id="279" r:id="rId33"/>
    <p:sldId id="291" r:id="rId34"/>
    <p:sldId id="292" r:id="rId35"/>
    <p:sldId id="293" r:id="rId36"/>
    <p:sldId id="334" r:id="rId37"/>
    <p:sldId id="257" r:id="rId38"/>
    <p:sldId id="335" r:id="rId39"/>
    <p:sldId id="259" r:id="rId40"/>
    <p:sldId id="261" r:id="rId41"/>
    <p:sldId id="260" r:id="rId42"/>
  </p:sldIdLst>
  <p:sldSz cx="9144000" cy="6858000" type="screen4x3"/>
  <p:notesSz cx="6858000" cy="9144000"/>
  <p:defaultTextStyle>
    <a:defPPr>
      <a:defRPr lang="en-GB"/>
    </a:defPPr>
    <a:lvl1pPr algn="l" defTabSz="457200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sz="2400" kern="1200">
        <a:solidFill>
          <a:schemeClr val="bg1"/>
        </a:solidFill>
        <a:latin typeface="Times New Roman" pitchFamily="16" charset="0"/>
        <a:ea typeface="宋体" charset="-122"/>
        <a:cs typeface="+mn-cs"/>
      </a:defRPr>
    </a:lvl1pPr>
    <a:lvl2pPr marL="742950" indent="-285750" algn="l" defTabSz="457200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sz="2400" kern="1200">
        <a:solidFill>
          <a:schemeClr val="bg1"/>
        </a:solidFill>
        <a:latin typeface="Times New Roman" pitchFamily="16" charset="0"/>
        <a:ea typeface="宋体" charset="-122"/>
        <a:cs typeface="+mn-cs"/>
      </a:defRPr>
    </a:lvl2pPr>
    <a:lvl3pPr marL="1143000" indent="-228600" algn="l" defTabSz="457200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sz="2400" kern="1200">
        <a:solidFill>
          <a:schemeClr val="bg1"/>
        </a:solidFill>
        <a:latin typeface="Times New Roman" pitchFamily="16" charset="0"/>
        <a:ea typeface="宋体" charset="-122"/>
        <a:cs typeface="+mn-cs"/>
      </a:defRPr>
    </a:lvl3pPr>
    <a:lvl4pPr marL="1600200" indent="-228600" algn="l" defTabSz="457200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sz="2400" kern="1200">
        <a:solidFill>
          <a:schemeClr val="bg1"/>
        </a:solidFill>
        <a:latin typeface="Times New Roman" pitchFamily="16" charset="0"/>
        <a:ea typeface="宋体" charset="-122"/>
        <a:cs typeface="+mn-cs"/>
      </a:defRPr>
    </a:lvl4pPr>
    <a:lvl5pPr marL="2057400" indent="-228600" algn="l" defTabSz="457200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sz="2400" kern="1200">
        <a:solidFill>
          <a:schemeClr val="bg1"/>
        </a:solidFill>
        <a:latin typeface="Times New Roman" pitchFamily="16" charset="0"/>
        <a:ea typeface="宋体" charset="-122"/>
        <a:cs typeface="+mn-cs"/>
      </a:defRPr>
    </a:lvl5pPr>
    <a:lvl6pPr marL="2286000" algn="l" defTabSz="914400" rtl="0" eaLnBrk="1" latinLnBrk="0" hangingPunct="1">
      <a:defRPr sz="2400" kern="1200">
        <a:solidFill>
          <a:schemeClr val="bg1"/>
        </a:solidFill>
        <a:latin typeface="Times New Roman" pitchFamily="16" charset="0"/>
        <a:ea typeface="宋体" charset="-122"/>
        <a:cs typeface="+mn-cs"/>
      </a:defRPr>
    </a:lvl6pPr>
    <a:lvl7pPr marL="2743200" algn="l" defTabSz="914400" rtl="0" eaLnBrk="1" latinLnBrk="0" hangingPunct="1">
      <a:defRPr sz="2400" kern="1200">
        <a:solidFill>
          <a:schemeClr val="bg1"/>
        </a:solidFill>
        <a:latin typeface="Times New Roman" pitchFamily="16" charset="0"/>
        <a:ea typeface="宋体" charset="-122"/>
        <a:cs typeface="+mn-cs"/>
      </a:defRPr>
    </a:lvl7pPr>
    <a:lvl8pPr marL="3200400" algn="l" defTabSz="914400" rtl="0" eaLnBrk="1" latinLnBrk="0" hangingPunct="1">
      <a:defRPr sz="2400" kern="1200">
        <a:solidFill>
          <a:schemeClr val="bg1"/>
        </a:solidFill>
        <a:latin typeface="Times New Roman" pitchFamily="16" charset="0"/>
        <a:ea typeface="宋体" charset="-122"/>
        <a:cs typeface="+mn-cs"/>
      </a:defRPr>
    </a:lvl8pPr>
    <a:lvl9pPr marL="3657600" algn="l" defTabSz="914400" rtl="0" eaLnBrk="1" latinLnBrk="0" hangingPunct="1">
      <a:defRPr sz="2400" kern="1200">
        <a:solidFill>
          <a:schemeClr val="bg1"/>
        </a:solidFill>
        <a:latin typeface="Times New Roman" pitchFamily="16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07" autoAdjust="0"/>
    <p:restoredTop sz="87921" autoAdjust="0"/>
  </p:normalViewPr>
  <p:slideViewPr>
    <p:cSldViewPr>
      <p:cViewPr varScale="1">
        <p:scale>
          <a:sx n="101" d="100"/>
          <a:sy n="101" d="100"/>
        </p:scale>
        <p:origin x="2334" y="114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1836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0413" cy="34274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sp>
      <p:sp>
        <p:nvSpPr>
          <p:cNvPr id="4101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3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0" y="8683625"/>
            <a:ext cx="29718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3884613" y="8685213"/>
            <a:ext cx="2970212" cy="4556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</a:defRPr>
            </a:lvl1pPr>
          </a:lstStyle>
          <a:p>
            <a:fld id="{A18006DC-2190-4CAE-BB7B-7BEDC5C8A38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928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56F7A04-FC2C-4B37-8D9E-954A9AC4716A}" type="slidenum">
              <a:rPr lang="en-US"/>
              <a:pPr/>
              <a:t>1</a:t>
            </a:fld>
            <a:endParaRPr lang="en-US"/>
          </a:p>
        </p:txBody>
      </p:sp>
      <p:sp>
        <p:nvSpPr>
          <p:cNvPr id="12289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290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6400" cy="4208463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zh-CN" altLang="zh-CN" sz="1200" kern="1200" dirty="0">
              <a:solidFill>
                <a:srgbClr val="000000"/>
              </a:solidFill>
              <a:effectLst/>
              <a:latin typeface="Times New Roman" pitchFamily="16" charset="0"/>
              <a:ea typeface="+mn-ea"/>
              <a:cs typeface="+mn-cs"/>
            </a:endParaRPr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18360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FFF49EC-63CF-441B-AF66-0425EEFD66AD}" type="slidenum">
              <a:rPr lang="en-US" sz="1200">
                <a:solidFill>
                  <a:srgbClr val="000000"/>
                </a:solidFill>
              </a:rPr>
              <a:pPr algn="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</a:t>
            </a:fld>
            <a:endParaRPr lang="en-US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3269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F26B780-0B2C-4395-BABB-A879FF5598CA}" type="slidenum">
              <a:rPr lang="en-US"/>
              <a:pPr/>
              <a:t>10</a:t>
            </a:fld>
            <a:endParaRPr lang="en-US"/>
          </a:p>
        </p:txBody>
      </p:sp>
      <p:sp>
        <p:nvSpPr>
          <p:cNvPr id="1433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r>
              <a:rPr lang="en-US" altLang="zh-CN" sz="1200" kern="120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8 And BT7 have quite flexible choice of several different</a:t>
            </a:r>
            <a:r>
              <a:rPr lang="en-US" altLang="zh-CN" sz="1200" kern="1200" baseline="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 kinds of sample environments:</a:t>
            </a:r>
            <a:endParaRPr lang="en-US" sz="1200" kern="1200" dirty="0">
              <a:solidFill>
                <a:srgbClr val="000000"/>
              </a:solidFill>
              <a:latin typeface="Times New Roman" pitchFamily="16" charset="0"/>
              <a:ea typeface="+mn-ea"/>
              <a:cs typeface="+mn-cs"/>
            </a:endParaRPr>
          </a:p>
          <a:p>
            <a:r>
              <a:rPr lang="en-US" altLang="zh-CN" sz="1200" kern="1200" baseline="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For low temperature, we can use orange cryostat with dilute refrigerator down to 50mK</a:t>
            </a:r>
          </a:p>
          <a:p>
            <a:r>
              <a:rPr lang="en-US" altLang="zh-CN" sz="1200" kern="1200" baseline="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And we can use superconducting magnet with field up to 15T</a:t>
            </a:r>
          </a:p>
          <a:p>
            <a:r>
              <a:rPr lang="en-US" altLang="zh-CN" sz="1200" kern="1200" baseline="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We can also applied high pressure on the sample cell up to 1GPa</a:t>
            </a:r>
          </a:p>
          <a:p>
            <a:r>
              <a:rPr lang="en-US" altLang="zh-CN" sz="1200" kern="1200" baseline="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We can also use furnace to do high temperature measurements up to 1600C</a:t>
            </a:r>
          </a:p>
          <a:p>
            <a:r>
              <a:rPr lang="en-US" altLang="zh-CN" sz="1200" kern="1200" baseline="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We can also applied high electric field on single crystal samples.   </a:t>
            </a:r>
          </a:p>
          <a:p>
            <a:r>
              <a:rPr lang="en-US" altLang="zh-CN" sz="1200" kern="120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All these sample environment help turning the sample to met all different phases of science interests</a:t>
            </a:r>
          </a:p>
          <a:p>
            <a:r>
              <a:rPr lang="en-US" altLang="zh-CN" sz="1200" kern="120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If you have interests or</a:t>
            </a:r>
            <a:r>
              <a:rPr lang="en-US" altLang="zh-CN" sz="1200" kern="1200" baseline="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 idea of some experiment, welcome to discuss with us and send proposal to BT7. </a:t>
            </a:r>
            <a:endParaRPr lang="zh-CN" altLang="en-US" sz="1200" kern="1200" dirty="0">
              <a:solidFill>
                <a:srgbClr val="000000"/>
              </a:solidFill>
              <a:latin typeface="Times New Roman" pitchFamily="1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71688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F26B780-0B2C-4395-BABB-A879FF5598CA}" type="slidenum">
              <a:rPr lang="en-US"/>
              <a:pPr/>
              <a:t>11</a:t>
            </a:fld>
            <a:endParaRPr lang="en-US"/>
          </a:p>
        </p:txBody>
      </p:sp>
      <p:sp>
        <p:nvSpPr>
          <p:cNvPr id="1433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r>
              <a:rPr lang="en-US" altLang="zh-CN" sz="1200" kern="120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8 And BT7 have quite flexible choice of several different</a:t>
            </a:r>
            <a:r>
              <a:rPr lang="en-US" altLang="zh-CN" sz="1200" kern="1200" baseline="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 kinds of sample environments:</a:t>
            </a:r>
            <a:endParaRPr lang="en-US" sz="1200" kern="1200" dirty="0">
              <a:solidFill>
                <a:srgbClr val="000000"/>
              </a:solidFill>
              <a:latin typeface="Times New Roman" pitchFamily="16" charset="0"/>
              <a:ea typeface="+mn-ea"/>
              <a:cs typeface="+mn-cs"/>
            </a:endParaRPr>
          </a:p>
          <a:p>
            <a:r>
              <a:rPr lang="en-US" altLang="zh-CN" sz="1200" kern="1200" baseline="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For low temperature, we can use orange cryostat with dilute refrigerator down to 50mK</a:t>
            </a:r>
          </a:p>
          <a:p>
            <a:r>
              <a:rPr lang="en-US" altLang="zh-CN" sz="1200" kern="1200" baseline="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And we can use superconducting magnet with field up to 15T</a:t>
            </a:r>
          </a:p>
          <a:p>
            <a:r>
              <a:rPr lang="en-US" altLang="zh-CN" sz="1200" kern="1200" baseline="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We can also applied high pressure on the sample cell up to 1GPa</a:t>
            </a:r>
          </a:p>
          <a:p>
            <a:r>
              <a:rPr lang="en-US" altLang="zh-CN" sz="1200" kern="1200" baseline="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We can also use furnace to do high temperature measurements up to 1600C</a:t>
            </a:r>
          </a:p>
          <a:p>
            <a:r>
              <a:rPr lang="en-US" altLang="zh-CN" sz="1200" kern="1200" baseline="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We can also applied high electric field on single crystal samples.   </a:t>
            </a:r>
          </a:p>
          <a:p>
            <a:r>
              <a:rPr lang="en-US" altLang="zh-CN" sz="1200" kern="120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All these sample environment help turning the sample to met all different phases of science interests</a:t>
            </a:r>
          </a:p>
          <a:p>
            <a:r>
              <a:rPr lang="en-US" altLang="zh-CN" sz="1200" kern="120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If you have interests or</a:t>
            </a:r>
            <a:r>
              <a:rPr lang="en-US" altLang="zh-CN" sz="1200" kern="1200" baseline="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 idea of some experiment, welcome to discuss with us and send proposal to BT7. </a:t>
            </a:r>
            <a:endParaRPr lang="zh-CN" altLang="en-US" sz="1200" kern="1200" dirty="0">
              <a:solidFill>
                <a:srgbClr val="000000"/>
              </a:solidFill>
              <a:latin typeface="Times New Roman" pitchFamily="1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36246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F26B780-0B2C-4395-BABB-A879FF5598CA}" type="slidenum">
              <a:rPr lang="en-US"/>
              <a:pPr/>
              <a:t>12</a:t>
            </a:fld>
            <a:endParaRPr lang="en-US"/>
          </a:p>
        </p:txBody>
      </p:sp>
      <p:sp>
        <p:nvSpPr>
          <p:cNvPr id="1433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zh-CN" altLang="en-US" sz="1200" kern="1200" dirty="0">
              <a:solidFill>
                <a:srgbClr val="000000"/>
              </a:solidFill>
              <a:latin typeface="Times New Roman" pitchFamily="1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76026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3D329B-B454-B844-8300-81745419EE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25185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3D329B-B454-B844-8300-81745419EE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56155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3D329B-B454-B844-8300-81745419EE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20365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3D329B-B454-B844-8300-81745419EE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655892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3D329B-B454-B844-8300-81745419EE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20186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F26B780-0B2C-4395-BABB-A879FF5598CA}" type="slidenum">
              <a:rPr lang="en-US"/>
              <a:pPr/>
              <a:t>2</a:t>
            </a:fld>
            <a:endParaRPr lang="en-US"/>
          </a:p>
        </p:txBody>
      </p:sp>
      <p:sp>
        <p:nvSpPr>
          <p:cNvPr id="1433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r>
              <a:rPr lang="en-US" altLang="zh-CN" sz="1200" b="1" kern="1200" baseline="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5-11 I will start with some neutron basics, I wonder whether you have learned the thermal and cold neutron already? </a:t>
            </a:r>
          </a:p>
          <a:p>
            <a:r>
              <a:rPr lang="en-US" altLang="zh-CN" sz="1200" kern="1200" baseline="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Similar to the electron,  we can calculate neutron wave vector and wavelength from the neutron energy</a:t>
            </a:r>
          </a:p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lang="en-US" sz="1200" kern="120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the neutron energy can be moderated by collisions with hydrogen </a:t>
            </a:r>
            <a:r>
              <a:rPr lang="en-US" altLang="zh-CN" sz="1200" kern="120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isotope</a:t>
            </a:r>
            <a:r>
              <a:rPr lang="en-US" sz="1200" kern="120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 in water</a:t>
            </a:r>
            <a:r>
              <a:rPr lang="en-US" sz="1200" kern="1200" baseline="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 or heavy water</a:t>
            </a:r>
            <a:r>
              <a:rPr lang="en-US" sz="1200" kern="120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 </a:t>
            </a:r>
          </a:p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lang="en-US" sz="1200" kern="120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The median energy of neutron beam is proportional to the temperature of the water, which can be adjusted.</a:t>
            </a:r>
          </a:p>
          <a:p>
            <a:r>
              <a:rPr lang="en-US" altLang="zh-CN" sz="1200" b="1" kern="1200" baseline="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For example, BT7 use thermal neutron, which is around 300K and 30meV</a:t>
            </a:r>
          </a:p>
          <a:p>
            <a:r>
              <a:rPr lang="en-US" altLang="zh-CN" sz="1200" b="1" kern="1200" baseline="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Generally 1meV is equal 10K </a:t>
            </a:r>
          </a:p>
          <a:p>
            <a:r>
              <a:rPr lang="en-US" altLang="zh-CN" sz="1200" kern="1200" baseline="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The typical elastic measurements energy at BT7 is 14.7meV and corresponding to wavelength is 2.35A</a:t>
            </a:r>
          </a:p>
          <a:p>
            <a:r>
              <a:rPr lang="en-US" altLang="zh-CN" sz="1200" b="1" kern="1200" baseline="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The wavelength of neutron is comparable with the lattice constant in the crystal</a:t>
            </a:r>
          </a:p>
          <a:p>
            <a:r>
              <a:rPr lang="en-US" altLang="zh-CN" sz="1200" b="1" kern="1200" baseline="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And the energy is comparable with some interest dynamic mode in solid materials, like phonon and spin wave</a:t>
            </a:r>
          </a:p>
          <a:p>
            <a:r>
              <a:rPr lang="en-US" altLang="zh-CN" sz="1200" kern="1200" baseline="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On the other hand, NCNR also have other triple axis spectrometer uses cold neutron, the SPINS and MACS</a:t>
            </a:r>
          </a:p>
          <a:p>
            <a:r>
              <a:rPr lang="en-US" altLang="zh-CN" sz="1200" kern="1200" baseline="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The typical elastic measurements energy of cold neutron is 5meV</a:t>
            </a:r>
          </a:p>
          <a:p>
            <a:endParaRPr lang="zh-CN" altLang="en-US" sz="1200" kern="1200" dirty="0">
              <a:solidFill>
                <a:srgbClr val="000000"/>
              </a:solidFill>
              <a:latin typeface="Times New Roman" pitchFamily="16" charset="0"/>
              <a:ea typeface="+mn-ea"/>
              <a:cs typeface="+mn-cs"/>
            </a:endParaRPr>
          </a:p>
          <a:p>
            <a:endParaRPr lang="en-US" sz="1200" kern="1200" dirty="0">
              <a:solidFill>
                <a:srgbClr val="000000"/>
              </a:solidFill>
              <a:latin typeface="Times New Roman" pitchFamily="16" charset="0"/>
              <a:ea typeface="+mn-ea"/>
              <a:cs typeface="+mn-cs"/>
            </a:endParaRPr>
          </a:p>
          <a:p>
            <a:endParaRPr lang="en-US" sz="1200" kern="1200" dirty="0">
              <a:solidFill>
                <a:srgbClr val="000000"/>
              </a:solidFill>
              <a:latin typeface="Times New Roman" pitchFamily="16" charset="0"/>
              <a:ea typeface="+mn-ea"/>
              <a:cs typeface="+mn-cs"/>
            </a:endParaRPr>
          </a:p>
          <a:p>
            <a:endParaRPr lang="zh-CN" altLang="en-US" sz="1200" kern="1200" dirty="0">
              <a:solidFill>
                <a:srgbClr val="000000"/>
              </a:solidFill>
              <a:latin typeface="Times New Roman" pitchFamily="1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79732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F26B780-0B2C-4395-BABB-A879FF5598CA}" type="slidenum">
              <a:rPr lang="en-US"/>
              <a:pPr/>
              <a:t>3</a:t>
            </a:fld>
            <a:endParaRPr lang="en-US"/>
          </a:p>
        </p:txBody>
      </p:sp>
      <p:sp>
        <p:nvSpPr>
          <p:cNvPr id="1433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 sz="1200" b="0" i="0" kern="1200" dirty="0">
              <a:solidFill>
                <a:srgbClr val="000000"/>
              </a:solidFill>
              <a:effectLst/>
              <a:latin typeface="Times New Roman" pitchFamily="1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79732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altLang="zh-CN" sz="1200" b="1" kern="1200" baseline="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5-11 I wonder whether you have learned the reciprocal space already from solid state physics?</a:t>
            </a:r>
            <a:endParaRPr lang="en-US" b="1" dirty="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b="1" dirty="0">
                <a:latin typeface="Times New Roman" pitchFamily="18" charset="0"/>
              </a:rPr>
              <a:t>When looking at neutron scattering results of bulk sample, instead of looking at the real space atomic positions, we look at their Fourier transformation into the momentum-energy space (</a:t>
            </a:r>
            <a:r>
              <a:rPr lang="en-US" b="1" dirty="0" err="1">
                <a:latin typeface="Times New Roman" pitchFamily="18" charset="0"/>
              </a:rPr>
              <a:t>h,k,l,E</a:t>
            </a:r>
            <a:r>
              <a:rPr lang="en-US" b="1" dirty="0">
                <a:latin typeface="Times New Roman" pitchFamily="18" charset="0"/>
              </a:rPr>
              <a:t>). </a:t>
            </a:r>
          </a:p>
          <a:p>
            <a:pPr>
              <a:spcBef>
                <a:spcPct val="50000"/>
              </a:spcBef>
            </a:pPr>
            <a:r>
              <a:rPr lang="en-US" dirty="0">
                <a:latin typeface="Times New Roman" pitchFamily="18" charset="0"/>
              </a:rPr>
              <a:t>For example, here we show the well-known CuO2 plane very common in high-</a:t>
            </a:r>
            <a:r>
              <a:rPr lang="en-US" dirty="0" err="1">
                <a:latin typeface="Times New Roman" pitchFamily="18" charset="0"/>
              </a:rPr>
              <a:t>Tc</a:t>
            </a:r>
            <a:r>
              <a:rPr lang="en-US" dirty="0">
                <a:latin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</a:rPr>
              <a:t>cuprates</a:t>
            </a:r>
            <a:r>
              <a:rPr lang="en-US" dirty="0">
                <a:latin typeface="Times New Roman" pitchFamily="18" charset="0"/>
              </a:rPr>
              <a:t>. </a:t>
            </a:r>
          </a:p>
          <a:p>
            <a:pPr>
              <a:spcBef>
                <a:spcPct val="50000"/>
              </a:spcBef>
            </a:pPr>
            <a:r>
              <a:rPr lang="en-US" dirty="0">
                <a:latin typeface="Times New Roman" pitchFamily="18" charset="0"/>
              </a:rPr>
              <a:t>For lattice constant is "a“, In the momentum space, or, we normally call "the reciprocal space“ nuclear Bragg peaks would appear will appear at 2Pi/a. </a:t>
            </a:r>
          </a:p>
          <a:p>
            <a:pPr>
              <a:spcBef>
                <a:spcPct val="50000"/>
              </a:spcBef>
            </a:pPr>
            <a:r>
              <a:rPr lang="en-US" b="1" dirty="0">
                <a:latin typeface="Times New Roman" pitchFamily="18" charset="0"/>
              </a:rPr>
              <a:t>The reciprocal peak positions tells us about the periodicities of the real space atomic arrangements.</a:t>
            </a:r>
          </a:p>
          <a:p>
            <a:pPr>
              <a:spcBef>
                <a:spcPct val="50000"/>
              </a:spcBef>
            </a:pPr>
            <a:r>
              <a:rPr lang="en-US" dirty="0">
                <a:latin typeface="Times New Roman" pitchFamily="18" charset="0"/>
              </a:rPr>
              <a:t>Neutrons have magnetic dipole moments so that they can interact with </a:t>
            </a:r>
            <a:r>
              <a:rPr lang="en-US" dirty="0" err="1">
                <a:latin typeface="Times New Roman" pitchFamily="18" charset="0"/>
              </a:rPr>
              <a:t>unpair</a:t>
            </a:r>
            <a:r>
              <a:rPr lang="en-US" dirty="0">
                <a:latin typeface="Times New Roman" pitchFamily="18" charset="0"/>
              </a:rPr>
              <a:t> spins in the samples. </a:t>
            </a:r>
          </a:p>
          <a:p>
            <a:pPr>
              <a:spcBef>
                <a:spcPct val="50000"/>
              </a:spcBef>
            </a:pPr>
            <a:r>
              <a:rPr lang="en-US" b="1" dirty="0">
                <a:latin typeface="Times New Roman" pitchFamily="18" charset="0"/>
              </a:rPr>
              <a:t>the system is </a:t>
            </a:r>
            <a:r>
              <a:rPr lang="en-US" b="1" dirty="0" err="1">
                <a:latin typeface="Times New Roman" pitchFamily="18" charset="0"/>
              </a:rPr>
              <a:t>antiferromagnetic</a:t>
            </a:r>
            <a:r>
              <a:rPr lang="en-US" b="1" dirty="0">
                <a:latin typeface="Times New Roman" pitchFamily="18" charset="0"/>
              </a:rPr>
              <a:t> at low temperature, Here the closed/open circles represent spins up and down. </a:t>
            </a:r>
          </a:p>
          <a:p>
            <a:pPr>
              <a:spcBef>
                <a:spcPct val="50000"/>
              </a:spcBef>
            </a:pPr>
            <a:r>
              <a:rPr lang="en-US" b="1" dirty="0">
                <a:latin typeface="Times New Roman" pitchFamily="18" charset="0"/>
              </a:rPr>
              <a:t>The periodicities become double and will present magnetic Bragg peak at  (1/2,1/2).</a:t>
            </a:r>
          </a:p>
          <a:p>
            <a:r>
              <a:rPr lang="en-US" dirty="0">
                <a:latin typeface="Times New Roman" pitchFamily="18" charset="0"/>
              </a:rPr>
              <a:t>Besides the static structure, the atoms can vibrate and the spins can fluctuate, which are the so-called lattice and spin dynamics.</a:t>
            </a:r>
            <a:br>
              <a:rPr lang="en-US" dirty="0">
                <a:latin typeface="Times New Roman" pitchFamily="18" charset="0"/>
              </a:rPr>
            </a:br>
            <a:r>
              <a:rPr lang="en-US" dirty="0">
                <a:latin typeface="Times New Roman" pitchFamily="18" charset="0"/>
              </a:rPr>
              <a:t>These  dynamic motion can also be measured by inelastic neutron scattering in Energy. </a:t>
            </a:r>
          </a:p>
          <a:p>
            <a:r>
              <a:rPr lang="en-US" dirty="0">
                <a:latin typeface="Times New Roman" pitchFamily="18" charset="0"/>
              </a:rPr>
              <a:t>For example, here an atomic vibrating at a period of T, will result in a peak in energy space at 2pi/T. </a:t>
            </a:r>
          </a:p>
          <a:p>
            <a:endParaRPr lang="en-US" dirty="0">
              <a:latin typeface="Times New Roman" pitchFamily="18" charset="0"/>
            </a:endParaRPr>
          </a:p>
          <a:p>
            <a:endParaRPr lang="en-US" dirty="0">
              <a:latin typeface="Times New Roman" pitchFamily="18" charset="0"/>
            </a:endParaRPr>
          </a:p>
          <a:p>
            <a:endParaRPr lang="en-US" dirty="0">
              <a:latin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</a:rPr>
              <a:t>The lifetime of the motion, on the other hand , is inversely proportional to the width of the peak in energy.</a:t>
            </a:r>
          </a:p>
          <a:p>
            <a:endParaRPr lang="en-US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78547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F26B780-0B2C-4395-BABB-A879FF5598CA}" type="slidenum">
              <a:rPr lang="en-US"/>
              <a:pPr/>
              <a:t>5</a:t>
            </a:fld>
            <a:endParaRPr lang="en-US"/>
          </a:p>
        </p:txBody>
      </p:sp>
      <p:sp>
        <p:nvSpPr>
          <p:cNvPr id="1433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r>
              <a:rPr lang="en-US" sz="1200" b="0" i="0" u="none" strike="noStrike" kern="1200" baseline="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8 Here is a photo of BT7 triple-axis spectrometer. </a:t>
            </a:r>
          </a:p>
          <a:p>
            <a:r>
              <a:rPr lang="en-US" sz="1200" b="0" i="0" u="none" strike="noStrike" kern="1200" baseline="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Why we call it triple-axis, Because there are 3 axis corresponding to </a:t>
            </a:r>
            <a:r>
              <a:rPr lang="en-US" sz="1200" b="0" i="0" u="none" strike="noStrike" kern="1200" baseline="0" dirty="0" err="1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monochrometer</a:t>
            </a:r>
            <a:r>
              <a:rPr lang="en-US" sz="1200" b="0" i="0" u="none" strike="noStrike" kern="1200" baseline="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, sample and analyzer </a:t>
            </a:r>
          </a:p>
          <a:p>
            <a:r>
              <a:rPr lang="en-US" sz="1200" b="0" i="0" u="none" strike="noStrike" kern="1200" baseline="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Which on the left, the green shielding is axis of </a:t>
            </a:r>
            <a:r>
              <a:rPr lang="en-US" sz="1200" b="0" i="0" u="none" strike="noStrike" kern="1200" baseline="0" dirty="0" err="1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monochrometer</a:t>
            </a:r>
            <a:r>
              <a:rPr lang="en-US" sz="1200" b="0" i="0" u="none" strike="noStrike" kern="1200" baseline="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 </a:t>
            </a:r>
          </a:p>
          <a:p>
            <a:r>
              <a:rPr lang="en-US" sz="1200" b="0" i="0" u="none" strike="noStrike" kern="1200" baseline="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Which in the middle, the metal cage is the axis of sample</a:t>
            </a:r>
          </a:p>
          <a:p>
            <a:r>
              <a:rPr lang="en-US" sz="1200" b="0" i="0" u="none" strike="noStrike" kern="1200" baseline="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Which on the right, the white shielding drum is axis of analyzer</a:t>
            </a:r>
          </a:p>
          <a:p>
            <a:r>
              <a:rPr lang="en-US" sz="1200" b="0" i="0" u="none" strike="noStrike" kern="1200" baseline="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Here is the schematic diagram of BT7.</a:t>
            </a:r>
          </a:p>
          <a:p>
            <a:r>
              <a:rPr lang="en-US" altLang="zh-CN" sz="1200" b="1" i="0" u="none" strike="noStrike" kern="1200" baseline="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There are 6 angles to control the 3 axis, In NCNR we call these 6 angles a1-a6</a:t>
            </a:r>
          </a:p>
          <a:p>
            <a:r>
              <a:rPr lang="en-US" sz="1200" kern="120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By adjusting 6 angles, it allows one to measure nearly any energy and wave vector in sample reciprocal space within range.</a:t>
            </a:r>
          </a:p>
          <a:p>
            <a:r>
              <a:rPr lang="en-US" altLang="zh-CN" sz="1200" kern="120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Then Let’s see how to do that</a:t>
            </a:r>
            <a:endParaRPr lang="zh-CN" altLang="en-US" sz="1200" kern="1200" dirty="0">
              <a:solidFill>
                <a:srgbClr val="000000"/>
              </a:solidFill>
              <a:latin typeface="Times New Roman" pitchFamily="16" charset="0"/>
              <a:ea typeface="+mn-ea"/>
              <a:cs typeface="+mn-cs"/>
            </a:endParaRPr>
          </a:p>
          <a:p>
            <a:endParaRPr lang="zh-CN" altLang="en-US" sz="1200" kern="1200" dirty="0">
              <a:solidFill>
                <a:srgbClr val="000000"/>
              </a:solidFill>
              <a:latin typeface="Times New Roman" pitchFamily="1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79732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F26B780-0B2C-4395-BABB-A879FF5598CA}" type="slidenum">
              <a:rPr lang="en-US"/>
              <a:pPr/>
              <a:t>6</a:t>
            </a:fld>
            <a:endParaRPr lang="en-US"/>
          </a:p>
        </p:txBody>
      </p:sp>
      <p:sp>
        <p:nvSpPr>
          <p:cNvPr id="1433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r>
              <a:rPr lang="en-US" altLang="zh-CN" sz="1200" kern="120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7 As we just mentioned 3 axis,</a:t>
            </a:r>
            <a:r>
              <a:rPr lang="en-US" altLang="zh-CN" sz="1200" kern="1200" baseline="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 2 axis are monochromatic and the analyzer </a:t>
            </a:r>
            <a:endParaRPr lang="en-US" altLang="zh-CN" sz="1200" kern="1200" dirty="0">
              <a:solidFill>
                <a:srgbClr val="000000"/>
              </a:solidFill>
              <a:latin typeface="Times New Roman" pitchFamily="16" charset="0"/>
              <a:ea typeface="+mn-ea"/>
              <a:cs typeface="+mn-cs"/>
            </a:endParaRPr>
          </a:p>
          <a:p>
            <a:r>
              <a:rPr lang="en-US" altLang="zh-CN" sz="1200" b="1" kern="120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The </a:t>
            </a:r>
            <a:r>
              <a:rPr lang="en-US" altLang="zh-CN" sz="1200" b="1" kern="1200" dirty="0" err="1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monochromator</a:t>
            </a:r>
            <a:r>
              <a:rPr lang="en-US" altLang="zh-CN" sz="1200" b="1" kern="120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 selects a specific incident neutron energy from the white </a:t>
            </a:r>
            <a:r>
              <a:rPr lang="en-US" sz="1200" b="1" kern="120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neutron beam from reactor</a:t>
            </a:r>
            <a:endParaRPr lang="en-US" altLang="zh-CN" sz="1200" b="1" kern="1200" dirty="0">
              <a:solidFill>
                <a:srgbClr val="000000"/>
              </a:solidFill>
              <a:latin typeface="Times New Roman" pitchFamily="16" charset="0"/>
              <a:ea typeface="+mn-ea"/>
              <a:cs typeface="+mn-cs"/>
            </a:endParaRPr>
          </a:p>
          <a:p>
            <a:r>
              <a:rPr lang="en-US" altLang="zh-CN" sz="1200" b="1" kern="120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The analyzer can chose the what final neutron energy you want measure</a:t>
            </a:r>
          </a:p>
          <a:p>
            <a:r>
              <a:rPr lang="en-US" altLang="zh-CN" sz="1200" kern="120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Both</a:t>
            </a:r>
            <a:r>
              <a:rPr lang="en-US" altLang="zh-CN" sz="1200" kern="1200" baseline="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 of them normally are PG single crystal at BT7,</a:t>
            </a:r>
          </a:p>
          <a:p>
            <a:r>
              <a:rPr lang="en-US" sz="1200" kern="120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Let’s focus on </a:t>
            </a:r>
            <a:r>
              <a:rPr lang="en-US" sz="1200" kern="1200" dirty="0" err="1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monochrometer</a:t>
            </a:r>
            <a:r>
              <a:rPr lang="en-US" sz="1200" kern="120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,</a:t>
            </a:r>
            <a:r>
              <a:rPr lang="en-US" sz="1200" kern="1200" baseline="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 </a:t>
            </a:r>
            <a:r>
              <a:rPr lang="en-US" sz="1200" kern="120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by Bragg scattering on monochromator,</a:t>
            </a:r>
            <a:r>
              <a:rPr lang="en-US" sz="1200" kern="1200" baseline="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 </a:t>
            </a:r>
            <a:r>
              <a:rPr lang="en-US" sz="1200" kern="120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wave vector or wavelength of incident neutron are determined by</a:t>
            </a:r>
            <a:r>
              <a:rPr lang="en-US" sz="1200" kern="1200" baseline="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 scattering angle theta</a:t>
            </a:r>
          </a:p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lang="en-US" altLang="zh-CN" sz="1200" kern="1200" baseline="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By changing a1/a2, the theta and 2 theta of the </a:t>
            </a:r>
            <a:r>
              <a:rPr lang="en-US" altLang="zh-CN" sz="1200" kern="1200" baseline="0" dirty="0" err="1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monochrometer</a:t>
            </a:r>
            <a:r>
              <a:rPr lang="en-US" altLang="zh-CN" sz="1200" kern="1200" baseline="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, we can control the Bragg scattering and control the energy of incident neutron</a:t>
            </a:r>
          </a:p>
          <a:p>
            <a:r>
              <a:rPr lang="en-US" altLang="zh-CN" sz="1200" kern="1200" baseline="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And it’s the same case for the analyzer, we choose </a:t>
            </a:r>
            <a:r>
              <a:rPr lang="en-US" altLang="zh-CN" sz="1200" kern="1200" baseline="0" dirty="0" err="1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Kf</a:t>
            </a:r>
            <a:r>
              <a:rPr lang="en-US" altLang="zh-CN" sz="1200" kern="1200" baseline="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 by a5/a6</a:t>
            </a:r>
          </a:p>
          <a:p>
            <a:endParaRPr lang="en-US" altLang="zh-CN" sz="1200" kern="1200" baseline="0" dirty="0">
              <a:solidFill>
                <a:srgbClr val="000000"/>
              </a:solidFill>
              <a:latin typeface="Times New Roman" pitchFamily="16" charset="0"/>
              <a:ea typeface="+mn-ea"/>
              <a:cs typeface="+mn-cs"/>
            </a:endParaRPr>
          </a:p>
          <a:p>
            <a:endParaRPr lang="zh-CN" altLang="en-US" sz="1200" kern="1200" dirty="0">
              <a:solidFill>
                <a:srgbClr val="000000"/>
              </a:solidFill>
              <a:latin typeface="Times New Roman" pitchFamily="1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79732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F26B780-0B2C-4395-BABB-A879FF5598CA}" type="slidenum">
              <a:rPr lang="en-US"/>
              <a:pPr/>
              <a:t>7</a:t>
            </a:fld>
            <a:endParaRPr lang="en-US"/>
          </a:p>
        </p:txBody>
      </p:sp>
      <p:sp>
        <p:nvSpPr>
          <p:cNvPr id="1433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r>
              <a:rPr lang="en-US" altLang="zh-CN" sz="1200" kern="120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8 The 3</a:t>
            </a:r>
            <a:r>
              <a:rPr lang="en-US" altLang="zh-CN" sz="1200" kern="1200" baseline="3000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rd</a:t>
            </a:r>
            <a:r>
              <a:rPr lang="en-US" altLang="zh-CN" sz="1200" kern="120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 axis is the sample.</a:t>
            </a:r>
          </a:p>
          <a:p>
            <a:r>
              <a:rPr lang="en-US" altLang="zh-CN" sz="1200" kern="120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From energy and momentum conservation,</a:t>
            </a:r>
            <a:r>
              <a:rPr lang="en-US" altLang="zh-CN" sz="1200" kern="1200" baseline="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 </a:t>
            </a:r>
            <a:r>
              <a:rPr lang="en-US" altLang="zh-CN" sz="1200" kern="120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We can</a:t>
            </a:r>
            <a:r>
              <a:rPr lang="en-US" altLang="zh-CN" sz="1200" kern="1200" baseline="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 draw a scattering triangle</a:t>
            </a:r>
          </a:p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lang="en-US" altLang="zh-CN" sz="1200" kern="1200" baseline="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Both magnitude of Ki and </a:t>
            </a:r>
            <a:r>
              <a:rPr lang="en-US" altLang="zh-CN" sz="1200" kern="1200" baseline="0" dirty="0" err="1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Kf</a:t>
            </a:r>
            <a:r>
              <a:rPr lang="en-US" altLang="zh-CN" sz="1200" kern="1200" baseline="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 have been decided by monochromatic and analyzer</a:t>
            </a:r>
          </a:p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lang="en-US" altLang="zh-CN" sz="1200" kern="1200" baseline="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Change a4 ,</a:t>
            </a:r>
            <a:r>
              <a:rPr lang="en-US" sz="1200" dirty="0">
                <a:solidFill>
                  <a:schemeClr val="tx1"/>
                </a:solidFill>
              </a:rPr>
              <a:t> the 2 theta angle between </a:t>
            </a:r>
            <a:r>
              <a:rPr lang="en-US" sz="1200" dirty="0" err="1">
                <a:solidFill>
                  <a:schemeClr val="tx1"/>
                </a:solidFill>
              </a:rPr>
              <a:t>ki</a:t>
            </a:r>
            <a:r>
              <a:rPr lang="en-US" sz="1200" dirty="0">
                <a:solidFill>
                  <a:schemeClr val="tx1"/>
                </a:solidFill>
              </a:rPr>
              <a:t>/</a:t>
            </a:r>
            <a:r>
              <a:rPr lang="en-US" sz="1200" dirty="0" err="1">
                <a:solidFill>
                  <a:schemeClr val="tx1"/>
                </a:solidFill>
              </a:rPr>
              <a:t>kf</a:t>
            </a:r>
            <a:r>
              <a:rPr lang="en-US" sz="1200" dirty="0">
                <a:solidFill>
                  <a:schemeClr val="tx1"/>
                </a:solidFill>
              </a:rPr>
              <a:t> will change the magnitude of Q</a:t>
            </a:r>
          </a:p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lang="en-US" altLang="zh-CN" sz="1200" kern="1200" baseline="0" dirty="0">
                <a:solidFill>
                  <a:schemeClr val="tx1"/>
                </a:solidFill>
                <a:latin typeface="Times New Roman" pitchFamily="16" charset="0"/>
                <a:ea typeface="+mn-ea"/>
                <a:cs typeface="+mn-cs"/>
              </a:rPr>
              <a:t>Change a3,  rotate the sample and indeed rotation of Q in the sample reciprocal space </a:t>
            </a:r>
          </a:p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lang="en-US" altLang="zh-CN" sz="1200" kern="1200" baseline="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For elastic measurement To see certain Bragg peaks in reciprocal space, we need both direction and magnitude of Q are reach that point, to get intensities</a:t>
            </a:r>
          </a:p>
          <a:p>
            <a:r>
              <a:rPr lang="en-US" altLang="zh-CN" sz="1200" kern="1200" baseline="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Each new experiment, we need aligned the sample by scan Bragg peaks and redefine A3 zero</a:t>
            </a:r>
          </a:p>
          <a:p>
            <a:r>
              <a:rPr lang="en-US" altLang="zh-CN" sz="1200" kern="1200" baseline="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Then we can use computer to control </a:t>
            </a:r>
            <a:r>
              <a:rPr lang="en-US" sz="1200" kern="120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measurements to any energy and wave vector in the sample reciprocal space.</a:t>
            </a:r>
            <a:endParaRPr lang="en-US" altLang="zh-CN" sz="1200" kern="1200" baseline="0" dirty="0">
              <a:solidFill>
                <a:srgbClr val="000000"/>
              </a:solidFill>
              <a:latin typeface="Times New Roman" pitchFamily="1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79732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F26B780-0B2C-4395-BABB-A879FF5598CA}" type="slidenum">
              <a:rPr lang="en-US"/>
              <a:pPr/>
              <a:t>8</a:t>
            </a:fld>
            <a:endParaRPr lang="en-US"/>
          </a:p>
        </p:txBody>
      </p:sp>
      <p:sp>
        <p:nvSpPr>
          <p:cNvPr id="1433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zh-CN" altLang="en-US" sz="1200" kern="1200" dirty="0">
              <a:solidFill>
                <a:srgbClr val="000000"/>
              </a:solidFill>
              <a:latin typeface="Times New Roman" pitchFamily="1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79732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F26B780-0B2C-4395-BABB-A879FF5598CA}" type="slidenum">
              <a:rPr lang="en-US"/>
              <a:pPr/>
              <a:t>9</a:t>
            </a:fld>
            <a:endParaRPr lang="en-US"/>
          </a:p>
        </p:txBody>
      </p:sp>
      <p:sp>
        <p:nvSpPr>
          <p:cNvPr id="1433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r>
              <a:rPr lang="en-US" altLang="zh-CN" sz="1200" kern="120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12 As we noted before, why we typical use 14.7meV for elastic scattering at BT7?</a:t>
            </a:r>
          </a:p>
          <a:p>
            <a:r>
              <a:rPr lang="en-US" altLang="zh-CN" sz="1200" kern="120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Because the </a:t>
            </a:r>
            <a:r>
              <a:rPr lang="en-US" altLang="zh-CN" sz="1200" kern="1200" dirty="0" err="1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monochrometer</a:t>
            </a:r>
            <a:r>
              <a:rPr lang="en-US" altLang="zh-CN" sz="1200" kern="120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 crystal select the incident energy by Bragg’s diffraction.</a:t>
            </a:r>
            <a:r>
              <a:rPr lang="en-US" altLang="zh-CN" sz="1200" kern="1200" baseline="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 </a:t>
            </a:r>
            <a:endParaRPr lang="en-US" altLang="zh-CN" sz="1200" kern="1200" dirty="0">
              <a:solidFill>
                <a:srgbClr val="000000"/>
              </a:solidFill>
              <a:latin typeface="Times New Roman" pitchFamily="16" charset="0"/>
              <a:ea typeface="+mn-ea"/>
              <a:cs typeface="+mn-cs"/>
            </a:endParaRPr>
          </a:p>
          <a:p>
            <a:r>
              <a:rPr lang="en-US" altLang="zh-CN" sz="1200" kern="1200" baseline="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Bragg’s law allow all positive integer n here, not only n=1, for example the neutrons with n=2 and half </a:t>
            </a:r>
            <a:r>
              <a:rPr lang="en-US" altLang="zh-CN" sz="1200" kern="1200" baseline="0" dirty="0" err="1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lamda</a:t>
            </a:r>
            <a:r>
              <a:rPr lang="en-US" altLang="zh-CN" sz="1200" kern="1200" baseline="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 also meet the requirement.</a:t>
            </a:r>
          </a:p>
          <a:p>
            <a:r>
              <a:rPr lang="en-US" altLang="zh-CN" sz="1200" kern="1200" baseline="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You can imagine these neutron can create extra peaks</a:t>
            </a:r>
          </a:p>
          <a:p>
            <a:r>
              <a:rPr lang="en-US" altLang="zh-CN" sz="1200" kern="1200" baseline="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To avoid that, we usually use a filter, which are used to eliminate the high order neutrons and reduce background</a:t>
            </a:r>
          </a:p>
          <a:p>
            <a:r>
              <a:rPr lang="en-US" altLang="zh-CN" sz="1200" kern="1200" baseline="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For BT7, we typical use a PG filter, at 14.7meV, the transition of </a:t>
            </a:r>
            <a:r>
              <a:rPr lang="en-US" altLang="zh-CN" sz="1200" kern="1200" baseline="0" dirty="0" err="1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lamda</a:t>
            </a:r>
            <a:r>
              <a:rPr lang="en-US" altLang="zh-CN" sz="1200" kern="1200" baseline="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 is 90% and half </a:t>
            </a:r>
            <a:r>
              <a:rPr lang="en-US" altLang="zh-CN" sz="1200" kern="1200" baseline="0" dirty="0" err="1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lamda</a:t>
            </a:r>
            <a:r>
              <a:rPr lang="en-US" altLang="zh-CN" sz="1200" kern="1200" baseline="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 is almost 0.</a:t>
            </a:r>
          </a:p>
          <a:p>
            <a:r>
              <a:rPr lang="en-US" altLang="zh-CN" sz="1200" kern="1200" baseline="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But filter is only good for certain energy, Then how about inelastic measurement, where energy change continuously  </a:t>
            </a:r>
          </a:p>
          <a:p>
            <a:r>
              <a:rPr lang="en-US" altLang="zh-CN" sz="1200" kern="1200" baseline="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BT7 has a velocity selector. </a:t>
            </a:r>
          </a:p>
          <a:p>
            <a:r>
              <a:rPr lang="en-US" altLang="zh-CN" sz="1200" kern="1200" baseline="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The velocity selector rotate at certain frequency and only neutron with certain speed can pass the windows on velocity selector</a:t>
            </a:r>
          </a:p>
          <a:p>
            <a:r>
              <a:rPr lang="en-US" altLang="zh-CN" sz="1200" kern="1200" baseline="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For example The neutron speed should equal the length over time which is proportional to frequency </a:t>
            </a:r>
          </a:p>
          <a:p>
            <a:r>
              <a:rPr lang="en-US" altLang="zh-CN" sz="1200" kern="1200" baseline="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So the neutrons energy to pass are proportional to frequency square </a:t>
            </a:r>
          </a:p>
          <a:p>
            <a:r>
              <a:rPr lang="en-US" altLang="zh-CN" sz="1200" kern="1200" baseline="0" dirty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So the velocity selector can adjust frequency to select the neutron with energy we want and eliminate high order neutrons, which is way off the pass requirement    </a:t>
            </a:r>
            <a:endParaRPr lang="zh-CN" altLang="en-US" sz="1200" kern="1200" dirty="0">
              <a:solidFill>
                <a:srgbClr val="000000"/>
              </a:solidFill>
              <a:latin typeface="Times New Roman" pitchFamily="1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68127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2628" y="770467"/>
            <a:ext cx="8086725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000" spc="-12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0634" y="4198409"/>
            <a:ext cx="6921151" cy="164592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2/7/2022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7143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2/7/2022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372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7963" y="695325"/>
            <a:ext cx="1971675" cy="4800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644" y="714376"/>
            <a:ext cx="5800725" cy="540067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2/7/2022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28654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8013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071765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0B4CE-7530-C448-B3CA-57AE3321D7AD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4578C-0C19-D641-925B-3F57C1DC14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574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0B4CE-7530-C448-B3CA-57AE3321D7AD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4578C-0C19-D641-925B-3F57C1DC14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8362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0B4CE-7530-C448-B3CA-57AE3321D7AD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4578C-0C19-D641-925B-3F57C1DC14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5196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0B4CE-7530-C448-B3CA-57AE3321D7AD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4578C-0C19-D641-925B-3F57C1DC14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5618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0B4CE-7530-C448-B3CA-57AE3321D7AD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4578C-0C19-D641-925B-3F57C1DC14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7205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0B4CE-7530-C448-B3CA-57AE3321D7AD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4578C-0C19-D641-925B-3F57C1DC14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9681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0B4CE-7530-C448-B3CA-57AE3321D7AD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4578C-0C19-D641-925B-3F57C1DC14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495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2/7/2022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36801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0B4CE-7530-C448-B3CA-57AE3321D7AD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4578C-0C19-D641-925B-3F57C1DC14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3450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0B4CE-7530-C448-B3CA-57AE3321D7AD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4578C-0C19-D641-925B-3F57C1DC14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3153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0B4CE-7530-C448-B3CA-57AE3321D7AD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4578C-0C19-D641-925B-3F57C1DC14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4862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0B4CE-7530-C448-B3CA-57AE3321D7AD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4578C-0C19-D641-925B-3F57C1DC14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702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628" y="767419"/>
            <a:ext cx="8085582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000" b="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0634" y="4187275"/>
            <a:ext cx="6919722" cy="1645920"/>
          </a:xfrm>
        </p:spPr>
        <p:txBody>
          <a:bodyPr anchor="t"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2/7/2022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1887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7492" y="1993392"/>
            <a:ext cx="3806190" cy="3767328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7738" y="1993392"/>
            <a:ext cx="3806190" cy="3767328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2/7/2022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3602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492" y="2032000"/>
            <a:ext cx="3806190" cy="7234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7492" y="2736150"/>
            <a:ext cx="3806190" cy="32004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66310" y="2029968"/>
            <a:ext cx="3806190" cy="722376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66310" y="2734056"/>
            <a:ext cx="3806190" cy="32004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2/7/2022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3995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2/7/2022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264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2/7/2022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4941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15000" y="0"/>
            <a:ext cx="3429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196053" y="542282"/>
            <a:ext cx="253746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36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762000"/>
            <a:ext cx="4572000" cy="4572000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06987" y="2511813"/>
            <a:ext cx="254889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2/7/2022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63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918" y="5418668"/>
            <a:ext cx="8085582" cy="613283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9144000" cy="5330952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7492" y="5909735"/>
            <a:ext cx="6922008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2/7/2022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8484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2919" y="499533"/>
            <a:ext cx="8079581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206" y="1993393"/>
            <a:ext cx="8065294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4350" y="6412447"/>
            <a:ext cx="30861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0" y="6554697"/>
            <a:ext cx="37719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41193" y="5829748"/>
            <a:ext cx="219456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0" b="0">
                <a:ln>
                  <a:noFill/>
                </a:ln>
                <a:solidFill>
                  <a:schemeClr val="tx1">
                    <a:alpha val="20000"/>
                  </a:schemeClr>
                </a:solidFill>
                <a:latin typeface="+mj-lt"/>
              </a:defRPr>
            </a:lvl1pPr>
          </a:lstStyle>
          <a:p>
            <a:fld id="{7B848179-09CB-42B8-8E19-2E4E3D862C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0749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7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4" r:id="rId8"/>
    <p:sldLayoutId id="2147483815" r:id="rId9"/>
    <p:sldLayoutId id="2147483816" r:id="rId10"/>
    <p:sldLayoutId id="2147483817" r:id="rId11"/>
    <p:sldLayoutId id="214748381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spc="-12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274320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A0B4CE-7530-C448-B3CA-57AE3321D7AD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24578C-0C19-D641-925B-3F57C1DC14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802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spinw.org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1.tiff"/><Relationship Id="rId4" Type="http://schemas.openxmlformats.org/officeDocument/2006/relationships/hyperlink" Target="https://github.com/spinw/SpinW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tiff"/><Relationship Id="rId2" Type="http://schemas.openxmlformats.org/officeDocument/2006/relationships/image" Target="../media/image32.tiff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3.tif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tiff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emf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457200" y="457200"/>
            <a:ext cx="8229600" cy="739552"/>
          </a:xfrm>
          <a:prstGeom prst="rect">
            <a:avLst/>
          </a:prstGeom>
          <a:solidFill>
            <a:schemeClr val="accent5"/>
          </a:solidFill>
          <a:ln w="38160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dirty="0">
                <a:solidFill>
                  <a:schemeClr val="tx1"/>
                </a:solidFill>
                <a:latin typeface="Arial" charset="0"/>
              </a:rPr>
              <a:t>BT-7 </a:t>
            </a:r>
            <a:r>
              <a:rPr lang="en-US" altLang="zh-CN" sz="3200" dirty="0">
                <a:solidFill>
                  <a:schemeClr val="tx1"/>
                </a:solidFill>
                <a:latin typeface="Arial" charset="0"/>
              </a:rPr>
              <a:t>T</a:t>
            </a:r>
            <a:r>
              <a:rPr lang="en-US" sz="3200" dirty="0">
                <a:solidFill>
                  <a:schemeClr val="tx1"/>
                </a:solidFill>
                <a:latin typeface="Arial" charset="0"/>
              </a:rPr>
              <a:t>riple-axis Spectrometer</a:t>
            </a:r>
            <a:endParaRPr lang="en-US" sz="3200" baseline="-33000" dirty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2" name="Picture 9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92739" y="1425516"/>
            <a:ext cx="5958522" cy="4509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1462671" y="6088374"/>
            <a:ext cx="621865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https://www.ncnr.nist.gov/instruments/bt7_new/</a:t>
            </a:r>
          </a:p>
        </p:txBody>
      </p:sp>
    </p:spTree>
  </p:cSld>
  <p:clrMapOvr>
    <a:masterClrMapping/>
  </p:clrMapOvr>
  <p:transition advTm="2048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457200" y="457200"/>
            <a:ext cx="8229600" cy="685800"/>
          </a:xfrm>
          <a:prstGeom prst="rect">
            <a:avLst/>
          </a:prstGeom>
          <a:solidFill>
            <a:schemeClr val="accent5"/>
          </a:solidFill>
          <a:ln w="38160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dirty="0">
                <a:solidFill>
                  <a:schemeClr val="tx1"/>
                </a:solidFill>
                <a:latin typeface="Arial" charset="0"/>
              </a:rPr>
              <a:t>Position sensitive detector (PSD)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2636" y="2132856"/>
            <a:ext cx="440283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PSD </a:t>
            </a:r>
          </a:p>
          <a:p>
            <a:pPr marL="1085850" lvl="1" indent="-3429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48 channels</a:t>
            </a:r>
          </a:p>
          <a:p>
            <a:pPr marL="1085850" lvl="1" indent="-3429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~ 5 degrees A4 coverage</a:t>
            </a:r>
          </a:p>
          <a:p>
            <a:pPr marL="1085850" lvl="1" indent="-342900"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  <a:p>
            <a:pPr marL="342900" indent="-3429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2 – axis diffraction mode</a:t>
            </a:r>
          </a:p>
          <a:p>
            <a:pPr marL="1085850" lvl="1" indent="-3429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Single crystal structure</a:t>
            </a:r>
          </a:p>
          <a:p>
            <a:pPr marL="1085850" lvl="1" indent="-342900"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  <a:p>
            <a:pPr marL="342900" indent="-3429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3 – axis mode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AB96DA1-330B-4C1A-B91A-A19CE18240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6360" y="1196752"/>
            <a:ext cx="3960440" cy="28649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8AE904B-494D-4DB5-AAF9-79EB97ED675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011" r="5716" b="55476"/>
          <a:stretch/>
        </p:blipFill>
        <p:spPr>
          <a:xfrm>
            <a:off x="4726360" y="4293096"/>
            <a:ext cx="3960440" cy="2304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804142"/>
      </p:ext>
    </p:extLst>
  </p:cSld>
  <p:clrMapOvr>
    <a:masterClrMapping/>
  </p:clrMapOvr>
  <p:transition advTm="2048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457200" y="457200"/>
            <a:ext cx="8229600" cy="685800"/>
          </a:xfrm>
          <a:prstGeom prst="rect">
            <a:avLst/>
          </a:prstGeom>
          <a:solidFill>
            <a:schemeClr val="accent5"/>
          </a:solidFill>
          <a:ln w="38160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dirty="0">
                <a:solidFill>
                  <a:schemeClr val="tx1"/>
                </a:solidFill>
                <a:latin typeface="Arial" charset="0"/>
              </a:rPr>
              <a:t>Sample Environment</a:t>
            </a:r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3430" y="1268760"/>
            <a:ext cx="1264274" cy="254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7704" y="1268760"/>
            <a:ext cx="2097298" cy="2522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1268760"/>
            <a:ext cx="3291585" cy="2603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1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5902" y="4077072"/>
            <a:ext cx="1683810" cy="2285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2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969692" y="4077072"/>
            <a:ext cx="1738212" cy="2317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4788024" y="4221088"/>
            <a:ext cx="39604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Low temperature (50mK)</a:t>
            </a:r>
          </a:p>
          <a:p>
            <a:pPr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Magnetic field (15T)</a:t>
            </a:r>
          </a:p>
          <a:p>
            <a:pPr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Pressure (1GPa)</a:t>
            </a:r>
          </a:p>
          <a:p>
            <a:pPr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Furnace (1600C)</a:t>
            </a:r>
          </a:p>
          <a:p>
            <a:pPr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Electric field (5000V)</a:t>
            </a:r>
            <a:endParaRPr lang="en-US" baseline="30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214237"/>
      </p:ext>
    </p:extLst>
  </p:cSld>
  <p:clrMapOvr>
    <a:masterClrMapping/>
  </p:clrMapOvr>
  <p:transition advTm="2048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457200" y="457200"/>
            <a:ext cx="8229600" cy="685800"/>
          </a:xfrm>
          <a:prstGeom prst="rect">
            <a:avLst/>
          </a:prstGeom>
          <a:solidFill>
            <a:schemeClr val="accent5"/>
          </a:solidFill>
          <a:ln w="38160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dirty="0">
                <a:solidFill>
                  <a:schemeClr val="tx1"/>
                </a:solidFill>
                <a:latin typeface="Arial" charset="0"/>
              </a:rPr>
              <a:t>References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1484784"/>
            <a:ext cx="8229600" cy="36918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2000" dirty="0">
                <a:solidFill>
                  <a:schemeClr val="tx1"/>
                </a:solidFill>
              </a:rPr>
              <a:t>https://www.ncnr.nist.gov/instruments/bt7_new/</a:t>
            </a:r>
          </a:p>
          <a:p>
            <a:pPr algn="ctr">
              <a:lnSpc>
                <a:spcPct val="200000"/>
              </a:lnSpc>
            </a:pPr>
            <a:r>
              <a:rPr lang="en-US" sz="2000" dirty="0">
                <a:solidFill>
                  <a:schemeClr val="tx1"/>
                </a:solidFill>
              </a:rPr>
              <a:t>https://en.wikipedia.org/wiki/Bragg%27s_law</a:t>
            </a:r>
          </a:p>
          <a:p>
            <a:pPr algn="ctr">
              <a:lnSpc>
                <a:spcPct val="200000"/>
              </a:lnSpc>
            </a:pPr>
            <a:r>
              <a:rPr lang="en-US" sz="2000" dirty="0">
                <a:solidFill>
                  <a:schemeClr val="tx1"/>
                </a:solidFill>
              </a:rPr>
              <a:t>http://paulbourke.net/miscellaneous/dft/</a:t>
            </a:r>
          </a:p>
          <a:p>
            <a:pPr algn="ctr">
              <a:lnSpc>
                <a:spcPct val="200000"/>
              </a:lnSpc>
            </a:pPr>
            <a:r>
              <a:rPr lang="en-US" sz="2000" dirty="0">
                <a:solidFill>
                  <a:schemeClr val="tx1"/>
                </a:solidFill>
              </a:rPr>
              <a:t>https://en.wikipedia.org/wiki/Brillouin_zone</a:t>
            </a:r>
          </a:p>
          <a:p>
            <a:pPr algn="ctr">
              <a:lnSpc>
                <a:spcPct val="200000"/>
              </a:lnSpc>
            </a:pPr>
            <a:r>
              <a:rPr lang="en-US" sz="2000" dirty="0">
                <a:solidFill>
                  <a:schemeClr val="tx1"/>
                </a:solidFill>
              </a:rPr>
              <a:t>http://www.neutron.ethz.ch/research/resources/graphite-filter-transmission.html</a:t>
            </a:r>
          </a:p>
        </p:txBody>
      </p:sp>
    </p:spTree>
    <p:extLst>
      <p:ext uri="{BB962C8B-B14F-4D97-AF65-F5344CB8AC3E}">
        <p14:creationId xmlns:p14="http://schemas.microsoft.com/office/powerpoint/2010/main" val="3004435486"/>
      </p:ext>
    </p:extLst>
  </p:cSld>
  <p:clrMapOvr>
    <a:masterClrMapping/>
  </p:clrMapOvr>
  <p:transition advTm="2048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EA7A84-EFD2-496C-8974-4D265AE36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209" y="147737"/>
            <a:ext cx="8079581" cy="753199"/>
          </a:xfrm>
        </p:spPr>
        <p:txBody>
          <a:bodyPr>
            <a:normAutofit fontScale="90000"/>
          </a:bodyPr>
          <a:lstStyle/>
          <a:p>
            <a:r>
              <a:rPr lang="en-US" sz="4000" dirty="0"/>
              <a:t>Instrument Control Environment (ICE)  &gt;&gt; NICE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F49A5B1-5DC1-476B-860B-C66CA4ACBA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521" y="1162100"/>
            <a:ext cx="8980956" cy="5513511"/>
          </a:xfrm>
        </p:spPr>
      </p:pic>
    </p:spTree>
    <p:extLst>
      <p:ext uri="{BB962C8B-B14F-4D97-AF65-F5344CB8AC3E}">
        <p14:creationId xmlns:p14="http://schemas.microsoft.com/office/powerpoint/2010/main" val="38720638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FA38E0F-97D8-4E55-9F79-18EA308B5B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361083"/>
            <a:ext cx="5544616" cy="6135833"/>
          </a:xfrm>
          <a:prstGeom prst="rect">
            <a:avLst/>
          </a:pr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A78A99FD-2FBA-4D7E-8501-BF0F9A951C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96136" y="476673"/>
            <a:ext cx="3024336" cy="2088232"/>
          </a:xfrm>
        </p:spPr>
        <p:txBody>
          <a:bodyPr/>
          <a:lstStyle/>
          <a:p>
            <a:pPr marL="342900"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Lattice parameters</a:t>
            </a:r>
          </a:p>
          <a:p>
            <a:pPr marL="342900"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Scattering plane</a:t>
            </a:r>
          </a:p>
          <a:p>
            <a:pPr marL="342900"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Alignment</a:t>
            </a:r>
          </a:p>
          <a:p>
            <a:pPr marL="617220" lvl="2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1</a:t>
            </a:r>
            <a:r>
              <a:rPr lang="en-US" baseline="30000" dirty="0">
                <a:solidFill>
                  <a:schemeClr val="tx1"/>
                </a:solidFill>
              </a:rPr>
              <a:t>st</a:t>
            </a:r>
            <a:r>
              <a:rPr lang="en-US" dirty="0">
                <a:solidFill>
                  <a:schemeClr val="tx1"/>
                </a:solidFill>
              </a:rPr>
              <a:t> Bragg peak</a:t>
            </a:r>
          </a:p>
          <a:p>
            <a:pPr marL="617220" lvl="2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Define the orientation</a:t>
            </a:r>
          </a:p>
        </p:txBody>
      </p:sp>
      <p:pic>
        <p:nvPicPr>
          <p:cNvPr id="12" name="Picture 11" descr="A picture containing indoor, miller&#10;&#10;Description automatically generated">
            <a:extLst>
              <a:ext uri="{FF2B5EF4-FFF2-40B4-BE49-F238E27FC236}">
                <a16:creationId xmlns:a16="http://schemas.microsoft.com/office/drawing/2014/main" id="{736C59B7-CF80-4764-A474-D52A0297675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4" t="8115" r="464" b="6515"/>
          <a:stretch/>
        </p:blipFill>
        <p:spPr>
          <a:xfrm>
            <a:off x="5724128" y="2708920"/>
            <a:ext cx="3240360" cy="3787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4077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BF50444-0E27-48B0-84FB-2BA6770D20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210" y="116632"/>
            <a:ext cx="7823200" cy="576064"/>
          </a:xfrm>
        </p:spPr>
        <p:txBody>
          <a:bodyPr>
            <a:normAutofit fontScale="90000"/>
          </a:bodyPr>
          <a:lstStyle/>
          <a:p>
            <a:r>
              <a:rPr lang="en-US" dirty="0"/>
              <a:t>Peak Scan (Angles)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7647EF6-7F17-4650-B212-2830749A16E2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660400" y="926355"/>
            <a:ext cx="7823200" cy="5815013"/>
          </a:xfrm>
        </p:spPr>
      </p:pic>
    </p:spTree>
    <p:extLst>
      <p:ext uri="{BB962C8B-B14F-4D97-AF65-F5344CB8AC3E}">
        <p14:creationId xmlns:p14="http://schemas.microsoft.com/office/powerpoint/2010/main" val="22885253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1AF47A8-4441-4DFD-ABC6-2AA428E718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358" y="904467"/>
            <a:ext cx="7203284" cy="5802646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764BC4DF-BB02-447A-8B89-1482EEEF8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209" y="116632"/>
            <a:ext cx="8079581" cy="648072"/>
          </a:xfrm>
        </p:spPr>
        <p:txBody>
          <a:bodyPr>
            <a:normAutofit fontScale="90000"/>
          </a:bodyPr>
          <a:lstStyle/>
          <a:p>
            <a:r>
              <a:rPr lang="en-US" dirty="0"/>
              <a:t>Vector Scan (Q, E)</a:t>
            </a:r>
          </a:p>
        </p:txBody>
      </p:sp>
    </p:spTree>
    <p:extLst>
      <p:ext uri="{BB962C8B-B14F-4D97-AF65-F5344CB8AC3E}">
        <p14:creationId xmlns:p14="http://schemas.microsoft.com/office/powerpoint/2010/main" val="29561569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92696"/>
            <a:ext cx="7772400" cy="2387600"/>
          </a:xfrm>
        </p:spPr>
        <p:txBody>
          <a:bodyPr>
            <a:normAutofit/>
          </a:bodyPr>
          <a:lstStyle/>
          <a:p>
            <a:r>
              <a:rPr lang="en-US" dirty="0"/>
              <a:t>An Introduction to </a:t>
            </a:r>
            <a:br>
              <a:rPr lang="en-US" dirty="0"/>
            </a:br>
            <a:r>
              <a:rPr lang="en-US" dirty="0" err="1"/>
              <a:t>SpinW</a:t>
            </a:r>
            <a:endParaRPr lang="en-US" dirty="0"/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29380DF3-3657-49A3-9CC7-CBF83907594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https://spinw.org/</a:t>
            </a:r>
            <a:endParaRPr lang="en-US" dirty="0"/>
          </a:p>
          <a:p>
            <a:r>
              <a:rPr lang="en-US" dirty="0">
                <a:hlinkClick r:id="rId4"/>
              </a:rPr>
              <a:t>https://github.com/spinw/SpinW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1951" y="5155189"/>
            <a:ext cx="2633212" cy="170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4877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886700" cy="1325563"/>
          </a:xfrm>
        </p:spPr>
        <p:txBody>
          <a:bodyPr/>
          <a:lstStyle/>
          <a:p>
            <a:r>
              <a:rPr lang="en-US" dirty="0"/>
              <a:t>What is </a:t>
            </a:r>
            <a:r>
              <a:rPr lang="en-US" dirty="0" err="1"/>
              <a:t>SpinW</a:t>
            </a:r>
            <a:r>
              <a:rPr lang="en-US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6141" y="1676477"/>
            <a:ext cx="7886700" cy="496925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Open source </a:t>
            </a:r>
            <a:r>
              <a:rPr lang="en-US" dirty="0" err="1"/>
              <a:t>MatLab</a:t>
            </a:r>
            <a:r>
              <a:rPr lang="en-US" dirty="0"/>
              <a:t> package</a:t>
            </a:r>
          </a:p>
          <a:p>
            <a:pPr marL="0" indent="0">
              <a:buNone/>
            </a:pPr>
            <a:r>
              <a:rPr lang="en-US" dirty="0"/>
              <a:t>		Developed at HBZ/PSI</a:t>
            </a:r>
          </a:p>
          <a:p>
            <a:r>
              <a:rPr lang="en-US" dirty="0"/>
              <a:t>Numerically solves eigenvalue/vectors of spin Hamiltonians using linear spin-wave theory: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Uses Rotating reference frame </a:t>
            </a:r>
            <a:r>
              <a:rPr lang="mr-IN" dirty="0"/>
              <a:t>–</a:t>
            </a:r>
            <a:r>
              <a:rPr lang="en-US" dirty="0"/>
              <a:t> can do incommensurate structures.</a:t>
            </a:r>
          </a:p>
          <a:p>
            <a:endParaRPr lang="en-US" dirty="0"/>
          </a:p>
          <a:p>
            <a:r>
              <a:rPr lang="en-US" dirty="0"/>
              <a:t>Lots of tools contained within! (energy minimization, diffuse scattering, fitting, etc.)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1595" y="3691444"/>
            <a:ext cx="4533900" cy="571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6313" y="441418"/>
            <a:ext cx="1570578" cy="101564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3355" y="1449858"/>
            <a:ext cx="3264113" cy="1234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6381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3420"/>
            <a:ext cx="7886700" cy="1325563"/>
          </a:xfrm>
        </p:spPr>
        <p:txBody>
          <a:bodyPr/>
          <a:lstStyle/>
          <a:p>
            <a:r>
              <a:rPr lang="en-US" dirty="0"/>
              <a:t>Calculating with </a:t>
            </a:r>
            <a:r>
              <a:rPr lang="en-US" dirty="0" err="1"/>
              <a:t>SpinW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59773" y="1510580"/>
            <a:ext cx="8582891" cy="435133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Define the crystalline unit cell and/or symmetries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Define the magnetic unit cell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Define the spin-interaction Hamiltonian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Calculate the spin-wave dispersion 𝜔(Q)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Calculate the </a:t>
            </a:r>
            <a:r>
              <a:rPr lang="en-US" dirty="0" err="1"/>
              <a:t>magnon</a:t>
            </a:r>
            <a:r>
              <a:rPr lang="en-US" dirty="0"/>
              <a:t>-cross section and intensities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Convolute with resolution/fit data if desired</a:t>
            </a:r>
          </a:p>
        </p:txBody>
      </p:sp>
    </p:spTree>
    <p:extLst>
      <p:ext uri="{BB962C8B-B14F-4D97-AF65-F5344CB8AC3E}">
        <p14:creationId xmlns:p14="http://schemas.microsoft.com/office/powerpoint/2010/main" val="19002797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457200" y="457200"/>
            <a:ext cx="8229600" cy="685800"/>
          </a:xfrm>
          <a:prstGeom prst="rect">
            <a:avLst/>
          </a:prstGeom>
          <a:solidFill>
            <a:schemeClr val="accent5"/>
          </a:solidFill>
          <a:ln w="38160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dirty="0">
                <a:solidFill>
                  <a:schemeClr val="tx1"/>
                </a:solidFill>
                <a:latin typeface="Arial" charset="0"/>
              </a:rPr>
              <a:t>Neutron Basics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7200" y="1484784"/>
            <a:ext cx="396044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solidFill>
                  <a:schemeClr val="tx1"/>
                </a:solidFill>
              </a:rPr>
              <a:t>λ = </a:t>
            </a:r>
            <a:r>
              <a:rPr lang="en-US" dirty="0">
                <a:solidFill>
                  <a:schemeClr val="tx1"/>
                </a:solidFill>
              </a:rPr>
              <a:t>wavelength</a:t>
            </a:r>
          </a:p>
          <a:p>
            <a:pPr>
              <a:buFont typeface="Arial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E = energy</a:t>
            </a:r>
          </a:p>
          <a:p>
            <a:r>
              <a:rPr lang="en-US" dirty="0">
                <a:solidFill>
                  <a:schemeClr val="tx1"/>
                </a:solidFill>
              </a:rPr>
              <a:t>	E = ℏ</a:t>
            </a:r>
            <a:r>
              <a:rPr lang="en-US" baseline="30000" dirty="0">
                <a:solidFill>
                  <a:schemeClr val="tx1"/>
                </a:solidFill>
              </a:rPr>
              <a:t>2</a:t>
            </a:r>
            <a:r>
              <a:rPr lang="en-US" dirty="0">
                <a:solidFill>
                  <a:schemeClr val="tx1"/>
                </a:solidFill>
              </a:rPr>
              <a:t>k</a:t>
            </a:r>
            <a:r>
              <a:rPr lang="en-US" baseline="30000" dirty="0">
                <a:solidFill>
                  <a:schemeClr val="tx1"/>
                </a:solidFill>
              </a:rPr>
              <a:t>2</a:t>
            </a:r>
            <a:r>
              <a:rPr lang="en-US" dirty="0">
                <a:solidFill>
                  <a:schemeClr val="tx1"/>
                </a:solidFill>
              </a:rPr>
              <a:t> /2m</a:t>
            </a:r>
            <a:r>
              <a:rPr lang="en-US" baseline="-25000" dirty="0">
                <a:solidFill>
                  <a:schemeClr val="tx1"/>
                </a:solidFill>
              </a:rPr>
              <a:t>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l-GR" dirty="0">
                <a:solidFill>
                  <a:schemeClr val="tx1"/>
                </a:solidFill>
              </a:rPr>
              <a:t>∝</a:t>
            </a:r>
            <a:r>
              <a:rPr lang="en-US" dirty="0">
                <a:solidFill>
                  <a:schemeClr val="tx1"/>
                </a:solidFill>
              </a:rPr>
              <a:t> 1/</a:t>
            </a:r>
            <a:r>
              <a:rPr lang="el-GR" dirty="0">
                <a:solidFill>
                  <a:schemeClr val="tx1"/>
                </a:solidFill>
              </a:rPr>
              <a:t>λ</a:t>
            </a:r>
            <a:r>
              <a:rPr lang="en-US" baseline="30000" dirty="0">
                <a:solidFill>
                  <a:schemeClr val="tx1"/>
                </a:solidFill>
              </a:rPr>
              <a:t>2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k = wavevector  (momentum)</a:t>
            </a:r>
          </a:p>
          <a:p>
            <a:r>
              <a:rPr lang="en-US" dirty="0">
                <a:solidFill>
                  <a:schemeClr val="tx1"/>
                </a:solidFill>
              </a:rPr>
              <a:t>	k = 2</a:t>
            </a:r>
            <a:r>
              <a:rPr lang="el-GR" dirty="0">
                <a:solidFill>
                  <a:schemeClr val="tx1"/>
                </a:solidFill>
              </a:rPr>
              <a:t>π/λ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572000" y="1484784"/>
            <a:ext cx="417646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BT-7 uses “thermal” neutrons</a:t>
            </a:r>
          </a:p>
          <a:p>
            <a:r>
              <a:rPr lang="en-US" dirty="0">
                <a:solidFill>
                  <a:schemeClr val="tx1"/>
                </a:solidFill>
              </a:rPr>
              <a:t>		Temperature ~300K</a:t>
            </a:r>
          </a:p>
          <a:p>
            <a:r>
              <a:rPr lang="en-US" dirty="0">
                <a:solidFill>
                  <a:schemeClr val="tx1"/>
                </a:solidFill>
              </a:rPr>
              <a:t>		Energy peak ~ 40 meV</a:t>
            </a:r>
          </a:p>
          <a:p>
            <a:r>
              <a:rPr lang="en-US" dirty="0">
                <a:solidFill>
                  <a:schemeClr val="tx1"/>
                </a:solidFill>
              </a:rPr>
              <a:t>		Wavelength ~1.8 Å</a:t>
            </a:r>
          </a:p>
          <a:p>
            <a:r>
              <a:rPr lang="en-US" dirty="0">
                <a:solidFill>
                  <a:schemeClr val="tx1"/>
                </a:solidFill>
              </a:rPr>
              <a:t>	Most common:</a:t>
            </a:r>
          </a:p>
          <a:p>
            <a:r>
              <a:rPr lang="en-US" dirty="0">
                <a:solidFill>
                  <a:schemeClr val="tx1"/>
                </a:solidFill>
              </a:rPr>
              <a:t>		E = 14.7 meV</a:t>
            </a:r>
          </a:p>
          <a:p>
            <a:r>
              <a:rPr lang="en-US" dirty="0">
                <a:solidFill>
                  <a:schemeClr val="tx1"/>
                </a:solidFill>
              </a:rPr>
              <a:t>		k = 2.66 Å</a:t>
            </a:r>
            <a:r>
              <a:rPr lang="en-US" baseline="30000" dirty="0">
                <a:solidFill>
                  <a:schemeClr val="tx1"/>
                </a:solidFill>
              </a:rPr>
              <a:t>-1</a:t>
            </a:r>
          </a:p>
          <a:p>
            <a:r>
              <a:rPr lang="en-US" dirty="0">
                <a:solidFill>
                  <a:schemeClr val="tx1"/>
                </a:solidFill>
              </a:rPr>
              <a:t>		</a:t>
            </a:r>
            <a:r>
              <a:rPr lang="el-GR" dirty="0">
                <a:solidFill>
                  <a:schemeClr val="tx1"/>
                </a:solidFill>
              </a:rPr>
              <a:t>λ = 2.35 </a:t>
            </a:r>
            <a:r>
              <a:rPr lang="en-US" dirty="0">
                <a:solidFill>
                  <a:schemeClr val="tx1"/>
                </a:solidFill>
              </a:rPr>
              <a:t>Å</a:t>
            </a:r>
          </a:p>
          <a:p>
            <a:r>
              <a:rPr lang="en-US" dirty="0">
                <a:solidFill>
                  <a:schemeClr val="tx1"/>
                </a:solidFill>
              </a:rPr>
              <a:t>SPINS MACS uses “cold” neutron</a:t>
            </a:r>
          </a:p>
          <a:p>
            <a:r>
              <a:rPr lang="en-US" dirty="0">
                <a:solidFill>
                  <a:schemeClr val="tx1"/>
                </a:solidFill>
              </a:rPr>
              <a:t>	Most common:</a:t>
            </a:r>
          </a:p>
          <a:p>
            <a:r>
              <a:rPr lang="en-US" dirty="0">
                <a:solidFill>
                  <a:schemeClr val="tx1"/>
                </a:solidFill>
              </a:rPr>
              <a:t>		E = 5 meV	</a:t>
            </a:r>
            <a:endParaRPr lang="en-US" baseline="30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Tm="2048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727611"/>
            <a:ext cx="91440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" charset="0"/>
              <a:ea typeface="Courier" charset="0"/>
              <a:cs typeface="Courier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Courier" charset="0"/>
                <a:cs typeface="Courier" charset="0"/>
              </a:rPr>
              <a:t>lsmo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Courier" charset="0"/>
                <a:cs typeface="Courier" charset="0"/>
              </a:rPr>
              <a:t> =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Courier" charset="0"/>
                <a:cs typeface="Courier" charset="0"/>
              </a:rPr>
              <a:t>spinw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Courier" charset="0"/>
                <a:cs typeface="Courier" charset="0"/>
              </a:rPr>
              <a:t>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mr-I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Courier" charset="0"/>
                <a:cs typeface="Courier" charset="0"/>
              </a:rPr>
              <a:t>lsmo.genlattice</a:t>
            </a:r>
            <a:r>
              <a:rPr kumimoji="0" lang="mr-I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Courier" charset="0"/>
                <a:cs typeface="Courier" charset="0"/>
              </a:rPr>
              <a:t>('</a:t>
            </a:r>
            <a:r>
              <a:rPr kumimoji="0" lang="mr-I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Courier" charset="0"/>
                <a:cs typeface="Courier" charset="0"/>
              </a:rPr>
              <a:t>lat_const</a:t>
            </a:r>
            <a:r>
              <a:rPr kumimoji="0" lang="mr-I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Courier" charset="0"/>
                <a:cs typeface="Courier" charset="0"/>
              </a:rPr>
              <a:t>', [3.8976 3.8976 3.8976],'</a:t>
            </a:r>
            <a:r>
              <a:rPr kumimoji="0" lang="mr-I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Courier" charset="0"/>
                <a:cs typeface="Courier" charset="0"/>
              </a:rPr>
              <a:t>sym</a:t>
            </a:r>
            <a:r>
              <a:rPr kumimoji="0" lang="mr-I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Courier" charset="0"/>
                <a:cs typeface="Courier" charset="0"/>
              </a:rPr>
              <a:t>','</a:t>
            </a:r>
            <a:r>
              <a:rPr kumimoji="0" lang="mr-I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Courier" charset="0"/>
                <a:cs typeface="Courier" charset="0"/>
              </a:rPr>
              <a:t>P</a:t>
            </a:r>
            <a:r>
              <a:rPr kumimoji="0" lang="mr-I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Courier" charset="0"/>
                <a:cs typeface="Courier" charset="0"/>
              </a:rPr>
              <a:t> </a:t>
            </a:r>
            <a:r>
              <a:rPr kumimoji="0" lang="mr-I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Courier" charset="0"/>
                <a:cs typeface="Courier" charset="0"/>
              </a:rPr>
              <a:t>m</a:t>
            </a:r>
            <a:r>
              <a:rPr kumimoji="0" lang="mr-I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Courier" charset="0"/>
                <a:cs typeface="Courier" charset="0"/>
              </a:rPr>
              <a:t> -3 </a:t>
            </a:r>
            <a:r>
              <a:rPr kumimoji="0" lang="mr-I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Courier" charset="0"/>
                <a:cs typeface="Courier" charset="0"/>
              </a:rPr>
              <a:t>m</a:t>
            </a:r>
            <a:r>
              <a:rPr kumimoji="0" lang="mr-I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Courier" charset="0"/>
                <a:cs typeface="Courier" charset="0"/>
              </a:rPr>
              <a:t>');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mr-I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Courier" charset="0"/>
                <a:cs typeface="Courier" charset="0"/>
              </a:rPr>
              <a:t>lsmo.addatom</a:t>
            </a:r>
            <a:r>
              <a:rPr kumimoji="0" lang="mr-I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Courier" charset="0"/>
                <a:cs typeface="Courier" charset="0"/>
              </a:rPr>
              <a:t>('</a:t>
            </a:r>
            <a:r>
              <a:rPr kumimoji="0" lang="mr-I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Courier" charset="0"/>
                <a:cs typeface="Courier" charset="0"/>
              </a:rPr>
              <a:t>r</a:t>
            </a:r>
            <a:r>
              <a:rPr kumimoji="0" lang="mr-I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Courier" charset="0"/>
                <a:cs typeface="Courier" charset="0"/>
              </a:rPr>
              <a:t>',[0.5 0.5 0.5], '</a:t>
            </a:r>
            <a:r>
              <a:rPr kumimoji="0" lang="mr-I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Courier" charset="0"/>
                <a:cs typeface="Courier" charset="0"/>
              </a:rPr>
              <a:t>S</a:t>
            </a:r>
            <a:r>
              <a:rPr kumimoji="0" lang="mr-I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Courier" charset="0"/>
                <a:cs typeface="Courier" charset="0"/>
              </a:rPr>
              <a:t>', 2, '</a:t>
            </a:r>
            <a:r>
              <a:rPr kumimoji="0" lang="mr-I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Courier" charset="0"/>
                <a:cs typeface="Courier" charset="0"/>
              </a:rPr>
              <a:t>label</a:t>
            </a:r>
            <a:r>
              <a:rPr kumimoji="0" lang="mr-I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Courier" charset="0"/>
                <a:cs typeface="Courier" charset="0"/>
              </a:rPr>
              <a:t>', 'MMn3');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mr-I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Courier" charset="0"/>
                <a:cs typeface="Courier" charset="0"/>
              </a:rPr>
              <a:t>lsmo.addatom</a:t>
            </a:r>
            <a:r>
              <a:rPr kumimoji="0" lang="mr-I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Courier" charset="0"/>
                <a:cs typeface="Courier" charset="0"/>
              </a:rPr>
              <a:t>('</a:t>
            </a:r>
            <a:r>
              <a:rPr kumimoji="0" lang="mr-I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Courier" charset="0"/>
                <a:cs typeface="Courier" charset="0"/>
              </a:rPr>
              <a:t>r</a:t>
            </a:r>
            <a:r>
              <a:rPr kumimoji="0" lang="mr-I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Courier" charset="0"/>
                <a:cs typeface="Courier" charset="0"/>
              </a:rPr>
              <a:t>',[0.0 0.0 0.0], '</a:t>
            </a:r>
            <a:r>
              <a:rPr kumimoji="0" lang="mr-I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Courier" charset="0"/>
                <a:cs typeface="Courier" charset="0"/>
              </a:rPr>
              <a:t>S</a:t>
            </a:r>
            <a:r>
              <a:rPr kumimoji="0" lang="mr-I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Courier" charset="0"/>
                <a:cs typeface="Courier" charset="0"/>
              </a:rPr>
              <a:t>', 0, '</a:t>
            </a:r>
            <a:r>
              <a:rPr kumimoji="0" lang="mr-I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Courier" charset="0"/>
                <a:cs typeface="Courier" charset="0"/>
              </a:rPr>
              <a:t>label</a:t>
            </a:r>
            <a:r>
              <a:rPr kumimoji="0" lang="mr-I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Courier" charset="0"/>
                <a:cs typeface="Courier" charset="0"/>
              </a:rPr>
              <a:t>', '</a:t>
            </a:r>
            <a:r>
              <a:rPr kumimoji="0" lang="mr-I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Courier" charset="0"/>
                <a:cs typeface="Courier" charset="0"/>
              </a:rPr>
              <a:t>La</a:t>
            </a:r>
            <a:r>
              <a:rPr kumimoji="0" lang="mr-I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Courier" charset="0"/>
                <a:cs typeface="Courier" charset="0"/>
              </a:rPr>
              <a:t>');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mr-I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Courier" charset="0"/>
                <a:cs typeface="Courier" charset="0"/>
              </a:rPr>
              <a:t>lsmo.addatom</a:t>
            </a:r>
            <a:r>
              <a:rPr kumimoji="0" lang="mr-I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Courier" charset="0"/>
                <a:cs typeface="Courier" charset="0"/>
              </a:rPr>
              <a:t>('</a:t>
            </a:r>
            <a:r>
              <a:rPr kumimoji="0" lang="mr-I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Courier" charset="0"/>
                <a:cs typeface="Courier" charset="0"/>
              </a:rPr>
              <a:t>r</a:t>
            </a:r>
            <a:r>
              <a:rPr kumimoji="0" lang="mr-I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Courier" charset="0"/>
                <a:cs typeface="Courier" charset="0"/>
              </a:rPr>
              <a:t>',[0.5 0.5 0.0], '</a:t>
            </a:r>
            <a:r>
              <a:rPr kumimoji="0" lang="mr-I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Courier" charset="0"/>
                <a:cs typeface="Courier" charset="0"/>
              </a:rPr>
              <a:t>S</a:t>
            </a:r>
            <a:r>
              <a:rPr kumimoji="0" lang="mr-I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Courier" charset="0"/>
                <a:cs typeface="Courier" charset="0"/>
              </a:rPr>
              <a:t>', 0, '</a:t>
            </a:r>
            <a:r>
              <a:rPr kumimoji="0" lang="mr-I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Courier" charset="0"/>
                <a:cs typeface="Courier" charset="0"/>
              </a:rPr>
              <a:t>label</a:t>
            </a:r>
            <a:r>
              <a:rPr kumimoji="0" lang="mr-I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Courier" charset="0"/>
                <a:cs typeface="Courier" charset="0"/>
              </a:rPr>
              <a:t>', '</a:t>
            </a:r>
            <a:r>
              <a:rPr kumimoji="0" lang="mr-I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Courier" charset="0"/>
                <a:cs typeface="Courier" charset="0"/>
              </a:rPr>
              <a:t>O</a:t>
            </a:r>
            <a:r>
              <a:rPr kumimoji="0" lang="mr-I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Courier" charset="0"/>
                <a:cs typeface="Courier" charset="0"/>
              </a:rPr>
              <a:t>');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mr-I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Mangal" panose="02040503050203030202" pitchFamily="18" charset="0"/>
              </a:rPr>
            </a:br>
            <a:endParaRPr kumimoji="0" lang="mr-IN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Mangal" panose="02040503050203030202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759984" y="2417249"/>
            <a:ext cx="22731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Use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FullProf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labeling for magnetic atoms!</a:t>
            </a:r>
          </a:p>
        </p:txBody>
      </p:sp>
      <p:cxnSp>
        <p:nvCxnSpPr>
          <p:cNvPr id="7" name="Straight Arrow Connector 6"/>
          <p:cNvCxnSpPr>
            <a:stCxn id="2" idx="0"/>
          </p:cNvCxnSpPr>
          <p:nvPr/>
        </p:nvCxnSpPr>
        <p:spPr>
          <a:xfrm flipH="1" flipV="1">
            <a:off x="6913418" y="1736329"/>
            <a:ext cx="983156" cy="68092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4399" y="2740415"/>
            <a:ext cx="5435585" cy="405754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0109" y="164352"/>
            <a:ext cx="61554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Courier" charset="0"/>
                <a:cs typeface="Courier" charset="0"/>
              </a:rPr>
              <a:t>1. Make the Crystal Structure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86757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1577"/>
            <a:ext cx="7886700" cy="1325563"/>
          </a:xfrm>
        </p:spPr>
        <p:txBody>
          <a:bodyPr>
            <a:normAutofit/>
          </a:bodyPr>
          <a:lstStyle/>
          <a:p>
            <a:r>
              <a:rPr lang="en-US" sz="4000" dirty="0"/>
              <a:t>2. Define Magnetic Structure</a:t>
            </a:r>
          </a:p>
        </p:txBody>
      </p:sp>
      <p:sp>
        <p:nvSpPr>
          <p:cNvPr id="4" name="Rectangle 3"/>
          <p:cNvSpPr/>
          <p:nvPr/>
        </p:nvSpPr>
        <p:spPr>
          <a:xfrm>
            <a:off x="129886" y="1061483"/>
            <a:ext cx="851535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25992D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%% Create the magnetic structure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25992D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% Simple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25992D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ferromagnet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25992D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 along the c-direction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lsmo.genmagstr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(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B245F3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'mode'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,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B245F3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'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B245F3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fourier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B245F3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'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,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B245F3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'S'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, [0 0 1]',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B245F3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'k'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,[ 0 0 0]);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" charset="0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727" y="2435633"/>
            <a:ext cx="5488438" cy="4174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6678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886700" cy="1325563"/>
          </a:xfrm>
        </p:spPr>
        <p:txBody>
          <a:bodyPr>
            <a:normAutofit/>
          </a:bodyPr>
          <a:lstStyle/>
          <a:p>
            <a:r>
              <a:rPr lang="en-US" sz="4000" dirty="0"/>
              <a:t>3. Construct a Simple Hamiltonian</a:t>
            </a:r>
          </a:p>
        </p:txBody>
      </p:sp>
      <p:sp>
        <p:nvSpPr>
          <p:cNvPr id="6" name="Rectangle 5"/>
          <p:cNvSpPr/>
          <p:nvPr/>
        </p:nvSpPr>
        <p:spPr>
          <a:xfrm>
            <a:off x="96983" y="917783"/>
            <a:ext cx="9144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5992D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%% Create the Spin Hamiltonian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5992D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J1 = -1;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5992D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% NN Exchange interactions (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25992D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meV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5992D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D1 = 0.0;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5992D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% Local anisotropy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5992D"/>
              </a:solidFill>
              <a:effectLst/>
              <a:uLnTx/>
              <a:uFillTx/>
              <a:latin typeface="Courier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lsmo.addmatrix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(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B245F3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'value'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, J1,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B245F3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'label'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B245F3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'J1'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B245F3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'color'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B245F3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'b'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);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lsmo.addmatrix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(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B245F3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'value'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, D1*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diag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([0 0 -1]),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B245F3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'label'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B245F3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'D1'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);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Courier" charset="0"/>
                <a:cs typeface="Courier" charset="0"/>
              </a:rPr>
              <a:t>lsmo.gencoupling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Courier" charset="0"/>
                <a:cs typeface="Courier" charset="0"/>
              </a:rPr>
              <a:t>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lsmo.addcoupling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(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B245F3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'mat'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,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B245F3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'J1'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,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B245F3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'bond'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,1);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lsmo.addaniso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(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B245F3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'D1'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);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</a:b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" charset="0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8686" y="4772099"/>
            <a:ext cx="4533900" cy="5715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61390" y="5621218"/>
            <a:ext cx="65249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default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</a:t>
            </a:r>
            <a:r>
              <a:rPr kumimoji="0" lang="en-US" sz="1800" b="0" i="0" u="none" strike="noStrike" kern="1200" cap="none" spc="0" normalizeH="0" baseline="-2500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ij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is a diagonal matrix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Can be anisotropic (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</a:t>
            </a:r>
            <a:r>
              <a:rPr kumimoji="0" lang="en-US" sz="1800" b="0" i="0" u="none" strike="noStrike" kern="1200" cap="none" spc="0" normalizeH="0" baseline="-2500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xx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≠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</a:t>
            </a:r>
            <a:r>
              <a:rPr kumimoji="0" lang="en-US" sz="1800" b="0" i="0" u="none" strike="noStrike" kern="1200" cap="none" spc="0" normalizeH="0" baseline="-2500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yy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≠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</a:t>
            </a:r>
            <a:r>
              <a:rPr kumimoji="0" lang="en-US" sz="1800" b="0" i="0" u="none" strike="noStrike" kern="1200" cap="none" spc="0" normalizeH="0" baseline="-2500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 or antisymmetric (DM interactions)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3269675" y="4003964"/>
            <a:ext cx="354210" cy="76813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2951018" y="4128655"/>
            <a:ext cx="1427018" cy="60312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684625" y="4608328"/>
            <a:ext cx="23587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Uniform Zeeman Field 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with arbitrary g-tensor</a:t>
            </a:r>
          </a:p>
        </p:txBody>
      </p:sp>
    </p:spTree>
    <p:extLst>
      <p:ext uri="{BB962C8B-B14F-4D97-AF65-F5344CB8AC3E}">
        <p14:creationId xmlns:p14="http://schemas.microsoft.com/office/powerpoint/2010/main" val="19538623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800" y="298450"/>
            <a:ext cx="8788400" cy="626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1205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886700" cy="1325563"/>
          </a:xfrm>
        </p:spPr>
        <p:txBody>
          <a:bodyPr>
            <a:normAutofit/>
          </a:bodyPr>
          <a:lstStyle/>
          <a:p>
            <a:r>
              <a:rPr lang="en-US" sz="4000" dirty="0"/>
              <a:t>4. Calculate the dispersion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138546" y="1325563"/>
            <a:ext cx="829887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5992D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% Define a list of Q-points to calculate dispersion along.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GM = [0 0 0];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R = [0.5, 0.5, 0.5];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M = [0.5, 0.5, 0];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X = [0 0.5 0];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spec=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lsmo.spinwave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({GM X M GM R GM 1000});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54187" y="2651126"/>
            <a:ext cx="3217419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Solves 𝜔(Q) at 1000 Q-points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996" y="3346068"/>
            <a:ext cx="3306004" cy="3315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0535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2657" y="1088057"/>
            <a:ext cx="4595751" cy="4262543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0" y="0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4.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Calculate the dispersion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3139" y="5548879"/>
            <a:ext cx="85947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Both positive (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magnon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creation) and negative (annihilation) modes</a:t>
            </a:r>
          </a:p>
        </p:txBody>
      </p:sp>
    </p:spTree>
    <p:extLst>
      <p:ext uri="{BB962C8B-B14F-4D97-AF65-F5344CB8AC3E}">
        <p14:creationId xmlns:p14="http://schemas.microsoft.com/office/powerpoint/2010/main" val="20353772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886700" cy="1325563"/>
          </a:xfrm>
        </p:spPr>
        <p:txBody>
          <a:bodyPr>
            <a:normAutofit/>
          </a:bodyPr>
          <a:lstStyle/>
          <a:p>
            <a:r>
              <a:rPr lang="en-US" sz="4000" dirty="0"/>
              <a:t>4. Calculate cross-section/intensity</a:t>
            </a:r>
          </a:p>
        </p:txBody>
      </p:sp>
      <p:sp>
        <p:nvSpPr>
          <p:cNvPr id="5" name="Rectangle 4"/>
          <p:cNvSpPr/>
          <p:nvPr/>
        </p:nvSpPr>
        <p:spPr>
          <a:xfrm>
            <a:off x="138546" y="1143287"/>
            <a:ext cx="829887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5992D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% Define a list of Q-points to calculate dispersion along.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GM = [0 0 0];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R = [0.5, 0.5, 0.5];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M = [0.5, 0.5, 0];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X = [0 0.5 0];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spec=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lsmo.spinwave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({GM X M GM R GM 1000});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spec =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sw_neutron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(spec);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spec =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sw_egrid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(spec);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00180" y="2559855"/>
            <a:ext cx="3092385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Solves 𝜔(Q) at each Q-point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287982" y="3324517"/>
            <a:ext cx="4432981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Calculates S(Q, 𝜔) at each Q-point on energy mesh (default setting here)</a:t>
            </a:r>
          </a:p>
        </p:txBody>
      </p:sp>
    </p:spTree>
    <p:extLst>
      <p:ext uri="{BB962C8B-B14F-4D97-AF65-F5344CB8AC3E}">
        <p14:creationId xmlns:p14="http://schemas.microsoft.com/office/powerpoint/2010/main" val="2855848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2563092" y="332943"/>
            <a:ext cx="6354013" cy="4840785"/>
            <a:chOff x="2563092" y="817852"/>
            <a:chExt cx="6354013" cy="4840785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63092" y="817852"/>
              <a:ext cx="6354013" cy="4840785"/>
            </a:xfrm>
            <a:prstGeom prst="rect">
              <a:avLst/>
            </a:prstGeom>
          </p:spPr>
        </p:pic>
        <p:grpSp>
          <p:nvGrpSpPr>
            <p:cNvPr id="13" name="Group 12"/>
            <p:cNvGrpSpPr/>
            <p:nvPr/>
          </p:nvGrpSpPr>
          <p:grpSpPr>
            <a:xfrm>
              <a:off x="3269674" y="817853"/>
              <a:ext cx="5496608" cy="4805053"/>
              <a:chOff x="2189019" y="928689"/>
              <a:chExt cx="5496608" cy="4805053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2189019" y="928689"/>
                <a:ext cx="33054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𝜞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2858995" y="928689"/>
                <a:ext cx="73429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X</a:t>
                </a: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3593286" y="928689"/>
                <a:ext cx="33943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M</a:t>
                </a: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5832763" y="928689"/>
                <a:ext cx="30970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R</a:t>
                </a: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4604448" y="928689"/>
                <a:ext cx="33054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𝜞</a:t>
                </a: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7040238" y="928689"/>
                <a:ext cx="33054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𝜞</a:t>
                </a: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5869104" y="5364410"/>
                <a:ext cx="181652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S = 1, J</a:t>
                </a:r>
                <a:r>
                  <a:rPr kumimoji="0" lang="en-US" sz="1800" b="0" i="0" u="none" strike="noStrike" kern="1200" cap="none" spc="0" normalizeH="0" baseline="-2500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NN </a:t>
                </a: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= 1 </a:t>
                </a:r>
                <a:r>
                  <a:rPr kumimoji="0" lang="en-US" sz="1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meV</a:t>
                </a: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996" y="4214556"/>
            <a:ext cx="2440096" cy="2447369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4503177" y="5517716"/>
            <a:ext cx="3024931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𝜔(Q)~Dq</a:t>
            </a:r>
            <a:r>
              <a:rPr kumimoji="0" lang="en-US" sz="2000" b="0" i="0" u="none" strike="noStrike" kern="1200" cap="none" spc="0" normalizeH="0" baseline="30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near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zone center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5" name="Straight Arrow Connector 24"/>
          <p:cNvCxnSpPr>
            <a:stCxn id="23" idx="0"/>
          </p:cNvCxnSpPr>
          <p:nvPr/>
        </p:nvCxnSpPr>
        <p:spPr>
          <a:xfrm flipH="1" flipV="1">
            <a:off x="5850373" y="4613564"/>
            <a:ext cx="165270" cy="9041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64892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886700" cy="1325563"/>
          </a:xfrm>
        </p:spPr>
        <p:txBody>
          <a:bodyPr/>
          <a:lstStyle/>
          <a:p>
            <a:r>
              <a:rPr lang="en-US" dirty="0"/>
              <a:t>Time to Fit!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383873" y="2677210"/>
                <a:ext cx="3235758" cy="79585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charset="0"/>
                          <a:ea typeface="+mn-ea"/>
                          <a:cs typeface="+mn-cs"/>
                        </a:rPr>
                        <m:t>𝑅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mr-IN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fPr>
                        <m:num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kumimoji="0" lang="mr-IN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radPr>
                            <m:deg/>
                            <m:e>
                              <m:r>
                                <a:rPr kumimoji="0" lang="en-US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charset="0"/>
                                  <a:ea typeface="+mn-ea"/>
                                  <a:cs typeface="+mn-cs"/>
                                </a:rPr>
                                <m:t>𝑛</m:t>
                              </m:r>
                            </m:e>
                          </m:rad>
                        </m:den>
                      </m:f>
                      <m:nary>
                        <m:naryPr>
                          <m:chr m:val="∑"/>
                          <m:supHide m:val="on"/>
                          <m:ctrlPr>
                            <a:rPr kumimoji="0" lang="mr-IN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+mn-ea"/>
                              <a:cs typeface="+mn-cs"/>
                            </a:rPr>
                            <m:t>𝑖</m:t>
                          </m:r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+mn-ea"/>
                              <a:cs typeface="+mn-cs"/>
                            </a:rPr>
                            <m:t>,</m:t>
                          </m:r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+mn-ea"/>
                              <a:cs typeface="+mn-cs"/>
                            </a:rPr>
                            <m:t>𝑞</m:t>
                          </m:r>
                        </m:sub>
                        <m:sup/>
                        <m:e>
                          <m:f>
                            <m:fPr>
                              <m:ctrlPr>
                                <a:rPr kumimoji="0" lang="mr-IN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kumimoji="0" lang="mr-IN" sz="18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kumimoji="0" lang="mr-IN" sz="18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kumimoji="0" lang="en-US" sz="1800" b="0" i="1" u="none" strike="noStrike" kern="1200" cap="none" spc="0" normalizeH="0" baseline="0" noProof="0">
                                              <a:ln>
                                                <a:noFill/>
                                              </a:ln>
                                              <a:solidFill>
                                                <a:prstClr val="black"/>
                                              </a:solidFill>
                                              <a:effectLst/>
                                              <a:uLnTx/>
                                              <a:uFillTx/>
                                              <a:latin typeface="Cambria Math" panose="02040503050406030204" pitchFamily="18" charset="0"/>
                                              <a:ea typeface="+mn-ea"/>
                                              <a:cs typeface="+mn-cs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kumimoji="0" lang="en-US" sz="1800" b="0" i="1" u="none" strike="noStrike" kern="1200" cap="none" spc="0" normalizeH="0" baseline="0" noProof="0">
                                              <a:ln>
                                                <a:noFill/>
                                              </a:ln>
                                              <a:solidFill>
                                                <a:prstClr val="black"/>
                                              </a:solidFill>
                                              <a:effectLst/>
                                              <a:uLnTx/>
                                              <a:uFillTx/>
                                              <a:latin typeface="Cambria Math" charset="0"/>
                                              <a:ea typeface="+mn-ea"/>
                                              <a:cs typeface="+mn-cs"/>
                                            </a:rPr>
                                            <m:t>𝐸</m:t>
                                          </m:r>
                                        </m:e>
                                        <m:sub>
                                          <m:r>
                                            <a:rPr kumimoji="0" lang="en-US" sz="1800" b="0" i="1" u="none" strike="noStrike" kern="1200" cap="none" spc="0" normalizeH="0" baseline="0" noProof="0">
                                              <a:ln>
                                                <a:noFill/>
                                              </a:ln>
                                              <a:solidFill>
                                                <a:prstClr val="black"/>
                                              </a:solidFill>
                                              <a:effectLst/>
                                              <a:uLnTx/>
                                              <a:uFillTx/>
                                              <a:latin typeface="Cambria Math" charset="0"/>
                                              <a:ea typeface="+mn-ea"/>
                                              <a:cs typeface="+mn-cs"/>
                                            </a:rPr>
                                            <m:t>𝑖</m:t>
                                          </m:r>
                                          <m:r>
                                            <a:rPr kumimoji="0" lang="en-US" sz="1800" b="0" i="1" u="none" strike="noStrike" kern="1200" cap="none" spc="0" normalizeH="0" baseline="0" noProof="0">
                                              <a:ln>
                                                <a:noFill/>
                                              </a:ln>
                                              <a:solidFill>
                                                <a:prstClr val="black"/>
                                              </a:solidFill>
                                              <a:effectLst/>
                                              <a:uLnTx/>
                                              <a:uFillTx/>
                                              <a:latin typeface="Cambria Math" charset="0"/>
                                              <a:ea typeface="+mn-ea"/>
                                              <a:cs typeface="+mn-cs"/>
                                            </a:rPr>
                                            <m:t>,</m:t>
                                          </m:r>
                                          <m:r>
                                            <a:rPr kumimoji="0" lang="en-US" sz="1800" b="0" i="1" u="none" strike="noStrike" kern="1200" cap="none" spc="0" normalizeH="0" baseline="0" noProof="0">
                                              <a:ln>
                                                <a:noFill/>
                                              </a:ln>
                                              <a:solidFill>
                                                <a:prstClr val="black"/>
                                              </a:solidFill>
                                              <a:effectLst/>
                                              <a:uLnTx/>
                                              <a:uFillTx/>
                                              <a:latin typeface="Cambria Math" charset="0"/>
                                              <a:ea typeface="+mn-ea"/>
                                              <a:cs typeface="+mn-cs"/>
                                            </a:rPr>
                                            <m:t>𝑞</m:t>
                                          </m:r>
                                          <m:r>
                                            <a:rPr kumimoji="0" lang="en-US" sz="1800" b="0" i="1" u="none" strike="noStrike" kern="1200" cap="none" spc="0" normalizeH="0" baseline="0" noProof="0">
                                              <a:ln>
                                                <a:noFill/>
                                              </a:ln>
                                              <a:solidFill>
                                                <a:prstClr val="black"/>
                                              </a:solidFill>
                                              <a:effectLst/>
                                              <a:uLnTx/>
                                              <a:uFillTx/>
                                              <a:latin typeface="Cambria Math" charset="0"/>
                                              <a:ea typeface="+mn-ea"/>
                                              <a:cs typeface="+mn-cs"/>
                                            </a:rPr>
                                            <m:t>,</m:t>
                                          </m:r>
                                          <m:r>
                                            <a:rPr kumimoji="0" lang="en-US" sz="1800" b="0" i="1" u="none" strike="noStrike" kern="1200" cap="none" spc="0" normalizeH="0" baseline="0" noProof="0">
                                              <a:ln>
                                                <a:noFill/>
                                              </a:ln>
                                              <a:solidFill>
                                                <a:prstClr val="black"/>
                                              </a:solidFill>
                                              <a:effectLst/>
                                              <a:uLnTx/>
                                              <a:uFillTx/>
                                              <a:latin typeface="Cambria Math" charset="0"/>
                                              <a:ea typeface="+mn-ea"/>
                                              <a:cs typeface="+mn-cs"/>
                                            </a:rPr>
                                            <m:t>𝑠𝑖𝑚</m:t>
                                          </m:r>
                                        </m:sub>
                                      </m:sSub>
                                      <m:r>
                                        <a:rPr kumimoji="0" lang="en-US" sz="18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charset="0"/>
                                          <a:ea typeface="+mn-ea"/>
                                          <a:cs typeface="+mn-cs"/>
                                        </a:rPr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kumimoji="0" lang="en-US" sz="1800" b="0" i="1" u="none" strike="noStrike" kern="1200" cap="none" spc="0" normalizeH="0" baseline="0" noProof="0">
                                              <a:ln>
                                                <a:noFill/>
                                              </a:ln>
                                              <a:solidFill>
                                                <a:prstClr val="black"/>
                                              </a:solidFill>
                                              <a:effectLst/>
                                              <a:uLnTx/>
                                              <a:uFillTx/>
                                              <a:latin typeface="Cambria Math" panose="02040503050406030204" pitchFamily="18" charset="0"/>
                                              <a:ea typeface="+mn-ea"/>
                                              <a:cs typeface="+mn-cs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kumimoji="0" lang="en-US" sz="1800" b="0" i="1" u="none" strike="noStrike" kern="1200" cap="none" spc="0" normalizeH="0" baseline="0" noProof="0">
                                              <a:ln>
                                                <a:noFill/>
                                              </a:ln>
                                              <a:solidFill>
                                                <a:prstClr val="black"/>
                                              </a:solidFill>
                                              <a:effectLst/>
                                              <a:uLnTx/>
                                              <a:uFillTx/>
                                              <a:latin typeface="Cambria Math" charset="0"/>
                                              <a:ea typeface="+mn-ea"/>
                                              <a:cs typeface="+mn-cs"/>
                                            </a:rPr>
                                            <m:t>𝐸</m:t>
                                          </m:r>
                                        </m:e>
                                        <m:sub>
                                          <m:r>
                                            <a:rPr kumimoji="0" lang="en-US" sz="1800" b="0" i="1" u="none" strike="noStrike" kern="1200" cap="none" spc="0" normalizeH="0" baseline="0" noProof="0">
                                              <a:ln>
                                                <a:noFill/>
                                              </a:ln>
                                              <a:solidFill>
                                                <a:prstClr val="black"/>
                                              </a:solidFill>
                                              <a:effectLst/>
                                              <a:uLnTx/>
                                              <a:uFillTx/>
                                              <a:latin typeface="Cambria Math" charset="0"/>
                                              <a:ea typeface="+mn-ea"/>
                                              <a:cs typeface="+mn-cs"/>
                                            </a:rPr>
                                            <m:t>𝑖</m:t>
                                          </m:r>
                                          <m:r>
                                            <a:rPr kumimoji="0" lang="en-US" sz="1800" b="0" i="1" u="none" strike="noStrike" kern="1200" cap="none" spc="0" normalizeH="0" baseline="0" noProof="0">
                                              <a:ln>
                                                <a:noFill/>
                                              </a:ln>
                                              <a:solidFill>
                                                <a:prstClr val="black"/>
                                              </a:solidFill>
                                              <a:effectLst/>
                                              <a:uLnTx/>
                                              <a:uFillTx/>
                                              <a:latin typeface="Cambria Math" charset="0"/>
                                              <a:ea typeface="+mn-ea"/>
                                              <a:cs typeface="+mn-cs"/>
                                            </a:rPr>
                                            <m:t>,</m:t>
                                          </m:r>
                                          <m:r>
                                            <a:rPr kumimoji="0" lang="en-US" sz="1800" b="0" i="1" u="none" strike="noStrike" kern="1200" cap="none" spc="0" normalizeH="0" baseline="0" noProof="0">
                                              <a:ln>
                                                <a:noFill/>
                                              </a:ln>
                                              <a:solidFill>
                                                <a:prstClr val="black"/>
                                              </a:solidFill>
                                              <a:effectLst/>
                                              <a:uLnTx/>
                                              <a:uFillTx/>
                                              <a:latin typeface="Cambria Math" charset="0"/>
                                              <a:ea typeface="+mn-ea"/>
                                              <a:cs typeface="+mn-cs"/>
                                            </a:rPr>
                                            <m:t>𝑞</m:t>
                                          </m:r>
                                          <m:r>
                                            <a:rPr kumimoji="0" lang="en-US" sz="1800" b="0" i="1" u="none" strike="noStrike" kern="1200" cap="none" spc="0" normalizeH="0" baseline="0" noProof="0">
                                              <a:ln>
                                                <a:noFill/>
                                              </a:ln>
                                              <a:solidFill>
                                                <a:prstClr val="black"/>
                                              </a:solidFill>
                                              <a:effectLst/>
                                              <a:uLnTx/>
                                              <a:uFillTx/>
                                              <a:latin typeface="Cambria Math" charset="0"/>
                                              <a:ea typeface="+mn-ea"/>
                                              <a:cs typeface="+mn-cs"/>
                                            </a:rPr>
                                            <m:t>,</m:t>
                                          </m:r>
                                          <m:r>
                                            <a:rPr kumimoji="0" lang="en-US" sz="1800" b="0" i="1" u="none" strike="noStrike" kern="1200" cap="none" spc="0" normalizeH="0" baseline="0" noProof="0">
                                              <a:ln>
                                                <a:noFill/>
                                              </a:ln>
                                              <a:solidFill>
                                                <a:prstClr val="black"/>
                                              </a:solidFill>
                                              <a:effectLst/>
                                              <a:uLnTx/>
                                              <a:uFillTx/>
                                              <a:latin typeface="Cambria Math" charset="0"/>
                                              <a:ea typeface="+mn-ea"/>
                                              <a:cs typeface="+mn-cs"/>
                                            </a:rPr>
                                            <m:t>𝑐𝑎𝑙𝑐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  <m:sup>
                                  <m:r>
                                    <a:rPr kumimoji="0" lang="en-US" sz="18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charset="0"/>
                                      <a:ea typeface="+mn-ea"/>
                                      <a:cs typeface="+mn-cs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sSubSup>
                                <m:sSubSupPr>
                                  <m:ctrlPr>
                                    <a:rPr kumimoji="0" lang="en-US" sz="18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bSupPr>
                                <m:e>
                                  <m:r>
                                    <a:rPr kumimoji="0" lang="mr-IN" sz="1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kumimoji="0" lang="en-US" sz="18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charset="0"/>
                                      <a:ea typeface="+mn-ea"/>
                                      <a:cs typeface="+mn-cs"/>
                                    </a:rPr>
                                    <m:t>𝑖</m:t>
                                  </m:r>
                                  <m:r>
                                    <a:rPr kumimoji="0" lang="en-US" sz="18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charset="0"/>
                                      <a:ea typeface="+mn-ea"/>
                                      <a:cs typeface="+mn-cs"/>
                                    </a:rPr>
                                    <m:t>,</m:t>
                                  </m:r>
                                  <m:r>
                                    <a:rPr kumimoji="0" lang="en-US" sz="18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charset="0"/>
                                      <a:ea typeface="+mn-ea"/>
                                      <a:cs typeface="+mn-cs"/>
                                    </a:rPr>
                                    <m:t>𝑞</m:t>
                                  </m:r>
                                </m:sub>
                                <m:sup>
                                  <m:r>
                                    <a:rPr kumimoji="0" lang="en-US" sz="18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charset="0"/>
                                      <a:ea typeface="+mn-ea"/>
                                      <a:cs typeface="+mn-cs"/>
                                    </a:rPr>
                                    <m:t>2</m:t>
                                  </m:r>
                                </m:sup>
                              </m:sSubSup>
                            </m:den>
                          </m:f>
                        </m:e>
                      </m:nary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3873" y="2677210"/>
                <a:ext cx="3235758" cy="795859"/>
              </a:xfrm>
              <a:prstGeom prst="rect">
                <a:avLst/>
              </a:prstGeom>
              <a:blipFill rotWithShape="0">
                <a:blip r:embed="rId3"/>
                <a:stretch>
                  <a:fillRect b="-7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197255" y="977899"/>
            <a:ext cx="894674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 get all modes at each Q simultaneously: faster to fit constant Q data sets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Fit and Reduce data first</a:t>
            </a:r>
            <a:r>
              <a:rPr kumimoji="0" lang="mr-IN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Mangal" panose="02040503050203030202" pitchFamily="18" charset="0"/>
              </a:rPr>
              <a:t>…</a:t>
            </a: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7255" y="2301338"/>
            <a:ext cx="551978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Possible algorithms available: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‘simplex’ (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Nelder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-Mead) method 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similar to Least-squares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FAST, but can get stuck more easily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‘Particle Swarm optimization’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Slower than simplex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Explores wider parameter space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‘’Random” aspect means less likely to get stuck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Convergence criteria not proven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7255" y="5676417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Careful: Fit will crash of parameters don</a:t>
            </a:r>
            <a:r>
              <a:rPr kumimoji="0" lang="mr-IN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Mangal" panose="02040503050203030202" pitchFamily="18" charset="0"/>
              </a:rPr>
              <a:t>’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 produce the given ground state! Limits are helpful!</a:t>
            </a:r>
          </a:p>
        </p:txBody>
      </p:sp>
    </p:spTree>
    <p:extLst>
      <p:ext uri="{BB962C8B-B14F-4D97-AF65-F5344CB8AC3E}">
        <p14:creationId xmlns:p14="http://schemas.microsoft.com/office/powerpoint/2010/main" val="16391973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130"/>
            <a:ext cx="7886700" cy="1325563"/>
          </a:xfrm>
        </p:spPr>
        <p:txBody>
          <a:bodyPr/>
          <a:lstStyle/>
          <a:p>
            <a:r>
              <a:rPr lang="en-US" dirty="0"/>
              <a:t>DAVE Analysis </a:t>
            </a:r>
            <a:r>
              <a:rPr lang="mr-IN" dirty="0"/>
              <a:t>–</a:t>
            </a:r>
            <a:r>
              <a:rPr lang="en-US" dirty="0"/>
              <a:t> LSMO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300" y="1690689"/>
            <a:ext cx="4985220" cy="229711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4221339"/>
            <a:ext cx="4762500" cy="241649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53520" y="1869748"/>
            <a:ext cx="39814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 was taken as constant E scans, so need to fit to find center of peak</a:t>
            </a:r>
          </a:p>
        </p:txBody>
      </p:sp>
    </p:spTree>
    <p:extLst>
      <p:ext uri="{BB962C8B-B14F-4D97-AF65-F5344CB8AC3E}">
        <p14:creationId xmlns:p14="http://schemas.microsoft.com/office/powerpoint/2010/main" val="15530324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457200" y="457200"/>
            <a:ext cx="8229600" cy="685800"/>
          </a:xfrm>
          <a:prstGeom prst="rect">
            <a:avLst/>
          </a:prstGeom>
          <a:solidFill>
            <a:schemeClr val="accent5"/>
          </a:solidFill>
          <a:ln w="38160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dirty="0">
                <a:solidFill>
                  <a:schemeClr val="tx1"/>
                </a:solidFill>
                <a:latin typeface="Arial" charset="0"/>
              </a:rPr>
              <a:t>Bragg's Law</a:t>
            </a:r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4645" y="1528413"/>
            <a:ext cx="4494285" cy="1468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4446" y="1340768"/>
            <a:ext cx="2030567" cy="208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3216" y="3717032"/>
            <a:ext cx="3657143" cy="1712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矩形 7"/>
          <p:cNvSpPr/>
          <p:nvPr/>
        </p:nvSpPr>
        <p:spPr>
          <a:xfrm>
            <a:off x="5833585" y="4149080"/>
            <a:ext cx="2592288" cy="11339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b="1" i="1" dirty="0">
                <a:solidFill>
                  <a:srgbClr val="FF0000"/>
                </a:solidFill>
              </a:rPr>
              <a:t>n</a:t>
            </a:r>
            <a:r>
              <a:rPr lang="el-GR" dirty="0">
                <a:solidFill>
                  <a:schemeClr val="tx1"/>
                </a:solidFill>
              </a:rPr>
              <a:t>λ</a:t>
            </a:r>
            <a:r>
              <a:rPr lang="en-US" dirty="0">
                <a:solidFill>
                  <a:schemeClr val="tx1"/>
                </a:solidFill>
              </a:rPr>
              <a:t> = 2d sin</a:t>
            </a:r>
            <a:r>
              <a:rPr lang="el-GR" dirty="0">
                <a:solidFill>
                  <a:schemeClr val="tx1"/>
                </a:solidFill>
              </a:rPr>
              <a:t>θ</a:t>
            </a:r>
            <a:endParaRPr lang="en-US" dirty="0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US" dirty="0">
                <a:solidFill>
                  <a:schemeClr val="tx1"/>
                </a:solidFill>
              </a:rPr>
              <a:t>n = </a:t>
            </a:r>
            <a:r>
              <a:rPr lang="en-US" b="1" i="1" dirty="0">
                <a:solidFill>
                  <a:srgbClr val="FF0000"/>
                </a:solidFill>
              </a:rPr>
              <a:t>1</a:t>
            </a:r>
            <a:r>
              <a:rPr lang="en-US" dirty="0">
                <a:solidFill>
                  <a:schemeClr val="tx1"/>
                </a:solidFill>
              </a:rPr>
              <a:t>, 2, 3  </a:t>
            </a:r>
          </a:p>
        </p:txBody>
      </p:sp>
      <p:sp>
        <p:nvSpPr>
          <p:cNvPr id="2" name="Rectangle 1"/>
          <p:cNvSpPr/>
          <p:nvPr/>
        </p:nvSpPr>
        <p:spPr>
          <a:xfrm>
            <a:off x="2286000" y="599560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800" dirty="0">
                <a:solidFill>
                  <a:schemeClr val="tx1"/>
                </a:solidFill>
              </a:rPr>
              <a:t>https://en.wikipedia.org/wiki/Bragg%27s_law</a:t>
            </a:r>
          </a:p>
        </p:txBody>
      </p:sp>
    </p:spTree>
  </p:cSld>
  <p:clrMapOvr>
    <a:masterClrMapping/>
  </p:clrMapOvr>
  <p:transition advTm="2048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771"/>
            <a:ext cx="7886700" cy="1325563"/>
          </a:xfrm>
        </p:spPr>
        <p:txBody>
          <a:bodyPr/>
          <a:lstStyle/>
          <a:p>
            <a:r>
              <a:rPr lang="en-US" dirty="0"/>
              <a:t>Example Data File</a:t>
            </a:r>
          </a:p>
        </p:txBody>
      </p:sp>
      <p:sp>
        <p:nvSpPr>
          <p:cNvPr id="4" name="Rectangle 3"/>
          <p:cNvSpPr/>
          <p:nvPr/>
        </p:nvSpPr>
        <p:spPr>
          <a:xfrm>
            <a:off x="-180109" y="2317414"/>
            <a:ext cx="950421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        QH        QK    QL    ENlim1    ENlim2        I1    EN1    sigma1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    1.0000    -0.0685    0    1.0000    20.00    29.8557    3.00    0.1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    1.0000    -0.0877    0    1.0000    20.00    20.0286    4.00    0.1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    1.0000    -0.1026    0    1.0000    20.00    17.3994    5.00    0.1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    1.0000    -0.1189    0    1.0000    20.00    13.7336    6.00    0.1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    1.0000    -0.1306    0    1.0000    20.00    11.4993    7.00    0.1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    1.0000    -0.1621    0    1.0000    20.00    8.59548    10.0    0.1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    1.0000    -0.1722    0    1.0000    20.00    8.76609    11.0    0.1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    1.0000    -0.1973    0    1.0000    20.00    8.10216    13.0    0.1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    1.0000    -0.2270    0    1.0000    20.00    7.62421    16.0    0.1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00545" y="1524000"/>
            <a:ext cx="14451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Q-point (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r.l.u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</a:p>
        </p:txBody>
      </p:sp>
      <p:sp>
        <p:nvSpPr>
          <p:cNvPr id="6" name="Right Brace 5"/>
          <p:cNvSpPr/>
          <p:nvPr/>
        </p:nvSpPr>
        <p:spPr>
          <a:xfrm rot="16200000">
            <a:off x="1607127" y="962841"/>
            <a:ext cx="540328" cy="240131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60666" y="1452156"/>
            <a:ext cx="20330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Energy range (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meV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</a:p>
        </p:txBody>
      </p:sp>
      <p:sp>
        <p:nvSpPr>
          <p:cNvPr id="8" name="Right Brace 7"/>
          <p:cNvSpPr/>
          <p:nvPr/>
        </p:nvSpPr>
        <p:spPr>
          <a:xfrm rot="16200000">
            <a:off x="4301835" y="1265598"/>
            <a:ext cx="540328" cy="157071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87623" y="822531"/>
            <a:ext cx="21198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Intensity of 1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mode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(Barns/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meV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40724" y="1634736"/>
            <a:ext cx="14386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Measured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Center (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meV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</a:p>
        </p:txBody>
      </p:sp>
      <p:cxnSp>
        <p:nvCxnSpPr>
          <p:cNvPr id="12" name="Straight Arrow Connector 11"/>
          <p:cNvCxnSpPr>
            <a:stCxn id="9" idx="2"/>
          </p:cNvCxnSpPr>
          <p:nvPr/>
        </p:nvCxnSpPr>
        <p:spPr>
          <a:xfrm flipH="1">
            <a:off x="6345382" y="1468862"/>
            <a:ext cx="2179" cy="8485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7624622" y="1253528"/>
            <a:ext cx="15391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Error 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 center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H="1">
            <a:off x="8443660" y="1578453"/>
            <a:ext cx="0" cy="6623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ight Brace 14"/>
          <p:cNvSpPr/>
          <p:nvPr/>
        </p:nvSpPr>
        <p:spPr>
          <a:xfrm rot="5400000">
            <a:off x="6923372" y="4018053"/>
            <a:ext cx="540328" cy="240131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287623" y="5720511"/>
            <a:ext cx="35735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block could be repeated if more modes where measured</a:t>
            </a:r>
          </a:p>
        </p:txBody>
      </p:sp>
    </p:spTree>
    <p:extLst>
      <p:ext uri="{BB962C8B-B14F-4D97-AF65-F5344CB8AC3E}">
        <p14:creationId xmlns:p14="http://schemas.microsoft.com/office/powerpoint/2010/main" val="13607168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886700" cy="1325563"/>
          </a:xfrm>
        </p:spPr>
        <p:txBody>
          <a:bodyPr/>
          <a:lstStyle/>
          <a:p>
            <a:r>
              <a:rPr lang="en-US"/>
              <a:t>Set the fitting parameters</a:t>
            </a:r>
          </a:p>
        </p:txBody>
      </p:sp>
      <p:sp>
        <p:nvSpPr>
          <p:cNvPr id="4" name="Rectangle 3"/>
          <p:cNvSpPr/>
          <p:nvPr/>
        </p:nvSpPr>
        <p:spPr>
          <a:xfrm>
            <a:off x="469900" y="1690689"/>
            <a:ext cx="8839200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par_fit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 =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struct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par_fit.datapath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 =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B245F3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'/Users/smd4/Desktop/SummerSchool2013/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B245F3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fittedData.txt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B245F3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'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;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B245F3"/>
              </a:solidFill>
              <a:effectLst/>
              <a:uLnTx/>
              <a:uFillTx/>
              <a:latin typeface="Courier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par_fit.Evect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    =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linspace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(0,20,41);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par_fit.func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     = @(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obj,p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)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matparser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(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obj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,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B245F3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'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B245F3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param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B245F3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'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, p,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B245F3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'mat'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, {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B245F3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'J1'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,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B245F3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'D1'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},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B245F3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'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B245F3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init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B245F3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'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, true);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par_fit.xmin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      = [-100 0.0];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par_fit.xmax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      = [ 0.0 10.0];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par_fit.x0        = [ -90   1.0 ];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par_fit.plot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      = true;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par_fit.hermit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    = false;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par_fit.optimizer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 =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B245F3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'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B245F3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pso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B245F3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'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par_fit.maxiter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   = 100;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par_fit.optmem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    = 1;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par_fit.nrun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      = 1;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fitStr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 =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lsmo.fitspec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(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par_fit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charset="0"/>
                <a:ea typeface="+mn-ea"/>
                <a:cs typeface="+mn-cs"/>
              </a:rPr>
              <a:t>);</a:t>
            </a:r>
          </a:p>
        </p:txBody>
      </p:sp>
    </p:spTree>
    <p:extLst>
      <p:ext uri="{BB962C8B-B14F-4D97-AF65-F5344CB8AC3E}">
        <p14:creationId xmlns:p14="http://schemas.microsoft.com/office/powerpoint/2010/main" val="10150939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886700" cy="1325563"/>
          </a:xfrm>
        </p:spPr>
        <p:txBody>
          <a:bodyPr/>
          <a:lstStyle/>
          <a:p>
            <a:r>
              <a:rPr lang="en-US" dirty="0"/>
              <a:t>Fitting </a:t>
            </a:r>
            <a:r>
              <a:rPr lang="mr-IN" dirty="0"/>
              <a:t>–</a:t>
            </a:r>
            <a:r>
              <a:rPr lang="en-US" dirty="0"/>
              <a:t> In progress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910" y="1325563"/>
            <a:ext cx="5670550" cy="4290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8258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886700" cy="1325563"/>
          </a:xfrm>
        </p:spPr>
        <p:txBody>
          <a:bodyPr/>
          <a:lstStyle/>
          <a:p>
            <a:r>
              <a:rPr lang="en-US" dirty="0"/>
              <a:t>Results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3650" y="1205038"/>
            <a:ext cx="6191250" cy="462426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74303" y="4882243"/>
            <a:ext cx="1467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|J| ~ 4.9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meV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29333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886700" cy="1325563"/>
          </a:xfrm>
        </p:spPr>
        <p:txBody>
          <a:bodyPr/>
          <a:lstStyle/>
          <a:p>
            <a:r>
              <a:rPr lang="en-US" dirty="0"/>
              <a:t>More pictures!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5300" y="1690689"/>
            <a:ext cx="4681938" cy="34028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92896" y="5227802"/>
            <a:ext cx="8739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(H00)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 rot="16200000">
            <a:off x="-282856" y="3161266"/>
            <a:ext cx="8418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(0K0)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611" y="1513281"/>
            <a:ext cx="4123003" cy="3580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4765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F845A2-82C4-44CD-B881-1C3BA36E4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E3F6D2-6EB7-4C23-84BE-E922A8BAC7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2827511"/>
          </a:xfrm>
        </p:spPr>
        <p:txBody>
          <a:bodyPr/>
          <a:lstStyle/>
          <a:p>
            <a:r>
              <a:rPr lang="en-US" dirty="0"/>
              <a:t>Quick browse the data files.</a:t>
            </a:r>
          </a:p>
          <a:p>
            <a:r>
              <a:rPr lang="en-US" dirty="0"/>
              <a:t>Build-in fitting functions</a:t>
            </a:r>
          </a:p>
          <a:p>
            <a:r>
              <a:rPr lang="en-US" dirty="0"/>
              <a:t>Construct 2-D data</a:t>
            </a:r>
          </a:p>
          <a:p>
            <a:r>
              <a:rPr lang="en-US" dirty="0"/>
              <a:t>Reduce the PSD data</a:t>
            </a:r>
          </a:p>
        </p:txBody>
      </p:sp>
      <p:pic>
        <p:nvPicPr>
          <p:cNvPr id="1026" name="Picture 2" descr="DAVE, Data Analysis and Visualization Environment">
            <a:extLst>
              <a:ext uri="{FF2B5EF4-FFF2-40B4-BE49-F238E27FC236}">
                <a16:creationId xmlns:a16="http://schemas.microsoft.com/office/drawing/2014/main" id="{CCBBDD02-3D34-495E-9ABF-63E9040E2C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5881363"/>
            <a:ext cx="57150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10771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255A82D-02C1-492F-B4ED-CA61818197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8865" y="980728"/>
            <a:ext cx="6246269" cy="562471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C5B26EC-FEC9-4335-A99D-F4CDE33632E3}"/>
              </a:ext>
            </a:extLst>
          </p:cNvPr>
          <p:cNvSpPr txBox="1"/>
          <p:nvPr/>
        </p:nvSpPr>
        <p:spPr>
          <a:xfrm>
            <a:off x="539552" y="332656"/>
            <a:ext cx="7128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“Data reduction” - “TAS” – “TAS data reduction”</a:t>
            </a:r>
          </a:p>
        </p:txBody>
      </p:sp>
    </p:spTree>
    <p:extLst>
      <p:ext uri="{BB962C8B-B14F-4D97-AF65-F5344CB8AC3E}">
        <p14:creationId xmlns:p14="http://schemas.microsoft.com/office/powerpoint/2010/main" val="9283654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85D5A-F3F1-4AE6-AE7B-ED68169BE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31626"/>
          </a:xfrm>
        </p:spPr>
        <p:txBody>
          <a:bodyPr>
            <a:noAutofit/>
          </a:bodyPr>
          <a:lstStyle/>
          <a:p>
            <a:r>
              <a:rPr lang="en-US" sz="2800" dirty="0"/>
              <a:t>Right click the folder, then select “load files”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D7E80A0-FD61-4BD4-AC09-5A95722CDB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9292" y="1377403"/>
            <a:ext cx="7145416" cy="5115470"/>
          </a:xfrm>
        </p:spPr>
      </p:pic>
    </p:spTree>
    <p:extLst>
      <p:ext uri="{BB962C8B-B14F-4D97-AF65-F5344CB8AC3E}">
        <p14:creationId xmlns:p14="http://schemas.microsoft.com/office/powerpoint/2010/main" val="182975551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6E34E-B1B8-4D80-B439-EF54A732B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20985"/>
            <a:ext cx="7886700" cy="1325563"/>
          </a:xfrm>
        </p:spPr>
        <p:txBody>
          <a:bodyPr/>
          <a:lstStyle/>
          <a:p>
            <a:r>
              <a:rPr lang="en-US" dirty="0"/>
              <a:t>Browse files (angle scan)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A68F965-9C45-45E3-90F7-9322718F0D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9870" y="1546548"/>
            <a:ext cx="7424260" cy="4608512"/>
          </a:xfrm>
        </p:spPr>
      </p:pic>
    </p:spTree>
    <p:extLst>
      <p:ext uri="{BB962C8B-B14F-4D97-AF65-F5344CB8AC3E}">
        <p14:creationId xmlns:p14="http://schemas.microsoft.com/office/powerpoint/2010/main" val="203455780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77470F-D81B-4509-BF96-A501258E3A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Constant-Q scan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D162069-FB2D-4AEE-9309-031B89F2A5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7417" y="1484784"/>
            <a:ext cx="7389166" cy="4665789"/>
          </a:xfrm>
        </p:spPr>
      </p:pic>
    </p:spTree>
    <p:extLst>
      <p:ext uri="{BB962C8B-B14F-4D97-AF65-F5344CB8AC3E}">
        <p14:creationId xmlns:p14="http://schemas.microsoft.com/office/powerpoint/2010/main" val="946306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227" name="Line 3"/>
          <p:cNvSpPr>
            <a:spLocks noChangeShapeType="1"/>
          </p:cNvSpPr>
          <p:nvPr/>
        </p:nvSpPr>
        <p:spPr bwMode="auto">
          <a:xfrm flipH="1">
            <a:off x="5284788" y="2871788"/>
            <a:ext cx="3175" cy="2011362"/>
          </a:xfrm>
          <a:prstGeom prst="line">
            <a:avLst/>
          </a:prstGeom>
          <a:noFill/>
          <a:ln w="15875">
            <a:solidFill>
              <a:schemeClr val="tx1"/>
            </a:solidFill>
            <a:prstDash val="dash"/>
            <a:round/>
            <a:headEnd/>
            <a:tailEnd type="stealth" w="med" len="med"/>
          </a:ln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436234" name="Oval 10"/>
          <p:cNvSpPr>
            <a:spLocks noChangeAspect="1" noChangeArrowheads="1"/>
          </p:cNvSpPr>
          <p:nvPr/>
        </p:nvSpPr>
        <p:spPr bwMode="auto">
          <a:xfrm>
            <a:off x="5216525" y="3016250"/>
            <a:ext cx="138113" cy="136525"/>
          </a:xfrm>
          <a:prstGeom prst="ellipse">
            <a:avLst/>
          </a:prstGeom>
          <a:solidFill>
            <a:srgbClr val="CC0000"/>
          </a:solidFill>
          <a:ln w="15875" algn="ctr">
            <a:solidFill>
              <a:schemeClr val="tx1"/>
            </a:solidFill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436235" name="Oval 11"/>
          <p:cNvSpPr>
            <a:spLocks noChangeAspect="1" noChangeArrowheads="1"/>
          </p:cNvSpPr>
          <p:nvPr/>
        </p:nvSpPr>
        <p:spPr bwMode="auto">
          <a:xfrm>
            <a:off x="4900613" y="3333750"/>
            <a:ext cx="136525" cy="134938"/>
          </a:xfrm>
          <a:prstGeom prst="ellipse">
            <a:avLst/>
          </a:prstGeom>
          <a:solidFill>
            <a:srgbClr val="CC0000"/>
          </a:solidFill>
          <a:ln w="15875" algn="ctr">
            <a:solidFill>
              <a:schemeClr val="tx1"/>
            </a:solidFill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436236" name="Oval 12"/>
          <p:cNvSpPr>
            <a:spLocks noChangeAspect="1" noChangeArrowheads="1"/>
          </p:cNvSpPr>
          <p:nvPr/>
        </p:nvSpPr>
        <p:spPr bwMode="auto">
          <a:xfrm>
            <a:off x="5216525" y="3651250"/>
            <a:ext cx="138113" cy="136525"/>
          </a:xfrm>
          <a:prstGeom prst="ellipse">
            <a:avLst/>
          </a:prstGeom>
          <a:solidFill>
            <a:srgbClr val="CC0000"/>
          </a:solidFill>
          <a:ln w="15875" algn="ctr">
            <a:solidFill>
              <a:schemeClr val="tx1"/>
            </a:solidFill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436237" name="Oval 13"/>
          <p:cNvSpPr>
            <a:spLocks noChangeAspect="1" noChangeArrowheads="1"/>
          </p:cNvSpPr>
          <p:nvPr/>
        </p:nvSpPr>
        <p:spPr bwMode="auto">
          <a:xfrm>
            <a:off x="5535613" y="3967163"/>
            <a:ext cx="136525" cy="136525"/>
          </a:xfrm>
          <a:prstGeom prst="ellipse">
            <a:avLst/>
          </a:prstGeom>
          <a:solidFill>
            <a:srgbClr val="CC0000"/>
          </a:solidFill>
          <a:ln w="15875" algn="ctr">
            <a:solidFill>
              <a:schemeClr val="tx1"/>
            </a:solidFill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436238" name="Oval 14"/>
          <p:cNvSpPr>
            <a:spLocks noChangeAspect="1" noChangeArrowheads="1"/>
          </p:cNvSpPr>
          <p:nvPr/>
        </p:nvSpPr>
        <p:spPr bwMode="auto">
          <a:xfrm>
            <a:off x="5216525" y="4286250"/>
            <a:ext cx="138113" cy="136525"/>
          </a:xfrm>
          <a:prstGeom prst="ellipse">
            <a:avLst/>
          </a:prstGeom>
          <a:solidFill>
            <a:srgbClr val="CC0000"/>
          </a:solidFill>
          <a:ln w="15875" algn="ctr">
            <a:solidFill>
              <a:schemeClr val="tx1"/>
            </a:solidFill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436239" name="Line 15"/>
          <p:cNvSpPr>
            <a:spLocks noChangeShapeType="1"/>
          </p:cNvSpPr>
          <p:nvPr/>
        </p:nvSpPr>
        <p:spPr bwMode="auto">
          <a:xfrm flipV="1">
            <a:off x="6608763" y="2965450"/>
            <a:ext cx="0" cy="14605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 type="stealth" w="med" len="med"/>
          </a:ln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436240" name="Line 16"/>
          <p:cNvSpPr>
            <a:spLocks noChangeShapeType="1"/>
          </p:cNvSpPr>
          <p:nvPr/>
        </p:nvSpPr>
        <p:spPr bwMode="auto">
          <a:xfrm>
            <a:off x="6608763" y="4425950"/>
            <a:ext cx="171450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 type="stealth" w="med" len="med"/>
          </a:ln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436241" name="Text Box 17"/>
          <p:cNvSpPr txBox="1">
            <a:spLocks noChangeArrowheads="1"/>
          </p:cNvSpPr>
          <p:nvPr/>
        </p:nvSpPr>
        <p:spPr bwMode="auto">
          <a:xfrm>
            <a:off x="5002212" y="2339266"/>
            <a:ext cx="1235075" cy="369888"/>
          </a:xfrm>
          <a:prstGeom prst="rect">
            <a:avLst/>
          </a:prstGeom>
          <a:noFill/>
          <a:ln w="15875" algn="ctr">
            <a:noFill/>
            <a:miter lim="800000"/>
            <a:headEnd/>
            <a:tailEnd/>
          </a:ln>
        </p:spPr>
        <p:txBody>
          <a:bodyPr wrap="none" lIns="91430" tIns="45715" rIns="91430" bIns="45715">
            <a:spAutoFit/>
          </a:bodyPr>
          <a:lstStyle/>
          <a:p>
            <a:pPr algn="ctr" defTabSz="914400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800" dirty="0">
                <a:solidFill>
                  <a:schemeClr val="tx1"/>
                </a:solidFill>
              </a:rPr>
              <a:t>Time space</a:t>
            </a:r>
          </a:p>
        </p:txBody>
      </p:sp>
      <p:sp>
        <p:nvSpPr>
          <p:cNvPr id="436242" name="Text Box 18"/>
          <p:cNvSpPr txBox="1">
            <a:spLocks noChangeArrowheads="1"/>
          </p:cNvSpPr>
          <p:nvPr/>
        </p:nvSpPr>
        <p:spPr bwMode="auto">
          <a:xfrm>
            <a:off x="8329613" y="4243388"/>
            <a:ext cx="341312" cy="366712"/>
          </a:xfrm>
          <a:prstGeom prst="rect">
            <a:avLst/>
          </a:prstGeom>
          <a:noFill/>
          <a:ln w="15875" algn="ctr">
            <a:noFill/>
            <a:miter lim="800000"/>
            <a:headEnd/>
            <a:tailEnd/>
          </a:ln>
        </p:spPr>
        <p:txBody>
          <a:bodyPr wrap="none" lIns="91430" tIns="45715" rIns="91430" bIns="45715">
            <a:spAutoFit/>
          </a:bodyPr>
          <a:lstStyle/>
          <a:p>
            <a:pPr algn="ctr" defTabSz="914400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800" dirty="0">
                <a:solidFill>
                  <a:schemeClr val="tx1"/>
                </a:solidFill>
                <a:latin typeface="Symbol" pitchFamily="18" charset="2"/>
              </a:rPr>
              <a:t>w</a:t>
            </a:r>
          </a:p>
        </p:txBody>
      </p:sp>
      <p:sp>
        <p:nvSpPr>
          <p:cNvPr id="436243" name="Line 19"/>
          <p:cNvSpPr>
            <a:spLocks noChangeShapeType="1"/>
          </p:cNvSpPr>
          <p:nvPr/>
        </p:nvSpPr>
        <p:spPr bwMode="auto">
          <a:xfrm flipH="1">
            <a:off x="7440613" y="3651250"/>
            <a:ext cx="26987" cy="76835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436244" name="Text Box 20"/>
          <p:cNvSpPr txBox="1">
            <a:spLocks noChangeArrowheads="1"/>
          </p:cNvSpPr>
          <p:nvPr/>
        </p:nvSpPr>
        <p:spPr bwMode="auto">
          <a:xfrm>
            <a:off x="7173913" y="4454525"/>
            <a:ext cx="531812" cy="307975"/>
          </a:xfrm>
          <a:prstGeom prst="rect">
            <a:avLst/>
          </a:prstGeom>
          <a:noFill/>
          <a:ln w="15875" algn="ctr">
            <a:noFill/>
            <a:miter lim="800000"/>
            <a:headEnd/>
            <a:tailEnd/>
          </a:ln>
        </p:spPr>
        <p:txBody>
          <a:bodyPr wrap="none" lIns="91430" tIns="45715" rIns="91430" bIns="45715">
            <a:spAutoFit/>
          </a:bodyPr>
          <a:lstStyle/>
          <a:p>
            <a:pPr algn="ctr" defTabSz="914400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400" dirty="0">
                <a:solidFill>
                  <a:schemeClr val="tx1"/>
                </a:solidFill>
              </a:rPr>
              <a:t>2</a:t>
            </a:r>
            <a:r>
              <a:rPr lang="en-US" sz="1400" dirty="0">
                <a:solidFill>
                  <a:schemeClr val="tx1"/>
                </a:solidFill>
                <a:latin typeface="Symbol" pitchFamily="18" charset="2"/>
              </a:rPr>
              <a:t>p</a:t>
            </a:r>
            <a:r>
              <a:rPr lang="en-US" sz="1400" dirty="0">
                <a:solidFill>
                  <a:schemeClr val="tx1"/>
                </a:solidFill>
              </a:rPr>
              <a:t>/T</a:t>
            </a:r>
          </a:p>
        </p:txBody>
      </p:sp>
      <p:sp>
        <p:nvSpPr>
          <p:cNvPr id="436245" name="Text Box 21"/>
          <p:cNvSpPr txBox="1">
            <a:spLocks noChangeArrowheads="1"/>
          </p:cNvSpPr>
          <p:nvPr/>
        </p:nvSpPr>
        <p:spPr bwMode="auto">
          <a:xfrm>
            <a:off x="6973094" y="2339266"/>
            <a:ext cx="933450" cy="369888"/>
          </a:xfrm>
          <a:prstGeom prst="rect">
            <a:avLst/>
          </a:prstGeom>
          <a:noFill/>
          <a:ln w="15875" algn="ctr">
            <a:noFill/>
            <a:miter lim="800000"/>
            <a:headEnd/>
            <a:tailEnd/>
          </a:ln>
        </p:spPr>
        <p:txBody>
          <a:bodyPr wrap="none" lIns="91430" tIns="45715" rIns="91430" bIns="45715">
            <a:spAutoFit/>
          </a:bodyPr>
          <a:lstStyle/>
          <a:p>
            <a:pPr algn="ctr" defTabSz="914400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800" dirty="0">
                <a:solidFill>
                  <a:schemeClr val="tx1"/>
                </a:solidFill>
                <a:latin typeface="Symbol" pitchFamily="18" charset="2"/>
              </a:rPr>
              <a:t>w</a:t>
            </a:r>
            <a:r>
              <a:rPr lang="en-US" sz="1800" dirty="0">
                <a:solidFill>
                  <a:schemeClr val="tx1"/>
                </a:solidFill>
              </a:rPr>
              <a:t>-space</a:t>
            </a:r>
          </a:p>
        </p:txBody>
      </p:sp>
      <p:sp>
        <p:nvSpPr>
          <p:cNvPr id="436278" name="Text Box 54"/>
          <p:cNvSpPr txBox="1">
            <a:spLocks noChangeArrowheads="1"/>
          </p:cNvSpPr>
          <p:nvPr/>
        </p:nvSpPr>
        <p:spPr bwMode="auto">
          <a:xfrm>
            <a:off x="646112" y="2339266"/>
            <a:ext cx="1177925" cy="369888"/>
          </a:xfrm>
          <a:prstGeom prst="rect">
            <a:avLst/>
          </a:prstGeom>
          <a:noFill/>
          <a:ln w="15875" algn="ctr">
            <a:noFill/>
            <a:miter lim="800000"/>
            <a:headEnd/>
            <a:tailEnd/>
          </a:ln>
        </p:spPr>
        <p:txBody>
          <a:bodyPr wrap="none" lIns="91430" tIns="45715" rIns="91430" bIns="45715">
            <a:spAutoFit/>
          </a:bodyPr>
          <a:lstStyle/>
          <a:p>
            <a:pPr algn="ctr" defTabSz="914400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800" dirty="0">
                <a:solidFill>
                  <a:schemeClr val="tx1"/>
                </a:solidFill>
              </a:rPr>
              <a:t>Real space</a:t>
            </a:r>
          </a:p>
        </p:txBody>
      </p:sp>
      <p:sp>
        <p:nvSpPr>
          <p:cNvPr id="436281" name="Text Box 57"/>
          <p:cNvSpPr txBox="1">
            <a:spLocks noChangeArrowheads="1"/>
          </p:cNvSpPr>
          <p:nvPr/>
        </p:nvSpPr>
        <p:spPr bwMode="auto">
          <a:xfrm>
            <a:off x="2898870" y="2339266"/>
            <a:ext cx="941387" cy="369888"/>
          </a:xfrm>
          <a:prstGeom prst="rect">
            <a:avLst/>
          </a:prstGeom>
          <a:noFill/>
          <a:ln w="15875" algn="ctr">
            <a:noFill/>
            <a:miter lim="800000"/>
            <a:headEnd/>
            <a:tailEnd/>
          </a:ln>
        </p:spPr>
        <p:txBody>
          <a:bodyPr wrap="none" lIns="91430" tIns="45715" rIns="91430" bIns="45715">
            <a:spAutoFit/>
          </a:bodyPr>
          <a:lstStyle/>
          <a:p>
            <a:pPr algn="ctr" defTabSz="914400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800" dirty="0">
                <a:solidFill>
                  <a:schemeClr val="tx1"/>
                </a:solidFill>
              </a:rPr>
              <a:t>Q-space</a:t>
            </a:r>
          </a:p>
        </p:txBody>
      </p:sp>
      <p:sp>
        <p:nvSpPr>
          <p:cNvPr id="436282" name="Freeform 58"/>
          <p:cNvSpPr>
            <a:spLocks/>
          </p:cNvSpPr>
          <p:nvPr/>
        </p:nvSpPr>
        <p:spPr bwMode="auto">
          <a:xfrm>
            <a:off x="4964113" y="3087688"/>
            <a:ext cx="638175" cy="1265237"/>
          </a:xfrm>
          <a:custGeom>
            <a:avLst/>
            <a:gdLst>
              <a:gd name="T0" fmla="*/ 201 w 402"/>
              <a:gd name="T1" fmla="*/ 0 h 798"/>
              <a:gd name="T2" fmla="*/ 0 w 402"/>
              <a:gd name="T3" fmla="*/ 201 h 798"/>
              <a:gd name="T4" fmla="*/ 201 w 402"/>
              <a:gd name="T5" fmla="*/ 399 h 798"/>
              <a:gd name="T6" fmla="*/ 402 w 402"/>
              <a:gd name="T7" fmla="*/ 600 h 798"/>
              <a:gd name="T8" fmla="*/ 201 w 402"/>
              <a:gd name="T9" fmla="*/ 798 h 79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02"/>
              <a:gd name="T16" fmla="*/ 0 h 798"/>
              <a:gd name="T17" fmla="*/ 402 w 402"/>
              <a:gd name="T18" fmla="*/ 798 h 79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02" h="798">
                <a:moveTo>
                  <a:pt x="201" y="0"/>
                </a:moveTo>
                <a:cubicBezTo>
                  <a:pt x="100" y="67"/>
                  <a:pt x="0" y="135"/>
                  <a:pt x="0" y="201"/>
                </a:cubicBezTo>
                <a:cubicBezTo>
                  <a:pt x="0" y="267"/>
                  <a:pt x="134" y="333"/>
                  <a:pt x="201" y="399"/>
                </a:cubicBezTo>
                <a:cubicBezTo>
                  <a:pt x="268" y="465"/>
                  <a:pt x="402" y="534"/>
                  <a:pt x="402" y="600"/>
                </a:cubicBezTo>
                <a:cubicBezTo>
                  <a:pt x="402" y="666"/>
                  <a:pt x="234" y="765"/>
                  <a:pt x="201" y="798"/>
                </a:cubicBezTo>
              </a:path>
            </a:pathLst>
          </a:custGeom>
          <a:noFill/>
          <a:ln w="1587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436288" name="Freeform 64"/>
          <p:cNvSpPr>
            <a:spLocks/>
          </p:cNvSpPr>
          <p:nvPr/>
        </p:nvSpPr>
        <p:spPr bwMode="auto">
          <a:xfrm>
            <a:off x="6632575" y="3665538"/>
            <a:ext cx="1673225" cy="762000"/>
          </a:xfrm>
          <a:custGeom>
            <a:avLst/>
            <a:gdLst>
              <a:gd name="T0" fmla="*/ 0 w 1054"/>
              <a:gd name="T1" fmla="*/ 480 h 480"/>
              <a:gd name="T2" fmla="*/ 384 w 1054"/>
              <a:gd name="T3" fmla="*/ 384 h 480"/>
              <a:gd name="T4" fmla="*/ 524 w 1054"/>
              <a:gd name="T5" fmla="*/ 0 h 480"/>
              <a:gd name="T6" fmla="*/ 672 w 1054"/>
              <a:gd name="T7" fmla="*/ 384 h 480"/>
              <a:gd name="T8" fmla="*/ 1054 w 1054"/>
              <a:gd name="T9" fmla="*/ 480 h 4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054"/>
              <a:gd name="T16" fmla="*/ 0 h 480"/>
              <a:gd name="T17" fmla="*/ 1054 w 1054"/>
              <a:gd name="T18" fmla="*/ 480 h 4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054" h="480">
                <a:moveTo>
                  <a:pt x="0" y="480"/>
                </a:moveTo>
                <a:cubicBezTo>
                  <a:pt x="148" y="472"/>
                  <a:pt x="297" y="464"/>
                  <a:pt x="384" y="384"/>
                </a:cubicBezTo>
                <a:cubicBezTo>
                  <a:pt x="471" y="304"/>
                  <a:pt x="476" y="0"/>
                  <a:pt x="524" y="0"/>
                </a:cubicBezTo>
                <a:cubicBezTo>
                  <a:pt x="572" y="0"/>
                  <a:pt x="584" y="304"/>
                  <a:pt x="672" y="384"/>
                </a:cubicBezTo>
                <a:cubicBezTo>
                  <a:pt x="760" y="464"/>
                  <a:pt x="907" y="472"/>
                  <a:pt x="1054" y="480"/>
                </a:cubicBezTo>
              </a:path>
            </a:pathLst>
          </a:custGeom>
          <a:noFill/>
          <a:ln w="158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436292" name="Line 68"/>
          <p:cNvSpPr>
            <a:spLocks noChangeShapeType="1"/>
          </p:cNvSpPr>
          <p:nvPr/>
        </p:nvSpPr>
        <p:spPr bwMode="auto">
          <a:xfrm>
            <a:off x="5751513" y="3095625"/>
            <a:ext cx="3175" cy="1246188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 type="stealth" w="med" len="med"/>
            <a:tailEnd type="stealth" w="med" len="med"/>
          </a:ln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436293" name="Line 69"/>
          <p:cNvSpPr>
            <a:spLocks noChangeShapeType="1"/>
          </p:cNvSpPr>
          <p:nvPr/>
        </p:nvSpPr>
        <p:spPr bwMode="auto">
          <a:xfrm>
            <a:off x="5332413" y="3082925"/>
            <a:ext cx="574675" cy="0"/>
          </a:xfrm>
          <a:prstGeom prst="line">
            <a:avLst/>
          </a:prstGeom>
          <a:noFill/>
          <a:ln w="1587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436294" name="Line 70"/>
          <p:cNvSpPr>
            <a:spLocks noChangeShapeType="1"/>
          </p:cNvSpPr>
          <p:nvPr/>
        </p:nvSpPr>
        <p:spPr bwMode="auto">
          <a:xfrm>
            <a:off x="5284788" y="4352925"/>
            <a:ext cx="622300" cy="0"/>
          </a:xfrm>
          <a:prstGeom prst="line">
            <a:avLst/>
          </a:prstGeom>
          <a:noFill/>
          <a:ln w="1587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436295" name="Text Box 71"/>
          <p:cNvSpPr txBox="1">
            <a:spLocks noChangeArrowheads="1"/>
          </p:cNvSpPr>
          <p:nvPr/>
        </p:nvSpPr>
        <p:spPr bwMode="auto">
          <a:xfrm>
            <a:off x="5602288" y="3576638"/>
            <a:ext cx="293687" cy="307975"/>
          </a:xfrm>
          <a:prstGeom prst="rect">
            <a:avLst/>
          </a:prstGeom>
          <a:solidFill>
            <a:schemeClr val="bg1"/>
          </a:solidFill>
          <a:ln w="15875" algn="ctr">
            <a:noFill/>
            <a:miter lim="800000"/>
            <a:headEnd/>
            <a:tailEnd/>
          </a:ln>
        </p:spPr>
        <p:txBody>
          <a:bodyPr wrap="none" lIns="91430" tIns="45715" rIns="91430" bIns="45715">
            <a:spAutoFit/>
          </a:bodyPr>
          <a:lstStyle/>
          <a:p>
            <a:pPr algn="ctr" defTabSz="914400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400">
                <a:solidFill>
                  <a:schemeClr val="tx1"/>
                </a:solidFill>
              </a:rPr>
              <a:t>T</a:t>
            </a:r>
          </a:p>
        </p:txBody>
      </p:sp>
      <p:sp>
        <p:nvSpPr>
          <p:cNvPr id="436296" name="Text Box 72"/>
          <p:cNvSpPr txBox="1">
            <a:spLocks noChangeArrowheads="1"/>
          </p:cNvSpPr>
          <p:nvPr/>
        </p:nvSpPr>
        <p:spPr bwMode="auto">
          <a:xfrm>
            <a:off x="5037138" y="4786313"/>
            <a:ext cx="503237" cy="307975"/>
          </a:xfrm>
          <a:prstGeom prst="rect">
            <a:avLst/>
          </a:prstGeom>
          <a:noFill/>
          <a:ln w="15875" algn="ctr">
            <a:noFill/>
            <a:miter lim="800000"/>
            <a:headEnd/>
            <a:tailEnd/>
          </a:ln>
        </p:spPr>
        <p:txBody>
          <a:bodyPr wrap="none" lIns="91430" tIns="45715" rIns="91430" bIns="45715">
            <a:spAutoFit/>
          </a:bodyPr>
          <a:lstStyle/>
          <a:p>
            <a:pPr algn="ctr" defTabSz="914400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400">
                <a:solidFill>
                  <a:schemeClr val="tx1"/>
                </a:solidFill>
              </a:rPr>
              <a:t>time</a:t>
            </a:r>
          </a:p>
        </p:txBody>
      </p:sp>
      <p:sp>
        <p:nvSpPr>
          <p:cNvPr id="436298" name="Text Box 74"/>
          <p:cNvSpPr txBox="1">
            <a:spLocks noChangeArrowheads="1"/>
          </p:cNvSpPr>
          <p:nvPr/>
        </p:nvSpPr>
        <p:spPr bwMode="auto">
          <a:xfrm>
            <a:off x="6226175" y="2981325"/>
            <a:ext cx="431800" cy="368300"/>
          </a:xfrm>
          <a:prstGeom prst="rect">
            <a:avLst/>
          </a:prstGeom>
          <a:noFill/>
          <a:ln w="15875" algn="ctr">
            <a:noFill/>
            <a:miter lim="800000"/>
            <a:headEnd/>
            <a:tailEnd/>
          </a:ln>
        </p:spPr>
        <p:txBody>
          <a:bodyPr wrap="none" lIns="91430" tIns="45715" rIns="91430" bIns="45715">
            <a:spAutoFit/>
          </a:bodyPr>
          <a:lstStyle/>
          <a:p>
            <a:pPr algn="ctr" defTabSz="914400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800">
                <a:solidFill>
                  <a:schemeClr val="tx1"/>
                </a:solidFill>
                <a:latin typeface="Symbol" pitchFamily="18" charset="2"/>
              </a:rPr>
              <a:t>F</a:t>
            </a:r>
            <a:r>
              <a:rPr lang="en-US" sz="1800" baseline="-2500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436340" name="Text Box 116"/>
          <p:cNvSpPr txBox="1">
            <a:spLocks noChangeArrowheads="1"/>
          </p:cNvSpPr>
          <p:nvPr/>
        </p:nvSpPr>
        <p:spPr bwMode="auto">
          <a:xfrm>
            <a:off x="595314" y="5502275"/>
            <a:ext cx="3424237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2945" tIns="41473" rIns="82945" bIns="41473"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800" dirty="0">
                <a:solidFill>
                  <a:schemeClr val="tx1"/>
                </a:solidFill>
              </a:rPr>
              <a:t>Elastic scattering – static structures</a:t>
            </a:r>
          </a:p>
        </p:txBody>
      </p:sp>
      <p:sp>
        <p:nvSpPr>
          <p:cNvPr id="436341" name="Text Box 117"/>
          <p:cNvSpPr txBox="1">
            <a:spLocks noChangeArrowheads="1"/>
          </p:cNvSpPr>
          <p:nvPr/>
        </p:nvSpPr>
        <p:spPr bwMode="auto">
          <a:xfrm>
            <a:off x="5124450" y="5502275"/>
            <a:ext cx="3021013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2945" tIns="41473" rIns="82945" bIns="41473"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800" dirty="0">
                <a:solidFill>
                  <a:schemeClr val="tx1"/>
                </a:solidFill>
              </a:rPr>
              <a:t>Inelastic scattering – dynamics</a:t>
            </a:r>
          </a:p>
        </p:txBody>
      </p:sp>
      <p:sp>
        <p:nvSpPr>
          <p:cNvPr id="436345" name="Text Box 121"/>
          <p:cNvSpPr txBox="1">
            <a:spLocks noChangeArrowheads="1"/>
          </p:cNvSpPr>
          <p:nvPr/>
        </p:nvSpPr>
        <p:spPr bwMode="auto">
          <a:xfrm>
            <a:off x="287338" y="1700213"/>
            <a:ext cx="2555875" cy="369887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lIns="91430" tIns="45715" rIns="91430" bIns="45715">
            <a:spAutoFit/>
          </a:bodyPr>
          <a:lstStyle/>
          <a:p>
            <a:pPr algn="ctr" defTabSz="914400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800" dirty="0">
                <a:solidFill>
                  <a:schemeClr val="tx1"/>
                </a:solidFill>
                <a:sym typeface="Wingdings" pitchFamily="2" charset="2"/>
              </a:rPr>
              <a:t>Space-time (</a:t>
            </a:r>
            <a:r>
              <a:rPr lang="en-US" sz="1800" dirty="0" err="1">
                <a:solidFill>
                  <a:schemeClr val="tx1"/>
                </a:solidFill>
                <a:sym typeface="Wingdings" pitchFamily="2" charset="2"/>
              </a:rPr>
              <a:t>r,t</a:t>
            </a:r>
            <a:r>
              <a:rPr lang="en-US" sz="1800" dirty="0">
                <a:solidFill>
                  <a:schemeClr val="tx1"/>
                </a:solidFill>
                <a:sym typeface="Wingdings" pitchFamily="2" charset="2"/>
              </a:rPr>
              <a:t>)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36346" name="Text Box 122"/>
          <p:cNvSpPr txBox="1">
            <a:spLocks noChangeArrowheads="1"/>
          </p:cNvSpPr>
          <p:nvPr/>
        </p:nvSpPr>
        <p:spPr bwMode="auto">
          <a:xfrm>
            <a:off x="5964238" y="1700213"/>
            <a:ext cx="3032125" cy="369887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lIns="91430" tIns="45715" rIns="91430" bIns="45715">
            <a:spAutoFit/>
          </a:bodyPr>
          <a:lstStyle/>
          <a:p>
            <a:pPr algn="ctr" defTabSz="914400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800" dirty="0">
                <a:solidFill>
                  <a:schemeClr val="tx1"/>
                </a:solidFill>
                <a:sym typeface="Wingdings" pitchFamily="2" charset="2"/>
              </a:rPr>
              <a:t>Energy-momentum (Q, </a:t>
            </a:r>
            <a:r>
              <a:rPr lang="en-US" sz="1800" dirty="0" err="1">
                <a:solidFill>
                  <a:schemeClr val="tx1"/>
                </a:solidFill>
                <a:sym typeface="Wingdings" pitchFamily="2" charset="2"/>
              </a:rPr>
              <a:t>hw</a:t>
            </a:r>
            <a:r>
              <a:rPr lang="en-US" sz="1800" dirty="0">
                <a:solidFill>
                  <a:schemeClr val="tx1"/>
                </a:solidFill>
                <a:sym typeface="Wingdings" pitchFamily="2" charset="2"/>
              </a:rPr>
              <a:t>)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36347" name="Text Box 123"/>
          <p:cNvSpPr txBox="1">
            <a:spLocks noChangeArrowheads="1"/>
          </p:cNvSpPr>
          <p:nvPr/>
        </p:nvSpPr>
        <p:spPr bwMode="auto">
          <a:xfrm>
            <a:off x="2982913" y="1355725"/>
            <a:ext cx="2763837" cy="3683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lIns="91430" tIns="45715" rIns="91430" bIns="45715">
            <a:spAutoFit/>
          </a:bodyPr>
          <a:lstStyle/>
          <a:p>
            <a:pPr algn="ctr" defTabSz="914400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800" i="1" dirty="0">
                <a:solidFill>
                  <a:schemeClr val="tx1"/>
                </a:solidFill>
                <a:sym typeface="Wingdings" pitchFamily="2" charset="2"/>
              </a:rPr>
              <a:t>Fourier transformation</a:t>
            </a:r>
            <a:endParaRPr lang="en-US" i="1" dirty="0">
              <a:solidFill>
                <a:schemeClr val="tx1"/>
              </a:solidFill>
            </a:endParaRPr>
          </a:p>
        </p:txBody>
      </p:sp>
      <p:sp>
        <p:nvSpPr>
          <p:cNvPr id="436348" name="Line 124"/>
          <p:cNvSpPr>
            <a:spLocks noChangeShapeType="1"/>
          </p:cNvSpPr>
          <p:nvPr/>
        </p:nvSpPr>
        <p:spPr bwMode="auto">
          <a:xfrm>
            <a:off x="3224213" y="1885156"/>
            <a:ext cx="22812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pic>
        <p:nvPicPr>
          <p:cNvPr id="11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27892" y="2869344"/>
            <a:ext cx="2341816" cy="2247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6" name="Rectangle 3"/>
          <p:cNvSpPr>
            <a:spLocks noChangeArrowheads="1"/>
          </p:cNvSpPr>
          <p:nvPr/>
        </p:nvSpPr>
        <p:spPr bwMode="auto">
          <a:xfrm>
            <a:off x="457200" y="457200"/>
            <a:ext cx="8229600" cy="685800"/>
          </a:xfrm>
          <a:prstGeom prst="rect">
            <a:avLst/>
          </a:prstGeom>
          <a:solidFill>
            <a:schemeClr val="accent5"/>
          </a:solidFill>
          <a:ln w="38160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dirty="0">
                <a:solidFill>
                  <a:schemeClr val="tx1"/>
                </a:solidFill>
                <a:latin typeface="Arial" charset="0"/>
              </a:rPr>
              <a:t>Real Space vs. Reciprocal Space</a:t>
            </a:r>
          </a:p>
        </p:txBody>
      </p:sp>
      <p:sp>
        <p:nvSpPr>
          <p:cNvPr id="117" name="Text Box 56"/>
          <p:cNvSpPr txBox="1">
            <a:spLocks noChangeArrowheads="1"/>
          </p:cNvSpPr>
          <p:nvPr/>
        </p:nvSpPr>
        <p:spPr bwMode="auto">
          <a:xfrm>
            <a:off x="3254819" y="4857019"/>
            <a:ext cx="542925" cy="333375"/>
          </a:xfrm>
          <a:prstGeom prst="rect">
            <a:avLst/>
          </a:prstGeom>
          <a:noFill/>
          <a:ln w="15875" algn="ctr">
            <a:noFill/>
            <a:miter lim="800000"/>
            <a:headEnd/>
            <a:tailEnd/>
          </a:ln>
        </p:spPr>
        <p:txBody>
          <a:bodyPr wrap="none" lIns="100794" tIns="50397" rIns="100794" bIns="50397">
            <a:spAutoFit/>
          </a:bodyPr>
          <a:lstStyle/>
          <a:p>
            <a:pPr algn="ctr" defTabSz="10080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500" dirty="0">
                <a:solidFill>
                  <a:srgbClr val="0000FF"/>
                </a:solidFill>
              </a:rPr>
              <a:t>2</a:t>
            </a:r>
            <a:r>
              <a:rPr lang="en-US" sz="1500" dirty="0">
                <a:solidFill>
                  <a:srgbClr val="0000FF"/>
                </a:solidFill>
                <a:latin typeface="Symbol" pitchFamily="18" charset="2"/>
              </a:rPr>
              <a:t>p</a:t>
            </a:r>
            <a:r>
              <a:rPr lang="en-US" sz="1500" dirty="0">
                <a:solidFill>
                  <a:srgbClr val="0000FF"/>
                </a:solidFill>
              </a:rPr>
              <a:t>/a</a:t>
            </a:r>
          </a:p>
        </p:txBody>
      </p:sp>
      <p:pic>
        <p:nvPicPr>
          <p:cNvPr id="11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218" y="2868478"/>
            <a:ext cx="2168484" cy="2249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Multiply 36"/>
          <p:cNvSpPr/>
          <p:nvPr/>
        </p:nvSpPr>
        <p:spPr bwMode="auto">
          <a:xfrm>
            <a:off x="3383209" y="3877469"/>
            <a:ext cx="228600" cy="304800"/>
          </a:xfrm>
          <a:prstGeom prst="mathMultiply">
            <a:avLst/>
          </a:prstGeom>
          <a:solidFill>
            <a:srgbClr val="FF0000"/>
          </a:solidFill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pitchFamily="16" charset="0"/>
              <a:ea typeface="宋体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2146599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58DD0F-01EA-4180-86BD-C8A75E91B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04403"/>
            <a:ext cx="7886700" cy="1325563"/>
          </a:xfrm>
        </p:spPr>
        <p:txBody>
          <a:bodyPr>
            <a:normAutofit/>
          </a:bodyPr>
          <a:lstStyle/>
          <a:p>
            <a:r>
              <a:rPr lang="en-US" sz="3600" dirty="0" err="1"/>
              <a:t>Costant</a:t>
            </a:r>
            <a:r>
              <a:rPr lang="en-US" sz="3600" dirty="0"/>
              <a:t>-E scan   (focus vs de-focus)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A666ED2-7A16-4D18-93B8-6066D50379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11760" y="1304764"/>
            <a:ext cx="6621288" cy="4248472"/>
          </a:xfrm>
        </p:spPr>
      </p:pic>
      <p:pic>
        <p:nvPicPr>
          <p:cNvPr id="4" name="Picture 3" descr="Chart, surface chart&#10;&#10;Description automatically generated">
            <a:extLst>
              <a:ext uri="{FF2B5EF4-FFF2-40B4-BE49-F238E27FC236}">
                <a16:creationId xmlns:a16="http://schemas.microsoft.com/office/drawing/2014/main" id="{8199C088-335D-4160-8D0B-A2053EED9D8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5900" r="3538" b="1176"/>
          <a:stretch/>
        </p:blipFill>
        <p:spPr>
          <a:xfrm>
            <a:off x="11013" y="2609528"/>
            <a:ext cx="4248472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7443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457200" y="457200"/>
            <a:ext cx="8229600" cy="685800"/>
          </a:xfrm>
          <a:prstGeom prst="rect">
            <a:avLst/>
          </a:prstGeom>
          <a:solidFill>
            <a:schemeClr val="accent5"/>
          </a:solidFill>
          <a:ln w="38160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dirty="0">
                <a:solidFill>
                  <a:schemeClr val="tx1"/>
                </a:solidFill>
                <a:latin typeface="Arial" charset="0"/>
              </a:rPr>
              <a:t>Triple-axis Spectrometer</a:t>
            </a:r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7098" y="1340768"/>
            <a:ext cx="8007350" cy="497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9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3688" y="1484784"/>
            <a:ext cx="5958522" cy="4509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04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457200" y="457200"/>
            <a:ext cx="8229600" cy="685800"/>
          </a:xfrm>
          <a:prstGeom prst="rect">
            <a:avLst/>
          </a:prstGeom>
          <a:solidFill>
            <a:schemeClr val="accent5"/>
          </a:solidFill>
          <a:ln w="38160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dirty="0">
                <a:solidFill>
                  <a:schemeClr val="tx1"/>
                </a:solidFill>
                <a:latin typeface="Arial" charset="0"/>
              </a:rPr>
              <a:t>2 out of 3 axes: ki &amp; </a:t>
            </a:r>
            <a:r>
              <a:rPr lang="en-US" sz="2800" dirty="0" err="1">
                <a:solidFill>
                  <a:schemeClr val="tx1"/>
                </a:solidFill>
                <a:latin typeface="Arial" charset="0"/>
              </a:rPr>
              <a:t>kf</a:t>
            </a:r>
            <a:endParaRPr lang="en-US" sz="2800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67544" y="1700808"/>
            <a:ext cx="324036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n 2</a:t>
            </a:r>
            <a:r>
              <a:rPr lang="el-GR" dirty="0">
                <a:solidFill>
                  <a:schemeClr val="tx1"/>
                </a:solidFill>
              </a:rPr>
              <a:t>π/</a:t>
            </a:r>
            <a:r>
              <a:rPr lang="en-US" dirty="0">
                <a:solidFill>
                  <a:schemeClr val="tx1"/>
                </a:solidFill>
              </a:rPr>
              <a:t> k</a:t>
            </a:r>
            <a:r>
              <a:rPr lang="en-US" baseline="-25000" dirty="0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= 2d</a:t>
            </a:r>
            <a:r>
              <a:rPr lang="en-US" baseline="-25000" dirty="0">
                <a:solidFill>
                  <a:schemeClr val="tx1"/>
                </a:solidFill>
              </a:rPr>
              <a:t>M</a:t>
            </a:r>
            <a:r>
              <a:rPr lang="en-US" dirty="0">
                <a:solidFill>
                  <a:schemeClr val="tx1"/>
                </a:solidFill>
              </a:rPr>
              <a:t> sin(</a:t>
            </a:r>
            <a:r>
              <a:rPr lang="el-GR" dirty="0">
                <a:solidFill>
                  <a:schemeClr val="tx1"/>
                </a:solidFill>
              </a:rPr>
              <a:t>θ</a:t>
            </a:r>
            <a:r>
              <a:rPr lang="en-US" baseline="-25000" dirty="0">
                <a:solidFill>
                  <a:schemeClr val="tx1"/>
                </a:solidFill>
              </a:rPr>
              <a:t>M</a:t>
            </a:r>
            <a:r>
              <a:rPr lang="en-US" dirty="0">
                <a:solidFill>
                  <a:schemeClr val="tx1"/>
                </a:solidFill>
              </a:rPr>
              <a:t>)</a:t>
            </a:r>
          </a:p>
          <a:p>
            <a:r>
              <a:rPr lang="en-US" dirty="0">
                <a:solidFill>
                  <a:schemeClr val="tx1"/>
                </a:solidFill>
              </a:rPr>
              <a:t>m 2</a:t>
            </a:r>
            <a:r>
              <a:rPr lang="el-GR" dirty="0">
                <a:solidFill>
                  <a:schemeClr val="tx1"/>
                </a:solidFill>
              </a:rPr>
              <a:t>π/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</a:t>
            </a:r>
            <a:r>
              <a:rPr lang="en-US" baseline="-25000" dirty="0" err="1">
                <a:solidFill>
                  <a:schemeClr val="tx1"/>
                </a:solidFill>
              </a:rPr>
              <a:t>f</a:t>
            </a:r>
            <a:r>
              <a:rPr lang="en-US" dirty="0">
                <a:solidFill>
                  <a:schemeClr val="tx1"/>
                </a:solidFill>
              </a:rPr>
              <a:t> = 2d</a:t>
            </a:r>
            <a:r>
              <a:rPr lang="en-US" baseline="-25000" dirty="0">
                <a:solidFill>
                  <a:schemeClr val="tx1"/>
                </a:solidFill>
              </a:rPr>
              <a:t>A</a:t>
            </a:r>
            <a:r>
              <a:rPr lang="en-US" dirty="0">
                <a:solidFill>
                  <a:schemeClr val="tx1"/>
                </a:solidFill>
              </a:rPr>
              <a:t> sin(</a:t>
            </a:r>
            <a:r>
              <a:rPr lang="el-GR" dirty="0">
                <a:solidFill>
                  <a:schemeClr val="tx1"/>
                </a:solidFill>
              </a:rPr>
              <a:t>θ</a:t>
            </a:r>
            <a:r>
              <a:rPr lang="en-US" baseline="-25000" dirty="0">
                <a:solidFill>
                  <a:schemeClr val="tx1"/>
                </a:solidFill>
              </a:rPr>
              <a:t>A</a:t>
            </a:r>
            <a:r>
              <a:rPr lang="en-US" dirty="0">
                <a:solidFill>
                  <a:schemeClr val="tx1"/>
                </a:solidFill>
              </a:rPr>
              <a:t>)</a:t>
            </a:r>
          </a:p>
          <a:p>
            <a:r>
              <a:rPr lang="en-US" dirty="0">
                <a:solidFill>
                  <a:schemeClr val="tx1"/>
                </a:solidFill>
              </a:rPr>
              <a:t>n, m=1,2,3…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 err="1">
                <a:solidFill>
                  <a:schemeClr val="tx1"/>
                </a:solidFill>
              </a:rPr>
              <a:t>E</a:t>
            </a:r>
            <a:r>
              <a:rPr lang="en-US" baseline="-25000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= ℏ</a:t>
            </a:r>
            <a:r>
              <a:rPr lang="en-US" baseline="30000" dirty="0">
                <a:solidFill>
                  <a:schemeClr val="tx1"/>
                </a:solidFill>
              </a:rPr>
              <a:t>2</a:t>
            </a:r>
            <a:r>
              <a:rPr lang="en-US" dirty="0">
                <a:solidFill>
                  <a:schemeClr val="tx1"/>
                </a:solidFill>
              </a:rPr>
              <a:t>k</a:t>
            </a:r>
            <a:r>
              <a:rPr lang="en-US" baseline="-25000" dirty="0">
                <a:solidFill>
                  <a:schemeClr val="tx1"/>
                </a:solidFill>
              </a:rPr>
              <a:t>i</a:t>
            </a:r>
            <a:r>
              <a:rPr lang="en-US" baseline="30000" dirty="0">
                <a:solidFill>
                  <a:schemeClr val="tx1"/>
                </a:solidFill>
              </a:rPr>
              <a:t>2</a:t>
            </a:r>
            <a:r>
              <a:rPr lang="en-US" dirty="0">
                <a:solidFill>
                  <a:schemeClr val="tx1"/>
                </a:solidFill>
              </a:rPr>
              <a:t> /2m</a:t>
            </a:r>
            <a:r>
              <a:rPr lang="en-US" baseline="-25000" dirty="0">
                <a:solidFill>
                  <a:schemeClr val="tx1"/>
                </a:solidFill>
              </a:rPr>
              <a:t>n</a:t>
            </a:r>
            <a:r>
              <a:rPr lang="en-US" dirty="0">
                <a:solidFill>
                  <a:schemeClr val="tx1"/>
                </a:solidFill>
              </a:rPr>
              <a:t> </a:t>
            </a:r>
            <a:endParaRPr lang="en-US" baseline="30000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Controlled by a1/a2</a:t>
            </a:r>
          </a:p>
          <a:p>
            <a:r>
              <a:rPr lang="en-US" dirty="0" err="1">
                <a:solidFill>
                  <a:schemeClr val="tx1"/>
                </a:solidFill>
              </a:rPr>
              <a:t>E</a:t>
            </a:r>
            <a:r>
              <a:rPr lang="en-US" baseline="-25000" dirty="0" err="1">
                <a:solidFill>
                  <a:schemeClr val="tx1"/>
                </a:solidFill>
              </a:rPr>
              <a:t>f</a:t>
            </a:r>
            <a:r>
              <a:rPr lang="en-US" dirty="0">
                <a:solidFill>
                  <a:schemeClr val="tx1"/>
                </a:solidFill>
              </a:rPr>
              <a:t> = ℏ</a:t>
            </a:r>
            <a:r>
              <a:rPr lang="en-US" baseline="30000" dirty="0">
                <a:solidFill>
                  <a:schemeClr val="tx1"/>
                </a:solidFill>
              </a:rPr>
              <a:t>2</a:t>
            </a:r>
            <a:r>
              <a:rPr lang="en-US" dirty="0">
                <a:solidFill>
                  <a:schemeClr val="tx1"/>
                </a:solidFill>
              </a:rPr>
              <a:t>k</a:t>
            </a:r>
            <a:r>
              <a:rPr lang="en-US" baseline="-25000" dirty="0">
                <a:solidFill>
                  <a:schemeClr val="tx1"/>
                </a:solidFill>
              </a:rPr>
              <a:t>f</a:t>
            </a:r>
            <a:r>
              <a:rPr lang="en-US" baseline="30000" dirty="0">
                <a:solidFill>
                  <a:schemeClr val="tx1"/>
                </a:solidFill>
              </a:rPr>
              <a:t>2</a:t>
            </a:r>
            <a:r>
              <a:rPr lang="en-US" dirty="0">
                <a:solidFill>
                  <a:schemeClr val="tx1"/>
                </a:solidFill>
              </a:rPr>
              <a:t> /2m</a:t>
            </a:r>
            <a:r>
              <a:rPr lang="en-US" baseline="-25000" dirty="0">
                <a:solidFill>
                  <a:schemeClr val="tx1"/>
                </a:solidFill>
              </a:rPr>
              <a:t>n</a:t>
            </a:r>
            <a:r>
              <a:rPr lang="en-US" dirty="0">
                <a:solidFill>
                  <a:schemeClr val="tx1"/>
                </a:solidFill>
              </a:rPr>
              <a:t> </a:t>
            </a:r>
            <a:endParaRPr lang="en-US" baseline="30000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Controlled by a5/a6</a:t>
            </a:r>
          </a:p>
          <a:p>
            <a:r>
              <a:rPr lang="en-US" dirty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4813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2320" y="1632223"/>
            <a:ext cx="371475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2" y="1981197"/>
            <a:ext cx="5604742" cy="3485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object 9"/>
          <p:cNvSpPr/>
          <p:nvPr/>
        </p:nvSpPr>
        <p:spPr>
          <a:xfrm>
            <a:off x="5273065" y="2003697"/>
            <a:ext cx="2179255" cy="2177423"/>
          </a:xfrm>
          <a:custGeom>
            <a:avLst/>
            <a:gdLst/>
            <a:ahLst/>
            <a:cxnLst/>
            <a:rect l="l" t="t" r="r" b="b"/>
            <a:pathLst>
              <a:path w="2893059" h="2853690">
                <a:moveTo>
                  <a:pt x="2893060" y="0"/>
                </a:moveTo>
                <a:lnTo>
                  <a:pt x="2846086" y="36934"/>
                </a:lnTo>
                <a:lnTo>
                  <a:pt x="2131399" y="616814"/>
                </a:lnTo>
                <a:lnTo>
                  <a:pt x="2116772" y="638016"/>
                </a:lnTo>
                <a:lnTo>
                  <a:pt x="2123440" y="647322"/>
                </a:lnTo>
                <a:lnTo>
                  <a:pt x="2138680" y="662939"/>
                </a:lnTo>
                <a:lnTo>
                  <a:pt x="2165350" y="689609"/>
                </a:lnTo>
                <a:lnTo>
                  <a:pt x="0" y="2827019"/>
                </a:lnTo>
                <a:lnTo>
                  <a:pt x="26670" y="2853690"/>
                </a:lnTo>
                <a:lnTo>
                  <a:pt x="2192019" y="716279"/>
                </a:lnTo>
                <a:lnTo>
                  <a:pt x="2299734" y="716279"/>
                </a:lnTo>
                <a:lnTo>
                  <a:pt x="2803048" y="111125"/>
                </a:lnTo>
                <a:lnTo>
                  <a:pt x="2859581" y="42382"/>
                </a:lnTo>
                <a:lnTo>
                  <a:pt x="2878246" y="19364"/>
                </a:lnTo>
                <a:lnTo>
                  <a:pt x="2889627" y="4973"/>
                </a:lnTo>
                <a:lnTo>
                  <a:pt x="2893060" y="0"/>
                </a:lnTo>
                <a:close/>
              </a:path>
              <a:path w="2893059" h="2853690">
                <a:moveTo>
                  <a:pt x="2299734" y="716279"/>
                </a:moveTo>
                <a:lnTo>
                  <a:pt x="2192019" y="716279"/>
                </a:lnTo>
                <a:lnTo>
                  <a:pt x="2221230" y="745489"/>
                </a:lnTo>
                <a:lnTo>
                  <a:pt x="2236807" y="759916"/>
                </a:lnTo>
                <a:lnTo>
                  <a:pt x="2246788" y="767556"/>
                </a:lnTo>
                <a:lnTo>
                  <a:pt x="2253198" y="769242"/>
                </a:lnTo>
                <a:lnTo>
                  <a:pt x="2258060" y="765809"/>
                </a:lnTo>
                <a:lnTo>
                  <a:pt x="2263354" y="759661"/>
                </a:lnTo>
                <a:lnTo>
                  <a:pt x="2299734" y="716279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0"/>
          <p:cNvSpPr/>
          <p:nvPr/>
        </p:nvSpPr>
        <p:spPr>
          <a:xfrm>
            <a:off x="6444208" y="2996952"/>
            <a:ext cx="2088232" cy="2192989"/>
          </a:xfrm>
          <a:custGeom>
            <a:avLst/>
            <a:gdLst/>
            <a:ahLst/>
            <a:cxnLst/>
            <a:rect l="l" t="t" r="r" b="b"/>
            <a:pathLst>
              <a:path w="2890520" h="2851150">
                <a:moveTo>
                  <a:pt x="26670" y="0"/>
                </a:moveTo>
                <a:lnTo>
                  <a:pt x="0" y="26669"/>
                </a:lnTo>
                <a:lnTo>
                  <a:pt x="2165350" y="2164080"/>
                </a:lnTo>
                <a:lnTo>
                  <a:pt x="2137410" y="2190750"/>
                </a:lnTo>
                <a:lnTo>
                  <a:pt x="2122725" y="2206545"/>
                </a:lnTo>
                <a:lnTo>
                  <a:pt x="2116137" y="2216150"/>
                </a:lnTo>
                <a:lnTo>
                  <a:pt x="2116693" y="2222896"/>
                </a:lnTo>
                <a:lnTo>
                  <a:pt x="2149207" y="2251936"/>
                </a:lnTo>
                <a:lnTo>
                  <a:pt x="2209942" y="2301930"/>
                </a:lnTo>
                <a:lnTo>
                  <a:pt x="2871064" y="2837944"/>
                </a:lnTo>
                <a:lnTo>
                  <a:pt x="2887895" y="2851150"/>
                </a:lnTo>
                <a:lnTo>
                  <a:pt x="2890214" y="2851150"/>
                </a:lnTo>
                <a:lnTo>
                  <a:pt x="2802572" y="2743200"/>
                </a:lnTo>
                <a:lnTo>
                  <a:pt x="2631701" y="2536474"/>
                </a:lnTo>
                <a:lnTo>
                  <a:pt x="2299016" y="2137410"/>
                </a:lnTo>
                <a:lnTo>
                  <a:pt x="2192020" y="2137410"/>
                </a:lnTo>
                <a:lnTo>
                  <a:pt x="26670" y="0"/>
                </a:lnTo>
                <a:close/>
              </a:path>
              <a:path w="2890520" h="2851150">
                <a:moveTo>
                  <a:pt x="2253019" y="2084982"/>
                </a:moveTo>
                <a:lnTo>
                  <a:pt x="2246312" y="2086610"/>
                </a:lnTo>
                <a:lnTo>
                  <a:pt x="2236271" y="2093952"/>
                </a:lnTo>
                <a:lnTo>
                  <a:pt x="2221229" y="2108200"/>
                </a:lnTo>
                <a:lnTo>
                  <a:pt x="2192020" y="2137410"/>
                </a:lnTo>
                <a:lnTo>
                  <a:pt x="2299016" y="2137410"/>
                </a:lnTo>
                <a:lnTo>
                  <a:pt x="2263320" y="2094336"/>
                </a:lnTo>
                <a:lnTo>
                  <a:pt x="2258060" y="2087880"/>
                </a:lnTo>
                <a:lnTo>
                  <a:pt x="2253019" y="2084982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813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04448" y="5013176"/>
            <a:ext cx="409575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048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457200" y="457200"/>
            <a:ext cx="8229600" cy="685800"/>
          </a:xfrm>
          <a:prstGeom prst="rect">
            <a:avLst/>
          </a:prstGeom>
          <a:solidFill>
            <a:schemeClr val="accent5"/>
          </a:solidFill>
          <a:ln w="38160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dirty="0">
                <a:solidFill>
                  <a:schemeClr val="tx1"/>
                </a:solidFill>
                <a:latin typeface="Arial" charset="0"/>
              </a:rPr>
              <a:t>3rd axis : Sample</a:t>
            </a:r>
          </a:p>
        </p:txBody>
      </p:sp>
      <p:sp>
        <p:nvSpPr>
          <p:cNvPr id="5" name="矩形 4"/>
          <p:cNvSpPr/>
          <p:nvPr/>
        </p:nvSpPr>
        <p:spPr>
          <a:xfrm>
            <a:off x="494184" y="3193660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dirty="0">
                <a:solidFill>
                  <a:schemeClr val="tx1"/>
                </a:solidFill>
              </a:rPr>
              <a:t>a4 : angle between ki/</a:t>
            </a:r>
            <a:r>
              <a:rPr lang="en-US" sz="2000" dirty="0" err="1">
                <a:solidFill>
                  <a:schemeClr val="tx1"/>
                </a:solidFill>
              </a:rPr>
              <a:t>kf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3192087" y="3181074"/>
            <a:ext cx="341792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chemeClr val="tx1"/>
                </a:solidFill>
              </a:rPr>
              <a:t>a3 : rotation of reciprocal space</a:t>
            </a:r>
          </a:p>
        </p:txBody>
      </p:sp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4184" y="3759423"/>
            <a:ext cx="2133600" cy="215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2" y="3795588"/>
            <a:ext cx="2076450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39197" y="3683570"/>
            <a:ext cx="2581275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矩形 9"/>
          <p:cNvSpPr/>
          <p:nvPr/>
        </p:nvSpPr>
        <p:spPr>
          <a:xfrm>
            <a:off x="683568" y="6207695"/>
            <a:ext cx="16962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Bragg peak!</a:t>
            </a:r>
          </a:p>
        </p:txBody>
      </p:sp>
      <p:sp>
        <p:nvSpPr>
          <p:cNvPr id="11" name="矩形 10"/>
          <p:cNvSpPr/>
          <p:nvPr/>
        </p:nvSpPr>
        <p:spPr>
          <a:xfrm>
            <a:off x="3707904" y="6207695"/>
            <a:ext cx="14494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No peak...</a:t>
            </a:r>
          </a:p>
        </p:txBody>
      </p:sp>
      <p:sp>
        <p:nvSpPr>
          <p:cNvPr id="13" name="矩形 12"/>
          <p:cNvSpPr/>
          <p:nvPr/>
        </p:nvSpPr>
        <p:spPr>
          <a:xfrm>
            <a:off x="6578948" y="6207695"/>
            <a:ext cx="14494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No peak...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4898" y="1534347"/>
            <a:ext cx="3249935" cy="1552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矩形 6"/>
          <p:cNvSpPr/>
          <p:nvPr/>
        </p:nvSpPr>
        <p:spPr>
          <a:xfrm>
            <a:off x="4289474" y="1134849"/>
            <a:ext cx="32403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Q</a:t>
            </a:r>
            <a:r>
              <a:rPr lang="en-US" dirty="0">
                <a:solidFill>
                  <a:schemeClr val="tx1"/>
                </a:solidFill>
              </a:rPr>
              <a:t>=</a:t>
            </a:r>
            <a:r>
              <a:rPr lang="en-US" b="1" dirty="0" err="1">
                <a:solidFill>
                  <a:schemeClr val="tx1"/>
                </a:solidFill>
              </a:rPr>
              <a:t>k</a:t>
            </a:r>
            <a:r>
              <a:rPr lang="en-US" b="1" baseline="-25000" dirty="0" err="1">
                <a:solidFill>
                  <a:schemeClr val="tx1"/>
                </a:solidFill>
              </a:rPr>
              <a:t>f</a:t>
            </a:r>
            <a:r>
              <a:rPr lang="en-US" dirty="0" err="1">
                <a:solidFill>
                  <a:schemeClr val="tx1"/>
                </a:solidFill>
              </a:rPr>
              <a:t>-</a:t>
            </a:r>
            <a:r>
              <a:rPr lang="en-US" b="1" dirty="0" err="1">
                <a:solidFill>
                  <a:schemeClr val="tx1"/>
                </a:solidFill>
              </a:rPr>
              <a:t>k</a:t>
            </a:r>
            <a:r>
              <a:rPr lang="en-US" b="1" baseline="-25000" dirty="0" err="1">
                <a:solidFill>
                  <a:schemeClr val="tx1"/>
                </a:solidFill>
              </a:rPr>
              <a:t>i</a:t>
            </a:r>
            <a:endParaRPr lang="en-US" b="1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ℏ</a:t>
            </a:r>
            <a:r>
              <a:rPr lang="en-US" baseline="30000" dirty="0">
                <a:solidFill>
                  <a:schemeClr val="tx1"/>
                </a:solidFill>
              </a:rPr>
              <a:t>2</a:t>
            </a:r>
            <a:r>
              <a:rPr lang="el-GR" dirty="0">
                <a:solidFill>
                  <a:schemeClr val="tx1"/>
                </a:solidFill>
              </a:rPr>
              <a:t>ω</a:t>
            </a:r>
            <a:r>
              <a:rPr lang="en-US" dirty="0">
                <a:solidFill>
                  <a:schemeClr val="tx1"/>
                </a:solidFill>
              </a:rPr>
              <a:t>=</a:t>
            </a:r>
            <a:r>
              <a:rPr lang="en-US" dirty="0" err="1">
                <a:solidFill>
                  <a:schemeClr val="tx1"/>
                </a:solidFill>
              </a:rPr>
              <a:t>E</a:t>
            </a:r>
            <a:r>
              <a:rPr lang="en-US" baseline="-25000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-</a:t>
            </a:r>
            <a:r>
              <a:rPr lang="en-US" dirty="0" err="1">
                <a:solidFill>
                  <a:schemeClr val="tx1"/>
                </a:solidFill>
              </a:rPr>
              <a:t>E</a:t>
            </a:r>
            <a:r>
              <a:rPr lang="en-US" baseline="-25000" dirty="0" err="1">
                <a:solidFill>
                  <a:schemeClr val="tx1"/>
                </a:solidFill>
              </a:rPr>
              <a:t>f</a:t>
            </a:r>
            <a:r>
              <a:rPr lang="en-US" dirty="0">
                <a:solidFill>
                  <a:schemeClr val="tx1"/>
                </a:solidFill>
              </a:rPr>
              <a:t> = 0 (elastic)</a:t>
            </a:r>
          </a:p>
          <a:p>
            <a:r>
              <a:rPr lang="en-US" altLang="zh-CN" dirty="0">
                <a:solidFill>
                  <a:schemeClr val="tx1"/>
                </a:solidFill>
              </a:rPr>
              <a:t>Alignment</a:t>
            </a:r>
            <a:r>
              <a:rPr lang="en-US" dirty="0">
                <a:solidFill>
                  <a:schemeClr val="tx1"/>
                </a:solidFill>
              </a:rPr>
              <a:t> </a:t>
            </a:r>
            <a:endParaRPr lang="en-US" baseline="30000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 </a:t>
            </a:r>
          </a:p>
        </p:txBody>
      </p:sp>
      <p:grpSp>
        <p:nvGrpSpPr>
          <p:cNvPr id="49163" name="Group 49162">
            <a:extLst>
              <a:ext uri="{FF2B5EF4-FFF2-40B4-BE49-F238E27FC236}">
                <a16:creationId xmlns:a16="http://schemas.microsoft.com/office/drawing/2014/main" id="{460F1DBD-E268-4BC0-B227-D9C6D25616D6}"/>
              </a:ext>
            </a:extLst>
          </p:cNvPr>
          <p:cNvGrpSpPr/>
          <p:nvPr/>
        </p:nvGrpSpPr>
        <p:grpSpPr>
          <a:xfrm>
            <a:off x="1507212" y="2310389"/>
            <a:ext cx="7313260" cy="2054715"/>
            <a:chOff x="1507212" y="2310389"/>
            <a:chExt cx="7313260" cy="2054715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7C24DB45-6E92-4E43-9486-D6F8360770A7}"/>
                </a:ext>
              </a:extLst>
            </p:cNvPr>
            <p:cNvGrpSpPr/>
            <p:nvPr/>
          </p:nvGrpSpPr>
          <p:grpSpPr>
            <a:xfrm>
              <a:off x="6732240" y="2310389"/>
              <a:ext cx="2088232" cy="1264290"/>
              <a:chOff x="6732240" y="2310389"/>
              <a:chExt cx="2088232" cy="1264290"/>
            </a:xfrm>
          </p:grpSpPr>
          <p:cxnSp>
            <p:nvCxnSpPr>
              <p:cNvPr id="3" name="Straight Arrow Connector 2">
                <a:extLst>
                  <a:ext uri="{FF2B5EF4-FFF2-40B4-BE49-F238E27FC236}">
                    <a16:creationId xmlns:a16="http://schemas.microsoft.com/office/drawing/2014/main" id="{0E0C323D-56E5-433F-85D9-2B117D19284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32240" y="3574679"/>
                <a:ext cx="2088232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Arrow Connector 15">
                <a:extLst>
                  <a:ext uri="{FF2B5EF4-FFF2-40B4-BE49-F238E27FC236}">
                    <a16:creationId xmlns:a16="http://schemas.microsoft.com/office/drawing/2014/main" id="{260E9011-5A31-4257-9647-1BABD195A7A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732240" y="2310389"/>
                <a:ext cx="0" cy="126429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75B91FCA-B3EB-46F4-9E1E-8D22E8B036B8}"/>
                  </a:ext>
                </a:extLst>
              </p:cNvPr>
              <p:cNvSpPr/>
              <p:nvPr/>
            </p:nvSpPr>
            <p:spPr>
              <a:xfrm>
                <a:off x="6845332" y="2367829"/>
                <a:ext cx="1802675" cy="1132123"/>
              </a:xfrm>
              <a:custGeom>
                <a:avLst/>
                <a:gdLst>
                  <a:gd name="connsiteX0" fmla="*/ 0 w 1820092"/>
                  <a:gd name="connsiteY0" fmla="*/ 1149672 h 1149672"/>
                  <a:gd name="connsiteX1" fmla="*/ 600892 w 1820092"/>
                  <a:gd name="connsiteY1" fmla="*/ 958084 h 1149672"/>
                  <a:gd name="connsiteX2" fmla="*/ 853440 w 1820092"/>
                  <a:gd name="connsiteY2" fmla="*/ 141 h 1149672"/>
                  <a:gd name="connsiteX3" fmla="*/ 1071154 w 1820092"/>
                  <a:gd name="connsiteY3" fmla="*/ 888415 h 1149672"/>
                  <a:gd name="connsiteX4" fmla="*/ 1820092 w 1820092"/>
                  <a:gd name="connsiteY4" fmla="*/ 1149672 h 1149672"/>
                  <a:gd name="connsiteX0" fmla="*/ 0 w 1820092"/>
                  <a:gd name="connsiteY0" fmla="*/ 1149604 h 1149604"/>
                  <a:gd name="connsiteX1" fmla="*/ 600892 w 1820092"/>
                  <a:gd name="connsiteY1" fmla="*/ 958016 h 1149604"/>
                  <a:gd name="connsiteX2" fmla="*/ 853440 w 1820092"/>
                  <a:gd name="connsiteY2" fmla="*/ 73 h 1149604"/>
                  <a:gd name="connsiteX3" fmla="*/ 1079863 w 1820092"/>
                  <a:gd name="connsiteY3" fmla="*/ 1010267 h 1149604"/>
                  <a:gd name="connsiteX4" fmla="*/ 1820092 w 1820092"/>
                  <a:gd name="connsiteY4" fmla="*/ 1149604 h 1149604"/>
                  <a:gd name="connsiteX0" fmla="*/ 0 w 1793967"/>
                  <a:gd name="connsiteY0" fmla="*/ 1149604 h 1149604"/>
                  <a:gd name="connsiteX1" fmla="*/ 600892 w 1793967"/>
                  <a:gd name="connsiteY1" fmla="*/ 958016 h 1149604"/>
                  <a:gd name="connsiteX2" fmla="*/ 853440 w 1793967"/>
                  <a:gd name="connsiteY2" fmla="*/ 73 h 1149604"/>
                  <a:gd name="connsiteX3" fmla="*/ 1079863 w 1793967"/>
                  <a:gd name="connsiteY3" fmla="*/ 1010267 h 1149604"/>
                  <a:gd name="connsiteX4" fmla="*/ 1793967 w 1793967"/>
                  <a:gd name="connsiteY4" fmla="*/ 1132187 h 1149604"/>
                  <a:gd name="connsiteX0" fmla="*/ 0 w 1802675"/>
                  <a:gd name="connsiteY0" fmla="*/ 1106061 h 1132187"/>
                  <a:gd name="connsiteX1" fmla="*/ 609600 w 1802675"/>
                  <a:gd name="connsiteY1" fmla="*/ 958016 h 1132187"/>
                  <a:gd name="connsiteX2" fmla="*/ 862148 w 1802675"/>
                  <a:gd name="connsiteY2" fmla="*/ 73 h 1132187"/>
                  <a:gd name="connsiteX3" fmla="*/ 1088571 w 1802675"/>
                  <a:gd name="connsiteY3" fmla="*/ 1010267 h 1132187"/>
                  <a:gd name="connsiteX4" fmla="*/ 1802675 w 1802675"/>
                  <a:gd name="connsiteY4" fmla="*/ 1132187 h 1132187"/>
                  <a:gd name="connsiteX0" fmla="*/ 0 w 1802675"/>
                  <a:gd name="connsiteY0" fmla="*/ 1106154 h 1132280"/>
                  <a:gd name="connsiteX1" fmla="*/ 705394 w 1802675"/>
                  <a:gd name="connsiteY1" fmla="*/ 931983 h 1132280"/>
                  <a:gd name="connsiteX2" fmla="*/ 862148 w 1802675"/>
                  <a:gd name="connsiteY2" fmla="*/ 166 h 1132280"/>
                  <a:gd name="connsiteX3" fmla="*/ 1088571 w 1802675"/>
                  <a:gd name="connsiteY3" fmla="*/ 1010360 h 1132280"/>
                  <a:gd name="connsiteX4" fmla="*/ 1802675 w 1802675"/>
                  <a:gd name="connsiteY4" fmla="*/ 1132280 h 1132280"/>
                  <a:gd name="connsiteX0" fmla="*/ 0 w 1802675"/>
                  <a:gd name="connsiteY0" fmla="*/ 1105997 h 1132123"/>
                  <a:gd name="connsiteX1" fmla="*/ 705394 w 1802675"/>
                  <a:gd name="connsiteY1" fmla="*/ 931826 h 1132123"/>
                  <a:gd name="connsiteX2" fmla="*/ 862148 w 1802675"/>
                  <a:gd name="connsiteY2" fmla="*/ 9 h 1132123"/>
                  <a:gd name="connsiteX3" fmla="*/ 1036319 w 1802675"/>
                  <a:gd name="connsiteY3" fmla="*/ 949243 h 1132123"/>
                  <a:gd name="connsiteX4" fmla="*/ 1802675 w 1802675"/>
                  <a:gd name="connsiteY4" fmla="*/ 1132123 h 1132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02675" h="1132123">
                    <a:moveTo>
                      <a:pt x="0" y="1105997"/>
                    </a:moveTo>
                    <a:cubicBezTo>
                      <a:pt x="229326" y="1105997"/>
                      <a:pt x="561703" y="1116157"/>
                      <a:pt x="705394" y="931826"/>
                    </a:cubicBezTo>
                    <a:cubicBezTo>
                      <a:pt x="849085" y="747495"/>
                      <a:pt x="806994" y="-2894"/>
                      <a:pt x="862148" y="9"/>
                    </a:cubicBezTo>
                    <a:cubicBezTo>
                      <a:pt x="917302" y="2912"/>
                      <a:pt x="875210" y="757655"/>
                      <a:pt x="1036319" y="949243"/>
                    </a:cubicBezTo>
                    <a:cubicBezTo>
                      <a:pt x="1197428" y="1140831"/>
                      <a:pt x="1673498" y="1088580"/>
                      <a:pt x="1802675" y="1132123"/>
                    </a:cubicBezTo>
                  </a:path>
                </a:pathLst>
              </a:custGeom>
              <a:noFill/>
              <a:ln w="25400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49153" name="Straight Arrow Connector 49152">
              <a:extLst>
                <a:ext uri="{FF2B5EF4-FFF2-40B4-BE49-F238E27FC236}">
                  <a16:creationId xmlns:a16="http://schemas.microsoft.com/office/drawing/2014/main" id="{CBD7B37F-DAD8-4AB9-97FB-78B3C0EB7F6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507212" y="2367830"/>
              <a:ext cx="6089124" cy="1997274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F39D6B63-BDEC-47A4-A2E9-3FF8D287996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164288" y="3499952"/>
              <a:ext cx="58279" cy="684456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12FA0E07-50DF-472E-9B66-F05031B85D8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222568" y="3499952"/>
              <a:ext cx="954748" cy="684456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advTm="204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9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9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9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457200" y="457200"/>
            <a:ext cx="8229600" cy="685800"/>
          </a:xfrm>
          <a:prstGeom prst="rect">
            <a:avLst/>
          </a:prstGeom>
          <a:solidFill>
            <a:schemeClr val="accent5"/>
          </a:solidFill>
          <a:ln w="38160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dirty="0">
                <a:solidFill>
                  <a:schemeClr val="tx1"/>
                </a:solidFill>
                <a:latin typeface="Arial" charset="0"/>
              </a:rPr>
              <a:t>When ki and </a:t>
            </a:r>
            <a:r>
              <a:rPr lang="en-US" sz="2800" dirty="0" err="1">
                <a:solidFill>
                  <a:schemeClr val="tx1"/>
                </a:solidFill>
                <a:latin typeface="Arial" charset="0"/>
              </a:rPr>
              <a:t>kf</a:t>
            </a:r>
            <a:r>
              <a:rPr lang="en-US" sz="2800" dirty="0">
                <a:solidFill>
                  <a:schemeClr val="tx1"/>
                </a:solidFill>
                <a:latin typeface="Arial" charset="0"/>
              </a:rPr>
              <a:t> aren't equal...</a:t>
            </a:r>
          </a:p>
        </p:txBody>
      </p:sp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7029" y="2924944"/>
            <a:ext cx="4162963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8004" y="2915943"/>
            <a:ext cx="4140460" cy="3609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l 2"/>
          <p:cNvSpPr/>
          <p:nvPr/>
        </p:nvSpPr>
        <p:spPr bwMode="auto">
          <a:xfrm>
            <a:off x="6696236" y="3789040"/>
            <a:ext cx="504056" cy="576064"/>
          </a:xfrm>
          <a:prstGeom prst="ellipse">
            <a:avLst/>
          </a:prstGeom>
          <a:noFill/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pitchFamily="16" charset="0"/>
              <a:ea typeface="宋体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043608" y="1355284"/>
            <a:ext cx="34563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Q</a:t>
            </a:r>
            <a:r>
              <a:rPr lang="en-US" dirty="0">
                <a:solidFill>
                  <a:schemeClr val="tx1"/>
                </a:solidFill>
              </a:rPr>
              <a:t>=</a:t>
            </a:r>
            <a:r>
              <a:rPr lang="en-US" b="1" dirty="0" err="1">
                <a:solidFill>
                  <a:schemeClr val="tx1"/>
                </a:solidFill>
              </a:rPr>
              <a:t>k</a:t>
            </a:r>
            <a:r>
              <a:rPr lang="en-US" b="1" baseline="-25000" dirty="0" err="1">
                <a:solidFill>
                  <a:schemeClr val="tx1"/>
                </a:solidFill>
              </a:rPr>
              <a:t>f</a:t>
            </a:r>
            <a:r>
              <a:rPr lang="en-US" dirty="0" err="1">
                <a:solidFill>
                  <a:schemeClr val="tx1"/>
                </a:solidFill>
              </a:rPr>
              <a:t>-</a:t>
            </a:r>
            <a:r>
              <a:rPr lang="en-US" b="1" dirty="0" err="1">
                <a:solidFill>
                  <a:schemeClr val="tx1"/>
                </a:solidFill>
              </a:rPr>
              <a:t>k</a:t>
            </a:r>
            <a:r>
              <a:rPr lang="en-US" b="1" baseline="-25000" dirty="0" err="1">
                <a:solidFill>
                  <a:schemeClr val="tx1"/>
                </a:solidFill>
              </a:rPr>
              <a:t>i</a:t>
            </a:r>
            <a:endParaRPr lang="en-US" b="1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ℏ</a:t>
            </a:r>
            <a:r>
              <a:rPr lang="el-GR" dirty="0">
                <a:solidFill>
                  <a:schemeClr val="tx1"/>
                </a:solidFill>
              </a:rPr>
              <a:t>ω</a:t>
            </a:r>
            <a:r>
              <a:rPr lang="en-US" dirty="0">
                <a:solidFill>
                  <a:schemeClr val="tx1"/>
                </a:solidFill>
              </a:rPr>
              <a:t>=</a:t>
            </a:r>
            <a:r>
              <a:rPr lang="en-US" dirty="0" err="1">
                <a:solidFill>
                  <a:schemeClr val="tx1"/>
                </a:solidFill>
              </a:rPr>
              <a:t>E</a:t>
            </a:r>
            <a:r>
              <a:rPr lang="en-US" baseline="-25000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-</a:t>
            </a:r>
            <a:r>
              <a:rPr lang="en-US" dirty="0" err="1">
                <a:solidFill>
                  <a:schemeClr val="tx1"/>
                </a:solidFill>
              </a:rPr>
              <a:t>E</a:t>
            </a:r>
            <a:r>
              <a:rPr lang="en-US" baseline="-25000" dirty="0" err="1">
                <a:solidFill>
                  <a:schemeClr val="tx1"/>
                </a:solidFill>
              </a:rPr>
              <a:t>f</a:t>
            </a:r>
            <a:r>
              <a:rPr lang="en-US" dirty="0">
                <a:solidFill>
                  <a:schemeClr val="tx1"/>
                </a:solidFill>
              </a:rPr>
              <a:t> ≠ 0 (inelastic) </a:t>
            </a:r>
            <a:endParaRPr lang="en-US" baseline="30000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8" name="矩形 6"/>
          <p:cNvSpPr/>
          <p:nvPr/>
        </p:nvSpPr>
        <p:spPr>
          <a:xfrm>
            <a:off x="5345529" y="1249142"/>
            <a:ext cx="34563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>
              <a:solidFill>
                <a:schemeClr val="tx1"/>
              </a:solidFill>
            </a:endParaRPr>
          </a:p>
          <a:p>
            <a:r>
              <a:rPr lang="en-US" altLang="zh-CN" dirty="0">
                <a:solidFill>
                  <a:schemeClr val="tx1"/>
                </a:solidFill>
              </a:rPr>
              <a:t>Phonon</a:t>
            </a:r>
          </a:p>
          <a:p>
            <a:r>
              <a:rPr lang="en-US" altLang="zh-CN" dirty="0">
                <a:solidFill>
                  <a:schemeClr val="tx1"/>
                </a:solidFill>
              </a:rPr>
              <a:t>Spin wave </a:t>
            </a:r>
          </a:p>
          <a:p>
            <a:r>
              <a:rPr lang="en-US" altLang="zh-CN" dirty="0">
                <a:solidFill>
                  <a:schemeClr val="tx1"/>
                </a:solidFill>
              </a:rPr>
              <a:t>and </a:t>
            </a:r>
            <a:r>
              <a:rPr lang="en-US" altLang="zh-CN" dirty="0" err="1">
                <a:solidFill>
                  <a:schemeClr val="tx1"/>
                </a:solidFill>
              </a:rPr>
              <a:t>etc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</p:txBody>
      </p:sp>
    </p:spTree>
  </p:cSld>
  <p:clrMapOvr>
    <a:masterClrMapping/>
  </p:clrMapOvr>
  <p:transition advTm="204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51519" y="1765533"/>
            <a:ext cx="2668312" cy="2250342"/>
          </a:xfrm>
          <a:prstGeom prst="rect">
            <a:avLst/>
          </a:prstGeom>
        </p:spPr>
      </p:pic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457200" y="457200"/>
            <a:ext cx="8229600" cy="685800"/>
          </a:xfrm>
          <a:prstGeom prst="rect">
            <a:avLst/>
          </a:prstGeom>
          <a:solidFill>
            <a:schemeClr val="accent5"/>
          </a:solidFill>
          <a:ln w="38160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zh-CN" sz="2800" dirty="0">
                <a:solidFill>
                  <a:schemeClr val="tx1"/>
                </a:solidFill>
                <a:latin typeface="Arial" charset="0"/>
              </a:rPr>
              <a:t>Velocity Selector and Filter</a:t>
            </a:r>
            <a:endParaRPr lang="en-US" sz="2800" dirty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1028" name="Picture 4" descr="“neutron scattering filter”的图片搜索结果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94695"/>
            <a:ext cx="3553398" cy="1994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 7"/>
          <p:cNvSpPr/>
          <p:nvPr/>
        </p:nvSpPr>
        <p:spPr>
          <a:xfrm>
            <a:off x="571726" y="4023158"/>
            <a:ext cx="31683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n </a:t>
            </a:r>
            <a:r>
              <a:rPr lang="el-GR" dirty="0">
                <a:solidFill>
                  <a:schemeClr val="tx1"/>
                </a:solidFill>
              </a:rPr>
              <a:t>λ</a:t>
            </a:r>
            <a:r>
              <a:rPr lang="en-US" dirty="0">
                <a:solidFill>
                  <a:schemeClr val="tx1"/>
                </a:solidFill>
              </a:rPr>
              <a:t> = 2d sin</a:t>
            </a:r>
            <a:r>
              <a:rPr lang="el-GR" dirty="0">
                <a:solidFill>
                  <a:schemeClr val="tx1"/>
                </a:solidFill>
              </a:rPr>
              <a:t>θ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n=positive integer</a:t>
            </a:r>
          </a:p>
          <a:p>
            <a:r>
              <a:rPr lang="en-US" dirty="0">
                <a:solidFill>
                  <a:schemeClr val="tx1"/>
                </a:solidFill>
              </a:rPr>
              <a:t>Pyrolytic Graphite (PG)</a:t>
            </a:r>
          </a:p>
          <a:p>
            <a:r>
              <a:rPr lang="en-US" dirty="0" err="1">
                <a:solidFill>
                  <a:schemeClr val="tx1"/>
                </a:solidFill>
              </a:rPr>
              <a:t>E</a:t>
            </a:r>
            <a:r>
              <a:rPr lang="en-US" baseline="-25000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= 14.7 </a:t>
            </a:r>
            <a:r>
              <a:rPr lang="en-US" dirty="0" err="1">
                <a:solidFill>
                  <a:schemeClr val="tx1"/>
                </a:solidFill>
              </a:rPr>
              <a:t>meV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6" name="矩形 7"/>
          <p:cNvSpPr/>
          <p:nvPr/>
        </p:nvSpPr>
        <p:spPr>
          <a:xfrm>
            <a:off x="5076056" y="4050137"/>
            <a:ext cx="25922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n </a:t>
            </a:r>
            <a:r>
              <a:rPr lang="el-GR" dirty="0">
                <a:solidFill>
                  <a:schemeClr val="tx1"/>
                </a:solidFill>
              </a:rPr>
              <a:t>λ</a:t>
            </a:r>
            <a:r>
              <a:rPr lang="en-US" dirty="0">
                <a:solidFill>
                  <a:schemeClr val="tx1"/>
                </a:solidFill>
              </a:rPr>
              <a:t> = 2d sin</a:t>
            </a:r>
            <a:r>
              <a:rPr lang="el-GR" dirty="0">
                <a:solidFill>
                  <a:schemeClr val="tx1"/>
                </a:solidFill>
              </a:rPr>
              <a:t>θ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n=positive integer</a:t>
            </a:r>
          </a:p>
          <a:p>
            <a:r>
              <a:rPr lang="en-US" dirty="0" err="1">
                <a:solidFill>
                  <a:schemeClr val="tx1"/>
                </a:solidFill>
              </a:rPr>
              <a:t>v</a:t>
            </a:r>
            <a:r>
              <a:rPr lang="en-US" baseline="-25000" dirty="0" err="1">
                <a:solidFill>
                  <a:schemeClr val="tx1"/>
                </a:solidFill>
              </a:rPr>
              <a:t>n</a:t>
            </a:r>
            <a:r>
              <a:rPr lang="en-US" dirty="0">
                <a:solidFill>
                  <a:schemeClr val="tx1"/>
                </a:solidFill>
              </a:rPr>
              <a:t>=L/t</a:t>
            </a:r>
            <a:r>
              <a:rPr lang="el-GR" dirty="0">
                <a:solidFill>
                  <a:schemeClr val="tx1"/>
                </a:solidFill>
              </a:rPr>
              <a:t> ∝</a:t>
            </a:r>
            <a:r>
              <a:rPr lang="en-US" dirty="0">
                <a:solidFill>
                  <a:schemeClr val="tx1"/>
                </a:solidFill>
              </a:rPr>
              <a:t>f</a:t>
            </a:r>
          </a:p>
          <a:p>
            <a:r>
              <a:rPr lang="en-US" dirty="0" err="1">
                <a:solidFill>
                  <a:schemeClr val="tx1"/>
                </a:solidFill>
              </a:rPr>
              <a:t>E</a:t>
            </a:r>
            <a:r>
              <a:rPr lang="en-US" baseline="-25000" dirty="0" err="1">
                <a:solidFill>
                  <a:schemeClr val="tx1"/>
                </a:solidFill>
              </a:rPr>
              <a:t>i</a:t>
            </a:r>
            <a:r>
              <a:rPr lang="el-GR" dirty="0">
                <a:solidFill>
                  <a:schemeClr val="tx1"/>
                </a:solidFill>
              </a:rPr>
              <a:t> ∝ </a:t>
            </a:r>
            <a:r>
              <a:rPr lang="en-US" dirty="0">
                <a:solidFill>
                  <a:schemeClr val="tx1"/>
                </a:solidFill>
              </a:rPr>
              <a:t>f</a:t>
            </a:r>
            <a:r>
              <a:rPr lang="en-US" baseline="30000" dirty="0">
                <a:solidFill>
                  <a:schemeClr val="tx1"/>
                </a:solidFill>
              </a:rPr>
              <a:t>2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467544" y="6061544"/>
            <a:ext cx="35533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</a:rPr>
              <a:t>http://www.neutron.ethz.ch/research/resources/graphite-filter-transmission.html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84318" y="1869733"/>
            <a:ext cx="2768051" cy="2089276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4835026" y="6074132"/>
            <a:ext cx="35533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</a:rPr>
              <a:t>https://www.ncnr.nist.gov/instruments/bt7_new/VelocitySelector.html</a:t>
            </a:r>
          </a:p>
        </p:txBody>
      </p:sp>
    </p:spTree>
    <p:extLst>
      <p:ext uri="{BB962C8B-B14F-4D97-AF65-F5344CB8AC3E}">
        <p14:creationId xmlns:p14="http://schemas.microsoft.com/office/powerpoint/2010/main" val="2361899732"/>
      </p:ext>
    </p:extLst>
  </p:cSld>
  <p:clrMapOvr>
    <a:masterClrMapping/>
  </p:clrMapOvr>
  <p:transition advTm="204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0.6|0.7|0.6|0.5|0.5|0.7|0.5|0.9|0.6|0.8|0.6|0.5|0.5|0.6|0.4|0.3|0.1|0.1|0.1|0.4|0.4|0.3|0.4|0.7|0.5|0.5|0.6|0.6"/>
</p:tagLst>
</file>

<file path=ppt/theme/theme1.xml><?xml version="1.0" encoding="utf-8"?>
<a:theme xmlns:a="http://schemas.openxmlformats.org/drawingml/2006/main" name="Metropolitan">
  <a:themeElements>
    <a:clrScheme name="Metropolitan">
      <a:dk1>
        <a:sysClr val="windowText" lastClr="000000"/>
      </a:dk1>
      <a:lt1>
        <a:sysClr val="window" lastClr="FFFFFF"/>
      </a:lt1>
      <a:dk2>
        <a:srgbClr val="143B33"/>
      </a:dk2>
      <a:lt2>
        <a:srgbClr val="BFD4C6"/>
      </a:lt2>
      <a:accent1>
        <a:srgbClr val="549E39"/>
      </a:accent1>
      <a:accent2>
        <a:srgbClr val="C7D157"/>
      </a:accent2>
      <a:accent3>
        <a:srgbClr val="F08F1C"/>
      </a:accent3>
      <a:accent4>
        <a:srgbClr val="D05745"/>
      </a:accent4>
      <a:accent5>
        <a:srgbClr val="558569"/>
      </a:accent5>
      <a:accent6>
        <a:srgbClr val="5E99A4"/>
      </a:accent6>
      <a:hlink>
        <a:srgbClr val="00AAD8"/>
      </a:hlink>
      <a:folHlink>
        <a:srgbClr val="6B6B6F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>
    <a:spDef>
      <a:spPr>
        <a:noFill/>
        <a:ln w="25400">
          <a:solidFill>
            <a:srgbClr val="00B0F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etropolitan" id="{4C5440D6-04D2-4954-96CF-F251137069B2}" vid="{5118000A-40C1-40FE-8820-365222333493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62440</TotalTime>
  <Words>2948</Words>
  <Application>Microsoft Office PowerPoint</Application>
  <PresentationFormat>On-screen Show (4:3)</PresentationFormat>
  <Paragraphs>367</Paragraphs>
  <Slides>40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40</vt:i4>
      </vt:variant>
    </vt:vector>
  </HeadingPairs>
  <TitlesOfParts>
    <vt:vector size="49" baseType="lpstr">
      <vt:lpstr>Courier</vt:lpstr>
      <vt:lpstr>Arial</vt:lpstr>
      <vt:lpstr>Calibri</vt:lpstr>
      <vt:lpstr>Calibri Light</vt:lpstr>
      <vt:lpstr>Cambria Math</vt:lpstr>
      <vt:lpstr>Symbol</vt:lpstr>
      <vt:lpstr>Times New Roman</vt:lpstr>
      <vt:lpstr>Metropolitan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Instrument Control Environment (ICE)  &gt;&gt; NICE</vt:lpstr>
      <vt:lpstr>PowerPoint Presentation</vt:lpstr>
      <vt:lpstr>Peak Scan (Angles)</vt:lpstr>
      <vt:lpstr>Vector Scan (Q, E)</vt:lpstr>
      <vt:lpstr>An Introduction to  SpinW</vt:lpstr>
      <vt:lpstr>What is SpinW?</vt:lpstr>
      <vt:lpstr>Calculating with SpinW</vt:lpstr>
      <vt:lpstr>PowerPoint Presentation</vt:lpstr>
      <vt:lpstr>2. Define Magnetic Structure</vt:lpstr>
      <vt:lpstr>3. Construct a Simple Hamiltonian</vt:lpstr>
      <vt:lpstr>PowerPoint Presentation</vt:lpstr>
      <vt:lpstr>4. Calculate the dispersion</vt:lpstr>
      <vt:lpstr>PowerPoint Presentation</vt:lpstr>
      <vt:lpstr>4. Calculate cross-section/intensity</vt:lpstr>
      <vt:lpstr>PowerPoint Presentation</vt:lpstr>
      <vt:lpstr>Time to Fit!</vt:lpstr>
      <vt:lpstr>DAVE Analysis – LSMO </vt:lpstr>
      <vt:lpstr>Example Data File</vt:lpstr>
      <vt:lpstr>Set the fitting parameters</vt:lpstr>
      <vt:lpstr>Fitting – In progress</vt:lpstr>
      <vt:lpstr>Results</vt:lpstr>
      <vt:lpstr>More pictures!</vt:lpstr>
      <vt:lpstr>DAVE</vt:lpstr>
      <vt:lpstr>PowerPoint Presentation</vt:lpstr>
      <vt:lpstr>Right click the folder, then select “load files”</vt:lpstr>
      <vt:lpstr>Browse files (angle scan)</vt:lpstr>
      <vt:lpstr>Constant-Q scan</vt:lpstr>
      <vt:lpstr>Costant-E scan   (focus vs de-focus)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DDR</dc:creator>
  <cp:lastModifiedBy>Zhao, Yang (Assoc)</cp:lastModifiedBy>
  <cp:revision>1262</cp:revision>
  <cp:lastPrinted>1601-01-01T00:00:00Z</cp:lastPrinted>
  <dcterms:created xsi:type="dcterms:W3CDTF">1601-01-01T00:00:00Z</dcterms:created>
  <dcterms:modified xsi:type="dcterms:W3CDTF">2022-02-07T20:32:23Z</dcterms:modified>
</cp:coreProperties>
</file>