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6" r:id="rId1"/>
    <p:sldMasterId id="2147483819" r:id="rId2"/>
  </p:sldMasterIdLst>
  <p:notesMasterIdLst>
    <p:notesMasterId r:id="rId43"/>
  </p:notesMasterIdLst>
  <p:sldIdLst>
    <p:sldId id="256" r:id="rId3"/>
    <p:sldId id="258" r:id="rId4"/>
    <p:sldId id="268" r:id="rId5"/>
    <p:sldId id="270" r:id="rId6"/>
    <p:sldId id="276" r:id="rId7"/>
    <p:sldId id="272" r:id="rId8"/>
    <p:sldId id="273" r:id="rId9"/>
    <p:sldId id="274" r:id="rId10"/>
    <p:sldId id="278" r:id="rId11"/>
    <p:sldId id="280" r:id="rId12"/>
    <p:sldId id="336" r:id="rId13"/>
    <p:sldId id="281" r:id="rId14"/>
    <p:sldId id="337" r:id="rId15"/>
    <p:sldId id="339" r:id="rId16"/>
    <p:sldId id="338" r:id="rId17"/>
    <p:sldId id="340" r:id="rId18"/>
    <p:sldId id="282" r:id="rId19"/>
    <p:sldId id="262" r:id="rId20"/>
    <p:sldId id="324" r:id="rId21"/>
    <p:sldId id="277" r:id="rId22"/>
    <p:sldId id="269" r:id="rId23"/>
    <p:sldId id="264" r:id="rId24"/>
    <p:sldId id="265" r:id="rId25"/>
    <p:sldId id="331" r:id="rId26"/>
    <p:sldId id="301" r:id="rId27"/>
    <p:sldId id="302" r:id="rId28"/>
    <p:sldId id="266" r:id="rId29"/>
    <p:sldId id="267" r:id="rId30"/>
    <p:sldId id="290" r:id="rId31"/>
    <p:sldId id="333" r:id="rId32"/>
    <p:sldId id="279" r:id="rId33"/>
    <p:sldId id="291" r:id="rId34"/>
    <p:sldId id="292" r:id="rId35"/>
    <p:sldId id="293" r:id="rId36"/>
    <p:sldId id="334" r:id="rId37"/>
    <p:sldId id="257" r:id="rId38"/>
    <p:sldId id="335" r:id="rId39"/>
    <p:sldId id="259" r:id="rId40"/>
    <p:sldId id="261" r:id="rId41"/>
    <p:sldId id="260" r:id="rId42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87921" autoAdjust="0"/>
  </p:normalViewPr>
  <p:slideViewPr>
    <p:cSldViewPr>
      <p:cViewPr varScale="1">
        <p:scale>
          <a:sx n="101" d="100"/>
          <a:sy n="101" d="100"/>
        </p:scale>
        <p:origin x="2334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1836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A18006DC-2190-4CAE-BB7B-7BEDC5C8A3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28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6F7A04-FC2C-4B37-8D9E-954A9AC4716A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zh-CN" altLang="zh-CN" sz="120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FFF49EC-63CF-441B-AF66-0425EEFD66AD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2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10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8 And BT7 have quite flexible choice of several different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kinds of sample environments:</a:t>
            </a:r>
            <a:endParaRPr 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low temperature, we can use orange cryostat with dilute refrigerator down to 50mK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And we can use superconducting magnet with field up to 15T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 also applied high pressure on the sample cell up to 1GPa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 also use furnace to do high temperature measurements up to 1600C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 also applied high electric field on single crystal samples.   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All these sample environment help turning the sample to met all different phases of science interests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If you have interests or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idea of some experiment, welcome to discuss with us and send proposal to BT7. </a:t>
            </a:r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16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11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8 And BT7 have quite flexible choice of several different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kinds of sample environments:</a:t>
            </a:r>
            <a:endParaRPr 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low temperature, we can use orange cryostat with dilute refrigerator down to 50mK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And we can use superconducting magnet with field up to 15T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 also applied high pressure on the sample cell up to 1GPa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 also use furnace to do high temperature measurements up to 1600C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 also applied high electric field on single crystal samples.   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All these sample environment help turning the sample to met all different phases of science interests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If you have interests or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idea of some experiment, welcome to discuss with us and send proposal to BT7. </a:t>
            </a:r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2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12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602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329B-B454-B844-8300-81745419E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18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329B-B454-B844-8300-81745419E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1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329B-B454-B844-8300-81745419E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36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329B-B454-B844-8300-81745419E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55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329B-B454-B844-8300-81745419EE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1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2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200" b="1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5-11 I will start with some neutron basics, I wonder whether you have learned the thermal and cold neutron already? 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Similar to the electron,  we can calculate neutron wave vector and wavelength from the neutron energy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neutron energy can be moderated by collisions with hydrogen </a:t>
            </a:r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isotope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in water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or heavy water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median energy of neutron beam is proportional to the temperature of the water, which can be adjusted.</a:t>
            </a:r>
          </a:p>
          <a:p>
            <a:r>
              <a:rPr lang="en-US" altLang="zh-CN" sz="1200" b="1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example, BT7 use thermal neutron, which is around 300K and 30meV</a:t>
            </a:r>
          </a:p>
          <a:p>
            <a:r>
              <a:rPr lang="en-US" altLang="zh-CN" sz="1200" b="1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Generally 1meV is equal 10K 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typical elastic measurements energy at BT7 is 14.7meV and corresponding to wavelength is 2.35A</a:t>
            </a:r>
          </a:p>
          <a:p>
            <a:r>
              <a:rPr lang="en-US" altLang="zh-CN" sz="1200" b="1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wavelength of neutron is comparable with the lattice constant in the crystal</a:t>
            </a:r>
          </a:p>
          <a:p>
            <a:r>
              <a:rPr lang="en-US" altLang="zh-CN" sz="1200" b="1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And the energy is comparable with some interest dynamic mode in solid materials, like phonon and spin wave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On the other hand, NCNR also have other triple axis spectrometer uses cold neutron, the SPINS and MACS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typical elastic measurements energy of cold neutron is 5meV</a:t>
            </a:r>
          </a:p>
          <a:p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endParaRPr 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endParaRPr 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73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3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sz="1200" b="0" i="0" kern="1200" dirty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7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zh-CN" sz="1200" b="1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5-11 I wonder whether you have learned the reciprocal space already from solid state physics?</a:t>
            </a:r>
            <a:endParaRPr lang="en-US" b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When looking at neutron scattering results of bulk sample, instead of looking at the real space atomic positions, we look at their Fourier transformation into the momentum-energy space (</a:t>
            </a:r>
            <a:r>
              <a:rPr lang="en-US" b="1" dirty="0" err="1">
                <a:latin typeface="Times New Roman" pitchFamily="18" charset="0"/>
              </a:rPr>
              <a:t>h,k,l,E</a:t>
            </a:r>
            <a:r>
              <a:rPr lang="en-US" b="1" dirty="0">
                <a:latin typeface="Times New Roman" pitchFamily="18" charset="0"/>
              </a:rPr>
              <a:t>). 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For example, here we show the well-known CuO2 plane very common in high-</a:t>
            </a:r>
            <a:r>
              <a:rPr lang="en-US" dirty="0" err="1">
                <a:latin typeface="Times New Roman" pitchFamily="18" charset="0"/>
              </a:rPr>
              <a:t>Tc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cuprates</a:t>
            </a:r>
            <a:r>
              <a:rPr lang="en-US" dirty="0">
                <a:latin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For lattice constant is "a“, In the momentum space, or, we normally call "the reciprocal space“ nuclear Bragg peaks would appear will appear at 2Pi/a.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The reciprocal peak positions tells us about the periodicities of the real space atomic arrangements.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Neutrons have magnetic dipole moments so that they can interact with </a:t>
            </a:r>
            <a:r>
              <a:rPr lang="en-US" dirty="0" err="1">
                <a:latin typeface="Times New Roman" pitchFamily="18" charset="0"/>
              </a:rPr>
              <a:t>unpair</a:t>
            </a:r>
            <a:r>
              <a:rPr lang="en-US" dirty="0">
                <a:latin typeface="Times New Roman" pitchFamily="18" charset="0"/>
              </a:rPr>
              <a:t> spins in the samples.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the system is </a:t>
            </a:r>
            <a:r>
              <a:rPr lang="en-US" b="1" dirty="0" err="1">
                <a:latin typeface="Times New Roman" pitchFamily="18" charset="0"/>
              </a:rPr>
              <a:t>antiferromagnetic</a:t>
            </a:r>
            <a:r>
              <a:rPr lang="en-US" b="1" dirty="0">
                <a:latin typeface="Times New Roman" pitchFamily="18" charset="0"/>
              </a:rPr>
              <a:t> at low temperature, Here the closed/open circles represent spins up and down. 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 pitchFamily="18" charset="0"/>
              </a:rPr>
              <a:t>The periodicities become double and will present magnetic Bragg peak at  (1/2,1/2).</a:t>
            </a:r>
          </a:p>
          <a:p>
            <a:r>
              <a:rPr lang="en-US" dirty="0">
                <a:latin typeface="Times New Roman" pitchFamily="18" charset="0"/>
              </a:rPr>
              <a:t>Besides the static structure, the atoms can vibrate and the spins can fluctuate, which are the so-called lattice and spin dynamics.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These  dynamic motion can also be measured by inelastic neutron scattering in Energy. </a:t>
            </a:r>
          </a:p>
          <a:p>
            <a:r>
              <a:rPr lang="en-US" dirty="0">
                <a:latin typeface="Times New Roman" pitchFamily="18" charset="0"/>
              </a:rPr>
              <a:t>For example, here an atomic vibrating at a period of T, will result in a peak in energy space at 2pi/T. </a:t>
            </a: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The lifetime of the motion, on the other hand , is inversely proportional to the width of the peak in energy.</a:t>
            </a:r>
          </a:p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54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5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8 Here is a photo of BT7 triple-axis spectrometer. </a:t>
            </a:r>
          </a:p>
          <a:p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Why we call it triple-axis, Because there are 3 axis corresponding to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monochrometer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 sample and analyzer </a:t>
            </a:r>
          </a:p>
          <a:p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Which on the left, the green shielding is axis of </a:t>
            </a:r>
            <a:r>
              <a:rPr lang="en-US" sz="1200" b="0" i="0" u="none" strike="noStrike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monochrometer</a:t>
            </a:r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Which in the middle, the metal cage is the axis of sample</a:t>
            </a:r>
          </a:p>
          <a:p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Which on the right, the white shielding drum is axis of analyzer</a:t>
            </a:r>
          </a:p>
          <a:p>
            <a:r>
              <a:rPr lang="en-US" sz="1200" b="0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Here is the schematic diagram of BT7.</a:t>
            </a:r>
          </a:p>
          <a:p>
            <a:r>
              <a:rPr lang="en-US" altLang="zh-CN" sz="1200" b="1" i="0" u="none" strike="noStrike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There are 6 angles to control the 3 axis, In NCNR we call these 6 angles a1-a6</a:t>
            </a:r>
          </a:p>
          <a:p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By adjusting 6 angles, it allows one to measure nearly any energy and wave vector in sample reciprocal space within range.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Then Let’s see how to do that</a:t>
            </a:r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73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6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7 As we just mentioned 3 axis,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2 axis are monochromatic and the analyzer </a:t>
            </a:r>
            <a:endParaRPr lang="en-US" altLang="zh-CN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altLang="zh-CN" sz="1200" b="1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</a:t>
            </a:r>
            <a:r>
              <a:rPr lang="en-US" altLang="zh-CN" sz="1200" b="1" kern="120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monochromator</a:t>
            </a:r>
            <a:r>
              <a:rPr lang="en-US" altLang="zh-CN" sz="1200" b="1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selects a specific incident neutron energy from the white </a:t>
            </a:r>
            <a:r>
              <a:rPr lang="en-US" sz="1200" b="1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neutron beam from reactor</a:t>
            </a:r>
            <a:endParaRPr lang="en-US" altLang="zh-CN" sz="1200" b="1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altLang="zh-CN" sz="1200" b="1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analyzer can chose the what final neutron energy you want measure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Both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of them normally are PG single crystal at BT7,</a:t>
            </a:r>
          </a:p>
          <a:p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Let’s focus on </a:t>
            </a:r>
            <a:r>
              <a:rPr lang="en-US" sz="1200" kern="120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monochrometer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by Bragg scattering on monochromator,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wave vector or wavelength of incident neutron are determined by</a:t>
            </a:r>
            <a:r>
              <a:rPr lang="en-US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scattering angle theta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By changing a1/a2, the theta and 2 theta of the </a:t>
            </a:r>
            <a:r>
              <a:rPr lang="en-US" altLang="zh-CN" sz="1200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monochrometer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, we can control the Bragg scattering and control the energy of incident neutron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And it’s the same case for the analyzer, we choose </a:t>
            </a:r>
            <a:r>
              <a:rPr lang="en-US" altLang="zh-CN" sz="1200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Kf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by a5/a6</a:t>
            </a:r>
          </a:p>
          <a:p>
            <a:endParaRPr lang="en-US" altLang="zh-CN" sz="1200" kern="1200" baseline="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73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7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8 The 3</a:t>
            </a:r>
            <a:r>
              <a:rPr lang="en-US" altLang="zh-CN" sz="1200" kern="1200" baseline="300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rd</a:t>
            </a:r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axis is the sample.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From energy and momentum conservation,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We can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draw a scattering triangle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Both magnitude of Ki and </a:t>
            </a:r>
            <a:r>
              <a:rPr lang="en-US" altLang="zh-CN" sz="1200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Kf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have been decided by monochromatic and analyzer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Change a4 ,</a:t>
            </a:r>
            <a:r>
              <a:rPr lang="en-US" sz="1200" dirty="0">
                <a:solidFill>
                  <a:schemeClr val="tx1"/>
                </a:solidFill>
              </a:rPr>
              <a:t> the 2 theta angle between </a:t>
            </a:r>
            <a:r>
              <a:rPr lang="en-US" sz="1200" dirty="0" err="1">
                <a:solidFill>
                  <a:schemeClr val="tx1"/>
                </a:solidFill>
              </a:rPr>
              <a:t>ki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en-US" sz="1200" dirty="0" err="1">
                <a:solidFill>
                  <a:schemeClr val="tx1"/>
                </a:solidFill>
              </a:rPr>
              <a:t>kf</a:t>
            </a:r>
            <a:r>
              <a:rPr lang="en-US" sz="1200" dirty="0">
                <a:solidFill>
                  <a:schemeClr val="tx1"/>
                </a:solidFill>
              </a:rPr>
              <a:t> will change the magnitude of Q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rPr>
              <a:t>Change a3,  rotate the sample and indeed rotation of Q in the sample reciprocal space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elastic measurement To see certain Bragg peaks in reciprocal space, we need both direction and magnitude of Q are reach that point, to get intensities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Each new experiment, we need aligned the sample by scan Bragg peaks and redefine A3 zero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Then we can use computer to control </a:t>
            </a:r>
            <a:r>
              <a:rPr lang="en-US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measurements to any energy and wave vector in the sample reciprocal space.</a:t>
            </a:r>
            <a:endParaRPr lang="en-US" altLang="zh-CN" sz="1200" kern="1200" baseline="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7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8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7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26B780-0B2C-4395-BABB-A879FF5598CA}" type="slidenum">
              <a:rPr lang="en-US"/>
              <a:pPr/>
              <a:t>9</a:t>
            </a:fld>
            <a:endParaRPr lang="en-US"/>
          </a:p>
        </p:txBody>
      </p:sp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12 As we noted before, why we typical use 14.7meV for elastic scattering at BT7?</a:t>
            </a:r>
          </a:p>
          <a:p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Because the </a:t>
            </a:r>
            <a:r>
              <a:rPr lang="en-US" altLang="zh-CN" sz="1200" kern="120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monochrometer</a:t>
            </a:r>
            <a:r>
              <a:rPr lang="en-US" altLang="zh-CN" sz="1200" kern="120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crystal select the incident energy by Bragg’s diffraction.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Bragg’s law allow all positive integer n here, not only n=1, for example the neutrons with n=2 and half </a:t>
            </a:r>
            <a:r>
              <a:rPr lang="en-US" altLang="zh-CN" sz="1200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lamda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also meet the requirement.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You can imagine these neutron can create extra peaks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To avoid that, we usually use a filter, which are used to eliminate the high order neutrons and reduce background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BT7, we typical use a PG filter, at 14.7meV, the transition of </a:t>
            </a:r>
            <a:r>
              <a:rPr lang="en-US" altLang="zh-CN" sz="1200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lamda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is 90% and half </a:t>
            </a:r>
            <a:r>
              <a:rPr lang="en-US" altLang="zh-CN" sz="1200" kern="1200" baseline="0" dirty="0" err="1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lamda</a:t>
            </a:r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is almost 0.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But filter is only good for certain energy, Then how about inelastic measurement, where energy change continuously  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BT7 has a velocity selector. 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The velocity selector rotate at certain frequency and only neutron with certain speed can pass the windows on velocity selector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For example The neutron speed should equal the length over time which is proportional to frequency 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So the neutrons energy to pass are proportional to frequency square </a:t>
            </a:r>
          </a:p>
          <a:p>
            <a:r>
              <a:rPr lang="en-US" altLang="zh-CN" sz="1200" kern="1200" baseline="0" dirty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So the velocity selector can adjust frequency to select the neutron with energy we want and eliminate high order neutrons, which is way off the pass requirement    </a:t>
            </a:r>
            <a:endParaRPr lang="zh-CN" altLang="en-US" sz="1200" kern="1200" dirty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1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43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65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176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7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36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1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61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20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68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9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80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45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15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6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8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0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995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4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6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8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7B848179-09CB-42B8-8E19-2E4E3D862C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74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0B4CE-7530-C448-B3CA-57AE3321D7AD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4578C-0C19-D641-925B-3F57C1DC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0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pinw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tiff"/><Relationship Id="rId4" Type="http://schemas.openxmlformats.org/officeDocument/2006/relationships/hyperlink" Target="https://github.com/spinw/Spin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57200" y="457200"/>
            <a:ext cx="8229600" cy="739552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chemeClr val="tx1"/>
                </a:solidFill>
                <a:latin typeface="Arial" charset="0"/>
              </a:rPr>
              <a:t>BT-7 </a:t>
            </a:r>
            <a:r>
              <a:rPr lang="en-US" altLang="zh-CN" sz="3200" dirty="0">
                <a:solidFill>
                  <a:schemeClr val="tx1"/>
                </a:solidFill>
                <a:latin typeface="Arial" charset="0"/>
              </a:rPr>
              <a:t>T</a:t>
            </a:r>
            <a:r>
              <a:rPr lang="en-US" sz="3200" dirty="0">
                <a:solidFill>
                  <a:schemeClr val="tx1"/>
                </a:solidFill>
                <a:latin typeface="Arial" charset="0"/>
              </a:rPr>
              <a:t>riple-axis Spectrometer</a:t>
            </a:r>
            <a:endParaRPr lang="en-US" sz="3200" baseline="-330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Picture 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739" y="1425516"/>
            <a:ext cx="5958522" cy="450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62671" y="6088374"/>
            <a:ext cx="6218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https://www.ncnr.nist.gov/instruments/bt7_new/</a:t>
            </a:r>
          </a:p>
        </p:txBody>
      </p:sp>
    </p:spTree>
  </p:cSld>
  <p:clrMapOvr>
    <a:masterClrMapping/>
  </p:clrMapOvr>
  <p:transition advTm="2048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Position sensitive detector (PSD)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636" y="2132856"/>
            <a:ext cx="4402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PSD </a:t>
            </a:r>
          </a:p>
          <a:p>
            <a:pPr marL="108585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48 channels</a:t>
            </a:r>
          </a:p>
          <a:p>
            <a:pPr marL="108585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~ 5 degrees A4 coverage</a:t>
            </a:r>
          </a:p>
          <a:p>
            <a:pPr marL="108585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2 – axis diffraction mode</a:t>
            </a:r>
          </a:p>
          <a:p>
            <a:pPr marL="108585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Single crystal structure</a:t>
            </a:r>
          </a:p>
          <a:p>
            <a:pPr marL="108585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3 – axis mode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96DA1-330B-4C1A-B91A-A19CE1824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60" y="1196752"/>
            <a:ext cx="3960440" cy="286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AE904B-494D-4DB5-AAF9-79EB97ED6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1" r="5716" b="55476"/>
          <a:stretch/>
        </p:blipFill>
        <p:spPr>
          <a:xfrm>
            <a:off x="4726360" y="4293096"/>
            <a:ext cx="3960440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4142"/>
      </p:ext>
    </p:extLst>
  </p:cSld>
  <p:clrMapOvr>
    <a:masterClrMapping/>
  </p:clrMapOvr>
  <p:transition advTm="204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Sample Environment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430" y="1268760"/>
            <a:ext cx="1264274" cy="25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268760"/>
            <a:ext cx="2097298" cy="252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268760"/>
            <a:ext cx="3291585" cy="260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902" y="4077072"/>
            <a:ext cx="1683810" cy="22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9692" y="4077072"/>
            <a:ext cx="1738212" cy="23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88024" y="4221088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Low temperature (50mK)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Magnetic field (15T)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Pressure (1GPa)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Furnace (1600C)</a:t>
            </a: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Electric field (5000V)</a:t>
            </a:r>
            <a:endParaRPr lang="en-US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14237"/>
      </p:ext>
    </p:extLst>
  </p:cSld>
  <p:clrMapOvr>
    <a:masterClrMapping/>
  </p:clrMapOvr>
  <p:transition advTm="2048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References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484784"/>
            <a:ext cx="8229600" cy="3691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https://www.ncnr.nist.gov/instruments/bt7_new/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https://en.wikipedia.org/wiki/Bragg%27s_law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http://paulbourke.net/miscellaneous/dft/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https://en.wikipedia.org/wiki/Brillouin_zone</a:t>
            </a:r>
          </a:p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chemeClr val="tx1"/>
                </a:solidFill>
              </a:rPr>
              <a:t>http://www.neutron.ethz.ch/research/resources/graphite-filter-transmission.html</a:t>
            </a:r>
          </a:p>
        </p:txBody>
      </p:sp>
    </p:spTree>
    <p:extLst>
      <p:ext uri="{BB962C8B-B14F-4D97-AF65-F5344CB8AC3E}">
        <p14:creationId xmlns:p14="http://schemas.microsoft.com/office/powerpoint/2010/main" val="3004435486"/>
      </p:ext>
    </p:extLst>
  </p:cSld>
  <p:clrMapOvr>
    <a:masterClrMapping/>
  </p:clrMapOvr>
  <p:transition advTm="2048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7A84-EFD2-496C-8974-4D265AE3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09" y="147737"/>
            <a:ext cx="8079581" cy="75319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Instrument Control Environment (ICE)  &gt;&gt; NICE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49A5B1-5DC1-476B-860B-C66CA4ACB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21" y="1162100"/>
            <a:ext cx="8980956" cy="5513511"/>
          </a:xfrm>
        </p:spPr>
      </p:pic>
    </p:spTree>
    <p:extLst>
      <p:ext uri="{BB962C8B-B14F-4D97-AF65-F5344CB8AC3E}">
        <p14:creationId xmlns:p14="http://schemas.microsoft.com/office/powerpoint/2010/main" val="387206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A38E0F-97D8-4E55-9F79-18EA308B5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61083"/>
            <a:ext cx="5544616" cy="6135833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8A99FD-2FBA-4D7E-8501-BF0F9A951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136" y="476673"/>
            <a:ext cx="3024336" cy="2088232"/>
          </a:xfrm>
        </p:spPr>
        <p:txBody>
          <a:bodyPr/>
          <a:lstStyle/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Lattice parameters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Scattering plane</a:t>
            </a:r>
          </a:p>
          <a:p>
            <a:pPr marL="342900"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Alignment</a:t>
            </a:r>
          </a:p>
          <a:p>
            <a:pPr marL="61722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Bragg peak</a:t>
            </a:r>
          </a:p>
          <a:p>
            <a:pPr marL="617220"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Define the orientation</a:t>
            </a:r>
          </a:p>
        </p:txBody>
      </p:sp>
      <p:pic>
        <p:nvPicPr>
          <p:cNvPr id="12" name="Picture 11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736C59B7-CF80-4764-A474-D52A02976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8115" r="464" b="6515"/>
          <a:stretch/>
        </p:blipFill>
        <p:spPr>
          <a:xfrm>
            <a:off x="5724128" y="2708920"/>
            <a:ext cx="3240360" cy="378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F50444-0E27-48B0-84FB-2BA6770D2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10" y="116632"/>
            <a:ext cx="7823200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Peak Scan (Angles)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47EF6-7F17-4650-B212-2830749A16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60400" y="926355"/>
            <a:ext cx="7823200" cy="5815013"/>
          </a:xfrm>
        </p:spPr>
      </p:pic>
    </p:spTree>
    <p:extLst>
      <p:ext uri="{BB962C8B-B14F-4D97-AF65-F5344CB8AC3E}">
        <p14:creationId xmlns:p14="http://schemas.microsoft.com/office/powerpoint/2010/main" val="2288525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AF47A8-4441-4DFD-ABC6-2AA428E7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58" y="904467"/>
            <a:ext cx="7203284" cy="580264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64BC4DF-BB02-447A-8B89-1482EEEF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09" y="116632"/>
            <a:ext cx="8079581" cy="648072"/>
          </a:xfrm>
        </p:spPr>
        <p:txBody>
          <a:bodyPr>
            <a:normAutofit fontScale="90000"/>
          </a:bodyPr>
          <a:lstStyle/>
          <a:p>
            <a:r>
              <a:rPr lang="en-US" dirty="0"/>
              <a:t>Vector Scan (Q, E)</a:t>
            </a:r>
          </a:p>
        </p:txBody>
      </p:sp>
    </p:spTree>
    <p:extLst>
      <p:ext uri="{BB962C8B-B14F-4D97-AF65-F5344CB8AC3E}">
        <p14:creationId xmlns:p14="http://schemas.microsoft.com/office/powerpoint/2010/main" val="2956156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An Introduction to </a:t>
            </a:r>
            <a:br>
              <a:rPr lang="en-US" dirty="0"/>
            </a:br>
            <a:r>
              <a:rPr lang="en-US" dirty="0" err="1"/>
              <a:t>SpinW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9380DF3-3657-49A3-9CC7-CBF839075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https://spinw.org/</a:t>
            </a:r>
            <a:endParaRPr lang="en-US" dirty="0"/>
          </a:p>
          <a:p>
            <a:r>
              <a:rPr lang="en-US" dirty="0">
                <a:hlinkClick r:id="rId4"/>
              </a:rPr>
              <a:t>https://github.com/spinw/SpinW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1" y="5155189"/>
            <a:ext cx="2633212" cy="17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SpinW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141" y="1676477"/>
            <a:ext cx="7886700" cy="49692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source </a:t>
            </a:r>
            <a:r>
              <a:rPr lang="en-US" dirty="0" err="1"/>
              <a:t>MatLab</a:t>
            </a:r>
            <a:r>
              <a:rPr lang="en-US" dirty="0"/>
              <a:t> package</a:t>
            </a:r>
          </a:p>
          <a:p>
            <a:pPr marL="0" indent="0">
              <a:buNone/>
            </a:pPr>
            <a:r>
              <a:rPr lang="en-US" dirty="0"/>
              <a:t>		Developed at HBZ/PSI</a:t>
            </a:r>
          </a:p>
          <a:p>
            <a:r>
              <a:rPr lang="en-US" dirty="0"/>
              <a:t>Numerically solves eigenvalue/vectors of spin Hamiltonians using linear spin-wave theory: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Uses Rotating reference frame </a:t>
            </a:r>
            <a:r>
              <a:rPr lang="mr-IN" dirty="0"/>
              <a:t>–</a:t>
            </a:r>
            <a:r>
              <a:rPr lang="en-US" dirty="0"/>
              <a:t> can do incommensurate structures.</a:t>
            </a:r>
          </a:p>
          <a:p>
            <a:endParaRPr lang="en-US" dirty="0"/>
          </a:p>
          <a:p>
            <a:r>
              <a:rPr lang="en-US" dirty="0"/>
              <a:t>Lots of tools contained within! (energy minimization, diffuse scattering, fitting, etc.)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95" y="3691444"/>
            <a:ext cx="45339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313" y="441418"/>
            <a:ext cx="1570578" cy="1015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355" y="1449858"/>
            <a:ext cx="3264113" cy="123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20"/>
            <a:ext cx="7886700" cy="1325563"/>
          </a:xfrm>
        </p:spPr>
        <p:txBody>
          <a:bodyPr/>
          <a:lstStyle/>
          <a:p>
            <a:r>
              <a:rPr lang="en-US" dirty="0"/>
              <a:t>Calculating with </a:t>
            </a:r>
            <a:r>
              <a:rPr lang="en-US" dirty="0" err="1"/>
              <a:t>SpinW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9773" y="1510580"/>
            <a:ext cx="858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Define the crystalline unit cell and/or symmetries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the magnetic unit cell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the spin-interaction Hamiltonian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the spin-wave dispersion 𝜔(Q)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the </a:t>
            </a:r>
            <a:r>
              <a:rPr lang="en-US" dirty="0" err="1"/>
              <a:t>magnon</a:t>
            </a:r>
            <a:r>
              <a:rPr lang="en-US" dirty="0"/>
              <a:t>-cross section and intensities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Convolute with resolution/fit data if desired</a:t>
            </a:r>
          </a:p>
        </p:txBody>
      </p:sp>
    </p:spTree>
    <p:extLst>
      <p:ext uri="{BB962C8B-B14F-4D97-AF65-F5344CB8AC3E}">
        <p14:creationId xmlns:p14="http://schemas.microsoft.com/office/powerpoint/2010/main" val="190027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chemeClr val="tx1"/>
                </a:solidFill>
                <a:latin typeface="Arial" charset="0"/>
              </a:rPr>
              <a:t>Neutron Basics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1484784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λ = </a:t>
            </a:r>
            <a:r>
              <a:rPr lang="en-US" dirty="0">
                <a:solidFill>
                  <a:schemeClr val="tx1"/>
                </a:solidFill>
              </a:rPr>
              <a:t>wavelength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 = energy</a:t>
            </a:r>
          </a:p>
          <a:p>
            <a:r>
              <a:rPr lang="en-US" dirty="0">
                <a:solidFill>
                  <a:schemeClr val="tx1"/>
                </a:solidFill>
              </a:rPr>
              <a:t>	E = ℏ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/2m</a:t>
            </a:r>
            <a:r>
              <a:rPr lang="en-US" baseline="-25000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∝</a:t>
            </a:r>
            <a:r>
              <a:rPr lang="en-US" dirty="0">
                <a:solidFill>
                  <a:schemeClr val="tx1"/>
                </a:solidFill>
              </a:rPr>
              <a:t> 1/</a:t>
            </a:r>
            <a:r>
              <a:rPr lang="el-GR" dirty="0">
                <a:solidFill>
                  <a:schemeClr val="tx1"/>
                </a:solidFill>
              </a:rPr>
              <a:t>λ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k = wavevector  (momentum)</a:t>
            </a:r>
          </a:p>
          <a:p>
            <a:r>
              <a:rPr lang="en-US" dirty="0">
                <a:solidFill>
                  <a:schemeClr val="tx1"/>
                </a:solidFill>
              </a:rPr>
              <a:t>	k = 2</a:t>
            </a:r>
            <a:r>
              <a:rPr lang="el-GR" dirty="0">
                <a:solidFill>
                  <a:schemeClr val="tx1"/>
                </a:solidFill>
              </a:rPr>
              <a:t>π/λ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1484784"/>
            <a:ext cx="41764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BT-7 uses “thermal” neutrons</a:t>
            </a:r>
          </a:p>
          <a:p>
            <a:r>
              <a:rPr lang="en-US" dirty="0">
                <a:solidFill>
                  <a:schemeClr val="tx1"/>
                </a:solidFill>
              </a:rPr>
              <a:t>		Temperature ~300K</a:t>
            </a:r>
          </a:p>
          <a:p>
            <a:r>
              <a:rPr lang="en-US" dirty="0">
                <a:solidFill>
                  <a:schemeClr val="tx1"/>
                </a:solidFill>
              </a:rPr>
              <a:t>		Energy peak ~ 40 meV</a:t>
            </a:r>
          </a:p>
          <a:p>
            <a:r>
              <a:rPr lang="en-US" dirty="0">
                <a:solidFill>
                  <a:schemeClr val="tx1"/>
                </a:solidFill>
              </a:rPr>
              <a:t>		Wavelength ~1.8 Å</a:t>
            </a:r>
          </a:p>
          <a:p>
            <a:r>
              <a:rPr lang="en-US" dirty="0">
                <a:solidFill>
                  <a:schemeClr val="tx1"/>
                </a:solidFill>
              </a:rPr>
              <a:t>	Most common:</a:t>
            </a:r>
          </a:p>
          <a:p>
            <a:r>
              <a:rPr lang="en-US" dirty="0">
                <a:solidFill>
                  <a:schemeClr val="tx1"/>
                </a:solidFill>
              </a:rPr>
              <a:t>		E = 14.7 meV</a:t>
            </a:r>
          </a:p>
          <a:p>
            <a:r>
              <a:rPr lang="en-US" dirty="0">
                <a:solidFill>
                  <a:schemeClr val="tx1"/>
                </a:solidFill>
              </a:rPr>
              <a:t>		k = 2.66 Å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</a:p>
          <a:p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l-GR" dirty="0">
                <a:solidFill>
                  <a:schemeClr val="tx1"/>
                </a:solidFill>
              </a:rPr>
              <a:t>λ = 2.35 </a:t>
            </a:r>
            <a:r>
              <a:rPr lang="en-US" dirty="0">
                <a:solidFill>
                  <a:schemeClr val="tx1"/>
                </a:solidFill>
              </a:rPr>
              <a:t>Å</a:t>
            </a:r>
          </a:p>
          <a:p>
            <a:r>
              <a:rPr lang="en-US" dirty="0">
                <a:solidFill>
                  <a:schemeClr val="tx1"/>
                </a:solidFill>
              </a:rPr>
              <a:t>SPINS MACS uses “cold” neutron</a:t>
            </a:r>
          </a:p>
          <a:p>
            <a:r>
              <a:rPr lang="en-US" dirty="0">
                <a:solidFill>
                  <a:schemeClr val="tx1"/>
                </a:solidFill>
              </a:rPr>
              <a:t>	Most common:</a:t>
            </a:r>
          </a:p>
          <a:p>
            <a:r>
              <a:rPr lang="en-US" dirty="0">
                <a:solidFill>
                  <a:schemeClr val="tx1"/>
                </a:solidFill>
              </a:rPr>
              <a:t>		E = 5 meV	</a:t>
            </a:r>
            <a:endParaRPr lang="en-US" baseline="30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2048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72761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lsmo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spinw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lsmo.genlattice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lat_const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[3.8976 3.8976 3.8976],'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sym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P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m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-3 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m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lsmo.addatom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',[0.5 0.5 0.5],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2,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label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'MMn3');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lsmo.addatom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',[0.0 0.0 0.0],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0,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label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La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lsmo.addatom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',[0.5 0.5 0.0],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0,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label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', '</a:t>
            </a:r>
            <a:r>
              <a:rPr kumimoji="0" lang="mr-I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O</a:t>
            </a:r>
            <a: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');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mr-I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</a:br>
            <a:endParaRPr kumimoji="0" lang="mr-I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Mangal" panose="02040503050203030202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9984" y="2417249"/>
            <a:ext cx="227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FullProf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labeling for magnetic atoms!</a:t>
            </a:r>
          </a:p>
        </p:txBody>
      </p:sp>
      <p:cxnSp>
        <p:nvCxnSpPr>
          <p:cNvPr id="7" name="Straight Arrow Connector 6"/>
          <p:cNvCxnSpPr>
            <a:stCxn id="2" idx="0"/>
          </p:cNvCxnSpPr>
          <p:nvPr/>
        </p:nvCxnSpPr>
        <p:spPr>
          <a:xfrm flipH="1" flipV="1">
            <a:off x="6913418" y="1736329"/>
            <a:ext cx="983156" cy="680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399" y="2740415"/>
            <a:ext cx="5435585" cy="4057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109" y="164352"/>
            <a:ext cx="6155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ourier" charset="0"/>
                <a:cs typeface="Courier" charset="0"/>
              </a:rPr>
              <a:t>1. Make the Crystal Structure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75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57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2. Define Magnetic 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886" y="1061483"/>
            <a:ext cx="8515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%% Create the magnetic 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 Simple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ferromagnet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along the c-direction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lsmo.genmagstr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'mode'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fourier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'S'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[0 0 1]',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'k'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,[ 0 0 0]);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" y="2435633"/>
            <a:ext cx="5488438" cy="41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67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3. Construct a Simple Hamiltonian</a:t>
            </a:r>
          </a:p>
        </p:txBody>
      </p:sp>
      <p:sp>
        <p:nvSpPr>
          <p:cNvPr id="6" name="Rectangle 5"/>
          <p:cNvSpPr/>
          <p:nvPr/>
        </p:nvSpPr>
        <p:spPr>
          <a:xfrm>
            <a:off x="96983" y="917783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%% Create the Spin Hamiltonian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J1 = -1;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 NN Exchange interactions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D1 = 0.0;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 Local anisotropy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5992D"/>
              </a:solidFill>
              <a:effectLst/>
              <a:uLnTx/>
              <a:uFillTx/>
              <a:latin typeface="Courier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lsmo.addmatrix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'value'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J1,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'label'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'J1'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'color'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'b'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lsmo.addmatrix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'value'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D1*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diag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([0 0 -1]),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'label'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'D1'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lsmo.gencoupling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lsmo.addcoupling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'mat'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'J1'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'bond'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,1);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lsmo.addaniso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'D1'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686" y="4772099"/>
            <a:ext cx="4533900" cy="571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390" y="5621218"/>
            <a:ext cx="6524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default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diagonal matrix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anisotropic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yy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antisymmetric (DM interactions)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69675" y="4003964"/>
            <a:ext cx="354210" cy="7681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51018" y="4128655"/>
            <a:ext cx="1427018" cy="603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684625" y="4608328"/>
            <a:ext cx="235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Zeeman Field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arbitrary g-tensor</a:t>
            </a:r>
          </a:p>
        </p:txBody>
      </p:sp>
    </p:spTree>
    <p:extLst>
      <p:ext uri="{BB962C8B-B14F-4D97-AF65-F5344CB8AC3E}">
        <p14:creationId xmlns:p14="http://schemas.microsoft.com/office/powerpoint/2010/main" val="1953862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98450"/>
            <a:ext cx="8788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20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4. Calculate the dispersion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546" y="1325563"/>
            <a:ext cx="829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 Define a list of Q-points to calculate dispersion along.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GM = [0 0 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R = [0.5, 0.5, 0.5];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M = [0.5, 0.5, 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X = [0 0.5 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spec=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lsmo.spinwave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({GM X M GM R GM 1000});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4187" y="2651126"/>
            <a:ext cx="321741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Solves 𝜔(Q) at 1000 Q-points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6" y="3346068"/>
            <a:ext cx="3306004" cy="33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3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657" y="1088057"/>
            <a:ext cx="4595751" cy="426254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Calculate the dispersion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139" y="5548879"/>
            <a:ext cx="8594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positive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creation) and negative (annihilation) modes</a:t>
            </a:r>
          </a:p>
        </p:txBody>
      </p:sp>
    </p:spTree>
    <p:extLst>
      <p:ext uri="{BB962C8B-B14F-4D97-AF65-F5344CB8AC3E}">
        <p14:creationId xmlns:p14="http://schemas.microsoft.com/office/powerpoint/2010/main" val="2035377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4. Calculate cross-section/intensity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546" y="1143287"/>
            <a:ext cx="829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992D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% Define a list of Q-points to calculate dispersion along.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GM = [0 0 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R = [0.5, 0.5, 0.5];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M = [0.5, 0.5, 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X = [0 0.5 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spec=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lsmo.spinwave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({GM X M GM R GM 1000});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spec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sw_neutron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(spec);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spec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sw_egrid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(spec);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0180" y="2559855"/>
            <a:ext cx="309238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Solves 𝜔(Q) at each Q-point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7982" y="3324517"/>
            <a:ext cx="443298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Calculates S(Q, 𝜔) at each Q-point on energy mesh (default setting here)</a:t>
            </a:r>
          </a:p>
        </p:txBody>
      </p:sp>
    </p:spTree>
    <p:extLst>
      <p:ext uri="{BB962C8B-B14F-4D97-AF65-F5344CB8AC3E}">
        <p14:creationId xmlns:p14="http://schemas.microsoft.com/office/powerpoint/2010/main" val="285584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563092" y="332943"/>
            <a:ext cx="6354013" cy="4840785"/>
            <a:chOff x="2563092" y="817852"/>
            <a:chExt cx="6354013" cy="48407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3092" y="817852"/>
              <a:ext cx="6354013" cy="4840785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269674" y="817853"/>
              <a:ext cx="5496608" cy="4805053"/>
              <a:chOff x="2189019" y="928689"/>
              <a:chExt cx="5496608" cy="480505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189019" y="928689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𝜞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58995" y="928689"/>
                <a:ext cx="7342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93286" y="928689"/>
                <a:ext cx="3394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832763" y="928689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04448" y="928689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𝜞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40238" y="928689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𝜞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869104" y="5364410"/>
                <a:ext cx="18165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 = 1, J</a:t>
                </a:r>
                <a:r>
                  <a:rPr kumimoji="0" 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NN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meV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96" y="4214556"/>
            <a:ext cx="2440096" cy="24473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03177" y="5517716"/>
            <a:ext cx="302493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𝜔(Q)~Dq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near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zone center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H="1" flipV="1">
            <a:off x="5850373" y="4613564"/>
            <a:ext cx="165270" cy="904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89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Time to Fit!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83873" y="2677210"/>
                <a:ext cx="3235758" cy="795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𝑅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mr-I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0" lang="mr-I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0" lang="mr-I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mr-I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mr-IN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𝑞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𝑠𝑖𝑚</m:t>
                                          </m:r>
                                        </m:sub>
                                      </m:sSub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𝑞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+mn-cs"/>
                                            </a:rPr>
                                            <m:t>𝑐𝑎𝑙𝑐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mr-IN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,</m:t>
                                  </m:r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𝑞</m:t>
                                  </m:r>
                                </m:sub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873" y="2677210"/>
                <a:ext cx="3235758" cy="795859"/>
              </a:xfrm>
              <a:prstGeom prst="rect">
                <a:avLst/>
              </a:prstGeom>
              <a:blipFill rotWithShape="0">
                <a:blip r:embed="rId3"/>
                <a:stretch>
                  <a:fillRect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97255" y="977899"/>
            <a:ext cx="89467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get all modes at each Q simultaneously: faster to fit constant Q data sets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 and Reduce data first</a:t>
            </a:r>
            <a:r>
              <a:rPr kumimoji="0" lang="mr-I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55" y="2301338"/>
            <a:ext cx="5519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algorithms available: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‘simplex’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-Mead) method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 Least-squares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FAST, but can get stuck more easily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‘Particle Swarm optimization’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Slower than simplex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Explores wider parameter space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‘’Random” aspect means less likely to get stuck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Convergence criteria not proven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255" y="567641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Careful: Fit will crash of parameters don</a:t>
            </a:r>
            <a:r>
              <a:rPr kumimoji="0" lang="mr-I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produce the given ground state! Limits are helpful!</a:t>
            </a:r>
          </a:p>
        </p:txBody>
      </p:sp>
    </p:spTree>
    <p:extLst>
      <p:ext uri="{BB962C8B-B14F-4D97-AF65-F5344CB8AC3E}">
        <p14:creationId xmlns:p14="http://schemas.microsoft.com/office/powerpoint/2010/main" val="163919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30"/>
            <a:ext cx="7886700" cy="1325563"/>
          </a:xfrm>
        </p:spPr>
        <p:txBody>
          <a:bodyPr/>
          <a:lstStyle/>
          <a:p>
            <a:r>
              <a:rPr lang="en-US" dirty="0"/>
              <a:t>DAVE Analysis </a:t>
            </a:r>
            <a:r>
              <a:rPr lang="mr-IN" dirty="0"/>
              <a:t>–</a:t>
            </a:r>
            <a:r>
              <a:rPr lang="en-US" dirty="0"/>
              <a:t> LSMO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690689"/>
            <a:ext cx="4985220" cy="2297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221339"/>
            <a:ext cx="4762500" cy="2416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3520" y="1869748"/>
            <a:ext cx="398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was taken as constant E scans, so need to fit to find center of peak</a:t>
            </a:r>
          </a:p>
        </p:txBody>
      </p:sp>
    </p:spTree>
    <p:extLst>
      <p:ext uri="{BB962C8B-B14F-4D97-AF65-F5344CB8AC3E}">
        <p14:creationId xmlns:p14="http://schemas.microsoft.com/office/powerpoint/2010/main" val="155303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chemeClr val="tx1"/>
                </a:solidFill>
                <a:latin typeface="Arial" charset="0"/>
              </a:rPr>
              <a:t>Bragg's Law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645" y="1528413"/>
            <a:ext cx="4494285" cy="146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4446" y="1340768"/>
            <a:ext cx="2030567" cy="208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3216" y="3717032"/>
            <a:ext cx="3657143" cy="17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833585" y="4149080"/>
            <a:ext cx="2592288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l-GR" dirty="0">
                <a:solidFill>
                  <a:schemeClr val="tx1"/>
                </a:solidFill>
              </a:rPr>
              <a:t>λ</a:t>
            </a:r>
            <a:r>
              <a:rPr lang="en-US" dirty="0">
                <a:solidFill>
                  <a:schemeClr val="tx1"/>
                </a:solidFill>
              </a:rPr>
              <a:t> = 2d sin</a:t>
            </a:r>
            <a:r>
              <a:rPr lang="el-GR" dirty="0">
                <a:solidFill>
                  <a:schemeClr val="tx1"/>
                </a:solidFill>
              </a:rPr>
              <a:t>θ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n = </a:t>
            </a:r>
            <a:r>
              <a:rPr lang="en-US" b="1" i="1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2, 3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59956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https://en.wikipedia.org/wiki/Bragg%27s_law</a:t>
            </a:r>
          </a:p>
        </p:txBody>
      </p:sp>
    </p:spTree>
  </p:cSld>
  <p:clrMapOvr>
    <a:masterClrMapping/>
  </p:clrMapOvr>
  <p:transition advTm="2048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71"/>
            <a:ext cx="7886700" cy="1325563"/>
          </a:xfrm>
        </p:spPr>
        <p:txBody>
          <a:bodyPr/>
          <a:lstStyle/>
          <a:p>
            <a:r>
              <a:rPr lang="en-US" dirty="0"/>
              <a:t>Example Data 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-180109" y="2317414"/>
            <a:ext cx="95042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    QH        QK    QL    ENlim1    ENlim2        I1    EN1    sigma1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-0.0685    0    1.0000    20.00    29.8557    3.00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-0.0877    0    1.0000    20.00    20.0286    4.00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-0.1026    0    1.0000    20.00    17.3994    5.00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-0.1189    0    1.0000    20.00    13.7336    6.00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-0.1306    0    1.0000    20.00    11.4993    7.00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-0.1621    0    1.0000    20.00    8.59548    10.0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-0.1722    0    1.0000    20.00    8.76609    11.0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-0.1973    0    1.0000    20.00    8.10216    13.0    0.1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1.0000    -0.2270    0    1.0000    20.00    7.62421    16.0    0.1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0545" y="1524000"/>
            <a:ext cx="14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Q-point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r.l.u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6" name="Right Brace 5"/>
          <p:cNvSpPr/>
          <p:nvPr/>
        </p:nvSpPr>
        <p:spPr>
          <a:xfrm rot="16200000">
            <a:off x="1607127" y="962841"/>
            <a:ext cx="540328" cy="24013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0666" y="1452156"/>
            <a:ext cx="203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range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8" name="Right Brace 7"/>
          <p:cNvSpPr/>
          <p:nvPr/>
        </p:nvSpPr>
        <p:spPr>
          <a:xfrm rot="16200000">
            <a:off x="4301835" y="1265598"/>
            <a:ext cx="540328" cy="15707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7623" y="822531"/>
            <a:ext cx="2119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 of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(Barns/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0724" y="1634736"/>
            <a:ext cx="14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6345382" y="1468862"/>
            <a:ext cx="2179" cy="848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4622" y="1253528"/>
            <a:ext cx="153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443660" y="1578453"/>
            <a:ext cx="0" cy="662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 rot="5400000">
            <a:off x="6923372" y="4018053"/>
            <a:ext cx="540328" cy="24013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7623" y="5720511"/>
            <a:ext cx="357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block could be repeated if more modes where measured</a:t>
            </a:r>
          </a:p>
        </p:txBody>
      </p:sp>
    </p:spTree>
    <p:extLst>
      <p:ext uri="{BB962C8B-B14F-4D97-AF65-F5344CB8AC3E}">
        <p14:creationId xmlns:p14="http://schemas.microsoft.com/office/powerpoint/2010/main" val="1360716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/>
              <a:t>Set the fitting parameters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900" y="1690689"/>
            <a:ext cx="88392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struct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par_fit.datapath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'/Users/smd4/Desktop/SummerSchool2013/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fittedData.txt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245F3"/>
              </a:solidFill>
              <a:effectLst/>
              <a:uLnTx/>
              <a:uFillTx/>
              <a:latin typeface="Courier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par_fit.Evect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linspace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(0,20,41);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par_fit.func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    = @(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obj,p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matparser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obj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'mat'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{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'J1'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'D1'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},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init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, true);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par_fit.xmin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  = [-100 0.0];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par_fit.xmax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  = [ 0.0 10.0];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par_fit.x0        = [ -90   1.0 ];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par_fit.plot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  = true;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par_fit.hermit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= false;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par_fit.optimizer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45F3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'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par_fit.maxiter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  = 100;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par_fit.optmem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= 1;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par_fit.nrun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     = 1;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fitStr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lsmo.fitspec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par_fit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charset="0"/>
                <a:ea typeface="+mn-ea"/>
                <a:cs typeface="+mn-cs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015093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Fitting </a:t>
            </a:r>
            <a:r>
              <a:rPr lang="mr-IN" dirty="0"/>
              <a:t>–</a:t>
            </a:r>
            <a:r>
              <a:rPr lang="en-US" dirty="0"/>
              <a:t> In progress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" y="1325563"/>
            <a:ext cx="5670550" cy="42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5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1205038"/>
            <a:ext cx="6191250" cy="4624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4303" y="488224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|J| ~ 4.9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3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/>
          <a:lstStyle/>
          <a:p>
            <a:r>
              <a:rPr lang="en-US" dirty="0"/>
              <a:t>More pictures!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690689"/>
            <a:ext cx="4681938" cy="3402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2896" y="522780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(H00)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282856" y="3161266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(0K0)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11" y="1513281"/>
            <a:ext cx="4123003" cy="35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76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845A2-82C4-44CD-B881-1C3BA36E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3F6D2-6EB7-4C23-84BE-E922A8BAC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27511"/>
          </a:xfrm>
        </p:spPr>
        <p:txBody>
          <a:bodyPr/>
          <a:lstStyle/>
          <a:p>
            <a:r>
              <a:rPr lang="en-US" dirty="0"/>
              <a:t>Quick browse the data files.</a:t>
            </a:r>
          </a:p>
          <a:p>
            <a:r>
              <a:rPr lang="en-US" dirty="0"/>
              <a:t>Build-in fitting functions</a:t>
            </a:r>
          </a:p>
          <a:p>
            <a:r>
              <a:rPr lang="en-US" dirty="0"/>
              <a:t>Construct 2-D data</a:t>
            </a:r>
          </a:p>
          <a:p>
            <a:r>
              <a:rPr lang="en-US" dirty="0"/>
              <a:t>Reduce the PSD data</a:t>
            </a:r>
          </a:p>
        </p:txBody>
      </p:sp>
      <p:pic>
        <p:nvPicPr>
          <p:cNvPr id="1026" name="Picture 2" descr="DAVE, Data Analysis and Visualization Environment">
            <a:extLst>
              <a:ext uri="{FF2B5EF4-FFF2-40B4-BE49-F238E27FC236}">
                <a16:creationId xmlns:a16="http://schemas.microsoft.com/office/drawing/2014/main" id="{CCBBDD02-3D34-495E-9ABF-63E9040E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81363"/>
            <a:ext cx="5715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077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5A82D-02C1-492F-B4ED-CA6181819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865" y="980728"/>
            <a:ext cx="6246269" cy="5624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5B26EC-FEC9-4335-A99D-F4CDE33632E3}"/>
              </a:ext>
            </a:extLst>
          </p:cNvPr>
          <p:cNvSpPr txBox="1"/>
          <p:nvPr/>
        </p:nvSpPr>
        <p:spPr>
          <a:xfrm>
            <a:off x="539552" y="33265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“Data reduction” - “TAS” – “TAS data reduction”</a:t>
            </a:r>
          </a:p>
        </p:txBody>
      </p:sp>
    </p:spTree>
    <p:extLst>
      <p:ext uri="{BB962C8B-B14F-4D97-AF65-F5344CB8AC3E}">
        <p14:creationId xmlns:p14="http://schemas.microsoft.com/office/powerpoint/2010/main" val="928365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5D5A-F3F1-4AE6-AE7B-ED68169BE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>
            <a:noAutofit/>
          </a:bodyPr>
          <a:lstStyle/>
          <a:p>
            <a:r>
              <a:rPr lang="en-US" sz="2800" dirty="0"/>
              <a:t>Right click the folder, then select “load files”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7E80A0-FD61-4BD4-AC09-5A95722CD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92" y="1377403"/>
            <a:ext cx="7145416" cy="5115470"/>
          </a:xfrm>
        </p:spPr>
      </p:pic>
    </p:spTree>
    <p:extLst>
      <p:ext uri="{BB962C8B-B14F-4D97-AF65-F5344CB8AC3E}">
        <p14:creationId xmlns:p14="http://schemas.microsoft.com/office/powerpoint/2010/main" val="182975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E34E-B1B8-4D80-B439-EF54A732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985"/>
            <a:ext cx="7886700" cy="1325563"/>
          </a:xfrm>
        </p:spPr>
        <p:txBody>
          <a:bodyPr/>
          <a:lstStyle/>
          <a:p>
            <a:r>
              <a:rPr lang="en-US" dirty="0"/>
              <a:t>Browse files (angle scan)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68F965-9C45-45E3-90F7-9322718F0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870" y="1546548"/>
            <a:ext cx="7424260" cy="4608512"/>
          </a:xfrm>
        </p:spPr>
      </p:pic>
    </p:spTree>
    <p:extLst>
      <p:ext uri="{BB962C8B-B14F-4D97-AF65-F5344CB8AC3E}">
        <p14:creationId xmlns:p14="http://schemas.microsoft.com/office/powerpoint/2010/main" val="2034557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470F-D81B-4509-BF96-A501258E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Constant-Q scan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162069-FB2D-4AEE-9309-031B89F2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417" y="1484784"/>
            <a:ext cx="7389166" cy="4665789"/>
          </a:xfrm>
        </p:spPr>
      </p:pic>
    </p:spTree>
    <p:extLst>
      <p:ext uri="{BB962C8B-B14F-4D97-AF65-F5344CB8AC3E}">
        <p14:creationId xmlns:p14="http://schemas.microsoft.com/office/powerpoint/2010/main" val="9463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7" name="Line 3"/>
          <p:cNvSpPr>
            <a:spLocks noChangeShapeType="1"/>
          </p:cNvSpPr>
          <p:nvPr/>
        </p:nvSpPr>
        <p:spPr bwMode="auto">
          <a:xfrm flipH="1">
            <a:off x="5284788" y="2871788"/>
            <a:ext cx="3175" cy="2011362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34" name="Oval 10"/>
          <p:cNvSpPr>
            <a:spLocks noChangeAspect="1" noChangeArrowheads="1"/>
          </p:cNvSpPr>
          <p:nvPr/>
        </p:nvSpPr>
        <p:spPr bwMode="auto">
          <a:xfrm>
            <a:off x="5216525" y="3016250"/>
            <a:ext cx="138113" cy="136525"/>
          </a:xfrm>
          <a:prstGeom prst="ellipse">
            <a:avLst/>
          </a:prstGeom>
          <a:solidFill>
            <a:srgbClr val="CC00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6235" name="Oval 11"/>
          <p:cNvSpPr>
            <a:spLocks noChangeAspect="1" noChangeArrowheads="1"/>
          </p:cNvSpPr>
          <p:nvPr/>
        </p:nvSpPr>
        <p:spPr bwMode="auto">
          <a:xfrm>
            <a:off x="4900613" y="3333750"/>
            <a:ext cx="136525" cy="134938"/>
          </a:xfrm>
          <a:prstGeom prst="ellipse">
            <a:avLst/>
          </a:prstGeom>
          <a:solidFill>
            <a:srgbClr val="CC00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6236" name="Oval 12"/>
          <p:cNvSpPr>
            <a:spLocks noChangeAspect="1" noChangeArrowheads="1"/>
          </p:cNvSpPr>
          <p:nvPr/>
        </p:nvSpPr>
        <p:spPr bwMode="auto">
          <a:xfrm>
            <a:off x="5216525" y="3651250"/>
            <a:ext cx="138113" cy="136525"/>
          </a:xfrm>
          <a:prstGeom prst="ellipse">
            <a:avLst/>
          </a:prstGeom>
          <a:solidFill>
            <a:srgbClr val="CC00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6237" name="Oval 13"/>
          <p:cNvSpPr>
            <a:spLocks noChangeAspect="1" noChangeArrowheads="1"/>
          </p:cNvSpPr>
          <p:nvPr/>
        </p:nvSpPr>
        <p:spPr bwMode="auto">
          <a:xfrm>
            <a:off x="5535613" y="3967163"/>
            <a:ext cx="136525" cy="136525"/>
          </a:xfrm>
          <a:prstGeom prst="ellipse">
            <a:avLst/>
          </a:prstGeom>
          <a:solidFill>
            <a:srgbClr val="CC00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6238" name="Oval 14"/>
          <p:cNvSpPr>
            <a:spLocks noChangeAspect="1" noChangeArrowheads="1"/>
          </p:cNvSpPr>
          <p:nvPr/>
        </p:nvSpPr>
        <p:spPr bwMode="auto">
          <a:xfrm>
            <a:off x="5216525" y="4286250"/>
            <a:ext cx="138113" cy="136525"/>
          </a:xfrm>
          <a:prstGeom prst="ellipse">
            <a:avLst/>
          </a:prstGeom>
          <a:solidFill>
            <a:srgbClr val="CC0000"/>
          </a:solidFill>
          <a:ln w="15875" algn="ctr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6239" name="Line 15"/>
          <p:cNvSpPr>
            <a:spLocks noChangeShapeType="1"/>
          </p:cNvSpPr>
          <p:nvPr/>
        </p:nvSpPr>
        <p:spPr bwMode="auto">
          <a:xfrm flipV="1">
            <a:off x="6608763" y="2965450"/>
            <a:ext cx="0" cy="1460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40" name="Line 16"/>
          <p:cNvSpPr>
            <a:spLocks noChangeShapeType="1"/>
          </p:cNvSpPr>
          <p:nvPr/>
        </p:nvSpPr>
        <p:spPr bwMode="auto">
          <a:xfrm>
            <a:off x="6608763" y="4425950"/>
            <a:ext cx="17145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41" name="Text Box 17"/>
          <p:cNvSpPr txBox="1">
            <a:spLocks noChangeArrowheads="1"/>
          </p:cNvSpPr>
          <p:nvPr/>
        </p:nvSpPr>
        <p:spPr bwMode="auto">
          <a:xfrm>
            <a:off x="5002212" y="2339266"/>
            <a:ext cx="1235075" cy="3698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Time space</a:t>
            </a:r>
          </a:p>
        </p:txBody>
      </p:sp>
      <p:sp>
        <p:nvSpPr>
          <p:cNvPr id="436242" name="Text Box 18"/>
          <p:cNvSpPr txBox="1">
            <a:spLocks noChangeArrowheads="1"/>
          </p:cNvSpPr>
          <p:nvPr/>
        </p:nvSpPr>
        <p:spPr bwMode="auto">
          <a:xfrm>
            <a:off x="8329613" y="4243388"/>
            <a:ext cx="341312" cy="36671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436243" name="Line 19"/>
          <p:cNvSpPr>
            <a:spLocks noChangeShapeType="1"/>
          </p:cNvSpPr>
          <p:nvPr/>
        </p:nvSpPr>
        <p:spPr bwMode="auto">
          <a:xfrm flipH="1">
            <a:off x="7440613" y="3651250"/>
            <a:ext cx="26987" cy="768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44" name="Text Box 20"/>
          <p:cNvSpPr txBox="1">
            <a:spLocks noChangeArrowheads="1"/>
          </p:cNvSpPr>
          <p:nvPr/>
        </p:nvSpPr>
        <p:spPr bwMode="auto">
          <a:xfrm>
            <a:off x="7173913" y="4454525"/>
            <a:ext cx="531812" cy="3079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en-US" sz="1400" dirty="0">
                <a:solidFill>
                  <a:schemeClr val="tx1"/>
                </a:solidFill>
              </a:rPr>
              <a:t>/T</a:t>
            </a:r>
          </a:p>
        </p:txBody>
      </p:sp>
      <p:sp>
        <p:nvSpPr>
          <p:cNvPr id="436245" name="Text Box 21"/>
          <p:cNvSpPr txBox="1">
            <a:spLocks noChangeArrowheads="1"/>
          </p:cNvSpPr>
          <p:nvPr/>
        </p:nvSpPr>
        <p:spPr bwMode="auto">
          <a:xfrm>
            <a:off x="6973094" y="2339266"/>
            <a:ext cx="933450" cy="3698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  <a:latin typeface="Symbol" pitchFamily="18" charset="2"/>
              </a:rPr>
              <a:t>w</a:t>
            </a:r>
            <a:r>
              <a:rPr lang="en-US" sz="1800" dirty="0">
                <a:solidFill>
                  <a:schemeClr val="tx1"/>
                </a:solidFill>
              </a:rPr>
              <a:t>-space</a:t>
            </a:r>
          </a:p>
        </p:txBody>
      </p:sp>
      <p:sp>
        <p:nvSpPr>
          <p:cNvPr id="436278" name="Text Box 54"/>
          <p:cNvSpPr txBox="1">
            <a:spLocks noChangeArrowheads="1"/>
          </p:cNvSpPr>
          <p:nvPr/>
        </p:nvSpPr>
        <p:spPr bwMode="auto">
          <a:xfrm>
            <a:off x="646112" y="2339266"/>
            <a:ext cx="1177925" cy="3698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Real space</a:t>
            </a:r>
          </a:p>
        </p:txBody>
      </p:sp>
      <p:sp>
        <p:nvSpPr>
          <p:cNvPr id="436281" name="Text Box 57"/>
          <p:cNvSpPr txBox="1">
            <a:spLocks noChangeArrowheads="1"/>
          </p:cNvSpPr>
          <p:nvPr/>
        </p:nvSpPr>
        <p:spPr bwMode="auto">
          <a:xfrm>
            <a:off x="2898870" y="2339266"/>
            <a:ext cx="941387" cy="3698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Q-space</a:t>
            </a:r>
          </a:p>
        </p:txBody>
      </p:sp>
      <p:sp>
        <p:nvSpPr>
          <p:cNvPr id="436282" name="Freeform 58"/>
          <p:cNvSpPr>
            <a:spLocks/>
          </p:cNvSpPr>
          <p:nvPr/>
        </p:nvSpPr>
        <p:spPr bwMode="auto">
          <a:xfrm>
            <a:off x="4964113" y="3087688"/>
            <a:ext cx="638175" cy="1265237"/>
          </a:xfrm>
          <a:custGeom>
            <a:avLst/>
            <a:gdLst>
              <a:gd name="T0" fmla="*/ 201 w 402"/>
              <a:gd name="T1" fmla="*/ 0 h 798"/>
              <a:gd name="T2" fmla="*/ 0 w 402"/>
              <a:gd name="T3" fmla="*/ 201 h 798"/>
              <a:gd name="T4" fmla="*/ 201 w 402"/>
              <a:gd name="T5" fmla="*/ 399 h 798"/>
              <a:gd name="T6" fmla="*/ 402 w 402"/>
              <a:gd name="T7" fmla="*/ 600 h 798"/>
              <a:gd name="T8" fmla="*/ 201 w 402"/>
              <a:gd name="T9" fmla="*/ 798 h 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798"/>
              <a:gd name="T17" fmla="*/ 402 w 402"/>
              <a:gd name="T18" fmla="*/ 798 h 7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798">
                <a:moveTo>
                  <a:pt x="201" y="0"/>
                </a:moveTo>
                <a:cubicBezTo>
                  <a:pt x="100" y="67"/>
                  <a:pt x="0" y="135"/>
                  <a:pt x="0" y="201"/>
                </a:cubicBezTo>
                <a:cubicBezTo>
                  <a:pt x="0" y="267"/>
                  <a:pt x="134" y="333"/>
                  <a:pt x="201" y="399"/>
                </a:cubicBezTo>
                <a:cubicBezTo>
                  <a:pt x="268" y="465"/>
                  <a:pt x="402" y="534"/>
                  <a:pt x="402" y="600"/>
                </a:cubicBezTo>
                <a:cubicBezTo>
                  <a:pt x="402" y="666"/>
                  <a:pt x="234" y="765"/>
                  <a:pt x="201" y="798"/>
                </a:cubicBezTo>
              </a:path>
            </a:pathLst>
          </a:custGeom>
          <a:noFill/>
          <a:ln w="158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88" name="Freeform 64"/>
          <p:cNvSpPr>
            <a:spLocks/>
          </p:cNvSpPr>
          <p:nvPr/>
        </p:nvSpPr>
        <p:spPr bwMode="auto">
          <a:xfrm>
            <a:off x="6632575" y="3665538"/>
            <a:ext cx="1673225" cy="762000"/>
          </a:xfrm>
          <a:custGeom>
            <a:avLst/>
            <a:gdLst>
              <a:gd name="T0" fmla="*/ 0 w 1054"/>
              <a:gd name="T1" fmla="*/ 480 h 480"/>
              <a:gd name="T2" fmla="*/ 384 w 1054"/>
              <a:gd name="T3" fmla="*/ 384 h 480"/>
              <a:gd name="T4" fmla="*/ 524 w 1054"/>
              <a:gd name="T5" fmla="*/ 0 h 480"/>
              <a:gd name="T6" fmla="*/ 672 w 1054"/>
              <a:gd name="T7" fmla="*/ 384 h 480"/>
              <a:gd name="T8" fmla="*/ 1054 w 1054"/>
              <a:gd name="T9" fmla="*/ 480 h 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4"/>
              <a:gd name="T16" fmla="*/ 0 h 480"/>
              <a:gd name="T17" fmla="*/ 1054 w 1054"/>
              <a:gd name="T18" fmla="*/ 480 h 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4" h="480">
                <a:moveTo>
                  <a:pt x="0" y="480"/>
                </a:moveTo>
                <a:cubicBezTo>
                  <a:pt x="148" y="472"/>
                  <a:pt x="297" y="464"/>
                  <a:pt x="384" y="384"/>
                </a:cubicBezTo>
                <a:cubicBezTo>
                  <a:pt x="471" y="304"/>
                  <a:pt x="476" y="0"/>
                  <a:pt x="524" y="0"/>
                </a:cubicBezTo>
                <a:cubicBezTo>
                  <a:pt x="572" y="0"/>
                  <a:pt x="584" y="304"/>
                  <a:pt x="672" y="384"/>
                </a:cubicBezTo>
                <a:cubicBezTo>
                  <a:pt x="760" y="464"/>
                  <a:pt x="907" y="472"/>
                  <a:pt x="1054" y="48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92" name="Line 68"/>
          <p:cNvSpPr>
            <a:spLocks noChangeShapeType="1"/>
          </p:cNvSpPr>
          <p:nvPr/>
        </p:nvSpPr>
        <p:spPr bwMode="auto">
          <a:xfrm>
            <a:off x="5751513" y="3095625"/>
            <a:ext cx="3175" cy="12461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93" name="Line 69"/>
          <p:cNvSpPr>
            <a:spLocks noChangeShapeType="1"/>
          </p:cNvSpPr>
          <p:nvPr/>
        </p:nvSpPr>
        <p:spPr bwMode="auto">
          <a:xfrm>
            <a:off x="5332413" y="3082925"/>
            <a:ext cx="574675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94" name="Line 70"/>
          <p:cNvSpPr>
            <a:spLocks noChangeShapeType="1"/>
          </p:cNvSpPr>
          <p:nvPr/>
        </p:nvSpPr>
        <p:spPr bwMode="auto">
          <a:xfrm>
            <a:off x="5284788" y="4352925"/>
            <a:ext cx="6223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6295" name="Text Box 71"/>
          <p:cNvSpPr txBox="1">
            <a:spLocks noChangeArrowheads="1"/>
          </p:cNvSpPr>
          <p:nvPr/>
        </p:nvSpPr>
        <p:spPr bwMode="auto">
          <a:xfrm>
            <a:off x="5602288" y="3576638"/>
            <a:ext cx="293687" cy="30797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36296" name="Text Box 72"/>
          <p:cNvSpPr txBox="1">
            <a:spLocks noChangeArrowheads="1"/>
          </p:cNvSpPr>
          <p:nvPr/>
        </p:nvSpPr>
        <p:spPr bwMode="auto">
          <a:xfrm>
            <a:off x="5037138" y="4786313"/>
            <a:ext cx="503237" cy="3079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40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436298" name="Text Box 74"/>
          <p:cNvSpPr txBox="1">
            <a:spLocks noChangeArrowheads="1"/>
          </p:cNvSpPr>
          <p:nvPr/>
        </p:nvSpPr>
        <p:spPr bwMode="auto">
          <a:xfrm>
            <a:off x="6226175" y="2981325"/>
            <a:ext cx="431800" cy="3683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US" sz="1800" baseline="-2500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36340" name="Text Box 116"/>
          <p:cNvSpPr txBox="1">
            <a:spLocks noChangeArrowheads="1"/>
          </p:cNvSpPr>
          <p:nvPr/>
        </p:nvSpPr>
        <p:spPr bwMode="auto">
          <a:xfrm>
            <a:off x="595314" y="5502275"/>
            <a:ext cx="342423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Elastic scattering – static structures</a:t>
            </a:r>
          </a:p>
        </p:txBody>
      </p:sp>
      <p:sp>
        <p:nvSpPr>
          <p:cNvPr id="436341" name="Text Box 117"/>
          <p:cNvSpPr txBox="1">
            <a:spLocks noChangeArrowheads="1"/>
          </p:cNvSpPr>
          <p:nvPr/>
        </p:nvSpPr>
        <p:spPr bwMode="auto">
          <a:xfrm>
            <a:off x="5124450" y="5502275"/>
            <a:ext cx="3021013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Inelastic scattering – dynamics</a:t>
            </a:r>
          </a:p>
        </p:txBody>
      </p:sp>
      <p:sp>
        <p:nvSpPr>
          <p:cNvPr id="436345" name="Text Box 121"/>
          <p:cNvSpPr txBox="1">
            <a:spLocks noChangeArrowheads="1"/>
          </p:cNvSpPr>
          <p:nvPr/>
        </p:nvSpPr>
        <p:spPr bwMode="auto">
          <a:xfrm>
            <a:off x="287338" y="1700213"/>
            <a:ext cx="2555875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Space-time (</a:t>
            </a:r>
            <a:r>
              <a:rPr lang="en-US" sz="1800" dirty="0" err="1">
                <a:solidFill>
                  <a:schemeClr val="tx1"/>
                </a:solidFill>
                <a:sym typeface="Wingdings" pitchFamily="2" charset="2"/>
              </a:rPr>
              <a:t>r,t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6346" name="Text Box 122"/>
          <p:cNvSpPr txBox="1">
            <a:spLocks noChangeArrowheads="1"/>
          </p:cNvSpPr>
          <p:nvPr/>
        </p:nvSpPr>
        <p:spPr bwMode="auto">
          <a:xfrm>
            <a:off x="5964238" y="1700213"/>
            <a:ext cx="3032125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Energy-momentum (Q, </a:t>
            </a:r>
            <a:r>
              <a:rPr lang="en-US" sz="1800" dirty="0" err="1">
                <a:solidFill>
                  <a:schemeClr val="tx1"/>
                </a:solidFill>
                <a:sym typeface="Wingdings" pitchFamily="2" charset="2"/>
              </a:rPr>
              <a:t>hw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6347" name="Text Box 123"/>
          <p:cNvSpPr txBox="1">
            <a:spLocks noChangeArrowheads="1"/>
          </p:cNvSpPr>
          <p:nvPr/>
        </p:nvSpPr>
        <p:spPr bwMode="auto">
          <a:xfrm>
            <a:off x="2982913" y="1355725"/>
            <a:ext cx="2763837" cy="3683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 defTabSz="9144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800" i="1" dirty="0">
                <a:solidFill>
                  <a:schemeClr val="tx1"/>
                </a:solidFill>
                <a:sym typeface="Wingdings" pitchFamily="2" charset="2"/>
              </a:rPr>
              <a:t>Fourier transformation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36348" name="Line 124"/>
          <p:cNvSpPr>
            <a:spLocks noChangeShapeType="1"/>
          </p:cNvSpPr>
          <p:nvPr/>
        </p:nvSpPr>
        <p:spPr bwMode="auto">
          <a:xfrm>
            <a:off x="3224213" y="1885156"/>
            <a:ext cx="2281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7892" y="2869344"/>
            <a:ext cx="2341816" cy="224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Real Space vs. Reciprocal Space</a:t>
            </a:r>
          </a:p>
        </p:txBody>
      </p:sp>
      <p:sp>
        <p:nvSpPr>
          <p:cNvPr id="117" name="Text Box 56"/>
          <p:cNvSpPr txBox="1">
            <a:spLocks noChangeArrowheads="1"/>
          </p:cNvSpPr>
          <p:nvPr/>
        </p:nvSpPr>
        <p:spPr bwMode="auto">
          <a:xfrm>
            <a:off x="3254819" y="4857019"/>
            <a:ext cx="542925" cy="3333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 algn="ctr" defTabSz="10080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00" dirty="0">
                <a:solidFill>
                  <a:srgbClr val="0000FF"/>
                </a:solidFill>
              </a:rPr>
              <a:t>2</a:t>
            </a:r>
            <a:r>
              <a:rPr lang="en-US" sz="1500" dirty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1500" dirty="0">
                <a:solidFill>
                  <a:srgbClr val="0000FF"/>
                </a:solidFill>
              </a:rPr>
              <a:t>/a</a:t>
            </a:r>
          </a:p>
        </p:txBody>
      </p:sp>
      <p:pic>
        <p:nvPicPr>
          <p:cNvPr id="1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218" y="2868478"/>
            <a:ext cx="2168484" cy="224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Multiply 36"/>
          <p:cNvSpPr/>
          <p:nvPr/>
        </p:nvSpPr>
        <p:spPr bwMode="auto">
          <a:xfrm>
            <a:off x="3383209" y="3877469"/>
            <a:ext cx="228600" cy="304800"/>
          </a:xfrm>
          <a:prstGeom prst="mathMultiply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宋体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65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DD0F-01EA-4180-86BD-C8A75E91B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403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Costant</a:t>
            </a:r>
            <a:r>
              <a:rPr lang="en-US" sz="3600" dirty="0"/>
              <a:t>-E scan   (focus vs de-focus)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66ED2-7A16-4D18-93B8-6066D5037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1304764"/>
            <a:ext cx="6621288" cy="4248472"/>
          </a:xfrm>
        </p:spPr>
      </p:pic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8199C088-335D-4160-8D0B-A2053EED9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00" r="3538" b="1176"/>
          <a:stretch/>
        </p:blipFill>
        <p:spPr>
          <a:xfrm>
            <a:off x="11013" y="2609528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44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Triple-axis Spectrometer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098" y="1340768"/>
            <a:ext cx="800735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484784"/>
            <a:ext cx="5958522" cy="450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2 out of 3 axes: ki &amp; </a:t>
            </a:r>
            <a:r>
              <a:rPr lang="en-US" sz="2800" dirty="0" err="1">
                <a:solidFill>
                  <a:schemeClr val="tx1"/>
                </a:solidFill>
                <a:latin typeface="Arial" charset="0"/>
              </a:rPr>
              <a:t>kf</a:t>
            </a:r>
            <a:endParaRPr lang="en-US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44" y="1700808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 2</a:t>
            </a:r>
            <a:r>
              <a:rPr lang="el-GR" dirty="0">
                <a:solidFill>
                  <a:schemeClr val="tx1"/>
                </a:solidFill>
              </a:rPr>
              <a:t>π/</a:t>
            </a:r>
            <a:r>
              <a:rPr lang="en-US" dirty="0">
                <a:solidFill>
                  <a:schemeClr val="tx1"/>
                </a:solidFill>
              </a:rPr>
              <a:t> k</a:t>
            </a:r>
            <a:r>
              <a:rPr lang="en-US" baseline="-25000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= 2d</a:t>
            </a:r>
            <a:r>
              <a:rPr lang="en-US" baseline="-25000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 sin(</a:t>
            </a:r>
            <a:r>
              <a:rPr lang="el-GR" dirty="0">
                <a:solidFill>
                  <a:schemeClr val="tx1"/>
                </a:solidFill>
              </a:rPr>
              <a:t>θ</a:t>
            </a:r>
            <a:r>
              <a:rPr lang="en-US" baseline="-25000" dirty="0">
                <a:solidFill>
                  <a:schemeClr val="tx1"/>
                </a:solidFill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m 2</a:t>
            </a:r>
            <a:r>
              <a:rPr lang="el-GR" dirty="0">
                <a:solidFill>
                  <a:schemeClr val="tx1"/>
                </a:solidFill>
              </a:rPr>
              <a:t>π/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= 2d</a:t>
            </a:r>
            <a:r>
              <a:rPr lang="en-US" baseline="-25000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sin(</a:t>
            </a:r>
            <a:r>
              <a:rPr lang="el-GR" dirty="0">
                <a:solidFill>
                  <a:schemeClr val="tx1"/>
                </a:solidFill>
              </a:rPr>
              <a:t>θ</a:t>
            </a:r>
            <a:r>
              <a:rPr lang="en-US" baseline="-25000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n, m=1,2,3…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= ℏ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en-US" baseline="-25000" dirty="0">
                <a:solidFill>
                  <a:schemeClr val="tx1"/>
                </a:solidFill>
              </a:rPr>
              <a:t>i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/2m</a:t>
            </a:r>
            <a:r>
              <a:rPr lang="en-US" baseline="-25000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baseline="30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Controlled by a1/a2</a:t>
            </a:r>
          </a:p>
          <a:p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= ℏ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k</a:t>
            </a:r>
            <a:r>
              <a:rPr lang="en-US" baseline="-25000" dirty="0">
                <a:solidFill>
                  <a:schemeClr val="tx1"/>
                </a:solidFill>
              </a:rPr>
              <a:t>f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/2m</a:t>
            </a:r>
            <a:r>
              <a:rPr lang="en-US" baseline="-25000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baseline="30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Controlled by a5/a6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632223"/>
            <a:ext cx="37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981197"/>
            <a:ext cx="5604742" cy="348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9"/>
          <p:cNvSpPr/>
          <p:nvPr/>
        </p:nvSpPr>
        <p:spPr>
          <a:xfrm>
            <a:off x="5273065" y="2003697"/>
            <a:ext cx="2179255" cy="2177423"/>
          </a:xfrm>
          <a:custGeom>
            <a:avLst/>
            <a:gdLst/>
            <a:ahLst/>
            <a:cxnLst/>
            <a:rect l="l" t="t" r="r" b="b"/>
            <a:pathLst>
              <a:path w="2893059" h="2853690">
                <a:moveTo>
                  <a:pt x="2893060" y="0"/>
                </a:moveTo>
                <a:lnTo>
                  <a:pt x="2846086" y="36934"/>
                </a:lnTo>
                <a:lnTo>
                  <a:pt x="2131399" y="616814"/>
                </a:lnTo>
                <a:lnTo>
                  <a:pt x="2116772" y="638016"/>
                </a:lnTo>
                <a:lnTo>
                  <a:pt x="2123440" y="647322"/>
                </a:lnTo>
                <a:lnTo>
                  <a:pt x="2138680" y="662939"/>
                </a:lnTo>
                <a:lnTo>
                  <a:pt x="2165350" y="689609"/>
                </a:lnTo>
                <a:lnTo>
                  <a:pt x="0" y="2827019"/>
                </a:lnTo>
                <a:lnTo>
                  <a:pt x="26670" y="2853690"/>
                </a:lnTo>
                <a:lnTo>
                  <a:pt x="2192019" y="716279"/>
                </a:lnTo>
                <a:lnTo>
                  <a:pt x="2299734" y="716279"/>
                </a:lnTo>
                <a:lnTo>
                  <a:pt x="2803048" y="111125"/>
                </a:lnTo>
                <a:lnTo>
                  <a:pt x="2859581" y="42382"/>
                </a:lnTo>
                <a:lnTo>
                  <a:pt x="2878246" y="19364"/>
                </a:lnTo>
                <a:lnTo>
                  <a:pt x="2889627" y="4973"/>
                </a:lnTo>
                <a:lnTo>
                  <a:pt x="2893060" y="0"/>
                </a:lnTo>
                <a:close/>
              </a:path>
              <a:path w="2893059" h="2853690">
                <a:moveTo>
                  <a:pt x="2299734" y="716279"/>
                </a:moveTo>
                <a:lnTo>
                  <a:pt x="2192019" y="716279"/>
                </a:lnTo>
                <a:lnTo>
                  <a:pt x="2221230" y="745489"/>
                </a:lnTo>
                <a:lnTo>
                  <a:pt x="2236807" y="759916"/>
                </a:lnTo>
                <a:lnTo>
                  <a:pt x="2246788" y="767556"/>
                </a:lnTo>
                <a:lnTo>
                  <a:pt x="2253198" y="769242"/>
                </a:lnTo>
                <a:lnTo>
                  <a:pt x="2258060" y="765809"/>
                </a:lnTo>
                <a:lnTo>
                  <a:pt x="2263354" y="759661"/>
                </a:lnTo>
                <a:lnTo>
                  <a:pt x="2299734" y="716279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6444208" y="2996952"/>
            <a:ext cx="2088232" cy="2192989"/>
          </a:xfrm>
          <a:custGeom>
            <a:avLst/>
            <a:gdLst/>
            <a:ahLst/>
            <a:cxnLst/>
            <a:rect l="l" t="t" r="r" b="b"/>
            <a:pathLst>
              <a:path w="2890520" h="2851150">
                <a:moveTo>
                  <a:pt x="26670" y="0"/>
                </a:moveTo>
                <a:lnTo>
                  <a:pt x="0" y="26669"/>
                </a:lnTo>
                <a:lnTo>
                  <a:pt x="2165350" y="2164080"/>
                </a:lnTo>
                <a:lnTo>
                  <a:pt x="2137410" y="2190750"/>
                </a:lnTo>
                <a:lnTo>
                  <a:pt x="2122725" y="2206545"/>
                </a:lnTo>
                <a:lnTo>
                  <a:pt x="2116137" y="2216150"/>
                </a:lnTo>
                <a:lnTo>
                  <a:pt x="2116693" y="2222896"/>
                </a:lnTo>
                <a:lnTo>
                  <a:pt x="2149207" y="2251936"/>
                </a:lnTo>
                <a:lnTo>
                  <a:pt x="2209942" y="2301930"/>
                </a:lnTo>
                <a:lnTo>
                  <a:pt x="2871064" y="2837944"/>
                </a:lnTo>
                <a:lnTo>
                  <a:pt x="2887895" y="2851150"/>
                </a:lnTo>
                <a:lnTo>
                  <a:pt x="2890214" y="2851150"/>
                </a:lnTo>
                <a:lnTo>
                  <a:pt x="2802572" y="2743200"/>
                </a:lnTo>
                <a:lnTo>
                  <a:pt x="2631701" y="2536474"/>
                </a:lnTo>
                <a:lnTo>
                  <a:pt x="2299016" y="2137410"/>
                </a:lnTo>
                <a:lnTo>
                  <a:pt x="2192020" y="2137410"/>
                </a:lnTo>
                <a:lnTo>
                  <a:pt x="26670" y="0"/>
                </a:lnTo>
                <a:close/>
              </a:path>
              <a:path w="2890520" h="2851150">
                <a:moveTo>
                  <a:pt x="2253019" y="2084982"/>
                </a:moveTo>
                <a:lnTo>
                  <a:pt x="2246312" y="2086610"/>
                </a:lnTo>
                <a:lnTo>
                  <a:pt x="2236271" y="2093952"/>
                </a:lnTo>
                <a:lnTo>
                  <a:pt x="2221229" y="2108200"/>
                </a:lnTo>
                <a:lnTo>
                  <a:pt x="2192020" y="2137410"/>
                </a:lnTo>
                <a:lnTo>
                  <a:pt x="2299016" y="2137410"/>
                </a:lnTo>
                <a:lnTo>
                  <a:pt x="2263320" y="2094336"/>
                </a:lnTo>
                <a:lnTo>
                  <a:pt x="2258060" y="2087880"/>
                </a:lnTo>
                <a:lnTo>
                  <a:pt x="2253019" y="208498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4448" y="5013176"/>
            <a:ext cx="409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4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3rd axis : Sample</a:t>
            </a:r>
          </a:p>
        </p:txBody>
      </p:sp>
      <p:sp>
        <p:nvSpPr>
          <p:cNvPr id="5" name="矩形 4"/>
          <p:cNvSpPr/>
          <p:nvPr/>
        </p:nvSpPr>
        <p:spPr>
          <a:xfrm>
            <a:off x="494184" y="319366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a4 : angle between ki/</a:t>
            </a:r>
            <a:r>
              <a:rPr lang="en-US" sz="2000" dirty="0" err="1">
                <a:solidFill>
                  <a:schemeClr val="tx1"/>
                </a:solidFill>
              </a:rPr>
              <a:t>kf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92087" y="3181074"/>
            <a:ext cx="3417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a3 : rotation of reciprocal space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84" y="3759423"/>
            <a:ext cx="2133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795588"/>
            <a:ext cx="20764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9197" y="3683570"/>
            <a:ext cx="25812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683568" y="6207695"/>
            <a:ext cx="1696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Bragg peak!</a:t>
            </a:r>
          </a:p>
        </p:txBody>
      </p:sp>
      <p:sp>
        <p:nvSpPr>
          <p:cNvPr id="11" name="矩形 10"/>
          <p:cNvSpPr/>
          <p:nvPr/>
        </p:nvSpPr>
        <p:spPr>
          <a:xfrm>
            <a:off x="3707904" y="6207695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 peak...</a:t>
            </a:r>
          </a:p>
        </p:txBody>
      </p:sp>
      <p:sp>
        <p:nvSpPr>
          <p:cNvPr id="13" name="矩形 12"/>
          <p:cNvSpPr/>
          <p:nvPr/>
        </p:nvSpPr>
        <p:spPr>
          <a:xfrm>
            <a:off x="6578948" y="6207695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 peak...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898" y="1534347"/>
            <a:ext cx="3249935" cy="155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6"/>
          <p:cNvSpPr/>
          <p:nvPr/>
        </p:nvSpPr>
        <p:spPr>
          <a:xfrm>
            <a:off x="4289474" y="1134849"/>
            <a:ext cx="3240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Q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b="1" dirty="0" err="1">
                <a:solidFill>
                  <a:schemeClr val="tx1"/>
                </a:solidFill>
              </a:rPr>
              <a:t>k</a:t>
            </a:r>
            <a:r>
              <a:rPr lang="en-US" b="1" baseline="-25000" dirty="0" err="1">
                <a:solidFill>
                  <a:schemeClr val="tx1"/>
                </a:solidFill>
              </a:rPr>
              <a:t>f</a:t>
            </a:r>
            <a:r>
              <a:rPr lang="en-US" dirty="0" err="1">
                <a:solidFill>
                  <a:schemeClr val="tx1"/>
                </a:solidFill>
              </a:rPr>
              <a:t>-</a:t>
            </a:r>
            <a:r>
              <a:rPr lang="en-US" b="1" dirty="0" err="1">
                <a:solidFill>
                  <a:schemeClr val="tx1"/>
                </a:solidFill>
              </a:rPr>
              <a:t>k</a:t>
            </a:r>
            <a:r>
              <a:rPr lang="en-US" b="1" baseline="-25000" dirty="0" err="1">
                <a:solidFill>
                  <a:schemeClr val="tx1"/>
                </a:solidFill>
              </a:rPr>
              <a:t>i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ℏ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l-GR" dirty="0">
                <a:solidFill>
                  <a:schemeClr val="tx1"/>
                </a:solidFill>
              </a:rPr>
              <a:t>ω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-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= 0 (elastic)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Alignment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baseline="30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49163" name="Group 49162">
            <a:extLst>
              <a:ext uri="{FF2B5EF4-FFF2-40B4-BE49-F238E27FC236}">
                <a16:creationId xmlns:a16="http://schemas.microsoft.com/office/drawing/2014/main" id="{460F1DBD-E268-4BC0-B227-D9C6D25616D6}"/>
              </a:ext>
            </a:extLst>
          </p:cNvPr>
          <p:cNvGrpSpPr/>
          <p:nvPr/>
        </p:nvGrpSpPr>
        <p:grpSpPr>
          <a:xfrm>
            <a:off x="1507212" y="2310389"/>
            <a:ext cx="7313260" cy="2054715"/>
            <a:chOff x="1507212" y="2310389"/>
            <a:chExt cx="7313260" cy="205471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C24DB45-6E92-4E43-9486-D6F8360770A7}"/>
                </a:ext>
              </a:extLst>
            </p:cNvPr>
            <p:cNvGrpSpPr/>
            <p:nvPr/>
          </p:nvGrpSpPr>
          <p:grpSpPr>
            <a:xfrm>
              <a:off x="6732240" y="2310389"/>
              <a:ext cx="2088232" cy="1264290"/>
              <a:chOff x="6732240" y="2310389"/>
              <a:chExt cx="2088232" cy="1264290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0E0C323D-56E5-433F-85D9-2B117D192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2240" y="3574679"/>
                <a:ext cx="208823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60E9011-5A31-4257-9647-1BABD195A7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2240" y="2310389"/>
                <a:ext cx="0" cy="126429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5B91FCA-B3EB-46F4-9E1E-8D22E8B036B8}"/>
                  </a:ext>
                </a:extLst>
              </p:cNvPr>
              <p:cNvSpPr/>
              <p:nvPr/>
            </p:nvSpPr>
            <p:spPr>
              <a:xfrm>
                <a:off x="6845332" y="2367829"/>
                <a:ext cx="1802675" cy="1132123"/>
              </a:xfrm>
              <a:custGeom>
                <a:avLst/>
                <a:gdLst>
                  <a:gd name="connsiteX0" fmla="*/ 0 w 1820092"/>
                  <a:gd name="connsiteY0" fmla="*/ 1149672 h 1149672"/>
                  <a:gd name="connsiteX1" fmla="*/ 600892 w 1820092"/>
                  <a:gd name="connsiteY1" fmla="*/ 958084 h 1149672"/>
                  <a:gd name="connsiteX2" fmla="*/ 853440 w 1820092"/>
                  <a:gd name="connsiteY2" fmla="*/ 141 h 1149672"/>
                  <a:gd name="connsiteX3" fmla="*/ 1071154 w 1820092"/>
                  <a:gd name="connsiteY3" fmla="*/ 888415 h 1149672"/>
                  <a:gd name="connsiteX4" fmla="*/ 1820092 w 1820092"/>
                  <a:gd name="connsiteY4" fmla="*/ 1149672 h 1149672"/>
                  <a:gd name="connsiteX0" fmla="*/ 0 w 1820092"/>
                  <a:gd name="connsiteY0" fmla="*/ 1149604 h 1149604"/>
                  <a:gd name="connsiteX1" fmla="*/ 600892 w 1820092"/>
                  <a:gd name="connsiteY1" fmla="*/ 958016 h 1149604"/>
                  <a:gd name="connsiteX2" fmla="*/ 853440 w 1820092"/>
                  <a:gd name="connsiteY2" fmla="*/ 73 h 1149604"/>
                  <a:gd name="connsiteX3" fmla="*/ 1079863 w 1820092"/>
                  <a:gd name="connsiteY3" fmla="*/ 1010267 h 1149604"/>
                  <a:gd name="connsiteX4" fmla="*/ 1820092 w 1820092"/>
                  <a:gd name="connsiteY4" fmla="*/ 1149604 h 1149604"/>
                  <a:gd name="connsiteX0" fmla="*/ 0 w 1793967"/>
                  <a:gd name="connsiteY0" fmla="*/ 1149604 h 1149604"/>
                  <a:gd name="connsiteX1" fmla="*/ 600892 w 1793967"/>
                  <a:gd name="connsiteY1" fmla="*/ 958016 h 1149604"/>
                  <a:gd name="connsiteX2" fmla="*/ 853440 w 1793967"/>
                  <a:gd name="connsiteY2" fmla="*/ 73 h 1149604"/>
                  <a:gd name="connsiteX3" fmla="*/ 1079863 w 1793967"/>
                  <a:gd name="connsiteY3" fmla="*/ 1010267 h 1149604"/>
                  <a:gd name="connsiteX4" fmla="*/ 1793967 w 1793967"/>
                  <a:gd name="connsiteY4" fmla="*/ 1132187 h 1149604"/>
                  <a:gd name="connsiteX0" fmla="*/ 0 w 1802675"/>
                  <a:gd name="connsiteY0" fmla="*/ 1106061 h 1132187"/>
                  <a:gd name="connsiteX1" fmla="*/ 609600 w 1802675"/>
                  <a:gd name="connsiteY1" fmla="*/ 958016 h 1132187"/>
                  <a:gd name="connsiteX2" fmla="*/ 862148 w 1802675"/>
                  <a:gd name="connsiteY2" fmla="*/ 73 h 1132187"/>
                  <a:gd name="connsiteX3" fmla="*/ 1088571 w 1802675"/>
                  <a:gd name="connsiteY3" fmla="*/ 1010267 h 1132187"/>
                  <a:gd name="connsiteX4" fmla="*/ 1802675 w 1802675"/>
                  <a:gd name="connsiteY4" fmla="*/ 1132187 h 1132187"/>
                  <a:gd name="connsiteX0" fmla="*/ 0 w 1802675"/>
                  <a:gd name="connsiteY0" fmla="*/ 1106154 h 1132280"/>
                  <a:gd name="connsiteX1" fmla="*/ 705394 w 1802675"/>
                  <a:gd name="connsiteY1" fmla="*/ 931983 h 1132280"/>
                  <a:gd name="connsiteX2" fmla="*/ 862148 w 1802675"/>
                  <a:gd name="connsiteY2" fmla="*/ 166 h 1132280"/>
                  <a:gd name="connsiteX3" fmla="*/ 1088571 w 1802675"/>
                  <a:gd name="connsiteY3" fmla="*/ 1010360 h 1132280"/>
                  <a:gd name="connsiteX4" fmla="*/ 1802675 w 1802675"/>
                  <a:gd name="connsiteY4" fmla="*/ 1132280 h 1132280"/>
                  <a:gd name="connsiteX0" fmla="*/ 0 w 1802675"/>
                  <a:gd name="connsiteY0" fmla="*/ 1105997 h 1132123"/>
                  <a:gd name="connsiteX1" fmla="*/ 705394 w 1802675"/>
                  <a:gd name="connsiteY1" fmla="*/ 931826 h 1132123"/>
                  <a:gd name="connsiteX2" fmla="*/ 862148 w 1802675"/>
                  <a:gd name="connsiteY2" fmla="*/ 9 h 1132123"/>
                  <a:gd name="connsiteX3" fmla="*/ 1036319 w 1802675"/>
                  <a:gd name="connsiteY3" fmla="*/ 949243 h 1132123"/>
                  <a:gd name="connsiteX4" fmla="*/ 1802675 w 1802675"/>
                  <a:gd name="connsiteY4" fmla="*/ 1132123 h 113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2675" h="1132123">
                    <a:moveTo>
                      <a:pt x="0" y="1105997"/>
                    </a:moveTo>
                    <a:cubicBezTo>
                      <a:pt x="229326" y="1105997"/>
                      <a:pt x="561703" y="1116157"/>
                      <a:pt x="705394" y="931826"/>
                    </a:cubicBezTo>
                    <a:cubicBezTo>
                      <a:pt x="849085" y="747495"/>
                      <a:pt x="806994" y="-2894"/>
                      <a:pt x="862148" y="9"/>
                    </a:cubicBezTo>
                    <a:cubicBezTo>
                      <a:pt x="917302" y="2912"/>
                      <a:pt x="875210" y="757655"/>
                      <a:pt x="1036319" y="949243"/>
                    </a:cubicBezTo>
                    <a:cubicBezTo>
                      <a:pt x="1197428" y="1140831"/>
                      <a:pt x="1673498" y="1088580"/>
                      <a:pt x="1802675" y="1132123"/>
                    </a:cubicBezTo>
                  </a:path>
                </a:pathLst>
              </a:cu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9153" name="Straight Arrow Connector 49152">
              <a:extLst>
                <a:ext uri="{FF2B5EF4-FFF2-40B4-BE49-F238E27FC236}">
                  <a16:creationId xmlns:a16="http://schemas.microsoft.com/office/drawing/2014/main" id="{CBD7B37F-DAD8-4AB9-97FB-78B3C0EB7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7212" y="2367830"/>
              <a:ext cx="6089124" cy="199727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39D6B63-BDEC-47A4-A2E9-3FF8D2879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4288" y="3499952"/>
              <a:ext cx="58279" cy="68445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2FA0E07-50DF-472E-9B66-F05031B85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2568" y="3499952"/>
              <a:ext cx="954748" cy="68445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Tm="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When ki and </a:t>
            </a:r>
            <a:r>
              <a:rPr lang="en-US" sz="2800" dirty="0" err="1">
                <a:solidFill>
                  <a:schemeClr val="tx1"/>
                </a:solidFill>
                <a:latin typeface="Arial" charset="0"/>
              </a:rPr>
              <a:t>kf</a:t>
            </a:r>
            <a:r>
              <a:rPr lang="en-US" sz="2800" dirty="0">
                <a:solidFill>
                  <a:schemeClr val="tx1"/>
                </a:solidFill>
                <a:latin typeface="Arial" charset="0"/>
              </a:rPr>
              <a:t> aren't equal...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029" y="2924944"/>
            <a:ext cx="416296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4" y="2915943"/>
            <a:ext cx="4140460" cy="360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 bwMode="auto">
          <a:xfrm>
            <a:off x="6696236" y="3789040"/>
            <a:ext cx="504056" cy="57606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宋体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3608" y="1355284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Q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b="1" dirty="0" err="1">
                <a:solidFill>
                  <a:schemeClr val="tx1"/>
                </a:solidFill>
              </a:rPr>
              <a:t>k</a:t>
            </a:r>
            <a:r>
              <a:rPr lang="en-US" b="1" baseline="-25000" dirty="0" err="1">
                <a:solidFill>
                  <a:schemeClr val="tx1"/>
                </a:solidFill>
              </a:rPr>
              <a:t>f</a:t>
            </a:r>
            <a:r>
              <a:rPr lang="en-US" dirty="0" err="1">
                <a:solidFill>
                  <a:schemeClr val="tx1"/>
                </a:solidFill>
              </a:rPr>
              <a:t>-</a:t>
            </a:r>
            <a:r>
              <a:rPr lang="en-US" b="1" dirty="0" err="1">
                <a:solidFill>
                  <a:schemeClr val="tx1"/>
                </a:solidFill>
              </a:rPr>
              <a:t>k</a:t>
            </a:r>
            <a:r>
              <a:rPr lang="en-US" b="1" baseline="-25000" dirty="0" err="1">
                <a:solidFill>
                  <a:schemeClr val="tx1"/>
                </a:solidFill>
              </a:rPr>
              <a:t>i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ℏ</a:t>
            </a:r>
            <a:r>
              <a:rPr lang="el-GR" dirty="0">
                <a:solidFill>
                  <a:schemeClr val="tx1"/>
                </a:solidFill>
              </a:rPr>
              <a:t>ω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-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 ≠ 0 (inelastic) </a:t>
            </a:r>
            <a:endParaRPr lang="en-US" baseline="30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矩形 6"/>
          <p:cNvSpPr/>
          <p:nvPr/>
        </p:nvSpPr>
        <p:spPr>
          <a:xfrm>
            <a:off x="5345529" y="1249142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Phonon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Spin wave 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and </a:t>
            </a:r>
            <a:r>
              <a:rPr lang="en-US" altLang="zh-CN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 advTm="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1519" y="1765533"/>
            <a:ext cx="2668312" cy="2250342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57200" y="457200"/>
            <a:ext cx="8229600" cy="685800"/>
          </a:xfrm>
          <a:prstGeom prst="rect">
            <a:avLst/>
          </a:prstGeom>
          <a:solidFill>
            <a:schemeClr val="accent5"/>
          </a:solidFill>
          <a:ln w="381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800" dirty="0">
                <a:solidFill>
                  <a:schemeClr val="tx1"/>
                </a:solidFill>
                <a:latin typeface="Arial" charset="0"/>
              </a:rPr>
              <a:t>Velocity Selector and Filter</a:t>
            </a:r>
            <a:endParaRPr lang="en-US" sz="2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28" name="Picture 4" descr="“neutron scattering filter”的图片搜索结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94695"/>
            <a:ext cx="3553398" cy="19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7"/>
          <p:cNvSpPr/>
          <p:nvPr/>
        </p:nvSpPr>
        <p:spPr>
          <a:xfrm>
            <a:off x="571726" y="4023158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 </a:t>
            </a:r>
            <a:r>
              <a:rPr lang="el-GR" dirty="0">
                <a:solidFill>
                  <a:schemeClr val="tx1"/>
                </a:solidFill>
              </a:rPr>
              <a:t>λ</a:t>
            </a:r>
            <a:r>
              <a:rPr lang="en-US" dirty="0">
                <a:solidFill>
                  <a:schemeClr val="tx1"/>
                </a:solidFill>
              </a:rPr>
              <a:t> = 2d sin</a:t>
            </a:r>
            <a:r>
              <a:rPr lang="el-GR" dirty="0">
                <a:solidFill>
                  <a:schemeClr val="tx1"/>
                </a:solidFill>
              </a:rPr>
              <a:t>θ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n=positive integer</a:t>
            </a:r>
          </a:p>
          <a:p>
            <a:r>
              <a:rPr lang="en-US" dirty="0">
                <a:solidFill>
                  <a:schemeClr val="tx1"/>
                </a:solidFill>
              </a:rPr>
              <a:t>Pyrolytic Graphite (PG)</a:t>
            </a:r>
          </a:p>
          <a:p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= 14.7 </a:t>
            </a:r>
            <a:r>
              <a:rPr lang="en-US" dirty="0" err="1">
                <a:solidFill>
                  <a:schemeClr val="tx1"/>
                </a:solidFill>
              </a:rPr>
              <a:t>meV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矩形 7"/>
          <p:cNvSpPr/>
          <p:nvPr/>
        </p:nvSpPr>
        <p:spPr>
          <a:xfrm>
            <a:off x="5076056" y="4050137"/>
            <a:ext cx="2592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 </a:t>
            </a:r>
            <a:r>
              <a:rPr lang="el-GR" dirty="0">
                <a:solidFill>
                  <a:schemeClr val="tx1"/>
                </a:solidFill>
              </a:rPr>
              <a:t>λ</a:t>
            </a:r>
            <a:r>
              <a:rPr lang="en-US" dirty="0">
                <a:solidFill>
                  <a:schemeClr val="tx1"/>
                </a:solidFill>
              </a:rPr>
              <a:t> = 2d sin</a:t>
            </a:r>
            <a:r>
              <a:rPr lang="el-GR" dirty="0">
                <a:solidFill>
                  <a:schemeClr val="tx1"/>
                </a:solidFill>
              </a:rPr>
              <a:t>θ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n=positive integer</a:t>
            </a:r>
          </a:p>
          <a:p>
            <a:r>
              <a:rPr lang="en-US" dirty="0" err="1">
                <a:solidFill>
                  <a:schemeClr val="tx1"/>
                </a:solidFill>
              </a:rPr>
              <a:t>v</a:t>
            </a:r>
            <a:r>
              <a:rPr lang="en-US" baseline="-25000" dirty="0" err="1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=L/t</a:t>
            </a:r>
            <a:r>
              <a:rPr lang="el-GR" dirty="0">
                <a:solidFill>
                  <a:schemeClr val="tx1"/>
                </a:solidFill>
              </a:rPr>
              <a:t> ∝</a:t>
            </a:r>
            <a:r>
              <a:rPr lang="en-US" dirty="0">
                <a:solidFill>
                  <a:schemeClr val="tx1"/>
                </a:solidFill>
              </a:rPr>
              <a:t>f</a:t>
            </a:r>
          </a:p>
          <a:p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i</a:t>
            </a:r>
            <a:r>
              <a:rPr lang="el-GR" dirty="0">
                <a:solidFill>
                  <a:schemeClr val="tx1"/>
                </a:solidFill>
              </a:rPr>
              <a:t> ∝ </a:t>
            </a:r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6061544"/>
            <a:ext cx="3553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http://www.neutron.ethz.ch/research/resources/graphite-filter-transmission.html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4318" y="1869733"/>
            <a:ext cx="2768051" cy="20892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35026" y="6074132"/>
            <a:ext cx="3553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https://www.ncnr.nist.gov/instruments/bt7_new/VelocitySelector.html</a:t>
            </a:r>
          </a:p>
        </p:txBody>
      </p:sp>
    </p:spTree>
    <p:extLst>
      <p:ext uri="{BB962C8B-B14F-4D97-AF65-F5344CB8AC3E}">
        <p14:creationId xmlns:p14="http://schemas.microsoft.com/office/powerpoint/2010/main" val="2361899732"/>
      </p:ext>
    </p:extLst>
  </p:cSld>
  <p:clrMapOvr>
    <a:masterClrMapping/>
  </p:clrMapOvr>
  <p:transition advTm="2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7|0.6|0.5|0.5|0.7|0.5|0.9|0.6|0.8|0.6|0.5|0.5|0.6|0.4|0.3|0.1|0.1|0.1|0.4|0.4|0.3|0.4|0.7|0.5|0.5|0.6|0.6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43B33"/>
      </a:dk2>
      <a:lt2>
        <a:srgbClr val="BFD4C6"/>
      </a:lt2>
      <a:accent1>
        <a:srgbClr val="549E39"/>
      </a:accent1>
      <a:accent2>
        <a:srgbClr val="C7D157"/>
      </a:accent2>
      <a:accent3>
        <a:srgbClr val="F08F1C"/>
      </a:accent3>
      <a:accent4>
        <a:srgbClr val="D05745"/>
      </a:accent4>
      <a:accent5>
        <a:srgbClr val="558569"/>
      </a:accent5>
      <a:accent6>
        <a:srgbClr val="5E99A4"/>
      </a:accent6>
      <a:hlink>
        <a:srgbClr val="00AAD8"/>
      </a:hlink>
      <a:folHlink>
        <a:srgbClr val="6B6B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>
    <a:spDef>
      <a:spPr>
        <a:noFill/>
        <a:ln w="25400">
          <a:solidFill>
            <a:srgbClr val="00B0F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etropolitan" id="{4C5440D6-04D2-4954-96CF-F251137069B2}" vid="{5118000A-40C1-40FE-8820-365222333493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62440</TotalTime>
  <Words>2948</Words>
  <Application>Microsoft Office PowerPoint</Application>
  <PresentationFormat>On-screen Show (4:3)</PresentationFormat>
  <Paragraphs>367</Paragraphs>
  <Slides>40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Courier</vt:lpstr>
      <vt:lpstr>Arial</vt:lpstr>
      <vt:lpstr>Calibri</vt:lpstr>
      <vt:lpstr>Calibri Light</vt:lpstr>
      <vt:lpstr>Cambria Math</vt:lpstr>
      <vt:lpstr>Symbol</vt:lpstr>
      <vt:lpstr>Times New Roman</vt:lpstr>
      <vt:lpstr>Metropolitan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Instrument Control Environment (ICE)  &gt;&gt; NICE</vt:lpstr>
      <vt:lpstr>PowerPoint Presentation</vt:lpstr>
      <vt:lpstr>Peak Scan (Angles)</vt:lpstr>
      <vt:lpstr>Vector Scan (Q, E)</vt:lpstr>
      <vt:lpstr>An Introduction to  SpinW</vt:lpstr>
      <vt:lpstr>What is SpinW?</vt:lpstr>
      <vt:lpstr>Calculating with SpinW</vt:lpstr>
      <vt:lpstr>PowerPoint Presentation</vt:lpstr>
      <vt:lpstr>2. Define Magnetic Structure</vt:lpstr>
      <vt:lpstr>3. Construct a Simple Hamiltonian</vt:lpstr>
      <vt:lpstr>PowerPoint Presentation</vt:lpstr>
      <vt:lpstr>4. Calculate the dispersion</vt:lpstr>
      <vt:lpstr>PowerPoint Presentation</vt:lpstr>
      <vt:lpstr>4. Calculate cross-section/intensity</vt:lpstr>
      <vt:lpstr>PowerPoint Presentation</vt:lpstr>
      <vt:lpstr>Time to Fit!</vt:lpstr>
      <vt:lpstr>DAVE Analysis – LSMO </vt:lpstr>
      <vt:lpstr>Example Data File</vt:lpstr>
      <vt:lpstr>Set the fitting parameters</vt:lpstr>
      <vt:lpstr>Fitting – In progress</vt:lpstr>
      <vt:lpstr>Results</vt:lpstr>
      <vt:lpstr>More pictures!</vt:lpstr>
      <vt:lpstr>DAVE</vt:lpstr>
      <vt:lpstr>PowerPoint Presentation</vt:lpstr>
      <vt:lpstr>Right click the folder, then select “load files”</vt:lpstr>
      <vt:lpstr>Browse files (angle scan)</vt:lpstr>
      <vt:lpstr>Constant-Q scan</vt:lpstr>
      <vt:lpstr>Costant-E scan   (focus vs de-focus)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DDR</dc:creator>
  <cp:lastModifiedBy>Zhao, Yang (Assoc)</cp:lastModifiedBy>
  <cp:revision>1262</cp:revision>
  <cp:lastPrinted>1601-01-01T00:00:00Z</cp:lastPrinted>
  <dcterms:created xsi:type="dcterms:W3CDTF">1601-01-01T00:00:00Z</dcterms:created>
  <dcterms:modified xsi:type="dcterms:W3CDTF">2022-02-07T20:32:23Z</dcterms:modified>
</cp:coreProperties>
</file>