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95" r:id="rId3"/>
    <p:sldId id="293" r:id="rId4"/>
    <p:sldId id="292" r:id="rId5"/>
    <p:sldId id="291" r:id="rId6"/>
    <p:sldId id="282" r:id="rId7"/>
    <p:sldId id="294" r:id="rId8"/>
    <p:sldId id="256" r:id="rId9"/>
    <p:sldId id="283" r:id="rId10"/>
    <p:sldId id="289" r:id="rId11"/>
    <p:sldId id="258" r:id="rId12"/>
    <p:sldId id="281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3"/>
    <p:restoredTop sz="96327"/>
  </p:normalViewPr>
  <p:slideViewPr>
    <p:cSldViewPr snapToGrid="0">
      <p:cViewPr>
        <p:scale>
          <a:sx n="110" d="100"/>
          <a:sy n="110" d="100"/>
        </p:scale>
        <p:origin x="6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775A-254B-6989-FE11-ACDF6CAB17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AF73A-FFE9-E218-9EAC-32BB56BD1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2E54F-54F3-D5A4-1F1A-5EFFA5B2E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6097-96BF-B5BE-09C3-44A2F710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66D41-6911-7470-8A6D-92BF20E9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4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00C6E-89F9-7D21-3201-F5B64488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1FCB-8709-E05D-DDC0-E5E6A671E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F6C10-B4DE-F7CF-6424-224245C0F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132E4-1262-B781-B44B-BCEABF84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3491-8761-4DEF-20DE-1E46D5A35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60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6D1684-E530-A175-4C1A-06F39EF028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A02E1-328B-7ADC-E1A9-BB749A84A8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4D1268-E9B3-8A1B-0273-F1DD79FB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405D5-927A-23EC-5A78-FFBB46AF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35E3F-7292-2503-FF8B-B7FD0AC1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2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BF366-F7B4-F9AD-7977-0A434F7D4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C2C1-8B45-2CE6-7E14-80772778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2A5CA-546E-DAC8-B582-E304C4EF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A23C3-C40F-85AE-D5A7-D903C5CE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A61D4-BE5D-0601-1F8C-A75F03F2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E52B-41B4-CAB0-7515-E36683678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8DD4E-EA74-6B66-9EFC-33F4540CE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7B9BF-8490-2C0C-3D8D-F22052C20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FB9EE-6EC3-7FAA-4FFC-489C816B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B8321-E63C-09E4-F56E-C3E7DBA1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0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E8DB-DCCB-E0FB-646D-D3EB8C1A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251F-6E1C-687B-98C2-D4D937DB5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83C25-A45D-84CD-94B7-CD13A5FABD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B8B614-C037-8E6A-7237-676526E06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2F0A2-9F39-6E08-FB4E-024A0B32B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5A72D-82E0-3870-8C4F-DFFE221D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9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672BE-FBA5-376F-C91D-E2DEB9E7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1F3BD-E0E4-176F-7DC2-A1FDC0BC3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4D39D-22CE-DDD0-6766-ED8C04F118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7CF4E-8C62-A15F-AAE5-5F5FA8AAF6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00A897-B8DC-409C-A740-F9FCCF28C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A94DB-1227-251F-69A1-0C553690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04D2E-1A3F-8AF0-D6D9-D1F072D4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28781-0417-23E8-3B20-B084C98C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0864-2F72-0546-02A5-6B84D9F40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8000D-3325-A9AA-E2C3-DC106829B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EA2E2-1318-26CA-6575-D38A7538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C8322-7D6E-D365-EF64-C17F7932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85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8D7B4D-50A9-79D6-3505-E94D9B24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48C9E2-4C48-4155-01FF-D2AD37B4D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A9DA2C-17E4-AD00-75BC-D9776B4F4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28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4CCD4-8E16-1B8A-1D1D-972622AF4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FC566-150F-E870-D645-A5DD79012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8D02E-5DCA-DA58-F9D4-75717B99F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A405BE-F149-041E-70E8-56BF5972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2F1C1-5101-81A6-C02B-99C81476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4353-030B-5602-9579-BB907197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9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539D7-3DF2-3697-34E4-EE0D809F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16CAFE-9E21-EB37-EF20-3EB9D57D0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486F0-865D-F473-0FB0-A213EBA59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B96C2-015C-C446-C46F-C28D10F9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177C1-B6A4-16E7-7535-A18808D0E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F8534-18F9-7FB8-6993-BDE631B8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60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63C59-DA05-80A1-1E5D-19B9DB2CB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F27FBD-1ED3-3775-5BD6-A41D8F6C8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E6FC4-ABB2-40E1-8835-3048D2D5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4C7CA-1D00-3B44-8E0E-53694185BC89}" type="datetimeFigureOut">
              <a:rPr lang="en-US" smtClean="0"/>
              <a:t>10/13/22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1F6A-F425-922E-3BCF-514F5E5815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D31B3-6864-B2D1-785C-898D71C8A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CA4B-26BC-AE45-9B46-B183B00D0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D18E6-7DD2-283B-C2F4-DAD5F1A9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5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BT5 Double Crystal Diffractometer: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B5A8B-3991-0DA3-C630-0376DA422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518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By: John Barker</a:t>
            </a:r>
          </a:p>
          <a:p>
            <a:pPr marL="0" indent="0">
              <a:buNone/>
            </a:pPr>
            <a:r>
              <a:rPr lang="en-US" dirty="0"/>
              <a:t>Date: 10/17/2022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ttps://ncnr.nist.gov/instruments/magik/summerschool/NCNR_nonlogo.png">
            <a:extLst>
              <a:ext uri="{FF2B5EF4-FFF2-40B4-BE49-F238E27FC236}">
                <a16:creationId xmlns:a16="http://schemas.microsoft.com/office/drawing/2014/main" id="{70FC28CA-3ECD-400C-00C0-66EBD5DB4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70" y="4912675"/>
            <a:ext cx="2473325" cy="12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0F845C-59BE-4D46-1E35-7192F8B65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2" y="3677478"/>
            <a:ext cx="2846672" cy="729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7AE572-7637-8D16-382C-9A7EBCD5F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931" y="1246042"/>
            <a:ext cx="7772400" cy="561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4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1027">
            <a:extLst>
              <a:ext uri="{FF2B5EF4-FFF2-40B4-BE49-F238E27FC236}">
                <a16:creationId xmlns:a16="http://schemas.microsoft.com/office/drawing/2014/main" id="{08A65599-25B7-8835-833A-39BB2D236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1028">
            <a:extLst>
              <a:ext uri="{FF2B5EF4-FFF2-40B4-BE49-F238E27FC236}">
                <a16:creationId xmlns:a16="http://schemas.microsoft.com/office/drawing/2014/main" id="{EBD8078E-BFC5-8C45-D626-66018242884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Rectangle 1029">
            <a:extLst>
              <a:ext uri="{FF2B5EF4-FFF2-40B4-BE49-F238E27FC236}">
                <a16:creationId xmlns:a16="http://schemas.microsoft.com/office/drawing/2014/main" id="{96F3C91D-35B9-635E-138D-B9596C6C8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8194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Shear Cell</a:t>
            </a:r>
          </a:p>
        </p:txBody>
      </p:sp>
      <p:sp>
        <p:nvSpPr>
          <p:cNvPr id="38919" name="Rectangle 1031">
            <a:extLst>
              <a:ext uri="{FF2B5EF4-FFF2-40B4-BE49-F238E27FC236}">
                <a16:creationId xmlns:a16="http://schemas.microsoft.com/office/drawing/2014/main" id="{2AC27DB9-D592-680A-2696-07467158F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096000"/>
            <a:ext cx="13716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Detector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6">
            <a:extLst>
              <a:ext uri="{FF2B5EF4-FFF2-40B4-BE49-F238E27FC236}">
                <a16:creationId xmlns:a16="http://schemas.microsoft.com/office/drawing/2014/main" id="{77475C07-13A4-7B3F-1E04-113773EFD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0400" y="-1447800"/>
            <a:ext cx="13004800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2A2119-A392-12C6-5160-8748B3D4A49B}"/>
              </a:ext>
            </a:extLst>
          </p:cNvPr>
          <p:cNvSpPr txBox="1"/>
          <p:nvPr/>
        </p:nvSpPr>
        <p:spPr>
          <a:xfrm>
            <a:off x="4820478" y="601989"/>
            <a:ext cx="18102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3-Bounce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Channel-Cut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Silicon (220)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Analyzer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34BE3D-FE1F-F270-3C17-0BED9502A4E0}"/>
              </a:ext>
            </a:extLst>
          </p:cNvPr>
          <p:cNvCxnSpPr/>
          <p:nvPr/>
        </p:nvCxnSpPr>
        <p:spPr>
          <a:xfrm flipH="1">
            <a:off x="4124739" y="1202635"/>
            <a:ext cx="616226" cy="496956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11A880D-5F51-2AD2-D7C3-D9C535A94C60}"/>
              </a:ext>
            </a:extLst>
          </p:cNvPr>
          <p:cNvSpPr txBox="1"/>
          <p:nvPr/>
        </p:nvSpPr>
        <p:spPr>
          <a:xfrm>
            <a:off x="4820478" y="2842054"/>
            <a:ext cx="1722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Goniometer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369831-2019-15A1-40C2-F94DF31BD926}"/>
              </a:ext>
            </a:extLst>
          </p:cNvPr>
          <p:cNvSpPr txBox="1"/>
          <p:nvPr/>
        </p:nvSpPr>
        <p:spPr>
          <a:xfrm>
            <a:off x="7364627" y="4226011"/>
            <a:ext cx="21156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Transmission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Detector</a:t>
            </a:r>
          </a:p>
        </p:txBody>
      </p:sp>
    </p:spTree>
    <p:extLst>
      <p:ext uri="{BB962C8B-B14F-4D97-AF65-F5344CB8AC3E}">
        <p14:creationId xmlns:p14="http://schemas.microsoft.com/office/powerpoint/2010/main" val="159675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683E8C-84C6-98BF-6873-423150E0A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8" y="626569"/>
            <a:ext cx="10242293" cy="50822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4E5E20-04BC-FE9A-3044-51C7D781AF91}"/>
              </a:ext>
            </a:extLst>
          </p:cNvPr>
          <p:cNvSpPr txBox="1"/>
          <p:nvPr/>
        </p:nvSpPr>
        <p:spPr>
          <a:xfrm>
            <a:off x="803188" y="6005383"/>
            <a:ext cx="4789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Barker </a:t>
            </a:r>
            <a:r>
              <a:rPr lang="en-US" i="1" dirty="0"/>
              <a:t>et al., </a:t>
            </a:r>
            <a:r>
              <a:rPr lang="en-US" dirty="0"/>
              <a:t>(2005) </a:t>
            </a:r>
            <a:r>
              <a:rPr lang="en-US" i="1" dirty="0"/>
              <a:t>J. </a:t>
            </a:r>
            <a:r>
              <a:rPr lang="en-US" i="1" dirty="0" err="1"/>
              <a:t>Appl.Cryst</a:t>
            </a:r>
            <a:r>
              <a:rPr lang="en-US" i="1" dirty="0"/>
              <a:t>., </a:t>
            </a:r>
            <a:r>
              <a:rPr lang="en-US" b="1" dirty="0"/>
              <a:t>38</a:t>
            </a:r>
            <a:r>
              <a:rPr lang="en-US" dirty="0"/>
              <a:t>, 1004-1011.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56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B4EFF8-7A5E-99A9-B1D6-B76B0534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94" y="2877916"/>
            <a:ext cx="11089351" cy="2741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C636CC-9733-1769-321B-3A140AAF0750}"/>
              </a:ext>
            </a:extLst>
          </p:cNvPr>
          <p:cNvSpPr txBox="1"/>
          <p:nvPr/>
        </p:nvSpPr>
        <p:spPr>
          <a:xfrm>
            <a:off x="1445740" y="593125"/>
            <a:ext cx="7544245" cy="19816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	</a:t>
            </a:r>
            <a:r>
              <a:rPr lang="en-US" sz="2400" b="1" dirty="0"/>
              <a:t>Other DCD instruments: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/>
              <a:t>TOF-USANS at SNS, Oak Ridge, TN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b="1" dirty="0"/>
              <a:t>Kookaburra at ANSTO, Australia  </a:t>
            </a:r>
            <a:r>
              <a:rPr lang="en-US" sz="2000" b="1" dirty="0">
                <a:sym typeface="Wingdings" pitchFamily="2" charset="2"/>
              </a:rPr>
              <a:t> Currently highest sample flux</a:t>
            </a:r>
            <a:endParaRPr lang="en-US" sz="2000" b="1" dirty="0"/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en-US" sz="2000" dirty="0"/>
              <a:t>S18 at ILL, Grenoble, France  </a:t>
            </a:r>
            <a:r>
              <a:rPr lang="en-US" sz="2000" dirty="0">
                <a:sym typeface="Wingdings" pitchFamily="2" charset="2"/>
              </a:rPr>
              <a:t> primarily used as an interferometer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E3343-9594-CDD8-1C50-CC6E14753D8E}"/>
              </a:ext>
            </a:extLst>
          </p:cNvPr>
          <p:cNvSpPr txBox="1"/>
          <p:nvPr/>
        </p:nvSpPr>
        <p:spPr>
          <a:xfrm>
            <a:off x="506631" y="5895543"/>
            <a:ext cx="361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Rehm </a:t>
            </a:r>
            <a:r>
              <a:rPr lang="en-US" i="1" dirty="0"/>
              <a:t>et al., </a:t>
            </a:r>
            <a:r>
              <a:rPr lang="en-US" dirty="0"/>
              <a:t>(2018) </a:t>
            </a:r>
            <a:r>
              <a:rPr lang="en-US" i="1" dirty="0"/>
              <a:t>J. Appl. </a:t>
            </a:r>
            <a:r>
              <a:rPr lang="en-US" i="1" dirty="0" err="1"/>
              <a:t>Cryst</a:t>
            </a:r>
            <a:r>
              <a:rPr lang="en-US" i="1" dirty="0"/>
              <a:t>. </a:t>
            </a:r>
            <a:r>
              <a:rPr lang="en-US" b="1" dirty="0"/>
              <a:t>51.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34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C2278-F4A6-180B-0D03-9B596FB11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7" b="55741"/>
          <a:stretch/>
        </p:blipFill>
        <p:spPr>
          <a:xfrm>
            <a:off x="5516418" y="342900"/>
            <a:ext cx="5299364" cy="2603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E9342-85D2-3594-C01E-8F8045F4B55A}"/>
                  </a:ext>
                </a:extLst>
              </p:cNvPr>
              <p:cNvSpPr txBox="1"/>
              <p:nvPr/>
            </p:nvSpPr>
            <p:spPr>
              <a:xfrm>
                <a:off x="1041400" y="571500"/>
                <a:ext cx="5151795" cy="5376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Momentum Transfer: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𝜋𝜃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To lower q, need tighter collimation</a:t>
                </a:r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Beam current on sample:</a:t>
                </a:r>
              </a:p>
              <a:p>
                <a:pPr marL="400050" indent="-400050">
                  <a:lnSpc>
                    <a:spcPct val="150000"/>
                  </a:lnSpc>
                  <a:buAutoNum type="romanLcParenR"/>
                </a:pPr>
                <a:r>
                  <a:rPr lang="en-US" dirty="0"/>
                  <a:t>Circular apertures: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ii) Narrow Slits: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iii) Crystal Diffraction</a:t>
                </a:r>
                <a:r>
                  <a:rPr lang="en-US" dirty="0">
                    <a:sym typeface="Wingdings" pitchFamily="2" charset="2"/>
                  </a:rPr>
                  <a:t> double crystal diffractometer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0E9342-85D2-3594-C01E-8F8045F4B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400" y="571500"/>
                <a:ext cx="5151795" cy="5376793"/>
              </a:xfrm>
              <a:prstGeom prst="rect">
                <a:avLst/>
              </a:prstGeom>
              <a:blipFill>
                <a:blip r:embed="rId3"/>
                <a:stretch>
                  <a:fillRect l="-1232" t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A2F54-5CE8-32D2-40D5-E8D00F3F6A1F}"/>
                  </a:ext>
                </a:extLst>
              </p:cNvPr>
              <p:cNvSpPr txBox="1"/>
              <p:nvPr/>
            </p:nvSpPr>
            <p:spPr>
              <a:xfrm>
                <a:off x="6193195" y="3259896"/>
                <a:ext cx="5099922" cy="17870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Solid Angle Collected by Detector:</a:t>
                </a:r>
              </a:p>
              <a:p>
                <a:r>
                  <a:rPr lang="en-US" dirty="0" err="1"/>
                  <a:t>i</a:t>
                </a:r>
                <a:r>
                  <a:rPr lang="en-US" dirty="0"/>
                  <a:t>) +ii) Aperture collimated: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𝑑𝑒𝑡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iii) Crystal diffraction: (analyzer crystal selects width)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𝑑𝑒𝑡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D5A2F54-5CE8-32D2-40D5-E8D00F3F6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195" y="3259896"/>
                <a:ext cx="5099922" cy="1787028"/>
              </a:xfrm>
              <a:prstGeom prst="rect">
                <a:avLst/>
              </a:prstGeom>
              <a:blipFill>
                <a:blip r:embed="rId4"/>
                <a:stretch>
                  <a:fillRect l="-993" t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EB9FC2-1B04-42CA-0A7E-23F9848A75BB}"/>
              </a:ext>
            </a:extLst>
          </p:cNvPr>
          <p:cNvSpPr txBox="1"/>
          <p:nvPr/>
        </p:nvSpPr>
        <p:spPr>
          <a:xfrm>
            <a:off x="5372545" y="5484295"/>
            <a:ext cx="6195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For high resolution, need ii) or iii) with slit-smeared collimation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635617-0383-728B-3845-58485244B935}"/>
              </a:ext>
            </a:extLst>
          </p:cNvPr>
          <p:cNvGrpSpPr/>
          <p:nvPr/>
        </p:nvGrpSpPr>
        <p:grpSpPr>
          <a:xfrm>
            <a:off x="478833" y="5299029"/>
            <a:ext cx="2667685" cy="1211382"/>
            <a:chOff x="377233" y="5502229"/>
            <a:chExt cx="2667685" cy="121138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F8A783-D20D-1434-9240-CAD054E9BB2D}"/>
                </a:ext>
              </a:extLst>
            </p:cNvPr>
            <p:cNvSpPr/>
            <p:nvPr/>
          </p:nvSpPr>
          <p:spPr>
            <a:xfrm>
              <a:off x="863600" y="5727700"/>
              <a:ext cx="622300" cy="125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C4DB4C-AA48-DC6C-8A64-84C0F2488758}"/>
                </a:ext>
              </a:extLst>
            </p:cNvPr>
            <p:cNvSpPr/>
            <p:nvPr/>
          </p:nvSpPr>
          <p:spPr>
            <a:xfrm flipV="1">
              <a:off x="1435100" y="6310827"/>
              <a:ext cx="622300" cy="1259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4D1EC93-493A-1D73-465F-048D2B3E60B6}"/>
                </a:ext>
              </a:extLst>
            </p:cNvPr>
            <p:cNvSpPr txBox="1"/>
            <p:nvPr/>
          </p:nvSpPr>
          <p:spPr>
            <a:xfrm>
              <a:off x="660324" y="5502229"/>
              <a:ext cx="11240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monochromator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4756371-571A-104A-5B96-39B7AE7CC0C2}"/>
                </a:ext>
              </a:extLst>
            </p:cNvPr>
            <p:cNvSpPr txBox="1"/>
            <p:nvPr/>
          </p:nvSpPr>
          <p:spPr>
            <a:xfrm>
              <a:off x="1429933" y="6436754"/>
              <a:ext cx="6655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analyzer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A0B234-7E25-76B0-B128-6CDEF3585814}"/>
                </a:ext>
              </a:extLst>
            </p:cNvPr>
            <p:cNvSpPr/>
            <p:nvPr/>
          </p:nvSpPr>
          <p:spPr>
            <a:xfrm rot="-2700000">
              <a:off x="2146300" y="5562600"/>
              <a:ext cx="431800" cy="22059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9FC516D-5279-6483-28E8-92FEAD30CF30}"/>
                </a:ext>
              </a:extLst>
            </p:cNvPr>
            <p:cNvCxnSpPr/>
            <p:nvPr/>
          </p:nvCxnSpPr>
          <p:spPr>
            <a:xfrm flipV="1">
              <a:off x="694963" y="5883889"/>
              <a:ext cx="537850" cy="5378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CF35813-2A59-9D5C-9C06-CFE5DBE754F5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flipV="1">
              <a:off x="1746250" y="5835940"/>
              <a:ext cx="452826" cy="47488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DE35E26-14A3-0CD9-9B33-48150BFDC201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>
              <a:off x="1293424" y="5923599"/>
              <a:ext cx="452826" cy="3872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5FD2E1-9768-E8DC-33AA-85D8E6CE8A2F}"/>
                </a:ext>
              </a:extLst>
            </p:cNvPr>
            <p:cNvSpPr txBox="1"/>
            <p:nvPr/>
          </p:nvSpPr>
          <p:spPr>
            <a:xfrm>
              <a:off x="2369733" y="5712854"/>
              <a:ext cx="67518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detector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E6BD6F8-BAF3-309A-EBE2-E65BEF438541}"/>
                </a:ext>
              </a:extLst>
            </p:cNvPr>
            <p:cNvSpPr txBox="1"/>
            <p:nvPr/>
          </p:nvSpPr>
          <p:spPr>
            <a:xfrm>
              <a:off x="377233" y="6452001"/>
              <a:ext cx="5661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source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2725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3C41FB-95D0-9B15-BDC1-5DDBF877701D}"/>
                  </a:ext>
                </a:extLst>
              </p:cNvPr>
              <p:cNvSpPr txBox="1"/>
              <p:nvPr/>
            </p:nvSpPr>
            <p:spPr>
              <a:xfrm>
                <a:off x="952500" y="292390"/>
                <a:ext cx="4860048" cy="62973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Bragg Diffraction: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n</a:t>
                </a:r>
                <a:r>
                  <a:rPr lang="en-US" i="1" dirty="0" err="1">
                    <a:latin typeface="Symbol" pitchFamily="2" charset="2"/>
                  </a:rPr>
                  <a:t>l</a:t>
                </a:r>
                <a:r>
                  <a:rPr lang="en-US" dirty="0"/>
                  <a:t> = 2dsin(</a:t>
                </a:r>
                <a:r>
                  <a:rPr lang="en-US" i="1" dirty="0" err="1">
                    <a:latin typeface="Symbol" pitchFamily="2" charset="2"/>
                  </a:rPr>
                  <a:t>q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Si(220), </a:t>
                </a:r>
                <a:r>
                  <a:rPr lang="en-US" i="1" dirty="0">
                    <a:latin typeface="Symbol" pitchFamily="2" charset="2"/>
                  </a:rPr>
                  <a:t>l</a:t>
                </a:r>
                <a:r>
                  <a:rPr lang="en-US" dirty="0"/>
                  <a:t> = 2.38 </a:t>
                </a:r>
                <a:r>
                  <a:rPr lang="en-US" dirty="0" err="1"/>
                  <a:t>Å</a:t>
                </a:r>
                <a:r>
                  <a:rPr lang="en-US" dirty="0"/>
                  <a:t>, </a:t>
                </a:r>
                <a:r>
                  <a:rPr lang="en-US" i="1" dirty="0" err="1">
                    <a:latin typeface="Symbol" pitchFamily="2" charset="2"/>
                  </a:rPr>
                  <a:t>q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 = 38.4˚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Reflectivity from diffraction from a perfect crystal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Ewald formula: </a:t>
                </a:r>
                <a:r>
                  <a:rPr lang="en-US" i="1" dirty="0"/>
                  <a:t>y</a:t>
                </a:r>
                <a:r>
                  <a:rPr lang="en-US" dirty="0"/>
                  <a:t> = </a:t>
                </a:r>
                <a:r>
                  <a:rPr lang="en-US" i="1" dirty="0">
                    <a:latin typeface="Symbol" pitchFamily="2" charset="2"/>
                  </a:rPr>
                  <a:t>q</a:t>
                </a:r>
                <a:r>
                  <a:rPr lang="en-US" i="1" dirty="0"/>
                  <a:t>/</a:t>
                </a:r>
                <a:r>
                  <a:rPr lang="en-US" i="1" dirty="0">
                    <a:latin typeface="Symbol" pitchFamily="2" charset="2"/>
                  </a:rPr>
                  <a:t>D</a:t>
                </a:r>
                <a:r>
                  <a:rPr lang="en-US" i="1" baseline="-25000" dirty="0"/>
                  <a:t>D</a:t>
                </a:r>
                <a:endParaRPr lang="en-US" i="1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R(</a:t>
                </a:r>
                <a:r>
                  <a:rPr lang="en-US" i="1" dirty="0"/>
                  <a:t>y</a:t>
                </a:r>
                <a:r>
                  <a:rPr lang="en-US" dirty="0"/>
                  <a:t>) = 1, |</a:t>
                </a:r>
                <a:r>
                  <a:rPr lang="en-US" i="1" dirty="0"/>
                  <a:t>y</a:t>
                </a:r>
                <a:r>
                  <a:rPr lang="en-US" dirty="0"/>
                  <a:t>| ≤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= 1– (1-</a:t>
                </a:r>
                <a:r>
                  <a:rPr lang="en-US" i="1" dirty="0"/>
                  <a:t>y</a:t>
                </a:r>
                <a:r>
                  <a:rPr lang="en-US" i="1" baseline="30000" dirty="0"/>
                  <a:t>-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  <a:r>
                  <a:rPr lang="en-US" baseline="30000" dirty="0"/>
                  <a:t>1/2</a:t>
                </a:r>
                <a:r>
                  <a:rPr lang="en-US" dirty="0"/>
                  <a:t>, |</a:t>
                </a:r>
                <a:r>
                  <a:rPr lang="en-US" i="1" dirty="0"/>
                  <a:t>y</a:t>
                </a:r>
                <a:r>
                  <a:rPr lang="en-US" dirty="0"/>
                  <a:t>|&gt; 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Neutrons: </a:t>
                </a:r>
                <a:r>
                  <a:rPr lang="en-US" dirty="0">
                    <a:latin typeface="Symbol" pitchFamily="2" charset="2"/>
                  </a:rPr>
                  <a:t>D</a:t>
                </a:r>
                <a:r>
                  <a:rPr lang="en-US" baseline="-25000" dirty="0"/>
                  <a:t>D</a:t>
                </a:r>
                <a:r>
                  <a:rPr lang="en-US" dirty="0"/>
                  <a:t> = 3.72x10</a:t>
                </a:r>
                <a:r>
                  <a:rPr lang="en-US" baseline="30000" dirty="0"/>
                  <a:t>-6</a:t>
                </a:r>
                <a:r>
                  <a:rPr lang="en-US" dirty="0"/>
                  <a:t> rad (0.77 arcsec)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For X-rays: </a:t>
                </a:r>
                <a:r>
                  <a:rPr lang="en-US" dirty="0">
                    <a:latin typeface="Symbol" pitchFamily="2" charset="2"/>
                  </a:rPr>
                  <a:t>D</a:t>
                </a:r>
                <a:r>
                  <a:rPr lang="en-US" baseline="-25000" dirty="0"/>
                  <a:t>D</a:t>
                </a:r>
                <a:r>
                  <a:rPr lang="en-US" dirty="0"/>
                  <a:t> = 2.82x10</a:t>
                </a:r>
                <a:r>
                  <a:rPr lang="en-US" baseline="30000" dirty="0"/>
                  <a:t>-5</a:t>
                </a:r>
                <a:r>
                  <a:rPr lang="en-US" dirty="0"/>
                  <a:t> rad (7.3 arcsec) </a:t>
                </a:r>
                <a:r>
                  <a:rPr lang="en-US" b="1" dirty="0"/>
                  <a:t>(9.5x)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Double Crystal Rocking curve</a:t>
                </a:r>
                <a:r>
                  <a:rPr lang="en-US" dirty="0"/>
                  <a:t>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Fix monochromator and</a:t>
                </a:r>
                <a:r>
                  <a:rPr lang="en-US" b="1" dirty="0"/>
                  <a:t> rotate </a:t>
                </a:r>
                <a:r>
                  <a:rPr lang="en-US" dirty="0"/>
                  <a:t>analyzer by </a:t>
                </a:r>
                <a:r>
                  <a:rPr lang="en-US" dirty="0">
                    <a:latin typeface="Symbol" pitchFamily="2" charset="2"/>
                  </a:rPr>
                  <a:t>q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dy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n = 3, # of monochromator reflections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m = 3, # of analyzer reflections </a:t>
                </a:r>
                <a:r>
                  <a:rPr lang="en-US" dirty="0">
                    <a:sym typeface="Wingdings" pitchFamily="2" charset="2"/>
                  </a:rPr>
                  <a:t> I(q) ~ q</a:t>
                </a:r>
                <a:r>
                  <a:rPr lang="en-US" baseline="30000" dirty="0">
                    <a:sym typeface="Wingdings" pitchFamily="2" charset="2"/>
                  </a:rPr>
                  <a:t>-6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F3C41FB-95D0-9B15-BDC1-5DDBF8777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0" y="292390"/>
                <a:ext cx="4860048" cy="6297301"/>
              </a:xfrm>
              <a:prstGeom prst="rect">
                <a:avLst/>
              </a:prstGeom>
              <a:blipFill>
                <a:blip r:embed="rId2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9971A2B-4AD6-59C5-8E83-96D872B98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034" y="139700"/>
            <a:ext cx="3774862" cy="3244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EA954B-928E-F60E-013A-24E2985CB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100" y="3365501"/>
            <a:ext cx="3870896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9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B2EC70-1E03-5AAE-4238-6F6029FB6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80" y="4428397"/>
            <a:ext cx="4491299" cy="1606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659963-2770-021A-CDCC-97F31C60A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965" y="4204842"/>
            <a:ext cx="4513615" cy="214655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58DC69-75E5-D969-3C98-4D913C3948F0}"/>
              </a:ext>
            </a:extLst>
          </p:cNvPr>
          <p:cNvSpPr txBox="1"/>
          <p:nvPr/>
        </p:nvSpPr>
        <p:spPr>
          <a:xfrm>
            <a:off x="3263900" y="362783"/>
            <a:ext cx="51775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“</a:t>
            </a:r>
            <a:r>
              <a:rPr lang="en-US" b="1" dirty="0" err="1"/>
              <a:t>Agamalian</a:t>
            </a:r>
            <a:r>
              <a:rPr lang="en-US" b="1" dirty="0"/>
              <a:t> Cut”: add a break in long facet of Crystal</a:t>
            </a:r>
          </a:p>
          <a:p>
            <a:r>
              <a:rPr lang="en-US" sz="1600" dirty="0" err="1"/>
              <a:t>Agamalian</a:t>
            </a:r>
            <a:r>
              <a:rPr lang="en-US" sz="1600" dirty="0"/>
              <a:t> et al. (1997). J. Appl. </a:t>
            </a:r>
            <a:r>
              <a:rPr lang="en-US" sz="1600" dirty="0" err="1"/>
              <a:t>Cryst</a:t>
            </a:r>
            <a:r>
              <a:rPr lang="en-US" sz="1600" dirty="0"/>
              <a:t>. </a:t>
            </a:r>
            <a:r>
              <a:rPr lang="en-US" sz="1600" b="1" dirty="0"/>
              <a:t>30</a:t>
            </a:r>
            <a:r>
              <a:rPr lang="en-US" sz="1600" dirty="0"/>
              <a:t>, 345-352.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73F8C0-67BB-C17A-E05F-D65074F9E700}"/>
              </a:ext>
            </a:extLst>
          </p:cNvPr>
          <p:cNvGrpSpPr/>
          <p:nvPr/>
        </p:nvGrpSpPr>
        <p:grpSpPr>
          <a:xfrm>
            <a:off x="1684020" y="1173631"/>
            <a:ext cx="3660175" cy="3185010"/>
            <a:chOff x="1290320" y="1122831"/>
            <a:chExt cx="3660175" cy="318501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57E1FAF-D0D5-799D-1DFA-7DEE09BB2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0320" y="1122831"/>
              <a:ext cx="3660175" cy="318501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44D154-F32A-24F4-C40B-1B223D8B91B4}"/>
                </a:ext>
              </a:extLst>
            </p:cNvPr>
            <p:cNvSpPr txBox="1"/>
            <p:nvPr/>
          </p:nvSpPr>
          <p:spPr>
            <a:xfrm>
              <a:off x="2113280" y="171704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1x1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352315-2670-F236-E532-F31BED48C736}"/>
                </a:ext>
              </a:extLst>
            </p:cNvPr>
            <p:cNvSpPr txBox="1"/>
            <p:nvPr/>
          </p:nvSpPr>
          <p:spPr>
            <a:xfrm>
              <a:off x="2021840" y="2297552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3x3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0BA89D-D2BC-AFEA-3ED0-C1D365B28ACD}"/>
                </a:ext>
              </a:extLst>
            </p:cNvPr>
            <p:cNvSpPr txBox="1"/>
            <p:nvPr/>
          </p:nvSpPr>
          <p:spPr>
            <a:xfrm>
              <a:off x="2859158" y="3244334"/>
              <a:ext cx="12379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3x3 + “cut”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CEF436A-B742-151E-29CC-A11D1CB055EC}"/>
              </a:ext>
            </a:extLst>
          </p:cNvPr>
          <p:cNvGrpSpPr/>
          <p:nvPr/>
        </p:nvGrpSpPr>
        <p:grpSpPr>
          <a:xfrm>
            <a:off x="5575299" y="1176491"/>
            <a:ext cx="4151243" cy="3134432"/>
            <a:chOff x="5575299" y="1176491"/>
            <a:chExt cx="4151243" cy="31344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81DDE9-5C36-0868-9634-C11D24FA7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299" y="1176491"/>
              <a:ext cx="4151243" cy="313443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091976-B7EF-7BBE-2C4F-31A0D225CB11}"/>
                </a:ext>
              </a:extLst>
            </p:cNvPr>
            <p:cNvSpPr txBox="1"/>
            <p:nvPr/>
          </p:nvSpPr>
          <p:spPr>
            <a:xfrm>
              <a:off x="7175500" y="145288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3x3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1843CA-6808-3D70-0233-59DBB881881F}"/>
                </a:ext>
              </a:extLst>
            </p:cNvPr>
            <p:cNvSpPr txBox="1"/>
            <p:nvPr/>
          </p:nvSpPr>
          <p:spPr>
            <a:xfrm>
              <a:off x="7412708" y="2860208"/>
              <a:ext cx="9130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baseline="30000" dirty="0"/>
                <a:t>nd</a:t>
              </a:r>
              <a:r>
                <a:rPr lang="en-US" dirty="0"/>
                <a:t> ref. </a:t>
              </a:r>
            </a:p>
            <a:p>
              <a:r>
                <a:rPr lang="en-US" dirty="0"/>
                <a:t>blocked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026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EC65CB-08EE-D67E-C67D-46C1C2961FBF}"/>
              </a:ext>
            </a:extLst>
          </p:cNvPr>
          <p:cNvSpPr txBox="1"/>
          <p:nvPr/>
        </p:nvSpPr>
        <p:spPr>
          <a:xfrm>
            <a:off x="1102284" y="566678"/>
            <a:ext cx="9585766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thaiDist"/>
            <a:r>
              <a:rPr lang="en-US" dirty="0"/>
              <a:t>			</a:t>
            </a:r>
            <a:r>
              <a:rPr lang="en-US" sz="2400" b="1" dirty="0"/>
              <a:t>High Performance Crystals</a:t>
            </a:r>
          </a:p>
          <a:p>
            <a:pPr algn="thaiDist"/>
            <a:r>
              <a:rPr lang="en-US" dirty="0"/>
              <a:t>To obtain both high reflectivity from crystals to limit beam losses and minimize broadening of curve:</a:t>
            </a:r>
          </a:p>
          <a:p>
            <a:pPr algn="thaiDist"/>
            <a:r>
              <a:rPr lang="en-US" dirty="0"/>
              <a:t>1) Channel-cut </a:t>
            </a:r>
            <a:r>
              <a:rPr lang="en-US" b="1" dirty="0"/>
              <a:t>Silicon single crystal </a:t>
            </a:r>
            <a:r>
              <a:rPr lang="en-US" dirty="0"/>
              <a:t>needs to be </a:t>
            </a:r>
            <a:r>
              <a:rPr lang="en-US" b="1" dirty="0"/>
              <a:t>strain free</a:t>
            </a:r>
            <a:r>
              <a:rPr lang="en-US" dirty="0"/>
              <a:t>:</a:t>
            </a:r>
          </a:p>
          <a:p>
            <a:pPr algn="thaiDist"/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) Use </a:t>
            </a:r>
            <a:r>
              <a:rPr lang="en-US" dirty="0">
                <a:solidFill>
                  <a:srgbClr val="FF0000"/>
                </a:solidFill>
              </a:rPr>
              <a:t>float zone</a:t>
            </a:r>
            <a:r>
              <a:rPr lang="en-US" dirty="0"/>
              <a:t> growing method for “zero” dislocation density and low oxygen content</a:t>
            </a:r>
          </a:p>
          <a:p>
            <a:pPr algn="thaiDist"/>
            <a:r>
              <a:rPr lang="en-US" dirty="0"/>
              <a:t>	   (dislocations and oxygen clusters cause strain in the crystal)</a:t>
            </a:r>
          </a:p>
          <a:p>
            <a:pPr algn="thaiDist"/>
            <a:r>
              <a:rPr lang="en-US" dirty="0"/>
              <a:t>	ii) Remove surface damage from cutting/grinding operations with </a:t>
            </a:r>
            <a:r>
              <a:rPr lang="en-US" dirty="0">
                <a:solidFill>
                  <a:srgbClr val="FF0000"/>
                </a:solidFill>
              </a:rPr>
              <a:t>deep acid etch</a:t>
            </a:r>
          </a:p>
          <a:p>
            <a:pPr algn="thaiDist"/>
            <a:r>
              <a:rPr lang="en-US" dirty="0"/>
              <a:t>	iii) Mechanical support to minimize strain caused by </a:t>
            </a:r>
            <a:r>
              <a:rPr lang="en-US" b="1" dirty="0"/>
              <a:t>gravity</a:t>
            </a:r>
            <a:r>
              <a:rPr lang="en-US" dirty="0"/>
              <a:t> (thick flat base)</a:t>
            </a:r>
          </a:p>
          <a:p>
            <a:pPr algn="thaiDist"/>
            <a:r>
              <a:rPr lang="en-US" dirty="0"/>
              <a:t>	iv) dampen vibrations (unnecessary…) </a:t>
            </a:r>
          </a:p>
          <a:p>
            <a:pPr algn="thaiDist"/>
            <a:r>
              <a:rPr lang="en-US" dirty="0"/>
              <a:t>2) </a:t>
            </a:r>
            <a:r>
              <a:rPr lang="en-US" b="1" dirty="0"/>
              <a:t>Temperature Uniformity</a:t>
            </a:r>
          </a:p>
          <a:p>
            <a:pPr algn="thaiDist"/>
            <a:r>
              <a:rPr lang="en-US" dirty="0"/>
              <a:t>	</a:t>
            </a:r>
            <a:r>
              <a:rPr lang="en-US" dirty="0" err="1"/>
              <a:t>i</a:t>
            </a:r>
            <a:r>
              <a:rPr lang="en-US" dirty="0"/>
              <a:t>) Temperature nonuniformity in crystal changes d-spacing via thermal expansion and thus </a:t>
            </a:r>
          </a:p>
          <a:p>
            <a:pPr algn="thaiDist"/>
            <a:r>
              <a:rPr lang="en-US" dirty="0"/>
              <a:t>	    strains crystal.</a:t>
            </a:r>
          </a:p>
          <a:p>
            <a:pPr algn="thaiDist"/>
            <a:r>
              <a:rPr lang="en-US" dirty="0"/>
              <a:t>	ii) Small temperature (~1˚ C) changes between monochromator and analyzer crystals will</a:t>
            </a:r>
          </a:p>
          <a:p>
            <a:pPr algn="thaiDist"/>
            <a:r>
              <a:rPr lang="en-US" dirty="0"/>
              <a:t>	shift the ‘q=0’ align position, causing </a:t>
            </a:r>
            <a:r>
              <a:rPr lang="en-US" dirty="0">
                <a:solidFill>
                  <a:srgbClr val="FF0000"/>
                </a:solidFill>
              </a:rPr>
              <a:t>‘peak drift’ </a:t>
            </a:r>
            <a:r>
              <a:rPr lang="en-US" dirty="0"/>
              <a:t>during an experiment.</a:t>
            </a:r>
          </a:p>
          <a:p>
            <a:pPr algn="thaiDist"/>
            <a:r>
              <a:rPr lang="en-US" dirty="0"/>
              <a:t>	iii) Large differences (~10˚ C) will cause the ‘q=0’ position to be wavelength dependent,</a:t>
            </a:r>
          </a:p>
          <a:p>
            <a:pPr algn="thaiDist"/>
            <a:r>
              <a:rPr lang="en-US" dirty="0"/>
              <a:t>	     causing major loss in beam intensity.</a:t>
            </a:r>
          </a:p>
          <a:p>
            <a:pPr algn="thaiDist"/>
            <a:r>
              <a:rPr lang="en-US" b="1" dirty="0"/>
              <a:t>{ Strain must be 10x smaller for neutron versus X-ray instruments }</a:t>
            </a:r>
          </a:p>
          <a:p>
            <a:pPr algn="thaiDist"/>
            <a:r>
              <a:rPr lang="en-US" b="1" dirty="0"/>
              <a:t>3) Low Background Wings</a:t>
            </a:r>
          </a:p>
          <a:p>
            <a:pPr algn="thaiDist"/>
            <a:r>
              <a:rPr lang="en-US" b="1" dirty="0"/>
              <a:t>	</a:t>
            </a:r>
            <a:r>
              <a:rPr lang="en-US" dirty="0" err="1"/>
              <a:t>i</a:t>
            </a:r>
            <a:r>
              <a:rPr lang="en-US" dirty="0"/>
              <a:t>) Multiple reflections</a:t>
            </a:r>
            <a:r>
              <a:rPr lang="en-US" b="1" dirty="0"/>
              <a:t>: I(q) ~ q</a:t>
            </a:r>
            <a:r>
              <a:rPr lang="en-US" b="1" baseline="30000" dirty="0"/>
              <a:t>-2n</a:t>
            </a:r>
            <a:r>
              <a:rPr lang="en-US" b="1" dirty="0"/>
              <a:t>     </a:t>
            </a:r>
            <a:r>
              <a:rPr lang="en-US" dirty="0"/>
              <a:t>n </a:t>
            </a:r>
            <a:r>
              <a:rPr lang="en-US" dirty="0">
                <a:sym typeface="Wingdings" pitchFamily="2" charset="2"/>
              </a:rPr>
              <a:t> number of reflections ≥ 3</a:t>
            </a:r>
          </a:p>
          <a:p>
            <a:pPr algn="thaiDist"/>
            <a:r>
              <a:rPr lang="en-US" b="1" dirty="0">
                <a:sym typeface="Wingdings" pitchFamily="2" charset="2"/>
              </a:rPr>
              <a:t>	</a:t>
            </a:r>
            <a:r>
              <a:rPr lang="en-US" dirty="0">
                <a:sym typeface="Wingdings" pitchFamily="2" charset="2"/>
              </a:rPr>
              <a:t>ii)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‘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Agamalian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Cut’ </a:t>
            </a:r>
            <a:r>
              <a:rPr lang="en-US" dirty="0">
                <a:sym typeface="Wingdings" pitchFamily="2" charset="2"/>
              </a:rPr>
              <a:t>to crystal to prevent dynamical diffraction from spoiling wings.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99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5BB184-4C90-AE96-EAA0-797E4BC67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869" y="497240"/>
            <a:ext cx="4964067" cy="58635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6C01A6-2C5E-6C9B-EA0B-ED339DCD2F5E}"/>
              </a:ext>
            </a:extLst>
          </p:cNvPr>
          <p:cNvSpPr txBox="1"/>
          <p:nvPr/>
        </p:nvSpPr>
        <p:spPr>
          <a:xfrm>
            <a:off x="9873045" y="2063575"/>
            <a:ext cx="992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(4 µm dia.)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D5FDFA-FC20-6AE1-7754-D59158001F06}"/>
              </a:ext>
            </a:extLst>
          </p:cNvPr>
          <p:cNvSpPr txBox="1"/>
          <p:nvPr/>
        </p:nvSpPr>
        <p:spPr>
          <a:xfrm>
            <a:off x="832364" y="753922"/>
            <a:ext cx="5906104" cy="5312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DCD vs. Narrow Slit Collimation</a:t>
            </a:r>
          </a:p>
          <a:p>
            <a:pPr>
              <a:lnSpc>
                <a:spcPct val="150000"/>
              </a:lnSpc>
            </a:pPr>
            <a:r>
              <a:rPr lang="en-US" dirty="0"/>
              <a:t>Pros:</a:t>
            </a:r>
          </a:p>
          <a:p>
            <a:pPr>
              <a:lnSpc>
                <a:spcPct val="150000"/>
              </a:lnSpc>
            </a:pPr>
            <a:r>
              <a:rPr lang="en-US" dirty="0"/>
              <a:t>• Beam current independent of sample size</a:t>
            </a:r>
          </a:p>
          <a:p>
            <a:pPr>
              <a:lnSpc>
                <a:spcPct val="150000"/>
              </a:lnSpc>
            </a:pPr>
            <a:r>
              <a:rPr lang="en-US" dirty="0"/>
              <a:t>• Lower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Cons:</a:t>
            </a:r>
          </a:p>
          <a:p>
            <a:pPr>
              <a:lnSpc>
                <a:spcPct val="150000"/>
              </a:lnSpc>
            </a:pPr>
            <a:r>
              <a:rPr lang="en-US" dirty="0"/>
              <a:t>• Analyzer width narrow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latin typeface="Symbol" pitchFamily="2" charset="2"/>
                <a:sym typeface="Wingdings" pitchFamily="2" charset="2"/>
              </a:rPr>
              <a:t>D</a:t>
            </a:r>
            <a:r>
              <a:rPr lang="en-US" dirty="0" err="1">
                <a:sym typeface="Wingdings" pitchFamily="2" charset="2"/>
              </a:rPr>
              <a:t>q</a:t>
            </a:r>
            <a:r>
              <a:rPr lang="en-US" dirty="0">
                <a:sym typeface="Wingdings" pitchFamily="2" charset="2"/>
              </a:rPr>
              <a:t> = 2x10</a:t>
            </a:r>
            <a:r>
              <a:rPr lang="en-US" baseline="30000" dirty="0">
                <a:sym typeface="Wingdings" pitchFamily="2" charset="2"/>
              </a:rPr>
              <a:t>-5</a:t>
            </a:r>
            <a:r>
              <a:rPr lang="en-US" dirty="0">
                <a:sym typeface="Wingdings" pitchFamily="2" charset="2"/>
              </a:rPr>
              <a:t> Å</a:t>
            </a:r>
            <a:r>
              <a:rPr lang="en-US" baseline="30000" dirty="0">
                <a:sym typeface="Wingdings" pitchFamily="2" charset="2"/>
              </a:rPr>
              <a:t>-1</a:t>
            </a:r>
            <a:endParaRPr lang="en-US" dirty="0"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point by point data collection is slow… 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noisy data at large q</a:t>
            </a:r>
          </a:p>
          <a:p>
            <a:pPr>
              <a:lnSpc>
                <a:spcPct val="150000"/>
              </a:lnSpc>
            </a:pPr>
            <a:endParaRPr lang="en-US" dirty="0">
              <a:solidFill>
                <a:srgbClr val="FF0000"/>
              </a:solidFill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SANS Data should be collected using VSANS (</a:t>
            </a:r>
            <a:r>
              <a:rPr lang="en-US" dirty="0" err="1">
                <a:sym typeface="Wingdings" pitchFamily="2" charset="2"/>
              </a:rPr>
              <a:t>q</a:t>
            </a:r>
            <a:r>
              <a:rPr lang="en-US" baseline="-25000" dirty="0" err="1">
                <a:sym typeface="Wingdings" pitchFamily="2" charset="2"/>
              </a:rPr>
              <a:t>min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3x10</a:t>
            </a:r>
            <a:r>
              <a:rPr lang="en-US" baseline="30000" dirty="0">
                <a:sym typeface="Wingdings" pitchFamily="2" charset="2"/>
              </a:rPr>
              <a:t>-4</a:t>
            </a:r>
            <a:r>
              <a:rPr lang="en-US" dirty="0">
                <a:sym typeface="Wingdings" pitchFamily="2" charset="2"/>
              </a:rPr>
              <a:t> Å</a:t>
            </a:r>
            <a:r>
              <a:rPr lang="en-US" baseline="30000" dirty="0">
                <a:sym typeface="Wingdings" pitchFamily="2" charset="2"/>
              </a:rPr>
              <a:t>-1</a:t>
            </a:r>
            <a:r>
              <a:rPr lang="en-US" dirty="0">
                <a:sym typeface="Wingdings" pitchFamily="2" charset="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or </a:t>
            </a:r>
            <a:r>
              <a:rPr lang="en-US" dirty="0" err="1">
                <a:sym typeface="Wingdings" pitchFamily="2" charset="2"/>
              </a:rPr>
              <a:t>SANS+Lens</a:t>
            </a:r>
            <a:r>
              <a:rPr lang="en-US" dirty="0">
                <a:sym typeface="Wingdings" pitchFamily="2" charset="2"/>
              </a:rPr>
              <a:t> (</a:t>
            </a:r>
            <a:r>
              <a:rPr lang="en-US" dirty="0" err="1">
                <a:sym typeface="Wingdings" pitchFamily="2" charset="2"/>
              </a:rPr>
              <a:t>q</a:t>
            </a:r>
            <a:r>
              <a:rPr lang="en-US" baseline="-25000" dirty="0" err="1">
                <a:sym typeface="Wingdings" pitchFamily="2" charset="2"/>
              </a:rPr>
              <a:t>min</a:t>
            </a:r>
            <a:r>
              <a:rPr lang="en-US" baseline="-25000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= 1x10</a:t>
            </a:r>
            <a:r>
              <a:rPr lang="en-US" baseline="30000" dirty="0">
                <a:sym typeface="Wingdings" pitchFamily="2" charset="2"/>
              </a:rPr>
              <a:t>-3</a:t>
            </a:r>
            <a:r>
              <a:rPr lang="en-US" dirty="0">
                <a:sym typeface="Wingdings" pitchFamily="2" charset="2"/>
              </a:rPr>
              <a:t> Å</a:t>
            </a:r>
            <a:r>
              <a:rPr lang="en-US" baseline="30000" dirty="0">
                <a:sym typeface="Wingdings" pitchFamily="2" charset="2"/>
              </a:rPr>
              <a:t>-1</a:t>
            </a:r>
            <a:r>
              <a:rPr lang="en-US" dirty="0">
                <a:sym typeface="Wingdings" pitchFamily="2" charset="2"/>
              </a:rPr>
              <a:t>) focusing to minimize the 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need to collect large q data via USANS DCD.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For q ≥ 1x10</a:t>
            </a:r>
            <a:r>
              <a:rPr lang="en-US" b="1" baseline="30000" dirty="0">
                <a:solidFill>
                  <a:srgbClr val="FF0000"/>
                </a:solidFill>
                <a:sym typeface="Wingdings" pitchFamily="2" charset="2"/>
              </a:rPr>
              <a:t>-3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, data collection 1,000x faster on SANS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93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BE0CCC-8BD0-9CD5-1066-9AED1730E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87603-A310-5140-EDA5-26D014EB97C5}"/>
                  </a:ext>
                </a:extLst>
              </p:cNvPr>
              <p:cNvSpPr txBox="1"/>
              <p:nvPr/>
            </p:nvSpPr>
            <p:spPr>
              <a:xfrm>
                <a:off x="828965" y="786258"/>
                <a:ext cx="6096000" cy="18647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Background in Absolute Units: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Corrected  = ‘Measured’ – ‘Parasitic’ – ‘dark’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-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87603-A310-5140-EDA5-26D014EB97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65" y="786258"/>
                <a:ext cx="6096000" cy="1864741"/>
              </a:xfrm>
              <a:prstGeom prst="rect">
                <a:avLst/>
              </a:prstGeom>
              <a:blipFill>
                <a:blip r:embed="rId3"/>
                <a:stretch>
                  <a:fillRect l="-832" b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1B57184-307E-7DA9-9517-5EEDE31D7D16}"/>
              </a:ext>
            </a:extLst>
          </p:cNvPr>
          <p:cNvSpPr txBox="1"/>
          <p:nvPr/>
        </p:nvSpPr>
        <p:spPr>
          <a:xfrm>
            <a:off x="990600" y="3048000"/>
            <a:ext cx="4143057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use </a:t>
            </a:r>
            <a:r>
              <a:rPr lang="en-US" b="1" dirty="0"/>
              <a:t>narrow slits </a:t>
            </a:r>
            <a:r>
              <a:rPr lang="en-US" dirty="0"/>
              <a:t>to produce similar</a:t>
            </a:r>
          </a:p>
          <a:p>
            <a:pPr>
              <a:lnSpc>
                <a:spcPct val="150000"/>
              </a:lnSpc>
            </a:pPr>
            <a:r>
              <a:rPr lang="en-US" dirty="0"/>
              <a:t>q-resolution on the VSANS instrument:</a:t>
            </a:r>
          </a:p>
          <a:p>
            <a:pPr>
              <a:lnSpc>
                <a:spcPct val="150000"/>
              </a:lnSpc>
            </a:pPr>
            <a:r>
              <a:rPr lang="en-US" dirty="0"/>
              <a:t>Need ~200 micron wide slits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{ unacceptable slit diffracted background }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&lt;&lt; 100 times higher background &gt;&gt;</a:t>
            </a:r>
          </a:p>
        </p:txBody>
      </p:sp>
    </p:spTree>
    <p:extLst>
      <p:ext uri="{BB962C8B-B14F-4D97-AF65-F5344CB8AC3E}">
        <p14:creationId xmlns:p14="http://schemas.microsoft.com/office/powerpoint/2010/main" val="197561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558DE-48FF-D06A-7794-06179F20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161" y="283159"/>
            <a:ext cx="4089947" cy="6113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6BD723-0B92-2A69-B7AE-7C1115FEEC3A}"/>
              </a:ext>
            </a:extLst>
          </p:cNvPr>
          <p:cNvSpPr txBox="1"/>
          <p:nvPr/>
        </p:nvSpPr>
        <p:spPr>
          <a:xfrm>
            <a:off x="308919" y="494271"/>
            <a:ext cx="7670113" cy="50353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BT5 Double Crystal Diffractometer Components:</a:t>
            </a:r>
          </a:p>
          <a:p>
            <a:pPr>
              <a:lnSpc>
                <a:spcPct val="150000"/>
              </a:lnSpc>
            </a:pPr>
            <a:r>
              <a:rPr lang="en-US" dirty="0"/>
              <a:t>(SF) Sapphire Filter:  11 cm thick single crystal removes fast neutron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(GF) Graphite Filter: HOPG mosaic 2.7˚ removes </a:t>
            </a:r>
            <a:r>
              <a:rPr lang="en-US" dirty="0">
                <a:latin typeface="Symbol" pitchFamily="2" charset="2"/>
              </a:rPr>
              <a:t>l</a:t>
            </a:r>
            <a:r>
              <a:rPr lang="en-US" dirty="0"/>
              <a:t>/2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(PM) HOPG Pre-Monochromator: 0.5˚ mosaic, doubly curved for focusing</a:t>
            </a:r>
          </a:p>
          <a:p>
            <a:pPr>
              <a:lnSpc>
                <a:spcPct val="150000"/>
              </a:lnSpc>
            </a:pPr>
            <a:r>
              <a:rPr lang="en-US" b="1" dirty="0"/>
              <a:t>(M) Monochromator</a:t>
            </a:r>
            <a:r>
              <a:rPr lang="en-US" dirty="0"/>
              <a:t>: 3-bounce channel-cut Silicon Perfect Crystal</a:t>
            </a:r>
          </a:p>
          <a:p>
            <a:pPr>
              <a:lnSpc>
                <a:spcPct val="150000"/>
              </a:lnSpc>
            </a:pPr>
            <a:r>
              <a:rPr lang="en-US" dirty="0"/>
              <a:t>(BM) Beam Monitor: Low efficiency detector of beam from PM</a:t>
            </a:r>
          </a:p>
          <a:p>
            <a:pPr>
              <a:lnSpc>
                <a:spcPct val="150000"/>
              </a:lnSpc>
            </a:pPr>
            <a:r>
              <a:rPr lang="en-US" dirty="0"/>
              <a:t>(AP) Apertures: Define size of beam </a:t>
            </a:r>
          </a:p>
          <a:p>
            <a:pPr>
              <a:lnSpc>
                <a:spcPct val="150000"/>
              </a:lnSpc>
            </a:pPr>
            <a:r>
              <a:rPr lang="en-US" dirty="0"/>
              <a:t>(S) Sample Area: Adjustable in size</a:t>
            </a:r>
          </a:p>
          <a:p>
            <a:pPr marL="342900" indent="-342900">
              <a:lnSpc>
                <a:spcPct val="150000"/>
              </a:lnSpc>
              <a:buAutoNum type="alphaUcParenBoth"/>
            </a:pPr>
            <a:r>
              <a:rPr lang="en-US" b="1" dirty="0"/>
              <a:t>Analyzer</a:t>
            </a:r>
            <a:r>
              <a:rPr lang="en-US" dirty="0"/>
              <a:t>: 3-bounce channel-cut Silicon Perfect Crystal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rotates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(TD) Transmission Detector: used to determine sample transmission</a:t>
            </a:r>
          </a:p>
          <a:p>
            <a:pPr>
              <a:lnSpc>
                <a:spcPct val="150000"/>
              </a:lnSpc>
            </a:pPr>
            <a:r>
              <a:rPr lang="en-US" b="1" dirty="0"/>
              <a:t>(MD) Main Detector</a:t>
            </a:r>
            <a:r>
              <a:rPr lang="en-US" dirty="0"/>
              <a:t>: Measures SANS pattern, shielded for low 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Barker </a:t>
            </a:r>
            <a:r>
              <a:rPr lang="en-US" i="1" dirty="0"/>
              <a:t>et al., </a:t>
            </a:r>
            <a:r>
              <a:rPr lang="en-US" dirty="0"/>
              <a:t>(2005) </a:t>
            </a:r>
            <a:r>
              <a:rPr lang="en-US" i="1" dirty="0"/>
              <a:t>J. </a:t>
            </a:r>
            <a:r>
              <a:rPr lang="en-US" i="1" dirty="0" err="1"/>
              <a:t>Appl.Cryst</a:t>
            </a:r>
            <a:r>
              <a:rPr lang="en-US" i="1" dirty="0"/>
              <a:t>., </a:t>
            </a:r>
            <a:r>
              <a:rPr lang="en-US" b="1" dirty="0"/>
              <a:t>38</a:t>
            </a:r>
            <a:r>
              <a:rPr lang="en-US" dirty="0"/>
              <a:t>, 1004-1011.</a:t>
            </a:r>
          </a:p>
        </p:txBody>
      </p:sp>
    </p:spTree>
    <p:extLst>
      <p:ext uri="{BB962C8B-B14F-4D97-AF65-F5344CB8AC3E}">
        <p14:creationId xmlns:p14="http://schemas.microsoft.com/office/powerpoint/2010/main" val="226093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176726-3757-1DF6-7B31-FE9A84DF2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715" y="623020"/>
            <a:ext cx="8019480" cy="57903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388C61-20F8-C1C0-16A9-9E20E34ADEEE}"/>
              </a:ext>
            </a:extLst>
          </p:cNvPr>
          <p:cNvSpPr txBox="1"/>
          <p:nvPr/>
        </p:nvSpPr>
        <p:spPr>
          <a:xfrm>
            <a:off x="1309816" y="444621"/>
            <a:ext cx="3585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3D Instrument View</a:t>
            </a:r>
          </a:p>
        </p:txBody>
      </p:sp>
    </p:spTree>
    <p:extLst>
      <p:ext uri="{BB962C8B-B14F-4D97-AF65-F5344CB8AC3E}">
        <p14:creationId xmlns:p14="http://schemas.microsoft.com/office/powerpoint/2010/main" val="1955910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</TotalTime>
  <Words>908</Words>
  <Application>Microsoft Macintosh PowerPoint</Application>
  <PresentationFormat>Widescreen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Symbol</vt:lpstr>
      <vt:lpstr>Office Theme</vt:lpstr>
      <vt:lpstr>BT5 Double Crystal Diffractometer: How it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BT5 Double Crystal Diffractometer: How it Works</dc:title>
  <dc:creator>Barker, John G. (Fed)</dc:creator>
  <cp:lastModifiedBy>Barker, John G. (Fed)</cp:lastModifiedBy>
  <cp:revision>19</cp:revision>
  <cp:lastPrinted>2022-10-16T18:01:05Z</cp:lastPrinted>
  <dcterms:created xsi:type="dcterms:W3CDTF">2022-10-13T15:28:22Z</dcterms:created>
  <dcterms:modified xsi:type="dcterms:W3CDTF">2022-10-17T12:48:55Z</dcterms:modified>
</cp:coreProperties>
</file>