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29"/>
  </p:notesMasterIdLst>
  <p:handoutMasterIdLst>
    <p:handoutMasterId r:id="rId30"/>
  </p:handoutMasterIdLst>
  <p:sldIdLst>
    <p:sldId id="374" r:id="rId2"/>
    <p:sldId id="414" r:id="rId3"/>
    <p:sldId id="415" r:id="rId4"/>
    <p:sldId id="406" r:id="rId5"/>
    <p:sldId id="402" r:id="rId6"/>
    <p:sldId id="403" r:id="rId7"/>
    <p:sldId id="404" r:id="rId8"/>
    <p:sldId id="405" r:id="rId9"/>
    <p:sldId id="379" r:id="rId10"/>
    <p:sldId id="383" r:id="rId11"/>
    <p:sldId id="416" r:id="rId12"/>
    <p:sldId id="420" r:id="rId13"/>
    <p:sldId id="408" r:id="rId14"/>
    <p:sldId id="424" r:id="rId15"/>
    <p:sldId id="427" r:id="rId16"/>
    <p:sldId id="421" r:id="rId17"/>
    <p:sldId id="422" r:id="rId18"/>
    <p:sldId id="409" r:id="rId19"/>
    <p:sldId id="410" r:id="rId20"/>
    <p:sldId id="411" r:id="rId21"/>
    <p:sldId id="412" r:id="rId22"/>
    <p:sldId id="413" r:id="rId23"/>
    <p:sldId id="417" r:id="rId24"/>
    <p:sldId id="418" r:id="rId25"/>
    <p:sldId id="423" r:id="rId26"/>
    <p:sldId id="407" r:id="rId27"/>
    <p:sldId id="391" r:id="rId28"/>
  </p:sldIdLst>
  <p:sldSz cx="9144000" cy="6858000" type="screen4x3"/>
  <p:notesSz cx="6864350" cy="9750425"/>
  <p:defaultTextStyle>
    <a:defPPr>
      <a:defRPr lang="en-US"/>
    </a:defPPr>
    <a:lvl1pPr algn="l" rtl="0" fontAlgn="base">
      <a:spcBef>
        <a:spcPct val="0"/>
      </a:spcBef>
      <a:spcAft>
        <a:spcPct val="0"/>
      </a:spcAft>
      <a:defRPr i="1" kern="1200">
        <a:solidFill>
          <a:schemeClr val="tx1"/>
        </a:solidFill>
        <a:latin typeface="Times New Roman" pitchFamily="18" charset="0"/>
        <a:ea typeface="+mn-ea"/>
        <a:cs typeface="+mn-cs"/>
      </a:defRPr>
    </a:lvl1pPr>
    <a:lvl2pPr marL="457200" algn="l" rtl="0" fontAlgn="base">
      <a:spcBef>
        <a:spcPct val="0"/>
      </a:spcBef>
      <a:spcAft>
        <a:spcPct val="0"/>
      </a:spcAft>
      <a:defRPr i="1" kern="1200">
        <a:solidFill>
          <a:schemeClr val="tx1"/>
        </a:solidFill>
        <a:latin typeface="Times New Roman" pitchFamily="18" charset="0"/>
        <a:ea typeface="+mn-ea"/>
        <a:cs typeface="+mn-cs"/>
      </a:defRPr>
    </a:lvl2pPr>
    <a:lvl3pPr marL="914400" algn="l" rtl="0" fontAlgn="base">
      <a:spcBef>
        <a:spcPct val="0"/>
      </a:spcBef>
      <a:spcAft>
        <a:spcPct val="0"/>
      </a:spcAft>
      <a:defRPr i="1" kern="1200">
        <a:solidFill>
          <a:schemeClr val="tx1"/>
        </a:solidFill>
        <a:latin typeface="Times New Roman" pitchFamily="18" charset="0"/>
        <a:ea typeface="+mn-ea"/>
        <a:cs typeface="+mn-cs"/>
      </a:defRPr>
    </a:lvl3pPr>
    <a:lvl4pPr marL="1371600" algn="l" rtl="0" fontAlgn="base">
      <a:spcBef>
        <a:spcPct val="0"/>
      </a:spcBef>
      <a:spcAft>
        <a:spcPct val="0"/>
      </a:spcAft>
      <a:defRPr i="1" kern="1200">
        <a:solidFill>
          <a:schemeClr val="tx1"/>
        </a:solidFill>
        <a:latin typeface="Times New Roman" pitchFamily="18" charset="0"/>
        <a:ea typeface="+mn-ea"/>
        <a:cs typeface="+mn-cs"/>
      </a:defRPr>
    </a:lvl4pPr>
    <a:lvl5pPr marL="1828800" algn="l" rtl="0" fontAlgn="base">
      <a:spcBef>
        <a:spcPct val="0"/>
      </a:spcBef>
      <a:spcAft>
        <a:spcPct val="0"/>
      </a:spcAft>
      <a:defRPr i="1" kern="1200">
        <a:solidFill>
          <a:schemeClr val="tx1"/>
        </a:solidFill>
        <a:latin typeface="Times New Roman" pitchFamily="18" charset="0"/>
        <a:ea typeface="+mn-ea"/>
        <a:cs typeface="+mn-cs"/>
      </a:defRPr>
    </a:lvl5pPr>
    <a:lvl6pPr marL="2286000" algn="l" defTabSz="914400" rtl="0" eaLnBrk="1" latinLnBrk="0" hangingPunct="1">
      <a:defRPr i="1" kern="1200">
        <a:solidFill>
          <a:schemeClr val="tx1"/>
        </a:solidFill>
        <a:latin typeface="Times New Roman" pitchFamily="18" charset="0"/>
        <a:ea typeface="+mn-ea"/>
        <a:cs typeface="+mn-cs"/>
      </a:defRPr>
    </a:lvl6pPr>
    <a:lvl7pPr marL="2743200" algn="l" defTabSz="914400" rtl="0" eaLnBrk="1" latinLnBrk="0" hangingPunct="1">
      <a:defRPr i="1" kern="1200">
        <a:solidFill>
          <a:schemeClr val="tx1"/>
        </a:solidFill>
        <a:latin typeface="Times New Roman" pitchFamily="18" charset="0"/>
        <a:ea typeface="+mn-ea"/>
        <a:cs typeface="+mn-cs"/>
      </a:defRPr>
    </a:lvl7pPr>
    <a:lvl8pPr marL="3200400" algn="l" defTabSz="914400" rtl="0" eaLnBrk="1" latinLnBrk="0" hangingPunct="1">
      <a:defRPr i="1" kern="1200">
        <a:solidFill>
          <a:schemeClr val="tx1"/>
        </a:solidFill>
        <a:latin typeface="Times New Roman" pitchFamily="18" charset="0"/>
        <a:ea typeface="+mn-ea"/>
        <a:cs typeface="+mn-cs"/>
      </a:defRPr>
    </a:lvl8pPr>
    <a:lvl9pPr marL="3657600" algn="l" defTabSz="914400" rtl="0" eaLnBrk="1" latinLnBrk="0" hangingPunct="1">
      <a:defRPr i="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showPr>
  <p:clrMru>
    <a:srgbClr val="333399"/>
    <a:srgbClr val="46B267"/>
    <a:srgbClr val="0A0005"/>
    <a:srgbClr val="471F33"/>
    <a:srgbClr val="A00050"/>
    <a:srgbClr val="8C0046"/>
    <a:srgbClr val="32804A"/>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02" autoAdjust="0"/>
  </p:normalViewPr>
  <p:slideViewPr>
    <p:cSldViewPr>
      <p:cViewPr>
        <p:scale>
          <a:sx n="66" d="100"/>
          <a:sy n="66" d="100"/>
        </p:scale>
        <p:origin x="-128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8" d="100"/>
          <a:sy n="88" d="100"/>
        </p:scale>
        <p:origin x="-2088" y="-104"/>
      </p:cViewPr>
      <p:guideLst>
        <p:guide orient="horz" pos="3071"/>
        <p:guide pos="216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hdr" sz="quarter"/>
          </p:nvPr>
        </p:nvSpPr>
        <p:spPr bwMode="auto">
          <a:xfrm>
            <a:off x="0" y="0"/>
            <a:ext cx="2974975" cy="487363"/>
          </a:xfrm>
          <a:prstGeom prst="rect">
            <a:avLst/>
          </a:prstGeom>
          <a:noFill/>
          <a:ln w="9525">
            <a:noFill/>
            <a:miter lim="800000"/>
            <a:headEnd/>
            <a:tailEnd/>
          </a:ln>
          <a:effectLst/>
        </p:spPr>
        <p:txBody>
          <a:bodyPr vert="horz" wrap="square" lIns="94933" tIns="47467" rIns="94933" bIns="47467" numCol="1" anchor="t" anchorCtr="0" compatLnSpc="1">
            <a:prstTxWarp prst="textNoShape">
              <a:avLst/>
            </a:prstTxWarp>
          </a:bodyPr>
          <a:lstStyle>
            <a:lvl1pPr defTabSz="949325">
              <a:defRPr sz="1200"/>
            </a:lvl1pPr>
          </a:lstStyle>
          <a:p>
            <a:pPr>
              <a:defRPr/>
            </a:pPr>
            <a:endParaRPr lang="en-US" altLang="en-US"/>
          </a:p>
        </p:txBody>
      </p:sp>
      <p:sp>
        <p:nvSpPr>
          <p:cNvPr id="251907" name="Rectangle 3"/>
          <p:cNvSpPr>
            <a:spLocks noGrp="1" noChangeArrowheads="1"/>
          </p:cNvSpPr>
          <p:nvPr>
            <p:ph type="dt" sz="quarter" idx="1"/>
          </p:nvPr>
        </p:nvSpPr>
        <p:spPr bwMode="auto">
          <a:xfrm>
            <a:off x="3889375" y="0"/>
            <a:ext cx="2974975" cy="487363"/>
          </a:xfrm>
          <a:prstGeom prst="rect">
            <a:avLst/>
          </a:prstGeom>
          <a:noFill/>
          <a:ln w="9525">
            <a:noFill/>
            <a:miter lim="800000"/>
            <a:headEnd/>
            <a:tailEnd/>
          </a:ln>
          <a:effectLst/>
        </p:spPr>
        <p:txBody>
          <a:bodyPr vert="horz" wrap="square" lIns="94933" tIns="47467" rIns="94933" bIns="47467" numCol="1" anchor="t" anchorCtr="0" compatLnSpc="1">
            <a:prstTxWarp prst="textNoShape">
              <a:avLst/>
            </a:prstTxWarp>
          </a:bodyPr>
          <a:lstStyle>
            <a:lvl1pPr algn="r" defTabSz="949325">
              <a:defRPr sz="1200"/>
            </a:lvl1pPr>
          </a:lstStyle>
          <a:p>
            <a:pPr>
              <a:defRPr/>
            </a:pPr>
            <a:endParaRPr lang="en-US" altLang="en-US"/>
          </a:p>
        </p:txBody>
      </p:sp>
      <p:sp>
        <p:nvSpPr>
          <p:cNvPr id="251908" name="Rectangle 4"/>
          <p:cNvSpPr>
            <a:spLocks noGrp="1" noChangeArrowheads="1"/>
          </p:cNvSpPr>
          <p:nvPr>
            <p:ph type="ftr" sz="quarter" idx="2"/>
          </p:nvPr>
        </p:nvSpPr>
        <p:spPr bwMode="auto">
          <a:xfrm>
            <a:off x="0" y="9263063"/>
            <a:ext cx="2974975" cy="487362"/>
          </a:xfrm>
          <a:prstGeom prst="rect">
            <a:avLst/>
          </a:prstGeom>
          <a:noFill/>
          <a:ln w="9525">
            <a:noFill/>
            <a:miter lim="800000"/>
            <a:headEnd/>
            <a:tailEnd/>
          </a:ln>
          <a:effectLst/>
        </p:spPr>
        <p:txBody>
          <a:bodyPr vert="horz" wrap="square" lIns="94933" tIns="47467" rIns="94933" bIns="47467" numCol="1" anchor="b" anchorCtr="0" compatLnSpc="1">
            <a:prstTxWarp prst="textNoShape">
              <a:avLst/>
            </a:prstTxWarp>
          </a:bodyPr>
          <a:lstStyle>
            <a:lvl1pPr defTabSz="949325">
              <a:defRPr sz="1200"/>
            </a:lvl1pPr>
          </a:lstStyle>
          <a:p>
            <a:pPr>
              <a:defRPr/>
            </a:pPr>
            <a:endParaRPr lang="en-US" altLang="en-US"/>
          </a:p>
        </p:txBody>
      </p:sp>
      <p:sp>
        <p:nvSpPr>
          <p:cNvPr id="251909" name="Rectangle 5"/>
          <p:cNvSpPr>
            <a:spLocks noGrp="1" noChangeArrowheads="1"/>
          </p:cNvSpPr>
          <p:nvPr>
            <p:ph type="sldNum" sz="quarter" idx="3"/>
          </p:nvPr>
        </p:nvSpPr>
        <p:spPr bwMode="auto">
          <a:xfrm>
            <a:off x="3889375" y="9263063"/>
            <a:ext cx="2974975" cy="487362"/>
          </a:xfrm>
          <a:prstGeom prst="rect">
            <a:avLst/>
          </a:prstGeom>
          <a:noFill/>
          <a:ln w="9525">
            <a:noFill/>
            <a:miter lim="800000"/>
            <a:headEnd/>
            <a:tailEnd/>
          </a:ln>
          <a:effectLst/>
        </p:spPr>
        <p:txBody>
          <a:bodyPr vert="horz" wrap="square" lIns="94933" tIns="47467" rIns="94933" bIns="47467" numCol="1" anchor="b" anchorCtr="0" compatLnSpc="1">
            <a:prstTxWarp prst="textNoShape">
              <a:avLst/>
            </a:prstTxWarp>
          </a:bodyPr>
          <a:lstStyle>
            <a:lvl1pPr algn="r" defTabSz="949325">
              <a:defRPr sz="1200"/>
            </a:lvl1pPr>
          </a:lstStyle>
          <a:p>
            <a:pPr>
              <a:defRPr/>
            </a:pPr>
            <a:fld id="{4D247003-6541-46D0-B144-624AFFECFB6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74975" cy="487363"/>
          </a:xfrm>
          <a:prstGeom prst="rect">
            <a:avLst/>
          </a:prstGeom>
          <a:noFill/>
          <a:ln w="9525">
            <a:noFill/>
            <a:miter lim="800000"/>
            <a:headEnd/>
            <a:tailEnd/>
          </a:ln>
          <a:effectLst/>
        </p:spPr>
        <p:txBody>
          <a:bodyPr vert="horz" wrap="square" lIns="94933" tIns="47467" rIns="94933" bIns="47467" numCol="1" anchor="t" anchorCtr="0" compatLnSpc="1">
            <a:prstTxWarp prst="textNoShape">
              <a:avLst/>
            </a:prstTxWarp>
          </a:bodyPr>
          <a:lstStyle>
            <a:lvl1pPr defTabSz="949325">
              <a:defRPr sz="1200"/>
            </a:lvl1pPr>
          </a:lstStyle>
          <a:p>
            <a:pPr>
              <a:defRPr/>
            </a:pPr>
            <a:endParaRPr lang="en-US" altLang="en-US"/>
          </a:p>
        </p:txBody>
      </p:sp>
      <p:sp>
        <p:nvSpPr>
          <p:cNvPr id="80899" name="Rectangle 3"/>
          <p:cNvSpPr>
            <a:spLocks noGrp="1" noChangeArrowheads="1"/>
          </p:cNvSpPr>
          <p:nvPr>
            <p:ph type="dt" idx="1"/>
          </p:nvPr>
        </p:nvSpPr>
        <p:spPr bwMode="auto">
          <a:xfrm>
            <a:off x="3889375" y="0"/>
            <a:ext cx="2974975" cy="487363"/>
          </a:xfrm>
          <a:prstGeom prst="rect">
            <a:avLst/>
          </a:prstGeom>
          <a:noFill/>
          <a:ln w="9525">
            <a:noFill/>
            <a:miter lim="800000"/>
            <a:headEnd/>
            <a:tailEnd/>
          </a:ln>
          <a:effectLst/>
        </p:spPr>
        <p:txBody>
          <a:bodyPr vert="horz" wrap="square" lIns="94933" tIns="47467" rIns="94933" bIns="47467" numCol="1" anchor="t" anchorCtr="0" compatLnSpc="1">
            <a:prstTxWarp prst="textNoShape">
              <a:avLst/>
            </a:prstTxWarp>
          </a:bodyPr>
          <a:lstStyle>
            <a:lvl1pPr algn="r" defTabSz="949325">
              <a:defRPr sz="1200"/>
            </a:lvl1pPr>
          </a:lstStyle>
          <a:p>
            <a:pPr>
              <a:defRPr/>
            </a:pPr>
            <a:endParaRPr lang="en-US" altLang="en-US"/>
          </a:p>
        </p:txBody>
      </p:sp>
      <p:sp>
        <p:nvSpPr>
          <p:cNvPr id="13316" name="Rectangle 4"/>
          <p:cNvSpPr>
            <a:spLocks noGrp="1" noRot="1" noChangeAspect="1" noChangeArrowheads="1" noTextEdit="1"/>
          </p:cNvSpPr>
          <p:nvPr>
            <p:ph type="sldImg" idx="2"/>
          </p:nvPr>
        </p:nvSpPr>
        <p:spPr bwMode="auto">
          <a:xfrm>
            <a:off x="995363" y="731838"/>
            <a:ext cx="4875212" cy="3656012"/>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15988" y="4630738"/>
            <a:ext cx="5032375" cy="4387850"/>
          </a:xfrm>
          <a:prstGeom prst="rect">
            <a:avLst/>
          </a:prstGeom>
          <a:noFill/>
          <a:ln w="9525">
            <a:noFill/>
            <a:miter lim="800000"/>
            <a:headEnd/>
            <a:tailEnd/>
          </a:ln>
          <a:effectLst/>
        </p:spPr>
        <p:txBody>
          <a:bodyPr vert="horz" wrap="square" lIns="94933" tIns="47467" rIns="94933" bIns="47467"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80902" name="Rectangle 6"/>
          <p:cNvSpPr>
            <a:spLocks noGrp="1" noChangeArrowheads="1"/>
          </p:cNvSpPr>
          <p:nvPr>
            <p:ph type="ftr" sz="quarter" idx="4"/>
          </p:nvPr>
        </p:nvSpPr>
        <p:spPr bwMode="auto">
          <a:xfrm>
            <a:off x="0" y="9263063"/>
            <a:ext cx="2974975" cy="487362"/>
          </a:xfrm>
          <a:prstGeom prst="rect">
            <a:avLst/>
          </a:prstGeom>
          <a:noFill/>
          <a:ln w="9525">
            <a:noFill/>
            <a:miter lim="800000"/>
            <a:headEnd/>
            <a:tailEnd/>
          </a:ln>
          <a:effectLst/>
        </p:spPr>
        <p:txBody>
          <a:bodyPr vert="horz" wrap="square" lIns="94933" tIns="47467" rIns="94933" bIns="47467" numCol="1" anchor="b" anchorCtr="0" compatLnSpc="1">
            <a:prstTxWarp prst="textNoShape">
              <a:avLst/>
            </a:prstTxWarp>
          </a:bodyPr>
          <a:lstStyle>
            <a:lvl1pPr defTabSz="949325">
              <a:defRPr sz="1200"/>
            </a:lvl1pPr>
          </a:lstStyle>
          <a:p>
            <a:pPr>
              <a:defRPr/>
            </a:pPr>
            <a:endParaRPr lang="en-US" altLang="en-US"/>
          </a:p>
        </p:txBody>
      </p:sp>
      <p:sp>
        <p:nvSpPr>
          <p:cNvPr id="80903" name="Rectangle 7"/>
          <p:cNvSpPr>
            <a:spLocks noGrp="1" noChangeArrowheads="1"/>
          </p:cNvSpPr>
          <p:nvPr>
            <p:ph type="sldNum" sz="quarter" idx="5"/>
          </p:nvPr>
        </p:nvSpPr>
        <p:spPr bwMode="auto">
          <a:xfrm>
            <a:off x="3889375" y="9263063"/>
            <a:ext cx="2974975" cy="487362"/>
          </a:xfrm>
          <a:prstGeom prst="rect">
            <a:avLst/>
          </a:prstGeom>
          <a:noFill/>
          <a:ln w="9525">
            <a:noFill/>
            <a:miter lim="800000"/>
            <a:headEnd/>
            <a:tailEnd/>
          </a:ln>
          <a:effectLst/>
        </p:spPr>
        <p:txBody>
          <a:bodyPr vert="horz" wrap="square" lIns="94933" tIns="47467" rIns="94933" bIns="47467" numCol="1" anchor="b" anchorCtr="0" compatLnSpc="1">
            <a:prstTxWarp prst="textNoShape">
              <a:avLst/>
            </a:prstTxWarp>
          </a:bodyPr>
          <a:lstStyle>
            <a:lvl1pPr algn="r" defTabSz="949325">
              <a:defRPr sz="1200"/>
            </a:lvl1pPr>
          </a:lstStyle>
          <a:p>
            <a:pPr>
              <a:defRPr/>
            </a:pPr>
            <a:fld id="{7A98A6CA-9AC5-4D8D-AAAF-6042F5F8909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3F8ECD6E-BC9E-4FFE-AB3B-1F273A130106}" type="slidenum">
              <a:rPr lang="en-US" altLang="en-US" smtClean="0"/>
              <a:pPr/>
              <a:t>1</a:t>
            </a:fld>
            <a:endParaRPr lang="en-US" alt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2A2EE52E-7188-4616-8701-4C89131009B0}" type="slidenum">
              <a:rPr lang="en-US" altLang="en-US" smtClean="0"/>
              <a:pPr/>
              <a:t>12</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1850C380-FB1E-40AC-B350-A5111F02FA3E}" type="slidenum">
              <a:rPr lang="en-US" altLang="en-US" smtClean="0"/>
              <a:pPr/>
              <a:t>13</a:t>
            </a:fld>
            <a:endParaRPr lang="en-US" alt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txBox="1">
            <a:spLocks noGrp="1" noChangeArrowheads="1"/>
          </p:cNvSpPr>
          <p:nvPr/>
        </p:nvSpPr>
        <p:spPr bwMode="auto">
          <a:xfrm>
            <a:off x="3889375" y="9263063"/>
            <a:ext cx="2974975" cy="487362"/>
          </a:xfrm>
          <a:prstGeom prst="rect">
            <a:avLst/>
          </a:prstGeom>
          <a:noFill/>
          <a:ln w="9525">
            <a:noFill/>
            <a:miter lim="800000"/>
            <a:headEnd/>
            <a:tailEnd/>
          </a:ln>
        </p:spPr>
        <p:txBody>
          <a:bodyPr lIns="94933" tIns="47467" rIns="94933" bIns="47467" anchor="b"/>
          <a:lstStyle/>
          <a:p>
            <a:pPr algn="r" defTabSz="949325"/>
            <a:fld id="{EE3BB3D4-F70C-44CE-9E12-65FDBCB76F48}" type="slidenum">
              <a:rPr lang="en-US" altLang="en-US" sz="1200"/>
              <a:pPr algn="r" defTabSz="949325"/>
              <a:t>15</a:t>
            </a:fld>
            <a:endParaRPr lang="en-US" altLang="en-US" sz="12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6F74A729-C6B6-4E15-831D-242CBE762869}" type="slidenum">
              <a:rPr lang="en-US" altLang="en-US" smtClean="0"/>
              <a:pPr/>
              <a:t>26</a:t>
            </a:fld>
            <a:endParaRPr lang="en-US" altLang="en-US"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30AB2011-747C-4AAC-A2CF-CA1C613AFE14}" type="slidenum">
              <a:rPr lang="en-US" altLang="en-US" smtClean="0"/>
              <a:pPr/>
              <a:t>4</a:t>
            </a:fld>
            <a:endParaRPr lang="en-US" alt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r>
              <a:rPr lang="en-GB" smtClean="0"/>
              <a:t> </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732F7D6B-C83F-4A25-A244-79985670CEB9}" type="slidenum">
              <a:rPr lang="en-US" altLang="en-US" smtClean="0"/>
              <a:pPr/>
              <a:t>7</a:t>
            </a:fld>
            <a:endParaRPr lang="en-US" altLang="en-US" smtClean="0"/>
          </a:p>
        </p:txBody>
      </p:sp>
      <p:sp>
        <p:nvSpPr>
          <p:cNvPr id="24578" name="Rectangle 7"/>
          <p:cNvSpPr txBox="1">
            <a:spLocks noGrp="1" noChangeArrowheads="1"/>
          </p:cNvSpPr>
          <p:nvPr/>
        </p:nvSpPr>
        <p:spPr bwMode="auto">
          <a:xfrm>
            <a:off x="3889375" y="9263063"/>
            <a:ext cx="2974975" cy="487362"/>
          </a:xfrm>
          <a:prstGeom prst="rect">
            <a:avLst/>
          </a:prstGeom>
          <a:noFill/>
          <a:ln w="9525">
            <a:noFill/>
            <a:miter lim="800000"/>
            <a:headEnd/>
            <a:tailEnd/>
          </a:ln>
        </p:spPr>
        <p:txBody>
          <a:bodyPr lIns="94933" tIns="47467" rIns="94933" bIns="47467" anchor="b"/>
          <a:lstStyle/>
          <a:p>
            <a:pPr algn="r" defTabSz="949325"/>
            <a:fld id="{EA1C3286-C29B-4D20-90FB-612C6B794BAB}" type="slidenum">
              <a:rPr lang="en-US" altLang="en-US" sz="1200"/>
              <a:pPr algn="r" defTabSz="949325"/>
              <a:t>7</a:t>
            </a:fld>
            <a:endParaRPr lang="en-US" altLang="en-US" sz="12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 name="Rectangle 11"/>
          <p:cNvSpPr>
            <a:spLocks noChangeArrowheads="1"/>
          </p:cNvSpPr>
          <p:nvPr/>
        </p:nvSpPr>
        <p:spPr bwMode="auto">
          <a:xfrm>
            <a:off x="1219200" y="1981200"/>
            <a:ext cx="7010400" cy="1143000"/>
          </a:xfrm>
          <a:prstGeom prst="rect">
            <a:avLst/>
          </a:prstGeom>
          <a:noFill/>
          <a:ln w="9525">
            <a:noFill/>
            <a:miter lim="800000"/>
            <a:headEnd/>
            <a:tailEnd/>
          </a:ln>
        </p:spPr>
        <p:txBody>
          <a:bodyPr anchor="b"/>
          <a:lstStyle/>
          <a:p>
            <a:pPr eaLnBrk="0" hangingPunct="0">
              <a:lnSpc>
                <a:spcPct val="80000"/>
              </a:lnSpc>
              <a:defRPr/>
            </a:pPr>
            <a:r>
              <a:rPr kumimoji="1" lang="en-US" altLang="en-US" sz="3600" i="0">
                <a:solidFill>
                  <a:srgbClr val="333399"/>
                </a:solidFill>
                <a:latin typeface="Arial Black" pitchFamily="34" charset="0"/>
              </a:rPr>
              <a:t>Click to edit Master 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914400"/>
            <a:ext cx="1790700" cy="54673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914400"/>
            <a:ext cx="5219700" cy="5467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2209800"/>
            <a:ext cx="3505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343400" y="2209800"/>
            <a:ext cx="3505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685800" y="914400"/>
            <a:ext cx="7010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4"/>
          <p:cNvSpPr>
            <a:spLocks noGrp="1" noChangeArrowheads="1"/>
          </p:cNvSpPr>
          <p:nvPr>
            <p:ph type="body" idx="1"/>
          </p:nvPr>
        </p:nvSpPr>
        <p:spPr bwMode="auto">
          <a:xfrm>
            <a:off x="685800" y="2209800"/>
            <a:ext cx="716280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Text Box 5"/>
          <p:cNvSpPr txBox="1">
            <a:spLocks noChangeArrowheads="1"/>
          </p:cNvSpPr>
          <p:nvPr userDrawn="1"/>
        </p:nvSpPr>
        <p:spPr bwMode="auto">
          <a:xfrm>
            <a:off x="8137525" y="6286500"/>
            <a:ext cx="450850" cy="366713"/>
          </a:xfrm>
          <a:prstGeom prst="rect">
            <a:avLst/>
          </a:prstGeom>
          <a:noFill/>
          <a:ln w="9525">
            <a:noFill/>
            <a:miter lim="800000"/>
            <a:headEnd/>
            <a:tailEnd/>
          </a:ln>
          <a:effectLst/>
        </p:spPr>
        <p:txBody>
          <a:bodyPr wrap="none">
            <a:spAutoFit/>
          </a:bodyPr>
          <a:lstStyle/>
          <a:p>
            <a:fld id="{347D1BDA-2EEC-40BD-BD0F-FE9D3F5A215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txStyles>
    <p:titleStyle>
      <a:lvl1pPr algn="l" rtl="0" eaLnBrk="0" fontAlgn="base" hangingPunct="0">
        <a:lnSpc>
          <a:spcPct val="80000"/>
        </a:lnSpc>
        <a:spcBef>
          <a:spcPct val="0"/>
        </a:spcBef>
        <a:spcAft>
          <a:spcPct val="0"/>
        </a:spcAft>
        <a:defRPr kumimoji="1" sz="3600">
          <a:solidFill>
            <a:srgbClr val="333399"/>
          </a:solidFill>
          <a:latin typeface="+mj-lt"/>
          <a:ea typeface="+mj-ea"/>
          <a:cs typeface="+mj-cs"/>
        </a:defRPr>
      </a:lvl1pPr>
      <a:lvl2pPr algn="l" rtl="0" eaLnBrk="0" fontAlgn="base" hangingPunct="0">
        <a:lnSpc>
          <a:spcPct val="80000"/>
        </a:lnSpc>
        <a:spcBef>
          <a:spcPct val="0"/>
        </a:spcBef>
        <a:spcAft>
          <a:spcPct val="0"/>
        </a:spcAft>
        <a:defRPr kumimoji="1" sz="3600">
          <a:solidFill>
            <a:srgbClr val="333399"/>
          </a:solidFill>
          <a:latin typeface="Arial Black" pitchFamily="34" charset="0"/>
        </a:defRPr>
      </a:lvl2pPr>
      <a:lvl3pPr algn="l" rtl="0" eaLnBrk="0" fontAlgn="base" hangingPunct="0">
        <a:lnSpc>
          <a:spcPct val="80000"/>
        </a:lnSpc>
        <a:spcBef>
          <a:spcPct val="0"/>
        </a:spcBef>
        <a:spcAft>
          <a:spcPct val="0"/>
        </a:spcAft>
        <a:defRPr kumimoji="1" sz="3600">
          <a:solidFill>
            <a:srgbClr val="333399"/>
          </a:solidFill>
          <a:latin typeface="Arial Black" pitchFamily="34" charset="0"/>
        </a:defRPr>
      </a:lvl3pPr>
      <a:lvl4pPr algn="l" rtl="0" eaLnBrk="0" fontAlgn="base" hangingPunct="0">
        <a:lnSpc>
          <a:spcPct val="80000"/>
        </a:lnSpc>
        <a:spcBef>
          <a:spcPct val="0"/>
        </a:spcBef>
        <a:spcAft>
          <a:spcPct val="0"/>
        </a:spcAft>
        <a:defRPr kumimoji="1" sz="3600">
          <a:solidFill>
            <a:srgbClr val="333399"/>
          </a:solidFill>
          <a:latin typeface="Arial Black" pitchFamily="34" charset="0"/>
        </a:defRPr>
      </a:lvl4pPr>
      <a:lvl5pPr algn="l" rtl="0" eaLnBrk="0" fontAlgn="base" hangingPunct="0">
        <a:lnSpc>
          <a:spcPct val="80000"/>
        </a:lnSpc>
        <a:spcBef>
          <a:spcPct val="0"/>
        </a:spcBef>
        <a:spcAft>
          <a:spcPct val="0"/>
        </a:spcAft>
        <a:defRPr kumimoji="1" sz="3600">
          <a:solidFill>
            <a:srgbClr val="333399"/>
          </a:solidFill>
          <a:latin typeface="Arial Black" pitchFamily="34" charset="0"/>
        </a:defRPr>
      </a:lvl5pPr>
      <a:lvl6pPr marL="457200" algn="l" rtl="0" eaLnBrk="0" fontAlgn="base" hangingPunct="0">
        <a:lnSpc>
          <a:spcPct val="80000"/>
        </a:lnSpc>
        <a:spcBef>
          <a:spcPct val="0"/>
        </a:spcBef>
        <a:spcAft>
          <a:spcPct val="0"/>
        </a:spcAft>
        <a:defRPr kumimoji="1" sz="3600">
          <a:solidFill>
            <a:srgbClr val="333399"/>
          </a:solidFill>
          <a:latin typeface="Arial Black" pitchFamily="34" charset="0"/>
        </a:defRPr>
      </a:lvl6pPr>
      <a:lvl7pPr marL="914400" algn="l" rtl="0" eaLnBrk="0" fontAlgn="base" hangingPunct="0">
        <a:lnSpc>
          <a:spcPct val="80000"/>
        </a:lnSpc>
        <a:spcBef>
          <a:spcPct val="0"/>
        </a:spcBef>
        <a:spcAft>
          <a:spcPct val="0"/>
        </a:spcAft>
        <a:defRPr kumimoji="1" sz="3600">
          <a:solidFill>
            <a:srgbClr val="333399"/>
          </a:solidFill>
          <a:latin typeface="Arial Black" pitchFamily="34" charset="0"/>
        </a:defRPr>
      </a:lvl7pPr>
      <a:lvl8pPr marL="1371600" algn="l" rtl="0" eaLnBrk="0" fontAlgn="base" hangingPunct="0">
        <a:lnSpc>
          <a:spcPct val="80000"/>
        </a:lnSpc>
        <a:spcBef>
          <a:spcPct val="0"/>
        </a:spcBef>
        <a:spcAft>
          <a:spcPct val="0"/>
        </a:spcAft>
        <a:defRPr kumimoji="1" sz="3600">
          <a:solidFill>
            <a:srgbClr val="333399"/>
          </a:solidFill>
          <a:latin typeface="Arial Black" pitchFamily="34" charset="0"/>
        </a:defRPr>
      </a:lvl8pPr>
      <a:lvl9pPr marL="1828800" algn="l" rtl="0" eaLnBrk="0" fontAlgn="base" hangingPunct="0">
        <a:lnSpc>
          <a:spcPct val="80000"/>
        </a:lnSpc>
        <a:spcBef>
          <a:spcPct val="0"/>
        </a:spcBef>
        <a:spcAft>
          <a:spcPct val="0"/>
        </a:spcAft>
        <a:defRPr kumimoji="1" sz="3600">
          <a:solidFill>
            <a:srgbClr val="333399"/>
          </a:solidFill>
          <a:latin typeface="Arial Black" pitchFamily="34"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Wingdings" pitchFamily="2" charset="2"/>
        <a:buChar char="§"/>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wcd.coe.int/ViewDoc.jsp?Ref=Rec(2004)11&amp;Language=lanEnglish&amp;Site=COE&amp;BackColorInternet=DBDCF2&amp;BackColorIntranet=FDC864&amp;BackColorLogged=FDC864"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justice.gov.uk/guidance/may2007electoralmodernisation.ht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www.verkiezingsuitslagen.nl/" TargetMode="External"/><Relationship Id="rId5" Type="http://schemas.openxmlformats.org/officeDocument/2006/relationships/hyperlink" Target="http://vlaanderenkiest.be/" TargetMode="External"/><Relationship Id="rId4" Type="http://schemas.openxmlformats.org/officeDocument/2006/relationships/hyperlink" Target="http://www.justice.gov.uk/a-z/electoral-data-standards.htm"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a:xfrm>
            <a:off x="685800" y="1143000"/>
            <a:ext cx="8077200" cy="5715000"/>
          </a:xfrm>
        </p:spPr>
        <p:txBody>
          <a:bodyPr/>
          <a:lstStyle/>
          <a:p>
            <a:pPr algn="ctr">
              <a:lnSpc>
                <a:spcPct val="100000"/>
              </a:lnSpc>
            </a:pPr>
            <a:r>
              <a:rPr lang="en-US" smtClean="0"/>
              <a:t>Requirements for </a:t>
            </a:r>
            <a:br>
              <a:rPr lang="en-US" smtClean="0"/>
            </a:br>
            <a:r>
              <a:rPr lang="en-US" smtClean="0"/>
              <a:t>Common Data Formats </a:t>
            </a:r>
            <a:br>
              <a:rPr lang="en-US" smtClean="0"/>
            </a:br>
            <a:r>
              <a:rPr lang="en-US" smtClean="0"/>
              <a:t>and </a:t>
            </a:r>
            <a:br>
              <a:rPr lang="en-US" smtClean="0"/>
            </a:br>
            <a:r>
              <a:rPr lang="en-US" smtClean="0"/>
              <a:t>Standards for e-Voting</a:t>
            </a:r>
            <a:br>
              <a:rPr lang="en-US" smtClean="0"/>
            </a:br>
            <a:r>
              <a:rPr lang="en-US" smtClean="0"/>
              <a:t/>
            </a:r>
            <a:br>
              <a:rPr lang="en-US" smtClean="0"/>
            </a:br>
            <a:r>
              <a:rPr lang="en-US" smtClean="0"/>
              <a:t>The OASIS View</a:t>
            </a:r>
            <a:br>
              <a:rPr lang="en-US" smtClean="0"/>
            </a:br>
            <a:r>
              <a:rPr lang="en-US" altLang="en-US" sz="1000" smtClean="0">
                <a:latin typeface="Verdana" pitchFamily="34" charset="0"/>
              </a:rPr>
              <a:t/>
            </a:r>
            <a:br>
              <a:rPr lang="en-US" altLang="en-US" sz="1000" smtClean="0">
                <a:latin typeface="Verdana" pitchFamily="34" charset="0"/>
              </a:rPr>
            </a:br>
            <a:r>
              <a:rPr lang="en-US" altLang="en-US" sz="1000" smtClean="0">
                <a:latin typeface="Verdana" pitchFamily="34" charset="0"/>
              </a:rPr>
              <a:t/>
            </a:r>
            <a:br>
              <a:rPr lang="en-US" altLang="en-US" sz="1000" smtClean="0">
                <a:latin typeface="Verdana" pitchFamily="34" charset="0"/>
              </a:rPr>
            </a:br>
            <a:r>
              <a:rPr lang="en-US" altLang="en-US" sz="2400" smtClean="0">
                <a:latin typeface="Arial" pitchFamily="34" charset="0"/>
              </a:rPr>
              <a:t>John Borras, </a:t>
            </a:r>
            <a:br>
              <a:rPr lang="en-US" altLang="en-US" sz="2400" smtClean="0">
                <a:latin typeface="Arial" pitchFamily="34" charset="0"/>
              </a:rPr>
            </a:br>
            <a:r>
              <a:rPr lang="en-US" altLang="en-US" sz="2400" smtClean="0">
                <a:latin typeface="Arial" pitchFamily="34" charset="0"/>
              </a:rPr>
              <a:t>Chair Election &amp; Voter Services, Technical Committee</a:t>
            </a:r>
            <a:br>
              <a:rPr lang="en-US" altLang="en-US" sz="2400" smtClean="0">
                <a:latin typeface="Arial" pitchFamily="34" charset="0"/>
              </a:rPr>
            </a:br>
            <a:r>
              <a:rPr lang="en-US" altLang="en-US" sz="2400" smtClean="0">
                <a:latin typeface="Arial" pitchFamily="34" charset="0"/>
              </a:rPr>
              <a:t/>
            </a:r>
            <a:br>
              <a:rPr lang="en-US" altLang="en-US" sz="2400" smtClean="0">
                <a:latin typeface="Arial" pitchFamily="34" charset="0"/>
              </a:rPr>
            </a:br>
            <a:r>
              <a:rPr lang="en-US" altLang="en-US" sz="1800" smtClean="0">
                <a:latin typeface="Arial" pitchFamily="34" charset="0"/>
              </a:rPr>
              <a:t>NIST </a:t>
            </a:r>
            <a:r>
              <a:rPr lang="en-US" sz="1800" smtClean="0">
                <a:latin typeface="Arial" pitchFamily="34" charset="0"/>
                <a:cs typeface="Arial" pitchFamily="34" charset="0"/>
              </a:rPr>
              <a:t>Common Data Format Workshop, Gaithersburg, October 29-30, 2009 </a:t>
            </a:r>
            <a:br>
              <a:rPr lang="en-US" sz="1800" smtClean="0">
                <a:latin typeface="Arial" pitchFamily="34" charset="0"/>
                <a:cs typeface="Arial" pitchFamily="34" charset="0"/>
              </a:rPr>
            </a:br>
            <a:endParaRPr lang="en-US" altLang="en-US" sz="2400" smtClean="0">
              <a:latin typeface="Verdana" pitchFamily="34" charset="0"/>
            </a:endParaRPr>
          </a:p>
        </p:txBody>
      </p:sp>
      <p:sp>
        <p:nvSpPr>
          <p:cNvPr id="15364" name="Text Box 5"/>
          <p:cNvSpPr txBox="1">
            <a:spLocks noChangeArrowheads="1"/>
          </p:cNvSpPr>
          <p:nvPr/>
        </p:nvSpPr>
        <p:spPr bwMode="auto">
          <a:xfrm>
            <a:off x="6324600" y="120650"/>
            <a:ext cx="2590800" cy="336550"/>
          </a:xfrm>
          <a:prstGeom prst="rect">
            <a:avLst/>
          </a:prstGeom>
          <a:noFill/>
          <a:ln w="9525">
            <a:noFill/>
            <a:miter lim="800000"/>
            <a:headEnd/>
            <a:tailEnd/>
          </a:ln>
        </p:spPr>
        <p:txBody>
          <a:bodyPr>
            <a:spAutoFit/>
          </a:bodyPr>
          <a:lstStyle/>
          <a:p>
            <a:pPr algn="r">
              <a:spcBef>
                <a:spcPct val="50000"/>
              </a:spcBef>
            </a:pPr>
            <a:r>
              <a:rPr lang="en-US" altLang="en-US" sz="1600" b="1" i="0">
                <a:solidFill>
                  <a:schemeClr val="bg1"/>
                </a:solidFill>
                <a:latin typeface="Arial" pitchFamily="34" charset="0"/>
              </a:rPr>
              <a:t>www.oasis-open.org</a:t>
            </a:r>
            <a:endParaRPr lang="en-US" altLang="en-US">
              <a:latin typeface="Times" pitchFamily="18" charset="0"/>
            </a:endParaRPr>
          </a:p>
        </p:txBody>
      </p:sp>
      <p:sp>
        <p:nvSpPr>
          <p:cNvPr id="15365" name="Text Box 5"/>
          <p:cNvSpPr txBox="1">
            <a:spLocks noChangeArrowheads="1"/>
          </p:cNvSpPr>
          <p:nvPr/>
        </p:nvSpPr>
        <p:spPr bwMode="auto">
          <a:xfrm>
            <a:off x="6781800" y="6400800"/>
            <a:ext cx="2111375" cy="366713"/>
          </a:xfrm>
          <a:prstGeom prst="rect">
            <a:avLst/>
          </a:prstGeom>
          <a:solidFill>
            <a:schemeClr val="bg1"/>
          </a:solidFill>
          <a:ln w="9525" algn="ctr">
            <a:noFill/>
            <a:miter lim="800000"/>
            <a:headEnd/>
            <a:tailEnd/>
          </a:ln>
          <a:effectLst/>
        </p:spPr>
        <p:txBody>
          <a:bodyPr>
            <a:spAutoFit/>
          </a:bodyPr>
          <a:lstStyle/>
          <a:p>
            <a:pPr>
              <a:spcBef>
                <a:spcPct val="50000"/>
              </a:spcBef>
            </a:pPr>
            <a:r>
              <a:rPr lang="en-US">
                <a:solidFill>
                  <a:schemeClr val="bg1"/>
                </a:solidFill>
              </a:rPr>
              <a:t>blank</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3"/>
          <p:cNvSpPr>
            <a:spLocks noChangeArrowheads="1"/>
          </p:cNvSpPr>
          <p:nvPr/>
        </p:nvSpPr>
        <p:spPr bwMode="auto">
          <a:xfrm>
            <a:off x="1828800" y="528638"/>
            <a:ext cx="9144000" cy="0"/>
          </a:xfrm>
          <a:prstGeom prst="rect">
            <a:avLst/>
          </a:prstGeom>
          <a:noFill/>
          <a:ln w="9525">
            <a:noFill/>
            <a:miter lim="800000"/>
            <a:headEnd/>
            <a:tailEnd/>
          </a:ln>
        </p:spPr>
        <p:txBody>
          <a:bodyPr>
            <a:spAutoFit/>
          </a:bodyPr>
          <a:lstStyle/>
          <a:p>
            <a:endParaRPr lang="en-GB"/>
          </a:p>
        </p:txBody>
      </p:sp>
      <p:pic>
        <p:nvPicPr>
          <p:cNvPr id="27650" name="Picture 2" descr="Drawing1"/>
          <p:cNvPicPr>
            <a:picLocks noChangeAspect="1" noChangeArrowheads="1"/>
          </p:cNvPicPr>
          <p:nvPr/>
        </p:nvPicPr>
        <p:blipFill>
          <a:blip r:embed="rId3" cstate="print"/>
          <a:srcRect/>
          <a:stretch>
            <a:fillRect/>
          </a:stretch>
        </p:blipFill>
        <p:spPr bwMode="auto">
          <a:xfrm>
            <a:off x="990600" y="1031875"/>
            <a:ext cx="7010400" cy="5368925"/>
          </a:xfrm>
          <a:prstGeom prst="rect">
            <a:avLst/>
          </a:prstGeom>
          <a:noFill/>
          <a:ln w="9525">
            <a:noFill/>
            <a:miter lim="800000"/>
            <a:headEnd/>
            <a:tailEnd/>
          </a:ln>
        </p:spPr>
      </p:pic>
      <p:sp>
        <p:nvSpPr>
          <p:cNvPr id="5" name="TextBox 4"/>
          <p:cNvSpPr txBox="1"/>
          <p:nvPr/>
        </p:nvSpPr>
        <p:spPr>
          <a:xfrm>
            <a:off x="871538" y="593725"/>
            <a:ext cx="6596062" cy="396875"/>
          </a:xfrm>
          <a:prstGeom prst="rect">
            <a:avLst/>
          </a:prstGeom>
          <a:noFill/>
        </p:spPr>
        <p:txBody>
          <a:bodyPr wrap="none">
            <a:spAutoFit/>
          </a:bodyPr>
          <a:lstStyle/>
          <a:p>
            <a:r>
              <a:rPr lang="en-GB" sz="2000" i="0">
                <a:solidFill>
                  <a:srgbClr val="333399"/>
                </a:solidFill>
                <a:latin typeface="Arial Black" pitchFamily="34" charset="0"/>
              </a:rPr>
              <a:t>The Voting Process - possible interface points</a:t>
            </a:r>
            <a:endParaRPr lang="en-US" sz="2000" i="0">
              <a:solidFill>
                <a:srgbClr val="333399"/>
              </a:solidFill>
              <a:latin typeface="Arial Black"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762000" y="3124200"/>
            <a:ext cx="7620000" cy="1143000"/>
          </a:xfrm>
        </p:spPr>
        <p:txBody>
          <a:bodyPr/>
          <a:lstStyle/>
          <a:p>
            <a:pPr algn="ctr">
              <a:spcBef>
                <a:spcPts val="1200"/>
              </a:spcBef>
            </a:pPr>
            <a:r>
              <a:rPr lang="en-GB" dirty="0" smtClean="0"/>
              <a:t>EML</a:t>
            </a:r>
            <a:br>
              <a:rPr lang="en-GB" dirty="0" smtClean="0"/>
            </a:br>
            <a:r>
              <a:rPr lang="en-GB" dirty="0" smtClean="0"/>
              <a:t/>
            </a:r>
            <a:br>
              <a:rPr lang="en-GB" dirty="0" smtClean="0"/>
            </a:br>
            <a:r>
              <a:rPr lang="en-US" dirty="0" smtClean="0"/>
              <a:t> ( Election Markup Language)</a:t>
            </a:r>
            <a:endParaRPr lang="en-US" dirty="0" smtClean="0"/>
          </a:p>
        </p:txBody>
      </p:sp>
      <p:sp>
        <p:nvSpPr>
          <p:cNvPr id="28675" name="Text Box 3"/>
          <p:cNvSpPr txBox="1">
            <a:spLocks noChangeArrowheads="1"/>
          </p:cNvSpPr>
          <p:nvPr/>
        </p:nvSpPr>
        <p:spPr bwMode="auto">
          <a:xfrm>
            <a:off x="6781800" y="6400800"/>
            <a:ext cx="2111375" cy="366713"/>
          </a:xfrm>
          <a:prstGeom prst="rect">
            <a:avLst/>
          </a:prstGeom>
          <a:solidFill>
            <a:schemeClr val="bg1"/>
          </a:solidFill>
          <a:ln w="9525" algn="ctr">
            <a:noFill/>
            <a:miter lim="800000"/>
            <a:headEnd/>
            <a:tailEnd/>
          </a:ln>
          <a:effectLst/>
        </p:spPr>
        <p:txBody>
          <a:bodyPr>
            <a:spAutoFit/>
          </a:bodyPr>
          <a:lstStyle/>
          <a:p>
            <a:pPr>
              <a:spcBef>
                <a:spcPct val="50000"/>
              </a:spcBef>
            </a:pPr>
            <a:r>
              <a:rPr lang="en-US">
                <a:solidFill>
                  <a:schemeClr val="bg1"/>
                </a:solidFill>
              </a:rPr>
              <a:t>blank</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457200" y="685800"/>
            <a:ext cx="8077200" cy="762000"/>
          </a:xfrm>
        </p:spPr>
        <p:txBody>
          <a:bodyPr/>
          <a:lstStyle/>
          <a:p>
            <a:pPr algn="ctr"/>
            <a:r>
              <a:rPr lang="en-GB" smtClean="0"/>
              <a:t>Technical Committee Overview</a:t>
            </a:r>
          </a:p>
        </p:txBody>
      </p:sp>
      <p:sp>
        <p:nvSpPr>
          <p:cNvPr id="29698" name="Rectangle 3"/>
          <p:cNvSpPr>
            <a:spLocks noGrp="1" noChangeArrowheads="1"/>
          </p:cNvSpPr>
          <p:nvPr>
            <p:ph type="body" idx="1"/>
          </p:nvPr>
        </p:nvSpPr>
        <p:spPr>
          <a:xfrm>
            <a:off x="838200" y="1752600"/>
            <a:ext cx="7162800" cy="4171950"/>
          </a:xfrm>
        </p:spPr>
        <p:txBody>
          <a:bodyPr/>
          <a:lstStyle/>
          <a:p>
            <a:pPr eaLnBrk="1" hangingPunct="1">
              <a:lnSpc>
                <a:spcPct val="90000"/>
              </a:lnSpc>
              <a:spcBef>
                <a:spcPct val="50000"/>
              </a:spcBef>
              <a:spcAft>
                <a:spcPct val="30000"/>
              </a:spcAft>
              <a:buClr>
                <a:srgbClr val="333399"/>
              </a:buClr>
            </a:pPr>
            <a:r>
              <a:rPr kumimoji="0" lang="en-US" sz="2400" b="1" dirty="0" smtClean="0">
                <a:solidFill>
                  <a:srgbClr val="333399"/>
                </a:solidFill>
              </a:rPr>
              <a:t>History </a:t>
            </a:r>
          </a:p>
          <a:p>
            <a:pPr lvl="1" eaLnBrk="1" hangingPunct="1">
              <a:lnSpc>
                <a:spcPct val="90000"/>
              </a:lnSpc>
              <a:spcBef>
                <a:spcPct val="50000"/>
              </a:spcBef>
              <a:spcAft>
                <a:spcPct val="30000"/>
              </a:spcAft>
              <a:buClr>
                <a:srgbClr val="333399"/>
              </a:buClr>
            </a:pPr>
            <a:r>
              <a:rPr kumimoji="0" lang="en-US" sz="2400" dirty="0" smtClean="0">
                <a:solidFill>
                  <a:srgbClr val="333399"/>
                </a:solidFill>
              </a:rPr>
              <a:t>Formed March 2001 by 3 USA companies</a:t>
            </a:r>
          </a:p>
          <a:p>
            <a:pPr lvl="1" eaLnBrk="1" hangingPunct="1">
              <a:lnSpc>
                <a:spcPct val="90000"/>
              </a:lnSpc>
              <a:spcBef>
                <a:spcPct val="25000"/>
              </a:spcBef>
              <a:spcAft>
                <a:spcPct val="25000"/>
              </a:spcAft>
              <a:buClrTx/>
              <a:buFontTx/>
              <a:buChar char="•"/>
            </a:pPr>
            <a:r>
              <a:rPr kumimoji="0" lang="en-US" sz="2400" dirty="0" smtClean="0">
                <a:solidFill>
                  <a:srgbClr val="333399"/>
                </a:solidFill>
              </a:rPr>
              <a:t>Chair since Aug 2001- UK Gov’t rep</a:t>
            </a:r>
          </a:p>
          <a:p>
            <a:pPr eaLnBrk="1" hangingPunct="1">
              <a:lnSpc>
                <a:spcPct val="90000"/>
              </a:lnSpc>
              <a:spcBef>
                <a:spcPct val="50000"/>
              </a:spcBef>
              <a:spcAft>
                <a:spcPct val="30000"/>
              </a:spcAft>
              <a:buClr>
                <a:srgbClr val="333399"/>
              </a:buClr>
            </a:pPr>
            <a:r>
              <a:rPr lang="en-US" sz="2400" b="1" dirty="0" smtClean="0">
                <a:solidFill>
                  <a:srgbClr val="333399"/>
                </a:solidFill>
              </a:rPr>
              <a:t>Membership</a:t>
            </a:r>
            <a:r>
              <a:rPr kumimoji="0" lang="en-US" sz="2400" b="1" dirty="0" smtClean="0">
                <a:solidFill>
                  <a:srgbClr val="333399"/>
                </a:solidFill>
                <a:latin typeface="Arial Narrow" pitchFamily="34" charset="0"/>
              </a:rPr>
              <a:t> </a:t>
            </a:r>
          </a:p>
          <a:p>
            <a:pPr lvl="1">
              <a:lnSpc>
                <a:spcPct val="90000"/>
              </a:lnSpc>
              <a:spcAft>
                <a:spcPct val="30000"/>
              </a:spcAft>
              <a:buClrTx/>
              <a:buFontTx/>
              <a:buChar char="•"/>
            </a:pPr>
            <a:r>
              <a:rPr lang="en-US" sz="2400" dirty="0" smtClean="0">
                <a:solidFill>
                  <a:srgbClr val="333399"/>
                </a:solidFill>
              </a:rPr>
              <a:t>Governments </a:t>
            </a:r>
          </a:p>
          <a:p>
            <a:pPr lvl="1">
              <a:lnSpc>
                <a:spcPct val="90000"/>
              </a:lnSpc>
              <a:spcAft>
                <a:spcPct val="30000"/>
              </a:spcAft>
              <a:buClrTx/>
              <a:buFontTx/>
              <a:buChar char="•"/>
            </a:pPr>
            <a:r>
              <a:rPr lang="en-US" sz="2400" dirty="0" smtClean="0">
                <a:solidFill>
                  <a:srgbClr val="333399"/>
                </a:solidFill>
              </a:rPr>
              <a:t>Corporations</a:t>
            </a:r>
          </a:p>
          <a:p>
            <a:pPr lvl="1">
              <a:lnSpc>
                <a:spcPct val="90000"/>
              </a:lnSpc>
              <a:spcAft>
                <a:spcPct val="30000"/>
              </a:spcAft>
              <a:buClrTx/>
              <a:buFontTx/>
              <a:buChar char="•"/>
            </a:pPr>
            <a:r>
              <a:rPr lang="en-US" sz="2400" dirty="0" smtClean="0">
                <a:solidFill>
                  <a:srgbClr val="333399"/>
                </a:solidFill>
              </a:rPr>
              <a:t>Election services providers </a:t>
            </a:r>
          </a:p>
          <a:p>
            <a:pPr lvl="1">
              <a:lnSpc>
                <a:spcPct val="90000"/>
              </a:lnSpc>
              <a:spcAft>
                <a:spcPct val="30000"/>
              </a:spcAft>
              <a:buClrTx/>
              <a:buFontTx/>
              <a:buChar char="•"/>
            </a:pPr>
            <a:r>
              <a:rPr lang="en-US" sz="2400" dirty="0" smtClean="0">
                <a:solidFill>
                  <a:srgbClr val="333399"/>
                </a:solidFill>
              </a:rPr>
              <a:t>Academia</a:t>
            </a:r>
          </a:p>
          <a:p>
            <a:pPr lvl="1" eaLnBrk="1" hangingPunct="1">
              <a:lnSpc>
                <a:spcPct val="90000"/>
              </a:lnSpc>
              <a:spcBef>
                <a:spcPct val="50000"/>
              </a:spcBef>
              <a:spcAft>
                <a:spcPct val="30000"/>
              </a:spcAft>
              <a:buClrTx/>
              <a:buFontTx/>
              <a:buNone/>
            </a:pPr>
            <a:endParaRPr kumimoji="0" lang="en-GB" sz="2400" dirty="0" smtClean="0">
              <a:solidFill>
                <a:srgbClr val="333399"/>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457200" y="228600"/>
            <a:ext cx="8077200" cy="1143000"/>
          </a:xfrm>
        </p:spPr>
        <p:txBody>
          <a:bodyPr/>
          <a:lstStyle/>
          <a:p>
            <a:pPr algn="ctr"/>
            <a:r>
              <a:rPr lang="en-US" sz="3200" dirty="0" smtClean="0"/>
              <a:t>EML ( Election Markup Language)</a:t>
            </a:r>
            <a:endParaRPr lang="en-GB" sz="3200" dirty="0" smtClean="0"/>
          </a:p>
        </p:txBody>
      </p:sp>
      <p:sp>
        <p:nvSpPr>
          <p:cNvPr id="31746" name="Rectangle 3"/>
          <p:cNvSpPr>
            <a:spLocks noGrp="1" noChangeArrowheads="1"/>
          </p:cNvSpPr>
          <p:nvPr>
            <p:ph type="body" idx="1"/>
          </p:nvPr>
        </p:nvSpPr>
        <p:spPr>
          <a:xfrm>
            <a:off x="990600" y="1676400"/>
            <a:ext cx="7162800" cy="4572000"/>
          </a:xfrm>
        </p:spPr>
        <p:txBody>
          <a:bodyPr/>
          <a:lstStyle/>
          <a:p>
            <a:pPr>
              <a:lnSpc>
                <a:spcPct val="90000"/>
              </a:lnSpc>
              <a:buClr>
                <a:srgbClr val="333399"/>
              </a:buClr>
            </a:pPr>
            <a:r>
              <a:rPr lang="en-US" sz="2400" smtClean="0">
                <a:solidFill>
                  <a:srgbClr val="333399"/>
                </a:solidFill>
              </a:rPr>
              <a:t>Specification</a:t>
            </a:r>
          </a:p>
          <a:p>
            <a:pPr lvl="2">
              <a:lnSpc>
                <a:spcPct val="90000"/>
              </a:lnSpc>
              <a:buClr>
                <a:srgbClr val="333399"/>
              </a:buClr>
              <a:buFontTx/>
              <a:buChar char="•"/>
            </a:pPr>
            <a:r>
              <a:rPr lang="en-US" sz="2000" smtClean="0">
                <a:solidFill>
                  <a:srgbClr val="333399"/>
                </a:solidFill>
              </a:rPr>
              <a:t>Outlines Voting processes</a:t>
            </a:r>
          </a:p>
          <a:p>
            <a:pPr lvl="2">
              <a:lnSpc>
                <a:spcPct val="90000"/>
              </a:lnSpc>
              <a:buClr>
                <a:srgbClr val="333399"/>
              </a:buClr>
              <a:buFontTx/>
              <a:buChar char="•"/>
            </a:pPr>
            <a:r>
              <a:rPr lang="en-US" sz="2000" smtClean="0">
                <a:solidFill>
                  <a:srgbClr val="333399"/>
                </a:solidFill>
              </a:rPr>
              <a:t>Identifies data requirements</a:t>
            </a:r>
          </a:p>
          <a:p>
            <a:pPr lvl="2">
              <a:lnSpc>
                <a:spcPct val="90000"/>
              </a:lnSpc>
              <a:buClr>
                <a:srgbClr val="333399"/>
              </a:buClr>
              <a:buFontTx/>
              <a:buChar char="•"/>
            </a:pPr>
            <a:r>
              <a:rPr lang="en-US" sz="2000" smtClean="0">
                <a:solidFill>
                  <a:srgbClr val="333399"/>
                </a:solidFill>
              </a:rPr>
              <a:t>Contains glossary of terms</a:t>
            </a:r>
          </a:p>
          <a:p>
            <a:pPr lvl="2">
              <a:lnSpc>
                <a:spcPct val="90000"/>
              </a:lnSpc>
              <a:buClr>
                <a:srgbClr val="333399"/>
              </a:buClr>
              <a:buFontTx/>
              <a:buChar char="•"/>
            </a:pPr>
            <a:r>
              <a:rPr lang="en-US" sz="2000" smtClean="0">
                <a:solidFill>
                  <a:srgbClr val="333399"/>
                </a:solidFill>
              </a:rPr>
              <a:t>Addresses security issues</a:t>
            </a:r>
          </a:p>
          <a:p>
            <a:pPr lvl="2">
              <a:lnSpc>
                <a:spcPct val="90000"/>
              </a:lnSpc>
              <a:buClr>
                <a:srgbClr val="333399"/>
              </a:buClr>
              <a:buFontTx/>
              <a:buChar char="•"/>
            </a:pPr>
            <a:r>
              <a:rPr lang="en-GB" sz="2000" smtClean="0">
                <a:solidFill>
                  <a:srgbClr val="333399"/>
                </a:solidFill>
              </a:rPr>
              <a:t>Overview of the XML schemas</a:t>
            </a:r>
          </a:p>
          <a:p>
            <a:pPr>
              <a:lnSpc>
                <a:spcPct val="90000"/>
              </a:lnSpc>
              <a:buClr>
                <a:srgbClr val="333399"/>
              </a:buClr>
            </a:pPr>
            <a:r>
              <a:rPr lang="en-GB" smtClean="0">
                <a:solidFill>
                  <a:srgbClr val="333399"/>
                </a:solidFill>
              </a:rPr>
              <a:t> </a:t>
            </a:r>
            <a:r>
              <a:rPr lang="en-GB" sz="2400" smtClean="0">
                <a:solidFill>
                  <a:srgbClr val="333399"/>
                </a:solidFill>
              </a:rPr>
              <a:t>Data Dictionary</a:t>
            </a:r>
          </a:p>
          <a:p>
            <a:pPr lvl="2">
              <a:lnSpc>
                <a:spcPct val="90000"/>
              </a:lnSpc>
              <a:buClr>
                <a:srgbClr val="333399"/>
              </a:buClr>
              <a:buFont typeface="Arial" pitchFamily="34" charset="0"/>
              <a:buChar char="•"/>
            </a:pPr>
            <a:r>
              <a:rPr lang="en-GB" sz="2000" smtClean="0">
                <a:solidFill>
                  <a:srgbClr val="333399"/>
                </a:solidFill>
              </a:rPr>
              <a:t>Defines all exchanged data components</a:t>
            </a:r>
            <a:endParaRPr lang="en-US" sz="2000" smtClean="0">
              <a:solidFill>
                <a:srgbClr val="333399"/>
              </a:solidFill>
            </a:endParaRPr>
          </a:p>
          <a:p>
            <a:pPr>
              <a:lnSpc>
                <a:spcPct val="150000"/>
              </a:lnSpc>
              <a:buClr>
                <a:srgbClr val="333399"/>
              </a:buClr>
            </a:pPr>
            <a:r>
              <a:rPr lang="en-GB" sz="2400" smtClean="0">
                <a:solidFill>
                  <a:srgbClr val="333399"/>
                </a:solidFill>
              </a:rPr>
              <a:t>XML Schemas</a:t>
            </a:r>
          </a:p>
          <a:p>
            <a:pPr lvl="2">
              <a:lnSpc>
                <a:spcPct val="90000"/>
              </a:lnSpc>
              <a:spcBef>
                <a:spcPct val="0"/>
              </a:spcBef>
              <a:buClr>
                <a:srgbClr val="333399"/>
              </a:buClr>
              <a:buFontTx/>
              <a:buChar char="•"/>
            </a:pPr>
            <a:r>
              <a:rPr lang="en-GB" sz="2000" smtClean="0">
                <a:solidFill>
                  <a:srgbClr val="333399"/>
                </a:solidFill>
              </a:rPr>
              <a:t>Family of 38 schema components</a:t>
            </a:r>
          </a:p>
          <a:p>
            <a:pPr lvl="2">
              <a:lnSpc>
                <a:spcPct val="90000"/>
              </a:lnSpc>
              <a:spcBef>
                <a:spcPct val="0"/>
              </a:spcBef>
              <a:buClr>
                <a:srgbClr val="333399"/>
              </a:buClr>
              <a:buFontTx/>
              <a:buChar char="•"/>
            </a:pPr>
            <a:r>
              <a:rPr lang="en-GB" sz="2000" smtClean="0">
                <a:solidFill>
                  <a:srgbClr val="333399"/>
                </a:solidFill>
              </a:rPr>
              <a:t>29 specific exchange schema</a:t>
            </a:r>
          </a:p>
          <a:p>
            <a:pPr lvl="2">
              <a:lnSpc>
                <a:spcPct val="90000"/>
              </a:lnSpc>
              <a:spcBef>
                <a:spcPct val="0"/>
              </a:spcBef>
              <a:buClr>
                <a:srgbClr val="333399"/>
              </a:buClr>
              <a:buFontTx/>
              <a:buChar char="•"/>
            </a:pPr>
            <a:r>
              <a:rPr lang="en-US" sz="2000" smtClean="0">
                <a:solidFill>
                  <a:srgbClr val="333399"/>
                </a:solidFill>
              </a:rPr>
              <a:t>2 new US-driven schema developed for EML 6.0</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066800" y="304800"/>
            <a:ext cx="7010400" cy="1143000"/>
          </a:xfrm>
        </p:spPr>
        <p:txBody>
          <a:bodyPr/>
          <a:lstStyle/>
          <a:p>
            <a:pPr algn="ctr"/>
            <a:r>
              <a:rPr lang="en-GB" smtClean="0"/>
              <a:t>Coverage</a:t>
            </a:r>
            <a:endParaRPr lang="en-US" smtClean="0"/>
          </a:p>
        </p:txBody>
      </p:sp>
      <p:sp>
        <p:nvSpPr>
          <p:cNvPr id="3" name="Content Placeholder 2"/>
          <p:cNvSpPr>
            <a:spLocks noGrp="1"/>
          </p:cNvSpPr>
          <p:nvPr>
            <p:ph idx="1"/>
          </p:nvPr>
        </p:nvSpPr>
        <p:spPr>
          <a:xfrm>
            <a:off x="685800" y="1600200"/>
            <a:ext cx="8001000" cy="4171950"/>
          </a:xfrm>
        </p:spPr>
        <p:txBody>
          <a:bodyPr/>
          <a:lstStyle/>
          <a:p>
            <a:pPr>
              <a:buFont typeface="Wingdings" pitchFamily="2" charset="2"/>
              <a:buNone/>
            </a:pPr>
            <a:r>
              <a:rPr lang="en-US" sz="2400" smtClean="0">
                <a:solidFill>
                  <a:srgbClr val="333399"/>
                </a:solidFill>
              </a:rPr>
              <a:t>EML provides specifications for :</a:t>
            </a:r>
          </a:p>
          <a:p>
            <a:pPr>
              <a:buClr>
                <a:srgbClr val="333399"/>
              </a:buClr>
            </a:pPr>
            <a:r>
              <a:rPr lang="en-US" sz="2000" smtClean="0">
                <a:solidFill>
                  <a:srgbClr val="333399"/>
                </a:solidFill>
              </a:rPr>
              <a:t>Candidate Nomination, Response to Nomination and Approved Candidate Lists; </a:t>
            </a:r>
          </a:p>
          <a:p>
            <a:pPr>
              <a:buClr>
                <a:srgbClr val="333399"/>
              </a:buClr>
            </a:pPr>
            <a:r>
              <a:rPr lang="en-US" sz="2000" smtClean="0">
                <a:solidFill>
                  <a:srgbClr val="333399"/>
                </a:solidFill>
              </a:rPr>
              <a:t>Voter Registration information, including eligible voter lists; </a:t>
            </a:r>
          </a:p>
          <a:p>
            <a:pPr>
              <a:buClr>
                <a:srgbClr val="333399"/>
              </a:buClr>
            </a:pPr>
            <a:r>
              <a:rPr lang="en-US" sz="2000" smtClean="0">
                <a:solidFill>
                  <a:srgbClr val="333399"/>
                </a:solidFill>
              </a:rPr>
              <a:t>Various communications between voters and election officials, such as election notices, district boundaries and polling places; </a:t>
            </a:r>
          </a:p>
          <a:p>
            <a:pPr>
              <a:buClr>
                <a:srgbClr val="333399"/>
              </a:buClr>
            </a:pPr>
            <a:r>
              <a:rPr lang="en-US" sz="2000" smtClean="0">
                <a:solidFill>
                  <a:srgbClr val="333399"/>
                </a:solidFill>
              </a:rPr>
              <a:t>Ballot information, including races, contests, and candidates; </a:t>
            </a:r>
          </a:p>
          <a:p>
            <a:pPr>
              <a:buClr>
                <a:srgbClr val="333399"/>
              </a:buClr>
            </a:pPr>
            <a:r>
              <a:rPr lang="en-US" sz="2000" smtClean="0">
                <a:solidFill>
                  <a:srgbClr val="333399"/>
                </a:solidFill>
              </a:rPr>
              <a:t>Voter Authentication; </a:t>
            </a:r>
          </a:p>
          <a:p>
            <a:pPr>
              <a:buClr>
                <a:srgbClr val="333399"/>
              </a:buClr>
            </a:pPr>
            <a:r>
              <a:rPr lang="en-US" sz="2000" smtClean="0">
                <a:solidFill>
                  <a:srgbClr val="333399"/>
                </a:solidFill>
              </a:rPr>
              <a:t>Vote Casting and Vote Confirmation; </a:t>
            </a:r>
          </a:p>
          <a:p>
            <a:pPr>
              <a:buClr>
                <a:srgbClr val="333399"/>
              </a:buClr>
            </a:pPr>
            <a:r>
              <a:rPr lang="en-US" sz="2000" smtClean="0">
                <a:solidFill>
                  <a:srgbClr val="333399"/>
                </a:solidFill>
              </a:rPr>
              <a:t>Election counts, results and statistics; </a:t>
            </a:r>
          </a:p>
          <a:p>
            <a:pPr>
              <a:buClr>
                <a:srgbClr val="333399"/>
              </a:buClr>
            </a:pPr>
            <a:r>
              <a:rPr lang="en-US" sz="2000" smtClean="0">
                <a:solidFill>
                  <a:srgbClr val="333399"/>
                </a:solidFill>
              </a:rPr>
              <a:t>Audit information pertinent to some of the other defined data and interfaces.</a:t>
            </a:r>
          </a:p>
          <a:p>
            <a:endParaRPr lang="en-US" smtClean="0">
              <a:solidFill>
                <a:srgbClr val="333399"/>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idx="4294967295"/>
          </p:nvPr>
        </p:nvSpPr>
        <p:spPr>
          <a:xfrm>
            <a:off x="457200" y="228600"/>
            <a:ext cx="8077200" cy="1143000"/>
          </a:xfrm>
        </p:spPr>
        <p:txBody>
          <a:bodyPr/>
          <a:lstStyle/>
          <a:p>
            <a:pPr algn="ctr"/>
            <a:r>
              <a:rPr lang="en-US" sz="3200" dirty="0" smtClean="0"/>
              <a:t>EML V6.0 - Changes</a:t>
            </a:r>
            <a:endParaRPr lang="en-GB" sz="3200" dirty="0" smtClean="0"/>
          </a:p>
        </p:txBody>
      </p:sp>
      <p:sp>
        <p:nvSpPr>
          <p:cNvPr id="77827" name="Rectangle 3"/>
          <p:cNvSpPr>
            <a:spLocks noGrp="1" noChangeArrowheads="1"/>
          </p:cNvSpPr>
          <p:nvPr>
            <p:ph type="body" idx="4294967295"/>
          </p:nvPr>
        </p:nvSpPr>
        <p:spPr>
          <a:xfrm>
            <a:off x="990600" y="1676400"/>
            <a:ext cx="7772400" cy="4572000"/>
          </a:xfrm>
        </p:spPr>
        <p:txBody>
          <a:bodyPr/>
          <a:lstStyle/>
          <a:p>
            <a:pPr>
              <a:buClr>
                <a:srgbClr val="333399"/>
              </a:buClr>
            </a:pPr>
            <a:r>
              <a:rPr lang="en-US" sz="2600" smtClean="0">
                <a:solidFill>
                  <a:srgbClr val="333399"/>
                </a:solidFill>
              </a:rPr>
              <a:t>Enhancements</a:t>
            </a:r>
          </a:p>
          <a:p>
            <a:pPr lvl="2">
              <a:buClr>
                <a:srgbClr val="333399"/>
              </a:buClr>
              <a:buFontTx/>
              <a:buChar char="•"/>
            </a:pPr>
            <a:r>
              <a:rPr lang="en-US" sz="2000" smtClean="0">
                <a:solidFill>
                  <a:srgbClr val="333399"/>
                </a:solidFill>
              </a:rPr>
              <a:t>EML 510 and EML 530 for US district reporting needs</a:t>
            </a:r>
          </a:p>
          <a:p>
            <a:pPr lvl="2">
              <a:buClr>
                <a:srgbClr val="333399"/>
              </a:buClr>
              <a:buFontTx/>
              <a:buChar char="•"/>
            </a:pPr>
            <a:r>
              <a:rPr lang="en-GB" sz="2000" smtClean="0">
                <a:solidFill>
                  <a:srgbClr val="333399"/>
                </a:solidFill>
              </a:rPr>
              <a:t>EML 150 Geo-district boundary and polling places</a:t>
            </a:r>
          </a:p>
          <a:p>
            <a:pPr lvl="2">
              <a:buClr>
                <a:srgbClr val="333399"/>
              </a:buClr>
              <a:buFontTx/>
              <a:buChar char="•"/>
            </a:pPr>
            <a:r>
              <a:rPr lang="en-GB" sz="2000" smtClean="0">
                <a:solidFill>
                  <a:srgbClr val="333399"/>
                </a:solidFill>
              </a:rPr>
              <a:t>Simplification - consolidation of EML120 into EML330</a:t>
            </a:r>
          </a:p>
          <a:p>
            <a:pPr>
              <a:buClr>
                <a:srgbClr val="333399"/>
              </a:buClr>
            </a:pPr>
            <a:r>
              <a:rPr lang="en-GB" sz="2600" smtClean="0">
                <a:solidFill>
                  <a:srgbClr val="333399"/>
                </a:solidFill>
              </a:rPr>
              <a:t>Core Definitions</a:t>
            </a:r>
          </a:p>
          <a:p>
            <a:pPr lvl="2">
              <a:buClr>
                <a:srgbClr val="333399"/>
              </a:buClr>
              <a:buFont typeface="Arial" pitchFamily="34" charset="0"/>
              <a:buChar char="•"/>
            </a:pPr>
            <a:r>
              <a:rPr lang="en-GB" sz="2000" smtClean="0">
                <a:solidFill>
                  <a:srgbClr val="333399"/>
                </a:solidFill>
              </a:rPr>
              <a:t>Improvements to flexibility of logical political boundaries</a:t>
            </a:r>
          </a:p>
          <a:p>
            <a:pPr lvl="2">
              <a:buClr>
                <a:srgbClr val="333399"/>
              </a:buClr>
              <a:buFont typeface="Arial" pitchFamily="34" charset="0"/>
              <a:buChar char="•"/>
            </a:pPr>
            <a:r>
              <a:rPr lang="en-US" sz="2000" smtClean="0">
                <a:solidFill>
                  <a:srgbClr val="333399"/>
                </a:solidFill>
              </a:rPr>
              <a:t>Clean-up and consistency corrections</a:t>
            </a:r>
          </a:p>
          <a:p>
            <a:pPr lvl="2">
              <a:buClr>
                <a:srgbClr val="333399"/>
              </a:buClr>
              <a:buFont typeface="Arial" pitchFamily="34" charset="0"/>
              <a:buChar char="•"/>
            </a:pPr>
            <a:r>
              <a:rPr lang="en-US" sz="2000" smtClean="0">
                <a:solidFill>
                  <a:srgbClr val="333399"/>
                </a:solidFill>
              </a:rPr>
              <a:t>Removal of redundant items</a:t>
            </a:r>
          </a:p>
          <a:p>
            <a:pPr>
              <a:lnSpc>
                <a:spcPct val="150000"/>
              </a:lnSpc>
              <a:buClr>
                <a:srgbClr val="333399"/>
              </a:buClr>
            </a:pPr>
            <a:r>
              <a:rPr lang="en-GB" sz="2600" smtClean="0">
                <a:solidFill>
                  <a:srgbClr val="333399"/>
                </a:solidFill>
              </a:rPr>
              <a:t>Localization Support</a:t>
            </a:r>
          </a:p>
          <a:p>
            <a:pPr lvl="2">
              <a:buClr>
                <a:srgbClr val="333399"/>
              </a:buClr>
              <a:buFont typeface="Arial" pitchFamily="34" charset="0"/>
              <a:buChar char="•"/>
            </a:pPr>
            <a:r>
              <a:rPr lang="en-GB" sz="2000" smtClean="0">
                <a:solidFill>
                  <a:srgbClr val="333399"/>
                </a:solidFill>
              </a:rPr>
              <a:t>New common dictionary format - better discovery / reuse</a:t>
            </a:r>
          </a:p>
          <a:p>
            <a:pPr lvl="2">
              <a:buClr>
                <a:srgbClr val="333399"/>
              </a:buClr>
              <a:buFont typeface="Arial" pitchFamily="34" charset="0"/>
              <a:buChar char="•"/>
            </a:pPr>
            <a:r>
              <a:rPr lang="en-US" sz="2000" smtClean="0">
                <a:solidFill>
                  <a:srgbClr val="333399"/>
                </a:solidFill>
              </a:rPr>
              <a:t>Localization templates for all 29 exchange schema</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685800" y="0"/>
            <a:ext cx="7010400" cy="1143000"/>
          </a:xfrm>
        </p:spPr>
        <p:txBody>
          <a:bodyPr/>
          <a:lstStyle/>
          <a:p>
            <a:pPr algn="ctr"/>
            <a:r>
              <a:rPr lang="en-GB" sz="3200" dirty="0" smtClean="0"/>
              <a:t>Take-up</a:t>
            </a:r>
            <a:endParaRPr lang="en-GB" sz="3200" dirty="0" smtClean="0"/>
          </a:p>
        </p:txBody>
      </p:sp>
      <p:sp>
        <p:nvSpPr>
          <p:cNvPr id="34818" name="Rectangle 3"/>
          <p:cNvSpPr>
            <a:spLocks noGrp="1" noChangeArrowheads="1"/>
          </p:cNvSpPr>
          <p:nvPr>
            <p:ph type="body" idx="1"/>
          </p:nvPr>
        </p:nvSpPr>
        <p:spPr>
          <a:xfrm>
            <a:off x="762000" y="1295400"/>
            <a:ext cx="7848600" cy="5257800"/>
          </a:xfrm>
        </p:spPr>
        <p:txBody>
          <a:bodyPr/>
          <a:lstStyle/>
          <a:p>
            <a:pPr>
              <a:spcAft>
                <a:spcPts val="600"/>
              </a:spcAft>
              <a:buClr>
                <a:srgbClr val="333399"/>
              </a:buClr>
            </a:pPr>
            <a:r>
              <a:rPr lang="en-GB" sz="2800" smtClean="0">
                <a:solidFill>
                  <a:srgbClr val="333399"/>
                </a:solidFill>
              </a:rPr>
              <a:t>Council of Europe Recommendation</a:t>
            </a:r>
          </a:p>
          <a:p>
            <a:pPr>
              <a:spcAft>
                <a:spcPts val="600"/>
              </a:spcAft>
              <a:buClr>
                <a:srgbClr val="333399"/>
              </a:buClr>
            </a:pPr>
            <a:r>
              <a:rPr lang="en-GB" sz="2800" smtClean="0">
                <a:solidFill>
                  <a:srgbClr val="333399"/>
                </a:solidFill>
              </a:rPr>
              <a:t>UK election modernisation programme</a:t>
            </a:r>
          </a:p>
          <a:p>
            <a:pPr>
              <a:spcAft>
                <a:spcPts val="600"/>
              </a:spcAft>
              <a:buClr>
                <a:srgbClr val="333399"/>
              </a:buClr>
            </a:pPr>
            <a:r>
              <a:rPr lang="en-GB" sz="2800" smtClean="0">
                <a:solidFill>
                  <a:srgbClr val="333399"/>
                </a:solidFill>
              </a:rPr>
              <a:t>Flemish local elections</a:t>
            </a:r>
          </a:p>
          <a:p>
            <a:pPr>
              <a:spcAft>
                <a:spcPts val="600"/>
              </a:spcAft>
              <a:buClr>
                <a:srgbClr val="333399"/>
              </a:buClr>
            </a:pPr>
            <a:r>
              <a:rPr lang="en-GB" sz="2800" smtClean="0">
                <a:solidFill>
                  <a:srgbClr val="333399"/>
                </a:solidFill>
              </a:rPr>
              <a:t>European Elections in Germany</a:t>
            </a:r>
          </a:p>
          <a:p>
            <a:pPr>
              <a:spcAft>
                <a:spcPts val="600"/>
              </a:spcAft>
              <a:buClr>
                <a:srgbClr val="333399"/>
              </a:buClr>
            </a:pPr>
            <a:r>
              <a:rPr lang="en-GB" sz="2800" smtClean="0">
                <a:solidFill>
                  <a:srgbClr val="333399"/>
                </a:solidFill>
              </a:rPr>
              <a:t>Australian General Election</a:t>
            </a:r>
          </a:p>
          <a:p>
            <a:pPr>
              <a:spcAft>
                <a:spcPts val="600"/>
              </a:spcAft>
              <a:buClr>
                <a:srgbClr val="333399"/>
              </a:buClr>
            </a:pPr>
            <a:r>
              <a:rPr lang="en-GB" sz="2800" smtClean="0">
                <a:solidFill>
                  <a:srgbClr val="333399"/>
                </a:solidFill>
              </a:rPr>
              <a:t>California State Elections reporting</a:t>
            </a:r>
          </a:p>
          <a:p>
            <a:pPr>
              <a:spcAft>
                <a:spcPts val="600"/>
              </a:spcAft>
              <a:buClr>
                <a:srgbClr val="333399"/>
              </a:buClr>
            </a:pPr>
            <a:r>
              <a:rPr lang="en-GB" sz="2800" smtClean="0">
                <a:solidFill>
                  <a:srgbClr val="333399"/>
                </a:solidFill>
              </a:rPr>
              <a:t>USA VIP project requirements</a:t>
            </a:r>
          </a:p>
          <a:p>
            <a:pPr>
              <a:spcAft>
                <a:spcPts val="600"/>
              </a:spcAft>
              <a:buClr>
                <a:srgbClr val="333399"/>
              </a:buClr>
            </a:pPr>
            <a:r>
              <a:rPr lang="en-GB" sz="2800" smtClean="0">
                <a:solidFill>
                  <a:srgbClr val="333399"/>
                </a:solidFill>
              </a:rPr>
              <a:t>EU e-Poll project</a:t>
            </a:r>
          </a:p>
          <a:p>
            <a:pPr>
              <a:spcAft>
                <a:spcPts val="600"/>
              </a:spcAft>
              <a:buClr>
                <a:srgbClr val="333399"/>
              </a:buClr>
            </a:pPr>
            <a:r>
              <a:rPr lang="en-GB" sz="2800" smtClean="0">
                <a:solidFill>
                  <a:srgbClr val="333399"/>
                </a:solidFill>
              </a:rPr>
              <a:t>International solution vendors</a:t>
            </a:r>
            <a:endParaRPr lang="en-GB" sz="280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026"/>
          <p:cNvSpPr>
            <a:spLocks noGrp="1" noChangeArrowheads="1"/>
          </p:cNvSpPr>
          <p:nvPr>
            <p:ph type="title"/>
          </p:nvPr>
        </p:nvSpPr>
        <p:spPr>
          <a:xfrm>
            <a:off x="1066800" y="304800"/>
            <a:ext cx="7010400" cy="1143000"/>
          </a:xfrm>
        </p:spPr>
        <p:txBody>
          <a:bodyPr/>
          <a:lstStyle/>
          <a:p>
            <a:pPr algn="ctr"/>
            <a:r>
              <a:rPr lang="en-US" sz="3200" smtClean="0"/>
              <a:t>Current and Future TC work</a:t>
            </a:r>
            <a:endParaRPr lang="en-GB" sz="3200" smtClean="0"/>
          </a:p>
        </p:txBody>
      </p:sp>
      <p:sp>
        <p:nvSpPr>
          <p:cNvPr id="35842" name="Rectangle 1027"/>
          <p:cNvSpPr>
            <a:spLocks noGrp="1" noChangeArrowheads="1"/>
          </p:cNvSpPr>
          <p:nvPr>
            <p:ph type="body" idx="1"/>
          </p:nvPr>
        </p:nvSpPr>
        <p:spPr>
          <a:xfrm>
            <a:off x="914400" y="1752600"/>
            <a:ext cx="7696200" cy="4724400"/>
          </a:xfrm>
        </p:spPr>
        <p:txBody>
          <a:bodyPr/>
          <a:lstStyle/>
          <a:p>
            <a:pPr>
              <a:lnSpc>
                <a:spcPct val="90000"/>
              </a:lnSpc>
              <a:spcAft>
                <a:spcPts val="600"/>
              </a:spcAft>
              <a:buClr>
                <a:srgbClr val="333399"/>
              </a:buClr>
            </a:pPr>
            <a:r>
              <a:rPr lang="en-US" sz="2800" dirty="0" smtClean="0">
                <a:solidFill>
                  <a:srgbClr val="333399"/>
                </a:solidFill>
              </a:rPr>
              <a:t>Version 6.0 approved as Committee Draft, now released for Public Comment</a:t>
            </a:r>
          </a:p>
          <a:p>
            <a:pPr>
              <a:lnSpc>
                <a:spcPct val="90000"/>
              </a:lnSpc>
              <a:spcAft>
                <a:spcPts val="600"/>
              </a:spcAft>
              <a:buClr>
                <a:srgbClr val="333399"/>
              </a:buClr>
            </a:pPr>
            <a:r>
              <a:rPr lang="en-US" sz="2800" dirty="0" smtClean="0">
                <a:solidFill>
                  <a:srgbClr val="333399"/>
                </a:solidFill>
              </a:rPr>
              <a:t>Submit for approval as an ISO Standard</a:t>
            </a:r>
          </a:p>
          <a:p>
            <a:pPr>
              <a:lnSpc>
                <a:spcPct val="90000"/>
              </a:lnSpc>
              <a:buClr>
                <a:srgbClr val="333399"/>
              </a:buClr>
            </a:pPr>
            <a:r>
              <a:rPr lang="en-US" sz="2800" dirty="0" smtClean="0">
                <a:solidFill>
                  <a:srgbClr val="333399"/>
                </a:solidFill>
              </a:rPr>
              <a:t>Provide more advice and guidance on implementation issues</a:t>
            </a:r>
          </a:p>
          <a:p>
            <a:pPr>
              <a:lnSpc>
                <a:spcPct val="90000"/>
              </a:lnSpc>
              <a:buClr>
                <a:srgbClr val="333399"/>
              </a:buClr>
            </a:pPr>
            <a:r>
              <a:rPr lang="en-US" sz="2800" dirty="0" smtClean="0">
                <a:solidFill>
                  <a:srgbClr val="333399"/>
                </a:solidFill>
              </a:rPr>
              <a:t>Assist with national localizations</a:t>
            </a:r>
          </a:p>
          <a:p>
            <a:pPr>
              <a:lnSpc>
                <a:spcPct val="90000"/>
              </a:lnSpc>
              <a:buClr>
                <a:srgbClr val="333399"/>
              </a:buClr>
            </a:pPr>
            <a:r>
              <a:rPr lang="en-US" sz="2800" dirty="0" smtClean="0">
                <a:solidFill>
                  <a:srgbClr val="333399"/>
                </a:solidFill>
              </a:rPr>
              <a:t>Develop compliance accreditation processes  </a:t>
            </a:r>
          </a:p>
          <a:p>
            <a:pPr>
              <a:lnSpc>
                <a:spcPct val="90000"/>
              </a:lnSpc>
              <a:buClr>
                <a:srgbClr val="333399"/>
              </a:buClr>
            </a:pPr>
            <a:r>
              <a:rPr lang="en-US" sz="2800" dirty="0" smtClean="0">
                <a:solidFill>
                  <a:srgbClr val="333399"/>
                </a:solidFill>
              </a:rPr>
              <a:t>Ongoing enhancements to accommodate any changes in voting policies/legislation and new requirements</a:t>
            </a:r>
          </a:p>
          <a:p>
            <a:pPr>
              <a:lnSpc>
                <a:spcPct val="90000"/>
              </a:lnSpc>
            </a:pPr>
            <a:endParaRPr lang="en-GB" sz="2800" dirty="0" smtClean="0">
              <a:solidFill>
                <a:srgbClr val="333399"/>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3"/>
          <p:cNvSpPr>
            <a:spLocks noGrp="1"/>
          </p:cNvSpPr>
          <p:nvPr>
            <p:ph type="title"/>
          </p:nvPr>
        </p:nvSpPr>
        <p:spPr>
          <a:xfrm>
            <a:off x="1066800" y="2362200"/>
            <a:ext cx="7010400" cy="2362200"/>
          </a:xfrm>
        </p:spPr>
        <p:txBody>
          <a:bodyPr/>
          <a:lstStyle/>
          <a:p>
            <a:pPr algn="ctr">
              <a:lnSpc>
                <a:spcPct val="150000"/>
              </a:lnSpc>
            </a:pPr>
            <a:r>
              <a:rPr lang="en-US" sz="2800" b="1" smtClean="0"/>
              <a:t>Interoperability Demonstration</a:t>
            </a:r>
            <a:r>
              <a:rPr lang="en-US" sz="2800" smtClean="0"/>
              <a:t/>
            </a:r>
            <a:br>
              <a:rPr lang="en-US" sz="2800" smtClean="0"/>
            </a:br>
            <a:r>
              <a:rPr lang="en-US" sz="2800" b="1" smtClean="0"/>
              <a:t>held 29/30 October 2007 </a:t>
            </a:r>
            <a:r>
              <a:rPr lang="en-US" sz="2800" smtClean="0"/>
              <a:t/>
            </a:r>
            <a:br>
              <a:rPr lang="en-US" sz="2800" smtClean="0"/>
            </a:br>
            <a:r>
              <a:rPr lang="en-US" sz="2800" b="1" smtClean="0"/>
              <a:t>in Ditton Manor, UK</a:t>
            </a:r>
            <a:r>
              <a:rPr lang="en-US" smtClean="0"/>
              <a:t/>
            </a:r>
            <a:br>
              <a:rPr lang="en-US" smtClean="0"/>
            </a:br>
            <a:endParaRPr lang="en-US"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p:nvPr>
        </p:nvSpPr>
        <p:spPr>
          <a:xfrm>
            <a:off x="914400" y="609600"/>
            <a:ext cx="7010400" cy="1143000"/>
          </a:xfrm>
        </p:spPr>
        <p:txBody>
          <a:bodyPr/>
          <a:lstStyle/>
          <a:p>
            <a:pPr algn="ctr"/>
            <a:r>
              <a:rPr lang="en-GB" smtClean="0"/>
              <a:t>Demo Format</a:t>
            </a:r>
            <a:endParaRPr lang="en-US" smtClean="0"/>
          </a:p>
        </p:txBody>
      </p:sp>
      <p:sp>
        <p:nvSpPr>
          <p:cNvPr id="37890" name="Content Placeholder 3"/>
          <p:cNvSpPr>
            <a:spLocks noGrp="1"/>
          </p:cNvSpPr>
          <p:nvPr>
            <p:ph idx="1"/>
          </p:nvPr>
        </p:nvSpPr>
        <p:spPr>
          <a:xfrm>
            <a:off x="685800" y="2209800"/>
            <a:ext cx="8077200" cy="4171950"/>
          </a:xfrm>
        </p:spPr>
        <p:txBody>
          <a:bodyPr/>
          <a:lstStyle/>
          <a:p>
            <a:pPr>
              <a:lnSpc>
                <a:spcPct val="110000"/>
              </a:lnSpc>
              <a:buClr>
                <a:srgbClr val="333399"/>
              </a:buClr>
            </a:pPr>
            <a:r>
              <a:rPr lang="en-US" sz="2400" smtClean="0">
                <a:solidFill>
                  <a:srgbClr val="333399"/>
                </a:solidFill>
              </a:rPr>
              <a:t>All attendees of the OASIS Open Standards Forum 2007 held in Ditton Manor, UK were invited to participate in an Interoperability Demonstration of EML.  </a:t>
            </a:r>
          </a:p>
          <a:p>
            <a:pPr>
              <a:lnSpc>
                <a:spcPct val="110000"/>
              </a:lnSpc>
              <a:buClr>
                <a:srgbClr val="333399"/>
              </a:buClr>
            </a:pPr>
            <a:r>
              <a:rPr lang="en-US" sz="2400" smtClean="0">
                <a:solidFill>
                  <a:srgbClr val="333399"/>
                </a:solidFill>
              </a:rPr>
              <a:t>With their help the objective of the Demo was to show how EML can be used in a multi-channel, e-voting ballot involving several suppliers equipment.</a:t>
            </a:r>
          </a:p>
          <a:p>
            <a:pPr>
              <a:lnSpc>
                <a:spcPct val="110000"/>
              </a:lnSpc>
            </a:pPr>
            <a:endParaRPr lang="en-US"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914400" y="609600"/>
            <a:ext cx="7010400" cy="1143000"/>
          </a:xfrm>
        </p:spPr>
        <p:txBody>
          <a:bodyPr/>
          <a:lstStyle/>
          <a:p>
            <a:pPr algn="ctr"/>
            <a:r>
              <a:rPr lang="en-GB" smtClean="0"/>
              <a:t>Agenda</a:t>
            </a:r>
            <a:endParaRPr lang="en-US" smtClean="0"/>
          </a:p>
        </p:txBody>
      </p:sp>
      <p:sp>
        <p:nvSpPr>
          <p:cNvPr id="17410" name="Content Placeholder 2"/>
          <p:cNvSpPr>
            <a:spLocks noGrp="1"/>
          </p:cNvSpPr>
          <p:nvPr>
            <p:ph idx="1"/>
          </p:nvPr>
        </p:nvSpPr>
        <p:spPr/>
        <p:txBody>
          <a:bodyPr/>
          <a:lstStyle/>
          <a:p>
            <a:pPr marL="514350" indent="-514350">
              <a:buClr>
                <a:srgbClr val="333399"/>
              </a:buClr>
              <a:buSzPct val="100000"/>
              <a:buFontTx/>
              <a:buChar char="•"/>
            </a:pPr>
            <a:r>
              <a:rPr lang="en-GB" b="1" smtClean="0">
                <a:solidFill>
                  <a:srgbClr val="0070C0"/>
                </a:solidFill>
              </a:rPr>
              <a:t> </a:t>
            </a:r>
            <a:r>
              <a:rPr lang="en-GB" b="1" smtClean="0">
                <a:solidFill>
                  <a:srgbClr val="333399"/>
                </a:solidFill>
              </a:rPr>
              <a:t>The Need for Standards</a:t>
            </a:r>
          </a:p>
          <a:p>
            <a:pPr marL="514350" indent="-514350">
              <a:buClr>
                <a:srgbClr val="333399"/>
              </a:buClr>
              <a:buSzPct val="100000"/>
              <a:buFontTx/>
              <a:buChar char="•"/>
            </a:pPr>
            <a:r>
              <a:rPr lang="en-GB" b="1" smtClean="0">
                <a:solidFill>
                  <a:srgbClr val="333399"/>
                </a:solidFill>
              </a:rPr>
              <a:t>  EML</a:t>
            </a:r>
          </a:p>
          <a:p>
            <a:pPr marL="514350" indent="-514350">
              <a:buClr>
                <a:srgbClr val="333399"/>
              </a:buClr>
              <a:buSzPct val="100000"/>
              <a:buFontTx/>
              <a:buChar char="•"/>
            </a:pPr>
            <a:r>
              <a:rPr lang="en-GB" b="1" smtClean="0">
                <a:solidFill>
                  <a:srgbClr val="333399"/>
                </a:solidFill>
              </a:rPr>
              <a:t>  Interoperability Demo</a:t>
            </a:r>
          </a:p>
          <a:p>
            <a:pPr marL="514350" indent="-514350">
              <a:buClr>
                <a:srgbClr val="333399"/>
              </a:buClr>
              <a:buSzPct val="100000"/>
              <a:buFontTx/>
              <a:buChar char="•"/>
            </a:pPr>
            <a:r>
              <a:rPr lang="en-GB" b="1" smtClean="0">
                <a:solidFill>
                  <a:srgbClr val="333399"/>
                </a:solidFill>
              </a:rPr>
              <a:t>  The European experience</a:t>
            </a:r>
          </a:p>
          <a:p>
            <a:pPr marL="514350" indent="-514350">
              <a:buClr>
                <a:srgbClr val="333399"/>
              </a:buClr>
              <a:buSzPct val="100000"/>
              <a:buFontTx/>
              <a:buChar char="•"/>
            </a:pPr>
            <a:r>
              <a:rPr lang="en-GB" b="1" smtClean="0">
                <a:solidFill>
                  <a:srgbClr val="333399"/>
                </a:solidFill>
              </a:rPr>
              <a:t>  Summary</a:t>
            </a:r>
            <a:endParaRPr lang="en-US" b="1" smtClean="0">
              <a:solidFill>
                <a:srgbClr val="333399"/>
              </a:solidFill>
            </a:endParaRPr>
          </a:p>
        </p:txBody>
      </p:sp>
      <p:sp>
        <p:nvSpPr>
          <p:cNvPr id="17412" name="Text Box 4"/>
          <p:cNvSpPr txBox="1">
            <a:spLocks noChangeArrowheads="1"/>
          </p:cNvSpPr>
          <p:nvPr/>
        </p:nvSpPr>
        <p:spPr bwMode="auto">
          <a:xfrm>
            <a:off x="6781800" y="6400800"/>
            <a:ext cx="2111375" cy="366713"/>
          </a:xfrm>
          <a:prstGeom prst="rect">
            <a:avLst/>
          </a:prstGeom>
          <a:solidFill>
            <a:schemeClr val="bg1"/>
          </a:solidFill>
          <a:ln w="9525" algn="ctr">
            <a:noFill/>
            <a:miter lim="800000"/>
            <a:headEnd/>
            <a:tailEnd/>
          </a:ln>
          <a:effectLst/>
        </p:spPr>
        <p:txBody>
          <a:bodyPr>
            <a:spAutoFit/>
          </a:bodyPr>
          <a:lstStyle/>
          <a:p>
            <a:pPr>
              <a:spcBef>
                <a:spcPct val="50000"/>
              </a:spcBef>
            </a:pPr>
            <a:r>
              <a:rPr lang="en-US">
                <a:solidFill>
                  <a:schemeClr val="bg1"/>
                </a:solidFill>
              </a:rPr>
              <a:t>blank</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914400" y="152400"/>
            <a:ext cx="7010400" cy="1143000"/>
          </a:xfrm>
        </p:spPr>
        <p:txBody>
          <a:bodyPr/>
          <a:lstStyle/>
          <a:p>
            <a:pPr algn="ctr"/>
            <a:r>
              <a:rPr lang="en-US" smtClean="0"/>
              <a:t>Demo Participants</a:t>
            </a:r>
          </a:p>
        </p:txBody>
      </p:sp>
      <p:sp>
        <p:nvSpPr>
          <p:cNvPr id="38914" name="Content Placeholder 2"/>
          <p:cNvSpPr>
            <a:spLocks noGrp="1"/>
          </p:cNvSpPr>
          <p:nvPr>
            <p:ph idx="1"/>
          </p:nvPr>
        </p:nvSpPr>
        <p:spPr>
          <a:xfrm>
            <a:off x="609600" y="1371600"/>
            <a:ext cx="7772400" cy="5105400"/>
          </a:xfrm>
        </p:spPr>
        <p:txBody>
          <a:bodyPr/>
          <a:lstStyle/>
          <a:p>
            <a:pPr>
              <a:buFont typeface="Wingdings" pitchFamily="2" charset="2"/>
              <a:buNone/>
            </a:pPr>
            <a:r>
              <a:rPr lang="en-GB" sz="2000" smtClean="0">
                <a:solidFill>
                  <a:srgbClr val="333399"/>
                </a:solidFill>
              </a:rPr>
              <a:t>The following organisations participated in the Demo:</a:t>
            </a:r>
            <a:endParaRPr lang="en-US" sz="2000" smtClean="0">
              <a:solidFill>
                <a:srgbClr val="333399"/>
              </a:solidFill>
            </a:endParaRPr>
          </a:p>
          <a:p>
            <a:pPr>
              <a:buFont typeface="Wingdings" pitchFamily="2" charset="2"/>
              <a:buNone/>
            </a:pPr>
            <a:r>
              <a:rPr lang="en-GB" sz="2000" smtClean="0">
                <a:solidFill>
                  <a:srgbClr val="333399"/>
                </a:solidFill>
              </a:rPr>
              <a:t> Voter Registration</a:t>
            </a:r>
            <a:endParaRPr lang="en-US" sz="2000" smtClean="0">
              <a:solidFill>
                <a:srgbClr val="333399"/>
              </a:solidFill>
            </a:endParaRPr>
          </a:p>
          <a:p>
            <a:pPr lvl="1">
              <a:buClr>
                <a:srgbClr val="333399"/>
              </a:buClr>
              <a:buFont typeface="Arial" pitchFamily="34" charset="0"/>
              <a:buChar char="•"/>
            </a:pPr>
            <a:r>
              <a:rPr lang="en-GB" sz="2000" smtClean="0">
                <a:solidFill>
                  <a:srgbClr val="333399"/>
                </a:solidFill>
              </a:rPr>
              <a:t>Election list production – </a:t>
            </a:r>
            <a:r>
              <a:rPr lang="en-GB" sz="2000" b="1" smtClean="0">
                <a:solidFill>
                  <a:srgbClr val="333399"/>
                </a:solidFill>
              </a:rPr>
              <a:t>Opt2Vote</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Ballot papers preparation – </a:t>
            </a:r>
            <a:r>
              <a:rPr lang="en-GB" sz="2000" b="1" smtClean="0">
                <a:solidFill>
                  <a:srgbClr val="333399"/>
                </a:solidFill>
              </a:rPr>
              <a:t>Oracle &amp; ES&amp;S</a:t>
            </a:r>
            <a:endParaRPr lang="en-US" sz="2000" b="1" smtClean="0">
              <a:solidFill>
                <a:srgbClr val="333399"/>
              </a:solidFill>
            </a:endParaRPr>
          </a:p>
          <a:p>
            <a:pPr>
              <a:buFont typeface="Wingdings" pitchFamily="2" charset="2"/>
              <a:buNone/>
            </a:pPr>
            <a:r>
              <a:rPr lang="en-GB" sz="2000" smtClean="0">
                <a:solidFill>
                  <a:srgbClr val="333399"/>
                </a:solidFill>
              </a:rPr>
              <a:t> Voting Channels</a:t>
            </a:r>
            <a:endParaRPr lang="en-US" sz="2000" smtClean="0">
              <a:solidFill>
                <a:srgbClr val="333399"/>
              </a:solidFill>
            </a:endParaRPr>
          </a:p>
          <a:p>
            <a:pPr lvl="1">
              <a:buClr>
                <a:srgbClr val="333399"/>
              </a:buClr>
              <a:buFont typeface="Arial" pitchFamily="34" charset="0"/>
              <a:buChar char="•"/>
            </a:pPr>
            <a:r>
              <a:rPr lang="en-GB" sz="2000" smtClean="0">
                <a:solidFill>
                  <a:srgbClr val="333399"/>
                </a:solidFill>
              </a:rPr>
              <a:t>Paper – </a:t>
            </a:r>
            <a:r>
              <a:rPr lang="en-GB" sz="2000" b="1" smtClean="0">
                <a:solidFill>
                  <a:srgbClr val="333399"/>
                </a:solidFill>
              </a:rPr>
              <a:t>ES&amp;S</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Internet – </a:t>
            </a:r>
            <a:r>
              <a:rPr lang="en-GB" sz="2000" b="1" smtClean="0">
                <a:solidFill>
                  <a:srgbClr val="333399"/>
                </a:solidFill>
              </a:rPr>
              <a:t>Opt2Vote</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PDA – </a:t>
            </a:r>
            <a:r>
              <a:rPr lang="en-GB" sz="2000" b="1" smtClean="0">
                <a:solidFill>
                  <a:srgbClr val="333399"/>
                </a:solidFill>
              </a:rPr>
              <a:t>Everyone Counts</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Telephone – </a:t>
            </a:r>
            <a:r>
              <a:rPr lang="en-GB" sz="2000" b="1" smtClean="0">
                <a:solidFill>
                  <a:srgbClr val="333399"/>
                </a:solidFill>
              </a:rPr>
              <a:t>ES&amp;S</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Kiosk – </a:t>
            </a:r>
            <a:r>
              <a:rPr lang="en-GB" sz="2000" b="1" smtClean="0">
                <a:solidFill>
                  <a:srgbClr val="333399"/>
                </a:solidFill>
              </a:rPr>
              <a:t>ES&amp;S</a:t>
            </a:r>
            <a:endParaRPr lang="en-US" sz="2000" b="1" smtClean="0">
              <a:solidFill>
                <a:srgbClr val="333399"/>
              </a:solidFill>
            </a:endParaRPr>
          </a:p>
          <a:p>
            <a:pPr>
              <a:buFont typeface="Wingdings" pitchFamily="2" charset="2"/>
              <a:buNone/>
            </a:pPr>
            <a:r>
              <a:rPr lang="en-GB" sz="2000" smtClean="0">
                <a:solidFill>
                  <a:srgbClr val="333399"/>
                </a:solidFill>
              </a:rPr>
              <a:t> Counting/Results</a:t>
            </a:r>
            <a:endParaRPr lang="en-US" sz="2000" smtClean="0">
              <a:solidFill>
                <a:srgbClr val="333399"/>
              </a:solidFill>
            </a:endParaRPr>
          </a:p>
          <a:p>
            <a:pPr lvl="1">
              <a:buClr>
                <a:srgbClr val="333399"/>
              </a:buClr>
              <a:buFont typeface="Arial" pitchFamily="34" charset="0"/>
              <a:buChar char="•"/>
            </a:pPr>
            <a:r>
              <a:rPr lang="en-GB" sz="2000" smtClean="0">
                <a:solidFill>
                  <a:srgbClr val="333399"/>
                </a:solidFill>
              </a:rPr>
              <a:t>Paper ballots scanning – </a:t>
            </a:r>
            <a:r>
              <a:rPr lang="en-GB" sz="2000" b="1" smtClean="0">
                <a:solidFill>
                  <a:srgbClr val="333399"/>
                </a:solidFill>
              </a:rPr>
              <a:t>ES&amp;S</a:t>
            </a:r>
            <a:endParaRPr lang="en-US" sz="2000" b="1" smtClean="0">
              <a:solidFill>
                <a:srgbClr val="333399"/>
              </a:solidFill>
            </a:endParaRPr>
          </a:p>
          <a:p>
            <a:pPr lvl="1">
              <a:buClr>
                <a:srgbClr val="333399"/>
              </a:buClr>
              <a:buFont typeface="Arial" pitchFamily="34" charset="0"/>
              <a:buChar char="•"/>
            </a:pPr>
            <a:r>
              <a:rPr lang="en-GB" sz="2000" smtClean="0">
                <a:solidFill>
                  <a:srgbClr val="333399"/>
                </a:solidFill>
              </a:rPr>
              <a:t>Counting and Results – </a:t>
            </a:r>
            <a:r>
              <a:rPr lang="en-GB" sz="2000" b="1" smtClean="0">
                <a:solidFill>
                  <a:srgbClr val="333399"/>
                </a:solidFill>
              </a:rPr>
              <a:t>IBM</a:t>
            </a:r>
            <a:endParaRPr lang="en-US" sz="2000" b="1" smtClean="0">
              <a:solidFill>
                <a:srgbClr val="333399"/>
              </a:solidFill>
            </a:endParaRPr>
          </a:p>
          <a:p>
            <a:endParaRPr lang="en-US"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914400" y="533400"/>
            <a:ext cx="7010400" cy="1143000"/>
          </a:xfrm>
        </p:spPr>
        <p:txBody>
          <a:bodyPr/>
          <a:lstStyle/>
          <a:p>
            <a:pPr algn="ctr"/>
            <a:r>
              <a:rPr lang="en-GB" smtClean="0"/>
              <a:t>Process</a:t>
            </a:r>
            <a:endParaRPr lang="en-US" smtClean="0"/>
          </a:p>
        </p:txBody>
      </p:sp>
      <p:sp>
        <p:nvSpPr>
          <p:cNvPr id="39938" name="Content Placeholder 2"/>
          <p:cNvSpPr>
            <a:spLocks noGrp="1"/>
          </p:cNvSpPr>
          <p:nvPr>
            <p:ph idx="1"/>
          </p:nvPr>
        </p:nvSpPr>
        <p:spPr>
          <a:xfrm>
            <a:off x="685800" y="1828800"/>
            <a:ext cx="7848600" cy="4171950"/>
          </a:xfrm>
        </p:spPr>
        <p:txBody>
          <a:bodyPr/>
          <a:lstStyle/>
          <a:p>
            <a:pPr>
              <a:buClr>
                <a:srgbClr val="333399"/>
              </a:buClr>
            </a:pPr>
            <a:r>
              <a:rPr lang="en-US" sz="2000" smtClean="0">
                <a:solidFill>
                  <a:srgbClr val="333399"/>
                </a:solidFill>
              </a:rPr>
              <a:t>Upon arrival at the voting station delegates were given a voting registration card which contained the voter ID and password they needed to cast their votes.  Voters had a choice of channels to use in casting their votes; via the Internet running on a laptop PC, a PDA, a telephone, a simulated voting kiosk, and paper ballots. </a:t>
            </a:r>
          </a:p>
          <a:p>
            <a:endParaRPr lang="en-US" sz="2000" smtClean="0">
              <a:solidFill>
                <a:srgbClr val="333399"/>
              </a:solidFill>
            </a:endParaRPr>
          </a:p>
          <a:p>
            <a:pPr>
              <a:buClr>
                <a:srgbClr val="333399"/>
              </a:buClr>
            </a:pPr>
            <a:r>
              <a:rPr lang="en-US" sz="2000" smtClean="0">
                <a:solidFill>
                  <a:srgbClr val="333399"/>
                </a:solidFill>
              </a:rPr>
              <a:t>This whole exercise was a very global event as data was being captured by back-end systems in Nova Scotia, Australia, Northern Ireland, as well as locally in Ditton Manor.  The paper ballots were scanned locally.  All the data was sent electronically to Belgium for counting and then posted to the remote website for use in the final presentation at the Forum.  </a:t>
            </a:r>
          </a:p>
          <a:p>
            <a:endParaRPr lang="en-US" sz="200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1066800" y="304800"/>
            <a:ext cx="7010400" cy="1143000"/>
          </a:xfrm>
        </p:spPr>
        <p:txBody>
          <a:bodyPr/>
          <a:lstStyle/>
          <a:p>
            <a:pPr algn="ctr"/>
            <a:r>
              <a:rPr lang="en-GB" smtClean="0"/>
              <a:t>Outcome</a:t>
            </a:r>
            <a:endParaRPr lang="en-US" smtClean="0"/>
          </a:p>
        </p:txBody>
      </p:sp>
      <p:sp>
        <p:nvSpPr>
          <p:cNvPr id="40962" name="Content Placeholder 2"/>
          <p:cNvSpPr>
            <a:spLocks noGrp="1"/>
          </p:cNvSpPr>
          <p:nvPr>
            <p:ph idx="1"/>
          </p:nvPr>
        </p:nvSpPr>
        <p:spPr>
          <a:xfrm>
            <a:off x="685800" y="1676400"/>
            <a:ext cx="8001000" cy="4171950"/>
          </a:xfrm>
        </p:spPr>
        <p:txBody>
          <a:bodyPr/>
          <a:lstStyle/>
          <a:p>
            <a:pPr>
              <a:buClr>
                <a:srgbClr val="333399"/>
              </a:buClr>
              <a:buFont typeface="Arial" pitchFamily="34" charset="0"/>
              <a:buChar char="•"/>
            </a:pPr>
            <a:r>
              <a:rPr lang="en-US" sz="2000" smtClean="0">
                <a:solidFill>
                  <a:srgbClr val="333399"/>
                </a:solidFill>
              </a:rPr>
              <a:t>The unanimous opinion of all those involved was that the Demo was highly successful. On the day everything went very smoothly, all the data exchanges worked without a hitch and the results were available within a matter of minutes of the close of the poll.  </a:t>
            </a:r>
          </a:p>
          <a:p>
            <a:pPr>
              <a:buFont typeface="Wingdings" pitchFamily="2" charset="2"/>
              <a:buNone/>
            </a:pPr>
            <a:r>
              <a:rPr lang="en-US" sz="2000" smtClean="0">
                <a:solidFill>
                  <a:srgbClr val="333399"/>
                </a:solidFill>
              </a:rPr>
              <a:t> </a:t>
            </a:r>
          </a:p>
          <a:p>
            <a:pPr>
              <a:buClr>
                <a:srgbClr val="333399"/>
              </a:buClr>
              <a:buFont typeface="Arial" pitchFamily="34" charset="0"/>
              <a:buChar char="•"/>
            </a:pPr>
            <a:r>
              <a:rPr lang="en-US" sz="2000" smtClean="0">
                <a:solidFill>
                  <a:srgbClr val="333399"/>
                </a:solidFill>
              </a:rPr>
              <a:t>Clearly this was only a simple demonstration of a small section of EML, with only limited attention to security aspects, but it concentrated on using the real core aspects of EML</a:t>
            </a:r>
          </a:p>
          <a:p>
            <a:pPr>
              <a:buFont typeface="Wingdings" pitchFamily="2" charset="2"/>
              <a:buNone/>
            </a:pPr>
            <a:endParaRPr lang="en-US" sz="2000" smtClean="0">
              <a:solidFill>
                <a:srgbClr val="333399"/>
              </a:solidFill>
            </a:endParaRPr>
          </a:p>
          <a:p>
            <a:pPr>
              <a:buClr>
                <a:srgbClr val="333399"/>
              </a:buClr>
              <a:buFont typeface="Arial" pitchFamily="34" charset="0"/>
              <a:buChar char="•"/>
            </a:pPr>
            <a:r>
              <a:rPr lang="en-US" sz="2000" smtClean="0">
                <a:solidFill>
                  <a:srgbClr val="333399"/>
                </a:solidFill>
              </a:rPr>
              <a:t>It provided the Technical Committee with good confidence that they have developed a product that can be used reliably and safely in real world situations.  </a:t>
            </a:r>
          </a:p>
          <a:p>
            <a:endParaRPr 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3"/>
          <p:cNvSpPr>
            <a:spLocks noGrp="1"/>
          </p:cNvSpPr>
          <p:nvPr>
            <p:ph type="title"/>
          </p:nvPr>
        </p:nvSpPr>
        <p:spPr>
          <a:xfrm>
            <a:off x="1066800" y="2438400"/>
            <a:ext cx="7010400" cy="1143000"/>
          </a:xfrm>
        </p:spPr>
        <p:txBody>
          <a:bodyPr/>
          <a:lstStyle/>
          <a:p>
            <a:pPr algn="ctr"/>
            <a:r>
              <a:rPr lang="en-GB" smtClean="0"/>
              <a:t>The European Experience</a:t>
            </a:r>
            <a:endParaRPr lang="en-US"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3"/>
          <p:cNvSpPr>
            <a:spLocks noGrp="1"/>
          </p:cNvSpPr>
          <p:nvPr>
            <p:ph type="title"/>
          </p:nvPr>
        </p:nvSpPr>
        <p:spPr>
          <a:xfrm>
            <a:off x="838200" y="228600"/>
            <a:ext cx="7010400" cy="1143000"/>
          </a:xfrm>
        </p:spPr>
        <p:txBody>
          <a:bodyPr/>
          <a:lstStyle/>
          <a:p>
            <a:pPr algn="ctr"/>
            <a:r>
              <a:rPr lang="en-GB" smtClean="0"/>
              <a:t>Council of Europe</a:t>
            </a:r>
            <a:endParaRPr lang="en-US" smtClean="0"/>
          </a:p>
        </p:txBody>
      </p:sp>
      <p:sp>
        <p:nvSpPr>
          <p:cNvPr id="43010" name="Content Placeholder 4"/>
          <p:cNvSpPr>
            <a:spLocks noGrp="1"/>
          </p:cNvSpPr>
          <p:nvPr>
            <p:ph idx="1"/>
          </p:nvPr>
        </p:nvSpPr>
        <p:spPr>
          <a:xfrm>
            <a:off x="762000" y="1447800"/>
            <a:ext cx="7696200" cy="4171950"/>
          </a:xfrm>
        </p:spPr>
        <p:txBody>
          <a:bodyPr/>
          <a:lstStyle/>
          <a:p>
            <a:endParaRPr lang="en-GB" smtClean="0"/>
          </a:p>
          <a:p>
            <a:pPr>
              <a:buClr>
                <a:srgbClr val="333399"/>
              </a:buClr>
            </a:pPr>
            <a:r>
              <a:rPr lang="en-GB" sz="2400" smtClean="0">
                <a:solidFill>
                  <a:srgbClr val="333399"/>
                </a:solidFill>
              </a:rPr>
              <a:t>CoE is not the European Commission, separate org with 47 Member States across Europe</a:t>
            </a:r>
            <a:endParaRPr lang="en-US" sz="2400" smtClean="0">
              <a:solidFill>
                <a:srgbClr val="333399"/>
              </a:solidFill>
            </a:endParaRPr>
          </a:p>
          <a:p>
            <a:pPr>
              <a:buClr>
                <a:srgbClr val="333399"/>
              </a:buClr>
            </a:pPr>
            <a:r>
              <a:rPr lang="en-US" sz="2400" smtClean="0">
                <a:solidFill>
                  <a:srgbClr val="333399"/>
                </a:solidFill>
              </a:rPr>
              <a:t>CoE Recommendation on e-voting </a:t>
            </a:r>
          </a:p>
          <a:p>
            <a:pPr lvl="1">
              <a:buClr>
                <a:srgbClr val="333399"/>
              </a:buClr>
            </a:pPr>
            <a:r>
              <a:rPr lang="en-GB" sz="2000" smtClean="0">
                <a:solidFill>
                  <a:srgbClr val="333399"/>
                </a:solidFill>
              </a:rPr>
              <a:t>Legal Standards</a:t>
            </a:r>
          </a:p>
          <a:p>
            <a:pPr lvl="1">
              <a:buClr>
                <a:srgbClr val="333399"/>
              </a:buClr>
            </a:pPr>
            <a:r>
              <a:rPr lang="en-GB" sz="2000" smtClean="0">
                <a:solidFill>
                  <a:srgbClr val="333399"/>
                </a:solidFill>
              </a:rPr>
              <a:t>Operational Standards</a:t>
            </a:r>
          </a:p>
          <a:p>
            <a:pPr lvl="1">
              <a:buClr>
                <a:srgbClr val="333399"/>
              </a:buClr>
            </a:pPr>
            <a:r>
              <a:rPr lang="en-GB" sz="2000" smtClean="0">
                <a:solidFill>
                  <a:srgbClr val="333399"/>
                </a:solidFill>
              </a:rPr>
              <a:t>Technical Requirements</a:t>
            </a:r>
          </a:p>
          <a:p>
            <a:pPr>
              <a:buClr>
                <a:srgbClr val="333399"/>
              </a:buClr>
              <a:buFont typeface="Wingdings" pitchFamily="2" charset="2"/>
              <a:buNone/>
            </a:pPr>
            <a:r>
              <a:rPr lang="en-US" sz="1600" smtClean="0">
                <a:solidFill>
                  <a:srgbClr val="333399"/>
                </a:solidFill>
                <a:hlinkClick r:id="rId3"/>
              </a:rPr>
              <a:t>https://wcd.coe.int/ViewDoc.jsp?Ref=Rec(2004)11&amp;Language=lanEnglish&amp;Site=COE&amp;BackColorInternet=DBDCF2&amp;BackColorIntranet=FDC864&amp;BackColorLogged=FDC864</a:t>
            </a:r>
            <a:r>
              <a:rPr lang="en-US" sz="1600" smtClean="0">
                <a:solidFill>
                  <a:srgbClr val="333399"/>
                </a:solidFill>
              </a:rPr>
              <a:t> </a:t>
            </a:r>
          </a:p>
          <a:p>
            <a:pPr>
              <a:buClr>
                <a:srgbClr val="333399"/>
              </a:buClr>
            </a:pPr>
            <a:r>
              <a:rPr lang="en-GB" sz="2400" smtClean="0">
                <a:solidFill>
                  <a:srgbClr val="333399"/>
                </a:solidFill>
              </a:rPr>
              <a:t>Reviewed every 2 years, last time in Oct 2008, report available on COE website.</a:t>
            </a:r>
            <a:endParaRPr lang="en-US" sz="2400" smtClean="0">
              <a:solidFill>
                <a:srgbClr val="333399"/>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3"/>
          <p:cNvSpPr>
            <a:spLocks noGrp="1"/>
          </p:cNvSpPr>
          <p:nvPr>
            <p:ph type="title"/>
          </p:nvPr>
        </p:nvSpPr>
        <p:spPr>
          <a:xfrm>
            <a:off x="914400" y="228600"/>
            <a:ext cx="7010400" cy="1143000"/>
          </a:xfrm>
        </p:spPr>
        <p:txBody>
          <a:bodyPr/>
          <a:lstStyle/>
          <a:p>
            <a:pPr algn="ctr"/>
            <a:r>
              <a:rPr lang="en-GB" smtClean="0"/>
              <a:t>Specific Examples</a:t>
            </a:r>
            <a:endParaRPr lang="en-US" smtClean="0"/>
          </a:p>
        </p:txBody>
      </p:sp>
      <p:sp>
        <p:nvSpPr>
          <p:cNvPr id="5" name="Content Placeholder 4"/>
          <p:cNvSpPr>
            <a:spLocks noGrp="1"/>
          </p:cNvSpPr>
          <p:nvPr>
            <p:ph idx="1"/>
          </p:nvPr>
        </p:nvSpPr>
        <p:spPr>
          <a:xfrm>
            <a:off x="457200" y="1524000"/>
            <a:ext cx="8077200" cy="4171950"/>
          </a:xfrm>
        </p:spPr>
        <p:txBody>
          <a:bodyPr/>
          <a:lstStyle/>
          <a:p>
            <a:pPr>
              <a:buClr>
                <a:srgbClr val="333399"/>
              </a:buClr>
            </a:pPr>
            <a:r>
              <a:rPr lang="en-GB" smtClean="0">
                <a:solidFill>
                  <a:srgbClr val="333399"/>
                </a:solidFill>
              </a:rPr>
              <a:t>UK’s  Election Modernization Programme</a:t>
            </a:r>
          </a:p>
          <a:p>
            <a:pPr lvl="1">
              <a:buClr>
                <a:srgbClr val="333399"/>
              </a:buClr>
              <a:buFont typeface="Arial" pitchFamily="34" charset="0"/>
              <a:buChar char="•"/>
            </a:pPr>
            <a:r>
              <a:rPr lang="en-GB" sz="2400" smtClean="0">
                <a:solidFill>
                  <a:srgbClr val="333399"/>
                </a:solidFill>
              </a:rPr>
              <a:t>e-voting pilots</a:t>
            </a:r>
          </a:p>
          <a:p>
            <a:pPr lvl="1">
              <a:buClr>
                <a:srgbClr val="333399"/>
              </a:buClr>
              <a:buFont typeface="Wingdings" pitchFamily="2" charset="2"/>
              <a:buNone/>
            </a:pPr>
            <a:r>
              <a:rPr lang="en-US" sz="1800" u="sng" smtClean="0">
                <a:hlinkClick r:id="rId3"/>
              </a:rPr>
              <a:t>http://www.justice.gov.uk/guidance/may2007electoralmodernisation.htm</a:t>
            </a:r>
            <a:r>
              <a:rPr lang="en-US" sz="1800" smtClean="0"/>
              <a:t> </a:t>
            </a:r>
            <a:endParaRPr lang="en-GB" sz="1800" smtClean="0">
              <a:solidFill>
                <a:srgbClr val="333399"/>
              </a:solidFill>
            </a:endParaRPr>
          </a:p>
          <a:p>
            <a:pPr lvl="1">
              <a:buClr>
                <a:srgbClr val="333399"/>
              </a:buClr>
              <a:buFont typeface="Arial" pitchFamily="34" charset="0"/>
              <a:buChar char="•"/>
            </a:pPr>
            <a:r>
              <a:rPr lang="en-GB" sz="2400" smtClean="0">
                <a:solidFill>
                  <a:srgbClr val="333399"/>
                </a:solidFill>
              </a:rPr>
              <a:t>Project CORE  - Voters’ registration systems</a:t>
            </a:r>
          </a:p>
          <a:p>
            <a:pPr lvl="1">
              <a:spcBef>
                <a:spcPts val="600"/>
              </a:spcBef>
              <a:spcAft>
                <a:spcPts val="600"/>
              </a:spcAft>
              <a:buClr>
                <a:srgbClr val="333399"/>
              </a:buClr>
              <a:buFont typeface="Wingdings" pitchFamily="2" charset="2"/>
              <a:buNone/>
            </a:pPr>
            <a:r>
              <a:rPr lang="en-GB" sz="1800" smtClean="0">
                <a:solidFill>
                  <a:srgbClr val="BF9900"/>
                </a:solidFill>
                <a:hlinkClick r:id="rId4"/>
              </a:rPr>
              <a:t>http://www.justice.gov.uk/a-z/electoral-data-standards.htm</a:t>
            </a:r>
            <a:r>
              <a:rPr lang="en-GB" sz="1800" smtClean="0">
                <a:solidFill>
                  <a:srgbClr val="BF9900"/>
                </a:solidFill>
              </a:rPr>
              <a:t> </a:t>
            </a:r>
          </a:p>
          <a:p>
            <a:pPr>
              <a:spcBef>
                <a:spcPts val="600"/>
              </a:spcBef>
              <a:spcAft>
                <a:spcPts val="600"/>
              </a:spcAft>
              <a:buClr>
                <a:srgbClr val="333399"/>
              </a:buClr>
            </a:pPr>
            <a:r>
              <a:rPr lang="en-GB" smtClean="0">
                <a:solidFill>
                  <a:srgbClr val="333399"/>
                </a:solidFill>
              </a:rPr>
              <a:t>Flemish local elections</a:t>
            </a:r>
          </a:p>
          <a:p>
            <a:pPr lvl="1">
              <a:spcAft>
                <a:spcPts val="600"/>
              </a:spcAft>
              <a:buClr>
                <a:srgbClr val="333399"/>
              </a:buClr>
              <a:buFont typeface="Wingdings" pitchFamily="2" charset="2"/>
              <a:buNone/>
            </a:pPr>
            <a:r>
              <a:rPr lang="en-GB" sz="1800" smtClean="0">
                <a:solidFill>
                  <a:srgbClr val="BF9900"/>
                </a:solidFill>
                <a:hlinkClick r:id="rId5"/>
              </a:rPr>
              <a:t>http://vlaanderenkiest.be/</a:t>
            </a:r>
            <a:r>
              <a:rPr lang="en-GB" sz="1800" smtClean="0">
                <a:solidFill>
                  <a:srgbClr val="BF9900"/>
                </a:solidFill>
              </a:rPr>
              <a:t> </a:t>
            </a:r>
          </a:p>
          <a:p>
            <a:pPr>
              <a:spcAft>
                <a:spcPts val="600"/>
              </a:spcAft>
              <a:buClr>
                <a:srgbClr val="333399"/>
              </a:buClr>
            </a:pPr>
            <a:r>
              <a:rPr lang="en-GB" smtClean="0">
                <a:solidFill>
                  <a:srgbClr val="333399"/>
                </a:solidFill>
              </a:rPr>
              <a:t>European Elections in Germany</a:t>
            </a:r>
          </a:p>
          <a:p>
            <a:pPr lvl="1">
              <a:spcAft>
                <a:spcPts val="600"/>
              </a:spcAft>
              <a:buClr>
                <a:srgbClr val="333399"/>
              </a:buClr>
              <a:buFont typeface="Wingdings" pitchFamily="2" charset="2"/>
              <a:buNone/>
            </a:pPr>
            <a:r>
              <a:rPr lang="en-GB" sz="1800" smtClean="0">
                <a:solidFill>
                  <a:srgbClr val="BF9900"/>
                </a:solidFill>
                <a:hlinkClick r:id="rId6"/>
              </a:rPr>
              <a:t>http://www.verkiezingsuitslagen.nl/</a:t>
            </a:r>
            <a:r>
              <a:rPr lang="en-GB" sz="1800" smtClean="0">
                <a:solidFill>
                  <a:srgbClr val="BF9900"/>
                </a:solidFill>
              </a:rPr>
              <a:t> </a:t>
            </a:r>
          </a:p>
          <a:p>
            <a:endParaRPr lang="en-US"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idx="4294967295"/>
          </p:nvPr>
        </p:nvSpPr>
        <p:spPr>
          <a:xfrm>
            <a:off x="838200" y="609600"/>
            <a:ext cx="7010400" cy="685800"/>
          </a:xfrm>
        </p:spPr>
        <p:txBody>
          <a:bodyPr/>
          <a:lstStyle/>
          <a:p>
            <a:pPr algn="ctr"/>
            <a:r>
              <a:rPr lang="en-GB" smtClean="0"/>
              <a:t>Summary</a:t>
            </a:r>
            <a:endParaRPr lang="en-US" smtClean="0"/>
          </a:p>
        </p:txBody>
      </p:sp>
      <p:sp>
        <p:nvSpPr>
          <p:cNvPr id="45058" name="Rectangle 3"/>
          <p:cNvSpPr>
            <a:spLocks noGrp="1" noChangeArrowheads="1"/>
          </p:cNvSpPr>
          <p:nvPr>
            <p:ph type="body" idx="4294967295"/>
          </p:nvPr>
        </p:nvSpPr>
        <p:spPr>
          <a:xfrm>
            <a:off x="838200" y="1524000"/>
            <a:ext cx="7772400" cy="5105400"/>
          </a:xfrm>
        </p:spPr>
        <p:txBody>
          <a:bodyPr/>
          <a:lstStyle/>
          <a:p>
            <a:pPr>
              <a:buClr>
                <a:srgbClr val="333399"/>
              </a:buClr>
            </a:pPr>
            <a:r>
              <a:rPr lang="en-US" sz="2400" smtClean="0">
                <a:solidFill>
                  <a:srgbClr val="333399"/>
                </a:solidFill>
              </a:rPr>
              <a:t>Technology will not go away; its use is pervasive in society, and in all aspects of elections already</a:t>
            </a:r>
          </a:p>
          <a:p>
            <a:pPr>
              <a:buClr>
                <a:srgbClr val="333399"/>
              </a:buClr>
            </a:pPr>
            <a:r>
              <a:rPr lang="en-US" sz="2400" smtClean="0">
                <a:solidFill>
                  <a:srgbClr val="333399"/>
                </a:solidFill>
              </a:rPr>
              <a:t>Open standards are the base on which to build future e-enabled elections that will be trustworthy, open and creditable</a:t>
            </a:r>
          </a:p>
          <a:p>
            <a:pPr>
              <a:buClr>
                <a:srgbClr val="333399"/>
              </a:buClr>
            </a:pPr>
            <a:r>
              <a:rPr lang="en-GB" sz="2400" smtClean="0">
                <a:solidFill>
                  <a:srgbClr val="333399"/>
                </a:solidFill>
              </a:rPr>
              <a:t>Using consistent data and exchanging that at recognised interface points is essential for trusted elections</a:t>
            </a:r>
            <a:endParaRPr lang="en-US" sz="2400" smtClean="0">
              <a:solidFill>
                <a:srgbClr val="333399"/>
              </a:solidFill>
            </a:endParaRPr>
          </a:p>
          <a:p>
            <a:pPr>
              <a:buClr>
                <a:srgbClr val="333399"/>
              </a:buClr>
            </a:pPr>
            <a:r>
              <a:rPr lang="en-US" sz="2400" smtClean="0">
                <a:solidFill>
                  <a:srgbClr val="333399"/>
                </a:solidFill>
              </a:rPr>
              <a:t>EML meets all election requirements known to the E&amp;VS TC and is the only available international open standard</a:t>
            </a:r>
          </a:p>
          <a:p>
            <a:pPr>
              <a:buClr>
                <a:srgbClr val="333399"/>
              </a:buClr>
            </a:pPr>
            <a:endParaRPr lang="en-US" sz="2400" smtClean="0">
              <a:solidFill>
                <a:srgbClr val="333399"/>
              </a:solidFill>
            </a:endParaRPr>
          </a:p>
          <a:p>
            <a:pPr>
              <a:buClr>
                <a:srgbClr val="333399"/>
              </a:buClr>
            </a:pPr>
            <a:endParaRPr lang="en-US" sz="2400" smtClean="0">
              <a:solidFill>
                <a:srgbClr val="333399"/>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ChangeArrowheads="1"/>
          </p:cNvSpPr>
          <p:nvPr>
            <p:ph type="title"/>
          </p:nvPr>
        </p:nvSpPr>
        <p:spPr>
          <a:xfrm>
            <a:off x="0" y="1143000"/>
            <a:ext cx="9144000" cy="4419600"/>
          </a:xfrm>
        </p:spPr>
        <p:txBody>
          <a:bodyPr/>
          <a:lstStyle/>
          <a:p>
            <a:pPr algn="ctr"/>
            <a:r>
              <a:rPr lang="en-GB" sz="2800" smtClean="0"/>
              <a:t>John Borras</a:t>
            </a:r>
            <a:br>
              <a:rPr lang="en-GB" sz="2800" smtClean="0"/>
            </a:br>
            <a:r>
              <a:rPr lang="en-GB" sz="1600" smtClean="0"/>
              <a:t/>
            </a:r>
            <a:br>
              <a:rPr lang="en-GB" sz="1600" smtClean="0"/>
            </a:br>
            <a:r>
              <a:rPr lang="en-US" sz="2000" u="sng" smtClean="0">
                <a:solidFill>
                  <a:srgbClr val="AD8B00"/>
                </a:solidFill>
              </a:rPr>
              <a:t>john@pensive.eu</a:t>
            </a:r>
            <a:r>
              <a:rPr lang="en-GB" sz="2000" smtClean="0"/>
              <a:t/>
            </a:r>
            <a:br>
              <a:rPr lang="en-GB" sz="2000" smtClean="0"/>
            </a:br>
            <a:r>
              <a:rPr lang="en-GB" sz="2000" smtClean="0"/>
              <a:t/>
            </a:r>
            <a:br>
              <a:rPr lang="en-GB" sz="2000" smtClean="0"/>
            </a:br>
            <a:r>
              <a:rPr lang="en-GB" sz="2000" smtClean="0"/>
              <a:t/>
            </a:r>
            <a:br>
              <a:rPr lang="en-GB" sz="2000" smtClean="0"/>
            </a:br>
            <a:r>
              <a:rPr lang="en-GB" sz="1400" smtClean="0"/>
              <a:t/>
            </a:r>
            <a:br>
              <a:rPr lang="en-GB" sz="1400" smtClean="0"/>
            </a:br>
            <a:r>
              <a:rPr lang="en-GB" sz="2000" smtClean="0"/>
              <a:t/>
            </a:r>
            <a:br>
              <a:rPr lang="en-GB" sz="2000" smtClean="0"/>
            </a:br>
            <a:r>
              <a:rPr lang="en-GB" sz="2800" smtClean="0"/>
              <a:t>OASIS TC</a:t>
            </a:r>
            <a:r>
              <a:rPr lang="en-GB" sz="2000" smtClean="0"/>
              <a:t> </a:t>
            </a:r>
            <a:br>
              <a:rPr lang="en-GB" sz="2000" smtClean="0"/>
            </a:br>
            <a:r>
              <a:rPr lang="en-GB" sz="2400" smtClean="0"/>
              <a:t/>
            </a:r>
            <a:br>
              <a:rPr lang="en-GB" sz="2400" smtClean="0"/>
            </a:br>
            <a:r>
              <a:rPr lang="en-GB" sz="2000" smtClean="0"/>
              <a:t>www.oasis-open.org/committees/election</a:t>
            </a:r>
            <a:br>
              <a:rPr lang="en-GB" sz="2000" smtClean="0"/>
            </a:br>
            <a:r>
              <a:rPr lang="en-GB" sz="2400" smtClean="0"/>
              <a:t/>
            </a:r>
            <a:br>
              <a:rPr lang="en-GB" sz="2400" smtClean="0"/>
            </a:br>
            <a:endParaRPr lang="en-GB" sz="20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3"/>
          <p:cNvSpPr>
            <a:spLocks noGrp="1"/>
          </p:cNvSpPr>
          <p:nvPr>
            <p:ph type="title"/>
          </p:nvPr>
        </p:nvSpPr>
        <p:spPr>
          <a:xfrm>
            <a:off x="1066800" y="2438400"/>
            <a:ext cx="7010400" cy="1143000"/>
          </a:xfrm>
        </p:spPr>
        <p:txBody>
          <a:bodyPr/>
          <a:lstStyle/>
          <a:p>
            <a:pPr algn="ctr"/>
            <a:r>
              <a:rPr lang="en-GB" smtClean="0"/>
              <a:t>The Need for Standards</a:t>
            </a:r>
            <a:endParaRPr lang="en-US" smtClean="0"/>
          </a:p>
        </p:txBody>
      </p:sp>
      <p:sp>
        <p:nvSpPr>
          <p:cNvPr id="18435" name="Text Box 3"/>
          <p:cNvSpPr txBox="1">
            <a:spLocks noChangeArrowheads="1"/>
          </p:cNvSpPr>
          <p:nvPr/>
        </p:nvSpPr>
        <p:spPr bwMode="auto">
          <a:xfrm>
            <a:off x="6781800" y="6400800"/>
            <a:ext cx="2111375" cy="366713"/>
          </a:xfrm>
          <a:prstGeom prst="rect">
            <a:avLst/>
          </a:prstGeom>
          <a:solidFill>
            <a:schemeClr val="bg1"/>
          </a:solidFill>
          <a:ln w="9525" algn="ctr">
            <a:noFill/>
            <a:miter lim="800000"/>
            <a:headEnd/>
            <a:tailEnd/>
          </a:ln>
          <a:effectLst/>
        </p:spPr>
        <p:txBody>
          <a:bodyPr>
            <a:spAutoFit/>
          </a:bodyPr>
          <a:lstStyle/>
          <a:p>
            <a:pPr>
              <a:spcBef>
                <a:spcPct val="50000"/>
              </a:spcBef>
            </a:pPr>
            <a:r>
              <a:rPr lang="en-US">
                <a:solidFill>
                  <a:schemeClr val="bg1"/>
                </a:solidFill>
              </a:rPr>
              <a:t>blank</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a:xfrm>
            <a:off x="762000" y="381000"/>
            <a:ext cx="7010400" cy="1143000"/>
          </a:xfrm>
        </p:spPr>
        <p:txBody>
          <a:bodyPr/>
          <a:lstStyle/>
          <a:p>
            <a:pPr algn="ctr"/>
            <a:r>
              <a:rPr lang="en-GB" dirty="0" smtClean="0"/>
              <a:t>The Challenge</a:t>
            </a:r>
            <a:endParaRPr lang="en-US" dirty="0" smtClean="0"/>
          </a:p>
        </p:txBody>
      </p:sp>
      <p:sp>
        <p:nvSpPr>
          <p:cNvPr id="19458" name="Rectangle 3"/>
          <p:cNvSpPr>
            <a:spLocks noGrp="1" noChangeArrowheads="1"/>
          </p:cNvSpPr>
          <p:nvPr>
            <p:ph type="body" idx="4294967295"/>
          </p:nvPr>
        </p:nvSpPr>
        <p:spPr>
          <a:xfrm>
            <a:off x="685800" y="1905000"/>
            <a:ext cx="7772400" cy="4171950"/>
          </a:xfrm>
        </p:spPr>
        <p:txBody>
          <a:bodyPr/>
          <a:lstStyle/>
          <a:p>
            <a:pPr>
              <a:buClr>
                <a:srgbClr val="333399"/>
              </a:buClr>
            </a:pPr>
            <a:r>
              <a:rPr lang="en-US" sz="2400" dirty="0" smtClean="0">
                <a:solidFill>
                  <a:srgbClr val="333399"/>
                </a:solidFill>
              </a:rPr>
              <a:t>It is extremely unlikely that in the future elections will not have some e-enabled component(s).  It’s probably more a question of how many components and when they are introduced.  But there are still many concerns to be allayed and a good deal of confidence that needs to be built before e-voting solutions become broadly accepted.  </a:t>
            </a:r>
          </a:p>
          <a:p>
            <a:pPr>
              <a:buClr>
                <a:srgbClr val="333399"/>
              </a:buClr>
            </a:pPr>
            <a:r>
              <a:rPr lang="en-US" sz="2400" dirty="0" smtClean="0">
                <a:solidFill>
                  <a:srgbClr val="333399"/>
                </a:solidFill>
              </a:rPr>
              <a:t>Open standards are the base on which to build future e-enabled elections that will be trustworthy, open and creditable.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914400" y="533400"/>
            <a:ext cx="7010400" cy="838200"/>
          </a:xfrm>
        </p:spPr>
        <p:txBody>
          <a:bodyPr/>
          <a:lstStyle/>
          <a:p>
            <a:pPr algn="ctr"/>
            <a:r>
              <a:rPr lang="en-GB" smtClean="0"/>
              <a:t>How to Facilitate Trust</a:t>
            </a:r>
            <a:endParaRPr lang="en-US" smtClean="0"/>
          </a:p>
        </p:txBody>
      </p:sp>
      <p:sp>
        <p:nvSpPr>
          <p:cNvPr id="21506" name="Rectangle 3"/>
          <p:cNvSpPr>
            <a:spLocks noGrp="1" noChangeArrowheads="1"/>
          </p:cNvSpPr>
          <p:nvPr>
            <p:ph type="body" idx="1"/>
          </p:nvPr>
        </p:nvSpPr>
        <p:spPr>
          <a:xfrm>
            <a:off x="685800" y="1676400"/>
            <a:ext cx="8001000" cy="4171950"/>
          </a:xfrm>
        </p:spPr>
        <p:txBody>
          <a:bodyPr/>
          <a:lstStyle/>
          <a:p>
            <a:pPr>
              <a:lnSpc>
                <a:spcPct val="80000"/>
              </a:lnSpc>
              <a:spcAft>
                <a:spcPct val="20000"/>
              </a:spcAft>
              <a:buClr>
                <a:srgbClr val="333399"/>
              </a:buClr>
            </a:pPr>
            <a:r>
              <a:rPr lang="en-US" sz="2400" smtClean="0">
                <a:solidFill>
                  <a:srgbClr val="333399"/>
                </a:solidFill>
              </a:rPr>
              <a:t>Since democracy was invented - people have sought to “influence” the result of a vote</a:t>
            </a:r>
          </a:p>
          <a:p>
            <a:pPr>
              <a:lnSpc>
                <a:spcPct val="80000"/>
              </a:lnSpc>
              <a:spcAft>
                <a:spcPct val="20000"/>
              </a:spcAft>
              <a:buClr>
                <a:srgbClr val="333399"/>
              </a:buClr>
            </a:pPr>
            <a:r>
              <a:rPr lang="en-US" sz="2400" smtClean="0">
                <a:solidFill>
                  <a:srgbClr val="333399"/>
                </a:solidFill>
              </a:rPr>
              <a:t>Our goal has been to reduce the risk that people will use the computer technology introduced into the process to “cheat” in new and interesting ways that were previously not available</a:t>
            </a:r>
          </a:p>
          <a:p>
            <a:pPr>
              <a:lnSpc>
                <a:spcPct val="80000"/>
              </a:lnSpc>
              <a:spcAft>
                <a:spcPct val="20000"/>
              </a:spcAft>
              <a:buClr>
                <a:srgbClr val="333399"/>
              </a:buClr>
            </a:pPr>
            <a:r>
              <a:rPr lang="en-US" sz="2400" smtClean="0">
                <a:solidFill>
                  <a:srgbClr val="333399"/>
                </a:solidFill>
              </a:rPr>
              <a:t>Also - computer technology should remove old ways of cheating and therefore minimize the risks that were there previously</a:t>
            </a:r>
          </a:p>
          <a:p>
            <a:pPr>
              <a:lnSpc>
                <a:spcPct val="80000"/>
              </a:lnSpc>
              <a:buClr>
                <a:srgbClr val="333399"/>
              </a:buClr>
            </a:pPr>
            <a:r>
              <a:rPr lang="en-US" sz="2400" smtClean="0">
                <a:solidFill>
                  <a:srgbClr val="333399"/>
                </a:solidFill>
              </a:rPr>
              <a:t>People should be able to transparently understand how the computer is handling their information and vote and have the means to independently verify that and hence be confident in and embrace the process.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990600" y="685800"/>
            <a:ext cx="7010400" cy="685800"/>
          </a:xfrm>
        </p:spPr>
        <p:txBody>
          <a:bodyPr/>
          <a:lstStyle/>
          <a:p>
            <a:pPr algn="ctr"/>
            <a:r>
              <a:rPr lang="en-US" sz="3200" smtClean="0"/>
              <a:t>Essentials for Trusted Voting</a:t>
            </a:r>
          </a:p>
        </p:txBody>
      </p:sp>
      <p:sp>
        <p:nvSpPr>
          <p:cNvPr id="22530" name="Rectangle 3"/>
          <p:cNvSpPr>
            <a:spLocks noGrp="1" noChangeArrowheads="1"/>
          </p:cNvSpPr>
          <p:nvPr>
            <p:ph type="body" idx="1"/>
          </p:nvPr>
        </p:nvSpPr>
        <p:spPr>
          <a:xfrm>
            <a:off x="685800" y="1752600"/>
            <a:ext cx="7924800" cy="5105400"/>
          </a:xfrm>
        </p:spPr>
        <p:txBody>
          <a:bodyPr/>
          <a:lstStyle/>
          <a:p>
            <a:pPr>
              <a:lnSpc>
                <a:spcPct val="120000"/>
              </a:lnSpc>
              <a:buClr>
                <a:srgbClr val="333399"/>
              </a:buClr>
            </a:pPr>
            <a:r>
              <a:rPr lang="en-US" sz="2400" smtClean="0">
                <a:solidFill>
                  <a:srgbClr val="333399"/>
                </a:solidFill>
              </a:rPr>
              <a:t>Applying the right principles can provide trusted verifiable voting processes</a:t>
            </a:r>
          </a:p>
          <a:p>
            <a:pPr>
              <a:lnSpc>
                <a:spcPct val="120000"/>
              </a:lnSpc>
              <a:buClr>
                <a:srgbClr val="333399"/>
              </a:buClr>
            </a:pPr>
            <a:r>
              <a:rPr lang="en-US" sz="2400" smtClean="0">
                <a:solidFill>
                  <a:srgbClr val="333399"/>
                </a:solidFill>
              </a:rPr>
              <a:t>Use of open public specifications is essential</a:t>
            </a:r>
          </a:p>
          <a:p>
            <a:pPr>
              <a:lnSpc>
                <a:spcPct val="120000"/>
              </a:lnSpc>
              <a:buClr>
                <a:srgbClr val="333399"/>
              </a:buClr>
            </a:pPr>
            <a:r>
              <a:rPr lang="en-US" sz="2400" smtClean="0">
                <a:solidFill>
                  <a:srgbClr val="333399"/>
                </a:solidFill>
              </a:rPr>
              <a:t>Independent verification and inspection is vital</a:t>
            </a:r>
          </a:p>
          <a:p>
            <a:pPr>
              <a:lnSpc>
                <a:spcPct val="120000"/>
              </a:lnSpc>
              <a:buClr>
                <a:srgbClr val="333399"/>
              </a:buClr>
            </a:pPr>
            <a:r>
              <a:rPr lang="en-US" sz="2400" smtClean="0">
                <a:solidFill>
                  <a:srgbClr val="333399"/>
                </a:solidFill>
              </a:rPr>
              <a:t>Each new situation brings its own challenges – no one-size fits all / in-country localization</a:t>
            </a:r>
          </a:p>
          <a:p>
            <a:pPr>
              <a:lnSpc>
                <a:spcPct val="120000"/>
              </a:lnSpc>
              <a:buClr>
                <a:srgbClr val="333399"/>
              </a:buClr>
            </a:pPr>
            <a:r>
              <a:rPr lang="en-US" sz="2400" smtClean="0">
                <a:solidFill>
                  <a:srgbClr val="333399"/>
                </a:solidFill>
              </a:rPr>
              <a:t>Future – broad availability of proven infrastructure</a:t>
            </a:r>
          </a:p>
          <a:p>
            <a:pPr>
              <a:lnSpc>
                <a:spcPct val="120000"/>
              </a:lnSpc>
              <a:buClr>
                <a:srgbClr val="333399"/>
              </a:buClr>
            </a:pPr>
            <a:r>
              <a:rPr lang="en-GB" sz="2400" smtClean="0">
                <a:solidFill>
                  <a:srgbClr val="333399"/>
                </a:solidFill>
              </a:rPr>
              <a:t>Auditability within an Electoral Assurance Framework</a:t>
            </a:r>
            <a:endParaRPr lang="en-US" sz="2400" smtClean="0">
              <a:solidFill>
                <a:srgbClr val="333399"/>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026"/>
          <p:cNvSpPr>
            <a:spLocks noGrp="1" noChangeArrowheads="1"/>
          </p:cNvSpPr>
          <p:nvPr>
            <p:ph type="title" idx="4294967295"/>
          </p:nvPr>
        </p:nvSpPr>
        <p:spPr>
          <a:xfrm>
            <a:off x="1066800" y="609600"/>
            <a:ext cx="7010400" cy="762000"/>
          </a:xfrm>
        </p:spPr>
        <p:txBody>
          <a:bodyPr/>
          <a:lstStyle/>
          <a:p>
            <a:pPr algn="ctr"/>
            <a:r>
              <a:rPr lang="en-US" sz="3200" smtClean="0"/>
              <a:t>Auditability</a:t>
            </a:r>
            <a:endParaRPr lang="en-GB" sz="3200" smtClean="0"/>
          </a:p>
        </p:txBody>
      </p:sp>
      <p:sp>
        <p:nvSpPr>
          <p:cNvPr id="23554" name="Rectangle 1027"/>
          <p:cNvSpPr>
            <a:spLocks noGrp="1" noChangeArrowheads="1"/>
          </p:cNvSpPr>
          <p:nvPr>
            <p:ph type="body" idx="4294967295"/>
          </p:nvPr>
        </p:nvSpPr>
        <p:spPr>
          <a:xfrm>
            <a:off x="685800" y="1524000"/>
            <a:ext cx="8153400" cy="4953000"/>
          </a:xfrm>
        </p:spPr>
        <p:txBody>
          <a:bodyPr/>
          <a:lstStyle/>
          <a:p>
            <a:pPr>
              <a:spcAft>
                <a:spcPct val="50000"/>
              </a:spcAft>
              <a:buClr>
                <a:srgbClr val="333399"/>
              </a:buClr>
            </a:pPr>
            <a:r>
              <a:rPr lang="en-GB" sz="2400" smtClean="0">
                <a:solidFill>
                  <a:srgbClr val="333399"/>
                </a:solidFill>
              </a:rPr>
              <a:t>Transparency and Auditability are key Electoral requirements - in e-voting systems in particular</a:t>
            </a:r>
          </a:p>
          <a:p>
            <a:pPr>
              <a:lnSpc>
                <a:spcPct val="80000"/>
              </a:lnSpc>
              <a:spcAft>
                <a:spcPct val="50000"/>
              </a:spcAft>
              <a:buClr>
                <a:srgbClr val="333399"/>
              </a:buClr>
            </a:pPr>
            <a:r>
              <a:rPr lang="en-GB" sz="2400" smtClean="0">
                <a:solidFill>
                  <a:srgbClr val="333399"/>
                </a:solidFill>
              </a:rPr>
              <a:t>Using open interfaces can provide transparency of the whole voting process from the time the votes are cast to the final count.</a:t>
            </a:r>
          </a:p>
          <a:p>
            <a:pPr>
              <a:lnSpc>
                <a:spcPct val="80000"/>
              </a:lnSpc>
              <a:spcAft>
                <a:spcPct val="50000"/>
              </a:spcAft>
              <a:buClr>
                <a:srgbClr val="333399"/>
              </a:buClr>
            </a:pPr>
            <a:r>
              <a:rPr lang="en-GB" sz="2400" smtClean="0">
                <a:solidFill>
                  <a:srgbClr val="333399"/>
                </a:solidFill>
              </a:rPr>
              <a:t>Full scale deployment of systems within an Electoral Assurance Framework incorporating standards provides:</a:t>
            </a:r>
          </a:p>
          <a:p>
            <a:pPr lvl="1">
              <a:lnSpc>
                <a:spcPct val="80000"/>
              </a:lnSpc>
              <a:spcAft>
                <a:spcPct val="50000"/>
              </a:spcAft>
              <a:buClr>
                <a:srgbClr val="333399"/>
              </a:buClr>
            </a:pPr>
            <a:r>
              <a:rPr lang="en-GB" sz="2000" smtClean="0">
                <a:solidFill>
                  <a:srgbClr val="333399"/>
                </a:solidFill>
              </a:rPr>
              <a:t>Secrecy of the voter and their vote</a:t>
            </a:r>
          </a:p>
          <a:p>
            <a:pPr lvl="1">
              <a:lnSpc>
                <a:spcPct val="80000"/>
              </a:lnSpc>
              <a:spcAft>
                <a:spcPct val="50000"/>
              </a:spcAft>
              <a:buClr>
                <a:srgbClr val="333399"/>
              </a:buClr>
            </a:pPr>
            <a:r>
              <a:rPr lang="en-GB" sz="2000" smtClean="0">
                <a:solidFill>
                  <a:srgbClr val="333399"/>
                </a:solidFill>
              </a:rPr>
              <a:t>Transparency, verifiability and auditability of the whole election</a:t>
            </a:r>
          </a:p>
          <a:p>
            <a:pPr lvl="1">
              <a:lnSpc>
                <a:spcPct val="80000"/>
              </a:lnSpc>
              <a:spcAft>
                <a:spcPct val="50000"/>
              </a:spcAft>
              <a:buClr>
                <a:srgbClr val="333399"/>
              </a:buClr>
            </a:pPr>
            <a:r>
              <a:rPr lang="en-GB" sz="2000" smtClean="0">
                <a:solidFill>
                  <a:srgbClr val="333399"/>
                </a:solidFill>
              </a:rPr>
              <a:t>Assurance to the voter and voting watch-dog organizations</a:t>
            </a:r>
          </a:p>
          <a:p>
            <a:pPr>
              <a:lnSpc>
                <a:spcPct val="80000"/>
              </a:lnSpc>
              <a:spcAft>
                <a:spcPct val="50000"/>
              </a:spcAft>
              <a:buClr>
                <a:srgbClr val="333399"/>
              </a:buClr>
              <a:buFont typeface="Wingdings" pitchFamily="2" charset="2"/>
              <a:buNone/>
            </a:pPr>
            <a:endParaRPr lang="en-GB" sz="2400" smtClean="0">
              <a:solidFill>
                <a:srgbClr val="333399"/>
              </a:solidFill>
            </a:endParaRPr>
          </a:p>
        </p:txBody>
      </p:sp>
    </p:spTree>
  </p:cSld>
  <p:clrMapOvr>
    <a:masterClrMapping/>
  </p:clrMapOvr>
  <p:transition spd="slow" advTm="7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914400" y="685800"/>
            <a:ext cx="7010400" cy="1143000"/>
          </a:xfrm>
        </p:spPr>
        <p:txBody>
          <a:bodyPr/>
          <a:lstStyle/>
          <a:p>
            <a:pPr algn="ctr"/>
            <a:r>
              <a:rPr lang="en-GB" smtClean="0"/>
              <a:t>Electoral Assurance Framework</a:t>
            </a:r>
            <a:endParaRPr lang="en-US" smtClean="0"/>
          </a:p>
        </p:txBody>
      </p:sp>
      <p:sp>
        <p:nvSpPr>
          <p:cNvPr id="25602" name="Rectangle 3"/>
          <p:cNvSpPr>
            <a:spLocks noGrp="1" noChangeArrowheads="1"/>
          </p:cNvSpPr>
          <p:nvPr>
            <p:ph type="body" idx="1"/>
          </p:nvPr>
        </p:nvSpPr>
        <p:spPr>
          <a:xfrm>
            <a:off x="990600" y="1981200"/>
            <a:ext cx="7162800" cy="4171950"/>
          </a:xfrm>
        </p:spPr>
        <p:txBody>
          <a:bodyPr/>
          <a:lstStyle/>
          <a:p>
            <a:pPr>
              <a:buClr>
                <a:srgbClr val="333399"/>
              </a:buClr>
            </a:pPr>
            <a:r>
              <a:rPr lang="en-GB" sz="2400" smtClean="0">
                <a:solidFill>
                  <a:srgbClr val="333399"/>
                </a:solidFill>
              </a:rPr>
              <a:t>Provides Accreditation, Assessment and Certification of electoral systems and services</a:t>
            </a:r>
          </a:p>
          <a:p>
            <a:pPr>
              <a:buClr>
                <a:srgbClr val="333399"/>
              </a:buClr>
            </a:pPr>
            <a:r>
              <a:rPr lang="en-GB" sz="2400" smtClean="0">
                <a:solidFill>
                  <a:srgbClr val="333399"/>
                </a:solidFill>
              </a:rPr>
              <a:t>Builds trust by enabling public verifiability of the whole voting process</a:t>
            </a:r>
          </a:p>
          <a:p>
            <a:pPr>
              <a:buClr>
                <a:srgbClr val="333399"/>
              </a:buClr>
            </a:pPr>
            <a:r>
              <a:rPr lang="en-GB" sz="2400" smtClean="0">
                <a:solidFill>
                  <a:srgbClr val="333399"/>
                </a:solidFill>
              </a:rPr>
              <a:t>Framework needs to be based on open standards</a:t>
            </a:r>
          </a:p>
          <a:p>
            <a:pPr>
              <a:buClr>
                <a:srgbClr val="333399"/>
              </a:buClr>
            </a:pPr>
            <a:r>
              <a:rPr lang="en-GB" sz="2400" smtClean="0">
                <a:solidFill>
                  <a:srgbClr val="333399"/>
                </a:solidFill>
              </a:rPr>
              <a:t>Provides standardised interface points where voting auditing processes can be independently assessed under the Assurance Framework</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914400" y="609600"/>
            <a:ext cx="7467600" cy="1143000"/>
          </a:xfrm>
        </p:spPr>
        <p:txBody>
          <a:bodyPr/>
          <a:lstStyle/>
          <a:p>
            <a:pPr algn="ctr"/>
            <a:r>
              <a:rPr lang="en-US" smtClean="0"/>
              <a:t>Why Interface Standards?</a:t>
            </a:r>
            <a:endParaRPr lang="en-GB" smtClean="0"/>
          </a:p>
        </p:txBody>
      </p:sp>
      <p:sp>
        <p:nvSpPr>
          <p:cNvPr id="26626" name="Rectangle 3"/>
          <p:cNvSpPr>
            <a:spLocks noGrp="1" noChangeArrowheads="1"/>
          </p:cNvSpPr>
          <p:nvPr>
            <p:ph type="body" idx="1"/>
          </p:nvPr>
        </p:nvSpPr>
        <p:spPr>
          <a:xfrm>
            <a:off x="990600" y="2057400"/>
            <a:ext cx="7162800" cy="4171950"/>
          </a:xfrm>
        </p:spPr>
        <p:txBody>
          <a:bodyPr/>
          <a:lstStyle/>
          <a:p>
            <a:pPr>
              <a:buClr>
                <a:srgbClr val="333399"/>
              </a:buClr>
            </a:pPr>
            <a:r>
              <a:rPr lang="en-US" sz="2800" smtClean="0">
                <a:solidFill>
                  <a:srgbClr val="333399"/>
                </a:solidFill>
              </a:rPr>
              <a:t>Need for information and data to be exchanged at several points in the election process</a:t>
            </a:r>
          </a:p>
          <a:p>
            <a:pPr>
              <a:buClr>
                <a:srgbClr val="333399"/>
              </a:buClr>
            </a:pPr>
            <a:r>
              <a:rPr lang="en-US" sz="2800" smtClean="0">
                <a:solidFill>
                  <a:srgbClr val="333399"/>
                </a:solidFill>
              </a:rPr>
              <a:t>Several parties involved</a:t>
            </a:r>
          </a:p>
          <a:p>
            <a:pPr>
              <a:buClr>
                <a:srgbClr val="333399"/>
              </a:buClr>
            </a:pPr>
            <a:r>
              <a:rPr lang="en-US" sz="2800" smtClean="0">
                <a:solidFill>
                  <a:srgbClr val="333399"/>
                </a:solidFill>
              </a:rPr>
              <a:t>Need to service dissimilar systems and equipment</a:t>
            </a:r>
          </a:p>
          <a:p>
            <a:pPr>
              <a:buClr>
                <a:srgbClr val="333399"/>
              </a:buClr>
            </a:pPr>
            <a:r>
              <a:rPr lang="en-US" sz="2800" smtClean="0">
                <a:solidFill>
                  <a:srgbClr val="333399"/>
                </a:solidFill>
              </a:rPr>
              <a:t>Interchange has to be an open and transparent process using consistent data</a:t>
            </a:r>
          </a:p>
          <a:p>
            <a:endParaRPr lang="en-GB" sz="2800" smtClean="0">
              <a:solidFill>
                <a:srgbClr val="333399"/>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ASIStemplate3">
  <a:themeElements>
    <a:clrScheme name="OASIStemplate3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OASIStemplate3">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ASIStemplate3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OASIStemplate3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OASIStemplate3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ASIStemplate3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OASIStemplate3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OASIStemplate3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OASIStemplate3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5937</TotalTime>
  <Words>1134</Words>
  <Application>Microsoft Office PowerPoint</Application>
  <PresentationFormat>On-screen Show (4:3)</PresentationFormat>
  <Paragraphs>171</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OASIStemplate3</vt:lpstr>
      <vt:lpstr>Requirements for  Common Data Formats  and  Standards for e-Voting  The OASIS View   John Borras,  Chair Election &amp; Voter Services, Technical Committee  NIST Common Data Format Workshop, Gaithersburg, October 29-30, 2009  </vt:lpstr>
      <vt:lpstr>Agenda</vt:lpstr>
      <vt:lpstr>The Need for Standards</vt:lpstr>
      <vt:lpstr>The Challenge</vt:lpstr>
      <vt:lpstr>How to Facilitate Trust</vt:lpstr>
      <vt:lpstr>Essentials for Trusted Voting</vt:lpstr>
      <vt:lpstr>Auditability</vt:lpstr>
      <vt:lpstr>Electoral Assurance Framework</vt:lpstr>
      <vt:lpstr>Why Interface Standards?</vt:lpstr>
      <vt:lpstr>Slide 10</vt:lpstr>
      <vt:lpstr>EML   ( Election Markup Language)</vt:lpstr>
      <vt:lpstr>Technical Committee Overview</vt:lpstr>
      <vt:lpstr>EML ( Election Markup Language)</vt:lpstr>
      <vt:lpstr>Coverage</vt:lpstr>
      <vt:lpstr>EML V6.0 - Changes</vt:lpstr>
      <vt:lpstr>Take-up</vt:lpstr>
      <vt:lpstr>Current and Future TC work</vt:lpstr>
      <vt:lpstr>Interoperability Demonstration held 29/30 October 2007  in Ditton Manor, UK </vt:lpstr>
      <vt:lpstr>Demo Format</vt:lpstr>
      <vt:lpstr>Demo Participants</vt:lpstr>
      <vt:lpstr>Process</vt:lpstr>
      <vt:lpstr>Outcome</vt:lpstr>
      <vt:lpstr>The European Experience</vt:lpstr>
      <vt:lpstr>Council of Europe</vt:lpstr>
      <vt:lpstr>Specific Examples</vt:lpstr>
      <vt:lpstr>Summary</vt:lpstr>
      <vt:lpstr>John Borras  john@pensive.eu     OASIS TC   www.oasis-open.org/committees/election  </vt:lpstr>
    </vt:vector>
  </TitlesOfParts>
  <Company>OASIS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OASIS: Integrating Standards for Requirements for common data formats and standards for e-voting</dc:title>
  <dc:subject>Common data formats for elections</dc:subject>
  <dc:creator>John Borras</dc:creator>
  <dc:description>NIST Workshop 29/30 Oct 2009_x000d_
</dc:description>
  <cp:lastModifiedBy>John Borras</cp:lastModifiedBy>
  <cp:revision>318</cp:revision>
  <cp:lastPrinted>2001-10-03T13:09:55Z</cp:lastPrinted>
  <dcterms:created xsi:type="dcterms:W3CDTF">2001-02-19T16:56:32Z</dcterms:created>
  <dcterms:modified xsi:type="dcterms:W3CDTF">2009-10-28T10:14:48Z</dcterms:modified>
</cp:coreProperties>
</file>