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24"/>
  </p:notesMasterIdLst>
  <p:sldIdLst>
    <p:sldId id="256" r:id="rId3"/>
    <p:sldId id="257" r:id="rId4"/>
    <p:sldId id="274" r:id="rId5"/>
    <p:sldId id="307" r:id="rId6"/>
    <p:sldId id="258" r:id="rId7"/>
    <p:sldId id="288" r:id="rId8"/>
    <p:sldId id="301" r:id="rId9"/>
    <p:sldId id="303" r:id="rId10"/>
    <p:sldId id="281" r:id="rId11"/>
    <p:sldId id="291" r:id="rId12"/>
    <p:sldId id="304" r:id="rId13"/>
    <p:sldId id="284" r:id="rId14"/>
    <p:sldId id="292" r:id="rId15"/>
    <p:sldId id="305" r:id="rId16"/>
    <p:sldId id="287" r:id="rId17"/>
    <p:sldId id="293" r:id="rId18"/>
    <p:sldId id="306" r:id="rId19"/>
    <p:sldId id="308" r:id="rId20"/>
    <p:sldId id="289" r:id="rId21"/>
    <p:sldId id="309" r:id="rId22"/>
    <p:sldId id="29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32" autoAdjust="0"/>
    <p:restoredTop sz="95712" autoAdjust="0"/>
  </p:normalViewPr>
  <p:slideViewPr>
    <p:cSldViewPr snapToGrid="0">
      <p:cViewPr varScale="1">
        <p:scale>
          <a:sx n="94" d="100"/>
          <a:sy n="94" d="100"/>
        </p:scale>
        <p:origin x="1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968FB-6A8E-490B-96F7-F94821EF7824}" type="datetimeFigureOut">
              <a:rPr lang="en-US" smtClean="0"/>
              <a:t>2/17/2016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D4B5-821F-4F0E-B451-546E63EB09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9721-290F-448F-9532-FD203A90F1DE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E26-AD36-43DB-8B5D-CF650303D2CF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2AA9-333E-4A3A-A97B-3820F0C85A9A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6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ECC3-CD4C-42DD-A221-9B81B0BCCA94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36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482-2E15-4AE6-9F3D-4E25F34378D6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84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DB82-D4F6-40A5-8CEB-BD49488B8D86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49C3-7D9F-47A0-B9FF-113A715E3C59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0D31-4A14-4A3B-8E52-F8B4EC02A77A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4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7203-C6B4-4605-BA31-E3071C7CFCE5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36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F7DE-BBFB-43A4-A09D-C633531C4BE0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72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5553-F7F3-4F88-9E3C-813554E3D381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32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886700" cy="353833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F698-4F3E-48E9-B01D-6A779E6C2D28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1083" y="6443655"/>
            <a:ext cx="2057400" cy="365125"/>
          </a:xfrm>
        </p:spPr>
        <p:txBody>
          <a:bodyPr/>
          <a:lstStyle>
            <a:lvl1pPr algn="ctr">
              <a:defRPr sz="1200"/>
            </a:lvl1pPr>
          </a:lstStyle>
          <a:p>
            <a:fld id="{8A6BD0B9-3465-4E0F-AE7F-2EBD7D9D06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9" y="146008"/>
            <a:ext cx="1077396" cy="1152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" y="5877897"/>
            <a:ext cx="2041083" cy="937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22023" y="6529379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84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6C21-249C-4EA5-9CCD-FD0467696AED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52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4505-F5F8-4740-A5C3-A3B341FA3DC0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98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CED4-4477-4EF2-8F58-94D728EFF4FD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D90-AF70-4F9D-BCC0-6D7EA6D0D84F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4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D696-AF75-408D-8CB0-7CD6E7EDACE0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8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4A57-3E4C-48C0-B16B-FFAF990251D7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0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7B6E-87D7-407B-9E3F-2812A31F680B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F1CF-A603-4526-A39A-1749BF910AEE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0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CA-42F2-4F11-934F-859DC3F42E15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F609-EEC0-498D-AAE4-823A08368FC6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2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3C72-3206-4BDB-9F43-87319871A008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C5D2-352A-48FE-9355-62285D06C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1344-DBD8-4D2C-9F77-FECC3FE5F63F}" type="datetime1">
              <a:rPr lang="en-US" smtClean="0"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341F-E75A-4C43-8285-43AAA61E93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8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kadash@co.Jefferson.co.u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caroline.zervos@ic.fbi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gartside@sbcsd.org" TargetMode="External"/><Relationship Id="rId2" Type="http://schemas.openxmlformats.org/officeDocument/2006/relationships/hyperlink" Target="mailto:melissasuddeth@fdle.state.fl.u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oran@msu.edu" TargetMode="External"/><Relationship Id="rId4" Type="http://schemas.openxmlformats.org/officeDocument/2006/relationships/hyperlink" Target="mailto:nyej1@michigan.go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eric.buel.vt@gmai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teven.weitz@atf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09545"/>
            <a:ext cx="6858000" cy="202569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AAFS Biological Methods Subcommittee Progress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Kimberly Murga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22, 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3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</a:t>
            </a:r>
            <a:r>
              <a:rPr lang="en-US" dirty="0"/>
              <a:t>Validation and Method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Content: SWGDAM and QAS inspired standards and guidelines</a:t>
            </a:r>
          </a:p>
          <a:p>
            <a:pPr lvl="1"/>
            <a:r>
              <a:rPr lang="en-US" sz="2400" dirty="0" smtClean="0"/>
              <a:t>Definitions</a:t>
            </a:r>
          </a:p>
          <a:p>
            <a:pPr lvl="1"/>
            <a:r>
              <a:rPr lang="en-US" sz="2400" dirty="0" smtClean="0"/>
              <a:t>Standards related to:</a:t>
            </a:r>
          </a:p>
          <a:p>
            <a:pPr lvl="2"/>
            <a:r>
              <a:rPr lang="en-US" sz="2400" dirty="0" smtClean="0"/>
              <a:t>Developmental Validation </a:t>
            </a:r>
          </a:p>
          <a:p>
            <a:pPr lvl="2"/>
            <a:r>
              <a:rPr lang="en-US" sz="2400" dirty="0" smtClean="0"/>
              <a:t>Internal Validation </a:t>
            </a:r>
          </a:p>
          <a:p>
            <a:pPr lvl="2"/>
            <a:r>
              <a:rPr lang="en-US" sz="2400" dirty="0" smtClean="0"/>
              <a:t>Material Modification</a:t>
            </a:r>
          </a:p>
          <a:p>
            <a:pPr lvl="2"/>
            <a:r>
              <a:rPr lang="en-US" sz="2400" dirty="0" smtClean="0"/>
              <a:t>Performance Check</a:t>
            </a:r>
          </a:p>
          <a:p>
            <a:pPr lvl="2"/>
            <a:r>
              <a:rPr lang="en-US" sz="2400" dirty="0" smtClean="0"/>
              <a:t>Software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352677"/>
              </p:ext>
            </p:extLst>
          </p:nvPr>
        </p:nvGraphicFramePr>
        <p:xfrm>
          <a:off x="405183" y="1553034"/>
          <a:ext cx="8547175" cy="45232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07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3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64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6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27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51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1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Develop</a:t>
                      </a:r>
                      <a:r>
                        <a:rPr lang="en-US" sz="1600" baseline="0" dirty="0" smtClean="0">
                          <a:latin typeface="+mn-lt"/>
                        </a:rPr>
                        <a:t> a guideline related to validation and method development with best practices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March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Validation Task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7377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2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 standards related to internal and development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 validations associated with: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 Extraction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Quantitation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STRs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Capillary Electrophoresis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R"/>
                      </a:pP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Throughput Sequencing (NGS)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May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Validation Task</a:t>
                      </a:r>
                      <a:r>
                        <a:rPr lang="en-US" sz="1600" baseline="0" dirty="0" smtClean="0">
                          <a:latin typeface="+mn-lt"/>
                        </a:rPr>
                        <a:t> Group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225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3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guidelines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standards </a:t>
                      </a: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Subcommittee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review/comments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June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Validation Task</a:t>
                      </a:r>
                      <a:r>
                        <a:rPr lang="en-US" sz="1600" baseline="0" dirty="0" smtClean="0">
                          <a:latin typeface="+mn-lt"/>
                        </a:rPr>
                        <a:t> Group</a:t>
                      </a:r>
                      <a:endParaRPr lang="en-US" sz="1600" dirty="0" smtClean="0">
                        <a:latin typeface="+mn-l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561439"/>
                  </a:ext>
                </a:extLst>
              </a:tr>
              <a:tr h="79225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4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en-US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guidelines and standards to Biology/DNA SAC for review/comments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July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Validation Task</a:t>
                      </a:r>
                      <a:r>
                        <a:rPr lang="en-US" sz="1600" baseline="0" dirty="0" smtClean="0">
                          <a:latin typeface="+mn-lt"/>
                        </a:rPr>
                        <a:t> Group</a:t>
                      </a:r>
                      <a:endParaRPr lang="en-US" sz="1600" dirty="0" smtClean="0">
                        <a:latin typeface="+mn-l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870677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299350"/>
            <a:ext cx="673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2: Validation and Method Development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88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3: Education/Training/ Competency/Certification </a:t>
            </a:r>
            <a:r>
              <a:rPr lang="en-US" dirty="0"/>
              <a:t>(ETCC)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395" y="1986169"/>
            <a:ext cx="8656685" cy="3754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Description:</a:t>
            </a:r>
            <a:r>
              <a:rPr lang="en-US" dirty="0"/>
              <a:t> This group’s focus is to establish standards and guidelines for training, education, competency, and certification that impact forensic practitioners, laboratory personnel, and the legal community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Draft Standards and Guidelines Created: In progress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Task </a:t>
            </a:r>
            <a:r>
              <a:rPr lang="en-US" sz="2200" dirty="0"/>
              <a:t>Group Chair Name</a:t>
            </a:r>
            <a:r>
              <a:rPr lang="en-US" sz="2200" dirty="0" smtClean="0"/>
              <a:t>: </a:t>
            </a:r>
            <a:r>
              <a:rPr lang="en-US" sz="2200" dirty="0"/>
              <a:t>Kristine Kadash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Task Group Chair Contact </a:t>
            </a:r>
            <a:r>
              <a:rPr lang="en-US" sz="2200" dirty="0" smtClean="0"/>
              <a:t>Information: </a:t>
            </a:r>
            <a:r>
              <a:rPr lang="en-US" sz="2200" dirty="0" smtClean="0">
                <a:hlinkClick r:id="rId2"/>
              </a:rPr>
              <a:t>kkadash@co.Jefferson.co.us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3: </a:t>
            </a:r>
            <a:r>
              <a:rPr lang="en-US" dirty="0"/>
              <a:t>Education/Training/ Competency/Certification (ETCC)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69"/>
            <a:ext cx="7886700" cy="451318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Content: QAS Inspired Includes: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Detailed educational requirements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DNA training </a:t>
            </a:r>
            <a:r>
              <a:rPr lang="en-US" sz="2800" dirty="0"/>
              <a:t>m</a:t>
            </a:r>
            <a:r>
              <a:rPr lang="en-US" sz="2800" dirty="0" smtClean="0"/>
              <a:t>odules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Laboratory tasks and topics to include statistics, CODIS, validation, review, lab policies, interpretation guidelines, and reporting guidelines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Assessment/final </a:t>
            </a:r>
            <a:r>
              <a:rPr lang="en-US" sz="2800" dirty="0"/>
              <a:t>e</a:t>
            </a:r>
            <a:r>
              <a:rPr lang="en-US" sz="2800" dirty="0" smtClean="0"/>
              <a:t>valuation </a:t>
            </a:r>
            <a:r>
              <a:rPr lang="en-US" sz="2800" dirty="0"/>
              <a:t>r</a:t>
            </a:r>
            <a:r>
              <a:rPr lang="en-US" sz="2800" dirty="0" smtClean="0"/>
              <a:t>equirements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1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246350"/>
              </p:ext>
            </p:extLst>
          </p:nvPr>
        </p:nvGraphicFramePr>
        <p:xfrm>
          <a:off x="229968" y="1334593"/>
          <a:ext cx="8853803" cy="49758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79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080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03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61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465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4303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+mn-lt"/>
                        </a:rPr>
                        <a:t>1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 comments from SAC on format of the draft Training Standard document and devise a plan to address them.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January  2016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 Group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844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+mn-lt"/>
                        </a:rPr>
                        <a:t>2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Divide single document into the following sections for elaboration: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Guidance document for Education Requirements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2)Guidance document for General Laboratory Issues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Training Standard for DNA Isolation and Purification Methods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Training Standard for Real-Time PCR Quantification Methods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Training Standard for STR Typing via Capillary Electrophoresis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Training Standard for Mitochondrial DNA Sequencing Analysis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2016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Daniele Podini/David Foran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Kristine Kadash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Kristine Kadash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Daniele Podini</a:t>
                      </a:r>
                    </a:p>
                    <a:p>
                      <a:endParaRPr lang="en-US" sz="14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Stacy McDonald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 Marie Gross</a:t>
                      </a:r>
                      <a:endParaRPr lang="en-US" sz="1400" baseline="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901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+mn-lt"/>
                        </a:rPr>
                        <a:t>3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Monthly conference calls (frequency may be changed based on need)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 2016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 Group</a:t>
                      </a:r>
                      <a:endParaRPr lang="en-US" sz="1400" baseline="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982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+mn-lt"/>
                        </a:rPr>
                        <a:t>4</a:t>
                      </a:r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Submit drafts of one or more documents to SAC and ASB</a:t>
                      </a:r>
                      <a:endParaRPr lang="en-US" sz="1400" baseline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2016</a:t>
                      </a:r>
                    </a:p>
                    <a:p>
                      <a:endParaRPr lang="en-US" sz="1400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 Group</a:t>
                      </a:r>
                      <a:endParaRPr lang="en-US" sz="14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299350"/>
            <a:ext cx="673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Topic 3: Education/Training/ Competency/Certification (ETCC)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70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1160651"/>
          </a:xfrm>
        </p:spPr>
        <p:txBody>
          <a:bodyPr>
            <a:normAutofit/>
          </a:bodyPr>
          <a:lstStyle/>
          <a:p>
            <a:r>
              <a:rPr lang="en-US" dirty="0" smtClean="0"/>
              <a:t>Topic 4: Serology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824968"/>
            <a:ext cx="8106043" cy="4818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Description: These standards focus on serology</a:t>
            </a:r>
            <a:r>
              <a:rPr lang="en-US" dirty="0"/>
              <a:t>, body fluid ID, sample identification and collection.  Includes sexual assault kits, serological methods, evidence screening, body fluid/tissue identification and contamination prevention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Draft Document Created: Standards for the Collection and Serological Examination of Biological Evidence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Task Group Chair Name: Caroline </a:t>
            </a:r>
            <a:r>
              <a:rPr lang="en-US" dirty="0" smtClean="0"/>
              <a:t>Zervos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Task </a:t>
            </a:r>
            <a:r>
              <a:rPr lang="en-US" dirty="0"/>
              <a:t>Group Chair Contact Information: </a:t>
            </a:r>
            <a:r>
              <a:rPr lang="en-US" u="sng" dirty="0" smtClean="0">
                <a:hlinkClick r:id="rId2"/>
              </a:rPr>
              <a:t>caroline.zervos@ic.fbi.gov</a:t>
            </a:r>
            <a:endParaRPr lang="en-US" u="sng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844952"/>
            <a:ext cx="7334732" cy="9800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Topic 4: Standards for the Collection and Serological Examination of Biological Evidence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69"/>
            <a:ext cx="7886700" cy="4298883"/>
          </a:xfrm>
        </p:spPr>
        <p:txBody>
          <a:bodyPr>
            <a:normAutofit/>
          </a:bodyPr>
          <a:lstStyle/>
          <a:p>
            <a:r>
              <a:rPr lang="en-US" dirty="0" smtClean="0"/>
              <a:t>Content: SWGDAM Inspired </a:t>
            </a:r>
          </a:p>
          <a:p>
            <a:r>
              <a:rPr lang="en-US" dirty="0" smtClean="0"/>
              <a:t>Includes </a:t>
            </a:r>
          </a:p>
          <a:p>
            <a:pPr lvl="1"/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raining Requirements</a:t>
            </a:r>
          </a:p>
          <a:p>
            <a:pPr lvl="1"/>
            <a:r>
              <a:rPr lang="en-US" dirty="0" smtClean="0"/>
              <a:t>Serological Testing Fundamentals</a:t>
            </a:r>
          </a:p>
          <a:p>
            <a:pPr lvl="1"/>
            <a:r>
              <a:rPr lang="en-US" dirty="0" smtClean="0"/>
              <a:t>Proficiency Testing Requirements</a:t>
            </a:r>
          </a:p>
          <a:p>
            <a:pPr lvl="1"/>
            <a:r>
              <a:rPr lang="en-US" dirty="0" smtClean="0"/>
              <a:t>Evidence Control</a:t>
            </a:r>
          </a:p>
          <a:p>
            <a:pPr lvl="1"/>
            <a:r>
              <a:rPr lang="en-US" dirty="0" smtClean="0"/>
              <a:t>Contamination Prevention</a:t>
            </a:r>
          </a:p>
          <a:p>
            <a:pPr lvl="1"/>
            <a:r>
              <a:rPr lang="en-US" dirty="0" smtClean="0"/>
              <a:t>Validation Requirements</a:t>
            </a:r>
          </a:p>
          <a:p>
            <a:pPr lvl="1"/>
            <a:r>
              <a:rPr lang="en-US" dirty="0" smtClean="0"/>
              <a:t>Equipment Calibration and Maintenance</a:t>
            </a:r>
          </a:p>
          <a:p>
            <a:pPr lvl="1"/>
            <a:r>
              <a:rPr lang="en-US" dirty="0" smtClean="0"/>
              <a:t>Reporting and Reviews</a:t>
            </a:r>
          </a:p>
          <a:p>
            <a:pPr lvl="1"/>
            <a:r>
              <a:rPr lang="en-US" dirty="0" smtClean="0"/>
              <a:t>Corrective Action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44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260293"/>
              </p:ext>
            </p:extLst>
          </p:nvPr>
        </p:nvGraphicFramePr>
        <p:xfrm>
          <a:off x="295675" y="1553028"/>
          <a:ext cx="8418956" cy="3979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432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93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01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2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60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406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ASTM Standards/ASB formatting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  2016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 Group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58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2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Break up document into three main areas: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Training/Proficiency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Tests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Analytical Procedures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 2016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 Group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867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3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Submit to Subcommittee vote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Jeanguenat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82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4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Submit to Biology/DNA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Scientific Area Committee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Caroline Zervos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137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</a:rPr>
                        <a:t>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specific focus documents to establish best practices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2016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 Group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7254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Topic 4:</a:t>
            </a:r>
            <a:r>
              <a:rPr lang="en-US" dirty="0"/>
              <a:t> </a:t>
            </a:r>
            <a:r>
              <a:rPr lang="en-US" dirty="0" smtClean="0"/>
              <a:t>Standards </a:t>
            </a:r>
            <a:r>
              <a:rPr lang="en-US" sz="2000" dirty="0"/>
              <a:t>for the Collection and Serological Examination of Biological </a:t>
            </a:r>
            <a:r>
              <a:rPr lang="en-US" sz="2000" dirty="0" smtClean="0"/>
              <a:t>Evidence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9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Needs and Gaps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675487"/>
            <a:ext cx="8158337" cy="437488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/>
              <a:t>Improving the analysis of serological evidence for the identification of body fluids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400" dirty="0"/>
              <a:t>Considerable research has been conducted to improve DNA analysis </a:t>
            </a:r>
            <a:r>
              <a:rPr lang="en-US" sz="6400" dirty="0" smtClean="0"/>
              <a:t>techniques, </a:t>
            </a:r>
            <a:r>
              <a:rPr lang="en-US" sz="6400" dirty="0"/>
              <a:t>but little has changed </a:t>
            </a:r>
            <a:r>
              <a:rPr lang="en-US" sz="6400" dirty="0" smtClean="0"/>
              <a:t>during serological </a:t>
            </a:r>
            <a:r>
              <a:rPr lang="en-US" sz="6400" dirty="0"/>
              <a:t>analysis of evidence</a:t>
            </a:r>
            <a:endParaRPr lang="en-US" sz="64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400" dirty="0" smtClean="0"/>
              <a:t>It </a:t>
            </a:r>
            <a:r>
              <a:rPr lang="en-US" sz="6400" dirty="0"/>
              <a:t>would be beneficial to add methods which would </a:t>
            </a:r>
            <a:r>
              <a:rPr lang="en-US" sz="6400" dirty="0" smtClean="0"/>
              <a:t>streamline and decrease </a:t>
            </a:r>
            <a:r>
              <a:rPr lang="en-US" sz="6400" dirty="0"/>
              <a:t>the serological analysis time on </a:t>
            </a:r>
            <a:r>
              <a:rPr lang="en-US" sz="6400" dirty="0" smtClean="0"/>
              <a:t>time-intensive items </a:t>
            </a:r>
            <a:r>
              <a:rPr lang="en-US" sz="6400" dirty="0"/>
              <a:t>like sheets, clothing, etc</a:t>
            </a:r>
            <a:r>
              <a:rPr lang="en-US" sz="6400" dirty="0" smtClean="0"/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7200" dirty="0" smtClean="0"/>
              <a:t>Probabilistic genotyping of low copy number samples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400" dirty="0"/>
              <a:t>Low copy </a:t>
            </a:r>
            <a:r>
              <a:rPr lang="en-US" sz="6400" dirty="0" smtClean="0"/>
              <a:t>number </a:t>
            </a:r>
            <a:r>
              <a:rPr lang="en-US" sz="6400" dirty="0"/>
              <a:t>DNA </a:t>
            </a:r>
            <a:r>
              <a:rPr lang="en-US" sz="6400" dirty="0" smtClean="0"/>
              <a:t>analysis </a:t>
            </a:r>
            <a:r>
              <a:rPr lang="en-US" sz="6400" dirty="0"/>
              <a:t>involves the presence of </a:t>
            </a:r>
            <a:r>
              <a:rPr lang="en-US" sz="6400" dirty="0" smtClean="0"/>
              <a:t>mixtures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400" dirty="0" smtClean="0"/>
              <a:t>Interpretation </a:t>
            </a:r>
            <a:r>
              <a:rPr lang="en-US" sz="6400" dirty="0"/>
              <a:t>is difficult due to effects of stochastic amplification, allele dropout and allele </a:t>
            </a:r>
            <a:r>
              <a:rPr lang="en-US" sz="6400" dirty="0" smtClean="0"/>
              <a:t>drop-in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6400" dirty="0" smtClean="0"/>
              <a:t>An </a:t>
            </a:r>
            <a:r>
              <a:rPr lang="en-US" sz="6400" dirty="0"/>
              <a:t>expert system for this analysis would assist in the development of applications for this </a:t>
            </a:r>
            <a:r>
              <a:rPr lang="en-US" sz="6400" dirty="0" smtClean="0"/>
              <a:t>procedure</a:t>
            </a:r>
            <a:endParaRPr lang="en-US" sz="6400" dirty="0"/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292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for Biological Methods Subcommittee?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69"/>
            <a:ext cx="7886700" cy="432203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Task Groups are refining draft documents based upon extensive discussions and feedback during the January 2016 OSAC meeting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Adding more details, content, etc.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Gain OSAC approval to submit documents to an Standards Development Organization for approval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777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Leadership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866490"/>
              </p:ext>
            </p:extLst>
          </p:nvPr>
        </p:nvGraphicFramePr>
        <p:xfrm>
          <a:off x="157993" y="2105233"/>
          <a:ext cx="8795096" cy="280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3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68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45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82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Position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Term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Chair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Kimberly Murga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Las Vegas Metropolitan Police Department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K10140M@lvmpd.com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Margaret Sanger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Kentucky State Police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Margaret.sanger@ky.gov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Executive Secretary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Jason Befus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Maryland State Police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Jason.befus@maryland.gov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70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784" y="19050"/>
            <a:ext cx="2076450" cy="24574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483" y="2606668"/>
            <a:ext cx="2733675" cy="2628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430" y="4027480"/>
            <a:ext cx="2181225" cy="2781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929" y="19050"/>
            <a:ext cx="2114550" cy="2438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46" y="2476500"/>
            <a:ext cx="27813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4058081"/>
          </a:xfrm>
        </p:spPr>
        <p:txBody>
          <a:bodyPr>
            <a:normAutofit/>
          </a:bodyPr>
          <a:lstStyle/>
          <a:p>
            <a:pPr algn="ctr"/>
            <a:r>
              <a:rPr lang="en-US" sz="5400" i="1" dirty="0" smtClean="0"/>
              <a:t/>
            </a:r>
            <a:br>
              <a:rPr lang="en-US" sz="5400" i="1" dirty="0" smtClean="0"/>
            </a:br>
            <a:r>
              <a:rPr lang="en-US" sz="5400" i="1" dirty="0" smtClean="0"/>
              <a:t>Thank You!</a:t>
            </a:r>
            <a:endParaRPr lang="en-US" sz="5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1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Members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299137"/>
              </p:ext>
            </p:extLst>
          </p:nvPr>
        </p:nvGraphicFramePr>
        <p:xfrm>
          <a:off x="170822" y="728235"/>
          <a:ext cx="8973178" cy="5715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59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83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73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233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481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97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7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Caroline Zervos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caroline.zervos@ic.fbi.gov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Taylor Scott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Illinois</a:t>
                      </a:r>
                      <a:r>
                        <a:rPr lang="en-US" sz="1100" baseline="0" dirty="0" smtClean="0"/>
                        <a:t> State Police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taylor_scott@isp.state.il.us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 Buel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Self</a:t>
                      </a:r>
                      <a:r>
                        <a:rPr lang="en-US" sz="1100" baseline="0" dirty="0" smtClean="0"/>
                        <a:t> Employed, Forensic Consultant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eric.buel.vt@gmail.com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6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Peter Vallone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NIST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peter.vallone@nist.gov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Susan Greenspoon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Virginia Dept. of Forensic Science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Susan.Greenspoon@dfs.Virginia.gov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Eugene Lien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NYC Office of Chief Medical</a:t>
                      </a:r>
                      <a:r>
                        <a:rPr lang="en-US" sz="1100" baseline="0" dirty="0" smtClean="0"/>
                        <a:t> Examiner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ELien@ocme.nyc.gov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Elisa Wurmbach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NYC Office</a:t>
                      </a:r>
                      <a:r>
                        <a:rPr lang="en-US" sz="1100" baseline="0" dirty="0" smtClean="0"/>
                        <a:t> of Chief Medical Examiner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ewurmbach@ocm.nyc.gov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Sean Oliver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Armed</a:t>
                      </a:r>
                      <a:r>
                        <a:rPr lang="en-US" sz="1100" baseline="0" dirty="0" smtClean="0"/>
                        <a:t> Forces DNA Identification Laboratory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robert.s.oliver28.ctr</a:t>
                      </a:r>
                      <a:r>
                        <a:rPr lang="en-US" sz="1100" baseline="0" dirty="0" smtClean="0"/>
                        <a:t>@mail.mil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16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Stacy McDonald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Dallas</a:t>
                      </a:r>
                      <a:r>
                        <a:rPr lang="en-US" sz="1100" baseline="0" dirty="0" smtClean="0"/>
                        <a:t> County Southwestern Institute of Forensic Sciences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smcdonald@dallascounty.org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Amy McGuckian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Palm Beach County Sheriff’s Office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amy.mcguckiana@pbso.org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Amy Jeanguenat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BODE Technology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amy.jeanguenat@bodetech.com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616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Steven Weitz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Bureau</a:t>
                      </a:r>
                      <a:r>
                        <a:rPr lang="en-US" sz="1100" baseline="0" dirty="0" smtClean="0"/>
                        <a:t> of Alcohol, Tobacco, Firearms and Explosives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Steven.witz@atf.gov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Daniele Podini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The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George Washington University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podini@gwu.edu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Ann</a:t>
                      </a:r>
                      <a:r>
                        <a:rPr lang="en-US" sz="1100" baseline="0" dirty="0" smtClean="0"/>
                        <a:t> Gross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MN Bureau of Criminal</a:t>
                      </a:r>
                      <a:r>
                        <a:rPr lang="en-US" sz="1100" baseline="0" dirty="0" smtClean="0"/>
                        <a:t> Apprehension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ann.gross@state.mn.us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Debra Glidewell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DoD/Defense Forensic</a:t>
                      </a:r>
                      <a:r>
                        <a:rPr lang="en-US" sz="1100" baseline="0" dirty="0" smtClean="0"/>
                        <a:t> Science Center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Debra.e.glidewell.civ@mail.mil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Bruce McCord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Florida International</a:t>
                      </a:r>
                      <a:r>
                        <a:rPr lang="en-US" sz="1100" baseline="0" dirty="0" smtClean="0"/>
                        <a:t> University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mccordb@fiu.edu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355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Kristine Kadash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Jefferson County Regional Crime Lab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kkadash@co.Jefferson.co.us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Affiliates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800951"/>
              </p:ext>
            </p:extLst>
          </p:nvPr>
        </p:nvGraphicFramePr>
        <p:xfrm>
          <a:off x="170822" y="1367595"/>
          <a:ext cx="8693930" cy="38559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2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5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34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414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87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2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Melissa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Suddeth 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Florida Department of Law Enforcement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2"/>
                        </a:rPr>
                        <a:t>melissasuddeth@fdle.state.fl.us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32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 Gartside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San</a:t>
                      </a:r>
                      <a:r>
                        <a:rPr lang="en-US" sz="1800" baseline="0" dirty="0" smtClean="0"/>
                        <a:t> Bernardino County Sheriff’s Department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3"/>
                        </a:rPr>
                        <a:t>bgartside@sbcsd.org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326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Jeffrey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of Michigan Department of State Police Forensic Science Division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4"/>
                        </a:rPr>
                        <a:t>nyej1@michigan.gov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735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David Foran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Michigan State University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5"/>
                        </a:rPr>
                        <a:t>foran@msu.edu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6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600" y="1565978"/>
            <a:ext cx="5284727" cy="46815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/>
              <a:t>Biological Methods</a:t>
            </a:r>
          </a:p>
          <a:p>
            <a:pPr marL="0" indent="0" algn="ctr">
              <a:buNone/>
            </a:pPr>
            <a:r>
              <a:rPr lang="en-US" dirty="0"/>
              <a:t>The Biological Methods Subcommittee will focus on establishing standards and guidelines that support molecular and biochemical methods used to analyze evidence and reference items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 smtClean="0"/>
              <a:t>This encompasses everything from serology through loading samples on a </a:t>
            </a:r>
            <a:r>
              <a:rPr lang="en-US" dirty="0"/>
              <a:t>G</a:t>
            </a:r>
            <a:r>
              <a:rPr lang="en-US" dirty="0" smtClean="0"/>
              <a:t>enetic </a:t>
            </a:r>
            <a:r>
              <a:rPr lang="en-US" dirty="0"/>
              <a:t>A</a:t>
            </a:r>
            <a:r>
              <a:rPr lang="en-US" dirty="0" smtClean="0"/>
              <a:t>nalyzer.  This subcommittee does not cover anything related to interpretation (serology interpretation or DNA interpretation)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05" y="1908810"/>
            <a:ext cx="2602269" cy="307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97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Telephonic Meetings Held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8092632" cy="439820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4 Task Groups </a:t>
            </a:r>
          </a:p>
          <a:p>
            <a:pPr marL="0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Terminology (being overseen at Biology/DNA SAC Level)</a:t>
            </a:r>
          </a:p>
          <a:p>
            <a:pPr marL="342900" lvl="1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Validation and Method Development</a:t>
            </a:r>
          </a:p>
          <a:p>
            <a:pPr marL="342900" lvl="1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Education /Training/Competency/Certification (ETCC)</a:t>
            </a:r>
          </a:p>
          <a:p>
            <a:pPr marL="342900" lvl="1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Serological Examination of Biological Evidence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40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1030147"/>
            <a:ext cx="7886700" cy="956023"/>
          </a:xfrm>
        </p:spPr>
        <p:txBody>
          <a:bodyPr/>
          <a:lstStyle/>
          <a:p>
            <a:r>
              <a:rPr lang="en-US" dirty="0" smtClean="0"/>
              <a:t>Topic 1: </a:t>
            </a:r>
            <a:r>
              <a:rPr lang="en-US" dirty="0"/>
              <a:t>Forensic Biology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69"/>
            <a:ext cx="8106043" cy="3708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Description: To develop </a:t>
            </a:r>
            <a:r>
              <a:rPr lang="en-US" dirty="0"/>
              <a:t>a standardized list of terms with definitions applicable across the forensic biology disciplines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Draft </a:t>
            </a:r>
            <a:r>
              <a:rPr lang="en-US" dirty="0" smtClean="0"/>
              <a:t>Documents Created: 2 Lists, work is in progress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Task Group Chair Name:  Eric </a:t>
            </a:r>
            <a:r>
              <a:rPr lang="en-US" dirty="0" smtClean="0"/>
              <a:t>Buel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Task </a:t>
            </a:r>
            <a:r>
              <a:rPr lang="en-US" dirty="0"/>
              <a:t>Group Chair Contact Information: </a:t>
            </a:r>
            <a:r>
              <a:rPr lang="en-US" u="sng" dirty="0">
                <a:hlinkClick r:id="rId2"/>
              </a:rPr>
              <a:t>eric.buel.vt@gmail.com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1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964956"/>
              </p:ext>
            </p:extLst>
          </p:nvPr>
        </p:nvGraphicFramePr>
        <p:xfrm>
          <a:off x="279248" y="1553032"/>
          <a:ext cx="8390620" cy="40483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96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02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92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93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541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96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Evaluate</a:t>
                      </a:r>
                      <a:r>
                        <a:rPr lang="en-US" sz="1600" baseline="0" dirty="0" smtClean="0">
                          <a:latin typeface="+mn-lt"/>
                        </a:rPr>
                        <a:t> current lists of terms and focus on biology-specific terms (move non-biology terms to a separate list)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March,</a:t>
                      </a:r>
                      <a:r>
                        <a:rPr lang="en-US" sz="1600" baseline="0" dirty="0" smtClean="0">
                          <a:latin typeface="+mn-lt"/>
                        </a:rPr>
                        <a:t>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Terminology</a:t>
                      </a:r>
                      <a:r>
                        <a:rPr lang="en-US" sz="1600" baseline="0" dirty="0" smtClean="0">
                          <a:latin typeface="+mn-lt"/>
                        </a:rPr>
                        <a:t> Task Group</a:t>
                      </a:r>
                      <a:endParaRPr lang="en-US" sz="1600" dirty="0" smtClean="0">
                        <a:latin typeface="+mn-l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2689044"/>
                  </a:ext>
                </a:extLst>
              </a:tr>
              <a:tr h="821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Complete drafts for subcommittee</a:t>
                      </a:r>
                      <a:r>
                        <a:rPr lang="en-US" sz="1600" baseline="0" dirty="0" smtClean="0">
                          <a:latin typeface="+mn-lt"/>
                        </a:rPr>
                        <a:t> evaluation and feedback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April,</a:t>
                      </a:r>
                      <a:r>
                        <a:rPr lang="en-US" sz="1600" baseline="0" dirty="0" smtClean="0">
                          <a:latin typeface="+mn-lt"/>
                        </a:rPr>
                        <a:t>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Terminology</a:t>
                      </a:r>
                      <a:r>
                        <a:rPr lang="en-US" sz="1600" baseline="0" dirty="0" smtClean="0">
                          <a:latin typeface="+mn-lt"/>
                        </a:rPr>
                        <a:t> Task Group</a:t>
                      </a:r>
                      <a:endParaRPr lang="en-US" sz="1600" dirty="0" smtClean="0">
                        <a:latin typeface="+mn-l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825445"/>
                  </a:ext>
                </a:extLst>
              </a:tr>
              <a:tr h="821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Incorporate</a:t>
                      </a:r>
                      <a:r>
                        <a:rPr lang="en-US" sz="1600" baseline="0" dirty="0" smtClean="0">
                          <a:latin typeface="+mn-lt"/>
                        </a:rPr>
                        <a:t> feedback and modify list of terms as appropriate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June,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Terminology</a:t>
                      </a:r>
                      <a:r>
                        <a:rPr lang="en-US" sz="1600" baseline="0" dirty="0" smtClean="0">
                          <a:latin typeface="+mn-lt"/>
                        </a:rPr>
                        <a:t> Task Group</a:t>
                      </a:r>
                      <a:endParaRPr lang="en-US" sz="1600" dirty="0" smtClean="0">
                        <a:latin typeface="+mn-lt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9217056"/>
                  </a:ext>
                </a:extLst>
              </a:tr>
              <a:tr h="8215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List(s)</a:t>
                      </a:r>
                      <a:r>
                        <a:rPr lang="en-US" sz="1600" baseline="0" dirty="0" smtClean="0">
                          <a:latin typeface="+mn-lt"/>
                        </a:rPr>
                        <a:t> of biology-specific terms completed for review by Biology/DNA SAC 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+mn-lt"/>
                        </a:rPr>
                        <a:t>July,</a:t>
                      </a:r>
                      <a:r>
                        <a:rPr lang="en-US" sz="1600" baseline="0" dirty="0" smtClean="0">
                          <a:latin typeface="+mn-lt"/>
                        </a:rPr>
                        <a:t> 2016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</a:rPr>
                        <a:t>Terminology</a:t>
                      </a:r>
                      <a:r>
                        <a:rPr lang="en-US" sz="1600" baseline="0" dirty="0" smtClean="0">
                          <a:latin typeface="+mn-lt"/>
                        </a:rPr>
                        <a:t> Task Group</a:t>
                      </a:r>
                      <a:endParaRPr lang="en-US" sz="160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73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1: </a:t>
            </a:r>
            <a:r>
              <a:rPr lang="en-US" sz="2000" dirty="0"/>
              <a:t>Forensic Biology Terminology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7510" y="6443655"/>
            <a:ext cx="2057400" cy="365125"/>
          </a:xfrm>
        </p:spPr>
        <p:txBody>
          <a:bodyPr/>
          <a:lstStyle/>
          <a:p>
            <a:fld id="{8A6BD0B9-3465-4E0F-AE7F-2EBD7D9D065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84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</a:t>
            </a:r>
            <a:r>
              <a:rPr lang="en-US" dirty="0"/>
              <a:t>Validation and Method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69"/>
            <a:ext cx="8106043" cy="3592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Description: To Create Standards and Guidelines for the Validation of Standard Operating Procedures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Draft </a:t>
            </a:r>
            <a:r>
              <a:rPr lang="en-US" dirty="0" smtClean="0"/>
              <a:t>Standards </a:t>
            </a:r>
            <a:r>
              <a:rPr lang="en-US" dirty="0"/>
              <a:t>and Guidelines Created: In progress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Task </a:t>
            </a:r>
            <a:r>
              <a:rPr lang="en-US" dirty="0"/>
              <a:t>Group Chair Name:  </a:t>
            </a:r>
            <a:r>
              <a:rPr lang="en-US" dirty="0" smtClean="0"/>
              <a:t>Steven Weitz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Task Group Chair Contact Information: </a:t>
            </a:r>
            <a:r>
              <a:rPr lang="en-US" u="sng" dirty="0" smtClean="0">
                <a:hlinkClick r:id="rId2"/>
              </a:rPr>
              <a:t>steven.weitz@atf.gov</a:t>
            </a:r>
            <a:endParaRPr lang="en-US" u="sng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1400</TotalTime>
  <Words>1256</Words>
  <Application>Microsoft Office PowerPoint</Application>
  <PresentationFormat>On-screen Show (4:3)</PresentationFormat>
  <Paragraphs>387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Subcommittee Leadership</vt:lpstr>
      <vt:lpstr>Subcommittee Members</vt:lpstr>
      <vt:lpstr>Subcommittee Affiliates</vt:lpstr>
      <vt:lpstr>Discipline Description</vt:lpstr>
      <vt:lpstr>Monthly Telephonic Meetings Held</vt:lpstr>
      <vt:lpstr>Topic 1: Forensic Biology Terminology</vt:lpstr>
      <vt:lpstr>Committee Action Plan</vt:lpstr>
      <vt:lpstr>Topic 2: Validation and Method Development</vt:lpstr>
      <vt:lpstr>Topic 2: Validation and Method Development</vt:lpstr>
      <vt:lpstr>Committee Action Plan</vt:lpstr>
      <vt:lpstr>Topic 3: Education/Training/ Competency/Certification (ETCC) </vt:lpstr>
      <vt:lpstr>Topic 3: Education/Training/ Competency/Certification (ETCC)</vt:lpstr>
      <vt:lpstr>Committee Action Plan</vt:lpstr>
      <vt:lpstr>Topic 4: Serology Standards</vt:lpstr>
      <vt:lpstr>Topic 4: Standards for the Collection and Serological Examination of Biological Evidence </vt:lpstr>
      <vt:lpstr>Committee Action Plan</vt:lpstr>
      <vt:lpstr>Research Needs and Gaps Identified</vt:lpstr>
      <vt:lpstr>What’s Next for Biological Methods Subcommittee?</vt:lpstr>
      <vt:lpstr>PowerPoint Presentation</vt:lpstr>
      <vt:lpstr> Thank You!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Subcommittee Name</dc:title>
  <dc:creator>Williams, Shannan</dc:creator>
  <cp:lastModifiedBy>Nakich, Sharon</cp:lastModifiedBy>
  <cp:revision>94</cp:revision>
  <dcterms:created xsi:type="dcterms:W3CDTF">2015-01-08T21:26:20Z</dcterms:created>
  <dcterms:modified xsi:type="dcterms:W3CDTF">2016-02-17T22:22:48Z</dcterms:modified>
</cp:coreProperties>
</file>