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88" r:id="rId5"/>
    <p:sldId id="956" r:id="rId6"/>
    <p:sldId id="957" r:id="rId7"/>
    <p:sldId id="960" r:id="rId8"/>
    <p:sldId id="961" r:id="rId9"/>
    <p:sldId id="298" r:id="rId10"/>
    <p:sldId id="962" r:id="rId11"/>
    <p:sldId id="955" r:id="rId12"/>
    <p:sldId id="958" r:id="rId13"/>
    <p:sldId id="314" r:id="rId14"/>
    <p:sldId id="28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12" userDrawn="1">
          <p15:clr>
            <a:srgbClr val="A4A3A4"/>
          </p15:clr>
        </p15:guide>
        <p15:guide id="2" pos="3864" userDrawn="1">
          <p15:clr>
            <a:srgbClr val="A4A3A4"/>
          </p15:clr>
        </p15:guide>
        <p15:guide id="3" orient="horz" pos="949" userDrawn="1">
          <p15:clr>
            <a:srgbClr val="A4A3A4"/>
          </p15:clr>
        </p15:guide>
        <p15:guide id="4" pos="360" userDrawn="1">
          <p15:clr>
            <a:srgbClr val="A4A3A4"/>
          </p15:clr>
        </p15:guide>
        <p15:guide id="5" pos="7272" userDrawn="1">
          <p15:clr>
            <a:srgbClr val="A4A3A4"/>
          </p15:clr>
        </p15:guide>
        <p15:guide id="6" orient="horz" pos="347" userDrawn="1">
          <p15:clr>
            <a:srgbClr val="A4A3A4"/>
          </p15:clr>
        </p15:guide>
        <p15:guide id="7" orient="horz" pos="744" userDrawn="1">
          <p15:clr>
            <a:srgbClr val="A4A3A4"/>
          </p15:clr>
        </p15:guide>
        <p15:guide id="8" orient="horz" pos="37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B517B"/>
    <a:srgbClr val="073050"/>
    <a:srgbClr val="24607A"/>
    <a:srgbClr val="B2D5E1"/>
    <a:srgbClr val="B1EEEE"/>
    <a:srgbClr val="0E79A5"/>
    <a:srgbClr val="3C76AA"/>
    <a:srgbClr val="157BAB"/>
    <a:srgbClr val="3E77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714" autoAdjust="0"/>
    <p:restoredTop sz="85151" autoAdjust="0"/>
  </p:normalViewPr>
  <p:slideViewPr>
    <p:cSldViewPr snapToGrid="0" snapToObjects="1" showGuides="1">
      <p:cViewPr varScale="1">
        <p:scale>
          <a:sx n="82" d="100"/>
          <a:sy n="82" d="100"/>
        </p:scale>
        <p:origin x="280" y="168"/>
      </p:cViewPr>
      <p:guideLst>
        <p:guide orient="horz" pos="3312"/>
        <p:guide pos="3864"/>
        <p:guide orient="horz" pos="949"/>
        <p:guide pos="360"/>
        <p:guide pos="7272"/>
        <p:guide orient="horz" pos="347"/>
        <p:guide orient="horz" pos="744"/>
        <p:guide orient="horz" pos="37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5" d="100"/>
          <a:sy n="105" d="100"/>
        </p:scale>
        <p:origin x="3096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EB9506-D2DD-D34B-83EB-1A3247B239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B49D9-2A52-6B4D-A38B-60A6F99442B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0FF2E3-0443-2F4A-BFE8-89CFD5A0EBDE}" type="datetimeFigureOut">
              <a:rPr lang="en-US" smtClean="0"/>
              <a:t>10/26/18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3D6B1E-AFA1-944E-A56B-4C7B3F7081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89FC2B-DF04-E54A-8B58-2CAAA0F970B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658E10-D659-0144-99A9-D37AC760D9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684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DCD054-F9F0-2A44-B5A6-DB315E3E317E}" type="datetimeFigureOut">
              <a:rPr lang="en-US" smtClean="0"/>
              <a:t>10/26/18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D0C026-B9ED-2F4B-9D2A-0294D00ACE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92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93023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3548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54008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223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775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604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Financial Services Sector Cybersecurity Profile is a harmonized approach to cybersecurity that recognizes the multiple, often overlapping, regulations and supervisory/examining agency approaches, while fostering an efficient, results-oriented approach to cybersecurity for institutions of all sizes and complexity.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Cybersecurity Act of 2015 (CSA) 405(d) Guidance aligns healthcare cybersecurity approaches by identifying the current most prevalent threats facing the industry, and establishing cybersecurity practices to mitigate them.</a:t>
            </a:r>
          </a:p>
          <a:p>
            <a:endParaRPr lang="en-US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Cybersecurity Coalition Distributed Denial-of-Service (DDoS) &amp;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BotNet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Profiles are used to assist in identifying opportunities to improve DDoS or </a:t>
            </a:r>
            <a:r>
              <a:rPr lang="en-US" sz="1200" b="0" i="0" u="none" strike="noStrike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BotNet</a:t>
            </a:r>
            <a:r>
              <a:rPr lang="en-US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threat mitigations and aids in cybersecurity prioritization by comparing current state with the desired target state.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225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2580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7267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715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D0C026-B9ED-2F4B-9D2A-0294D00ACE0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22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4" Type="http://schemas.openxmlformats.org/officeDocument/2006/relationships/image" Target="../media/image10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1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26138CF-12D6-4F45-98B1-14E74009B36A}"/>
              </a:ext>
            </a:extLst>
          </p:cNvPr>
          <p:cNvSpPr>
            <a:spLocks/>
          </p:cNvSpPr>
          <p:nvPr userDrawn="1"/>
        </p:nvSpPr>
        <p:spPr>
          <a:xfrm>
            <a:off x="-1" y="-1"/>
            <a:ext cx="12188952" cy="4754881"/>
          </a:xfrm>
          <a:prstGeom prst="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8DBF558-8300-42F2-8E89-8E2CF1B3D7E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-1" y="4754880"/>
            <a:ext cx="12202160" cy="2103119"/>
          </a:xfrm>
          <a:prstGeom prst="rect">
            <a:avLst/>
          </a:prstGeom>
        </p:spPr>
      </p:pic>
      <p:sp>
        <p:nvSpPr>
          <p:cNvPr id="42" name="Rectangle 41"/>
          <p:cNvSpPr/>
          <p:nvPr userDrawn="1"/>
        </p:nvSpPr>
        <p:spPr>
          <a:xfrm>
            <a:off x="-7112" y="4893833"/>
            <a:ext cx="12188952" cy="0"/>
          </a:xfrm>
          <a:prstGeom prst="rect">
            <a:avLst/>
          </a:prstGeom>
          <a:solidFill>
            <a:schemeClr val="bg1">
              <a:lumMod val="9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1" name="Picture 4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0528" y="0"/>
            <a:ext cx="1906329" cy="190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90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8970" y="365125"/>
            <a:ext cx="5794829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Oval 5"/>
          <p:cNvSpPr/>
          <p:nvPr userDrawn="1"/>
        </p:nvSpPr>
        <p:spPr>
          <a:xfrm>
            <a:off x="5741894" y="2921439"/>
            <a:ext cx="1020264" cy="102026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7" name="Oval 6"/>
          <p:cNvSpPr/>
          <p:nvPr userDrawn="1"/>
        </p:nvSpPr>
        <p:spPr>
          <a:xfrm>
            <a:off x="5741894" y="4403248"/>
            <a:ext cx="1020264" cy="1020264"/>
          </a:xfrm>
          <a:prstGeom prst="ellipse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5716652" y="4162705"/>
            <a:ext cx="5611906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C1DA1A8-CF16-4348-B069-4E1DEFFA02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99" y="725545"/>
            <a:ext cx="4191001" cy="519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33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7B4815E7-029E-6945-878E-738A5C96D660}" type="datetimeFigureOut">
              <a:rPr lang="en-US" smtClean="0"/>
              <a:pPr/>
              <a:t>10/26/18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</a:lstStyle>
          <a:p>
            <a:fld id="{A80616F9-FE95-834F-B80C-D4174256B1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8130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5" y="0"/>
            <a:ext cx="12178082" cy="6858000"/>
          </a:xfrm>
          <a:prstGeom prst="rect">
            <a:avLst/>
          </a:pr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5D1A0F7-A84B-4E50-8B1C-2710253E77D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6800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90424C0-7CB7-4BFC-A1C0-55AFE50321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hq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722" t="20721" r="20722" b="20721"/>
          <a:stretch/>
        </p:blipFill>
        <p:spPr>
          <a:xfrm>
            <a:off x="11566358" y="4682"/>
            <a:ext cx="612648" cy="61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511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effectLst/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85EF1A3-1BD0-490B-9FB0-C99E09BAC0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722" t="20721" r="20722" b="20721"/>
          <a:stretch/>
        </p:blipFill>
        <p:spPr>
          <a:xfrm>
            <a:off x="11573615" y="4682"/>
            <a:ext cx="612648" cy="61264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5A1408E-C981-463F-9D1B-68AA4250698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8F36CA05-1471-4F91-8093-BF1D08886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4768" cy="1170432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4093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0"/>
            <a:ext cx="12188952" cy="6858000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511718E-5123-4AD1-B3FE-7FCF57F78D4A}"/>
              </a:ext>
            </a:extLst>
          </p:cNvPr>
          <p:cNvSpPr/>
          <p:nvPr userDrawn="1"/>
        </p:nvSpPr>
        <p:spPr>
          <a:xfrm>
            <a:off x="3008376" y="0"/>
            <a:ext cx="6636139" cy="2480873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640080"/>
            <a:ext cx="6146800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9ACBE82-2A70-476C-9654-A0C998D2C1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722" t="20721" r="20722" b="20721"/>
          <a:stretch/>
        </p:blipFill>
        <p:spPr>
          <a:xfrm>
            <a:off x="13414208" y="-2636482"/>
            <a:ext cx="612648" cy="6126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1866B55-37C2-456D-8917-4B296A7ACE3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76251" y="0"/>
            <a:ext cx="615749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1513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hq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0" y="0"/>
            <a:ext cx="12191030" cy="6858000"/>
          </a:xfrm>
          <a:prstGeom prst="rect">
            <a:avLst/>
          </a:prstGeom>
          <a:effectLst/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6162E6-1E01-4BAA-918F-8021B5B9B57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08376" y="0"/>
            <a:ext cx="6639119" cy="24812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B46F9D-D10A-43A3-929B-F4DA1C1C67E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0722" t="20721" r="20722" b="20721"/>
          <a:stretch/>
        </p:blipFill>
        <p:spPr>
          <a:xfrm>
            <a:off x="11566358" y="4682"/>
            <a:ext cx="612648" cy="6126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399" y="640080"/>
            <a:ext cx="6144768" cy="1168400"/>
          </a:xfrm>
          <a:prstGeom prst="rect">
            <a:avLst/>
          </a:prstGeom>
        </p:spPr>
        <p:txBody>
          <a:bodyPr/>
          <a:lstStyle>
            <a:lvl1pPr algn="ctr">
              <a:defRPr sz="3600">
                <a:solidFill>
                  <a:schemeClr val="bg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384086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69841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284504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69841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4284504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369841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4284504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 userDrawn="1"/>
        </p:nvSpPr>
        <p:spPr>
          <a:xfrm>
            <a:off x="8199167" y="668214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 userDrawn="1"/>
        </p:nvSpPr>
        <p:spPr>
          <a:xfrm>
            <a:off x="8199167" y="1842634"/>
            <a:ext cx="3646921" cy="35754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8199167" y="5584991"/>
            <a:ext cx="3646921" cy="104726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76628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>
            <a:off x="4912523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>
            <a:off x="8808662" y="2820327"/>
            <a:ext cx="2428605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99798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 userDrawn="1"/>
        </p:nvSpPr>
        <p:spPr>
          <a:xfrm>
            <a:off x="0" y="0"/>
            <a:ext cx="7391404" cy="685800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6906637" y="298585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6906637" y="1584271"/>
            <a:ext cx="1161827" cy="1138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6906637" y="2869957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 userDrawn="1"/>
        </p:nvCxnSpPr>
        <p:spPr>
          <a:xfrm>
            <a:off x="8405766" y="1437124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 userDrawn="1"/>
        </p:nvCxnSpPr>
        <p:spPr>
          <a:xfrm>
            <a:off x="8405766" y="2722810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 userDrawn="1"/>
        </p:nvCxnSpPr>
        <p:spPr>
          <a:xfrm>
            <a:off x="8405766" y="4008496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13FC2D36-28B6-C646-8F07-1405E9C2D69E}"/>
              </a:ext>
            </a:extLst>
          </p:cNvPr>
          <p:cNvSpPr/>
          <p:nvPr userDrawn="1"/>
        </p:nvSpPr>
        <p:spPr>
          <a:xfrm>
            <a:off x="6906637" y="4155643"/>
            <a:ext cx="1161827" cy="113853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AE3158-6983-CF47-A9D8-9298B96CE20D}"/>
              </a:ext>
            </a:extLst>
          </p:cNvPr>
          <p:cNvSpPr/>
          <p:nvPr userDrawn="1"/>
        </p:nvSpPr>
        <p:spPr>
          <a:xfrm>
            <a:off x="6906637" y="5441329"/>
            <a:ext cx="1161827" cy="1138539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CB2BE5-F53F-AD41-A450-69337DFBE660}"/>
              </a:ext>
            </a:extLst>
          </p:cNvPr>
          <p:cNvCxnSpPr/>
          <p:nvPr userDrawn="1"/>
        </p:nvCxnSpPr>
        <p:spPr>
          <a:xfrm>
            <a:off x="8405766" y="5294182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6BEF3A-BDBA-4342-BEC5-1E3E3C061A2C}"/>
              </a:ext>
            </a:extLst>
          </p:cNvPr>
          <p:cNvCxnSpPr/>
          <p:nvPr userDrawn="1"/>
        </p:nvCxnSpPr>
        <p:spPr>
          <a:xfrm>
            <a:off x="8405766" y="6513317"/>
            <a:ext cx="3138534" cy="0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91414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600865" y="613356"/>
            <a:ext cx="6189674" cy="574299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7113494" y="778371"/>
            <a:ext cx="4706471" cy="101816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7113494" y="2205069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7113494" y="3677846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7113494" y="5180216"/>
            <a:ext cx="4706471" cy="10938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 userDrawn="1"/>
        </p:nvSpPr>
        <p:spPr>
          <a:xfrm>
            <a:off x="994856" y="948134"/>
            <a:ext cx="1811322" cy="177501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 userDrawn="1"/>
        </p:nvSpPr>
        <p:spPr>
          <a:xfrm>
            <a:off x="7325108" y="894346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1.</a:t>
            </a:r>
          </a:p>
        </p:txBody>
      </p:sp>
      <p:sp>
        <p:nvSpPr>
          <p:cNvPr id="26" name="TextBox 25"/>
          <p:cNvSpPr txBox="1"/>
          <p:nvPr userDrawn="1"/>
        </p:nvSpPr>
        <p:spPr>
          <a:xfrm>
            <a:off x="7325108" y="2400417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2.</a:t>
            </a:r>
          </a:p>
        </p:txBody>
      </p:sp>
      <p:sp>
        <p:nvSpPr>
          <p:cNvPr id="27" name="TextBox 26"/>
          <p:cNvSpPr txBox="1"/>
          <p:nvPr userDrawn="1"/>
        </p:nvSpPr>
        <p:spPr>
          <a:xfrm>
            <a:off x="7325108" y="3893040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3.</a:t>
            </a:r>
          </a:p>
        </p:txBody>
      </p:sp>
      <p:sp>
        <p:nvSpPr>
          <p:cNvPr id="28" name="TextBox 27"/>
          <p:cNvSpPr txBox="1"/>
          <p:nvPr userDrawn="1"/>
        </p:nvSpPr>
        <p:spPr>
          <a:xfrm>
            <a:off x="7325108" y="5412558"/>
            <a:ext cx="522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73050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4.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744EBC-9D7B-4B69-BE89-59BBF8B9D8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072" t="26190" r="26072" b="26190"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72737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71499" y="3560876"/>
            <a:ext cx="5373755" cy="28085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571499" y="804672"/>
            <a:ext cx="5373755" cy="255475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6170545" y="3560876"/>
            <a:ext cx="5373755" cy="2808563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6170545" y="804672"/>
            <a:ext cx="5373755" cy="255475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1973179" y="1090382"/>
            <a:ext cx="0" cy="19410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 userDrawn="1"/>
        </p:nvCxnSpPr>
        <p:spPr>
          <a:xfrm>
            <a:off x="1973179" y="4026318"/>
            <a:ext cx="0" cy="194109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>
            <a:off x="7555832" y="1090382"/>
            <a:ext cx="0" cy="1941095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 userDrawn="1"/>
        </p:nvCxnSpPr>
        <p:spPr>
          <a:xfrm>
            <a:off x="7555832" y="4026318"/>
            <a:ext cx="0" cy="1941095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93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7" name="Rectangle 3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>
              <a:lumMod val="95000"/>
              <a:alpha val="6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Rectangle 41"/>
          <p:cNvSpPr/>
          <p:nvPr userDrawn="1"/>
        </p:nvSpPr>
        <p:spPr>
          <a:xfrm>
            <a:off x="-2032" y="4939883"/>
            <a:ext cx="12194032" cy="1918118"/>
          </a:xfrm>
          <a:prstGeom prst="rect">
            <a:avLst/>
          </a:prstGeom>
          <a:solidFill>
            <a:schemeClr val="bg1">
              <a:lumMod val="95000"/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386C12E-12D0-4D46-8CB3-384556E333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/>
          <a:stretch/>
        </p:blipFill>
        <p:spPr>
          <a:xfrm>
            <a:off x="5212080" y="0"/>
            <a:ext cx="1911096" cy="191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5162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77780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grayscl/>
          </a:blip>
          <a:stretch>
            <a:fillRect/>
          </a:stretch>
        </p:blipFill>
        <p:spPr>
          <a:xfrm>
            <a:off x="735686" y="3271524"/>
            <a:ext cx="4968071" cy="279454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1985210" y="2272631"/>
            <a:ext cx="362362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6422741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>
          <a:xfrm>
            <a:off x="7730171" y="2272631"/>
            <a:ext cx="375788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341ED48-F353-44F3-959A-E67DD012BC1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20408" y="3271524"/>
            <a:ext cx="5356335" cy="279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942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77780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/>
          <p:cNvPicPr>
            <a:picLocks/>
          </p:cNvPicPr>
          <p:nvPr userDrawn="1"/>
        </p:nvPicPr>
        <p:blipFill rotWithShape="1">
          <a:blip r:embed="rId2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773"/>
          <a:stretch/>
        </p:blipFill>
        <p:spPr>
          <a:xfrm>
            <a:off x="565355" y="3271524"/>
            <a:ext cx="5303520" cy="2743200"/>
          </a:xfrm>
          <a:prstGeom prst="rect">
            <a:avLst/>
          </a:prstGeom>
        </p:spPr>
      </p:pic>
      <p:cxnSp>
        <p:nvCxnSpPr>
          <p:cNvPr id="11" name="Straight Connector 10"/>
          <p:cNvCxnSpPr/>
          <p:nvPr userDrawn="1"/>
        </p:nvCxnSpPr>
        <p:spPr>
          <a:xfrm>
            <a:off x="1985210" y="2272631"/>
            <a:ext cx="3623629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 userDrawn="1"/>
        </p:nvSpPr>
        <p:spPr>
          <a:xfrm>
            <a:off x="6422741" y="1883802"/>
            <a:ext cx="1111590" cy="1152671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>
            <a:cxnSpLocks/>
          </p:cNvCxnSpPr>
          <p:nvPr userDrawn="1"/>
        </p:nvCxnSpPr>
        <p:spPr>
          <a:xfrm>
            <a:off x="7730171" y="2272631"/>
            <a:ext cx="3757886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D341ED48-F353-44F3-959A-E67DD012BC1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grayscl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3334" b="-1"/>
          <a:stretch/>
        </p:blipFill>
        <p:spPr>
          <a:xfrm>
            <a:off x="6422741" y="2875284"/>
            <a:ext cx="5303520" cy="3108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8205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18" y="-1693"/>
            <a:ext cx="12198018" cy="686138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152691" y="1073426"/>
            <a:ext cx="9880600" cy="5057790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751528" y="1127138"/>
            <a:ext cx="87447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STAYING IN TOUCH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23F8363-E064-4FA8-901E-380DDDD7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072" t="26190" r="26072" b="26190"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/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018" y="-1693"/>
            <a:ext cx="12198018" cy="6861385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1152691" y="1084613"/>
            <a:ext cx="9880600" cy="5057790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aseline="0" dirty="0"/>
          </a:p>
        </p:txBody>
      </p:sp>
      <p:sp>
        <p:nvSpPr>
          <p:cNvPr id="12" name="TextBox 11"/>
          <p:cNvSpPr txBox="1"/>
          <p:nvPr userDrawn="1"/>
        </p:nvSpPr>
        <p:spPr>
          <a:xfrm>
            <a:off x="3534848" y="2269884"/>
            <a:ext cx="49185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solidFill>
                  <a:schemeClr val="bg1"/>
                </a:solidFill>
                <a:latin typeface="+mj-lt"/>
                <a:ea typeface="Arial" charset="0"/>
                <a:cs typeface="Arial" charset="0"/>
              </a:rPr>
              <a:t>QUESTIONS ?</a:t>
            </a:r>
            <a:endParaRPr lang="en-US" sz="4800" dirty="0">
              <a:solidFill>
                <a:schemeClr val="bg1"/>
              </a:solidFill>
              <a:latin typeface="+mj-lt"/>
              <a:ea typeface="Arial" charset="0"/>
              <a:cs typeface="Arial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165506-867B-49F6-BF0F-DAF62D385A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072" t="26190" r="26072" b="26190"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8702007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DD91FC-0DC8-47D7-8D3C-53871346D9AD}" type="datetimeFigureOut">
              <a:rPr lang="en-US" smtClean="0"/>
              <a:t>10/26/18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3F99D8-DEE2-4D24-902D-951CD14441F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813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electronics&#10;&#10;Description generated with high confidence">
            <a:extLst>
              <a:ext uri="{FF2B5EF4-FFF2-40B4-BE49-F238E27FC236}">
                <a16:creationId xmlns:a16="http://schemas.microsoft.com/office/drawing/2014/main" id="{A59970B5-2F6D-47C0-9C0C-5D0410BF2B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48" y="6126480"/>
            <a:ext cx="1218895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72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1790947"/>
            <a:ext cx="12192000" cy="509336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 userDrawn="1"/>
        </p:nvSpPr>
        <p:spPr>
          <a:xfrm>
            <a:off x="4587688" y="2810435"/>
            <a:ext cx="3007659" cy="1290918"/>
          </a:xfrm>
          <a:prstGeom prst="rect">
            <a:avLst/>
          </a:prstGeom>
          <a:solidFill>
            <a:srgbClr val="30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 userDrawn="1"/>
        </p:nvSpPr>
        <p:spPr>
          <a:xfrm>
            <a:off x="8113059" y="2810435"/>
            <a:ext cx="3007659" cy="1290918"/>
          </a:xfrm>
          <a:prstGeom prst="rect">
            <a:avLst/>
          </a:prstGeom>
          <a:solidFill>
            <a:srgbClr val="30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 userDrawn="1"/>
        </p:nvSpPr>
        <p:spPr>
          <a:xfrm>
            <a:off x="1062317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/>
          <p:cNvSpPr/>
          <p:nvPr userDrawn="1"/>
        </p:nvSpPr>
        <p:spPr>
          <a:xfrm>
            <a:off x="4587688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 userDrawn="1"/>
        </p:nvSpPr>
        <p:spPr>
          <a:xfrm>
            <a:off x="8113059" y="4583392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 userDrawn="1"/>
        </p:nvSpPr>
        <p:spPr>
          <a:xfrm>
            <a:off x="4578723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 userDrawn="1"/>
        </p:nvSpPr>
        <p:spPr>
          <a:xfrm>
            <a:off x="8104094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E078F7-8360-3840-93FE-F084D1D81CCC}"/>
              </a:ext>
            </a:extLst>
          </p:cNvPr>
          <p:cNvSpPr/>
          <p:nvPr userDrawn="1"/>
        </p:nvSpPr>
        <p:spPr>
          <a:xfrm>
            <a:off x="1053352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34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3361765"/>
            <a:ext cx="12192000" cy="349623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66799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592170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8117541" y="2810435"/>
            <a:ext cx="3007659" cy="129091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84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" y="1963270"/>
            <a:ext cx="3155576" cy="301384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6096001" y="1963270"/>
            <a:ext cx="3155576" cy="30138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99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1930" userDrawn="1">
          <p15:clr>
            <a:srgbClr val="FBAE40"/>
          </p15:clr>
        </p15:guide>
        <p15:guide id="3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0" y="3361765"/>
            <a:ext cx="12192000" cy="3496235"/>
          </a:xfrm>
          <a:prstGeom prst="rect">
            <a:avLst/>
          </a:prstGeom>
          <a:solidFill>
            <a:schemeClr val="bg2">
              <a:alpha val="5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838200" y="2089482"/>
            <a:ext cx="2166729" cy="211177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3581400" y="2089482"/>
            <a:ext cx="2166729" cy="21117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361250" y="2089482"/>
            <a:ext cx="2166729" cy="2111774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9141101" y="2089482"/>
            <a:ext cx="2166729" cy="211177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398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 rotWithShape="1">
          <a:blip r:embed="rId2" cstate="hq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6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17" name="Rectangle 16"/>
          <p:cNvSpPr/>
          <p:nvPr userDrawn="1"/>
        </p:nvSpPr>
        <p:spPr>
          <a:xfrm>
            <a:off x="625642" y="4682"/>
            <a:ext cx="4427621" cy="150653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8" name="Rectangle 17"/>
          <p:cNvSpPr/>
          <p:nvPr userDrawn="1"/>
        </p:nvSpPr>
        <p:spPr>
          <a:xfrm>
            <a:off x="625642" y="1506539"/>
            <a:ext cx="10956758" cy="46696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 userDrawn="1"/>
        </p:nvSpPr>
        <p:spPr>
          <a:xfrm>
            <a:off x="1066800" y="2118434"/>
            <a:ext cx="1452525" cy="1452525"/>
          </a:xfrm>
          <a:prstGeom prst="ellipse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21" name="Oval 20"/>
          <p:cNvSpPr/>
          <p:nvPr userDrawn="1"/>
        </p:nvSpPr>
        <p:spPr>
          <a:xfrm>
            <a:off x="1066800" y="4043487"/>
            <a:ext cx="1452525" cy="145252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F541FCE-086D-48BD-8C1D-B13A8F79E4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072" t="26190" r="26072" b="26190"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97332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 userDrawn="1"/>
        </p:nvSpPr>
        <p:spPr>
          <a:xfrm>
            <a:off x="824753" y="4192484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29" name="Rectangle 28"/>
          <p:cNvSpPr/>
          <p:nvPr userDrawn="1"/>
        </p:nvSpPr>
        <p:spPr>
          <a:xfrm>
            <a:off x="824753" y="2155068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5" name="Rectangle 14"/>
          <p:cNvSpPr/>
          <p:nvPr userDrawn="1"/>
        </p:nvSpPr>
        <p:spPr>
          <a:xfrm>
            <a:off x="6470159" y="4192484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6470159" y="2155068"/>
            <a:ext cx="4870194" cy="5700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824754" y="4192484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1" name="Rectangle 30"/>
          <p:cNvSpPr/>
          <p:nvPr userDrawn="1"/>
        </p:nvSpPr>
        <p:spPr>
          <a:xfrm>
            <a:off x="824754" y="2155068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2" name="Rectangle 31"/>
          <p:cNvSpPr/>
          <p:nvPr userDrawn="1"/>
        </p:nvSpPr>
        <p:spPr>
          <a:xfrm>
            <a:off x="6470160" y="4192484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3" name="Rectangle 32"/>
          <p:cNvSpPr/>
          <p:nvPr userDrawn="1"/>
        </p:nvSpPr>
        <p:spPr>
          <a:xfrm>
            <a:off x="6470160" y="2155068"/>
            <a:ext cx="624698" cy="570098"/>
          </a:xfrm>
          <a:prstGeom prst="rect">
            <a:avLst/>
          </a:prstGeom>
          <a:solidFill>
            <a:srgbClr val="073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2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951202" y="2195408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1</a:t>
            </a:r>
          </a:p>
        </p:txBody>
      </p:sp>
      <p:sp>
        <p:nvSpPr>
          <p:cNvPr id="34" name="TextBox 33"/>
          <p:cNvSpPr txBox="1"/>
          <p:nvPr userDrawn="1"/>
        </p:nvSpPr>
        <p:spPr>
          <a:xfrm>
            <a:off x="6612414" y="2195408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2</a:t>
            </a:r>
          </a:p>
        </p:txBody>
      </p:sp>
      <p:sp>
        <p:nvSpPr>
          <p:cNvPr id="36" name="TextBox 35"/>
          <p:cNvSpPr txBox="1"/>
          <p:nvPr userDrawn="1"/>
        </p:nvSpPr>
        <p:spPr>
          <a:xfrm>
            <a:off x="951202" y="423936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3</a:t>
            </a:r>
          </a:p>
        </p:txBody>
      </p:sp>
      <p:sp>
        <p:nvSpPr>
          <p:cNvPr id="37" name="TextBox 36"/>
          <p:cNvSpPr txBox="1"/>
          <p:nvPr userDrawn="1"/>
        </p:nvSpPr>
        <p:spPr>
          <a:xfrm>
            <a:off x="6612414" y="4239361"/>
            <a:ext cx="522784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4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6E40173-E1B4-4515-8D70-BDBB1DE5D1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6" cstate="hq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26072" t="26190" r="26072" b="26190"/>
          <a:stretch/>
        </p:blipFill>
        <p:spPr>
          <a:xfrm>
            <a:off x="11567160" y="1"/>
            <a:ext cx="612648" cy="60960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13951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85" r:id="rId2"/>
    <p:sldLayoutId id="2147483651" r:id="rId3"/>
    <p:sldLayoutId id="2147483656" r:id="rId4"/>
    <p:sldLayoutId id="2147483650" r:id="rId5"/>
    <p:sldLayoutId id="2147483654" r:id="rId6"/>
    <p:sldLayoutId id="2147483672" r:id="rId7"/>
    <p:sldLayoutId id="2147483657" r:id="rId8"/>
    <p:sldLayoutId id="2147483667" r:id="rId9"/>
    <p:sldLayoutId id="2147483668" r:id="rId10"/>
    <p:sldLayoutId id="2147483675" r:id="rId11"/>
    <p:sldLayoutId id="2147483662" r:id="rId12"/>
    <p:sldLayoutId id="2147483681" r:id="rId13"/>
    <p:sldLayoutId id="2147483682" r:id="rId14"/>
    <p:sldLayoutId id="2147483683" r:id="rId15"/>
    <p:sldLayoutId id="2147483663" r:id="rId16"/>
    <p:sldLayoutId id="2147483679" r:id="rId17"/>
    <p:sldLayoutId id="2147483665" r:id="rId18"/>
    <p:sldLayoutId id="2147483666" r:id="rId19"/>
    <p:sldLayoutId id="2147483669" r:id="rId20"/>
    <p:sldLayoutId id="2147483684" r:id="rId21"/>
    <p:sldLayoutId id="2147483673" r:id="rId22"/>
    <p:sldLayoutId id="2147483680" r:id="rId23"/>
    <p:sldLayoutId id="2147483688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4" Type="http://schemas.openxmlformats.org/officeDocument/2006/relationships/hyperlink" Target="https://www.nist.gov/news-events/events/2018/11/nist-cybersecurity-risk-management-conference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news-events/events/2018/07/cybersecurity-framework-webcast-nex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cyberframework@nist.gov" TargetMode="External"/><Relationship Id="rId4" Type="http://schemas.openxmlformats.org/officeDocument/2006/relationships/hyperlink" Target="https://www.nist.gov/news-events/events/2018/10/cybersecurity-framework-webcast-next-series-critical-sector-chec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tiff"/><Relationship Id="rId3" Type="http://schemas.openxmlformats.org/officeDocument/2006/relationships/hyperlink" Target="https://bpi.com/welcome/" TargetMode="External"/><Relationship Id="rId7" Type="http://schemas.openxmlformats.org/officeDocument/2006/relationships/image" Target="../media/image22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tiff"/><Relationship Id="rId11" Type="http://schemas.openxmlformats.org/officeDocument/2006/relationships/image" Target="../media/image26.tiff"/><Relationship Id="rId5" Type="http://schemas.openxmlformats.org/officeDocument/2006/relationships/hyperlink" Target="https://www.cybersecuritycoalition.org/" TargetMode="External"/><Relationship Id="rId10" Type="http://schemas.openxmlformats.org/officeDocument/2006/relationships/image" Target="../media/image25.tiff"/><Relationship Id="rId4" Type="http://schemas.openxmlformats.org/officeDocument/2006/relationships/hyperlink" Target="http://www.uchospitals.edu/index.shtml" TargetMode="External"/><Relationship Id="rId9" Type="http://schemas.openxmlformats.org/officeDocument/2006/relationships/image" Target="../media/image24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sscc.org/Financial-Sector-Cybersecurity-Profile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ybersecuritycoalition.org/threat-profile-ddos-nist-framework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cyberframework/framework-resources-0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hyperlink" Target="mailto:cyberframework@nist.gov" TargetMode="External"/><Relationship Id="rId4" Type="http://schemas.openxmlformats.org/officeDocument/2006/relationships/hyperlink" Target="https://www.nist.gov/cyberframework/success-stori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2073510" y="3141049"/>
            <a:ext cx="8503049" cy="211844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4800" b="1" dirty="0">
                <a:latin typeface="+mj-lt"/>
              </a:rPr>
              <a:t>Recent Cybersecurity Framework-Based Guidance</a:t>
            </a: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3200" i="1" dirty="0">
                <a:latin typeface="+mj-lt"/>
              </a:rPr>
              <a:t>The Cybersecurity Framework “Next Up!” Webcast Series </a:t>
            </a: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2400" dirty="0">
                <a:latin typeface="+mj-lt"/>
              </a:rPr>
              <a:t>October 2018</a:t>
            </a:r>
          </a:p>
        </p:txBody>
      </p:sp>
    </p:spTree>
    <p:extLst>
      <p:ext uri="{BB962C8B-B14F-4D97-AF65-F5344CB8AC3E}">
        <p14:creationId xmlns:p14="http://schemas.microsoft.com/office/powerpoint/2010/main" val="1283023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524000" y="1"/>
            <a:ext cx="9144000" cy="894117"/>
          </a:xfrm>
          <a:solidFill>
            <a:srgbClr val="2D72C5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sz="3200" b="1" dirty="0">
                <a:solidFill>
                  <a:schemeClr val="bg1"/>
                </a:solidFill>
              </a:rPr>
              <a:t>NIST Cybersecurity Risk Management Conference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A22326E-66B1-C444-BC93-878575DBC5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957" y="17528"/>
            <a:ext cx="9478957" cy="641848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1A19D7E-7857-5941-8E9A-93BAE8DE0715}"/>
              </a:ext>
            </a:extLst>
          </p:cNvPr>
          <p:cNvSpPr/>
          <p:nvPr/>
        </p:nvSpPr>
        <p:spPr>
          <a:xfrm>
            <a:off x="1309354" y="6500384"/>
            <a:ext cx="959046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" indent="0" algn="ctr">
              <a:spcAft>
                <a:spcPts val="1000"/>
              </a:spcAft>
            </a:pPr>
            <a:r>
              <a:rPr lang="en-US" sz="1600" dirty="0">
                <a:solidFill>
                  <a:schemeClr val="tx1">
                    <a:lumMod val="85000"/>
                    <a:lumOff val="15000"/>
                  </a:schemeClr>
                </a:solidFill>
                <a:hlinkClick r:id="rId4"/>
              </a:rPr>
              <a:t>https://www.nist.gov/news-events/events/2018/11/nist-cybersecurity-risk-management-conference</a:t>
            </a:r>
            <a:endParaRPr lang="en-US" sz="1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2864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2ED466-FA6D-2A4E-825F-FE6551C04BE7}"/>
              </a:ext>
            </a:extLst>
          </p:cNvPr>
          <p:cNvSpPr txBox="1"/>
          <p:nvPr/>
        </p:nvSpPr>
        <p:spPr>
          <a:xfrm>
            <a:off x="7343611" y="2847180"/>
            <a:ext cx="2856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cyberframework@nist.gov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5CF1325-F3C1-FA4D-B60F-E97CF10B9799}"/>
              </a:ext>
            </a:extLst>
          </p:cNvPr>
          <p:cNvSpPr txBox="1"/>
          <p:nvPr/>
        </p:nvSpPr>
        <p:spPr>
          <a:xfrm>
            <a:off x="2932781" y="2847180"/>
            <a:ext cx="3252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NIST.gov</a:t>
            </a:r>
            <a:r>
              <a:rPr lang="en-US" sz="1800" b="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/</a:t>
            </a:r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cyberframework</a:t>
            </a:r>
            <a:endParaRPr lang="en-US" sz="1800" b="0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D600F24-1CD5-DB41-BDE4-3A3FB2751403}"/>
              </a:ext>
            </a:extLst>
          </p:cNvPr>
          <p:cNvSpPr/>
          <p:nvPr/>
        </p:nvSpPr>
        <p:spPr>
          <a:xfrm>
            <a:off x="2045756" y="2615198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1BBC74-F7CD-E54C-BE9D-A2414063CA0E}"/>
              </a:ext>
            </a:extLst>
          </p:cNvPr>
          <p:cNvSpPr/>
          <p:nvPr/>
        </p:nvSpPr>
        <p:spPr>
          <a:xfrm>
            <a:off x="6477511" y="2615198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rgbClr val="0070C0"/>
                </a:solidFill>
              </a:rPr>
              <a:t>@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9C1E1D-8E31-644F-9118-1EF8E77907A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27" y="2578069"/>
            <a:ext cx="974555" cy="9075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377E21A-E4BB-BA40-AD21-FD0B644B5324}"/>
              </a:ext>
            </a:extLst>
          </p:cNvPr>
          <p:cNvSpPr txBox="1"/>
          <p:nvPr/>
        </p:nvSpPr>
        <p:spPr>
          <a:xfrm>
            <a:off x="7343611" y="5367908"/>
            <a:ext cx="15639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@</a:t>
            </a:r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NISTcyber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1AB912-3938-6C4B-8500-AAAFCFDC0809}"/>
              </a:ext>
            </a:extLst>
          </p:cNvPr>
          <p:cNvSpPr txBox="1"/>
          <p:nvPr/>
        </p:nvSpPr>
        <p:spPr>
          <a:xfrm>
            <a:off x="2932781" y="5367908"/>
            <a:ext cx="3252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NIST.gov</a:t>
            </a:r>
            <a:r>
              <a:rPr lang="en-US" sz="1800" b="0" dirty="0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/topics/cybersecurity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C4366317-5E82-AA4F-8DDB-BA444B713BC0}"/>
              </a:ext>
            </a:extLst>
          </p:cNvPr>
          <p:cNvSpPr/>
          <p:nvPr/>
        </p:nvSpPr>
        <p:spPr>
          <a:xfrm>
            <a:off x="2045756" y="513592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A64EC490-BEEA-3F46-B2D5-F626E4225CA3}"/>
              </a:ext>
            </a:extLst>
          </p:cNvPr>
          <p:cNvSpPr/>
          <p:nvPr/>
        </p:nvSpPr>
        <p:spPr>
          <a:xfrm>
            <a:off x="6477511" y="5135926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4B6BE82-91AF-8243-A3DE-699E871BC64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4630" y="5189824"/>
            <a:ext cx="779059" cy="7255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0E0F91-B3DE-264E-86DB-8820550CA43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27" y="5098797"/>
            <a:ext cx="974555" cy="90755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65652E-CE1B-1E4A-BE90-7EE5F920280D}"/>
              </a:ext>
            </a:extLst>
          </p:cNvPr>
          <p:cNvSpPr txBox="1"/>
          <p:nvPr/>
        </p:nvSpPr>
        <p:spPr>
          <a:xfrm>
            <a:off x="7343611" y="4083409"/>
            <a:ext cx="176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NCCoE.NIST.gov</a:t>
            </a:r>
            <a:endParaRPr lang="en-US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D17E72-FDCD-FF4B-B0F3-F6342AA7D5A7}"/>
              </a:ext>
            </a:extLst>
          </p:cNvPr>
          <p:cNvSpPr txBox="1"/>
          <p:nvPr/>
        </p:nvSpPr>
        <p:spPr>
          <a:xfrm>
            <a:off x="2932781" y="4083409"/>
            <a:ext cx="3252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0" dirty="0" err="1">
                <a:solidFill>
                  <a:schemeClr val="bg1"/>
                </a:solidFill>
                <a:latin typeface="Cambria" panose="02040503050406030204" pitchFamily="18" charset="0"/>
                <a:ea typeface="Arial" charset="0"/>
                <a:cs typeface="Arial" charset="0"/>
              </a:rPr>
              <a:t>CSRC.NIST.gov</a:t>
            </a:r>
            <a:endParaRPr lang="en-US" sz="1800" b="0" dirty="0">
              <a:solidFill>
                <a:schemeClr val="bg1"/>
              </a:solidFill>
              <a:latin typeface="Cambria" panose="02040503050406030204" pitchFamily="18" charset="0"/>
              <a:ea typeface="Arial" charset="0"/>
              <a:cs typeface="Arial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6BD234F-12D5-A941-84D0-C7E28DB59844}"/>
              </a:ext>
            </a:extLst>
          </p:cNvPr>
          <p:cNvSpPr/>
          <p:nvPr/>
        </p:nvSpPr>
        <p:spPr>
          <a:xfrm>
            <a:off x="2045756" y="3851427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0D63265-0203-0743-A9D6-A1A8BBF50043}"/>
              </a:ext>
            </a:extLst>
          </p:cNvPr>
          <p:cNvSpPr/>
          <p:nvPr/>
        </p:nvSpPr>
        <p:spPr>
          <a:xfrm>
            <a:off x="6477511" y="3851427"/>
            <a:ext cx="833297" cy="83329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304E79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9FDB6BE-3948-FC4D-A6BC-11B406AF8E9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5127" y="3814298"/>
            <a:ext cx="974555" cy="9075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6832DDE-08DF-CB41-858C-63EFF70A039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6882" y="3814298"/>
            <a:ext cx="974555" cy="907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39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Notes to Viewers</a:t>
            </a:r>
            <a:br>
              <a:rPr lang="en-US" sz="3600" dirty="0"/>
            </a:br>
            <a:r>
              <a:rPr lang="en-US" sz="2400" i="1" dirty="0"/>
              <a:t>The Cybersecurity Framework “Next Up!” Webcast Series</a:t>
            </a:r>
            <a:endParaRPr lang="en-US" sz="1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E0FD10-5ACB-954B-A10F-A84C297A3FF6}"/>
              </a:ext>
            </a:extLst>
          </p:cNvPr>
          <p:cNvSpPr txBox="1">
            <a:spLocks/>
          </p:cNvSpPr>
          <p:nvPr/>
        </p:nvSpPr>
        <p:spPr>
          <a:xfrm>
            <a:off x="1185263" y="1168454"/>
            <a:ext cx="10113002" cy="5337737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2400" dirty="0">
                <a:solidFill>
                  <a:srgbClr val="595959"/>
                </a:solidFill>
              </a:rPr>
              <a:t>In case you missed it, check out our last Next Up! Webcast at </a:t>
            </a:r>
            <a:r>
              <a:rPr lang="en-US" sz="2400" dirty="0">
                <a:solidFill>
                  <a:srgbClr val="595959"/>
                </a:solidFill>
                <a:hlinkClick r:id="rId3"/>
              </a:rPr>
              <a:t>https://www.nist.gov/news-events/events/2018/07/cybersecurity-framework-webcast-next</a:t>
            </a:r>
            <a:endParaRPr lang="en-US" sz="2400" dirty="0">
              <a:solidFill>
                <a:srgbClr val="595959"/>
              </a:solidFill>
            </a:endParaRPr>
          </a:p>
          <a:p>
            <a:pPr marL="57150" indent="0">
              <a:spcBef>
                <a:spcPts val="300"/>
              </a:spcBef>
              <a:spcAft>
                <a:spcPts val="300"/>
              </a:spcAft>
              <a:buNone/>
              <a:defRPr/>
            </a:pPr>
            <a:endParaRPr lang="en-US" sz="2400" dirty="0">
              <a:solidFill>
                <a:srgbClr val="595959"/>
              </a:solidFill>
            </a:endParaRPr>
          </a:p>
          <a:p>
            <a:pPr marL="57150" indent="0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2400" dirty="0">
                <a:solidFill>
                  <a:srgbClr val="595959"/>
                </a:solidFill>
              </a:rPr>
              <a:t>Pre-registration is appreciated, but not necessary.  Additional viewers are welcome at </a:t>
            </a:r>
            <a:r>
              <a:rPr lang="en-US" sz="2400" dirty="0">
                <a:solidFill>
                  <a:srgbClr val="595959"/>
                </a:solidFill>
                <a:hlinkClick r:id="rId4"/>
              </a:rPr>
              <a:t>https://www.nist.gov/news-events/events/2018/10/cybersecurity-framework-webcast-next-series-critical-sector-check</a:t>
            </a:r>
            <a:endParaRPr lang="en-US" sz="2400" dirty="0">
              <a:solidFill>
                <a:srgbClr val="595959"/>
              </a:solidFill>
            </a:endParaRPr>
          </a:p>
          <a:p>
            <a:pPr marL="57150" indent="0">
              <a:spcBef>
                <a:spcPts val="300"/>
              </a:spcBef>
              <a:spcAft>
                <a:spcPts val="300"/>
              </a:spcAft>
              <a:buNone/>
              <a:defRPr/>
            </a:pPr>
            <a:endParaRPr lang="en-US" sz="2400" dirty="0">
              <a:solidFill>
                <a:srgbClr val="595959"/>
              </a:solidFill>
            </a:endParaRPr>
          </a:p>
          <a:p>
            <a:pPr marL="57150" indent="0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2400" dirty="0">
                <a:solidFill>
                  <a:srgbClr val="595959"/>
                </a:solidFill>
              </a:rPr>
              <a:t>The presentation will be recorded for future playback. Those videos will be available with closed captioning in mid November 2018.</a:t>
            </a:r>
          </a:p>
          <a:p>
            <a:pPr marL="57150" indent="0">
              <a:spcBef>
                <a:spcPts val="300"/>
              </a:spcBef>
              <a:spcAft>
                <a:spcPts val="300"/>
              </a:spcAft>
              <a:buNone/>
              <a:defRPr/>
            </a:pPr>
            <a:endParaRPr lang="en-US" sz="2400" dirty="0">
              <a:solidFill>
                <a:srgbClr val="595959"/>
              </a:solidFill>
            </a:endParaRPr>
          </a:p>
          <a:p>
            <a:pPr marL="57150" indent="0">
              <a:spcBef>
                <a:spcPts val="300"/>
              </a:spcBef>
              <a:spcAft>
                <a:spcPts val="300"/>
              </a:spcAft>
              <a:buNone/>
              <a:defRPr/>
            </a:pPr>
            <a:r>
              <a:rPr lang="en-US" sz="2400" dirty="0">
                <a:solidFill>
                  <a:srgbClr val="595959"/>
                </a:solidFill>
              </a:rPr>
              <a:t>Questions can be send throughout the session to </a:t>
            </a:r>
            <a:r>
              <a:rPr lang="en-US" sz="2400" dirty="0">
                <a:solidFill>
                  <a:srgbClr val="595959"/>
                </a:solidFill>
                <a:hlinkClick r:id="rId5"/>
              </a:rPr>
              <a:t>cyberframework@nist.gov</a:t>
            </a:r>
            <a:r>
              <a:rPr lang="en-US" sz="2400" dirty="0">
                <a:solidFill>
                  <a:srgbClr val="595959"/>
                </a:solidFill>
              </a:rPr>
              <a:t> or Twitter #</a:t>
            </a:r>
            <a:r>
              <a:rPr lang="en-US" sz="2400" dirty="0" err="1">
                <a:solidFill>
                  <a:srgbClr val="595959"/>
                </a:solidFill>
              </a:rPr>
              <a:t>CyberFramework</a:t>
            </a:r>
            <a:endParaRPr lang="en-US" sz="2400" dirty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13623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Objective and Agenda</a:t>
            </a:r>
            <a:br>
              <a:rPr lang="en-US" sz="3600" dirty="0"/>
            </a:br>
            <a:r>
              <a:rPr lang="en-US" sz="2400" i="1" dirty="0"/>
              <a:t>The Cybersecurity Framework “Next Up!” Webcast Series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8CA015-8969-904B-ACBB-A22E5F1ABE91}"/>
              </a:ext>
            </a:extLst>
          </p:cNvPr>
          <p:cNvSpPr txBox="1">
            <a:spLocks/>
          </p:cNvSpPr>
          <p:nvPr/>
        </p:nvSpPr>
        <p:spPr>
          <a:xfrm>
            <a:off x="1128344" y="1000195"/>
            <a:ext cx="9996856" cy="5161841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200" u="sng" dirty="0">
                <a:cs typeface="Arial"/>
              </a:rPr>
              <a:t>Objective</a:t>
            </a:r>
            <a:r>
              <a:rPr lang="en-US" sz="3200" dirty="0">
                <a:cs typeface="Arial"/>
              </a:rPr>
              <a:t>: Understand more about recent work products that are based on the Cybersecurity Framework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4D7338-2F3D-EE4C-826A-934B66A5037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42961" y="1704551"/>
            <a:ext cx="3594566" cy="354663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49B2095-F352-D544-963F-AFD98EDB30CD}"/>
              </a:ext>
            </a:extLst>
          </p:cNvPr>
          <p:cNvSpPr/>
          <p:nvPr/>
        </p:nvSpPr>
        <p:spPr>
          <a:xfrm>
            <a:off x="1498740" y="1925309"/>
            <a:ext cx="7616902" cy="417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3688" indent="-29368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Cybersecurity Framework Basics</a:t>
            </a:r>
          </a:p>
          <a:p>
            <a:pPr marL="350838" indent="-3508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The Financial Services Sector Cybersecurity Profile Version 1.0</a:t>
            </a:r>
          </a:p>
          <a:p>
            <a:pPr marL="350838" indent="-350838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Health Industry Cybersecurity Practices: Managing Threats and Protecting Patients 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Distributed Denial-of-Service and Botnet Cybersecurity Framework Profiles </a:t>
            </a:r>
          </a:p>
          <a:p>
            <a:pPr marL="295275" indent="-295275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/>
              </a:rPr>
              <a:t>Discussion and Question-Answer Time</a:t>
            </a:r>
          </a:p>
        </p:txBody>
      </p:sp>
    </p:spTree>
    <p:extLst>
      <p:ext uri="{BB962C8B-B14F-4D97-AF65-F5344CB8AC3E}">
        <p14:creationId xmlns:p14="http://schemas.microsoft.com/office/powerpoint/2010/main" val="1024525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Our Guests</a:t>
            </a:r>
            <a:br>
              <a:rPr lang="en-US" sz="3600" dirty="0"/>
            </a:br>
            <a:r>
              <a:rPr lang="en-US" sz="2400" i="1" dirty="0"/>
              <a:t>The Cybersecurity Framework “Next Up!” Webcast Series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8CAA4-1D61-EC49-902F-2048C435FC54}"/>
              </a:ext>
            </a:extLst>
          </p:cNvPr>
          <p:cNvSpPr txBox="1">
            <a:spLocks/>
          </p:cNvSpPr>
          <p:nvPr/>
        </p:nvSpPr>
        <p:spPr>
          <a:xfrm>
            <a:off x="6812280" y="1072370"/>
            <a:ext cx="5173394" cy="5410200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b="1" dirty="0"/>
              <a:t>Josh </a:t>
            </a:r>
            <a:r>
              <a:rPr lang="en-US" b="1" dirty="0" err="1"/>
              <a:t>Magri</a:t>
            </a:r>
            <a:endParaRPr lang="en-US" b="1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2200" dirty="0"/>
              <a:t>Senior Vice President, Counsel for Regulation and Developing Technologies 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2200" dirty="0">
                <a:hlinkClick r:id="rId3"/>
              </a:rPr>
              <a:t>Bank Policy Institute</a:t>
            </a:r>
            <a:endParaRPr lang="en-US" sz="2200" dirty="0"/>
          </a:p>
          <a:p>
            <a:pPr marL="0" indent="0">
              <a:spcBef>
                <a:spcPts val="300"/>
              </a:spcBef>
              <a:buNone/>
            </a:pPr>
            <a:endParaRPr lang="en-US" sz="2400" dirty="0"/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b="1" dirty="0"/>
              <a:t>Erik Decker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2200" dirty="0"/>
              <a:t>Chief Security and Privacy Officer</a:t>
            </a:r>
          </a:p>
          <a:p>
            <a:pPr marL="0" indent="0">
              <a:lnSpc>
                <a:spcPct val="100000"/>
              </a:lnSpc>
              <a:spcBef>
                <a:spcPts val="300"/>
              </a:spcBef>
              <a:buNone/>
            </a:pPr>
            <a:r>
              <a:rPr lang="en-US" sz="2200" dirty="0">
                <a:hlinkClick r:id="rId4"/>
              </a:rPr>
              <a:t>University of Chicago Medicine</a:t>
            </a:r>
            <a:endParaRPr lang="en-US" sz="2200" dirty="0"/>
          </a:p>
          <a:p>
            <a:pPr marL="0" indent="0">
              <a:spcBef>
                <a:spcPts val="300"/>
              </a:spcBef>
              <a:buNone/>
            </a:pPr>
            <a:endParaRPr lang="en-US" sz="3600" b="1" dirty="0"/>
          </a:p>
          <a:p>
            <a:pPr marL="0" indent="0">
              <a:spcBef>
                <a:spcPts val="300"/>
              </a:spcBef>
              <a:buNone/>
            </a:pPr>
            <a:r>
              <a:rPr lang="en-US" b="1" dirty="0"/>
              <a:t>Ari Schwartz</a:t>
            </a:r>
          </a:p>
          <a:p>
            <a:pPr marL="0" indent="0">
              <a:spcBef>
                <a:spcPts val="300"/>
              </a:spcBef>
              <a:buNone/>
            </a:pPr>
            <a:r>
              <a:rPr lang="en-US" sz="2200"/>
              <a:t>Executive Coordinator</a:t>
            </a:r>
            <a:endParaRPr lang="en-US" sz="2200" dirty="0"/>
          </a:p>
          <a:p>
            <a:pPr marL="0" indent="0">
              <a:spcBef>
                <a:spcPts val="300"/>
              </a:spcBef>
              <a:buNone/>
            </a:pPr>
            <a:r>
              <a:rPr lang="en-US" sz="2200" dirty="0">
                <a:hlinkClick r:id="rId5"/>
              </a:rPr>
              <a:t>Coalition for Cybersecurity Policy and Law</a:t>
            </a:r>
            <a:endParaRPr lang="en-US" sz="2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851FDD-7701-514D-94BB-5C9F9D6AEB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55081" y="2953872"/>
            <a:ext cx="2730500" cy="127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B0DEA20-D53C-B746-AFEB-ACE0AA6FDFE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1332" y="4935774"/>
            <a:ext cx="2754249" cy="7421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AB6D55-6BCB-3742-BDA2-FC1837A72D2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4720" y="1285776"/>
            <a:ext cx="1310861" cy="12138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DB05DD-9BE6-2E49-838C-428B9D3E415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96767" y="1205755"/>
            <a:ext cx="1373898" cy="1373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8A0046A-2713-8040-BBF4-288E1DE20269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11583"/>
          <a:stretch/>
        </p:blipFill>
        <p:spPr>
          <a:xfrm>
            <a:off x="5197916" y="4605747"/>
            <a:ext cx="1371600" cy="14022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5D186AC-E1FF-4D49-9E05-D89EB7159BD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97916" y="2903072"/>
            <a:ext cx="1371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23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Resources</a:t>
            </a:r>
            <a:b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i="1" dirty="0"/>
              <a:t>The Cybersecurity Framework “Next Up!” Webcast Series</a:t>
            </a:r>
            <a:endParaRPr lang="en-US" sz="24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8686A3-D383-0B4A-8825-4C8138EAF06E}"/>
              </a:ext>
            </a:extLst>
          </p:cNvPr>
          <p:cNvSpPr txBox="1">
            <a:spLocks/>
          </p:cNvSpPr>
          <p:nvPr/>
        </p:nvSpPr>
        <p:spPr>
          <a:xfrm>
            <a:off x="2215001" y="1359384"/>
            <a:ext cx="7761997" cy="57150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742950" marR="0" indent="-28575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▪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168400" marR="0" indent="-254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2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625600" marR="0" indent="-2540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–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0574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»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5146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29718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4290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3886200" marR="0" indent="-228600" algn="l" defTabSz="914400" rtl="0" latinLnBrk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Pct val="100000"/>
              <a:buFontTx/>
              <a:buChar char="•"/>
              <a:tabLst/>
              <a:defRPr sz="2000" b="0" i="0" u="none" strike="noStrike" cap="none" spc="0" baseline="0">
                <a:ln>
                  <a:noFill/>
                </a:ln>
                <a:solidFill>
                  <a:srgbClr val="595959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indent="0"/>
            <a:r>
              <a:rPr lang="en-US" sz="2400" dirty="0"/>
              <a:t>The Financial Services Sector Cybersecurity Profile Version 1.0</a:t>
            </a:r>
          </a:p>
          <a:p>
            <a:pPr marL="457200" lvl="1" indent="0">
              <a:buNone/>
            </a:pPr>
            <a:r>
              <a:rPr lang="en-US" dirty="0">
                <a:hlinkClick r:id="rId3"/>
              </a:rPr>
              <a:t>https://www.fsscc.org/Financial-Sector-Cybersecurity-Profile</a:t>
            </a:r>
            <a:endParaRPr lang="en-US" dirty="0"/>
          </a:p>
          <a:p>
            <a:pPr lvl="1"/>
            <a:endParaRPr lang="en-US" sz="2400" dirty="0"/>
          </a:p>
          <a:p>
            <a:pPr marL="0" indent="0"/>
            <a:r>
              <a:rPr lang="en-US" sz="2400" dirty="0"/>
              <a:t>Health Industry Cybersecurity Practices: Managing Threats and Protecting Patients </a:t>
            </a:r>
          </a:p>
          <a:p>
            <a:pPr marL="457200" lvl="1" indent="0">
              <a:buNone/>
            </a:pPr>
            <a:r>
              <a:rPr lang="en-US" i="1" dirty="0">
                <a:solidFill>
                  <a:srgbClr val="0070C0"/>
                </a:solidFill>
              </a:rPr>
              <a:t>soon to be published</a:t>
            </a:r>
          </a:p>
          <a:p>
            <a:pPr lvl="1"/>
            <a:endParaRPr lang="en-US" b="1" i="1" dirty="0">
              <a:solidFill>
                <a:srgbClr val="0070C0"/>
              </a:solidFill>
            </a:endParaRPr>
          </a:p>
          <a:p>
            <a:pPr marL="0" indent="0"/>
            <a:r>
              <a:rPr lang="en-US" sz="2400" dirty="0"/>
              <a:t>Distributed Denial-of-Service and Botnet Cybersecurity Framework Profiles </a:t>
            </a:r>
          </a:p>
          <a:p>
            <a:pPr marL="457200" lvl="1" indent="0">
              <a:buNone/>
            </a:pPr>
            <a:r>
              <a:rPr lang="en-US" dirty="0">
                <a:hlinkClick r:id="rId4"/>
              </a:rPr>
              <a:t>https://www.cybersecuritycoalition.org/threat-profile-ddos-nist-framework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86613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Cybersecurity Framework Outcomes</a:t>
            </a:r>
            <a:b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r>
              <a:rPr lang="en-US" sz="2400" i="1" dirty="0"/>
              <a:t>The Cybersecurity Framework “Next Up!” Webcast Series</a:t>
            </a:r>
            <a:endParaRPr lang="en-US" sz="2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643FA44-9D5A-3148-97B8-CABCD5E171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427657"/>
              </p:ext>
            </p:extLst>
          </p:nvPr>
        </p:nvGraphicFramePr>
        <p:xfrm>
          <a:off x="1695488" y="1454316"/>
          <a:ext cx="9290426" cy="4267200"/>
        </p:xfrm>
        <a:graphic>
          <a:graphicData uri="http://schemas.openxmlformats.org/drawingml/2006/table">
            <a:tbl>
              <a:tblPr firstRow="1" firstCol="1" bandRow="1"/>
              <a:tblGrid>
                <a:gridCol w="3388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4848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4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400" b="1" dirty="0">
                          <a:effectLst/>
                          <a:latin typeface="+mn-lt"/>
                          <a:ea typeface="Times New Roman"/>
                        </a:rPr>
                        <a:t>Function</a:t>
                      </a:r>
                      <a:endParaRPr lang="en-US" sz="20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8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Understand risks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Identify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692150" marR="0" indent="-446088" algn="l">
                        <a:spcBef>
                          <a:spcPts val="300"/>
                        </a:spcBef>
                        <a:spcAft>
                          <a:spcPts val="1200"/>
                        </a:spcAft>
                        <a:buFont typeface="Arial" charset="0"/>
                        <a:buChar char="•"/>
                        <a:tabLst/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/>
                        </a:rPr>
                        <a:t>Understandable by everyone</a:t>
                      </a:r>
                    </a:p>
                    <a:p>
                      <a:pPr marL="692150" marR="0" indent="-4460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1200"/>
                        </a:spcAft>
                        <a:buClrTx/>
                        <a:buSzTx/>
                        <a:buFont typeface="Arial" charset="0"/>
                        <a:buChar char="•"/>
                        <a:tabLst/>
                        <a:defRPr/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/>
                        </a:rPr>
                        <a:t>Applies to any type of risk management</a:t>
                      </a:r>
                    </a:p>
                    <a:p>
                      <a:pPr marL="692150" marR="0" indent="-446088" algn="l">
                        <a:spcBef>
                          <a:spcPts val="300"/>
                        </a:spcBef>
                        <a:spcAft>
                          <a:spcPts val="1200"/>
                        </a:spcAft>
                        <a:buFont typeface="Arial" charset="0"/>
                        <a:buChar char="•"/>
                        <a:tabLst/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/>
                        </a:rPr>
                        <a:t>Defines the entire breadth of cybersecurity</a:t>
                      </a:r>
                    </a:p>
                    <a:p>
                      <a:pPr marL="692150" marR="0" indent="-446088" algn="l">
                        <a:spcBef>
                          <a:spcPts val="300"/>
                        </a:spcBef>
                        <a:spcAft>
                          <a:spcPts val="1200"/>
                        </a:spcAft>
                        <a:buFont typeface="Arial" charset="0"/>
                        <a:buChar char="•"/>
                        <a:tabLst/>
                      </a:pPr>
                      <a:r>
                        <a:rPr lang="en-US" sz="2400" b="0" dirty="0">
                          <a:effectLst/>
                          <a:latin typeface="+mn-lt"/>
                          <a:ea typeface="Times New Roman"/>
                        </a:rPr>
                        <a:t>Spans both prevention and reaction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Determine safeguards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Times New Roman"/>
                        </a:rPr>
                        <a:t>Protect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Identify events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Detect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Address incidents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Respond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780288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0" dirty="0"/>
                        <a:t>Restore capabilities</a:t>
                      </a:r>
                    </a:p>
                  </a:txBody>
                  <a:tcPr marL="137160" marR="137160" marT="137160" marB="13716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2800" b="1" dirty="0">
                          <a:effectLst/>
                          <a:latin typeface="+mn-lt"/>
                          <a:ea typeface="Times New Roman"/>
                        </a:rPr>
                        <a:t>Recover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86137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Customizing Framework with Profiles</a:t>
            </a:r>
            <a:br>
              <a:rPr lang="en-US" sz="3600" dirty="0"/>
            </a:br>
            <a:r>
              <a:rPr lang="en-US" sz="2400" i="1" dirty="0"/>
              <a:t>The Cybersecurity Framework “Next Up!” Webcast Series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AEA7F6-CBBE-3A4A-9B29-707E9507175C}"/>
              </a:ext>
            </a:extLst>
          </p:cNvPr>
          <p:cNvSpPr/>
          <p:nvPr/>
        </p:nvSpPr>
        <p:spPr>
          <a:xfrm>
            <a:off x="8369307" y="1491215"/>
            <a:ext cx="1528655" cy="364506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Identify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715306-314F-7D42-9EC7-6152BAE7B3C7}"/>
              </a:ext>
            </a:extLst>
          </p:cNvPr>
          <p:cNvSpPr/>
          <p:nvPr/>
        </p:nvSpPr>
        <p:spPr>
          <a:xfrm>
            <a:off x="8369306" y="1919736"/>
            <a:ext cx="1787350" cy="364506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Protect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D6D37F-8829-C444-A30D-C43A3E7068C0}"/>
              </a:ext>
            </a:extLst>
          </p:cNvPr>
          <p:cNvSpPr/>
          <p:nvPr/>
        </p:nvSpPr>
        <p:spPr>
          <a:xfrm>
            <a:off x="8369306" y="2348257"/>
            <a:ext cx="1787350" cy="3645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Detect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B3F8AF-FDC4-2040-B05A-EDD72C834FD1}"/>
              </a:ext>
            </a:extLst>
          </p:cNvPr>
          <p:cNvSpPr/>
          <p:nvPr/>
        </p:nvSpPr>
        <p:spPr>
          <a:xfrm>
            <a:off x="8369307" y="2776778"/>
            <a:ext cx="1528655" cy="36450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Respond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CF5B73-8845-1A4D-B4F0-18878ADF2655}"/>
              </a:ext>
            </a:extLst>
          </p:cNvPr>
          <p:cNvSpPr/>
          <p:nvPr/>
        </p:nvSpPr>
        <p:spPr>
          <a:xfrm>
            <a:off x="8369306" y="3205299"/>
            <a:ext cx="1280160" cy="36450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Recover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10395CF-3B8F-0744-9DC2-AC56E932F32C}"/>
              </a:ext>
            </a:extLst>
          </p:cNvPr>
          <p:cNvSpPr txBox="1"/>
          <p:nvPr/>
        </p:nvSpPr>
        <p:spPr>
          <a:xfrm>
            <a:off x="1508760" y="1221044"/>
            <a:ext cx="6568441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i="1" dirty="0"/>
              <a:t>Ways to think about a Profile: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/>
              <a:t>A customization of the Core for a given sector, subsector, or organization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/>
              <a:t>A fusion of business/mission logic and cybersecurity outcomes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ECF1D73-61A5-CA4E-83EF-D0DB3BE5FD62}"/>
              </a:ext>
            </a:extLst>
          </p:cNvPr>
          <p:cNvSpPr/>
          <p:nvPr/>
        </p:nvSpPr>
        <p:spPr>
          <a:xfrm>
            <a:off x="1508761" y="3689174"/>
            <a:ext cx="8855908" cy="2503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/>
              <a:t>An alignment of cybersecurity requirements with operational methodologies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/>
              <a:t>A basis for assessment and expressing target state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/>
              <a:t>A decision support tool for cybersecurity risk management</a:t>
            </a:r>
          </a:p>
        </p:txBody>
      </p:sp>
    </p:spTree>
    <p:extLst>
      <p:ext uri="{BB962C8B-B14F-4D97-AF65-F5344CB8AC3E}">
        <p14:creationId xmlns:p14="http://schemas.microsoft.com/office/powerpoint/2010/main" val="1433669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030112" y="2596398"/>
            <a:ext cx="10515600" cy="1325563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Panelist Presentations</a:t>
            </a:r>
            <a:br>
              <a:rPr lang="en-US" sz="3600" b="1" kern="1200" baseline="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83997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5378C83-DAF8-8543-98DB-17AA2CF44FE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382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z="3600" b="1" dirty="0"/>
              <a:t>Ways to Share Framework Best Practices</a:t>
            </a:r>
            <a:br>
              <a:rPr lang="en-US" sz="4000" b="1" dirty="0"/>
            </a:br>
            <a:r>
              <a:rPr lang="en-US" sz="2400" i="1" dirty="0"/>
              <a:t>The Cybersecurity Framework “Next Up!” Webcast Series</a:t>
            </a:r>
            <a:endParaRPr lang="en-US" sz="1600" dirty="0"/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C93EFA76-B2EB-5B4B-B619-0D677A566B45}"/>
              </a:ext>
            </a:extLst>
          </p:cNvPr>
          <p:cNvSpPr txBox="1">
            <a:spLocks/>
          </p:cNvSpPr>
          <p:nvPr/>
        </p:nvSpPr>
        <p:spPr>
          <a:xfrm>
            <a:off x="1783080" y="1237464"/>
            <a:ext cx="8403896" cy="4753130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7432" indent="0">
              <a:spcAft>
                <a:spcPts val="1000"/>
              </a:spcAft>
              <a:buNone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coordination with NIST:</a:t>
            </a:r>
          </a:p>
          <a:p>
            <a:pPr marL="695325" indent="-28733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Share your </a:t>
            </a:r>
            <a:r>
              <a:rPr lang="en-US" sz="3200" dirty="0">
                <a:solidFill>
                  <a:schemeClr val="accent1"/>
                </a:solidFill>
                <a:hlinkClick r:id="rId3"/>
              </a:rPr>
              <a:t>Resources</a:t>
            </a:r>
            <a:r>
              <a:rPr lang="en-US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with others</a:t>
            </a:r>
          </a:p>
          <a:p>
            <a:pPr marL="695325" indent="-287338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3200" dirty="0"/>
              <a:t>Publish </a:t>
            </a:r>
            <a:r>
              <a:rPr lang="en-US" sz="3200" dirty="0">
                <a:solidFill>
                  <a:schemeClr val="accent1"/>
                </a:solidFill>
                <a:hlinkClick r:id="rId4"/>
              </a:rPr>
              <a:t>Success Stories</a:t>
            </a:r>
            <a:r>
              <a:rPr lang="en-US" sz="3200" dirty="0">
                <a:solidFill>
                  <a:schemeClr val="accent1"/>
                </a:solidFill>
              </a:rPr>
              <a:t> </a:t>
            </a:r>
            <a:r>
              <a:rPr lang="en-US" sz="3200" dirty="0"/>
              <a:t>of your Framework implementation</a:t>
            </a:r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>
              <a:buNone/>
            </a:pPr>
            <a:r>
              <a:rPr lang="en-US" i="1" dirty="0">
                <a:hlinkClick r:id="rId5"/>
              </a:rPr>
              <a:t>cyberframework@nist.gov</a:t>
            </a:r>
            <a:r>
              <a:rPr lang="en-US" i="1" dirty="0"/>
              <a:t> for all NIST</a:t>
            </a:r>
          </a:p>
          <a:p>
            <a:pPr marL="0" indent="0" algn="ctr">
              <a:buNone/>
            </a:pPr>
            <a:r>
              <a:rPr lang="en-US" i="1" dirty="0"/>
              <a:t>coordination and communication</a:t>
            </a:r>
          </a:p>
          <a:p>
            <a:pPr marL="0" indent="0" algn="ctr"/>
            <a:endParaRPr lang="en-US" sz="1800" i="1" dirty="0"/>
          </a:p>
          <a:p>
            <a:pPr marL="0" indent="0" algn="ctr"/>
            <a:endParaRPr lang="en-US" sz="1800" i="1" dirty="0"/>
          </a:p>
          <a:p>
            <a:pPr marL="0" indent="0" algn="ctr"/>
            <a:endParaRPr lang="en-US" sz="1800" i="1" dirty="0"/>
          </a:p>
          <a:p>
            <a:endParaRPr lang="en-US" sz="2400" dirty="0"/>
          </a:p>
          <a:p>
            <a:endParaRPr lang="en-US" sz="1800" b="1" dirty="0"/>
          </a:p>
        </p:txBody>
      </p:sp>
    </p:spTree>
    <p:extLst>
      <p:ext uri="{BB962C8B-B14F-4D97-AF65-F5344CB8AC3E}">
        <p14:creationId xmlns:p14="http://schemas.microsoft.com/office/powerpoint/2010/main" val="750476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B517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D PowerPoint Template DRAFT" id="{7AABC728-7246-4144-9335-36FA4BBEF1B6}" vid="{3BFFB42D-61DB-4BFA-BCEB-6E70CD9E89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5884782EBE0AC40B79C4ABBCC18EF29" ma:contentTypeVersion="5" ma:contentTypeDescription="Create a new document." ma:contentTypeScope="" ma:versionID="f900ea23fd44dd800ee16a114301d1f5">
  <xsd:schema xmlns:xsd="http://www.w3.org/2001/XMLSchema" xmlns:xs="http://www.w3.org/2001/XMLSchema" xmlns:p="http://schemas.microsoft.com/office/2006/metadata/properties" xmlns:ns2="0a005485-acef-47eb-9797-706c3edc0723" targetNamespace="http://schemas.microsoft.com/office/2006/metadata/properties" ma:root="true" ma:fieldsID="cfd6986052abc2f12661a7582eddd758" ns2:_="">
    <xsd:import namespace="0a005485-acef-47eb-9797-706c3edc072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005485-acef-47eb-9797-706c3edc07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5CEF5D8-BE80-4CDC-828D-18508E773F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B2D1E57-BE01-45A3-805A-71862529CE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a005485-acef-47eb-9797-706c3edc072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A9EE54-AB2E-438A-9391-83236BF0D4A4}">
  <ds:schemaRefs>
    <ds:schemaRef ds:uri="0a005485-acef-47eb-9797-706c3edc0723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ACD PowerPoint Template DRAFT</Template>
  <TotalTime>1091</TotalTime>
  <Words>532</Words>
  <Application>Microsoft Macintosh PowerPoint</Application>
  <PresentationFormat>Widescreen</PresentationFormat>
  <Paragraphs>106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</vt:lpstr>
      <vt:lpstr>Times New Roman</vt:lpstr>
      <vt:lpstr>Office Theme</vt:lpstr>
      <vt:lpstr>PowerPoint Presentation</vt:lpstr>
      <vt:lpstr>Notes to Viewers The Cybersecurity Framework “Next Up!” Webcast Series</vt:lpstr>
      <vt:lpstr>Objective and Agenda The Cybersecurity Framework “Next Up!” Webcast Series</vt:lpstr>
      <vt:lpstr>Our Guests The Cybersecurity Framework “Next Up!” Webcast Series</vt:lpstr>
      <vt:lpstr>Resources The Cybersecurity Framework “Next Up!” Webcast Series</vt:lpstr>
      <vt:lpstr>Cybersecurity Framework Outcomes The Cybersecurity Framework “Next Up!” Webcast Series</vt:lpstr>
      <vt:lpstr>Customizing Framework with Profiles The Cybersecurity Framework “Next Up!” Webcast Series</vt:lpstr>
      <vt:lpstr>Panelist Presentations </vt:lpstr>
      <vt:lpstr>Ways to Share Framework Best Practices The Cybersecurity Framework “Next Up!” Webcast Series</vt:lpstr>
      <vt:lpstr>NIST Cybersecurity Risk Management Conference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Matt Barrett, NIST</cp:lastModifiedBy>
  <cp:revision>107</cp:revision>
  <cp:lastPrinted>2018-10-26T16:12:45Z</cp:lastPrinted>
  <dcterms:created xsi:type="dcterms:W3CDTF">2018-08-01T13:56:07Z</dcterms:created>
  <dcterms:modified xsi:type="dcterms:W3CDTF">2018-10-26T16:40:56Z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0x010100B5884782EBE0AC40B79C4ABBCC18EF29</vt:lpwstr>
  </property>
</Properties>
</file>