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16"/>
  </p:notesMasterIdLst>
  <p:handoutMasterIdLst>
    <p:handoutMasterId r:id="rId17"/>
  </p:handoutMasterIdLst>
  <p:sldIdLst>
    <p:sldId id="426" r:id="rId2"/>
    <p:sldId id="634" r:id="rId3"/>
    <p:sldId id="734" r:id="rId4"/>
    <p:sldId id="564" r:id="rId5"/>
    <p:sldId id="639" r:id="rId6"/>
    <p:sldId id="694" r:id="rId7"/>
    <p:sldId id="695" r:id="rId8"/>
    <p:sldId id="696" r:id="rId9"/>
    <p:sldId id="736" r:id="rId10"/>
    <p:sldId id="697" r:id="rId11"/>
    <p:sldId id="698" r:id="rId12"/>
    <p:sldId id="491" r:id="rId13"/>
    <p:sldId id="723" r:id="rId14"/>
    <p:sldId id="735" r:id="rId15"/>
  </p:sldIdLst>
  <p:sldSz cx="9906000" cy="6858000" type="A4"/>
  <p:notesSz cx="6807200" cy="993933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os="2880">
          <p15:clr>
            <a:srgbClr val="A4A3A4"/>
          </p15:clr>
        </p15:guide>
        <p15:guide id="3" orient="horz" pos="4292" userDrawn="1">
          <p15:clr>
            <a:srgbClr val="A4A3A4"/>
          </p15:clr>
        </p15:guide>
        <p15:guide id="4" pos="5660" userDrawn="1">
          <p15:clr>
            <a:srgbClr val="A4A3A4"/>
          </p15:clr>
        </p15:guide>
        <p15:guide id="5" pos="312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30A0"/>
    <a:srgbClr val="FF0000"/>
    <a:srgbClr val="0099FF"/>
    <a:srgbClr val="D0D8E8"/>
    <a:srgbClr val="3333FA"/>
    <a:srgbClr val="2D5F99"/>
    <a:srgbClr val="040499"/>
    <a:srgbClr val="000099"/>
    <a:srgbClr val="339933"/>
    <a:srgbClr val="CDCD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보통 스타일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보통 스타일 2 - 강조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보통 스타일 2 - 강조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71640" autoAdjust="0"/>
  </p:normalViewPr>
  <p:slideViewPr>
    <p:cSldViewPr showGuides="1">
      <p:cViewPr varScale="1">
        <p:scale>
          <a:sx n="90" d="100"/>
          <a:sy n="90" d="100"/>
        </p:scale>
        <p:origin x="1920" y="96"/>
      </p:cViewPr>
      <p:guideLst>
        <p:guide orient="horz"/>
        <p:guide pos="2880"/>
        <p:guide orient="horz" pos="4292"/>
        <p:guide pos="5660"/>
        <p:guide pos="3120"/>
      </p:guideLst>
    </p:cSldViewPr>
  </p:slideViewPr>
  <p:notesTextViewPr>
    <p:cViewPr>
      <p:scale>
        <a:sx n="150" d="100"/>
        <a:sy n="150" d="100"/>
      </p:scale>
      <p:origin x="0" y="0"/>
    </p:cViewPr>
  </p:notesTextViewPr>
  <p:sorterViewPr>
    <p:cViewPr>
      <p:scale>
        <a:sx n="116" d="100"/>
        <a:sy n="116" d="100"/>
      </p:scale>
      <p:origin x="0" y="0"/>
    </p:cViewPr>
  </p:sorterViewPr>
  <p:notesViewPr>
    <p:cSldViewPr>
      <p:cViewPr varScale="1">
        <p:scale>
          <a:sx n="89" d="100"/>
          <a:sy n="89" d="100"/>
        </p:scale>
        <p:origin x="381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C4CD0E45-BEB6-4EF3-83E9-56D60571ADAF}" type="datetimeFigureOut">
              <a:rPr lang="ko-KR" altLang="en-US" smtClean="0"/>
              <a:t>2026-09-16</a:t>
            </a:fld>
            <a:endParaRPr lang="ko-KR" altLang="en-US"/>
          </a:p>
        </p:txBody>
      </p:sp>
      <p:sp>
        <p:nvSpPr>
          <p:cNvPr id="4" name="바닥글 개체 틀 3"/>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B954992A-B0AE-4C1F-A835-9F0567A1925F}" type="slidenum">
              <a:rPr lang="ko-KR" altLang="en-US" smtClean="0"/>
              <a:t>‹#›</a:t>
            </a:fld>
            <a:endParaRPr lang="ko-KR" altLang="en-US"/>
          </a:p>
        </p:txBody>
      </p:sp>
    </p:spTree>
    <p:extLst>
      <p:ext uri="{BB962C8B-B14F-4D97-AF65-F5344CB8AC3E}">
        <p14:creationId xmlns:p14="http://schemas.microsoft.com/office/powerpoint/2010/main" val="1250802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lang="ko-KR" altLang="en-US" dirty="0"/>
          </a:p>
        </p:txBody>
      </p:sp>
      <p:sp>
        <p:nvSpPr>
          <p:cNvPr id="3" name="날짜 개체 틀 2"/>
          <p:cNvSpPr>
            <a:spLocks noGrp="1"/>
          </p:cNvSpPr>
          <p:nvPr>
            <p:ph type="dt" idx="1"/>
          </p:nvPr>
        </p:nvSpPr>
        <p:spPr>
          <a:xfrm>
            <a:off x="3855838" y="0"/>
            <a:ext cx="2949787" cy="496967"/>
          </a:xfrm>
          <a:prstGeom prst="rect">
            <a:avLst/>
          </a:prstGeom>
        </p:spPr>
        <p:txBody>
          <a:bodyPr vert="horz" lIns="91440" tIns="45720" rIns="91440" bIns="45720" rtlCol="0"/>
          <a:lstStyle>
            <a:lvl1pPr algn="r">
              <a:defRPr sz="1200"/>
            </a:lvl1pPr>
          </a:lstStyle>
          <a:p>
            <a:fld id="{DF4F98FC-79D5-4236-9090-43520B66D0EE}" type="datetimeFigureOut">
              <a:rPr lang="ko-KR" altLang="en-US" smtClean="0"/>
              <a:t>2026-09-16</a:t>
            </a:fld>
            <a:endParaRPr lang="ko-KR" altLang="en-US" dirty="0"/>
          </a:p>
        </p:txBody>
      </p:sp>
      <p:sp>
        <p:nvSpPr>
          <p:cNvPr id="4" name="슬라이드 이미지 개체 틀 3"/>
          <p:cNvSpPr>
            <a:spLocks noGrp="1" noRot="1" noChangeAspect="1"/>
          </p:cNvSpPr>
          <p:nvPr>
            <p:ph type="sldImg" idx="2"/>
          </p:nvPr>
        </p:nvSpPr>
        <p:spPr>
          <a:xfrm>
            <a:off x="712788" y="746125"/>
            <a:ext cx="5381625" cy="3725863"/>
          </a:xfrm>
          <a:prstGeom prst="rect">
            <a:avLst/>
          </a:prstGeom>
          <a:noFill/>
          <a:ln w="12700">
            <a:solidFill>
              <a:prstClr val="black"/>
            </a:solidFill>
          </a:ln>
        </p:spPr>
        <p:txBody>
          <a:bodyPr vert="horz" lIns="91440" tIns="45720" rIns="91440" bIns="45720" rtlCol="0" anchor="ctr"/>
          <a:lstStyle/>
          <a:p>
            <a:endParaRPr lang="ko-KR" altLang="en-US" dirty="0"/>
          </a:p>
        </p:txBody>
      </p:sp>
      <p:sp>
        <p:nvSpPr>
          <p:cNvPr id="5" name="슬라이드 노트 개체 틀 4"/>
          <p:cNvSpPr>
            <a:spLocks noGrp="1"/>
          </p:cNvSpPr>
          <p:nvPr>
            <p:ph type="body" sz="quarter" idx="3"/>
          </p:nvPr>
        </p:nvSpPr>
        <p:spPr>
          <a:xfrm>
            <a:off x="680720" y="4721186"/>
            <a:ext cx="5445760" cy="4472702"/>
          </a:xfrm>
          <a:prstGeom prst="rect">
            <a:avLst/>
          </a:prstGeom>
        </p:spPr>
        <p:txBody>
          <a:bodyPr vert="horz" lIns="91440" tIns="45720" rIns="91440" bIns="45720" rtlCol="0"/>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a:defRPr sz="1200"/>
            </a:lvl1pPr>
          </a:lstStyle>
          <a:p>
            <a:endParaRPr lang="ko-KR" altLang="en-US" dirty="0"/>
          </a:p>
        </p:txBody>
      </p:sp>
      <p:sp>
        <p:nvSpPr>
          <p:cNvPr id="7" name="슬라이드 번호 개체 틀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vl1pPr>
          </a:lstStyle>
          <a:p>
            <a:fld id="{8F289D92-7835-4BB1-A2D4-251A7A84641A}" type="slidenum">
              <a:rPr lang="ko-KR" altLang="en-US" smtClean="0"/>
              <a:t>‹#›</a:t>
            </a:fld>
            <a:endParaRPr lang="ko-KR" altLang="en-US" dirty="0"/>
          </a:p>
        </p:txBody>
      </p:sp>
    </p:spTree>
    <p:extLst>
      <p:ext uri="{BB962C8B-B14F-4D97-AF65-F5344CB8AC3E}">
        <p14:creationId xmlns:p14="http://schemas.microsoft.com/office/powerpoint/2010/main" val="2680472332"/>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txBody>
          <a:bodyPr/>
          <a:lstStyle/>
          <a:p>
            <a:endParaRPr/>
          </a:p>
        </p:txBody>
      </p:sp>
      <p:sp>
        <p:nvSpPr>
          <p:cNvPr id="3" name="슬라이드 노트 개체 틀 2"/>
          <p:cNvSpPr>
            <a:spLocks noGrp="1"/>
          </p:cNvSpPr>
          <p:nvPr>
            <p:ph type="body" idx="1"/>
          </p:nvPr>
        </p:nvSpPr>
        <p:spPr/>
        <p:txBody>
          <a:bodyPr/>
          <a:lstStyle/>
          <a:p>
            <a:r>
              <a:rPr lang="en-US" altLang="ko-KR" baseline="0" dirty="0"/>
              <a:t>Hello everyone. My name is Byungkyu Ahn at LG Electronics.</a:t>
            </a:r>
          </a:p>
          <a:p>
            <a:r>
              <a:rPr lang="en-US" altLang="ko-KR" baseline="0" dirty="0"/>
              <a:t>We have been developing core technologies for quantum computing and quantum communication for the past seven years, and today I would like to introduce one of them — our work on quantum secure</a:t>
            </a:r>
            <a:r>
              <a:rPr lang="ko-KR" altLang="en-US" baseline="0" dirty="0"/>
              <a:t> </a:t>
            </a:r>
            <a:r>
              <a:rPr lang="en-US" altLang="ko-KR" baseline="0" dirty="0"/>
              <a:t>direct communication.</a:t>
            </a:r>
          </a:p>
          <a:p>
            <a:r>
              <a:rPr lang="en-US" altLang="ko-KR" baseline="0" dirty="0"/>
              <a:t>             </a:t>
            </a:r>
          </a:p>
          <a:p>
            <a:r>
              <a:rPr lang="en-US" altLang="ko-KR" baseline="0" dirty="0"/>
              <a:t>                </a:t>
            </a:r>
          </a:p>
          <a:p>
            <a:r>
              <a:rPr lang="en-US" altLang="ko-KR" baseline="0" dirty="0"/>
              <a:t>                 </a:t>
            </a:r>
            <a:endParaRPr lang="ko-KR" altLang="en-US" dirty="0"/>
          </a:p>
        </p:txBody>
      </p:sp>
      <p:sp>
        <p:nvSpPr>
          <p:cNvPr id="4" name="슬라이드 번호 개체 틀 3"/>
          <p:cNvSpPr>
            <a:spLocks noGrp="1"/>
          </p:cNvSpPr>
          <p:nvPr>
            <p:ph type="sldNum" sz="quarter" idx="10"/>
          </p:nvPr>
        </p:nvSpPr>
        <p:spPr/>
        <p:txBody>
          <a:bodyPr/>
          <a:lstStyle/>
          <a:p>
            <a:fld id="{8F289D92-7835-4BB1-A2D4-251A7A84641A}" type="slidenum">
              <a:rPr lang="ko-KR" altLang="en-US" smtClean="0"/>
              <a:t>1</a:t>
            </a:fld>
            <a:endParaRPr lang="ko-KR" altLang="en-US" dirty="0"/>
          </a:p>
        </p:txBody>
      </p:sp>
    </p:spTree>
    <p:extLst>
      <p:ext uri="{BB962C8B-B14F-4D97-AF65-F5344CB8AC3E}">
        <p14:creationId xmlns:p14="http://schemas.microsoft.com/office/powerpoint/2010/main" val="2574702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txBody>
          <a:bodyPr/>
          <a:lstStyle/>
          <a:p>
            <a:endParaRPr/>
          </a:p>
        </p:txBody>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baseline="0" dirty="0"/>
              <a:t>The biggest difference is that QSDC can transmit classical information securely over a quantum channel without needing a secret key. There are two basic protocols: (the single-photon based DL04 QSDC protocol, and the entanglement based two-step QSDC protocol.)</a:t>
            </a:r>
          </a:p>
          <a:p>
            <a:r>
              <a:rPr lang="en-US" altLang="ko-KR" baseline="0" dirty="0"/>
              <a:t>The reason we are interested in QSDC is that, unlike QKD, it is not a technology for distributing a secret key — it is a technology for transmitting the message itself.</a:t>
            </a:r>
          </a:p>
          <a:p>
            <a:r>
              <a:rPr lang="en-US" altLang="ko-KR" baseline="0" dirty="0"/>
              <a:t>As you know, the communications market is incomparably larger than the cryptography market, and its impact is far broader.</a:t>
            </a:r>
          </a:p>
          <a:p>
            <a:r>
              <a:rPr lang="en-US" altLang="ko-KR" baseline="0" dirty="0"/>
              <a:t>It was first proposed in China in the early 2000s.</a:t>
            </a:r>
          </a:p>
          <a:p>
            <a:r>
              <a:rPr lang="en-US" altLang="ko-KR" baseline="0" dirty="0"/>
              <a:t>Recently it has since been demonstrated experimentally over fiber links, with satellite-based schemes now under study.</a:t>
            </a:r>
          </a:p>
          <a:p>
            <a:endParaRPr lang="en-US" altLang="ko-KR" baseline="0" dirty="0"/>
          </a:p>
        </p:txBody>
      </p:sp>
      <p:sp>
        <p:nvSpPr>
          <p:cNvPr id="4" name="슬라이드 번호 개체 틀 3"/>
          <p:cNvSpPr>
            <a:spLocks noGrp="1"/>
          </p:cNvSpPr>
          <p:nvPr>
            <p:ph type="sldNum" sz="quarter" idx="10"/>
          </p:nvPr>
        </p:nvSpPr>
        <p:spPr/>
        <p:txBody>
          <a:bodyPr/>
          <a:lstStyle/>
          <a:p>
            <a:fld id="{8F289D92-7835-4BB1-A2D4-251A7A84641A}" type="slidenum">
              <a:rPr lang="ko-KR" altLang="en-US" smtClean="0"/>
              <a:t>2</a:t>
            </a:fld>
            <a:endParaRPr lang="ko-KR" altLang="en-US" dirty="0"/>
          </a:p>
        </p:txBody>
      </p:sp>
    </p:spTree>
    <p:extLst>
      <p:ext uri="{BB962C8B-B14F-4D97-AF65-F5344CB8AC3E}">
        <p14:creationId xmlns:p14="http://schemas.microsoft.com/office/powerpoint/2010/main" val="148842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txBody>
          <a:bodyPr/>
          <a:lstStyle/>
          <a:p>
            <a:endParaRPr/>
          </a:p>
        </p:txBody>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baseline="0" dirty="0"/>
              <a:t>Today I will focus on the DL04 protocol, it </a:t>
            </a:r>
            <a:r>
              <a:rPr lang="en-US" altLang="ko-KR" sz="1200" baseline="0" dirty="0">
                <a:latin typeface="+mn-ea"/>
                <a:ea typeface="+mn-ea"/>
              </a:rPr>
              <a:t>p</a:t>
            </a:r>
            <a:r>
              <a:rPr lang="en-US" altLang="ko-KR" sz="1200" dirty="0">
                <a:latin typeface="+mn-ea"/>
                <a:ea typeface="+mn-ea"/>
              </a:rPr>
              <a:t>rovides a method of </a:t>
            </a:r>
            <a:r>
              <a:rPr lang="en-US" altLang="ko-KR" sz="1200" dirty="0">
                <a:solidFill>
                  <a:srgbClr val="0070C0"/>
                </a:solidFill>
                <a:latin typeface="+mn-ea"/>
                <a:ea typeface="+mn-ea"/>
              </a:rPr>
              <a:t>transmitting classical bits in a two-way single photon system</a:t>
            </a:r>
            <a:r>
              <a:rPr lang="en-US" altLang="ko-KR" baseline="0" dirty="0"/>
              <a:t>.</a:t>
            </a:r>
          </a:p>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baseline="0" dirty="0"/>
              <a:t>In this protocol, the receiver first prepares the initial quantum states and sends them over the forward quantum channel in step 2. </a:t>
            </a:r>
          </a:p>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baseline="0" dirty="0"/>
              <a:t>The transmitter then takes a portion of the initial states it has received and uses them to check whether an eavesdropper is present. </a:t>
            </a:r>
          </a:p>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baseline="0" dirty="0"/>
              <a:t>This is the core step that guarantees security.</a:t>
            </a:r>
          </a:p>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baseline="0" dirty="0"/>
              <a:t>If the channel is confirmed to be secure, the transmitter encodes the classical message and then modulates that codeword message onto the initial quantum states held in the quantum memory, producing the encoded state.</a:t>
            </a:r>
          </a:p>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baseline="0" dirty="0"/>
              <a:t>The receiver obtains the encoded state over the backward quantum channel, and then performs demodulation and decoding in turn to recover the original message.</a:t>
            </a:r>
          </a:p>
          <a:p>
            <a:endParaRPr lang="en-US" altLang="ko-KR" baseline="0" dirty="0"/>
          </a:p>
        </p:txBody>
      </p:sp>
      <p:sp>
        <p:nvSpPr>
          <p:cNvPr id="4" name="슬라이드 번호 개체 틀 3"/>
          <p:cNvSpPr>
            <a:spLocks noGrp="1"/>
          </p:cNvSpPr>
          <p:nvPr>
            <p:ph type="sldNum" sz="quarter" idx="10"/>
          </p:nvPr>
        </p:nvSpPr>
        <p:spPr/>
        <p:txBody>
          <a:bodyPr/>
          <a:lstStyle/>
          <a:p>
            <a:fld id="{8F289D92-7835-4BB1-A2D4-251A7A84641A}" type="slidenum">
              <a:rPr lang="ko-KR" altLang="en-US" smtClean="0"/>
              <a:t>3</a:t>
            </a:fld>
            <a:endParaRPr lang="ko-KR" altLang="en-US" dirty="0"/>
          </a:p>
        </p:txBody>
      </p:sp>
    </p:spTree>
    <p:extLst>
      <p:ext uri="{BB962C8B-B14F-4D97-AF65-F5344CB8AC3E}">
        <p14:creationId xmlns:p14="http://schemas.microsoft.com/office/powerpoint/2010/main" val="9107997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txBody>
          <a:bodyPr/>
          <a:lstStyle/>
          <a:p>
            <a:endParaRPr/>
          </a:p>
        </p:txBody>
      </p:sp>
      <p:sp>
        <p:nvSpPr>
          <p:cNvPr id="3" name="슬라이드 노트 개체 틀 2"/>
          <p:cNvSpPr>
            <a:spLocks noGrp="1"/>
          </p:cNvSpPr>
          <p:nvPr>
            <p:ph type="body" idx="1"/>
          </p:nvPr>
        </p:nvSpPr>
        <p:spPr/>
        <p:txBody>
          <a:bodyPr/>
          <a:lstStyle/>
          <a:p>
            <a:r>
              <a:rPr lang="en-US" altLang="ko-KR" dirty="0"/>
              <a:t>However, this technology has a limit on its transmission rate. Because of the recovery time of the single-photon detector — its dead time —quantum information cannot be measured at intervals shorter than that dead time.</a:t>
            </a:r>
          </a:p>
          <a:p>
            <a:r>
              <a:rPr lang="en-US" altLang="ko-KR" dirty="0"/>
              <a:t>The shortest dead time of today's single-photon detectors is around 30 nanoseconds. </a:t>
            </a:r>
          </a:p>
          <a:p>
            <a:r>
              <a:rPr lang="en-US" altLang="ko-KR" dirty="0"/>
              <a:t>So transmitting quantum information any faster than this interval is impossible, simply because it cannot be measured.</a:t>
            </a:r>
          </a:p>
          <a:p>
            <a:r>
              <a:rPr lang="en-US" altLang="ko-KR" dirty="0"/>
              <a:t>In this work, to overcome that transmission-rate limit, we propose a method that applies high-dimensional message encoding to achieve a transmission rate beyond the detector's dead time.</a:t>
            </a:r>
          </a:p>
          <a:p>
            <a:r>
              <a:rPr lang="en-US" altLang="ko-KR" dirty="0"/>
              <a:t>To overcome this limits, </a:t>
            </a:r>
            <a:r>
              <a:rPr lang="en-US" altLang="ko-KR" baseline="0" dirty="0"/>
              <a:t>Our team set out to propose the first method to transmit </a:t>
            </a:r>
            <a:r>
              <a:rPr lang="en-US" altLang="ko-KR" baseline="0" dirty="0" err="1"/>
              <a:t>log₂d</a:t>
            </a:r>
            <a:r>
              <a:rPr lang="en-US" altLang="ko-KR" baseline="0" dirty="0"/>
              <a:t> bits of d-dimensional information per quantum state, and thereby to improve the transmission rate of the existing QSDC protocol.</a:t>
            </a:r>
          </a:p>
        </p:txBody>
      </p:sp>
      <p:sp>
        <p:nvSpPr>
          <p:cNvPr id="4" name="슬라이드 번호 개체 틀 3"/>
          <p:cNvSpPr>
            <a:spLocks noGrp="1"/>
          </p:cNvSpPr>
          <p:nvPr>
            <p:ph type="sldNum" sz="quarter" idx="10"/>
          </p:nvPr>
        </p:nvSpPr>
        <p:spPr/>
        <p:txBody>
          <a:bodyPr/>
          <a:lstStyle/>
          <a:p>
            <a:fld id="{8F289D92-7835-4BB1-A2D4-251A7A84641A}" type="slidenum">
              <a:rPr lang="ko-KR" altLang="en-US" smtClean="0"/>
              <a:t>4</a:t>
            </a:fld>
            <a:endParaRPr lang="ko-KR" altLang="en-US" dirty="0"/>
          </a:p>
        </p:txBody>
      </p:sp>
    </p:spTree>
    <p:extLst>
      <p:ext uri="{BB962C8B-B14F-4D97-AF65-F5344CB8AC3E}">
        <p14:creationId xmlns:p14="http://schemas.microsoft.com/office/powerpoint/2010/main" val="25113394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txBody>
          <a:bodyPr/>
          <a:lstStyle/>
          <a:p>
            <a:endParaRPr/>
          </a:p>
        </p:txBody>
      </p:sp>
      <p:sp>
        <p:nvSpPr>
          <p:cNvPr id="3" name="슬라이드 노트 개체 틀 2"/>
          <p:cNvSpPr>
            <a:spLocks noGrp="1"/>
          </p:cNvSpPr>
          <p:nvPr>
            <p:ph type="body" idx="1"/>
          </p:nvPr>
        </p:nvSpPr>
        <p:spPr/>
        <p:txBody>
          <a:bodyPr/>
          <a:lstStyle/>
          <a:p>
            <a:pPr fontAlgn="t"/>
            <a:r>
              <a:rPr lang="ko-KR" altLang="ko-KR" sz="1200" b="0" i="0" kern="1200" dirty="0" err="1">
                <a:solidFill>
                  <a:schemeClr val="tx1"/>
                </a:solidFill>
                <a:effectLst/>
                <a:latin typeface="+mn-lt"/>
                <a:ea typeface="+mn-ea"/>
                <a:cs typeface="+mn-cs"/>
              </a:rPr>
              <a:t>To</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construct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a:t>
            </a:r>
            <a:r>
              <a:rPr lang="ko-KR" altLang="ko-KR" sz="1200" b="0" i="0" kern="1200" dirty="0">
                <a:solidFill>
                  <a:schemeClr val="tx1"/>
                </a:solidFill>
                <a:effectLst/>
                <a:latin typeface="+mn-lt"/>
                <a:ea typeface="+mn-ea"/>
                <a:cs typeface="+mn-cs"/>
              </a:rPr>
              <a:t> </a:t>
            </a:r>
            <a:r>
              <a:rPr lang="en-US" altLang="ko-KR" sz="1200" b="0" i="0" kern="1200" dirty="0">
                <a:solidFill>
                  <a:schemeClr val="tx1"/>
                </a:solidFill>
                <a:effectLst/>
                <a:latin typeface="+mn-lt"/>
                <a:ea typeface="+mn-ea"/>
                <a:cs typeface="+mn-cs"/>
              </a:rPr>
              <a:t>QSDC</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protocol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using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high-dimensional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quantum</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information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we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need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to</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determine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how</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to</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implement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three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key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components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message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generation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module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message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encoding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module</a:t>
            </a:r>
            <a:r>
              <a:rPr lang="ko-KR" altLang="ko-KR" sz="1200" b="0" i="0" kern="1200" dirty="0">
                <a:solidFill>
                  <a:schemeClr val="tx1"/>
                </a:solidFill>
                <a:effectLst/>
                <a:latin typeface="+mn-lt"/>
                <a:ea typeface="+mn-ea"/>
                <a:cs typeface="+mn-cs"/>
              </a:rPr>
              <a:t>, and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detection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module</a:t>
            </a:r>
            <a:r>
              <a:rPr lang="ko-KR" altLang="ko-KR" sz="1200" b="0" i="0" kern="1200" dirty="0">
                <a:solidFill>
                  <a:schemeClr val="tx1"/>
                </a:solidFill>
                <a:effectLst/>
                <a:latin typeface="+mn-lt"/>
                <a:ea typeface="+mn-ea"/>
                <a:cs typeface="+mn-cs"/>
              </a:rPr>
              <a:t>.</a:t>
            </a:r>
          </a:p>
          <a:p>
            <a:pPr fontAlgn="t"/>
            <a:r>
              <a:rPr lang="en-US" altLang="ko-KR" sz="1200" b="0" i="0" kern="1200" dirty="0">
                <a:solidFill>
                  <a:schemeClr val="tx1"/>
                </a:solidFill>
                <a:effectLst/>
                <a:latin typeface="+mn-lt"/>
                <a:ea typeface="+mn-ea"/>
                <a:cs typeface="+mn-cs"/>
              </a:rPr>
              <a:t>Recently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we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published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method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for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high-dimensional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quantum</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secure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direct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communication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using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two</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optical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degrees</a:t>
            </a:r>
            <a:r>
              <a:rPr lang="ko-KR" altLang="ko-KR" sz="1200" b="0" i="0" kern="1200" dirty="0">
                <a:solidFill>
                  <a:schemeClr val="tx1"/>
                </a:solidFill>
                <a:effectLst/>
                <a:latin typeface="+mn-lt"/>
                <a:ea typeface="+mn-ea"/>
                <a:cs typeface="+mn-cs"/>
              </a:rPr>
              <a:t> of </a:t>
            </a:r>
            <a:r>
              <a:rPr lang="ko-KR" altLang="ko-KR" sz="1200" b="0" i="0" kern="1200" dirty="0" err="1">
                <a:solidFill>
                  <a:schemeClr val="tx1"/>
                </a:solidFill>
                <a:effectLst/>
                <a:latin typeface="+mn-lt"/>
                <a:ea typeface="+mn-ea"/>
                <a:cs typeface="+mn-cs"/>
              </a:rPr>
              <a:t>freedom</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namely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time-bin</a:t>
            </a:r>
            <a:r>
              <a:rPr lang="ko-KR" altLang="ko-KR" sz="1200" b="0" i="0" kern="1200" dirty="0">
                <a:solidFill>
                  <a:schemeClr val="tx1"/>
                </a:solidFill>
                <a:effectLst/>
                <a:latin typeface="+mn-lt"/>
                <a:ea typeface="+mn-ea"/>
                <a:cs typeface="+mn-cs"/>
              </a:rPr>
              <a:t> and </a:t>
            </a:r>
            <a:r>
              <a:rPr lang="ko-KR" altLang="ko-KR" sz="1200" b="0" i="0" kern="1200" dirty="0" err="1">
                <a:solidFill>
                  <a:schemeClr val="tx1"/>
                </a:solidFill>
                <a:effectLst/>
                <a:latin typeface="+mn-lt"/>
                <a:ea typeface="+mn-ea"/>
                <a:cs typeface="+mn-cs"/>
              </a:rPr>
              <a:t>phase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journal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paper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shown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below</a:t>
            </a:r>
            <a:r>
              <a:rPr lang="ko-KR" altLang="ko-KR" sz="1200" b="0" i="0" kern="1200" dirty="0">
                <a:solidFill>
                  <a:schemeClr val="tx1"/>
                </a:solidFill>
                <a:effectLst/>
                <a:latin typeface="+mn-lt"/>
                <a:ea typeface="+mn-ea"/>
                <a:cs typeface="+mn-cs"/>
              </a:rPr>
              <a:t>.</a:t>
            </a:r>
          </a:p>
          <a:p>
            <a:pPr fontAlgn="t"/>
            <a:r>
              <a:rPr lang="ko-KR" altLang="ko-KR" sz="1200" b="0" i="0" kern="1200" dirty="0" err="1">
                <a:solidFill>
                  <a:schemeClr val="tx1"/>
                </a:solidFill>
                <a:effectLst/>
                <a:latin typeface="+mn-lt"/>
                <a:ea typeface="+mn-ea"/>
                <a:cs typeface="+mn-cs"/>
              </a:rPr>
              <a:t>We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currently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implementing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this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technology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collaboration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with</a:t>
            </a:r>
            <a:r>
              <a:rPr lang="ko-KR" altLang="ko-KR" sz="1200" b="0" i="0" kern="1200" dirty="0">
                <a:solidFill>
                  <a:schemeClr val="tx1"/>
                </a:solidFill>
                <a:effectLst/>
                <a:latin typeface="+mn-lt"/>
                <a:ea typeface="+mn-ea"/>
                <a:cs typeface="+mn-cs"/>
              </a:rPr>
              <a:t> KT and KAIST, </a:t>
            </a:r>
            <a:r>
              <a:rPr lang="ko-KR" altLang="ko-KR" sz="1200" b="0" i="0" kern="1200" dirty="0" err="1">
                <a:solidFill>
                  <a:schemeClr val="tx1"/>
                </a:solidFill>
                <a:effectLst/>
                <a:latin typeface="+mn-lt"/>
                <a:ea typeface="+mn-ea"/>
                <a:cs typeface="+mn-cs"/>
              </a:rPr>
              <a:t>with</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goal</a:t>
            </a:r>
            <a:r>
              <a:rPr lang="ko-KR" altLang="ko-KR" sz="1200" b="0" i="0" kern="1200" dirty="0">
                <a:solidFill>
                  <a:schemeClr val="tx1"/>
                </a:solidFill>
                <a:effectLst/>
                <a:latin typeface="+mn-lt"/>
                <a:ea typeface="+mn-ea"/>
                <a:cs typeface="+mn-cs"/>
              </a:rPr>
              <a:t> of </a:t>
            </a:r>
            <a:r>
              <a:rPr lang="ko-KR" altLang="ko-KR" sz="1200" b="0" i="0" kern="1200" dirty="0" err="1">
                <a:solidFill>
                  <a:schemeClr val="tx1"/>
                </a:solidFill>
                <a:effectLst/>
                <a:latin typeface="+mn-lt"/>
                <a:ea typeface="+mn-ea"/>
                <a:cs typeface="+mn-cs"/>
              </a:rPr>
              <a:t>demonstrating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over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commercial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telecommunications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network</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Korea</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by</a:t>
            </a:r>
            <a:r>
              <a:rPr lang="ko-KR" altLang="ko-KR" sz="1200" b="0" i="0" kern="1200" dirty="0">
                <a:solidFill>
                  <a:schemeClr val="tx1"/>
                </a:solidFill>
                <a:effectLst/>
                <a:latin typeface="+mn-lt"/>
                <a:ea typeface="+mn-ea"/>
                <a:cs typeface="+mn-cs"/>
              </a:rPr>
              <a:t> 2027.</a:t>
            </a:r>
          </a:p>
        </p:txBody>
      </p:sp>
      <p:sp>
        <p:nvSpPr>
          <p:cNvPr id="4" name="슬라이드 번호 개체 틀 3"/>
          <p:cNvSpPr>
            <a:spLocks noGrp="1"/>
          </p:cNvSpPr>
          <p:nvPr>
            <p:ph type="sldNum" sz="quarter" idx="10"/>
          </p:nvPr>
        </p:nvSpPr>
        <p:spPr/>
        <p:txBody>
          <a:bodyPr/>
          <a:lstStyle/>
          <a:p>
            <a:fld id="{8F289D92-7835-4BB1-A2D4-251A7A84641A}" type="slidenum">
              <a:rPr lang="ko-KR" altLang="en-US" smtClean="0"/>
              <a:t>5</a:t>
            </a:fld>
            <a:endParaRPr lang="ko-KR" altLang="en-US" dirty="0"/>
          </a:p>
        </p:txBody>
      </p:sp>
    </p:spTree>
    <p:extLst>
      <p:ext uri="{BB962C8B-B14F-4D97-AF65-F5344CB8AC3E}">
        <p14:creationId xmlns:p14="http://schemas.microsoft.com/office/powerpoint/2010/main" val="3642258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txBody>
          <a:bodyPr/>
          <a:lstStyle/>
          <a:p>
            <a:endParaRPr/>
          </a:p>
        </p:txBody>
      </p:sp>
      <p:sp>
        <p:nvSpPr>
          <p:cNvPr id="3" name="슬라이드 노트 개체 틀 2"/>
          <p:cNvSpPr>
            <a:spLocks noGrp="1"/>
          </p:cNvSpPr>
          <p:nvPr>
            <p:ph type="body" idx="1"/>
          </p:nvPr>
        </p:nvSpPr>
        <p:spPr/>
        <p:txBody>
          <a:bodyPr/>
          <a:lstStyle/>
          <a:p>
            <a:pPr fontAlgn="t"/>
            <a:r>
              <a:rPr lang="ko-KR" altLang="ko-KR" sz="1200" b="0" i="0" kern="1200" dirty="0" err="1">
                <a:solidFill>
                  <a:schemeClr val="tx1"/>
                </a:solidFill>
                <a:effectLst/>
                <a:latin typeface="+mn-lt"/>
                <a:ea typeface="+mn-ea"/>
                <a:cs typeface="+mn-cs"/>
              </a:rPr>
              <a:t>We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implementing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en-US" altLang="ko-KR" sz="1200" b="0" i="0" kern="1200" dirty="0">
                <a:solidFill>
                  <a:schemeClr val="tx1"/>
                </a:solidFill>
                <a:effectLst/>
                <a:latin typeface="+mn-lt"/>
                <a:ea typeface="+mn-ea"/>
                <a:cs typeface="+mn-cs"/>
              </a:rPr>
              <a:t>time phase based </a:t>
            </a:r>
            <a:r>
              <a:rPr lang="ko-KR" altLang="ko-KR" sz="1200" b="0" i="0" kern="1200" dirty="0" err="1">
                <a:solidFill>
                  <a:schemeClr val="tx1"/>
                </a:solidFill>
                <a:effectLst/>
                <a:latin typeface="+mn-lt"/>
                <a:ea typeface="+mn-ea"/>
                <a:cs typeface="+mn-cs"/>
              </a:rPr>
              <a:t>high-dimensional</a:t>
            </a:r>
            <a:r>
              <a:rPr lang="ko-KR" altLang="ko-KR" sz="1200" b="0" i="0" kern="1200" dirty="0">
                <a:solidFill>
                  <a:schemeClr val="tx1"/>
                </a:solidFill>
                <a:effectLst/>
                <a:latin typeface="+mn-lt"/>
                <a:ea typeface="+mn-ea"/>
                <a:cs typeface="+mn-cs"/>
              </a:rPr>
              <a:t> QSDC </a:t>
            </a:r>
            <a:r>
              <a:rPr lang="ko-KR" altLang="ko-KR" sz="1200" b="0" i="0" kern="1200" dirty="0" err="1">
                <a:solidFill>
                  <a:schemeClr val="tx1"/>
                </a:solidFill>
                <a:effectLst/>
                <a:latin typeface="+mn-lt"/>
                <a:ea typeface="+mn-ea"/>
                <a:cs typeface="+mn-cs"/>
              </a:rPr>
              <a:t>protocol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presented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previous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slide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based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system</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architecture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illustrated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this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figure</a:t>
            </a:r>
            <a:r>
              <a:rPr lang="ko-KR" altLang="ko-KR" sz="1200" b="0" i="0" kern="1200" dirty="0">
                <a:solidFill>
                  <a:schemeClr val="tx1"/>
                </a:solidFill>
                <a:effectLst/>
                <a:latin typeface="+mn-lt"/>
                <a:ea typeface="+mn-ea"/>
                <a:cs typeface="+mn-cs"/>
              </a:rPr>
              <a:t>.</a:t>
            </a:r>
          </a:p>
          <a:p>
            <a:pPr fontAlgn="t"/>
            <a:r>
              <a:rPr lang="ko-KR" altLang="ko-KR" sz="1200" b="0" i="0" kern="1200" dirty="0" err="1">
                <a:solidFill>
                  <a:schemeClr val="tx1"/>
                </a:solidFill>
                <a:effectLst/>
                <a:latin typeface="+mn-lt"/>
                <a:ea typeface="+mn-ea"/>
                <a:cs typeface="+mn-cs"/>
              </a:rPr>
              <a:t>In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Part</a:t>
            </a:r>
            <a:r>
              <a:rPr lang="ko-KR" altLang="ko-KR" sz="1200" b="0" i="0" kern="1200" dirty="0">
                <a:solidFill>
                  <a:schemeClr val="tx1"/>
                </a:solidFill>
                <a:effectLst/>
                <a:latin typeface="+mn-lt"/>
                <a:ea typeface="+mn-ea"/>
                <a:cs typeface="+mn-cs"/>
              </a:rPr>
              <a:t> 1,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initial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quantum</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states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prepared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Part</a:t>
            </a:r>
            <a:r>
              <a:rPr lang="ko-KR" altLang="ko-KR" sz="1200" b="0" i="0" kern="1200" dirty="0">
                <a:solidFill>
                  <a:schemeClr val="tx1"/>
                </a:solidFill>
                <a:effectLst/>
                <a:latin typeface="+mn-lt"/>
                <a:ea typeface="+mn-ea"/>
                <a:cs typeface="+mn-cs"/>
              </a:rPr>
              <a:t> 2, </a:t>
            </a:r>
            <a:r>
              <a:rPr lang="ko-KR" altLang="ko-KR" sz="1200" b="0" i="0" kern="1200" dirty="0" err="1">
                <a:solidFill>
                  <a:schemeClr val="tx1"/>
                </a:solidFill>
                <a:effectLst/>
                <a:latin typeface="+mn-lt"/>
                <a:ea typeface="+mn-ea"/>
                <a:cs typeface="+mn-cs"/>
              </a:rPr>
              <a:t>a</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subset</a:t>
            </a:r>
            <a:r>
              <a:rPr lang="ko-KR" altLang="ko-KR" sz="1200" b="0" i="0" kern="1200" dirty="0">
                <a:solidFill>
                  <a:schemeClr val="tx1"/>
                </a:solidFill>
                <a:effectLst/>
                <a:latin typeface="+mn-lt"/>
                <a:ea typeface="+mn-ea"/>
                <a:cs typeface="+mn-cs"/>
              </a:rPr>
              <a:t> of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prepared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quantum</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states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used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to</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perform</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security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check</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forward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quantum</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channel</a:t>
            </a:r>
            <a:r>
              <a:rPr lang="ko-KR" altLang="ko-KR" sz="1200" b="0" i="0" kern="1200" dirty="0">
                <a:solidFill>
                  <a:schemeClr val="tx1"/>
                </a:solidFill>
                <a:effectLst/>
                <a:latin typeface="+mn-lt"/>
                <a:ea typeface="+mn-ea"/>
                <a:cs typeface="+mn-cs"/>
              </a:rPr>
              <a:t>.</a:t>
            </a:r>
          </a:p>
          <a:p>
            <a:pPr fontAlgn="t"/>
            <a:r>
              <a:rPr lang="ko-KR" altLang="ko-KR" sz="1200" b="0" i="0" kern="1200" dirty="0" err="1">
                <a:solidFill>
                  <a:schemeClr val="tx1"/>
                </a:solidFill>
                <a:effectLst/>
                <a:latin typeface="+mn-lt"/>
                <a:ea typeface="+mn-ea"/>
                <a:cs typeface="+mn-cs"/>
              </a:rPr>
              <a:t>If</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channel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verified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to</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secure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remaining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quantum</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states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stored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fiber-based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quantum</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memory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retrieved</a:t>
            </a:r>
            <a:r>
              <a:rPr lang="ko-KR" altLang="ko-KR" sz="1200" b="0" i="0" kern="1200" dirty="0">
                <a:solidFill>
                  <a:schemeClr val="tx1"/>
                </a:solidFill>
                <a:effectLst/>
                <a:latin typeface="+mn-lt"/>
                <a:ea typeface="+mn-ea"/>
                <a:cs typeface="+mn-cs"/>
              </a:rPr>
              <a:t> and </a:t>
            </a:r>
            <a:r>
              <a:rPr lang="ko-KR" altLang="ko-KR" sz="1200" b="0" i="0" kern="1200" dirty="0" err="1">
                <a:solidFill>
                  <a:schemeClr val="tx1"/>
                </a:solidFill>
                <a:effectLst/>
                <a:latin typeface="+mn-lt"/>
                <a:ea typeface="+mn-ea"/>
                <a:cs typeface="+mn-cs"/>
              </a:rPr>
              <a:t>used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for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message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encoding</a:t>
            </a:r>
            <a:r>
              <a:rPr lang="ko-KR" altLang="ko-KR" sz="1200" b="0" i="0" kern="1200" dirty="0">
                <a:solidFill>
                  <a:schemeClr val="tx1"/>
                </a:solidFill>
                <a:effectLst/>
                <a:latin typeface="+mn-lt"/>
                <a:ea typeface="+mn-ea"/>
                <a:cs typeface="+mn-cs"/>
              </a:rPr>
              <a:t> and </a:t>
            </a:r>
            <a:r>
              <a:rPr lang="ko-KR" altLang="ko-KR" sz="1200" b="0" i="0" kern="1200" dirty="0" err="1">
                <a:solidFill>
                  <a:schemeClr val="tx1"/>
                </a:solidFill>
                <a:effectLst/>
                <a:latin typeface="+mn-lt"/>
                <a:ea typeface="+mn-ea"/>
                <a:cs typeface="+mn-cs"/>
              </a:rPr>
              <a:t>quantum-state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modulation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Part</a:t>
            </a:r>
            <a:r>
              <a:rPr lang="ko-KR" altLang="ko-KR" sz="1200" b="0" i="0" kern="1200" dirty="0">
                <a:solidFill>
                  <a:schemeClr val="tx1"/>
                </a:solidFill>
                <a:effectLst/>
                <a:latin typeface="+mn-lt"/>
                <a:ea typeface="+mn-ea"/>
                <a:cs typeface="+mn-cs"/>
              </a:rPr>
              <a:t> 3.</a:t>
            </a:r>
          </a:p>
          <a:p>
            <a:pPr fontAlgn="t"/>
            <a:r>
              <a:rPr lang="ko-KR" altLang="ko-KR" sz="1200" b="0" i="0" kern="1200" dirty="0">
                <a:solidFill>
                  <a:schemeClr val="tx1"/>
                </a:solidFill>
                <a:effectLst/>
                <a:latin typeface="+mn-lt"/>
                <a:ea typeface="+mn-ea"/>
                <a:cs typeface="+mn-cs"/>
              </a:rPr>
              <a:t>The </a:t>
            </a:r>
            <a:r>
              <a:rPr lang="ko-KR" altLang="ko-KR" sz="1200" b="0" i="0" kern="1200" dirty="0" err="1">
                <a:solidFill>
                  <a:schemeClr val="tx1"/>
                </a:solidFill>
                <a:effectLst/>
                <a:latin typeface="+mn-lt"/>
                <a:ea typeface="+mn-ea"/>
                <a:cs typeface="+mn-cs"/>
              </a:rPr>
              <a:t>encoded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quantum</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states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subsequently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transmitted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through</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backward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quantum</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channel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to</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Part</a:t>
            </a:r>
            <a:r>
              <a:rPr lang="ko-KR" altLang="ko-KR" sz="1200" b="0" i="0" kern="1200" dirty="0">
                <a:solidFill>
                  <a:schemeClr val="tx1"/>
                </a:solidFill>
                <a:effectLst/>
                <a:latin typeface="+mn-lt"/>
                <a:ea typeface="+mn-ea"/>
                <a:cs typeface="+mn-cs"/>
              </a:rPr>
              <a:t> 4, </a:t>
            </a:r>
            <a:r>
              <a:rPr lang="ko-KR" altLang="ko-KR" sz="1200" b="0" i="0" kern="1200" dirty="0" err="1">
                <a:solidFill>
                  <a:schemeClr val="tx1"/>
                </a:solidFill>
                <a:effectLst/>
                <a:latin typeface="+mn-lt"/>
                <a:ea typeface="+mn-ea"/>
                <a:cs typeface="+mn-cs"/>
              </a:rPr>
              <a:t>where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original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message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reconstructed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through</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measurement</a:t>
            </a:r>
            <a:r>
              <a:rPr lang="ko-KR" altLang="ko-KR" sz="1200" b="0" i="0" kern="1200" dirty="0">
                <a:solidFill>
                  <a:schemeClr val="tx1"/>
                </a:solidFill>
                <a:effectLst/>
                <a:latin typeface="+mn-lt"/>
                <a:ea typeface="+mn-ea"/>
                <a:cs typeface="+mn-cs"/>
              </a:rPr>
              <a:t> and </a:t>
            </a:r>
            <a:r>
              <a:rPr lang="ko-KR" altLang="ko-KR" sz="1200" b="0" i="0" kern="1200" dirty="0" err="1">
                <a:solidFill>
                  <a:schemeClr val="tx1"/>
                </a:solidFill>
                <a:effectLst/>
                <a:latin typeface="+mn-lt"/>
                <a:ea typeface="+mn-ea"/>
                <a:cs typeface="+mn-cs"/>
              </a:rPr>
              <a:t>decoding</a:t>
            </a:r>
            <a:r>
              <a:rPr lang="ko-KR" altLang="ko-KR" sz="1200" b="0" i="0" kern="1200" dirty="0">
                <a:solidFill>
                  <a:schemeClr val="tx1"/>
                </a:solidFill>
                <a:effectLst/>
                <a:latin typeface="+mn-lt"/>
                <a:ea typeface="+mn-ea"/>
                <a:cs typeface="+mn-cs"/>
              </a:rPr>
              <a:t>.</a:t>
            </a:r>
          </a:p>
          <a:p>
            <a:endParaRPr lang="en-US" altLang="ko-KR" dirty="0"/>
          </a:p>
          <a:p>
            <a:endParaRPr lang="en-US" altLang="ko-KR" dirty="0"/>
          </a:p>
          <a:p>
            <a:endParaRPr lang="en-US" altLang="ko-KR" dirty="0"/>
          </a:p>
          <a:p>
            <a:endParaRPr lang="en-US" altLang="ko-KR" dirty="0"/>
          </a:p>
          <a:p>
            <a:endParaRPr lang="en-US" altLang="ko-KR" dirty="0"/>
          </a:p>
          <a:p>
            <a:endParaRPr lang="en-US" altLang="ko-KR" dirty="0"/>
          </a:p>
          <a:p>
            <a:endParaRPr lang="en-US" altLang="ko-KR" dirty="0"/>
          </a:p>
          <a:p>
            <a:endParaRPr lang="en-US" altLang="ko-KR" dirty="0"/>
          </a:p>
          <a:p>
            <a:endParaRPr lang="en-US" altLang="ko-KR" baseline="0" dirty="0"/>
          </a:p>
        </p:txBody>
      </p:sp>
      <p:sp>
        <p:nvSpPr>
          <p:cNvPr id="4" name="슬라이드 번호 개체 틀 3"/>
          <p:cNvSpPr>
            <a:spLocks noGrp="1"/>
          </p:cNvSpPr>
          <p:nvPr>
            <p:ph type="sldNum" sz="quarter" idx="10"/>
          </p:nvPr>
        </p:nvSpPr>
        <p:spPr/>
        <p:txBody>
          <a:bodyPr/>
          <a:lstStyle/>
          <a:p>
            <a:fld id="{8F289D92-7835-4BB1-A2D4-251A7A84641A}" type="slidenum">
              <a:rPr lang="ko-KR" altLang="en-US" smtClean="0"/>
              <a:t>6</a:t>
            </a:fld>
            <a:endParaRPr lang="ko-KR" altLang="en-US" dirty="0"/>
          </a:p>
        </p:txBody>
      </p:sp>
    </p:spTree>
    <p:extLst>
      <p:ext uri="{BB962C8B-B14F-4D97-AF65-F5344CB8AC3E}">
        <p14:creationId xmlns:p14="http://schemas.microsoft.com/office/powerpoint/2010/main" val="5089636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txBody>
          <a:bodyPr/>
          <a:lstStyle/>
          <a:p>
            <a:endParaRPr/>
          </a:p>
        </p:txBody>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sz="1200" b="0" i="0" kern="1200" dirty="0" err="1">
                <a:solidFill>
                  <a:schemeClr val="tx1"/>
                </a:solidFill>
                <a:effectLst/>
                <a:latin typeface="+mn-lt"/>
                <a:ea typeface="+mn-ea"/>
                <a:cs typeface="+mn-cs"/>
              </a:rPr>
              <a:t>We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encode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quantum</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information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using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two</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optical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degrees</a:t>
            </a:r>
            <a:r>
              <a:rPr lang="ko-KR" altLang="ko-KR" sz="1200" b="0" i="0" kern="1200" dirty="0">
                <a:solidFill>
                  <a:schemeClr val="tx1"/>
                </a:solidFill>
                <a:effectLst/>
                <a:latin typeface="+mn-lt"/>
                <a:ea typeface="+mn-ea"/>
                <a:cs typeface="+mn-cs"/>
              </a:rPr>
              <a:t> of </a:t>
            </a:r>
            <a:r>
              <a:rPr lang="ko-KR" altLang="ko-KR" sz="1200" b="0" i="0" kern="1200" dirty="0" err="1">
                <a:solidFill>
                  <a:schemeClr val="tx1"/>
                </a:solidFill>
                <a:effectLst/>
                <a:latin typeface="+mn-lt"/>
                <a:ea typeface="+mn-ea"/>
                <a:cs typeface="+mn-cs"/>
              </a:rPr>
              <a:t>freedom</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time</a:t>
            </a:r>
            <a:r>
              <a:rPr lang="ko-KR" altLang="ko-KR" sz="1200" b="0" i="0" kern="1200" dirty="0">
                <a:solidFill>
                  <a:schemeClr val="tx1"/>
                </a:solidFill>
                <a:effectLst/>
                <a:latin typeface="+mn-lt"/>
                <a:ea typeface="+mn-ea"/>
                <a:cs typeface="+mn-cs"/>
              </a:rPr>
              <a:t> and </a:t>
            </a:r>
            <a:r>
              <a:rPr lang="ko-KR" altLang="ko-KR" sz="1200" b="0" i="0" kern="1200" dirty="0" err="1">
                <a:solidFill>
                  <a:schemeClr val="tx1"/>
                </a:solidFill>
                <a:effectLst/>
                <a:latin typeface="+mn-lt"/>
                <a:ea typeface="+mn-ea"/>
                <a:cs typeface="+mn-cs"/>
              </a:rPr>
              <a:t>phase</a:t>
            </a:r>
            <a:r>
              <a:rPr lang="ko-KR" altLang="ko-KR" sz="1200" b="0" i="0" kern="1200" dirty="0">
                <a:solidFill>
                  <a:schemeClr val="tx1"/>
                </a:solidFill>
                <a:effectLst/>
                <a:latin typeface="+mn-lt"/>
                <a:ea typeface="+mn-ea"/>
                <a:cs typeface="+mn-cs"/>
              </a:rPr>
              <a:t>.</a:t>
            </a:r>
            <a:endParaRPr lang="en-US" altLang="ko-KR" sz="1200" b="0" i="0" kern="1200" dirty="0">
              <a:solidFill>
                <a:schemeClr val="tx1"/>
              </a:solidFill>
              <a:effectLst/>
              <a:latin typeface="+mn-lt"/>
              <a:ea typeface="+mn-ea"/>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sz="1200" b="0" i="0" kern="1200" dirty="0">
                <a:solidFill>
                  <a:schemeClr val="tx1"/>
                </a:solidFill>
                <a:effectLst/>
                <a:latin typeface="+mn-lt"/>
                <a:ea typeface="+mn-ea"/>
                <a:cs typeface="+mn-cs"/>
              </a:rPr>
              <a:t>The </a:t>
            </a:r>
            <a:r>
              <a:rPr lang="ko-KR" altLang="ko-KR" sz="1200" b="0" i="0" kern="1200" dirty="0" err="1">
                <a:solidFill>
                  <a:schemeClr val="tx1"/>
                </a:solidFill>
                <a:effectLst/>
                <a:latin typeface="+mn-lt"/>
                <a:ea typeface="+mn-ea"/>
                <a:cs typeface="+mn-cs"/>
              </a:rPr>
              <a:t>reason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for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employing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these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two</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optical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degrees</a:t>
            </a:r>
            <a:r>
              <a:rPr lang="ko-KR" altLang="ko-KR" sz="1200" b="0" i="0" kern="1200" dirty="0">
                <a:solidFill>
                  <a:schemeClr val="tx1"/>
                </a:solidFill>
                <a:effectLst/>
                <a:latin typeface="+mn-lt"/>
                <a:ea typeface="+mn-ea"/>
                <a:cs typeface="+mn-cs"/>
              </a:rPr>
              <a:t> of </a:t>
            </a:r>
            <a:r>
              <a:rPr lang="ko-KR" altLang="ko-KR" sz="1200" b="0" i="0" kern="1200" dirty="0" err="1">
                <a:solidFill>
                  <a:schemeClr val="tx1"/>
                </a:solidFill>
                <a:effectLst/>
                <a:latin typeface="+mn-lt"/>
                <a:ea typeface="+mn-ea"/>
                <a:cs typeface="+mn-cs"/>
              </a:rPr>
              <a:t>freedom</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that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form</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pair</a:t>
            </a:r>
            <a:r>
              <a:rPr lang="ko-KR" altLang="ko-KR" sz="1200" b="0" i="0" kern="1200" dirty="0">
                <a:solidFill>
                  <a:schemeClr val="tx1"/>
                </a:solidFill>
                <a:effectLst/>
                <a:latin typeface="+mn-lt"/>
                <a:ea typeface="+mn-ea"/>
                <a:cs typeface="+mn-cs"/>
              </a:rPr>
              <a:t> of </a:t>
            </a:r>
            <a:r>
              <a:rPr lang="ko-KR" altLang="ko-KR" sz="1200" b="0" i="0" kern="1200" dirty="0" err="1">
                <a:solidFill>
                  <a:schemeClr val="tx1"/>
                </a:solidFill>
                <a:effectLst/>
                <a:latin typeface="+mn-lt"/>
                <a:ea typeface="+mn-ea"/>
                <a:cs typeface="+mn-cs"/>
              </a:rPr>
              <a:t>mutually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unbiased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bases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MUBs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which</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essential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for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guaranteeing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security</a:t>
            </a:r>
            <a:r>
              <a:rPr lang="ko-KR" altLang="ko-KR" sz="1200" b="0" i="0" kern="1200" dirty="0">
                <a:solidFill>
                  <a:schemeClr val="tx1"/>
                </a:solidFill>
                <a:effectLst/>
                <a:latin typeface="+mn-lt"/>
                <a:ea typeface="+mn-ea"/>
                <a:cs typeface="+mn-cs"/>
              </a:rPr>
              <a:t> of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transmitted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information</a:t>
            </a:r>
            <a:r>
              <a:rPr lang="ko-KR" altLang="ko-KR" sz="1200" b="0" i="0" kern="1200" dirty="0">
                <a:solidFill>
                  <a:schemeClr val="tx1"/>
                </a:solidFill>
                <a:effectLst/>
                <a:latin typeface="+mn-lt"/>
                <a:ea typeface="+mn-ea"/>
                <a:cs typeface="+mn-cs"/>
              </a:rPr>
              <a:t>.</a:t>
            </a:r>
            <a:br>
              <a:rPr lang="ko-KR" altLang="ko-KR" sz="1200" b="0" i="0" kern="1200" dirty="0">
                <a:solidFill>
                  <a:schemeClr val="tx1"/>
                </a:solidFill>
                <a:effectLst/>
                <a:latin typeface="+mn-lt"/>
                <a:ea typeface="+mn-ea"/>
                <a:cs typeface="+mn-cs"/>
              </a:rPr>
            </a:br>
            <a:r>
              <a:rPr lang="ko-KR" altLang="ko-KR" sz="1200" b="0" i="0" kern="1200" dirty="0">
                <a:solidFill>
                  <a:schemeClr val="tx1"/>
                </a:solidFill>
                <a:effectLst/>
                <a:latin typeface="+mn-lt"/>
                <a:ea typeface="+mn-ea"/>
                <a:cs typeface="+mn-cs"/>
              </a:rPr>
              <a:t>Time </a:t>
            </a:r>
            <a:r>
              <a:rPr lang="ko-KR" altLang="ko-KR" sz="1200" b="0" i="0" kern="1200" dirty="0" err="1">
                <a:solidFill>
                  <a:schemeClr val="tx1"/>
                </a:solidFill>
                <a:effectLst/>
                <a:latin typeface="+mn-lt"/>
                <a:ea typeface="+mn-ea"/>
                <a:cs typeface="+mn-cs"/>
              </a:rPr>
              <a:t>states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identified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arrival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time</a:t>
            </a:r>
            <a:r>
              <a:rPr lang="ko-KR" altLang="ko-KR" sz="1200" b="0" i="0" kern="1200" dirty="0">
                <a:solidFill>
                  <a:schemeClr val="tx1"/>
                </a:solidFill>
                <a:effectLst/>
                <a:latin typeface="+mn-lt"/>
                <a:ea typeface="+mn-ea"/>
                <a:cs typeface="+mn-cs"/>
              </a:rPr>
              <a:t> of </a:t>
            </a:r>
            <a:r>
              <a:rPr lang="ko-KR" altLang="ko-KR" sz="1200" b="0" i="0" kern="1200" dirty="0" err="1">
                <a:solidFill>
                  <a:schemeClr val="tx1"/>
                </a:solidFill>
                <a:effectLst/>
                <a:latin typeface="+mn-lt"/>
                <a:ea typeface="+mn-ea"/>
                <a:cs typeface="+mn-cs"/>
              </a:rPr>
              <a:t>a</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single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photon</a:t>
            </a:r>
            <a:r>
              <a:rPr lang="ko-KR" altLang="ko-KR" sz="1200" b="0" i="0" kern="1200" dirty="0">
                <a:solidFill>
                  <a:schemeClr val="tx1"/>
                </a:solidFill>
                <a:effectLst/>
                <a:latin typeface="+mn-lt"/>
                <a:ea typeface="+mn-ea"/>
                <a:cs typeface="+mn-cs"/>
              </a:rPr>
              <a:t> and </a:t>
            </a:r>
            <a:r>
              <a:rPr lang="ko-KR" altLang="ko-KR" sz="1200" b="0" i="0" kern="1200" dirty="0" err="1">
                <a:solidFill>
                  <a:schemeClr val="tx1"/>
                </a:solidFill>
                <a:effectLst/>
                <a:latin typeface="+mn-lt"/>
                <a:ea typeface="+mn-ea"/>
                <a:cs typeface="+mn-cs"/>
              </a:rPr>
              <a:t>are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used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for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both</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message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transmission</a:t>
            </a:r>
            <a:r>
              <a:rPr lang="ko-KR" altLang="ko-KR" sz="1200" b="0" i="0" kern="1200" dirty="0">
                <a:solidFill>
                  <a:schemeClr val="tx1"/>
                </a:solidFill>
                <a:effectLst/>
                <a:latin typeface="+mn-lt"/>
                <a:ea typeface="+mn-ea"/>
                <a:cs typeface="+mn-cs"/>
              </a:rPr>
              <a:t> and </a:t>
            </a:r>
            <a:r>
              <a:rPr lang="ko-KR" altLang="ko-KR" sz="1200" b="0" i="0" kern="1200" dirty="0" err="1">
                <a:solidFill>
                  <a:schemeClr val="tx1"/>
                </a:solidFill>
                <a:effectLst/>
                <a:latin typeface="+mn-lt"/>
                <a:ea typeface="+mn-ea"/>
                <a:cs typeface="+mn-cs"/>
              </a:rPr>
              <a:t>security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verification</a:t>
            </a:r>
            <a:r>
              <a:rPr lang="ko-KR" altLang="ko-KR" sz="1200" b="0" i="0" kern="1200" dirty="0">
                <a:solidFill>
                  <a:schemeClr val="tx1"/>
                </a:solidFill>
                <a:effectLst/>
                <a:latin typeface="+mn-lt"/>
                <a:ea typeface="+mn-ea"/>
                <a:cs typeface="+mn-cs"/>
              </a:rPr>
              <a:t>.</a:t>
            </a:r>
            <a:br>
              <a:rPr lang="ko-KR" altLang="ko-KR" sz="1200" b="0" i="0" kern="1200" dirty="0">
                <a:solidFill>
                  <a:schemeClr val="tx1"/>
                </a:solidFill>
                <a:effectLst/>
                <a:latin typeface="+mn-lt"/>
                <a:ea typeface="+mn-ea"/>
                <a:cs typeface="+mn-cs"/>
              </a:rPr>
            </a:br>
            <a:r>
              <a:rPr lang="ko-KR" altLang="ko-KR" sz="1200" b="0" i="0" kern="1200" dirty="0" err="1">
                <a:solidFill>
                  <a:schemeClr val="tx1"/>
                </a:solidFill>
                <a:effectLst/>
                <a:latin typeface="+mn-lt"/>
                <a:ea typeface="+mn-ea"/>
                <a:cs typeface="+mn-cs"/>
              </a:rPr>
              <a:t>Phase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states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identified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detection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outcome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after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unbalanced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Mach-Zehnder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interferometer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which</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depends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encoded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phase</a:t>
            </a:r>
            <a:r>
              <a:rPr lang="ko-KR" altLang="ko-KR" sz="1200" b="0" i="0" kern="1200" dirty="0">
                <a:solidFill>
                  <a:schemeClr val="tx1"/>
                </a:solidFill>
                <a:effectLst/>
                <a:latin typeface="+mn-lt"/>
                <a:ea typeface="+mn-ea"/>
                <a:cs typeface="+mn-cs"/>
              </a:rPr>
              <a:t>.</a:t>
            </a:r>
            <a:br>
              <a:rPr lang="ko-KR" altLang="ko-KR" sz="1200" b="0" i="0" kern="1200" dirty="0">
                <a:solidFill>
                  <a:schemeClr val="tx1"/>
                </a:solidFill>
                <a:effectLst/>
                <a:latin typeface="+mn-lt"/>
                <a:ea typeface="+mn-ea"/>
                <a:cs typeface="+mn-cs"/>
              </a:rPr>
            </a:br>
            <a:r>
              <a:rPr lang="ko-KR" altLang="ko-KR" sz="1200" b="0" i="0" kern="1200" dirty="0" err="1">
                <a:solidFill>
                  <a:schemeClr val="tx1"/>
                </a:solidFill>
                <a:effectLst/>
                <a:latin typeface="+mn-lt"/>
                <a:ea typeface="+mn-ea"/>
                <a:cs typeface="+mn-cs"/>
              </a:rPr>
              <a:t>As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dimension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increases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phase-state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measurements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require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more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interferometers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leading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to</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lower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detection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efficiency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Therefore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phase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states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used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only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for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security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verification</a:t>
            </a:r>
            <a:r>
              <a:rPr lang="ko-KR" altLang="ko-KR" sz="1200" b="0" i="0" kern="1200" dirty="0">
                <a:solidFill>
                  <a:schemeClr val="tx1"/>
                </a:solidFill>
                <a:effectLst/>
                <a:latin typeface="+mn-lt"/>
                <a:ea typeface="+mn-ea"/>
                <a:cs typeface="+mn-cs"/>
              </a:rPr>
              <a:t>.</a:t>
            </a:r>
          </a:p>
          <a:p>
            <a:endParaRPr lang="en-US" altLang="ko-KR" dirty="0"/>
          </a:p>
        </p:txBody>
      </p:sp>
      <p:sp>
        <p:nvSpPr>
          <p:cNvPr id="4" name="슬라이드 번호 개체 틀 3"/>
          <p:cNvSpPr>
            <a:spLocks noGrp="1"/>
          </p:cNvSpPr>
          <p:nvPr>
            <p:ph type="sldNum" sz="quarter" idx="10"/>
          </p:nvPr>
        </p:nvSpPr>
        <p:spPr/>
        <p:txBody>
          <a:bodyPr/>
          <a:lstStyle/>
          <a:p>
            <a:fld id="{8F289D92-7835-4BB1-A2D4-251A7A84641A}" type="slidenum">
              <a:rPr lang="ko-KR" altLang="en-US" smtClean="0"/>
              <a:t>7</a:t>
            </a:fld>
            <a:endParaRPr lang="ko-KR" altLang="en-US" dirty="0"/>
          </a:p>
        </p:txBody>
      </p:sp>
    </p:spTree>
    <p:extLst>
      <p:ext uri="{BB962C8B-B14F-4D97-AF65-F5344CB8AC3E}">
        <p14:creationId xmlns:p14="http://schemas.microsoft.com/office/powerpoint/2010/main" val="34390660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txBody>
          <a:bodyPr/>
          <a:lstStyle/>
          <a:p>
            <a:endParaRPr/>
          </a:p>
        </p:txBody>
      </p:sp>
      <p:sp>
        <p:nvSpPr>
          <p:cNvPr id="3" name="슬라이드 노트 개체 틀 2"/>
          <p:cNvSpPr>
            <a:spLocks noGrp="1"/>
          </p:cNvSpPr>
          <p:nvPr>
            <p:ph type="body" idx="1"/>
          </p:nvPr>
        </p:nvSpPr>
        <p:spPr/>
        <p:txBody>
          <a:bodyPr/>
          <a:lstStyle/>
          <a:p>
            <a:pPr fontAlgn="t"/>
            <a:r>
              <a:rPr lang="ko-KR" altLang="ko-KR" sz="1200" b="0" i="0" kern="1200" dirty="0">
                <a:solidFill>
                  <a:schemeClr val="tx1"/>
                </a:solidFill>
                <a:effectLst/>
                <a:latin typeface="+mn-lt"/>
                <a:ea typeface="+mn-ea"/>
                <a:cs typeface="+mn-cs"/>
              </a:rPr>
              <a:t>The </a:t>
            </a:r>
            <a:r>
              <a:rPr lang="ko-KR" altLang="ko-KR" sz="1200" b="0" i="0" kern="1200" dirty="0" err="1">
                <a:solidFill>
                  <a:schemeClr val="tx1"/>
                </a:solidFill>
                <a:effectLst/>
                <a:latin typeface="+mn-lt"/>
                <a:ea typeface="+mn-ea"/>
                <a:cs typeface="+mn-cs"/>
              </a:rPr>
              <a:t>two</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types</a:t>
            </a:r>
            <a:r>
              <a:rPr lang="ko-KR" altLang="ko-KR" sz="1200" b="0" i="0" kern="1200" dirty="0">
                <a:solidFill>
                  <a:schemeClr val="tx1"/>
                </a:solidFill>
                <a:effectLst/>
                <a:latin typeface="+mn-lt"/>
                <a:ea typeface="+mn-ea"/>
                <a:cs typeface="+mn-cs"/>
              </a:rPr>
              <a:t> of </a:t>
            </a:r>
            <a:r>
              <a:rPr lang="ko-KR" altLang="ko-KR" sz="1200" b="0" i="0" kern="1200" dirty="0" err="1">
                <a:solidFill>
                  <a:schemeClr val="tx1"/>
                </a:solidFill>
                <a:effectLst/>
                <a:latin typeface="+mn-lt"/>
                <a:ea typeface="+mn-ea"/>
                <a:cs typeface="+mn-cs"/>
              </a:rPr>
              <a:t>quantum</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states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introduced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earlier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require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different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measurement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methods</a:t>
            </a:r>
            <a:r>
              <a:rPr lang="ko-KR" altLang="ko-KR" sz="1200" b="0" i="0" kern="1200" dirty="0">
                <a:solidFill>
                  <a:schemeClr val="tx1"/>
                </a:solidFill>
                <a:effectLst/>
                <a:latin typeface="+mn-lt"/>
                <a:ea typeface="+mn-ea"/>
                <a:cs typeface="+mn-cs"/>
              </a:rPr>
              <a:t>.</a:t>
            </a:r>
          </a:p>
          <a:p>
            <a:pPr fontAlgn="t"/>
            <a:r>
              <a:rPr lang="ko-KR" altLang="ko-KR" sz="1200" b="0" i="0" kern="1200" dirty="0">
                <a:solidFill>
                  <a:schemeClr val="tx1"/>
                </a:solidFill>
                <a:effectLst/>
                <a:latin typeface="+mn-lt"/>
                <a:ea typeface="+mn-ea"/>
                <a:cs typeface="+mn-cs"/>
              </a:rPr>
              <a:t>Time </a:t>
            </a:r>
            <a:r>
              <a:rPr lang="ko-KR" altLang="ko-KR" sz="1200" b="0" i="0" kern="1200" dirty="0" err="1">
                <a:solidFill>
                  <a:schemeClr val="tx1"/>
                </a:solidFill>
                <a:effectLst/>
                <a:latin typeface="+mn-lt"/>
                <a:ea typeface="+mn-ea"/>
                <a:cs typeface="+mn-cs"/>
              </a:rPr>
              <a:t>states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can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measured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relatively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straightforwardly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converting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photon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arrival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time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detected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single-photon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detector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into</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digital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information</a:t>
            </a:r>
            <a:r>
              <a:rPr lang="ko-KR" altLang="ko-KR" sz="1200" b="0" i="0" kern="1200" dirty="0">
                <a:solidFill>
                  <a:schemeClr val="tx1"/>
                </a:solidFill>
                <a:effectLst/>
                <a:latin typeface="+mn-lt"/>
                <a:ea typeface="+mn-ea"/>
                <a:cs typeface="+mn-cs"/>
              </a:rPr>
              <a:t>.</a:t>
            </a:r>
          </a:p>
          <a:p>
            <a:pPr fontAlgn="t"/>
            <a:r>
              <a:rPr lang="ko-KR" altLang="ko-KR" sz="1200" b="0" i="0" kern="1200" dirty="0" err="1">
                <a:solidFill>
                  <a:schemeClr val="tx1"/>
                </a:solidFill>
                <a:effectLst/>
                <a:latin typeface="+mn-lt"/>
                <a:ea typeface="+mn-ea"/>
                <a:cs typeface="+mn-cs"/>
              </a:rPr>
              <a:t>In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contrast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measurement</a:t>
            </a:r>
            <a:r>
              <a:rPr lang="ko-KR" altLang="ko-KR" sz="1200" b="0" i="0" kern="1200" dirty="0">
                <a:solidFill>
                  <a:schemeClr val="tx1"/>
                </a:solidFill>
                <a:effectLst/>
                <a:latin typeface="+mn-lt"/>
                <a:ea typeface="+mn-ea"/>
                <a:cs typeface="+mn-cs"/>
              </a:rPr>
              <a:t> of </a:t>
            </a:r>
            <a:r>
              <a:rPr lang="ko-KR" altLang="ko-KR" sz="1200" b="0" i="0" kern="1200" dirty="0" err="1">
                <a:solidFill>
                  <a:schemeClr val="tx1"/>
                </a:solidFill>
                <a:effectLst/>
                <a:latin typeface="+mn-lt"/>
                <a:ea typeface="+mn-ea"/>
                <a:cs typeface="+mn-cs"/>
              </a:rPr>
              <a:t>phase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states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requires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substantially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more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resources</a:t>
            </a:r>
            <a:r>
              <a:rPr lang="ko-KR" altLang="ko-KR" sz="1200" b="0" i="0" kern="1200" dirty="0">
                <a:solidFill>
                  <a:schemeClr val="tx1"/>
                </a:solidFill>
                <a:effectLst/>
                <a:latin typeface="+mn-lt"/>
                <a:ea typeface="+mn-ea"/>
                <a:cs typeface="+mn-cs"/>
              </a:rPr>
              <a:t>. </a:t>
            </a:r>
            <a:endParaRPr lang="en-US" altLang="ko-KR" sz="1200" b="0" i="0" kern="1200" dirty="0">
              <a:solidFill>
                <a:schemeClr val="tx1"/>
              </a:solidFill>
              <a:effectLst/>
              <a:latin typeface="+mn-lt"/>
              <a:ea typeface="+mn-ea"/>
              <a:cs typeface="+mn-cs"/>
            </a:endParaRPr>
          </a:p>
          <a:p>
            <a:pPr fontAlgn="t"/>
            <a:r>
              <a:rPr lang="ko-KR" altLang="ko-KR" sz="1200" b="0" i="0" kern="1200" dirty="0" err="1">
                <a:solidFill>
                  <a:schemeClr val="tx1"/>
                </a:solidFill>
                <a:effectLst/>
                <a:latin typeface="+mn-lt"/>
                <a:ea typeface="+mn-ea"/>
                <a:cs typeface="+mn-cs"/>
              </a:rPr>
              <a:t>In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particular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dimensionality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increases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phase-encoded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quantum</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states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must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pass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through</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increasingly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complex</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tree-structured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interferometer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before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transmitted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phase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state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can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identified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from</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detector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click</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position</a:t>
            </a:r>
            <a:r>
              <a:rPr lang="ko-KR" altLang="ko-KR" sz="1200" b="0" i="0" kern="1200" dirty="0">
                <a:solidFill>
                  <a:schemeClr val="tx1"/>
                </a:solidFill>
                <a:effectLst/>
                <a:latin typeface="+mn-lt"/>
                <a:ea typeface="+mn-ea"/>
                <a:cs typeface="+mn-cs"/>
              </a:rPr>
              <a:t>.</a:t>
            </a:r>
          </a:p>
          <a:p>
            <a:pPr fontAlgn="t"/>
            <a:r>
              <a:rPr lang="ko-KR" altLang="ko-KR" sz="1200" b="0" i="0" kern="1200" dirty="0" err="1">
                <a:solidFill>
                  <a:schemeClr val="tx1"/>
                </a:solidFill>
                <a:effectLst/>
                <a:latin typeface="+mn-lt"/>
                <a:ea typeface="+mn-ea"/>
                <a:cs typeface="+mn-cs"/>
              </a:rPr>
              <a:t>Although</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high-dimensional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phase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states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can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theoretically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distinguished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employing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additional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measurement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resources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their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practical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implementation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becomes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extremely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challenging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due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to</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increasing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complexity</a:t>
            </a:r>
            <a:r>
              <a:rPr lang="ko-KR" altLang="ko-KR" sz="1200" b="0" i="0" kern="1200" dirty="0">
                <a:solidFill>
                  <a:schemeClr val="tx1"/>
                </a:solidFill>
                <a:effectLst/>
                <a:latin typeface="+mn-lt"/>
                <a:ea typeface="+mn-ea"/>
                <a:cs typeface="+mn-cs"/>
              </a:rPr>
              <a:t> and </a:t>
            </a:r>
            <a:r>
              <a:rPr lang="ko-KR" altLang="ko-KR" sz="1200" b="0" i="0" kern="1200" dirty="0" err="1">
                <a:solidFill>
                  <a:schemeClr val="tx1"/>
                </a:solidFill>
                <a:effectLst/>
                <a:latin typeface="+mn-lt"/>
                <a:ea typeface="+mn-ea"/>
                <a:cs typeface="+mn-cs"/>
              </a:rPr>
              <a:t>resource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requirements</a:t>
            </a:r>
            <a:r>
              <a:rPr lang="ko-KR" altLang="ko-KR" sz="1200" b="0" i="0" kern="1200" dirty="0">
                <a:solidFill>
                  <a:schemeClr val="tx1"/>
                </a:solidFill>
                <a:effectLst/>
                <a:latin typeface="+mn-lt"/>
                <a:ea typeface="+mn-ea"/>
                <a:cs typeface="+mn-cs"/>
              </a:rPr>
              <a:t>.</a:t>
            </a:r>
          </a:p>
          <a:p>
            <a:pPr fontAlgn="t"/>
            <a:r>
              <a:rPr lang="ko-KR" altLang="ko-KR" sz="1200" b="0" i="0" kern="1200" dirty="0" err="1">
                <a:solidFill>
                  <a:schemeClr val="tx1"/>
                </a:solidFill>
                <a:effectLst/>
                <a:latin typeface="+mn-lt"/>
                <a:ea typeface="+mn-ea"/>
                <a:cs typeface="+mn-cs"/>
              </a:rPr>
              <a:t>To</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address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this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challenge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we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developing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efficient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phase-state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measurement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technique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based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Temporal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Talbot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Effect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which</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enables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discrimination</a:t>
            </a:r>
            <a:r>
              <a:rPr lang="ko-KR" altLang="ko-KR" sz="1200" b="0" i="0" kern="1200" dirty="0">
                <a:solidFill>
                  <a:schemeClr val="tx1"/>
                </a:solidFill>
                <a:effectLst/>
                <a:latin typeface="+mn-lt"/>
                <a:ea typeface="+mn-ea"/>
                <a:cs typeface="+mn-cs"/>
              </a:rPr>
              <a:t> of </a:t>
            </a:r>
            <a:r>
              <a:rPr lang="ko-KR" altLang="ko-KR" sz="1200" b="0" i="0" kern="1200" dirty="0" err="1">
                <a:solidFill>
                  <a:schemeClr val="tx1"/>
                </a:solidFill>
                <a:effectLst/>
                <a:latin typeface="+mn-lt"/>
                <a:ea typeface="+mn-ea"/>
                <a:cs typeface="+mn-cs"/>
              </a:rPr>
              <a:t>phase-encoded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quantum</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states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using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minimal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measurement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resources</a:t>
            </a:r>
            <a:r>
              <a:rPr lang="ko-KR" altLang="ko-KR" sz="1200" b="0" i="0" kern="1200" dirty="0">
                <a:solidFill>
                  <a:schemeClr val="tx1"/>
                </a:solidFill>
                <a:effectLst/>
                <a:latin typeface="+mn-lt"/>
                <a:ea typeface="+mn-ea"/>
                <a:cs typeface="+mn-cs"/>
              </a:rPr>
              <a:t>.</a:t>
            </a:r>
          </a:p>
          <a:p>
            <a:endParaRPr lang="en-US" altLang="ko-KR" dirty="0"/>
          </a:p>
        </p:txBody>
      </p:sp>
      <p:sp>
        <p:nvSpPr>
          <p:cNvPr id="4" name="슬라이드 번호 개체 틀 3"/>
          <p:cNvSpPr>
            <a:spLocks noGrp="1"/>
          </p:cNvSpPr>
          <p:nvPr>
            <p:ph type="sldNum" sz="quarter" idx="10"/>
          </p:nvPr>
        </p:nvSpPr>
        <p:spPr/>
        <p:txBody>
          <a:bodyPr/>
          <a:lstStyle/>
          <a:p>
            <a:fld id="{8F289D92-7835-4BB1-A2D4-251A7A84641A}" type="slidenum">
              <a:rPr lang="ko-KR" altLang="en-US" smtClean="0"/>
              <a:t>8</a:t>
            </a:fld>
            <a:endParaRPr lang="ko-KR" altLang="en-US" dirty="0"/>
          </a:p>
        </p:txBody>
      </p:sp>
    </p:spTree>
    <p:extLst>
      <p:ext uri="{BB962C8B-B14F-4D97-AF65-F5344CB8AC3E}">
        <p14:creationId xmlns:p14="http://schemas.microsoft.com/office/powerpoint/2010/main" val="35942554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D1B30-2A3C-C044-8F5A-1C27DE549E95}"/>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EBC3A9DA-54A4-32F7-E4DC-52301570FC29}"/>
              </a:ext>
            </a:extLst>
          </p:cNvPr>
          <p:cNvSpPr>
            <a:spLocks noGrp="1" noRot="1" noChangeAspect="1"/>
          </p:cNvSpPr>
          <p:nvPr>
            <p:ph type="sldImg"/>
          </p:nvPr>
        </p:nvSpPr>
        <p:spPr/>
        <p:txBody>
          <a:bodyPr/>
          <a:lstStyle/>
          <a:p>
            <a:endParaRPr/>
          </a:p>
        </p:txBody>
      </p:sp>
      <p:sp>
        <p:nvSpPr>
          <p:cNvPr id="3" name="슬라이드 노트 개체 틀 2">
            <a:extLst>
              <a:ext uri="{FF2B5EF4-FFF2-40B4-BE49-F238E27FC236}">
                <a16:creationId xmlns:a16="http://schemas.microsoft.com/office/drawing/2014/main" id="{0574AB93-9371-64A5-92FC-8F1AB42C7B14}"/>
              </a:ext>
            </a:extLst>
          </p:cNvPr>
          <p:cNvSpPr>
            <a:spLocks noGrp="1"/>
          </p:cNvSpPr>
          <p:nvPr>
            <p:ph type="body" idx="1"/>
          </p:nvPr>
        </p:nvSpPr>
        <p:spPr/>
        <p:txBody>
          <a:bodyPr/>
          <a:lstStyle/>
          <a:p>
            <a:pPr fontAlgn="t"/>
            <a:r>
              <a:rPr lang="ko-KR" altLang="ko-KR" sz="1050" b="0" i="0" kern="1200" dirty="0">
                <a:solidFill>
                  <a:schemeClr val="tx1"/>
                </a:solidFill>
                <a:effectLst/>
                <a:latin typeface="+mn-lt"/>
                <a:ea typeface="+mn-ea"/>
                <a:cs typeface="+mn-cs"/>
              </a:rPr>
              <a:t>The </a:t>
            </a:r>
            <a:r>
              <a:rPr lang="en-US" altLang="ko-KR" sz="1050" b="0" i="0" kern="1200" dirty="0">
                <a:solidFill>
                  <a:schemeClr val="tx1"/>
                </a:solidFill>
                <a:effectLst/>
                <a:latin typeface="+mn-lt"/>
                <a:ea typeface="+mn-ea"/>
                <a:cs typeface="+mn-cs"/>
              </a:rPr>
              <a:t>T</a:t>
            </a:r>
            <a:r>
              <a:rPr lang="ko-KR" altLang="ko-KR" sz="1050" b="0" i="0" kern="1200" dirty="0" err="1">
                <a:solidFill>
                  <a:schemeClr val="tx1"/>
                </a:solidFill>
                <a:effectLst/>
                <a:latin typeface="+mn-lt"/>
                <a:ea typeface="+mn-ea"/>
                <a:cs typeface="+mn-cs"/>
              </a:rPr>
              <a:t>emporal</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Talbot</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effect</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is</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the</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time-domain</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analogue</a:t>
            </a:r>
            <a:r>
              <a:rPr lang="ko-KR" altLang="ko-KR" sz="1050" b="0" i="0" kern="1200" dirty="0">
                <a:solidFill>
                  <a:schemeClr val="tx1"/>
                </a:solidFill>
                <a:effectLst/>
                <a:latin typeface="+mn-lt"/>
                <a:ea typeface="+mn-ea"/>
                <a:cs typeface="+mn-cs"/>
              </a:rPr>
              <a:t> of </a:t>
            </a:r>
            <a:r>
              <a:rPr lang="ko-KR" altLang="ko-KR" sz="1050" b="0" i="0" kern="1200" dirty="0" err="1">
                <a:solidFill>
                  <a:schemeClr val="tx1"/>
                </a:solidFill>
                <a:effectLst/>
                <a:latin typeface="+mn-lt"/>
                <a:ea typeface="+mn-ea"/>
                <a:cs typeface="+mn-cs"/>
              </a:rPr>
              <a:t>the</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spatial</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Talbot</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effect</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where</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self-images</a:t>
            </a:r>
            <a:r>
              <a:rPr lang="ko-KR" altLang="ko-KR" sz="1050" b="0" i="0" kern="1200" dirty="0">
                <a:solidFill>
                  <a:schemeClr val="tx1"/>
                </a:solidFill>
                <a:effectLst/>
                <a:latin typeface="+mn-lt"/>
                <a:ea typeface="+mn-ea"/>
                <a:cs typeface="+mn-cs"/>
              </a:rPr>
              <a:t> of </a:t>
            </a:r>
            <a:r>
              <a:rPr lang="ko-KR" altLang="ko-KR" sz="1050" b="0" i="0" kern="1200" dirty="0" err="1">
                <a:solidFill>
                  <a:schemeClr val="tx1"/>
                </a:solidFill>
                <a:effectLst/>
                <a:latin typeface="+mn-lt"/>
                <a:ea typeface="+mn-ea"/>
                <a:cs typeface="+mn-cs"/>
              </a:rPr>
              <a:t>a</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periodic</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diffraction</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grating</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are</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formed</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during</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propagation</a:t>
            </a:r>
            <a:r>
              <a:rPr lang="en-US" altLang="ko-KR" sz="1050" b="0" i="0" kern="1200" dirty="0">
                <a:solidFill>
                  <a:schemeClr val="tx1"/>
                </a:solidFill>
                <a:effectLst/>
                <a:latin typeface="+mn-lt"/>
                <a:ea typeface="+mn-ea"/>
                <a:cs typeface="+mn-cs"/>
              </a:rPr>
              <a:t>.</a:t>
            </a:r>
          </a:p>
          <a:p>
            <a:pPr marL="0" marR="0" lvl="0" indent="0" algn="l" defTabSz="914400" rtl="0" eaLnBrk="1" fontAlgn="t" latinLnBrk="1" hangingPunct="1">
              <a:lnSpc>
                <a:spcPct val="100000"/>
              </a:lnSpc>
              <a:spcBef>
                <a:spcPts val="0"/>
              </a:spcBef>
              <a:spcAft>
                <a:spcPts val="0"/>
              </a:spcAft>
              <a:buClrTx/>
              <a:buSzTx/>
              <a:buFontTx/>
              <a:buNone/>
              <a:tabLst/>
              <a:defRPr/>
            </a:pPr>
            <a:r>
              <a:rPr lang="ko-KR" altLang="ko-KR" sz="1050" b="0" i="0" kern="1200" dirty="0">
                <a:solidFill>
                  <a:schemeClr val="tx1"/>
                </a:solidFill>
                <a:effectLst/>
                <a:latin typeface="+mn-lt"/>
                <a:ea typeface="+mn-ea"/>
                <a:cs typeface="+mn-cs"/>
              </a:rPr>
              <a:t>The </a:t>
            </a:r>
            <a:r>
              <a:rPr lang="ko-KR" altLang="ko-KR" sz="1050" b="0" i="0" kern="1200" dirty="0" err="1">
                <a:solidFill>
                  <a:schemeClr val="tx1"/>
                </a:solidFill>
                <a:effectLst/>
                <a:latin typeface="+mn-lt"/>
                <a:ea typeface="+mn-ea"/>
                <a:cs typeface="+mn-cs"/>
              </a:rPr>
              <a:t>high-dimensional</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phase</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states</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described</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by</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the</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following</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equation</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are</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mapped</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onto</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distinct</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time</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slots</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via</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the</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temporal</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Talbot</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effect</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in</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a</a:t>
            </a:r>
            <a:r>
              <a:rPr lang="ko-KR" altLang="ko-KR" sz="1050" b="0" i="0" kern="1200" dirty="0">
                <a:solidFill>
                  <a:schemeClr val="tx1"/>
                </a:solidFill>
                <a:effectLst/>
                <a:latin typeface="+mn-lt"/>
                <a:ea typeface="+mn-ea"/>
                <a:cs typeface="+mn-cs"/>
              </a:rPr>
              <a:t> DCM.</a:t>
            </a:r>
            <a:endParaRPr lang="en-US" altLang="ko-KR" sz="1050" b="0" i="0" kern="1200" dirty="0">
              <a:solidFill>
                <a:schemeClr val="tx1"/>
              </a:solidFill>
              <a:effectLst/>
              <a:latin typeface="+mn-lt"/>
              <a:ea typeface="+mn-ea"/>
              <a:cs typeface="+mn-cs"/>
            </a:endParaRPr>
          </a:p>
          <a:p>
            <a:pPr marL="0" marR="0" lvl="0" indent="0" algn="l" defTabSz="914400" rtl="0" eaLnBrk="1" fontAlgn="t" latinLnBrk="1" hangingPunct="1">
              <a:lnSpc>
                <a:spcPct val="100000"/>
              </a:lnSpc>
              <a:spcBef>
                <a:spcPts val="0"/>
              </a:spcBef>
              <a:spcAft>
                <a:spcPts val="0"/>
              </a:spcAft>
              <a:buClrTx/>
              <a:buSzTx/>
              <a:buFontTx/>
              <a:buNone/>
              <a:tabLst/>
              <a:defRPr/>
            </a:pPr>
            <a:r>
              <a:rPr lang="ko-KR" altLang="ko-KR" sz="1200" b="0" i="0" kern="1200" dirty="0">
                <a:solidFill>
                  <a:schemeClr val="tx1"/>
                </a:solidFill>
                <a:effectLst/>
                <a:latin typeface="+mn-lt"/>
                <a:ea typeface="+mn-ea"/>
                <a:cs typeface="+mn-cs"/>
              </a:rPr>
              <a:t>The </a:t>
            </a:r>
            <a:r>
              <a:rPr lang="ko-KR" altLang="ko-KR" sz="1200" b="0" i="0" kern="1200" dirty="0" err="1">
                <a:solidFill>
                  <a:schemeClr val="tx1"/>
                </a:solidFill>
                <a:effectLst/>
                <a:latin typeface="+mn-lt"/>
                <a:ea typeface="+mn-ea"/>
                <a:cs typeface="+mn-cs"/>
              </a:rPr>
              <a:t>four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images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shown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here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illustrate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results</a:t>
            </a:r>
            <a:r>
              <a:rPr lang="ko-KR" altLang="ko-KR" sz="1200" b="0" i="0" kern="1200" dirty="0">
                <a:solidFill>
                  <a:schemeClr val="tx1"/>
                </a:solidFill>
                <a:effectLst/>
                <a:latin typeface="+mn-lt"/>
                <a:ea typeface="+mn-ea"/>
                <a:cs typeface="+mn-cs"/>
              </a:rPr>
              <a:t> of </a:t>
            </a:r>
            <a:r>
              <a:rPr lang="ko-KR" altLang="ko-KR" sz="1200" b="0" i="0" kern="1200" dirty="0" err="1">
                <a:solidFill>
                  <a:schemeClr val="tx1"/>
                </a:solidFill>
                <a:effectLst/>
                <a:latin typeface="+mn-lt"/>
                <a:ea typeface="+mn-ea"/>
                <a:cs typeface="+mn-cs"/>
              </a:rPr>
              <a:t>applying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temporal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Talbot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effect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to</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four-dimensional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phase-encoded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quantum</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states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can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seen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measurement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time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varies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depending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encoded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phase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information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demonstrating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that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different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phase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states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mapped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to</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distinct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temporal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positions</a:t>
            </a:r>
            <a:r>
              <a:rPr lang="ko-KR" altLang="ko-KR" sz="1200" b="0" i="0" kern="1200" dirty="0">
                <a:solidFill>
                  <a:schemeClr val="tx1"/>
                </a:solidFill>
                <a:effectLst/>
                <a:latin typeface="+mn-lt"/>
                <a:ea typeface="+mn-ea"/>
                <a:cs typeface="+mn-cs"/>
              </a:rPr>
              <a:t>.</a:t>
            </a:r>
            <a:endParaRPr lang="en-US" altLang="ko-KR" sz="1050" b="0" i="0" kern="1200" dirty="0">
              <a:solidFill>
                <a:schemeClr val="tx1"/>
              </a:solidFill>
              <a:effectLst/>
              <a:latin typeface="+mn-lt"/>
              <a:ea typeface="+mn-ea"/>
              <a:cs typeface="+mn-cs"/>
            </a:endParaRPr>
          </a:p>
          <a:p>
            <a:pPr marL="0" marR="0" lvl="0" indent="0" algn="l" defTabSz="914400" rtl="0" eaLnBrk="1" fontAlgn="t" latinLnBrk="1" hangingPunct="1">
              <a:lnSpc>
                <a:spcPct val="100000"/>
              </a:lnSpc>
              <a:spcBef>
                <a:spcPts val="0"/>
              </a:spcBef>
              <a:spcAft>
                <a:spcPts val="0"/>
              </a:spcAft>
              <a:buClrTx/>
              <a:buSzTx/>
              <a:buFontTx/>
              <a:buNone/>
              <a:tabLst/>
              <a:defRPr/>
            </a:pPr>
            <a:r>
              <a:rPr lang="ko-KR" altLang="ko-KR" sz="1050" b="0" i="0" kern="1200" dirty="0" err="1">
                <a:solidFill>
                  <a:schemeClr val="tx1"/>
                </a:solidFill>
                <a:effectLst/>
                <a:latin typeface="+mn-lt"/>
                <a:ea typeface="+mn-ea"/>
                <a:cs typeface="+mn-cs"/>
              </a:rPr>
              <a:t>Unlike</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conventional</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phase-state</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measurement</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methods</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which</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require</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more</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interferometers</a:t>
            </a:r>
            <a:r>
              <a:rPr lang="ko-KR" altLang="ko-KR" sz="1050" b="0" i="0" kern="1200" dirty="0">
                <a:solidFill>
                  <a:schemeClr val="tx1"/>
                </a:solidFill>
                <a:effectLst/>
                <a:latin typeface="+mn-lt"/>
                <a:ea typeface="+mn-ea"/>
                <a:cs typeface="+mn-cs"/>
              </a:rPr>
              <a:t> and </a:t>
            </a:r>
            <a:r>
              <a:rPr lang="ko-KR" altLang="ko-KR" sz="1050" b="0" i="0" kern="1200" dirty="0" err="1">
                <a:solidFill>
                  <a:schemeClr val="tx1"/>
                </a:solidFill>
                <a:effectLst/>
                <a:latin typeface="+mn-lt"/>
                <a:ea typeface="+mn-ea"/>
                <a:cs typeface="+mn-cs"/>
              </a:rPr>
              <a:t>detectors</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as</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the</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dimensionality</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increases</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this</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approach</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requires</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only</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one</a:t>
            </a:r>
            <a:r>
              <a:rPr lang="ko-KR" altLang="ko-KR" sz="1050" b="0" i="0" kern="1200" dirty="0">
                <a:solidFill>
                  <a:schemeClr val="tx1"/>
                </a:solidFill>
                <a:effectLst/>
                <a:latin typeface="+mn-lt"/>
                <a:ea typeface="+mn-ea"/>
                <a:cs typeface="+mn-cs"/>
              </a:rPr>
              <a:t> DCM and </a:t>
            </a:r>
            <a:r>
              <a:rPr lang="ko-KR" altLang="ko-KR" sz="1050" b="0" i="0" kern="1200" dirty="0" err="1">
                <a:solidFill>
                  <a:schemeClr val="tx1"/>
                </a:solidFill>
                <a:effectLst/>
                <a:latin typeface="+mn-lt"/>
                <a:ea typeface="+mn-ea"/>
                <a:cs typeface="+mn-cs"/>
              </a:rPr>
              <a:t>one</a:t>
            </a:r>
            <a:r>
              <a:rPr lang="ko-KR" altLang="ko-KR" sz="1050" b="0" i="0" kern="1200" dirty="0">
                <a:solidFill>
                  <a:schemeClr val="tx1"/>
                </a:solidFill>
                <a:effectLst/>
                <a:latin typeface="+mn-lt"/>
                <a:ea typeface="+mn-ea"/>
                <a:cs typeface="+mn-cs"/>
              </a:rPr>
              <a:t> SPD, </a:t>
            </a:r>
            <a:r>
              <a:rPr lang="ko-KR" altLang="ko-KR" sz="1050" b="0" i="0" kern="1200" dirty="0" err="1">
                <a:solidFill>
                  <a:schemeClr val="tx1"/>
                </a:solidFill>
                <a:effectLst/>
                <a:latin typeface="+mn-lt"/>
                <a:ea typeface="+mn-ea"/>
                <a:cs typeface="+mn-cs"/>
              </a:rPr>
              <a:t>providing</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a</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highly</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efficient</a:t>
            </a:r>
            <a:r>
              <a:rPr lang="ko-KR" altLang="ko-KR" sz="1050" b="0" i="0" kern="1200" dirty="0">
                <a:solidFill>
                  <a:schemeClr val="tx1"/>
                </a:solidFill>
                <a:effectLst/>
                <a:latin typeface="+mn-lt"/>
                <a:ea typeface="+mn-ea"/>
                <a:cs typeface="+mn-cs"/>
              </a:rPr>
              <a:t> and </a:t>
            </a:r>
            <a:r>
              <a:rPr lang="ko-KR" altLang="ko-KR" sz="1050" b="0" i="0" kern="1200" dirty="0" err="1">
                <a:solidFill>
                  <a:schemeClr val="tx1"/>
                </a:solidFill>
                <a:effectLst/>
                <a:latin typeface="+mn-lt"/>
                <a:ea typeface="+mn-ea"/>
                <a:cs typeface="+mn-cs"/>
              </a:rPr>
              <a:t>scalable</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receiver</a:t>
            </a:r>
            <a:r>
              <a:rPr lang="ko-KR" altLang="ko-KR" sz="1050" b="0" i="0" kern="1200" dirty="0">
                <a:solidFill>
                  <a:schemeClr val="tx1"/>
                </a:solidFill>
                <a:effectLst/>
                <a:latin typeface="+mn-lt"/>
                <a:ea typeface="+mn-ea"/>
                <a:cs typeface="+mn-cs"/>
              </a:rPr>
              <a:t> </a:t>
            </a:r>
            <a:r>
              <a:rPr lang="ko-KR" altLang="ko-KR" sz="1050" b="0" i="0" kern="1200" dirty="0" err="1">
                <a:solidFill>
                  <a:schemeClr val="tx1"/>
                </a:solidFill>
                <a:effectLst/>
                <a:latin typeface="+mn-lt"/>
                <a:ea typeface="+mn-ea"/>
                <a:cs typeface="+mn-cs"/>
              </a:rPr>
              <a:t>structure</a:t>
            </a:r>
            <a:r>
              <a:rPr lang="ko-KR" altLang="ko-KR" sz="1050" b="0" i="0" kern="1200" dirty="0">
                <a:solidFill>
                  <a:schemeClr val="tx1"/>
                </a:solidFill>
                <a:effectLst/>
                <a:latin typeface="+mn-lt"/>
                <a:ea typeface="+mn-ea"/>
                <a:cs typeface="+mn-cs"/>
              </a:rPr>
              <a:t>.</a:t>
            </a:r>
          </a:p>
          <a:p>
            <a:pPr fontAlgn="t"/>
            <a:endParaRPr lang="ko-KR" altLang="ko-KR" sz="1050" b="0" i="0" kern="1200" dirty="0">
              <a:solidFill>
                <a:schemeClr val="tx1"/>
              </a:solidFill>
              <a:effectLst/>
              <a:latin typeface="+mn-lt"/>
              <a:ea typeface="+mn-ea"/>
              <a:cs typeface="+mn-cs"/>
            </a:endParaRPr>
          </a:p>
          <a:p>
            <a:endParaRPr lang="en-US" altLang="ko-KR" dirty="0"/>
          </a:p>
        </p:txBody>
      </p:sp>
      <p:sp>
        <p:nvSpPr>
          <p:cNvPr id="4" name="슬라이드 번호 개체 틀 3">
            <a:extLst>
              <a:ext uri="{FF2B5EF4-FFF2-40B4-BE49-F238E27FC236}">
                <a16:creationId xmlns:a16="http://schemas.microsoft.com/office/drawing/2014/main" id="{87B94AAB-E7DF-AB31-9F30-58B7B9A8CAFC}"/>
              </a:ext>
            </a:extLst>
          </p:cNvPr>
          <p:cNvSpPr>
            <a:spLocks noGrp="1"/>
          </p:cNvSpPr>
          <p:nvPr>
            <p:ph type="sldNum" sz="quarter" idx="10"/>
          </p:nvPr>
        </p:nvSpPr>
        <p:spPr/>
        <p:txBody>
          <a:bodyPr/>
          <a:lstStyle/>
          <a:p>
            <a:fld id="{8F289D92-7835-4BB1-A2D4-251A7A84641A}" type="slidenum">
              <a:rPr lang="ko-KR" altLang="en-US" smtClean="0"/>
              <a:t>9</a:t>
            </a:fld>
            <a:endParaRPr lang="ko-KR" altLang="en-US" dirty="0"/>
          </a:p>
        </p:txBody>
      </p:sp>
    </p:spTree>
    <p:extLst>
      <p:ext uri="{BB962C8B-B14F-4D97-AF65-F5344CB8AC3E}">
        <p14:creationId xmlns:p14="http://schemas.microsoft.com/office/powerpoint/2010/main" val="12211126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txBody>
          <a:bodyPr/>
          <a:lstStyle/>
          <a:p>
            <a:endParaRPr/>
          </a:p>
        </p:txBody>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sz="1200" b="0" i="0" kern="1200" dirty="0" err="1">
                <a:solidFill>
                  <a:schemeClr val="tx1"/>
                </a:solidFill>
                <a:effectLst/>
                <a:latin typeface="+mn-lt"/>
                <a:ea typeface="+mn-ea"/>
                <a:cs typeface="+mn-cs"/>
              </a:rPr>
              <a:t>In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our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protocol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only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time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states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used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to</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carry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information</a:t>
            </a:r>
            <a:r>
              <a:rPr lang="ko-KR" altLang="ko-KR" sz="1200" b="0" i="0" kern="1200" dirty="0">
                <a:solidFill>
                  <a:schemeClr val="tx1"/>
                </a:solidFill>
                <a:effectLst/>
                <a:latin typeface="+mn-lt"/>
                <a:ea typeface="+mn-ea"/>
                <a:cs typeface="+mn-cs"/>
              </a:rPr>
              <a:t>. </a:t>
            </a:r>
            <a:endParaRPr lang="en-US" altLang="ko-KR" sz="1200" b="0" i="0" kern="1200" dirty="0">
              <a:solidFill>
                <a:schemeClr val="tx1"/>
              </a:solidFill>
              <a:effectLst/>
              <a:latin typeface="+mn-lt"/>
              <a:ea typeface="+mn-ea"/>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sz="1200" b="0" i="0" kern="1200" dirty="0" err="1">
                <a:solidFill>
                  <a:schemeClr val="tx1"/>
                </a:solidFill>
                <a:effectLst/>
                <a:latin typeface="+mn-lt"/>
                <a:ea typeface="+mn-ea"/>
                <a:cs typeface="+mn-cs"/>
              </a:rPr>
              <a:t>Message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encoding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achieved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routing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initial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quantum</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state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through</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high-speed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optical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switch</a:t>
            </a:r>
            <a:r>
              <a:rPr lang="ko-KR" altLang="ko-KR" sz="1200" b="0" i="0" kern="1200" dirty="0">
                <a:solidFill>
                  <a:schemeClr val="tx1"/>
                </a:solidFill>
                <a:effectLst/>
                <a:latin typeface="+mn-lt"/>
                <a:ea typeface="+mn-ea"/>
                <a:cs typeface="+mn-cs"/>
              </a:rPr>
              <a:t> and </a:t>
            </a:r>
            <a:r>
              <a:rPr lang="ko-KR" altLang="ko-KR" sz="1200" b="0" i="0" kern="1200" dirty="0" err="1">
                <a:solidFill>
                  <a:schemeClr val="tx1"/>
                </a:solidFill>
                <a:effectLst/>
                <a:latin typeface="+mn-lt"/>
                <a:ea typeface="+mn-ea"/>
                <a:cs typeface="+mn-cs"/>
              </a:rPr>
              <a:t>a</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selected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delay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line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thereby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introducing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message-dependent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temporal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delay</a:t>
            </a:r>
            <a:r>
              <a:rPr lang="ko-KR" altLang="ko-KR" sz="1200" b="0" i="0" kern="1200" dirty="0">
                <a:solidFill>
                  <a:schemeClr val="tx1"/>
                </a:solidFill>
                <a:effectLst/>
                <a:latin typeface="+mn-lt"/>
                <a:ea typeface="+mn-ea"/>
                <a:cs typeface="+mn-cs"/>
              </a:rPr>
              <a:t>. </a:t>
            </a:r>
            <a:endParaRPr lang="en-US" altLang="ko-KR" sz="1200" b="0" i="0" kern="1200" dirty="0">
              <a:solidFill>
                <a:schemeClr val="tx1"/>
              </a:solidFill>
              <a:effectLst/>
              <a:latin typeface="+mn-lt"/>
              <a:ea typeface="+mn-ea"/>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sz="1200" b="0" i="0" kern="1200" dirty="0" err="1">
                <a:solidFill>
                  <a:schemeClr val="tx1"/>
                </a:solidFill>
                <a:effectLst/>
                <a:latin typeface="+mn-lt"/>
                <a:ea typeface="+mn-ea"/>
                <a:cs typeface="+mn-cs"/>
              </a:rPr>
              <a:t>Since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each</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quantum</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state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occupies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only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few</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tens</a:t>
            </a:r>
            <a:r>
              <a:rPr lang="ko-KR" altLang="ko-KR" sz="1200" b="0" i="0" kern="1200" dirty="0">
                <a:solidFill>
                  <a:schemeClr val="tx1"/>
                </a:solidFill>
                <a:effectLst/>
                <a:latin typeface="+mn-lt"/>
                <a:ea typeface="+mn-ea"/>
                <a:cs typeface="+mn-cs"/>
              </a:rPr>
              <a:t> of </a:t>
            </a:r>
            <a:r>
              <a:rPr lang="ko-KR" altLang="ko-KR" sz="1200" b="0" i="0" kern="1200" dirty="0" err="1">
                <a:solidFill>
                  <a:schemeClr val="tx1"/>
                </a:solidFill>
                <a:effectLst/>
                <a:latin typeface="+mn-lt"/>
                <a:ea typeface="+mn-ea"/>
                <a:cs typeface="+mn-cs"/>
              </a:rPr>
              <a:t>nanoseconds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ultra-high-speed</a:t>
            </a:r>
            <a:r>
              <a:rPr lang="ko-KR" altLang="ko-KR" sz="1200" b="0" i="0" kern="1200" dirty="0">
                <a:solidFill>
                  <a:schemeClr val="tx1"/>
                </a:solidFill>
                <a:effectLst/>
                <a:latin typeface="+mn-lt"/>
                <a:ea typeface="+mn-ea"/>
                <a:cs typeface="+mn-cs"/>
              </a:rPr>
              <a:t> </a:t>
            </a:r>
            <a:r>
              <a:rPr lang="en-US" altLang="ko-KR" sz="1200" b="0" i="0" kern="1200" dirty="0">
                <a:solidFill>
                  <a:schemeClr val="tx1"/>
                </a:solidFill>
                <a:effectLst/>
                <a:latin typeface="+mn-lt"/>
                <a:ea typeface="+mn-ea"/>
                <a:cs typeface="+mn-cs"/>
              </a:rPr>
              <a:t>multi-dimensional </a:t>
            </a:r>
            <a:r>
              <a:rPr lang="ko-KR" altLang="ko-KR" sz="1200" b="0" i="0" kern="1200" dirty="0" err="1">
                <a:solidFill>
                  <a:schemeClr val="tx1"/>
                </a:solidFill>
                <a:effectLst/>
                <a:latin typeface="+mn-lt"/>
                <a:ea typeface="+mn-ea"/>
                <a:cs typeface="+mn-cs"/>
              </a:rPr>
              <a:t>switching</a:t>
            </a:r>
            <a:r>
              <a:rPr lang="ko-KR" altLang="ko-KR" sz="1200" b="0" i="0" kern="1200" dirty="0">
                <a:solidFill>
                  <a:schemeClr val="tx1"/>
                </a:solidFill>
                <a:effectLst/>
                <a:latin typeface="+mn-lt"/>
                <a:ea typeface="+mn-ea"/>
                <a:cs typeface="+mn-cs"/>
              </a:rPr>
              <a:t> and </a:t>
            </a:r>
            <a:r>
              <a:rPr lang="ko-KR" altLang="ko-KR" sz="1200" b="0" i="0" kern="1200" dirty="0" err="1">
                <a:solidFill>
                  <a:schemeClr val="tx1"/>
                </a:solidFill>
                <a:effectLst/>
                <a:latin typeface="+mn-lt"/>
                <a:ea typeface="+mn-ea"/>
                <a:cs typeface="+mn-cs"/>
              </a:rPr>
              <a:t>nanosecond-scale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delay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control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required</a:t>
            </a:r>
            <a:r>
              <a:rPr lang="ko-KR" altLang="ko-KR" sz="1200" b="0" i="0" kern="1200" dirty="0">
                <a:solidFill>
                  <a:schemeClr val="tx1"/>
                </a:solidFill>
                <a:effectLst/>
                <a:latin typeface="+mn-lt"/>
                <a:ea typeface="+mn-ea"/>
                <a:cs typeface="+mn-cs"/>
              </a:rPr>
              <a:t>. </a:t>
            </a:r>
            <a:endParaRPr lang="en-US" altLang="ko-KR" sz="1200" b="0" i="0" kern="1200" dirty="0">
              <a:solidFill>
                <a:schemeClr val="tx1"/>
              </a:solidFill>
              <a:effectLst/>
              <a:latin typeface="+mn-lt"/>
              <a:ea typeface="+mn-ea"/>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sz="1200" b="0" i="0" kern="1200" dirty="0" err="1">
                <a:solidFill>
                  <a:schemeClr val="tx1"/>
                </a:solidFill>
                <a:effectLst/>
                <a:latin typeface="+mn-lt"/>
                <a:ea typeface="+mn-ea"/>
                <a:cs typeface="+mn-cs"/>
              </a:rPr>
              <a:t>Because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such</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components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difficult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to</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obtain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commercially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we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developing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integrated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lithium</a:t>
            </a:r>
            <a:r>
              <a:rPr lang="ko-KR" altLang="ko-KR" sz="1200" b="0" i="0" kern="1200" dirty="0">
                <a:solidFill>
                  <a:schemeClr val="tx1"/>
                </a:solidFill>
                <a:effectLst/>
                <a:latin typeface="+mn-lt"/>
                <a:ea typeface="+mn-ea"/>
                <a:cs typeface="+mn-cs"/>
              </a:rPr>
              <a:t>-</a:t>
            </a:r>
            <a:r>
              <a:rPr lang="en-US" altLang="ko-KR" sz="1200" b="0" i="0" kern="1200" dirty="0">
                <a:solidFill>
                  <a:schemeClr val="tx1"/>
                </a:solidFill>
                <a:effectLst/>
                <a:latin typeface="+mn-lt"/>
                <a:ea typeface="+mn-ea"/>
                <a:cs typeface="+mn-cs"/>
              </a:rPr>
              <a:t>tantalate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photonic</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device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that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implements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both</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functionalities</a:t>
            </a:r>
            <a:r>
              <a:rPr lang="ko-KR" altLang="ko-KR" sz="1200" b="0" i="0" kern="1200" dirty="0">
                <a:solidFill>
                  <a:schemeClr val="tx1"/>
                </a:solidFill>
                <a:effectLst/>
                <a:latin typeface="+mn-lt"/>
                <a:ea typeface="+mn-ea"/>
                <a:cs typeface="+mn-cs"/>
              </a:rPr>
              <a:t>.</a:t>
            </a:r>
            <a:endParaRPr lang="ko-KR" altLang="en-US" sz="1200" b="0" i="0" kern="1200" dirty="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fld id="{8F289D92-7835-4BB1-A2D4-251A7A84641A}" type="slidenum">
              <a:rPr lang="ko-KR" altLang="en-US" smtClean="0"/>
              <a:t>10</a:t>
            </a:fld>
            <a:endParaRPr lang="ko-KR" altLang="en-US" dirty="0"/>
          </a:p>
        </p:txBody>
      </p:sp>
    </p:spTree>
    <p:extLst>
      <p:ext uri="{BB962C8B-B14F-4D97-AF65-F5344CB8AC3E}">
        <p14:creationId xmlns:p14="http://schemas.microsoft.com/office/powerpoint/2010/main" val="4039703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txBody>
          <a:bodyPr/>
          <a:lstStyle/>
          <a:p>
            <a:endParaRPr/>
          </a:p>
        </p:txBody>
      </p:sp>
      <p:sp>
        <p:nvSpPr>
          <p:cNvPr id="3" name="슬라이드 노트 개체 틀 2"/>
          <p:cNvSpPr>
            <a:spLocks noGrp="1"/>
          </p:cNvSpPr>
          <p:nvPr>
            <p:ph type="body" idx="1"/>
          </p:nvPr>
        </p:nvSpPr>
        <p:spPr/>
        <p:txBody>
          <a:bodyPr/>
          <a:lstStyle/>
          <a:p>
            <a:pPr fontAlgn="t"/>
            <a:r>
              <a:rPr lang="ko-KR" altLang="ko-KR" sz="1200" b="0" i="0" kern="1200" dirty="0">
                <a:solidFill>
                  <a:schemeClr val="tx1"/>
                </a:solidFill>
                <a:effectLst/>
                <a:latin typeface="+mn-lt"/>
                <a:ea typeface="+mn-ea"/>
                <a:cs typeface="+mn-cs"/>
              </a:rPr>
              <a:t>The </a:t>
            </a:r>
            <a:r>
              <a:rPr lang="ko-KR" altLang="ko-KR" sz="1200" b="0" i="0" kern="1200" dirty="0" err="1">
                <a:solidFill>
                  <a:schemeClr val="tx1"/>
                </a:solidFill>
                <a:effectLst/>
                <a:latin typeface="+mn-lt"/>
                <a:ea typeface="+mn-ea"/>
                <a:cs typeface="+mn-cs"/>
              </a:rPr>
              <a:t>secrecy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capacity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represents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maximum</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secure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information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rate</a:t>
            </a:r>
            <a:r>
              <a:rPr lang="ko-KR" altLang="ko-KR" sz="1200" b="0" i="0" kern="1200" dirty="0">
                <a:solidFill>
                  <a:schemeClr val="tx1"/>
                </a:solidFill>
                <a:effectLst/>
                <a:latin typeface="+mn-lt"/>
                <a:ea typeface="+mn-ea"/>
                <a:cs typeface="+mn-cs"/>
              </a:rPr>
              <a:t> and </a:t>
            </a:r>
            <a:r>
              <a:rPr lang="ko-KR" altLang="ko-KR" sz="1200" b="0" i="0" kern="1200" dirty="0" err="1">
                <a:solidFill>
                  <a:schemeClr val="tx1"/>
                </a:solidFill>
                <a:effectLst/>
                <a:latin typeface="+mn-lt"/>
                <a:ea typeface="+mn-ea"/>
                <a:cs typeface="+mn-cs"/>
              </a:rPr>
              <a:t>is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defined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difference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between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mutual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information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shared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Alice</a:t>
            </a:r>
            <a:r>
              <a:rPr lang="ko-KR" altLang="ko-KR" sz="1200" b="0" i="0" kern="1200" dirty="0">
                <a:solidFill>
                  <a:schemeClr val="tx1"/>
                </a:solidFill>
                <a:effectLst/>
                <a:latin typeface="+mn-lt"/>
                <a:ea typeface="+mn-ea"/>
                <a:cs typeface="+mn-cs"/>
              </a:rPr>
              <a:t> and </a:t>
            </a:r>
            <a:r>
              <a:rPr lang="ko-KR" altLang="ko-KR" sz="1200" b="0" i="0" kern="1200" dirty="0" err="1">
                <a:solidFill>
                  <a:schemeClr val="tx1"/>
                </a:solidFill>
                <a:effectLst/>
                <a:latin typeface="+mn-lt"/>
                <a:ea typeface="+mn-ea"/>
                <a:cs typeface="+mn-cs"/>
              </a:rPr>
              <a:t>Bob</a:t>
            </a:r>
            <a:r>
              <a:rPr lang="ko-KR" altLang="ko-KR" sz="1200" b="0" i="0" kern="1200" dirty="0">
                <a:solidFill>
                  <a:schemeClr val="tx1"/>
                </a:solidFill>
                <a:effectLst/>
                <a:latin typeface="+mn-lt"/>
                <a:ea typeface="+mn-ea"/>
                <a:cs typeface="+mn-cs"/>
              </a:rPr>
              <a:t> and </a:t>
            </a:r>
            <a:r>
              <a:rPr lang="ko-KR" altLang="ko-KR" sz="1200" b="0" i="0" kern="1200" dirty="0" err="1">
                <a:solidFill>
                  <a:schemeClr val="tx1"/>
                </a:solidFill>
                <a:effectLst/>
                <a:latin typeface="+mn-lt"/>
                <a:ea typeface="+mn-ea"/>
                <a:cs typeface="+mn-cs"/>
              </a:rPr>
              <a:t>that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potentially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obtained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eavesdropper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Eve</a:t>
            </a:r>
            <a:r>
              <a:rPr lang="ko-KR" altLang="ko-KR" sz="1200" b="0" i="0" kern="1200" dirty="0">
                <a:solidFill>
                  <a:schemeClr val="tx1"/>
                </a:solidFill>
                <a:effectLst/>
                <a:latin typeface="+mn-lt"/>
                <a:ea typeface="+mn-ea"/>
                <a:cs typeface="+mn-cs"/>
              </a:rPr>
              <a:t>.</a:t>
            </a:r>
            <a:endParaRPr lang="en-US" altLang="ko-KR" sz="1200" b="0" i="0" kern="1200" dirty="0">
              <a:solidFill>
                <a:schemeClr val="tx1"/>
              </a:solidFill>
              <a:effectLst/>
              <a:latin typeface="+mn-lt"/>
              <a:ea typeface="+mn-ea"/>
              <a:cs typeface="+mn-cs"/>
            </a:endParaRPr>
          </a:p>
          <a:p>
            <a:pPr marL="0" marR="0" lvl="0" indent="0" algn="l" defTabSz="914400" rtl="0" eaLnBrk="1" fontAlgn="t" latinLnBrk="1" hangingPunct="1">
              <a:lnSpc>
                <a:spcPct val="100000"/>
              </a:lnSpc>
              <a:spcBef>
                <a:spcPts val="0"/>
              </a:spcBef>
              <a:spcAft>
                <a:spcPts val="0"/>
              </a:spcAft>
              <a:buClrTx/>
              <a:buSzTx/>
              <a:buFontTx/>
              <a:buNone/>
              <a:tabLst/>
              <a:defRPr/>
            </a:pPr>
            <a:r>
              <a:rPr lang="ko-KR" altLang="ko-KR" sz="1200" b="0" i="0" kern="1200" dirty="0" err="1">
                <a:solidFill>
                  <a:schemeClr val="tx1"/>
                </a:solidFill>
                <a:effectLst/>
                <a:latin typeface="+mn-lt"/>
                <a:ea typeface="+mn-ea"/>
                <a:cs typeface="+mn-cs"/>
              </a:rPr>
              <a:t>As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transmission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distance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increases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channel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loss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gradually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reduces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mutual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information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between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Alice</a:t>
            </a:r>
            <a:r>
              <a:rPr lang="ko-KR" altLang="ko-KR" sz="1200" b="0" i="0" kern="1200" dirty="0">
                <a:solidFill>
                  <a:schemeClr val="tx1"/>
                </a:solidFill>
                <a:effectLst/>
                <a:latin typeface="+mn-lt"/>
                <a:ea typeface="+mn-ea"/>
                <a:cs typeface="+mn-cs"/>
              </a:rPr>
              <a:t> and </a:t>
            </a:r>
            <a:r>
              <a:rPr lang="ko-KR" altLang="ko-KR" sz="1200" b="0" i="0" kern="1200" dirty="0" err="1">
                <a:solidFill>
                  <a:schemeClr val="tx1"/>
                </a:solidFill>
                <a:effectLst/>
                <a:latin typeface="+mn-lt"/>
                <a:ea typeface="+mn-ea"/>
                <a:cs typeface="+mn-cs"/>
              </a:rPr>
              <a:t>Bob</a:t>
            </a:r>
            <a:r>
              <a:rPr lang="ko-KR" altLang="ko-KR" sz="1200" b="0" i="0" kern="1200" dirty="0">
                <a:solidFill>
                  <a:schemeClr val="tx1"/>
                </a:solidFill>
                <a:effectLst/>
                <a:latin typeface="+mn-lt"/>
                <a:ea typeface="+mn-ea"/>
                <a:cs typeface="+mn-cs"/>
              </a:rPr>
              <a:t>. Beyond </a:t>
            </a:r>
            <a:r>
              <a:rPr lang="ko-KR" altLang="ko-KR" sz="1200" b="0" i="0" kern="1200" dirty="0" err="1">
                <a:solidFill>
                  <a:schemeClr val="tx1"/>
                </a:solidFill>
                <a:effectLst/>
                <a:latin typeface="+mn-lt"/>
                <a:ea typeface="+mn-ea"/>
                <a:cs typeface="+mn-cs"/>
              </a:rPr>
              <a:t>a</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threshold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distance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however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combined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effects</a:t>
            </a:r>
            <a:r>
              <a:rPr lang="ko-KR" altLang="ko-KR" sz="1200" b="0" i="0" kern="1200" dirty="0">
                <a:solidFill>
                  <a:schemeClr val="tx1"/>
                </a:solidFill>
                <a:effectLst/>
                <a:latin typeface="+mn-lt"/>
                <a:ea typeface="+mn-ea"/>
                <a:cs typeface="+mn-cs"/>
              </a:rPr>
              <a:t> of </a:t>
            </a:r>
            <a:r>
              <a:rPr lang="ko-KR" altLang="ko-KR" sz="1200" b="0" i="0" kern="1200" dirty="0" err="1">
                <a:solidFill>
                  <a:schemeClr val="tx1"/>
                </a:solidFill>
                <a:effectLst/>
                <a:latin typeface="+mn-lt"/>
                <a:ea typeface="+mn-ea"/>
                <a:cs typeface="+mn-cs"/>
              </a:rPr>
              <a:t>photon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loss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detector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dark</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counts</a:t>
            </a:r>
            <a:r>
              <a:rPr lang="ko-KR" altLang="ko-KR" sz="1200" b="0" i="0" kern="1200" dirty="0">
                <a:solidFill>
                  <a:schemeClr val="tx1"/>
                </a:solidFill>
                <a:effectLst/>
                <a:latin typeface="+mn-lt"/>
                <a:ea typeface="+mn-ea"/>
                <a:cs typeface="+mn-cs"/>
              </a:rPr>
              <a:t>, and </a:t>
            </a:r>
            <a:r>
              <a:rPr lang="ko-KR" altLang="ko-KR" sz="1200" b="0" i="0" kern="1200" dirty="0" err="1">
                <a:solidFill>
                  <a:schemeClr val="tx1"/>
                </a:solidFill>
                <a:effectLst/>
                <a:latin typeface="+mn-lt"/>
                <a:ea typeface="+mn-ea"/>
                <a:cs typeface="+mn-cs"/>
              </a:rPr>
              <a:t>state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discrimination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errors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cause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rapid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increase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error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rate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resulting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sudden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drop</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secrecy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capacity</a:t>
            </a:r>
            <a:r>
              <a:rPr lang="ko-KR" altLang="ko-KR" sz="1200" b="0" i="0" kern="1200" dirty="0">
                <a:solidFill>
                  <a:schemeClr val="tx1"/>
                </a:solidFill>
                <a:effectLst/>
                <a:latin typeface="+mn-lt"/>
                <a:ea typeface="+mn-ea"/>
                <a:cs typeface="+mn-cs"/>
              </a:rPr>
              <a:t>.</a:t>
            </a:r>
            <a:endParaRPr lang="en-US" altLang="ko-KR" sz="1200" b="0" i="0" kern="1200" dirty="0">
              <a:solidFill>
                <a:schemeClr val="tx1"/>
              </a:solidFill>
              <a:effectLst/>
              <a:latin typeface="+mn-lt"/>
              <a:ea typeface="+mn-ea"/>
              <a:cs typeface="+mn-cs"/>
            </a:endParaRPr>
          </a:p>
          <a:p>
            <a:pPr marL="0" marR="0" lvl="0" indent="0" algn="l" defTabSz="914400" rtl="0" eaLnBrk="1" fontAlgn="t" latinLnBrk="1" hangingPunct="1">
              <a:lnSpc>
                <a:spcPct val="100000"/>
              </a:lnSpc>
              <a:spcBef>
                <a:spcPts val="0"/>
              </a:spcBef>
              <a:spcAft>
                <a:spcPts val="0"/>
              </a:spcAft>
              <a:buClrTx/>
              <a:buSzTx/>
              <a:buFontTx/>
              <a:buNone/>
              <a:tabLst/>
              <a:defRPr/>
            </a:pPr>
            <a:r>
              <a:rPr lang="ko-KR" altLang="ko-KR" sz="1200" b="0" i="0" kern="1200" dirty="0" err="1">
                <a:solidFill>
                  <a:schemeClr val="tx1"/>
                </a:solidFill>
                <a:effectLst/>
                <a:latin typeface="+mn-lt"/>
                <a:ea typeface="+mn-ea"/>
                <a:cs typeface="+mn-cs"/>
              </a:rPr>
              <a:t>Compared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with</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phase-based</a:t>
            </a:r>
            <a:r>
              <a:rPr lang="ko-KR" altLang="ko-KR" sz="1200" b="0" i="0" kern="1200" dirty="0">
                <a:solidFill>
                  <a:schemeClr val="tx1"/>
                </a:solidFill>
                <a:effectLst/>
                <a:latin typeface="+mn-lt"/>
                <a:ea typeface="+mn-ea"/>
                <a:cs typeface="+mn-cs"/>
              </a:rPr>
              <a:t> QSDC </a:t>
            </a:r>
            <a:r>
              <a:rPr lang="ko-KR" altLang="ko-KR" sz="1200" b="0" i="0" kern="1200" dirty="0" err="1">
                <a:solidFill>
                  <a:schemeClr val="tx1"/>
                </a:solidFill>
                <a:effectLst/>
                <a:latin typeface="+mn-lt"/>
                <a:ea typeface="+mn-ea"/>
                <a:cs typeface="+mn-cs"/>
              </a:rPr>
              <a:t>protocol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reported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a:t>
            </a:r>
            <a:r>
              <a:rPr lang="ko-KR" altLang="ko-KR" sz="1200" b="0" i="0" kern="1200" dirty="0">
                <a:solidFill>
                  <a:schemeClr val="tx1"/>
                </a:solidFill>
                <a:effectLst/>
                <a:latin typeface="+mn-lt"/>
                <a:ea typeface="+mn-ea"/>
                <a:cs typeface="+mn-cs"/>
              </a:rPr>
              <a:t> 2019,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proposed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scheme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provides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higher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secrecy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capacity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for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same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transmission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distance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addition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advantage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becomes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more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pronounced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dimension</a:t>
            </a:r>
            <a:r>
              <a:rPr lang="ko-KR" altLang="ko-KR" sz="1200" b="0" i="0" kern="1200" dirty="0">
                <a:solidFill>
                  <a:schemeClr val="tx1"/>
                </a:solidFill>
                <a:effectLst/>
                <a:latin typeface="+mn-lt"/>
                <a:ea typeface="+mn-ea"/>
                <a:cs typeface="+mn-cs"/>
              </a:rPr>
              <a:t> of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transmitted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information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increases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enabling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secure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communication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over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longer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distances</a:t>
            </a:r>
            <a:r>
              <a:rPr lang="ko-KR" altLang="ko-KR" sz="1200" b="0" i="0" kern="1200" dirty="0">
                <a:solidFill>
                  <a:schemeClr val="tx1"/>
                </a:solidFill>
                <a:effectLst/>
                <a:latin typeface="+mn-lt"/>
                <a:ea typeface="+mn-ea"/>
                <a:cs typeface="+mn-cs"/>
              </a:rPr>
              <a:t>. </a:t>
            </a:r>
            <a:endParaRPr lang="en-US" altLang="ko-KR" sz="1200" b="0" i="0" kern="1200" dirty="0">
              <a:solidFill>
                <a:schemeClr val="tx1"/>
              </a:solidFill>
              <a:effectLst/>
              <a:latin typeface="+mn-lt"/>
              <a:ea typeface="+mn-ea"/>
              <a:cs typeface="+mn-cs"/>
            </a:endParaRPr>
          </a:p>
          <a:p>
            <a:pPr marL="0" marR="0" lvl="0" indent="0" algn="l" defTabSz="914400" rtl="0" eaLnBrk="1" fontAlgn="t" latinLnBrk="1" hangingPunct="1">
              <a:lnSpc>
                <a:spcPct val="100000"/>
              </a:lnSpc>
              <a:spcBef>
                <a:spcPts val="0"/>
              </a:spcBef>
              <a:spcAft>
                <a:spcPts val="0"/>
              </a:spcAft>
              <a:buClrTx/>
              <a:buSzTx/>
              <a:buFontTx/>
              <a:buNone/>
              <a:tabLst/>
              <a:defRPr/>
            </a:pPr>
            <a:r>
              <a:rPr lang="ko-KR" altLang="ko-KR" sz="1200" b="0" i="0" kern="1200" dirty="0" err="1">
                <a:solidFill>
                  <a:schemeClr val="tx1"/>
                </a:solidFill>
                <a:effectLst/>
                <a:latin typeface="+mn-lt"/>
                <a:ea typeface="+mn-ea"/>
                <a:cs typeface="+mn-cs"/>
              </a:rPr>
              <a:t>This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mainly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because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conventional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protocol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relies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interferometer-based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phase-state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measurements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which</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introduce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additional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optical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loss</a:t>
            </a:r>
            <a:r>
              <a:rPr lang="ko-KR" altLang="ko-KR" sz="1200" b="0" i="0" kern="1200" dirty="0">
                <a:solidFill>
                  <a:schemeClr val="tx1"/>
                </a:solidFill>
                <a:effectLst/>
                <a:latin typeface="+mn-lt"/>
                <a:ea typeface="+mn-ea"/>
                <a:cs typeface="+mn-cs"/>
              </a:rPr>
              <a:t> and </a:t>
            </a:r>
            <a:r>
              <a:rPr lang="ko-KR" altLang="ko-KR" sz="1200" b="0" i="0" kern="1200" dirty="0" err="1">
                <a:solidFill>
                  <a:schemeClr val="tx1"/>
                </a:solidFill>
                <a:effectLst/>
                <a:latin typeface="+mn-lt"/>
                <a:ea typeface="+mn-ea"/>
                <a:cs typeface="+mn-cs"/>
              </a:rPr>
              <a:t>state-discrimination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errors</a:t>
            </a:r>
            <a:r>
              <a:rPr lang="ko-KR" altLang="ko-KR" sz="1200" b="0" i="0" kern="1200" dirty="0">
                <a:solidFill>
                  <a:schemeClr val="tx1"/>
                </a:solidFill>
                <a:effectLst/>
                <a:latin typeface="+mn-lt"/>
                <a:ea typeface="+mn-ea"/>
                <a:cs typeface="+mn-cs"/>
              </a:rPr>
              <a:t>. </a:t>
            </a:r>
            <a:endParaRPr lang="en-US" altLang="ko-KR" sz="1200" b="0" i="0" kern="1200" dirty="0">
              <a:solidFill>
                <a:schemeClr val="tx1"/>
              </a:solidFill>
              <a:effectLst/>
              <a:latin typeface="+mn-lt"/>
              <a:ea typeface="+mn-ea"/>
              <a:cs typeface="+mn-cs"/>
            </a:endParaRPr>
          </a:p>
          <a:p>
            <a:pPr marL="0" marR="0" lvl="0" indent="0" algn="l" defTabSz="914400" rtl="0" eaLnBrk="1" fontAlgn="t" latinLnBrk="1" hangingPunct="1">
              <a:lnSpc>
                <a:spcPct val="100000"/>
              </a:lnSpc>
              <a:spcBef>
                <a:spcPts val="0"/>
              </a:spcBef>
              <a:spcAft>
                <a:spcPts val="0"/>
              </a:spcAft>
              <a:buClrTx/>
              <a:buSzTx/>
              <a:buFontTx/>
              <a:buNone/>
              <a:tabLst/>
              <a:defRPr/>
            </a:pPr>
            <a:r>
              <a:rPr lang="ko-KR" altLang="ko-KR" sz="1200" b="0" i="0" kern="1200" dirty="0" err="1">
                <a:solidFill>
                  <a:schemeClr val="tx1"/>
                </a:solidFill>
                <a:effectLst/>
                <a:latin typeface="+mn-lt"/>
                <a:ea typeface="+mn-ea"/>
                <a:cs typeface="+mn-cs"/>
              </a:rPr>
              <a:t>By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contrast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proposed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scheme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encodes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messages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time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states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thereby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reducing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measurement-induced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losses</a:t>
            </a:r>
            <a:r>
              <a:rPr lang="ko-KR" altLang="ko-KR" sz="1200" b="0" i="0" kern="1200" dirty="0">
                <a:solidFill>
                  <a:schemeClr val="tx1"/>
                </a:solidFill>
                <a:effectLst/>
                <a:latin typeface="+mn-lt"/>
                <a:ea typeface="+mn-ea"/>
                <a:cs typeface="+mn-cs"/>
              </a:rPr>
              <a:t> and </a:t>
            </a:r>
            <a:r>
              <a:rPr lang="ko-KR" altLang="ko-KR" sz="1200" b="0" i="0" kern="1200" dirty="0" err="1">
                <a:solidFill>
                  <a:schemeClr val="tx1"/>
                </a:solidFill>
                <a:effectLst/>
                <a:latin typeface="+mn-lt"/>
                <a:ea typeface="+mn-ea"/>
                <a:cs typeface="+mn-cs"/>
              </a:rPr>
              <a:t>improving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overall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secrecy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capacity</a:t>
            </a:r>
            <a:r>
              <a:rPr lang="ko-KR" altLang="ko-KR" sz="1200" b="0" i="0" kern="1200" dirty="0">
                <a:solidFill>
                  <a:schemeClr val="tx1"/>
                </a:solidFill>
                <a:effectLst/>
                <a:latin typeface="+mn-lt"/>
                <a:ea typeface="+mn-ea"/>
                <a:cs typeface="+mn-cs"/>
              </a:rPr>
              <a:t>.</a:t>
            </a:r>
          </a:p>
          <a:p>
            <a:pPr marL="0" marR="0" lvl="0" indent="0" algn="l" defTabSz="914400" rtl="0" eaLnBrk="1" fontAlgn="t" latinLnBrk="1" hangingPunct="1">
              <a:lnSpc>
                <a:spcPct val="100000"/>
              </a:lnSpc>
              <a:spcBef>
                <a:spcPts val="0"/>
              </a:spcBef>
              <a:spcAft>
                <a:spcPts val="0"/>
              </a:spcAft>
              <a:buClrTx/>
              <a:buSzTx/>
              <a:buFontTx/>
              <a:buNone/>
              <a:tabLst/>
              <a:defRPr/>
            </a:pPr>
            <a:endParaRPr lang="ko-KR" altLang="ko-KR" sz="1200" b="0" i="0" kern="1200" dirty="0">
              <a:solidFill>
                <a:schemeClr val="tx1"/>
              </a:solidFill>
              <a:effectLst/>
              <a:latin typeface="+mn-lt"/>
              <a:ea typeface="+mn-ea"/>
              <a:cs typeface="+mn-cs"/>
            </a:endParaRPr>
          </a:p>
          <a:p>
            <a:pPr fontAlgn="t"/>
            <a:endParaRPr lang="ko-KR" altLang="ko-KR" sz="1200" b="0" i="0" kern="1200" dirty="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fld id="{8F289D92-7835-4BB1-A2D4-251A7A84641A}" type="slidenum">
              <a:rPr lang="ko-KR" altLang="en-US" smtClean="0"/>
              <a:t>11</a:t>
            </a:fld>
            <a:endParaRPr lang="ko-KR" altLang="en-US" dirty="0"/>
          </a:p>
        </p:txBody>
      </p:sp>
    </p:spTree>
    <p:extLst>
      <p:ext uri="{BB962C8B-B14F-4D97-AF65-F5344CB8AC3E}">
        <p14:creationId xmlns:p14="http://schemas.microsoft.com/office/powerpoint/2010/main" val="3169577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txBody>
          <a:bodyPr/>
          <a:lstStyle/>
          <a:p>
            <a:endParaRPr/>
          </a:p>
        </p:txBody>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sz="1200" b="0" i="0" kern="1200" dirty="0" err="1">
                <a:solidFill>
                  <a:schemeClr val="tx1"/>
                </a:solidFill>
                <a:effectLst/>
                <a:latin typeface="+mn-lt"/>
                <a:ea typeface="+mn-ea"/>
                <a:cs typeface="+mn-cs"/>
              </a:rPr>
              <a:t>In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summary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proposed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high-dimensional</a:t>
            </a:r>
            <a:r>
              <a:rPr lang="ko-KR" altLang="ko-KR" sz="1200" b="0" i="0" kern="1200" dirty="0">
                <a:solidFill>
                  <a:schemeClr val="tx1"/>
                </a:solidFill>
                <a:effectLst/>
                <a:latin typeface="+mn-lt"/>
                <a:ea typeface="+mn-ea"/>
                <a:cs typeface="+mn-cs"/>
              </a:rPr>
              <a:t> QSDC </a:t>
            </a:r>
            <a:r>
              <a:rPr lang="ko-KR" altLang="ko-KR" sz="1200" b="0" i="0" kern="1200" dirty="0" err="1">
                <a:solidFill>
                  <a:schemeClr val="tx1"/>
                </a:solidFill>
                <a:effectLst/>
                <a:latin typeface="+mn-lt"/>
                <a:ea typeface="+mn-ea"/>
                <a:cs typeface="+mn-cs"/>
              </a:rPr>
              <a:t>protocol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overcomes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transmission-rate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limitation</a:t>
            </a:r>
            <a:r>
              <a:rPr lang="ko-KR" altLang="ko-KR" sz="1200" b="0" i="0" kern="1200" dirty="0">
                <a:solidFill>
                  <a:schemeClr val="tx1"/>
                </a:solidFill>
                <a:effectLst/>
                <a:latin typeface="+mn-lt"/>
                <a:ea typeface="+mn-ea"/>
                <a:cs typeface="+mn-cs"/>
              </a:rPr>
              <a:t> of </a:t>
            </a:r>
            <a:r>
              <a:rPr lang="ko-KR" altLang="ko-KR" sz="1200" b="0" i="0" kern="1200" dirty="0" err="1">
                <a:solidFill>
                  <a:schemeClr val="tx1"/>
                </a:solidFill>
                <a:effectLst/>
                <a:latin typeface="+mn-lt"/>
                <a:ea typeface="+mn-ea"/>
                <a:cs typeface="+mn-cs"/>
              </a:rPr>
              <a:t>conventional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single-photon</a:t>
            </a:r>
            <a:r>
              <a:rPr lang="ko-KR" altLang="ko-KR" sz="1200" b="0" i="0" kern="1200" dirty="0">
                <a:solidFill>
                  <a:schemeClr val="tx1"/>
                </a:solidFill>
                <a:effectLst/>
                <a:latin typeface="+mn-lt"/>
                <a:ea typeface="+mn-ea"/>
                <a:cs typeface="+mn-cs"/>
              </a:rPr>
              <a:t> QSDC </a:t>
            </a:r>
            <a:r>
              <a:rPr lang="ko-KR" altLang="ko-KR" sz="1200" b="0" i="0" kern="1200" dirty="0" err="1">
                <a:solidFill>
                  <a:schemeClr val="tx1"/>
                </a:solidFill>
                <a:effectLst/>
                <a:latin typeface="+mn-lt"/>
                <a:ea typeface="+mn-ea"/>
                <a:cs typeface="+mn-cs"/>
              </a:rPr>
              <a:t>schemes</a:t>
            </a:r>
            <a:r>
              <a:rPr lang="ko-KR" altLang="ko-KR" sz="1200" b="0" i="0" kern="1200" dirty="0">
                <a:solidFill>
                  <a:schemeClr val="tx1"/>
                </a:solidFill>
                <a:effectLst/>
                <a:latin typeface="+mn-lt"/>
                <a:ea typeface="+mn-ea"/>
                <a:cs typeface="+mn-cs"/>
              </a:rPr>
              <a:t> and </a:t>
            </a:r>
            <a:r>
              <a:rPr lang="ko-KR" altLang="ko-KR" sz="1200" b="0" i="0" kern="1200" dirty="0" err="1">
                <a:solidFill>
                  <a:schemeClr val="tx1"/>
                </a:solidFill>
                <a:effectLst/>
                <a:latin typeface="+mn-lt"/>
                <a:ea typeface="+mn-ea"/>
                <a:cs typeface="+mn-cs"/>
              </a:rPr>
              <a:t>enables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efficient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high-rate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quantum</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secure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communication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using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time-bin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encoding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Our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future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roadmap</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includes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implementation</a:t>
            </a:r>
            <a:r>
              <a:rPr lang="ko-KR" altLang="ko-KR" sz="1200" b="0" i="0" kern="1200" dirty="0">
                <a:solidFill>
                  <a:schemeClr val="tx1"/>
                </a:solidFill>
                <a:effectLst/>
                <a:latin typeface="+mn-lt"/>
                <a:ea typeface="+mn-ea"/>
                <a:cs typeface="+mn-cs"/>
              </a:rPr>
              <a:t> of </a:t>
            </a:r>
            <a:r>
              <a:rPr lang="ko-KR" altLang="ko-KR" sz="1200" b="0" i="0" kern="1200" dirty="0" err="1">
                <a:solidFill>
                  <a:schemeClr val="tx1"/>
                </a:solidFill>
                <a:effectLst/>
                <a:latin typeface="+mn-lt"/>
                <a:ea typeface="+mn-ea"/>
                <a:cs typeface="+mn-cs"/>
              </a:rPr>
              <a:t>a</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time-phase-based</a:t>
            </a:r>
            <a:r>
              <a:rPr lang="ko-KR" altLang="ko-KR" sz="1200" b="0" i="0" kern="1200" dirty="0">
                <a:solidFill>
                  <a:schemeClr val="tx1"/>
                </a:solidFill>
                <a:effectLst/>
                <a:latin typeface="+mn-lt"/>
                <a:ea typeface="+mn-ea"/>
                <a:cs typeface="+mn-cs"/>
              </a:rPr>
              <a:t> QSDC </a:t>
            </a:r>
            <a:r>
              <a:rPr lang="ko-KR" altLang="ko-KR" sz="1200" b="0" i="0" kern="1200" dirty="0" err="1">
                <a:solidFill>
                  <a:schemeClr val="tx1"/>
                </a:solidFill>
                <a:effectLst/>
                <a:latin typeface="+mn-lt"/>
                <a:ea typeface="+mn-ea"/>
                <a:cs typeface="+mn-cs"/>
              </a:rPr>
              <a:t>system</a:t>
            </a:r>
            <a:r>
              <a:rPr lang="ko-KR" altLang="ko-KR" sz="1200" b="0" i="0" kern="1200" dirty="0">
                <a:solidFill>
                  <a:schemeClr val="tx1"/>
                </a:solidFill>
                <a:effectLst/>
                <a:latin typeface="+mn-lt"/>
                <a:ea typeface="+mn-ea"/>
                <a:cs typeface="+mn-cs"/>
              </a:rPr>
              <a:t> and </a:t>
            </a:r>
            <a:r>
              <a:rPr lang="ko-KR" altLang="ko-KR" sz="1200" b="0" i="0" kern="1200" dirty="0" err="1">
                <a:solidFill>
                  <a:schemeClr val="tx1"/>
                </a:solidFill>
                <a:effectLst/>
                <a:latin typeface="+mn-lt"/>
                <a:ea typeface="+mn-ea"/>
                <a:cs typeface="+mn-cs"/>
              </a:rPr>
              <a:t>its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demonstration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over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fiber-optic</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network</a:t>
            </a:r>
            <a:r>
              <a:rPr lang="en-US" altLang="ko-KR" sz="1200" b="0" i="0" kern="1200" dirty="0">
                <a:solidFill>
                  <a:schemeClr val="tx1"/>
                </a:solidFill>
                <a:effectLst/>
                <a:latin typeface="+mn-lt"/>
                <a:ea typeface="+mn-ea"/>
                <a:cs typeface="+mn-cs"/>
              </a:rPr>
              <a:t> without quantum memory</a:t>
            </a:r>
            <a:r>
              <a:rPr lang="ko-KR" altLang="ko-KR" sz="1200" b="0" i="0" kern="1200" dirty="0">
                <a:solidFill>
                  <a:schemeClr val="tx1"/>
                </a:solidFill>
                <a:effectLst/>
                <a:latin typeface="+mn-lt"/>
                <a:ea typeface="+mn-ea"/>
                <a:cs typeface="+mn-cs"/>
              </a:rPr>
              <a:t>. </a:t>
            </a:r>
            <a:endParaRPr lang="en-US" altLang="ko-KR" sz="1100" b="0" i="0" kern="1200" dirty="0">
              <a:solidFill>
                <a:schemeClr val="tx1"/>
              </a:solidFill>
              <a:effectLst/>
              <a:latin typeface="+mn-lt"/>
              <a:ea typeface="+mn-ea"/>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1200" b="0" i="0" kern="1200" dirty="0">
                <a:solidFill>
                  <a:schemeClr val="tx1"/>
                </a:solidFill>
                <a:effectLst/>
                <a:latin typeface="+mn-lt"/>
                <a:ea typeface="+mn-ea"/>
                <a:cs typeface="+mn-cs"/>
              </a:rPr>
              <a:t>We first proposed this technology in a journal publication in 2024. Since 2026, we have been collaborating with several research institutions in Korea to refine the protocol for practical implementation, with the goal of completing a full implementation by next year. In addition, we are conducting follow-up research aimed at eliminating the need for quantum memories and further increasing the transmission rate by 2028.</a:t>
            </a:r>
          </a:p>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sz="1200" b="0" i="0" kern="1200" dirty="0" err="1">
                <a:solidFill>
                  <a:schemeClr val="tx1"/>
                </a:solidFill>
                <a:effectLst/>
                <a:latin typeface="+mn-lt"/>
                <a:ea typeface="+mn-ea"/>
                <a:cs typeface="+mn-cs"/>
              </a:rPr>
              <a:t>There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still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many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challenges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that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need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to</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addressed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before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this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technique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can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implemented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commercial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solution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If</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you</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interested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this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work</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have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any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questions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please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feel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free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to</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contact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us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via</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email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address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below</a:t>
            </a:r>
            <a:r>
              <a:rPr lang="ko-KR" altLang="ko-KR" sz="1200" b="0" i="0" kern="1200" dirty="0">
                <a:solidFill>
                  <a:schemeClr val="tx1"/>
                </a:solidFill>
                <a:effectLst/>
                <a:latin typeface="+mn-lt"/>
                <a:ea typeface="+mn-ea"/>
                <a:cs typeface="+mn-cs"/>
              </a:rPr>
              <a:t>.</a:t>
            </a:r>
            <a:endParaRPr lang="en-US" altLang="ko-KR" sz="1200" b="0" i="0" kern="1200" dirty="0">
              <a:solidFill>
                <a:schemeClr val="tx1"/>
              </a:solidFill>
              <a:effectLst/>
              <a:latin typeface="+mn-lt"/>
              <a:ea typeface="+mn-ea"/>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lang="ko-KR" altLang="ko-KR" sz="1200" b="0" i="0" kern="1200" dirty="0" err="1">
                <a:solidFill>
                  <a:schemeClr val="tx1"/>
                </a:solidFill>
                <a:effectLst/>
                <a:latin typeface="+mn-lt"/>
                <a:ea typeface="+mn-ea"/>
                <a:cs typeface="+mn-cs"/>
              </a:rPr>
              <a:t>Thank</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you</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for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your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attention</a:t>
            </a:r>
            <a:r>
              <a:rPr lang="ko-KR" altLang="ko-KR" sz="1200" b="0" i="0" kern="1200" dirty="0">
                <a:solidFill>
                  <a:schemeClr val="tx1"/>
                </a:solidFill>
                <a:effectLst/>
                <a:latin typeface="+mn-lt"/>
                <a:ea typeface="+mn-ea"/>
                <a:cs typeface="+mn-cs"/>
              </a:rPr>
              <a:t>.</a:t>
            </a:r>
          </a:p>
          <a:p>
            <a:endParaRPr lang="en-US" altLang="ko-KR" baseline="0" dirty="0"/>
          </a:p>
        </p:txBody>
      </p:sp>
      <p:sp>
        <p:nvSpPr>
          <p:cNvPr id="4" name="슬라이드 번호 개체 틀 3"/>
          <p:cNvSpPr>
            <a:spLocks noGrp="1"/>
          </p:cNvSpPr>
          <p:nvPr>
            <p:ph type="sldNum" sz="quarter" idx="10"/>
          </p:nvPr>
        </p:nvSpPr>
        <p:spPr/>
        <p:txBody>
          <a:bodyPr/>
          <a:lstStyle/>
          <a:p>
            <a:fld id="{8F289D92-7835-4BB1-A2D4-251A7A84641A}" type="slidenum">
              <a:rPr lang="ko-KR" altLang="en-US" smtClean="0"/>
              <a:t>12</a:t>
            </a:fld>
            <a:endParaRPr lang="ko-KR" altLang="en-US" dirty="0"/>
          </a:p>
        </p:txBody>
      </p:sp>
    </p:spTree>
    <p:extLst>
      <p:ext uri="{BB962C8B-B14F-4D97-AF65-F5344CB8AC3E}">
        <p14:creationId xmlns:p14="http://schemas.microsoft.com/office/powerpoint/2010/main" val="18212516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txBody>
          <a:bodyPr/>
          <a:lstStyle/>
          <a:p>
            <a:endParaRPr/>
          </a:p>
        </p:txBody>
      </p:sp>
      <p:sp>
        <p:nvSpPr>
          <p:cNvPr id="3" name="슬라이드 노트 개체 틀 2"/>
          <p:cNvSpPr>
            <a:spLocks noGrp="1"/>
          </p:cNvSpPr>
          <p:nvPr>
            <p:ph type="body" idx="1"/>
          </p:nvPr>
        </p:nvSpPr>
        <p:spPr/>
        <p:txBody>
          <a:bodyPr/>
          <a:lstStyle/>
          <a:p>
            <a:endParaRPr lang="en-US" altLang="ko-KR" baseline="0" dirty="0"/>
          </a:p>
        </p:txBody>
      </p:sp>
      <p:sp>
        <p:nvSpPr>
          <p:cNvPr id="4" name="슬라이드 번호 개체 틀 3"/>
          <p:cNvSpPr>
            <a:spLocks noGrp="1"/>
          </p:cNvSpPr>
          <p:nvPr>
            <p:ph type="sldNum" sz="quarter" idx="10"/>
          </p:nvPr>
        </p:nvSpPr>
        <p:spPr/>
        <p:txBody>
          <a:bodyPr/>
          <a:lstStyle/>
          <a:p>
            <a:fld id="{8F289D92-7835-4BB1-A2D4-251A7A84641A}" type="slidenum">
              <a:rPr lang="ko-KR" altLang="en-US" smtClean="0"/>
              <a:t>13</a:t>
            </a:fld>
            <a:endParaRPr lang="ko-KR" altLang="en-US" dirty="0"/>
          </a:p>
        </p:txBody>
      </p:sp>
    </p:spTree>
    <p:extLst>
      <p:ext uri="{BB962C8B-B14F-4D97-AF65-F5344CB8AC3E}">
        <p14:creationId xmlns:p14="http://schemas.microsoft.com/office/powerpoint/2010/main" val="36275295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txBody>
          <a:bodyPr/>
          <a:lstStyle/>
          <a:p>
            <a:endParaRPr/>
          </a:p>
        </p:txBody>
      </p:sp>
      <p:sp>
        <p:nvSpPr>
          <p:cNvPr id="3" name="슬라이드 노트 개체 틀 2"/>
          <p:cNvSpPr>
            <a:spLocks noGrp="1"/>
          </p:cNvSpPr>
          <p:nvPr>
            <p:ph type="body" idx="1"/>
          </p:nvPr>
        </p:nvSpPr>
        <p:spPr/>
        <p:txBody>
          <a:bodyPr/>
          <a:lstStyle/>
          <a:p>
            <a:pPr fontAlgn="t"/>
            <a:r>
              <a:rPr lang="ko-KR" altLang="ko-KR" sz="1200" b="0" i="0" kern="1200" dirty="0" err="1">
                <a:solidFill>
                  <a:schemeClr val="tx1"/>
                </a:solidFill>
                <a:effectLst/>
                <a:latin typeface="+mn-lt"/>
                <a:ea typeface="+mn-ea"/>
                <a:cs typeface="+mn-cs"/>
              </a:rPr>
              <a:t>Measurement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losses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arise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both</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time</a:t>
            </a:r>
            <a:r>
              <a:rPr lang="ko-KR" altLang="ko-KR" sz="1200" b="0" i="0" kern="1200" dirty="0">
                <a:solidFill>
                  <a:schemeClr val="tx1"/>
                </a:solidFill>
                <a:effectLst/>
                <a:latin typeface="+mn-lt"/>
                <a:ea typeface="+mn-ea"/>
                <a:cs typeface="+mn-cs"/>
              </a:rPr>
              <a:t> and </a:t>
            </a:r>
            <a:r>
              <a:rPr lang="ko-KR" altLang="ko-KR" sz="1200" b="0" i="0" kern="1200" dirty="0" err="1">
                <a:solidFill>
                  <a:schemeClr val="tx1"/>
                </a:solidFill>
                <a:effectLst/>
                <a:latin typeface="+mn-lt"/>
                <a:ea typeface="+mn-ea"/>
                <a:cs typeface="+mn-cs"/>
              </a:rPr>
              <a:t>phase-state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detection</a:t>
            </a:r>
            <a:r>
              <a:rPr lang="ko-KR" altLang="ko-KR" sz="1200" b="0" i="0" kern="1200" dirty="0">
                <a:solidFill>
                  <a:schemeClr val="tx1"/>
                </a:solidFill>
                <a:effectLst/>
                <a:latin typeface="+mn-lt"/>
                <a:ea typeface="+mn-ea"/>
                <a:cs typeface="+mn-cs"/>
              </a:rPr>
              <a:t>.</a:t>
            </a:r>
          </a:p>
          <a:p>
            <a:pPr fontAlgn="t"/>
            <a:r>
              <a:rPr lang="ko-KR" altLang="ko-KR" sz="1200" b="0" i="0" kern="1200" dirty="0" err="1">
                <a:solidFill>
                  <a:schemeClr val="tx1"/>
                </a:solidFill>
                <a:effectLst/>
                <a:latin typeface="+mn-lt"/>
                <a:ea typeface="+mn-ea"/>
                <a:cs typeface="+mn-cs"/>
              </a:rPr>
              <a:t>For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time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encoding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measurement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loss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occurs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when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temporal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spacing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between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consecutive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single-photon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signals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shorter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than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detector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dead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time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preventing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detector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from</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registering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all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incoming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photons</a:t>
            </a:r>
            <a:r>
              <a:rPr lang="ko-KR" altLang="ko-KR" sz="1200" b="0" i="0" kern="1200" dirty="0">
                <a:solidFill>
                  <a:schemeClr val="tx1"/>
                </a:solidFill>
                <a:effectLst/>
                <a:latin typeface="+mn-lt"/>
                <a:ea typeface="+mn-ea"/>
                <a:cs typeface="+mn-cs"/>
              </a:rPr>
              <a:t>.</a:t>
            </a:r>
          </a:p>
          <a:p>
            <a:pPr fontAlgn="t"/>
            <a:r>
              <a:rPr lang="ko-KR" altLang="ko-KR" sz="1200" b="0" i="0" kern="1200" dirty="0" err="1">
                <a:solidFill>
                  <a:schemeClr val="tx1"/>
                </a:solidFill>
                <a:effectLst/>
                <a:latin typeface="+mn-lt"/>
                <a:ea typeface="+mn-ea"/>
                <a:cs typeface="+mn-cs"/>
              </a:rPr>
              <a:t>For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phase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encoding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measurement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loss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inherent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to</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measurement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process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because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only</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interference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outcome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center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time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bin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utilized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after</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photon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passes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through</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interferometer</a:t>
            </a:r>
            <a:r>
              <a:rPr lang="ko-KR" altLang="ko-KR" sz="1200" b="0" i="0" kern="1200" dirty="0">
                <a:solidFill>
                  <a:schemeClr val="tx1"/>
                </a:solidFill>
                <a:effectLst/>
                <a:latin typeface="+mn-lt"/>
                <a:ea typeface="+mn-ea"/>
                <a:cs typeface="+mn-cs"/>
              </a:rPr>
              <a:t>.</a:t>
            </a:r>
          </a:p>
          <a:p>
            <a:pPr fontAlgn="t"/>
            <a:r>
              <a:rPr lang="ko-KR" altLang="ko-KR" sz="1200" b="0" i="0" kern="1200" dirty="0" err="1">
                <a:solidFill>
                  <a:schemeClr val="tx1"/>
                </a:solidFill>
                <a:effectLst/>
                <a:latin typeface="+mn-lt"/>
                <a:ea typeface="+mn-ea"/>
                <a:cs typeface="+mn-cs"/>
              </a:rPr>
              <a:t>Furthermore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dimensionality</a:t>
            </a:r>
            <a:r>
              <a:rPr lang="ko-KR" altLang="ko-KR" sz="1200" b="0" i="0" kern="1200" dirty="0">
                <a:solidFill>
                  <a:schemeClr val="tx1"/>
                </a:solidFill>
                <a:effectLst/>
                <a:latin typeface="+mn-lt"/>
                <a:ea typeface="+mn-ea"/>
                <a:cs typeface="+mn-cs"/>
              </a:rPr>
              <a:t> of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transmitted</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information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increases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measurement</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loss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rate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also</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increases</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resulting</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a</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reduction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in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the</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overall</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transmission</a:t>
            </a:r>
            <a:r>
              <a:rPr lang="ko-KR" altLang="ko-KR" sz="1200" b="0" i="0" kern="1200" dirty="0">
                <a:solidFill>
                  <a:schemeClr val="tx1"/>
                </a:solidFill>
                <a:effectLst/>
                <a:latin typeface="+mn-lt"/>
                <a:ea typeface="+mn-ea"/>
                <a:cs typeface="+mn-cs"/>
              </a:rPr>
              <a:t> </a:t>
            </a:r>
            <a:r>
              <a:rPr lang="ko-KR" altLang="ko-KR" sz="1200" b="0" i="0" kern="1200" dirty="0" err="1">
                <a:solidFill>
                  <a:schemeClr val="tx1"/>
                </a:solidFill>
                <a:effectLst/>
                <a:latin typeface="+mn-lt"/>
                <a:ea typeface="+mn-ea"/>
                <a:cs typeface="+mn-cs"/>
              </a:rPr>
              <a:t>efficiency</a:t>
            </a:r>
            <a:r>
              <a:rPr lang="ko-KR" altLang="ko-KR" sz="1200" b="0" i="0" kern="1200" dirty="0">
                <a:solidFill>
                  <a:schemeClr val="tx1"/>
                </a:solidFill>
                <a:effectLst/>
                <a:latin typeface="+mn-lt"/>
                <a:ea typeface="+mn-ea"/>
                <a:cs typeface="+mn-cs"/>
              </a:rPr>
              <a:t>.</a:t>
            </a:r>
          </a:p>
          <a:p>
            <a:endParaRPr lang="en-US" altLang="ko-KR" dirty="0"/>
          </a:p>
          <a:p>
            <a:endParaRPr lang="en-US" altLang="ko-KR" dirty="0"/>
          </a:p>
        </p:txBody>
      </p:sp>
      <p:sp>
        <p:nvSpPr>
          <p:cNvPr id="4" name="슬라이드 번호 개체 틀 3"/>
          <p:cNvSpPr>
            <a:spLocks noGrp="1"/>
          </p:cNvSpPr>
          <p:nvPr>
            <p:ph type="sldNum" sz="quarter" idx="10"/>
          </p:nvPr>
        </p:nvSpPr>
        <p:spPr/>
        <p:txBody>
          <a:bodyPr/>
          <a:lstStyle/>
          <a:p>
            <a:fld id="{8F289D92-7835-4BB1-A2D4-251A7A84641A}" type="slidenum">
              <a:rPr lang="ko-KR" altLang="en-US" smtClean="0"/>
              <a:t>14</a:t>
            </a:fld>
            <a:endParaRPr lang="ko-KR" altLang="en-US" dirty="0"/>
          </a:p>
        </p:txBody>
      </p:sp>
    </p:spTree>
    <p:extLst>
      <p:ext uri="{BB962C8B-B14F-4D97-AF65-F5344CB8AC3E}">
        <p14:creationId xmlns:p14="http://schemas.microsoft.com/office/powerpoint/2010/main" val="39184282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742950" y="1268761"/>
            <a:ext cx="8420100" cy="1470025"/>
          </a:xfrm>
          <a:prstGeom prst="rect">
            <a:avLst/>
          </a:prstGeom>
        </p:spPr>
        <p:txBody>
          <a:bodyPr anchor="ctr"/>
          <a:lstStyle>
            <a:lvl1pPr algn="ctr">
              <a:defRPr sz="3200" b="1">
                <a:latin typeface="Arial" panose="020B0604020202020204" pitchFamily="34" charset="0"/>
                <a:cs typeface="Arial" panose="020B0604020202020204" pitchFamily="34" charset="0"/>
              </a:defRPr>
            </a:lvl1pPr>
          </a:lstStyle>
          <a:p>
            <a:r>
              <a:rPr lang="ko-KR" altLang="en-US"/>
              <a:t>마스터 제목 스타일 편집</a:t>
            </a:r>
            <a:endParaRPr lang="ko-KR" altLang="en-US" dirty="0"/>
          </a:p>
        </p:txBody>
      </p:sp>
      <p:sp>
        <p:nvSpPr>
          <p:cNvPr id="3" name="부제목 2"/>
          <p:cNvSpPr>
            <a:spLocks noGrp="1"/>
          </p:cNvSpPr>
          <p:nvPr>
            <p:ph type="subTitle" idx="1" hasCustomPrompt="1"/>
          </p:nvPr>
        </p:nvSpPr>
        <p:spPr>
          <a:xfrm>
            <a:off x="1568624" y="5445224"/>
            <a:ext cx="6934200" cy="622920"/>
          </a:xfrm>
          <a:prstGeom prst="rect">
            <a:avLst/>
          </a:prstGeom>
        </p:spPr>
        <p:txBody>
          <a:bodyPr/>
          <a:lstStyle>
            <a:lvl1pPr marL="0" indent="0" algn="ctr">
              <a:buNone/>
              <a:defRPr sz="2000" b="1">
                <a:solidFill>
                  <a:schemeClr val="tx1">
                    <a:tint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dirty="0"/>
              <a:t>차세대표준연구소</a:t>
            </a:r>
          </a:p>
        </p:txBody>
      </p:sp>
      <p:pic>
        <p:nvPicPr>
          <p:cNvPr id="5" name="Picture 2"/>
          <p:cNvPicPr>
            <a:picLocks noChangeAspect="1" noChangeArrowheads="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009451" y="6385791"/>
            <a:ext cx="757144" cy="360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5923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제목 슬라이드">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009451" y="6385791"/>
            <a:ext cx="757144" cy="360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내용 개체 틀 5"/>
          <p:cNvSpPr>
            <a:spLocks noGrp="1"/>
          </p:cNvSpPr>
          <p:nvPr>
            <p:ph sz="quarter" idx="11" hasCustomPrompt="1"/>
          </p:nvPr>
        </p:nvSpPr>
        <p:spPr>
          <a:xfrm>
            <a:off x="547485" y="476672"/>
            <a:ext cx="8640960" cy="576000"/>
          </a:xfrm>
          <a:prstGeom prst="rect">
            <a:avLst/>
          </a:prstGeom>
        </p:spPr>
        <p:txBody>
          <a:bodyPr lIns="144000" anchor="ctr"/>
          <a:lstStyle>
            <a:lvl1pPr marL="0" indent="0" algn="ctr">
              <a:buFont typeface="+mj-lt"/>
              <a:buNone/>
              <a:defRPr kumimoji="1" lang="en-US" altLang="ko-KR" sz="2400" b="1" baseline="0" dirty="0" smtClean="0">
                <a:solidFill>
                  <a:srgbClr val="FF0066"/>
                </a:solidFill>
                <a:latin typeface="Arial" pitchFamily="34" charset="0"/>
                <a:ea typeface="맑은 고딕" pitchFamily="50" charset="-127"/>
                <a:cs typeface="+mn-cs"/>
              </a:defRPr>
            </a:lvl1pPr>
          </a:lstStyle>
          <a:p>
            <a:pPr marL="0" lvl="0" indent="0" algn="ctr" rtl="0" eaLnBrk="1" fontAlgn="base" latinLnBrk="1" hangingPunct="1">
              <a:spcBef>
                <a:spcPct val="20000"/>
              </a:spcBef>
              <a:spcAft>
                <a:spcPct val="0"/>
              </a:spcAft>
              <a:buFont typeface="+mj-lt"/>
              <a:buNone/>
            </a:pPr>
            <a:r>
              <a:rPr lang="ko-KR" altLang="en-US" dirty="0"/>
              <a:t>맑은 고딕</a:t>
            </a:r>
            <a:r>
              <a:rPr lang="en-US" altLang="ko-KR" dirty="0"/>
              <a:t>(24)</a:t>
            </a:r>
          </a:p>
        </p:txBody>
      </p:sp>
      <p:sp>
        <p:nvSpPr>
          <p:cNvPr id="9" name="내용 개체 틀 10"/>
          <p:cNvSpPr>
            <a:spLocks noGrp="1"/>
          </p:cNvSpPr>
          <p:nvPr>
            <p:ph sz="quarter" idx="18"/>
          </p:nvPr>
        </p:nvSpPr>
        <p:spPr>
          <a:xfrm>
            <a:off x="632521" y="1196752"/>
            <a:ext cx="8640960" cy="5184576"/>
          </a:xfrm>
          <a:prstGeom prst="rect">
            <a:avLst/>
          </a:prstGeom>
        </p:spPr>
        <p:txBody>
          <a:bodyPr/>
          <a:lstStyle>
            <a:lvl1pPr marL="268288" indent="-268288">
              <a:spcBef>
                <a:spcPts val="600"/>
              </a:spcBef>
              <a:spcAft>
                <a:spcPts val="600"/>
              </a:spcAft>
              <a:buFont typeface="Wingdings" pitchFamily="2" charset="2"/>
              <a:buChar char=""/>
              <a:defRPr sz="1800" b="1" u="none" baseline="0">
                <a:latin typeface="Calibri" pitchFamily="34" charset="0"/>
                <a:ea typeface="맑은 고딕" pitchFamily="50" charset="-127"/>
              </a:defRPr>
            </a:lvl1pPr>
            <a:lvl2pPr marL="363538" indent="-188913" algn="l" rtl="0" eaLnBrk="1" fontAlgn="base" latinLnBrk="1" hangingPunct="1">
              <a:spcBef>
                <a:spcPts val="0"/>
              </a:spcBef>
              <a:spcAft>
                <a:spcPts val="600"/>
              </a:spcAft>
              <a:buFont typeface="Arial" pitchFamily="34" charset="0"/>
              <a:buChar char="•"/>
              <a:defRPr kumimoji="1" lang="ko-KR" altLang="en-US" sz="1400" b="0" baseline="0" dirty="0" smtClean="0">
                <a:solidFill>
                  <a:schemeClr val="tx1"/>
                </a:solidFill>
                <a:latin typeface="Calibri" pitchFamily="34" charset="0"/>
                <a:ea typeface="맑은 고딕" pitchFamily="50" charset="-127"/>
              </a:defRPr>
            </a:lvl2pPr>
            <a:lvl3pPr marL="449263" indent="-187325" algn="l" rtl="0" eaLnBrk="1" fontAlgn="base" latinLnBrk="1" hangingPunct="1">
              <a:spcBef>
                <a:spcPct val="20000"/>
              </a:spcBef>
              <a:spcAft>
                <a:spcPts val="600"/>
              </a:spcAft>
              <a:buFont typeface="Wingdings" pitchFamily="2" charset="2"/>
              <a:buChar char="ü"/>
              <a:defRPr kumimoji="1" lang="ko-KR" altLang="en-US" sz="1100" baseline="0" dirty="0" smtClean="0">
                <a:solidFill>
                  <a:schemeClr val="tx1"/>
                </a:solidFill>
                <a:latin typeface="Calibri" pitchFamily="34" charset="0"/>
                <a:ea typeface="맑은 고딕" pitchFamily="50" charset="-127"/>
              </a:defRPr>
            </a:lvl3pPr>
            <a:lvl4pPr>
              <a:defRPr sz="1400" baseline="0">
                <a:latin typeface="맑은 고딕" pitchFamily="50" charset="-127"/>
                <a:ea typeface="맑은 고딕" pitchFamily="50" charset="-127"/>
              </a:defRPr>
            </a:lvl4pPr>
            <a:lvl5pPr>
              <a:defRPr sz="1400" baseline="0">
                <a:latin typeface="맑은 고딕" pitchFamily="50" charset="-127"/>
                <a:ea typeface="맑은 고딕" pitchFamily="50" charset="-127"/>
              </a:defRPr>
            </a:lvl5pPr>
          </a:lstStyle>
          <a:p>
            <a:pPr lvl="0"/>
            <a:r>
              <a:rPr lang="ko-KR" altLang="en-US"/>
              <a:t>마스터 텍스트 스타일을 편집합니다</a:t>
            </a:r>
          </a:p>
          <a:p>
            <a:pPr lvl="1"/>
            <a:r>
              <a:rPr lang="ko-KR" altLang="en-US"/>
              <a:t>둘째 수준</a:t>
            </a:r>
          </a:p>
          <a:p>
            <a:pPr lvl="2"/>
            <a:r>
              <a:rPr lang="ko-KR" altLang="en-US"/>
              <a:t>셋째 수준</a:t>
            </a:r>
          </a:p>
        </p:txBody>
      </p:sp>
      <p:sp>
        <p:nvSpPr>
          <p:cNvPr id="10" name="TextBox 9"/>
          <p:cNvSpPr txBox="1"/>
          <p:nvPr userDrawn="1"/>
        </p:nvSpPr>
        <p:spPr>
          <a:xfrm>
            <a:off x="8165596" y="6536377"/>
            <a:ext cx="341760" cy="253916"/>
          </a:xfrm>
          <a:prstGeom prst="rect">
            <a:avLst/>
          </a:prstGeom>
          <a:noFill/>
        </p:spPr>
        <p:txBody>
          <a:bodyPr wrap="none" rtlCol="0" anchor="t" anchorCtr="0">
            <a:spAutoFit/>
          </a:bodyPr>
          <a:lstStyle/>
          <a:p>
            <a:pPr algn="ctr" fontAlgn="base">
              <a:spcBef>
                <a:spcPct val="0"/>
              </a:spcBef>
              <a:spcAft>
                <a:spcPct val="0"/>
              </a:spcAft>
            </a:pPr>
            <a:fld id="{20D81975-5F40-40F7-A5DB-5814000A945F}" type="slidenum">
              <a:rPr kumimoji="1" lang="ko-KR" altLang="en-US" sz="1050" smtClean="0">
                <a:solidFill>
                  <a:prstClr val="black"/>
                </a:solidFill>
                <a:latin typeface="Calibri" pitchFamily="34" charset="0"/>
                <a:cs typeface="Arial" pitchFamily="34" charset="0"/>
              </a:rPr>
              <a:pPr algn="ctr" fontAlgn="base">
                <a:spcBef>
                  <a:spcPct val="0"/>
                </a:spcBef>
                <a:spcAft>
                  <a:spcPct val="0"/>
                </a:spcAft>
              </a:pPr>
              <a:t>‹#›</a:t>
            </a:fld>
            <a:endParaRPr kumimoji="1" lang="ko-KR" altLang="en-US" sz="1050" dirty="0">
              <a:solidFill>
                <a:prstClr val="black"/>
              </a:solidFill>
              <a:latin typeface="Calibri" pitchFamily="34" charset="0"/>
              <a:cs typeface="Arial" pitchFamily="34" charset="0"/>
            </a:endParaRPr>
          </a:p>
        </p:txBody>
      </p:sp>
      <p:sp>
        <p:nvSpPr>
          <p:cNvPr id="11" name="Line 14"/>
          <p:cNvSpPr>
            <a:spLocks noChangeShapeType="1"/>
          </p:cNvSpPr>
          <p:nvPr userDrawn="1"/>
        </p:nvSpPr>
        <p:spPr bwMode="auto">
          <a:xfrm>
            <a:off x="13968" y="415422"/>
            <a:ext cx="9864000" cy="0"/>
          </a:xfrm>
          <a:prstGeom prst="line">
            <a:avLst/>
          </a:prstGeom>
          <a:noFill/>
          <a:ln w="3175">
            <a:solidFill>
              <a:schemeClr val="bg1">
                <a:lumMod val="50000"/>
              </a:schemeClr>
            </a:solidFill>
            <a:prstDash val="sysDot"/>
            <a:round/>
            <a:headEnd/>
            <a:tailEnd/>
          </a:ln>
        </p:spPr>
        <p:txBody>
          <a:bodyPr anchor="b"/>
          <a:lstStyle/>
          <a:p>
            <a:pPr>
              <a:defRPr/>
            </a:pPr>
            <a:endParaRPr lang="ko-KR" altLang="en-US" sz="1800">
              <a:solidFill>
                <a:srgbClr val="000000"/>
              </a:solidFill>
            </a:endParaRPr>
          </a:p>
        </p:txBody>
      </p:sp>
      <p:sp>
        <p:nvSpPr>
          <p:cNvPr id="12" name="Line 14"/>
          <p:cNvSpPr>
            <a:spLocks noChangeShapeType="1"/>
          </p:cNvSpPr>
          <p:nvPr userDrawn="1"/>
        </p:nvSpPr>
        <p:spPr bwMode="auto">
          <a:xfrm>
            <a:off x="6753" y="6381328"/>
            <a:ext cx="9864000" cy="0"/>
          </a:xfrm>
          <a:prstGeom prst="line">
            <a:avLst/>
          </a:prstGeom>
          <a:noFill/>
          <a:ln w="3175">
            <a:solidFill>
              <a:schemeClr val="bg1">
                <a:lumMod val="50000"/>
              </a:schemeClr>
            </a:solidFill>
            <a:prstDash val="sysDot"/>
            <a:round/>
            <a:headEnd/>
            <a:tailEnd/>
          </a:ln>
        </p:spPr>
        <p:txBody>
          <a:bodyPr anchor="b"/>
          <a:lstStyle/>
          <a:p>
            <a:pPr>
              <a:defRPr/>
            </a:pPr>
            <a:endParaRPr lang="ko-KR" altLang="en-US" sz="1800">
              <a:solidFill>
                <a:srgbClr val="000000"/>
              </a:solidFill>
            </a:endParaRPr>
          </a:p>
        </p:txBody>
      </p:sp>
      <p:sp>
        <p:nvSpPr>
          <p:cNvPr id="17" name="내용 개체 틀 16"/>
          <p:cNvSpPr>
            <a:spLocks noGrp="1"/>
          </p:cNvSpPr>
          <p:nvPr>
            <p:ph sz="quarter" idx="19" hasCustomPrompt="1"/>
          </p:nvPr>
        </p:nvSpPr>
        <p:spPr>
          <a:xfrm>
            <a:off x="30611" y="0"/>
            <a:ext cx="9840142" cy="415422"/>
          </a:xfrm>
          <a:prstGeom prst="rect">
            <a:avLst/>
          </a:prstGeom>
        </p:spPr>
        <p:txBody>
          <a:bodyPr/>
          <a:lstStyle>
            <a:lvl1pPr>
              <a:defRPr/>
            </a:lvl1pPr>
          </a:lstStyle>
          <a:p>
            <a:pPr lvl="0"/>
            <a:r>
              <a:rPr lang="ko-KR" altLang="en-US" dirty="0"/>
              <a:t>제목 </a:t>
            </a:r>
            <a:r>
              <a:rPr lang="en-US" altLang="ko-KR" dirty="0"/>
              <a:t>(18)</a:t>
            </a:r>
            <a:endParaRPr lang="ko-KR" altLang="en-US" dirty="0"/>
          </a:p>
        </p:txBody>
      </p:sp>
    </p:spTree>
    <p:extLst>
      <p:ext uri="{BB962C8B-B14F-4D97-AF65-F5344CB8AC3E}">
        <p14:creationId xmlns:p14="http://schemas.microsoft.com/office/powerpoint/2010/main" val="590095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제목 슬라이드">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009451" y="6385791"/>
            <a:ext cx="757144" cy="360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내용 개체 틀 10"/>
          <p:cNvSpPr>
            <a:spLocks noGrp="1"/>
          </p:cNvSpPr>
          <p:nvPr>
            <p:ph sz="quarter" idx="18"/>
          </p:nvPr>
        </p:nvSpPr>
        <p:spPr>
          <a:xfrm>
            <a:off x="416496" y="630483"/>
            <a:ext cx="9073008" cy="5750845"/>
          </a:xfrm>
          <a:prstGeom prst="rect">
            <a:avLst/>
          </a:prstGeom>
        </p:spPr>
        <p:txBody>
          <a:bodyPr/>
          <a:lstStyle>
            <a:lvl1pPr marL="268288" indent="-268288">
              <a:spcBef>
                <a:spcPts val="600"/>
              </a:spcBef>
              <a:spcAft>
                <a:spcPts val="600"/>
              </a:spcAft>
              <a:buFont typeface="Wingdings" pitchFamily="2" charset="2"/>
              <a:buChar char=""/>
              <a:defRPr sz="1800" b="1" u="none" baseline="0">
                <a:latin typeface="LG스마트체 Regular" panose="020B0600000101010101" pitchFamily="50" charset="-127"/>
                <a:ea typeface="LG스마트체 Regular" panose="020B0600000101010101" pitchFamily="50" charset="-127"/>
              </a:defRPr>
            </a:lvl1pPr>
            <a:lvl2pPr marL="468000" indent="-188913" algn="l" rtl="0" eaLnBrk="1" fontAlgn="base" latinLnBrk="1" hangingPunct="1">
              <a:spcBef>
                <a:spcPts val="0"/>
              </a:spcBef>
              <a:spcAft>
                <a:spcPts val="600"/>
              </a:spcAft>
              <a:buFont typeface="Arial" pitchFamily="34" charset="0"/>
              <a:buChar char="•"/>
              <a:defRPr kumimoji="1" lang="ko-KR" altLang="en-US" sz="1600" b="0" baseline="0" dirty="0" smtClean="0">
                <a:solidFill>
                  <a:schemeClr val="tx1"/>
                </a:solidFill>
                <a:latin typeface="LG스마트체 Regular" panose="020B0600000101010101" pitchFamily="50" charset="-127"/>
                <a:ea typeface="LG스마트체 Regular" panose="020B0600000101010101" pitchFamily="50" charset="-127"/>
              </a:defRPr>
            </a:lvl2pPr>
            <a:lvl3pPr marL="684000" indent="-187325" algn="l" rtl="0" eaLnBrk="1" fontAlgn="base" latinLnBrk="1" hangingPunct="1">
              <a:spcBef>
                <a:spcPct val="20000"/>
              </a:spcBef>
              <a:spcAft>
                <a:spcPts val="600"/>
              </a:spcAft>
              <a:buFont typeface="Wingdings" pitchFamily="2" charset="2"/>
              <a:buChar char="ü"/>
              <a:defRPr kumimoji="1" lang="ko-KR" altLang="en-US" sz="1400" baseline="0" dirty="0" smtClean="0">
                <a:solidFill>
                  <a:schemeClr val="tx1"/>
                </a:solidFill>
                <a:latin typeface="LG스마트체 Regular" panose="020B0600000101010101" pitchFamily="50" charset="-127"/>
                <a:ea typeface="LG스마트체 Regular" panose="020B0600000101010101" pitchFamily="50" charset="-127"/>
              </a:defRPr>
            </a:lvl3pPr>
            <a:lvl4pPr marL="900000" indent="-187200">
              <a:defRPr sz="1200" baseline="0">
                <a:latin typeface="LG스마트체 Regular" panose="020B0600000101010101" pitchFamily="50" charset="-127"/>
                <a:ea typeface="LG스마트체 Regular" panose="020B0600000101010101" pitchFamily="50" charset="-127"/>
              </a:defRPr>
            </a:lvl4pPr>
            <a:lvl5pPr>
              <a:defRPr sz="1400" baseline="0">
                <a:latin typeface="맑은 고딕" pitchFamily="50" charset="-127"/>
                <a:ea typeface="맑은 고딕" pitchFamily="50" charset="-127"/>
              </a:defRPr>
            </a:lvl5pPr>
          </a:lstStyle>
          <a:p>
            <a:pPr lvl="0"/>
            <a:r>
              <a:rPr lang="ko-KR" altLang="en-US" dirty="0"/>
              <a:t>마스터 텍스트 스타일을 편집합니다</a:t>
            </a:r>
          </a:p>
          <a:p>
            <a:pPr lvl="1"/>
            <a:r>
              <a:rPr lang="ko-KR" altLang="en-US" dirty="0"/>
              <a:t>둘째 수준</a:t>
            </a:r>
          </a:p>
          <a:p>
            <a:pPr lvl="2"/>
            <a:r>
              <a:rPr lang="ko-KR" altLang="en-US" dirty="0"/>
              <a:t>셋째 수준</a:t>
            </a:r>
            <a:endParaRPr lang="en-US" altLang="ko-KR" dirty="0"/>
          </a:p>
          <a:p>
            <a:pPr lvl="3"/>
            <a:r>
              <a:rPr lang="ko-KR" altLang="en-US" dirty="0"/>
              <a:t>넷째 수준</a:t>
            </a:r>
          </a:p>
        </p:txBody>
      </p:sp>
      <p:sp>
        <p:nvSpPr>
          <p:cNvPr id="10" name="TextBox 9"/>
          <p:cNvSpPr txBox="1"/>
          <p:nvPr userDrawn="1"/>
        </p:nvSpPr>
        <p:spPr>
          <a:xfrm>
            <a:off x="8165596" y="6536377"/>
            <a:ext cx="341760" cy="253916"/>
          </a:xfrm>
          <a:prstGeom prst="rect">
            <a:avLst/>
          </a:prstGeom>
          <a:noFill/>
        </p:spPr>
        <p:txBody>
          <a:bodyPr wrap="none" rtlCol="0" anchor="t" anchorCtr="0">
            <a:spAutoFit/>
          </a:bodyPr>
          <a:lstStyle/>
          <a:p>
            <a:pPr algn="ctr" fontAlgn="base">
              <a:spcBef>
                <a:spcPct val="0"/>
              </a:spcBef>
              <a:spcAft>
                <a:spcPct val="0"/>
              </a:spcAft>
            </a:pPr>
            <a:fld id="{20D81975-5F40-40F7-A5DB-5814000A945F}" type="slidenum">
              <a:rPr kumimoji="1" lang="ko-KR" altLang="en-US" sz="1050" smtClean="0">
                <a:solidFill>
                  <a:prstClr val="black"/>
                </a:solidFill>
                <a:latin typeface="Calibri" pitchFamily="34" charset="0"/>
                <a:cs typeface="Arial" pitchFamily="34" charset="0"/>
              </a:rPr>
              <a:pPr algn="ctr" fontAlgn="base">
                <a:spcBef>
                  <a:spcPct val="0"/>
                </a:spcBef>
                <a:spcAft>
                  <a:spcPct val="0"/>
                </a:spcAft>
              </a:pPr>
              <a:t>‹#›</a:t>
            </a:fld>
            <a:endParaRPr kumimoji="1" lang="ko-KR" altLang="en-US" sz="1050" dirty="0">
              <a:solidFill>
                <a:prstClr val="black"/>
              </a:solidFill>
              <a:latin typeface="Calibri" pitchFamily="34" charset="0"/>
              <a:cs typeface="Arial" pitchFamily="34" charset="0"/>
            </a:endParaRPr>
          </a:p>
        </p:txBody>
      </p:sp>
      <p:sp>
        <p:nvSpPr>
          <p:cNvPr id="11" name="Line 14"/>
          <p:cNvSpPr>
            <a:spLocks noChangeShapeType="1"/>
          </p:cNvSpPr>
          <p:nvPr userDrawn="1"/>
        </p:nvSpPr>
        <p:spPr bwMode="auto">
          <a:xfrm>
            <a:off x="13968" y="415422"/>
            <a:ext cx="9864000" cy="0"/>
          </a:xfrm>
          <a:prstGeom prst="line">
            <a:avLst/>
          </a:prstGeom>
          <a:noFill/>
          <a:ln w="3175">
            <a:solidFill>
              <a:schemeClr val="bg1">
                <a:lumMod val="50000"/>
              </a:schemeClr>
            </a:solidFill>
            <a:prstDash val="sysDot"/>
            <a:round/>
            <a:headEnd/>
            <a:tailEnd/>
          </a:ln>
        </p:spPr>
        <p:txBody>
          <a:bodyPr anchor="b"/>
          <a:lstStyle/>
          <a:p>
            <a:pPr>
              <a:defRPr/>
            </a:pPr>
            <a:endParaRPr lang="ko-KR" altLang="en-US" sz="1800">
              <a:solidFill>
                <a:srgbClr val="000000"/>
              </a:solidFill>
            </a:endParaRPr>
          </a:p>
        </p:txBody>
      </p:sp>
      <p:sp>
        <p:nvSpPr>
          <p:cNvPr id="12" name="Line 14"/>
          <p:cNvSpPr>
            <a:spLocks noChangeShapeType="1"/>
          </p:cNvSpPr>
          <p:nvPr userDrawn="1"/>
        </p:nvSpPr>
        <p:spPr bwMode="auto">
          <a:xfrm>
            <a:off x="6753" y="6381328"/>
            <a:ext cx="9864000" cy="0"/>
          </a:xfrm>
          <a:prstGeom prst="line">
            <a:avLst/>
          </a:prstGeom>
          <a:noFill/>
          <a:ln w="3175">
            <a:solidFill>
              <a:schemeClr val="bg1">
                <a:lumMod val="50000"/>
              </a:schemeClr>
            </a:solidFill>
            <a:prstDash val="sysDot"/>
            <a:round/>
            <a:headEnd/>
            <a:tailEnd/>
          </a:ln>
        </p:spPr>
        <p:txBody>
          <a:bodyPr anchor="b"/>
          <a:lstStyle/>
          <a:p>
            <a:pPr>
              <a:defRPr/>
            </a:pPr>
            <a:endParaRPr lang="ko-KR" altLang="en-US" sz="1800">
              <a:solidFill>
                <a:srgbClr val="000000"/>
              </a:solidFill>
            </a:endParaRPr>
          </a:p>
        </p:txBody>
      </p:sp>
      <p:sp>
        <p:nvSpPr>
          <p:cNvPr id="17" name="내용 개체 틀 16"/>
          <p:cNvSpPr>
            <a:spLocks noGrp="1"/>
          </p:cNvSpPr>
          <p:nvPr>
            <p:ph sz="quarter" idx="19" hasCustomPrompt="1"/>
          </p:nvPr>
        </p:nvSpPr>
        <p:spPr>
          <a:xfrm>
            <a:off x="30611" y="0"/>
            <a:ext cx="9840142" cy="415422"/>
          </a:xfrm>
          <a:prstGeom prst="rect">
            <a:avLst/>
          </a:prstGeom>
        </p:spPr>
        <p:txBody>
          <a:bodyPr/>
          <a:lstStyle>
            <a:lvl1pPr>
              <a:defRPr b="0">
                <a:latin typeface="LG스마트체 SemiBold" panose="020B0600000101010101" pitchFamily="50" charset="-127"/>
                <a:ea typeface="LG스마트체 SemiBold" panose="020B0600000101010101" pitchFamily="50" charset="-127"/>
              </a:defRPr>
            </a:lvl1pPr>
          </a:lstStyle>
          <a:p>
            <a:pPr lvl="0"/>
            <a:r>
              <a:rPr lang="ko-KR" altLang="en-US" dirty="0"/>
              <a:t>제목 </a:t>
            </a:r>
            <a:r>
              <a:rPr lang="en-US" altLang="ko-KR" dirty="0"/>
              <a:t>(18)</a:t>
            </a:r>
            <a:endParaRPr lang="ko-KR" altLang="en-US" dirty="0"/>
          </a:p>
        </p:txBody>
      </p:sp>
    </p:spTree>
    <p:extLst>
      <p:ext uri="{BB962C8B-B14F-4D97-AF65-F5344CB8AC3E}">
        <p14:creationId xmlns:p14="http://schemas.microsoft.com/office/powerpoint/2010/main" val="52329883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슬라이드 번호 개체 틀 5"/>
          <p:cNvSpPr>
            <a:spLocks noGrp="1"/>
          </p:cNvSpPr>
          <p:nvPr>
            <p:ph type="sldNum" sz="quarter" idx="4"/>
          </p:nvPr>
        </p:nvSpPr>
        <p:spPr>
          <a:xfrm>
            <a:off x="4733404" y="7173417"/>
            <a:ext cx="439192" cy="365125"/>
          </a:xfrm>
          <a:prstGeom prst="rect">
            <a:avLst/>
          </a:prstGeom>
          <a:ln>
            <a:solidFill>
              <a:srgbClr val="5B6770"/>
            </a:solidFill>
          </a:ln>
        </p:spPr>
        <p:txBody>
          <a:bodyPr vert="horz" lIns="91440" tIns="45720" rIns="91440" bIns="45720" rtlCol="0" anchor="ctr"/>
          <a:lstStyle>
            <a:lvl1pPr algn="ctr">
              <a:defRPr sz="1200">
                <a:solidFill>
                  <a:srgbClr val="5B6770"/>
                </a:solidFill>
              </a:defRPr>
            </a:lvl1pPr>
          </a:lstStyle>
          <a:p>
            <a:fld id="{A5A612CC-6560-4B1D-9EFE-09DD81255048}" type="slidenum">
              <a:rPr lang="ko-KR" altLang="en-US" smtClean="0"/>
              <a:pPr/>
              <a:t>‹#›</a:t>
            </a:fld>
            <a:endParaRPr lang="ko-KR" altLang="en-US"/>
          </a:p>
        </p:txBody>
      </p:sp>
    </p:spTree>
    <p:extLst>
      <p:ext uri="{BB962C8B-B14F-4D97-AF65-F5344CB8AC3E}">
        <p14:creationId xmlns:p14="http://schemas.microsoft.com/office/powerpoint/2010/main" val="387710387"/>
      </p:ext>
    </p:extLst>
  </p:cSld>
  <p:clrMap bg1="lt1" tx1="dk1" bg2="lt2" tx2="dk2" accent1="accent1" accent2="accent2" accent3="accent3" accent4="accent4" accent5="accent5" accent6="accent6" hlink="hlink" folHlink="folHlink"/>
  <p:sldLayoutIdLst>
    <p:sldLayoutId id="2147483739" r:id="rId1"/>
    <p:sldLayoutId id="2147483741" r:id="rId2"/>
    <p:sldLayoutId id="2147483743" r:id="rId3"/>
  </p:sldLayoutIdLst>
  <p:txStyles>
    <p:titleStyle>
      <a:lvl1pPr algn="l" defTabSz="914400" rtl="0" eaLnBrk="1" latinLnBrk="1" hangingPunct="1">
        <a:spcBef>
          <a:spcPct val="0"/>
        </a:spcBef>
        <a:buNone/>
        <a:defRPr sz="2400" b="1"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1" hangingPunct="1">
        <a:spcBef>
          <a:spcPct val="20000"/>
        </a:spcBef>
        <a:buFont typeface="Arial" panose="020B0604020202020204" pitchFamily="34" charset="0"/>
        <a:buNone/>
        <a:defRPr sz="1800" b="1" kern="1200" baseline="0">
          <a:solidFill>
            <a:schemeClr val="tx1"/>
          </a:solidFill>
          <a:latin typeface="Arial" panose="020B0604020202020204" pitchFamily="34" charset="0"/>
          <a:ea typeface="+mn-ea"/>
          <a:cs typeface="Arial" panose="020B0604020202020204" pitchFamily="34" charset="0"/>
        </a:defRPr>
      </a:lvl1pPr>
      <a:lvl2pPr marL="355600" indent="-261938" algn="l" defTabSz="914400" rtl="0" eaLnBrk="1" latinLnBrk="1" hangingPunct="1">
        <a:spcBef>
          <a:spcPct val="20000"/>
        </a:spcBef>
        <a:buFont typeface="Wingdings" panose="05000000000000000000" pitchFamily="2" charset="2"/>
        <a:buChar char="§"/>
        <a:defRPr sz="1400" b="1" kern="1200">
          <a:solidFill>
            <a:schemeClr val="tx1"/>
          </a:solidFill>
          <a:latin typeface="+mn-lt"/>
          <a:ea typeface="+mn-ea"/>
          <a:cs typeface="+mn-cs"/>
        </a:defRPr>
      </a:lvl2pPr>
      <a:lvl3pPr marL="449263" indent="-228600" algn="l" defTabSz="914400" rtl="0" eaLnBrk="1" latinLnBrk="1" hangingPunct="1">
        <a:spcBef>
          <a:spcPct val="20000"/>
        </a:spcBef>
        <a:buFont typeface="Wingdings" panose="05000000000000000000" pitchFamily="2" charset="2"/>
        <a:buChar char="Ø"/>
        <a:defRPr sz="1200" b="0" kern="1200">
          <a:solidFill>
            <a:schemeClr val="tx1"/>
          </a:solidFill>
          <a:latin typeface="+mn-lt"/>
          <a:ea typeface="+mn-ea"/>
          <a:cs typeface="+mn-cs"/>
        </a:defRPr>
      </a:lvl3pPr>
      <a:lvl4pPr marL="627063" indent="-228600" algn="l" defTabSz="914400" rtl="0" eaLnBrk="1" latinLnBrk="1" hangingPunct="1">
        <a:spcBef>
          <a:spcPct val="20000"/>
        </a:spcBef>
        <a:buFont typeface="Arial" panose="020B0604020202020204" pitchFamily="34" charset="0"/>
        <a:buChar char="–"/>
        <a:defRPr sz="1200" kern="1200">
          <a:solidFill>
            <a:schemeClr val="tx1"/>
          </a:solidFill>
          <a:latin typeface="+mn-lt"/>
          <a:ea typeface="+mn-ea"/>
          <a:cs typeface="+mn-cs"/>
        </a:defRPr>
      </a:lvl4pPr>
      <a:lvl5pPr marL="627063" indent="-228600" algn="l" defTabSz="914400" rtl="0" eaLnBrk="1" latinLnBrk="1"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5.emf"/><Relationship Id="rId5" Type="http://schemas.openxmlformats.org/officeDocument/2006/relationships/image" Target="../media/image24.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92560" y="1301859"/>
            <a:ext cx="8208912" cy="830997"/>
          </a:xfrm>
          <a:prstGeom prst="rect">
            <a:avLst/>
          </a:prstGeom>
          <a:noFill/>
        </p:spPr>
        <p:txBody>
          <a:bodyPr wrap="square" rtlCol="0">
            <a:spAutoFit/>
          </a:bodyPr>
          <a:lstStyle/>
          <a:p>
            <a:pPr algn="ctr"/>
            <a:r>
              <a:rPr lang="en-US" altLang="ko-KR" sz="2400" b="1" dirty="0">
                <a:latin typeface="+mn-ea"/>
              </a:rPr>
              <a:t>Towards the Realization of Quantum Secure Direct Communication(QSDC)</a:t>
            </a:r>
          </a:p>
        </p:txBody>
      </p:sp>
      <p:sp>
        <p:nvSpPr>
          <p:cNvPr id="5" name="TextBox 4"/>
          <p:cNvSpPr txBox="1"/>
          <p:nvPr/>
        </p:nvSpPr>
        <p:spPr>
          <a:xfrm>
            <a:off x="3552599" y="4773416"/>
            <a:ext cx="2582310" cy="1020216"/>
          </a:xfrm>
          <a:prstGeom prst="rect">
            <a:avLst/>
          </a:prstGeom>
          <a:noFill/>
        </p:spPr>
        <p:txBody>
          <a:bodyPr wrap="none" rtlCol="0">
            <a:spAutoFit/>
          </a:bodyPr>
          <a:lstStyle/>
          <a:p>
            <a:pPr algn="ctr">
              <a:lnSpc>
                <a:spcPct val="150000"/>
              </a:lnSpc>
            </a:pPr>
            <a:r>
              <a:rPr lang="en-US" altLang="ko-KR" sz="1400" b="1" dirty="0">
                <a:latin typeface="+mn-ea"/>
              </a:rPr>
              <a:t>LG Electronics, CTO Division</a:t>
            </a:r>
          </a:p>
          <a:p>
            <a:pPr algn="ctr">
              <a:lnSpc>
                <a:spcPct val="150000"/>
              </a:lnSpc>
            </a:pPr>
            <a:r>
              <a:rPr lang="en-US" altLang="ko-KR" sz="1400" b="1" dirty="0">
                <a:latin typeface="+mn-ea"/>
              </a:rPr>
              <a:t>Quantum computing task</a:t>
            </a:r>
          </a:p>
          <a:p>
            <a:pPr algn="ctr">
              <a:lnSpc>
                <a:spcPct val="150000"/>
              </a:lnSpc>
            </a:pPr>
            <a:r>
              <a:rPr lang="ko-KR" altLang="en-US" sz="1400" b="1" dirty="0" err="1">
                <a:latin typeface="+mn-ea"/>
              </a:rPr>
              <a:t>Byungkyu</a:t>
            </a:r>
            <a:r>
              <a:rPr lang="ko-KR" altLang="en-US" sz="1400" b="1" dirty="0">
                <a:latin typeface="+mn-ea"/>
              </a:rPr>
              <a:t> </a:t>
            </a:r>
            <a:r>
              <a:rPr lang="ko-KR" altLang="en-US" sz="1400" b="1" dirty="0" err="1">
                <a:latin typeface="+mn-ea"/>
              </a:rPr>
              <a:t>Ahn</a:t>
            </a:r>
            <a:endParaRPr lang="en-US" altLang="ko-KR" sz="1600" b="1" dirty="0">
              <a:latin typeface="+mn-ea"/>
            </a:endParaRPr>
          </a:p>
        </p:txBody>
      </p:sp>
      <p:cxnSp>
        <p:nvCxnSpPr>
          <p:cNvPr id="8" name="직선 연결선 7"/>
          <p:cNvCxnSpPr/>
          <p:nvPr/>
        </p:nvCxnSpPr>
        <p:spPr>
          <a:xfrm>
            <a:off x="1352600" y="2210385"/>
            <a:ext cx="7200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4439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sz="quarter" idx="18"/>
          </p:nvPr>
        </p:nvSpPr>
        <p:spPr>
          <a:xfrm>
            <a:off x="344488" y="432606"/>
            <a:ext cx="9073008" cy="5750845"/>
          </a:xfrm>
        </p:spPr>
        <p:txBody>
          <a:bodyPr/>
          <a:lstStyle/>
          <a:p>
            <a:pPr algn="just"/>
            <a:r>
              <a:rPr lang="en-US" altLang="ko-KR" sz="1600" dirty="0">
                <a:latin typeface="+mn-ea"/>
                <a:ea typeface="+mn-ea"/>
              </a:rPr>
              <a:t>Quantum secure direct communication(QSDC)?</a:t>
            </a:r>
          </a:p>
          <a:p>
            <a:pPr lvl="1" algn="just"/>
            <a:r>
              <a:rPr lang="en-US" altLang="ko-KR" sz="1400" dirty="0">
                <a:latin typeface="+mn-ea"/>
                <a:ea typeface="+mn-ea"/>
              </a:rPr>
              <a:t>QSDC can guarantee security using the characteristics of quantum mechanics even when a message is directly transmitted through a quantum channel </a:t>
            </a:r>
            <a:r>
              <a:rPr lang="en-US" altLang="ko-KR" sz="1400" dirty="0">
                <a:solidFill>
                  <a:srgbClr val="FF0000"/>
                </a:solidFill>
                <a:latin typeface="+mn-ea"/>
                <a:ea typeface="+mn-ea"/>
              </a:rPr>
              <a:t>without using a secret key</a:t>
            </a:r>
          </a:p>
          <a:p>
            <a:pPr lvl="1" algn="just"/>
            <a:endParaRPr lang="en-US" altLang="ko-KR" sz="1400" dirty="0">
              <a:latin typeface="+mn-ea"/>
              <a:ea typeface="+mn-ea"/>
            </a:endParaRPr>
          </a:p>
          <a:p>
            <a:pPr lvl="1" algn="just"/>
            <a:endParaRPr lang="en-US" altLang="ko-KR" sz="1400" dirty="0">
              <a:latin typeface="+mn-ea"/>
              <a:ea typeface="+mn-ea"/>
            </a:endParaRPr>
          </a:p>
          <a:p>
            <a:pPr marL="279087" lvl="1" indent="0" algn="just">
              <a:buNone/>
            </a:pPr>
            <a:endParaRPr lang="en-US" altLang="ko-KR" sz="1400" dirty="0">
              <a:latin typeface="+mn-ea"/>
              <a:ea typeface="+mn-ea"/>
            </a:endParaRPr>
          </a:p>
          <a:p>
            <a:pPr lvl="1" algn="just"/>
            <a:endParaRPr lang="en-US" altLang="ko-KR" sz="1400" dirty="0">
              <a:latin typeface="+mn-ea"/>
              <a:ea typeface="+mn-ea"/>
            </a:endParaRPr>
          </a:p>
          <a:p>
            <a:pPr marL="279087" lvl="1" indent="0" algn="just">
              <a:buNone/>
            </a:pPr>
            <a:endParaRPr lang="en-US" altLang="ko-KR" sz="2400" dirty="0">
              <a:latin typeface="+mn-ea"/>
              <a:ea typeface="+mn-ea"/>
            </a:endParaRPr>
          </a:p>
          <a:p>
            <a:pPr lvl="1" algn="just"/>
            <a:r>
              <a:rPr lang="en-US" altLang="ko-KR" sz="1400" b="1" dirty="0">
                <a:latin typeface="+mn-ea"/>
                <a:ea typeface="+mn-ea"/>
              </a:rPr>
              <a:t>Basic QSDC protocols</a:t>
            </a:r>
          </a:p>
          <a:p>
            <a:pPr lvl="1" algn="just"/>
            <a:endParaRPr lang="en-US" altLang="ko-KR" sz="1400" dirty="0">
              <a:latin typeface="+mn-ea"/>
              <a:ea typeface="+mn-ea"/>
            </a:endParaRPr>
          </a:p>
          <a:p>
            <a:pPr lvl="1" algn="just"/>
            <a:endParaRPr lang="en-US" altLang="ko-KR" sz="1400" dirty="0">
              <a:latin typeface="+mn-ea"/>
              <a:ea typeface="+mn-ea"/>
            </a:endParaRPr>
          </a:p>
          <a:p>
            <a:pPr lvl="1" algn="just"/>
            <a:endParaRPr lang="en-US" altLang="ko-KR" sz="1400" dirty="0">
              <a:latin typeface="+mn-ea"/>
              <a:ea typeface="+mn-ea"/>
            </a:endParaRPr>
          </a:p>
          <a:p>
            <a:pPr lvl="1" algn="just"/>
            <a:endParaRPr lang="en-US" altLang="ko-KR" sz="1800" dirty="0">
              <a:latin typeface="+mn-ea"/>
              <a:ea typeface="+mn-ea"/>
            </a:endParaRPr>
          </a:p>
          <a:p>
            <a:pPr marL="279087" lvl="1" indent="0" algn="just">
              <a:buNone/>
            </a:pPr>
            <a:endParaRPr lang="en-US" altLang="ko-KR" sz="1400" dirty="0">
              <a:latin typeface="+mn-ea"/>
              <a:ea typeface="+mn-ea"/>
            </a:endParaRPr>
          </a:p>
          <a:p>
            <a:pPr lvl="1" algn="just"/>
            <a:endParaRPr lang="en-US" altLang="ko-KR" sz="1400" dirty="0">
              <a:latin typeface="+mn-ea"/>
              <a:ea typeface="+mn-ea"/>
            </a:endParaRPr>
          </a:p>
          <a:p>
            <a:pPr lvl="1" algn="just"/>
            <a:endParaRPr lang="en-US" altLang="ko-KR" sz="1400" dirty="0">
              <a:latin typeface="+mn-ea"/>
              <a:ea typeface="+mn-ea"/>
            </a:endParaRPr>
          </a:p>
          <a:p>
            <a:pPr lvl="1" algn="just"/>
            <a:endParaRPr lang="en-US" altLang="ko-KR" sz="1400" dirty="0">
              <a:latin typeface="+mn-ea"/>
              <a:ea typeface="+mn-ea"/>
            </a:endParaRPr>
          </a:p>
          <a:p>
            <a:pPr lvl="1" algn="just"/>
            <a:endParaRPr lang="en-US" altLang="ko-KR" sz="1400" dirty="0">
              <a:latin typeface="+mn-ea"/>
              <a:ea typeface="+mn-ea"/>
            </a:endParaRPr>
          </a:p>
          <a:p>
            <a:pPr algn="just"/>
            <a:endParaRPr lang="en-US" altLang="ko-KR" sz="1600" dirty="0">
              <a:latin typeface="+mn-ea"/>
              <a:ea typeface="+mn-ea"/>
            </a:endParaRPr>
          </a:p>
          <a:p>
            <a:pPr algn="just"/>
            <a:endParaRPr lang="en-US" altLang="ko-KR" sz="1600" dirty="0">
              <a:latin typeface="+mn-ea"/>
              <a:ea typeface="+mn-ea"/>
            </a:endParaRPr>
          </a:p>
          <a:p>
            <a:pPr algn="just"/>
            <a:endParaRPr lang="en-US" altLang="ko-KR" sz="1600" dirty="0">
              <a:latin typeface="+mn-ea"/>
              <a:ea typeface="+mn-ea"/>
            </a:endParaRPr>
          </a:p>
          <a:p>
            <a:pPr marL="279087" lvl="1" indent="0" algn="just">
              <a:buNone/>
            </a:pPr>
            <a:endParaRPr lang="en-US" altLang="ko-KR" sz="1400" dirty="0">
              <a:latin typeface="+mn-ea"/>
              <a:ea typeface="+mn-ea"/>
            </a:endParaRPr>
          </a:p>
          <a:p>
            <a:pPr algn="just"/>
            <a:endParaRPr lang="en-US" altLang="ko-KR" sz="1600" dirty="0">
              <a:latin typeface="+mn-ea"/>
              <a:ea typeface="+mn-ea"/>
            </a:endParaRPr>
          </a:p>
          <a:p>
            <a:pPr algn="just"/>
            <a:endParaRPr lang="en-US" altLang="ko-KR" sz="1600" dirty="0">
              <a:latin typeface="+mn-ea"/>
              <a:ea typeface="+mn-ea"/>
            </a:endParaRPr>
          </a:p>
          <a:p>
            <a:pPr algn="just"/>
            <a:endParaRPr lang="en-US" altLang="ko-KR" sz="1600" dirty="0">
              <a:latin typeface="+mn-ea"/>
              <a:ea typeface="+mn-ea"/>
            </a:endParaRPr>
          </a:p>
          <a:p>
            <a:pPr algn="just"/>
            <a:endParaRPr lang="en-US" altLang="ko-KR" sz="1600" dirty="0">
              <a:latin typeface="+mn-ea"/>
              <a:ea typeface="+mn-ea"/>
            </a:endParaRPr>
          </a:p>
          <a:p>
            <a:pPr algn="just"/>
            <a:endParaRPr lang="en-US" altLang="ko-KR" sz="1600" dirty="0">
              <a:latin typeface="+mn-ea"/>
              <a:ea typeface="+mn-ea"/>
            </a:endParaRPr>
          </a:p>
        </p:txBody>
      </p:sp>
      <p:sp>
        <p:nvSpPr>
          <p:cNvPr id="3" name="내용 개체 틀 2"/>
          <p:cNvSpPr>
            <a:spLocks noGrp="1"/>
          </p:cNvSpPr>
          <p:nvPr>
            <p:ph sz="quarter" idx="19"/>
          </p:nvPr>
        </p:nvSpPr>
        <p:spPr/>
        <p:txBody>
          <a:bodyPr/>
          <a:lstStyle/>
          <a:p>
            <a:r>
              <a:rPr lang="en-US" altLang="ko-KR" b="1" dirty="0">
                <a:latin typeface="+mn-ea"/>
                <a:ea typeface="+mn-ea"/>
              </a:rPr>
              <a:t>1. QSDC?</a:t>
            </a:r>
            <a:endParaRPr lang="ko-KR" altLang="en-US" b="1" dirty="0">
              <a:latin typeface="+mn-ea"/>
              <a:ea typeface="+mn-ea"/>
            </a:endParaRPr>
          </a:p>
        </p:txBody>
      </p:sp>
      <p:pic>
        <p:nvPicPr>
          <p:cNvPr id="8" name="그림 7"/>
          <p:cNvPicPr>
            <a:picLocks noChangeAspect="1"/>
          </p:cNvPicPr>
          <p:nvPr/>
        </p:nvPicPr>
        <p:blipFill>
          <a:blip r:embed="rId3"/>
          <a:stretch>
            <a:fillRect/>
          </a:stretch>
        </p:blipFill>
        <p:spPr>
          <a:xfrm>
            <a:off x="5243695" y="1337335"/>
            <a:ext cx="4248472" cy="851138"/>
          </a:xfrm>
          <a:prstGeom prst="rect">
            <a:avLst/>
          </a:prstGeom>
        </p:spPr>
      </p:pic>
      <p:pic>
        <p:nvPicPr>
          <p:cNvPr id="26" name="그림 25"/>
          <p:cNvPicPr>
            <a:picLocks noChangeAspect="1"/>
          </p:cNvPicPr>
          <p:nvPr/>
        </p:nvPicPr>
        <p:blipFill>
          <a:blip r:embed="rId4"/>
          <a:stretch>
            <a:fillRect/>
          </a:stretch>
        </p:blipFill>
        <p:spPr>
          <a:xfrm>
            <a:off x="938536" y="1309092"/>
            <a:ext cx="4086472" cy="1287779"/>
          </a:xfrm>
          <a:prstGeom prst="rect">
            <a:avLst/>
          </a:prstGeom>
        </p:spPr>
      </p:pic>
      <p:sp>
        <p:nvSpPr>
          <p:cNvPr id="7" name="TextBox 6"/>
          <p:cNvSpPr txBox="1"/>
          <p:nvPr/>
        </p:nvSpPr>
        <p:spPr>
          <a:xfrm>
            <a:off x="1789205" y="2513861"/>
            <a:ext cx="2430474" cy="246221"/>
          </a:xfrm>
          <a:prstGeom prst="rect">
            <a:avLst/>
          </a:prstGeom>
          <a:noFill/>
        </p:spPr>
        <p:txBody>
          <a:bodyPr wrap="none" rtlCol="0">
            <a:spAutoFit/>
          </a:bodyPr>
          <a:lstStyle/>
          <a:p>
            <a:r>
              <a:rPr lang="en-US" altLang="ko-KR" sz="1000" b="1" dirty="0">
                <a:latin typeface="+mj-ea"/>
                <a:ea typeface="+mj-ea"/>
              </a:rPr>
              <a:t>Fig. Quantum Key Distribution(QKD)</a:t>
            </a:r>
            <a:endParaRPr lang="ko-KR" altLang="en-US" sz="1000" b="1" dirty="0">
              <a:latin typeface="+mj-ea"/>
              <a:ea typeface="+mj-ea"/>
            </a:endParaRPr>
          </a:p>
        </p:txBody>
      </p:sp>
      <p:sp>
        <p:nvSpPr>
          <p:cNvPr id="32" name="TextBox 31"/>
          <p:cNvSpPr txBox="1"/>
          <p:nvPr/>
        </p:nvSpPr>
        <p:spPr>
          <a:xfrm>
            <a:off x="5935815" y="2508235"/>
            <a:ext cx="3329758" cy="246221"/>
          </a:xfrm>
          <a:prstGeom prst="rect">
            <a:avLst/>
          </a:prstGeom>
          <a:noFill/>
        </p:spPr>
        <p:txBody>
          <a:bodyPr wrap="none" rtlCol="0">
            <a:spAutoFit/>
          </a:bodyPr>
          <a:lstStyle/>
          <a:p>
            <a:r>
              <a:rPr lang="en-US" altLang="ko-KR" sz="1000" b="1" dirty="0">
                <a:latin typeface="+mj-ea"/>
                <a:ea typeface="+mj-ea"/>
              </a:rPr>
              <a:t>Fig. Quantum Secure Direct Communication(QSDC)</a:t>
            </a:r>
            <a:endParaRPr lang="ko-KR" altLang="en-US" sz="1000" b="1" dirty="0">
              <a:latin typeface="+mj-ea"/>
              <a:ea typeface="+mj-ea"/>
            </a:endParaRPr>
          </a:p>
        </p:txBody>
      </p:sp>
      <p:graphicFrame>
        <p:nvGraphicFramePr>
          <p:cNvPr id="4" name="표 3"/>
          <p:cNvGraphicFramePr>
            <a:graphicFrameLocks noGrp="1"/>
          </p:cNvGraphicFramePr>
          <p:nvPr>
            <p:extLst>
              <p:ext uri="{D42A27DB-BD31-4B8C-83A1-F6EECF244321}">
                <p14:modId xmlns:p14="http://schemas.microsoft.com/office/powerpoint/2010/main" val="3771720289"/>
              </p:ext>
            </p:extLst>
          </p:nvPr>
        </p:nvGraphicFramePr>
        <p:xfrm>
          <a:off x="344488" y="3119266"/>
          <a:ext cx="9147679" cy="2965107"/>
        </p:xfrm>
        <a:graphic>
          <a:graphicData uri="http://schemas.openxmlformats.org/drawingml/2006/table">
            <a:tbl>
              <a:tblPr firstRow="1" bandRow="1">
                <a:tableStyleId>{5C22544A-7EE6-4342-B048-85BDC9FD1C3A}</a:tableStyleId>
              </a:tblPr>
              <a:tblGrid>
                <a:gridCol w="543710">
                  <a:extLst>
                    <a:ext uri="{9D8B030D-6E8A-4147-A177-3AD203B41FA5}">
                      <a16:colId xmlns:a16="http://schemas.microsoft.com/office/drawing/2014/main" val="455200775"/>
                    </a:ext>
                  </a:extLst>
                </a:gridCol>
                <a:gridCol w="4320480">
                  <a:extLst>
                    <a:ext uri="{9D8B030D-6E8A-4147-A177-3AD203B41FA5}">
                      <a16:colId xmlns:a16="http://schemas.microsoft.com/office/drawing/2014/main" val="1028309841"/>
                    </a:ext>
                  </a:extLst>
                </a:gridCol>
                <a:gridCol w="4283489">
                  <a:extLst>
                    <a:ext uri="{9D8B030D-6E8A-4147-A177-3AD203B41FA5}">
                      <a16:colId xmlns:a16="http://schemas.microsoft.com/office/drawing/2014/main" val="2324589271"/>
                    </a:ext>
                  </a:extLst>
                </a:gridCol>
              </a:tblGrid>
              <a:tr h="228545">
                <a:tc>
                  <a:txBody>
                    <a:bodyPr/>
                    <a:lstStyle/>
                    <a:p>
                      <a:pPr latinLnBrk="1"/>
                      <a:endParaRPr lang="ko-KR" altLang="en-US" sz="1200" dirty="0">
                        <a:latin typeface="+mn-ea"/>
                        <a:ea typeface="+mn-ea"/>
                      </a:endParaRPr>
                    </a:p>
                  </a:txBody>
                  <a:tcPr/>
                </a:tc>
                <a:tc>
                  <a:txBody>
                    <a:bodyPr/>
                    <a:lstStyle/>
                    <a:p>
                      <a:pPr algn="ctr" latinLnBrk="1"/>
                      <a:r>
                        <a:rPr lang="en-US" altLang="ko-KR" sz="1200" dirty="0">
                          <a:latin typeface="+mn-ea"/>
                          <a:ea typeface="+mn-ea"/>
                        </a:rPr>
                        <a:t>DL04 QSDC(2004, [2])</a:t>
                      </a:r>
                      <a:endParaRPr lang="ko-KR" altLang="en-US" sz="1200" dirty="0">
                        <a:latin typeface="+mn-ea"/>
                        <a:ea typeface="+mn-ea"/>
                      </a:endParaRPr>
                    </a:p>
                  </a:txBody>
                  <a:tcPr anchor="ctr"/>
                </a:tc>
                <a:tc>
                  <a:txBody>
                    <a:bodyPr/>
                    <a:lstStyle/>
                    <a:p>
                      <a:pPr algn="ctr" latinLnBrk="1"/>
                      <a:r>
                        <a:rPr lang="en-US" altLang="ko-KR" sz="1200" dirty="0">
                          <a:latin typeface="+mn-ea"/>
                          <a:ea typeface="+mn-ea"/>
                        </a:rPr>
                        <a:t>Two step QSDC(2003, [1])</a:t>
                      </a:r>
                      <a:endParaRPr lang="ko-KR" altLang="en-US" sz="1200" dirty="0">
                        <a:latin typeface="+mn-ea"/>
                        <a:ea typeface="+mn-ea"/>
                      </a:endParaRPr>
                    </a:p>
                  </a:txBody>
                  <a:tcPr anchor="ctr"/>
                </a:tc>
                <a:extLst>
                  <a:ext uri="{0D108BD9-81ED-4DB2-BD59-A6C34878D82A}">
                    <a16:rowId xmlns:a16="http://schemas.microsoft.com/office/drawing/2014/main" val="1816660982"/>
                  </a:ext>
                </a:extLst>
              </a:tr>
              <a:tr h="245147">
                <a:tc>
                  <a:txBody>
                    <a:bodyPr/>
                    <a:lstStyle/>
                    <a:p>
                      <a:pPr algn="ctr" latinLnBrk="1"/>
                      <a:r>
                        <a:rPr lang="ko-KR" altLang="en-US" sz="1200" b="1" dirty="0" err="1">
                          <a:latin typeface="+mn-ea"/>
                          <a:ea typeface="+mn-ea"/>
                        </a:rPr>
                        <a:t>source</a:t>
                      </a:r>
                      <a:endParaRPr lang="ko-KR" altLang="en-US" sz="1200" b="1" dirty="0">
                        <a:latin typeface="+mn-ea"/>
                        <a:ea typeface="+mn-ea"/>
                      </a:endParaRPr>
                    </a:p>
                  </a:txBody>
                  <a:tcPr anchor="ctr"/>
                </a:tc>
                <a:tc>
                  <a:txBody>
                    <a:bodyPr/>
                    <a:lstStyle/>
                    <a:p>
                      <a:pPr algn="ctr" latinLnBrk="1"/>
                      <a:r>
                        <a:rPr lang="ko-KR" altLang="en-US" sz="1100" b="1" dirty="0">
                          <a:latin typeface="+mn-ea"/>
                          <a:ea typeface="+mn-ea"/>
                        </a:rPr>
                        <a:t>Single photon based QSDC protocol</a:t>
                      </a:r>
                    </a:p>
                  </a:txBody>
                  <a:tcPr anchor="ctr"/>
                </a:tc>
                <a:tc>
                  <a:txBody>
                    <a:bodyPr/>
                    <a:lstStyle/>
                    <a:p>
                      <a:pPr algn="ctr" latinLnBrk="1"/>
                      <a:r>
                        <a:rPr lang="ko-KR" altLang="en-US" sz="1100" b="1" dirty="0">
                          <a:latin typeface="+mn-ea"/>
                          <a:ea typeface="+mn-ea"/>
                        </a:rPr>
                        <a:t>Entanglement based QSDC protocol</a:t>
                      </a:r>
                    </a:p>
                  </a:txBody>
                  <a:tcPr anchor="ctr"/>
                </a:tc>
                <a:extLst>
                  <a:ext uri="{0D108BD9-81ED-4DB2-BD59-A6C34878D82A}">
                    <a16:rowId xmlns:a16="http://schemas.microsoft.com/office/drawing/2014/main" val="1799001881"/>
                  </a:ext>
                </a:extLst>
              </a:tr>
              <a:tr h="1660155">
                <a:tc rowSpan="2">
                  <a:txBody>
                    <a:bodyPr/>
                    <a:lstStyle/>
                    <a:p>
                      <a:pPr algn="ctr" latinLnBrk="1"/>
                      <a:r>
                        <a:rPr lang="ko-KR" altLang="en-US" sz="1200" b="1" dirty="0">
                          <a:latin typeface="+mn-ea"/>
                          <a:ea typeface="+mn-ea"/>
                        </a:rPr>
                        <a:t>Structure</a:t>
                      </a:r>
                    </a:p>
                  </a:txBody>
                  <a:tcPr anchor="ctr"/>
                </a:tc>
                <a:tc>
                  <a:txBody>
                    <a:bodyPr/>
                    <a:lstStyle/>
                    <a:p>
                      <a:pPr algn="ctr" latinLnBrk="1"/>
                      <a:endParaRPr lang="ko-KR" altLang="en-US" sz="1200" b="1" dirty="0">
                        <a:latin typeface="+mn-ea"/>
                        <a:ea typeface="+mn-ea"/>
                      </a:endParaRPr>
                    </a:p>
                  </a:txBody>
                  <a:tcPr anchor="ctr"/>
                </a:tc>
                <a:tc>
                  <a:txBody>
                    <a:bodyPr/>
                    <a:lstStyle/>
                    <a:p>
                      <a:pPr algn="ctr" latinLnBrk="1"/>
                      <a:endParaRPr lang="ko-KR" altLang="en-US" sz="1200" b="1" dirty="0">
                        <a:latin typeface="+mn-ea"/>
                        <a:ea typeface="+mn-ea"/>
                      </a:endParaRPr>
                    </a:p>
                  </a:txBody>
                  <a:tcPr anchor="ctr"/>
                </a:tc>
                <a:extLst>
                  <a:ext uri="{0D108BD9-81ED-4DB2-BD59-A6C34878D82A}">
                    <a16:rowId xmlns:a16="http://schemas.microsoft.com/office/drawing/2014/main" val="1846090976"/>
                  </a:ext>
                </a:extLst>
              </a:tr>
              <a:tr h="573432">
                <a:tc vMerge="1">
                  <a:txBody>
                    <a:bodyPr/>
                    <a:lstStyle/>
                    <a:p>
                      <a:pPr algn="ctr" latinLnBrk="1"/>
                      <a:endParaRPr lang="ko-KR" altLang="en-US" sz="1000" dirty="0"/>
                    </a:p>
                  </a:txBody>
                  <a:tcPr anchor="ctr"/>
                </a:tc>
                <a:tc>
                  <a:txBody>
                    <a:bodyPr/>
                    <a:lstStyle/>
                    <a:p>
                      <a:pPr algn="ctr" latinLnBrk="1"/>
                      <a:r>
                        <a:rPr lang="ko-KR" altLang="en-US" sz="740" b="1" dirty="0">
                          <a:latin typeface="+mn-ea"/>
                          <a:ea typeface="+mn-ea"/>
                        </a:rPr>
                        <a:t>Round-trip structure: the receiver generates single photons and sends them to the sender, which returns them after message encoding so that the receiver can measure them</a:t>
                      </a:r>
                      <a:endParaRPr lang="ko-KR" altLang="en-US" sz="1100" b="1" dirty="0">
                        <a:latin typeface="+mn-ea"/>
                        <a:ea typeface="+mn-ea"/>
                      </a:endParaRPr>
                    </a:p>
                  </a:txBody>
                  <a:tcPr anchor="ctr"/>
                </a:tc>
                <a:tc>
                  <a:txBody>
                    <a:bodyPr/>
                    <a:lstStyle/>
                    <a:p>
                      <a:pPr algn="ctr" latinLnBrk="1"/>
                      <a:r>
                        <a:rPr lang="en-US" altLang="ko-KR" sz="869" b="1" dirty="0">
                          <a:latin typeface="+mn-ea"/>
                          <a:ea typeface="+mn-ea"/>
                        </a:rPr>
                        <a:t>Structure in which the check sequence and the message sequence</a:t>
                      </a:r>
                      <a:endParaRPr lang="en-US" altLang="ko-KR" sz="1100" b="1" baseline="0" dirty="0">
                        <a:latin typeface="+mn-ea"/>
                        <a:ea typeface="+mn-ea"/>
                      </a:endParaRPr>
                    </a:p>
                    <a:p>
                      <a:pPr algn="ctr" latinLnBrk="1"/>
                      <a:r>
                        <a:rPr lang="ko-KR" altLang="en-US" sz="869" b="1" baseline="0" dirty="0">
                          <a:latin typeface="+mn-ea"/>
                          <a:ea typeface="+mn-ea"/>
                        </a:rPr>
                        <a:t>are transmitted separately, with a time interval between them</a:t>
                      </a:r>
                      <a:endParaRPr lang="ko-KR" altLang="en-US" sz="1100" b="1" dirty="0">
                        <a:latin typeface="+mn-ea"/>
                        <a:ea typeface="+mn-ea"/>
                      </a:endParaRPr>
                    </a:p>
                  </a:txBody>
                  <a:tcPr anchor="ctr"/>
                </a:tc>
                <a:extLst>
                  <a:ext uri="{0D108BD9-81ED-4DB2-BD59-A6C34878D82A}">
                    <a16:rowId xmlns:a16="http://schemas.microsoft.com/office/drawing/2014/main" val="2959132294"/>
                  </a:ext>
                </a:extLst>
              </a:tr>
            </a:tbl>
          </a:graphicData>
        </a:graphic>
      </p:graphicFrame>
      <p:pic>
        <p:nvPicPr>
          <p:cNvPr id="31" name="그림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6459" y="3891552"/>
            <a:ext cx="4054838" cy="1549793"/>
          </a:xfrm>
          <a:prstGeom prst="rect">
            <a:avLst/>
          </a:prstGeom>
        </p:spPr>
      </p:pic>
      <p:pic>
        <p:nvPicPr>
          <p:cNvPr id="33" name="그림 32"/>
          <p:cNvPicPr>
            <a:picLocks noChangeAspect="1"/>
          </p:cNvPicPr>
          <p:nvPr/>
        </p:nvPicPr>
        <p:blipFill>
          <a:blip r:embed="rId6"/>
          <a:stretch>
            <a:fillRect/>
          </a:stretch>
        </p:blipFill>
        <p:spPr>
          <a:xfrm>
            <a:off x="5474305" y="3891552"/>
            <a:ext cx="3888432" cy="1547707"/>
          </a:xfrm>
          <a:prstGeom prst="rect">
            <a:avLst/>
          </a:prstGeom>
        </p:spPr>
      </p:pic>
      <p:sp>
        <p:nvSpPr>
          <p:cNvPr id="34" name="직사각형 33"/>
          <p:cNvSpPr/>
          <p:nvPr/>
        </p:nvSpPr>
        <p:spPr>
          <a:xfrm>
            <a:off x="65858" y="6040429"/>
            <a:ext cx="9711678" cy="461665"/>
          </a:xfrm>
          <a:prstGeom prst="rect">
            <a:avLst/>
          </a:prstGeom>
        </p:spPr>
        <p:txBody>
          <a:bodyPr wrap="square">
            <a:spAutoFit/>
          </a:bodyPr>
          <a:lstStyle/>
          <a:p>
            <a:r>
              <a:rPr lang="en-US" altLang="ko-KR" sz="800" dirty="0"/>
              <a:t>[1]F.-G. Deng, G. L. Long, and X.-S. Liu, ``Two-step quantum direct communication protocol using the Einstein-</a:t>
            </a:r>
            <a:r>
              <a:rPr lang="en-US" altLang="ko-KR" sz="800" dirty="0" err="1"/>
              <a:t>Podolsky</a:t>
            </a:r>
            <a:r>
              <a:rPr lang="en-US" altLang="ko-KR" sz="800" dirty="0"/>
              <a:t>-Rosen pair block,'‘ </a:t>
            </a:r>
            <a:r>
              <a:rPr lang="en-US" altLang="ko-KR" sz="800" i="1" dirty="0"/>
              <a:t>Phys. Rev. A, Gen. Phys.</a:t>
            </a:r>
            <a:r>
              <a:rPr lang="en-US" altLang="ko-KR" sz="800" dirty="0"/>
              <a:t>, vol. 68, no. 4, Oct. 2003, Art. no. 042317</a:t>
            </a:r>
          </a:p>
          <a:p>
            <a:r>
              <a:rPr lang="en-US" altLang="ko-KR" sz="800" dirty="0"/>
              <a:t>[2]F.-G. Deng and G. L. Long, ``Secure direct communication with a quantum one-time pad,'' Phys. Rev. A, Gen. Phys., vol. 69, no. 5, May 2004, Art. no. 052319.</a:t>
            </a:r>
          </a:p>
          <a:p>
            <a:endParaRPr lang="ko-KR" altLang="en-US" sz="800" dirty="0"/>
          </a:p>
        </p:txBody>
      </p:sp>
      <p:sp>
        <p:nvSpPr>
          <p:cNvPr id="9" name="직사각형 8"/>
          <p:cNvSpPr/>
          <p:nvPr/>
        </p:nvSpPr>
        <p:spPr>
          <a:xfrm>
            <a:off x="880344" y="3119266"/>
            <a:ext cx="4321785" cy="2782227"/>
          </a:xfrm>
          <a:prstGeom prst="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787170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sz="quarter" idx="18"/>
          </p:nvPr>
        </p:nvSpPr>
        <p:spPr>
          <a:xfrm>
            <a:off x="344488" y="432606"/>
            <a:ext cx="9073008" cy="5750845"/>
          </a:xfrm>
        </p:spPr>
        <p:txBody>
          <a:bodyPr/>
          <a:lstStyle/>
          <a:p>
            <a:pPr algn="just"/>
            <a:r>
              <a:rPr lang="en-US" altLang="ko-KR" sz="1600" dirty="0">
                <a:latin typeface="+mn-ea"/>
                <a:ea typeface="+mn-ea"/>
              </a:rPr>
              <a:t>DL04 QSDC?</a:t>
            </a:r>
          </a:p>
          <a:p>
            <a:pPr lvl="1" algn="just"/>
            <a:r>
              <a:rPr lang="en-US" altLang="ko-KR" sz="1400" dirty="0">
                <a:latin typeface="+mn-ea"/>
                <a:ea typeface="+mn-ea"/>
              </a:rPr>
              <a:t>Provides a method of </a:t>
            </a:r>
            <a:r>
              <a:rPr lang="en-US" altLang="ko-KR" sz="1400" dirty="0">
                <a:solidFill>
                  <a:srgbClr val="0070C0"/>
                </a:solidFill>
                <a:latin typeface="+mn-ea"/>
                <a:ea typeface="+mn-ea"/>
              </a:rPr>
              <a:t>transmitting classical bits in a two-way system</a:t>
            </a:r>
          </a:p>
          <a:p>
            <a:pPr lvl="1" algn="just"/>
            <a:r>
              <a:rPr lang="en-US" altLang="ko-KR" sz="1400" b="1" dirty="0">
                <a:latin typeface="+mn-ea"/>
                <a:ea typeface="+mn-ea"/>
              </a:rPr>
              <a:t>Overall process</a:t>
            </a:r>
          </a:p>
          <a:p>
            <a:pPr lvl="1" algn="just"/>
            <a:endParaRPr lang="en-US" altLang="ko-KR" sz="1400" dirty="0">
              <a:latin typeface="+mn-ea"/>
              <a:ea typeface="+mn-ea"/>
            </a:endParaRPr>
          </a:p>
          <a:p>
            <a:pPr lvl="1" algn="just"/>
            <a:endParaRPr lang="en-US" altLang="ko-KR" sz="1800" dirty="0">
              <a:latin typeface="+mn-ea"/>
              <a:ea typeface="+mn-ea"/>
            </a:endParaRPr>
          </a:p>
          <a:p>
            <a:pPr marL="279087" lvl="1" indent="0" algn="just">
              <a:buNone/>
            </a:pPr>
            <a:endParaRPr lang="en-US" altLang="ko-KR" sz="1400" dirty="0">
              <a:latin typeface="+mn-ea"/>
              <a:ea typeface="+mn-ea"/>
            </a:endParaRPr>
          </a:p>
          <a:p>
            <a:pPr lvl="1" algn="just"/>
            <a:endParaRPr lang="en-US" altLang="ko-KR" sz="1400" dirty="0">
              <a:latin typeface="+mn-ea"/>
              <a:ea typeface="+mn-ea"/>
            </a:endParaRPr>
          </a:p>
          <a:p>
            <a:pPr lvl="1" algn="just"/>
            <a:endParaRPr lang="en-US" altLang="ko-KR" sz="1400" dirty="0">
              <a:latin typeface="+mn-ea"/>
              <a:ea typeface="+mn-ea"/>
            </a:endParaRPr>
          </a:p>
          <a:p>
            <a:pPr lvl="1" algn="just"/>
            <a:endParaRPr lang="en-US" altLang="ko-KR" sz="1400" dirty="0">
              <a:latin typeface="+mn-ea"/>
              <a:ea typeface="+mn-ea"/>
            </a:endParaRPr>
          </a:p>
          <a:p>
            <a:pPr lvl="1" algn="just"/>
            <a:endParaRPr lang="en-US" altLang="ko-KR" sz="1400" dirty="0">
              <a:latin typeface="+mn-ea"/>
              <a:ea typeface="+mn-ea"/>
            </a:endParaRPr>
          </a:p>
          <a:p>
            <a:pPr algn="just"/>
            <a:endParaRPr lang="en-US" altLang="ko-KR" sz="1600" dirty="0">
              <a:latin typeface="+mn-ea"/>
              <a:ea typeface="+mn-ea"/>
            </a:endParaRPr>
          </a:p>
          <a:p>
            <a:pPr algn="just"/>
            <a:endParaRPr lang="en-US" altLang="ko-KR" sz="1600" dirty="0">
              <a:latin typeface="+mn-ea"/>
              <a:ea typeface="+mn-ea"/>
            </a:endParaRPr>
          </a:p>
          <a:p>
            <a:pPr algn="just"/>
            <a:endParaRPr lang="en-US" altLang="ko-KR" sz="1600" dirty="0">
              <a:latin typeface="+mn-ea"/>
              <a:ea typeface="+mn-ea"/>
            </a:endParaRPr>
          </a:p>
          <a:p>
            <a:pPr marL="279087" lvl="1" indent="0" algn="just">
              <a:buNone/>
            </a:pPr>
            <a:endParaRPr lang="en-US" altLang="ko-KR" sz="1400" dirty="0">
              <a:latin typeface="+mn-ea"/>
              <a:ea typeface="+mn-ea"/>
            </a:endParaRPr>
          </a:p>
          <a:p>
            <a:pPr algn="just"/>
            <a:endParaRPr lang="en-US" altLang="ko-KR" sz="1600" dirty="0">
              <a:latin typeface="+mn-ea"/>
              <a:ea typeface="+mn-ea"/>
            </a:endParaRPr>
          </a:p>
          <a:p>
            <a:pPr algn="just"/>
            <a:endParaRPr lang="en-US" altLang="ko-KR" sz="1600" dirty="0">
              <a:latin typeface="+mn-ea"/>
              <a:ea typeface="+mn-ea"/>
            </a:endParaRPr>
          </a:p>
          <a:p>
            <a:pPr algn="just"/>
            <a:endParaRPr lang="en-US" altLang="ko-KR" sz="1600" dirty="0">
              <a:latin typeface="+mn-ea"/>
              <a:ea typeface="+mn-ea"/>
            </a:endParaRPr>
          </a:p>
          <a:p>
            <a:pPr algn="just"/>
            <a:endParaRPr lang="en-US" altLang="ko-KR" sz="1600" dirty="0">
              <a:latin typeface="+mn-ea"/>
              <a:ea typeface="+mn-ea"/>
            </a:endParaRPr>
          </a:p>
          <a:p>
            <a:pPr algn="just"/>
            <a:endParaRPr lang="en-US" altLang="ko-KR" sz="1600" dirty="0">
              <a:latin typeface="+mn-ea"/>
              <a:ea typeface="+mn-ea"/>
            </a:endParaRPr>
          </a:p>
        </p:txBody>
      </p:sp>
      <p:sp>
        <p:nvSpPr>
          <p:cNvPr id="3" name="내용 개체 틀 2"/>
          <p:cNvSpPr>
            <a:spLocks noGrp="1"/>
          </p:cNvSpPr>
          <p:nvPr>
            <p:ph sz="quarter" idx="19"/>
          </p:nvPr>
        </p:nvSpPr>
        <p:spPr/>
        <p:txBody>
          <a:bodyPr/>
          <a:lstStyle/>
          <a:p>
            <a:r>
              <a:rPr lang="en-US" altLang="ko-KR" b="1" dirty="0">
                <a:latin typeface="+mn-ea"/>
                <a:ea typeface="+mn-ea"/>
              </a:rPr>
              <a:t>1. QSDC?</a:t>
            </a:r>
            <a:endParaRPr lang="ko-KR" altLang="en-US" b="1" dirty="0">
              <a:latin typeface="+mn-ea"/>
              <a:ea typeface="+mn-ea"/>
            </a:endParaRPr>
          </a:p>
        </p:txBody>
      </p:sp>
      <p:grpSp>
        <p:nvGrpSpPr>
          <p:cNvPr id="13" name="그룹 12"/>
          <p:cNvGrpSpPr/>
          <p:nvPr/>
        </p:nvGrpSpPr>
        <p:grpSpPr>
          <a:xfrm>
            <a:off x="992560" y="1484784"/>
            <a:ext cx="7776864" cy="4320480"/>
            <a:chOff x="848544" y="1628800"/>
            <a:chExt cx="8064896" cy="4464496"/>
          </a:xfrm>
        </p:grpSpPr>
        <p:grpSp>
          <p:nvGrpSpPr>
            <p:cNvPr id="14" name="그룹 13"/>
            <p:cNvGrpSpPr/>
            <p:nvPr/>
          </p:nvGrpSpPr>
          <p:grpSpPr>
            <a:xfrm>
              <a:off x="848544" y="1628800"/>
              <a:ext cx="8064896" cy="4464496"/>
              <a:chOff x="800125" y="1549228"/>
              <a:chExt cx="8809806" cy="4734825"/>
            </a:xfrm>
          </p:grpSpPr>
          <p:grpSp>
            <p:nvGrpSpPr>
              <p:cNvPr id="19" name="그룹 18"/>
              <p:cNvGrpSpPr/>
              <p:nvPr/>
            </p:nvGrpSpPr>
            <p:grpSpPr>
              <a:xfrm>
                <a:off x="800125" y="1549228"/>
                <a:ext cx="8809806" cy="4734825"/>
                <a:chOff x="848544" y="1223062"/>
                <a:chExt cx="8809806" cy="4734825"/>
              </a:xfrm>
            </p:grpSpPr>
            <p:pic>
              <p:nvPicPr>
                <p:cNvPr id="22" name="그림 21"/>
                <p:cNvPicPr>
                  <a:picLocks noChangeAspect="1"/>
                </p:cNvPicPr>
                <p:nvPr/>
              </p:nvPicPr>
              <p:blipFill>
                <a:blip r:embed="rId3"/>
                <a:stretch>
                  <a:fillRect/>
                </a:stretch>
              </p:blipFill>
              <p:spPr>
                <a:xfrm>
                  <a:off x="848544" y="1223062"/>
                  <a:ext cx="8809806" cy="4734825"/>
                </a:xfrm>
                <a:prstGeom prst="rect">
                  <a:avLst/>
                </a:prstGeom>
              </p:spPr>
            </p:pic>
            <p:sp>
              <p:nvSpPr>
                <p:cNvPr id="23" name="직사각형 22"/>
                <p:cNvSpPr/>
                <p:nvPr/>
              </p:nvSpPr>
              <p:spPr bwMode="auto">
                <a:xfrm>
                  <a:off x="1136576" y="5373216"/>
                  <a:ext cx="1512168" cy="360040"/>
                </a:xfrm>
                <a:prstGeom prst="rect">
                  <a:avLst/>
                </a:prstGeom>
                <a:solidFill>
                  <a:schemeClr val="bg1"/>
                </a:solidFill>
                <a:ln w="9525">
                  <a:noFill/>
                  <a:miter lim="800000"/>
                  <a:headEnd/>
                  <a:tailEnd/>
                </a:ln>
              </p:spPr>
              <p:txBody>
                <a:bodyPr wrap="square" rtlCol="0" anchor="ctr">
                  <a:noAutofit/>
                </a:bodyPr>
                <a:lstStyle/>
                <a:p>
                  <a:pPr marL="90488" indent="-90488" algn="l">
                    <a:buFontTx/>
                    <a:buChar char="•"/>
                  </a:pPr>
                  <a:endParaRPr lang="ko-KR" altLang="en-US" sz="1200" dirty="0">
                    <a:solidFill>
                      <a:srgbClr val="000000"/>
                    </a:solidFill>
                  </a:endParaRPr>
                </a:p>
              </p:txBody>
            </p:sp>
          </p:grpSp>
          <p:sp>
            <p:nvSpPr>
              <p:cNvPr id="20" name="직사각형 19"/>
              <p:cNvSpPr/>
              <p:nvPr/>
            </p:nvSpPr>
            <p:spPr bwMode="auto">
              <a:xfrm>
                <a:off x="4736976" y="1772816"/>
                <a:ext cx="1656184" cy="288032"/>
              </a:xfrm>
              <a:prstGeom prst="rect">
                <a:avLst/>
              </a:prstGeom>
              <a:solidFill>
                <a:schemeClr val="bg1"/>
              </a:solidFill>
              <a:ln w="9525">
                <a:noFill/>
                <a:miter lim="800000"/>
                <a:headEnd/>
                <a:tailEnd/>
              </a:ln>
            </p:spPr>
            <p:txBody>
              <a:bodyPr wrap="square" rtlCol="0" anchor="ctr">
                <a:noAutofit/>
              </a:bodyPr>
              <a:lstStyle/>
              <a:p>
                <a:pPr algn="ctr"/>
                <a:r>
                  <a:rPr lang="en-US" altLang="ko-KR" sz="1200" b="1" dirty="0">
                    <a:solidFill>
                      <a:srgbClr val="0070C0"/>
                    </a:solidFill>
                    <a:latin typeface="맑은 고딕" panose="020B0503020000020004" pitchFamily="50" charset="-127"/>
                    <a:ea typeface="맑은 고딕" panose="020B0503020000020004" pitchFamily="50" charset="-127"/>
                  </a:rPr>
                  <a:t>Classical channel</a:t>
                </a:r>
                <a:endParaRPr lang="ko-KR" altLang="en-US" sz="1200" b="1" dirty="0">
                  <a:solidFill>
                    <a:srgbClr val="0070C0"/>
                  </a:solidFill>
                  <a:latin typeface="맑은 고딕" panose="020B0503020000020004" pitchFamily="50" charset="-127"/>
                  <a:ea typeface="맑은 고딕" panose="020B0503020000020004" pitchFamily="50" charset="-127"/>
                </a:endParaRPr>
              </a:p>
            </p:txBody>
          </p:sp>
          <p:sp>
            <p:nvSpPr>
              <p:cNvPr id="21" name="직사각형 20"/>
              <p:cNvSpPr/>
              <p:nvPr/>
            </p:nvSpPr>
            <p:spPr bwMode="auto">
              <a:xfrm>
                <a:off x="4880992" y="3884418"/>
                <a:ext cx="1656184" cy="288032"/>
              </a:xfrm>
              <a:prstGeom prst="rect">
                <a:avLst/>
              </a:prstGeom>
              <a:solidFill>
                <a:schemeClr val="bg1"/>
              </a:solidFill>
              <a:ln w="9525">
                <a:noFill/>
                <a:miter lim="800000"/>
                <a:headEnd/>
                <a:tailEnd/>
              </a:ln>
            </p:spPr>
            <p:txBody>
              <a:bodyPr wrap="square" rtlCol="0" anchor="ctr">
                <a:noAutofit/>
              </a:bodyPr>
              <a:lstStyle/>
              <a:p>
                <a:pPr algn="l"/>
                <a:r>
                  <a:rPr lang="en-US" altLang="ko-KR" sz="1200" b="1" dirty="0">
                    <a:solidFill>
                      <a:srgbClr val="000000"/>
                    </a:solidFill>
                    <a:latin typeface="맑은 고딕" panose="020B0503020000020004" pitchFamily="50" charset="-127"/>
                    <a:ea typeface="맑은 고딕" panose="020B0503020000020004" pitchFamily="50" charset="-127"/>
                  </a:rPr>
                  <a:t>Quantum channel</a:t>
                </a:r>
                <a:endParaRPr lang="ko-KR" altLang="en-US" sz="1200" b="1" dirty="0">
                  <a:solidFill>
                    <a:srgbClr val="000000"/>
                  </a:solidFill>
                  <a:latin typeface="맑은 고딕" panose="020B0503020000020004" pitchFamily="50" charset="-127"/>
                  <a:ea typeface="맑은 고딕" panose="020B0503020000020004" pitchFamily="50" charset="-127"/>
                </a:endParaRPr>
              </a:p>
            </p:txBody>
          </p:sp>
        </p:grpSp>
        <p:sp>
          <p:nvSpPr>
            <p:cNvPr id="15" name="직사각형 14"/>
            <p:cNvSpPr/>
            <p:nvPr/>
          </p:nvSpPr>
          <p:spPr bwMode="auto">
            <a:xfrm>
              <a:off x="2918116" y="3309950"/>
              <a:ext cx="216024" cy="17853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1" hangingPunct="1">
                <a:lnSpc>
                  <a:spcPct val="100000"/>
                </a:lnSpc>
                <a:spcBef>
                  <a:spcPct val="0"/>
                </a:spcBef>
                <a:spcAft>
                  <a:spcPct val="0"/>
                </a:spcAft>
                <a:buClrTx/>
                <a:buSzTx/>
                <a:buFontTx/>
                <a:buNone/>
                <a:tabLst/>
              </a:pPr>
              <a:endParaRPr kumimoji="1" lang="ko-KR" altLang="en-US" sz="2000" b="1" i="0" u="none" strike="noStrike" cap="none" normalizeH="0" baseline="0">
                <a:ln>
                  <a:noFill/>
                </a:ln>
                <a:solidFill>
                  <a:schemeClr val="tx1"/>
                </a:solidFill>
                <a:effectLst/>
                <a:latin typeface="Trebuchet MS" pitchFamily="34" charset="0"/>
                <a:ea typeface="돋움" pitchFamily="50" charset="-127"/>
              </a:endParaRPr>
            </a:p>
          </p:txBody>
        </p:sp>
        <p:sp>
          <p:nvSpPr>
            <p:cNvPr id="16" name="직사각형 15"/>
            <p:cNvSpPr/>
            <p:nvPr/>
          </p:nvSpPr>
          <p:spPr bwMode="auto">
            <a:xfrm>
              <a:off x="2947831" y="3978898"/>
              <a:ext cx="261389" cy="17853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1" hangingPunct="1">
                <a:lnSpc>
                  <a:spcPct val="100000"/>
                </a:lnSpc>
                <a:spcBef>
                  <a:spcPct val="0"/>
                </a:spcBef>
                <a:spcAft>
                  <a:spcPct val="0"/>
                </a:spcAft>
                <a:buClrTx/>
                <a:buSzTx/>
                <a:buFontTx/>
                <a:buNone/>
                <a:tabLst/>
              </a:pPr>
              <a:endParaRPr kumimoji="1" lang="ko-KR" altLang="en-US" sz="2000" b="1" i="0" u="none" strike="noStrike" cap="none" normalizeH="0" baseline="0">
                <a:ln>
                  <a:noFill/>
                </a:ln>
                <a:solidFill>
                  <a:schemeClr val="tx1"/>
                </a:solidFill>
                <a:effectLst/>
                <a:latin typeface="Trebuchet MS" pitchFamily="34" charset="0"/>
                <a:ea typeface="돋움" pitchFamily="50" charset="-127"/>
              </a:endParaRPr>
            </a:p>
          </p:txBody>
        </p:sp>
        <p:sp>
          <p:nvSpPr>
            <p:cNvPr id="17" name="직사각형 16"/>
            <p:cNvSpPr/>
            <p:nvPr/>
          </p:nvSpPr>
          <p:spPr bwMode="auto">
            <a:xfrm>
              <a:off x="6987257" y="3976192"/>
              <a:ext cx="463067" cy="19638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1" hangingPunct="1">
                <a:lnSpc>
                  <a:spcPct val="100000"/>
                </a:lnSpc>
                <a:spcBef>
                  <a:spcPct val="0"/>
                </a:spcBef>
                <a:spcAft>
                  <a:spcPct val="0"/>
                </a:spcAft>
                <a:buClrTx/>
                <a:buSzTx/>
                <a:buFontTx/>
                <a:buNone/>
                <a:tabLst/>
              </a:pPr>
              <a:endParaRPr kumimoji="1" lang="ko-KR" altLang="en-US" sz="2000" b="1" i="0" u="none" strike="noStrike" cap="none" normalizeH="0" baseline="0">
                <a:ln>
                  <a:noFill/>
                </a:ln>
                <a:solidFill>
                  <a:schemeClr val="tx1"/>
                </a:solidFill>
                <a:effectLst/>
                <a:latin typeface="Trebuchet MS" pitchFamily="34" charset="0"/>
                <a:ea typeface="돋움" pitchFamily="50" charset="-127"/>
              </a:endParaRPr>
            </a:p>
          </p:txBody>
        </p:sp>
        <p:sp>
          <p:nvSpPr>
            <p:cNvPr id="18" name="직사각형 17"/>
            <p:cNvSpPr/>
            <p:nvPr/>
          </p:nvSpPr>
          <p:spPr bwMode="auto">
            <a:xfrm>
              <a:off x="7530282" y="3478397"/>
              <a:ext cx="237626" cy="21602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1" hangingPunct="1">
                <a:lnSpc>
                  <a:spcPct val="100000"/>
                </a:lnSpc>
                <a:spcBef>
                  <a:spcPct val="0"/>
                </a:spcBef>
                <a:spcAft>
                  <a:spcPct val="0"/>
                </a:spcAft>
                <a:buClrTx/>
                <a:buSzTx/>
                <a:buFontTx/>
                <a:buNone/>
                <a:tabLst/>
              </a:pPr>
              <a:endParaRPr kumimoji="1" lang="ko-KR" altLang="en-US" sz="2000" b="1" i="0" u="none" strike="noStrike" cap="none" normalizeH="0" baseline="0">
                <a:ln>
                  <a:noFill/>
                </a:ln>
                <a:solidFill>
                  <a:schemeClr val="tx1"/>
                </a:solidFill>
                <a:effectLst/>
                <a:latin typeface="Trebuchet MS" pitchFamily="34" charset="0"/>
                <a:ea typeface="돋움" pitchFamily="50" charset="-127"/>
              </a:endParaRPr>
            </a:p>
          </p:txBody>
        </p:sp>
      </p:grpSp>
    </p:spTree>
    <p:extLst>
      <p:ext uri="{BB962C8B-B14F-4D97-AF65-F5344CB8AC3E}">
        <p14:creationId xmlns:p14="http://schemas.microsoft.com/office/powerpoint/2010/main" val="1978090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내용 개체 틀 1"/>
              <p:cNvSpPr>
                <a:spLocks noGrp="1"/>
              </p:cNvSpPr>
              <p:nvPr>
                <p:ph sz="quarter" idx="18"/>
              </p:nvPr>
            </p:nvSpPr>
            <p:spPr>
              <a:xfrm>
                <a:off x="344488" y="432606"/>
                <a:ext cx="9223160" cy="5750845"/>
              </a:xfrm>
            </p:spPr>
            <p:txBody>
              <a:bodyPr/>
              <a:lstStyle/>
              <a:p>
                <a:r>
                  <a:rPr lang="en-US" altLang="ko-KR" sz="1600" dirty="0">
                    <a:latin typeface="+mn-ea"/>
                    <a:ea typeface="+mn-ea"/>
                  </a:rPr>
                  <a:t>The dead time of the single photon detector limits the transmission rate</a:t>
                </a:r>
                <a:endParaRPr lang="en-US" altLang="ko-KR" sz="1400" dirty="0">
                  <a:solidFill>
                    <a:srgbClr val="FF0000"/>
                  </a:solidFill>
                  <a:latin typeface="+mn-ea"/>
                  <a:ea typeface="+mn-ea"/>
                </a:endParaRPr>
              </a:p>
              <a:p>
                <a:pPr lvl="1"/>
                <a:r>
                  <a:rPr lang="en-US" altLang="ko-KR" sz="1300" dirty="0">
                    <a:solidFill>
                      <a:srgbClr val="0070C0"/>
                    </a:solidFill>
                    <a:latin typeface="+mn-ea"/>
                    <a:ea typeface="+mn-ea"/>
                  </a:rPr>
                  <a:t>Secret data is generated at a level that is orders of magnitude lower than the digital communication rates</a:t>
                </a:r>
                <a:endParaRPr lang="en-US" altLang="ko-KR" sz="1300" dirty="0">
                  <a:latin typeface="+mn-ea"/>
                  <a:ea typeface="+mn-ea"/>
                </a:endParaRPr>
              </a:p>
              <a:p>
                <a:pPr lvl="2"/>
                <a:r>
                  <a:rPr lang="en-US" altLang="ko-KR" sz="1200" dirty="0">
                    <a:latin typeface="+mn-ea"/>
                    <a:ea typeface="+mn-ea"/>
                  </a:rPr>
                  <a:t>Constraint by experimental non-idealities</a:t>
                </a:r>
              </a:p>
              <a:p>
                <a:pPr lvl="2"/>
                <a:endParaRPr lang="en-US" altLang="ko-KR" sz="1200" dirty="0">
                  <a:latin typeface="+mn-ea"/>
                  <a:ea typeface="+mn-ea"/>
                </a:endParaRPr>
              </a:p>
              <a:p>
                <a:pPr lvl="3">
                  <a:buFont typeface="Wingdings" panose="05000000000000000000" pitchFamily="2" charset="2"/>
                  <a:buChar char="v"/>
                </a:pPr>
                <a:r>
                  <a:rPr lang="en-US" altLang="ko-KR" sz="1100" dirty="0">
                    <a:solidFill>
                      <a:schemeClr val="accent4">
                        <a:lumMod val="75000"/>
                      </a:schemeClr>
                    </a:solidFill>
                    <a:latin typeface="+mn-ea"/>
                    <a:ea typeface="+mn-ea"/>
                  </a:rPr>
                  <a:t>Long recovery time(=Dead time </a:t>
                </a:r>
                <a14:m>
                  <m:oMath xmlns:m="http://schemas.openxmlformats.org/officeDocument/2006/math">
                    <m:r>
                      <a:rPr lang="en-US" altLang="ko-KR" sz="1100" b="1" i="1" smtClean="0">
                        <a:solidFill>
                          <a:schemeClr val="accent4">
                            <a:lumMod val="75000"/>
                          </a:schemeClr>
                        </a:solidFill>
                        <a:effectLst/>
                        <a:latin typeface="Cambria Math" panose="02040503050406030204" pitchFamily="18" charset="0"/>
                        <a:ea typeface="+mn-ea"/>
                      </a:rPr>
                      <m:t>≥</m:t>
                    </m:r>
                  </m:oMath>
                </a14:m>
                <a:r>
                  <a:rPr lang="en-US" altLang="ko-KR" sz="1100" dirty="0">
                    <a:solidFill>
                      <a:schemeClr val="accent4">
                        <a:lumMod val="75000"/>
                      </a:schemeClr>
                    </a:solidFill>
                    <a:latin typeface="+mn-ea"/>
                    <a:ea typeface="+mn-ea"/>
                  </a:rPr>
                  <a:t>30ns) of the single photon detector( Major breakthrough )</a:t>
                </a:r>
                <a:endParaRPr lang="en-US" altLang="ko-KR" sz="1100" dirty="0">
                  <a:latin typeface="+mn-ea"/>
                  <a:ea typeface="+mn-ea"/>
                </a:endParaRPr>
              </a:p>
              <a:p>
                <a:pPr lvl="3">
                  <a:buFont typeface="Wingdings" panose="05000000000000000000" pitchFamily="2" charset="2"/>
                  <a:buChar char="v"/>
                </a:pPr>
                <a:r>
                  <a:rPr lang="en-US" altLang="ko-KR" sz="1100" dirty="0">
                    <a:latin typeface="+mn-ea"/>
                    <a:ea typeface="+mn-ea"/>
                  </a:rPr>
                  <a:t>Once a photon has been detected, the SPD needs a minimum preparation time before it can detect the next one (at least 30 ns)</a:t>
                </a:r>
              </a:p>
              <a:p>
                <a:pPr lvl="3">
                  <a:buFont typeface="Wingdings" panose="05000000000000000000" pitchFamily="2" charset="2"/>
                  <a:buChar char="v"/>
                </a:pPr>
                <a:endParaRPr lang="en-US" altLang="ko-KR" sz="1200" dirty="0">
                  <a:latin typeface="+mn-ea"/>
                  <a:ea typeface="+mn-ea"/>
                </a:endParaRPr>
              </a:p>
              <a:p>
                <a:pPr marL="279087" lvl="1" indent="0">
                  <a:buNone/>
                </a:pPr>
                <a:r>
                  <a:rPr lang="en-US" altLang="ko-KR" sz="1200" dirty="0">
                    <a:solidFill>
                      <a:prstClr val="black"/>
                    </a:solidFill>
                    <a:latin typeface="+mn-ea"/>
                    <a:ea typeface="+mn-ea"/>
                  </a:rPr>
                  <a:t>Table 1. Dead time of commercial SPDs (because of their detection efficiency, the structures of detectors 3-6 are the ones mainly used)</a:t>
                </a:r>
                <a:endParaRPr lang="en-US" altLang="ko-KR" sz="1000" dirty="0">
                  <a:latin typeface="+mn-ea"/>
                  <a:ea typeface="+mn-ea"/>
                </a:endParaRPr>
              </a:p>
              <a:p>
                <a:pPr marL="279087" lvl="1" indent="0">
                  <a:buNone/>
                </a:pPr>
                <a:endParaRPr lang="en-US" altLang="ko-KR" sz="1200" dirty="0">
                  <a:latin typeface="+mn-ea"/>
                  <a:ea typeface="+mn-ea"/>
                </a:endParaRPr>
              </a:p>
              <a:p>
                <a:pPr marL="279087" lvl="1" indent="0">
                  <a:buNone/>
                </a:pPr>
                <a:endParaRPr lang="en-US" altLang="ko-KR" sz="1200" dirty="0">
                  <a:latin typeface="+mn-ea"/>
                  <a:ea typeface="+mn-ea"/>
                </a:endParaRPr>
              </a:p>
              <a:p>
                <a:pPr marL="279087" lvl="1" indent="0">
                  <a:buNone/>
                </a:pPr>
                <a:endParaRPr lang="en-US" altLang="ko-KR" sz="1200" dirty="0">
                  <a:latin typeface="+mn-ea"/>
                  <a:ea typeface="+mn-ea"/>
                </a:endParaRPr>
              </a:p>
              <a:p>
                <a:pPr marL="279087" lvl="1" indent="0">
                  <a:buNone/>
                </a:pPr>
                <a:endParaRPr lang="en-US" altLang="ko-KR" sz="1200" dirty="0">
                  <a:latin typeface="+mn-ea"/>
                  <a:ea typeface="+mn-ea"/>
                </a:endParaRPr>
              </a:p>
              <a:p>
                <a:pPr marL="279087" lvl="1" indent="0">
                  <a:buNone/>
                </a:pPr>
                <a:endParaRPr lang="en-US" altLang="ko-KR" sz="1400" dirty="0">
                  <a:latin typeface="+mn-ea"/>
                  <a:ea typeface="+mn-ea"/>
                </a:endParaRPr>
              </a:p>
              <a:p>
                <a:pPr marL="279087" lvl="1" indent="0">
                  <a:buNone/>
                </a:pPr>
                <a:r>
                  <a:rPr lang="en-US" altLang="ko-KR" sz="1200" dirty="0">
                    <a:latin typeface="+mn-ea"/>
                    <a:ea typeface="+mn-ea"/>
                  </a:rPr>
                  <a:t>       </a:t>
                </a:r>
                <a:endParaRPr lang="en-US" altLang="ko-KR" sz="1400" dirty="0">
                  <a:latin typeface="+mn-ea"/>
                  <a:ea typeface="+mn-ea"/>
                </a:endParaRPr>
              </a:p>
              <a:p>
                <a:pPr marL="496675" lvl="2" indent="0">
                  <a:buNone/>
                </a:pPr>
                <a:endParaRPr lang="en-US" altLang="ko-KR" sz="600" dirty="0">
                  <a:solidFill>
                    <a:prstClr val="black"/>
                  </a:solidFill>
                  <a:latin typeface="+mn-ea"/>
                  <a:ea typeface="+mn-ea"/>
                </a:endParaRPr>
              </a:p>
              <a:p>
                <a:pPr lvl="2"/>
                <a:r>
                  <a:rPr lang="ko-KR" altLang="en-US" sz="1200" dirty="0">
                    <a:solidFill>
                      <a:prstClr val="black"/>
                    </a:solidFill>
                    <a:latin typeface="+mn-ea"/>
                    <a:ea typeface="+mn-ea"/>
                  </a:rPr>
                  <a:t>Conventional single photon based QSDC can carry only 1 bit per quantum state, so the data rate cannot exceed the dead time of the SPD: quantum state information cannot be sent at shorter </a:t>
                </a:r>
                <a:r>
                  <a:rPr lang="ko-KR" altLang="en-US" sz="1200" dirty="0" err="1">
                    <a:solidFill>
                      <a:prstClr val="black"/>
                    </a:solidFill>
                    <a:latin typeface="+mn-ea"/>
                    <a:ea typeface="+mn-ea"/>
                  </a:rPr>
                  <a:t>time</a:t>
                </a:r>
                <a:r>
                  <a:rPr lang="ko-KR" altLang="en-US" sz="1200" dirty="0">
                    <a:solidFill>
                      <a:prstClr val="black"/>
                    </a:solidFill>
                    <a:latin typeface="+mn-ea"/>
                    <a:ea typeface="+mn-ea"/>
                  </a:rPr>
                  <a:t> </a:t>
                </a:r>
                <a:r>
                  <a:rPr lang="ko-KR" altLang="en-US" sz="1200" dirty="0" err="1">
                    <a:solidFill>
                      <a:prstClr val="black"/>
                    </a:solidFill>
                    <a:latin typeface="+mn-ea"/>
                    <a:ea typeface="+mn-ea"/>
                  </a:rPr>
                  <a:t>intervals</a:t>
                </a:r>
                <a:endParaRPr lang="en-US" altLang="ko-KR" sz="1200" dirty="0">
                  <a:solidFill>
                    <a:prstClr val="black"/>
                  </a:solidFill>
                  <a:latin typeface="+mn-ea"/>
                  <a:ea typeface="+mn-ea"/>
                </a:endParaRPr>
              </a:p>
              <a:p>
                <a:pPr lvl="2"/>
                <a:endParaRPr lang="en-US" altLang="ko-KR" sz="1200" dirty="0">
                  <a:solidFill>
                    <a:srgbClr val="0070C0"/>
                  </a:solidFill>
                  <a:latin typeface="+mn-ea"/>
                  <a:ea typeface="+mn-ea"/>
                </a:endParaRPr>
              </a:p>
              <a:p>
                <a:pPr lvl="2"/>
                <a:r>
                  <a:rPr lang="en-US" altLang="ko-KR" sz="1200" dirty="0">
                    <a:solidFill>
                      <a:srgbClr val="0070C0"/>
                    </a:solidFill>
                    <a:latin typeface="+mn-ea"/>
                    <a:ea typeface="+mn-ea"/>
                  </a:rPr>
                  <a:t>Enlarging Hilbert spaces: by using high-dimensional states (a method able to carry 2 bits or more per quantum state is required)</a:t>
                </a:r>
              </a:p>
              <a:p>
                <a:pPr marL="279087" lvl="1" indent="0">
                  <a:buNone/>
                </a:pPr>
                <a:endParaRPr lang="en-US" altLang="ko-KR" sz="1400" dirty="0">
                  <a:latin typeface="+mn-ea"/>
                  <a:ea typeface="+mn-ea"/>
                </a:endParaRPr>
              </a:p>
              <a:p>
                <a:pPr lvl="1"/>
                <a:endParaRPr lang="en-US" altLang="ko-KR" sz="1400" dirty="0">
                  <a:latin typeface="+mn-ea"/>
                  <a:ea typeface="+mn-ea"/>
                </a:endParaRPr>
              </a:p>
              <a:p>
                <a:endParaRPr lang="en-US" altLang="ko-KR" sz="1600" dirty="0">
                  <a:latin typeface="+mn-ea"/>
                  <a:ea typeface="+mn-ea"/>
                </a:endParaRPr>
              </a:p>
              <a:p>
                <a:endParaRPr lang="en-US" altLang="ko-KR" sz="1600" dirty="0">
                  <a:latin typeface="+mn-ea"/>
                  <a:ea typeface="+mn-ea"/>
                </a:endParaRPr>
              </a:p>
              <a:p>
                <a:endParaRPr lang="en-US" altLang="ko-KR" sz="1600" dirty="0">
                  <a:latin typeface="+mn-ea"/>
                  <a:ea typeface="+mn-ea"/>
                </a:endParaRPr>
              </a:p>
              <a:p>
                <a:pPr marL="279087" lvl="1" indent="0">
                  <a:buNone/>
                </a:pPr>
                <a:endParaRPr lang="en-US" altLang="ko-KR" sz="1400" dirty="0">
                  <a:latin typeface="+mn-ea"/>
                  <a:ea typeface="+mn-ea"/>
                </a:endParaRPr>
              </a:p>
              <a:p>
                <a:endParaRPr lang="en-US" altLang="ko-KR" sz="1600" dirty="0">
                  <a:latin typeface="+mn-ea"/>
                  <a:ea typeface="+mn-ea"/>
                </a:endParaRPr>
              </a:p>
              <a:p>
                <a:endParaRPr lang="en-US" altLang="ko-KR" sz="1600" dirty="0">
                  <a:latin typeface="+mn-ea"/>
                  <a:ea typeface="+mn-ea"/>
                </a:endParaRPr>
              </a:p>
              <a:p>
                <a:endParaRPr lang="en-US" altLang="ko-KR" sz="1600" dirty="0">
                  <a:latin typeface="+mn-ea"/>
                  <a:ea typeface="+mn-ea"/>
                </a:endParaRPr>
              </a:p>
              <a:p>
                <a:endParaRPr lang="en-US" altLang="ko-KR" sz="1600" dirty="0">
                  <a:latin typeface="+mn-ea"/>
                  <a:ea typeface="+mn-ea"/>
                </a:endParaRPr>
              </a:p>
              <a:p>
                <a:endParaRPr lang="en-US" altLang="ko-KR" sz="1600" dirty="0">
                  <a:latin typeface="+mn-ea"/>
                  <a:ea typeface="+mn-ea"/>
                </a:endParaRPr>
              </a:p>
            </p:txBody>
          </p:sp>
        </mc:Choice>
        <mc:Fallback xmlns="">
          <p:sp>
            <p:nvSpPr>
              <p:cNvPr id="2" name="내용 개체 틀 1"/>
              <p:cNvSpPr>
                <a:spLocks noGrp="1" noRot="1" noChangeAspect="1" noMove="1" noResize="1" noEditPoints="1" noAdjustHandles="1" noChangeArrowheads="1" noChangeShapeType="1" noTextEdit="1"/>
              </p:cNvSpPr>
              <p:nvPr>
                <p:ph sz="quarter" idx="18"/>
              </p:nvPr>
            </p:nvSpPr>
            <p:spPr>
              <a:xfrm>
                <a:off x="344488" y="432606"/>
                <a:ext cx="9223160" cy="5750845"/>
              </a:xfrm>
              <a:blipFill>
                <a:blip r:embed="rId3"/>
                <a:stretch>
                  <a:fillRect l="-265" t="-318" r="-463"/>
                </a:stretch>
              </a:blipFill>
            </p:spPr>
            <p:txBody>
              <a:bodyPr/>
              <a:lstStyle/>
              <a:p>
                <a:r>
                  <a:rPr lang="ko-KR" altLang="en-US">
                    <a:noFill/>
                  </a:rPr>
                  <a:t> </a:t>
                </a:r>
              </a:p>
            </p:txBody>
          </p:sp>
        </mc:Fallback>
      </mc:AlternateContent>
      <p:sp>
        <p:nvSpPr>
          <p:cNvPr id="3" name="내용 개체 틀 2"/>
          <p:cNvSpPr>
            <a:spLocks noGrp="1"/>
          </p:cNvSpPr>
          <p:nvPr>
            <p:ph sz="quarter" idx="19"/>
          </p:nvPr>
        </p:nvSpPr>
        <p:spPr/>
        <p:txBody>
          <a:bodyPr/>
          <a:lstStyle/>
          <a:p>
            <a:r>
              <a:rPr lang="en-US" altLang="ko-KR" b="1" dirty="0">
                <a:latin typeface="+mn-ea"/>
                <a:ea typeface="+mn-ea"/>
              </a:rPr>
              <a:t>2. Motivation</a:t>
            </a:r>
            <a:endParaRPr lang="ko-KR" altLang="en-US" b="1" dirty="0">
              <a:latin typeface="+mn-ea"/>
              <a:ea typeface="+mn-ea"/>
            </a:endParaRPr>
          </a:p>
        </p:txBody>
      </p:sp>
      <p:pic>
        <p:nvPicPr>
          <p:cNvPr id="39" name="그림 38"/>
          <p:cNvPicPr>
            <a:picLocks noChangeAspect="1"/>
          </p:cNvPicPr>
          <p:nvPr/>
        </p:nvPicPr>
        <p:blipFill rotWithShape="1">
          <a:blip r:embed="rId4"/>
          <a:srcRect r="15358"/>
          <a:stretch/>
        </p:blipFill>
        <p:spPr>
          <a:xfrm>
            <a:off x="1136576" y="2774632"/>
            <a:ext cx="4727938" cy="1402401"/>
          </a:xfrm>
          <a:prstGeom prst="rect">
            <a:avLst/>
          </a:prstGeom>
        </p:spPr>
      </p:pic>
      <p:sp>
        <p:nvSpPr>
          <p:cNvPr id="4" name="TextBox 3"/>
          <p:cNvSpPr txBox="1"/>
          <p:nvPr/>
        </p:nvSpPr>
        <p:spPr>
          <a:xfrm>
            <a:off x="6249144" y="2971573"/>
            <a:ext cx="3540161" cy="923330"/>
          </a:xfrm>
          <a:prstGeom prst="rect">
            <a:avLst/>
          </a:prstGeom>
          <a:noFill/>
        </p:spPr>
        <p:txBody>
          <a:bodyPr wrap="square" rtlCol="0">
            <a:spAutoFit/>
          </a:bodyPr>
          <a:lstStyle/>
          <a:p>
            <a:pPr>
              <a:lnSpc>
                <a:spcPct val="150000"/>
              </a:lnSpc>
            </a:pPr>
            <a:r>
              <a:rPr lang="en-US" altLang="ko-KR" sz="900" dirty="0">
                <a:latin typeface="LG Smart UI SemiBold" panose="020B0700000101010101" pitchFamily="50" charset="-127"/>
                <a:ea typeface="LG Smart UI SemiBold" panose="020B0700000101010101" pitchFamily="50" charset="-127"/>
              </a:rPr>
              <a:t>PMT: Photo-Multiplier Tube </a:t>
            </a:r>
          </a:p>
          <a:p>
            <a:pPr>
              <a:lnSpc>
                <a:spcPct val="150000"/>
              </a:lnSpc>
            </a:pPr>
            <a:r>
              <a:rPr lang="en-US" altLang="ko-KR" sz="900" dirty="0">
                <a:latin typeface="LG Smart UI SemiBold" panose="020B0700000101010101" pitchFamily="50" charset="-127"/>
                <a:ea typeface="LG Smart UI SemiBold" panose="020B0700000101010101" pitchFamily="50" charset="-127"/>
              </a:rPr>
              <a:t>SAPD: Single-photon Avalanche Diode</a:t>
            </a:r>
          </a:p>
          <a:p>
            <a:pPr>
              <a:lnSpc>
                <a:spcPct val="150000"/>
              </a:lnSpc>
            </a:pPr>
            <a:r>
              <a:rPr lang="en-US" altLang="ko-KR" sz="900" dirty="0">
                <a:latin typeface="LG Smart UI SemiBold" panose="020B0700000101010101" pitchFamily="50" charset="-127"/>
                <a:ea typeface="LG Smart UI SemiBold" panose="020B0700000101010101" pitchFamily="50" charset="-127"/>
              </a:rPr>
              <a:t>TES: (Superconducting)</a:t>
            </a:r>
            <a:r>
              <a:rPr lang="ko-KR" altLang="en-US" sz="900" dirty="0">
                <a:latin typeface="LG Smart UI SemiBold" panose="020B0700000101010101" pitchFamily="50" charset="-127"/>
                <a:ea typeface="LG Smart UI SemiBold" panose="020B0700000101010101" pitchFamily="50" charset="-127"/>
              </a:rPr>
              <a:t> </a:t>
            </a:r>
            <a:r>
              <a:rPr lang="en-US" altLang="ko-KR" sz="900" dirty="0">
                <a:latin typeface="LG Smart UI SemiBold" panose="020B0700000101010101" pitchFamily="50" charset="-127"/>
                <a:ea typeface="LG Smart UI SemiBold" panose="020B0700000101010101" pitchFamily="50" charset="-127"/>
              </a:rPr>
              <a:t>Transition Edge Sensor</a:t>
            </a:r>
          </a:p>
          <a:p>
            <a:pPr>
              <a:lnSpc>
                <a:spcPct val="150000"/>
              </a:lnSpc>
            </a:pPr>
            <a:r>
              <a:rPr lang="en-US" altLang="ko-KR" sz="900" dirty="0">
                <a:latin typeface="LG Smart UI SemiBold" panose="020B0700000101010101" pitchFamily="50" charset="-127"/>
                <a:ea typeface="LG Smart UI SemiBold" panose="020B0700000101010101" pitchFamily="50" charset="-127"/>
              </a:rPr>
              <a:t>SNSPD: Superconducting Nanowire Single Photon Detector</a:t>
            </a:r>
            <a:endParaRPr lang="ko-KR" altLang="en-US" sz="900" dirty="0">
              <a:latin typeface="LG Smart UI SemiBold" panose="020B0700000101010101" pitchFamily="50" charset="-127"/>
              <a:ea typeface="LG Smart UI SemiBold" panose="020B0700000101010101" pitchFamily="50" charset="-127"/>
            </a:endParaRPr>
          </a:p>
        </p:txBody>
      </p:sp>
      <p:sp>
        <p:nvSpPr>
          <p:cNvPr id="7" name="오른쪽으로 구부러진 화살표 6"/>
          <p:cNvSpPr/>
          <p:nvPr/>
        </p:nvSpPr>
        <p:spPr>
          <a:xfrm>
            <a:off x="338352" y="4797152"/>
            <a:ext cx="432048" cy="864096"/>
          </a:xfrm>
          <a:prstGeom prst="curved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solidFill>
                <a:schemeClr val="tx1"/>
              </a:solidFill>
            </a:endParaRPr>
          </a:p>
        </p:txBody>
      </p:sp>
      <p:sp>
        <p:nvSpPr>
          <p:cNvPr id="8" name="모서리가 둥근 직사각형 7"/>
          <p:cNvSpPr/>
          <p:nvPr/>
        </p:nvSpPr>
        <p:spPr>
          <a:xfrm>
            <a:off x="2864768" y="2843442"/>
            <a:ext cx="720080" cy="126478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9" name="그림 8"/>
          <p:cNvPicPr>
            <a:picLocks noChangeAspect="1"/>
          </p:cNvPicPr>
          <p:nvPr/>
        </p:nvPicPr>
        <p:blipFill>
          <a:blip r:embed="rId5"/>
          <a:stretch>
            <a:fillRect/>
          </a:stretch>
        </p:blipFill>
        <p:spPr>
          <a:xfrm>
            <a:off x="7473280" y="1078589"/>
            <a:ext cx="1849682" cy="856801"/>
          </a:xfrm>
          <a:prstGeom prst="rect">
            <a:avLst/>
          </a:prstGeom>
        </p:spPr>
      </p:pic>
    </p:spTree>
    <p:extLst>
      <p:ext uri="{BB962C8B-B14F-4D97-AF65-F5344CB8AC3E}">
        <p14:creationId xmlns:p14="http://schemas.microsoft.com/office/powerpoint/2010/main" val="2562039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sz="quarter" idx="18"/>
          </p:nvPr>
        </p:nvSpPr>
        <p:spPr>
          <a:xfrm>
            <a:off x="344488" y="432606"/>
            <a:ext cx="9361040" cy="5750845"/>
          </a:xfrm>
        </p:spPr>
        <p:txBody>
          <a:bodyPr/>
          <a:lstStyle/>
          <a:p>
            <a:r>
              <a:rPr lang="en-US" altLang="ko-KR" sz="1600" dirty="0">
                <a:latin typeface="+mn-lt"/>
                <a:ea typeface="LG Smart UI SemiBold" panose="020B0700000101010101" pitchFamily="50" charset="-127"/>
              </a:rPr>
              <a:t>Target</a:t>
            </a:r>
          </a:p>
          <a:p>
            <a:pPr lvl="1"/>
            <a:r>
              <a:rPr lang="ko-KR" altLang="en-US" sz="1400" dirty="0">
                <a:latin typeface="+mn-lt"/>
                <a:ea typeface="LG Smart UI SemiBold" panose="020B0700000101010101" pitchFamily="50" charset="-127"/>
              </a:rPr>
              <a:t>Development of a single photon based high-dimensional quantum secure </a:t>
            </a:r>
            <a:r>
              <a:rPr lang="ko-KR" altLang="en-US" sz="1400" dirty="0" err="1">
                <a:latin typeface="+mn-lt"/>
                <a:ea typeface="LG Smart UI SemiBold" panose="020B0700000101010101" pitchFamily="50" charset="-127"/>
              </a:rPr>
              <a:t>direct</a:t>
            </a:r>
            <a:r>
              <a:rPr lang="ko-KR" altLang="en-US" sz="1400" dirty="0">
                <a:latin typeface="+mn-lt"/>
                <a:ea typeface="LG Smart UI SemiBold" panose="020B0700000101010101" pitchFamily="50" charset="-127"/>
              </a:rPr>
              <a:t> </a:t>
            </a:r>
            <a:r>
              <a:rPr lang="ko-KR" altLang="en-US" sz="1400" dirty="0" err="1">
                <a:latin typeface="+mn-lt"/>
                <a:ea typeface="LG Smart UI SemiBold" panose="020B0700000101010101" pitchFamily="50" charset="-127"/>
              </a:rPr>
              <a:t>communication</a:t>
            </a:r>
            <a:endParaRPr lang="en-US" altLang="ko-KR" sz="1400" dirty="0">
              <a:latin typeface="+mn-lt"/>
              <a:ea typeface="LG Smart UI SemiBold" panose="020B0700000101010101" pitchFamily="50" charset="-127"/>
            </a:endParaRPr>
          </a:p>
          <a:p>
            <a:r>
              <a:rPr lang="en-US" altLang="ko-KR" sz="1600" dirty="0">
                <a:latin typeface="+mn-lt"/>
                <a:ea typeface="LG Smart UI SemiBold" panose="020B0700000101010101" pitchFamily="50" charset="-127"/>
              </a:rPr>
              <a:t>Challenge points: what is required in order to construct a high-dimensional QSDC protocol</a:t>
            </a:r>
          </a:p>
          <a:p>
            <a:endParaRPr lang="en-US" altLang="ko-KR" sz="1600" dirty="0">
              <a:latin typeface="+mn-lt"/>
              <a:ea typeface="LG Smart UI SemiBold" panose="020B0700000101010101" pitchFamily="50" charset="-127"/>
            </a:endParaRPr>
          </a:p>
          <a:p>
            <a:endParaRPr lang="en-US" altLang="ko-KR" sz="1600" dirty="0">
              <a:latin typeface="+mn-lt"/>
              <a:ea typeface="LG Smart UI SemiBold" panose="020B0700000101010101" pitchFamily="50" charset="-127"/>
            </a:endParaRPr>
          </a:p>
          <a:p>
            <a:endParaRPr lang="en-US" altLang="ko-KR" sz="1600" dirty="0">
              <a:latin typeface="+mn-lt"/>
              <a:ea typeface="LG Smart UI SemiBold" panose="020B0700000101010101" pitchFamily="50" charset="-127"/>
            </a:endParaRPr>
          </a:p>
          <a:p>
            <a:endParaRPr lang="en-US" altLang="ko-KR" sz="1600" dirty="0">
              <a:latin typeface="+mn-lt"/>
              <a:ea typeface="LG Smart UI SemiBold" panose="020B0700000101010101" pitchFamily="50" charset="-127"/>
            </a:endParaRPr>
          </a:p>
          <a:p>
            <a:endParaRPr lang="en-US" altLang="ko-KR" sz="1600" dirty="0">
              <a:latin typeface="+mn-lt"/>
              <a:ea typeface="LG Smart UI SemiBold" panose="020B0700000101010101" pitchFamily="50" charset="-127"/>
            </a:endParaRPr>
          </a:p>
          <a:p>
            <a:endParaRPr lang="en-US" altLang="ko-KR" sz="1600" dirty="0">
              <a:latin typeface="+mn-lt"/>
              <a:ea typeface="LG Smart UI SemiBold" panose="020B0700000101010101" pitchFamily="50" charset="-127"/>
            </a:endParaRPr>
          </a:p>
          <a:p>
            <a:pPr marL="0" indent="0">
              <a:buNone/>
            </a:pPr>
            <a:endParaRPr lang="en-US" altLang="ko-KR" sz="2400" dirty="0">
              <a:latin typeface="+mn-lt"/>
              <a:ea typeface="LG Smart UI SemiBold" panose="020B0700000101010101" pitchFamily="50" charset="-127"/>
            </a:endParaRPr>
          </a:p>
          <a:p>
            <a:pPr marL="0" indent="0">
              <a:buNone/>
            </a:pPr>
            <a:endParaRPr lang="en-US" altLang="ko-KR" sz="100" dirty="0">
              <a:latin typeface="+mn-lt"/>
              <a:ea typeface="LG Smart UI SemiBold" panose="020B0700000101010101" pitchFamily="50" charset="-127"/>
            </a:endParaRPr>
          </a:p>
          <a:p>
            <a:r>
              <a:rPr lang="en-US" altLang="ko-KR" sz="1600" dirty="0">
                <a:latin typeface="+mn-lt"/>
                <a:ea typeface="LG Smart UI SemiBold" panose="020B0700000101010101" pitchFamily="50" charset="-127"/>
              </a:rPr>
              <a:t>Solution</a:t>
            </a:r>
          </a:p>
          <a:p>
            <a:pPr lvl="1"/>
            <a:r>
              <a:rPr lang="en-US" altLang="ko-KR" sz="1200" dirty="0">
                <a:latin typeface="+mn-lt"/>
                <a:ea typeface="LG Smart UI SemiBold" panose="020B0700000101010101" pitchFamily="50" charset="-127"/>
              </a:rPr>
              <a:t>Scalable single photon based high-dimensional QSDC using </a:t>
            </a:r>
            <a:r>
              <a:rPr lang="en-US" altLang="ko-KR" sz="1200" dirty="0">
                <a:solidFill>
                  <a:srgbClr val="FF0000"/>
                </a:solidFill>
                <a:latin typeface="+mn-lt"/>
                <a:ea typeface="LG Smart UI SemiBold" panose="020B0700000101010101" pitchFamily="50" charset="-127"/>
              </a:rPr>
              <a:t>time bin and phase</a:t>
            </a:r>
          </a:p>
          <a:p>
            <a:pPr lvl="2"/>
            <a:r>
              <a:rPr lang="ko-KR" altLang="en-US" sz="1100" dirty="0">
                <a:latin typeface="+mn-lt"/>
                <a:ea typeface="LG Smart UI SemiBold" panose="020B0700000101010101" pitchFamily="50" charset="-127"/>
              </a:rPr>
              <a:t>A protocol that, using time and phase, can extend and </a:t>
            </a:r>
            <a:r>
              <a:rPr lang="ko-KR" altLang="en-US" sz="1100" dirty="0" err="1">
                <a:latin typeface="+mn-lt"/>
                <a:ea typeface="LG Smart UI SemiBold" panose="020B0700000101010101" pitchFamily="50" charset="-127"/>
              </a:rPr>
              <a:t>construct</a:t>
            </a:r>
            <a:r>
              <a:rPr lang="ko-KR" altLang="en-US" sz="1100" dirty="0">
                <a:latin typeface="+mn-lt"/>
                <a:ea typeface="LG Smart UI SemiBold" panose="020B0700000101010101" pitchFamily="50" charset="-127"/>
              </a:rPr>
              <a:t> QSDC</a:t>
            </a:r>
            <a:r>
              <a:rPr lang="en-US" altLang="ko-KR" sz="1100" dirty="0">
                <a:solidFill>
                  <a:srgbClr val="FF0000"/>
                </a:solidFill>
                <a:latin typeface="+mn-lt"/>
                <a:ea typeface="LG Smart UI SemiBold" panose="020B0700000101010101" pitchFamily="50" charset="-127"/>
              </a:rPr>
              <a:t> regardless of the dimension of the quantum information</a:t>
            </a:r>
            <a:endParaRPr lang="en-US" altLang="ko-KR" sz="1100" dirty="0">
              <a:latin typeface="+mn-lt"/>
              <a:ea typeface="LG Smart UI SemiBold" panose="020B0700000101010101" pitchFamily="50" charset="-127"/>
            </a:endParaRPr>
          </a:p>
          <a:p>
            <a:pPr lvl="1"/>
            <a:endParaRPr lang="en-US" altLang="ko-KR" sz="1400" dirty="0">
              <a:solidFill>
                <a:srgbClr val="FF0000"/>
              </a:solidFill>
              <a:latin typeface="+mn-lt"/>
              <a:ea typeface="LG Smart UI SemiBold" panose="020B0700000101010101" pitchFamily="50" charset="-127"/>
            </a:endParaRPr>
          </a:p>
          <a:p>
            <a:pPr lvl="1"/>
            <a:endParaRPr lang="en-US" altLang="ko-KR" sz="1400" dirty="0">
              <a:solidFill>
                <a:srgbClr val="FF0000"/>
              </a:solidFill>
              <a:latin typeface="+mn-lt"/>
              <a:ea typeface="LG Smart UI SemiBold" panose="020B0700000101010101" pitchFamily="50" charset="-127"/>
            </a:endParaRPr>
          </a:p>
          <a:p>
            <a:pPr lvl="1"/>
            <a:endParaRPr lang="en-US" altLang="ko-KR" sz="1400" dirty="0">
              <a:solidFill>
                <a:srgbClr val="FF0000"/>
              </a:solidFill>
              <a:latin typeface="+mn-lt"/>
              <a:ea typeface="LG Smart UI SemiBold" panose="020B0700000101010101" pitchFamily="50" charset="-127"/>
            </a:endParaRPr>
          </a:p>
          <a:p>
            <a:pPr marL="279087" lvl="1" indent="0">
              <a:buNone/>
            </a:pPr>
            <a:endParaRPr lang="en-US" altLang="ko-KR" sz="1400" dirty="0">
              <a:solidFill>
                <a:srgbClr val="FF0000"/>
              </a:solidFill>
              <a:latin typeface="+mn-lt"/>
              <a:ea typeface="LG Smart UI SemiBold" panose="020B0700000101010101" pitchFamily="50" charset="-127"/>
            </a:endParaRPr>
          </a:p>
          <a:p>
            <a:pPr lvl="1"/>
            <a:endParaRPr lang="en-US" altLang="ko-KR" sz="1400" dirty="0">
              <a:solidFill>
                <a:srgbClr val="FF0000"/>
              </a:solidFill>
              <a:latin typeface="+mn-lt"/>
              <a:ea typeface="LG Smart UI SemiBold" panose="020B0700000101010101" pitchFamily="50" charset="-127"/>
            </a:endParaRPr>
          </a:p>
          <a:p>
            <a:pPr marL="0" indent="0">
              <a:buNone/>
            </a:pPr>
            <a:endParaRPr lang="en-US" altLang="ko-KR" sz="1600" dirty="0">
              <a:latin typeface="+mn-lt"/>
              <a:ea typeface="LG Smart UI SemiBold" panose="020B0700000101010101" pitchFamily="50" charset="-127"/>
            </a:endParaRPr>
          </a:p>
          <a:p>
            <a:pPr lvl="2"/>
            <a:endParaRPr lang="en-US" altLang="ko-KR" sz="1600" dirty="0">
              <a:latin typeface="+mn-lt"/>
              <a:ea typeface="LG Smart UI SemiBold" panose="020B0700000101010101" pitchFamily="50" charset="-127"/>
            </a:endParaRPr>
          </a:p>
          <a:p>
            <a:pPr marL="0" indent="0">
              <a:buNone/>
            </a:pPr>
            <a:endParaRPr lang="en-US" altLang="ko-KR" sz="1600" dirty="0">
              <a:latin typeface="+mn-lt"/>
              <a:ea typeface="LG Smart UI SemiBold" panose="020B0700000101010101" pitchFamily="50" charset="-127"/>
            </a:endParaRPr>
          </a:p>
          <a:p>
            <a:endParaRPr lang="en-US" altLang="ko-KR" sz="1600" dirty="0">
              <a:latin typeface="+mn-lt"/>
              <a:ea typeface="LG Smart UI SemiBold" panose="020B0700000101010101" pitchFamily="50" charset="-127"/>
            </a:endParaRPr>
          </a:p>
          <a:p>
            <a:endParaRPr lang="en-US" altLang="ko-KR" sz="1600" dirty="0">
              <a:latin typeface="+mn-lt"/>
              <a:ea typeface="LG Smart UI SemiBold" panose="020B0700000101010101" pitchFamily="50" charset="-127"/>
            </a:endParaRPr>
          </a:p>
          <a:p>
            <a:endParaRPr lang="en-US" altLang="ko-KR" sz="1600" dirty="0">
              <a:latin typeface="+mn-lt"/>
              <a:ea typeface="LG Smart UI SemiBold" panose="020B0700000101010101" pitchFamily="50" charset="-127"/>
            </a:endParaRPr>
          </a:p>
          <a:p>
            <a:endParaRPr lang="en-US" altLang="ko-KR" sz="1600" dirty="0">
              <a:latin typeface="+mn-lt"/>
              <a:ea typeface="LG Smart UI SemiBold" panose="020B0700000101010101" pitchFamily="50" charset="-127"/>
            </a:endParaRPr>
          </a:p>
          <a:p>
            <a:endParaRPr lang="en-US" altLang="ko-KR" sz="1600" dirty="0">
              <a:latin typeface="+mn-lt"/>
              <a:ea typeface="LG Smart UI SemiBold" panose="020B0700000101010101" pitchFamily="50" charset="-127"/>
            </a:endParaRPr>
          </a:p>
          <a:p>
            <a:endParaRPr lang="en-US" altLang="ko-KR" sz="1600" dirty="0">
              <a:latin typeface="+mn-lt"/>
              <a:ea typeface="LG Smart UI SemiBold" panose="020B0700000101010101" pitchFamily="50" charset="-127"/>
            </a:endParaRPr>
          </a:p>
          <a:p>
            <a:endParaRPr lang="en-US" altLang="ko-KR" sz="1600" dirty="0">
              <a:latin typeface="+mn-lt"/>
              <a:ea typeface="LG Smart UI SemiBold" panose="020B0700000101010101" pitchFamily="50" charset="-127"/>
            </a:endParaRPr>
          </a:p>
        </p:txBody>
      </p:sp>
      <p:sp>
        <p:nvSpPr>
          <p:cNvPr id="3" name="내용 개체 틀 2"/>
          <p:cNvSpPr>
            <a:spLocks noGrp="1"/>
          </p:cNvSpPr>
          <p:nvPr>
            <p:ph sz="quarter" idx="19"/>
          </p:nvPr>
        </p:nvSpPr>
        <p:spPr/>
        <p:txBody>
          <a:bodyPr/>
          <a:lstStyle/>
          <a:p>
            <a:r>
              <a:rPr lang="en-US" altLang="ko-KR" b="1" dirty="0">
                <a:latin typeface="+mn-ea"/>
                <a:ea typeface="+mn-ea"/>
              </a:rPr>
              <a:t>3. Single photon based high-dimensional QSDC</a:t>
            </a:r>
            <a:endParaRPr lang="ko-KR" altLang="en-US" b="1" dirty="0">
              <a:latin typeface="+mn-ea"/>
              <a:ea typeface="+mn-ea"/>
            </a:endParaRPr>
          </a:p>
        </p:txBody>
      </p:sp>
      <p:pic>
        <p:nvPicPr>
          <p:cNvPr id="42" name="그림 41"/>
          <p:cNvPicPr>
            <a:picLocks noChangeAspect="1"/>
          </p:cNvPicPr>
          <p:nvPr/>
        </p:nvPicPr>
        <p:blipFill>
          <a:blip r:embed="rId3"/>
          <a:stretch>
            <a:fillRect/>
          </a:stretch>
        </p:blipFill>
        <p:spPr>
          <a:xfrm>
            <a:off x="200472" y="1402125"/>
            <a:ext cx="9510997" cy="3240360"/>
          </a:xfrm>
          <a:prstGeom prst="rect">
            <a:avLst/>
          </a:prstGeom>
        </p:spPr>
      </p:pic>
      <p:pic>
        <p:nvPicPr>
          <p:cNvPr id="7" name="그림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29064" y="5409674"/>
            <a:ext cx="4032448" cy="749881"/>
          </a:xfrm>
          <a:prstGeom prst="rect">
            <a:avLst/>
          </a:prstGeom>
          <a:ln>
            <a:solidFill>
              <a:schemeClr val="tx1"/>
            </a:solidFill>
          </a:ln>
        </p:spPr>
      </p:pic>
      <p:sp>
        <p:nvSpPr>
          <p:cNvPr id="9" name="직사각형 8"/>
          <p:cNvSpPr/>
          <p:nvPr/>
        </p:nvSpPr>
        <p:spPr>
          <a:xfrm>
            <a:off x="-31475" y="6126434"/>
            <a:ext cx="9680917" cy="215444"/>
          </a:xfrm>
          <a:prstGeom prst="rect">
            <a:avLst/>
          </a:prstGeom>
        </p:spPr>
        <p:txBody>
          <a:bodyPr wrap="square">
            <a:spAutoFit/>
          </a:bodyPr>
          <a:lstStyle/>
          <a:p>
            <a:pPr marL="279087" lvl="1" indent="0">
              <a:buNone/>
            </a:pPr>
            <a:r>
              <a:rPr lang="en-US" altLang="ko-KR" sz="800" dirty="0">
                <a:latin typeface="+mn-ea"/>
              </a:rPr>
              <a:t>Proposed.)  </a:t>
            </a:r>
            <a:r>
              <a:rPr lang="en-US" altLang="ko-KR" sz="800" dirty="0" err="1">
                <a:latin typeface="+mn-ea"/>
              </a:rPr>
              <a:t>Ahn</a:t>
            </a:r>
            <a:r>
              <a:rPr lang="en-US" altLang="ko-KR" sz="800" dirty="0">
                <a:latin typeface="+mn-ea"/>
              </a:rPr>
              <a:t>, B., Park, J., Lee, J., &amp; Lee, S. (2024). High-dimensional single photon based quantum secure direct communication using time and phase mode degrees. Scientific Reports, 14(1), 888.</a:t>
            </a:r>
            <a:endParaRPr lang="ko-KR" altLang="en-US" sz="1400" dirty="0">
              <a:latin typeface="+mn-ea"/>
            </a:endParaRPr>
          </a:p>
        </p:txBody>
      </p:sp>
    </p:spTree>
    <p:extLst>
      <p:ext uri="{BB962C8B-B14F-4D97-AF65-F5344CB8AC3E}">
        <p14:creationId xmlns:p14="http://schemas.microsoft.com/office/powerpoint/2010/main" val="10576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sz="quarter" idx="18"/>
          </p:nvPr>
        </p:nvSpPr>
        <p:spPr>
          <a:xfrm>
            <a:off x="414338" y="449664"/>
            <a:ext cx="9361040" cy="5750845"/>
          </a:xfrm>
        </p:spPr>
        <p:txBody>
          <a:bodyPr/>
          <a:lstStyle/>
          <a:p>
            <a:r>
              <a:rPr lang="en-US" altLang="ko-KR" sz="1600" dirty="0">
                <a:latin typeface="+mn-ea"/>
                <a:ea typeface="+mn-ea"/>
              </a:rPr>
              <a:t>A single photon based high-dimensional QSDC protocol using time and phase</a:t>
            </a:r>
            <a:endParaRPr lang="en-US" altLang="ko-KR" sz="1400" b="1" dirty="0">
              <a:latin typeface="+mn-ea"/>
              <a:ea typeface="+mn-ea"/>
            </a:endParaRPr>
          </a:p>
          <a:p>
            <a:pPr lvl="2"/>
            <a:endParaRPr lang="en-US" altLang="ko-KR" sz="1200" b="1" dirty="0">
              <a:latin typeface="+mn-ea"/>
              <a:ea typeface="+mn-ea"/>
            </a:endParaRPr>
          </a:p>
          <a:p>
            <a:pPr lvl="2"/>
            <a:endParaRPr lang="en-US" altLang="ko-KR" sz="1200" b="1" dirty="0">
              <a:latin typeface="+mn-ea"/>
              <a:ea typeface="+mn-ea"/>
            </a:endParaRPr>
          </a:p>
          <a:p>
            <a:pPr lvl="2"/>
            <a:endParaRPr lang="en-US" altLang="ko-KR" sz="1200" b="1" dirty="0">
              <a:latin typeface="+mn-ea"/>
              <a:ea typeface="+mn-ea"/>
            </a:endParaRPr>
          </a:p>
          <a:p>
            <a:pPr lvl="2"/>
            <a:endParaRPr lang="en-US" altLang="ko-KR" sz="1200" b="1" dirty="0">
              <a:latin typeface="+mn-ea"/>
              <a:ea typeface="+mn-ea"/>
            </a:endParaRPr>
          </a:p>
          <a:p>
            <a:pPr lvl="2"/>
            <a:endParaRPr lang="en-US" altLang="ko-KR" sz="1200" b="1" dirty="0">
              <a:latin typeface="+mn-ea"/>
              <a:ea typeface="+mn-ea"/>
            </a:endParaRPr>
          </a:p>
          <a:p>
            <a:pPr marL="496675" lvl="2" indent="0">
              <a:buNone/>
            </a:pPr>
            <a:endParaRPr lang="en-US" altLang="ko-KR" sz="1200" dirty="0">
              <a:latin typeface="+mn-ea"/>
              <a:ea typeface="+mn-ea"/>
            </a:endParaRPr>
          </a:p>
          <a:p>
            <a:pPr lvl="2"/>
            <a:endParaRPr lang="en-US" altLang="ko-KR" sz="1200" dirty="0">
              <a:latin typeface="+mn-ea"/>
              <a:ea typeface="+mn-ea"/>
            </a:endParaRPr>
          </a:p>
          <a:p>
            <a:pPr marL="496675" lvl="2" indent="0">
              <a:buNone/>
            </a:pPr>
            <a:endParaRPr lang="en-US" altLang="ko-KR" sz="1200" dirty="0">
              <a:latin typeface="+mn-ea"/>
              <a:ea typeface="+mn-ea"/>
            </a:endParaRPr>
          </a:p>
          <a:p>
            <a:pPr lvl="2"/>
            <a:endParaRPr lang="en-US" altLang="ko-KR" sz="1200" dirty="0">
              <a:latin typeface="+mn-ea"/>
              <a:ea typeface="+mn-ea"/>
            </a:endParaRPr>
          </a:p>
          <a:p>
            <a:pPr lvl="2"/>
            <a:endParaRPr lang="en-US" altLang="ko-KR" sz="1200" dirty="0">
              <a:latin typeface="+mn-ea"/>
              <a:ea typeface="+mn-ea"/>
            </a:endParaRPr>
          </a:p>
          <a:p>
            <a:pPr lvl="2"/>
            <a:endParaRPr lang="en-US" altLang="ko-KR" sz="1200" dirty="0">
              <a:latin typeface="+mn-ea"/>
              <a:ea typeface="+mn-ea"/>
            </a:endParaRPr>
          </a:p>
          <a:p>
            <a:pPr marL="496675" lvl="2" indent="0">
              <a:buNone/>
            </a:pPr>
            <a:endParaRPr lang="en-US" altLang="ko-KR" sz="1200" dirty="0">
              <a:latin typeface="+mn-ea"/>
              <a:ea typeface="+mn-ea"/>
            </a:endParaRPr>
          </a:p>
          <a:p>
            <a:endParaRPr lang="en-US" altLang="ko-KR" sz="1600" dirty="0">
              <a:latin typeface="+mn-ea"/>
              <a:ea typeface="+mn-ea"/>
            </a:endParaRPr>
          </a:p>
          <a:p>
            <a:endParaRPr lang="en-US" altLang="ko-KR" sz="1600" dirty="0">
              <a:latin typeface="+mn-ea"/>
              <a:ea typeface="+mn-ea"/>
            </a:endParaRPr>
          </a:p>
          <a:p>
            <a:endParaRPr lang="en-US" altLang="ko-KR" sz="1600" dirty="0">
              <a:latin typeface="+mn-ea"/>
              <a:ea typeface="+mn-ea"/>
            </a:endParaRPr>
          </a:p>
          <a:p>
            <a:pPr marL="0" indent="0">
              <a:buNone/>
            </a:pPr>
            <a:endParaRPr lang="en-US" altLang="ko-KR" sz="1600" dirty="0">
              <a:latin typeface="+mn-ea"/>
              <a:ea typeface="+mn-ea"/>
            </a:endParaRPr>
          </a:p>
          <a:p>
            <a:endParaRPr lang="en-US" altLang="ko-KR" sz="1600" dirty="0">
              <a:latin typeface="+mn-ea"/>
              <a:ea typeface="+mn-ea"/>
            </a:endParaRPr>
          </a:p>
          <a:p>
            <a:endParaRPr lang="en-US" altLang="ko-KR" sz="1600" dirty="0">
              <a:latin typeface="+mn-ea"/>
              <a:ea typeface="+mn-ea"/>
            </a:endParaRPr>
          </a:p>
          <a:p>
            <a:endParaRPr lang="en-US" altLang="ko-KR" sz="1600" dirty="0">
              <a:latin typeface="+mn-ea"/>
              <a:ea typeface="+mn-ea"/>
            </a:endParaRPr>
          </a:p>
        </p:txBody>
      </p:sp>
      <p:sp>
        <p:nvSpPr>
          <p:cNvPr id="3" name="내용 개체 틀 2"/>
          <p:cNvSpPr>
            <a:spLocks noGrp="1"/>
          </p:cNvSpPr>
          <p:nvPr>
            <p:ph sz="quarter" idx="19"/>
          </p:nvPr>
        </p:nvSpPr>
        <p:spPr/>
        <p:txBody>
          <a:bodyPr/>
          <a:lstStyle/>
          <a:p>
            <a:r>
              <a:rPr lang="en-US" altLang="ko-KR" b="1" dirty="0">
                <a:latin typeface="+mn-ea"/>
                <a:ea typeface="+mn-ea"/>
              </a:rPr>
              <a:t>3. High-dimensional QSDC using time bin and phase</a:t>
            </a:r>
          </a:p>
        </p:txBody>
      </p:sp>
      <p:pic>
        <p:nvPicPr>
          <p:cNvPr id="9" name="그림 8">
            <a:extLst>
              <a:ext uri="{FF2B5EF4-FFF2-40B4-BE49-F238E27FC236}">
                <a16:creationId xmlns:a16="http://schemas.microsoft.com/office/drawing/2014/main" id="{E7F8FE1B-9BFC-41E8-875A-981D51292DA3}"/>
              </a:ext>
            </a:extLst>
          </p:cNvPr>
          <p:cNvPicPr>
            <a:picLocks noChangeAspect="1"/>
          </p:cNvPicPr>
          <p:nvPr/>
        </p:nvPicPr>
        <p:blipFill>
          <a:blip r:embed="rId3"/>
          <a:stretch>
            <a:fillRect/>
          </a:stretch>
        </p:blipFill>
        <p:spPr>
          <a:xfrm>
            <a:off x="130622" y="1340768"/>
            <a:ext cx="9645062" cy="4536504"/>
          </a:xfrm>
          <a:prstGeom prst="rect">
            <a:avLst/>
          </a:prstGeom>
        </p:spPr>
      </p:pic>
    </p:spTree>
    <p:extLst>
      <p:ext uri="{BB962C8B-B14F-4D97-AF65-F5344CB8AC3E}">
        <p14:creationId xmlns:p14="http://schemas.microsoft.com/office/powerpoint/2010/main" val="645262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sz="quarter" idx="18"/>
          </p:nvPr>
        </p:nvSpPr>
        <p:spPr>
          <a:xfrm>
            <a:off x="414338" y="449664"/>
            <a:ext cx="9361040" cy="5750845"/>
          </a:xfrm>
        </p:spPr>
        <p:txBody>
          <a:bodyPr/>
          <a:lstStyle/>
          <a:p>
            <a:r>
              <a:rPr lang="en-US" altLang="ko-KR" sz="1600" dirty="0">
                <a:latin typeface="+mn-ea"/>
                <a:ea typeface="+mn-ea"/>
              </a:rPr>
              <a:t>Part 1. N-dimensional initial time and phase state generation</a:t>
            </a:r>
          </a:p>
          <a:p>
            <a:pPr lvl="1"/>
            <a:r>
              <a:rPr lang="en-US" altLang="ko-KR" sz="1300" dirty="0">
                <a:latin typeface="+mn-ea"/>
                <a:ea typeface="+mn-ea"/>
              </a:rPr>
              <a:t>Phase state: used for quantum bit error rate (QBER) estimation</a:t>
            </a:r>
          </a:p>
          <a:p>
            <a:pPr lvl="1"/>
            <a:r>
              <a:rPr lang="en-US" altLang="ko-KR" sz="1300" dirty="0">
                <a:latin typeface="+mn-ea"/>
                <a:ea typeface="+mn-ea"/>
              </a:rPr>
              <a:t>Time state: used for message transmission and for QBER estimation</a:t>
            </a:r>
          </a:p>
          <a:p>
            <a:pPr lvl="1"/>
            <a:endParaRPr lang="en-US" altLang="ko-KR" sz="1400" dirty="0">
              <a:latin typeface="+mn-ea"/>
              <a:ea typeface="+mn-ea"/>
            </a:endParaRPr>
          </a:p>
          <a:p>
            <a:pPr marL="496675" lvl="2" indent="0">
              <a:buNone/>
            </a:pPr>
            <a:endParaRPr lang="en-US" altLang="ko-KR" sz="1200" dirty="0">
              <a:latin typeface="+mn-ea"/>
              <a:ea typeface="+mn-ea"/>
            </a:endParaRPr>
          </a:p>
          <a:p>
            <a:pPr lvl="2"/>
            <a:endParaRPr lang="en-US" altLang="ko-KR" sz="1200" dirty="0">
              <a:latin typeface="+mn-ea"/>
              <a:ea typeface="+mn-ea"/>
            </a:endParaRPr>
          </a:p>
          <a:p>
            <a:pPr marL="496675" lvl="2" indent="0">
              <a:buNone/>
            </a:pPr>
            <a:endParaRPr lang="en-US" altLang="ko-KR" sz="1200" dirty="0">
              <a:latin typeface="+mn-ea"/>
              <a:ea typeface="+mn-ea"/>
            </a:endParaRPr>
          </a:p>
          <a:p>
            <a:pPr lvl="2"/>
            <a:endParaRPr lang="en-US" altLang="ko-KR" sz="1200" dirty="0">
              <a:latin typeface="+mn-ea"/>
              <a:ea typeface="+mn-ea"/>
            </a:endParaRPr>
          </a:p>
          <a:p>
            <a:pPr lvl="2"/>
            <a:endParaRPr lang="en-US" altLang="ko-KR" sz="1200" dirty="0">
              <a:latin typeface="+mn-ea"/>
              <a:ea typeface="+mn-ea"/>
            </a:endParaRPr>
          </a:p>
          <a:p>
            <a:pPr lvl="2"/>
            <a:endParaRPr lang="en-US" altLang="ko-KR" sz="1200" dirty="0">
              <a:latin typeface="+mn-ea"/>
              <a:ea typeface="+mn-ea"/>
            </a:endParaRPr>
          </a:p>
          <a:p>
            <a:pPr marL="496675" lvl="2" indent="0">
              <a:buNone/>
            </a:pPr>
            <a:endParaRPr lang="en-US" altLang="ko-KR" sz="1200" dirty="0">
              <a:latin typeface="+mn-ea"/>
              <a:ea typeface="+mn-ea"/>
            </a:endParaRPr>
          </a:p>
          <a:p>
            <a:pPr lvl="1"/>
            <a:endParaRPr lang="en-US" altLang="ko-KR" sz="1400" dirty="0">
              <a:latin typeface="+mn-ea"/>
              <a:ea typeface="+mn-ea"/>
            </a:endParaRPr>
          </a:p>
          <a:p>
            <a:pPr lvl="1"/>
            <a:r>
              <a:rPr lang="en-US" altLang="ko-KR" sz="1300" dirty="0">
                <a:latin typeface="+mn-ea"/>
                <a:ea typeface="+mn-ea"/>
              </a:rPr>
              <a:t>Why the dead time of the SPD has to be taken into account when the two initial basis states are generated: the higher the dimension of the transmitted information, the lower the detection efficiency</a:t>
            </a:r>
          </a:p>
          <a:p>
            <a:pPr lvl="2"/>
            <a:r>
              <a:rPr lang="en-US" altLang="ko-KR" sz="1200" dirty="0">
                <a:latin typeface="+mn-ea"/>
                <a:ea typeface="+mn-ea"/>
              </a:rPr>
              <a:t>Detection probability of the two basis states, by dimension</a:t>
            </a:r>
          </a:p>
          <a:p>
            <a:endParaRPr lang="en-US" altLang="ko-KR" sz="1600" dirty="0">
              <a:latin typeface="+mn-ea"/>
              <a:ea typeface="+mn-ea"/>
            </a:endParaRPr>
          </a:p>
          <a:p>
            <a:endParaRPr lang="en-US" altLang="ko-KR" sz="1600" dirty="0">
              <a:latin typeface="+mn-ea"/>
              <a:ea typeface="+mn-ea"/>
            </a:endParaRPr>
          </a:p>
          <a:p>
            <a:pPr marL="0" indent="0">
              <a:buNone/>
            </a:pPr>
            <a:endParaRPr lang="en-US" altLang="ko-KR" sz="1600" dirty="0">
              <a:latin typeface="+mn-ea"/>
              <a:ea typeface="+mn-ea"/>
            </a:endParaRPr>
          </a:p>
          <a:p>
            <a:endParaRPr lang="en-US" altLang="ko-KR" sz="1600" dirty="0">
              <a:latin typeface="+mn-ea"/>
              <a:ea typeface="+mn-ea"/>
            </a:endParaRPr>
          </a:p>
          <a:p>
            <a:endParaRPr lang="en-US" altLang="ko-KR" sz="1600" dirty="0">
              <a:latin typeface="+mn-ea"/>
              <a:ea typeface="+mn-ea"/>
            </a:endParaRPr>
          </a:p>
          <a:p>
            <a:endParaRPr lang="en-US" altLang="ko-KR" sz="1600" dirty="0">
              <a:latin typeface="+mn-ea"/>
              <a:ea typeface="+mn-ea"/>
            </a:endParaRPr>
          </a:p>
        </p:txBody>
      </p:sp>
      <p:sp>
        <p:nvSpPr>
          <p:cNvPr id="3" name="내용 개체 틀 2"/>
          <p:cNvSpPr>
            <a:spLocks noGrp="1"/>
          </p:cNvSpPr>
          <p:nvPr>
            <p:ph sz="quarter" idx="19"/>
          </p:nvPr>
        </p:nvSpPr>
        <p:spPr/>
        <p:txBody>
          <a:bodyPr/>
          <a:lstStyle/>
          <a:p>
            <a:r>
              <a:rPr lang="en-US" altLang="ko-KR" b="1" dirty="0">
                <a:latin typeface="+mn-ea"/>
                <a:ea typeface="+mn-ea"/>
              </a:rPr>
              <a:t>3. </a:t>
            </a:r>
            <a:r>
              <a:rPr lang="en-US" altLang="ko-KR" b="1" dirty="0">
                <a:latin typeface="+mn-ea"/>
              </a:rPr>
              <a:t>High-dimensional QSDC using time bin and phase</a:t>
            </a:r>
            <a:endParaRPr lang="en-US" altLang="ko-KR" b="1" dirty="0">
              <a:latin typeface="+mn-ea"/>
              <a:ea typeface="+mn-ea"/>
            </a:endParaRPr>
          </a:p>
        </p:txBody>
      </p:sp>
      <p:pic>
        <p:nvPicPr>
          <p:cNvPr id="9" name="그림 8"/>
          <p:cNvPicPr>
            <a:picLocks noChangeAspect="1"/>
          </p:cNvPicPr>
          <p:nvPr/>
        </p:nvPicPr>
        <p:blipFill>
          <a:blip r:embed="rId3"/>
          <a:stretch>
            <a:fillRect/>
          </a:stretch>
        </p:blipFill>
        <p:spPr>
          <a:xfrm>
            <a:off x="848544" y="1340768"/>
            <a:ext cx="6505122" cy="2592288"/>
          </a:xfrm>
          <a:prstGeom prst="rect">
            <a:avLst/>
          </a:prstGeom>
        </p:spPr>
      </p:pic>
      <p:pic>
        <p:nvPicPr>
          <p:cNvPr id="10" name="그림 9"/>
          <p:cNvPicPr>
            <a:picLocks noChangeAspect="1"/>
          </p:cNvPicPr>
          <p:nvPr/>
        </p:nvPicPr>
        <p:blipFill>
          <a:blip r:embed="rId4"/>
          <a:stretch>
            <a:fillRect/>
          </a:stretch>
        </p:blipFill>
        <p:spPr>
          <a:xfrm>
            <a:off x="7461170" y="1913524"/>
            <a:ext cx="2339969" cy="1584176"/>
          </a:xfrm>
          <a:prstGeom prst="rect">
            <a:avLst/>
          </a:prstGeom>
        </p:spPr>
      </p:pic>
      <p:sp>
        <p:nvSpPr>
          <p:cNvPr id="4" name="직사각형 3"/>
          <p:cNvSpPr/>
          <p:nvPr/>
        </p:nvSpPr>
        <p:spPr>
          <a:xfrm>
            <a:off x="1848343" y="2605913"/>
            <a:ext cx="512368" cy="1993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직사각형 10"/>
          <p:cNvSpPr/>
          <p:nvPr/>
        </p:nvSpPr>
        <p:spPr>
          <a:xfrm>
            <a:off x="1848342" y="1405132"/>
            <a:ext cx="512369" cy="1516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2" name="그림 11"/>
          <p:cNvPicPr>
            <a:picLocks noChangeAspect="1"/>
          </p:cNvPicPr>
          <p:nvPr/>
        </p:nvPicPr>
        <p:blipFill>
          <a:blip r:embed="rId5"/>
          <a:stretch>
            <a:fillRect/>
          </a:stretch>
        </p:blipFill>
        <p:spPr>
          <a:xfrm>
            <a:off x="3368824" y="4725144"/>
            <a:ext cx="3602718" cy="1621756"/>
          </a:xfrm>
          <a:prstGeom prst="rect">
            <a:avLst/>
          </a:prstGeom>
        </p:spPr>
      </p:pic>
      <p:sp>
        <p:nvSpPr>
          <p:cNvPr id="14" name="직사각형 13"/>
          <p:cNvSpPr/>
          <p:nvPr/>
        </p:nvSpPr>
        <p:spPr>
          <a:xfrm>
            <a:off x="7328726" y="3392905"/>
            <a:ext cx="360040"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384228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sz="quarter" idx="18"/>
          </p:nvPr>
        </p:nvSpPr>
        <p:spPr>
          <a:xfrm>
            <a:off x="414338" y="449664"/>
            <a:ext cx="9361040" cy="5750845"/>
          </a:xfrm>
        </p:spPr>
        <p:txBody>
          <a:bodyPr/>
          <a:lstStyle/>
          <a:p>
            <a:r>
              <a:rPr lang="en-US" altLang="ko-KR" sz="1600" dirty="0">
                <a:latin typeface="+mn-ea"/>
                <a:ea typeface="+mn-ea"/>
              </a:rPr>
              <a:t>Part 2 (and 4). N-dimensional time and phase state detection</a:t>
            </a:r>
          </a:p>
          <a:p>
            <a:pPr lvl="1"/>
            <a:r>
              <a:rPr lang="en-US" altLang="ko-KR" sz="1400" dirty="0">
                <a:latin typeface="+mn-ea"/>
                <a:ea typeface="+mn-ea"/>
              </a:rPr>
              <a:t>Phase state: Measurement result can be obtained through the </a:t>
            </a:r>
            <a:r>
              <a:rPr lang="en-US" altLang="ko-KR" sz="1400" dirty="0">
                <a:solidFill>
                  <a:srgbClr val="FF0000"/>
                </a:solidFill>
                <a:latin typeface="+mn-ea"/>
                <a:ea typeface="+mn-ea"/>
              </a:rPr>
              <a:t>cascaded interferometric tree</a:t>
            </a:r>
          </a:p>
          <a:p>
            <a:pPr lvl="2"/>
            <a:r>
              <a:rPr lang="ko-KR" altLang="en-US" sz="1200" dirty="0">
                <a:latin typeface="+mn-ea"/>
                <a:ea typeface="+mn-ea"/>
              </a:rPr>
              <a:t>measured by distinguishing the measurement path</a:t>
            </a:r>
            <a:endParaRPr lang="en-US" altLang="ko-KR" sz="1200" dirty="0">
              <a:latin typeface="+mn-ea"/>
              <a:ea typeface="+mn-ea"/>
            </a:endParaRPr>
          </a:p>
          <a:p>
            <a:pPr lvl="1"/>
            <a:r>
              <a:rPr lang="en-US" altLang="ko-KR" sz="1400" dirty="0">
                <a:latin typeface="+mn-ea"/>
                <a:ea typeface="+mn-ea"/>
              </a:rPr>
              <a:t>Time state: Based on the </a:t>
            </a:r>
            <a:r>
              <a:rPr lang="en-US" altLang="ko-KR" sz="1400" dirty="0">
                <a:solidFill>
                  <a:srgbClr val="FF0000"/>
                </a:solidFill>
                <a:latin typeface="+mn-ea"/>
                <a:ea typeface="+mn-ea"/>
              </a:rPr>
              <a:t>time information at which a detection event occurred </a:t>
            </a:r>
            <a:r>
              <a:rPr lang="en-US" altLang="ko-KR" sz="1400" dirty="0">
                <a:latin typeface="+mn-ea"/>
                <a:ea typeface="+mn-ea"/>
              </a:rPr>
              <a:t>in the SPD</a:t>
            </a:r>
          </a:p>
          <a:p>
            <a:pPr lvl="2"/>
            <a:r>
              <a:rPr lang="ko-KR" altLang="en-US" sz="1200" dirty="0">
                <a:latin typeface="+mn-ea"/>
                <a:ea typeface="+mn-ea"/>
              </a:rPr>
              <a:t>measured by distinguishing the measurement time</a:t>
            </a:r>
            <a:endParaRPr lang="en-US" altLang="ko-KR" sz="1200" dirty="0">
              <a:latin typeface="+mn-ea"/>
              <a:ea typeface="+mn-ea"/>
            </a:endParaRPr>
          </a:p>
          <a:p>
            <a:pPr lvl="1"/>
            <a:endParaRPr lang="en-US" altLang="ko-KR" sz="1400" dirty="0">
              <a:latin typeface="+mn-ea"/>
              <a:ea typeface="+mn-ea"/>
            </a:endParaRPr>
          </a:p>
          <a:p>
            <a:endParaRPr lang="en-US" altLang="ko-KR" sz="1600" dirty="0">
              <a:latin typeface="+mn-ea"/>
              <a:ea typeface="+mn-ea"/>
            </a:endParaRPr>
          </a:p>
          <a:p>
            <a:endParaRPr lang="en-US" altLang="ko-KR" sz="1600" dirty="0">
              <a:latin typeface="+mn-ea"/>
              <a:ea typeface="+mn-ea"/>
            </a:endParaRPr>
          </a:p>
          <a:p>
            <a:pPr marL="0" indent="0">
              <a:buNone/>
            </a:pPr>
            <a:endParaRPr lang="en-US" altLang="ko-KR" sz="1600" dirty="0">
              <a:latin typeface="+mn-ea"/>
              <a:ea typeface="+mn-ea"/>
            </a:endParaRPr>
          </a:p>
          <a:p>
            <a:endParaRPr lang="en-US" altLang="ko-KR" sz="1600" dirty="0">
              <a:latin typeface="+mn-ea"/>
              <a:ea typeface="+mn-ea"/>
            </a:endParaRPr>
          </a:p>
          <a:p>
            <a:endParaRPr lang="en-US" altLang="ko-KR" sz="1600" dirty="0">
              <a:latin typeface="+mn-ea"/>
              <a:ea typeface="+mn-ea"/>
            </a:endParaRPr>
          </a:p>
          <a:p>
            <a:endParaRPr lang="en-US" altLang="ko-KR" sz="1600" dirty="0">
              <a:latin typeface="+mn-ea"/>
              <a:ea typeface="+mn-ea"/>
            </a:endParaRPr>
          </a:p>
        </p:txBody>
      </p:sp>
      <p:sp>
        <p:nvSpPr>
          <p:cNvPr id="3" name="내용 개체 틀 2"/>
          <p:cNvSpPr>
            <a:spLocks noGrp="1"/>
          </p:cNvSpPr>
          <p:nvPr>
            <p:ph sz="quarter" idx="19"/>
          </p:nvPr>
        </p:nvSpPr>
        <p:spPr/>
        <p:txBody>
          <a:bodyPr/>
          <a:lstStyle/>
          <a:p>
            <a:r>
              <a:rPr lang="en-US" altLang="ko-KR" b="1" dirty="0">
                <a:latin typeface="+mn-ea"/>
                <a:ea typeface="+mn-ea"/>
              </a:rPr>
              <a:t>3. </a:t>
            </a:r>
            <a:r>
              <a:rPr lang="en-US" altLang="ko-KR" b="1" dirty="0">
                <a:latin typeface="+mn-ea"/>
              </a:rPr>
              <a:t>High-dimensional QSDC using time bin and phase</a:t>
            </a:r>
            <a:endParaRPr lang="en-US" altLang="ko-KR" b="1" dirty="0">
              <a:latin typeface="+mn-ea"/>
              <a:ea typeface="+mn-ea"/>
            </a:endParaRPr>
          </a:p>
        </p:txBody>
      </p:sp>
      <p:sp>
        <p:nvSpPr>
          <p:cNvPr id="5" name="TextBox 4"/>
          <p:cNvSpPr txBox="1"/>
          <p:nvPr/>
        </p:nvSpPr>
        <p:spPr>
          <a:xfrm>
            <a:off x="2504728" y="5957752"/>
            <a:ext cx="3124381" cy="276999"/>
          </a:xfrm>
          <a:prstGeom prst="rect">
            <a:avLst/>
          </a:prstGeom>
          <a:noFill/>
        </p:spPr>
        <p:txBody>
          <a:bodyPr wrap="none" rtlCol="0">
            <a:spAutoFit/>
          </a:bodyPr>
          <a:lstStyle/>
          <a:p>
            <a:r>
              <a:rPr lang="ko-KR" altLang="en-US" sz="830" dirty="0">
                <a:latin typeface="LG Smart UI SemiBold" panose="020B0700000101010101" pitchFamily="50" charset="-127"/>
                <a:ea typeface="LG Smart UI SemiBold" panose="020B0700000101010101" pitchFamily="50" charset="-127"/>
              </a:rPr>
              <a:t>Configuration of the high-dimensional phase state and time state measurement units</a:t>
            </a:r>
          </a:p>
        </p:txBody>
      </p:sp>
      <p:pic>
        <p:nvPicPr>
          <p:cNvPr id="17" name="그림 16"/>
          <p:cNvPicPr/>
          <p:nvPr/>
        </p:nvPicPr>
        <p:blipFill>
          <a:blip r:embed="rId3">
            <a:extLst>
              <a:ext uri="{28A0092B-C50C-407E-A947-70E740481C1C}">
                <a14:useLocalDpi xmlns:a14="http://schemas.microsoft.com/office/drawing/2010/main" val="0"/>
              </a:ext>
            </a:extLst>
          </a:blip>
          <a:srcRect/>
          <a:stretch>
            <a:fillRect/>
          </a:stretch>
        </p:blipFill>
        <p:spPr bwMode="auto">
          <a:xfrm>
            <a:off x="992560" y="1916832"/>
            <a:ext cx="7272808" cy="3614957"/>
          </a:xfrm>
          <a:prstGeom prst="rect">
            <a:avLst/>
          </a:prstGeom>
          <a:noFill/>
        </p:spPr>
      </p:pic>
      <p:sp>
        <p:nvSpPr>
          <p:cNvPr id="4" name="직사각형 3"/>
          <p:cNvSpPr/>
          <p:nvPr/>
        </p:nvSpPr>
        <p:spPr>
          <a:xfrm>
            <a:off x="4392144" y="4847188"/>
            <a:ext cx="4953000" cy="861774"/>
          </a:xfrm>
          <a:prstGeom prst="rect">
            <a:avLst/>
          </a:prstGeom>
          <a:ln>
            <a:solidFill>
              <a:srgbClr val="0070C0"/>
            </a:solidFill>
          </a:ln>
        </p:spPr>
        <p:txBody>
          <a:bodyPr>
            <a:spAutoFit/>
          </a:bodyPr>
          <a:lstStyle/>
          <a:p>
            <a:pPr algn="just"/>
            <a:r>
              <a:rPr lang="en-US" altLang="ko-KR" sz="1000" dirty="0">
                <a:solidFill>
                  <a:srgbClr val="222222"/>
                </a:solidFill>
                <a:latin typeface="+mn-ea"/>
              </a:rPr>
              <a:t>The rules for constructing a new row in the tree structure for measuring the N-dimension phase state are as follows. If the phase and phase difference of the interferometer in the previous row are </a:t>
            </a:r>
            <a:r>
              <a:rPr lang="en-US" altLang="ko-KR" sz="1000" i="1" dirty="0">
                <a:solidFill>
                  <a:srgbClr val="222222"/>
                </a:solidFill>
                <a:latin typeface="+mn-ea"/>
              </a:rPr>
              <a:t>N</a:t>
            </a:r>
            <a:r>
              <a:rPr lang="en-US" altLang="ko-KR" sz="1000" dirty="0">
                <a:solidFill>
                  <a:srgbClr val="222222"/>
                </a:solidFill>
                <a:latin typeface="+mn-ea"/>
              </a:rPr>
              <a:t>/</a:t>
            </a:r>
            <a:r>
              <a:rPr lang="en-US" altLang="ko-KR" sz="1000" i="1" dirty="0">
                <a:solidFill>
                  <a:srgbClr val="222222"/>
                </a:solidFill>
                <a:latin typeface="+mn-ea"/>
              </a:rPr>
              <a:t>K</a:t>
            </a:r>
            <a:r>
              <a:rPr lang="en-US" altLang="ko-KR" sz="1000" dirty="0">
                <a:solidFill>
                  <a:srgbClr val="222222"/>
                </a:solidFill>
                <a:latin typeface="+mn-ea"/>
              </a:rPr>
              <a:t> and θ, respectively, the phase and phase differences of the two interferometers located in the new row connected to it are as follows, respectively. One is </a:t>
            </a:r>
            <a:r>
              <a:rPr lang="en-US" altLang="ko-KR" sz="1000" i="1" dirty="0">
                <a:solidFill>
                  <a:srgbClr val="222222"/>
                </a:solidFill>
                <a:latin typeface="+mn-ea"/>
              </a:rPr>
              <a:t>N</a:t>
            </a:r>
            <a:r>
              <a:rPr lang="en-US" altLang="ko-KR" sz="1000" dirty="0">
                <a:solidFill>
                  <a:srgbClr val="222222"/>
                </a:solidFill>
                <a:latin typeface="+mn-ea"/>
              </a:rPr>
              <a:t>/2</a:t>
            </a:r>
            <a:r>
              <a:rPr lang="en-US" altLang="ko-KR" sz="1000" i="1" dirty="0">
                <a:solidFill>
                  <a:srgbClr val="222222"/>
                </a:solidFill>
                <a:latin typeface="+mn-ea"/>
              </a:rPr>
              <a:t>K</a:t>
            </a:r>
            <a:r>
              <a:rPr lang="en-US" altLang="ko-KR" sz="1000" dirty="0">
                <a:solidFill>
                  <a:srgbClr val="222222"/>
                </a:solidFill>
                <a:latin typeface="+mn-ea"/>
              </a:rPr>
              <a:t>, θ/2, and the other is </a:t>
            </a:r>
            <a:r>
              <a:rPr lang="en-US" altLang="ko-KR" sz="1000" i="1" dirty="0">
                <a:solidFill>
                  <a:srgbClr val="222222"/>
                </a:solidFill>
                <a:latin typeface="+mn-ea"/>
              </a:rPr>
              <a:t>N</a:t>
            </a:r>
            <a:r>
              <a:rPr lang="en-US" altLang="ko-KR" sz="1000" dirty="0">
                <a:solidFill>
                  <a:srgbClr val="222222"/>
                </a:solidFill>
                <a:latin typeface="+mn-ea"/>
              </a:rPr>
              <a:t>/2</a:t>
            </a:r>
            <a:r>
              <a:rPr lang="en-US" altLang="ko-KR" sz="1000" i="1" dirty="0">
                <a:solidFill>
                  <a:srgbClr val="222222"/>
                </a:solidFill>
                <a:latin typeface="+mn-ea"/>
              </a:rPr>
              <a:t>K</a:t>
            </a:r>
            <a:r>
              <a:rPr lang="en-US" altLang="ko-KR" sz="1000" dirty="0">
                <a:solidFill>
                  <a:srgbClr val="222222"/>
                </a:solidFill>
                <a:latin typeface="+mn-ea"/>
              </a:rPr>
              <a:t>, (θ+π)/2.</a:t>
            </a:r>
            <a:endParaRPr lang="ko-KR" altLang="en-US" sz="1000" dirty="0">
              <a:latin typeface="+mn-ea"/>
            </a:endParaRPr>
          </a:p>
        </p:txBody>
      </p:sp>
    </p:spTree>
    <p:extLst>
      <p:ext uri="{BB962C8B-B14F-4D97-AF65-F5344CB8AC3E}">
        <p14:creationId xmlns:p14="http://schemas.microsoft.com/office/powerpoint/2010/main" val="3818669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E1BEC-2070-F536-2DF4-1409D096711F}"/>
            </a:ext>
          </a:extLst>
        </p:cNvPr>
        <p:cNvGrpSpPr/>
        <p:nvPr/>
      </p:nvGrpSpPr>
      <p:grpSpPr>
        <a:xfrm>
          <a:off x="0" y="0"/>
          <a:ext cx="0" cy="0"/>
          <a:chOff x="0" y="0"/>
          <a:chExt cx="0" cy="0"/>
        </a:xfrm>
      </p:grpSpPr>
      <p:sp>
        <p:nvSpPr>
          <p:cNvPr id="14" name="화살표: 위로 굽음 13">
            <a:extLst>
              <a:ext uri="{FF2B5EF4-FFF2-40B4-BE49-F238E27FC236}">
                <a16:creationId xmlns:a16="http://schemas.microsoft.com/office/drawing/2014/main" id="{2F072CDE-BC80-4E5C-3BF5-75BBBE56A277}"/>
              </a:ext>
            </a:extLst>
          </p:cNvPr>
          <p:cNvSpPr/>
          <p:nvPr/>
        </p:nvSpPr>
        <p:spPr>
          <a:xfrm rot="5400000">
            <a:off x="1449088" y="3402062"/>
            <a:ext cx="2954783" cy="1707601"/>
          </a:xfrm>
          <a:prstGeom prst="bentUpArrow">
            <a:avLst>
              <a:gd name="adj1" fmla="val 19112"/>
              <a:gd name="adj2" fmla="val 17470"/>
              <a:gd name="adj3" fmla="val 31694"/>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ko-KR" altLang="en-US"/>
          </a:p>
        </p:txBody>
      </p:sp>
      <p:sp>
        <p:nvSpPr>
          <p:cNvPr id="2" name="내용 개체 틀 1">
            <a:extLst>
              <a:ext uri="{FF2B5EF4-FFF2-40B4-BE49-F238E27FC236}">
                <a16:creationId xmlns:a16="http://schemas.microsoft.com/office/drawing/2014/main" id="{64260407-AF58-2926-45FE-1B64B7DCAA44}"/>
              </a:ext>
            </a:extLst>
          </p:cNvPr>
          <p:cNvSpPr>
            <a:spLocks noGrp="1"/>
          </p:cNvSpPr>
          <p:nvPr>
            <p:ph sz="quarter" idx="18"/>
          </p:nvPr>
        </p:nvSpPr>
        <p:spPr>
          <a:xfrm>
            <a:off x="414338" y="449664"/>
            <a:ext cx="9361040" cy="5750845"/>
          </a:xfrm>
        </p:spPr>
        <p:txBody>
          <a:bodyPr/>
          <a:lstStyle/>
          <a:p>
            <a:r>
              <a:rPr lang="en-US" altLang="ko-KR" sz="1600" dirty="0">
                <a:latin typeface="+mn-ea"/>
                <a:ea typeface="+mn-ea"/>
              </a:rPr>
              <a:t>Part 2 (and 4). Low</a:t>
            </a:r>
            <a:r>
              <a:rPr lang="ko-KR" altLang="en-US" sz="1600" dirty="0">
                <a:latin typeface="+mn-ea"/>
                <a:ea typeface="+mn-ea"/>
              </a:rPr>
              <a:t> </a:t>
            </a:r>
            <a:r>
              <a:rPr lang="en-US" altLang="ko-KR" sz="1600" dirty="0">
                <a:latin typeface="+mn-ea"/>
                <a:ea typeface="+mn-ea"/>
              </a:rPr>
              <a:t>complexity</a:t>
            </a:r>
            <a:r>
              <a:rPr lang="ko-KR" altLang="en-US" sz="1600" dirty="0">
                <a:latin typeface="+mn-ea"/>
                <a:ea typeface="+mn-ea"/>
              </a:rPr>
              <a:t> </a:t>
            </a:r>
            <a:r>
              <a:rPr lang="en-US" altLang="ko-KR" sz="1600" dirty="0">
                <a:latin typeface="+mn-ea"/>
                <a:ea typeface="+mn-ea"/>
              </a:rPr>
              <a:t>detection</a:t>
            </a:r>
          </a:p>
          <a:p>
            <a:pPr lvl="1"/>
            <a:r>
              <a:rPr lang="en-US" altLang="ko-KR" sz="1400" b="1" dirty="0">
                <a:latin typeface="+mn-ea"/>
                <a:ea typeface="+mn-ea"/>
              </a:rPr>
              <a:t>Temporal Talbot Effect</a:t>
            </a:r>
          </a:p>
          <a:p>
            <a:pPr lvl="2"/>
            <a:r>
              <a:rPr lang="en-US" altLang="ko-KR" sz="1200" dirty="0">
                <a:latin typeface="+mn-ea"/>
                <a:ea typeface="+mn-ea"/>
              </a:rPr>
              <a:t>Time-domain analogue of the spatial Talbot effect</a:t>
            </a:r>
          </a:p>
          <a:p>
            <a:pPr lvl="2"/>
            <a:r>
              <a:rPr lang="en-US" altLang="ko-KR" sz="1200" dirty="0">
                <a:latin typeface="+mn-ea"/>
                <a:ea typeface="+mn-ea"/>
              </a:rPr>
              <a:t>While the spatial Talbot effect produces self-images of a periodic grating during free-space propagation, the temporal Talbot effect reconstructs periodic optical pulse patterns through propagation in a dispersive medium</a:t>
            </a:r>
            <a:endParaRPr lang="en-US" altLang="ko-KR" sz="1400" dirty="0">
              <a:latin typeface="+mn-ea"/>
              <a:ea typeface="+mn-ea"/>
            </a:endParaRPr>
          </a:p>
          <a:p>
            <a:pPr lvl="1"/>
            <a:r>
              <a:rPr lang="en-US" altLang="ko-KR" sz="1400" b="1" dirty="0">
                <a:latin typeface="+mn-ea"/>
                <a:ea typeface="+mn-ea"/>
              </a:rPr>
              <a:t>Discrimination of Four-Dimensional(n=4) Phase States Using the Temporal Talbot Effect</a:t>
            </a:r>
            <a:endParaRPr lang="en-US" altLang="ko-KR" sz="1600" b="1" dirty="0">
              <a:latin typeface="+mn-ea"/>
              <a:ea typeface="+mn-ea"/>
            </a:endParaRPr>
          </a:p>
          <a:p>
            <a:endParaRPr lang="en-US" altLang="ko-KR" sz="1600" dirty="0">
              <a:latin typeface="+mn-ea"/>
              <a:ea typeface="+mn-ea"/>
            </a:endParaRPr>
          </a:p>
          <a:p>
            <a:pPr marL="0" indent="0">
              <a:buNone/>
            </a:pPr>
            <a:endParaRPr lang="en-US" altLang="ko-KR" sz="1600" dirty="0">
              <a:latin typeface="+mn-ea"/>
              <a:ea typeface="+mn-ea"/>
            </a:endParaRPr>
          </a:p>
          <a:p>
            <a:endParaRPr lang="en-US" altLang="ko-KR" sz="1600" dirty="0">
              <a:latin typeface="+mn-ea"/>
              <a:ea typeface="+mn-ea"/>
            </a:endParaRPr>
          </a:p>
          <a:p>
            <a:endParaRPr lang="en-US" altLang="ko-KR" sz="1600" dirty="0">
              <a:latin typeface="+mn-ea"/>
              <a:ea typeface="+mn-ea"/>
            </a:endParaRPr>
          </a:p>
          <a:p>
            <a:endParaRPr lang="en-US" altLang="ko-KR" sz="1600" dirty="0">
              <a:latin typeface="+mn-ea"/>
              <a:ea typeface="+mn-ea"/>
            </a:endParaRPr>
          </a:p>
        </p:txBody>
      </p:sp>
      <p:sp>
        <p:nvSpPr>
          <p:cNvPr id="3" name="내용 개체 틀 2">
            <a:extLst>
              <a:ext uri="{FF2B5EF4-FFF2-40B4-BE49-F238E27FC236}">
                <a16:creationId xmlns:a16="http://schemas.microsoft.com/office/drawing/2014/main" id="{FD024115-4E35-46D6-2C3B-3141D5FF840E}"/>
              </a:ext>
            </a:extLst>
          </p:cNvPr>
          <p:cNvSpPr>
            <a:spLocks noGrp="1"/>
          </p:cNvSpPr>
          <p:nvPr>
            <p:ph sz="quarter" idx="19"/>
          </p:nvPr>
        </p:nvSpPr>
        <p:spPr/>
        <p:txBody>
          <a:bodyPr/>
          <a:lstStyle/>
          <a:p>
            <a:r>
              <a:rPr lang="en-US" altLang="ko-KR" b="1" dirty="0">
                <a:latin typeface="+mn-ea"/>
                <a:ea typeface="+mn-ea"/>
              </a:rPr>
              <a:t>3. </a:t>
            </a:r>
            <a:r>
              <a:rPr lang="en-US" altLang="ko-KR" b="1" dirty="0">
                <a:latin typeface="+mn-ea"/>
              </a:rPr>
              <a:t>High-dimensional QSDC using time bin and phase</a:t>
            </a:r>
            <a:endParaRPr lang="en-US" altLang="ko-KR" b="1" dirty="0">
              <a:latin typeface="+mn-ea"/>
              <a:ea typeface="+mn-ea"/>
            </a:endParaRPr>
          </a:p>
        </p:txBody>
      </p:sp>
      <p:sp>
        <p:nvSpPr>
          <p:cNvPr id="5" name="TextBox 4">
            <a:extLst>
              <a:ext uri="{FF2B5EF4-FFF2-40B4-BE49-F238E27FC236}">
                <a16:creationId xmlns:a16="http://schemas.microsoft.com/office/drawing/2014/main" id="{B7901801-53BC-3164-E90B-B29234FA027D}"/>
              </a:ext>
            </a:extLst>
          </p:cNvPr>
          <p:cNvSpPr txBox="1"/>
          <p:nvPr/>
        </p:nvSpPr>
        <p:spPr>
          <a:xfrm>
            <a:off x="2648744" y="6414016"/>
            <a:ext cx="3124381" cy="276999"/>
          </a:xfrm>
          <a:prstGeom prst="rect">
            <a:avLst/>
          </a:prstGeom>
          <a:noFill/>
        </p:spPr>
        <p:txBody>
          <a:bodyPr wrap="none" rtlCol="0">
            <a:spAutoFit/>
          </a:bodyPr>
          <a:lstStyle/>
          <a:p>
            <a:r>
              <a:rPr lang="ko-KR" altLang="en-US" sz="830" dirty="0">
                <a:latin typeface="LG Smart UI SemiBold" panose="020B0700000101010101" pitchFamily="50" charset="-127"/>
                <a:ea typeface="LG Smart UI SemiBold" panose="020B0700000101010101" pitchFamily="50" charset="-127"/>
              </a:rPr>
              <a:t>Configuration of the high-dimensional phase state and time state measurement units</a:t>
            </a:r>
          </a:p>
        </p:txBody>
      </p:sp>
      <p:pic>
        <p:nvPicPr>
          <p:cNvPr id="7" name="그림 6">
            <a:extLst>
              <a:ext uri="{FF2B5EF4-FFF2-40B4-BE49-F238E27FC236}">
                <a16:creationId xmlns:a16="http://schemas.microsoft.com/office/drawing/2014/main" id="{5C05CC56-A2D2-7EFC-DC75-0CB2BA693045}"/>
              </a:ext>
            </a:extLst>
          </p:cNvPr>
          <p:cNvPicPr>
            <a:picLocks noChangeAspect="1"/>
          </p:cNvPicPr>
          <p:nvPr/>
        </p:nvPicPr>
        <p:blipFill>
          <a:blip r:embed="rId3"/>
          <a:stretch>
            <a:fillRect/>
          </a:stretch>
        </p:blipFill>
        <p:spPr>
          <a:xfrm>
            <a:off x="4092304" y="2194357"/>
            <a:ext cx="5683074" cy="4213979"/>
          </a:xfrm>
          <a:prstGeom prst="rect">
            <a:avLst/>
          </a:prstGeom>
        </p:spPr>
      </p:pic>
      <p:pic>
        <p:nvPicPr>
          <p:cNvPr id="9" name="그림 8">
            <a:extLst>
              <a:ext uri="{FF2B5EF4-FFF2-40B4-BE49-F238E27FC236}">
                <a16:creationId xmlns:a16="http://schemas.microsoft.com/office/drawing/2014/main" id="{DCE01E07-0390-319C-161D-2A64C4AA2682}"/>
              </a:ext>
            </a:extLst>
          </p:cNvPr>
          <p:cNvPicPr>
            <a:picLocks noChangeAspect="1"/>
          </p:cNvPicPr>
          <p:nvPr/>
        </p:nvPicPr>
        <p:blipFill>
          <a:blip r:embed="rId4"/>
          <a:stretch>
            <a:fillRect/>
          </a:stretch>
        </p:blipFill>
        <p:spPr>
          <a:xfrm>
            <a:off x="652898" y="2201228"/>
            <a:ext cx="3291990" cy="543001"/>
          </a:xfrm>
          <a:prstGeom prst="rect">
            <a:avLst/>
          </a:prstGeom>
          <a:ln w="19050">
            <a:solidFill>
              <a:srgbClr val="FF0000"/>
            </a:solidFill>
          </a:ln>
        </p:spPr>
      </p:pic>
      <p:sp>
        <p:nvSpPr>
          <p:cNvPr id="11" name="TextBox 10">
            <a:extLst>
              <a:ext uri="{FF2B5EF4-FFF2-40B4-BE49-F238E27FC236}">
                <a16:creationId xmlns:a16="http://schemas.microsoft.com/office/drawing/2014/main" id="{E64E596D-E02D-EF38-8ABC-5569D254353B}"/>
              </a:ext>
            </a:extLst>
          </p:cNvPr>
          <p:cNvSpPr txBox="1"/>
          <p:nvPr/>
        </p:nvSpPr>
        <p:spPr>
          <a:xfrm>
            <a:off x="652898" y="3198167"/>
            <a:ext cx="3291989" cy="461665"/>
          </a:xfrm>
          <a:prstGeom prst="rect">
            <a:avLst/>
          </a:prstGeom>
          <a:solidFill>
            <a:schemeClr val="bg1"/>
          </a:solidFill>
          <a:ln w="15875">
            <a:solidFill>
              <a:srgbClr val="FF0000"/>
            </a:solidFill>
          </a:ln>
        </p:spPr>
        <p:txBody>
          <a:bodyPr wrap="square">
            <a:spAutoFit/>
          </a:bodyPr>
          <a:lstStyle/>
          <a:p>
            <a:pPr algn="ctr" fontAlgn="t">
              <a:lnSpc>
                <a:spcPct val="100000"/>
              </a:lnSpc>
              <a:buNone/>
            </a:pPr>
            <a:r>
              <a:rPr lang="ko-KR" altLang="ko-KR" sz="1200" b="1" i="0" dirty="0">
                <a:effectLst/>
                <a:latin typeface="+mn-lt"/>
              </a:rPr>
              <a:t>DCM</a:t>
            </a:r>
            <a:endParaRPr lang="en-US" altLang="ko-KR" sz="1200" b="1" i="0" dirty="0">
              <a:effectLst/>
              <a:latin typeface="+mn-lt"/>
            </a:endParaRPr>
          </a:p>
          <a:p>
            <a:pPr algn="ctr" fontAlgn="t">
              <a:lnSpc>
                <a:spcPct val="100000"/>
              </a:lnSpc>
              <a:buNone/>
            </a:pPr>
            <a:r>
              <a:rPr lang="ko-KR" altLang="ko-KR" sz="1200" b="1" i="0" dirty="0">
                <a:effectLst/>
                <a:latin typeface="+mn-lt"/>
              </a:rPr>
              <a:t>(</a:t>
            </a:r>
            <a:r>
              <a:rPr lang="ko-KR" altLang="ko-KR" sz="1200" b="1" i="0" dirty="0" err="1">
                <a:effectLst/>
                <a:latin typeface="+mn-lt"/>
              </a:rPr>
              <a:t>Dispersion</a:t>
            </a:r>
            <a:r>
              <a:rPr lang="ko-KR" altLang="ko-KR" sz="1200" b="1" i="0" dirty="0">
                <a:effectLst/>
                <a:latin typeface="+mn-lt"/>
              </a:rPr>
              <a:t> </a:t>
            </a:r>
            <a:r>
              <a:rPr lang="ko-KR" altLang="ko-KR" sz="1200" b="1" i="0" dirty="0" err="1">
                <a:effectLst/>
                <a:latin typeface="+mn-lt"/>
              </a:rPr>
              <a:t>Compensation</a:t>
            </a:r>
            <a:r>
              <a:rPr lang="ko-KR" altLang="ko-KR" sz="1200" b="1" i="0" dirty="0">
                <a:effectLst/>
                <a:latin typeface="+mn-lt"/>
              </a:rPr>
              <a:t> </a:t>
            </a:r>
            <a:r>
              <a:rPr lang="ko-KR" altLang="ko-KR" sz="1200" b="1" i="0" dirty="0" err="1">
                <a:effectLst/>
                <a:latin typeface="+mn-lt"/>
              </a:rPr>
              <a:t>Module</a:t>
            </a:r>
            <a:r>
              <a:rPr lang="ko-KR" altLang="ko-KR" sz="1200" b="1" i="0" dirty="0">
                <a:effectLst/>
                <a:latin typeface="+mn-lt"/>
              </a:rPr>
              <a:t>)</a:t>
            </a:r>
            <a:endParaRPr lang="ko-KR" altLang="ko-KR" sz="1200" b="1" i="0" dirty="0">
              <a:effectLst/>
              <a:latin typeface="Segoe UI" panose="020B0502040204020203" pitchFamily="34" charset="0"/>
            </a:endParaRPr>
          </a:p>
        </p:txBody>
      </p:sp>
      <p:sp>
        <p:nvSpPr>
          <p:cNvPr id="13" name="TextBox 12">
            <a:extLst>
              <a:ext uri="{FF2B5EF4-FFF2-40B4-BE49-F238E27FC236}">
                <a16:creationId xmlns:a16="http://schemas.microsoft.com/office/drawing/2014/main" id="{6FFCCB6D-F63F-7D05-BA69-C94D4D7BF9AF}"/>
              </a:ext>
            </a:extLst>
          </p:cNvPr>
          <p:cNvSpPr txBox="1"/>
          <p:nvPr/>
        </p:nvSpPr>
        <p:spPr>
          <a:xfrm>
            <a:off x="652897" y="4145768"/>
            <a:ext cx="3291989" cy="276999"/>
          </a:xfrm>
          <a:prstGeom prst="rect">
            <a:avLst/>
          </a:prstGeom>
          <a:solidFill>
            <a:schemeClr val="bg1"/>
          </a:solidFill>
          <a:ln w="15875">
            <a:solidFill>
              <a:srgbClr val="FF0000"/>
            </a:solidFill>
          </a:ln>
        </p:spPr>
        <p:txBody>
          <a:bodyPr wrap="square">
            <a:spAutoFit/>
          </a:bodyPr>
          <a:lstStyle/>
          <a:p>
            <a:pPr algn="ctr" fontAlgn="t">
              <a:lnSpc>
                <a:spcPct val="100000"/>
              </a:lnSpc>
              <a:buNone/>
            </a:pPr>
            <a:r>
              <a:rPr lang="en-US" altLang="ko-KR" sz="1200" b="1" i="0" dirty="0">
                <a:effectLst/>
                <a:latin typeface="+mn-lt"/>
              </a:rPr>
              <a:t>SPD</a:t>
            </a:r>
            <a:endParaRPr lang="ko-KR" altLang="ko-KR" sz="1200" b="1" i="0" dirty="0">
              <a:effectLst/>
              <a:latin typeface="Segoe UI" panose="020B0502040204020203" pitchFamily="34" charset="0"/>
            </a:endParaRPr>
          </a:p>
        </p:txBody>
      </p:sp>
    </p:spTree>
    <p:extLst>
      <p:ext uri="{BB962C8B-B14F-4D97-AF65-F5344CB8AC3E}">
        <p14:creationId xmlns:p14="http://schemas.microsoft.com/office/powerpoint/2010/main" val="18381921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sz="quarter" idx="18"/>
          </p:nvPr>
        </p:nvSpPr>
        <p:spPr>
          <a:xfrm>
            <a:off x="414338" y="449664"/>
            <a:ext cx="9361040" cy="5750845"/>
          </a:xfrm>
        </p:spPr>
        <p:txBody>
          <a:bodyPr/>
          <a:lstStyle/>
          <a:p>
            <a:r>
              <a:rPr lang="en-US" altLang="ko-KR" sz="1600" dirty="0">
                <a:latin typeface="+mn-ea"/>
                <a:ea typeface="+mn-ea"/>
              </a:rPr>
              <a:t>Part 3. Encoded state generation</a:t>
            </a:r>
          </a:p>
          <a:p>
            <a:pPr lvl="1"/>
            <a:r>
              <a:rPr lang="en-US" altLang="ko-KR" sz="1300" dirty="0">
                <a:latin typeface="+mn-ea"/>
                <a:ea typeface="+mn-ea"/>
              </a:rPr>
              <a:t>How to perform message encoding on the initial state without any loss of message information</a:t>
            </a:r>
          </a:p>
          <a:p>
            <a:pPr lvl="2"/>
            <a:r>
              <a:rPr lang="ko-KR" altLang="en-US" sz="1200" dirty="0">
                <a:latin typeface="+mn-ea"/>
                <a:ea typeface="+mn-ea"/>
              </a:rPr>
              <a:t>The position of the time state is identified using the basis information of the initial state, received from the receiver over the classical channel during the QBER estimation process</a:t>
            </a:r>
          </a:p>
          <a:p>
            <a:pPr lvl="2"/>
            <a:r>
              <a:rPr lang="en-US" altLang="ko-KR" sz="1200" dirty="0">
                <a:latin typeface="+mn-ea"/>
                <a:ea typeface="+mn-ea"/>
              </a:rPr>
              <a:t>Message coding is performed by selecting only the time state (using an optical switch and a time delay line)</a:t>
            </a:r>
          </a:p>
          <a:p>
            <a:pPr lvl="2"/>
            <a:r>
              <a:rPr lang="ko-KR" altLang="en-US" sz="1200" dirty="0">
                <a:latin typeface="+mn-ea"/>
                <a:ea typeface="+mn-ea"/>
              </a:rPr>
              <a:t>Message coding based on the time difference is performed by routing the photon through paths of different length according to the classical </a:t>
            </a:r>
            <a:r>
              <a:rPr lang="ko-KR" altLang="en-US" sz="1200" dirty="0" err="1">
                <a:latin typeface="+mn-ea"/>
                <a:ea typeface="+mn-ea"/>
              </a:rPr>
              <a:t>message</a:t>
            </a:r>
            <a:r>
              <a:rPr lang="ko-KR" altLang="en-US" sz="1200" dirty="0">
                <a:latin typeface="+mn-ea"/>
                <a:ea typeface="+mn-ea"/>
              </a:rPr>
              <a:t> </a:t>
            </a:r>
            <a:r>
              <a:rPr lang="ko-KR" altLang="en-US" sz="1200" dirty="0" err="1">
                <a:latin typeface="+mn-ea"/>
                <a:ea typeface="+mn-ea"/>
              </a:rPr>
              <a:t>value</a:t>
            </a:r>
            <a:endParaRPr lang="en-US" altLang="ko-KR" sz="1200" dirty="0">
              <a:latin typeface="+mn-ea"/>
              <a:ea typeface="+mn-ea"/>
            </a:endParaRPr>
          </a:p>
          <a:p>
            <a:pPr lvl="2"/>
            <a:endParaRPr lang="en-US" altLang="ko-KR" sz="1200" dirty="0">
              <a:latin typeface="+mn-ea"/>
              <a:ea typeface="+mn-ea"/>
            </a:endParaRPr>
          </a:p>
          <a:p>
            <a:pPr lvl="2"/>
            <a:endParaRPr lang="en-US" altLang="ko-KR" sz="1200" dirty="0">
              <a:latin typeface="+mn-ea"/>
              <a:ea typeface="+mn-ea"/>
            </a:endParaRPr>
          </a:p>
          <a:p>
            <a:pPr lvl="2"/>
            <a:endParaRPr lang="en-US" altLang="ko-KR" sz="1200" dirty="0">
              <a:latin typeface="+mn-ea"/>
              <a:ea typeface="+mn-ea"/>
            </a:endParaRPr>
          </a:p>
          <a:p>
            <a:pPr lvl="2"/>
            <a:endParaRPr lang="en-US" altLang="ko-KR" sz="1200" dirty="0">
              <a:latin typeface="+mn-ea"/>
              <a:ea typeface="+mn-ea"/>
            </a:endParaRPr>
          </a:p>
          <a:p>
            <a:pPr lvl="2"/>
            <a:endParaRPr lang="en-US" altLang="ko-KR" sz="1200" dirty="0">
              <a:latin typeface="+mn-ea"/>
              <a:ea typeface="+mn-ea"/>
            </a:endParaRPr>
          </a:p>
          <a:p>
            <a:pPr lvl="2"/>
            <a:endParaRPr lang="en-US" altLang="ko-KR" sz="1200" dirty="0">
              <a:latin typeface="+mn-ea"/>
              <a:ea typeface="+mn-ea"/>
            </a:endParaRPr>
          </a:p>
          <a:p>
            <a:pPr lvl="1"/>
            <a:r>
              <a:rPr lang="ko-KR" altLang="ko-KR" sz="1400" b="1" dirty="0" err="1">
                <a:latin typeface="+mj-lt"/>
              </a:rPr>
              <a:t>Implementation</a:t>
            </a:r>
            <a:r>
              <a:rPr lang="ko-KR" altLang="ko-KR" sz="1400" b="1" dirty="0">
                <a:latin typeface="+mj-lt"/>
              </a:rPr>
              <a:t> of </a:t>
            </a:r>
            <a:r>
              <a:rPr lang="ko-KR" altLang="ko-KR" sz="1400" b="1" dirty="0" err="1">
                <a:latin typeface="+mj-lt"/>
              </a:rPr>
              <a:t>an</a:t>
            </a:r>
            <a:r>
              <a:rPr lang="ko-KR" altLang="ko-KR" sz="1400" b="1" dirty="0">
                <a:latin typeface="+mj-lt"/>
              </a:rPr>
              <a:t> </a:t>
            </a:r>
            <a:r>
              <a:rPr lang="ko-KR" altLang="ko-KR" sz="1400" b="1" dirty="0" err="1">
                <a:latin typeface="+mj-lt"/>
              </a:rPr>
              <a:t>Integrated</a:t>
            </a:r>
            <a:r>
              <a:rPr lang="ko-KR" altLang="ko-KR" sz="1400" b="1" dirty="0">
                <a:latin typeface="+mj-lt"/>
              </a:rPr>
              <a:t> </a:t>
            </a:r>
            <a:r>
              <a:rPr lang="ko-KR" altLang="ko-KR" sz="1400" b="1" dirty="0" err="1">
                <a:latin typeface="+mj-lt"/>
              </a:rPr>
              <a:t>Waveguide</a:t>
            </a:r>
            <a:r>
              <a:rPr lang="ko-KR" altLang="ko-KR" sz="1400" b="1" dirty="0">
                <a:latin typeface="+mj-lt"/>
              </a:rPr>
              <a:t> </a:t>
            </a:r>
            <a:r>
              <a:rPr lang="ko-KR" altLang="ko-KR" sz="1400" b="1" dirty="0" err="1">
                <a:latin typeface="+mj-lt"/>
              </a:rPr>
              <a:t>Device</a:t>
            </a:r>
            <a:r>
              <a:rPr lang="en-US" altLang="ko-KR" sz="1400" b="1" dirty="0">
                <a:latin typeface="+mj-lt"/>
              </a:rPr>
              <a:t> </a:t>
            </a:r>
            <a:r>
              <a:rPr lang="en-US" altLang="ko-KR" sz="1400" b="1" dirty="0">
                <a:latin typeface="+mj-lt"/>
                <a:ea typeface="+mn-ea"/>
              </a:rPr>
              <a:t>(with KAIST)</a:t>
            </a:r>
          </a:p>
          <a:p>
            <a:pPr lvl="2"/>
            <a:r>
              <a:rPr lang="en-US" altLang="ko-KR" sz="1200" dirty="0">
                <a:latin typeface="+mn-ea"/>
                <a:ea typeface="+mn-ea"/>
              </a:rPr>
              <a:t>High speed multi-dimensional optical switch(switching</a:t>
            </a:r>
            <a:r>
              <a:rPr lang="ko-KR" altLang="en-US" sz="1200" dirty="0">
                <a:latin typeface="+mn-ea"/>
                <a:ea typeface="+mn-ea"/>
              </a:rPr>
              <a:t> </a:t>
            </a:r>
            <a:r>
              <a:rPr lang="en-US" altLang="ko-KR" sz="1200" dirty="0">
                <a:latin typeface="+mn-ea"/>
                <a:ea typeface="+mn-ea"/>
              </a:rPr>
              <a:t>speed</a:t>
            </a:r>
            <a:r>
              <a:rPr lang="ko-KR" altLang="en-US" sz="1200" dirty="0">
                <a:latin typeface="+mn-ea"/>
                <a:ea typeface="+mn-ea"/>
              </a:rPr>
              <a:t> </a:t>
            </a:r>
            <a:r>
              <a:rPr lang="en-US" altLang="ko-KR" sz="1200" dirty="0">
                <a:latin typeface="+mn-ea"/>
                <a:ea typeface="+mn-ea"/>
              </a:rPr>
              <a:t>&lt;30ns) and ns delay line</a:t>
            </a:r>
            <a:endParaRPr lang="ko-KR" altLang="en-US" sz="1200" dirty="0">
              <a:latin typeface="+mn-ea"/>
              <a:ea typeface="+mn-ea"/>
            </a:endParaRPr>
          </a:p>
          <a:p>
            <a:pPr lvl="1"/>
            <a:endParaRPr lang="en-US" altLang="ko-KR" sz="1200" dirty="0">
              <a:latin typeface="+mn-ea"/>
              <a:ea typeface="+mn-ea"/>
            </a:endParaRPr>
          </a:p>
          <a:p>
            <a:endParaRPr lang="en-US" altLang="ko-KR" sz="1600" dirty="0">
              <a:latin typeface="+mn-ea"/>
              <a:ea typeface="+mn-ea"/>
            </a:endParaRPr>
          </a:p>
          <a:p>
            <a:endParaRPr lang="en-US" altLang="ko-KR" sz="1600" dirty="0">
              <a:latin typeface="+mn-ea"/>
              <a:ea typeface="+mn-ea"/>
            </a:endParaRPr>
          </a:p>
          <a:p>
            <a:pPr marL="0" indent="0">
              <a:buNone/>
            </a:pPr>
            <a:endParaRPr lang="en-US" altLang="ko-KR" sz="1600" dirty="0">
              <a:latin typeface="+mn-ea"/>
              <a:ea typeface="+mn-ea"/>
            </a:endParaRPr>
          </a:p>
          <a:p>
            <a:pPr marL="0" indent="0">
              <a:buNone/>
            </a:pPr>
            <a:endParaRPr lang="en-US" altLang="ko-KR" sz="100" dirty="0">
              <a:latin typeface="+mn-ea"/>
              <a:ea typeface="+mn-ea"/>
            </a:endParaRPr>
          </a:p>
          <a:p>
            <a:endParaRPr lang="en-US" altLang="ko-KR" sz="1600" dirty="0">
              <a:latin typeface="+mn-ea"/>
              <a:ea typeface="+mn-ea"/>
            </a:endParaRPr>
          </a:p>
          <a:p>
            <a:endParaRPr lang="en-US" altLang="ko-KR" sz="1600" dirty="0">
              <a:latin typeface="+mn-ea"/>
              <a:ea typeface="+mn-ea"/>
            </a:endParaRPr>
          </a:p>
        </p:txBody>
      </p:sp>
      <p:sp>
        <p:nvSpPr>
          <p:cNvPr id="3" name="내용 개체 틀 2"/>
          <p:cNvSpPr>
            <a:spLocks noGrp="1"/>
          </p:cNvSpPr>
          <p:nvPr>
            <p:ph sz="quarter" idx="19"/>
          </p:nvPr>
        </p:nvSpPr>
        <p:spPr/>
        <p:txBody>
          <a:bodyPr/>
          <a:lstStyle/>
          <a:p>
            <a:r>
              <a:rPr lang="en-US" altLang="ko-KR" b="1" dirty="0">
                <a:latin typeface="+mn-ea"/>
                <a:ea typeface="+mn-ea"/>
              </a:rPr>
              <a:t>3. </a:t>
            </a:r>
            <a:r>
              <a:rPr lang="en-US" altLang="ko-KR" b="1" dirty="0">
                <a:latin typeface="+mn-ea"/>
              </a:rPr>
              <a:t>High-dimensional QSDC using time bin and phase</a:t>
            </a:r>
            <a:endParaRPr lang="en-US" altLang="ko-KR" b="1" dirty="0">
              <a:latin typeface="+mn-ea"/>
              <a:ea typeface="+mn-ea"/>
            </a:endParaRPr>
          </a:p>
        </p:txBody>
      </p:sp>
      <p:pic>
        <p:nvPicPr>
          <p:cNvPr id="6" name="그림 5"/>
          <p:cNvPicPr>
            <a:picLocks noChangeAspect="1"/>
          </p:cNvPicPr>
          <p:nvPr/>
        </p:nvPicPr>
        <p:blipFill>
          <a:blip r:embed="rId3"/>
          <a:stretch>
            <a:fillRect/>
          </a:stretch>
        </p:blipFill>
        <p:spPr>
          <a:xfrm>
            <a:off x="247235" y="2398487"/>
            <a:ext cx="6079071" cy="1097226"/>
          </a:xfrm>
          <a:prstGeom prst="rect">
            <a:avLst/>
          </a:prstGeom>
        </p:spPr>
      </p:pic>
      <p:cxnSp>
        <p:nvCxnSpPr>
          <p:cNvPr id="7" name="꺾인 연결선 6"/>
          <p:cNvCxnSpPr/>
          <p:nvPr/>
        </p:nvCxnSpPr>
        <p:spPr>
          <a:xfrm rot="5400000">
            <a:off x="5269589" y="1090971"/>
            <a:ext cx="101956" cy="4674057"/>
          </a:xfrm>
          <a:prstGeom prst="bentConnector3">
            <a:avLst>
              <a:gd name="adj1" fmla="val 324214"/>
            </a:avLst>
          </a:prstGeom>
          <a:ln>
            <a:prstDash val="sysDash"/>
            <a:tailEnd type="triangle"/>
          </a:ln>
        </p:spPr>
        <p:style>
          <a:lnRef idx="1">
            <a:schemeClr val="accent1"/>
          </a:lnRef>
          <a:fillRef idx="0">
            <a:schemeClr val="accent1"/>
          </a:fillRef>
          <a:effectRef idx="0">
            <a:schemeClr val="accent1"/>
          </a:effectRef>
          <a:fontRef idx="minor">
            <a:schemeClr val="tx1"/>
          </a:fontRef>
        </p:style>
      </p:cxnSp>
      <p:pic>
        <p:nvPicPr>
          <p:cNvPr id="8" name="그림 7"/>
          <p:cNvPicPr>
            <a:picLocks noChangeAspect="1"/>
          </p:cNvPicPr>
          <p:nvPr/>
        </p:nvPicPr>
        <p:blipFill>
          <a:blip r:embed="rId4"/>
          <a:stretch>
            <a:fillRect/>
          </a:stretch>
        </p:blipFill>
        <p:spPr>
          <a:xfrm>
            <a:off x="6291851" y="2364246"/>
            <a:ext cx="3517985" cy="1063754"/>
          </a:xfrm>
          <a:prstGeom prst="rect">
            <a:avLst/>
          </a:prstGeom>
        </p:spPr>
      </p:pic>
      <p:sp>
        <p:nvSpPr>
          <p:cNvPr id="9" name="TextBox 8"/>
          <p:cNvSpPr txBox="1"/>
          <p:nvPr/>
        </p:nvSpPr>
        <p:spPr>
          <a:xfrm>
            <a:off x="2126893" y="3737061"/>
            <a:ext cx="1713290" cy="276999"/>
          </a:xfrm>
          <a:prstGeom prst="rect">
            <a:avLst/>
          </a:prstGeom>
          <a:noFill/>
        </p:spPr>
        <p:txBody>
          <a:bodyPr wrap="none" rtlCol="0">
            <a:spAutoFit/>
          </a:bodyPr>
          <a:lstStyle/>
          <a:p>
            <a:r>
              <a:rPr lang="en-US" altLang="ko-KR" sz="1200">
                <a:latin typeface="LG Smart UI SemiBold" panose="020B0700000101010101" pitchFamily="50" charset="-127"/>
                <a:ea typeface="LG Smart UI SemiBold" panose="020B0700000101010101" pitchFamily="50" charset="-127"/>
              </a:rPr>
              <a:t>Message encoding process</a:t>
            </a:r>
          </a:p>
        </p:txBody>
      </p:sp>
      <p:sp>
        <p:nvSpPr>
          <p:cNvPr id="5" name="직사각형 4"/>
          <p:cNvSpPr/>
          <p:nvPr/>
        </p:nvSpPr>
        <p:spPr>
          <a:xfrm>
            <a:off x="1121910" y="3016981"/>
            <a:ext cx="987511" cy="216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7" name="직사각형 26"/>
          <p:cNvSpPr/>
          <p:nvPr/>
        </p:nvSpPr>
        <p:spPr>
          <a:xfrm>
            <a:off x="4861719" y="2995861"/>
            <a:ext cx="1390231" cy="3811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3" name="그림 12">
            <a:extLst>
              <a:ext uri="{FF2B5EF4-FFF2-40B4-BE49-F238E27FC236}">
                <a16:creationId xmlns:a16="http://schemas.microsoft.com/office/drawing/2014/main" id="{9FD8C92B-2266-916E-95EE-677AA50E147B}"/>
              </a:ext>
            </a:extLst>
          </p:cNvPr>
          <p:cNvPicPr>
            <a:picLocks noChangeAspect="1"/>
          </p:cNvPicPr>
          <p:nvPr/>
        </p:nvPicPr>
        <p:blipFill>
          <a:blip r:embed="rId5"/>
          <a:stretch>
            <a:fillRect/>
          </a:stretch>
        </p:blipFill>
        <p:spPr>
          <a:xfrm>
            <a:off x="7410667" y="4729032"/>
            <a:ext cx="2108379" cy="1591575"/>
          </a:xfrm>
          <a:prstGeom prst="rect">
            <a:avLst/>
          </a:prstGeom>
        </p:spPr>
      </p:pic>
      <p:pic>
        <p:nvPicPr>
          <p:cNvPr id="29" name="그림 28">
            <a:extLst>
              <a:ext uri="{FF2B5EF4-FFF2-40B4-BE49-F238E27FC236}">
                <a16:creationId xmlns:a16="http://schemas.microsoft.com/office/drawing/2014/main" id="{5CD73CE2-C144-3470-B09A-14CF84E58A73}"/>
              </a:ext>
            </a:extLst>
          </p:cNvPr>
          <p:cNvPicPr>
            <a:picLocks noChangeAspect="1"/>
          </p:cNvPicPr>
          <p:nvPr/>
        </p:nvPicPr>
        <p:blipFill>
          <a:blip r:embed="rId6"/>
          <a:stretch>
            <a:fillRect/>
          </a:stretch>
        </p:blipFill>
        <p:spPr>
          <a:xfrm>
            <a:off x="4094542" y="4729032"/>
            <a:ext cx="2924583" cy="1295581"/>
          </a:xfrm>
          <a:prstGeom prst="rect">
            <a:avLst/>
          </a:prstGeom>
        </p:spPr>
      </p:pic>
    </p:spTree>
    <p:extLst>
      <p:ext uri="{BB962C8B-B14F-4D97-AF65-F5344CB8AC3E}">
        <p14:creationId xmlns:p14="http://schemas.microsoft.com/office/powerpoint/2010/main" val="749203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그룹 29"/>
          <p:cNvGrpSpPr/>
          <p:nvPr/>
        </p:nvGrpSpPr>
        <p:grpSpPr>
          <a:xfrm>
            <a:off x="4726560" y="657490"/>
            <a:ext cx="5038434" cy="4307377"/>
            <a:chOff x="5300477" y="548680"/>
            <a:chExt cx="4570275" cy="3888432"/>
          </a:xfrm>
        </p:grpSpPr>
        <p:pic>
          <p:nvPicPr>
            <p:cNvPr id="29" name="그림 28"/>
            <p:cNvPicPr>
              <a:picLocks noChangeAspect="1"/>
            </p:cNvPicPr>
            <p:nvPr/>
          </p:nvPicPr>
          <p:blipFill>
            <a:blip r:embed="rId3"/>
            <a:stretch>
              <a:fillRect/>
            </a:stretch>
          </p:blipFill>
          <p:spPr>
            <a:xfrm>
              <a:off x="5300477" y="548680"/>
              <a:ext cx="4570275" cy="3888432"/>
            </a:xfrm>
            <a:prstGeom prst="rect">
              <a:avLst/>
            </a:prstGeom>
          </p:spPr>
        </p:pic>
        <p:sp>
          <p:nvSpPr>
            <p:cNvPr id="13" name="직사각형 12"/>
            <p:cNvSpPr/>
            <p:nvPr/>
          </p:nvSpPr>
          <p:spPr>
            <a:xfrm>
              <a:off x="6249144" y="4005064"/>
              <a:ext cx="576064" cy="288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mc:AlternateContent xmlns:mc="http://schemas.openxmlformats.org/markup-compatibility/2006" xmlns:a14="http://schemas.microsoft.com/office/drawing/2010/main">
        <mc:Choice Requires="a14">
          <p:sp>
            <p:nvSpPr>
              <p:cNvPr id="2" name="내용 개체 틀 1"/>
              <p:cNvSpPr>
                <a:spLocks noGrp="1"/>
              </p:cNvSpPr>
              <p:nvPr>
                <p:ph sz="quarter" idx="18"/>
              </p:nvPr>
            </p:nvSpPr>
            <p:spPr>
              <a:xfrm>
                <a:off x="414338" y="449664"/>
                <a:ext cx="9361040" cy="5750845"/>
              </a:xfrm>
            </p:spPr>
            <p:txBody>
              <a:bodyPr/>
              <a:lstStyle/>
              <a:p>
                <a:r>
                  <a:rPr lang="ko-KR" altLang="en-US" sz="1600" dirty="0">
                    <a:latin typeface="+mn-ea"/>
                    <a:ea typeface="+mn-ea"/>
                  </a:rPr>
                  <a:t>Expected benefit (1/2): improved security</a:t>
                </a:r>
                <a:endParaRPr lang="en-US" altLang="ko-KR" sz="1600" dirty="0">
                  <a:solidFill>
                    <a:schemeClr val="accent1"/>
                  </a:solidFill>
                  <a:latin typeface="+mn-ea"/>
                  <a:ea typeface="+mn-ea"/>
                </a:endParaRPr>
              </a:p>
              <a:p>
                <a:pPr lvl="1"/>
                <a:r>
                  <a:rPr lang="en-US" altLang="ko-KR" sz="1400" b="1" dirty="0">
                    <a:latin typeface="+mn-ea"/>
                    <a:ea typeface="+mn-ea"/>
                  </a:rPr>
                  <a:t>Secrecy capacity</a:t>
                </a:r>
              </a:p>
              <a:p>
                <a:pPr marL="496675" lvl="2" indent="0">
                  <a:buNone/>
                </a:pPr>
                <a14:m>
                  <m:oMathPara xmlns:m="http://schemas.openxmlformats.org/officeDocument/2006/math">
                    <m:oMathParaPr>
                      <m:jc m:val="left"/>
                    </m:oMathParaPr>
                    <m:oMath>
                      <m:sSub>
                        <m:sSubPr>
                          <m:ctrlPr>
                            <a:rPr kumimoji="0" lang="en-US" altLang="ko-KR" b="1" i="1">
                              <a:solidFill>
                                <a:prstClr val="black"/>
                              </a:solidFill>
                              <a:latin typeface="Cambria Math" panose="02040503050406030204" pitchFamily="18" charset="0"/>
                              <a:ea typeface="+mn-ea"/>
                            </a:rPr>
                          </m:ctrlPr>
                        </m:sSubPr>
                        <m:e>
                          <m:r>
                            <a:rPr kumimoji="0" lang="en-US" altLang="ko-KR" b="1" i="1">
                              <a:solidFill>
                                <a:prstClr val="black"/>
                              </a:solidFill>
                              <a:latin typeface="Cambria Math" panose="02040503050406030204" pitchFamily="18" charset="0"/>
                              <a:ea typeface="+mn-ea"/>
                            </a:rPr>
                            <m:t>𝐶</m:t>
                          </m:r>
                        </m:e>
                        <m:sub>
                          <m:r>
                            <a:rPr kumimoji="0" lang="en-US" altLang="ko-KR" b="1" i="1">
                              <a:solidFill>
                                <a:prstClr val="black"/>
                              </a:solidFill>
                              <a:latin typeface="Cambria Math" panose="02040503050406030204" pitchFamily="18" charset="0"/>
                              <a:ea typeface="+mn-ea"/>
                            </a:rPr>
                            <m:t>𝑠</m:t>
                          </m:r>
                        </m:sub>
                      </m:sSub>
                      <m:r>
                        <a:rPr kumimoji="0" lang="en-US" altLang="ko-KR" b="1" i="1">
                          <a:solidFill>
                            <a:prstClr val="black"/>
                          </a:solidFill>
                          <a:latin typeface="Cambria Math" panose="02040503050406030204" pitchFamily="18" charset="0"/>
                          <a:ea typeface="+mn-ea"/>
                        </a:rPr>
                        <m:t>=</m:t>
                      </m:r>
                      <m:func>
                        <m:funcPr>
                          <m:ctrlPr>
                            <a:rPr kumimoji="0" lang="en-US" altLang="ko-KR" b="1">
                              <a:solidFill>
                                <a:prstClr val="black"/>
                              </a:solidFill>
                              <a:latin typeface="Cambria Math" panose="02040503050406030204" pitchFamily="18" charset="0"/>
                              <a:ea typeface="+mn-ea"/>
                            </a:rPr>
                          </m:ctrlPr>
                        </m:funcPr>
                        <m:fName>
                          <m:r>
                            <m:rPr>
                              <m:sty m:val="p"/>
                            </m:rPr>
                            <a:rPr kumimoji="0" lang="en-US" altLang="ko-KR" b="1">
                              <a:solidFill>
                                <a:prstClr val="black"/>
                              </a:solidFill>
                              <a:latin typeface="Cambria Math" panose="02040503050406030204" pitchFamily="18" charset="0"/>
                              <a:ea typeface="+mn-ea"/>
                            </a:rPr>
                            <m:t>max</m:t>
                          </m:r>
                        </m:fName>
                        <m:e>
                          <m:d>
                            <m:dPr>
                              <m:begChr m:val="{"/>
                              <m:endChr m:val="}"/>
                              <m:ctrlPr>
                                <a:rPr kumimoji="0" lang="en-US" altLang="ko-KR" b="1" i="1">
                                  <a:solidFill>
                                    <a:prstClr val="black"/>
                                  </a:solidFill>
                                  <a:latin typeface="Cambria Math" panose="02040503050406030204" pitchFamily="18" charset="0"/>
                                  <a:ea typeface="+mn-ea"/>
                                </a:rPr>
                              </m:ctrlPr>
                            </m:dPr>
                            <m:e>
                              <m:r>
                                <a:rPr kumimoji="0" lang="en-US" altLang="ko-KR" b="1" i="1">
                                  <a:solidFill>
                                    <a:prstClr val="black"/>
                                  </a:solidFill>
                                  <a:latin typeface="Cambria Math" panose="02040503050406030204" pitchFamily="18" charset="0"/>
                                  <a:ea typeface="+mn-ea"/>
                                </a:rPr>
                                <m:t>𝐼</m:t>
                              </m:r>
                              <m:d>
                                <m:dPr>
                                  <m:ctrlPr>
                                    <a:rPr kumimoji="0" lang="en-US" altLang="ko-KR" b="1" i="1">
                                      <a:solidFill>
                                        <a:prstClr val="black"/>
                                      </a:solidFill>
                                      <a:latin typeface="Cambria Math" panose="02040503050406030204" pitchFamily="18" charset="0"/>
                                      <a:ea typeface="+mn-ea"/>
                                    </a:rPr>
                                  </m:ctrlPr>
                                </m:dPr>
                                <m:e>
                                  <m:r>
                                    <a:rPr kumimoji="0" lang="en-US" altLang="ko-KR" b="1" i="1">
                                      <a:solidFill>
                                        <a:prstClr val="black"/>
                                      </a:solidFill>
                                      <a:latin typeface="Cambria Math" panose="02040503050406030204" pitchFamily="18" charset="0"/>
                                      <a:ea typeface="+mn-ea"/>
                                    </a:rPr>
                                    <m:t>𝐴</m:t>
                                  </m:r>
                                  <m:r>
                                    <a:rPr kumimoji="0" lang="en-US" altLang="ko-KR" b="1" i="1">
                                      <a:solidFill>
                                        <a:prstClr val="black"/>
                                      </a:solidFill>
                                      <a:latin typeface="Cambria Math" panose="02040503050406030204" pitchFamily="18" charset="0"/>
                                      <a:ea typeface="+mn-ea"/>
                                    </a:rPr>
                                    <m:t>:</m:t>
                                  </m:r>
                                  <m:r>
                                    <a:rPr kumimoji="0" lang="en-US" altLang="ko-KR" b="1" i="1">
                                      <a:solidFill>
                                        <a:prstClr val="black"/>
                                      </a:solidFill>
                                      <a:latin typeface="Cambria Math" panose="02040503050406030204" pitchFamily="18" charset="0"/>
                                      <a:ea typeface="+mn-ea"/>
                                    </a:rPr>
                                    <m:t>𝐵</m:t>
                                  </m:r>
                                </m:e>
                              </m:d>
                              <m:r>
                                <a:rPr kumimoji="0" lang="en-US" altLang="ko-KR" b="1" i="1">
                                  <a:solidFill>
                                    <a:prstClr val="black"/>
                                  </a:solidFill>
                                  <a:latin typeface="Cambria Math" panose="02040503050406030204" pitchFamily="18" charset="0"/>
                                  <a:ea typeface="+mn-ea"/>
                                </a:rPr>
                                <m:t>−</m:t>
                              </m:r>
                              <m:r>
                                <a:rPr kumimoji="0" lang="en-US" altLang="ko-KR" b="1" i="1">
                                  <a:solidFill>
                                    <a:prstClr val="black"/>
                                  </a:solidFill>
                                  <a:latin typeface="Cambria Math" panose="02040503050406030204" pitchFamily="18" charset="0"/>
                                  <a:ea typeface="+mn-ea"/>
                                </a:rPr>
                                <m:t>𝐼</m:t>
                              </m:r>
                              <m:r>
                                <a:rPr kumimoji="0" lang="en-US" altLang="ko-KR" b="1" i="1">
                                  <a:solidFill>
                                    <a:prstClr val="black"/>
                                  </a:solidFill>
                                  <a:latin typeface="Cambria Math" panose="02040503050406030204" pitchFamily="18" charset="0"/>
                                  <a:ea typeface="+mn-ea"/>
                                </a:rPr>
                                <m:t>(</m:t>
                              </m:r>
                              <m:r>
                                <a:rPr kumimoji="0" lang="en-US" altLang="ko-KR" b="1" i="1">
                                  <a:solidFill>
                                    <a:prstClr val="black"/>
                                  </a:solidFill>
                                  <a:latin typeface="Cambria Math" panose="02040503050406030204" pitchFamily="18" charset="0"/>
                                  <a:ea typeface="+mn-ea"/>
                                </a:rPr>
                                <m:t>𝐴</m:t>
                              </m:r>
                              <m:r>
                                <a:rPr kumimoji="0" lang="en-US" altLang="ko-KR" b="1" i="1">
                                  <a:solidFill>
                                    <a:prstClr val="black"/>
                                  </a:solidFill>
                                  <a:latin typeface="Cambria Math" panose="02040503050406030204" pitchFamily="18" charset="0"/>
                                  <a:ea typeface="+mn-ea"/>
                                </a:rPr>
                                <m:t>:</m:t>
                              </m:r>
                              <m:r>
                                <a:rPr kumimoji="0" lang="en-US" altLang="ko-KR" b="1" i="1">
                                  <a:solidFill>
                                    <a:prstClr val="black"/>
                                  </a:solidFill>
                                  <a:latin typeface="Cambria Math" panose="02040503050406030204" pitchFamily="18" charset="0"/>
                                  <a:ea typeface="+mn-ea"/>
                                </a:rPr>
                                <m:t>𝐶</m:t>
                              </m:r>
                              <m:r>
                                <a:rPr kumimoji="0" lang="en-US" altLang="ko-KR" b="1" i="1">
                                  <a:solidFill>
                                    <a:prstClr val="black"/>
                                  </a:solidFill>
                                  <a:latin typeface="Cambria Math" panose="02040503050406030204" pitchFamily="18" charset="0"/>
                                  <a:ea typeface="+mn-ea"/>
                                </a:rPr>
                                <m:t>)</m:t>
                              </m:r>
                            </m:e>
                          </m:d>
                        </m:e>
                      </m:func>
                    </m:oMath>
                  </m:oMathPara>
                </a14:m>
                <a:endParaRPr lang="en-US" altLang="ko-KR" sz="1200" b="1" dirty="0">
                  <a:latin typeface="+mn-ea"/>
                  <a:ea typeface="+mn-ea"/>
                </a:endParaRPr>
              </a:p>
              <a:p>
                <a:pPr lvl="1"/>
                <a:endParaRPr lang="en-US" altLang="ko-KR" sz="1400" b="1" dirty="0">
                  <a:latin typeface="+mn-ea"/>
                  <a:ea typeface="+mn-ea"/>
                </a:endParaRPr>
              </a:p>
              <a:p>
                <a:pPr lvl="1"/>
                <a:endParaRPr lang="en-US" altLang="ko-KR" sz="1400" b="1" dirty="0">
                  <a:latin typeface="+mn-ea"/>
                  <a:ea typeface="+mn-ea"/>
                </a:endParaRPr>
              </a:p>
              <a:p>
                <a:pPr lvl="1"/>
                <a:endParaRPr lang="en-US" altLang="ko-KR" sz="1400" b="1" dirty="0">
                  <a:latin typeface="+mn-ea"/>
                  <a:ea typeface="+mn-ea"/>
                </a:endParaRPr>
              </a:p>
              <a:p>
                <a:pPr lvl="1"/>
                <a:endParaRPr lang="en-US" altLang="ko-KR" sz="1400" b="1" dirty="0">
                  <a:latin typeface="+mn-ea"/>
                  <a:ea typeface="+mn-ea"/>
                </a:endParaRPr>
              </a:p>
              <a:p>
                <a:pPr lvl="1"/>
                <a:endParaRPr lang="en-US" altLang="ko-KR" sz="1400" b="1" dirty="0">
                  <a:latin typeface="+mn-ea"/>
                  <a:ea typeface="+mn-ea"/>
                </a:endParaRPr>
              </a:p>
              <a:p>
                <a:pPr marL="279087" lvl="1" indent="0">
                  <a:buNone/>
                </a:pPr>
                <a:endParaRPr lang="en-US" altLang="ko-KR" sz="1400" b="1" dirty="0">
                  <a:latin typeface="+mn-ea"/>
                  <a:ea typeface="+mn-ea"/>
                </a:endParaRPr>
              </a:p>
              <a:p>
                <a:pPr lvl="1"/>
                <a:endParaRPr lang="en-US" altLang="ko-KR" sz="1400" b="1" dirty="0">
                  <a:latin typeface="+mn-ea"/>
                  <a:ea typeface="+mn-ea"/>
                </a:endParaRPr>
              </a:p>
              <a:p>
                <a:pPr marL="279087" lvl="1" indent="0">
                  <a:buNone/>
                </a:pPr>
                <a:endParaRPr lang="en-US" altLang="ko-KR" sz="1400" b="1" dirty="0">
                  <a:latin typeface="+mn-ea"/>
                  <a:ea typeface="+mn-ea"/>
                </a:endParaRPr>
              </a:p>
              <a:p>
                <a:pPr marL="279087" lvl="1" indent="0">
                  <a:buNone/>
                </a:pPr>
                <a:endParaRPr lang="en-US" altLang="ko-KR" sz="600" b="1" dirty="0">
                  <a:latin typeface="+mn-ea"/>
                  <a:ea typeface="+mn-ea"/>
                </a:endParaRPr>
              </a:p>
              <a:p>
                <a:pPr marL="279087" lvl="1" indent="0">
                  <a:buNone/>
                </a:pPr>
                <a:endParaRPr lang="en-US" altLang="ko-KR" b="1" dirty="0">
                  <a:latin typeface="+mn-ea"/>
                  <a:ea typeface="+mn-ea"/>
                </a:endParaRPr>
              </a:p>
              <a:p>
                <a:pPr marL="484288" lvl="2" indent="-268288" fontAlgn="auto">
                  <a:spcBef>
                    <a:spcPts val="600"/>
                  </a:spcBef>
                  <a:buFont typeface="Wingdings" pitchFamily="2" charset="2"/>
                  <a:buChar char=""/>
                </a:pPr>
                <a:endParaRPr lang="en-US" altLang="ko-KR" b="1" dirty="0">
                  <a:latin typeface="+mn-ea"/>
                  <a:ea typeface="+mn-ea"/>
                </a:endParaRPr>
              </a:p>
              <a:p>
                <a:pPr marL="484288" lvl="2" indent="-268288" fontAlgn="auto">
                  <a:spcBef>
                    <a:spcPts val="600"/>
                  </a:spcBef>
                  <a:buFont typeface="Wingdings" pitchFamily="2" charset="2"/>
                  <a:buChar char=""/>
                </a:pPr>
                <a:endParaRPr lang="en-US" altLang="ko-KR" b="1" dirty="0">
                  <a:latin typeface="+mn-ea"/>
                  <a:ea typeface="+mn-ea"/>
                </a:endParaRPr>
              </a:p>
              <a:p>
                <a:endParaRPr lang="en-US" altLang="ko-KR" sz="1600" dirty="0">
                  <a:latin typeface="+mn-ea"/>
                  <a:ea typeface="+mn-ea"/>
                </a:endParaRPr>
              </a:p>
              <a:p>
                <a:endParaRPr lang="en-US" altLang="ko-KR" sz="1600" dirty="0">
                  <a:latin typeface="+mn-ea"/>
                  <a:ea typeface="+mn-ea"/>
                </a:endParaRPr>
              </a:p>
              <a:p>
                <a:endParaRPr lang="en-US" altLang="ko-KR" sz="1600" dirty="0">
                  <a:latin typeface="+mn-ea"/>
                  <a:ea typeface="+mn-ea"/>
                </a:endParaRPr>
              </a:p>
            </p:txBody>
          </p:sp>
        </mc:Choice>
        <mc:Fallback xmlns="">
          <p:sp>
            <p:nvSpPr>
              <p:cNvPr id="2" name="내용 개체 틀 1"/>
              <p:cNvSpPr>
                <a:spLocks noGrp="1" noRot="1" noChangeAspect="1" noMove="1" noResize="1" noEditPoints="1" noAdjustHandles="1" noChangeArrowheads="1" noChangeShapeType="1" noTextEdit="1"/>
              </p:cNvSpPr>
              <p:nvPr>
                <p:ph sz="quarter" idx="18"/>
              </p:nvPr>
            </p:nvSpPr>
            <p:spPr>
              <a:xfrm>
                <a:off x="414338" y="449664"/>
                <a:ext cx="9361040" cy="5750845"/>
              </a:xfrm>
              <a:blipFill>
                <a:blip r:embed="rId4"/>
                <a:stretch>
                  <a:fillRect l="-260" t="-318"/>
                </a:stretch>
              </a:blipFill>
            </p:spPr>
            <p:txBody>
              <a:bodyPr/>
              <a:lstStyle/>
              <a:p>
                <a:r>
                  <a:rPr lang="ko-KR" altLang="en-US">
                    <a:noFill/>
                  </a:rPr>
                  <a:t> </a:t>
                </a:r>
              </a:p>
            </p:txBody>
          </p:sp>
        </mc:Fallback>
      </mc:AlternateContent>
      <p:sp>
        <p:nvSpPr>
          <p:cNvPr id="3" name="내용 개체 틀 2"/>
          <p:cNvSpPr>
            <a:spLocks noGrp="1"/>
          </p:cNvSpPr>
          <p:nvPr>
            <p:ph sz="quarter" idx="19"/>
          </p:nvPr>
        </p:nvSpPr>
        <p:spPr/>
        <p:txBody>
          <a:bodyPr/>
          <a:lstStyle/>
          <a:p>
            <a:r>
              <a:rPr lang="en-US" altLang="ko-KR" b="1" dirty="0">
                <a:latin typeface="+mn-ea"/>
              </a:rPr>
              <a:t>4. Performance Analysis</a:t>
            </a:r>
          </a:p>
        </p:txBody>
      </p:sp>
      <p:pic>
        <p:nvPicPr>
          <p:cNvPr id="27" name="그림 26"/>
          <p:cNvPicPr>
            <a:picLocks noChangeAspect="1"/>
          </p:cNvPicPr>
          <p:nvPr/>
        </p:nvPicPr>
        <p:blipFill>
          <a:blip r:embed="rId5"/>
          <a:stretch>
            <a:fillRect/>
          </a:stretch>
        </p:blipFill>
        <p:spPr>
          <a:xfrm>
            <a:off x="950036" y="1412776"/>
            <a:ext cx="4179524" cy="385959"/>
          </a:xfrm>
          <a:prstGeom prst="rect">
            <a:avLst/>
          </a:prstGeom>
        </p:spPr>
      </p:pic>
      <p:sp>
        <p:nvSpPr>
          <p:cNvPr id="11" name="직사각형 10"/>
          <p:cNvSpPr/>
          <p:nvPr/>
        </p:nvSpPr>
        <p:spPr>
          <a:xfrm>
            <a:off x="632520" y="5167190"/>
            <a:ext cx="8784976" cy="830997"/>
          </a:xfrm>
          <a:prstGeom prst="rect">
            <a:avLst/>
          </a:prstGeom>
        </p:spPr>
        <p:txBody>
          <a:bodyPr wrap="square">
            <a:spAutoFit/>
          </a:bodyPr>
          <a:lstStyle/>
          <a:p>
            <a:pPr marL="171450" indent="-171450" algn="just">
              <a:buFont typeface="Wingdings" panose="05000000000000000000" pitchFamily="2" charset="2"/>
              <a:buChar char="v"/>
            </a:pPr>
            <a:r>
              <a:rPr lang="en-US" altLang="ko-KR" sz="1200" dirty="0">
                <a:latin typeface="LG Smart UI SemiBold" panose="020B0700000101010101" pitchFamily="50" charset="-127"/>
                <a:ea typeface="LG Smart UI SemiBold" panose="020B0700000101010101" pitchFamily="50" charset="-127"/>
              </a:rPr>
              <a:t>Conventional two-dimensional scheme can secure communication up to the maximum channel length of about 25 km</a:t>
            </a:r>
          </a:p>
          <a:p>
            <a:pPr marL="171450" indent="-171450" algn="just">
              <a:buFont typeface="Wingdings" panose="05000000000000000000" pitchFamily="2" charset="2"/>
              <a:buChar char="v"/>
            </a:pPr>
            <a:endParaRPr lang="en-US" altLang="ko-KR" sz="1200" dirty="0">
              <a:latin typeface="LG Smart UI SemiBold" panose="020B0700000101010101" pitchFamily="50" charset="-127"/>
              <a:ea typeface="LG Smart UI SemiBold" panose="020B0700000101010101" pitchFamily="50" charset="-127"/>
            </a:endParaRPr>
          </a:p>
          <a:p>
            <a:pPr marL="171450" indent="-171450" algn="just">
              <a:buFont typeface="Wingdings" panose="05000000000000000000" pitchFamily="2" charset="2"/>
              <a:buChar char="v"/>
            </a:pPr>
            <a:r>
              <a:rPr lang="en-US" altLang="ko-KR" sz="1200" u="sng" dirty="0">
                <a:solidFill>
                  <a:srgbClr val="FF0000"/>
                </a:solidFill>
                <a:latin typeface="LG Smart UI SemiBold" panose="020B0700000101010101" pitchFamily="50" charset="-127"/>
                <a:ea typeface="LG Smart UI SemiBold" panose="020B0700000101010101" pitchFamily="50" charset="-127"/>
              </a:rPr>
              <a:t>Our two and four-dimensional schemes are capable of secure and reliable communication from attacks up to 28 km and 40km, respectively</a:t>
            </a:r>
            <a:endParaRPr lang="ko-KR" altLang="en-US" sz="1200" u="sng" dirty="0">
              <a:solidFill>
                <a:srgbClr val="FF0000"/>
              </a:solidFill>
              <a:latin typeface="LG Smart UI SemiBold" panose="020B0700000101010101" pitchFamily="50" charset="-127"/>
              <a:ea typeface="LG Smart UI SemiBold" panose="020B0700000101010101" pitchFamily="50" charset="-127"/>
            </a:endParaRPr>
          </a:p>
        </p:txBody>
      </p:sp>
      <p:sp>
        <p:nvSpPr>
          <p:cNvPr id="4" name="직사각형 3"/>
          <p:cNvSpPr/>
          <p:nvPr/>
        </p:nvSpPr>
        <p:spPr>
          <a:xfrm>
            <a:off x="37011" y="5998187"/>
            <a:ext cx="9744767" cy="400110"/>
          </a:xfrm>
          <a:prstGeom prst="rect">
            <a:avLst/>
          </a:prstGeom>
        </p:spPr>
        <p:txBody>
          <a:bodyPr wrap="square">
            <a:spAutoFit/>
          </a:bodyPr>
          <a:lstStyle/>
          <a:p>
            <a:pPr marL="279087" lvl="1" indent="0">
              <a:buNone/>
            </a:pPr>
            <a:r>
              <a:rPr lang="en-US" altLang="ko-KR" sz="1000" b="1" dirty="0">
                <a:latin typeface="LG Smart UI SemiBold" panose="020B0700000101010101" pitchFamily="50" charset="-127"/>
                <a:ea typeface="LG Smart UI SemiBold" panose="020B0700000101010101" pitchFamily="50" charset="-127"/>
              </a:rPr>
              <a:t> Ref.) Classical 2D QSDC: Qi, R. et al. Implementation and security analysis of practical quantum secure direct communication. Light Sci. Appl. 8, 22. (2019)</a:t>
            </a:r>
          </a:p>
        </p:txBody>
      </p:sp>
      <p:pic>
        <p:nvPicPr>
          <p:cNvPr id="5" name="그림 4"/>
          <p:cNvPicPr>
            <a:picLocks noChangeAspect="1"/>
          </p:cNvPicPr>
          <p:nvPr/>
        </p:nvPicPr>
        <p:blipFill>
          <a:blip r:embed="rId6"/>
          <a:stretch>
            <a:fillRect/>
          </a:stretch>
        </p:blipFill>
        <p:spPr>
          <a:xfrm>
            <a:off x="1039530" y="1832977"/>
            <a:ext cx="2005950" cy="252200"/>
          </a:xfrm>
          <a:prstGeom prst="rect">
            <a:avLst/>
          </a:prstGeom>
        </p:spPr>
      </p:pic>
      <p:pic>
        <p:nvPicPr>
          <p:cNvPr id="6" name="그림 5"/>
          <p:cNvPicPr>
            <a:picLocks noChangeAspect="1"/>
          </p:cNvPicPr>
          <p:nvPr/>
        </p:nvPicPr>
        <p:blipFill>
          <a:blip r:embed="rId7"/>
          <a:stretch>
            <a:fillRect/>
          </a:stretch>
        </p:blipFill>
        <p:spPr>
          <a:xfrm>
            <a:off x="996218" y="2056335"/>
            <a:ext cx="3105150" cy="266700"/>
          </a:xfrm>
          <a:prstGeom prst="rect">
            <a:avLst/>
          </a:prstGeom>
        </p:spPr>
      </p:pic>
    </p:spTree>
    <p:extLst>
      <p:ext uri="{BB962C8B-B14F-4D97-AF65-F5344CB8AC3E}">
        <p14:creationId xmlns:p14="http://schemas.microsoft.com/office/powerpoint/2010/main" val="832506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sz="quarter" idx="18"/>
          </p:nvPr>
        </p:nvSpPr>
        <p:spPr>
          <a:xfrm>
            <a:off x="344488" y="432606"/>
            <a:ext cx="9361040" cy="5948721"/>
          </a:xfrm>
        </p:spPr>
        <p:txBody>
          <a:bodyPr/>
          <a:lstStyle/>
          <a:p>
            <a:pPr marL="365125" indent="-285750"/>
            <a:r>
              <a:rPr lang="en-US" altLang="ko-KR" sz="1400" b="1" dirty="0">
                <a:latin typeface="+mn-ea"/>
                <a:ea typeface="+mn-ea"/>
              </a:rPr>
              <a:t>Summary</a:t>
            </a:r>
          </a:p>
          <a:p>
            <a:pPr lvl="1"/>
            <a:r>
              <a:rPr lang="ko-KR" altLang="en-US" sz="1200" b="1" dirty="0" err="1">
                <a:latin typeface="+mn-ea"/>
                <a:ea typeface="+mn-ea"/>
              </a:rPr>
              <a:t>By</a:t>
            </a:r>
            <a:r>
              <a:rPr lang="ko-KR" altLang="en-US" sz="1200" b="1" dirty="0">
                <a:latin typeface="+mn-ea"/>
                <a:ea typeface="+mn-ea"/>
              </a:rPr>
              <a:t> </a:t>
            </a:r>
            <a:r>
              <a:rPr lang="ko-KR" altLang="en-US" sz="1200" b="1" dirty="0" err="1">
                <a:latin typeface="+mn-ea"/>
                <a:ea typeface="+mn-ea"/>
              </a:rPr>
              <a:t>developing</a:t>
            </a:r>
            <a:r>
              <a:rPr lang="ko-KR" altLang="en-US" sz="1200" b="1" dirty="0">
                <a:latin typeface="+mn-ea"/>
                <a:ea typeface="+mn-ea"/>
              </a:rPr>
              <a:t> </a:t>
            </a:r>
            <a:r>
              <a:rPr lang="ko-KR" altLang="en-US" sz="1200" b="1" dirty="0" err="1">
                <a:latin typeface="+mn-ea"/>
                <a:ea typeface="+mn-ea"/>
              </a:rPr>
              <a:t>a</a:t>
            </a:r>
            <a:r>
              <a:rPr lang="ko-KR" altLang="en-US" sz="1200" b="1" dirty="0">
                <a:latin typeface="+mn-ea"/>
                <a:ea typeface="+mn-ea"/>
              </a:rPr>
              <a:t> </a:t>
            </a:r>
            <a:r>
              <a:rPr lang="ko-KR" altLang="en-US" sz="1200" b="1" dirty="0" err="1">
                <a:latin typeface="+mn-ea"/>
                <a:ea typeface="+mn-ea"/>
              </a:rPr>
              <a:t>high-dimensional</a:t>
            </a:r>
            <a:r>
              <a:rPr lang="ko-KR" altLang="en-US" sz="1200" b="1" dirty="0">
                <a:latin typeface="+mn-ea"/>
                <a:ea typeface="+mn-ea"/>
              </a:rPr>
              <a:t> QSDC </a:t>
            </a:r>
            <a:r>
              <a:rPr lang="ko-KR" altLang="en-US" sz="1200" b="1" dirty="0" err="1">
                <a:latin typeface="+mn-ea"/>
                <a:ea typeface="+mn-ea"/>
              </a:rPr>
              <a:t>protocol</a:t>
            </a:r>
            <a:r>
              <a:rPr lang="ko-KR" altLang="en-US" sz="1200" b="1" dirty="0">
                <a:latin typeface="+mn-ea"/>
                <a:ea typeface="+mn-ea"/>
              </a:rPr>
              <a:t>, </a:t>
            </a:r>
            <a:r>
              <a:rPr lang="ko-KR" altLang="en-US" sz="1200" b="1" dirty="0" err="1">
                <a:latin typeface="+mn-ea"/>
                <a:ea typeface="+mn-ea"/>
              </a:rPr>
              <a:t>the</a:t>
            </a:r>
            <a:r>
              <a:rPr lang="ko-KR" altLang="en-US" sz="1200" b="1" dirty="0">
                <a:latin typeface="+mn-ea"/>
                <a:ea typeface="+mn-ea"/>
              </a:rPr>
              <a:t> </a:t>
            </a:r>
            <a:r>
              <a:rPr lang="ko-KR" altLang="en-US" sz="1200" b="1" dirty="0" err="1">
                <a:latin typeface="+mn-ea"/>
                <a:ea typeface="+mn-ea"/>
              </a:rPr>
              <a:t>transmission-rate</a:t>
            </a:r>
            <a:r>
              <a:rPr lang="ko-KR" altLang="en-US" sz="1200" b="1" dirty="0">
                <a:latin typeface="+mn-ea"/>
                <a:ea typeface="+mn-ea"/>
              </a:rPr>
              <a:t> </a:t>
            </a:r>
            <a:r>
              <a:rPr lang="ko-KR" altLang="en-US" sz="1200" b="1" dirty="0" err="1">
                <a:latin typeface="+mn-ea"/>
                <a:ea typeface="+mn-ea"/>
              </a:rPr>
              <a:t>limitation</a:t>
            </a:r>
            <a:r>
              <a:rPr lang="ko-KR" altLang="en-US" sz="1200" b="1" dirty="0">
                <a:latin typeface="+mn-ea"/>
                <a:ea typeface="+mn-ea"/>
              </a:rPr>
              <a:t> </a:t>
            </a:r>
            <a:r>
              <a:rPr lang="ko-KR" altLang="en-US" sz="1200" b="1" dirty="0" err="1">
                <a:latin typeface="+mn-ea"/>
                <a:ea typeface="+mn-ea"/>
              </a:rPr>
              <a:t>caused</a:t>
            </a:r>
            <a:r>
              <a:rPr lang="ko-KR" altLang="en-US" sz="1200" b="1" dirty="0">
                <a:latin typeface="+mn-ea"/>
                <a:ea typeface="+mn-ea"/>
              </a:rPr>
              <a:t> </a:t>
            </a:r>
            <a:r>
              <a:rPr lang="ko-KR" altLang="en-US" sz="1200" b="1" dirty="0" err="1">
                <a:latin typeface="+mn-ea"/>
                <a:ea typeface="+mn-ea"/>
              </a:rPr>
              <a:t>by</a:t>
            </a:r>
            <a:r>
              <a:rPr lang="ko-KR" altLang="en-US" sz="1200" b="1" dirty="0">
                <a:latin typeface="+mn-ea"/>
                <a:ea typeface="+mn-ea"/>
              </a:rPr>
              <a:t> </a:t>
            </a:r>
            <a:r>
              <a:rPr lang="ko-KR" altLang="en-US" sz="1200" b="1" dirty="0" err="1">
                <a:latin typeface="+mn-ea"/>
                <a:ea typeface="+mn-ea"/>
              </a:rPr>
              <a:t>the</a:t>
            </a:r>
            <a:r>
              <a:rPr lang="ko-KR" altLang="en-US" sz="1200" b="1" dirty="0">
                <a:latin typeface="+mn-ea"/>
                <a:ea typeface="+mn-ea"/>
              </a:rPr>
              <a:t> </a:t>
            </a:r>
            <a:r>
              <a:rPr lang="ko-KR" altLang="en-US" sz="1200" b="1" dirty="0" err="1">
                <a:latin typeface="+mn-ea"/>
                <a:ea typeface="+mn-ea"/>
              </a:rPr>
              <a:t>detector</a:t>
            </a:r>
            <a:r>
              <a:rPr lang="ko-KR" altLang="en-US" sz="1200" b="1" dirty="0">
                <a:latin typeface="+mn-ea"/>
                <a:ea typeface="+mn-ea"/>
              </a:rPr>
              <a:t> </a:t>
            </a:r>
            <a:r>
              <a:rPr lang="ko-KR" altLang="en-US" sz="1200" b="1" dirty="0" err="1">
                <a:latin typeface="+mn-ea"/>
                <a:ea typeface="+mn-ea"/>
              </a:rPr>
              <a:t>dead</a:t>
            </a:r>
            <a:r>
              <a:rPr lang="ko-KR" altLang="en-US" sz="1200" b="1" dirty="0">
                <a:latin typeface="+mn-ea"/>
                <a:ea typeface="+mn-ea"/>
              </a:rPr>
              <a:t> </a:t>
            </a:r>
            <a:r>
              <a:rPr lang="ko-KR" altLang="en-US" sz="1200" b="1" dirty="0" err="1">
                <a:latin typeface="+mn-ea"/>
                <a:ea typeface="+mn-ea"/>
              </a:rPr>
              <a:t>time</a:t>
            </a:r>
            <a:r>
              <a:rPr lang="ko-KR" altLang="en-US" sz="1200" b="1" dirty="0">
                <a:latin typeface="+mn-ea"/>
                <a:ea typeface="+mn-ea"/>
              </a:rPr>
              <a:t> </a:t>
            </a:r>
            <a:r>
              <a:rPr lang="ko-KR" altLang="en-US" sz="1200" b="1" dirty="0" err="1">
                <a:latin typeface="+mn-ea"/>
                <a:ea typeface="+mn-ea"/>
              </a:rPr>
              <a:t>in</a:t>
            </a:r>
            <a:r>
              <a:rPr lang="ko-KR" altLang="en-US" sz="1200" b="1" dirty="0">
                <a:latin typeface="+mn-ea"/>
                <a:ea typeface="+mn-ea"/>
              </a:rPr>
              <a:t> </a:t>
            </a:r>
            <a:r>
              <a:rPr lang="ko-KR" altLang="en-US" sz="1200" b="1" dirty="0" err="1">
                <a:latin typeface="+mn-ea"/>
                <a:ea typeface="+mn-ea"/>
              </a:rPr>
              <a:t>conventional</a:t>
            </a:r>
            <a:r>
              <a:rPr lang="ko-KR" altLang="en-US" sz="1200" b="1" dirty="0">
                <a:latin typeface="+mn-ea"/>
                <a:ea typeface="+mn-ea"/>
              </a:rPr>
              <a:t> </a:t>
            </a:r>
            <a:r>
              <a:rPr lang="ko-KR" altLang="en-US" sz="1200" b="1" dirty="0" err="1">
                <a:latin typeface="+mn-ea"/>
                <a:ea typeface="+mn-ea"/>
              </a:rPr>
              <a:t>single</a:t>
            </a:r>
            <a:r>
              <a:rPr lang="ko-KR" altLang="en-US" sz="1200" b="1" dirty="0">
                <a:latin typeface="+mn-ea"/>
                <a:ea typeface="+mn-ea"/>
              </a:rPr>
              <a:t> </a:t>
            </a:r>
            <a:r>
              <a:rPr lang="ko-KR" altLang="en-US" sz="1200" b="1" dirty="0" err="1">
                <a:latin typeface="+mn-ea"/>
                <a:ea typeface="+mn-ea"/>
              </a:rPr>
              <a:t>photon</a:t>
            </a:r>
            <a:r>
              <a:rPr lang="ko-KR" altLang="en-US" sz="1200" b="1" dirty="0">
                <a:latin typeface="+mn-ea"/>
                <a:ea typeface="+mn-ea"/>
              </a:rPr>
              <a:t> </a:t>
            </a:r>
            <a:r>
              <a:rPr lang="ko-KR" altLang="en-US" sz="1200" b="1" dirty="0" err="1">
                <a:latin typeface="+mn-ea"/>
                <a:ea typeface="+mn-ea"/>
              </a:rPr>
              <a:t>based</a:t>
            </a:r>
            <a:r>
              <a:rPr lang="ko-KR" altLang="en-US" sz="1200" b="1" dirty="0">
                <a:latin typeface="+mn-ea"/>
                <a:ea typeface="+mn-ea"/>
              </a:rPr>
              <a:t> QSDC </a:t>
            </a:r>
            <a:r>
              <a:rPr lang="ko-KR" altLang="en-US" sz="1200" b="1" dirty="0" err="1">
                <a:latin typeface="+mn-ea"/>
                <a:ea typeface="+mn-ea"/>
              </a:rPr>
              <a:t>schemes</a:t>
            </a:r>
            <a:r>
              <a:rPr lang="ko-KR" altLang="en-US" sz="1200" b="1" dirty="0">
                <a:latin typeface="+mn-ea"/>
                <a:ea typeface="+mn-ea"/>
              </a:rPr>
              <a:t> </a:t>
            </a:r>
            <a:r>
              <a:rPr lang="ko-KR" altLang="en-US" sz="1200" b="1" dirty="0" err="1">
                <a:latin typeface="+mn-ea"/>
                <a:ea typeface="+mn-ea"/>
              </a:rPr>
              <a:t>can</a:t>
            </a:r>
            <a:r>
              <a:rPr lang="ko-KR" altLang="en-US" sz="1200" b="1" dirty="0">
                <a:latin typeface="+mn-ea"/>
                <a:ea typeface="+mn-ea"/>
              </a:rPr>
              <a:t> </a:t>
            </a:r>
            <a:r>
              <a:rPr lang="ko-KR" altLang="en-US" sz="1200" b="1" dirty="0" err="1">
                <a:latin typeface="+mn-ea"/>
                <a:ea typeface="+mn-ea"/>
              </a:rPr>
              <a:t>be</a:t>
            </a:r>
            <a:r>
              <a:rPr lang="ko-KR" altLang="en-US" sz="1200" b="1" dirty="0">
                <a:latin typeface="+mn-ea"/>
                <a:ea typeface="+mn-ea"/>
              </a:rPr>
              <a:t> </a:t>
            </a:r>
            <a:r>
              <a:rPr lang="ko-KR" altLang="en-US" sz="1200" b="1" dirty="0" err="1">
                <a:latin typeface="+mn-ea"/>
                <a:ea typeface="+mn-ea"/>
              </a:rPr>
              <a:t>overcome</a:t>
            </a:r>
            <a:endParaRPr lang="en-US" altLang="ko-KR" sz="1200" b="1" dirty="0">
              <a:latin typeface="+mn-ea"/>
              <a:ea typeface="+mn-ea"/>
            </a:endParaRPr>
          </a:p>
          <a:p>
            <a:pPr marL="279087" lvl="1" indent="0">
              <a:buNone/>
            </a:pPr>
            <a:endParaRPr lang="en-US" altLang="ko-KR" sz="1200" b="1" dirty="0">
              <a:latin typeface="+mn-ea"/>
              <a:ea typeface="+mn-ea"/>
            </a:endParaRPr>
          </a:p>
          <a:p>
            <a:pPr lvl="1"/>
            <a:r>
              <a:rPr lang="ko-KR" altLang="en-US" sz="1200" b="1" dirty="0">
                <a:latin typeface="+mn-ea"/>
                <a:ea typeface="+mn-ea"/>
              </a:rPr>
              <a:t>The </a:t>
            </a:r>
            <a:r>
              <a:rPr lang="ko-KR" altLang="en-US" sz="1200" b="1" dirty="0" err="1">
                <a:latin typeface="+mn-ea"/>
                <a:ea typeface="+mn-ea"/>
              </a:rPr>
              <a:t>single</a:t>
            </a:r>
            <a:r>
              <a:rPr lang="ko-KR" altLang="en-US" sz="1200" b="1" dirty="0">
                <a:latin typeface="+mn-ea"/>
                <a:ea typeface="+mn-ea"/>
              </a:rPr>
              <a:t> </a:t>
            </a:r>
            <a:r>
              <a:rPr lang="ko-KR" altLang="en-US" sz="1200" b="1" dirty="0" err="1">
                <a:latin typeface="+mn-ea"/>
                <a:ea typeface="+mn-ea"/>
              </a:rPr>
              <a:t>photon</a:t>
            </a:r>
            <a:r>
              <a:rPr lang="ko-KR" altLang="en-US" sz="1200" b="1" dirty="0">
                <a:latin typeface="+mn-ea"/>
                <a:ea typeface="+mn-ea"/>
              </a:rPr>
              <a:t> </a:t>
            </a:r>
            <a:r>
              <a:rPr lang="ko-KR" altLang="en-US" sz="1200" b="1" dirty="0" err="1">
                <a:latin typeface="+mn-ea"/>
                <a:ea typeface="+mn-ea"/>
              </a:rPr>
              <a:t>based</a:t>
            </a:r>
            <a:r>
              <a:rPr lang="ko-KR" altLang="en-US" sz="1200" b="1" dirty="0">
                <a:latin typeface="+mn-ea"/>
                <a:ea typeface="+mn-ea"/>
              </a:rPr>
              <a:t> </a:t>
            </a:r>
            <a:r>
              <a:rPr lang="ko-KR" altLang="en-US" sz="1200" b="1" dirty="0" err="1">
                <a:latin typeface="+mn-ea"/>
                <a:ea typeface="+mn-ea"/>
              </a:rPr>
              <a:t>high-dimensional</a:t>
            </a:r>
            <a:r>
              <a:rPr lang="ko-KR" altLang="en-US" sz="1200" b="1" dirty="0">
                <a:latin typeface="+mn-ea"/>
                <a:ea typeface="+mn-ea"/>
              </a:rPr>
              <a:t> QSDC </a:t>
            </a:r>
            <a:r>
              <a:rPr lang="ko-KR" altLang="en-US" sz="1200" b="1" dirty="0" err="1">
                <a:latin typeface="+mn-ea"/>
                <a:ea typeface="+mn-ea"/>
              </a:rPr>
              <a:t>protocol</a:t>
            </a:r>
            <a:r>
              <a:rPr lang="ko-KR" altLang="en-US" sz="1200" b="1" dirty="0">
                <a:latin typeface="+mn-ea"/>
                <a:ea typeface="+mn-ea"/>
              </a:rPr>
              <a:t> </a:t>
            </a:r>
            <a:r>
              <a:rPr lang="ko-KR" altLang="en-US" sz="1200" b="1" dirty="0" err="1">
                <a:latin typeface="+mn-ea"/>
                <a:ea typeface="+mn-ea"/>
              </a:rPr>
              <a:t>is</a:t>
            </a:r>
            <a:r>
              <a:rPr lang="ko-KR" altLang="en-US" sz="1200" b="1" dirty="0">
                <a:latin typeface="+mn-ea"/>
                <a:ea typeface="+mn-ea"/>
              </a:rPr>
              <a:t> </a:t>
            </a:r>
            <a:r>
              <a:rPr lang="ko-KR" altLang="en-US" sz="1200" b="1" dirty="0" err="1">
                <a:latin typeface="+mn-ea"/>
                <a:ea typeface="+mn-ea"/>
              </a:rPr>
              <a:t>realised</a:t>
            </a:r>
            <a:r>
              <a:rPr lang="ko-KR" altLang="en-US" sz="1200" b="1" dirty="0">
                <a:latin typeface="+mn-ea"/>
                <a:ea typeface="+mn-ea"/>
              </a:rPr>
              <a:t> </a:t>
            </a:r>
            <a:r>
              <a:rPr lang="ko-KR" altLang="en-US" sz="1200" b="1" dirty="0" err="1">
                <a:latin typeface="+mn-ea"/>
                <a:ea typeface="+mn-ea"/>
              </a:rPr>
              <a:t>with</a:t>
            </a:r>
            <a:r>
              <a:rPr lang="ko-KR" altLang="en-US" sz="1200" b="1" dirty="0">
                <a:latin typeface="+mn-ea"/>
                <a:ea typeface="+mn-ea"/>
              </a:rPr>
              <a:t> </a:t>
            </a:r>
            <a:r>
              <a:rPr lang="ko-KR" altLang="en-US" sz="1200" b="1" dirty="0" err="1">
                <a:latin typeface="+mn-ea"/>
                <a:ea typeface="+mn-ea"/>
              </a:rPr>
              <a:t>the</a:t>
            </a:r>
            <a:r>
              <a:rPr lang="ko-KR" altLang="en-US" sz="1200" b="1" dirty="0">
                <a:latin typeface="+mn-ea"/>
                <a:ea typeface="+mn-ea"/>
              </a:rPr>
              <a:t> </a:t>
            </a:r>
            <a:r>
              <a:rPr lang="ko-KR" altLang="en-US" sz="1200" b="1" dirty="0" err="1">
                <a:latin typeface="+mn-ea"/>
                <a:ea typeface="+mn-ea"/>
              </a:rPr>
              <a:t>time-bin</a:t>
            </a:r>
            <a:r>
              <a:rPr lang="ko-KR" altLang="en-US" sz="1200" b="1" dirty="0">
                <a:latin typeface="+mn-ea"/>
                <a:ea typeface="+mn-ea"/>
              </a:rPr>
              <a:t> </a:t>
            </a:r>
            <a:r>
              <a:rPr lang="ko-KR" altLang="en-US" sz="1200" b="1" dirty="0" err="1">
                <a:latin typeface="+mn-ea"/>
                <a:ea typeface="+mn-ea"/>
              </a:rPr>
              <a:t>approach</a:t>
            </a:r>
            <a:r>
              <a:rPr lang="ko-KR" altLang="en-US" sz="1200" b="1" dirty="0">
                <a:latin typeface="+mn-ea"/>
                <a:ea typeface="+mn-ea"/>
              </a:rPr>
              <a:t>, </a:t>
            </a:r>
            <a:r>
              <a:rPr lang="ko-KR" altLang="en-US" sz="1200" b="1" dirty="0" err="1">
                <a:latin typeface="+mn-ea"/>
                <a:ea typeface="+mn-ea"/>
              </a:rPr>
              <a:t>which</a:t>
            </a:r>
            <a:r>
              <a:rPr lang="ko-KR" altLang="en-US" sz="1200" b="1" dirty="0">
                <a:latin typeface="+mn-ea"/>
                <a:ea typeface="+mn-ea"/>
              </a:rPr>
              <a:t> </a:t>
            </a:r>
            <a:r>
              <a:rPr lang="ko-KR" altLang="en-US" sz="1200" b="1" dirty="0" err="1">
                <a:latin typeface="+mn-ea"/>
                <a:ea typeface="+mn-ea"/>
              </a:rPr>
              <a:t>is</a:t>
            </a:r>
            <a:r>
              <a:rPr lang="ko-KR" altLang="en-US" sz="1200" b="1" dirty="0">
                <a:latin typeface="+mn-ea"/>
                <a:ea typeface="+mn-ea"/>
              </a:rPr>
              <a:t> </a:t>
            </a:r>
            <a:r>
              <a:rPr lang="ko-KR" altLang="en-US" sz="1200" b="1" dirty="0" err="1">
                <a:latin typeface="+mn-ea"/>
                <a:ea typeface="+mn-ea"/>
              </a:rPr>
              <a:t>known</a:t>
            </a:r>
            <a:r>
              <a:rPr lang="ko-KR" altLang="en-US" sz="1200" b="1" dirty="0">
                <a:latin typeface="+mn-ea"/>
                <a:ea typeface="+mn-ea"/>
              </a:rPr>
              <a:t> </a:t>
            </a:r>
            <a:r>
              <a:rPr lang="ko-KR" altLang="en-US" sz="1200" b="1" dirty="0" err="1">
                <a:latin typeface="+mn-ea"/>
                <a:ea typeface="+mn-ea"/>
              </a:rPr>
              <a:t>to</a:t>
            </a:r>
            <a:r>
              <a:rPr lang="ko-KR" altLang="en-US" sz="1200" b="1" dirty="0">
                <a:latin typeface="+mn-ea"/>
                <a:ea typeface="+mn-ea"/>
              </a:rPr>
              <a:t> </a:t>
            </a:r>
            <a:r>
              <a:rPr lang="ko-KR" altLang="en-US" sz="1200" b="1" dirty="0" err="1">
                <a:latin typeface="+mn-ea"/>
                <a:ea typeface="+mn-ea"/>
              </a:rPr>
              <a:t>give</a:t>
            </a:r>
            <a:r>
              <a:rPr lang="ko-KR" altLang="en-US" sz="1200" b="1" dirty="0">
                <a:latin typeface="+mn-ea"/>
                <a:ea typeface="+mn-ea"/>
              </a:rPr>
              <a:t> </a:t>
            </a:r>
            <a:r>
              <a:rPr lang="ko-KR" altLang="en-US" sz="1200" b="1" dirty="0" err="1">
                <a:latin typeface="+mn-ea"/>
                <a:ea typeface="+mn-ea"/>
              </a:rPr>
              <a:t>the</a:t>
            </a:r>
            <a:r>
              <a:rPr lang="ko-KR" altLang="en-US" sz="1200" b="1" dirty="0">
                <a:latin typeface="+mn-ea"/>
                <a:ea typeface="+mn-ea"/>
              </a:rPr>
              <a:t> </a:t>
            </a:r>
            <a:r>
              <a:rPr lang="ko-KR" altLang="en-US" sz="1200" b="1" dirty="0" err="1">
                <a:latin typeface="+mn-ea"/>
                <a:ea typeface="+mn-ea"/>
              </a:rPr>
              <a:t>highest</a:t>
            </a:r>
            <a:r>
              <a:rPr lang="ko-KR" altLang="en-US" sz="1200" b="1" dirty="0">
                <a:latin typeface="+mn-ea"/>
                <a:ea typeface="+mn-ea"/>
              </a:rPr>
              <a:t> </a:t>
            </a:r>
            <a:r>
              <a:rPr lang="ko-KR" altLang="en-US" sz="1200" b="1" dirty="0" err="1">
                <a:latin typeface="+mn-ea"/>
                <a:ea typeface="+mn-ea"/>
              </a:rPr>
              <a:t>transmission</a:t>
            </a:r>
            <a:r>
              <a:rPr lang="ko-KR" altLang="en-US" sz="1200" b="1" dirty="0">
                <a:latin typeface="+mn-ea"/>
                <a:ea typeface="+mn-ea"/>
              </a:rPr>
              <a:t> </a:t>
            </a:r>
            <a:r>
              <a:rPr lang="ko-KR" altLang="en-US" sz="1200" b="1" dirty="0" err="1">
                <a:latin typeface="+mn-ea"/>
                <a:ea typeface="+mn-ea"/>
              </a:rPr>
              <a:t>rate</a:t>
            </a:r>
            <a:r>
              <a:rPr lang="ko-KR" altLang="en-US" sz="1200" b="1" dirty="0">
                <a:latin typeface="+mn-ea"/>
                <a:ea typeface="+mn-ea"/>
              </a:rPr>
              <a:t>, </a:t>
            </a:r>
            <a:r>
              <a:rPr lang="ko-KR" altLang="en-US" sz="1200" b="1" dirty="0" err="1">
                <a:latin typeface="+mn-ea"/>
                <a:ea typeface="+mn-ea"/>
              </a:rPr>
              <a:t>from</a:t>
            </a:r>
            <a:r>
              <a:rPr lang="ko-KR" altLang="en-US" sz="1200" b="1" dirty="0">
                <a:latin typeface="+mn-ea"/>
                <a:ea typeface="+mn-ea"/>
              </a:rPr>
              <a:t> </a:t>
            </a:r>
            <a:r>
              <a:rPr lang="ko-KR" altLang="en-US" sz="1200" b="1" dirty="0" err="1">
                <a:latin typeface="+mn-ea"/>
                <a:ea typeface="+mn-ea"/>
              </a:rPr>
              <a:t>an</a:t>
            </a:r>
            <a:r>
              <a:rPr lang="ko-KR" altLang="en-US" sz="1200" b="1" dirty="0">
                <a:latin typeface="+mn-ea"/>
                <a:ea typeface="+mn-ea"/>
              </a:rPr>
              <a:t> </a:t>
            </a:r>
            <a:r>
              <a:rPr lang="ko-KR" altLang="en-US" sz="1200" b="1" dirty="0" err="1">
                <a:latin typeface="+mn-ea"/>
                <a:ea typeface="+mn-ea"/>
              </a:rPr>
              <a:t>implementation</a:t>
            </a:r>
            <a:r>
              <a:rPr lang="ko-KR" altLang="en-US" sz="1200" b="1" dirty="0">
                <a:latin typeface="+mn-ea"/>
                <a:ea typeface="+mn-ea"/>
              </a:rPr>
              <a:t> </a:t>
            </a:r>
            <a:r>
              <a:rPr lang="ko-KR" altLang="en-US" sz="1200" b="1" dirty="0" err="1">
                <a:latin typeface="+mn-ea"/>
                <a:ea typeface="+mn-ea"/>
              </a:rPr>
              <a:t>point</a:t>
            </a:r>
            <a:r>
              <a:rPr lang="ko-KR" altLang="en-US" sz="1200" b="1" dirty="0">
                <a:latin typeface="+mn-ea"/>
                <a:ea typeface="+mn-ea"/>
              </a:rPr>
              <a:t> of </a:t>
            </a:r>
            <a:r>
              <a:rPr lang="ko-KR" altLang="en-US" sz="1200" b="1" dirty="0" err="1">
                <a:latin typeface="+mn-ea"/>
                <a:ea typeface="+mn-ea"/>
              </a:rPr>
              <a:t>view</a:t>
            </a:r>
            <a:r>
              <a:rPr lang="ko-KR" altLang="en-US" sz="1200" b="1" dirty="0">
                <a:latin typeface="+mn-ea"/>
                <a:ea typeface="+mn-ea"/>
              </a:rPr>
              <a:t>, </a:t>
            </a:r>
            <a:r>
              <a:rPr lang="ko-KR" altLang="en-US" sz="1200" b="1" dirty="0" err="1">
                <a:latin typeface="+mn-ea"/>
                <a:ea typeface="+mn-ea"/>
              </a:rPr>
              <a:t>among</a:t>
            </a:r>
            <a:r>
              <a:rPr lang="ko-KR" altLang="en-US" sz="1200" b="1" dirty="0">
                <a:latin typeface="+mn-ea"/>
                <a:ea typeface="+mn-ea"/>
              </a:rPr>
              <a:t> </a:t>
            </a:r>
            <a:r>
              <a:rPr lang="ko-KR" altLang="en-US" sz="1200" b="1" dirty="0" err="1">
                <a:latin typeface="+mn-ea"/>
                <a:ea typeface="+mn-ea"/>
              </a:rPr>
              <a:t>the</a:t>
            </a:r>
            <a:r>
              <a:rPr lang="ko-KR" altLang="en-US" sz="1200" b="1" dirty="0">
                <a:latin typeface="+mn-ea"/>
                <a:ea typeface="+mn-ea"/>
              </a:rPr>
              <a:t> </a:t>
            </a:r>
            <a:r>
              <a:rPr lang="ko-KR" altLang="en-US" sz="1200" b="1" dirty="0" err="1">
                <a:latin typeface="+mn-ea"/>
                <a:ea typeface="+mn-ea"/>
              </a:rPr>
              <a:t>current</a:t>
            </a:r>
            <a:r>
              <a:rPr lang="ko-KR" altLang="en-US" sz="1200" b="1" dirty="0">
                <a:latin typeface="+mn-ea"/>
                <a:ea typeface="+mn-ea"/>
              </a:rPr>
              <a:t> </a:t>
            </a:r>
            <a:r>
              <a:rPr lang="ko-KR" altLang="en-US" sz="1200" b="1" dirty="0" err="1">
                <a:latin typeface="+mn-ea"/>
                <a:ea typeface="+mn-ea"/>
              </a:rPr>
              <a:t>quantum</a:t>
            </a:r>
            <a:r>
              <a:rPr lang="ko-KR" altLang="en-US" sz="1200" b="1" dirty="0">
                <a:latin typeface="+mn-ea"/>
                <a:ea typeface="+mn-ea"/>
              </a:rPr>
              <a:t> </a:t>
            </a:r>
            <a:r>
              <a:rPr lang="ko-KR" altLang="en-US" sz="1200" b="1" dirty="0" err="1">
                <a:latin typeface="+mn-ea"/>
                <a:ea typeface="+mn-ea"/>
              </a:rPr>
              <a:t>communication</a:t>
            </a:r>
            <a:r>
              <a:rPr lang="ko-KR" altLang="en-US" sz="1200" b="1" dirty="0">
                <a:latin typeface="+mn-ea"/>
                <a:ea typeface="+mn-ea"/>
              </a:rPr>
              <a:t> </a:t>
            </a:r>
            <a:r>
              <a:rPr lang="ko-KR" altLang="en-US" sz="1200" b="1" dirty="0" err="1">
                <a:latin typeface="+mn-ea"/>
                <a:ea typeface="+mn-ea"/>
              </a:rPr>
              <a:t>implementation</a:t>
            </a:r>
            <a:r>
              <a:rPr lang="ko-KR" altLang="en-US" sz="1200" b="1" dirty="0">
                <a:latin typeface="+mn-ea"/>
                <a:ea typeface="+mn-ea"/>
              </a:rPr>
              <a:t> </a:t>
            </a:r>
            <a:r>
              <a:rPr lang="ko-KR" altLang="en-US" sz="1200" b="1" dirty="0" err="1">
                <a:latin typeface="+mn-ea"/>
                <a:ea typeface="+mn-ea"/>
              </a:rPr>
              <a:t>techniques</a:t>
            </a:r>
            <a:endParaRPr lang="en-US" altLang="ko-KR" sz="1200" b="1" dirty="0">
              <a:latin typeface="+mn-ea"/>
              <a:ea typeface="+mn-ea"/>
            </a:endParaRPr>
          </a:p>
          <a:p>
            <a:pPr lvl="1"/>
            <a:endParaRPr lang="en-US" altLang="ko-KR" sz="1200" b="1" dirty="0">
              <a:latin typeface="+mn-ea"/>
              <a:ea typeface="+mn-ea"/>
            </a:endParaRPr>
          </a:p>
          <a:p>
            <a:r>
              <a:rPr lang="en-US" altLang="ko-KR" sz="1400" b="1" dirty="0">
                <a:latin typeface="+mn-ea"/>
                <a:ea typeface="+mn-ea"/>
              </a:rPr>
              <a:t>Development Roadmap</a:t>
            </a:r>
            <a:endParaRPr lang="en-US" altLang="ko-KR" sz="1400" dirty="0">
              <a:latin typeface="+mn-ea"/>
              <a:ea typeface="+mn-ea"/>
            </a:endParaRPr>
          </a:p>
          <a:p>
            <a:pPr marL="507687" lvl="1" indent="-228600">
              <a:buFont typeface="+mj-lt"/>
              <a:buAutoNum type="arabicPeriod"/>
            </a:pPr>
            <a:r>
              <a:rPr lang="en-US" altLang="ko-KR" sz="1200" b="1" dirty="0">
                <a:latin typeface="+mn-ea"/>
                <a:ea typeface="+mn-ea"/>
              </a:rPr>
              <a:t>2024: Proposal and validation of a high-dimensional QSDC protocol</a:t>
            </a:r>
          </a:p>
          <a:p>
            <a:pPr marL="507687" lvl="1" indent="-228600">
              <a:buFont typeface="+mj-lt"/>
              <a:buAutoNum type="arabicPeriod"/>
            </a:pPr>
            <a:r>
              <a:rPr lang="en-US" altLang="ko-KR" sz="1200" b="1" dirty="0">
                <a:latin typeface="+mn-ea"/>
                <a:ea typeface="+mn-ea"/>
              </a:rPr>
              <a:t>2025~2027: Implementation of a time-phase-based QSDC system</a:t>
            </a:r>
          </a:p>
          <a:p>
            <a:pPr marL="279087" lvl="1" indent="0">
              <a:buNone/>
            </a:pPr>
            <a:r>
              <a:rPr lang="en-US" altLang="ko-KR" sz="1200" b="1" dirty="0">
                <a:latin typeface="+mn-ea"/>
                <a:ea typeface="+mn-ea"/>
              </a:rPr>
              <a:t>                     Demonstration over a fiber-optic communication network</a:t>
            </a:r>
          </a:p>
          <a:p>
            <a:pPr marL="507687" lvl="1" indent="-228600">
              <a:buAutoNum type="arabicPeriod" startAt="4"/>
            </a:pPr>
            <a:r>
              <a:rPr lang="en-US" altLang="ko-KR" sz="1200" b="1" dirty="0">
                <a:latin typeface="+mn-ea"/>
                <a:ea typeface="+mn-ea"/>
              </a:rPr>
              <a:t>2028: Implementation of a Quantum memory free QSDC system </a:t>
            </a:r>
          </a:p>
          <a:p>
            <a:pPr marL="507687" lvl="1" indent="-228600">
              <a:buAutoNum type="arabicPeriod" startAt="4"/>
            </a:pPr>
            <a:endParaRPr lang="en-US" altLang="ko-KR" sz="1200" b="1" dirty="0">
              <a:latin typeface="+mn-ea"/>
              <a:ea typeface="+mn-ea"/>
            </a:endParaRPr>
          </a:p>
          <a:p>
            <a:r>
              <a:rPr lang="en-US" altLang="ko-KR" sz="1600" b="1" dirty="0">
                <a:latin typeface="+mn-ea"/>
                <a:ea typeface="+mn-ea"/>
              </a:rPr>
              <a:t>Q&amp;A</a:t>
            </a:r>
          </a:p>
          <a:p>
            <a:pPr marL="0" indent="0">
              <a:buNone/>
            </a:pPr>
            <a:r>
              <a:rPr lang="en-US" altLang="ko-KR" sz="1600" dirty="0">
                <a:latin typeface="+mn-ea"/>
                <a:ea typeface="+mn-ea"/>
              </a:rPr>
              <a:t>    byungkyu.ahn@lge.com</a:t>
            </a:r>
            <a:endParaRPr lang="en-US" altLang="ko-KR" sz="1600" b="1" dirty="0">
              <a:latin typeface="+mn-ea"/>
              <a:ea typeface="+mn-ea"/>
            </a:endParaRPr>
          </a:p>
          <a:p>
            <a:pPr marL="279087" lvl="1" indent="0">
              <a:buNone/>
            </a:pPr>
            <a:endParaRPr lang="en-US" altLang="ko-KR" sz="1200" b="1" dirty="0">
              <a:latin typeface="+mn-ea"/>
              <a:ea typeface="+mn-ea"/>
            </a:endParaRPr>
          </a:p>
          <a:p>
            <a:pPr lvl="1"/>
            <a:endParaRPr lang="en-US" altLang="ko-KR" sz="1600" b="1" dirty="0">
              <a:latin typeface="+mn-ea"/>
              <a:ea typeface="+mn-ea"/>
            </a:endParaRPr>
          </a:p>
          <a:p>
            <a:endParaRPr lang="en-US" altLang="ko-KR" sz="1600" b="1" dirty="0">
              <a:latin typeface="+mn-ea"/>
              <a:ea typeface="+mn-ea"/>
            </a:endParaRPr>
          </a:p>
          <a:p>
            <a:pPr lvl="1"/>
            <a:endParaRPr lang="en-US" altLang="ko-KR" sz="1200" dirty="0">
              <a:latin typeface="+mn-ea"/>
              <a:ea typeface="+mn-ea"/>
            </a:endParaRPr>
          </a:p>
          <a:p>
            <a:pPr marL="279087" lvl="1" indent="0">
              <a:buNone/>
            </a:pPr>
            <a:endParaRPr lang="en-US" altLang="ko-KR" sz="1200" dirty="0">
              <a:latin typeface="+mn-ea"/>
              <a:ea typeface="+mn-ea"/>
            </a:endParaRPr>
          </a:p>
          <a:p>
            <a:pPr marL="279087" lvl="1" indent="0">
              <a:buNone/>
            </a:pPr>
            <a:endParaRPr lang="en-US" altLang="ko-KR" sz="1400" dirty="0">
              <a:latin typeface="+mn-ea"/>
              <a:ea typeface="+mn-ea"/>
            </a:endParaRPr>
          </a:p>
          <a:p>
            <a:endParaRPr lang="en-US" altLang="ko-KR" sz="1600" dirty="0">
              <a:latin typeface="+mn-ea"/>
              <a:ea typeface="+mn-ea"/>
            </a:endParaRPr>
          </a:p>
          <a:p>
            <a:endParaRPr lang="en-US" altLang="ko-KR" sz="1600" dirty="0">
              <a:latin typeface="+mn-ea"/>
              <a:ea typeface="+mn-ea"/>
            </a:endParaRPr>
          </a:p>
          <a:p>
            <a:endParaRPr lang="en-US" altLang="ko-KR" sz="1600" dirty="0">
              <a:latin typeface="+mn-ea"/>
              <a:ea typeface="+mn-ea"/>
            </a:endParaRPr>
          </a:p>
          <a:p>
            <a:endParaRPr lang="en-US" altLang="ko-KR" sz="1600" dirty="0">
              <a:latin typeface="+mn-ea"/>
              <a:ea typeface="+mn-ea"/>
            </a:endParaRPr>
          </a:p>
          <a:p>
            <a:endParaRPr lang="en-US" altLang="ko-KR" sz="1600" dirty="0">
              <a:latin typeface="+mn-ea"/>
              <a:ea typeface="+mn-ea"/>
            </a:endParaRPr>
          </a:p>
          <a:p>
            <a:endParaRPr lang="en-US" altLang="ko-KR" sz="1600" dirty="0">
              <a:latin typeface="+mn-ea"/>
              <a:ea typeface="+mn-ea"/>
            </a:endParaRPr>
          </a:p>
          <a:p>
            <a:endParaRPr lang="en-US" altLang="ko-KR" sz="1600" dirty="0">
              <a:latin typeface="+mn-ea"/>
              <a:ea typeface="+mn-ea"/>
            </a:endParaRPr>
          </a:p>
          <a:p>
            <a:endParaRPr lang="en-US" altLang="ko-KR" sz="1600" dirty="0">
              <a:latin typeface="+mn-ea"/>
              <a:ea typeface="+mn-ea"/>
            </a:endParaRPr>
          </a:p>
        </p:txBody>
      </p:sp>
      <p:sp>
        <p:nvSpPr>
          <p:cNvPr id="3" name="내용 개체 틀 2"/>
          <p:cNvSpPr>
            <a:spLocks noGrp="1"/>
          </p:cNvSpPr>
          <p:nvPr>
            <p:ph sz="quarter" idx="19"/>
          </p:nvPr>
        </p:nvSpPr>
        <p:spPr/>
        <p:txBody>
          <a:bodyPr/>
          <a:lstStyle/>
          <a:p>
            <a:r>
              <a:rPr lang="en-US" altLang="ko-KR" b="1" dirty="0">
                <a:latin typeface="+mn-ea"/>
                <a:ea typeface="+mn-ea"/>
              </a:rPr>
              <a:t>5. Conclusion </a:t>
            </a:r>
            <a:endParaRPr lang="ko-KR" altLang="en-US" b="1" dirty="0">
              <a:latin typeface="+mn-ea"/>
              <a:ea typeface="+mn-ea"/>
            </a:endParaRPr>
          </a:p>
        </p:txBody>
      </p:sp>
    </p:spTree>
    <p:extLst>
      <p:ext uri="{BB962C8B-B14F-4D97-AF65-F5344CB8AC3E}">
        <p14:creationId xmlns:p14="http://schemas.microsoft.com/office/powerpoint/2010/main" val="782232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sz="quarter" idx="18"/>
          </p:nvPr>
        </p:nvSpPr>
        <p:spPr>
          <a:xfrm>
            <a:off x="344488" y="432606"/>
            <a:ext cx="9361040" cy="5948721"/>
          </a:xfrm>
        </p:spPr>
        <p:txBody>
          <a:bodyPr/>
          <a:lstStyle/>
          <a:p>
            <a:r>
              <a:rPr lang="en-US" altLang="ko-KR" sz="1600" dirty="0">
                <a:latin typeface="+mn-ea"/>
                <a:ea typeface="+mn-ea"/>
              </a:rPr>
              <a:t>The concept of dead time, and a dead time comparison of commercial single-photon detectors</a:t>
            </a:r>
          </a:p>
          <a:p>
            <a:pPr lvl="1"/>
            <a:r>
              <a:rPr lang="en-US" altLang="ko-KR" sz="1400" b="1" dirty="0">
                <a:latin typeface="+mn-ea"/>
                <a:ea typeface="+mn-ea"/>
              </a:rPr>
              <a:t>Dead time</a:t>
            </a:r>
          </a:p>
          <a:p>
            <a:pPr lvl="2"/>
            <a:r>
              <a:rPr lang="ko-KR" altLang="en-US" sz="1200" dirty="0">
                <a:latin typeface="+mn-ea"/>
                <a:ea typeface="+mn-ea"/>
              </a:rPr>
              <a:t>The time the detector needs to return to the ready state, after one photon has been detected, before it can detect the next photon (µs ~ ns)</a:t>
            </a:r>
          </a:p>
          <a:p>
            <a:pPr lvl="2"/>
            <a:r>
              <a:rPr lang="ko-KR" altLang="en-US" sz="1200" dirty="0">
                <a:latin typeface="+mn-ea"/>
                <a:ea typeface="+mn-ea"/>
              </a:rPr>
              <a:t>Determined by the circuit structure of the detector and by its constituent materials</a:t>
            </a:r>
          </a:p>
          <a:p>
            <a:pPr lvl="2"/>
            <a:r>
              <a:rPr lang="ko-KR" altLang="en-US" sz="1200" dirty="0">
                <a:latin typeface="+mn-ea"/>
                <a:ea typeface="+mn-ea"/>
              </a:rPr>
              <a:t>When light arrives, a large number of electrons and holes are generated and emitted -&gt; once avalanche breakdown has occurred, time is needed to switch the detector off and charge it again, and during that time no signal at all can be detected</a:t>
            </a:r>
            <a:endParaRPr lang="en-US" altLang="ko-KR" sz="1200" dirty="0">
              <a:latin typeface="+mn-ea"/>
              <a:ea typeface="+mn-ea"/>
            </a:endParaRPr>
          </a:p>
          <a:p>
            <a:pPr marL="496675" lvl="2" indent="0">
              <a:buNone/>
            </a:pPr>
            <a:endParaRPr lang="ko-KR" altLang="en-US" sz="1200" dirty="0">
              <a:latin typeface="+mn-ea"/>
              <a:ea typeface="+mn-ea"/>
            </a:endParaRPr>
          </a:p>
          <a:p>
            <a:pPr lvl="1"/>
            <a:r>
              <a:rPr lang="ko-KR" altLang="en-US" sz="1400" dirty="0">
                <a:latin typeface="+mn-ea"/>
                <a:ea typeface="+mn-ea"/>
              </a:rPr>
              <a:t>Dead time comparison of commercial single-photon detectors</a:t>
            </a:r>
            <a:endParaRPr lang="en-US" altLang="ko-KR" sz="1400" dirty="0">
              <a:latin typeface="+mn-ea"/>
              <a:ea typeface="+mn-ea"/>
            </a:endParaRPr>
          </a:p>
          <a:p>
            <a:endParaRPr lang="en-US" altLang="ko-KR" sz="1600" dirty="0">
              <a:latin typeface="+mn-ea"/>
              <a:ea typeface="+mn-ea"/>
            </a:endParaRPr>
          </a:p>
          <a:p>
            <a:endParaRPr lang="en-US" altLang="ko-KR" sz="1600" dirty="0">
              <a:latin typeface="+mn-ea"/>
              <a:ea typeface="+mn-ea"/>
            </a:endParaRPr>
          </a:p>
          <a:p>
            <a:endParaRPr lang="en-US" altLang="ko-KR" sz="1600" dirty="0">
              <a:latin typeface="+mn-ea"/>
              <a:ea typeface="+mn-ea"/>
            </a:endParaRPr>
          </a:p>
          <a:p>
            <a:endParaRPr lang="en-US" altLang="ko-KR" sz="1600" dirty="0">
              <a:latin typeface="+mn-ea"/>
              <a:ea typeface="+mn-ea"/>
            </a:endParaRPr>
          </a:p>
          <a:p>
            <a:endParaRPr lang="en-US" altLang="ko-KR" sz="1600" dirty="0">
              <a:latin typeface="+mn-ea"/>
              <a:ea typeface="+mn-ea"/>
            </a:endParaRPr>
          </a:p>
          <a:p>
            <a:endParaRPr lang="en-US" altLang="ko-KR" sz="1600" dirty="0">
              <a:latin typeface="+mn-ea"/>
              <a:ea typeface="+mn-ea"/>
            </a:endParaRPr>
          </a:p>
          <a:p>
            <a:endParaRPr lang="en-US" altLang="ko-KR" sz="1600" dirty="0">
              <a:latin typeface="+mn-ea"/>
              <a:ea typeface="+mn-ea"/>
            </a:endParaRPr>
          </a:p>
        </p:txBody>
      </p:sp>
      <p:sp>
        <p:nvSpPr>
          <p:cNvPr id="3" name="내용 개체 틀 2"/>
          <p:cNvSpPr>
            <a:spLocks noGrp="1"/>
          </p:cNvSpPr>
          <p:nvPr>
            <p:ph sz="quarter" idx="19"/>
          </p:nvPr>
        </p:nvSpPr>
        <p:spPr/>
        <p:txBody>
          <a:bodyPr/>
          <a:lstStyle/>
          <a:p>
            <a:r>
              <a:rPr lang="en-US" altLang="ko-KR" b="1" dirty="0">
                <a:latin typeface="+mn-ea"/>
                <a:ea typeface="+mn-ea"/>
              </a:rPr>
              <a:t>6. Appendix . Dead time comparison of commercial single-photon detectors</a:t>
            </a:r>
          </a:p>
        </p:txBody>
      </p:sp>
      <p:pic>
        <p:nvPicPr>
          <p:cNvPr id="5" name="그림 4"/>
          <p:cNvPicPr>
            <a:picLocks noChangeAspect="1"/>
          </p:cNvPicPr>
          <p:nvPr/>
        </p:nvPicPr>
        <p:blipFill>
          <a:blip r:embed="rId3"/>
          <a:stretch>
            <a:fillRect/>
          </a:stretch>
        </p:blipFill>
        <p:spPr>
          <a:xfrm>
            <a:off x="920552" y="2708920"/>
            <a:ext cx="7920880" cy="3298038"/>
          </a:xfrm>
          <a:prstGeom prst="rect">
            <a:avLst/>
          </a:prstGeom>
        </p:spPr>
      </p:pic>
    </p:spTree>
    <p:extLst>
      <p:ext uri="{BB962C8B-B14F-4D97-AF65-F5344CB8AC3E}">
        <p14:creationId xmlns:p14="http://schemas.microsoft.com/office/powerpoint/2010/main" val="2949159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내용 개체 틀 1"/>
          <p:cNvSpPr>
            <a:spLocks noGrp="1"/>
          </p:cNvSpPr>
          <p:nvPr>
            <p:ph sz="quarter" idx="18"/>
          </p:nvPr>
        </p:nvSpPr>
        <p:spPr>
          <a:xfrm>
            <a:off x="414338" y="449664"/>
            <a:ext cx="9361040" cy="5750845"/>
          </a:xfrm>
        </p:spPr>
        <p:txBody>
          <a:bodyPr/>
          <a:lstStyle/>
          <a:p>
            <a:r>
              <a:rPr lang="en-US" altLang="ko-KR" sz="1600" dirty="0">
                <a:latin typeface="+mn-ea"/>
                <a:ea typeface="+mn-ea"/>
              </a:rPr>
              <a:t>Part 1. N-dimensional initial time and phase state generation</a:t>
            </a:r>
            <a:endParaRPr lang="en-US" altLang="ko-KR" sz="1400" dirty="0">
              <a:latin typeface="+mn-ea"/>
              <a:ea typeface="+mn-ea"/>
            </a:endParaRPr>
          </a:p>
          <a:p>
            <a:pPr lvl="1"/>
            <a:r>
              <a:rPr lang="en-US" altLang="ko-KR" sz="1300" b="1" dirty="0">
                <a:latin typeface="+mn-ea"/>
                <a:ea typeface="+mn-ea"/>
              </a:rPr>
              <a:t>Why the detection efficiency of the two initial basis states falls as the dimension increases</a:t>
            </a:r>
          </a:p>
          <a:p>
            <a:pPr lvl="2"/>
            <a:r>
              <a:rPr lang="en-US" altLang="ko-KR" sz="1200" dirty="0">
                <a:latin typeface="+mn-ea"/>
                <a:ea typeface="+mn-ea"/>
              </a:rPr>
              <a:t>Time state (a): if the next signal arrives at an interval shorter than the dead time of the SPD, that signal cannot be measured</a:t>
            </a:r>
          </a:p>
          <a:p>
            <a:pPr lvl="2"/>
            <a:r>
              <a:rPr lang="en-US" altLang="ko-KR" sz="1200" dirty="0">
                <a:latin typeface="+mn-ea"/>
                <a:ea typeface="+mn-ea"/>
              </a:rPr>
              <a:t>Phase state (b): after the MZI, the measurement has to be performed only at the position of the centre time bin, so the probabilistic detection efficiency degrades further as the dimension increases</a:t>
            </a:r>
          </a:p>
          <a:p>
            <a:endParaRPr lang="en-US" altLang="ko-KR" sz="1600" dirty="0">
              <a:latin typeface="+mn-ea"/>
              <a:ea typeface="+mn-ea"/>
            </a:endParaRPr>
          </a:p>
          <a:p>
            <a:pPr marL="0" indent="0">
              <a:buNone/>
            </a:pPr>
            <a:endParaRPr lang="en-US" altLang="ko-KR" sz="1600" dirty="0">
              <a:latin typeface="+mn-ea"/>
              <a:ea typeface="+mn-ea"/>
            </a:endParaRPr>
          </a:p>
          <a:p>
            <a:endParaRPr lang="en-US" altLang="ko-KR" sz="1600" dirty="0">
              <a:latin typeface="+mn-ea"/>
              <a:ea typeface="+mn-ea"/>
            </a:endParaRPr>
          </a:p>
          <a:p>
            <a:endParaRPr lang="en-US" altLang="ko-KR" sz="1600" dirty="0">
              <a:latin typeface="+mn-ea"/>
              <a:ea typeface="+mn-ea"/>
            </a:endParaRPr>
          </a:p>
          <a:p>
            <a:endParaRPr lang="en-US" altLang="ko-KR" sz="1600" dirty="0">
              <a:latin typeface="+mn-ea"/>
              <a:ea typeface="+mn-ea"/>
            </a:endParaRPr>
          </a:p>
        </p:txBody>
      </p:sp>
      <p:sp>
        <p:nvSpPr>
          <p:cNvPr id="3" name="내용 개체 틀 2"/>
          <p:cNvSpPr>
            <a:spLocks noGrp="1"/>
          </p:cNvSpPr>
          <p:nvPr>
            <p:ph sz="quarter" idx="19"/>
          </p:nvPr>
        </p:nvSpPr>
        <p:spPr/>
        <p:txBody>
          <a:bodyPr/>
          <a:lstStyle/>
          <a:p>
            <a:r>
              <a:rPr lang="en-US" altLang="ko-KR" b="1" dirty="0">
                <a:latin typeface="+mn-ea"/>
              </a:rPr>
              <a:t>6. Appendix detection efficiency of two bases quantum states</a:t>
            </a:r>
            <a:endParaRPr lang="en-US" altLang="ko-KR" b="1" dirty="0">
              <a:latin typeface="+mn-ea"/>
              <a:ea typeface="+mn-ea"/>
            </a:endParaRPr>
          </a:p>
        </p:txBody>
      </p:sp>
      <p:sp>
        <p:nvSpPr>
          <p:cNvPr id="4" name="직사각형 3"/>
          <p:cNvSpPr/>
          <p:nvPr/>
        </p:nvSpPr>
        <p:spPr>
          <a:xfrm>
            <a:off x="1848343" y="2605913"/>
            <a:ext cx="512368" cy="1993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직사각형 13"/>
          <p:cNvSpPr/>
          <p:nvPr/>
        </p:nvSpPr>
        <p:spPr>
          <a:xfrm>
            <a:off x="7328726" y="3392905"/>
            <a:ext cx="360040"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8" name="그림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 y="2722710"/>
            <a:ext cx="4949982" cy="3277312"/>
          </a:xfrm>
          <a:prstGeom prst="rect">
            <a:avLst/>
          </a:prstGeom>
        </p:spPr>
      </p:pic>
      <p:pic>
        <p:nvPicPr>
          <p:cNvPr id="13" name="그림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9960" y="2805311"/>
            <a:ext cx="4889641" cy="3176544"/>
          </a:xfrm>
          <a:prstGeom prst="rect">
            <a:avLst/>
          </a:prstGeom>
        </p:spPr>
      </p:pic>
      <p:sp>
        <p:nvSpPr>
          <p:cNvPr id="15" name="TextBox 14"/>
          <p:cNvSpPr txBox="1"/>
          <p:nvPr/>
        </p:nvSpPr>
        <p:spPr>
          <a:xfrm>
            <a:off x="3656856" y="6039292"/>
            <a:ext cx="3230372" cy="246221"/>
          </a:xfrm>
          <a:prstGeom prst="rect">
            <a:avLst/>
          </a:prstGeom>
          <a:noFill/>
        </p:spPr>
        <p:txBody>
          <a:bodyPr wrap="none" rtlCol="0">
            <a:spAutoFit/>
          </a:bodyPr>
          <a:lstStyle/>
          <a:p>
            <a:r>
              <a:rPr lang="en-US" altLang="ko-KR" sz="740" b="1" dirty="0">
                <a:latin typeface="+mn-ea"/>
              </a:rPr>
              <a:t>Fig. Detection efficiency of the two- and four-dimensional time and phase states</a:t>
            </a:r>
          </a:p>
        </p:txBody>
      </p:sp>
    </p:spTree>
    <p:extLst>
      <p:ext uri="{BB962C8B-B14F-4D97-AF65-F5344CB8AC3E}">
        <p14:creationId xmlns:p14="http://schemas.microsoft.com/office/powerpoint/2010/main" val="1557463915"/>
      </p:ext>
    </p:extLst>
  </p:cSld>
  <p:clrMapOvr>
    <a:masterClrMapping/>
  </p:clrMapOvr>
</p:sld>
</file>

<file path=ppt/theme/theme1.xml><?xml version="1.0" encoding="utf-8"?>
<a:theme xmlns:a="http://schemas.openxmlformats.org/drawingml/2006/main" name="2016_LG대내외공유자료 서식">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cc6ed9fc-fefc-4a0c-a6d6-10cf236c0d4f}" enabled="1" method="Standard" siteId="{5069cde4-642a-45c0-8094-d0c2dec10be3}" contentBits="1" removed="0"/>
</clbl:labelList>
</file>

<file path=docProps/app.xml><?xml version="1.0" encoding="utf-8"?>
<Properties xmlns="http://schemas.openxmlformats.org/officeDocument/2006/extended-properties" xmlns:vt="http://schemas.openxmlformats.org/officeDocument/2006/docPropsVTypes">
  <Template/>
  <TotalTime>105441</TotalTime>
  <Words>3180</Words>
  <Application>Microsoft Office PowerPoint</Application>
  <PresentationFormat>A4 용지(210x297mm)</PresentationFormat>
  <Paragraphs>354</Paragraphs>
  <Slides>14</Slides>
  <Notes>14</Notes>
  <HiddenSlides>0</HiddenSlides>
  <MMClips>0</MMClips>
  <ScaleCrop>false</ScaleCrop>
  <HeadingPairs>
    <vt:vector size="6" baseType="variant">
      <vt:variant>
        <vt:lpstr>사용한 글꼴</vt:lpstr>
      </vt:variant>
      <vt:variant>
        <vt:i4>10</vt:i4>
      </vt:variant>
      <vt:variant>
        <vt:lpstr>테마</vt:lpstr>
      </vt:variant>
      <vt:variant>
        <vt:i4>1</vt:i4>
      </vt:variant>
      <vt:variant>
        <vt:lpstr>슬라이드 제목</vt:lpstr>
      </vt:variant>
      <vt:variant>
        <vt:i4>14</vt:i4>
      </vt:variant>
    </vt:vector>
  </HeadingPairs>
  <TitlesOfParts>
    <vt:vector size="25" baseType="lpstr">
      <vt:lpstr>LG Smart UI SemiBold</vt:lpstr>
      <vt:lpstr>LG스마트체 Regular</vt:lpstr>
      <vt:lpstr>LG스마트체 SemiBold</vt:lpstr>
      <vt:lpstr>맑은 고딕</vt:lpstr>
      <vt:lpstr>Arial</vt:lpstr>
      <vt:lpstr>Calibri</vt:lpstr>
      <vt:lpstr>Cambria Math</vt:lpstr>
      <vt:lpstr>Segoe UI</vt:lpstr>
      <vt:lpstr>Trebuchet MS</vt:lpstr>
      <vt:lpstr>Wingdings</vt:lpstr>
      <vt:lpstr>2016_LG대내외공유자료 서식</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Administrator</dc:creator>
  <cp:lastModifiedBy>Byungkyu Ahn/Quantum Computing Task</cp:lastModifiedBy>
  <cp:revision>2593</cp:revision>
  <cp:lastPrinted>2015-03-24T02:20:56Z</cp:lastPrinted>
  <dcterms:created xsi:type="dcterms:W3CDTF">2015-03-03T05:55:46Z</dcterms:created>
  <dcterms:modified xsi:type="dcterms:W3CDTF">2026-09-17T11:31:53Z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HeaderLocations">
    <vt:lpwstr>2016_LG대내외공유자료 서식:3</vt:lpwstr>
  </property>
  <property fmtid="{D5CDD505-2E9C-101B-9397-08002B2CF9AE}" pid="3" name="ClassificationContentMarkingHeaderText">
    <vt:lpwstr>LGE Internal Use Only</vt:lpwstr>
  </property>
</Properties>
</file>