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4.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5.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 id="2147483673" r:id="rId3"/>
    <p:sldMasterId id="2147483678" r:id="rId4"/>
    <p:sldMasterId id="2147483683" r:id="rId5"/>
    <p:sldMasterId id="2147483688" r:id="rId6"/>
  </p:sldMasterIdLst>
  <p:notesMasterIdLst>
    <p:notesMasterId r:id="rId31"/>
  </p:notesMasterIdLst>
  <p:handoutMasterIdLst>
    <p:handoutMasterId r:id="rId32"/>
  </p:handoutMasterIdLst>
  <p:sldIdLst>
    <p:sldId id="256" r:id="rId7"/>
    <p:sldId id="259" r:id="rId8"/>
    <p:sldId id="262" r:id="rId9"/>
    <p:sldId id="263" r:id="rId10"/>
    <p:sldId id="327" r:id="rId11"/>
    <p:sldId id="317" r:id="rId12"/>
    <p:sldId id="318" r:id="rId13"/>
    <p:sldId id="328" r:id="rId14"/>
    <p:sldId id="301" r:id="rId15"/>
    <p:sldId id="266" r:id="rId16"/>
    <p:sldId id="269" r:id="rId17"/>
    <p:sldId id="270" r:id="rId18"/>
    <p:sldId id="271" r:id="rId19"/>
    <p:sldId id="289" r:id="rId20"/>
    <p:sldId id="273" r:id="rId21"/>
    <p:sldId id="274" r:id="rId22"/>
    <p:sldId id="281" r:id="rId23"/>
    <p:sldId id="326" r:id="rId24"/>
    <p:sldId id="329" r:id="rId25"/>
    <p:sldId id="282" r:id="rId26"/>
    <p:sldId id="323" r:id="rId27"/>
    <p:sldId id="284" r:id="rId28"/>
    <p:sldId id="330" r:id="rId29"/>
    <p:sldId id="287" r:id="rId30"/>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471" autoAdjust="0"/>
    <p:restoredTop sz="94604" autoAdjust="0"/>
  </p:normalViewPr>
  <p:slideViewPr>
    <p:cSldViewPr snapToGrid="0" snapToObjects="1">
      <p:cViewPr varScale="1">
        <p:scale>
          <a:sx n="70" d="100"/>
          <a:sy n="70" d="100"/>
        </p:scale>
        <p:origin x="-186"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84" d="100"/>
          <a:sy n="84" d="100"/>
        </p:scale>
        <p:origin x="-3768" y="-8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slideMaster" Target="slideMasters/slideMaster3.xml"/><Relationship Id="rId21" Type="http://schemas.openxmlformats.org/officeDocument/2006/relationships/slide" Target="slides/slide15.xml"/><Relationship Id="rId34"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B60C0CD8-3010-714E-8AF8-DF19DBEE5D98}" type="datetime1">
              <a:rPr lang="en-US" smtClean="0"/>
              <a:pPr/>
              <a:t>7/10/2014</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7E5A25E5-1EEB-7F42-ADA8-08A2B7F7DDB2}" type="slidenum">
              <a:rPr lang="en-US" smtClean="0"/>
              <a:pPr/>
              <a:t>‹#›</a:t>
            </a:fld>
            <a:endParaRPr lang="en-US" dirty="0"/>
          </a:p>
        </p:txBody>
      </p:sp>
    </p:spTree>
    <p:extLst>
      <p:ext uri="{BB962C8B-B14F-4D97-AF65-F5344CB8AC3E}">
        <p14:creationId xmlns:p14="http://schemas.microsoft.com/office/powerpoint/2010/main" val="6682455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983B90D-534E-3A4F-8E5F-DC86F4836318}" type="datetime1">
              <a:rPr lang="en-US" smtClean="0"/>
              <a:pPr/>
              <a:t>7/10/2014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09F1EF6-47D2-4F44-B30F-9B52DF5A2C64}" type="slidenum">
              <a:rPr lang="en-US" smtClean="0"/>
              <a:pPr/>
              <a:t>‹#›</a:t>
            </a:fld>
            <a:endParaRPr lang="en-US" dirty="0"/>
          </a:p>
        </p:txBody>
      </p:sp>
    </p:spTree>
    <p:extLst>
      <p:ext uri="{BB962C8B-B14F-4D97-AF65-F5344CB8AC3E}">
        <p14:creationId xmlns:p14="http://schemas.microsoft.com/office/powerpoint/2010/main" val="71145086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09F1EF6-47D2-4F44-B30F-9B52DF5A2C64}" type="slidenum">
              <a:rPr lang="en-US" smtClean="0"/>
              <a:pPr/>
              <a:t>5</a:t>
            </a:fld>
            <a:endParaRPr lang="en-US" dirty="0"/>
          </a:p>
        </p:txBody>
      </p:sp>
    </p:spTree>
    <p:extLst>
      <p:ext uri="{BB962C8B-B14F-4D97-AF65-F5344CB8AC3E}">
        <p14:creationId xmlns:p14="http://schemas.microsoft.com/office/powerpoint/2010/main" val="2174499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lvl="1" indent="-457200" algn="l">
              <a:spcAft>
                <a:spcPts val="600"/>
              </a:spcAft>
              <a:buFont typeface="Arial" pitchFamily="34" charset="0"/>
              <a:buChar char="•"/>
            </a:pPr>
            <a:r>
              <a:rPr lang="en-US" sz="2800" dirty="0" smtClean="0">
                <a:solidFill>
                  <a:schemeClr val="tx1"/>
                </a:solidFill>
              </a:rPr>
              <a:t>Directs NIST MEP to develop innovative services that lead US manufacturers towards profitable growth by:</a:t>
            </a:r>
          </a:p>
          <a:p>
            <a:pPr marL="914400" lvl="1" indent="-457200" algn="l">
              <a:spcAft>
                <a:spcPts val="600"/>
              </a:spcAft>
              <a:buFont typeface="Arial" pitchFamily="34" charset="0"/>
              <a:buChar char="•"/>
            </a:pPr>
            <a:r>
              <a:rPr lang="en-US" sz="2800" dirty="0" smtClean="0">
                <a:solidFill>
                  <a:schemeClr val="tx1"/>
                </a:solidFill>
              </a:rPr>
              <a:t>Increasing customers</a:t>
            </a:r>
          </a:p>
          <a:p>
            <a:pPr marL="914400" lvl="1" indent="-457200" algn="l">
              <a:spcAft>
                <a:spcPts val="600"/>
              </a:spcAft>
              <a:buFont typeface="Arial" pitchFamily="34" charset="0"/>
              <a:buChar char="•"/>
            </a:pPr>
            <a:r>
              <a:rPr lang="en-US" sz="2800" dirty="0" smtClean="0">
                <a:solidFill>
                  <a:schemeClr val="tx1"/>
                </a:solidFill>
              </a:rPr>
              <a:t>Growing markets</a:t>
            </a:r>
          </a:p>
          <a:p>
            <a:pPr marL="914400" lvl="1" indent="-457200" algn="l">
              <a:spcAft>
                <a:spcPts val="600"/>
              </a:spcAft>
              <a:buFont typeface="Arial" pitchFamily="34" charset="0"/>
              <a:buChar char="•"/>
            </a:pPr>
            <a:r>
              <a:rPr lang="en-US" sz="2800" dirty="0" smtClean="0">
                <a:solidFill>
                  <a:schemeClr val="tx1"/>
                </a:solidFill>
              </a:rPr>
              <a:t>Introducing new products</a:t>
            </a:r>
          </a:p>
          <a:p>
            <a:pPr marL="914400" lvl="1" indent="-457200" algn="l">
              <a:spcAft>
                <a:spcPts val="600"/>
              </a:spcAft>
              <a:buFont typeface="Arial" pitchFamily="34" charset="0"/>
              <a:buChar char="•"/>
            </a:pPr>
            <a:r>
              <a:rPr lang="en-US" sz="2800" dirty="0" smtClean="0">
                <a:solidFill>
                  <a:schemeClr val="tx1"/>
                </a:solidFill>
              </a:rPr>
              <a:t>Adopting new processes and/or services </a:t>
            </a:r>
          </a:p>
          <a:p>
            <a:pPr marL="914400" lvl="1" indent="-457200" algn="l">
              <a:spcAft>
                <a:spcPts val="600"/>
              </a:spcAft>
              <a:buFont typeface="Arial" pitchFamily="34" charset="0"/>
              <a:buChar char="•"/>
            </a:pPr>
            <a:r>
              <a:rPr lang="en-US" sz="2800" dirty="0" smtClean="0">
                <a:solidFill>
                  <a:schemeClr val="tx1"/>
                </a:solidFill>
              </a:rPr>
              <a:t>Developing new systems</a:t>
            </a:r>
          </a:p>
          <a:p>
            <a:pPr marL="914400" lvl="1" indent="-457200" algn="l">
              <a:spcAft>
                <a:spcPts val="600"/>
              </a:spcAft>
              <a:buFont typeface="Arial" pitchFamily="34" charset="0"/>
              <a:buChar char="•"/>
            </a:pPr>
            <a:r>
              <a:rPr lang="en-US" sz="2800" dirty="0" smtClean="0">
                <a:solidFill>
                  <a:schemeClr val="tx1"/>
                </a:solidFill>
              </a:rPr>
              <a:t>Sustainability</a:t>
            </a:r>
            <a:r>
              <a:rPr lang="en-US" sz="2800" baseline="0" dirty="0" smtClean="0">
                <a:solidFill>
                  <a:schemeClr val="tx1"/>
                </a:solidFill>
              </a:rPr>
              <a:t> measures</a:t>
            </a:r>
            <a:endParaRPr lang="en-US" sz="2800" dirty="0" smtClean="0">
              <a:solidFill>
                <a:schemeClr val="tx1"/>
              </a:solidFill>
            </a:endParaRPr>
          </a:p>
          <a:p>
            <a:endParaRPr lang="en-US" dirty="0"/>
          </a:p>
        </p:txBody>
      </p:sp>
      <p:sp>
        <p:nvSpPr>
          <p:cNvPr id="4" name="Slide Number Placeholder 3"/>
          <p:cNvSpPr>
            <a:spLocks noGrp="1"/>
          </p:cNvSpPr>
          <p:nvPr>
            <p:ph type="sldNum" sz="quarter" idx="10"/>
          </p:nvPr>
        </p:nvSpPr>
        <p:spPr/>
        <p:txBody>
          <a:bodyPr/>
          <a:lstStyle/>
          <a:p>
            <a:fld id="{709F1EF6-47D2-4F44-B30F-9B52DF5A2C64}" type="slidenum">
              <a:rPr lang="en-US" smtClean="0"/>
              <a:pPr/>
              <a:t>6</a:t>
            </a:fld>
            <a:endParaRPr lang="en-US" dirty="0"/>
          </a:p>
        </p:txBody>
      </p:sp>
    </p:spTree>
    <p:extLst>
      <p:ext uri="{BB962C8B-B14F-4D97-AF65-F5344CB8AC3E}">
        <p14:creationId xmlns:p14="http://schemas.microsoft.com/office/powerpoint/2010/main" val="39570908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0E1585B-790E-4A46-936C-EDD6E51D5E71}" type="slidenum">
              <a:rPr lang="en-US" smtClean="0"/>
              <a:pPr>
                <a:defRPr/>
              </a:pPr>
              <a:t>7</a:t>
            </a:fld>
            <a:endParaRPr lang="en-US" dirty="0"/>
          </a:p>
        </p:txBody>
      </p:sp>
    </p:spTree>
    <p:extLst>
      <p:ext uri="{BB962C8B-B14F-4D97-AF65-F5344CB8AC3E}">
        <p14:creationId xmlns:p14="http://schemas.microsoft.com/office/powerpoint/2010/main" val="36200858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0E1585B-790E-4A46-936C-EDD6E51D5E71}" type="slidenum">
              <a:rPr lang="en-US" smtClean="0"/>
              <a:pPr>
                <a:defRPr/>
              </a:pPr>
              <a:t>8</a:t>
            </a:fld>
            <a:endParaRPr lang="en-US" dirty="0"/>
          </a:p>
        </p:txBody>
      </p:sp>
    </p:spTree>
    <p:extLst>
      <p:ext uri="{BB962C8B-B14F-4D97-AF65-F5344CB8AC3E}">
        <p14:creationId xmlns:p14="http://schemas.microsoft.com/office/powerpoint/2010/main" val="32837302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itle 1"/>
          <p:cNvSpPr>
            <a:spLocks noGrp="1"/>
          </p:cNvSpPr>
          <p:nvPr>
            <p:ph type="ctrTitle"/>
          </p:nvPr>
        </p:nvSpPr>
        <p:spPr>
          <a:xfrm>
            <a:off x="823492" y="2708476"/>
            <a:ext cx="7634707" cy="2252103"/>
          </a:xfrm>
          <a:prstGeom prst="rect">
            <a:avLst/>
          </a:prstGeom>
        </p:spPr>
        <p:txBody>
          <a:bodyPr/>
          <a:lstStyle>
            <a:lvl1pPr algn="l">
              <a:defRPr/>
            </a:lvl1pPr>
          </a:lstStyle>
          <a:p>
            <a:r>
              <a:rPr lang="en-US" dirty="0" smtClean="0"/>
              <a:t>Click to edit Master title style</a:t>
            </a:r>
            <a:endParaRPr lang="en-US" dirty="0"/>
          </a:p>
        </p:txBody>
      </p:sp>
      <p:sp>
        <p:nvSpPr>
          <p:cNvPr id="9" name="Subtitle 2"/>
          <p:cNvSpPr>
            <a:spLocks noGrp="1"/>
          </p:cNvSpPr>
          <p:nvPr>
            <p:ph type="subTitle" idx="1"/>
          </p:nvPr>
        </p:nvSpPr>
        <p:spPr>
          <a:xfrm>
            <a:off x="823492" y="5168923"/>
            <a:ext cx="6287406" cy="762178"/>
          </a:xfrm>
          <a:prstGeom prst="rect">
            <a:avLst/>
          </a:prstGeo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3964" y="674638"/>
            <a:ext cx="2701549" cy="760461"/>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674638"/>
            <a:ext cx="5111750" cy="54515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763964" y="1435100"/>
            <a:ext cx="270154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a:xfrm>
            <a:off x="3124200" y="6498897"/>
            <a:ext cx="2895600" cy="222578"/>
          </a:xfrm>
          <a:custGeom>
            <a:avLst/>
            <a:gdLst>
              <a:gd name="connsiteX0" fmla="*/ 0 w 2895600"/>
              <a:gd name="connsiteY0" fmla="*/ 0 h 222578"/>
              <a:gd name="connsiteX1" fmla="*/ 2895600 w 2895600"/>
              <a:gd name="connsiteY1" fmla="*/ 0 h 222578"/>
              <a:gd name="connsiteX2" fmla="*/ 2895600 w 2895600"/>
              <a:gd name="connsiteY2" fmla="*/ 222578 h 222578"/>
              <a:gd name="connsiteX3" fmla="*/ 0 w 2895600"/>
              <a:gd name="connsiteY3" fmla="*/ 222578 h 222578"/>
              <a:gd name="connsiteX4" fmla="*/ 0 w 2895600"/>
              <a:gd name="connsiteY4" fmla="*/ 0 h 2225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5600" h="222578">
                <a:moveTo>
                  <a:pt x="0" y="0"/>
                </a:moveTo>
                <a:lnTo>
                  <a:pt x="2895600" y="0"/>
                </a:lnTo>
                <a:lnTo>
                  <a:pt x="2895600" y="222578"/>
                </a:lnTo>
                <a:lnTo>
                  <a:pt x="0" y="222578"/>
                </a:lnTo>
                <a:lnTo>
                  <a:pt x="0" y="0"/>
                </a:lnTo>
                <a:close/>
              </a:path>
            </a:pathLst>
          </a:custGeom>
        </p:spPr>
        <p:txBody>
          <a:bodyPr/>
          <a:lstStyle/>
          <a:p>
            <a:endParaRPr lang="en-US" dirty="0"/>
          </a:p>
        </p:txBody>
      </p:sp>
      <p:sp>
        <p:nvSpPr>
          <p:cNvPr id="8" name="Slide Number Placeholder 16"/>
          <p:cNvSpPr>
            <a:spLocks noGrp="1"/>
          </p:cNvSpPr>
          <p:nvPr>
            <p:ph type="sldNum" sz="quarter" idx="4"/>
          </p:nvPr>
        </p:nvSpPr>
        <p:spPr>
          <a:xfrm>
            <a:off x="6553200" y="6498897"/>
            <a:ext cx="2133600" cy="222578"/>
          </a:xfrm>
          <a:prstGeom prst="rect">
            <a:avLst/>
          </a:prstGeom>
        </p:spPr>
        <p:txBody>
          <a:bodyPr vert="horz" lIns="91440" tIns="45720" rIns="91440" bIns="45720" rtlCol="0" anchor="ctr"/>
          <a:lstStyle>
            <a:lvl1pPr algn="r">
              <a:defRPr sz="1000">
                <a:solidFill>
                  <a:schemeClr val="tx1">
                    <a:tint val="75000"/>
                  </a:schemeClr>
                </a:solidFill>
              </a:defRPr>
            </a:lvl1pPr>
          </a:lstStyle>
          <a:p>
            <a:fld id="{7C690F11-132E-E54B-AD6C-C5C68F5B319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a:xfrm>
            <a:off x="3124200" y="6498897"/>
            <a:ext cx="2895600" cy="222578"/>
          </a:xfrm>
          <a:custGeom>
            <a:avLst/>
            <a:gdLst>
              <a:gd name="connsiteX0" fmla="*/ 0 w 2895600"/>
              <a:gd name="connsiteY0" fmla="*/ 0 h 222578"/>
              <a:gd name="connsiteX1" fmla="*/ 2895600 w 2895600"/>
              <a:gd name="connsiteY1" fmla="*/ 0 h 222578"/>
              <a:gd name="connsiteX2" fmla="*/ 2895600 w 2895600"/>
              <a:gd name="connsiteY2" fmla="*/ 222578 h 222578"/>
              <a:gd name="connsiteX3" fmla="*/ 0 w 2895600"/>
              <a:gd name="connsiteY3" fmla="*/ 222578 h 222578"/>
              <a:gd name="connsiteX4" fmla="*/ 0 w 2895600"/>
              <a:gd name="connsiteY4" fmla="*/ 0 h 2225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5600" h="222578">
                <a:moveTo>
                  <a:pt x="0" y="0"/>
                </a:moveTo>
                <a:lnTo>
                  <a:pt x="2895600" y="0"/>
                </a:lnTo>
                <a:lnTo>
                  <a:pt x="2895600" y="222578"/>
                </a:lnTo>
                <a:lnTo>
                  <a:pt x="0" y="222578"/>
                </a:lnTo>
                <a:lnTo>
                  <a:pt x="0" y="0"/>
                </a:lnTo>
                <a:close/>
              </a:path>
            </a:pathLst>
          </a:custGeom>
        </p:spPr>
        <p:txBody>
          <a:bodyPr/>
          <a:lstStyle/>
          <a:p>
            <a:endParaRPr lang="en-US" dirty="0"/>
          </a:p>
        </p:txBody>
      </p:sp>
      <p:sp>
        <p:nvSpPr>
          <p:cNvPr id="8" name="Slide Number Placeholder 16"/>
          <p:cNvSpPr>
            <a:spLocks noGrp="1"/>
          </p:cNvSpPr>
          <p:nvPr>
            <p:ph type="sldNum" sz="quarter" idx="4"/>
          </p:nvPr>
        </p:nvSpPr>
        <p:spPr>
          <a:xfrm>
            <a:off x="6553200" y="6498897"/>
            <a:ext cx="2133600" cy="222578"/>
          </a:xfrm>
          <a:prstGeom prst="rect">
            <a:avLst/>
          </a:prstGeom>
        </p:spPr>
        <p:txBody>
          <a:bodyPr vert="horz" lIns="91440" tIns="45720" rIns="91440" bIns="45720" rtlCol="0" anchor="ctr"/>
          <a:lstStyle>
            <a:lvl1pPr algn="r">
              <a:defRPr sz="1000">
                <a:solidFill>
                  <a:schemeClr val="tx1">
                    <a:tint val="75000"/>
                  </a:schemeClr>
                </a:solidFill>
              </a:defRPr>
            </a:lvl1pPr>
          </a:lstStyle>
          <a:p>
            <a:fld id="{7C690F11-132E-E54B-AD6C-C5C68F5B319F}"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a:xfrm>
            <a:off x="3124200" y="6498897"/>
            <a:ext cx="2895600" cy="222578"/>
          </a:xfrm>
          <a:custGeom>
            <a:avLst/>
            <a:gdLst>
              <a:gd name="connsiteX0" fmla="*/ 0 w 2895600"/>
              <a:gd name="connsiteY0" fmla="*/ 0 h 222578"/>
              <a:gd name="connsiteX1" fmla="*/ 2895600 w 2895600"/>
              <a:gd name="connsiteY1" fmla="*/ 0 h 222578"/>
              <a:gd name="connsiteX2" fmla="*/ 2895600 w 2895600"/>
              <a:gd name="connsiteY2" fmla="*/ 222578 h 222578"/>
              <a:gd name="connsiteX3" fmla="*/ 0 w 2895600"/>
              <a:gd name="connsiteY3" fmla="*/ 222578 h 222578"/>
              <a:gd name="connsiteX4" fmla="*/ 0 w 2895600"/>
              <a:gd name="connsiteY4" fmla="*/ 0 h 2225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5600" h="222578">
                <a:moveTo>
                  <a:pt x="0" y="0"/>
                </a:moveTo>
                <a:lnTo>
                  <a:pt x="2895600" y="0"/>
                </a:lnTo>
                <a:lnTo>
                  <a:pt x="2895600" y="222578"/>
                </a:lnTo>
                <a:lnTo>
                  <a:pt x="0" y="222578"/>
                </a:lnTo>
                <a:lnTo>
                  <a:pt x="0" y="0"/>
                </a:lnTo>
                <a:close/>
              </a:path>
            </a:pathLst>
          </a:custGeom>
        </p:spPr>
        <p:txBody>
          <a:bodyPr/>
          <a:lstStyle/>
          <a:p>
            <a:endParaRPr lang="en-US" dirty="0"/>
          </a:p>
        </p:txBody>
      </p:sp>
      <p:sp>
        <p:nvSpPr>
          <p:cNvPr id="7" name="Slide Number Placeholder 16"/>
          <p:cNvSpPr>
            <a:spLocks noGrp="1"/>
          </p:cNvSpPr>
          <p:nvPr>
            <p:ph type="sldNum" sz="quarter" idx="4"/>
          </p:nvPr>
        </p:nvSpPr>
        <p:spPr>
          <a:xfrm>
            <a:off x="6553200" y="6498897"/>
            <a:ext cx="2133600" cy="222578"/>
          </a:xfrm>
          <a:prstGeom prst="rect">
            <a:avLst/>
          </a:prstGeom>
        </p:spPr>
        <p:txBody>
          <a:bodyPr vert="horz" lIns="91440" tIns="45720" rIns="91440" bIns="45720" rtlCol="0" anchor="ctr"/>
          <a:lstStyle>
            <a:lvl1pPr algn="r">
              <a:defRPr sz="1000">
                <a:solidFill>
                  <a:schemeClr val="tx1">
                    <a:tint val="75000"/>
                  </a:schemeClr>
                </a:solidFill>
              </a:defRPr>
            </a:lvl1pPr>
          </a:lstStyle>
          <a:p>
            <a:fld id="{7C690F11-132E-E54B-AD6C-C5C68F5B319F}"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84560"/>
            <a:ext cx="2057400" cy="5441603"/>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684560"/>
            <a:ext cx="6019800" cy="5441603"/>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a:xfrm>
            <a:off x="3124200" y="6498897"/>
            <a:ext cx="2895600" cy="222578"/>
          </a:xfrm>
          <a:custGeom>
            <a:avLst/>
            <a:gdLst>
              <a:gd name="connsiteX0" fmla="*/ 0 w 2895600"/>
              <a:gd name="connsiteY0" fmla="*/ 0 h 222578"/>
              <a:gd name="connsiteX1" fmla="*/ 2895600 w 2895600"/>
              <a:gd name="connsiteY1" fmla="*/ 0 h 222578"/>
              <a:gd name="connsiteX2" fmla="*/ 2895600 w 2895600"/>
              <a:gd name="connsiteY2" fmla="*/ 222578 h 222578"/>
              <a:gd name="connsiteX3" fmla="*/ 0 w 2895600"/>
              <a:gd name="connsiteY3" fmla="*/ 222578 h 222578"/>
              <a:gd name="connsiteX4" fmla="*/ 0 w 2895600"/>
              <a:gd name="connsiteY4" fmla="*/ 0 h 2225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5600" h="222578">
                <a:moveTo>
                  <a:pt x="0" y="0"/>
                </a:moveTo>
                <a:lnTo>
                  <a:pt x="2895600" y="0"/>
                </a:lnTo>
                <a:lnTo>
                  <a:pt x="2895600" y="222578"/>
                </a:lnTo>
                <a:lnTo>
                  <a:pt x="0" y="222578"/>
                </a:lnTo>
                <a:lnTo>
                  <a:pt x="0" y="0"/>
                </a:lnTo>
                <a:close/>
              </a:path>
            </a:pathLst>
          </a:custGeom>
        </p:spPr>
        <p:txBody>
          <a:bodyPr/>
          <a:lstStyle/>
          <a:p>
            <a:endParaRPr lang="en-US" dirty="0"/>
          </a:p>
        </p:txBody>
      </p:sp>
      <p:sp>
        <p:nvSpPr>
          <p:cNvPr id="7" name="Slide Number Placeholder 16"/>
          <p:cNvSpPr>
            <a:spLocks noGrp="1"/>
          </p:cNvSpPr>
          <p:nvPr>
            <p:ph type="sldNum" sz="quarter" idx="4"/>
          </p:nvPr>
        </p:nvSpPr>
        <p:spPr>
          <a:xfrm>
            <a:off x="6553200" y="6498897"/>
            <a:ext cx="2133600" cy="222578"/>
          </a:xfrm>
          <a:prstGeom prst="rect">
            <a:avLst/>
          </a:prstGeom>
        </p:spPr>
        <p:txBody>
          <a:bodyPr vert="horz" lIns="91440" tIns="45720" rIns="91440" bIns="45720" rtlCol="0" anchor="ctr"/>
          <a:lstStyle>
            <a:lvl1pPr algn="r">
              <a:defRPr sz="1000">
                <a:solidFill>
                  <a:schemeClr val="tx1">
                    <a:tint val="75000"/>
                  </a:schemeClr>
                </a:solidFill>
              </a:defRPr>
            </a:lvl1pPr>
          </a:lstStyle>
          <a:p>
            <a:fld id="{7C690F11-132E-E54B-AD6C-C5C68F5B319F}"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smtClean="0">
                <a:solidFill>
                  <a:prstClr val="black"/>
                </a:solidFill>
              </a:rPr>
              <a:t>March 2013</a:t>
            </a:r>
            <a:endParaRPr lang="en-US" dirty="0">
              <a:solidFill>
                <a:prstClr val="black"/>
              </a:solidFill>
            </a:endParaRPr>
          </a:p>
        </p:txBody>
      </p:sp>
      <p:sp>
        <p:nvSpPr>
          <p:cNvPr id="5" name="Footer Placeholder 14"/>
          <p:cNvSpPr>
            <a:spLocks noGrp="1"/>
          </p:cNvSpPr>
          <p:nvPr>
            <p:ph type="ftr" sz="quarter" idx="11"/>
          </p:nvPr>
        </p:nvSpPr>
        <p:spPr/>
        <p:txBody>
          <a:bodyPr/>
          <a:lstStyle>
            <a:lvl1pPr>
              <a:defRPr/>
            </a:lvl1pPr>
          </a:lstStyle>
          <a:p>
            <a:pPr>
              <a:defRPr/>
            </a:pPr>
            <a:r>
              <a:rPr smtClean="0">
                <a:solidFill>
                  <a:prstClr val="black"/>
                </a:solidFill>
              </a:rPr>
              <a:t>MEP Overview</a:t>
            </a:r>
            <a:endParaRPr dirty="0">
              <a:solidFill>
                <a:prstClr val="black"/>
              </a:solidFill>
            </a:endParaRPr>
          </a:p>
        </p:txBody>
      </p:sp>
      <p:sp>
        <p:nvSpPr>
          <p:cNvPr id="6" name="Slide Number Placeholder 16"/>
          <p:cNvSpPr>
            <a:spLocks noGrp="1"/>
          </p:cNvSpPr>
          <p:nvPr>
            <p:ph type="sldNum" sz="quarter" idx="12"/>
          </p:nvPr>
        </p:nvSpPr>
        <p:spPr/>
        <p:txBody>
          <a:bodyPr/>
          <a:lstStyle>
            <a:lvl1pPr>
              <a:defRPr/>
            </a:lvl1pPr>
          </a:lstStyle>
          <a:p>
            <a:pPr>
              <a:defRPr/>
            </a:pPr>
            <a:fld id="{881CD509-821D-44F2-B940-645E51193C91}"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2581673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r>
              <a:rPr lang="en-US" smtClean="0">
                <a:solidFill>
                  <a:prstClr val="black"/>
                </a:solidFill>
              </a:rPr>
              <a:t>March 2013</a:t>
            </a:r>
            <a:endParaRPr lang="en-US" dirty="0">
              <a:solidFill>
                <a:prstClr val="black"/>
              </a:solidFill>
            </a:endParaRPr>
          </a:p>
        </p:txBody>
      </p:sp>
      <p:sp>
        <p:nvSpPr>
          <p:cNvPr id="4" name="Footer Placeholder 3"/>
          <p:cNvSpPr>
            <a:spLocks noGrp="1"/>
          </p:cNvSpPr>
          <p:nvPr>
            <p:ph type="ftr" sz="quarter" idx="11"/>
          </p:nvPr>
        </p:nvSpPr>
        <p:spPr>
          <a:custGeom>
            <a:avLst/>
            <a:gdLst>
              <a:gd name="connsiteX0" fmla="*/ 0 w 2895600"/>
              <a:gd name="connsiteY0" fmla="*/ 0 h 222578"/>
              <a:gd name="connsiteX1" fmla="*/ 2895600 w 2895600"/>
              <a:gd name="connsiteY1" fmla="*/ 0 h 222578"/>
              <a:gd name="connsiteX2" fmla="*/ 2895600 w 2895600"/>
              <a:gd name="connsiteY2" fmla="*/ 222578 h 222578"/>
              <a:gd name="connsiteX3" fmla="*/ 0 w 2895600"/>
              <a:gd name="connsiteY3" fmla="*/ 222578 h 222578"/>
              <a:gd name="connsiteX4" fmla="*/ 0 w 2895600"/>
              <a:gd name="connsiteY4" fmla="*/ 0 h 2225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5600" h="222578">
                <a:moveTo>
                  <a:pt x="0" y="0"/>
                </a:moveTo>
                <a:lnTo>
                  <a:pt x="2895600" y="0"/>
                </a:lnTo>
                <a:lnTo>
                  <a:pt x="2895600" y="222578"/>
                </a:lnTo>
                <a:lnTo>
                  <a:pt x="0" y="222578"/>
                </a:lnTo>
                <a:lnTo>
                  <a:pt x="0" y="0"/>
                </a:lnTo>
                <a:close/>
              </a:path>
            </a:pathLst>
          </a:custGeom>
        </p:spPr>
        <p:txBody>
          <a:bodyPr/>
          <a:lstStyle>
            <a:lvl1pPr>
              <a:defRPr/>
            </a:lvl1pPr>
          </a:lstStyle>
          <a:p>
            <a:pPr>
              <a:defRPr/>
            </a:pPr>
            <a:r>
              <a:rPr smtClean="0">
                <a:solidFill>
                  <a:prstClr val="black"/>
                </a:solidFill>
              </a:rPr>
              <a:t>MEP Overview</a:t>
            </a:r>
            <a:endParaRPr dirty="0">
              <a:solidFill>
                <a:prstClr val="black"/>
              </a:solidFill>
            </a:endParaRPr>
          </a:p>
        </p:txBody>
      </p:sp>
      <p:sp>
        <p:nvSpPr>
          <p:cNvPr id="5" name="Slide Number Placeholder 16"/>
          <p:cNvSpPr>
            <a:spLocks noGrp="1"/>
          </p:cNvSpPr>
          <p:nvPr>
            <p:ph type="sldNum" sz="quarter" idx="12"/>
          </p:nvPr>
        </p:nvSpPr>
        <p:spPr>
          <a:xfrm>
            <a:off x="6553200" y="6499225"/>
            <a:ext cx="2133600" cy="222250"/>
          </a:xfrm>
        </p:spPr>
        <p:txBody>
          <a:bodyPr/>
          <a:lstStyle>
            <a:lvl1pPr>
              <a:defRPr smtClean="0"/>
            </a:lvl1pPr>
          </a:lstStyle>
          <a:p>
            <a:pPr>
              <a:defRPr/>
            </a:pPr>
            <a:fld id="{D0C0DDD3-4F24-4E46-A883-EF5D770CDD7C}"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5000032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solidFill>
                  <a:prstClr val="black"/>
                </a:solidFill>
              </a:rPr>
              <a:t>March 2013</a:t>
            </a:r>
            <a:endParaRPr lang="en-US" dirty="0">
              <a:solidFill>
                <a:prstClr val="black"/>
              </a:solidFill>
            </a:endParaRPr>
          </a:p>
        </p:txBody>
      </p:sp>
      <p:sp>
        <p:nvSpPr>
          <p:cNvPr id="3" name="Footer Placeholder 2"/>
          <p:cNvSpPr>
            <a:spLocks noGrp="1"/>
          </p:cNvSpPr>
          <p:nvPr>
            <p:ph type="ftr" sz="quarter" idx="11"/>
          </p:nvPr>
        </p:nvSpPr>
        <p:spPr/>
        <p:txBody>
          <a:bodyPr/>
          <a:lstStyle/>
          <a:p>
            <a:r>
              <a:rPr smtClean="0">
                <a:solidFill>
                  <a:prstClr val="black"/>
                </a:solidFill>
              </a:rPr>
              <a:t>MEP Overview</a:t>
            </a:r>
            <a:endParaRPr dirty="0">
              <a:solidFill>
                <a:prstClr val="black"/>
              </a:solidFill>
            </a:endParaRPr>
          </a:p>
        </p:txBody>
      </p:sp>
      <p:sp>
        <p:nvSpPr>
          <p:cNvPr id="4" name="Slide Number Placeholder 3"/>
          <p:cNvSpPr>
            <a:spLocks noGrp="1"/>
          </p:cNvSpPr>
          <p:nvPr>
            <p:ph type="sldNum" sz="quarter" idx="12"/>
          </p:nvPr>
        </p:nvSpPr>
        <p:spPr/>
        <p:txBody>
          <a:bodyPr/>
          <a:lstStyle/>
          <a:p>
            <a:fld id="{95E01C71-22B4-4394-8757-5CC350D3DBE0}" type="slidenum">
              <a:rPr lang="en-US">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16546492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solidFill>
                  <a:prstClr val="black"/>
                </a:solidFill>
              </a:rPr>
              <a:t>March 2013</a:t>
            </a:r>
            <a:endParaRPr lang="en-US" dirty="0">
              <a:solidFill>
                <a:prstClr val="black"/>
              </a:solidFill>
            </a:endParaRPr>
          </a:p>
        </p:txBody>
      </p:sp>
      <p:sp>
        <p:nvSpPr>
          <p:cNvPr id="5" name="Footer Placeholder 4"/>
          <p:cNvSpPr>
            <a:spLocks noGrp="1"/>
          </p:cNvSpPr>
          <p:nvPr>
            <p:ph type="ftr" sz="quarter" idx="11"/>
          </p:nvPr>
        </p:nvSpPr>
        <p:spPr/>
        <p:txBody>
          <a:bodyPr/>
          <a:lstStyle/>
          <a:p>
            <a:r>
              <a:rPr smtClean="0">
                <a:solidFill>
                  <a:prstClr val="black"/>
                </a:solidFill>
              </a:rPr>
              <a:t>MEP Overview</a:t>
            </a:r>
            <a:endParaRPr dirty="0">
              <a:solidFill>
                <a:prstClr val="black"/>
              </a:solidFill>
            </a:endParaRPr>
          </a:p>
        </p:txBody>
      </p:sp>
      <p:sp>
        <p:nvSpPr>
          <p:cNvPr id="6" name="Slide Number Placeholder 5"/>
          <p:cNvSpPr>
            <a:spLocks noGrp="1"/>
          </p:cNvSpPr>
          <p:nvPr>
            <p:ph type="sldNum" sz="quarter" idx="12"/>
          </p:nvPr>
        </p:nvSpPr>
        <p:spPr/>
        <p:txBody>
          <a:bodyPr/>
          <a:lstStyle/>
          <a:p>
            <a:fld id="{EDFD7BA7-C82A-0A45-924F-F59178CEA0D1}" type="slidenum">
              <a:rPr lang="en-US">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5287316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smtClean="0">
                <a:solidFill>
                  <a:prstClr val="black"/>
                </a:solidFill>
              </a:rPr>
              <a:t>July 2011</a:t>
            </a:r>
            <a:endParaRPr lang="en-US">
              <a:solidFill>
                <a:prstClr val="black"/>
              </a:solidFill>
            </a:endParaRPr>
          </a:p>
        </p:txBody>
      </p:sp>
      <p:sp>
        <p:nvSpPr>
          <p:cNvPr id="5" name="Footer Placeholder 14"/>
          <p:cNvSpPr>
            <a:spLocks noGrp="1"/>
          </p:cNvSpPr>
          <p:nvPr>
            <p:ph type="ftr" sz="quarter" idx="11"/>
          </p:nvPr>
        </p:nvSpPr>
        <p:spPr/>
        <p:txBody>
          <a:bodyPr/>
          <a:lstStyle>
            <a:lvl1pPr>
              <a:defRPr/>
            </a:lvl1pPr>
          </a:lstStyle>
          <a:p>
            <a:pPr>
              <a:defRPr/>
            </a:pPr>
            <a:r>
              <a:rPr smtClean="0">
                <a:solidFill>
                  <a:prstClr val="black"/>
                </a:solidFill>
              </a:rPr>
              <a:t>“CORE” – January 24, 2012</a:t>
            </a:r>
            <a:endParaRPr>
              <a:solidFill>
                <a:prstClr val="black"/>
              </a:solidFill>
            </a:endParaRPr>
          </a:p>
        </p:txBody>
      </p:sp>
      <p:sp>
        <p:nvSpPr>
          <p:cNvPr id="6" name="Slide Number Placeholder 16"/>
          <p:cNvSpPr>
            <a:spLocks noGrp="1"/>
          </p:cNvSpPr>
          <p:nvPr>
            <p:ph type="sldNum" sz="quarter" idx="12"/>
          </p:nvPr>
        </p:nvSpPr>
        <p:spPr/>
        <p:txBody>
          <a:bodyPr/>
          <a:lstStyle>
            <a:lvl1pPr>
              <a:defRPr/>
            </a:lvl1pPr>
          </a:lstStyle>
          <a:p>
            <a:pPr>
              <a:defRPr/>
            </a:pPr>
            <a:fld id="{881CD509-821D-44F2-B940-645E51193C91}"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6549317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r>
              <a:rPr lang="en-US" smtClean="0">
                <a:solidFill>
                  <a:prstClr val="black"/>
                </a:solidFill>
              </a:rPr>
              <a:t>July 2011</a:t>
            </a:r>
            <a:endParaRPr lang="en-US" dirty="0">
              <a:solidFill>
                <a:prstClr val="black"/>
              </a:solidFill>
            </a:endParaRPr>
          </a:p>
        </p:txBody>
      </p:sp>
      <p:sp>
        <p:nvSpPr>
          <p:cNvPr id="4" name="Footer Placeholder 3"/>
          <p:cNvSpPr>
            <a:spLocks noGrp="1"/>
          </p:cNvSpPr>
          <p:nvPr>
            <p:ph type="ftr" sz="quarter" idx="11"/>
          </p:nvPr>
        </p:nvSpPr>
        <p:spPr>
          <a:custGeom>
            <a:avLst/>
            <a:gdLst>
              <a:gd name="connsiteX0" fmla="*/ 0 w 2895600"/>
              <a:gd name="connsiteY0" fmla="*/ 0 h 222578"/>
              <a:gd name="connsiteX1" fmla="*/ 2895600 w 2895600"/>
              <a:gd name="connsiteY1" fmla="*/ 0 h 222578"/>
              <a:gd name="connsiteX2" fmla="*/ 2895600 w 2895600"/>
              <a:gd name="connsiteY2" fmla="*/ 222578 h 222578"/>
              <a:gd name="connsiteX3" fmla="*/ 0 w 2895600"/>
              <a:gd name="connsiteY3" fmla="*/ 222578 h 222578"/>
              <a:gd name="connsiteX4" fmla="*/ 0 w 2895600"/>
              <a:gd name="connsiteY4" fmla="*/ 0 h 2225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5600" h="222578">
                <a:moveTo>
                  <a:pt x="0" y="0"/>
                </a:moveTo>
                <a:lnTo>
                  <a:pt x="2895600" y="0"/>
                </a:lnTo>
                <a:lnTo>
                  <a:pt x="2895600" y="222578"/>
                </a:lnTo>
                <a:lnTo>
                  <a:pt x="0" y="222578"/>
                </a:lnTo>
                <a:lnTo>
                  <a:pt x="0" y="0"/>
                </a:lnTo>
                <a:close/>
              </a:path>
            </a:pathLst>
          </a:custGeom>
        </p:spPr>
        <p:txBody>
          <a:bodyPr/>
          <a:lstStyle>
            <a:lvl1pPr>
              <a:defRPr/>
            </a:lvl1pPr>
          </a:lstStyle>
          <a:p>
            <a:pPr>
              <a:defRPr/>
            </a:pPr>
            <a:r>
              <a:rPr smtClean="0">
                <a:solidFill>
                  <a:prstClr val="black"/>
                </a:solidFill>
              </a:rPr>
              <a:t>“CORE” – January 24, 2012</a:t>
            </a:r>
            <a:endParaRPr>
              <a:solidFill>
                <a:prstClr val="black"/>
              </a:solidFill>
            </a:endParaRPr>
          </a:p>
        </p:txBody>
      </p:sp>
      <p:sp>
        <p:nvSpPr>
          <p:cNvPr id="5" name="Slide Number Placeholder 16"/>
          <p:cNvSpPr>
            <a:spLocks noGrp="1"/>
          </p:cNvSpPr>
          <p:nvPr>
            <p:ph type="sldNum" sz="quarter" idx="12"/>
          </p:nvPr>
        </p:nvSpPr>
        <p:spPr>
          <a:xfrm>
            <a:off x="6553200" y="6499225"/>
            <a:ext cx="2133600" cy="222250"/>
          </a:xfrm>
        </p:spPr>
        <p:txBody>
          <a:bodyPr/>
          <a:lstStyle>
            <a:lvl1pPr>
              <a:defRPr smtClean="0"/>
            </a:lvl1pPr>
          </a:lstStyle>
          <a:p>
            <a:pPr>
              <a:defRPr/>
            </a:pPr>
            <a:fld id="{D0C0DDD3-4F24-4E46-A883-EF5D770CDD7C}"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428918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Date Placeholder 10"/>
          <p:cNvSpPr>
            <a:spLocks noGrp="1"/>
          </p:cNvSpPr>
          <p:nvPr>
            <p:ph type="dt" sz="half" idx="10"/>
          </p:nvPr>
        </p:nvSpPr>
        <p:spPr/>
        <p:txBody>
          <a:bodyPr/>
          <a:lstStyle/>
          <a:p>
            <a:r>
              <a:rPr lang="en-US" dirty="0" smtClean="0"/>
              <a:t>April 25, 2013</a:t>
            </a:r>
            <a:endParaRPr lang="en-US" dirty="0"/>
          </a:p>
        </p:txBody>
      </p:sp>
      <p:sp>
        <p:nvSpPr>
          <p:cNvPr id="12" name="Slide Number Placeholder 11"/>
          <p:cNvSpPr>
            <a:spLocks noGrp="1"/>
          </p:cNvSpPr>
          <p:nvPr>
            <p:ph type="sldNum" sz="quarter" idx="11"/>
          </p:nvPr>
        </p:nvSpPr>
        <p:spPr/>
        <p:txBody>
          <a:bodyPr/>
          <a:lstStyle/>
          <a:p>
            <a:fld id="{7C690F11-132E-E54B-AD6C-C5C68F5B319F}" type="slidenum">
              <a:rPr lang="en-US" smtClean="0"/>
              <a:pPr/>
              <a:t>‹#›</a:t>
            </a:fld>
            <a:endParaRPr lang="en-US" dirty="0"/>
          </a:p>
        </p:txBody>
      </p:sp>
      <p:sp>
        <p:nvSpPr>
          <p:cNvPr id="13" name="Footer Placeholder 12"/>
          <p:cNvSpPr>
            <a:spLocks noGrp="1"/>
          </p:cNvSpPr>
          <p:nvPr>
            <p:ph type="ftr" sz="quarter" idx="12"/>
          </p:nvPr>
        </p:nvSpPr>
        <p:spPr/>
        <p:txBody>
          <a:bodyPr/>
          <a:lstStyle/>
          <a:p>
            <a:r>
              <a:rPr lang="en-US" dirty="0" smtClean="0"/>
              <a:t>Nebraska Information Webinar</a:t>
            </a:r>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solidFill>
                  <a:prstClr val="black"/>
                </a:solidFill>
              </a:rPr>
              <a:t>July 2011</a:t>
            </a:r>
            <a:endParaRPr lang="en-US">
              <a:solidFill>
                <a:prstClr val="black"/>
              </a:solidFill>
            </a:endParaRPr>
          </a:p>
        </p:txBody>
      </p:sp>
      <p:sp>
        <p:nvSpPr>
          <p:cNvPr id="5" name="Footer Placeholder 4"/>
          <p:cNvSpPr>
            <a:spLocks noGrp="1"/>
          </p:cNvSpPr>
          <p:nvPr>
            <p:ph type="ftr" sz="quarter" idx="11"/>
          </p:nvPr>
        </p:nvSpPr>
        <p:spPr/>
        <p:txBody>
          <a:bodyPr/>
          <a:lstStyle/>
          <a:p>
            <a:r>
              <a:rPr smtClean="0">
                <a:solidFill>
                  <a:prstClr val="black"/>
                </a:solidFill>
              </a:rPr>
              <a:t>“CORE” – January 24, 2012</a:t>
            </a:r>
            <a:endParaRPr>
              <a:solidFill>
                <a:prstClr val="black"/>
              </a:solidFill>
            </a:endParaRPr>
          </a:p>
        </p:txBody>
      </p:sp>
      <p:sp>
        <p:nvSpPr>
          <p:cNvPr id="6" name="Slide Number Placeholder 5"/>
          <p:cNvSpPr>
            <a:spLocks noGrp="1"/>
          </p:cNvSpPr>
          <p:nvPr>
            <p:ph type="sldNum" sz="quarter" idx="12"/>
          </p:nvPr>
        </p:nvSpPr>
        <p:spPr/>
        <p:txBody>
          <a:bodyPr/>
          <a:lstStyle/>
          <a:p>
            <a:fld id="{93F218FC-E0D8-4632-9F2F-5FA660110D7E}"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563678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dirty="0" smtClean="0">
                <a:solidFill>
                  <a:prstClr val="black"/>
                </a:solidFill>
              </a:rPr>
              <a:t>Feb 2012</a:t>
            </a:r>
            <a:endParaRPr lang="en-US" dirty="0">
              <a:solidFill>
                <a:prstClr val="black"/>
              </a:solidFill>
            </a:endParaRPr>
          </a:p>
        </p:txBody>
      </p:sp>
      <p:sp>
        <p:nvSpPr>
          <p:cNvPr id="6" name="Footer Placeholder 5"/>
          <p:cNvSpPr>
            <a:spLocks noGrp="1"/>
          </p:cNvSpPr>
          <p:nvPr>
            <p:ph type="ftr" sz="quarter" idx="11"/>
          </p:nvPr>
        </p:nvSpPr>
        <p:spPr>
          <a:xfrm>
            <a:off x="2667699" y="6499225"/>
            <a:ext cx="3749879" cy="222250"/>
          </a:xfrm>
        </p:spPr>
        <p:txBody>
          <a:bodyPr/>
          <a:lstStyle/>
          <a:p>
            <a:r>
              <a:rPr dirty="0" smtClean="0">
                <a:solidFill>
                  <a:prstClr val="black"/>
                </a:solidFill>
              </a:rPr>
              <a:t>Stakeholder Presentation v2</a:t>
            </a:r>
            <a:endParaRPr dirty="0">
              <a:solidFill>
                <a:prstClr val="black"/>
              </a:solidFill>
            </a:endParaRPr>
          </a:p>
        </p:txBody>
      </p:sp>
      <p:sp>
        <p:nvSpPr>
          <p:cNvPr id="7" name="Slide Number Placeholder 6"/>
          <p:cNvSpPr>
            <a:spLocks noGrp="1"/>
          </p:cNvSpPr>
          <p:nvPr>
            <p:ph type="sldNum" sz="quarter" idx="12"/>
          </p:nvPr>
        </p:nvSpPr>
        <p:spPr/>
        <p:txBody>
          <a:bodyPr/>
          <a:lstStyle/>
          <a:p>
            <a:fld id="{33D6E5A2-EC83-451F-A719-9AC1370DD5CF}" type="slidenum">
              <a:rPr lang="en-US">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797257844"/>
      </p:ext>
    </p:extLst>
  </p:cSld>
  <p:clrMapOvr>
    <a:masterClrMapping/>
  </p:clrMapOvr>
  <p:transition spd="slow">
    <p:wipe dir="d"/>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smtClean="0">
                <a:solidFill>
                  <a:prstClr val="black"/>
                </a:solidFill>
              </a:rPr>
              <a:t>March 2013</a:t>
            </a:r>
            <a:endParaRPr lang="en-US" dirty="0">
              <a:solidFill>
                <a:prstClr val="black"/>
              </a:solidFill>
            </a:endParaRPr>
          </a:p>
        </p:txBody>
      </p:sp>
      <p:sp>
        <p:nvSpPr>
          <p:cNvPr id="5" name="Footer Placeholder 14"/>
          <p:cNvSpPr>
            <a:spLocks noGrp="1"/>
          </p:cNvSpPr>
          <p:nvPr>
            <p:ph type="ftr" sz="quarter" idx="11"/>
          </p:nvPr>
        </p:nvSpPr>
        <p:spPr/>
        <p:txBody>
          <a:bodyPr/>
          <a:lstStyle>
            <a:lvl1pPr>
              <a:defRPr/>
            </a:lvl1pPr>
          </a:lstStyle>
          <a:p>
            <a:pPr>
              <a:defRPr/>
            </a:pPr>
            <a:r>
              <a:rPr smtClean="0">
                <a:solidFill>
                  <a:prstClr val="black"/>
                </a:solidFill>
              </a:rPr>
              <a:t>MEP Overview</a:t>
            </a:r>
            <a:endParaRPr dirty="0">
              <a:solidFill>
                <a:prstClr val="black"/>
              </a:solidFill>
            </a:endParaRPr>
          </a:p>
        </p:txBody>
      </p:sp>
      <p:sp>
        <p:nvSpPr>
          <p:cNvPr id="6" name="Slide Number Placeholder 16"/>
          <p:cNvSpPr>
            <a:spLocks noGrp="1"/>
          </p:cNvSpPr>
          <p:nvPr>
            <p:ph type="sldNum" sz="quarter" idx="12"/>
          </p:nvPr>
        </p:nvSpPr>
        <p:spPr/>
        <p:txBody>
          <a:bodyPr/>
          <a:lstStyle>
            <a:lvl1pPr>
              <a:defRPr/>
            </a:lvl1pPr>
          </a:lstStyle>
          <a:p>
            <a:pPr>
              <a:defRPr/>
            </a:pPr>
            <a:fld id="{881CD509-821D-44F2-B940-645E51193C91}"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65761778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r>
              <a:rPr lang="en-US" smtClean="0">
                <a:solidFill>
                  <a:prstClr val="black"/>
                </a:solidFill>
              </a:rPr>
              <a:t>March 2013</a:t>
            </a:r>
            <a:endParaRPr lang="en-US" dirty="0">
              <a:solidFill>
                <a:prstClr val="black"/>
              </a:solidFill>
            </a:endParaRPr>
          </a:p>
        </p:txBody>
      </p:sp>
      <p:sp>
        <p:nvSpPr>
          <p:cNvPr id="4" name="Footer Placeholder 3"/>
          <p:cNvSpPr>
            <a:spLocks noGrp="1"/>
          </p:cNvSpPr>
          <p:nvPr>
            <p:ph type="ftr" sz="quarter" idx="11"/>
          </p:nvPr>
        </p:nvSpPr>
        <p:spPr>
          <a:custGeom>
            <a:avLst/>
            <a:gdLst>
              <a:gd name="connsiteX0" fmla="*/ 0 w 2895600"/>
              <a:gd name="connsiteY0" fmla="*/ 0 h 222578"/>
              <a:gd name="connsiteX1" fmla="*/ 2895600 w 2895600"/>
              <a:gd name="connsiteY1" fmla="*/ 0 h 222578"/>
              <a:gd name="connsiteX2" fmla="*/ 2895600 w 2895600"/>
              <a:gd name="connsiteY2" fmla="*/ 222578 h 222578"/>
              <a:gd name="connsiteX3" fmla="*/ 0 w 2895600"/>
              <a:gd name="connsiteY3" fmla="*/ 222578 h 222578"/>
              <a:gd name="connsiteX4" fmla="*/ 0 w 2895600"/>
              <a:gd name="connsiteY4" fmla="*/ 0 h 2225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5600" h="222578">
                <a:moveTo>
                  <a:pt x="0" y="0"/>
                </a:moveTo>
                <a:lnTo>
                  <a:pt x="2895600" y="0"/>
                </a:lnTo>
                <a:lnTo>
                  <a:pt x="2895600" y="222578"/>
                </a:lnTo>
                <a:lnTo>
                  <a:pt x="0" y="222578"/>
                </a:lnTo>
                <a:lnTo>
                  <a:pt x="0" y="0"/>
                </a:lnTo>
                <a:close/>
              </a:path>
            </a:pathLst>
          </a:custGeom>
        </p:spPr>
        <p:txBody>
          <a:bodyPr/>
          <a:lstStyle>
            <a:lvl1pPr>
              <a:defRPr/>
            </a:lvl1pPr>
          </a:lstStyle>
          <a:p>
            <a:pPr>
              <a:defRPr/>
            </a:pPr>
            <a:r>
              <a:rPr smtClean="0">
                <a:solidFill>
                  <a:prstClr val="black"/>
                </a:solidFill>
              </a:rPr>
              <a:t>MEP Overview</a:t>
            </a:r>
            <a:endParaRPr dirty="0">
              <a:solidFill>
                <a:prstClr val="black"/>
              </a:solidFill>
            </a:endParaRPr>
          </a:p>
        </p:txBody>
      </p:sp>
      <p:sp>
        <p:nvSpPr>
          <p:cNvPr id="5" name="Slide Number Placeholder 16"/>
          <p:cNvSpPr>
            <a:spLocks noGrp="1"/>
          </p:cNvSpPr>
          <p:nvPr>
            <p:ph type="sldNum" sz="quarter" idx="12"/>
          </p:nvPr>
        </p:nvSpPr>
        <p:spPr>
          <a:xfrm>
            <a:off x="6553200" y="6499225"/>
            <a:ext cx="2133600" cy="222250"/>
          </a:xfrm>
        </p:spPr>
        <p:txBody>
          <a:bodyPr/>
          <a:lstStyle>
            <a:lvl1pPr>
              <a:defRPr smtClean="0"/>
            </a:lvl1pPr>
          </a:lstStyle>
          <a:p>
            <a:pPr>
              <a:defRPr/>
            </a:pPr>
            <a:fld id="{D0C0DDD3-4F24-4E46-A883-EF5D770CDD7C}"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4856021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solidFill>
                  <a:prstClr val="black"/>
                </a:solidFill>
              </a:rPr>
              <a:t>March 2013</a:t>
            </a:r>
            <a:endParaRPr lang="en-US" dirty="0">
              <a:solidFill>
                <a:prstClr val="black"/>
              </a:solidFill>
            </a:endParaRPr>
          </a:p>
        </p:txBody>
      </p:sp>
      <p:sp>
        <p:nvSpPr>
          <p:cNvPr id="3" name="Footer Placeholder 2"/>
          <p:cNvSpPr>
            <a:spLocks noGrp="1"/>
          </p:cNvSpPr>
          <p:nvPr>
            <p:ph type="ftr" sz="quarter" idx="11"/>
          </p:nvPr>
        </p:nvSpPr>
        <p:spPr/>
        <p:txBody>
          <a:bodyPr/>
          <a:lstStyle/>
          <a:p>
            <a:r>
              <a:rPr smtClean="0">
                <a:solidFill>
                  <a:prstClr val="black"/>
                </a:solidFill>
              </a:rPr>
              <a:t>MEP Overview</a:t>
            </a:r>
            <a:endParaRPr dirty="0">
              <a:solidFill>
                <a:prstClr val="black"/>
              </a:solidFill>
            </a:endParaRPr>
          </a:p>
        </p:txBody>
      </p:sp>
      <p:sp>
        <p:nvSpPr>
          <p:cNvPr id="4" name="Slide Number Placeholder 3"/>
          <p:cNvSpPr>
            <a:spLocks noGrp="1"/>
          </p:cNvSpPr>
          <p:nvPr>
            <p:ph type="sldNum" sz="quarter" idx="12"/>
          </p:nvPr>
        </p:nvSpPr>
        <p:spPr/>
        <p:txBody>
          <a:bodyPr/>
          <a:lstStyle/>
          <a:p>
            <a:fld id="{95E01C71-22B4-4394-8757-5CC350D3DBE0}" type="slidenum">
              <a:rPr lang="en-US">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6774030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smtClean="0">
                <a:solidFill>
                  <a:prstClr val="black"/>
                </a:solidFill>
              </a:rPr>
              <a:t>March 2013</a:t>
            </a:r>
            <a:endParaRPr lang="en-US" dirty="0">
              <a:solidFill>
                <a:prstClr val="black"/>
              </a:solidFill>
            </a:endParaRPr>
          </a:p>
        </p:txBody>
      </p:sp>
      <p:sp>
        <p:nvSpPr>
          <p:cNvPr id="5" name="Footer Placeholder 14"/>
          <p:cNvSpPr>
            <a:spLocks noGrp="1"/>
          </p:cNvSpPr>
          <p:nvPr>
            <p:ph type="ftr" sz="quarter" idx="11"/>
          </p:nvPr>
        </p:nvSpPr>
        <p:spPr/>
        <p:txBody>
          <a:bodyPr/>
          <a:lstStyle>
            <a:lvl1pPr>
              <a:defRPr/>
            </a:lvl1pPr>
          </a:lstStyle>
          <a:p>
            <a:pPr>
              <a:defRPr/>
            </a:pPr>
            <a:r>
              <a:rPr smtClean="0">
                <a:solidFill>
                  <a:prstClr val="black"/>
                </a:solidFill>
              </a:rPr>
              <a:t>MEP Overview</a:t>
            </a:r>
            <a:endParaRPr dirty="0">
              <a:solidFill>
                <a:prstClr val="black"/>
              </a:solidFill>
            </a:endParaRPr>
          </a:p>
        </p:txBody>
      </p:sp>
      <p:sp>
        <p:nvSpPr>
          <p:cNvPr id="6" name="Slide Number Placeholder 16"/>
          <p:cNvSpPr>
            <a:spLocks noGrp="1"/>
          </p:cNvSpPr>
          <p:nvPr>
            <p:ph type="sldNum" sz="quarter" idx="12"/>
          </p:nvPr>
        </p:nvSpPr>
        <p:spPr/>
        <p:txBody>
          <a:bodyPr/>
          <a:lstStyle>
            <a:lvl1pPr>
              <a:defRPr/>
            </a:lvl1pPr>
          </a:lstStyle>
          <a:p>
            <a:pPr>
              <a:defRPr/>
            </a:pPr>
            <a:fld id="{881CD509-821D-44F2-B940-645E51193C91}"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3746392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r>
              <a:rPr lang="en-US" smtClean="0">
                <a:solidFill>
                  <a:prstClr val="black"/>
                </a:solidFill>
              </a:rPr>
              <a:t>March 2013</a:t>
            </a:r>
            <a:endParaRPr lang="en-US" dirty="0">
              <a:solidFill>
                <a:prstClr val="black"/>
              </a:solidFill>
            </a:endParaRPr>
          </a:p>
        </p:txBody>
      </p:sp>
      <p:sp>
        <p:nvSpPr>
          <p:cNvPr id="4" name="Footer Placeholder 3"/>
          <p:cNvSpPr>
            <a:spLocks noGrp="1"/>
          </p:cNvSpPr>
          <p:nvPr>
            <p:ph type="ftr" sz="quarter" idx="11"/>
          </p:nvPr>
        </p:nvSpPr>
        <p:spPr>
          <a:custGeom>
            <a:avLst/>
            <a:gdLst>
              <a:gd name="connsiteX0" fmla="*/ 0 w 2895600"/>
              <a:gd name="connsiteY0" fmla="*/ 0 h 222578"/>
              <a:gd name="connsiteX1" fmla="*/ 2895600 w 2895600"/>
              <a:gd name="connsiteY1" fmla="*/ 0 h 222578"/>
              <a:gd name="connsiteX2" fmla="*/ 2895600 w 2895600"/>
              <a:gd name="connsiteY2" fmla="*/ 222578 h 222578"/>
              <a:gd name="connsiteX3" fmla="*/ 0 w 2895600"/>
              <a:gd name="connsiteY3" fmla="*/ 222578 h 222578"/>
              <a:gd name="connsiteX4" fmla="*/ 0 w 2895600"/>
              <a:gd name="connsiteY4" fmla="*/ 0 h 2225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5600" h="222578">
                <a:moveTo>
                  <a:pt x="0" y="0"/>
                </a:moveTo>
                <a:lnTo>
                  <a:pt x="2895600" y="0"/>
                </a:lnTo>
                <a:lnTo>
                  <a:pt x="2895600" y="222578"/>
                </a:lnTo>
                <a:lnTo>
                  <a:pt x="0" y="222578"/>
                </a:lnTo>
                <a:lnTo>
                  <a:pt x="0" y="0"/>
                </a:lnTo>
                <a:close/>
              </a:path>
            </a:pathLst>
          </a:custGeom>
        </p:spPr>
        <p:txBody>
          <a:bodyPr/>
          <a:lstStyle>
            <a:lvl1pPr>
              <a:defRPr/>
            </a:lvl1pPr>
          </a:lstStyle>
          <a:p>
            <a:pPr>
              <a:defRPr/>
            </a:pPr>
            <a:r>
              <a:rPr smtClean="0">
                <a:solidFill>
                  <a:prstClr val="black"/>
                </a:solidFill>
              </a:rPr>
              <a:t>MEP Overview</a:t>
            </a:r>
            <a:endParaRPr dirty="0">
              <a:solidFill>
                <a:prstClr val="black"/>
              </a:solidFill>
            </a:endParaRPr>
          </a:p>
        </p:txBody>
      </p:sp>
      <p:sp>
        <p:nvSpPr>
          <p:cNvPr id="5" name="Slide Number Placeholder 16"/>
          <p:cNvSpPr>
            <a:spLocks noGrp="1"/>
          </p:cNvSpPr>
          <p:nvPr>
            <p:ph type="sldNum" sz="quarter" idx="12"/>
          </p:nvPr>
        </p:nvSpPr>
        <p:spPr>
          <a:xfrm>
            <a:off x="6553200" y="6499225"/>
            <a:ext cx="2133600" cy="222250"/>
          </a:xfrm>
        </p:spPr>
        <p:txBody>
          <a:bodyPr/>
          <a:lstStyle>
            <a:lvl1pPr>
              <a:defRPr smtClean="0"/>
            </a:lvl1pPr>
          </a:lstStyle>
          <a:p>
            <a:pPr>
              <a:defRPr/>
            </a:pPr>
            <a:fld id="{D0C0DDD3-4F24-4E46-A883-EF5D770CDD7C}"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73300124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solidFill>
                  <a:prstClr val="black"/>
                </a:solidFill>
              </a:rPr>
              <a:t>March 2013</a:t>
            </a:r>
            <a:endParaRPr lang="en-US" dirty="0">
              <a:solidFill>
                <a:prstClr val="black"/>
              </a:solidFill>
            </a:endParaRPr>
          </a:p>
        </p:txBody>
      </p:sp>
      <p:sp>
        <p:nvSpPr>
          <p:cNvPr id="3" name="Footer Placeholder 2"/>
          <p:cNvSpPr>
            <a:spLocks noGrp="1"/>
          </p:cNvSpPr>
          <p:nvPr>
            <p:ph type="ftr" sz="quarter" idx="11"/>
          </p:nvPr>
        </p:nvSpPr>
        <p:spPr/>
        <p:txBody>
          <a:bodyPr/>
          <a:lstStyle/>
          <a:p>
            <a:r>
              <a:rPr smtClean="0">
                <a:solidFill>
                  <a:prstClr val="black"/>
                </a:solidFill>
              </a:rPr>
              <a:t>MEP Overview</a:t>
            </a:r>
            <a:endParaRPr dirty="0">
              <a:solidFill>
                <a:prstClr val="black"/>
              </a:solidFill>
            </a:endParaRPr>
          </a:p>
        </p:txBody>
      </p:sp>
      <p:sp>
        <p:nvSpPr>
          <p:cNvPr id="4" name="Slide Number Placeholder 3"/>
          <p:cNvSpPr>
            <a:spLocks noGrp="1"/>
          </p:cNvSpPr>
          <p:nvPr>
            <p:ph type="sldNum" sz="quarter" idx="12"/>
          </p:nvPr>
        </p:nvSpPr>
        <p:spPr/>
        <p:txBody>
          <a:bodyPr/>
          <a:lstStyle/>
          <a:p>
            <a:fld id="{95E01C71-22B4-4394-8757-5CC350D3DBE0}" type="slidenum">
              <a:rPr lang="en-US">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1179211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23492" y="2130425"/>
            <a:ext cx="7634707"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dirty="0" smtClean="0"/>
              <a:t>April 25, 2013</a:t>
            </a:r>
            <a:endParaRPr lang="en-US" dirty="0"/>
          </a:p>
        </p:txBody>
      </p:sp>
      <p:sp>
        <p:nvSpPr>
          <p:cNvPr id="5" name="Footer Placeholder 4"/>
          <p:cNvSpPr>
            <a:spLocks noGrp="1"/>
          </p:cNvSpPr>
          <p:nvPr>
            <p:ph type="ftr" sz="quarter" idx="11"/>
          </p:nvPr>
        </p:nvSpPr>
        <p:spPr>
          <a:xfrm>
            <a:off x="3124200" y="6498897"/>
            <a:ext cx="2895600" cy="222578"/>
          </a:xfrm>
          <a:custGeom>
            <a:avLst/>
            <a:gdLst>
              <a:gd name="connsiteX0" fmla="*/ 0 w 2895600"/>
              <a:gd name="connsiteY0" fmla="*/ 0 h 222578"/>
              <a:gd name="connsiteX1" fmla="*/ 2895600 w 2895600"/>
              <a:gd name="connsiteY1" fmla="*/ 0 h 222578"/>
              <a:gd name="connsiteX2" fmla="*/ 2895600 w 2895600"/>
              <a:gd name="connsiteY2" fmla="*/ 222578 h 222578"/>
              <a:gd name="connsiteX3" fmla="*/ 0 w 2895600"/>
              <a:gd name="connsiteY3" fmla="*/ 222578 h 222578"/>
              <a:gd name="connsiteX4" fmla="*/ 0 w 2895600"/>
              <a:gd name="connsiteY4" fmla="*/ 0 h 2225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5600" h="222578">
                <a:moveTo>
                  <a:pt x="0" y="0"/>
                </a:moveTo>
                <a:lnTo>
                  <a:pt x="2895600" y="0"/>
                </a:lnTo>
                <a:lnTo>
                  <a:pt x="2895600" y="222578"/>
                </a:lnTo>
                <a:lnTo>
                  <a:pt x="0" y="222578"/>
                </a:lnTo>
                <a:lnTo>
                  <a:pt x="0" y="0"/>
                </a:lnTo>
                <a:close/>
              </a:path>
            </a:pathLst>
          </a:custGeom>
        </p:spPr>
        <p:txBody>
          <a:bodyPr/>
          <a:lstStyle/>
          <a:p>
            <a:r>
              <a:rPr lang="en-US" dirty="0" smtClean="0"/>
              <a:t>Nebraska Information Webinar</a:t>
            </a:r>
            <a:endParaRPr lang="en-US" dirty="0"/>
          </a:p>
        </p:txBody>
      </p:sp>
      <p:sp>
        <p:nvSpPr>
          <p:cNvPr id="9" name="Slide Number Placeholder 16"/>
          <p:cNvSpPr>
            <a:spLocks noGrp="1"/>
          </p:cNvSpPr>
          <p:nvPr>
            <p:ph type="sldNum" sz="quarter" idx="4"/>
          </p:nvPr>
        </p:nvSpPr>
        <p:spPr>
          <a:xfrm>
            <a:off x="6553200" y="6498897"/>
            <a:ext cx="2133600" cy="222578"/>
          </a:xfrm>
          <a:prstGeom prst="rect">
            <a:avLst/>
          </a:prstGeom>
        </p:spPr>
        <p:txBody>
          <a:bodyPr vert="horz" lIns="91440" tIns="45720" rIns="91440" bIns="45720" rtlCol="0" anchor="ctr"/>
          <a:lstStyle>
            <a:lvl1pPr algn="r">
              <a:defRPr sz="1000">
                <a:solidFill>
                  <a:schemeClr val="tx1">
                    <a:tint val="75000"/>
                  </a:schemeClr>
                </a:solidFill>
              </a:defRPr>
            </a:lvl1pPr>
          </a:lstStyle>
          <a:p>
            <a:fld id="{7C690F11-132E-E54B-AD6C-C5C68F5B319F}"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dirty="0" smtClean="0"/>
              <a:t>April 25, 2013</a:t>
            </a:r>
            <a:endParaRPr lang="en-US" dirty="0"/>
          </a:p>
        </p:txBody>
      </p:sp>
      <p:sp>
        <p:nvSpPr>
          <p:cNvPr id="9" name="Footer Placeholder 8"/>
          <p:cNvSpPr>
            <a:spLocks noGrp="1"/>
          </p:cNvSpPr>
          <p:nvPr>
            <p:ph type="ftr" sz="quarter" idx="12"/>
          </p:nvPr>
        </p:nvSpPr>
        <p:spPr>
          <a:xfrm>
            <a:off x="3124200" y="6498897"/>
            <a:ext cx="2895600" cy="222578"/>
          </a:xfrm>
          <a:custGeom>
            <a:avLst/>
            <a:gdLst>
              <a:gd name="connsiteX0" fmla="*/ 0 w 2895600"/>
              <a:gd name="connsiteY0" fmla="*/ 0 h 222578"/>
              <a:gd name="connsiteX1" fmla="*/ 2895600 w 2895600"/>
              <a:gd name="connsiteY1" fmla="*/ 0 h 222578"/>
              <a:gd name="connsiteX2" fmla="*/ 2895600 w 2895600"/>
              <a:gd name="connsiteY2" fmla="*/ 222578 h 222578"/>
              <a:gd name="connsiteX3" fmla="*/ 0 w 2895600"/>
              <a:gd name="connsiteY3" fmla="*/ 222578 h 222578"/>
              <a:gd name="connsiteX4" fmla="*/ 0 w 2895600"/>
              <a:gd name="connsiteY4" fmla="*/ 0 h 2225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5600" h="222578">
                <a:moveTo>
                  <a:pt x="0" y="0"/>
                </a:moveTo>
                <a:lnTo>
                  <a:pt x="2895600" y="0"/>
                </a:lnTo>
                <a:lnTo>
                  <a:pt x="2895600" y="222578"/>
                </a:lnTo>
                <a:lnTo>
                  <a:pt x="0" y="222578"/>
                </a:lnTo>
                <a:lnTo>
                  <a:pt x="0" y="0"/>
                </a:lnTo>
                <a:close/>
              </a:path>
            </a:pathLst>
          </a:custGeom>
        </p:spPr>
        <p:txBody>
          <a:bodyPr/>
          <a:lstStyle/>
          <a:p>
            <a:r>
              <a:rPr lang="en-US" dirty="0" smtClean="0"/>
              <a:t>Nebraska Information Webinar</a:t>
            </a:r>
            <a:endParaRPr lang="en-US" dirty="0"/>
          </a:p>
        </p:txBody>
      </p:sp>
      <p:sp>
        <p:nvSpPr>
          <p:cNvPr id="10" name="Slide Number Placeholder 16"/>
          <p:cNvSpPr>
            <a:spLocks noGrp="1"/>
          </p:cNvSpPr>
          <p:nvPr>
            <p:ph type="sldNum" sz="quarter" idx="4"/>
          </p:nvPr>
        </p:nvSpPr>
        <p:spPr>
          <a:xfrm>
            <a:off x="6553200" y="6498897"/>
            <a:ext cx="2133600" cy="222578"/>
          </a:xfrm>
          <a:prstGeom prst="rect">
            <a:avLst/>
          </a:prstGeom>
        </p:spPr>
        <p:txBody>
          <a:bodyPr vert="horz" lIns="91440" tIns="45720" rIns="91440" bIns="45720" rtlCol="0" anchor="ctr"/>
          <a:lstStyle>
            <a:lvl1pPr algn="r">
              <a:defRPr sz="1000">
                <a:solidFill>
                  <a:schemeClr val="tx1">
                    <a:tint val="75000"/>
                  </a:schemeClr>
                </a:solidFill>
              </a:defRPr>
            </a:lvl1pPr>
          </a:lstStyle>
          <a:p>
            <a:fld id="{7C690F11-132E-E54B-AD6C-C5C68F5B319F}"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a:xfrm>
            <a:off x="3124200" y="6498897"/>
            <a:ext cx="2895600" cy="222578"/>
          </a:xfrm>
          <a:custGeom>
            <a:avLst/>
            <a:gdLst>
              <a:gd name="connsiteX0" fmla="*/ 0 w 2895600"/>
              <a:gd name="connsiteY0" fmla="*/ 0 h 222578"/>
              <a:gd name="connsiteX1" fmla="*/ 2895600 w 2895600"/>
              <a:gd name="connsiteY1" fmla="*/ 0 h 222578"/>
              <a:gd name="connsiteX2" fmla="*/ 2895600 w 2895600"/>
              <a:gd name="connsiteY2" fmla="*/ 222578 h 222578"/>
              <a:gd name="connsiteX3" fmla="*/ 0 w 2895600"/>
              <a:gd name="connsiteY3" fmla="*/ 222578 h 222578"/>
              <a:gd name="connsiteX4" fmla="*/ 0 w 2895600"/>
              <a:gd name="connsiteY4" fmla="*/ 0 h 2225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5600" h="222578">
                <a:moveTo>
                  <a:pt x="0" y="0"/>
                </a:moveTo>
                <a:lnTo>
                  <a:pt x="2895600" y="0"/>
                </a:lnTo>
                <a:lnTo>
                  <a:pt x="2895600" y="222578"/>
                </a:lnTo>
                <a:lnTo>
                  <a:pt x="0" y="222578"/>
                </a:lnTo>
                <a:lnTo>
                  <a:pt x="0" y="0"/>
                </a:lnTo>
                <a:close/>
              </a:path>
            </a:pathLst>
          </a:custGeom>
        </p:spPr>
        <p:txBody>
          <a:bodyPr/>
          <a:lstStyle/>
          <a:p>
            <a:endParaRPr lang="en-US" dirty="0"/>
          </a:p>
        </p:txBody>
      </p:sp>
      <p:sp>
        <p:nvSpPr>
          <p:cNvPr id="7" name="Slide Number Placeholder 16"/>
          <p:cNvSpPr>
            <a:spLocks noGrp="1"/>
          </p:cNvSpPr>
          <p:nvPr>
            <p:ph type="sldNum" sz="quarter" idx="4"/>
          </p:nvPr>
        </p:nvSpPr>
        <p:spPr>
          <a:xfrm>
            <a:off x="6553200" y="6498897"/>
            <a:ext cx="2133600" cy="222578"/>
          </a:xfrm>
          <a:prstGeom prst="rect">
            <a:avLst/>
          </a:prstGeom>
        </p:spPr>
        <p:txBody>
          <a:bodyPr vert="horz" lIns="91440" tIns="45720" rIns="91440" bIns="45720" rtlCol="0" anchor="ctr"/>
          <a:lstStyle>
            <a:lvl1pPr algn="r">
              <a:defRPr sz="1000">
                <a:solidFill>
                  <a:schemeClr val="tx1">
                    <a:tint val="75000"/>
                  </a:schemeClr>
                </a:solidFill>
              </a:defRPr>
            </a:lvl1pPr>
          </a:lstStyle>
          <a:p>
            <a:fld id="{7C690F11-132E-E54B-AD6C-C5C68F5B319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88275" y="1600200"/>
            <a:ext cx="388882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808484" y="1600200"/>
            <a:ext cx="387831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a:xfrm>
            <a:off x="3124200" y="6498897"/>
            <a:ext cx="2895600" cy="222578"/>
          </a:xfrm>
          <a:custGeom>
            <a:avLst/>
            <a:gdLst>
              <a:gd name="connsiteX0" fmla="*/ 0 w 2895600"/>
              <a:gd name="connsiteY0" fmla="*/ 0 h 222578"/>
              <a:gd name="connsiteX1" fmla="*/ 2895600 w 2895600"/>
              <a:gd name="connsiteY1" fmla="*/ 0 h 222578"/>
              <a:gd name="connsiteX2" fmla="*/ 2895600 w 2895600"/>
              <a:gd name="connsiteY2" fmla="*/ 222578 h 222578"/>
              <a:gd name="connsiteX3" fmla="*/ 0 w 2895600"/>
              <a:gd name="connsiteY3" fmla="*/ 222578 h 222578"/>
              <a:gd name="connsiteX4" fmla="*/ 0 w 2895600"/>
              <a:gd name="connsiteY4" fmla="*/ 0 h 2225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5600" h="222578">
                <a:moveTo>
                  <a:pt x="0" y="0"/>
                </a:moveTo>
                <a:lnTo>
                  <a:pt x="2895600" y="0"/>
                </a:lnTo>
                <a:lnTo>
                  <a:pt x="2895600" y="222578"/>
                </a:lnTo>
                <a:lnTo>
                  <a:pt x="0" y="222578"/>
                </a:lnTo>
                <a:lnTo>
                  <a:pt x="0" y="0"/>
                </a:lnTo>
                <a:close/>
              </a:path>
            </a:pathLst>
          </a:custGeom>
        </p:spPr>
        <p:txBody>
          <a:bodyPr/>
          <a:lstStyle/>
          <a:p>
            <a:endParaRPr lang="en-US" dirty="0"/>
          </a:p>
        </p:txBody>
      </p:sp>
      <p:sp>
        <p:nvSpPr>
          <p:cNvPr id="8" name="Slide Number Placeholder 16"/>
          <p:cNvSpPr>
            <a:spLocks noGrp="1"/>
          </p:cNvSpPr>
          <p:nvPr>
            <p:ph type="sldNum" sz="quarter" idx="4"/>
          </p:nvPr>
        </p:nvSpPr>
        <p:spPr>
          <a:xfrm>
            <a:off x="6553200" y="6498897"/>
            <a:ext cx="2133600" cy="222578"/>
          </a:xfrm>
          <a:prstGeom prst="rect">
            <a:avLst/>
          </a:prstGeom>
        </p:spPr>
        <p:txBody>
          <a:bodyPr vert="horz" lIns="91440" tIns="45720" rIns="91440" bIns="45720" rtlCol="0" anchor="ctr"/>
          <a:lstStyle>
            <a:lvl1pPr algn="r">
              <a:defRPr sz="1000">
                <a:solidFill>
                  <a:schemeClr val="tx1">
                    <a:tint val="75000"/>
                  </a:schemeClr>
                </a:solidFill>
              </a:defRPr>
            </a:lvl1pPr>
          </a:lstStyle>
          <a:p>
            <a:fld id="{7C690F11-132E-E54B-AD6C-C5C68F5B319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788276" y="1535113"/>
            <a:ext cx="405346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788276" y="2174875"/>
            <a:ext cx="405346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841744" y="1535113"/>
            <a:ext cx="40281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841744" y="2174875"/>
            <a:ext cx="40281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a:xfrm>
            <a:off x="3124200" y="6498897"/>
            <a:ext cx="2895600" cy="222578"/>
          </a:xfrm>
          <a:custGeom>
            <a:avLst/>
            <a:gdLst>
              <a:gd name="connsiteX0" fmla="*/ 0 w 2895600"/>
              <a:gd name="connsiteY0" fmla="*/ 0 h 222578"/>
              <a:gd name="connsiteX1" fmla="*/ 2895600 w 2895600"/>
              <a:gd name="connsiteY1" fmla="*/ 0 h 222578"/>
              <a:gd name="connsiteX2" fmla="*/ 2895600 w 2895600"/>
              <a:gd name="connsiteY2" fmla="*/ 222578 h 222578"/>
              <a:gd name="connsiteX3" fmla="*/ 0 w 2895600"/>
              <a:gd name="connsiteY3" fmla="*/ 222578 h 222578"/>
              <a:gd name="connsiteX4" fmla="*/ 0 w 2895600"/>
              <a:gd name="connsiteY4" fmla="*/ 0 h 2225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5600" h="222578">
                <a:moveTo>
                  <a:pt x="0" y="0"/>
                </a:moveTo>
                <a:lnTo>
                  <a:pt x="2895600" y="0"/>
                </a:lnTo>
                <a:lnTo>
                  <a:pt x="2895600" y="222578"/>
                </a:lnTo>
                <a:lnTo>
                  <a:pt x="0" y="222578"/>
                </a:lnTo>
                <a:lnTo>
                  <a:pt x="0" y="0"/>
                </a:lnTo>
                <a:close/>
              </a:path>
            </a:pathLst>
          </a:custGeom>
        </p:spPr>
        <p:txBody>
          <a:bodyPr/>
          <a:lstStyle/>
          <a:p>
            <a:endParaRPr lang="en-US" dirty="0"/>
          </a:p>
        </p:txBody>
      </p:sp>
      <p:sp>
        <p:nvSpPr>
          <p:cNvPr id="10" name="Slide Number Placeholder 16"/>
          <p:cNvSpPr>
            <a:spLocks noGrp="1"/>
          </p:cNvSpPr>
          <p:nvPr>
            <p:ph type="sldNum" sz="quarter" idx="12"/>
          </p:nvPr>
        </p:nvSpPr>
        <p:spPr>
          <a:xfrm>
            <a:off x="6553200" y="6498897"/>
            <a:ext cx="2133600" cy="222578"/>
          </a:xfrm>
          <a:prstGeom prst="rect">
            <a:avLst/>
          </a:prstGeom>
        </p:spPr>
        <p:txBody>
          <a:bodyPr vert="horz" lIns="91440" tIns="45720" rIns="91440" bIns="45720" rtlCol="0" anchor="ctr"/>
          <a:lstStyle>
            <a:lvl1pPr algn="r">
              <a:defRPr sz="1000">
                <a:solidFill>
                  <a:schemeClr val="tx1">
                    <a:tint val="75000"/>
                  </a:schemeClr>
                </a:solidFill>
              </a:defRPr>
            </a:lvl1pPr>
          </a:lstStyle>
          <a:p>
            <a:fld id="{7C690F11-132E-E54B-AD6C-C5C68F5B319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a:xfrm>
            <a:off x="3124200" y="6498897"/>
            <a:ext cx="2895600" cy="222578"/>
          </a:xfrm>
          <a:custGeom>
            <a:avLst/>
            <a:gdLst>
              <a:gd name="connsiteX0" fmla="*/ 0 w 2895600"/>
              <a:gd name="connsiteY0" fmla="*/ 0 h 222578"/>
              <a:gd name="connsiteX1" fmla="*/ 2895600 w 2895600"/>
              <a:gd name="connsiteY1" fmla="*/ 0 h 222578"/>
              <a:gd name="connsiteX2" fmla="*/ 2895600 w 2895600"/>
              <a:gd name="connsiteY2" fmla="*/ 222578 h 222578"/>
              <a:gd name="connsiteX3" fmla="*/ 0 w 2895600"/>
              <a:gd name="connsiteY3" fmla="*/ 222578 h 222578"/>
              <a:gd name="connsiteX4" fmla="*/ 0 w 2895600"/>
              <a:gd name="connsiteY4" fmla="*/ 0 h 2225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5600" h="222578">
                <a:moveTo>
                  <a:pt x="0" y="0"/>
                </a:moveTo>
                <a:lnTo>
                  <a:pt x="2895600" y="0"/>
                </a:lnTo>
                <a:lnTo>
                  <a:pt x="2895600" y="222578"/>
                </a:lnTo>
                <a:lnTo>
                  <a:pt x="0" y="222578"/>
                </a:lnTo>
                <a:lnTo>
                  <a:pt x="0" y="0"/>
                </a:lnTo>
                <a:close/>
              </a:path>
            </a:pathLst>
          </a:custGeom>
        </p:spPr>
        <p:txBody>
          <a:bodyPr/>
          <a:lstStyle/>
          <a:p>
            <a:endParaRPr lang="en-US" dirty="0"/>
          </a:p>
        </p:txBody>
      </p:sp>
      <p:sp>
        <p:nvSpPr>
          <p:cNvPr id="6" name="Slide Number Placeholder 16"/>
          <p:cNvSpPr>
            <a:spLocks noGrp="1"/>
          </p:cNvSpPr>
          <p:nvPr>
            <p:ph type="sldNum" sz="quarter" idx="4"/>
          </p:nvPr>
        </p:nvSpPr>
        <p:spPr>
          <a:xfrm>
            <a:off x="6553200" y="6498897"/>
            <a:ext cx="2133600" cy="222578"/>
          </a:xfrm>
          <a:prstGeom prst="rect">
            <a:avLst/>
          </a:prstGeom>
        </p:spPr>
        <p:txBody>
          <a:bodyPr vert="horz" lIns="91440" tIns="45720" rIns="91440" bIns="45720" rtlCol="0" anchor="ctr"/>
          <a:lstStyle>
            <a:lvl1pPr algn="r">
              <a:defRPr sz="1000">
                <a:solidFill>
                  <a:schemeClr val="tx1">
                    <a:tint val="75000"/>
                  </a:schemeClr>
                </a:solidFill>
              </a:defRPr>
            </a:lvl1pPr>
          </a:lstStyle>
          <a:p>
            <a:fld id="{7C690F11-132E-E54B-AD6C-C5C68F5B319F}"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a:xfrm>
            <a:off x="3124200" y="6498897"/>
            <a:ext cx="2895600" cy="222578"/>
          </a:xfrm>
          <a:custGeom>
            <a:avLst/>
            <a:gdLst>
              <a:gd name="connsiteX0" fmla="*/ 0 w 2895600"/>
              <a:gd name="connsiteY0" fmla="*/ 0 h 222578"/>
              <a:gd name="connsiteX1" fmla="*/ 2895600 w 2895600"/>
              <a:gd name="connsiteY1" fmla="*/ 0 h 222578"/>
              <a:gd name="connsiteX2" fmla="*/ 2895600 w 2895600"/>
              <a:gd name="connsiteY2" fmla="*/ 222578 h 222578"/>
              <a:gd name="connsiteX3" fmla="*/ 0 w 2895600"/>
              <a:gd name="connsiteY3" fmla="*/ 222578 h 222578"/>
              <a:gd name="connsiteX4" fmla="*/ 0 w 2895600"/>
              <a:gd name="connsiteY4" fmla="*/ 0 h 2225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5600" h="222578">
                <a:moveTo>
                  <a:pt x="0" y="0"/>
                </a:moveTo>
                <a:lnTo>
                  <a:pt x="2895600" y="0"/>
                </a:lnTo>
                <a:lnTo>
                  <a:pt x="2895600" y="222578"/>
                </a:lnTo>
                <a:lnTo>
                  <a:pt x="0" y="222578"/>
                </a:lnTo>
                <a:lnTo>
                  <a:pt x="0" y="0"/>
                </a:lnTo>
                <a:close/>
              </a:path>
            </a:pathLst>
          </a:custGeom>
        </p:spPr>
        <p:txBody>
          <a:bodyPr/>
          <a:lstStyle/>
          <a:p>
            <a:endParaRPr lang="en-US" dirty="0"/>
          </a:p>
        </p:txBody>
      </p:sp>
      <p:sp>
        <p:nvSpPr>
          <p:cNvPr id="5" name="Slide Number Placeholder 16"/>
          <p:cNvSpPr>
            <a:spLocks noGrp="1"/>
          </p:cNvSpPr>
          <p:nvPr>
            <p:ph type="sldNum" sz="quarter" idx="4"/>
          </p:nvPr>
        </p:nvSpPr>
        <p:spPr>
          <a:xfrm>
            <a:off x="6553200" y="6498897"/>
            <a:ext cx="2133600" cy="222578"/>
          </a:xfrm>
          <a:prstGeom prst="rect">
            <a:avLst/>
          </a:prstGeom>
        </p:spPr>
        <p:txBody>
          <a:bodyPr vert="horz" lIns="91440" tIns="45720" rIns="91440" bIns="45720" rtlCol="0" anchor="ctr"/>
          <a:lstStyle>
            <a:lvl1pPr algn="r">
              <a:defRPr sz="1000">
                <a:solidFill>
                  <a:schemeClr val="tx1">
                    <a:tint val="75000"/>
                  </a:schemeClr>
                </a:solidFill>
              </a:defRPr>
            </a:lvl1pPr>
          </a:lstStyle>
          <a:p>
            <a:fld id="{7C690F11-132E-E54B-AD6C-C5C68F5B319F}"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2" Type="http://schemas.openxmlformats.org/officeDocument/2006/relationships/slideLayout" Target="../slideLayouts/slideLayout3.xml"/><Relationship Id="rId16"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image" Target="../media/image4.png"/><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image" Target="../media/image6.jpe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6.xml"/><Relationship Id="rId7" Type="http://schemas.openxmlformats.org/officeDocument/2006/relationships/image" Target="../media/image4.png"/><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image" Target="../media/image6.jpeg"/><Relationship Id="rId5" Type="http://schemas.openxmlformats.org/officeDocument/2006/relationships/theme" Target="../theme/theme3.xml"/><Relationship Id="rId4" Type="http://schemas.openxmlformats.org/officeDocument/2006/relationships/slideLayout" Target="../slideLayouts/slideLayout17.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20.xml"/><Relationship Id="rId7" Type="http://schemas.openxmlformats.org/officeDocument/2006/relationships/image" Target="../media/image4.png"/><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image" Target="../media/image6.jpeg"/><Relationship Id="rId5" Type="http://schemas.openxmlformats.org/officeDocument/2006/relationships/theme" Target="../theme/theme4.xml"/><Relationship Id="rId4" Type="http://schemas.openxmlformats.org/officeDocument/2006/relationships/slideLayout" Target="../slideLayouts/slideLayout21.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24.xml"/><Relationship Id="rId7" Type="http://schemas.openxmlformats.org/officeDocument/2006/relationships/image" Target="../media/image5.png"/><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image" Target="../media/image4.png"/><Relationship Id="rId5" Type="http://schemas.openxmlformats.org/officeDocument/2006/relationships/image" Target="../media/image6.jpeg"/><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7.xml"/><Relationship Id="rId7" Type="http://schemas.openxmlformats.org/officeDocument/2006/relationships/image" Target="../media/image5.png"/><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image" Target="../media/image4.png"/><Relationship Id="rId5" Type="http://schemas.openxmlformats.org/officeDocument/2006/relationships/image" Target="../media/image6.jpeg"/><Relationship Id="rId4" Type="http://schemas.openxmlformats.org/officeDocument/2006/relationships/theme" Target="../theme/theme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MEP-lines.png"/>
          <p:cNvPicPr>
            <a:picLocks noChangeAspect="1"/>
          </p:cNvPicPr>
          <p:nvPr/>
        </p:nvPicPr>
        <p:blipFill>
          <a:blip r:embed="rId3"/>
          <a:stretch>
            <a:fillRect/>
          </a:stretch>
        </p:blipFill>
        <p:spPr>
          <a:xfrm>
            <a:off x="2331706" y="481719"/>
            <a:ext cx="6812294" cy="6391669"/>
          </a:xfrm>
          <a:prstGeom prst="rect">
            <a:avLst/>
          </a:prstGeom>
        </p:spPr>
      </p:pic>
      <p:pic>
        <p:nvPicPr>
          <p:cNvPr id="8" name="Picture 7" descr="MEP_logo_text_nist_logo_3015.png"/>
          <p:cNvPicPr>
            <a:picLocks noChangeAspect="1"/>
          </p:cNvPicPr>
          <p:nvPr/>
        </p:nvPicPr>
        <p:blipFill>
          <a:blip r:embed="rId4"/>
          <a:stretch>
            <a:fillRect/>
          </a:stretch>
        </p:blipFill>
        <p:spPr>
          <a:xfrm>
            <a:off x="788276" y="723900"/>
            <a:ext cx="3819526" cy="1263650"/>
          </a:xfrm>
          <a:prstGeom prst="rect">
            <a:avLst/>
          </a:prstGeom>
        </p:spPr>
      </p:pic>
      <p:pic>
        <p:nvPicPr>
          <p:cNvPr id="9" name="Picture 8" descr="Untitled-1.png"/>
          <p:cNvPicPr>
            <a:picLocks noChangeAspect="1"/>
          </p:cNvPicPr>
          <p:nvPr/>
        </p:nvPicPr>
        <p:blipFill>
          <a:blip r:embed="rId5"/>
          <a:stretch>
            <a:fillRect/>
          </a:stretch>
        </p:blipFill>
        <p:spPr>
          <a:xfrm>
            <a:off x="649727" y="6675094"/>
            <a:ext cx="7916150" cy="114582"/>
          </a:xfrm>
          <a:prstGeom prst="rect">
            <a:avLst/>
          </a:prstGeom>
        </p:spPr>
      </p:pic>
      <p:pic>
        <p:nvPicPr>
          <p:cNvPr id="10" name="Picture 9" descr="MEP-LOGO-MEP.png"/>
          <p:cNvPicPr>
            <a:picLocks noChangeAspect="1"/>
          </p:cNvPicPr>
          <p:nvPr/>
        </p:nvPicPr>
        <p:blipFill>
          <a:blip r:embed="rId6"/>
          <a:stretch>
            <a:fillRect/>
          </a:stretch>
        </p:blipFill>
        <p:spPr>
          <a:xfrm>
            <a:off x="8686800" y="6447033"/>
            <a:ext cx="273269" cy="385485"/>
          </a:xfrm>
          <a:prstGeom prst="rect">
            <a:avLst/>
          </a:prstGeom>
        </p:spPr>
      </p:pic>
      <p:pic>
        <p:nvPicPr>
          <p:cNvPr id="11" name="Picture 10" descr="MEP-NEW-LOOK-LEFT-SIDE.png"/>
          <p:cNvPicPr>
            <a:picLocks noChangeAspect="1"/>
          </p:cNvPicPr>
          <p:nvPr/>
        </p:nvPicPr>
        <p:blipFill>
          <a:blip r:embed="rId7"/>
          <a:stretch>
            <a:fillRect/>
          </a:stretch>
        </p:blipFill>
        <p:spPr>
          <a:xfrm>
            <a:off x="137473" y="122622"/>
            <a:ext cx="556881" cy="2934138"/>
          </a:xfrm>
          <a:prstGeom prst="rect">
            <a:avLst/>
          </a:prstGeom>
        </p:spPr>
      </p:pic>
      <p:sp>
        <p:nvSpPr>
          <p:cNvPr id="12" name="Rectangle 11"/>
          <p:cNvSpPr/>
          <p:nvPr/>
        </p:nvSpPr>
        <p:spPr>
          <a:xfrm>
            <a:off x="761999" y="122622"/>
            <a:ext cx="8171793" cy="481723"/>
          </a:xfrm>
          <a:prstGeom prst="rect">
            <a:avLst/>
          </a:prstGeom>
          <a:solidFill>
            <a:srgbClr val="0D73A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649" r:id="rId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88276" y="683172"/>
            <a:ext cx="7898524" cy="734466"/>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88276" y="1600200"/>
            <a:ext cx="7898524"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498897"/>
            <a:ext cx="2133600" cy="222578"/>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dirty="0" smtClean="0"/>
              <a:t>April 25, 2013</a:t>
            </a:r>
            <a:endParaRPr lang="en-US" dirty="0"/>
          </a:p>
        </p:txBody>
      </p:sp>
      <p:cxnSp>
        <p:nvCxnSpPr>
          <p:cNvPr id="7" name="Straight Connector 6"/>
          <p:cNvCxnSpPr/>
          <p:nvPr/>
        </p:nvCxnSpPr>
        <p:spPr>
          <a:xfrm>
            <a:off x="0" y="6417662"/>
            <a:ext cx="9144000"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8002987" y="6638229"/>
            <a:ext cx="441131" cy="1588"/>
          </a:xfrm>
          <a:prstGeom prst="line">
            <a:avLst/>
          </a:prstGeom>
        </p:spPr>
        <p:style>
          <a:lnRef idx="1">
            <a:schemeClr val="accent1"/>
          </a:lnRef>
          <a:fillRef idx="0">
            <a:schemeClr val="accent1"/>
          </a:fillRef>
          <a:effectRef idx="0">
            <a:schemeClr val="accent1"/>
          </a:effectRef>
          <a:fontRef idx="minor">
            <a:schemeClr val="tx1"/>
          </a:fontRef>
        </p:style>
      </p:cxnSp>
      <p:pic>
        <p:nvPicPr>
          <p:cNvPr id="9" name="Picture 8" descr="MEP-WORDING-PPT.jpg"/>
          <p:cNvPicPr>
            <a:picLocks noChangeAspect="1"/>
          </p:cNvPicPr>
          <p:nvPr/>
        </p:nvPicPr>
        <p:blipFill>
          <a:blip r:embed="rId14"/>
          <a:stretch>
            <a:fillRect/>
          </a:stretch>
        </p:blipFill>
        <p:spPr>
          <a:xfrm>
            <a:off x="788276" y="262939"/>
            <a:ext cx="7216497" cy="159548"/>
          </a:xfrm>
          <a:prstGeom prst="rect">
            <a:avLst/>
          </a:prstGeom>
        </p:spPr>
      </p:pic>
      <p:pic>
        <p:nvPicPr>
          <p:cNvPr id="10" name="Picture 9" descr="MEP-LOGO-MEP.png"/>
          <p:cNvPicPr>
            <a:picLocks noChangeAspect="1"/>
          </p:cNvPicPr>
          <p:nvPr/>
        </p:nvPicPr>
        <p:blipFill>
          <a:blip r:embed="rId15"/>
          <a:stretch>
            <a:fillRect/>
          </a:stretch>
        </p:blipFill>
        <p:spPr>
          <a:xfrm>
            <a:off x="8686800" y="6447033"/>
            <a:ext cx="273269" cy="385485"/>
          </a:xfrm>
          <a:prstGeom prst="rect">
            <a:avLst/>
          </a:prstGeom>
        </p:spPr>
      </p:pic>
      <p:pic>
        <p:nvPicPr>
          <p:cNvPr id="11" name="Picture 10" descr="MEP-NEW-LOOK-LEFT-SIDE.png"/>
          <p:cNvPicPr>
            <a:picLocks noChangeAspect="1"/>
          </p:cNvPicPr>
          <p:nvPr/>
        </p:nvPicPr>
        <p:blipFill>
          <a:blip r:embed="rId16"/>
          <a:stretch>
            <a:fillRect/>
          </a:stretch>
        </p:blipFill>
        <p:spPr>
          <a:xfrm>
            <a:off x="137473" y="122622"/>
            <a:ext cx="556881" cy="2934138"/>
          </a:xfrm>
          <a:prstGeom prst="rect">
            <a:avLst/>
          </a:prstGeom>
        </p:spPr>
      </p:pic>
      <p:sp>
        <p:nvSpPr>
          <p:cNvPr id="15" name="Footer Placeholder 14"/>
          <p:cNvSpPr>
            <a:spLocks noGrp="1"/>
          </p:cNvSpPr>
          <p:nvPr>
            <p:ph type="ftr" sz="quarter" idx="3"/>
          </p:nvPr>
        </p:nvSpPr>
        <p:spPr>
          <a:xfrm>
            <a:off x="3124200" y="6498897"/>
            <a:ext cx="2895600" cy="222578"/>
          </a:xfrm>
          <a:prstGeom prst="rect">
            <a:avLst/>
          </a:prstGeom>
        </p:spPr>
        <p:txBody>
          <a:bodyPr vert="horz" lIns="91440" tIns="45720" rIns="91440" bIns="45720" rtlCol="0" anchor="ctr"/>
          <a:lstStyle>
            <a:lvl1pPr marL="0" algn="ctr" defTabSz="457200" rtl="0" eaLnBrk="1" latinLnBrk="0" hangingPunct="1">
              <a:defRPr lang="en-US" sz="1000" kern="1200" dirty="0">
                <a:solidFill>
                  <a:schemeClr val="tx1">
                    <a:tint val="75000"/>
                  </a:schemeClr>
                </a:solidFill>
                <a:latin typeface="+mn-lt"/>
                <a:ea typeface="+mn-ea"/>
                <a:cs typeface="+mn-cs"/>
              </a:defRPr>
            </a:lvl1pPr>
          </a:lstStyle>
          <a:p>
            <a:r>
              <a:rPr lang="en-US" dirty="0" smtClean="0"/>
              <a:t>Nebraska Information Webinar</a:t>
            </a:r>
            <a:endParaRPr lang="en-US" dirty="0"/>
          </a:p>
        </p:txBody>
      </p:sp>
      <p:sp>
        <p:nvSpPr>
          <p:cNvPr id="17" name="Slide Number Placeholder 16"/>
          <p:cNvSpPr>
            <a:spLocks noGrp="1"/>
          </p:cNvSpPr>
          <p:nvPr>
            <p:ph type="sldNum" sz="quarter" idx="4"/>
          </p:nvPr>
        </p:nvSpPr>
        <p:spPr>
          <a:xfrm>
            <a:off x="6553200" y="6498897"/>
            <a:ext cx="2133600" cy="222578"/>
          </a:xfrm>
          <a:prstGeom prst="rect">
            <a:avLst/>
          </a:prstGeom>
        </p:spPr>
        <p:txBody>
          <a:bodyPr vert="horz" lIns="91440" tIns="45720" rIns="91440" bIns="45720" rtlCol="0" anchor="ctr"/>
          <a:lstStyle>
            <a:lvl1pPr algn="r">
              <a:defRPr sz="1000">
                <a:solidFill>
                  <a:schemeClr val="tx1">
                    <a:tint val="75000"/>
                  </a:schemeClr>
                </a:solidFill>
              </a:defRPr>
            </a:lvl1pPr>
          </a:lstStyle>
          <a:p>
            <a:fld id="{7C690F11-132E-E54B-AD6C-C5C68F5B319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2" r:id="rId1"/>
    <p:sldLayoutId id="2147483661" r:id="rId2"/>
    <p:sldLayoutId id="214748367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788988" y="682625"/>
            <a:ext cx="7897812" cy="73501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Text Placeholder 2"/>
          <p:cNvSpPr>
            <a:spLocks noGrp="1"/>
          </p:cNvSpPr>
          <p:nvPr>
            <p:ph type="body" idx="1"/>
          </p:nvPr>
        </p:nvSpPr>
        <p:spPr bwMode="auto">
          <a:xfrm>
            <a:off x="788988" y="1600200"/>
            <a:ext cx="7897812"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99225"/>
            <a:ext cx="2133600" cy="222250"/>
          </a:xfrm>
          <a:prstGeom prst="rect">
            <a:avLst/>
          </a:prstGeom>
        </p:spPr>
        <p:txBody>
          <a:bodyPr vert="horz" lIns="91440" tIns="45720" rIns="91440" bIns="45720" rtlCol="0" anchor="ctr"/>
          <a:lstStyle>
            <a:lvl1pPr algn="l">
              <a:defRPr sz="1800" b="1">
                <a:solidFill>
                  <a:schemeClr val="tx1"/>
                </a:solidFill>
                <a:latin typeface="Arial Narrow" pitchFamily="34" charset="0"/>
                <a:ea typeface="ヒラギノ角ゴ Pro W3" pitchFamily="-109" charset="-128"/>
                <a:cs typeface="+mn-cs"/>
              </a:defRPr>
            </a:lvl1pPr>
          </a:lstStyle>
          <a:p>
            <a:pPr fontAlgn="base">
              <a:spcBef>
                <a:spcPct val="0"/>
              </a:spcBef>
              <a:spcAft>
                <a:spcPct val="0"/>
              </a:spcAft>
              <a:defRPr/>
            </a:pPr>
            <a:r>
              <a:rPr lang="en-US" smtClean="0">
                <a:solidFill>
                  <a:prstClr val="black"/>
                </a:solidFill>
              </a:rPr>
              <a:t>March 2013</a:t>
            </a:r>
            <a:endParaRPr lang="en-US" dirty="0">
              <a:solidFill>
                <a:prstClr val="black"/>
              </a:solidFill>
            </a:endParaRPr>
          </a:p>
        </p:txBody>
      </p:sp>
      <p:cxnSp>
        <p:nvCxnSpPr>
          <p:cNvPr id="7" name="Straight Connector 6"/>
          <p:cNvCxnSpPr/>
          <p:nvPr/>
        </p:nvCxnSpPr>
        <p:spPr>
          <a:xfrm>
            <a:off x="0" y="6418263"/>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8003381" y="6638132"/>
            <a:ext cx="441325" cy="1588"/>
          </a:xfrm>
          <a:prstGeom prst="line">
            <a:avLst/>
          </a:prstGeom>
        </p:spPr>
        <p:style>
          <a:lnRef idx="1">
            <a:schemeClr val="accent1"/>
          </a:lnRef>
          <a:fillRef idx="0">
            <a:schemeClr val="accent1"/>
          </a:fillRef>
          <a:effectRef idx="0">
            <a:schemeClr val="accent1"/>
          </a:effectRef>
          <a:fontRef idx="minor">
            <a:schemeClr val="tx1"/>
          </a:fontRef>
        </p:style>
      </p:cxnSp>
      <p:pic>
        <p:nvPicPr>
          <p:cNvPr id="4103" name="Picture 8" descr="MEP-WORDING-PPT.jpg"/>
          <p:cNvPicPr>
            <a:picLocks noChangeAspect="1"/>
          </p:cNvPicPr>
          <p:nvPr/>
        </p:nvPicPr>
        <p:blipFill>
          <a:blip r:embed="rId6"/>
          <a:srcRect/>
          <a:stretch>
            <a:fillRect/>
          </a:stretch>
        </p:blipFill>
        <p:spPr bwMode="auto">
          <a:xfrm>
            <a:off x="788988" y="263525"/>
            <a:ext cx="7215187" cy="158750"/>
          </a:xfrm>
          <a:prstGeom prst="rect">
            <a:avLst/>
          </a:prstGeom>
          <a:noFill/>
          <a:ln w="9525">
            <a:noFill/>
            <a:miter lim="800000"/>
            <a:headEnd/>
            <a:tailEnd/>
          </a:ln>
        </p:spPr>
      </p:pic>
      <p:pic>
        <p:nvPicPr>
          <p:cNvPr id="4104" name="Picture 9" descr="MEP-LOGO-MEP.png"/>
          <p:cNvPicPr>
            <a:picLocks noChangeAspect="1"/>
          </p:cNvPicPr>
          <p:nvPr/>
        </p:nvPicPr>
        <p:blipFill>
          <a:blip r:embed="rId7"/>
          <a:srcRect/>
          <a:stretch>
            <a:fillRect/>
          </a:stretch>
        </p:blipFill>
        <p:spPr bwMode="auto">
          <a:xfrm>
            <a:off x="8686800" y="6446838"/>
            <a:ext cx="273050" cy="385762"/>
          </a:xfrm>
          <a:prstGeom prst="rect">
            <a:avLst/>
          </a:prstGeom>
          <a:noFill/>
          <a:ln w="9525">
            <a:noFill/>
            <a:miter lim="800000"/>
            <a:headEnd/>
            <a:tailEnd/>
          </a:ln>
        </p:spPr>
      </p:pic>
      <p:pic>
        <p:nvPicPr>
          <p:cNvPr id="4105" name="Picture 10" descr="MEP-NEW-LOOK-LEFT-SIDE.png"/>
          <p:cNvPicPr>
            <a:picLocks noChangeAspect="1"/>
          </p:cNvPicPr>
          <p:nvPr/>
        </p:nvPicPr>
        <p:blipFill>
          <a:blip r:embed="rId8"/>
          <a:srcRect/>
          <a:stretch>
            <a:fillRect/>
          </a:stretch>
        </p:blipFill>
        <p:spPr bwMode="auto">
          <a:xfrm>
            <a:off x="138113" y="122238"/>
            <a:ext cx="555625" cy="2935287"/>
          </a:xfrm>
          <a:prstGeom prst="rect">
            <a:avLst/>
          </a:prstGeom>
          <a:noFill/>
          <a:ln w="9525">
            <a:noFill/>
            <a:miter lim="800000"/>
            <a:headEnd/>
            <a:tailEnd/>
          </a:ln>
        </p:spPr>
      </p:pic>
      <p:sp>
        <p:nvSpPr>
          <p:cNvPr id="15" name="Footer Placeholder 14"/>
          <p:cNvSpPr>
            <a:spLocks noGrp="1"/>
          </p:cNvSpPr>
          <p:nvPr>
            <p:ph type="ftr" sz="quarter" idx="3"/>
          </p:nvPr>
        </p:nvSpPr>
        <p:spPr>
          <a:xfrm>
            <a:off x="3124200" y="6499225"/>
            <a:ext cx="2895600" cy="222250"/>
          </a:xfrm>
          <a:prstGeom prst="rect">
            <a:avLst/>
          </a:prstGeom>
        </p:spPr>
        <p:txBody>
          <a:bodyPr vert="horz" lIns="91440" tIns="45720" rIns="91440" bIns="45720" rtlCol="0" anchor="ctr"/>
          <a:lstStyle>
            <a:lvl1pPr marL="0" algn="ctr" defTabSz="457200" rtl="0" eaLnBrk="1" latinLnBrk="0" hangingPunct="1">
              <a:defRPr lang="en-US" sz="1800" b="1" kern="1200">
                <a:solidFill>
                  <a:schemeClr val="tx1"/>
                </a:solidFill>
                <a:latin typeface="Arial Narrow" pitchFamily="34" charset="0"/>
                <a:ea typeface="+mn-ea"/>
                <a:cs typeface="+mn-cs"/>
              </a:defRPr>
            </a:lvl1pPr>
          </a:lstStyle>
          <a:p>
            <a:pPr fontAlgn="base">
              <a:spcBef>
                <a:spcPct val="0"/>
              </a:spcBef>
              <a:spcAft>
                <a:spcPct val="0"/>
              </a:spcAft>
              <a:defRPr/>
            </a:pPr>
            <a:r>
              <a:rPr smtClean="0">
                <a:solidFill>
                  <a:prstClr val="black"/>
                </a:solidFill>
              </a:rPr>
              <a:t>MEP Overview</a:t>
            </a:r>
            <a:endParaRPr dirty="0">
              <a:solidFill>
                <a:prstClr val="black"/>
              </a:solidFill>
            </a:endParaRPr>
          </a:p>
        </p:txBody>
      </p:sp>
      <p:sp>
        <p:nvSpPr>
          <p:cNvPr id="17" name="Slide Number Placeholder 16"/>
          <p:cNvSpPr>
            <a:spLocks noGrp="1"/>
          </p:cNvSpPr>
          <p:nvPr>
            <p:ph type="sldNum" sz="quarter" idx="4"/>
          </p:nvPr>
        </p:nvSpPr>
        <p:spPr>
          <a:xfrm>
            <a:off x="6477000" y="6499225"/>
            <a:ext cx="2133600" cy="222250"/>
          </a:xfrm>
          <a:prstGeom prst="rect">
            <a:avLst/>
          </a:prstGeom>
        </p:spPr>
        <p:txBody>
          <a:bodyPr vert="horz" wrap="square" lIns="91440" tIns="45720" rIns="91440" bIns="45720" numCol="1" anchor="ctr" anchorCtr="0" compatLnSpc="1">
            <a:prstTxWarp prst="textNoShape">
              <a:avLst/>
            </a:prstTxWarp>
          </a:bodyPr>
          <a:lstStyle>
            <a:lvl1pPr algn="r">
              <a:defRPr b="1" smtClean="0">
                <a:latin typeface="Arial Narrow" pitchFamily="34" charset="0"/>
              </a:defRPr>
            </a:lvl1pPr>
          </a:lstStyle>
          <a:p>
            <a:pPr fontAlgn="base">
              <a:spcBef>
                <a:spcPct val="0"/>
              </a:spcBef>
              <a:spcAft>
                <a:spcPct val="0"/>
              </a:spcAft>
              <a:defRPr/>
            </a:pPr>
            <a:fld id="{CB712A03-695C-463A-97EF-A29F825B7725}" type="slidenum">
              <a:rPr lang="en-US">
                <a:solidFill>
                  <a:prstClr val="black"/>
                </a:solidFill>
              </a:rPr>
              <a:pPr fontAlgn="base">
                <a:spcBef>
                  <a:spcPct val="0"/>
                </a:spcBef>
                <a:spcAft>
                  <a:spcPct val="0"/>
                </a:spcAft>
                <a:defRPr/>
              </a:pPr>
              <a:t>‹#›</a:t>
            </a:fld>
            <a:endParaRPr lang="en-US" dirty="0">
              <a:solidFill>
                <a:prstClr val="black"/>
              </a:solidFill>
            </a:endParaRPr>
          </a:p>
        </p:txBody>
      </p:sp>
    </p:spTree>
    <p:extLst>
      <p:ext uri="{BB962C8B-B14F-4D97-AF65-F5344CB8AC3E}">
        <p14:creationId xmlns:p14="http://schemas.microsoft.com/office/powerpoint/2010/main" val="336968454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Lst>
  <p:hf hdr="0"/>
  <p:txStyles>
    <p:titleStyle>
      <a:lvl1pPr algn="l" defTabSz="457200" rtl="0" eaLnBrk="0" fontAlgn="base" hangingPunct="0">
        <a:spcBef>
          <a:spcPct val="0"/>
        </a:spcBef>
        <a:spcAft>
          <a:spcPct val="0"/>
        </a:spcAft>
        <a:defRPr sz="3600" b="1" kern="1200">
          <a:solidFill>
            <a:schemeClr val="tx1"/>
          </a:solidFill>
          <a:latin typeface="Arial Narrow" pitchFamily="34" charset="0"/>
          <a:ea typeface="ＭＳ Ｐゴシック" pitchFamily="32" charset="-128"/>
          <a:cs typeface="+mj-cs"/>
        </a:defRPr>
      </a:lvl1pPr>
      <a:lvl2pPr algn="l" defTabSz="457200" rtl="0" eaLnBrk="0" fontAlgn="base" hangingPunct="0">
        <a:spcBef>
          <a:spcPct val="0"/>
        </a:spcBef>
        <a:spcAft>
          <a:spcPct val="0"/>
        </a:spcAft>
        <a:defRPr sz="3600" b="1">
          <a:solidFill>
            <a:schemeClr val="tx1"/>
          </a:solidFill>
          <a:latin typeface="Arial Narrow" pitchFamily="34" charset="0"/>
          <a:ea typeface="ＭＳ Ｐゴシック" pitchFamily="32" charset="-128"/>
        </a:defRPr>
      </a:lvl2pPr>
      <a:lvl3pPr algn="l" defTabSz="457200" rtl="0" eaLnBrk="0" fontAlgn="base" hangingPunct="0">
        <a:spcBef>
          <a:spcPct val="0"/>
        </a:spcBef>
        <a:spcAft>
          <a:spcPct val="0"/>
        </a:spcAft>
        <a:defRPr sz="3600" b="1">
          <a:solidFill>
            <a:schemeClr val="tx1"/>
          </a:solidFill>
          <a:latin typeface="Arial Narrow" pitchFamily="34" charset="0"/>
          <a:ea typeface="ＭＳ Ｐゴシック" pitchFamily="32" charset="-128"/>
        </a:defRPr>
      </a:lvl3pPr>
      <a:lvl4pPr algn="l" defTabSz="457200" rtl="0" eaLnBrk="0" fontAlgn="base" hangingPunct="0">
        <a:spcBef>
          <a:spcPct val="0"/>
        </a:spcBef>
        <a:spcAft>
          <a:spcPct val="0"/>
        </a:spcAft>
        <a:defRPr sz="3600" b="1">
          <a:solidFill>
            <a:schemeClr val="tx1"/>
          </a:solidFill>
          <a:latin typeface="Arial Narrow" pitchFamily="34" charset="0"/>
          <a:ea typeface="ＭＳ Ｐゴシック" pitchFamily="32" charset="-128"/>
        </a:defRPr>
      </a:lvl4pPr>
      <a:lvl5pPr algn="l" defTabSz="457200" rtl="0" eaLnBrk="0" fontAlgn="base" hangingPunct="0">
        <a:spcBef>
          <a:spcPct val="0"/>
        </a:spcBef>
        <a:spcAft>
          <a:spcPct val="0"/>
        </a:spcAft>
        <a:defRPr sz="3600" b="1">
          <a:solidFill>
            <a:schemeClr val="tx1"/>
          </a:solidFill>
          <a:latin typeface="Arial Narrow" pitchFamily="34" charset="0"/>
          <a:ea typeface="ＭＳ Ｐゴシック" pitchFamily="32" charset="-128"/>
        </a:defRPr>
      </a:lvl5pPr>
      <a:lvl6pPr marL="457200" algn="l" defTabSz="457200" rtl="0" fontAlgn="base">
        <a:spcBef>
          <a:spcPct val="0"/>
        </a:spcBef>
        <a:spcAft>
          <a:spcPct val="0"/>
        </a:spcAft>
        <a:defRPr sz="3600" b="1">
          <a:solidFill>
            <a:schemeClr val="tx1"/>
          </a:solidFill>
          <a:latin typeface="Arial Narrow" pitchFamily="34" charset="0"/>
        </a:defRPr>
      </a:lvl6pPr>
      <a:lvl7pPr marL="914400" algn="l" defTabSz="457200" rtl="0" fontAlgn="base">
        <a:spcBef>
          <a:spcPct val="0"/>
        </a:spcBef>
        <a:spcAft>
          <a:spcPct val="0"/>
        </a:spcAft>
        <a:defRPr sz="3600" b="1">
          <a:solidFill>
            <a:schemeClr val="tx1"/>
          </a:solidFill>
          <a:latin typeface="Arial Narrow" pitchFamily="34" charset="0"/>
        </a:defRPr>
      </a:lvl7pPr>
      <a:lvl8pPr marL="1371600" algn="l" defTabSz="457200" rtl="0" fontAlgn="base">
        <a:spcBef>
          <a:spcPct val="0"/>
        </a:spcBef>
        <a:spcAft>
          <a:spcPct val="0"/>
        </a:spcAft>
        <a:defRPr sz="3600" b="1">
          <a:solidFill>
            <a:schemeClr val="tx1"/>
          </a:solidFill>
          <a:latin typeface="Arial Narrow" pitchFamily="34" charset="0"/>
        </a:defRPr>
      </a:lvl8pPr>
      <a:lvl9pPr marL="1828800" algn="l" defTabSz="457200" rtl="0" fontAlgn="base">
        <a:spcBef>
          <a:spcPct val="0"/>
        </a:spcBef>
        <a:spcAft>
          <a:spcPct val="0"/>
        </a:spcAft>
        <a:defRPr sz="3600" b="1">
          <a:solidFill>
            <a:schemeClr val="tx1"/>
          </a:solidFill>
          <a:latin typeface="Arial Narrow" pitchFamily="34" charset="0"/>
        </a:defRPr>
      </a:lvl9pPr>
    </p:titleStyle>
    <p:bodyStyle>
      <a:lvl1pPr marL="342900" indent="-342900" algn="l" defTabSz="457200" rtl="0" eaLnBrk="0" fontAlgn="base" hangingPunct="0">
        <a:spcBef>
          <a:spcPct val="20000"/>
        </a:spcBef>
        <a:spcAft>
          <a:spcPct val="0"/>
        </a:spcAft>
        <a:buFont typeface="Arial" charset="0"/>
        <a:buChar char="•"/>
        <a:defRPr sz="2800" kern="1200">
          <a:solidFill>
            <a:schemeClr val="tx1"/>
          </a:solidFill>
          <a:latin typeface="Arial Narrow" pitchFamily="34" charset="0"/>
          <a:ea typeface="ＭＳ Ｐゴシック" pitchFamily="32" charset="-128"/>
          <a:cs typeface="+mn-cs"/>
        </a:defRPr>
      </a:lvl1pPr>
      <a:lvl2pPr marL="742950" indent="-285750" algn="l" defTabSz="457200" rtl="0" eaLnBrk="0" fontAlgn="base" hangingPunct="0">
        <a:spcBef>
          <a:spcPct val="20000"/>
        </a:spcBef>
        <a:spcAft>
          <a:spcPct val="0"/>
        </a:spcAft>
        <a:buFont typeface="Arial" charset="0"/>
        <a:buChar char="–"/>
        <a:defRPr sz="2400" kern="1200">
          <a:solidFill>
            <a:schemeClr val="tx1"/>
          </a:solidFill>
          <a:latin typeface="Arial Narrow" pitchFamily="34" charset="0"/>
          <a:ea typeface="ＭＳ Ｐゴシック" pitchFamily="32" charset="-128"/>
          <a:cs typeface="+mn-cs"/>
        </a:defRPr>
      </a:lvl2pPr>
      <a:lvl3pPr marL="1143000" indent="-228600" algn="l" defTabSz="457200" rtl="0" eaLnBrk="0" fontAlgn="base" hangingPunct="0">
        <a:spcBef>
          <a:spcPct val="20000"/>
        </a:spcBef>
        <a:spcAft>
          <a:spcPct val="0"/>
        </a:spcAft>
        <a:buFont typeface="Arial" charset="0"/>
        <a:buChar char="•"/>
        <a:defRPr sz="2000" kern="1200">
          <a:solidFill>
            <a:schemeClr val="tx1"/>
          </a:solidFill>
          <a:latin typeface="Arial Narrow" pitchFamily="34" charset="0"/>
          <a:ea typeface="ＭＳ Ｐゴシック" pitchFamily="32" charset="-128"/>
          <a:cs typeface="+mn-cs"/>
        </a:defRPr>
      </a:lvl3pPr>
      <a:lvl4pPr marL="1600200" indent="-228600" algn="l" defTabSz="457200" rtl="0" eaLnBrk="0" fontAlgn="base" hangingPunct="0">
        <a:spcBef>
          <a:spcPct val="20000"/>
        </a:spcBef>
        <a:spcAft>
          <a:spcPct val="0"/>
        </a:spcAft>
        <a:buFont typeface="Arial" charset="0"/>
        <a:buChar char="–"/>
        <a:defRPr kern="1200">
          <a:solidFill>
            <a:schemeClr val="tx1"/>
          </a:solidFill>
          <a:latin typeface="Arial Narrow" pitchFamily="34" charset="0"/>
          <a:ea typeface="ＭＳ Ｐゴシック" pitchFamily="32" charset="-128"/>
          <a:cs typeface="+mn-cs"/>
        </a:defRPr>
      </a:lvl4pPr>
      <a:lvl5pPr marL="2057400" indent="-228600" algn="l" defTabSz="457200" rtl="0" eaLnBrk="0" fontAlgn="base" hangingPunct="0">
        <a:spcBef>
          <a:spcPct val="20000"/>
        </a:spcBef>
        <a:spcAft>
          <a:spcPct val="0"/>
        </a:spcAft>
        <a:buFont typeface="Arial" charset="0"/>
        <a:buChar char="»"/>
        <a:defRPr sz="1600" kern="1200">
          <a:solidFill>
            <a:schemeClr val="tx1"/>
          </a:solidFill>
          <a:latin typeface="Arial Narrow" pitchFamily="34" charset="0"/>
          <a:ea typeface="ＭＳ Ｐゴシック" pitchFamily="32"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788988" y="682625"/>
            <a:ext cx="7897812" cy="73501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Text Placeholder 2"/>
          <p:cNvSpPr>
            <a:spLocks noGrp="1"/>
          </p:cNvSpPr>
          <p:nvPr>
            <p:ph type="body" idx="1"/>
          </p:nvPr>
        </p:nvSpPr>
        <p:spPr bwMode="auto">
          <a:xfrm>
            <a:off x="788988" y="1600200"/>
            <a:ext cx="7897812"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99225"/>
            <a:ext cx="2133600" cy="222250"/>
          </a:xfrm>
          <a:prstGeom prst="rect">
            <a:avLst/>
          </a:prstGeom>
        </p:spPr>
        <p:txBody>
          <a:bodyPr vert="horz" lIns="91440" tIns="45720" rIns="91440" bIns="45720" rtlCol="0" anchor="ctr"/>
          <a:lstStyle>
            <a:lvl1pPr algn="l">
              <a:defRPr sz="1800" b="1">
                <a:solidFill>
                  <a:schemeClr val="tx1"/>
                </a:solidFill>
                <a:latin typeface="Arial Narrow" pitchFamily="34" charset="0"/>
                <a:ea typeface="ヒラギノ角ゴ Pro W3" pitchFamily="-109" charset="-128"/>
                <a:cs typeface="+mn-cs"/>
              </a:defRPr>
            </a:lvl1pPr>
          </a:lstStyle>
          <a:p>
            <a:pPr fontAlgn="base">
              <a:spcBef>
                <a:spcPct val="0"/>
              </a:spcBef>
              <a:spcAft>
                <a:spcPct val="0"/>
              </a:spcAft>
              <a:defRPr/>
            </a:pPr>
            <a:r>
              <a:rPr lang="en-US" smtClean="0">
                <a:solidFill>
                  <a:prstClr val="black"/>
                </a:solidFill>
              </a:rPr>
              <a:t>July 2011</a:t>
            </a:r>
            <a:endParaRPr lang="en-US">
              <a:solidFill>
                <a:prstClr val="black"/>
              </a:solidFill>
            </a:endParaRPr>
          </a:p>
        </p:txBody>
      </p:sp>
      <p:cxnSp>
        <p:nvCxnSpPr>
          <p:cNvPr id="7" name="Straight Connector 6"/>
          <p:cNvCxnSpPr/>
          <p:nvPr/>
        </p:nvCxnSpPr>
        <p:spPr>
          <a:xfrm>
            <a:off x="0" y="6418263"/>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8003381" y="6638132"/>
            <a:ext cx="441325" cy="1588"/>
          </a:xfrm>
          <a:prstGeom prst="line">
            <a:avLst/>
          </a:prstGeom>
        </p:spPr>
        <p:style>
          <a:lnRef idx="1">
            <a:schemeClr val="accent1"/>
          </a:lnRef>
          <a:fillRef idx="0">
            <a:schemeClr val="accent1"/>
          </a:fillRef>
          <a:effectRef idx="0">
            <a:schemeClr val="accent1"/>
          </a:effectRef>
          <a:fontRef idx="minor">
            <a:schemeClr val="tx1"/>
          </a:fontRef>
        </p:style>
      </p:cxnSp>
      <p:pic>
        <p:nvPicPr>
          <p:cNvPr id="4103" name="Picture 8" descr="MEP-WORDING-PPT.jpg"/>
          <p:cNvPicPr>
            <a:picLocks noChangeAspect="1"/>
          </p:cNvPicPr>
          <p:nvPr/>
        </p:nvPicPr>
        <p:blipFill>
          <a:blip r:embed="rId6"/>
          <a:srcRect/>
          <a:stretch>
            <a:fillRect/>
          </a:stretch>
        </p:blipFill>
        <p:spPr bwMode="auto">
          <a:xfrm>
            <a:off x="788988" y="263525"/>
            <a:ext cx="7215187" cy="158750"/>
          </a:xfrm>
          <a:prstGeom prst="rect">
            <a:avLst/>
          </a:prstGeom>
          <a:noFill/>
          <a:ln w="9525">
            <a:noFill/>
            <a:miter lim="800000"/>
            <a:headEnd/>
            <a:tailEnd/>
          </a:ln>
        </p:spPr>
      </p:pic>
      <p:pic>
        <p:nvPicPr>
          <p:cNvPr id="4104" name="Picture 9" descr="MEP-LOGO-MEP.png"/>
          <p:cNvPicPr>
            <a:picLocks noChangeAspect="1"/>
          </p:cNvPicPr>
          <p:nvPr/>
        </p:nvPicPr>
        <p:blipFill>
          <a:blip r:embed="rId7"/>
          <a:srcRect/>
          <a:stretch>
            <a:fillRect/>
          </a:stretch>
        </p:blipFill>
        <p:spPr bwMode="auto">
          <a:xfrm>
            <a:off x="8686800" y="6446838"/>
            <a:ext cx="273050" cy="385762"/>
          </a:xfrm>
          <a:prstGeom prst="rect">
            <a:avLst/>
          </a:prstGeom>
          <a:noFill/>
          <a:ln w="9525">
            <a:noFill/>
            <a:miter lim="800000"/>
            <a:headEnd/>
            <a:tailEnd/>
          </a:ln>
        </p:spPr>
      </p:pic>
      <p:pic>
        <p:nvPicPr>
          <p:cNvPr id="4105" name="Picture 10" descr="MEP-NEW-LOOK-LEFT-SIDE.png"/>
          <p:cNvPicPr>
            <a:picLocks noChangeAspect="1"/>
          </p:cNvPicPr>
          <p:nvPr/>
        </p:nvPicPr>
        <p:blipFill>
          <a:blip r:embed="rId8"/>
          <a:srcRect/>
          <a:stretch>
            <a:fillRect/>
          </a:stretch>
        </p:blipFill>
        <p:spPr bwMode="auto">
          <a:xfrm>
            <a:off x="138113" y="122238"/>
            <a:ext cx="555625" cy="2935287"/>
          </a:xfrm>
          <a:prstGeom prst="rect">
            <a:avLst/>
          </a:prstGeom>
          <a:noFill/>
          <a:ln w="9525">
            <a:noFill/>
            <a:miter lim="800000"/>
            <a:headEnd/>
            <a:tailEnd/>
          </a:ln>
        </p:spPr>
      </p:pic>
      <p:sp>
        <p:nvSpPr>
          <p:cNvPr id="15" name="Footer Placeholder 14"/>
          <p:cNvSpPr>
            <a:spLocks noGrp="1"/>
          </p:cNvSpPr>
          <p:nvPr>
            <p:ph type="ftr" sz="quarter" idx="3"/>
          </p:nvPr>
        </p:nvSpPr>
        <p:spPr>
          <a:xfrm>
            <a:off x="3124200" y="6499225"/>
            <a:ext cx="2895600" cy="222250"/>
          </a:xfrm>
          <a:prstGeom prst="rect">
            <a:avLst/>
          </a:prstGeom>
        </p:spPr>
        <p:txBody>
          <a:bodyPr vert="horz" lIns="91440" tIns="45720" rIns="91440" bIns="45720" rtlCol="0" anchor="ctr"/>
          <a:lstStyle>
            <a:lvl1pPr marL="0" algn="ctr" defTabSz="457200" rtl="0" eaLnBrk="1" latinLnBrk="0" hangingPunct="1">
              <a:defRPr lang="en-US" sz="1800" b="1" kern="1200">
                <a:solidFill>
                  <a:schemeClr val="tx1"/>
                </a:solidFill>
                <a:latin typeface="Arial Narrow" pitchFamily="34" charset="0"/>
                <a:ea typeface="+mn-ea"/>
                <a:cs typeface="+mn-cs"/>
              </a:defRPr>
            </a:lvl1pPr>
          </a:lstStyle>
          <a:p>
            <a:pPr fontAlgn="base">
              <a:spcBef>
                <a:spcPct val="0"/>
              </a:spcBef>
              <a:spcAft>
                <a:spcPct val="0"/>
              </a:spcAft>
              <a:defRPr/>
            </a:pPr>
            <a:r>
              <a:rPr smtClean="0">
                <a:solidFill>
                  <a:prstClr val="black"/>
                </a:solidFill>
              </a:rPr>
              <a:t>“CORE” – January 24, 2012</a:t>
            </a:r>
            <a:endParaRPr>
              <a:solidFill>
                <a:prstClr val="black"/>
              </a:solidFill>
            </a:endParaRPr>
          </a:p>
        </p:txBody>
      </p:sp>
      <p:sp>
        <p:nvSpPr>
          <p:cNvPr id="17" name="Slide Number Placeholder 16"/>
          <p:cNvSpPr>
            <a:spLocks noGrp="1"/>
          </p:cNvSpPr>
          <p:nvPr>
            <p:ph type="sldNum" sz="quarter" idx="4"/>
          </p:nvPr>
        </p:nvSpPr>
        <p:spPr>
          <a:xfrm>
            <a:off x="6477000" y="6499225"/>
            <a:ext cx="2133600" cy="222250"/>
          </a:xfrm>
          <a:prstGeom prst="rect">
            <a:avLst/>
          </a:prstGeom>
        </p:spPr>
        <p:txBody>
          <a:bodyPr vert="horz" wrap="square" lIns="91440" tIns="45720" rIns="91440" bIns="45720" numCol="1" anchor="ctr" anchorCtr="0" compatLnSpc="1">
            <a:prstTxWarp prst="textNoShape">
              <a:avLst/>
            </a:prstTxWarp>
          </a:bodyPr>
          <a:lstStyle>
            <a:lvl1pPr algn="r">
              <a:defRPr b="1" smtClean="0">
                <a:latin typeface="Arial Narrow" pitchFamily="34" charset="0"/>
              </a:defRPr>
            </a:lvl1pPr>
          </a:lstStyle>
          <a:p>
            <a:pPr fontAlgn="base">
              <a:spcBef>
                <a:spcPct val="0"/>
              </a:spcBef>
              <a:spcAft>
                <a:spcPct val="0"/>
              </a:spcAft>
              <a:defRPr/>
            </a:pPr>
            <a:fld id="{CB712A03-695C-463A-97EF-A29F825B7725}" type="slidenum">
              <a:rPr lang="en-US">
                <a:solidFill>
                  <a:prstClr val="black"/>
                </a:solidFill>
              </a:rPr>
              <a:pPr fontAlgn="base">
                <a:spcBef>
                  <a:spcPct val="0"/>
                </a:spcBef>
                <a:spcAft>
                  <a:spcPct val="0"/>
                </a:spcAft>
                <a:defRPr/>
              </a:pPr>
              <a:t>‹#›</a:t>
            </a:fld>
            <a:endParaRPr lang="en-US">
              <a:solidFill>
                <a:prstClr val="black"/>
              </a:solidFill>
            </a:endParaRPr>
          </a:p>
        </p:txBody>
      </p:sp>
    </p:spTree>
    <p:extLst>
      <p:ext uri="{BB962C8B-B14F-4D97-AF65-F5344CB8AC3E}">
        <p14:creationId xmlns:p14="http://schemas.microsoft.com/office/powerpoint/2010/main" val="370194291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Lst>
  <p:hf hdr="0" dt="0"/>
  <p:txStyles>
    <p:titleStyle>
      <a:lvl1pPr algn="l" defTabSz="457200" rtl="0" eaLnBrk="0" fontAlgn="base" hangingPunct="0">
        <a:spcBef>
          <a:spcPct val="0"/>
        </a:spcBef>
        <a:spcAft>
          <a:spcPct val="0"/>
        </a:spcAft>
        <a:defRPr sz="3600" b="1" kern="1200">
          <a:solidFill>
            <a:schemeClr val="tx1"/>
          </a:solidFill>
          <a:latin typeface="Arial Narrow" pitchFamily="34" charset="0"/>
          <a:ea typeface="ＭＳ Ｐゴシック" pitchFamily="32" charset="-128"/>
          <a:cs typeface="+mj-cs"/>
        </a:defRPr>
      </a:lvl1pPr>
      <a:lvl2pPr algn="l" defTabSz="457200" rtl="0" eaLnBrk="0" fontAlgn="base" hangingPunct="0">
        <a:spcBef>
          <a:spcPct val="0"/>
        </a:spcBef>
        <a:spcAft>
          <a:spcPct val="0"/>
        </a:spcAft>
        <a:defRPr sz="3600" b="1">
          <a:solidFill>
            <a:schemeClr val="tx1"/>
          </a:solidFill>
          <a:latin typeface="Arial Narrow" pitchFamily="34" charset="0"/>
          <a:ea typeface="ＭＳ Ｐゴシック" pitchFamily="32" charset="-128"/>
        </a:defRPr>
      </a:lvl2pPr>
      <a:lvl3pPr algn="l" defTabSz="457200" rtl="0" eaLnBrk="0" fontAlgn="base" hangingPunct="0">
        <a:spcBef>
          <a:spcPct val="0"/>
        </a:spcBef>
        <a:spcAft>
          <a:spcPct val="0"/>
        </a:spcAft>
        <a:defRPr sz="3600" b="1">
          <a:solidFill>
            <a:schemeClr val="tx1"/>
          </a:solidFill>
          <a:latin typeface="Arial Narrow" pitchFamily="34" charset="0"/>
          <a:ea typeface="ＭＳ Ｐゴシック" pitchFamily="32" charset="-128"/>
        </a:defRPr>
      </a:lvl3pPr>
      <a:lvl4pPr algn="l" defTabSz="457200" rtl="0" eaLnBrk="0" fontAlgn="base" hangingPunct="0">
        <a:spcBef>
          <a:spcPct val="0"/>
        </a:spcBef>
        <a:spcAft>
          <a:spcPct val="0"/>
        </a:spcAft>
        <a:defRPr sz="3600" b="1">
          <a:solidFill>
            <a:schemeClr val="tx1"/>
          </a:solidFill>
          <a:latin typeface="Arial Narrow" pitchFamily="34" charset="0"/>
          <a:ea typeface="ＭＳ Ｐゴシック" pitchFamily="32" charset="-128"/>
        </a:defRPr>
      </a:lvl4pPr>
      <a:lvl5pPr algn="l" defTabSz="457200" rtl="0" eaLnBrk="0" fontAlgn="base" hangingPunct="0">
        <a:spcBef>
          <a:spcPct val="0"/>
        </a:spcBef>
        <a:spcAft>
          <a:spcPct val="0"/>
        </a:spcAft>
        <a:defRPr sz="3600" b="1">
          <a:solidFill>
            <a:schemeClr val="tx1"/>
          </a:solidFill>
          <a:latin typeface="Arial Narrow" pitchFamily="34" charset="0"/>
          <a:ea typeface="ＭＳ Ｐゴシック" pitchFamily="32" charset="-128"/>
        </a:defRPr>
      </a:lvl5pPr>
      <a:lvl6pPr marL="457200" algn="l" defTabSz="457200" rtl="0" fontAlgn="base">
        <a:spcBef>
          <a:spcPct val="0"/>
        </a:spcBef>
        <a:spcAft>
          <a:spcPct val="0"/>
        </a:spcAft>
        <a:defRPr sz="3600" b="1">
          <a:solidFill>
            <a:schemeClr val="tx1"/>
          </a:solidFill>
          <a:latin typeface="Arial Narrow" pitchFamily="34" charset="0"/>
        </a:defRPr>
      </a:lvl6pPr>
      <a:lvl7pPr marL="914400" algn="l" defTabSz="457200" rtl="0" fontAlgn="base">
        <a:spcBef>
          <a:spcPct val="0"/>
        </a:spcBef>
        <a:spcAft>
          <a:spcPct val="0"/>
        </a:spcAft>
        <a:defRPr sz="3600" b="1">
          <a:solidFill>
            <a:schemeClr val="tx1"/>
          </a:solidFill>
          <a:latin typeface="Arial Narrow" pitchFamily="34" charset="0"/>
        </a:defRPr>
      </a:lvl7pPr>
      <a:lvl8pPr marL="1371600" algn="l" defTabSz="457200" rtl="0" fontAlgn="base">
        <a:spcBef>
          <a:spcPct val="0"/>
        </a:spcBef>
        <a:spcAft>
          <a:spcPct val="0"/>
        </a:spcAft>
        <a:defRPr sz="3600" b="1">
          <a:solidFill>
            <a:schemeClr val="tx1"/>
          </a:solidFill>
          <a:latin typeface="Arial Narrow" pitchFamily="34" charset="0"/>
        </a:defRPr>
      </a:lvl8pPr>
      <a:lvl9pPr marL="1828800" algn="l" defTabSz="457200" rtl="0" fontAlgn="base">
        <a:spcBef>
          <a:spcPct val="0"/>
        </a:spcBef>
        <a:spcAft>
          <a:spcPct val="0"/>
        </a:spcAft>
        <a:defRPr sz="3600" b="1">
          <a:solidFill>
            <a:schemeClr val="tx1"/>
          </a:solidFill>
          <a:latin typeface="Arial Narrow" pitchFamily="34" charset="0"/>
        </a:defRPr>
      </a:lvl9pPr>
    </p:titleStyle>
    <p:bodyStyle>
      <a:lvl1pPr marL="342900" indent="-342900" algn="l" defTabSz="457200" rtl="0" eaLnBrk="0" fontAlgn="base" hangingPunct="0">
        <a:spcBef>
          <a:spcPct val="20000"/>
        </a:spcBef>
        <a:spcAft>
          <a:spcPct val="0"/>
        </a:spcAft>
        <a:buFont typeface="Arial" charset="0"/>
        <a:buChar char="•"/>
        <a:defRPr sz="2800" kern="1200">
          <a:solidFill>
            <a:schemeClr val="tx1"/>
          </a:solidFill>
          <a:latin typeface="Arial Narrow" pitchFamily="34" charset="0"/>
          <a:ea typeface="ＭＳ Ｐゴシック" pitchFamily="32" charset="-128"/>
          <a:cs typeface="+mn-cs"/>
        </a:defRPr>
      </a:lvl1pPr>
      <a:lvl2pPr marL="742950" indent="-285750" algn="l" defTabSz="457200" rtl="0" eaLnBrk="0" fontAlgn="base" hangingPunct="0">
        <a:spcBef>
          <a:spcPct val="20000"/>
        </a:spcBef>
        <a:spcAft>
          <a:spcPct val="0"/>
        </a:spcAft>
        <a:buFont typeface="Arial" charset="0"/>
        <a:buChar char="–"/>
        <a:defRPr sz="2400" kern="1200">
          <a:solidFill>
            <a:schemeClr val="tx1"/>
          </a:solidFill>
          <a:latin typeface="Arial Narrow" pitchFamily="34" charset="0"/>
          <a:ea typeface="ＭＳ Ｐゴシック" pitchFamily="32" charset="-128"/>
          <a:cs typeface="+mn-cs"/>
        </a:defRPr>
      </a:lvl2pPr>
      <a:lvl3pPr marL="1143000" indent="-228600" algn="l" defTabSz="457200" rtl="0" eaLnBrk="0" fontAlgn="base" hangingPunct="0">
        <a:spcBef>
          <a:spcPct val="20000"/>
        </a:spcBef>
        <a:spcAft>
          <a:spcPct val="0"/>
        </a:spcAft>
        <a:buFont typeface="Arial" charset="0"/>
        <a:buChar char="•"/>
        <a:defRPr sz="2000" kern="1200">
          <a:solidFill>
            <a:schemeClr val="tx1"/>
          </a:solidFill>
          <a:latin typeface="Arial Narrow" pitchFamily="34" charset="0"/>
          <a:ea typeface="ＭＳ Ｐゴシック" pitchFamily="32" charset="-128"/>
          <a:cs typeface="+mn-cs"/>
        </a:defRPr>
      </a:lvl3pPr>
      <a:lvl4pPr marL="1600200" indent="-228600" algn="l" defTabSz="457200" rtl="0" eaLnBrk="0" fontAlgn="base" hangingPunct="0">
        <a:spcBef>
          <a:spcPct val="20000"/>
        </a:spcBef>
        <a:spcAft>
          <a:spcPct val="0"/>
        </a:spcAft>
        <a:buFont typeface="Arial" charset="0"/>
        <a:buChar char="–"/>
        <a:defRPr kern="1200">
          <a:solidFill>
            <a:schemeClr val="tx1"/>
          </a:solidFill>
          <a:latin typeface="Arial Narrow" pitchFamily="34" charset="0"/>
          <a:ea typeface="ＭＳ Ｐゴシック" pitchFamily="32" charset="-128"/>
          <a:cs typeface="+mn-cs"/>
        </a:defRPr>
      </a:lvl4pPr>
      <a:lvl5pPr marL="2057400" indent="-228600" algn="l" defTabSz="457200" rtl="0" eaLnBrk="0" fontAlgn="base" hangingPunct="0">
        <a:spcBef>
          <a:spcPct val="20000"/>
        </a:spcBef>
        <a:spcAft>
          <a:spcPct val="0"/>
        </a:spcAft>
        <a:buFont typeface="Arial" charset="0"/>
        <a:buChar char="»"/>
        <a:defRPr sz="1600" kern="1200">
          <a:solidFill>
            <a:schemeClr val="tx1"/>
          </a:solidFill>
          <a:latin typeface="Arial Narrow" pitchFamily="34" charset="0"/>
          <a:ea typeface="ＭＳ Ｐゴシック" pitchFamily="32"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788988" y="682625"/>
            <a:ext cx="7897812" cy="73501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Text Placeholder 2"/>
          <p:cNvSpPr>
            <a:spLocks noGrp="1"/>
          </p:cNvSpPr>
          <p:nvPr>
            <p:ph type="body" idx="1"/>
          </p:nvPr>
        </p:nvSpPr>
        <p:spPr bwMode="auto">
          <a:xfrm>
            <a:off x="788988" y="1600200"/>
            <a:ext cx="7897812"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99225"/>
            <a:ext cx="2133600" cy="222250"/>
          </a:xfrm>
          <a:prstGeom prst="rect">
            <a:avLst/>
          </a:prstGeom>
        </p:spPr>
        <p:txBody>
          <a:bodyPr vert="horz" lIns="91440" tIns="45720" rIns="91440" bIns="45720" rtlCol="0" anchor="ctr"/>
          <a:lstStyle>
            <a:lvl1pPr algn="l">
              <a:defRPr sz="1800" b="1">
                <a:solidFill>
                  <a:schemeClr val="tx1"/>
                </a:solidFill>
                <a:latin typeface="Arial Narrow" pitchFamily="34" charset="0"/>
                <a:ea typeface="ヒラギノ角ゴ Pro W3" pitchFamily="-109" charset="-128"/>
                <a:cs typeface="+mn-cs"/>
              </a:defRPr>
            </a:lvl1pPr>
          </a:lstStyle>
          <a:p>
            <a:pPr fontAlgn="base">
              <a:spcBef>
                <a:spcPct val="0"/>
              </a:spcBef>
              <a:spcAft>
                <a:spcPct val="0"/>
              </a:spcAft>
              <a:defRPr/>
            </a:pPr>
            <a:r>
              <a:rPr lang="en-US" smtClean="0">
                <a:solidFill>
                  <a:prstClr val="black"/>
                </a:solidFill>
              </a:rPr>
              <a:t>March 2013</a:t>
            </a:r>
            <a:endParaRPr lang="en-US" dirty="0">
              <a:solidFill>
                <a:prstClr val="black"/>
              </a:solidFill>
            </a:endParaRPr>
          </a:p>
        </p:txBody>
      </p:sp>
      <p:cxnSp>
        <p:nvCxnSpPr>
          <p:cNvPr id="7" name="Straight Connector 6"/>
          <p:cNvCxnSpPr/>
          <p:nvPr/>
        </p:nvCxnSpPr>
        <p:spPr>
          <a:xfrm>
            <a:off x="0" y="6418263"/>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8003381" y="6638132"/>
            <a:ext cx="441325" cy="1588"/>
          </a:xfrm>
          <a:prstGeom prst="line">
            <a:avLst/>
          </a:prstGeom>
        </p:spPr>
        <p:style>
          <a:lnRef idx="1">
            <a:schemeClr val="accent1"/>
          </a:lnRef>
          <a:fillRef idx="0">
            <a:schemeClr val="accent1"/>
          </a:fillRef>
          <a:effectRef idx="0">
            <a:schemeClr val="accent1"/>
          </a:effectRef>
          <a:fontRef idx="minor">
            <a:schemeClr val="tx1"/>
          </a:fontRef>
        </p:style>
      </p:cxnSp>
      <p:pic>
        <p:nvPicPr>
          <p:cNvPr id="4103" name="Picture 8" descr="MEP-WORDING-PPT.jpg"/>
          <p:cNvPicPr>
            <a:picLocks noChangeAspect="1"/>
          </p:cNvPicPr>
          <p:nvPr/>
        </p:nvPicPr>
        <p:blipFill>
          <a:blip r:embed="rId5"/>
          <a:srcRect/>
          <a:stretch>
            <a:fillRect/>
          </a:stretch>
        </p:blipFill>
        <p:spPr bwMode="auto">
          <a:xfrm>
            <a:off x="788988" y="263525"/>
            <a:ext cx="7215187" cy="158750"/>
          </a:xfrm>
          <a:prstGeom prst="rect">
            <a:avLst/>
          </a:prstGeom>
          <a:noFill/>
          <a:ln w="9525">
            <a:noFill/>
            <a:miter lim="800000"/>
            <a:headEnd/>
            <a:tailEnd/>
          </a:ln>
        </p:spPr>
      </p:pic>
      <p:pic>
        <p:nvPicPr>
          <p:cNvPr id="4104" name="Picture 9" descr="MEP-LOGO-MEP.png"/>
          <p:cNvPicPr>
            <a:picLocks noChangeAspect="1"/>
          </p:cNvPicPr>
          <p:nvPr/>
        </p:nvPicPr>
        <p:blipFill>
          <a:blip r:embed="rId6"/>
          <a:srcRect/>
          <a:stretch>
            <a:fillRect/>
          </a:stretch>
        </p:blipFill>
        <p:spPr bwMode="auto">
          <a:xfrm>
            <a:off x="8686800" y="6446838"/>
            <a:ext cx="273050" cy="385762"/>
          </a:xfrm>
          <a:prstGeom prst="rect">
            <a:avLst/>
          </a:prstGeom>
          <a:noFill/>
          <a:ln w="9525">
            <a:noFill/>
            <a:miter lim="800000"/>
            <a:headEnd/>
            <a:tailEnd/>
          </a:ln>
        </p:spPr>
      </p:pic>
      <p:pic>
        <p:nvPicPr>
          <p:cNvPr id="4105" name="Picture 10" descr="MEP-NEW-LOOK-LEFT-SIDE.png"/>
          <p:cNvPicPr>
            <a:picLocks noChangeAspect="1"/>
          </p:cNvPicPr>
          <p:nvPr/>
        </p:nvPicPr>
        <p:blipFill>
          <a:blip r:embed="rId7"/>
          <a:srcRect/>
          <a:stretch>
            <a:fillRect/>
          </a:stretch>
        </p:blipFill>
        <p:spPr bwMode="auto">
          <a:xfrm>
            <a:off x="138113" y="122238"/>
            <a:ext cx="555625" cy="2935287"/>
          </a:xfrm>
          <a:prstGeom prst="rect">
            <a:avLst/>
          </a:prstGeom>
          <a:noFill/>
          <a:ln w="9525">
            <a:noFill/>
            <a:miter lim="800000"/>
            <a:headEnd/>
            <a:tailEnd/>
          </a:ln>
        </p:spPr>
      </p:pic>
      <p:sp>
        <p:nvSpPr>
          <p:cNvPr id="15" name="Footer Placeholder 14"/>
          <p:cNvSpPr>
            <a:spLocks noGrp="1"/>
          </p:cNvSpPr>
          <p:nvPr>
            <p:ph type="ftr" sz="quarter" idx="3"/>
          </p:nvPr>
        </p:nvSpPr>
        <p:spPr>
          <a:xfrm>
            <a:off x="3124200" y="6499225"/>
            <a:ext cx="2895600" cy="222250"/>
          </a:xfrm>
          <a:prstGeom prst="rect">
            <a:avLst/>
          </a:prstGeom>
        </p:spPr>
        <p:txBody>
          <a:bodyPr vert="horz" lIns="91440" tIns="45720" rIns="91440" bIns="45720" rtlCol="0" anchor="ctr"/>
          <a:lstStyle>
            <a:lvl1pPr marL="0" algn="ctr" defTabSz="457200" rtl="0" eaLnBrk="1" latinLnBrk="0" hangingPunct="1">
              <a:defRPr lang="en-US" sz="1800" b="1" kern="1200">
                <a:solidFill>
                  <a:schemeClr val="tx1"/>
                </a:solidFill>
                <a:latin typeface="Arial Narrow" pitchFamily="34" charset="0"/>
                <a:ea typeface="+mn-ea"/>
                <a:cs typeface="+mn-cs"/>
              </a:defRPr>
            </a:lvl1pPr>
          </a:lstStyle>
          <a:p>
            <a:pPr fontAlgn="base">
              <a:spcBef>
                <a:spcPct val="0"/>
              </a:spcBef>
              <a:spcAft>
                <a:spcPct val="0"/>
              </a:spcAft>
              <a:defRPr/>
            </a:pPr>
            <a:r>
              <a:rPr smtClean="0">
                <a:solidFill>
                  <a:prstClr val="black"/>
                </a:solidFill>
              </a:rPr>
              <a:t>MEP Overview</a:t>
            </a:r>
            <a:endParaRPr dirty="0">
              <a:solidFill>
                <a:prstClr val="black"/>
              </a:solidFill>
            </a:endParaRPr>
          </a:p>
        </p:txBody>
      </p:sp>
      <p:sp>
        <p:nvSpPr>
          <p:cNvPr id="17" name="Slide Number Placeholder 16"/>
          <p:cNvSpPr>
            <a:spLocks noGrp="1"/>
          </p:cNvSpPr>
          <p:nvPr>
            <p:ph type="sldNum" sz="quarter" idx="4"/>
          </p:nvPr>
        </p:nvSpPr>
        <p:spPr>
          <a:xfrm>
            <a:off x="6477000" y="6499225"/>
            <a:ext cx="2133600" cy="222250"/>
          </a:xfrm>
          <a:prstGeom prst="rect">
            <a:avLst/>
          </a:prstGeom>
        </p:spPr>
        <p:txBody>
          <a:bodyPr vert="horz" wrap="square" lIns="91440" tIns="45720" rIns="91440" bIns="45720" numCol="1" anchor="ctr" anchorCtr="0" compatLnSpc="1">
            <a:prstTxWarp prst="textNoShape">
              <a:avLst/>
            </a:prstTxWarp>
          </a:bodyPr>
          <a:lstStyle>
            <a:lvl1pPr algn="r">
              <a:defRPr b="1" smtClean="0">
                <a:latin typeface="Arial Narrow" pitchFamily="34" charset="0"/>
              </a:defRPr>
            </a:lvl1pPr>
          </a:lstStyle>
          <a:p>
            <a:pPr fontAlgn="base">
              <a:spcBef>
                <a:spcPct val="0"/>
              </a:spcBef>
              <a:spcAft>
                <a:spcPct val="0"/>
              </a:spcAft>
              <a:defRPr/>
            </a:pPr>
            <a:fld id="{CB712A03-695C-463A-97EF-A29F825B7725}" type="slidenum">
              <a:rPr lang="en-US">
                <a:solidFill>
                  <a:prstClr val="black"/>
                </a:solidFill>
              </a:rPr>
              <a:pPr fontAlgn="base">
                <a:spcBef>
                  <a:spcPct val="0"/>
                </a:spcBef>
                <a:spcAft>
                  <a:spcPct val="0"/>
                </a:spcAft>
                <a:defRPr/>
              </a:pPr>
              <a:t>‹#›</a:t>
            </a:fld>
            <a:endParaRPr lang="en-US" dirty="0">
              <a:solidFill>
                <a:prstClr val="black"/>
              </a:solidFill>
            </a:endParaRPr>
          </a:p>
        </p:txBody>
      </p:sp>
    </p:spTree>
    <p:extLst>
      <p:ext uri="{BB962C8B-B14F-4D97-AF65-F5344CB8AC3E}">
        <p14:creationId xmlns:p14="http://schemas.microsoft.com/office/powerpoint/2010/main" val="1655585831"/>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Lst>
  <p:hf hdr="0"/>
  <p:txStyles>
    <p:titleStyle>
      <a:lvl1pPr algn="l" defTabSz="457200" rtl="0" eaLnBrk="0" fontAlgn="base" hangingPunct="0">
        <a:spcBef>
          <a:spcPct val="0"/>
        </a:spcBef>
        <a:spcAft>
          <a:spcPct val="0"/>
        </a:spcAft>
        <a:defRPr sz="3600" b="1" kern="1200">
          <a:solidFill>
            <a:schemeClr val="tx1"/>
          </a:solidFill>
          <a:latin typeface="Arial Narrow" pitchFamily="34" charset="0"/>
          <a:ea typeface="ＭＳ Ｐゴシック" pitchFamily="32" charset="-128"/>
          <a:cs typeface="+mj-cs"/>
        </a:defRPr>
      </a:lvl1pPr>
      <a:lvl2pPr algn="l" defTabSz="457200" rtl="0" eaLnBrk="0" fontAlgn="base" hangingPunct="0">
        <a:spcBef>
          <a:spcPct val="0"/>
        </a:spcBef>
        <a:spcAft>
          <a:spcPct val="0"/>
        </a:spcAft>
        <a:defRPr sz="3600" b="1">
          <a:solidFill>
            <a:schemeClr val="tx1"/>
          </a:solidFill>
          <a:latin typeface="Arial Narrow" pitchFamily="34" charset="0"/>
          <a:ea typeface="ＭＳ Ｐゴシック" pitchFamily="32" charset="-128"/>
        </a:defRPr>
      </a:lvl2pPr>
      <a:lvl3pPr algn="l" defTabSz="457200" rtl="0" eaLnBrk="0" fontAlgn="base" hangingPunct="0">
        <a:spcBef>
          <a:spcPct val="0"/>
        </a:spcBef>
        <a:spcAft>
          <a:spcPct val="0"/>
        </a:spcAft>
        <a:defRPr sz="3600" b="1">
          <a:solidFill>
            <a:schemeClr val="tx1"/>
          </a:solidFill>
          <a:latin typeface="Arial Narrow" pitchFamily="34" charset="0"/>
          <a:ea typeface="ＭＳ Ｐゴシック" pitchFamily="32" charset="-128"/>
        </a:defRPr>
      </a:lvl3pPr>
      <a:lvl4pPr algn="l" defTabSz="457200" rtl="0" eaLnBrk="0" fontAlgn="base" hangingPunct="0">
        <a:spcBef>
          <a:spcPct val="0"/>
        </a:spcBef>
        <a:spcAft>
          <a:spcPct val="0"/>
        </a:spcAft>
        <a:defRPr sz="3600" b="1">
          <a:solidFill>
            <a:schemeClr val="tx1"/>
          </a:solidFill>
          <a:latin typeface="Arial Narrow" pitchFamily="34" charset="0"/>
          <a:ea typeface="ＭＳ Ｐゴシック" pitchFamily="32" charset="-128"/>
        </a:defRPr>
      </a:lvl4pPr>
      <a:lvl5pPr algn="l" defTabSz="457200" rtl="0" eaLnBrk="0" fontAlgn="base" hangingPunct="0">
        <a:spcBef>
          <a:spcPct val="0"/>
        </a:spcBef>
        <a:spcAft>
          <a:spcPct val="0"/>
        </a:spcAft>
        <a:defRPr sz="3600" b="1">
          <a:solidFill>
            <a:schemeClr val="tx1"/>
          </a:solidFill>
          <a:latin typeface="Arial Narrow" pitchFamily="34" charset="0"/>
          <a:ea typeface="ＭＳ Ｐゴシック" pitchFamily="32" charset="-128"/>
        </a:defRPr>
      </a:lvl5pPr>
      <a:lvl6pPr marL="457200" algn="l" defTabSz="457200" rtl="0" fontAlgn="base">
        <a:spcBef>
          <a:spcPct val="0"/>
        </a:spcBef>
        <a:spcAft>
          <a:spcPct val="0"/>
        </a:spcAft>
        <a:defRPr sz="3600" b="1">
          <a:solidFill>
            <a:schemeClr val="tx1"/>
          </a:solidFill>
          <a:latin typeface="Arial Narrow" pitchFamily="34" charset="0"/>
        </a:defRPr>
      </a:lvl6pPr>
      <a:lvl7pPr marL="914400" algn="l" defTabSz="457200" rtl="0" fontAlgn="base">
        <a:spcBef>
          <a:spcPct val="0"/>
        </a:spcBef>
        <a:spcAft>
          <a:spcPct val="0"/>
        </a:spcAft>
        <a:defRPr sz="3600" b="1">
          <a:solidFill>
            <a:schemeClr val="tx1"/>
          </a:solidFill>
          <a:latin typeface="Arial Narrow" pitchFamily="34" charset="0"/>
        </a:defRPr>
      </a:lvl7pPr>
      <a:lvl8pPr marL="1371600" algn="l" defTabSz="457200" rtl="0" fontAlgn="base">
        <a:spcBef>
          <a:spcPct val="0"/>
        </a:spcBef>
        <a:spcAft>
          <a:spcPct val="0"/>
        </a:spcAft>
        <a:defRPr sz="3600" b="1">
          <a:solidFill>
            <a:schemeClr val="tx1"/>
          </a:solidFill>
          <a:latin typeface="Arial Narrow" pitchFamily="34" charset="0"/>
        </a:defRPr>
      </a:lvl8pPr>
      <a:lvl9pPr marL="1828800" algn="l" defTabSz="457200" rtl="0" fontAlgn="base">
        <a:spcBef>
          <a:spcPct val="0"/>
        </a:spcBef>
        <a:spcAft>
          <a:spcPct val="0"/>
        </a:spcAft>
        <a:defRPr sz="3600" b="1">
          <a:solidFill>
            <a:schemeClr val="tx1"/>
          </a:solidFill>
          <a:latin typeface="Arial Narrow" pitchFamily="34" charset="0"/>
        </a:defRPr>
      </a:lvl9pPr>
    </p:titleStyle>
    <p:bodyStyle>
      <a:lvl1pPr marL="342900" indent="-342900" algn="l" defTabSz="457200" rtl="0" eaLnBrk="0" fontAlgn="base" hangingPunct="0">
        <a:spcBef>
          <a:spcPct val="20000"/>
        </a:spcBef>
        <a:spcAft>
          <a:spcPct val="0"/>
        </a:spcAft>
        <a:buFont typeface="Arial" charset="0"/>
        <a:buChar char="•"/>
        <a:defRPr sz="2800" kern="1200">
          <a:solidFill>
            <a:schemeClr val="tx1"/>
          </a:solidFill>
          <a:latin typeface="Arial Narrow" pitchFamily="34" charset="0"/>
          <a:ea typeface="ＭＳ Ｐゴシック" pitchFamily="32" charset="-128"/>
          <a:cs typeface="+mn-cs"/>
        </a:defRPr>
      </a:lvl1pPr>
      <a:lvl2pPr marL="742950" indent="-285750" algn="l" defTabSz="457200" rtl="0" eaLnBrk="0" fontAlgn="base" hangingPunct="0">
        <a:spcBef>
          <a:spcPct val="20000"/>
        </a:spcBef>
        <a:spcAft>
          <a:spcPct val="0"/>
        </a:spcAft>
        <a:buFont typeface="Arial" charset="0"/>
        <a:buChar char="–"/>
        <a:defRPr sz="2400" kern="1200">
          <a:solidFill>
            <a:schemeClr val="tx1"/>
          </a:solidFill>
          <a:latin typeface="Arial Narrow" pitchFamily="34" charset="0"/>
          <a:ea typeface="ＭＳ Ｐゴシック" pitchFamily="32" charset="-128"/>
          <a:cs typeface="+mn-cs"/>
        </a:defRPr>
      </a:lvl2pPr>
      <a:lvl3pPr marL="1143000" indent="-228600" algn="l" defTabSz="457200" rtl="0" eaLnBrk="0" fontAlgn="base" hangingPunct="0">
        <a:spcBef>
          <a:spcPct val="20000"/>
        </a:spcBef>
        <a:spcAft>
          <a:spcPct val="0"/>
        </a:spcAft>
        <a:buFont typeface="Arial" charset="0"/>
        <a:buChar char="•"/>
        <a:defRPr sz="2000" kern="1200">
          <a:solidFill>
            <a:schemeClr val="tx1"/>
          </a:solidFill>
          <a:latin typeface="Arial Narrow" pitchFamily="34" charset="0"/>
          <a:ea typeface="ＭＳ Ｐゴシック" pitchFamily="32" charset="-128"/>
          <a:cs typeface="+mn-cs"/>
        </a:defRPr>
      </a:lvl3pPr>
      <a:lvl4pPr marL="1600200" indent="-228600" algn="l" defTabSz="457200" rtl="0" eaLnBrk="0" fontAlgn="base" hangingPunct="0">
        <a:spcBef>
          <a:spcPct val="20000"/>
        </a:spcBef>
        <a:spcAft>
          <a:spcPct val="0"/>
        </a:spcAft>
        <a:buFont typeface="Arial" charset="0"/>
        <a:buChar char="–"/>
        <a:defRPr kern="1200">
          <a:solidFill>
            <a:schemeClr val="tx1"/>
          </a:solidFill>
          <a:latin typeface="Arial Narrow" pitchFamily="34" charset="0"/>
          <a:ea typeface="ＭＳ Ｐゴシック" pitchFamily="32" charset="-128"/>
          <a:cs typeface="+mn-cs"/>
        </a:defRPr>
      </a:lvl4pPr>
      <a:lvl5pPr marL="2057400" indent="-228600" algn="l" defTabSz="457200" rtl="0" eaLnBrk="0" fontAlgn="base" hangingPunct="0">
        <a:spcBef>
          <a:spcPct val="20000"/>
        </a:spcBef>
        <a:spcAft>
          <a:spcPct val="0"/>
        </a:spcAft>
        <a:buFont typeface="Arial" charset="0"/>
        <a:buChar char="»"/>
        <a:defRPr sz="1600" kern="1200">
          <a:solidFill>
            <a:schemeClr val="tx1"/>
          </a:solidFill>
          <a:latin typeface="Arial Narrow" pitchFamily="34" charset="0"/>
          <a:ea typeface="ＭＳ Ｐゴシック" pitchFamily="32"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788988" y="682625"/>
            <a:ext cx="7897812" cy="73501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Text Placeholder 2"/>
          <p:cNvSpPr>
            <a:spLocks noGrp="1"/>
          </p:cNvSpPr>
          <p:nvPr>
            <p:ph type="body" idx="1"/>
          </p:nvPr>
        </p:nvSpPr>
        <p:spPr bwMode="auto">
          <a:xfrm>
            <a:off x="788988" y="1600200"/>
            <a:ext cx="7897812"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99225"/>
            <a:ext cx="2133600" cy="222250"/>
          </a:xfrm>
          <a:prstGeom prst="rect">
            <a:avLst/>
          </a:prstGeom>
        </p:spPr>
        <p:txBody>
          <a:bodyPr vert="horz" lIns="91440" tIns="45720" rIns="91440" bIns="45720" rtlCol="0" anchor="ctr"/>
          <a:lstStyle>
            <a:lvl1pPr algn="l">
              <a:defRPr sz="1800" b="1">
                <a:solidFill>
                  <a:schemeClr val="tx1"/>
                </a:solidFill>
                <a:latin typeface="Arial Narrow" pitchFamily="34" charset="0"/>
                <a:ea typeface="ヒラギノ角ゴ Pro W3" pitchFamily="-109" charset="-128"/>
                <a:cs typeface="+mn-cs"/>
              </a:defRPr>
            </a:lvl1pPr>
          </a:lstStyle>
          <a:p>
            <a:pPr fontAlgn="base">
              <a:spcBef>
                <a:spcPct val="0"/>
              </a:spcBef>
              <a:spcAft>
                <a:spcPct val="0"/>
              </a:spcAft>
              <a:defRPr/>
            </a:pPr>
            <a:r>
              <a:rPr lang="en-US" smtClean="0">
                <a:solidFill>
                  <a:prstClr val="black"/>
                </a:solidFill>
              </a:rPr>
              <a:t>March 2013</a:t>
            </a:r>
            <a:endParaRPr lang="en-US" dirty="0">
              <a:solidFill>
                <a:prstClr val="black"/>
              </a:solidFill>
            </a:endParaRPr>
          </a:p>
        </p:txBody>
      </p:sp>
      <p:cxnSp>
        <p:nvCxnSpPr>
          <p:cNvPr id="7" name="Straight Connector 6"/>
          <p:cNvCxnSpPr/>
          <p:nvPr/>
        </p:nvCxnSpPr>
        <p:spPr>
          <a:xfrm>
            <a:off x="0" y="6418263"/>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8003381" y="6638132"/>
            <a:ext cx="441325" cy="1588"/>
          </a:xfrm>
          <a:prstGeom prst="line">
            <a:avLst/>
          </a:prstGeom>
        </p:spPr>
        <p:style>
          <a:lnRef idx="1">
            <a:schemeClr val="accent1"/>
          </a:lnRef>
          <a:fillRef idx="0">
            <a:schemeClr val="accent1"/>
          </a:fillRef>
          <a:effectRef idx="0">
            <a:schemeClr val="accent1"/>
          </a:effectRef>
          <a:fontRef idx="minor">
            <a:schemeClr val="tx1"/>
          </a:fontRef>
        </p:style>
      </p:cxnSp>
      <p:pic>
        <p:nvPicPr>
          <p:cNvPr id="4103" name="Picture 8" descr="MEP-WORDING-PPT.jpg"/>
          <p:cNvPicPr>
            <a:picLocks noChangeAspect="1"/>
          </p:cNvPicPr>
          <p:nvPr/>
        </p:nvPicPr>
        <p:blipFill>
          <a:blip r:embed="rId5"/>
          <a:srcRect/>
          <a:stretch>
            <a:fillRect/>
          </a:stretch>
        </p:blipFill>
        <p:spPr bwMode="auto">
          <a:xfrm>
            <a:off x="788988" y="263525"/>
            <a:ext cx="7215187" cy="158750"/>
          </a:xfrm>
          <a:prstGeom prst="rect">
            <a:avLst/>
          </a:prstGeom>
          <a:noFill/>
          <a:ln w="9525">
            <a:noFill/>
            <a:miter lim="800000"/>
            <a:headEnd/>
            <a:tailEnd/>
          </a:ln>
        </p:spPr>
      </p:pic>
      <p:pic>
        <p:nvPicPr>
          <p:cNvPr id="4104" name="Picture 9" descr="MEP-LOGO-MEP.png"/>
          <p:cNvPicPr>
            <a:picLocks noChangeAspect="1"/>
          </p:cNvPicPr>
          <p:nvPr/>
        </p:nvPicPr>
        <p:blipFill>
          <a:blip r:embed="rId6"/>
          <a:srcRect/>
          <a:stretch>
            <a:fillRect/>
          </a:stretch>
        </p:blipFill>
        <p:spPr bwMode="auto">
          <a:xfrm>
            <a:off x="8686800" y="6446838"/>
            <a:ext cx="273050" cy="385762"/>
          </a:xfrm>
          <a:prstGeom prst="rect">
            <a:avLst/>
          </a:prstGeom>
          <a:noFill/>
          <a:ln w="9525">
            <a:noFill/>
            <a:miter lim="800000"/>
            <a:headEnd/>
            <a:tailEnd/>
          </a:ln>
        </p:spPr>
      </p:pic>
      <p:pic>
        <p:nvPicPr>
          <p:cNvPr id="4105" name="Picture 10" descr="MEP-NEW-LOOK-LEFT-SIDE.png"/>
          <p:cNvPicPr>
            <a:picLocks noChangeAspect="1"/>
          </p:cNvPicPr>
          <p:nvPr/>
        </p:nvPicPr>
        <p:blipFill>
          <a:blip r:embed="rId7"/>
          <a:srcRect/>
          <a:stretch>
            <a:fillRect/>
          </a:stretch>
        </p:blipFill>
        <p:spPr bwMode="auto">
          <a:xfrm>
            <a:off x="138113" y="122238"/>
            <a:ext cx="555625" cy="2935287"/>
          </a:xfrm>
          <a:prstGeom prst="rect">
            <a:avLst/>
          </a:prstGeom>
          <a:noFill/>
          <a:ln w="9525">
            <a:noFill/>
            <a:miter lim="800000"/>
            <a:headEnd/>
            <a:tailEnd/>
          </a:ln>
        </p:spPr>
      </p:pic>
      <p:sp>
        <p:nvSpPr>
          <p:cNvPr id="15" name="Footer Placeholder 14"/>
          <p:cNvSpPr>
            <a:spLocks noGrp="1"/>
          </p:cNvSpPr>
          <p:nvPr>
            <p:ph type="ftr" sz="quarter" idx="3"/>
          </p:nvPr>
        </p:nvSpPr>
        <p:spPr>
          <a:xfrm>
            <a:off x="3124200" y="6499225"/>
            <a:ext cx="2895600" cy="222250"/>
          </a:xfrm>
          <a:prstGeom prst="rect">
            <a:avLst/>
          </a:prstGeom>
        </p:spPr>
        <p:txBody>
          <a:bodyPr vert="horz" lIns="91440" tIns="45720" rIns="91440" bIns="45720" rtlCol="0" anchor="ctr"/>
          <a:lstStyle>
            <a:lvl1pPr marL="0" algn="ctr" defTabSz="457200" rtl="0" eaLnBrk="1" latinLnBrk="0" hangingPunct="1">
              <a:defRPr lang="en-US" sz="1800" b="1" kern="1200">
                <a:solidFill>
                  <a:schemeClr val="tx1"/>
                </a:solidFill>
                <a:latin typeface="Arial Narrow" pitchFamily="34" charset="0"/>
                <a:ea typeface="+mn-ea"/>
                <a:cs typeface="+mn-cs"/>
              </a:defRPr>
            </a:lvl1pPr>
          </a:lstStyle>
          <a:p>
            <a:pPr fontAlgn="base">
              <a:spcBef>
                <a:spcPct val="0"/>
              </a:spcBef>
              <a:spcAft>
                <a:spcPct val="0"/>
              </a:spcAft>
              <a:defRPr/>
            </a:pPr>
            <a:r>
              <a:rPr smtClean="0">
                <a:solidFill>
                  <a:prstClr val="black"/>
                </a:solidFill>
              </a:rPr>
              <a:t>MEP Overview</a:t>
            </a:r>
            <a:endParaRPr dirty="0">
              <a:solidFill>
                <a:prstClr val="black"/>
              </a:solidFill>
            </a:endParaRPr>
          </a:p>
        </p:txBody>
      </p:sp>
      <p:sp>
        <p:nvSpPr>
          <p:cNvPr id="17" name="Slide Number Placeholder 16"/>
          <p:cNvSpPr>
            <a:spLocks noGrp="1"/>
          </p:cNvSpPr>
          <p:nvPr>
            <p:ph type="sldNum" sz="quarter" idx="4"/>
          </p:nvPr>
        </p:nvSpPr>
        <p:spPr>
          <a:xfrm>
            <a:off x="6477000" y="6499225"/>
            <a:ext cx="2133600" cy="222250"/>
          </a:xfrm>
          <a:prstGeom prst="rect">
            <a:avLst/>
          </a:prstGeom>
        </p:spPr>
        <p:txBody>
          <a:bodyPr vert="horz" wrap="square" lIns="91440" tIns="45720" rIns="91440" bIns="45720" numCol="1" anchor="ctr" anchorCtr="0" compatLnSpc="1">
            <a:prstTxWarp prst="textNoShape">
              <a:avLst/>
            </a:prstTxWarp>
          </a:bodyPr>
          <a:lstStyle>
            <a:lvl1pPr algn="r">
              <a:defRPr b="1" smtClean="0">
                <a:latin typeface="Arial Narrow" pitchFamily="34" charset="0"/>
              </a:defRPr>
            </a:lvl1pPr>
          </a:lstStyle>
          <a:p>
            <a:pPr fontAlgn="base">
              <a:spcBef>
                <a:spcPct val="0"/>
              </a:spcBef>
              <a:spcAft>
                <a:spcPct val="0"/>
              </a:spcAft>
              <a:defRPr/>
            </a:pPr>
            <a:fld id="{CB712A03-695C-463A-97EF-A29F825B7725}" type="slidenum">
              <a:rPr lang="en-US">
                <a:solidFill>
                  <a:prstClr val="black"/>
                </a:solidFill>
              </a:rPr>
              <a:pPr fontAlgn="base">
                <a:spcBef>
                  <a:spcPct val="0"/>
                </a:spcBef>
                <a:spcAft>
                  <a:spcPct val="0"/>
                </a:spcAft>
                <a:defRPr/>
              </a:pPr>
              <a:t>‹#›</a:t>
            </a:fld>
            <a:endParaRPr lang="en-US" dirty="0">
              <a:solidFill>
                <a:prstClr val="black"/>
              </a:solidFill>
            </a:endParaRPr>
          </a:p>
        </p:txBody>
      </p:sp>
    </p:spTree>
    <p:extLst>
      <p:ext uri="{BB962C8B-B14F-4D97-AF65-F5344CB8AC3E}">
        <p14:creationId xmlns:p14="http://schemas.microsoft.com/office/powerpoint/2010/main" val="3521638487"/>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Lst>
  <p:hf hdr="0"/>
  <p:txStyles>
    <p:titleStyle>
      <a:lvl1pPr algn="l" defTabSz="457200" rtl="0" eaLnBrk="0" fontAlgn="base" hangingPunct="0">
        <a:spcBef>
          <a:spcPct val="0"/>
        </a:spcBef>
        <a:spcAft>
          <a:spcPct val="0"/>
        </a:spcAft>
        <a:defRPr sz="3600" b="1" kern="1200">
          <a:solidFill>
            <a:schemeClr val="tx1"/>
          </a:solidFill>
          <a:latin typeface="Arial Narrow" pitchFamily="34" charset="0"/>
          <a:ea typeface="ＭＳ Ｐゴシック" pitchFamily="32" charset="-128"/>
          <a:cs typeface="+mj-cs"/>
        </a:defRPr>
      </a:lvl1pPr>
      <a:lvl2pPr algn="l" defTabSz="457200" rtl="0" eaLnBrk="0" fontAlgn="base" hangingPunct="0">
        <a:spcBef>
          <a:spcPct val="0"/>
        </a:spcBef>
        <a:spcAft>
          <a:spcPct val="0"/>
        </a:spcAft>
        <a:defRPr sz="3600" b="1">
          <a:solidFill>
            <a:schemeClr val="tx1"/>
          </a:solidFill>
          <a:latin typeface="Arial Narrow" pitchFamily="34" charset="0"/>
          <a:ea typeface="ＭＳ Ｐゴシック" pitchFamily="32" charset="-128"/>
        </a:defRPr>
      </a:lvl2pPr>
      <a:lvl3pPr algn="l" defTabSz="457200" rtl="0" eaLnBrk="0" fontAlgn="base" hangingPunct="0">
        <a:spcBef>
          <a:spcPct val="0"/>
        </a:spcBef>
        <a:spcAft>
          <a:spcPct val="0"/>
        </a:spcAft>
        <a:defRPr sz="3600" b="1">
          <a:solidFill>
            <a:schemeClr val="tx1"/>
          </a:solidFill>
          <a:latin typeface="Arial Narrow" pitchFamily="34" charset="0"/>
          <a:ea typeface="ＭＳ Ｐゴシック" pitchFamily="32" charset="-128"/>
        </a:defRPr>
      </a:lvl3pPr>
      <a:lvl4pPr algn="l" defTabSz="457200" rtl="0" eaLnBrk="0" fontAlgn="base" hangingPunct="0">
        <a:spcBef>
          <a:spcPct val="0"/>
        </a:spcBef>
        <a:spcAft>
          <a:spcPct val="0"/>
        </a:spcAft>
        <a:defRPr sz="3600" b="1">
          <a:solidFill>
            <a:schemeClr val="tx1"/>
          </a:solidFill>
          <a:latin typeface="Arial Narrow" pitchFamily="34" charset="0"/>
          <a:ea typeface="ＭＳ Ｐゴシック" pitchFamily="32" charset="-128"/>
        </a:defRPr>
      </a:lvl4pPr>
      <a:lvl5pPr algn="l" defTabSz="457200" rtl="0" eaLnBrk="0" fontAlgn="base" hangingPunct="0">
        <a:spcBef>
          <a:spcPct val="0"/>
        </a:spcBef>
        <a:spcAft>
          <a:spcPct val="0"/>
        </a:spcAft>
        <a:defRPr sz="3600" b="1">
          <a:solidFill>
            <a:schemeClr val="tx1"/>
          </a:solidFill>
          <a:latin typeface="Arial Narrow" pitchFamily="34" charset="0"/>
          <a:ea typeface="ＭＳ Ｐゴシック" pitchFamily="32" charset="-128"/>
        </a:defRPr>
      </a:lvl5pPr>
      <a:lvl6pPr marL="457200" algn="l" defTabSz="457200" rtl="0" fontAlgn="base">
        <a:spcBef>
          <a:spcPct val="0"/>
        </a:spcBef>
        <a:spcAft>
          <a:spcPct val="0"/>
        </a:spcAft>
        <a:defRPr sz="3600" b="1">
          <a:solidFill>
            <a:schemeClr val="tx1"/>
          </a:solidFill>
          <a:latin typeface="Arial Narrow" pitchFamily="34" charset="0"/>
        </a:defRPr>
      </a:lvl6pPr>
      <a:lvl7pPr marL="914400" algn="l" defTabSz="457200" rtl="0" fontAlgn="base">
        <a:spcBef>
          <a:spcPct val="0"/>
        </a:spcBef>
        <a:spcAft>
          <a:spcPct val="0"/>
        </a:spcAft>
        <a:defRPr sz="3600" b="1">
          <a:solidFill>
            <a:schemeClr val="tx1"/>
          </a:solidFill>
          <a:latin typeface="Arial Narrow" pitchFamily="34" charset="0"/>
        </a:defRPr>
      </a:lvl7pPr>
      <a:lvl8pPr marL="1371600" algn="l" defTabSz="457200" rtl="0" fontAlgn="base">
        <a:spcBef>
          <a:spcPct val="0"/>
        </a:spcBef>
        <a:spcAft>
          <a:spcPct val="0"/>
        </a:spcAft>
        <a:defRPr sz="3600" b="1">
          <a:solidFill>
            <a:schemeClr val="tx1"/>
          </a:solidFill>
          <a:latin typeface="Arial Narrow" pitchFamily="34" charset="0"/>
        </a:defRPr>
      </a:lvl8pPr>
      <a:lvl9pPr marL="1828800" algn="l" defTabSz="457200" rtl="0" fontAlgn="base">
        <a:spcBef>
          <a:spcPct val="0"/>
        </a:spcBef>
        <a:spcAft>
          <a:spcPct val="0"/>
        </a:spcAft>
        <a:defRPr sz="3600" b="1">
          <a:solidFill>
            <a:schemeClr val="tx1"/>
          </a:solidFill>
          <a:latin typeface="Arial Narrow" pitchFamily="34" charset="0"/>
        </a:defRPr>
      </a:lvl9pPr>
    </p:titleStyle>
    <p:bodyStyle>
      <a:lvl1pPr marL="342900" indent="-342900" algn="l" defTabSz="457200" rtl="0" eaLnBrk="0" fontAlgn="base" hangingPunct="0">
        <a:spcBef>
          <a:spcPct val="20000"/>
        </a:spcBef>
        <a:spcAft>
          <a:spcPct val="0"/>
        </a:spcAft>
        <a:buFont typeface="Arial" charset="0"/>
        <a:buChar char="•"/>
        <a:defRPr sz="2800" kern="1200">
          <a:solidFill>
            <a:schemeClr val="tx1"/>
          </a:solidFill>
          <a:latin typeface="Arial Narrow" pitchFamily="34" charset="0"/>
          <a:ea typeface="ＭＳ Ｐゴシック" pitchFamily="32" charset="-128"/>
          <a:cs typeface="+mn-cs"/>
        </a:defRPr>
      </a:lvl1pPr>
      <a:lvl2pPr marL="742950" indent="-285750" algn="l" defTabSz="457200" rtl="0" eaLnBrk="0" fontAlgn="base" hangingPunct="0">
        <a:spcBef>
          <a:spcPct val="20000"/>
        </a:spcBef>
        <a:spcAft>
          <a:spcPct val="0"/>
        </a:spcAft>
        <a:buFont typeface="Arial" charset="0"/>
        <a:buChar char="–"/>
        <a:defRPr sz="2400" kern="1200">
          <a:solidFill>
            <a:schemeClr val="tx1"/>
          </a:solidFill>
          <a:latin typeface="Arial Narrow" pitchFamily="34" charset="0"/>
          <a:ea typeface="ＭＳ Ｐゴシック" pitchFamily="32" charset="-128"/>
          <a:cs typeface="+mn-cs"/>
        </a:defRPr>
      </a:lvl2pPr>
      <a:lvl3pPr marL="1143000" indent="-228600" algn="l" defTabSz="457200" rtl="0" eaLnBrk="0" fontAlgn="base" hangingPunct="0">
        <a:spcBef>
          <a:spcPct val="20000"/>
        </a:spcBef>
        <a:spcAft>
          <a:spcPct val="0"/>
        </a:spcAft>
        <a:buFont typeface="Arial" charset="0"/>
        <a:buChar char="•"/>
        <a:defRPr sz="2000" kern="1200">
          <a:solidFill>
            <a:schemeClr val="tx1"/>
          </a:solidFill>
          <a:latin typeface="Arial Narrow" pitchFamily="34" charset="0"/>
          <a:ea typeface="ＭＳ Ｐゴシック" pitchFamily="32" charset="-128"/>
          <a:cs typeface="+mn-cs"/>
        </a:defRPr>
      </a:lvl3pPr>
      <a:lvl4pPr marL="1600200" indent="-228600" algn="l" defTabSz="457200" rtl="0" eaLnBrk="0" fontAlgn="base" hangingPunct="0">
        <a:spcBef>
          <a:spcPct val="20000"/>
        </a:spcBef>
        <a:spcAft>
          <a:spcPct val="0"/>
        </a:spcAft>
        <a:buFont typeface="Arial" charset="0"/>
        <a:buChar char="–"/>
        <a:defRPr kern="1200">
          <a:solidFill>
            <a:schemeClr val="tx1"/>
          </a:solidFill>
          <a:latin typeface="Arial Narrow" pitchFamily="34" charset="0"/>
          <a:ea typeface="ＭＳ Ｐゴシック" pitchFamily="32" charset="-128"/>
          <a:cs typeface="+mn-cs"/>
        </a:defRPr>
      </a:lvl4pPr>
      <a:lvl5pPr marL="2057400" indent="-228600" algn="l" defTabSz="457200" rtl="0" eaLnBrk="0" fontAlgn="base" hangingPunct="0">
        <a:spcBef>
          <a:spcPct val="20000"/>
        </a:spcBef>
        <a:spcAft>
          <a:spcPct val="0"/>
        </a:spcAft>
        <a:buFont typeface="Arial" charset="0"/>
        <a:buChar char="»"/>
        <a:defRPr sz="1600" kern="1200">
          <a:solidFill>
            <a:schemeClr val="tx1"/>
          </a:solidFill>
          <a:latin typeface="Arial Narrow" pitchFamily="34" charset="0"/>
          <a:ea typeface="ＭＳ Ｐゴシック" pitchFamily="32"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grants.gov/"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nist.gov/mep" TargetMode="External"/><Relationship Id="rId2" Type="http://schemas.openxmlformats.org/officeDocument/2006/relationships/hyperlink" Target="mailto:diane.henderson@nist.gov"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christopher.hunton@nist.gov" TargetMode="External"/><Relationship Id="rId2" Type="http://schemas.openxmlformats.org/officeDocument/2006/relationships/hyperlink" Target="mailto:diane.henderson@nist.gov" TargetMode="External"/><Relationship Id="rId1" Type="http://schemas.openxmlformats.org/officeDocument/2006/relationships/slideLayout" Target="../slideLayouts/slideLayout2.xml"/><Relationship Id="rId4" Type="http://schemas.openxmlformats.org/officeDocument/2006/relationships/hyperlink" Target="mailto:jannet.cancino@nist.go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nist.gov/mep/strategic-plan.cf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85800" y="1066800"/>
            <a:ext cx="6781800" cy="2133600"/>
          </a:xfrm>
          <a:prstGeom prst="rect">
            <a:avLst/>
          </a:prstGeom>
        </p:spPr>
        <p:txBody>
          <a:bodyPr wrap="square">
            <a:normAutofit fontScale="97500" lnSpcReduction="10000"/>
          </a:bodyPr>
          <a:lstStyle>
            <a:lvl1pPr algn="l" defTabSz="457200" rtl="0" eaLnBrk="1" latinLnBrk="0" hangingPunct="1">
              <a:spcBef>
                <a:spcPct val="0"/>
              </a:spcBef>
              <a:buNone/>
              <a:defRPr sz="4400" kern="1200">
                <a:solidFill>
                  <a:schemeClr val="tx1"/>
                </a:solidFill>
                <a:latin typeface="+mj-lt"/>
                <a:ea typeface="+mj-ea"/>
                <a:cs typeface="+mj-cs"/>
              </a:defRPr>
            </a:lvl1pPr>
          </a:lstStyle>
          <a:p>
            <a:pPr algn="ctr">
              <a:defRPr/>
            </a:pPr>
            <a:r>
              <a:rPr lang="en-US" sz="3100" dirty="0" smtClean="0"/>
              <a:t/>
            </a:r>
            <a:br>
              <a:rPr lang="en-US" sz="3100" dirty="0" smtClean="0"/>
            </a:br>
            <a:r>
              <a:rPr lang="en-US" sz="3100" dirty="0" smtClean="0"/>
              <a:t/>
            </a:r>
            <a:br>
              <a:rPr lang="en-US" sz="3100" dirty="0" smtClean="0"/>
            </a:br>
            <a:r>
              <a:rPr lang="en-US" sz="3100" dirty="0" smtClean="0"/>
              <a:t/>
            </a:r>
            <a:br>
              <a:rPr lang="en-US" sz="3100" dirty="0" smtClean="0"/>
            </a:br>
            <a:r>
              <a:rPr lang="en-US" sz="3100" dirty="0" smtClean="0"/>
              <a:t/>
            </a:r>
            <a:br>
              <a:rPr lang="en-US" sz="3100" dirty="0" smtClean="0"/>
            </a:br>
            <a:endParaRPr lang="en-US" sz="2000" dirty="0"/>
          </a:p>
        </p:txBody>
      </p:sp>
      <p:sp>
        <p:nvSpPr>
          <p:cNvPr id="2" name="Title 1"/>
          <p:cNvSpPr>
            <a:spLocks noGrp="1"/>
          </p:cNvSpPr>
          <p:nvPr>
            <p:ph type="ctrTitle"/>
          </p:nvPr>
        </p:nvSpPr>
        <p:spPr>
          <a:xfrm>
            <a:off x="1285148" y="2061978"/>
            <a:ext cx="6971747" cy="4093157"/>
          </a:xfrm>
        </p:spPr>
        <p:txBody>
          <a:bodyPr/>
          <a:lstStyle/>
          <a:p>
            <a:pPr algn="ctr"/>
            <a:r>
              <a:rPr lang="en-US" sz="2000" b="1" u="sng" dirty="0">
                <a:latin typeface="Arial Narrow" pitchFamily="34" charset="0"/>
              </a:rPr>
              <a:t>WELCOME</a:t>
            </a:r>
            <a:r>
              <a:rPr lang="en-US" sz="2000" dirty="0">
                <a:latin typeface="Arial Narrow" pitchFamily="34" charset="0"/>
              </a:rPr>
              <a:t> </a:t>
            </a:r>
            <a:r>
              <a:rPr lang="en-US" sz="2000" dirty="0" smtClean="0">
                <a:latin typeface="Arial Narrow" pitchFamily="34" charset="0"/>
              </a:rPr>
              <a:t/>
            </a:r>
            <a:br>
              <a:rPr lang="en-US" sz="2000" dirty="0" smtClean="0">
                <a:latin typeface="Arial Narrow" pitchFamily="34" charset="0"/>
              </a:rPr>
            </a:br>
            <a:r>
              <a:rPr lang="en-US" sz="2000" dirty="0">
                <a:latin typeface="Arial Narrow" pitchFamily="34" charset="0"/>
              </a:rPr>
              <a:t/>
            </a:r>
            <a:br>
              <a:rPr lang="en-US" sz="2000" dirty="0">
                <a:latin typeface="Arial Narrow" pitchFamily="34" charset="0"/>
              </a:rPr>
            </a:br>
            <a:r>
              <a:rPr lang="en-US" sz="2800" b="1" dirty="0" smtClean="0">
                <a:latin typeface="Arial Narrow" pitchFamily="34" charset="0"/>
              </a:rPr>
              <a:t>Information </a:t>
            </a:r>
            <a:r>
              <a:rPr lang="en-US" sz="2800" b="1" dirty="0">
                <a:latin typeface="Arial Narrow" pitchFamily="34" charset="0"/>
              </a:rPr>
              <a:t>Webinar – </a:t>
            </a:r>
            <a:r>
              <a:rPr lang="en-US" sz="2800" b="1" dirty="0" smtClean="0">
                <a:latin typeface="Arial Narrow" pitchFamily="34" charset="0"/>
              </a:rPr>
              <a:t>July 10, 2014</a:t>
            </a:r>
            <a:br>
              <a:rPr lang="en-US" sz="2800" b="1" dirty="0" smtClean="0">
                <a:latin typeface="Arial Narrow" pitchFamily="34" charset="0"/>
              </a:rPr>
            </a:br>
            <a:r>
              <a:rPr lang="en-US" sz="2800" b="1" dirty="0" smtClean="0">
                <a:latin typeface="Arial Narrow" pitchFamily="34" charset="0"/>
              </a:rPr>
              <a:t>2:00 p.m. (EDT</a:t>
            </a:r>
            <a:r>
              <a:rPr lang="en-US" sz="2800" b="1" dirty="0" smtClean="0">
                <a:latin typeface="Arial Narrow" pitchFamily="34" charset="0"/>
              </a:rPr>
              <a:t>)</a:t>
            </a:r>
            <a:br>
              <a:rPr lang="en-US" sz="2800" b="1" dirty="0" smtClean="0">
                <a:latin typeface="Arial Narrow" pitchFamily="34" charset="0"/>
              </a:rPr>
            </a:br>
            <a:r>
              <a:rPr lang="en-US" sz="2800" b="1" dirty="0">
                <a:latin typeface="Arial Narrow" pitchFamily="34" charset="0"/>
              </a:rPr>
              <a:t/>
            </a:r>
            <a:br>
              <a:rPr lang="en-US" sz="2800" b="1" dirty="0">
                <a:latin typeface="Arial Narrow" pitchFamily="34" charset="0"/>
              </a:rPr>
            </a:br>
            <a:r>
              <a:rPr lang="en-US" sz="2000" b="1" dirty="0" smtClean="0">
                <a:solidFill>
                  <a:srgbClr val="FF0000"/>
                </a:solidFill>
                <a:latin typeface="Arial Narrow" pitchFamily="34" charset="0"/>
              </a:rPr>
              <a:t>Participants will be muted on entry to the webinar</a:t>
            </a:r>
            <a:r>
              <a:rPr lang="en-US" sz="2000" dirty="0">
                <a:latin typeface="Arial Narrow" pitchFamily="34" charset="0"/>
              </a:rPr>
              <a:t/>
            </a:r>
            <a:br>
              <a:rPr lang="en-US" sz="2000" dirty="0">
                <a:latin typeface="Arial Narrow" pitchFamily="34" charset="0"/>
              </a:rPr>
            </a:br>
            <a:r>
              <a:rPr lang="en-US" sz="2000" dirty="0">
                <a:latin typeface="Arial Narrow" pitchFamily="34" charset="0"/>
              </a:rPr>
              <a:t/>
            </a:r>
            <a:br>
              <a:rPr lang="en-US" sz="2000" dirty="0">
                <a:latin typeface="Arial Narrow" pitchFamily="34" charset="0"/>
              </a:rPr>
            </a:br>
            <a:r>
              <a:rPr lang="en-US" sz="2000" dirty="0">
                <a:latin typeface="Arial Narrow" pitchFamily="34" charset="0"/>
              </a:rPr>
              <a:t>Federal Funding </a:t>
            </a:r>
            <a:r>
              <a:rPr lang="en-US" sz="2000" dirty="0" smtClean="0">
                <a:latin typeface="Arial Narrow" pitchFamily="34" charset="0"/>
              </a:rPr>
              <a:t>Opportunity:2014-NIST-MEP-B2BN-01</a:t>
            </a:r>
            <a:r>
              <a:rPr lang="en-US" sz="2000" dirty="0">
                <a:latin typeface="Arial Narrow" pitchFamily="34" charset="0"/>
              </a:rPr>
              <a:t/>
            </a:r>
            <a:br>
              <a:rPr lang="en-US" sz="2000" dirty="0">
                <a:latin typeface="Arial Narrow" pitchFamily="34" charset="0"/>
              </a:rPr>
            </a:br>
            <a:r>
              <a:rPr lang="en-US" sz="2000" dirty="0">
                <a:latin typeface="Arial Narrow" pitchFamily="34" charset="0"/>
              </a:rPr>
              <a:t>National Institute of Standards and Technology (NIST)</a:t>
            </a:r>
            <a:br>
              <a:rPr lang="en-US" sz="2000" dirty="0">
                <a:latin typeface="Arial Narrow" pitchFamily="34" charset="0"/>
              </a:rPr>
            </a:br>
            <a:r>
              <a:rPr lang="en-US" sz="2000" dirty="0">
                <a:latin typeface="Arial Narrow" pitchFamily="34" charset="0"/>
              </a:rPr>
              <a:t>Manufacturing Extension Partnership (MEP) </a:t>
            </a:r>
            <a:br>
              <a:rPr lang="en-US" sz="2000" dirty="0">
                <a:latin typeface="Arial Narrow" pitchFamily="34" charset="0"/>
              </a:rPr>
            </a:br>
            <a:r>
              <a:rPr lang="en-US" sz="2000" dirty="0">
                <a:latin typeface="Arial Narrow" pitchFamily="34" charset="0"/>
              </a:rPr>
              <a:t/>
            </a:r>
            <a:br>
              <a:rPr lang="en-US" sz="2000" dirty="0">
                <a:latin typeface="Arial Narrow" pitchFamily="34" charset="0"/>
              </a:rPr>
            </a:br>
            <a:r>
              <a:rPr lang="en-US" sz="2000" dirty="0" smtClean="0">
                <a:latin typeface="Arial Narrow" pitchFamily="34" charset="0"/>
              </a:rPr>
              <a:t>David Cranmer, Competition Manager, NIST MEP</a:t>
            </a:r>
            <a:br>
              <a:rPr lang="en-US" sz="2000" dirty="0" smtClean="0">
                <a:latin typeface="Arial Narrow" pitchFamily="34" charset="0"/>
              </a:rPr>
            </a:br>
            <a:r>
              <a:rPr lang="en-US" sz="2000" dirty="0" smtClean="0">
                <a:latin typeface="Arial Narrow" pitchFamily="34" charset="0"/>
              </a:rPr>
              <a:t>Diane </a:t>
            </a:r>
            <a:r>
              <a:rPr lang="en-US" sz="2000" dirty="0">
                <a:latin typeface="Arial Narrow" pitchFamily="34" charset="0"/>
              </a:rPr>
              <a:t>Henderson, Federal Program Officer, NIST MEP</a:t>
            </a:r>
            <a:br>
              <a:rPr lang="en-US" sz="2000" dirty="0">
                <a:latin typeface="Arial Narrow" pitchFamily="34" charset="0"/>
              </a:rPr>
            </a:br>
            <a:r>
              <a:rPr lang="en-US" sz="2000" dirty="0">
                <a:latin typeface="Arial Narrow" pitchFamily="34" charset="0"/>
              </a:rPr>
              <a:t/>
            </a:r>
            <a:br>
              <a:rPr lang="en-US" sz="2000" dirty="0">
                <a:latin typeface="Arial Narrow" pitchFamily="34" charset="0"/>
              </a:rPr>
            </a:br>
            <a:endParaRPr lang="en-US" sz="2000" dirty="0">
              <a:latin typeface="Arial Narrow" pitchFamily="34" charset="0"/>
            </a:endParaRPr>
          </a:p>
        </p:txBody>
      </p:sp>
      <p:sp>
        <p:nvSpPr>
          <p:cNvPr id="6" name="Title 1"/>
          <p:cNvSpPr txBox="1">
            <a:spLocks/>
          </p:cNvSpPr>
          <p:nvPr/>
        </p:nvSpPr>
        <p:spPr>
          <a:xfrm>
            <a:off x="1427076" y="4280639"/>
            <a:ext cx="6172112" cy="1765876"/>
          </a:xfrm>
          <a:prstGeom prst="rect">
            <a:avLst/>
          </a:prstGeom>
        </p:spPr>
        <p:txBody>
          <a:bodyPr/>
          <a:lstStyle>
            <a:lvl1pPr algn="l" defTabSz="457200" rtl="0" eaLnBrk="1" latinLnBrk="0" hangingPunct="1">
              <a:spcBef>
                <a:spcPct val="0"/>
              </a:spcBef>
              <a:buNone/>
              <a:defRPr sz="4400" kern="1200">
                <a:solidFill>
                  <a:schemeClr val="tx1"/>
                </a:solidFill>
                <a:latin typeface="+mj-lt"/>
                <a:ea typeface="+mj-ea"/>
                <a:cs typeface="+mj-cs"/>
              </a:defRPr>
            </a:lvl1pPr>
          </a:lstStyle>
          <a:p>
            <a:pPr eaLnBrk="0" hangingPunct="0">
              <a:lnSpc>
                <a:spcPct val="90000"/>
              </a:lnSpc>
              <a:spcBef>
                <a:spcPct val="30000"/>
              </a:spcBef>
              <a:spcAft>
                <a:spcPct val="0"/>
              </a:spcAft>
              <a:defRPr/>
            </a:pPr>
            <a:endParaRPr lang="en-US"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685800" y="546390"/>
            <a:ext cx="8077200" cy="609600"/>
          </a:xfrm>
        </p:spPr>
        <p:txBody>
          <a:bodyPr/>
          <a:lstStyle/>
          <a:p>
            <a:r>
              <a:rPr lang="en-US" sz="2800" b="1" dirty="0" smtClean="0">
                <a:effectLst/>
                <a:latin typeface="Arial Narrow" pitchFamily="34" charset="0"/>
              </a:rPr>
              <a:t>Cost Share, Funding &amp; Eligibility</a:t>
            </a:r>
          </a:p>
        </p:txBody>
      </p:sp>
      <p:sp>
        <p:nvSpPr>
          <p:cNvPr id="10243" name="Content Placeholder 2"/>
          <p:cNvSpPr>
            <a:spLocks noGrp="1"/>
          </p:cNvSpPr>
          <p:nvPr>
            <p:ph idx="1"/>
          </p:nvPr>
        </p:nvSpPr>
        <p:spPr>
          <a:xfrm>
            <a:off x="728471" y="1164336"/>
            <a:ext cx="7540101" cy="5105400"/>
          </a:xfrm>
        </p:spPr>
        <p:txBody>
          <a:bodyPr wrap="square">
            <a:noAutofit/>
          </a:bodyPr>
          <a:lstStyle/>
          <a:p>
            <a:pPr>
              <a:spcBef>
                <a:spcPts val="0"/>
              </a:spcBef>
            </a:pPr>
            <a:r>
              <a:rPr lang="en-US" sz="1800" b="1" dirty="0" smtClean="0">
                <a:effectLst/>
                <a:latin typeface="Arial Narrow" pitchFamily="34" charset="0"/>
              </a:rPr>
              <a:t>Cost Share</a:t>
            </a:r>
            <a:r>
              <a:rPr lang="en-US" sz="1800" b="1" dirty="0">
                <a:latin typeface="Arial Narrow" pitchFamily="34" charset="0"/>
              </a:rPr>
              <a:t>:  </a:t>
            </a:r>
            <a:endParaRPr lang="en-US" sz="1800" b="1" dirty="0" smtClean="0">
              <a:latin typeface="Arial Narrow" pitchFamily="34" charset="0"/>
            </a:endParaRPr>
          </a:p>
          <a:p>
            <a:pPr lvl="1">
              <a:spcBef>
                <a:spcPts val="0"/>
              </a:spcBef>
            </a:pPr>
            <a:r>
              <a:rPr lang="en-US" sz="1600" dirty="0" smtClean="0">
                <a:latin typeface="Arial Narrow" pitchFamily="34" charset="0"/>
              </a:rPr>
              <a:t>Cost Sharing is not required for awards under this program.</a:t>
            </a:r>
            <a:endParaRPr lang="en-US" sz="1600" b="1" dirty="0" smtClean="0">
              <a:latin typeface="Arial Narrow" pitchFamily="34" charset="0"/>
            </a:endParaRPr>
          </a:p>
          <a:p>
            <a:pPr lvl="1">
              <a:spcBef>
                <a:spcPts val="0"/>
              </a:spcBef>
            </a:pPr>
            <a:endParaRPr lang="en-US" sz="1600" dirty="0" smtClean="0">
              <a:effectLst/>
              <a:latin typeface="Arial Narrow" pitchFamily="34" charset="0"/>
            </a:endParaRPr>
          </a:p>
          <a:p>
            <a:pPr>
              <a:spcBef>
                <a:spcPts val="0"/>
              </a:spcBef>
            </a:pPr>
            <a:r>
              <a:rPr lang="en-US" sz="1800" b="1" dirty="0" smtClean="0">
                <a:effectLst/>
                <a:latin typeface="Arial Narrow" pitchFamily="34" charset="0"/>
              </a:rPr>
              <a:t>Funding Available:</a:t>
            </a:r>
          </a:p>
          <a:p>
            <a:pPr lvl="1"/>
            <a:r>
              <a:rPr lang="en-US" sz="1600" dirty="0">
                <a:latin typeface="Arial Narrow" pitchFamily="34" charset="0"/>
              </a:rPr>
              <a:t>NIST anticipates making up to 10 awards at approximately $250,000 per award. </a:t>
            </a:r>
          </a:p>
          <a:p>
            <a:r>
              <a:rPr lang="en-US" sz="1800" b="1" dirty="0" smtClean="0">
                <a:latin typeface="Arial Narrow" pitchFamily="34" charset="0"/>
              </a:rPr>
              <a:t>Eligible </a:t>
            </a:r>
            <a:r>
              <a:rPr lang="en-US" sz="1800" b="1" dirty="0">
                <a:latin typeface="Arial Narrow" pitchFamily="34" charset="0"/>
              </a:rPr>
              <a:t>Applicants. </a:t>
            </a:r>
            <a:endParaRPr lang="en-US" sz="1800" b="1" dirty="0" smtClean="0">
              <a:latin typeface="Arial Narrow" pitchFamily="34" charset="0"/>
            </a:endParaRPr>
          </a:p>
          <a:p>
            <a:pPr lvl="1"/>
            <a:r>
              <a:rPr lang="en-US" sz="1600" dirty="0" smtClean="0">
                <a:latin typeface="Arial Narrow" pitchFamily="34" charset="0"/>
              </a:rPr>
              <a:t>Eligible </a:t>
            </a:r>
            <a:r>
              <a:rPr lang="en-US" sz="1600" dirty="0">
                <a:latin typeface="Arial Narrow" pitchFamily="34" charset="0"/>
              </a:rPr>
              <a:t>applicants are existing </a:t>
            </a:r>
            <a:r>
              <a:rPr lang="en-US" sz="1600" dirty="0" smtClean="0">
                <a:latin typeface="Arial Narrow" pitchFamily="34" charset="0"/>
              </a:rPr>
              <a:t>Hollings Manufacturing Extension Partnership (MEP) </a:t>
            </a:r>
            <a:r>
              <a:rPr lang="en-US" sz="1600" dirty="0">
                <a:latin typeface="Arial Narrow" pitchFamily="34" charset="0"/>
              </a:rPr>
              <a:t>Centers. </a:t>
            </a:r>
            <a:endParaRPr lang="en-US" sz="1600" dirty="0" smtClean="0">
              <a:latin typeface="Arial Narrow" pitchFamily="34" charset="0"/>
            </a:endParaRPr>
          </a:p>
          <a:p>
            <a:pPr lvl="1"/>
            <a:r>
              <a:rPr lang="en-US" sz="1600" dirty="0">
                <a:latin typeface="Arial Narrow" pitchFamily="34" charset="0"/>
              </a:rPr>
              <a:t>Applicants are strongly encouraged to form teaming arrangements involving </a:t>
            </a:r>
            <a:r>
              <a:rPr lang="en-US" sz="1600" dirty="0" smtClean="0">
                <a:latin typeface="Arial Narrow" pitchFamily="34" charset="0"/>
              </a:rPr>
              <a:t>multiple MEP </a:t>
            </a:r>
            <a:r>
              <a:rPr lang="en-US" sz="1600" dirty="0">
                <a:latin typeface="Arial Narrow" pitchFamily="34" charset="0"/>
              </a:rPr>
              <a:t>Centers and service providers such that multiple Centers share appropriate infrastructure </a:t>
            </a:r>
            <a:r>
              <a:rPr lang="en-US" sz="1600" dirty="0" smtClean="0">
                <a:latin typeface="Arial Narrow" pitchFamily="34" charset="0"/>
              </a:rPr>
              <a:t>(</a:t>
            </a:r>
            <a:r>
              <a:rPr lang="en-US" sz="1600" dirty="0">
                <a:latin typeface="Arial Narrow" pitchFamily="34" charset="0"/>
              </a:rPr>
              <a:t>hardware, software, expertise, knowledge and/or services as examples) to </a:t>
            </a:r>
            <a:r>
              <a:rPr lang="en-US" sz="1600" dirty="0" smtClean="0">
                <a:latin typeface="Arial Narrow" pitchFamily="34" charset="0"/>
              </a:rPr>
              <a:t>address scouting </a:t>
            </a:r>
            <a:r>
              <a:rPr lang="en-US" sz="1600" dirty="0">
                <a:latin typeface="Arial Narrow" pitchFamily="34" charset="0"/>
              </a:rPr>
              <a:t>needs </a:t>
            </a:r>
            <a:r>
              <a:rPr lang="en-US" sz="1600" dirty="0" smtClean="0">
                <a:latin typeface="Arial Narrow" pitchFamily="34" charset="0"/>
              </a:rPr>
              <a:t>on </a:t>
            </a:r>
            <a:r>
              <a:rPr lang="en-US" sz="1600" dirty="0">
                <a:latin typeface="Arial Narrow" pitchFamily="34" charset="0"/>
              </a:rPr>
              <a:t>a regional level</a:t>
            </a:r>
            <a:r>
              <a:rPr lang="en-US" sz="1600" dirty="0" smtClean="0">
                <a:latin typeface="Arial Narrow" pitchFamily="34" charset="0"/>
              </a:rPr>
              <a:t>.</a:t>
            </a:r>
          </a:p>
          <a:p>
            <a:pPr lvl="1"/>
            <a:r>
              <a:rPr lang="en-US" sz="1600" dirty="0">
                <a:latin typeface="Arial Narrow" pitchFamily="34" charset="0"/>
              </a:rPr>
              <a:t>An eligible organization may work individually or include proposed </a:t>
            </a:r>
            <a:r>
              <a:rPr lang="en-US" sz="1600" dirty="0" err="1">
                <a:latin typeface="Arial Narrow" pitchFamily="34" charset="0"/>
              </a:rPr>
              <a:t>subawardees</a:t>
            </a:r>
            <a:r>
              <a:rPr lang="en-US" sz="1600" dirty="0">
                <a:latin typeface="Arial Narrow" pitchFamily="34" charset="0"/>
              </a:rPr>
              <a:t> </a:t>
            </a:r>
            <a:r>
              <a:rPr lang="en-US" sz="1600" dirty="0" smtClean="0">
                <a:latin typeface="Arial Narrow" pitchFamily="34" charset="0"/>
              </a:rPr>
              <a:t>and/or </a:t>
            </a:r>
            <a:r>
              <a:rPr lang="en-US" sz="1600" dirty="0">
                <a:latin typeface="Arial Narrow" pitchFamily="34" charset="0"/>
              </a:rPr>
              <a:t>contractors or other collaborators in a project proposal, effectively forming a team or </a:t>
            </a:r>
            <a:r>
              <a:rPr lang="en-US" sz="1600" dirty="0" smtClean="0">
                <a:latin typeface="Arial Narrow" pitchFamily="34" charset="0"/>
              </a:rPr>
              <a:t>consortium</a:t>
            </a:r>
            <a:r>
              <a:rPr lang="en-US" sz="1600" dirty="0">
                <a:latin typeface="Arial Narrow" pitchFamily="34" charset="0"/>
              </a:rPr>
              <a:t>. </a:t>
            </a:r>
          </a:p>
        </p:txBody>
      </p:sp>
      <p:sp>
        <p:nvSpPr>
          <p:cNvPr id="10245"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Narrow Bold"/>
              </a:defRPr>
            </a:lvl1pPr>
            <a:lvl2pPr marL="742950" indent="-285750" eaLnBrk="0" hangingPunct="0">
              <a:defRPr sz="2400">
                <a:solidFill>
                  <a:schemeClr val="tx1"/>
                </a:solidFill>
                <a:latin typeface="Arial Narrow Bold"/>
              </a:defRPr>
            </a:lvl2pPr>
            <a:lvl3pPr marL="1143000" indent="-228600" eaLnBrk="0" hangingPunct="0">
              <a:defRPr sz="2400">
                <a:solidFill>
                  <a:schemeClr val="tx1"/>
                </a:solidFill>
                <a:latin typeface="Arial Narrow Bold"/>
              </a:defRPr>
            </a:lvl3pPr>
            <a:lvl4pPr marL="1600200" indent="-228600" eaLnBrk="0" hangingPunct="0">
              <a:defRPr sz="2400">
                <a:solidFill>
                  <a:schemeClr val="tx1"/>
                </a:solidFill>
                <a:latin typeface="Arial Narrow Bold"/>
              </a:defRPr>
            </a:lvl4pPr>
            <a:lvl5pPr marL="2057400" indent="-228600" eaLnBrk="0" hangingPunct="0">
              <a:defRPr sz="2400">
                <a:solidFill>
                  <a:schemeClr val="tx1"/>
                </a:solidFill>
                <a:latin typeface="Arial Narrow Bold"/>
              </a:defRPr>
            </a:lvl5pPr>
            <a:lvl6pPr marL="25146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6pPr>
            <a:lvl7pPr marL="29718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7pPr>
            <a:lvl8pPr marL="34290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8pPr>
            <a:lvl9pPr marL="38862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9pPr>
          </a:lstStyle>
          <a:p>
            <a:fld id="{F738FBE6-A06D-43F0-A871-A464ECF8B991}" type="slidenum">
              <a:rPr lang="en-US" sz="1800" smtClean="0"/>
              <a:pPr/>
              <a:t>10</a:t>
            </a:fld>
            <a:endParaRPr lang="en-US" sz="1800" dirty="0" smtClean="0"/>
          </a:p>
        </p:txBody>
      </p:sp>
    </p:spTree>
    <p:extLst>
      <p:ext uri="{BB962C8B-B14F-4D97-AF65-F5344CB8AC3E}">
        <p14:creationId xmlns:p14="http://schemas.microsoft.com/office/powerpoint/2010/main" val="31283570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620000" cy="457200"/>
          </a:xfrm>
        </p:spPr>
        <p:txBody>
          <a:bodyPr>
            <a:normAutofit fontScale="90000"/>
          </a:bodyPr>
          <a:lstStyle/>
          <a:p>
            <a:pPr>
              <a:defRPr/>
            </a:pPr>
            <a:r>
              <a:rPr lang="en-US" sz="2800" b="1" dirty="0" smtClean="0">
                <a:effectLst/>
                <a:latin typeface="Arial Narrow" pitchFamily="34" charset="0"/>
              </a:rPr>
              <a:t>Application/Proposal</a:t>
            </a:r>
            <a:r>
              <a:rPr lang="en-US" sz="2800" b="1" dirty="0" smtClean="0">
                <a:latin typeface="Arial Narrow" pitchFamily="34" charset="0"/>
              </a:rPr>
              <a:t> </a:t>
            </a:r>
            <a:r>
              <a:rPr lang="en-US" sz="2800" b="1" dirty="0" smtClean="0">
                <a:effectLst/>
                <a:latin typeface="Arial Narrow" pitchFamily="34" charset="0"/>
              </a:rPr>
              <a:t>Submission</a:t>
            </a:r>
            <a:endParaRPr lang="en-US" sz="2800" b="1" dirty="0">
              <a:effectLst/>
              <a:latin typeface="Arial Narrow" pitchFamily="34" charset="0"/>
            </a:endParaRPr>
          </a:p>
        </p:txBody>
      </p:sp>
      <p:sp>
        <p:nvSpPr>
          <p:cNvPr id="3" name="Content Placeholder 2"/>
          <p:cNvSpPr>
            <a:spLocks noGrp="1"/>
          </p:cNvSpPr>
          <p:nvPr>
            <p:ph idx="1"/>
          </p:nvPr>
        </p:nvSpPr>
        <p:spPr>
          <a:xfrm>
            <a:off x="813787" y="1447800"/>
            <a:ext cx="7377714" cy="4855346"/>
          </a:xfrm>
        </p:spPr>
        <p:txBody>
          <a:bodyPr>
            <a:normAutofit/>
          </a:bodyPr>
          <a:lstStyle/>
          <a:p>
            <a:pPr>
              <a:spcAft>
                <a:spcPts val="600"/>
              </a:spcAft>
              <a:defRPr/>
            </a:pPr>
            <a:r>
              <a:rPr lang="en-US" sz="1700" b="1" dirty="0" smtClean="0">
                <a:effectLst/>
                <a:latin typeface="Arial Narrow" pitchFamily="34" charset="0"/>
              </a:rPr>
              <a:t>Dates: </a:t>
            </a:r>
          </a:p>
          <a:p>
            <a:pPr lvl="1">
              <a:spcAft>
                <a:spcPts val="600"/>
              </a:spcAft>
              <a:defRPr/>
            </a:pPr>
            <a:r>
              <a:rPr lang="en-US" sz="1700" b="1" u="sng" dirty="0" smtClean="0">
                <a:effectLst/>
                <a:latin typeface="Arial Narrow" pitchFamily="34" charset="0"/>
              </a:rPr>
              <a:t>ELECTRONIC</a:t>
            </a:r>
            <a:r>
              <a:rPr lang="en-US" sz="1700" dirty="0" smtClean="0">
                <a:effectLst/>
                <a:latin typeface="Arial Narrow" pitchFamily="34" charset="0"/>
              </a:rPr>
              <a:t> applications must be received </a:t>
            </a:r>
            <a:r>
              <a:rPr lang="en-US" sz="1700" b="1" u="sng" dirty="0" smtClean="0">
                <a:effectLst/>
                <a:latin typeface="Arial Narrow" pitchFamily="34" charset="0"/>
              </a:rPr>
              <a:t>NO LATER THAN 11:59 p.m. (EDT) on Monday, August 4, 2014.</a:t>
            </a:r>
            <a:endParaRPr lang="en-US" sz="1700" dirty="0" smtClean="0">
              <a:effectLst/>
              <a:latin typeface="Arial Narrow" pitchFamily="34" charset="0"/>
            </a:endParaRPr>
          </a:p>
          <a:p>
            <a:pPr lvl="1">
              <a:spcAft>
                <a:spcPts val="600"/>
              </a:spcAft>
              <a:defRPr/>
            </a:pPr>
            <a:r>
              <a:rPr lang="en-US" sz="1700" b="1" u="sng" dirty="0" smtClean="0">
                <a:latin typeface="Arial Narrow" pitchFamily="34" charset="0"/>
              </a:rPr>
              <a:t>NO PAPER</a:t>
            </a:r>
            <a:r>
              <a:rPr lang="en-US" sz="1700" dirty="0" smtClean="0">
                <a:latin typeface="Arial Narrow" pitchFamily="34" charset="0"/>
              </a:rPr>
              <a:t> applications will be accepted.</a:t>
            </a:r>
            <a:endParaRPr lang="en-US" sz="1700" dirty="0" smtClean="0">
              <a:effectLst/>
              <a:latin typeface="Arial Narrow" pitchFamily="34" charset="0"/>
            </a:endParaRPr>
          </a:p>
          <a:p>
            <a:pPr lvl="1">
              <a:spcAft>
                <a:spcPts val="600"/>
              </a:spcAft>
              <a:defRPr/>
            </a:pPr>
            <a:r>
              <a:rPr lang="en-US" sz="1700" dirty="0">
                <a:latin typeface="Arial Narrow" pitchFamily="34" charset="0"/>
              </a:rPr>
              <a:t>Applications received after the respective deadline will not be reviewed or </a:t>
            </a:r>
            <a:r>
              <a:rPr lang="en-US" sz="1700" dirty="0" smtClean="0">
                <a:latin typeface="Arial Narrow" pitchFamily="34" charset="0"/>
              </a:rPr>
              <a:t>considered.</a:t>
            </a:r>
          </a:p>
          <a:p>
            <a:pPr>
              <a:spcAft>
                <a:spcPts val="600"/>
              </a:spcAft>
              <a:defRPr/>
            </a:pPr>
            <a:r>
              <a:rPr lang="en-US" sz="1700" b="1" dirty="0" smtClean="0">
                <a:effectLst/>
                <a:latin typeface="Arial Narrow" pitchFamily="34" charset="0"/>
              </a:rPr>
              <a:t>Proposal Submission:</a:t>
            </a:r>
          </a:p>
          <a:p>
            <a:pPr lvl="1">
              <a:lnSpc>
                <a:spcPct val="100000"/>
              </a:lnSpc>
              <a:spcAft>
                <a:spcPts val="0"/>
              </a:spcAft>
              <a:defRPr/>
            </a:pPr>
            <a:r>
              <a:rPr lang="en-US" sz="1700" b="1" dirty="0" smtClean="0">
                <a:effectLst/>
                <a:latin typeface="Arial Narrow" pitchFamily="34" charset="0"/>
              </a:rPr>
              <a:t>Electronic submission:  </a:t>
            </a:r>
            <a:r>
              <a:rPr lang="en-US" sz="1700" dirty="0" smtClean="0">
                <a:effectLst/>
                <a:latin typeface="Arial Narrow" pitchFamily="34" charset="0"/>
              </a:rPr>
              <a:t>Applicants should follow application instructions provided at: </a:t>
            </a:r>
            <a:r>
              <a:rPr lang="en-US" sz="1700" dirty="0" smtClean="0">
                <a:effectLst/>
                <a:latin typeface="Arial Narrow" pitchFamily="34" charset="0"/>
                <a:hlinkClick r:id="rId2"/>
              </a:rPr>
              <a:t>www.grants.gov</a:t>
            </a:r>
            <a:endParaRPr lang="en-US" sz="1700" dirty="0" smtClean="0">
              <a:latin typeface="Arial Narrow" pitchFamily="34" charset="0"/>
            </a:endParaRPr>
          </a:p>
          <a:p>
            <a:pPr lvl="3" indent="-91440">
              <a:lnSpc>
                <a:spcPct val="100000"/>
              </a:lnSpc>
              <a:spcBef>
                <a:spcPts val="0"/>
              </a:spcBef>
              <a:spcAft>
                <a:spcPts val="0"/>
              </a:spcAft>
              <a:buFontTx/>
              <a:buNone/>
              <a:defRPr/>
            </a:pPr>
            <a:endParaRPr lang="en-US" sz="1700" dirty="0" smtClean="0">
              <a:latin typeface="Arial Narrow" pitchFamily="34" charset="0"/>
            </a:endParaRPr>
          </a:p>
          <a:p>
            <a:pPr lvl="4">
              <a:defRPr/>
            </a:pPr>
            <a:endParaRPr lang="en-US" sz="1700" dirty="0">
              <a:latin typeface="Arial Narrow" pitchFamily="34" charset="0"/>
            </a:endParaRPr>
          </a:p>
        </p:txBody>
      </p:sp>
      <p:sp>
        <p:nvSpPr>
          <p:cNvPr id="13317"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Narrow Bold"/>
              </a:defRPr>
            </a:lvl1pPr>
            <a:lvl2pPr marL="742950" indent="-285750" eaLnBrk="0" hangingPunct="0">
              <a:defRPr sz="2400">
                <a:solidFill>
                  <a:schemeClr val="tx1"/>
                </a:solidFill>
                <a:latin typeface="Arial Narrow Bold"/>
              </a:defRPr>
            </a:lvl2pPr>
            <a:lvl3pPr marL="1143000" indent="-228600" eaLnBrk="0" hangingPunct="0">
              <a:defRPr sz="2400">
                <a:solidFill>
                  <a:schemeClr val="tx1"/>
                </a:solidFill>
                <a:latin typeface="Arial Narrow Bold"/>
              </a:defRPr>
            </a:lvl3pPr>
            <a:lvl4pPr marL="1600200" indent="-228600" eaLnBrk="0" hangingPunct="0">
              <a:defRPr sz="2400">
                <a:solidFill>
                  <a:schemeClr val="tx1"/>
                </a:solidFill>
                <a:latin typeface="Arial Narrow Bold"/>
              </a:defRPr>
            </a:lvl4pPr>
            <a:lvl5pPr marL="2057400" indent="-228600" eaLnBrk="0" hangingPunct="0">
              <a:defRPr sz="2400">
                <a:solidFill>
                  <a:schemeClr val="tx1"/>
                </a:solidFill>
                <a:latin typeface="Arial Narrow Bold"/>
              </a:defRPr>
            </a:lvl5pPr>
            <a:lvl6pPr marL="25146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6pPr>
            <a:lvl7pPr marL="29718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7pPr>
            <a:lvl8pPr marL="34290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8pPr>
            <a:lvl9pPr marL="38862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9pPr>
          </a:lstStyle>
          <a:p>
            <a:fld id="{68BCE705-83E3-45A6-8E20-C7E6AAD99FC2}" type="slidenum">
              <a:rPr lang="en-US" sz="1800" smtClean="0"/>
              <a:pPr/>
              <a:t>11</a:t>
            </a:fld>
            <a:endParaRPr lang="en-US" sz="1800" dirty="0" smtClean="0"/>
          </a:p>
        </p:txBody>
      </p:sp>
    </p:spTree>
    <p:extLst>
      <p:ext uri="{BB962C8B-B14F-4D97-AF65-F5344CB8AC3E}">
        <p14:creationId xmlns:p14="http://schemas.microsoft.com/office/powerpoint/2010/main" val="38587624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6011662" cy="533400"/>
          </a:xfrm>
        </p:spPr>
        <p:txBody>
          <a:bodyPr>
            <a:normAutofit/>
          </a:bodyPr>
          <a:lstStyle/>
          <a:p>
            <a:pPr>
              <a:defRPr/>
            </a:pPr>
            <a:r>
              <a:rPr lang="en-US" sz="2800" b="1" dirty="0" smtClean="0">
                <a:latin typeface="Arial Narrow" pitchFamily="34" charset="0"/>
              </a:rPr>
              <a:t>Application </a:t>
            </a:r>
            <a:r>
              <a:rPr lang="en-US" sz="2800" b="1" dirty="0">
                <a:latin typeface="Arial Narrow" pitchFamily="34" charset="0"/>
              </a:rPr>
              <a:t>Package Details (1</a:t>
            </a:r>
            <a:r>
              <a:rPr lang="en-US" sz="2800" b="1" dirty="0" smtClean="0">
                <a:latin typeface="Arial Narrow" pitchFamily="34" charset="0"/>
              </a:rPr>
              <a:t>)</a:t>
            </a:r>
            <a:endParaRPr lang="en-US" sz="2800" b="1" dirty="0">
              <a:latin typeface="Arial Narrow" pitchFamily="34" charset="0"/>
            </a:endParaRPr>
          </a:p>
        </p:txBody>
      </p:sp>
      <p:sp>
        <p:nvSpPr>
          <p:cNvPr id="14339" name="Content Placeholder 2"/>
          <p:cNvSpPr>
            <a:spLocks noGrp="1"/>
          </p:cNvSpPr>
          <p:nvPr>
            <p:ph idx="1"/>
          </p:nvPr>
        </p:nvSpPr>
        <p:spPr>
          <a:xfrm>
            <a:off x="664346" y="1245833"/>
            <a:ext cx="7538621" cy="5128334"/>
          </a:xfrm>
        </p:spPr>
        <p:txBody>
          <a:bodyPr wrap="square">
            <a:noAutofit/>
          </a:bodyPr>
          <a:lstStyle/>
          <a:p>
            <a:r>
              <a:rPr lang="en-US" sz="1600" b="1" u="sng" dirty="0" smtClean="0">
                <a:effectLst/>
                <a:latin typeface="Arial Narrow" pitchFamily="34" charset="0"/>
              </a:rPr>
              <a:t>Per Section IV (2)(a) </a:t>
            </a:r>
            <a:r>
              <a:rPr lang="en-US" sz="1600" dirty="0" smtClean="0">
                <a:effectLst/>
                <a:latin typeface="Arial Narrow" pitchFamily="34" charset="0"/>
              </a:rPr>
              <a:t>complete applications/proposals must, at a minimum, include the following forms and documents and meet the following requirements identified in the FFO which are:</a:t>
            </a:r>
          </a:p>
          <a:p>
            <a:pPr marL="0" indent="0">
              <a:buNone/>
            </a:pPr>
            <a:endParaRPr lang="en-US" sz="1600" b="1" dirty="0" smtClean="0">
              <a:effectLst/>
              <a:latin typeface="Arial Narrow" pitchFamily="34" charset="0"/>
            </a:endParaRPr>
          </a:p>
          <a:p>
            <a:r>
              <a:rPr lang="en-US" sz="1800" b="1" dirty="0" smtClean="0">
                <a:effectLst/>
                <a:latin typeface="Arial Narrow" pitchFamily="34" charset="0"/>
              </a:rPr>
              <a:t>Required Forms and Documents:*</a:t>
            </a:r>
          </a:p>
          <a:p>
            <a:pPr lvl="1">
              <a:buFont typeface="Arial" pitchFamily="34" charset="0"/>
              <a:buChar char="•"/>
            </a:pPr>
            <a:r>
              <a:rPr lang="en-US" sz="1600" dirty="0" smtClean="0">
                <a:effectLst/>
                <a:latin typeface="Arial Narrow" pitchFamily="34" charset="0"/>
              </a:rPr>
              <a:t>SF-424 	          Application for Federal Assistance</a:t>
            </a:r>
          </a:p>
          <a:p>
            <a:pPr lvl="1">
              <a:buFont typeface="Arial" pitchFamily="34" charset="0"/>
              <a:buChar char="•"/>
            </a:pPr>
            <a:r>
              <a:rPr lang="en-US" sz="1600" dirty="0" smtClean="0">
                <a:effectLst/>
                <a:latin typeface="Arial Narrow" pitchFamily="34" charset="0"/>
              </a:rPr>
              <a:t>SF-424A	Budget Information Non-Construction Programs</a:t>
            </a:r>
          </a:p>
          <a:p>
            <a:pPr lvl="1">
              <a:buFont typeface="Arial" pitchFamily="34" charset="0"/>
              <a:buChar char="•"/>
            </a:pPr>
            <a:r>
              <a:rPr lang="en-US" sz="1600" dirty="0" smtClean="0">
                <a:effectLst/>
                <a:latin typeface="Arial Narrow" pitchFamily="34" charset="0"/>
              </a:rPr>
              <a:t>SF-424B	Assurances Non-construction</a:t>
            </a:r>
          </a:p>
          <a:p>
            <a:pPr lvl="1">
              <a:buFont typeface="Arial" pitchFamily="34" charset="0"/>
              <a:buChar char="•"/>
            </a:pPr>
            <a:r>
              <a:rPr lang="en-US" sz="1600" dirty="0" smtClean="0">
                <a:effectLst/>
                <a:latin typeface="Arial Narrow" pitchFamily="34" charset="0"/>
              </a:rPr>
              <a:t>CD-511	          Certification Regarding Lobbying</a:t>
            </a:r>
          </a:p>
          <a:p>
            <a:pPr lvl="1">
              <a:buFont typeface="Arial" pitchFamily="34" charset="0"/>
              <a:buChar char="•"/>
            </a:pPr>
            <a:r>
              <a:rPr lang="en-US" sz="1600" dirty="0" smtClean="0">
                <a:effectLst/>
                <a:latin typeface="Arial Narrow" pitchFamily="34" charset="0"/>
              </a:rPr>
              <a:t>SF-LLL	          Disclosure of Lobbying Activities (if applicable)</a:t>
            </a:r>
          </a:p>
          <a:p>
            <a:pPr marL="457200" lvl="1" indent="0">
              <a:buNone/>
            </a:pPr>
            <a:r>
              <a:rPr lang="en-US" sz="1600" b="1" dirty="0">
                <a:latin typeface="Arial Narrow" pitchFamily="34" charset="0"/>
              </a:rPr>
              <a:t>*Forms are available as part of the Grants.gov application kit</a:t>
            </a:r>
          </a:p>
          <a:p>
            <a:pPr lvl="1">
              <a:buFont typeface="Arial" pitchFamily="34" charset="0"/>
              <a:buChar char="•"/>
            </a:pPr>
            <a:endParaRPr lang="en-US" sz="1600" dirty="0" smtClean="0">
              <a:effectLst/>
              <a:latin typeface="Arial Narrow" pitchFamily="34" charset="0"/>
            </a:endParaRPr>
          </a:p>
          <a:p>
            <a:pPr>
              <a:buFont typeface="Arial" pitchFamily="34" charset="0"/>
              <a:buChar char="•"/>
            </a:pPr>
            <a:r>
              <a:rPr lang="en-US" sz="1800" b="1" dirty="0" smtClean="0">
                <a:effectLst/>
                <a:latin typeface="Arial Narrow" pitchFamily="34" charset="0"/>
              </a:rPr>
              <a:t>Technical Proposal</a:t>
            </a:r>
          </a:p>
          <a:p>
            <a:pPr lvl="1">
              <a:buFont typeface="Arial" pitchFamily="34" charset="0"/>
              <a:buChar char="•"/>
            </a:pPr>
            <a:r>
              <a:rPr lang="en-US" sz="1600" dirty="0">
                <a:latin typeface="Arial Narrow" pitchFamily="34" charset="0"/>
              </a:rPr>
              <a:t>The Technical Proposal is a word-processed document not exceeding 20 </a:t>
            </a:r>
            <a:r>
              <a:rPr lang="en-US" sz="1600" dirty="0" smtClean="0">
                <a:latin typeface="Arial Narrow" pitchFamily="34" charset="0"/>
              </a:rPr>
              <a:t>pages that is </a:t>
            </a:r>
            <a:r>
              <a:rPr lang="en-US" sz="1600" dirty="0">
                <a:latin typeface="Arial Narrow" pitchFamily="34" charset="0"/>
              </a:rPr>
              <a:t>responsive to the program description (see Section </a:t>
            </a:r>
            <a:r>
              <a:rPr lang="en-US" sz="1600" dirty="0" smtClean="0">
                <a:latin typeface="Arial Narrow" pitchFamily="34" charset="0"/>
              </a:rPr>
              <a:t>I </a:t>
            </a:r>
            <a:r>
              <a:rPr lang="en-US" sz="1600" dirty="0">
                <a:latin typeface="Arial Narrow" pitchFamily="34" charset="0"/>
              </a:rPr>
              <a:t>of </a:t>
            </a:r>
            <a:r>
              <a:rPr lang="en-US" sz="1600" dirty="0" smtClean="0">
                <a:latin typeface="Arial Narrow" pitchFamily="34" charset="0"/>
              </a:rPr>
              <a:t>the </a:t>
            </a:r>
            <a:r>
              <a:rPr lang="en-US" sz="1600" dirty="0">
                <a:latin typeface="Arial Narrow" pitchFamily="34" charset="0"/>
              </a:rPr>
              <a:t>FFO) and the evaluation criteria (see Section V.1. of </a:t>
            </a:r>
            <a:r>
              <a:rPr lang="en-US" sz="1600" dirty="0" smtClean="0">
                <a:latin typeface="Arial Narrow" pitchFamily="34" charset="0"/>
              </a:rPr>
              <a:t>the </a:t>
            </a:r>
            <a:r>
              <a:rPr lang="en-US" sz="1600" dirty="0">
                <a:latin typeface="Arial Narrow" pitchFamily="34" charset="0"/>
              </a:rPr>
              <a:t>FFO).  It should contain the </a:t>
            </a:r>
            <a:r>
              <a:rPr lang="en-US" sz="1600" dirty="0" smtClean="0">
                <a:latin typeface="Arial Narrow" pitchFamily="34" charset="0"/>
              </a:rPr>
              <a:t>sections shown on the following slides:</a:t>
            </a:r>
            <a:endParaRPr lang="en-US" sz="1600" dirty="0">
              <a:latin typeface="Arial Narrow" pitchFamily="34" charset="0"/>
            </a:endParaRPr>
          </a:p>
          <a:p>
            <a:endParaRPr lang="en-US" sz="1600" dirty="0" smtClean="0">
              <a:effectLst/>
              <a:latin typeface="Arial Narrow" pitchFamily="34" charset="0"/>
            </a:endParaRPr>
          </a:p>
          <a:p>
            <a:endParaRPr lang="en-US" sz="1600" dirty="0" smtClean="0">
              <a:effectLst/>
              <a:latin typeface="Arial Narrow" pitchFamily="34" charset="0"/>
            </a:endParaRPr>
          </a:p>
          <a:p>
            <a:pPr lvl="1"/>
            <a:endParaRPr lang="en-US" sz="1600" dirty="0" smtClean="0">
              <a:effectLst/>
              <a:latin typeface="Arial Narrow" pitchFamily="34" charset="0"/>
            </a:endParaRPr>
          </a:p>
        </p:txBody>
      </p:sp>
      <p:sp>
        <p:nvSpPr>
          <p:cNvPr id="14341"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Narrow Bold"/>
              </a:defRPr>
            </a:lvl1pPr>
            <a:lvl2pPr marL="742950" indent="-285750" eaLnBrk="0" hangingPunct="0">
              <a:defRPr sz="2400">
                <a:solidFill>
                  <a:schemeClr val="tx1"/>
                </a:solidFill>
                <a:latin typeface="Arial Narrow Bold"/>
              </a:defRPr>
            </a:lvl2pPr>
            <a:lvl3pPr marL="1143000" indent="-228600" eaLnBrk="0" hangingPunct="0">
              <a:defRPr sz="2400">
                <a:solidFill>
                  <a:schemeClr val="tx1"/>
                </a:solidFill>
                <a:latin typeface="Arial Narrow Bold"/>
              </a:defRPr>
            </a:lvl3pPr>
            <a:lvl4pPr marL="1600200" indent="-228600" eaLnBrk="0" hangingPunct="0">
              <a:defRPr sz="2400">
                <a:solidFill>
                  <a:schemeClr val="tx1"/>
                </a:solidFill>
                <a:latin typeface="Arial Narrow Bold"/>
              </a:defRPr>
            </a:lvl4pPr>
            <a:lvl5pPr marL="2057400" indent="-228600" eaLnBrk="0" hangingPunct="0">
              <a:defRPr sz="2400">
                <a:solidFill>
                  <a:schemeClr val="tx1"/>
                </a:solidFill>
                <a:latin typeface="Arial Narrow Bold"/>
              </a:defRPr>
            </a:lvl5pPr>
            <a:lvl6pPr marL="25146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6pPr>
            <a:lvl7pPr marL="29718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7pPr>
            <a:lvl8pPr marL="34290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8pPr>
            <a:lvl9pPr marL="38862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9pPr>
          </a:lstStyle>
          <a:p>
            <a:fld id="{2B000A66-27CF-43EA-AB5D-8BF2EF5F4104}" type="slidenum">
              <a:rPr lang="en-US" sz="1800" smtClean="0"/>
              <a:pPr/>
              <a:t>12</a:t>
            </a:fld>
            <a:endParaRPr lang="en-US" sz="1800" dirty="0" smtClean="0"/>
          </a:p>
        </p:txBody>
      </p:sp>
    </p:spTree>
    <p:extLst>
      <p:ext uri="{BB962C8B-B14F-4D97-AF65-F5344CB8AC3E}">
        <p14:creationId xmlns:p14="http://schemas.microsoft.com/office/powerpoint/2010/main" val="40504470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685800" y="685800"/>
            <a:ext cx="6781800" cy="533400"/>
          </a:xfrm>
        </p:spPr>
        <p:txBody>
          <a:bodyPr>
            <a:normAutofit/>
          </a:bodyPr>
          <a:lstStyle/>
          <a:p>
            <a:r>
              <a:rPr lang="en-US" sz="2800" b="1" dirty="0" smtClean="0">
                <a:effectLst/>
                <a:latin typeface="Arial Narrow" pitchFamily="34" charset="0"/>
              </a:rPr>
              <a:t>Application Package Details (2):</a:t>
            </a:r>
          </a:p>
        </p:txBody>
      </p:sp>
      <p:sp>
        <p:nvSpPr>
          <p:cNvPr id="3" name="Content Placeholder 2"/>
          <p:cNvSpPr>
            <a:spLocks noGrp="1"/>
          </p:cNvSpPr>
          <p:nvPr>
            <p:ph idx="1"/>
          </p:nvPr>
        </p:nvSpPr>
        <p:spPr>
          <a:xfrm>
            <a:off x="689502" y="1371599"/>
            <a:ext cx="7777842" cy="5127297"/>
          </a:xfrm>
        </p:spPr>
        <p:txBody>
          <a:bodyPr wrap="square">
            <a:normAutofit/>
          </a:bodyPr>
          <a:lstStyle/>
          <a:p>
            <a:pPr>
              <a:lnSpc>
                <a:spcPct val="100000"/>
              </a:lnSpc>
              <a:buFont typeface="Wingdings" pitchFamily="2" charset="2"/>
              <a:buNone/>
              <a:defRPr/>
            </a:pPr>
            <a:r>
              <a:rPr lang="en-US" sz="2000" b="1" dirty="0">
                <a:latin typeface="Arial Narrow" pitchFamily="34" charset="0"/>
              </a:rPr>
              <a:t>T</a:t>
            </a:r>
            <a:r>
              <a:rPr lang="en-US" sz="2000" b="1" dirty="0" smtClean="0">
                <a:effectLst/>
                <a:latin typeface="Arial Narrow" pitchFamily="34" charset="0"/>
              </a:rPr>
              <a:t>he </a:t>
            </a:r>
            <a:r>
              <a:rPr lang="en-US" sz="2000" b="1" dirty="0">
                <a:latin typeface="Arial Narrow" pitchFamily="34" charset="0"/>
              </a:rPr>
              <a:t>T</a:t>
            </a:r>
            <a:r>
              <a:rPr lang="en-US" sz="2000" b="1" dirty="0" smtClean="0">
                <a:effectLst/>
                <a:latin typeface="Arial Narrow" pitchFamily="34" charset="0"/>
              </a:rPr>
              <a:t>echnical Proposal </a:t>
            </a:r>
            <a:r>
              <a:rPr lang="en-US" sz="2000" b="1" u="sng" dirty="0" smtClean="0">
                <a:effectLst/>
                <a:latin typeface="Arial Narrow" pitchFamily="34" charset="0"/>
              </a:rPr>
              <a:t>must include</a:t>
            </a:r>
            <a:r>
              <a:rPr lang="en-US" sz="2000" b="1" dirty="0" smtClean="0">
                <a:effectLst/>
                <a:latin typeface="Arial Narrow" pitchFamily="34" charset="0"/>
              </a:rPr>
              <a:t>:</a:t>
            </a:r>
          </a:p>
          <a:p>
            <a:pPr>
              <a:lnSpc>
                <a:spcPct val="100000"/>
              </a:lnSpc>
              <a:buFont typeface="Wingdings" pitchFamily="2" charset="2"/>
              <a:buNone/>
              <a:defRPr/>
            </a:pPr>
            <a:endParaRPr lang="en-US" sz="1600" b="1" dirty="0" smtClean="0">
              <a:effectLst/>
              <a:latin typeface="Arial Narrow" pitchFamily="34" charset="0"/>
            </a:endParaRPr>
          </a:p>
          <a:p>
            <a:pPr>
              <a:defRPr/>
            </a:pPr>
            <a:r>
              <a:rPr lang="en-US" sz="1800" b="1" dirty="0" smtClean="0">
                <a:effectLst/>
                <a:latin typeface="Arial Narrow" pitchFamily="34" charset="0"/>
              </a:rPr>
              <a:t>Executive Summary </a:t>
            </a:r>
            <a:r>
              <a:rPr lang="en-US" sz="1800" dirty="0" smtClean="0">
                <a:effectLst/>
                <a:latin typeface="Arial Narrow" pitchFamily="34" charset="0"/>
              </a:rPr>
              <a:t>(Refer to Section IV(2)(6a))</a:t>
            </a:r>
          </a:p>
          <a:p>
            <a:pPr marL="457200" lvl="1" indent="0">
              <a:buNone/>
              <a:defRPr/>
            </a:pPr>
            <a:endParaRPr lang="en-US" sz="1600" dirty="0" smtClean="0">
              <a:latin typeface="Arial Narrow" pitchFamily="34" charset="0"/>
            </a:endParaRPr>
          </a:p>
          <a:p>
            <a:pPr>
              <a:defRPr/>
            </a:pPr>
            <a:r>
              <a:rPr lang="en-US" sz="1800" b="1" dirty="0" smtClean="0">
                <a:effectLst/>
                <a:latin typeface="Arial Narrow" pitchFamily="34" charset="0"/>
              </a:rPr>
              <a:t>Project Narrative </a:t>
            </a:r>
            <a:r>
              <a:rPr lang="en-US" sz="1800" dirty="0" smtClean="0">
                <a:effectLst/>
                <a:latin typeface="Arial Narrow" pitchFamily="34" charset="0"/>
              </a:rPr>
              <a:t>(Refer to Section IV (2)(6b))</a:t>
            </a:r>
          </a:p>
          <a:p>
            <a:pPr marL="457200" lvl="1" indent="0">
              <a:buNone/>
              <a:defRPr/>
            </a:pPr>
            <a:r>
              <a:rPr lang="en-US" sz="1600" dirty="0" smtClean="0">
                <a:latin typeface="Arial Narrow" pitchFamily="34" charset="0"/>
              </a:rPr>
              <a:t> </a:t>
            </a:r>
            <a:endParaRPr lang="en-US" sz="1600" dirty="0">
              <a:latin typeface="Arial Narrow" pitchFamily="34" charset="0"/>
            </a:endParaRPr>
          </a:p>
          <a:p>
            <a:pPr lvl="2">
              <a:defRPr/>
            </a:pPr>
            <a:r>
              <a:rPr lang="en-US" sz="1600" dirty="0" smtClean="0">
                <a:latin typeface="Arial Narrow" pitchFamily="34" charset="0"/>
              </a:rPr>
              <a:t>Types </a:t>
            </a:r>
            <a:r>
              <a:rPr lang="en-US" sz="1600" dirty="0">
                <a:latin typeface="Arial Narrow" pitchFamily="34" charset="0"/>
              </a:rPr>
              <a:t>of </a:t>
            </a:r>
            <a:r>
              <a:rPr lang="en-US" sz="1600" dirty="0" smtClean="0">
                <a:latin typeface="Arial Narrow" pitchFamily="34" charset="0"/>
              </a:rPr>
              <a:t>Opportunities</a:t>
            </a:r>
            <a:r>
              <a:rPr lang="en-US" sz="1600" dirty="0">
                <a:latin typeface="Arial Narrow" pitchFamily="34" charset="0"/>
              </a:rPr>
              <a:t> </a:t>
            </a:r>
            <a:r>
              <a:rPr lang="en-US" sz="1600" dirty="0" smtClean="0">
                <a:latin typeface="Arial Narrow" pitchFamily="34" charset="0"/>
              </a:rPr>
              <a:t>(Section IV (2)(6b)(i))</a:t>
            </a:r>
          </a:p>
          <a:p>
            <a:pPr lvl="2">
              <a:defRPr/>
            </a:pPr>
            <a:r>
              <a:rPr lang="en-US" sz="1600" dirty="0" smtClean="0">
                <a:latin typeface="Arial Narrow" pitchFamily="34" charset="0"/>
              </a:rPr>
              <a:t>Strength and Depth of the Network (Section IV (2)(6b)(ii))</a:t>
            </a:r>
          </a:p>
          <a:p>
            <a:pPr lvl="2">
              <a:defRPr/>
            </a:pPr>
            <a:r>
              <a:rPr lang="en-US" sz="1600" dirty="0" smtClean="0">
                <a:latin typeface="Arial Narrow" pitchFamily="34" charset="0"/>
              </a:rPr>
              <a:t>Technology Infrastructure Needed to Support the </a:t>
            </a:r>
            <a:r>
              <a:rPr lang="en-US" sz="1600" dirty="0">
                <a:latin typeface="Arial Narrow" pitchFamily="34" charset="0"/>
              </a:rPr>
              <a:t>Network (Section IV (2)(6b)(</a:t>
            </a:r>
            <a:r>
              <a:rPr lang="en-US" sz="1600" dirty="0" smtClean="0">
                <a:latin typeface="Arial Narrow" pitchFamily="34" charset="0"/>
              </a:rPr>
              <a:t>iii))</a:t>
            </a:r>
          </a:p>
          <a:p>
            <a:pPr lvl="2">
              <a:defRPr/>
            </a:pPr>
            <a:r>
              <a:rPr lang="en-US" sz="1600" dirty="0" smtClean="0">
                <a:latin typeface="Arial Narrow" pitchFamily="34" charset="0"/>
              </a:rPr>
              <a:t>Resources </a:t>
            </a:r>
            <a:r>
              <a:rPr lang="en-US" sz="1600" dirty="0">
                <a:latin typeface="Arial Narrow" pitchFamily="34" charset="0"/>
              </a:rPr>
              <a:t>(Section IV (2)(6b)(</a:t>
            </a:r>
            <a:r>
              <a:rPr lang="en-US" sz="1600" dirty="0" smtClean="0">
                <a:latin typeface="Arial Narrow" pitchFamily="34" charset="0"/>
              </a:rPr>
              <a:t>iv)</a:t>
            </a:r>
          </a:p>
          <a:p>
            <a:pPr lvl="2">
              <a:defRPr/>
            </a:pPr>
            <a:r>
              <a:rPr lang="en-US" sz="1600" dirty="0" smtClean="0">
                <a:latin typeface="Arial Narrow" pitchFamily="34" charset="0"/>
              </a:rPr>
              <a:t>Business Model </a:t>
            </a:r>
            <a:r>
              <a:rPr lang="en-US" sz="1600" dirty="0">
                <a:latin typeface="Arial Narrow" pitchFamily="34" charset="0"/>
              </a:rPr>
              <a:t>(Section IV (2)(6b</a:t>
            </a:r>
            <a:r>
              <a:rPr lang="en-US" sz="1600" dirty="0" smtClean="0">
                <a:latin typeface="Arial Narrow" pitchFamily="34" charset="0"/>
              </a:rPr>
              <a:t>)(</a:t>
            </a:r>
            <a:r>
              <a:rPr lang="en-US" sz="1600" dirty="0">
                <a:latin typeface="Arial Narrow" pitchFamily="34" charset="0"/>
              </a:rPr>
              <a:t>v</a:t>
            </a:r>
            <a:r>
              <a:rPr lang="en-US" sz="1600" dirty="0" smtClean="0">
                <a:latin typeface="Arial Narrow" pitchFamily="34" charset="0"/>
              </a:rPr>
              <a:t>)</a:t>
            </a:r>
          </a:p>
          <a:p>
            <a:pPr>
              <a:defRPr/>
            </a:pPr>
            <a:r>
              <a:rPr lang="en-US" sz="1800" b="1" dirty="0" smtClean="0">
                <a:latin typeface="Arial Narrow" pitchFamily="34" charset="0"/>
              </a:rPr>
              <a:t>Statement of Work </a:t>
            </a:r>
            <a:r>
              <a:rPr lang="en-US" sz="1800" dirty="0" smtClean="0">
                <a:latin typeface="Arial Narrow" pitchFamily="34" charset="0"/>
              </a:rPr>
              <a:t>(Refer to Section IV (2)(6c))</a:t>
            </a:r>
          </a:p>
          <a:p>
            <a:pPr>
              <a:defRPr/>
            </a:pPr>
            <a:r>
              <a:rPr lang="en-US" sz="1800" b="1" dirty="0" smtClean="0">
                <a:latin typeface="Arial Narrow" pitchFamily="34" charset="0"/>
              </a:rPr>
              <a:t>Management and Financial Plan </a:t>
            </a:r>
            <a:r>
              <a:rPr lang="en-US" sz="1800" dirty="0">
                <a:latin typeface="Arial Narrow" pitchFamily="34" charset="0"/>
              </a:rPr>
              <a:t>(Refer to Section IV (2)(</a:t>
            </a:r>
            <a:r>
              <a:rPr lang="en-US" sz="1800" dirty="0" smtClean="0">
                <a:latin typeface="Arial Narrow" pitchFamily="34" charset="0"/>
              </a:rPr>
              <a:t>6d))</a:t>
            </a:r>
          </a:p>
          <a:p>
            <a:pPr>
              <a:defRPr/>
            </a:pPr>
            <a:r>
              <a:rPr lang="en-US" sz="1800" b="1" dirty="0" smtClean="0">
                <a:latin typeface="Arial Narrow" pitchFamily="34" charset="0"/>
              </a:rPr>
              <a:t>Past Performance </a:t>
            </a:r>
            <a:r>
              <a:rPr lang="en-US" sz="1800" dirty="0">
                <a:latin typeface="Arial Narrow" pitchFamily="34" charset="0"/>
              </a:rPr>
              <a:t>(Refer to Section IV (2)(</a:t>
            </a:r>
            <a:r>
              <a:rPr lang="en-US" sz="1800" dirty="0" smtClean="0">
                <a:latin typeface="Arial Narrow" pitchFamily="34" charset="0"/>
              </a:rPr>
              <a:t>6e))</a:t>
            </a:r>
            <a:endParaRPr lang="en-US" sz="1800" dirty="0">
              <a:latin typeface="Arial Narrow" pitchFamily="34" charset="0"/>
            </a:endParaRPr>
          </a:p>
          <a:p>
            <a:pPr>
              <a:defRPr/>
            </a:pPr>
            <a:endParaRPr lang="en-US" sz="1800" b="1" dirty="0">
              <a:latin typeface="Arial Narrow" pitchFamily="34" charset="0"/>
            </a:endParaRPr>
          </a:p>
          <a:p>
            <a:pPr>
              <a:defRPr/>
            </a:pPr>
            <a:endParaRPr lang="en-US" sz="1800" b="1" dirty="0">
              <a:latin typeface="Arial Narrow" pitchFamily="34" charset="0"/>
            </a:endParaRPr>
          </a:p>
          <a:p>
            <a:pPr lvl="2">
              <a:defRPr/>
            </a:pPr>
            <a:endParaRPr lang="en-US" sz="1600" dirty="0">
              <a:latin typeface="Arial Narrow" pitchFamily="34" charset="0"/>
            </a:endParaRPr>
          </a:p>
          <a:p>
            <a:pPr lvl="2">
              <a:defRPr/>
            </a:pPr>
            <a:endParaRPr lang="en-US" sz="1600" dirty="0">
              <a:latin typeface="Arial Narrow" pitchFamily="34" charset="0"/>
            </a:endParaRPr>
          </a:p>
          <a:p>
            <a:pPr lvl="2">
              <a:defRPr/>
            </a:pPr>
            <a:endParaRPr lang="en-US" sz="1600" dirty="0">
              <a:latin typeface="Arial Narrow" pitchFamily="34" charset="0"/>
            </a:endParaRPr>
          </a:p>
        </p:txBody>
      </p:sp>
      <p:sp>
        <p:nvSpPr>
          <p:cNvPr id="15365"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Narrow Bold"/>
              </a:defRPr>
            </a:lvl1pPr>
            <a:lvl2pPr marL="742950" indent="-285750" eaLnBrk="0" hangingPunct="0">
              <a:defRPr sz="2400">
                <a:solidFill>
                  <a:schemeClr val="tx1"/>
                </a:solidFill>
                <a:latin typeface="Arial Narrow Bold"/>
              </a:defRPr>
            </a:lvl2pPr>
            <a:lvl3pPr marL="1143000" indent="-228600" eaLnBrk="0" hangingPunct="0">
              <a:defRPr sz="2400">
                <a:solidFill>
                  <a:schemeClr val="tx1"/>
                </a:solidFill>
                <a:latin typeface="Arial Narrow Bold"/>
              </a:defRPr>
            </a:lvl3pPr>
            <a:lvl4pPr marL="1600200" indent="-228600" eaLnBrk="0" hangingPunct="0">
              <a:defRPr sz="2400">
                <a:solidFill>
                  <a:schemeClr val="tx1"/>
                </a:solidFill>
                <a:latin typeface="Arial Narrow Bold"/>
              </a:defRPr>
            </a:lvl4pPr>
            <a:lvl5pPr marL="2057400" indent="-228600" eaLnBrk="0" hangingPunct="0">
              <a:defRPr sz="2400">
                <a:solidFill>
                  <a:schemeClr val="tx1"/>
                </a:solidFill>
                <a:latin typeface="Arial Narrow Bold"/>
              </a:defRPr>
            </a:lvl5pPr>
            <a:lvl6pPr marL="25146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6pPr>
            <a:lvl7pPr marL="29718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7pPr>
            <a:lvl8pPr marL="34290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8pPr>
            <a:lvl9pPr marL="38862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9pPr>
          </a:lstStyle>
          <a:p>
            <a:fld id="{42299E56-E593-4998-A5F9-160C7B134D8C}" type="slidenum">
              <a:rPr lang="en-US" sz="1800" smtClean="0"/>
              <a:pPr/>
              <a:t>13</a:t>
            </a:fld>
            <a:endParaRPr lang="en-US" sz="1800" dirty="0" smtClean="0"/>
          </a:p>
        </p:txBody>
      </p:sp>
    </p:spTree>
    <p:extLst>
      <p:ext uri="{BB962C8B-B14F-4D97-AF65-F5344CB8AC3E}">
        <p14:creationId xmlns:p14="http://schemas.microsoft.com/office/powerpoint/2010/main" val="37441459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23492" y="1216241"/>
            <a:ext cx="7530395" cy="5140172"/>
          </a:xfrm>
        </p:spPr>
        <p:txBody>
          <a:bodyPr>
            <a:noAutofit/>
          </a:bodyPr>
          <a:lstStyle/>
          <a:p>
            <a:pPr algn="l">
              <a:lnSpc>
                <a:spcPct val="120000"/>
              </a:lnSpc>
              <a:defRPr/>
            </a:pPr>
            <a:r>
              <a:rPr lang="en-US" sz="1700" b="1" dirty="0" smtClean="0">
                <a:solidFill>
                  <a:schemeClr val="tx1"/>
                </a:solidFill>
                <a:latin typeface="Arial Narrow" pitchFamily="34" charset="0"/>
              </a:rPr>
              <a:t>In addition to the required forms and Technical Proposal, the Application Package </a:t>
            </a:r>
            <a:r>
              <a:rPr lang="en-US" sz="1700" b="1" u="sng" dirty="0" smtClean="0">
                <a:solidFill>
                  <a:schemeClr val="tx1"/>
                </a:solidFill>
                <a:latin typeface="Arial Narrow" pitchFamily="34" charset="0"/>
              </a:rPr>
              <a:t>must include</a:t>
            </a:r>
            <a:r>
              <a:rPr lang="en-US" sz="1700" b="1" dirty="0" smtClean="0">
                <a:solidFill>
                  <a:schemeClr val="tx1"/>
                </a:solidFill>
                <a:latin typeface="Arial Narrow" pitchFamily="34" charset="0"/>
              </a:rPr>
              <a:t>:</a:t>
            </a:r>
          </a:p>
          <a:p>
            <a:pPr marL="285750" indent="-285750" algn="l">
              <a:lnSpc>
                <a:spcPct val="120000"/>
              </a:lnSpc>
              <a:buFont typeface="Arial" pitchFamily="34" charset="0"/>
              <a:buChar char="•"/>
              <a:defRPr/>
            </a:pPr>
            <a:r>
              <a:rPr lang="en-US" sz="1700" b="1" dirty="0" smtClean="0">
                <a:solidFill>
                  <a:schemeClr val="tx1"/>
                </a:solidFill>
                <a:latin typeface="Arial Narrow" pitchFamily="34" charset="0"/>
              </a:rPr>
              <a:t>Budget Narrative  </a:t>
            </a:r>
            <a:r>
              <a:rPr lang="en-US" sz="1700" dirty="0">
                <a:solidFill>
                  <a:schemeClr val="tx1"/>
                </a:solidFill>
                <a:latin typeface="Arial Narrow" pitchFamily="34" charset="0"/>
              </a:rPr>
              <a:t>(Refer to Section IV(2</a:t>
            </a:r>
            <a:r>
              <a:rPr lang="en-US" sz="1700" dirty="0" smtClean="0">
                <a:solidFill>
                  <a:schemeClr val="tx1"/>
                </a:solidFill>
                <a:latin typeface="Arial Narrow" pitchFamily="34" charset="0"/>
              </a:rPr>
              <a:t>)(7))</a:t>
            </a:r>
            <a:endParaRPr lang="en-US" sz="1700" dirty="0">
              <a:solidFill>
                <a:schemeClr val="tx1"/>
              </a:solidFill>
              <a:latin typeface="Arial Narrow" pitchFamily="34" charset="0"/>
            </a:endParaRPr>
          </a:p>
          <a:p>
            <a:pPr marL="285750" indent="-285750" algn="l">
              <a:lnSpc>
                <a:spcPct val="120000"/>
              </a:lnSpc>
              <a:buFont typeface="Arial" pitchFamily="34" charset="0"/>
              <a:buChar char="•"/>
              <a:defRPr/>
            </a:pPr>
            <a:endParaRPr lang="en-US" sz="1700" b="1" dirty="0" smtClean="0">
              <a:solidFill>
                <a:schemeClr val="tx1"/>
              </a:solidFill>
              <a:latin typeface="Arial Narrow" pitchFamily="34" charset="0"/>
            </a:endParaRPr>
          </a:p>
          <a:p>
            <a:pPr marL="285750" indent="-285750" algn="l">
              <a:lnSpc>
                <a:spcPct val="120000"/>
              </a:lnSpc>
              <a:buFont typeface="Arial" pitchFamily="34" charset="0"/>
              <a:buChar char="•"/>
              <a:defRPr/>
            </a:pPr>
            <a:r>
              <a:rPr lang="en-US" sz="1700" b="1" dirty="0" smtClean="0">
                <a:solidFill>
                  <a:schemeClr val="tx1"/>
                </a:solidFill>
                <a:latin typeface="Arial Narrow" pitchFamily="34" charset="0"/>
              </a:rPr>
              <a:t>Indirect </a:t>
            </a:r>
            <a:r>
              <a:rPr lang="en-US" sz="1700" b="1" dirty="0">
                <a:solidFill>
                  <a:schemeClr val="tx1"/>
                </a:solidFill>
                <a:latin typeface="Arial Narrow" pitchFamily="34" charset="0"/>
              </a:rPr>
              <a:t>Cost Rate </a:t>
            </a:r>
            <a:r>
              <a:rPr lang="en-US" sz="1700" b="1" dirty="0" smtClean="0">
                <a:solidFill>
                  <a:schemeClr val="tx1"/>
                </a:solidFill>
                <a:latin typeface="Arial Narrow" pitchFamily="34" charset="0"/>
              </a:rPr>
              <a:t>Agreement </a:t>
            </a:r>
            <a:r>
              <a:rPr lang="en-US" sz="1700" dirty="0">
                <a:solidFill>
                  <a:schemeClr val="tx1"/>
                </a:solidFill>
                <a:latin typeface="Arial Narrow" pitchFamily="34" charset="0"/>
              </a:rPr>
              <a:t>(Refer to Section IV(2</a:t>
            </a:r>
            <a:r>
              <a:rPr lang="en-US" sz="1700" dirty="0" smtClean="0">
                <a:solidFill>
                  <a:schemeClr val="tx1"/>
                </a:solidFill>
                <a:latin typeface="Arial Narrow" pitchFamily="34" charset="0"/>
              </a:rPr>
              <a:t>)(8))</a:t>
            </a:r>
          </a:p>
          <a:p>
            <a:pPr marL="285750" indent="-285750" algn="l">
              <a:lnSpc>
                <a:spcPct val="120000"/>
              </a:lnSpc>
              <a:buFont typeface="Arial" pitchFamily="34" charset="0"/>
              <a:buChar char="•"/>
              <a:defRPr/>
            </a:pPr>
            <a:r>
              <a:rPr lang="en-US" sz="1700" b="1" dirty="0" smtClean="0">
                <a:solidFill>
                  <a:schemeClr val="tx1"/>
                </a:solidFill>
                <a:latin typeface="Arial Narrow" pitchFamily="34" charset="0"/>
              </a:rPr>
              <a:t>Resumes </a:t>
            </a:r>
            <a:r>
              <a:rPr lang="en-US" sz="1700" dirty="0">
                <a:solidFill>
                  <a:schemeClr val="tx1"/>
                </a:solidFill>
                <a:latin typeface="Arial Narrow" pitchFamily="34" charset="0"/>
              </a:rPr>
              <a:t>(Refer to Section IV(2</a:t>
            </a:r>
            <a:r>
              <a:rPr lang="en-US" sz="1700" dirty="0" smtClean="0">
                <a:solidFill>
                  <a:schemeClr val="tx1"/>
                </a:solidFill>
                <a:latin typeface="Arial Narrow" pitchFamily="34" charset="0"/>
              </a:rPr>
              <a:t>)(9))</a:t>
            </a:r>
            <a:endParaRPr lang="en-US" sz="1700" b="1" dirty="0" smtClean="0">
              <a:solidFill>
                <a:schemeClr val="tx1"/>
              </a:solidFill>
              <a:latin typeface="Arial Narrow" pitchFamily="34" charset="0"/>
            </a:endParaRPr>
          </a:p>
          <a:p>
            <a:pPr marL="285750" indent="-285750" algn="l">
              <a:lnSpc>
                <a:spcPct val="120000"/>
              </a:lnSpc>
              <a:buFont typeface="Arial" pitchFamily="34" charset="0"/>
              <a:buChar char="•"/>
              <a:defRPr/>
            </a:pPr>
            <a:r>
              <a:rPr lang="en-US" sz="1700" b="1" dirty="0" smtClean="0">
                <a:solidFill>
                  <a:schemeClr val="tx1"/>
                </a:solidFill>
                <a:latin typeface="Arial Narrow" pitchFamily="34" charset="0"/>
              </a:rPr>
              <a:t>Letters </a:t>
            </a:r>
            <a:r>
              <a:rPr lang="en-US" sz="1700" b="1" dirty="0">
                <a:solidFill>
                  <a:schemeClr val="tx1"/>
                </a:solidFill>
                <a:latin typeface="Arial Narrow" pitchFamily="34" charset="0"/>
              </a:rPr>
              <a:t>of Commitment or Interest</a:t>
            </a:r>
            <a:r>
              <a:rPr lang="en-US" sz="1700" dirty="0">
                <a:solidFill>
                  <a:schemeClr val="tx1"/>
                </a:solidFill>
                <a:latin typeface="Arial Narrow" pitchFamily="34" charset="0"/>
              </a:rPr>
              <a:t>. (Refer to Section IV(2</a:t>
            </a:r>
            <a:r>
              <a:rPr lang="en-US" sz="1700" dirty="0" smtClean="0">
                <a:solidFill>
                  <a:schemeClr val="tx1"/>
                </a:solidFill>
                <a:latin typeface="Arial Narrow" pitchFamily="34" charset="0"/>
              </a:rPr>
              <a:t>)(10)) </a:t>
            </a:r>
          </a:p>
          <a:p>
            <a:pPr marL="742950" lvl="1" indent="-285750" algn="l">
              <a:lnSpc>
                <a:spcPct val="120000"/>
              </a:lnSpc>
              <a:buFont typeface="Arial" pitchFamily="34" charset="0"/>
              <a:buChar char="•"/>
              <a:defRPr/>
            </a:pPr>
            <a:r>
              <a:rPr lang="en-US" sz="1700" dirty="0" smtClean="0">
                <a:solidFill>
                  <a:schemeClr val="tx1"/>
                </a:solidFill>
                <a:latin typeface="Arial Narrow" pitchFamily="34" charset="0"/>
              </a:rPr>
              <a:t>Letters </a:t>
            </a:r>
            <a:r>
              <a:rPr lang="en-US" sz="1700" u="sng" dirty="0">
                <a:solidFill>
                  <a:schemeClr val="tx1"/>
                </a:solidFill>
                <a:latin typeface="Arial Narrow" pitchFamily="34" charset="0"/>
              </a:rPr>
              <a:t>are not included </a:t>
            </a:r>
            <a:r>
              <a:rPr lang="en-US" sz="1700" dirty="0">
                <a:solidFill>
                  <a:schemeClr val="tx1"/>
                </a:solidFill>
                <a:latin typeface="Arial Narrow" pitchFamily="34" charset="0"/>
              </a:rPr>
              <a:t>in the page </a:t>
            </a:r>
            <a:r>
              <a:rPr lang="en-US" sz="1700" dirty="0" smtClean="0">
                <a:solidFill>
                  <a:schemeClr val="tx1"/>
                </a:solidFill>
                <a:latin typeface="Arial Narrow" pitchFamily="34" charset="0"/>
              </a:rPr>
              <a:t>count.</a:t>
            </a:r>
          </a:p>
          <a:p>
            <a:pPr marL="285750" indent="-285750" algn="l">
              <a:lnSpc>
                <a:spcPct val="120000"/>
              </a:lnSpc>
              <a:buFont typeface="Arial" pitchFamily="34" charset="0"/>
              <a:buChar char="•"/>
              <a:defRPr/>
            </a:pPr>
            <a:endParaRPr lang="en-US" sz="1700" dirty="0">
              <a:solidFill>
                <a:schemeClr val="tx1"/>
              </a:solidFill>
              <a:latin typeface="Arial Narrow" pitchFamily="34" charset="0"/>
            </a:endParaRPr>
          </a:p>
        </p:txBody>
      </p:sp>
      <p:sp>
        <p:nvSpPr>
          <p:cNvPr id="5" name="Slide Number Placeholder 4"/>
          <p:cNvSpPr>
            <a:spLocks noGrp="1"/>
          </p:cNvSpPr>
          <p:nvPr>
            <p:ph type="sldNum" sz="quarter" idx="4"/>
          </p:nvPr>
        </p:nvSpPr>
        <p:spPr/>
        <p:txBody>
          <a:bodyPr/>
          <a:lstStyle/>
          <a:p>
            <a:fld id="{7C690F11-132E-E54B-AD6C-C5C68F5B319F}" type="slidenum">
              <a:rPr lang="en-US" sz="1800" b="1" smtClean="0">
                <a:solidFill>
                  <a:schemeClr val="tx1"/>
                </a:solidFill>
                <a:latin typeface="Arial Narrow Bold" pitchFamily="34" charset="0"/>
              </a:rPr>
              <a:pPr/>
              <a:t>14</a:t>
            </a:fld>
            <a:endParaRPr lang="en-US" sz="1800" b="1" dirty="0">
              <a:solidFill>
                <a:schemeClr val="tx1"/>
              </a:solidFill>
              <a:latin typeface="Arial Narrow Bold" pitchFamily="34" charset="0"/>
            </a:endParaRPr>
          </a:p>
        </p:txBody>
      </p:sp>
      <p:sp>
        <p:nvSpPr>
          <p:cNvPr id="6" name="Title 1"/>
          <p:cNvSpPr>
            <a:spLocks noGrp="1"/>
          </p:cNvSpPr>
          <p:nvPr>
            <p:ph type="ctrTitle"/>
          </p:nvPr>
        </p:nvSpPr>
        <p:spPr>
          <a:xfrm>
            <a:off x="823492" y="356845"/>
            <a:ext cx="7530395" cy="737062"/>
          </a:xfrm>
        </p:spPr>
        <p:txBody>
          <a:bodyPr>
            <a:normAutofit/>
          </a:bodyPr>
          <a:lstStyle/>
          <a:p>
            <a:pPr algn="l"/>
            <a:r>
              <a:rPr lang="en-US" sz="2800" b="1" dirty="0" smtClean="0">
                <a:effectLst/>
                <a:latin typeface="Arial Narrow" pitchFamily="34" charset="0"/>
              </a:rPr>
              <a:t>Application Package Details (3):</a:t>
            </a:r>
          </a:p>
        </p:txBody>
      </p:sp>
    </p:spTree>
    <p:extLst>
      <p:ext uri="{BB962C8B-B14F-4D97-AF65-F5344CB8AC3E}">
        <p14:creationId xmlns:p14="http://schemas.microsoft.com/office/powerpoint/2010/main" val="42467713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685800" y="685800"/>
            <a:ext cx="7162800" cy="533400"/>
          </a:xfrm>
        </p:spPr>
        <p:txBody>
          <a:bodyPr>
            <a:normAutofit/>
          </a:bodyPr>
          <a:lstStyle/>
          <a:p>
            <a:r>
              <a:rPr lang="en-US" sz="2800" b="1" dirty="0" smtClean="0">
                <a:effectLst/>
                <a:latin typeface="Arial Narrow" pitchFamily="34" charset="0"/>
              </a:rPr>
              <a:t>Application Package Details (4):</a:t>
            </a:r>
          </a:p>
        </p:txBody>
      </p:sp>
      <p:sp>
        <p:nvSpPr>
          <p:cNvPr id="17411" name="Content Placeholder 2"/>
          <p:cNvSpPr>
            <a:spLocks noGrp="1"/>
          </p:cNvSpPr>
          <p:nvPr>
            <p:ph idx="1"/>
          </p:nvPr>
        </p:nvSpPr>
        <p:spPr>
          <a:xfrm>
            <a:off x="685800" y="1447800"/>
            <a:ext cx="7162800" cy="4810957"/>
          </a:xfrm>
        </p:spPr>
        <p:txBody>
          <a:bodyPr wrap="square">
            <a:normAutofit/>
          </a:bodyPr>
          <a:lstStyle/>
          <a:p>
            <a:pPr>
              <a:lnSpc>
                <a:spcPct val="100000"/>
              </a:lnSpc>
            </a:pPr>
            <a:r>
              <a:rPr lang="en-US" sz="1800" b="1" dirty="0" smtClean="0">
                <a:latin typeface="Arial Narrow" pitchFamily="34" charset="0"/>
              </a:rPr>
              <a:t>Application </a:t>
            </a:r>
            <a:r>
              <a:rPr lang="en-US" sz="1800" b="1" dirty="0" smtClean="0">
                <a:effectLst/>
                <a:latin typeface="Arial Narrow" pitchFamily="34" charset="0"/>
              </a:rPr>
              <a:t>Format and Other Submission Information/Requirements:</a:t>
            </a:r>
          </a:p>
          <a:p>
            <a:pPr lvl="1">
              <a:lnSpc>
                <a:spcPct val="100000"/>
              </a:lnSpc>
            </a:pPr>
            <a:r>
              <a:rPr lang="en-US" sz="1600" dirty="0" smtClean="0">
                <a:effectLst/>
                <a:latin typeface="Arial Narrow" pitchFamily="34" charset="0"/>
              </a:rPr>
              <a:t>Please refer to the FFO Section IV for additional details regarding Application Format and other information and requirements associated with Application Submissions</a:t>
            </a:r>
          </a:p>
          <a:p>
            <a:pPr lvl="1">
              <a:lnSpc>
                <a:spcPct val="100000"/>
              </a:lnSpc>
            </a:pPr>
            <a:r>
              <a:rPr lang="en-US" sz="1600" dirty="0" smtClean="0">
                <a:effectLst/>
                <a:latin typeface="Arial Narrow" pitchFamily="34" charset="0"/>
              </a:rPr>
              <a:t>The proposal must be responsive to the criteria outlined in the FFO (Section V.1).</a:t>
            </a:r>
          </a:p>
          <a:p>
            <a:pPr lvl="1">
              <a:lnSpc>
                <a:spcPct val="100000"/>
              </a:lnSpc>
            </a:pPr>
            <a:r>
              <a:rPr lang="en-US" sz="1600" dirty="0" smtClean="0">
                <a:effectLst/>
                <a:latin typeface="Arial Narrow" pitchFamily="34" charset="0"/>
              </a:rPr>
              <a:t>The proposal must contain both technical and cost information.  </a:t>
            </a:r>
          </a:p>
          <a:p>
            <a:pPr marL="457200" lvl="1" indent="0">
              <a:lnSpc>
                <a:spcPct val="100000"/>
              </a:lnSpc>
              <a:buNone/>
            </a:pPr>
            <a:endParaRPr lang="en-US" sz="1400" dirty="0" smtClean="0">
              <a:effectLst/>
              <a:latin typeface="Arial Narrow" pitchFamily="34" charset="0"/>
            </a:endParaRPr>
          </a:p>
          <a:p>
            <a:r>
              <a:rPr lang="en-US" sz="1800" b="1" dirty="0" smtClean="0">
                <a:effectLst/>
                <a:latin typeface="Arial Narrow" pitchFamily="34" charset="0"/>
              </a:rPr>
              <a:t>The proposal page count </a:t>
            </a:r>
            <a:r>
              <a:rPr lang="en-US" sz="1800" b="1" u="sng" dirty="0" smtClean="0">
                <a:effectLst/>
                <a:latin typeface="Arial Narrow" pitchFamily="34" charset="0"/>
              </a:rPr>
              <a:t>includes</a:t>
            </a:r>
            <a:r>
              <a:rPr lang="en-US" sz="1800" dirty="0" smtClean="0">
                <a:effectLst/>
                <a:latin typeface="Arial Narrow" pitchFamily="34" charset="0"/>
              </a:rPr>
              <a:t>:</a:t>
            </a:r>
          </a:p>
          <a:p>
            <a:pPr lvl="1"/>
            <a:r>
              <a:rPr lang="en-US" sz="1600" dirty="0">
                <a:latin typeface="Arial Narrow" pitchFamily="34" charset="0"/>
              </a:rPr>
              <a:t>Table of contents (if included), Technical Proposal with all required sections, resumes, figures, graphs, tables, images, and </a:t>
            </a:r>
            <a:r>
              <a:rPr lang="en-US" sz="1600" dirty="0" smtClean="0">
                <a:latin typeface="Arial Narrow" pitchFamily="34" charset="0"/>
              </a:rPr>
              <a:t>pictures</a:t>
            </a:r>
            <a:r>
              <a:rPr lang="en-US" sz="1600" dirty="0">
                <a:latin typeface="Arial Narrow" pitchFamily="34" charset="0"/>
              </a:rPr>
              <a:t>.</a:t>
            </a:r>
            <a:r>
              <a:rPr lang="en-US" sz="1600" dirty="0" smtClean="0">
                <a:latin typeface="Arial Narrow" pitchFamily="34" charset="0"/>
              </a:rPr>
              <a:t> </a:t>
            </a:r>
            <a:endParaRPr lang="en-US" sz="1600" dirty="0">
              <a:latin typeface="Arial Narrow" pitchFamily="34" charset="0"/>
            </a:endParaRPr>
          </a:p>
          <a:p>
            <a:endParaRPr lang="en-US" sz="1800" b="1" dirty="0" smtClean="0">
              <a:effectLst/>
              <a:latin typeface="Arial Narrow" pitchFamily="34" charset="0"/>
            </a:endParaRPr>
          </a:p>
          <a:p>
            <a:r>
              <a:rPr lang="en-US" sz="1800" b="1" dirty="0" smtClean="0">
                <a:effectLst/>
                <a:latin typeface="Arial Narrow" pitchFamily="34" charset="0"/>
              </a:rPr>
              <a:t>The proposal page count </a:t>
            </a:r>
            <a:r>
              <a:rPr lang="en-US" sz="1800" b="1" u="sng" dirty="0" smtClean="0">
                <a:effectLst/>
                <a:latin typeface="Arial Narrow" pitchFamily="34" charset="0"/>
              </a:rPr>
              <a:t>does </a:t>
            </a:r>
            <a:r>
              <a:rPr lang="en-US" sz="1800" b="1" dirty="0" smtClean="0">
                <a:effectLst/>
                <a:latin typeface="Arial Narrow" pitchFamily="34" charset="0"/>
              </a:rPr>
              <a:t>not include</a:t>
            </a:r>
            <a:r>
              <a:rPr lang="en-US" sz="1800" dirty="0" smtClean="0">
                <a:effectLst/>
                <a:latin typeface="Arial Narrow" pitchFamily="34" charset="0"/>
              </a:rPr>
              <a:t>:</a:t>
            </a:r>
          </a:p>
          <a:p>
            <a:pPr lvl="1"/>
            <a:r>
              <a:rPr lang="en-US" sz="1600" dirty="0">
                <a:latin typeface="Arial Narrow" pitchFamily="34" charset="0"/>
              </a:rPr>
              <a:t>SF-424, Application for Federal Assistance; SF-424A, Budget Information – Non-Construction Programs; SF-424B, Assurances – Non-Construction Programs; SF-LLL, Disclosure of Lobbying Activities; CD-511, Certification Regarding Lobbying; Budget Narrative</a:t>
            </a:r>
            <a:r>
              <a:rPr lang="en-US" sz="1600" dirty="0" smtClean="0">
                <a:latin typeface="Arial Narrow" pitchFamily="34" charset="0"/>
              </a:rPr>
              <a:t>; Resumes (up to 5 key personnel, one page each); Indirect Cost Rate Agreement; and Letters </a:t>
            </a:r>
            <a:r>
              <a:rPr lang="en-US" sz="1600" dirty="0">
                <a:latin typeface="Arial Narrow" pitchFamily="34" charset="0"/>
              </a:rPr>
              <a:t>of Commitment </a:t>
            </a:r>
            <a:r>
              <a:rPr lang="en-US" sz="1600" dirty="0" smtClean="0">
                <a:latin typeface="Arial Narrow" pitchFamily="34" charset="0"/>
              </a:rPr>
              <a:t>or Interest. </a:t>
            </a:r>
            <a:endParaRPr lang="en-US" sz="1600" dirty="0">
              <a:latin typeface="Arial Narrow" pitchFamily="34" charset="0"/>
            </a:endParaRPr>
          </a:p>
          <a:p>
            <a:pPr>
              <a:lnSpc>
                <a:spcPct val="100000"/>
              </a:lnSpc>
              <a:buFont typeface="Wingdings" pitchFamily="2" charset="2"/>
              <a:buNone/>
            </a:pPr>
            <a:endParaRPr lang="en-US" sz="2400" dirty="0" smtClean="0">
              <a:effectLst/>
              <a:latin typeface="Arial Narrow" pitchFamily="34" charset="0"/>
            </a:endParaRPr>
          </a:p>
        </p:txBody>
      </p:sp>
      <p:sp>
        <p:nvSpPr>
          <p:cNvPr id="17413"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Narrow Bold"/>
              </a:defRPr>
            </a:lvl1pPr>
            <a:lvl2pPr marL="742950" indent="-285750" eaLnBrk="0" hangingPunct="0">
              <a:defRPr sz="2400">
                <a:solidFill>
                  <a:schemeClr val="tx1"/>
                </a:solidFill>
                <a:latin typeface="Arial Narrow Bold"/>
              </a:defRPr>
            </a:lvl2pPr>
            <a:lvl3pPr marL="1143000" indent="-228600" eaLnBrk="0" hangingPunct="0">
              <a:defRPr sz="2400">
                <a:solidFill>
                  <a:schemeClr val="tx1"/>
                </a:solidFill>
                <a:latin typeface="Arial Narrow Bold"/>
              </a:defRPr>
            </a:lvl3pPr>
            <a:lvl4pPr marL="1600200" indent="-228600" eaLnBrk="0" hangingPunct="0">
              <a:defRPr sz="2400">
                <a:solidFill>
                  <a:schemeClr val="tx1"/>
                </a:solidFill>
                <a:latin typeface="Arial Narrow Bold"/>
              </a:defRPr>
            </a:lvl4pPr>
            <a:lvl5pPr marL="2057400" indent="-228600" eaLnBrk="0" hangingPunct="0">
              <a:defRPr sz="2400">
                <a:solidFill>
                  <a:schemeClr val="tx1"/>
                </a:solidFill>
                <a:latin typeface="Arial Narrow Bold"/>
              </a:defRPr>
            </a:lvl5pPr>
            <a:lvl6pPr marL="25146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6pPr>
            <a:lvl7pPr marL="29718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7pPr>
            <a:lvl8pPr marL="34290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8pPr>
            <a:lvl9pPr marL="38862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9pPr>
          </a:lstStyle>
          <a:p>
            <a:fld id="{94054990-6990-46A0-B45D-B5A76AF6BCC4}" type="slidenum">
              <a:rPr lang="en-US" sz="1800" smtClean="0"/>
              <a:pPr/>
              <a:t>15</a:t>
            </a:fld>
            <a:endParaRPr lang="en-US" sz="1800" dirty="0" smtClean="0"/>
          </a:p>
        </p:txBody>
      </p:sp>
    </p:spTree>
    <p:extLst>
      <p:ext uri="{BB962C8B-B14F-4D97-AF65-F5344CB8AC3E}">
        <p14:creationId xmlns:p14="http://schemas.microsoft.com/office/powerpoint/2010/main" val="381075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94815"/>
            <a:ext cx="7772400" cy="520753"/>
          </a:xfrm>
        </p:spPr>
        <p:txBody>
          <a:bodyPr>
            <a:noAutofit/>
          </a:bodyPr>
          <a:lstStyle/>
          <a:p>
            <a:pPr>
              <a:defRPr/>
            </a:pPr>
            <a:r>
              <a:rPr lang="en-US" sz="2800" b="1" dirty="0" smtClean="0">
                <a:latin typeface="Arial Narrow" pitchFamily="34" charset="0"/>
              </a:rPr>
              <a:t>Evaluation Criteria</a:t>
            </a:r>
            <a:endParaRPr lang="en-US" sz="2800" b="1" dirty="0">
              <a:effectLst/>
              <a:latin typeface="Arial Narrow" pitchFamily="34" charset="0"/>
            </a:endParaRPr>
          </a:p>
        </p:txBody>
      </p:sp>
      <p:sp>
        <p:nvSpPr>
          <p:cNvPr id="3" name="Content Placeholder 2"/>
          <p:cNvSpPr>
            <a:spLocks noGrp="1"/>
          </p:cNvSpPr>
          <p:nvPr>
            <p:ph idx="1"/>
          </p:nvPr>
        </p:nvSpPr>
        <p:spPr>
          <a:xfrm>
            <a:off x="685799" y="1295400"/>
            <a:ext cx="7676965" cy="5029200"/>
          </a:xfrm>
        </p:spPr>
        <p:txBody>
          <a:bodyPr wrap="square">
            <a:normAutofit fontScale="92500" lnSpcReduction="10000"/>
          </a:bodyPr>
          <a:lstStyle/>
          <a:p>
            <a:pPr marL="168275" indent="-168275">
              <a:lnSpc>
                <a:spcPct val="120000"/>
              </a:lnSpc>
              <a:defRPr/>
            </a:pPr>
            <a:r>
              <a:rPr lang="en-US" sz="1600" dirty="0" smtClean="0">
                <a:effectLst/>
                <a:latin typeface="Arial Narrow" pitchFamily="34" charset="0"/>
              </a:rPr>
              <a:t>Applications </a:t>
            </a:r>
            <a:r>
              <a:rPr lang="en-US" sz="1600" dirty="0">
                <a:effectLst/>
                <a:latin typeface="Arial Narrow" pitchFamily="34" charset="0"/>
              </a:rPr>
              <a:t>will be evaluated based on the evaluation criteria described below, </a:t>
            </a:r>
            <a:r>
              <a:rPr lang="en-US" sz="1600" dirty="0" smtClean="0">
                <a:effectLst/>
                <a:latin typeface="Arial Narrow" pitchFamily="34" charset="0"/>
              </a:rPr>
              <a:t>which are </a:t>
            </a:r>
            <a:r>
              <a:rPr lang="en-US" sz="1600" dirty="0">
                <a:effectLst/>
                <a:latin typeface="Arial Narrow" pitchFamily="34" charset="0"/>
              </a:rPr>
              <a:t>assigned equal </a:t>
            </a:r>
            <a:r>
              <a:rPr lang="en-US" sz="1600" dirty="0" smtClean="0">
                <a:effectLst/>
                <a:latin typeface="Arial Narrow" pitchFamily="34" charset="0"/>
              </a:rPr>
              <a:t>weighting and set in the context of the applicant’s ability to align the application for accomplishing the objectives outlined by the FFO. Refer to Section V.1. for additional details.</a:t>
            </a:r>
          </a:p>
          <a:p>
            <a:pPr marL="738188" lvl="1" indent="-457200">
              <a:lnSpc>
                <a:spcPct val="120000"/>
              </a:lnSpc>
              <a:buFont typeface="+mj-lt"/>
              <a:buAutoNum type="arabicPeriod"/>
              <a:defRPr/>
            </a:pPr>
            <a:r>
              <a:rPr lang="en-US" sz="1400" dirty="0" smtClean="0">
                <a:latin typeface="Arial Narrow" panose="020B0606020202030204" pitchFamily="34" charset="0"/>
              </a:rPr>
              <a:t>Types </a:t>
            </a:r>
            <a:r>
              <a:rPr lang="en-US" sz="1400" dirty="0">
                <a:latin typeface="Arial Narrow" panose="020B0606020202030204" pitchFamily="34" charset="0"/>
              </a:rPr>
              <a:t>of Opportunities (20 points). </a:t>
            </a:r>
            <a:endParaRPr lang="en-US" sz="1400" dirty="0" smtClean="0">
              <a:latin typeface="Arial Narrow" panose="020B0606020202030204" pitchFamily="34" charset="0"/>
            </a:endParaRPr>
          </a:p>
          <a:p>
            <a:pPr marL="738188" lvl="1" indent="-457200">
              <a:lnSpc>
                <a:spcPct val="120000"/>
              </a:lnSpc>
              <a:buFont typeface="+mj-lt"/>
              <a:buAutoNum type="arabicPeriod"/>
              <a:defRPr/>
            </a:pPr>
            <a:r>
              <a:rPr lang="en-US" sz="1400" dirty="0">
                <a:latin typeface="Arial Narrow" panose="020B0606020202030204" pitchFamily="34" charset="0"/>
              </a:rPr>
              <a:t>Strength </a:t>
            </a:r>
            <a:r>
              <a:rPr lang="en-US" sz="1400" dirty="0" smtClean="0">
                <a:latin typeface="Arial Narrow" panose="020B0606020202030204" pitchFamily="34" charset="0"/>
              </a:rPr>
              <a:t>and </a:t>
            </a:r>
            <a:r>
              <a:rPr lang="en-US" sz="1400" dirty="0">
                <a:latin typeface="Arial Narrow" panose="020B0606020202030204" pitchFamily="34" charset="0"/>
              </a:rPr>
              <a:t>Depth of Network (20 points total). </a:t>
            </a:r>
            <a:r>
              <a:rPr lang="en-US" sz="1400" dirty="0" smtClean="0">
                <a:effectLst/>
                <a:latin typeface="Arial Narrow" pitchFamily="34" charset="0"/>
              </a:rPr>
              <a:t>	</a:t>
            </a:r>
          </a:p>
          <a:p>
            <a:pPr marL="852488" lvl="2" indent="-171450">
              <a:lnSpc>
                <a:spcPct val="120000"/>
              </a:lnSpc>
              <a:defRPr/>
            </a:pPr>
            <a:r>
              <a:rPr lang="en-US" sz="1400" dirty="0">
                <a:latin typeface="Arial Narrow" panose="020B0606020202030204" pitchFamily="34" charset="0"/>
              </a:rPr>
              <a:t>Market Analysis (7 points</a:t>
            </a:r>
            <a:r>
              <a:rPr lang="en-US" sz="1400" dirty="0" smtClean="0">
                <a:latin typeface="Arial Narrow" panose="020B0606020202030204" pitchFamily="34" charset="0"/>
              </a:rPr>
              <a:t>).</a:t>
            </a:r>
          </a:p>
          <a:p>
            <a:pPr marL="852488" lvl="2" indent="-171450">
              <a:lnSpc>
                <a:spcPct val="120000"/>
              </a:lnSpc>
              <a:defRPr/>
            </a:pPr>
            <a:r>
              <a:rPr lang="en-US" sz="1400" dirty="0">
                <a:latin typeface="Arial Narrow" panose="020B0606020202030204" pitchFamily="34" charset="0"/>
              </a:rPr>
              <a:t>Geographical Location (3 points</a:t>
            </a:r>
            <a:r>
              <a:rPr lang="en-US" sz="1400" dirty="0" smtClean="0">
                <a:latin typeface="Arial Narrow" panose="020B0606020202030204" pitchFamily="34" charset="0"/>
              </a:rPr>
              <a:t>).</a:t>
            </a:r>
          </a:p>
          <a:p>
            <a:pPr marL="852488" lvl="2" indent="-171450">
              <a:lnSpc>
                <a:spcPct val="120000"/>
              </a:lnSpc>
              <a:defRPr/>
            </a:pPr>
            <a:r>
              <a:rPr lang="en-US" sz="1400" dirty="0">
                <a:latin typeface="Arial Narrow" panose="020B0606020202030204" pitchFamily="34" charset="0"/>
              </a:rPr>
              <a:t>Active Content Management (10 points</a:t>
            </a:r>
            <a:r>
              <a:rPr lang="en-US" sz="1400" dirty="0" smtClean="0">
                <a:latin typeface="Arial Narrow" panose="020B0606020202030204" pitchFamily="34" charset="0"/>
              </a:rPr>
              <a:t>).</a:t>
            </a:r>
          </a:p>
          <a:p>
            <a:pPr marL="738188" lvl="1" indent="-457200">
              <a:lnSpc>
                <a:spcPct val="120000"/>
              </a:lnSpc>
              <a:buFont typeface="+mj-lt"/>
              <a:buAutoNum type="arabicPeriod"/>
              <a:defRPr/>
            </a:pPr>
            <a:r>
              <a:rPr lang="en-US" sz="1400" dirty="0">
                <a:latin typeface="Arial Narrow" panose="020B0606020202030204" pitchFamily="34" charset="0"/>
              </a:rPr>
              <a:t>Technology Infrastructure Needed to Support Network Activities (20 points</a:t>
            </a:r>
            <a:r>
              <a:rPr lang="en-US" sz="1400" dirty="0" smtClean="0">
                <a:latin typeface="Arial Narrow" panose="020B0606020202030204" pitchFamily="34" charset="0"/>
              </a:rPr>
              <a:t>).</a:t>
            </a:r>
          </a:p>
          <a:p>
            <a:pPr marL="738188" lvl="1" indent="-457200">
              <a:lnSpc>
                <a:spcPct val="120000"/>
              </a:lnSpc>
              <a:buFont typeface="+mj-lt"/>
              <a:buAutoNum type="arabicPeriod"/>
              <a:defRPr/>
            </a:pPr>
            <a:r>
              <a:rPr lang="en-US" sz="1400" dirty="0">
                <a:latin typeface="Arial Narrow" panose="020B0606020202030204" pitchFamily="34" charset="0"/>
              </a:rPr>
              <a:t>Resources (20 points</a:t>
            </a:r>
            <a:r>
              <a:rPr lang="en-US" sz="1400" dirty="0" smtClean="0">
                <a:latin typeface="Arial Narrow" panose="020B0606020202030204" pitchFamily="34" charset="0"/>
              </a:rPr>
              <a:t>).</a:t>
            </a:r>
          </a:p>
          <a:p>
            <a:pPr marL="738188" lvl="1" indent="-457200">
              <a:lnSpc>
                <a:spcPct val="120000"/>
              </a:lnSpc>
              <a:buFont typeface="+mj-lt"/>
              <a:buAutoNum type="arabicPeriod"/>
              <a:defRPr/>
            </a:pPr>
            <a:r>
              <a:rPr lang="en-US" sz="1400" dirty="0">
                <a:latin typeface="Arial Narrow" panose="020B0606020202030204" pitchFamily="34" charset="0"/>
              </a:rPr>
              <a:t>Business Model(s) (20 points</a:t>
            </a:r>
            <a:r>
              <a:rPr lang="en-US" sz="1400" dirty="0" smtClean="0">
                <a:latin typeface="Arial Narrow" panose="020B0606020202030204" pitchFamily="34" charset="0"/>
              </a:rPr>
              <a:t>).</a:t>
            </a:r>
          </a:p>
          <a:p>
            <a:pPr marL="738188" lvl="1" indent="-457200">
              <a:lnSpc>
                <a:spcPct val="120000"/>
              </a:lnSpc>
              <a:buFont typeface="+mj-lt"/>
              <a:buAutoNum type="arabicPeriod"/>
              <a:defRPr/>
            </a:pPr>
            <a:r>
              <a:rPr lang="en-US" sz="1400" dirty="0">
                <a:latin typeface="Arial Narrow" panose="020B0606020202030204" pitchFamily="34" charset="0"/>
              </a:rPr>
              <a:t>Statement of Work (20 points</a:t>
            </a:r>
            <a:r>
              <a:rPr lang="en-US" sz="1400" dirty="0" smtClean="0">
                <a:latin typeface="Arial Narrow" panose="020B0606020202030204" pitchFamily="34" charset="0"/>
              </a:rPr>
              <a:t>).</a:t>
            </a:r>
          </a:p>
          <a:p>
            <a:pPr marL="738188" lvl="1" indent="-457200">
              <a:lnSpc>
                <a:spcPct val="120000"/>
              </a:lnSpc>
              <a:buFont typeface="+mj-lt"/>
              <a:buAutoNum type="arabicPeriod"/>
              <a:defRPr/>
            </a:pPr>
            <a:r>
              <a:rPr lang="en-US" sz="1400" dirty="0">
                <a:latin typeface="Arial Narrow" panose="020B0606020202030204" pitchFamily="34" charset="0"/>
              </a:rPr>
              <a:t>Management and Financial Plan (20 points total</a:t>
            </a:r>
            <a:r>
              <a:rPr lang="en-US" sz="1400" dirty="0" smtClean="0">
                <a:latin typeface="Arial Narrow" panose="020B0606020202030204" pitchFamily="34" charset="0"/>
              </a:rPr>
              <a:t>).</a:t>
            </a:r>
          </a:p>
          <a:p>
            <a:pPr marL="852488" lvl="2" indent="-171450">
              <a:lnSpc>
                <a:spcPct val="120000"/>
              </a:lnSpc>
              <a:defRPr/>
            </a:pPr>
            <a:r>
              <a:rPr lang="en-US" sz="1400" dirty="0">
                <a:latin typeface="Arial Narrow" panose="020B0606020202030204" pitchFamily="34" charset="0"/>
              </a:rPr>
              <a:t>Organizational Structure (3 points</a:t>
            </a:r>
            <a:r>
              <a:rPr lang="en-US" sz="1400" dirty="0" smtClean="0">
                <a:latin typeface="Arial Narrow" panose="020B0606020202030204" pitchFamily="34" charset="0"/>
              </a:rPr>
              <a:t>).</a:t>
            </a:r>
          </a:p>
          <a:p>
            <a:pPr marL="852488" lvl="2" indent="-171450">
              <a:lnSpc>
                <a:spcPct val="120000"/>
              </a:lnSpc>
              <a:defRPr/>
            </a:pPr>
            <a:r>
              <a:rPr lang="en-US" sz="1400" dirty="0">
                <a:latin typeface="Arial Narrow" panose="020B0606020202030204" pitchFamily="34" charset="0"/>
              </a:rPr>
              <a:t>Pilot Project Management (7 points</a:t>
            </a:r>
            <a:r>
              <a:rPr lang="en-US" sz="1400" dirty="0" smtClean="0">
                <a:latin typeface="Arial Narrow" panose="020B0606020202030204" pitchFamily="34" charset="0"/>
              </a:rPr>
              <a:t>).</a:t>
            </a:r>
          </a:p>
          <a:p>
            <a:pPr marL="852488" lvl="2" indent="-171450">
              <a:lnSpc>
                <a:spcPct val="120000"/>
              </a:lnSpc>
              <a:defRPr/>
            </a:pPr>
            <a:r>
              <a:rPr lang="en-US" sz="1400" dirty="0">
                <a:latin typeface="Arial Narrow" panose="020B0606020202030204" pitchFamily="34" charset="0"/>
              </a:rPr>
              <a:t>Budget (5 points</a:t>
            </a:r>
            <a:r>
              <a:rPr lang="en-US" sz="1400" dirty="0" smtClean="0">
                <a:latin typeface="Arial Narrow" panose="020B0606020202030204" pitchFamily="34" charset="0"/>
              </a:rPr>
              <a:t>).</a:t>
            </a:r>
          </a:p>
          <a:p>
            <a:pPr marL="852488" lvl="2" indent="-171450">
              <a:lnSpc>
                <a:spcPct val="120000"/>
              </a:lnSpc>
              <a:defRPr/>
            </a:pPr>
            <a:r>
              <a:rPr lang="en-US" sz="1400" dirty="0">
                <a:latin typeface="Arial Narrow" panose="020B0606020202030204" pitchFamily="34" charset="0"/>
              </a:rPr>
              <a:t>Outcomes (5 points</a:t>
            </a:r>
            <a:r>
              <a:rPr lang="en-US" sz="1400" dirty="0" smtClean="0">
                <a:latin typeface="Arial Narrow" panose="020B0606020202030204" pitchFamily="34" charset="0"/>
              </a:rPr>
              <a:t>).</a:t>
            </a:r>
          </a:p>
          <a:p>
            <a:pPr marL="52388" indent="-171450">
              <a:lnSpc>
                <a:spcPct val="120000"/>
              </a:lnSpc>
              <a:defRPr/>
            </a:pPr>
            <a:r>
              <a:rPr lang="en-US" sz="2200" b="1" dirty="0" smtClean="0">
                <a:effectLst/>
                <a:latin typeface="Arial Narrow" panose="020B0606020202030204" pitchFamily="34" charset="0"/>
              </a:rPr>
              <a:t>Total Available – 140 Points</a:t>
            </a:r>
          </a:p>
        </p:txBody>
      </p:sp>
      <p:sp>
        <p:nvSpPr>
          <p:cNvPr id="18437"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Narrow Bold"/>
              </a:defRPr>
            </a:lvl1pPr>
            <a:lvl2pPr marL="742950" indent="-285750" eaLnBrk="0" hangingPunct="0">
              <a:defRPr sz="2400">
                <a:solidFill>
                  <a:schemeClr val="tx1"/>
                </a:solidFill>
                <a:latin typeface="Arial Narrow Bold"/>
              </a:defRPr>
            </a:lvl2pPr>
            <a:lvl3pPr marL="1143000" indent="-228600" eaLnBrk="0" hangingPunct="0">
              <a:defRPr sz="2400">
                <a:solidFill>
                  <a:schemeClr val="tx1"/>
                </a:solidFill>
                <a:latin typeface="Arial Narrow Bold"/>
              </a:defRPr>
            </a:lvl3pPr>
            <a:lvl4pPr marL="1600200" indent="-228600" eaLnBrk="0" hangingPunct="0">
              <a:defRPr sz="2400">
                <a:solidFill>
                  <a:schemeClr val="tx1"/>
                </a:solidFill>
                <a:latin typeface="Arial Narrow Bold"/>
              </a:defRPr>
            </a:lvl4pPr>
            <a:lvl5pPr marL="2057400" indent="-228600" eaLnBrk="0" hangingPunct="0">
              <a:defRPr sz="2400">
                <a:solidFill>
                  <a:schemeClr val="tx1"/>
                </a:solidFill>
                <a:latin typeface="Arial Narrow Bold"/>
              </a:defRPr>
            </a:lvl5pPr>
            <a:lvl6pPr marL="25146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6pPr>
            <a:lvl7pPr marL="29718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7pPr>
            <a:lvl8pPr marL="34290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8pPr>
            <a:lvl9pPr marL="38862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9pPr>
          </a:lstStyle>
          <a:p>
            <a:fld id="{19419C06-39ED-46A8-AE63-3BA27377F36C}" type="slidenum">
              <a:rPr lang="en-US" sz="1800" smtClean="0"/>
              <a:pPr/>
              <a:t>16</a:t>
            </a:fld>
            <a:endParaRPr lang="en-US" sz="1800" dirty="0" smtClean="0"/>
          </a:p>
        </p:txBody>
      </p:sp>
    </p:spTree>
    <p:extLst>
      <p:ext uri="{BB962C8B-B14F-4D97-AF65-F5344CB8AC3E}">
        <p14:creationId xmlns:p14="http://schemas.microsoft.com/office/powerpoint/2010/main" val="14985065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685800" y="685800"/>
            <a:ext cx="5715000" cy="533400"/>
          </a:xfrm>
        </p:spPr>
        <p:txBody>
          <a:bodyPr>
            <a:normAutofit/>
          </a:bodyPr>
          <a:lstStyle/>
          <a:p>
            <a:r>
              <a:rPr lang="en-US" sz="2800" b="1" dirty="0" smtClean="0">
                <a:effectLst/>
                <a:latin typeface="Arial Narrow" pitchFamily="34" charset="0"/>
              </a:rPr>
              <a:t>Selection Factors (1)</a:t>
            </a:r>
          </a:p>
        </p:txBody>
      </p:sp>
      <p:sp>
        <p:nvSpPr>
          <p:cNvPr id="3" name="Content Placeholder 2"/>
          <p:cNvSpPr>
            <a:spLocks noGrp="1"/>
          </p:cNvSpPr>
          <p:nvPr>
            <p:ph idx="1"/>
          </p:nvPr>
        </p:nvSpPr>
        <p:spPr>
          <a:xfrm>
            <a:off x="685800" y="1447800"/>
            <a:ext cx="7467600" cy="4944122"/>
          </a:xfrm>
        </p:spPr>
        <p:txBody>
          <a:bodyPr wrap="square">
            <a:normAutofit/>
          </a:bodyPr>
          <a:lstStyle/>
          <a:p>
            <a:pPr>
              <a:lnSpc>
                <a:spcPct val="100000"/>
              </a:lnSpc>
              <a:spcAft>
                <a:spcPts val="1200"/>
              </a:spcAft>
              <a:defRPr/>
            </a:pPr>
            <a:r>
              <a:rPr lang="en-US" sz="1600" dirty="0">
                <a:effectLst/>
                <a:latin typeface="Arial Narrow" pitchFamily="34" charset="0"/>
              </a:rPr>
              <a:t>The Selecting Official shall select proposals for award based upon the rank order of the </a:t>
            </a:r>
            <a:r>
              <a:rPr lang="en-US" sz="1600" dirty="0" smtClean="0">
                <a:latin typeface="Arial Narrow" pitchFamily="34" charset="0"/>
              </a:rPr>
              <a:t>application</a:t>
            </a:r>
            <a:r>
              <a:rPr lang="en-US" sz="1600" dirty="0" smtClean="0">
                <a:effectLst/>
                <a:latin typeface="Arial Narrow" pitchFamily="34" charset="0"/>
              </a:rPr>
              <a:t>s</a:t>
            </a:r>
            <a:r>
              <a:rPr lang="en-US" sz="1600" dirty="0">
                <a:effectLst/>
                <a:latin typeface="Arial Narrow" pitchFamily="34" charset="0"/>
              </a:rPr>
              <a:t>, and may select </a:t>
            </a:r>
            <a:r>
              <a:rPr lang="en-US" sz="1600" dirty="0" smtClean="0">
                <a:effectLst/>
                <a:latin typeface="Arial Narrow" pitchFamily="34" charset="0"/>
              </a:rPr>
              <a:t>an application </a:t>
            </a:r>
            <a:r>
              <a:rPr lang="en-US" sz="1600" dirty="0">
                <a:effectLst/>
                <a:latin typeface="Arial Narrow" pitchFamily="34" charset="0"/>
              </a:rPr>
              <a:t>out of rank based on one or more of the following selection </a:t>
            </a:r>
            <a:r>
              <a:rPr lang="en-US" sz="1600" dirty="0" smtClean="0">
                <a:effectLst/>
                <a:latin typeface="Arial Narrow" pitchFamily="34" charset="0"/>
              </a:rPr>
              <a:t>factors:</a:t>
            </a:r>
          </a:p>
          <a:p>
            <a:pPr lvl="1">
              <a:spcAft>
                <a:spcPts val="1200"/>
              </a:spcAft>
              <a:defRPr/>
            </a:pPr>
            <a:r>
              <a:rPr lang="en-US" sz="1600" dirty="0" smtClean="0">
                <a:latin typeface="Arial Narrow" pitchFamily="34" charset="0"/>
              </a:rPr>
              <a:t>The </a:t>
            </a:r>
            <a:r>
              <a:rPr lang="en-US" sz="1600" dirty="0">
                <a:latin typeface="Arial Narrow" pitchFamily="34" charset="0"/>
              </a:rPr>
              <a:t>availability of Federal funds. </a:t>
            </a:r>
            <a:endParaRPr lang="en-US" sz="1600" dirty="0" smtClean="0">
              <a:latin typeface="Arial Narrow" pitchFamily="34" charset="0"/>
            </a:endParaRPr>
          </a:p>
          <a:p>
            <a:pPr lvl="1">
              <a:spcAft>
                <a:spcPts val="1200"/>
              </a:spcAft>
              <a:defRPr/>
            </a:pPr>
            <a:r>
              <a:rPr lang="en-US" sz="1600" dirty="0" smtClean="0">
                <a:latin typeface="Arial Narrow" pitchFamily="34" charset="0"/>
              </a:rPr>
              <a:t>Whether </a:t>
            </a:r>
            <a:r>
              <a:rPr lang="en-US" sz="1600" dirty="0">
                <a:latin typeface="Arial Narrow" pitchFamily="34" charset="0"/>
              </a:rPr>
              <a:t>the project duplicates other projects funded by the Department of Commerce (</a:t>
            </a:r>
            <a:r>
              <a:rPr lang="en-US" sz="1600" dirty="0" err="1">
                <a:latin typeface="Arial Narrow" pitchFamily="34" charset="0"/>
              </a:rPr>
              <a:t>DoC</a:t>
            </a:r>
            <a:r>
              <a:rPr lang="en-US" sz="1600" dirty="0">
                <a:latin typeface="Arial Narrow" pitchFamily="34" charset="0"/>
              </a:rPr>
              <a:t>) or by other Federal </a:t>
            </a:r>
            <a:r>
              <a:rPr lang="en-US" sz="1600" dirty="0" smtClean="0">
                <a:latin typeface="Arial Narrow" pitchFamily="34" charset="0"/>
              </a:rPr>
              <a:t>agencies.</a:t>
            </a:r>
          </a:p>
          <a:p>
            <a:pPr lvl="1">
              <a:spcAft>
                <a:spcPts val="1200"/>
              </a:spcAft>
              <a:defRPr/>
            </a:pPr>
            <a:r>
              <a:rPr lang="en-US" sz="1600" dirty="0" smtClean="0">
                <a:latin typeface="Arial Narrow" pitchFamily="34" charset="0"/>
              </a:rPr>
              <a:t>Diversity </a:t>
            </a:r>
            <a:r>
              <a:rPr lang="en-US" sz="1600" dirty="0">
                <a:latin typeface="Arial Narrow" pitchFamily="34" charset="0"/>
              </a:rPr>
              <a:t>of geographic distribution of </a:t>
            </a:r>
            <a:r>
              <a:rPr lang="en-US" sz="1600" dirty="0" smtClean="0">
                <a:latin typeface="Arial Narrow" pitchFamily="34" charset="0"/>
              </a:rPr>
              <a:t>awardees </a:t>
            </a:r>
          </a:p>
          <a:p>
            <a:pPr lvl="1">
              <a:spcAft>
                <a:spcPts val="1200"/>
              </a:spcAft>
              <a:defRPr/>
            </a:pPr>
            <a:r>
              <a:rPr lang="en-US" sz="1600" dirty="0" smtClean="0">
                <a:latin typeface="Arial Narrow" pitchFamily="34" charset="0"/>
              </a:rPr>
              <a:t>Diversity </a:t>
            </a:r>
            <a:r>
              <a:rPr lang="en-US" sz="1600" dirty="0">
                <a:latin typeface="Arial Narrow" pitchFamily="34" charset="0"/>
              </a:rPr>
              <a:t>of business models </a:t>
            </a:r>
            <a:r>
              <a:rPr lang="en-US" sz="1600" dirty="0" smtClean="0">
                <a:latin typeface="Arial Narrow" pitchFamily="34" charset="0"/>
              </a:rPr>
              <a:t>proposed by applicants</a:t>
            </a:r>
          </a:p>
          <a:p>
            <a:pPr lvl="1">
              <a:spcAft>
                <a:spcPts val="1200"/>
              </a:spcAft>
              <a:defRPr/>
            </a:pPr>
            <a:r>
              <a:rPr lang="en-US" sz="1600" dirty="0" smtClean="0">
                <a:latin typeface="Arial Narrow" pitchFamily="34" charset="0"/>
              </a:rPr>
              <a:t>Diversity </a:t>
            </a:r>
            <a:r>
              <a:rPr lang="en-US" sz="1600" dirty="0">
                <a:latin typeface="Arial Narrow" pitchFamily="34" charset="0"/>
              </a:rPr>
              <a:t>of industry sectors and/or supply chains </a:t>
            </a:r>
            <a:r>
              <a:rPr lang="en-US" sz="1600" dirty="0" smtClean="0">
                <a:latin typeface="Arial Narrow" pitchFamily="34" charset="0"/>
              </a:rPr>
              <a:t>proposed to be addressed by applicants</a:t>
            </a:r>
          </a:p>
          <a:p>
            <a:pPr lvl="1">
              <a:spcAft>
                <a:spcPts val="1200"/>
              </a:spcAft>
              <a:defRPr/>
            </a:pPr>
            <a:r>
              <a:rPr lang="en-US" sz="1600" dirty="0">
                <a:latin typeface="Arial Narrow" panose="020B0606020202030204" pitchFamily="34" charset="0"/>
              </a:rPr>
              <a:t>Program priorities and policy factors</a:t>
            </a:r>
            <a:r>
              <a:rPr lang="en-US" sz="1600" dirty="0" smtClean="0">
                <a:latin typeface="Arial Narrow" pitchFamily="34" charset="0"/>
              </a:rPr>
              <a:t> as shown in Section I (see next slide)</a:t>
            </a:r>
          </a:p>
          <a:p>
            <a:pPr lvl="2">
              <a:spcAft>
                <a:spcPts val="1200"/>
              </a:spcAft>
              <a:defRPr/>
            </a:pPr>
            <a:endParaRPr lang="en-US" sz="1200" dirty="0">
              <a:latin typeface="Arial Narrow" pitchFamily="34" charset="0"/>
            </a:endParaRPr>
          </a:p>
          <a:p>
            <a:pPr lvl="1">
              <a:spcAft>
                <a:spcPts val="1200"/>
              </a:spcAft>
              <a:defRPr/>
            </a:pPr>
            <a:endParaRPr lang="en-US" sz="1600" dirty="0" smtClean="0">
              <a:latin typeface="Arial Narrow" pitchFamily="34" charset="0"/>
            </a:endParaRPr>
          </a:p>
          <a:p>
            <a:pPr marL="457200" lvl="1" indent="0">
              <a:buNone/>
              <a:defRPr/>
            </a:pPr>
            <a:endParaRPr lang="en-US" sz="1600" dirty="0">
              <a:latin typeface="Arial Narrow" pitchFamily="34" charset="0"/>
            </a:endParaRPr>
          </a:p>
        </p:txBody>
      </p:sp>
      <p:sp>
        <p:nvSpPr>
          <p:cNvPr id="25605"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Narrow Bold"/>
              </a:defRPr>
            </a:lvl1pPr>
            <a:lvl2pPr marL="742950" indent="-285750" eaLnBrk="0" hangingPunct="0">
              <a:defRPr sz="2400">
                <a:solidFill>
                  <a:schemeClr val="tx1"/>
                </a:solidFill>
                <a:latin typeface="Arial Narrow Bold"/>
              </a:defRPr>
            </a:lvl2pPr>
            <a:lvl3pPr marL="1143000" indent="-228600" eaLnBrk="0" hangingPunct="0">
              <a:defRPr sz="2400">
                <a:solidFill>
                  <a:schemeClr val="tx1"/>
                </a:solidFill>
                <a:latin typeface="Arial Narrow Bold"/>
              </a:defRPr>
            </a:lvl3pPr>
            <a:lvl4pPr marL="1600200" indent="-228600" eaLnBrk="0" hangingPunct="0">
              <a:defRPr sz="2400">
                <a:solidFill>
                  <a:schemeClr val="tx1"/>
                </a:solidFill>
                <a:latin typeface="Arial Narrow Bold"/>
              </a:defRPr>
            </a:lvl4pPr>
            <a:lvl5pPr marL="2057400" indent="-228600" eaLnBrk="0" hangingPunct="0">
              <a:defRPr sz="2400">
                <a:solidFill>
                  <a:schemeClr val="tx1"/>
                </a:solidFill>
                <a:latin typeface="Arial Narrow Bold"/>
              </a:defRPr>
            </a:lvl5pPr>
            <a:lvl6pPr marL="25146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6pPr>
            <a:lvl7pPr marL="29718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7pPr>
            <a:lvl8pPr marL="34290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8pPr>
            <a:lvl9pPr marL="38862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9pPr>
          </a:lstStyle>
          <a:p>
            <a:fld id="{DCE77A92-E558-4CF5-AEB7-C760B50D0A40}" type="slidenum">
              <a:rPr lang="en-US" sz="1800" smtClean="0"/>
              <a:pPr/>
              <a:t>17</a:t>
            </a:fld>
            <a:endParaRPr lang="en-US" sz="1800" dirty="0" smtClean="0"/>
          </a:p>
        </p:txBody>
      </p:sp>
    </p:spTree>
    <p:extLst>
      <p:ext uri="{BB962C8B-B14F-4D97-AF65-F5344CB8AC3E}">
        <p14:creationId xmlns:p14="http://schemas.microsoft.com/office/powerpoint/2010/main" val="1087981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685799" y="685800"/>
            <a:ext cx="7467601" cy="533400"/>
          </a:xfrm>
        </p:spPr>
        <p:txBody>
          <a:bodyPr>
            <a:noAutofit/>
          </a:bodyPr>
          <a:lstStyle/>
          <a:p>
            <a:r>
              <a:rPr lang="en-US" sz="2800" b="1" dirty="0" smtClean="0">
                <a:effectLst/>
                <a:latin typeface="Arial Narrow" pitchFamily="34" charset="0"/>
              </a:rPr>
              <a:t>Selection Factors (2)</a:t>
            </a:r>
          </a:p>
        </p:txBody>
      </p:sp>
      <p:sp>
        <p:nvSpPr>
          <p:cNvPr id="3" name="Content Placeholder 2"/>
          <p:cNvSpPr>
            <a:spLocks noGrp="1"/>
          </p:cNvSpPr>
          <p:nvPr>
            <p:ph idx="1"/>
          </p:nvPr>
        </p:nvSpPr>
        <p:spPr>
          <a:xfrm>
            <a:off x="685799" y="1447799"/>
            <a:ext cx="7467601" cy="4874623"/>
          </a:xfrm>
        </p:spPr>
        <p:txBody>
          <a:bodyPr wrap="square">
            <a:normAutofit/>
          </a:bodyPr>
          <a:lstStyle/>
          <a:p>
            <a:pPr>
              <a:defRPr/>
            </a:pPr>
            <a:r>
              <a:rPr lang="en-US" sz="1800" b="1" dirty="0">
                <a:latin typeface="Arial Narrow" pitchFamily="34" charset="0"/>
              </a:rPr>
              <a:t>Program Priorities and Policy </a:t>
            </a:r>
            <a:r>
              <a:rPr lang="en-US" sz="1800" b="1" dirty="0" smtClean="0">
                <a:latin typeface="Arial Narrow" panose="020B0606020202030204" pitchFamily="34" charset="0"/>
              </a:rPr>
              <a:t>Factors (Required) </a:t>
            </a:r>
          </a:p>
          <a:p>
            <a:pPr>
              <a:defRPr/>
            </a:pPr>
            <a:r>
              <a:rPr lang="en-US" sz="1800" dirty="0" smtClean="0">
                <a:latin typeface="Arial Narrow" panose="020B0606020202030204" pitchFamily="34" charset="0"/>
              </a:rPr>
              <a:t>Proposals MUST address the following priorities at some level as they are requirements of the legislation under which this competition is being conducted:</a:t>
            </a:r>
          </a:p>
          <a:p>
            <a:pPr lvl="2"/>
            <a:r>
              <a:rPr lang="en-US" sz="1700" dirty="0">
                <a:latin typeface="Arial Narrow" panose="020B0606020202030204" pitchFamily="34" charset="0"/>
              </a:rPr>
              <a:t>C</a:t>
            </a:r>
            <a:r>
              <a:rPr lang="en-US" sz="1700" dirty="0" smtClean="0">
                <a:latin typeface="Arial Narrow" panose="020B0606020202030204" pitchFamily="34" charset="0"/>
              </a:rPr>
              <a:t>reate jobs or train newly hired employees; </a:t>
            </a:r>
          </a:p>
          <a:p>
            <a:pPr lvl="2"/>
            <a:r>
              <a:rPr lang="en-US" sz="1700" dirty="0">
                <a:latin typeface="Arial Narrow" panose="020B0606020202030204" pitchFamily="34" charset="0"/>
              </a:rPr>
              <a:t>P</a:t>
            </a:r>
            <a:r>
              <a:rPr lang="en-US" sz="1700" dirty="0" smtClean="0">
                <a:latin typeface="Arial Narrow" panose="020B0606020202030204" pitchFamily="34" charset="0"/>
              </a:rPr>
              <a:t>romote technology transfer and commercialization of environmentally focused materials, products, and processes; </a:t>
            </a:r>
          </a:p>
          <a:p>
            <a:pPr lvl="2"/>
            <a:r>
              <a:rPr lang="en-US" sz="1700" dirty="0">
                <a:latin typeface="Arial Narrow" panose="020B0606020202030204" pitchFamily="34" charset="0"/>
              </a:rPr>
              <a:t>I</a:t>
            </a:r>
            <a:r>
              <a:rPr lang="en-US" sz="1700" dirty="0" smtClean="0">
                <a:latin typeface="Arial Narrow" panose="020B0606020202030204" pitchFamily="34" charset="0"/>
              </a:rPr>
              <a:t>ncrease </a:t>
            </a:r>
            <a:r>
              <a:rPr lang="en-US" sz="1700" dirty="0">
                <a:latin typeface="Arial Narrow" panose="020B0606020202030204" pitchFamily="34" charset="0"/>
              </a:rPr>
              <a:t>energy efficiency; and </a:t>
            </a:r>
          </a:p>
          <a:p>
            <a:pPr lvl="2"/>
            <a:r>
              <a:rPr lang="en-US" sz="1700" dirty="0">
                <a:latin typeface="Arial Narrow" panose="020B0606020202030204" pitchFamily="34" charset="0"/>
              </a:rPr>
              <a:t>I</a:t>
            </a:r>
            <a:r>
              <a:rPr lang="en-US" sz="1700" dirty="0" smtClean="0">
                <a:latin typeface="Arial Narrow" panose="020B0606020202030204" pitchFamily="34" charset="0"/>
              </a:rPr>
              <a:t>mprove </a:t>
            </a:r>
            <a:r>
              <a:rPr lang="en-US" sz="1700" dirty="0">
                <a:latin typeface="Arial Narrow" panose="020B0606020202030204" pitchFamily="34" charset="0"/>
              </a:rPr>
              <a:t>the competitiveness of industries in the region in which the Center or Centers are located. </a:t>
            </a:r>
          </a:p>
        </p:txBody>
      </p:sp>
      <p:sp>
        <p:nvSpPr>
          <p:cNvPr id="25605"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Narrow Bold"/>
              </a:defRPr>
            </a:lvl1pPr>
            <a:lvl2pPr marL="742950" indent="-285750" eaLnBrk="0" hangingPunct="0">
              <a:defRPr sz="2400">
                <a:solidFill>
                  <a:schemeClr val="tx1"/>
                </a:solidFill>
                <a:latin typeface="Arial Narrow Bold"/>
              </a:defRPr>
            </a:lvl2pPr>
            <a:lvl3pPr marL="1143000" indent="-228600" eaLnBrk="0" hangingPunct="0">
              <a:defRPr sz="2400">
                <a:solidFill>
                  <a:schemeClr val="tx1"/>
                </a:solidFill>
                <a:latin typeface="Arial Narrow Bold"/>
              </a:defRPr>
            </a:lvl3pPr>
            <a:lvl4pPr marL="1600200" indent="-228600" eaLnBrk="0" hangingPunct="0">
              <a:defRPr sz="2400">
                <a:solidFill>
                  <a:schemeClr val="tx1"/>
                </a:solidFill>
                <a:latin typeface="Arial Narrow Bold"/>
              </a:defRPr>
            </a:lvl4pPr>
            <a:lvl5pPr marL="2057400" indent="-228600" eaLnBrk="0" hangingPunct="0">
              <a:defRPr sz="2400">
                <a:solidFill>
                  <a:schemeClr val="tx1"/>
                </a:solidFill>
                <a:latin typeface="Arial Narrow Bold"/>
              </a:defRPr>
            </a:lvl5pPr>
            <a:lvl6pPr marL="25146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6pPr>
            <a:lvl7pPr marL="29718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7pPr>
            <a:lvl8pPr marL="34290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8pPr>
            <a:lvl9pPr marL="38862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9pPr>
          </a:lstStyle>
          <a:p>
            <a:fld id="{DCE77A92-E558-4CF5-AEB7-C760B50D0A40}" type="slidenum">
              <a:rPr lang="en-US" sz="1800" smtClean="0"/>
              <a:pPr/>
              <a:t>18</a:t>
            </a:fld>
            <a:endParaRPr lang="en-US" sz="1800" dirty="0" smtClean="0"/>
          </a:p>
        </p:txBody>
      </p:sp>
    </p:spTree>
    <p:extLst>
      <p:ext uri="{BB962C8B-B14F-4D97-AF65-F5344CB8AC3E}">
        <p14:creationId xmlns:p14="http://schemas.microsoft.com/office/powerpoint/2010/main" val="10164298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685799" y="685800"/>
            <a:ext cx="7467601" cy="533400"/>
          </a:xfrm>
        </p:spPr>
        <p:txBody>
          <a:bodyPr>
            <a:noAutofit/>
          </a:bodyPr>
          <a:lstStyle/>
          <a:p>
            <a:r>
              <a:rPr lang="en-US" sz="2800" b="1" dirty="0" smtClean="0">
                <a:effectLst/>
                <a:latin typeface="Arial Narrow" pitchFamily="34" charset="0"/>
              </a:rPr>
              <a:t>Selection Factors (3)</a:t>
            </a:r>
          </a:p>
        </p:txBody>
      </p:sp>
      <p:sp>
        <p:nvSpPr>
          <p:cNvPr id="3" name="Content Placeholder 2"/>
          <p:cNvSpPr>
            <a:spLocks noGrp="1"/>
          </p:cNvSpPr>
          <p:nvPr>
            <p:ph idx="1"/>
          </p:nvPr>
        </p:nvSpPr>
        <p:spPr>
          <a:xfrm>
            <a:off x="685800" y="1447800"/>
            <a:ext cx="7609114" cy="4704806"/>
          </a:xfrm>
        </p:spPr>
        <p:txBody>
          <a:bodyPr wrap="square">
            <a:normAutofit/>
          </a:bodyPr>
          <a:lstStyle/>
          <a:p>
            <a:r>
              <a:rPr lang="en-US" sz="2000" b="1" dirty="0" smtClean="0">
                <a:latin typeface="Arial Narrow" panose="020B0606020202030204" pitchFamily="34" charset="0"/>
              </a:rPr>
              <a:t>In addition, the most successful proposals will also address the following (Preferred):</a:t>
            </a:r>
            <a:endParaRPr lang="en-US" sz="2000" b="1" dirty="0">
              <a:latin typeface="Arial Narrow" panose="020B0606020202030204" pitchFamily="34" charset="0"/>
            </a:endParaRPr>
          </a:p>
          <a:p>
            <a:pPr lvl="1"/>
            <a:r>
              <a:rPr lang="en-US" sz="1600" dirty="0">
                <a:latin typeface="Arial Narrow" panose="020B0606020202030204" pitchFamily="34" charset="0"/>
              </a:rPr>
              <a:t>High probability of making matches that result in new or expanded business for manufacturing companies and adoption of new-to-the-company technologies that expand its ability to compete. To be considered responsive to this priority, applicants must clearly demonstrate how their pilot project will identify viable, significant opportunities for companies and make matches based on company needs.</a:t>
            </a:r>
          </a:p>
          <a:p>
            <a:pPr lvl="1"/>
            <a:r>
              <a:rPr lang="en-US" sz="1600" dirty="0" smtClean="0">
                <a:latin typeface="Arial Narrow" panose="020B0606020202030204" pitchFamily="34" charset="0"/>
              </a:rPr>
              <a:t>Directly </a:t>
            </a:r>
            <a:r>
              <a:rPr lang="en-US" sz="1600" dirty="0">
                <a:latin typeface="Arial Narrow" panose="020B0606020202030204" pitchFamily="34" charset="0"/>
              </a:rPr>
              <a:t>address major constraints that currently limit development and access to current information about needs and opportunities.</a:t>
            </a:r>
          </a:p>
          <a:p>
            <a:pPr lvl="1"/>
            <a:r>
              <a:rPr lang="en-US" sz="1600" dirty="0">
                <a:latin typeface="Arial Narrow" panose="020B0606020202030204" pitchFamily="34" charset="0"/>
              </a:rPr>
              <a:t>Involve partnerships and demonstrate resource leveraging such that pilots are replicable in other regions. Example partnerships include those with industry, academia and local, state and federal agencies that are either sources of opportunities or technologies.</a:t>
            </a:r>
          </a:p>
          <a:p>
            <a:endParaRPr lang="en-US" sz="2000" dirty="0" smtClean="0"/>
          </a:p>
          <a:p>
            <a:pPr lvl="1"/>
            <a:endParaRPr lang="en-US" sz="1600" dirty="0"/>
          </a:p>
          <a:p>
            <a:pPr>
              <a:spcAft>
                <a:spcPts val="1200"/>
              </a:spcAft>
              <a:defRPr/>
            </a:pPr>
            <a:endParaRPr lang="en-US" sz="2000" dirty="0" smtClean="0">
              <a:latin typeface="Arial Narrow" pitchFamily="34" charset="0"/>
            </a:endParaRPr>
          </a:p>
          <a:p>
            <a:pPr lvl="2">
              <a:spcAft>
                <a:spcPts val="1200"/>
              </a:spcAft>
              <a:defRPr/>
            </a:pPr>
            <a:endParaRPr lang="en-US" sz="1200" dirty="0">
              <a:latin typeface="Arial Narrow" pitchFamily="34" charset="0"/>
            </a:endParaRPr>
          </a:p>
          <a:p>
            <a:pPr lvl="1">
              <a:spcAft>
                <a:spcPts val="1200"/>
              </a:spcAft>
              <a:defRPr/>
            </a:pPr>
            <a:endParaRPr lang="en-US" sz="1600" dirty="0" smtClean="0">
              <a:latin typeface="Arial Narrow" pitchFamily="34" charset="0"/>
            </a:endParaRPr>
          </a:p>
          <a:p>
            <a:pPr marL="457200" lvl="1" indent="0">
              <a:buNone/>
              <a:defRPr/>
            </a:pPr>
            <a:endParaRPr lang="en-US" sz="1600" dirty="0">
              <a:latin typeface="Arial Narrow" pitchFamily="34" charset="0"/>
            </a:endParaRPr>
          </a:p>
        </p:txBody>
      </p:sp>
      <p:sp>
        <p:nvSpPr>
          <p:cNvPr id="25605"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Narrow Bold"/>
              </a:defRPr>
            </a:lvl1pPr>
            <a:lvl2pPr marL="742950" indent="-285750" eaLnBrk="0" hangingPunct="0">
              <a:defRPr sz="2400">
                <a:solidFill>
                  <a:schemeClr val="tx1"/>
                </a:solidFill>
                <a:latin typeface="Arial Narrow Bold"/>
              </a:defRPr>
            </a:lvl2pPr>
            <a:lvl3pPr marL="1143000" indent="-228600" eaLnBrk="0" hangingPunct="0">
              <a:defRPr sz="2400">
                <a:solidFill>
                  <a:schemeClr val="tx1"/>
                </a:solidFill>
                <a:latin typeface="Arial Narrow Bold"/>
              </a:defRPr>
            </a:lvl3pPr>
            <a:lvl4pPr marL="1600200" indent="-228600" eaLnBrk="0" hangingPunct="0">
              <a:defRPr sz="2400">
                <a:solidFill>
                  <a:schemeClr val="tx1"/>
                </a:solidFill>
                <a:latin typeface="Arial Narrow Bold"/>
              </a:defRPr>
            </a:lvl4pPr>
            <a:lvl5pPr marL="2057400" indent="-228600" eaLnBrk="0" hangingPunct="0">
              <a:defRPr sz="2400">
                <a:solidFill>
                  <a:schemeClr val="tx1"/>
                </a:solidFill>
                <a:latin typeface="Arial Narrow Bold"/>
              </a:defRPr>
            </a:lvl5pPr>
            <a:lvl6pPr marL="25146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6pPr>
            <a:lvl7pPr marL="29718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7pPr>
            <a:lvl8pPr marL="34290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8pPr>
            <a:lvl9pPr marL="38862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9pPr>
          </a:lstStyle>
          <a:p>
            <a:fld id="{DCE77A92-E558-4CF5-AEB7-C760B50D0A40}" type="slidenum">
              <a:rPr lang="en-US" sz="1800" smtClean="0"/>
              <a:pPr/>
              <a:t>19</a:t>
            </a:fld>
            <a:endParaRPr lang="en-US" sz="1800" dirty="0" smtClean="0"/>
          </a:p>
        </p:txBody>
      </p:sp>
    </p:spTree>
    <p:extLst>
      <p:ext uri="{BB962C8B-B14F-4D97-AF65-F5344CB8AC3E}">
        <p14:creationId xmlns:p14="http://schemas.microsoft.com/office/powerpoint/2010/main" val="10164298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1"/>
          </p:nvPr>
        </p:nvSpPr>
        <p:spPr/>
        <p:txBody>
          <a:bodyPr/>
          <a:lstStyle/>
          <a:p>
            <a:fld id="{7C690F11-132E-E54B-AD6C-C5C68F5B319F}" type="slidenum">
              <a:rPr lang="en-US" sz="1800" b="1" smtClean="0">
                <a:solidFill>
                  <a:schemeClr val="tx1"/>
                </a:solidFill>
                <a:latin typeface="Arial Narrow" pitchFamily="34" charset="0"/>
              </a:rPr>
              <a:pPr/>
              <a:t>2</a:t>
            </a:fld>
            <a:endParaRPr lang="en-US" sz="1800" b="1" dirty="0">
              <a:solidFill>
                <a:schemeClr val="tx1"/>
              </a:solidFill>
              <a:latin typeface="Arial Narrow" pitchFamily="34" charset="0"/>
            </a:endParaRPr>
          </a:p>
        </p:txBody>
      </p:sp>
      <p:sp>
        <p:nvSpPr>
          <p:cNvPr id="6" name="Title 1"/>
          <p:cNvSpPr txBox="1">
            <a:spLocks/>
          </p:cNvSpPr>
          <p:nvPr/>
        </p:nvSpPr>
        <p:spPr>
          <a:xfrm>
            <a:off x="735306" y="685801"/>
            <a:ext cx="8229600" cy="5334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tx1"/>
                </a:solidFill>
                <a:latin typeface="+mj-lt"/>
                <a:ea typeface="+mj-ea"/>
                <a:cs typeface="+mj-cs"/>
              </a:defRPr>
            </a:lvl1pPr>
          </a:lstStyle>
          <a:p>
            <a:r>
              <a:rPr lang="en-US" sz="2800" b="1" dirty="0" smtClean="0">
                <a:latin typeface="Arial Narrow" pitchFamily="34" charset="0"/>
              </a:rPr>
              <a:t>Information Webinar and Communication Protocols</a:t>
            </a:r>
          </a:p>
        </p:txBody>
      </p:sp>
      <p:sp>
        <p:nvSpPr>
          <p:cNvPr id="12" name="Content Placeholder 2"/>
          <p:cNvSpPr>
            <a:spLocks noGrp="1"/>
          </p:cNvSpPr>
          <p:nvPr>
            <p:ph idx="1"/>
          </p:nvPr>
        </p:nvSpPr>
        <p:spPr>
          <a:xfrm>
            <a:off x="952140" y="1358900"/>
            <a:ext cx="7594960" cy="4953000"/>
          </a:xfrm>
        </p:spPr>
        <p:txBody>
          <a:bodyPr wrap="square">
            <a:noAutofit/>
          </a:bodyPr>
          <a:lstStyle/>
          <a:p>
            <a:pPr>
              <a:lnSpc>
                <a:spcPct val="100000"/>
              </a:lnSpc>
            </a:pPr>
            <a:r>
              <a:rPr lang="en-US" sz="1800" dirty="0">
                <a:latin typeface="Arial Narrow" pitchFamily="34" charset="0"/>
              </a:rPr>
              <a:t>This webinar will provide general information regarding the B2B Network pilots program and offer general guidance on preparing proposals. </a:t>
            </a:r>
            <a:endParaRPr lang="en-US" sz="1800" dirty="0" smtClean="0">
              <a:latin typeface="Arial Narrow" pitchFamily="34" charset="0"/>
            </a:endParaRPr>
          </a:p>
          <a:p>
            <a:pPr>
              <a:lnSpc>
                <a:spcPct val="100000"/>
              </a:lnSpc>
            </a:pPr>
            <a:r>
              <a:rPr lang="en-US" sz="1800" dirty="0" smtClean="0">
                <a:latin typeface="Arial Narrow" pitchFamily="34" charset="0"/>
              </a:rPr>
              <a:t>Proprietary </a:t>
            </a:r>
            <a:r>
              <a:rPr lang="en-US" sz="1800" dirty="0">
                <a:latin typeface="Arial Narrow" pitchFamily="34" charset="0"/>
              </a:rPr>
              <a:t>technical discussions about specific project ideas will not be permitted</a:t>
            </a:r>
            <a:r>
              <a:rPr lang="en-US" sz="1800" dirty="0" smtClean="0">
                <a:latin typeface="Arial Narrow" pitchFamily="34" charset="0"/>
              </a:rPr>
              <a:t>.</a:t>
            </a:r>
          </a:p>
          <a:p>
            <a:pPr>
              <a:lnSpc>
                <a:spcPct val="100000"/>
              </a:lnSpc>
            </a:pPr>
            <a:r>
              <a:rPr lang="en-US" sz="1800" dirty="0">
                <a:latin typeface="Arial Narrow" pitchFamily="34" charset="0"/>
              </a:rPr>
              <a:t>NIST/MEP staff </a:t>
            </a:r>
            <a:r>
              <a:rPr lang="en-US" sz="1800" b="1" u="sng" dirty="0">
                <a:latin typeface="Arial Narrow" pitchFamily="34" charset="0"/>
              </a:rPr>
              <a:t>will not</a:t>
            </a:r>
            <a:r>
              <a:rPr lang="en-US" sz="1800" dirty="0">
                <a:latin typeface="Arial Narrow" pitchFamily="34" charset="0"/>
              </a:rPr>
              <a:t> critique or provide feedback on any project ideas during the webinar or at any time before submission of a proposal toB2B Network pilots program</a:t>
            </a:r>
            <a:r>
              <a:rPr lang="en-US" sz="1800" dirty="0" smtClean="0">
                <a:latin typeface="Arial Narrow" pitchFamily="34" charset="0"/>
              </a:rPr>
              <a:t>.</a:t>
            </a:r>
          </a:p>
          <a:p>
            <a:pPr>
              <a:lnSpc>
                <a:spcPct val="100000"/>
              </a:lnSpc>
            </a:pPr>
            <a:r>
              <a:rPr lang="en-US" sz="1800" dirty="0" smtClean="0">
                <a:latin typeface="Arial Narrow" pitchFamily="34" charset="0"/>
              </a:rPr>
              <a:t>This webinar </a:t>
            </a:r>
            <a:r>
              <a:rPr lang="en-US" sz="1800" b="1" u="sng" dirty="0">
                <a:latin typeface="Arial Narrow" pitchFamily="34" charset="0"/>
              </a:rPr>
              <a:t>wil</a:t>
            </a:r>
            <a:r>
              <a:rPr lang="en-US" sz="1800" dirty="0">
                <a:latin typeface="Arial Narrow" pitchFamily="34" charset="0"/>
              </a:rPr>
              <a:t>l provide information about the B2B Network pilots program eligibility, evaluation criteria and selection factors, selection process, and the general characteristics of a competitive B2B Network pilots program </a:t>
            </a:r>
            <a:r>
              <a:rPr lang="en-US" sz="1800" dirty="0" smtClean="0">
                <a:latin typeface="Arial Narrow" pitchFamily="34" charset="0"/>
              </a:rPr>
              <a:t>proposal.</a:t>
            </a:r>
          </a:p>
          <a:p>
            <a:pPr>
              <a:lnSpc>
                <a:spcPct val="100000"/>
              </a:lnSpc>
            </a:pPr>
            <a:r>
              <a:rPr lang="en-US" sz="1800" dirty="0" smtClean="0">
                <a:latin typeface="Arial Narrow" pitchFamily="34" charset="0"/>
              </a:rPr>
              <a:t>All </a:t>
            </a:r>
            <a:r>
              <a:rPr lang="en-US" sz="1800" dirty="0" smtClean="0">
                <a:effectLst/>
                <a:latin typeface="Arial Narrow" pitchFamily="34" charset="0"/>
              </a:rPr>
              <a:t>questions should be presented in writing and submitted to Diane Henderson at NIST MEP, </a:t>
            </a:r>
            <a:r>
              <a:rPr lang="en-US" sz="1800" dirty="0" smtClean="0">
                <a:latin typeface="Arial Narrow" pitchFamily="34" charset="0"/>
                <a:hlinkClick r:id="rId2"/>
              </a:rPr>
              <a:t>di</a:t>
            </a:r>
            <a:r>
              <a:rPr lang="en-US" sz="1800" dirty="0" smtClean="0">
                <a:effectLst/>
                <a:latin typeface="Arial Narrow" pitchFamily="34" charset="0"/>
                <a:hlinkClick r:id="rId2"/>
              </a:rPr>
              <a:t>ane.henderson@nist.gov</a:t>
            </a:r>
            <a:endParaRPr lang="en-US" sz="1800" dirty="0" smtClean="0">
              <a:effectLst/>
              <a:latin typeface="Arial Narrow" pitchFamily="34" charset="0"/>
            </a:endParaRPr>
          </a:p>
          <a:p>
            <a:pPr lvl="1">
              <a:lnSpc>
                <a:spcPct val="100000"/>
              </a:lnSpc>
            </a:pPr>
            <a:r>
              <a:rPr lang="en-US" sz="1800" dirty="0" smtClean="0">
                <a:effectLst/>
                <a:latin typeface="Arial Narrow" pitchFamily="34" charset="0"/>
              </a:rPr>
              <a:t>Provides for transparency and ensures all answers are documented.</a:t>
            </a:r>
          </a:p>
          <a:p>
            <a:pPr lvl="1">
              <a:lnSpc>
                <a:spcPct val="100000"/>
              </a:lnSpc>
            </a:pPr>
            <a:r>
              <a:rPr lang="en-US" sz="1800" dirty="0" smtClean="0">
                <a:effectLst/>
                <a:latin typeface="Arial Narrow" pitchFamily="34" charset="0"/>
              </a:rPr>
              <a:t>Assures questions and answers are handled consistently.</a:t>
            </a:r>
          </a:p>
          <a:p>
            <a:pPr>
              <a:lnSpc>
                <a:spcPct val="100000"/>
              </a:lnSpc>
            </a:pPr>
            <a:r>
              <a:rPr lang="en-US" sz="1800" dirty="0" smtClean="0">
                <a:effectLst/>
                <a:latin typeface="Arial Narrow" pitchFamily="34" charset="0"/>
              </a:rPr>
              <a:t>Questions and Answers will be posted regularly on the NIST MEP Public Site, </a:t>
            </a:r>
            <a:r>
              <a:rPr lang="en-US" sz="1800" dirty="0" smtClean="0">
                <a:effectLst/>
                <a:latin typeface="Arial Narrow" pitchFamily="34" charset="0"/>
                <a:hlinkClick r:id="rId3"/>
              </a:rPr>
              <a:t>www.nist.gov/mep</a:t>
            </a:r>
            <a:endParaRPr lang="en-US" sz="1800" dirty="0" smtClean="0">
              <a:effectLst/>
              <a:latin typeface="Arial Narrow" pitchFamily="34" charset="0"/>
            </a:endParaRPr>
          </a:p>
          <a:p>
            <a:endParaRPr lang="en-US" sz="1800" dirty="0" smtClean="0">
              <a:effectLst/>
              <a:latin typeface="Arial Narrow"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685800" y="609600"/>
            <a:ext cx="7543800" cy="609600"/>
          </a:xfrm>
        </p:spPr>
        <p:txBody>
          <a:bodyPr>
            <a:normAutofit/>
          </a:bodyPr>
          <a:lstStyle/>
          <a:p>
            <a:r>
              <a:rPr lang="en-US" sz="2800" b="1" dirty="0" smtClean="0">
                <a:effectLst/>
                <a:latin typeface="Arial Narrow" pitchFamily="34" charset="0"/>
              </a:rPr>
              <a:t>Review and Selection Process (1)</a:t>
            </a:r>
          </a:p>
        </p:txBody>
      </p:sp>
      <p:sp>
        <p:nvSpPr>
          <p:cNvPr id="3" name="Content Placeholder 2"/>
          <p:cNvSpPr>
            <a:spLocks noGrp="1"/>
          </p:cNvSpPr>
          <p:nvPr>
            <p:ph idx="1"/>
          </p:nvPr>
        </p:nvSpPr>
        <p:spPr>
          <a:xfrm>
            <a:off x="762000" y="1371600"/>
            <a:ext cx="7352190" cy="4851647"/>
          </a:xfrm>
        </p:spPr>
        <p:txBody>
          <a:bodyPr wrap="square">
            <a:normAutofit lnSpcReduction="10000"/>
          </a:bodyPr>
          <a:lstStyle/>
          <a:p>
            <a:pPr>
              <a:spcBef>
                <a:spcPts val="600"/>
              </a:spcBef>
              <a:defRPr/>
            </a:pPr>
            <a:r>
              <a:rPr lang="en-US" sz="1700" b="1" dirty="0">
                <a:effectLst/>
                <a:latin typeface="Arial Narrow" pitchFamily="34" charset="0"/>
              </a:rPr>
              <a:t>Initial Administrative Review </a:t>
            </a:r>
            <a:r>
              <a:rPr lang="en-US" sz="1700" b="1" dirty="0" smtClean="0">
                <a:effectLst/>
                <a:latin typeface="Arial Narrow" pitchFamily="34" charset="0"/>
              </a:rPr>
              <a:t>of Applications (Refer to Section V (3a))</a:t>
            </a:r>
          </a:p>
          <a:p>
            <a:pPr>
              <a:spcBef>
                <a:spcPts val="600"/>
              </a:spcBef>
              <a:defRPr/>
            </a:pPr>
            <a:r>
              <a:rPr lang="en-US" sz="1700" b="1" dirty="0" smtClean="0">
                <a:effectLst/>
                <a:latin typeface="Arial Narrow" pitchFamily="34" charset="0"/>
              </a:rPr>
              <a:t>Full </a:t>
            </a:r>
            <a:r>
              <a:rPr lang="en-US" sz="1700" b="1" dirty="0">
                <a:effectLst/>
                <a:latin typeface="Arial Narrow" pitchFamily="34" charset="0"/>
              </a:rPr>
              <a:t>Review of Eligible, Complete, and Responsive </a:t>
            </a:r>
            <a:r>
              <a:rPr lang="en-US" sz="1700" b="1" dirty="0" smtClean="0">
                <a:effectLst/>
                <a:latin typeface="Arial Narrow" pitchFamily="34" charset="0"/>
              </a:rPr>
              <a:t>Applications (Refer to Section V (3b))</a:t>
            </a:r>
          </a:p>
          <a:p>
            <a:pPr lvl="1">
              <a:spcBef>
                <a:spcPts val="600"/>
              </a:spcBef>
              <a:defRPr/>
            </a:pPr>
            <a:r>
              <a:rPr lang="en-US" sz="1700" b="1" dirty="0" smtClean="0">
                <a:latin typeface="Arial Narrow" pitchFamily="34" charset="0"/>
              </a:rPr>
              <a:t>Evaluation/Review and Ranking (Refer to Section V (3b)(1))</a:t>
            </a:r>
          </a:p>
          <a:p>
            <a:pPr marL="966787" lvl="2">
              <a:lnSpc>
                <a:spcPct val="120000"/>
              </a:lnSpc>
              <a:spcBef>
                <a:spcPts val="600"/>
              </a:spcBef>
              <a:defRPr/>
            </a:pPr>
            <a:r>
              <a:rPr lang="en-US" sz="1700" dirty="0">
                <a:latin typeface="Arial Narrow" panose="020B0606020202030204" pitchFamily="34" charset="0"/>
              </a:rPr>
              <a:t>A rank order will be prepared based on the average of the reviewers’ scores and assigned adjectival ratings in accordance with the following scale: </a:t>
            </a:r>
          </a:p>
          <a:p>
            <a:pPr lvl="3"/>
            <a:r>
              <a:rPr lang="en-US" sz="1700" dirty="0">
                <a:latin typeface="Arial Narrow" panose="020B0606020202030204" pitchFamily="34" charset="0"/>
              </a:rPr>
              <a:t>Fundable, Outstanding (109-140);</a:t>
            </a:r>
          </a:p>
          <a:p>
            <a:pPr lvl="3"/>
            <a:r>
              <a:rPr lang="en-US" sz="1700" dirty="0">
                <a:latin typeface="Arial Narrow" panose="020B0606020202030204" pitchFamily="34" charset="0"/>
              </a:rPr>
              <a:t>Fundable, Very Good (95-108);</a:t>
            </a:r>
          </a:p>
          <a:p>
            <a:pPr lvl="3"/>
            <a:r>
              <a:rPr lang="en-US" sz="1700" dirty="0">
                <a:latin typeface="Arial Narrow" panose="020B0606020202030204" pitchFamily="34" charset="0"/>
              </a:rPr>
              <a:t>Fundable (81-94); or </a:t>
            </a:r>
          </a:p>
          <a:p>
            <a:pPr lvl="3"/>
            <a:r>
              <a:rPr lang="en-US" sz="1700" dirty="0" err="1">
                <a:latin typeface="Arial Narrow" panose="020B0606020202030204" pitchFamily="34" charset="0"/>
              </a:rPr>
              <a:t>Unfundable</a:t>
            </a:r>
            <a:r>
              <a:rPr lang="en-US" sz="1700" dirty="0">
                <a:latin typeface="Arial Narrow" panose="020B0606020202030204" pitchFamily="34" charset="0"/>
              </a:rPr>
              <a:t> (0-80</a:t>
            </a:r>
            <a:r>
              <a:rPr lang="en-US" sz="1700" dirty="0" smtClean="0">
                <a:latin typeface="Arial Narrow" panose="020B0606020202030204" pitchFamily="34" charset="0"/>
              </a:rPr>
              <a:t>).</a:t>
            </a:r>
          </a:p>
          <a:p>
            <a:pPr marL="966788" lvl="2" indent="-222250"/>
            <a:r>
              <a:rPr lang="en-US" sz="1900" dirty="0">
                <a:latin typeface="Arial Narrow" pitchFamily="34" charset="0"/>
              </a:rPr>
              <a:t>Following the independent review, the Competition Manager will review the peer reviewers’ comments and the ranking of the proposals, and make funding recommendations to the Selecting Official. </a:t>
            </a:r>
            <a:endParaRPr lang="en-US" sz="1900" dirty="0" smtClean="0">
              <a:latin typeface="Arial Narrow" pitchFamily="34" charset="0"/>
            </a:endParaRPr>
          </a:p>
          <a:p>
            <a:pPr marL="966788" lvl="2" indent="-222250"/>
            <a:r>
              <a:rPr lang="en-US" sz="1900" dirty="0" smtClean="0">
                <a:latin typeface="Arial Narrow" pitchFamily="34" charset="0"/>
              </a:rPr>
              <a:t>The </a:t>
            </a:r>
            <a:r>
              <a:rPr lang="en-US" sz="1900" dirty="0">
                <a:latin typeface="Arial Narrow" pitchFamily="34" charset="0"/>
              </a:rPr>
              <a:t>Competition Manager may recommend to the Selecting Official that awards be made out of rank order based upon one or more of the selection factors. </a:t>
            </a:r>
          </a:p>
          <a:p>
            <a:pPr lvl="2"/>
            <a:endParaRPr lang="en-US" sz="2100" b="1" dirty="0" smtClean="0">
              <a:latin typeface="Arial Narrow" pitchFamily="34" charset="0"/>
            </a:endParaRPr>
          </a:p>
          <a:p>
            <a:pPr lvl="2">
              <a:spcBef>
                <a:spcPts val="600"/>
              </a:spcBef>
              <a:defRPr/>
            </a:pPr>
            <a:endParaRPr lang="en-US" sz="1700" b="1" dirty="0" smtClean="0">
              <a:effectLst/>
              <a:latin typeface="Arial Narrow" pitchFamily="34" charset="0"/>
            </a:endParaRPr>
          </a:p>
          <a:p>
            <a:pPr marL="457200" lvl="1" indent="0">
              <a:spcBef>
                <a:spcPts val="600"/>
              </a:spcBef>
              <a:buNone/>
              <a:defRPr/>
            </a:pPr>
            <a:endParaRPr lang="en-US" sz="1700" dirty="0" smtClean="0">
              <a:effectLst/>
              <a:latin typeface="Arial Narrow" pitchFamily="34" charset="0"/>
            </a:endParaRPr>
          </a:p>
          <a:p>
            <a:pPr marL="800100" lvl="1" indent="-342900">
              <a:spcBef>
                <a:spcPts val="600"/>
              </a:spcBef>
              <a:buFont typeface="+mj-lt"/>
              <a:buAutoNum type="arabicPeriod"/>
              <a:defRPr/>
            </a:pPr>
            <a:endParaRPr lang="en-US" sz="1700" dirty="0" smtClean="0">
              <a:effectLst/>
              <a:latin typeface="Arial Narrow" pitchFamily="34" charset="0"/>
            </a:endParaRPr>
          </a:p>
        </p:txBody>
      </p:sp>
      <p:sp>
        <p:nvSpPr>
          <p:cNvPr id="26629"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Narrow Bold"/>
              </a:defRPr>
            </a:lvl1pPr>
            <a:lvl2pPr marL="742950" indent="-285750" eaLnBrk="0" hangingPunct="0">
              <a:defRPr sz="2400">
                <a:solidFill>
                  <a:schemeClr val="tx1"/>
                </a:solidFill>
                <a:latin typeface="Arial Narrow Bold"/>
              </a:defRPr>
            </a:lvl2pPr>
            <a:lvl3pPr marL="1143000" indent="-228600" eaLnBrk="0" hangingPunct="0">
              <a:defRPr sz="2400">
                <a:solidFill>
                  <a:schemeClr val="tx1"/>
                </a:solidFill>
                <a:latin typeface="Arial Narrow Bold"/>
              </a:defRPr>
            </a:lvl3pPr>
            <a:lvl4pPr marL="1600200" indent="-228600" eaLnBrk="0" hangingPunct="0">
              <a:defRPr sz="2400">
                <a:solidFill>
                  <a:schemeClr val="tx1"/>
                </a:solidFill>
                <a:latin typeface="Arial Narrow Bold"/>
              </a:defRPr>
            </a:lvl4pPr>
            <a:lvl5pPr marL="2057400" indent="-228600" eaLnBrk="0" hangingPunct="0">
              <a:defRPr sz="2400">
                <a:solidFill>
                  <a:schemeClr val="tx1"/>
                </a:solidFill>
                <a:latin typeface="Arial Narrow Bold"/>
              </a:defRPr>
            </a:lvl5pPr>
            <a:lvl6pPr marL="25146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6pPr>
            <a:lvl7pPr marL="29718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7pPr>
            <a:lvl8pPr marL="34290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8pPr>
            <a:lvl9pPr marL="38862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9pPr>
          </a:lstStyle>
          <a:p>
            <a:fld id="{E3787F2A-1E95-4ED5-B8FC-A670ACF711D4}" type="slidenum">
              <a:rPr lang="en-US" sz="1800" smtClean="0"/>
              <a:pPr/>
              <a:t>20</a:t>
            </a:fld>
            <a:endParaRPr lang="en-US" sz="1800" dirty="0" smtClean="0"/>
          </a:p>
        </p:txBody>
      </p:sp>
    </p:spTree>
    <p:extLst>
      <p:ext uri="{BB962C8B-B14F-4D97-AF65-F5344CB8AC3E}">
        <p14:creationId xmlns:p14="http://schemas.microsoft.com/office/powerpoint/2010/main" val="30566779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685800" y="609600"/>
            <a:ext cx="7543800" cy="609600"/>
          </a:xfrm>
        </p:spPr>
        <p:txBody>
          <a:bodyPr>
            <a:normAutofit/>
          </a:bodyPr>
          <a:lstStyle/>
          <a:p>
            <a:r>
              <a:rPr lang="en-US" sz="2800" b="1" dirty="0" smtClean="0">
                <a:effectLst/>
                <a:latin typeface="Arial Narrow" pitchFamily="34" charset="0"/>
              </a:rPr>
              <a:t>Review and Selection Process (2)</a:t>
            </a:r>
          </a:p>
        </p:txBody>
      </p:sp>
      <p:sp>
        <p:nvSpPr>
          <p:cNvPr id="3" name="Content Placeholder 2"/>
          <p:cNvSpPr>
            <a:spLocks noGrp="1"/>
          </p:cNvSpPr>
          <p:nvPr>
            <p:ph idx="1"/>
          </p:nvPr>
        </p:nvSpPr>
        <p:spPr>
          <a:xfrm>
            <a:off x="762001" y="1371599"/>
            <a:ext cx="7123216" cy="4940424"/>
          </a:xfrm>
        </p:spPr>
        <p:txBody>
          <a:bodyPr wrap="square">
            <a:normAutofit/>
          </a:bodyPr>
          <a:lstStyle/>
          <a:p>
            <a:pPr marL="120650" indent="-239713">
              <a:spcBef>
                <a:spcPts val="600"/>
              </a:spcBef>
              <a:defRPr/>
            </a:pPr>
            <a:r>
              <a:rPr lang="en-US" sz="1300" b="1" dirty="0" smtClean="0">
                <a:effectLst/>
                <a:latin typeface="Arial Narrow" panose="020B0606020202030204" pitchFamily="34" charset="0"/>
              </a:rPr>
              <a:t>Selection (Refer to Section V (3b) (2))</a:t>
            </a:r>
          </a:p>
          <a:p>
            <a:pPr lvl="1"/>
            <a:r>
              <a:rPr lang="en-US" sz="1300" dirty="0" smtClean="0">
                <a:latin typeface="Arial Narrow" pitchFamily="34" charset="0"/>
              </a:rPr>
              <a:t>The </a:t>
            </a:r>
            <a:r>
              <a:rPr lang="en-US" sz="1300" dirty="0">
                <a:latin typeface="Arial Narrow" pitchFamily="34" charset="0"/>
              </a:rPr>
              <a:t>Selecting Official, who is the </a:t>
            </a:r>
            <a:r>
              <a:rPr lang="en-US" sz="1300" dirty="0" smtClean="0">
                <a:latin typeface="Arial Narrow" pitchFamily="34" charset="0"/>
              </a:rPr>
              <a:t>NIST </a:t>
            </a:r>
            <a:r>
              <a:rPr lang="en-US" sz="1300" dirty="0">
                <a:latin typeface="Arial Narrow" pitchFamily="34" charset="0"/>
              </a:rPr>
              <a:t>Associate Director for Innovation and Industry Services and Acting </a:t>
            </a:r>
            <a:r>
              <a:rPr lang="en-US" sz="1300" dirty="0" smtClean="0">
                <a:latin typeface="Arial Narrow" pitchFamily="34" charset="0"/>
              </a:rPr>
              <a:t>Director </a:t>
            </a:r>
            <a:r>
              <a:rPr lang="en-US" sz="1300" dirty="0">
                <a:latin typeface="Arial Narrow" pitchFamily="34" charset="0"/>
              </a:rPr>
              <a:t>of the NIST MEP Program, or designee, will make funding recommendations to the NIST Grants Officer based upon the adjectival ratings and the selection factors in Section V.2. of </a:t>
            </a:r>
            <a:r>
              <a:rPr lang="en-US" sz="1300" dirty="0" smtClean="0">
                <a:latin typeface="Arial Narrow" pitchFamily="34" charset="0"/>
              </a:rPr>
              <a:t>the </a:t>
            </a:r>
            <a:r>
              <a:rPr lang="en-US" sz="1300" dirty="0">
                <a:latin typeface="Arial Narrow" pitchFamily="34" charset="0"/>
              </a:rPr>
              <a:t>FFO. </a:t>
            </a:r>
            <a:endParaRPr lang="en-US" sz="1300" dirty="0" smtClean="0">
              <a:latin typeface="Arial Narrow" pitchFamily="34" charset="0"/>
            </a:endParaRPr>
          </a:p>
          <a:p>
            <a:pPr lvl="1"/>
            <a:r>
              <a:rPr lang="en-US" sz="1300" dirty="0">
                <a:latin typeface="Arial Narrow" pitchFamily="34" charset="0"/>
              </a:rPr>
              <a:t>Recommendations for awards will be made by the Selecting Official in rank order unless a proposal is justified to be selected out of rank based upon one or more of the selection factors described in Section V.2. of this FFO.  </a:t>
            </a:r>
            <a:endParaRPr lang="en-US" sz="1300" dirty="0" smtClean="0">
              <a:latin typeface="Arial Narrow" pitchFamily="34" charset="0"/>
            </a:endParaRPr>
          </a:p>
          <a:p>
            <a:pPr lvl="1"/>
            <a:r>
              <a:rPr lang="en-US" sz="1300" dirty="0" smtClean="0">
                <a:latin typeface="Arial Narrow" pitchFamily="34" charset="0"/>
              </a:rPr>
              <a:t>If </a:t>
            </a:r>
            <a:r>
              <a:rPr lang="en-US" sz="1300" dirty="0">
                <a:latin typeface="Arial Narrow" pitchFamily="34" charset="0"/>
              </a:rPr>
              <a:t>the Selecting Official makes a funding recommendation out of rank order, a justification memorandum will be provided by the Selecting Official to the NIST Grants Officer stating which selection factors are used and how they apply to the identified application(s).</a:t>
            </a:r>
            <a:endParaRPr lang="en-US" sz="1300" dirty="0" smtClean="0">
              <a:latin typeface="Arial Narrow" pitchFamily="34" charset="0"/>
            </a:endParaRPr>
          </a:p>
          <a:p>
            <a:pPr marL="457200" lvl="1" indent="0">
              <a:buNone/>
            </a:pPr>
            <a:endParaRPr lang="en-US" sz="1300" dirty="0" smtClean="0">
              <a:latin typeface="Arial Narrow" pitchFamily="34" charset="0"/>
            </a:endParaRPr>
          </a:p>
          <a:p>
            <a:r>
              <a:rPr lang="en-US" sz="1300" i="1" dirty="0">
                <a:latin typeface="Arial Narrow" pitchFamily="34" charset="0"/>
              </a:rPr>
              <a:t>NIST reserves the right to negotiate the budget costs with any applicant selected to receive an award, which may include requesting that the applicant remove certain costs. </a:t>
            </a:r>
            <a:endParaRPr lang="en-US" sz="1300" i="1" dirty="0" smtClean="0">
              <a:latin typeface="Arial Narrow" pitchFamily="34" charset="0"/>
            </a:endParaRPr>
          </a:p>
          <a:p>
            <a:r>
              <a:rPr lang="en-US" sz="1300" i="1" dirty="0" smtClean="0">
                <a:latin typeface="Arial Narrow" pitchFamily="34" charset="0"/>
              </a:rPr>
              <a:t>Additionally</a:t>
            </a:r>
            <a:r>
              <a:rPr lang="en-US" sz="1300" i="1" dirty="0">
                <a:latin typeface="Arial Narrow" pitchFamily="34" charset="0"/>
              </a:rPr>
              <a:t>, NIST may request that the successful applicant(s) modify objectives or work plans and provide supplemental information required by the agency prior to award</a:t>
            </a:r>
            <a:r>
              <a:rPr lang="en-US" sz="1300" i="1" u="sng" dirty="0">
                <a:latin typeface="Arial Narrow" pitchFamily="34" charset="0"/>
              </a:rPr>
              <a:t>.</a:t>
            </a:r>
            <a:r>
              <a:rPr lang="en-US" sz="1300" i="1" dirty="0">
                <a:latin typeface="Arial Narrow" pitchFamily="34" charset="0"/>
              </a:rPr>
              <a:t> </a:t>
            </a:r>
            <a:endParaRPr lang="en-US" sz="1300" i="1" dirty="0" smtClean="0">
              <a:latin typeface="Arial Narrow" pitchFamily="34" charset="0"/>
            </a:endParaRPr>
          </a:p>
          <a:p>
            <a:r>
              <a:rPr lang="en-US" sz="1300" i="1" dirty="0" smtClean="0">
                <a:latin typeface="Arial Narrow" pitchFamily="34" charset="0"/>
              </a:rPr>
              <a:t>NIST </a:t>
            </a:r>
            <a:r>
              <a:rPr lang="en-US" sz="1300" i="1" dirty="0">
                <a:latin typeface="Arial Narrow" pitchFamily="34" charset="0"/>
              </a:rPr>
              <a:t>also reserves the right to reject an application where information is uncovered that raises a reasonable doubt as to the responsibility of the </a:t>
            </a:r>
            <a:r>
              <a:rPr lang="en-US" sz="1300" i="1" dirty="0" smtClean="0">
                <a:latin typeface="Arial Narrow" pitchFamily="34" charset="0"/>
              </a:rPr>
              <a:t>applicant</a:t>
            </a:r>
            <a:r>
              <a:rPr lang="en-US" sz="1300" dirty="0">
                <a:latin typeface="Arial Narrow" panose="020B0606020202030204" pitchFamily="34" charset="0"/>
              </a:rPr>
              <a:t>, </a:t>
            </a:r>
            <a:r>
              <a:rPr lang="en-US" sz="1300" i="1" dirty="0">
                <a:latin typeface="Arial Narrow" panose="020B0606020202030204" pitchFamily="34" charset="0"/>
              </a:rPr>
              <a:t>its subcontractors or </a:t>
            </a:r>
            <a:r>
              <a:rPr lang="en-US" sz="1300" i="1" dirty="0" err="1">
                <a:latin typeface="Arial Narrow" panose="020B0606020202030204" pitchFamily="34" charset="0"/>
              </a:rPr>
              <a:t>subrecipients</a:t>
            </a:r>
            <a:r>
              <a:rPr lang="en-US" sz="1300" i="1" dirty="0">
                <a:latin typeface="Arial Narrow" panose="020B0606020202030204" pitchFamily="34" charset="0"/>
              </a:rPr>
              <a:t>.</a:t>
            </a:r>
            <a:r>
              <a:rPr lang="en-US" sz="1300" i="1" dirty="0" smtClean="0">
                <a:latin typeface="Arial Narrow" pitchFamily="34" charset="0"/>
              </a:rPr>
              <a:t>. </a:t>
            </a:r>
          </a:p>
          <a:p>
            <a:r>
              <a:rPr lang="en-US" sz="1300" i="1" dirty="0" smtClean="0">
                <a:latin typeface="Arial Narrow" pitchFamily="34" charset="0"/>
              </a:rPr>
              <a:t>NIST </a:t>
            </a:r>
            <a:r>
              <a:rPr lang="en-US" sz="1300" i="1" dirty="0">
                <a:latin typeface="Arial Narrow" pitchFamily="34" charset="0"/>
              </a:rPr>
              <a:t>may select part, some, all, or none of the applications. </a:t>
            </a:r>
            <a:endParaRPr lang="en-US" sz="1300" i="1" dirty="0" smtClean="0">
              <a:latin typeface="Arial Narrow" pitchFamily="34" charset="0"/>
            </a:endParaRPr>
          </a:p>
          <a:p>
            <a:r>
              <a:rPr lang="en-US" sz="1300" i="1" dirty="0" smtClean="0">
                <a:latin typeface="Arial Narrow" pitchFamily="34" charset="0"/>
              </a:rPr>
              <a:t>The </a:t>
            </a:r>
            <a:r>
              <a:rPr lang="en-US" sz="1300" i="1" dirty="0">
                <a:latin typeface="Arial Narrow" pitchFamily="34" charset="0"/>
              </a:rPr>
              <a:t>final approval of selected applications and issuance of awards will be by the NIST Grants Officer. </a:t>
            </a:r>
            <a:endParaRPr lang="en-US" sz="1300" i="1" dirty="0" smtClean="0">
              <a:latin typeface="Arial Narrow" pitchFamily="34" charset="0"/>
            </a:endParaRPr>
          </a:p>
          <a:p>
            <a:r>
              <a:rPr lang="en-US" sz="1300" i="1" dirty="0" smtClean="0">
                <a:latin typeface="Arial Narrow" pitchFamily="34" charset="0"/>
              </a:rPr>
              <a:t>The </a:t>
            </a:r>
            <a:r>
              <a:rPr lang="en-US" sz="1300" i="1" dirty="0">
                <a:latin typeface="Arial Narrow" pitchFamily="34" charset="0"/>
              </a:rPr>
              <a:t>award decisions of the NIST Grants Officer are final. </a:t>
            </a:r>
          </a:p>
          <a:p>
            <a:pPr marL="1377950" lvl="3" indent="-239713">
              <a:spcBef>
                <a:spcPts val="600"/>
              </a:spcBef>
              <a:defRPr/>
            </a:pPr>
            <a:endParaRPr lang="en-US" sz="1300" b="1" i="1" dirty="0" smtClean="0">
              <a:latin typeface="Arial Narrow" pitchFamily="34" charset="0"/>
            </a:endParaRPr>
          </a:p>
        </p:txBody>
      </p:sp>
      <p:sp>
        <p:nvSpPr>
          <p:cNvPr id="27653"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Narrow Bold"/>
              </a:defRPr>
            </a:lvl1pPr>
            <a:lvl2pPr marL="742950" indent="-285750" eaLnBrk="0" hangingPunct="0">
              <a:defRPr sz="2400">
                <a:solidFill>
                  <a:schemeClr val="tx1"/>
                </a:solidFill>
                <a:latin typeface="Arial Narrow Bold"/>
              </a:defRPr>
            </a:lvl2pPr>
            <a:lvl3pPr marL="1143000" indent="-228600" eaLnBrk="0" hangingPunct="0">
              <a:defRPr sz="2400">
                <a:solidFill>
                  <a:schemeClr val="tx1"/>
                </a:solidFill>
                <a:latin typeface="Arial Narrow Bold"/>
              </a:defRPr>
            </a:lvl3pPr>
            <a:lvl4pPr marL="1600200" indent="-228600" eaLnBrk="0" hangingPunct="0">
              <a:defRPr sz="2400">
                <a:solidFill>
                  <a:schemeClr val="tx1"/>
                </a:solidFill>
                <a:latin typeface="Arial Narrow Bold"/>
              </a:defRPr>
            </a:lvl4pPr>
            <a:lvl5pPr marL="2057400" indent="-228600" eaLnBrk="0" hangingPunct="0">
              <a:defRPr sz="2400">
                <a:solidFill>
                  <a:schemeClr val="tx1"/>
                </a:solidFill>
                <a:latin typeface="Arial Narrow Bold"/>
              </a:defRPr>
            </a:lvl5pPr>
            <a:lvl6pPr marL="25146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6pPr>
            <a:lvl7pPr marL="29718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7pPr>
            <a:lvl8pPr marL="34290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8pPr>
            <a:lvl9pPr marL="38862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9pPr>
          </a:lstStyle>
          <a:p>
            <a:fld id="{E5256C87-045E-4F88-9A0A-8757FE24E32F}" type="slidenum">
              <a:rPr lang="en-US" sz="1800" smtClean="0"/>
              <a:pPr/>
              <a:t>21</a:t>
            </a:fld>
            <a:endParaRPr lang="en-US" sz="1800" dirty="0" smtClean="0"/>
          </a:p>
        </p:txBody>
      </p:sp>
    </p:spTree>
    <p:extLst>
      <p:ext uri="{BB962C8B-B14F-4D97-AF65-F5344CB8AC3E}">
        <p14:creationId xmlns:p14="http://schemas.microsoft.com/office/powerpoint/2010/main" val="34153803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685800" y="531421"/>
            <a:ext cx="6477000" cy="533400"/>
          </a:xfrm>
        </p:spPr>
        <p:txBody>
          <a:bodyPr>
            <a:normAutofit/>
          </a:bodyPr>
          <a:lstStyle/>
          <a:p>
            <a:r>
              <a:rPr lang="en-US" sz="2800" b="1" dirty="0" smtClean="0">
                <a:effectLst/>
                <a:latin typeface="Arial Narrow" pitchFamily="34" charset="0"/>
              </a:rPr>
              <a:t>Award Information (1)</a:t>
            </a:r>
          </a:p>
        </p:txBody>
      </p:sp>
      <p:sp>
        <p:nvSpPr>
          <p:cNvPr id="28675" name="Content Placeholder 2"/>
          <p:cNvSpPr>
            <a:spLocks noGrp="1"/>
          </p:cNvSpPr>
          <p:nvPr>
            <p:ph idx="1"/>
          </p:nvPr>
        </p:nvSpPr>
        <p:spPr>
          <a:xfrm>
            <a:off x="685799" y="1163782"/>
            <a:ext cx="7680961" cy="5183752"/>
          </a:xfrm>
        </p:spPr>
        <p:txBody>
          <a:bodyPr wrap="square">
            <a:noAutofit/>
          </a:bodyPr>
          <a:lstStyle/>
          <a:p>
            <a:pPr>
              <a:lnSpc>
                <a:spcPct val="100000"/>
              </a:lnSpc>
              <a:spcBef>
                <a:spcPts val="600"/>
              </a:spcBef>
            </a:pPr>
            <a:r>
              <a:rPr lang="en-US" sz="1200" b="1" dirty="0" smtClean="0">
                <a:effectLst/>
                <a:latin typeface="Arial Narrow" pitchFamily="34" charset="0"/>
              </a:rPr>
              <a:t>Anticipated Announcement and Award date (Refer to Section V(4))</a:t>
            </a:r>
          </a:p>
          <a:p>
            <a:pPr lvl="1">
              <a:lnSpc>
                <a:spcPct val="100000"/>
              </a:lnSpc>
              <a:spcBef>
                <a:spcPts val="600"/>
              </a:spcBef>
            </a:pPr>
            <a:r>
              <a:rPr lang="en-US" sz="1200" dirty="0">
                <a:latin typeface="Arial Narrow" pitchFamily="34" charset="0"/>
              </a:rPr>
              <a:t>Review, selection, and award processing is expected to be completed </a:t>
            </a:r>
            <a:r>
              <a:rPr lang="en-US" sz="1200" dirty="0" smtClean="0">
                <a:latin typeface="Arial Narrow" pitchFamily="34" charset="0"/>
              </a:rPr>
              <a:t>in November 2014. </a:t>
            </a:r>
          </a:p>
          <a:p>
            <a:pPr lvl="1">
              <a:lnSpc>
                <a:spcPct val="100000"/>
              </a:lnSpc>
              <a:spcBef>
                <a:spcPts val="600"/>
              </a:spcBef>
            </a:pPr>
            <a:r>
              <a:rPr lang="en-US" sz="1200" dirty="0" smtClean="0">
                <a:latin typeface="Arial Narrow" pitchFamily="34" charset="0"/>
              </a:rPr>
              <a:t>The </a:t>
            </a:r>
            <a:r>
              <a:rPr lang="en-US" sz="1200" dirty="0">
                <a:latin typeface="Arial Narrow" pitchFamily="34" charset="0"/>
              </a:rPr>
              <a:t>earliest anticipated start date for awards made under this FFO is expected to </a:t>
            </a:r>
            <a:r>
              <a:rPr lang="en-US" sz="1200" dirty="0" smtClean="0">
                <a:latin typeface="Arial Narrow" pitchFamily="34" charset="0"/>
              </a:rPr>
              <a:t>be December 2014.</a:t>
            </a:r>
          </a:p>
          <a:p>
            <a:pPr>
              <a:spcBef>
                <a:spcPts val="600"/>
              </a:spcBef>
            </a:pPr>
            <a:r>
              <a:rPr lang="en-US" sz="1200" b="1" dirty="0" smtClean="0">
                <a:effectLst/>
                <a:latin typeface="Arial Narrow" pitchFamily="34" charset="0"/>
              </a:rPr>
              <a:t>Award </a:t>
            </a:r>
            <a:r>
              <a:rPr lang="en-US" sz="1200" b="1" dirty="0" smtClean="0">
                <a:latin typeface="Arial Narrow" pitchFamily="34" charset="0"/>
              </a:rPr>
              <a:t>Administration Information</a:t>
            </a:r>
          </a:p>
          <a:p>
            <a:pPr lvl="1">
              <a:spcBef>
                <a:spcPts val="600"/>
              </a:spcBef>
            </a:pPr>
            <a:r>
              <a:rPr lang="en-US" sz="1200" b="1" dirty="0" smtClean="0">
                <a:effectLst/>
                <a:latin typeface="Arial Narrow" pitchFamily="34" charset="0"/>
              </a:rPr>
              <a:t>Make sure to review Section VI for further details regarding the following:</a:t>
            </a:r>
          </a:p>
          <a:p>
            <a:pPr lvl="2">
              <a:spcBef>
                <a:spcPts val="600"/>
              </a:spcBef>
            </a:pPr>
            <a:r>
              <a:rPr lang="en-US" sz="1200" dirty="0" smtClean="0">
                <a:latin typeface="Arial Narrow" pitchFamily="34" charset="0"/>
              </a:rPr>
              <a:t>DOC Pre-Award Notification Requirements</a:t>
            </a:r>
          </a:p>
          <a:p>
            <a:pPr lvl="2">
              <a:spcBef>
                <a:spcPts val="600"/>
              </a:spcBef>
            </a:pPr>
            <a:r>
              <a:rPr lang="en-US" sz="1200" dirty="0" smtClean="0">
                <a:effectLst/>
                <a:latin typeface="Arial Narrow" pitchFamily="34" charset="0"/>
              </a:rPr>
              <a:t>Employer/Taxpayer </a:t>
            </a:r>
            <a:r>
              <a:rPr lang="en-US" sz="1200" dirty="0" err="1" smtClean="0">
                <a:effectLst/>
                <a:latin typeface="Arial Narrow" pitchFamily="34" charset="0"/>
              </a:rPr>
              <a:t>Idnetification</a:t>
            </a:r>
            <a:r>
              <a:rPr lang="en-US" sz="1200" dirty="0" smtClean="0">
                <a:effectLst/>
                <a:latin typeface="Arial Narrow" pitchFamily="34" charset="0"/>
              </a:rPr>
              <a:t> Number (EIN/TIN, Dun and Bradstreet Data and System for Award Management (SAM)</a:t>
            </a:r>
          </a:p>
          <a:p>
            <a:pPr lvl="2">
              <a:spcBef>
                <a:spcPts val="600"/>
              </a:spcBef>
            </a:pPr>
            <a:r>
              <a:rPr lang="en-US" sz="1200" dirty="0" smtClean="0">
                <a:latin typeface="Arial Narrow" pitchFamily="34" charset="0"/>
              </a:rPr>
              <a:t>Collaborations with NIST Employees</a:t>
            </a:r>
          </a:p>
          <a:p>
            <a:pPr lvl="2">
              <a:spcBef>
                <a:spcPts val="600"/>
              </a:spcBef>
            </a:pPr>
            <a:r>
              <a:rPr lang="en-US" sz="1200" dirty="0" smtClean="0">
                <a:effectLst/>
                <a:latin typeface="Arial Narrow" pitchFamily="34" charset="0"/>
              </a:rPr>
              <a:t>Use of Intellectual Property</a:t>
            </a:r>
          </a:p>
          <a:p>
            <a:pPr lvl="2">
              <a:spcBef>
                <a:spcPts val="600"/>
              </a:spcBef>
            </a:pPr>
            <a:r>
              <a:rPr lang="en-US" sz="1200" dirty="0" smtClean="0">
                <a:latin typeface="Arial Narrow" pitchFamily="34" charset="0"/>
              </a:rPr>
              <a:t>Funding </a:t>
            </a:r>
            <a:r>
              <a:rPr lang="en-US" sz="1200" dirty="0" err="1" smtClean="0">
                <a:latin typeface="Arial Narrow" pitchFamily="34" charset="0"/>
              </a:rPr>
              <a:t>Availabiilty</a:t>
            </a:r>
            <a:r>
              <a:rPr lang="en-US" sz="1200" dirty="0" smtClean="0">
                <a:latin typeface="Arial Narrow" pitchFamily="34" charset="0"/>
              </a:rPr>
              <a:t> and Limitation of Liability</a:t>
            </a:r>
          </a:p>
          <a:p>
            <a:pPr lvl="2">
              <a:spcBef>
                <a:spcPts val="600"/>
              </a:spcBef>
            </a:pPr>
            <a:r>
              <a:rPr lang="en-US" sz="1200" dirty="0" smtClean="0">
                <a:effectLst/>
                <a:latin typeface="Arial Narrow" pitchFamily="34" charset="0"/>
              </a:rPr>
              <a:t>Certification Regarding Federal Felony and Federal Criminal Tax Convictions</a:t>
            </a:r>
          </a:p>
          <a:p>
            <a:pPr lvl="2">
              <a:spcBef>
                <a:spcPts val="600"/>
              </a:spcBef>
            </a:pPr>
            <a:r>
              <a:rPr lang="en-US" sz="1200" dirty="0" smtClean="0">
                <a:latin typeface="Arial Narrow" pitchFamily="34" charset="0"/>
              </a:rPr>
              <a:t>OMB Uniform </a:t>
            </a:r>
            <a:r>
              <a:rPr lang="en-US" sz="1200" dirty="0" err="1" smtClean="0">
                <a:latin typeface="Arial Narrow" pitchFamily="34" charset="0"/>
              </a:rPr>
              <a:t>Administratoive</a:t>
            </a:r>
            <a:r>
              <a:rPr lang="en-US" sz="1200" dirty="0">
                <a:latin typeface="Arial Narrow" pitchFamily="34" charset="0"/>
              </a:rPr>
              <a:t> </a:t>
            </a:r>
            <a:r>
              <a:rPr lang="en-US" sz="1200" dirty="0" smtClean="0">
                <a:latin typeface="Arial Narrow" pitchFamily="34" charset="0"/>
              </a:rPr>
              <a:t>Requirements, Cost Principles and Audit Requirements</a:t>
            </a:r>
          </a:p>
          <a:p>
            <a:pPr lvl="2">
              <a:spcBef>
                <a:spcPts val="600"/>
              </a:spcBef>
            </a:pPr>
            <a:r>
              <a:rPr lang="en-US" sz="1200" dirty="0" smtClean="0">
                <a:latin typeface="Arial Narrow" pitchFamily="34" charset="0"/>
              </a:rPr>
              <a:t>Reporting Requirements (Technical Reports and Federal Financial Reports (SF-425)) – Quarterly Submissions</a:t>
            </a:r>
          </a:p>
          <a:p>
            <a:pPr lvl="2">
              <a:spcBef>
                <a:spcPts val="600"/>
              </a:spcBef>
            </a:pPr>
            <a:r>
              <a:rPr lang="en-US" sz="1200" dirty="0" smtClean="0">
                <a:latin typeface="Arial Narrow" pitchFamily="34" charset="0"/>
              </a:rPr>
              <a:t>Federal Funding Accountability and Transparency Act of 2006</a:t>
            </a:r>
          </a:p>
          <a:p>
            <a:pPr lvl="2">
              <a:spcBef>
                <a:spcPts val="600"/>
              </a:spcBef>
            </a:pPr>
            <a:r>
              <a:rPr lang="en-US" sz="1200" dirty="0" smtClean="0">
                <a:latin typeface="Arial Narrow" pitchFamily="34" charset="0"/>
              </a:rPr>
              <a:t>Post Client Project Follow-up</a:t>
            </a:r>
          </a:p>
          <a:p>
            <a:pPr lvl="1">
              <a:spcBef>
                <a:spcPts val="600"/>
              </a:spcBef>
            </a:pPr>
            <a:r>
              <a:rPr lang="en-US" sz="1200" b="1" dirty="0" smtClean="0">
                <a:latin typeface="Arial Narrow" pitchFamily="34" charset="0"/>
              </a:rPr>
              <a:t>Third Party Evaluation</a:t>
            </a:r>
          </a:p>
          <a:p>
            <a:pPr lvl="2">
              <a:spcBef>
                <a:spcPts val="600"/>
              </a:spcBef>
            </a:pPr>
            <a:r>
              <a:rPr lang="en-US" sz="1200" dirty="0">
                <a:latin typeface="Arial Narrow" pitchFamily="34" charset="0"/>
              </a:rPr>
              <a:t>NIST intends to retain a third party to interface with NIST and award recipients for ongoing evaluation and best practice identification during the performance of B2B Network pilot program awards.  Award recipients will be required to participate in this third party evaluation. More detail will be provided as part of the award documentation and at kickoff activities.</a:t>
            </a:r>
          </a:p>
          <a:p>
            <a:pPr lvl="2">
              <a:spcBef>
                <a:spcPts val="600"/>
              </a:spcBef>
            </a:pPr>
            <a:endParaRPr lang="en-US" sz="1200" b="1" dirty="0" smtClean="0">
              <a:latin typeface="Arial Narrow" pitchFamily="34" charset="0"/>
            </a:endParaRPr>
          </a:p>
          <a:p>
            <a:pPr lvl="2">
              <a:spcBef>
                <a:spcPts val="600"/>
              </a:spcBef>
            </a:pPr>
            <a:endParaRPr lang="en-US" sz="1200" b="1" dirty="0" smtClean="0">
              <a:effectLst/>
              <a:latin typeface="Arial Narrow" pitchFamily="34" charset="0"/>
            </a:endParaRPr>
          </a:p>
          <a:p>
            <a:pPr lvl="2">
              <a:spcBef>
                <a:spcPts val="600"/>
              </a:spcBef>
            </a:pPr>
            <a:endParaRPr lang="en-US" sz="1200" b="1" dirty="0" smtClean="0">
              <a:effectLst/>
              <a:latin typeface="Arial Narrow" pitchFamily="34" charset="0"/>
            </a:endParaRPr>
          </a:p>
        </p:txBody>
      </p:sp>
      <p:sp>
        <p:nvSpPr>
          <p:cNvPr id="2867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Narrow Bold"/>
              </a:defRPr>
            </a:lvl1pPr>
            <a:lvl2pPr marL="742950" indent="-285750" eaLnBrk="0" hangingPunct="0">
              <a:defRPr sz="2400">
                <a:solidFill>
                  <a:schemeClr val="tx1"/>
                </a:solidFill>
                <a:latin typeface="Arial Narrow Bold"/>
              </a:defRPr>
            </a:lvl2pPr>
            <a:lvl3pPr marL="1143000" indent="-228600" eaLnBrk="0" hangingPunct="0">
              <a:defRPr sz="2400">
                <a:solidFill>
                  <a:schemeClr val="tx1"/>
                </a:solidFill>
                <a:latin typeface="Arial Narrow Bold"/>
              </a:defRPr>
            </a:lvl3pPr>
            <a:lvl4pPr marL="1600200" indent="-228600" eaLnBrk="0" hangingPunct="0">
              <a:defRPr sz="2400">
                <a:solidFill>
                  <a:schemeClr val="tx1"/>
                </a:solidFill>
                <a:latin typeface="Arial Narrow Bold"/>
              </a:defRPr>
            </a:lvl4pPr>
            <a:lvl5pPr marL="2057400" indent="-228600" eaLnBrk="0" hangingPunct="0">
              <a:defRPr sz="2400">
                <a:solidFill>
                  <a:schemeClr val="tx1"/>
                </a:solidFill>
                <a:latin typeface="Arial Narrow Bold"/>
              </a:defRPr>
            </a:lvl5pPr>
            <a:lvl6pPr marL="25146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6pPr>
            <a:lvl7pPr marL="29718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7pPr>
            <a:lvl8pPr marL="34290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8pPr>
            <a:lvl9pPr marL="38862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9pPr>
          </a:lstStyle>
          <a:p>
            <a:fld id="{7DB574DA-5A7F-44D4-B892-765574AF1986}" type="slidenum">
              <a:rPr lang="en-US" sz="1800" smtClean="0"/>
              <a:pPr/>
              <a:t>22</a:t>
            </a:fld>
            <a:endParaRPr lang="en-US" sz="1800" dirty="0" smtClean="0"/>
          </a:p>
        </p:txBody>
      </p:sp>
    </p:spTree>
    <p:extLst>
      <p:ext uri="{BB962C8B-B14F-4D97-AF65-F5344CB8AC3E}">
        <p14:creationId xmlns:p14="http://schemas.microsoft.com/office/powerpoint/2010/main" val="3819489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685800" y="531421"/>
            <a:ext cx="6477000" cy="533400"/>
          </a:xfrm>
        </p:spPr>
        <p:txBody>
          <a:bodyPr>
            <a:normAutofit/>
          </a:bodyPr>
          <a:lstStyle/>
          <a:p>
            <a:r>
              <a:rPr lang="en-US" sz="2800" b="1" dirty="0" smtClean="0">
                <a:effectLst/>
                <a:latin typeface="Arial Narrow" pitchFamily="34" charset="0"/>
              </a:rPr>
              <a:t>Award Information </a:t>
            </a:r>
            <a:r>
              <a:rPr lang="en-US" sz="2800" b="1" dirty="0" smtClean="0">
                <a:latin typeface="Arial Narrow" pitchFamily="34" charset="0"/>
              </a:rPr>
              <a:t>– Reporting Requirements</a:t>
            </a:r>
            <a:endParaRPr lang="en-US" sz="2800" b="1" dirty="0" smtClean="0">
              <a:effectLst/>
              <a:latin typeface="Arial Narrow" pitchFamily="34" charset="0"/>
            </a:endParaRPr>
          </a:p>
        </p:txBody>
      </p:sp>
      <p:sp>
        <p:nvSpPr>
          <p:cNvPr id="28675" name="Content Placeholder 2"/>
          <p:cNvSpPr>
            <a:spLocks noGrp="1"/>
          </p:cNvSpPr>
          <p:nvPr>
            <p:ph idx="1"/>
          </p:nvPr>
        </p:nvSpPr>
        <p:spPr>
          <a:xfrm>
            <a:off x="685800" y="1163782"/>
            <a:ext cx="7272868" cy="5118485"/>
          </a:xfrm>
        </p:spPr>
        <p:txBody>
          <a:bodyPr wrap="square">
            <a:noAutofit/>
          </a:bodyPr>
          <a:lstStyle/>
          <a:p>
            <a:pPr lvl="0"/>
            <a:r>
              <a:rPr lang="en-US" sz="1200" b="1" dirty="0"/>
              <a:t>Financial Reports.  </a:t>
            </a:r>
            <a:r>
              <a:rPr lang="en-US" sz="1200" dirty="0"/>
              <a:t>Each award recipient will be required to submit an SF-425, Federal Financial Report into the MEP's Enterprise Information System (MEIS) on a quarterly basis for the periods ending March 31, June 30, September 30, and December 31 of each year.  Reports will be due within 30 days after the end of the reporting period.</a:t>
            </a:r>
          </a:p>
          <a:p>
            <a:endParaRPr lang="en-US" sz="1200" dirty="0"/>
          </a:p>
          <a:p>
            <a:r>
              <a:rPr lang="en-US" sz="1200" b="1" dirty="0"/>
              <a:t>Performance (Technical) Reports.</a:t>
            </a:r>
            <a:r>
              <a:rPr lang="en-US" sz="1200" dirty="0"/>
              <a:t>  Each award recipient will be required to submit a technical progress report into the MEP's Enterprise Information System (MEIS) on a quarterly basis for the periods ending March 31, June 30, September 30, and December 31 of each year.  Reports will be due within 30 days after the end of the reporting period.  A final technical progress report shall be submitted within 90 days after the expiration date of the award.    Technical progress reports shall contain information as prescribed in the NIST MEP Reporting Guidelines (OMB Control Number 0693-0032</a:t>
            </a:r>
            <a:r>
              <a:rPr lang="en-US" sz="1200" dirty="0" smtClean="0"/>
              <a:t>).</a:t>
            </a:r>
          </a:p>
          <a:p>
            <a:pPr lvl="1"/>
            <a:r>
              <a:rPr lang="en-US" sz="1200" b="1" i="1" dirty="0" smtClean="0"/>
              <a:t>NIST MEP Reporting Guidelines can be obtained by emailing Diane Henderson @ diane.henderson@nist.gov</a:t>
            </a:r>
            <a:endParaRPr lang="en-US" sz="1200" b="1" i="1" dirty="0" smtClean="0">
              <a:effectLst/>
            </a:endParaRPr>
          </a:p>
          <a:p>
            <a:pPr lvl="2">
              <a:spcBef>
                <a:spcPts val="600"/>
              </a:spcBef>
            </a:pPr>
            <a:endParaRPr lang="en-US" sz="1200" b="1" dirty="0" smtClean="0">
              <a:effectLst/>
              <a:latin typeface="Arial Narrow" pitchFamily="34" charset="0"/>
            </a:endParaRPr>
          </a:p>
        </p:txBody>
      </p:sp>
      <p:sp>
        <p:nvSpPr>
          <p:cNvPr id="2867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Narrow Bold"/>
              </a:defRPr>
            </a:lvl1pPr>
            <a:lvl2pPr marL="742950" indent="-285750" eaLnBrk="0" hangingPunct="0">
              <a:defRPr sz="2400">
                <a:solidFill>
                  <a:schemeClr val="tx1"/>
                </a:solidFill>
                <a:latin typeface="Arial Narrow Bold"/>
              </a:defRPr>
            </a:lvl2pPr>
            <a:lvl3pPr marL="1143000" indent="-228600" eaLnBrk="0" hangingPunct="0">
              <a:defRPr sz="2400">
                <a:solidFill>
                  <a:schemeClr val="tx1"/>
                </a:solidFill>
                <a:latin typeface="Arial Narrow Bold"/>
              </a:defRPr>
            </a:lvl3pPr>
            <a:lvl4pPr marL="1600200" indent="-228600" eaLnBrk="0" hangingPunct="0">
              <a:defRPr sz="2400">
                <a:solidFill>
                  <a:schemeClr val="tx1"/>
                </a:solidFill>
                <a:latin typeface="Arial Narrow Bold"/>
              </a:defRPr>
            </a:lvl4pPr>
            <a:lvl5pPr marL="2057400" indent="-228600" eaLnBrk="0" hangingPunct="0">
              <a:defRPr sz="2400">
                <a:solidFill>
                  <a:schemeClr val="tx1"/>
                </a:solidFill>
                <a:latin typeface="Arial Narrow Bold"/>
              </a:defRPr>
            </a:lvl5pPr>
            <a:lvl6pPr marL="25146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6pPr>
            <a:lvl7pPr marL="29718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7pPr>
            <a:lvl8pPr marL="34290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8pPr>
            <a:lvl9pPr marL="38862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9pPr>
          </a:lstStyle>
          <a:p>
            <a:fld id="{7DB574DA-5A7F-44D4-B892-765574AF1986}" type="slidenum">
              <a:rPr lang="en-US" sz="1800" smtClean="0"/>
              <a:pPr/>
              <a:t>23</a:t>
            </a:fld>
            <a:endParaRPr lang="en-US" sz="1800" dirty="0" smtClean="0"/>
          </a:p>
        </p:txBody>
      </p:sp>
    </p:spTree>
    <p:extLst>
      <p:ext uri="{BB962C8B-B14F-4D97-AF65-F5344CB8AC3E}">
        <p14:creationId xmlns:p14="http://schemas.microsoft.com/office/powerpoint/2010/main" val="13909658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685800" y="609600"/>
            <a:ext cx="8305800" cy="838200"/>
          </a:xfrm>
        </p:spPr>
        <p:txBody>
          <a:bodyPr>
            <a:normAutofit/>
          </a:bodyPr>
          <a:lstStyle/>
          <a:p>
            <a:r>
              <a:rPr lang="en-US" sz="2800" b="1" dirty="0" smtClean="0">
                <a:effectLst/>
                <a:latin typeface="Arial Narrow" pitchFamily="34" charset="0"/>
              </a:rPr>
              <a:t>Agency Contacts</a:t>
            </a:r>
          </a:p>
        </p:txBody>
      </p:sp>
      <p:sp>
        <p:nvSpPr>
          <p:cNvPr id="3174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Narrow Bold"/>
              </a:defRPr>
            </a:lvl1pPr>
            <a:lvl2pPr marL="742950" indent="-285750" eaLnBrk="0" hangingPunct="0">
              <a:defRPr sz="2400">
                <a:solidFill>
                  <a:schemeClr val="tx1"/>
                </a:solidFill>
                <a:latin typeface="Arial Narrow Bold"/>
              </a:defRPr>
            </a:lvl2pPr>
            <a:lvl3pPr marL="1143000" indent="-228600" eaLnBrk="0" hangingPunct="0">
              <a:defRPr sz="2400">
                <a:solidFill>
                  <a:schemeClr val="tx1"/>
                </a:solidFill>
                <a:latin typeface="Arial Narrow Bold"/>
              </a:defRPr>
            </a:lvl3pPr>
            <a:lvl4pPr marL="1600200" indent="-228600" eaLnBrk="0" hangingPunct="0">
              <a:defRPr sz="2400">
                <a:solidFill>
                  <a:schemeClr val="tx1"/>
                </a:solidFill>
                <a:latin typeface="Arial Narrow Bold"/>
              </a:defRPr>
            </a:lvl4pPr>
            <a:lvl5pPr marL="2057400" indent="-228600" eaLnBrk="0" hangingPunct="0">
              <a:defRPr sz="2400">
                <a:solidFill>
                  <a:schemeClr val="tx1"/>
                </a:solidFill>
                <a:latin typeface="Arial Narrow Bold"/>
              </a:defRPr>
            </a:lvl5pPr>
            <a:lvl6pPr marL="25146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6pPr>
            <a:lvl7pPr marL="29718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7pPr>
            <a:lvl8pPr marL="34290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8pPr>
            <a:lvl9pPr marL="38862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9pPr>
          </a:lstStyle>
          <a:p>
            <a:fld id="{92099E70-B99F-4967-AB80-5F8F25FF41E2}" type="slidenum">
              <a:rPr lang="en-US" sz="1800" smtClean="0"/>
              <a:pPr/>
              <a:t>24</a:t>
            </a:fld>
            <a:endParaRPr lang="en-US" sz="1800" dirty="0" smtClean="0"/>
          </a:p>
        </p:txBody>
      </p:sp>
      <p:graphicFrame>
        <p:nvGraphicFramePr>
          <p:cNvPr id="6" name="Table 5"/>
          <p:cNvGraphicFramePr>
            <a:graphicFrameLocks noGrp="1"/>
          </p:cNvGraphicFramePr>
          <p:nvPr>
            <p:extLst>
              <p:ext uri="{D42A27DB-BD31-4B8C-83A1-F6EECF244321}">
                <p14:modId xmlns:p14="http://schemas.microsoft.com/office/powerpoint/2010/main" val="4079399436"/>
              </p:ext>
            </p:extLst>
          </p:nvPr>
        </p:nvGraphicFramePr>
        <p:xfrm>
          <a:off x="1961039" y="2008491"/>
          <a:ext cx="5553710" cy="3779216"/>
        </p:xfrm>
        <a:graphic>
          <a:graphicData uri="http://schemas.openxmlformats.org/drawingml/2006/table">
            <a:tbl>
              <a:tblPr/>
              <a:tblGrid>
                <a:gridCol w="2639060"/>
                <a:gridCol w="2914650"/>
              </a:tblGrid>
              <a:tr h="173716">
                <a:tc>
                  <a:txBody>
                    <a:bodyPr/>
                    <a:lstStyle/>
                    <a:p>
                      <a:pPr marL="0" marR="0" algn="ctr">
                        <a:spcBef>
                          <a:spcPts val="0"/>
                        </a:spcBef>
                        <a:spcAft>
                          <a:spcPts val="0"/>
                        </a:spcAft>
                        <a:tabLst>
                          <a:tab pos="-685800" algn="l"/>
                          <a:tab pos="-457200" algn="l"/>
                          <a:tab pos="635" algn="l"/>
                          <a:tab pos="285750" algn="l"/>
                          <a:tab pos="457200" algn="l"/>
                          <a:tab pos="742950" algn="l"/>
                          <a:tab pos="1371600" algn="l"/>
                          <a:tab pos="1828800" algn="l"/>
                          <a:tab pos="2286000" algn="l"/>
                          <a:tab pos="257175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Lst>
                      </a:pPr>
                      <a:r>
                        <a:rPr lang="en-US" sz="1100" b="0" i="0" dirty="0">
                          <a:solidFill>
                            <a:srgbClr val="FFFFFF"/>
                          </a:solidFill>
                          <a:effectLst/>
                          <a:latin typeface="Arial"/>
                          <a:cs typeface="Times New Roman"/>
                        </a:rPr>
                        <a:t>Subject Area</a:t>
                      </a:r>
                      <a:endParaRPr lang="en-US" sz="1000" b="1" i="1" dirty="0">
                        <a:effectLst/>
                        <a:latin typeface="Times"/>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FF"/>
                    </a:solidFill>
                  </a:tcPr>
                </a:tc>
                <a:tc>
                  <a:txBody>
                    <a:bodyPr/>
                    <a:lstStyle/>
                    <a:p>
                      <a:pPr marL="0" marR="0" algn="ctr">
                        <a:spcBef>
                          <a:spcPts val="0"/>
                        </a:spcBef>
                        <a:spcAft>
                          <a:spcPts val="0"/>
                        </a:spcAft>
                        <a:tabLst>
                          <a:tab pos="-685800" algn="l"/>
                          <a:tab pos="-457200" algn="l"/>
                          <a:tab pos="635" algn="l"/>
                          <a:tab pos="285750" algn="l"/>
                          <a:tab pos="457200" algn="l"/>
                          <a:tab pos="742950" algn="l"/>
                          <a:tab pos="1371600" algn="l"/>
                          <a:tab pos="1828800" algn="l"/>
                          <a:tab pos="2286000" algn="l"/>
                          <a:tab pos="257175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Lst>
                      </a:pPr>
                      <a:r>
                        <a:rPr lang="en-US" sz="1100" b="0" i="0" dirty="0">
                          <a:solidFill>
                            <a:srgbClr val="FFFFFF"/>
                          </a:solidFill>
                          <a:effectLst/>
                          <a:latin typeface="Arial"/>
                          <a:cs typeface="Times New Roman"/>
                        </a:rPr>
                        <a:t>Point of Contact</a:t>
                      </a:r>
                      <a:endParaRPr lang="en-US" sz="1000" b="1" i="1" dirty="0">
                        <a:effectLst/>
                        <a:latin typeface="Times"/>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FF"/>
                    </a:solidFill>
                  </a:tcPr>
                </a:tc>
              </a:tr>
              <a:tr h="1216010">
                <a:tc>
                  <a:txBody>
                    <a:bodyPr/>
                    <a:lstStyle/>
                    <a:p>
                      <a:pPr marL="0" marR="0">
                        <a:spcBef>
                          <a:spcPts val="0"/>
                        </a:spcBef>
                        <a:spcAft>
                          <a:spcPts val="0"/>
                        </a:spcAft>
                      </a:pPr>
                      <a:r>
                        <a:rPr lang="en-US" sz="1100" dirty="0">
                          <a:effectLst/>
                          <a:latin typeface="Arial"/>
                          <a:ea typeface="Times New Roman"/>
                          <a:cs typeface="Times New Roman"/>
                        </a:rPr>
                        <a:t>Administrative, budget, cost-sharing, eligibility questions, and other programmatic questions.</a:t>
                      </a:r>
                      <a:endParaRPr lang="en-US" sz="1000" dirty="0">
                        <a:effectLst/>
                        <a:latin typeface="Time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dirty="0">
                          <a:effectLst/>
                          <a:latin typeface="Arial"/>
                          <a:ea typeface="Times New Roman"/>
                          <a:cs typeface="Times New Roman"/>
                        </a:rPr>
                        <a:t>Diane Henderson</a:t>
                      </a:r>
                      <a:endParaRPr lang="en-US" sz="1000" dirty="0">
                        <a:effectLst/>
                        <a:latin typeface="Times"/>
                        <a:ea typeface="Times New Roman"/>
                        <a:cs typeface="Times New Roman"/>
                      </a:endParaRPr>
                    </a:p>
                    <a:p>
                      <a:pPr marL="0" marR="0">
                        <a:spcBef>
                          <a:spcPts val="0"/>
                        </a:spcBef>
                        <a:spcAft>
                          <a:spcPts val="0"/>
                        </a:spcAft>
                      </a:pPr>
                      <a:r>
                        <a:rPr lang="en-US" sz="1100" dirty="0">
                          <a:effectLst/>
                          <a:latin typeface="Arial"/>
                          <a:ea typeface="Times New Roman"/>
                          <a:cs typeface="Times New Roman"/>
                        </a:rPr>
                        <a:t>Manufacturing Extension Partnership</a:t>
                      </a:r>
                      <a:endParaRPr lang="en-US" sz="1000" dirty="0">
                        <a:effectLst/>
                        <a:latin typeface="Times"/>
                        <a:ea typeface="Times New Roman"/>
                        <a:cs typeface="Times New Roman"/>
                      </a:endParaRPr>
                    </a:p>
                    <a:p>
                      <a:pPr marL="0" marR="0">
                        <a:spcBef>
                          <a:spcPts val="0"/>
                        </a:spcBef>
                        <a:spcAft>
                          <a:spcPts val="0"/>
                        </a:spcAft>
                      </a:pPr>
                      <a:r>
                        <a:rPr lang="en-US" sz="1100" dirty="0">
                          <a:effectLst/>
                          <a:latin typeface="Arial"/>
                          <a:ea typeface="Times New Roman"/>
                          <a:cs typeface="Times New Roman"/>
                        </a:rPr>
                        <a:t>NIST</a:t>
                      </a:r>
                      <a:endParaRPr lang="en-US" sz="1000" dirty="0">
                        <a:effectLst/>
                        <a:latin typeface="Times"/>
                        <a:ea typeface="Times New Roman"/>
                        <a:cs typeface="Times New Roman"/>
                      </a:endParaRPr>
                    </a:p>
                    <a:p>
                      <a:pPr marL="0" marR="0">
                        <a:spcBef>
                          <a:spcPts val="0"/>
                        </a:spcBef>
                        <a:spcAft>
                          <a:spcPts val="0"/>
                        </a:spcAft>
                      </a:pPr>
                      <a:r>
                        <a:rPr lang="en-US" sz="1100" dirty="0">
                          <a:effectLst/>
                          <a:latin typeface="Arial"/>
                          <a:ea typeface="Times New Roman"/>
                          <a:cs typeface="Times New Roman"/>
                        </a:rPr>
                        <a:t>Phone:  301-975-5105</a:t>
                      </a:r>
                      <a:endParaRPr lang="en-US" sz="1000" dirty="0">
                        <a:effectLst/>
                        <a:latin typeface="Times"/>
                        <a:ea typeface="Times New Roman"/>
                        <a:cs typeface="Times New Roman"/>
                      </a:endParaRPr>
                    </a:p>
                    <a:p>
                      <a:pPr marL="0" marR="0">
                        <a:spcBef>
                          <a:spcPts val="0"/>
                        </a:spcBef>
                        <a:spcAft>
                          <a:spcPts val="0"/>
                        </a:spcAft>
                      </a:pPr>
                      <a:r>
                        <a:rPr lang="en-US" sz="1100" dirty="0">
                          <a:effectLst/>
                          <a:latin typeface="Arial"/>
                          <a:ea typeface="Times New Roman"/>
                          <a:cs typeface="Times New Roman"/>
                        </a:rPr>
                        <a:t>Fax:  301-963-6556</a:t>
                      </a:r>
                      <a:endParaRPr lang="en-US" sz="1000" dirty="0">
                        <a:effectLst/>
                        <a:latin typeface="Times"/>
                        <a:ea typeface="Times New Roman"/>
                        <a:cs typeface="Times New Roman"/>
                      </a:endParaRPr>
                    </a:p>
                    <a:p>
                      <a:pPr marL="0" marR="0">
                        <a:spcBef>
                          <a:spcPts val="0"/>
                        </a:spcBef>
                        <a:spcAft>
                          <a:spcPts val="0"/>
                        </a:spcAft>
                      </a:pPr>
                      <a:r>
                        <a:rPr lang="en-US" sz="1100" dirty="0">
                          <a:effectLst/>
                          <a:latin typeface="Arial"/>
                          <a:ea typeface="Times New Roman"/>
                          <a:cs typeface="Times New Roman"/>
                        </a:rPr>
                        <a:t>E-mail:  </a:t>
                      </a:r>
                      <a:r>
                        <a:rPr lang="en-US" sz="1100" u="sng" dirty="0">
                          <a:solidFill>
                            <a:srgbClr val="0000FF"/>
                          </a:solidFill>
                          <a:effectLst/>
                          <a:latin typeface="Arial"/>
                          <a:ea typeface="Times New Roman"/>
                          <a:cs typeface="Times New Roman"/>
                          <a:hlinkClick r:id="rId2"/>
                        </a:rPr>
                        <a:t>diane.henderson@nist.gov</a:t>
                      </a:r>
                      <a:r>
                        <a:rPr lang="en-US" sz="1100" dirty="0">
                          <a:effectLst/>
                          <a:latin typeface="Arial"/>
                          <a:ea typeface="Times New Roman"/>
                          <a:cs typeface="Times New Roman"/>
                        </a:rPr>
                        <a:t> </a:t>
                      </a:r>
                      <a:endParaRPr lang="en-US" sz="1000" dirty="0">
                        <a:effectLst/>
                        <a:latin typeface="Times"/>
                        <a:ea typeface="Times New Roman"/>
                        <a:cs typeface="Times New Roman"/>
                      </a:endParaRPr>
                    </a:p>
                    <a:p>
                      <a:pPr marL="0" marR="0">
                        <a:spcBef>
                          <a:spcPts val="0"/>
                        </a:spcBef>
                        <a:spcAft>
                          <a:spcPts val="0"/>
                        </a:spcAft>
                      </a:pPr>
                      <a:r>
                        <a:rPr lang="en-US" sz="1100" dirty="0">
                          <a:effectLst/>
                          <a:latin typeface="Arial"/>
                          <a:ea typeface="Times New Roman"/>
                          <a:cs typeface="Times New Roman"/>
                        </a:rPr>
                        <a:t> </a:t>
                      </a:r>
                      <a:endParaRPr lang="en-US" sz="1000" dirty="0">
                        <a:effectLst/>
                        <a:latin typeface="Time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6010">
                <a:tc>
                  <a:txBody>
                    <a:bodyPr/>
                    <a:lstStyle/>
                    <a:p>
                      <a:pPr marL="0" marR="0">
                        <a:spcBef>
                          <a:spcPts val="0"/>
                        </a:spcBef>
                        <a:spcAft>
                          <a:spcPts val="0"/>
                        </a:spcAft>
                      </a:pPr>
                      <a:r>
                        <a:rPr lang="en-US" sz="1100" dirty="0">
                          <a:effectLst/>
                          <a:latin typeface="Arial"/>
                          <a:ea typeface="Times New Roman"/>
                          <a:cs typeface="Times New Roman"/>
                        </a:rPr>
                        <a:t>Grants.gov - </a:t>
                      </a:r>
                      <a:r>
                        <a:rPr lang="en-US" sz="1100" dirty="0" smtClean="0">
                          <a:effectLst/>
                          <a:latin typeface="Arial"/>
                          <a:ea typeface="Times New Roman"/>
                          <a:cs typeface="Times New Roman"/>
                        </a:rPr>
                        <a:t>Application Submission</a:t>
                      </a:r>
                      <a:endParaRPr lang="en-US" sz="1000" dirty="0">
                        <a:effectLst/>
                        <a:latin typeface="Time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dirty="0">
                          <a:effectLst/>
                          <a:latin typeface="Arial"/>
                          <a:ea typeface="Times New Roman"/>
                          <a:cs typeface="Times New Roman"/>
                        </a:rPr>
                        <a:t>Christopher Hunton</a:t>
                      </a:r>
                      <a:endParaRPr lang="en-US" sz="1000" dirty="0">
                        <a:effectLst/>
                        <a:latin typeface="Times"/>
                        <a:ea typeface="Times New Roman"/>
                        <a:cs typeface="Times New Roman"/>
                      </a:endParaRPr>
                    </a:p>
                    <a:p>
                      <a:pPr marL="0" marR="0">
                        <a:spcBef>
                          <a:spcPts val="0"/>
                        </a:spcBef>
                        <a:spcAft>
                          <a:spcPts val="0"/>
                        </a:spcAft>
                      </a:pPr>
                      <a:r>
                        <a:rPr lang="en-US" sz="1100" dirty="0">
                          <a:effectLst/>
                          <a:latin typeface="Arial"/>
                          <a:ea typeface="Times New Roman"/>
                          <a:cs typeface="Times New Roman"/>
                        </a:rPr>
                        <a:t>Grants &amp; Agreements Management Division</a:t>
                      </a:r>
                      <a:endParaRPr lang="en-US" sz="1000" dirty="0">
                        <a:effectLst/>
                        <a:latin typeface="Times"/>
                        <a:ea typeface="Times New Roman"/>
                        <a:cs typeface="Times New Roman"/>
                      </a:endParaRPr>
                    </a:p>
                    <a:p>
                      <a:pPr marL="0" marR="0">
                        <a:spcBef>
                          <a:spcPts val="0"/>
                        </a:spcBef>
                        <a:spcAft>
                          <a:spcPts val="0"/>
                        </a:spcAft>
                      </a:pPr>
                      <a:r>
                        <a:rPr lang="en-US" sz="1100" dirty="0">
                          <a:effectLst/>
                          <a:latin typeface="Arial"/>
                          <a:ea typeface="Times New Roman"/>
                          <a:cs typeface="Times New Roman"/>
                        </a:rPr>
                        <a:t>NIST</a:t>
                      </a:r>
                      <a:endParaRPr lang="en-US" sz="1000" dirty="0">
                        <a:effectLst/>
                        <a:latin typeface="Times"/>
                        <a:ea typeface="Times New Roman"/>
                        <a:cs typeface="Times New Roman"/>
                      </a:endParaRPr>
                    </a:p>
                    <a:p>
                      <a:pPr marL="0" marR="0">
                        <a:spcBef>
                          <a:spcPts val="0"/>
                        </a:spcBef>
                        <a:spcAft>
                          <a:spcPts val="0"/>
                        </a:spcAft>
                      </a:pPr>
                      <a:r>
                        <a:rPr lang="en-US" sz="1100" dirty="0">
                          <a:effectLst/>
                          <a:latin typeface="Arial"/>
                          <a:ea typeface="Times New Roman"/>
                          <a:cs typeface="Times New Roman"/>
                        </a:rPr>
                        <a:t>Phone: 301–975–5718</a:t>
                      </a:r>
                      <a:endParaRPr lang="en-US" sz="1000" dirty="0">
                        <a:effectLst/>
                        <a:latin typeface="Times"/>
                        <a:ea typeface="Times New Roman"/>
                        <a:cs typeface="Times New Roman"/>
                      </a:endParaRPr>
                    </a:p>
                    <a:p>
                      <a:pPr marL="0" marR="0">
                        <a:spcBef>
                          <a:spcPts val="0"/>
                        </a:spcBef>
                        <a:spcAft>
                          <a:spcPts val="0"/>
                        </a:spcAft>
                      </a:pPr>
                      <a:r>
                        <a:rPr lang="en-US" sz="1100" dirty="0">
                          <a:effectLst/>
                          <a:latin typeface="Arial"/>
                          <a:ea typeface="Times New Roman"/>
                          <a:cs typeface="Times New Roman"/>
                        </a:rPr>
                        <a:t>Fax: 301–840-5976</a:t>
                      </a:r>
                      <a:endParaRPr lang="en-US" sz="1000" dirty="0">
                        <a:effectLst/>
                        <a:latin typeface="Times"/>
                        <a:ea typeface="Times New Roman"/>
                        <a:cs typeface="Times New Roman"/>
                      </a:endParaRPr>
                    </a:p>
                    <a:p>
                      <a:pPr marL="0" marR="0">
                        <a:spcBef>
                          <a:spcPts val="0"/>
                        </a:spcBef>
                        <a:spcAft>
                          <a:spcPts val="0"/>
                        </a:spcAft>
                      </a:pPr>
                      <a:r>
                        <a:rPr lang="en-US" sz="1100" dirty="0">
                          <a:effectLst/>
                          <a:latin typeface="Arial"/>
                          <a:ea typeface="Times New Roman"/>
                          <a:cs typeface="Times New Roman"/>
                        </a:rPr>
                        <a:t>E-mail: </a:t>
                      </a:r>
                      <a:r>
                        <a:rPr lang="en-US" sz="1100" u="sng" dirty="0">
                          <a:solidFill>
                            <a:srgbClr val="0000FF"/>
                          </a:solidFill>
                          <a:effectLst/>
                          <a:latin typeface="Arial"/>
                          <a:ea typeface="Times New Roman"/>
                          <a:cs typeface="Times New Roman"/>
                          <a:hlinkClick r:id="rId3"/>
                        </a:rPr>
                        <a:t>christopher.hunton@nist.gov</a:t>
                      </a:r>
                      <a:endParaRPr lang="en-US" sz="1000" dirty="0">
                        <a:effectLst/>
                        <a:latin typeface="Times"/>
                        <a:ea typeface="Times New Roman"/>
                        <a:cs typeface="Times New Roman"/>
                      </a:endParaRPr>
                    </a:p>
                    <a:p>
                      <a:pPr marL="0" marR="0">
                        <a:spcBef>
                          <a:spcPts val="0"/>
                        </a:spcBef>
                        <a:spcAft>
                          <a:spcPts val="0"/>
                        </a:spcAft>
                      </a:pPr>
                      <a:r>
                        <a:rPr lang="en-US" sz="1100" dirty="0">
                          <a:effectLst/>
                          <a:latin typeface="Arial"/>
                          <a:ea typeface="Times New Roman"/>
                          <a:cs typeface="Times New Roman"/>
                        </a:rPr>
                        <a:t> </a:t>
                      </a:r>
                      <a:endParaRPr lang="en-US" sz="1000" dirty="0">
                        <a:effectLst/>
                        <a:latin typeface="Time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42294">
                <a:tc>
                  <a:txBody>
                    <a:bodyPr/>
                    <a:lstStyle/>
                    <a:p>
                      <a:pPr marL="0" marR="0">
                        <a:spcBef>
                          <a:spcPts val="0"/>
                        </a:spcBef>
                        <a:spcAft>
                          <a:spcPts val="0"/>
                        </a:spcAft>
                      </a:pPr>
                      <a:r>
                        <a:rPr lang="en-US" sz="1100" dirty="0">
                          <a:effectLst/>
                          <a:latin typeface="Arial"/>
                          <a:ea typeface="Times New Roman"/>
                          <a:cs typeface="Times New Roman"/>
                        </a:rPr>
                        <a:t>Grant rules and regulations</a:t>
                      </a:r>
                      <a:endParaRPr lang="en-US" sz="1000" dirty="0">
                        <a:effectLst/>
                        <a:latin typeface="Time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kern="1200" dirty="0" smtClean="0">
                          <a:solidFill>
                            <a:schemeClr val="tx1"/>
                          </a:solidFill>
                          <a:effectLst/>
                          <a:latin typeface="Arial" panose="020B0604020202020204" pitchFamily="34" charset="0"/>
                          <a:ea typeface="+mn-ea"/>
                          <a:cs typeface="Arial" panose="020B0604020202020204" pitchFamily="34" charset="0"/>
                        </a:rPr>
                        <a:t>Jannet Cancino</a:t>
                      </a:r>
                    </a:p>
                    <a:p>
                      <a:r>
                        <a:rPr lang="en-US" sz="1100" kern="1200" dirty="0" smtClean="0">
                          <a:solidFill>
                            <a:schemeClr val="tx1"/>
                          </a:solidFill>
                          <a:effectLst/>
                          <a:latin typeface="Arial" panose="020B0604020202020204" pitchFamily="34" charset="0"/>
                          <a:ea typeface="+mn-ea"/>
                          <a:cs typeface="Arial" panose="020B0604020202020204" pitchFamily="34" charset="0"/>
                        </a:rPr>
                        <a:t>Grants Management Division</a:t>
                      </a:r>
                    </a:p>
                    <a:p>
                      <a:r>
                        <a:rPr lang="en-US" sz="1100" kern="1200" dirty="0" smtClean="0">
                          <a:solidFill>
                            <a:schemeClr val="tx1"/>
                          </a:solidFill>
                          <a:effectLst/>
                          <a:latin typeface="Arial" panose="020B0604020202020204" pitchFamily="34" charset="0"/>
                          <a:ea typeface="+mn-ea"/>
                          <a:cs typeface="Arial" panose="020B0604020202020204" pitchFamily="34" charset="0"/>
                        </a:rPr>
                        <a:t>NIST</a:t>
                      </a:r>
                    </a:p>
                    <a:p>
                      <a:r>
                        <a:rPr lang="en-US" sz="1100" kern="1200" dirty="0" smtClean="0">
                          <a:solidFill>
                            <a:schemeClr val="tx1"/>
                          </a:solidFill>
                          <a:effectLst/>
                          <a:latin typeface="Arial" panose="020B0604020202020204" pitchFamily="34" charset="0"/>
                          <a:ea typeface="+mn-ea"/>
                          <a:cs typeface="Arial" panose="020B0604020202020204" pitchFamily="34" charset="0"/>
                        </a:rPr>
                        <a:t>Phone: 301-975-6544</a:t>
                      </a:r>
                    </a:p>
                    <a:p>
                      <a:r>
                        <a:rPr lang="en-US" sz="1100" kern="1200" dirty="0" smtClean="0">
                          <a:solidFill>
                            <a:schemeClr val="tx1"/>
                          </a:solidFill>
                          <a:effectLst/>
                          <a:latin typeface="Arial" panose="020B0604020202020204" pitchFamily="34" charset="0"/>
                          <a:ea typeface="+mn-ea"/>
                          <a:cs typeface="Arial" panose="020B0604020202020204" pitchFamily="34" charset="0"/>
                        </a:rPr>
                        <a:t>Fax:</a:t>
                      </a:r>
                      <a:r>
                        <a:rPr lang="en-US" sz="1100" kern="1200" baseline="0" dirty="0" smtClean="0">
                          <a:solidFill>
                            <a:schemeClr val="tx1"/>
                          </a:solidFill>
                          <a:effectLst/>
                          <a:latin typeface="Arial" panose="020B0604020202020204" pitchFamily="34" charset="0"/>
                          <a:ea typeface="+mn-ea"/>
                          <a:cs typeface="Arial" panose="020B0604020202020204" pitchFamily="34" charset="0"/>
                        </a:rPr>
                        <a:t> 301-975-6319</a:t>
                      </a:r>
                      <a:endParaRPr lang="en-US" sz="1100" kern="1200" dirty="0" smtClean="0">
                        <a:solidFill>
                          <a:schemeClr val="tx1"/>
                        </a:solidFill>
                        <a:effectLst/>
                        <a:latin typeface="Arial" panose="020B0604020202020204" pitchFamily="34" charset="0"/>
                        <a:ea typeface="+mn-ea"/>
                        <a:cs typeface="Arial" panose="020B0604020202020204" pitchFamily="34" charset="0"/>
                      </a:endParaRPr>
                    </a:p>
                    <a:p>
                      <a:r>
                        <a:rPr lang="en-US" sz="1100" kern="1200" dirty="0" smtClean="0">
                          <a:solidFill>
                            <a:schemeClr val="tx1"/>
                          </a:solidFill>
                          <a:effectLst/>
                          <a:latin typeface="Arial" panose="020B0604020202020204" pitchFamily="34" charset="0"/>
                          <a:ea typeface="+mn-ea"/>
                          <a:cs typeface="Arial" panose="020B0604020202020204" pitchFamily="34" charset="0"/>
                        </a:rPr>
                        <a:t>E-mail:  </a:t>
                      </a:r>
                      <a:r>
                        <a:rPr lang="en-US" sz="1100" kern="1200" dirty="0" smtClean="0">
                          <a:solidFill>
                            <a:schemeClr val="tx1"/>
                          </a:solidFill>
                          <a:effectLst/>
                          <a:latin typeface="Arial" panose="020B0604020202020204" pitchFamily="34" charset="0"/>
                          <a:ea typeface="+mn-ea"/>
                          <a:cs typeface="Arial" panose="020B0604020202020204" pitchFamily="34" charset="0"/>
                          <a:hlinkClick r:id="rId4"/>
                        </a:rPr>
                        <a:t>jannet.cancino@nist.gov</a:t>
                      </a:r>
                      <a:endParaRPr lang="en-US" sz="1100" kern="1200" dirty="0">
                        <a:solidFill>
                          <a:schemeClr val="tx1"/>
                        </a:solidFill>
                        <a:effectLst/>
                        <a:latin typeface="Arial" panose="020B0604020202020204" pitchFamily="34" charset="0"/>
                        <a:ea typeface="+mn-ea"/>
                        <a:cs typeface="Arial" panose="020B0604020202020204" pitchFamily="34" charset="0"/>
                      </a:endParaRPr>
                    </a:p>
                    <a:p>
                      <a:endParaRPr lang="en-US" sz="1100" kern="1200" dirty="0" smtClean="0">
                        <a:solidFill>
                          <a:schemeClr val="tx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2495393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721312" y="685800"/>
            <a:ext cx="5715000" cy="533400"/>
          </a:xfrm>
        </p:spPr>
        <p:txBody>
          <a:bodyPr/>
          <a:lstStyle/>
          <a:p>
            <a:r>
              <a:rPr lang="en-US" sz="2800" b="1" dirty="0" smtClean="0">
                <a:effectLst/>
                <a:latin typeface="Arial Narrow" pitchFamily="34" charset="0"/>
              </a:rPr>
              <a:t>Information Webinar Agenda</a:t>
            </a:r>
          </a:p>
        </p:txBody>
      </p:sp>
      <p:sp>
        <p:nvSpPr>
          <p:cNvPr id="3" name="Content Placeholder 2"/>
          <p:cNvSpPr>
            <a:spLocks noGrp="1"/>
          </p:cNvSpPr>
          <p:nvPr>
            <p:ph idx="1"/>
          </p:nvPr>
        </p:nvSpPr>
        <p:spPr>
          <a:xfrm>
            <a:off x="792336" y="1676400"/>
            <a:ext cx="7206449" cy="4495800"/>
          </a:xfrm>
        </p:spPr>
        <p:txBody>
          <a:bodyPr/>
          <a:lstStyle/>
          <a:p>
            <a:pPr>
              <a:defRPr/>
            </a:pPr>
            <a:r>
              <a:rPr lang="en-US" sz="2000" dirty="0" smtClean="0">
                <a:effectLst/>
                <a:latin typeface="Arial Narrow" pitchFamily="34" charset="0"/>
              </a:rPr>
              <a:t>Funding Opportunity Introduction</a:t>
            </a:r>
          </a:p>
          <a:p>
            <a:pPr>
              <a:defRPr/>
            </a:pPr>
            <a:r>
              <a:rPr lang="en-US" sz="2000" dirty="0" smtClean="0">
                <a:latin typeface="Arial Narrow" pitchFamily="34" charset="0"/>
              </a:rPr>
              <a:t>MEP / B2B Networks Background Info</a:t>
            </a:r>
            <a:endParaRPr lang="en-US" sz="2000" dirty="0" smtClean="0">
              <a:effectLst/>
              <a:latin typeface="Arial Narrow" pitchFamily="34" charset="0"/>
            </a:endParaRPr>
          </a:p>
          <a:p>
            <a:pPr>
              <a:defRPr/>
            </a:pPr>
            <a:r>
              <a:rPr lang="en-US" sz="2000" dirty="0" smtClean="0">
                <a:effectLst/>
                <a:latin typeface="Arial Narrow" pitchFamily="34" charset="0"/>
              </a:rPr>
              <a:t>Cost Share, Funding and Eligibility</a:t>
            </a:r>
          </a:p>
          <a:p>
            <a:pPr>
              <a:defRPr/>
            </a:pPr>
            <a:r>
              <a:rPr lang="en-US" sz="2000" dirty="0" smtClean="0">
                <a:effectLst/>
                <a:latin typeface="Arial Narrow" pitchFamily="34" charset="0"/>
              </a:rPr>
              <a:t>Application/Proposal Submission</a:t>
            </a:r>
          </a:p>
          <a:p>
            <a:pPr>
              <a:defRPr/>
            </a:pPr>
            <a:r>
              <a:rPr lang="en-US" sz="2000" dirty="0" smtClean="0">
                <a:effectLst/>
                <a:latin typeface="Arial Narrow" pitchFamily="34" charset="0"/>
              </a:rPr>
              <a:t>Application Package Details</a:t>
            </a:r>
          </a:p>
          <a:p>
            <a:pPr>
              <a:defRPr/>
            </a:pPr>
            <a:r>
              <a:rPr lang="en-US" sz="2000" dirty="0" smtClean="0">
                <a:latin typeface="Arial Narrow" pitchFamily="34" charset="0"/>
              </a:rPr>
              <a:t>Evaluation</a:t>
            </a:r>
            <a:r>
              <a:rPr lang="en-US" sz="2000" dirty="0" smtClean="0">
                <a:effectLst/>
                <a:latin typeface="Arial Narrow" pitchFamily="34" charset="0"/>
              </a:rPr>
              <a:t> Criteria</a:t>
            </a:r>
          </a:p>
          <a:p>
            <a:pPr>
              <a:defRPr/>
            </a:pPr>
            <a:r>
              <a:rPr lang="en-US" sz="2000" dirty="0" smtClean="0">
                <a:effectLst/>
                <a:latin typeface="Arial Narrow" pitchFamily="34" charset="0"/>
              </a:rPr>
              <a:t>Selection Factors</a:t>
            </a:r>
          </a:p>
          <a:p>
            <a:pPr>
              <a:defRPr/>
            </a:pPr>
            <a:r>
              <a:rPr lang="en-US" sz="2000" dirty="0" smtClean="0">
                <a:effectLst/>
                <a:latin typeface="Arial Narrow" pitchFamily="34" charset="0"/>
              </a:rPr>
              <a:t>Review and Selection Process</a:t>
            </a:r>
          </a:p>
          <a:p>
            <a:pPr>
              <a:defRPr/>
            </a:pPr>
            <a:r>
              <a:rPr lang="en-US" sz="2000" dirty="0" smtClean="0">
                <a:effectLst/>
                <a:latin typeface="Arial Narrow" pitchFamily="34" charset="0"/>
              </a:rPr>
              <a:t>Award Administration Information</a:t>
            </a:r>
          </a:p>
          <a:p>
            <a:pPr>
              <a:defRPr/>
            </a:pPr>
            <a:r>
              <a:rPr lang="en-US" sz="2000" dirty="0" smtClean="0">
                <a:effectLst/>
                <a:latin typeface="Arial Narrow" pitchFamily="34" charset="0"/>
              </a:rPr>
              <a:t>Reporting &amp; Audit Requirements</a:t>
            </a:r>
          </a:p>
          <a:p>
            <a:pPr>
              <a:defRPr/>
            </a:pPr>
            <a:r>
              <a:rPr lang="en-US" sz="2000" dirty="0" smtClean="0">
                <a:effectLst/>
                <a:latin typeface="Arial Narrow" pitchFamily="34" charset="0"/>
              </a:rPr>
              <a:t>Agency Contacts</a:t>
            </a:r>
            <a:endParaRPr lang="en-US" sz="2000" dirty="0" smtClean="0">
              <a:latin typeface="Arial Narrow" pitchFamily="34" charset="0"/>
            </a:endParaRPr>
          </a:p>
          <a:p>
            <a:pPr>
              <a:defRPr/>
            </a:pPr>
            <a:endParaRPr lang="en-US" sz="1800" dirty="0">
              <a:latin typeface="Arial Narrow" pitchFamily="34" charset="0"/>
            </a:endParaRPr>
          </a:p>
        </p:txBody>
      </p:sp>
      <p:sp>
        <p:nvSpPr>
          <p:cNvPr id="6149"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Narrow Bold"/>
              </a:defRPr>
            </a:lvl1pPr>
            <a:lvl2pPr marL="742950" indent="-285750" eaLnBrk="0" hangingPunct="0">
              <a:defRPr sz="2400">
                <a:solidFill>
                  <a:schemeClr val="tx1"/>
                </a:solidFill>
                <a:latin typeface="Arial Narrow Bold"/>
              </a:defRPr>
            </a:lvl2pPr>
            <a:lvl3pPr marL="1143000" indent="-228600" eaLnBrk="0" hangingPunct="0">
              <a:defRPr sz="2400">
                <a:solidFill>
                  <a:schemeClr val="tx1"/>
                </a:solidFill>
                <a:latin typeface="Arial Narrow Bold"/>
              </a:defRPr>
            </a:lvl3pPr>
            <a:lvl4pPr marL="1600200" indent="-228600" eaLnBrk="0" hangingPunct="0">
              <a:defRPr sz="2400">
                <a:solidFill>
                  <a:schemeClr val="tx1"/>
                </a:solidFill>
                <a:latin typeface="Arial Narrow Bold"/>
              </a:defRPr>
            </a:lvl4pPr>
            <a:lvl5pPr marL="2057400" indent="-228600" eaLnBrk="0" hangingPunct="0">
              <a:defRPr sz="2400">
                <a:solidFill>
                  <a:schemeClr val="tx1"/>
                </a:solidFill>
                <a:latin typeface="Arial Narrow Bold"/>
              </a:defRPr>
            </a:lvl5pPr>
            <a:lvl6pPr marL="25146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6pPr>
            <a:lvl7pPr marL="29718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7pPr>
            <a:lvl8pPr marL="34290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8pPr>
            <a:lvl9pPr marL="38862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9pPr>
          </a:lstStyle>
          <a:p>
            <a:fld id="{9B8E2E62-89A8-4E78-BF4C-23D2C37FB511}" type="slidenum">
              <a:rPr lang="en-US" sz="1800" smtClean="0"/>
              <a:pPr/>
              <a:t>3</a:t>
            </a:fld>
            <a:endParaRPr lang="en-US" sz="1800" dirty="0" smtClean="0"/>
          </a:p>
        </p:txBody>
      </p:sp>
    </p:spTree>
    <p:extLst>
      <p:ext uri="{BB962C8B-B14F-4D97-AF65-F5344CB8AC3E}">
        <p14:creationId xmlns:p14="http://schemas.microsoft.com/office/powerpoint/2010/main" val="42629528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685800" y="609600"/>
            <a:ext cx="8077200" cy="685800"/>
          </a:xfrm>
        </p:spPr>
        <p:txBody>
          <a:bodyPr>
            <a:noAutofit/>
          </a:bodyPr>
          <a:lstStyle/>
          <a:p>
            <a:r>
              <a:rPr lang="en-US" sz="2800" b="1" dirty="0" smtClean="0">
                <a:effectLst/>
                <a:latin typeface="Arial Narrow" pitchFamily="34" charset="0"/>
              </a:rPr>
              <a:t>Funding Opportunity </a:t>
            </a:r>
            <a:r>
              <a:rPr lang="en-US" sz="2800" b="1" dirty="0" smtClean="0">
                <a:latin typeface="Arial Narrow" pitchFamily="34" charset="0"/>
              </a:rPr>
              <a:t>Introduction (1)</a:t>
            </a:r>
            <a:r>
              <a:rPr lang="en-US" sz="2800" b="1" dirty="0" smtClean="0">
                <a:effectLst/>
                <a:latin typeface="Arial Narrow" pitchFamily="34" charset="0"/>
              </a:rPr>
              <a:t/>
            </a:r>
            <a:br>
              <a:rPr lang="en-US" sz="2800" b="1" dirty="0" smtClean="0">
                <a:effectLst/>
                <a:latin typeface="Arial Narrow" pitchFamily="34" charset="0"/>
              </a:rPr>
            </a:br>
            <a:endParaRPr lang="en-US" sz="2800" b="1" dirty="0" smtClean="0">
              <a:effectLst/>
              <a:latin typeface="Arial Narrow" pitchFamily="34" charset="0"/>
            </a:endParaRPr>
          </a:p>
        </p:txBody>
      </p:sp>
      <p:sp>
        <p:nvSpPr>
          <p:cNvPr id="7171" name="Content Placeholder 2"/>
          <p:cNvSpPr>
            <a:spLocks noGrp="1"/>
          </p:cNvSpPr>
          <p:nvPr>
            <p:ph idx="1"/>
          </p:nvPr>
        </p:nvSpPr>
        <p:spPr>
          <a:xfrm>
            <a:off x="707258" y="1447800"/>
            <a:ext cx="7595494" cy="4916424"/>
          </a:xfrm>
        </p:spPr>
        <p:txBody>
          <a:bodyPr wrap="square">
            <a:normAutofit/>
          </a:bodyPr>
          <a:lstStyle/>
          <a:p>
            <a:r>
              <a:rPr lang="en-US" sz="1800" b="1" dirty="0" smtClean="0">
                <a:effectLst/>
                <a:latin typeface="Arial Narrow" pitchFamily="34" charset="0"/>
                <a:cs typeface="Calibri" pitchFamily="34" charset="0"/>
              </a:rPr>
              <a:t>Funding Opportunity Title</a:t>
            </a:r>
            <a:r>
              <a:rPr lang="en-US" sz="1800" b="1" dirty="0" smtClean="0">
                <a:latin typeface="Arial Narrow" pitchFamily="34" charset="0"/>
                <a:cs typeface="Calibri" pitchFamily="34" charset="0"/>
              </a:rPr>
              <a:t>:  </a:t>
            </a:r>
            <a:r>
              <a:rPr lang="en-US" sz="1800" dirty="0" smtClean="0">
                <a:latin typeface="Arial Narrow" pitchFamily="34" charset="0"/>
              </a:rPr>
              <a:t>Business-to-Business Networks (B2BN) </a:t>
            </a:r>
            <a:r>
              <a:rPr lang="en-US" sz="1800" dirty="0">
                <a:latin typeface="Arial Narrow" pitchFamily="34" charset="0"/>
              </a:rPr>
              <a:t>Pilot Projects</a:t>
            </a:r>
          </a:p>
          <a:p>
            <a:endParaRPr lang="en-US" sz="1800" dirty="0" smtClean="0">
              <a:effectLst/>
              <a:latin typeface="Arial Narrow" pitchFamily="34" charset="0"/>
              <a:cs typeface="Calibri" pitchFamily="34" charset="0"/>
            </a:endParaRPr>
          </a:p>
          <a:p>
            <a:pPr>
              <a:lnSpc>
                <a:spcPct val="100000"/>
              </a:lnSpc>
            </a:pPr>
            <a:r>
              <a:rPr lang="en-US" sz="1800" b="1" dirty="0" smtClean="0">
                <a:effectLst/>
                <a:latin typeface="Arial Narrow" pitchFamily="34" charset="0"/>
                <a:cs typeface="Calibri" pitchFamily="34" charset="0"/>
              </a:rPr>
              <a:t>Funding Opportunity Description:</a:t>
            </a:r>
          </a:p>
          <a:p>
            <a:pPr marL="400050" lvl="1" indent="0">
              <a:buNone/>
            </a:pPr>
            <a:r>
              <a:rPr lang="en-US" sz="1800" dirty="0">
                <a:latin typeface="Arial Narrow" pitchFamily="34" charset="0"/>
              </a:rPr>
              <a:t>NIST invites proposals from eligible applicants to deploy and </a:t>
            </a:r>
            <a:r>
              <a:rPr lang="en-US" sz="1800" dirty="0" smtClean="0">
                <a:latin typeface="Arial Narrow" pitchFamily="34" charset="0"/>
              </a:rPr>
              <a:t>maintain </a:t>
            </a:r>
            <a:r>
              <a:rPr lang="en-US" sz="1800" dirty="0">
                <a:latin typeface="Arial Narrow" pitchFamily="34" charset="0"/>
              </a:rPr>
              <a:t>one or more Business-to-Business Network (B2B Network) </a:t>
            </a:r>
            <a:r>
              <a:rPr lang="en-US" sz="1800" dirty="0" smtClean="0">
                <a:latin typeface="Arial Narrow" pitchFamily="34" charset="0"/>
              </a:rPr>
              <a:t>Pilot Projects</a:t>
            </a:r>
            <a:r>
              <a:rPr lang="en-US" sz="1800" dirty="0">
                <a:latin typeface="Arial Narrow" pitchFamily="34" charset="0"/>
              </a:rPr>
              <a:t>. The B2B Network </a:t>
            </a:r>
          </a:p>
          <a:p>
            <a:pPr marL="400050" lvl="1" indent="0">
              <a:buNone/>
            </a:pPr>
            <a:r>
              <a:rPr lang="en-US" sz="1800" dirty="0">
                <a:latin typeface="Arial Narrow" pitchFamily="34" charset="0"/>
              </a:rPr>
              <a:t>pilots shall have the human and information infrastructure needed to conduct real-time business </a:t>
            </a:r>
            <a:r>
              <a:rPr lang="en-US" sz="1800" dirty="0" smtClean="0">
                <a:latin typeface="Arial Narrow" pitchFamily="34" charset="0"/>
              </a:rPr>
              <a:t>opportunity </a:t>
            </a:r>
            <a:r>
              <a:rPr lang="en-US" sz="1800" dirty="0">
                <a:latin typeface="Arial Narrow" pitchFamily="34" charset="0"/>
              </a:rPr>
              <a:t>scouting, technology scouting, supplier scouting and market scouting including the active </a:t>
            </a:r>
            <a:r>
              <a:rPr lang="en-US" sz="1800" dirty="0" smtClean="0">
                <a:latin typeface="Arial Narrow" pitchFamily="34" charset="0"/>
              </a:rPr>
              <a:t>content </a:t>
            </a:r>
            <a:r>
              <a:rPr lang="en-US" sz="1800" dirty="0">
                <a:latin typeface="Arial Narrow" pitchFamily="34" charset="0"/>
              </a:rPr>
              <a:t>management and human interactions needed to establish and maintain data quality, identify </a:t>
            </a:r>
            <a:r>
              <a:rPr lang="en-US" sz="1800" dirty="0" smtClean="0">
                <a:latin typeface="Arial Narrow" pitchFamily="34" charset="0"/>
              </a:rPr>
              <a:t>opportunities </a:t>
            </a:r>
            <a:r>
              <a:rPr lang="en-US" sz="1800" dirty="0">
                <a:latin typeface="Arial Narrow" pitchFamily="34" charset="0"/>
              </a:rPr>
              <a:t>and make matches on behalf of companies. </a:t>
            </a:r>
          </a:p>
        </p:txBody>
      </p:sp>
      <p:sp>
        <p:nvSpPr>
          <p:cNvPr id="7173"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Narrow Bold"/>
              </a:defRPr>
            </a:lvl1pPr>
            <a:lvl2pPr marL="742950" indent="-285750" eaLnBrk="0" hangingPunct="0">
              <a:defRPr sz="2400">
                <a:solidFill>
                  <a:schemeClr val="tx1"/>
                </a:solidFill>
                <a:latin typeface="Arial Narrow Bold"/>
              </a:defRPr>
            </a:lvl2pPr>
            <a:lvl3pPr marL="1143000" indent="-228600" eaLnBrk="0" hangingPunct="0">
              <a:defRPr sz="2400">
                <a:solidFill>
                  <a:schemeClr val="tx1"/>
                </a:solidFill>
                <a:latin typeface="Arial Narrow Bold"/>
              </a:defRPr>
            </a:lvl3pPr>
            <a:lvl4pPr marL="1600200" indent="-228600" eaLnBrk="0" hangingPunct="0">
              <a:defRPr sz="2400">
                <a:solidFill>
                  <a:schemeClr val="tx1"/>
                </a:solidFill>
                <a:latin typeface="Arial Narrow Bold"/>
              </a:defRPr>
            </a:lvl4pPr>
            <a:lvl5pPr marL="2057400" indent="-228600" eaLnBrk="0" hangingPunct="0">
              <a:defRPr sz="2400">
                <a:solidFill>
                  <a:schemeClr val="tx1"/>
                </a:solidFill>
                <a:latin typeface="Arial Narrow Bold"/>
              </a:defRPr>
            </a:lvl5pPr>
            <a:lvl6pPr marL="25146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6pPr>
            <a:lvl7pPr marL="29718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7pPr>
            <a:lvl8pPr marL="34290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8pPr>
            <a:lvl9pPr marL="38862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9pPr>
          </a:lstStyle>
          <a:p>
            <a:fld id="{64488BD7-82B2-4614-AE6D-CDDA5492E8C1}" type="slidenum">
              <a:rPr lang="en-US" sz="1800" smtClean="0"/>
              <a:pPr/>
              <a:t>4</a:t>
            </a:fld>
            <a:endParaRPr lang="en-US" sz="1800" dirty="0" smtClean="0"/>
          </a:p>
        </p:txBody>
      </p:sp>
    </p:spTree>
    <p:extLst>
      <p:ext uri="{BB962C8B-B14F-4D97-AF65-F5344CB8AC3E}">
        <p14:creationId xmlns:p14="http://schemas.microsoft.com/office/powerpoint/2010/main" val="4627730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latin typeface="Arial Narrow" panose="020B0606020202030204" pitchFamily="34" charset="0"/>
              </a:rPr>
              <a:t>MEP / B2BN Background (1)</a:t>
            </a:r>
            <a:endParaRPr lang="en-US" sz="2800" b="1" dirty="0">
              <a:latin typeface="Arial Narrow" panose="020B0606020202030204" pitchFamily="34" charset="0"/>
            </a:endParaRPr>
          </a:p>
        </p:txBody>
      </p:sp>
      <p:sp>
        <p:nvSpPr>
          <p:cNvPr id="4" name="Subtitle 2"/>
          <p:cNvSpPr>
            <a:spLocks noGrp="1"/>
          </p:cNvSpPr>
          <p:nvPr>
            <p:ph idx="1"/>
          </p:nvPr>
        </p:nvSpPr>
        <p:spPr/>
        <p:txBody>
          <a:bodyPr>
            <a:normAutofit/>
          </a:bodyPr>
          <a:lstStyle/>
          <a:p>
            <a:r>
              <a:rPr lang="en-US" sz="1600" dirty="0" smtClean="0">
                <a:latin typeface="Arial Narrow" panose="020B0606020202030204" pitchFamily="34" charset="0"/>
              </a:rPr>
              <a:t>Need </a:t>
            </a:r>
            <a:r>
              <a:rPr lang="en-US" sz="1600" dirty="0">
                <a:latin typeface="Arial Narrow" panose="020B0606020202030204" pitchFamily="34" charset="0"/>
              </a:rPr>
              <a:t>has been demonstrated for a business and technology matching system that supports the work of MEP Centers with their clients in finding timely business opportunities, meeting outstanding technology needs and making known supplier capabilities and capacities to new potential customers. </a:t>
            </a:r>
            <a:endParaRPr lang="en-US" sz="1600" dirty="0" smtClean="0">
              <a:latin typeface="Arial Narrow" panose="020B0606020202030204" pitchFamily="34" charset="0"/>
            </a:endParaRPr>
          </a:p>
          <a:p>
            <a:r>
              <a:rPr lang="en-US" sz="1600" dirty="0" smtClean="0">
                <a:latin typeface="Arial Narrow" panose="020B0606020202030204" pitchFamily="34" charset="0"/>
              </a:rPr>
              <a:t>Opportunities </a:t>
            </a:r>
            <a:r>
              <a:rPr lang="en-US" sz="1600" dirty="0">
                <a:latin typeface="Arial Narrow" panose="020B0606020202030204" pitchFamily="34" charset="0"/>
              </a:rPr>
              <a:t>for improvement </a:t>
            </a:r>
            <a:r>
              <a:rPr lang="en-US" sz="1600" dirty="0" smtClean="0">
                <a:latin typeface="Arial Narrow" panose="020B0606020202030204" pitchFamily="34" charset="0"/>
              </a:rPr>
              <a:t>over previous efforts that </a:t>
            </a:r>
            <a:r>
              <a:rPr lang="en-US" sz="1600" dirty="0">
                <a:latin typeface="Arial Narrow" panose="020B0606020202030204" pitchFamily="34" charset="0"/>
              </a:rPr>
              <a:t>should increase the use and impacts </a:t>
            </a:r>
            <a:r>
              <a:rPr lang="en-US" sz="1600" dirty="0" smtClean="0">
                <a:latin typeface="Arial Narrow" panose="020B0606020202030204" pitchFamily="34" charset="0"/>
              </a:rPr>
              <a:t>include:</a:t>
            </a:r>
          </a:p>
          <a:p>
            <a:pPr lvl="1">
              <a:buFont typeface="+mj-lt"/>
              <a:buAutoNum type="arabicPeriod"/>
            </a:pPr>
            <a:r>
              <a:rPr lang="en-US" sz="1600" dirty="0" smtClean="0">
                <a:latin typeface="Arial Narrow" panose="020B0606020202030204" pitchFamily="34" charset="0"/>
              </a:rPr>
              <a:t>an </a:t>
            </a:r>
            <a:r>
              <a:rPr lang="en-US" sz="1600" dirty="0">
                <a:latin typeface="Arial Narrow" panose="020B0606020202030204" pitchFamily="34" charset="0"/>
              </a:rPr>
              <a:t>active, human network to enter and extract timely, relevant information on the various opportunities, actively manage content related to opportunities and the hands-on client knowledge needed to make effective, efficient matches; </a:t>
            </a:r>
            <a:endParaRPr lang="en-US" sz="1600" dirty="0" smtClean="0">
              <a:latin typeface="Arial Narrow" panose="020B0606020202030204" pitchFamily="34" charset="0"/>
            </a:endParaRPr>
          </a:p>
          <a:p>
            <a:pPr lvl="1">
              <a:buFont typeface="+mj-lt"/>
              <a:buAutoNum type="arabicPeriod"/>
            </a:pPr>
            <a:r>
              <a:rPr lang="en-US" sz="1600" dirty="0" smtClean="0">
                <a:latin typeface="Arial Narrow" panose="020B0606020202030204" pitchFamily="34" charset="0"/>
              </a:rPr>
              <a:t>a </a:t>
            </a:r>
            <a:r>
              <a:rPr lang="en-US" sz="1600" dirty="0">
                <a:latin typeface="Arial Narrow" panose="020B0606020202030204" pitchFamily="34" charset="0"/>
              </a:rPr>
              <a:t>flexible IT platform/solution that is responsive to the needs of the MEP system; </a:t>
            </a:r>
            <a:endParaRPr lang="en-US" sz="1600" dirty="0" smtClean="0">
              <a:latin typeface="Arial Narrow" panose="020B0606020202030204" pitchFamily="34" charset="0"/>
            </a:endParaRPr>
          </a:p>
          <a:p>
            <a:pPr lvl="1">
              <a:buFont typeface="+mj-lt"/>
              <a:buAutoNum type="arabicPeriod"/>
            </a:pPr>
            <a:r>
              <a:rPr lang="en-US" sz="1600" dirty="0" smtClean="0">
                <a:latin typeface="Arial Narrow" panose="020B0606020202030204" pitchFamily="34" charset="0"/>
              </a:rPr>
              <a:t>a </a:t>
            </a:r>
            <a:r>
              <a:rPr lang="en-US" sz="1600" dirty="0">
                <a:latin typeface="Arial Narrow" panose="020B0606020202030204" pitchFamily="34" charset="0"/>
              </a:rPr>
              <a:t>sustainable business model for B2B Network transactions conducted on the network; </a:t>
            </a:r>
            <a:endParaRPr lang="en-US" sz="1600" dirty="0" smtClean="0">
              <a:latin typeface="Arial Narrow" panose="020B0606020202030204" pitchFamily="34" charset="0"/>
            </a:endParaRPr>
          </a:p>
          <a:p>
            <a:pPr lvl="1">
              <a:buFont typeface="+mj-lt"/>
              <a:buAutoNum type="arabicPeriod"/>
            </a:pPr>
            <a:r>
              <a:rPr lang="en-US" sz="1600" dirty="0" smtClean="0">
                <a:latin typeface="Arial Narrow" panose="020B0606020202030204" pitchFamily="34" charset="0"/>
              </a:rPr>
              <a:t>more </a:t>
            </a:r>
            <a:r>
              <a:rPr lang="en-US" sz="1600" dirty="0">
                <a:latin typeface="Arial Narrow" panose="020B0606020202030204" pitchFamily="34" charset="0"/>
              </a:rPr>
              <a:t>robust content management related to the business, technology and market opportunities; and </a:t>
            </a:r>
            <a:endParaRPr lang="en-US" sz="1600" dirty="0" smtClean="0">
              <a:latin typeface="Arial Narrow" panose="020B0606020202030204" pitchFamily="34" charset="0"/>
            </a:endParaRPr>
          </a:p>
          <a:p>
            <a:pPr lvl="1">
              <a:buFont typeface="+mj-lt"/>
              <a:buAutoNum type="arabicPeriod"/>
            </a:pPr>
            <a:r>
              <a:rPr lang="en-US" sz="1600" dirty="0" smtClean="0">
                <a:latin typeface="Arial Narrow" panose="020B0606020202030204" pitchFamily="34" charset="0"/>
              </a:rPr>
              <a:t>a </a:t>
            </a:r>
            <a:r>
              <a:rPr lang="en-US" sz="1600" dirty="0">
                <a:latin typeface="Arial Narrow" panose="020B0606020202030204" pitchFamily="34" charset="0"/>
              </a:rPr>
              <a:t>more robust education/awareness effort to demonstrate the benefits of the B2B Network to the manufacturers themselves.</a:t>
            </a:r>
          </a:p>
          <a:p>
            <a:endParaRPr lang="en-US" sz="1600" dirty="0" smtClean="0">
              <a:latin typeface="Arial Narrow" panose="020B0606020202030204" pitchFamily="34" charset="0"/>
            </a:endParaRPr>
          </a:p>
          <a:p>
            <a:endParaRPr lang="en-US" sz="1600" dirty="0">
              <a:latin typeface="Arial Narrow" panose="020B0606020202030204" pitchFamily="34" charset="0"/>
            </a:endParaRPr>
          </a:p>
        </p:txBody>
      </p:sp>
      <p:sp>
        <p:nvSpPr>
          <p:cNvPr id="5" name="Slide Number Placeholder 4"/>
          <p:cNvSpPr>
            <a:spLocks noGrp="1"/>
          </p:cNvSpPr>
          <p:nvPr>
            <p:ph type="sldNum" sz="quarter" idx="11"/>
          </p:nvPr>
        </p:nvSpPr>
        <p:spPr/>
        <p:txBody>
          <a:bodyPr/>
          <a:lstStyle>
            <a:lvl1pPr eaLnBrk="0" hangingPunct="0">
              <a:defRPr sz="2400">
                <a:solidFill>
                  <a:schemeClr val="tx1"/>
                </a:solidFill>
                <a:latin typeface="Arial Narrow Bold"/>
              </a:defRPr>
            </a:lvl1pPr>
            <a:lvl2pPr marL="742950" indent="-285750" eaLnBrk="0" hangingPunct="0">
              <a:defRPr sz="2400">
                <a:solidFill>
                  <a:schemeClr val="tx1"/>
                </a:solidFill>
                <a:latin typeface="Arial Narrow Bold"/>
              </a:defRPr>
            </a:lvl2pPr>
            <a:lvl3pPr marL="1143000" indent="-228600" eaLnBrk="0" hangingPunct="0">
              <a:defRPr sz="2400">
                <a:solidFill>
                  <a:schemeClr val="tx1"/>
                </a:solidFill>
                <a:latin typeface="Arial Narrow Bold"/>
              </a:defRPr>
            </a:lvl3pPr>
            <a:lvl4pPr marL="1600200" indent="-228600" eaLnBrk="0" hangingPunct="0">
              <a:defRPr sz="2400">
                <a:solidFill>
                  <a:schemeClr val="tx1"/>
                </a:solidFill>
                <a:latin typeface="Arial Narrow Bold"/>
              </a:defRPr>
            </a:lvl4pPr>
            <a:lvl5pPr marL="2057400" indent="-228600" eaLnBrk="0" hangingPunct="0">
              <a:defRPr sz="2400">
                <a:solidFill>
                  <a:schemeClr val="tx1"/>
                </a:solidFill>
                <a:latin typeface="Arial Narrow Bold"/>
              </a:defRPr>
            </a:lvl5pPr>
            <a:lvl6pPr marL="25146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6pPr>
            <a:lvl7pPr marL="29718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7pPr>
            <a:lvl8pPr marL="34290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8pPr>
            <a:lvl9pPr marL="38862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9pPr>
          </a:lstStyle>
          <a:p>
            <a:fld id="{64488BD7-82B2-4614-AE6D-CDDA5492E8C1}" type="slidenum">
              <a:rPr lang="en-US" smtClean="0"/>
              <a:pPr/>
              <a:t>5</a:t>
            </a:fld>
            <a:endParaRPr lang="en-US" dirty="0" smtClean="0"/>
          </a:p>
        </p:txBody>
      </p:sp>
    </p:spTree>
    <p:extLst>
      <p:ext uri="{BB962C8B-B14F-4D97-AF65-F5344CB8AC3E}">
        <p14:creationId xmlns:p14="http://schemas.microsoft.com/office/powerpoint/2010/main" val="32534491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latin typeface="Arial Narrow" panose="020B0606020202030204" pitchFamily="34" charset="0"/>
              </a:rPr>
              <a:t>MEP / B2BN Background (2)</a:t>
            </a:r>
            <a:endParaRPr lang="en-US" sz="2800" b="1" dirty="0">
              <a:latin typeface="Arial Narrow" panose="020B0606020202030204" pitchFamily="34" charset="0"/>
            </a:endParaRPr>
          </a:p>
        </p:txBody>
      </p:sp>
      <p:sp>
        <p:nvSpPr>
          <p:cNvPr id="4" name="Subtitle 2"/>
          <p:cNvSpPr>
            <a:spLocks noGrp="1"/>
          </p:cNvSpPr>
          <p:nvPr>
            <p:ph idx="1"/>
          </p:nvPr>
        </p:nvSpPr>
        <p:spPr>
          <a:xfrm>
            <a:off x="788276" y="1600200"/>
            <a:ext cx="7377824" cy="4686300"/>
          </a:xfrm>
        </p:spPr>
        <p:txBody>
          <a:bodyPr>
            <a:normAutofit/>
          </a:bodyPr>
          <a:lstStyle/>
          <a:p>
            <a:r>
              <a:rPr lang="en-US" sz="1800" dirty="0">
                <a:latin typeface="Arial Narrow" panose="020B0606020202030204" pitchFamily="34" charset="0"/>
              </a:rPr>
              <a:t>America COMPETES Reauthorization Act of 2010 [15 U.S.C. </a:t>
            </a:r>
            <a:r>
              <a:rPr lang="en-US" sz="1800" dirty="0" smtClean="0">
                <a:latin typeface="Arial Narrow" panose="020B0606020202030204" pitchFamily="34" charset="0"/>
              </a:rPr>
              <a:t>278k(f)]</a:t>
            </a:r>
            <a:endParaRPr lang="en-US" sz="1800" dirty="0">
              <a:latin typeface="Arial Narrow" panose="020B0606020202030204" pitchFamily="34" charset="0"/>
            </a:endParaRPr>
          </a:p>
          <a:p>
            <a:r>
              <a:rPr lang="en-US" sz="1800" dirty="0" smtClean="0">
                <a:latin typeface="Arial Narrow" panose="020B0606020202030204" pitchFamily="34" charset="0"/>
              </a:rPr>
              <a:t>Requires the NIST Director to establish, within the Hollings Manufacturing Partnership Program, an innovative services initiative to assist small- and medium-sized manufacturers to: </a:t>
            </a:r>
          </a:p>
          <a:p>
            <a:pPr marL="914400" lvl="1" indent="-514350">
              <a:buFont typeface="+mj-lt"/>
              <a:buAutoNum type="arabicPeriod"/>
            </a:pPr>
            <a:r>
              <a:rPr lang="en-US" sz="1800" dirty="0" smtClean="0">
                <a:latin typeface="Arial Narrow" panose="020B0606020202030204" pitchFamily="34" charset="0"/>
              </a:rPr>
              <a:t>create jobs or train newly hired employees; </a:t>
            </a:r>
          </a:p>
          <a:p>
            <a:pPr marL="914400" lvl="1" indent="-514350">
              <a:buFont typeface="+mj-lt"/>
              <a:buAutoNum type="arabicPeriod"/>
            </a:pPr>
            <a:r>
              <a:rPr lang="en-US" sz="1800" dirty="0" smtClean="0">
                <a:latin typeface="Arial Narrow" panose="020B0606020202030204" pitchFamily="34" charset="0"/>
              </a:rPr>
              <a:t>promote technology transfer and commercialization of environmentally focused materials, products, and processes; </a:t>
            </a:r>
          </a:p>
          <a:p>
            <a:pPr marL="914400" lvl="1" indent="-514350">
              <a:buFont typeface="+mj-lt"/>
              <a:buAutoNum type="arabicPeriod"/>
            </a:pPr>
            <a:r>
              <a:rPr lang="en-US" sz="1800" dirty="0" smtClean="0">
                <a:latin typeface="Arial Narrow" panose="020B0606020202030204" pitchFamily="34" charset="0"/>
              </a:rPr>
              <a:t>increase energy efficiency; and </a:t>
            </a:r>
          </a:p>
          <a:p>
            <a:pPr marL="914400" lvl="1" indent="-514350">
              <a:buFont typeface="+mj-lt"/>
              <a:buAutoNum type="arabicPeriod"/>
            </a:pPr>
            <a:r>
              <a:rPr lang="en-US" sz="1800" dirty="0" smtClean="0">
                <a:latin typeface="Arial Narrow" panose="020B0606020202030204" pitchFamily="34" charset="0"/>
              </a:rPr>
              <a:t>improve the competitiveness of industries in the region in which the Center or Centers are located. </a:t>
            </a:r>
            <a:endParaRPr lang="en-US" sz="1800" dirty="0">
              <a:latin typeface="Arial Narrow" panose="020B0606020202030204" pitchFamily="34" charset="0"/>
            </a:endParaRPr>
          </a:p>
        </p:txBody>
      </p:sp>
      <p:sp>
        <p:nvSpPr>
          <p:cNvPr id="5" name="Slide Number Placeholder 4"/>
          <p:cNvSpPr>
            <a:spLocks noGrp="1"/>
          </p:cNvSpPr>
          <p:nvPr>
            <p:ph type="sldNum" sz="quarter" idx="11"/>
          </p:nvPr>
        </p:nvSpPr>
        <p:spPr/>
        <p:txBody>
          <a:bodyPr/>
          <a:lstStyle>
            <a:lvl1pPr eaLnBrk="0" hangingPunct="0">
              <a:defRPr sz="2400">
                <a:solidFill>
                  <a:schemeClr val="tx1"/>
                </a:solidFill>
                <a:latin typeface="Arial Narrow Bold"/>
              </a:defRPr>
            </a:lvl1pPr>
            <a:lvl2pPr marL="742950" indent="-285750" eaLnBrk="0" hangingPunct="0">
              <a:defRPr sz="2400">
                <a:solidFill>
                  <a:schemeClr val="tx1"/>
                </a:solidFill>
                <a:latin typeface="Arial Narrow Bold"/>
              </a:defRPr>
            </a:lvl2pPr>
            <a:lvl3pPr marL="1143000" indent="-228600" eaLnBrk="0" hangingPunct="0">
              <a:defRPr sz="2400">
                <a:solidFill>
                  <a:schemeClr val="tx1"/>
                </a:solidFill>
                <a:latin typeface="Arial Narrow Bold"/>
              </a:defRPr>
            </a:lvl3pPr>
            <a:lvl4pPr marL="1600200" indent="-228600" eaLnBrk="0" hangingPunct="0">
              <a:defRPr sz="2400">
                <a:solidFill>
                  <a:schemeClr val="tx1"/>
                </a:solidFill>
                <a:latin typeface="Arial Narrow Bold"/>
              </a:defRPr>
            </a:lvl4pPr>
            <a:lvl5pPr marL="2057400" indent="-228600" eaLnBrk="0" hangingPunct="0">
              <a:defRPr sz="2400">
                <a:solidFill>
                  <a:schemeClr val="tx1"/>
                </a:solidFill>
                <a:latin typeface="Arial Narrow Bold"/>
              </a:defRPr>
            </a:lvl5pPr>
            <a:lvl6pPr marL="25146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6pPr>
            <a:lvl7pPr marL="29718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7pPr>
            <a:lvl8pPr marL="34290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8pPr>
            <a:lvl9pPr marL="38862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9pPr>
          </a:lstStyle>
          <a:p>
            <a:fld id="{64488BD7-82B2-4614-AE6D-CDDA5492E8C1}" type="slidenum">
              <a:rPr lang="en-US" smtClean="0"/>
              <a:pPr/>
              <a:t>6</a:t>
            </a:fld>
            <a:endParaRPr lang="en-US" dirty="0" smtClean="0"/>
          </a:p>
        </p:txBody>
      </p:sp>
    </p:spTree>
    <p:extLst>
      <p:ext uri="{BB962C8B-B14F-4D97-AF65-F5344CB8AC3E}">
        <p14:creationId xmlns:p14="http://schemas.microsoft.com/office/powerpoint/2010/main" val="5917446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9" name="Rectangle 2"/>
          <p:cNvSpPr>
            <a:spLocks noGrp="1" noChangeArrowheads="1"/>
          </p:cNvSpPr>
          <p:nvPr>
            <p:ph type="title"/>
          </p:nvPr>
        </p:nvSpPr>
        <p:spPr>
          <a:xfrm>
            <a:off x="788276" y="556172"/>
            <a:ext cx="7898524" cy="734466"/>
          </a:xfrm>
        </p:spPr>
        <p:txBody>
          <a:bodyPr>
            <a:normAutofit/>
          </a:bodyPr>
          <a:lstStyle/>
          <a:p>
            <a:r>
              <a:rPr lang="en-US" sz="2800" b="1" dirty="0" smtClean="0">
                <a:latin typeface="Arial Narrow" panose="020B0606020202030204" pitchFamily="34" charset="0"/>
              </a:rPr>
              <a:t>MEP Strategies and the B2B Networks Pilots (1)</a:t>
            </a:r>
          </a:p>
        </p:txBody>
      </p:sp>
      <p:sp>
        <p:nvSpPr>
          <p:cNvPr id="31750" name="Rectangle 3"/>
          <p:cNvSpPr>
            <a:spLocks noGrp="1" noChangeArrowheads="1"/>
          </p:cNvSpPr>
          <p:nvPr>
            <p:ph type="body" idx="1"/>
          </p:nvPr>
        </p:nvSpPr>
        <p:spPr>
          <a:xfrm>
            <a:off x="788276" y="1417638"/>
            <a:ext cx="7746124" cy="4843462"/>
          </a:xfrm>
        </p:spPr>
        <p:txBody>
          <a:bodyPr>
            <a:normAutofit/>
          </a:bodyPr>
          <a:lstStyle/>
          <a:p>
            <a:r>
              <a:rPr lang="en-US" sz="2400" dirty="0" smtClean="0">
                <a:latin typeface="Arial Narrow" panose="020B0606020202030204" pitchFamily="34" charset="0"/>
              </a:rPr>
              <a:t>MEP’s System Strategic Plan (2014)</a:t>
            </a:r>
          </a:p>
          <a:p>
            <a:pPr lvl="1"/>
            <a:r>
              <a:rPr lang="en-US" sz="1800" dirty="0" smtClean="0">
                <a:latin typeface="Arial Narrow" panose="020B0606020202030204" pitchFamily="34" charset="0"/>
              </a:rPr>
              <a:t>Mission: Enhance </a:t>
            </a:r>
            <a:r>
              <a:rPr lang="en-US" sz="1800" dirty="0">
                <a:latin typeface="Arial Narrow" panose="020B0606020202030204" pitchFamily="34" charset="0"/>
              </a:rPr>
              <a:t>the productivity and technological performance of U.S. </a:t>
            </a:r>
            <a:r>
              <a:rPr lang="en-US" sz="1800" dirty="0" smtClean="0">
                <a:latin typeface="Arial Narrow" panose="020B0606020202030204" pitchFamily="34" charset="0"/>
              </a:rPr>
              <a:t>manufacturing.</a:t>
            </a:r>
          </a:p>
          <a:p>
            <a:pPr lvl="1"/>
            <a:r>
              <a:rPr lang="en-US" sz="1800" dirty="0">
                <a:latin typeface="Arial Narrow" panose="020B0606020202030204" pitchFamily="34" charset="0"/>
              </a:rPr>
              <a:t>Role: MEP ‘s state and regional centers facilitate and accelerate the transfer of </a:t>
            </a:r>
            <a:r>
              <a:rPr lang="en-US" sz="1800" dirty="0" smtClean="0">
                <a:latin typeface="Arial Narrow" panose="020B0606020202030204" pitchFamily="34" charset="0"/>
              </a:rPr>
              <a:t>manufacturing </a:t>
            </a:r>
            <a:r>
              <a:rPr lang="en-US" sz="1800" dirty="0">
                <a:latin typeface="Arial Narrow" panose="020B0606020202030204" pitchFamily="34" charset="0"/>
              </a:rPr>
              <a:t>technology in partnership with industry, universities and </a:t>
            </a:r>
            <a:r>
              <a:rPr lang="en-US" sz="1800" dirty="0" smtClean="0">
                <a:latin typeface="Arial Narrow" panose="020B0606020202030204" pitchFamily="34" charset="0"/>
              </a:rPr>
              <a:t>educational </a:t>
            </a:r>
            <a:r>
              <a:rPr lang="en-US" sz="1800" dirty="0">
                <a:latin typeface="Arial Narrow" panose="020B0606020202030204" pitchFamily="34" charset="0"/>
              </a:rPr>
              <a:t>institutions, state governments, and NIST and other federal </a:t>
            </a:r>
            <a:r>
              <a:rPr lang="en-US" sz="1800" dirty="0" smtClean="0">
                <a:latin typeface="Arial Narrow" panose="020B0606020202030204" pitchFamily="34" charset="0"/>
              </a:rPr>
              <a:t>research </a:t>
            </a:r>
            <a:r>
              <a:rPr lang="en-US" sz="1800" dirty="0">
                <a:latin typeface="Arial Narrow" panose="020B0606020202030204" pitchFamily="34" charset="0"/>
              </a:rPr>
              <a:t>laboratories and agencies</a:t>
            </a:r>
            <a:r>
              <a:rPr lang="en-US" sz="1800" dirty="0" smtClean="0">
                <a:latin typeface="Arial Narrow" panose="020B0606020202030204" pitchFamily="34" charset="0"/>
              </a:rPr>
              <a:t>.</a:t>
            </a:r>
          </a:p>
          <a:p>
            <a:pPr lvl="1"/>
            <a:r>
              <a:rPr lang="en-US" sz="1800" dirty="0" smtClean="0">
                <a:latin typeface="Arial Narrow" panose="020B0606020202030204" pitchFamily="34" charset="0"/>
              </a:rPr>
              <a:t>Strategic Goals:</a:t>
            </a:r>
          </a:p>
          <a:p>
            <a:pPr lvl="2"/>
            <a:r>
              <a:rPr lang="en-US" sz="1600" dirty="0" smtClean="0">
                <a:latin typeface="Arial Narrow" panose="020B0606020202030204" pitchFamily="34" charset="0"/>
              </a:rPr>
              <a:t>Enhance competitiveness</a:t>
            </a:r>
          </a:p>
          <a:p>
            <a:pPr lvl="2"/>
            <a:r>
              <a:rPr lang="en-US" sz="1600" dirty="0">
                <a:latin typeface="Arial Narrow" panose="020B0606020202030204" pitchFamily="34" charset="0"/>
              </a:rPr>
              <a:t>Develop capabilities</a:t>
            </a:r>
          </a:p>
          <a:p>
            <a:pPr lvl="2"/>
            <a:r>
              <a:rPr lang="en-US" sz="1600" dirty="0" smtClean="0">
                <a:latin typeface="Arial Narrow" panose="020B0606020202030204" pitchFamily="34" charset="0"/>
              </a:rPr>
              <a:t>Support partnerships</a:t>
            </a:r>
          </a:p>
          <a:p>
            <a:pPr lvl="2"/>
            <a:r>
              <a:rPr lang="en-US" sz="1600" dirty="0" smtClean="0">
                <a:latin typeface="Arial Narrow" panose="020B0606020202030204" pitchFamily="34" charset="0"/>
              </a:rPr>
              <a:t>Champion manufacturing</a:t>
            </a:r>
          </a:p>
          <a:p>
            <a:pPr lvl="1"/>
            <a:r>
              <a:rPr lang="en-US" sz="2000" dirty="0" smtClean="0">
                <a:latin typeface="Arial Narrow" panose="020B0606020202030204" pitchFamily="34" charset="0"/>
              </a:rPr>
              <a:t>Available on the </a:t>
            </a:r>
            <a:r>
              <a:rPr lang="en-US" sz="2000" dirty="0">
                <a:latin typeface="Arial Narrow" panose="020B0606020202030204" pitchFamily="34" charset="0"/>
              </a:rPr>
              <a:t>MEP website, </a:t>
            </a:r>
            <a:r>
              <a:rPr lang="en-US" sz="2000" dirty="0">
                <a:latin typeface="Arial Narrow" panose="020B0606020202030204" pitchFamily="34" charset="0"/>
                <a:hlinkClick r:id="rId3"/>
              </a:rPr>
              <a:t>http://</a:t>
            </a:r>
            <a:r>
              <a:rPr lang="en-US" sz="2000" dirty="0" smtClean="0">
                <a:latin typeface="Arial Narrow" panose="020B0606020202030204" pitchFamily="34" charset="0"/>
                <a:hlinkClick r:id="rId3"/>
              </a:rPr>
              <a:t>www.nist.gov/mep/strategic-plan.cfm</a:t>
            </a:r>
            <a:endParaRPr lang="en-US" sz="2000" dirty="0" smtClean="0">
              <a:latin typeface="Arial Narrow" panose="020B0606020202030204" pitchFamily="34" charset="0"/>
            </a:endParaRPr>
          </a:p>
          <a:p>
            <a:pPr marL="457200" lvl="1" indent="0">
              <a:buNone/>
            </a:pPr>
            <a:endParaRPr lang="en-US" sz="2000" dirty="0" smtClean="0">
              <a:latin typeface="Arial Narrow" panose="020B0606020202030204" pitchFamily="34" charset="0"/>
            </a:endParaRPr>
          </a:p>
          <a:p>
            <a:pPr lvl="2"/>
            <a:endParaRPr lang="en-US" sz="1400" dirty="0" smtClean="0">
              <a:latin typeface="Arial Narrow" panose="020B0606020202030204" pitchFamily="34" charset="0"/>
            </a:endParaRPr>
          </a:p>
          <a:p>
            <a:endParaRPr lang="en-US" dirty="0" smtClean="0"/>
          </a:p>
        </p:txBody>
      </p:sp>
      <p:sp>
        <p:nvSpPr>
          <p:cNvPr id="6" name="Slide Number Placeholder 4"/>
          <p:cNvSpPr>
            <a:spLocks noGrp="1"/>
          </p:cNvSpPr>
          <p:nvPr>
            <p:ph type="sldNum" sz="quarter" idx="11"/>
          </p:nvPr>
        </p:nvSpPr>
        <p:spPr/>
        <p:txBody>
          <a:bodyPr/>
          <a:lstStyle>
            <a:lvl1pPr eaLnBrk="0" hangingPunct="0">
              <a:defRPr sz="2400">
                <a:solidFill>
                  <a:schemeClr val="tx1"/>
                </a:solidFill>
                <a:latin typeface="Arial Narrow Bold"/>
              </a:defRPr>
            </a:lvl1pPr>
            <a:lvl2pPr marL="742950" indent="-285750" eaLnBrk="0" hangingPunct="0">
              <a:defRPr sz="2400">
                <a:solidFill>
                  <a:schemeClr val="tx1"/>
                </a:solidFill>
                <a:latin typeface="Arial Narrow Bold"/>
              </a:defRPr>
            </a:lvl2pPr>
            <a:lvl3pPr marL="1143000" indent="-228600" eaLnBrk="0" hangingPunct="0">
              <a:defRPr sz="2400">
                <a:solidFill>
                  <a:schemeClr val="tx1"/>
                </a:solidFill>
                <a:latin typeface="Arial Narrow Bold"/>
              </a:defRPr>
            </a:lvl3pPr>
            <a:lvl4pPr marL="1600200" indent="-228600" eaLnBrk="0" hangingPunct="0">
              <a:defRPr sz="2400">
                <a:solidFill>
                  <a:schemeClr val="tx1"/>
                </a:solidFill>
                <a:latin typeface="Arial Narrow Bold"/>
              </a:defRPr>
            </a:lvl4pPr>
            <a:lvl5pPr marL="2057400" indent="-228600" eaLnBrk="0" hangingPunct="0">
              <a:defRPr sz="2400">
                <a:solidFill>
                  <a:schemeClr val="tx1"/>
                </a:solidFill>
                <a:latin typeface="Arial Narrow Bold"/>
              </a:defRPr>
            </a:lvl5pPr>
            <a:lvl6pPr marL="25146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6pPr>
            <a:lvl7pPr marL="29718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7pPr>
            <a:lvl8pPr marL="34290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8pPr>
            <a:lvl9pPr marL="38862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9pPr>
          </a:lstStyle>
          <a:p>
            <a:fld id="{64488BD7-82B2-4614-AE6D-CDDA5492E8C1}" type="slidenum">
              <a:rPr lang="en-US" smtClean="0"/>
              <a:pPr/>
              <a:t>7</a:t>
            </a:fld>
            <a:endParaRPr lang="en-US" dirty="0" smtClean="0"/>
          </a:p>
        </p:txBody>
      </p:sp>
    </p:spTree>
    <p:extLst>
      <p:ext uri="{BB962C8B-B14F-4D97-AF65-F5344CB8AC3E}">
        <p14:creationId xmlns:p14="http://schemas.microsoft.com/office/powerpoint/2010/main" val="1361720330"/>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9" name="Rectangle 2"/>
          <p:cNvSpPr>
            <a:spLocks noGrp="1" noChangeArrowheads="1"/>
          </p:cNvSpPr>
          <p:nvPr>
            <p:ph type="title"/>
          </p:nvPr>
        </p:nvSpPr>
        <p:spPr/>
        <p:txBody>
          <a:bodyPr>
            <a:normAutofit/>
          </a:bodyPr>
          <a:lstStyle/>
          <a:p>
            <a:r>
              <a:rPr lang="en-US" sz="2800" b="1" dirty="0" smtClean="0">
                <a:latin typeface="Arial Narrow" panose="020B0606020202030204" pitchFamily="34" charset="0"/>
              </a:rPr>
              <a:t>MEP Strategies and the B2B Networks Pilots (2)</a:t>
            </a:r>
          </a:p>
        </p:txBody>
      </p:sp>
      <p:sp>
        <p:nvSpPr>
          <p:cNvPr id="31750" name="Rectangle 3"/>
          <p:cNvSpPr>
            <a:spLocks noGrp="1" noChangeArrowheads="1"/>
          </p:cNvSpPr>
          <p:nvPr>
            <p:ph type="body" idx="1"/>
          </p:nvPr>
        </p:nvSpPr>
        <p:spPr/>
        <p:txBody>
          <a:bodyPr>
            <a:normAutofit fontScale="92500"/>
          </a:bodyPr>
          <a:lstStyle/>
          <a:p>
            <a:r>
              <a:rPr lang="en-US" sz="1800" b="1" dirty="0" smtClean="0">
                <a:latin typeface="Arial Narrow" panose="020B0606020202030204" pitchFamily="34" charset="0"/>
              </a:rPr>
              <a:t>Strategic Goals:</a:t>
            </a:r>
          </a:p>
          <a:p>
            <a:pPr lvl="1"/>
            <a:r>
              <a:rPr lang="en-US" sz="1800" b="1" dirty="0" smtClean="0">
                <a:latin typeface="Arial Narrow" panose="020B0606020202030204" pitchFamily="34" charset="0"/>
              </a:rPr>
              <a:t>Enhance Competitiveness</a:t>
            </a:r>
          </a:p>
          <a:p>
            <a:pPr lvl="2"/>
            <a:r>
              <a:rPr lang="en-US" sz="1800" dirty="0" smtClean="0">
                <a:latin typeface="Arial Narrow" panose="020B0606020202030204" pitchFamily="34" charset="0"/>
              </a:rPr>
              <a:t>Deliver services that create value for all manufacturers, particularly focusing on small and mid-sized manufacturers</a:t>
            </a:r>
          </a:p>
          <a:p>
            <a:pPr lvl="2"/>
            <a:r>
              <a:rPr lang="en-US" sz="1800" dirty="0" smtClean="0">
                <a:latin typeface="Arial Narrow" panose="020B0606020202030204" pitchFamily="34" charset="0"/>
              </a:rPr>
              <a:t>Enhance competitive position through both Top-Line and Bottom-Line approaches</a:t>
            </a:r>
          </a:p>
          <a:p>
            <a:pPr lvl="2"/>
            <a:r>
              <a:rPr lang="en-US" sz="1800" dirty="0" smtClean="0">
                <a:latin typeface="Arial Narrow" panose="020B0606020202030204" pitchFamily="34" charset="0"/>
              </a:rPr>
              <a:t>Enable Centers to make new manufacturing technology, techniques and processes usable by U.S. based small and medium-sized companies</a:t>
            </a:r>
          </a:p>
          <a:p>
            <a:pPr lvl="1"/>
            <a:r>
              <a:rPr lang="en-US" sz="1800" b="1" dirty="0">
                <a:latin typeface="Arial Narrow" panose="020B0606020202030204" pitchFamily="34" charset="0"/>
              </a:rPr>
              <a:t>Develop </a:t>
            </a:r>
            <a:r>
              <a:rPr lang="en-US" sz="1800" b="1" dirty="0" smtClean="0">
                <a:latin typeface="Arial Narrow" panose="020B0606020202030204" pitchFamily="34" charset="0"/>
              </a:rPr>
              <a:t>Capabilities</a:t>
            </a:r>
          </a:p>
          <a:p>
            <a:pPr lvl="2"/>
            <a:r>
              <a:rPr lang="en-US" sz="1800" dirty="0" smtClean="0">
                <a:latin typeface="Arial Narrow" panose="020B0606020202030204" pitchFamily="34" charset="0"/>
              </a:rPr>
              <a:t>Promote System Learning</a:t>
            </a:r>
            <a:endParaRPr lang="en-US" sz="1800" dirty="0">
              <a:latin typeface="Arial Narrow" panose="020B0606020202030204" pitchFamily="34" charset="0"/>
            </a:endParaRPr>
          </a:p>
          <a:p>
            <a:pPr lvl="1"/>
            <a:r>
              <a:rPr lang="en-US" sz="1800" b="1" dirty="0" smtClean="0">
                <a:latin typeface="Arial Narrow" panose="020B0606020202030204" pitchFamily="34" charset="0"/>
              </a:rPr>
              <a:t>Support Partnerships</a:t>
            </a:r>
          </a:p>
          <a:p>
            <a:pPr lvl="2"/>
            <a:r>
              <a:rPr lang="en-US" sz="1800" dirty="0" smtClean="0">
                <a:latin typeface="Arial Narrow" panose="020B0606020202030204" pitchFamily="34" charset="0"/>
              </a:rPr>
              <a:t>Provide Centers with local flexibility and adaptability to operate based on regional priorities and client needs</a:t>
            </a:r>
          </a:p>
          <a:p>
            <a:pPr lvl="1"/>
            <a:r>
              <a:rPr lang="en-US" sz="1800" b="1" dirty="0" smtClean="0">
                <a:latin typeface="Arial Narrow" panose="020B0606020202030204" pitchFamily="34" charset="0"/>
              </a:rPr>
              <a:t>Champion manufacturing</a:t>
            </a:r>
          </a:p>
          <a:p>
            <a:pPr lvl="2"/>
            <a:r>
              <a:rPr lang="en-US" sz="1800" dirty="0">
                <a:latin typeface="Arial Narrow" panose="020B0606020202030204" pitchFamily="34" charset="0"/>
              </a:rPr>
              <a:t>Serve as a voice to and a voice for manufacturing and manufacturers in engaging policy makers, stakeholders, and clients.</a:t>
            </a:r>
            <a:endParaRPr lang="en-US" sz="1800" b="1" dirty="0" smtClean="0">
              <a:latin typeface="Arial Narrow" panose="020B0606020202030204" pitchFamily="34" charset="0"/>
            </a:endParaRPr>
          </a:p>
          <a:p>
            <a:pPr lvl="2"/>
            <a:endParaRPr lang="en-US" sz="1800" dirty="0" smtClean="0">
              <a:latin typeface="Arial Narrow" panose="020B0606020202030204" pitchFamily="34" charset="0"/>
            </a:endParaRPr>
          </a:p>
          <a:p>
            <a:endParaRPr lang="en-US" sz="1800" dirty="0" smtClean="0"/>
          </a:p>
        </p:txBody>
      </p:sp>
      <p:sp>
        <p:nvSpPr>
          <p:cNvPr id="6" name="Slide Number Placeholder 4"/>
          <p:cNvSpPr>
            <a:spLocks noGrp="1"/>
          </p:cNvSpPr>
          <p:nvPr>
            <p:ph type="sldNum" sz="quarter" idx="11"/>
          </p:nvPr>
        </p:nvSpPr>
        <p:spPr/>
        <p:txBody>
          <a:bodyPr/>
          <a:lstStyle>
            <a:lvl1pPr eaLnBrk="0" hangingPunct="0">
              <a:defRPr sz="2400">
                <a:solidFill>
                  <a:schemeClr val="tx1"/>
                </a:solidFill>
                <a:latin typeface="Arial Narrow Bold"/>
              </a:defRPr>
            </a:lvl1pPr>
            <a:lvl2pPr marL="742950" indent="-285750" eaLnBrk="0" hangingPunct="0">
              <a:defRPr sz="2400">
                <a:solidFill>
                  <a:schemeClr val="tx1"/>
                </a:solidFill>
                <a:latin typeface="Arial Narrow Bold"/>
              </a:defRPr>
            </a:lvl2pPr>
            <a:lvl3pPr marL="1143000" indent="-228600" eaLnBrk="0" hangingPunct="0">
              <a:defRPr sz="2400">
                <a:solidFill>
                  <a:schemeClr val="tx1"/>
                </a:solidFill>
                <a:latin typeface="Arial Narrow Bold"/>
              </a:defRPr>
            </a:lvl3pPr>
            <a:lvl4pPr marL="1600200" indent="-228600" eaLnBrk="0" hangingPunct="0">
              <a:defRPr sz="2400">
                <a:solidFill>
                  <a:schemeClr val="tx1"/>
                </a:solidFill>
                <a:latin typeface="Arial Narrow Bold"/>
              </a:defRPr>
            </a:lvl4pPr>
            <a:lvl5pPr marL="2057400" indent="-228600" eaLnBrk="0" hangingPunct="0">
              <a:defRPr sz="2400">
                <a:solidFill>
                  <a:schemeClr val="tx1"/>
                </a:solidFill>
                <a:latin typeface="Arial Narrow Bold"/>
              </a:defRPr>
            </a:lvl5pPr>
            <a:lvl6pPr marL="25146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6pPr>
            <a:lvl7pPr marL="29718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7pPr>
            <a:lvl8pPr marL="34290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8pPr>
            <a:lvl9pPr marL="38862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9pPr>
          </a:lstStyle>
          <a:p>
            <a:fld id="{64488BD7-82B2-4614-AE6D-CDDA5492E8C1}" type="slidenum">
              <a:rPr lang="en-US" smtClean="0"/>
              <a:pPr/>
              <a:t>8</a:t>
            </a:fld>
            <a:endParaRPr lang="en-US" dirty="0" smtClean="0"/>
          </a:p>
        </p:txBody>
      </p:sp>
    </p:spTree>
    <p:extLst>
      <p:ext uri="{BB962C8B-B14F-4D97-AF65-F5344CB8AC3E}">
        <p14:creationId xmlns:p14="http://schemas.microsoft.com/office/powerpoint/2010/main" val="4040431225"/>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685800" y="609600"/>
            <a:ext cx="8077200" cy="838200"/>
          </a:xfrm>
        </p:spPr>
        <p:txBody>
          <a:bodyPr>
            <a:noAutofit/>
          </a:bodyPr>
          <a:lstStyle/>
          <a:p>
            <a:r>
              <a:rPr lang="en-US" sz="2800" b="1" dirty="0" smtClean="0">
                <a:effectLst/>
                <a:latin typeface="Arial Narrow" pitchFamily="34" charset="0"/>
              </a:rPr>
              <a:t>Funding Opportunity </a:t>
            </a:r>
            <a:r>
              <a:rPr lang="en-US" sz="2800" b="1" dirty="0" smtClean="0">
                <a:latin typeface="Arial Narrow" pitchFamily="34" charset="0"/>
              </a:rPr>
              <a:t>Introduction</a:t>
            </a:r>
            <a:r>
              <a:rPr lang="en-US" sz="2800" b="1" dirty="0" smtClean="0">
                <a:effectLst/>
                <a:latin typeface="Arial Narrow" pitchFamily="34" charset="0"/>
              </a:rPr>
              <a:t> (2)</a:t>
            </a:r>
            <a:br>
              <a:rPr lang="en-US" sz="2800" b="1" dirty="0" smtClean="0">
                <a:effectLst/>
                <a:latin typeface="Arial Narrow" pitchFamily="34" charset="0"/>
              </a:rPr>
            </a:br>
            <a:endParaRPr lang="en-US" sz="2800" b="1" dirty="0" smtClean="0">
              <a:effectLst/>
              <a:latin typeface="Arial Narrow" pitchFamily="34" charset="0"/>
            </a:endParaRPr>
          </a:p>
        </p:txBody>
      </p:sp>
      <p:sp>
        <p:nvSpPr>
          <p:cNvPr id="7171" name="Content Placeholder 2"/>
          <p:cNvSpPr>
            <a:spLocks noGrp="1"/>
          </p:cNvSpPr>
          <p:nvPr>
            <p:ph idx="1"/>
          </p:nvPr>
        </p:nvSpPr>
        <p:spPr>
          <a:xfrm>
            <a:off x="685800" y="1225295"/>
            <a:ext cx="8001000" cy="5273602"/>
          </a:xfrm>
        </p:spPr>
        <p:txBody>
          <a:bodyPr wrap="square">
            <a:normAutofit/>
          </a:bodyPr>
          <a:lstStyle/>
          <a:p>
            <a:pPr>
              <a:lnSpc>
                <a:spcPct val="150000"/>
              </a:lnSpc>
              <a:defRPr/>
            </a:pPr>
            <a:r>
              <a:rPr lang="en-US" sz="2100" b="1" dirty="0" smtClean="0">
                <a:effectLst/>
                <a:latin typeface="Arial Narrow" pitchFamily="34" charset="0"/>
              </a:rPr>
              <a:t>Authority:  </a:t>
            </a:r>
          </a:p>
          <a:p>
            <a:pPr lvl="1">
              <a:lnSpc>
                <a:spcPct val="150000"/>
              </a:lnSpc>
              <a:defRPr/>
            </a:pPr>
            <a:r>
              <a:rPr lang="en-US" sz="1600" dirty="0" smtClean="0">
                <a:latin typeface="Arial Narrow" pitchFamily="34" charset="0"/>
              </a:rPr>
              <a:t>The </a:t>
            </a:r>
            <a:r>
              <a:rPr lang="en-US" sz="1600" dirty="0">
                <a:latin typeface="Arial Narrow" pitchFamily="34" charset="0"/>
              </a:rPr>
              <a:t>statutory authority for the </a:t>
            </a:r>
            <a:r>
              <a:rPr lang="en-US" sz="1600" dirty="0" smtClean="0">
                <a:latin typeface="Arial Narrow" pitchFamily="34" charset="0"/>
              </a:rPr>
              <a:t>B2B Network </a:t>
            </a:r>
            <a:r>
              <a:rPr lang="en-US" sz="1600" dirty="0">
                <a:latin typeface="Arial Narrow" pitchFamily="34" charset="0"/>
              </a:rPr>
              <a:t>Pilot Projects is 15 U.S.C. </a:t>
            </a:r>
            <a:r>
              <a:rPr lang="en-US" sz="1600" dirty="0" smtClean="0">
                <a:latin typeface="Arial Narrow" pitchFamily="34" charset="0"/>
              </a:rPr>
              <a:t>278k(f). </a:t>
            </a:r>
            <a:endParaRPr lang="en-US" sz="1600" b="1" dirty="0" smtClean="0">
              <a:effectLst/>
              <a:latin typeface="Arial Narrow" pitchFamily="34" charset="0"/>
            </a:endParaRPr>
          </a:p>
          <a:p>
            <a:pPr>
              <a:lnSpc>
                <a:spcPct val="150000"/>
              </a:lnSpc>
              <a:defRPr/>
            </a:pPr>
            <a:r>
              <a:rPr lang="en-US" sz="2100" b="1" dirty="0" smtClean="0">
                <a:effectLst/>
                <a:latin typeface="Arial Narrow" pitchFamily="34" charset="0"/>
              </a:rPr>
              <a:t>Funding Instrument:  </a:t>
            </a:r>
            <a:r>
              <a:rPr lang="en-US" sz="2100" dirty="0" smtClean="0">
                <a:effectLst/>
                <a:latin typeface="Arial Narrow" pitchFamily="34" charset="0"/>
              </a:rPr>
              <a:t>Cooperative Agreement</a:t>
            </a:r>
          </a:p>
          <a:p>
            <a:pPr lvl="1">
              <a:lnSpc>
                <a:spcPct val="150000"/>
              </a:lnSpc>
              <a:defRPr/>
            </a:pPr>
            <a:r>
              <a:rPr lang="en-US" sz="1700" dirty="0">
                <a:latin typeface="Arial Narrow" pitchFamily="34" charset="0"/>
              </a:rPr>
              <a:t>The funding instrument that will be used for each award is a cooperative agreement. The nature of NIST’s “substantial involvement” will generally be </a:t>
            </a:r>
            <a:r>
              <a:rPr lang="en-US" sz="1700" i="1" u="sng" dirty="0">
                <a:latin typeface="Arial Narrow" pitchFamily="34" charset="0"/>
              </a:rPr>
              <a:t>collaboration between </a:t>
            </a:r>
            <a:r>
              <a:rPr lang="en-US" sz="1700" i="1" u="sng" dirty="0" smtClean="0">
                <a:latin typeface="Arial Narrow" pitchFamily="34" charset="0"/>
              </a:rPr>
              <a:t>NIST MEP </a:t>
            </a:r>
            <a:r>
              <a:rPr lang="en-US" sz="1700" i="1" u="sng" dirty="0">
                <a:latin typeface="Arial Narrow" pitchFamily="34" charset="0"/>
              </a:rPr>
              <a:t>and the recipient </a:t>
            </a:r>
            <a:r>
              <a:rPr lang="en-US" sz="1700" i="1" u="sng" dirty="0" smtClean="0">
                <a:latin typeface="Arial Narrow" pitchFamily="34" charset="0"/>
              </a:rPr>
              <a:t>organization(s)</a:t>
            </a:r>
            <a:r>
              <a:rPr lang="en-US" sz="1700" dirty="0" smtClean="0">
                <a:latin typeface="Arial Narrow" pitchFamily="34" charset="0"/>
              </a:rPr>
              <a:t>. </a:t>
            </a:r>
            <a:r>
              <a:rPr lang="en-US" sz="1700" dirty="0">
                <a:latin typeface="Arial Narrow" pitchFamily="34" charset="0"/>
              </a:rPr>
              <a:t>This includes MEP collaboration with a recipient on its progress and approving changes in the statement of work</a:t>
            </a:r>
            <a:r>
              <a:rPr lang="en-US" sz="1700" dirty="0" smtClean="0">
                <a:latin typeface="Arial Narrow" pitchFamily="34" charset="0"/>
              </a:rPr>
              <a:t>. </a:t>
            </a:r>
          </a:p>
          <a:p>
            <a:pPr>
              <a:lnSpc>
                <a:spcPct val="150000"/>
              </a:lnSpc>
              <a:defRPr/>
            </a:pPr>
            <a:r>
              <a:rPr lang="en-US" sz="2100" b="1" dirty="0" smtClean="0">
                <a:latin typeface="Arial Narrow" pitchFamily="34" charset="0"/>
              </a:rPr>
              <a:t>Period </a:t>
            </a:r>
            <a:r>
              <a:rPr lang="en-US" sz="2100" b="1" dirty="0">
                <a:latin typeface="Arial Narrow" pitchFamily="34" charset="0"/>
              </a:rPr>
              <a:t>of Performance: </a:t>
            </a:r>
          </a:p>
          <a:p>
            <a:pPr lvl="1"/>
            <a:r>
              <a:rPr lang="en-US" sz="1700" dirty="0">
                <a:latin typeface="Arial Narrow" pitchFamily="34" charset="0"/>
              </a:rPr>
              <a:t>The projects awarded under this FFO will have a budget and performance period of up to two (2) years.</a:t>
            </a:r>
            <a:endParaRPr lang="en-US" sz="2000" dirty="0" smtClean="0">
              <a:latin typeface="Arial Narrow" pitchFamily="34" charset="0"/>
            </a:endParaRPr>
          </a:p>
          <a:p>
            <a:pPr lvl="1">
              <a:lnSpc>
                <a:spcPct val="150000"/>
              </a:lnSpc>
              <a:defRPr/>
            </a:pPr>
            <a:endParaRPr lang="en-US" sz="1600" dirty="0" smtClean="0">
              <a:latin typeface="Arial Narrow" pitchFamily="34" charset="0"/>
            </a:endParaRPr>
          </a:p>
        </p:txBody>
      </p:sp>
      <p:sp>
        <p:nvSpPr>
          <p:cNvPr id="9221"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Narrow Bold"/>
              </a:defRPr>
            </a:lvl1pPr>
            <a:lvl2pPr marL="742950" indent="-285750" eaLnBrk="0" hangingPunct="0">
              <a:defRPr sz="2400">
                <a:solidFill>
                  <a:schemeClr val="tx1"/>
                </a:solidFill>
                <a:latin typeface="Arial Narrow Bold"/>
              </a:defRPr>
            </a:lvl2pPr>
            <a:lvl3pPr marL="1143000" indent="-228600" eaLnBrk="0" hangingPunct="0">
              <a:defRPr sz="2400">
                <a:solidFill>
                  <a:schemeClr val="tx1"/>
                </a:solidFill>
                <a:latin typeface="Arial Narrow Bold"/>
              </a:defRPr>
            </a:lvl3pPr>
            <a:lvl4pPr marL="1600200" indent="-228600" eaLnBrk="0" hangingPunct="0">
              <a:defRPr sz="2400">
                <a:solidFill>
                  <a:schemeClr val="tx1"/>
                </a:solidFill>
                <a:latin typeface="Arial Narrow Bold"/>
              </a:defRPr>
            </a:lvl4pPr>
            <a:lvl5pPr marL="2057400" indent="-228600" eaLnBrk="0" hangingPunct="0">
              <a:defRPr sz="2400">
                <a:solidFill>
                  <a:schemeClr val="tx1"/>
                </a:solidFill>
                <a:latin typeface="Arial Narrow Bold"/>
              </a:defRPr>
            </a:lvl5pPr>
            <a:lvl6pPr marL="25146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6pPr>
            <a:lvl7pPr marL="29718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7pPr>
            <a:lvl8pPr marL="34290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8pPr>
            <a:lvl9pPr marL="3886200" indent="-228600" eaLnBrk="0" fontAlgn="base" hangingPunct="0">
              <a:lnSpc>
                <a:spcPct val="80000"/>
              </a:lnSpc>
              <a:spcBef>
                <a:spcPct val="0"/>
              </a:spcBef>
              <a:spcAft>
                <a:spcPct val="25000"/>
              </a:spcAft>
              <a:buClr>
                <a:srgbClr val="0000FF"/>
              </a:buClr>
              <a:buFont typeface="Wingdings" pitchFamily="2" charset="2"/>
              <a:buChar char="§"/>
              <a:defRPr sz="2400">
                <a:solidFill>
                  <a:schemeClr val="tx1"/>
                </a:solidFill>
                <a:latin typeface="Arial Narrow Bold"/>
              </a:defRPr>
            </a:lvl9pPr>
          </a:lstStyle>
          <a:p>
            <a:fld id="{18AC1F41-6897-437D-9259-7BAD39E63568}" type="slidenum">
              <a:rPr lang="en-US" sz="1800" smtClean="0">
                <a:solidFill>
                  <a:prstClr val="black"/>
                </a:solidFill>
              </a:rPr>
              <a:pPr/>
              <a:t>9</a:t>
            </a:fld>
            <a:endParaRPr lang="en-US" sz="1800" dirty="0" smtClean="0">
              <a:solidFill>
                <a:prstClr val="black"/>
              </a:solidFill>
            </a:endParaRPr>
          </a:p>
        </p:txBody>
      </p:sp>
    </p:spTree>
    <p:extLst>
      <p:ext uri="{BB962C8B-B14F-4D97-AF65-F5344CB8AC3E}">
        <p14:creationId xmlns:p14="http://schemas.microsoft.com/office/powerpoint/2010/main" val="194820695"/>
      </p:ext>
    </p:extLst>
  </p:cSld>
  <p:clrMapOvr>
    <a:masterClrMapping/>
  </p:clrMapOvr>
  <p:timing>
    <p:tnLst>
      <p:par>
        <p:cTn id="1" dur="indefinite" restart="never" nodeType="tmRoot"/>
      </p:par>
    </p:tnLst>
  </p:timing>
</p:sld>
</file>

<file path=ppt/theme/theme1.xml><?xml version="1.0" encoding="utf-8"?>
<a:theme xmlns:a="http://schemas.openxmlformats.org/drawingml/2006/main" name="NEW-MEP-Slide-Template-v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a:lstStyle>
        <a:defPPr marL="342900" marR="0" indent="-342900" algn="l" defTabSz="457200" rtl="0" eaLnBrk="1" fontAlgn="base" latinLnBrk="0" hangingPunct="1">
          <a:lnSpc>
            <a:spcPct val="90000"/>
          </a:lnSpc>
          <a:spcBef>
            <a:spcPct val="15000"/>
          </a:spcBef>
          <a:spcAft>
            <a:spcPct val="20000"/>
          </a:spcAft>
          <a:buClrTx/>
          <a:buSzTx/>
          <a:buFont typeface="Arial" charset="0"/>
          <a:buChar char="•"/>
          <a:tabLst>
            <a:tab pos="5716588" algn="r"/>
          </a:tabLst>
          <a:defRPr kumimoji="0" sz="2800" b="1" i="0" u="none" strike="noStrike" kern="1200" cap="none" spc="0" normalizeH="0" baseline="0" noProof="0" dirty="0" smtClean="0">
            <a:ln>
              <a:noFill/>
            </a:ln>
            <a:solidFill>
              <a:schemeClr val="tx1"/>
            </a:solidFill>
            <a:effectLst/>
            <a:uLnTx/>
            <a:uFillTx/>
            <a:latin typeface="Arial Narrow" pitchFamily="34" charset="0"/>
            <a:ea typeface="+mn-ea"/>
            <a:cs typeface="+mn-cs"/>
          </a:defRPr>
        </a:defPPr>
      </a:lstStyle>
    </a:txDef>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a:lstStyle>
        <a:defPPr marL="342900" marR="0" indent="-342900" algn="l" defTabSz="457200" rtl="0" eaLnBrk="1" fontAlgn="base" latinLnBrk="0" hangingPunct="1">
          <a:lnSpc>
            <a:spcPct val="90000"/>
          </a:lnSpc>
          <a:spcBef>
            <a:spcPct val="15000"/>
          </a:spcBef>
          <a:spcAft>
            <a:spcPct val="20000"/>
          </a:spcAft>
          <a:buClrTx/>
          <a:buSzTx/>
          <a:buFont typeface="Arial" charset="0"/>
          <a:buChar char="•"/>
          <a:tabLst>
            <a:tab pos="5716588" algn="r"/>
          </a:tabLst>
          <a:defRPr kumimoji="0" sz="2800" b="1" i="0" u="none" strike="noStrike" kern="1200" cap="none" spc="0" normalizeH="0" baseline="0" noProof="0" dirty="0" smtClean="0">
            <a:ln>
              <a:noFill/>
            </a:ln>
            <a:solidFill>
              <a:schemeClr val="tx1"/>
            </a:solidFill>
            <a:effectLst/>
            <a:uLnTx/>
            <a:uFillTx/>
            <a:latin typeface="Arial Narrow" pitchFamily="34" charset="0"/>
            <a:ea typeface="+mn-ea"/>
            <a:cs typeface="+mn-cs"/>
          </a:defRPr>
        </a:defPPr>
      </a:lstStyle>
    </a:txDef>
  </a:objectDefaults>
  <a:extraClrSchemeLst/>
</a:theme>
</file>

<file path=ppt/theme/theme5.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a:lstStyle>
        <a:defPPr marL="342900" marR="0" indent="-342900" algn="l" defTabSz="457200" rtl="0" eaLnBrk="1" fontAlgn="base" latinLnBrk="0" hangingPunct="1">
          <a:lnSpc>
            <a:spcPct val="90000"/>
          </a:lnSpc>
          <a:spcBef>
            <a:spcPct val="15000"/>
          </a:spcBef>
          <a:spcAft>
            <a:spcPct val="20000"/>
          </a:spcAft>
          <a:buClrTx/>
          <a:buSzTx/>
          <a:buFont typeface="Arial" charset="0"/>
          <a:buChar char="•"/>
          <a:tabLst>
            <a:tab pos="5716588" algn="r"/>
          </a:tabLst>
          <a:defRPr kumimoji="0" sz="2800" b="1" i="0" u="none" strike="noStrike" kern="1200" cap="none" spc="0" normalizeH="0" baseline="0" noProof="0" dirty="0" smtClean="0">
            <a:ln>
              <a:noFill/>
            </a:ln>
            <a:solidFill>
              <a:schemeClr val="tx1"/>
            </a:solidFill>
            <a:effectLst/>
            <a:uLnTx/>
            <a:uFillTx/>
            <a:latin typeface="Arial Narrow" pitchFamily="34" charset="0"/>
            <a:ea typeface="+mn-ea"/>
            <a:cs typeface="+mn-cs"/>
          </a:defRPr>
        </a:defPPr>
      </a:lstStyle>
    </a:txDef>
  </a:objectDefaults>
  <a:extraClrSchemeLst/>
</a:theme>
</file>

<file path=ppt/theme/theme6.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a:lstStyle>
        <a:defPPr marL="342900" marR="0" indent="-342900" algn="l" defTabSz="457200" rtl="0" eaLnBrk="1" fontAlgn="base" latinLnBrk="0" hangingPunct="1">
          <a:lnSpc>
            <a:spcPct val="90000"/>
          </a:lnSpc>
          <a:spcBef>
            <a:spcPct val="15000"/>
          </a:spcBef>
          <a:spcAft>
            <a:spcPct val="20000"/>
          </a:spcAft>
          <a:buClrTx/>
          <a:buSzTx/>
          <a:buFont typeface="Arial" charset="0"/>
          <a:buChar char="•"/>
          <a:tabLst>
            <a:tab pos="5716588" algn="r"/>
          </a:tabLst>
          <a:defRPr kumimoji="0" sz="2800" b="1" i="0" u="none" strike="noStrike" kern="1200" cap="none" spc="0" normalizeH="0" baseline="0" noProof="0" dirty="0" smtClean="0">
            <a:ln>
              <a:noFill/>
            </a:ln>
            <a:solidFill>
              <a:schemeClr val="tx1"/>
            </a:solidFill>
            <a:effectLst/>
            <a:uLnTx/>
            <a:uFillTx/>
            <a:latin typeface="Arial Narrow" pitchFamily="34" charset="0"/>
            <a:ea typeface="+mn-ea"/>
            <a:cs typeface="+mn-cs"/>
          </a:defRPr>
        </a:defPPr>
      </a:lstStyle>
    </a:txDef>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NEW-MEP-Slide-Template-v3.potx</Template>
  <TotalTime>4336</TotalTime>
  <Words>2834</Words>
  <Application>Microsoft Office PowerPoint</Application>
  <PresentationFormat>On-screen Show (4:3)</PresentationFormat>
  <Paragraphs>293</Paragraphs>
  <Slides>24</Slides>
  <Notes>4</Notes>
  <HiddenSlides>0</HiddenSlides>
  <MMClips>0</MMClips>
  <ScaleCrop>false</ScaleCrop>
  <HeadingPairs>
    <vt:vector size="4" baseType="variant">
      <vt:variant>
        <vt:lpstr>Theme</vt:lpstr>
      </vt:variant>
      <vt:variant>
        <vt:i4>6</vt:i4>
      </vt:variant>
      <vt:variant>
        <vt:lpstr>Slide Titles</vt:lpstr>
      </vt:variant>
      <vt:variant>
        <vt:i4>24</vt:i4>
      </vt:variant>
    </vt:vector>
  </HeadingPairs>
  <TitlesOfParts>
    <vt:vector size="30" baseType="lpstr">
      <vt:lpstr>NEW-MEP-Slide-Template-v3</vt:lpstr>
      <vt:lpstr>Office Theme</vt:lpstr>
      <vt:lpstr>2_Office Theme</vt:lpstr>
      <vt:lpstr>3_Office Theme</vt:lpstr>
      <vt:lpstr>4_Office Theme</vt:lpstr>
      <vt:lpstr>5_Office Theme</vt:lpstr>
      <vt:lpstr>WELCOME   Information Webinar – July 10, 2014 2:00 p.m. (EDT)  Participants will be muted on entry to the webinar  Federal Funding Opportunity:2014-NIST-MEP-B2BN-01 National Institute of Standards and Technology (NIST) Manufacturing Extension Partnership (MEP)   David Cranmer, Competition Manager, NIST MEP Diane Henderson, Federal Program Officer, NIST MEP  </vt:lpstr>
      <vt:lpstr>PowerPoint Presentation</vt:lpstr>
      <vt:lpstr>Information Webinar Agenda</vt:lpstr>
      <vt:lpstr>Funding Opportunity Introduction (1) </vt:lpstr>
      <vt:lpstr>MEP / B2BN Background (1)</vt:lpstr>
      <vt:lpstr>MEP / B2BN Background (2)</vt:lpstr>
      <vt:lpstr>MEP Strategies and the B2B Networks Pilots (1)</vt:lpstr>
      <vt:lpstr>MEP Strategies and the B2B Networks Pilots (2)</vt:lpstr>
      <vt:lpstr>Funding Opportunity Introduction (2) </vt:lpstr>
      <vt:lpstr>Cost Share, Funding &amp; Eligibility</vt:lpstr>
      <vt:lpstr>Application/Proposal Submission</vt:lpstr>
      <vt:lpstr>Application Package Details (1)</vt:lpstr>
      <vt:lpstr>Application Package Details (2):</vt:lpstr>
      <vt:lpstr>Application Package Details (3):</vt:lpstr>
      <vt:lpstr>Application Package Details (4):</vt:lpstr>
      <vt:lpstr>Evaluation Criteria</vt:lpstr>
      <vt:lpstr>Selection Factors (1)</vt:lpstr>
      <vt:lpstr>Selection Factors (2)</vt:lpstr>
      <vt:lpstr>Selection Factors (3)</vt:lpstr>
      <vt:lpstr>Review and Selection Process (1)</vt:lpstr>
      <vt:lpstr>Review and Selection Process (2)</vt:lpstr>
      <vt:lpstr>Award Information (1)</vt:lpstr>
      <vt:lpstr>Award Information – Reporting Requirements</vt:lpstr>
      <vt:lpstr>Agency Contacts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MEP Program Review Roger Kilmer, Director</dc:title>
  <dc:creator>Jaclyn Gardner</dc:creator>
  <cp:lastModifiedBy>Diane Henderson</cp:lastModifiedBy>
  <cp:revision>134</cp:revision>
  <cp:lastPrinted>2014-07-08T19:06:00Z</cp:lastPrinted>
  <dcterms:created xsi:type="dcterms:W3CDTF">2011-12-08T15:36:51Z</dcterms:created>
  <dcterms:modified xsi:type="dcterms:W3CDTF">2014-07-10T18:35:47Z</dcterms:modified>
</cp:coreProperties>
</file>