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  <p:sldMasterId id="2147485399" r:id="rId2"/>
  </p:sldMasterIdLst>
  <p:notesMasterIdLst>
    <p:notesMasterId r:id="rId11"/>
  </p:notesMasterIdLst>
  <p:handoutMasterIdLst>
    <p:handoutMasterId r:id="rId12"/>
  </p:handoutMasterIdLst>
  <p:sldIdLst>
    <p:sldId id="2196" r:id="rId3"/>
    <p:sldId id="2364" r:id="rId4"/>
    <p:sldId id="2350" r:id="rId5"/>
    <p:sldId id="2362" r:id="rId6"/>
    <p:sldId id="2366" r:id="rId7"/>
    <p:sldId id="2363" r:id="rId8"/>
    <p:sldId id="2365" r:id="rId9"/>
    <p:sldId id="2352" r:id="rId10"/>
  </p:sldIdLst>
  <p:sldSz cx="9144000" cy="5143500" type="screen16x9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9">
          <p15:clr>
            <a:srgbClr val="A4A3A4"/>
          </p15:clr>
        </p15:guide>
        <p15:guide id="2" orient="horz" pos="2182">
          <p15:clr>
            <a:srgbClr val="A4A3A4"/>
          </p15:clr>
        </p15:guide>
        <p15:guide id="3" orient="horz" pos="605">
          <p15:clr>
            <a:srgbClr val="A4A3A4"/>
          </p15:clr>
        </p15:guide>
        <p15:guide id="4" orient="horz" pos="655">
          <p15:clr>
            <a:srgbClr val="A4A3A4"/>
          </p15:clr>
        </p15:guide>
        <p15:guide id="5" orient="horz" pos="4239">
          <p15:clr>
            <a:srgbClr val="A4A3A4"/>
          </p15:clr>
        </p15:guide>
        <p15:guide id="6" orient="horz" pos="4055">
          <p15:clr>
            <a:srgbClr val="A4A3A4"/>
          </p15:clr>
        </p15:guide>
        <p15:guide id="7" pos="2880">
          <p15:clr>
            <a:srgbClr val="A4A3A4"/>
          </p15:clr>
        </p15:guide>
        <p15:guide id="8" pos="5617">
          <p15:clr>
            <a:srgbClr val="A4A3A4"/>
          </p15:clr>
        </p15:guide>
        <p15:guide id="9" pos="3238">
          <p15:clr>
            <a:srgbClr val="A4A3A4"/>
          </p15:clr>
        </p15:guide>
        <p15:guide id="10" pos="149">
          <p15:clr>
            <a:srgbClr val="A4A3A4"/>
          </p15:clr>
        </p15:guide>
        <p15:guide id="11" pos="4703">
          <p15:clr>
            <a:srgbClr val="A4A3A4"/>
          </p15:clr>
        </p15:guide>
        <p15:guide id="12" orient="horz" pos="719">
          <p15:clr>
            <a:srgbClr val="A4A3A4"/>
          </p15:clr>
        </p15:guide>
        <p15:guide id="13" orient="horz" pos="1642">
          <p15:clr>
            <a:srgbClr val="A4A3A4"/>
          </p15:clr>
        </p15:guide>
        <p15:guide id="14" orient="horz" pos="65">
          <p15:clr>
            <a:srgbClr val="A4A3A4"/>
          </p15:clr>
        </p15:guide>
        <p15:guide id="15" orient="horz" pos="115">
          <p15:clr>
            <a:srgbClr val="A4A3A4"/>
          </p15:clr>
        </p15:guide>
        <p15:guide id="16" orient="horz" pos="3699">
          <p15:clr>
            <a:srgbClr val="A4A3A4"/>
          </p15:clr>
        </p15:guide>
        <p15:guide id="17" orient="horz" pos="351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00" userDrawn="1">
          <p15:clr>
            <a:srgbClr val="A4A3A4"/>
          </p15:clr>
        </p15:guide>
        <p15:guide id="2" pos="2288" userDrawn="1">
          <p15:clr>
            <a:srgbClr val="A4A3A4"/>
          </p15:clr>
        </p15:guide>
        <p15:guide id="3" orient="horz" pos="3024" userDrawn="1">
          <p15:clr>
            <a:srgbClr val="A4A3A4"/>
          </p15:clr>
        </p15:guide>
        <p15:guide id="4" pos="230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D12A3C"/>
    <a:srgbClr val="AFAFAF"/>
    <a:srgbClr val="0000FF"/>
    <a:srgbClr val="33CC33"/>
    <a:srgbClr val="0000CC"/>
    <a:srgbClr val="6D9CB1"/>
    <a:srgbClr val="000099"/>
    <a:srgbClr val="C0D7E2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48" autoAdjust="0"/>
    <p:restoredTop sz="96240" autoAdjust="0"/>
  </p:normalViewPr>
  <p:slideViewPr>
    <p:cSldViewPr snapToGrid="0" showGuides="1">
      <p:cViewPr>
        <p:scale>
          <a:sx n="160" d="100"/>
          <a:sy n="160" d="100"/>
        </p:scale>
        <p:origin x="920" y="416"/>
      </p:cViewPr>
      <p:guideLst>
        <p:guide orient="horz" pos="1259"/>
        <p:guide orient="horz" pos="2182"/>
        <p:guide orient="horz" pos="605"/>
        <p:guide orient="horz" pos="655"/>
        <p:guide orient="horz" pos="4239"/>
        <p:guide orient="horz" pos="4055"/>
        <p:guide pos="2880"/>
        <p:guide pos="5617"/>
        <p:guide pos="3238"/>
        <p:guide pos="149"/>
        <p:guide pos="4703"/>
        <p:guide orient="horz" pos="719"/>
        <p:guide orient="horz" pos="1642"/>
        <p:guide orient="horz" pos="65"/>
        <p:guide orient="horz" pos="115"/>
        <p:guide orient="horz" pos="3699"/>
        <p:guide orient="horz" pos="35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80" d="100"/>
          <a:sy n="80" d="100"/>
        </p:scale>
        <p:origin x="-3222" y="-102"/>
      </p:cViewPr>
      <p:guideLst>
        <p:guide orient="horz" pos="3000"/>
        <p:guide pos="2288"/>
        <p:guide orient="horz" pos="3024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5"/>
            <a:ext cx="3169920" cy="480060"/>
          </a:xfrm>
          <a:prstGeom prst="rect">
            <a:avLst/>
          </a:prstGeom>
        </p:spPr>
        <p:txBody>
          <a:bodyPr vert="horz" lIns="96692" tIns="48348" rIns="96692" bIns="48348" rtlCol="0"/>
          <a:lstStyle>
            <a:lvl1pPr algn="l">
              <a:defRPr sz="1100"/>
            </a:lvl1pPr>
          </a:lstStyle>
          <a:p>
            <a:r>
              <a:rPr lang="en-US" dirty="0">
                <a:latin typeface="Arial" pitchFamily="34" charset="0"/>
              </a:rPr>
              <a:t>Raytheon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93" y="5"/>
            <a:ext cx="3169920" cy="480060"/>
          </a:xfrm>
          <a:prstGeom prst="rect">
            <a:avLst/>
          </a:prstGeom>
        </p:spPr>
        <p:txBody>
          <a:bodyPr vert="horz" lIns="96692" tIns="48348" rIns="96692" bIns="48348" rtlCol="0"/>
          <a:lstStyle>
            <a:lvl1pPr algn="r">
              <a:defRPr sz="1100"/>
            </a:lvl1pPr>
          </a:lstStyle>
          <a:p>
            <a:fld id="{39E104DB-5A84-4417-9505-9949D8449EC3}" type="datetimeFigureOut">
              <a:rPr lang="en-US" smtClean="0">
                <a:latin typeface="Arial" pitchFamily="34" charset="0"/>
              </a:rPr>
              <a:pPr/>
              <a:t>11/15/21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119480"/>
            <a:ext cx="3169920" cy="480060"/>
          </a:xfrm>
          <a:prstGeom prst="rect">
            <a:avLst/>
          </a:prstGeom>
        </p:spPr>
        <p:txBody>
          <a:bodyPr vert="horz" lIns="96692" tIns="48348" rIns="96692" bIns="48348" rtlCol="0" anchor="b"/>
          <a:lstStyle>
            <a:lvl1pPr algn="l">
              <a:defRPr sz="1100"/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93" y="9119480"/>
            <a:ext cx="3169920" cy="480060"/>
          </a:xfrm>
          <a:prstGeom prst="rect">
            <a:avLst/>
          </a:prstGeom>
        </p:spPr>
        <p:txBody>
          <a:bodyPr vert="horz" lIns="96692" tIns="48348" rIns="96692" bIns="48348" rtlCol="0" anchor="b"/>
          <a:lstStyle>
            <a:lvl1pPr algn="r">
              <a:defRPr sz="1100"/>
            </a:lvl1pPr>
          </a:lstStyle>
          <a:p>
            <a:fld id="{F82DAC55-62D0-4EAE-A230-0CCA3BD4BC39}" type="slidenum">
              <a:rPr lang="en-US" smtClean="0">
                <a:latin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3352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5"/>
            <a:ext cx="3169920" cy="480060"/>
          </a:xfrm>
          <a:prstGeom prst="rect">
            <a:avLst/>
          </a:prstGeom>
        </p:spPr>
        <p:txBody>
          <a:bodyPr vert="horz" lIns="96692" tIns="48348" rIns="96692" bIns="48348" rtlCol="0"/>
          <a:lstStyle>
            <a:lvl1pPr algn="l">
              <a:defRPr sz="1100">
                <a:latin typeface="Arial" pitchFamily="34" charset="0"/>
              </a:defRPr>
            </a:lvl1pPr>
          </a:lstStyle>
          <a:p>
            <a:r>
              <a:rPr lang="en-US" dirty="0"/>
              <a:t>Raytheon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93" y="5"/>
            <a:ext cx="3169920" cy="480060"/>
          </a:xfrm>
          <a:prstGeom prst="rect">
            <a:avLst/>
          </a:prstGeom>
        </p:spPr>
        <p:txBody>
          <a:bodyPr vert="horz" lIns="96692" tIns="48348" rIns="96692" bIns="48348" rtlCol="0"/>
          <a:lstStyle>
            <a:lvl1pPr algn="r">
              <a:defRPr sz="1100">
                <a:latin typeface="Arial" pitchFamily="34" charset="0"/>
              </a:defRPr>
            </a:lvl1pPr>
          </a:lstStyle>
          <a:p>
            <a:fld id="{FC1312E8-DAE4-4DB4-9959-6EFE043C5908}" type="datetimeFigureOut">
              <a:rPr lang="en-US" smtClean="0"/>
              <a:pPr/>
              <a:t>11/15/21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19138"/>
            <a:ext cx="6399212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92" tIns="48348" rIns="96692" bIns="4834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6"/>
            <a:ext cx="5852160" cy="4320540"/>
          </a:xfrm>
          <a:prstGeom prst="rect">
            <a:avLst/>
          </a:prstGeom>
        </p:spPr>
        <p:txBody>
          <a:bodyPr vert="horz" lIns="96692" tIns="48348" rIns="96692" bIns="4834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119480"/>
            <a:ext cx="3169920" cy="480060"/>
          </a:xfrm>
          <a:prstGeom prst="rect">
            <a:avLst/>
          </a:prstGeom>
        </p:spPr>
        <p:txBody>
          <a:bodyPr vert="horz" lIns="96692" tIns="48348" rIns="96692" bIns="48348" rtlCol="0" anchor="b"/>
          <a:lstStyle>
            <a:lvl1pPr algn="l">
              <a:defRPr sz="11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93" y="9119480"/>
            <a:ext cx="3169920" cy="480060"/>
          </a:xfrm>
          <a:prstGeom prst="rect">
            <a:avLst/>
          </a:prstGeom>
        </p:spPr>
        <p:txBody>
          <a:bodyPr vert="horz" lIns="96692" tIns="48348" rIns="96692" bIns="48348" rtlCol="0" anchor="b"/>
          <a:lstStyle>
            <a:lvl1pPr algn="r">
              <a:defRPr sz="1100">
                <a:latin typeface="Arial" pitchFamily="34" charset="0"/>
              </a:defRPr>
            </a:lvl1pPr>
          </a:lstStyle>
          <a:p>
            <a:fld id="{B0D02AC4-1C81-4AB4-8D73-92191CCF54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42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19138"/>
            <a:ext cx="6399212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02AC4-1C81-4AB4-8D73-92191CCF549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82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60720"/>
            <a:ext cx="8534400" cy="3590925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918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8136" y="2408116"/>
            <a:ext cx="8229600" cy="430887"/>
          </a:xfrm>
          <a:prstGeom prst="rect">
            <a:avLst/>
          </a:prstGeom>
          <a:effectLst/>
        </p:spPr>
        <p:txBody>
          <a:bodyPr lIns="0" tIns="0" rIns="0" bIns="0">
            <a:spAutoFit/>
          </a:bodyPr>
          <a:lstStyle>
            <a:lvl1pPr algn="l">
              <a:defRPr sz="2800" b="1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ADD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65162" y="3377469"/>
            <a:ext cx="3966634" cy="4308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2800" b="1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Business or subtitle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565162" y="3709612"/>
            <a:ext cx="3966634" cy="47397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4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Presenter name and info</a:t>
            </a:r>
          </a:p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759954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1313" y="821531"/>
            <a:ext cx="853440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0" y="514350"/>
            <a:ext cx="9137650" cy="0"/>
          </a:xfrm>
          <a:prstGeom prst="line">
            <a:avLst/>
          </a:prstGeom>
          <a:noFill/>
          <a:ln w="12700">
            <a:solidFill>
              <a:srgbClr val="CE1126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76201"/>
            <a:ext cx="7024688" cy="44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4450" rIns="90487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499476" y="4973241"/>
            <a:ext cx="644525" cy="129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00" dirty="0">
                <a:solidFill>
                  <a:srgbClr val="000000"/>
                </a:solidFill>
              </a:rPr>
              <a:t>Page </a:t>
            </a:r>
            <a:fld id="{7EF49C1D-904A-4F23-8A49-AFDB3396C8CB}" type="slidenum">
              <a:rPr lang="en-US" altLang="en-US" sz="1000" smtClean="0">
                <a:solidFill>
                  <a:srgbClr val="000000"/>
                </a:solidFill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000" dirty="0">
              <a:solidFill>
                <a:srgbClr val="000000"/>
              </a:solidFill>
            </a:endParaRPr>
          </a:p>
        </p:txBody>
      </p:sp>
      <p:pic>
        <p:nvPicPr>
          <p:cNvPr id="11" name="Picture 9" descr="BBn Technologies_RGB_RB.jpg">
            <a:extLst>
              <a:ext uri="{FF2B5EF4-FFF2-40B4-BE49-F238E27FC236}">
                <a16:creationId xmlns:a16="http://schemas.microsoft.com/office/drawing/2014/main" id="{91E1BDDF-6DBB-9646-9006-DC263678AC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-4776" b="5648"/>
          <a:stretch/>
        </p:blipFill>
        <p:spPr bwMode="auto">
          <a:xfrm>
            <a:off x="7518679" y="-16728"/>
            <a:ext cx="1591428" cy="511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0487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</p:sldLayoutIdLst>
  <p:hf sldNum="0" hdr="0" ftr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5613" indent="-22383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10000"/>
        <a:buChar char="–"/>
        <a:defRPr>
          <a:solidFill>
            <a:schemeClr val="tx1"/>
          </a:solidFill>
          <a:latin typeface="+mn-lt"/>
        </a:defRPr>
      </a:lvl2pPr>
      <a:lvl3pPr marL="679450" indent="-20955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10000"/>
        <a:buChar char="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>
          <a:solidFill>
            <a:srgbClr val="0000CC"/>
          </a:solidFill>
          <a:latin typeface="Frutiger 87ExtraBlackCn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>
          <a:solidFill>
            <a:srgbClr val="0000CC"/>
          </a:solidFill>
          <a:latin typeface="Frutiger 87ExtraBlackCn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>
          <a:solidFill>
            <a:srgbClr val="0000CC"/>
          </a:solidFill>
          <a:latin typeface="Frutiger 87ExtraBlackCn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>
          <a:solidFill>
            <a:srgbClr val="0000CC"/>
          </a:solidFill>
          <a:latin typeface="Frutiger 87ExtraBlackCn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>
          <a:solidFill>
            <a:srgbClr val="0000CC"/>
          </a:solidFill>
          <a:latin typeface="Frutiger 87ExtraBlackCn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"/>
            <a:ext cx="9144000" cy="51435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Picture 9" descr="BBn Technologies_RGB_RB.jpg">
            <a:extLst>
              <a:ext uri="{FF2B5EF4-FFF2-40B4-BE49-F238E27FC236}">
                <a16:creationId xmlns:a16="http://schemas.microsoft.com/office/drawing/2014/main" id="{F1541C92-6A62-3442-A882-CF058B8FEE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-4776" b="5648"/>
          <a:stretch/>
        </p:blipFill>
        <p:spPr bwMode="auto">
          <a:xfrm>
            <a:off x="7518679" y="-16728"/>
            <a:ext cx="1591428" cy="511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6690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00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TASBE/TASBEFlowAnalytics" TargetMode="External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TASBE/TASBEFlowAnalytics" TargetMode="External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88136" y="2236665"/>
            <a:ext cx="8229600" cy="861774"/>
          </a:xfrm>
        </p:spPr>
        <p:txBody>
          <a:bodyPr/>
          <a:lstStyle/>
          <a:p>
            <a:r>
              <a:rPr lang="en-US" dirty="0"/>
              <a:t>Automation-Assisted Flow Cytometry Analysis with TASBE Flow Analytics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65162" y="3377469"/>
            <a:ext cx="3966634" cy="430887"/>
          </a:xfrm>
        </p:spPr>
        <p:txBody>
          <a:bodyPr/>
          <a:lstStyle/>
          <a:p>
            <a:r>
              <a:rPr lang="en-US" dirty="0"/>
              <a:t>Jacob Beal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0"/>
          </p:nvPr>
        </p:nvSpPr>
        <p:spPr>
          <a:xfrm>
            <a:off x="4565162" y="3804395"/>
            <a:ext cx="3966634" cy="689420"/>
          </a:xfrm>
          <a:noFill/>
        </p:spPr>
        <p:txBody>
          <a:bodyPr/>
          <a:lstStyle/>
          <a:p>
            <a:r>
              <a:rPr lang="en-US" dirty="0"/>
              <a:t>NIST Open Flow Cytometry Standards Consortium Meeting</a:t>
            </a:r>
          </a:p>
          <a:p>
            <a:r>
              <a:rPr lang="en-US" dirty="0"/>
              <a:t>November 18</a:t>
            </a:r>
            <a:r>
              <a:rPr lang="en-US" baseline="30000" dirty="0"/>
              <a:t>th</a:t>
            </a:r>
            <a:r>
              <a:rPr lang="en-US" dirty="0"/>
              <a:t>, 2021</a:t>
            </a:r>
          </a:p>
        </p:txBody>
      </p:sp>
    </p:spTree>
    <p:extLst>
      <p:ext uri="{BB962C8B-B14F-4D97-AF65-F5344CB8AC3E}">
        <p14:creationId xmlns:p14="http://schemas.microsoft.com/office/powerpoint/2010/main" val="1667813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TASBE Flow Analytics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63AEC8C-23A8-984B-8B29-3F0F0141C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0095" y="2003729"/>
            <a:ext cx="3749806" cy="1916264"/>
          </a:xfrm>
        </p:spPr>
        <p:txBody>
          <a:bodyPr/>
          <a:lstStyle/>
          <a:p>
            <a:r>
              <a:rPr lang="en-US" dirty="0"/>
              <a:t>Free &amp; open analysis software</a:t>
            </a:r>
          </a:p>
          <a:p>
            <a:pPr lvl="1"/>
            <a:r>
              <a:rPr lang="en-US" dirty="0"/>
              <a:t>Runs in </a:t>
            </a:r>
            <a:r>
              <a:rPr lang="en-US" dirty="0" err="1"/>
              <a:t>Matlab</a:t>
            </a:r>
            <a:r>
              <a:rPr lang="en-US" dirty="0"/>
              <a:t>, Octave, Python</a:t>
            </a:r>
          </a:p>
          <a:p>
            <a:pPr lvl="1"/>
            <a:r>
              <a:rPr lang="en-US" dirty="0"/>
              <a:t>User-friendly Excel interface</a:t>
            </a:r>
          </a:p>
          <a:p>
            <a:pPr lvl="1"/>
            <a:r>
              <a:rPr lang="en-US" dirty="0"/>
              <a:t>Designed for automation</a:t>
            </a:r>
          </a:p>
        </p:txBody>
      </p:sp>
      <p:pic>
        <p:nvPicPr>
          <p:cNvPr id="8" name="Picture 7" descr="tasbe_logo_larg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683" y="1722113"/>
            <a:ext cx="2555330" cy="169927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5910" y="3488778"/>
            <a:ext cx="427097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>
                <a:hlinkClick r:id="rId3"/>
              </a:rPr>
              <a:t>https://github.com/TASBE/TASBEFlowAnalytics</a:t>
            </a:r>
            <a:r>
              <a:rPr lang="en-US" sz="15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8340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54157-ADBF-654E-96AC-9E3D7BD9B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Calibration &amp; Analytical Workflows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060FA-5E90-1C4F-A87B-4BE9D48CB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052" y="930827"/>
            <a:ext cx="4465983" cy="349009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Calibration workflow components:</a:t>
            </a:r>
          </a:p>
          <a:p>
            <a:r>
              <a:rPr lang="en-US" dirty="0"/>
              <a:t>Model-based gating for cell populations</a:t>
            </a:r>
          </a:p>
          <a:p>
            <a:r>
              <a:rPr lang="en-US" dirty="0"/>
              <a:t>Background subtraction w. WT/NT</a:t>
            </a:r>
          </a:p>
          <a:p>
            <a:r>
              <a:rPr lang="en-US" dirty="0"/>
              <a:t>Spectral compensation w. single positives</a:t>
            </a:r>
          </a:p>
          <a:p>
            <a:r>
              <a:rPr lang="en-US" dirty="0"/>
              <a:t>Color remapping w. multi-color controls</a:t>
            </a:r>
          </a:p>
          <a:p>
            <a:r>
              <a:rPr lang="en-US" dirty="0" err="1"/>
              <a:t>MEx</a:t>
            </a:r>
            <a:r>
              <a:rPr lang="en-US" dirty="0"/>
              <a:t>/ERF/</a:t>
            </a:r>
            <a:r>
              <a:rPr lang="en-US" dirty="0" err="1"/>
              <a:t>Eμm</a:t>
            </a:r>
            <a:r>
              <a:rPr lang="en-US" dirty="0"/>
              <a:t> units from bead calibrants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Analytical workflow components:</a:t>
            </a:r>
          </a:p>
          <a:p>
            <a:r>
              <a:rPr lang="en-US" dirty="0"/>
              <a:t>Per-channel statistics vs. replicate groups</a:t>
            </a:r>
          </a:p>
          <a:p>
            <a:r>
              <a:rPr lang="en-US" dirty="0"/>
              <a:t>GMM component separation</a:t>
            </a:r>
          </a:p>
          <a:p>
            <a:r>
              <a:rPr lang="en-US" dirty="0"/>
              <a:t>Comparison of condition groups</a:t>
            </a:r>
          </a:p>
          <a:p>
            <a:r>
              <a:rPr lang="en-US" dirty="0"/>
              <a:t>Parametric analysis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DBF34E-3035-0E4C-9A5A-E3F03EF2B1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035" y="530143"/>
            <a:ext cx="3686022" cy="46133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77B23A-5722-7647-9ED1-6FD457CDF0FE}"/>
              </a:ext>
            </a:extLst>
          </p:cNvPr>
          <p:cNvSpPr txBox="1"/>
          <p:nvPr/>
        </p:nvSpPr>
        <p:spPr>
          <a:xfrm>
            <a:off x="29028" y="4946865"/>
            <a:ext cx="583474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i="1" dirty="0"/>
              <a:t>[</a:t>
            </a:r>
            <a:r>
              <a:rPr lang="en-US" sz="700" i="1" dirty="0" err="1"/>
              <a:t>Roederer</a:t>
            </a:r>
            <a:r>
              <a:rPr lang="en-US" sz="700" i="1" dirty="0"/>
              <a:t>, 2002; Wang et al., 2008; NIST/ISAC, 2012; Beal et al., 2012; </a:t>
            </a:r>
            <a:r>
              <a:rPr lang="en-US" sz="700" i="1" dirty="0" err="1"/>
              <a:t>Kiani</a:t>
            </a:r>
            <a:r>
              <a:rPr lang="en-US" sz="700" i="1" dirty="0"/>
              <a:t> et al., 2014; Beal et al., 2014; </a:t>
            </a:r>
            <a:r>
              <a:rPr lang="en-US" sz="700" i="1" dirty="0" err="1"/>
              <a:t>Davidsohn</a:t>
            </a:r>
            <a:r>
              <a:rPr lang="en-US" sz="700" i="1" dirty="0"/>
              <a:t> et al, 2014; Beal 2015]</a:t>
            </a:r>
          </a:p>
        </p:txBody>
      </p:sp>
    </p:spTree>
    <p:extLst>
      <p:ext uri="{BB962C8B-B14F-4D97-AF65-F5344CB8AC3E}">
        <p14:creationId xmlns:p14="http://schemas.microsoft.com/office/powerpoint/2010/main" val="3427394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706D82-C479-9648-9800-CEE105043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Model-based gating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5304C6-567B-034D-8D72-06A6F010AC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56" t="8329" b="2541"/>
          <a:stretch/>
        </p:blipFill>
        <p:spPr>
          <a:xfrm>
            <a:off x="85301" y="898501"/>
            <a:ext cx="9058881" cy="195602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17EFD76-5ADC-3B48-BAFB-79C137284523}"/>
              </a:ext>
            </a:extLst>
          </p:cNvPr>
          <p:cNvGrpSpPr>
            <a:grpSpLocks noChangeAspect="1"/>
          </p:cNvGrpSpPr>
          <p:nvPr/>
        </p:nvGrpSpPr>
        <p:grpSpPr>
          <a:xfrm>
            <a:off x="279303" y="3131920"/>
            <a:ext cx="8649002" cy="2011680"/>
            <a:chOff x="-452428" y="617944"/>
            <a:chExt cx="9828411" cy="2286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C08E89F-16D8-A740-9B92-DE1243ED6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7089983" y="617944"/>
              <a:ext cx="2286000" cy="22860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FE1D8D3-5264-4243-8FE8-423EDD75C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76459" y="617944"/>
              <a:ext cx="2286000" cy="22860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D3DC29A-A31D-4B42-827F-A148BBD1D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452428" y="617944"/>
              <a:ext cx="2286000" cy="22860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8C18906-5DA5-284C-B9DC-D3E1C6B1D0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17141" y="617944"/>
              <a:ext cx="2286000" cy="2286000"/>
            </a:xfrm>
            <a:prstGeom prst="rect">
              <a:avLst/>
            </a:prstGeom>
          </p:spPr>
        </p:pic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448EB4-E530-AA48-B1D7-FE43C5BFB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614230"/>
            <a:ext cx="8534400" cy="3590925"/>
          </a:xfrm>
        </p:spPr>
        <p:txBody>
          <a:bodyPr/>
          <a:lstStyle/>
          <a:p>
            <a:r>
              <a:rPr lang="en-US" dirty="0"/>
              <a:t>Manual gating of stained blood cell assay: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TASBE model-based gating:</a:t>
            </a:r>
          </a:p>
        </p:txBody>
      </p:sp>
    </p:spTree>
    <p:extLst>
      <p:ext uri="{BB962C8B-B14F-4D97-AF65-F5344CB8AC3E}">
        <p14:creationId xmlns:p14="http://schemas.microsoft.com/office/powerpoint/2010/main" val="1906208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706D82-C479-9648-9800-CEE105043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across voltage &amp; instruments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072A50-B160-1847-9CCC-BAA3D44B82CD}"/>
              </a:ext>
            </a:extLst>
          </p:cNvPr>
          <p:cNvSpPr txBox="1"/>
          <p:nvPr/>
        </p:nvSpPr>
        <p:spPr>
          <a:xfrm>
            <a:off x="29028" y="4946865"/>
            <a:ext cx="279368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i="1" dirty="0"/>
              <a:t>[Beal et al., in revision]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9C2312-BBA2-3442-B4FF-03963850A9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685" y="787290"/>
            <a:ext cx="8452650" cy="385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696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706D82-C479-9648-9800-CEE105043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across independent assays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D8FCE6B-C09A-FC49-99E5-DCF0266F239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04800" y="940415"/>
            <a:ext cx="4535075" cy="3901930"/>
          </a:xfrm>
          <a:prstGeom prst="rect">
            <a:avLst/>
          </a:prstGeom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3937848-DDED-6D4E-A418-1E81267638E3}"/>
              </a:ext>
            </a:extLst>
          </p:cNvPr>
          <p:cNvSpPr txBox="1">
            <a:spLocks/>
          </p:cNvSpPr>
          <p:nvPr/>
        </p:nvSpPr>
        <p:spPr bwMode="auto">
          <a:xfrm>
            <a:off x="5009322" y="1733039"/>
            <a:ext cx="3945169" cy="1200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301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561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679450" indent="-209550" algn="l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10000"/>
              <a:buChar char="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600">
                <a:solidFill>
                  <a:srgbClr val="0000CC"/>
                </a:solidFill>
                <a:latin typeface="Frutiger 87ExtraBlackCn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>
                <a:solidFill>
                  <a:srgbClr val="0000CC"/>
                </a:solidFill>
                <a:latin typeface="Frutiger 87ExtraBlackCn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>
                <a:solidFill>
                  <a:srgbClr val="0000CC"/>
                </a:solidFill>
                <a:latin typeface="Frutiger 87ExtraBlackCn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>
                <a:solidFill>
                  <a:srgbClr val="0000CC"/>
                </a:solidFill>
                <a:latin typeface="Frutiger 87ExtraBlackCn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>
                <a:solidFill>
                  <a:srgbClr val="0000CC"/>
                </a:solidFill>
                <a:latin typeface="Frutiger 87ExtraBlackCn" pitchFamily="34" charset="0"/>
              </a:defRPr>
            </a:lvl9pPr>
          </a:lstStyle>
          <a:p>
            <a:pPr marL="0" indent="0">
              <a:buNone/>
            </a:pPr>
            <a:r>
              <a:rPr lang="en-US" kern="0" dirty="0" err="1"/>
              <a:t>iGEM</a:t>
            </a:r>
            <a:r>
              <a:rPr lang="en-US" kern="0" dirty="0"/>
              <a:t> </a:t>
            </a:r>
            <a:r>
              <a:rPr lang="en-US" kern="0" dirty="0" err="1"/>
              <a:t>interlab</a:t>
            </a:r>
            <a:r>
              <a:rPr lang="en-US" kern="0" dirty="0"/>
              <a:t> comparative analysis:</a:t>
            </a:r>
          </a:p>
          <a:p>
            <a:r>
              <a:rPr lang="en-US" kern="0" dirty="0"/>
              <a:t>Independently transformed and cultured E. coli w. constitutive GFP expression</a:t>
            </a:r>
          </a:p>
          <a:p>
            <a:r>
              <a:rPr lang="en-US" kern="0" dirty="0"/>
              <a:t>Equivalent-unit data across 3 years</a:t>
            </a:r>
          </a:p>
          <a:p>
            <a:r>
              <a:rPr lang="en-US" kern="0" dirty="0"/>
              <a:t>Plate reader data from 468 teams</a:t>
            </a:r>
          </a:p>
          <a:p>
            <a:r>
              <a:rPr lang="en-US" kern="0" dirty="0"/>
              <a:t>Flow cytometry data from 31 teams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B4C608A-4F62-3642-95DF-C50670C196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770" y="548536"/>
            <a:ext cx="876300" cy="8763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D072A50-B160-1847-9CCC-BAA3D44B82CD}"/>
              </a:ext>
            </a:extLst>
          </p:cNvPr>
          <p:cNvSpPr txBox="1"/>
          <p:nvPr/>
        </p:nvSpPr>
        <p:spPr>
          <a:xfrm>
            <a:off x="29028" y="4946865"/>
            <a:ext cx="87742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i="1" dirty="0"/>
              <a:t>[Beal et al., 2021]</a:t>
            </a:r>
          </a:p>
        </p:txBody>
      </p:sp>
    </p:spTree>
    <p:extLst>
      <p:ext uri="{BB962C8B-B14F-4D97-AF65-F5344CB8AC3E}">
        <p14:creationId xmlns:p14="http://schemas.microsoft.com/office/powerpoint/2010/main" val="574358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706D82-C479-9648-9800-CEE105043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Automation &amp; quality control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448EB4-E530-AA48-B1D7-FE43C5BFB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60721"/>
            <a:ext cx="8534400" cy="2682984"/>
          </a:xfrm>
        </p:spPr>
        <p:txBody>
          <a:bodyPr/>
          <a:lstStyle/>
          <a:p>
            <a:r>
              <a:rPr lang="en-US" dirty="0"/>
              <a:t>TASBE workflows all include embedded diagnostics for quality control</a:t>
            </a:r>
          </a:p>
          <a:p>
            <a:pPr lvl="1"/>
            <a:r>
              <a:rPr lang="en-US" dirty="0"/>
              <a:t>Quality control checks include:</a:t>
            </a:r>
          </a:p>
          <a:p>
            <a:pPr lvl="2"/>
            <a:r>
              <a:rPr lang="en-US" dirty="0"/>
              <a:t>Bead peak fit quality</a:t>
            </a:r>
          </a:p>
          <a:p>
            <a:pPr lvl="2"/>
            <a:r>
              <a:rPr lang="en-US" dirty="0"/>
              <a:t>Potential bead clumping</a:t>
            </a:r>
          </a:p>
          <a:p>
            <a:pPr lvl="2"/>
            <a:r>
              <a:rPr lang="en-US" dirty="0"/>
              <a:t>Voltage mismatch</a:t>
            </a:r>
          </a:p>
          <a:p>
            <a:pPr lvl="2"/>
            <a:r>
              <a:rPr lang="en-US" dirty="0"/>
              <a:t>High spectral overlap</a:t>
            </a:r>
          </a:p>
          <a:p>
            <a:pPr lvl="2"/>
            <a:r>
              <a:rPr lang="en-US" dirty="0"/>
              <a:t>High variance in gated fraction</a:t>
            </a:r>
          </a:p>
          <a:p>
            <a:pPr lvl="2"/>
            <a:r>
              <a:rPr lang="en-US" dirty="0"/>
              <a:t>Unexpectedly small event count</a:t>
            </a:r>
          </a:p>
          <a:p>
            <a:pPr lvl="1"/>
            <a:r>
              <a:rPr lang="en-US" dirty="0"/>
              <a:t>Optional logging in JUnit format for pipeline integration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624A30-E9F8-644C-9E66-8EFE7D9E5558}"/>
              </a:ext>
            </a:extLst>
          </p:cNvPr>
          <p:cNvSpPr txBox="1"/>
          <p:nvPr/>
        </p:nvSpPr>
        <p:spPr>
          <a:xfrm>
            <a:off x="2401294" y="3472145"/>
            <a:ext cx="4572000" cy="1600438"/>
          </a:xfrm>
          <a:prstGeom prst="rect">
            <a:avLst/>
          </a:prstGeom>
          <a:solidFill>
            <a:srgbClr val="CCEC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b="1" dirty="0"/>
              <a:t>SD2 program automated analytics: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400" dirty="0"/>
              <a:t>3 years, ~20 organizations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400" dirty="0"/>
              <a:t>268 experiments</a:t>
            </a:r>
          </a:p>
          <a:p>
            <a:pPr marL="468630" lvl="1" indent="-285750">
              <a:buFont typeface="Wingdings" pitchFamily="2" charset="2"/>
              <a:buChar char="§"/>
            </a:pPr>
            <a:r>
              <a:rPr lang="en-US" sz="1400" dirty="0"/>
              <a:t>74%: zero human intervention</a:t>
            </a:r>
          </a:p>
          <a:p>
            <a:pPr marL="468630" lvl="1" indent="-285750">
              <a:buFont typeface="Wingdings" pitchFamily="2" charset="2"/>
              <a:buChar char="§"/>
            </a:pPr>
            <a:r>
              <a:rPr lang="en-US" sz="1400" dirty="0"/>
              <a:t>26%: diagnostic flags </a:t>
            </a:r>
            <a:r>
              <a:rPr lang="en-US" sz="1400" dirty="0">
                <a:sym typeface="Wingdings" pitchFamily="2" charset="2"/>
              </a:rPr>
              <a:t> </a:t>
            </a:r>
            <a:r>
              <a:rPr lang="en-US" sz="1400" dirty="0"/>
              <a:t>adjust config &amp; rerun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400" dirty="0"/>
              <a:t>40,840 fcs files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400" dirty="0"/>
              <a:t>271.9 gigabytes</a:t>
            </a:r>
          </a:p>
        </p:txBody>
      </p:sp>
      <p:pic>
        <p:nvPicPr>
          <p:cNvPr id="8" name="Google Shape;21;p2">
            <a:extLst>
              <a:ext uri="{FF2B5EF4-FFF2-40B4-BE49-F238E27FC236}">
                <a16:creationId xmlns:a16="http://schemas.microsoft.com/office/drawing/2014/main" id="{7C350A12-A170-F846-A33B-9819C94695F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99867" y="3495995"/>
            <a:ext cx="1034044" cy="6240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0954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07D6A-4B88-5F45-8992-9AFCE5FC2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894B6-CCE5-6845-B264-81B65427EB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TASBE Flow Analytics is free &amp; open software for flow cytometry analytics</a:t>
            </a:r>
          </a:p>
          <a:p>
            <a:r>
              <a:rPr lang="en-US" dirty="0"/>
              <a:t>Can be controlled interactively, via Excel, or in automated pipelines</a:t>
            </a:r>
          </a:p>
          <a:p>
            <a:r>
              <a:rPr lang="en-US" dirty="0"/>
              <a:t>Automation-assisted workflows for gating, compensation, and unit calibration</a:t>
            </a:r>
          </a:p>
          <a:p>
            <a:r>
              <a:rPr lang="en-US" dirty="0"/>
              <a:t>Automated is supervised via embedded quality control</a:t>
            </a:r>
          </a:p>
        </p:txBody>
      </p:sp>
      <p:pic>
        <p:nvPicPr>
          <p:cNvPr id="6" name="Picture 5" descr="tasbe_logo_large.tiff">
            <a:extLst>
              <a:ext uri="{FF2B5EF4-FFF2-40B4-BE49-F238E27FC236}">
                <a16:creationId xmlns:a16="http://schemas.microsoft.com/office/drawing/2014/main" id="{A431B7E5-306A-2E4F-A908-BE5BFE5B75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824" y="2361815"/>
            <a:ext cx="2555330" cy="169927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4D4791F-9DBB-C640-B07B-2C8B280612C3}"/>
              </a:ext>
            </a:extLst>
          </p:cNvPr>
          <p:cNvSpPr/>
          <p:nvPr/>
        </p:nvSpPr>
        <p:spPr>
          <a:xfrm>
            <a:off x="2269051" y="4128480"/>
            <a:ext cx="427097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>
                <a:hlinkClick r:id="rId3"/>
              </a:rPr>
              <a:t>https://github.com/TASBE/TASBEFlowAnalytics</a:t>
            </a:r>
            <a:r>
              <a:rPr lang="en-US" sz="15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9693538"/>
      </p:ext>
    </p:extLst>
  </p:cSld>
  <p:clrMapOvr>
    <a:masterClrMapping/>
  </p:clrMapOvr>
</p:sld>
</file>

<file path=ppt/theme/theme1.xml><?xml version="1.0" encoding="utf-8"?>
<a:theme xmlns:a="http://schemas.openxmlformats.org/drawingml/2006/main" name="1_rayppt0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1_rayppt0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00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 marL="230188" marR="0" indent="-230188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10000"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230188" marR="0" indent="-230188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10000"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rayppt03 1">
        <a:dk1>
          <a:srgbClr val="000000"/>
        </a:dk1>
        <a:lt1>
          <a:srgbClr val="FFFFFF"/>
        </a:lt1>
        <a:dk2>
          <a:srgbClr val="000000"/>
        </a:dk2>
        <a:lt2>
          <a:srgbClr val="AC9F89"/>
        </a:lt2>
        <a:accent1>
          <a:srgbClr val="95A289"/>
        </a:accent1>
        <a:accent2>
          <a:srgbClr val="DAD9AD"/>
        </a:accent2>
        <a:accent3>
          <a:srgbClr val="FFFFFF"/>
        </a:accent3>
        <a:accent4>
          <a:srgbClr val="000000"/>
        </a:accent4>
        <a:accent5>
          <a:srgbClr val="C8CEC4"/>
        </a:accent5>
        <a:accent6>
          <a:srgbClr val="C5C49C"/>
        </a:accent6>
        <a:hlink>
          <a:srgbClr val="7C96A1"/>
        </a:hlink>
        <a:folHlink>
          <a:srgbClr val="CE11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3" id="{674B69F4-C641-B145-BB5D-EB273F7A0E2E}" vid="{CCD3C364-ED23-7C4C-9FFF-902385DD3B10}"/>
    </a:ext>
  </a:extLst>
</a:theme>
</file>

<file path=ppt/theme/theme2.xml><?xml version="1.0" encoding="utf-8"?>
<a:theme xmlns:a="http://schemas.openxmlformats.org/drawingml/2006/main" name="Corp_External_Template2016_16x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B5B5B5"/>
        </a:solidFill>
        <a:ln w="12700" algn="ctr">
          <a:noFill/>
          <a:miter lim="800000"/>
          <a:headEnd/>
          <a:tailEnd/>
        </a:ln>
      </a:spPr>
      <a:bodyPr wrap="none" rtlCol="0" anchor="ctr"/>
      <a:lstStyle>
        <a:defPPr algn="ctr">
          <a:defRPr dirty="0" err="1" smtClean="0"/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674B69F4-C641-B145-BB5D-EB273F7A0E2E}" vid="{EBA07853-F248-5249-A6D6-27D1F35609D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1_rayppt03</Template>
  <TotalTime>397</TotalTime>
  <Words>358</Words>
  <Application>Microsoft Macintosh PowerPoint</Application>
  <PresentationFormat>On-screen Show (16:9)</PresentationFormat>
  <Paragraphs>67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Frutiger 87ExtraBlackCn</vt:lpstr>
      <vt:lpstr>Wingdings</vt:lpstr>
      <vt:lpstr>1_rayppt03</vt:lpstr>
      <vt:lpstr>Corp_External_Template2016_16x9</vt:lpstr>
      <vt:lpstr>Automation-Assisted Flow Cytometry Analysis with TASBE Flow Analytics</vt:lpstr>
      <vt:lpstr>TASBE Flow Analytics</vt:lpstr>
      <vt:lpstr>Calibration &amp; Analytical Workflows</vt:lpstr>
      <vt:lpstr>Model-based gating</vt:lpstr>
      <vt:lpstr>Comparing across voltage &amp; instruments</vt:lpstr>
      <vt:lpstr>Comparing across independent assays</vt:lpstr>
      <vt:lpstr>Automation &amp; quality control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Automation-Assisted Flow Cytometry Analysis with TASBE Flow Analytics</dc:title>
  <dc:subject>Event Name</dc:subject>
  <dc:creator>Jacob Beal</dc:creator>
  <cp:keywords>Raytheon</cp:keywords>
  <dc:description>Template: Mark Johnson, Silver Fox Productions
Formatting:
Event Date:
Event Location:
Audience Type: Internal</dc:description>
  <cp:lastModifiedBy>Jacob Beal</cp:lastModifiedBy>
  <cp:revision>28</cp:revision>
  <cp:lastPrinted>2016-06-30T23:18:54Z</cp:lastPrinted>
  <dcterms:created xsi:type="dcterms:W3CDTF">2021-11-15T20:37:49Z</dcterms:created>
  <dcterms:modified xsi:type="dcterms:W3CDTF">2021-11-16T03:15:17Z</dcterms:modified>
</cp:coreProperties>
</file>